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35" autoAdjust="0"/>
  </p:normalViewPr>
  <p:slideViewPr>
    <p:cSldViewPr snapToGrid="0">
      <p:cViewPr varScale="1">
        <p:scale>
          <a:sx n="47" d="100"/>
          <a:sy n="47" d="100"/>
        </p:scale>
        <p:origin x="139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v-SE" sz="2000" b="1" strike="noStrike">
                <a:latin typeface="Arial"/>
              </a:rPr>
              <a:t>Vilket inlägg är falskt?</a:t>
            </a:r>
          </a:p>
          <a:p>
            <a:pPr marL="216000" indent="-216000">
              <a:lnSpc>
                <a:spcPct val="100000"/>
              </a:lnSpc>
            </a:pPr>
            <a:endParaRPr lang="fr-BE" sz="2000" b="0" strike="noStrike" spc="-1">
              <a:latin typeface="Arial"/>
            </a:endParaRPr>
          </a:p>
          <a:p>
            <a:pPr marL="216000" indent="-216000">
              <a:lnSpc>
                <a:spcPct val="100000"/>
              </a:lnSpc>
            </a:pPr>
            <a:r>
              <a:rPr lang="sv-SE" sz="2000" b="0" strike="noStrike">
                <a:latin typeface="Arial"/>
              </a:rPr>
              <a:t>Uppvärmning: Låt oss börja med ett enkelt exempel som antagligen inte kommer att lura någon, men som kanske kan få er att skratta. </a:t>
            </a:r>
          </a:p>
          <a:p>
            <a:pPr marL="216000" indent="-216000">
              <a:lnSpc>
                <a:spcPct val="100000"/>
              </a:lnSpc>
            </a:pPr>
            <a:endParaRPr lang="fr-BE" sz="2000" b="0" strike="noStrike" spc="-1">
              <a:latin typeface="Arial"/>
            </a:endParaRPr>
          </a:p>
          <a:p>
            <a:pPr marL="216000" indent="-216000">
              <a:lnSpc>
                <a:spcPct val="100000"/>
              </a:lnSpc>
            </a:pPr>
            <a:r>
              <a:rPr lang="sv-SE" sz="2000" b="0" strike="noStrike">
                <a:latin typeface="Arial"/>
              </a:rPr>
              <a:t>Källa: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1200" b="0" strike="noStrike" dirty="0">
                <a:latin typeface="Arial"/>
                <a:ea typeface="Calibri"/>
              </a:rPr>
              <a:t>HUR DESINFORMATION FUNGERAR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sv-SE" sz="1200" b="0" strike="noStrike" dirty="0">
                <a:latin typeface="Arial"/>
                <a:ea typeface="Calibri"/>
              </a:rPr>
              <a:t>Lärandemål</a:t>
            </a:r>
          </a:p>
          <a:p>
            <a:pPr marL="171360" indent="-171000">
              <a:lnSpc>
                <a:spcPct val="100000"/>
              </a:lnSpc>
              <a:buClr>
                <a:srgbClr val="000000"/>
              </a:buClr>
              <a:buFont typeface="Wingdings" charset="2"/>
              <a:buChar char="-"/>
              <a:tabLst>
                <a:tab pos="0" algn="l"/>
              </a:tabLst>
            </a:pPr>
            <a:r>
              <a:rPr lang="sv-SE" sz="1200" b="0" strike="noStrike" dirty="0">
                <a:latin typeface="Arial"/>
                <a:ea typeface="Calibri"/>
              </a:rPr>
              <a:t>Förstå vilka huvudaktörer, beteenden och innehåll som definierar desinformation.</a:t>
            </a:r>
          </a:p>
          <a:p>
            <a:pPr marL="171360" indent="-171000">
              <a:lnSpc>
                <a:spcPct val="100000"/>
              </a:lnSpc>
              <a:buClr>
                <a:srgbClr val="000000"/>
              </a:buClr>
              <a:buFont typeface="Wingdings" charset="2"/>
              <a:buChar char="-"/>
              <a:tabLst>
                <a:tab pos="0" algn="l"/>
              </a:tabLst>
            </a:pPr>
            <a:r>
              <a:rPr lang="sv-SE" sz="1200" b="0" strike="noStrike" dirty="0">
                <a:latin typeface="Arial"/>
                <a:ea typeface="Calibri"/>
              </a:rPr>
              <a:t>Förstå att de som sprider desinformation ofta avsiktligt försöker framkalla en känslomässig respons från tittarna/läsarna.</a:t>
            </a:r>
          </a:p>
          <a:p>
            <a:pPr marL="171360" indent="-171000">
              <a:lnSpc>
                <a:spcPct val="100000"/>
              </a:lnSpc>
              <a:buClr>
                <a:srgbClr val="000000"/>
              </a:buClr>
              <a:buFont typeface="Wingdings" charset="2"/>
              <a:buChar char="-"/>
              <a:tabLst>
                <a:tab pos="0" algn="l"/>
              </a:tabLst>
            </a:pPr>
            <a:r>
              <a:rPr lang="sv-SE" sz="1200" b="0" strike="noStrike" dirty="0">
                <a:latin typeface="Arial"/>
                <a:ea typeface="Calibri"/>
              </a:rPr>
              <a:t>Förstå att vi alla riskerar att utsättas för desinformation; diskutera varför detta är farligt.</a:t>
            </a:r>
          </a:p>
          <a:p>
            <a:pPr>
              <a:lnSpc>
                <a:spcPct val="100000"/>
              </a:lnSpc>
              <a:tabLst>
                <a:tab pos="0" algn="l"/>
              </a:tabLst>
            </a:pPr>
            <a:endParaRPr lang="fr-BE" sz="1200" b="0" strike="noStrike" spc="-1" dirty="0">
              <a:latin typeface="Arial"/>
            </a:endParaRPr>
          </a:p>
          <a:p>
            <a:pPr>
              <a:lnSpc>
                <a:spcPct val="100000"/>
              </a:lnSpc>
              <a:tabLst>
                <a:tab pos="0" algn="l"/>
              </a:tabLst>
            </a:pPr>
            <a:r>
              <a:rPr lang="sv-SE" sz="2000" b="0" strike="noStrike" dirty="0">
                <a:latin typeface="Arial"/>
                <a:ea typeface="Calibri"/>
              </a:rPr>
              <a:t>Diskussionspunkter:</a:t>
            </a:r>
            <a:r>
              <a:rPr lang="sv-SE" dirty="0"/>
              <a:t/>
            </a:r>
            <a:br>
              <a:rPr lang="sv-SE" dirty="0"/>
            </a:br>
            <a:r>
              <a:rPr lang="sv-SE" sz="2000" b="0" strike="noStrike" dirty="0">
                <a:latin typeface="Arial"/>
                <a:ea typeface="Calibri"/>
              </a:rPr>
              <a:t>– När börjar vi tro på något och när är vi beredda att anstränga oss lite extra för att stödja något?</a:t>
            </a:r>
          </a:p>
          <a:p>
            <a:pPr>
              <a:lnSpc>
                <a:spcPct val="100000"/>
              </a:lnSpc>
              <a:tabLst>
                <a:tab pos="0" algn="l"/>
              </a:tabLst>
            </a:pPr>
            <a:r>
              <a:rPr lang="sv-SE" sz="2000" b="0" strike="noStrike" dirty="0">
                <a:latin typeface="Arial"/>
                <a:ea typeface="Calibri"/>
              </a:rPr>
              <a:t>– Desinformation är en process, det är inget som sker över en natt.</a:t>
            </a:r>
          </a:p>
          <a:p>
            <a:pPr>
              <a:lnSpc>
                <a:spcPct val="100000"/>
              </a:lnSpc>
              <a:tabLst>
                <a:tab pos="0" algn="l"/>
              </a:tabLst>
            </a:pPr>
            <a:r>
              <a:rPr lang="sv-SE" sz="2000" b="0" strike="noStrike" dirty="0">
                <a:latin typeface="Arial"/>
                <a:ea typeface="Calibri"/>
              </a:rPr>
              <a:t>– En felaktig forskningsrapport som kopplar samman mässlingsvaccin med autism offentliggjordes 1998</a:t>
            </a:r>
            <a:r>
              <a:rPr lang="sv-SE" sz="2000" b="0" strike="noStrike" dirty="0">
                <a:latin typeface="Wingdings"/>
                <a:ea typeface="Calibri"/>
              </a:rPr>
              <a:t></a:t>
            </a:r>
            <a:r>
              <a:rPr lang="sv-SE" sz="2000" b="0" strike="noStrike" dirty="0">
                <a:latin typeface="Times New Roman"/>
                <a:ea typeface="Calibri"/>
              </a:rPr>
              <a:t> </a:t>
            </a:r>
            <a:r>
              <a:rPr lang="sv-SE" sz="1200" b="0" strike="noStrike" dirty="0">
                <a:solidFill>
                  <a:srgbClr val="000000"/>
                </a:solidFill>
                <a:latin typeface="Times New Roman"/>
                <a:ea typeface="Arial"/>
              </a:rPr>
              <a:t>Felaktig forskning underblåser rädsla mot vaccination, vilket gör att förekomsten av mässling ökar.</a:t>
            </a:r>
          </a:p>
          <a:p>
            <a:pPr>
              <a:lnSpc>
                <a:spcPct val="100000"/>
              </a:lnSpc>
              <a:tabLst>
                <a:tab pos="0" algn="l"/>
              </a:tabLst>
            </a:pPr>
            <a:r>
              <a:rPr lang="sv-SE" sz="2000" b="0" strike="noStrike" dirty="0">
                <a:solidFill>
                  <a:srgbClr val="000000"/>
                </a:solidFill>
                <a:latin typeface="Times New Roman"/>
                <a:ea typeface="Arial"/>
              </a:rPr>
              <a:t>– Motivation till att stödja en idé/fråga är politisk eller ekonomisk vinning.</a:t>
            </a:r>
          </a:p>
          <a:p>
            <a:pPr>
              <a:lnSpc>
                <a:spcPct val="100000"/>
              </a:lnSpc>
              <a:tabLst>
                <a:tab pos="0" algn="l"/>
              </a:tabLst>
            </a:pPr>
            <a:r>
              <a:rPr lang="sv-SE" sz="1200" b="0" strike="noStrike" dirty="0">
                <a:solidFill>
                  <a:srgbClr val="000000"/>
                </a:solidFill>
                <a:latin typeface="Times New Roman"/>
                <a:ea typeface="Arial"/>
              </a:rPr>
              <a:t>– Eleverna uppmuntras att reflektera över hur ingen verklig debatt kan ske om alla inte kan göra informerade val utifrån fakta. Alla åsikter får framföras, men det är inte acceptabelt att sprida lögner.</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2000" b="0" strike="noStrike">
                <a:latin typeface="Arial"/>
              </a:rPr>
              <a:t>Diskussionspunkter:</a:t>
            </a:r>
            <a:r>
              <a:rPr lang="sv-SE"/>
              <a:t/>
            </a:r>
            <a:br>
              <a:rPr lang="sv-SE"/>
            </a:br>
            <a:endParaRPr lang="sv-SE"/>
          </a:p>
          <a:p>
            <a:pPr marL="171360" indent="-171000">
              <a:lnSpc>
                <a:spcPct val="100000"/>
              </a:lnSpc>
              <a:buClr>
                <a:srgbClr val="000000"/>
              </a:buClr>
              <a:buFont typeface="StarSymbol"/>
              <a:buChar char="-"/>
              <a:tabLst>
                <a:tab pos="0" algn="l"/>
              </a:tabLst>
            </a:pPr>
            <a:r>
              <a:rPr lang="sv-SE" sz="2000" b="0" strike="noStrike">
                <a:latin typeface="Arial"/>
              </a:rPr>
              <a:t>Att överdriva skillnader används som metod för att försvaga gemenskap.</a:t>
            </a:r>
          </a:p>
          <a:p>
            <a:pPr marL="171360" indent="-171000">
              <a:lnSpc>
                <a:spcPct val="100000"/>
              </a:lnSpc>
              <a:buClr>
                <a:srgbClr val="000000"/>
              </a:buClr>
              <a:buFont typeface="StarSymbol"/>
              <a:buChar char="-"/>
              <a:tabLst>
                <a:tab pos="0" algn="l"/>
              </a:tabLst>
            </a:pPr>
            <a:r>
              <a:rPr lang="sv-SE" sz="2000" b="0" strike="noStrike">
                <a:latin typeface="Arial"/>
              </a:rPr>
              <a:t>Det är svårare att undergräva en stark gemenskap som sluter upp bakom gemensamma värderingar och en gemensam identitet.</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v-SE" sz="2000" b="0" strike="noStrike" dirty="0">
                <a:latin typeface="Arial"/>
              </a:rPr>
              <a:t>Desinformation används därför för att splittra människor och överdriva skillnaderna mellan dem.</a:t>
            </a:r>
          </a:p>
          <a:p>
            <a:pPr marL="171360" indent="-171000">
              <a:lnSpc>
                <a:spcPct val="100000"/>
              </a:lnSpc>
              <a:buClr>
                <a:srgbClr val="000000"/>
              </a:buClr>
              <a:buFont typeface="StarSymbol"/>
              <a:buChar char="-"/>
            </a:pPr>
            <a:r>
              <a:rPr lang="sv-SE" sz="1200" b="0" strike="noStrike" dirty="0">
                <a:latin typeface="Arial"/>
                <a:ea typeface="Arial"/>
              </a:rPr>
              <a:t>De som skapar desinformation vill polarisera våra samhällen och främja känslan av ”vi mot dom”.</a:t>
            </a:r>
          </a:p>
          <a:p>
            <a:pPr marL="171360" indent="-171000">
              <a:lnSpc>
                <a:spcPct val="100000"/>
              </a:lnSpc>
              <a:buClr>
                <a:srgbClr val="000000"/>
              </a:buClr>
              <a:buFont typeface="StarSymbol"/>
              <a:buChar char="-"/>
            </a:pPr>
            <a:r>
              <a:rPr lang="sv-SE" sz="2000" b="0" strike="noStrike" dirty="0">
                <a:latin typeface="Arial"/>
                <a:ea typeface="Arial"/>
              </a:rPr>
              <a:t>När tidigare vänner splittras är det mycket lättare att bekämpa varje mindre grupp var för sig.</a:t>
            </a:r>
          </a:p>
          <a:p>
            <a:pPr marL="171360" indent="-171000">
              <a:lnSpc>
                <a:spcPct val="100000"/>
              </a:lnSpc>
              <a:buClr>
                <a:srgbClr val="000000"/>
              </a:buClr>
              <a:buFont typeface="StarSymbol"/>
              <a:buChar char="-"/>
            </a:pPr>
            <a:r>
              <a:rPr lang="sv-SE" sz="1200" b="0" strike="noStrike" dirty="0">
                <a:latin typeface="Arial"/>
                <a:ea typeface="Arial"/>
              </a:rPr>
              <a:t>Men många av civilisationens framsteg beror på kompromisser mellan olika gruppers intressen.</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v-SE" sz="1200" b="0" strike="noStrike">
                <a:solidFill>
                  <a:srgbClr val="000000"/>
                </a:solidFill>
                <a:latin typeface="+mn-lt"/>
                <a:ea typeface="+mn-ea"/>
              </a:rPr>
              <a:t>Vi riskerar alla att falla offer för desinformation. Det är ett farligt fenomen som kan</a:t>
            </a:r>
          </a:p>
          <a:p>
            <a:pPr marL="216000" indent="-216000">
              <a:lnSpc>
                <a:spcPct val="100000"/>
              </a:lnSpc>
            </a:pPr>
            <a:r>
              <a:rPr lang="sv-SE" sz="1200" strike="noStrike">
                <a:solidFill>
                  <a:srgbClr val="000000"/>
                </a:solidFill>
                <a:latin typeface="+mn-lt"/>
                <a:ea typeface="+mn-ea"/>
              </a:rPr>
              <a:t>– </a:t>
            </a:r>
            <a:r>
              <a:rPr lang="sv-SE" sz="1200" b="1" strike="noStrike">
                <a:solidFill>
                  <a:srgbClr val="000000"/>
                </a:solidFill>
                <a:latin typeface="+mn-lt"/>
                <a:ea typeface="+mn-ea"/>
              </a:rPr>
              <a:t>sprida misstro mot offentliga institutioner</a:t>
            </a:r>
            <a:r>
              <a:rPr lang="sv-SE" sz="1200" strike="noStrike">
                <a:solidFill>
                  <a:srgbClr val="000000"/>
                </a:solidFill>
                <a:latin typeface="+mn-lt"/>
                <a:ea typeface="+mn-ea"/>
              </a:rPr>
              <a:t>, vilket kan leda till politisk apati eller radikalisering,</a:t>
            </a:r>
          </a:p>
          <a:p>
            <a:pPr marL="216000" indent="-216000">
              <a:lnSpc>
                <a:spcPct val="100000"/>
              </a:lnSpc>
            </a:pPr>
            <a:r>
              <a:rPr lang="sv-SE" sz="1200" strike="noStrike">
                <a:latin typeface="+mn-lt"/>
                <a:ea typeface="+mn-ea"/>
              </a:rPr>
              <a:t>– </a:t>
            </a:r>
            <a:r>
              <a:rPr lang="sv-SE" sz="1200" b="1" strike="noStrike">
                <a:latin typeface="+mn-lt"/>
                <a:ea typeface="+mn-ea"/>
              </a:rPr>
              <a:t>sprida misstro mot vetenskaplig och medicinsk information</a:t>
            </a:r>
            <a:r>
              <a:rPr lang="sv-SE" sz="1200" strike="noStrike">
                <a:latin typeface="+mn-lt"/>
                <a:ea typeface="+mn-ea"/>
              </a:rPr>
              <a:t>, vilket kan få allvarliga hälsoeffekter.</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2000" b="0" strike="noStrike">
                <a:latin typeface="Arial"/>
                <a:ea typeface="+mn-ea"/>
              </a:rPr>
              <a:t>Statskontrollerade medier som Russia Today är vanliga misstänkta bland upphovsmännen till desinformation, särskilt i syfte att väcka misstro och skapa splittring inom EU och i västvärlden i stort. En vanlig taktik bland aktörer som sprider desinformation, särskilt de som är kopplade till Kreml, är att väcka misstro mot demokratiska institutioner och att försöka undergräva EU genom att avsiktligt se till att informationsutrymmet fylls med falska narrativ. I dessa exempel fokuserar Russia Todays nyhetstäckning på Remdesivir, ett läkemedel som i juli 2020 godkändes</a:t>
            </a:r>
            <a:r>
              <a:rPr lang="sv-SE" b="0" strike="noStrike"/>
              <a:t> </a:t>
            </a:r>
            <a:r>
              <a:rPr lang="sv-SE" sz="1200" b="0" strike="noStrike">
                <a:solidFill>
                  <a:srgbClr val="000000"/>
                </a:solidFill>
                <a:latin typeface="+mn-lt"/>
                <a:ea typeface="+mn-ea"/>
              </a:rPr>
              <a:t>i EU för behandling av covid-19 hos vuxna och ungdomar från 12 års ålder som har lunginflammation och behöver extra syrgas. Kremlvänliga medier har spritt åtskilliga vilseledande historier om att EU skulle ha köpt stora lager av Remdesivir trots att läkemedlet (enligt dem) skulle ha klassats som icke-effektivt av WHO. Enligt dessa historier är detta ett stort misslyckande för EU:s hälsopolitik och ”en av de största skandalerna under hälsokrisen” I verkligheten har WHO sagt att osäkerheten är hög vad gäller läkemedlets resultat, och att det inte finns något bevis för att Remdesivir </a:t>
            </a:r>
            <a:r>
              <a:rPr lang="sv-SE" sz="1200" b="0" i="1" strike="noStrike">
                <a:solidFill>
                  <a:srgbClr val="000000"/>
                </a:solidFill>
                <a:latin typeface="+mn-lt"/>
                <a:ea typeface="+mn-ea"/>
              </a:rPr>
              <a:t>saknar</a:t>
            </a:r>
            <a:r>
              <a:rPr lang="sv-SE" sz="1200" b="0" strike="noStrike">
                <a:solidFill>
                  <a:srgbClr val="000000"/>
                </a:solidFill>
                <a:latin typeface="+mn-lt"/>
                <a:ea typeface="+mn-ea"/>
              </a:rPr>
              <a:t> fördelar. Rekommendationen är </a:t>
            </a:r>
            <a:r>
              <a:rPr lang="sv-SE" sz="1200" b="0" i="1" strike="noStrike">
                <a:solidFill>
                  <a:srgbClr val="000000"/>
                </a:solidFill>
                <a:latin typeface="+mn-lt"/>
                <a:ea typeface="+mn-ea"/>
              </a:rPr>
              <a:t>villkorlig</a:t>
            </a:r>
            <a:r>
              <a:rPr lang="sv-SE" sz="1200" b="0" strike="noStrike">
                <a:solidFill>
                  <a:srgbClr val="000000"/>
                </a:solidFill>
                <a:latin typeface="+mn-lt"/>
                <a:ea typeface="+mn-ea"/>
              </a:rPr>
              <a:t>. Sådana rekommendationer utfärdas när bevisen vad gäller fördelar och risker med ett ingripande är mindre säkra. </a:t>
            </a:r>
          </a:p>
          <a:p>
            <a:pPr>
              <a:lnSpc>
                <a:spcPct val="100000"/>
              </a:lnSpc>
              <a:tabLst>
                <a:tab pos="0" algn="l"/>
              </a:tabLst>
            </a:pPr>
            <a:endParaRPr lang="fr-BE" sz="1200" b="0" strike="noStrike" spc="-1">
              <a:latin typeface="Arial"/>
            </a:endParaRPr>
          </a:p>
          <a:p>
            <a:pPr>
              <a:lnSpc>
                <a:spcPct val="100000"/>
              </a:lnSpc>
              <a:tabLst>
                <a:tab pos="0" algn="l"/>
              </a:tabLst>
            </a:pPr>
            <a:r>
              <a:rPr lang="sv-SE" sz="1200" b="0" strike="noStrike">
                <a:solidFill>
                  <a:srgbClr val="000000"/>
                </a:solidFill>
                <a:latin typeface="+mn-lt"/>
                <a:ea typeface="+mn-ea"/>
              </a:rPr>
              <a:t>Detta är en metod som används i stor utsträckning av fientliga aktörer som sprider desinformation för politisk eller ekonomisk vinning. Målet är oftast att undergräva EU eller västvärlden i stort genom att presentera dess politik och värderingar som misslyckade, och därigenom undergräva allmänhetens förtroende för institutioner och myndigheter som deltar i dessa beslut. Genom att förstärka information som historien ovan skapar desinformationsaktörer mer förvirring under en redan osäker situation och får ofta allmänheten att ignorera vägledningen från myndigheter och vetenskapliga experter. </a:t>
            </a:r>
          </a:p>
          <a:p>
            <a:pPr>
              <a:lnSpc>
                <a:spcPct val="100000"/>
              </a:lnSpc>
              <a:tabLst>
                <a:tab pos="0" algn="l"/>
              </a:tabLst>
            </a:pPr>
            <a:endParaRPr lang="fr-BE" sz="1200" b="0" strike="noStrike" spc="-1">
              <a:latin typeface="Arial"/>
            </a:endParaRPr>
          </a:p>
          <a:p>
            <a:pPr>
              <a:lnSpc>
                <a:spcPct val="100000"/>
              </a:lnSpc>
              <a:tabLst>
                <a:tab pos="0" algn="l"/>
              </a:tabLst>
            </a:pPr>
            <a:r>
              <a:rPr lang="sv-SE" sz="2000" b="0" strike="noStrike">
                <a:solidFill>
                  <a:srgbClr val="000000"/>
                </a:solidFill>
                <a:latin typeface="+mn-lt"/>
                <a:ea typeface="+mn-ea"/>
              </a:rPr>
              <a:t>Källa: https://www.youtube.com/watch?v=e7jiPDxxx3o&amp;ab_channel=RTFrance</a:t>
            </a:r>
          </a:p>
          <a:p>
            <a:pPr>
              <a:lnSpc>
                <a:spcPct val="100000"/>
              </a:lnSpc>
              <a:tabLst>
                <a:tab pos="0" algn="l"/>
              </a:tabLst>
            </a:pPr>
            <a:r>
              <a:rPr lang="sv-SE" sz="2000" b="0" strike="noStrike">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sv-SE" sz="2000" b="0" strike="noStrike">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v-SE" sz="2000" b="0" strike="noStrike">
                <a:latin typeface="Arial"/>
              </a:rPr>
              <a:t>Oavsett om målet för dem som sprider ett visst desinformationsnarrativ är politisk eller ekonomisk vinning, spelar sociala medier en enorm roll när det gäller att förstärka eller stoppa spridningen av desinformation. Att prata om:</a:t>
            </a:r>
            <a:r>
              <a:rPr lang="sv-SE"/>
              <a:t/>
            </a:r>
            <a:br>
              <a:rPr lang="sv-SE"/>
            </a:br>
            <a:endParaRPr lang="sv-SE"/>
          </a:p>
          <a:p>
            <a:pPr marL="171360" indent="-171000">
              <a:lnSpc>
                <a:spcPct val="100000"/>
              </a:lnSpc>
              <a:buClr>
                <a:srgbClr val="000000"/>
              </a:buClr>
              <a:buFont typeface="StarSymbol"/>
              <a:buChar char="-"/>
            </a:pPr>
            <a:r>
              <a:rPr lang="sv-SE" sz="2000" b="0" strike="noStrike">
                <a:latin typeface="Arial"/>
              </a:rPr>
              <a:t>Alla använder sociala medier, även vi själva och alla som vi litar på, som våra vänner och vår familj. Därför måste vi vara extra vaksamma när vi ser eller tar emot information. Se ett exempel på bilden på ett Whatsappmeddelande som innehåller helt felaktig information om en bluffkur mot coronaviruset (till vänster).</a:t>
            </a:r>
          </a:p>
          <a:p>
            <a:pPr marL="171360" indent="-171000">
              <a:lnSpc>
                <a:spcPct val="100000"/>
              </a:lnSpc>
              <a:buClr>
                <a:srgbClr val="000000"/>
              </a:buClr>
              <a:buFont typeface="StarSymbol"/>
              <a:buChar char="-"/>
            </a:pPr>
            <a:r>
              <a:rPr lang="sv-SE" sz="2000" b="0" strike="noStrike">
                <a:latin typeface="Arial"/>
              </a:rPr>
              <a:t>Klickbete (där vinst genereras genom klickningar) &gt; rubriker eller bilder/videor görs avsiktligen tilltalande och mystiska för att locka folk att klicka på dem. Minns ni artikeln ”Påven stöder Trump” från tidigare? Se även exemplet på bilden där EU påstås vilja slå samman Storbritannien med Frankrike (andra från vänster).</a:t>
            </a:r>
          </a:p>
          <a:p>
            <a:pPr marL="171360" indent="-171000">
              <a:lnSpc>
                <a:spcPct val="100000"/>
              </a:lnSpc>
              <a:buClr>
                <a:srgbClr val="000000"/>
              </a:buClr>
              <a:buFont typeface="StarSymbol"/>
              <a:buChar char="-"/>
            </a:pPr>
            <a:r>
              <a:rPr lang="sv-SE" sz="2000" b="0" strike="noStrike">
                <a:latin typeface="Arial"/>
              </a:rPr>
              <a:t>Helt påhittade historier som Instagraminlägget från april 2020, där det påstods att man hade funnit ett vaccin mot coronaviruset, trots att det då inte fanns något sådant och trots att ingen avancerad forskning om det hade påbörjats (till höger).</a:t>
            </a:r>
          </a:p>
          <a:p>
            <a:pPr marL="171360" indent="-171000">
              <a:lnSpc>
                <a:spcPct val="100000"/>
              </a:lnSpc>
              <a:buClr>
                <a:srgbClr val="000000"/>
              </a:buClr>
              <a:buFont typeface="StarSymbol"/>
              <a:buChar char="-"/>
            </a:pPr>
            <a:r>
              <a:rPr lang="sv-SE" sz="2000" b="0" strike="noStrike">
                <a:latin typeface="Arial"/>
              </a:rPr>
              <a:t>Artificiell förstärkning &gt; att få en historia eller ett narrativ att spridas snabbt genom att man använder sig av icke autentiska medel: falska profiler och bottar, otaliga kommentarer på inlägg och delningar för att göra inlägget populärare. Profiler skapas för att se ut som om de tillhör vanliga människor, med beskrivningar om vanliga arbeten och fritidsaktiviteter, men de hanteras helt artificiellt av trollfabriker. Exemplet ovan (tredje från vänster) visar svar på olika Twitterkonton med liknande eller samma text, vilket tyder på samordnade budskap. Källa: Rapport från </a:t>
            </a:r>
            <a:r>
              <a:rPr lang="sv-SE" sz="2000" b="0" i="1" strike="noStrike">
                <a:latin typeface="Arial"/>
              </a:rPr>
              <a:t>Institute for Strategic Dialogue and Alliance for Securing Democracy</a:t>
            </a:r>
            <a:r>
              <a:rPr lang="sv-SE" sz="2000" b="0" strike="noStrike">
                <a:latin typeface="Arial"/>
              </a:rPr>
              <a:t> – https://www.isdglobal.org/wp-content/uploads/2020/08/ISDG-proCCP.pdf.</a:t>
            </a:r>
          </a:p>
          <a:p>
            <a:pPr marL="171360" indent="-171000">
              <a:lnSpc>
                <a:spcPct val="100000"/>
              </a:lnSpc>
              <a:buClr>
                <a:srgbClr val="000000"/>
              </a:buClr>
              <a:buFont typeface="StarSymbol"/>
              <a:buChar char="-"/>
            </a:pPr>
            <a:r>
              <a:rPr lang="sv-SE" sz="2000" b="0" strike="noStrike">
                <a:latin typeface="Arial"/>
              </a:rPr>
              <a:t>Bildmaterial används i ett annat sammanhang: vi ser ett exempel på detta på de följande bilderna. En mycket vanlig desinformationsteknik är att återanvända äldre videomaterial (skrämmande eller chockerande) för en aktuell händelse eller i ett helt nytt sammanhang.</a:t>
            </a:r>
          </a:p>
          <a:p>
            <a:pPr>
              <a:lnSpc>
                <a:spcPct val="100000"/>
              </a:lnSpc>
            </a:pPr>
            <a:endParaRPr lang="fr-BE" sz="2000" b="0" strike="noStrike" spc="-1">
              <a:latin typeface="Arial"/>
            </a:endParaRPr>
          </a:p>
          <a:p>
            <a:pPr>
              <a:lnSpc>
                <a:spcPct val="100000"/>
              </a:lnSpc>
              <a:tabLst>
                <a:tab pos="0" algn="l"/>
              </a:tabLst>
            </a:pPr>
            <a:r>
              <a:rPr lang="sv-SE" sz="2000" b="0" strike="noStrike">
                <a:latin typeface="Arial"/>
              </a:rPr>
              <a:t>Mer information finns här:  </a:t>
            </a:r>
            <a:r>
              <a:rPr lang="sv-SE" sz="2000" b="0" u="sng" strike="noStrike">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v-SE" sz="2000" b="0" strike="noStrike">
                <a:latin typeface="Arial"/>
                <a:ea typeface="+mn-ea"/>
              </a:rPr>
              <a:t>Användningen av Tiktok, appen för korta videor, har ökat oerhört snabbt, särskilt bland tonåringar. </a:t>
            </a:r>
            <a:r>
              <a:rPr lang="sv-SE" b="0" strike="noStrike"/>
              <a:t>Men i takt med att dess popularitet har ökat i Europa och USA har Tiktok också blivit en plattform för ett brett spektrum av falskt innehåll, varav en hel del är politiskt. Där finns också antivaccinationsposter och felaktig information om klimatförändringar, som till exempel angrepp på klimataktivisten Greta Thunberg.</a:t>
            </a:r>
            <a:r>
              <a:rPr lang="sv-SE" sz="1200" b="0" strike="noStrike">
                <a:solidFill>
                  <a:srgbClr val="000000"/>
                </a:solidFill>
                <a:latin typeface="+mn-lt"/>
                <a:ea typeface="+mn-ea"/>
              </a:rPr>
              <a:t> </a:t>
            </a:r>
          </a:p>
          <a:p>
            <a:pPr marL="171360" indent="-171000">
              <a:lnSpc>
                <a:spcPct val="100000"/>
              </a:lnSpc>
              <a:buClr>
                <a:srgbClr val="000000"/>
              </a:buClr>
              <a:buFont typeface="StarSymbol"/>
              <a:buChar char="-"/>
            </a:pPr>
            <a:r>
              <a:rPr lang="sv-SE" sz="1200" b="0" strike="noStrike">
                <a:solidFill>
                  <a:srgbClr val="000000"/>
                </a:solidFill>
                <a:latin typeface="+mn-lt"/>
                <a:ea typeface="+mn-ea"/>
              </a:rPr>
              <a:t>Tidigare i år fanns det flera videoklipp på Tiktok som spred ogrundade påståenden och konspirationsteorier om coronavirusutbrottet som redan hade avslöjats som falska.</a:t>
            </a:r>
          </a:p>
          <a:p>
            <a:pPr marL="171360" indent="-171000">
              <a:lnSpc>
                <a:spcPct val="100000"/>
              </a:lnSpc>
              <a:buClr>
                <a:srgbClr val="000000"/>
              </a:buClr>
              <a:buFont typeface="StarSymbol"/>
              <a:buChar char="-"/>
            </a:pPr>
            <a:r>
              <a:rPr lang="sv-SE" sz="1200" b="0" strike="noStrike">
                <a:solidFill>
                  <a:srgbClr val="000000"/>
                </a:solidFill>
                <a:latin typeface="+mn-lt"/>
                <a:ea typeface="+mn-ea"/>
              </a:rPr>
              <a:t>I videoklipp som det som visas här, som totalt sågs tusentals gånger, hävdades det att den kinesiska regeringen hade skapat ett virus för att begränsa befolkningen, eller att utbrottet i verkligheten var en biokemisk attack från regeringens sida för att distrahera människor. I en annan video hävdades det att folk är övertygade om att viruset släpptes ut av Kina genom en fejkad olycka för att öka kontrollen över befolkningen.</a:t>
            </a:r>
          </a:p>
          <a:p>
            <a:pPr marL="171360" indent="-171000">
              <a:lnSpc>
                <a:spcPct val="100000"/>
              </a:lnSpc>
              <a:buClr>
                <a:srgbClr val="000000"/>
              </a:buClr>
              <a:buFont typeface="StarSymbol"/>
              <a:buChar char="-"/>
            </a:pPr>
            <a:r>
              <a:rPr lang="sv-SE" sz="1200" b="0" strike="noStrike">
                <a:solidFill>
                  <a:srgbClr val="000000"/>
                </a:solidFill>
                <a:latin typeface="+mn-lt"/>
                <a:ea typeface="+mn-ea"/>
              </a:rPr>
              <a:t>Sedan dess har Tiktok tagit fram tydliga riktlinjer mot vilseledande information på sin plattform, däribland medicinsk information, men alla som använder appen vet hur snabbt nya trender, hashtaggar och utmaningar uppstår och sprids, så det är viktigt att vara vaksam när man ser och delar innehållet.</a:t>
            </a:r>
          </a:p>
          <a:p>
            <a:pPr>
              <a:lnSpc>
                <a:spcPct val="100000"/>
              </a:lnSpc>
            </a:pPr>
            <a:endParaRPr lang="fr-BE" sz="1200" b="0" strike="noStrike" spc="-1">
              <a:latin typeface="Arial"/>
            </a:endParaRPr>
          </a:p>
          <a:p>
            <a:pPr>
              <a:lnSpc>
                <a:spcPct val="100000"/>
              </a:lnSpc>
            </a:pPr>
            <a:r>
              <a:rPr lang="sv-SE" sz="1200" b="0" strike="noStrike">
                <a:solidFill>
                  <a:srgbClr val="000000"/>
                </a:solidFill>
                <a:latin typeface="+mn-lt"/>
                <a:ea typeface="+mn-ea"/>
              </a:rPr>
              <a:t>Källor: https://www.poynter.org/fact-checking/2019/misinformation-makes-its-way-to-tiktok/</a:t>
            </a:r>
          </a:p>
          <a:p>
            <a:pPr>
              <a:lnSpc>
                <a:spcPct val="100000"/>
              </a:lnSpc>
            </a:pPr>
            <a:r>
              <a:rPr lang="sv-SE" sz="2000" b="0" strike="noStrike">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2000" b="0" strike="noStrike">
                <a:latin typeface="Arial"/>
              </a:rPr>
              <a:t>Titta noga på den här videon – visst ser den verklig ut? Det är dock inte särskilt förvånande att påven inte gjorde bordsdukstricket när han besökte USA och att detta klipp är helt fejkat: det är en så kallad deepfake. Här finns en jämförelse med den ursprungliga versionen: https://www.youtube.com/watch?v=ABy_1sL-R3s&amp;feature=emb_title</a:t>
            </a:r>
          </a:p>
          <a:p>
            <a:pPr>
              <a:lnSpc>
                <a:spcPct val="100000"/>
              </a:lnSpc>
              <a:tabLst>
                <a:tab pos="0" algn="l"/>
              </a:tabLst>
            </a:pPr>
            <a:endParaRPr lang="fr-BE" sz="2000" b="0" strike="noStrike" spc="-1">
              <a:latin typeface="Arial"/>
            </a:endParaRPr>
          </a:p>
          <a:p>
            <a:pPr>
              <a:lnSpc>
                <a:spcPct val="100000"/>
              </a:lnSpc>
              <a:tabLst>
                <a:tab pos="0" algn="l"/>
              </a:tabLst>
            </a:pPr>
            <a:r>
              <a:rPr lang="sv-SE" sz="2000" b="0" strike="noStrike">
                <a:latin typeface="Arial"/>
                <a:ea typeface="+mn-ea"/>
              </a:rPr>
              <a:t>Deepfake är som en modern version av Photoshop:  </a:t>
            </a:r>
            <a:r>
              <a:rPr lang="sv-SE" b="0" strike="noStrike"/>
              <a:t>artificiell intelligens används för att skapa nytt videomaterial (bilder, videor och röstinspelningar) som återger händelser eller handlingar som aldrig har inträffat eller uttalanden som aldrig har gjorts.</a:t>
            </a:r>
            <a:r>
              <a:rPr lang="sv-SE" sz="1200" b="0" strike="noStrike">
                <a:solidFill>
                  <a:srgbClr val="000000"/>
                </a:solidFill>
                <a:latin typeface="+mn-lt"/>
                <a:ea typeface="+mn-ea"/>
              </a:rPr>
              <a:t> Resultaten kan vara ganska övertygande. Deepfake-material skiljer sig från andra former av falsk information genom att det är väldigt svår att identifiera som falskt. Deepfake-videor skapas med hjälp av digital mjukvara, maskininlärning och ansiktsbyte.</a:t>
            </a:r>
          </a:p>
          <a:p>
            <a:pPr>
              <a:lnSpc>
                <a:spcPct val="100000"/>
              </a:lnSpc>
              <a:tabLst>
                <a:tab pos="0" algn="l"/>
              </a:tabLst>
            </a:pPr>
            <a:endParaRPr lang="fr-BE" sz="1200" b="0" strike="noStrike" spc="-1">
              <a:latin typeface="Arial"/>
            </a:endParaRPr>
          </a:p>
          <a:p>
            <a:pPr>
              <a:lnSpc>
                <a:spcPct val="100000"/>
              </a:lnSpc>
              <a:tabLst>
                <a:tab pos="0" algn="l"/>
              </a:tabLst>
            </a:pPr>
            <a:r>
              <a:rPr lang="sv-SE" sz="2000" b="0" strike="noStrike">
                <a:solidFill>
                  <a:srgbClr val="000000"/>
                </a:solidFill>
                <a:latin typeface="+mn-lt"/>
                <a:ea typeface="+mn-ea"/>
              </a:rPr>
              <a:t>Mer information finns här: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2000" b="0" strike="noStrike">
                <a:latin typeface="Arial"/>
              </a:rPr>
              <a:t>Ett annat exempel på hur bildmaterial används i ett annat sammanhang för att skapa ett falskt narrativ är denna nyhet från Sputnik om hur barn i ”militariserade” Lettland blir indoktrinerade av Nato: </a:t>
            </a:r>
            <a:r>
              <a:rPr lang="sv-SE" sz="2000" b="0" u="sng" strike="noStrike">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a:latin typeface="Arial"/>
            </a:endParaRPr>
          </a:p>
          <a:p>
            <a:pPr algn="just">
              <a:lnSpc>
                <a:spcPct val="100000"/>
              </a:lnSpc>
              <a:tabLst>
                <a:tab pos="0" algn="l"/>
              </a:tabLst>
            </a:pPr>
            <a:r>
              <a:rPr lang="sv-SE" sz="1200" strike="noStrike">
                <a:solidFill>
                  <a:srgbClr val="000000"/>
                </a:solidFill>
                <a:latin typeface="+mn-lt"/>
                <a:ea typeface="+mn-ea"/>
              </a:rPr>
              <a:t>Låt eleverna reflektera över sina </a:t>
            </a:r>
            <a:r>
              <a:rPr lang="sv-SE" sz="1200" b="1" strike="noStrike">
                <a:solidFill>
                  <a:srgbClr val="000000"/>
                </a:solidFill>
                <a:latin typeface="+mn-lt"/>
                <a:ea typeface="+mn-ea"/>
              </a:rPr>
              <a:t>känslor</a:t>
            </a:r>
            <a:r>
              <a:rPr lang="sv-SE" sz="1200" strike="noStrike">
                <a:solidFill>
                  <a:srgbClr val="000000"/>
                </a:solidFill>
                <a:latin typeface="+mn-lt"/>
                <a:ea typeface="+mn-ea"/>
              </a:rPr>
              <a:t>.</a:t>
            </a:r>
            <a:r>
              <a:rPr lang="sv-SE" sz="1200" b="0" strike="noStrike">
                <a:solidFill>
                  <a:srgbClr val="000000"/>
                </a:solidFill>
                <a:latin typeface="+mn-lt"/>
                <a:ea typeface="+mn-ea"/>
              </a:rPr>
              <a:t> Vad känner de när de ser detta? Hur skulle de reagera om detta dök upp i deras nyhetsflöde på Instagram/Tiktok? Varför blir de berörda av detta? Är det nyheten i sig, sättet den framställs på, bilden …?</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sv-SE" sz="1200" b="0" strike="noStrike">
                <a:solidFill>
                  <a:srgbClr val="000000"/>
                </a:solidFill>
                <a:latin typeface="+mn-lt"/>
                <a:ea typeface="+mn-ea"/>
              </a:rPr>
              <a:t>Introducera nästa kapitel om hur man bör reagera på desinformation.</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1200" b="0" strike="noStrike" dirty="0">
                <a:solidFill>
                  <a:srgbClr val="000000"/>
                </a:solidFill>
                <a:latin typeface="Arial"/>
              </a:rPr>
              <a:t>HUR BÖR MAN REAGERA PÅ DESINFORMATION?</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sv-SE" sz="1200" b="0" strike="noStrike" dirty="0">
                <a:solidFill>
                  <a:srgbClr val="000000"/>
                </a:solidFill>
                <a:latin typeface="Arial"/>
                <a:ea typeface="Calibri"/>
              </a:rPr>
              <a:t>Lärandemål:</a:t>
            </a:r>
            <a:r>
              <a:rPr lang="sv-SE" dirty="0"/>
              <a:t/>
            </a:r>
            <a:br>
              <a:rPr lang="sv-SE" dirty="0"/>
            </a:br>
            <a:r>
              <a:rPr lang="sv-SE"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sv-SE" sz="1200" b="0" strike="noStrike" dirty="0">
                <a:solidFill>
                  <a:srgbClr val="000000"/>
                </a:solidFill>
                <a:latin typeface="Arial"/>
                <a:ea typeface="Calibri"/>
              </a:rPr>
              <a:t>Förstå att vi alla kan bidra till att stoppa spridningen av desinformation eftersom desinformation innebär en risk för våra demokratier (och potentiellt även för våra liv).</a:t>
            </a:r>
          </a:p>
          <a:p>
            <a:pPr marL="171360" indent="-171000">
              <a:lnSpc>
                <a:spcPct val="100000"/>
              </a:lnSpc>
              <a:buClr>
                <a:srgbClr val="000000"/>
              </a:buClr>
              <a:buFont typeface="Wingdings" charset="2"/>
              <a:buChar char="-"/>
              <a:tabLst>
                <a:tab pos="0" algn="l"/>
              </a:tabLst>
            </a:pPr>
            <a:r>
              <a:rPr lang="sv-SE" sz="1200" b="0" strike="noStrike" dirty="0">
                <a:solidFill>
                  <a:srgbClr val="000000"/>
                </a:solidFill>
                <a:latin typeface="Arial"/>
                <a:ea typeface="Calibri"/>
              </a:rPr>
              <a:t>Diskutera de olika stegen för att bedöma innehållets sanningsenlighet, både vikten av att tänka efter innan man delar och viktiga inslag i faktagranskningen.</a:t>
            </a:r>
          </a:p>
          <a:p>
            <a:pPr marL="171360" indent="-171000">
              <a:lnSpc>
                <a:spcPct val="100000"/>
              </a:lnSpc>
              <a:buClr>
                <a:srgbClr val="000000"/>
              </a:buClr>
              <a:buFont typeface="Wingdings" charset="2"/>
              <a:buChar char="-"/>
              <a:tabLst>
                <a:tab pos="0" algn="l"/>
              </a:tabLst>
            </a:pPr>
            <a:r>
              <a:rPr lang="sv-SE" sz="1200" b="0" strike="noStrike" dirty="0">
                <a:solidFill>
                  <a:srgbClr val="000000"/>
                </a:solidFill>
                <a:latin typeface="Arial"/>
                <a:ea typeface="Calibri"/>
              </a:rPr>
              <a:t>Lära sig hur man talar med andra om desinformation och dess faror och hur man får andra att sluta föra vidare skadliga och falska narrativ.</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2000" b="0" strike="noStrike" dirty="0">
                <a:latin typeface="Arial"/>
              </a:rPr>
              <a:t>Ibland är det svårt att säga vad som är sant och vad som är falskt.</a:t>
            </a:r>
          </a:p>
          <a:p>
            <a:pPr>
              <a:lnSpc>
                <a:spcPct val="100000"/>
              </a:lnSpc>
              <a:tabLst>
                <a:tab pos="0" algn="l"/>
              </a:tabLst>
            </a:pPr>
            <a:endParaRPr lang="fr-BE" sz="2000" b="0" strike="noStrike" spc="-1" dirty="0">
              <a:latin typeface="Arial"/>
            </a:endParaRPr>
          </a:p>
          <a:p>
            <a:pPr>
              <a:lnSpc>
                <a:spcPct val="100000"/>
              </a:lnSpc>
              <a:tabLst>
                <a:tab pos="0" algn="l"/>
              </a:tabLst>
            </a:pPr>
            <a:r>
              <a:rPr lang="sv-SE" sz="2000" b="0" strike="noStrike" dirty="0">
                <a:latin typeface="Arial"/>
              </a:rPr>
              <a:t>Facit: båda inläggen är falska. </a:t>
            </a: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sv-SE" sz="2000" b="0" strike="noStrike" dirty="0">
                <a:latin typeface="Arial"/>
              </a:rPr>
              <a:t>Vilseledande historia: En klimataktivist med ett skjutvapen? Bilden tillhör en annan person som ur just denna vinkel ser ut att vara Greta Thunberg (källa: www.snopes.com och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sv-SE" sz="2000" b="0" strike="noStrike" dirty="0">
                <a:latin typeface="Arial"/>
              </a:rPr>
              <a:t>Påhittade nyheter:  Historien är inte sann och nyhetskällan (dailypresser.com) existerar inte.</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1200" b="0" strike="noStrike">
                <a:solidFill>
                  <a:srgbClr val="000000"/>
                </a:solidFill>
                <a:latin typeface="+mn-lt"/>
                <a:ea typeface="+mn-ea"/>
              </a:rPr>
              <a:t>Diskussionspunkter:</a:t>
            </a:r>
          </a:p>
          <a:p>
            <a:pPr marL="171360" indent="-171000">
              <a:lnSpc>
                <a:spcPct val="100000"/>
              </a:lnSpc>
              <a:buClr>
                <a:srgbClr val="000000"/>
              </a:buClr>
              <a:buFont typeface="StarSymbol"/>
              <a:buChar char="-"/>
              <a:tabLst>
                <a:tab pos="0" algn="l"/>
              </a:tabLst>
            </a:pPr>
            <a:r>
              <a:rPr lang="sv-SE" sz="1200" b="0" strike="noStrike">
                <a:solidFill>
                  <a:srgbClr val="000000"/>
                </a:solidFill>
                <a:latin typeface="+mn-lt"/>
                <a:ea typeface="+mn-ea"/>
              </a:rPr>
              <a:t>Att vara medveten om desinformation och om att man kan drabbas är första steget för att skydda sig.</a:t>
            </a:r>
          </a:p>
          <a:p>
            <a:pPr marL="171360" indent="-171000">
              <a:lnSpc>
                <a:spcPct val="100000"/>
              </a:lnSpc>
              <a:buClr>
                <a:srgbClr val="000000"/>
              </a:buClr>
              <a:buFont typeface="StarSymbol"/>
              <a:buChar char="-"/>
              <a:tabLst>
                <a:tab pos="0" algn="l"/>
              </a:tabLst>
            </a:pPr>
            <a:r>
              <a:rPr lang="sv-SE" sz="1200" b="0" strike="noStrike">
                <a:solidFill>
                  <a:srgbClr val="000000"/>
                </a:solidFill>
                <a:latin typeface="+mn-lt"/>
                <a:ea typeface="+mn-ea"/>
              </a:rPr>
              <a:t>Att granska fakta är ett bra andra steg och kan dessutom vara underhållande: det är lite som att leka detektiv, och eleverna kan tycka att det är riktigt roligt.  Det stämmer att det för det mesta är ganska tidskrävande, men eleverna bör inte känna sig avskräckta, eftersom vissa inslag i informationen ofta räcker för att avslöja mycket om kvaliteten på det budskap som förmedlas. </a:t>
            </a:r>
          </a:p>
          <a:p>
            <a:pPr marL="171360" indent="-171000">
              <a:lnSpc>
                <a:spcPct val="100000"/>
              </a:lnSpc>
              <a:buClr>
                <a:srgbClr val="000000"/>
              </a:buClr>
              <a:buFont typeface="StarSymbol"/>
              <a:buChar char="-"/>
              <a:tabLst>
                <a:tab pos="0" algn="l"/>
              </a:tabLst>
            </a:pPr>
            <a:r>
              <a:rPr lang="sv-SE" b="0" strike="noStrike">
                <a:solidFill>
                  <a:srgbClr val="000000"/>
                </a:solidFill>
              </a:rPr>
              <a:t>Man bör alltid ha en kritisk inställning till information.</a:t>
            </a:r>
          </a:p>
          <a:p>
            <a:pPr marL="171360" indent="-171000">
              <a:lnSpc>
                <a:spcPct val="100000"/>
              </a:lnSpc>
              <a:buClr>
                <a:srgbClr val="000000"/>
              </a:buClr>
              <a:buFont typeface="StarSymbol"/>
              <a:buChar char="-"/>
              <a:tabLst>
                <a:tab pos="0" algn="l"/>
              </a:tabLst>
            </a:pPr>
            <a:r>
              <a:rPr lang="sv-SE" sz="2000" b="0" strike="noStrike">
                <a:solidFill>
                  <a:srgbClr val="000000"/>
                </a:solidFill>
                <a:latin typeface="+mn-lt"/>
                <a:ea typeface="Arial"/>
              </a:rPr>
              <a:t>Hur kan man skapa förtroende för institutioner och medier?</a:t>
            </a:r>
          </a:p>
          <a:p>
            <a:pPr marL="171360" indent="-171000">
              <a:lnSpc>
                <a:spcPct val="100000"/>
              </a:lnSpc>
              <a:buClr>
                <a:srgbClr val="000000"/>
              </a:buClr>
              <a:buFont typeface="StarSymbol"/>
              <a:buChar char="-"/>
              <a:tabLst>
                <a:tab pos="0" algn="l"/>
              </a:tabLst>
            </a:pPr>
            <a:r>
              <a:rPr lang="sv-SE" sz="2000" b="0" strike="noStrike">
                <a:solidFill>
                  <a:srgbClr val="000000"/>
                </a:solidFill>
                <a:latin typeface="+mn-lt"/>
                <a:ea typeface="Arial"/>
              </a:rPr>
              <a:t>Vad skulle hända om vi i kristider inte trodde på vad våra myndigheter säger till oss att göra?</a:t>
            </a:r>
          </a:p>
          <a:p>
            <a:pPr marL="171360" indent="-171000">
              <a:lnSpc>
                <a:spcPct val="100000"/>
              </a:lnSpc>
              <a:buClr>
                <a:srgbClr val="000000"/>
              </a:buClr>
              <a:buFont typeface="StarSymbol"/>
              <a:buChar char="-"/>
              <a:tabLst>
                <a:tab pos="0" algn="l"/>
              </a:tabLst>
            </a:pPr>
            <a:r>
              <a:rPr lang="sv-SE" sz="2000" strike="noStrike">
                <a:solidFill>
                  <a:srgbClr val="000000"/>
                </a:solidFill>
                <a:latin typeface="+mn-lt"/>
                <a:ea typeface="Arial"/>
              </a:rPr>
              <a:t>Vad som är viktigt är </a:t>
            </a:r>
            <a:r>
              <a:rPr lang="sv-SE" sz="2000" b="1" i="1" strike="noStrike">
                <a:solidFill>
                  <a:srgbClr val="000000"/>
                </a:solidFill>
                <a:latin typeface="+mn-lt"/>
                <a:ea typeface="Arial"/>
              </a:rPr>
              <a:t>källan</a:t>
            </a:r>
            <a:r>
              <a:rPr lang="sv-SE" sz="2000" strike="noStrike">
                <a:solidFill>
                  <a:srgbClr val="000000"/>
                </a:solidFill>
                <a:latin typeface="+mn-lt"/>
                <a:ea typeface="Arial"/>
              </a:rPr>
              <a:t> – det är bra att vara lite skeptisk, men det är särskilt viktigt om källan inte är tillförlitlig.</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sv-SE" sz="1200" b="0" strike="noStrike">
                <a:latin typeface="Arial"/>
                <a:ea typeface="Calibri"/>
              </a:rPr>
              <a:t>Som övning, gå tillbaka till ett av de tidigare exemplen (t.ex. videoklippet om barn som påstås få gevär och ansluta sig till armén i Lettland eller det falska inlägget om att ett vaccin mot covid-19 skulle ha uppfunnits).</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sv-SE" sz="1200" strike="noStrike">
                <a:latin typeface="Arial"/>
                <a:ea typeface="Calibri"/>
              </a:rPr>
              <a:t>Låt eleverna reflektera över sina egna </a:t>
            </a:r>
            <a:r>
              <a:rPr lang="sv-SE" sz="1200" b="1" strike="noStrike">
                <a:latin typeface="Arial"/>
                <a:ea typeface="Calibri"/>
              </a:rPr>
              <a:t>förutfattade meningar</a:t>
            </a:r>
            <a:r>
              <a:rPr lang="sv-SE" sz="1200" strike="noStrike">
                <a:latin typeface="Arial"/>
                <a:ea typeface="Calibri"/>
              </a:rPr>
              <a:t>.</a:t>
            </a:r>
            <a:r>
              <a:rPr lang="sv-SE" sz="1200" b="0" strike="noStrike">
                <a:latin typeface="Arial"/>
                <a:ea typeface="Calibri"/>
              </a:rPr>
              <a:t> Anser de att dessa nyheter bekräftar deras redan befintliga åsikter? Skulle det ha gjort någon skillnad om nyheterna delades av en vän eller en kändis som de följer …? </a:t>
            </a:r>
            <a:r>
              <a:rPr lang="sv-SE" sz="1200" strike="noStrike">
                <a:latin typeface="Arial"/>
                <a:ea typeface="Calibri"/>
              </a:rPr>
              <a:t>Diskutera </a:t>
            </a:r>
            <a:r>
              <a:rPr lang="sv-SE" sz="1200" b="1" strike="noStrike">
                <a:latin typeface="Arial"/>
                <a:ea typeface="Calibri"/>
              </a:rPr>
              <a:t>hur de kan kontrollera</a:t>
            </a:r>
            <a:r>
              <a:rPr lang="sv-SE" sz="1200" strike="noStrike">
                <a:latin typeface="Arial"/>
                <a:ea typeface="Calibri"/>
              </a:rPr>
              <a:t> om nyheterna stämmer (stegen i kompassen):</a:t>
            </a:r>
            <a:r>
              <a:rPr lang="sv-SE" sz="1200" b="0" strike="noStrike">
                <a:latin typeface="Arial"/>
                <a:ea typeface="Calibri"/>
              </a:rPr>
              <a:t> kontrollera innehållet/kanalen/upphovsmannen/källorna/bilderna/mytavslöjare.</a:t>
            </a:r>
            <a:r>
              <a:rPr lang="sv-SE" sz="1200" b="0" strike="noStrike">
                <a:solidFill>
                  <a:srgbClr val="000000"/>
                </a:solidFill>
                <a:latin typeface="Arial"/>
                <a:ea typeface="Calibri"/>
              </a:rPr>
              <a:t> Låt dem reflektera över vad som är en tillförlitlig källa och vad som inte är det. TÄNK EFTER INNAN DU DELAR!! Visa ett videoklipp från EUvsDisinfo som inspiration: </a:t>
            </a:r>
            <a:r>
              <a:rPr lang="sv-SE" sz="1200" b="0" u="sng" strike="noStrike">
                <a:solidFill>
                  <a:srgbClr val="000000"/>
                </a:solidFill>
                <a:uFillTx/>
                <a:latin typeface="Arial"/>
                <a:ea typeface="Calibri"/>
                <a:hlinkClick r:id="rId3"/>
              </a:rPr>
              <a:t>https://www.facebook.com/watch/?v=3192621760756370</a:t>
            </a:r>
            <a:r>
              <a:rPr lang="sv-SE" sz="1200" b="0" u="sng" strike="noStrike">
                <a:solidFill>
                  <a:srgbClr val="000000"/>
                </a:solidFill>
                <a:uFillTx/>
                <a:latin typeface="Arial"/>
                <a:ea typeface="Calibri"/>
              </a:rPr>
              <a:t>; </a:t>
            </a:r>
            <a:r>
              <a:rPr lang="sv-SE" sz="1200" b="0" strike="noStrike">
                <a:solidFill>
                  <a:srgbClr val="000000"/>
                </a:solidFill>
                <a:latin typeface="Arial"/>
                <a:ea typeface="Calibri"/>
              </a:rPr>
              <a:t> </a:t>
            </a:r>
            <a:r>
              <a:rPr lang="sv-SE" sz="1200" b="0" u="sng" strike="noStrike">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sv-SE" sz="1200" b="0" strike="noStrike">
                <a:solidFill>
                  <a:srgbClr val="000000"/>
                </a:solidFill>
                <a:latin typeface="Arial"/>
                <a:ea typeface="Calibri"/>
              </a:rPr>
              <a:t>Mer i detalj: </a:t>
            </a:r>
          </a:p>
          <a:p>
            <a:pPr algn="just">
              <a:lnSpc>
                <a:spcPct val="100000"/>
              </a:lnSpc>
              <a:tabLst>
                <a:tab pos="0" algn="l"/>
              </a:tabLst>
            </a:pPr>
            <a:r>
              <a:rPr lang="sv-SE" sz="1200" b="0" strike="noStrike">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sv-SE" sz="1200" strike="noStrike">
                <a:solidFill>
                  <a:srgbClr val="000000"/>
                </a:solidFill>
                <a:latin typeface="Arial"/>
                <a:ea typeface="Calibri"/>
              </a:rPr>
              <a:t>Läs hela artikeln – </a:t>
            </a:r>
            <a:r>
              <a:rPr lang="sv-SE" sz="1200" b="1" strike="noStrike">
                <a:solidFill>
                  <a:srgbClr val="000000"/>
                </a:solidFill>
                <a:latin typeface="Arial"/>
                <a:ea typeface="Calibri"/>
              </a:rPr>
              <a:t>passar innehållet och rubriken ihop?</a:t>
            </a:r>
          </a:p>
          <a:p>
            <a:pPr marL="171360" indent="-171000">
              <a:lnSpc>
                <a:spcPct val="100000"/>
              </a:lnSpc>
              <a:buClr>
                <a:srgbClr val="000000"/>
              </a:buClr>
              <a:buFont typeface="Arial"/>
              <a:buChar char="-"/>
              <a:tabLst>
                <a:tab pos="457200" algn="l"/>
              </a:tabLst>
            </a:pPr>
            <a:r>
              <a:rPr lang="sv-SE" sz="1200" strike="noStrike">
                <a:solidFill>
                  <a:srgbClr val="000000"/>
                </a:solidFill>
                <a:latin typeface="Arial"/>
                <a:ea typeface="Calibri"/>
              </a:rPr>
              <a:t>Hur kan jag </a:t>
            </a:r>
            <a:r>
              <a:rPr lang="sv-SE" sz="1200" b="1" strike="noStrike">
                <a:solidFill>
                  <a:srgbClr val="000000"/>
                </a:solidFill>
                <a:latin typeface="Arial"/>
                <a:ea typeface="Calibri"/>
              </a:rPr>
              <a:t>kontrollera att en webbplats är tillförlitlig?</a:t>
            </a:r>
            <a:r>
              <a:rPr lang="sv-SE" sz="1200" b="0" strike="noStrike">
                <a:solidFill>
                  <a:srgbClr val="000000"/>
                </a:solidFill>
                <a:latin typeface="Arial"/>
                <a:ea typeface="Calibri"/>
              </a:rPr>
              <a:t> URL-analys: kontrollera alltid om det är den ursprungliga webbplatsen eller om webbadressen innehåller en liten ändring i namnet eller domänen som det är tänkt att en distraherad eller stressad läsare inte ska upptäcka. Desinformationswebbplatser bär ofta namn från välkända nyhetskällor där små detaljer har ändrats. Exempel: (från bilden i början) dailypresser.com eller nevvyorktimes.com.</a:t>
            </a:r>
          </a:p>
          <a:p>
            <a:pPr marL="171360" indent="-171000">
              <a:lnSpc>
                <a:spcPct val="100000"/>
              </a:lnSpc>
              <a:buClr>
                <a:srgbClr val="000000"/>
              </a:buClr>
              <a:buFont typeface="Arial"/>
              <a:buChar char="-"/>
              <a:tabLst>
                <a:tab pos="457200" algn="l"/>
              </a:tabLst>
            </a:pPr>
            <a:r>
              <a:rPr lang="sv-SE" sz="1200" b="1" strike="noStrike">
                <a:solidFill>
                  <a:srgbClr val="000000"/>
                </a:solidFill>
                <a:latin typeface="Arial"/>
                <a:ea typeface="Calibri"/>
              </a:rPr>
              <a:t>Kontrollera </a:t>
            </a:r>
            <a:r>
              <a:rPr lang="sv-SE" sz="1200" b="1" strike="noStrike">
                <a:solidFill>
                  <a:srgbClr val="FF0000"/>
                </a:solidFill>
                <a:latin typeface="Arial"/>
                <a:ea typeface="Calibri"/>
              </a:rPr>
              <a:t>datum och upphovsmannen</a:t>
            </a:r>
            <a:r>
              <a:rPr lang="sv-SE" sz="1200" b="0" strike="noStrike">
                <a:solidFill>
                  <a:srgbClr val="FF0000"/>
                </a:solidFill>
                <a:latin typeface="Arial"/>
                <a:ea typeface="Calibri"/>
              </a:rPr>
              <a:t>: offentliga personer, medier och journalister har vanligtvis (men inte alltid) ”verifierade” konton på sociala medier. Personer som arbetar med information har ofta webbplatser eller andra offentliga profiler som gör att man kan finna dem och deras arbete.</a:t>
            </a:r>
          </a:p>
          <a:p>
            <a:pPr marL="171360" indent="-171000">
              <a:lnSpc>
                <a:spcPct val="100000"/>
              </a:lnSpc>
              <a:buClr>
                <a:srgbClr val="000000"/>
              </a:buClr>
              <a:buFont typeface="Arial"/>
              <a:buChar char="-"/>
              <a:tabLst>
                <a:tab pos="457200" algn="l"/>
              </a:tabLst>
            </a:pPr>
            <a:r>
              <a:rPr lang="sv-SE" sz="1200" b="1" strike="noStrike">
                <a:solidFill>
                  <a:srgbClr val="FF0000"/>
                </a:solidFill>
                <a:latin typeface="Arial"/>
                <a:ea typeface="Calibri"/>
              </a:rPr>
              <a:t>Sök efter historien på nätet </a:t>
            </a:r>
            <a:r>
              <a:rPr lang="sv-SE" sz="1200" strike="noStrike">
                <a:solidFill>
                  <a:srgbClr val="FF0000"/>
                </a:solidFill>
                <a:latin typeface="Arial"/>
                <a:ea typeface="Calibri"/>
              </a:rPr>
              <a:t>– stöds den av andra källor?</a:t>
            </a:r>
            <a:r>
              <a:rPr lang="sv-SE" sz="1200" b="0" strike="noStrike">
                <a:solidFill>
                  <a:srgbClr val="FF0000"/>
                </a:solidFill>
                <a:latin typeface="Arial"/>
                <a:ea typeface="Calibri"/>
              </a:rPr>
              <a:t> Vet du vilken typ av källor det rör sig om?</a:t>
            </a:r>
          </a:p>
          <a:p>
            <a:pPr marL="171360" indent="-171000">
              <a:lnSpc>
                <a:spcPct val="100000"/>
              </a:lnSpc>
              <a:buClr>
                <a:srgbClr val="000000"/>
              </a:buClr>
              <a:buFont typeface="Arial"/>
              <a:buChar char="-"/>
              <a:tabLst>
                <a:tab pos="457200" algn="l"/>
              </a:tabLst>
            </a:pPr>
            <a:r>
              <a:rPr lang="sv-SE" sz="1200" strike="noStrike">
                <a:solidFill>
                  <a:srgbClr val="FF0000"/>
                </a:solidFill>
                <a:latin typeface="Arial"/>
                <a:ea typeface="Calibri"/>
              </a:rPr>
              <a:t>Kontrollera om </a:t>
            </a:r>
            <a:r>
              <a:rPr lang="sv-SE" sz="1200" b="1" strike="noStrike">
                <a:solidFill>
                  <a:srgbClr val="FF0000"/>
                </a:solidFill>
                <a:latin typeface="Arial"/>
                <a:ea typeface="Calibri"/>
              </a:rPr>
              <a:t>bilderna ser underliga eller förfalskade ut</a:t>
            </a:r>
            <a:r>
              <a:rPr lang="sv-SE" sz="1200" strike="noStrike">
                <a:solidFill>
                  <a:srgbClr val="FF0000"/>
                </a:solidFill>
                <a:latin typeface="Arial"/>
                <a:ea typeface="Calibri"/>
              </a:rPr>
              <a:t>.</a:t>
            </a:r>
            <a:r>
              <a:rPr lang="sv-SE" sz="1200" b="0" strike="noStrike">
                <a:solidFill>
                  <a:srgbClr val="FF0000"/>
                </a:solidFill>
                <a:latin typeface="Arial"/>
                <a:ea typeface="Calibri"/>
              </a:rPr>
              <a:t> Om de gör det kan du göra en omvänd bildsökning på Google: </a:t>
            </a:r>
            <a:r>
              <a:rPr lang="sv-SE" sz="2000" b="0" u="sng" strike="noStrike">
                <a:solidFill>
                  <a:srgbClr val="000000"/>
                </a:solidFill>
                <a:uFillTx/>
                <a:latin typeface="Arial"/>
                <a:ea typeface="Calibri"/>
                <a:hlinkClick r:id="rId5"/>
              </a:rPr>
              <a:t>https://support.google.com/websearch/answer/1325808?co=GENIE.Platform%3DAndroid&amp;hl=sv</a:t>
            </a:r>
            <a:r>
              <a:rPr lang="sv-SE" sz="1200" b="0" strike="noStrike">
                <a:solidFill>
                  <a:srgbClr val="000000"/>
                </a:solidFill>
                <a:latin typeface="Arial"/>
                <a:ea typeface="Calibri"/>
              </a:rPr>
              <a:t>. Du kan få reda på att bilden kommer från ett annat sammanhang eller ett tidigare datum.</a:t>
            </a:r>
          </a:p>
          <a:p>
            <a:pPr marL="171360" indent="-171000">
              <a:lnSpc>
                <a:spcPct val="100000"/>
              </a:lnSpc>
              <a:buClr>
                <a:srgbClr val="000000"/>
              </a:buClr>
              <a:buFont typeface="Arial"/>
              <a:buChar char="-"/>
              <a:tabLst>
                <a:tab pos="457200" algn="l"/>
              </a:tabLst>
            </a:pPr>
            <a:r>
              <a:rPr lang="sv-SE" sz="1200" b="1" strike="noStrike">
                <a:solidFill>
                  <a:srgbClr val="000000"/>
                </a:solidFill>
                <a:latin typeface="Arial"/>
                <a:ea typeface="Calibri"/>
              </a:rPr>
              <a:t>Tänk på vilken kontext</a:t>
            </a:r>
            <a:r>
              <a:rPr lang="sv-SE" sz="1200" strike="noStrike">
                <a:solidFill>
                  <a:srgbClr val="000000"/>
                </a:solidFill>
                <a:latin typeface="Arial"/>
                <a:ea typeface="Calibri"/>
              </a:rPr>
              <a:t> informationen förekommer i:</a:t>
            </a:r>
            <a:r>
              <a:rPr lang="sv-SE" sz="1200" b="0" strike="noStrike">
                <a:solidFill>
                  <a:srgbClr val="000000"/>
                </a:solidFill>
                <a:latin typeface="Arial"/>
                <a:ea typeface="Calibri"/>
              </a:rPr>
              <a:t> Tänk dig att en telefontillverkare säger till dig att försäljningen har fördubblats. Lägg sedan till kontext: Detta var i december under julledigheten. Många affärer erbjuder rabatt och telefoner är helt enkelt lite billigare. Då är det ju väntat att försäljningen ökar? På samma sätt ser det ofta ut i offentliga debatter om politiska frågor.</a:t>
            </a:r>
          </a:p>
          <a:p>
            <a:pPr>
              <a:lnSpc>
                <a:spcPct val="100000"/>
              </a:lnSpc>
              <a:tabLst>
                <a:tab pos="457200" algn="l"/>
              </a:tabLst>
            </a:pPr>
            <a:endParaRPr lang="fr-BE" sz="1200" b="0" strike="noStrike" spc="-1">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2000" b="0" strike="noStrike">
                <a:latin typeface="Arial"/>
              </a:rPr>
              <a:t>Olika plattformar har olika strategier för att hantera desinformation, felaktig information och potentiellt skadligt innehåll.  </a:t>
            </a:r>
            <a:r>
              <a:rPr lang="sv-SE" sz="2000" strike="noStrike">
                <a:latin typeface="Arial"/>
              </a:rPr>
              <a:t>Men du kan hjälpa till genom att </a:t>
            </a:r>
            <a:r>
              <a:rPr lang="sv-SE" sz="2000" b="1" strike="noStrike">
                <a:latin typeface="Arial"/>
              </a:rPr>
              <a:t>proaktivt rapportera</a:t>
            </a:r>
            <a:r>
              <a:rPr lang="sv-SE" sz="2000" strike="noStrike">
                <a:latin typeface="Arial"/>
              </a:rPr>
              <a:t> historier och inlägg som du tycker verkar misstänkta (antingen på grund av innehållet eller för att du tror att det konto som inlägget kommer från kanske inte tillhör en verklig person eller att inlägget eller kommentaren har skett på ett samordnat och icke autentiskt sätt).</a:t>
            </a:r>
            <a:r>
              <a:rPr lang="sv-SE" sz="2000" b="0" strike="noStrike">
                <a:latin typeface="Arial"/>
              </a:rPr>
              <a:t> Plattformarna har vanligtvis en funktion så att du enkelt kan göra detta.</a:t>
            </a:r>
          </a:p>
          <a:p>
            <a:pPr>
              <a:lnSpc>
                <a:spcPct val="100000"/>
              </a:lnSpc>
              <a:tabLst>
                <a:tab pos="0" algn="l"/>
              </a:tabLst>
            </a:pPr>
            <a:endParaRPr lang="fr-BE" sz="2000" b="0" strike="noStrike" spc="-1">
              <a:latin typeface="Arial"/>
            </a:endParaRPr>
          </a:p>
          <a:p>
            <a:pPr>
              <a:lnSpc>
                <a:spcPct val="100000"/>
              </a:lnSpc>
              <a:tabLst>
                <a:tab pos="0" algn="l"/>
              </a:tabLst>
            </a:pPr>
            <a:r>
              <a:rPr lang="sv-SE" sz="2000" b="0" strike="noStrike">
                <a:latin typeface="Arial"/>
              </a:rPr>
              <a:t>Mer information finns här: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v-SE" sz="2000" b="1" strike="noStrike" dirty="0">
                <a:latin typeface="Arial"/>
              </a:rPr>
              <a:t>När du granskar fakta som dina vänner och din familj sprider är det viktigt att tänka på hur du gör det ! Det är ofta det som avgör om de lyssnar på dig och ändrar sig. Här får du några tips för dessa samtal som kan kännas svåra.</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sv-SE" sz="1200" b="0" strike="noStrike" dirty="0">
                <a:solidFill>
                  <a:srgbClr val="000000"/>
                </a:solidFill>
                <a:latin typeface="+mn-lt"/>
                <a:ea typeface="+mn-ea"/>
              </a:rPr>
              <a:t>– </a:t>
            </a:r>
            <a:r>
              <a:rPr lang="sv-SE" sz="1200" b="0" i="1" strike="noStrike" dirty="0">
                <a:solidFill>
                  <a:srgbClr val="000000"/>
                </a:solidFill>
                <a:latin typeface="+mn-lt"/>
                <a:ea typeface="+mn-ea"/>
              </a:rPr>
              <a:t>Det största misstaget du kan göra</a:t>
            </a:r>
            <a:r>
              <a:rPr lang="sv-SE" sz="1200" b="0" strike="noStrike" dirty="0">
                <a:solidFill>
                  <a:srgbClr val="000000"/>
                </a:solidFill>
                <a:latin typeface="+mn-lt"/>
                <a:ea typeface="+mn-ea"/>
              </a:rPr>
              <a:t>: Det kan vara väldigt frestande att vara hånfull mot personer som tror på felaktig information, men det motverkar sitt syfte.  I många fall kan sådana personer ha andra erfarenheter än befolkningen i stort, vilket gör att man kan förstå varför de tänker som de gör, även om de har fel. Deras barn kan till exempel ha fått en reaktion på ett vaccin på grund av en allergi som läkarna inte kände till, och det kan få föräldrarna att misstro vacciner. Om du angriper dem i ett sådant fall kommer det bara att stärka deras övertygelse.</a:t>
            </a:r>
          </a:p>
          <a:p>
            <a:pPr marL="457200">
              <a:lnSpc>
                <a:spcPct val="100000"/>
              </a:lnSpc>
              <a:tabLst>
                <a:tab pos="0" algn="l"/>
              </a:tabLst>
            </a:pPr>
            <a:r>
              <a:rPr lang="sv-SE" sz="1200" b="0" strike="noStrike" dirty="0">
                <a:solidFill>
                  <a:srgbClr val="000000"/>
                </a:solidFill>
                <a:latin typeface="+mn-lt"/>
                <a:ea typeface="+mn-ea"/>
              </a:rPr>
              <a:t>– </a:t>
            </a:r>
            <a:r>
              <a:rPr lang="sv-SE" sz="1200" b="0" i="1" strike="noStrike" dirty="0">
                <a:solidFill>
                  <a:srgbClr val="000000"/>
                </a:solidFill>
                <a:latin typeface="+mn-lt"/>
                <a:ea typeface="+mn-ea"/>
              </a:rPr>
              <a:t>Nå de mest kompromisslösa genom att visa förståelse för deras oro</a:t>
            </a:r>
            <a:r>
              <a:rPr lang="sv-SE" sz="1200" b="0" strike="noStrike" dirty="0">
                <a:solidFill>
                  <a:srgbClr val="000000"/>
                </a:solidFill>
                <a:latin typeface="+mn-lt"/>
                <a:ea typeface="+mn-ea"/>
              </a:rPr>
              <a:t>: Till syvende och sist är de som tror på felaktig information (t.ex. vaccinationsmotståndare) människor som bara vill se till att deras barn är trygga. De bevis som finns visar dock att det är säkrare att låta vaccinera sig än att förbli ovaccinerad. </a:t>
            </a:r>
            <a:r>
              <a:rPr lang="sv-SE" sz="1200" b="0" i="1" strike="noStrike" dirty="0">
                <a:solidFill>
                  <a:srgbClr val="000000"/>
                </a:solidFill>
                <a:latin typeface="+mn-lt"/>
                <a:ea typeface="+mn-ea"/>
              </a:rPr>
              <a:t>Om du förklarar detta på ett vänligt och empatiskt sätt är det mer troligt att människor ändrar uppfattning.</a:t>
            </a:r>
            <a:r>
              <a:rPr lang="sv-SE" sz="1200" b="0" strike="noStrike" dirty="0">
                <a:solidFill>
                  <a:srgbClr val="000000"/>
                </a:solidFill>
                <a:latin typeface="+mn-lt"/>
                <a:ea typeface="+mn-ea"/>
              </a:rPr>
              <a:t> </a:t>
            </a:r>
            <a:r>
              <a:rPr lang="sv-SE" sz="1200" b="0" i="1" strike="noStrike" dirty="0">
                <a:solidFill>
                  <a:srgbClr val="000000"/>
                </a:solidFill>
                <a:latin typeface="+mn-lt"/>
                <a:ea typeface="+mn-ea"/>
              </a:rPr>
              <a:t>Med andra ord, ha tålamod och var trevlig mot dem. </a:t>
            </a:r>
          </a:p>
          <a:p>
            <a:pPr>
              <a:lnSpc>
                <a:spcPct val="100000"/>
              </a:lnSpc>
              <a:tabLst>
                <a:tab pos="0" algn="l"/>
              </a:tabLst>
            </a:pPr>
            <a:endParaRPr lang="fr-BE" sz="1200" b="0" strike="noStrike" spc="-1" dirty="0">
              <a:latin typeface="Arial"/>
            </a:endParaRPr>
          </a:p>
          <a:p>
            <a:pPr>
              <a:lnSpc>
                <a:spcPct val="100000"/>
              </a:lnSpc>
              <a:tabLst>
                <a:tab pos="0" algn="l"/>
              </a:tabLst>
            </a:pPr>
            <a:r>
              <a:rPr lang="sv-SE" sz="1200" b="0" i="1" strike="noStrike" dirty="0">
                <a:solidFill>
                  <a:srgbClr val="000000"/>
                </a:solidFill>
                <a:latin typeface="+mn-lt"/>
                <a:ea typeface="+mn-ea"/>
              </a:rPr>
              <a:t>– Det finns mycket osäkerhet i den vetenskapliga processen, och detta kommuniceras inte särskilt väl.</a:t>
            </a:r>
            <a:r>
              <a:rPr lang="sv-SE" sz="1200" b="0" strike="noStrike" dirty="0">
                <a:solidFill>
                  <a:srgbClr val="000000"/>
                </a:solidFill>
                <a:latin typeface="+mn-lt"/>
                <a:ea typeface="+mn-ea"/>
              </a:rPr>
              <a:t> När du ger information bör du också vara ärlig med hur eniga eller säkra forskarna är i frågan. Detta bör inte vara huvudbudskapet när du pratar med vänner och familj, men det är något du bör ta upp. Människor behöver förstå att vetenskap är en process där man prövar sig fram och att beslut fattas på grundval av bästa tillgängliga kunskap vid ett visst tillfälle, men att denna kunskap kan komma att ändras i takt med att nya studier genomförs.</a:t>
            </a:r>
          </a:p>
          <a:p>
            <a:pPr>
              <a:lnSpc>
                <a:spcPct val="100000"/>
              </a:lnSpc>
              <a:tabLst>
                <a:tab pos="0" algn="l"/>
              </a:tabLst>
            </a:pPr>
            <a:endParaRPr lang="fr-BE" sz="1200" b="0" strike="noStrike" spc="-1" dirty="0">
              <a:latin typeface="Arial"/>
            </a:endParaRPr>
          </a:p>
          <a:p>
            <a:pPr>
              <a:lnSpc>
                <a:spcPct val="100000"/>
              </a:lnSpc>
              <a:tabLst>
                <a:tab pos="0" algn="l"/>
              </a:tabLst>
            </a:pPr>
            <a:r>
              <a:rPr lang="sv-SE" sz="1200" b="0" strike="noStrike" dirty="0">
                <a:solidFill>
                  <a:srgbClr val="000000"/>
                </a:solidFill>
                <a:latin typeface="+mn-lt"/>
                <a:ea typeface="+mn-ea"/>
              </a:rPr>
              <a:t>Mer information finns här:</a:t>
            </a:r>
          </a:p>
          <a:p>
            <a:pPr>
              <a:lnSpc>
                <a:spcPct val="100000"/>
              </a:lnSpc>
              <a:tabLst>
                <a:tab pos="0" algn="l"/>
              </a:tabLst>
            </a:pPr>
            <a:r>
              <a:rPr lang="sv-SE"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sv-SE"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sv-SE" sz="2000" b="0" strike="noStrike">
                <a:latin typeface="Arial"/>
              </a:rPr>
              <a:t>Att förstå desinformation – bilderna 4–24</a:t>
            </a:r>
          </a:p>
          <a:p>
            <a:pPr marL="171360" indent="-171000">
              <a:lnSpc>
                <a:spcPct val="100000"/>
              </a:lnSpc>
              <a:buClr>
                <a:srgbClr val="000000"/>
              </a:buClr>
              <a:buFont typeface="StarSymbol"/>
              <a:buChar char="-"/>
            </a:pPr>
            <a:r>
              <a:rPr lang="sv-SE" sz="2000" b="0" strike="noStrike">
                <a:latin typeface="Arial"/>
              </a:rPr>
              <a:t>Arbeta i grupp – bild 25</a:t>
            </a:r>
          </a:p>
          <a:p>
            <a:pPr marL="171360" indent="-171000">
              <a:lnSpc>
                <a:spcPct val="100000"/>
              </a:lnSpc>
              <a:buClr>
                <a:srgbClr val="000000"/>
              </a:buClr>
              <a:buFont typeface="StarSymbol"/>
              <a:buChar char="-"/>
            </a:pPr>
            <a:r>
              <a:rPr lang="sv-SE" sz="2000" b="0" strike="noStrike">
                <a:latin typeface="Arial"/>
              </a:rPr>
              <a:t>Presentationer och diskussioner – bild 25</a:t>
            </a:r>
          </a:p>
          <a:p>
            <a:pPr marL="171360" indent="-171000">
              <a:lnSpc>
                <a:spcPct val="100000"/>
              </a:lnSpc>
              <a:buClr>
                <a:srgbClr val="000000"/>
              </a:buClr>
              <a:buFont typeface="StarSymbol"/>
              <a:buChar char="-"/>
            </a:pPr>
            <a:r>
              <a:rPr lang="sv-SE" sz="2000" b="0" strike="noStrike">
                <a:latin typeface="Arial"/>
              </a:rPr>
              <a:t>Sammanfattning, tips för att ta reda på mer – bilderna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2000" b="0" strike="noStrike">
                <a:latin typeface="Arial"/>
              </a:rPr>
              <a:t>Vi kommer att ta upp definitioner och metoder samt ge råd om hur man enkelt upptäcker och skyddar sig mot desinformation och även hjälper andra att bli mer vaksamma.</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sv-SE" sz="1200" b="0" strike="noStrike">
                <a:latin typeface="Arial"/>
                <a:ea typeface="Calibri"/>
              </a:rPr>
              <a:t>VAD ÄR DESINFORMATION? </a:t>
            </a:r>
          </a:p>
          <a:p>
            <a:pPr marL="216000" indent="-216000" algn="just">
              <a:lnSpc>
                <a:spcPct val="100000"/>
              </a:lnSpc>
            </a:pPr>
            <a:endParaRPr lang="fr-BE" sz="1200" b="0" strike="noStrike" spc="-1">
              <a:latin typeface="Arial"/>
            </a:endParaRPr>
          </a:p>
          <a:p>
            <a:pPr marL="171360" indent="-171000" algn="just">
              <a:lnSpc>
                <a:spcPct val="100000"/>
              </a:lnSpc>
              <a:buClr>
                <a:srgbClr val="000000"/>
              </a:buClr>
              <a:buFont typeface="Wingdings" charset="2"/>
              <a:buChar char=""/>
            </a:pPr>
            <a:r>
              <a:rPr lang="sv-SE" sz="1200" b="0" strike="noStrike">
                <a:latin typeface="Arial"/>
                <a:ea typeface="Calibri"/>
              </a:rPr>
              <a:t>Lärandemål: </a:t>
            </a:r>
          </a:p>
          <a:p>
            <a:pPr marL="171360" indent="-171000" algn="just">
              <a:lnSpc>
                <a:spcPct val="100000"/>
              </a:lnSpc>
              <a:buClr>
                <a:srgbClr val="000000"/>
              </a:buClr>
              <a:buFont typeface="Wingdings" charset="2"/>
              <a:buChar char="-"/>
            </a:pPr>
            <a:r>
              <a:rPr lang="sv-SE" sz="1200" b="0" strike="noStrike">
                <a:latin typeface="Arial"/>
                <a:ea typeface="Calibri"/>
              </a:rPr>
              <a:t>Utifrån definitioner kunna skilja mellan begreppen.</a:t>
            </a:r>
          </a:p>
          <a:p>
            <a:pPr marL="171360" indent="-171000" algn="just">
              <a:lnSpc>
                <a:spcPct val="100000"/>
              </a:lnSpc>
              <a:buClr>
                <a:srgbClr val="000000"/>
              </a:buClr>
              <a:buFont typeface="Wingdings" charset="2"/>
              <a:buChar char="-"/>
            </a:pPr>
            <a:r>
              <a:rPr lang="sv-SE" sz="1200" b="0" strike="noStrike">
                <a:solidFill>
                  <a:srgbClr val="000000"/>
                </a:solidFill>
                <a:latin typeface="Arial"/>
                <a:ea typeface="Calibri"/>
              </a:rPr>
              <a:t>Bedöma farorna i respektive fallstudie och hur fallstudien kan användas som ett desinformationsnarrativ.</a:t>
            </a:r>
          </a:p>
          <a:p>
            <a:pPr marL="171360" indent="-171000" algn="just">
              <a:lnSpc>
                <a:spcPct val="100000"/>
              </a:lnSpc>
              <a:buClr>
                <a:srgbClr val="000000"/>
              </a:buClr>
              <a:buFont typeface="Wingdings" charset="2"/>
              <a:buChar char="-"/>
            </a:pPr>
            <a:r>
              <a:rPr lang="sv-SE" sz="1200" b="0" strike="noStrike">
                <a:solidFill>
                  <a:srgbClr val="000000"/>
                </a:solidFill>
                <a:latin typeface="Arial"/>
                <a:ea typeface="Calibri"/>
              </a:rPr>
              <a:t>Betona vikten av värderingar: främja mediernas frihet och mångfald, respektera grundläggande rättigheter som yttrandefrihet, säga nej till ett ”sanningsministerium” osv.</a:t>
            </a:r>
          </a:p>
          <a:p>
            <a:pPr algn="just">
              <a:lnSpc>
                <a:spcPct val="100000"/>
              </a:lnSpc>
            </a:pPr>
            <a:endParaRPr lang="fr-BE" sz="1200" b="0" strike="noStrike" spc="-1">
              <a:latin typeface="Arial"/>
            </a:endParaRPr>
          </a:p>
          <a:p>
            <a:pPr algn="just">
              <a:lnSpc>
                <a:spcPct val="100000"/>
              </a:lnSpc>
            </a:pPr>
            <a:r>
              <a:rPr lang="sv-SE" sz="1200" b="0" strike="noStrike">
                <a:solidFill>
                  <a:srgbClr val="000000"/>
                </a:solidFill>
                <a:latin typeface="Arial"/>
                <a:ea typeface="Calibri"/>
              </a:rPr>
              <a:t>Fråga eleverna om de vet vad desinformation är. Jämför elevernas exempel med definitionen. Rör det sig i några av fallen om desinformation?</a:t>
            </a:r>
          </a:p>
          <a:p>
            <a:pPr algn="just">
              <a:lnSpc>
                <a:spcPct val="100000"/>
              </a:lnSpc>
            </a:pPr>
            <a:r>
              <a:rPr lang="sv-SE" sz="1200" b="0" strike="noStrike">
                <a:solidFill>
                  <a:srgbClr val="000000"/>
                </a:solidFill>
                <a:latin typeface="Arial"/>
                <a:ea typeface="Calibri"/>
              </a:rPr>
              <a:t>Om inte, vad rör det sig om? (Det kan exempelvis röra sig om obehagliga nyheter eller åsikter, marknadsföring, misstag eller missförstånd.)</a:t>
            </a:r>
          </a:p>
          <a:p>
            <a:pPr algn="just">
              <a:lnSpc>
                <a:spcPct val="100000"/>
              </a:lnSpc>
            </a:pPr>
            <a:endParaRPr lang="fr-BE" sz="1200" b="0" strike="noStrike" spc="-1">
              <a:latin typeface="Arial"/>
            </a:endParaRPr>
          </a:p>
          <a:p>
            <a:pPr>
              <a:lnSpc>
                <a:spcPct val="100000"/>
              </a:lnSpc>
            </a:pPr>
            <a:r>
              <a:rPr lang="sv-SE" sz="1200" b="1" strike="noStrike">
                <a:solidFill>
                  <a:srgbClr val="000000"/>
                </a:solidFill>
                <a:latin typeface="Arial"/>
                <a:ea typeface="Calibri"/>
              </a:rPr>
              <a:t>Åsikter eller fakta?</a:t>
            </a:r>
            <a:r>
              <a:rPr lang="sv-SE" sz="1200" b="0" strike="noStrike">
                <a:solidFill>
                  <a:srgbClr val="000000"/>
                </a:solidFill>
                <a:latin typeface="Arial"/>
                <a:ea typeface="Calibri"/>
              </a:rPr>
              <a:t> Gör en åtskillnad mellan åsikter och fakta.</a:t>
            </a:r>
          </a:p>
          <a:p>
            <a:pPr>
              <a:lnSpc>
                <a:spcPct val="100000"/>
              </a:lnSpc>
            </a:pPr>
            <a:r>
              <a:rPr lang="sv-SE" sz="1200" b="0" strike="noStrike">
                <a:solidFill>
                  <a:srgbClr val="000000"/>
                </a:solidFill>
                <a:latin typeface="Arial"/>
                <a:ea typeface="Calibri"/>
              </a:rPr>
              <a:t>Vad är fakta? Fakta kan kontrolleras och underbyggas med bevis.</a:t>
            </a:r>
          </a:p>
          <a:p>
            <a:pPr>
              <a:lnSpc>
                <a:spcPct val="100000"/>
              </a:lnSpc>
            </a:pPr>
            <a:r>
              <a:rPr lang="sv-SE" sz="1200" b="0" strike="noStrike">
                <a:solidFill>
                  <a:srgbClr val="000000"/>
                </a:solidFill>
                <a:latin typeface="Arial"/>
                <a:ea typeface="Calibri"/>
              </a:rPr>
              <a:t>Vad är en åsikt? Åsikter grundar sig på en övertygelse eller uppfattning, inte på bevis som kan verifieras. Vissa kan tycka att de är varandras motsatser. </a:t>
            </a:r>
          </a:p>
          <a:p>
            <a:pPr>
              <a:lnSpc>
                <a:spcPct val="100000"/>
              </a:lnSpc>
            </a:pPr>
            <a:endParaRPr lang="fr-BE" sz="1200" b="0" strike="noStrike" spc="-1">
              <a:latin typeface="Arial"/>
            </a:endParaRPr>
          </a:p>
          <a:p>
            <a:pPr>
              <a:lnSpc>
                <a:spcPct val="100000"/>
              </a:lnSpc>
            </a:pPr>
            <a:r>
              <a:rPr lang="sv-SE" sz="1200" b="0" i="1" strike="noStrike">
                <a:solidFill>
                  <a:srgbClr val="000000"/>
                </a:solidFill>
                <a:latin typeface="Arial"/>
                <a:ea typeface="Calibri"/>
              </a:rPr>
              <a:t>Förslag till (valbar) övning: </a:t>
            </a:r>
            <a:r>
              <a:rPr lang="sv-SE" sz="1200" b="0" strike="noStrike">
                <a:solidFill>
                  <a:srgbClr val="000000"/>
                </a:solidFill>
                <a:latin typeface="Arial"/>
                <a:ea typeface="Calibri"/>
              </a:rPr>
              <a:t>Be eleverna att gå igenom en tidningsartikel och markera delar som är åsikter, delar som innehåller fakta som kan verifieras med en tillförlitlig källa och delar som verkar innehålla fakta men där inga källor anges. Be klassen att dela med sig av sina resultat.</a:t>
            </a:r>
          </a:p>
          <a:p>
            <a:pPr>
              <a:lnSpc>
                <a:spcPct val="100000"/>
              </a:lnSpc>
            </a:pPr>
            <a:endParaRPr lang="fr-BE" sz="1200" b="0" strike="noStrike" spc="-1">
              <a:latin typeface="Arial"/>
            </a:endParaRPr>
          </a:p>
          <a:p>
            <a:pPr>
              <a:lnSpc>
                <a:spcPct val="100000"/>
              </a:lnSpc>
            </a:pPr>
            <a:r>
              <a:rPr lang="sv-SE" sz="2000" b="0" strike="noStrike">
                <a:solidFill>
                  <a:srgbClr val="000000"/>
                </a:solidFill>
                <a:latin typeface="Arial"/>
                <a:ea typeface="Calibri"/>
              </a:rPr>
              <a:t>Falsk information finns överallt, men det är viktigt att skilja mellan desinformation och andra typer av falsk information, nämligen felaktig information, utifrån det bakomliggande MOTIVET:</a:t>
            </a:r>
          </a:p>
          <a:p>
            <a:pPr>
              <a:lnSpc>
                <a:spcPct val="100000"/>
              </a:lnSpc>
            </a:pPr>
            <a:endParaRPr lang="fr-BE" sz="2000" b="0" strike="noStrike" spc="-1">
              <a:latin typeface="Arial"/>
            </a:endParaRPr>
          </a:p>
          <a:p>
            <a:pPr marL="171360" indent="-171000">
              <a:lnSpc>
                <a:spcPct val="100000"/>
              </a:lnSpc>
              <a:spcAft>
                <a:spcPts val="601"/>
              </a:spcAft>
              <a:buClr>
                <a:srgbClr val="000000"/>
              </a:buClr>
              <a:buFont typeface="Wingdings" charset="2"/>
              <a:buChar char="-"/>
            </a:pPr>
            <a:r>
              <a:rPr lang="sv-SE" sz="2000" strike="noStrike">
                <a:solidFill>
                  <a:srgbClr val="000000"/>
                </a:solidFill>
                <a:latin typeface="Arial"/>
                <a:ea typeface="Calibri"/>
              </a:rPr>
              <a:t>Desinformation är falsk information som har skapats och delats </a:t>
            </a:r>
            <a:r>
              <a:rPr lang="sv-SE" sz="2000" b="1" strike="noStrike">
                <a:solidFill>
                  <a:srgbClr val="000000"/>
                </a:solidFill>
                <a:latin typeface="Arial"/>
                <a:ea typeface="Calibri"/>
              </a:rPr>
              <a:t>för att avsiktligen orsaka skada</a:t>
            </a:r>
            <a:r>
              <a:rPr lang="sv-SE" sz="2000" strike="noStrike">
                <a:solidFill>
                  <a:srgbClr val="000000"/>
                </a:solidFill>
                <a:latin typeface="Arial"/>
                <a:ea typeface="Calibri"/>
              </a:rPr>
              <a:t>.</a:t>
            </a:r>
            <a:r>
              <a:rPr lang="sv-SE" sz="2000" b="0" strike="noStrike">
                <a:solidFill>
                  <a:srgbClr val="000000"/>
                </a:solidFill>
                <a:latin typeface="Arial"/>
                <a:ea typeface="Calibri"/>
              </a:rPr>
              <a:t> Exempel: en tweet om migranter som begår brott i Europa, där avsikten är att splittra samhället.</a:t>
            </a:r>
          </a:p>
          <a:p>
            <a:pPr marL="171360" indent="-171000">
              <a:lnSpc>
                <a:spcPct val="100000"/>
              </a:lnSpc>
              <a:spcAft>
                <a:spcPts val="601"/>
              </a:spcAft>
              <a:buClr>
                <a:srgbClr val="000000"/>
              </a:buClr>
              <a:buFont typeface="Wingdings" charset="2"/>
              <a:buChar char="-"/>
            </a:pPr>
            <a:r>
              <a:rPr lang="sv-SE" sz="2000" strike="noStrike">
                <a:solidFill>
                  <a:srgbClr val="000000"/>
                </a:solidFill>
                <a:latin typeface="Arial"/>
                <a:ea typeface="Calibri"/>
              </a:rPr>
              <a:t>Felaktig information är falsk information som </a:t>
            </a:r>
            <a:r>
              <a:rPr lang="sv-SE" sz="2000" b="1" strike="noStrike">
                <a:solidFill>
                  <a:srgbClr val="000000"/>
                </a:solidFill>
                <a:latin typeface="Arial"/>
                <a:ea typeface="Calibri"/>
              </a:rPr>
              <a:t>delas av personer som inte inser att informationen är falsk och som inte avser att orsaka skada</a:t>
            </a:r>
            <a:r>
              <a:rPr lang="sv-SE" sz="2000" strike="noStrike">
                <a:solidFill>
                  <a:srgbClr val="000000"/>
                </a:solidFill>
                <a:latin typeface="Arial"/>
                <a:ea typeface="Calibri"/>
              </a:rPr>
              <a:t>.</a:t>
            </a:r>
            <a:r>
              <a:rPr lang="sv-SE" sz="2000" b="0" strike="noStrike">
                <a:solidFill>
                  <a:srgbClr val="000000"/>
                </a:solidFill>
                <a:latin typeface="Arial"/>
                <a:ea typeface="Calibri"/>
              </a:rPr>
              <a:t> Ofta försöker de bara hjälpa till. Exempel: när din moster delar en artikel eller ett mem på Facebook om att vitlök skyddar mot covid-19 eftersom hon tycker att informationen är användbar och inte inser att den är falsk.</a:t>
            </a:r>
          </a:p>
          <a:p>
            <a:pPr marL="171360" indent="-171000">
              <a:lnSpc>
                <a:spcPct val="100000"/>
              </a:lnSpc>
              <a:buClr>
                <a:srgbClr val="000000"/>
              </a:buClr>
              <a:buFont typeface="Wingdings" charset="2"/>
              <a:buChar char="-"/>
            </a:pPr>
            <a:r>
              <a:rPr lang="sv-SE" sz="2000" b="0" strike="noStrike">
                <a:solidFill>
                  <a:srgbClr val="000000"/>
                </a:solidFill>
                <a:latin typeface="Arial"/>
                <a:ea typeface="Calibri"/>
              </a:rPr>
              <a:t>Påverkansverksamhet är samordnade insatser för att påverka en målgrupp med hjälp av en rad olagliga och bedrägliga medel för att stödja en motståndares mål.</a:t>
            </a:r>
          </a:p>
          <a:p>
            <a:pPr marL="171360" indent="-171000">
              <a:lnSpc>
                <a:spcPct val="100000"/>
              </a:lnSpc>
              <a:buClr>
                <a:srgbClr val="000000"/>
              </a:buClr>
              <a:buFont typeface="Wingdings" charset="2"/>
              <a:buChar char="-"/>
            </a:pPr>
            <a:r>
              <a:rPr lang="sv-SE" b="0" strike="noStrike">
                <a:solidFill>
                  <a:srgbClr val="000000"/>
                </a:solidFill>
                <a:latin typeface="Arial"/>
                <a:ea typeface="Calibri"/>
              </a:rPr>
              <a:t>Utländsk inblandning är tvingande, bedrägliga och/eller hemliga åtgärder som vidtas av en utländsk statlig aktör eller dess representanter för att störa den fria politiska åsiktsbildningen och viljeyttringen exempelvis under politiska val.</a:t>
            </a:r>
          </a:p>
          <a:p>
            <a:pPr>
              <a:lnSpc>
                <a:spcPct val="100000"/>
              </a:lnSpc>
              <a:tabLst>
                <a:tab pos="0" algn="l"/>
              </a:tabLst>
            </a:pPr>
            <a:endParaRPr lang="fr-BE" sz="2000" b="0" strike="noStrike" spc="-1">
              <a:latin typeface="Arial"/>
            </a:endParaRPr>
          </a:p>
          <a:p>
            <a:pPr>
              <a:lnSpc>
                <a:spcPct val="100000"/>
              </a:lnSpc>
              <a:tabLst>
                <a:tab pos="0" algn="l"/>
              </a:tabLst>
            </a:pPr>
            <a:r>
              <a:rPr lang="sv-SE" sz="2000" b="0" strike="noStrike">
                <a:solidFill>
                  <a:srgbClr val="000000"/>
                </a:solidFill>
                <a:latin typeface="Arial"/>
                <a:ea typeface="Calibri"/>
              </a:rPr>
              <a:t>Eleverna kanske också känner till begreppet ”falska nyheter” (fake news), men vi rekommenderar inte att det används. När politiker hävdar att oberoende journalister publicerar ”falska nyheter” bara för att de har en kritisk hållning är något fel. Vi vill ogärna att begreppet ”falska nyheter” undergräver mediernas legitimitet.</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v-SE" sz="2000" b="0" strike="noStrike">
                <a:latin typeface="Arial"/>
              </a:rPr>
              <a:t>Börja med att spela videon på denna bild (https://www.youtube.com/watch?v=d8uRYqsu2W4)</a:t>
            </a:r>
            <a:r>
              <a:rPr lang="sv-SE"/>
              <a:t/>
            </a:r>
            <a:br>
              <a:rPr lang="sv-SE"/>
            </a:br>
            <a:r>
              <a:rPr lang="sv-SE" sz="2000" b="0" strike="noStrike">
                <a:latin typeface="Arial"/>
              </a:rPr>
              <a:t>Total tid: 1 min 40 sek</a:t>
            </a:r>
          </a:p>
          <a:p>
            <a:pPr marL="216000" indent="-216000">
              <a:lnSpc>
                <a:spcPct val="100000"/>
              </a:lnSpc>
            </a:pPr>
            <a:endParaRPr lang="fr-BE" sz="2000" b="0" strike="noStrike" spc="-1">
              <a:latin typeface="Arial"/>
            </a:endParaRPr>
          </a:p>
          <a:p>
            <a:pPr marL="216000" indent="-216000">
              <a:lnSpc>
                <a:spcPct val="100000"/>
              </a:lnSpc>
            </a:pPr>
            <a:r>
              <a:rPr lang="sv-SE" sz="2000" b="0" strike="noStrike">
                <a:latin typeface="Arial"/>
              </a:rPr>
              <a:t>Transkribering:</a:t>
            </a:r>
          </a:p>
          <a:p>
            <a:pPr marL="139680">
              <a:lnSpc>
                <a:spcPct val="100000"/>
              </a:lnSpc>
              <a:tabLst>
                <a:tab pos="0" algn="l"/>
              </a:tabLst>
            </a:pPr>
            <a:r>
              <a:rPr lang="sv-SE" sz="1200" b="0" strike="noStrike">
                <a:solidFill>
                  <a:srgbClr val="000000"/>
                </a:solidFill>
                <a:latin typeface="Arial"/>
              </a:rPr>
              <a:t>---------------------------</a:t>
            </a:r>
            <a:r>
              <a:rPr lang="sv-SE"/>
              <a:t/>
            </a:r>
            <a:br>
              <a:rPr lang="sv-SE"/>
            </a:br>
            <a:r>
              <a:rPr lang="sv-SE" sz="2000" b="0" strike="noStrike">
                <a:solidFill>
                  <a:srgbClr val="000000"/>
                </a:solidFill>
                <a:latin typeface="Arial"/>
              </a:rPr>
              <a:t>(berättarröst)	</a:t>
            </a:r>
          </a:p>
          <a:p>
            <a:pPr marL="139680">
              <a:lnSpc>
                <a:spcPct val="100000"/>
              </a:lnSpc>
              <a:tabLst>
                <a:tab pos="0" algn="l"/>
              </a:tabLst>
            </a:pPr>
            <a:r>
              <a:rPr lang="sv-SE" sz="2000" b="0" strike="noStrike">
                <a:solidFill>
                  <a:srgbClr val="000000"/>
                </a:solidFill>
                <a:latin typeface="Arial"/>
              </a:rPr>
              <a:t>För miljontals familjer som lever med autism var detta en möjlig förklaring till deras kamp. En banbrytande medicinsk studie som kopplar samman barnvaccinationer med sjukdomen. Men studien kallas nu för ”vilseledande”, och vissa säger till och med att det rör sig om grovt bedrägeri.</a:t>
            </a:r>
          </a:p>
          <a:p>
            <a:pPr marL="139680">
              <a:lnSpc>
                <a:spcPct val="100000"/>
              </a:lnSpc>
              <a:tabLst>
                <a:tab pos="0" algn="l"/>
              </a:tabLst>
            </a:pPr>
            <a:r>
              <a:rPr lang="sv-SE" sz="2000" b="0" strike="noStrike">
                <a:solidFill>
                  <a:srgbClr val="000000"/>
                </a:solidFill>
                <a:latin typeface="Arial"/>
              </a:rPr>
              <a:t>(Fiona Godlee, redaktör, British Medical Journal)	</a:t>
            </a:r>
          </a:p>
          <a:p>
            <a:pPr marL="139680">
              <a:lnSpc>
                <a:spcPct val="100000"/>
              </a:lnSpc>
              <a:tabLst>
                <a:tab pos="0" algn="l"/>
              </a:tabLst>
            </a:pPr>
            <a:r>
              <a:rPr lang="sv-SE" sz="2000" b="0" strike="noStrike">
                <a:solidFill>
                  <a:srgbClr val="000000"/>
                </a:solidFill>
                <a:latin typeface="Arial"/>
              </a:rPr>
              <a:t>Vi visste redan från början att det var en dålig studie. Den fick enorm uppmärksamhet i medierna. Alla bevis, alla epidemiologiska studier, sådana där man tittar på barns blod, har motbevisat studien och visat på att det inte finns några belägg för sambandet.</a:t>
            </a:r>
          </a:p>
          <a:p>
            <a:pPr marL="139680">
              <a:lnSpc>
                <a:spcPct val="100000"/>
              </a:lnSpc>
              <a:tabLst>
                <a:tab pos="0" algn="l"/>
              </a:tabLst>
            </a:pPr>
            <a:r>
              <a:rPr lang="sv-SE" sz="2000" b="0" strike="noStrike">
                <a:solidFill>
                  <a:srgbClr val="000000"/>
                </a:solidFill>
                <a:latin typeface="Arial"/>
              </a:rPr>
              <a:t>(berättarröst)	</a:t>
            </a:r>
          </a:p>
          <a:p>
            <a:pPr marL="139680">
              <a:lnSpc>
                <a:spcPct val="100000"/>
              </a:lnSpc>
              <a:tabLst>
                <a:tab pos="0" algn="l"/>
              </a:tabLst>
            </a:pPr>
            <a:r>
              <a:rPr lang="sv-SE" sz="2000" b="0" strike="noStrike">
                <a:solidFill>
                  <a:srgbClr val="000000"/>
                </a:solidFill>
                <a:latin typeface="Arial"/>
              </a:rPr>
              <a:t>Det var en vetenskaplig artikel av Andrew Wakefield och hans kollegor 1998 som skrämde patienter och fick vaccinationstäckningen världen över att sjunka. Wakefield hävdade att tolv barn var normala tills de fick det vanliga vaccinet mot mässling, påssjuka och röda hund.</a:t>
            </a:r>
          </a:p>
          <a:p>
            <a:pPr marL="139680">
              <a:lnSpc>
                <a:spcPct val="100000"/>
              </a:lnSpc>
              <a:tabLst>
                <a:tab pos="0" algn="l"/>
              </a:tabLst>
            </a:pPr>
            <a:r>
              <a:rPr lang="sv-SE" sz="2000" b="0" strike="noStrike">
                <a:solidFill>
                  <a:srgbClr val="000000"/>
                </a:solidFill>
                <a:latin typeface="Arial"/>
              </a:rPr>
              <a:t>Men denna artikel drogs senare tillbaka, och en ny undersökning visade att Wakefield och hans kollegor hade ändrat fakta om patienterna i sina studier. Men Wakefield har fortfarande sina anhängare – Jamie Handley är en av dem. Han är far till en autistisk pojke.</a:t>
            </a:r>
          </a:p>
          <a:p>
            <a:pPr marL="139680">
              <a:lnSpc>
                <a:spcPct val="100000"/>
              </a:lnSpc>
              <a:tabLst>
                <a:tab pos="0" algn="l"/>
              </a:tabLst>
            </a:pPr>
            <a:r>
              <a:rPr lang="sv-SE" sz="2000" b="0" strike="noStrike">
                <a:solidFill>
                  <a:srgbClr val="000000"/>
                </a:solidFill>
                <a:latin typeface="Arial"/>
              </a:rPr>
              <a:t>(JB Handley, grundare, Generation Rescue)	</a:t>
            </a:r>
          </a:p>
          <a:p>
            <a:pPr marL="139680">
              <a:lnSpc>
                <a:spcPct val="100000"/>
              </a:lnSpc>
              <a:tabLst>
                <a:tab pos="0" algn="l"/>
              </a:tabLst>
            </a:pPr>
            <a:r>
              <a:rPr lang="sv-SE" sz="2000" b="0" strike="noStrike">
                <a:solidFill>
                  <a:srgbClr val="000000"/>
                </a:solidFill>
                <a:latin typeface="Arial"/>
              </a:rPr>
              <a:t>Det är känt att vacciner orsakar hjärnskador, så man behöver inte vara någon raketforskare för att tänka: de tog barnet till läkaren, allt var normalt, de kom tillbaka, lidandet var stort. Och dessa saker orsakar hjärnskador hos vissa barn. Det är därför vi alla fortfarande är här och den verkliga forskningen aldrig har gjorts.</a:t>
            </a:r>
          </a:p>
          <a:p>
            <a:pPr marL="139680">
              <a:lnSpc>
                <a:spcPct val="100000"/>
              </a:lnSpc>
              <a:tabLst>
                <a:tab pos="0" algn="l"/>
              </a:tabLst>
            </a:pPr>
            <a:r>
              <a:rPr lang="sv-SE" sz="2000" b="0" strike="noStrike">
                <a:solidFill>
                  <a:srgbClr val="000000"/>
                </a:solidFill>
                <a:latin typeface="Arial"/>
              </a:rPr>
              <a:t>(berättarröst)	</a:t>
            </a:r>
          </a:p>
          <a:p>
            <a:pPr marL="139680">
              <a:lnSpc>
                <a:spcPct val="100000"/>
              </a:lnSpc>
              <a:tabLst>
                <a:tab pos="0" algn="l"/>
              </a:tabLst>
            </a:pPr>
            <a:r>
              <a:rPr lang="sv-SE" sz="2000" b="0" strike="noStrike">
                <a:solidFill>
                  <a:srgbClr val="000000"/>
                </a:solidFill>
                <a:latin typeface="Arial"/>
              </a:rPr>
              <a:t>Wakefield fråntogs sin rätt att utöva läkaryrket i Storbritannien i maj förra året. Sedan dess har andra studier visat att det inte finns något samband mellan MPR-vaccinering och autism.</a:t>
            </a:r>
          </a:p>
          <a:p>
            <a:pPr marL="139680">
              <a:lnSpc>
                <a:spcPct val="100000"/>
              </a:lnSpc>
              <a:tabLst>
                <a:tab pos="0" algn="l"/>
              </a:tabLst>
            </a:pPr>
            <a:r>
              <a:rPr lang="sv-SE" sz="2000" b="0" strike="noStrike">
                <a:solidFill>
                  <a:srgbClr val="000000"/>
                </a:solidFill>
                <a:latin typeface="Arial"/>
              </a:rPr>
              <a:t>Wakefield kunde inte nås för en kommentar. Rosenson, the Associated Press.</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sv-SE" sz="2000" b="0" strike="noStrike">
                <a:solidFill>
                  <a:srgbClr val="000000"/>
                </a:solidFill>
                <a:latin typeface="Arial"/>
              </a:rPr>
              <a:t>---------------------</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sv-SE" sz="2000" b="0" strike="noStrike">
                <a:solidFill>
                  <a:srgbClr val="000000"/>
                </a:solidFill>
                <a:latin typeface="Arial"/>
              </a:rPr>
              <a:t>Diskussionspunkter:</a:t>
            </a:r>
          </a:p>
          <a:p>
            <a:pPr marL="311040" indent="-171000">
              <a:lnSpc>
                <a:spcPct val="100000"/>
              </a:lnSpc>
              <a:buClr>
                <a:srgbClr val="000000"/>
              </a:buClr>
              <a:buFont typeface="StarSymbol"/>
              <a:buChar char="-"/>
              <a:tabLst>
                <a:tab pos="0" algn="l"/>
              </a:tabLst>
            </a:pPr>
            <a:r>
              <a:rPr lang="sv-SE" sz="2000" b="0" strike="noStrike">
                <a:solidFill>
                  <a:srgbClr val="000000"/>
                </a:solidFill>
                <a:latin typeface="Arial"/>
              </a:rPr>
              <a:t>Samhället kräver att människor vid akademiska institutioner följer höga akademiska standarder, så det är viktigt att förstå varför dessa standarder behövs. </a:t>
            </a:r>
            <a:r>
              <a:rPr lang="sv-SE" sz="2000" b="0" strike="noStrike">
                <a:latin typeface="Arial"/>
              </a:rPr>
              <a:t>Denna enda </a:t>
            </a:r>
            <a:r>
              <a:rPr lang="sv-SE" sz="2000" b="0" strike="noStrike">
                <a:solidFill>
                  <a:srgbClr val="FF0000"/>
                </a:solidFill>
                <a:latin typeface="Arial"/>
              </a:rPr>
              <a:t>akademiska artikel, som har motbevisats flera gånger, är en av de främsta anledningarna till att antivaccinationsrörelsen uppstod och fortfarande är utbredd. Även om artikeln var felaktig fick den tillräckligt med uppmärksamhet i medierna för att inverka negativt på allmänhetens uppfattning om vacciner som upprepade gånger har visats vara säkra och effektiva. </a:t>
            </a:r>
          </a:p>
          <a:p>
            <a:pPr marL="311040" indent="-171000">
              <a:lnSpc>
                <a:spcPct val="100000"/>
              </a:lnSpc>
              <a:buClr>
                <a:srgbClr val="000000"/>
              </a:buClr>
              <a:buFont typeface="StarSymbol"/>
              <a:buChar char="-"/>
              <a:tabLst>
                <a:tab pos="0" algn="l"/>
              </a:tabLst>
            </a:pPr>
            <a:r>
              <a:rPr lang="sv-SE" sz="2000" b="0" strike="noStrike">
                <a:solidFill>
                  <a:srgbClr val="FF0000"/>
                </a:solidFill>
                <a:latin typeface="Arial"/>
              </a:rPr>
              <a:t>Alla har rätt till yttrandefrihet, men det är inte samma sak som att ha rätt att avsiktligt sprida lögner, särskilt när de kan skada folkhälsan. </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sv-SE" sz="2000" b="0" strike="noStrike">
                <a:solidFill>
                  <a:srgbClr val="FF0000"/>
                </a:solidFill>
                <a:latin typeface="Arial"/>
              </a:rPr>
              <a:t>Problemet med detta:</a:t>
            </a:r>
          </a:p>
          <a:p>
            <a:pPr marL="311040" indent="-171000">
              <a:lnSpc>
                <a:spcPct val="100000"/>
              </a:lnSpc>
              <a:buClr>
                <a:srgbClr val="000000"/>
              </a:buClr>
              <a:buFont typeface="StarSymbol"/>
              <a:buChar char="-"/>
              <a:tabLst>
                <a:tab pos="0" algn="l"/>
              </a:tabLst>
            </a:pPr>
            <a:r>
              <a:rPr lang="sv-SE" sz="2000" b="0" strike="noStrike">
                <a:solidFill>
                  <a:srgbClr val="FF0000"/>
                </a:solidFill>
                <a:latin typeface="Arial"/>
              </a:rPr>
              <a:t>Människor drar gärna snabbt slutsatser även om slutsatserna inte stämmer överens med vetenskapliga rön.</a:t>
            </a:r>
          </a:p>
          <a:p>
            <a:pPr marL="311040" indent="-171000">
              <a:lnSpc>
                <a:spcPct val="100000"/>
              </a:lnSpc>
              <a:buClr>
                <a:srgbClr val="000000"/>
              </a:buClr>
              <a:buFont typeface="StarSymbol"/>
              <a:buChar char="-"/>
              <a:tabLst>
                <a:tab pos="0" algn="l"/>
              </a:tabLst>
            </a:pPr>
            <a:r>
              <a:rPr lang="sv-SE" sz="2000" b="0" strike="noStrike">
                <a:solidFill>
                  <a:srgbClr val="FF0000"/>
                </a:solidFill>
                <a:latin typeface="Arial"/>
              </a:rPr>
              <a:t>Överföring av skuld bidrar till att dölja potentiella faktorer som individidens ansvar eller bevisade orsaker till autism. Exempelvis diagnostiseras autism vanligtvis ungefär samtidigt som barn ges MPR-vaccin (dvs. vaccin mot mässling, påssjuka och röda hund). Detta faktum ignoreras vanligtvis av personer som hellre vill tro att deras barn fick autism av vaccinet än acceptera att diagnosen låg utanför deras kontroll.</a:t>
            </a:r>
          </a:p>
          <a:p>
            <a:pPr marL="311040" indent="-171000">
              <a:lnSpc>
                <a:spcPct val="100000"/>
              </a:lnSpc>
              <a:buClr>
                <a:srgbClr val="000000"/>
              </a:buClr>
              <a:buFont typeface="StarSymbol"/>
              <a:buChar char="-"/>
              <a:tabLst>
                <a:tab pos="0" algn="l"/>
              </a:tabLst>
            </a:pPr>
            <a:r>
              <a:rPr lang="sv-SE" sz="2000" b="0" strike="noStrike">
                <a:solidFill>
                  <a:srgbClr val="FF0000"/>
                </a:solidFill>
                <a:latin typeface="Arial"/>
              </a:rPr>
              <a:t>När denna falska historia får bred spridning riskerar den att få avgörande betydelse för vaccinationssystemet. Ett stort antal människor kan i onödan förlora sin immunitet mot allvarliga sjukdomar.</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v-SE" sz="1200" b="0" strike="noStrike">
                <a:latin typeface="+mn-lt"/>
                <a:ea typeface="+mn-ea"/>
              </a:rPr>
              <a:t>Sedan början av covid-19-pandemin har en stor mängd förvirrande information spridits i sociala medier. Många hävdar att det finns en koppling mellan 5G-teknik och spridningen av coronaviruset. Visserligen har alla rätt att uttrycka sig fritt, och det är inte fel att vara försiktig eller till och med skeptisk när det gäller ny teknik och den inverkan den kan ha på våra liv och vår hälsa.</a:t>
            </a:r>
          </a:p>
          <a:p>
            <a:pPr marL="216000" indent="-216000">
              <a:lnSpc>
                <a:spcPct val="100000"/>
              </a:lnSpc>
            </a:pPr>
            <a:endParaRPr lang="fr-BE" sz="1200" b="0" strike="noStrike" spc="-1">
              <a:latin typeface="Arial"/>
            </a:endParaRPr>
          </a:p>
          <a:p>
            <a:pPr marL="216000" indent="-216000">
              <a:lnSpc>
                <a:spcPct val="100000"/>
              </a:lnSpc>
            </a:pPr>
            <a:r>
              <a:rPr lang="sv-SE" sz="1200" b="0" strike="noStrike">
                <a:latin typeface="+mn-lt"/>
                <a:ea typeface="+mn-ea"/>
              </a:rPr>
              <a:t>MEN denna teori har fått skadliga konsekvenser i verkliga livet, såsom sabotage av infrastrukturen för telekommunikation och fysiska angrepp på arbetare som installerar den.</a:t>
            </a:r>
          </a:p>
          <a:p>
            <a:pPr>
              <a:lnSpc>
                <a:spcPct val="100000"/>
              </a:lnSpc>
              <a:tabLst>
                <a:tab pos="0" algn="l"/>
              </a:tabLst>
            </a:pPr>
            <a:endParaRPr lang="fr-BE" sz="1200" b="0" strike="noStrike" spc="-1">
              <a:latin typeface="Arial"/>
            </a:endParaRPr>
          </a:p>
          <a:p>
            <a:pPr>
              <a:lnSpc>
                <a:spcPct val="100000"/>
              </a:lnSpc>
              <a:tabLst>
                <a:tab pos="0" algn="l"/>
              </a:tabLst>
            </a:pPr>
            <a:r>
              <a:rPr lang="sv-SE" sz="2000" b="0" strike="noStrike">
                <a:latin typeface="+mn-lt"/>
                <a:ea typeface="+mn-ea"/>
              </a:rPr>
              <a:t>Problemet med detta:</a:t>
            </a:r>
          </a:p>
          <a:p>
            <a:pPr marL="171360" indent="-171000">
              <a:lnSpc>
                <a:spcPct val="100000"/>
              </a:lnSpc>
              <a:buClr>
                <a:srgbClr val="000000"/>
              </a:buClr>
              <a:buFont typeface="StarSymbol"/>
              <a:buChar char="-"/>
              <a:tabLst>
                <a:tab pos="0" algn="l"/>
              </a:tabLst>
            </a:pPr>
            <a:r>
              <a:rPr lang="sv-SE" sz="2000" b="0" strike="noStrike">
                <a:latin typeface="+mn-lt"/>
                <a:ea typeface="+mn-ea"/>
              </a:rPr>
              <a:t>Verklig förstörelse: människor sätter eld på mobilmaster i hela Europa.</a:t>
            </a:r>
          </a:p>
          <a:p>
            <a:pPr marL="171360" indent="-171000">
              <a:lnSpc>
                <a:spcPct val="100000"/>
              </a:lnSpc>
              <a:buClr>
                <a:srgbClr val="000000"/>
              </a:buClr>
              <a:buFont typeface="StarSymbol"/>
              <a:buChar char="-"/>
              <a:tabLst>
                <a:tab pos="0" algn="l"/>
              </a:tabLst>
            </a:pPr>
            <a:r>
              <a:rPr lang="sv-SE" sz="2000" b="0" strike="noStrike">
                <a:latin typeface="+mn-lt"/>
                <a:ea typeface="+mn-ea"/>
              </a:rPr>
              <a:t>Telekommunikationsnäten slutar fungera eftersom många av de master som förstörts och vandaliserats används för 3G- och 4G-tjänster som samhället är beroende av.</a:t>
            </a:r>
          </a:p>
          <a:p>
            <a:pPr marL="171360" indent="-171000">
              <a:lnSpc>
                <a:spcPct val="100000"/>
              </a:lnSpc>
              <a:buClr>
                <a:srgbClr val="000000"/>
              </a:buClr>
              <a:buFont typeface="StarSymbol"/>
              <a:buChar char="-"/>
              <a:tabLst>
                <a:tab pos="0" algn="l"/>
              </a:tabLst>
            </a:pPr>
            <a:r>
              <a:rPr lang="sv-SE" sz="1200" b="0" strike="noStrike">
                <a:solidFill>
                  <a:srgbClr val="000000"/>
                </a:solidFill>
                <a:latin typeface="+mn-lt"/>
                <a:ea typeface="+mn-ea"/>
              </a:rPr>
              <a:t>Anställda på telebolag trakasseras på gatan när de lägger en fiberoptisk kabel för 5G eller installerar någon annan typ av infrastruktur för telekommunikation.</a:t>
            </a:r>
          </a:p>
          <a:p>
            <a:pPr>
              <a:lnSpc>
                <a:spcPct val="100000"/>
              </a:lnSpc>
              <a:tabLst>
                <a:tab pos="0" algn="l"/>
              </a:tabLst>
            </a:pPr>
            <a:endParaRPr lang="fr-BE" sz="1200" b="0" strike="noStrike" spc="-1">
              <a:latin typeface="Arial"/>
            </a:endParaRPr>
          </a:p>
          <a:p>
            <a:pPr>
              <a:lnSpc>
                <a:spcPct val="100000"/>
              </a:lnSpc>
              <a:tabLst>
                <a:tab pos="0" algn="l"/>
              </a:tabLst>
            </a:pPr>
            <a:r>
              <a:rPr lang="sv-SE" sz="1200" b="0" strike="noStrike">
                <a:solidFill>
                  <a:srgbClr val="000000"/>
                </a:solidFill>
                <a:latin typeface="+mn-lt"/>
                <a:ea typeface="+mn-ea"/>
              </a:rPr>
              <a:t>”När människor känner att de är hotade och inte har kontroll, eller när de försöker förstå en stor, viktig händelse, är de mer sårbara för eller benägna att vända sig till konspirationsteorier för att hitta en förklaring. På ett något kontraintuitivt sätt ger det människor en större känsla av kontroll att föreställa sig att det finns några dunkla grupper och byråer som kontrollerar händelserna snarare än att acceptera att det rör sig om slumpmässiga händelser. Slumpmässighet är något väldigt obehagligt för människor”, säger John Cook, expert på felaktig information vid George Mason-universitetets centrum för kommunikation om klimatförändringar.</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sv-SE" sz="2000" b="0" strike="noStrike">
                <a:latin typeface="Arial"/>
              </a:rPr>
              <a:t>Diskussionspunkter:</a:t>
            </a:r>
          </a:p>
          <a:p>
            <a:pPr>
              <a:lnSpc>
                <a:spcPct val="100000"/>
              </a:lnSpc>
              <a:tabLst>
                <a:tab pos="0" algn="l"/>
              </a:tabLst>
            </a:pPr>
            <a:r>
              <a:rPr lang="sv-SE" sz="2000" b="0" strike="noStrike">
                <a:latin typeface="Arial"/>
              </a:rPr>
              <a:t>– Felaktig hälsorådgivning kan göra att människor inte botas eller att de </a:t>
            </a:r>
            <a:r>
              <a:rPr lang="sv-SE" sz="2000" b="0" strike="noStrike">
                <a:solidFill>
                  <a:srgbClr val="FF0000"/>
                </a:solidFill>
                <a:latin typeface="Arial"/>
              </a:rPr>
              <a:t>underskattar eller överskattar en viss sjukdom</a:t>
            </a:r>
            <a:r>
              <a:rPr lang="sv-SE" sz="2000" b="0" strike="noStrike">
                <a:latin typeface="Arial"/>
              </a:rPr>
              <a:t>.</a:t>
            </a:r>
            <a:r>
              <a:rPr lang="sv-SE" sz="2000" b="0" strike="noStrike">
                <a:solidFill>
                  <a:srgbClr val="FF0000"/>
                </a:solidFill>
                <a:latin typeface="Arial"/>
              </a:rPr>
              <a:t> Denna bild är ett bra exempel i fråga om covid-19. Detta är originalet som en del av er kanske har sett i sociala medier eller till och med i några av era Whatsappkonversationer: https://factcheck.afp.com/gargling-warm-salt-water-or-vinegar-does-not-prevent-coronavirus-infection-health-experts-say</a:t>
            </a:r>
          </a:p>
          <a:p>
            <a:pPr>
              <a:lnSpc>
                <a:spcPct val="100000"/>
              </a:lnSpc>
              <a:tabLst>
                <a:tab pos="0" algn="l"/>
              </a:tabLst>
            </a:pPr>
            <a:endParaRPr lang="fr-BE" sz="2000" b="0" strike="noStrike" spc="-1">
              <a:latin typeface="Arial"/>
            </a:endParaRPr>
          </a:p>
          <a:p>
            <a:pPr>
              <a:lnSpc>
                <a:spcPct val="100000"/>
              </a:lnSpc>
              <a:tabLst>
                <a:tab pos="0" algn="l"/>
              </a:tabLst>
            </a:pPr>
            <a:r>
              <a:rPr lang="sv-SE" sz="2000" b="0" strike="noStrike">
                <a:solidFill>
                  <a:srgbClr val="FF0000"/>
                </a:solidFill>
                <a:latin typeface="Arial"/>
              </a:rPr>
              <a:t>Problemet med detta:</a:t>
            </a:r>
          </a:p>
          <a:p>
            <a:pPr marL="171360" indent="-171000">
              <a:lnSpc>
                <a:spcPct val="100000"/>
              </a:lnSpc>
              <a:buClr>
                <a:srgbClr val="000000"/>
              </a:buClr>
              <a:buFont typeface="StarSymbol"/>
              <a:buChar char="-"/>
              <a:tabLst>
                <a:tab pos="0" algn="l"/>
              </a:tabLst>
            </a:pPr>
            <a:r>
              <a:rPr lang="sv-SE" sz="2000" b="0" strike="noStrike">
                <a:solidFill>
                  <a:srgbClr val="FF0000"/>
                </a:solidFill>
                <a:latin typeface="Arial"/>
              </a:rPr>
              <a:t>Det är ju inte särskilt farligt att säga till människor att dricka varmt vatten, men tänk om desinformationen hade handlat om att dricka en vätska som faktiskt är väldigt farlig för oss, såsom klorin?</a:t>
            </a:r>
          </a:p>
          <a:p>
            <a:pPr marL="171360" indent="-171000">
              <a:lnSpc>
                <a:spcPct val="100000"/>
              </a:lnSpc>
              <a:buClr>
                <a:srgbClr val="000000"/>
              </a:buClr>
              <a:buFont typeface="StarSymbol"/>
              <a:buChar char="-"/>
              <a:tabLst>
                <a:tab pos="0" algn="l"/>
              </a:tabLst>
            </a:pPr>
            <a:r>
              <a:rPr lang="sv-SE" sz="2000" b="0" strike="noStrike">
                <a:solidFill>
                  <a:srgbClr val="FF0000"/>
                </a:solidFill>
                <a:latin typeface="Arial"/>
              </a:rPr>
              <a:t>En studie i </a:t>
            </a:r>
            <a:r>
              <a:rPr lang="sv-SE" sz="2000" b="0" i="1" strike="noStrike">
                <a:solidFill>
                  <a:srgbClr val="FF0000"/>
                </a:solidFill>
                <a:latin typeface="Arial"/>
              </a:rPr>
              <a:t>American Journal of Tropical Medicine and Hygiene</a:t>
            </a:r>
            <a:r>
              <a:rPr lang="sv-SE" sz="2000" b="0" strike="noStrike">
                <a:solidFill>
                  <a:srgbClr val="FF0000"/>
                </a:solidFill>
                <a:latin typeface="Arial"/>
              </a:rPr>
              <a:t> visade att desinformation och felaktig information om coronaviruset har lett till att minst 800 personer, och kanske fler, har dött och att runt 6 000 har hamnat på sjukhus (augusti 2020). I studien undersöktes covid-19-relaterade rykten, stigmatiseringar och konspirationsteorier som cirkulerade på nätet och deras inverkan på folkhälsan.</a:t>
            </a:r>
          </a:p>
          <a:p>
            <a:pPr marL="171360" indent="-171000">
              <a:lnSpc>
                <a:spcPct val="100000"/>
              </a:lnSpc>
              <a:buClr>
                <a:srgbClr val="000000"/>
              </a:buClr>
              <a:buFont typeface="StarSymbol"/>
              <a:buChar char="-"/>
              <a:tabLst>
                <a:tab pos="0" algn="l"/>
              </a:tabLst>
            </a:pPr>
            <a:r>
              <a:rPr lang="sv-SE" sz="1200" b="0" strike="noStrike">
                <a:solidFill>
                  <a:srgbClr val="FF0000"/>
                </a:solidFill>
                <a:latin typeface="+mn-lt"/>
                <a:ea typeface="+mn-ea"/>
              </a:rPr>
              <a:t>Ofta sprids denna falska information oavsiktligt, men i många andra fall sprids den av källor som försöker locka folk att klicka på rubriker och historier som noggrant har utformats för att dra till sig uppmärksamhet (så kallad klickbetesjournalistik, exempelvis ”Forskare säger att detta urgamla botemedel kan vara svaret på att bota cancer. Klicka här för att läsa mer!”) eller till och med av illvilliga aktörer som försöker orsaka kaos och förvirring och som förorenar informationsmiljön med många, ofta motstridiga, narrativ.</a:t>
            </a:r>
          </a:p>
          <a:p>
            <a:pPr>
              <a:lnSpc>
                <a:spcPct val="100000"/>
              </a:lnSpc>
              <a:tabLst>
                <a:tab pos="0" algn="l"/>
              </a:tabLst>
            </a:pPr>
            <a:endParaRPr lang="fr-BE" sz="1200" b="0" strike="noStrike" spc="-1">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sv-SE" sz="2000" b="0" strike="noStrike" dirty="0">
                <a:latin typeface="Arial"/>
              </a:rPr>
              <a:t>Börja med att spela videon på denna bild (https://www.youtube.com/watch?v=9jnq3MRLsEU)</a:t>
            </a:r>
            <a:r>
              <a:rPr lang="sv-SE" dirty="0"/>
              <a:t/>
            </a:r>
            <a:br>
              <a:rPr lang="sv-SE" dirty="0"/>
            </a:br>
            <a:r>
              <a:rPr lang="sv-SE" sz="2000" b="0" strike="noStrike" dirty="0">
                <a:latin typeface="Arial"/>
              </a:rPr>
              <a:t>Total tid:  40 sekunder (från 2min51s till 3min31s)</a:t>
            </a:r>
          </a:p>
          <a:p>
            <a:pPr marL="216000" indent="-216000">
              <a:lnSpc>
                <a:spcPct val="100000"/>
              </a:lnSpc>
            </a:pPr>
            <a:endParaRPr lang="fr-BE" sz="2000" b="0" strike="noStrike" spc="-1" dirty="0">
              <a:latin typeface="Arial"/>
            </a:endParaRPr>
          </a:p>
          <a:p>
            <a:pPr marL="216000" indent="-216000">
              <a:lnSpc>
                <a:spcPct val="100000"/>
              </a:lnSpc>
            </a:pPr>
            <a:r>
              <a:rPr lang="sv-SE" sz="2000" b="0" strike="noStrike" dirty="0">
                <a:latin typeface="Arial"/>
              </a:rPr>
              <a:t>Transkribering (översättning):</a:t>
            </a:r>
          </a:p>
          <a:p>
            <a:pPr marL="139680">
              <a:lnSpc>
                <a:spcPct val="100000"/>
              </a:lnSpc>
              <a:tabLst>
                <a:tab pos="0" algn="l"/>
              </a:tabLst>
            </a:pPr>
            <a:r>
              <a:rPr lang="sv-SE" sz="1200" b="0" strike="noStrike" dirty="0">
                <a:solidFill>
                  <a:srgbClr val="000000"/>
                </a:solidFill>
                <a:latin typeface="Arial"/>
              </a:rPr>
              <a:t>---------------------------</a:t>
            </a:r>
            <a:r>
              <a:rPr lang="sv-SE" dirty="0"/>
              <a:t/>
            </a:r>
            <a:br>
              <a:rPr lang="sv-SE" dirty="0"/>
            </a:br>
            <a:r>
              <a:rPr lang="sv-SE" sz="2000" b="0" strike="noStrike" dirty="0">
                <a:solidFill>
                  <a:srgbClr val="000000"/>
                </a:solidFill>
                <a:latin typeface="Arial"/>
              </a:rPr>
              <a:t>(Maria, som utger sig för att vara bosatt i Odessa, deltog i demonstrationen i Sevastopol på Krim den 3 mars 2014)</a:t>
            </a:r>
            <a:r>
              <a:rPr lang="sv-SE" dirty="0"/>
              <a:t/>
            </a:r>
            <a:br>
              <a:rPr lang="sv-SE" dirty="0"/>
            </a:br>
            <a:r>
              <a:rPr lang="sv-SE" sz="2000" b="0" strike="noStrike" dirty="0">
                <a:solidFill>
                  <a:srgbClr val="000000"/>
                </a:solidFill>
                <a:latin typeface="Arial"/>
              </a:rPr>
              <a:t>(Utdraget kommer från NTS, en </a:t>
            </a:r>
            <a:r>
              <a:rPr lang="sv-SE" sz="2000" b="0" strike="noStrike" dirty="0" err="1">
                <a:solidFill>
                  <a:srgbClr val="000000"/>
                </a:solidFill>
                <a:latin typeface="Arial"/>
              </a:rPr>
              <a:t>krimsk</a:t>
            </a:r>
            <a:r>
              <a:rPr lang="sv-SE" sz="2000" b="0" strike="noStrike" dirty="0">
                <a:solidFill>
                  <a:srgbClr val="000000"/>
                </a:solidFill>
                <a:latin typeface="Arial"/>
              </a:rPr>
              <a:t> tv-kanal som sände det som ett reportage från den offentliga demonstrationen)</a:t>
            </a:r>
            <a:r>
              <a:rPr lang="sv-SE" dirty="0"/>
              <a:t/>
            </a:r>
            <a:br>
              <a:rPr lang="sv-SE" dirty="0"/>
            </a:br>
            <a:r>
              <a:rPr lang="sv-SE" sz="2000" b="0" strike="noStrike" dirty="0">
                <a:solidFill>
                  <a:srgbClr val="000000"/>
                </a:solidFill>
                <a:latin typeface="Arial"/>
              </a:rPr>
              <a:t>//</a:t>
            </a:r>
          </a:p>
          <a:p>
            <a:pPr marL="139680">
              <a:lnSpc>
                <a:spcPct val="100000"/>
              </a:lnSpc>
              <a:tabLst>
                <a:tab pos="0" algn="l"/>
              </a:tabLst>
            </a:pPr>
            <a:r>
              <a:rPr lang="sv-SE" sz="2000" b="0" strike="noStrike" dirty="0">
                <a:solidFill>
                  <a:srgbClr val="000000"/>
                </a:solidFill>
                <a:latin typeface="Arial"/>
              </a:rPr>
              <a:t>Lärare från skolan ringer och ber om skydd.</a:t>
            </a:r>
            <a:r>
              <a:rPr lang="sv-SE" dirty="0"/>
              <a:t/>
            </a:r>
            <a:br>
              <a:rPr lang="sv-SE" dirty="0"/>
            </a:br>
            <a:r>
              <a:rPr lang="sv-SE" sz="2000" b="0" strike="noStrike" dirty="0">
                <a:solidFill>
                  <a:srgbClr val="000000"/>
                </a:solidFill>
                <a:latin typeface="Arial"/>
              </a:rPr>
              <a:t>Mina barn går i rysk skola och jag sitter i föräldrastyrelsen.</a:t>
            </a:r>
          </a:p>
          <a:p>
            <a:pPr marL="139680">
              <a:lnSpc>
                <a:spcPct val="100000"/>
              </a:lnSpc>
              <a:tabLst>
                <a:tab pos="0" algn="l"/>
              </a:tabLst>
            </a:pPr>
            <a:r>
              <a:rPr lang="sv-SE" sz="2000" b="0" strike="noStrike" dirty="0">
                <a:solidFill>
                  <a:srgbClr val="000000"/>
                </a:solidFill>
                <a:latin typeface="Arial"/>
              </a:rPr>
              <a:t>När jag kommer till skolan och barnen frågar ”Kommer vi också att hamna i fängelse nu för att vi lär oss ryska och pratar ryska?”.</a:t>
            </a:r>
          </a:p>
          <a:p>
            <a:pPr marL="139680">
              <a:lnSpc>
                <a:spcPct val="100000"/>
              </a:lnSpc>
              <a:tabLst>
                <a:tab pos="0" algn="l"/>
              </a:tabLst>
            </a:pPr>
            <a:r>
              <a:rPr lang="sv-SE" sz="2000" b="0" strike="noStrike" dirty="0">
                <a:solidFill>
                  <a:srgbClr val="000000"/>
                </a:solidFill>
                <a:latin typeface="Arial"/>
              </a:rPr>
              <a:t>För att nå er var vi tvungna att stänga av våra mobiler, ta ur batterierna.</a:t>
            </a:r>
          </a:p>
          <a:p>
            <a:pPr marL="139680">
              <a:lnSpc>
                <a:spcPct val="100000"/>
              </a:lnSpc>
              <a:tabLst>
                <a:tab pos="0" algn="l"/>
              </a:tabLst>
            </a:pPr>
            <a:r>
              <a:rPr lang="sv-SE" sz="2000" b="0" strike="noStrike" dirty="0">
                <a:solidFill>
                  <a:srgbClr val="000000"/>
                </a:solidFill>
                <a:latin typeface="Arial"/>
              </a:rPr>
              <a:t>Den stora förföljelsen har inletts – det är verkligen fruktansvärt.</a:t>
            </a:r>
          </a:p>
          <a:p>
            <a:pPr marL="139680">
              <a:lnSpc>
                <a:spcPct val="100000"/>
              </a:lnSpc>
              <a:tabLst>
                <a:tab pos="0" algn="l"/>
              </a:tabLst>
            </a:pPr>
            <a:r>
              <a:rPr lang="sv-SE"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sv-SE" sz="2000" b="0" strike="noStrike" dirty="0">
                <a:solidFill>
                  <a:srgbClr val="000000"/>
                </a:solidFill>
                <a:latin typeface="Arial"/>
              </a:rPr>
              <a:t>//</a:t>
            </a:r>
          </a:p>
          <a:p>
            <a:pPr marL="139680">
              <a:lnSpc>
                <a:spcPct val="100000"/>
              </a:lnSpc>
              <a:tabLst>
                <a:tab pos="0" algn="l"/>
              </a:tabLst>
            </a:pPr>
            <a:r>
              <a:rPr lang="sv-SE" sz="2000" b="0" strike="noStrike" dirty="0">
                <a:solidFill>
                  <a:srgbClr val="000000"/>
                </a:solidFill>
                <a:latin typeface="Arial"/>
              </a:rPr>
              <a:t>Fler videor med samma deltagare:</a:t>
            </a:r>
          </a:p>
          <a:p>
            <a:pPr marL="139680">
              <a:lnSpc>
                <a:spcPct val="100000"/>
              </a:lnSpc>
              <a:tabLst>
                <a:tab pos="0" algn="l"/>
              </a:tabLst>
            </a:pPr>
            <a:r>
              <a:rPr lang="sv-SE" sz="2000" b="0" strike="noStrike" dirty="0">
                <a:solidFill>
                  <a:srgbClr val="000000"/>
                </a:solidFill>
                <a:latin typeface="Arial"/>
              </a:rPr>
              <a:t>https://www.youtube.com/watch?v=Onui6ivzf4o (Charkiv)</a:t>
            </a:r>
          </a:p>
          <a:p>
            <a:pPr marL="139680">
              <a:lnSpc>
                <a:spcPct val="100000"/>
              </a:lnSpc>
              <a:tabLst>
                <a:tab pos="0" algn="l"/>
              </a:tabLst>
            </a:pPr>
            <a:r>
              <a:rPr lang="sv-SE" sz="2000" b="0" strike="noStrike" dirty="0">
                <a:solidFill>
                  <a:srgbClr val="000000"/>
                </a:solidFill>
                <a:latin typeface="Arial"/>
              </a:rPr>
              <a:t>https://www.youtube.com/watch?v=9jnq3MRLsEU (Sevastopol)</a:t>
            </a:r>
          </a:p>
          <a:p>
            <a:pPr marL="139680">
              <a:lnSpc>
                <a:spcPct val="100000"/>
              </a:lnSpc>
              <a:tabLst>
                <a:tab pos="0" algn="l"/>
              </a:tabLst>
            </a:pPr>
            <a:r>
              <a:rPr lang="sv-SE" sz="2000" b="0" strike="noStrike" dirty="0">
                <a:solidFill>
                  <a:srgbClr val="000000"/>
                </a:solidFill>
                <a:latin typeface="Arial"/>
              </a:rPr>
              <a:t>https://www.youtube.com/watch?v=mYlDRUnzvsc (”folkomröstning” på Krim)</a:t>
            </a:r>
          </a:p>
          <a:p>
            <a:pPr marL="139680">
              <a:lnSpc>
                <a:spcPct val="100000"/>
              </a:lnSpc>
              <a:tabLst>
                <a:tab pos="0" algn="l"/>
              </a:tabLst>
            </a:pPr>
            <a:r>
              <a:rPr lang="sv-SE" sz="2000" b="0" strike="noStrike" dirty="0">
                <a:solidFill>
                  <a:srgbClr val="000000"/>
                </a:solidFill>
                <a:latin typeface="Arial"/>
              </a:rPr>
              <a:t>https://www.youtube.com/watch?v=3YM-Og-g_jY (Kiev)</a:t>
            </a:r>
          </a:p>
          <a:p>
            <a:pPr marL="139680">
              <a:lnSpc>
                <a:spcPct val="100000"/>
              </a:lnSpc>
              <a:tabLst>
                <a:tab pos="0" algn="l"/>
              </a:tabLst>
            </a:pPr>
            <a:r>
              <a:rPr lang="sv-SE" sz="2000" b="0" strike="noStrike" dirty="0">
                <a:solidFill>
                  <a:srgbClr val="000000"/>
                </a:solidFill>
                <a:latin typeface="Arial"/>
              </a:rPr>
              <a:t>https://www.youtube.com/watch?v=x4jWXVQ-Jog (Luhansk) &gt; video ej tillgänglig</a:t>
            </a:r>
          </a:p>
          <a:p>
            <a:pPr marL="139680">
              <a:lnSpc>
                <a:spcPct val="100000"/>
              </a:lnSpc>
              <a:tabLst>
                <a:tab pos="0" algn="l"/>
              </a:tabLst>
            </a:pPr>
            <a:r>
              <a:rPr lang="sv-SE" sz="2000" b="0" strike="noStrike" dirty="0">
                <a:solidFill>
                  <a:srgbClr val="000000"/>
                </a:solidFill>
                <a:latin typeface="Arial"/>
              </a:rPr>
              <a:t>https://www.youtube.com/watch?v=JzcBu28nqV0 (</a:t>
            </a:r>
            <a:r>
              <a:rPr lang="sv-SE" sz="2000" b="0" strike="noStrike" dirty="0" err="1">
                <a:solidFill>
                  <a:srgbClr val="000000"/>
                </a:solidFill>
                <a:latin typeface="Arial"/>
              </a:rPr>
              <a:t>Kryvyj</a:t>
            </a:r>
            <a:r>
              <a:rPr lang="sv-SE" sz="2000" b="0" strike="noStrike" dirty="0">
                <a:solidFill>
                  <a:srgbClr val="000000"/>
                </a:solidFill>
                <a:latin typeface="Arial"/>
              </a:rPr>
              <a:t> </a:t>
            </a:r>
            <a:r>
              <a:rPr lang="sv-SE" sz="2000" b="0" strike="noStrike" dirty="0" err="1">
                <a:solidFill>
                  <a:srgbClr val="000000"/>
                </a:solidFill>
                <a:latin typeface="Arial"/>
              </a:rPr>
              <a:t>Rih</a:t>
            </a:r>
            <a:r>
              <a:rPr lang="sv-SE"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sv-SE" sz="2000" b="0" strike="noStrike" dirty="0">
                <a:solidFill>
                  <a:srgbClr val="000000"/>
                </a:solidFill>
                <a:latin typeface="Arial"/>
              </a:rPr>
              <a:t>Diskussionspunkter:</a:t>
            </a:r>
          </a:p>
          <a:p>
            <a:pPr marL="139680">
              <a:lnSpc>
                <a:spcPct val="100000"/>
              </a:lnSpc>
              <a:tabLst>
                <a:tab pos="0" algn="l"/>
              </a:tabLst>
            </a:pPr>
            <a:r>
              <a:rPr lang="sv-SE" sz="2000" b="0" strike="noStrike" dirty="0">
                <a:solidFill>
                  <a:srgbClr val="000000"/>
                </a:solidFill>
                <a:latin typeface="Arial"/>
              </a:rPr>
              <a:t>– Upphovsmän till propaganda måste vara säkra på att deras budskap är konsekvent. Därför används professionella skådespelare för att framställa olika känslomässigt gripande karaktärer.</a:t>
            </a:r>
          </a:p>
          <a:p>
            <a:pPr marL="139680">
              <a:lnSpc>
                <a:spcPct val="100000"/>
              </a:lnSpc>
              <a:tabLst>
                <a:tab pos="0" algn="l"/>
              </a:tabLst>
            </a:pPr>
            <a:r>
              <a:rPr lang="sv-SE" sz="2000" b="0" strike="noStrike" dirty="0">
                <a:solidFill>
                  <a:srgbClr val="000000"/>
                </a:solidFill>
                <a:latin typeface="Arial"/>
              </a:rPr>
              <a:t>– Att använda verkliga exempel skulle inte ha en lika radikal verkan, utan argumenten skulle vara balanserade och den slutliga effekten för tittarna skulle vara objektiv. I stället har vi här att göra med fabricerat hat mot rörelsen för Ukrainas oberoende och dess anhängare.</a:t>
            </a:r>
          </a:p>
          <a:p>
            <a:pPr>
              <a:lnSpc>
                <a:spcPct val="100000"/>
              </a:lnSpc>
              <a:tabLst>
                <a:tab pos="0" algn="l"/>
              </a:tabLst>
            </a:pPr>
            <a:endParaRPr lang="fr-BE" sz="2000" b="0" strike="noStrike" spc="-1" dirty="0">
              <a:latin typeface="Arial"/>
            </a:endParaRPr>
          </a:p>
          <a:p>
            <a:pPr>
              <a:lnSpc>
                <a:spcPct val="100000"/>
              </a:lnSpc>
              <a:tabLst>
                <a:tab pos="0" algn="l"/>
              </a:tabLst>
            </a:pPr>
            <a:r>
              <a:rPr lang="sv-SE" sz="2000" b="0" strike="noStrike" dirty="0">
                <a:solidFill>
                  <a:srgbClr val="000000"/>
                </a:solidFill>
                <a:latin typeface="Arial"/>
              </a:rPr>
              <a:t>Problemet med detta:</a:t>
            </a:r>
          </a:p>
          <a:p>
            <a:pPr>
              <a:lnSpc>
                <a:spcPct val="100000"/>
              </a:lnSpc>
              <a:tabLst>
                <a:tab pos="0" algn="l"/>
              </a:tabLst>
            </a:pPr>
            <a:r>
              <a:rPr lang="sv-SE" sz="2000" b="0" strike="noStrike" dirty="0">
                <a:solidFill>
                  <a:srgbClr val="000000"/>
                </a:solidFill>
                <a:latin typeface="Arial"/>
              </a:rPr>
              <a:t>Falsk information används för att svärta ner motståndarna, oavsett hur situationen ser ut i verkligheten.</a:t>
            </a:r>
          </a:p>
          <a:p>
            <a:pPr>
              <a:lnSpc>
                <a:spcPct val="100000"/>
              </a:lnSpc>
              <a:tabLst>
                <a:tab pos="0" algn="l"/>
              </a:tabLst>
            </a:pPr>
            <a:r>
              <a:rPr lang="sv-SE" sz="2000" b="0" strike="noStrike" dirty="0">
                <a:solidFill>
                  <a:srgbClr val="000000"/>
                </a:solidFill>
                <a:latin typeface="Arial"/>
              </a:rPr>
              <a:t>En extrem (men falsk) beskrivning av situationen framställs som verklig och uppmuntrar därför till ett hämndlystet svar.</a:t>
            </a:r>
          </a:p>
          <a:p>
            <a:pPr>
              <a:lnSpc>
                <a:spcPct val="100000"/>
              </a:lnSpc>
              <a:tabLst>
                <a:tab pos="0" algn="l"/>
              </a:tabLst>
            </a:pPr>
            <a:r>
              <a:rPr lang="sv-SE" sz="2000" b="0" strike="noStrike" dirty="0">
                <a:solidFill>
                  <a:srgbClr val="000000"/>
                </a:solidFill>
                <a:latin typeface="Arial"/>
              </a:rPr>
              <a:t>Vid känslomässig manipulation används olika sociala grupper som ett indirekt argument för att stödja ”extrema motåtgärder”.</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badnewsgame.se/#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pa-svenska/"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sv/"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svenska/"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Svenska/teman/demokrati-manskliga-rattighter-och-yttrandefrihet/"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vara-projekt/professionell-mangfacetterad-och-etisk-journalistik-i-osteuropa/"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8000" b="1" strike="noStrike">
                <a:solidFill>
                  <a:srgbClr val="FF5D00"/>
                </a:solidFill>
                <a:latin typeface="Arial"/>
              </a:rPr>
              <a:t>des</a:t>
            </a:r>
            <a:r>
              <a:rPr lang="sv-SE" sz="8000" b="1" strike="noStrike">
                <a:solidFill>
                  <a:srgbClr val="164193"/>
                </a:solidFill>
                <a:latin typeface="Arial"/>
              </a:rPr>
              <a:t>information</a:t>
            </a:r>
          </a:p>
        </p:txBody>
      </p:sp>
      <p:sp>
        <p:nvSpPr>
          <p:cNvPr id="283" name="CustomShape 2"/>
          <p:cNvSpPr/>
          <p:nvPr/>
        </p:nvSpPr>
        <p:spPr>
          <a:xfrm>
            <a:off x="2962080" y="302364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2800" b="0" strike="noStrike" dirty="0">
                <a:solidFill>
                  <a:srgbClr val="164193"/>
                </a:solidFill>
                <a:latin typeface="Arial"/>
              </a:rPr>
              <a:t>UPPTÄCK OCH BEKÄMPA</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VAD ÄR DESINFORMATION – </a:t>
            </a:r>
            <a:r>
              <a:rPr lang="sv-SE" sz="1800" b="1" strike="noStrike">
                <a:solidFill>
                  <a:srgbClr val="FFFFFF"/>
                </a:solidFill>
                <a:latin typeface="Arial"/>
              </a:rPr>
              <a:t>SAMMA PERSON SPELAR OLIKA ANTI-UKRAINSKA MÄNNISKOR</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sv-SE" sz="1400" b="1" strike="noStrike">
                <a:solidFill>
                  <a:srgbClr val="FFFFFF"/>
                </a:solidFill>
                <a:latin typeface="Arial"/>
              </a:rPr>
              <a:t>Jag är Maria, en mamma som bor på Krimhalvön</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v-SE" sz="1400" b="1" strike="noStrike">
                <a:solidFill>
                  <a:srgbClr val="FFFFFF"/>
                </a:solidFill>
                <a:latin typeface="Arial"/>
              </a:rPr>
              <a:t>Nu är jag vice ordförande </a:t>
            </a:r>
          </a:p>
          <a:p>
            <a:pPr algn="ctr">
              <a:lnSpc>
                <a:spcPts val="1380"/>
              </a:lnSpc>
            </a:pPr>
            <a:r>
              <a:rPr lang="sv-SE" sz="1400" b="1" strike="noStrike">
                <a:solidFill>
                  <a:srgbClr val="FFFFFF"/>
                </a:solidFill>
                <a:latin typeface="Arial"/>
              </a:rPr>
              <a:t>för en kulturell stiftelse </a:t>
            </a:r>
          </a:p>
          <a:p>
            <a:pPr algn="ctr">
              <a:lnSpc>
                <a:spcPts val="1380"/>
              </a:lnSpc>
            </a:pPr>
            <a:r>
              <a:rPr lang="sv-SE" sz="1400" b="1" strike="noStrike">
                <a:solidFill>
                  <a:srgbClr val="FFFFFF"/>
                </a:solidFill>
                <a:latin typeface="Arial"/>
              </a:rPr>
              <a:t>i Lugansk</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v-SE" sz="1400" b="1" strike="noStrike">
                <a:solidFill>
                  <a:srgbClr val="FFFFFF"/>
                </a:solidFill>
                <a:latin typeface="Arial"/>
              </a:rPr>
              <a:t>Nu är jag en rysktalande kvinna som bor i Riga i Lettland</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sv-SE" sz="1400" b="1" strike="noStrike">
                <a:solidFill>
                  <a:srgbClr val="FFFFFF"/>
                </a:solidFill>
                <a:latin typeface="Arial"/>
              </a:rPr>
              <a:t>Nu bor jag </a:t>
            </a:r>
          </a:p>
          <a:p>
            <a:pPr algn="ctr">
              <a:lnSpc>
                <a:spcPts val="1380"/>
              </a:lnSpc>
            </a:pPr>
            <a:r>
              <a:rPr lang="sv-SE" sz="1400" b="1" strike="noStrike">
                <a:solidFill>
                  <a:srgbClr val="FFFFFF"/>
                </a:solidFill>
                <a:latin typeface="Arial"/>
              </a:rPr>
              <a:t>i Charkiv i Ukraina</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1</a:t>
            </a:r>
          </a:p>
        </p:txBody>
      </p:sp>
      <p:sp>
        <p:nvSpPr>
          <p:cNvPr id="391" name="CustomShape 7"/>
          <p:cNvSpPr/>
          <p:nvPr/>
        </p:nvSpPr>
        <p:spPr>
          <a:xfrm>
            <a:off x="738360" y="4836600"/>
            <a:ext cx="8939040"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sv-SE" sz="2000" b="1" strike="noStrike">
                <a:solidFill>
                  <a:srgbClr val="FFFFFF"/>
                </a:solidFill>
                <a:latin typeface="Arial"/>
              </a:rPr>
              <a:t>EN VERKLIG PERSON SPELAR OLIKA ROLLER I EN FALSK HISTORIA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FUNGERAR DESINFORMATION – </a:t>
            </a:r>
            <a:r>
              <a:rPr lang="sv-SE" sz="1800" b="1" strike="noStrike">
                <a:solidFill>
                  <a:srgbClr val="FFFFFF"/>
                </a:solidFill>
                <a:latin typeface="Arial"/>
              </a:rPr>
              <a:t>DESINFORMATIONSPROCESSEN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sv-SE" sz="4800" b="1" strike="noStrike">
                <a:solidFill>
                  <a:srgbClr val="FFFFFF"/>
                </a:solidFill>
                <a:latin typeface="Arial"/>
              </a:rPr>
              <a:t>STÖD</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sv-SE" sz="4800" b="1" strike="noStrike">
                <a:solidFill>
                  <a:srgbClr val="FFFFFF"/>
                </a:solidFill>
                <a:latin typeface="Arial"/>
              </a:rPr>
              <a:t>TRO</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390880" y="4293720"/>
            <a:ext cx="2899845"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sv-SE" sz="4800" b="1" strike="noStrike" dirty="0">
                <a:solidFill>
                  <a:srgbClr val="FFFFFF"/>
                </a:solidFill>
                <a:latin typeface="Arial"/>
              </a:rPr>
              <a:t>AGERA</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FUNGERAR DESINFORMATION – </a:t>
            </a:r>
            <a:r>
              <a:rPr lang="sv-SE" sz="1800" b="1" strike="noStrike">
                <a:solidFill>
                  <a:srgbClr val="FFFFFF"/>
                </a:solidFill>
                <a:latin typeface="Arial"/>
              </a:rPr>
              <a:t>DESINFORMATIONSPROCESSEN (II) – EUROPEISKA VÄRDERINGAR</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97560"/>
            <a:ext cx="1945800" cy="193752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v-SE" sz="1700" b="1" strike="noStrike">
                  <a:solidFill>
                    <a:srgbClr val="FF5D00"/>
                  </a:solidFill>
                  <a:latin typeface="Arial"/>
                </a:rPr>
                <a:t>FÖRENADE I</a:t>
              </a:r>
            </a:p>
            <a:p>
              <a:pPr algn="ctr">
                <a:lnSpc>
                  <a:spcPts val="1760"/>
                </a:lnSpc>
              </a:pPr>
              <a:r>
                <a:rPr lang="sv-SE" sz="1700" b="1" strike="noStrike">
                  <a:solidFill>
                    <a:srgbClr val="FF5D00"/>
                  </a:solidFill>
                  <a:latin typeface="Arial"/>
                </a:rPr>
                <a:t>MÅNGFALDEN</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v-SE" sz="1400" b="1" strike="noStrike">
                  <a:solidFill>
                    <a:srgbClr val="FFFFFF"/>
                  </a:solidFill>
                  <a:latin typeface="Arial"/>
                </a:rPr>
                <a:t>EUROPEISKA VÄRDERINGAR</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FUNGERAR DESINFORMATION – </a:t>
            </a:r>
            <a:r>
              <a:rPr lang="sv-SE" sz="1800" b="1" strike="noStrike">
                <a:solidFill>
                  <a:srgbClr val="FFFFFF"/>
                </a:solidFill>
                <a:latin typeface="Arial"/>
              </a:rPr>
              <a:t>DESINFORMATIONSPROCESSEN (II) – EUROPEISKA VÄRDERINGAR</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1945800" cy="19375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v-SE" sz="1700" b="1" strike="noStrike">
                  <a:solidFill>
                    <a:srgbClr val="FF5D00"/>
                  </a:solidFill>
                  <a:latin typeface="Arial"/>
                </a:rPr>
                <a:t>FÖRENADE I</a:t>
              </a:r>
            </a:p>
            <a:p>
              <a:pPr algn="ctr">
                <a:lnSpc>
                  <a:spcPts val="1760"/>
                </a:lnSpc>
              </a:pPr>
              <a:r>
                <a:rPr lang="sv-SE" sz="1700" b="1" strike="noStrike">
                  <a:solidFill>
                    <a:srgbClr val="FF5D00"/>
                  </a:solidFill>
                  <a:latin typeface="Arial"/>
                </a:rPr>
                <a:t>MÅNGFALDEN</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v-SE" sz="1400" b="1" strike="noStrike">
                  <a:solidFill>
                    <a:srgbClr val="FFFFFF"/>
                  </a:solidFill>
                  <a:latin typeface="Arial"/>
                </a:rPr>
                <a:t>EUROPEISKA VÄRDERINGAR</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059400" y="1911945"/>
            <a:ext cx="2892975" cy="6418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sv-SE" sz="2000" b="1" strike="noStrike" dirty="0">
                <a:solidFill>
                  <a:srgbClr val="FFFFFF"/>
                </a:solidFill>
                <a:latin typeface="Arial"/>
              </a:rPr>
              <a:t>Ökande misstro</a:t>
            </a:r>
          </a:p>
          <a:p>
            <a:pPr>
              <a:lnSpc>
                <a:spcPts val="2001"/>
              </a:lnSpc>
            </a:pPr>
            <a:r>
              <a:rPr lang="sv-SE" sz="2000" b="1" strike="noStrike" dirty="0">
                <a:solidFill>
                  <a:srgbClr val="FFFFFF"/>
                </a:solidFill>
                <a:latin typeface="Arial"/>
              </a:rPr>
              <a:t>och misstänksamhet</a:t>
            </a:r>
          </a:p>
        </p:txBody>
      </p:sp>
      <p:sp>
        <p:nvSpPr>
          <p:cNvPr id="497" name="CustomShape 41"/>
          <p:cNvSpPr/>
          <p:nvPr/>
        </p:nvSpPr>
        <p:spPr>
          <a:xfrm>
            <a:off x="714240" y="3107880"/>
            <a:ext cx="4076640" cy="64188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sv-SE" sz="2000" b="1" strike="noStrike">
                <a:solidFill>
                  <a:srgbClr val="FFFFFF"/>
                </a:solidFill>
                <a:latin typeface="Arial"/>
              </a:rPr>
              <a:t>Tron på värden som demokrati och jämlikhet ebbar sakta ut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FUNGERAR DESINFORMATION – </a:t>
            </a:r>
            <a:r>
              <a:rPr lang="sv-SE" sz="1800" b="1" strike="noStrike">
                <a:solidFill>
                  <a:srgbClr val="FFFFFF"/>
                </a:solidFill>
                <a:latin typeface="Arial"/>
              </a:rPr>
              <a:t>DESINFORMATIONSPROCESSEN (II) – EUROPEISKA VÄRDERINGAR</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v-SE" sz="1700" b="1" strike="noStrike">
                  <a:solidFill>
                    <a:srgbClr val="FF5D00"/>
                  </a:solidFill>
                  <a:latin typeface="Arial"/>
                </a:rPr>
                <a:t>FÖRENADE I</a:t>
              </a:r>
            </a:p>
            <a:p>
              <a:pPr algn="ctr">
                <a:lnSpc>
                  <a:spcPts val="1760"/>
                </a:lnSpc>
              </a:pPr>
              <a:r>
                <a:rPr lang="sv-SE" sz="1700" b="1" strike="noStrike">
                  <a:solidFill>
                    <a:srgbClr val="FF5D00"/>
                  </a:solidFill>
                  <a:latin typeface="Arial"/>
                </a:rPr>
                <a:t>MÅNGFALDEN</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v-SE" sz="1400" b="1" strike="noStrike">
                  <a:solidFill>
                    <a:srgbClr val="FFFFFF"/>
                  </a:solidFill>
                  <a:latin typeface="Arial"/>
                </a:rPr>
                <a:t>EUROPEISKA VÄRDERINGAR</a:t>
              </a:r>
            </a:p>
          </p:txBody>
        </p:sp>
      </p:grpSp>
      <p:sp>
        <p:nvSpPr>
          <p:cNvPr id="506" name="CustomShape 8"/>
          <p:cNvSpPr/>
          <p:nvPr/>
        </p:nvSpPr>
        <p:spPr>
          <a:xfrm>
            <a:off x="1489320" y="194508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sv-SE" sz="1400" b="1" strike="noStrike" dirty="0">
                <a:solidFill>
                  <a:srgbClr val="FFFFFF"/>
                </a:solidFill>
                <a:latin typeface="Arial"/>
              </a:rPr>
              <a:t>FÖRVIRRING OCH OBESLUTSAMHET RÅDER</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sv-SE" sz="1400" b="1" strike="noStrike">
                <a:solidFill>
                  <a:srgbClr val="FFFFFF"/>
                </a:solidFill>
                <a:latin typeface="Arial"/>
              </a:rPr>
              <a:t>ANTIEUROPEISKA VÄRDERINGAR ÖKAR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FUNGERAR DESINFORMATION – DESINFORMATIONSPROCESSEN (II) – MOT EU</a:t>
            </a:r>
            <a:r>
              <a:rPr lang="sv-SE" sz="1800" b="1" strike="noStrike">
                <a:solidFill>
                  <a:srgbClr val="FFFFFF"/>
                </a:solidFill>
                <a:latin typeface="Arial"/>
              </a:rPr>
              <a:t> FRÅN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FUNGERAR DESINFORMATION – </a:t>
            </a:r>
            <a:r>
              <a:rPr lang="sv-SE" sz="1800" b="1" strike="noStrike">
                <a:solidFill>
                  <a:srgbClr val="FFFFFF"/>
                </a:solidFill>
                <a:latin typeface="Arial"/>
              </a:rPr>
              <a:t>DESINFORMATIONSPROCESSEN (II) – EUROPEISKA VÄRDERINGAR</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FUNGERAR DESINFORMATION – </a:t>
            </a:r>
            <a:r>
              <a:rPr lang="sv-SE" sz="1800" b="1" strike="noStrike">
                <a:solidFill>
                  <a:srgbClr val="FFFFFF"/>
                </a:solidFill>
                <a:latin typeface="Arial"/>
              </a:rPr>
              <a:t>DE SOCIALA MEDIERNAS ROLL</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v-SE" sz="2000" b="1" strike="noStrike">
                <a:solidFill>
                  <a:srgbClr val="FFFFFF"/>
                </a:solidFill>
                <a:latin typeface="Arial"/>
              </a:rPr>
              <a:t>DE SOCIALA MEDIERNAS ROLL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FUNGERAR DESINFORMATION – </a:t>
            </a:r>
            <a:r>
              <a:rPr lang="sv-SE" sz="1800" b="1" strike="noStrike">
                <a:solidFill>
                  <a:srgbClr val="FFFFFF"/>
                </a:solidFill>
                <a:latin typeface="Arial"/>
              </a:rPr>
              <a:t>MANIPULATION AV INNEHÅLL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FUNGERAR DESINFORMATION – </a:t>
            </a:r>
            <a:r>
              <a:rPr lang="sv-SE" sz="1800" b="1" strike="noStrike">
                <a:solidFill>
                  <a:srgbClr val="FFFFFF"/>
                </a:solidFill>
                <a:latin typeface="Arial"/>
              </a:rPr>
              <a:t>MANIPULATION AV INNEHÅLL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b="0" strike="noStrike">
                <a:solidFill>
                  <a:srgbClr val="FFFFFF"/>
                </a:solidFill>
                <a:latin typeface="Arial"/>
              </a:rPr>
              <a:t>NÅGRA EXEMPEL</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2400" b="1" strike="noStrike">
                <a:solidFill>
                  <a:srgbClr val="FFFFFF"/>
                </a:solidFill>
                <a:latin typeface="Arial"/>
              </a:rPr>
              <a:t>Greta håller i ett maskingevär!</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2400" b="1" strike="noStrike">
                <a:solidFill>
                  <a:srgbClr val="FFFFFF"/>
                </a:solidFill>
                <a:latin typeface="Arial"/>
              </a:rPr>
              <a:t>Påven stöder en politisk ledare!</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sv-SE" sz="1400" b="1" strike="noStrike">
                <a:solidFill>
                  <a:srgbClr val="0B1741"/>
                </a:solidFill>
                <a:latin typeface="Arial"/>
              </a:rPr>
              <a:t>NÅGON TWITTRAR</a:t>
            </a:r>
          </a:p>
        </p:txBody>
      </p:sp>
      <p:pic>
        <p:nvPicPr>
          <p:cNvPr id="294" name="Immagine 9"/>
          <p:cNvPicPr/>
          <p:nvPr/>
        </p:nvPicPr>
        <p:blipFill>
          <a:blip r:embed="rId6"/>
          <a:stretch/>
        </p:blipFill>
        <p:spPr>
          <a:xfrm>
            <a:off x="11045880" y="113400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sv-SE" sz="1400" b="1" strike="noStrike">
                <a:solidFill>
                  <a:srgbClr val="0B1741"/>
                </a:solidFill>
                <a:latin typeface="Arial"/>
              </a:rPr>
              <a:t>NÅGON ANNAN GÖR INLÄGG PÅ FACEBOOK</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b="0" strike="noStrike">
                <a:solidFill>
                  <a:srgbClr val="FFFFFF"/>
                </a:solidFill>
                <a:latin typeface="Arial"/>
              </a:rPr>
              <a:t>HUR BÖR MAN REAGERA PÅ DESINFORMATION?</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4000" b="1" strike="noStrike">
                <a:solidFill>
                  <a:srgbClr val="FFFFFF"/>
                </a:solidFill>
                <a:latin typeface="Arial"/>
              </a:rPr>
              <a:t>Tänk efter</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1600" b="1" strike="noStrike">
                <a:solidFill>
                  <a:srgbClr val="FFFFFF"/>
                </a:solidFill>
                <a:latin typeface="Arial"/>
              </a:rPr>
              <a:t>innan du delar</a:t>
            </a:r>
          </a:p>
        </p:txBody>
      </p:sp>
      <p:sp>
        <p:nvSpPr>
          <p:cNvPr id="536" name="CustomShape 4"/>
          <p:cNvSpPr/>
          <p:nvPr/>
        </p:nvSpPr>
        <p:spPr>
          <a:xfrm>
            <a:off x="9217440" y="1437278"/>
            <a:ext cx="2906025"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v-SE" sz="4000" b="1" strike="noStrike" dirty="0">
                <a:solidFill>
                  <a:srgbClr val="FFFFFF"/>
                </a:solidFill>
                <a:latin typeface="Arial"/>
              </a:rPr>
              <a:t>Rapportera</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1600" b="1" strike="noStrike">
                <a:solidFill>
                  <a:srgbClr val="FFFFFF"/>
                </a:solidFill>
                <a:latin typeface="Arial"/>
              </a:rPr>
              <a:t>till plattformarna</a:t>
            </a:r>
          </a:p>
        </p:txBody>
      </p:sp>
      <p:sp>
        <p:nvSpPr>
          <p:cNvPr id="538" name="CustomShape 6"/>
          <p:cNvSpPr/>
          <p:nvPr/>
        </p:nvSpPr>
        <p:spPr>
          <a:xfrm>
            <a:off x="6819480" y="4979520"/>
            <a:ext cx="4282920"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1600" b="1" strike="noStrike">
                <a:solidFill>
                  <a:srgbClr val="FFFFFF"/>
                </a:solidFill>
                <a:latin typeface="Arial"/>
              </a:rPr>
              <a:t>Bli en personlig faktagranskare för din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4000" b="1" strike="noStrike">
                <a:solidFill>
                  <a:srgbClr val="FFFFFF"/>
                </a:solidFill>
                <a:latin typeface="Arial"/>
              </a:rPr>
              <a:t>Granska fakta</a:t>
            </a:r>
          </a:p>
        </p:txBody>
      </p:sp>
      <p:sp>
        <p:nvSpPr>
          <p:cNvPr id="540" name="CustomShape 8"/>
          <p:cNvSpPr/>
          <p:nvPr/>
        </p:nvSpPr>
        <p:spPr>
          <a:xfrm>
            <a:off x="6771240" y="5296725"/>
            <a:ext cx="40201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4000" b="1" strike="noStrike" dirty="0">
                <a:solidFill>
                  <a:srgbClr val="FFFFFF"/>
                </a:solidFill>
                <a:latin typeface="Arial"/>
              </a:rPr>
              <a:t>familj och dina vänner</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BÖR MAN REAGERA PÅ DESINFORMATION – </a:t>
            </a:r>
            <a:r>
              <a:rPr lang="sv-SE" sz="1800" b="1" strike="noStrike">
                <a:solidFill>
                  <a:srgbClr val="FFFFFF"/>
                </a:solidFill>
                <a:latin typeface="Arial"/>
              </a:rPr>
              <a:t>TÄNK EFTER OCH GRANSKA FAKTA INNAN DU DELAR</a:t>
            </a:r>
          </a:p>
        </p:txBody>
      </p:sp>
      <p:sp>
        <p:nvSpPr>
          <p:cNvPr id="546" name="CustomShape 3"/>
          <p:cNvSpPr/>
          <p:nvPr/>
        </p:nvSpPr>
        <p:spPr>
          <a:xfrm>
            <a:off x="584280" y="2877120"/>
            <a:ext cx="4038108"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v-SE" sz="6500" b="1" strike="noStrike" dirty="0">
                <a:solidFill>
                  <a:srgbClr val="FFFFFF"/>
                </a:solidFill>
                <a:latin typeface="Arial"/>
              </a:rPr>
              <a:t>Ifrågasätt</a:t>
            </a:r>
          </a:p>
        </p:txBody>
      </p:sp>
      <p:sp>
        <p:nvSpPr>
          <p:cNvPr id="547" name="CustomShape 4"/>
          <p:cNvSpPr/>
          <p:nvPr/>
        </p:nvSpPr>
        <p:spPr>
          <a:xfrm>
            <a:off x="3590565" y="3928975"/>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v-SE" sz="6500" b="1" strike="noStrike" dirty="0">
                <a:solidFill>
                  <a:srgbClr val="FFFFFF"/>
                </a:solidFill>
                <a:latin typeface="Arial"/>
              </a:rPr>
              <a:t>Granska fakta</a:t>
            </a:r>
          </a:p>
        </p:txBody>
      </p:sp>
      <p:sp>
        <p:nvSpPr>
          <p:cNvPr id="548" name="CustomShape 5"/>
          <p:cNvSpPr/>
          <p:nvPr/>
        </p:nvSpPr>
        <p:spPr>
          <a:xfrm>
            <a:off x="8822880" y="2877120"/>
            <a:ext cx="294516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6500" b="1" strike="noStrike">
                <a:solidFill>
                  <a:srgbClr val="FFFFFF"/>
                </a:solidFill>
                <a:latin typeface="Arial"/>
              </a:rPr>
              <a:t>Fatta beslut</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HUR BÖR MAN REAGERA PÅ DESINFORMATION – </a:t>
            </a:r>
            <a:r>
              <a:rPr lang="sv-SE" sz="1800" b="1" strike="noStrike">
                <a:solidFill>
                  <a:srgbClr val="FFFFFF"/>
                </a:solidFill>
                <a:latin typeface="Arial"/>
              </a:rPr>
              <a:t>GRANSKA FAKTA</a:t>
            </a:r>
          </a:p>
        </p:txBody>
      </p:sp>
      <p:sp>
        <p:nvSpPr>
          <p:cNvPr id="551" name="CustomShape 2"/>
          <p:cNvSpPr/>
          <p:nvPr/>
        </p:nvSpPr>
        <p:spPr>
          <a:xfrm>
            <a:off x="5038200" y="1993320"/>
            <a:ext cx="27612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1600" b="1" strike="noStrike" dirty="0">
                <a:solidFill>
                  <a:srgbClr val="FFFFFF"/>
                </a:solidFill>
                <a:latin typeface="Arial"/>
              </a:rPr>
              <a:t>Kontrollera innehållet</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39" y="2752200"/>
            <a:ext cx="297433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1600" b="1" strike="noStrike" dirty="0">
                <a:solidFill>
                  <a:srgbClr val="FFFFFF"/>
                </a:solidFill>
                <a:latin typeface="Arial"/>
              </a:rPr>
              <a:t>Kontrollera mediekanalen</a:t>
            </a:r>
          </a:p>
        </p:txBody>
      </p:sp>
      <p:sp>
        <p:nvSpPr>
          <p:cNvPr id="555" name="CustomShape 5"/>
          <p:cNvSpPr/>
          <p:nvPr/>
        </p:nvSpPr>
        <p:spPr>
          <a:xfrm>
            <a:off x="7758359" y="3830040"/>
            <a:ext cx="320491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1600" b="1" strike="noStrike" dirty="0">
                <a:solidFill>
                  <a:srgbClr val="FFFFFF"/>
                </a:solidFill>
                <a:latin typeface="Arial"/>
              </a:rPr>
              <a:t>Kontrollera upphovsmannen</a:t>
            </a:r>
          </a:p>
        </p:txBody>
      </p:sp>
      <p:sp>
        <p:nvSpPr>
          <p:cNvPr id="556" name="CustomShape 6"/>
          <p:cNvSpPr/>
          <p:nvPr/>
        </p:nvSpPr>
        <p:spPr>
          <a:xfrm>
            <a:off x="7417079" y="4881240"/>
            <a:ext cx="255559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1600" b="1" strike="noStrike">
                <a:solidFill>
                  <a:srgbClr val="FFFFFF"/>
                </a:solidFill>
                <a:latin typeface="Arial"/>
              </a:rPr>
              <a:t>Kontrollera källorna</a:t>
            </a:r>
          </a:p>
        </p:txBody>
      </p:sp>
      <p:sp>
        <p:nvSpPr>
          <p:cNvPr id="557" name="CustomShape 7"/>
          <p:cNvSpPr/>
          <p:nvPr/>
        </p:nvSpPr>
        <p:spPr>
          <a:xfrm>
            <a:off x="5038200" y="5781240"/>
            <a:ext cx="27612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1600" b="1" strike="noStrike" dirty="0">
                <a:solidFill>
                  <a:srgbClr val="FFFFFF"/>
                </a:solidFill>
                <a:latin typeface="Arial"/>
              </a:rPr>
              <a:t>Kontrollera bilderna</a:t>
            </a:r>
          </a:p>
        </p:txBody>
      </p:sp>
      <p:sp>
        <p:nvSpPr>
          <p:cNvPr id="558" name="CustomShape 8"/>
          <p:cNvSpPr/>
          <p:nvPr/>
        </p:nvSpPr>
        <p:spPr>
          <a:xfrm>
            <a:off x="1885950" y="4881240"/>
            <a:ext cx="294535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1600" b="1" strike="noStrike" dirty="0">
                <a:solidFill>
                  <a:srgbClr val="FFFFFF"/>
                </a:solidFill>
                <a:latin typeface="Arial"/>
              </a:rPr>
              <a:t>Tänk efter innan du delar</a:t>
            </a:r>
          </a:p>
        </p:txBody>
      </p:sp>
      <p:sp>
        <p:nvSpPr>
          <p:cNvPr id="559" name="CustomShape 9"/>
          <p:cNvSpPr/>
          <p:nvPr/>
        </p:nvSpPr>
        <p:spPr>
          <a:xfrm>
            <a:off x="1095375" y="3830040"/>
            <a:ext cx="331570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1600" b="1" strike="noStrike" dirty="0">
                <a:solidFill>
                  <a:srgbClr val="FFFFFF"/>
                </a:solidFill>
                <a:latin typeface="Arial"/>
              </a:rPr>
              <a:t>Ifrågasätt dina egna fördomar</a:t>
            </a:r>
          </a:p>
        </p:txBody>
      </p:sp>
      <p:sp>
        <p:nvSpPr>
          <p:cNvPr id="560" name="CustomShape 10"/>
          <p:cNvSpPr/>
          <p:nvPr/>
        </p:nvSpPr>
        <p:spPr>
          <a:xfrm>
            <a:off x="1352550" y="2752200"/>
            <a:ext cx="337965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1600" b="1" strike="noStrike" dirty="0">
                <a:solidFill>
                  <a:srgbClr val="FFFFFF"/>
                </a:solidFill>
                <a:latin typeface="Arial"/>
              </a:rPr>
              <a:t>Hjälp till att slå hål på myter</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sv-SE" sz="4000" b="1" strike="noStrike">
                <a:solidFill>
                  <a:srgbClr val="FFFFFF"/>
                </a:solidFill>
                <a:latin typeface="Arial"/>
              </a:rPr>
              <a:t>Granska fakta om du känner dig tveksam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b="0" strike="noStrike">
                <a:solidFill>
                  <a:srgbClr val="FFFFFF"/>
                </a:solidFill>
                <a:latin typeface="Arial"/>
              </a:rPr>
              <a:t>HUR BÖR MAN REAGERA PÅ DESINFORMATION?</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1515487" y="2775960"/>
            <a:ext cx="3169665"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sv-SE" sz="4000" b="1" strike="noStrike" dirty="0">
                <a:solidFill>
                  <a:srgbClr val="FFFFFF"/>
                </a:solidFill>
                <a:latin typeface="Arial"/>
              </a:rPr>
              <a:t>Rapportera</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1600" b="1" strike="noStrike">
                <a:solidFill>
                  <a:srgbClr val="FFFFFF"/>
                </a:solidFill>
                <a:latin typeface="Arial"/>
              </a:rPr>
              <a:t>till plattformarna</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b="0" strike="noStrike">
                <a:solidFill>
                  <a:srgbClr val="FFFFFF"/>
                </a:solidFill>
                <a:latin typeface="Arial"/>
              </a:rPr>
              <a:t>HUR BÖR MAN REAGERA PÅ DESINFORMATION?</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3</a:t>
            </a:r>
          </a:p>
        </p:txBody>
      </p:sp>
      <p:sp>
        <p:nvSpPr>
          <p:cNvPr id="579" name="CustomShape 3"/>
          <p:cNvSpPr/>
          <p:nvPr/>
        </p:nvSpPr>
        <p:spPr>
          <a:xfrm>
            <a:off x="7705665"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sv-SE" sz="2800" b="1" strike="noStrike" dirty="0">
                <a:solidFill>
                  <a:srgbClr val="FFFFFF"/>
                </a:solidFill>
                <a:latin typeface="Arial"/>
              </a:rPr>
              <a:t>SKAMBELÄGG INTE</a:t>
            </a:r>
          </a:p>
          <a:p>
            <a:pPr>
              <a:lnSpc>
                <a:spcPts val="2761"/>
              </a:lnSpc>
            </a:pPr>
            <a:r>
              <a:rPr lang="sv-SE" sz="2800" b="1" strike="noStrike" dirty="0">
                <a:solidFill>
                  <a:srgbClr val="FFFFFF"/>
                </a:solidFill>
                <a:latin typeface="Arial"/>
              </a:rPr>
              <a:t>VISA EMPATI</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8065080" y="23092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sv-SE" sz="1800" b="0" strike="noStrike" dirty="0">
                <a:solidFill>
                  <a:srgbClr val="FFFFFF"/>
                </a:solidFill>
                <a:latin typeface="Arial"/>
              </a:rPr>
              <a:t>Attityden </a:t>
            </a:r>
          </a:p>
          <a:p>
            <a:pPr>
              <a:lnSpc>
                <a:spcPts val="1760"/>
              </a:lnSpc>
            </a:pPr>
            <a:r>
              <a:rPr lang="sv-SE" sz="1800" strike="noStrike" dirty="0">
                <a:solidFill>
                  <a:srgbClr val="FFFFFF"/>
                </a:solidFill>
                <a:latin typeface="Arial"/>
              </a:rPr>
              <a:t>”</a:t>
            </a:r>
            <a:r>
              <a:rPr lang="sv-SE" sz="1800" b="1" strike="noStrike" dirty="0">
                <a:solidFill>
                  <a:srgbClr val="FFFFFF"/>
                </a:solidFill>
                <a:latin typeface="Arial"/>
              </a:rPr>
              <a:t>du har fel och jag har rätt</a:t>
            </a:r>
            <a:r>
              <a:rPr lang="sv-SE" sz="1800" strike="noStrike" dirty="0">
                <a:solidFill>
                  <a:srgbClr val="FFFFFF"/>
                </a:solidFill>
                <a:latin typeface="Arial"/>
              </a:rPr>
              <a:t>”</a:t>
            </a:r>
          </a:p>
          <a:p>
            <a:pPr>
              <a:lnSpc>
                <a:spcPts val="1760"/>
              </a:lnSpc>
            </a:pPr>
            <a:r>
              <a:rPr lang="sv-SE" sz="1800" b="0" strike="noStrike" dirty="0">
                <a:solidFill>
                  <a:srgbClr val="FFFFFF"/>
                </a:solidFill>
                <a:latin typeface="Arial"/>
              </a:rPr>
              <a:t>fungerar inte</a:t>
            </a:r>
          </a:p>
        </p:txBody>
      </p:sp>
      <p:sp>
        <p:nvSpPr>
          <p:cNvPr id="582" name="CustomShape 5"/>
          <p:cNvSpPr/>
          <p:nvPr/>
        </p:nvSpPr>
        <p:spPr>
          <a:xfrm>
            <a:off x="2673359" y="4087440"/>
            <a:ext cx="724216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2000" b="1" strike="noStrike" dirty="0">
                <a:solidFill>
                  <a:srgbClr val="FFFFFF"/>
                </a:solidFill>
                <a:latin typeface="Arial"/>
              </a:rPr>
              <a:t>Hur man talar om desinformation med vänner och familj</a:t>
            </a:r>
          </a:p>
        </p:txBody>
      </p:sp>
      <p:sp>
        <p:nvSpPr>
          <p:cNvPr id="583" name="CustomShape 6"/>
          <p:cNvSpPr/>
          <p:nvPr/>
        </p:nvSpPr>
        <p:spPr>
          <a:xfrm>
            <a:off x="1566465" y="5164560"/>
            <a:ext cx="9058470"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2761"/>
              </a:lnSpc>
            </a:pPr>
            <a:r>
              <a:rPr lang="sv-SE" sz="2800" b="1" strike="noStrike" dirty="0">
                <a:solidFill>
                  <a:srgbClr val="FFFFFF"/>
                </a:solidFill>
                <a:latin typeface="Arial"/>
              </a:rPr>
              <a:t>VÄNTA DIG INTE ATT DE SKA ÄNDRA SIG DIREKT</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sv-SE" sz="1800" b="0" strike="noStrike">
                <a:solidFill>
                  <a:srgbClr val="FFFFFF"/>
                </a:solidFill>
                <a:latin typeface="Arial"/>
              </a:rPr>
              <a:t>Det krävs artighet och tålamod för att hindra människor från att sprida desinformation</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sv-SE" sz="2800" b="1" strike="noStrike">
                <a:solidFill>
                  <a:srgbClr val="FFFFFF"/>
                </a:solidFill>
                <a:latin typeface="Arial"/>
              </a:rPr>
              <a:t>VAR AKTIV</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sv-SE" sz="1800" b="0" strike="noStrike">
                <a:solidFill>
                  <a:srgbClr val="FFFFFF"/>
                </a:solidFill>
                <a:latin typeface="Arial"/>
              </a:rPr>
              <a:t>Vi ansvarar ALLA för att hindra spridningen av falska nyheter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ARBETA I GRUPP – </a:t>
            </a:r>
            <a:r>
              <a:rPr lang="sv-SE" sz="1800" b="1" strike="noStrike">
                <a:solidFill>
                  <a:srgbClr val="FFFFFF"/>
                </a:solidFill>
                <a:latin typeface="Arial"/>
              </a:rPr>
              <a:t>UPPGIFTER FÖR 3–4 GRUPPER</a:t>
            </a:r>
          </a:p>
        </p:txBody>
      </p:sp>
      <p:sp>
        <p:nvSpPr>
          <p:cNvPr id="588" name="CustomShape 2"/>
          <p:cNvSpPr/>
          <p:nvPr/>
        </p:nvSpPr>
        <p:spPr>
          <a:xfrm>
            <a:off x="4262505" y="1032660"/>
            <a:ext cx="366639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2000" b="1" strike="noStrike" dirty="0">
                <a:solidFill>
                  <a:srgbClr val="FFFFFF"/>
                </a:solidFill>
                <a:latin typeface="Arial"/>
              </a:rPr>
              <a:t>Uppgifter för 3–4 grupper</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v-SE" sz="1800" b="1" strike="noStrike">
                <a:solidFill>
                  <a:srgbClr val="FFFFFF"/>
                </a:solidFill>
                <a:latin typeface="Arial"/>
              </a:rPr>
              <a:t>DELA IN ER I GRUPPER</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v-SE" sz="1800" b="1" strike="noStrike">
                <a:solidFill>
                  <a:srgbClr val="FFFFFF"/>
                </a:solidFill>
                <a:latin typeface="Arial"/>
              </a:rPr>
              <a:t>VÄLJ EN FALLSTUDIE OCH UPPGIFTER</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sv-SE" sz="1800" b="1" strike="noStrike">
                <a:solidFill>
                  <a:srgbClr val="FFFFFF"/>
                </a:solidFill>
                <a:latin typeface="Arial"/>
              </a:rPr>
              <a:t>FÖRBERED EN PRESENTATION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SAMMANFATTNING – </a:t>
            </a:r>
            <a:r>
              <a:rPr lang="sv-SE" sz="1800" b="1" strike="noStrike">
                <a:solidFill>
                  <a:srgbClr val="FFFFFF"/>
                </a:solidFill>
                <a:latin typeface="Arial"/>
              </a:rPr>
              <a:t>VAD HAR VI LÄRT OSS? – TIPS</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8000" b="1" strike="noStrike">
                <a:solidFill>
                  <a:srgbClr val="FF5D00"/>
                </a:solidFill>
                <a:latin typeface="Arial"/>
              </a:rPr>
              <a:t>Vad</a:t>
            </a:r>
          </a:p>
        </p:txBody>
      </p:sp>
      <p:sp>
        <p:nvSpPr>
          <p:cNvPr id="624" name="CustomShape 4"/>
          <p:cNvSpPr/>
          <p:nvPr/>
        </p:nvSpPr>
        <p:spPr>
          <a:xfrm>
            <a:off x="3225240" y="254196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8000" b="1" strike="noStrike">
                <a:solidFill>
                  <a:srgbClr val="164193"/>
                </a:solidFill>
                <a:latin typeface="Arial"/>
              </a:rPr>
              <a:t>Hur</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8000" b="1" strike="noStrike">
                <a:solidFill>
                  <a:srgbClr val="164193"/>
                </a:solidFill>
                <a:latin typeface="Arial"/>
              </a:rPr>
              <a:t>Hur</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1600" b="1" strike="noStrike">
                <a:solidFill>
                  <a:srgbClr val="FFFFFF"/>
                </a:solidFill>
                <a:latin typeface="Arial"/>
              </a:rPr>
              <a:t>är desinformation?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1600" b="1" strike="noStrike">
                <a:solidFill>
                  <a:srgbClr val="FFFFFF"/>
                </a:solidFill>
                <a:latin typeface="Arial"/>
              </a:rPr>
              <a:t>fungerar desinformation?</a:t>
            </a:r>
          </a:p>
        </p:txBody>
      </p:sp>
      <p:sp>
        <p:nvSpPr>
          <p:cNvPr id="628" name="CustomShape 8"/>
          <p:cNvSpPr/>
          <p:nvPr/>
        </p:nvSpPr>
        <p:spPr>
          <a:xfrm>
            <a:off x="6095880" y="399528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v-SE" sz="1600" b="1" strike="noStrike">
                <a:solidFill>
                  <a:srgbClr val="FFFFFF"/>
                </a:solidFill>
                <a:latin typeface="Arial"/>
              </a:rPr>
              <a:t>bör man reagera på desinformation? </a:t>
            </a:r>
          </a:p>
        </p:txBody>
      </p:sp>
      <p:sp>
        <p:nvSpPr>
          <p:cNvPr id="629" name="CustomShape 9"/>
          <p:cNvSpPr/>
          <p:nvPr/>
        </p:nvSpPr>
        <p:spPr>
          <a:xfrm>
            <a:off x="3225240" y="4431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8000" b="1" strike="noStrike">
                <a:solidFill>
                  <a:srgbClr val="F49900"/>
                </a:solidFill>
                <a:latin typeface="Arial"/>
              </a:rPr>
              <a:t>Tips</a:t>
            </a:r>
          </a:p>
        </p:txBody>
      </p:sp>
      <p:sp>
        <p:nvSpPr>
          <p:cNvPr id="630" name="CustomShape 10"/>
          <p:cNvSpPr/>
          <p:nvPr/>
        </p:nvSpPr>
        <p:spPr>
          <a:xfrm>
            <a:off x="6095880" y="4926240"/>
            <a:ext cx="221976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v-SE" sz="1600" b="1" strike="noStrike">
                <a:solidFill>
                  <a:srgbClr val="FFFFFF"/>
                </a:solidFill>
                <a:latin typeface="Arial"/>
              </a:rPr>
              <a:t>på mer information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TIPS PÅ MER INFORMATION – </a:t>
            </a:r>
            <a:r>
              <a:rPr lang="sv-SE" sz="1800" b="1" strike="noStrike">
                <a:solidFill>
                  <a:srgbClr val="FFFFFF"/>
                </a:solidFill>
                <a:latin typeface="Arial"/>
              </a:rPr>
              <a:t>ONLINESPEL OM DESINFORMATION (EXTERNA RESURSER)</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sv-SE" sz="1400" b="1" u="sng" strike="noStrike">
                <a:solidFill>
                  <a:srgbClr val="964277"/>
                </a:solidFill>
                <a:uFillTx/>
                <a:latin typeface="Arial"/>
                <a:hlinkClick r:id="rId3"/>
              </a:rPr>
              <a:t>The Bad News Game </a:t>
            </a:r>
            <a:r>
              <a:rPr lang="sv-SE" sz="1400" b="0" strike="noStrike">
                <a:solidFill>
                  <a:srgbClr val="808080"/>
                </a:solidFill>
                <a:latin typeface="Arial"/>
              </a:rPr>
              <a:t>(på flera språk) och </a:t>
            </a:r>
            <a:r>
              <a:rPr lang="sv-SE" sz="1400" b="1" u="sng" strike="noStrike">
                <a:solidFill>
                  <a:srgbClr val="964277"/>
                </a:solidFill>
                <a:uFillTx/>
                <a:latin typeface="Arial"/>
                <a:hlinkClick r:id="rId4"/>
              </a:rPr>
              <a:t>Bad News Game for Kids</a:t>
            </a:r>
            <a:r>
              <a:rPr lang="sv-SE" sz="1400" strike="noStrike">
                <a:latin typeface="Arial"/>
              </a:rPr>
              <a:t> </a:t>
            </a:r>
            <a:r>
              <a:rPr lang="sv-SE" sz="1400" b="0" strike="noStrike">
                <a:solidFill>
                  <a:srgbClr val="808080"/>
                </a:solidFill>
                <a:latin typeface="Arial"/>
              </a:rPr>
              <a:t>(på färre språk).  </a:t>
            </a:r>
            <a:r>
              <a:rPr lang="sv-SE"/>
              <a:t/>
            </a:r>
            <a:br>
              <a:rPr lang="sv-SE"/>
            </a:br>
            <a:r>
              <a:rPr lang="sv-SE" sz="1400" b="0" strike="noStrike">
                <a:solidFill>
                  <a:srgbClr val="808080"/>
                </a:solidFill>
                <a:latin typeface="Arial"/>
              </a:rPr>
              <a:t>Skapa dina egna falska nyheter. Standardversionen: från 15 år. Barnversionen: från 8 år.</a:t>
            </a:r>
          </a:p>
          <a:p>
            <a:pPr marL="1035000">
              <a:lnSpc>
                <a:spcPct val="90000"/>
              </a:lnSpc>
              <a:spcBef>
                <a:spcPts val="1199"/>
              </a:spcBef>
              <a:tabLst>
                <a:tab pos="1060560" algn="l"/>
              </a:tabLst>
            </a:pPr>
            <a:r>
              <a:rPr lang="sv-SE" sz="1200" b="0" i="1" strike="noStrike">
                <a:solidFill>
                  <a:srgbClr val="808080"/>
                </a:solidFill>
                <a:latin typeface="Arial"/>
              </a:rPr>
              <a:t>Finns på flera språk.</a:t>
            </a:r>
          </a:p>
          <a:p>
            <a:pPr marL="863640" indent="-285480">
              <a:lnSpc>
                <a:spcPct val="90000"/>
              </a:lnSpc>
              <a:spcBef>
                <a:spcPts val="1199"/>
              </a:spcBef>
              <a:buClr>
                <a:srgbClr val="4365E2"/>
              </a:buClr>
              <a:buFont typeface="Arial"/>
              <a:buChar char="•"/>
              <a:tabLst>
                <a:tab pos="1060560" algn="l"/>
              </a:tabLst>
            </a:pPr>
            <a:r>
              <a:rPr lang="sv-SE" sz="1400" b="1" u="sng" strike="noStrike">
                <a:solidFill>
                  <a:srgbClr val="964277"/>
                </a:solidFill>
                <a:uFillTx/>
                <a:latin typeface="Arial"/>
                <a:hlinkClick r:id="rId5"/>
              </a:rPr>
              <a:t>Real or Photoshop?</a:t>
            </a:r>
            <a:r>
              <a:rPr lang="sv-SE" sz="1400" b="1" strike="noStrike">
                <a:solidFill>
                  <a:srgbClr val="1D848A"/>
                </a:solidFill>
                <a:latin typeface="Arial"/>
              </a:rPr>
              <a:t> </a:t>
            </a:r>
            <a:r>
              <a:rPr lang="sv-SE" sz="1400" b="0" strike="noStrike">
                <a:solidFill>
                  <a:srgbClr val="808080"/>
                </a:solidFill>
                <a:latin typeface="Arial"/>
              </a:rPr>
              <a:t>(engelska) Testa din observationsförmåga för att bättre förstå bildmanipulering.</a:t>
            </a:r>
          </a:p>
          <a:p>
            <a:pPr marL="577800">
              <a:lnSpc>
                <a:spcPct val="90000"/>
              </a:lnSpc>
              <a:spcBef>
                <a:spcPts val="1199"/>
              </a:spcBef>
              <a:tabLst>
                <a:tab pos="1060560" algn="l"/>
              </a:tabLst>
            </a:pPr>
            <a:r>
              <a:rPr lang="sv-SE" sz="1200" b="0" i="1" strike="noStrike">
                <a:solidFill>
                  <a:srgbClr val="808080"/>
                </a:solidFill>
                <a:latin typeface="Arial"/>
              </a:rPr>
              <a:t>	Finns endast på engelska.</a:t>
            </a:r>
          </a:p>
          <a:p>
            <a:pPr marL="863640" indent="-285480">
              <a:lnSpc>
                <a:spcPct val="90000"/>
              </a:lnSpc>
              <a:spcBef>
                <a:spcPts val="1199"/>
              </a:spcBef>
              <a:buClr>
                <a:srgbClr val="4365E2"/>
              </a:buClr>
              <a:buFont typeface="Arial"/>
              <a:buChar char="•"/>
              <a:tabLst>
                <a:tab pos="1060560" algn="l"/>
              </a:tabLst>
            </a:pPr>
            <a:r>
              <a:rPr lang="sv-SE" sz="1400" b="1" u="sng" strike="noStrike">
                <a:solidFill>
                  <a:srgbClr val="964277"/>
                </a:solidFill>
                <a:uFillTx/>
                <a:latin typeface="Arial"/>
                <a:hlinkClick r:id="rId6"/>
              </a:rPr>
              <a:t>Fakescape</a:t>
            </a:r>
            <a:r>
              <a:rPr lang="sv-SE" sz="1400" strike="noStrike">
                <a:latin typeface="Arial"/>
              </a:rPr>
              <a:t> </a:t>
            </a:r>
            <a:r>
              <a:rPr lang="sv-SE" sz="1400" strike="noStrike">
                <a:solidFill>
                  <a:srgbClr val="808080"/>
                </a:solidFill>
                <a:latin typeface="Arial"/>
              </a:rPr>
              <a:t>(tjeckiska och engelska).</a:t>
            </a:r>
            <a:r>
              <a:rPr lang="sv-SE" sz="1400" b="0" strike="noStrike">
                <a:solidFill>
                  <a:srgbClr val="808080"/>
                </a:solidFill>
                <a:latin typeface="Arial"/>
              </a:rPr>
              <a:t> Spel som lär eleverna att ”undkomma” falska nyheter. På begäran och kostnadsfritt för föreläsare. Från 13 år.</a:t>
            </a:r>
          </a:p>
          <a:p>
            <a:pPr marL="577800">
              <a:lnSpc>
                <a:spcPct val="90000"/>
              </a:lnSpc>
              <a:spcBef>
                <a:spcPts val="1199"/>
              </a:spcBef>
              <a:tabLst>
                <a:tab pos="1060560" algn="l"/>
              </a:tabLst>
            </a:pPr>
            <a:r>
              <a:rPr lang="sv-SE" sz="1200" b="0" i="1" strike="noStrike">
                <a:solidFill>
                  <a:srgbClr val="808080"/>
                </a:solidFill>
                <a:latin typeface="Arial"/>
              </a:rPr>
              <a:t>	Finns på engelska och tjeckiska.</a:t>
            </a:r>
          </a:p>
          <a:p>
            <a:pPr marL="863640" indent="-285480">
              <a:lnSpc>
                <a:spcPct val="90000"/>
              </a:lnSpc>
              <a:spcBef>
                <a:spcPts val="1199"/>
              </a:spcBef>
              <a:buClr>
                <a:srgbClr val="4365E2"/>
              </a:buClr>
              <a:buFont typeface="Arial"/>
              <a:buChar char="•"/>
              <a:tabLst>
                <a:tab pos="1060560" algn="l"/>
              </a:tabLst>
            </a:pPr>
            <a:r>
              <a:rPr lang="sv-SE" sz="1400" b="1" u="sng" strike="noStrike">
                <a:solidFill>
                  <a:srgbClr val="964277"/>
                </a:solidFill>
                <a:uFillTx/>
                <a:latin typeface="Arial"/>
                <a:hlinkClick r:id="rId7"/>
              </a:rPr>
              <a:t>Fakey</a:t>
            </a:r>
            <a:r>
              <a:rPr lang="sv-SE" sz="1400" strike="noStrike">
                <a:latin typeface="Arial"/>
              </a:rPr>
              <a:t> </a:t>
            </a:r>
            <a:r>
              <a:rPr lang="sv-SE" sz="1400" strike="noStrike">
                <a:solidFill>
                  <a:srgbClr val="808080"/>
                </a:solidFill>
                <a:latin typeface="Arial"/>
              </a:rPr>
              <a:t>(engelska).</a:t>
            </a:r>
            <a:r>
              <a:rPr lang="sv-SE" sz="1400" b="0" strike="noStrike">
                <a:solidFill>
                  <a:srgbClr val="808080"/>
                </a:solidFill>
                <a:latin typeface="Arial"/>
              </a:rPr>
              <a:t> Spel som lär ut mediekunnighet samt hur människor interagerar med felaktig information. Från 16 år.</a:t>
            </a:r>
          </a:p>
          <a:p>
            <a:pPr marL="577800">
              <a:lnSpc>
                <a:spcPct val="90000"/>
              </a:lnSpc>
              <a:spcBef>
                <a:spcPts val="1199"/>
              </a:spcBef>
              <a:tabLst>
                <a:tab pos="1060560" algn="l"/>
              </a:tabLst>
            </a:pPr>
            <a:r>
              <a:rPr lang="sv-SE" sz="1200" b="0" i="1" strike="noStrike">
                <a:solidFill>
                  <a:srgbClr val="808080"/>
                </a:solidFill>
                <a:latin typeface="Arial"/>
              </a:rPr>
              <a:t>	Finns endast på engelska.</a:t>
            </a:r>
          </a:p>
          <a:p>
            <a:pPr marL="863640" indent="-285480">
              <a:lnSpc>
                <a:spcPct val="90000"/>
              </a:lnSpc>
              <a:spcBef>
                <a:spcPts val="1199"/>
              </a:spcBef>
              <a:buClr>
                <a:srgbClr val="4365E2"/>
              </a:buClr>
              <a:buFont typeface="Arial"/>
              <a:buChar char="•"/>
              <a:tabLst>
                <a:tab pos="1060560" algn="l"/>
              </a:tabLst>
            </a:pPr>
            <a:r>
              <a:rPr lang="sv-SE" sz="1400" b="1" u="sng" strike="noStrike">
                <a:solidFill>
                  <a:srgbClr val="964277"/>
                </a:solidFill>
                <a:uFillTx/>
                <a:latin typeface="Arial"/>
                <a:hlinkClick r:id="rId8"/>
              </a:rPr>
              <a:t>Escape Fake</a:t>
            </a:r>
            <a:r>
              <a:rPr lang="sv-SE" sz="1400" strike="noStrike">
                <a:latin typeface="Arial"/>
              </a:rPr>
              <a:t> </a:t>
            </a:r>
            <a:r>
              <a:rPr lang="sv-SE" sz="1400" b="0" strike="noStrike">
                <a:solidFill>
                  <a:srgbClr val="808080"/>
                </a:solidFill>
                <a:latin typeface="Arial"/>
              </a:rPr>
              <a:t>(tyska och engelska)</a:t>
            </a:r>
            <a:r>
              <a:rPr lang="sv-SE" sz="1400" strike="noStrike">
                <a:latin typeface="Arial"/>
              </a:rPr>
              <a:t>.</a:t>
            </a:r>
            <a:r>
              <a:rPr lang="sv-SE" sz="1400" b="0" strike="noStrike">
                <a:solidFill>
                  <a:srgbClr val="808080"/>
                </a:solidFill>
                <a:latin typeface="Arial"/>
              </a:rPr>
              <a:t> Nedladdningsbar spelapp som lär ut mediekompetens på ett lekfullt sätt. Från 15 år.</a:t>
            </a:r>
          </a:p>
          <a:p>
            <a:pPr marL="577800">
              <a:lnSpc>
                <a:spcPct val="90000"/>
              </a:lnSpc>
              <a:spcBef>
                <a:spcPts val="1199"/>
              </a:spcBef>
              <a:tabLst>
                <a:tab pos="1060560" algn="l"/>
              </a:tabLst>
            </a:pPr>
            <a:r>
              <a:rPr lang="sv-SE" sz="1200" b="0" i="1" strike="noStrike">
                <a:solidFill>
                  <a:srgbClr val="808080"/>
                </a:solidFill>
                <a:latin typeface="Arial"/>
              </a:rPr>
              <a:t>	Finns på engelska och tyska.</a:t>
            </a:r>
          </a:p>
          <a:p>
            <a:pPr marL="863640" indent="-285480">
              <a:lnSpc>
                <a:spcPct val="90000"/>
              </a:lnSpc>
              <a:spcBef>
                <a:spcPts val="1199"/>
              </a:spcBef>
              <a:buClr>
                <a:srgbClr val="4365E2"/>
              </a:buClr>
              <a:buFont typeface="Arial"/>
              <a:buChar char="•"/>
              <a:tabLst>
                <a:tab pos="1060560" algn="l"/>
              </a:tabLst>
            </a:pPr>
            <a:r>
              <a:rPr lang="sv-SE" sz="1400" b="1" u="sng" strike="noStrike">
                <a:solidFill>
                  <a:srgbClr val="1D848A"/>
                </a:solidFill>
                <a:uFillTx/>
                <a:latin typeface="Arial"/>
                <a:hlinkClick r:id="rId9"/>
              </a:rPr>
              <a:t>Troll Factory</a:t>
            </a:r>
            <a:r>
              <a:rPr lang="sv-SE" sz="1400" b="0" strike="noStrike">
                <a:solidFill>
                  <a:srgbClr val="808080"/>
                </a:solidFill>
                <a:latin typeface="Arial"/>
              </a:rPr>
              <a:t> (engelska). Spelaren är ett troll som skapar falska nyheter. Från 16 år.</a:t>
            </a:r>
          </a:p>
          <a:p>
            <a:pPr marL="577800">
              <a:lnSpc>
                <a:spcPct val="90000"/>
              </a:lnSpc>
              <a:spcBef>
                <a:spcPts val="1199"/>
              </a:spcBef>
              <a:tabLst>
                <a:tab pos="1060560" algn="l"/>
              </a:tabLst>
            </a:pPr>
            <a:r>
              <a:rPr lang="sv-SE" sz="1200" b="0" i="1" strike="noStrike">
                <a:solidFill>
                  <a:srgbClr val="808080"/>
                </a:solidFill>
                <a:latin typeface="Arial"/>
              </a:rPr>
              <a:t>	Finns endast på engelska.</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TIPS PÅ MER INFORMATION – </a:t>
            </a:r>
            <a:r>
              <a:rPr lang="sv-SE" sz="1800" b="1" strike="noStrike">
                <a:solidFill>
                  <a:srgbClr val="FFFFFF"/>
                </a:solidFill>
                <a:latin typeface="Arial"/>
              </a:rPr>
              <a:t>FAKTAGRANSKARE</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sv-SE" sz="1400" b="0" strike="noStrike">
                <a:solidFill>
                  <a:srgbClr val="808080"/>
                </a:solidFill>
                <a:latin typeface="Arial"/>
              </a:rPr>
              <a:t>Förteckningar över faktagranskande organisationer i olika länder uppdateras av </a:t>
            </a:r>
            <a:r>
              <a:rPr lang="sv-SE" sz="1400" b="1" u="sng" strike="noStrike">
                <a:solidFill>
                  <a:srgbClr val="964277"/>
                </a:solidFill>
                <a:uFillTx/>
                <a:latin typeface="Arial"/>
                <a:hlinkClick r:id="rId3"/>
              </a:rPr>
              <a:t>Poynter Institute</a:t>
            </a:r>
            <a:r>
              <a:rPr lang="sv-SE" sz="1400" b="1" strike="noStrike">
                <a:solidFill>
                  <a:srgbClr val="1D848A"/>
                </a:solidFill>
                <a:latin typeface="Arial"/>
              </a:rPr>
              <a:t> </a:t>
            </a:r>
            <a:r>
              <a:rPr lang="sv-SE"/>
              <a:t/>
            </a:r>
            <a:br>
              <a:rPr lang="sv-SE"/>
            </a:br>
            <a:r>
              <a:rPr lang="sv-SE" sz="1400" b="0" strike="noStrike">
                <a:solidFill>
                  <a:srgbClr val="808080"/>
                </a:solidFill>
                <a:latin typeface="Arial"/>
              </a:rPr>
              <a:t>och</a:t>
            </a:r>
            <a:r>
              <a:rPr lang="sv-SE" sz="1400" b="0" strike="noStrike">
                <a:solidFill>
                  <a:srgbClr val="1D848A"/>
                </a:solidFill>
                <a:latin typeface="Arial"/>
              </a:rPr>
              <a:t> </a:t>
            </a:r>
            <a:r>
              <a:rPr lang="sv-SE" sz="1400" b="1" u="sng" strike="noStrike">
                <a:solidFill>
                  <a:srgbClr val="964277"/>
                </a:solidFill>
                <a:uFillTx/>
                <a:latin typeface="Arial"/>
                <a:hlinkClick r:id="rId4"/>
              </a:rPr>
              <a:t>Facebook</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sv-SE" sz="1400" b="0" strike="noStrike">
                <a:solidFill>
                  <a:srgbClr val="808080"/>
                </a:solidFill>
                <a:latin typeface="Arial"/>
              </a:rPr>
              <a:t>Sök resultat av faktagranskning på nätet om ett ämne eller en person med  </a:t>
            </a:r>
            <a:r>
              <a:rPr lang="sv-SE"/>
              <a:t/>
            </a:r>
            <a:br>
              <a:rPr lang="sv-SE"/>
            </a:br>
            <a:r>
              <a:rPr lang="sv-SE" sz="1400" b="1" u="sng" strike="noStrike">
                <a:solidFill>
                  <a:srgbClr val="964277"/>
                </a:solidFill>
                <a:uFillTx/>
                <a:latin typeface="Arial"/>
                <a:hlinkClick r:id="rId5"/>
              </a:rPr>
              <a:t>Googles Fact Check Explorer</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sv-SE" sz="1400" b="1" u="sng" strike="noStrike">
                <a:solidFill>
                  <a:srgbClr val="964277"/>
                </a:solidFill>
                <a:uFillTx/>
                <a:latin typeface="Arial"/>
                <a:hlinkClick r:id="rId6"/>
              </a:rPr>
              <a:t>‘Learn to Discern’ </a:t>
            </a:r>
            <a:r>
              <a:rPr lang="sv-SE" sz="1400" b="0" strike="noStrike">
                <a:solidFill>
                  <a:srgbClr val="808080"/>
                </a:solidFill>
                <a:latin typeface="Arial"/>
              </a:rPr>
              <a:t>– Handbok för utbildare inom mediekompetens från den ideella organisationen för global utveckling och utbildning IREX </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sv-SE" sz="1400" b="0" strike="noStrike">
                <a:solidFill>
                  <a:srgbClr val="808080"/>
                </a:solidFill>
                <a:latin typeface="Arial"/>
              </a:rPr>
              <a:t>EU:s egen</a:t>
            </a:r>
            <a:r>
              <a:rPr lang="sv-SE" sz="1400" strike="noStrike">
                <a:latin typeface="Arial"/>
              </a:rPr>
              <a:t> </a:t>
            </a:r>
            <a:r>
              <a:rPr lang="sv-SE" sz="1400" b="1" u="sng" strike="noStrike">
                <a:solidFill>
                  <a:srgbClr val="964277"/>
                </a:solidFill>
                <a:uFillTx/>
                <a:latin typeface="Arial"/>
                <a:hlinkClick r:id="rId7"/>
              </a:rPr>
              <a:t>grupp mot desinformation</a:t>
            </a:r>
            <a:r>
              <a:rPr lang="sv-SE" sz="1400" strike="noStrike">
                <a:latin typeface="Arial"/>
              </a:rPr>
              <a:t> </a:t>
            </a:r>
            <a:r>
              <a:rPr lang="sv-SE" sz="1400" strike="noStrike">
                <a:solidFill>
                  <a:srgbClr val="808080"/>
                </a:solidFill>
                <a:latin typeface="Arial"/>
              </a:rPr>
              <a:t>och kampanjen</a:t>
            </a:r>
            <a:r>
              <a:rPr lang="sv-SE" sz="1400" strike="noStrike">
                <a:latin typeface="Arial"/>
              </a:rPr>
              <a:t> </a:t>
            </a:r>
            <a:r>
              <a:rPr lang="sv-SE" sz="1400" b="1" strike="noStrike">
                <a:solidFill>
                  <a:srgbClr val="808080"/>
                </a:solidFill>
                <a:latin typeface="Arial"/>
              </a:rPr>
              <a:t>”</a:t>
            </a:r>
            <a:r>
              <a:rPr lang="sv-SE" sz="1400" b="1" u="sng" strike="noStrike">
                <a:solidFill>
                  <a:srgbClr val="964277"/>
                </a:solidFill>
                <a:uFillTx/>
                <a:latin typeface="Arial"/>
                <a:hlinkClick r:id="rId8"/>
              </a:rPr>
              <a:t>Tänk efter innan du delar</a:t>
            </a:r>
            <a:r>
              <a:rPr lang="sv-SE" sz="1400" b="0" strike="noStrike">
                <a:solidFill>
                  <a:srgbClr val="808080"/>
                </a:solidFill>
                <a:latin typeface="Arial"/>
              </a:rPr>
              <a:t>”</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TIPS PÅ MER INFORMATION – </a:t>
            </a:r>
            <a:r>
              <a:rPr lang="sv-SE" sz="1800" b="1" strike="noStrike">
                <a:solidFill>
                  <a:srgbClr val="FFFFFF"/>
                </a:solidFill>
                <a:latin typeface="Arial"/>
              </a:rPr>
              <a:t>RESURSER I EU-LÄNDERNA</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v-SE" sz="1400" b="1" strike="noStrike">
                <a:solidFill>
                  <a:srgbClr val="0A1641"/>
                </a:solidFill>
                <a:latin typeface="Arial"/>
              </a:rPr>
              <a:t>ÖSTERRIKE</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6"/>
              </a:rPr>
              <a:t>Click &amp; Check</a:t>
            </a:r>
            <a:r>
              <a:rPr lang="sv-S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BELGIEN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BULGARIEN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8"/>
              </a:rPr>
              <a:t>Gramoten</a:t>
            </a:r>
            <a:r>
              <a:rPr lang="sv-S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KROATIEN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9"/>
              </a:rPr>
              <a:t>Association for communication and media culture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0"/>
              </a:rPr>
              <a:t>Children of the media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1"/>
              </a:rPr>
              <a:t>Media Literacy Days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v-SE" sz="1400" b="1" strike="noStrike">
                <a:solidFill>
                  <a:srgbClr val="0A1641"/>
                </a:solidFill>
                <a:latin typeface="Arial"/>
              </a:rPr>
              <a:t>CYPERN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2"/>
              </a:rPr>
              <a:t>Combating Misinformation Through Media Literacy </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TJECKIEN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3"/>
              </a:rPr>
              <a:t>Clovekvtisni</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5"/>
              </a:rPr>
              <a:t>Elpida</a:t>
            </a:r>
            <a:r>
              <a:rPr lang="sv-S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DANMARK</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6"/>
              </a:rPr>
              <a:t>International Media Support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7"/>
              </a:rPr>
              <a:t>TjekDet</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8"/>
              </a:rPr>
              <a:t>DR Detektor</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0"/>
              </a:rPr>
              <a:t>Børneavisen</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b="0" strike="noStrike">
                <a:solidFill>
                  <a:srgbClr val="FFFFFF"/>
                </a:solidFill>
                <a:latin typeface="Arial"/>
              </a:rPr>
              <a:t>NÅGRA EXEMPEL</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sv-SE" sz="1400" b="1" strike="noStrike">
                <a:solidFill>
                  <a:srgbClr val="0B1741"/>
                </a:solidFill>
                <a:latin typeface="Arial"/>
              </a:rPr>
              <a:t>BILDTEXTEN STÄMMER INTE</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sv-SE" sz="1400" b="1" strike="noStrike">
                <a:solidFill>
                  <a:srgbClr val="0B1741"/>
                </a:solidFill>
                <a:latin typeface="Arial"/>
              </a:rPr>
              <a:t>KÄLLAN FINNS INTE</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2800" b="1" strike="noStrike">
                <a:solidFill>
                  <a:srgbClr val="FFFFFF"/>
                </a:solidFill>
                <a:latin typeface="Arial"/>
              </a:rPr>
              <a:t>FALSKT</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sv-SE" sz="1400" b="1" strike="noStrike">
                <a:solidFill>
                  <a:srgbClr val="0A1641"/>
                </a:solidFill>
                <a:latin typeface="Arial"/>
              </a:rPr>
              <a:t>Bilden kommer från ett konto som tillhör en annan flicka som ur just denna vinkel ser ut som Greta.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sv-SE" sz="1400" b="1" strike="noStrike">
                <a:solidFill>
                  <a:srgbClr val="0A1641"/>
                </a:solidFill>
                <a:latin typeface="Arial"/>
              </a:rPr>
              <a:t>Dailypresser.com är inte en verklig nyhetssida och inlägget var helt påhittat.</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sv-SE" sz="2800" b="1" strike="noStrike">
                <a:solidFill>
                  <a:srgbClr val="FFFFFF"/>
                </a:solidFill>
                <a:latin typeface="Arial"/>
              </a:rPr>
              <a:t>FALSKT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REKOMMENDERAD FÖRDJUPNING – </a:t>
            </a:r>
            <a:r>
              <a:rPr lang="sv-SE" sz="1800" b="1" strike="noStrike">
                <a:solidFill>
                  <a:srgbClr val="FFFFFF"/>
                </a:solidFill>
                <a:latin typeface="Arial"/>
              </a:rPr>
              <a:t>RESURSER I EU-LÄNDERNA</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v-SE" sz="1400" b="1" strike="noStrike">
                <a:solidFill>
                  <a:srgbClr val="0A1641"/>
                </a:solidFill>
                <a:latin typeface="Arial"/>
              </a:rPr>
              <a:t>ESTLAND</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4"/>
              </a:rPr>
              <a:t>SALTO Participation &amp; Informa</a:t>
            </a:r>
            <a:r>
              <a:rPr lang="sv-SE" sz="1400" b="1" u="sng" strike="noStrike">
                <a:solidFill>
                  <a:srgbClr val="964277"/>
                </a:solidFill>
                <a:uFillTx/>
                <a:latin typeface="Arial"/>
                <a:hlinkClick r:id="rId4"/>
              </a:rPr>
              <a:t>tion</a:t>
            </a:r>
          </a:p>
          <a:p>
            <a:pPr>
              <a:lnSpc>
                <a:spcPct val="90000"/>
              </a:lnSpc>
              <a:spcBef>
                <a:spcPts val="1199"/>
              </a:spcBef>
            </a:pPr>
            <a:endParaRPr lang="fr-BE" sz="1400" b="0" strike="noStrike" spc="-1">
              <a:latin typeface="Arial"/>
            </a:endParaRPr>
          </a:p>
          <a:p>
            <a:pPr>
              <a:lnSpc>
                <a:spcPct val="90000"/>
              </a:lnSpc>
              <a:spcBef>
                <a:spcPts val="1199"/>
              </a:spcBef>
            </a:pPr>
            <a:r>
              <a:rPr lang="sv-SE" sz="1400" b="1" strike="noStrike">
                <a:solidFill>
                  <a:srgbClr val="0A1641"/>
                </a:solidFill>
                <a:latin typeface="Arial"/>
              </a:rPr>
              <a:t>FINLAND</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5"/>
              </a:rPr>
              <a:t>Mediekunskap i Finland</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7"/>
              </a:rPr>
              <a:t>Mediekunskapsskolan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8"/>
              </a:rPr>
              <a:t>Mediekunskapsveckan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9"/>
              </a:rPr>
              <a:t>Sällskapet för mediefostran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0"/>
              </a:rPr>
              <a:t>YLE Digitreenit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1"/>
              </a:rPr>
              <a:t>YLE</a:t>
            </a:r>
            <a:r>
              <a:rPr lang="sv-SE" sz="1200" u="sng" strike="noStrike">
                <a:solidFill>
                  <a:srgbClr val="964277"/>
                </a:solidFill>
                <a:uFillTx/>
                <a:latin typeface="Arial"/>
              </a:rPr>
              <a:t> </a:t>
            </a:r>
            <a:r>
              <a:rPr lang="sv-SE" sz="1200" b="0" u="sng" strike="noStrike">
                <a:solidFill>
                  <a:srgbClr val="964277"/>
                </a:solidFill>
                <a:uFillTx/>
                <a:latin typeface="Arial"/>
                <a:hlinkClick r:id="rId11"/>
              </a:rPr>
              <a:t>Uutisluokka</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FRANKRIKE</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2"/>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v-SE" sz="1400" b="1" strike="noStrike">
                <a:solidFill>
                  <a:srgbClr val="0A1641"/>
                </a:solidFill>
                <a:latin typeface="Arial"/>
              </a:rPr>
              <a:t>TYSKLAND</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GREKLAND</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1"/>
              </a:rPr>
              <a:t>Media Literacy Institute</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REKOMMENDERAD FÖRDJUPNING – </a:t>
            </a:r>
            <a:r>
              <a:rPr lang="sv-SE" sz="1800" b="1" strike="noStrike">
                <a:solidFill>
                  <a:srgbClr val="FFFFFF"/>
                </a:solidFill>
                <a:latin typeface="Arial"/>
              </a:rPr>
              <a:t>RESURSER I EU-LÄNDERNA</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v-SE" sz="1400" b="1" strike="noStrike">
                <a:solidFill>
                  <a:srgbClr val="0A1641"/>
                </a:solidFill>
                <a:latin typeface="Arial"/>
              </a:rPr>
              <a:t>UNGERN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IRLAND</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ITALIEN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7"/>
              </a:rPr>
              <a:t>Media Education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LETTLAND</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3"/>
              </a:rPr>
              <a:t>Superheroes in the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v-SE" sz="1400" b="1" strike="noStrike">
                <a:solidFill>
                  <a:srgbClr val="0A1641"/>
                </a:solidFill>
                <a:latin typeface="Arial"/>
              </a:rPr>
              <a:t>LITAUEN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4"/>
              </a:rPr>
              <a:t>Draugiškas internetas (Friendly Internet)</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6"/>
              </a:rPr>
              <a:t>Media literacy platform</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LUXEMBURG</a:t>
            </a:r>
          </a:p>
          <a:p>
            <a:pPr marL="171360" indent="-171000">
              <a:lnSpc>
                <a:spcPct val="90000"/>
              </a:lnSpc>
              <a:spcBef>
                <a:spcPts val="1199"/>
              </a:spcBef>
              <a:buClr>
                <a:srgbClr val="40BAD2"/>
              </a:buClr>
              <a:buFont typeface="Arial"/>
              <a:buChar char="•"/>
            </a:pPr>
            <a:r>
              <a:rPr lang="sv-SE"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ΜΑLTA</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9"/>
              </a:rPr>
              <a:t>BeSmartOnline!</a:t>
            </a:r>
            <a:r>
              <a:rPr lang="sv-SE"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NEDERLÄNDERNA</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1"/>
              </a:rPr>
              <a:t>European Journalism Centre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2"/>
              </a:rPr>
              <a:t>Hoezomediawijs</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REKOMMENDERAD FÖRDJUPNING – </a:t>
            </a:r>
            <a:r>
              <a:rPr lang="sv-SE" sz="1800" b="1" strike="noStrike">
                <a:solidFill>
                  <a:srgbClr val="FFFFFF"/>
                </a:solidFill>
                <a:latin typeface="Arial"/>
              </a:rPr>
              <a:t>RESURSER I EU-LÄNDERNA</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1400" b="1" strike="noStrike">
                <a:solidFill>
                  <a:srgbClr val="0A1641"/>
                </a:solidFill>
                <a:latin typeface="Arial"/>
              </a:rPr>
              <a:t>POLEN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3"/>
              </a:rPr>
              <a:t>Stefan Batory Foundation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6"/>
              </a:rPr>
              <a:t>Center for Citizenship Education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8"/>
              </a:rPr>
              <a:t>A Kid in the Web</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9"/>
              </a:rPr>
              <a:t>Panoptykon Foundation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0"/>
              </a:rPr>
              <a:t>Polish Association of Media Literacy</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1"/>
              </a:rPr>
              <a:t>The School with Class Foundation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sv-SE" sz="1400" b="1" strike="noStrike">
                <a:solidFill>
                  <a:srgbClr val="0A1641"/>
                </a:solidFill>
                <a:latin typeface="Arial"/>
              </a:rPr>
              <a:t>PORTUGAL</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6"/>
              </a:rPr>
              <a:t>National Digital Competence Initiative e.2030</a:t>
            </a:r>
          </a:p>
          <a:p>
            <a:pPr>
              <a:lnSpc>
                <a:spcPct val="90000"/>
              </a:lnSpc>
              <a:spcBef>
                <a:spcPts val="1199"/>
              </a:spcBef>
            </a:pPr>
            <a:endParaRPr lang="fr-BE" sz="1200" b="0" strike="noStrike" spc="-1">
              <a:latin typeface="Arial"/>
            </a:endParaRPr>
          </a:p>
          <a:p>
            <a:pPr>
              <a:lnSpc>
                <a:spcPct val="90000"/>
              </a:lnSpc>
              <a:spcBef>
                <a:spcPts val="1199"/>
              </a:spcBef>
            </a:pPr>
            <a:r>
              <a:rPr lang="sv-SE" sz="1400" b="1" strike="noStrike">
                <a:solidFill>
                  <a:srgbClr val="0A1641"/>
                </a:solidFill>
                <a:latin typeface="Arial"/>
              </a:rPr>
              <a:t>RUMÄNIEN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7"/>
              </a:rPr>
              <a:t>ActiveWatch</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sv-SE" sz="1400" b="1" strike="noStrike">
                <a:solidFill>
                  <a:srgbClr val="0A1641"/>
                </a:solidFill>
                <a:latin typeface="Arial"/>
              </a:rPr>
              <a:t>SLOVAKIEN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21"/>
              </a:rPr>
              <a:t>Council for Broadcasting and Retransmission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REKOMMENDERAD FÖRDJUPNING – </a:t>
            </a:r>
            <a:r>
              <a:rPr lang="sv-SE" sz="1800" b="1" strike="noStrike">
                <a:solidFill>
                  <a:srgbClr val="FFFFFF"/>
                </a:solidFill>
                <a:latin typeface="Arial"/>
              </a:rPr>
              <a:t>RESURSER I EU-LÄNDERNA</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1400" b="1" strike="noStrike">
                <a:solidFill>
                  <a:srgbClr val="0A1641"/>
                </a:solidFill>
                <a:latin typeface="Arial"/>
              </a:rPr>
              <a:t>SPANIEN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1400" b="1" strike="noStrike">
                <a:solidFill>
                  <a:srgbClr val="0A1641"/>
                </a:solidFill>
                <a:latin typeface="Arial"/>
              </a:rPr>
              <a:t>SLOVENIEN</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7"/>
              </a:rPr>
              <a:t>MIPI – medijska in informacijska pismenost</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9"/>
              </a:rPr>
              <a:t>Otroci in mediji: iskanje resnice v svetu novic</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0"/>
              </a:rPr>
              <a:t>Medijska pismenost</a:t>
            </a:r>
            <a:r>
              <a:rPr lang="sv-SE"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1"/>
              </a:rPr>
              <a:t>Safe</a:t>
            </a:r>
            <a:r>
              <a:rPr lang="sv-SE"/>
              <a:t/>
            </a:r>
            <a:br>
              <a:rPr lang="sv-SE"/>
            </a:br>
            <a:r>
              <a:rPr lang="sv-SE" sz="1200" b="1" strike="noStrike">
                <a:solidFill>
                  <a:srgbClr val="0A1641"/>
                </a:solidFill>
                <a:latin typeface="Arial"/>
              </a:rPr>
              <a:t> </a:t>
            </a:r>
          </a:p>
          <a:p>
            <a:pPr>
              <a:lnSpc>
                <a:spcPct val="90000"/>
              </a:lnSpc>
              <a:spcBef>
                <a:spcPts val="1199"/>
              </a:spcBef>
            </a:pPr>
            <a:r>
              <a:rPr lang="sv-SE" sz="1400" b="1" strike="noStrike">
                <a:solidFill>
                  <a:srgbClr val="0A1641"/>
                </a:solidFill>
                <a:latin typeface="Arial"/>
              </a:rPr>
              <a:t>SVERIGE</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3"/>
              </a:rPr>
              <a:t>Sveriges biståndsmyndighet Sida</a:t>
            </a:r>
          </a:p>
          <a:p>
            <a:pPr marL="182880" indent="-182520">
              <a:lnSpc>
                <a:spcPct val="90000"/>
              </a:lnSpc>
              <a:spcBef>
                <a:spcPts val="1199"/>
              </a:spcBef>
              <a:buClr>
                <a:srgbClr val="40BAD2"/>
              </a:buClr>
              <a:buFont typeface="Wingdings 2" charset="2"/>
              <a:buChar char=""/>
            </a:pPr>
            <a:r>
              <a:rPr lang="sv-SE" sz="1200" b="1" u="sng" strike="noStrike">
                <a:solidFill>
                  <a:srgbClr val="964277"/>
                </a:solidFill>
                <a:uFillTx/>
                <a:latin typeface="Arial"/>
                <a:hlinkClick r:id="rId14"/>
              </a:rPr>
              <a:t>FOJO</a:t>
            </a:r>
            <a:r>
              <a:rPr lang="sv-SE"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b="0" strike="noStrike">
                <a:solidFill>
                  <a:srgbClr val="FFFFFF"/>
                </a:solidFill>
                <a:latin typeface="Arial"/>
              </a:rPr>
              <a:t>LEKTIONSPLAN</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sv-SE" sz="2400" b="1" strike="noStrike">
                  <a:solidFill>
                    <a:srgbClr val="FFFFFF"/>
                  </a:solidFill>
                  <a:latin typeface="Arial"/>
                </a:rPr>
                <a:t>ARBETA I GRUPP</a:t>
              </a:r>
            </a:p>
            <a:p>
              <a:pPr marL="457200">
                <a:lnSpc>
                  <a:spcPts val="1559"/>
                </a:lnSpc>
              </a:pPr>
              <a:r>
                <a:rPr lang="sv-SE" sz="1400" b="1" strike="noStrike">
                  <a:solidFill>
                    <a:srgbClr val="FFFFFF"/>
                  </a:solidFill>
                  <a:latin typeface="Arial"/>
                </a:rPr>
                <a:t>FALLSTUDIER</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v-SE"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sv-SE" sz="2400" b="1" strike="noStrike">
                  <a:solidFill>
                    <a:srgbClr val="FFFFFF"/>
                  </a:solidFill>
                  <a:latin typeface="Arial"/>
                </a:rPr>
                <a:t>ATT FÖRSTÅ DESINFORMATION</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v-SE" sz="4000" b="1" strike="noStrike">
                  <a:solidFill>
                    <a:srgbClr val="FFFFFF"/>
                  </a:solidFill>
                  <a:latin typeface="Arial"/>
                </a:rPr>
                <a:t>1</a:t>
              </a:r>
            </a:p>
          </p:txBody>
        </p:sp>
      </p:grpSp>
      <p:grpSp>
        <p:nvGrpSpPr>
          <p:cNvPr id="322" name="Group 8"/>
          <p:cNvGrpSpPr/>
          <p:nvPr/>
        </p:nvGrpSpPr>
        <p:grpSpPr>
          <a:xfrm>
            <a:off x="295276" y="4677120"/>
            <a:ext cx="4430804" cy="772560"/>
            <a:chOff x="489559" y="4677120"/>
            <a:chExt cx="4236521" cy="772560"/>
          </a:xfrm>
        </p:grpSpPr>
        <p:sp>
          <p:nvSpPr>
            <p:cNvPr id="323" name="CustomShape 9"/>
            <p:cNvSpPr/>
            <p:nvPr/>
          </p:nvSpPr>
          <p:spPr>
            <a:xfrm>
              <a:off x="819150" y="4699800"/>
              <a:ext cx="390693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sv-SE" sz="2400" b="1" strike="noStrike" dirty="0">
                  <a:solidFill>
                    <a:srgbClr val="FFFFFF"/>
                  </a:solidFill>
                  <a:latin typeface="Arial"/>
                </a:rPr>
                <a:t>PRESENTATIONER</a:t>
              </a:r>
            </a:p>
            <a:p>
              <a:pPr marL="457200">
                <a:lnSpc>
                  <a:spcPts val="2259"/>
                </a:lnSpc>
              </a:pPr>
              <a:r>
                <a:rPr lang="sv-SE" sz="2400" b="1" strike="noStrike" dirty="0">
                  <a:solidFill>
                    <a:srgbClr val="FFFFFF"/>
                  </a:solidFill>
                  <a:latin typeface="Arial"/>
                </a:rPr>
                <a:t>OCH DISKUSSIONER</a:t>
              </a:r>
            </a:p>
          </p:txBody>
        </p:sp>
        <p:sp>
          <p:nvSpPr>
            <p:cNvPr id="324" name="CustomShape 10"/>
            <p:cNvSpPr/>
            <p:nvPr/>
          </p:nvSpPr>
          <p:spPr>
            <a:xfrm>
              <a:off x="489559" y="4677120"/>
              <a:ext cx="1483961"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sv-SE" sz="4000" b="1" strike="noStrike" dirty="0">
                  <a:solidFill>
                    <a:srgbClr val="FFFFFF"/>
                  </a:solidFill>
                  <a:latin typeface="Arial"/>
                </a:rPr>
                <a:t>3</a:t>
              </a:r>
            </a:p>
          </p:txBody>
        </p:sp>
      </p:grpSp>
      <p:grpSp>
        <p:nvGrpSpPr>
          <p:cNvPr id="325" name="Group 11"/>
          <p:cNvGrpSpPr/>
          <p:nvPr/>
        </p:nvGrpSpPr>
        <p:grpSpPr>
          <a:xfrm>
            <a:off x="6910920" y="4641480"/>
            <a:ext cx="499533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sv-SE" sz="2400" b="1" strike="noStrike" dirty="0">
                  <a:solidFill>
                    <a:srgbClr val="FFFFFF"/>
                  </a:solidFill>
                  <a:latin typeface="Arial"/>
                </a:rPr>
                <a:t>SAMMANFATTNING OCH TIPS PÅ MER INFORMATION</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sv-SE"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b="0" strike="noStrike">
                <a:solidFill>
                  <a:srgbClr val="FFFFFF"/>
                </a:solidFill>
                <a:latin typeface="Arial"/>
              </a:rPr>
              <a:t>FÖRSTÅ DESINFORMATION</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8000" b="1" strike="noStrike">
                <a:solidFill>
                  <a:srgbClr val="FF5D00"/>
                </a:solidFill>
                <a:latin typeface="Arial"/>
              </a:rPr>
              <a:t>Vad</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8000" b="1" strike="noStrike">
                <a:solidFill>
                  <a:srgbClr val="164193"/>
                </a:solidFill>
                <a:latin typeface="Arial"/>
              </a:rPr>
              <a:t>Hur</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8000" b="1" strike="noStrike">
                <a:solidFill>
                  <a:srgbClr val="164193"/>
                </a:solidFill>
                <a:latin typeface="Arial"/>
              </a:rPr>
              <a:t>Hur</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128680"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1600" b="1" strike="noStrike">
                  <a:solidFill>
                    <a:srgbClr val="FFFFFF"/>
                  </a:solidFill>
                  <a:latin typeface="Arial"/>
                </a:rPr>
                <a:t>är desinformation?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1600" b="1" strike="noStrike">
                  <a:solidFill>
                    <a:srgbClr val="FE5D00"/>
                  </a:solidFill>
                  <a:latin typeface="Arial"/>
                </a:rPr>
                <a:t>Exempel</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1600" b="1" strike="noStrike">
                  <a:solidFill>
                    <a:srgbClr val="164193"/>
                  </a:solidFill>
                  <a:latin typeface="Arial"/>
                </a:rPr>
                <a:t>Rekommenderade åtgärder</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sv-SE" sz="1600" b="1" strike="noStrike">
                  <a:solidFill>
                    <a:srgbClr val="FFFFFF"/>
                  </a:solidFill>
                  <a:latin typeface="Arial"/>
                </a:rPr>
                <a:t>bör man reagera på desinformation? </a:t>
              </a:r>
            </a:p>
          </p:txBody>
        </p:sp>
        <p:sp>
          <p:nvSpPr>
            <p:cNvPr id="340" name="CustomShape 12"/>
            <p:cNvSpPr/>
            <p:nvPr/>
          </p:nvSpPr>
          <p:spPr>
            <a:xfrm rot="5400000">
              <a:off x="9434700" y="5100735"/>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1600" b="1" strike="noStrike">
                  <a:solidFill>
                    <a:srgbClr val="FFFFFF"/>
                  </a:solidFill>
                  <a:latin typeface="Arial"/>
                </a:rPr>
                <a:t>fungerar desinformation?</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1600" b="1" strike="noStrike">
                  <a:solidFill>
                    <a:srgbClr val="164193"/>
                  </a:solidFill>
                  <a:latin typeface="Arial"/>
                </a:rPr>
                <a:t>Exempel</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b="0" strike="noStrike">
                <a:solidFill>
                  <a:srgbClr val="FFFFFF"/>
                </a:solidFill>
                <a:latin typeface="Arial"/>
              </a:rPr>
              <a:t>VAD ÄR DESINFORMATION</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2000" b="1" strike="noStrike">
                <a:solidFill>
                  <a:srgbClr val="FFFFFF"/>
                </a:solidFill>
                <a:latin typeface="Arial"/>
              </a:rPr>
              <a:t>FAKTA</a:t>
            </a:r>
          </a:p>
        </p:txBody>
      </p:sp>
      <p:sp>
        <p:nvSpPr>
          <p:cNvPr id="348" name="CustomShape 4"/>
          <p:cNvSpPr/>
          <p:nvPr/>
        </p:nvSpPr>
        <p:spPr>
          <a:xfrm>
            <a:off x="4127400" y="101592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v-SE" sz="2000" b="1" strike="noStrike">
                <a:solidFill>
                  <a:srgbClr val="FFFFFF"/>
                </a:solidFill>
                <a:latin typeface="Arial"/>
              </a:rPr>
              <a:t>UTLÄNDSK INBLANDNING</a:t>
            </a:r>
          </a:p>
        </p:txBody>
      </p:sp>
      <p:sp>
        <p:nvSpPr>
          <p:cNvPr id="349" name="CustomShape 5"/>
          <p:cNvSpPr/>
          <p:nvPr/>
        </p:nvSpPr>
        <p:spPr>
          <a:xfrm>
            <a:off x="4127399" y="1546560"/>
            <a:ext cx="414982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2000" b="1" strike="noStrike" dirty="0">
                <a:solidFill>
                  <a:srgbClr val="FFFFFF"/>
                </a:solidFill>
                <a:latin typeface="Arial"/>
              </a:rPr>
              <a:t>PÅVERKANSOPERATIONER</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2000" b="1" strike="noStrike">
                <a:solidFill>
                  <a:srgbClr val="FFFFFF"/>
                </a:solidFill>
                <a:latin typeface="Arial"/>
              </a:rPr>
              <a:t>DESINFORMATION</a:t>
            </a: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2000" b="1" strike="noStrike">
                <a:solidFill>
                  <a:srgbClr val="FFFFFF"/>
                </a:solidFill>
                <a:latin typeface="Arial"/>
              </a:rPr>
              <a:t>ÅSIKTER</a:t>
            </a:r>
          </a:p>
        </p:txBody>
      </p:sp>
      <p:sp>
        <p:nvSpPr>
          <p:cNvPr id="352" name="CustomShape 8"/>
          <p:cNvSpPr/>
          <p:nvPr/>
        </p:nvSpPr>
        <p:spPr>
          <a:xfrm>
            <a:off x="4127399" y="2608560"/>
            <a:ext cx="348307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2000" b="1" strike="noStrike">
                <a:solidFill>
                  <a:srgbClr val="FFFFFF"/>
                </a:solidFill>
                <a:latin typeface="Arial"/>
              </a:rPr>
              <a:t>FELAKTIG INFORMATION</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sv-SE" sz="2000" b="1" strike="noStrike">
                <a:solidFill>
                  <a:srgbClr val="FFFFFF"/>
                </a:solidFill>
                <a:latin typeface="Arial"/>
              </a:rPr>
              <a:t>SATIR OCH HUMOR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sv-SE" sz="4000" b="1" strike="noStrike">
                <a:solidFill>
                  <a:srgbClr val="FFFFFF"/>
                </a:solidFill>
                <a:latin typeface="Arial"/>
              </a:rPr>
              <a:t>VAD ÄR SANT </a:t>
            </a:r>
          </a:p>
          <a:p>
            <a:pPr>
              <a:lnSpc>
                <a:spcPts val="3781"/>
              </a:lnSpc>
            </a:pPr>
            <a:r>
              <a:rPr lang="sv-SE" sz="4000" b="1" strike="noStrike">
                <a:solidFill>
                  <a:srgbClr val="FFFFFF"/>
                </a:solidFill>
                <a:latin typeface="Arial"/>
              </a:rPr>
              <a:t>VAD ÄR PÅHITTAT</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VAD ÄR DESINFORMATION — </a:t>
            </a:r>
            <a:r>
              <a:rPr lang="sv-SE" sz="1800" b="1" strike="noStrike">
                <a:solidFill>
                  <a:srgbClr val="FFFFFF"/>
                </a:solidFill>
                <a:latin typeface="Arial"/>
              </a:rPr>
              <a:t>ANTIVACCINATIONSRÖRELSEN</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7440" y="2554024"/>
            <a:ext cx="4320660" cy="3895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ct val="100000"/>
              </a:lnSpc>
            </a:pPr>
            <a:r>
              <a:rPr lang="sv-SE" sz="1800" b="1" strike="noStrike" dirty="0">
                <a:solidFill>
                  <a:srgbClr val="FFFFFF"/>
                </a:solidFill>
                <a:latin typeface="Arial"/>
              </a:rPr>
              <a:t>Felaktiga slutsatser, sociala illusioner</a:t>
            </a:r>
          </a:p>
        </p:txBody>
      </p:sp>
      <p:sp>
        <p:nvSpPr>
          <p:cNvPr id="362" name="CustomShape 4"/>
          <p:cNvSpPr/>
          <p:nvPr/>
        </p:nvSpPr>
        <p:spPr>
          <a:xfrm>
            <a:off x="6861689" y="2940335"/>
            <a:ext cx="4673085"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sv-SE" sz="1800" b="1" strike="noStrike" dirty="0">
                <a:solidFill>
                  <a:srgbClr val="FFFFFF"/>
                </a:solidFill>
                <a:latin typeface="Arial"/>
              </a:rPr>
              <a:t>Utpekande av syndabockar, verkliga orsaker till </a:t>
            </a:r>
            <a:r>
              <a:rPr lang="sv-SE" sz="1800" b="1" strike="noStrike" dirty="0" smtClean="0">
                <a:solidFill>
                  <a:srgbClr val="FFFFFF"/>
                </a:solidFill>
                <a:latin typeface="Arial"/>
              </a:rPr>
              <a:t>autism </a:t>
            </a:r>
            <a:r>
              <a:rPr lang="sv-SE" sz="1800" b="1" strike="noStrike" dirty="0">
                <a:solidFill>
                  <a:srgbClr val="FFFFFF"/>
                </a:solidFill>
                <a:latin typeface="Arial"/>
              </a:rPr>
              <a:t>glöms bort eller analyseras inte</a:t>
            </a:r>
          </a:p>
        </p:txBody>
      </p:sp>
      <p:sp>
        <p:nvSpPr>
          <p:cNvPr id="363" name="CustomShape 5"/>
          <p:cNvSpPr/>
          <p:nvPr/>
        </p:nvSpPr>
        <p:spPr>
          <a:xfrm>
            <a:off x="7147440" y="3994259"/>
            <a:ext cx="4244460" cy="9196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661"/>
              </a:lnSpc>
            </a:pPr>
            <a:r>
              <a:rPr lang="sv-SE" sz="1800" b="1" strike="noStrike" dirty="0">
                <a:solidFill>
                  <a:srgbClr val="FFFFFF"/>
                </a:solidFill>
                <a:latin typeface="Arial"/>
              </a:rPr>
              <a:t>Effekt på lång sikt: färre</a:t>
            </a:r>
          </a:p>
          <a:p>
            <a:pPr algn="ctr">
              <a:lnSpc>
                <a:spcPts val="1661"/>
              </a:lnSpc>
            </a:pPr>
            <a:r>
              <a:rPr lang="sv-SE" sz="1800" b="1" strike="noStrike" dirty="0">
                <a:solidFill>
                  <a:srgbClr val="FFFFFF"/>
                </a:solidFill>
                <a:latin typeface="Arial"/>
              </a:rPr>
              <a:t>vaccinerade leder till massepidemi senare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VAD ÄR DESINFORMATION – </a:t>
            </a:r>
            <a:r>
              <a:rPr lang="sv-SE" sz="1800" b="1" strike="noStrike">
                <a:solidFill>
                  <a:srgbClr val="FFFFFF"/>
                </a:solidFill>
                <a:latin typeface="Arial"/>
              </a:rPr>
              <a:t>HISTORIEN OM ATT 5G ORSAKAR CORONAVIRUSET</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v-SE" sz="2000" b="1" strike="noStrike">
                <a:solidFill>
                  <a:srgbClr val="FFFFFF"/>
                </a:solidFill>
                <a:latin typeface="Arial"/>
              </a:rPr>
              <a:t>YTTRANDEFRIHET</a:t>
            </a:r>
          </a:p>
        </p:txBody>
      </p:sp>
      <p:sp>
        <p:nvSpPr>
          <p:cNvPr id="369" name="CustomShape 4"/>
          <p:cNvSpPr/>
          <p:nvPr/>
        </p:nvSpPr>
        <p:spPr>
          <a:xfrm>
            <a:off x="560519" y="2444040"/>
            <a:ext cx="3944805"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sv-SE" sz="2000" b="1" strike="noStrike" dirty="0">
                <a:solidFill>
                  <a:srgbClr val="FFFFFF"/>
                </a:solidFill>
                <a:latin typeface="Arial"/>
              </a:rPr>
              <a:t>FÖRSIKTIGHET I FRÅGA OM</a:t>
            </a:r>
          </a:p>
          <a:p>
            <a:pPr>
              <a:lnSpc>
                <a:spcPts val="1899"/>
              </a:lnSpc>
            </a:pPr>
            <a:r>
              <a:rPr lang="sv-SE" sz="2000" b="1" strike="noStrike" dirty="0">
                <a:solidFill>
                  <a:srgbClr val="FFFFFF"/>
                </a:solidFill>
                <a:latin typeface="Arial"/>
              </a:rPr>
              <a:t>HÄLSOEFFEKTER</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sv-SE" sz="2000" b="1" strike="noStrike">
                <a:solidFill>
                  <a:srgbClr val="FFFFFF"/>
                </a:solidFill>
                <a:latin typeface="Arial"/>
              </a:rPr>
              <a:t>SKADADE 5G-MASTER</a:t>
            </a:r>
          </a:p>
        </p:txBody>
      </p:sp>
      <p:sp>
        <p:nvSpPr>
          <p:cNvPr id="371" name="CustomShape 6"/>
          <p:cNvSpPr/>
          <p:nvPr/>
        </p:nvSpPr>
        <p:spPr>
          <a:xfrm>
            <a:off x="7524750" y="2444040"/>
            <a:ext cx="399921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v-SE" sz="2000" b="1" strike="noStrike" dirty="0">
                <a:solidFill>
                  <a:srgbClr val="FFFFFF"/>
                </a:solidFill>
                <a:latin typeface="Arial"/>
              </a:rPr>
              <a:t>KOMMUNIKATIONS-</a:t>
            </a:r>
          </a:p>
          <a:p>
            <a:pPr>
              <a:lnSpc>
                <a:spcPts val="1899"/>
              </a:lnSpc>
            </a:pPr>
            <a:r>
              <a:rPr lang="sv-SE" sz="2000" b="1" strike="noStrike" dirty="0">
                <a:solidFill>
                  <a:srgbClr val="FFFFFF"/>
                </a:solidFill>
                <a:latin typeface="Arial"/>
              </a:rPr>
              <a:t>NÄTVERK SLUTAR FUNGERA</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v-SE" sz="2000" b="1" strike="noStrike">
                <a:solidFill>
                  <a:srgbClr val="FFFFFF"/>
                </a:solidFill>
                <a:latin typeface="Arial"/>
              </a:rPr>
              <a:t>FALSKT SAMBAND </a:t>
            </a:r>
          </a:p>
          <a:p>
            <a:pPr>
              <a:lnSpc>
                <a:spcPts val="1899"/>
              </a:lnSpc>
            </a:pPr>
            <a:r>
              <a:rPr lang="sv-SE" sz="2000" b="1" strike="noStrike">
                <a:solidFill>
                  <a:srgbClr val="FFFFFF"/>
                </a:solidFill>
                <a:latin typeface="Arial"/>
              </a:rPr>
              <a:t>MELLAN COVID-19 </a:t>
            </a:r>
          </a:p>
          <a:p>
            <a:pPr>
              <a:lnSpc>
                <a:spcPts val="1899"/>
              </a:lnSpc>
            </a:pPr>
            <a:r>
              <a:rPr lang="sv-SE" sz="2000" b="1" strike="noStrike">
                <a:solidFill>
                  <a:srgbClr val="FFFFFF"/>
                </a:solidFill>
                <a:latin typeface="Arial"/>
              </a:rPr>
              <a:t>OCH NÄTVERKSTEKNIK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sv-SE" sz="1800" strike="noStrike">
                <a:solidFill>
                  <a:srgbClr val="FFFFFF"/>
                </a:solidFill>
                <a:latin typeface="Arial"/>
              </a:rPr>
              <a:t>VAD ÄR DESINFORMATION – </a:t>
            </a:r>
            <a:r>
              <a:rPr lang="sv-SE" sz="1800" b="1" strike="noStrike">
                <a:solidFill>
                  <a:srgbClr val="FFFFFF"/>
                </a:solidFill>
                <a:latin typeface="Arial"/>
              </a:rPr>
              <a:t>ATT DRICKA VARMVATTEN FÖR ATT DÖDA CORONAVIRUSET</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sv-SE" sz="2000" b="1" strike="noStrike">
                <a:solidFill>
                  <a:srgbClr val="FFFFFF"/>
                </a:solidFill>
                <a:latin typeface="Arial"/>
              </a:rPr>
              <a:t>ATT DRICKA </a:t>
            </a:r>
          </a:p>
          <a:p>
            <a:pPr>
              <a:lnSpc>
                <a:spcPts val="1899"/>
              </a:lnSpc>
            </a:pPr>
            <a:r>
              <a:rPr lang="sv-SE" sz="2000" b="1" strike="noStrike">
                <a:solidFill>
                  <a:srgbClr val="FFFFFF"/>
                </a:solidFill>
                <a:latin typeface="Arial"/>
              </a:rPr>
              <a:t>VARMVATTEN</a:t>
            </a:r>
          </a:p>
          <a:p>
            <a:pPr>
              <a:lnSpc>
                <a:spcPts val="1899"/>
              </a:lnSpc>
            </a:pPr>
            <a:r>
              <a:rPr lang="sv-SE" sz="2000" b="1" strike="noStrike">
                <a:solidFill>
                  <a:srgbClr val="FFFFFF"/>
                </a:solidFill>
                <a:latin typeface="Arial"/>
              </a:rPr>
              <a:t>ÄR INTE FARLIGT</a:t>
            </a:r>
          </a:p>
        </p:txBody>
      </p:sp>
      <p:sp>
        <p:nvSpPr>
          <p:cNvPr id="376" name="CustomShape 3"/>
          <p:cNvSpPr/>
          <p:nvPr/>
        </p:nvSpPr>
        <p:spPr>
          <a:xfrm>
            <a:off x="7292520" y="1088280"/>
            <a:ext cx="4899240"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sv-SE" sz="2000" b="1" strike="noStrike" dirty="0">
                <a:solidFill>
                  <a:srgbClr val="FFFFFF"/>
                </a:solidFill>
                <a:latin typeface="Arial"/>
              </a:rPr>
              <a:t>AVLEDER UPPMÄRKSAMHETEN</a:t>
            </a:r>
          </a:p>
          <a:p>
            <a:pPr>
              <a:lnSpc>
                <a:spcPts val="1899"/>
              </a:lnSpc>
            </a:pPr>
            <a:r>
              <a:rPr lang="sv-SE" sz="2000" b="1" strike="noStrike" dirty="0">
                <a:solidFill>
                  <a:srgbClr val="FFFFFF"/>
                </a:solidFill>
                <a:latin typeface="Arial"/>
              </a:rPr>
              <a:t>FRÅN VERKLIGA SÄTT</a:t>
            </a:r>
          </a:p>
          <a:p>
            <a:pPr>
              <a:lnSpc>
                <a:spcPts val="1899"/>
              </a:lnSpc>
            </a:pPr>
            <a:r>
              <a:rPr lang="sv-SE" sz="2000" b="1" strike="noStrike" dirty="0">
                <a:solidFill>
                  <a:srgbClr val="FFFFFF"/>
                </a:solidFill>
                <a:latin typeface="Arial"/>
              </a:rPr>
              <a:t>ATT SKYDDA SIG SJÄLV</a:t>
            </a:r>
          </a:p>
          <a:p>
            <a:pPr>
              <a:lnSpc>
                <a:spcPts val="1899"/>
              </a:lnSpc>
            </a:pPr>
            <a:r>
              <a:rPr lang="sv-SE" sz="1400" b="0" strike="noStrike" dirty="0">
                <a:solidFill>
                  <a:srgbClr val="FFFFFF"/>
                </a:solidFill>
                <a:latin typeface="Arial"/>
              </a:rPr>
              <a:t>(tvätta händerna, hålla avstånd, använda munskydd)</a:t>
            </a:r>
          </a:p>
        </p:txBody>
      </p:sp>
      <p:sp>
        <p:nvSpPr>
          <p:cNvPr id="377" name="CustomShape 4"/>
          <p:cNvSpPr/>
          <p:nvPr/>
        </p:nvSpPr>
        <p:spPr>
          <a:xfrm>
            <a:off x="7292520" y="2650320"/>
            <a:ext cx="432216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v-SE" sz="2000" b="1" strike="noStrike">
                <a:solidFill>
                  <a:srgbClr val="FFFFFF"/>
                </a:solidFill>
                <a:latin typeface="Arial"/>
              </a:rPr>
              <a:t>FALSK KÄNSLA AV SKYDD</a:t>
            </a:r>
          </a:p>
          <a:p>
            <a:pPr>
              <a:lnSpc>
                <a:spcPts val="1899"/>
              </a:lnSpc>
            </a:pPr>
            <a:r>
              <a:rPr lang="sv-SE" sz="2000" b="1" strike="noStrike">
                <a:solidFill>
                  <a:srgbClr val="FFFFFF"/>
                </a:solidFill>
                <a:latin typeface="Arial"/>
              </a:rPr>
              <a:t>MOT COVID-19</a:t>
            </a:r>
          </a:p>
        </p:txBody>
      </p:sp>
      <p:sp>
        <p:nvSpPr>
          <p:cNvPr id="378" name="CustomShape 5"/>
          <p:cNvSpPr/>
          <p:nvPr/>
        </p:nvSpPr>
        <p:spPr>
          <a:xfrm>
            <a:off x="7292520" y="3695400"/>
            <a:ext cx="4708980" cy="948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sv-SE" sz="2000" b="1" strike="noStrike" dirty="0">
                <a:solidFill>
                  <a:srgbClr val="FFFFFF"/>
                </a:solidFill>
                <a:latin typeface="Arial"/>
              </a:rPr>
              <a:t>UTNYTTJAR FOLKS RÄDSLA OCH </a:t>
            </a:r>
          </a:p>
          <a:p>
            <a:pPr>
              <a:lnSpc>
                <a:spcPts val="1899"/>
              </a:lnSpc>
            </a:pPr>
            <a:r>
              <a:rPr lang="sv-SE" sz="2000" b="1" strike="noStrike" dirty="0">
                <a:solidFill>
                  <a:srgbClr val="FFFFFF"/>
                </a:solidFill>
                <a:latin typeface="Arial"/>
              </a:rPr>
              <a:t>OSÄKERHET FÖR ATT SPRIDA </a:t>
            </a:r>
          </a:p>
          <a:p>
            <a:pPr>
              <a:lnSpc>
                <a:spcPts val="1899"/>
              </a:lnSpc>
            </a:pPr>
            <a:r>
              <a:rPr lang="sv-SE" sz="2000" b="1" strike="noStrike" dirty="0">
                <a:solidFill>
                  <a:srgbClr val="FFFFFF"/>
                </a:solidFill>
                <a:latin typeface="Arial"/>
              </a:rPr>
              <a:t>OVETENSKAPLIG INFORMATION</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sv-SE"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2288</TotalTime>
  <Words>5896</Words>
  <Application>Microsoft Office PowerPoint</Application>
  <PresentationFormat>Widescreen</PresentationFormat>
  <Paragraphs>590</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VANHEUSDEN Daisy Euthalia (COMM)</cp:lastModifiedBy>
  <cp:revision>97</cp:revision>
  <dcterms:created xsi:type="dcterms:W3CDTF">2021-01-13T11:40:04Z</dcterms:created>
  <dcterms:modified xsi:type="dcterms:W3CDTF">2021-04-09T09:11:06Z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