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3"/>
    <p:sldMasterId id="2147483698" r:id="rId4"/>
  </p:sldMasterIdLst>
  <p:notesMasterIdLst>
    <p:notesMasterId r:id="rId46"/>
  </p:notesMasterIdLst>
  <p:handoutMasterIdLst>
    <p:handoutMasterId r:id="rId47"/>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334" r:id="rId31"/>
    <p:sldId id="350" r:id="rId32"/>
    <p:sldId id="384" r:id="rId33"/>
    <p:sldId id="390" r:id="rId34"/>
    <p:sldId id="385" r:id="rId35"/>
    <p:sldId id="352" r:id="rId36"/>
    <p:sldId id="339" r:id="rId37"/>
    <p:sldId id="393" r:id="rId38"/>
    <p:sldId id="395" r:id="rId39"/>
    <p:sldId id="394" r:id="rId40"/>
    <p:sldId id="435" r:id="rId41"/>
    <p:sldId id="437" r:id="rId42"/>
    <p:sldId id="342" r:id="rId43"/>
    <p:sldId id="343" r:id="rId44"/>
    <p:sldId id="430" r:id="rId45"/>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СЪДЪРЖАНИЕ" id="{51FA4466-1705-B94D-BF4F-554C4F735700}">
          <p14:sldIdLst>
            <p14:sldId id="423"/>
            <p14:sldId id="347"/>
          </p14:sldIdLst>
        </p14:section>
        <p14:section name="КАКВО Е ЕВРОПА?" id="{EC384AE8-3301-F140-B97D-95A80BA374C4}">
          <p14:sldIdLst>
            <p14:sldId id="294"/>
            <p14:sldId id="396"/>
            <p14:sldId id="354"/>
            <p14:sldId id="355"/>
            <p14:sldId id="356"/>
            <p14:sldId id="357"/>
            <p14:sldId id="417"/>
            <p14:sldId id="416"/>
          </p14:sldIdLst>
        </p14:section>
        <p14:section name="ЕВРОПЕЙСКИЯТ ПРОЕКТ" id="{BA3F5049-C3DF-E349-90D6-8E6AF1360F92}">
          <p14:sldIdLst>
            <p14:sldId id="348"/>
            <p14:sldId id="346"/>
            <p14:sldId id="410"/>
            <p14:sldId id="398"/>
            <p14:sldId id="300"/>
            <p14:sldId id="413"/>
            <p14:sldId id="314"/>
            <p14:sldId id="428"/>
          </p14:sldIdLst>
        </p14:section>
        <p14:section name="КАКВО ПРАВИ ЕС?" id="{5E61B94E-74E9-E84B-ACFB-56066B76546E}">
          <p14:sldIdLst>
            <p14:sldId id="349"/>
            <p14:sldId id="425"/>
            <p14:sldId id="406"/>
            <p14:sldId id="407"/>
            <p14:sldId id="408"/>
            <p14:sldId id="426"/>
            <p14:sldId id="431"/>
            <p14:sldId id="334"/>
          </p14:sldIdLst>
        </p14:section>
        <p14:section name="КАК ФУНКЦИОНИРА ЕС?" id="{AB4CD371-728D-8742-BF17-A81C6428FE04}">
          <p14:sldIdLst>
            <p14:sldId id="350"/>
            <p14:sldId id="384"/>
            <p14:sldId id="390"/>
            <p14:sldId id="385"/>
            <p14:sldId id="352"/>
            <p14:sldId id="339"/>
            <p14:sldId id="393"/>
            <p14:sldId id="395"/>
            <p14:sldId id="394"/>
            <p14:sldId id="435"/>
            <p14:sldId id="437"/>
          </p14:sldIdLst>
        </p14:section>
        <p14:section name="КАК МОГА ДА НАУЧА ПОВЕЧЕ ЗА ЕС?" id="{4DEDCB1D-88D9-A345-A677-739D4EF1E4F1}">
          <p14:sldIdLst>
            <p14:sldId id="342"/>
          </p14:sldIdLst>
        </p14:section>
        <p14:section name="ЗА КОНТАКТИ"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CF0756-CA14-81BD-81E1-E701C95608E5}" name="ORETANO Manuela (COMM)" initials="O(" userId="S::manuela.oretano@ec.europa.eu::c302b6c1-a6cf-48e9-bad6-372049ac28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S::manuela.oretano@ec.europa.eu::c302b6c1-a6cf-48e9-bad6-372049ac2824" providerId="AD" clId="Web-{FEB35E60-3D71-D6BC-F792-6B97C385F741}"/>
    <pc:docChg chg="modSld">
      <pc:chgData name="ORETANO Manuela (COMM)" userId="S::manuela.oretano@ec.europa.eu::c302b6c1-a6cf-48e9-bad6-372049ac2824" providerId="AD" clId="Web-{FEB35E60-3D71-D6BC-F792-6B97C385F741}" dt="2024-07-15T10:37:49.105" v="3"/>
      <pc:docMkLst>
        <pc:docMk/>
      </pc:docMkLst>
      <pc:sldChg chg="delCm modNotes">
        <pc:chgData name="ORETANO Manuela (COMM)" userId="S::manuela.oretano@ec.europa.eu::c302b6c1-a6cf-48e9-bad6-372049ac2824" providerId="AD" clId="Web-{FEB35E60-3D71-D6BC-F792-6B97C385F741}" dt="2024-07-15T10:37:49.105" v="3"/>
        <pc:sldMkLst>
          <pc:docMk/>
          <pc:sldMk cId="1225291961" sldId="408"/>
        </pc:sldMkLst>
        <pc:extLst>
          <p:ext xmlns:p="http://schemas.openxmlformats.org/presentationml/2006/main" uri="{D6D511B9-2390-475A-947B-AFAB55BFBCF1}">
            <pc226:cmChg xmlns:pc226="http://schemas.microsoft.com/office/powerpoint/2022/06/main/command" chg="del">
              <pc226:chgData name="ORETANO Manuela (COMM)" userId="S::manuela.oretano@ec.europa.eu::c302b6c1-a6cf-48e9-bad6-372049ac2824" providerId="AD" clId="Web-{FEB35E60-3D71-D6BC-F792-6B97C385F741}" dt="2024-07-15T10:37:09.604" v="0"/>
              <pc2:cmMkLst xmlns:pc2="http://schemas.microsoft.com/office/powerpoint/2019/9/main/command">
                <pc:docMk/>
                <pc:sldMk cId="1225291961" sldId="408"/>
                <pc2:cmMk id="{347B9239-73E0-4597-873D-0D6BE000CBD4}"/>
              </pc2:cmMkLst>
            </pc226:cmChg>
          </p:ext>
        </pc:extLst>
      </pc:sldChg>
    </pc:docChg>
  </pc:docChgLst>
  <pc:docChgLst>
    <pc:chgData name="PEKONEN Essi (COMM)" userId="S::essi.pekonen@ec.europa.eu::faa4a04e-b659-4410-aa26-bf3b85a833eb" providerId="AD" clId="Web-{D932CFC9-7005-DF24-6EAB-C59FBFF92CFC}"/>
    <pc:docChg chg="delSld modSection">
      <pc:chgData name="PEKONEN Essi (COMM)" userId="S::essi.pekonen@ec.europa.eu::faa4a04e-b659-4410-aa26-bf3b85a833eb" providerId="AD" clId="Web-{D932CFC9-7005-DF24-6EAB-C59FBFF92CFC}" dt="2024-07-03T07:39:58.397" v="2"/>
      <pc:docMkLst>
        <pc:docMk/>
      </pc:docMkLst>
      <pc:sldChg chg="del">
        <pc:chgData name="PEKONEN Essi (COMM)" userId="S::essi.pekonen@ec.europa.eu::faa4a04e-b659-4410-aa26-bf3b85a833eb" providerId="AD" clId="Web-{D932CFC9-7005-DF24-6EAB-C59FBFF92CFC}" dt="2024-07-03T07:39:56.600" v="1"/>
        <pc:sldMkLst>
          <pc:docMk/>
          <pc:sldMk cId="2298217229" sldId="257"/>
        </pc:sldMkLst>
      </pc:sldChg>
      <pc:sldChg chg="del">
        <pc:chgData name="PEKONEN Essi (COMM)" userId="S::essi.pekonen@ec.europa.eu::faa4a04e-b659-4410-aa26-bf3b85a833eb" providerId="AD" clId="Web-{D932CFC9-7005-DF24-6EAB-C59FBFF92CFC}" dt="2024-07-03T07:39:55.397" v="0"/>
        <pc:sldMkLst>
          <pc:docMk/>
          <pc:sldMk cId="3066518217" sldId="432"/>
        </pc:sldMkLst>
      </pc:sldChg>
      <pc:sldChg chg="del">
        <pc:chgData name="PEKONEN Essi (COMM)" userId="S::essi.pekonen@ec.europa.eu::faa4a04e-b659-4410-aa26-bf3b85a833eb" providerId="AD" clId="Web-{D932CFC9-7005-DF24-6EAB-C59FBFF92CFC}" dt="2024-07-03T07:39:58.397" v="2"/>
        <pc:sldMkLst>
          <pc:docMk/>
          <pc:sldMk cId="2006266051" sldId="433"/>
        </pc:sldMkLst>
      </pc:sldChg>
    </pc:docChg>
  </pc:docChgLst>
  <pc:docChgLst>
    <pc:chgData name="ORETANO Manuela (COMM)" userId="S::manuela.oretano@ec.europa.eu::c302b6c1-a6cf-48e9-bad6-372049ac2824" providerId="AD" clId="Web-{884F6F1A-C8A1-EB2C-DFA6-2A09C1DD589F}"/>
    <pc:docChg chg="delSld modSection">
      <pc:chgData name="ORETANO Manuela (COMM)" userId="S::manuela.oretano@ec.europa.eu::c302b6c1-a6cf-48e9-bad6-372049ac2824" providerId="AD" clId="Web-{884F6F1A-C8A1-EB2C-DFA6-2A09C1DD589F}" dt="2024-07-16T08:56:51.260" v="0"/>
      <pc:docMkLst>
        <pc:docMk/>
      </pc:docMkLst>
      <pc:sldChg chg="del">
        <pc:chgData name="ORETANO Manuela (COMM)" userId="S::manuela.oretano@ec.europa.eu::c302b6c1-a6cf-48e9-bad6-372049ac2824" providerId="AD" clId="Web-{884F6F1A-C8A1-EB2C-DFA6-2A09C1DD589F}" dt="2024-07-16T08:56:51.260" v="0"/>
        <pc:sldMkLst>
          <pc:docMk/>
          <pc:sldMk cId="709964528" sldId="409"/>
        </pc:sldMkLst>
      </pc:sldChg>
    </pc:docChg>
  </pc:docChgLst>
  <pc:docChgLst>
    <pc:chgData name="ORETANO Manuela (COMM)" userId="S::manuela.oretano@ec.europa.eu::c302b6c1-a6cf-48e9-bad6-372049ac2824" providerId="AD" clId="Web-{947051AA-4481-470C-8E8D-6E56F08F320D}"/>
    <pc:docChg chg="modSld">
      <pc:chgData name="ORETANO Manuela (COMM)" userId="S::manuela.oretano@ec.europa.eu::c302b6c1-a6cf-48e9-bad6-372049ac2824" providerId="AD" clId="Web-{947051AA-4481-470C-8E8D-6E56F08F320D}" dt="2025-05-02T16:09:53.197" v="1"/>
      <pc:docMkLst>
        <pc:docMk/>
      </pc:docMkLst>
      <pc:sldChg chg="modNotes">
        <pc:chgData name="ORETANO Manuela (COMM)" userId="S::manuela.oretano@ec.europa.eu::c302b6c1-a6cf-48e9-bad6-372049ac2824" providerId="AD" clId="Web-{947051AA-4481-470C-8E8D-6E56F08F320D}" dt="2025-05-02T16:09:53.197" v="1"/>
        <pc:sldMkLst>
          <pc:docMk/>
          <pc:sldMk cId="3562266476" sldId="314"/>
        </pc:sldMkLst>
      </pc:sldChg>
    </pc:docChg>
  </pc:docChgLst>
  <pc:docChgLst>
    <pc:chgData name="ORETANO Manuela (COMM)" userId="S::manuela.oretano@ec.europa.eu::c302b6c1-a6cf-48e9-bad6-372049ac2824" providerId="AD" clId="Web-{A9FA72C2-C767-E18B-4A4F-67FCA5883B50}"/>
    <pc:docChg chg="modSld">
      <pc:chgData name="ORETANO Manuela (COMM)" userId="S::manuela.oretano@ec.europa.eu::c302b6c1-a6cf-48e9-bad6-372049ac2824" providerId="AD" clId="Web-{A9FA72C2-C767-E18B-4A4F-67FCA5883B50}" dt="2025-05-02T14:58:59.667" v="8"/>
      <pc:docMkLst>
        <pc:docMk/>
      </pc:docMkLst>
      <pc:sldChg chg="modNotes">
        <pc:chgData name="ORETANO Manuela (COMM)" userId="S::manuela.oretano@ec.europa.eu::c302b6c1-a6cf-48e9-bad6-372049ac2824" providerId="AD" clId="Web-{A9FA72C2-C767-E18B-4A4F-67FCA5883B50}" dt="2025-05-02T14:58:59.667" v="8"/>
        <pc:sldMkLst>
          <pc:docMk/>
          <pc:sldMk cId="3562266476" sldId="314"/>
        </pc:sldMkLst>
      </pc:sldChg>
    </pc:docChg>
  </pc:docChgLst>
  <pc:docChgLst>
    <pc:chgData name="ORETANO Manuela (COMM)" userId="S::manuela.oretano@ec.europa.eu::c302b6c1-a6cf-48e9-bad6-372049ac2824" providerId="AD" clId="Web-{24989699-4646-37DB-E880-544262B1D25F}"/>
    <pc:docChg chg="mod">
      <pc:chgData name="ORETANO Manuela (COMM)" userId="S::manuela.oretano@ec.europa.eu::c302b6c1-a6cf-48e9-bad6-372049ac2824" providerId="AD" clId="Web-{24989699-4646-37DB-E880-544262B1D25F}" dt="2024-07-15T09:58:52.689" v="1"/>
      <pc:docMkLst>
        <pc:docMk/>
      </pc:docMkLst>
      <pc:sldChg chg="addCm">
        <pc:chgData name="ORETANO Manuela (COMM)" userId="S::manuela.oretano@ec.europa.eu::c302b6c1-a6cf-48e9-bad6-372049ac2824" providerId="AD" clId="Web-{24989699-4646-37DB-E880-544262B1D25F}" dt="2024-07-15T09:58:52.689" v="1"/>
        <pc:sldMkLst>
          <pc:docMk/>
          <pc:sldMk cId="1225291961" sldId="408"/>
        </pc:sldMkLst>
        <pc:extLst>
          <p:ext xmlns:p="http://schemas.openxmlformats.org/presentationml/2006/main" uri="{D6D511B9-2390-475A-947B-AFAB55BFBCF1}">
            <pc226:cmChg xmlns:pc226="http://schemas.microsoft.com/office/powerpoint/2022/06/main/command" chg="add">
              <pc226:chgData name="ORETANO Manuela (COMM)" userId="S::manuela.oretano@ec.europa.eu::c302b6c1-a6cf-48e9-bad6-372049ac2824" providerId="AD" clId="Web-{24989699-4646-37DB-E880-544262B1D25F}" dt="2024-07-15T09:58:52.689" v="1"/>
              <pc2:cmMkLst xmlns:pc2="http://schemas.microsoft.com/office/powerpoint/2019/9/main/command">
                <pc:docMk/>
                <pc:sldMk cId="1225291961" sldId="408"/>
                <pc2:cmMk id="{347B9239-73E0-4597-873D-0D6BE000CBD4}"/>
              </pc2:cmMkLst>
            </pc226:cmChg>
          </p:ext>
        </pc:extLst>
      </pc:sldChg>
    </pc:docChg>
  </pc:docChgLst>
  <pc:docChgLst>
    <pc:chgData name="ORETANO Manuela (COMM)" userId="c302b6c1-a6cf-48e9-bad6-372049ac2824" providerId="ADAL" clId="{5DC78A2A-FF3F-4DEA-B6B3-86F3B2324C21}"/>
    <pc:docChg chg="modSld">
      <pc:chgData name="ORETANO Manuela (COMM)" userId="c302b6c1-a6cf-48e9-bad6-372049ac2824" providerId="ADAL" clId="{5DC78A2A-FF3F-4DEA-B6B3-86F3B2324C21}" dt="2025-01-30T15:50:38.455" v="0" actId="14826"/>
      <pc:docMkLst>
        <pc:docMk/>
      </pc:docMkLst>
      <pc:sldChg chg="modSp">
        <pc:chgData name="ORETANO Manuela (COMM)" userId="c302b6c1-a6cf-48e9-bad6-372049ac2824" providerId="ADAL" clId="{5DC78A2A-FF3F-4DEA-B6B3-86F3B2324C21}" dt="2025-01-30T15:50:38.455" v="0" actId="14826"/>
        <pc:sldMkLst>
          <pc:docMk/>
          <pc:sldMk cId="3562266476" sldId="314"/>
        </pc:sldMkLst>
        <pc:picChg chg="mod">
          <ac:chgData name="ORETANO Manuela (COMM)" userId="c302b6c1-a6cf-48e9-bad6-372049ac2824" providerId="ADAL" clId="{5DC78A2A-FF3F-4DEA-B6B3-86F3B2324C21}" dt="2025-01-30T15:50:38.455" v="0" actId="14826"/>
          <ac:picMkLst>
            <pc:docMk/>
            <pc:sldMk cId="3562266476" sldId="314"/>
            <ac:picMk id="6" creationId="{F53A7656-C2AC-5B0D-9C44-AEFAAB5ED18F}"/>
          </ac:picMkLst>
        </pc:picChg>
      </pc:sldChg>
    </pc:docChg>
  </pc:docChgLst>
  <pc:docChgLst>
    <pc:chgData name="ORETANO Manuela (COMM)" userId="S::manuela.oretano@ec.europa.eu::c302b6c1-a6cf-48e9-bad6-372049ac2824" providerId="AD" clId="Web-{01FEBBB5-1430-E76E-34B7-8AC985691664}"/>
    <pc:docChg chg="modSld">
      <pc:chgData name="ORETANO Manuela (COMM)" userId="S::manuela.oretano@ec.europa.eu::c302b6c1-a6cf-48e9-bad6-372049ac2824" providerId="AD" clId="Web-{01FEBBB5-1430-E76E-34B7-8AC985691664}" dt="2025-01-10T10:40:49.157" v="3" actId="14100"/>
      <pc:docMkLst>
        <pc:docMk/>
      </pc:docMkLst>
      <pc:sldChg chg="modSp">
        <pc:chgData name="ORETANO Manuela (COMM)" userId="S::manuela.oretano@ec.europa.eu::c302b6c1-a6cf-48e9-bad6-372049ac2824" providerId="AD" clId="Web-{01FEBBB5-1430-E76E-34B7-8AC985691664}" dt="2025-01-10T10:39:23.795" v="0"/>
        <pc:sldMkLst>
          <pc:docMk/>
          <pc:sldMk cId="3209097916" sldId="327"/>
        </pc:sldMkLst>
        <pc:picChg chg="mod">
          <ac:chgData name="ORETANO Manuela (COMM)" userId="S::manuela.oretano@ec.europa.eu::c302b6c1-a6cf-48e9-bad6-372049ac2824" providerId="AD" clId="Web-{01FEBBB5-1430-E76E-34B7-8AC985691664}" dt="2025-01-10T10:39:23.795" v="0"/>
          <ac:picMkLst>
            <pc:docMk/>
            <pc:sldMk cId="3209097916" sldId="327"/>
            <ac:picMk id="6" creationId="{00000000-0000-0000-0000-000000000000}"/>
          </ac:picMkLst>
        </pc:picChg>
      </pc:sldChg>
      <pc:sldChg chg="modSp">
        <pc:chgData name="ORETANO Manuela (COMM)" userId="S::manuela.oretano@ec.europa.eu::c302b6c1-a6cf-48e9-bad6-372049ac2824" providerId="AD" clId="Web-{01FEBBB5-1430-E76E-34B7-8AC985691664}" dt="2025-01-10T10:40:49.157" v="3" actId="14100"/>
        <pc:sldMkLst>
          <pc:docMk/>
          <pc:sldMk cId="4151216835" sldId="339"/>
        </pc:sldMkLst>
        <pc:picChg chg="mod">
          <ac:chgData name="ORETANO Manuela (COMM)" userId="S::manuela.oretano@ec.europa.eu::c302b6c1-a6cf-48e9-bad6-372049ac2824" providerId="AD" clId="Web-{01FEBBB5-1430-E76E-34B7-8AC985691664}" dt="2025-01-10T10:40:49.157" v="3" actId="14100"/>
          <ac:picMkLst>
            <pc:docMk/>
            <pc:sldMk cId="4151216835" sldId="339"/>
            <ac:picMk id="4" creationId="{00000000-0000-0000-0000-000000000000}"/>
          </ac:picMkLst>
        </pc:picChg>
      </pc:sldChg>
      <pc:sldChg chg="modSp">
        <pc:chgData name="ORETANO Manuela (COMM)" userId="S::manuela.oretano@ec.europa.eu::c302b6c1-a6cf-48e9-bad6-372049ac2824" providerId="AD" clId="Web-{01FEBBB5-1430-E76E-34B7-8AC985691664}" dt="2025-01-10T10:40:23.250" v="1"/>
        <pc:sldMkLst>
          <pc:docMk/>
          <pc:sldMk cId="1034728412" sldId="352"/>
        </pc:sldMkLst>
        <pc:picChg chg="mod">
          <ac:chgData name="ORETANO Manuela (COMM)" userId="S::manuela.oretano@ec.europa.eu::c302b6c1-a6cf-48e9-bad6-372049ac2824" providerId="AD" clId="Web-{01FEBBB5-1430-E76E-34B7-8AC985691664}" dt="2025-01-10T10:40:23.250" v="1"/>
          <ac:picMkLst>
            <pc:docMk/>
            <pc:sldMk cId="1034728412" sldId="352"/>
            <ac:picMk id="15" creationId="{2F9512DC-1BC8-204B-B55A-31E4CAAF6952}"/>
          </ac:picMkLst>
        </pc:picChg>
      </pc:sldChg>
    </pc:docChg>
  </pc:docChgLst>
  <pc:docChgLst>
    <pc:chgData name="ORETANO Manuela (COMM)" userId="S::manuela.oretano@ec.europa.eu::c302b6c1-a6cf-48e9-bad6-372049ac2824" providerId="AD" clId="Web-{ECDE96FA-7F12-5CDF-30D0-020E87010BEA}"/>
    <pc:docChg chg="modSld">
      <pc:chgData name="ORETANO Manuela (COMM)" userId="S::manuela.oretano@ec.europa.eu::c302b6c1-a6cf-48e9-bad6-372049ac2824" providerId="AD" clId="Web-{ECDE96FA-7F12-5CDF-30D0-020E87010BEA}" dt="2024-07-17T09:01:37.973" v="1"/>
      <pc:docMkLst>
        <pc:docMk/>
      </pc:docMkLst>
      <pc:sldChg chg="modNotes">
        <pc:chgData name="ORETANO Manuela (COMM)" userId="S::manuela.oretano@ec.europa.eu::c302b6c1-a6cf-48e9-bad6-372049ac2824" providerId="AD" clId="Web-{ECDE96FA-7F12-5CDF-30D0-020E87010BEA}" dt="2024-07-17T09:01:37.973" v="1"/>
        <pc:sldMkLst>
          <pc:docMk/>
          <pc:sldMk cId="1199719450" sldId="431"/>
        </pc:sldMkLst>
      </pc:sldChg>
    </pc:docChg>
  </pc:docChgLst>
</pc:chgInfo>
</file>

<file path=ppt/diagrams/_rels/data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4" Type="http://schemas.openxmlformats.org/officeDocument/2006/relationships/image" Target="../media/image44.jpeg"/></Relationships>
</file>

<file path=ppt/diagrams/_rels/data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5" Type="http://schemas.openxmlformats.org/officeDocument/2006/relationships/image" Target="../media/image49.jpeg"/><Relationship Id="rId4" Type="http://schemas.openxmlformats.org/officeDocument/2006/relationships/image" Target="../media/image48.jpe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 Id="rId5" Type="http://schemas.openxmlformats.org/officeDocument/2006/relationships/image" Target="../media/image54.jpeg"/><Relationship Id="rId4" Type="http://schemas.openxmlformats.org/officeDocument/2006/relationships/image" Target="../media/image53.jpeg"/></Relationships>
</file>

<file path=ppt/diagrams/_rels/data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jpeg"/></Relationships>
</file>

<file path=ppt/diagrams/_rels/drawing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 Id="rId4" Type="http://schemas.openxmlformats.org/officeDocument/2006/relationships/image" Target="../media/image4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5" Type="http://schemas.openxmlformats.org/officeDocument/2006/relationships/image" Target="../media/image49.jpeg"/><Relationship Id="rId4" Type="http://schemas.openxmlformats.org/officeDocument/2006/relationships/image" Target="../media/image48.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 Id="rId5" Type="http://schemas.openxmlformats.org/officeDocument/2006/relationships/image" Target="../media/image54.jpeg"/><Relationship Id="rId4" Type="http://schemas.openxmlformats.org/officeDocument/2006/relationships/image" Target="../media/image53.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4" Type="http://schemas.openxmlformats.org/officeDocument/2006/relationships/image" Target="../media/image58.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ru-RU" b="1"/>
            <a:t>24-ТЕ ОФИЦИАЛНИ ЕЗИКА НА ЕС </a:t>
          </a:r>
          <a:endParaRPr lang="en-US" b="1"/>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bg-BG" b="1"/>
            <a:t>Славянски: </a:t>
          </a:r>
          <a:r>
            <a:rPr lang="bg-BG" b="0"/>
            <a:t>български, полски, словашки, словенски, хърватски и чешки</a:t>
          </a:r>
          <a:endParaRPr lang="en-US" b="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ru-RU" b="1"/>
            <a:t>Германски: </a:t>
          </a:r>
          <a:r>
            <a:rPr lang="ru-RU" b="0"/>
            <a:t>английски, датски, немски, холандски и шведски</a:t>
          </a:r>
          <a:endParaRPr lang="en-US" b="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ru-RU" b="1"/>
            <a:t>Романски: </a:t>
          </a:r>
          <a:r>
            <a:rPr lang="ru-RU" b="0"/>
            <a:t>испански, италиански, португалски, румънски и френски</a:t>
          </a:r>
          <a:endParaRPr lang="en-US" b="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ru-RU" b="1"/>
            <a:t>Други: </a:t>
          </a:r>
          <a:r>
            <a:rPr lang="ru-RU" b="0"/>
            <a:t>гръцки, естонски и фински, ирландски, латвийски и литовски, малтийски, унгарски</a:t>
          </a:r>
          <a:endParaRPr lang="en-US" b="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948" custLinFactNeighborY="-1217"/>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ru-RU" sz="1700">
              <a:solidFill>
                <a:schemeClr val="tx1"/>
              </a:solidFill>
            </a:rPr>
            <a:t>представлява правителствата на държавите на ЕС;</a:t>
          </a:r>
          <a:endParaRPr lang="en-IE" sz="170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ru-RU" sz="1400">
              <a:solidFill>
                <a:schemeClr val="tx1"/>
              </a:solidFill>
            </a:rPr>
            <a:t>събира заедно министрите на държавите от ЕС, които се срещат, за да обсъждат въпроси от компетентността на ЕС (селско стопанство, външни работи, правосъдие и др.);</a:t>
          </a:r>
          <a:endParaRPr lang="en-IE" sz="140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ru-RU" sz="1700">
              <a:solidFill>
                <a:schemeClr val="tx1"/>
              </a:solidFill>
            </a:rPr>
            <a:t>взема решения и приема закони заедно с Европейския парламент;</a:t>
          </a:r>
          <a:endParaRPr lang="en-IE" sz="170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ru-RU" sz="1700">
              <a:solidFill>
                <a:schemeClr val="tx1"/>
              </a:solidFill>
            </a:rPr>
            <a:t>има председателство на ротационен принцип — на всеки шест месеца различна държава на ЕС поема ръководството;</a:t>
          </a:r>
          <a:endParaRPr lang="en-IE" sz="170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ru-RU" sz="1700">
              <a:solidFill>
                <a:schemeClr val="tx1"/>
              </a:solidFill>
            </a:rPr>
            <a:t>заседава в Брюксел или Люксембург.</a:t>
          </a:r>
          <a:endParaRPr lang="en-IE" sz="170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ru-RU" sz="1700">
              <a:solidFill>
                <a:schemeClr val="tx1"/>
              </a:solidFill>
            </a:rPr>
            <a:t>представлява общите интереси на ЕС;</a:t>
          </a:r>
          <a:endParaRPr lang="en-IE" sz="170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ru-RU" sz="1400">
              <a:solidFill>
                <a:schemeClr val="tx1"/>
              </a:solidFill>
            </a:rPr>
            <a:t>съставена е от един председател, както и от по един комисар от всяка държава — членка на ЕС, отговорен за определена тема;</a:t>
          </a:r>
          <a:endParaRPr lang="en-IE" sz="140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ru-RU" sz="1700">
              <a:solidFill>
                <a:schemeClr val="tx1"/>
              </a:solidFill>
            </a:rPr>
            <a:t>предлага нови закони и програми;</a:t>
          </a:r>
          <a:endParaRPr lang="en-IE" sz="170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ru-RU" sz="1700">
              <a:solidFill>
                <a:schemeClr val="tx1"/>
              </a:solidFill>
            </a:rPr>
            <a:t>се избира от Парламента за срок от пет години;</a:t>
          </a:r>
          <a:endParaRPr lang="en-IE" sz="170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ru-RU" sz="1700">
              <a:solidFill>
                <a:schemeClr val="tx1"/>
              </a:solidFill>
            </a:rPr>
            <a:t>управлява политиките и бюджета на ЕС;</a:t>
          </a:r>
          <a:endParaRPr lang="en-IE" sz="170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az-Cyrl-AZ" sz="1700">
              <a:solidFill>
                <a:schemeClr val="tx1"/>
              </a:solidFill>
            </a:rPr>
            <a:t>е пазител на Договорите;</a:t>
          </a:r>
          <a:endParaRPr lang="en-IE" sz="170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ru-RU" sz="1700">
              <a:solidFill>
                <a:schemeClr val="tx1"/>
              </a:solidFill>
            </a:rPr>
            <a:t>със седалище в Брюксел и Люксембург.</a:t>
          </a:r>
          <a:endParaRPr lang="en-IE" sz="170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ru-RU" sz="1700" b="0">
              <a:solidFill>
                <a:schemeClr val="tx1"/>
              </a:solidFill>
            </a:rPr>
            <a:t>извършва съдебен контрол на законите на ЕС;</a:t>
          </a:r>
          <a:endParaRPr lang="en-IE" sz="1700" b="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ru-RU" sz="1700" b="0">
              <a:solidFill>
                <a:schemeClr val="tx1"/>
              </a:solidFill>
            </a:rPr>
            <a:t>гарантира, че държавите членки спазват законите на ЕС;</a:t>
          </a:r>
          <a:endParaRPr lang="en-IE" sz="1700" b="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ru-RU" sz="1700" b="0">
              <a:solidFill>
                <a:schemeClr val="tx1"/>
              </a:solidFill>
            </a:rPr>
            <a:t>съветва националните съдилища относно тълкуването на тези закони;</a:t>
          </a:r>
          <a:endParaRPr lang="en-IE" sz="1700" b="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ru-RU" sz="1700" b="0">
              <a:solidFill>
                <a:schemeClr val="tx1"/>
              </a:solidFill>
            </a:rPr>
            <a:t>налага глоби на държавите, ако не спазват законите на ЕС;</a:t>
          </a:r>
          <a:endParaRPr lang="en-IE" sz="1700" b="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ru-RU" sz="1700" b="0">
              <a:solidFill>
                <a:schemeClr val="tx1"/>
              </a:solidFill>
            </a:rPr>
            <a:t>следи дали законите зачитат основните права (напр. свободата на словото, свободата на печата);</a:t>
          </a:r>
          <a:endParaRPr lang="en-IE" sz="1700" b="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ru-RU" sz="1700" b="0">
              <a:solidFill>
                <a:schemeClr val="tx1"/>
              </a:solidFill>
            </a:rPr>
            <a:t>е съставен от един съдия от всяка държава — членка на ЕС;</a:t>
          </a:r>
          <a:endParaRPr lang="en-IE" sz="1700" b="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az-Cyrl-AZ" sz="1700" b="0">
              <a:solidFill>
                <a:schemeClr val="tx1"/>
              </a:solidFill>
            </a:rPr>
            <a:t>със седалище в Люксембург.</a:t>
          </a:r>
          <a:endParaRPr lang="en-IE" sz="1700" b="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ru-RU" sz="1800" b="0">
              <a:solidFill>
                <a:schemeClr val="tx1"/>
              </a:solidFill>
            </a:rPr>
            <a:t>проверява дали бюджетът на ЕС е бил правилно използван;</a:t>
          </a:r>
          <a:endParaRPr lang="en-IE" sz="1800" b="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ru-RU" sz="1800" b="0">
              <a:solidFill>
                <a:schemeClr val="tx1"/>
              </a:solidFill>
            </a:rPr>
            <a:t>докладва за случаи на измами, корупция или друга незаконна дейност;</a:t>
          </a:r>
          <a:endParaRPr lang="en-IE" sz="1800" b="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ru-RU" sz="1800" b="0">
              <a:solidFill>
                <a:schemeClr val="tx1"/>
              </a:solidFill>
            </a:rPr>
            <a:t>съветва създателите на европейски политики как най-добре да използват бюджета;</a:t>
          </a:r>
          <a:endParaRPr lang="en-IE" sz="1800" b="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ru-RU" sz="1800" b="0">
              <a:solidFill>
                <a:schemeClr val="tx1"/>
              </a:solidFill>
            </a:rPr>
            <a:t>членовете ѝ се назначават от Съвета за период от шест години.</a:t>
          </a:r>
          <a:endParaRPr lang="en-IE" sz="1800" b="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ru-RU" sz="1700">
              <a:solidFill>
                <a:schemeClr val="tx1"/>
              </a:solidFill>
            </a:rPr>
            <a:t>има водеща роля в икономическата и паричната политика на ЕС;</a:t>
          </a:r>
          <a:endParaRPr lang="en-IE" sz="170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az-Cyrl-AZ" sz="1700">
              <a:solidFill>
                <a:schemeClr val="tx1"/>
              </a:solidFill>
            </a:rPr>
            <a:t>управлява европейската валута — еврото;</a:t>
          </a:r>
          <a:endParaRPr lang="en-IE" sz="170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ru-RU" sz="1700">
              <a:solidFill>
                <a:schemeClr val="tx1"/>
              </a:solidFill>
            </a:rPr>
            <a:t>отговаря за поддържането на стабилността на цените и на еврото;</a:t>
          </a:r>
          <a:endParaRPr lang="en-IE" sz="170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ru-RU" sz="1700">
              <a:solidFill>
                <a:schemeClr val="tx1"/>
              </a:solidFill>
            </a:rPr>
            <a:t>определя лихвените проценти за еврозоната;</a:t>
          </a:r>
          <a:endParaRPr lang="en-IE" sz="170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ru-RU" sz="1700">
              <a:solidFill>
                <a:schemeClr val="tx1"/>
              </a:solidFill>
            </a:rPr>
            <a:t>работи с националните централни банки на държавите от ЕС;</a:t>
          </a:r>
          <a:endParaRPr lang="en-IE" sz="170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ru-RU" sz="1700">
              <a:solidFill>
                <a:schemeClr val="tx1"/>
              </a:solidFill>
            </a:rPr>
            <a:t>е съставена от шестима членове, назначени от Съвета за еднократен мандат от осем години;</a:t>
          </a:r>
          <a:endParaRPr lang="en-IE" sz="170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ru-RU" sz="1700">
              <a:solidFill>
                <a:schemeClr val="tx1"/>
              </a:solidFill>
            </a:rPr>
            <a:t>със седалище във Франкфурт (Германия).</a:t>
          </a:r>
          <a:endParaRPr lang="en-IE" sz="170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4_2" csCatId="accent4" phldr="1"/>
      <dgm:spPr/>
      <dgm:t>
        <a:bodyPr/>
        <a:lstStyle/>
        <a:p>
          <a:endParaRPr lang="en-US"/>
        </a:p>
      </dgm:t>
    </dgm:pt>
    <dgm:pt modelId="{5483B900-F507-4D16-AFC0-AFA0AD5B68A9}">
      <dgm:prSet phldrT="[Text]" phldr="0" custT="1"/>
      <dgm:spPr>
        <a:solidFill>
          <a:schemeClr val="accent4">
            <a:lumMod val="60000"/>
            <a:lumOff val="40000"/>
          </a:schemeClr>
        </a:solidFill>
        <a:ln>
          <a:solidFill>
            <a:schemeClr val="tx1"/>
          </a:solidFill>
        </a:ln>
      </dgm:spPr>
      <dgm:t>
        <a:bodyPr/>
        <a:lstStyle/>
        <a:p>
          <a:r>
            <a:rPr lang="en-US" sz="1800" b="0" err="1">
              <a:solidFill>
                <a:srgbClr val="000000"/>
              </a:solidFill>
              <a:latin typeface="Calibri"/>
              <a:ea typeface="Calibri"/>
              <a:cs typeface="Calibri"/>
            </a:rPr>
            <a:t>Европейска</a:t>
          </a:r>
          <a:r>
            <a:rPr lang="en-US" sz="1800" b="0">
              <a:solidFill>
                <a:srgbClr val="000000"/>
              </a:solidFill>
              <a:latin typeface="Calibri"/>
              <a:ea typeface="Calibri"/>
              <a:cs typeface="Calibri"/>
            </a:rPr>
            <a:t> </a:t>
          </a:r>
          <a:r>
            <a:rPr lang="en-US" sz="1800" b="0" err="1">
              <a:solidFill>
                <a:srgbClr val="000000"/>
              </a:solidFill>
              <a:latin typeface="Calibri"/>
              <a:ea typeface="Calibri"/>
              <a:cs typeface="Calibri"/>
            </a:rPr>
            <a:t>гражданска</a:t>
          </a:r>
          <a:r>
            <a:rPr lang="en-US" sz="1800" b="0">
              <a:solidFill>
                <a:srgbClr val="000000"/>
              </a:solidFill>
              <a:latin typeface="Calibri"/>
              <a:ea typeface="Calibri"/>
              <a:cs typeface="Calibri"/>
            </a:rPr>
            <a:t> </a:t>
          </a:r>
          <a:r>
            <a:rPr lang="en-US" sz="1800" b="0" err="1">
              <a:solidFill>
                <a:srgbClr val="000000"/>
              </a:solidFill>
              <a:latin typeface="Calibri"/>
              <a:ea typeface="Calibri"/>
              <a:cs typeface="Calibri"/>
            </a:rPr>
            <a:t>инициатива</a:t>
          </a:r>
          <a:endParaRPr lang="en-US" sz="1800"/>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chemeClr val="accent4">
            <a:lumMod val="60000"/>
            <a:lumOff val="40000"/>
          </a:schemeClr>
        </a:solidFill>
        <a:ln>
          <a:solidFill>
            <a:schemeClr val="tx1"/>
          </a:solidFill>
        </a:ln>
      </dgm:spPr>
      <dgm:t>
        <a:bodyPr/>
        <a:lstStyle/>
        <a:p>
          <a:r>
            <a:rPr lang="en-US" sz="1800">
              <a:solidFill>
                <a:srgbClr val="000000"/>
              </a:solidFill>
            </a:rPr>
            <a:t>Европейска седмица на младежта</a:t>
          </a:r>
          <a:endParaRPr lang="en-US" sz="180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phldr="0" custT="1"/>
      <dgm:spPr>
        <a:solidFill>
          <a:schemeClr val="accent4">
            <a:lumMod val="60000"/>
            <a:lumOff val="40000"/>
          </a:schemeClr>
        </a:solidFill>
        <a:ln>
          <a:solidFill>
            <a:schemeClr val="tx1"/>
          </a:solidFill>
        </a:ln>
      </dgm:spPr>
      <dgm:t>
        <a:bodyPr/>
        <a:lstStyle/>
        <a:p>
          <a:pPr rtl="0"/>
          <a:r>
            <a:rPr lang="en-IE" sz="1800" noProof="0">
              <a:solidFill>
                <a:schemeClr val="tx1"/>
              </a:solidFill>
              <a:latin typeface="Calibri Light" panose="020F0302020204030204"/>
            </a:rPr>
            <a:t>European Youth Event (EYE)</a:t>
          </a:r>
          <a:endParaRPr lang="en-IE" sz="1800" noProof="0">
            <a:solidFill>
              <a:schemeClr val="tx1"/>
            </a:solidFill>
          </a:endParaRPr>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phldr="0" custT="1"/>
      <dgm:spPr>
        <a:solidFill>
          <a:schemeClr val="accent4">
            <a:lumMod val="60000"/>
            <a:lumOff val="40000"/>
          </a:schemeClr>
        </a:solidFill>
        <a:ln>
          <a:solidFill>
            <a:schemeClr val="tx1"/>
          </a:solidFill>
        </a:ln>
      </dgm:spPr>
      <dgm:t>
        <a:bodyPr/>
        <a:lstStyle/>
        <a:p>
          <a:r>
            <a:rPr lang="en-US" sz="1800" err="1">
              <a:solidFill>
                <a:srgbClr val="000000"/>
              </a:solidFill>
              <a:latin typeface="Calibri"/>
              <a:ea typeface="Calibri"/>
              <a:cs typeface="Calibri"/>
            </a:rPr>
            <a:t>Твоята</a:t>
          </a:r>
          <a:r>
            <a:rPr lang="en-US" sz="1800">
              <a:solidFill>
                <a:srgbClr val="000000"/>
              </a:solidFill>
              <a:latin typeface="Calibri"/>
              <a:ea typeface="Calibri"/>
              <a:cs typeface="Calibri"/>
            </a:rPr>
            <a:t> </a:t>
          </a:r>
          <a:r>
            <a:rPr lang="en-US" sz="1800" err="1">
              <a:solidFill>
                <a:srgbClr val="000000"/>
              </a:solidFill>
              <a:latin typeface="Calibri"/>
              <a:ea typeface="Calibri"/>
              <a:cs typeface="Calibri"/>
            </a:rPr>
            <a:t>Европа</a:t>
          </a:r>
          <a:r>
            <a:rPr lang="en-US" sz="1800">
              <a:solidFill>
                <a:srgbClr val="000000"/>
              </a:solidFill>
              <a:latin typeface="Calibri"/>
              <a:ea typeface="Calibri"/>
              <a:cs typeface="Calibri"/>
            </a:rPr>
            <a:t>, </a:t>
          </a:r>
          <a:r>
            <a:rPr lang="en-US" sz="1800" err="1">
              <a:solidFill>
                <a:srgbClr val="000000"/>
              </a:solidFill>
              <a:latin typeface="Calibri"/>
              <a:ea typeface="Calibri"/>
              <a:cs typeface="Calibri"/>
            </a:rPr>
            <a:t>твоето</a:t>
          </a:r>
          <a:r>
            <a:rPr lang="en-US" sz="1800">
              <a:solidFill>
                <a:srgbClr val="000000"/>
              </a:solidFill>
              <a:latin typeface="Calibri"/>
              <a:ea typeface="Calibri"/>
              <a:cs typeface="Calibri"/>
            </a:rPr>
            <a:t> </a:t>
          </a:r>
          <a:r>
            <a:rPr lang="en-US" sz="1800" err="1">
              <a:solidFill>
                <a:srgbClr val="000000"/>
              </a:solidFill>
              <a:latin typeface="Calibri"/>
              <a:ea typeface="Calibri"/>
              <a:cs typeface="Calibri"/>
            </a:rPr>
            <a:t>мнение</a:t>
          </a:r>
          <a:r>
            <a:rPr lang="en-US" sz="1800">
              <a:solidFill>
                <a:srgbClr val="000000"/>
              </a:solidFill>
              <a:latin typeface="Calibri"/>
              <a:ea typeface="Calibri"/>
              <a:cs typeface="Calibri"/>
            </a:rPr>
            <a:t>!</a:t>
          </a:r>
          <a:endParaRPr lang="en-US" sz="180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rotWithShape="1">
          <a:blip xmlns:r="http://schemas.openxmlformats.org/officeDocument/2006/relationships" r:embed="rId1"/>
          <a:srcRect/>
          <a:stretch>
            <a:fillRect l="-12000" r="-12000"/>
          </a:stretch>
        </a:blipFill>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rotWithShape="1">
          <a:blip xmlns:r="http://schemas.openxmlformats.org/officeDocument/2006/relationships" r:embed="rId2"/>
          <a:srcRect/>
          <a:stretch>
            <a:fillRect l="-5000" r="-5000"/>
          </a:stretch>
        </a:blipFill>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rotWithShape="1">
          <a:blip xmlns:r="http://schemas.openxmlformats.org/officeDocument/2006/relationships" r:embed="rId3"/>
          <a:srcRect/>
          <a:stretch>
            <a:fillRect l="-5000" r="-5000"/>
          </a:stretch>
        </a:blipFill>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rotWithShape="1">
          <a:blip xmlns:r="http://schemas.openxmlformats.org/officeDocument/2006/relationships" r:embed="rId4"/>
          <a:srcRect/>
          <a:stretch>
            <a:fillRect t="-11000" b="-11000"/>
          </a:stretch>
        </a:blipFill>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az-Cyrl-AZ" sz="2400" b="1">
              <a:solidFill>
                <a:schemeClr val="tx1"/>
              </a:solidFill>
            </a:rPr>
            <a:t>1914 г.</a:t>
          </a:r>
          <a:endParaRPr lang="en-US" sz="2400" b="1">
            <a:solidFill>
              <a:schemeClr val="tx1"/>
            </a:solidFill>
          </a:endParaRP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az-Cyrl-AZ" sz="2400" b="1">
              <a:solidFill>
                <a:schemeClr val="tx1"/>
              </a:solidFill>
            </a:rPr>
            <a:t>1918 г.</a:t>
          </a:r>
          <a:endParaRPr lang="en-US" sz="2400" b="1">
            <a:solidFill>
              <a:schemeClr val="tx1"/>
            </a:solidFill>
          </a:endParaRP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az-Cyrl-AZ" sz="2400" b="1">
              <a:solidFill>
                <a:schemeClr val="tx1"/>
              </a:solidFill>
            </a:rPr>
            <a:t>1939 г.</a:t>
          </a:r>
          <a:endParaRPr lang="en-US" sz="2400" b="1">
            <a:solidFill>
              <a:schemeClr val="tx1"/>
            </a:solidFill>
          </a:endParaRP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az-Cyrl-AZ" sz="2400" b="1">
              <a:solidFill>
                <a:schemeClr val="tx1"/>
              </a:solidFill>
            </a:rPr>
            <a:t>1945 г.</a:t>
          </a:r>
          <a:endParaRPr lang="en-US" sz="2400" b="1">
            <a:solidFill>
              <a:schemeClr val="tx1"/>
            </a:solidFill>
          </a:endParaRP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bg-BG"/>
            <a:t>Схема „Гаранция за младежта“</a:t>
          </a:r>
          <a:endParaRPr lang="en-US" b="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bg-BG"/>
            <a:t>Мрежа EURES</a:t>
          </a:r>
          <a:endParaRPr lang="en-US"/>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bg-BG"/>
            <a:t>„ЕРАЗЪМ+“</a:t>
          </a:r>
          <a:endParaRPr lang="en-US"/>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bg-BG"/>
            <a:t>Европейски корпус за солидарност</a:t>
          </a:r>
          <a:endParaRPr lang="en-US"/>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bg-BG"/>
            <a:t>Портал </a:t>
          </a:r>
          <a:r>
            <a:rPr lang="bg-BG" err="1"/>
            <a:t>DiscoverEU</a:t>
          </a:r>
          <a:endParaRPr lang="en-US" b="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bg-BG"/>
            <a:t>Здравно обслужване</a:t>
          </a:r>
          <a:endParaRPr lang="en-US"/>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bg-BG"/>
            <a:t>Права на пътниците</a:t>
          </a:r>
          <a:endParaRPr lang="en-US"/>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bg-BG"/>
            <a:t>Достъп до цифрови абонаменти</a:t>
          </a:r>
          <a:endParaRPr lang="en-US" b="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bg-BG"/>
            <a:t>Безплатен роуминг</a:t>
          </a:r>
          <a:endParaRPr lang="en-US" b="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bg-BG" sz="1600"/>
            <a:t>ЕС по света</a:t>
          </a:r>
          <a:endParaRPr lang="en-US" sz="1600" b="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bg-BG" sz="1600"/>
            <a:t>Участие</a:t>
          </a:r>
          <a:endParaRPr lang="en-US" sz="1600" b="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bg-BG" sz="1600"/>
            <a:t>Права и безопасност на потребителите</a:t>
          </a:r>
          <a:endParaRPr lang="en-US" sz="1600" b="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bg-BG" sz="1600"/>
            <a:t>Проекти, финансирани от ЕС</a:t>
          </a:r>
          <a:endParaRPr lang="en-US" sz="1600" b="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bg-BG" sz="1600"/>
            <a:t>Опазване на околната среда</a:t>
          </a:r>
          <a:endParaRPr lang="en-US" sz="1600" b="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bg-BG" sz="1800"/>
            <a:t>Зелен пакт</a:t>
          </a:r>
          <a:endParaRPr lang="en-US" sz="1800" b="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a:t>NextGenerationEU</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bg-BG" sz="1800"/>
            <a:t>Цифровизация</a:t>
          </a:r>
          <a:endParaRPr lang="en-US" sz="180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bg-BG" sz="1800"/>
            <a:t>Равенство</a:t>
          </a:r>
          <a:endParaRPr lang="en-US" sz="180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ru-RU" sz="1800" b="0">
              <a:solidFill>
                <a:schemeClr val="tx1"/>
              </a:solidFill>
            </a:rPr>
            <a:t>е гласът на европейските граждани;</a:t>
          </a:r>
          <a:endParaRPr lang="en-IE" sz="1800" b="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ru-RU" sz="1800" b="0">
              <a:solidFill>
                <a:schemeClr val="tx1"/>
              </a:solidFill>
            </a:rPr>
            <a:t>съставен е от представители на всички държави на ЕС, пряко избирани от гражданите на всеки пет години;</a:t>
          </a:r>
          <a:endParaRPr lang="en-IE" sz="1800" b="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ru-RU" sz="1800" b="0">
              <a:solidFill>
                <a:schemeClr val="tx1"/>
              </a:solidFill>
            </a:rPr>
            <a:t>обсъжда нови закони, предложени от Европейската комисия;</a:t>
          </a:r>
          <a:endParaRPr lang="en-IE" sz="1800" b="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ru-RU" sz="1800" b="0">
              <a:solidFill>
                <a:schemeClr val="tx1"/>
              </a:solidFill>
            </a:rPr>
            <a:t>изменя (ако е необходимо) и взема решение по тези закони заедно със Съвета;</a:t>
          </a:r>
          <a:endParaRPr lang="en-IE" sz="1800" b="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ru-RU" sz="1800" b="0">
              <a:solidFill>
                <a:schemeClr val="tx1"/>
              </a:solidFill>
            </a:rPr>
            <a:t>избира председателя на Европейската комисия;</a:t>
          </a:r>
          <a:endParaRPr lang="en-IE" sz="1800" b="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az-Cyrl-AZ" sz="1800" b="0">
              <a:solidFill>
                <a:schemeClr val="tx1"/>
              </a:solidFill>
            </a:rPr>
            <a:t>приема бюджета на ЕС;</a:t>
          </a:r>
          <a:endParaRPr lang="en-IE" sz="1800" b="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ru-RU" sz="1800" b="0">
              <a:solidFill>
                <a:schemeClr val="tx1"/>
              </a:solidFill>
            </a:rPr>
            <a:t>провежда поне шест заседания годишно в Брюксел (Белгия) и 12 в Страсбург (Франция).</a:t>
          </a:r>
          <a:endParaRPr lang="en-IE" sz="1900" b="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ru-RU" sz="1800" b="0">
              <a:solidFill>
                <a:schemeClr val="tx1"/>
              </a:solidFill>
            </a:rPr>
            <a:t>събира заедно държавните или правителствените ръководители на всички държави на ЕС;</a:t>
          </a:r>
          <a:endParaRPr lang="en-IE" sz="1800" b="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ru-RU" sz="1800" b="0">
              <a:solidFill>
                <a:schemeClr val="tx1"/>
              </a:solidFill>
            </a:rPr>
            <a:t>определя основните приоритети и насоки на политиката на ЕС;</a:t>
          </a:r>
          <a:endParaRPr lang="en-IE" sz="1800" b="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ru-RU" sz="1800" b="0">
              <a:solidFill>
                <a:schemeClr val="tx1"/>
              </a:solidFill>
            </a:rPr>
            <a:t>провежда поне четири заседания годишно в Брюксел (Белгия) или Люксембург (Люксембург) под формата на европейски срещи на върха.</a:t>
          </a:r>
          <a:endParaRPr lang="en-IE" sz="1800" b="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ru-RU" sz="1800" b="0">
              <a:solidFill>
                <a:schemeClr val="tx1"/>
              </a:solidFill>
            </a:rPr>
            <a:t>не приема закони на ЕС;</a:t>
          </a:r>
          <a:endParaRPr lang="en-IE" sz="1800" b="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92599" y="1492954"/>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ru-RU" sz="2600" b="1" kern="1200"/>
            <a:t>24-ТЕ ОФИЦИАЛНИ ЕЗИКА НА ЕС </a:t>
          </a:r>
          <a:endParaRPr lang="en-US" sz="2600" b="1" kern="1200"/>
        </a:p>
      </dsp:txBody>
      <dsp:txXfrm>
        <a:off x="3612184" y="1906026"/>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bg-BG" sz="1400" b="1" kern="1200"/>
            <a:t>Славянски: </a:t>
          </a:r>
          <a:r>
            <a:rPr lang="bg-BG" sz="1400" b="0" kern="1200"/>
            <a:t>български, полски, словашки, словенски, хърватски и чешки</a:t>
          </a:r>
          <a:endParaRPr lang="en-US" sz="1400" b="0" kern="120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b="1" kern="1200"/>
            <a:t>Германски: </a:t>
          </a:r>
          <a:r>
            <a:rPr lang="ru-RU" sz="1400" b="0" kern="1200"/>
            <a:t>английски, датски, немски, холандски и шведски</a:t>
          </a:r>
          <a:endParaRPr lang="en-US" sz="1400" b="0" kern="120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b="1" kern="1200"/>
            <a:t>Романски: </a:t>
          </a:r>
          <a:r>
            <a:rPr lang="ru-RU" sz="1400" b="0" kern="1200"/>
            <a:t>испански, италиански, португалски, румънски и френски</a:t>
          </a:r>
          <a:endParaRPr lang="en-US" sz="1400" b="0" kern="120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ru-RU" sz="1400" b="1" kern="1200"/>
            <a:t>Други: </a:t>
          </a:r>
          <a:r>
            <a:rPr lang="ru-RU" sz="1400" b="0" kern="1200"/>
            <a:t>гръцки, естонски и фински, ирландски, латвийски и литовски, малтийски, унгарски</a:t>
          </a:r>
          <a:endParaRPr lang="en-US" sz="1400" b="0" kern="120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10047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kern="1200">
              <a:solidFill>
                <a:schemeClr val="tx1"/>
              </a:solidFill>
            </a:rPr>
            <a:t>представлява правителствата на държавите на ЕС;</a:t>
          </a:r>
          <a:endParaRPr lang="en-IE" sz="1700" kern="1200">
            <a:solidFill>
              <a:schemeClr val="tx1"/>
            </a:solidFill>
          </a:endParaRPr>
        </a:p>
      </dsp:txBody>
      <dsp:txXfrm>
        <a:off x="53721" y="53721"/>
        <a:ext cx="3790192" cy="993033"/>
      </dsp:txXfrm>
    </dsp:sp>
    <dsp:sp modelId="{0573FA43-24D1-4D72-85C2-86103A7FCEF0}">
      <dsp:nvSpPr>
        <dsp:cNvPr id="0" name=""/>
        <dsp:cNvSpPr/>
      </dsp:nvSpPr>
      <dsp:spPr>
        <a:xfrm>
          <a:off x="0" y="1114763"/>
          <a:ext cx="3897634" cy="110047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ru-RU" sz="1400" kern="1200">
              <a:solidFill>
                <a:schemeClr val="tx1"/>
              </a:solidFill>
            </a:rPr>
            <a:t>събира заедно министрите на държавите от ЕС, които се срещат, за да обсъждат въпроси от компетентността на ЕС (селско стопанство, външни работи, правосъдие и др.);</a:t>
          </a:r>
          <a:endParaRPr lang="en-IE" sz="1400" kern="1200">
            <a:solidFill>
              <a:schemeClr val="tx1"/>
            </a:solidFill>
          </a:endParaRPr>
        </a:p>
      </dsp:txBody>
      <dsp:txXfrm>
        <a:off x="53721" y="1168484"/>
        <a:ext cx="3790192" cy="993033"/>
      </dsp:txXfrm>
    </dsp:sp>
    <dsp:sp modelId="{050DFA99-827A-4EA5-8157-94CD9436E216}">
      <dsp:nvSpPr>
        <dsp:cNvPr id="0" name=""/>
        <dsp:cNvSpPr/>
      </dsp:nvSpPr>
      <dsp:spPr>
        <a:xfrm>
          <a:off x="0" y="2229371"/>
          <a:ext cx="3897634" cy="110047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kern="1200">
              <a:solidFill>
                <a:schemeClr val="tx1"/>
              </a:solidFill>
            </a:rPr>
            <a:t>взема решения и приема закони заедно с Европейския парламент;</a:t>
          </a:r>
          <a:endParaRPr lang="en-IE" sz="1700" kern="1200">
            <a:solidFill>
              <a:schemeClr val="tx1"/>
            </a:solidFill>
          </a:endParaRPr>
        </a:p>
      </dsp:txBody>
      <dsp:txXfrm>
        <a:off x="53721" y="2283092"/>
        <a:ext cx="3790192" cy="993033"/>
      </dsp:txXfrm>
    </dsp:sp>
    <dsp:sp modelId="{4F8DE995-AA6F-4DFE-8486-B480892B9757}">
      <dsp:nvSpPr>
        <dsp:cNvPr id="0" name=""/>
        <dsp:cNvSpPr/>
      </dsp:nvSpPr>
      <dsp:spPr>
        <a:xfrm>
          <a:off x="0" y="3343980"/>
          <a:ext cx="3897634" cy="110047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kern="1200">
              <a:solidFill>
                <a:schemeClr val="tx1"/>
              </a:solidFill>
            </a:rPr>
            <a:t>има председателство на ротационен принцип — на всеки шест месеца различна държава на ЕС поема ръководството;</a:t>
          </a:r>
          <a:endParaRPr lang="en-IE" sz="1700" kern="1200">
            <a:solidFill>
              <a:schemeClr val="tx1"/>
            </a:solidFill>
          </a:endParaRPr>
        </a:p>
      </dsp:txBody>
      <dsp:txXfrm>
        <a:off x="53721" y="3397701"/>
        <a:ext cx="3790192" cy="993033"/>
      </dsp:txXfrm>
    </dsp:sp>
    <dsp:sp modelId="{C7565D90-15C1-4236-9AEC-41345840738B}">
      <dsp:nvSpPr>
        <dsp:cNvPr id="0" name=""/>
        <dsp:cNvSpPr/>
      </dsp:nvSpPr>
      <dsp:spPr>
        <a:xfrm>
          <a:off x="0" y="4458588"/>
          <a:ext cx="3897634" cy="110047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kern="1200">
              <a:solidFill>
                <a:schemeClr val="tx1"/>
              </a:solidFill>
            </a:rPr>
            <a:t>заседава в Брюксел или Люксембург.</a:t>
          </a:r>
          <a:endParaRPr lang="en-IE" sz="1700" kern="1200">
            <a:solidFill>
              <a:schemeClr val="tx1"/>
            </a:solidFill>
          </a:endParaRPr>
        </a:p>
      </dsp:txBody>
      <dsp:txXfrm>
        <a:off x="53721" y="4512309"/>
        <a:ext cx="3790192" cy="99303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12963"/>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kern="1200">
              <a:solidFill>
                <a:schemeClr val="tx1"/>
              </a:solidFill>
            </a:rPr>
            <a:t>представлява общите интереси на ЕС;</a:t>
          </a:r>
          <a:endParaRPr lang="en-IE" sz="1700" kern="1200">
            <a:solidFill>
              <a:schemeClr val="tx1"/>
            </a:solidFill>
          </a:endParaRPr>
        </a:p>
      </dsp:txBody>
      <dsp:txXfrm>
        <a:off x="37481" y="50444"/>
        <a:ext cx="3917918" cy="692850"/>
      </dsp:txXfrm>
    </dsp:sp>
    <dsp:sp modelId="{08F48461-68D3-4A76-AAB9-A6AAE6BA7FA1}">
      <dsp:nvSpPr>
        <dsp:cNvPr id="0" name=""/>
        <dsp:cNvSpPr/>
      </dsp:nvSpPr>
      <dsp:spPr>
        <a:xfrm>
          <a:off x="0" y="809575"/>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ru-RU" sz="1400" kern="1200">
              <a:solidFill>
                <a:schemeClr val="tx1"/>
              </a:solidFill>
            </a:rPr>
            <a:t>съставена е от един председател, както и от по един комисар от всяка държава — членка на ЕС, отговорен за определена тема;</a:t>
          </a:r>
          <a:endParaRPr lang="en-IE" sz="1400" kern="1200">
            <a:solidFill>
              <a:schemeClr val="tx1"/>
            </a:solidFill>
          </a:endParaRPr>
        </a:p>
      </dsp:txBody>
      <dsp:txXfrm>
        <a:off x="37481" y="847056"/>
        <a:ext cx="3917918" cy="692850"/>
      </dsp:txXfrm>
    </dsp:sp>
    <dsp:sp modelId="{346E50CA-F6B7-41F2-8D8A-4D6332E5C97D}">
      <dsp:nvSpPr>
        <dsp:cNvPr id="0" name=""/>
        <dsp:cNvSpPr/>
      </dsp:nvSpPr>
      <dsp:spPr>
        <a:xfrm>
          <a:off x="0" y="1606188"/>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kern="1200">
              <a:solidFill>
                <a:schemeClr val="tx1"/>
              </a:solidFill>
            </a:rPr>
            <a:t>предлага нови закони и програми;</a:t>
          </a:r>
          <a:endParaRPr lang="en-IE" sz="1700" kern="1200">
            <a:solidFill>
              <a:schemeClr val="tx1"/>
            </a:solidFill>
          </a:endParaRPr>
        </a:p>
      </dsp:txBody>
      <dsp:txXfrm>
        <a:off x="37481" y="1643669"/>
        <a:ext cx="3917918" cy="692850"/>
      </dsp:txXfrm>
    </dsp:sp>
    <dsp:sp modelId="{D37E5F20-5237-4726-B7B8-CA56F9306539}">
      <dsp:nvSpPr>
        <dsp:cNvPr id="0" name=""/>
        <dsp:cNvSpPr/>
      </dsp:nvSpPr>
      <dsp:spPr>
        <a:xfrm>
          <a:off x="0" y="2402800"/>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kern="1200">
              <a:solidFill>
                <a:schemeClr val="tx1"/>
              </a:solidFill>
            </a:rPr>
            <a:t>се избира от Парламента за срок от пет години;</a:t>
          </a:r>
          <a:endParaRPr lang="en-IE" sz="1700" kern="1200">
            <a:solidFill>
              <a:schemeClr val="tx1"/>
            </a:solidFill>
          </a:endParaRPr>
        </a:p>
      </dsp:txBody>
      <dsp:txXfrm>
        <a:off x="37481" y="2440281"/>
        <a:ext cx="3917918" cy="692850"/>
      </dsp:txXfrm>
    </dsp:sp>
    <dsp:sp modelId="{5F4BB77E-160B-4FD3-9D8A-5F48DEBD3967}">
      <dsp:nvSpPr>
        <dsp:cNvPr id="0" name=""/>
        <dsp:cNvSpPr/>
      </dsp:nvSpPr>
      <dsp:spPr>
        <a:xfrm>
          <a:off x="0" y="3199413"/>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kern="1200">
              <a:solidFill>
                <a:schemeClr val="tx1"/>
              </a:solidFill>
            </a:rPr>
            <a:t>управлява политиките и бюджета на ЕС;</a:t>
          </a:r>
          <a:endParaRPr lang="en-IE" sz="1700" kern="1200">
            <a:solidFill>
              <a:schemeClr val="tx1"/>
            </a:solidFill>
          </a:endParaRPr>
        </a:p>
      </dsp:txBody>
      <dsp:txXfrm>
        <a:off x="37481" y="3236894"/>
        <a:ext cx="3917918" cy="692850"/>
      </dsp:txXfrm>
    </dsp:sp>
    <dsp:sp modelId="{EF5BC60A-1813-445C-97E0-C76B6CBACB4C}">
      <dsp:nvSpPr>
        <dsp:cNvPr id="0" name=""/>
        <dsp:cNvSpPr/>
      </dsp:nvSpPr>
      <dsp:spPr>
        <a:xfrm>
          <a:off x="0" y="3996025"/>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az-Cyrl-AZ" sz="1700" kern="1200">
              <a:solidFill>
                <a:schemeClr val="tx1"/>
              </a:solidFill>
            </a:rPr>
            <a:t>е пазител на Договорите;</a:t>
          </a:r>
          <a:endParaRPr lang="en-IE" sz="1700" kern="1200">
            <a:solidFill>
              <a:schemeClr val="tx1"/>
            </a:solidFill>
          </a:endParaRPr>
        </a:p>
      </dsp:txBody>
      <dsp:txXfrm>
        <a:off x="37481" y="4033506"/>
        <a:ext cx="3917918" cy="692850"/>
      </dsp:txXfrm>
    </dsp:sp>
    <dsp:sp modelId="{8BFCEDFB-DD43-4B25-BA9B-809ED4B7C8C6}">
      <dsp:nvSpPr>
        <dsp:cNvPr id="0" name=""/>
        <dsp:cNvSpPr/>
      </dsp:nvSpPr>
      <dsp:spPr>
        <a:xfrm>
          <a:off x="0" y="4792638"/>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kern="1200">
              <a:solidFill>
                <a:schemeClr val="tx1"/>
              </a:solidFill>
            </a:rPr>
            <a:t>със седалище в Брюксел и Люксембург.</a:t>
          </a:r>
          <a:endParaRPr lang="en-IE" sz="1700" kern="1200">
            <a:solidFill>
              <a:schemeClr val="tx1"/>
            </a:solidFill>
          </a:endParaRPr>
        </a:p>
      </dsp:txBody>
      <dsp:txXfrm>
        <a:off x="37481" y="4830119"/>
        <a:ext cx="3917918" cy="6928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2233"/>
          <a:ext cx="4380921" cy="77816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b="0" kern="1200">
              <a:solidFill>
                <a:schemeClr val="tx1"/>
              </a:solidFill>
            </a:rPr>
            <a:t>извършва съдебен контрол на законите на ЕС;</a:t>
          </a:r>
          <a:endParaRPr lang="en-IE" sz="1700" b="0" kern="1200">
            <a:solidFill>
              <a:schemeClr val="tx1"/>
            </a:solidFill>
          </a:endParaRPr>
        </a:p>
      </dsp:txBody>
      <dsp:txXfrm>
        <a:off x="37987" y="40220"/>
        <a:ext cx="4304947" cy="702195"/>
      </dsp:txXfrm>
    </dsp:sp>
    <dsp:sp modelId="{76251A12-CCF7-4C47-8263-EFA408C3CF50}">
      <dsp:nvSpPr>
        <dsp:cNvPr id="0" name=""/>
        <dsp:cNvSpPr/>
      </dsp:nvSpPr>
      <dsp:spPr>
        <a:xfrm>
          <a:off x="0" y="792413"/>
          <a:ext cx="4380921" cy="77816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b="0" kern="1200">
              <a:solidFill>
                <a:schemeClr val="tx1"/>
              </a:solidFill>
            </a:rPr>
            <a:t>гарантира, че държавите членки спазват законите на ЕС;</a:t>
          </a:r>
          <a:endParaRPr lang="en-IE" sz="1700" b="0" kern="1200">
            <a:solidFill>
              <a:schemeClr val="tx1"/>
            </a:solidFill>
          </a:endParaRPr>
        </a:p>
      </dsp:txBody>
      <dsp:txXfrm>
        <a:off x="37987" y="830400"/>
        <a:ext cx="4304947" cy="702195"/>
      </dsp:txXfrm>
    </dsp:sp>
    <dsp:sp modelId="{CF2A7349-FD6F-4252-85AD-61C5186BA692}">
      <dsp:nvSpPr>
        <dsp:cNvPr id="0" name=""/>
        <dsp:cNvSpPr/>
      </dsp:nvSpPr>
      <dsp:spPr>
        <a:xfrm>
          <a:off x="0" y="1582592"/>
          <a:ext cx="4380921" cy="77816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b="0" kern="1200">
              <a:solidFill>
                <a:schemeClr val="tx1"/>
              </a:solidFill>
            </a:rPr>
            <a:t>съветва националните съдилища относно тълкуването на тези закони;</a:t>
          </a:r>
          <a:endParaRPr lang="en-IE" sz="1700" b="0" kern="1200">
            <a:solidFill>
              <a:schemeClr val="tx1"/>
            </a:solidFill>
          </a:endParaRPr>
        </a:p>
      </dsp:txBody>
      <dsp:txXfrm>
        <a:off x="37987" y="1620579"/>
        <a:ext cx="4304947" cy="702195"/>
      </dsp:txXfrm>
    </dsp:sp>
    <dsp:sp modelId="{38D475D4-539D-4596-9BBC-8AE7671242F2}">
      <dsp:nvSpPr>
        <dsp:cNvPr id="0" name=""/>
        <dsp:cNvSpPr/>
      </dsp:nvSpPr>
      <dsp:spPr>
        <a:xfrm>
          <a:off x="0" y="2372772"/>
          <a:ext cx="4380921" cy="77816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b="0" kern="1200">
              <a:solidFill>
                <a:schemeClr val="tx1"/>
              </a:solidFill>
            </a:rPr>
            <a:t>налага глоби на държавите, ако не спазват законите на ЕС;</a:t>
          </a:r>
          <a:endParaRPr lang="en-IE" sz="1700" b="0" kern="1200">
            <a:solidFill>
              <a:schemeClr val="tx1"/>
            </a:solidFill>
          </a:endParaRPr>
        </a:p>
      </dsp:txBody>
      <dsp:txXfrm>
        <a:off x="37987" y="2410759"/>
        <a:ext cx="4304947" cy="702195"/>
      </dsp:txXfrm>
    </dsp:sp>
    <dsp:sp modelId="{1A46EE3F-EBAE-49BA-B7F2-D3D3A3B2D42A}">
      <dsp:nvSpPr>
        <dsp:cNvPr id="0" name=""/>
        <dsp:cNvSpPr/>
      </dsp:nvSpPr>
      <dsp:spPr>
        <a:xfrm>
          <a:off x="0" y="3162951"/>
          <a:ext cx="4380921" cy="77816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b="0" kern="1200">
              <a:solidFill>
                <a:schemeClr val="tx1"/>
              </a:solidFill>
            </a:rPr>
            <a:t>следи дали законите зачитат основните права (напр. свободата на словото, свободата на печата);</a:t>
          </a:r>
          <a:endParaRPr lang="en-IE" sz="1700" b="0" kern="1200">
            <a:solidFill>
              <a:schemeClr val="tx1"/>
            </a:solidFill>
          </a:endParaRPr>
        </a:p>
      </dsp:txBody>
      <dsp:txXfrm>
        <a:off x="37987" y="3200938"/>
        <a:ext cx="4304947" cy="702195"/>
      </dsp:txXfrm>
    </dsp:sp>
    <dsp:sp modelId="{5C025595-DB12-4375-8957-7A2E9C9E3075}">
      <dsp:nvSpPr>
        <dsp:cNvPr id="0" name=""/>
        <dsp:cNvSpPr/>
      </dsp:nvSpPr>
      <dsp:spPr>
        <a:xfrm>
          <a:off x="0" y="3953130"/>
          <a:ext cx="4380921" cy="77816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b="0" kern="1200">
              <a:solidFill>
                <a:schemeClr val="tx1"/>
              </a:solidFill>
            </a:rPr>
            <a:t>е съставен от един съдия от всяка държава — членка на ЕС;</a:t>
          </a:r>
          <a:endParaRPr lang="en-IE" sz="1700" b="0" kern="1200">
            <a:solidFill>
              <a:schemeClr val="tx1"/>
            </a:solidFill>
          </a:endParaRPr>
        </a:p>
      </dsp:txBody>
      <dsp:txXfrm>
        <a:off x="37987" y="3991117"/>
        <a:ext cx="4304947" cy="702195"/>
      </dsp:txXfrm>
    </dsp:sp>
    <dsp:sp modelId="{E336DEEA-8F31-45DB-B883-3F3802818CA2}">
      <dsp:nvSpPr>
        <dsp:cNvPr id="0" name=""/>
        <dsp:cNvSpPr/>
      </dsp:nvSpPr>
      <dsp:spPr>
        <a:xfrm>
          <a:off x="0" y="4743310"/>
          <a:ext cx="4380921" cy="77816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az-Cyrl-AZ" sz="1700" b="0" kern="1200">
              <a:solidFill>
                <a:schemeClr val="tx1"/>
              </a:solidFill>
            </a:rPr>
            <a:t>със седалище в Люксембург.</a:t>
          </a:r>
          <a:endParaRPr lang="en-IE" sz="1700" b="0" kern="1200">
            <a:solidFill>
              <a:schemeClr val="tx1"/>
            </a:solidFill>
          </a:endParaRPr>
        </a:p>
      </dsp:txBody>
      <dsp:txXfrm>
        <a:off x="37987" y="4781297"/>
        <a:ext cx="4304947" cy="70219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ru-RU" sz="1800" b="0" kern="1200">
              <a:solidFill>
                <a:schemeClr val="tx1"/>
              </a:solidFill>
            </a:rPr>
            <a:t>проверява дали бюджетът на ЕС е бил правилно използван;</a:t>
          </a:r>
          <a:endParaRPr lang="en-IE" sz="1800" b="0" kern="120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ru-RU" sz="1800" b="0" kern="1200">
              <a:solidFill>
                <a:schemeClr val="tx1"/>
              </a:solidFill>
            </a:rPr>
            <a:t>докладва за случаи на измами, корупция или друга незаконна дейност;</a:t>
          </a:r>
          <a:endParaRPr lang="en-IE" sz="1800" b="0" kern="1200">
            <a:solidFill>
              <a:schemeClr val="tx1"/>
            </a:solidFill>
          </a:endParaRPr>
        </a:p>
      </dsp:txBody>
      <dsp:txXfrm>
        <a:off x="46606" y="1163698"/>
        <a:ext cx="4355366" cy="8615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115"/>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ru-RU" sz="1800" b="0" kern="1200">
              <a:solidFill>
                <a:schemeClr val="tx1"/>
              </a:solidFill>
            </a:rPr>
            <a:t>съветва създателите на европейски политики как най-добре да използват бюджета;</a:t>
          </a:r>
          <a:endParaRPr lang="en-IE" sz="1800" b="0" kern="1200">
            <a:solidFill>
              <a:schemeClr val="tx1"/>
            </a:solidFill>
          </a:endParaRPr>
        </a:p>
      </dsp:txBody>
      <dsp:txXfrm>
        <a:off x="48605" y="55720"/>
        <a:ext cx="4182647" cy="898460"/>
      </dsp:txXfrm>
    </dsp:sp>
    <dsp:sp modelId="{F0EC1485-D59A-4587-BBA3-A5E170B387A4}">
      <dsp:nvSpPr>
        <dsp:cNvPr id="0" name=""/>
        <dsp:cNvSpPr/>
      </dsp:nvSpPr>
      <dsp:spPr>
        <a:xfrm>
          <a:off x="0" y="1069026"/>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ru-RU" sz="1800" b="0" kern="1200">
              <a:solidFill>
                <a:schemeClr val="tx1"/>
              </a:solidFill>
            </a:rPr>
            <a:t>членовете ѝ се назначават от Съвета за период от шест години.</a:t>
          </a:r>
          <a:endParaRPr lang="en-IE" sz="1800" b="0" kern="1200">
            <a:solidFill>
              <a:schemeClr val="tx1"/>
            </a:solidFill>
          </a:endParaRPr>
        </a:p>
      </dsp:txBody>
      <dsp:txXfrm>
        <a:off x="48605" y="1117631"/>
        <a:ext cx="4182647" cy="8984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29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kern="1200">
              <a:solidFill>
                <a:schemeClr val="tx1"/>
              </a:solidFill>
            </a:rPr>
            <a:t>има водеща роля в икономическата и паричната политика на ЕС;</a:t>
          </a:r>
          <a:endParaRPr lang="en-IE" sz="1700" kern="1200">
            <a:solidFill>
              <a:schemeClr val="tx1"/>
            </a:solidFill>
          </a:endParaRPr>
        </a:p>
      </dsp:txBody>
      <dsp:txXfrm>
        <a:off x="37320" y="40275"/>
        <a:ext cx="4037290" cy="689861"/>
      </dsp:txXfrm>
    </dsp:sp>
    <dsp:sp modelId="{96B08EC4-E184-402A-B8AE-06B1F3D1D569}">
      <dsp:nvSpPr>
        <dsp:cNvPr id="0" name=""/>
        <dsp:cNvSpPr/>
      </dsp:nvSpPr>
      <dsp:spPr>
        <a:xfrm>
          <a:off x="0" y="7792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az-Cyrl-AZ" sz="1700" kern="1200">
              <a:solidFill>
                <a:schemeClr val="tx1"/>
              </a:solidFill>
            </a:rPr>
            <a:t>управлява европейската валута — еврото;</a:t>
          </a:r>
          <a:endParaRPr lang="en-IE" sz="1700" kern="1200">
            <a:solidFill>
              <a:schemeClr val="tx1"/>
            </a:solidFill>
          </a:endParaRPr>
        </a:p>
      </dsp:txBody>
      <dsp:txXfrm>
        <a:off x="37320" y="816575"/>
        <a:ext cx="4037290" cy="689861"/>
      </dsp:txXfrm>
    </dsp:sp>
    <dsp:sp modelId="{47FE0501-D40E-47EC-9E41-423B2E236FAA}">
      <dsp:nvSpPr>
        <dsp:cNvPr id="0" name=""/>
        <dsp:cNvSpPr/>
      </dsp:nvSpPr>
      <dsp:spPr>
        <a:xfrm>
          <a:off x="0" y="15555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kern="1200">
              <a:solidFill>
                <a:schemeClr val="tx1"/>
              </a:solidFill>
            </a:rPr>
            <a:t>отговаря за поддържането на стабилността на цените и на еврото;</a:t>
          </a:r>
          <a:endParaRPr lang="en-IE" sz="1700" kern="1200">
            <a:solidFill>
              <a:schemeClr val="tx1"/>
            </a:solidFill>
          </a:endParaRPr>
        </a:p>
      </dsp:txBody>
      <dsp:txXfrm>
        <a:off x="37320" y="1592876"/>
        <a:ext cx="4037290" cy="689861"/>
      </dsp:txXfrm>
    </dsp:sp>
    <dsp:sp modelId="{68522F37-124D-4507-9DE5-1B75C78B6420}">
      <dsp:nvSpPr>
        <dsp:cNvPr id="0" name=""/>
        <dsp:cNvSpPr/>
      </dsp:nvSpPr>
      <dsp:spPr>
        <a:xfrm>
          <a:off x="0" y="23318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kern="1200">
              <a:solidFill>
                <a:schemeClr val="tx1"/>
              </a:solidFill>
            </a:rPr>
            <a:t>определя лихвените проценти за еврозоната;</a:t>
          </a:r>
          <a:endParaRPr lang="en-IE" sz="1700" kern="1200">
            <a:solidFill>
              <a:schemeClr val="tx1"/>
            </a:solidFill>
          </a:endParaRPr>
        </a:p>
      </dsp:txBody>
      <dsp:txXfrm>
        <a:off x="37320" y="2369176"/>
        <a:ext cx="4037290" cy="689861"/>
      </dsp:txXfrm>
    </dsp:sp>
    <dsp:sp modelId="{6EE063DE-7F51-4108-9284-6ADD12F54A5A}">
      <dsp:nvSpPr>
        <dsp:cNvPr id="0" name=""/>
        <dsp:cNvSpPr/>
      </dsp:nvSpPr>
      <dsp:spPr>
        <a:xfrm>
          <a:off x="0" y="31081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kern="1200">
              <a:solidFill>
                <a:schemeClr val="tx1"/>
              </a:solidFill>
            </a:rPr>
            <a:t>работи с националните централни банки на държавите от ЕС;</a:t>
          </a:r>
          <a:endParaRPr lang="en-IE" sz="1700" kern="1200">
            <a:solidFill>
              <a:schemeClr val="tx1"/>
            </a:solidFill>
          </a:endParaRPr>
        </a:p>
      </dsp:txBody>
      <dsp:txXfrm>
        <a:off x="37320" y="3145476"/>
        <a:ext cx="4037290" cy="689861"/>
      </dsp:txXfrm>
    </dsp:sp>
    <dsp:sp modelId="{9CF11A85-D206-4F40-B8C3-898189EA253A}">
      <dsp:nvSpPr>
        <dsp:cNvPr id="0" name=""/>
        <dsp:cNvSpPr/>
      </dsp:nvSpPr>
      <dsp:spPr>
        <a:xfrm>
          <a:off x="0" y="38844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kern="1200">
              <a:solidFill>
                <a:schemeClr val="tx1"/>
              </a:solidFill>
            </a:rPr>
            <a:t>е съставена от шестима членове, назначени от Съвета за еднократен мандат от осем години;</a:t>
          </a:r>
          <a:endParaRPr lang="en-IE" sz="1700" kern="1200">
            <a:solidFill>
              <a:schemeClr val="tx1"/>
            </a:solidFill>
          </a:endParaRPr>
        </a:p>
      </dsp:txBody>
      <dsp:txXfrm>
        <a:off x="37320" y="3921777"/>
        <a:ext cx="4037290" cy="689861"/>
      </dsp:txXfrm>
    </dsp:sp>
    <dsp:sp modelId="{EB4B9D14-D3E8-449B-95FA-9A5E38DB987B}">
      <dsp:nvSpPr>
        <dsp:cNvPr id="0" name=""/>
        <dsp:cNvSpPr/>
      </dsp:nvSpPr>
      <dsp:spPr>
        <a:xfrm>
          <a:off x="0" y="46607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ru-RU" sz="1700" kern="1200">
              <a:solidFill>
                <a:schemeClr val="tx1"/>
              </a:solidFill>
            </a:rPr>
            <a:t>със седалище във Франкфурт (Германия).</a:t>
          </a:r>
          <a:endParaRPr lang="en-IE" sz="1700" kern="1200">
            <a:solidFill>
              <a:schemeClr val="tx1"/>
            </a:solidFill>
          </a:endParaRPr>
        </a:p>
      </dsp:txBody>
      <dsp:txXfrm>
        <a:off x="37320" y="4698077"/>
        <a:ext cx="4037290" cy="68986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rotWithShape="1">
          <a:blip xmlns:r="http://schemas.openxmlformats.org/officeDocument/2006/relationships" r:embed="rId1"/>
          <a:srcRect/>
          <a:stretch>
            <a:fillRect l="-12000" r="-12000"/>
          </a:stretch>
        </a:blipFill>
        <a:ln>
          <a:no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err="1">
              <a:solidFill>
                <a:srgbClr val="000000"/>
              </a:solidFill>
              <a:latin typeface="Calibri"/>
              <a:ea typeface="Calibri"/>
              <a:cs typeface="Calibri"/>
            </a:rPr>
            <a:t>Европейска</a:t>
          </a:r>
          <a:r>
            <a:rPr lang="en-US" sz="1800" b="0" kern="1200">
              <a:solidFill>
                <a:srgbClr val="000000"/>
              </a:solidFill>
              <a:latin typeface="Calibri"/>
              <a:ea typeface="Calibri"/>
              <a:cs typeface="Calibri"/>
            </a:rPr>
            <a:t> </a:t>
          </a:r>
          <a:r>
            <a:rPr lang="en-US" sz="1800" b="0" kern="1200" err="1">
              <a:solidFill>
                <a:srgbClr val="000000"/>
              </a:solidFill>
              <a:latin typeface="Calibri"/>
              <a:ea typeface="Calibri"/>
              <a:cs typeface="Calibri"/>
            </a:rPr>
            <a:t>гражданска</a:t>
          </a:r>
          <a:r>
            <a:rPr lang="en-US" sz="1800" b="0" kern="1200">
              <a:solidFill>
                <a:srgbClr val="000000"/>
              </a:solidFill>
              <a:latin typeface="Calibri"/>
              <a:ea typeface="Calibri"/>
              <a:cs typeface="Calibri"/>
            </a:rPr>
            <a:t> </a:t>
          </a:r>
          <a:r>
            <a:rPr lang="en-US" sz="1800" b="0" kern="1200" err="1">
              <a:solidFill>
                <a:srgbClr val="000000"/>
              </a:solidFill>
              <a:latin typeface="Calibri"/>
              <a:ea typeface="Calibri"/>
              <a:cs typeface="Calibri"/>
            </a:rPr>
            <a:t>инициатива</a:t>
          </a:r>
          <a:endParaRPr lang="en-US" sz="1800" kern="1200"/>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a:solidFill>
                <a:srgbClr val="000000"/>
              </a:solidFill>
            </a:rPr>
            <a:t>Европейска седмица на младежта</a:t>
          </a:r>
          <a:endParaRPr lang="en-US" sz="1800" kern="120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rotWithShape="1">
          <a:blip xmlns:r="http://schemas.openxmlformats.org/officeDocument/2006/relationships" r:embed="rId3"/>
          <a:srcRect/>
          <a:stretch>
            <a:fillRect l="-5000" r="-5000"/>
          </a:stretch>
        </a:blipFill>
        <a:ln>
          <a:no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noProof="0">
              <a:solidFill>
                <a:schemeClr val="tx1"/>
              </a:solidFill>
              <a:latin typeface="Calibri Light" panose="020F0302020204030204"/>
            </a:rPr>
            <a:t>European Youth Event (EYE)</a:t>
          </a:r>
          <a:endParaRPr lang="en-IE" sz="1800" kern="1200" noProof="0">
            <a:solidFill>
              <a:schemeClr val="tx1"/>
            </a:solidFill>
          </a:endParaRPr>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rotWithShape="1">
          <a:blip xmlns:r="http://schemas.openxmlformats.org/officeDocument/2006/relationships" r:embed="rId4"/>
          <a:srcRect/>
          <a:stretch>
            <a:fillRect t="-11000" b="-11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err="1">
              <a:solidFill>
                <a:srgbClr val="000000"/>
              </a:solidFill>
              <a:latin typeface="Calibri"/>
              <a:ea typeface="Calibri"/>
              <a:cs typeface="Calibri"/>
            </a:rPr>
            <a:t>Твоята</a:t>
          </a:r>
          <a:r>
            <a:rPr lang="en-US" sz="1800" kern="1200">
              <a:solidFill>
                <a:srgbClr val="000000"/>
              </a:solidFill>
              <a:latin typeface="Calibri"/>
              <a:ea typeface="Calibri"/>
              <a:cs typeface="Calibri"/>
            </a:rPr>
            <a:t> </a:t>
          </a:r>
          <a:r>
            <a:rPr lang="en-US" sz="1800" kern="1200" err="1">
              <a:solidFill>
                <a:srgbClr val="000000"/>
              </a:solidFill>
              <a:latin typeface="Calibri"/>
              <a:ea typeface="Calibri"/>
              <a:cs typeface="Calibri"/>
            </a:rPr>
            <a:t>Европа</a:t>
          </a:r>
          <a:r>
            <a:rPr lang="en-US" sz="1800" kern="1200">
              <a:solidFill>
                <a:srgbClr val="000000"/>
              </a:solidFill>
              <a:latin typeface="Calibri"/>
              <a:ea typeface="Calibri"/>
              <a:cs typeface="Calibri"/>
            </a:rPr>
            <a:t>, </a:t>
          </a:r>
          <a:r>
            <a:rPr lang="en-US" sz="1800" kern="1200" err="1">
              <a:solidFill>
                <a:srgbClr val="000000"/>
              </a:solidFill>
              <a:latin typeface="Calibri"/>
              <a:ea typeface="Calibri"/>
              <a:cs typeface="Calibri"/>
            </a:rPr>
            <a:t>твоето</a:t>
          </a:r>
          <a:r>
            <a:rPr lang="en-US" sz="1800" kern="1200">
              <a:solidFill>
                <a:srgbClr val="000000"/>
              </a:solidFill>
              <a:latin typeface="Calibri"/>
              <a:ea typeface="Calibri"/>
              <a:cs typeface="Calibri"/>
            </a:rPr>
            <a:t> </a:t>
          </a:r>
          <a:r>
            <a:rPr lang="en-US" sz="1800" kern="1200" err="1">
              <a:solidFill>
                <a:srgbClr val="000000"/>
              </a:solidFill>
              <a:latin typeface="Calibri"/>
              <a:ea typeface="Calibri"/>
              <a:cs typeface="Calibri"/>
            </a:rPr>
            <a:t>мнение</a:t>
          </a:r>
          <a:r>
            <a:rPr lang="en-US" sz="1800" kern="1200">
              <a:solidFill>
                <a:srgbClr val="000000"/>
              </a:solidFill>
              <a:latin typeface="Calibri"/>
              <a:ea typeface="Calibri"/>
              <a:cs typeface="Calibri"/>
            </a:rPr>
            <a:t>!</a:t>
          </a:r>
          <a:endParaRPr lang="en-US" sz="1800" kern="1200"/>
        </a:p>
      </dsp:txBody>
      <dsp:txXfrm>
        <a:off x="4693994" y="4315426"/>
        <a:ext cx="2421946" cy="5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az-Cyrl-AZ" sz="2400" b="1" kern="1200">
              <a:solidFill>
                <a:schemeClr val="tx1"/>
              </a:solidFill>
            </a:rPr>
            <a:t>1914 г.</a:t>
          </a:r>
          <a:endParaRPr lang="en-US" sz="2400" b="1" kern="1200">
            <a:solidFill>
              <a:schemeClr val="tx1"/>
            </a:solidFill>
          </a:endParaRP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az-Cyrl-AZ" sz="2400" b="1" kern="1200">
              <a:solidFill>
                <a:schemeClr val="tx1"/>
              </a:solidFill>
            </a:rPr>
            <a:t>1918 г.</a:t>
          </a:r>
          <a:endParaRPr lang="en-US" sz="2400" b="1" kern="1200">
            <a:solidFill>
              <a:schemeClr val="tx1"/>
            </a:solidFill>
          </a:endParaRP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az-Cyrl-AZ" sz="2400" b="1" kern="1200">
              <a:solidFill>
                <a:schemeClr val="tx1"/>
              </a:solidFill>
            </a:rPr>
            <a:t>1939 г.</a:t>
          </a:r>
          <a:endParaRPr lang="en-US" sz="2400" b="1" kern="1200">
            <a:solidFill>
              <a:schemeClr val="tx1"/>
            </a:solidFill>
          </a:endParaRP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az-Cyrl-AZ" sz="2400" b="1" kern="1200">
              <a:solidFill>
                <a:schemeClr val="tx1"/>
              </a:solidFill>
            </a:rPr>
            <a:t>1945 г.</a:t>
          </a:r>
          <a:endParaRPr lang="en-US" sz="2400" b="1" kern="1200">
            <a:solidFill>
              <a:schemeClr val="tx1"/>
            </a:solidFill>
          </a:endParaRP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bg-BG" sz="1700" kern="1200"/>
            <a:t>Схема „Гаранция за младежта“</a:t>
          </a:r>
          <a:endParaRPr lang="en-US" sz="1700" b="0" kern="120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bg-BG" sz="1700" kern="1200"/>
            <a:t>Мрежа EURES</a:t>
          </a:r>
          <a:endParaRPr lang="en-US" sz="1700" kern="1200"/>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bg-BG" sz="1700" kern="1200"/>
            <a:t>„ЕРАЗЪМ+“</a:t>
          </a:r>
          <a:endParaRPr lang="en-US" sz="1700" kern="1200"/>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bg-BG" sz="1700" kern="1200"/>
            <a:t>Европейски корпус за солидарност</a:t>
          </a:r>
          <a:endParaRPr lang="en-US" sz="1700" kern="120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bg-BG" sz="1400" kern="1200"/>
            <a:t>Портал </a:t>
          </a:r>
          <a:r>
            <a:rPr lang="bg-BG" sz="1400" kern="1200" err="1"/>
            <a:t>DiscoverEU</a:t>
          </a:r>
          <a:endParaRPr lang="en-US" sz="1400" b="0" kern="120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bg-BG" sz="1400" kern="1200"/>
            <a:t>Безплатен роуминг</a:t>
          </a:r>
          <a:endParaRPr lang="en-US" sz="1400" b="0" kern="120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bg-BG" sz="1400" kern="1200"/>
            <a:t>Здравно обслужване</a:t>
          </a:r>
          <a:endParaRPr lang="en-US" sz="1400" kern="120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bg-BG" sz="1400" kern="1200"/>
            <a:t>Права на пътниците</a:t>
          </a:r>
          <a:endParaRPr lang="en-US" sz="1400" kern="120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bg-BG" sz="1400" kern="1200"/>
            <a:t>Достъп до цифрови абонаменти</a:t>
          </a:r>
          <a:endParaRPr lang="en-US" sz="1400" b="0" kern="120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bg-BG" sz="1600" kern="1200"/>
            <a:t>Участие</a:t>
          </a:r>
          <a:endParaRPr lang="en-US" sz="1600" b="0" kern="120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bg-BG" sz="1600" kern="1200"/>
            <a:t>Опазване на околната среда</a:t>
          </a:r>
          <a:endParaRPr lang="en-US" sz="1600" b="0" kern="120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bg-BG" sz="1600" kern="1200"/>
            <a:t>Права и безопасност на потребителите</a:t>
          </a:r>
          <a:endParaRPr lang="en-US" sz="1600" b="0" kern="120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bg-BG" sz="1600" kern="1200"/>
            <a:t>Проекти, финансирани от ЕС</a:t>
          </a:r>
          <a:endParaRPr lang="en-US" sz="1600" b="0" kern="120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bg-BG" sz="1600" kern="1200"/>
            <a:t>ЕС по света</a:t>
          </a:r>
          <a:endParaRPr lang="en-US" sz="1600" b="0" kern="120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bg-BG" sz="1800" kern="1200"/>
            <a:t>Зелен пакт</a:t>
          </a:r>
          <a:endParaRPr lang="en-US" sz="1800" b="0" kern="120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a:t>NextGenerationEU</a:t>
          </a:r>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bg-BG" sz="1800" kern="1200"/>
            <a:t>Цифровизация</a:t>
          </a:r>
          <a:endParaRPr lang="en-US" sz="1800" kern="120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bg-BG" sz="1800" kern="1200"/>
            <a:t>Равенство</a:t>
          </a:r>
          <a:endParaRPr lang="en-US" sz="1800" kern="120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1725"/>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ru-RU" sz="1800" b="0" kern="1200">
              <a:solidFill>
                <a:schemeClr val="tx1"/>
              </a:solidFill>
            </a:rPr>
            <a:t>е гласът на европейските граждани;</a:t>
          </a:r>
          <a:endParaRPr lang="en-IE" sz="1800" b="0" kern="1200">
            <a:solidFill>
              <a:schemeClr val="tx1"/>
            </a:solidFill>
          </a:endParaRPr>
        </a:p>
      </dsp:txBody>
      <dsp:txXfrm>
        <a:off x="38773" y="40498"/>
        <a:ext cx="4613878" cy="716716"/>
      </dsp:txXfrm>
    </dsp:sp>
    <dsp:sp modelId="{4FE1037A-DEA2-4953-80B1-C4AB23FF5CB3}">
      <dsp:nvSpPr>
        <dsp:cNvPr id="0" name=""/>
        <dsp:cNvSpPr/>
      </dsp:nvSpPr>
      <dsp:spPr>
        <a:xfrm>
          <a:off x="0" y="810316"/>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ru-RU" sz="1800" b="0" kern="1200">
              <a:solidFill>
                <a:schemeClr val="tx1"/>
              </a:solidFill>
            </a:rPr>
            <a:t>съставен е от представители на всички държави на ЕС, пряко избирани от гражданите на всеки пет години;</a:t>
          </a:r>
          <a:endParaRPr lang="en-IE" sz="1800" b="0" kern="1200">
            <a:solidFill>
              <a:schemeClr val="tx1"/>
            </a:solidFill>
          </a:endParaRPr>
        </a:p>
      </dsp:txBody>
      <dsp:txXfrm>
        <a:off x="38773" y="849089"/>
        <a:ext cx="4613878" cy="716716"/>
      </dsp:txXfrm>
    </dsp:sp>
    <dsp:sp modelId="{07C6446F-ECCD-4CA1-8344-080591932ED6}">
      <dsp:nvSpPr>
        <dsp:cNvPr id="0" name=""/>
        <dsp:cNvSpPr/>
      </dsp:nvSpPr>
      <dsp:spPr>
        <a:xfrm>
          <a:off x="0" y="1618908"/>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ru-RU" sz="1800" b="0" kern="1200">
              <a:solidFill>
                <a:schemeClr val="tx1"/>
              </a:solidFill>
            </a:rPr>
            <a:t>обсъжда нови закони, предложени от Европейската комисия;</a:t>
          </a:r>
          <a:endParaRPr lang="en-IE" sz="1800" b="0" kern="1200">
            <a:solidFill>
              <a:schemeClr val="tx1"/>
            </a:solidFill>
          </a:endParaRPr>
        </a:p>
      </dsp:txBody>
      <dsp:txXfrm>
        <a:off x="38773" y="1657681"/>
        <a:ext cx="4613878" cy="716716"/>
      </dsp:txXfrm>
    </dsp:sp>
    <dsp:sp modelId="{715891AF-FC43-40E9-9BA1-84AAEC706364}">
      <dsp:nvSpPr>
        <dsp:cNvPr id="0" name=""/>
        <dsp:cNvSpPr/>
      </dsp:nvSpPr>
      <dsp:spPr>
        <a:xfrm>
          <a:off x="0" y="2427500"/>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ru-RU" sz="1800" b="0" kern="1200">
              <a:solidFill>
                <a:schemeClr val="tx1"/>
              </a:solidFill>
            </a:rPr>
            <a:t>изменя (ако е необходимо) и взема решение по тези закони заедно със Съвета;</a:t>
          </a:r>
          <a:endParaRPr lang="en-IE" sz="1800" b="0" kern="1200">
            <a:solidFill>
              <a:schemeClr val="tx1"/>
            </a:solidFill>
          </a:endParaRPr>
        </a:p>
      </dsp:txBody>
      <dsp:txXfrm>
        <a:off x="38773" y="2466273"/>
        <a:ext cx="4613878" cy="716716"/>
      </dsp:txXfrm>
    </dsp:sp>
    <dsp:sp modelId="{1BA08AB3-DFE7-4294-97EA-0DE79AB5366F}">
      <dsp:nvSpPr>
        <dsp:cNvPr id="0" name=""/>
        <dsp:cNvSpPr/>
      </dsp:nvSpPr>
      <dsp:spPr>
        <a:xfrm>
          <a:off x="0" y="3236092"/>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ru-RU" sz="1800" b="0" kern="1200">
              <a:solidFill>
                <a:schemeClr val="tx1"/>
              </a:solidFill>
            </a:rPr>
            <a:t>избира председателя на Европейската комисия;</a:t>
          </a:r>
          <a:endParaRPr lang="en-IE" sz="1800" b="0" kern="1200">
            <a:solidFill>
              <a:schemeClr val="tx1"/>
            </a:solidFill>
          </a:endParaRPr>
        </a:p>
      </dsp:txBody>
      <dsp:txXfrm>
        <a:off x="38773" y="3274865"/>
        <a:ext cx="4613878" cy="716716"/>
      </dsp:txXfrm>
    </dsp:sp>
    <dsp:sp modelId="{C9254F1F-409A-4C00-BAEE-417CE0DBBEC0}">
      <dsp:nvSpPr>
        <dsp:cNvPr id="0" name=""/>
        <dsp:cNvSpPr/>
      </dsp:nvSpPr>
      <dsp:spPr>
        <a:xfrm>
          <a:off x="0" y="4044684"/>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az-Cyrl-AZ" sz="1800" b="0" kern="1200">
              <a:solidFill>
                <a:schemeClr val="tx1"/>
              </a:solidFill>
            </a:rPr>
            <a:t>приема бюджета на ЕС;</a:t>
          </a:r>
          <a:endParaRPr lang="en-IE" sz="1800" b="0" kern="1200">
            <a:solidFill>
              <a:schemeClr val="tx1"/>
            </a:solidFill>
          </a:endParaRPr>
        </a:p>
      </dsp:txBody>
      <dsp:txXfrm>
        <a:off x="38773" y="4083457"/>
        <a:ext cx="4613878" cy="716716"/>
      </dsp:txXfrm>
    </dsp:sp>
    <dsp:sp modelId="{394A40C5-2767-41BB-851C-AE743E22805B}">
      <dsp:nvSpPr>
        <dsp:cNvPr id="0" name=""/>
        <dsp:cNvSpPr/>
      </dsp:nvSpPr>
      <dsp:spPr>
        <a:xfrm>
          <a:off x="0" y="4853275"/>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ru-RU" sz="1800" b="0" kern="1200">
              <a:solidFill>
                <a:schemeClr val="tx1"/>
              </a:solidFill>
            </a:rPr>
            <a:t>провежда поне шест заседания годишно в Брюксел (Белгия) и 12 в Страсбург (Франция).</a:t>
          </a:r>
          <a:endParaRPr lang="en-IE" sz="1900" b="0" kern="1200">
            <a:solidFill>
              <a:schemeClr val="tx1"/>
            </a:solidFill>
          </a:endParaRPr>
        </a:p>
      </dsp:txBody>
      <dsp:txXfrm>
        <a:off x="38773" y="4892048"/>
        <a:ext cx="4613878" cy="7167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ru-RU" sz="1800" b="0" kern="1200">
              <a:solidFill>
                <a:schemeClr val="tx1"/>
              </a:solidFill>
            </a:rPr>
            <a:t>събира заедно държавните или правителствените ръководители на всички държави на ЕС;</a:t>
          </a:r>
          <a:endParaRPr lang="en-IE" sz="1800" b="0" kern="120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ru-RU" sz="1800" b="0" kern="1200">
              <a:solidFill>
                <a:schemeClr val="tx1"/>
              </a:solidFill>
            </a:rPr>
            <a:t>определя основните приоритети и насоки на политиката на ЕС;</a:t>
          </a:r>
          <a:endParaRPr lang="en-IE" sz="1800" b="0" kern="1200">
            <a:solidFill>
              <a:schemeClr val="tx1"/>
            </a:solidFill>
          </a:endParaRPr>
        </a:p>
      </dsp:txBody>
      <dsp:txXfrm>
        <a:off x="59399" y="1525861"/>
        <a:ext cx="418326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9741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ru-RU" sz="1800" b="0" kern="1200">
              <a:solidFill>
                <a:schemeClr val="tx1"/>
              </a:solidFill>
            </a:rPr>
            <a:t>не приема закони на ЕС;</a:t>
          </a:r>
          <a:endParaRPr lang="en-IE" sz="1800" b="0" kern="1200">
            <a:solidFill>
              <a:schemeClr val="tx1"/>
            </a:solidFill>
          </a:endParaRPr>
        </a:p>
      </dsp:txBody>
      <dsp:txXfrm>
        <a:off x="63335" y="63335"/>
        <a:ext cx="3958743" cy="1170744"/>
      </dsp:txXfrm>
    </dsp:sp>
    <dsp:sp modelId="{65BBAF80-F255-434B-ABEE-1099CF7F1D78}">
      <dsp:nvSpPr>
        <dsp:cNvPr id="0" name=""/>
        <dsp:cNvSpPr/>
      </dsp:nvSpPr>
      <dsp:spPr>
        <a:xfrm>
          <a:off x="0" y="1343038"/>
          <a:ext cx="4085413" cy="137043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ru-RU" sz="1800" b="0" kern="1200">
              <a:solidFill>
                <a:schemeClr val="tx1"/>
              </a:solidFill>
            </a:rPr>
            <a:t>провежда поне четири заседания годишно в Брюксел (Белгия) или Люксембург (Люксембург) под формата на европейски срещи на върха.</a:t>
          </a:r>
          <a:endParaRPr lang="en-IE" sz="1800" b="0" kern="1200">
            <a:solidFill>
              <a:schemeClr val="tx1"/>
            </a:solidFill>
          </a:endParaRPr>
        </a:p>
      </dsp:txBody>
      <dsp:txXfrm>
        <a:off x="66899" y="1409937"/>
        <a:ext cx="3951615" cy="1236638"/>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02/05/2025</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02/05/2025</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b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ean-union.europa.eu/priorities-and-actions/actions-topic/human-rights-and-democracy_bg" TargetMode="External"/><Relationship Id="rId3" Type="http://schemas.openxmlformats.org/officeDocument/2006/relationships/hyperlink" Target="https://europa.eu/!vC49dj" TargetMode="External"/><Relationship Id="rId7" Type="http://schemas.openxmlformats.org/officeDocument/2006/relationships/hyperlink" Target="https://european-union.europa.eu/priorities-and-actions/actions-topic/development-and-cooperation_bg"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ean-union.europa.eu/priorities-and-actions/actions-topic/trade_bg" TargetMode="External"/><Relationship Id="rId5" Type="http://schemas.openxmlformats.org/officeDocument/2006/relationships/hyperlink" Target="https://kohesio.ec.europa.eu/bg/" TargetMode="External"/><Relationship Id="rId4" Type="http://schemas.openxmlformats.org/officeDocument/2006/relationships/hyperlink" Target="https://cinea.ec.europa.eu/life/life-european-countries_e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bg"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bg"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u-solidarity-ukraine.ec.europa.eu/index_b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youth.europa.eu/youthweek_en"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www.eesc.europa.eu/en/initiatives/your-europe-your-say" TargetMode="External"/><Relationship Id="rId4" Type="http://schemas.openxmlformats.org/officeDocument/2006/relationships/hyperlink" Target="https://european-youth-event.europarl.europa.eu/en/"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В Европейския съюз има </a:t>
            </a:r>
            <a:r>
              <a:rPr lang="bg-BG" sz="1200" b="1" kern="1200">
                <a:solidFill>
                  <a:schemeClr val="tx1"/>
                </a:solidFill>
                <a:effectLst/>
                <a:latin typeface="+mn-lt"/>
                <a:ea typeface="+mn-ea"/>
                <a:cs typeface="+mn-cs"/>
              </a:rPr>
              <a:t>24 официални езика</a:t>
            </a:r>
            <a:r>
              <a:rPr lang="bg-BG" sz="1200" kern="1200">
                <a:solidFill>
                  <a:schemeClr val="tx1"/>
                </a:solidFill>
                <a:effectLst/>
                <a:latin typeface="+mn-lt"/>
                <a:ea typeface="+mn-ea"/>
                <a:cs typeface="+mn-cs"/>
              </a:rPr>
              <a:t>:</a:t>
            </a:r>
            <a:endParaRPr lang="fr-BE"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български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хърватски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чешки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датски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нидерландски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английски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естонски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фински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френски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немски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гръцки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унгарски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ирландски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италиански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латвийски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литовски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малтийски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полски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португалски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румънски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словашки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словенски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испански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шведски</a:t>
            </a:r>
            <a:endParaRPr lang="fr-BE"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r>
              <a:rPr lang="bg-BG" sz="1200" b="1" i="1" kern="1200">
                <a:solidFill>
                  <a:schemeClr val="tx1"/>
                </a:solidFill>
                <a:effectLst/>
                <a:latin typeface="+mn-lt"/>
                <a:ea typeface="+mn-ea"/>
                <a:cs typeface="+mn-cs"/>
              </a:rPr>
              <a:t>Говорите ли друг език на ЕС освен майчиния си?</a:t>
            </a:r>
            <a:endParaRPr lang="fr-BE" sz="1200" b="1" i="1"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bg-BG" sz="1200" b="1" i="1" kern="1200">
                <a:solidFill>
                  <a:schemeClr val="tx1"/>
                </a:solidFill>
                <a:effectLst/>
                <a:latin typeface="+mn-lt"/>
                <a:ea typeface="+mn-ea"/>
                <a:cs typeface="+mn-cs"/>
              </a:rPr>
              <a:t>Знаете ли как се казва „благодаря“ на други езици на ЕС?</a:t>
            </a:r>
            <a:endParaRPr lang="en-GB" b="1" i="1" baseline="0"/>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Европейският съюз има </a:t>
            </a:r>
            <a:r>
              <a:rPr lang="bg-BG" sz="1200" b="1" kern="1200">
                <a:solidFill>
                  <a:schemeClr val="tx1"/>
                </a:solidFill>
                <a:effectLst/>
                <a:latin typeface="+mn-lt"/>
                <a:ea typeface="+mn-ea"/>
                <a:cs typeface="+mn-cs"/>
              </a:rPr>
              <a:t>24 официални езика </a:t>
            </a:r>
            <a:r>
              <a:rPr lang="bg-BG" sz="1200" kern="1200">
                <a:solidFill>
                  <a:schemeClr val="tx1"/>
                </a:solidFill>
                <a:effectLst/>
                <a:latin typeface="+mn-lt"/>
                <a:ea typeface="+mn-ea"/>
                <a:cs typeface="+mn-cs"/>
              </a:rPr>
              <a:t>от различни езикови семейства</a:t>
            </a:r>
            <a:r>
              <a:rPr lang="bg-BG" sz="1200" b="1" kern="1200">
                <a:solidFill>
                  <a:schemeClr val="tx1"/>
                </a:solidFill>
                <a:effectLst/>
                <a:latin typeface="+mn-lt"/>
                <a:ea typeface="+mn-ea"/>
                <a:cs typeface="+mn-cs"/>
              </a:rPr>
              <a:t>:</a:t>
            </a:r>
            <a:endParaRPr lang="fr-BE" sz="1200" b="1"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b="1" kern="1200">
                <a:solidFill>
                  <a:schemeClr val="tx1"/>
                </a:solidFill>
                <a:effectLst/>
                <a:latin typeface="+mn-lt"/>
                <a:ea typeface="+mn-ea"/>
                <a:cs typeface="+mn-cs"/>
              </a:rPr>
              <a:t>Германски езици:</a:t>
            </a:r>
            <a:r>
              <a:rPr lang="bg-BG" sz="1200" kern="1200">
                <a:solidFill>
                  <a:schemeClr val="tx1"/>
                </a:solidFill>
                <a:effectLst/>
                <a:latin typeface="+mn-lt"/>
                <a:ea typeface="+mn-ea"/>
                <a:cs typeface="+mn-cs"/>
              </a:rPr>
              <a:t> английски, датски, немски, холандски и шведски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b="1" kern="1200">
                <a:solidFill>
                  <a:schemeClr val="tx1"/>
                </a:solidFill>
                <a:effectLst/>
                <a:latin typeface="+mn-lt"/>
                <a:ea typeface="+mn-ea"/>
                <a:cs typeface="+mn-cs"/>
              </a:rPr>
              <a:t>Романски езици</a:t>
            </a:r>
            <a:r>
              <a:rPr lang="bg-BG" sz="1200" kern="1200">
                <a:solidFill>
                  <a:schemeClr val="tx1"/>
                </a:solidFill>
                <a:effectLst/>
                <a:latin typeface="+mn-lt"/>
                <a:ea typeface="+mn-ea"/>
                <a:cs typeface="+mn-cs"/>
              </a:rPr>
              <a:t>: испански, италиански, португалски, румънски и френски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b="1" kern="1200">
                <a:solidFill>
                  <a:schemeClr val="tx1"/>
                </a:solidFill>
                <a:effectLst/>
                <a:latin typeface="+mn-lt"/>
                <a:ea typeface="+mn-ea"/>
                <a:cs typeface="+mn-cs"/>
              </a:rPr>
              <a:t>Славянски езици:</a:t>
            </a:r>
            <a:r>
              <a:rPr lang="bg-BG" sz="1200" kern="1200">
                <a:solidFill>
                  <a:schemeClr val="tx1"/>
                </a:solidFill>
                <a:effectLst/>
                <a:latin typeface="+mn-lt"/>
                <a:ea typeface="+mn-ea"/>
                <a:cs typeface="+mn-cs"/>
              </a:rPr>
              <a:t> български, полски, словашки, словенски, хърватски и чешки</a:t>
            </a:r>
            <a:endParaRPr lang="fr-BE"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r>
              <a:rPr lang="bg-BG" sz="1200" kern="1200">
                <a:solidFill>
                  <a:schemeClr val="tx1"/>
                </a:solidFill>
                <a:effectLst/>
                <a:latin typeface="+mn-lt"/>
                <a:ea typeface="+mn-ea"/>
                <a:cs typeface="+mn-cs"/>
              </a:rPr>
              <a:t>Езиците на ЕС, които не са част от нито едно от тези три езикови семейства, са:</a:t>
            </a:r>
            <a:endParaRPr lang="fr-BE"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естонски и фински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гръцки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ирландски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латвийски и литовски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унгарски</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bg-BG" sz="1200" kern="1200">
                <a:solidFill>
                  <a:schemeClr val="tx1"/>
                </a:solidFill>
                <a:effectLst/>
                <a:latin typeface="+mn-lt"/>
                <a:ea typeface="+mn-ea"/>
                <a:cs typeface="+mn-cs"/>
              </a:rPr>
              <a:t>малтийски</a:t>
            </a:r>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Европейският съюз е създаден с цел да се сложи край на честите кървави войни между съседни държави, чиято кулминация е Втората световна война.</a:t>
            </a:r>
            <a:endParaRPr lang="en-US" sz="1200" kern="1200">
              <a:solidFill>
                <a:schemeClr val="tx1"/>
              </a:solidFill>
              <a:effectLst/>
              <a:latin typeface="+mn-lt"/>
              <a:ea typeface="+mn-ea"/>
              <a:cs typeface="+mn-cs"/>
            </a:endParaRPr>
          </a:p>
          <a:p>
            <a:r>
              <a:rPr lang="bg-BG" sz="1200" kern="1200">
                <a:solidFill>
                  <a:schemeClr val="tx1"/>
                </a:solidFill>
                <a:effectLst/>
                <a:latin typeface="+mn-lt"/>
                <a:ea typeface="+mn-ea"/>
                <a:cs typeface="+mn-cs"/>
              </a:rPr>
              <a:t>От 1950 г., с Европейската общност за въглища и стомана, европейските държави започват да се обединяват в икономическо и политическо отношение с цел да гарантират траен мир.</a:t>
            </a:r>
            <a:endParaRPr lang="en-US" sz="1200" kern="1200">
              <a:solidFill>
                <a:schemeClr val="tx1"/>
              </a:solidFill>
              <a:effectLst/>
              <a:latin typeface="+mn-lt"/>
              <a:ea typeface="+mn-ea"/>
              <a:cs typeface="+mn-cs"/>
            </a:endParaRPr>
          </a:p>
          <a:p>
            <a:r>
              <a:rPr lang="bg-BG"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bg-BG" sz="1200" kern="1200">
                <a:solidFill>
                  <a:schemeClr val="tx1"/>
                </a:solidFill>
                <a:effectLst/>
                <a:latin typeface="+mn-lt"/>
                <a:ea typeface="+mn-ea"/>
                <a:cs typeface="+mn-cs"/>
              </a:rPr>
              <a:t>Държавите — основателки на Европейския съюз, са:</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bg-BG" sz="1200" kern="1200">
                <a:solidFill>
                  <a:schemeClr val="tx1"/>
                </a:solidFill>
                <a:effectLst/>
                <a:latin typeface="+mn-lt"/>
                <a:ea typeface="+mn-ea"/>
                <a:cs typeface="+mn-cs"/>
              </a:rPr>
              <a:t>Белгия</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bg-BG" sz="1200" kern="1200">
                <a:solidFill>
                  <a:schemeClr val="tx1"/>
                </a:solidFill>
                <a:effectLst/>
                <a:latin typeface="+mn-lt"/>
                <a:ea typeface="+mn-ea"/>
                <a:cs typeface="+mn-cs"/>
              </a:rPr>
              <a:t>Германия</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bg-BG" sz="1200" kern="1200">
                <a:solidFill>
                  <a:schemeClr val="tx1"/>
                </a:solidFill>
                <a:effectLst/>
                <a:latin typeface="+mn-lt"/>
                <a:ea typeface="+mn-ea"/>
                <a:cs typeface="+mn-cs"/>
              </a:rPr>
              <a:t>Франция</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bg-BG" sz="1200" kern="1200">
                <a:solidFill>
                  <a:schemeClr val="tx1"/>
                </a:solidFill>
                <a:effectLst/>
                <a:latin typeface="+mn-lt"/>
                <a:ea typeface="+mn-ea"/>
                <a:cs typeface="+mn-cs"/>
              </a:rPr>
              <a:t>Италия</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bg-BG" sz="1200" kern="1200">
                <a:solidFill>
                  <a:schemeClr val="tx1"/>
                </a:solidFill>
                <a:effectLst/>
                <a:latin typeface="+mn-lt"/>
                <a:ea typeface="+mn-ea"/>
                <a:cs typeface="+mn-cs"/>
              </a:rPr>
              <a:t>Люксембург</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bg-BG" sz="1200" kern="1200">
                <a:solidFill>
                  <a:schemeClr val="tx1"/>
                </a:solidFill>
                <a:effectLst/>
                <a:latin typeface="+mn-lt"/>
                <a:ea typeface="+mn-ea"/>
                <a:cs typeface="+mn-cs"/>
              </a:rPr>
              <a:t>Нидерландия</a:t>
            </a:r>
            <a:endParaRPr lang="en-IE" sz="1200" b="0" i="0" u="none" strike="noStrike" kern="1200" noProof="0">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Европейските нации не винаги са съжителствали в мир. През вековете са се водили много войни.</a:t>
            </a:r>
            <a:endParaRPr lang="fr-BE"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bg-BG" sz="1200" kern="1200">
                <a:solidFill>
                  <a:schemeClr val="tx1"/>
                </a:solidFill>
                <a:effectLst/>
                <a:latin typeface="+mn-lt"/>
                <a:ea typeface="+mn-ea"/>
                <a:cs typeface="+mn-cs"/>
              </a:rPr>
              <a:t>През XX век има две световни войни:</a:t>
            </a:r>
            <a:endParaRPr lang="en-US" sz="1200" kern="1200">
              <a:solidFill>
                <a:schemeClr val="tx1"/>
              </a:solidFill>
              <a:effectLst/>
              <a:latin typeface="+mn-lt"/>
              <a:ea typeface="+mn-ea"/>
              <a:cs typeface="+mn-cs"/>
            </a:endParaRPr>
          </a:p>
          <a:p>
            <a:pPr marL="171450" indent="-171450">
              <a:buFont typeface="Wingdings" panose="05000000000000000000" pitchFamily="2" charset="2"/>
              <a:buChar char="Ø"/>
            </a:pPr>
            <a:r>
              <a:rPr lang="bg-BG" sz="1200" kern="1200">
                <a:solidFill>
                  <a:schemeClr val="tx1"/>
                </a:solidFill>
                <a:effectLst/>
                <a:latin typeface="+mn-lt"/>
                <a:ea typeface="+mn-ea"/>
                <a:cs typeface="+mn-cs"/>
              </a:rPr>
              <a:t>1914—1918 г. Първа световна война</a:t>
            </a:r>
            <a:endParaRPr lang="en-US" sz="1200" kern="1200">
              <a:solidFill>
                <a:schemeClr val="tx1"/>
              </a:solidFill>
              <a:effectLst/>
              <a:latin typeface="+mn-lt"/>
              <a:ea typeface="+mn-ea"/>
              <a:cs typeface="+mn-cs"/>
            </a:endParaRPr>
          </a:p>
          <a:p>
            <a:pPr marL="171450" indent="-171450">
              <a:buFont typeface="Wingdings" panose="05000000000000000000" pitchFamily="2" charset="2"/>
              <a:buChar char="Ø"/>
            </a:pPr>
            <a:r>
              <a:rPr lang="bg-BG" sz="1200" kern="1200">
                <a:solidFill>
                  <a:schemeClr val="tx1"/>
                </a:solidFill>
                <a:effectLst/>
                <a:latin typeface="+mn-lt"/>
                <a:ea typeface="+mn-ea"/>
                <a:cs typeface="+mn-cs"/>
              </a:rPr>
              <a:t>1939—1945 г. Втора световна война</a:t>
            </a:r>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Дори и понякога между държавите в ЕС да има разногласия, основните принципи на ЕС не са се променили през последните 70 години. Предотвратяването на бъдещи конфликти е една от целите, довели до създаването на Европейския съюз.</a:t>
            </a:r>
            <a:endParaRPr lang="fr-BE"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bg-BG" sz="1200" kern="1200">
                <a:solidFill>
                  <a:schemeClr val="tx1"/>
                </a:solidFill>
                <a:effectLst/>
                <a:latin typeface="+mn-lt"/>
                <a:ea typeface="+mn-ea"/>
                <a:cs typeface="+mn-cs"/>
              </a:rPr>
              <a:t>През 2012 г., благодарение на неуморната си работа за мира, демокрацията и правата на човека в Европа и по света, Европейският съюз получи Нобеловата награда за мир.</a:t>
            </a:r>
            <a:endParaRPr lang="en-US"/>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bg-BG" sz="1200" b="1" kern="1200">
                <a:solidFill>
                  <a:schemeClr val="tx1"/>
                </a:solidFill>
                <a:effectLst/>
                <a:latin typeface="+mn-lt"/>
                <a:ea typeface="+mn-ea"/>
                <a:cs typeface="+mn-cs"/>
              </a:rPr>
              <a:t>Основни стъпки към създаването на Европейския съюз:</a:t>
            </a:r>
            <a:endParaRPr lang="fr-BE" sz="1200" b="1"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Между 1945 г. и 1950 г. няколко европейски политици, в това число Робер Шуман, Симон Вейл, Жан Моне, </a:t>
            </a:r>
            <a:r>
              <a:rPr lang="bg-BG" sz="1200" kern="1200" err="1">
                <a:solidFill>
                  <a:schemeClr val="tx1"/>
                </a:solidFill>
                <a:effectLst/>
                <a:latin typeface="+mn-lt"/>
                <a:ea typeface="+mn-ea"/>
                <a:cs typeface="+mn-cs"/>
              </a:rPr>
              <a:t>Алчиде</a:t>
            </a:r>
            <a:r>
              <a:rPr lang="bg-BG" sz="1200" kern="1200">
                <a:solidFill>
                  <a:schemeClr val="tx1"/>
                </a:solidFill>
                <a:effectLst/>
                <a:latin typeface="+mn-lt"/>
                <a:ea typeface="+mn-ea"/>
                <a:cs typeface="+mn-cs"/>
              </a:rPr>
              <a:t> де </a:t>
            </a:r>
            <a:r>
              <a:rPr lang="bg-BG" sz="1200" kern="1200" err="1">
                <a:solidFill>
                  <a:schemeClr val="tx1"/>
                </a:solidFill>
                <a:effectLst/>
                <a:latin typeface="+mn-lt"/>
                <a:ea typeface="+mn-ea"/>
                <a:cs typeface="+mn-cs"/>
              </a:rPr>
              <a:t>Гаспери</a:t>
            </a:r>
            <a:r>
              <a:rPr lang="bg-BG" sz="1200" kern="1200">
                <a:solidFill>
                  <a:schemeClr val="tx1"/>
                </a:solidFill>
                <a:effectLst/>
                <a:latin typeface="+mn-lt"/>
                <a:ea typeface="+mn-ea"/>
                <a:cs typeface="+mn-cs"/>
              </a:rPr>
              <a:t> и Конрад Аденауер, започват процеса по създаването на Европейския съюз, в който живеем днес.</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1950 г. </a:t>
            </a:r>
            <a:r>
              <a:rPr lang="bg-BG" sz="1200" b="1" kern="1200">
                <a:solidFill>
                  <a:schemeClr val="tx1"/>
                </a:solidFill>
                <a:effectLst/>
                <a:latin typeface="+mn-lt"/>
                <a:ea typeface="+mn-ea"/>
                <a:cs typeface="+mn-cs"/>
              </a:rPr>
              <a:t>Декларацията на Шуман </a:t>
            </a:r>
            <a:r>
              <a:rPr lang="bg-BG" sz="1200" kern="1200">
                <a:solidFill>
                  <a:schemeClr val="tx1"/>
                </a:solidFill>
                <a:effectLst/>
                <a:latin typeface="+mn-lt"/>
                <a:ea typeface="+mn-ea"/>
                <a:cs typeface="+mn-cs"/>
              </a:rPr>
              <a:t>— На 9 май Робер Шуман (тогава министър на външните работи на Франция) предлага производството на въглища и стомана — суровините, използвани за подготовка за война — да се управлява съвместно, за да се гарантира, че никоя държава няма да може тайно да се въоръжи срещу останалите. Един от най-известните му цитати е: „Обединението на Европа няма да стане изведнъж или според някакъв специален план. То ще бъде изградено чрез конкретни постижения, които първо създават чувство на солидарност.“</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1951 г. Създаването на </a:t>
            </a:r>
            <a:r>
              <a:rPr lang="bg-BG" sz="1200" b="1" kern="1200">
                <a:solidFill>
                  <a:schemeClr val="tx1"/>
                </a:solidFill>
                <a:effectLst/>
                <a:latin typeface="+mn-lt"/>
                <a:ea typeface="+mn-ea"/>
                <a:cs typeface="+mn-cs"/>
              </a:rPr>
              <a:t>Европейската общност за въглища и стомана</a:t>
            </a:r>
            <a:r>
              <a:rPr lang="bg-BG" sz="1200" kern="1200">
                <a:solidFill>
                  <a:schemeClr val="tx1"/>
                </a:solidFill>
                <a:effectLst/>
                <a:latin typeface="+mn-lt"/>
                <a:ea typeface="+mn-ea"/>
                <a:cs typeface="+mn-cs"/>
              </a:rPr>
              <a:t> — Белгия, Франция, Германия, Италия, Люксембург и Нидерландия се споразумяват да обединят въглищната и стоманодобивната си промишленост.</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1957 г. </a:t>
            </a:r>
            <a:r>
              <a:rPr lang="bg-BG" sz="1200" b="1" kern="1200">
                <a:solidFill>
                  <a:schemeClr val="tx1"/>
                </a:solidFill>
                <a:effectLst/>
                <a:latin typeface="+mn-lt"/>
                <a:ea typeface="+mn-ea"/>
                <a:cs typeface="+mn-cs"/>
              </a:rPr>
              <a:t>Римският договор</a:t>
            </a:r>
            <a:r>
              <a:rPr lang="bg-BG" sz="1200" kern="1200">
                <a:solidFill>
                  <a:schemeClr val="tx1"/>
                </a:solidFill>
                <a:effectLst/>
                <a:latin typeface="+mn-lt"/>
                <a:ea typeface="+mn-ea"/>
                <a:cs typeface="+mn-cs"/>
              </a:rPr>
              <a:t> — Шестте държави основателки решават да разширят сътрудничеството си и в други сектори на икономиката и създават </a:t>
            </a:r>
            <a:r>
              <a:rPr lang="bg-BG" sz="1200" b="1" kern="1200">
                <a:solidFill>
                  <a:schemeClr val="tx1"/>
                </a:solidFill>
                <a:effectLst/>
                <a:latin typeface="+mn-lt"/>
                <a:ea typeface="+mn-ea"/>
                <a:cs typeface="+mn-cs"/>
              </a:rPr>
              <a:t>Европейската икономическа общност (ЕИО) </a:t>
            </a:r>
            <a:r>
              <a:rPr lang="bg-BG" sz="1200" kern="1200">
                <a:solidFill>
                  <a:schemeClr val="tx1"/>
                </a:solidFill>
                <a:effectLst/>
                <a:latin typeface="+mn-lt"/>
                <a:ea typeface="+mn-ea"/>
                <a:cs typeface="+mn-cs"/>
              </a:rPr>
              <a:t>и </a:t>
            </a:r>
            <a:r>
              <a:rPr lang="bg-BG" sz="1200" b="1" kern="1200">
                <a:solidFill>
                  <a:schemeClr val="tx1"/>
                </a:solidFill>
                <a:effectLst/>
                <a:latin typeface="+mn-lt"/>
                <a:ea typeface="+mn-ea"/>
                <a:cs typeface="+mn-cs"/>
              </a:rPr>
              <a:t>Европейската общност за атомна енергия (ЕВРАТОМ)</a:t>
            </a:r>
            <a:r>
              <a:rPr lang="bg-BG"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1992 г. </a:t>
            </a:r>
            <a:r>
              <a:rPr lang="bg-BG" sz="1200" b="1" kern="1200">
                <a:solidFill>
                  <a:schemeClr val="tx1"/>
                </a:solidFill>
                <a:effectLst/>
                <a:latin typeface="+mn-lt"/>
                <a:ea typeface="+mn-ea"/>
                <a:cs typeface="+mn-cs"/>
              </a:rPr>
              <a:t>Договорът от </a:t>
            </a:r>
            <a:r>
              <a:rPr lang="bg-BG" sz="1200" b="1" kern="1200" err="1">
                <a:solidFill>
                  <a:schemeClr val="tx1"/>
                </a:solidFill>
                <a:effectLst/>
                <a:latin typeface="+mn-lt"/>
                <a:ea typeface="+mn-ea"/>
                <a:cs typeface="+mn-cs"/>
              </a:rPr>
              <a:t>Маастрихт</a:t>
            </a:r>
            <a:r>
              <a:rPr lang="bg-BG" sz="1200" b="1" kern="1200">
                <a:solidFill>
                  <a:schemeClr val="tx1"/>
                </a:solidFill>
                <a:effectLst/>
                <a:latin typeface="+mn-lt"/>
                <a:ea typeface="+mn-ea"/>
                <a:cs typeface="+mn-cs"/>
              </a:rPr>
              <a:t> </a:t>
            </a:r>
            <a:r>
              <a:rPr lang="bg-BG" sz="1200" kern="1200">
                <a:solidFill>
                  <a:schemeClr val="tx1"/>
                </a:solidFill>
                <a:effectLst/>
                <a:latin typeface="+mn-lt"/>
                <a:ea typeface="+mn-ea"/>
                <a:cs typeface="+mn-cs"/>
              </a:rPr>
              <a:t>— С течение на годините още държави се присъединяват към европейските общности и с Договора от </a:t>
            </a:r>
            <a:r>
              <a:rPr lang="bg-BG" sz="1200" kern="1200" err="1">
                <a:solidFill>
                  <a:schemeClr val="tx1"/>
                </a:solidFill>
                <a:effectLst/>
                <a:latin typeface="+mn-lt"/>
                <a:ea typeface="+mn-ea"/>
                <a:cs typeface="+mn-cs"/>
              </a:rPr>
              <a:t>Маастрихт</a:t>
            </a:r>
            <a:r>
              <a:rPr lang="bg-BG" sz="1200" kern="1200">
                <a:solidFill>
                  <a:schemeClr val="tx1"/>
                </a:solidFill>
                <a:effectLst/>
                <a:latin typeface="+mn-lt"/>
                <a:ea typeface="+mn-ea"/>
                <a:cs typeface="+mn-cs"/>
              </a:rPr>
              <a:t> се полага началото на </a:t>
            </a:r>
            <a:r>
              <a:rPr lang="bg-BG" sz="1200" b="1" kern="1200">
                <a:solidFill>
                  <a:schemeClr val="tx1"/>
                </a:solidFill>
                <a:effectLst/>
                <a:latin typeface="+mn-lt"/>
                <a:ea typeface="+mn-ea"/>
                <a:cs typeface="+mn-cs"/>
              </a:rPr>
              <a:t>Европейския съюз</a:t>
            </a:r>
            <a:r>
              <a:rPr lang="bg-BG" sz="1200" kern="1200">
                <a:solidFill>
                  <a:schemeClr val="tx1"/>
                </a:solidFill>
                <a:effectLst/>
                <a:latin typeface="+mn-lt"/>
                <a:ea typeface="+mn-ea"/>
                <a:cs typeface="+mn-cs"/>
              </a:rPr>
              <a:t>, какъвто го познаваме днес:</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bg-BG" sz="1200" b="1" kern="1200">
                <a:solidFill>
                  <a:schemeClr val="tx1"/>
                </a:solidFill>
                <a:effectLst/>
                <a:latin typeface="+mn-lt"/>
                <a:ea typeface="+mn-ea"/>
                <a:cs typeface="+mn-cs"/>
              </a:rPr>
              <a:t>политически и икономически </a:t>
            </a:r>
            <a:r>
              <a:rPr lang="bg-BG" sz="1200" kern="1200">
                <a:solidFill>
                  <a:schemeClr val="tx1"/>
                </a:solidFill>
                <a:effectLst/>
                <a:latin typeface="+mn-lt"/>
                <a:ea typeface="+mn-ea"/>
                <a:cs typeface="+mn-cs"/>
              </a:rPr>
              <a:t>съюз;</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bg-BG" sz="1200" b="1" kern="1200">
                <a:solidFill>
                  <a:schemeClr val="tx1"/>
                </a:solidFill>
                <a:effectLst/>
                <a:latin typeface="+mn-lt"/>
                <a:ea typeface="+mn-ea"/>
                <a:cs typeface="+mn-cs"/>
              </a:rPr>
              <a:t>без граничен контрол </a:t>
            </a:r>
            <a:r>
              <a:rPr lang="bg-BG" sz="1200" kern="1200">
                <a:solidFill>
                  <a:schemeClr val="tx1"/>
                </a:solidFill>
                <a:effectLst/>
                <a:latin typeface="+mn-lt"/>
                <a:ea typeface="+mn-ea"/>
                <a:cs typeface="+mn-cs"/>
              </a:rPr>
              <a:t>между държавите, които са част от </a:t>
            </a:r>
            <a:r>
              <a:rPr lang="bg-BG" sz="1200" b="1" kern="1200">
                <a:solidFill>
                  <a:schemeClr val="tx1"/>
                </a:solidFill>
                <a:effectLst/>
                <a:latin typeface="+mn-lt"/>
                <a:ea typeface="+mn-ea"/>
                <a:cs typeface="+mn-cs"/>
              </a:rPr>
              <a:t>Шенгенското пространство</a:t>
            </a:r>
            <a:r>
              <a:rPr lang="bg-BG" sz="1200" kern="1200">
                <a:solidFill>
                  <a:schemeClr val="tx1"/>
                </a:solidFill>
                <a:effectLst/>
                <a:latin typeface="+mn-lt"/>
                <a:ea typeface="+mn-ea"/>
                <a:cs typeface="+mn-cs"/>
              </a:rPr>
              <a:t> (1995 г.);</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bg-BG" sz="1200" b="1" kern="1200">
                <a:solidFill>
                  <a:schemeClr val="tx1"/>
                </a:solidFill>
                <a:effectLst/>
                <a:latin typeface="+mn-lt"/>
                <a:ea typeface="+mn-ea"/>
                <a:cs typeface="+mn-cs"/>
              </a:rPr>
              <a:t>единна валута </a:t>
            </a:r>
            <a:r>
              <a:rPr lang="bg-BG" sz="1200" kern="1200">
                <a:solidFill>
                  <a:schemeClr val="tx1"/>
                </a:solidFill>
                <a:effectLst/>
                <a:latin typeface="+mn-lt"/>
                <a:ea typeface="+mn-ea"/>
                <a:cs typeface="+mn-cs"/>
              </a:rPr>
              <a:t>в държавите, приели еврото.</a:t>
            </a:r>
            <a:endParaRPr lang="fr-BE"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1993 г. — Създава се </a:t>
            </a:r>
            <a:r>
              <a:rPr lang="bg-BG" sz="1200" b="1" kern="1200">
                <a:solidFill>
                  <a:schemeClr val="tx1"/>
                </a:solidFill>
                <a:effectLst/>
                <a:latin typeface="+mn-lt"/>
                <a:ea typeface="+mn-ea"/>
                <a:cs typeface="+mn-cs"/>
              </a:rPr>
              <a:t>единният пазар </a:t>
            </a:r>
            <a:r>
              <a:rPr lang="bg-BG" sz="1200" kern="1200">
                <a:solidFill>
                  <a:schemeClr val="tx1"/>
                </a:solidFill>
                <a:effectLst/>
                <a:latin typeface="+mn-lt"/>
                <a:ea typeface="+mn-ea"/>
                <a:cs typeface="+mn-cs"/>
              </a:rPr>
              <a:t>с цел да се гарантира свободното движение на стоки, услуги, капитали и хора в рамките на ЕС. ЕС дава възможност на гражданите и дружествата да търгуват и да осъществяват стопански дейности свободно в целия Съюз, като премахва техническите, правните и бюрократичните пречки.</a:t>
            </a:r>
            <a:br>
              <a:rPr lang="bg-BG" sz="1200" kern="1200">
                <a:solidFill>
                  <a:schemeClr val="tx1"/>
                </a:solidFill>
                <a:effectLst/>
                <a:latin typeface="+mn-lt"/>
                <a:ea typeface="+mn-ea"/>
                <a:cs typeface="+mn-cs"/>
              </a:rPr>
            </a:br>
            <a:r>
              <a:rPr lang="bg-BG" sz="1200" kern="1200">
                <a:solidFill>
                  <a:schemeClr val="tx1"/>
                </a:solidFill>
                <a:effectLst/>
                <a:latin typeface="+mn-lt"/>
                <a:ea typeface="+mn-ea"/>
                <a:cs typeface="+mn-cs"/>
              </a:rPr>
              <a:t>Освен 27-те държави от ЕС </a:t>
            </a:r>
            <a:r>
              <a:rPr lang="bg-BG" sz="1200" b="1" kern="1200">
                <a:solidFill>
                  <a:schemeClr val="tx1"/>
                </a:solidFill>
                <a:effectLst/>
                <a:latin typeface="+mn-lt"/>
                <a:ea typeface="+mn-ea"/>
                <a:cs typeface="+mn-cs"/>
              </a:rPr>
              <a:t>Исландия</a:t>
            </a:r>
            <a:r>
              <a:rPr lang="bg-BG" sz="1200" kern="1200">
                <a:solidFill>
                  <a:schemeClr val="tx1"/>
                </a:solidFill>
                <a:effectLst/>
                <a:latin typeface="+mn-lt"/>
                <a:ea typeface="+mn-ea"/>
                <a:cs typeface="+mn-cs"/>
              </a:rPr>
              <a:t>, </a:t>
            </a:r>
            <a:r>
              <a:rPr lang="bg-BG" sz="1200" b="1" kern="1200">
                <a:solidFill>
                  <a:schemeClr val="tx1"/>
                </a:solidFill>
                <a:effectLst/>
                <a:latin typeface="+mn-lt"/>
                <a:ea typeface="+mn-ea"/>
                <a:cs typeface="+mn-cs"/>
              </a:rPr>
              <a:t>Лихтенщайн</a:t>
            </a:r>
            <a:r>
              <a:rPr lang="bg-BG" sz="1200" kern="1200">
                <a:solidFill>
                  <a:schemeClr val="tx1"/>
                </a:solidFill>
                <a:effectLst/>
                <a:latin typeface="+mn-lt"/>
                <a:ea typeface="+mn-ea"/>
                <a:cs typeface="+mn-cs"/>
              </a:rPr>
              <a:t>, </a:t>
            </a:r>
            <a:r>
              <a:rPr lang="bg-BG" sz="1200" b="1" kern="1200">
                <a:solidFill>
                  <a:schemeClr val="tx1"/>
                </a:solidFill>
                <a:effectLst/>
                <a:latin typeface="+mn-lt"/>
                <a:ea typeface="+mn-ea"/>
                <a:cs typeface="+mn-cs"/>
              </a:rPr>
              <a:t>Норвегия</a:t>
            </a:r>
            <a:r>
              <a:rPr lang="bg-BG" sz="1200" kern="1200">
                <a:solidFill>
                  <a:schemeClr val="tx1"/>
                </a:solidFill>
                <a:effectLst/>
                <a:latin typeface="+mn-lt"/>
                <a:ea typeface="+mn-ea"/>
                <a:cs typeface="+mn-cs"/>
              </a:rPr>
              <a:t> и </a:t>
            </a:r>
            <a:r>
              <a:rPr lang="bg-BG" sz="1200" b="1" kern="1200">
                <a:solidFill>
                  <a:schemeClr val="tx1"/>
                </a:solidFill>
                <a:effectLst/>
                <a:latin typeface="+mn-lt"/>
                <a:ea typeface="+mn-ea"/>
                <a:cs typeface="+mn-cs"/>
              </a:rPr>
              <a:t>Швейцария </a:t>
            </a:r>
            <a:r>
              <a:rPr lang="bg-BG" sz="1200" kern="1200">
                <a:solidFill>
                  <a:schemeClr val="tx1"/>
                </a:solidFill>
                <a:effectLst/>
                <a:latin typeface="+mn-lt"/>
                <a:ea typeface="+mn-ea"/>
                <a:cs typeface="+mn-cs"/>
              </a:rPr>
              <a:t>също са част от единния европейски пазар.</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1995 г.</a:t>
            </a:r>
            <a:r>
              <a:rPr lang="bg-BG" sz="1200" b="1" kern="1200">
                <a:solidFill>
                  <a:schemeClr val="tx1"/>
                </a:solidFill>
                <a:effectLst/>
                <a:latin typeface="+mn-lt"/>
                <a:ea typeface="+mn-ea"/>
                <a:cs typeface="+mn-cs"/>
              </a:rPr>
              <a:t> </a:t>
            </a:r>
            <a:r>
              <a:rPr lang="bg-BG" sz="1200" kern="1200">
                <a:solidFill>
                  <a:schemeClr val="tx1"/>
                </a:solidFill>
                <a:effectLst/>
                <a:latin typeface="+mn-lt"/>
                <a:ea typeface="+mn-ea"/>
                <a:cs typeface="+mn-cs"/>
              </a:rPr>
              <a:t>— С </a:t>
            </a:r>
            <a:r>
              <a:rPr lang="bg-BG" sz="1200" b="1" kern="1200">
                <a:solidFill>
                  <a:schemeClr val="tx1"/>
                </a:solidFill>
                <a:effectLst/>
                <a:latin typeface="+mn-lt"/>
                <a:ea typeface="+mn-ea"/>
                <a:cs typeface="+mn-cs"/>
              </a:rPr>
              <a:t>Шенгенското споразумение</a:t>
            </a:r>
            <a:r>
              <a:rPr lang="bg-BG" sz="1200" kern="1200">
                <a:solidFill>
                  <a:schemeClr val="tx1"/>
                </a:solidFill>
                <a:effectLst/>
                <a:latin typeface="+mn-lt"/>
                <a:ea typeface="+mn-ea"/>
                <a:cs typeface="+mn-cs"/>
              </a:rPr>
              <a:t> се премахва граничният контрол между седемте държави, които са го подписали.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b="0" kern="1200">
                <a:solidFill>
                  <a:schemeClr val="tx1"/>
                </a:solidFill>
                <a:effectLst/>
                <a:latin typeface="+mn-lt"/>
                <a:ea typeface="+mn-ea"/>
                <a:cs typeface="+mn-cs"/>
              </a:rPr>
              <a:t>2002 г.</a:t>
            </a:r>
            <a:r>
              <a:rPr lang="bg-BG" sz="1200" b="1" kern="1200">
                <a:solidFill>
                  <a:schemeClr val="tx1"/>
                </a:solidFill>
                <a:effectLst/>
                <a:latin typeface="+mn-lt"/>
                <a:ea typeface="+mn-ea"/>
                <a:cs typeface="+mn-cs"/>
              </a:rPr>
              <a:t> </a:t>
            </a:r>
            <a:r>
              <a:rPr lang="bg-BG" sz="1200" kern="1200">
                <a:solidFill>
                  <a:schemeClr val="tx1"/>
                </a:solidFill>
                <a:effectLst/>
                <a:latin typeface="+mn-lt"/>
                <a:ea typeface="+mn-ea"/>
                <a:cs typeface="+mn-cs"/>
              </a:rPr>
              <a:t>— </a:t>
            </a:r>
            <a:r>
              <a:rPr lang="bg-BG" sz="1200" b="1" kern="1200">
                <a:solidFill>
                  <a:schemeClr val="tx1"/>
                </a:solidFill>
                <a:effectLst/>
                <a:latin typeface="+mn-lt"/>
                <a:ea typeface="+mn-ea"/>
                <a:cs typeface="+mn-cs"/>
              </a:rPr>
              <a:t>Еврото става законната</a:t>
            </a:r>
            <a:r>
              <a:rPr lang="bg-BG" sz="1200" kern="1200">
                <a:solidFill>
                  <a:schemeClr val="tx1"/>
                </a:solidFill>
                <a:effectLst/>
                <a:latin typeface="+mn-lt"/>
                <a:ea typeface="+mn-ea"/>
                <a:cs typeface="+mn-cs"/>
              </a:rPr>
              <a:t> валута в 12 държави от ЕС.</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2004 г.</a:t>
            </a:r>
            <a:r>
              <a:rPr lang="bg-BG" sz="1200" b="1" kern="1200">
                <a:solidFill>
                  <a:schemeClr val="tx1"/>
                </a:solidFill>
                <a:effectLst/>
                <a:latin typeface="+mn-lt"/>
                <a:ea typeface="+mn-ea"/>
                <a:cs typeface="+mn-cs"/>
              </a:rPr>
              <a:t> </a:t>
            </a:r>
            <a:r>
              <a:rPr lang="bg-BG" sz="1200" kern="1200">
                <a:solidFill>
                  <a:schemeClr val="tx1"/>
                </a:solidFill>
                <a:effectLst/>
                <a:latin typeface="+mn-lt"/>
                <a:ea typeface="+mn-ea"/>
                <a:cs typeface="+mn-cs"/>
              </a:rPr>
              <a:t>— </a:t>
            </a:r>
            <a:r>
              <a:rPr lang="bg-BG" sz="1200" b="1" kern="1200">
                <a:solidFill>
                  <a:schemeClr val="tx1"/>
                </a:solidFill>
                <a:effectLst/>
                <a:latin typeface="+mn-lt"/>
                <a:ea typeface="+mn-ea"/>
                <a:cs typeface="+mn-cs"/>
              </a:rPr>
              <a:t>Най-голямото разширяване на Европейския съюз</a:t>
            </a:r>
            <a:r>
              <a:rPr lang="bg-BG" sz="1200" kern="1200">
                <a:solidFill>
                  <a:schemeClr val="tx1"/>
                </a:solidFill>
                <a:effectLst/>
                <a:latin typeface="+mn-lt"/>
                <a:ea typeface="+mn-ea"/>
                <a:cs typeface="+mn-cs"/>
              </a:rPr>
              <a:t> по отношение на територията, броя на държавите членки и населението. Десет нови държави се присъединяват към ЕС: Естония, Кипър, Латвия, Литва, Малта, Полша, Словакия, Словения, Унгария и Чехия. Това разширяване бележи обединението на Европа, която в продължение на половин век е била разделена от Желязната завеса и Студената война.</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2007 г.</a:t>
            </a:r>
            <a:r>
              <a:rPr lang="bg-BG" sz="1200" b="1" kern="1200">
                <a:solidFill>
                  <a:schemeClr val="tx1"/>
                </a:solidFill>
                <a:effectLst/>
                <a:latin typeface="+mn-lt"/>
                <a:ea typeface="+mn-ea"/>
                <a:cs typeface="+mn-cs"/>
              </a:rPr>
              <a:t> </a:t>
            </a:r>
            <a:r>
              <a:rPr lang="bg-BG" sz="1200" kern="1200">
                <a:solidFill>
                  <a:schemeClr val="tx1"/>
                </a:solidFill>
                <a:effectLst/>
                <a:latin typeface="+mn-lt"/>
                <a:ea typeface="+mn-ea"/>
                <a:cs typeface="+mn-cs"/>
              </a:rPr>
              <a:t>— </a:t>
            </a:r>
            <a:r>
              <a:rPr lang="bg-BG" sz="1200" b="1" kern="1200">
                <a:solidFill>
                  <a:schemeClr val="tx1"/>
                </a:solidFill>
                <a:effectLst/>
                <a:latin typeface="+mn-lt"/>
                <a:ea typeface="+mn-ea"/>
                <a:cs typeface="+mn-cs"/>
              </a:rPr>
              <a:t>С Договора от Лисабон</a:t>
            </a:r>
            <a:r>
              <a:rPr lang="bg-BG" sz="1200" kern="1200">
                <a:solidFill>
                  <a:schemeClr val="tx1"/>
                </a:solidFill>
                <a:effectLst/>
                <a:latin typeface="+mn-lt"/>
                <a:ea typeface="+mn-ea"/>
                <a:cs typeface="+mn-cs"/>
              </a:rPr>
              <a:t> се въвежда нова структура, с която се засилва ролята на ЕС в света и се придава по-голяма тежест на гласа на гражданите и на националните правителства.</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bg-BG" sz="1200" kern="1200">
                <a:solidFill>
                  <a:schemeClr val="tx1"/>
                </a:solidFill>
                <a:effectLst/>
                <a:latin typeface="+mn-lt"/>
                <a:ea typeface="+mn-ea"/>
                <a:cs typeface="+mn-cs"/>
              </a:rPr>
              <a:t>2020 г. — </a:t>
            </a:r>
            <a:r>
              <a:rPr lang="bg-BG" sz="1200" kern="1200" err="1">
                <a:solidFill>
                  <a:schemeClr val="tx1"/>
                </a:solidFill>
                <a:effectLst/>
                <a:latin typeface="+mn-lt"/>
                <a:ea typeface="+mn-ea"/>
                <a:cs typeface="+mn-cs"/>
              </a:rPr>
              <a:t>NextGenerationEU</a:t>
            </a:r>
            <a:r>
              <a:rPr lang="bg-BG" sz="1200" kern="1200">
                <a:solidFill>
                  <a:schemeClr val="tx1"/>
                </a:solidFill>
                <a:effectLst/>
                <a:latin typeface="+mn-lt"/>
                <a:ea typeface="+mn-ea"/>
                <a:cs typeface="+mn-cs"/>
              </a:rPr>
              <a:t> е пакет за икономическо възстановяване в подкрепа на държавите от ЕС, засегнати от пандемията от COVID-19. Целта на </a:t>
            </a:r>
            <a:r>
              <a:rPr lang="bg-BG" sz="1200" kern="1200" err="1">
                <a:solidFill>
                  <a:schemeClr val="tx1"/>
                </a:solidFill>
                <a:effectLst/>
                <a:latin typeface="+mn-lt"/>
                <a:ea typeface="+mn-ea"/>
                <a:cs typeface="+mn-cs"/>
              </a:rPr>
              <a:t>Next</a:t>
            </a:r>
            <a:r>
              <a:rPr lang="bg-BG" sz="1200" kern="1200">
                <a:solidFill>
                  <a:schemeClr val="tx1"/>
                </a:solidFill>
                <a:effectLst/>
                <a:latin typeface="+mn-lt"/>
                <a:ea typeface="+mn-ea"/>
                <a:cs typeface="+mn-cs"/>
              </a:rPr>
              <a:t> </a:t>
            </a:r>
            <a:r>
              <a:rPr lang="bg-BG" sz="1200" kern="1200" err="1">
                <a:solidFill>
                  <a:schemeClr val="tx1"/>
                </a:solidFill>
                <a:effectLst/>
                <a:latin typeface="+mn-lt"/>
                <a:ea typeface="+mn-ea"/>
                <a:cs typeface="+mn-cs"/>
              </a:rPr>
              <a:t>Generation</a:t>
            </a:r>
            <a:r>
              <a:rPr lang="bg-BG" sz="1200" kern="1200">
                <a:solidFill>
                  <a:schemeClr val="tx1"/>
                </a:solidFill>
                <a:effectLst/>
                <a:latin typeface="+mn-lt"/>
                <a:ea typeface="+mn-ea"/>
                <a:cs typeface="+mn-cs"/>
              </a:rPr>
              <a:t> EU е да се укрепи ЕС, да се преобразят икономиките и обществата в него и да се създаде една Европа, която носи ползи за всички.</a:t>
            </a:r>
            <a:endParaRPr lang="fr-BE" sz="1400" kern="120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С течение на годините към европейския проект се присъединяват все повече държави.</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b="1" kern="1200">
                <a:solidFill>
                  <a:schemeClr val="tx1"/>
                </a:solidFill>
                <a:effectLst/>
                <a:latin typeface="+mn-lt"/>
                <a:ea typeface="+mn-ea"/>
                <a:cs typeface="+mn-cs"/>
              </a:rPr>
              <a:t>Шенгенското пространство </a:t>
            </a:r>
            <a:r>
              <a:rPr lang="bg-BG" sz="1200" kern="1200">
                <a:solidFill>
                  <a:schemeClr val="tx1"/>
                </a:solidFill>
                <a:effectLst/>
                <a:latin typeface="+mn-lt"/>
                <a:ea typeface="+mn-ea"/>
                <a:cs typeface="+mn-cs"/>
              </a:rPr>
              <a:t>е създадено през 1995 г. с цел да се премахне контролът по границите между държавите от ЕС.</a:t>
            </a:r>
            <a:endParaRPr lang="en-US" sz="1200" kern="1200">
              <a:solidFill>
                <a:schemeClr val="tx1"/>
              </a:solidFill>
              <a:effectLst/>
              <a:latin typeface="+mn-lt"/>
              <a:ea typeface="+mn-ea"/>
              <a:cs typeface="+mn-cs"/>
            </a:endParaRPr>
          </a:p>
          <a:p>
            <a:r>
              <a:rPr lang="bg-BG" sz="1200" kern="1200">
                <a:solidFill>
                  <a:schemeClr val="tx1"/>
                </a:solidFill>
                <a:effectLst/>
                <a:latin typeface="+mn-lt"/>
                <a:ea typeface="+mn-ea"/>
                <a:cs typeface="+mn-cs"/>
              </a:rPr>
              <a:t>Гражданите на ЕС могат да се движат свободно в това пространство. Шенгенското пространство обединява </a:t>
            </a:r>
            <a:r>
              <a:rPr lang="bg-BG" kern="1200">
                <a:effectLst/>
              </a:rPr>
              <a:t>2</a:t>
            </a:r>
            <a:r>
              <a:rPr lang="bg-BG"/>
              <a:t>5 </a:t>
            </a:r>
            <a:r>
              <a:rPr lang="bg-BG" kern="1200">
                <a:effectLst/>
              </a:rPr>
              <a:t>държави </a:t>
            </a:r>
            <a:r>
              <a:rPr lang="bg-BG"/>
              <a:t>в </a:t>
            </a:r>
            <a:r>
              <a:rPr lang="bg-BG" kern="1200">
                <a:effectLst/>
              </a:rPr>
              <a:t>ЕС </a:t>
            </a:r>
            <a:r>
              <a:rPr lang="bg-BG"/>
              <a:t>(</a:t>
            </a:r>
            <a:r>
              <a:rPr lang="bg-BG" kern="1200">
                <a:effectLst/>
              </a:rPr>
              <a:t>Австрия, Белгия, </a:t>
            </a:r>
            <a:r>
              <a:rPr lang="bg-BG"/>
              <a:t>България, </a:t>
            </a:r>
            <a:r>
              <a:rPr lang="bg-BG" kern="1200">
                <a:effectLst/>
              </a:rPr>
              <a:t>Германия, Гърция, Дания, Естония, Испания, Италия, Латвия, Литва, Люксембург, Малта, Нидерландия, Полша, Португалия, </a:t>
            </a:r>
            <a:r>
              <a:rPr lang="bg-BG"/>
              <a:t>Румъния, </a:t>
            </a:r>
            <a:r>
              <a:rPr lang="bg-BG" kern="1200">
                <a:effectLst/>
              </a:rPr>
              <a:t>Словакия, Словения, Унгария, Финландия, Франция, </a:t>
            </a:r>
            <a:r>
              <a:rPr lang="bg-BG"/>
              <a:t>Хърватия, </a:t>
            </a:r>
            <a:r>
              <a:rPr lang="bg-BG" kern="1200">
                <a:effectLst/>
              </a:rPr>
              <a:t>Чехия</a:t>
            </a:r>
            <a:r>
              <a:rPr lang="bg-BG"/>
              <a:t> и Швеция)</a:t>
            </a:r>
            <a:r>
              <a:rPr lang="bg-BG" kern="1200">
                <a:effectLst/>
              </a:rPr>
              <a:t> и четири държави извън ЕС (Исландия, Лихтенщайн, Норвегия и Швейцария).</a:t>
            </a:r>
            <a:endParaRPr lang="bg-BG">
              <a:ea typeface="Calibri"/>
              <a:cs typeface="Calibri"/>
            </a:endParaRPr>
          </a:p>
          <a:p>
            <a:endParaRPr lang="bg-BG" noProof="0">
              <a:ea typeface="Calibri"/>
              <a:cs typeface="Calibri"/>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Понастоящем еврото се използва в </a:t>
            </a:r>
            <a:r>
              <a:rPr lang="fr-BE" sz="1200" b="1" kern="1200">
                <a:solidFill>
                  <a:schemeClr val="tx1"/>
                </a:solidFill>
                <a:effectLst/>
                <a:latin typeface="+mn-lt"/>
                <a:ea typeface="+mn-ea"/>
                <a:cs typeface="+mn-cs"/>
              </a:rPr>
              <a:t>20</a:t>
            </a:r>
            <a:r>
              <a:rPr lang="bg-BG" sz="1200" b="1" kern="1200">
                <a:solidFill>
                  <a:schemeClr val="tx1"/>
                </a:solidFill>
                <a:effectLst/>
                <a:latin typeface="+mn-lt"/>
                <a:ea typeface="+mn-ea"/>
                <a:cs typeface="+mn-cs"/>
              </a:rPr>
              <a:t> държави </a:t>
            </a:r>
            <a:r>
              <a:rPr lang="bg-BG" sz="1200" kern="1200">
                <a:solidFill>
                  <a:schemeClr val="tx1"/>
                </a:solidFill>
                <a:effectLst/>
                <a:latin typeface="+mn-lt"/>
                <a:ea typeface="+mn-ea"/>
                <a:cs typeface="+mn-cs"/>
              </a:rPr>
              <a:t>от 27-те държави — членки на ЕС, като замени предишните им национални валути. Австрия, Белгия, Германия, Гърция, Естония, Ирландия, Испания, Италия, Кипър, Латвия, Литва, Люксембург, Малта, Нидерландия, Португалия, Словакия, Словения, Финландия, Франция</a:t>
            </a:r>
            <a:r>
              <a:rPr lang="fr-BE" sz="1200" kern="1200">
                <a:solidFill>
                  <a:schemeClr val="tx1"/>
                </a:solidFill>
                <a:effectLst/>
                <a:latin typeface="+mn-lt"/>
                <a:ea typeface="+mn-ea"/>
                <a:cs typeface="+mn-cs"/>
              </a:rPr>
              <a:t> </a:t>
            </a:r>
            <a:r>
              <a:rPr lang="az-Cyrl-AZ" sz="1200" kern="1200">
                <a:solidFill>
                  <a:schemeClr val="tx1"/>
                </a:solidFill>
                <a:effectLst/>
                <a:latin typeface="+mn-lt"/>
                <a:ea typeface="+mn-ea"/>
                <a:cs typeface="+mn-cs"/>
              </a:rPr>
              <a:t>и Хърватия</a:t>
            </a:r>
            <a:r>
              <a:rPr lang="bg-BG" sz="1200" kern="1200">
                <a:solidFill>
                  <a:schemeClr val="tx1"/>
                </a:solidFill>
                <a:effectLst/>
                <a:latin typeface="+mn-lt"/>
                <a:ea typeface="+mn-ea"/>
                <a:cs typeface="+mn-cs"/>
              </a:rPr>
              <a:t>.</a:t>
            </a:r>
            <a:endParaRPr lang="en-GB" noProof="0"/>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bg-BG" sz="1200" kern="1200">
                <a:solidFill>
                  <a:schemeClr val="tx1"/>
                </a:solidFill>
                <a:effectLst/>
                <a:latin typeface="+mn-lt"/>
                <a:ea typeface="+mn-ea"/>
                <a:cs typeface="+mn-cs"/>
              </a:rPr>
              <a:t>Целта на </a:t>
            </a:r>
            <a:r>
              <a:rPr lang="bg-BG" sz="1200" b="1" kern="1200">
                <a:solidFill>
                  <a:schemeClr val="tx1"/>
                </a:solidFill>
                <a:effectLst/>
                <a:latin typeface="+mn-lt"/>
                <a:ea typeface="+mn-ea"/>
                <a:cs typeface="+mn-cs"/>
              </a:rPr>
              <a:t>схемата „Гаранция за младежта“ </a:t>
            </a:r>
            <a:r>
              <a:rPr lang="bg-BG" sz="1200" kern="1200">
                <a:solidFill>
                  <a:schemeClr val="tx1"/>
                </a:solidFill>
                <a:effectLst/>
                <a:latin typeface="+mn-lt"/>
                <a:ea typeface="+mn-ea"/>
                <a:cs typeface="+mn-cs"/>
              </a:rPr>
              <a:t>е да се подпомогнат младежите да продължат образованието си или да увеличат шансовете си за намиране на работа чрез предоставяне на обучения, посветени на търсени от работодателите умения.</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b="1" kern="1200">
                <a:solidFill>
                  <a:schemeClr val="tx1"/>
                </a:solidFill>
                <a:effectLst/>
                <a:latin typeface="+mn-lt"/>
                <a:ea typeface="+mn-ea"/>
                <a:cs typeface="+mn-cs"/>
              </a:rPr>
              <a:t>Уебсайтът за заетост EURES</a:t>
            </a:r>
            <a:r>
              <a:rPr lang="bg-BG" sz="1200" kern="1200">
                <a:solidFill>
                  <a:schemeClr val="tx1"/>
                </a:solidFill>
                <a:effectLst/>
                <a:latin typeface="+mn-lt"/>
                <a:ea typeface="+mn-ea"/>
                <a:cs typeface="+mn-cs"/>
              </a:rPr>
              <a:t> помага на младежите да започнат да търсят работа, стаж или възможност за чиракуване в друга държава в ЕС. Работодателите пък го ползват, за да намерят кандидати в други държави от ЕС.</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b="1" kern="1200">
                <a:solidFill>
                  <a:schemeClr val="tx1"/>
                </a:solidFill>
                <a:effectLst/>
                <a:latin typeface="+mn-lt"/>
                <a:ea typeface="+mn-ea"/>
                <a:cs typeface="+mn-cs"/>
              </a:rPr>
              <a:t>Програмата „Еразъм+“ </a:t>
            </a:r>
            <a:r>
              <a:rPr lang="bg-BG" sz="1200" kern="1200">
                <a:solidFill>
                  <a:schemeClr val="tx1"/>
                </a:solidFill>
                <a:effectLst/>
                <a:latin typeface="+mn-lt"/>
                <a:ea typeface="+mn-ea"/>
                <a:cs typeface="+mn-cs"/>
              </a:rPr>
              <a:t>е отворена както за юноши, така и за възрастни от държави от ЕС и извън него, като им дава възможност да учат, да се обучават или да участват в младежки обмени в 33 държави в Европа и извън нея.</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С </a:t>
            </a:r>
            <a:r>
              <a:rPr lang="bg-BG" sz="1200" b="1" kern="1200">
                <a:solidFill>
                  <a:schemeClr val="tx1"/>
                </a:solidFill>
                <a:effectLst/>
                <a:latin typeface="+mn-lt"/>
                <a:ea typeface="+mn-ea"/>
                <a:cs typeface="+mn-cs"/>
              </a:rPr>
              <a:t>Европейския корпус за солидарност</a:t>
            </a:r>
            <a:r>
              <a:rPr lang="bg-BG" sz="1200" kern="1200">
                <a:solidFill>
                  <a:schemeClr val="tx1"/>
                </a:solidFill>
                <a:effectLst/>
                <a:latin typeface="+mn-lt"/>
                <a:ea typeface="+mn-ea"/>
                <a:cs typeface="+mn-cs"/>
              </a:rPr>
              <a:t> на младежите се дава възможност да работят като доброволци за важна за тях кауза в чужбина (или в своята държава). Благодарение на този обогатяващ опит те могат да развиват своите умения и компетентности.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Научете повече тук: </a:t>
            </a:r>
            <a:r>
              <a:rPr lang="bg-BG" sz="1200" u="sng" kern="1200">
                <a:solidFill>
                  <a:schemeClr val="tx1"/>
                </a:solidFill>
                <a:effectLst/>
                <a:latin typeface="+mn-lt"/>
                <a:ea typeface="+mn-ea"/>
                <a:cs typeface="+mn-cs"/>
                <a:hlinkClick r:id="rId3"/>
              </a:rPr>
              <a:t>Работа и обучение (europa.eu)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bg-BG" sz="1200" kern="1200">
                <a:solidFill>
                  <a:schemeClr val="tx1"/>
                </a:solidFill>
                <a:effectLst/>
                <a:latin typeface="+mn-lt"/>
                <a:ea typeface="+mn-ea"/>
                <a:cs typeface="+mn-cs"/>
              </a:rPr>
              <a:t>Порталът </a:t>
            </a:r>
            <a:r>
              <a:rPr lang="bg-BG" sz="1200" b="1" kern="1200" err="1">
                <a:solidFill>
                  <a:schemeClr val="tx1"/>
                </a:solidFill>
                <a:effectLst/>
                <a:latin typeface="+mn-lt"/>
                <a:ea typeface="+mn-ea"/>
                <a:cs typeface="+mn-cs"/>
              </a:rPr>
              <a:t>DiscoverEU</a:t>
            </a:r>
            <a:r>
              <a:rPr lang="bg-BG" sz="1200" kern="1200">
                <a:solidFill>
                  <a:schemeClr val="tx1"/>
                </a:solidFill>
                <a:effectLst/>
                <a:latin typeface="+mn-lt"/>
                <a:ea typeface="+mn-ea"/>
                <a:cs typeface="+mn-cs"/>
              </a:rPr>
              <a:t> е инициатива на Европейския съюз, с която на 18-годишните младежи се дава възможност да открият Европа пътувайки.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Когато сте в чужбина, можете</a:t>
            </a:r>
            <a:r>
              <a:rPr lang="bg-BG" sz="1200" b="1" kern="1200">
                <a:solidFill>
                  <a:schemeClr val="tx1"/>
                </a:solidFill>
                <a:effectLst/>
                <a:latin typeface="+mn-lt"/>
                <a:ea typeface="+mn-ea"/>
                <a:cs typeface="+mn-cs"/>
              </a:rPr>
              <a:t> да използвате мобилния си телефон точно както у дома, </a:t>
            </a:r>
            <a:r>
              <a:rPr lang="bg-BG" sz="1200" kern="1200">
                <a:solidFill>
                  <a:schemeClr val="tx1"/>
                </a:solidFill>
                <a:effectLst/>
                <a:latin typeface="+mn-lt"/>
                <a:ea typeface="+mn-ea"/>
                <a:cs typeface="+mn-cs"/>
              </a:rPr>
              <a:t>без да плащате допълнителни такси.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В случай че вашият полет, автобус, влак или кораб бъде отменен, разходите ви ще бъдат възстановени, тъй като сте защитени от пълен набор от </a:t>
            </a:r>
            <a:r>
              <a:rPr lang="bg-BG" sz="1200" b="1" kern="1200">
                <a:solidFill>
                  <a:schemeClr val="tx1"/>
                </a:solidFill>
                <a:effectLst/>
                <a:latin typeface="+mn-lt"/>
                <a:ea typeface="+mn-ea"/>
                <a:cs typeface="+mn-cs"/>
              </a:rPr>
              <a:t>права на пътниците</a:t>
            </a:r>
            <a:r>
              <a:rPr lang="bg-BG"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При спешни случаи можете да получите здравно обслужване във всяка държава от ЕС благодарение на </a:t>
            </a:r>
            <a:r>
              <a:rPr lang="bg-BG" sz="1200" b="1" kern="1200">
                <a:solidFill>
                  <a:schemeClr val="tx1"/>
                </a:solidFill>
                <a:effectLst/>
                <a:latin typeface="+mn-lt"/>
                <a:ea typeface="+mn-ea"/>
                <a:cs typeface="+mn-cs"/>
              </a:rPr>
              <a:t>Европейската здравноосигурителна карта</a:t>
            </a:r>
            <a:r>
              <a:rPr lang="bg-BG"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Можете да продължите да гледате любимите си сериали, защото имате </a:t>
            </a:r>
            <a:r>
              <a:rPr lang="bg-BG" sz="1200" b="1" kern="1200">
                <a:solidFill>
                  <a:schemeClr val="tx1"/>
                </a:solidFill>
                <a:effectLst/>
                <a:latin typeface="+mn-lt"/>
                <a:ea typeface="+mn-ea"/>
                <a:cs typeface="+mn-cs"/>
              </a:rPr>
              <a:t>достъп до вашите цифрови абонаменти в целия ЕС</a:t>
            </a:r>
            <a:r>
              <a:rPr lang="bg-BG"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bg-BG" sz="1200" b="1" kern="1200">
                <a:solidFill>
                  <a:schemeClr val="tx1"/>
                </a:solidFill>
                <a:effectLst/>
                <a:latin typeface="+mn-lt"/>
                <a:ea typeface="+mn-ea"/>
                <a:cs typeface="+mn-cs"/>
              </a:rPr>
              <a:t>Участие: </a:t>
            </a:r>
            <a:r>
              <a:rPr lang="bg-BG" sz="1200" kern="1200">
                <a:solidFill>
                  <a:schemeClr val="tx1"/>
                </a:solidFill>
                <a:effectLst/>
                <a:latin typeface="+mn-lt"/>
                <a:ea typeface="+mn-ea"/>
                <a:cs typeface="+mn-cs"/>
              </a:rPr>
              <a:t>Можете да допринесете за оформянето на Европа, като например:</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bg-BG" sz="1800">
                <a:effectLst/>
                <a:latin typeface="Calibri"/>
                <a:ea typeface="Calibri" panose="020F0502020204030204" pitchFamily="34" charset="0"/>
                <a:cs typeface="Calibri"/>
              </a:rPr>
              <a:t>гласувате на изборите за Европейски парламент: възрастта за гласуване е 18 години в повечето държави от ЕС, 17 години в Гърция и 16 години в Австрия и Малта. Неотдавна Белгия и Германия намалиха възрастта за гласуване на изборите за Европейски парламент на 16 години</a:t>
            </a:r>
            <a:r>
              <a:rPr lang="en-IE" sz="1200" kern="1200">
                <a:solidFill>
                  <a:schemeClr val="tx1"/>
                </a:solidFill>
                <a:effectLst/>
                <a:latin typeface="+mn-lt"/>
                <a:ea typeface="+mn-ea"/>
                <a:cs typeface="+mn-cs"/>
              </a:rPr>
              <a:t>.</a:t>
            </a:r>
            <a:endParaRPr lang="en-IE" sz="1200" kern="1200">
              <a:solidFill>
                <a:schemeClr val="tx1"/>
              </a:solidFill>
              <a:effectLst/>
              <a:latin typeface="+mn-lt"/>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bg-BG" sz="1800">
                <a:effectLst/>
                <a:latin typeface="Calibri"/>
                <a:ea typeface="Calibri" panose="020F0502020204030204" pitchFamily="34" charset="0"/>
                <a:cs typeface="Calibri"/>
              </a:rPr>
              <a:t>стартирате или подкрепите</a:t>
            </a:r>
            <a:r>
              <a:rPr lang="bg-BG" sz="1800" b="1">
                <a:effectLst/>
                <a:latin typeface="Calibri"/>
                <a:ea typeface="Calibri" panose="020F0502020204030204" pitchFamily="34" charset="0"/>
                <a:cs typeface="Calibri"/>
              </a:rPr>
              <a:t> европейска гражданска инициатива, </a:t>
            </a:r>
            <a:r>
              <a:rPr lang="bg-BG" sz="1800">
                <a:effectLst/>
                <a:latin typeface="Calibri"/>
                <a:ea typeface="Calibri" panose="020F0502020204030204" pitchFamily="34" charset="0"/>
                <a:cs typeface="Calibri"/>
              </a:rPr>
              <a:t>с която ЕС се призовава да предложи ново законодателство по конкретен въпрос в рамките на неговите компетенции;</a:t>
            </a:r>
            <a:endParaRPr lang="en-US" sz="1200" kern="1200">
              <a:solidFill>
                <a:schemeClr val="tx1"/>
              </a:solidFill>
              <a:effectLst/>
              <a:latin typeface="Calibri"/>
              <a:cs typeface="Calibri"/>
            </a:endParaRPr>
          </a:p>
          <a:p>
            <a:pPr marL="628650" lvl="1" indent="-171450">
              <a:buFont typeface="Wingdings" panose="05000000000000000000" pitchFamily="2" charset="2"/>
              <a:buChar char="Ø"/>
            </a:pPr>
            <a:r>
              <a:rPr lang="bg-BG" sz="1200" kern="1200">
                <a:solidFill>
                  <a:schemeClr val="tx1"/>
                </a:solidFill>
                <a:effectLst/>
                <a:latin typeface="+mn-lt"/>
                <a:ea typeface="+mn-ea"/>
                <a:cs typeface="+mn-cs"/>
              </a:rPr>
              <a:t>участвате в</a:t>
            </a:r>
            <a:r>
              <a:rPr lang="bg-BG" sz="1200" b="1" kern="1200">
                <a:solidFill>
                  <a:schemeClr val="tx1"/>
                </a:solidFill>
                <a:effectLst/>
                <a:latin typeface="+mn-lt"/>
                <a:ea typeface="+mn-ea"/>
                <a:cs typeface="+mn-cs"/>
              </a:rPr>
              <a:t> диалози с гражданите</a:t>
            </a:r>
            <a:r>
              <a:rPr lang="bg-BG" sz="1200" kern="1200">
                <a:solidFill>
                  <a:schemeClr val="tx1"/>
                </a:solidFill>
                <a:effectLst/>
                <a:latin typeface="+mn-lt"/>
                <a:ea typeface="+mn-ea"/>
                <a:cs typeface="+mn-cs"/>
              </a:rPr>
              <a:t>, които се провеждат в целия ЕС и ви дават възможност да обсъждате въпроси от значение за Европа с представители на ЕС;</a:t>
            </a:r>
            <a:endParaRPr lang="en-US" sz="1200" kern="1200">
              <a:solidFill>
                <a:schemeClr val="tx1"/>
              </a:solidFill>
              <a:effectLst/>
              <a:latin typeface="+mn-lt"/>
              <a:ea typeface="+mn-ea"/>
              <a:cs typeface="+mn-cs"/>
            </a:endParaRPr>
          </a:p>
          <a:p>
            <a:pPr marL="457200" lvl="1" indent="0">
              <a:buFont typeface="Wingdings" panose="05000000000000000000" pitchFamily="2" charset="2"/>
              <a:buNone/>
            </a:pPr>
            <a:endParaRPr lang="fr-BE"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b="1" kern="1200">
                <a:solidFill>
                  <a:schemeClr val="tx1"/>
                </a:solidFill>
                <a:effectLst/>
                <a:latin typeface="+mn-lt"/>
                <a:ea typeface="+mn-ea"/>
                <a:cs typeface="+mn-cs"/>
              </a:rPr>
              <a:t>Опазване на околната среда:</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bg-BG" sz="1200" kern="1200">
                <a:solidFill>
                  <a:schemeClr val="tx1"/>
                </a:solidFill>
                <a:effectLst/>
                <a:latin typeface="+mn-lt"/>
                <a:ea typeface="+mn-ea"/>
                <a:cs typeface="+mn-cs"/>
              </a:rPr>
              <a:t>Борбата с изменението на климата е основен приоритет на ЕС. Всички държави в ЕС постигнаха съгласие до 2030 г.: да намалят значително своите емисии на парникови газове и енергопотребление и да произвеждат повече енергия от възобновяеми източници (като вятърна, слънчева или водноелектрическа енергия).</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bg-BG" sz="1200" b="1" kern="1200">
                <a:solidFill>
                  <a:schemeClr val="tx1"/>
                </a:solidFill>
                <a:effectLst/>
                <a:latin typeface="+mn-lt"/>
                <a:ea typeface="+mn-ea"/>
                <a:cs typeface="+mn-cs"/>
              </a:rPr>
              <a:t>„Натура 2000“</a:t>
            </a:r>
            <a:r>
              <a:rPr lang="bg-BG" sz="1200" kern="1200">
                <a:solidFill>
                  <a:schemeClr val="tx1"/>
                </a:solidFill>
                <a:effectLst/>
                <a:latin typeface="+mn-lt"/>
                <a:ea typeface="+mn-ea"/>
                <a:cs typeface="+mn-cs"/>
              </a:rPr>
              <a:t> е мрежа от защитени територии в Европа. С нея са защитени около 2000 животински и растителни вида и 230 типа местообитания в целия ЕС. За повече информация щракнете тук: </a:t>
            </a:r>
            <a:r>
              <a:rPr lang="bg-BG" sz="1200" u="sng" kern="1200">
                <a:solidFill>
                  <a:schemeClr val="tx1"/>
                </a:solidFill>
                <a:effectLst/>
                <a:latin typeface="+mn-lt"/>
                <a:ea typeface="+mn-ea"/>
                <a:cs typeface="+mn-cs"/>
                <a:hlinkClick r:id="rId3"/>
              </a:rPr>
              <a:t>https://europa.eu/!vC49dj</a:t>
            </a:r>
            <a:r>
              <a:rPr lang="bg-BG"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bg-BG" sz="1200" kern="1200">
                <a:solidFill>
                  <a:schemeClr val="tx1"/>
                </a:solidFill>
                <a:effectLst/>
                <a:latin typeface="+mn-lt"/>
                <a:ea typeface="+mn-ea"/>
                <a:cs typeface="+mn-cs"/>
              </a:rPr>
              <a:t>С програмата </a:t>
            </a:r>
            <a:r>
              <a:rPr lang="bg-BG" sz="1200" b="1" kern="1200">
                <a:solidFill>
                  <a:schemeClr val="tx1"/>
                </a:solidFill>
                <a:effectLst/>
                <a:latin typeface="+mn-lt"/>
                <a:ea typeface="+mn-ea"/>
                <a:cs typeface="+mn-cs"/>
              </a:rPr>
              <a:t>LIFE на ЕС</a:t>
            </a:r>
            <a:r>
              <a:rPr lang="bg-BG" sz="1200" kern="1200">
                <a:solidFill>
                  <a:schemeClr val="tx1"/>
                </a:solidFill>
                <a:effectLst/>
                <a:latin typeface="+mn-lt"/>
                <a:ea typeface="+mn-ea"/>
                <a:cs typeface="+mn-cs"/>
              </a:rPr>
              <a:t> се финансират проекти за опазване на околната среда и борба с изменението на климата. За информация относно проектите, осъществени във вашата държава, щракнете тук: </a:t>
            </a:r>
            <a:r>
              <a:rPr lang="bg-BG" sz="1200" u="sng" kern="1200">
                <a:solidFill>
                  <a:schemeClr val="tx1"/>
                </a:solidFill>
                <a:effectLst/>
                <a:latin typeface="+mn-lt"/>
                <a:ea typeface="+mn-ea"/>
                <a:cs typeface="+mn-cs"/>
                <a:hlinkClick r:id="rId4"/>
              </a:rPr>
              <a:t>https://cinea.ec.europa.eu/life/life-european-countries_en</a:t>
            </a:r>
            <a:r>
              <a:rPr lang="bg-BG" sz="1200" kern="1200">
                <a:solidFill>
                  <a:schemeClr val="tx1"/>
                </a:solidFill>
                <a:effectLst/>
                <a:latin typeface="+mn-lt"/>
                <a:ea typeface="+mn-ea"/>
                <a:cs typeface="+mn-cs"/>
              </a:rPr>
              <a:t>.</a:t>
            </a:r>
            <a:endParaRPr lang="fr-BE" sz="1200" kern="1200">
              <a:solidFill>
                <a:schemeClr val="tx1"/>
              </a:solidFill>
              <a:effectLst/>
              <a:latin typeface="+mn-lt"/>
              <a:ea typeface="+mn-ea"/>
              <a:cs typeface="+mn-cs"/>
            </a:endParaRPr>
          </a:p>
          <a:p>
            <a:pPr marL="457200" lvl="1" indent="0">
              <a:buFont typeface="Wingdings" panose="05000000000000000000" pitchFamily="2" charset="2"/>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b="1" kern="1200">
                <a:solidFill>
                  <a:schemeClr val="tx1"/>
                </a:solidFill>
                <a:effectLst/>
                <a:latin typeface="+mn-lt"/>
                <a:ea typeface="+mn-ea"/>
                <a:cs typeface="+mn-cs"/>
              </a:rPr>
              <a:t>Права и безопасност на потребителите</a:t>
            </a:r>
            <a:r>
              <a:rPr lang="bg-BG" sz="1200" kern="1200">
                <a:solidFill>
                  <a:schemeClr val="tx1"/>
                </a:solidFill>
                <a:effectLst/>
                <a:latin typeface="+mn-lt"/>
                <a:ea typeface="+mn-ea"/>
                <a:cs typeface="+mn-cs"/>
              </a:rPr>
              <a:t>: Продукти като храни, играчки и козметични продукти трябва да отговарят на строги </a:t>
            </a:r>
            <a:r>
              <a:rPr lang="bg-BG" sz="1200" b="1" kern="1200">
                <a:solidFill>
                  <a:schemeClr val="tx1"/>
                </a:solidFill>
                <a:effectLst/>
                <a:latin typeface="+mn-lt"/>
                <a:ea typeface="+mn-ea"/>
                <a:cs typeface="+mn-cs"/>
              </a:rPr>
              <a:t>изисквания за безопасност</a:t>
            </a:r>
            <a:r>
              <a:rPr lang="bg-BG" sz="1200" kern="1200">
                <a:solidFill>
                  <a:schemeClr val="tx1"/>
                </a:solidFill>
                <a:effectLst/>
                <a:latin typeface="+mn-lt"/>
                <a:ea typeface="+mn-ea"/>
                <a:cs typeface="+mn-cs"/>
              </a:rPr>
              <a:t>, за да могат да се продават в ЕС. Съгласно законодателството на ЕС при закупуване на потребителски стоки вие получавате </a:t>
            </a:r>
            <a:r>
              <a:rPr lang="bg-BG" sz="1200" b="1" kern="1200">
                <a:solidFill>
                  <a:schemeClr val="tx1"/>
                </a:solidFill>
                <a:effectLst/>
                <a:latin typeface="+mn-lt"/>
                <a:ea typeface="+mn-ea"/>
                <a:cs typeface="+mn-cs"/>
              </a:rPr>
              <a:t>гаранция с минимален срок от 2 години</a:t>
            </a:r>
            <a:r>
              <a:rPr lang="bg-BG" sz="1200" kern="1200">
                <a:solidFill>
                  <a:schemeClr val="tx1"/>
                </a:solidFill>
                <a:effectLst/>
                <a:latin typeface="+mn-lt"/>
                <a:ea typeface="+mn-ea"/>
                <a:cs typeface="+mn-cs"/>
              </a:rPr>
              <a:t>, а в случай че промените решението си, имате възможност да върнете закупените от вас стоки </a:t>
            </a:r>
            <a:r>
              <a:rPr lang="bg-BG" sz="1200" b="1" kern="1200">
                <a:solidFill>
                  <a:schemeClr val="tx1"/>
                </a:solidFill>
                <a:effectLst/>
                <a:latin typeface="+mn-lt"/>
                <a:ea typeface="+mn-ea"/>
                <a:cs typeface="+mn-cs"/>
              </a:rPr>
              <a:t>в рамките на 14 дни</a:t>
            </a:r>
            <a:r>
              <a:rPr lang="bg-BG" sz="1200" kern="1200">
                <a:solidFill>
                  <a:schemeClr val="tx1"/>
                </a:solidFill>
                <a:effectLst/>
                <a:latin typeface="+mn-lt"/>
                <a:ea typeface="+mn-ea"/>
                <a:cs typeface="+mn-cs"/>
              </a:rPr>
              <a:t>. Освен това неприкосновеността на личния живот на потребителите е постоянно защитена благодарение на </a:t>
            </a:r>
            <a:r>
              <a:rPr lang="bg-BG" sz="1200" b="1" kern="1200">
                <a:solidFill>
                  <a:schemeClr val="tx1"/>
                </a:solidFill>
                <a:effectLst/>
                <a:latin typeface="+mn-lt"/>
                <a:ea typeface="+mn-ea"/>
                <a:cs typeface="+mn-cs"/>
              </a:rPr>
              <a:t>Общия регламент относно защитата на данните на ЕС</a:t>
            </a:r>
            <a:r>
              <a:rPr lang="bg-BG" sz="1200" kern="1200">
                <a:solidFill>
                  <a:schemeClr val="tx1"/>
                </a:solidFill>
                <a:effectLst/>
                <a:latin typeface="+mn-lt"/>
                <a:ea typeface="+mn-ea"/>
                <a:cs typeface="+mn-cs"/>
              </a:rPr>
              <a:t>. ЕС работи и за </a:t>
            </a:r>
            <a:r>
              <a:rPr lang="bg-BG" sz="1200" b="1" kern="1200">
                <a:solidFill>
                  <a:schemeClr val="tx1"/>
                </a:solidFill>
                <a:effectLst/>
                <a:latin typeface="+mn-lt"/>
                <a:ea typeface="+mn-ea"/>
                <a:cs typeface="+mn-cs"/>
              </a:rPr>
              <a:t>предотвратяването</a:t>
            </a:r>
            <a:r>
              <a:rPr lang="bg-BG" sz="1200" kern="1200">
                <a:solidFill>
                  <a:schemeClr val="tx1"/>
                </a:solidFill>
                <a:effectLst/>
                <a:latin typeface="+mn-lt"/>
                <a:ea typeface="+mn-ea"/>
                <a:cs typeface="+mn-cs"/>
              </a:rPr>
              <a:t> на разпространението на </a:t>
            </a:r>
            <a:r>
              <a:rPr lang="bg-BG" sz="1200" b="1" kern="1200">
                <a:solidFill>
                  <a:schemeClr val="tx1"/>
                </a:solidFill>
                <a:effectLst/>
                <a:latin typeface="+mn-lt"/>
                <a:ea typeface="+mn-ea"/>
                <a:cs typeface="+mn-cs"/>
              </a:rPr>
              <a:t>дезинформация</a:t>
            </a:r>
            <a:r>
              <a:rPr lang="bg-BG"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endParaRPr lang="fr-BE"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b="1" kern="1200">
                <a:solidFill>
                  <a:schemeClr val="tx1"/>
                </a:solidFill>
                <a:effectLst/>
                <a:latin typeface="+mn-lt"/>
                <a:ea typeface="+mn-ea"/>
                <a:cs typeface="+mn-cs"/>
              </a:rPr>
              <a:t>Финансирани от ЕС проекти</a:t>
            </a:r>
            <a:r>
              <a:rPr lang="bg-BG" sz="1200" kern="1200">
                <a:solidFill>
                  <a:schemeClr val="tx1"/>
                </a:solidFill>
                <a:effectLst/>
                <a:latin typeface="+mn-lt"/>
                <a:ea typeface="+mn-ea"/>
                <a:cs typeface="+mn-cs"/>
              </a:rPr>
              <a:t>: Европейският съюз допринася за подобряването на живота на хората чрез:</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bg-BG" sz="1200" kern="1200">
                <a:solidFill>
                  <a:schemeClr val="tx1"/>
                </a:solidFill>
                <a:effectLst/>
                <a:latin typeface="+mn-lt"/>
                <a:ea typeface="+mn-ea"/>
                <a:cs typeface="+mn-cs"/>
              </a:rPr>
              <a:t>подкрепа за създаването на нови работни места;</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bg-BG" sz="1200" kern="1200">
                <a:solidFill>
                  <a:schemeClr val="tx1"/>
                </a:solidFill>
                <a:effectLst/>
                <a:latin typeface="+mn-lt"/>
                <a:ea typeface="+mn-ea"/>
                <a:cs typeface="+mn-cs"/>
              </a:rPr>
              <a:t>изграждане на нова инфраструктура;</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bg-BG" sz="1200" kern="1200">
                <a:solidFill>
                  <a:schemeClr val="tx1"/>
                </a:solidFill>
                <a:effectLst/>
                <a:latin typeface="+mn-lt"/>
                <a:ea typeface="+mn-ea"/>
                <a:cs typeface="+mn-cs"/>
              </a:rPr>
              <a:t>финансиране на научни изследвания;</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bg-BG" sz="1200" kern="1200">
                <a:solidFill>
                  <a:schemeClr val="tx1"/>
                </a:solidFill>
                <a:effectLst/>
                <a:latin typeface="+mn-lt"/>
                <a:ea typeface="+mn-ea"/>
                <a:cs typeface="+mn-cs"/>
              </a:rPr>
              <a:t>модернизиране на обществените услуги, предоставяни например от училища и болници.</a:t>
            </a:r>
            <a:endParaRPr lang="en-US" sz="1200" kern="1200">
              <a:solidFill>
                <a:schemeClr val="tx1"/>
              </a:solidFill>
              <a:effectLst/>
              <a:latin typeface="+mn-lt"/>
              <a:ea typeface="+mn-ea"/>
              <a:cs typeface="+mn-cs"/>
            </a:endParaRPr>
          </a:p>
          <a:p>
            <a:r>
              <a:rPr lang="bg-BG" sz="1200" kern="1200">
                <a:solidFill>
                  <a:schemeClr val="tx1"/>
                </a:solidFill>
                <a:effectLst/>
                <a:latin typeface="+mn-lt"/>
                <a:ea typeface="+mn-ea"/>
                <a:cs typeface="+mn-cs"/>
              </a:rPr>
              <a:t>За повече информация:</a:t>
            </a:r>
            <a:r>
              <a:rPr lang="bg-BG"/>
              <a:t> </a:t>
            </a:r>
            <a:r>
              <a:rPr lang="bg-BG">
                <a:hlinkClick r:id="rId5"/>
              </a:rPr>
              <a:t>Kohesio: открийте проекти на ЕС във вашия регион (europa.eu)</a:t>
            </a:r>
            <a:endParaRPr lang="bg-BG" sz="1200" u="sng" kern="1200">
              <a:solidFill>
                <a:schemeClr val="tx1"/>
              </a:solidFill>
              <a:effectLst/>
              <a:latin typeface="+mn-lt"/>
              <a:cs typeface="Calibri"/>
            </a:endParaRPr>
          </a:p>
          <a:p>
            <a:endParaRPr lang="fr-BE" sz="1200" u="sng"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b="1" kern="1200">
                <a:solidFill>
                  <a:schemeClr val="tx1"/>
                </a:solidFill>
                <a:effectLst/>
                <a:latin typeface="+mn-lt"/>
                <a:ea typeface="+mn-ea"/>
                <a:cs typeface="+mn-cs"/>
              </a:rPr>
              <a:t>Ролята на ЕС в света</a:t>
            </a:r>
            <a:r>
              <a:rPr lang="bg-BG"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bg-BG" sz="1200" kern="1200">
                <a:solidFill>
                  <a:schemeClr val="tx1"/>
                </a:solidFill>
                <a:effectLst/>
                <a:latin typeface="+mn-lt"/>
                <a:ea typeface="+mn-ea"/>
                <a:cs typeface="+mn-cs"/>
              </a:rPr>
              <a:t>ЕС е подписал </a:t>
            </a:r>
            <a:r>
              <a:rPr lang="bg-BG" sz="1200" b="1" kern="1200">
                <a:solidFill>
                  <a:schemeClr val="tx1"/>
                </a:solidFill>
                <a:effectLst/>
                <a:latin typeface="+mn-lt"/>
                <a:ea typeface="+mn-ea"/>
                <a:cs typeface="+mn-cs"/>
              </a:rPr>
              <a:t>търговски споразумения</a:t>
            </a:r>
            <a:r>
              <a:rPr lang="bg-BG" sz="1200" kern="1200">
                <a:solidFill>
                  <a:schemeClr val="tx1"/>
                </a:solidFill>
                <a:effectLst/>
                <a:latin typeface="+mn-lt"/>
                <a:ea typeface="+mn-ea"/>
                <a:cs typeface="+mn-cs"/>
              </a:rPr>
              <a:t> с много държави по света, които улесняват стопанския обмен с тях. Можете да намерите допълнителна информация тук: </a:t>
            </a:r>
            <a:r>
              <a:rPr lang="bg-BG" sz="1200" u="sng" kern="1200">
                <a:solidFill>
                  <a:schemeClr val="tx1"/>
                </a:solidFill>
                <a:effectLst/>
                <a:latin typeface="+mn-lt"/>
                <a:ea typeface="+mn-ea"/>
                <a:cs typeface="+mn-cs"/>
                <a:hlinkClick r:id="rId6"/>
              </a:rPr>
              <a:t>https://european-union.europa.eu/priorities-and-actions/actions-topic/trade_bg</a:t>
            </a:r>
            <a:r>
              <a:rPr lang="bg-BG"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bg-BG" sz="1200" kern="1200">
                <a:solidFill>
                  <a:schemeClr val="tx1"/>
                </a:solidFill>
                <a:effectLst/>
                <a:latin typeface="+mn-lt"/>
                <a:ea typeface="+mn-ea"/>
                <a:cs typeface="+mn-cs"/>
              </a:rPr>
              <a:t>ЕС осъществява и </a:t>
            </a:r>
            <a:r>
              <a:rPr lang="bg-BG" sz="1200" b="1" kern="1200">
                <a:solidFill>
                  <a:schemeClr val="tx1"/>
                </a:solidFill>
                <a:effectLst/>
                <a:latin typeface="+mn-lt"/>
                <a:ea typeface="+mn-ea"/>
                <a:cs typeface="+mn-cs"/>
              </a:rPr>
              <a:t>хуманитарни проекти</a:t>
            </a:r>
            <a:r>
              <a:rPr lang="bg-BG" sz="1200" kern="1200">
                <a:solidFill>
                  <a:schemeClr val="tx1"/>
                </a:solidFill>
                <a:effectLst/>
                <a:latin typeface="+mn-lt"/>
                <a:ea typeface="+mn-ea"/>
                <a:cs typeface="+mn-cs"/>
              </a:rPr>
              <a:t>, насочени към осигуряване на храна, подслон, медицински грижи и образование на хора в уязвимо положение, </a:t>
            </a:r>
            <a:r>
              <a:rPr lang="bg-BG" sz="1200" u="sng" kern="1200">
                <a:solidFill>
                  <a:schemeClr val="tx1"/>
                </a:solidFill>
                <a:effectLst/>
                <a:latin typeface="+mn-lt"/>
                <a:ea typeface="+mn-ea"/>
                <a:cs typeface="+mn-cs"/>
                <a:hlinkClick r:id="rId7"/>
              </a:rPr>
              <a:t>https://european-union.europa.eu/priorities-and-actions/actions-topic/development-and-cooperation_bg</a:t>
            </a:r>
            <a:r>
              <a:rPr lang="bg-BG"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bg-BG" sz="1200" kern="1200">
                <a:solidFill>
                  <a:schemeClr val="tx1"/>
                </a:solidFill>
                <a:effectLst/>
                <a:latin typeface="+mn-lt"/>
                <a:ea typeface="+mn-ea"/>
                <a:cs typeface="+mn-cs"/>
              </a:rPr>
              <a:t>В случай на бедствия ЕС може да предоставя помощ и подкрепа чрез система за координирано реагиране, известна като </a:t>
            </a:r>
            <a:r>
              <a:rPr lang="bg-BG" sz="1200" b="1" kern="1200">
                <a:solidFill>
                  <a:schemeClr val="tx1"/>
                </a:solidFill>
                <a:effectLst/>
                <a:latin typeface="+mn-lt"/>
                <a:ea typeface="+mn-ea"/>
                <a:cs typeface="+mn-cs"/>
              </a:rPr>
              <a:t>Механизма за гражданска защита</a:t>
            </a:r>
            <a:r>
              <a:rPr lang="bg-BG" sz="1200" kern="1200">
                <a:solidFill>
                  <a:schemeClr val="tx1"/>
                </a:solidFill>
                <a:effectLst/>
                <a:latin typeface="+mn-lt"/>
                <a:ea typeface="+mn-ea"/>
                <a:cs typeface="+mn-cs"/>
              </a:rPr>
              <a:t>, </a:t>
            </a:r>
            <a:r>
              <a:rPr lang="bg-BG" sz="1200" u="sng" kern="1200">
                <a:solidFill>
                  <a:schemeClr val="tx1"/>
                </a:solidFill>
                <a:effectLst/>
                <a:latin typeface="+mn-lt"/>
                <a:ea typeface="+mn-ea"/>
                <a:cs typeface="+mn-cs"/>
                <a:hlinkClick r:id="rId8"/>
              </a:rPr>
              <a:t>https://european-union.europa.eu/priorities-and-actions/actions-topic/human-rights-and-democracy_bg</a:t>
            </a:r>
            <a:r>
              <a:rPr lang="bg-BG"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bg-BG" sz="1200" kern="1200">
                <a:solidFill>
                  <a:schemeClr val="tx1"/>
                </a:solidFill>
                <a:effectLst/>
                <a:latin typeface="+mn-lt"/>
                <a:ea typeface="+mn-ea"/>
                <a:cs typeface="+mn-cs"/>
              </a:rPr>
              <a:t>С </a:t>
            </a:r>
            <a:r>
              <a:rPr lang="bg-BG" sz="1200" b="1" kern="1200">
                <a:solidFill>
                  <a:schemeClr val="tx1"/>
                </a:solidFill>
                <a:effectLst/>
                <a:latin typeface="+mn-lt"/>
                <a:ea typeface="+mn-ea"/>
                <a:cs typeface="+mn-cs"/>
              </a:rPr>
              <a:t>Европейския зелен пакт</a:t>
            </a:r>
            <a:r>
              <a:rPr lang="bg-BG" sz="1200" kern="1200">
                <a:solidFill>
                  <a:schemeClr val="tx1"/>
                </a:solidFill>
                <a:effectLst/>
                <a:latin typeface="+mn-lt"/>
                <a:ea typeface="+mn-ea"/>
                <a:cs typeface="+mn-cs"/>
              </a:rPr>
              <a:t> ЕС цели да намали емисиите си и да се превърне в първия в света континент, неутрален по отношение на климата, до 2050 г. Научете повече за Европейския зелен пакт тук: </a:t>
            </a:r>
            <a:r>
              <a:rPr lang="bg-BG" sz="1200" u="sng" kern="1200">
                <a:solidFill>
                  <a:schemeClr val="tx1"/>
                </a:solidFill>
                <a:effectLst/>
                <a:latin typeface="+mn-lt"/>
                <a:ea typeface="+mn-ea"/>
                <a:cs typeface="+mn-cs"/>
                <a:hlinkClick r:id="rId3"/>
              </a:rPr>
              <a:t>https://ec.europa.eu/info/strategy/priorities-2019-2024/european-green-deal_bg</a:t>
            </a:r>
            <a:endParaRPr lang="en-US" sz="1200" kern="1200">
              <a:solidFill>
                <a:schemeClr val="tx1"/>
              </a:solidFill>
              <a:effectLst/>
              <a:latin typeface="+mn-lt"/>
              <a:ea typeface="+mn-ea"/>
              <a:cs typeface="+mn-cs"/>
            </a:endParaRPr>
          </a:p>
          <a:p>
            <a:pPr marL="0" indent="0">
              <a:buFont typeface="Arial" panose="020B0604020202020204" pitchFamily="34" charset="0"/>
              <a:buNone/>
            </a:pP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b="1" kern="1200" err="1">
                <a:solidFill>
                  <a:schemeClr val="tx1"/>
                </a:solidFill>
                <a:effectLst/>
                <a:latin typeface="+mn-lt"/>
                <a:ea typeface="+mn-ea"/>
                <a:cs typeface="+mn-cs"/>
              </a:rPr>
              <a:t>NextGenerationEU</a:t>
            </a:r>
            <a:r>
              <a:rPr lang="bg-BG" sz="1200" b="1" kern="1200">
                <a:solidFill>
                  <a:schemeClr val="tx1"/>
                </a:solidFill>
                <a:effectLst/>
                <a:latin typeface="+mn-lt"/>
                <a:ea typeface="+mn-ea"/>
                <a:cs typeface="+mn-cs"/>
              </a:rPr>
              <a:t> </a:t>
            </a:r>
            <a:r>
              <a:rPr lang="bg-BG" sz="1200" kern="1200">
                <a:solidFill>
                  <a:schemeClr val="tx1"/>
                </a:solidFill>
                <a:effectLst/>
                <a:latin typeface="+mn-lt"/>
                <a:ea typeface="+mn-ea"/>
                <a:cs typeface="+mn-cs"/>
              </a:rPr>
              <a:t>е кампания, с която се цели:</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bg-BG" sz="1200" kern="1200">
                <a:solidFill>
                  <a:schemeClr val="tx1"/>
                </a:solidFill>
                <a:effectLst/>
                <a:latin typeface="+mn-lt"/>
                <a:ea typeface="+mn-ea"/>
                <a:cs typeface="+mn-cs"/>
              </a:rPr>
              <a:t>да се обясни на гражданите какво прави ЕС, за да стимулира отново икономиката след кризата, причинена от пандемията от COVID-19;</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bg-BG" sz="1200" kern="1200">
                <a:solidFill>
                  <a:schemeClr val="tx1"/>
                </a:solidFill>
                <a:effectLst/>
                <a:latin typeface="+mn-lt"/>
                <a:ea typeface="+mn-ea"/>
                <a:cs typeface="+mn-cs"/>
              </a:rPr>
              <a:t>да се изгради по-устойчиво бъдеще за ЕС;</a:t>
            </a:r>
            <a:endParaRPr lang="en-US" sz="1200" kern="1200">
              <a:solidFill>
                <a:schemeClr val="tx1"/>
              </a:solidFill>
              <a:effectLst/>
              <a:latin typeface="+mn-lt"/>
              <a:ea typeface="+mn-ea"/>
              <a:cs typeface="+mn-cs"/>
            </a:endParaRPr>
          </a:p>
          <a:p>
            <a:pPr marL="628650" lvl="1" indent="-171450">
              <a:buFont typeface="Wingdings" panose="05000000000000000000" pitchFamily="2" charset="2"/>
              <a:buChar char="Ø"/>
            </a:pPr>
            <a:r>
              <a:rPr lang="bg-BG" sz="1200" kern="1200">
                <a:solidFill>
                  <a:schemeClr val="tx1"/>
                </a:solidFill>
                <a:effectLst/>
                <a:latin typeface="+mn-lt"/>
                <a:ea typeface="+mn-ea"/>
                <a:cs typeface="+mn-cs"/>
              </a:rPr>
              <a:t>да се изгради по-безопасен, екологичен и цифров ЕС с по-здрави граждани, които се ползват от равни възможности.</a:t>
            </a: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u="none" kern="1200" noProof="0">
              <a:solidFill>
                <a:schemeClr val="tx1"/>
              </a:solidFill>
              <a:effectLst/>
              <a:latin typeface="+mn-lt"/>
              <a:ea typeface="+mn-ea"/>
              <a:cs typeface="+mn-cs"/>
            </a:endParaRPr>
          </a:p>
          <a:p>
            <a:pPr marL="171450" lvl="0" indent="-171450">
              <a:buFont typeface="Arial" panose="020B0604020202020204" pitchFamily="34" charset="0"/>
              <a:buChar char="•"/>
            </a:pPr>
            <a:r>
              <a:rPr lang="bg-BG" sz="1200" b="1" kern="1200">
                <a:solidFill>
                  <a:schemeClr val="tx1"/>
                </a:solidFill>
                <a:effectLst/>
                <a:latin typeface="+mn-lt"/>
                <a:ea typeface="+mn-ea"/>
                <a:cs typeface="+mn-cs"/>
              </a:rPr>
              <a:t>Цифровизация</a:t>
            </a:r>
            <a:r>
              <a:rPr lang="bg-BG" sz="1200" kern="1200">
                <a:solidFill>
                  <a:schemeClr val="tx1"/>
                </a:solidFill>
                <a:effectLst/>
                <a:latin typeface="+mn-lt"/>
                <a:ea typeface="+mn-ea"/>
                <a:cs typeface="+mn-cs"/>
              </a:rPr>
              <a:t>: ЕС работи, за да осигури достъп до интернет на всички хора, живеещи на неговата територия (</a:t>
            </a:r>
            <a:r>
              <a:rPr lang="bg-BG" sz="1200" b="1" kern="1200">
                <a:solidFill>
                  <a:schemeClr val="tx1"/>
                </a:solidFill>
                <a:effectLst/>
                <a:latin typeface="+mn-lt"/>
                <a:ea typeface="+mn-ea"/>
                <a:cs typeface="+mn-cs"/>
              </a:rPr>
              <a:t>инициативата Wifi4EU</a:t>
            </a:r>
            <a:r>
              <a:rPr lang="bg-BG" sz="1200" kern="1200">
                <a:solidFill>
                  <a:schemeClr val="tx1"/>
                </a:solidFill>
                <a:effectLst/>
                <a:latin typeface="+mn-lt"/>
                <a:ea typeface="+mn-ea"/>
                <a:cs typeface="+mn-cs"/>
              </a:rPr>
              <a:t>), като същевременно гарантира безопасността на децата и младежите, когато използват интернет или мобилни технологии (</a:t>
            </a:r>
            <a:r>
              <a:rPr lang="bg-BG" sz="1200" b="1" kern="1200">
                <a:solidFill>
                  <a:schemeClr val="tx1"/>
                </a:solidFill>
                <a:effectLst/>
                <a:latin typeface="+mn-lt"/>
                <a:ea typeface="+mn-ea"/>
                <a:cs typeface="+mn-cs"/>
              </a:rPr>
              <a:t>портала за по-добър интернет за децата BIK</a:t>
            </a:r>
            <a:r>
              <a:rPr lang="bg-BG" sz="1200" kern="1200">
                <a:solidFill>
                  <a:schemeClr val="tx1"/>
                </a:solidFill>
                <a:effectLst/>
                <a:latin typeface="+mn-lt"/>
                <a:ea typeface="+mn-ea"/>
                <a:cs typeface="+mn-cs"/>
              </a:rPr>
              <a:t>).</a:t>
            </a:r>
            <a:endParaRPr lang="fr-BE" sz="1200" kern="1200">
              <a:solidFill>
                <a:schemeClr val="tx1"/>
              </a:solidFill>
              <a:effectLst/>
              <a:latin typeface="+mn-lt"/>
              <a:ea typeface="+mn-ea"/>
              <a:cs typeface="+mn-cs"/>
            </a:endParaRP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b="1" kern="1200">
                <a:solidFill>
                  <a:schemeClr val="tx1"/>
                </a:solidFill>
                <a:effectLst/>
                <a:latin typeface="+mn-lt"/>
                <a:ea typeface="+mn-ea"/>
                <a:cs typeface="+mn-cs"/>
              </a:rPr>
              <a:t>Равенство</a:t>
            </a:r>
            <a:r>
              <a:rPr lang="bg-BG" sz="1200" kern="1200">
                <a:solidFill>
                  <a:schemeClr val="tx1"/>
                </a:solidFill>
                <a:effectLst/>
                <a:latin typeface="+mn-lt"/>
                <a:ea typeface="+mn-ea"/>
                <a:cs typeface="+mn-cs"/>
              </a:rPr>
              <a:t>: ЕС е поел ангажимент да се превърне в </a:t>
            </a:r>
            <a:r>
              <a:rPr lang="bg-BG" sz="1200" b="1" kern="1200">
                <a:solidFill>
                  <a:schemeClr val="tx1"/>
                </a:solidFill>
                <a:effectLst/>
                <a:latin typeface="+mn-lt"/>
                <a:ea typeface="+mn-ea"/>
                <a:cs typeface="+mn-cs"/>
              </a:rPr>
              <a:t>Съюз на равенството</a:t>
            </a:r>
            <a:r>
              <a:rPr lang="bg-BG" sz="1200" kern="1200">
                <a:solidFill>
                  <a:schemeClr val="tx1"/>
                </a:solidFill>
                <a:effectLst/>
                <a:latin typeface="+mn-lt"/>
                <a:ea typeface="+mn-ea"/>
                <a:cs typeface="+mn-cs"/>
              </a:rPr>
              <a:t>, което означава да се създадат условия, за да могат всички хора да живеят, да процъфтяват и да ръководят, независимо от различията си по отношение на пола, расовия или етническия произход, религията или убежденията, наличието или не на увреждания, възрастта или сексуалната ориентация. За да постигне тази цел, ЕС въвежда механизми, политики и действия, насочени към борбата със структурната дискриминация и стереотипите, които често съществуват в нашите общества.</a:t>
            </a:r>
            <a:endParaRPr lang="fr-BE" sz="1200" kern="1200">
              <a:solidFill>
                <a:schemeClr val="tx1"/>
              </a:solidFill>
              <a:effectLst/>
              <a:latin typeface="+mn-lt"/>
              <a:ea typeface="+mn-ea"/>
              <a:cs typeface="+mn-cs"/>
            </a:endParaRP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bg-BG" sz="1200" kern="1200">
                <a:solidFill>
                  <a:schemeClr val="tx1"/>
                </a:solidFill>
                <a:effectLst/>
                <a:latin typeface="+mn-lt"/>
                <a:ea typeface="+mn-ea"/>
                <a:cs typeface="+mn-cs"/>
              </a:rPr>
              <a:t>За повече информация: </a:t>
            </a:r>
            <a:r>
              <a:rPr lang="bg-BG" sz="1200" u="sng" kern="1200">
                <a:solidFill>
                  <a:schemeClr val="tx1"/>
                </a:solidFill>
                <a:effectLst/>
                <a:latin typeface="+mn-lt"/>
                <a:ea typeface="+mn-ea"/>
                <a:cs typeface="+mn-cs"/>
                <a:hlinkClick r:id="rId4"/>
              </a:rPr>
              <a:t>Приоритетите на Европейската комисия | Европейска комисия (europa.eu)</a:t>
            </a:r>
            <a:endParaRPr lang="en-GB" sz="1200" u="none" kern="1200" noProof="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ru-RU" sz="1200" b="0" i="0" kern="1200">
                <a:solidFill>
                  <a:schemeClr val="tx1"/>
                </a:solidFill>
                <a:effectLst/>
                <a:latin typeface="+mn-lt"/>
                <a:ea typeface="+mn-ea"/>
                <a:cs typeface="+mn-cs"/>
              </a:rPr>
              <a:t>На 24 </a:t>
            </a:r>
            <a:r>
              <a:rPr lang="ru-RU" sz="1200" b="0" i="0" kern="1200" err="1">
                <a:solidFill>
                  <a:schemeClr val="tx1"/>
                </a:solidFill>
                <a:effectLst/>
                <a:latin typeface="+mn-lt"/>
                <a:ea typeface="+mn-ea"/>
                <a:cs typeface="+mn-cs"/>
              </a:rPr>
              <a:t>февруари</a:t>
            </a:r>
            <a:r>
              <a:rPr lang="ru-RU" sz="1200" b="0" i="0" kern="1200">
                <a:solidFill>
                  <a:schemeClr val="tx1"/>
                </a:solidFill>
                <a:effectLst/>
                <a:latin typeface="+mn-lt"/>
                <a:ea typeface="+mn-ea"/>
                <a:cs typeface="+mn-cs"/>
              </a:rPr>
              <a:t> 2022 г. Европа се </a:t>
            </a:r>
            <a:r>
              <a:rPr lang="ru-RU" sz="1200" b="0" i="0" kern="1200" err="1">
                <a:solidFill>
                  <a:schemeClr val="tx1"/>
                </a:solidFill>
                <a:effectLst/>
                <a:latin typeface="+mn-lt"/>
                <a:ea typeface="+mn-ea"/>
                <a:cs typeface="+mn-cs"/>
              </a:rPr>
              <a:t>събуди</a:t>
            </a:r>
            <a:r>
              <a:rPr lang="ru-RU" sz="1200" b="0" i="0" kern="1200">
                <a:solidFill>
                  <a:schemeClr val="tx1"/>
                </a:solidFill>
                <a:effectLst/>
                <a:latin typeface="+mn-lt"/>
                <a:ea typeface="+mn-ea"/>
                <a:cs typeface="+mn-cs"/>
              </a:rPr>
              <a:t> с </a:t>
            </a:r>
            <a:r>
              <a:rPr lang="ru-RU" sz="1200" b="0" i="0" kern="1200" err="1">
                <a:solidFill>
                  <a:schemeClr val="tx1"/>
                </a:solidFill>
                <a:effectLst/>
                <a:latin typeface="+mn-lt"/>
                <a:ea typeface="+mn-ea"/>
                <a:cs typeface="+mn-cs"/>
              </a:rPr>
              <a:t>разтърсващи</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новини</a:t>
            </a:r>
            <a:r>
              <a:rPr lang="ru-RU" sz="1200" b="0" i="0" kern="1200">
                <a:solidFill>
                  <a:schemeClr val="tx1"/>
                </a:solidFill>
                <a:effectLst/>
                <a:latin typeface="+mn-lt"/>
                <a:ea typeface="+mn-ea"/>
                <a:cs typeface="+mn-cs"/>
              </a:rPr>
              <a:t> за </a:t>
            </a:r>
            <a:r>
              <a:rPr lang="ru-RU" sz="1200" b="0" i="0" kern="1200" err="1">
                <a:solidFill>
                  <a:schemeClr val="tx1"/>
                </a:solidFill>
                <a:effectLst/>
                <a:latin typeface="+mn-lt"/>
                <a:ea typeface="+mn-ea"/>
                <a:cs typeface="+mn-cs"/>
              </a:rPr>
              <a:t>военна</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агресия</a:t>
            </a:r>
            <a:r>
              <a:rPr lang="ru-RU" sz="1200" b="0" i="0" kern="1200">
                <a:solidFill>
                  <a:schemeClr val="tx1"/>
                </a:solidFill>
                <a:effectLst/>
                <a:latin typeface="+mn-lt"/>
                <a:ea typeface="+mn-ea"/>
                <a:cs typeface="+mn-cs"/>
              </a:rPr>
              <a:t> на </a:t>
            </a:r>
            <a:r>
              <a:rPr lang="ru-RU" sz="1200" b="0" i="0" kern="1200" err="1">
                <a:solidFill>
                  <a:schemeClr val="tx1"/>
                </a:solidFill>
                <a:effectLst/>
                <a:latin typeface="+mn-lt"/>
                <a:ea typeface="+mn-ea"/>
                <a:cs typeface="+mn-cs"/>
              </a:rPr>
              <a:t>Русия</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срещу</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Украйна</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Това</a:t>
            </a:r>
            <a:r>
              <a:rPr lang="ru-RU" sz="1200" b="0" i="0" kern="1200">
                <a:solidFill>
                  <a:schemeClr val="tx1"/>
                </a:solidFill>
                <a:effectLst/>
                <a:latin typeface="+mn-lt"/>
                <a:ea typeface="+mn-ea"/>
                <a:cs typeface="+mn-cs"/>
              </a:rPr>
              <a:t> е не само атака </a:t>
            </a:r>
            <a:r>
              <a:rPr lang="ru-RU" sz="1200" b="0" i="0" kern="1200" err="1">
                <a:solidFill>
                  <a:schemeClr val="tx1"/>
                </a:solidFill>
                <a:effectLst/>
                <a:latin typeface="+mn-lt"/>
                <a:ea typeface="+mn-ea"/>
                <a:cs typeface="+mn-cs"/>
              </a:rPr>
              <a:t>срещу</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Украйна</a:t>
            </a:r>
            <a:r>
              <a:rPr lang="ru-RU" sz="1200" b="0" i="0" kern="1200">
                <a:solidFill>
                  <a:schemeClr val="tx1"/>
                </a:solidFill>
                <a:effectLst/>
                <a:latin typeface="+mn-lt"/>
                <a:ea typeface="+mn-ea"/>
                <a:cs typeface="+mn-cs"/>
              </a:rPr>
              <a:t>, но и </a:t>
            </a:r>
            <a:r>
              <a:rPr lang="ru-RU" sz="1200" b="0" i="0" kern="1200" err="1">
                <a:solidFill>
                  <a:schemeClr val="tx1"/>
                </a:solidFill>
                <a:effectLst/>
                <a:latin typeface="+mn-lt"/>
                <a:ea typeface="+mn-ea"/>
                <a:cs typeface="+mn-cs"/>
              </a:rPr>
              <a:t>срещу</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ценностите</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които</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отстояваме</a:t>
            </a:r>
            <a:r>
              <a:rPr lang="ru-RU" sz="1200" b="0" i="0" kern="1200">
                <a:solidFill>
                  <a:schemeClr val="tx1"/>
                </a:solidFill>
                <a:effectLst/>
                <a:latin typeface="+mn-lt"/>
                <a:ea typeface="+mn-ea"/>
                <a:cs typeface="+mn-cs"/>
              </a:rPr>
              <a:t> в </a:t>
            </a:r>
            <a:r>
              <a:rPr lang="ru-RU" sz="1200" b="0" i="0" kern="1200" err="1">
                <a:solidFill>
                  <a:schemeClr val="tx1"/>
                </a:solidFill>
                <a:effectLst/>
                <a:latin typeface="+mn-lt"/>
                <a:ea typeface="+mn-ea"/>
                <a:cs typeface="+mn-cs"/>
              </a:rPr>
              <a:t>Европейския</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съюз</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Жестокостите</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извършвани</a:t>
            </a:r>
            <a:r>
              <a:rPr lang="ru-RU" sz="1200" b="0" i="0" kern="1200">
                <a:solidFill>
                  <a:schemeClr val="tx1"/>
                </a:solidFill>
                <a:effectLst/>
                <a:latin typeface="+mn-lt"/>
                <a:ea typeface="+mn-ea"/>
                <a:cs typeface="+mn-cs"/>
              </a:rPr>
              <a:t> до </a:t>
            </a:r>
            <a:r>
              <a:rPr lang="ru-RU" sz="1200" b="0" i="0" kern="1200" err="1">
                <a:solidFill>
                  <a:schemeClr val="tx1"/>
                </a:solidFill>
                <a:effectLst/>
                <a:latin typeface="+mn-lt"/>
                <a:ea typeface="+mn-ea"/>
                <a:cs typeface="+mn-cs"/>
              </a:rPr>
              <a:t>нашата</a:t>
            </a:r>
            <a:r>
              <a:rPr lang="ru-RU" sz="1200" b="0" i="0" kern="1200">
                <a:solidFill>
                  <a:schemeClr val="tx1"/>
                </a:solidFill>
                <a:effectLst/>
                <a:latin typeface="+mn-lt"/>
                <a:ea typeface="+mn-ea"/>
                <a:cs typeface="+mn-cs"/>
              </a:rPr>
              <a:t> граница, ни напомнят за </a:t>
            </a:r>
            <a:r>
              <a:rPr lang="ru-RU" sz="1200" b="0" i="0" kern="1200" err="1">
                <a:solidFill>
                  <a:schemeClr val="tx1"/>
                </a:solidFill>
                <a:effectLst/>
                <a:latin typeface="+mn-lt"/>
                <a:ea typeface="+mn-ea"/>
                <a:cs typeface="+mn-cs"/>
              </a:rPr>
              <a:t>самата</a:t>
            </a:r>
            <a:r>
              <a:rPr lang="ru-RU" sz="1200" b="0" i="0" kern="1200">
                <a:solidFill>
                  <a:schemeClr val="tx1"/>
                </a:solidFill>
                <a:effectLst/>
                <a:latin typeface="+mn-lt"/>
                <a:ea typeface="+mn-ea"/>
                <a:cs typeface="+mn-cs"/>
              </a:rPr>
              <a:t> причина, </a:t>
            </a:r>
            <a:r>
              <a:rPr lang="ru-RU" sz="1200" b="0" i="0" kern="1200" err="1">
                <a:solidFill>
                  <a:schemeClr val="tx1"/>
                </a:solidFill>
                <a:effectLst/>
                <a:latin typeface="+mn-lt"/>
                <a:ea typeface="+mn-ea"/>
                <a:cs typeface="+mn-cs"/>
              </a:rPr>
              <a:t>поради</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която</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беше</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създаден</a:t>
            </a:r>
            <a:r>
              <a:rPr lang="ru-RU" sz="1200" b="0" i="0" kern="1200">
                <a:solidFill>
                  <a:schemeClr val="tx1"/>
                </a:solidFill>
                <a:effectLst/>
                <a:latin typeface="+mn-lt"/>
                <a:ea typeface="+mn-ea"/>
                <a:cs typeface="+mn-cs"/>
              </a:rPr>
              <a:t> ЕС — </a:t>
            </a:r>
            <a:r>
              <a:rPr lang="ru-RU" sz="1200" b="0" i="0" kern="1200" err="1">
                <a:solidFill>
                  <a:schemeClr val="tx1"/>
                </a:solidFill>
                <a:effectLst/>
                <a:latin typeface="+mn-lt"/>
                <a:ea typeface="+mn-ea"/>
                <a:cs typeface="+mn-cs"/>
              </a:rPr>
              <a:t>Съюз</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изграден</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върху</a:t>
            </a:r>
            <a:r>
              <a:rPr lang="ru-RU" sz="1200" b="0" i="0" kern="1200">
                <a:solidFill>
                  <a:schemeClr val="tx1"/>
                </a:solidFill>
                <a:effectLst/>
                <a:latin typeface="+mn-lt"/>
                <a:ea typeface="+mn-ea"/>
                <a:cs typeface="+mn-cs"/>
              </a:rPr>
              <a:t> мира, </a:t>
            </a:r>
            <a:r>
              <a:rPr lang="ru-RU" sz="1200" b="0" i="0" kern="1200" err="1">
                <a:solidFill>
                  <a:schemeClr val="tx1"/>
                </a:solidFill>
                <a:effectLst/>
                <a:latin typeface="+mn-lt"/>
                <a:ea typeface="+mn-ea"/>
                <a:cs typeface="+mn-cs"/>
              </a:rPr>
              <a:t>демокрацията</a:t>
            </a:r>
            <a:r>
              <a:rPr lang="ru-RU" sz="1200" b="0" i="0" kern="1200">
                <a:solidFill>
                  <a:schemeClr val="tx1"/>
                </a:solidFill>
                <a:effectLst/>
                <a:latin typeface="+mn-lt"/>
                <a:ea typeface="+mn-ea"/>
                <a:cs typeface="+mn-cs"/>
              </a:rPr>
              <a:t> и </a:t>
            </a:r>
            <a:r>
              <a:rPr lang="ru-RU" sz="1200" b="0" i="0" kern="1200" err="1">
                <a:solidFill>
                  <a:schemeClr val="tx1"/>
                </a:solidFill>
                <a:effectLst/>
                <a:latin typeface="+mn-lt"/>
                <a:ea typeface="+mn-ea"/>
                <a:cs typeface="+mn-cs"/>
              </a:rPr>
              <a:t>принципите</a:t>
            </a:r>
            <a:r>
              <a:rPr lang="ru-RU" sz="1200" b="0" i="0" kern="1200">
                <a:solidFill>
                  <a:schemeClr val="tx1"/>
                </a:solidFill>
                <a:effectLst/>
                <a:latin typeface="+mn-lt"/>
                <a:ea typeface="+mn-ea"/>
                <a:cs typeface="+mn-cs"/>
              </a:rPr>
              <a:t> на </a:t>
            </a:r>
            <a:r>
              <a:rPr lang="ru-RU" sz="1200" b="0" i="0" kern="1200" err="1">
                <a:solidFill>
                  <a:schemeClr val="tx1"/>
                </a:solidFill>
                <a:effectLst/>
                <a:latin typeface="+mn-lt"/>
                <a:ea typeface="+mn-ea"/>
                <a:cs typeface="+mn-cs"/>
              </a:rPr>
              <a:t>правовата</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държава</a:t>
            </a:r>
            <a:r>
              <a:rPr lang="ru-RU" sz="1200" b="0" i="0" kern="1200">
                <a:solidFill>
                  <a:schemeClr val="tx1"/>
                </a:solidFill>
                <a:effectLst/>
                <a:latin typeface="+mn-lt"/>
                <a:ea typeface="+mn-ea"/>
                <a:cs typeface="+mn-cs"/>
              </a:rPr>
              <a:t>. ЕС </a:t>
            </a:r>
            <a:r>
              <a:rPr lang="ru-RU" sz="1200" b="0" i="0" kern="1200" err="1">
                <a:solidFill>
                  <a:schemeClr val="tx1"/>
                </a:solidFill>
                <a:effectLst/>
                <a:latin typeface="+mn-lt"/>
                <a:ea typeface="+mn-ea"/>
                <a:cs typeface="+mn-cs"/>
              </a:rPr>
              <a:t>отвърна</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единно</a:t>
            </a:r>
            <a:r>
              <a:rPr lang="ru-RU" sz="1200" b="0" i="0" kern="1200">
                <a:solidFill>
                  <a:schemeClr val="tx1"/>
                </a:solidFill>
                <a:effectLst/>
                <a:latin typeface="+mn-lt"/>
                <a:ea typeface="+mn-ea"/>
                <a:cs typeface="+mn-cs"/>
              </a:rPr>
              <a:t>, мощно и </a:t>
            </a:r>
            <a:r>
              <a:rPr lang="ru-RU" sz="1200" b="0" i="0" kern="1200" err="1">
                <a:solidFill>
                  <a:schemeClr val="tx1"/>
                </a:solidFill>
                <a:effectLst/>
                <a:latin typeface="+mn-lt"/>
                <a:ea typeface="+mn-ea"/>
                <a:cs typeface="+mn-cs"/>
              </a:rPr>
              <a:t>бързо</a:t>
            </a:r>
            <a:r>
              <a:rPr lang="ru-RU" sz="1200" b="0" i="0" kern="1200">
                <a:solidFill>
                  <a:schemeClr val="tx1"/>
                </a:solidFill>
                <a:effectLst/>
                <a:latin typeface="+mn-lt"/>
                <a:ea typeface="+mn-ea"/>
                <a:cs typeface="+mn-cs"/>
              </a:rPr>
              <a:t> на </a:t>
            </a:r>
            <a:r>
              <a:rPr lang="ru-RU" sz="1200" b="0" i="0" kern="1200" err="1">
                <a:solidFill>
                  <a:schemeClr val="tx1"/>
                </a:solidFill>
                <a:effectLst/>
                <a:latin typeface="+mn-lt"/>
                <a:ea typeface="+mn-ea"/>
                <a:cs typeface="+mn-cs"/>
              </a:rPr>
              <a:t>тази</a:t>
            </a:r>
            <a:r>
              <a:rPr lang="ru-RU" sz="1200" b="0" i="0" kern="1200">
                <a:solidFill>
                  <a:schemeClr val="tx1"/>
                </a:solidFill>
                <a:effectLst/>
                <a:latin typeface="+mn-lt"/>
                <a:ea typeface="+mn-ea"/>
                <a:cs typeface="+mn-cs"/>
              </a:rPr>
              <a:t> криза, по начина, по </a:t>
            </a:r>
            <a:r>
              <a:rPr lang="ru-RU" sz="1200" b="0" i="0" kern="1200" err="1">
                <a:solidFill>
                  <a:schemeClr val="tx1"/>
                </a:solidFill>
                <a:effectLst/>
                <a:latin typeface="+mn-lt"/>
                <a:ea typeface="+mn-ea"/>
                <a:cs typeface="+mn-cs"/>
              </a:rPr>
              <a:t>който</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реагираше</a:t>
            </a:r>
            <a:r>
              <a:rPr lang="ru-RU" sz="1200" b="0" i="0" kern="1200">
                <a:solidFill>
                  <a:schemeClr val="tx1"/>
                </a:solidFill>
                <a:effectLst/>
                <a:latin typeface="+mn-lt"/>
                <a:ea typeface="+mn-ea"/>
                <a:cs typeface="+mn-cs"/>
              </a:rPr>
              <a:t> и на </a:t>
            </a:r>
            <a:r>
              <a:rPr lang="ru-RU" sz="1200" b="0" i="0" kern="1200" err="1">
                <a:solidFill>
                  <a:schemeClr val="tx1"/>
                </a:solidFill>
                <a:effectLst/>
                <a:latin typeface="+mn-lt"/>
                <a:ea typeface="+mn-ea"/>
                <a:cs typeface="+mn-cs"/>
              </a:rPr>
              <a:t>множеството</a:t>
            </a:r>
            <a:r>
              <a:rPr lang="ru-RU" sz="1200" b="0" i="0" kern="1200">
                <a:solidFill>
                  <a:schemeClr val="tx1"/>
                </a:solidFill>
                <a:effectLst/>
                <a:latin typeface="+mn-lt"/>
                <a:ea typeface="+mn-ea"/>
                <a:cs typeface="+mn-cs"/>
              </a:rPr>
              <a:t> </a:t>
            </a:r>
            <a:r>
              <a:rPr lang="ru-RU" sz="1200" b="0" i="0" kern="1200" err="1">
                <a:solidFill>
                  <a:schemeClr val="tx1"/>
                </a:solidFill>
                <a:effectLst/>
                <a:latin typeface="+mn-lt"/>
                <a:ea typeface="+mn-ea"/>
                <a:cs typeface="+mn-cs"/>
              </a:rPr>
              <a:t>предизвикателства</a:t>
            </a:r>
            <a:r>
              <a:rPr lang="ru-RU" sz="1200" b="0" i="0" kern="1200">
                <a:solidFill>
                  <a:schemeClr val="tx1"/>
                </a:solidFill>
                <a:effectLst/>
                <a:latin typeface="+mn-lt"/>
                <a:ea typeface="+mn-ea"/>
                <a:cs typeface="+mn-cs"/>
              </a:rPr>
              <a:t> от </a:t>
            </a:r>
            <a:r>
              <a:rPr lang="ru-RU" sz="1200" b="0" i="0" kern="1200" err="1">
                <a:solidFill>
                  <a:schemeClr val="tx1"/>
                </a:solidFill>
                <a:effectLst/>
                <a:latin typeface="+mn-lt"/>
                <a:ea typeface="+mn-ea"/>
                <a:cs typeface="+mn-cs"/>
              </a:rPr>
              <a:t>предходната</a:t>
            </a:r>
            <a:r>
              <a:rPr lang="ru-RU" sz="1200" b="0" i="0" kern="1200">
                <a:solidFill>
                  <a:schemeClr val="tx1"/>
                </a:solidFill>
                <a:effectLst/>
                <a:latin typeface="+mn-lt"/>
                <a:ea typeface="+mn-ea"/>
                <a:cs typeface="+mn-cs"/>
              </a:rPr>
              <a:t> година.</a:t>
            </a:r>
            <a:r>
              <a:rPr lang="fr-BE"/>
              <a:t> </a:t>
            </a:r>
            <a:endParaRPr lang="fr-BE" sz="1200" b="0" i="0" kern="1200" baseline="0">
              <a:solidFill>
                <a:schemeClr val="tx1"/>
              </a:solidFill>
              <a:effectLst/>
              <a:latin typeface="+mn-lt"/>
              <a:ea typeface="+mn-ea"/>
              <a:cs typeface="+mn-cs"/>
            </a:endParaRPr>
          </a:p>
          <a:p>
            <a:r>
              <a:rPr lang="en-US">
                <a:hlinkClick r:id="rId3"/>
              </a:rPr>
              <a:t>Солидарност на ЕС с Украйна - Европейска комисия (europa.eu)</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272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Примерни теми: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Правата на човека (напр. правата на ЛГБТИК)</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Околната среда (напр. изменението на климата)</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Заетостта (напр. намирането на работа след обучение)</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Младежите (напр. възможностите за младите хора)</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Социалното приобщаване (напр. равенството между половете)</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Образованието (напр. ученето в друга държава/получаването на финансиране за висше образование след завършване на средно образование)</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bg-BG" sz="1200" kern="1200">
                <a:solidFill>
                  <a:schemeClr val="tx1"/>
                </a:solidFill>
                <a:effectLst/>
                <a:latin typeface="+mn-lt"/>
                <a:ea typeface="+mn-ea"/>
                <a:cs typeface="+mn-cs"/>
              </a:rPr>
              <a:t>Здравеопазването</a:t>
            </a:r>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За достъп до официалния уебсайт на Европейския парламент посетете europarl.europa.eu.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За достъп до официалния уебсайт на Съвета на Европейския съюз посетете consilium.europa.eu.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За достъп до официалния уебсайт на Съвета на Европейския съюз посетете consilium.europa.eu.</a:t>
            </a:r>
            <a:endParaRPr lang="en-GB">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За достъп до официалния уебсайт на Европейската комисия посетете ec.europa.eu.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33</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За достъп до официалния уебсайт на Съда на Европейския съюз посетете curia.europa.eu.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За достъп до официалния уебсайт на Европейската сметна палата посетете eca.europa.eu.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За официалния уебсайт на Европейската централна банка посетете www.ecb.europa.eu.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36</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32FC-255F-ED01-ECB0-857EF78C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90C7-A0B1-6F41-D1C6-0750082D54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D3A816-54D2-3129-23BE-A54257664C0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D2C1CF6-A443-A675-1F44-9FE34BD95A02}"/>
              </a:ext>
            </a:extLst>
          </p:cNvPr>
          <p:cNvSpPr>
            <a:spLocks noGrp="1"/>
          </p:cNvSpPr>
          <p:nvPr>
            <p:ph type="sldNum" sz="quarter" idx="5"/>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1502821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F75D-795E-3104-B4F9-724E5FA31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5A8B-48DF-3C76-B673-FAF704B20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1F8E0-C68B-ED81-686D-CBFDBCC3413D}"/>
              </a:ext>
            </a:extLst>
          </p:cNvPr>
          <p:cNvSpPr>
            <a:spLocks noGrp="1"/>
          </p:cNvSpPr>
          <p:nvPr>
            <p:ph type="body" idx="1"/>
          </p:nvPr>
        </p:nvSpPr>
        <p:spPr/>
        <p:txBody>
          <a:bodyPr/>
          <a:lstStyle/>
          <a:p>
            <a:pPr>
              <a:defRPr/>
            </a:pPr>
            <a:r>
              <a:rPr lang="en-GB" b="1" err="1"/>
              <a:t>Европейската</a:t>
            </a:r>
            <a:r>
              <a:rPr lang="en-GB" b="1"/>
              <a:t> </a:t>
            </a:r>
            <a:r>
              <a:rPr lang="en-GB" b="1" err="1"/>
              <a:t>гражданска</a:t>
            </a:r>
            <a:r>
              <a:rPr lang="en-GB" b="1"/>
              <a:t> </a:t>
            </a:r>
            <a:r>
              <a:rPr lang="en-GB" b="1" err="1"/>
              <a:t>инициатива</a:t>
            </a:r>
            <a:r>
              <a:rPr lang="en-GB"/>
              <a:t> е </a:t>
            </a:r>
            <a:r>
              <a:rPr lang="en-GB" err="1"/>
              <a:t>уникален</a:t>
            </a:r>
            <a:r>
              <a:rPr lang="en-GB"/>
              <a:t> </a:t>
            </a:r>
            <a:r>
              <a:rPr lang="en-GB" err="1"/>
              <a:t>начин</a:t>
            </a:r>
            <a:r>
              <a:rPr lang="en-GB"/>
              <a:t> </a:t>
            </a:r>
            <a:r>
              <a:rPr lang="en-GB" err="1"/>
              <a:t>да</a:t>
            </a:r>
            <a:r>
              <a:rPr lang="en-GB"/>
              <a:t> допринесете за посоката на развитие на ЕС, като приканите Европейската комисия да предложи нови закони. Когато дадена инициатива събере 1 милион подписа, Комисията ще реши какви действия да предприеме. Вижте каква е </a:t>
            </a:r>
            <a:r>
              <a:rPr lang="en-GB" err="1"/>
              <a:t>процедурата</a:t>
            </a:r>
            <a:r>
              <a:rPr lang="en-GB"/>
              <a:t> </a:t>
            </a:r>
            <a:r>
              <a:rPr lang="en-GB" err="1"/>
              <a:t>стъпка</a:t>
            </a:r>
            <a:r>
              <a:rPr lang="en-GB"/>
              <a:t> </a:t>
            </a:r>
            <a:r>
              <a:rPr lang="en-GB" err="1"/>
              <a:t>по</a:t>
            </a:r>
            <a:r>
              <a:rPr lang="en-GB"/>
              <a:t> </a:t>
            </a:r>
            <a:r>
              <a:rPr lang="en-GB" err="1"/>
              <a:t>стъпка</a:t>
            </a:r>
            <a:r>
              <a:rPr lang="en-GB"/>
              <a:t>. </a:t>
            </a:r>
            <a:r>
              <a:rPr lang="en-GB" sz="1200" u="none" kern="1200" noProof="0">
                <a:solidFill>
                  <a:schemeClr val="tx1"/>
                </a:solidFill>
                <a:effectLst/>
                <a:latin typeface="+mn-lt"/>
                <a:ea typeface="+mn-ea"/>
                <a:cs typeface="+mn-cs"/>
              </a:rPr>
              <a:t>https://citizens-initiative.europa.eu/_</a:t>
            </a:r>
            <a:r>
              <a:rPr lang="en-GB"/>
              <a:t>bg</a:t>
            </a:r>
            <a:endParaRPr lang="en-GB">
              <a:cs typeface="Calibri"/>
            </a:endParaRPr>
          </a:p>
          <a:p>
            <a:pPr>
              <a:buFont typeface="Arial" panose="020B0604020202020204" pitchFamily="34" charset="0"/>
              <a:defRPr/>
            </a:pPr>
            <a:endParaRPr lang="en-GB">
              <a:cs typeface="Calibri"/>
            </a:endParaRPr>
          </a:p>
          <a:p>
            <a:pPr>
              <a:defRPr/>
            </a:pPr>
            <a:r>
              <a:rPr lang="en-GB" err="1"/>
              <a:t>Каним</a:t>
            </a:r>
            <a:r>
              <a:rPr lang="en-GB"/>
              <a:t> </a:t>
            </a:r>
            <a:r>
              <a:rPr lang="en-GB" err="1"/>
              <a:t>всички</a:t>
            </a:r>
            <a:r>
              <a:rPr lang="en-GB"/>
              <a:t> </a:t>
            </a:r>
            <a:r>
              <a:rPr lang="en-GB" err="1"/>
              <a:t>желаещи</a:t>
            </a:r>
            <a:r>
              <a:rPr lang="en-GB"/>
              <a:t> </a:t>
            </a:r>
            <a:r>
              <a:rPr lang="en-GB" err="1"/>
              <a:t>на</a:t>
            </a:r>
            <a:r>
              <a:rPr lang="en-GB"/>
              <a:t> </a:t>
            </a:r>
            <a:r>
              <a:rPr lang="en-GB" b="1" err="1"/>
              <a:t>Европейската</a:t>
            </a:r>
            <a:r>
              <a:rPr lang="en-GB" b="1"/>
              <a:t> </a:t>
            </a:r>
            <a:r>
              <a:rPr lang="en-GB" b="1" err="1"/>
              <a:t>седмица</a:t>
            </a:r>
            <a:r>
              <a:rPr lang="en-GB" b="1"/>
              <a:t> </a:t>
            </a:r>
            <a:r>
              <a:rPr lang="en-GB" b="1" err="1"/>
              <a:t>на</a:t>
            </a:r>
            <a:r>
              <a:rPr lang="en-GB" b="1"/>
              <a:t> </a:t>
            </a:r>
            <a:r>
              <a:rPr lang="en-GB" b="1" err="1"/>
              <a:t>младежта</a:t>
            </a:r>
            <a:r>
              <a:rPr lang="en-GB"/>
              <a:t> </a:t>
            </a:r>
            <a:r>
              <a:rPr lang="en-GB" err="1"/>
              <a:t>през</a:t>
            </a:r>
            <a:r>
              <a:rPr lang="en-GB"/>
              <a:t> 2024 г. — </a:t>
            </a:r>
            <a:r>
              <a:rPr lang="en-GB" err="1"/>
              <a:t>проява</a:t>
            </a:r>
            <a:r>
              <a:rPr lang="en-GB"/>
              <a:t>, </a:t>
            </a:r>
            <a:r>
              <a:rPr lang="en-GB" err="1"/>
              <a:t>организирана</a:t>
            </a:r>
            <a:r>
              <a:rPr lang="en-GB"/>
              <a:t> </a:t>
            </a:r>
            <a:r>
              <a:rPr lang="en-GB" err="1"/>
              <a:t>от</a:t>
            </a:r>
            <a:r>
              <a:rPr lang="en-GB"/>
              <a:t> </a:t>
            </a:r>
            <a:r>
              <a:rPr lang="en-GB" err="1"/>
              <a:t>Европейската</a:t>
            </a:r>
            <a:r>
              <a:rPr lang="en-GB"/>
              <a:t> </a:t>
            </a:r>
            <a:r>
              <a:rPr lang="en-GB" err="1"/>
              <a:t>комисия</a:t>
            </a:r>
            <a:r>
              <a:rPr lang="en-GB"/>
              <a:t> </a:t>
            </a:r>
            <a:r>
              <a:rPr lang="en-GB" err="1"/>
              <a:t>на</a:t>
            </a:r>
            <a:r>
              <a:rPr lang="en-GB"/>
              <a:t> </a:t>
            </a:r>
            <a:r>
              <a:rPr lang="en-GB" err="1"/>
              <a:t>всеки</a:t>
            </a:r>
            <a:r>
              <a:rPr lang="en-GB"/>
              <a:t> </a:t>
            </a:r>
            <a:r>
              <a:rPr lang="en-GB" err="1"/>
              <a:t>две</a:t>
            </a:r>
            <a:r>
              <a:rPr lang="en-GB"/>
              <a:t> </a:t>
            </a:r>
            <a:r>
              <a:rPr lang="en-GB" err="1"/>
              <a:t>години</a:t>
            </a:r>
            <a:r>
              <a:rPr lang="en-GB"/>
              <a:t> </a:t>
            </a:r>
            <a:r>
              <a:rPr lang="en-GB" err="1"/>
              <a:t>за</a:t>
            </a:r>
            <a:r>
              <a:rPr lang="en-GB"/>
              <a:t> </a:t>
            </a:r>
            <a:r>
              <a:rPr lang="en-GB" err="1"/>
              <a:t>отбелязване</a:t>
            </a:r>
            <a:r>
              <a:rPr lang="en-GB"/>
              <a:t> и </a:t>
            </a:r>
            <a:r>
              <a:rPr lang="en-GB" err="1"/>
              <a:t>насърчаване</a:t>
            </a:r>
            <a:r>
              <a:rPr lang="en-GB"/>
              <a:t> </a:t>
            </a:r>
            <a:r>
              <a:rPr lang="en-GB" err="1"/>
              <a:t>на</a:t>
            </a:r>
            <a:r>
              <a:rPr lang="en-GB"/>
              <a:t> </a:t>
            </a:r>
            <a:r>
              <a:rPr lang="en-GB" err="1"/>
              <a:t>ангажираността</a:t>
            </a:r>
            <a:r>
              <a:rPr lang="en-GB"/>
              <a:t>, </a:t>
            </a:r>
            <a:r>
              <a:rPr lang="en-GB" err="1"/>
              <a:t>участието</a:t>
            </a:r>
            <a:r>
              <a:rPr lang="en-GB"/>
              <a:t> и </a:t>
            </a:r>
            <a:r>
              <a:rPr lang="en-GB" err="1"/>
              <a:t>активното</a:t>
            </a:r>
            <a:r>
              <a:rPr lang="en-GB"/>
              <a:t> </a:t>
            </a:r>
            <a:r>
              <a:rPr lang="en-GB" err="1"/>
              <a:t>гражданство</a:t>
            </a:r>
            <a:r>
              <a:rPr lang="en-GB"/>
              <a:t> </a:t>
            </a:r>
            <a:r>
              <a:rPr lang="en-GB" err="1"/>
              <a:t>на</a:t>
            </a:r>
            <a:r>
              <a:rPr lang="en-GB"/>
              <a:t> </a:t>
            </a:r>
            <a:r>
              <a:rPr lang="en-GB" err="1"/>
              <a:t>младите</a:t>
            </a:r>
            <a:r>
              <a:rPr lang="en-GB"/>
              <a:t> </a:t>
            </a:r>
            <a:r>
              <a:rPr lang="en-GB" err="1"/>
              <a:t>хора</a:t>
            </a:r>
            <a:r>
              <a:rPr lang="en-GB"/>
              <a:t> в </a:t>
            </a:r>
            <a:r>
              <a:rPr lang="en-GB" err="1"/>
              <a:t>цяла</a:t>
            </a:r>
            <a:r>
              <a:rPr lang="en-GB"/>
              <a:t> </a:t>
            </a:r>
            <a:r>
              <a:rPr lang="en-GB" err="1"/>
              <a:t>Европа</a:t>
            </a:r>
            <a:r>
              <a:rPr lang="en-GB"/>
              <a:t> и </a:t>
            </a:r>
            <a:r>
              <a:rPr lang="en-GB" err="1"/>
              <a:t>извън</a:t>
            </a:r>
            <a:r>
              <a:rPr lang="en-GB"/>
              <a:t> </a:t>
            </a:r>
            <a:r>
              <a:rPr lang="en-GB" err="1"/>
              <a:t>нея</a:t>
            </a:r>
            <a:r>
              <a:rPr lang="en-GB"/>
              <a:t>. </a:t>
            </a:r>
            <a:r>
              <a:rPr lang="en-GB" err="1"/>
              <a:t>Искаш</a:t>
            </a:r>
            <a:r>
              <a:rPr lang="en-GB"/>
              <a:t> </a:t>
            </a:r>
            <a:r>
              <a:rPr lang="en-GB" err="1"/>
              <a:t>да</a:t>
            </a:r>
            <a:r>
              <a:rPr lang="en-GB"/>
              <a:t> </a:t>
            </a:r>
            <a:r>
              <a:rPr lang="en-GB" err="1"/>
              <a:t>научиш</a:t>
            </a:r>
            <a:r>
              <a:rPr lang="en-GB"/>
              <a:t> </a:t>
            </a:r>
            <a:r>
              <a:rPr lang="en-GB" err="1"/>
              <a:t>повече</a:t>
            </a:r>
            <a:r>
              <a:rPr lang="en-GB"/>
              <a:t> </a:t>
            </a:r>
            <a:r>
              <a:rPr lang="en-GB" err="1"/>
              <a:t>за</a:t>
            </a:r>
            <a:r>
              <a:rPr lang="en-GB"/>
              <a:t> </a:t>
            </a:r>
            <a:r>
              <a:rPr lang="en-GB" err="1"/>
              <a:t>възможностите</a:t>
            </a:r>
            <a:r>
              <a:rPr lang="en-GB"/>
              <a:t>, </a:t>
            </a:r>
            <a:r>
              <a:rPr lang="en-GB" err="1"/>
              <a:t>предлагани</a:t>
            </a:r>
            <a:r>
              <a:rPr lang="en-GB"/>
              <a:t> </a:t>
            </a:r>
            <a:r>
              <a:rPr lang="en-GB" err="1"/>
              <a:t>от</a:t>
            </a:r>
            <a:r>
              <a:rPr lang="en-GB"/>
              <a:t> ЕС, и </a:t>
            </a:r>
            <a:r>
              <a:rPr lang="en-GB" err="1"/>
              <a:t>за</a:t>
            </a:r>
            <a:r>
              <a:rPr lang="en-GB"/>
              <a:t> </a:t>
            </a:r>
            <a:r>
              <a:rPr lang="en-GB" err="1"/>
              <a:t>неговите</a:t>
            </a:r>
            <a:r>
              <a:rPr lang="en-GB"/>
              <a:t> </a:t>
            </a:r>
            <a:r>
              <a:rPr lang="en-GB" err="1"/>
              <a:t>политики</a:t>
            </a:r>
            <a:r>
              <a:rPr lang="en-GB"/>
              <a:t>? </a:t>
            </a:r>
            <a:r>
              <a:rPr lang="en-GB" err="1"/>
              <a:t>Искаш</a:t>
            </a:r>
            <a:r>
              <a:rPr lang="en-GB"/>
              <a:t> </a:t>
            </a:r>
            <a:r>
              <a:rPr lang="en-GB" err="1"/>
              <a:t>да</a:t>
            </a:r>
            <a:r>
              <a:rPr lang="en-GB"/>
              <a:t> </a:t>
            </a:r>
            <a:r>
              <a:rPr lang="en-GB" err="1"/>
              <a:t>изразиш</a:t>
            </a:r>
            <a:r>
              <a:rPr lang="en-GB"/>
              <a:t> </a:t>
            </a:r>
            <a:r>
              <a:rPr lang="en-GB" err="1"/>
              <a:t>мнението</a:t>
            </a:r>
            <a:r>
              <a:rPr lang="en-GB"/>
              <a:t> </a:t>
            </a:r>
            <a:r>
              <a:rPr lang="en-GB" err="1"/>
              <a:t>си</a:t>
            </a:r>
            <a:r>
              <a:rPr lang="en-GB"/>
              <a:t> </a:t>
            </a:r>
            <a:r>
              <a:rPr lang="en-GB" err="1"/>
              <a:t>за</a:t>
            </a:r>
            <a:r>
              <a:rPr lang="en-GB"/>
              <a:t> </a:t>
            </a:r>
            <a:r>
              <a:rPr lang="en-GB" err="1"/>
              <a:t>процесите</a:t>
            </a:r>
            <a:r>
              <a:rPr lang="en-GB"/>
              <a:t>, </a:t>
            </a:r>
            <a:r>
              <a:rPr lang="en-GB" err="1"/>
              <a:t>които</a:t>
            </a:r>
            <a:r>
              <a:rPr lang="en-GB"/>
              <a:t> </a:t>
            </a:r>
            <a:r>
              <a:rPr lang="en-GB" err="1"/>
              <a:t>са</a:t>
            </a:r>
            <a:r>
              <a:rPr lang="en-GB"/>
              <a:t> </a:t>
            </a:r>
            <a:r>
              <a:rPr lang="en-GB" err="1"/>
              <a:t>от</a:t>
            </a:r>
            <a:r>
              <a:rPr lang="en-GB"/>
              <a:t> </a:t>
            </a:r>
            <a:r>
              <a:rPr lang="en-GB" err="1"/>
              <a:t>значение</a:t>
            </a:r>
            <a:r>
              <a:rPr lang="en-GB"/>
              <a:t> </a:t>
            </a:r>
            <a:r>
              <a:rPr lang="en-GB" err="1"/>
              <a:t>за</a:t>
            </a:r>
            <a:r>
              <a:rPr lang="en-GB"/>
              <a:t> </a:t>
            </a:r>
            <a:r>
              <a:rPr lang="en-GB" err="1"/>
              <a:t>теб</a:t>
            </a:r>
            <a:r>
              <a:rPr lang="en-GB"/>
              <a:t>? </a:t>
            </a:r>
            <a:r>
              <a:rPr lang="en-GB" err="1"/>
              <a:t>Искаш</a:t>
            </a:r>
            <a:r>
              <a:rPr lang="en-GB"/>
              <a:t> </a:t>
            </a:r>
            <a:r>
              <a:rPr lang="en-GB" err="1"/>
              <a:t>да</a:t>
            </a:r>
            <a:r>
              <a:rPr lang="en-GB"/>
              <a:t> </a:t>
            </a:r>
            <a:r>
              <a:rPr lang="en-GB" err="1"/>
              <a:t>участваш</a:t>
            </a:r>
            <a:r>
              <a:rPr lang="en-GB"/>
              <a:t> в </a:t>
            </a:r>
            <a:r>
              <a:rPr lang="en-GB" err="1"/>
              <a:t>различни</a:t>
            </a:r>
            <a:r>
              <a:rPr lang="en-GB"/>
              <a:t> </a:t>
            </a:r>
            <a:r>
              <a:rPr lang="en-GB" err="1"/>
              <a:t>дейности</a:t>
            </a:r>
            <a:r>
              <a:rPr lang="en-GB"/>
              <a:t> и </a:t>
            </a:r>
            <a:r>
              <a:rPr lang="en-GB" err="1"/>
              <a:t>дискусии</a:t>
            </a:r>
            <a:r>
              <a:rPr lang="en-GB"/>
              <a:t>? </a:t>
            </a:r>
            <a:r>
              <a:rPr lang="en-GB" err="1"/>
              <a:t>Използвай</a:t>
            </a:r>
            <a:r>
              <a:rPr lang="en-GB"/>
              <a:t> </a:t>
            </a:r>
            <a:r>
              <a:rPr lang="en-GB" err="1"/>
              <a:t>тази</a:t>
            </a:r>
            <a:r>
              <a:rPr lang="en-GB"/>
              <a:t> </a:t>
            </a:r>
            <a:r>
              <a:rPr lang="en-GB" err="1"/>
              <a:t>възможност</a:t>
            </a:r>
            <a:r>
              <a:rPr lang="en-GB"/>
              <a:t>, </a:t>
            </a:r>
            <a:r>
              <a:rPr lang="en-GB" err="1"/>
              <a:t>за</a:t>
            </a:r>
            <a:r>
              <a:rPr lang="en-GB"/>
              <a:t> </a:t>
            </a:r>
            <a:r>
              <a:rPr lang="en-GB" err="1"/>
              <a:t>да</a:t>
            </a:r>
            <a:r>
              <a:rPr lang="en-GB"/>
              <a:t> </a:t>
            </a:r>
            <a:r>
              <a:rPr lang="en-GB" err="1"/>
              <a:t>огласиш</a:t>
            </a:r>
            <a:r>
              <a:rPr lang="en-GB"/>
              <a:t> </a:t>
            </a:r>
            <a:r>
              <a:rPr lang="en-GB" err="1"/>
              <a:t>визията</a:t>
            </a:r>
            <a:r>
              <a:rPr lang="en-GB"/>
              <a:t> </a:t>
            </a:r>
            <a:r>
              <a:rPr lang="en-GB" err="1"/>
              <a:t>си</a:t>
            </a:r>
            <a:r>
              <a:rPr lang="en-GB"/>
              <a:t>.</a:t>
            </a:r>
            <a:endParaRPr lang="en-US">
              <a:cs typeface="Calibri" panose="020F0502020204030204"/>
            </a:endParaRPr>
          </a:p>
          <a:p>
            <a:pPr>
              <a:defRPr/>
            </a:pPr>
            <a:r>
              <a:rPr lang="en-GB"/>
              <a:t>:</a:t>
            </a:r>
            <a:r>
              <a:rPr lang="en-GB" sz="1200" u="none" kern="1200" noProof="0">
                <a:solidFill>
                  <a:schemeClr val="tx1"/>
                </a:solidFill>
                <a:effectLst/>
                <a:latin typeface="+mn-lt"/>
                <a:ea typeface="+mn-ea"/>
                <a:cs typeface="+mn-cs"/>
              </a:rPr>
              <a:t> </a:t>
            </a:r>
            <a:r>
              <a:rPr lang="en-GB" sz="1200" u="none" kern="1200" noProof="0">
                <a:solidFill>
                  <a:schemeClr val="tx1"/>
                </a:solidFill>
                <a:effectLst/>
                <a:latin typeface="+mn-lt"/>
                <a:ea typeface="+mn-ea"/>
                <a:cs typeface="+mn-cs"/>
                <a:hlinkClick r:id="rId3"/>
              </a:rPr>
              <a:t>https://youth.europa.eu/youthweek_</a:t>
            </a:r>
            <a:r>
              <a:rPr lang="en-GB">
                <a:hlinkClick r:id="rId3"/>
              </a:rPr>
              <a:t>bg</a:t>
            </a:r>
            <a:endParaRPr lang="en-GB" sz="1200" u="none" kern="1200" noProof="0">
              <a:solidFill>
                <a:schemeClr val="tx1"/>
              </a:solidFill>
              <a:effectLst/>
              <a:latin typeface="+mn-lt"/>
              <a:cs typeface="Calibri"/>
            </a:endParaRPr>
          </a:p>
          <a:p>
            <a:pPr>
              <a:defRPr/>
            </a:pPr>
            <a:endParaRPr lang="en-GB">
              <a:cs typeface="Calibri"/>
            </a:endParaRPr>
          </a:p>
          <a:p>
            <a:pPr>
              <a:defRPr/>
            </a:pPr>
            <a:r>
              <a:rPr lang="en-GB" b="1"/>
              <a:t>EYE (European Youth Event)</a:t>
            </a:r>
            <a:r>
              <a:rPr lang="en-GB"/>
              <a:t> </a:t>
            </a:r>
            <a:r>
              <a:rPr lang="en-GB" sz="1200" u="none" kern="1200" noProof="0">
                <a:solidFill>
                  <a:schemeClr val="tx1"/>
                </a:solidFill>
                <a:effectLst/>
                <a:latin typeface="+mn-lt"/>
                <a:ea typeface="+mn-ea"/>
                <a:cs typeface="+mn-cs"/>
                <a:hlinkClick r:id="rId4"/>
              </a:rPr>
              <a:t>https://european-youth-event.europarl.europa.eu/</a:t>
            </a:r>
            <a:r>
              <a:rPr lang="en-GB">
                <a:hlinkClick r:id="rId4"/>
              </a:rPr>
              <a:t>bg</a:t>
            </a:r>
            <a:r>
              <a:rPr lang="en-GB" sz="1200" u="none" kern="1200" noProof="0">
                <a:solidFill>
                  <a:schemeClr val="tx1"/>
                </a:solidFill>
                <a:effectLst/>
                <a:latin typeface="+mn-lt"/>
                <a:ea typeface="+mn-ea"/>
                <a:cs typeface="+mn-cs"/>
                <a:hlinkClick r:id="rId4"/>
              </a:rPr>
              <a:t>/</a:t>
            </a:r>
            <a:endParaRPr lang="en-GB" i="1">
              <a:cs typeface="Calibri"/>
              <a:hlinkClick r:id="rId4"/>
            </a:endParaRPr>
          </a:p>
          <a:p>
            <a:pPr>
              <a:defRPr/>
            </a:pPr>
            <a:endParaRPr lang="en-GB">
              <a:cs typeface="Calibri"/>
            </a:endParaRPr>
          </a:p>
          <a:p>
            <a:pPr>
              <a:defRPr/>
            </a:pPr>
            <a:r>
              <a:rPr lang="en-GB" b="1"/>
              <a:t>„</a:t>
            </a:r>
            <a:r>
              <a:rPr lang="en-GB" b="1" err="1"/>
              <a:t>Твоята</a:t>
            </a:r>
            <a:r>
              <a:rPr lang="en-GB" b="1"/>
              <a:t> </a:t>
            </a:r>
            <a:r>
              <a:rPr lang="en-GB" b="1" err="1"/>
              <a:t>Европа</a:t>
            </a:r>
            <a:r>
              <a:rPr lang="en-GB" b="1" u="none" kern="1200" noProof="0">
                <a:effectLst/>
              </a:rPr>
              <a:t>, </a:t>
            </a:r>
            <a:r>
              <a:rPr lang="en-GB" b="1" err="1"/>
              <a:t>твоето</a:t>
            </a:r>
            <a:r>
              <a:rPr lang="en-GB" b="1"/>
              <a:t> </a:t>
            </a:r>
            <a:r>
              <a:rPr lang="en-GB" b="1" err="1"/>
              <a:t>мнение</a:t>
            </a:r>
            <a:r>
              <a:rPr lang="en-GB" b="1"/>
              <a:t>!“ (YEYS) </a:t>
            </a:r>
            <a:r>
              <a:rPr lang="en-GB"/>
              <a:t>е </a:t>
            </a:r>
            <a:r>
              <a:rPr lang="en-GB" err="1"/>
              <a:t>годишната</a:t>
            </a:r>
            <a:r>
              <a:rPr lang="en-GB"/>
              <a:t> </a:t>
            </a:r>
            <a:r>
              <a:rPr lang="en-GB" err="1"/>
              <a:t>младежка</a:t>
            </a:r>
            <a:r>
              <a:rPr lang="en-GB"/>
              <a:t> </a:t>
            </a:r>
            <a:r>
              <a:rPr lang="en-GB" err="1"/>
              <a:t>проява</a:t>
            </a:r>
            <a:r>
              <a:rPr lang="en-GB"/>
              <a:t> </a:t>
            </a:r>
            <a:r>
              <a:rPr lang="en-GB" err="1"/>
              <a:t>на</a:t>
            </a:r>
            <a:r>
              <a:rPr lang="en-GB"/>
              <a:t> ЕИСК. </a:t>
            </a:r>
            <a:r>
              <a:rPr lang="en-GB" err="1"/>
              <a:t>Тя</a:t>
            </a:r>
            <a:r>
              <a:rPr lang="en-GB"/>
              <a:t> </a:t>
            </a:r>
            <a:r>
              <a:rPr lang="en-GB" err="1"/>
              <a:t>се</a:t>
            </a:r>
            <a:r>
              <a:rPr lang="en-GB"/>
              <a:t> </a:t>
            </a:r>
            <a:r>
              <a:rPr lang="en-GB" err="1"/>
              <a:t>провежда</a:t>
            </a:r>
            <a:r>
              <a:rPr lang="en-GB"/>
              <a:t> </a:t>
            </a:r>
            <a:r>
              <a:rPr lang="en-GB" err="1"/>
              <a:t>от</a:t>
            </a:r>
            <a:r>
              <a:rPr lang="en-GB"/>
              <a:t> 2010 г. </a:t>
            </a:r>
            <a:r>
              <a:rPr lang="en-GB" err="1"/>
              <a:t>насам</a:t>
            </a:r>
            <a:r>
              <a:rPr lang="en-GB"/>
              <a:t> с </a:t>
            </a:r>
            <a:r>
              <a:rPr lang="en-GB" err="1"/>
              <a:t>цел</a:t>
            </a:r>
            <a:r>
              <a:rPr lang="en-GB"/>
              <a:t> </a:t>
            </a:r>
            <a:r>
              <a:rPr lang="en-GB" err="1"/>
              <a:t>да</a:t>
            </a:r>
            <a:r>
              <a:rPr lang="en-GB"/>
              <a:t> </a:t>
            </a:r>
            <a:r>
              <a:rPr lang="en-GB" err="1"/>
              <a:t>свързва</a:t>
            </a:r>
            <a:r>
              <a:rPr lang="en-GB"/>
              <a:t> </a:t>
            </a:r>
            <a:r>
              <a:rPr lang="en-GB" err="1"/>
              <a:t>младите</a:t>
            </a:r>
            <a:r>
              <a:rPr lang="en-GB"/>
              <a:t> </a:t>
            </a:r>
            <a:r>
              <a:rPr lang="en-GB" err="1"/>
              <a:t>хора</a:t>
            </a:r>
            <a:r>
              <a:rPr lang="en-GB"/>
              <a:t> с </a:t>
            </a:r>
            <a:r>
              <a:rPr lang="en-GB" err="1"/>
              <a:t>Европейския</a:t>
            </a:r>
            <a:r>
              <a:rPr lang="en-GB"/>
              <a:t> </a:t>
            </a:r>
            <a:r>
              <a:rPr lang="en-GB" err="1"/>
              <a:t>съюз</a:t>
            </a:r>
            <a:r>
              <a:rPr lang="en-GB"/>
              <a:t>. </a:t>
            </a:r>
            <a:r>
              <a:rPr lang="en-GB" err="1"/>
              <a:t>Всяка</a:t>
            </a:r>
            <a:r>
              <a:rPr lang="en-GB"/>
              <a:t> </a:t>
            </a:r>
            <a:r>
              <a:rPr lang="en-GB" err="1"/>
              <a:t>година</a:t>
            </a:r>
            <a:r>
              <a:rPr lang="en-GB"/>
              <a:t> </a:t>
            </a:r>
            <a:r>
              <a:rPr lang="en-GB" err="1"/>
              <a:t>ученици</a:t>
            </a:r>
            <a:r>
              <a:rPr lang="en-GB"/>
              <a:t> </a:t>
            </a:r>
            <a:r>
              <a:rPr lang="en-GB" err="1"/>
              <a:t>на</a:t>
            </a:r>
            <a:r>
              <a:rPr lang="en-GB"/>
              <a:t> </a:t>
            </a:r>
            <a:r>
              <a:rPr lang="en-GB" err="1"/>
              <a:t>възраст</a:t>
            </a:r>
            <a:r>
              <a:rPr lang="en-GB"/>
              <a:t> </a:t>
            </a:r>
            <a:r>
              <a:rPr lang="en-GB" err="1"/>
              <a:t>между</a:t>
            </a:r>
            <a:r>
              <a:rPr lang="en-GB"/>
              <a:t> 16 и 18 </a:t>
            </a:r>
            <a:r>
              <a:rPr lang="en-GB" err="1"/>
              <a:t>години</a:t>
            </a:r>
            <a:r>
              <a:rPr lang="en-GB"/>
              <a:t> </a:t>
            </a:r>
            <a:r>
              <a:rPr lang="en-GB" err="1"/>
              <a:t>от</a:t>
            </a:r>
            <a:r>
              <a:rPr lang="en-GB"/>
              <a:t> </a:t>
            </a:r>
            <a:r>
              <a:rPr lang="en-GB" err="1"/>
              <a:t>всички</a:t>
            </a:r>
            <a:r>
              <a:rPr lang="en-GB"/>
              <a:t> </a:t>
            </a:r>
            <a:r>
              <a:rPr lang="en-GB" err="1"/>
              <a:t>държави</a:t>
            </a:r>
            <a:r>
              <a:rPr lang="en-GB"/>
              <a:t> </a:t>
            </a:r>
            <a:r>
              <a:rPr lang="en-GB" err="1"/>
              <a:t>членки</a:t>
            </a:r>
            <a:r>
              <a:rPr lang="en-GB"/>
              <a:t> </a:t>
            </a:r>
            <a:r>
              <a:rPr lang="en-GB" err="1"/>
              <a:t>на</a:t>
            </a:r>
            <a:r>
              <a:rPr lang="en-GB"/>
              <a:t> ЕС и </a:t>
            </a:r>
            <a:r>
              <a:rPr lang="en-GB" err="1"/>
              <a:t>страните</a:t>
            </a:r>
            <a:r>
              <a:rPr lang="en-GB"/>
              <a:t> </a:t>
            </a:r>
            <a:r>
              <a:rPr lang="en-GB" err="1"/>
              <a:t>кандидатки</a:t>
            </a:r>
            <a:r>
              <a:rPr lang="en-GB"/>
              <a:t> </a:t>
            </a:r>
            <a:r>
              <a:rPr lang="en-GB" err="1"/>
              <a:t>идват</a:t>
            </a:r>
            <a:r>
              <a:rPr lang="en-GB"/>
              <a:t> в </a:t>
            </a:r>
            <a:r>
              <a:rPr lang="en-GB" err="1"/>
              <a:t>Брюксел</a:t>
            </a:r>
            <a:r>
              <a:rPr lang="en-GB"/>
              <a:t> </a:t>
            </a:r>
            <a:r>
              <a:rPr lang="en-GB" err="1"/>
              <a:t>за</a:t>
            </a:r>
            <a:r>
              <a:rPr lang="en-GB"/>
              <a:t> </a:t>
            </a:r>
            <a:r>
              <a:rPr lang="en-GB" err="1"/>
              <a:t>два</a:t>
            </a:r>
            <a:r>
              <a:rPr lang="en-GB"/>
              <a:t> </a:t>
            </a:r>
            <a:r>
              <a:rPr lang="en-GB" err="1"/>
              <a:t>дни</a:t>
            </a:r>
            <a:r>
              <a:rPr lang="en-GB"/>
              <a:t> и </a:t>
            </a:r>
            <a:r>
              <a:rPr lang="en-GB" err="1"/>
              <a:t>съвместно</a:t>
            </a:r>
            <a:r>
              <a:rPr lang="en-GB"/>
              <a:t> </a:t>
            </a:r>
            <a:r>
              <a:rPr lang="en-GB" err="1"/>
              <a:t>изготвят</a:t>
            </a:r>
            <a:r>
              <a:rPr lang="en-GB"/>
              <a:t> </a:t>
            </a:r>
            <a:r>
              <a:rPr lang="en-GB" err="1"/>
              <a:t>резолюции</a:t>
            </a:r>
            <a:r>
              <a:rPr lang="en-GB"/>
              <a:t>, </a:t>
            </a:r>
            <a:r>
              <a:rPr lang="en-GB" err="1"/>
              <a:t>които</a:t>
            </a:r>
            <a:r>
              <a:rPr lang="en-GB"/>
              <a:t> </a:t>
            </a:r>
            <a:r>
              <a:rPr lang="en-GB" err="1"/>
              <a:t>след</a:t>
            </a:r>
            <a:r>
              <a:rPr lang="en-GB"/>
              <a:t> </a:t>
            </a:r>
            <a:r>
              <a:rPr lang="en-GB" err="1"/>
              <a:t>това</a:t>
            </a:r>
            <a:r>
              <a:rPr lang="en-GB"/>
              <a:t> </a:t>
            </a:r>
            <a:r>
              <a:rPr lang="en-GB" err="1"/>
              <a:t>се</a:t>
            </a:r>
            <a:r>
              <a:rPr lang="en-GB"/>
              <a:t> </a:t>
            </a:r>
            <a:r>
              <a:rPr lang="en-GB" err="1"/>
              <a:t>предават</a:t>
            </a:r>
            <a:r>
              <a:rPr lang="en-GB"/>
              <a:t> </a:t>
            </a:r>
            <a:r>
              <a:rPr lang="en-GB" err="1"/>
              <a:t>на</a:t>
            </a:r>
            <a:r>
              <a:rPr lang="en-GB"/>
              <a:t> </a:t>
            </a:r>
            <a:r>
              <a:rPr lang="en-GB" err="1"/>
              <a:t>институциите</a:t>
            </a:r>
            <a:r>
              <a:rPr lang="en-GB"/>
              <a:t> </a:t>
            </a:r>
            <a:r>
              <a:rPr lang="en-GB" err="1"/>
              <a:t>на</a:t>
            </a:r>
            <a:r>
              <a:rPr lang="en-GB"/>
              <a:t> ЕС. В </a:t>
            </a:r>
            <a:r>
              <a:rPr lang="en-GB" err="1"/>
              <a:t>тези</a:t>
            </a:r>
            <a:r>
              <a:rPr lang="en-GB"/>
              <a:t> </a:t>
            </a:r>
            <a:r>
              <a:rPr lang="en-GB" err="1"/>
              <a:t>резолюции</a:t>
            </a:r>
            <a:r>
              <a:rPr lang="en-GB"/>
              <a:t> </a:t>
            </a:r>
            <a:r>
              <a:rPr lang="en-GB" err="1"/>
              <a:t>те</a:t>
            </a:r>
            <a:r>
              <a:rPr lang="en-GB"/>
              <a:t> </a:t>
            </a:r>
            <a:r>
              <a:rPr lang="en-GB" err="1"/>
              <a:t>изразяват</a:t>
            </a:r>
            <a:r>
              <a:rPr lang="en-GB"/>
              <a:t> </a:t>
            </a:r>
            <a:r>
              <a:rPr lang="en-GB" err="1"/>
              <a:t>своите</a:t>
            </a:r>
            <a:r>
              <a:rPr lang="en-GB"/>
              <a:t> </a:t>
            </a:r>
            <a:r>
              <a:rPr lang="en-GB" err="1"/>
              <a:t>идеи</a:t>
            </a:r>
            <a:r>
              <a:rPr lang="en-GB"/>
              <a:t>, </a:t>
            </a:r>
            <a:r>
              <a:rPr lang="en-GB" err="1"/>
              <a:t>предложения</a:t>
            </a:r>
            <a:r>
              <a:rPr lang="en-GB"/>
              <a:t> и </a:t>
            </a:r>
            <a:r>
              <a:rPr lang="en-GB" err="1"/>
              <a:t>надежда</a:t>
            </a:r>
            <a:r>
              <a:rPr lang="en-GB"/>
              <a:t> </a:t>
            </a:r>
            <a:r>
              <a:rPr lang="en-GB" err="1"/>
              <a:t>за</a:t>
            </a:r>
            <a:r>
              <a:rPr lang="en-GB"/>
              <a:t> </a:t>
            </a:r>
            <a:r>
              <a:rPr lang="en-GB" err="1"/>
              <a:t>бъдещето</a:t>
            </a:r>
            <a:r>
              <a:rPr lang="en-GB"/>
              <a:t> </a:t>
            </a:r>
            <a:r>
              <a:rPr lang="en-GB" err="1"/>
              <a:t>си</a:t>
            </a:r>
            <a:r>
              <a:rPr lang="en-GB"/>
              <a:t> </a:t>
            </a:r>
            <a:r>
              <a:rPr lang="en-GB" err="1"/>
              <a:t>като</a:t>
            </a:r>
            <a:r>
              <a:rPr lang="en-GB"/>
              <a:t> </a:t>
            </a:r>
            <a:r>
              <a:rPr lang="en-GB" err="1"/>
              <a:t>европейски</a:t>
            </a:r>
            <a:r>
              <a:rPr lang="en-GB"/>
              <a:t> </a:t>
            </a:r>
            <a:r>
              <a:rPr lang="en-GB" err="1"/>
              <a:t>граждани</a:t>
            </a:r>
            <a:r>
              <a:rPr lang="en-GB"/>
              <a:t>. </a:t>
            </a:r>
            <a:r>
              <a:rPr lang="en-GB" err="1"/>
              <a:t>Всички</a:t>
            </a:r>
            <a:r>
              <a:rPr lang="en-GB"/>
              <a:t> </a:t>
            </a:r>
            <a:r>
              <a:rPr lang="en-GB" err="1"/>
              <a:t>средни</a:t>
            </a:r>
            <a:r>
              <a:rPr lang="en-GB"/>
              <a:t> </a:t>
            </a:r>
            <a:r>
              <a:rPr lang="en-GB" err="1"/>
              <a:t>училища</a:t>
            </a:r>
            <a:r>
              <a:rPr lang="en-GB"/>
              <a:t> в </a:t>
            </a:r>
            <a:r>
              <a:rPr lang="en-GB" err="1"/>
              <a:t>Европа</a:t>
            </a:r>
            <a:r>
              <a:rPr lang="en-GB"/>
              <a:t> </a:t>
            </a:r>
            <a:r>
              <a:rPr lang="en-GB" err="1"/>
              <a:t>могат</a:t>
            </a:r>
            <a:r>
              <a:rPr lang="en-GB"/>
              <a:t> </a:t>
            </a:r>
            <a:r>
              <a:rPr lang="en-GB" err="1"/>
              <a:t>да</a:t>
            </a:r>
            <a:r>
              <a:rPr lang="en-GB"/>
              <a:t> </a:t>
            </a:r>
            <a:r>
              <a:rPr lang="en-GB" err="1"/>
              <a:t>кандидатстват</a:t>
            </a:r>
            <a:r>
              <a:rPr lang="en-GB"/>
              <a:t> и </a:t>
            </a:r>
            <a:r>
              <a:rPr lang="en-GB" err="1"/>
              <a:t>да</a:t>
            </a:r>
            <a:r>
              <a:rPr lang="en-GB"/>
              <a:t> </a:t>
            </a:r>
            <a:r>
              <a:rPr lang="en-GB" err="1"/>
              <a:t>изпратят</a:t>
            </a:r>
            <a:r>
              <a:rPr lang="en-GB"/>
              <a:t> </a:t>
            </a:r>
            <a:r>
              <a:rPr lang="en-GB" err="1"/>
              <a:t>по</a:t>
            </a:r>
            <a:r>
              <a:rPr lang="en-GB"/>
              <a:t> </a:t>
            </a:r>
            <a:r>
              <a:rPr lang="en-GB" err="1"/>
              <a:t>трима</a:t>
            </a:r>
            <a:r>
              <a:rPr lang="en-GB"/>
              <a:t> </a:t>
            </a:r>
            <a:r>
              <a:rPr lang="en-GB" err="1"/>
              <a:t>ученици</a:t>
            </a:r>
            <a:r>
              <a:rPr lang="en-GB"/>
              <a:t> </a:t>
            </a:r>
            <a:r>
              <a:rPr lang="en-GB" err="1"/>
              <a:t>за</a:t>
            </a:r>
            <a:r>
              <a:rPr lang="en-GB"/>
              <a:t> </a:t>
            </a:r>
            <a:r>
              <a:rPr lang="en-GB" err="1"/>
              <a:t>участие</a:t>
            </a:r>
            <a:r>
              <a:rPr lang="en-GB"/>
              <a:t> в „</a:t>
            </a:r>
            <a:r>
              <a:rPr lang="en-GB" err="1"/>
              <a:t>Твоята</a:t>
            </a:r>
            <a:r>
              <a:rPr lang="en-GB"/>
              <a:t> </a:t>
            </a:r>
            <a:r>
              <a:rPr lang="en-GB" err="1"/>
              <a:t>Европа</a:t>
            </a:r>
            <a:r>
              <a:rPr lang="en-GB"/>
              <a:t>, </a:t>
            </a:r>
            <a:r>
              <a:rPr lang="en-GB" err="1"/>
              <a:t>твоето</a:t>
            </a:r>
            <a:r>
              <a:rPr lang="en-GB"/>
              <a:t> </a:t>
            </a:r>
            <a:r>
              <a:rPr lang="en-GB" err="1"/>
              <a:t>мнение</a:t>
            </a:r>
            <a:r>
              <a:rPr lang="en-GB"/>
              <a:t>“. </a:t>
            </a:r>
            <a:r>
              <a:rPr lang="en-GB" sz="1200" u="none" kern="1200" noProof="0">
                <a:solidFill>
                  <a:schemeClr val="tx1"/>
                </a:solidFill>
                <a:effectLst/>
                <a:latin typeface="+mn-lt"/>
                <a:ea typeface="+mn-ea"/>
                <a:cs typeface="+mn-cs"/>
                <a:hlinkClick r:id="rId5"/>
              </a:rPr>
              <a:t>https://www.eesc.europa.eu/</a:t>
            </a:r>
            <a:r>
              <a:rPr lang="en-GB">
                <a:hlinkClick r:id="rId5"/>
              </a:rPr>
              <a:t>bg</a:t>
            </a:r>
            <a:r>
              <a:rPr lang="en-GB" sz="1200" u="none" kern="1200" noProof="0">
                <a:solidFill>
                  <a:schemeClr val="tx1"/>
                </a:solidFill>
                <a:effectLst/>
                <a:latin typeface="+mn-lt"/>
                <a:ea typeface="+mn-ea"/>
                <a:cs typeface="+mn-cs"/>
                <a:hlinkClick r:id="rId5"/>
              </a:rPr>
              <a:t>/initiatives/your-europe-your-say</a:t>
            </a:r>
            <a:endParaRPr lang="en-GB" sz="1200" u="none" kern="1200" noProof="0">
              <a:solidFill>
                <a:schemeClr val="tx1"/>
              </a:solidFill>
              <a:effectLst/>
              <a:latin typeface="+mn-lt"/>
              <a:cs typeface="Calibri"/>
              <a:hlinkClick r:id="" action="ppaction://noaction"/>
            </a:endParaRPr>
          </a:p>
          <a:p>
            <a:pPr>
              <a:buFont typeface="Arial" panose="020B0604020202020204" pitchFamily="34" charset="0"/>
              <a:defRPr/>
            </a:pPr>
            <a:endParaRPr lang="en-GB">
              <a:cs typeface="Calibri"/>
            </a:endParaRPr>
          </a:p>
          <a:p>
            <a:pPr>
              <a:defRPr/>
            </a:pPr>
            <a:r>
              <a:rPr lang="en-GB"/>
              <a:t> </a:t>
            </a:r>
            <a:endParaRPr lang="en-GB" sz="1200" u="none" kern="1200" noProof="0">
              <a:solidFill>
                <a:schemeClr val="tx1"/>
              </a:solidFill>
              <a:effectLst/>
              <a:latin typeface="+mn-lt"/>
              <a:cs typeface="Calibri"/>
            </a:endParaRPr>
          </a:p>
        </p:txBody>
      </p:sp>
      <p:sp>
        <p:nvSpPr>
          <p:cNvPr id="4" name="Slide Number Placeholder 3">
            <a:extLst>
              <a:ext uri="{FF2B5EF4-FFF2-40B4-BE49-F238E27FC236}">
                <a16:creationId xmlns:a16="http://schemas.microsoft.com/office/drawing/2014/main" id="{7A1029A6-E976-6B07-A2E3-9621064C6440}"/>
              </a:ext>
            </a:extLst>
          </p:cNvPr>
          <p:cNvSpPr>
            <a:spLocks noGrp="1"/>
          </p:cNvSpPr>
          <p:nvPr>
            <p:ph type="sldNum" sz="quarter" idx="10"/>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187622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40</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Либерале да Верона, „Отвличането на Европа“, ок. 1470 г., маслени бои върху дърво, Лувър.</a:t>
            </a:r>
            <a:endParaRPr lang="en-US" sz="1200" kern="1200">
              <a:solidFill>
                <a:schemeClr val="tx1"/>
              </a:solidFill>
              <a:effectLst/>
              <a:latin typeface="+mn-lt"/>
              <a:ea typeface="+mn-ea"/>
              <a:cs typeface="+mn-cs"/>
            </a:endParaRPr>
          </a:p>
          <a:p>
            <a:r>
              <a:rPr lang="bg-BG" sz="1200" kern="1200">
                <a:solidFill>
                  <a:schemeClr val="tx1"/>
                </a:solidFill>
                <a:effectLst/>
                <a:latin typeface="+mn-lt"/>
                <a:ea typeface="+mn-ea"/>
                <a:cs typeface="+mn-cs"/>
              </a:rPr>
              <a:t>На картината е изобразено отвличането на Европа, девствена финикийска принцеса, от Зевс, който се е превърнал в бял бик, за да отнесе принцесата от Крит. Според една от теориите за произхода на името „Европа” континентът е кръстен на нея.</a:t>
            </a:r>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bg-BG" sz="1200" b="1" kern="1200">
                <a:solidFill>
                  <a:schemeClr val="tx1"/>
                </a:solidFill>
                <a:effectLst/>
                <a:latin typeface="+mn-lt"/>
                <a:ea typeface="+mn-ea"/>
                <a:cs typeface="+mn-cs"/>
              </a:rPr>
              <a:t>Какво представлява Европа?</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Един</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от</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шестте</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континента</a:t>
            </a:r>
            <a:r>
              <a:rPr lang="en-US" sz="1200" kern="1200">
                <a:solidFill>
                  <a:schemeClr val="tx1"/>
                </a:solidFill>
                <a:effectLst/>
                <a:latin typeface="+mn-lt"/>
                <a:ea typeface="+mn-ea"/>
                <a:cs typeface="+mn-cs"/>
              </a:rPr>
              <a:t> в </a:t>
            </a:r>
            <a:r>
              <a:rPr lang="en-US" sz="1200" kern="1200" err="1">
                <a:solidFill>
                  <a:schemeClr val="tx1"/>
                </a:solidFill>
                <a:effectLst/>
                <a:latin typeface="+mn-lt"/>
                <a:ea typeface="+mn-ea"/>
                <a:cs typeface="+mn-cs"/>
              </a:rPr>
              <a:t>света</a:t>
            </a:r>
            <a:r>
              <a:rPr lang="bg-BG"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Обхваща 44 държави.</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Има население от над 700 милиона души.</a:t>
            </a:r>
            <a:endParaRPr lang="fr-BE"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r>
              <a:rPr lang="bg-BG" sz="1200" b="1" kern="1200">
                <a:solidFill>
                  <a:schemeClr val="tx1"/>
                </a:solidFill>
                <a:effectLst/>
                <a:latin typeface="+mn-lt"/>
                <a:ea typeface="+mn-ea"/>
                <a:cs typeface="+mn-cs"/>
              </a:rPr>
              <a:t>Какво представлява Европейският съюз?</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Той е уникален икономически и политически съюз между 27 европейски държави, известни като държави членки, които са решили да обединят усилията си, за да изградят заедно по-добро бъдеще.</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Има население от приблизително </a:t>
            </a:r>
            <a:r>
              <a:rPr lang="bg-BG" sz="1200" b="1" kern="1200">
                <a:solidFill>
                  <a:schemeClr val="tx1"/>
                </a:solidFill>
                <a:effectLst/>
                <a:latin typeface="+mn-lt"/>
                <a:ea typeface="+mn-ea"/>
                <a:cs typeface="+mn-cs"/>
              </a:rPr>
              <a:t>447 милиона души</a:t>
            </a:r>
            <a:r>
              <a:rPr lang="bg-BG"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bg-BG" sz="1200" kern="1200">
                <a:solidFill>
                  <a:schemeClr val="tx1"/>
                </a:solidFill>
                <a:effectLst/>
                <a:latin typeface="+mn-lt"/>
                <a:ea typeface="+mn-ea"/>
                <a:cs typeface="+mn-cs"/>
              </a:rPr>
              <a:t>Европейският съюз улеснява гражданите си да живеят, работят и пътуват в други държави от Съюза.</a:t>
            </a:r>
            <a:endParaRPr lang="en-US" sz="1100" noProof="0"/>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Основните етапи в създаването на съвременна Европа включват:</a:t>
            </a:r>
            <a:endParaRPr lang="fr-BE"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b="1" kern="1200">
                <a:solidFill>
                  <a:schemeClr val="tx1"/>
                </a:solidFill>
                <a:effectLst/>
                <a:latin typeface="+mn-lt"/>
                <a:ea typeface="+mn-ea"/>
                <a:cs typeface="+mn-cs"/>
              </a:rPr>
              <a:t>Основаването на Древен Рим и Древна Гърция</a:t>
            </a:r>
            <a:r>
              <a:rPr lang="bg-BG" sz="1200" kern="1200">
                <a:solidFill>
                  <a:schemeClr val="tx1"/>
                </a:solidFill>
                <a:effectLst/>
                <a:latin typeface="+mn-lt"/>
                <a:ea typeface="+mn-ea"/>
                <a:cs typeface="+mn-cs"/>
              </a:rPr>
              <a:t>, които допринасят за създаването на демокрацията, държавното управление и културата в Европа.</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b="1" kern="1200">
                <a:solidFill>
                  <a:schemeClr val="tx1"/>
                </a:solidFill>
                <a:effectLst/>
                <a:latin typeface="+mn-lt"/>
                <a:ea typeface="+mn-ea"/>
                <a:cs typeface="+mn-cs"/>
              </a:rPr>
              <a:t>Реформацията </a:t>
            </a:r>
            <a:r>
              <a:rPr lang="bg-BG" sz="1200" kern="1200">
                <a:solidFill>
                  <a:schemeClr val="tx1"/>
                </a:solidFill>
                <a:effectLst/>
                <a:latin typeface="+mn-lt"/>
                <a:ea typeface="+mn-ea"/>
                <a:cs typeface="+mn-cs"/>
              </a:rPr>
              <a:t>през XVI и XVII век, благодарение на която Европа променя подхода си към религията.</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b="1" kern="1200">
                <a:solidFill>
                  <a:schemeClr val="tx1"/>
                </a:solidFill>
                <a:effectLst/>
                <a:latin typeface="+mn-lt"/>
                <a:ea typeface="+mn-ea"/>
                <a:cs typeface="+mn-cs"/>
              </a:rPr>
              <a:t>Просвещението</a:t>
            </a:r>
            <a:r>
              <a:rPr lang="bg-BG" sz="1200" kern="1200">
                <a:solidFill>
                  <a:schemeClr val="tx1"/>
                </a:solidFill>
                <a:effectLst/>
                <a:latin typeface="+mn-lt"/>
                <a:ea typeface="+mn-ea"/>
                <a:cs typeface="+mn-cs"/>
              </a:rPr>
              <a:t> — интелектуално, политическо и идеологическо движение от XVIII век, с което се подчертава важността на логиката и разума и се установяват основните правила за съвременната наука и политика.</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b="1" kern="1200">
                <a:solidFill>
                  <a:schemeClr val="tx1"/>
                </a:solidFill>
                <a:effectLst/>
                <a:latin typeface="+mn-lt"/>
                <a:ea typeface="+mn-ea"/>
                <a:cs typeface="+mn-cs"/>
              </a:rPr>
              <a:t>Въвеждането на парламентаризма,</a:t>
            </a:r>
            <a:r>
              <a:rPr lang="bg-BG" sz="1200" kern="1200">
                <a:solidFill>
                  <a:schemeClr val="tx1"/>
                </a:solidFill>
                <a:effectLst/>
                <a:latin typeface="+mn-lt"/>
                <a:ea typeface="+mn-ea"/>
                <a:cs typeface="+mn-cs"/>
              </a:rPr>
              <a:t> който понастоящем стои в основата на съвременното европейско държавно управление.</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bg-BG" sz="1200" b="1" kern="1200">
                <a:solidFill>
                  <a:schemeClr val="tx1"/>
                </a:solidFill>
                <a:effectLst/>
                <a:latin typeface="+mn-lt"/>
                <a:ea typeface="+mn-ea"/>
                <a:cs typeface="+mn-cs"/>
              </a:rPr>
              <a:t>Развитието на социалните права </a:t>
            </a:r>
            <a:r>
              <a:rPr lang="bg-BG" sz="1200" kern="1200">
                <a:solidFill>
                  <a:schemeClr val="tx1"/>
                </a:solidFill>
                <a:effectLst/>
                <a:latin typeface="+mn-lt"/>
                <a:ea typeface="+mn-ea"/>
                <a:cs typeface="+mn-cs"/>
              </a:rPr>
              <a:t>през XIX и XX век, които понастоящем осигуряват закрила за живота и работата на европейските граждани.</a:t>
            </a:r>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bg-BG" sz="1200" b="1" kern="1200">
                <a:solidFill>
                  <a:schemeClr val="tx1"/>
                </a:solidFill>
                <a:effectLst/>
                <a:latin typeface="+mn-lt"/>
                <a:ea typeface="+mn-ea"/>
                <a:cs typeface="+mn-cs"/>
              </a:rPr>
              <a:t>Пабло Пикасо</a:t>
            </a:r>
            <a:r>
              <a:rPr lang="bg-BG" sz="1200" kern="1200">
                <a:solidFill>
                  <a:schemeClr val="tx1"/>
                </a:solidFill>
                <a:effectLst/>
                <a:latin typeface="+mn-lt"/>
                <a:ea typeface="+mn-ea"/>
                <a:cs typeface="+mn-cs"/>
              </a:rPr>
              <a:t>: испански художник, известен като съосновател на течението кубизъм (заедно с Жорж Брак). Може би познавате две от известните му творби — „</a:t>
            </a:r>
            <a:r>
              <a:rPr lang="bg-BG" sz="1200" kern="1200" err="1">
                <a:solidFill>
                  <a:schemeClr val="tx1"/>
                </a:solidFill>
                <a:effectLst/>
                <a:latin typeface="+mn-lt"/>
                <a:ea typeface="+mn-ea"/>
                <a:cs typeface="+mn-cs"/>
              </a:rPr>
              <a:t>Герника</a:t>
            </a:r>
            <a:r>
              <a:rPr lang="bg-BG" sz="1200" kern="1200">
                <a:solidFill>
                  <a:schemeClr val="tx1"/>
                </a:solidFill>
                <a:effectLst/>
                <a:latin typeface="+mn-lt"/>
                <a:ea typeface="+mn-ea"/>
                <a:cs typeface="+mn-cs"/>
              </a:rPr>
              <a:t>“ и „Госпожиците от Авиньон“.</a:t>
            </a:r>
            <a:endParaRPr lang="en-US" sz="1200" kern="1200">
              <a:solidFill>
                <a:schemeClr val="tx1"/>
              </a:solidFill>
              <a:effectLst/>
              <a:latin typeface="+mn-lt"/>
              <a:ea typeface="+mn-ea"/>
              <a:cs typeface="+mn-cs"/>
            </a:endParaRPr>
          </a:p>
          <a:p>
            <a:pPr marL="228600" lvl="0" indent="-228600">
              <a:buFont typeface="+mj-lt"/>
              <a:buAutoNum type="arabicPeriod"/>
            </a:pPr>
            <a:r>
              <a:rPr lang="bg-BG" sz="1200" b="1" kern="1200">
                <a:solidFill>
                  <a:schemeClr val="tx1"/>
                </a:solidFill>
                <a:effectLst/>
                <a:latin typeface="+mn-lt"/>
                <a:ea typeface="+mn-ea"/>
                <a:cs typeface="+mn-cs"/>
              </a:rPr>
              <a:t>Лудвиг ван Бетовен</a:t>
            </a:r>
            <a:r>
              <a:rPr lang="bg-BG" sz="1200" kern="1200">
                <a:solidFill>
                  <a:schemeClr val="tx1"/>
                </a:solidFill>
                <a:effectLst/>
                <a:latin typeface="+mn-lt"/>
                <a:ea typeface="+mn-ea"/>
                <a:cs typeface="+mn-cs"/>
              </a:rPr>
              <a:t>: немски композитор и пианист, известен със своите симфонии. Бетовен е основна фигура в прехода между класицизма и романтизма в западната музика. Той е композитор на „Ода на радостта“, която по-късно става европейският химн.</a:t>
            </a:r>
            <a:endParaRPr lang="en-US" sz="1200" kern="1200">
              <a:solidFill>
                <a:schemeClr val="tx1"/>
              </a:solidFill>
              <a:effectLst/>
              <a:latin typeface="+mn-lt"/>
              <a:ea typeface="+mn-ea"/>
              <a:cs typeface="+mn-cs"/>
            </a:endParaRPr>
          </a:p>
          <a:p>
            <a:pPr marL="228600" lvl="0" indent="-228600">
              <a:buFont typeface="+mj-lt"/>
              <a:buAutoNum type="arabicPeriod"/>
            </a:pPr>
            <a:r>
              <a:rPr lang="bg-BG" sz="1200" b="1" kern="1200">
                <a:solidFill>
                  <a:schemeClr val="tx1"/>
                </a:solidFill>
                <a:effectLst/>
                <a:latin typeface="+mn-lt"/>
                <a:ea typeface="+mn-ea"/>
                <a:cs typeface="+mn-cs"/>
              </a:rPr>
              <a:t>Алфонс </a:t>
            </a:r>
            <a:r>
              <a:rPr lang="bg-BG" sz="1200" b="1" kern="1200" err="1">
                <a:solidFill>
                  <a:schemeClr val="tx1"/>
                </a:solidFill>
                <a:effectLst/>
                <a:latin typeface="+mn-lt"/>
                <a:ea typeface="+mn-ea"/>
                <a:cs typeface="+mn-cs"/>
              </a:rPr>
              <a:t>Му̀ха</a:t>
            </a:r>
            <a:r>
              <a:rPr lang="bg-BG" sz="1200" kern="1200">
                <a:solidFill>
                  <a:schemeClr val="tx1"/>
                </a:solidFill>
                <a:effectLst/>
                <a:latin typeface="+mn-lt"/>
                <a:ea typeface="+mn-ea"/>
                <a:cs typeface="+mn-cs"/>
              </a:rPr>
              <a:t>: чешкият художник и илюстратор е представител на течението Ар </a:t>
            </a:r>
            <a:r>
              <a:rPr lang="bg-BG" sz="1200" kern="1200" err="1">
                <a:solidFill>
                  <a:schemeClr val="tx1"/>
                </a:solidFill>
                <a:effectLst/>
                <a:latin typeface="+mn-lt"/>
                <a:ea typeface="+mn-ea"/>
                <a:cs typeface="+mn-cs"/>
              </a:rPr>
              <a:t>Нуво</a:t>
            </a:r>
            <a:r>
              <a:rPr lang="bg-BG" sz="1200" kern="1200">
                <a:solidFill>
                  <a:schemeClr val="tx1"/>
                </a:solidFill>
                <a:effectLst/>
                <a:latin typeface="+mn-lt"/>
                <a:ea typeface="+mn-ea"/>
                <a:cs typeface="+mn-cs"/>
              </a:rPr>
              <a:t>. Най-известните му творби включват „Плодове“ (1897 г.) и „Славянската епопея“ (1910—1928 г.), в която е изобразена историята на всички славянски народи.</a:t>
            </a:r>
            <a:endParaRPr lang="en-US" sz="1200" kern="1200">
              <a:solidFill>
                <a:schemeClr val="tx1"/>
              </a:solidFill>
              <a:effectLst/>
              <a:latin typeface="+mn-lt"/>
              <a:ea typeface="+mn-ea"/>
              <a:cs typeface="+mn-cs"/>
            </a:endParaRPr>
          </a:p>
          <a:p>
            <a:pPr marL="228600" lvl="0" indent="-228600">
              <a:buFont typeface="+mj-lt"/>
              <a:buAutoNum type="arabicPeriod"/>
            </a:pPr>
            <a:r>
              <a:rPr lang="bg-BG" sz="1200" b="1" kern="1200">
                <a:solidFill>
                  <a:schemeClr val="tx1"/>
                </a:solidFill>
                <a:effectLst/>
                <a:latin typeface="+mn-lt"/>
                <a:ea typeface="+mn-ea"/>
                <a:cs typeface="+mn-cs"/>
              </a:rPr>
              <a:t> </a:t>
            </a:r>
            <a:r>
              <a:rPr lang="bg-BG" sz="1200" b="1" kern="1200" err="1">
                <a:solidFill>
                  <a:schemeClr val="tx1"/>
                </a:solidFill>
                <a:effectLst/>
                <a:latin typeface="+mn-lt"/>
                <a:ea typeface="+mn-ea"/>
                <a:cs typeface="+mn-cs"/>
              </a:rPr>
              <a:t>Хилма</a:t>
            </a:r>
            <a:r>
              <a:rPr lang="bg-BG" sz="1200" b="1" kern="1200">
                <a:solidFill>
                  <a:schemeClr val="tx1"/>
                </a:solidFill>
                <a:effectLst/>
                <a:latin typeface="+mn-lt"/>
                <a:ea typeface="+mn-ea"/>
                <a:cs typeface="+mn-cs"/>
              </a:rPr>
              <a:t> </a:t>
            </a:r>
            <a:r>
              <a:rPr lang="bg-BG" sz="1200" b="1" kern="1200" err="1">
                <a:solidFill>
                  <a:schemeClr val="tx1"/>
                </a:solidFill>
                <a:effectLst/>
                <a:latin typeface="+mn-lt"/>
                <a:ea typeface="+mn-ea"/>
                <a:cs typeface="+mn-cs"/>
              </a:rPr>
              <a:t>аф</a:t>
            </a:r>
            <a:r>
              <a:rPr lang="bg-BG" sz="1200" b="1" kern="1200">
                <a:solidFill>
                  <a:schemeClr val="tx1"/>
                </a:solidFill>
                <a:effectLst/>
                <a:latin typeface="+mn-lt"/>
                <a:ea typeface="+mn-ea"/>
                <a:cs typeface="+mn-cs"/>
              </a:rPr>
              <a:t> </a:t>
            </a:r>
            <a:r>
              <a:rPr lang="bg-BG" sz="1200" b="1" kern="1200" err="1">
                <a:solidFill>
                  <a:schemeClr val="tx1"/>
                </a:solidFill>
                <a:effectLst/>
                <a:latin typeface="+mn-lt"/>
                <a:ea typeface="+mn-ea"/>
                <a:cs typeface="+mn-cs"/>
              </a:rPr>
              <a:t>Клинт</a:t>
            </a:r>
            <a:r>
              <a:rPr lang="bg-BG" sz="1200" kern="1200">
                <a:solidFill>
                  <a:schemeClr val="tx1"/>
                </a:solidFill>
                <a:effectLst/>
                <a:latin typeface="+mn-lt"/>
                <a:ea typeface="+mn-ea"/>
                <a:cs typeface="+mn-cs"/>
              </a:rPr>
              <a:t> е шведска художничка. Нейните абстрактни картини, в които изследва духовността, циклите на живота, спиралите, геометрията и теорията на цветовете, се считат за едни от първите абстрактни произведения в историята на западното изкуство.</a:t>
            </a:r>
            <a:endParaRPr lang="en-US" sz="1200" kern="1200">
              <a:solidFill>
                <a:schemeClr val="tx1"/>
              </a:solidFill>
              <a:effectLst/>
              <a:latin typeface="+mn-lt"/>
              <a:ea typeface="+mn-ea"/>
              <a:cs typeface="+mn-cs"/>
            </a:endParaRPr>
          </a:p>
          <a:p>
            <a:pPr marL="228600" lvl="0" indent="-228600">
              <a:buFont typeface="+mj-lt"/>
              <a:buAutoNum type="arabicPeriod"/>
            </a:pPr>
            <a:r>
              <a:rPr lang="bg-BG" sz="1200" b="1" kern="1200">
                <a:solidFill>
                  <a:schemeClr val="tx1"/>
                </a:solidFill>
                <a:effectLst/>
                <a:latin typeface="+mn-lt"/>
                <a:ea typeface="+mn-ea"/>
                <a:cs typeface="+mn-cs"/>
              </a:rPr>
              <a:t>Стефан Цвайг</a:t>
            </a:r>
            <a:r>
              <a:rPr lang="bg-BG" sz="1200" kern="1200">
                <a:solidFill>
                  <a:schemeClr val="tx1"/>
                </a:solidFill>
                <a:effectLst/>
                <a:latin typeface="+mn-lt"/>
                <a:ea typeface="+mn-ea"/>
                <a:cs typeface="+mn-cs"/>
              </a:rPr>
              <a:t>: австрийски романист, драматург, журналист и биограф. Може би познавате едно от най-важните му произведения, „Шахматна новела“ (1941 г.), брилянтен и оригинален психологически трилър.</a:t>
            </a:r>
            <a:endParaRPr lang="en-US" sz="1200" kern="1200">
              <a:solidFill>
                <a:schemeClr val="tx1"/>
              </a:solidFill>
              <a:effectLst/>
              <a:latin typeface="+mn-lt"/>
              <a:ea typeface="+mn-ea"/>
              <a:cs typeface="+mn-cs"/>
            </a:endParaRPr>
          </a:p>
          <a:p>
            <a:pPr marL="228600" lvl="0" indent="-228600">
              <a:buFont typeface="+mj-lt"/>
              <a:buAutoNum type="arabicPeriod"/>
            </a:pPr>
            <a:r>
              <a:rPr lang="bg-BG" sz="1200" b="1" kern="1200" err="1">
                <a:solidFill>
                  <a:schemeClr val="tx1"/>
                </a:solidFill>
                <a:effectLst/>
                <a:latin typeface="+mn-lt"/>
                <a:ea typeface="+mn-ea"/>
                <a:cs typeface="+mn-cs"/>
              </a:rPr>
              <a:t>Вислава</a:t>
            </a:r>
            <a:r>
              <a:rPr lang="bg-BG" sz="1200" b="1" kern="1200">
                <a:solidFill>
                  <a:schemeClr val="tx1"/>
                </a:solidFill>
                <a:effectLst/>
                <a:latin typeface="+mn-lt"/>
                <a:ea typeface="+mn-ea"/>
                <a:cs typeface="+mn-cs"/>
              </a:rPr>
              <a:t> </a:t>
            </a:r>
            <a:r>
              <a:rPr lang="bg-BG" sz="1200" b="1" kern="1200" err="1">
                <a:solidFill>
                  <a:schemeClr val="tx1"/>
                </a:solidFill>
                <a:effectLst/>
                <a:latin typeface="+mn-lt"/>
                <a:ea typeface="+mn-ea"/>
                <a:cs typeface="+mn-cs"/>
              </a:rPr>
              <a:t>Шимборска</a:t>
            </a:r>
            <a:r>
              <a:rPr lang="bg-BG" sz="1200" kern="1200">
                <a:solidFill>
                  <a:schemeClr val="tx1"/>
                </a:solidFill>
                <a:effectLst/>
                <a:latin typeface="+mn-lt"/>
                <a:ea typeface="+mn-ea"/>
                <a:cs typeface="+mn-cs"/>
              </a:rPr>
              <a:t>: полска поетеса, </a:t>
            </a:r>
            <a:r>
              <a:rPr lang="bg-BG" sz="1200" kern="1200" err="1">
                <a:solidFill>
                  <a:schemeClr val="tx1"/>
                </a:solidFill>
                <a:effectLst/>
                <a:latin typeface="+mn-lt"/>
                <a:ea typeface="+mn-ea"/>
                <a:cs typeface="+mn-cs"/>
              </a:rPr>
              <a:t>есеистка</a:t>
            </a:r>
            <a:r>
              <a:rPr lang="bg-BG" sz="1200" kern="1200">
                <a:solidFill>
                  <a:schemeClr val="tx1"/>
                </a:solidFill>
                <a:effectLst/>
                <a:latin typeface="+mn-lt"/>
                <a:ea typeface="+mn-ea"/>
                <a:cs typeface="+mn-cs"/>
              </a:rPr>
              <a:t> и преводачка, която печели Нобелова награда за литература през 1996 г. Една от най-известните ѝ стихосбирки е „Обмислям света“.</a:t>
            </a:r>
            <a:endParaRPr lang="en-US" sz="1200" kern="1200">
              <a:solidFill>
                <a:schemeClr val="tx1"/>
              </a:solidFill>
              <a:effectLst/>
              <a:latin typeface="+mn-lt"/>
              <a:ea typeface="+mn-ea"/>
              <a:cs typeface="+mn-cs"/>
            </a:endParaRPr>
          </a:p>
          <a:p>
            <a:pPr marL="228600" lvl="0" indent="-228600">
              <a:buFont typeface="+mj-lt"/>
              <a:buAutoNum type="arabicPeriod"/>
            </a:pPr>
            <a:r>
              <a:rPr lang="bg-BG" sz="1200" b="1" kern="1200">
                <a:solidFill>
                  <a:schemeClr val="tx1"/>
                </a:solidFill>
                <a:effectLst/>
                <a:latin typeface="+mn-lt"/>
                <a:ea typeface="+mn-ea"/>
                <a:cs typeface="+mn-cs"/>
              </a:rPr>
              <a:t>Симон дьо </a:t>
            </a:r>
            <a:r>
              <a:rPr lang="bg-BG" sz="1200" b="1" kern="1200" err="1">
                <a:solidFill>
                  <a:schemeClr val="tx1"/>
                </a:solidFill>
                <a:effectLst/>
                <a:latin typeface="+mn-lt"/>
                <a:ea typeface="+mn-ea"/>
                <a:cs typeface="+mn-cs"/>
              </a:rPr>
              <a:t>Бовоар</a:t>
            </a:r>
            <a:r>
              <a:rPr lang="bg-BG" sz="1200" kern="1200">
                <a:solidFill>
                  <a:schemeClr val="tx1"/>
                </a:solidFill>
                <a:effectLst/>
                <a:latin typeface="+mn-lt"/>
                <a:ea typeface="+mn-ea"/>
                <a:cs typeface="+mn-cs"/>
              </a:rPr>
              <a:t> е френска писателка, </a:t>
            </a:r>
            <a:r>
              <a:rPr lang="bg-BG" sz="1200" kern="1200" err="1">
                <a:solidFill>
                  <a:schemeClr val="tx1"/>
                </a:solidFill>
                <a:effectLst/>
                <a:latin typeface="+mn-lt"/>
                <a:ea typeface="+mn-ea"/>
                <a:cs typeface="+mn-cs"/>
              </a:rPr>
              <a:t>есеистка</a:t>
            </a:r>
            <a:r>
              <a:rPr lang="bg-BG" sz="1200" kern="1200">
                <a:solidFill>
                  <a:schemeClr val="tx1"/>
                </a:solidFill>
                <a:effectLst/>
                <a:latin typeface="+mn-lt"/>
                <a:ea typeface="+mn-ea"/>
                <a:cs typeface="+mn-cs"/>
              </a:rPr>
              <a:t> и философ. Едно от най-известните ѝ произведения е автобиографичният роман </a:t>
            </a:r>
            <a:r>
              <a:rPr lang="ru-RU" sz="1200" kern="1200">
                <a:solidFill>
                  <a:schemeClr val="tx1"/>
                </a:solidFill>
                <a:effectLst/>
                <a:latin typeface="+mn-lt"/>
                <a:ea typeface="+mn-ea"/>
                <a:cs typeface="+mn-cs"/>
              </a:rPr>
              <a:t>„Спомени На Едно Порядъчно Момиче“ </a:t>
            </a:r>
            <a:r>
              <a:rPr lang="bg-BG" sz="1200" kern="1200">
                <a:solidFill>
                  <a:schemeClr val="tx1"/>
                </a:solidFill>
                <a:effectLst/>
                <a:latin typeface="+mn-lt"/>
                <a:ea typeface="+mn-ea"/>
                <a:cs typeface="+mn-cs"/>
              </a:rPr>
              <a:t>(1958 г.), в който разказва за ранния си живот.</a:t>
            </a:r>
            <a:endParaRPr lang="en-US" sz="1200" kern="1200">
              <a:solidFill>
                <a:schemeClr val="tx1"/>
              </a:solidFill>
              <a:effectLst/>
              <a:latin typeface="+mn-lt"/>
              <a:ea typeface="+mn-ea"/>
              <a:cs typeface="+mn-cs"/>
            </a:endParaRPr>
          </a:p>
          <a:p>
            <a:pPr marL="228600" lvl="0" indent="-228600">
              <a:buFont typeface="+mj-lt"/>
              <a:buAutoNum type="arabicPeriod"/>
            </a:pPr>
            <a:r>
              <a:rPr lang="bg-BG" sz="1200" b="1" kern="1200">
                <a:solidFill>
                  <a:schemeClr val="tx1"/>
                </a:solidFill>
                <a:effectLst/>
                <a:latin typeface="+mn-lt"/>
                <a:ea typeface="+mn-ea"/>
                <a:cs typeface="+mn-cs"/>
              </a:rPr>
              <a:t>Магда Сабо</a:t>
            </a:r>
            <a:r>
              <a:rPr lang="bg-BG" sz="1200" kern="1200">
                <a:solidFill>
                  <a:schemeClr val="tx1"/>
                </a:solidFill>
                <a:effectLst/>
                <a:latin typeface="+mn-lt"/>
                <a:ea typeface="+mn-ea"/>
                <a:cs typeface="+mn-cs"/>
              </a:rPr>
              <a:t> е унгарска писателка на драми, есета, изследвания, мемоари, поезия и детска литература. Романът </a:t>
            </a:r>
            <a:r>
              <a:rPr lang="bg-BG" sz="1200" kern="1200" err="1">
                <a:solidFill>
                  <a:schemeClr val="tx1"/>
                </a:solidFill>
                <a:effectLst/>
                <a:latin typeface="+mn-lt"/>
                <a:ea typeface="+mn-ea"/>
                <a:cs typeface="+mn-cs"/>
              </a:rPr>
              <a:t>Az</a:t>
            </a:r>
            <a:r>
              <a:rPr lang="bg-BG" sz="1200" kern="1200">
                <a:solidFill>
                  <a:schemeClr val="tx1"/>
                </a:solidFill>
                <a:effectLst/>
                <a:latin typeface="+mn-lt"/>
                <a:ea typeface="+mn-ea"/>
                <a:cs typeface="+mn-cs"/>
              </a:rPr>
              <a:t> </a:t>
            </a:r>
            <a:r>
              <a:rPr lang="bg-BG" sz="1200" kern="1200" err="1">
                <a:solidFill>
                  <a:schemeClr val="tx1"/>
                </a:solidFill>
                <a:effectLst/>
                <a:latin typeface="+mn-lt"/>
                <a:ea typeface="+mn-ea"/>
                <a:cs typeface="+mn-cs"/>
              </a:rPr>
              <a:t>ajtó</a:t>
            </a:r>
            <a:r>
              <a:rPr lang="bg-BG" sz="1200" kern="1200">
                <a:solidFill>
                  <a:schemeClr val="tx1"/>
                </a:solidFill>
                <a:effectLst/>
                <a:latin typeface="+mn-lt"/>
                <a:ea typeface="+mn-ea"/>
                <a:cs typeface="+mn-cs"/>
              </a:rPr>
              <a:t> („Вратата“), публикуван през 1987 г., се превърна в едно от най-известните ѝ произведения в световен мащаб.</a:t>
            </a:r>
            <a:endParaRPr lang="fr-BE"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bg-BG" sz="1200" b="1" i="1" kern="1200">
                <a:solidFill>
                  <a:schemeClr val="tx1"/>
                </a:solidFill>
                <a:effectLst/>
                <a:latin typeface="+mn-lt"/>
                <a:ea typeface="+mn-ea"/>
                <a:cs typeface="+mn-cs"/>
              </a:rPr>
              <a:t>Кои други европейски творци познавате?</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200" kern="1200">
                <a:solidFill>
                  <a:schemeClr val="tx1"/>
                </a:solidFill>
                <a:effectLst/>
                <a:latin typeface="+mn-lt"/>
                <a:ea typeface="+mn-ea"/>
                <a:cs typeface="+mn-cs"/>
              </a:rPr>
              <a:t>Всяка държава — членка на ЕС, има свои собствени култура, език/езици и традиции. Всички те обаче споделят едни и същи общи ценности, които трябва да зачитат, ако искат да бъдат част от Европейския съюз:</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човешко достойнство</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свобода</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демокрация</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равенство</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върховенство на закона</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bg-BG" sz="1200" kern="1200">
                <a:solidFill>
                  <a:schemeClr val="tx1"/>
                </a:solidFill>
                <a:effectLst/>
                <a:latin typeface="+mn-lt"/>
                <a:ea typeface="+mn-ea"/>
                <a:cs typeface="+mn-cs"/>
              </a:rPr>
              <a:t>права на човека</a:t>
            </a:r>
            <a:endParaRPr lang="fr-BE"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bg-BG" sz="1200" b="1" i="1" kern="1200">
                <a:solidFill>
                  <a:schemeClr val="tx1"/>
                </a:solidFill>
                <a:effectLst/>
                <a:latin typeface="+mn-lt"/>
                <a:ea typeface="+mn-ea"/>
                <a:cs typeface="+mn-cs"/>
              </a:rPr>
              <a:t>Коя от европейските ценности е най-важна за вас и защо?</a:t>
            </a:r>
            <a:endParaRPr lang="en-GB" b="1" baseline="0" noProof="0"/>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02/05/2025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02/05/2025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02/05/2025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02/05/2025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2.jpeg"/><Relationship Id="rId7" Type="http://schemas.openxmlformats.org/officeDocument/2006/relationships/diagramQuickStyle" Target="../diagrams/quickStyle7.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hyperlink" Target="https://en.wikipedia.org/wiki/en:Creative_Commons" TargetMode="External"/><Relationship Id="rId5" Type="http://schemas.openxmlformats.org/officeDocument/2006/relationships/diagramData" Target="../diagrams/data7.xml"/><Relationship Id="rId10" Type="http://schemas.openxmlformats.org/officeDocument/2006/relationships/image" Target="../media/image64.jpeg"/><Relationship Id="rId4" Type="http://schemas.openxmlformats.org/officeDocument/2006/relationships/image" Target="../media/image63.png"/><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diagramColors" Target="../diagrams/colors9.xml"/><Relationship Id="rId3" Type="http://schemas.openxmlformats.org/officeDocument/2006/relationships/image" Target="../media/image65.jpeg"/><Relationship Id="rId7" Type="http://schemas.openxmlformats.org/officeDocument/2006/relationships/diagramColors" Target="../diagrams/colors8.xml"/><Relationship Id="rId12" Type="http://schemas.openxmlformats.org/officeDocument/2006/relationships/diagramQuickStyle" Target="../diagrams/quickStyle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Layout" Target="../diagrams/layout9.xml"/><Relationship Id="rId5" Type="http://schemas.openxmlformats.org/officeDocument/2006/relationships/diagramLayout" Target="../diagrams/layout8.xml"/><Relationship Id="rId10" Type="http://schemas.openxmlformats.org/officeDocument/2006/relationships/diagramData" Target="../diagrams/data9.xml"/><Relationship Id="rId4" Type="http://schemas.openxmlformats.org/officeDocument/2006/relationships/diagramData" Target="../diagrams/data8.xml"/><Relationship Id="rId9" Type="http://schemas.openxmlformats.org/officeDocument/2006/relationships/image" Target="../media/image66.png"/><Relationship Id="rId14" Type="http://schemas.microsoft.com/office/2007/relationships/diagramDrawing" Target="../diagrams/drawing9.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67.jpeg"/><Relationship Id="rId7" Type="http://schemas.openxmlformats.org/officeDocument/2006/relationships/diagramLayout" Target="../diagrams/layout10.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Data" Target="../diagrams/data10.xml"/><Relationship Id="rId5" Type="http://schemas.openxmlformats.org/officeDocument/2006/relationships/image" Target="../media/image69.png"/><Relationship Id="rId10" Type="http://schemas.microsoft.com/office/2007/relationships/diagramDrawing" Target="../diagrams/drawing10.xml"/><Relationship Id="rId4" Type="http://schemas.openxmlformats.org/officeDocument/2006/relationships/image" Target="../media/image68.jpeg"/><Relationship Id="rId9" Type="http://schemas.openxmlformats.org/officeDocument/2006/relationships/diagramColors" Target="../diagrams/colors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Data" Target="../diagrams/data11.xml"/><Relationship Id="rId5" Type="http://schemas.openxmlformats.org/officeDocument/2006/relationships/image" Target="../media/image71.jpeg"/><Relationship Id="rId10" Type="http://schemas.microsoft.com/office/2007/relationships/diagramDrawing" Target="../diagrams/drawing11.xml"/><Relationship Id="rId4" Type="http://schemas.openxmlformats.org/officeDocument/2006/relationships/image" Target="../media/image70.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74.jpeg"/><Relationship Id="rId4" Type="http://schemas.openxmlformats.org/officeDocument/2006/relationships/diagramLayout" Target="../diagrams/layout12.xml"/><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75.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image" Target="../media/image77.jpeg"/><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78.jpeg"/><Relationship Id="rId7" Type="http://schemas.openxmlformats.org/officeDocument/2006/relationships/diagramColors" Target="../diagrams/colors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80.jpeg"/><Relationship Id="rId4" Type="http://schemas.openxmlformats.org/officeDocument/2006/relationships/diagramData" Target="../diagrams/data15.xml"/><Relationship Id="rId9" Type="http://schemas.openxmlformats.org/officeDocument/2006/relationships/image" Target="../media/image7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9.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8.jpeg"/><Relationship Id="rId5" Type="http://schemas.openxmlformats.org/officeDocument/2006/relationships/image" Target="../media/image86.jpeg"/><Relationship Id="rId10" Type="http://schemas.openxmlformats.org/officeDocument/2006/relationships/hyperlink" Target="https://europa.eu/learning-corner/home_bg" TargetMode="External"/><Relationship Id="rId4" Type="http://schemas.openxmlformats.org/officeDocument/2006/relationships/image" Target="../media/image85.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9.png"/><Relationship Id="rId7" Type="http://schemas.openxmlformats.org/officeDocument/2006/relationships/hyperlink" Target="https://europa.eu/european-union/contact/social-networks_bg"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a.eu/european-union/contact/meet-us_bg" TargetMode="External"/><Relationship Id="rId5" Type="http://schemas.openxmlformats.org/officeDocument/2006/relationships/hyperlink" Target="https://europa.eu/european-union/contact_bg" TargetMode="External"/><Relationship Id="rId4" Type="http://schemas.openxmlformats.org/officeDocument/2006/relationships/hyperlink" Target="https://europa.eu/european-union/contact_en"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1.png"/><Relationship Id="rId7"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TextBox 2"/>
          <p:cNvSpPr txBox="1"/>
          <p:nvPr/>
        </p:nvSpPr>
        <p:spPr>
          <a:xfrm>
            <a:off x="1951194" y="2246645"/>
            <a:ext cx="2975882" cy="1569660"/>
          </a:xfrm>
          <a:prstGeom prst="rect">
            <a:avLst/>
          </a:prstGeom>
          <a:noFill/>
          <a:scene3d>
            <a:camera prst="isometricOffAxis1Right"/>
            <a:lightRig rig="threePt" dir="t"/>
          </a:scene3d>
        </p:spPr>
        <p:txBody>
          <a:bodyPr wrap="square" rtlCol="0">
            <a:spAutoFit/>
          </a:bodyPr>
          <a:lstStyle/>
          <a:p>
            <a:pPr algn="ctr"/>
            <a:r>
              <a:rPr lang="az-Cyrl-AZ" sz="4800" b="1">
                <a:solidFill>
                  <a:schemeClr val="bg1"/>
                </a:solidFill>
              </a:rPr>
              <a:t>ЕС НАКРАТКО</a:t>
            </a:r>
            <a:endParaRPr lang="fr-BE" sz="4800" b="1">
              <a:solidFill>
                <a:schemeClr val="bg1"/>
              </a:solidFill>
            </a:endParaRP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6" name="Picture 5" descr="A blue flag with yellow stars and a blue flag with black lines&#10;&#10;Description automatically generated"/>
          <p:cNvPicPr>
            <a:picLocks noChangeAspect="1"/>
          </p:cNvPicPr>
          <p:nvPr/>
        </p:nvPicPr>
        <p:blipFill>
          <a:blip r:embed="rId4"/>
          <a:stretch>
            <a:fillRect/>
          </a:stretch>
        </p:blipFill>
        <p:spPr>
          <a:xfrm>
            <a:off x="170910" y="6343501"/>
            <a:ext cx="85290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16210" y="6044636"/>
            <a:ext cx="1409360" cy="246221"/>
          </a:xfrm>
          <a:prstGeom prst="rect">
            <a:avLst/>
          </a:prstGeom>
        </p:spPr>
        <p:txBody>
          <a:bodyPr wrap="none">
            <a:spAutoFit/>
          </a:bodyPr>
          <a:lstStyle/>
          <a:p>
            <a:r>
              <a:rPr lang="az-Cyrl-AZ" sz="1000" b="1">
                <a:solidFill>
                  <a:srgbClr val="2A4591"/>
                </a:solidFill>
                <a:latin typeface="Arial" charset="0"/>
                <a:ea typeface="Arial" charset="0"/>
                <a:cs typeface="Arial" charset="0"/>
              </a:rPr>
              <a:t>КАКВО Е ЕВРОПА?</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a:p>
        </p:txBody>
      </p:sp>
      <p:pic>
        <p:nvPicPr>
          <p:cNvPr id="7" name="Picture 6" descr="A group of multicolored text on a black background&#10;&#10;Description automatically generated"/>
          <p:cNvPicPr>
            <a:picLocks noChangeAspect="1"/>
          </p:cNvPicPr>
          <p:nvPr/>
        </p:nvPicPr>
        <p:blipFill>
          <a:blip r:embed="rId3"/>
          <a:stretch>
            <a:fillRect/>
          </a:stretch>
        </p:blipFill>
        <p:spPr>
          <a:xfrm>
            <a:off x="1754888" y="885765"/>
            <a:ext cx="5669558"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ru-RU" sz="3200" b="1">
                <a:solidFill>
                  <a:srgbClr val="003296"/>
                </a:solidFill>
              </a:rPr>
              <a:t>24-ТЕ ОФИЦИАЛНИ ЕЗИКА НА ЕС</a:t>
            </a:r>
            <a:endParaRPr lang="en-IE" sz="3200" b="1">
              <a:solidFill>
                <a:srgbClr val="003296"/>
              </a:solidFill>
            </a:endParaRP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2048962761"/>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az-Cyrl-AZ" sz="3200" b="1">
                <a:solidFill>
                  <a:srgbClr val="2A4591"/>
                </a:solidFill>
                <a:latin typeface="Calibri" charset="0"/>
                <a:ea typeface="Calibri" charset="0"/>
                <a:cs typeface="Calibri" charset="0"/>
              </a:rPr>
              <a:t>ЕЗИКОВИ СЕМЕЙСТВА В ЕС</a:t>
            </a:r>
            <a:endParaRPr lang="fr-FR" sz="3200" b="1">
              <a:solidFill>
                <a:srgbClr val="2A4591"/>
              </a:solidFill>
              <a:latin typeface="Calibri" charset="0"/>
              <a:ea typeface="Calibri" charset="0"/>
              <a:cs typeface="Calibri" charset="0"/>
            </a:endParaRPr>
          </a:p>
        </p:txBody>
      </p:sp>
      <p:sp>
        <p:nvSpPr>
          <p:cNvPr id="12" name="Rectangle 11"/>
          <p:cNvSpPr/>
          <p:nvPr/>
        </p:nvSpPr>
        <p:spPr>
          <a:xfrm rot="16200000">
            <a:off x="8316210" y="6044636"/>
            <a:ext cx="1409360" cy="246221"/>
          </a:xfrm>
          <a:prstGeom prst="rect">
            <a:avLst/>
          </a:prstGeom>
        </p:spPr>
        <p:txBody>
          <a:bodyPr wrap="none">
            <a:spAutoFit/>
          </a:bodyPr>
          <a:lstStyle/>
          <a:p>
            <a:r>
              <a:rPr lang="az-Cyrl-AZ" sz="1000" b="1">
                <a:solidFill>
                  <a:srgbClr val="2A4591"/>
                </a:solidFill>
                <a:latin typeface="Arial" charset="0"/>
                <a:ea typeface="Arial" charset="0"/>
                <a:cs typeface="Arial" charset="0"/>
              </a:rPr>
              <a:t>КАКВО Е ЕВРОПА?</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845669" y="2021244"/>
            <a:ext cx="6726831" cy="1107996"/>
          </a:xfrm>
          <a:prstGeom prst="rect">
            <a:avLst/>
          </a:prstGeom>
          <a:noFill/>
        </p:spPr>
        <p:txBody>
          <a:bodyPr wrap="square" rtlCol="0">
            <a:spAutoFit/>
          </a:bodyPr>
          <a:lstStyle/>
          <a:p>
            <a:pPr algn="ctr"/>
            <a:endParaRPr lang="fr-FR" b="1">
              <a:solidFill>
                <a:schemeClr val="bg1"/>
              </a:solidFill>
            </a:endParaRPr>
          </a:p>
          <a:p>
            <a:pPr algn="ctr"/>
            <a:r>
              <a:rPr lang="az-Cyrl-AZ" sz="4800" b="1">
                <a:solidFill>
                  <a:schemeClr val="bg1"/>
                </a:solidFill>
              </a:rPr>
              <a:t>ЕВРОПЕЙСКИЯТ ПРОЕКТ</a:t>
            </a:r>
            <a:endParaRPr lang="fr-FR" sz="480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582617"/>
            <a:ext cx="4484282" cy="3416320"/>
          </a:xfrm>
          <a:prstGeom prst="rect">
            <a:avLst/>
          </a:prstGeom>
          <a:noFill/>
        </p:spPr>
        <p:txBody>
          <a:bodyPr wrap="square" rtlCol="0">
            <a:spAutoFit/>
          </a:bodyPr>
          <a:lstStyle/>
          <a:p>
            <a:pPr lvl="0" algn="ctr">
              <a:defRPr/>
            </a:pPr>
            <a:r>
              <a:rPr lang="ru-RU" sz="5400" b="1">
                <a:solidFill>
                  <a:prstClr val="white"/>
                </a:solidFill>
              </a:rPr>
              <a:t>КОИ ДЪРЖАВИ СЪЗДАВАТ ЕС И ЗАЩО?</a:t>
            </a:r>
            <a:endParaRPr kumimoji="0" lang="fr-FR" sz="5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a:solidFill>
                  <a:schemeClr val="accent5">
                    <a:lumMod val="50000"/>
                  </a:schemeClr>
                </a:solidFill>
              </a:rPr>
              <a:t>       </a:t>
            </a:r>
            <a:r>
              <a:rPr lang="az-Cyrl-AZ" sz="3200" b="1">
                <a:solidFill>
                  <a:srgbClr val="00B0F0"/>
                </a:solidFill>
                <a:latin typeface="+mn-lt"/>
              </a:rPr>
              <a:t>ОТ ВОЙНА КЪМ МИР</a:t>
            </a:r>
            <a:endParaRPr lang="en-IE" sz="3200" b="1">
              <a:solidFill>
                <a:srgbClr val="00B0F0"/>
              </a:solidFill>
              <a:latin typeface="+mn-lt"/>
            </a:endParaRP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az-Cyrl-AZ" sz="1000" b="1">
                <a:solidFill>
                  <a:srgbClr val="00B0F0"/>
                </a:solidFill>
                <a:latin typeface="Arial" charset="0"/>
                <a:ea typeface="Arial" charset="0"/>
                <a:cs typeface="Arial" charset="0"/>
              </a:rPr>
              <a:t>ЕВРОПЕЙСКИЯТ ПРОЕКТ</a:t>
            </a:r>
          </a:p>
        </p:txBody>
      </p:sp>
      <p:cxnSp>
        <p:nvCxnSpPr>
          <p:cNvPr id="8" name="Connecteur droit 12"/>
          <p:cNvCxnSpPr/>
          <p:nvPr/>
        </p:nvCxnSpPr>
        <p:spPr>
          <a:xfrm>
            <a:off x="8900160"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121801671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endParaRPr lang="en-IE" sz="600">
              <a:solidFill>
                <a:schemeClr val="bg1"/>
              </a:solidFill>
            </a:endParaRPr>
          </a:p>
          <a:p>
            <a:endParaRPr lang="en-IE"/>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a:t>© </a:t>
            </a:r>
            <a:r>
              <a:rPr lang="fr-BE" sz="600"/>
              <a:t>PUBLIC DOMAIN</a:t>
            </a:r>
            <a:endParaRPr lang="en-IE" sz="600"/>
          </a:p>
          <a:p>
            <a:endParaRPr lang="en-IE"/>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4639733"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chemeClr val="accent1"/>
                </a:solidFill>
                <a:latin typeface="Calibri" charset="0"/>
                <a:ea typeface="Calibri" charset="0"/>
                <a:cs typeface="Calibri" charset="0"/>
              </a:rPr>
              <a:t>      </a:t>
            </a:r>
            <a:r>
              <a:rPr lang="fr-FR" sz="3200" b="1">
                <a:solidFill>
                  <a:srgbClr val="00B0F0"/>
                </a:solidFill>
                <a:latin typeface="Calibri" charset="0"/>
                <a:ea typeface="Calibri" charset="0"/>
                <a:cs typeface="Calibri" charset="0"/>
              </a:rPr>
              <a:t> </a:t>
            </a:r>
            <a:r>
              <a:rPr lang="az-Cyrl-AZ" sz="3200" b="1">
                <a:solidFill>
                  <a:srgbClr val="00B0F0"/>
                </a:solidFill>
                <a:latin typeface="Calibri" charset="0"/>
                <a:ea typeface="Calibri" charset="0"/>
                <a:cs typeface="Calibri" charset="0"/>
              </a:rPr>
              <a:t>ОТ ВОЙНА КЪМ МИР</a:t>
            </a:r>
            <a:endParaRPr lang="fr-FR" sz="320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a:solidFill>
                  <a:srgbClr val="00B0F0"/>
                </a:solidFill>
              </a:rPr>
              <a:t>Мирът е една от целите, довели до създаването на Европейския съюз</a:t>
            </a:r>
            <a:endParaRPr lang="fr-BE" b="1">
              <a:solidFill>
                <a:srgbClr val="00B0F0"/>
              </a:solidFill>
            </a:endParaRPr>
          </a:p>
          <a:p>
            <a:pPr algn="ctr"/>
            <a:endParaRPr lang="en-US" b="1">
              <a:solidFill>
                <a:srgbClr val="00B0F0"/>
              </a:solidFill>
            </a:endParaRPr>
          </a:p>
          <a:p>
            <a:pPr algn="ctr"/>
            <a:r>
              <a:rPr lang="ru-RU" b="1">
                <a:solidFill>
                  <a:srgbClr val="00B0F0"/>
                </a:solidFill>
              </a:rPr>
              <a:t>ЕС получи Нобеловата награда за мир през 2012 г.</a:t>
            </a:r>
            <a:endParaRPr lang="en-US" b="1">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430265"/>
            <a:ext cx="461665" cy="2431435"/>
          </a:xfrm>
          <a:prstGeom prst="rect">
            <a:avLst/>
          </a:prstGeom>
          <a:noFill/>
        </p:spPr>
        <p:txBody>
          <a:bodyPr vert="vert270" wrap="square" rtlCol="0">
            <a:spAutoFit/>
          </a:bodyPr>
          <a:lstStyle/>
          <a:p>
            <a:r>
              <a:rPr lang="az-Cyrl-AZ" sz="1000" b="1">
                <a:solidFill>
                  <a:srgbClr val="00B0F0"/>
                </a:solidFill>
                <a:latin typeface="Arial" charset="0"/>
                <a:ea typeface="Arial" charset="0"/>
                <a:cs typeface="Arial" charset="0"/>
              </a:rPr>
              <a:t>ЕВРОПЕЙСКИЯТ ПРОЕКТ</a:t>
            </a:r>
          </a:p>
          <a:p>
            <a:endParaRPr lang="en-IE" sz="800"/>
          </a:p>
        </p:txBody>
      </p:sp>
      <p:cxnSp>
        <p:nvCxnSpPr>
          <p:cNvPr id="14" name="Straight Connector 13"/>
          <p:cNvCxnSpPr/>
          <p:nvPr/>
        </p:nvCxnSpPr>
        <p:spPr>
          <a:xfrm>
            <a:off x="8864618" y="4958568"/>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099804" y="5813766"/>
            <a:ext cx="1842171" cy="246221"/>
          </a:xfrm>
          <a:prstGeom prst="rect">
            <a:avLst/>
          </a:prstGeom>
        </p:spPr>
        <p:txBody>
          <a:bodyPr wrap="none">
            <a:spAutoFit/>
          </a:bodyPr>
          <a:lstStyle/>
          <a:p>
            <a:r>
              <a:rPr lang="az-Cyrl-AZ" sz="1000" b="1">
                <a:solidFill>
                  <a:srgbClr val="00B0F0"/>
                </a:solidFill>
                <a:latin typeface="Arial" charset="0"/>
                <a:ea typeface="Arial" charset="0"/>
                <a:cs typeface="Arial" charset="0"/>
              </a:rPr>
              <a:t>ЕВРОПЕЙСКИЯТ ПРОЕКТ</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721760" y="871420"/>
            <a:ext cx="845597" cy="369332"/>
          </a:xfrm>
          <a:prstGeom prst="rect">
            <a:avLst/>
          </a:prstGeom>
          <a:noFill/>
        </p:spPr>
        <p:txBody>
          <a:bodyPr wrap="square" rtlCol="0">
            <a:spAutoFit/>
          </a:bodyPr>
          <a:lstStyle/>
          <a:p>
            <a:r>
              <a:rPr lang="az-Cyrl-AZ" b="1">
                <a:solidFill>
                  <a:schemeClr val="accent5">
                    <a:lumMod val="75000"/>
                  </a:schemeClr>
                </a:solidFill>
              </a:rPr>
              <a:t>1951 г.</a:t>
            </a:r>
            <a:endParaRPr lang="fr-BE" b="1">
              <a:solidFill>
                <a:schemeClr val="accent5">
                  <a:lumMod val="75000"/>
                </a:schemeClr>
              </a:solidFill>
            </a:endParaRPr>
          </a:p>
        </p:txBody>
      </p:sp>
      <p:sp>
        <p:nvSpPr>
          <p:cNvPr id="18" name="TextBox 17"/>
          <p:cNvSpPr txBox="1"/>
          <p:nvPr/>
        </p:nvSpPr>
        <p:spPr>
          <a:xfrm>
            <a:off x="1178952" y="1121737"/>
            <a:ext cx="1942551" cy="1200329"/>
          </a:xfrm>
          <a:prstGeom prst="rect">
            <a:avLst/>
          </a:prstGeom>
          <a:noFill/>
        </p:spPr>
        <p:txBody>
          <a:bodyPr wrap="square" rtlCol="0">
            <a:spAutoFit/>
          </a:bodyPr>
          <a:lstStyle/>
          <a:p>
            <a:pPr algn="ctr"/>
            <a:r>
              <a:rPr lang="ru-RU"/>
              <a:t>Европейска общност за въглища и стомана</a:t>
            </a:r>
            <a:endParaRPr lang="fr-BE"/>
          </a:p>
        </p:txBody>
      </p:sp>
      <p:sp>
        <p:nvSpPr>
          <p:cNvPr id="23" name="TextBox 22"/>
          <p:cNvSpPr txBox="1"/>
          <p:nvPr/>
        </p:nvSpPr>
        <p:spPr>
          <a:xfrm>
            <a:off x="928506" y="4023624"/>
            <a:ext cx="860050" cy="369332"/>
          </a:xfrm>
          <a:prstGeom prst="rect">
            <a:avLst/>
          </a:prstGeom>
          <a:noFill/>
        </p:spPr>
        <p:txBody>
          <a:bodyPr wrap="square" rtlCol="0">
            <a:spAutoFit/>
          </a:bodyPr>
          <a:lstStyle/>
          <a:p>
            <a:r>
              <a:rPr lang="az-Cyrl-AZ" b="1">
                <a:solidFill>
                  <a:schemeClr val="accent5">
                    <a:lumMod val="75000"/>
                  </a:schemeClr>
                </a:solidFill>
              </a:rPr>
              <a:t>1950 г.</a:t>
            </a:r>
            <a:endParaRPr lang="fr-BE" b="1">
              <a:solidFill>
                <a:schemeClr val="accent5">
                  <a:lumMod val="75000"/>
                </a:schemeClr>
              </a:solidFill>
            </a:endParaRPr>
          </a:p>
        </p:txBody>
      </p:sp>
      <p:sp>
        <p:nvSpPr>
          <p:cNvPr id="24" name="TextBox 23"/>
          <p:cNvSpPr txBox="1"/>
          <p:nvPr/>
        </p:nvSpPr>
        <p:spPr>
          <a:xfrm>
            <a:off x="720568" y="4287279"/>
            <a:ext cx="1270605" cy="923330"/>
          </a:xfrm>
          <a:prstGeom prst="rect">
            <a:avLst/>
          </a:prstGeom>
          <a:noFill/>
        </p:spPr>
        <p:txBody>
          <a:bodyPr wrap="square" rtlCol="0">
            <a:spAutoFit/>
          </a:bodyPr>
          <a:lstStyle/>
          <a:p>
            <a:pPr algn="ctr"/>
            <a:r>
              <a:rPr lang="az-Cyrl-AZ"/>
              <a:t>Декларация на Шуман</a:t>
            </a:r>
            <a:endParaRPr lang="fr-BE"/>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55838"/>
            <a:ext cx="1520441" cy="646331"/>
          </a:xfrm>
          <a:prstGeom prst="rect">
            <a:avLst/>
          </a:prstGeom>
          <a:noFill/>
        </p:spPr>
        <p:txBody>
          <a:bodyPr wrap="square" rtlCol="0">
            <a:spAutoFit/>
          </a:bodyPr>
          <a:lstStyle/>
          <a:p>
            <a:pPr algn="ctr"/>
            <a:r>
              <a:rPr lang="az-Cyrl-AZ"/>
              <a:t>Римски договор</a:t>
            </a:r>
            <a:endParaRPr lang="fr-BE"/>
          </a:p>
        </p:txBody>
      </p:sp>
      <p:sp>
        <p:nvSpPr>
          <p:cNvPr id="34" name="TextBox 33"/>
          <p:cNvSpPr txBox="1"/>
          <p:nvPr/>
        </p:nvSpPr>
        <p:spPr>
          <a:xfrm>
            <a:off x="1881611" y="4475512"/>
            <a:ext cx="1747671" cy="369332"/>
          </a:xfrm>
          <a:prstGeom prst="rect">
            <a:avLst/>
          </a:prstGeom>
          <a:noFill/>
        </p:spPr>
        <p:txBody>
          <a:bodyPr wrap="square" rtlCol="0">
            <a:spAutoFit/>
          </a:bodyPr>
          <a:lstStyle/>
          <a:p>
            <a:pPr algn="ctr"/>
            <a:r>
              <a:rPr lang="az-Cyrl-AZ" b="1">
                <a:solidFill>
                  <a:schemeClr val="accent1">
                    <a:lumMod val="50000"/>
                  </a:schemeClr>
                </a:solidFill>
              </a:rPr>
              <a:t>1957 г.</a:t>
            </a:r>
            <a:endParaRPr lang="fr-BE" b="1">
              <a:solidFill>
                <a:schemeClr val="accent1">
                  <a:lumMod val="50000"/>
                </a:schemeClr>
              </a:solidFill>
            </a:endParaRPr>
          </a:p>
        </p:txBody>
      </p:sp>
      <p:sp>
        <p:nvSpPr>
          <p:cNvPr id="53" name="TextBox 52"/>
          <p:cNvSpPr txBox="1"/>
          <p:nvPr/>
        </p:nvSpPr>
        <p:spPr>
          <a:xfrm>
            <a:off x="3041447" y="1911825"/>
            <a:ext cx="885137" cy="369332"/>
          </a:xfrm>
          <a:prstGeom prst="rect">
            <a:avLst/>
          </a:prstGeom>
          <a:noFill/>
        </p:spPr>
        <p:txBody>
          <a:bodyPr wrap="square" rtlCol="0">
            <a:spAutoFit/>
          </a:bodyPr>
          <a:lstStyle/>
          <a:p>
            <a:r>
              <a:rPr lang="az-Cyrl-AZ" b="1">
                <a:solidFill>
                  <a:schemeClr val="accent1">
                    <a:lumMod val="50000"/>
                  </a:schemeClr>
                </a:solidFill>
              </a:rPr>
              <a:t>1992 г.</a:t>
            </a:r>
            <a:endParaRPr lang="fr-BE" b="1">
              <a:solidFill>
                <a:schemeClr val="accent1">
                  <a:lumMod val="50000"/>
                </a:schemeClr>
              </a:solidFill>
            </a:endParaRPr>
          </a:p>
        </p:txBody>
      </p:sp>
      <p:sp>
        <p:nvSpPr>
          <p:cNvPr id="54" name="TextBox 53"/>
          <p:cNvSpPr txBox="1"/>
          <p:nvPr/>
        </p:nvSpPr>
        <p:spPr>
          <a:xfrm>
            <a:off x="2711939" y="2179688"/>
            <a:ext cx="1548044" cy="646331"/>
          </a:xfrm>
          <a:prstGeom prst="rect">
            <a:avLst/>
          </a:prstGeom>
          <a:noFill/>
        </p:spPr>
        <p:txBody>
          <a:bodyPr wrap="square" rtlCol="0">
            <a:spAutoFit/>
          </a:bodyPr>
          <a:lstStyle/>
          <a:p>
            <a:pPr algn="ctr"/>
            <a:r>
              <a:rPr lang="az-Cyrl-AZ"/>
              <a:t>Договор от Маастрихт</a:t>
            </a:r>
            <a:endParaRPr lang="fr-BE"/>
          </a:p>
        </p:txBody>
      </p:sp>
      <p:sp>
        <p:nvSpPr>
          <p:cNvPr id="59" name="TextBox 58"/>
          <p:cNvSpPr txBox="1"/>
          <p:nvPr/>
        </p:nvSpPr>
        <p:spPr>
          <a:xfrm>
            <a:off x="3712983" y="4038732"/>
            <a:ext cx="1218541" cy="923330"/>
          </a:xfrm>
          <a:prstGeom prst="rect">
            <a:avLst/>
          </a:prstGeom>
          <a:noFill/>
        </p:spPr>
        <p:txBody>
          <a:bodyPr wrap="square" rtlCol="0">
            <a:spAutoFit/>
          </a:bodyPr>
          <a:lstStyle/>
          <a:p>
            <a:pPr algn="ctr"/>
            <a:r>
              <a:rPr lang="az-Cyrl-AZ" b="1">
                <a:solidFill>
                  <a:schemeClr val="accent1">
                    <a:lumMod val="50000"/>
                  </a:schemeClr>
                </a:solidFill>
              </a:rPr>
              <a:t>1993 г.</a:t>
            </a:r>
            <a:endParaRPr lang="fr-BE" b="1">
              <a:solidFill>
                <a:schemeClr val="accent1">
                  <a:lumMod val="50000"/>
                </a:schemeClr>
              </a:solidFill>
            </a:endParaRPr>
          </a:p>
          <a:p>
            <a:pPr algn="ctr"/>
            <a:r>
              <a:rPr lang="az-Cyrl-AZ"/>
              <a:t>Единен пазар</a:t>
            </a:r>
            <a:endParaRPr lang="fr-BE"/>
          </a:p>
        </p:txBody>
      </p:sp>
      <p:sp>
        <p:nvSpPr>
          <p:cNvPr id="79" name="TextBox 78"/>
          <p:cNvSpPr txBox="1"/>
          <p:nvPr/>
        </p:nvSpPr>
        <p:spPr>
          <a:xfrm>
            <a:off x="4343287" y="1025309"/>
            <a:ext cx="1626725" cy="923330"/>
          </a:xfrm>
          <a:prstGeom prst="rect">
            <a:avLst/>
          </a:prstGeom>
          <a:noFill/>
        </p:spPr>
        <p:txBody>
          <a:bodyPr wrap="square" rtlCol="0">
            <a:spAutoFit/>
          </a:bodyPr>
          <a:lstStyle/>
          <a:p>
            <a:pPr algn="ctr"/>
            <a:r>
              <a:rPr lang="az-Cyrl-AZ" b="1">
                <a:solidFill>
                  <a:schemeClr val="accent1">
                    <a:lumMod val="50000"/>
                  </a:schemeClr>
                </a:solidFill>
              </a:rPr>
              <a:t>1995 г.</a:t>
            </a:r>
            <a:endParaRPr lang="fr-BE" b="1">
              <a:solidFill>
                <a:schemeClr val="accent1">
                  <a:lumMod val="50000"/>
                </a:schemeClr>
              </a:solidFill>
            </a:endParaRPr>
          </a:p>
          <a:p>
            <a:pPr algn="ctr"/>
            <a:r>
              <a:rPr lang="az-Cyrl-AZ"/>
              <a:t>Шенгенско споразумение</a:t>
            </a:r>
            <a:endParaRPr lang="fr-BE" sz="2000">
              <a:solidFill>
                <a:schemeClr val="accent1">
                  <a:lumMod val="50000"/>
                </a:schemeClr>
              </a:solidFill>
            </a:endParaRPr>
          </a:p>
        </p:txBody>
      </p:sp>
      <p:sp>
        <p:nvSpPr>
          <p:cNvPr id="86" name="TextBox 85"/>
          <p:cNvSpPr txBox="1"/>
          <p:nvPr/>
        </p:nvSpPr>
        <p:spPr>
          <a:xfrm>
            <a:off x="5985678" y="1810356"/>
            <a:ext cx="988382" cy="369332"/>
          </a:xfrm>
          <a:prstGeom prst="rect">
            <a:avLst/>
          </a:prstGeom>
          <a:noFill/>
        </p:spPr>
        <p:txBody>
          <a:bodyPr wrap="square" rtlCol="0">
            <a:spAutoFit/>
          </a:bodyPr>
          <a:lstStyle/>
          <a:p>
            <a:r>
              <a:rPr lang="az-Cyrl-AZ" b="1">
                <a:solidFill>
                  <a:schemeClr val="accent1">
                    <a:lumMod val="50000"/>
                  </a:schemeClr>
                </a:solidFill>
              </a:rPr>
              <a:t>2004 г.</a:t>
            </a:r>
            <a:endParaRPr lang="fr-BE">
              <a:solidFill>
                <a:schemeClr val="accent1">
                  <a:lumMod val="50000"/>
                </a:schemeClr>
              </a:solidFill>
            </a:endParaRPr>
          </a:p>
        </p:txBody>
      </p:sp>
      <p:sp>
        <p:nvSpPr>
          <p:cNvPr id="3" name="Rectangle 2"/>
          <p:cNvSpPr/>
          <p:nvPr/>
        </p:nvSpPr>
        <p:spPr>
          <a:xfrm>
            <a:off x="0" y="18973"/>
            <a:ext cx="8163722"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a:solidFill>
                  <a:srgbClr val="0082B0"/>
                </a:solidFill>
              </a:rPr>
              <a:t>       </a:t>
            </a:r>
            <a:r>
              <a:rPr lang="az-Cyrl-AZ" sz="3200" b="1">
                <a:solidFill>
                  <a:srgbClr val="00B0F0"/>
                </a:solidFill>
              </a:rPr>
              <a:t>СЪЗДАВАНЕТО НА ЕВРОПЕЙСКИЯ СЪЮЗ</a:t>
            </a:r>
            <a:endParaRPr lang="fr-BE" sz="3200" b="1">
              <a:solidFill>
                <a:srgbClr val="00B0F0"/>
              </a:solidFill>
            </a:endParaRP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74192" y="4736448"/>
            <a:ext cx="1047077" cy="369332"/>
          </a:xfrm>
          <a:prstGeom prst="rect">
            <a:avLst/>
          </a:prstGeom>
          <a:noFill/>
        </p:spPr>
        <p:txBody>
          <a:bodyPr wrap="square" rtlCol="0">
            <a:spAutoFit/>
          </a:bodyPr>
          <a:lstStyle/>
          <a:p>
            <a:pPr algn="ctr"/>
            <a:r>
              <a:rPr lang="az-Cyrl-AZ"/>
              <a:t>Евро</a:t>
            </a:r>
            <a:endParaRPr lang="fr-BE"/>
          </a:p>
        </p:txBody>
      </p:sp>
      <p:sp>
        <p:nvSpPr>
          <p:cNvPr id="8" name="TextBox 7"/>
          <p:cNvSpPr txBox="1"/>
          <p:nvPr/>
        </p:nvSpPr>
        <p:spPr>
          <a:xfrm>
            <a:off x="5796688" y="2085759"/>
            <a:ext cx="1373079" cy="646331"/>
          </a:xfrm>
          <a:prstGeom prst="rect">
            <a:avLst/>
          </a:prstGeom>
          <a:noFill/>
        </p:spPr>
        <p:txBody>
          <a:bodyPr wrap="square" rtlCol="0">
            <a:spAutoFit/>
          </a:bodyPr>
          <a:lstStyle/>
          <a:p>
            <a:pPr algn="ctr"/>
            <a:r>
              <a:rPr lang="az-Cyrl-AZ"/>
              <a:t>Разширяване на изток</a:t>
            </a:r>
            <a:endParaRPr lang="fr-BE"/>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2322066"/>
            <a:ext cx="0" cy="810716"/>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az-Cyrl-AZ" b="1">
                <a:solidFill>
                  <a:schemeClr val="accent1">
                    <a:lumMod val="50000"/>
                  </a:schemeClr>
                </a:solidFill>
              </a:rPr>
              <a:t>2002 г.</a:t>
            </a:r>
            <a:endParaRPr lang="fr-BE" b="1">
              <a:solidFill>
                <a:schemeClr val="accent1">
                  <a:lumMod val="50000"/>
                </a:schemeClr>
              </a:solidFill>
            </a:endParaRP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az-Cyrl-AZ" b="1">
                <a:solidFill>
                  <a:schemeClr val="accent1">
                    <a:lumMod val="50000"/>
                  </a:schemeClr>
                </a:solidFill>
              </a:rPr>
              <a:t>2007 г.</a:t>
            </a:r>
            <a:endParaRPr lang="en-IE" b="1">
              <a:solidFill>
                <a:schemeClr val="accent1">
                  <a:lumMod val="50000"/>
                </a:schemeClr>
              </a:solidFill>
            </a:endParaRPr>
          </a:p>
          <a:p>
            <a:pPr algn="ctr"/>
            <a:r>
              <a:rPr lang="az-Cyrl-AZ"/>
              <a:t>Договор от Лисабон</a:t>
            </a:r>
            <a:endParaRPr lang="en-IE"/>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az-Cyrl-AZ" b="1">
                <a:solidFill>
                  <a:schemeClr val="accent1">
                    <a:lumMod val="50000"/>
                  </a:schemeClr>
                </a:solidFill>
              </a:rPr>
              <a:t>2020 г.</a:t>
            </a:r>
            <a:endParaRPr lang="fr-BE" b="1">
              <a:solidFill>
                <a:schemeClr val="accent1">
                  <a:lumMod val="50000"/>
                </a:schemeClr>
              </a:solidFill>
            </a:endParaRPr>
          </a:p>
          <a:p>
            <a:pPr algn="ctr"/>
            <a:r>
              <a:rPr lang="en-IE" err="1"/>
              <a:t>NextGenerationEU</a:t>
            </a:r>
            <a:endParaRPr lang="en-IE"/>
          </a:p>
          <a:p>
            <a:pPr algn="ctr"/>
            <a:endParaRPr lang="en-IE"/>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61626" y="1840042"/>
            <a:ext cx="1763047" cy="923330"/>
          </a:xfrm>
          <a:prstGeom prst="rect">
            <a:avLst/>
          </a:prstGeom>
          <a:noFill/>
        </p:spPr>
        <p:txBody>
          <a:bodyPr wrap="square" rtlCol="0">
            <a:spAutoFit/>
          </a:bodyPr>
          <a:lstStyle/>
          <a:p>
            <a:pPr algn="ctr"/>
            <a:r>
              <a:rPr lang="az-Cyrl-AZ" b="1">
                <a:solidFill>
                  <a:schemeClr val="accent5">
                    <a:lumMod val="75000"/>
                  </a:schemeClr>
                </a:solidFill>
              </a:rPr>
              <a:t>1945 г</a:t>
            </a:r>
            <a:r>
              <a:rPr lang="fr-BE" b="1">
                <a:solidFill>
                  <a:schemeClr val="accent5">
                    <a:lumMod val="75000"/>
                  </a:schemeClr>
                </a:solidFill>
              </a:rPr>
              <a:t>.</a:t>
            </a:r>
            <a:endParaRPr lang="en-IE" b="1">
              <a:solidFill>
                <a:schemeClr val="accent5">
                  <a:lumMod val="75000"/>
                </a:schemeClr>
              </a:solidFill>
            </a:endParaRPr>
          </a:p>
          <a:p>
            <a:pPr algn="ctr"/>
            <a:r>
              <a:rPr lang="ru-RU"/>
              <a:t>край на Втората световна война</a:t>
            </a:r>
            <a:endParaRPr lang="en-IE"/>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pPr lvl="0">
              <a:defRPr/>
            </a:pPr>
            <a:r>
              <a:rPr lang="az-Cyrl-AZ" sz="1000" b="1">
                <a:solidFill>
                  <a:srgbClr val="00B0F0"/>
                </a:solidFill>
                <a:latin typeface="Arial" charset="0"/>
                <a:ea typeface="Arial" charset="0"/>
                <a:cs typeface="Arial" charset="0"/>
              </a:rPr>
              <a:t>ЕВРОПЕЙСКИЯТ ПРОЕКТ</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919044"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5140" y="1631654"/>
            <a:ext cx="2245502" cy="738664"/>
          </a:xfrm>
          <a:prstGeom prst="rect">
            <a:avLst/>
          </a:prstGeom>
          <a:solidFill>
            <a:schemeClr val="accent1">
              <a:lumMod val="75000"/>
            </a:schemeClr>
          </a:solidFill>
        </p:spPr>
        <p:txBody>
          <a:bodyPr wrap="square" rtlCol="0">
            <a:spAutoFit/>
          </a:bodyPr>
          <a:lstStyle/>
          <a:p>
            <a:pPr lvl="0">
              <a:defRPr/>
            </a:pPr>
            <a:r>
              <a:rPr lang="ru-RU" sz="1400" b="1">
                <a:solidFill>
                  <a:prstClr val="white"/>
                </a:solidFill>
              </a:rPr>
              <a:t>Белгия, Германия, Италия, Люксембург, Нидерландия и Франция</a:t>
            </a:r>
            <a:endParaRPr kumimoji="0" lang="en-GB"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9" y="2338604"/>
            <a:ext cx="1892596" cy="830997"/>
          </a:xfrm>
          <a:prstGeom prst="rect">
            <a:avLst/>
          </a:prstGeom>
          <a:noFill/>
        </p:spPr>
        <p:txBody>
          <a:bodyPr wrap="square" rtlCol="0">
            <a:spAutoFit/>
          </a:bodyPr>
          <a:lstStyle/>
          <a:p>
            <a:pPr lvl="0">
              <a:defRPr/>
            </a:pPr>
            <a:r>
              <a:rPr lang="ru-RU" sz="1200" b="1">
                <a:solidFill>
                  <a:prstClr val="black"/>
                </a:solidFill>
              </a:rPr>
              <a:t>Дания, Ирландия, Обединено кралство (Обединеното кралство напусна ЕС през 2020 г.)</a:t>
            </a:r>
            <a:endParaRPr kumimoji="0" lang="fr-BE" sz="1200" b="1" i="0" u="none" strike="noStrike" kern="1200" cap="none" spc="0" normalizeH="0" baseline="0" noProof="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342362" y="3098238"/>
            <a:ext cx="1509823" cy="307777"/>
          </a:xfrm>
          <a:prstGeom prst="rect">
            <a:avLst/>
          </a:prstGeom>
          <a:noFill/>
        </p:spPr>
        <p:txBody>
          <a:bodyPr wrap="square" rtlCol="0">
            <a:spAutoFit/>
          </a:bodyPr>
          <a:lstStyle/>
          <a:p>
            <a:pPr lvl="0">
              <a:defRPr/>
            </a:pPr>
            <a:r>
              <a:rPr lang="az-Cyrl-AZ" sz="1400" b="1">
                <a:solidFill>
                  <a:prstClr val="black"/>
                </a:solidFill>
              </a:rPr>
              <a:t>Гърция</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2174963" cy="307777"/>
          </a:xfrm>
          <a:prstGeom prst="rect">
            <a:avLst/>
          </a:prstGeom>
          <a:noFill/>
        </p:spPr>
        <p:txBody>
          <a:bodyPr wrap="square" rtlCol="0">
            <a:spAutoFit/>
          </a:bodyPr>
          <a:lstStyle/>
          <a:p>
            <a:pPr lvl="0">
              <a:defRPr/>
            </a:pPr>
            <a:r>
              <a:rPr lang="az-Cyrl-AZ" sz="1400" b="1">
                <a:solidFill>
                  <a:prstClr val="black"/>
                </a:solidFill>
              </a:rPr>
              <a:t>Испания и Португалия</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245502" cy="276999"/>
          </a:xfrm>
          <a:prstGeom prst="rect">
            <a:avLst/>
          </a:prstGeom>
          <a:noFill/>
        </p:spPr>
        <p:txBody>
          <a:bodyPr wrap="square" rtlCol="0">
            <a:spAutoFit/>
          </a:bodyPr>
          <a:lstStyle/>
          <a:p>
            <a:pPr lvl="0">
              <a:defRPr/>
            </a:pPr>
            <a:r>
              <a:rPr lang="az-Cyrl-AZ" sz="1200" b="1">
                <a:solidFill>
                  <a:prstClr val="black"/>
                </a:solidFill>
              </a:rPr>
              <a:t>Австрия, Финландия, Швеция</a:t>
            </a:r>
            <a:endParaRPr kumimoji="0" lang="fr-BE" sz="1200" b="1" i="0" u="none" strike="noStrike" kern="1200" cap="none" spc="0" normalizeH="0" baseline="0" noProof="0">
              <a:ln>
                <a:noFill/>
              </a:ln>
              <a:solidFill>
                <a:prstClr val="black"/>
              </a:solidFill>
              <a:effectLst/>
              <a:uLnTx/>
              <a:uFillTx/>
              <a:latin typeface="Calibri" panose="020F0502020204030204"/>
            </a:endParaRPr>
          </a:p>
        </p:txBody>
      </p:sp>
      <p:sp>
        <p:nvSpPr>
          <p:cNvPr id="25" name="Rectangle 24"/>
          <p:cNvSpPr/>
          <p:nvPr/>
        </p:nvSpPr>
        <p:spPr>
          <a:xfrm>
            <a:off x="340757" y="4232094"/>
            <a:ext cx="3290084"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247307" cy="954107"/>
          </a:xfrm>
          <a:prstGeom prst="rect">
            <a:avLst/>
          </a:prstGeom>
          <a:noFill/>
        </p:spPr>
        <p:txBody>
          <a:bodyPr wrap="square" rtlCol="0">
            <a:spAutoFit/>
          </a:bodyPr>
          <a:lstStyle/>
          <a:p>
            <a:pPr lvl="0">
              <a:defRPr/>
            </a:pPr>
            <a:r>
              <a:rPr lang="ru-RU" sz="1400" b="1">
                <a:solidFill>
                  <a:prstClr val="black"/>
                </a:solidFill>
              </a:rPr>
              <a:t>Чехия, Естония, Кипър, Латвия, Литва, Унгария, Малта, Полша, Словения, Словакия</a:t>
            </a:r>
            <a:endParaRPr kumimoji="0" lang="en-GB"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lvl="0">
              <a:defRPr/>
            </a:pPr>
            <a:r>
              <a:rPr lang="az-Cyrl-AZ" sz="1400" b="1">
                <a:solidFill>
                  <a:prstClr val="black"/>
                </a:solidFill>
              </a:rPr>
              <a:t>България, Румъния</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304280" y="5731356"/>
            <a:ext cx="1498756" cy="307777"/>
          </a:xfrm>
          <a:prstGeom prst="rect">
            <a:avLst/>
          </a:prstGeom>
          <a:noFill/>
        </p:spPr>
        <p:txBody>
          <a:bodyPr wrap="square" rtlCol="0">
            <a:spAutoFit/>
          </a:bodyPr>
          <a:lstStyle/>
          <a:p>
            <a:pPr lvl="0">
              <a:defRPr/>
            </a:pPr>
            <a:r>
              <a:rPr lang="az-Cyrl-AZ" sz="1400" b="1">
                <a:solidFill>
                  <a:prstClr val="black"/>
                </a:solidFill>
              </a:rPr>
              <a:t>Хърватия</a:t>
            </a:r>
            <a:endParaRPr kumimoji="0" lang="fr-BE"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499350" y="3087113"/>
            <a:ext cx="1083734" cy="400110"/>
          </a:xfrm>
          <a:prstGeom prst="rect">
            <a:avLst/>
          </a:prstGeom>
          <a:noFill/>
        </p:spPr>
        <p:txBody>
          <a:bodyPr wrap="square" rtlCol="0">
            <a:spAutoFit/>
          </a:bodyPr>
          <a:lstStyle/>
          <a:p>
            <a:pPr lvl="0" algn="ctr">
              <a:defRPr/>
            </a:pPr>
            <a:r>
              <a:rPr lang="ru-RU" sz="1000" b="1">
                <a:solidFill>
                  <a:prstClr val="black"/>
                </a:solidFill>
              </a:rPr>
              <a:t>Обединено кралство</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189116" y="2911648"/>
            <a:ext cx="840859" cy="246221"/>
          </a:xfrm>
          <a:prstGeom prst="rect">
            <a:avLst/>
          </a:prstGeom>
          <a:noFill/>
        </p:spPr>
        <p:txBody>
          <a:bodyPr wrap="square" rtlCol="0">
            <a:spAutoFit/>
          </a:bodyPr>
          <a:lstStyle/>
          <a:p>
            <a:pPr lvl="0">
              <a:defRPr/>
            </a:pPr>
            <a:r>
              <a:rPr lang="ru-RU" sz="1000" b="1">
                <a:solidFill>
                  <a:prstClr val="black"/>
                </a:solidFill>
              </a:rPr>
              <a:t>Ирландия</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734496" cy="246221"/>
          </a:xfrm>
          <a:prstGeom prst="rect">
            <a:avLst/>
          </a:prstGeom>
          <a:noFill/>
        </p:spPr>
        <p:txBody>
          <a:bodyPr wrap="none" rtlCol="0">
            <a:spAutoFit/>
          </a:bodyPr>
          <a:lstStyle/>
          <a:p>
            <a:pPr lvl="0">
              <a:defRPr/>
            </a:pPr>
            <a:r>
              <a:rPr lang="ru-RU" sz="1000" b="1">
                <a:solidFill>
                  <a:prstClr val="white"/>
                </a:solidFill>
              </a:rPr>
              <a:t>Германия</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895075" y="3988451"/>
            <a:ext cx="688009" cy="246221"/>
          </a:xfrm>
          <a:prstGeom prst="rect">
            <a:avLst/>
          </a:prstGeom>
          <a:noFill/>
        </p:spPr>
        <p:txBody>
          <a:bodyPr wrap="none" rtlCol="0">
            <a:spAutoFit/>
          </a:bodyPr>
          <a:lstStyle/>
          <a:p>
            <a:pPr lvl="0">
              <a:defRPr/>
            </a:pPr>
            <a:r>
              <a:rPr lang="ru-RU" sz="1000" b="1">
                <a:solidFill>
                  <a:prstClr val="white"/>
                </a:solidFill>
              </a:rPr>
              <a:t>Франция</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567784" cy="246221"/>
          </a:xfrm>
          <a:prstGeom prst="rect">
            <a:avLst/>
          </a:prstGeom>
          <a:noFill/>
        </p:spPr>
        <p:txBody>
          <a:bodyPr wrap="none" rtlCol="0">
            <a:spAutoFit/>
          </a:bodyPr>
          <a:lstStyle/>
          <a:p>
            <a:pPr lvl="0">
              <a:defRPr/>
            </a:pPr>
            <a:r>
              <a:rPr lang="ru-RU" sz="1000" b="1">
                <a:solidFill>
                  <a:prstClr val="white"/>
                </a:solidFill>
              </a:rPr>
              <a:t>Белгия</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957313" cy="246221"/>
          </a:xfrm>
          <a:prstGeom prst="rect">
            <a:avLst/>
          </a:prstGeom>
          <a:noFill/>
        </p:spPr>
        <p:txBody>
          <a:bodyPr wrap="none" rtlCol="0">
            <a:spAutoFit/>
          </a:bodyPr>
          <a:lstStyle/>
          <a:p>
            <a:pPr lvl="0">
              <a:defRPr/>
            </a:pPr>
            <a:r>
              <a:rPr lang="ru-RU" sz="1000" b="1">
                <a:solidFill>
                  <a:prstClr val="white"/>
                </a:solidFill>
              </a:rPr>
              <a:t>Нидерландия</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77163" cy="246221"/>
          </a:xfrm>
          <a:prstGeom prst="rect">
            <a:avLst/>
          </a:prstGeom>
          <a:noFill/>
        </p:spPr>
        <p:txBody>
          <a:bodyPr wrap="none" rtlCol="0">
            <a:spAutoFit/>
          </a:bodyPr>
          <a:lstStyle/>
          <a:p>
            <a:pPr lvl="0">
              <a:defRPr/>
            </a:pPr>
            <a:r>
              <a:rPr lang="ru-RU" sz="1000" b="1">
                <a:solidFill>
                  <a:prstClr val="white"/>
                </a:solidFill>
              </a:rPr>
              <a:t>Люксембург</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17455" y="4679589"/>
            <a:ext cx="583814" cy="246221"/>
          </a:xfrm>
          <a:prstGeom prst="rect">
            <a:avLst/>
          </a:prstGeom>
          <a:noFill/>
        </p:spPr>
        <p:txBody>
          <a:bodyPr wrap="none" rtlCol="0">
            <a:spAutoFit/>
          </a:bodyPr>
          <a:lstStyle/>
          <a:p>
            <a:pPr lvl="0">
              <a:defRPr/>
            </a:pPr>
            <a:r>
              <a:rPr lang="ru-RU" sz="1000" b="1">
                <a:solidFill>
                  <a:prstClr val="white"/>
                </a:solidFill>
              </a:rPr>
              <a:t>Италия</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103391" y="4804167"/>
            <a:ext cx="659155" cy="246221"/>
          </a:xfrm>
          <a:prstGeom prst="rect">
            <a:avLst/>
          </a:prstGeom>
        </p:spPr>
        <p:txBody>
          <a:bodyPr wrap="none">
            <a:spAutoFit/>
          </a:bodyPr>
          <a:lstStyle/>
          <a:p>
            <a:pPr lvl="0">
              <a:defRPr/>
            </a:pPr>
            <a:r>
              <a:rPr lang="az-Cyrl-AZ" sz="1000" b="1">
                <a:solidFill>
                  <a:prstClr val="black"/>
                </a:solidFill>
              </a:rPr>
              <a:t>Испания</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651580" y="4632914"/>
            <a:ext cx="824265" cy="246221"/>
          </a:xfrm>
          <a:prstGeom prst="rect">
            <a:avLst/>
          </a:prstGeom>
        </p:spPr>
        <p:txBody>
          <a:bodyPr wrap="none">
            <a:spAutoFit/>
          </a:bodyPr>
          <a:lstStyle/>
          <a:p>
            <a:pPr lvl="0">
              <a:defRPr/>
            </a:pPr>
            <a:r>
              <a:rPr lang="az-Cyrl-AZ" sz="1000" b="1">
                <a:solidFill>
                  <a:prstClr val="black"/>
                </a:solidFill>
              </a:rPr>
              <a:t>Португалия</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01173" y="4376720"/>
            <a:ext cx="708848" cy="246221"/>
          </a:xfrm>
          <a:prstGeom prst="rect">
            <a:avLst/>
          </a:prstGeom>
        </p:spPr>
        <p:txBody>
          <a:bodyPr wrap="none">
            <a:spAutoFit/>
          </a:bodyPr>
          <a:lstStyle/>
          <a:p>
            <a:pPr lvl="0">
              <a:defRPr/>
            </a:pPr>
            <a:r>
              <a:rPr lang="az-Cyrl-AZ" sz="1000" b="1">
                <a:solidFill>
                  <a:prstClr val="black"/>
                </a:solidFill>
              </a:rPr>
              <a:t>Хърватия</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90226" cy="246221"/>
          </a:xfrm>
          <a:prstGeom prst="rect">
            <a:avLst/>
          </a:prstGeom>
        </p:spPr>
        <p:txBody>
          <a:bodyPr wrap="none">
            <a:spAutoFit/>
          </a:bodyPr>
          <a:lstStyle/>
          <a:p>
            <a:pPr lvl="0">
              <a:defRPr/>
            </a:pPr>
            <a:r>
              <a:rPr lang="az-Cyrl-AZ" sz="1000" b="1">
                <a:solidFill>
                  <a:prstClr val="black"/>
                </a:solidFill>
              </a:rPr>
              <a:t>Гърция</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19039" y="4654949"/>
            <a:ext cx="707245" cy="246221"/>
          </a:xfrm>
          <a:prstGeom prst="rect">
            <a:avLst/>
          </a:prstGeom>
        </p:spPr>
        <p:txBody>
          <a:bodyPr wrap="none">
            <a:spAutoFit/>
          </a:bodyPr>
          <a:lstStyle/>
          <a:p>
            <a:pPr lvl="0">
              <a:defRPr/>
            </a:pPr>
            <a:r>
              <a:rPr lang="az-Cyrl-AZ" sz="1000" b="1">
                <a:solidFill>
                  <a:prstClr val="black"/>
                </a:solidFill>
              </a:rPr>
              <a:t>България</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56259" y="4239630"/>
            <a:ext cx="684803" cy="246221"/>
          </a:xfrm>
          <a:prstGeom prst="rect">
            <a:avLst/>
          </a:prstGeom>
        </p:spPr>
        <p:txBody>
          <a:bodyPr wrap="none">
            <a:spAutoFit/>
          </a:bodyPr>
          <a:lstStyle/>
          <a:p>
            <a:pPr lvl="0">
              <a:defRPr/>
            </a:pPr>
            <a:r>
              <a:rPr lang="az-Cyrl-AZ" sz="1000" b="1">
                <a:solidFill>
                  <a:prstClr val="black"/>
                </a:solidFill>
              </a:rPr>
              <a:t>Румъния</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5994338" y="4251281"/>
            <a:ext cx="723275" cy="246221"/>
          </a:xfrm>
          <a:prstGeom prst="rect">
            <a:avLst/>
          </a:prstGeom>
        </p:spPr>
        <p:txBody>
          <a:bodyPr wrap="none">
            <a:spAutoFit/>
          </a:bodyPr>
          <a:lstStyle/>
          <a:p>
            <a:pPr lvl="0">
              <a:defRPr/>
            </a:pPr>
            <a:r>
              <a:rPr lang="ru-RU" sz="1000" b="1">
                <a:solidFill>
                  <a:prstClr val="black"/>
                </a:solidFill>
              </a:rPr>
              <a:t>Словения</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638316" cy="246221"/>
          </a:xfrm>
          <a:prstGeom prst="rect">
            <a:avLst/>
          </a:prstGeom>
        </p:spPr>
        <p:txBody>
          <a:bodyPr wrap="none">
            <a:spAutoFit/>
          </a:bodyPr>
          <a:lstStyle/>
          <a:p>
            <a:pPr lvl="0">
              <a:defRPr/>
            </a:pPr>
            <a:r>
              <a:rPr lang="ru-RU" sz="1000" b="1">
                <a:solidFill>
                  <a:prstClr val="black"/>
                </a:solidFill>
              </a:rPr>
              <a:t>Унгария</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41589" y="3890538"/>
            <a:ext cx="715260" cy="246221"/>
          </a:xfrm>
          <a:prstGeom prst="rect">
            <a:avLst/>
          </a:prstGeom>
        </p:spPr>
        <p:txBody>
          <a:bodyPr wrap="none">
            <a:spAutoFit/>
          </a:bodyPr>
          <a:lstStyle/>
          <a:p>
            <a:pPr lvl="0">
              <a:defRPr/>
            </a:pPr>
            <a:r>
              <a:rPr lang="ru-RU" sz="1000" b="1">
                <a:solidFill>
                  <a:prstClr val="black"/>
                </a:solidFill>
              </a:rPr>
              <a:t>Словакия</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0059" y="3428234"/>
            <a:ext cx="561372" cy="246221"/>
          </a:xfrm>
          <a:prstGeom prst="rect">
            <a:avLst/>
          </a:prstGeom>
        </p:spPr>
        <p:txBody>
          <a:bodyPr wrap="none">
            <a:spAutoFit/>
          </a:bodyPr>
          <a:lstStyle/>
          <a:p>
            <a:pPr lvl="0">
              <a:defRPr/>
            </a:pPr>
            <a:r>
              <a:rPr lang="ru-RU" sz="1000" b="1">
                <a:solidFill>
                  <a:prstClr val="black"/>
                </a:solidFill>
              </a:rPr>
              <a:t>Полша</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5792" y="3756799"/>
            <a:ext cx="518091" cy="246221"/>
          </a:xfrm>
          <a:prstGeom prst="rect">
            <a:avLst/>
          </a:prstGeom>
        </p:spPr>
        <p:txBody>
          <a:bodyPr wrap="none">
            <a:spAutoFit/>
          </a:bodyPr>
          <a:lstStyle/>
          <a:p>
            <a:pPr lvl="0">
              <a:defRPr/>
            </a:pPr>
            <a:r>
              <a:rPr lang="ru-RU" sz="1000" b="1">
                <a:solidFill>
                  <a:prstClr val="black"/>
                </a:solidFill>
              </a:rPr>
              <a:t>Чехия</a:t>
            </a:r>
            <a:endParaRPr lang="en-GB" sz="1000" b="1">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41598" y="2397363"/>
            <a:ext cx="636713" cy="246221"/>
          </a:xfrm>
          <a:prstGeom prst="rect">
            <a:avLst/>
          </a:prstGeom>
        </p:spPr>
        <p:txBody>
          <a:bodyPr wrap="none">
            <a:spAutoFit/>
          </a:bodyPr>
          <a:lstStyle/>
          <a:p>
            <a:pPr lvl="0">
              <a:defRPr/>
            </a:pPr>
            <a:r>
              <a:rPr lang="az-Cyrl-AZ" sz="1000" b="1">
                <a:solidFill>
                  <a:prstClr val="black"/>
                </a:solidFill>
              </a:rPr>
              <a:t>Швеция</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717613" y="2046652"/>
            <a:ext cx="832279" cy="246221"/>
          </a:xfrm>
          <a:prstGeom prst="rect">
            <a:avLst/>
          </a:prstGeom>
        </p:spPr>
        <p:txBody>
          <a:bodyPr wrap="none">
            <a:spAutoFit/>
          </a:bodyPr>
          <a:lstStyle/>
          <a:p>
            <a:pPr lvl="0">
              <a:defRPr/>
            </a:pPr>
            <a:r>
              <a:rPr lang="az-Cyrl-AZ" sz="1000" b="1">
                <a:solidFill>
                  <a:prstClr val="black"/>
                </a:solidFill>
              </a:rPr>
              <a:t>Финландия</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625492" cy="246221"/>
          </a:xfrm>
          <a:prstGeom prst="rect">
            <a:avLst/>
          </a:prstGeom>
        </p:spPr>
        <p:txBody>
          <a:bodyPr wrap="none">
            <a:spAutoFit/>
          </a:bodyPr>
          <a:lstStyle/>
          <a:p>
            <a:pPr lvl="0">
              <a:defRPr/>
            </a:pPr>
            <a:r>
              <a:rPr lang="ru-RU" sz="1000" b="1">
                <a:solidFill>
                  <a:prstClr val="black"/>
                </a:solidFill>
              </a:rPr>
              <a:t>Естония</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77402" cy="246221"/>
          </a:xfrm>
          <a:prstGeom prst="rect">
            <a:avLst/>
          </a:prstGeom>
        </p:spPr>
        <p:txBody>
          <a:bodyPr wrap="none">
            <a:spAutoFit/>
          </a:bodyPr>
          <a:lstStyle/>
          <a:p>
            <a:pPr lvl="0">
              <a:defRPr/>
            </a:pPr>
            <a:r>
              <a:rPr lang="ru-RU" sz="1000" b="1">
                <a:solidFill>
                  <a:prstClr val="black"/>
                </a:solidFill>
              </a:rPr>
              <a:t>Латвия</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852581" y="2983503"/>
            <a:ext cx="513282" cy="246221"/>
          </a:xfrm>
          <a:prstGeom prst="rect">
            <a:avLst/>
          </a:prstGeom>
        </p:spPr>
        <p:txBody>
          <a:bodyPr wrap="none">
            <a:spAutoFit/>
          </a:bodyPr>
          <a:lstStyle/>
          <a:p>
            <a:pPr lvl="0">
              <a:defRPr/>
            </a:pPr>
            <a:r>
              <a:rPr lang="ru-RU" sz="1000" b="1">
                <a:solidFill>
                  <a:prstClr val="black"/>
                </a:solidFill>
              </a:rPr>
              <a:t>Литва</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538930" cy="246221"/>
          </a:xfrm>
          <a:prstGeom prst="rect">
            <a:avLst/>
          </a:prstGeom>
        </p:spPr>
        <p:txBody>
          <a:bodyPr wrap="none">
            <a:spAutoFit/>
          </a:bodyPr>
          <a:lstStyle/>
          <a:p>
            <a:pPr lvl="0">
              <a:defRPr/>
            </a:pPr>
            <a:r>
              <a:rPr lang="ru-RU" sz="1000" b="1">
                <a:solidFill>
                  <a:prstClr val="black"/>
                </a:solidFill>
              </a:rPr>
              <a:t>Малта</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38930" cy="246221"/>
          </a:xfrm>
          <a:prstGeom prst="rect">
            <a:avLst/>
          </a:prstGeom>
        </p:spPr>
        <p:txBody>
          <a:bodyPr wrap="none">
            <a:spAutoFit/>
          </a:bodyPr>
          <a:lstStyle/>
          <a:p>
            <a:pPr lvl="0">
              <a:defRPr/>
            </a:pPr>
            <a:r>
              <a:rPr lang="ru-RU" sz="1000" b="1">
                <a:solidFill>
                  <a:prstClr val="black"/>
                </a:solidFill>
              </a:rPr>
              <a:t>Кипър</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709840" y="2843685"/>
            <a:ext cx="540533" cy="246221"/>
          </a:xfrm>
          <a:prstGeom prst="rect">
            <a:avLst/>
          </a:prstGeom>
        </p:spPr>
        <p:txBody>
          <a:bodyPr wrap="none">
            <a:spAutoFit/>
          </a:bodyPr>
          <a:lstStyle/>
          <a:p>
            <a:pPr lvl="0">
              <a:defRPr/>
            </a:pPr>
            <a:r>
              <a:rPr lang="ru-RU" sz="1000" b="1">
                <a:solidFill>
                  <a:prstClr val="black"/>
                </a:solidFill>
              </a:rPr>
              <a:t>Дания</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5978991" y="4031004"/>
            <a:ext cx="633507" cy="246221"/>
          </a:xfrm>
          <a:prstGeom prst="rect">
            <a:avLst/>
          </a:prstGeom>
        </p:spPr>
        <p:txBody>
          <a:bodyPr wrap="none">
            <a:spAutoFit/>
          </a:bodyPr>
          <a:lstStyle/>
          <a:p>
            <a:pPr lvl="0">
              <a:defRPr/>
            </a:pPr>
            <a:r>
              <a:rPr lang="az-Cyrl-AZ" sz="1000" b="1">
                <a:solidFill>
                  <a:prstClr val="black"/>
                </a:solidFill>
              </a:rPr>
              <a:t>Австрия</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3634986"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a:solidFill>
                  <a:srgbClr val="00B0F0"/>
                </a:solidFill>
              </a:rPr>
              <a:t>      </a:t>
            </a:r>
            <a:r>
              <a:rPr lang="az-Cyrl-AZ" sz="3200" b="1">
                <a:solidFill>
                  <a:srgbClr val="00B0F0"/>
                </a:solidFill>
              </a:rPr>
              <a:t>ДЪРЖАВИ ОТ ЕС</a:t>
            </a:r>
            <a:endParaRPr lang="fr-FR" sz="3200" b="1">
              <a:solidFill>
                <a:srgbClr val="00B0F0"/>
              </a:solidFill>
            </a:endParaRP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lvl="0">
              <a:defRPr/>
            </a:pPr>
            <a:r>
              <a:rPr lang="az-Cyrl-AZ" sz="2000" b="1">
                <a:solidFill>
                  <a:prstClr val="white"/>
                </a:solidFill>
              </a:rPr>
              <a:t>1951 г.</a:t>
            </a:r>
            <a:endParaRPr kumimoji="0" lang="fr-BE"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p:cNvSpPr txBox="1"/>
          <p:nvPr/>
        </p:nvSpPr>
        <p:spPr>
          <a:xfrm>
            <a:off x="331668" y="2502502"/>
            <a:ext cx="921543" cy="400110"/>
          </a:xfrm>
          <a:prstGeom prst="rect">
            <a:avLst/>
          </a:prstGeom>
          <a:noFill/>
        </p:spPr>
        <p:txBody>
          <a:bodyPr wrap="square" rtlCol="0">
            <a:spAutoFit/>
          </a:bodyPr>
          <a:lstStyle/>
          <a:p>
            <a:pPr lvl="0">
              <a:defRPr/>
            </a:pPr>
            <a:r>
              <a:rPr lang="az-Cyrl-AZ" sz="2000" b="1">
                <a:solidFill>
                  <a:prstClr val="black"/>
                </a:solidFill>
              </a:rPr>
              <a:t>1973 г.</a:t>
            </a:r>
            <a:endParaRPr kumimoji="0" lang="fr-BE"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1"/>
          <p:cNvSpPr txBox="1"/>
          <p:nvPr/>
        </p:nvSpPr>
        <p:spPr>
          <a:xfrm>
            <a:off x="341795" y="3050812"/>
            <a:ext cx="925966" cy="400110"/>
          </a:xfrm>
          <a:prstGeom prst="rect">
            <a:avLst/>
          </a:prstGeom>
          <a:noFill/>
        </p:spPr>
        <p:txBody>
          <a:bodyPr wrap="square" rtlCol="0">
            <a:spAutoFit/>
          </a:bodyPr>
          <a:lstStyle/>
          <a:p>
            <a:pPr lvl="0">
              <a:defRPr/>
            </a:pPr>
            <a:r>
              <a:rPr lang="az-Cyrl-AZ" sz="2000" b="1">
                <a:solidFill>
                  <a:prstClr val="black"/>
                </a:solidFill>
              </a:rPr>
              <a:t>1981 г.</a:t>
            </a:r>
            <a:endParaRPr kumimoji="0" lang="fr-BE"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TextBox 62"/>
          <p:cNvSpPr txBox="1"/>
          <p:nvPr/>
        </p:nvSpPr>
        <p:spPr>
          <a:xfrm>
            <a:off x="341047" y="3436815"/>
            <a:ext cx="914400" cy="400110"/>
          </a:xfrm>
          <a:prstGeom prst="rect">
            <a:avLst/>
          </a:prstGeom>
          <a:noFill/>
        </p:spPr>
        <p:txBody>
          <a:bodyPr wrap="square" rtlCol="0">
            <a:spAutoFit/>
          </a:bodyPr>
          <a:lstStyle/>
          <a:p>
            <a:pPr lvl="0">
              <a:defRPr/>
            </a:pPr>
            <a:r>
              <a:rPr lang="az-Cyrl-AZ" sz="2000" b="1">
                <a:solidFill>
                  <a:prstClr val="black"/>
                </a:solidFill>
              </a:rPr>
              <a:t>1986 г.</a:t>
            </a:r>
            <a:endParaRPr kumimoji="0" lang="fr-BE"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TextBox 63"/>
          <p:cNvSpPr txBox="1"/>
          <p:nvPr/>
        </p:nvSpPr>
        <p:spPr>
          <a:xfrm>
            <a:off x="331668" y="3844650"/>
            <a:ext cx="936093" cy="400110"/>
          </a:xfrm>
          <a:prstGeom prst="rect">
            <a:avLst/>
          </a:prstGeom>
          <a:noFill/>
        </p:spPr>
        <p:txBody>
          <a:bodyPr wrap="square" rtlCol="0">
            <a:spAutoFit/>
          </a:bodyPr>
          <a:lstStyle/>
          <a:p>
            <a:pPr lvl="0">
              <a:defRPr/>
            </a:pPr>
            <a:r>
              <a:rPr lang="az-Cyrl-AZ" sz="2000" b="1">
                <a:solidFill>
                  <a:prstClr val="black"/>
                </a:solidFill>
              </a:rPr>
              <a:t>1995 г.</a:t>
            </a:r>
            <a:endParaRPr kumimoji="0" lang="fr-BE"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TextBox 64"/>
          <p:cNvSpPr txBox="1"/>
          <p:nvPr/>
        </p:nvSpPr>
        <p:spPr>
          <a:xfrm>
            <a:off x="343982" y="4525700"/>
            <a:ext cx="1091848" cy="400110"/>
          </a:xfrm>
          <a:prstGeom prst="rect">
            <a:avLst/>
          </a:prstGeom>
          <a:noFill/>
        </p:spPr>
        <p:txBody>
          <a:bodyPr wrap="square" rtlCol="0">
            <a:spAutoFit/>
          </a:bodyPr>
          <a:lstStyle/>
          <a:p>
            <a:pPr lvl="0">
              <a:defRPr/>
            </a:pPr>
            <a:r>
              <a:rPr lang="az-Cyrl-AZ" sz="2000" b="1">
                <a:solidFill>
                  <a:prstClr val="black"/>
                </a:solidFill>
              </a:rPr>
              <a:t>2004 г.</a:t>
            </a:r>
            <a:endParaRPr kumimoji="0" lang="fr-BE"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TextBox 65"/>
          <p:cNvSpPr txBox="1"/>
          <p:nvPr/>
        </p:nvSpPr>
        <p:spPr>
          <a:xfrm>
            <a:off x="347021" y="5236792"/>
            <a:ext cx="906190" cy="400110"/>
          </a:xfrm>
          <a:prstGeom prst="rect">
            <a:avLst/>
          </a:prstGeom>
          <a:noFill/>
        </p:spPr>
        <p:txBody>
          <a:bodyPr wrap="square" rtlCol="0">
            <a:spAutoFit/>
          </a:bodyPr>
          <a:lstStyle/>
          <a:p>
            <a:pPr lvl="0">
              <a:defRPr/>
            </a:pPr>
            <a:r>
              <a:rPr lang="az-Cyrl-AZ" sz="2000" b="1">
                <a:solidFill>
                  <a:prstClr val="black"/>
                </a:solidFill>
              </a:rPr>
              <a:t>2007 г.</a:t>
            </a:r>
            <a:endParaRPr kumimoji="0" lang="fr-BE"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TextBox 66"/>
          <p:cNvSpPr txBox="1"/>
          <p:nvPr/>
        </p:nvSpPr>
        <p:spPr>
          <a:xfrm>
            <a:off x="331949" y="5681305"/>
            <a:ext cx="935812" cy="400110"/>
          </a:xfrm>
          <a:prstGeom prst="rect">
            <a:avLst/>
          </a:prstGeom>
          <a:noFill/>
        </p:spPr>
        <p:txBody>
          <a:bodyPr wrap="square" rtlCol="0">
            <a:spAutoFit/>
          </a:bodyPr>
          <a:lstStyle/>
          <a:p>
            <a:pPr lvl="0">
              <a:defRPr/>
            </a:pPr>
            <a:r>
              <a:rPr lang="az-Cyrl-AZ" sz="2000" b="1">
                <a:solidFill>
                  <a:prstClr val="black"/>
                </a:solidFill>
              </a:rPr>
              <a:t>2013 г.</a:t>
            </a:r>
            <a:endParaRPr kumimoji="0" lang="fr-BE"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3A7656-C2AC-5B0D-9C44-AEFAAB5ED18F}"/>
              </a:ext>
            </a:extLst>
          </p:cNvPr>
          <p:cNvPicPr>
            <a:picLocks noChangeAspect="1"/>
          </p:cNvPicPr>
          <p:nvPr/>
        </p:nvPicPr>
        <p:blipFill>
          <a:blip r:embed="rId3"/>
          <a:srcRect l="2388" r="2388"/>
          <a:stretch/>
        </p:blipFill>
        <p:spPr>
          <a:xfrm>
            <a:off x="892135" y="649112"/>
            <a:ext cx="5904906" cy="5599530"/>
          </a:xfrm>
          <a:prstGeom prst="rect">
            <a:avLst/>
          </a:prstGeom>
        </p:spPr>
      </p:pic>
      <p:sp>
        <p:nvSpPr>
          <p:cNvPr id="14" name="Rectangle 13">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az-Cyrl-AZ" sz="1000" b="1">
                <a:solidFill>
                  <a:srgbClr val="00B0F0"/>
                </a:solidFill>
                <a:latin typeface="Arial" charset="0"/>
                <a:ea typeface="Arial" charset="0"/>
                <a:cs typeface="Arial" charset="0"/>
              </a:rPr>
              <a:t>ЕВРОПЕЙСКИЯТ ПРОЕКТ</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8509" y="-1218"/>
            <a:ext cx="582540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rgbClr val="00B0F0"/>
                </a:solidFill>
              </a:rPr>
              <a:t>      </a:t>
            </a:r>
            <a:r>
              <a:rPr lang="az-Cyrl-AZ" sz="3200" b="1">
                <a:solidFill>
                  <a:srgbClr val="00B0F0"/>
                </a:solidFill>
              </a:rPr>
              <a:t>ШЕНГЕНСКО ПРОСТРАНСТВО</a:t>
            </a:r>
            <a:endParaRPr lang="fr-FR" sz="3200" b="1">
              <a:solidFill>
                <a:srgbClr val="00B0F0"/>
              </a:solidFill>
            </a:endParaRP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2" name="Flowchart: Connector 1"/>
          <p:cNvSpPr/>
          <p:nvPr/>
        </p:nvSpPr>
        <p:spPr>
          <a:xfrm>
            <a:off x="6036290" y="1856547"/>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a:solidFill>
                  <a:schemeClr val="bg1"/>
                </a:solidFill>
              </a:rPr>
              <a:t>Знаете ли, че можете да пътувате свободно в 2</a:t>
            </a:r>
            <a:r>
              <a:rPr lang="fr-BE" b="1">
                <a:solidFill>
                  <a:schemeClr val="bg1"/>
                </a:solidFill>
              </a:rPr>
              <a:t>7</a:t>
            </a:r>
            <a:r>
              <a:rPr lang="ru-RU" b="1">
                <a:solidFill>
                  <a:schemeClr val="bg1"/>
                </a:solidFill>
              </a:rPr>
              <a:t>-те държави от Шенгенското пространство, без да показвате паспорта си?</a:t>
            </a:r>
            <a:endParaRPr lang="en-GB" b="1">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0779BE-DD52-1C84-43EC-47E44D3A73AE}"/>
              </a:ext>
            </a:extLst>
          </p:cNvPr>
          <p:cNvSpPr/>
          <p:nvPr/>
        </p:nvSpPr>
        <p:spPr>
          <a:xfrm>
            <a:off x="1295400" y="1198879"/>
            <a:ext cx="6597935" cy="4969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Map&#10;&#10;Description automatically generated">
            <a:extLst>
              <a:ext uri="{FF2B5EF4-FFF2-40B4-BE49-F238E27FC236}">
                <a16:creationId xmlns:a16="http://schemas.microsoft.com/office/drawing/2014/main" id="{162BD7BE-F7CF-65D0-396C-B94285990271}"/>
              </a:ext>
            </a:extLst>
          </p:cNvPr>
          <p:cNvPicPr>
            <a:picLocks noChangeAspect="1"/>
          </p:cNvPicPr>
          <p:nvPr/>
        </p:nvPicPr>
        <p:blipFill rotWithShape="1">
          <a:blip r:embed="rId3"/>
          <a:srcRect l="22981" t="15416" r="4374"/>
          <a:stretch/>
        </p:blipFill>
        <p:spPr>
          <a:xfrm>
            <a:off x="1250665" y="1198880"/>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21069" y="5813766"/>
            <a:ext cx="1842171" cy="246221"/>
          </a:xfrm>
          <a:prstGeom prst="rect">
            <a:avLst/>
          </a:prstGeom>
        </p:spPr>
        <p:txBody>
          <a:bodyPr wrap="none">
            <a:spAutoFit/>
          </a:bodyPr>
          <a:lstStyle/>
          <a:p>
            <a:r>
              <a:rPr lang="az-Cyrl-AZ" sz="1000" b="1">
                <a:solidFill>
                  <a:srgbClr val="00B0F0"/>
                </a:solidFill>
                <a:latin typeface="Arial" charset="0"/>
                <a:ea typeface="Arial" charset="0"/>
                <a:cs typeface="Arial" charset="0"/>
              </a:rPr>
              <a:t>ЕВРОПЕЙСКИЯТ ПРОЕКТ</a:t>
            </a:r>
          </a:p>
        </p:txBody>
      </p:sp>
      <p:sp>
        <p:nvSpPr>
          <p:cNvPr id="39" name="TextBox 38">
            <a:extLst>
              <a:ext uri="{FF2B5EF4-FFF2-40B4-BE49-F238E27FC236}">
                <a16:creationId xmlns:a16="http://schemas.microsoft.com/office/drawing/2014/main" id="{731A0997-57C4-E045-96CF-E5BA10AD43D3}"/>
              </a:ext>
            </a:extLst>
          </p:cNvPr>
          <p:cNvSpPr txBox="1"/>
          <p:nvPr/>
        </p:nvSpPr>
        <p:spPr>
          <a:xfrm>
            <a:off x="4469278" y="6168202"/>
            <a:ext cx="3449595" cy="307777"/>
          </a:xfrm>
          <a:prstGeom prst="rect">
            <a:avLst/>
          </a:prstGeom>
          <a:solidFill>
            <a:srgbClr val="FFC000"/>
          </a:solidFill>
        </p:spPr>
        <p:txBody>
          <a:bodyPr wrap="square" rtlCol="0">
            <a:spAutoFit/>
          </a:bodyPr>
          <a:lstStyle/>
          <a:p>
            <a:r>
              <a:rPr lang="ru-RU" sz="1400" b="1"/>
              <a:t>Държави в ЕС, които не използват еврото</a:t>
            </a:r>
            <a:endParaRPr lang="en-US" sz="1400" b="1">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8201"/>
            <a:ext cx="3173877" cy="307777"/>
          </a:xfrm>
          <a:prstGeom prst="rect">
            <a:avLst/>
          </a:prstGeom>
          <a:solidFill>
            <a:srgbClr val="00B0F0"/>
          </a:solidFill>
        </p:spPr>
        <p:txBody>
          <a:bodyPr wrap="square" rtlCol="0">
            <a:spAutoFit/>
          </a:bodyPr>
          <a:lstStyle/>
          <a:p>
            <a:r>
              <a:rPr lang="ru-RU" sz="1400" b="1"/>
              <a:t>Държави в ЕС, които използват еврото</a:t>
            </a:r>
            <a:endParaRPr lang="en-US" sz="1400" b="1"/>
          </a:p>
        </p:txBody>
      </p:sp>
      <p:sp>
        <p:nvSpPr>
          <p:cNvPr id="2" name="Rectangle 1"/>
          <p:cNvSpPr/>
          <p:nvPr/>
        </p:nvSpPr>
        <p:spPr>
          <a:xfrm>
            <a:off x="15342" y="1295"/>
            <a:ext cx="2907951"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a:solidFill>
                  <a:srgbClr val="00B0F0"/>
                </a:solidFill>
              </a:rPr>
              <a:t>      </a:t>
            </a:r>
            <a:r>
              <a:rPr lang="az-Cyrl-AZ" sz="3200" b="1">
                <a:solidFill>
                  <a:srgbClr val="00B0F0"/>
                </a:solidFill>
              </a:rPr>
              <a:t>ЕВРОЗОНА</a:t>
            </a:r>
            <a:endParaRPr lang="fr-FR" sz="3200" b="1">
              <a:solidFill>
                <a:srgbClr val="00B0F0"/>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Flowchart: Connector 5"/>
          <p:cNvSpPr/>
          <p:nvPr/>
        </p:nvSpPr>
        <p:spPr>
          <a:xfrm>
            <a:off x="6198302" y="420395"/>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ru-RU" sz="2000" b="1">
                <a:solidFill>
                  <a:schemeClr val="tx1"/>
                </a:solidFill>
              </a:rPr>
              <a:t>В момента </a:t>
            </a:r>
            <a:r>
              <a:rPr lang="fr-BE" sz="2000" b="1">
                <a:solidFill>
                  <a:schemeClr val="tx1"/>
                </a:solidFill>
              </a:rPr>
              <a:t>20</a:t>
            </a:r>
            <a:r>
              <a:rPr lang="ru-RU" sz="2000" b="1">
                <a:solidFill>
                  <a:schemeClr val="tx1"/>
                </a:solidFill>
              </a:rPr>
              <a:t> държави от ЕС използват еврото за своя национална валута</a:t>
            </a:r>
            <a:endParaRPr lang="en-GB" sz="2000" b="1">
              <a:solidFill>
                <a:schemeClr val="tx1"/>
              </a:solidFill>
            </a:endParaRPr>
          </a:p>
        </p:txBody>
      </p:sp>
      <p:pic>
        <p:nvPicPr>
          <p:cNvPr id="5" name="Picture 4">
            <a:extLst>
              <a:ext uri="{FF2B5EF4-FFF2-40B4-BE49-F238E27FC236}">
                <a16:creationId xmlns:a16="http://schemas.microsoft.com/office/drawing/2014/main" id="{E334332D-232B-10CA-F751-E0621D548A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10080" y="4542130"/>
            <a:ext cx="913808" cy="898436"/>
          </a:xfrm>
          <a:prstGeom prst="rect">
            <a:avLst/>
          </a:prstGeom>
        </p:spPr>
      </p:pic>
    </p:spTree>
    <p:extLst>
      <p:ext uri="{BB962C8B-B14F-4D97-AF65-F5344CB8AC3E}">
        <p14:creationId xmlns:p14="http://schemas.microsoft.com/office/powerpoint/2010/main" val="15172726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a:p>
        </p:txBody>
      </p:sp>
      <p:sp>
        <p:nvSpPr>
          <p:cNvPr id="4" name="TextBox 3"/>
          <p:cNvSpPr txBox="1"/>
          <p:nvPr/>
        </p:nvSpPr>
        <p:spPr>
          <a:xfrm>
            <a:off x="518160" y="441960"/>
            <a:ext cx="3017520" cy="461665"/>
          </a:xfrm>
          <a:prstGeom prst="rect">
            <a:avLst/>
          </a:prstGeom>
          <a:noFill/>
        </p:spPr>
        <p:txBody>
          <a:bodyPr wrap="square" rtlCol="0">
            <a:spAutoFit/>
          </a:bodyPr>
          <a:lstStyle/>
          <a:p>
            <a:r>
              <a:rPr lang="az-Cyrl-AZ" sz="2400" b="1"/>
              <a:t>СЪДЪРЖАНИЕ</a:t>
            </a:r>
            <a:endParaRPr lang="en-IE" sz="2400" b="1"/>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2407886" cy="400110"/>
          </a:xfrm>
          <a:prstGeom prst="rect">
            <a:avLst/>
          </a:prstGeom>
          <a:noFill/>
        </p:spPr>
        <p:txBody>
          <a:bodyPr wrap="square" rtlCol="0">
            <a:spAutoFit/>
          </a:bodyPr>
          <a:lstStyle/>
          <a:p>
            <a:r>
              <a:rPr lang="az-Cyrl-AZ" sz="2000" b="1">
                <a:latin typeface="Calibri" charset="0"/>
                <a:ea typeface="Calibri" charset="0"/>
                <a:cs typeface="Calibri" charset="0"/>
              </a:rPr>
              <a:t>КАКВО Е ЕВРОПА?</a:t>
            </a:r>
            <a:endParaRPr lang="fr-FR" sz="2000" b="1">
              <a:latin typeface="Calibri" charset="0"/>
              <a:ea typeface="Calibri" charset="0"/>
              <a:cs typeface="Calibri" charset="0"/>
            </a:endParaRPr>
          </a:p>
        </p:txBody>
      </p:sp>
      <p:sp>
        <p:nvSpPr>
          <p:cNvPr id="12" name="TextBox 11"/>
          <p:cNvSpPr txBox="1"/>
          <p:nvPr/>
        </p:nvSpPr>
        <p:spPr>
          <a:xfrm>
            <a:off x="746116" y="2149239"/>
            <a:ext cx="2865086" cy="400110"/>
          </a:xfrm>
          <a:prstGeom prst="rect">
            <a:avLst/>
          </a:prstGeom>
          <a:noFill/>
        </p:spPr>
        <p:txBody>
          <a:bodyPr wrap="square" rtlCol="0">
            <a:spAutoFit/>
          </a:bodyPr>
          <a:lstStyle/>
          <a:p>
            <a:r>
              <a:rPr lang="az-Cyrl-AZ" sz="2000" b="1">
                <a:latin typeface="Calibri" charset="0"/>
                <a:ea typeface="Calibri" charset="0"/>
                <a:cs typeface="Calibri" charset="0"/>
              </a:rPr>
              <a:t>ЕВРОПЕЙСКИЯТ ПРОЕКТ</a:t>
            </a:r>
            <a:endParaRPr lang="en-IE"/>
          </a:p>
        </p:txBody>
      </p:sp>
      <p:sp>
        <p:nvSpPr>
          <p:cNvPr id="13" name="TextBox 12"/>
          <p:cNvSpPr txBox="1"/>
          <p:nvPr/>
        </p:nvSpPr>
        <p:spPr>
          <a:xfrm>
            <a:off x="771991" y="3012152"/>
            <a:ext cx="2865086" cy="400110"/>
          </a:xfrm>
          <a:prstGeom prst="rect">
            <a:avLst/>
          </a:prstGeom>
          <a:noFill/>
        </p:spPr>
        <p:txBody>
          <a:bodyPr wrap="square" rtlCol="0">
            <a:spAutoFit/>
          </a:bodyPr>
          <a:lstStyle/>
          <a:p>
            <a:r>
              <a:rPr lang="az-Cyrl-AZ" sz="2000" b="1"/>
              <a:t>КАКВО ПРАВИ ЕС?</a:t>
            </a:r>
            <a:endParaRPr lang="en-IE" sz="2000" b="1"/>
          </a:p>
        </p:txBody>
      </p:sp>
      <p:sp>
        <p:nvSpPr>
          <p:cNvPr id="14" name="TextBox 13"/>
          <p:cNvSpPr txBox="1"/>
          <p:nvPr/>
        </p:nvSpPr>
        <p:spPr>
          <a:xfrm>
            <a:off x="746116" y="3777170"/>
            <a:ext cx="3229696" cy="400110"/>
          </a:xfrm>
          <a:prstGeom prst="rect">
            <a:avLst/>
          </a:prstGeom>
          <a:noFill/>
        </p:spPr>
        <p:txBody>
          <a:bodyPr wrap="square" rtlCol="0">
            <a:spAutoFit/>
          </a:bodyPr>
          <a:lstStyle/>
          <a:p>
            <a:r>
              <a:rPr lang="az-Cyrl-AZ" sz="2000" b="1"/>
              <a:t>КАК ФУНКЦИОНИРА ЕС?</a:t>
            </a:r>
            <a:endParaRPr lang="en-IE" sz="2000" b="1"/>
          </a:p>
        </p:txBody>
      </p:sp>
      <p:sp>
        <p:nvSpPr>
          <p:cNvPr id="15" name="TextBox 14"/>
          <p:cNvSpPr txBox="1"/>
          <p:nvPr/>
        </p:nvSpPr>
        <p:spPr>
          <a:xfrm>
            <a:off x="746116" y="4617816"/>
            <a:ext cx="3551564" cy="400110"/>
          </a:xfrm>
          <a:prstGeom prst="rect">
            <a:avLst/>
          </a:prstGeom>
          <a:noFill/>
        </p:spPr>
        <p:txBody>
          <a:bodyPr wrap="square" rtlCol="0">
            <a:spAutoFit/>
          </a:bodyPr>
          <a:lstStyle/>
          <a:p>
            <a:r>
              <a:rPr lang="ru-RU" sz="2000" b="1"/>
              <a:t>КАК МОГА ДА НАУЧА ПОВЕЧЕ?</a:t>
            </a:r>
            <a:endParaRPr lang="en-IE" sz="2000" b="1"/>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a:p>
        </p:txBody>
      </p:sp>
      <p:sp>
        <p:nvSpPr>
          <p:cNvPr id="17" name="TextBox 16"/>
          <p:cNvSpPr txBox="1"/>
          <p:nvPr/>
        </p:nvSpPr>
        <p:spPr>
          <a:xfrm>
            <a:off x="746116" y="5449567"/>
            <a:ext cx="2698275" cy="400110"/>
          </a:xfrm>
          <a:prstGeom prst="rect">
            <a:avLst/>
          </a:prstGeom>
          <a:noFill/>
        </p:spPr>
        <p:txBody>
          <a:bodyPr wrap="square" rtlCol="0">
            <a:spAutoFit/>
          </a:bodyPr>
          <a:lstStyle/>
          <a:p>
            <a:r>
              <a:rPr lang="az-Cyrl-AZ" sz="2000" b="1"/>
              <a:t>ЗА КОНТАКТИ</a:t>
            </a:r>
            <a:endParaRPr lang="en-IE" sz="2000" b="1"/>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552027" y="2451138"/>
            <a:ext cx="7665720" cy="830997"/>
          </a:xfrm>
          <a:prstGeom prst="rect">
            <a:avLst/>
          </a:prstGeom>
          <a:noFill/>
        </p:spPr>
        <p:txBody>
          <a:bodyPr wrap="square" rtlCol="0">
            <a:spAutoFit/>
          </a:bodyPr>
          <a:lstStyle/>
          <a:p>
            <a:pPr algn="ctr"/>
            <a:r>
              <a:rPr lang="az-Cyrl-AZ" sz="4800" b="1">
                <a:solidFill>
                  <a:schemeClr val="bg1"/>
                </a:solidFill>
              </a:rPr>
              <a:t>КАКВО ПРАВИ ЕС?</a:t>
            </a:r>
            <a:endParaRPr lang="fr-FR" sz="480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1321803"/>
            <a:ext cx="4238625" cy="3170099"/>
          </a:xfrm>
          <a:prstGeom prst="rect">
            <a:avLst/>
          </a:prstGeom>
          <a:noFill/>
        </p:spPr>
        <p:txBody>
          <a:bodyPr wrap="square" rtlCol="0">
            <a:spAutoFit/>
          </a:bodyPr>
          <a:lstStyle/>
          <a:p>
            <a:pPr algn="ctr"/>
            <a:r>
              <a:rPr lang="ru-RU" sz="5000" b="1">
                <a:solidFill>
                  <a:schemeClr val="bg1"/>
                </a:solidFill>
              </a:rPr>
              <a:t>КАКВО ПРАВИ ЕВРОПЕЙСКИЯТ СЪЮЗ ЗА ВАС?</a:t>
            </a:r>
            <a:endParaRPr lang="en-IE" sz="480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391413"/>
            <a:ext cx="8345805" cy="995427"/>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az-Cyrl-AZ" sz="3600" b="1">
                <a:solidFill>
                  <a:srgbClr val="C00000"/>
                </a:solidFill>
                <a:latin typeface="+mn-lt"/>
              </a:rPr>
              <a:t>ОБУЧЕНИЕ, РАБОТА И ДОБРОВОЛЧЕСТВО</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02892495"/>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a:solidFill>
                  <a:schemeClr val="bg1"/>
                </a:solidFill>
              </a:rPr>
              <a:t>© </a:t>
            </a:r>
            <a:r>
              <a:rPr lang="fr-BE" sz="60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az-Cyrl-AZ" sz="1000" b="1">
                <a:solidFill>
                  <a:srgbClr val="C00000"/>
                </a:solidFill>
                <a:latin typeface="Arial" panose="020B0604020202020204" pitchFamily="34" charset="0"/>
                <a:cs typeface="Arial" panose="020B0604020202020204" pitchFamily="34" charset="0"/>
              </a:rPr>
              <a:t>КАКВО ПРАВИ ЕС?</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3764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391413"/>
            <a:ext cx="8176260" cy="858267"/>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az-Cyrl-AZ" sz="3600" b="1">
                <a:solidFill>
                  <a:srgbClr val="C00000"/>
                </a:solidFill>
                <a:latin typeface="+mn-lt"/>
              </a:rPr>
              <a:t>ПЪТУВАНЕ</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30261752"/>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4" name="TextBox 13"/>
          <p:cNvSpPr txBox="1"/>
          <p:nvPr/>
        </p:nvSpPr>
        <p:spPr>
          <a:xfrm>
            <a:off x="8839200" y="5120640"/>
            <a:ext cx="338554" cy="1737360"/>
          </a:xfrm>
          <a:prstGeom prst="rect">
            <a:avLst/>
          </a:prstGeom>
          <a:noFill/>
        </p:spPr>
        <p:txBody>
          <a:bodyPr vert="vert270" wrap="square" rtlCol="0">
            <a:spAutoFit/>
          </a:bodyPr>
          <a:lstStyle/>
          <a:p>
            <a:r>
              <a:rPr lang="az-Cyrl-AZ" sz="1000" b="1">
                <a:solidFill>
                  <a:srgbClr val="C00000"/>
                </a:solidFill>
                <a:latin typeface="Arial" panose="020B0604020202020204" pitchFamily="34" charset="0"/>
                <a:cs typeface="Arial" panose="020B0604020202020204" pitchFamily="34" charset="0"/>
              </a:rPr>
              <a:t>КАКВО ПРАВИ ЕС?</a:t>
            </a:r>
          </a:p>
        </p:txBody>
      </p:sp>
      <p:cxnSp>
        <p:nvCxnSpPr>
          <p:cNvPr id="16" name="Connecteur droit 10">
            <a:extLst>
              <a:ext uri="{FF2B5EF4-FFF2-40B4-BE49-F238E27FC236}">
                <a16:creationId xmlns:a16="http://schemas.microsoft.com/office/drawing/2014/main" id="{5210E45B-69ED-2949-8AA6-29C7C026AFBA}"/>
              </a:ext>
            </a:extLst>
          </p:cNvPr>
          <p:cNvCxnSpPr/>
          <p:nvPr/>
        </p:nvCxnSpPr>
        <p:spPr>
          <a:xfrm>
            <a:off x="8897779" y="53764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a:solidFill>
                  <a:srgbClr val="C00000"/>
                </a:solidFill>
                <a:latin typeface="+mn-lt"/>
              </a:rPr>
              <a:t>     </a:t>
            </a:r>
            <a:br>
              <a:rPr lang="fr-FR" sz="3600" b="1">
                <a:solidFill>
                  <a:srgbClr val="C00000"/>
                </a:solidFill>
                <a:latin typeface="+mn-lt"/>
              </a:rPr>
            </a:br>
            <a:r>
              <a:rPr lang="az-Cyrl-AZ" sz="3600" b="1">
                <a:solidFill>
                  <a:srgbClr val="C00000"/>
                </a:solidFill>
                <a:latin typeface="+mn-lt"/>
              </a:rPr>
              <a:t>…И ОЩЕ МНОГО</a:t>
            </a:r>
            <a:br>
              <a:rPr lang="fr-FR" sz="3600" b="1">
                <a:solidFill>
                  <a:srgbClr val="C00000"/>
                </a:solidFill>
                <a:latin typeface="+mn-lt"/>
              </a:rPr>
            </a:br>
            <a:br>
              <a:rPr lang="fr-FR" sz="3600" b="1">
                <a:solidFill>
                  <a:srgbClr val="C00000"/>
                </a:solidFill>
                <a:latin typeface="+mn-lt"/>
              </a:rPr>
            </a:br>
            <a:endParaRPr lang="en-IE">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98355094"/>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13" name="TextBox 12"/>
          <p:cNvSpPr txBox="1"/>
          <p:nvPr/>
        </p:nvSpPr>
        <p:spPr>
          <a:xfrm>
            <a:off x="8839200" y="5120640"/>
            <a:ext cx="338554" cy="1737360"/>
          </a:xfrm>
          <a:prstGeom prst="rect">
            <a:avLst/>
          </a:prstGeom>
          <a:noFill/>
        </p:spPr>
        <p:txBody>
          <a:bodyPr vert="vert270" wrap="square" rtlCol="0">
            <a:spAutoFit/>
          </a:bodyPr>
          <a:lstStyle/>
          <a:p>
            <a:r>
              <a:rPr lang="az-Cyrl-AZ" sz="1000" b="1">
                <a:solidFill>
                  <a:srgbClr val="C00000"/>
                </a:solidFill>
                <a:latin typeface="Arial" panose="020B0604020202020204" pitchFamily="34" charset="0"/>
                <a:cs typeface="Arial" panose="020B0604020202020204" pitchFamily="34" charset="0"/>
              </a:rPr>
              <a:t>КАКВО ПРАВИ ЕС?</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53764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79059"/>
            <a:ext cx="8176260" cy="1460499"/>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az-Cyrl-AZ" sz="3600" b="1">
                <a:solidFill>
                  <a:srgbClr val="C00000"/>
                </a:solidFill>
                <a:latin typeface="+mn-lt"/>
              </a:rPr>
              <a:t>ПРИОРИТЕТИ НА ЕС</a:t>
            </a:r>
            <a:br>
              <a:rPr lang="fr-FR" sz="3600" b="1">
                <a:solidFill>
                  <a:srgbClr val="C00000"/>
                </a:solidFill>
                <a:latin typeface="TrebuchetMS-Bold" charset="0"/>
              </a:rPr>
            </a:br>
            <a:br>
              <a:rPr lang="fr-FR" sz="3600" b="1">
                <a:solidFill>
                  <a:srgbClr val="C00000"/>
                </a:solidFill>
                <a:latin typeface="TrebuchetMS-Bold" charset="0"/>
              </a:rPr>
            </a:br>
            <a:endParaRPr lang="en-IE"/>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15422528"/>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11" name="TextBox 10"/>
          <p:cNvSpPr txBox="1"/>
          <p:nvPr/>
        </p:nvSpPr>
        <p:spPr>
          <a:xfrm>
            <a:off x="8839200" y="5120640"/>
            <a:ext cx="338554" cy="1737360"/>
          </a:xfrm>
          <a:prstGeom prst="rect">
            <a:avLst/>
          </a:prstGeom>
          <a:noFill/>
        </p:spPr>
        <p:txBody>
          <a:bodyPr vert="vert270" wrap="square" rtlCol="0">
            <a:spAutoFit/>
          </a:bodyPr>
          <a:lstStyle/>
          <a:p>
            <a:r>
              <a:rPr lang="az-Cyrl-AZ" sz="1000" b="1">
                <a:solidFill>
                  <a:srgbClr val="C00000"/>
                </a:solidFill>
                <a:latin typeface="Arial" panose="020B0604020202020204" pitchFamily="34" charset="0"/>
                <a:cs typeface="Arial" panose="020B0604020202020204" pitchFamily="34" charset="0"/>
              </a:rPr>
              <a:t>КАКВО ПРАВИ ЕС?</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3764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a:solidFill>
                  <a:srgbClr val="C00000"/>
                </a:solidFill>
                <a:latin typeface="TrebuchetMS-Bold" charset="0"/>
              </a:rPr>
              <a:t>     </a:t>
            </a:r>
            <a:br>
              <a:rPr lang="fr-FR" sz="3600" b="1">
                <a:solidFill>
                  <a:srgbClr val="C00000"/>
                </a:solidFill>
                <a:latin typeface="TrebuchetMS-Bold" charset="0"/>
              </a:rPr>
            </a:br>
            <a:r>
              <a:rPr lang="az-Cyrl-AZ" sz="3600" b="1">
                <a:solidFill>
                  <a:srgbClr val="C00000"/>
                </a:solidFill>
                <a:latin typeface="+mn-lt"/>
              </a:rPr>
              <a:t>2022 г.</a:t>
            </a:r>
            <a:r>
              <a:rPr lang="en-US" sz="3600" b="1">
                <a:solidFill>
                  <a:srgbClr val="C00000"/>
                </a:solidFill>
                <a:latin typeface="+mn-lt"/>
              </a:rPr>
              <a:t>: </a:t>
            </a:r>
            <a:r>
              <a:rPr lang="ru-RU" sz="3600" b="1">
                <a:solidFill>
                  <a:srgbClr val="C00000"/>
                </a:solidFill>
                <a:latin typeface="+mn-lt"/>
              </a:rPr>
              <a:t>СОЛИДАРНОСТ НА ЕС С УКРАЙНА</a:t>
            </a:r>
            <a:br>
              <a:rPr lang="fr-FR" sz="3600" b="1">
                <a:solidFill>
                  <a:srgbClr val="C00000"/>
                </a:solidFill>
                <a:latin typeface="TrebuchetMS-Bold" charset="0"/>
              </a:rPr>
            </a:br>
            <a:br>
              <a:rPr lang="fr-FR" sz="3600" b="1">
                <a:solidFill>
                  <a:srgbClr val="C00000"/>
                </a:solidFill>
                <a:latin typeface="TrebuchetMS-Bold" charset="0"/>
              </a:rPr>
            </a:br>
            <a:endParaRPr lang="en-IE"/>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a:ln>
                  <a:noFill/>
                </a:ln>
                <a:solidFill>
                  <a:prstClr val="black"/>
                </a:solidFill>
                <a:effectLst/>
                <a:uLnTx/>
                <a:uFillTx/>
                <a:latin typeface="Calibri" panose="020F0502020204030204"/>
                <a:ea typeface="+mn-ea"/>
                <a:cs typeface="+mn-cs"/>
                <a:hlinkClick r:id="rId4"/>
              </a:rPr>
              <a:t>#</a:t>
            </a:r>
            <a:r>
              <a:rPr kumimoji="0" lang="fr-BE" sz="2400" b="0" i="0" u="none" strike="noStrike" kern="1200" cap="none" spc="0" normalizeH="0" baseline="0" noProof="0" err="1">
                <a:ln>
                  <a:noFill/>
                </a:ln>
                <a:solidFill>
                  <a:prstClr val="black"/>
                </a:solidFill>
                <a:effectLst/>
                <a:uLnTx/>
                <a:uFillTx/>
                <a:latin typeface="Calibri" panose="020F0502020204030204"/>
                <a:ea typeface="+mn-ea"/>
                <a:cs typeface="+mn-cs"/>
                <a:hlinkClick r:id="rId4"/>
              </a:rPr>
              <a:t>StandWithUkraine</a:t>
            </a:r>
            <a:endParaRPr kumimoji="0" lang="fr-BE"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az-Cyrl-AZ" sz="1000" b="1">
                <a:solidFill>
                  <a:srgbClr val="C00000"/>
                </a:solidFill>
                <a:latin typeface="Arial" panose="020B0604020202020204" pitchFamily="34" charset="0"/>
                <a:cs typeface="Arial" panose="020B0604020202020204" pitchFamily="34" charset="0"/>
              </a:rPr>
              <a:t>КАКВО ПРАВИ ЕС?</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537640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719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750976" y="1797587"/>
            <a:ext cx="2759889" cy="2677656"/>
          </a:xfrm>
          <a:prstGeom prst="rect">
            <a:avLst/>
          </a:prstGeom>
          <a:noFill/>
        </p:spPr>
        <p:txBody>
          <a:bodyPr wrap="square" rtlCol="0">
            <a:spAutoFit/>
          </a:bodyPr>
          <a:lstStyle/>
          <a:p>
            <a:pPr algn="ctr"/>
            <a:r>
              <a:rPr lang="ru-RU" sz="2800" b="1">
                <a:solidFill>
                  <a:schemeClr val="bg1"/>
                </a:solidFill>
              </a:rPr>
              <a:t>Кои теми смятате, че трябва да бъдат приоритетни за европейските институции?</a:t>
            </a:r>
            <a:endParaRPr lang="en-IE" sz="280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072239" y="2792764"/>
            <a:ext cx="7429500" cy="830997"/>
          </a:xfrm>
          <a:prstGeom prst="rect">
            <a:avLst/>
          </a:prstGeom>
          <a:noFill/>
        </p:spPr>
        <p:txBody>
          <a:bodyPr wrap="square" rtlCol="0">
            <a:spAutoFit/>
          </a:bodyPr>
          <a:lstStyle/>
          <a:p>
            <a:pPr algn="ctr"/>
            <a:r>
              <a:rPr lang="az-Cyrl-AZ" sz="4800" b="1">
                <a:solidFill>
                  <a:schemeClr val="bg1"/>
                </a:solidFill>
              </a:rPr>
              <a:t>КАК ФУНКЦИОНИРА ЕС?</a:t>
            </a:r>
            <a:endParaRPr lang="fr-FR" sz="480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030592" y="5744589"/>
            <a:ext cx="1980599" cy="246222"/>
          </a:xfrm>
          <a:prstGeom prst="rect">
            <a:avLst/>
          </a:prstGeom>
        </p:spPr>
        <p:txBody>
          <a:bodyPr wrap="square">
            <a:spAutoFit/>
          </a:bodyPr>
          <a:lstStyle/>
          <a:p>
            <a:r>
              <a:rPr lang="az-Cyrl-AZ" sz="1000" b="1">
                <a:solidFill>
                  <a:srgbClr val="FFA00E"/>
                </a:solidFill>
                <a:latin typeface="Arial" charset="0"/>
                <a:ea typeface="Arial" charset="0"/>
                <a:cs typeface="Arial" charset="0"/>
              </a:rPr>
              <a:t>КАК ФУНКЦИОНИРА ЕС?</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74646"/>
            <a:ext cx="5270412" cy="584775"/>
          </a:xfrm>
          <a:prstGeom prst="rect">
            <a:avLst/>
          </a:prstGeom>
          <a:noFill/>
        </p:spPr>
        <p:txBody>
          <a:bodyPr wrap="square" rtlCol="0">
            <a:spAutoFit/>
          </a:bodyPr>
          <a:lstStyle/>
          <a:p>
            <a:r>
              <a:rPr lang="az-Cyrl-AZ" sz="3200" b="1">
                <a:solidFill>
                  <a:srgbClr val="FFC000"/>
                </a:solidFill>
              </a:rPr>
              <a:t>ЕВРОПЕЙСКИЯТ ПАРЛАМЕНТ</a:t>
            </a:r>
            <a:endParaRPr lang="fr-FR" sz="3200" b="1">
              <a:solidFill>
                <a:srgbClr val="FFC000"/>
              </a:solidFill>
            </a:endParaRP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795"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1291107206"/>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a:solidFill>
                  <a:schemeClr val="bg1"/>
                </a:solidFill>
                <a:latin typeface="Arial" panose="020B0604020202020204" pitchFamily="34" charset="0"/>
                <a:hlinkClick r:id="rId11" tooltip="w:en:Creative Commons"/>
              </a:rPr>
              <a:t>© Creative Commons</a:t>
            </a:r>
            <a:r>
              <a:rPr lang="en-US" sz="600">
                <a:solidFill>
                  <a:schemeClr val="bg1"/>
                </a:solidFill>
                <a:latin typeface="Arial" panose="020B0604020202020204" pitchFamily="34" charset="0"/>
              </a:rPr>
              <a:t> </a:t>
            </a:r>
            <a:r>
              <a:rPr lang="en-US" sz="600">
                <a:solidFill>
                  <a:schemeClr val="bg1"/>
                </a:solidFill>
                <a:latin typeface="Arial" panose="020B0604020202020204" pitchFamily="34" charset="0"/>
                <a:hlinkClick r:id="rId12"/>
              </a:rPr>
              <a:t>Attribution-Share Alike 4.0 International</a:t>
            </a:r>
            <a:endParaRPr lang="fr-BE" sz="60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az-Cyrl-AZ" sz="4800" b="1">
                <a:solidFill>
                  <a:schemeClr val="bg1"/>
                </a:solidFill>
                <a:latin typeface="Calibri" charset="0"/>
                <a:ea typeface="Calibri" charset="0"/>
                <a:cs typeface="Calibri" charset="0"/>
              </a:rPr>
              <a:t>КАКВО Е ЕВРОПА?</a:t>
            </a:r>
            <a:endParaRPr lang="fr-FR" sz="4800" b="1">
              <a:solidFill>
                <a:schemeClr val="bg1"/>
              </a:solidFill>
              <a:latin typeface="Calibri" charset="0"/>
              <a:ea typeface="Calibri" charset="0"/>
              <a:cs typeface="Calibri" charset="0"/>
            </a:endParaRP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737163" y="231487"/>
            <a:ext cx="4796612" cy="584775"/>
          </a:xfrm>
          <a:prstGeom prst="rect">
            <a:avLst/>
          </a:prstGeom>
          <a:noFill/>
        </p:spPr>
        <p:txBody>
          <a:bodyPr wrap="square" rtlCol="0">
            <a:spAutoFit/>
          </a:bodyPr>
          <a:lstStyle/>
          <a:p>
            <a:pPr algn="ctr"/>
            <a:r>
              <a:rPr lang="az-Cyrl-AZ" sz="3200" b="1">
                <a:solidFill>
                  <a:srgbClr val="FFC000"/>
                </a:solidFill>
                <a:latin typeface="Calibri" panose="020F0502020204030204" pitchFamily="34" charset="0"/>
                <a:cs typeface="Calibri" panose="020F0502020204030204" pitchFamily="34" charset="0"/>
              </a:rPr>
              <a:t>ЕВРОПЕЙСКИЯТ СЪВЕТ</a:t>
            </a:r>
            <a:endParaRPr lang="fr-FR" sz="3200" b="1">
              <a:solidFill>
                <a:srgbClr val="FFC000"/>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014454" y="5754025"/>
            <a:ext cx="1999470" cy="246221"/>
          </a:xfrm>
          <a:prstGeom prst="rect">
            <a:avLst/>
          </a:prstGeom>
          <a:solidFill>
            <a:schemeClr val="bg1"/>
          </a:solidFill>
        </p:spPr>
        <p:txBody>
          <a:bodyPr wrap="square">
            <a:spAutoFit/>
          </a:bodyPr>
          <a:lstStyle/>
          <a:p>
            <a:r>
              <a:rPr lang="az-Cyrl-AZ" sz="1000" b="1">
                <a:solidFill>
                  <a:srgbClr val="FFA00E"/>
                </a:solidFill>
                <a:latin typeface="Arial" charset="0"/>
                <a:ea typeface="Arial" charset="0"/>
                <a:cs typeface="Arial" charset="0"/>
              </a:rPr>
              <a:t>КАК ФУНКЦИОНИРА ЕС?</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a:off x="8886013" y="4867874"/>
            <a:ext cx="257988"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1513861483"/>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a:latin typeface="Calibri" panose="020F0502020204030204" pitchFamily="34" charset="0"/>
              <a:cs typeface="Calibri" panose="020F0502020204030204" pitchFamily="34" charset="0"/>
            </a:endParaRPr>
          </a:p>
          <a:p>
            <a:endParaRPr lang="fr-BE"/>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3762612522"/>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214619" y="182879"/>
            <a:ext cx="6965113" cy="584775"/>
          </a:xfrm>
          <a:prstGeom prst="rect">
            <a:avLst/>
          </a:prstGeom>
          <a:noFill/>
        </p:spPr>
        <p:txBody>
          <a:bodyPr wrap="square" rtlCol="0">
            <a:spAutoFit/>
          </a:bodyPr>
          <a:lstStyle/>
          <a:p>
            <a:pPr algn="ctr"/>
            <a:r>
              <a:rPr lang="fr-FR" sz="3200" b="1">
                <a:solidFill>
                  <a:srgbClr val="FFC000"/>
                </a:solidFill>
                <a:latin typeface="Calibri" panose="020F0502020204030204" pitchFamily="34" charset="0"/>
                <a:cs typeface="Calibri" panose="020F0502020204030204" pitchFamily="34" charset="0"/>
              </a:rPr>
              <a:t> </a:t>
            </a:r>
            <a:r>
              <a:rPr lang="az-Cyrl-AZ" sz="3200" b="1">
                <a:solidFill>
                  <a:srgbClr val="FFC000"/>
                </a:solidFill>
                <a:latin typeface="Calibri" panose="020F0502020204030204" pitchFamily="34" charset="0"/>
                <a:cs typeface="Calibri" panose="020F0502020204030204" pitchFamily="34" charset="0"/>
              </a:rPr>
              <a:t>СЪВЕТЪТ НА ЕВРОПЕЙСКИЯ СЪЮЗ</a:t>
            </a:r>
            <a:endParaRPr lang="fr-BE">
              <a:solidFill>
                <a:srgbClr val="FFC000"/>
              </a:solidFill>
            </a:endParaRPr>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8" name="Rectangle 7">
            <a:extLst>
              <a:ext uri="{FF2B5EF4-FFF2-40B4-BE49-F238E27FC236}">
                <a16:creationId xmlns:a16="http://schemas.microsoft.com/office/drawing/2014/main" id="{29035EC9-303B-AE47-815D-6078FEB3C030}"/>
              </a:ext>
            </a:extLst>
          </p:cNvPr>
          <p:cNvSpPr/>
          <p:nvPr/>
        </p:nvSpPr>
        <p:spPr>
          <a:xfrm rot="16200000">
            <a:off x="7949478" y="5663476"/>
            <a:ext cx="2142824" cy="246221"/>
          </a:xfrm>
          <a:prstGeom prst="rect">
            <a:avLst/>
          </a:prstGeom>
        </p:spPr>
        <p:txBody>
          <a:bodyPr wrap="square">
            <a:spAutoFit/>
          </a:bodyPr>
          <a:lstStyle/>
          <a:p>
            <a:r>
              <a:rPr lang="az-Cyrl-AZ" sz="1000" b="1">
                <a:solidFill>
                  <a:srgbClr val="FFA00E"/>
                </a:solidFill>
                <a:latin typeface="Arial" charset="0"/>
                <a:ea typeface="Arial" charset="0"/>
                <a:cs typeface="Arial" charset="0"/>
              </a:rPr>
              <a:t>КАК ФУНКЦИОНИРА ЕС?</a:t>
            </a:r>
          </a:p>
        </p:txBody>
      </p:sp>
      <p:sp>
        <p:nvSpPr>
          <p:cNvPr id="12" name="TextBox 11"/>
          <p:cNvSpPr txBox="1"/>
          <p:nvPr/>
        </p:nvSpPr>
        <p:spPr>
          <a:xfrm>
            <a:off x="7793664" y="3046043"/>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14" name="Picture 13"/>
          <p:cNvPicPr/>
          <p:nvPr/>
        </p:nvPicPr>
        <p:blipFill>
          <a:blip r:embed="rId5"/>
          <a:stretch>
            <a:fillRect/>
          </a:stretch>
        </p:blipFill>
        <p:spPr>
          <a:xfrm>
            <a:off x="6969253" y="233873"/>
            <a:ext cx="824411" cy="482785"/>
          </a:xfrm>
          <a:prstGeom prst="rect">
            <a:avLst/>
          </a:prstGeom>
        </p:spPr>
      </p:pic>
      <p:graphicFrame>
        <p:nvGraphicFramePr>
          <p:cNvPr id="5" name="Diagram 4"/>
          <p:cNvGraphicFramePr/>
          <p:nvPr>
            <p:extLst>
              <p:ext uri="{D42A27DB-BD31-4B8C-83A1-F6EECF244321}">
                <p14:modId xmlns:p14="http://schemas.microsoft.com/office/powerpoint/2010/main" val="958716042"/>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75167"/>
            <a:ext cx="6590819" cy="584775"/>
          </a:xfrm>
          <a:prstGeom prst="rect">
            <a:avLst/>
          </a:prstGeom>
          <a:noFill/>
        </p:spPr>
        <p:txBody>
          <a:bodyPr wrap="square" rtlCol="0">
            <a:spAutoFit/>
          </a:bodyPr>
          <a:lstStyle/>
          <a:p>
            <a:pPr lvl="0">
              <a:defRPr/>
            </a:pPr>
            <a:r>
              <a:rPr lang="az-Cyrl-AZ" sz="3200" b="1">
                <a:solidFill>
                  <a:srgbClr val="FFC000"/>
                </a:solidFill>
              </a:rPr>
              <a:t>ЕВРОПЕЙСКАТА КОМИСИЯ</a:t>
            </a:r>
            <a:endParaRPr kumimoji="0" lang="fr-FR" sz="32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949479" y="5663476"/>
            <a:ext cx="2142823" cy="246224"/>
          </a:xfrm>
          <a:prstGeom prst="rect">
            <a:avLst/>
          </a:prstGeom>
        </p:spPr>
        <p:txBody>
          <a:bodyPr wrap="square">
            <a:spAutoFit/>
          </a:bodyPr>
          <a:lstStyle/>
          <a:p>
            <a:pPr lvl="0">
              <a:defRPr/>
            </a:pPr>
            <a:r>
              <a:rPr lang="az-Cyrl-AZ" sz="1000" b="1">
                <a:solidFill>
                  <a:srgbClr val="FFA00E"/>
                </a:solidFill>
                <a:latin typeface="Arial" charset="0"/>
                <a:ea typeface="Arial" charset="0"/>
                <a:cs typeface="Arial" charset="0"/>
              </a:rPr>
              <a:t>КАК ФУНКЦИОНИРА ЕС?</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descr="A blue flag with yellow stars and a blue flag with black lines&#10;&#10;Description automatically generated">
            <a:extLst>
              <a:ext uri="{FF2B5EF4-FFF2-40B4-BE49-F238E27FC236}">
                <a16:creationId xmlns:a16="http://schemas.microsoft.com/office/drawing/2014/main" id="{2F9512DC-1BC8-204B-B55A-31E4CAAF6952}"/>
              </a:ext>
            </a:extLst>
          </p:cNvPr>
          <p:cNvPicPr>
            <a:picLocks noChangeAspect="1"/>
          </p:cNvPicPr>
          <p:nvPr/>
        </p:nvPicPr>
        <p:blipFill>
          <a:blip r:embed="rId3"/>
          <a:stretch>
            <a:fillRect/>
          </a:stretch>
        </p:blipFill>
        <p:spPr>
          <a:xfrm>
            <a:off x="6191452" y="205005"/>
            <a:ext cx="573277" cy="347830"/>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312788291"/>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8070008" cy="584775"/>
          </a:xfrm>
          <a:prstGeom prst="rect">
            <a:avLst/>
          </a:prstGeom>
          <a:noFill/>
        </p:spPr>
        <p:txBody>
          <a:bodyPr wrap="square" rtlCol="0">
            <a:spAutoFit/>
          </a:bodyPr>
          <a:lstStyle/>
          <a:p>
            <a:r>
              <a:rPr lang="ru-RU" sz="3200" b="1">
                <a:solidFill>
                  <a:srgbClr val="FFC000"/>
                </a:solidFill>
              </a:rPr>
              <a:t>ЗАКОНИ НА ЕС: РАЗПРЕДЕЛЕНИЕ НА РОЛИТЕ</a:t>
            </a:r>
            <a:endParaRPr lang="fr-BE" sz="3200" b="1">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957263" y="5671260"/>
            <a:ext cx="2127255" cy="246224"/>
          </a:xfrm>
          <a:prstGeom prst="rect">
            <a:avLst/>
          </a:prstGeom>
        </p:spPr>
        <p:txBody>
          <a:bodyPr wrap="square">
            <a:spAutoFit/>
          </a:bodyPr>
          <a:lstStyle/>
          <a:p>
            <a:r>
              <a:rPr lang="az-Cyrl-AZ" sz="1000" b="1">
                <a:solidFill>
                  <a:srgbClr val="FFA00E"/>
                </a:solidFill>
                <a:latin typeface="Arial" charset="0"/>
                <a:ea typeface="Arial" charset="0"/>
                <a:cs typeface="Arial" charset="0"/>
              </a:rPr>
              <a:t>КАК ФУНКЦИОНИРА ЕС?</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blue flag with yellow stars and a blue flag with black lines&#10;&#10;Description automatically generated"/>
          <p:cNvPicPr>
            <a:picLocks noChangeAspect="1"/>
          </p:cNvPicPr>
          <p:nvPr/>
        </p:nvPicPr>
        <p:blipFill>
          <a:blip r:embed="rId3"/>
          <a:stretch>
            <a:fillRect/>
          </a:stretch>
        </p:blipFill>
        <p:spPr>
          <a:xfrm>
            <a:off x="3756075" y="805362"/>
            <a:ext cx="1544174" cy="913671"/>
          </a:xfrm>
          <a:prstGeom prst="rect">
            <a:avLst/>
          </a:prstGeom>
        </p:spPr>
      </p:pic>
      <p:sp>
        <p:nvSpPr>
          <p:cNvPr id="27" name="TextBox 26"/>
          <p:cNvSpPr txBox="1"/>
          <p:nvPr/>
        </p:nvSpPr>
        <p:spPr>
          <a:xfrm>
            <a:off x="3607452" y="1563508"/>
            <a:ext cx="2289742" cy="307777"/>
          </a:xfrm>
          <a:prstGeom prst="rect">
            <a:avLst/>
          </a:prstGeom>
          <a:noFill/>
        </p:spPr>
        <p:txBody>
          <a:bodyPr wrap="square" rtlCol="0">
            <a:spAutoFit/>
          </a:bodyPr>
          <a:lstStyle/>
          <a:p>
            <a:r>
              <a:rPr lang="az-Cyrl-AZ" sz="1400"/>
              <a:t>Европейската комисия</a:t>
            </a:r>
            <a:endParaRPr lang="fr-BE" sz="1400"/>
          </a:p>
        </p:txBody>
      </p:sp>
      <p:sp>
        <p:nvSpPr>
          <p:cNvPr id="9" name="TextBox 8"/>
          <p:cNvSpPr txBox="1"/>
          <p:nvPr/>
        </p:nvSpPr>
        <p:spPr>
          <a:xfrm>
            <a:off x="812930" y="4419758"/>
            <a:ext cx="2192917" cy="307777"/>
          </a:xfrm>
          <a:prstGeom prst="rect">
            <a:avLst/>
          </a:prstGeom>
          <a:noFill/>
        </p:spPr>
        <p:txBody>
          <a:bodyPr wrap="square" rtlCol="0">
            <a:spAutoFit/>
          </a:bodyPr>
          <a:lstStyle/>
          <a:p>
            <a:r>
              <a:rPr lang="az-Cyrl-AZ" sz="1400"/>
              <a:t>Европейският парламент</a:t>
            </a:r>
            <a:endParaRPr lang="fr-BE" sz="140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5988692" y="4422968"/>
            <a:ext cx="2441014" cy="307777"/>
          </a:xfrm>
          <a:prstGeom prst="rect">
            <a:avLst/>
          </a:prstGeom>
          <a:noFill/>
        </p:spPr>
        <p:txBody>
          <a:bodyPr wrap="square" rtlCol="0">
            <a:spAutoFit/>
          </a:bodyPr>
          <a:lstStyle/>
          <a:p>
            <a:r>
              <a:rPr lang="az-Cyrl-AZ" sz="1400"/>
              <a:t>Съветът на Европейския съюз</a:t>
            </a:r>
            <a:endParaRPr lang="fr-BE" sz="140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Cyrl-AZ" sz="1400"/>
              <a:t>предлага законодателство</a:t>
            </a:r>
            <a:endParaRPr lang="en-IE" sz="140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Cyrl-AZ"/>
              <a:t>НОВ ЗАКОН НА ЕС</a:t>
            </a:r>
            <a:endParaRPr lang="en-IE"/>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a:t>Приемат, изменят или отхвърлят предложеното законодателство</a:t>
            </a:r>
            <a:endParaRPr lang="en-IE" sz="140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Cyrl-AZ" sz="1400"/>
              <a:t>При споразумение</a:t>
            </a:r>
            <a:endParaRPr lang="en-IE" sz="140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51216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5600"/>
            <a:ext cx="8248214" cy="584775"/>
          </a:xfrm>
          <a:prstGeom prst="rect">
            <a:avLst/>
          </a:prstGeom>
        </p:spPr>
        <p:txBody>
          <a:bodyPr wrap="square">
            <a:spAutoFit/>
          </a:bodyPr>
          <a:lstStyle/>
          <a:p>
            <a:r>
              <a:rPr lang="az-Cyrl-AZ" sz="3200" b="1">
                <a:solidFill>
                  <a:srgbClr val="FFC000"/>
                </a:solidFill>
                <a:latin typeface="Calibri" panose="020F0502020204030204" pitchFamily="34" charset="0"/>
                <a:cs typeface="Calibri" panose="020F0502020204030204" pitchFamily="34" charset="0"/>
              </a:rPr>
              <a:t>СЪДЪТ НА ЕВРОПЕЙСКИЯ СЪЮЗ</a:t>
            </a:r>
            <a:endParaRPr lang="fr-FR" sz="3200" b="1">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2409915156"/>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51241"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a16="http://schemas.microsoft.com/office/drawing/2014/main" id="{29035EC9-303B-AE47-815D-6078FEB3C030}"/>
              </a:ext>
            </a:extLst>
          </p:cNvPr>
          <p:cNvSpPr/>
          <p:nvPr/>
        </p:nvSpPr>
        <p:spPr>
          <a:xfrm rot="16200000">
            <a:off x="7949479" y="5663476"/>
            <a:ext cx="2142823" cy="246224"/>
          </a:xfrm>
          <a:prstGeom prst="rect">
            <a:avLst/>
          </a:prstGeom>
        </p:spPr>
        <p:txBody>
          <a:bodyPr wrap="square">
            <a:spAutoFit/>
          </a:bodyPr>
          <a:lstStyle/>
          <a:p>
            <a:r>
              <a:rPr lang="az-Cyrl-AZ" sz="1000" b="1">
                <a:solidFill>
                  <a:srgbClr val="FFA00E"/>
                </a:solidFill>
                <a:latin typeface="Arial" charset="0"/>
                <a:ea typeface="Arial" charset="0"/>
                <a:cs typeface="Arial" charset="0"/>
              </a:rPr>
              <a:t>КАК ФУНКЦИОНИРА ЕС?</a:t>
            </a:r>
          </a:p>
        </p:txBody>
      </p:sp>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03206" y="2972658"/>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06989"/>
            <a:ext cx="6816095" cy="584775"/>
          </a:xfrm>
          <a:prstGeom prst="rect">
            <a:avLst/>
          </a:prstGeom>
          <a:noFill/>
        </p:spPr>
        <p:txBody>
          <a:bodyPr wrap="square" rtlCol="0">
            <a:spAutoFit/>
          </a:bodyPr>
          <a:lstStyle/>
          <a:p>
            <a:r>
              <a:rPr lang="az-Cyrl-AZ" sz="3200" b="1">
                <a:solidFill>
                  <a:srgbClr val="FFC000"/>
                </a:solidFill>
                <a:latin typeface="Calibri" panose="020F0502020204030204" pitchFamily="34" charset="0"/>
                <a:cs typeface="Calibri" panose="020F0502020204030204" pitchFamily="34" charset="0"/>
              </a:rPr>
              <a:t>ЕВРОПЕЙСКАТА СМЕТНА ПАЛАТА</a:t>
            </a:r>
            <a:endParaRPr lang="fr-BE" sz="320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995789" y="5617166"/>
            <a:ext cx="2050204" cy="246224"/>
          </a:xfrm>
          <a:prstGeom prst="rect">
            <a:avLst/>
          </a:prstGeom>
        </p:spPr>
        <p:txBody>
          <a:bodyPr wrap="square">
            <a:spAutoFit/>
          </a:bodyPr>
          <a:lstStyle/>
          <a:p>
            <a:pPr lvl="0">
              <a:defRPr/>
            </a:pPr>
            <a:r>
              <a:rPr lang="az-Cyrl-AZ" sz="1000" b="1">
                <a:solidFill>
                  <a:srgbClr val="FFA00E"/>
                </a:solidFill>
                <a:latin typeface="Arial" charset="0"/>
                <a:ea typeface="Arial" charset="0"/>
                <a:cs typeface="Arial" charset="0"/>
              </a:rPr>
              <a:t>КАК ФУНКЦИОНИРА ЕС?</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690175637"/>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3176658973"/>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77225"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sz="60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a:t>@TRANSPARENCY INTERNATIONAL</a:t>
            </a:r>
          </a:p>
        </p:txBody>
      </p: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0" y="214807"/>
            <a:ext cx="6620159" cy="584775"/>
          </a:xfrm>
          <a:prstGeom prst="rect">
            <a:avLst/>
          </a:prstGeom>
          <a:noFill/>
        </p:spPr>
        <p:txBody>
          <a:bodyPr wrap="square" rtlCol="0">
            <a:spAutoFit/>
          </a:bodyPr>
          <a:lstStyle/>
          <a:p>
            <a:r>
              <a:rPr lang="az-Cyrl-AZ" sz="3200" b="1">
                <a:solidFill>
                  <a:srgbClr val="FFC000"/>
                </a:solidFill>
                <a:latin typeface="Calibri" panose="020F0502020204030204" pitchFamily="34" charset="0"/>
                <a:cs typeface="Calibri" panose="020F0502020204030204" pitchFamily="34" charset="0"/>
              </a:rPr>
              <a:t>ЕВРОПЕЙСКАТА ЦЕНТРАЛНА БАНКА</a:t>
            </a:r>
            <a:endParaRPr lang="en-GB" sz="3200" b="1">
              <a:solidFill>
                <a:srgbClr val="FFC000"/>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29035EC9-303B-AE47-815D-6078FEB3C030}"/>
              </a:ext>
            </a:extLst>
          </p:cNvPr>
          <p:cNvSpPr/>
          <p:nvPr/>
        </p:nvSpPr>
        <p:spPr>
          <a:xfrm rot="16200000">
            <a:off x="7951924" y="5661030"/>
            <a:ext cx="2142824" cy="251113"/>
          </a:xfrm>
          <a:prstGeom prst="rect">
            <a:avLst/>
          </a:prstGeom>
        </p:spPr>
        <p:txBody>
          <a:bodyPr wrap="square">
            <a:spAutoFit/>
          </a:bodyPr>
          <a:lstStyle/>
          <a:p>
            <a:r>
              <a:rPr lang="az-Cyrl-AZ" sz="1000" b="1">
                <a:solidFill>
                  <a:srgbClr val="FFA00E"/>
                </a:solidFill>
                <a:latin typeface="Arial" charset="0"/>
                <a:ea typeface="Arial" charset="0"/>
                <a:cs typeface="Arial" charset="0"/>
              </a:rPr>
              <a:t>КАК ФУНКЦИОНИРА ЕС?</a:t>
            </a:r>
          </a:p>
        </p:txBody>
      </p:sp>
      <p:cxnSp>
        <p:nvCxnSpPr>
          <p:cNvPr id="11"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399" y="184838"/>
            <a:ext cx="807943" cy="719949"/>
          </a:xfrm>
          <a:prstGeom prst="rect">
            <a:avLst/>
          </a:prstGeom>
        </p:spPr>
      </p:pic>
      <p:graphicFrame>
        <p:nvGraphicFramePr>
          <p:cNvPr id="36" name="Diagram 35"/>
          <p:cNvGraphicFramePr/>
          <p:nvPr>
            <p:extLst>
              <p:ext uri="{D42A27DB-BD31-4B8C-83A1-F6EECF244321}">
                <p14:modId xmlns:p14="http://schemas.microsoft.com/office/powerpoint/2010/main" val="760955127"/>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2C6D65C8-0976-FDF2-D276-E02623E6C1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FA2720-EC7A-D6E1-4D01-D4F755B97675}"/>
              </a:ext>
            </a:extLst>
          </p:cNvPr>
          <p:cNvSpPr/>
          <p:nvPr/>
        </p:nvSpPr>
        <p:spPr>
          <a:xfrm>
            <a:off x="0" y="10783"/>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a:extLst>
              <a:ext uri="{FF2B5EF4-FFF2-40B4-BE49-F238E27FC236}">
                <a16:creationId xmlns:a16="http://schemas.microsoft.com/office/drawing/2014/main" id="{73D38442-B7B4-338D-3065-FD02FD077252}"/>
              </a:ext>
            </a:extLst>
          </p:cNvPr>
          <p:cNvSpPr/>
          <p:nvPr/>
        </p:nvSpPr>
        <p:spPr>
          <a:xfrm rot="5400000">
            <a:off x="1300454" y="2651663"/>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ZoneTexte 5">
            <a:extLst>
              <a:ext uri="{FF2B5EF4-FFF2-40B4-BE49-F238E27FC236}">
                <a16:creationId xmlns:a16="http://schemas.microsoft.com/office/drawing/2014/main" id="{F107FC38-AE95-ECCA-2470-8A71EC0D5A7A}"/>
              </a:ext>
            </a:extLst>
          </p:cNvPr>
          <p:cNvSpPr txBox="1"/>
          <p:nvPr/>
        </p:nvSpPr>
        <p:spPr>
          <a:xfrm>
            <a:off x="2432758" y="2227148"/>
            <a:ext cx="5337847" cy="3785652"/>
          </a:xfrm>
          <a:prstGeom prst="rect">
            <a:avLst/>
          </a:prstGeom>
          <a:noFill/>
        </p:spPr>
        <p:txBody>
          <a:bodyPr wrap="square" lIns="91440" tIns="45720" rIns="91440" bIns="45720" rtlCol="0" anchor="t">
            <a:spAutoFit/>
          </a:bodyPr>
          <a:lstStyle/>
          <a:p>
            <a:r>
              <a:rPr lang="en-IE" sz="4800" b="1">
                <a:solidFill>
                  <a:schemeClr val="bg1"/>
                </a:solidFill>
              </a:rPr>
              <a:t>ТИ </a:t>
            </a:r>
            <a:r>
              <a:rPr lang="en-IE" sz="4800" b="1" err="1">
                <a:solidFill>
                  <a:schemeClr val="bg1"/>
                </a:solidFill>
              </a:rPr>
              <a:t>можеш</a:t>
            </a:r>
            <a:r>
              <a:rPr lang="en-IE" sz="4800" b="1">
                <a:solidFill>
                  <a:schemeClr val="bg1"/>
                </a:solidFill>
              </a:rPr>
              <a:t> </a:t>
            </a:r>
            <a:r>
              <a:rPr lang="en-IE" sz="4800" b="1" err="1">
                <a:solidFill>
                  <a:schemeClr val="bg1"/>
                </a:solidFill>
              </a:rPr>
              <a:t>да</a:t>
            </a:r>
            <a:r>
              <a:rPr lang="en-IE" sz="4800" b="1">
                <a:solidFill>
                  <a:schemeClr val="bg1"/>
                </a:solidFill>
              </a:rPr>
              <a:t> </a:t>
            </a:r>
            <a:r>
              <a:rPr lang="en-IE" sz="4800" b="1" err="1">
                <a:solidFill>
                  <a:schemeClr val="bg1"/>
                </a:solidFill>
              </a:rPr>
              <a:t>помогнеш</a:t>
            </a:r>
            <a:r>
              <a:rPr lang="en-IE" sz="4800" b="1">
                <a:solidFill>
                  <a:schemeClr val="bg1"/>
                </a:solidFill>
              </a:rPr>
              <a:t> </a:t>
            </a:r>
            <a:r>
              <a:rPr lang="en-IE" sz="4800" b="1" err="1">
                <a:solidFill>
                  <a:schemeClr val="bg1"/>
                </a:solidFill>
              </a:rPr>
              <a:t>за</a:t>
            </a:r>
            <a:r>
              <a:rPr lang="en-IE" sz="4800" b="1">
                <a:solidFill>
                  <a:schemeClr val="bg1"/>
                </a:solidFill>
              </a:rPr>
              <a:t> </a:t>
            </a:r>
            <a:r>
              <a:rPr lang="en-IE" sz="4800" b="1" err="1">
                <a:solidFill>
                  <a:schemeClr val="bg1"/>
                </a:solidFill>
              </a:rPr>
              <a:t>оформянето</a:t>
            </a:r>
            <a:r>
              <a:rPr lang="en-IE" sz="4800" b="1">
                <a:solidFill>
                  <a:schemeClr val="bg1"/>
                </a:solidFill>
              </a:rPr>
              <a:t> </a:t>
            </a:r>
            <a:r>
              <a:rPr lang="en-IE" sz="4800" b="1" err="1">
                <a:solidFill>
                  <a:schemeClr val="bg1"/>
                </a:solidFill>
              </a:rPr>
              <a:t>на</a:t>
            </a:r>
            <a:r>
              <a:rPr lang="en-IE" sz="4800" b="1">
                <a:solidFill>
                  <a:schemeClr val="bg1"/>
                </a:solidFill>
              </a:rPr>
              <a:t> </a:t>
            </a:r>
            <a:r>
              <a:rPr lang="en-IE" sz="4800" b="1" err="1">
                <a:solidFill>
                  <a:schemeClr val="bg1"/>
                </a:solidFill>
              </a:rPr>
              <a:t>желаната</a:t>
            </a:r>
            <a:r>
              <a:rPr lang="en-IE" sz="4800" b="1">
                <a:solidFill>
                  <a:schemeClr val="bg1"/>
                </a:solidFill>
              </a:rPr>
              <a:t> </a:t>
            </a:r>
            <a:r>
              <a:rPr lang="en-IE" sz="4800" b="1" err="1">
                <a:solidFill>
                  <a:schemeClr val="bg1"/>
                </a:solidFill>
              </a:rPr>
              <a:t>от</a:t>
            </a:r>
            <a:r>
              <a:rPr lang="en-IE" sz="4800" b="1">
                <a:solidFill>
                  <a:schemeClr val="bg1"/>
                </a:solidFill>
              </a:rPr>
              <a:t> </a:t>
            </a:r>
            <a:r>
              <a:rPr lang="en-IE" sz="4800" b="1" err="1">
                <a:solidFill>
                  <a:schemeClr val="bg1"/>
                </a:solidFill>
              </a:rPr>
              <a:t>теб</a:t>
            </a:r>
            <a:r>
              <a:rPr lang="en-IE" sz="4800" b="1">
                <a:solidFill>
                  <a:schemeClr val="bg1"/>
                </a:solidFill>
              </a:rPr>
              <a:t> </a:t>
            </a:r>
            <a:r>
              <a:rPr lang="en-IE" sz="4800" b="1" err="1">
                <a:solidFill>
                  <a:schemeClr val="bg1"/>
                </a:solidFill>
              </a:rPr>
              <a:t>Европа</a:t>
            </a:r>
            <a:r>
              <a:rPr lang="en-IE" sz="4800" b="1">
                <a:solidFill>
                  <a:schemeClr val="bg1"/>
                </a:solidFill>
              </a:rPr>
              <a:t>!</a:t>
            </a:r>
            <a:endParaRPr lang="en-US">
              <a:solidFill>
                <a:schemeClr val="bg1"/>
              </a:solidFill>
            </a:endParaRPr>
          </a:p>
        </p:txBody>
      </p:sp>
    </p:spTree>
    <p:extLst>
      <p:ext uri="{BB962C8B-B14F-4D97-AF65-F5344CB8AC3E}">
        <p14:creationId xmlns:p14="http://schemas.microsoft.com/office/powerpoint/2010/main" val="1366900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BC97-A11C-85DD-968F-450A22937B2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E6D7ECF-AD4B-DC6E-36E6-9EC1A2559C1E}"/>
              </a:ext>
            </a:extLst>
          </p:cNvPr>
          <p:cNvGraphicFramePr>
            <a:graphicFrameLocks noGrp="1"/>
          </p:cNvGraphicFramePr>
          <p:nvPr>
            <p:ph idx="1"/>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5CD4693-E6FD-44D5-E230-1722712425FA}"/>
              </a:ext>
            </a:extLst>
          </p:cNvPr>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a:extLst>
              <a:ext uri="{FF2B5EF4-FFF2-40B4-BE49-F238E27FC236}">
                <a16:creationId xmlns:a16="http://schemas.microsoft.com/office/drawing/2014/main" id="{134495FB-3235-3B52-AE68-382B9105EEF3}"/>
              </a:ext>
            </a:extLst>
          </p:cNvPr>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a:extLst>
              <a:ext uri="{FF2B5EF4-FFF2-40B4-BE49-F238E27FC236}">
                <a16:creationId xmlns:a16="http://schemas.microsoft.com/office/drawing/2014/main" id="{9FCA7B4C-01F7-72C1-C5D3-136DBC9689EC}"/>
              </a:ext>
            </a:extLst>
          </p:cNvPr>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9" name="TextBox 8">
            <a:extLst>
              <a:ext uri="{FF2B5EF4-FFF2-40B4-BE49-F238E27FC236}">
                <a16:creationId xmlns:a16="http://schemas.microsoft.com/office/drawing/2014/main" id="{4C1B00CE-CE7E-8D66-D94A-79E1D28E7582}"/>
              </a:ext>
            </a:extLst>
          </p:cNvPr>
          <p:cNvSpPr txBox="1"/>
          <p:nvPr/>
        </p:nvSpPr>
        <p:spPr>
          <a:xfrm>
            <a:off x="8839200" y="4792337"/>
            <a:ext cx="338554" cy="2065663"/>
          </a:xfrm>
          <a:prstGeom prst="rect">
            <a:avLst/>
          </a:prstGeom>
          <a:noFill/>
        </p:spPr>
        <p:txBody>
          <a:bodyPr vert="vert270" wrap="square" rtlCol="0">
            <a:spAutoFit/>
          </a:bodyPr>
          <a:lstStyle/>
          <a:p>
            <a:r>
              <a:rPr lang="en-IE" sz="1000" b="1">
                <a:solidFill>
                  <a:srgbClr val="FFC000"/>
                </a:solidFill>
                <a:latin typeface="Arial" panose="020B0604020202020204" pitchFamily="34" charset="0"/>
                <a:cs typeface="Arial" panose="020B0604020202020204" pitchFamily="34" charset="0"/>
              </a:rPr>
              <a:t>HOW YOU CAN SHAPE EUROPE</a:t>
            </a:r>
          </a:p>
        </p:txBody>
      </p:sp>
      <p:cxnSp>
        <p:nvCxnSpPr>
          <p:cNvPr id="10" name="Connecteur droit 10">
            <a:extLst>
              <a:ext uri="{FF2B5EF4-FFF2-40B4-BE49-F238E27FC236}">
                <a16:creationId xmlns:a16="http://schemas.microsoft.com/office/drawing/2014/main" id="{10FB8842-C123-B9CE-D211-12A3021F5E3A}"/>
              </a:ext>
            </a:extLst>
          </p:cNvPr>
          <p:cNvCxnSpPr/>
          <p:nvPr/>
        </p:nvCxnSpPr>
        <p:spPr>
          <a:xfrm>
            <a:off x="8897779" y="4792337"/>
            <a:ext cx="246221"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2E54047-89FE-0CD6-E005-7ED18189B8E7}"/>
              </a:ext>
            </a:extLst>
          </p:cNvPr>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832" name="ZoneTexte 1">
            <a:extLst>
              <a:ext uri="{FF2B5EF4-FFF2-40B4-BE49-F238E27FC236}">
                <a16:creationId xmlns:a16="http://schemas.microsoft.com/office/drawing/2014/main" id="{EAB918C0-49F4-4D3A-BED6-12B81054F2F1}"/>
              </a:ext>
            </a:extLst>
          </p:cNvPr>
          <p:cNvSpPr txBox="1"/>
          <p:nvPr/>
        </p:nvSpPr>
        <p:spPr>
          <a:xfrm>
            <a:off x="967899" y="122352"/>
            <a:ext cx="7705454" cy="107721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3200" b="1">
                <a:solidFill>
                  <a:srgbClr val="FFC000"/>
                </a:solidFill>
                <a:cs typeface="Calibri"/>
              </a:rPr>
              <a:t>ТИ </a:t>
            </a:r>
            <a:r>
              <a:rPr lang="en-IE" sz="3200" b="1" err="1">
                <a:solidFill>
                  <a:srgbClr val="FFC000"/>
                </a:solidFill>
                <a:cs typeface="Calibri"/>
              </a:rPr>
              <a:t>можеш</a:t>
            </a:r>
            <a:r>
              <a:rPr lang="en-IE" sz="3200" b="1">
                <a:solidFill>
                  <a:srgbClr val="FFC000"/>
                </a:solidFill>
                <a:cs typeface="Calibri"/>
              </a:rPr>
              <a:t> </a:t>
            </a:r>
            <a:r>
              <a:rPr lang="en-IE" sz="3200" b="1" err="1">
                <a:solidFill>
                  <a:srgbClr val="FFC000"/>
                </a:solidFill>
                <a:cs typeface="Calibri"/>
              </a:rPr>
              <a:t>да</a:t>
            </a:r>
            <a:r>
              <a:rPr lang="en-IE" sz="3200" b="1">
                <a:solidFill>
                  <a:srgbClr val="FFC000"/>
                </a:solidFill>
                <a:cs typeface="Calibri"/>
              </a:rPr>
              <a:t> </a:t>
            </a:r>
            <a:r>
              <a:rPr lang="en-IE" sz="3200" b="1" err="1">
                <a:solidFill>
                  <a:srgbClr val="FFC000"/>
                </a:solidFill>
                <a:cs typeface="Calibri"/>
              </a:rPr>
              <a:t>помогнеш</a:t>
            </a:r>
            <a:r>
              <a:rPr lang="en-IE" sz="3200" b="1">
                <a:solidFill>
                  <a:srgbClr val="FFC000"/>
                </a:solidFill>
                <a:cs typeface="Calibri"/>
              </a:rPr>
              <a:t> </a:t>
            </a:r>
            <a:r>
              <a:rPr lang="en-IE" sz="3200" b="1" err="1">
                <a:solidFill>
                  <a:srgbClr val="FFC000"/>
                </a:solidFill>
                <a:cs typeface="Calibri"/>
              </a:rPr>
              <a:t>за</a:t>
            </a:r>
            <a:r>
              <a:rPr lang="en-IE" sz="3200" b="1">
                <a:solidFill>
                  <a:srgbClr val="FFC000"/>
                </a:solidFill>
                <a:cs typeface="Calibri"/>
              </a:rPr>
              <a:t> </a:t>
            </a:r>
            <a:r>
              <a:rPr lang="en-IE" sz="3200" b="1" err="1">
                <a:solidFill>
                  <a:srgbClr val="FFC000"/>
                </a:solidFill>
                <a:cs typeface="Calibri"/>
              </a:rPr>
              <a:t>оформянето</a:t>
            </a:r>
            <a:r>
              <a:rPr lang="en-IE" sz="3200" b="1">
                <a:solidFill>
                  <a:srgbClr val="FFC000"/>
                </a:solidFill>
                <a:cs typeface="Calibri"/>
              </a:rPr>
              <a:t> </a:t>
            </a:r>
            <a:r>
              <a:rPr lang="en-IE" sz="3200" b="1" err="1">
                <a:solidFill>
                  <a:srgbClr val="FFC000"/>
                </a:solidFill>
                <a:cs typeface="Calibri"/>
              </a:rPr>
              <a:t>на</a:t>
            </a:r>
            <a:r>
              <a:rPr lang="en-IE" sz="3200" b="1">
                <a:solidFill>
                  <a:srgbClr val="FFC000"/>
                </a:solidFill>
                <a:cs typeface="Calibri"/>
              </a:rPr>
              <a:t> </a:t>
            </a:r>
            <a:r>
              <a:rPr lang="en-IE" sz="3200" b="1" err="1">
                <a:solidFill>
                  <a:srgbClr val="FFC000"/>
                </a:solidFill>
                <a:cs typeface="Calibri"/>
              </a:rPr>
              <a:t>желаната</a:t>
            </a:r>
            <a:r>
              <a:rPr lang="en-IE" sz="3200" b="1">
                <a:solidFill>
                  <a:srgbClr val="FFC000"/>
                </a:solidFill>
                <a:cs typeface="Calibri"/>
              </a:rPr>
              <a:t> </a:t>
            </a:r>
            <a:r>
              <a:rPr lang="en-IE" sz="3200" b="1" err="1">
                <a:solidFill>
                  <a:srgbClr val="FFC000"/>
                </a:solidFill>
                <a:cs typeface="Calibri"/>
              </a:rPr>
              <a:t>от</a:t>
            </a:r>
            <a:r>
              <a:rPr lang="en-IE" sz="3200" b="1">
                <a:solidFill>
                  <a:srgbClr val="FFC000"/>
                </a:solidFill>
                <a:cs typeface="Calibri"/>
              </a:rPr>
              <a:t> </a:t>
            </a:r>
            <a:r>
              <a:rPr lang="en-IE" sz="3200" b="1" err="1">
                <a:solidFill>
                  <a:srgbClr val="FFC000"/>
                </a:solidFill>
                <a:cs typeface="Calibri"/>
              </a:rPr>
              <a:t>теб</a:t>
            </a:r>
            <a:r>
              <a:rPr lang="en-IE" sz="3200" b="1">
                <a:solidFill>
                  <a:srgbClr val="FFC000"/>
                </a:solidFill>
                <a:cs typeface="Calibri"/>
              </a:rPr>
              <a:t> </a:t>
            </a:r>
            <a:r>
              <a:rPr lang="en-IE" sz="3200" b="1" err="1">
                <a:solidFill>
                  <a:srgbClr val="FFC000"/>
                </a:solidFill>
                <a:cs typeface="Calibri"/>
              </a:rPr>
              <a:t>Европа</a:t>
            </a:r>
            <a:r>
              <a:rPr lang="en-IE" sz="3200" b="1">
                <a:solidFill>
                  <a:srgbClr val="FFC000"/>
                </a:solidFill>
                <a:cs typeface="Calibri"/>
              </a:rPr>
              <a:t>!</a:t>
            </a:r>
            <a:endParaRPr lang="en-US"/>
          </a:p>
        </p:txBody>
      </p:sp>
      <p:sp>
        <p:nvSpPr>
          <p:cNvPr id="833" name="Larme 6">
            <a:extLst>
              <a:ext uri="{FF2B5EF4-FFF2-40B4-BE49-F238E27FC236}">
                <a16:creationId xmlns:a16="http://schemas.microsoft.com/office/drawing/2014/main" id="{C6FA5732-686E-7742-9EC1-DB83AFC7D1DC}"/>
              </a:ext>
            </a:extLst>
          </p:cNvPr>
          <p:cNvSpPr/>
          <p:nvPr/>
        </p:nvSpPr>
        <p:spPr>
          <a:xfrm rot="5400000">
            <a:off x="336989" y="198554"/>
            <a:ext cx="583321" cy="594275"/>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solidFill>
                <a:srgbClr val="FFC000"/>
              </a:solidFill>
              <a:highlight>
                <a:srgbClr val="E65657"/>
              </a:highlight>
            </a:endParaRPr>
          </a:p>
        </p:txBody>
      </p:sp>
    </p:spTree>
    <p:extLst>
      <p:ext uri="{BB962C8B-B14F-4D97-AF65-F5344CB8AC3E}">
        <p14:creationId xmlns:p14="http://schemas.microsoft.com/office/powerpoint/2010/main" val="2950166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34420"/>
            <a:ext cx="7705454" cy="584775"/>
          </a:xfrm>
          <a:prstGeom prst="rect">
            <a:avLst/>
          </a:prstGeom>
          <a:noFill/>
        </p:spPr>
        <p:txBody>
          <a:bodyPr wrap="square" rtlCol="0">
            <a:spAutoFit/>
          </a:bodyPr>
          <a:lstStyle/>
          <a:p>
            <a:r>
              <a:rPr lang="ru-RU" sz="3200" b="1">
                <a:solidFill>
                  <a:srgbClr val="E65657"/>
                </a:solidFill>
                <a:latin typeface="Calibri" panose="020F0502020204030204" pitchFamily="34" charset="0"/>
                <a:cs typeface="Calibri" panose="020F0502020204030204" pitchFamily="34" charset="0"/>
              </a:rPr>
              <a:t>КАК МОГА ДА НАУЧА ПОВЕЧЕ ЗА ЕС?</a:t>
            </a:r>
            <a:endParaRPr lang="fr-FR" sz="3200" b="1">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599017" y="5300291"/>
            <a:ext cx="2869196" cy="246221"/>
          </a:xfrm>
          <a:prstGeom prst="rect">
            <a:avLst/>
          </a:prstGeom>
          <a:solidFill>
            <a:schemeClr val="bg1"/>
          </a:solidFill>
        </p:spPr>
        <p:txBody>
          <a:bodyPr wrap="square">
            <a:spAutoFit/>
          </a:bodyPr>
          <a:lstStyle/>
          <a:p>
            <a:r>
              <a:rPr lang="ru-RU" sz="1000" b="1">
                <a:solidFill>
                  <a:srgbClr val="FF5050"/>
                </a:solidFill>
                <a:latin typeface="Arial" charset="0"/>
                <a:ea typeface="Arial" charset="0"/>
                <a:cs typeface="Arial" charset="0"/>
              </a:rPr>
              <a:t>КАК МОГА ДА НАУЧА ПОВЕЧЕ ЗА ЕС?</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14337" y="3988804"/>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a:solidFill>
                <a:schemeClr val="tx1"/>
              </a:solidFill>
              <a:cs typeface="Arial" panose="020B0604020202020204" pitchFamily="34" charset="0"/>
            </a:endParaRPr>
          </a:p>
          <a:p>
            <a:endParaRPr lang="de-DE" b="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a:p>
          <a:p>
            <a:endParaRPr lang="en-GB" b="1"/>
          </a:p>
          <a:p>
            <a:endParaRPr lang="en-GB" b="1"/>
          </a:p>
          <a:p>
            <a:endParaRPr lang="en-GB" b="1"/>
          </a:p>
        </p:txBody>
      </p:sp>
      <p:sp>
        <p:nvSpPr>
          <p:cNvPr id="16" name="Rectangle 15"/>
          <p:cNvSpPr/>
          <p:nvPr/>
        </p:nvSpPr>
        <p:spPr>
          <a:xfrm>
            <a:off x="5302395" y="2570403"/>
            <a:ext cx="4267131" cy="1092607"/>
          </a:xfrm>
          <a:prstGeom prst="rect">
            <a:avLst/>
          </a:prstGeom>
        </p:spPr>
        <p:txBody>
          <a:bodyPr wrap="square">
            <a:spAutoFit/>
          </a:bodyPr>
          <a:lstStyle/>
          <a:p>
            <a:r>
              <a:rPr lang="ru-RU" b="1"/>
              <a:t>Какво прави Европа за мен</a:t>
            </a:r>
            <a:endParaRPr lang="fr-BE" b="1"/>
          </a:p>
          <a:p>
            <a:r>
              <a:rPr lang="en-GB" b="1">
                <a:solidFill>
                  <a:srgbClr val="808080">
                    <a:lumMod val="75000"/>
                  </a:srgbClr>
                </a:solidFill>
                <a:cs typeface="Arial" panose="020B0604020202020204" pitchFamily="34" charset="0"/>
                <a:hlinkClick r:id="rId3"/>
              </a:rPr>
              <a:t>what-europe-does-for-me.eu</a:t>
            </a:r>
            <a:endParaRPr lang="en-GB" b="1">
              <a:solidFill>
                <a:srgbClr val="808080">
                  <a:lumMod val="75000"/>
                </a:srgbClr>
              </a:solidFill>
              <a:cs typeface="Arial" panose="020B0604020202020204" pitchFamily="34" charset="0"/>
            </a:endParaRPr>
          </a:p>
          <a:p>
            <a:pPr lvl="0"/>
            <a:endParaRPr lang="en-GB" b="1">
              <a:solidFill>
                <a:srgbClr val="808080">
                  <a:lumMod val="75000"/>
                </a:srgbClr>
              </a:solidFill>
              <a:cs typeface="Arial" panose="020B0604020202020204" pitchFamily="34" charset="0"/>
            </a:endParaRPr>
          </a:p>
          <a:p>
            <a:pPr lvl="0" algn="ctr"/>
            <a:endParaRPr lang="fr-BE" sz="1100" b="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az-Cyrl-AZ" b="1"/>
              <a:t>Уебсайт </a:t>
            </a:r>
            <a:r>
              <a:rPr lang="en-GB" b="1"/>
              <a:t>Europa</a:t>
            </a:r>
          </a:p>
          <a:p>
            <a:r>
              <a:rPr lang="en-GB" b="1">
                <a:hlinkClick r:id="rId6"/>
              </a:rPr>
              <a:t>europa.eu</a:t>
            </a:r>
            <a:endParaRPr lang="en-GB"/>
          </a:p>
          <a:p>
            <a:endParaRPr lang="en-IE"/>
          </a:p>
          <a:p>
            <a:endParaRPr lang="en-IE"/>
          </a:p>
          <a:p>
            <a:endParaRPr lang="en-IE"/>
          </a:p>
          <a:p>
            <a:endParaRPr lang="en-IE"/>
          </a:p>
        </p:txBody>
      </p:sp>
      <p:sp>
        <p:nvSpPr>
          <p:cNvPr id="6" name="TextBox 5"/>
          <p:cNvSpPr txBox="1"/>
          <p:nvPr/>
        </p:nvSpPr>
        <p:spPr>
          <a:xfrm>
            <a:off x="5240550" y="4987500"/>
            <a:ext cx="3063240" cy="923330"/>
          </a:xfrm>
          <a:prstGeom prst="rect">
            <a:avLst/>
          </a:prstGeom>
          <a:noFill/>
        </p:spPr>
        <p:txBody>
          <a:bodyPr wrap="square" rtlCol="0">
            <a:spAutoFit/>
          </a:bodyPr>
          <a:lstStyle/>
          <a:p>
            <a:r>
              <a:rPr lang="az-Cyrl-AZ" b="1">
                <a:cs typeface="Arial" panose="020B0604020202020204" pitchFamily="34" charset="0"/>
              </a:rPr>
              <a:t>Служба за публикации</a:t>
            </a:r>
            <a:endParaRPr lang="fr-BE" b="1">
              <a:cs typeface="Arial" panose="020B0604020202020204" pitchFamily="34" charset="0"/>
            </a:endParaRPr>
          </a:p>
          <a:p>
            <a:r>
              <a:rPr lang="en-US" b="1">
                <a:cs typeface="Arial" panose="020B0604020202020204" pitchFamily="34" charset="0"/>
                <a:hlinkClick r:id="rId7"/>
              </a:rPr>
              <a:t>publications.europa.eu</a:t>
            </a:r>
            <a:endParaRPr lang="en-US" b="1">
              <a:cs typeface="Arial" panose="020B0604020202020204" pitchFamily="34" charset="0"/>
            </a:endParaRPr>
          </a:p>
          <a:p>
            <a:endParaRPr lang="en-IE"/>
          </a:p>
        </p:txBody>
      </p:sp>
      <p:sp>
        <p:nvSpPr>
          <p:cNvPr id="11" name="TextBox 10"/>
          <p:cNvSpPr txBox="1"/>
          <p:nvPr/>
        </p:nvSpPr>
        <p:spPr>
          <a:xfrm>
            <a:off x="412707" y="4170162"/>
            <a:ext cx="4249345" cy="2031325"/>
          </a:xfrm>
          <a:prstGeom prst="rect">
            <a:avLst/>
          </a:prstGeom>
          <a:noFill/>
        </p:spPr>
        <p:txBody>
          <a:bodyPr wrap="square" rtlCol="0">
            <a:spAutoFit/>
          </a:bodyPr>
          <a:lstStyle/>
          <a:p>
            <a:endParaRPr lang="en-GB" b="1">
              <a:hlinkClick r:id="rId8"/>
            </a:endParaRPr>
          </a:p>
          <a:p>
            <a:endParaRPr lang="en-GB" b="1"/>
          </a:p>
          <a:p>
            <a:endParaRPr lang="en-GB" b="1"/>
          </a:p>
          <a:p>
            <a:r>
              <a:rPr lang="ru-RU" b="1"/>
              <a:t>Бюлетин на Къта за обучение</a:t>
            </a:r>
            <a:endParaRPr lang="fr-BE" b="1"/>
          </a:p>
          <a:p>
            <a:r>
              <a:rPr lang="en-GB" b="1">
                <a:hlinkClick r:id="rId8"/>
              </a:rPr>
              <a:t>ec.europa.eu/newsroom/</a:t>
            </a:r>
            <a:r>
              <a:rPr lang="en-GB" b="1" err="1">
                <a:hlinkClick r:id="rId8"/>
              </a:rPr>
              <a:t>comm</a:t>
            </a:r>
            <a:r>
              <a:rPr lang="en-GB" b="1">
                <a:hlinkClick r:id="rId8"/>
              </a:rPr>
              <a:t>/user-subscriptions/1595/create</a:t>
            </a:r>
            <a:endParaRPr lang="en-GB" b="1"/>
          </a:p>
          <a:p>
            <a:endParaRPr lang="en-GB" b="1"/>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4" y="2829670"/>
            <a:ext cx="4212153" cy="646331"/>
          </a:xfrm>
          <a:prstGeom prst="rect">
            <a:avLst/>
          </a:prstGeom>
        </p:spPr>
        <p:txBody>
          <a:bodyPr wrap="square">
            <a:spAutoFit/>
          </a:bodyPr>
          <a:lstStyle/>
          <a:p>
            <a:r>
              <a:rPr lang="az-Cyrl-AZ" b="1"/>
              <a:t>Кът за обучение</a:t>
            </a:r>
            <a:endParaRPr lang="fr-BE" b="1"/>
          </a:p>
          <a:p>
            <a:r>
              <a:rPr lang="en-US" b="1" u="sng">
                <a:hlinkClick r:id="rId10"/>
              </a:rPr>
              <a:t>europa.eu/learning-corner/</a:t>
            </a:r>
            <a:r>
              <a:rPr lang="en-US" b="1" u="sng" err="1">
                <a:hlinkClick r:id="rId10"/>
              </a:rPr>
              <a:t>home_bg</a:t>
            </a:r>
            <a:endParaRPr lang="en-US" b="1" u="sng"/>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03760"/>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066213" y="1658366"/>
            <a:ext cx="5093524" cy="2862322"/>
          </a:xfrm>
          <a:prstGeom prst="rect">
            <a:avLst/>
          </a:prstGeom>
          <a:noFill/>
        </p:spPr>
        <p:txBody>
          <a:bodyPr wrap="square" rtlCol="0">
            <a:spAutoFit/>
          </a:bodyPr>
          <a:lstStyle/>
          <a:p>
            <a:pPr algn="ctr"/>
            <a:r>
              <a:rPr lang="az-Cyrl-AZ" sz="6000" b="1">
                <a:solidFill>
                  <a:schemeClr val="bg1"/>
                </a:solidFill>
              </a:rPr>
              <a:t>ЧУВСТВАТЕ ЛИ СЕ ЕВРОПЕЙЦИ?</a:t>
            </a:r>
            <a:endParaRPr lang="fr-FR" sz="600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2" name="TextBox 1"/>
          <p:cNvSpPr txBox="1"/>
          <p:nvPr/>
        </p:nvSpPr>
        <p:spPr>
          <a:xfrm>
            <a:off x="2366818" y="4336022"/>
            <a:ext cx="4792919" cy="369332"/>
          </a:xfrm>
          <a:prstGeom prst="rect">
            <a:avLst/>
          </a:prstGeom>
          <a:noFill/>
        </p:spPr>
        <p:txBody>
          <a:bodyPr wrap="square" rtlCol="0">
            <a:spAutoFit/>
          </a:bodyPr>
          <a:lstStyle/>
          <a:p>
            <a:r>
              <a:rPr lang="ru-RU" i="1">
                <a:solidFill>
                  <a:schemeClr val="bg1"/>
                </a:solidFill>
              </a:rPr>
              <a:t>КАКВО ВИ КАРА ДА СЕ ЧУВСТВАТЕ ЕВРОПЕЙЦИ?</a:t>
            </a:r>
            <a:endParaRPr lang="fr-BE" i="1">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az-Cyrl-AZ" sz="3200" b="1">
                <a:solidFill>
                  <a:srgbClr val="00B050"/>
                </a:solidFill>
              </a:rPr>
              <a:t>ЗА КОНТАКТИ</a:t>
            </a:r>
            <a:endParaRPr lang="en-GB" sz="2400" b="1">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407004" y="6121004"/>
            <a:ext cx="1227770" cy="246221"/>
          </a:xfrm>
          <a:prstGeom prst="rect">
            <a:avLst/>
          </a:prstGeom>
          <a:solidFill>
            <a:schemeClr val="bg1"/>
          </a:solidFill>
          <a:ln>
            <a:solidFill>
              <a:schemeClr val="bg1"/>
            </a:solidFill>
          </a:ln>
        </p:spPr>
        <p:txBody>
          <a:bodyPr wrap="square">
            <a:spAutoFit/>
          </a:bodyPr>
          <a:lstStyle/>
          <a:p>
            <a:r>
              <a:rPr lang="az-Cyrl-AZ" sz="1000" b="1">
                <a:solidFill>
                  <a:srgbClr val="00B050"/>
                </a:solidFill>
                <a:latin typeface="Arial" charset="0"/>
                <a:ea typeface="Arial" charset="0"/>
                <a:cs typeface="Arial" charset="0"/>
              </a:rPr>
              <a:t>ЗА КОНТАКТИ</a:t>
            </a:r>
          </a:p>
        </p:txBody>
      </p:sp>
      <p:cxnSp>
        <p:nvCxnSpPr>
          <p:cNvPr id="15" name="Straight Connector 14"/>
          <p:cNvCxnSpPr/>
          <p:nvPr/>
        </p:nvCxnSpPr>
        <p:spPr>
          <a:xfrm>
            <a:off x="8897778" y="5627934"/>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236112"/>
            <a:ext cx="4085287" cy="861774"/>
          </a:xfrm>
          <a:prstGeom prst="rect">
            <a:avLst/>
          </a:prstGeom>
          <a:noFill/>
        </p:spPr>
        <p:txBody>
          <a:bodyPr wrap="square" rtlCol="0">
            <a:spAutoFit/>
          </a:bodyPr>
          <a:lstStyle/>
          <a:p>
            <a:r>
              <a:rPr lang="az-Cyrl-AZ">
                <a:cs typeface="Arial" panose="020B0604020202020204" pitchFamily="34" charset="0"/>
              </a:rPr>
              <a:t>Безплатен телефон</a:t>
            </a:r>
            <a:r>
              <a:rPr lang="en-US" b="0">
                <a:solidFill>
                  <a:schemeClr val="tx1"/>
                </a:solidFill>
                <a:cs typeface="Arial" panose="020B0604020202020204" pitchFamily="34" charset="0"/>
              </a:rPr>
              <a:t>: </a:t>
            </a:r>
            <a:r>
              <a:rPr lang="en-US" b="1">
                <a:solidFill>
                  <a:schemeClr val="tx1"/>
                </a:solidFill>
                <a:cs typeface="Arial" panose="020B0604020202020204" pitchFamily="34" charset="0"/>
              </a:rPr>
              <a:t>00 800 6 7 8 9 10 11</a:t>
            </a:r>
          </a:p>
          <a:p>
            <a:pPr>
              <a:buFont typeface="Arial"/>
              <a:buChar char="•"/>
            </a:pPr>
            <a:endParaRPr lang="en-US" sz="1600" b="1">
              <a:cs typeface="Arial" panose="020B0604020202020204" pitchFamily="34" charset="0"/>
            </a:endParaRPr>
          </a:p>
          <a:p>
            <a:endParaRPr lang="en-US" sz="1600" b="1">
              <a:solidFill>
                <a:schemeClr val="tx1"/>
              </a:solidFill>
              <a:cs typeface="Arial" panose="020B0604020202020204" pitchFamily="34" charset="0"/>
            </a:endParaRPr>
          </a:p>
        </p:txBody>
      </p:sp>
      <p:sp>
        <p:nvSpPr>
          <p:cNvPr id="3" name="TextBox 2"/>
          <p:cNvSpPr txBox="1"/>
          <p:nvPr/>
        </p:nvSpPr>
        <p:spPr>
          <a:xfrm>
            <a:off x="1043403" y="967498"/>
            <a:ext cx="2132178" cy="461665"/>
          </a:xfrm>
          <a:prstGeom prst="rect">
            <a:avLst/>
          </a:prstGeom>
          <a:noFill/>
        </p:spPr>
        <p:txBody>
          <a:bodyPr wrap="square" rtlCol="0">
            <a:spAutoFit/>
          </a:bodyPr>
          <a:lstStyle/>
          <a:p>
            <a:pPr algn="ctr"/>
            <a:r>
              <a:rPr lang="az-Cyrl-AZ" sz="2400"/>
              <a:t>Лично:</a:t>
            </a:r>
            <a:endParaRPr lang="en-GB"/>
          </a:p>
        </p:txBody>
      </p:sp>
      <p:sp>
        <p:nvSpPr>
          <p:cNvPr id="29" name="TextBox 28"/>
          <p:cNvSpPr txBox="1"/>
          <p:nvPr/>
        </p:nvSpPr>
        <p:spPr>
          <a:xfrm>
            <a:off x="4547355" y="967498"/>
            <a:ext cx="4507982" cy="461665"/>
          </a:xfrm>
          <a:prstGeom prst="rect">
            <a:avLst/>
          </a:prstGeom>
          <a:noFill/>
        </p:spPr>
        <p:txBody>
          <a:bodyPr wrap="square" rtlCol="0">
            <a:spAutoFit/>
          </a:bodyPr>
          <a:lstStyle/>
          <a:p>
            <a:pPr algn="ctr"/>
            <a:r>
              <a:rPr lang="az-Cyrl-AZ" sz="2400"/>
              <a:t>Чрез социалните медии:</a:t>
            </a:r>
            <a:endParaRPr lang="fr-BE" b="1"/>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a:solidFill>
                <a:schemeClr val="bg1"/>
              </a:solidFill>
              <a:hlinkClick r:id="rId4"/>
            </a:endParaRPr>
          </a:p>
          <a:p>
            <a:r>
              <a:rPr lang="bg-BG" b="1" u="sng">
                <a:hlinkClick r:id="rId5"/>
              </a:rPr>
              <a:t>europa.eu/</a:t>
            </a:r>
            <a:r>
              <a:rPr lang="bg-BG" b="1" u="sng" err="1">
                <a:hlinkClick r:id="rId5"/>
              </a:rPr>
              <a:t>european-union</a:t>
            </a:r>
            <a:r>
              <a:rPr lang="bg-BG" b="1" u="sng">
                <a:hlinkClick r:id="rId5"/>
              </a:rPr>
              <a:t>/</a:t>
            </a:r>
            <a:r>
              <a:rPr lang="bg-BG" b="1" u="sng" err="1">
                <a:hlinkClick r:id="rId5"/>
              </a:rPr>
              <a:t>contact_bg</a:t>
            </a:r>
            <a:endParaRPr lang="en-US"/>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2" name="Rectangle 1"/>
          <p:cNvSpPr/>
          <p:nvPr/>
        </p:nvSpPr>
        <p:spPr>
          <a:xfrm>
            <a:off x="223975" y="1428335"/>
            <a:ext cx="4007073" cy="923330"/>
          </a:xfrm>
          <a:prstGeom prst="rect">
            <a:avLst/>
          </a:prstGeom>
        </p:spPr>
        <p:txBody>
          <a:bodyPr wrap="square">
            <a:spAutoFit/>
          </a:bodyPr>
          <a:lstStyle/>
          <a:p>
            <a:r>
              <a:rPr lang="en-US">
                <a:cs typeface="Arial" panose="020B0604020202020204" pitchFamily="34" charset="0"/>
              </a:rPr>
              <a:t>&gt; </a:t>
            </a:r>
            <a:r>
              <a:rPr lang="bg-BG"/>
              <a:t>Имате въпроси за ЕС? Информационният център </a:t>
            </a:r>
            <a:r>
              <a:rPr lang="bg-BG" b="1" err="1"/>
              <a:t>Europe</a:t>
            </a:r>
            <a:r>
              <a:rPr lang="bg-BG" b="1"/>
              <a:t> </a:t>
            </a:r>
            <a:r>
              <a:rPr lang="bg-BG" b="1" err="1"/>
              <a:t>Direct</a:t>
            </a:r>
            <a:r>
              <a:rPr lang="bg-BG" b="1"/>
              <a:t> </a:t>
            </a:r>
            <a:r>
              <a:rPr lang="bg-BG"/>
              <a:t>може да ви бъде от помощ.</a:t>
            </a:r>
            <a:endParaRPr lang="en-US"/>
          </a:p>
        </p:txBody>
      </p:sp>
      <p:sp>
        <p:nvSpPr>
          <p:cNvPr id="5" name="Rectangle 4"/>
          <p:cNvSpPr/>
          <p:nvPr/>
        </p:nvSpPr>
        <p:spPr>
          <a:xfrm>
            <a:off x="169649" y="4691020"/>
            <a:ext cx="4115727" cy="1477328"/>
          </a:xfrm>
          <a:prstGeom prst="rect">
            <a:avLst/>
          </a:prstGeom>
        </p:spPr>
        <p:txBody>
          <a:bodyPr wrap="square">
            <a:spAutoFit/>
          </a:bodyPr>
          <a:lstStyle/>
          <a:p>
            <a:r>
              <a:rPr lang="en-US" b="1"/>
              <a:t>&gt;</a:t>
            </a:r>
            <a:r>
              <a:rPr lang="en-US"/>
              <a:t> </a:t>
            </a:r>
            <a:r>
              <a:rPr lang="ru-RU"/>
              <a:t>Намерете център на ЕС близо до вас, за да зададете своите въпроси и да обсъдите лично теми, свързани с ЕС.</a:t>
            </a:r>
            <a:endParaRPr lang="fr-BE"/>
          </a:p>
          <a:p>
            <a:r>
              <a:rPr lang="bg-BG" b="1" u="sng">
                <a:hlinkClick r:id="rId6"/>
              </a:rPr>
              <a:t>europa.eu/</a:t>
            </a:r>
            <a:r>
              <a:rPr lang="bg-BG" b="1" u="sng" err="1">
                <a:hlinkClick r:id="rId6"/>
              </a:rPr>
              <a:t>european-union</a:t>
            </a:r>
            <a:r>
              <a:rPr lang="bg-BG" b="1" u="sng">
                <a:hlinkClick r:id="rId6"/>
              </a:rPr>
              <a:t>/</a:t>
            </a:r>
            <a:r>
              <a:rPr lang="bg-BG" b="1" u="sng" err="1">
                <a:hlinkClick r:id="rId6"/>
              </a:rPr>
              <a:t>contact</a:t>
            </a:r>
            <a:r>
              <a:rPr lang="bg-BG" b="1" u="sng">
                <a:hlinkClick r:id="rId6"/>
              </a:rPr>
              <a:t>/</a:t>
            </a:r>
            <a:r>
              <a:rPr lang="bg-BG" b="1" u="sng" err="1">
                <a:hlinkClick r:id="rId6"/>
              </a:rPr>
              <a:t>meet-us_bg</a:t>
            </a:r>
            <a:endParaRPr lang="en-US"/>
          </a:p>
        </p:txBody>
      </p:sp>
      <p:sp>
        <p:nvSpPr>
          <p:cNvPr id="19" name="Rectangle 18"/>
          <p:cNvSpPr/>
          <p:nvPr/>
        </p:nvSpPr>
        <p:spPr>
          <a:xfrm>
            <a:off x="4582994" y="4657590"/>
            <a:ext cx="4314784" cy="1200329"/>
          </a:xfrm>
          <a:prstGeom prst="rect">
            <a:avLst/>
          </a:prstGeom>
        </p:spPr>
        <p:txBody>
          <a:bodyPr wrap="square">
            <a:spAutoFit/>
          </a:bodyPr>
          <a:lstStyle/>
          <a:p>
            <a:r>
              <a:rPr lang="bg-BG"/>
              <a:t>Използвайте </a:t>
            </a:r>
            <a:r>
              <a:rPr lang="bg-BG" b="1"/>
              <a:t>търсачката</a:t>
            </a:r>
            <a:r>
              <a:rPr lang="bg-BG"/>
              <a:t>, за да намерите акаунтите на ЕС в социалните медии.</a:t>
            </a:r>
            <a:endParaRPr lang="en-US"/>
          </a:p>
          <a:p>
            <a:r>
              <a:rPr lang="bg-BG" b="1" u="sng">
                <a:hlinkClick r:id="rId7"/>
              </a:rPr>
              <a:t>europa.eu/</a:t>
            </a:r>
            <a:r>
              <a:rPr lang="bg-BG" b="1" u="sng" err="1">
                <a:hlinkClick r:id="rId7"/>
              </a:rPr>
              <a:t>european-union</a:t>
            </a:r>
            <a:r>
              <a:rPr lang="bg-BG" b="1" u="sng">
                <a:hlinkClick r:id="rId7"/>
              </a:rPr>
              <a:t>/</a:t>
            </a:r>
            <a:r>
              <a:rPr lang="bg-BG" b="1" u="sng" err="1">
                <a:hlinkClick r:id="rId7"/>
              </a:rPr>
              <a:t>contact</a:t>
            </a:r>
            <a:r>
              <a:rPr lang="bg-BG" b="1" u="sng">
                <a:hlinkClick r:id="rId7"/>
              </a:rPr>
              <a:t>/</a:t>
            </a:r>
            <a:r>
              <a:rPr lang="bg-BG" b="1" u="sng" err="1">
                <a:hlinkClick r:id="rId7"/>
              </a:rPr>
              <a:t>social-networks_bg</a:t>
            </a:r>
            <a:endParaRPr lang="en-US"/>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z-Cyrl-AZ" b="1"/>
              <a:t>Благодаря!</a:t>
            </a:r>
            <a:endParaRPr lang="en-GB" b="1"/>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a:solidFill>
                <a:srgbClr val="4D4D4D"/>
              </a:solidFill>
              <a:latin typeface="Arial"/>
            </a:endParaRPr>
          </a:p>
          <a:p>
            <a:pPr defTabSz="685800">
              <a:spcAft>
                <a:spcPts val="1350"/>
              </a:spcAft>
              <a:buClr>
                <a:srgbClr val="034EA2"/>
              </a:buClr>
            </a:pPr>
            <a:endParaRPr lang="en-GB" sz="1500" b="1">
              <a:solidFill>
                <a:srgbClr val="035DC1"/>
              </a:solidFill>
              <a:latin typeface="Arial"/>
              <a:hlinkClick r:id="rId4" invalidUrl="http:///"/>
            </a:endParaRPr>
          </a:p>
          <a:p>
            <a:pPr defTabSz="685800">
              <a:spcAft>
                <a:spcPts val="1350"/>
              </a:spcAft>
              <a:buClr>
                <a:srgbClr val="034EA2"/>
              </a:buClr>
            </a:pPr>
            <a:r>
              <a:rPr lang="en-GB" sz="1500" b="1">
                <a:solidFill>
                  <a:srgbClr val="035DC1"/>
                </a:solidFill>
                <a:latin typeface="Arial"/>
                <a:hlinkClick r:id="rId5"/>
              </a:rPr>
              <a:t>europa.eu/learning-corner</a:t>
            </a:r>
            <a:endParaRPr lang="en-GB" sz="1500" b="1">
              <a:solidFill>
                <a:srgbClr val="035DC1"/>
              </a:solidFill>
              <a:latin typeface="Arial"/>
              <a:cs typeface="Arial"/>
            </a:endParaRPr>
          </a:p>
          <a:p>
            <a:pPr defTabSz="685800">
              <a:spcAft>
                <a:spcPts val="1350"/>
              </a:spcAft>
              <a:buClr>
                <a:srgbClr val="034EA2"/>
              </a:buClr>
            </a:pPr>
            <a:r>
              <a:rPr lang="en-GB" sz="1500" b="1">
                <a:solidFill>
                  <a:srgbClr val="4D4D4D"/>
                </a:solidFill>
              </a:rPr>
              <a:t>✉ </a:t>
            </a:r>
            <a:r>
              <a:rPr lang="en-GB" sz="1500" b="1">
                <a:solidFill>
                  <a:srgbClr val="035DC1"/>
                </a:solidFill>
                <a:latin typeface="Arial"/>
                <a:hlinkClick r:id="rId6"/>
              </a:rPr>
              <a:t>COMM-A2@ec.europa.eu</a:t>
            </a:r>
            <a:endParaRPr lang="en-GB" sz="1500" b="1">
              <a:solidFill>
                <a:srgbClr val="035DC1"/>
              </a:solidFill>
              <a:latin typeface="Arial"/>
            </a:endParaRPr>
          </a:p>
          <a:p>
            <a:pPr defTabSz="685800">
              <a:spcAft>
                <a:spcPts val="1350"/>
              </a:spcAft>
              <a:buClr>
                <a:srgbClr val="034EA2"/>
              </a:buClr>
            </a:pPr>
            <a:endParaRPr lang="en-GB" sz="1500" b="1">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730157"/>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a:solidFill>
                  <a:srgbClr val="FFFFFF">
                    <a:lumMod val="50000"/>
                  </a:srgbClr>
                </a:solidFill>
                <a:latin typeface="Arial"/>
              </a:rPr>
              <a:t>	  © </a:t>
            </a:r>
            <a:r>
              <a:rPr lang="az-Cyrl-AZ" sz="788" b="1">
                <a:solidFill>
                  <a:srgbClr val="FFFFFF">
                    <a:lumMod val="50000"/>
                  </a:srgbClr>
                </a:solidFill>
              </a:rPr>
              <a:t>Европейски съюз</a:t>
            </a:r>
            <a:r>
              <a:rPr lang="fr-BE" sz="788" b="1">
                <a:solidFill>
                  <a:srgbClr val="FFFFFF">
                    <a:lumMod val="50000"/>
                  </a:srgbClr>
                </a:solidFill>
              </a:rPr>
              <a:t>, </a:t>
            </a:r>
            <a:r>
              <a:rPr lang="en-US" sz="788" b="1">
                <a:solidFill>
                  <a:srgbClr val="FFFFFF">
                    <a:lumMod val="50000"/>
                  </a:srgbClr>
                </a:solidFill>
                <a:latin typeface="Arial"/>
              </a:rPr>
              <a:t>2022 r.</a:t>
            </a:r>
          </a:p>
          <a:p>
            <a:pPr defTabSz="685800">
              <a:spcAft>
                <a:spcPts val="1350"/>
              </a:spcAft>
              <a:buClr>
                <a:srgbClr val="034EA2"/>
              </a:buClr>
            </a:pPr>
            <a:r>
              <a:rPr lang="ru-RU" sz="788">
                <a:solidFill>
                  <a:srgbClr val="FFFFFF">
                    <a:lumMod val="50000"/>
                  </a:srgbClr>
                </a:solidFill>
              </a:rPr>
              <a:t>Освен ако не е отбелязано друго, повторната употреба на настоящия документ е разрешена съгласно лиценз Creative Commons Attribution 4.0 International (CC BY 4.0) (</a:t>
            </a:r>
            <a:r>
              <a:rPr lang="ru-RU" sz="788">
                <a:solidFill>
                  <a:srgbClr val="FFFFFF">
                    <a:lumMod val="50000"/>
                  </a:srgbClr>
                </a:solidFill>
                <a:hlinkClick r:id="rId8"/>
              </a:rPr>
              <a:t>https://creativecommons.org/licenses/by/4.0/</a:t>
            </a:r>
            <a:r>
              <a:rPr lang="ru-RU" sz="788">
                <a:solidFill>
                  <a:srgbClr val="FFFFFF">
                    <a:lumMod val="50000"/>
                  </a:srgbClr>
                </a:solidFill>
              </a:rPr>
              <a:t>).</a:t>
            </a:r>
            <a:r>
              <a:rPr lang="fr-BE" sz="788">
                <a:solidFill>
                  <a:srgbClr val="FFFFFF">
                    <a:lumMod val="50000"/>
                  </a:srgbClr>
                </a:solidFill>
              </a:rPr>
              <a:t> </a:t>
            </a:r>
            <a:r>
              <a:rPr lang="ru-RU" sz="788">
                <a:solidFill>
                  <a:srgbClr val="FFFFFF">
                    <a:lumMod val="50000"/>
                  </a:srgbClr>
                </a:solidFill>
              </a:rPr>
              <a:t>За употребата или възпроизвеждането на елементи, които не са собственост на Европейския съюз, трябва да се поиска разрешение директно от носителите на авторските права.</a:t>
            </a:r>
            <a:endParaRPr lang="en-US" sz="788">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a:p>
          <a:p>
            <a:endParaRPr lang="fr-FR" sz="1600" b="1">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3294107" cy="584775"/>
          </a:xfrm>
          <a:prstGeom prst="rect">
            <a:avLst/>
          </a:prstGeom>
          <a:noFill/>
        </p:spPr>
        <p:txBody>
          <a:bodyPr wrap="none" rtlCol="0">
            <a:spAutoFit/>
          </a:bodyPr>
          <a:lstStyle/>
          <a:p>
            <a:r>
              <a:rPr lang="az-Cyrl-AZ" sz="3200" b="1">
                <a:solidFill>
                  <a:srgbClr val="2A4591"/>
                </a:solidFill>
                <a:latin typeface="Calibri" charset="0"/>
                <a:ea typeface="Calibri" charset="0"/>
                <a:cs typeface="Calibri" charset="0"/>
              </a:rPr>
              <a:t>ОСНОВНИ ФАКТИ</a:t>
            </a:r>
            <a:endParaRPr lang="fr-FR" sz="3200" b="1">
              <a:solidFill>
                <a:srgbClr val="2A4591"/>
              </a:solidFill>
              <a:latin typeface="Calibri" charset="0"/>
              <a:ea typeface="Calibri" charset="0"/>
              <a:cs typeface="Calibri" charset="0"/>
            </a:endParaRP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a:solidFill>
                  <a:srgbClr val="2A4591"/>
                </a:solidFill>
                <a:latin typeface="Arial" charset="0"/>
                <a:ea typeface="Arial" charset="0"/>
                <a:cs typeface="Arial" charset="0"/>
              </a:rPr>
              <a:t>WHAT IS EUROPE?</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az-Cyrl-AZ" b="1">
                <a:solidFill>
                  <a:srgbClr val="002060"/>
                </a:solidFill>
                <a:latin typeface="Calibri" charset="0"/>
                <a:ea typeface="Calibri" charset="0"/>
                <a:cs typeface="Calibri" charset="0"/>
              </a:rPr>
              <a:t>447 милиона души</a:t>
            </a:r>
            <a:endParaRPr lang="fr-BE" b="1">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az-Cyrl-AZ" b="1">
                <a:solidFill>
                  <a:srgbClr val="002060"/>
                </a:solidFill>
              </a:rPr>
              <a:t>ЕС</a:t>
            </a:r>
            <a:r>
              <a:rPr lang="fr-BE" b="1">
                <a:solidFill>
                  <a:srgbClr val="002060"/>
                </a:solidFill>
              </a:rPr>
              <a:t>:</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Cyrl-AZ" b="1">
                <a:solidFill>
                  <a:srgbClr val="002060"/>
                </a:solidFill>
              </a:rPr>
              <a:t>ЕВРОПА</a:t>
            </a:r>
            <a:r>
              <a:rPr lang="fr-BE" b="1">
                <a:solidFill>
                  <a:srgbClr val="002060"/>
                </a:solidFill>
              </a:rPr>
              <a:t>:</a:t>
            </a:r>
          </a:p>
          <a:p>
            <a:pPr algn="ctr"/>
            <a:r>
              <a:rPr lang="az-Cyrl-AZ" b="1">
                <a:solidFill>
                  <a:srgbClr val="002060"/>
                </a:solidFill>
              </a:rPr>
              <a:t>1 от </a:t>
            </a:r>
            <a:r>
              <a:rPr lang="fr-BE" b="1">
                <a:solidFill>
                  <a:srgbClr val="002060"/>
                </a:solidFill>
              </a:rPr>
              <a:t>6</a:t>
            </a:r>
            <a:r>
              <a:rPr lang="az-Cyrl-AZ" b="1">
                <a:solidFill>
                  <a:srgbClr val="002060"/>
                </a:solidFill>
              </a:rPr>
              <a:t> континента</a:t>
            </a:r>
            <a:endParaRPr lang="fr-BE"/>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Cyrl-AZ" b="1">
                <a:solidFill>
                  <a:srgbClr val="002060"/>
                </a:solidFill>
              </a:rPr>
              <a:t>ЕВРОПА</a:t>
            </a:r>
            <a:r>
              <a:rPr lang="fr-BE" b="1">
                <a:solidFill>
                  <a:srgbClr val="002060"/>
                </a:solidFill>
              </a:rPr>
              <a:t>:</a:t>
            </a:r>
          </a:p>
          <a:p>
            <a:pPr algn="ctr"/>
            <a:r>
              <a:rPr lang="az-Cyrl-AZ" b="1">
                <a:solidFill>
                  <a:srgbClr val="002060"/>
                </a:solidFill>
                <a:latin typeface="Calibri" charset="0"/>
                <a:ea typeface="Calibri" charset="0"/>
                <a:cs typeface="Calibri" charset="0"/>
              </a:rPr>
              <a:t>Над 700 милиона души</a:t>
            </a:r>
            <a:endParaRPr lang="fr-BE">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Cyrl-AZ" b="1">
                <a:solidFill>
                  <a:srgbClr val="002060"/>
                </a:solidFill>
              </a:rPr>
              <a:t>ЕВРОПА</a:t>
            </a:r>
            <a:r>
              <a:rPr lang="fr-BE" b="1">
                <a:solidFill>
                  <a:srgbClr val="002060"/>
                </a:solidFill>
              </a:rPr>
              <a:t>:</a:t>
            </a:r>
          </a:p>
          <a:p>
            <a:pPr algn="ctr"/>
            <a:r>
              <a:rPr lang="az-Cyrl-AZ" b="1">
                <a:solidFill>
                  <a:srgbClr val="002060"/>
                </a:solidFill>
                <a:latin typeface="Calibri" charset="0"/>
                <a:ea typeface="Calibri" charset="0"/>
                <a:cs typeface="Calibri" charset="0"/>
              </a:rPr>
              <a:t>44 държави</a:t>
            </a:r>
            <a:endParaRPr lang="fr-BE">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TextBox 7"/>
          <p:cNvSpPr txBox="1"/>
          <p:nvPr/>
        </p:nvSpPr>
        <p:spPr>
          <a:xfrm>
            <a:off x="7103932" y="4554163"/>
            <a:ext cx="1205512" cy="923330"/>
          </a:xfrm>
          <a:prstGeom prst="rect">
            <a:avLst/>
          </a:prstGeom>
          <a:noFill/>
        </p:spPr>
        <p:txBody>
          <a:bodyPr wrap="square" rtlCol="0">
            <a:spAutoFit/>
          </a:bodyPr>
          <a:lstStyle/>
          <a:p>
            <a:pPr algn="ctr"/>
            <a:r>
              <a:rPr lang="az-Cyrl-AZ" b="1">
                <a:solidFill>
                  <a:srgbClr val="002060"/>
                </a:solidFill>
              </a:rPr>
              <a:t>ЕС</a:t>
            </a:r>
            <a:r>
              <a:rPr lang="en-IE" b="1">
                <a:solidFill>
                  <a:srgbClr val="002060"/>
                </a:solidFill>
              </a:rPr>
              <a:t>:</a:t>
            </a:r>
          </a:p>
          <a:p>
            <a:pPr algn="ctr"/>
            <a:r>
              <a:rPr lang="az-Cyrl-AZ" b="1">
                <a:solidFill>
                  <a:srgbClr val="002060"/>
                </a:solidFill>
              </a:rPr>
              <a:t>27 държави</a:t>
            </a:r>
            <a:endParaRPr lang="en-IE" b="1">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16210" y="6044636"/>
            <a:ext cx="1409360" cy="246221"/>
          </a:xfrm>
          <a:prstGeom prst="rect">
            <a:avLst/>
          </a:prstGeom>
          <a:solidFill>
            <a:schemeClr val="bg1"/>
          </a:solidFill>
        </p:spPr>
        <p:txBody>
          <a:bodyPr wrap="none">
            <a:spAutoFit/>
          </a:bodyPr>
          <a:lstStyle/>
          <a:p>
            <a:r>
              <a:rPr lang="az-Cyrl-AZ" sz="1000" b="1">
                <a:solidFill>
                  <a:srgbClr val="2A4591"/>
                </a:solidFill>
                <a:latin typeface="Arial" charset="0"/>
                <a:ea typeface="Arial" charset="0"/>
                <a:cs typeface="Arial" charset="0"/>
              </a:rPr>
              <a:t>КАКВО Е ЕВРОПА?</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4706322" cy="584775"/>
          </a:xfrm>
          <a:prstGeom prst="rect">
            <a:avLst/>
          </a:prstGeom>
          <a:solidFill>
            <a:srgbClr val="F0F4FA"/>
          </a:solidFill>
        </p:spPr>
        <p:txBody>
          <a:bodyPr wrap="square" rtlCol="0">
            <a:spAutoFit/>
          </a:bodyPr>
          <a:lstStyle/>
          <a:p>
            <a:r>
              <a:rPr lang="az-Cyrl-AZ" sz="3200" b="1">
                <a:solidFill>
                  <a:srgbClr val="2A4591"/>
                </a:solidFill>
                <a:latin typeface="Calibri" charset="0"/>
                <a:ea typeface="Calibri" charset="0"/>
                <a:cs typeface="Calibri" charset="0"/>
              </a:rPr>
              <a:t>ЕВРОПЕЙСКАТА КУЛТУРА</a:t>
            </a:r>
            <a:endParaRPr lang="fr-FR" sz="3200" b="1">
              <a:solidFill>
                <a:srgbClr val="2A4591"/>
              </a:solidFill>
              <a:latin typeface="Calibri" charset="0"/>
              <a:ea typeface="Calibri" charset="0"/>
              <a:cs typeface="Calibri" charset="0"/>
            </a:endParaRPr>
          </a:p>
        </p:txBody>
      </p:sp>
      <p:cxnSp>
        <p:nvCxnSpPr>
          <p:cNvPr id="12" name="Connecteur droit 11"/>
          <p:cNvCxnSpPr/>
          <p:nvPr/>
        </p:nvCxnSpPr>
        <p:spPr>
          <a:xfrm>
            <a:off x="8897779" y="5463066"/>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4" name="Rectangle 3"/>
          <p:cNvSpPr/>
          <p:nvPr/>
        </p:nvSpPr>
        <p:spPr>
          <a:xfrm>
            <a:off x="2148840" y="4502133"/>
            <a:ext cx="670321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ru-RU" sz="2000" b="1">
                <a:solidFill>
                  <a:schemeClr val="accent5">
                    <a:lumMod val="50000"/>
                  </a:schemeClr>
                </a:solidFill>
              </a:rPr>
              <a:t>Европейската култура и многообразие са формирани от:</a:t>
            </a:r>
            <a:endParaRPr lang="fr-BE" sz="2000" b="1">
              <a:solidFill>
                <a:schemeClr val="accent5">
                  <a:lumMod val="50000"/>
                </a:schemeClr>
              </a:solidFill>
            </a:endParaRPr>
          </a:p>
          <a:p>
            <a:pPr marL="522900" indent="-342900">
              <a:lnSpc>
                <a:spcPct val="150000"/>
              </a:lnSpc>
              <a:buFont typeface="Arial" panose="020B0604020202020204" pitchFamily="34" charset="0"/>
              <a:buChar char="•"/>
            </a:pPr>
            <a:r>
              <a:rPr lang="az-Cyrl-AZ" sz="2000" b="1">
                <a:solidFill>
                  <a:schemeClr val="accent5">
                    <a:lumMod val="50000"/>
                  </a:schemeClr>
                </a:solidFill>
              </a:rPr>
              <a:t>Древна Гърция и Рим</a:t>
            </a:r>
            <a:endParaRPr lang="fr-BE" sz="2000" b="1">
              <a:solidFill>
                <a:schemeClr val="accent5">
                  <a:lumMod val="50000"/>
                </a:schemeClr>
              </a:solidFill>
            </a:endParaRPr>
          </a:p>
          <a:p>
            <a:pPr marL="522900" indent="-342900">
              <a:lnSpc>
                <a:spcPct val="150000"/>
              </a:lnSpc>
              <a:buFont typeface="Arial" panose="020B0604020202020204" pitchFamily="34" charset="0"/>
              <a:buChar char="•"/>
            </a:pPr>
            <a:r>
              <a:rPr lang="az-Cyrl-AZ" sz="2000" b="1">
                <a:solidFill>
                  <a:schemeClr val="accent5">
                    <a:lumMod val="50000"/>
                  </a:schemeClr>
                </a:solidFill>
              </a:rPr>
              <a:t>Реформацията и Просвещението</a:t>
            </a:r>
            <a:endParaRPr lang="fr-BE" sz="2000" b="1">
              <a:solidFill>
                <a:schemeClr val="accent5">
                  <a:lumMod val="50000"/>
                </a:schemeClr>
              </a:solidFill>
            </a:endParaRPr>
          </a:p>
          <a:p>
            <a:pPr marL="522900" indent="-342900">
              <a:lnSpc>
                <a:spcPct val="150000"/>
              </a:lnSpc>
              <a:buFont typeface="Arial" panose="020B0604020202020204" pitchFamily="34" charset="0"/>
              <a:buChar char="•"/>
            </a:pPr>
            <a:r>
              <a:rPr lang="az-Cyrl-AZ" sz="2000" b="1">
                <a:solidFill>
                  <a:schemeClr val="accent5">
                    <a:lumMod val="50000"/>
                  </a:schemeClr>
                </a:solidFill>
              </a:rPr>
              <a:t>Парламентаризма и социалните права</a:t>
            </a:r>
            <a:endParaRPr lang="en-IE"/>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az-Cyrl-AZ" sz="3200" b="1">
                <a:solidFill>
                  <a:srgbClr val="2A4591"/>
                </a:solidFill>
                <a:latin typeface="Calibri" charset="0"/>
                <a:ea typeface="Calibri" charset="0"/>
                <a:cs typeface="Calibri" charset="0"/>
              </a:rPr>
              <a:t>ЕВРОПЕЙСКИТЕ ТВОРЦИ</a:t>
            </a:r>
            <a:endParaRPr lang="fr-FR" sz="3200" b="1">
              <a:solidFill>
                <a:srgbClr val="2A4591"/>
              </a:solidFill>
              <a:latin typeface="Calibri" charset="0"/>
              <a:ea typeface="Calibri" charset="0"/>
              <a:cs typeface="Calibri" charset="0"/>
            </a:endParaRPr>
          </a:p>
        </p:txBody>
      </p:sp>
      <p:sp>
        <p:nvSpPr>
          <p:cNvPr id="3" name="ZoneTexte 2"/>
          <p:cNvSpPr txBox="1"/>
          <p:nvPr/>
        </p:nvSpPr>
        <p:spPr>
          <a:xfrm>
            <a:off x="726942" y="874663"/>
            <a:ext cx="3385038" cy="1477328"/>
          </a:xfrm>
          <a:prstGeom prst="rect">
            <a:avLst/>
          </a:prstGeom>
          <a:noFill/>
        </p:spPr>
        <p:txBody>
          <a:bodyPr wrap="square" rtlCol="0">
            <a:spAutoFit/>
          </a:bodyPr>
          <a:lstStyle/>
          <a:p>
            <a:endParaRPr lang="en-GB"/>
          </a:p>
          <a:p>
            <a:r>
              <a:rPr lang="ru-RU"/>
              <a:t>През вековете творците в цяла Европа черпят вдъхновение от нови стилове в музиката, архитектурата и литературата.</a:t>
            </a:r>
            <a:endParaRPr lang="en-GB"/>
          </a:p>
        </p:txBody>
      </p:sp>
      <p:sp>
        <p:nvSpPr>
          <p:cNvPr id="8" name="Rectangle 7"/>
          <p:cNvSpPr/>
          <p:nvPr/>
        </p:nvSpPr>
        <p:spPr>
          <a:xfrm rot="16200000">
            <a:off x="8316210" y="6044636"/>
            <a:ext cx="1409360" cy="246221"/>
          </a:xfrm>
          <a:prstGeom prst="rect">
            <a:avLst/>
          </a:prstGeom>
        </p:spPr>
        <p:txBody>
          <a:bodyPr wrap="none">
            <a:spAutoFit/>
          </a:bodyPr>
          <a:lstStyle/>
          <a:p>
            <a:r>
              <a:rPr lang="az-Cyrl-AZ" sz="1000" b="1">
                <a:solidFill>
                  <a:srgbClr val="2A4591"/>
                </a:solidFill>
                <a:latin typeface="Arial" charset="0"/>
                <a:ea typeface="Arial" charset="0"/>
                <a:cs typeface="Arial" charset="0"/>
              </a:rPr>
              <a:t>КАКВО Е ЕВРОПА?</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az-Cyrl-AZ"/>
              <a:t>Например:</a:t>
            </a:r>
            <a:endParaRPr lang="en-GB"/>
          </a:p>
        </p:txBody>
      </p:sp>
      <p:sp>
        <p:nvSpPr>
          <p:cNvPr id="4" name="TextBox 3"/>
          <p:cNvSpPr txBox="1"/>
          <p:nvPr/>
        </p:nvSpPr>
        <p:spPr>
          <a:xfrm>
            <a:off x="673069" y="2722227"/>
            <a:ext cx="1833463" cy="2031325"/>
          </a:xfrm>
          <a:prstGeom prst="rect">
            <a:avLst/>
          </a:prstGeom>
          <a:noFill/>
        </p:spPr>
        <p:txBody>
          <a:bodyPr wrap="square" rtlCol="0">
            <a:spAutoFit/>
          </a:bodyPr>
          <a:lstStyle/>
          <a:p>
            <a:pPr marL="342900" indent="-342900">
              <a:buFont typeface="+mj-lt"/>
              <a:buAutoNum type="arabicPeriod"/>
            </a:pPr>
            <a:r>
              <a:rPr lang="ru-RU"/>
              <a:t>Пабло Пикасо</a:t>
            </a:r>
          </a:p>
          <a:p>
            <a:pPr marL="342900" indent="-342900">
              <a:buFont typeface="+mj-lt"/>
              <a:buAutoNum type="arabicPeriod"/>
            </a:pPr>
            <a:r>
              <a:rPr lang="ru-RU"/>
              <a:t>Лудвиг ван Бетовен</a:t>
            </a:r>
          </a:p>
          <a:p>
            <a:pPr marL="342900" indent="-342900">
              <a:buFont typeface="+mj-lt"/>
              <a:buAutoNum type="arabicPeriod"/>
            </a:pPr>
            <a:r>
              <a:rPr lang="ru-RU"/>
              <a:t>Алфонс Му̀ха</a:t>
            </a:r>
          </a:p>
          <a:p>
            <a:pPr marL="342900" indent="-342900">
              <a:buFont typeface="+mj-lt"/>
              <a:buAutoNum type="arabicPeriod"/>
            </a:pPr>
            <a:r>
              <a:rPr lang="ru-RU"/>
              <a:t>Хилма аф Клинт</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477328"/>
          </a:xfrm>
          <a:prstGeom prst="rect">
            <a:avLst/>
          </a:prstGeom>
          <a:noFill/>
        </p:spPr>
        <p:txBody>
          <a:bodyPr wrap="square" rtlCol="0">
            <a:spAutoFit/>
          </a:bodyPr>
          <a:lstStyle/>
          <a:p>
            <a:pPr marL="342900" indent="-342900">
              <a:buFont typeface="+mj-lt"/>
              <a:buAutoNum type="arabicPeriod" startAt="5"/>
            </a:pPr>
            <a:r>
              <a:rPr lang="ru-RU"/>
              <a:t>Стефан Цвайг</a:t>
            </a:r>
          </a:p>
          <a:p>
            <a:pPr marL="342900" indent="-342900">
              <a:buFont typeface="+mj-lt"/>
              <a:buAutoNum type="arabicPeriod" startAt="5"/>
            </a:pPr>
            <a:r>
              <a:rPr lang="ru-RU"/>
              <a:t>Вислава Шимборска</a:t>
            </a:r>
          </a:p>
          <a:p>
            <a:pPr marL="342900" indent="-342900">
              <a:buFont typeface="+mj-lt"/>
              <a:buAutoNum type="arabicPeriod" startAt="5"/>
            </a:pPr>
            <a:r>
              <a:rPr lang="ru-RU"/>
              <a:t>Симон дьо Бовоар</a:t>
            </a:r>
          </a:p>
          <a:p>
            <a:pPr marL="342900" indent="-342900">
              <a:buFont typeface="+mj-lt"/>
              <a:buAutoNum type="arabicPeriod" startAt="5"/>
            </a:pPr>
            <a:r>
              <a:rPr lang="ru-RU"/>
              <a:t>Магда Сабо</a:t>
            </a: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a:p>
            <a:endParaRPr lang="en-IE"/>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a:t>© </a:t>
            </a:r>
            <a:r>
              <a:rPr lang="fr-BE" sz="600"/>
              <a:t>PUBLIC DOMAIN</a:t>
            </a:r>
          </a:p>
          <a:p>
            <a:endParaRPr lang="en-IE" sz="60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709157" cy="584775"/>
          </a:xfrm>
          <a:prstGeom prst="rect">
            <a:avLst/>
          </a:prstGeom>
          <a:noFill/>
        </p:spPr>
        <p:txBody>
          <a:bodyPr wrap="square" rtlCol="0">
            <a:spAutoFit/>
          </a:bodyPr>
          <a:lstStyle/>
          <a:p>
            <a:r>
              <a:rPr lang="az-Cyrl-AZ" sz="3200" b="1">
                <a:solidFill>
                  <a:srgbClr val="2A4591"/>
                </a:solidFill>
                <a:latin typeface="Calibri" charset="0"/>
                <a:ea typeface="Calibri" charset="0"/>
                <a:cs typeface="Calibri" charset="0"/>
              </a:rPr>
              <a:t>ЕВРОПЕЙСКИ ЦЕННОСТИ</a:t>
            </a:r>
            <a:endParaRPr lang="fr-FR" sz="3200" b="1">
              <a:solidFill>
                <a:srgbClr val="2A4591"/>
              </a:solidFill>
              <a:latin typeface="Calibri" charset="0"/>
              <a:ea typeface="Calibri" charset="0"/>
              <a:cs typeface="Calibri" charset="0"/>
            </a:endParaRPr>
          </a:p>
        </p:txBody>
      </p:sp>
      <p:sp>
        <p:nvSpPr>
          <p:cNvPr id="12" name="Rectangle 11"/>
          <p:cNvSpPr/>
          <p:nvPr/>
        </p:nvSpPr>
        <p:spPr>
          <a:xfrm rot="16200000">
            <a:off x="8316210" y="6044636"/>
            <a:ext cx="1409360" cy="246221"/>
          </a:xfrm>
          <a:prstGeom prst="rect">
            <a:avLst/>
          </a:prstGeom>
        </p:spPr>
        <p:txBody>
          <a:bodyPr wrap="none">
            <a:spAutoFit/>
          </a:bodyPr>
          <a:lstStyle/>
          <a:p>
            <a:r>
              <a:rPr lang="az-Cyrl-AZ" sz="1000" b="1">
                <a:solidFill>
                  <a:srgbClr val="2A4591"/>
                </a:solidFill>
                <a:latin typeface="Arial" charset="0"/>
                <a:ea typeface="Arial" charset="0"/>
                <a:cs typeface="Arial" charset="0"/>
              </a:rPr>
              <a:t>КАКВО Е ЕВРОПА?</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a:solidFill>
                <a:schemeClr val="accent1">
                  <a:lumMod val="50000"/>
                </a:schemeClr>
              </a:solidFill>
            </a:endParaRPr>
          </a:p>
          <a:p>
            <a:endParaRPr lang="en-IE"/>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a:solidFill>
                  <a:schemeClr val="bg1"/>
                </a:solidFill>
              </a:rPr>
              <a:t>© </a:t>
            </a:r>
            <a:r>
              <a:rPr lang="fr-BE" sz="60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z-Cyrl-AZ" sz="2400">
                <a:solidFill>
                  <a:schemeClr val="tx1"/>
                </a:solidFill>
              </a:rPr>
              <a:t>Човешко достойнство</a:t>
            </a:r>
            <a:endParaRPr lang="fr-BE" sz="2400">
              <a:solidFill>
                <a:schemeClr val="tx1"/>
              </a:solidFill>
            </a:endParaRPr>
          </a:p>
          <a:p>
            <a:pPr algn="ctr"/>
            <a:r>
              <a:rPr lang="az-Cyrl-AZ" sz="2400">
                <a:solidFill>
                  <a:schemeClr val="tx1"/>
                </a:solidFill>
              </a:rPr>
              <a:t>Свобода</a:t>
            </a:r>
            <a:endParaRPr lang="en-US" sz="2400">
              <a:solidFill>
                <a:schemeClr val="tx1"/>
              </a:solidFill>
            </a:endParaRPr>
          </a:p>
          <a:p>
            <a:pPr algn="ctr"/>
            <a:r>
              <a:rPr lang="az-Cyrl-AZ" sz="2400">
                <a:solidFill>
                  <a:schemeClr val="tx1"/>
                </a:solidFill>
              </a:rPr>
              <a:t>Демокрация</a:t>
            </a:r>
            <a:endParaRPr lang="en-US" sz="2400">
              <a:solidFill>
                <a:schemeClr val="tx1"/>
              </a:solidFill>
            </a:endParaRPr>
          </a:p>
          <a:p>
            <a:pPr algn="ctr"/>
            <a:r>
              <a:rPr lang="az-Cyrl-AZ" sz="2400">
                <a:solidFill>
                  <a:schemeClr val="tx1"/>
                </a:solidFill>
              </a:rPr>
              <a:t>Равенство</a:t>
            </a:r>
            <a:endParaRPr lang="en-US" sz="2400">
              <a:solidFill>
                <a:schemeClr val="tx1"/>
              </a:solidFill>
            </a:endParaRPr>
          </a:p>
          <a:p>
            <a:pPr algn="ctr"/>
            <a:r>
              <a:rPr lang="az-Cyrl-AZ" sz="2400">
                <a:solidFill>
                  <a:schemeClr val="tx1"/>
                </a:solidFill>
              </a:rPr>
              <a:t>Върховенство на закона</a:t>
            </a:r>
            <a:endParaRPr lang="fr-BE" sz="2400">
              <a:solidFill>
                <a:schemeClr val="tx1"/>
              </a:solidFill>
            </a:endParaRPr>
          </a:p>
          <a:p>
            <a:pPr algn="ctr"/>
            <a:r>
              <a:rPr lang="az-Cyrl-AZ" sz="2400">
                <a:solidFill>
                  <a:schemeClr val="tx1"/>
                </a:solidFill>
              </a:rPr>
              <a:t>Права на човека</a:t>
            </a:r>
            <a:endParaRPr lang="en-US" sz="240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1D8A94-F6A3-4827-B126-105991C32A28}">
  <ds:schemaRefs>
    <ds:schemaRef ds:uri="http://schemas.microsoft.com/sharepoint/v3/contenttype/forms"/>
  </ds:schemaRefs>
</ds:datastoreItem>
</file>

<file path=customXml/itemProps2.xml><?xml version="1.0" encoding="utf-8"?>
<ds:datastoreItem xmlns:ds="http://schemas.openxmlformats.org/officeDocument/2006/customXml" ds:itemID="{B42D67ED-4A0B-4EFB-BA48-4602AD109B09}">
  <ds:schemaRefs>
    <ds:schemaRef ds:uri="ca8317cf-74c1-4891-b748-a60e5112f8b7"/>
    <ds:schemaRef ds:uri="e12cc50a-6100-433c-9888-46e6873f32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41</Slides>
  <Notes>39</Notes>
  <HiddenSlides>0</HiddenSlide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ОТ ВОЙНА КЪМ МИР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ОБУЧЕНИЕ, РАБОТА И ДОБРОВОЛЧЕСТВО  </vt:lpstr>
      <vt:lpstr>     ПЪТУВАНЕ  </vt:lpstr>
      <vt:lpstr>      …И ОЩЕ МНОГО  </vt:lpstr>
      <vt:lpstr>      ПРИОРИТЕТИ НА ЕС  </vt:lpstr>
      <vt:lpstr>      2022 г.: СОЛИДАРНОСТ НА ЕС С УКРАЙНА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Благодаря!</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revision>1</cp:revision>
  <cp:lastPrinted>2019-09-03T09:29:06Z</cp:lastPrinted>
  <dcterms:created xsi:type="dcterms:W3CDTF">2018-11-12T13:20:47Z</dcterms:created>
  <dcterms:modified xsi:type="dcterms:W3CDTF">2025-05-02T16:10:25Z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2023-02-02T16:15:14Z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bfa73b86-106e-423c-82ec-bb356bde9ac8</vt:lpwstr>
  </property>
  <property fmtid="{D5CDD505-2E9C-101B-9397-08002B2CF9AE}" pid="8" name="MSIP_Label_6bd9ddd1-4d20-43f6-abfa-fc3c07406f94_ContentBits">
    <vt:lpwstr>0</vt:lpwstr>
  </property>
</Properties>
</file>