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3"/>
    <p:sldMasterId id="2147483698" r:id="rId4"/>
  </p:sldMasterIdLst>
  <p:notesMasterIdLst>
    <p:notesMasterId r:id="rId46"/>
  </p:notesMasterIdLst>
  <p:handoutMasterIdLst>
    <p:handoutMasterId r:id="rId47"/>
  </p:handoutMasterIdLst>
  <p:sldIdLst>
    <p:sldId id="327" r:id="rId5"/>
    <p:sldId id="423" r:id="rId6"/>
    <p:sldId id="347" r:id="rId7"/>
    <p:sldId id="294" r:id="rId8"/>
    <p:sldId id="396" r:id="rId9"/>
    <p:sldId id="354" r:id="rId10"/>
    <p:sldId id="355" r:id="rId11"/>
    <p:sldId id="356" r:id="rId12"/>
    <p:sldId id="357" r:id="rId13"/>
    <p:sldId id="417" r:id="rId14"/>
    <p:sldId id="416" r:id="rId15"/>
    <p:sldId id="348" r:id="rId16"/>
    <p:sldId id="346" r:id="rId17"/>
    <p:sldId id="410" r:id="rId18"/>
    <p:sldId id="398" r:id="rId19"/>
    <p:sldId id="300" r:id="rId20"/>
    <p:sldId id="413" r:id="rId21"/>
    <p:sldId id="314" r:id="rId22"/>
    <p:sldId id="428" r:id="rId23"/>
    <p:sldId id="349" r:id="rId24"/>
    <p:sldId id="425" r:id="rId25"/>
    <p:sldId id="406" r:id="rId26"/>
    <p:sldId id="407" r:id="rId27"/>
    <p:sldId id="408" r:id="rId28"/>
    <p:sldId id="426" r:id="rId29"/>
    <p:sldId id="431" r:id="rId30"/>
    <p:sldId id="334" r:id="rId31"/>
    <p:sldId id="350" r:id="rId32"/>
    <p:sldId id="384" r:id="rId33"/>
    <p:sldId id="390" r:id="rId34"/>
    <p:sldId id="385" r:id="rId35"/>
    <p:sldId id="352" r:id="rId36"/>
    <p:sldId id="339" r:id="rId37"/>
    <p:sldId id="393" r:id="rId38"/>
    <p:sldId id="395" r:id="rId39"/>
    <p:sldId id="394" r:id="rId40"/>
    <p:sldId id="435" r:id="rId41"/>
    <p:sldId id="437" r:id="rId42"/>
    <p:sldId id="342" r:id="rId43"/>
    <p:sldId id="343" r:id="rId44"/>
    <p:sldId id="430" r:id="rId45"/>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SISÄLLYSLUETTELO" id="{51FA4466-1705-B94D-BF4F-554C4F735700}">
          <p14:sldIdLst>
            <p14:sldId id="423"/>
            <p14:sldId id="347"/>
          </p14:sldIdLst>
        </p14:section>
        <p14:section name="EUROOPPA – MIKÄ SE ON?" id="{EC384AE8-3301-F140-B97D-95A80BA374C4}">
          <p14:sldIdLst>
            <p14:sldId id="294"/>
            <p14:sldId id="396"/>
            <p14:sldId id="354"/>
            <p14:sldId id="355"/>
            <p14:sldId id="356"/>
            <p14:sldId id="357"/>
            <p14:sldId id="417"/>
            <p14:sldId id="416"/>
          </p14:sldIdLst>
        </p14:section>
        <p14:section name="EUROOPPA-HANKE" id="{BA3F5049-C3DF-E349-90D6-8E6AF1360F92}">
          <p14:sldIdLst>
            <p14:sldId id="348"/>
            <p14:sldId id="346"/>
            <p14:sldId id="410"/>
            <p14:sldId id="398"/>
            <p14:sldId id="300"/>
            <p14:sldId id="413"/>
            <p14:sldId id="314"/>
            <p14:sldId id="428"/>
          </p14:sldIdLst>
        </p14:section>
        <p14:section name="MITÄ EU TEKEE?" id="{5E61B94E-74E9-E84B-ACFB-56066B76546E}">
          <p14:sldIdLst>
            <p14:sldId id="349"/>
            <p14:sldId id="425"/>
            <p14:sldId id="406"/>
            <p14:sldId id="407"/>
            <p14:sldId id="408"/>
            <p14:sldId id="426"/>
            <p14:sldId id="431"/>
            <p14:sldId id="334"/>
          </p14:sldIdLst>
        </p14:section>
        <p14:section name="MITEN EU TOIMII?" id="{AB4CD371-728D-8742-BF17-A81C6428FE04}">
          <p14:sldIdLst>
            <p14:sldId id="350"/>
            <p14:sldId id="384"/>
            <p14:sldId id="390"/>
            <p14:sldId id="385"/>
            <p14:sldId id="352"/>
            <p14:sldId id="339"/>
            <p14:sldId id="393"/>
            <p14:sldId id="395"/>
            <p14:sldId id="394"/>
          </p14:sldIdLst>
        </p14:section>
        <p14:section name="MISTÄ SAAN LISÄÄ EU-TIETOA?" id="{4DEDCB1D-88D9-A345-A677-739D4EF1E4F1}">
          <p14:sldIdLst>
            <p14:sldId id="435"/>
            <p14:sldId id="437"/>
            <p14:sldId id="342"/>
          </p14:sldIdLst>
        </p14:section>
        <p14:section name="OTA YHTEYTTÄ"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B83580-EA04-AB46-BC8C-58DCE22A7AEC}" v="1" dt="2025-05-02T15:15:50.0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140" y="4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KONEN Essi (COMM)" userId="S::essi.pekonen@ec.europa.eu::faa4a04e-b659-4410-aa26-bf3b85a833eb" providerId="AD" clId="Web-{0DA11155-00A0-2FF3-A373-1BD3FB17BBDB}"/>
    <pc:docChg chg="delSld sldOrd modSection">
      <pc:chgData name="PEKONEN Essi (COMM)" userId="S::essi.pekonen@ec.europa.eu::faa4a04e-b659-4410-aa26-bf3b85a833eb" providerId="AD" clId="Web-{0DA11155-00A0-2FF3-A373-1BD3FB17BBDB}" dt="2024-07-03T08:13:41.428" v="3"/>
      <pc:docMkLst>
        <pc:docMk/>
      </pc:docMkLst>
      <pc:sldChg chg="del">
        <pc:chgData name="PEKONEN Essi (COMM)" userId="S::essi.pekonen@ec.europa.eu::faa4a04e-b659-4410-aa26-bf3b85a833eb" providerId="AD" clId="Web-{0DA11155-00A0-2FF3-A373-1BD3FB17BBDB}" dt="2024-07-03T08:13:40.178" v="2"/>
        <pc:sldMkLst>
          <pc:docMk/>
          <pc:sldMk cId="2298217229" sldId="257"/>
        </pc:sldMkLst>
      </pc:sldChg>
      <pc:sldChg chg="del ord">
        <pc:chgData name="PEKONEN Essi (COMM)" userId="S::essi.pekonen@ec.europa.eu::faa4a04e-b659-4410-aa26-bf3b85a833eb" providerId="AD" clId="Web-{0DA11155-00A0-2FF3-A373-1BD3FB17BBDB}" dt="2024-07-03T08:13:38.912" v="1"/>
        <pc:sldMkLst>
          <pc:docMk/>
          <pc:sldMk cId="3066518217" sldId="432"/>
        </pc:sldMkLst>
      </pc:sldChg>
      <pc:sldChg chg="del">
        <pc:chgData name="PEKONEN Essi (COMM)" userId="S::essi.pekonen@ec.europa.eu::faa4a04e-b659-4410-aa26-bf3b85a833eb" providerId="AD" clId="Web-{0DA11155-00A0-2FF3-A373-1BD3FB17BBDB}" dt="2024-07-03T08:13:41.428" v="3"/>
        <pc:sldMkLst>
          <pc:docMk/>
          <pc:sldMk cId="2006266051" sldId="433"/>
        </pc:sldMkLst>
      </pc:sldChg>
    </pc:docChg>
  </pc:docChgLst>
  <pc:docChgLst>
    <pc:chgData name="ORETANO Manuela (COMM)" userId="S::manuela.oretano@ec.europa.eu::c302b6c1-a6cf-48e9-bad6-372049ac2824" providerId="AD" clId="Web-{12B83580-EA04-AB46-BC8C-58DCE22A7AEC}"/>
    <pc:docChg chg="modSld">
      <pc:chgData name="ORETANO Manuela (COMM)" userId="S::manuela.oretano@ec.europa.eu::c302b6c1-a6cf-48e9-bad6-372049ac2824" providerId="AD" clId="Web-{12B83580-EA04-AB46-BC8C-58DCE22A7AEC}" dt="2025-05-02T15:15:43.068" v="5"/>
      <pc:docMkLst>
        <pc:docMk/>
      </pc:docMkLst>
      <pc:sldChg chg="modNotes">
        <pc:chgData name="ORETANO Manuela (COMM)" userId="S::manuela.oretano@ec.europa.eu::c302b6c1-a6cf-48e9-bad6-372049ac2824" providerId="AD" clId="Web-{12B83580-EA04-AB46-BC8C-58DCE22A7AEC}" dt="2025-05-02T15:15:43.068" v="5"/>
        <pc:sldMkLst>
          <pc:docMk/>
          <pc:sldMk cId="3562266476" sldId="314"/>
        </pc:sldMkLst>
      </pc:sldChg>
    </pc:docChg>
  </pc:docChgLst>
  <pc:docChgLst>
    <pc:chgData name="ORETANO Manuela (COMM)" userId="S::manuela.oretano@ec.europa.eu::c302b6c1-a6cf-48e9-bad6-372049ac2824" providerId="AD" clId="Web-{4A34934A-7D1B-91F6-3213-CC0732B6DA28}"/>
    <pc:docChg chg="modSld">
      <pc:chgData name="ORETANO Manuela (COMM)" userId="S::manuela.oretano@ec.europa.eu::c302b6c1-a6cf-48e9-bad6-372049ac2824" providerId="AD" clId="Web-{4A34934A-7D1B-91F6-3213-CC0732B6DA28}" dt="2025-01-10T11:46:06.048" v="2"/>
      <pc:docMkLst>
        <pc:docMk/>
      </pc:docMkLst>
      <pc:sldChg chg="modSp">
        <pc:chgData name="ORETANO Manuela (COMM)" userId="S::manuela.oretano@ec.europa.eu::c302b6c1-a6cf-48e9-bad6-372049ac2824" providerId="AD" clId="Web-{4A34934A-7D1B-91F6-3213-CC0732B6DA28}" dt="2025-01-10T11:45:35.016" v="0"/>
        <pc:sldMkLst>
          <pc:docMk/>
          <pc:sldMk cId="3209097916" sldId="327"/>
        </pc:sldMkLst>
        <pc:picChg chg="mod">
          <ac:chgData name="ORETANO Manuela (COMM)" userId="S::manuela.oretano@ec.europa.eu::c302b6c1-a6cf-48e9-bad6-372049ac2824" providerId="AD" clId="Web-{4A34934A-7D1B-91F6-3213-CC0732B6DA28}" dt="2025-01-10T11:45:35.016" v="0"/>
          <ac:picMkLst>
            <pc:docMk/>
            <pc:sldMk cId="3209097916" sldId="327"/>
            <ac:picMk id="6" creationId="{00000000-0000-0000-0000-000000000000}"/>
          </ac:picMkLst>
        </pc:picChg>
      </pc:sldChg>
      <pc:sldChg chg="modSp">
        <pc:chgData name="ORETANO Manuela (COMM)" userId="S::manuela.oretano@ec.europa.eu::c302b6c1-a6cf-48e9-bad6-372049ac2824" providerId="AD" clId="Web-{4A34934A-7D1B-91F6-3213-CC0732B6DA28}" dt="2025-01-10T11:46:06.048" v="2"/>
        <pc:sldMkLst>
          <pc:docMk/>
          <pc:sldMk cId="4151216835" sldId="339"/>
        </pc:sldMkLst>
        <pc:picChg chg="mod">
          <ac:chgData name="ORETANO Manuela (COMM)" userId="S::manuela.oretano@ec.europa.eu::c302b6c1-a6cf-48e9-bad6-372049ac2824" providerId="AD" clId="Web-{4A34934A-7D1B-91F6-3213-CC0732B6DA28}" dt="2025-01-10T11:46:06.048" v="2"/>
          <ac:picMkLst>
            <pc:docMk/>
            <pc:sldMk cId="4151216835" sldId="339"/>
            <ac:picMk id="4" creationId="{00000000-0000-0000-0000-000000000000}"/>
          </ac:picMkLst>
        </pc:picChg>
      </pc:sldChg>
      <pc:sldChg chg="modSp">
        <pc:chgData name="ORETANO Manuela (COMM)" userId="S::manuela.oretano@ec.europa.eu::c302b6c1-a6cf-48e9-bad6-372049ac2824" providerId="AD" clId="Web-{4A34934A-7D1B-91F6-3213-CC0732B6DA28}" dt="2025-01-10T11:45:52.876" v="1"/>
        <pc:sldMkLst>
          <pc:docMk/>
          <pc:sldMk cId="1034728412" sldId="352"/>
        </pc:sldMkLst>
        <pc:picChg chg="mod">
          <ac:chgData name="ORETANO Manuela (COMM)" userId="S::manuela.oretano@ec.europa.eu::c302b6c1-a6cf-48e9-bad6-372049ac2824" providerId="AD" clId="Web-{4A34934A-7D1B-91F6-3213-CC0732B6DA28}" dt="2025-01-10T11:45:52.876" v="1"/>
          <ac:picMkLst>
            <pc:docMk/>
            <pc:sldMk cId="1034728412" sldId="352"/>
            <ac:picMk id="15" creationId="{2F9512DC-1BC8-204B-B55A-31E4CAAF6952}"/>
          </ac:picMkLst>
        </pc:picChg>
      </pc:sldChg>
    </pc:docChg>
  </pc:docChgLst>
  <pc:docChgLst>
    <pc:chgData name="ORETANO Manuela (COMM)" userId="S::manuela.oretano@ec.europa.eu::c302b6c1-a6cf-48e9-bad6-372049ac2824" providerId="AD" clId="Web-{2E35B830-3933-F5FB-0A8B-0EAE8CD20499}"/>
    <pc:docChg chg="delSld modSld modSection">
      <pc:chgData name="ORETANO Manuela (COMM)" userId="S::manuela.oretano@ec.europa.eu::c302b6c1-a6cf-48e9-bad6-372049ac2824" providerId="AD" clId="Web-{2E35B830-3933-F5FB-0A8B-0EAE8CD20499}" dt="2024-07-15T13:49:02.381" v="3"/>
      <pc:docMkLst>
        <pc:docMk/>
      </pc:docMkLst>
      <pc:sldChg chg="modNotes">
        <pc:chgData name="ORETANO Manuela (COMM)" userId="S::manuela.oretano@ec.europa.eu::c302b6c1-a6cf-48e9-bad6-372049ac2824" providerId="AD" clId="Web-{2E35B830-3933-F5FB-0A8B-0EAE8CD20499}" dt="2024-07-15T13:47:08.892" v="2"/>
        <pc:sldMkLst>
          <pc:docMk/>
          <pc:sldMk cId="1225291961" sldId="408"/>
        </pc:sldMkLst>
      </pc:sldChg>
      <pc:sldChg chg="del">
        <pc:chgData name="ORETANO Manuela (COMM)" userId="S::manuela.oretano@ec.europa.eu::c302b6c1-a6cf-48e9-bad6-372049ac2824" providerId="AD" clId="Web-{2E35B830-3933-F5FB-0A8B-0EAE8CD20499}" dt="2024-07-15T13:49:02.381" v="3"/>
        <pc:sldMkLst>
          <pc:docMk/>
          <pc:sldMk cId="709964528" sldId="409"/>
        </pc:sldMkLst>
      </pc:sldChg>
    </pc:docChg>
  </pc:docChgLst>
  <pc:docChgLst>
    <pc:chgData name="ORETANO Manuela (COMM)" userId="S::manuela.oretano@ec.europa.eu::c302b6c1-a6cf-48e9-bad6-372049ac2824" providerId="AD" clId="Web-{1CEB1D02-A2E0-5D58-6D61-BA5C7C328333}"/>
    <pc:docChg chg="modSld">
      <pc:chgData name="ORETANO Manuela (COMM)" userId="S::manuela.oretano@ec.europa.eu::c302b6c1-a6cf-48e9-bad6-372049ac2824" providerId="AD" clId="Web-{1CEB1D02-A2E0-5D58-6D61-BA5C7C328333}" dt="2024-07-17T09:12:11.145" v="0"/>
      <pc:docMkLst>
        <pc:docMk/>
      </pc:docMkLst>
      <pc:sldChg chg="modNotes">
        <pc:chgData name="ORETANO Manuela (COMM)" userId="S::manuela.oretano@ec.europa.eu::c302b6c1-a6cf-48e9-bad6-372049ac2824" providerId="AD" clId="Web-{1CEB1D02-A2E0-5D58-6D61-BA5C7C328333}" dt="2024-07-17T09:12:11.145" v="0"/>
        <pc:sldMkLst>
          <pc:docMk/>
          <pc:sldMk cId="727304098" sldId="431"/>
        </pc:sldMkLst>
      </pc:sldChg>
    </pc:docChg>
  </pc:docChgLst>
  <pc:docChgLst>
    <pc:chgData name="ORETANO Manuela (COMM)" userId="c302b6c1-a6cf-48e9-bad6-372049ac2824" providerId="ADAL" clId="{6B063A15-B233-4E03-B59C-F2D1651781D3}"/>
    <pc:docChg chg="modSld">
      <pc:chgData name="ORETANO Manuela (COMM)" userId="c302b6c1-a6cf-48e9-bad6-372049ac2824" providerId="ADAL" clId="{6B063A15-B233-4E03-B59C-F2D1651781D3}" dt="2025-01-31T09:08:22.707" v="0" actId="14826"/>
      <pc:docMkLst>
        <pc:docMk/>
      </pc:docMkLst>
      <pc:sldChg chg="modSp">
        <pc:chgData name="ORETANO Manuela (COMM)" userId="c302b6c1-a6cf-48e9-bad6-372049ac2824" providerId="ADAL" clId="{6B063A15-B233-4E03-B59C-F2D1651781D3}" dt="2025-01-31T09:08:22.707" v="0" actId="14826"/>
        <pc:sldMkLst>
          <pc:docMk/>
          <pc:sldMk cId="3562266476" sldId="314"/>
        </pc:sldMkLst>
        <pc:picChg chg="mod">
          <ac:chgData name="ORETANO Manuela (COMM)" userId="c302b6c1-a6cf-48e9-bad6-372049ac2824" providerId="ADAL" clId="{6B063A15-B233-4E03-B59C-F2D1651781D3}" dt="2025-01-31T09:08:22.707" v="0" actId="14826"/>
          <ac:picMkLst>
            <pc:docMk/>
            <pc:sldMk cId="3562266476" sldId="314"/>
            <ac:picMk id="3" creationId="{115B4809-99D8-3A79-C077-6184FB09D445}"/>
          </ac:picMkLst>
        </pc:picChg>
      </pc:sldChg>
    </pc:docChg>
  </pc:docChgLst>
</pc:chgInfo>
</file>

<file path=ppt/diagrams/_rels/data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4" Type="http://schemas.openxmlformats.org/officeDocument/2006/relationships/image" Target="../media/image44.jpeg"/></Relationships>
</file>

<file path=ppt/diagrams/_rels/data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 Id="rId5" Type="http://schemas.openxmlformats.org/officeDocument/2006/relationships/image" Target="../media/image49.jpeg"/><Relationship Id="rId4" Type="http://schemas.openxmlformats.org/officeDocument/2006/relationships/image" Target="../media/image48.jpe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50.jpeg"/><Relationship Id="rId5" Type="http://schemas.openxmlformats.org/officeDocument/2006/relationships/image" Target="../media/image54.jpeg"/><Relationship Id="rId4" Type="http://schemas.openxmlformats.org/officeDocument/2006/relationships/image" Target="../media/image53.jpeg"/></Relationships>
</file>

<file path=ppt/diagrams/_rels/data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4" Type="http://schemas.openxmlformats.org/officeDocument/2006/relationships/image" Target="../media/image58.jpeg"/></Relationships>
</file>

<file path=ppt/diagrams/_rels/drawing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4" Type="http://schemas.openxmlformats.org/officeDocument/2006/relationships/image" Target="../media/image44.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 Id="rId5" Type="http://schemas.openxmlformats.org/officeDocument/2006/relationships/image" Target="../media/image49.jpeg"/><Relationship Id="rId4" Type="http://schemas.openxmlformats.org/officeDocument/2006/relationships/image" Target="../media/image48.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50.jpeg"/><Relationship Id="rId5" Type="http://schemas.openxmlformats.org/officeDocument/2006/relationships/image" Target="../media/image54.jpeg"/><Relationship Id="rId4" Type="http://schemas.openxmlformats.org/officeDocument/2006/relationships/image" Target="../media/image53.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4" Type="http://schemas.openxmlformats.org/officeDocument/2006/relationships/image" Target="../media/image58.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dgm:spPr>
        <a:solidFill>
          <a:srgbClr val="005674">
            <a:alpha val="50000"/>
          </a:srgbClr>
        </a:solidFill>
      </dgm:spPr>
      <dgm:t>
        <a:bodyPr/>
        <a:lstStyle/>
        <a:p>
          <a:r>
            <a:rPr lang="en-US" b="1"/>
            <a:t>EU:N 24 VIRALLISTA KIELTÄ </a:t>
          </a:r>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custT="1"/>
      <dgm:spPr/>
      <dgm:t>
        <a:bodyPr/>
        <a:lstStyle/>
        <a:p>
          <a:r>
            <a:rPr lang="fi-FI" sz="1500" b="1"/>
            <a:t>Slaavilaiset: </a:t>
          </a:r>
          <a:r>
            <a:rPr lang="fi-FI" sz="1500"/>
            <a:t>bulgaria, kroaatti, puola, slovakki, sloveeni ja tšekki</a:t>
          </a:r>
          <a:endParaRPr lang="en-US" sz="150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custT="1"/>
      <dgm:spPr>
        <a:solidFill>
          <a:schemeClr val="accent2">
            <a:lumMod val="75000"/>
            <a:alpha val="50000"/>
          </a:schemeClr>
        </a:solidFill>
      </dgm:spPr>
      <dgm:t>
        <a:bodyPr/>
        <a:lstStyle/>
        <a:p>
          <a:r>
            <a:rPr lang="fi-FI" sz="1500" b="1"/>
            <a:t>Germaaniset: </a:t>
          </a:r>
          <a:r>
            <a:rPr lang="fi-FI" sz="1500"/>
            <a:t>englanti, hollanti, ruotsi, saksa ja tanska</a:t>
          </a:r>
          <a:endParaRPr lang="en-US" sz="150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custT="1"/>
      <dgm:spPr/>
      <dgm:t>
        <a:bodyPr/>
        <a:lstStyle/>
        <a:p>
          <a:r>
            <a:rPr lang="fi-FI" sz="1500" b="1"/>
            <a:t>Romaaniset: </a:t>
          </a:r>
          <a:r>
            <a:rPr lang="fi-FI" sz="1500"/>
            <a:t>espanja, ranska, italia, portugali ja romania</a:t>
          </a:r>
          <a:endParaRPr lang="en-US" sz="150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custT="1"/>
      <dgm:spPr>
        <a:solidFill>
          <a:srgbClr val="FFC000">
            <a:alpha val="50000"/>
          </a:srgbClr>
        </a:solidFill>
      </dgm:spPr>
      <dgm:t>
        <a:bodyPr/>
        <a:lstStyle/>
        <a:p>
          <a:r>
            <a:rPr lang="fi-FI" sz="1500" b="1"/>
            <a:t>Muut: </a:t>
          </a:r>
          <a:r>
            <a:rPr lang="en-US" sz="1500" b="0" err="1"/>
            <a:t>suomi</a:t>
          </a:r>
          <a:r>
            <a:rPr lang="en-US" sz="1500" b="0"/>
            <a:t> ja </a:t>
          </a:r>
          <a:r>
            <a:rPr lang="en-US" sz="1500" b="0" err="1"/>
            <a:t>viro</a:t>
          </a:r>
          <a:r>
            <a:rPr lang="fi-FI" sz="1500" b="0"/>
            <a:t>, </a:t>
          </a:r>
          <a:r>
            <a:rPr lang="fi-FI" sz="1500"/>
            <a:t>iiri, kreikka, latvia, liettua, malta ja unkari</a:t>
          </a:r>
          <a:endParaRPr lang="en-US" sz="150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X="1056"/>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n-US" sz="1700" err="1">
              <a:solidFill>
                <a:schemeClr val="tx1"/>
              </a:solidFill>
            </a:rPr>
            <a:t>edustaa</a:t>
          </a:r>
          <a:r>
            <a:rPr lang="en-US" sz="1700">
              <a:solidFill>
                <a:schemeClr val="tx1"/>
              </a:solidFill>
            </a:rPr>
            <a:t> EU-maiden </a:t>
          </a:r>
          <a:r>
            <a:rPr lang="en-US" sz="1700" err="1">
              <a:solidFill>
                <a:schemeClr val="tx1"/>
              </a:solidFill>
            </a:rPr>
            <a:t>hallituksia</a:t>
          </a:r>
          <a:endParaRPr lang="en-IE" sz="170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fi-FI" sz="1700">
              <a:solidFill>
                <a:schemeClr val="tx1"/>
              </a:solidFill>
            </a:rPr>
            <a:t>kokoaa yhteen eri EU-maiden ministerit keskustelemaan EU:n asioista (maataloudesta, ulkoasioista, oikeusasioista ym.)</a:t>
          </a:r>
          <a:endParaRPr lang="en-IE" sz="170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fi-FI" sz="1700">
              <a:solidFill>
                <a:schemeClr val="tx1"/>
              </a:solidFill>
            </a:rPr>
            <a:t>tekee päätöksiä ja hyväksyy </a:t>
          </a:r>
          <a:r>
            <a:rPr lang="en-US" sz="1700" err="1">
              <a:solidFill>
                <a:schemeClr val="tx1"/>
              </a:solidFill>
            </a:rPr>
            <a:t>säädöksiä</a:t>
          </a:r>
          <a:r>
            <a:rPr lang="fi-FI" sz="1700">
              <a:solidFill>
                <a:schemeClr val="tx1"/>
              </a:solidFill>
            </a:rPr>
            <a:t> yhdessä Euroopan parlamentin kanssa</a:t>
          </a:r>
          <a:endParaRPr lang="en-IE" sz="170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fi-FI" sz="1700">
              <a:solidFill>
                <a:schemeClr val="tx1"/>
              </a:solidFill>
            </a:rPr>
            <a:t>toimii vaihtuvan puheenjohtajamaan johdolla – jokainen EU-maa on vuorollaan puoli vuotta puheenjohtajana</a:t>
          </a:r>
          <a:endParaRPr lang="en-IE" sz="170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en-US" sz="1700" err="1">
              <a:solidFill>
                <a:schemeClr val="tx1"/>
              </a:solidFill>
            </a:rPr>
            <a:t>kokoontuu</a:t>
          </a:r>
          <a:r>
            <a:rPr lang="en-US" sz="1700">
              <a:solidFill>
                <a:schemeClr val="tx1"/>
              </a:solidFill>
            </a:rPr>
            <a:t> </a:t>
          </a:r>
          <a:r>
            <a:rPr lang="en-US" sz="1700" err="1">
              <a:solidFill>
                <a:schemeClr val="tx1"/>
              </a:solidFill>
            </a:rPr>
            <a:t>Brysselissä</a:t>
          </a:r>
          <a:r>
            <a:rPr lang="en-US" sz="1700">
              <a:solidFill>
                <a:schemeClr val="tx1"/>
              </a:solidFill>
            </a:rPr>
            <a:t> tai </a:t>
          </a:r>
          <a:r>
            <a:rPr lang="en-US" sz="1700" err="1">
              <a:solidFill>
                <a:schemeClr val="tx1"/>
              </a:solidFill>
            </a:rPr>
            <a:t>Luxemburgissa</a:t>
          </a:r>
          <a:endParaRPr lang="en-IE" sz="170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en-US" sz="1700" err="1">
              <a:solidFill>
                <a:schemeClr val="tx1"/>
              </a:solidFill>
            </a:rPr>
            <a:t>edustaa</a:t>
          </a:r>
          <a:r>
            <a:rPr lang="en-US" sz="1700">
              <a:solidFill>
                <a:schemeClr val="tx1"/>
              </a:solidFill>
            </a:rPr>
            <a:t> </a:t>
          </a:r>
          <a:r>
            <a:rPr lang="en-US" sz="1700" err="1">
              <a:solidFill>
                <a:schemeClr val="tx1"/>
              </a:solidFill>
            </a:rPr>
            <a:t>EU:n</a:t>
          </a:r>
          <a:r>
            <a:rPr lang="en-US" sz="1700">
              <a:solidFill>
                <a:schemeClr val="tx1"/>
              </a:solidFill>
            </a:rPr>
            <a:t> </a:t>
          </a:r>
          <a:r>
            <a:rPr lang="en-US" sz="1700" err="1">
              <a:solidFill>
                <a:schemeClr val="tx1"/>
              </a:solidFill>
            </a:rPr>
            <a:t>yhteistä</a:t>
          </a:r>
          <a:r>
            <a:rPr lang="en-US" sz="1700">
              <a:solidFill>
                <a:schemeClr val="tx1"/>
              </a:solidFill>
            </a:rPr>
            <a:t> </a:t>
          </a:r>
          <a:r>
            <a:rPr lang="en-US" sz="1700" err="1">
              <a:solidFill>
                <a:schemeClr val="tx1"/>
              </a:solidFill>
            </a:rPr>
            <a:t>etua</a:t>
          </a:r>
          <a:endParaRPr lang="en-IE" sz="170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fi-FI" sz="1700">
              <a:solidFill>
                <a:schemeClr val="tx1"/>
              </a:solidFill>
            </a:rPr>
            <a:t>toimii puheenjohtajan johdolla; komission kollegiossa on jokaisesta EU-maasta yksi komissaari, joka vastaa tietystä alasta</a:t>
          </a:r>
          <a:endParaRPr lang="en-IE" sz="170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fi-FI" sz="1700">
              <a:solidFill>
                <a:schemeClr val="tx1"/>
              </a:solidFill>
            </a:rPr>
            <a:t>ehdottaa uusia </a:t>
          </a:r>
          <a:r>
            <a:rPr lang="en-US" sz="1700" err="1">
              <a:solidFill>
                <a:schemeClr val="tx1"/>
              </a:solidFill>
            </a:rPr>
            <a:t>säädöksiä</a:t>
          </a:r>
          <a:r>
            <a:rPr lang="fi-FI" sz="1700">
              <a:solidFill>
                <a:schemeClr val="tx1"/>
              </a:solidFill>
            </a:rPr>
            <a:t> ja ohjelmia</a:t>
          </a:r>
          <a:endParaRPr lang="en-IE" sz="170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fi-FI" sz="1700">
              <a:solidFill>
                <a:schemeClr val="tx1"/>
              </a:solidFill>
            </a:rPr>
            <a:t>parlamentti valitsee komission viiden vuoden toimikaudeksi</a:t>
          </a:r>
          <a:endParaRPr lang="en-IE" sz="170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fi-FI" sz="1700">
              <a:solidFill>
                <a:schemeClr val="tx1"/>
              </a:solidFill>
            </a:rPr>
            <a:t>hallinnoi EU:n talousarviota ja eri alojen politiikkaa</a:t>
          </a:r>
          <a:endParaRPr lang="en-IE" sz="170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n-US" sz="1700">
              <a:solidFill>
                <a:schemeClr val="tx1"/>
              </a:solidFill>
            </a:rPr>
            <a:t>valvoo EU:n perussopimuksia</a:t>
          </a:r>
          <a:endParaRPr lang="en-IE" sz="170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en-US" sz="1700" err="1">
              <a:solidFill>
                <a:schemeClr val="tx1"/>
              </a:solidFill>
            </a:rPr>
            <a:t>sijaitsee</a:t>
          </a:r>
          <a:r>
            <a:rPr lang="en-US" sz="1700">
              <a:solidFill>
                <a:schemeClr val="tx1"/>
              </a:solidFill>
            </a:rPr>
            <a:t> </a:t>
          </a:r>
          <a:r>
            <a:rPr lang="en-US" sz="1700" err="1">
              <a:solidFill>
                <a:schemeClr val="tx1"/>
              </a:solidFill>
            </a:rPr>
            <a:t>Brysselissä</a:t>
          </a:r>
          <a:r>
            <a:rPr lang="en-US" sz="1700">
              <a:solidFill>
                <a:schemeClr val="tx1"/>
              </a:solidFill>
            </a:rPr>
            <a:t> ja </a:t>
          </a:r>
          <a:r>
            <a:rPr lang="en-US" sz="1700" err="1">
              <a:solidFill>
                <a:schemeClr val="tx1"/>
              </a:solidFill>
            </a:rPr>
            <a:t>Luxemburgissa</a:t>
          </a:r>
          <a:endParaRPr lang="en-IE" sz="170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US" sz="1700" b="0" err="1">
              <a:solidFill>
                <a:schemeClr val="tx1"/>
              </a:solidFill>
            </a:rPr>
            <a:t>seuraa</a:t>
          </a:r>
          <a:r>
            <a:rPr lang="en-US" sz="1700" b="0">
              <a:solidFill>
                <a:schemeClr val="tx1"/>
              </a:solidFill>
            </a:rPr>
            <a:t> </a:t>
          </a:r>
          <a:r>
            <a:rPr lang="en-US" sz="1700" b="0" err="1">
              <a:solidFill>
                <a:schemeClr val="tx1"/>
              </a:solidFill>
            </a:rPr>
            <a:t>EU:n</a:t>
          </a:r>
          <a:r>
            <a:rPr lang="en-US" sz="1700" b="0">
              <a:solidFill>
                <a:schemeClr val="tx1"/>
              </a:solidFill>
            </a:rPr>
            <a:t> </a:t>
          </a:r>
          <a:r>
            <a:rPr lang="en-US" sz="1700" b="0" err="1">
              <a:solidFill>
                <a:schemeClr val="tx1"/>
              </a:solidFill>
            </a:rPr>
            <a:t>lainsäädäntöä</a:t>
          </a:r>
          <a:endParaRPr lang="en-IE" sz="1700" b="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fi-FI" sz="1700" b="0">
              <a:solidFill>
                <a:schemeClr val="tx1"/>
              </a:solidFill>
            </a:rPr>
            <a:t>varmistaa, että EU-maat noudattavat EU:n oikeutta</a:t>
          </a:r>
          <a:endParaRPr lang="en-IE" sz="1700" b="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fi-FI" sz="1700" b="0">
              <a:solidFill>
                <a:schemeClr val="tx1"/>
              </a:solidFill>
            </a:rPr>
            <a:t>opastaa kansallisia tuomioistuimia EU:n lakien tulkinnassa</a:t>
          </a:r>
          <a:endParaRPr lang="en-IE" sz="1700" b="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fi-FI" sz="1700" b="0">
              <a:solidFill>
                <a:schemeClr val="tx1"/>
              </a:solidFill>
            </a:rPr>
            <a:t>määrää maille sakkoja, jos ne eivät noudata EU:n </a:t>
          </a:r>
          <a:r>
            <a:rPr lang="en-US" sz="1700" b="0" err="1">
              <a:solidFill>
                <a:schemeClr val="tx1"/>
              </a:solidFill>
            </a:rPr>
            <a:t>säädöksiä</a:t>
          </a:r>
          <a:endParaRPr lang="en-IE" sz="1700" b="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fi-FI" sz="1700" b="0">
              <a:solidFill>
                <a:schemeClr val="tx1"/>
              </a:solidFill>
            </a:rPr>
            <a:t>valvoo, että laeissa noudatetaan perusoikeuksia (esim. sananvapaus, lehdistönvapaus)</a:t>
          </a:r>
          <a:endParaRPr lang="en-IE" sz="1700" b="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fi-FI" sz="1700" b="0">
              <a:solidFill>
                <a:schemeClr val="tx1"/>
              </a:solidFill>
            </a:rPr>
            <a:t>tuomareita on yksi jokaisesta EU-maasta</a:t>
          </a:r>
          <a:endParaRPr lang="en-IE" sz="1700" b="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n-US" sz="1700" b="0" err="1">
              <a:solidFill>
                <a:schemeClr val="tx1"/>
              </a:solidFill>
            </a:rPr>
            <a:t>sijaitsee</a:t>
          </a:r>
          <a:r>
            <a:rPr lang="en-US" sz="1700" b="0">
              <a:solidFill>
                <a:schemeClr val="tx1"/>
              </a:solidFill>
            </a:rPr>
            <a:t> </a:t>
          </a:r>
          <a:r>
            <a:rPr lang="en-US" sz="1700" b="0" err="1">
              <a:solidFill>
                <a:schemeClr val="tx1"/>
              </a:solidFill>
            </a:rPr>
            <a:t>Luxemburgissa</a:t>
          </a:r>
          <a:endParaRPr lang="en-IE" sz="1700" b="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fi-FI" sz="1800" b="0">
              <a:solidFill>
                <a:schemeClr val="tx1"/>
              </a:solidFill>
            </a:rPr>
            <a:t>tarkastaa, onko EU:n talousarviovaroja käytetty oikein</a:t>
          </a:r>
          <a:endParaRPr lang="en-IE" sz="1800" b="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fi-FI" sz="1800" b="0">
              <a:solidFill>
                <a:schemeClr val="tx1"/>
              </a:solidFill>
            </a:rPr>
            <a:t>raportoi petoksista, korruptiosta tai muusta laittomasta toiminnasta</a:t>
          </a:r>
          <a:endParaRPr lang="en-IE" sz="1800" b="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fi-FI" sz="1800" b="0">
              <a:solidFill>
                <a:schemeClr val="tx1"/>
              </a:solidFill>
            </a:rPr>
            <a:t>ohjaa EU:n päättäjiä talousarvion optimaalisessa käytössä</a:t>
          </a:r>
          <a:endParaRPr lang="en-IE" sz="1800" b="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fi-FI" sz="1800" b="0">
              <a:solidFill>
                <a:schemeClr val="tx1"/>
              </a:solidFill>
            </a:rPr>
            <a:t>EU:n neuvosto nimittää jäsenet kuudeksi vuodeksi</a:t>
          </a:r>
          <a:endParaRPr lang="en-IE" sz="1800" b="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fi-FI" sz="1700">
              <a:solidFill>
                <a:schemeClr val="tx1"/>
              </a:solidFill>
            </a:rPr>
            <a:t>johtaa EU:n talous- ja rahapolitiikkaa</a:t>
          </a:r>
          <a:endParaRPr lang="en-IE" sz="170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en-US" sz="1700">
              <a:solidFill>
                <a:schemeClr val="tx1"/>
              </a:solidFill>
            </a:rPr>
            <a:t>hallinnoi EU:n rahayksikköä euroa</a:t>
          </a:r>
          <a:endParaRPr lang="en-IE" sz="170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fi-FI" sz="1700">
              <a:solidFill>
                <a:schemeClr val="tx1"/>
              </a:solidFill>
            </a:rPr>
            <a:t>vastaa euron ja hintojen vakaudesta</a:t>
          </a:r>
          <a:endParaRPr lang="en-IE" sz="170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en-US" sz="1700">
              <a:solidFill>
                <a:schemeClr val="tx1"/>
              </a:solidFill>
            </a:rPr>
            <a:t>vahvistaa euroalueen korot</a:t>
          </a:r>
          <a:endParaRPr lang="en-IE" sz="170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fi-FI" sz="1700">
              <a:solidFill>
                <a:schemeClr val="tx1"/>
              </a:solidFill>
            </a:rPr>
            <a:t>tekee työtä EU-maiden kansallisten keskuspankkien kanssa</a:t>
          </a:r>
          <a:endParaRPr lang="en-IE" sz="170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fi-FI" sz="1700">
              <a:solidFill>
                <a:schemeClr val="tx1"/>
              </a:solidFill>
            </a:rPr>
            <a:t>EU:n neuvosto nimittää 6 jäsentä 8 vuoden toimikaudeksi, jota ei voi uusia</a:t>
          </a:r>
          <a:endParaRPr lang="en-IE" sz="170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en-US" sz="1700" err="1">
              <a:solidFill>
                <a:schemeClr val="tx1"/>
              </a:solidFill>
            </a:rPr>
            <a:t>sijaitsee</a:t>
          </a:r>
          <a:r>
            <a:rPr lang="en-US" sz="1700">
              <a:solidFill>
                <a:schemeClr val="tx1"/>
              </a:solidFill>
            </a:rPr>
            <a:t> </a:t>
          </a:r>
          <a:r>
            <a:rPr lang="en-US" sz="1700" err="1">
              <a:solidFill>
                <a:schemeClr val="tx1"/>
              </a:solidFill>
            </a:rPr>
            <a:t>Frankfurtissa</a:t>
          </a:r>
          <a:r>
            <a:rPr lang="en-US" sz="1700">
              <a:solidFill>
                <a:schemeClr val="tx1"/>
              </a:solidFill>
            </a:rPr>
            <a:t> </a:t>
          </a:r>
          <a:r>
            <a:rPr lang="en-US" sz="1700" err="1">
              <a:solidFill>
                <a:schemeClr val="tx1"/>
              </a:solidFill>
            </a:rPr>
            <a:t>Saksassa</a:t>
          </a:r>
          <a:endParaRPr lang="en-IE" sz="170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4_2" csCatId="accent4" phldr="1"/>
      <dgm:spPr/>
      <dgm:t>
        <a:bodyPr/>
        <a:lstStyle/>
        <a:p>
          <a:endParaRPr lang="en-US"/>
        </a:p>
      </dgm:t>
    </dgm:pt>
    <dgm:pt modelId="{5483B900-F507-4D16-AFC0-AFA0AD5B68A9}">
      <dgm:prSet phldrT="[Text]" phldr="0" custT="1"/>
      <dgm:spPr>
        <a:solidFill>
          <a:schemeClr val="accent4">
            <a:lumMod val="60000"/>
            <a:lumOff val="40000"/>
          </a:schemeClr>
        </a:solidFill>
        <a:ln>
          <a:solidFill>
            <a:schemeClr val="tx1"/>
          </a:solidFill>
        </a:ln>
      </dgm:spPr>
      <dgm:t>
        <a:bodyPr/>
        <a:lstStyle/>
        <a:p>
          <a:pPr rtl="0"/>
          <a:r>
            <a:rPr lang="en-IE" sz="1800" b="0" err="1">
              <a:solidFill>
                <a:schemeClr val="tx1"/>
              </a:solidFill>
              <a:latin typeface="Calibri Light" panose="020F0302020204030204"/>
            </a:rPr>
            <a:t>Eurooppalainen</a:t>
          </a:r>
          <a:r>
            <a:rPr lang="en-IE" sz="1800" b="0">
              <a:solidFill>
                <a:schemeClr val="tx1"/>
              </a:solidFill>
              <a:latin typeface="Calibri Light" panose="020F0302020204030204"/>
            </a:rPr>
            <a:t> </a:t>
          </a:r>
          <a:r>
            <a:rPr lang="en-IE" sz="1800" b="0" err="1">
              <a:solidFill>
                <a:schemeClr val="tx1"/>
              </a:solidFill>
              <a:latin typeface="Calibri Light" panose="020F0302020204030204"/>
            </a:rPr>
            <a:t>kansalaisaloite</a:t>
          </a:r>
          <a:endParaRPr lang="en-US" sz="1800" b="0">
            <a:solidFill>
              <a:schemeClr val="tx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chemeClr val="accent4">
            <a:lumMod val="60000"/>
            <a:lumOff val="40000"/>
          </a:schemeClr>
        </a:solidFill>
        <a:ln>
          <a:solidFill>
            <a:schemeClr val="tx1"/>
          </a:solidFill>
        </a:ln>
      </dgm:spPr>
      <dgm:t>
        <a:bodyPr/>
        <a:lstStyle/>
        <a:p>
          <a:pPr rtl="0"/>
          <a:r>
            <a:rPr lang="en-IE" sz="1800" err="1">
              <a:solidFill>
                <a:schemeClr val="tx1"/>
              </a:solidFill>
              <a:latin typeface="Calibri Light" panose="020F0302020204030204"/>
            </a:rPr>
            <a:t>Euroopan</a:t>
          </a:r>
          <a:r>
            <a:rPr lang="en-IE" sz="1800">
              <a:solidFill>
                <a:schemeClr val="tx1"/>
              </a:solidFill>
              <a:latin typeface="Calibri Light" panose="020F0302020204030204"/>
            </a:rPr>
            <a:t> </a:t>
          </a:r>
          <a:r>
            <a:rPr lang="en-IE" sz="1800" err="1">
              <a:solidFill>
                <a:schemeClr val="tx1"/>
              </a:solidFill>
              <a:latin typeface="Calibri Light" panose="020F0302020204030204"/>
            </a:rPr>
            <a:t>nuorisoviikko</a:t>
          </a:r>
          <a:endParaRPr lang="en-US" sz="1800">
            <a:solidFill>
              <a:schemeClr val="tx1"/>
            </a:solidFill>
          </a:endParaRP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phldr="0" custT="1"/>
      <dgm:spPr>
        <a:solidFill>
          <a:schemeClr val="accent4">
            <a:lumMod val="60000"/>
            <a:lumOff val="40000"/>
          </a:schemeClr>
        </a:solidFill>
        <a:ln>
          <a:solidFill>
            <a:schemeClr val="tx1"/>
          </a:solidFill>
        </a:ln>
      </dgm:spPr>
      <dgm:t>
        <a:bodyPr/>
        <a:lstStyle/>
        <a:p>
          <a:pPr rtl="0"/>
          <a:r>
            <a:rPr lang="en-IE" sz="1800" noProof="0">
              <a:solidFill>
                <a:schemeClr val="tx1"/>
              </a:solidFill>
              <a:latin typeface="Calibri Light" panose="020F0302020204030204"/>
            </a:rPr>
            <a:t>European Youth Event (EYE)</a:t>
          </a:r>
          <a:endParaRPr lang="en-IE" sz="1800" noProof="0">
            <a:solidFill>
              <a:schemeClr val="tx1"/>
            </a:solidFill>
          </a:endParaRPr>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phldr="0" custT="1"/>
      <dgm:spPr>
        <a:solidFill>
          <a:schemeClr val="accent4">
            <a:lumMod val="60000"/>
            <a:lumOff val="40000"/>
          </a:schemeClr>
        </a:solidFill>
        <a:ln>
          <a:solidFill>
            <a:schemeClr val="tx1"/>
          </a:solidFill>
        </a:ln>
      </dgm:spPr>
      <dgm:t>
        <a:bodyPr/>
        <a:lstStyle/>
        <a:p>
          <a:pPr rtl="0"/>
          <a:r>
            <a:rPr lang="en-IE" sz="1800" err="1">
              <a:solidFill>
                <a:schemeClr val="tx1"/>
              </a:solidFill>
              <a:latin typeface="Calibri Light" panose="020F0302020204030204"/>
            </a:rPr>
            <a:t>Sinun</a:t>
          </a:r>
          <a:r>
            <a:rPr lang="en-IE" sz="1800">
              <a:solidFill>
                <a:schemeClr val="tx1"/>
              </a:solidFill>
              <a:latin typeface="Calibri Light" panose="020F0302020204030204"/>
            </a:rPr>
            <a:t> </a:t>
          </a:r>
          <a:r>
            <a:rPr lang="en-IE" sz="1800" err="1">
              <a:solidFill>
                <a:schemeClr val="tx1"/>
              </a:solidFill>
              <a:latin typeface="Calibri Light" panose="020F0302020204030204"/>
            </a:rPr>
            <a:t>Eurooppasi</a:t>
          </a:r>
          <a:r>
            <a:rPr lang="en-IE" sz="1800">
              <a:solidFill>
                <a:schemeClr val="tx1"/>
              </a:solidFill>
              <a:latin typeface="Calibri Light" panose="020F0302020204030204"/>
            </a:rPr>
            <a:t>, </a:t>
          </a:r>
          <a:r>
            <a:rPr lang="en-IE" sz="1800" err="1">
              <a:solidFill>
                <a:schemeClr val="tx1"/>
              </a:solidFill>
              <a:latin typeface="Calibri Light" panose="020F0302020204030204"/>
            </a:rPr>
            <a:t>sinun</a:t>
          </a:r>
          <a:r>
            <a:rPr lang="en-IE" sz="1800">
              <a:solidFill>
                <a:schemeClr val="tx1"/>
              </a:solidFill>
              <a:latin typeface="Calibri Light" panose="020F0302020204030204"/>
            </a:rPr>
            <a:t> </a:t>
          </a:r>
          <a:r>
            <a:rPr lang="en-IE" sz="1800" err="1">
              <a:solidFill>
                <a:schemeClr val="tx1"/>
              </a:solidFill>
              <a:latin typeface="Calibri Light" panose="020F0302020204030204"/>
            </a:rPr>
            <a:t>mielipiteesi</a:t>
          </a:r>
          <a:endParaRPr lang="en-US" sz="1800">
            <a:solidFill>
              <a:schemeClr val="tx1"/>
            </a:solidFill>
          </a:endParaRPr>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rotWithShape="1">
          <a:blip xmlns:r="http://schemas.openxmlformats.org/officeDocument/2006/relationships" r:embed="rId1"/>
          <a:srcRect/>
          <a:stretch>
            <a:fillRect l="-12000" r="-12000"/>
          </a:stretch>
        </a:blipFill>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rotWithShape="1">
          <a:blip xmlns:r="http://schemas.openxmlformats.org/officeDocument/2006/relationships" r:embed="rId2"/>
          <a:srcRect/>
          <a:stretch>
            <a:fillRect l="-5000" r="-5000"/>
          </a:stretch>
        </a:blipFill>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rotWithShape="1">
          <a:blip xmlns:r="http://schemas.openxmlformats.org/officeDocument/2006/relationships" r:embed="rId3"/>
          <a:srcRect/>
          <a:stretch>
            <a:fillRect l="-5000" r="-5000"/>
          </a:stretch>
        </a:blipFill>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rotWithShape="1">
          <a:blip xmlns:r="http://schemas.openxmlformats.org/officeDocument/2006/relationships" r:embed="rId4"/>
          <a:srcRect/>
          <a:stretch>
            <a:fillRect t="-11000" b="-11000"/>
          </a:stretch>
        </a:blipFill>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fi-FI"/>
            <a:t>Nuorisotakuu</a:t>
          </a:r>
          <a:endParaRPr lang="en-US" b="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fi-FI"/>
            <a:t>Euroopan solidaarisuusjoukot</a:t>
          </a:r>
          <a:endParaRPr lang="en-US"/>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a:solidFill>
                <a:schemeClr val="bg1"/>
              </a:solidFill>
            </a:rPr>
            <a:t>Discover EU</a:t>
          </a:r>
          <a:endParaRPr lang="en-US" b="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fi-FI"/>
            <a:t>Sairaanhoitokortti</a:t>
          </a:r>
          <a:endParaRPr lang="en-US"/>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fi-FI"/>
            <a:t>Matkustajien oikeudet</a:t>
          </a:r>
          <a:endParaRPr lang="en-US"/>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fi-FI"/>
            <a:t>Keskeytymättömät digitaaliset tilaukset</a:t>
          </a:r>
          <a:endParaRPr lang="en-US" b="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fi-FI"/>
            <a:t>Maksuton roaming</a:t>
          </a:r>
          <a:endParaRPr lang="en-US" b="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fi-FI" sz="1600"/>
            <a:t>EU ja muu maailma</a:t>
          </a:r>
          <a:endParaRPr lang="en-US" sz="1600" b="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fi-FI" sz="1400"/>
            <a:t>Vaikutusmahdollisuudet</a:t>
          </a:r>
          <a:endParaRPr lang="en-US" sz="1400" b="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fi-FI" sz="1600"/>
            <a:t>Kuluttajien oikeudet ja turvallisuus</a:t>
          </a:r>
          <a:endParaRPr lang="en-US" sz="1600" b="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fi-FI" sz="1600"/>
            <a:t>EU:n rahoittamat hankkeet</a:t>
          </a:r>
          <a:endParaRPr lang="en-US" sz="1600" b="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fi-FI" sz="1600"/>
            <a:t>Ympäristönsuojelu</a:t>
          </a:r>
          <a:endParaRPr lang="en-US" sz="1600" b="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fi-FI" sz="1800"/>
            <a:t>Vihreän kehityksen ohjelma</a:t>
          </a:r>
          <a:endParaRPr lang="en-US" sz="1800" b="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err="1"/>
            <a:t>NextGenerationEU</a:t>
          </a:r>
          <a:endParaRPr lang="en-US" sz="180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fi-FI" sz="1800" err="1"/>
            <a:t>Digitalisaatio</a:t>
          </a:r>
          <a:endParaRPr lang="en-US" sz="180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fi-FI" sz="1800"/>
            <a:t>Yhdenvertaisuus</a:t>
          </a:r>
          <a:endParaRPr lang="en-US" sz="180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n-US" sz="1800" b="0" err="1">
              <a:solidFill>
                <a:schemeClr val="tx1"/>
              </a:solidFill>
            </a:rPr>
            <a:t>edustaa</a:t>
          </a:r>
          <a:r>
            <a:rPr lang="en-US" sz="1800" b="0">
              <a:solidFill>
                <a:schemeClr val="tx1"/>
              </a:solidFill>
            </a:rPr>
            <a:t> </a:t>
          </a:r>
          <a:r>
            <a:rPr lang="en-US" sz="1800" b="0" err="1">
              <a:solidFill>
                <a:schemeClr val="tx1"/>
              </a:solidFill>
            </a:rPr>
            <a:t>EU:n</a:t>
          </a:r>
          <a:r>
            <a:rPr lang="en-US" sz="1800" b="0">
              <a:solidFill>
                <a:schemeClr val="tx1"/>
              </a:solidFill>
            </a:rPr>
            <a:t> </a:t>
          </a:r>
          <a:r>
            <a:rPr lang="en-US" sz="1800" b="0" err="1">
              <a:solidFill>
                <a:schemeClr val="tx1"/>
              </a:solidFill>
            </a:rPr>
            <a:t>kansalaisten</a:t>
          </a:r>
          <a:r>
            <a:rPr lang="en-US" sz="1800" b="0">
              <a:solidFill>
                <a:schemeClr val="tx1"/>
              </a:solidFill>
            </a:rPr>
            <a:t> </a:t>
          </a:r>
          <a:r>
            <a:rPr lang="en-US" sz="1800" b="0" err="1">
              <a:solidFill>
                <a:schemeClr val="tx1"/>
              </a:solidFill>
            </a:rPr>
            <a:t>ääntä</a:t>
          </a:r>
          <a:endParaRPr lang="en-IE" sz="1800" b="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fi-FI" sz="1600" b="0">
              <a:solidFill>
                <a:schemeClr val="tx1"/>
              </a:solidFill>
            </a:rPr>
            <a:t>valitaan viiden vuoden välein pidettävissä vaaleissa, joissa kaikkien EU-maiden kansalaiset valitsevat parlamenttiin jäseniä omasta maastaan</a:t>
          </a:r>
          <a:endParaRPr lang="en-IE" sz="1600" b="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fi-FI" sz="1800" b="0">
              <a:solidFill>
                <a:schemeClr val="tx1"/>
              </a:solidFill>
            </a:rPr>
            <a:t>keskustelee Euroopan komission ehdottamista uusista laeista</a:t>
          </a:r>
          <a:endParaRPr lang="en-IE" sz="1800" b="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fi-FI" sz="1800" b="0">
              <a:solidFill>
                <a:schemeClr val="tx1"/>
              </a:solidFill>
            </a:rPr>
            <a:t>tekee näihin lakeihin muutoksia (tarvittaessa) ja päättää niistä yhdessä EU:n neuvoston kanssa</a:t>
          </a:r>
          <a:endParaRPr lang="en-IE" sz="1800" b="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n-US" sz="1800" b="0">
              <a:solidFill>
                <a:schemeClr val="tx1"/>
              </a:solidFill>
            </a:rPr>
            <a:t>valitsee Euroopan komission puheenjohtajan</a:t>
          </a:r>
          <a:endParaRPr lang="en-IE" sz="1800" b="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US" sz="1800" b="0">
              <a:solidFill>
                <a:schemeClr val="tx1"/>
              </a:solidFill>
            </a:rPr>
            <a:t>hyväksyy EU:n talousarvion</a:t>
          </a:r>
          <a:endParaRPr lang="en-IE" sz="1800" b="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fi-FI" sz="1800" b="0">
              <a:solidFill>
                <a:schemeClr val="tx1"/>
              </a:solidFill>
            </a:rPr>
            <a:t>pitää vuodessa vähintään 6 istuntoa Brysselissä Belgiassa ja 12 istuntoa Strasbourgissa Ranskassa</a:t>
          </a:r>
          <a:endParaRPr lang="en-IE" sz="1900" b="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fi-FI" sz="1800" b="0">
              <a:solidFill>
                <a:schemeClr val="tx1"/>
              </a:solidFill>
            </a:rPr>
            <a:t>jäseninä kunkin EU-maan valtion- tai hallitusten päämiehet</a:t>
          </a:r>
          <a:endParaRPr lang="en-IE" sz="1800" b="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fi-FI" sz="1800" b="0">
              <a:solidFill>
                <a:schemeClr val="tx1"/>
              </a:solidFill>
            </a:rPr>
            <a:t>päättää EU:n ensisijaisista tavoitteista ja poliittisista suuntaviivoista</a:t>
          </a:r>
          <a:endParaRPr lang="en-IE" sz="1800" b="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fi-FI" sz="1800" b="0">
              <a:solidFill>
                <a:schemeClr val="tx1"/>
              </a:solidFill>
            </a:rPr>
            <a:t>kokoontuu vähintään neljä kertaa vuodessa huippukokoukseen Brysseliin Belgiaan tai Luxemburgiin</a:t>
          </a:r>
          <a:endParaRPr lang="en-IE" sz="1800" b="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n-US" sz="1800" b="0" err="1">
              <a:solidFill>
                <a:schemeClr val="tx1"/>
              </a:solidFill>
            </a:rPr>
            <a:t>ei</a:t>
          </a:r>
          <a:r>
            <a:rPr lang="en-US" sz="1800" b="0">
              <a:solidFill>
                <a:schemeClr val="tx1"/>
              </a:solidFill>
            </a:rPr>
            <a:t> </a:t>
          </a:r>
          <a:r>
            <a:rPr lang="en-US" sz="1800" b="0" err="1">
              <a:solidFill>
                <a:schemeClr val="tx1"/>
              </a:solidFill>
            </a:rPr>
            <a:t>hyväksy</a:t>
          </a:r>
          <a:r>
            <a:rPr lang="en-US" sz="1800" b="0">
              <a:solidFill>
                <a:schemeClr val="tx1"/>
              </a:solidFill>
            </a:rPr>
            <a:t> </a:t>
          </a:r>
          <a:r>
            <a:rPr lang="en-US" sz="1800" b="0" err="1">
              <a:solidFill>
                <a:schemeClr val="tx1"/>
              </a:solidFill>
            </a:rPr>
            <a:t>EU:n</a:t>
          </a:r>
          <a:r>
            <a:rPr lang="en-US" sz="1800" b="0">
              <a:solidFill>
                <a:schemeClr val="tx1"/>
              </a:solidFill>
            </a:rPr>
            <a:t> </a:t>
          </a:r>
          <a:r>
            <a:rPr lang="en-US" sz="1800" b="0" err="1">
              <a:solidFill>
                <a:schemeClr val="tx1"/>
              </a:solidFill>
            </a:rPr>
            <a:t>säädöksiä</a:t>
          </a:r>
          <a:endParaRPr lang="en-IE" sz="1800" b="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97271" y="1545603"/>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b="1" kern="1200"/>
            <a:t>EU:N 24 VIRALLISTA KIELTÄ </a:t>
          </a:r>
        </a:p>
      </dsp:txBody>
      <dsp:txXfrm>
        <a:off x="3616856" y="1958675"/>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i-FI" sz="1500" b="1" kern="1200"/>
            <a:t>Slaavilaiset: </a:t>
          </a:r>
          <a:r>
            <a:rPr lang="fi-FI" sz="1500" kern="1200"/>
            <a:t>bulgaria, kroaatti, puola, slovakki, sloveeni ja tšekki</a:t>
          </a:r>
          <a:endParaRPr lang="en-US" sz="1500" kern="120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i-FI" sz="1500" b="1" kern="1200"/>
            <a:t>Germaaniset: </a:t>
          </a:r>
          <a:r>
            <a:rPr lang="fi-FI" sz="1500" kern="1200"/>
            <a:t>englanti, hollanti, ruotsi, saksa ja tanska</a:t>
          </a:r>
          <a:endParaRPr lang="en-US" sz="1500" kern="120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i-FI" sz="1500" b="1" kern="1200"/>
            <a:t>Romaaniset: </a:t>
          </a:r>
          <a:r>
            <a:rPr lang="fi-FI" sz="1500" kern="1200"/>
            <a:t>espanja, ranska, italia, portugali ja romania</a:t>
          </a:r>
          <a:endParaRPr lang="en-US" sz="1500" kern="120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i-FI" sz="1500" b="1" kern="1200"/>
            <a:t>Muut: </a:t>
          </a:r>
          <a:r>
            <a:rPr lang="en-US" sz="1500" b="0" kern="1200" err="1"/>
            <a:t>suomi</a:t>
          </a:r>
          <a:r>
            <a:rPr lang="en-US" sz="1500" b="0" kern="1200"/>
            <a:t> ja </a:t>
          </a:r>
          <a:r>
            <a:rPr lang="en-US" sz="1500" b="0" kern="1200" err="1"/>
            <a:t>viro</a:t>
          </a:r>
          <a:r>
            <a:rPr lang="fi-FI" sz="1500" b="0" kern="1200"/>
            <a:t>, </a:t>
          </a:r>
          <a:r>
            <a:rPr lang="fi-FI" sz="1500" kern="1200"/>
            <a:t>iiri, kreikka, latvia, liettua, malta ja unkari</a:t>
          </a:r>
          <a:endParaRPr lang="en-US" sz="1500" kern="120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err="1">
              <a:solidFill>
                <a:schemeClr val="tx1"/>
              </a:solidFill>
            </a:rPr>
            <a:t>edustaa</a:t>
          </a:r>
          <a:r>
            <a:rPr lang="en-US" sz="1700" kern="1200">
              <a:solidFill>
                <a:schemeClr val="tx1"/>
              </a:solidFill>
            </a:rPr>
            <a:t> EU-maiden </a:t>
          </a:r>
          <a:r>
            <a:rPr lang="en-US" sz="1700" kern="1200" err="1">
              <a:solidFill>
                <a:schemeClr val="tx1"/>
              </a:solidFill>
            </a:rPr>
            <a:t>hallituksia</a:t>
          </a:r>
          <a:endParaRPr lang="en-IE" sz="1700" kern="1200">
            <a:solidFill>
              <a:schemeClr val="tx1"/>
            </a:solidFill>
          </a:endParaRPr>
        </a:p>
      </dsp:txBody>
      <dsp:txXfrm>
        <a:off x="53684" y="53684"/>
        <a:ext cx="3790266" cy="992363"/>
      </dsp:txXfrm>
    </dsp:sp>
    <dsp:sp modelId="{0573FA43-24D1-4D72-85C2-86103A7FCEF0}">
      <dsp:nvSpPr>
        <dsp:cNvPr id="0" name=""/>
        <dsp:cNvSpPr/>
      </dsp:nvSpPr>
      <dsp:spPr>
        <a:xfrm>
          <a:off x="0" y="1115949"/>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kokoaa yhteen eri EU-maiden ministerit keskustelemaan EU:n asioista (maataloudesta, ulkoasioista, oikeusasioista ym.)</a:t>
          </a:r>
          <a:endParaRPr lang="en-IE" sz="1700" kern="1200">
            <a:solidFill>
              <a:schemeClr val="tx1"/>
            </a:solidFill>
          </a:endParaRPr>
        </a:p>
      </dsp:txBody>
      <dsp:txXfrm>
        <a:off x="53684" y="1169633"/>
        <a:ext cx="3790266" cy="992363"/>
      </dsp:txXfrm>
    </dsp:sp>
    <dsp:sp modelId="{050DFA99-827A-4EA5-8157-94CD9436E216}">
      <dsp:nvSpPr>
        <dsp:cNvPr id="0" name=""/>
        <dsp:cNvSpPr/>
      </dsp:nvSpPr>
      <dsp:spPr>
        <a:xfrm>
          <a:off x="0" y="2229743"/>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tekee päätöksiä ja hyväksyy </a:t>
          </a:r>
          <a:r>
            <a:rPr lang="en-US" sz="1700" kern="1200" err="1">
              <a:solidFill>
                <a:schemeClr val="tx1"/>
              </a:solidFill>
            </a:rPr>
            <a:t>säädöksiä</a:t>
          </a:r>
          <a:r>
            <a:rPr lang="fi-FI" sz="1700" kern="1200">
              <a:solidFill>
                <a:schemeClr val="tx1"/>
              </a:solidFill>
            </a:rPr>
            <a:t> yhdessä Euroopan parlamentin kanssa</a:t>
          </a:r>
          <a:endParaRPr lang="en-IE" sz="1700" kern="1200">
            <a:solidFill>
              <a:schemeClr val="tx1"/>
            </a:solidFill>
          </a:endParaRPr>
        </a:p>
      </dsp:txBody>
      <dsp:txXfrm>
        <a:off x="53684" y="2283427"/>
        <a:ext cx="3790266" cy="992363"/>
      </dsp:txXfrm>
    </dsp:sp>
    <dsp:sp modelId="{4F8DE995-AA6F-4DFE-8486-B480892B9757}">
      <dsp:nvSpPr>
        <dsp:cNvPr id="0" name=""/>
        <dsp:cNvSpPr/>
      </dsp:nvSpPr>
      <dsp:spPr>
        <a:xfrm>
          <a:off x="0" y="3343537"/>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toimii vaihtuvan puheenjohtajamaan johdolla – jokainen EU-maa on vuorollaan puoli vuotta puheenjohtajana</a:t>
          </a:r>
          <a:endParaRPr lang="en-IE" sz="1700" kern="1200">
            <a:solidFill>
              <a:schemeClr val="tx1"/>
            </a:solidFill>
          </a:endParaRPr>
        </a:p>
      </dsp:txBody>
      <dsp:txXfrm>
        <a:off x="53684" y="3397221"/>
        <a:ext cx="3790266" cy="992363"/>
      </dsp:txXfrm>
    </dsp:sp>
    <dsp:sp modelId="{C7565D90-15C1-4236-9AEC-41345840738B}">
      <dsp:nvSpPr>
        <dsp:cNvPr id="0" name=""/>
        <dsp:cNvSpPr/>
      </dsp:nvSpPr>
      <dsp:spPr>
        <a:xfrm>
          <a:off x="0" y="4457331"/>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err="1">
              <a:solidFill>
                <a:schemeClr val="tx1"/>
              </a:solidFill>
            </a:rPr>
            <a:t>kokoontuu</a:t>
          </a:r>
          <a:r>
            <a:rPr lang="en-US" sz="1700" kern="1200">
              <a:solidFill>
                <a:schemeClr val="tx1"/>
              </a:solidFill>
            </a:rPr>
            <a:t> </a:t>
          </a:r>
          <a:r>
            <a:rPr lang="en-US" sz="1700" kern="1200" err="1">
              <a:solidFill>
                <a:schemeClr val="tx1"/>
              </a:solidFill>
            </a:rPr>
            <a:t>Brysselissä</a:t>
          </a:r>
          <a:r>
            <a:rPr lang="en-US" sz="1700" kern="1200">
              <a:solidFill>
                <a:schemeClr val="tx1"/>
              </a:solidFill>
            </a:rPr>
            <a:t> tai </a:t>
          </a:r>
          <a:r>
            <a:rPr lang="en-US" sz="1700" kern="1200" err="1">
              <a:solidFill>
                <a:schemeClr val="tx1"/>
              </a:solidFill>
            </a:rPr>
            <a:t>Luxemburgissa</a:t>
          </a:r>
          <a:endParaRPr lang="en-IE" sz="1700" kern="1200">
            <a:solidFill>
              <a:schemeClr val="tx1"/>
            </a:solidFill>
          </a:endParaRPr>
        </a:p>
      </dsp:txBody>
      <dsp:txXfrm>
        <a:off x="53684" y="4511015"/>
        <a:ext cx="3790266" cy="99236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387"/>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err="1">
              <a:solidFill>
                <a:schemeClr val="tx1"/>
              </a:solidFill>
            </a:rPr>
            <a:t>edustaa</a:t>
          </a:r>
          <a:r>
            <a:rPr lang="en-US" sz="1700" kern="1200">
              <a:solidFill>
                <a:schemeClr val="tx1"/>
              </a:solidFill>
            </a:rPr>
            <a:t> </a:t>
          </a:r>
          <a:r>
            <a:rPr lang="en-US" sz="1700" kern="1200" err="1">
              <a:solidFill>
                <a:schemeClr val="tx1"/>
              </a:solidFill>
            </a:rPr>
            <a:t>EU:n</a:t>
          </a:r>
          <a:r>
            <a:rPr lang="en-US" sz="1700" kern="1200">
              <a:solidFill>
                <a:schemeClr val="tx1"/>
              </a:solidFill>
            </a:rPr>
            <a:t> </a:t>
          </a:r>
          <a:r>
            <a:rPr lang="en-US" sz="1700" kern="1200" err="1">
              <a:solidFill>
                <a:schemeClr val="tx1"/>
              </a:solidFill>
            </a:rPr>
            <a:t>yhteistä</a:t>
          </a:r>
          <a:r>
            <a:rPr lang="en-US" sz="1700" kern="1200">
              <a:solidFill>
                <a:schemeClr val="tx1"/>
              </a:solidFill>
            </a:rPr>
            <a:t> </a:t>
          </a:r>
          <a:r>
            <a:rPr lang="en-US" sz="1700" kern="1200" err="1">
              <a:solidFill>
                <a:schemeClr val="tx1"/>
              </a:solidFill>
            </a:rPr>
            <a:t>etua</a:t>
          </a:r>
          <a:endParaRPr lang="en-IE" sz="1700" kern="1200">
            <a:solidFill>
              <a:schemeClr val="tx1"/>
            </a:solidFill>
          </a:endParaRPr>
        </a:p>
      </dsp:txBody>
      <dsp:txXfrm>
        <a:off x="38239" y="40626"/>
        <a:ext cx="3916402" cy="706855"/>
      </dsp:txXfrm>
    </dsp:sp>
    <dsp:sp modelId="{08F48461-68D3-4A76-AAB9-A6AAE6BA7FA1}">
      <dsp:nvSpPr>
        <dsp:cNvPr id="0" name=""/>
        <dsp:cNvSpPr/>
      </dsp:nvSpPr>
      <dsp:spPr>
        <a:xfrm>
          <a:off x="0" y="799938"/>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toimii puheenjohtajan johdolla; komission kollegiossa on jokaisesta EU-maasta yksi komissaari, joka vastaa tietystä alasta</a:t>
          </a:r>
          <a:endParaRPr lang="en-IE" sz="1700" kern="1200">
            <a:solidFill>
              <a:schemeClr val="tx1"/>
            </a:solidFill>
          </a:endParaRPr>
        </a:p>
      </dsp:txBody>
      <dsp:txXfrm>
        <a:off x="38239" y="838177"/>
        <a:ext cx="3916402" cy="706855"/>
      </dsp:txXfrm>
    </dsp:sp>
    <dsp:sp modelId="{346E50CA-F6B7-41F2-8D8A-4D6332E5C97D}">
      <dsp:nvSpPr>
        <dsp:cNvPr id="0" name=""/>
        <dsp:cNvSpPr/>
      </dsp:nvSpPr>
      <dsp:spPr>
        <a:xfrm>
          <a:off x="0" y="1597489"/>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ehdottaa uusia </a:t>
          </a:r>
          <a:r>
            <a:rPr lang="en-US" sz="1700" kern="1200" err="1">
              <a:solidFill>
                <a:schemeClr val="tx1"/>
              </a:solidFill>
            </a:rPr>
            <a:t>säädöksiä</a:t>
          </a:r>
          <a:r>
            <a:rPr lang="fi-FI" sz="1700" kern="1200">
              <a:solidFill>
                <a:schemeClr val="tx1"/>
              </a:solidFill>
            </a:rPr>
            <a:t> ja ohjelmia</a:t>
          </a:r>
          <a:endParaRPr lang="en-IE" sz="1700" kern="1200">
            <a:solidFill>
              <a:schemeClr val="tx1"/>
            </a:solidFill>
          </a:endParaRPr>
        </a:p>
      </dsp:txBody>
      <dsp:txXfrm>
        <a:off x="38239" y="1635728"/>
        <a:ext cx="3916402" cy="706855"/>
      </dsp:txXfrm>
    </dsp:sp>
    <dsp:sp modelId="{D37E5F20-5237-4726-B7B8-CA56F9306539}">
      <dsp:nvSpPr>
        <dsp:cNvPr id="0" name=""/>
        <dsp:cNvSpPr/>
      </dsp:nvSpPr>
      <dsp:spPr>
        <a:xfrm>
          <a:off x="0" y="2395040"/>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parlamentti valitsee komission viiden vuoden toimikaudeksi</a:t>
          </a:r>
          <a:endParaRPr lang="en-IE" sz="1700" kern="1200">
            <a:solidFill>
              <a:schemeClr val="tx1"/>
            </a:solidFill>
          </a:endParaRPr>
        </a:p>
      </dsp:txBody>
      <dsp:txXfrm>
        <a:off x="38239" y="2433279"/>
        <a:ext cx="3916402" cy="706855"/>
      </dsp:txXfrm>
    </dsp:sp>
    <dsp:sp modelId="{5F4BB77E-160B-4FD3-9D8A-5F48DEBD3967}">
      <dsp:nvSpPr>
        <dsp:cNvPr id="0" name=""/>
        <dsp:cNvSpPr/>
      </dsp:nvSpPr>
      <dsp:spPr>
        <a:xfrm>
          <a:off x="0" y="319259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hallinnoi EU:n talousarviota ja eri alojen politiikkaa</a:t>
          </a:r>
          <a:endParaRPr lang="en-IE" sz="1700" kern="1200">
            <a:solidFill>
              <a:schemeClr val="tx1"/>
            </a:solidFill>
          </a:endParaRPr>
        </a:p>
      </dsp:txBody>
      <dsp:txXfrm>
        <a:off x="38239" y="3230830"/>
        <a:ext cx="3916402" cy="706855"/>
      </dsp:txXfrm>
    </dsp:sp>
    <dsp:sp modelId="{EF5BC60A-1813-445C-97E0-C76B6CBACB4C}">
      <dsp:nvSpPr>
        <dsp:cNvPr id="0" name=""/>
        <dsp:cNvSpPr/>
      </dsp:nvSpPr>
      <dsp:spPr>
        <a:xfrm>
          <a:off x="0" y="399014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valvoo EU:n perussopimuksia</a:t>
          </a:r>
          <a:endParaRPr lang="en-IE" sz="1700" kern="1200">
            <a:solidFill>
              <a:schemeClr val="tx1"/>
            </a:solidFill>
          </a:endParaRPr>
        </a:p>
      </dsp:txBody>
      <dsp:txXfrm>
        <a:off x="38239" y="4028380"/>
        <a:ext cx="3916402" cy="706855"/>
      </dsp:txXfrm>
    </dsp:sp>
    <dsp:sp modelId="{8BFCEDFB-DD43-4B25-BA9B-809ED4B7C8C6}">
      <dsp:nvSpPr>
        <dsp:cNvPr id="0" name=""/>
        <dsp:cNvSpPr/>
      </dsp:nvSpPr>
      <dsp:spPr>
        <a:xfrm>
          <a:off x="0" y="4787692"/>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err="1">
              <a:solidFill>
                <a:schemeClr val="tx1"/>
              </a:solidFill>
            </a:rPr>
            <a:t>sijaitsee</a:t>
          </a:r>
          <a:r>
            <a:rPr lang="en-US" sz="1700" kern="1200">
              <a:solidFill>
                <a:schemeClr val="tx1"/>
              </a:solidFill>
            </a:rPr>
            <a:t> </a:t>
          </a:r>
          <a:r>
            <a:rPr lang="en-US" sz="1700" kern="1200" err="1">
              <a:solidFill>
                <a:schemeClr val="tx1"/>
              </a:solidFill>
            </a:rPr>
            <a:t>Brysselissä</a:t>
          </a:r>
          <a:r>
            <a:rPr lang="en-US" sz="1700" kern="1200">
              <a:solidFill>
                <a:schemeClr val="tx1"/>
              </a:solidFill>
            </a:rPr>
            <a:t> ja </a:t>
          </a:r>
          <a:r>
            <a:rPr lang="en-US" sz="1700" kern="1200" err="1">
              <a:solidFill>
                <a:schemeClr val="tx1"/>
              </a:solidFill>
            </a:rPr>
            <a:t>Luxemburgissa</a:t>
          </a:r>
          <a:endParaRPr lang="en-IE" sz="1700" kern="1200">
            <a:solidFill>
              <a:schemeClr val="tx1"/>
            </a:solidFill>
          </a:endParaRPr>
        </a:p>
      </dsp:txBody>
      <dsp:txXfrm>
        <a:off x="38239" y="4825931"/>
        <a:ext cx="3916402" cy="7068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79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err="1">
              <a:solidFill>
                <a:schemeClr val="tx1"/>
              </a:solidFill>
            </a:rPr>
            <a:t>seuraa</a:t>
          </a:r>
          <a:r>
            <a:rPr lang="en-US" sz="1700" b="0" kern="1200">
              <a:solidFill>
                <a:schemeClr val="tx1"/>
              </a:solidFill>
            </a:rPr>
            <a:t> </a:t>
          </a:r>
          <a:r>
            <a:rPr lang="en-US" sz="1700" b="0" kern="1200" err="1">
              <a:solidFill>
                <a:schemeClr val="tx1"/>
              </a:solidFill>
            </a:rPr>
            <a:t>EU:n</a:t>
          </a:r>
          <a:r>
            <a:rPr lang="en-US" sz="1700" b="0" kern="1200">
              <a:solidFill>
                <a:schemeClr val="tx1"/>
              </a:solidFill>
            </a:rPr>
            <a:t> </a:t>
          </a:r>
          <a:r>
            <a:rPr lang="en-US" sz="1700" b="0" kern="1200" err="1">
              <a:solidFill>
                <a:schemeClr val="tx1"/>
              </a:solidFill>
            </a:rPr>
            <a:t>lainsäädäntöä</a:t>
          </a:r>
          <a:endParaRPr lang="en-IE" sz="1700" b="0" kern="1200">
            <a:solidFill>
              <a:schemeClr val="tx1"/>
            </a:solidFill>
          </a:endParaRPr>
        </a:p>
      </dsp:txBody>
      <dsp:txXfrm>
        <a:off x="33812" y="51748"/>
        <a:ext cx="4313297" cy="625016"/>
      </dsp:txXfrm>
    </dsp:sp>
    <dsp:sp modelId="{76251A12-CCF7-4C47-8263-EFA408C3CF50}">
      <dsp:nvSpPr>
        <dsp:cNvPr id="0" name=""/>
        <dsp:cNvSpPr/>
      </dsp:nvSpPr>
      <dsp:spPr>
        <a:xfrm>
          <a:off x="0" y="8171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b="0" kern="1200">
              <a:solidFill>
                <a:schemeClr val="tx1"/>
              </a:solidFill>
            </a:rPr>
            <a:t>varmistaa, että EU-maat noudattavat EU:n oikeutta</a:t>
          </a:r>
          <a:endParaRPr lang="en-IE" sz="1700" b="0" kern="1200">
            <a:solidFill>
              <a:schemeClr val="tx1"/>
            </a:solidFill>
          </a:endParaRPr>
        </a:p>
      </dsp:txBody>
      <dsp:txXfrm>
        <a:off x="33812" y="850949"/>
        <a:ext cx="4313297" cy="625016"/>
      </dsp:txXfrm>
    </dsp:sp>
    <dsp:sp modelId="{CF2A7349-FD6F-4252-85AD-61C5186BA692}">
      <dsp:nvSpPr>
        <dsp:cNvPr id="0" name=""/>
        <dsp:cNvSpPr/>
      </dsp:nvSpPr>
      <dsp:spPr>
        <a:xfrm>
          <a:off x="0" y="16163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b="0" kern="1200">
              <a:solidFill>
                <a:schemeClr val="tx1"/>
              </a:solidFill>
            </a:rPr>
            <a:t>opastaa kansallisia tuomioistuimia EU:n lakien tulkinnassa</a:t>
          </a:r>
          <a:endParaRPr lang="en-IE" sz="1700" b="0" kern="1200">
            <a:solidFill>
              <a:schemeClr val="tx1"/>
            </a:solidFill>
          </a:endParaRPr>
        </a:p>
      </dsp:txBody>
      <dsp:txXfrm>
        <a:off x="33812" y="1650149"/>
        <a:ext cx="4313297" cy="625016"/>
      </dsp:txXfrm>
    </dsp:sp>
    <dsp:sp modelId="{38D475D4-539D-4596-9BBC-8AE7671242F2}">
      <dsp:nvSpPr>
        <dsp:cNvPr id="0" name=""/>
        <dsp:cNvSpPr/>
      </dsp:nvSpPr>
      <dsp:spPr>
        <a:xfrm>
          <a:off x="0" y="24155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b="0" kern="1200">
              <a:solidFill>
                <a:schemeClr val="tx1"/>
              </a:solidFill>
            </a:rPr>
            <a:t>määrää maille sakkoja, jos ne eivät noudata EU:n </a:t>
          </a:r>
          <a:r>
            <a:rPr lang="en-US" sz="1700" b="0" kern="1200" err="1">
              <a:solidFill>
                <a:schemeClr val="tx1"/>
              </a:solidFill>
            </a:rPr>
            <a:t>säädöksiä</a:t>
          </a:r>
          <a:endParaRPr lang="en-IE" sz="1700" b="0" kern="1200">
            <a:solidFill>
              <a:schemeClr val="tx1"/>
            </a:solidFill>
          </a:endParaRPr>
        </a:p>
      </dsp:txBody>
      <dsp:txXfrm>
        <a:off x="33812" y="2449349"/>
        <a:ext cx="4313297" cy="625016"/>
      </dsp:txXfrm>
    </dsp:sp>
    <dsp:sp modelId="{1A46EE3F-EBAE-49BA-B7F2-D3D3A3B2D42A}">
      <dsp:nvSpPr>
        <dsp:cNvPr id="0" name=""/>
        <dsp:cNvSpPr/>
      </dsp:nvSpPr>
      <dsp:spPr>
        <a:xfrm>
          <a:off x="0" y="32147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b="0" kern="1200">
              <a:solidFill>
                <a:schemeClr val="tx1"/>
              </a:solidFill>
            </a:rPr>
            <a:t>valvoo, että laeissa noudatetaan perusoikeuksia (esim. sananvapaus, lehdistönvapaus)</a:t>
          </a:r>
          <a:endParaRPr lang="en-IE" sz="1700" b="0" kern="1200">
            <a:solidFill>
              <a:schemeClr val="tx1"/>
            </a:solidFill>
          </a:endParaRPr>
        </a:p>
      </dsp:txBody>
      <dsp:txXfrm>
        <a:off x="33812" y="3248549"/>
        <a:ext cx="4313297" cy="625016"/>
      </dsp:txXfrm>
    </dsp:sp>
    <dsp:sp modelId="{5C025595-DB12-4375-8957-7A2E9C9E3075}">
      <dsp:nvSpPr>
        <dsp:cNvPr id="0" name=""/>
        <dsp:cNvSpPr/>
      </dsp:nvSpPr>
      <dsp:spPr>
        <a:xfrm>
          <a:off x="0" y="40139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b="0" kern="1200">
              <a:solidFill>
                <a:schemeClr val="tx1"/>
              </a:solidFill>
            </a:rPr>
            <a:t>tuomareita on yksi jokaisesta EU-maasta</a:t>
          </a:r>
          <a:endParaRPr lang="en-IE" sz="1700" b="0" kern="1200">
            <a:solidFill>
              <a:schemeClr val="tx1"/>
            </a:solidFill>
          </a:endParaRPr>
        </a:p>
      </dsp:txBody>
      <dsp:txXfrm>
        <a:off x="33812" y="4047748"/>
        <a:ext cx="4313297" cy="625016"/>
      </dsp:txXfrm>
    </dsp:sp>
    <dsp:sp modelId="{E336DEEA-8F31-45DB-B883-3F3802818CA2}">
      <dsp:nvSpPr>
        <dsp:cNvPr id="0" name=""/>
        <dsp:cNvSpPr/>
      </dsp:nvSpPr>
      <dsp:spPr>
        <a:xfrm>
          <a:off x="0" y="48131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err="1">
              <a:solidFill>
                <a:schemeClr val="tx1"/>
              </a:solidFill>
            </a:rPr>
            <a:t>sijaitsee</a:t>
          </a:r>
          <a:r>
            <a:rPr lang="en-US" sz="1700" b="0" kern="1200">
              <a:solidFill>
                <a:schemeClr val="tx1"/>
              </a:solidFill>
            </a:rPr>
            <a:t> </a:t>
          </a:r>
          <a:r>
            <a:rPr lang="en-US" sz="1700" b="0" kern="1200" err="1">
              <a:solidFill>
                <a:schemeClr val="tx1"/>
              </a:solidFill>
            </a:rPr>
            <a:t>Luxemburgissa</a:t>
          </a:r>
          <a:endParaRPr lang="en-IE" sz="1700" b="0" kern="1200">
            <a:solidFill>
              <a:schemeClr val="tx1"/>
            </a:solidFill>
          </a:endParaRPr>
        </a:p>
      </dsp:txBody>
      <dsp:txXfrm>
        <a:off x="33812" y="4846948"/>
        <a:ext cx="4313297" cy="6250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a:solidFill>
                <a:schemeClr val="tx1"/>
              </a:solidFill>
            </a:rPr>
            <a:t>tarkastaa, onko EU:n talousarviovaroja käytetty oikein</a:t>
          </a:r>
          <a:endParaRPr lang="en-IE" sz="1800" b="0" kern="120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a:solidFill>
                <a:schemeClr val="tx1"/>
              </a:solidFill>
            </a:rPr>
            <a:t>raportoi petoksista, korruptiosta tai muusta laittomasta toiminnasta</a:t>
          </a:r>
          <a:endParaRPr lang="en-IE" sz="1800" b="0" kern="1200">
            <a:solidFill>
              <a:schemeClr val="tx1"/>
            </a:solidFill>
          </a:endParaRPr>
        </a:p>
      </dsp:txBody>
      <dsp:txXfrm>
        <a:off x="46606" y="1163698"/>
        <a:ext cx="4355366" cy="8615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745"/>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a:solidFill>
                <a:schemeClr val="tx1"/>
              </a:solidFill>
            </a:rPr>
            <a:t>ohjaa EU:n päättäjiä talousarvion optimaalisessa käytössä</a:t>
          </a:r>
          <a:endParaRPr lang="en-IE" sz="1800" b="0" kern="1200">
            <a:solidFill>
              <a:schemeClr val="tx1"/>
            </a:solidFill>
          </a:endParaRPr>
        </a:p>
      </dsp:txBody>
      <dsp:txXfrm>
        <a:off x="46606" y="54351"/>
        <a:ext cx="4186645" cy="861508"/>
      </dsp:txXfrm>
    </dsp:sp>
    <dsp:sp modelId="{F0EC1485-D59A-4587-BBA3-A5E170B387A4}">
      <dsp:nvSpPr>
        <dsp:cNvPr id="0" name=""/>
        <dsp:cNvSpPr/>
      </dsp:nvSpPr>
      <dsp:spPr>
        <a:xfrm>
          <a:off x="0" y="1109346"/>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a:solidFill>
                <a:schemeClr val="tx1"/>
              </a:solidFill>
            </a:rPr>
            <a:t>EU:n neuvosto nimittää jäsenet kuudeksi vuodeksi</a:t>
          </a:r>
          <a:endParaRPr lang="en-IE" sz="1800" b="0" kern="1200">
            <a:solidFill>
              <a:schemeClr val="tx1"/>
            </a:solidFill>
          </a:endParaRPr>
        </a:p>
      </dsp:txBody>
      <dsp:txXfrm>
        <a:off x="46606" y="1155952"/>
        <a:ext cx="4186645"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443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johtaa EU:n talous- ja rahapolitiikkaa</a:t>
          </a:r>
          <a:endParaRPr lang="en-IE" sz="1700" kern="1200">
            <a:solidFill>
              <a:schemeClr val="tx1"/>
            </a:solidFill>
          </a:endParaRPr>
        </a:p>
      </dsp:txBody>
      <dsp:txXfrm>
        <a:off x="32898" y="77245"/>
        <a:ext cx="4046134" cy="608124"/>
      </dsp:txXfrm>
    </dsp:sp>
    <dsp:sp modelId="{96B08EC4-E184-402A-B8AE-06B1F3D1D569}">
      <dsp:nvSpPr>
        <dsp:cNvPr id="0" name=""/>
        <dsp:cNvSpPr/>
      </dsp:nvSpPr>
      <dsp:spPr>
        <a:xfrm>
          <a:off x="0" y="8219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hallinnoi EU:n rahayksikköä euroa</a:t>
          </a:r>
          <a:endParaRPr lang="en-IE" sz="1700" kern="1200">
            <a:solidFill>
              <a:schemeClr val="tx1"/>
            </a:solidFill>
          </a:endParaRPr>
        </a:p>
      </dsp:txBody>
      <dsp:txXfrm>
        <a:off x="32898" y="854845"/>
        <a:ext cx="4046134" cy="608124"/>
      </dsp:txXfrm>
    </dsp:sp>
    <dsp:sp modelId="{47FE0501-D40E-47EC-9E41-423B2E236FAA}">
      <dsp:nvSpPr>
        <dsp:cNvPr id="0" name=""/>
        <dsp:cNvSpPr/>
      </dsp:nvSpPr>
      <dsp:spPr>
        <a:xfrm>
          <a:off x="0" y="15995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vastaa euron ja hintojen vakaudesta</a:t>
          </a:r>
          <a:endParaRPr lang="en-IE" sz="1700" kern="1200">
            <a:solidFill>
              <a:schemeClr val="tx1"/>
            </a:solidFill>
          </a:endParaRPr>
        </a:p>
      </dsp:txBody>
      <dsp:txXfrm>
        <a:off x="32898" y="1632445"/>
        <a:ext cx="4046134" cy="608124"/>
      </dsp:txXfrm>
    </dsp:sp>
    <dsp:sp modelId="{68522F37-124D-4507-9DE5-1B75C78B6420}">
      <dsp:nvSpPr>
        <dsp:cNvPr id="0" name=""/>
        <dsp:cNvSpPr/>
      </dsp:nvSpPr>
      <dsp:spPr>
        <a:xfrm>
          <a:off x="0" y="23771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vahvistaa euroalueen korot</a:t>
          </a:r>
          <a:endParaRPr lang="en-IE" sz="1700" kern="1200">
            <a:solidFill>
              <a:schemeClr val="tx1"/>
            </a:solidFill>
          </a:endParaRPr>
        </a:p>
      </dsp:txBody>
      <dsp:txXfrm>
        <a:off x="32898" y="2410045"/>
        <a:ext cx="4046134" cy="608124"/>
      </dsp:txXfrm>
    </dsp:sp>
    <dsp:sp modelId="{6EE063DE-7F51-4108-9284-6ADD12F54A5A}">
      <dsp:nvSpPr>
        <dsp:cNvPr id="0" name=""/>
        <dsp:cNvSpPr/>
      </dsp:nvSpPr>
      <dsp:spPr>
        <a:xfrm>
          <a:off x="0" y="31547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tekee työtä EU-maiden kansallisten keskuspankkien kanssa</a:t>
          </a:r>
          <a:endParaRPr lang="en-IE" sz="1700" kern="1200">
            <a:solidFill>
              <a:schemeClr val="tx1"/>
            </a:solidFill>
          </a:endParaRPr>
        </a:p>
      </dsp:txBody>
      <dsp:txXfrm>
        <a:off x="32898" y="3187645"/>
        <a:ext cx="4046134" cy="608124"/>
      </dsp:txXfrm>
    </dsp:sp>
    <dsp:sp modelId="{9CF11A85-D206-4F40-B8C3-898189EA253A}">
      <dsp:nvSpPr>
        <dsp:cNvPr id="0" name=""/>
        <dsp:cNvSpPr/>
      </dsp:nvSpPr>
      <dsp:spPr>
        <a:xfrm>
          <a:off x="0" y="39323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EU:n neuvosto nimittää 6 jäsentä 8 vuoden toimikaudeksi, jota ei voi uusia</a:t>
          </a:r>
          <a:endParaRPr lang="en-IE" sz="1700" kern="1200">
            <a:solidFill>
              <a:schemeClr val="tx1"/>
            </a:solidFill>
          </a:endParaRPr>
        </a:p>
      </dsp:txBody>
      <dsp:txXfrm>
        <a:off x="32898" y="3965245"/>
        <a:ext cx="4046134" cy="608124"/>
      </dsp:txXfrm>
    </dsp:sp>
    <dsp:sp modelId="{EB4B9D14-D3E8-449B-95FA-9A5E38DB987B}">
      <dsp:nvSpPr>
        <dsp:cNvPr id="0" name=""/>
        <dsp:cNvSpPr/>
      </dsp:nvSpPr>
      <dsp:spPr>
        <a:xfrm>
          <a:off x="0" y="47099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err="1">
              <a:solidFill>
                <a:schemeClr val="tx1"/>
              </a:solidFill>
            </a:rPr>
            <a:t>sijaitsee</a:t>
          </a:r>
          <a:r>
            <a:rPr lang="en-US" sz="1700" kern="1200">
              <a:solidFill>
                <a:schemeClr val="tx1"/>
              </a:solidFill>
            </a:rPr>
            <a:t> </a:t>
          </a:r>
          <a:r>
            <a:rPr lang="en-US" sz="1700" kern="1200" err="1">
              <a:solidFill>
                <a:schemeClr val="tx1"/>
              </a:solidFill>
            </a:rPr>
            <a:t>Frankfurtissa</a:t>
          </a:r>
          <a:r>
            <a:rPr lang="en-US" sz="1700" kern="1200">
              <a:solidFill>
                <a:schemeClr val="tx1"/>
              </a:solidFill>
            </a:rPr>
            <a:t> </a:t>
          </a:r>
          <a:r>
            <a:rPr lang="en-US" sz="1700" kern="1200" err="1">
              <a:solidFill>
                <a:schemeClr val="tx1"/>
              </a:solidFill>
            </a:rPr>
            <a:t>Saksassa</a:t>
          </a:r>
          <a:endParaRPr lang="en-IE" sz="1700" kern="1200">
            <a:solidFill>
              <a:schemeClr val="tx1"/>
            </a:solidFill>
          </a:endParaRPr>
        </a:p>
      </dsp:txBody>
      <dsp:txXfrm>
        <a:off x="32898" y="4742845"/>
        <a:ext cx="4046134" cy="60812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rotWithShape="1">
          <a:blip xmlns:r="http://schemas.openxmlformats.org/officeDocument/2006/relationships" r:embed="rId1"/>
          <a:srcRect/>
          <a:stretch>
            <a:fillRect l="-12000" r="-12000"/>
          </a:stretch>
        </a:blipFill>
        <a:ln>
          <a:no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b="0" kern="1200" err="1">
              <a:solidFill>
                <a:schemeClr val="tx1"/>
              </a:solidFill>
              <a:latin typeface="Calibri Light" panose="020F0302020204030204"/>
            </a:rPr>
            <a:t>Eurooppalainen</a:t>
          </a:r>
          <a:r>
            <a:rPr lang="en-IE" sz="1800" b="0" kern="1200">
              <a:solidFill>
                <a:schemeClr val="tx1"/>
              </a:solidFill>
              <a:latin typeface="Calibri Light" panose="020F0302020204030204"/>
            </a:rPr>
            <a:t> </a:t>
          </a:r>
          <a:r>
            <a:rPr lang="en-IE" sz="1800" b="0" kern="1200" err="1">
              <a:solidFill>
                <a:schemeClr val="tx1"/>
              </a:solidFill>
              <a:latin typeface="Calibri Light" panose="020F0302020204030204"/>
            </a:rPr>
            <a:t>kansalaisaloite</a:t>
          </a:r>
          <a:endParaRPr lang="en-US" sz="1800" b="0" kern="1200">
            <a:solidFill>
              <a:schemeClr val="tx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rotWithShape="1">
          <a:blip xmlns:r="http://schemas.openxmlformats.org/officeDocument/2006/relationships" r:embed="rId2"/>
          <a:srcRect/>
          <a:stretch>
            <a:fillRect l="-5000" r="-5000"/>
          </a:stretch>
        </a:blipFill>
        <a:ln>
          <a:no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kern="1200" err="1">
              <a:solidFill>
                <a:schemeClr val="tx1"/>
              </a:solidFill>
              <a:latin typeface="Calibri Light" panose="020F0302020204030204"/>
            </a:rPr>
            <a:t>Euroopan</a:t>
          </a:r>
          <a:r>
            <a:rPr lang="en-IE" sz="1800" kern="1200">
              <a:solidFill>
                <a:schemeClr val="tx1"/>
              </a:solidFill>
              <a:latin typeface="Calibri Light" panose="020F0302020204030204"/>
            </a:rPr>
            <a:t> </a:t>
          </a:r>
          <a:r>
            <a:rPr lang="en-IE" sz="1800" kern="1200" err="1">
              <a:solidFill>
                <a:schemeClr val="tx1"/>
              </a:solidFill>
              <a:latin typeface="Calibri Light" panose="020F0302020204030204"/>
            </a:rPr>
            <a:t>nuorisoviikko</a:t>
          </a:r>
          <a:endParaRPr lang="en-US" sz="1800" kern="1200">
            <a:solidFill>
              <a:schemeClr val="tx1"/>
            </a:solidFill>
          </a:endParaRPr>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rotWithShape="1">
          <a:blip xmlns:r="http://schemas.openxmlformats.org/officeDocument/2006/relationships" r:embed="rId3"/>
          <a:srcRect/>
          <a:stretch>
            <a:fillRect l="-5000" r="-5000"/>
          </a:stretch>
        </a:blipFill>
        <a:ln>
          <a:no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kern="1200" noProof="0">
              <a:solidFill>
                <a:schemeClr val="tx1"/>
              </a:solidFill>
              <a:latin typeface="Calibri Light" panose="020F0302020204030204"/>
            </a:rPr>
            <a:t>European Youth Event (EYE)</a:t>
          </a:r>
          <a:endParaRPr lang="en-IE" sz="1800" kern="1200" noProof="0">
            <a:solidFill>
              <a:schemeClr val="tx1"/>
            </a:solidFill>
          </a:endParaRPr>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rotWithShape="1">
          <a:blip xmlns:r="http://schemas.openxmlformats.org/officeDocument/2006/relationships" r:embed="rId4"/>
          <a:srcRect/>
          <a:stretch>
            <a:fillRect t="-11000" b="-11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kern="1200" err="1">
              <a:solidFill>
                <a:schemeClr val="tx1"/>
              </a:solidFill>
              <a:latin typeface="Calibri Light" panose="020F0302020204030204"/>
            </a:rPr>
            <a:t>Sinun</a:t>
          </a:r>
          <a:r>
            <a:rPr lang="en-IE" sz="1800" kern="1200">
              <a:solidFill>
                <a:schemeClr val="tx1"/>
              </a:solidFill>
              <a:latin typeface="Calibri Light" panose="020F0302020204030204"/>
            </a:rPr>
            <a:t> </a:t>
          </a:r>
          <a:r>
            <a:rPr lang="en-IE" sz="1800" kern="1200" err="1">
              <a:solidFill>
                <a:schemeClr val="tx1"/>
              </a:solidFill>
              <a:latin typeface="Calibri Light" panose="020F0302020204030204"/>
            </a:rPr>
            <a:t>Eurooppasi</a:t>
          </a:r>
          <a:r>
            <a:rPr lang="en-IE" sz="1800" kern="1200">
              <a:solidFill>
                <a:schemeClr val="tx1"/>
              </a:solidFill>
              <a:latin typeface="Calibri Light" panose="020F0302020204030204"/>
            </a:rPr>
            <a:t>, </a:t>
          </a:r>
          <a:r>
            <a:rPr lang="en-IE" sz="1800" kern="1200" err="1">
              <a:solidFill>
                <a:schemeClr val="tx1"/>
              </a:solidFill>
              <a:latin typeface="Calibri Light" panose="020F0302020204030204"/>
            </a:rPr>
            <a:t>sinun</a:t>
          </a:r>
          <a:r>
            <a:rPr lang="en-IE" sz="1800" kern="1200">
              <a:solidFill>
                <a:schemeClr val="tx1"/>
              </a:solidFill>
              <a:latin typeface="Calibri Light" panose="020F0302020204030204"/>
            </a:rPr>
            <a:t> </a:t>
          </a:r>
          <a:r>
            <a:rPr lang="en-IE" sz="1800" kern="1200" err="1">
              <a:solidFill>
                <a:schemeClr val="tx1"/>
              </a:solidFill>
              <a:latin typeface="Calibri Light" panose="020F0302020204030204"/>
            </a:rPr>
            <a:t>mielipiteesi</a:t>
          </a:r>
          <a:endParaRPr lang="en-US" sz="1800" kern="1200">
            <a:solidFill>
              <a:schemeClr val="tx1"/>
            </a:solidFill>
          </a:endParaRPr>
        </a:p>
      </dsp:txBody>
      <dsp:txXfrm>
        <a:off x="4693994" y="4315426"/>
        <a:ext cx="2421946" cy="582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fi-FI" sz="1700" kern="1200"/>
            <a:t>Nuorisotakuu</a:t>
          </a:r>
          <a:endParaRPr lang="en-US" sz="1700" b="0" kern="120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fi-FI" sz="1700" kern="1200"/>
            <a:t>Euroopan solidaarisuusjoukot</a:t>
          </a:r>
          <a:endParaRPr lang="en-US" sz="1700" kern="120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a:solidFill>
                <a:schemeClr val="bg1"/>
              </a:solidFill>
            </a:rPr>
            <a:t>Discover EU</a:t>
          </a:r>
          <a:endParaRPr lang="en-US" sz="1400" b="0" kern="120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i-FI" sz="1400" kern="1200"/>
            <a:t>Maksuton roaming</a:t>
          </a:r>
          <a:endParaRPr lang="en-US" sz="1400" b="0" kern="120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i-FI" sz="1400" kern="1200"/>
            <a:t>Sairaanhoitokortti</a:t>
          </a:r>
          <a:endParaRPr lang="en-US" sz="1400" kern="120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i-FI" sz="1400" kern="1200"/>
            <a:t>Matkustajien oikeudet</a:t>
          </a:r>
          <a:endParaRPr lang="en-US" sz="1400" kern="120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i-FI" sz="1400" kern="1200"/>
            <a:t>Keskeytymättömät digitaaliset tilaukset</a:t>
          </a:r>
          <a:endParaRPr lang="en-US" sz="1400" b="0" kern="120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i-FI" sz="1400" kern="1200"/>
            <a:t>Vaikutusmahdollisuudet</a:t>
          </a:r>
          <a:endParaRPr lang="en-US" sz="1400" b="0" kern="120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i-FI" sz="1600" kern="1200"/>
            <a:t>Ympäristönsuojelu</a:t>
          </a:r>
          <a:endParaRPr lang="en-US" sz="1600" b="0" kern="120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i-FI" sz="1600" kern="1200"/>
            <a:t>Kuluttajien oikeudet ja turvallisuus</a:t>
          </a:r>
          <a:endParaRPr lang="en-US" sz="1600" b="0" kern="120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i-FI" sz="1600" kern="1200"/>
            <a:t>EU:n rahoittamat hankkeet</a:t>
          </a:r>
          <a:endParaRPr lang="en-US" sz="1600" b="0" kern="120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i-FI" sz="1600" kern="1200"/>
            <a:t>EU ja muu maailma</a:t>
          </a:r>
          <a:endParaRPr lang="en-US" sz="1600" b="0" kern="120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fi-FI" sz="1800" kern="1200"/>
            <a:t>Vihreän kehityksen ohjelma</a:t>
          </a:r>
          <a:endParaRPr lang="en-US" sz="1800" b="0" kern="120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err="1"/>
            <a:t>NextGenerationEU</a:t>
          </a:r>
          <a:endParaRPr lang="en-US" sz="1800" kern="120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fi-FI" sz="1800" kern="1200" err="1"/>
            <a:t>Digitalisaatio</a:t>
          </a:r>
          <a:endParaRPr lang="en-US" sz="1800" kern="120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fi-FI" sz="1800" kern="1200"/>
            <a:t>Yhdenvertaisuus</a:t>
          </a:r>
          <a:endParaRPr lang="en-US" sz="1800" kern="120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1725"/>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err="1">
              <a:solidFill>
                <a:schemeClr val="tx1"/>
              </a:solidFill>
            </a:rPr>
            <a:t>edustaa</a:t>
          </a:r>
          <a:r>
            <a:rPr lang="en-US" sz="1800" b="0" kern="1200">
              <a:solidFill>
                <a:schemeClr val="tx1"/>
              </a:solidFill>
            </a:rPr>
            <a:t> </a:t>
          </a:r>
          <a:r>
            <a:rPr lang="en-US" sz="1800" b="0" kern="1200" err="1">
              <a:solidFill>
                <a:schemeClr val="tx1"/>
              </a:solidFill>
            </a:rPr>
            <a:t>EU:n</a:t>
          </a:r>
          <a:r>
            <a:rPr lang="en-US" sz="1800" b="0" kern="1200">
              <a:solidFill>
                <a:schemeClr val="tx1"/>
              </a:solidFill>
            </a:rPr>
            <a:t> </a:t>
          </a:r>
          <a:r>
            <a:rPr lang="en-US" sz="1800" b="0" kern="1200" err="1">
              <a:solidFill>
                <a:schemeClr val="tx1"/>
              </a:solidFill>
            </a:rPr>
            <a:t>kansalaisten</a:t>
          </a:r>
          <a:r>
            <a:rPr lang="en-US" sz="1800" b="0" kern="1200">
              <a:solidFill>
                <a:schemeClr val="tx1"/>
              </a:solidFill>
            </a:rPr>
            <a:t> </a:t>
          </a:r>
          <a:r>
            <a:rPr lang="en-US" sz="1800" b="0" kern="1200" err="1">
              <a:solidFill>
                <a:schemeClr val="tx1"/>
              </a:solidFill>
            </a:rPr>
            <a:t>ääntä</a:t>
          </a:r>
          <a:endParaRPr lang="en-IE" sz="1800" b="0" kern="1200">
            <a:solidFill>
              <a:schemeClr val="tx1"/>
            </a:solidFill>
          </a:endParaRPr>
        </a:p>
      </dsp:txBody>
      <dsp:txXfrm>
        <a:off x="38773" y="40498"/>
        <a:ext cx="4613878" cy="716716"/>
      </dsp:txXfrm>
    </dsp:sp>
    <dsp:sp modelId="{4FE1037A-DEA2-4953-80B1-C4AB23FF5CB3}">
      <dsp:nvSpPr>
        <dsp:cNvPr id="0" name=""/>
        <dsp:cNvSpPr/>
      </dsp:nvSpPr>
      <dsp:spPr>
        <a:xfrm>
          <a:off x="0" y="810316"/>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fi-FI" sz="1600" b="0" kern="1200">
              <a:solidFill>
                <a:schemeClr val="tx1"/>
              </a:solidFill>
            </a:rPr>
            <a:t>valitaan viiden vuoden välein pidettävissä vaaleissa, joissa kaikkien EU-maiden kansalaiset valitsevat parlamenttiin jäseniä omasta maastaan</a:t>
          </a:r>
          <a:endParaRPr lang="en-IE" sz="1600" b="0" kern="1200">
            <a:solidFill>
              <a:schemeClr val="tx1"/>
            </a:solidFill>
          </a:endParaRPr>
        </a:p>
      </dsp:txBody>
      <dsp:txXfrm>
        <a:off x="38773" y="849089"/>
        <a:ext cx="4613878" cy="716716"/>
      </dsp:txXfrm>
    </dsp:sp>
    <dsp:sp modelId="{07C6446F-ECCD-4CA1-8344-080591932ED6}">
      <dsp:nvSpPr>
        <dsp:cNvPr id="0" name=""/>
        <dsp:cNvSpPr/>
      </dsp:nvSpPr>
      <dsp:spPr>
        <a:xfrm>
          <a:off x="0" y="1618908"/>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a:solidFill>
                <a:schemeClr val="tx1"/>
              </a:solidFill>
            </a:rPr>
            <a:t>keskustelee Euroopan komission ehdottamista uusista laeista</a:t>
          </a:r>
          <a:endParaRPr lang="en-IE" sz="1800" b="0" kern="1200">
            <a:solidFill>
              <a:schemeClr val="tx1"/>
            </a:solidFill>
          </a:endParaRPr>
        </a:p>
      </dsp:txBody>
      <dsp:txXfrm>
        <a:off x="38773" y="1657681"/>
        <a:ext cx="4613878" cy="716716"/>
      </dsp:txXfrm>
    </dsp:sp>
    <dsp:sp modelId="{715891AF-FC43-40E9-9BA1-84AAEC706364}">
      <dsp:nvSpPr>
        <dsp:cNvPr id="0" name=""/>
        <dsp:cNvSpPr/>
      </dsp:nvSpPr>
      <dsp:spPr>
        <a:xfrm>
          <a:off x="0" y="2427500"/>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a:solidFill>
                <a:schemeClr val="tx1"/>
              </a:solidFill>
            </a:rPr>
            <a:t>tekee näihin lakeihin muutoksia (tarvittaessa) ja päättää niistä yhdessä EU:n neuvoston kanssa</a:t>
          </a:r>
          <a:endParaRPr lang="en-IE" sz="1800" b="0" kern="1200">
            <a:solidFill>
              <a:schemeClr val="tx1"/>
            </a:solidFill>
          </a:endParaRPr>
        </a:p>
      </dsp:txBody>
      <dsp:txXfrm>
        <a:off x="38773" y="2466273"/>
        <a:ext cx="4613878" cy="716716"/>
      </dsp:txXfrm>
    </dsp:sp>
    <dsp:sp modelId="{1BA08AB3-DFE7-4294-97EA-0DE79AB5366F}">
      <dsp:nvSpPr>
        <dsp:cNvPr id="0" name=""/>
        <dsp:cNvSpPr/>
      </dsp:nvSpPr>
      <dsp:spPr>
        <a:xfrm>
          <a:off x="0" y="3236092"/>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valitsee Euroopan komission puheenjohtajan</a:t>
          </a:r>
          <a:endParaRPr lang="en-IE" sz="1800" b="0" kern="1200">
            <a:solidFill>
              <a:schemeClr val="tx1"/>
            </a:solidFill>
          </a:endParaRPr>
        </a:p>
      </dsp:txBody>
      <dsp:txXfrm>
        <a:off x="38773" y="3274865"/>
        <a:ext cx="4613878" cy="716716"/>
      </dsp:txXfrm>
    </dsp:sp>
    <dsp:sp modelId="{C9254F1F-409A-4C00-BAEE-417CE0DBBEC0}">
      <dsp:nvSpPr>
        <dsp:cNvPr id="0" name=""/>
        <dsp:cNvSpPr/>
      </dsp:nvSpPr>
      <dsp:spPr>
        <a:xfrm>
          <a:off x="0" y="4044684"/>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hyväksyy EU:n talousarvion</a:t>
          </a:r>
          <a:endParaRPr lang="en-IE" sz="1800" b="0" kern="1200">
            <a:solidFill>
              <a:schemeClr val="tx1"/>
            </a:solidFill>
          </a:endParaRPr>
        </a:p>
      </dsp:txBody>
      <dsp:txXfrm>
        <a:off x="38773" y="4083457"/>
        <a:ext cx="4613878" cy="716716"/>
      </dsp:txXfrm>
    </dsp:sp>
    <dsp:sp modelId="{394A40C5-2767-41BB-851C-AE743E22805B}">
      <dsp:nvSpPr>
        <dsp:cNvPr id="0" name=""/>
        <dsp:cNvSpPr/>
      </dsp:nvSpPr>
      <dsp:spPr>
        <a:xfrm>
          <a:off x="0" y="4853275"/>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a:solidFill>
                <a:schemeClr val="tx1"/>
              </a:solidFill>
            </a:rPr>
            <a:t>pitää vuodessa vähintään 6 istuntoa Brysselissä Belgiassa ja 12 istuntoa Strasbourgissa Ranskassa</a:t>
          </a:r>
          <a:endParaRPr lang="en-IE" sz="1900" b="0" kern="1200">
            <a:solidFill>
              <a:schemeClr val="tx1"/>
            </a:solidFill>
          </a:endParaRPr>
        </a:p>
      </dsp:txBody>
      <dsp:txXfrm>
        <a:off x="38773" y="4892048"/>
        <a:ext cx="4613878" cy="7167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a:solidFill>
                <a:schemeClr val="tx1"/>
              </a:solidFill>
            </a:rPr>
            <a:t>jäseninä kunkin EU-maan valtion- tai hallitusten päämiehet</a:t>
          </a:r>
          <a:endParaRPr lang="en-IE" sz="1800" b="0" kern="120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a:solidFill>
                <a:schemeClr val="tx1"/>
              </a:solidFill>
            </a:rPr>
            <a:t>päättää EU:n ensisijaisista tavoitteista ja poliittisista suuntaviivoista</a:t>
          </a:r>
          <a:endParaRPr lang="en-IE" sz="1800" b="0" kern="1200">
            <a:solidFill>
              <a:schemeClr val="tx1"/>
            </a:solidFill>
          </a:endParaRPr>
        </a:p>
      </dsp:txBody>
      <dsp:txXfrm>
        <a:off x="59399" y="1525861"/>
        <a:ext cx="4183260"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17934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err="1">
              <a:solidFill>
                <a:schemeClr val="tx1"/>
              </a:solidFill>
            </a:rPr>
            <a:t>ei</a:t>
          </a:r>
          <a:r>
            <a:rPr lang="en-US" sz="1800" b="0" kern="1200">
              <a:solidFill>
                <a:schemeClr val="tx1"/>
              </a:solidFill>
            </a:rPr>
            <a:t> </a:t>
          </a:r>
          <a:r>
            <a:rPr lang="en-US" sz="1800" b="0" kern="1200" err="1">
              <a:solidFill>
                <a:schemeClr val="tx1"/>
              </a:solidFill>
            </a:rPr>
            <a:t>hyväksy</a:t>
          </a:r>
          <a:r>
            <a:rPr lang="en-US" sz="1800" b="0" kern="1200">
              <a:solidFill>
                <a:schemeClr val="tx1"/>
              </a:solidFill>
            </a:rPr>
            <a:t> </a:t>
          </a:r>
          <a:r>
            <a:rPr lang="en-US" sz="1800" b="0" kern="1200" err="1">
              <a:solidFill>
                <a:schemeClr val="tx1"/>
              </a:solidFill>
            </a:rPr>
            <a:t>EU:n</a:t>
          </a:r>
          <a:r>
            <a:rPr lang="en-US" sz="1800" b="0" kern="1200">
              <a:solidFill>
                <a:schemeClr val="tx1"/>
              </a:solidFill>
            </a:rPr>
            <a:t> </a:t>
          </a:r>
          <a:r>
            <a:rPr lang="en-US" sz="1800" b="0" kern="1200" err="1">
              <a:solidFill>
                <a:schemeClr val="tx1"/>
              </a:solidFill>
            </a:rPr>
            <a:t>säädöksiä</a:t>
          </a:r>
          <a:endParaRPr lang="en-IE" sz="1800" b="0" kern="1200">
            <a:solidFill>
              <a:schemeClr val="tx1"/>
            </a:solidFill>
          </a:endParaRPr>
        </a:p>
      </dsp:txBody>
      <dsp:txXfrm>
        <a:off x="57571" y="57571"/>
        <a:ext cx="3970271" cy="1064204"/>
      </dsp:txXfrm>
    </dsp:sp>
    <dsp:sp modelId="{65BBAF80-F255-434B-ABEE-1099CF7F1D78}">
      <dsp:nvSpPr>
        <dsp:cNvPr id="0" name=""/>
        <dsp:cNvSpPr/>
      </dsp:nvSpPr>
      <dsp:spPr>
        <a:xfrm>
          <a:off x="0" y="1427199"/>
          <a:ext cx="4085413" cy="124572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a:solidFill>
                <a:schemeClr val="tx1"/>
              </a:solidFill>
            </a:rPr>
            <a:t>kokoontuu vähintään neljä kertaa vuodessa huippukokoukseen Brysseliin Belgiaan tai Luxemburgiin</a:t>
          </a:r>
          <a:endParaRPr lang="en-IE" sz="1800" b="0" kern="1200">
            <a:solidFill>
              <a:schemeClr val="tx1"/>
            </a:solidFill>
          </a:endParaRPr>
        </a:p>
      </dsp:txBody>
      <dsp:txXfrm>
        <a:off x="60811" y="1488010"/>
        <a:ext cx="3963791" cy="112410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02/05/2025</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02/05/2025</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fi"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TcMVK8" TargetMode="External"/><Relationship Id="rId3" Type="http://schemas.openxmlformats.org/officeDocument/2006/relationships/hyperlink" Target="https://europa.eu/!vC49dj" TargetMode="External"/><Relationship Id="rId7" Type="http://schemas.openxmlformats.org/officeDocument/2006/relationships/hyperlink" Target="https://europa.eu/!BkVfYv"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mHkntg" TargetMode="External"/><Relationship Id="rId5" Type="http://schemas.openxmlformats.org/officeDocument/2006/relationships/hyperlink" Target="https://kohesio.ec.europa.eu/fi" TargetMode="External"/><Relationship Id="rId4" Type="http://schemas.openxmlformats.org/officeDocument/2006/relationships/hyperlink" Target="https://cinea.ec.europa.eu/life/life-european-countries_en"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uropa.eu/!Md78CB"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fi"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u-solidarity-ukraine.ec.europa.eu/index_fi"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itizens-initiative.europa.eu/_fi"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eesc.europa.eu/fi/initiatives/sinun-eurooppasi-sinun-mielipiteesi" TargetMode="External"/><Relationship Id="rId5" Type="http://schemas.openxmlformats.org/officeDocument/2006/relationships/hyperlink" Target="https://european-youth-event.europarl.europa.eu/en" TargetMode="External"/><Relationship Id="rId4" Type="http://schemas.openxmlformats.org/officeDocument/2006/relationships/hyperlink" Target="https://youth.europa.eu/youthweek_fi"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a:solidFill>
                  <a:schemeClr val="tx1"/>
                </a:solidFill>
                <a:effectLst/>
                <a:latin typeface="+mn-lt"/>
                <a:ea typeface="+mn-ea"/>
                <a:cs typeface="+mn-cs"/>
              </a:rPr>
              <a:t>Euroopan unionissa on 24 virallista kieltä:</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bulgaria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englanti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espanja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hollanti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iiri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italia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kreikka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kroaatti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latvia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liettua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malta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portugali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puola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ranska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romania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ruotsi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saksa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slovakki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sloveeni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suomi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tanska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tšekki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unkari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viro</a:t>
            </a:r>
            <a:endParaRPr lang="en-US" sz="1200" kern="1200">
              <a:solidFill>
                <a:schemeClr val="tx1"/>
              </a:solidFill>
              <a:effectLst/>
              <a:latin typeface="+mn-lt"/>
              <a:ea typeface="+mn-ea"/>
              <a:cs typeface="+mn-cs"/>
            </a:endParaRPr>
          </a:p>
          <a:p>
            <a:endParaRPr lang="fi-FI" sz="1200" b="1" i="1" kern="1200">
              <a:solidFill>
                <a:schemeClr val="tx1"/>
              </a:solidFill>
              <a:effectLst/>
              <a:latin typeface="+mn-lt"/>
              <a:ea typeface="+mn-ea"/>
              <a:cs typeface="+mn-cs"/>
            </a:endParaRPr>
          </a:p>
          <a:p>
            <a:r>
              <a:rPr lang="fi-FI" sz="1200" b="1" i="1" kern="1200">
                <a:solidFill>
                  <a:schemeClr val="tx1"/>
                </a:solidFill>
                <a:effectLst/>
                <a:latin typeface="+mn-lt"/>
                <a:ea typeface="+mn-ea"/>
                <a:cs typeface="+mn-cs"/>
              </a:rPr>
              <a:t>Osaatko muita EU-kieliä kuin äidinkieltäsi?</a:t>
            </a:r>
            <a:endParaRPr lang="en-US" sz="1200" kern="1200">
              <a:solidFill>
                <a:schemeClr val="tx1"/>
              </a:solidFill>
              <a:effectLst/>
              <a:latin typeface="+mn-lt"/>
              <a:ea typeface="+mn-ea"/>
              <a:cs typeface="+mn-cs"/>
            </a:endParaRPr>
          </a:p>
          <a:p>
            <a:endParaRPr lang="fi-FI" sz="1200" b="1" i="1" kern="1200">
              <a:solidFill>
                <a:schemeClr val="tx1"/>
              </a:solidFill>
              <a:effectLst/>
              <a:latin typeface="+mn-lt"/>
              <a:ea typeface="+mn-ea"/>
              <a:cs typeface="+mn-cs"/>
            </a:endParaRPr>
          </a:p>
          <a:p>
            <a:r>
              <a:rPr lang="fi-FI" sz="1200" b="1" i="1" kern="1200">
                <a:solidFill>
                  <a:schemeClr val="tx1"/>
                </a:solidFill>
                <a:effectLst/>
                <a:latin typeface="+mn-lt"/>
                <a:ea typeface="+mn-ea"/>
                <a:cs typeface="+mn-cs"/>
              </a:rPr>
              <a:t>Tiedätkö, miten sanotaan "kiitos" muilla EU-kielillä?</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a:solidFill>
                  <a:schemeClr val="tx1"/>
                </a:solidFill>
                <a:effectLst/>
                <a:latin typeface="+mn-lt"/>
                <a:ea typeface="+mn-ea"/>
                <a:cs typeface="+mn-cs"/>
              </a:rPr>
              <a:t>Euroopan unionilla on </a:t>
            </a:r>
            <a:r>
              <a:rPr lang="fi-FI" sz="1200" b="1" kern="1200">
                <a:solidFill>
                  <a:schemeClr val="tx1"/>
                </a:solidFill>
                <a:effectLst/>
                <a:latin typeface="+mn-lt"/>
                <a:ea typeface="+mn-ea"/>
                <a:cs typeface="+mn-cs"/>
              </a:rPr>
              <a:t>24 virallista kieltä</a:t>
            </a:r>
            <a:r>
              <a:rPr lang="fi-FI" sz="1200" kern="1200">
                <a:solidFill>
                  <a:schemeClr val="tx1"/>
                </a:solidFill>
                <a:effectLst/>
                <a:latin typeface="+mn-lt"/>
                <a:ea typeface="+mn-ea"/>
                <a:cs typeface="+mn-cs"/>
              </a:rPr>
              <a:t>. Ne kuuluvat eri kieliryhmiin:</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a:solidFill>
                  <a:schemeClr val="tx1"/>
                </a:solidFill>
                <a:effectLst/>
                <a:latin typeface="+mn-lt"/>
                <a:ea typeface="+mn-ea"/>
                <a:cs typeface="+mn-cs"/>
              </a:rPr>
              <a:t>Germaaniset kielet:</a:t>
            </a:r>
            <a:r>
              <a:rPr lang="fi-FI" sz="1200" kern="1200">
                <a:solidFill>
                  <a:schemeClr val="tx1"/>
                </a:solidFill>
                <a:effectLst/>
                <a:latin typeface="+mn-lt"/>
                <a:ea typeface="+mn-ea"/>
                <a:cs typeface="+mn-cs"/>
              </a:rPr>
              <a:t> englanti, hollanti, ruotsi, saksa, tanska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a:solidFill>
                  <a:schemeClr val="tx1"/>
                </a:solidFill>
                <a:effectLst/>
                <a:latin typeface="+mn-lt"/>
                <a:ea typeface="+mn-ea"/>
                <a:cs typeface="+mn-cs"/>
              </a:rPr>
              <a:t>Romaaniset kielet:</a:t>
            </a:r>
            <a:r>
              <a:rPr lang="fi-FI" sz="1200" kern="1200">
                <a:solidFill>
                  <a:schemeClr val="tx1"/>
                </a:solidFill>
                <a:effectLst/>
                <a:latin typeface="+mn-lt"/>
                <a:ea typeface="+mn-ea"/>
                <a:cs typeface="+mn-cs"/>
              </a:rPr>
              <a:t> espanja, italia, portugali, ranska ja romania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a:solidFill>
                  <a:schemeClr val="tx1"/>
                </a:solidFill>
                <a:effectLst/>
                <a:latin typeface="+mn-lt"/>
                <a:ea typeface="+mn-ea"/>
                <a:cs typeface="+mn-cs"/>
              </a:rPr>
              <a:t>Slaavilaiset kielet:</a:t>
            </a:r>
            <a:r>
              <a:rPr lang="fi-FI" sz="1200" kern="1200">
                <a:solidFill>
                  <a:schemeClr val="tx1"/>
                </a:solidFill>
                <a:effectLst/>
                <a:latin typeface="+mn-lt"/>
                <a:ea typeface="+mn-ea"/>
                <a:cs typeface="+mn-cs"/>
              </a:rPr>
              <a:t> bulgaria, kroaatti, puola, slovakki, sloveeni ja tšekki</a:t>
            </a:r>
          </a:p>
          <a:p>
            <a:pPr lvl="0"/>
            <a:endParaRPr lang="en-US" sz="1200" kern="1200">
              <a:solidFill>
                <a:schemeClr val="tx1"/>
              </a:solidFill>
              <a:effectLst/>
              <a:latin typeface="+mn-lt"/>
              <a:ea typeface="+mn-ea"/>
              <a:cs typeface="+mn-cs"/>
            </a:endParaRPr>
          </a:p>
          <a:p>
            <a:r>
              <a:rPr lang="fi-FI" sz="1200" kern="1200">
                <a:solidFill>
                  <a:schemeClr val="tx1"/>
                </a:solidFill>
                <a:effectLst/>
                <a:latin typeface="+mn-lt"/>
                <a:ea typeface="+mn-ea"/>
                <a:cs typeface="+mn-cs"/>
              </a:rPr>
              <a:t>EU-kielistä näihin kolmeen kieliperheeseen eivät kuulu:</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suomi ja viro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kreikka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iiri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liettua ja latvia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unkari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malta</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a:solidFill>
                  <a:schemeClr val="tx1"/>
                </a:solidFill>
                <a:effectLst/>
                <a:latin typeface="+mn-lt"/>
                <a:ea typeface="+mn-ea"/>
                <a:cs typeface="+mn-cs"/>
              </a:rPr>
              <a:t>Euroopan unioni perustettiin lopettamaan naapurimaiden väliset toistuvat, veriset sodat, jotka kulminoituivat toiseen maailmansotaan.</a:t>
            </a:r>
            <a:endParaRPr lang="en-US" sz="1200" kern="1200">
              <a:solidFill>
                <a:schemeClr val="tx1"/>
              </a:solidFill>
              <a:effectLst/>
              <a:latin typeface="+mn-lt"/>
              <a:ea typeface="+mn-ea"/>
              <a:cs typeface="+mn-cs"/>
            </a:endParaRPr>
          </a:p>
          <a:p>
            <a:r>
              <a:rPr lang="fi-FI" sz="1200" kern="1200">
                <a:solidFill>
                  <a:schemeClr val="tx1"/>
                </a:solidFill>
                <a:effectLst/>
                <a:latin typeface="+mn-lt"/>
                <a:ea typeface="+mn-ea"/>
                <a:cs typeface="+mn-cs"/>
              </a:rPr>
              <a:t>Euroopan hiili- ja teräsyhteisö aloitti 1950-luvulla Euroopan maiden taloudellisen ja poliittisen yhdentymisen, jonka tavoitteena oli pysyvä rauha.</a:t>
            </a:r>
            <a:endParaRPr lang="en-US" sz="1200" kern="1200">
              <a:solidFill>
                <a:schemeClr val="tx1"/>
              </a:solidFill>
              <a:effectLst/>
              <a:latin typeface="+mn-lt"/>
              <a:ea typeface="+mn-ea"/>
              <a:cs typeface="+mn-cs"/>
            </a:endParaRPr>
          </a:p>
          <a:p>
            <a:r>
              <a:rPr lang="fi-FI"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fi-FI" sz="1200" kern="1200">
                <a:solidFill>
                  <a:schemeClr val="tx1"/>
                </a:solidFill>
                <a:effectLst/>
                <a:latin typeface="+mn-lt"/>
                <a:ea typeface="+mn-ea"/>
                <a:cs typeface="+mn-cs"/>
              </a:rPr>
              <a:t>Euroopan unionin perustivat seuraavat maat:</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fi-FI" sz="1200" kern="1200">
                <a:solidFill>
                  <a:schemeClr val="tx1"/>
                </a:solidFill>
                <a:effectLst/>
                <a:latin typeface="+mn-lt"/>
                <a:ea typeface="+mn-ea"/>
                <a:cs typeface="+mn-cs"/>
              </a:rPr>
              <a:t>Belgia</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fi-FI" sz="1200" kern="1200">
                <a:solidFill>
                  <a:schemeClr val="tx1"/>
                </a:solidFill>
                <a:effectLst/>
                <a:latin typeface="+mn-lt"/>
                <a:ea typeface="+mn-ea"/>
                <a:cs typeface="+mn-cs"/>
              </a:rPr>
              <a:t>Saksa</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fi-FI" sz="1200" kern="1200">
                <a:solidFill>
                  <a:schemeClr val="tx1"/>
                </a:solidFill>
                <a:effectLst/>
                <a:latin typeface="+mn-lt"/>
                <a:ea typeface="+mn-ea"/>
                <a:cs typeface="+mn-cs"/>
              </a:rPr>
              <a:t>Ranska</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fi-FI" sz="1200" kern="1200">
                <a:solidFill>
                  <a:schemeClr val="tx1"/>
                </a:solidFill>
                <a:effectLst/>
                <a:latin typeface="+mn-lt"/>
                <a:ea typeface="+mn-ea"/>
                <a:cs typeface="+mn-cs"/>
              </a:rPr>
              <a:t>Italia</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fi-FI" sz="1200" kern="1200">
                <a:solidFill>
                  <a:schemeClr val="tx1"/>
                </a:solidFill>
                <a:effectLst/>
                <a:latin typeface="+mn-lt"/>
                <a:ea typeface="+mn-ea"/>
                <a:cs typeface="+mn-cs"/>
              </a:rPr>
              <a:t>Luxemburg</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fi-FI" sz="1200" kern="1200">
                <a:solidFill>
                  <a:schemeClr val="tx1"/>
                </a:solidFill>
                <a:effectLst/>
                <a:latin typeface="+mn-lt"/>
                <a:ea typeface="+mn-ea"/>
                <a:cs typeface="+mn-cs"/>
              </a:rPr>
              <a:t>Alankomaat</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a:solidFill>
                  <a:schemeClr val="tx1"/>
                </a:solidFill>
                <a:effectLst/>
                <a:latin typeface="+mn-lt"/>
                <a:ea typeface="+mn-ea"/>
                <a:cs typeface="+mn-cs"/>
              </a:rPr>
              <a:t>Euroopan kansakunnat eivät aina ole eläneet keskenään rauhassa. Vuosisatojen aikana on sodittu monia sotia.</a:t>
            </a:r>
          </a:p>
          <a:p>
            <a:endParaRPr lang="en-US" sz="1200" kern="1200">
              <a:solidFill>
                <a:schemeClr val="tx1"/>
              </a:solidFill>
              <a:effectLst/>
              <a:latin typeface="+mn-lt"/>
              <a:ea typeface="+mn-ea"/>
              <a:cs typeface="+mn-cs"/>
            </a:endParaRPr>
          </a:p>
          <a:p>
            <a:r>
              <a:rPr lang="fi-FI" sz="1200" kern="1200">
                <a:solidFill>
                  <a:schemeClr val="tx1"/>
                </a:solidFill>
                <a:effectLst/>
                <a:latin typeface="+mn-lt"/>
                <a:ea typeface="+mn-ea"/>
                <a:cs typeface="+mn-cs"/>
              </a:rPr>
              <a:t>1900-luvulla käytiin kaksi maailmansotaa:</a:t>
            </a:r>
            <a:endParaRPr lang="en-US" sz="1200" kern="1200">
              <a:solidFill>
                <a:schemeClr val="tx1"/>
              </a:solidFill>
              <a:effectLst/>
              <a:latin typeface="+mn-lt"/>
              <a:ea typeface="+mn-ea"/>
              <a:cs typeface="+mn-cs"/>
            </a:endParaRPr>
          </a:p>
          <a:p>
            <a:pPr marL="171450" indent="-171450">
              <a:buFont typeface="Wingdings" panose="05000000000000000000" pitchFamily="2" charset="2"/>
              <a:buChar char="Ø"/>
            </a:pPr>
            <a:r>
              <a:rPr lang="fi-FI" sz="1200" kern="1200">
                <a:solidFill>
                  <a:schemeClr val="tx1"/>
                </a:solidFill>
                <a:effectLst/>
                <a:latin typeface="+mn-lt"/>
                <a:ea typeface="+mn-ea"/>
                <a:cs typeface="+mn-cs"/>
              </a:rPr>
              <a:t>1914–1918 ensimmäinen maailmansota</a:t>
            </a:r>
            <a:endParaRPr lang="en-US" sz="1200" kern="1200">
              <a:solidFill>
                <a:schemeClr val="tx1"/>
              </a:solidFill>
              <a:effectLst/>
              <a:latin typeface="+mn-lt"/>
              <a:ea typeface="+mn-ea"/>
              <a:cs typeface="+mn-cs"/>
            </a:endParaRPr>
          </a:p>
          <a:p>
            <a:pPr marL="171450" indent="-171450">
              <a:buFont typeface="Wingdings" panose="05000000000000000000" pitchFamily="2" charset="2"/>
              <a:buChar char="Ø"/>
            </a:pPr>
            <a:r>
              <a:rPr lang="fi-FI" sz="1200" kern="1200">
                <a:solidFill>
                  <a:schemeClr val="tx1"/>
                </a:solidFill>
                <a:effectLst/>
                <a:latin typeface="+mn-lt"/>
                <a:ea typeface="+mn-ea"/>
                <a:cs typeface="+mn-cs"/>
              </a:rPr>
              <a:t>1939–1945 toinen maailmansota</a:t>
            </a:r>
            <a:endParaRPr lang="en-IE"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a:solidFill>
                  <a:schemeClr val="tx1"/>
                </a:solidFill>
                <a:effectLst/>
                <a:latin typeface="+mn-lt"/>
                <a:ea typeface="+mn-ea"/>
                <a:cs typeface="+mn-cs"/>
              </a:rPr>
              <a:t>Vaikka EU-maat ovat toisinaan asioista eri mieltä keskenään, EU:n taustalla olevat periaatteet ovat säilyneet muuttumattomina 70 vuoden ajan. Konfliktien ehkäiseminen oli yksi Euroopan unionin perustamisen tavoitteista.</a:t>
            </a:r>
          </a:p>
          <a:p>
            <a:endParaRPr lang="en-US" sz="1200" kern="1200">
              <a:solidFill>
                <a:schemeClr val="tx1"/>
              </a:solidFill>
              <a:effectLst/>
              <a:latin typeface="+mn-lt"/>
              <a:ea typeface="+mn-ea"/>
              <a:cs typeface="+mn-cs"/>
            </a:endParaRPr>
          </a:p>
          <a:p>
            <a:r>
              <a:rPr lang="fi-FI" sz="1200" kern="1200">
                <a:solidFill>
                  <a:schemeClr val="tx1"/>
                </a:solidFill>
                <a:effectLst/>
                <a:latin typeface="+mn-lt"/>
                <a:ea typeface="+mn-ea"/>
                <a:cs typeface="+mn-cs"/>
              </a:rPr>
              <a:t>Vuonna 2012 Euroopan unionille myönnettiin Nobelin rauhanpalkinto, koska se on tehnyt väsymätöntä työtä rauhan, demokratian ja ihmisoikeuksien hyväksi Euroopassa ja muualla maailmassa.</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fi-FI" sz="1200" b="1" kern="1200">
                <a:solidFill>
                  <a:schemeClr val="tx1"/>
                </a:solidFill>
                <a:effectLst/>
                <a:latin typeface="+mn-lt"/>
                <a:ea typeface="+mn-ea"/>
                <a:cs typeface="+mn-cs"/>
              </a:rPr>
              <a:t>Euroopan unionin perustamisen päävaiheet:</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Vuosina 1945–1950 muutamat eurooppalaiset poliitikot, kuten Robert </a:t>
            </a:r>
            <a:r>
              <a:rPr lang="fi-FI" sz="1200" kern="1200" err="1">
                <a:solidFill>
                  <a:schemeClr val="tx1"/>
                </a:solidFill>
                <a:effectLst/>
                <a:latin typeface="+mn-lt"/>
                <a:ea typeface="+mn-ea"/>
                <a:cs typeface="+mn-cs"/>
              </a:rPr>
              <a:t>Schuman</a:t>
            </a:r>
            <a:r>
              <a:rPr lang="fi-FI" sz="1200" kern="1200">
                <a:solidFill>
                  <a:schemeClr val="tx1"/>
                </a:solidFill>
                <a:effectLst/>
                <a:latin typeface="+mn-lt"/>
                <a:ea typeface="+mn-ea"/>
                <a:cs typeface="+mn-cs"/>
              </a:rPr>
              <a:t>, Simone </a:t>
            </a:r>
            <a:r>
              <a:rPr lang="fi-FI" sz="1200" kern="1200" err="1">
                <a:solidFill>
                  <a:schemeClr val="tx1"/>
                </a:solidFill>
                <a:effectLst/>
                <a:latin typeface="+mn-lt"/>
                <a:ea typeface="+mn-ea"/>
                <a:cs typeface="+mn-cs"/>
              </a:rPr>
              <a:t>Veil</a:t>
            </a:r>
            <a:r>
              <a:rPr lang="fi-FI" sz="1200" kern="1200">
                <a:solidFill>
                  <a:schemeClr val="tx1"/>
                </a:solidFill>
                <a:effectLst/>
                <a:latin typeface="+mn-lt"/>
                <a:ea typeface="+mn-ea"/>
                <a:cs typeface="+mn-cs"/>
              </a:rPr>
              <a:t>, Jean </a:t>
            </a:r>
            <a:r>
              <a:rPr lang="fi-FI" sz="1200" kern="1200" err="1">
                <a:solidFill>
                  <a:schemeClr val="tx1"/>
                </a:solidFill>
                <a:effectLst/>
                <a:latin typeface="+mn-lt"/>
                <a:ea typeface="+mn-ea"/>
                <a:cs typeface="+mn-cs"/>
              </a:rPr>
              <a:t>Monnet</a:t>
            </a:r>
            <a:r>
              <a:rPr lang="fi-FI" sz="1200" kern="1200">
                <a:solidFill>
                  <a:schemeClr val="tx1"/>
                </a:solidFill>
                <a:effectLst/>
                <a:latin typeface="+mn-lt"/>
                <a:ea typeface="+mn-ea"/>
                <a:cs typeface="+mn-cs"/>
              </a:rPr>
              <a:t>, </a:t>
            </a:r>
            <a:r>
              <a:rPr lang="fi-FI" sz="1200" kern="1200" err="1">
                <a:solidFill>
                  <a:schemeClr val="tx1"/>
                </a:solidFill>
                <a:effectLst/>
                <a:latin typeface="+mn-lt"/>
                <a:ea typeface="+mn-ea"/>
                <a:cs typeface="+mn-cs"/>
              </a:rPr>
              <a:t>Alcide</a:t>
            </a:r>
            <a:r>
              <a:rPr lang="fi-FI" sz="1200" kern="1200">
                <a:solidFill>
                  <a:schemeClr val="tx1"/>
                </a:solidFill>
                <a:effectLst/>
                <a:latin typeface="+mn-lt"/>
                <a:ea typeface="+mn-ea"/>
                <a:cs typeface="+mn-cs"/>
              </a:rPr>
              <a:t> de </a:t>
            </a:r>
            <a:r>
              <a:rPr lang="fi-FI" sz="1200" kern="1200" err="1">
                <a:solidFill>
                  <a:schemeClr val="tx1"/>
                </a:solidFill>
                <a:effectLst/>
                <a:latin typeface="+mn-lt"/>
                <a:ea typeface="+mn-ea"/>
                <a:cs typeface="+mn-cs"/>
              </a:rPr>
              <a:t>Gaspari</a:t>
            </a:r>
            <a:r>
              <a:rPr lang="fi-FI" sz="1200" kern="1200">
                <a:solidFill>
                  <a:schemeClr val="tx1"/>
                </a:solidFill>
                <a:effectLst/>
                <a:latin typeface="+mn-lt"/>
                <a:ea typeface="+mn-ea"/>
                <a:cs typeface="+mn-cs"/>
              </a:rPr>
              <a:t> ja Konrad </a:t>
            </a:r>
            <a:r>
              <a:rPr lang="fi-FI" sz="1200" kern="1200" err="1">
                <a:solidFill>
                  <a:schemeClr val="tx1"/>
                </a:solidFill>
                <a:effectLst/>
                <a:latin typeface="+mn-lt"/>
                <a:ea typeface="+mn-ea"/>
                <a:cs typeface="+mn-cs"/>
              </a:rPr>
              <a:t>Adenaeur</a:t>
            </a:r>
            <a:r>
              <a:rPr lang="fi-FI" sz="1200" kern="1200">
                <a:solidFill>
                  <a:schemeClr val="tx1"/>
                </a:solidFill>
                <a:effectLst/>
                <a:latin typeface="+mn-lt"/>
                <a:ea typeface="+mn-ea"/>
                <a:cs typeface="+mn-cs"/>
              </a:rPr>
              <a:t>, käynnistivät prosessin, jonka tuloksena syntyi nykyinen Euroopan unioni.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1950 – </a:t>
            </a:r>
            <a:r>
              <a:rPr lang="fi-FI" sz="1200" b="1" kern="1200" err="1">
                <a:solidFill>
                  <a:schemeClr val="tx1"/>
                </a:solidFill>
                <a:effectLst/>
                <a:latin typeface="+mn-lt"/>
                <a:ea typeface="+mn-ea"/>
                <a:cs typeface="+mn-cs"/>
              </a:rPr>
              <a:t>Schumanin</a:t>
            </a:r>
            <a:r>
              <a:rPr lang="fi-FI" sz="1200" b="1" kern="1200">
                <a:solidFill>
                  <a:schemeClr val="tx1"/>
                </a:solidFill>
                <a:effectLst/>
                <a:latin typeface="+mn-lt"/>
                <a:ea typeface="+mn-ea"/>
                <a:cs typeface="+mn-cs"/>
              </a:rPr>
              <a:t> julistus</a:t>
            </a:r>
            <a:r>
              <a:rPr lang="fi-FI" sz="1200" kern="1200">
                <a:solidFill>
                  <a:schemeClr val="tx1"/>
                </a:solidFill>
                <a:effectLst/>
                <a:latin typeface="+mn-lt"/>
                <a:ea typeface="+mn-ea"/>
                <a:cs typeface="+mn-cs"/>
              </a:rPr>
              <a:t> – Toukokuun 9. päivänä 1950 Robert </a:t>
            </a:r>
            <a:r>
              <a:rPr lang="fi-FI" sz="1200" kern="1200" err="1">
                <a:solidFill>
                  <a:schemeClr val="tx1"/>
                </a:solidFill>
                <a:effectLst/>
                <a:latin typeface="+mn-lt"/>
                <a:ea typeface="+mn-ea"/>
                <a:cs typeface="+mn-cs"/>
              </a:rPr>
              <a:t>Schuman</a:t>
            </a:r>
            <a:r>
              <a:rPr lang="fi-FI" sz="1200" kern="1200">
                <a:solidFill>
                  <a:schemeClr val="tx1"/>
                </a:solidFill>
                <a:effectLst/>
                <a:latin typeface="+mn-lt"/>
                <a:ea typeface="+mn-ea"/>
                <a:cs typeface="+mn-cs"/>
              </a:rPr>
              <a:t> (tuolloin Ranskan ulkoministeri) ehdotti, että hiilen ja teräksen – sotavarustelussa käytettävien raaka-aineiden – tuotantoa olisi hallittava yhdessä, jotta yksikään maa ei voisi salaa varustautua sotaan muita vastaan. Yksi hänen kuuluisimpia toteamuksiaan on: ”Eurooppaa ei rakenneta hetkessä eikä millään kokonaisratkaisulla. Siihen tarvitaan käytännön toimenpiteitä, joilla luodaan ensin aito yhteisvastuullisuus.”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1951 – </a:t>
            </a:r>
            <a:r>
              <a:rPr lang="fi-FI" sz="1200" b="1" kern="1200">
                <a:solidFill>
                  <a:schemeClr val="tx1"/>
                </a:solidFill>
                <a:effectLst/>
                <a:latin typeface="+mn-lt"/>
                <a:ea typeface="+mn-ea"/>
                <a:cs typeface="+mn-cs"/>
              </a:rPr>
              <a:t>Euroopan hiili- ja teräsyhteisön</a:t>
            </a:r>
            <a:r>
              <a:rPr lang="fi-FI" sz="1200" kern="1200">
                <a:solidFill>
                  <a:schemeClr val="tx1"/>
                </a:solidFill>
                <a:effectLst/>
                <a:latin typeface="+mn-lt"/>
                <a:ea typeface="+mn-ea"/>
                <a:cs typeface="+mn-cs"/>
              </a:rPr>
              <a:t> perustaminen – Alankomaat, Belgia, Italia, Luxemburg, Ranska ja Saksa sopivat hiili- ja terästeollisuutensa yhdistämisestä.</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1957 – </a:t>
            </a:r>
            <a:r>
              <a:rPr lang="fi-FI" sz="1200" b="1" kern="1200">
                <a:solidFill>
                  <a:schemeClr val="tx1"/>
                </a:solidFill>
                <a:effectLst/>
                <a:latin typeface="+mn-lt"/>
                <a:ea typeface="+mn-ea"/>
                <a:cs typeface="+mn-cs"/>
              </a:rPr>
              <a:t>Rooman sopimus </a:t>
            </a:r>
            <a:r>
              <a:rPr lang="fi-FI" sz="1200" kern="1200">
                <a:solidFill>
                  <a:schemeClr val="tx1"/>
                </a:solidFill>
                <a:effectLst/>
                <a:latin typeface="+mn-lt"/>
                <a:ea typeface="+mn-ea"/>
                <a:cs typeface="+mn-cs"/>
              </a:rPr>
              <a:t>– Kuusi perustajamaata päättivät laajentaa yhteistyötään muille talouden aloille ja perustivat </a:t>
            </a:r>
            <a:r>
              <a:rPr lang="fi-FI" sz="1200" b="1" kern="1200">
                <a:solidFill>
                  <a:schemeClr val="tx1"/>
                </a:solidFill>
                <a:effectLst/>
                <a:latin typeface="+mn-lt"/>
                <a:ea typeface="+mn-ea"/>
                <a:cs typeface="+mn-cs"/>
              </a:rPr>
              <a:t>Euroopan talousyhteisön (ETY) </a:t>
            </a:r>
            <a:r>
              <a:rPr lang="fi-FI" sz="1200" kern="1200">
                <a:solidFill>
                  <a:schemeClr val="tx1"/>
                </a:solidFill>
                <a:effectLst/>
                <a:latin typeface="+mn-lt"/>
                <a:ea typeface="+mn-ea"/>
                <a:cs typeface="+mn-cs"/>
              </a:rPr>
              <a:t>ja </a:t>
            </a:r>
            <a:r>
              <a:rPr lang="fi-FI" sz="1200" b="1" kern="1200">
                <a:solidFill>
                  <a:schemeClr val="tx1"/>
                </a:solidFill>
                <a:effectLst/>
                <a:latin typeface="+mn-lt"/>
                <a:ea typeface="+mn-ea"/>
                <a:cs typeface="+mn-cs"/>
              </a:rPr>
              <a:t>Euroopan atomienergiayhteisön (Euratom)</a:t>
            </a:r>
            <a:r>
              <a:rPr lang="fi-FI"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1992 – </a:t>
            </a:r>
            <a:r>
              <a:rPr lang="fi-FI" sz="1200" b="1" kern="1200">
                <a:solidFill>
                  <a:schemeClr val="tx1"/>
                </a:solidFill>
                <a:effectLst/>
                <a:latin typeface="+mn-lt"/>
                <a:ea typeface="+mn-ea"/>
                <a:cs typeface="+mn-cs"/>
              </a:rPr>
              <a:t>Maastrichtin sopimus</a:t>
            </a:r>
            <a:r>
              <a:rPr lang="fi-FI" sz="1200" kern="1200">
                <a:solidFill>
                  <a:schemeClr val="tx1"/>
                </a:solidFill>
                <a:effectLst/>
                <a:latin typeface="+mn-lt"/>
                <a:ea typeface="+mn-ea"/>
                <a:cs typeface="+mn-cs"/>
              </a:rPr>
              <a:t> – Vuosien mittaan yhteisöön liittyi lisää maita, ja Maastrichtin sopimus loi </a:t>
            </a:r>
            <a:r>
              <a:rPr lang="fi-FI" sz="1200" b="1" kern="1200">
                <a:solidFill>
                  <a:schemeClr val="tx1"/>
                </a:solidFill>
                <a:effectLst/>
                <a:latin typeface="+mn-lt"/>
                <a:ea typeface="+mn-ea"/>
                <a:cs typeface="+mn-cs"/>
              </a:rPr>
              <a:t>Euroopan unionin</a:t>
            </a:r>
            <a:r>
              <a:rPr lang="fi-FI" sz="1200" kern="1200">
                <a:solidFill>
                  <a:schemeClr val="tx1"/>
                </a:solidFill>
                <a:effectLst/>
                <a:latin typeface="+mn-lt"/>
                <a:ea typeface="+mn-ea"/>
                <a:cs typeface="+mn-cs"/>
              </a:rPr>
              <a:t> sellaisena kuin sen tänään tunnemme:</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fi-FI" sz="1200" b="1" kern="1200">
                <a:solidFill>
                  <a:schemeClr val="tx1"/>
                </a:solidFill>
                <a:effectLst/>
                <a:latin typeface="+mn-lt"/>
                <a:ea typeface="+mn-ea"/>
                <a:cs typeface="+mn-cs"/>
              </a:rPr>
              <a:t>poliittinen ja taloudellinen</a:t>
            </a:r>
            <a:r>
              <a:rPr lang="fi-FI" sz="1200" kern="1200">
                <a:solidFill>
                  <a:schemeClr val="tx1"/>
                </a:solidFill>
                <a:effectLst/>
                <a:latin typeface="+mn-lt"/>
                <a:ea typeface="+mn-ea"/>
                <a:cs typeface="+mn-cs"/>
              </a:rPr>
              <a:t> liitto</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fi-FI" sz="1200" b="1" kern="1200">
                <a:solidFill>
                  <a:schemeClr val="tx1"/>
                </a:solidFill>
                <a:effectLst/>
                <a:latin typeface="+mn-lt"/>
                <a:ea typeface="+mn-ea"/>
                <a:cs typeface="+mn-cs"/>
              </a:rPr>
              <a:t>ei rajatarkastuksia</a:t>
            </a:r>
            <a:r>
              <a:rPr lang="fi-FI" sz="1200" kern="1200">
                <a:solidFill>
                  <a:schemeClr val="tx1"/>
                </a:solidFill>
                <a:effectLst/>
                <a:latin typeface="+mn-lt"/>
                <a:ea typeface="+mn-ea"/>
                <a:cs typeface="+mn-cs"/>
              </a:rPr>
              <a:t> maiden välillä </a:t>
            </a:r>
            <a:r>
              <a:rPr lang="fi-FI" sz="1200" b="1" kern="1200">
                <a:solidFill>
                  <a:schemeClr val="tx1"/>
                </a:solidFill>
                <a:effectLst/>
                <a:latin typeface="+mn-lt"/>
                <a:ea typeface="+mn-ea"/>
                <a:cs typeface="+mn-cs"/>
              </a:rPr>
              <a:t>Schengen</a:t>
            </a:r>
            <a:r>
              <a:rPr lang="fi-FI" sz="1200" kern="1200">
                <a:solidFill>
                  <a:schemeClr val="tx1"/>
                </a:solidFill>
                <a:effectLst/>
                <a:latin typeface="+mn-lt"/>
                <a:ea typeface="+mn-ea"/>
                <a:cs typeface="+mn-cs"/>
              </a:rPr>
              <a:t>-alueella (1995)</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fi-FI" sz="1200" b="1" kern="1200">
                <a:solidFill>
                  <a:schemeClr val="tx1"/>
                </a:solidFill>
                <a:effectLst/>
                <a:latin typeface="+mn-lt"/>
                <a:ea typeface="+mn-ea"/>
                <a:cs typeface="+mn-cs"/>
              </a:rPr>
              <a:t>yhteinen valuutta</a:t>
            </a:r>
            <a:r>
              <a:rPr lang="fi-FI" sz="1200" kern="1200">
                <a:solidFill>
                  <a:schemeClr val="tx1"/>
                </a:solidFill>
                <a:effectLst/>
                <a:latin typeface="+mn-lt"/>
                <a:ea typeface="+mn-ea"/>
                <a:cs typeface="+mn-cs"/>
              </a:rPr>
              <a:t> euron käyttöön ottaneissa maissa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1993 – </a:t>
            </a:r>
            <a:r>
              <a:rPr lang="fi-FI" sz="1200" b="1" kern="1200">
                <a:solidFill>
                  <a:schemeClr val="tx1"/>
                </a:solidFill>
                <a:effectLst/>
                <a:latin typeface="+mn-lt"/>
                <a:ea typeface="+mn-ea"/>
                <a:cs typeface="+mn-cs"/>
              </a:rPr>
              <a:t>Sisämarkkinat</a:t>
            </a:r>
            <a:r>
              <a:rPr lang="fi-FI" sz="1200" kern="1200">
                <a:solidFill>
                  <a:schemeClr val="tx1"/>
                </a:solidFill>
                <a:effectLst/>
                <a:latin typeface="+mn-lt"/>
                <a:ea typeface="+mn-ea"/>
                <a:cs typeface="+mn-cs"/>
              </a:rPr>
              <a:t>, joilla tavarat, palvelut, pääoma ja ihmiset voivat liikkua vapaasti EU:n alueella. Poistamalla tekniset, lainsäädännölliset ja byrokraattiset esteet EU sallii kansalaisten ja yritysten käydä kauppaa ja harjoittaa liiketoimintaa vapaasti kaikkialla EU:ssa. </a:t>
            </a:r>
            <a:br>
              <a:rPr lang="fi-FI" sz="1200" kern="1200">
                <a:solidFill>
                  <a:schemeClr val="tx1"/>
                </a:solidFill>
                <a:effectLst/>
                <a:latin typeface="+mn-lt"/>
                <a:ea typeface="+mn-ea"/>
                <a:cs typeface="+mn-cs"/>
              </a:rPr>
            </a:br>
            <a:r>
              <a:rPr lang="fi-FI" sz="1200" kern="1200">
                <a:solidFill>
                  <a:schemeClr val="tx1"/>
                </a:solidFill>
                <a:effectLst/>
                <a:latin typeface="+mn-lt"/>
                <a:ea typeface="+mn-ea"/>
                <a:cs typeface="+mn-cs"/>
              </a:rPr>
              <a:t>EU:n sisämarkkinoihin kuuluvat 27 EU-maan lisäksi </a:t>
            </a:r>
            <a:r>
              <a:rPr lang="fi-FI" sz="1200" b="1" kern="1200">
                <a:solidFill>
                  <a:schemeClr val="tx1"/>
                </a:solidFill>
                <a:effectLst/>
                <a:latin typeface="+mn-lt"/>
                <a:ea typeface="+mn-ea"/>
                <a:cs typeface="+mn-cs"/>
              </a:rPr>
              <a:t>Islanti, Liechtenstein, Norja </a:t>
            </a:r>
            <a:r>
              <a:rPr lang="fi-FI" sz="1200" kern="1200">
                <a:solidFill>
                  <a:schemeClr val="tx1"/>
                </a:solidFill>
                <a:effectLst/>
                <a:latin typeface="+mn-lt"/>
                <a:ea typeface="+mn-ea"/>
                <a:cs typeface="+mn-cs"/>
              </a:rPr>
              <a:t>ja </a:t>
            </a:r>
            <a:r>
              <a:rPr lang="fi-FI" sz="1200" b="1" kern="1200">
                <a:solidFill>
                  <a:schemeClr val="tx1"/>
                </a:solidFill>
                <a:effectLst/>
                <a:latin typeface="+mn-lt"/>
                <a:ea typeface="+mn-ea"/>
                <a:cs typeface="+mn-cs"/>
              </a:rPr>
              <a:t>Sveitsi</a:t>
            </a:r>
            <a:r>
              <a:rPr lang="fi-FI"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1995</a:t>
            </a:r>
            <a:r>
              <a:rPr lang="fi-FI" sz="1200" b="1" kern="1200">
                <a:solidFill>
                  <a:schemeClr val="tx1"/>
                </a:solidFill>
                <a:effectLst/>
                <a:latin typeface="+mn-lt"/>
                <a:ea typeface="+mn-ea"/>
                <a:cs typeface="+mn-cs"/>
              </a:rPr>
              <a:t> </a:t>
            </a:r>
            <a:r>
              <a:rPr lang="fi-FI" sz="1200" kern="1200">
                <a:solidFill>
                  <a:schemeClr val="tx1"/>
                </a:solidFill>
                <a:effectLst/>
                <a:latin typeface="+mn-lt"/>
                <a:ea typeface="+mn-ea"/>
                <a:cs typeface="+mn-cs"/>
              </a:rPr>
              <a:t>– </a:t>
            </a:r>
            <a:r>
              <a:rPr lang="fi-FI" sz="1200" b="1" kern="1200">
                <a:solidFill>
                  <a:schemeClr val="tx1"/>
                </a:solidFill>
                <a:effectLst/>
                <a:latin typeface="+mn-lt"/>
                <a:ea typeface="+mn-ea"/>
                <a:cs typeface="+mn-cs"/>
              </a:rPr>
              <a:t>Schengenin sopimuksella</a:t>
            </a:r>
            <a:r>
              <a:rPr lang="fi-FI" sz="1200" kern="1200">
                <a:solidFill>
                  <a:schemeClr val="tx1"/>
                </a:solidFill>
                <a:effectLst/>
                <a:latin typeface="+mn-lt"/>
                <a:ea typeface="+mn-ea"/>
                <a:cs typeface="+mn-cs"/>
              </a:rPr>
              <a:t> poistettiin kaikki rajatarkastukset seitsemän allekirjoittajamaan väliltä.</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b="0" kern="1200">
                <a:solidFill>
                  <a:schemeClr val="tx1"/>
                </a:solidFill>
                <a:effectLst/>
                <a:latin typeface="+mn-lt"/>
                <a:ea typeface="+mn-ea"/>
                <a:cs typeface="+mn-cs"/>
              </a:rPr>
              <a:t>2002</a:t>
            </a:r>
            <a:r>
              <a:rPr lang="fi-FI" sz="1200" b="1" kern="1200">
                <a:solidFill>
                  <a:schemeClr val="tx1"/>
                </a:solidFill>
                <a:effectLst/>
                <a:latin typeface="+mn-lt"/>
                <a:ea typeface="+mn-ea"/>
                <a:cs typeface="+mn-cs"/>
              </a:rPr>
              <a:t> </a:t>
            </a:r>
            <a:r>
              <a:rPr lang="fi-FI" sz="1200" kern="1200">
                <a:solidFill>
                  <a:schemeClr val="tx1"/>
                </a:solidFill>
                <a:effectLst/>
                <a:latin typeface="+mn-lt"/>
                <a:ea typeface="+mn-ea"/>
                <a:cs typeface="+mn-cs"/>
              </a:rPr>
              <a:t>– </a:t>
            </a:r>
            <a:r>
              <a:rPr lang="fi-FI" sz="1200" b="1" kern="1200">
                <a:solidFill>
                  <a:schemeClr val="tx1"/>
                </a:solidFill>
                <a:effectLst/>
                <a:latin typeface="+mn-lt"/>
                <a:ea typeface="+mn-ea"/>
                <a:cs typeface="+mn-cs"/>
              </a:rPr>
              <a:t>Eurosta</a:t>
            </a:r>
            <a:r>
              <a:rPr lang="fi-FI" sz="1200" kern="1200">
                <a:solidFill>
                  <a:schemeClr val="tx1"/>
                </a:solidFill>
                <a:effectLst/>
                <a:latin typeface="+mn-lt"/>
                <a:ea typeface="+mn-ea"/>
                <a:cs typeface="+mn-cs"/>
              </a:rPr>
              <a:t> tuli 12 EU-maan laillinen valuutta.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2004</a:t>
            </a:r>
            <a:r>
              <a:rPr lang="fi-FI" sz="1200" b="1" kern="1200">
                <a:solidFill>
                  <a:schemeClr val="tx1"/>
                </a:solidFill>
                <a:effectLst/>
                <a:latin typeface="+mn-lt"/>
                <a:ea typeface="+mn-ea"/>
                <a:cs typeface="+mn-cs"/>
              </a:rPr>
              <a:t> </a:t>
            </a:r>
            <a:r>
              <a:rPr lang="fi-FI" sz="1200" kern="1200">
                <a:solidFill>
                  <a:schemeClr val="tx1"/>
                </a:solidFill>
                <a:effectLst/>
                <a:latin typeface="+mn-lt"/>
                <a:ea typeface="+mn-ea"/>
                <a:cs typeface="+mn-cs"/>
              </a:rPr>
              <a:t>– </a:t>
            </a:r>
            <a:r>
              <a:rPr lang="fi-FI" sz="1200" b="1" kern="1200">
                <a:solidFill>
                  <a:schemeClr val="tx1"/>
                </a:solidFill>
                <a:effectLst/>
                <a:latin typeface="+mn-lt"/>
                <a:ea typeface="+mn-ea"/>
                <a:cs typeface="+mn-cs"/>
              </a:rPr>
              <a:t>Euroopan unionin suurin laajentuminen</a:t>
            </a:r>
            <a:r>
              <a:rPr lang="fi-FI" sz="1200" kern="1200">
                <a:solidFill>
                  <a:schemeClr val="tx1"/>
                </a:solidFill>
                <a:effectLst/>
                <a:latin typeface="+mn-lt"/>
                <a:ea typeface="+mn-ea"/>
                <a:cs typeface="+mn-cs"/>
              </a:rPr>
              <a:t> pinta-alan, valtioiden määrän ja väkiluvun suhteen. EU:hun liittyi 10 uutta maata: Kypros, Latvia, Liettua, Malta, Puola, Slovakia, Slovenia, Tšekki, Unkari ja Viro. Tämä laajentuminen merkitsi Euroopan </a:t>
            </a:r>
            <a:r>
              <a:rPr lang="fi-FI" sz="1200" kern="1200" err="1">
                <a:solidFill>
                  <a:schemeClr val="tx1"/>
                </a:solidFill>
                <a:effectLst/>
                <a:latin typeface="+mn-lt"/>
                <a:ea typeface="+mn-ea"/>
                <a:cs typeface="+mn-cs"/>
              </a:rPr>
              <a:t>jälleenyhdistymistä</a:t>
            </a:r>
            <a:r>
              <a:rPr lang="fi-FI" sz="1200" kern="1200">
                <a:solidFill>
                  <a:schemeClr val="tx1"/>
                </a:solidFill>
                <a:effectLst/>
                <a:latin typeface="+mn-lt"/>
                <a:ea typeface="+mn-ea"/>
                <a:cs typeface="+mn-cs"/>
              </a:rPr>
              <a:t>, koska rautaesirippu ja kylmä sota olivat jakaneet maanosan puolen vuosisadan ajan.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2007 – </a:t>
            </a:r>
            <a:r>
              <a:rPr lang="fi-FI" sz="1200" b="1" kern="1200">
                <a:solidFill>
                  <a:schemeClr val="tx1"/>
                </a:solidFill>
                <a:effectLst/>
                <a:latin typeface="+mn-lt"/>
                <a:ea typeface="+mn-ea"/>
                <a:cs typeface="+mn-cs"/>
              </a:rPr>
              <a:t>Lissabonin sopimus</a:t>
            </a:r>
            <a:r>
              <a:rPr lang="fi-FI" sz="1200" kern="1200">
                <a:solidFill>
                  <a:schemeClr val="tx1"/>
                </a:solidFill>
                <a:effectLst/>
                <a:latin typeface="+mn-lt"/>
                <a:ea typeface="+mn-ea"/>
                <a:cs typeface="+mn-cs"/>
              </a:rPr>
              <a:t> antoi EU:lle uuden rakenteen, joka vahvistaa EU:n roolia maailmassa ja antaa enemmän painoarvoa kansalaisten ja kansallisten hallitusten äänille.</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fi-FI" sz="1200" kern="1200">
                <a:solidFill>
                  <a:schemeClr val="tx1"/>
                </a:solidFill>
                <a:effectLst/>
                <a:latin typeface="+mn-lt"/>
                <a:ea typeface="+mn-ea"/>
                <a:cs typeface="+mn-cs"/>
              </a:rPr>
              <a:t>2020 – Talouden elvytyspaketti </a:t>
            </a:r>
            <a:r>
              <a:rPr lang="fi-FI" sz="1200" b="1" kern="1200" err="1">
                <a:solidFill>
                  <a:schemeClr val="tx1"/>
                </a:solidFill>
                <a:effectLst/>
                <a:latin typeface="+mn-lt"/>
                <a:ea typeface="+mn-ea"/>
                <a:cs typeface="+mn-cs"/>
              </a:rPr>
              <a:t>NextGenerationEU</a:t>
            </a:r>
            <a:r>
              <a:rPr lang="fi-FI" sz="1200" kern="1200">
                <a:solidFill>
                  <a:schemeClr val="tx1"/>
                </a:solidFill>
                <a:effectLst/>
                <a:latin typeface="+mn-lt"/>
                <a:ea typeface="+mn-ea"/>
                <a:cs typeface="+mn-cs"/>
              </a:rPr>
              <a:t> tukee EU-maita koronaviruspandemiasta toipumisessa. Sen tavoitteena on vahvistaa EU:ta, uudistaa EU-maiden taloutta ja yhteiskuntaa sekä kehittää EU:ta niin, että se toimii entistä paremmin kaikkien hyväksi.</a:t>
            </a:r>
            <a:endParaRPr lang="en-IE" sz="1200" kern="120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a:solidFill>
                  <a:schemeClr val="tx1"/>
                </a:solidFill>
                <a:effectLst/>
                <a:latin typeface="+mn-lt"/>
                <a:ea typeface="+mn-ea"/>
                <a:cs typeface="+mn-cs"/>
              </a:rPr>
              <a:t>Vuosien mittaan Euroopan unioniin on liittynyt lisää maita.</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1" kern="1200" dirty="0">
                <a:solidFill>
                  <a:schemeClr val="tx1"/>
                </a:solidFill>
                <a:effectLst/>
                <a:latin typeface="+mn-lt"/>
                <a:ea typeface="+mn-ea"/>
                <a:cs typeface="+mn-cs"/>
              </a:rPr>
              <a:t>Schengen-alue</a:t>
            </a:r>
            <a:r>
              <a:rPr lang="fi-FI" sz="1200" kern="1200" dirty="0">
                <a:solidFill>
                  <a:schemeClr val="tx1"/>
                </a:solidFill>
                <a:effectLst/>
                <a:latin typeface="+mn-lt"/>
                <a:ea typeface="+mn-ea"/>
                <a:cs typeface="+mn-cs"/>
              </a:rPr>
              <a:t> perustettiin vuonna 1995, jotta EU-maat voisivat poistaa tarkastukset keskinäisillä rajoillaan.</a:t>
            </a:r>
            <a:endParaRPr lang="en-US"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EU:n kansalaiset voivat liikkua vapaasti tämän alueen sisällä. Schengen-alueeseen kuuluu </a:t>
            </a:r>
            <a:r>
              <a:rPr lang="fi-FI" dirty="0"/>
              <a:t>25</a:t>
            </a:r>
            <a:r>
              <a:rPr lang="fi-FI" sz="1200" kern="1200" dirty="0">
                <a:solidFill>
                  <a:schemeClr val="tx1"/>
                </a:solidFill>
                <a:effectLst/>
                <a:latin typeface="+mn-lt"/>
                <a:ea typeface="+mn-ea"/>
                <a:cs typeface="+mn-cs"/>
              </a:rPr>
              <a:t> EU-maata (</a:t>
            </a:r>
            <a:r>
              <a:rPr lang="fi-FI" kern="1200">
                <a:effectLst/>
              </a:rPr>
              <a:t>Alankomaat, Belgia, </a:t>
            </a:r>
            <a:r>
              <a:rPr lang="fi-FI"/>
              <a:t>Bulgaria, </a:t>
            </a:r>
            <a:r>
              <a:rPr lang="fi-FI" kern="1200">
                <a:effectLst/>
              </a:rPr>
              <a:t>Espanja, Italia, Itävalta, Kreikka, </a:t>
            </a:r>
            <a:r>
              <a:rPr lang="fi-FI" b="0"/>
              <a:t>Kroatia, </a:t>
            </a:r>
            <a:r>
              <a:rPr lang="fi-FI" kern="1200">
                <a:effectLst/>
              </a:rPr>
              <a:t>Latvia, Liettua, Luxemburg, Malta, Portugali, Puola, Ranska, </a:t>
            </a:r>
            <a:r>
              <a:rPr lang="fi-FI"/>
              <a:t>Romania, </a:t>
            </a:r>
            <a:r>
              <a:rPr lang="fi-FI" kern="1200">
                <a:effectLst/>
              </a:rPr>
              <a:t>Ruotsi, Saksa, Slovakia, Slovenia, Suomi, Tanska, Tšekki, Unkari</a:t>
            </a:r>
            <a:r>
              <a:rPr lang="fi-FI"/>
              <a:t> ja</a:t>
            </a:r>
            <a:r>
              <a:rPr lang="fi-FI" kern="1200">
                <a:effectLst/>
              </a:rPr>
              <a:t> Viro</a:t>
            </a:r>
            <a:r>
              <a:rPr lang="fi-FI"/>
              <a:t>)</a:t>
            </a:r>
            <a:r>
              <a:rPr lang="fi-FI" sz="1200" kern="1200">
                <a:solidFill>
                  <a:schemeClr val="tx1"/>
                </a:solidFill>
                <a:effectLst/>
                <a:latin typeface="+mn-lt"/>
                <a:ea typeface="+mn-ea"/>
                <a:cs typeface="+mn-cs"/>
              </a:rPr>
              <a:t> ja 4 EU:n ulkopuolista maata (Islanti, Liechtenstein, Norja ja Sveitsi).</a:t>
            </a:r>
            <a:endParaRPr lang="en-US" sz="1200" kern="1200">
              <a:solidFill>
                <a:schemeClr val="tx1"/>
              </a:solidFill>
              <a:effectLst/>
              <a:latin typeface="+mn-lt"/>
              <a:ea typeface="Calibri" panose="020F0502020204030204"/>
              <a:cs typeface="Calibri" panose="020F0502020204030204"/>
            </a:endParaRPr>
          </a:p>
          <a:p>
            <a:endParaRPr lang="fi-FI">
              <a:ea typeface="Calibri"/>
              <a:cs typeface="Calibri"/>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a:solidFill>
                  <a:schemeClr val="tx1"/>
                </a:solidFill>
                <a:effectLst/>
                <a:latin typeface="+mn-lt"/>
                <a:ea typeface="+mn-ea"/>
                <a:cs typeface="+mn-cs"/>
              </a:rPr>
              <a:t>Euro korvasi aiemmat kansalliset valuutat ja sitä käyttää tällä hetkellä 20</a:t>
            </a:r>
            <a:r>
              <a:rPr lang="fi-FI" sz="1200" b="1" kern="1200">
                <a:solidFill>
                  <a:schemeClr val="tx1"/>
                </a:solidFill>
                <a:effectLst/>
                <a:latin typeface="+mn-lt"/>
                <a:ea typeface="+mn-ea"/>
                <a:cs typeface="+mn-cs"/>
              </a:rPr>
              <a:t> EU-maata</a:t>
            </a:r>
            <a:r>
              <a:rPr lang="fi-FI" sz="1200" kern="1200">
                <a:solidFill>
                  <a:schemeClr val="tx1"/>
                </a:solidFill>
                <a:effectLst/>
                <a:latin typeface="+mn-lt"/>
                <a:ea typeface="+mn-ea"/>
                <a:cs typeface="+mn-cs"/>
              </a:rPr>
              <a:t> 27:stä: Alankomaat, Belgia, Espanja, Irlanti, Italia, Itävalta, Kreikka, </a:t>
            </a:r>
            <a:r>
              <a:rPr lang="fr-BE" sz="1200" b="0" err="1">
                <a:solidFill>
                  <a:prstClr val="black"/>
                </a:solidFill>
              </a:rPr>
              <a:t>Kroatia</a:t>
            </a:r>
            <a:r>
              <a:rPr lang="fr-BE" sz="1200" b="0">
                <a:solidFill>
                  <a:prstClr val="black"/>
                </a:solidFill>
              </a:rPr>
              <a:t>, </a:t>
            </a:r>
            <a:r>
              <a:rPr lang="fi-FI" sz="1200" kern="1200">
                <a:solidFill>
                  <a:schemeClr val="tx1"/>
                </a:solidFill>
                <a:effectLst/>
                <a:latin typeface="+mn-lt"/>
                <a:ea typeface="+mn-ea"/>
                <a:cs typeface="+mn-cs"/>
              </a:rPr>
              <a:t>Kypros, Latvia, Liettua, Luxemburg, Malta, Portugali, Ranska, Saksa, Slovakia, Slovenia, Suomi, Viro.</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i-FI" sz="1200" b="1" kern="1200">
                <a:solidFill>
                  <a:schemeClr val="tx1"/>
                </a:solidFill>
                <a:effectLst/>
                <a:latin typeface="+mn-lt"/>
                <a:ea typeface="+mn-ea"/>
                <a:cs typeface="+mn-cs"/>
              </a:rPr>
              <a:t>Nuorisotakuu </a:t>
            </a:r>
            <a:r>
              <a:rPr lang="fi-FI" sz="1200" kern="1200">
                <a:solidFill>
                  <a:schemeClr val="tx1"/>
                </a:solidFill>
                <a:effectLst/>
                <a:latin typeface="+mn-lt"/>
                <a:ea typeface="+mn-ea"/>
                <a:cs typeface="+mn-cs"/>
              </a:rPr>
              <a:t>auttaa nuoria jatkamaan opiskelua tai parantamaan työnsaantimahdollisuuksiaan. Sillä tuetaan koulutusta, joka vastaa työnantajien tarpeisiin.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a:solidFill>
                  <a:schemeClr val="tx1"/>
                </a:solidFill>
                <a:effectLst/>
                <a:latin typeface="+mn-lt"/>
                <a:ea typeface="+mn-ea"/>
                <a:cs typeface="+mn-cs"/>
              </a:rPr>
              <a:t>EURES</a:t>
            </a:r>
            <a:r>
              <a:rPr lang="fi-FI" sz="1200" kern="1200">
                <a:solidFill>
                  <a:schemeClr val="tx1"/>
                </a:solidFill>
                <a:effectLst/>
                <a:latin typeface="+mn-lt"/>
                <a:ea typeface="+mn-ea"/>
                <a:cs typeface="+mn-cs"/>
              </a:rPr>
              <a:t>-työpaikkasivusto auttaa nuoria löytämään työ-, harjoittelu- tai oppisopimuspaikkoja muista EU-maista. Työnantajat voivat puolestaan löytää sitä kautta työnhakijoita muista EU-maista.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a:solidFill>
                  <a:schemeClr val="tx1"/>
                </a:solidFill>
                <a:effectLst/>
                <a:latin typeface="+mn-lt"/>
                <a:ea typeface="+mn-ea"/>
                <a:cs typeface="+mn-cs"/>
              </a:rPr>
              <a:t>Erasmus+ -ohjelmassa</a:t>
            </a:r>
            <a:r>
              <a:rPr lang="fi-FI" sz="1200" kern="1200">
                <a:solidFill>
                  <a:schemeClr val="tx1"/>
                </a:solidFill>
                <a:effectLst/>
                <a:latin typeface="+mn-lt"/>
                <a:ea typeface="+mn-ea"/>
                <a:cs typeface="+mn-cs"/>
              </a:rPr>
              <a:t> EU:n ja sen ulkopuolisten maiden nuoret ja aikuiset voivat opiskella, kouluttautua tai osallistua vaihtohankkeisiin 33 maassa Euroopassa ja sen ulkopuolella.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a:solidFill>
                  <a:schemeClr val="tx1"/>
                </a:solidFill>
                <a:effectLst/>
                <a:latin typeface="+mn-lt"/>
                <a:ea typeface="+mn-ea"/>
                <a:cs typeface="+mn-cs"/>
              </a:rPr>
              <a:t>Euroopan solidaarisuusjoukoissa </a:t>
            </a:r>
            <a:r>
              <a:rPr lang="fi-FI" sz="1200" kern="1200">
                <a:solidFill>
                  <a:schemeClr val="tx1"/>
                </a:solidFill>
                <a:effectLst/>
                <a:latin typeface="+mn-lt"/>
                <a:ea typeface="+mn-ea"/>
                <a:cs typeface="+mn-cs"/>
              </a:rPr>
              <a:t>nuoret aikuiset voivat tehdä vapaaehtoistyötä ulkomailla (tai kotimaassa) heille tärkeiden asioiden puolesta. Nämä kokemukset laajentavat maailmankuvaa ja kehittävät taitoja.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Lisätietoja: </a:t>
            </a:r>
            <a:r>
              <a:rPr lang="fi-FI" sz="1200" u="sng" kern="1200">
                <a:solidFill>
                  <a:schemeClr val="tx1"/>
                </a:solidFill>
                <a:effectLst/>
                <a:latin typeface="+mn-lt"/>
                <a:ea typeface="+mn-ea"/>
                <a:cs typeface="+mn-cs"/>
                <a:hlinkClick r:id="rId3"/>
              </a:rPr>
              <a:t>Työ- ja opiskelupaikat</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i-FI" sz="1200" b="1" kern="1200" err="1">
                <a:solidFill>
                  <a:schemeClr val="tx1"/>
                </a:solidFill>
                <a:effectLst/>
                <a:latin typeface="+mn-lt"/>
                <a:ea typeface="+mn-ea"/>
                <a:cs typeface="+mn-cs"/>
              </a:rPr>
              <a:t>DiscoverEU</a:t>
            </a:r>
            <a:r>
              <a:rPr lang="fi-FI" sz="1200" kern="1200">
                <a:solidFill>
                  <a:schemeClr val="tx1"/>
                </a:solidFill>
                <a:effectLst/>
                <a:latin typeface="+mn-lt"/>
                <a:ea typeface="+mn-ea"/>
                <a:cs typeface="+mn-cs"/>
              </a:rPr>
              <a:t>-aloite tarjoaa 18-vuotiaille mahdollisuuden matkustaa ympäri Eurooppaa.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Ulkomailla ollessasi </a:t>
            </a:r>
            <a:r>
              <a:rPr lang="fi-FI" sz="1200" b="1" kern="1200">
                <a:solidFill>
                  <a:schemeClr val="tx1"/>
                </a:solidFill>
                <a:effectLst/>
                <a:latin typeface="+mn-lt"/>
                <a:ea typeface="+mn-ea"/>
                <a:cs typeface="+mn-cs"/>
              </a:rPr>
              <a:t>voit käyttää matkapuhelintasi samalla tavalla kuin kotimaassasi </a:t>
            </a:r>
            <a:r>
              <a:rPr lang="fi-FI" sz="1200" kern="1200">
                <a:solidFill>
                  <a:schemeClr val="tx1"/>
                </a:solidFill>
                <a:effectLst/>
                <a:latin typeface="+mn-lt"/>
                <a:ea typeface="+mn-ea"/>
                <a:cs typeface="+mn-cs"/>
              </a:rPr>
              <a:t>ilman lisämaksuja.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Jos lento-, bussi-, juna- tai laivamatkasi peruutetaan, voit saada korvauksia, koska turvanasi on lukuisia </a:t>
            </a:r>
            <a:r>
              <a:rPr lang="fi-FI" sz="1200" b="1" kern="1200">
                <a:solidFill>
                  <a:schemeClr val="tx1"/>
                </a:solidFill>
                <a:effectLst/>
                <a:latin typeface="+mn-lt"/>
                <a:ea typeface="+mn-ea"/>
                <a:cs typeface="+mn-cs"/>
              </a:rPr>
              <a:t>matkustajien oikeuksia</a:t>
            </a:r>
            <a:r>
              <a:rPr lang="fi-FI"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Saat hätätilanteessa sairaanhoitoa missä tahansa EU-maassa </a:t>
            </a:r>
            <a:r>
              <a:rPr lang="fi-FI" sz="1200" b="1" kern="1200">
                <a:solidFill>
                  <a:schemeClr val="tx1"/>
                </a:solidFill>
                <a:effectLst/>
                <a:latin typeface="+mn-lt"/>
                <a:ea typeface="+mn-ea"/>
                <a:cs typeface="+mn-cs"/>
              </a:rPr>
              <a:t>eurooppalaisen sairaanhoitokortin</a:t>
            </a:r>
            <a:r>
              <a:rPr lang="fi-FI" sz="1200" kern="1200">
                <a:solidFill>
                  <a:schemeClr val="tx1"/>
                </a:solidFill>
                <a:effectLst/>
                <a:latin typeface="+mn-lt"/>
                <a:ea typeface="+mn-ea"/>
                <a:cs typeface="+mn-cs"/>
              </a:rPr>
              <a:t> ansiosta.</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fi-FI" sz="1200" kern="1200">
                <a:solidFill>
                  <a:schemeClr val="tx1"/>
                </a:solidFill>
                <a:effectLst/>
                <a:latin typeface="+mn-lt"/>
                <a:ea typeface="+mn-ea"/>
                <a:cs typeface="+mn-cs"/>
              </a:rPr>
              <a:t>Voit jatkaa matkalla suosikkisarjasi katsomista, koska voit </a:t>
            </a:r>
            <a:r>
              <a:rPr lang="fi-FI" sz="1200" b="1" kern="1200">
                <a:solidFill>
                  <a:schemeClr val="tx1"/>
                </a:solidFill>
                <a:effectLst/>
                <a:latin typeface="+mn-lt"/>
                <a:ea typeface="+mn-ea"/>
                <a:cs typeface="+mn-cs"/>
              </a:rPr>
              <a:t>käyttää digitaalisia tilauksiasi kaikkialla EU:ssa</a:t>
            </a:r>
            <a:r>
              <a:rPr lang="fi-FI" sz="1200" kern="1200">
                <a:solidFill>
                  <a:schemeClr val="tx1"/>
                </a:solidFill>
                <a:effectLst/>
                <a:latin typeface="+mn-lt"/>
                <a:ea typeface="+mn-ea"/>
                <a:cs typeface="+mn-cs"/>
              </a:rPr>
              <a:t>.</a:t>
            </a:r>
            <a:endParaRPr lang="en-GB" sz="1200" kern="1200" noProof="0">
              <a:solidFill>
                <a:schemeClr val="tx1"/>
              </a:solidFill>
              <a:effectLst/>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i-FI" sz="1200" b="1" kern="1200">
                <a:solidFill>
                  <a:schemeClr val="tx1"/>
                </a:solidFill>
                <a:effectLst/>
                <a:latin typeface="+mn-lt"/>
                <a:ea typeface="+mn-ea"/>
                <a:cs typeface="+mn-cs"/>
              </a:rPr>
              <a:t>Vaikutusmahdollisuudet: </a:t>
            </a:r>
            <a:r>
              <a:rPr lang="fi-FI" sz="1200" kern="1200">
                <a:solidFill>
                  <a:schemeClr val="tx1"/>
                </a:solidFill>
                <a:effectLst/>
                <a:latin typeface="+mn-lt"/>
                <a:ea typeface="+mn-ea"/>
                <a:cs typeface="+mn-cs"/>
              </a:rPr>
              <a:t>voit osallistua Euroopan rakentamiseen esimerkiksi:</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fi-FI" sz="1800">
                <a:effectLst/>
                <a:latin typeface="Calibri" panose="020F0502020204030204" pitchFamily="34" charset="0"/>
                <a:ea typeface="Calibri" panose="020F0502020204030204" pitchFamily="34" charset="0"/>
                <a:cs typeface="Times New Roman" panose="02020603050405020304" pitchFamily="18" charset="0"/>
              </a:rPr>
              <a:t>äänestämällä Euroopan parlamentin vaaleissa. Äänestysikä on useimmissa EU-maissa 18 vuotta. Kreikassa se on 17 vuotta ja Itävallassa ja Maltassa 16 vuotta. Belgiassa ja Saksassa europarlamenttivaalien äänestysikää alennettiin vastikään 16:een.</a:t>
            </a:r>
          </a:p>
          <a:p>
            <a:pPr marL="628650" lvl="1" indent="-171450">
              <a:buFont typeface="Wingdings" panose="05000000000000000000" pitchFamily="2" charset="2"/>
              <a:buChar char="Ø"/>
            </a:pPr>
            <a:r>
              <a:rPr lang="fi-FI" sz="1200" kern="1200">
                <a:solidFill>
                  <a:schemeClr val="tx1"/>
                </a:solidFill>
                <a:effectLst/>
                <a:latin typeface="+mn-lt"/>
                <a:ea typeface="+mn-ea"/>
                <a:cs typeface="+mn-cs"/>
              </a:rPr>
              <a:t>tekemällä tai allekirjoittamalla </a:t>
            </a:r>
            <a:r>
              <a:rPr lang="fi-FI" sz="1200" b="1" kern="1200">
                <a:solidFill>
                  <a:schemeClr val="tx1"/>
                </a:solidFill>
                <a:effectLst/>
                <a:latin typeface="+mn-lt"/>
                <a:ea typeface="+mn-ea"/>
                <a:cs typeface="+mn-cs"/>
              </a:rPr>
              <a:t>eurooppalaisen kansalaisaloitteen</a:t>
            </a:r>
            <a:r>
              <a:rPr lang="fi-FI" sz="1200" kern="1200">
                <a:solidFill>
                  <a:schemeClr val="tx1"/>
                </a:solidFill>
                <a:effectLst/>
                <a:latin typeface="+mn-lt"/>
                <a:ea typeface="+mn-ea"/>
                <a:cs typeface="+mn-cs"/>
              </a:rPr>
              <a:t>, jossa EU:ta pyydetään säätämään lailla jostakin tärkeästä asiasta</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a:solidFill>
                  <a:schemeClr val="tx1"/>
                </a:solidFill>
                <a:effectLst/>
                <a:latin typeface="+mn-lt"/>
                <a:ea typeface="+mn-ea"/>
                <a:cs typeface="+mn-cs"/>
              </a:rPr>
              <a:t>osallistumalla eri puolilla Eurooppaa järjestettäviin </a:t>
            </a:r>
            <a:r>
              <a:rPr lang="fi-FI" sz="1200" b="1" kern="1200">
                <a:solidFill>
                  <a:schemeClr val="tx1"/>
                </a:solidFill>
                <a:effectLst/>
                <a:latin typeface="+mn-lt"/>
                <a:ea typeface="+mn-ea"/>
                <a:cs typeface="+mn-cs"/>
              </a:rPr>
              <a:t>kansalaiskeskusteluihin</a:t>
            </a:r>
            <a:r>
              <a:rPr lang="fi-FI" sz="1200" kern="1200">
                <a:solidFill>
                  <a:schemeClr val="tx1"/>
                </a:solidFill>
                <a:effectLst/>
                <a:latin typeface="+mn-lt"/>
                <a:ea typeface="+mn-ea"/>
                <a:cs typeface="+mn-cs"/>
              </a:rPr>
              <a:t>, joissa voi keskustella EU-kysymyksistä EU:n edustajien kanssa</a:t>
            </a:r>
            <a:endParaRPr lang="en-US" sz="1200" kern="1200">
              <a:solidFill>
                <a:schemeClr val="tx1"/>
              </a:solidFill>
              <a:effectLst/>
              <a:latin typeface="+mn-lt"/>
              <a:ea typeface="+mn-ea"/>
              <a:cs typeface="+mn-cs"/>
            </a:endParaRPr>
          </a:p>
          <a:p>
            <a:pPr marL="457200" lvl="1" indent="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a:solidFill>
                  <a:schemeClr val="tx1"/>
                </a:solidFill>
                <a:effectLst/>
                <a:latin typeface="+mn-lt"/>
                <a:ea typeface="+mn-ea"/>
                <a:cs typeface="+mn-cs"/>
              </a:rPr>
              <a:t>Ympäristönsuojelu:</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a:solidFill>
                  <a:schemeClr val="tx1"/>
                </a:solidFill>
                <a:effectLst/>
                <a:latin typeface="+mn-lt"/>
                <a:ea typeface="+mn-ea"/>
                <a:cs typeface="+mn-cs"/>
              </a:rPr>
              <a:t>Ilmastonmuutoksen torjunta on yksi EU:n ensisijaisista tavoitteista. Kaikki EU-maat ovat sopineet, että vuoteen 2030 mennessä niiden pitäisi vähentää merkittävästi kasvihuonekaasupäästöjään ja energiankulutustaan ja tuottaa suurempi osa energiastaan uusiutuvista lähteistä (esim. tuuli-, aurinko- tai vesivoimalla).</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fi-FI" sz="1200" b="1" kern="1200">
                <a:solidFill>
                  <a:schemeClr val="tx1"/>
                </a:solidFill>
                <a:effectLst/>
                <a:latin typeface="+mn-lt"/>
                <a:ea typeface="+mn-ea"/>
                <a:cs typeface="+mn-cs"/>
              </a:rPr>
              <a:t>Natura 2000</a:t>
            </a:r>
            <a:r>
              <a:rPr lang="fi-FI" sz="1200" kern="1200">
                <a:solidFill>
                  <a:schemeClr val="tx1"/>
                </a:solidFill>
                <a:effectLst/>
                <a:latin typeface="+mn-lt"/>
                <a:ea typeface="+mn-ea"/>
                <a:cs typeface="+mn-cs"/>
              </a:rPr>
              <a:t> on luonnonsuojelualueiden verkosto. Se suojelee noin 2 000:ta eläin- ja kasvilajia ja 230:tä luontotyyppiä eri puolilla EU:ta. Lisätietoja: </a:t>
            </a:r>
            <a:r>
              <a:rPr lang="fi-FI" sz="1200" u="sng" kern="1200">
                <a:solidFill>
                  <a:schemeClr val="tx1"/>
                </a:solidFill>
                <a:effectLst/>
                <a:latin typeface="+mn-lt"/>
                <a:ea typeface="+mn-ea"/>
                <a:cs typeface="+mn-cs"/>
                <a:hlinkClick r:id="rId3"/>
              </a:rPr>
              <a:t>https://europa.eu/!vC49dj</a:t>
            </a:r>
            <a:r>
              <a:rPr lang="fi-FI"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fi-FI" sz="1200" b="1" kern="1200">
                <a:solidFill>
                  <a:schemeClr val="tx1"/>
                </a:solidFill>
                <a:effectLst/>
                <a:latin typeface="+mn-lt"/>
                <a:ea typeface="+mn-ea"/>
                <a:cs typeface="+mn-cs"/>
              </a:rPr>
              <a:t>EU LIFE</a:t>
            </a:r>
            <a:r>
              <a:rPr lang="fi-FI" sz="1200" kern="1200">
                <a:solidFill>
                  <a:schemeClr val="tx1"/>
                </a:solidFill>
                <a:effectLst/>
                <a:latin typeface="+mn-lt"/>
                <a:ea typeface="+mn-ea"/>
                <a:cs typeface="+mn-cs"/>
              </a:rPr>
              <a:t> -ohjelmasta rahoitetaan hankkeita, joilla suojellaan ympäristöä ja torjutaan ilmastonmuutosta. Tutustu omassa maassasi toteutettuihin hankkeisiin: </a:t>
            </a:r>
            <a:r>
              <a:rPr lang="fi-FI" sz="1200" u="sng" kern="1200">
                <a:solidFill>
                  <a:schemeClr val="tx1"/>
                </a:solidFill>
                <a:effectLst/>
                <a:latin typeface="+mn-lt"/>
                <a:ea typeface="+mn-ea"/>
                <a:cs typeface="+mn-cs"/>
                <a:hlinkClick r:id="rId4"/>
              </a:rPr>
              <a:t>https://cinea.ec.europa.eu/life/life-european-countries_en</a:t>
            </a:r>
            <a:r>
              <a:rPr lang="fi-FI"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0" indent="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a:solidFill>
                  <a:schemeClr val="tx1"/>
                </a:solidFill>
                <a:effectLst/>
                <a:latin typeface="+mn-lt"/>
                <a:ea typeface="+mn-ea"/>
                <a:cs typeface="+mn-cs"/>
              </a:rPr>
              <a:t>Kuluttajien oikeudet ja turvallisuus:</a:t>
            </a:r>
            <a:r>
              <a:rPr lang="fi-FI" sz="1200" kern="1200">
                <a:solidFill>
                  <a:schemeClr val="tx1"/>
                </a:solidFill>
                <a:effectLst/>
                <a:latin typeface="+mn-lt"/>
                <a:ea typeface="+mn-ea"/>
                <a:cs typeface="+mn-cs"/>
              </a:rPr>
              <a:t> Esimerkiksi elintarvikkeiden, lelujen ja kosmetiikan on täytettävä tiukat </a:t>
            </a:r>
            <a:r>
              <a:rPr lang="fi-FI" sz="1200" b="1" kern="1200">
                <a:solidFill>
                  <a:schemeClr val="tx1"/>
                </a:solidFill>
                <a:effectLst/>
                <a:latin typeface="+mn-lt"/>
                <a:ea typeface="+mn-ea"/>
                <a:cs typeface="+mn-cs"/>
              </a:rPr>
              <a:t>turvallisuusvaatimukset</a:t>
            </a:r>
            <a:r>
              <a:rPr lang="fi-FI" sz="1200" kern="1200">
                <a:solidFill>
                  <a:schemeClr val="tx1"/>
                </a:solidFill>
                <a:effectLst/>
                <a:latin typeface="+mn-lt"/>
                <a:ea typeface="+mn-ea"/>
                <a:cs typeface="+mn-cs"/>
              </a:rPr>
              <a:t>, ennen kuin niitä saa myydä EU:ssa. EU-lainsäädäntö määrää myös </a:t>
            </a:r>
            <a:r>
              <a:rPr lang="fi-FI" sz="1200" b="1" kern="1200">
                <a:solidFill>
                  <a:schemeClr val="tx1"/>
                </a:solidFill>
                <a:effectLst/>
                <a:latin typeface="+mn-lt"/>
                <a:ea typeface="+mn-ea"/>
                <a:cs typeface="+mn-cs"/>
              </a:rPr>
              <a:t>vähintään 2 vuoden takuun </a:t>
            </a:r>
            <a:r>
              <a:rPr lang="fi-FI" sz="1200" kern="1200">
                <a:solidFill>
                  <a:schemeClr val="tx1"/>
                </a:solidFill>
                <a:effectLst/>
                <a:latin typeface="+mn-lt"/>
                <a:ea typeface="+mn-ea"/>
                <a:cs typeface="+mn-cs"/>
              </a:rPr>
              <a:t>kulutustavaroille ja antaa kuluttajalle mahdollisuuden ostetun tavaran palauttamiseen </a:t>
            </a:r>
            <a:r>
              <a:rPr lang="fi-FI" sz="1200" b="1" kern="1200">
                <a:solidFill>
                  <a:schemeClr val="tx1"/>
                </a:solidFill>
                <a:effectLst/>
                <a:latin typeface="+mn-lt"/>
                <a:ea typeface="+mn-ea"/>
                <a:cs typeface="+mn-cs"/>
              </a:rPr>
              <a:t>14 päivän sisällä</a:t>
            </a:r>
            <a:r>
              <a:rPr lang="fi-FI" sz="1200" kern="1200">
                <a:solidFill>
                  <a:schemeClr val="tx1"/>
                </a:solidFill>
                <a:effectLst/>
                <a:latin typeface="+mn-lt"/>
                <a:ea typeface="+mn-ea"/>
                <a:cs typeface="+mn-cs"/>
              </a:rPr>
              <a:t>, jos hän muuttaa mielensä.</a:t>
            </a:r>
            <a:r>
              <a:rPr lang="fi-FI" sz="1200" kern="1200" baseline="0">
                <a:solidFill>
                  <a:schemeClr val="tx1"/>
                </a:solidFill>
                <a:effectLst/>
                <a:latin typeface="+mn-lt"/>
                <a:ea typeface="+mn-ea"/>
                <a:cs typeface="+mn-cs"/>
              </a:rPr>
              <a:t> </a:t>
            </a:r>
            <a:r>
              <a:rPr lang="fi-FI" sz="1200" b="1" kern="1200">
                <a:solidFill>
                  <a:schemeClr val="tx1"/>
                </a:solidFill>
                <a:effectLst/>
                <a:latin typeface="+mn-lt"/>
                <a:ea typeface="+mn-ea"/>
                <a:cs typeface="+mn-cs"/>
              </a:rPr>
              <a:t>EU:n yleinen tietosuoja-asetus </a:t>
            </a:r>
            <a:r>
              <a:rPr lang="fi-FI" sz="1200" kern="1200">
                <a:solidFill>
                  <a:schemeClr val="tx1"/>
                </a:solidFill>
                <a:effectLst/>
                <a:latin typeface="+mn-lt"/>
                <a:ea typeface="+mn-ea"/>
                <a:cs typeface="+mn-cs"/>
              </a:rPr>
              <a:t>puolestaan parantaa kuluttajien yksityisyyden suojaa. EU </a:t>
            </a:r>
            <a:r>
              <a:rPr lang="fi-FI" sz="1200" b="1" kern="1200">
                <a:solidFill>
                  <a:schemeClr val="tx1"/>
                </a:solidFill>
                <a:effectLst/>
                <a:latin typeface="+mn-lt"/>
                <a:ea typeface="+mn-ea"/>
                <a:cs typeface="+mn-cs"/>
              </a:rPr>
              <a:t>torjuu </a:t>
            </a:r>
            <a:r>
              <a:rPr lang="fi-FI" sz="1200" kern="1200">
                <a:solidFill>
                  <a:schemeClr val="tx1"/>
                </a:solidFill>
                <a:effectLst/>
                <a:latin typeface="+mn-lt"/>
                <a:ea typeface="+mn-ea"/>
                <a:cs typeface="+mn-cs"/>
              </a:rPr>
              <a:t>myös </a:t>
            </a:r>
            <a:r>
              <a:rPr lang="fi-FI" sz="1200" b="1" kern="1200">
                <a:solidFill>
                  <a:schemeClr val="tx1"/>
                </a:solidFill>
                <a:effectLst/>
                <a:latin typeface="+mn-lt"/>
                <a:ea typeface="+mn-ea"/>
                <a:cs typeface="+mn-cs"/>
              </a:rPr>
              <a:t>disinformaation</a:t>
            </a:r>
            <a:r>
              <a:rPr lang="fi-FI" sz="1200" kern="1200">
                <a:solidFill>
                  <a:schemeClr val="tx1"/>
                </a:solidFill>
                <a:effectLst/>
                <a:latin typeface="+mn-lt"/>
                <a:ea typeface="+mn-ea"/>
                <a:cs typeface="+mn-cs"/>
              </a:rPr>
              <a:t> levittämistä.</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a:solidFill>
                  <a:schemeClr val="tx1"/>
                </a:solidFill>
                <a:effectLst/>
                <a:latin typeface="+mn-lt"/>
                <a:ea typeface="+mn-ea"/>
                <a:cs typeface="+mn-cs"/>
              </a:rPr>
              <a:t>EU:n rahoittamat hankkeet</a:t>
            </a:r>
            <a:r>
              <a:rPr lang="fi-FI" sz="1200" kern="1200">
                <a:solidFill>
                  <a:schemeClr val="tx1"/>
                </a:solidFill>
                <a:effectLst/>
                <a:latin typeface="+mn-lt"/>
                <a:ea typeface="+mn-ea"/>
                <a:cs typeface="+mn-cs"/>
              </a:rPr>
              <a:t>: Euroopan unioni pyrkii parantamaan ihmisten elämän laatua esimerkiksi seuraavin tavoin:</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a:solidFill>
                  <a:schemeClr val="tx1"/>
                </a:solidFill>
                <a:effectLst/>
                <a:latin typeface="+mn-lt"/>
                <a:ea typeface="+mn-ea"/>
                <a:cs typeface="+mn-cs"/>
              </a:rPr>
              <a:t>tukemalla työpaikkojen luomista</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a:solidFill>
                  <a:schemeClr val="tx1"/>
                </a:solidFill>
                <a:effectLst/>
                <a:latin typeface="+mn-lt"/>
                <a:ea typeface="+mn-ea"/>
                <a:cs typeface="+mn-cs"/>
              </a:rPr>
              <a:t>rakentamalla uutta infrastruktuuria</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a:solidFill>
                  <a:schemeClr val="tx1"/>
                </a:solidFill>
                <a:effectLst/>
                <a:latin typeface="+mn-lt"/>
                <a:ea typeface="+mn-ea"/>
                <a:cs typeface="+mn-cs"/>
              </a:rPr>
              <a:t>rahoittamalla tieteellistä tutkimusta</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a:solidFill>
                  <a:schemeClr val="tx1"/>
                </a:solidFill>
                <a:effectLst/>
                <a:latin typeface="+mn-lt"/>
                <a:ea typeface="+mn-ea"/>
                <a:cs typeface="+mn-cs"/>
              </a:rPr>
              <a:t>nykyaikaistamalla julkisia palveluja, kuten kouluja ja sairaaloita.</a:t>
            </a:r>
            <a:endParaRPr lang="en-US" sz="1200" kern="1200">
              <a:solidFill>
                <a:schemeClr val="tx1"/>
              </a:solidFill>
              <a:effectLst/>
              <a:latin typeface="+mn-lt"/>
              <a:ea typeface="+mn-ea"/>
              <a:cs typeface="+mn-cs"/>
            </a:endParaRPr>
          </a:p>
          <a:p>
            <a:r>
              <a:rPr lang="fi-FI" sz="1200" kern="1200">
                <a:solidFill>
                  <a:schemeClr val="tx1"/>
                </a:solidFill>
                <a:effectLst/>
                <a:latin typeface="+mn-lt"/>
                <a:ea typeface="+mn-ea"/>
                <a:cs typeface="+mn-cs"/>
              </a:rPr>
              <a:t>Lisätietoja:</a:t>
            </a:r>
            <a:r>
              <a:rPr lang="fi-FI"/>
              <a:t> </a:t>
            </a:r>
            <a:r>
              <a:rPr lang="fi-FI">
                <a:hlinkClick r:id="rId5"/>
              </a:rPr>
              <a:t>Kohesio: tutustu EU:n hankkeisiin alueellasi (europa.eu)</a:t>
            </a:r>
            <a:endParaRPr lang="fi-FI" sz="1200" u="sng" kern="1200">
              <a:solidFill>
                <a:schemeClr val="tx1"/>
              </a:solidFill>
              <a:effectLst/>
              <a:latin typeface="+mn-lt"/>
              <a:cs typeface="Calibri"/>
            </a:endParaRPr>
          </a:p>
          <a:p>
            <a:pPr marL="0" indent="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a:solidFill>
                  <a:schemeClr val="tx1"/>
                </a:solidFill>
                <a:effectLst/>
                <a:latin typeface="+mn-lt"/>
                <a:ea typeface="+mn-ea"/>
                <a:cs typeface="+mn-cs"/>
              </a:rPr>
              <a:t>EU ja muu maailma:</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a:solidFill>
                  <a:schemeClr val="tx1"/>
                </a:solidFill>
                <a:effectLst/>
                <a:latin typeface="+mn-lt"/>
                <a:ea typeface="+mn-ea"/>
                <a:cs typeface="+mn-cs"/>
              </a:rPr>
              <a:t>EU:lla on </a:t>
            </a:r>
            <a:r>
              <a:rPr lang="fi-FI" sz="1200" b="1" kern="1200">
                <a:solidFill>
                  <a:schemeClr val="tx1"/>
                </a:solidFill>
                <a:effectLst/>
                <a:latin typeface="+mn-lt"/>
                <a:ea typeface="+mn-ea"/>
                <a:cs typeface="+mn-cs"/>
              </a:rPr>
              <a:t>kauppasopimuksia</a:t>
            </a:r>
            <a:r>
              <a:rPr lang="fi-FI" sz="1200" kern="1200">
                <a:solidFill>
                  <a:schemeClr val="tx1"/>
                </a:solidFill>
                <a:effectLst/>
                <a:latin typeface="+mn-lt"/>
                <a:ea typeface="+mn-ea"/>
                <a:cs typeface="+mn-cs"/>
              </a:rPr>
              <a:t> monien maiden kanssa ympäri maailmaa. Ne helpottavat keskinäistä kaupankäyntiä. Lisätietoja: </a:t>
            </a:r>
            <a:r>
              <a:rPr lang="fi-FI" sz="1200" u="sng" kern="1200">
                <a:solidFill>
                  <a:schemeClr val="tx1"/>
                </a:solidFill>
                <a:effectLst/>
                <a:latin typeface="+mn-lt"/>
                <a:ea typeface="+mn-ea"/>
                <a:cs typeface="+mn-cs"/>
                <a:hlinkClick r:id="rId6"/>
              </a:rPr>
              <a:t>https://europa.eu/!mHkntg</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a:solidFill>
                  <a:schemeClr val="tx1"/>
                </a:solidFill>
                <a:effectLst/>
                <a:latin typeface="+mn-lt"/>
                <a:ea typeface="+mn-ea"/>
                <a:cs typeface="+mn-cs"/>
              </a:rPr>
              <a:t>EU toteuttaa myös </a:t>
            </a:r>
            <a:r>
              <a:rPr lang="fi-FI" sz="1200" b="1" kern="1200">
                <a:solidFill>
                  <a:schemeClr val="tx1"/>
                </a:solidFill>
                <a:effectLst/>
                <a:latin typeface="+mn-lt"/>
                <a:ea typeface="+mn-ea"/>
                <a:cs typeface="+mn-cs"/>
              </a:rPr>
              <a:t>humanitaarisia projekteja</a:t>
            </a:r>
            <a:r>
              <a:rPr lang="fi-FI" sz="1200" kern="1200">
                <a:solidFill>
                  <a:schemeClr val="tx1"/>
                </a:solidFill>
                <a:effectLst/>
                <a:latin typeface="+mn-lt"/>
                <a:ea typeface="+mn-ea"/>
                <a:cs typeface="+mn-cs"/>
              </a:rPr>
              <a:t>, joissa tarjotaan haavoittuvassa asemassa oleville ihmisille ruokaa, suojaa, terveydenhoitoa ja koulutusta. Lisätietoja: </a:t>
            </a:r>
            <a:r>
              <a:rPr lang="fi-FI" sz="1200" u="sng" kern="1200">
                <a:solidFill>
                  <a:schemeClr val="tx1"/>
                </a:solidFill>
                <a:effectLst/>
                <a:latin typeface="+mn-lt"/>
                <a:ea typeface="+mn-ea"/>
                <a:cs typeface="+mn-cs"/>
                <a:hlinkClick r:id="rId7"/>
              </a:rPr>
              <a:t>https://europa.eu/!BkVfYv</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a:solidFill>
                  <a:schemeClr val="tx1"/>
                </a:solidFill>
                <a:effectLst/>
                <a:latin typeface="+mn-lt"/>
                <a:ea typeface="+mn-ea"/>
                <a:cs typeface="+mn-cs"/>
              </a:rPr>
              <a:t>Katastrofien sattuessa EU voi toimittaa apua koordinoidun </a:t>
            </a:r>
            <a:r>
              <a:rPr lang="fi-FI" sz="1200" b="1" kern="1200">
                <a:solidFill>
                  <a:schemeClr val="tx1"/>
                </a:solidFill>
                <a:effectLst/>
                <a:latin typeface="+mn-lt"/>
                <a:ea typeface="+mn-ea"/>
                <a:cs typeface="+mn-cs"/>
              </a:rPr>
              <a:t>pelastuspalvelumekanismin</a:t>
            </a:r>
            <a:r>
              <a:rPr lang="fi-FI" sz="1200" kern="1200">
                <a:solidFill>
                  <a:schemeClr val="tx1"/>
                </a:solidFill>
                <a:effectLst/>
                <a:latin typeface="+mn-lt"/>
                <a:ea typeface="+mn-ea"/>
                <a:cs typeface="+mn-cs"/>
              </a:rPr>
              <a:t> kautta. Lisätietoja: </a:t>
            </a:r>
            <a:r>
              <a:rPr lang="fi-FI" sz="1200" u="sng" kern="1200">
                <a:solidFill>
                  <a:schemeClr val="tx1"/>
                </a:solidFill>
                <a:effectLst/>
                <a:latin typeface="+mn-lt"/>
                <a:ea typeface="+mn-ea"/>
                <a:cs typeface="+mn-cs"/>
                <a:hlinkClick r:id="rId8"/>
              </a:rPr>
              <a:t>https://europa.eu/!TcMVK8</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i-FI" sz="1200" kern="1200">
                <a:solidFill>
                  <a:schemeClr val="tx1"/>
                </a:solidFill>
                <a:effectLst/>
                <a:latin typeface="+mn-lt"/>
                <a:ea typeface="+mn-ea"/>
                <a:cs typeface="+mn-cs"/>
              </a:rPr>
              <a:t>EU pyrkii </a:t>
            </a:r>
            <a:r>
              <a:rPr lang="fi-FI" sz="1200" b="1" kern="1200">
                <a:solidFill>
                  <a:schemeClr val="tx1"/>
                </a:solidFill>
                <a:effectLst/>
                <a:latin typeface="+mn-lt"/>
                <a:ea typeface="+mn-ea"/>
                <a:cs typeface="+mn-cs"/>
              </a:rPr>
              <a:t>vihreän kehityksen ohjelmallaan</a:t>
            </a:r>
            <a:r>
              <a:rPr lang="fi-FI" sz="1200" kern="1200">
                <a:solidFill>
                  <a:schemeClr val="tx1"/>
                </a:solidFill>
                <a:effectLst/>
                <a:latin typeface="+mn-lt"/>
                <a:ea typeface="+mn-ea"/>
                <a:cs typeface="+mn-cs"/>
              </a:rPr>
              <a:t> vähentämään kasvihuonekaasupäästöjään. Sen tavoitteena on olla ensimmäinen ilmastoneutraali maanosa vuoteen 2050 mennessä. Lue lisää vihreän kehityksen ohjelmasta: </a:t>
            </a:r>
            <a:r>
              <a:rPr lang="fi-FI" sz="1200" u="sng" kern="1200">
                <a:solidFill>
                  <a:schemeClr val="tx1"/>
                </a:solidFill>
                <a:effectLst/>
                <a:latin typeface="+mn-lt"/>
                <a:ea typeface="+mn-ea"/>
                <a:cs typeface="+mn-cs"/>
                <a:hlinkClick r:id="rId3"/>
              </a:rPr>
              <a:t>https://europa.eu/!Md78CB</a:t>
            </a:r>
            <a:endParaRPr lang="fi-FI" sz="1200" u="sng" kern="1200">
              <a:solidFill>
                <a:schemeClr val="tx1"/>
              </a:solidFill>
              <a:effectLst/>
              <a:latin typeface="+mn-lt"/>
              <a:ea typeface="+mn-ea"/>
              <a:cs typeface="+mn-cs"/>
            </a:endParaRP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err="1">
                <a:solidFill>
                  <a:schemeClr val="tx1"/>
                </a:solidFill>
                <a:effectLst/>
                <a:latin typeface="+mn-lt"/>
                <a:ea typeface="+mn-ea"/>
                <a:cs typeface="+mn-cs"/>
              </a:rPr>
              <a:t>NextGenerationEU</a:t>
            </a:r>
            <a:r>
              <a:rPr lang="fi-FI" sz="1200" kern="1200">
                <a:solidFill>
                  <a:schemeClr val="tx1"/>
                </a:solidFill>
                <a:effectLst/>
                <a:latin typeface="+mn-lt"/>
                <a:ea typeface="+mn-ea"/>
                <a:cs typeface="+mn-cs"/>
              </a:rPr>
              <a:t>-välineellä pyritään</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a:solidFill>
                  <a:schemeClr val="tx1"/>
                </a:solidFill>
                <a:effectLst/>
                <a:latin typeface="+mn-lt"/>
                <a:ea typeface="+mn-ea"/>
                <a:cs typeface="+mn-cs"/>
              </a:rPr>
              <a:t>selittämään kansalaisille, kuinka EU pyrkii elvyttämään taloutta koronaviruspandemian aiheuttaman kriisin jälkeen</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a:solidFill>
                  <a:schemeClr val="tx1"/>
                </a:solidFill>
                <a:effectLst/>
                <a:latin typeface="+mn-lt"/>
                <a:ea typeface="+mn-ea"/>
                <a:cs typeface="+mn-cs"/>
              </a:rPr>
              <a:t>rakentamaan EU:lle vahvempaa tulevaisuutta</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a:solidFill>
                  <a:schemeClr val="tx1"/>
                </a:solidFill>
                <a:effectLst/>
                <a:latin typeface="+mn-lt"/>
                <a:ea typeface="+mn-ea"/>
                <a:cs typeface="+mn-cs"/>
              </a:rPr>
              <a:t>tekemään EU:sta turvallisempi, vihreämpi, terveempi, digitaalisempi ja tasa-arvoisempi.</a:t>
            </a:r>
          </a:p>
          <a:p>
            <a:pPr marL="457200" lvl="1" indent="0">
              <a:buFont typeface="Wingdings" panose="05000000000000000000" pitchFamily="2" charset="2"/>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err="1">
                <a:solidFill>
                  <a:schemeClr val="tx1"/>
                </a:solidFill>
                <a:effectLst/>
                <a:latin typeface="+mn-lt"/>
                <a:ea typeface="+mn-ea"/>
                <a:cs typeface="+mn-cs"/>
              </a:rPr>
              <a:t>Digitalisaatio</a:t>
            </a:r>
            <a:r>
              <a:rPr lang="fi-FI" sz="1200" b="1" kern="1200">
                <a:solidFill>
                  <a:schemeClr val="tx1"/>
                </a:solidFill>
                <a:effectLst/>
                <a:latin typeface="+mn-lt"/>
                <a:ea typeface="+mn-ea"/>
                <a:cs typeface="+mn-cs"/>
              </a:rPr>
              <a:t>:</a:t>
            </a:r>
            <a:r>
              <a:rPr lang="fi-FI" sz="1200" kern="1200">
                <a:solidFill>
                  <a:schemeClr val="tx1"/>
                </a:solidFill>
                <a:effectLst/>
                <a:latin typeface="+mn-lt"/>
                <a:ea typeface="+mn-ea"/>
                <a:cs typeface="+mn-cs"/>
              </a:rPr>
              <a:t> EU pyrkii tarjoamaan kaikille EU:ssa asuville internet-yhteyden (</a:t>
            </a:r>
            <a:r>
              <a:rPr lang="fi-FI" sz="1200" b="1" kern="1200">
                <a:solidFill>
                  <a:schemeClr val="tx1"/>
                </a:solidFill>
                <a:effectLst/>
                <a:latin typeface="+mn-lt"/>
                <a:ea typeface="+mn-ea"/>
                <a:cs typeface="+mn-cs"/>
              </a:rPr>
              <a:t>Wifi4EU-aloite</a:t>
            </a:r>
            <a:r>
              <a:rPr lang="fi-FI" sz="1200" kern="1200">
                <a:solidFill>
                  <a:schemeClr val="tx1"/>
                </a:solidFill>
                <a:effectLst/>
                <a:latin typeface="+mn-lt"/>
                <a:ea typeface="+mn-ea"/>
                <a:cs typeface="+mn-cs"/>
              </a:rPr>
              <a:t>) ja pitämään lasten ja nuorten internetin ja matkapuhelimien käytön turvallisena (</a:t>
            </a:r>
            <a:r>
              <a:rPr lang="fi-FI" sz="1200" b="1" kern="1200" err="1">
                <a:solidFill>
                  <a:schemeClr val="tx1"/>
                </a:solidFill>
                <a:effectLst/>
                <a:latin typeface="+mn-lt"/>
                <a:ea typeface="+mn-ea"/>
                <a:cs typeface="+mn-cs"/>
              </a:rPr>
              <a:t>Better</a:t>
            </a:r>
            <a:r>
              <a:rPr lang="fi-FI" sz="1200" b="1" kern="1200">
                <a:solidFill>
                  <a:schemeClr val="tx1"/>
                </a:solidFill>
                <a:effectLst/>
                <a:latin typeface="+mn-lt"/>
                <a:ea typeface="+mn-ea"/>
                <a:cs typeface="+mn-cs"/>
              </a:rPr>
              <a:t> Internet for </a:t>
            </a:r>
            <a:r>
              <a:rPr lang="fi-FI" sz="1200" b="1" kern="1200" err="1">
                <a:solidFill>
                  <a:schemeClr val="tx1"/>
                </a:solidFill>
                <a:effectLst/>
                <a:latin typeface="+mn-lt"/>
                <a:ea typeface="+mn-ea"/>
                <a:cs typeface="+mn-cs"/>
              </a:rPr>
              <a:t>Kids</a:t>
            </a:r>
            <a:r>
              <a:rPr lang="fi-FI" sz="1200" kern="1200">
                <a:solidFill>
                  <a:schemeClr val="tx1"/>
                </a:solidFill>
                <a:effectLst/>
                <a:latin typeface="+mn-lt"/>
                <a:ea typeface="+mn-ea"/>
                <a:cs typeface="+mn-cs"/>
              </a:rPr>
              <a:t>).</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a:solidFill>
                  <a:schemeClr val="tx1"/>
                </a:solidFill>
                <a:effectLst/>
                <a:latin typeface="+mn-lt"/>
                <a:ea typeface="+mn-ea"/>
                <a:cs typeface="+mn-cs"/>
              </a:rPr>
              <a:t>Yhdenvertaisuus:</a:t>
            </a:r>
            <a:r>
              <a:rPr lang="fi-FI" sz="1200" kern="1200">
                <a:solidFill>
                  <a:schemeClr val="tx1"/>
                </a:solidFill>
                <a:effectLst/>
                <a:latin typeface="+mn-lt"/>
                <a:ea typeface="+mn-ea"/>
                <a:cs typeface="+mn-cs"/>
              </a:rPr>
              <a:t> EU haluaa toteuttaa </a:t>
            </a:r>
            <a:r>
              <a:rPr lang="fi-FI" sz="1200" b="1" kern="1200">
                <a:solidFill>
                  <a:schemeClr val="tx1"/>
                </a:solidFill>
                <a:effectLst/>
                <a:latin typeface="+mn-lt"/>
                <a:ea typeface="+mn-ea"/>
                <a:cs typeface="+mn-cs"/>
              </a:rPr>
              <a:t>tasa-arvon unionin</a:t>
            </a:r>
            <a:r>
              <a:rPr lang="fi-FI" sz="1200" kern="1200">
                <a:solidFill>
                  <a:schemeClr val="tx1"/>
                </a:solidFill>
                <a:effectLst/>
                <a:latin typeface="+mn-lt"/>
                <a:ea typeface="+mn-ea"/>
                <a:cs typeface="+mn-cs"/>
              </a:rPr>
              <a:t>, jossa jokainen voi elää ja menestyä riippumatta sukupuolesta, rodusta tai etnisestä alkuperästä, uskonnosta tai vakaumuksesta, vammaisuudesta, iästä tai sukupuolisesta suuntautumisesta. Tavoitteen saavuttamiseksi EU on ottanut käyttöön erilaisia mekanismeja, toimintalinjoja ja toimenpiteitä, joilla haastetaan yhteiskunnassa yhä usein esiintyvää rakenteellista syrjintää ja stereotyyppejä.</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Lisätietoja: </a:t>
            </a:r>
            <a:r>
              <a:rPr lang="fi-FI" sz="1200" u="sng" kern="1200">
                <a:solidFill>
                  <a:schemeClr val="tx1"/>
                </a:solidFill>
                <a:effectLst/>
                <a:latin typeface="+mn-lt"/>
                <a:ea typeface="+mn-ea"/>
                <a:cs typeface="+mn-cs"/>
                <a:hlinkClick r:id="rId4"/>
              </a:rPr>
              <a:t>Euroopan komission painopisteet Euroopan komissio (europa.eu)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i-FI" sz="1200" b="0" i="0" kern="1200">
                <a:solidFill>
                  <a:schemeClr val="tx1"/>
                </a:solidFill>
                <a:effectLst/>
                <a:latin typeface="+mn-lt"/>
                <a:ea typeface="+mn-ea"/>
                <a:cs typeface="+mn-cs"/>
              </a:rPr>
              <a:t>Eurooppa heräsi 24. helmikuuta 2022 raastaviin uutisiin Venäjän sotilaallisesta hyökkäyksestä Ukrainaan. Kyseessä ei ole hyökkäys pelkästään Ukrainaa vaan myös Euroopan unionin vaalimia arvoja vastaan. Unioni rakentuu rauhan, demokratian ja oikeusvaltioperiaatteen varaan, joten rajallamme tapahtuvat hirmuteot toimivat meille muistutuksena siitä, minkä vuoksi EU luotiin. EU on reagoinut tähän kriisiin yhtenäisesti, vahvasti ja nopeasti aivan kuten edellisen vuoden lukuisiin haasteisiinkin.</a:t>
            </a:r>
          </a:p>
          <a:p>
            <a:r>
              <a:rPr lang="en-US">
                <a:hlinkClick r:id="rId3"/>
              </a:rPr>
              <a:t>EU:n solidaarinen tuki Ukrainalle - Euroopan komissio (europa.eu)</a:t>
            </a:r>
            <a:endParaRPr lang="en-US"/>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337707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a:solidFill>
                  <a:schemeClr val="tx1"/>
                </a:solidFill>
                <a:effectLst/>
                <a:latin typeface="+mn-lt"/>
                <a:ea typeface="+mn-ea"/>
                <a:cs typeface="+mn-cs"/>
              </a:rPr>
              <a:t>Esimerkkejä:</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ihmisoikeudet (esim. HLBTI-oikeudet)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ympäristö (esim. ilmastonmuutos)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työllisyys (esim. työllistyminen opintojen jälkeen)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nuoriso (esim. kuinka nuoret voivat saada koulutus- ja työmahdollisuuksia)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sosiaalinen osallisuus (esim. sukupuolten tasa-arvo)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koulutus (esim. kuinka päästä opiskelemaan toiseen maahan / miten rahoittaa korkeakouluopinnot lukion jälkeen)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terveys</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a:solidFill>
                  <a:schemeClr val="tx1"/>
                </a:solidFill>
                <a:effectLst/>
                <a:latin typeface="+mn-lt"/>
                <a:ea typeface="+mn-ea"/>
                <a:cs typeface="+mn-cs"/>
              </a:rPr>
              <a:t>Euroopan parlamentin viralliset verkkosivut ovat osoitteessa europarl.europa.eu.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a:solidFill>
                  <a:schemeClr val="tx1"/>
                </a:solidFill>
                <a:effectLst/>
                <a:latin typeface="+mn-lt"/>
                <a:ea typeface="+mn-ea"/>
                <a:cs typeface="+mn-cs"/>
              </a:rPr>
              <a:t>Lisätietoa on EU:n neuvoston virallisilla verkkosivuilla osoitteessa consilium.europa.eu.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a:solidFill>
                  <a:schemeClr val="tx1"/>
                </a:solidFill>
                <a:effectLst/>
                <a:latin typeface="+mn-lt"/>
                <a:ea typeface="+mn-ea"/>
                <a:cs typeface="+mn-cs"/>
              </a:rPr>
              <a:t>Lisätietoa on EU:n neuvoston virallisilla verkkosivuilla osoitteessa consilium.europa.eu.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a:solidFill>
                  <a:schemeClr val="tx1"/>
                </a:solidFill>
                <a:effectLst/>
                <a:latin typeface="+mn-lt"/>
                <a:ea typeface="+mn-ea"/>
                <a:cs typeface="+mn-cs"/>
              </a:rPr>
              <a:t>Euroopan komission viralliset verkkosivut ovat osoitteessa ec.europa.eu.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33</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a:solidFill>
                  <a:schemeClr val="tx1"/>
                </a:solidFill>
                <a:effectLst/>
                <a:latin typeface="+mn-lt"/>
                <a:ea typeface="+mn-ea"/>
                <a:cs typeface="+mn-cs"/>
              </a:rPr>
              <a:t>Euroopan unionin tuomioistuimen viralliset verkkosivut ovat osoitteessa curia.europa.eu.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a:solidFill>
                  <a:schemeClr val="tx1"/>
                </a:solidFill>
                <a:effectLst/>
                <a:latin typeface="+mn-lt"/>
                <a:ea typeface="+mn-ea"/>
                <a:cs typeface="+mn-cs"/>
              </a:rPr>
              <a:t>Tilintarkastustuomioistuimen viralliset verkkosivut ovat osoitteessa eca.europa.eu.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a:solidFill>
                  <a:schemeClr val="tx1"/>
                </a:solidFill>
                <a:effectLst/>
                <a:latin typeface="+mn-lt"/>
                <a:ea typeface="+mn-ea"/>
                <a:cs typeface="+mn-cs"/>
              </a:rPr>
              <a:t>Euroopan keskuspankin verkkosivut ovat osoitteessa www.ecb.europa.eu.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36</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732FC-255F-ED01-ECB0-857EF78CA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1A90C7-A0B1-6F41-D1C6-0750082D54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D3A816-54D2-3129-23BE-A54257664C0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D2C1CF6-A443-A675-1F44-9FE34BD95A02}"/>
              </a:ext>
            </a:extLst>
          </p:cNvPr>
          <p:cNvSpPr>
            <a:spLocks noGrp="1"/>
          </p:cNvSpPr>
          <p:nvPr>
            <p:ph type="sldNum" sz="quarter" idx="5"/>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1502821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4F75D-795E-3104-B4F9-724E5FA31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95A8B-48DF-3C76-B673-FAF704B20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1F8E0-C68B-ED81-686D-CBFDBCC3413D}"/>
              </a:ext>
            </a:extLst>
          </p:cNvPr>
          <p:cNvSpPr>
            <a:spLocks noGrp="1"/>
          </p:cNvSpPr>
          <p:nvPr>
            <p:ph type="body" idx="1"/>
          </p:nvPr>
        </p:nvSpPr>
        <p:spPr/>
        <p:txBody>
          <a:bodyPr/>
          <a:lstStyle/>
          <a:p>
            <a:pPr>
              <a:defRPr/>
            </a:pPr>
            <a:r>
              <a:rPr lang="fi-FI" b="1" i="0">
                <a:solidFill>
                  <a:srgbClr val="000000"/>
                </a:solidFill>
                <a:effectLst/>
                <a:latin typeface="Calibri" panose="020F0502020204030204" pitchFamily="34" charset="0"/>
              </a:rPr>
              <a:t>Eurooppalaisen kansalaisaloitteen </a:t>
            </a:r>
            <a:r>
              <a:rPr lang="fi-FI" b="0" i="0">
                <a:solidFill>
                  <a:srgbClr val="000000"/>
                </a:solidFill>
                <a:effectLst/>
                <a:latin typeface="Calibri" panose="020F0502020204030204" pitchFamily="34" charset="0"/>
              </a:rPr>
              <a:t>avulla tavalliset ihmiset voivat pyytää Euroopan komissiota tekemään lakiehdotuksia heille tärkeistä aiheista. Se on mahdollisuus vaikuttaa suoraan EU:n toimiin ja politiikkaan. Kun aloitteelle on kerätty vähintään miljoona allekirjoitusta, komissio ottaa sen käsiteltäväkseen. </a:t>
            </a:r>
            <a:r>
              <a:rPr lang="fi-FI">
                <a:hlinkClick r:id="rId3"/>
              </a:rPr>
              <a:t>Etusivu | Eurooppalainen kansalaisaloite (europa.eu)</a:t>
            </a:r>
            <a:endParaRPr lang="en-GB" b="1"/>
          </a:p>
          <a:p>
            <a:pPr>
              <a:defRPr/>
            </a:pPr>
            <a:endParaRPr lang="en-GB">
              <a:cs typeface="Calibri"/>
            </a:endParaRPr>
          </a:p>
          <a:p>
            <a:pPr algn="l"/>
            <a:r>
              <a:rPr lang="en-GB" sz="1200" b="1" u="none" kern="1200" noProof="0" err="1">
                <a:solidFill>
                  <a:schemeClr val="tx1"/>
                </a:solidFill>
                <a:effectLst/>
                <a:latin typeface="+mn-lt"/>
                <a:ea typeface="+mn-ea"/>
                <a:cs typeface="+mn-cs"/>
              </a:rPr>
              <a:t>Euroopan</a:t>
            </a:r>
            <a:r>
              <a:rPr lang="en-GB" sz="1200" b="1" u="none" kern="1200" noProof="0">
                <a:solidFill>
                  <a:schemeClr val="tx1"/>
                </a:solidFill>
                <a:effectLst/>
                <a:latin typeface="+mn-lt"/>
                <a:ea typeface="+mn-ea"/>
                <a:cs typeface="+mn-cs"/>
              </a:rPr>
              <a:t> </a:t>
            </a:r>
            <a:r>
              <a:rPr lang="en-GB" sz="1200" b="1" u="none" kern="1200" noProof="0" err="1">
                <a:solidFill>
                  <a:schemeClr val="tx1"/>
                </a:solidFill>
                <a:effectLst/>
                <a:latin typeface="+mn-lt"/>
                <a:ea typeface="+mn-ea"/>
                <a:cs typeface="+mn-cs"/>
              </a:rPr>
              <a:t>nuorisoviikko</a:t>
            </a:r>
            <a:r>
              <a:rPr lang="en-GB" sz="1200" b="1" u="none" kern="1200" noProof="0">
                <a:solidFill>
                  <a:schemeClr val="tx1"/>
                </a:solidFill>
                <a:effectLst/>
                <a:latin typeface="+mn-lt"/>
                <a:ea typeface="+mn-ea"/>
                <a:cs typeface="+mn-cs"/>
              </a:rPr>
              <a:t> </a:t>
            </a:r>
            <a:r>
              <a:rPr lang="fi-FI" b="0" i="0">
                <a:solidFill>
                  <a:srgbClr val="000000"/>
                </a:solidFill>
                <a:effectLst/>
                <a:latin typeface="Calibri" panose="020F0502020204030204" pitchFamily="34" charset="0"/>
              </a:rPr>
              <a:t>Euroopan komissio järjestää joka toinen vuosi nuorten kunniaksi Euroopan nuorisoviikon, jonka tarkoituksena on edistää nuorten yhteiskunnallista osallistumista ja aktiivista kansalaisuutta Euroopassa ja sen ulkopuolella. Tervetuloa mukaan!</a:t>
            </a:r>
          </a:p>
          <a:p>
            <a:pPr algn="l"/>
            <a:r>
              <a:rPr lang="fi-FI" b="0" i="0">
                <a:solidFill>
                  <a:srgbClr val="000000"/>
                </a:solidFill>
                <a:effectLst/>
                <a:latin typeface="Calibri" panose="020F0502020204030204" pitchFamily="34" charset="0"/>
              </a:rPr>
              <a:t>Kaipaatko lisätietoa EU:n tarjoamista mahdollisuuksista ja sen toimintaperiaatteista? Tahdotko kertoa mielipiteesi sinulle tärkeistä aiheista ja osallistua monenlaisiin tapahtumiin ja keskusteluihin? Mikäli vastasit kyllä, tartu tilaisuuteen tuoda äänesi kuuluviin.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b="0" i="0">
                <a:solidFill>
                  <a:srgbClr val="000000"/>
                </a:solidFill>
                <a:effectLst/>
                <a:latin typeface="Calibri" panose="020F0502020204030204" pitchFamily="34" charset="0"/>
              </a:rPr>
              <a:t>Ajankohta: 12.–19.4.2024 </a:t>
            </a:r>
            <a:r>
              <a:rPr lang="en-IE" err="1">
                <a:hlinkClick r:id="rId4"/>
              </a:rPr>
              <a:t>Taustaa</a:t>
            </a:r>
            <a:r>
              <a:rPr lang="en-IE">
                <a:hlinkClick r:id="rId4"/>
              </a:rPr>
              <a:t> | European Youth Portal (europa.eu)</a:t>
            </a:r>
            <a:endParaRPr lang="fi-FI" b="0" i="0">
              <a:solidFill>
                <a:srgbClr val="000000"/>
              </a:solidFill>
              <a:effectLst/>
              <a:latin typeface="Calibri" panose="020F0502020204030204" pitchFamily="34" charset="0"/>
            </a:endParaRPr>
          </a:p>
          <a:p>
            <a:pPr>
              <a:defRPr/>
            </a:pPr>
            <a:endParaRPr lang="en-GB">
              <a:cs typeface="Calibri"/>
            </a:endParaRPr>
          </a:p>
          <a:p>
            <a:pPr>
              <a:defRPr/>
            </a:pPr>
            <a:r>
              <a:rPr lang="en-GB" b="1"/>
              <a:t>EYE (European Youth Event)</a:t>
            </a:r>
            <a:r>
              <a:rPr lang="en-GB"/>
              <a:t> </a:t>
            </a:r>
            <a:r>
              <a:rPr lang="en-IE">
                <a:hlinkClick r:id="rId5"/>
              </a:rPr>
              <a:t>European Youth Event | European Youth Event | European Parliament (europa.eu)</a:t>
            </a:r>
            <a:endParaRPr lang="en-IE"/>
          </a:p>
          <a:p>
            <a:pPr>
              <a:defRPr/>
            </a:pPr>
            <a:endParaRPr lang="en-GB">
              <a:cs typeface="Calibri"/>
            </a:endParaRPr>
          </a:p>
          <a:p>
            <a:pPr>
              <a:buFont typeface="Arial" panose="020B0604020202020204" pitchFamily="34" charset="0"/>
              <a:defRPr/>
            </a:pPr>
            <a:r>
              <a:rPr lang="en-GB" sz="1200" b="1" u="none" kern="1200" noProof="0" err="1">
                <a:solidFill>
                  <a:schemeClr val="tx1"/>
                </a:solidFill>
                <a:effectLst/>
                <a:latin typeface="+mn-lt"/>
                <a:ea typeface="+mn-ea"/>
                <a:cs typeface="+mn-cs"/>
              </a:rPr>
              <a:t>Sinun</a:t>
            </a:r>
            <a:r>
              <a:rPr lang="en-GB" sz="1200" b="1" u="none" kern="1200" noProof="0">
                <a:solidFill>
                  <a:schemeClr val="tx1"/>
                </a:solidFill>
                <a:effectLst/>
                <a:latin typeface="+mn-lt"/>
                <a:ea typeface="+mn-ea"/>
                <a:cs typeface="+mn-cs"/>
              </a:rPr>
              <a:t> </a:t>
            </a:r>
            <a:r>
              <a:rPr lang="en-GB" sz="1200" b="1" u="none" kern="1200" noProof="0" err="1">
                <a:solidFill>
                  <a:schemeClr val="tx1"/>
                </a:solidFill>
                <a:effectLst/>
                <a:latin typeface="+mn-lt"/>
                <a:ea typeface="+mn-ea"/>
                <a:cs typeface="+mn-cs"/>
              </a:rPr>
              <a:t>Eurooppasi</a:t>
            </a:r>
            <a:r>
              <a:rPr lang="en-GB" sz="1200" b="1" u="none" kern="1200" noProof="0">
                <a:solidFill>
                  <a:schemeClr val="tx1"/>
                </a:solidFill>
                <a:effectLst/>
                <a:latin typeface="+mn-lt"/>
                <a:ea typeface="+mn-ea"/>
                <a:cs typeface="+mn-cs"/>
              </a:rPr>
              <a:t>, </a:t>
            </a:r>
            <a:r>
              <a:rPr lang="en-GB" sz="1200" b="1" u="none" kern="1200" noProof="0" err="1">
                <a:solidFill>
                  <a:schemeClr val="tx1"/>
                </a:solidFill>
                <a:effectLst/>
                <a:latin typeface="+mn-lt"/>
                <a:ea typeface="+mn-ea"/>
                <a:cs typeface="+mn-cs"/>
              </a:rPr>
              <a:t>sinun</a:t>
            </a:r>
            <a:r>
              <a:rPr lang="en-GB" sz="1200" b="1" u="none" kern="1200" noProof="0">
                <a:solidFill>
                  <a:schemeClr val="tx1"/>
                </a:solidFill>
                <a:effectLst/>
                <a:latin typeface="+mn-lt"/>
                <a:ea typeface="+mn-ea"/>
                <a:cs typeface="+mn-cs"/>
              </a:rPr>
              <a:t> </a:t>
            </a:r>
            <a:r>
              <a:rPr lang="en-GB" sz="1200" b="1" u="none" kern="1200" noProof="0" err="1">
                <a:solidFill>
                  <a:schemeClr val="tx1"/>
                </a:solidFill>
                <a:effectLst/>
                <a:latin typeface="+mn-lt"/>
                <a:ea typeface="+mn-ea"/>
                <a:cs typeface="+mn-cs"/>
              </a:rPr>
              <a:t>mielipiteesi</a:t>
            </a:r>
            <a:r>
              <a:rPr lang="en-GB" sz="1200" b="1" u="none" kern="1200" noProof="0">
                <a:solidFill>
                  <a:schemeClr val="tx1"/>
                </a:solidFill>
                <a:effectLst/>
                <a:latin typeface="+mn-lt"/>
                <a:ea typeface="+mn-ea"/>
                <a:cs typeface="+mn-cs"/>
              </a:rPr>
              <a:t> </a:t>
            </a:r>
            <a:r>
              <a:rPr lang="fi-FI" b="0" i="0">
                <a:solidFill>
                  <a:srgbClr val="000000"/>
                </a:solidFill>
                <a:effectLst/>
                <a:latin typeface="Calibri" panose="020F0502020204030204" pitchFamily="34" charset="0"/>
              </a:rPr>
              <a:t>on </a:t>
            </a:r>
            <a:r>
              <a:rPr lang="fi-FI" b="0" i="0" err="1">
                <a:solidFill>
                  <a:srgbClr val="000000"/>
                </a:solidFill>
                <a:effectLst/>
                <a:latin typeface="Calibri" panose="020F0502020204030204" pitchFamily="34" charset="0"/>
              </a:rPr>
              <a:t>ETSK:n</a:t>
            </a:r>
            <a:r>
              <a:rPr lang="fi-FI" b="0" i="0">
                <a:solidFill>
                  <a:srgbClr val="000000"/>
                </a:solidFill>
                <a:effectLst/>
                <a:latin typeface="Calibri" panose="020F0502020204030204" pitchFamily="34" charset="0"/>
              </a:rPr>
              <a:t> vuosittainen nuorisotapahtuma. Se käynnistettiin vuonna 2010 tavoitteena luoda nuorille yhteys Euroopan unioniin. Joka vuosi 16–18-vuotiaita oppilaita kaikista EU:n jäsenvaltioista ja ehdokasmaista tulee Brysseliin kahdeksi päiväksi työskentelemään yhdessä laatiakseen päätöslauselmia, jotka lähetetään EU:n toimielimille. Oppilaat esittävät näissä päätöslauselmissa ajatuksiaan, ehdotuksiaan ja toiveitaan tulevaisuudestaan Euroopan kansalaisina. </a:t>
            </a:r>
            <a:r>
              <a:rPr lang="fi-FI">
                <a:hlinkClick r:id="rId6"/>
              </a:rPr>
              <a:t>Sinun Eurooppasi, sinun mielipiteesi | EESC (europa.eu)</a:t>
            </a:r>
            <a:endParaRPr lang="en-GB" sz="1200" u="none" kern="1200" noProof="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A1029A6-E976-6B07-A2E3-9621064C6440}"/>
              </a:ext>
            </a:extLst>
          </p:cNvPr>
          <p:cNvSpPr>
            <a:spLocks noGrp="1"/>
          </p:cNvSpPr>
          <p:nvPr>
            <p:ph type="sldNum" sz="quarter" idx="10"/>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187622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40</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err="1">
                <a:solidFill>
                  <a:schemeClr val="tx1"/>
                </a:solidFill>
                <a:effectLst/>
                <a:latin typeface="+mn-lt"/>
                <a:ea typeface="+mn-ea"/>
                <a:cs typeface="+mn-cs"/>
              </a:rPr>
              <a:t>Liberale</a:t>
            </a:r>
            <a:r>
              <a:rPr lang="fi-FI" sz="1200" kern="1200">
                <a:solidFill>
                  <a:schemeClr val="tx1"/>
                </a:solidFill>
                <a:effectLst/>
                <a:latin typeface="+mn-lt"/>
                <a:ea typeface="+mn-ea"/>
                <a:cs typeface="+mn-cs"/>
              </a:rPr>
              <a:t> da Verona, "Europan ryöstö", n. 1470, öljy poppelipuulle, </a:t>
            </a:r>
            <a:r>
              <a:rPr lang="fi-FI" sz="1200" kern="1200" err="1">
                <a:solidFill>
                  <a:schemeClr val="tx1"/>
                </a:solidFill>
                <a:effectLst/>
                <a:latin typeface="+mn-lt"/>
                <a:ea typeface="+mn-ea"/>
                <a:cs typeface="+mn-cs"/>
              </a:rPr>
              <a:t>Louvres</a:t>
            </a:r>
            <a:r>
              <a:rPr lang="fi-FI"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r>
              <a:rPr lang="fi-FI" sz="1200" kern="1200">
                <a:solidFill>
                  <a:schemeClr val="tx1"/>
                </a:solidFill>
                <a:effectLst/>
                <a:latin typeface="+mn-lt"/>
                <a:ea typeface="+mn-ea"/>
                <a:cs typeface="+mn-cs"/>
              </a:rPr>
              <a:t>Maalaus esittää valkoiseksi häräksi muuntautunutta Zeusta sieppaamassa Kreetalta </a:t>
            </a:r>
            <a:r>
              <a:rPr lang="fi-FI" sz="1200" kern="1200" err="1">
                <a:solidFill>
                  <a:schemeClr val="tx1"/>
                </a:solidFill>
                <a:effectLst/>
                <a:latin typeface="+mn-lt"/>
                <a:ea typeface="+mn-ea"/>
                <a:cs typeface="+mn-cs"/>
              </a:rPr>
              <a:t>Europaa</a:t>
            </a:r>
            <a:r>
              <a:rPr lang="fi-FI" sz="1200" kern="1200">
                <a:solidFill>
                  <a:schemeClr val="tx1"/>
                </a:solidFill>
                <a:effectLst/>
                <a:latin typeface="+mn-lt"/>
                <a:ea typeface="+mn-ea"/>
                <a:cs typeface="+mn-cs"/>
              </a:rPr>
              <a:t>, foinikialaista neitsytprinsessaa. Yhden teorian mukaan "Eurooppa" maanosana on nimetty hänen mukaansa.</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i-FI" sz="1200" b="1" kern="1200">
                <a:solidFill>
                  <a:schemeClr val="tx1"/>
                </a:solidFill>
                <a:effectLst/>
                <a:latin typeface="+mn-lt"/>
                <a:ea typeface="+mn-ea"/>
                <a:cs typeface="+mn-cs"/>
              </a:rPr>
              <a:t>Mikä Eurooppa on?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r-BE" sz="1200" kern="1200" err="1">
                <a:solidFill>
                  <a:schemeClr val="tx1"/>
                </a:solidFill>
                <a:effectLst/>
                <a:latin typeface="+mn-lt"/>
                <a:ea typeface="+mn-ea"/>
                <a:cs typeface="+mn-cs"/>
              </a:rPr>
              <a:t>Yksi</a:t>
            </a:r>
            <a:r>
              <a:rPr lang="fr-BE" sz="1200" kern="1200">
                <a:solidFill>
                  <a:schemeClr val="tx1"/>
                </a:solidFill>
                <a:effectLst/>
                <a:latin typeface="+mn-lt"/>
                <a:ea typeface="+mn-ea"/>
                <a:cs typeface="+mn-cs"/>
              </a:rPr>
              <a:t> </a:t>
            </a:r>
            <a:r>
              <a:rPr lang="fr-BE" sz="1200" kern="1200" err="1">
                <a:solidFill>
                  <a:schemeClr val="tx1"/>
                </a:solidFill>
                <a:effectLst/>
                <a:latin typeface="+mn-lt"/>
                <a:ea typeface="+mn-ea"/>
                <a:cs typeface="+mn-cs"/>
              </a:rPr>
              <a:t>maailman</a:t>
            </a:r>
            <a:r>
              <a:rPr lang="fr-BE" sz="1200" kern="1200">
                <a:solidFill>
                  <a:schemeClr val="tx1"/>
                </a:solidFill>
                <a:effectLst/>
                <a:latin typeface="+mn-lt"/>
                <a:ea typeface="+mn-ea"/>
                <a:cs typeface="+mn-cs"/>
              </a:rPr>
              <a:t> </a:t>
            </a:r>
            <a:r>
              <a:rPr lang="fr-BE" sz="1200" kern="1200" err="1">
                <a:solidFill>
                  <a:schemeClr val="tx1"/>
                </a:solidFill>
                <a:effectLst/>
                <a:latin typeface="+mn-lt"/>
                <a:ea typeface="+mn-ea"/>
                <a:cs typeface="+mn-cs"/>
              </a:rPr>
              <a:t>kuudesta</a:t>
            </a:r>
            <a:r>
              <a:rPr lang="fr-BE" sz="1200" kern="1200">
                <a:solidFill>
                  <a:schemeClr val="tx1"/>
                </a:solidFill>
                <a:effectLst/>
                <a:latin typeface="+mn-lt"/>
                <a:ea typeface="+mn-ea"/>
                <a:cs typeface="+mn-cs"/>
              </a:rPr>
              <a:t> </a:t>
            </a:r>
            <a:r>
              <a:rPr lang="fr-BE" sz="1200" kern="1200" err="1">
                <a:solidFill>
                  <a:schemeClr val="tx1"/>
                </a:solidFill>
                <a:effectLst/>
                <a:latin typeface="+mn-lt"/>
                <a:ea typeface="+mn-ea"/>
                <a:cs typeface="+mn-cs"/>
              </a:rPr>
              <a:t>maanosasta</a:t>
            </a:r>
            <a:endParaRPr lang="fr-BE"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44 maata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Väkiluku yli 700 miljoonaa</a:t>
            </a:r>
          </a:p>
          <a:p>
            <a:pPr lvl="0"/>
            <a:endParaRPr lang="en-US" sz="1200" kern="1200">
              <a:solidFill>
                <a:schemeClr val="tx1"/>
              </a:solidFill>
              <a:effectLst/>
              <a:latin typeface="+mn-lt"/>
              <a:ea typeface="+mn-ea"/>
              <a:cs typeface="+mn-cs"/>
            </a:endParaRPr>
          </a:p>
          <a:p>
            <a:r>
              <a:rPr lang="fi-FI" sz="1200" b="1" kern="1200">
                <a:solidFill>
                  <a:schemeClr val="tx1"/>
                </a:solidFill>
                <a:effectLst/>
                <a:latin typeface="+mn-lt"/>
                <a:ea typeface="+mn-ea"/>
                <a:cs typeface="+mn-cs"/>
              </a:rPr>
              <a:t>Mikä on Euroopan unioni?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EU on ainutlaatuinen taloudellinen ja poliittinen liitto, jonka jäseninä on 27 Euroopan maata. Ne ovat päättäneet yhdistää voimansa paremman tulevaisuuden rakentamiseksi.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Sen väkiluku on noin </a:t>
            </a:r>
            <a:r>
              <a:rPr lang="fi-FI" sz="1200" b="1" kern="1200">
                <a:solidFill>
                  <a:schemeClr val="tx1"/>
                </a:solidFill>
                <a:effectLst/>
                <a:latin typeface="+mn-lt"/>
                <a:ea typeface="+mn-ea"/>
                <a:cs typeface="+mn-cs"/>
              </a:rPr>
              <a:t>447 miljoonaa.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Euroopan unionin ansiosta sen kansalaisten on helpompi asua, työskennellä ja matkustaa muissa EU-maissa.</a:t>
            </a:r>
            <a:endParaRPr lang="en-US" sz="1200" kern="120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err="1">
                <a:solidFill>
                  <a:schemeClr val="tx1"/>
                </a:solidFill>
                <a:effectLst/>
                <a:latin typeface="+mn-lt"/>
                <a:ea typeface="+mn-ea"/>
                <a:cs typeface="+mn-cs"/>
              </a:rPr>
              <a:t>Nyky</a:t>
            </a:r>
            <a:r>
              <a:rPr lang="fi-FI" sz="1200" kern="1200">
                <a:solidFill>
                  <a:schemeClr val="tx1"/>
                </a:solidFill>
                <a:effectLst/>
                <a:latin typeface="+mn-lt"/>
                <a:ea typeface="+mn-ea"/>
                <a:cs typeface="+mn-cs"/>
              </a:rPr>
              <a:t>-Euroopan synnyn keskeisiä virstanpylväitä ovat</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a:solidFill>
                  <a:schemeClr val="tx1"/>
                </a:solidFill>
                <a:effectLst/>
                <a:latin typeface="+mn-lt"/>
                <a:ea typeface="+mn-ea"/>
                <a:cs typeface="+mn-cs"/>
              </a:rPr>
              <a:t>antiikin Kreikan ja Rooman aika</a:t>
            </a:r>
            <a:r>
              <a:rPr lang="fi-FI" sz="1200" kern="1200">
                <a:solidFill>
                  <a:schemeClr val="tx1"/>
                </a:solidFill>
                <a:effectLst/>
                <a:latin typeface="+mn-lt"/>
                <a:ea typeface="+mn-ea"/>
                <a:cs typeface="+mn-cs"/>
              </a:rPr>
              <a:t>, jolloin Euroopan demokratian, hallinnon ja kulttuurin perusta muodostui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1500- ja 1600-lukujen </a:t>
            </a:r>
            <a:r>
              <a:rPr lang="fi-FI" sz="1200" b="1" kern="1200">
                <a:solidFill>
                  <a:schemeClr val="tx1"/>
                </a:solidFill>
                <a:effectLst/>
                <a:latin typeface="+mn-lt"/>
                <a:ea typeface="+mn-ea"/>
                <a:cs typeface="+mn-cs"/>
              </a:rPr>
              <a:t>reformaatio</a:t>
            </a:r>
            <a:r>
              <a:rPr lang="fi-FI" sz="1200" kern="1200">
                <a:solidFill>
                  <a:schemeClr val="tx1"/>
                </a:solidFill>
                <a:effectLst/>
                <a:latin typeface="+mn-lt"/>
                <a:ea typeface="+mn-ea"/>
                <a:cs typeface="+mn-cs"/>
              </a:rPr>
              <a:t>, joka muutti eurooppalaisten suhdetta uskontoon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1700-luvun </a:t>
            </a:r>
            <a:r>
              <a:rPr lang="fi-FI" sz="1200" b="1" kern="1200">
                <a:solidFill>
                  <a:schemeClr val="tx1"/>
                </a:solidFill>
                <a:effectLst/>
                <a:latin typeface="+mn-lt"/>
                <a:ea typeface="+mn-ea"/>
                <a:cs typeface="+mn-cs"/>
              </a:rPr>
              <a:t>valistusaate</a:t>
            </a:r>
            <a:r>
              <a:rPr lang="fi-FI" sz="1200" kern="1200">
                <a:solidFill>
                  <a:schemeClr val="tx1"/>
                </a:solidFill>
                <a:effectLst/>
                <a:latin typeface="+mn-lt"/>
                <a:ea typeface="+mn-ea"/>
                <a:cs typeface="+mn-cs"/>
              </a:rPr>
              <a:t>: älyllinen, poliittinen ja ideologinen liike, joka painotti logiikan ja järjen merkitystä ja rakensi pohjan modernille tieteelle ja politiikalle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a:solidFill>
                  <a:schemeClr val="tx1"/>
                </a:solidFill>
                <a:effectLst/>
                <a:latin typeface="+mn-lt"/>
                <a:ea typeface="+mn-ea"/>
                <a:cs typeface="+mn-cs"/>
              </a:rPr>
              <a:t>parlamentarismin synty</a:t>
            </a:r>
            <a:r>
              <a:rPr lang="fi-FI" sz="1200" kern="1200">
                <a:solidFill>
                  <a:schemeClr val="tx1"/>
                </a:solidFill>
                <a:effectLst/>
                <a:latin typeface="+mn-lt"/>
                <a:ea typeface="+mn-ea"/>
                <a:cs typeface="+mn-cs"/>
              </a:rPr>
              <a:t> ja kehitys nykyaikaisen eurooppalaisen hallintotavan perusperiaatteeksi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a:solidFill>
                  <a:schemeClr val="tx1"/>
                </a:solidFill>
                <a:effectLst/>
                <a:latin typeface="+mn-lt"/>
                <a:ea typeface="+mn-ea"/>
                <a:cs typeface="+mn-cs"/>
              </a:rPr>
              <a:t>sosiaalisten oikeuksien kehittyminen</a:t>
            </a:r>
            <a:r>
              <a:rPr lang="fi-FI" sz="1200" kern="1200">
                <a:solidFill>
                  <a:schemeClr val="tx1"/>
                </a:solidFill>
                <a:effectLst/>
                <a:latin typeface="+mn-lt"/>
                <a:ea typeface="+mn-ea"/>
                <a:cs typeface="+mn-cs"/>
              </a:rPr>
              <a:t> 1800- ja 1900-luvuilla eurooppalaisten elin- ja työolojen suojaksi.</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fi-FI" sz="1200" b="1" kern="1200">
                <a:solidFill>
                  <a:schemeClr val="tx1"/>
                </a:solidFill>
                <a:effectLst/>
                <a:latin typeface="+mn-lt"/>
                <a:ea typeface="+mn-ea"/>
                <a:cs typeface="+mn-cs"/>
              </a:rPr>
              <a:t>Pablo Picasso:</a:t>
            </a:r>
            <a:r>
              <a:rPr lang="fi-FI" sz="1200" kern="1200">
                <a:solidFill>
                  <a:schemeClr val="tx1"/>
                </a:solidFill>
                <a:effectLst/>
                <a:latin typeface="+mn-lt"/>
                <a:ea typeface="+mn-ea"/>
                <a:cs typeface="+mn-cs"/>
              </a:rPr>
              <a:t> espanjalainen taiteilija, joka tuli tunnetuksi kubismin kehittäjänä (Georges </a:t>
            </a:r>
            <a:r>
              <a:rPr lang="fi-FI" sz="1200" kern="1200" err="1">
                <a:solidFill>
                  <a:schemeClr val="tx1"/>
                </a:solidFill>
                <a:effectLst/>
                <a:latin typeface="+mn-lt"/>
                <a:ea typeface="+mn-ea"/>
                <a:cs typeface="+mn-cs"/>
              </a:rPr>
              <a:t>Braquen</a:t>
            </a:r>
            <a:r>
              <a:rPr lang="fi-FI" sz="1200" kern="1200">
                <a:solidFill>
                  <a:schemeClr val="tx1"/>
                </a:solidFill>
                <a:effectLst/>
                <a:latin typeface="+mn-lt"/>
                <a:ea typeface="+mn-ea"/>
                <a:cs typeface="+mn-cs"/>
              </a:rPr>
              <a:t> ohella). Hänen tunnetuimpia töitään ovat ”</a:t>
            </a:r>
            <a:r>
              <a:rPr lang="fi-FI" sz="1200" kern="1200" err="1">
                <a:solidFill>
                  <a:schemeClr val="tx1"/>
                </a:solidFill>
                <a:effectLst/>
                <a:latin typeface="+mn-lt"/>
                <a:ea typeface="+mn-ea"/>
                <a:cs typeface="+mn-cs"/>
              </a:rPr>
              <a:t>Guernica</a:t>
            </a:r>
            <a:r>
              <a:rPr lang="fi-FI" sz="1200" kern="1200">
                <a:solidFill>
                  <a:schemeClr val="tx1"/>
                </a:solidFill>
                <a:effectLst/>
                <a:latin typeface="+mn-lt"/>
                <a:ea typeface="+mn-ea"/>
                <a:cs typeface="+mn-cs"/>
              </a:rPr>
              <a:t>” ja ”</a:t>
            </a:r>
            <a:r>
              <a:rPr lang="fi-FI" sz="1200" kern="1200" err="1">
                <a:solidFill>
                  <a:schemeClr val="tx1"/>
                </a:solidFill>
                <a:effectLst/>
                <a:latin typeface="+mn-lt"/>
                <a:ea typeface="+mn-ea"/>
                <a:cs typeface="+mn-cs"/>
              </a:rPr>
              <a:t>Avignonin</a:t>
            </a:r>
            <a:r>
              <a:rPr lang="fi-FI" sz="1200" kern="1200">
                <a:solidFill>
                  <a:schemeClr val="tx1"/>
                </a:solidFill>
                <a:effectLst/>
                <a:latin typeface="+mn-lt"/>
                <a:ea typeface="+mn-ea"/>
                <a:cs typeface="+mn-cs"/>
              </a:rPr>
              <a:t> naiset”.</a:t>
            </a:r>
            <a:endParaRPr lang="en-US" sz="1200" kern="1200">
              <a:solidFill>
                <a:schemeClr val="tx1"/>
              </a:solidFill>
              <a:effectLst/>
              <a:latin typeface="+mn-lt"/>
              <a:ea typeface="+mn-ea"/>
              <a:cs typeface="+mn-cs"/>
            </a:endParaRPr>
          </a:p>
          <a:p>
            <a:pPr marL="228600" lvl="0" indent="-228600">
              <a:buFont typeface="+mj-lt"/>
              <a:buAutoNum type="arabicPeriod"/>
            </a:pPr>
            <a:r>
              <a:rPr lang="fi-FI" sz="1200" b="1" kern="1200">
                <a:solidFill>
                  <a:schemeClr val="tx1"/>
                </a:solidFill>
                <a:effectLst/>
                <a:latin typeface="+mn-lt"/>
                <a:ea typeface="+mn-ea"/>
                <a:cs typeface="+mn-cs"/>
              </a:rPr>
              <a:t>Ludwig van Beethoven:</a:t>
            </a:r>
            <a:r>
              <a:rPr lang="fi-FI" sz="1200" kern="1200">
                <a:solidFill>
                  <a:schemeClr val="tx1"/>
                </a:solidFill>
                <a:effectLst/>
                <a:latin typeface="+mn-lt"/>
                <a:ea typeface="+mn-ea"/>
                <a:cs typeface="+mn-cs"/>
              </a:rPr>
              <a:t> saksalainen säveltäjä ja pianisti, joka tunnetaan erityisesti sinfonioistaan. Beethoven oli keskeinen vaikuttaja, kun länsimaisessa musiikissa siirryttiin klassismista romantiikkaan. Hänen sävellyksestään "Oodi ilolle" tuli sittemmin Euroopan hymni.</a:t>
            </a:r>
            <a:endParaRPr lang="en-US" sz="1200" kern="1200">
              <a:solidFill>
                <a:schemeClr val="tx1"/>
              </a:solidFill>
              <a:effectLst/>
              <a:latin typeface="+mn-lt"/>
              <a:ea typeface="+mn-ea"/>
              <a:cs typeface="+mn-cs"/>
            </a:endParaRPr>
          </a:p>
          <a:p>
            <a:pPr marL="228600" lvl="0" indent="-228600">
              <a:buFont typeface="+mj-lt"/>
              <a:buAutoNum type="arabicPeriod"/>
            </a:pPr>
            <a:r>
              <a:rPr lang="fi-FI" sz="1200" b="1" kern="1200">
                <a:solidFill>
                  <a:schemeClr val="tx1"/>
                </a:solidFill>
                <a:effectLst/>
                <a:latin typeface="+mn-lt"/>
                <a:ea typeface="+mn-ea"/>
                <a:cs typeface="+mn-cs"/>
              </a:rPr>
              <a:t>Alfons </a:t>
            </a:r>
            <a:r>
              <a:rPr lang="fi-FI" sz="1200" b="1" kern="1200" err="1">
                <a:solidFill>
                  <a:schemeClr val="tx1"/>
                </a:solidFill>
                <a:effectLst/>
                <a:latin typeface="+mn-lt"/>
                <a:ea typeface="+mn-ea"/>
                <a:cs typeface="+mn-cs"/>
              </a:rPr>
              <a:t>Mucha</a:t>
            </a:r>
            <a:r>
              <a:rPr lang="fi-FI" sz="1200" b="1" kern="1200">
                <a:solidFill>
                  <a:schemeClr val="tx1"/>
                </a:solidFill>
                <a:effectLst/>
                <a:latin typeface="+mn-lt"/>
                <a:ea typeface="+mn-ea"/>
                <a:cs typeface="+mn-cs"/>
              </a:rPr>
              <a:t>:</a:t>
            </a:r>
            <a:r>
              <a:rPr lang="fi-FI" sz="1200" kern="1200">
                <a:solidFill>
                  <a:schemeClr val="tx1"/>
                </a:solidFill>
                <a:effectLst/>
                <a:latin typeface="+mn-lt"/>
                <a:ea typeface="+mn-ea"/>
                <a:cs typeface="+mn-cs"/>
              </a:rPr>
              <a:t> tšekkiläinen taidemaalari ja kuvittaja edusti </a:t>
            </a:r>
            <a:r>
              <a:rPr lang="fi-FI" sz="1200" kern="1200" err="1">
                <a:solidFill>
                  <a:schemeClr val="tx1"/>
                </a:solidFill>
                <a:effectLst/>
                <a:latin typeface="+mn-lt"/>
                <a:ea typeface="+mn-ea"/>
                <a:cs typeface="+mn-cs"/>
              </a:rPr>
              <a:t>art</a:t>
            </a:r>
            <a:r>
              <a:rPr lang="fi-FI" sz="1200" kern="1200">
                <a:solidFill>
                  <a:schemeClr val="tx1"/>
                </a:solidFill>
                <a:effectLst/>
                <a:latin typeface="+mn-lt"/>
                <a:ea typeface="+mn-ea"/>
                <a:cs typeface="+mn-cs"/>
              </a:rPr>
              <a:t> </a:t>
            </a:r>
            <a:r>
              <a:rPr lang="fi-FI" sz="1200" kern="1200" err="1">
                <a:solidFill>
                  <a:schemeClr val="tx1"/>
                </a:solidFill>
                <a:effectLst/>
                <a:latin typeface="+mn-lt"/>
                <a:ea typeface="+mn-ea"/>
                <a:cs typeface="+mn-cs"/>
              </a:rPr>
              <a:t>nouveau</a:t>
            </a:r>
            <a:r>
              <a:rPr lang="fi-FI" sz="1200" kern="1200">
                <a:solidFill>
                  <a:schemeClr val="tx1"/>
                </a:solidFill>
                <a:effectLst/>
                <a:latin typeface="+mn-lt"/>
                <a:ea typeface="+mn-ea"/>
                <a:cs typeface="+mn-cs"/>
              </a:rPr>
              <a:t> -liikettä. Hänen kuuluisimpia teoksiaan ovat "Hedelmä" (1897) ja ”Slaavien eepos” (1910–1928), joka kuvaa slaavilaisten kansojen historiaa.</a:t>
            </a:r>
            <a:endParaRPr lang="en-US" sz="1200" kern="1200">
              <a:solidFill>
                <a:schemeClr val="tx1"/>
              </a:solidFill>
              <a:effectLst/>
              <a:latin typeface="+mn-lt"/>
              <a:ea typeface="+mn-ea"/>
              <a:cs typeface="+mn-cs"/>
            </a:endParaRPr>
          </a:p>
          <a:p>
            <a:pPr marL="228600" lvl="0" indent="-228600">
              <a:buFont typeface="+mj-lt"/>
              <a:buAutoNum type="arabicPeriod"/>
            </a:pPr>
            <a:r>
              <a:rPr lang="fi-FI" sz="1200" b="1" kern="1200">
                <a:solidFill>
                  <a:schemeClr val="tx1"/>
                </a:solidFill>
                <a:effectLst/>
                <a:latin typeface="+mn-lt"/>
                <a:ea typeface="+mn-ea"/>
                <a:cs typeface="+mn-cs"/>
              </a:rPr>
              <a:t> Hilma af </a:t>
            </a:r>
            <a:r>
              <a:rPr lang="fi-FI" sz="1200" b="1" kern="1200" err="1">
                <a:solidFill>
                  <a:schemeClr val="tx1"/>
                </a:solidFill>
                <a:effectLst/>
                <a:latin typeface="+mn-lt"/>
                <a:ea typeface="+mn-ea"/>
                <a:cs typeface="+mn-cs"/>
              </a:rPr>
              <a:t>Klint</a:t>
            </a:r>
            <a:r>
              <a:rPr lang="fi-FI" sz="1200" kern="1200">
                <a:solidFill>
                  <a:schemeClr val="tx1"/>
                </a:solidFill>
                <a:effectLst/>
                <a:latin typeface="+mn-lt"/>
                <a:ea typeface="+mn-ea"/>
                <a:cs typeface="+mn-cs"/>
              </a:rPr>
              <a:t>: ruotsalainen taidemaalari. Hänen abstrakteja maalauksiaan pidetään länsimaiden taidehistoriassa ensimmäisinä abstrakteina teoksina. Niissä hän tutkiskeli henkisyyttä, elämän kiertokulkua, spiraaleja, geometriaa ja väriteoriaa.</a:t>
            </a:r>
            <a:endParaRPr lang="en-US" sz="1200" kern="1200">
              <a:solidFill>
                <a:schemeClr val="tx1"/>
              </a:solidFill>
              <a:effectLst/>
              <a:latin typeface="+mn-lt"/>
              <a:ea typeface="+mn-ea"/>
              <a:cs typeface="+mn-cs"/>
            </a:endParaRPr>
          </a:p>
          <a:p>
            <a:pPr marL="228600" lvl="0" indent="-228600">
              <a:buFont typeface="+mj-lt"/>
              <a:buAutoNum type="arabicPeriod"/>
            </a:pPr>
            <a:r>
              <a:rPr lang="fi-FI" sz="1200" b="1" kern="1200">
                <a:solidFill>
                  <a:schemeClr val="tx1"/>
                </a:solidFill>
                <a:effectLst/>
                <a:latin typeface="+mn-lt"/>
                <a:ea typeface="+mn-ea"/>
                <a:cs typeface="+mn-cs"/>
              </a:rPr>
              <a:t>Stefan </a:t>
            </a:r>
            <a:r>
              <a:rPr lang="fi-FI" sz="1200" b="1" kern="1200" err="1">
                <a:solidFill>
                  <a:schemeClr val="tx1"/>
                </a:solidFill>
                <a:effectLst/>
                <a:latin typeface="+mn-lt"/>
                <a:ea typeface="+mn-ea"/>
                <a:cs typeface="+mn-cs"/>
              </a:rPr>
              <a:t>Zweig</a:t>
            </a:r>
            <a:r>
              <a:rPr lang="fi-FI" sz="1200" b="1" kern="1200">
                <a:solidFill>
                  <a:schemeClr val="tx1"/>
                </a:solidFill>
                <a:effectLst/>
                <a:latin typeface="+mn-lt"/>
                <a:ea typeface="+mn-ea"/>
                <a:cs typeface="+mn-cs"/>
              </a:rPr>
              <a:t>:</a:t>
            </a:r>
            <a:r>
              <a:rPr lang="fi-FI" sz="1200" kern="1200">
                <a:solidFill>
                  <a:schemeClr val="tx1"/>
                </a:solidFill>
                <a:effectLst/>
                <a:latin typeface="+mn-lt"/>
                <a:ea typeface="+mn-ea"/>
                <a:cs typeface="+mn-cs"/>
              </a:rPr>
              <a:t> itävaltalainen romaani- ja näytelmäkirjailija, toimittaja ja elämäkertojen laatija. Yksi hänen tunnetuimmista teoksistaan on pienoisromaani ”Shakkitarina” (1941).</a:t>
            </a:r>
            <a:endParaRPr lang="en-US" sz="1200" kern="1200">
              <a:solidFill>
                <a:schemeClr val="tx1"/>
              </a:solidFill>
              <a:effectLst/>
              <a:latin typeface="+mn-lt"/>
              <a:ea typeface="+mn-ea"/>
              <a:cs typeface="+mn-cs"/>
            </a:endParaRPr>
          </a:p>
          <a:p>
            <a:pPr marL="228600" lvl="0" indent="-228600">
              <a:buFont typeface="+mj-lt"/>
              <a:buAutoNum type="arabicPeriod"/>
            </a:pPr>
            <a:r>
              <a:rPr lang="fi-FI" sz="1200" b="1" kern="1200" err="1">
                <a:solidFill>
                  <a:schemeClr val="tx1"/>
                </a:solidFill>
                <a:effectLst/>
                <a:latin typeface="+mn-lt"/>
                <a:ea typeface="+mn-ea"/>
                <a:cs typeface="+mn-cs"/>
              </a:rPr>
              <a:t>Wisława</a:t>
            </a:r>
            <a:r>
              <a:rPr lang="fi-FI" sz="1200" b="1" kern="1200">
                <a:solidFill>
                  <a:schemeClr val="tx1"/>
                </a:solidFill>
                <a:effectLst/>
                <a:latin typeface="+mn-lt"/>
                <a:ea typeface="+mn-ea"/>
                <a:cs typeface="+mn-cs"/>
              </a:rPr>
              <a:t> </a:t>
            </a:r>
            <a:r>
              <a:rPr lang="fi-FI" sz="1200" b="1" kern="1200" err="1">
                <a:solidFill>
                  <a:schemeClr val="tx1"/>
                </a:solidFill>
                <a:effectLst/>
                <a:latin typeface="+mn-lt"/>
                <a:ea typeface="+mn-ea"/>
                <a:cs typeface="+mn-cs"/>
              </a:rPr>
              <a:t>Szymborska</a:t>
            </a:r>
            <a:r>
              <a:rPr lang="fi-FI" sz="1200" b="1" kern="1200">
                <a:solidFill>
                  <a:schemeClr val="tx1"/>
                </a:solidFill>
                <a:effectLst/>
                <a:latin typeface="+mn-lt"/>
                <a:ea typeface="+mn-ea"/>
                <a:cs typeface="+mn-cs"/>
              </a:rPr>
              <a:t>:</a:t>
            </a:r>
            <a:r>
              <a:rPr lang="fi-FI" sz="1200" kern="1200">
                <a:solidFill>
                  <a:schemeClr val="tx1"/>
                </a:solidFill>
                <a:effectLst/>
                <a:latin typeface="+mn-lt"/>
                <a:ea typeface="+mn-ea"/>
                <a:cs typeface="+mn-cs"/>
              </a:rPr>
              <a:t> puolalainen runoilija, esseisti ja kääntäjä, joka sai Nobelin kirjallisuuspalkinnon vuonna 1996. Yksi hänen tunnetuimmista runokokoelmistaan on "</a:t>
            </a:r>
            <a:r>
              <a:rPr lang="fi-FI" sz="1200" kern="1200" err="1">
                <a:solidFill>
                  <a:schemeClr val="tx1"/>
                </a:solidFill>
                <a:effectLst/>
                <a:latin typeface="+mn-lt"/>
                <a:ea typeface="+mn-ea"/>
                <a:cs typeface="+mn-cs"/>
              </a:rPr>
              <a:t>View</a:t>
            </a:r>
            <a:r>
              <a:rPr lang="fi-FI" sz="1200" kern="1200">
                <a:solidFill>
                  <a:schemeClr val="tx1"/>
                </a:solidFill>
                <a:effectLst/>
                <a:latin typeface="+mn-lt"/>
                <a:ea typeface="+mn-ea"/>
                <a:cs typeface="+mn-cs"/>
              </a:rPr>
              <a:t> </a:t>
            </a:r>
            <a:r>
              <a:rPr lang="fi-FI" sz="1200" kern="1200" err="1">
                <a:solidFill>
                  <a:schemeClr val="tx1"/>
                </a:solidFill>
                <a:effectLst/>
                <a:latin typeface="+mn-lt"/>
                <a:ea typeface="+mn-ea"/>
                <a:cs typeface="+mn-cs"/>
              </a:rPr>
              <a:t>with</a:t>
            </a:r>
            <a:r>
              <a:rPr lang="fi-FI" sz="1200" kern="1200">
                <a:solidFill>
                  <a:schemeClr val="tx1"/>
                </a:solidFill>
                <a:effectLst/>
                <a:latin typeface="+mn-lt"/>
                <a:ea typeface="+mn-ea"/>
                <a:cs typeface="+mn-cs"/>
              </a:rPr>
              <a:t> a </a:t>
            </a:r>
            <a:r>
              <a:rPr lang="fi-FI" sz="1200" kern="1200" err="1">
                <a:solidFill>
                  <a:schemeClr val="tx1"/>
                </a:solidFill>
                <a:effectLst/>
                <a:latin typeface="+mn-lt"/>
                <a:ea typeface="+mn-ea"/>
                <a:cs typeface="+mn-cs"/>
              </a:rPr>
              <a:t>Grain</a:t>
            </a:r>
            <a:r>
              <a:rPr lang="fi-FI" sz="1200" kern="1200">
                <a:solidFill>
                  <a:schemeClr val="tx1"/>
                </a:solidFill>
                <a:effectLst/>
                <a:latin typeface="+mn-lt"/>
                <a:ea typeface="+mn-ea"/>
                <a:cs typeface="+mn-cs"/>
              </a:rPr>
              <a:t> of Sand".</a:t>
            </a:r>
            <a:endParaRPr lang="en-US" sz="1200" kern="1200">
              <a:solidFill>
                <a:schemeClr val="tx1"/>
              </a:solidFill>
              <a:effectLst/>
              <a:latin typeface="+mn-lt"/>
              <a:ea typeface="+mn-ea"/>
              <a:cs typeface="+mn-cs"/>
            </a:endParaRPr>
          </a:p>
          <a:p>
            <a:pPr marL="228600" lvl="0" indent="-228600">
              <a:buFont typeface="+mj-lt"/>
              <a:buAutoNum type="arabicPeriod"/>
            </a:pPr>
            <a:r>
              <a:rPr lang="fi-FI" sz="1200" b="1" kern="1200">
                <a:solidFill>
                  <a:schemeClr val="tx1"/>
                </a:solidFill>
                <a:effectLst/>
                <a:latin typeface="+mn-lt"/>
                <a:ea typeface="+mn-ea"/>
                <a:cs typeface="+mn-cs"/>
              </a:rPr>
              <a:t>Simone de Beauvoir</a:t>
            </a:r>
            <a:r>
              <a:rPr lang="fi-FI" sz="1200" kern="1200">
                <a:solidFill>
                  <a:schemeClr val="tx1"/>
                </a:solidFill>
                <a:effectLst/>
                <a:latin typeface="+mn-lt"/>
                <a:ea typeface="+mn-ea"/>
                <a:cs typeface="+mn-cs"/>
              </a:rPr>
              <a:t>: ranskalainen kirjailija, filosofi ja esseisti. Yksi hänen kuuluisimmista teoksistaan on omaelämäkerrallinen romaani "Perhetytön muistelmat" (1958), jossa hän kertoo varhaisista vaiheistaan.</a:t>
            </a:r>
            <a:endParaRPr lang="en-US" sz="1200" kern="1200">
              <a:solidFill>
                <a:schemeClr val="tx1"/>
              </a:solidFill>
              <a:effectLst/>
              <a:latin typeface="+mn-lt"/>
              <a:ea typeface="+mn-ea"/>
              <a:cs typeface="+mn-cs"/>
            </a:endParaRPr>
          </a:p>
          <a:p>
            <a:pPr marL="228600" lvl="0" indent="-228600">
              <a:buFont typeface="+mj-lt"/>
              <a:buAutoNum type="arabicPeriod"/>
            </a:pPr>
            <a:r>
              <a:rPr lang="fi-FI" sz="1200" b="1" kern="1200" err="1">
                <a:solidFill>
                  <a:schemeClr val="tx1"/>
                </a:solidFill>
                <a:effectLst/>
                <a:latin typeface="+mn-lt"/>
                <a:ea typeface="+mn-ea"/>
                <a:cs typeface="+mn-cs"/>
              </a:rPr>
              <a:t>Magda</a:t>
            </a:r>
            <a:r>
              <a:rPr lang="fi-FI" sz="1200" b="1" kern="1200">
                <a:solidFill>
                  <a:schemeClr val="tx1"/>
                </a:solidFill>
                <a:effectLst/>
                <a:latin typeface="+mn-lt"/>
                <a:ea typeface="+mn-ea"/>
                <a:cs typeface="+mn-cs"/>
              </a:rPr>
              <a:t> </a:t>
            </a:r>
            <a:r>
              <a:rPr lang="fi-FI" sz="1200" b="1" kern="1200" err="1">
                <a:solidFill>
                  <a:schemeClr val="tx1"/>
                </a:solidFill>
                <a:effectLst/>
                <a:latin typeface="+mn-lt"/>
                <a:ea typeface="+mn-ea"/>
                <a:cs typeface="+mn-cs"/>
              </a:rPr>
              <a:t>Szabó</a:t>
            </a:r>
            <a:r>
              <a:rPr lang="fi-FI" sz="1200" kern="1200">
                <a:solidFill>
                  <a:schemeClr val="tx1"/>
                </a:solidFill>
                <a:effectLst/>
                <a:latin typeface="+mn-lt"/>
                <a:ea typeface="+mn-ea"/>
                <a:cs typeface="+mn-cs"/>
              </a:rPr>
              <a:t> oli unkarilainen romaanikirjailija, joka kirjoitti draamaa, esseitä, tutkielmia, muistelmia, runoja ja lastenkirjoja. Yksi hänen maailmanlaajuisesti tunnetuimmista romaaneista "</a:t>
            </a:r>
            <a:r>
              <a:rPr lang="fi-FI" sz="1200" kern="1200" err="1">
                <a:solidFill>
                  <a:schemeClr val="tx1"/>
                </a:solidFill>
                <a:effectLst/>
                <a:latin typeface="+mn-lt"/>
                <a:ea typeface="+mn-ea"/>
                <a:cs typeface="+mn-cs"/>
              </a:rPr>
              <a:t>Az</a:t>
            </a:r>
            <a:r>
              <a:rPr lang="fi-FI" sz="1200" kern="1200">
                <a:solidFill>
                  <a:schemeClr val="tx1"/>
                </a:solidFill>
                <a:effectLst/>
                <a:latin typeface="+mn-lt"/>
                <a:ea typeface="+mn-ea"/>
                <a:cs typeface="+mn-cs"/>
              </a:rPr>
              <a:t> </a:t>
            </a:r>
            <a:r>
              <a:rPr lang="fi-FI" sz="1200" kern="1200" err="1">
                <a:solidFill>
                  <a:schemeClr val="tx1"/>
                </a:solidFill>
                <a:effectLst/>
                <a:latin typeface="+mn-lt"/>
                <a:ea typeface="+mn-ea"/>
                <a:cs typeface="+mn-cs"/>
              </a:rPr>
              <a:t>ajtó</a:t>
            </a:r>
            <a:r>
              <a:rPr lang="fi-FI" sz="1200" kern="1200">
                <a:solidFill>
                  <a:schemeClr val="tx1"/>
                </a:solidFill>
                <a:effectLst/>
                <a:latin typeface="+mn-lt"/>
                <a:ea typeface="+mn-ea"/>
                <a:cs typeface="+mn-cs"/>
              </a:rPr>
              <a:t>" (Ovi) julkaistiin vuonna 1987.</a:t>
            </a:r>
          </a:p>
          <a:p>
            <a:pPr lvl="0"/>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fi-FI" sz="1200" b="1" i="1" kern="1200">
                <a:solidFill>
                  <a:schemeClr val="tx1"/>
                </a:solidFill>
                <a:effectLst/>
                <a:latin typeface="+mn-lt"/>
                <a:ea typeface="+mn-ea"/>
                <a:cs typeface="+mn-cs"/>
              </a:rPr>
              <a:t>Keitä muita eurooppalaisia taiteilijoita tunnet?</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a:solidFill>
                  <a:schemeClr val="tx1"/>
                </a:solidFill>
                <a:effectLst/>
                <a:latin typeface="+mn-lt"/>
                <a:ea typeface="+mn-ea"/>
                <a:cs typeface="+mn-cs"/>
              </a:rPr>
              <a:t>Jokaisella EU-maalla on omat kulttuurinsa, kielensä ja traditionsa. Niillä on kuitenkin yhteiset arvot, joita niiden on kunnioitettava, jos ne haluavat kuulua Euroopan unioniin.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Ihmisarvo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Vapaus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Demokratia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Yhdenvertaisuus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Oikeusvaltio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a:solidFill>
                  <a:schemeClr val="tx1"/>
                </a:solidFill>
                <a:effectLst/>
                <a:latin typeface="+mn-lt"/>
                <a:ea typeface="+mn-ea"/>
                <a:cs typeface="+mn-cs"/>
              </a:rPr>
              <a:t>Ihmisoikeudet</a:t>
            </a:r>
            <a:endParaRPr lang="en-US" sz="1200" kern="1200">
              <a:solidFill>
                <a:schemeClr val="tx1"/>
              </a:solidFill>
              <a:effectLst/>
              <a:latin typeface="+mn-lt"/>
              <a:ea typeface="+mn-ea"/>
              <a:cs typeface="+mn-cs"/>
            </a:endParaRPr>
          </a:p>
          <a:p>
            <a:endParaRPr lang="fi-FI" sz="1200" b="1" i="1" kern="1200">
              <a:solidFill>
                <a:schemeClr val="tx1"/>
              </a:solidFill>
              <a:effectLst/>
              <a:latin typeface="+mn-lt"/>
              <a:ea typeface="+mn-ea"/>
              <a:cs typeface="+mn-cs"/>
            </a:endParaRPr>
          </a:p>
          <a:p>
            <a:pPr marL="171450" indent="-171450">
              <a:buFont typeface="Arial" panose="020B0604020202020204" pitchFamily="34" charset="0"/>
              <a:buChar char="•"/>
            </a:pPr>
            <a:r>
              <a:rPr lang="fi-FI" sz="1200" b="1" i="1" kern="1200">
                <a:solidFill>
                  <a:schemeClr val="tx1"/>
                </a:solidFill>
                <a:effectLst/>
                <a:latin typeface="+mn-lt"/>
                <a:ea typeface="+mn-ea"/>
                <a:cs typeface="+mn-cs"/>
              </a:rPr>
              <a:t>Mitkä eurooppalaisista arvoista ovat sinulle tärkeimmät ja miksi?</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02/05/2025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02/05/2025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02/05/2025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02/05/2025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62.jpeg"/><Relationship Id="rId7" Type="http://schemas.openxmlformats.org/officeDocument/2006/relationships/diagramQuickStyle" Target="../diagrams/quickStyle7.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hyperlink" Target="https://en.wikipedia.org/wiki/en:Creative_Commons" TargetMode="External"/><Relationship Id="rId5" Type="http://schemas.openxmlformats.org/officeDocument/2006/relationships/diagramData" Target="../diagrams/data7.xml"/><Relationship Id="rId10" Type="http://schemas.openxmlformats.org/officeDocument/2006/relationships/image" Target="../media/image64.jpeg"/><Relationship Id="rId4" Type="http://schemas.openxmlformats.org/officeDocument/2006/relationships/image" Target="../media/image63.png"/><Relationship Id="rId9" Type="http://schemas.microsoft.com/office/2007/relationships/diagramDrawing" Target="../diagrams/drawing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diagramColors" Target="../diagrams/colors9.xml"/><Relationship Id="rId3" Type="http://schemas.openxmlformats.org/officeDocument/2006/relationships/image" Target="../media/image65.jpeg"/><Relationship Id="rId7" Type="http://schemas.openxmlformats.org/officeDocument/2006/relationships/diagramColors" Target="../diagrams/colors8.xml"/><Relationship Id="rId12" Type="http://schemas.openxmlformats.org/officeDocument/2006/relationships/diagramQuickStyle" Target="../diagrams/quickStyle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Layout" Target="../diagrams/layout9.xml"/><Relationship Id="rId5" Type="http://schemas.openxmlformats.org/officeDocument/2006/relationships/diagramLayout" Target="../diagrams/layout8.xml"/><Relationship Id="rId10" Type="http://schemas.openxmlformats.org/officeDocument/2006/relationships/diagramData" Target="../diagrams/data9.xml"/><Relationship Id="rId4" Type="http://schemas.openxmlformats.org/officeDocument/2006/relationships/diagramData" Target="../diagrams/data8.xml"/><Relationship Id="rId9" Type="http://schemas.openxmlformats.org/officeDocument/2006/relationships/image" Target="../media/image66.png"/><Relationship Id="rId14" Type="http://schemas.microsoft.com/office/2007/relationships/diagramDrawing" Target="../diagrams/drawing9.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67.jpeg"/><Relationship Id="rId7" Type="http://schemas.openxmlformats.org/officeDocument/2006/relationships/diagramLayout" Target="../diagrams/layout10.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Data" Target="../diagrams/data10.xml"/><Relationship Id="rId5" Type="http://schemas.openxmlformats.org/officeDocument/2006/relationships/image" Target="../media/image69.png"/><Relationship Id="rId10" Type="http://schemas.microsoft.com/office/2007/relationships/diagramDrawing" Target="../diagrams/drawing10.xml"/><Relationship Id="rId4" Type="http://schemas.openxmlformats.org/officeDocument/2006/relationships/image" Target="../media/image68.jpeg"/><Relationship Id="rId9" Type="http://schemas.openxmlformats.org/officeDocument/2006/relationships/diagramColors" Target="../diagrams/colors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Data" Target="../diagrams/data11.xml"/><Relationship Id="rId5" Type="http://schemas.openxmlformats.org/officeDocument/2006/relationships/image" Target="../media/image71.jpeg"/><Relationship Id="rId10" Type="http://schemas.microsoft.com/office/2007/relationships/diagramDrawing" Target="../diagrams/drawing11.xml"/><Relationship Id="rId4" Type="http://schemas.openxmlformats.org/officeDocument/2006/relationships/image" Target="../media/image70.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74.jpeg"/><Relationship Id="rId4" Type="http://schemas.openxmlformats.org/officeDocument/2006/relationships/diagramLayout" Target="../diagrams/layout12.xml"/><Relationship Id="rId9"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75.png"/><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5" Type="http://schemas.openxmlformats.org/officeDocument/2006/relationships/image" Target="../media/image77.jpeg"/><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 Id="rId14" Type="http://schemas.openxmlformats.org/officeDocument/2006/relationships/image" Target="../media/image76.jpeg"/></Relationships>
</file>

<file path=ppt/slides/_rels/slide3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78.jpeg"/><Relationship Id="rId7" Type="http://schemas.openxmlformats.org/officeDocument/2006/relationships/diagramColors" Target="../diagrams/colors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80.jpeg"/><Relationship Id="rId4" Type="http://schemas.openxmlformats.org/officeDocument/2006/relationships/diagramData" Target="../diagrams/data15.xml"/><Relationship Id="rId9" Type="http://schemas.openxmlformats.org/officeDocument/2006/relationships/image" Target="../media/image7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9.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8.jpeg"/><Relationship Id="rId5" Type="http://schemas.openxmlformats.org/officeDocument/2006/relationships/image" Target="../media/image86.jpeg"/><Relationship Id="rId10" Type="http://schemas.openxmlformats.org/officeDocument/2006/relationships/hyperlink" Target="https://europa.eu/learning-corner/home_fi" TargetMode="External"/><Relationship Id="rId4" Type="http://schemas.openxmlformats.org/officeDocument/2006/relationships/image" Target="../media/image85.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9.png"/><Relationship Id="rId7" Type="http://schemas.openxmlformats.org/officeDocument/2006/relationships/hyperlink" Target="https://europa.eu/european-union/contact/social-networks_fi"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europa.eu/european-union/contact/meet-us_fi" TargetMode="External"/><Relationship Id="rId5" Type="http://schemas.openxmlformats.org/officeDocument/2006/relationships/hyperlink" Target="https://europa.eu/european-union/contact_fi" TargetMode="External"/><Relationship Id="rId4" Type="http://schemas.openxmlformats.org/officeDocument/2006/relationships/hyperlink" Target="https://europa.eu/european-union/contact_en"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91.png"/><Relationship Id="rId7"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TextBox 2"/>
          <p:cNvSpPr txBox="1"/>
          <p:nvPr/>
        </p:nvSpPr>
        <p:spPr>
          <a:xfrm>
            <a:off x="1951194" y="1877313"/>
            <a:ext cx="3093246" cy="2308324"/>
          </a:xfrm>
          <a:prstGeom prst="rect">
            <a:avLst/>
          </a:prstGeom>
          <a:noFill/>
          <a:scene3d>
            <a:camera prst="isometricOffAxis1Right"/>
            <a:lightRig rig="threePt" dir="t"/>
          </a:scene3d>
        </p:spPr>
        <p:txBody>
          <a:bodyPr wrap="square" rtlCol="0">
            <a:spAutoFit/>
          </a:bodyPr>
          <a:lstStyle/>
          <a:p>
            <a:pPr algn="ctr"/>
            <a:r>
              <a:rPr lang="fr-BE" sz="4800" b="1">
                <a:solidFill>
                  <a:schemeClr val="bg1"/>
                </a:solidFill>
              </a:rPr>
              <a:t>EU PÄHKINÄN-KUORESSA</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pic>
        <p:nvPicPr>
          <p:cNvPr id="6" name="Picture 5"/>
          <p:cNvPicPr>
            <a:picLocks noChangeAspect="1"/>
          </p:cNvPicPr>
          <p:nvPr/>
        </p:nvPicPr>
        <p:blipFill>
          <a:blip r:embed="rId4"/>
          <a:stretch>
            <a:fillRect/>
          </a:stretch>
        </p:blipFill>
        <p:spPr>
          <a:xfrm>
            <a:off x="170910" y="6343501"/>
            <a:ext cx="85290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a:solidFill>
                <a:schemeClr val="accent1">
                  <a:lumMod val="50000"/>
                </a:schemeClr>
              </a:solidFill>
            </a:endParaRPr>
          </a:p>
          <a:p>
            <a:endParaRPr lang="en-IE"/>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a:p>
        </p:txBody>
      </p:sp>
      <p:sp>
        <p:nvSpPr>
          <p:cNvPr id="2" name="TextBox 1"/>
          <p:cNvSpPr txBox="1"/>
          <p:nvPr/>
        </p:nvSpPr>
        <p:spPr>
          <a:xfrm>
            <a:off x="868680" y="304800"/>
            <a:ext cx="6659880" cy="584775"/>
          </a:xfrm>
          <a:prstGeom prst="rect">
            <a:avLst/>
          </a:prstGeom>
          <a:noFill/>
        </p:spPr>
        <p:txBody>
          <a:bodyPr wrap="square" rtlCol="0">
            <a:spAutoFit/>
          </a:bodyPr>
          <a:lstStyle/>
          <a:p>
            <a:r>
              <a:rPr lang="en-IE" sz="3200" b="1">
                <a:solidFill>
                  <a:srgbClr val="003296"/>
                </a:solidFill>
              </a:rPr>
              <a:t>EU:N 24 VIRALLISTA KIELTÄ </a:t>
            </a: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rot="16200000">
            <a:off x="8071752" y="5807190"/>
            <a:ext cx="1898277" cy="246221"/>
          </a:xfrm>
          <a:prstGeom prst="rect">
            <a:avLst/>
          </a:prstGeom>
        </p:spPr>
        <p:txBody>
          <a:bodyPr wrap="none">
            <a:spAutoFit/>
          </a:bodyPr>
          <a:lstStyle/>
          <a:p>
            <a:r>
              <a:rPr lang="fr-FR" sz="1000" b="1">
                <a:solidFill>
                  <a:srgbClr val="2A4591"/>
                </a:solidFill>
                <a:latin typeface="Arial" charset="0"/>
                <a:ea typeface="Arial" charset="0"/>
                <a:cs typeface="Arial" charset="0"/>
              </a:rPr>
              <a:t>EUROOPPA – MIKÄ SE ON?</a:t>
            </a:r>
          </a:p>
        </p:txBody>
      </p:sp>
      <p:cxnSp>
        <p:nvCxnSpPr>
          <p:cNvPr id="10" name="Connecteur droit 11"/>
          <p:cNvCxnSpPr/>
          <p:nvPr/>
        </p:nvCxnSpPr>
        <p:spPr>
          <a:xfrm>
            <a:off x="8897779" y="4981162"/>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pic>
        <p:nvPicPr>
          <p:cNvPr id="3" name="Picture 2" descr="A group of multicolored text on a black background&#10;&#10;Description automatically generated">
            <a:extLst>
              <a:ext uri="{FF2B5EF4-FFF2-40B4-BE49-F238E27FC236}">
                <a16:creationId xmlns:a16="http://schemas.microsoft.com/office/drawing/2014/main" id="{DD08EE1F-AD1C-E04E-E460-82EC3C7AB6DF}"/>
              </a:ext>
            </a:extLst>
          </p:cNvPr>
          <p:cNvPicPr>
            <a:picLocks noChangeAspect="1"/>
          </p:cNvPicPr>
          <p:nvPr/>
        </p:nvPicPr>
        <p:blipFill>
          <a:blip r:embed="rId3"/>
          <a:stretch>
            <a:fillRect/>
          </a:stretch>
        </p:blipFill>
        <p:spPr>
          <a:xfrm>
            <a:off x="1729400" y="1236365"/>
            <a:ext cx="4927278" cy="4972049"/>
          </a:xfrm>
          <a:prstGeom prst="rect">
            <a:avLst/>
          </a:prstGeom>
        </p:spPr>
      </p:pic>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1427545457"/>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a:solidFill>
                  <a:srgbClr val="2A4591"/>
                </a:solidFill>
                <a:latin typeface="Calibri" charset="0"/>
                <a:ea typeface="Calibri" charset="0"/>
                <a:cs typeface="Calibri" charset="0"/>
              </a:rPr>
              <a:t>EU:N KIELIPERHEET</a:t>
            </a:r>
          </a:p>
        </p:txBody>
      </p: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a:solidFill>
                <a:schemeClr val="accent1">
                  <a:lumMod val="50000"/>
                </a:schemeClr>
              </a:solidFill>
            </a:endParaRPr>
          </a:p>
          <a:p>
            <a:endParaRPr lang="en-IE"/>
          </a:p>
        </p:txBody>
      </p:sp>
      <p:sp>
        <p:nvSpPr>
          <p:cNvPr id="8" name="Rectangle 7"/>
          <p:cNvSpPr/>
          <p:nvPr/>
        </p:nvSpPr>
        <p:spPr>
          <a:xfrm rot="16200000">
            <a:off x="8071752" y="5800857"/>
            <a:ext cx="1898277" cy="246221"/>
          </a:xfrm>
          <a:prstGeom prst="rect">
            <a:avLst/>
          </a:prstGeom>
        </p:spPr>
        <p:txBody>
          <a:bodyPr wrap="none">
            <a:spAutoFit/>
          </a:bodyPr>
          <a:lstStyle/>
          <a:p>
            <a:r>
              <a:rPr lang="fr-FR" sz="1000" b="1">
                <a:solidFill>
                  <a:srgbClr val="2A4591"/>
                </a:solidFill>
                <a:latin typeface="Arial" charset="0"/>
                <a:ea typeface="Arial" charset="0"/>
                <a:cs typeface="Arial" charset="0"/>
              </a:rPr>
              <a:t>EUROOPPA – MIKÄ SE ON?</a:t>
            </a:r>
          </a:p>
        </p:txBody>
      </p:sp>
      <p:cxnSp>
        <p:nvCxnSpPr>
          <p:cNvPr id="9" name="Connecteur droit 11"/>
          <p:cNvCxnSpPr/>
          <p:nvPr/>
        </p:nvCxnSpPr>
        <p:spPr>
          <a:xfrm>
            <a:off x="8897779" y="4981162"/>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143000" y="2019636"/>
            <a:ext cx="6545179" cy="1107996"/>
          </a:xfrm>
          <a:prstGeom prst="rect">
            <a:avLst/>
          </a:prstGeom>
          <a:noFill/>
        </p:spPr>
        <p:txBody>
          <a:bodyPr wrap="square" rtlCol="0">
            <a:spAutoFit/>
          </a:bodyPr>
          <a:lstStyle/>
          <a:p>
            <a:pPr algn="ctr"/>
            <a:endParaRPr lang="fr-FR" b="1">
              <a:solidFill>
                <a:schemeClr val="bg1"/>
              </a:solidFill>
            </a:endParaRPr>
          </a:p>
          <a:p>
            <a:pPr algn="ctr"/>
            <a:r>
              <a:rPr lang="fr-FR" sz="4800" b="1">
                <a:solidFill>
                  <a:schemeClr val="bg1"/>
                </a:solidFill>
              </a:rPr>
              <a:t>EUROOPPA-HANKE</a:t>
            </a:r>
            <a:endParaRPr lang="fr-FR" sz="480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1720840"/>
            <a:ext cx="4484282" cy="3416320"/>
          </a:xfrm>
          <a:prstGeom prst="rect">
            <a:avLst/>
          </a:prstGeom>
          <a:noFill/>
        </p:spPr>
        <p:txBody>
          <a:bodyPr wrap="square" rtlCol="0">
            <a:spAutoFit/>
          </a:bodyPr>
          <a:lstStyle/>
          <a:p>
            <a:pPr lvl="0" algn="ctr">
              <a:defRPr/>
            </a:pPr>
            <a:r>
              <a:rPr lang="fi-FI" sz="5400" b="1">
                <a:solidFill>
                  <a:prstClr val="white"/>
                </a:solidFill>
              </a:rPr>
              <a:t>MITKÄ MAAT PERUSTIVAT EU:N JA MIKSI?</a:t>
            </a:r>
            <a:endParaRPr kumimoji="0" lang="fr-FR" sz="5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a:solidFill>
                  <a:schemeClr val="accent5">
                    <a:lumMod val="50000"/>
                  </a:schemeClr>
                </a:solidFill>
              </a:rPr>
              <a:t>       </a:t>
            </a:r>
            <a:r>
              <a:rPr lang="en-IE" sz="3200" b="1">
                <a:solidFill>
                  <a:srgbClr val="00B0F0"/>
                </a:solidFill>
                <a:latin typeface="+mn-lt"/>
              </a:rPr>
              <a:t>SODASTA RAUHAAN</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015791"/>
            <a:ext cx="243840" cy="184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a:solidFill>
                  <a:srgbClr val="00B0F0"/>
                </a:solidFill>
                <a:latin typeface="Arial" charset="0"/>
                <a:ea typeface="Arial" charset="0"/>
                <a:cs typeface="Arial" charset="0"/>
              </a:rPr>
              <a:t>EUROOPPA-HANKE</a:t>
            </a:r>
          </a:p>
        </p:txBody>
      </p:sp>
      <p:cxnSp>
        <p:nvCxnSpPr>
          <p:cNvPr id="8" name="Connecteur droit 12"/>
          <p:cNvCxnSpPr/>
          <p:nvPr/>
        </p:nvCxnSpPr>
        <p:spPr>
          <a:xfrm>
            <a:off x="8900160"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a:t>© </a:t>
            </a:r>
            <a:r>
              <a:rPr lang="fr-BE" sz="600"/>
              <a:t>PUBLIC DOMAIN</a:t>
            </a:r>
            <a:endParaRPr lang="en-IE" sz="600"/>
          </a:p>
          <a:p>
            <a:endParaRPr lang="en-IE"/>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endParaRPr lang="en-IE" sz="600">
              <a:solidFill>
                <a:schemeClr val="bg1"/>
              </a:solidFill>
            </a:endParaRPr>
          </a:p>
          <a:p>
            <a:endParaRPr lang="en-IE"/>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a:t>© </a:t>
            </a:r>
            <a:r>
              <a:rPr lang="fr-BE" sz="600"/>
              <a:t>PUBLIC DOMAIN</a:t>
            </a:r>
            <a:endParaRPr lang="en-IE" sz="600"/>
          </a:p>
          <a:p>
            <a:endParaRPr lang="en-IE"/>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a:t>© </a:t>
            </a:r>
            <a:r>
              <a:rPr lang="fr-BE" sz="600"/>
              <a:t>PUBLIC DOMAIN</a:t>
            </a:r>
            <a:endParaRPr lang="en-IE" sz="600"/>
          </a:p>
          <a:p>
            <a:endParaRPr lang="en-IE"/>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 y="0"/>
            <a:ext cx="435864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a:solidFill>
                  <a:schemeClr val="accent1"/>
                </a:solidFill>
                <a:latin typeface="Calibri" charset="0"/>
                <a:ea typeface="Calibri" charset="0"/>
                <a:cs typeface="Calibri" charset="0"/>
              </a:rPr>
              <a:t>      </a:t>
            </a:r>
            <a:r>
              <a:rPr lang="fr-FR" sz="3200" b="1">
                <a:solidFill>
                  <a:srgbClr val="00B0F0"/>
                </a:solidFill>
                <a:latin typeface="Calibri" charset="0"/>
                <a:ea typeface="Calibri" charset="0"/>
                <a:cs typeface="Calibri" charset="0"/>
              </a:rPr>
              <a:t> SODASTA RAUHAAN</a:t>
            </a:r>
            <a:endParaRPr lang="fr-FR" sz="3200">
              <a:solidFill>
                <a:srgbClr val="00B0F0"/>
              </a:solidFill>
              <a:latin typeface="Calibri" charset="0"/>
              <a:ea typeface="Calibri" charset="0"/>
              <a:cs typeface="Calibri" charset="0"/>
            </a:endParaRPr>
          </a:p>
        </p:txBody>
      </p:sp>
      <p:sp>
        <p:nvSpPr>
          <p:cNvPr id="5" name="Flowchart: Connector 4"/>
          <p:cNvSpPr/>
          <p:nvPr/>
        </p:nvSpPr>
        <p:spPr>
          <a:xfrm>
            <a:off x="6187439" y="0"/>
            <a:ext cx="2956561"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a:solidFill>
                  <a:srgbClr val="00B0F0"/>
                </a:solidFill>
              </a:rPr>
              <a:t>Rauha oli yksi Euroopan unionin perustamisen tavoitteista</a:t>
            </a:r>
          </a:p>
          <a:p>
            <a:pPr algn="ctr"/>
            <a:endParaRPr lang="en-US" b="1">
              <a:solidFill>
                <a:srgbClr val="00B0F0"/>
              </a:solidFill>
            </a:endParaRPr>
          </a:p>
          <a:p>
            <a:pPr algn="ctr"/>
            <a:r>
              <a:rPr lang="fi-FI" b="1">
                <a:solidFill>
                  <a:srgbClr val="00B0F0"/>
                </a:solidFill>
              </a:rPr>
              <a:t>EU sai Nobelin rauhanpalkinnon vuonna 2012</a:t>
            </a:r>
            <a:endParaRPr lang="en-US" b="1">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7" name="Rectangle 6"/>
          <p:cNvSpPr/>
          <p:nvPr/>
        </p:nvSpPr>
        <p:spPr>
          <a:xfrm>
            <a:off x="8864618" y="4958568"/>
            <a:ext cx="279382" cy="1899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5121573"/>
            <a:ext cx="338554" cy="1573420"/>
          </a:xfrm>
          <a:prstGeom prst="rect">
            <a:avLst/>
          </a:prstGeom>
          <a:noFill/>
        </p:spPr>
        <p:txBody>
          <a:bodyPr vert="vert270" wrap="square" rtlCol="0">
            <a:spAutoFit/>
          </a:bodyPr>
          <a:lstStyle/>
          <a:p>
            <a:r>
              <a:rPr lang="fr-FR" sz="1000" b="1">
                <a:solidFill>
                  <a:srgbClr val="00B0F0"/>
                </a:solidFill>
                <a:latin typeface="Arial" charset="0"/>
                <a:ea typeface="Arial" charset="0"/>
                <a:cs typeface="Arial" charset="0"/>
              </a:rPr>
              <a:t>EUROOPPA-HANKE</a:t>
            </a:r>
            <a:endParaRPr lang="en-IE" sz="800"/>
          </a:p>
        </p:txBody>
      </p:sp>
      <p:cxnSp>
        <p:nvCxnSpPr>
          <p:cNvPr id="14" name="Straight Connector 13"/>
          <p:cNvCxnSpPr/>
          <p:nvPr/>
        </p:nvCxnSpPr>
        <p:spPr>
          <a:xfrm>
            <a:off x="8864618" y="4958568"/>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312201" y="5813766"/>
            <a:ext cx="1417376" cy="246221"/>
          </a:xfrm>
          <a:prstGeom prst="rect">
            <a:avLst/>
          </a:prstGeom>
        </p:spPr>
        <p:txBody>
          <a:bodyPr wrap="none">
            <a:spAutoFit/>
          </a:bodyPr>
          <a:lstStyle/>
          <a:p>
            <a:r>
              <a:rPr lang="fr-FR" sz="1000" b="1">
                <a:solidFill>
                  <a:srgbClr val="00B0F0"/>
                </a:solidFill>
                <a:latin typeface="Arial" charset="0"/>
                <a:ea typeface="Arial" charset="0"/>
                <a:cs typeface="Arial" charset="0"/>
              </a:rPr>
              <a:t>EUROOPPA-HANKE</a:t>
            </a:r>
          </a:p>
        </p:txBody>
      </p:sp>
      <p:cxnSp>
        <p:nvCxnSpPr>
          <p:cNvPr id="13" name="Connecteur droit 12"/>
          <p:cNvCxnSpPr/>
          <p:nvPr/>
        </p:nvCxnSpPr>
        <p:spPr>
          <a:xfrm>
            <a:off x="8897779"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25084" y="887258"/>
            <a:ext cx="650288" cy="369332"/>
          </a:xfrm>
          <a:prstGeom prst="rect">
            <a:avLst/>
          </a:prstGeom>
          <a:noFill/>
        </p:spPr>
        <p:txBody>
          <a:bodyPr wrap="square" rtlCol="0">
            <a:spAutoFit/>
          </a:bodyPr>
          <a:lstStyle/>
          <a:p>
            <a:r>
              <a:rPr lang="fr-BE" b="1">
                <a:solidFill>
                  <a:schemeClr val="accent5">
                    <a:lumMod val="75000"/>
                  </a:schemeClr>
                </a:solidFill>
              </a:rPr>
              <a:t>1951</a:t>
            </a:r>
          </a:p>
        </p:txBody>
      </p:sp>
      <p:sp>
        <p:nvSpPr>
          <p:cNvPr id="18" name="TextBox 17"/>
          <p:cNvSpPr txBox="1"/>
          <p:nvPr/>
        </p:nvSpPr>
        <p:spPr>
          <a:xfrm>
            <a:off x="1178952" y="1121737"/>
            <a:ext cx="1942551" cy="646331"/>
          </a:xfrm>
          <a:prstGeom prst="rect">
            <a:avLst/>
          </a:prstGeom>
          <a:noFill/>
        </p:spPr>
        <p:txBody>
          <a:bodyPr wrap="square" rtlCol="0">
            <a:spAutoFit/>
          </a:bodyPr>
          <a:lstStyle/>
          <a:p>
            <a:pPr algn="ctr"/>
            <a:r>
              <a:rPr lang="fr-BE" err="1"/>
              <a:t>Euroopan</a:t>
            </a:r>
            <a:r>
              <a:rPr lang="fr-BE"/>
              <a:t> </a:t>
            </a:r>
            <a:r>
              <a:rPr lang="fr-BE" err="1"/>
              <a:t>hiili</a:t>
            </a:r>
            <a:r>
              <a:rPr lang="fr-BE"/>
              <a:t>- </a:t>
            </a:r>
            <a:r>
              <a:rPr lang="fr-BE" err="1"/>
              <a:t>ja</a:t>
            </a:r>
            <a:r>
              <a:rPr lang="fr-BE"/>
              <a:t> </a:t>
            </a:r>
            <a:r>
              <a:rPr lang="fr-BE" err="1"/>
              <a:t>teräsyhteisö</a:t>
            </a:r>
            <a:endParaRPr lang="fr-BE"/>
          </a:p>
        </p:txBody>
      </p:sp>
      <p:sp>
        <p:nvSpPr>
          <p:cNvPr id="23" name="TextBox 22"/>
          <p:cNvSpPr txBox="1"/>
          <p:nvPr/>
        </p:nvSpPr>
        <p:spPr>
          <a:xfrm>
            <a:off x="1044254" y="4038732"/>
            <a:ext cx="739195" cy="369332"/>
          </a:xfrm>
          <a:prstGeom prst="rect">
            <a:avLst/>
          </a:prstGeom>
          <a:noFill/>
        </p:spPr>
        <p:txBody>
          <a:bodyPr wrap="square" rtlCol="0">
            <a:spAutoFit/>
          </a:bodyPr>
          <a:lstStyle/>
          <a:p>
            <a:r>
              <a:rPr lang="fr-BE" b="1">
                <a:solidFill>
                  <a:schemeClr val="accent5">
                    <a:lumMod val="75000"/>
                  </a:schemeClr>
                </a:solidFill>
              </a:rPr>
              <a:t>1950</a:t>
            </a:r>
            <a:endParaRPr lang="fr-BE">
              <a:solidFill>
                <a:schemeClr val="accent5">
                  <a:lumMod val="75000"/>
                </a:schemeClr>
              </a:solidFill>
            </a:endParaRPr>
          </a:p>
        </p:txBody>
      </p:sp>
      <p:sp>
        <p:nvSpPr>
          <p:cNvPr id="24" name="TextBox 23"/>
          <p:cNvSpPr txBox="1"/>
          <p:nvPr/>
        </p:nvSpPr>
        <p:spPr>
          <a:xfrm>
            <a:off x="751925" y="4290188"/>
            <a:ext cx="1270605" cy="646331"/>
          </a:xfrm>
          <a:prstGeom prst="rect">
            <a:avLst/>
          </a:prstGeom>
          <a:noFill/>
        </p:spPr>
        <p:txBody>
          <a:bodyPr wrap="square" rtlCol="0">
            <a:spAutoFit/>
          </a:bodyPr>
          <a:lstStyle/>
          <a:p>
            <a:pPr algn="ctr"/>
            <a:r>
              <a:rPr lang="fr-BE" err="1"/>
              <a:t>Schumanin</a:t>
            </a:r>
            <a:r>
              <a:rPr lang="fr-BE"/>
              <a:t> </a:t>
            </a:r>
            <a:r>
              <a:rPr lang="fr-BE" err="1"/>
              <a:t>julistus</a:t>
            </a:r>
            <a:endParaRPr lang="fr-BE"/>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08964" y="4755838"/>
            <a:ext cx="1520441" cy="646331"/>
          </a:xfrm>
          <a:prstGeom prst="rect">
            <a:avLst/>
          </a:prstGeom>
          <a:noFill/>
        </p:spPr>
        <p:txBody>
          <a:bodyPr wrap="square" rtlCol="0">
            <a:spAutoFit/>
          </a:bodyPr>
          <a:lstStyle/>
          <a:p>
            <a:pPr algn="ctr"/>
            <a:r>
              <a:rPr lang="fr-BE" err="1"/>
              <a:t>Rooman</a:t>
            </a:r>
            <a:r>
              <a:rPr lang="fr-BE"/>
              <a:t> </a:t>
            </a:r>
            <a:r>
              <a:rPr lang="fr-BE" err="1"/>
              <a:t>sopimus</a:t>
            </a:r>
            <a:endParaRPr lang="fr-BE"/>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a:solidFill>
                  <a:schemeClr val="accent1">
                    <a:lumMod val="50000"/>
                  </a:schemeClr>
                </a:solidFill>
              </a:rPr>
              <a:t>1957</a:t>
            </a:r>
          </a:p>
        </p:txBody>
      </p:sp>
      <p:sp>
        <p:nvSpPr>
          <p:cNvPr id="53" name="TextBox 52"/>
          <p:cNvSpPr txBox="1"/>
          <p:nvPr/>
        </p:nvSpPr>
        <p:spPr>
          <a:xfrm>
            <a:off x="3198526" y="1899297"/>
            <a:ext cx="672065" cy="369332"/>
          </a:xfrm>
          <a:prstGeom prst="rect">
            <a:avLst/>
          </a:prstGeom>
          <a:noFill/>
        </p:spPr>
        <p:txBody>
          <a:bodyPr wrap="square" rtlCol="0">
            <a:spAutoFit/>
          </a:bodyPr>
          <a:lstStyle/>
          <a:p>
            <a:r>
              <a:rPr lang="fr-BE" b="1">
                <a:solidFill>
                  <a:schemeClr val="accent1">
                    <a:lumMod val="50000"/>
                  </a:schemeClr>
                </a:solidFill>
              </a:rPr>
              <a:t>1992</a:t>
            </a:r>
          </a:p>
        </p:txBody>
      </p:sp>
      <p:sp>
        <p:nvSpPr>
          <p:cNvPr id="54" name="TextBox 53"/>
          <p:cNvSpPr txBox="1"/>
          <p:nvPr/>
        </p:nvSpPr>
        <p:spPr>
          <a:xfrm>
            <a:off x="2711939" y="2179688"/>
            <a:ext cx="1548044" cy="646331"/>
          </a:xfrm>
          <a:prstGeom prst="rect">
            <a:avLst/>
          </a:prstGeom>
          <a:noFill/>
        </p:spPr>
        <p:txBody>
          <a:bodyPr wrap="square" rtlCol="0">
            <a:spAutoFit/>
          </a:bodyPr>
          <a:lstStyle/>
          <a:p>
            <a:pPr algn="ctr"/>
            <a:r>
              <a:rPr lang="fr-BE" err="1"/>
              <a:t>Maastrichtin</a:t>
            </a:r>
            <a:r>
              <a:rPr lang="fr-BE"/>
              <a:t> </a:t>
            </a:r>
            <a:r>
              <a:rPr lang="fr-BE" err="1"/>
              <a:t>sopimus</a:t>
            </a:r>
            <a:endParaRPr lang="fr-BE"/>
          </a:p>
        </p:txBody>
      </p:sp>
      <p:sp>
        <p:nvSpPr>
          <p:cNvPr id="59" name="TextBox 58"/>
          <p:cNvSpPr txBox="1"/>
          <p:nvPr/>
        </p:nvSpPr>
        <p:spPr>
          <a:xfrm>
            <a:off x="3712983" y="4038732"/>
            <a:ext cx="1218541" cy="923330"/>
          </a:xfrm>
          <a:prstGeom prst="rect">
            <a:avLst/>
          </a:prstGeom>
          <a:noFill/>
        </p:spPr>
        <p:txBody>
          <a:bodyPr wrap="square" rtlCol="0">
            <a:spAutoFit/>
          </a:bodyPr>
          <a:lstStyle/>
          <a:p>
            <a:pPr algn="ctr"/>
            <a:r>
              <a:rPr lang="fr-BE" b="1">
                <a:solidFill>
                  <a:schemeClr val="accent1">
                    <a:lumMod val="50000"/>
                  </a:schemeClr>
                </a:solidFill>
              </a:rPr>
              <a:t>1993</a:t>
            </a:r>
          </a:p>
          <a:p>
            <a:pPr algn="ctr"/>
            <a:r>
              <a:rPr lang="fr-BE" err="1"/>
              <a:t>Sisä</a:t>
            </a:r>
            <a:r>
              <a:rPr lang="fr-BE"/>
              <a:t>-</a:t>
            </a:r>
          </a:p>
          <a:p>
            <a:pPr algn="ctr"/>
            <a:r>
              <a:rPr lang="fr-BE" err="1"/>
              <a:t>markkinat</a:t>
            </a:r>
            <a:endParaRPr lang="fr-BE"/>
          </a:p>
        </p:txBody>
      </p:sp>
      <p:sp>
        <p:nvSpPr>
          <p:cNvPr id="79" name="TextBox 78"/>
          <p:cNvSpPr txBox="1"/>
          <p:nvPr/>
        </p:nvSpPr>
        <p:spPr>
          <a:xfrm>
            <a:off x="4432303" y="1025309"/>
            <a:ext cx="1424822" cy="923330"/>
          </a:xfrm>
          <a:prstGeom prst="rect">
            <a:avLst/>
          </a:prstGeom>
          <a:noFill/>
        </p:spPr>
        <p:txBody>
          <a:bodyPr wrap="square" rtlCol="0">
            <a:spAutoFit/>
          </a:bodyPr>
          <a:lstStyle/>
          <a:p>
            <a:pPr algn="ctr"/>
            <a:r>
              <a:rPr lang="fr-BE" b="1">
                <a:solidFill>
                  <a:schemeClr val="accent1">
                    <a:lumMod val="50000"/>
                  </a:schemeClr>
                </a:solidFill>
              </a:rPr>
              <a:t>1995</a:t>
            </a:r>
          </a:p>
          <a:p>
            <a:pPr algn="ctr"/>
            <a:r>
              <a:rPr lang="fr-BE" err="1"/>
              <a:t>Schengenin</a:t>
            </a:r>
            <a:r>
              <a:rPr lang="fr-BE"/>
              <a:t> </a:t>
            </a:r>
            <a:r>
              <a:rPr lang="fr-BE" err="1"/>
              <a:t>sopimus</a:t>
            </a:r>
            <a:endParaRPr lang="fr-BE" sz="2000">
              <a:solidFill>
                <a:schemeClr val="accent1">
                  <a:lumMod val="50000"/>
                </a:schemeClr>
              </a:solidFill>
            </a:endParaRPr>
          </a:p>
        </p:txBody>
      </p:sp>
      <p:sp>
        <p:nvSpPr>
          <p:cNvPr id="86" name="TextBox 85"/>
          <p:cNvSpPr txBox="1"/>
          <p:nvPr/>
        </p:nvSpPr>
        <p:spPr>
          <a:xfrm>
            <a:off x="6133681" y="1547194"/>
            <a:ext cx="709476" cy="369332"/>
          </a:xfrm>
          <a:prstGeom prst="rect">
            <a:avLst/>
          </a:prstGeom>
          <a:noFill/>
        </p:spPr>
        <p:txBody>
          <a:bodyPr wrap="square" rtlCol="0">
            <a:spAutoFit/>
          </a:bodyPr>
          <a:lstStyle/>
          <a:p>
            <a:r>
              <a:rPr lang="fr-BE" b="1">
                <a:solidFill>
                  <a:schemeClr val="accent1">
                    <a:lumMod val="50000"/>
                  </a:schemeClr>
                </a:solidFill>
              </a:rPr>
              <a:t>2004</a:t>
            </a:r>
            <a:endParaRPr lang="fr-BE">
              <a:solidFill>
                <a:schemeClr val="accent1">
                  <a:lumMod val="50000"/>
                </a:schemeClr>
              </a:solidFill>
            </a:endParaRPr>
          </a:p>
        </p:txBody>
      </p:sp>
      <p:sp>
        <p:nvSpPr>
          <p:cNvPr id="3" name="Rectangle 2"/>
          <p:cNvSpPr/>
          <p:nvPr/>
        </p:nvSpPr>
        <p:spPr>
          <a:xfrm>
            <a:off x="0" y="18973"/>
            <a:ext cx="7589237"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a:solidFill>
                  <a:srgbClr val="0082B0"/>
                </a:solidFill>
              </a:rPr>
              <a:t>       </a:t>
            </a:r>
            <a:r>
              <a:rPr lang="fi-FI" sz="3200" b="1">
                <a:solidFill>
                  <a:srgbClr val="00B0F0"/>
                </a:solidFill>
              </a:rPr>
              <a:t>EUROOPAN UNIONIN SYNTY JA KEHITYS</a:t>
            </a:r>
            <a:endParaRPr lang="fr-BE" sz="3200" b="1">
              <a:solidFill>
                <a:srgbClr val="00B0F0"/>
              </a:solidFill>
            </a:endParaRP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51783" y="4736448"/>
            <a:ext cx="1047077" cy="369332"/>
          </a:xfrm>
          <a:prstGeom prst="rect">
            <a:avLst/>
          </a:prstGeom>
          <a:noFill/>
        </p:spPr>
        <p:txBody>
          <a:bodyPr wrap="square" rtlCol="0">
            <a:spAutoFit/>
          </a:bodyPr>
          <a:lstStyle/>
          <a:p>
            <a:pPr algn="ctr"/>
            <a:r>
              <a:rPr lang="fr-BE"/>
              <a:t>Euro</a:t>
            </a:r>
          </a:p>
        </p:txBody>
      </p:sp>
      <p:sp>
        <p:nvSpPr>
          <p:cNvPr id="8" name="TextBox 7"/>
          <p:cNvSpPr txBox="1"/>
          <p:nvPr/>
        </p:nvSpPr>
        <p:spPr>
          <a:xfrm>
            <a:off x="5707389" y="1814180"/>
            <a:ext cx="1562059" cy="923330"/>
          </a:xfrm>
          <a:prstGeom prst="rect">
            <a:avLst/>
          </a:prstGeom>
          <a:noFill/>
        </p:spPr>
        <p:txBody>
          <a:bodyPr wrap="square" rtlCol="0">
            <a:spAutoFit/>
          </a:bodyPr>
          <a:lstStyle/>
          <a:p>
            <a:pPr algn="ctr"/>
            <a:r>
              <a:rPr lang="fr-BE" err="1"/>
              <a:t>EU:n</a:t>
            </a:r>
            <a:r>
              <a:rPr lang="fr-BE"/>
              <a:t> </a:t>
            </a:r>
            <a:r>
              <a:rPr lang="fr-BE" err="1"/>
              <a:t>laajentuminen</a:t>
            </a:r>
            <a:r>
              <a:rPr lang="fr-BE"/>
              <a:t> </a:t>
            </a:r>
            <a:r>
              <a:rPr lang="fr-BE" err="1"/>
              <a:t>itään</a:t>
            </a:r>
            <a:endParaRPr lang="fr-BE"/>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1768068"/>
            <a:ext cx="0" cy="1364714"/>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04574" y="4461796"/>
            <a:ext cx="941495" cy="369332"/>
          </a:xfrm>
          <a:prstGeom prst="rect">
            <a:avLst/>
          </a:prstGeom>
        </p:spPr>
        <p:txBody>
          <a:bodyPr wrap="square">
            <a:spAutoFit/>
          </a:bodyPr>
          <a:lstStyle/>
          <a:p>
            <a:pPr algn="ctr"/>
            <a:r>
              <a:rPr lang="fr-BE" b="1">
                <a:solidFill>
                  <a:schemeClr val="accent1">
                    <a:lumMod val="50000"/>
                  </a:schemeClr>
                </a:solidFill>
              </a:rPr>
              <a:t>2002</a:t>
            </a:r>
          </a:p>
        </p:txBody>
      </p:sp>
      <p:sp>
        <p:nvSpPr>
          <p:cNvPr id="90" name="TextBox 89"/>
          <p:cNvSpPr txBox="1"/>
          <p:nvPr/>
        </p:nvSpPr>
        <p:spPr>
          <a:xfrm>
            <a:off x="6725296" y="3979450"/>
            <a:ext cx="1266901" cy="923330"/>
          </a:xfrm>
          <a:prstGeom prst="rect">
            <a:avLst/>
          </a:prstGeom>
          <a:noFill/>
        </p:spPr>
        <p:txBody>
          <a:bodyPr wrap="square" rtlCol="0">
            <a:spAutoFit/>
          </a:bodyPr>
          <a:lstStyle/>
          <a:p>
            <a:pPr algn="ctr"/>
            <a:r>
              <a:rPr lang="en-IE" b="1">
                <a:solidFill>
                  <a:schemeClr val="accent1">
                    <a:lumMod val="50000"/>
                  </a:schemeClr>
                </a:solidFill>
              </a:rPr>
              <a:t>2007</a:t>
            </a:r>
          </a:p>
          <a:p>
            <a:pPr algn="ctr"/>
            <a:r>
              <a:rPr lang="en-IE" err="1"/>
              <a:t>Lissabonin</a:t>
            </a:r>
            <a:r>
              <a:rPr lang="en-IE"/>
              <a:t> </a:t>
            </a:r>
            <a:r>
              <a:rPr lang="en-IE" err="1"/>
              <a:t>sopimus</a:t>
            </a:r>
            <a:endParaRPr lang="en-IE"/>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a:solidFill>
                  <a:schemeClr val="accent1">
                    <a:lumMod val="50000"/>
                  </a:schemeClr>
                </a:solidFill>
              </a:rPr>
              <a:t>2020</a:t>
            </a:r>
          </a:p>
          <a:p>
            <a:pPr algn="ctr"/>
            <a:r>
              <a:rPr lang="en-IE" err="1"/>
              <a:t>NextGenerationEU</a:t>
            </a:r>
            <a:endParaRPr lang="en-IE"/>
          </a:p>
          <a:p>
            <a:pPr algn="ctr"/>
            <a:endParaRPr lang="en-IE"/>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24865" y="1442275"/>
            <a:ext cx="1555688" cy="1200329"/>
          </a:xfrm>
          <a:prstGeom prst="rect">
            <a:avLst/>
          </a:prstGeom>
          <a:noFill/>
        </p:spPr>
        <p:txBody>
          <a:bodyPr wrap="square" rtlCol="0">
            <a:spAutoFit/>
          </a:bodyPr>
          <a:lstStyle/>
          <a:p>
            <a:pPr algn="ctr"/>
            <a:r>
              <a:rPr lang="en-IE" b="1">
                <a:solidFill>
                  <a:schemeClr val="accent5">
                    <a:lumMod val="75000"/>
                  </a:schemeClr>
                </a:solidFill>
              </a:rPr>
              <a:t>1945</a:t>
            </a:r>
          </a:p>
          <a:p>
            <a:pPr algn="ctr"/>
            <a:r>
              <a:rPr lang="en-IE"/>
              <a:t>2. </a:t>
            </a:r>
            <a:r>
              <a:rPr lang="en-IE" err="1"/>
              <a:t>maailmansota</a:t>
            </a:r>
            <a:r>
              <a:rPr lang="en-IE"/>
              <a:t> </a:t>
            </a:r>
            <a:r>
              <a:rPr lang="en-IE" err="1"/>
              <a:t>loppuu</a:t>
            </a:r>
            <a:endParaRPr lang="en-IE"/>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333466" y="5813766"/>
            <a:ext cx="1417376" cy="246221"/>
          </a:xfrm>
          <a:prstGeom prst="rect">
            <a:avLst/>
          </a:prstGeom>
        </p:spPr>
        <p:txBody>
          <a:bodyPr wrap="none">
            <a:spAutoFit/>
          </a:bodyPr>
          <a:lstStyle/>
          <a:p>
            <a:pPr lvl="0">
              <a:defRPr/>
            </a:pPr>
            <a:r>
              <a:rPr lang="fr-FR" sz="1000" b="1">
                <a:solidFill>
                  <a:srgbClr val="00B0F0"/>
                </a:solidFill>
                <a:latin typeface="Arial" charset="0"/>
                <a:ea typeface="Arial" charset="0"/>
                <a:cs typeface="Arial" charset="0"/>
              </a:rPr>
              <a:t>EUROOPPA-HANKE</a:t>
            </a:r>
            <a:endParaRPr kumimoji="0" lang="fr-FR" sz="1000" b="1" i="0" u="none" strike="noStrike" kern="1200" cap="none" spc="0" normalizeH="0" baseline="0" noProof="0">
              <a:ln>
                <a:noFill/>
              </a:ln>
              <a:solidFill>
                <a:srgbClr val="00B0F0"/>
              </a:solidFill>
              <a:effectLst/>
              <a:uLnTx/>
              <a:uFillTx/>
              <a:latin typeface="Arial" charset="0"/>
              <a:ea typeface="Arial" charset="0"/>
              <a:cs typeface="Arial" charset="0"/>
            </a:endParaRP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037816"/>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3335" y="1738722"/>
            <a:ext cx="2245502" cy="523220"/>
          </a:xfrm>
          <a:prstGeom prst="rect">
            <a:avLst/>
          </a:prstGeom>
          <a:solidFill>
            <a:schemeClr val="accent1">
              <a:lumMod val="75000"/>
            </a:schemeClr>
          </a:solidFill>
        </p:spPr>
        <p:txBody>
          <a:bodyPr wrap="square" rtlCol="0">
            <a:spAutoFit/>
          </a:bodyPr>
          <a:lstStyle/>
          <a:p>
            <a:pPr lvl="0">
              <a:defRPr/>
            </a:pPr>
            <a:r>
              <a:rPr lang="fi-FI" sz="1400" b="1">
                <a:solidFill>
                  <a:prstClr val="white"/>
                </a:solidFill>
              </a:rPr>
              <a:t>Alankomaat, Belgia, Italia, Luxemburg, Ranska, Saksa</a:t>
            </a:r>
            <a:endParaRPr kumimoji="0" lang="en-GB"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8" y="2338604"/>
            <a:ext cx="2294371" cy="738664"/>
          </a:xfrm>
          <a:prstGeom prst="rect">
            <a:avLst/>
          </a:prstGeom>
          <a:noFill/>
        </p:spPr>
        <p:txBody>
          <a:bodyPr wrap="square" rtlCol="0">
            <a:spAutoFit/>
          </a:bodyPr>
          <a:lstStyle/>
          <a:p>
            <a:pPr lvl="0">
              <a:defRPr/>
            </a:pPr>
            <a:r>
              <a:rPr lang="fi-FI" sz="1400" b="1">
                <a:solidFill>
                  <a:prstClr val="black"/>
                </a:solidFill>
              </a:rPr>
              <a:t>Irlanti, Tanska, Yhdistynyt kuningaskunta (joka erosi EU:sta vuonna 2020)</a:t>
            </a:r>
            <a:endParaRPr kumimoji="0" lang="fr-BE" sz="1400" b="1" i="0" u="none" strike="noStrike" kern="1200" cap="none" spc="0" normalizeH="0" baseline="0" noProof="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115955"/>
            <a:ext cx="1509823" cy="307777"/>
          </a:xfrm>
          <a:prstGeom prst="rect">
            <a:avLst/>
          </a:prstGeom>
          <a:noFill/>
        </p:spPr>
        <p:txBody>
          <a:bodyPr wrap="square" rtlCol="0">
            <a:spAutoFit/>
          </a:bodyPr>
          <a:lstStyle/>
          <a:p>
            <a:pPr lvl="0">
              <a:defRPr/>
            </a:pPr>
            <a:r>
              <a:rPr lang="fr-BE" sz="1400" b="1" err="1">
                <a:solidFill>
                  <a:prstClr val="black"/>
                </a:solidFill>
              </a:rPr>
              <a:t>Kreikka</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2240923" cy="307777"/>
          </a:xfrm>
          <a:prstGeom prst="rect">
            <a:avLst/>
          </a:prstGeom>
          <a:noFill/>
        </p:spPr>
        <p:txBody>
          <a:bodyPr wrap="square" rtlCol="0">
            <a:spAutoFit/>
          </a:bodyPr>
          <a:lstStyle/>
          <a:p>
            <a:pPr lvl="0">
              <a:defRPr/>
            </a:pPr>
            <a:r>
              <a:rPr lang="fr-BE" sz="1400" b="1" err="1">
                <a:solidFill>
                  <a:prstClr val="black"/>
                </a:solidFill>
              </a:rPr>
              <a:t>Espanja</a:t>
            </a:r>
            <a:r>
              <a:rPr lang="fr-BE" sz="1400" b="1">
                <a:solidFill>
                  <a:prstClr val="black"/>
                </a:solidFill>
              </a:rPr>
              <a:t> </a:t>
            </a:r>
            <a:r>
              <a:rPr lang="fr-BE" sz="1400" b="1" err="1">
                <a:solidFill>
                  <a:prstClr val="black"/>
                </a:solidFill>
              </a:rPr>
              <a:t>ja</a:t>
            </a:r>
            <a:r>
              <a:rPr lang="fr-BE" sz="1400" b="1">
                <a:solidFill>
                  <a:prstClr val="black"/>
                </a:solidFill>
              </a:rPr>
              <a:t> </a:t>
            </a:r>
            <a:r>
              <a:rPr lang="fr-BE" sz="1400" b="1" err="1">
                <a:solidFill>
                  <a:prstClr val="black"/>
                </a:solidFill>
              </a:rPr>
              <a:t>Portugali</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lvl="0">
              <a:defRPr/>
            </a:pPr>
            <a:r>
              <a:rPr lang="fr-BE" sz="1400" b="1">
                <a:solidFill>
                  <a:prstClr val="black"/>
                </a:solidFill>
              </a:rPr>
              <a:t>Suomi, </a:t>
            </a:r>
            <a:r>
              <a:rPr lang="fr-BE" sz="1400" b="1" err="1">
                <a:solidFill>
                  <a:prstClr val="black"/>
                </a:solidFill>
              </a:rPr>
              <a:t>Ruotsi</a:t>
            </a:r>
            <a:r>
              <a:rPr lang="fr-BE" sz="1400" b="1">
                <a:solidFill>
                  <a:prstClr val="black"/>
                </a:solidFill>
              </a:rPr>
              <a:t>, </a:t>
            </a:r>
            <a:r>
              <a:rPr lang="fr-BE" sz="1400" b="1" err="1">
                <a:solidFill>
                  <a:prstClr val="black"/>
                </a:solidFill>
              </a:rPr>
              <a:t>Itävalta</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3981" y="4232094"/>
            <a:ext cx="3286611"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35575"/>
            <a:ext cx="2247307" cy="954107"/>
          </a:xfrm>
          <a:prstGeom prst="rect">
            <a:avLst/>
          </a:prstGeom>
          <a:noFill/>
        </p:spPr>
        <p:txBody>
          <a:bodyPr wrap="square" rtlCol="0">
            <a:spAutoFit/>
          </a:bodyPr>
          <a:lstStyle/>
          <a:p>
            <a:pPr lvl="0">
              <a:defRPr/>
            </a:pPr>
            <a:r>
              <a:rPr lang="fi-FI" sz="1400" b="1">
                <a:solidFill>
                  <a:prstClr val="black"/>
                </a:solidFill>
              </a:rPr>
              <a:t>Kypros, Latvia, Liettua, Malta, Puola, Slovakia, Slovenia, Tšekki, Unkari, Viro</a:t>
            </a: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lvl="0">
              <a:defRPr/>
            </a:pPr>
            <a:r>
              <a:rPr lang="fr-BE" sz="1400" b="1" err="1">
                <a:solidFill>
                  <a:prstClr val="black"/>
                </a:solidFill>
              </a:rPr>
              <a:t>Bulgaria</a:t>
            </a:r>
            <a:r>
              <a:rPr lang="fr-BE" sz="1400" b="1">
                <a:solidFill>
                  <a:prstClr val="black"/>
                </a:solidFill>
              </a:rPr>
              <a:t> </a:t>
            </a:r>
            <a:r>
              <a:rPr lang="fr-BE" sz="1400" b="1" err="1">
                <a:solidFill>
                  <a:prstClr val="black"/>
                </a:solidFill>
              </a:rPr>
              <a:t>ja</a:t>
            </a:r>
            <a:r>
              <a:rPr lang="fr-BE" sz="1400" b="1">
                <a:solidFill>
                  <a:prstClr val="black"/>
                </a:solidFill>
              </a:rPr>
              <a:t> Romania</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3204" y="5731356"/>
            <a:ext cx="1498756" cy="307777"/>
          </a:xfrm>
          <a:prstGeom prst="rect">
            <a:avLst/>
          </a:prstGeom>
          <a:noFill/>
        </p:spPr>
        <p:txBody>
          <a:bodyPr wrap="square" rtlCol="0">
            <a:spAutoFit/>
          </a:bodyPr>
          <a:lstStyle/>
          <a:p>
            <a:pPr lvl="0">
              <a:defRPr/>
            </a:pPr>
            <a:r>
              <a:rPr lang="fr-BE" sz="1400" b="1" err="1">
                <a:solidFill>
                  <a:prstClr val="black"/>
                </a:solidFill>
              </a:rPr>
              <a:t>Kroatia</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495885" y="3031752"/>
            <a:ext cx="1083734" cy="400110"/>
          </a:xfrm>
          <a:prstGeom prst="rect">
            <a:avLst/>
          </a:prstGeom>
          <a:noFill/>
        </p:spPr>
        <p:txBody>
          <a:bodyPr wrap="square" rtlCol="0">
            <a:spAutoFit/>
          </a:bodyPr>
          <a:lstStyle/>
          <a:p>
            <a:pPr lvl="0" algn="ctr">
              <a:defRPr/>
            </a:pPr>
            <a:r>
              <a:rPr lang="fi-FI" sz="1000" b="1">
                <a:solidFill>
                  <a:prstClr val="black"/>
                </a:solidFill>
              </a:rPr>
              <a:t>Yhdistynyt kuningaskunta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331696" y="2911648"/>
            <a:ext cx="634963" cy="246221"/>
          </a:xfrm>
          <a:prstGeom prst="rect">
            <a:avLst/>
          </a:prstGeom>
          <a:noFill/>
        </p:spPr>
        <p:txBody>
          <a:bodyPr wrap="square" rtlCol="0">
            <a:spAutoFit/>
          </a:bodyPr>
          <a:lstStyle/>
          <a:p>
            <a:pPr lvl="0">
              <a:defRPr/>
            </a:pPr>
            <a:r>
              <a:rPr lang="fi-FI" sz="1000" b="1">
                <a:solidFill>
                  <a:prstClr val="black"/>
                </a:solidFill>
              </a:rPr>
              <a:t>Irlanti</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718435" y="3562979"/>
            <a:ext cx="482824" cy="246221"/>
          </a:xfrm>
          <a:prstGeom prst="rect">
            <a:avLst/>
          </a:prstGeom>
          <a:noFill/>
        </p:spPr>
        <p:txBody>
          <a:bodyPr wrap="none" rtlCol="0">
            <a:spAutoFit/>
          </a:bodyPr>
          <a:lstStyle/>
          <a:p>
            <a:pPr lvl="0">
              <a:defRPr/>
            </a:pPr>
            <a:r>
              <a:rPr lang="fi-FI" sz="1000" b="1">
                <a:solidFill>
                  <a:prstClr val="white"/>
                </a:solidFill>
              </a:rPr>
              <a:t>Saksa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45785" y="3987860"/>
            <a:ext cx="562975" cy="246221"/>
          </a:xfrm>
          <a:prstGeom prst="rect">
            <a:avLst/>
          </a:prstGeom>
          <a:noFill/>
        </p:spPr>
        <p:txBody>
          <a:bodyPr wrap="none" rtlCol="0">
            <a:spAutoFit/>
          </a:bodyPr>
          <a:lstStyle/>
          <a:p>
            <a:pPr lvl="0">
              <a:defRPr/>
            </a:pPr>
            <a:r>
              <a:rPr lang="fi-FI" sz="1000" b="1">
                <a:solidFill>
                  <a:prstClr val="white"/>
                </a:solidFill>
              </a:rPr>
              <a:t>Ranska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86707" y="3525101"/>
            <a:ext cx="508473" cy="246221"/>
          </a:xfrm>
          <a:prstGeom prst="rect">
            <a:avLst/>
          </a:prstGeom>
          <a:noFill/>
        </p:spPr>
        <p:txBody>
          <a:bodyPr wrap="none" rtlCol="0">
            <a:spAutoFit/>
          </a:bodyPr>
          <a:lstStyle/>
          <a:p>
            <a:pPr lvl="0">
              <a:defRPr/>
            </a:pPr>
            <a:r>
              <a:rPr lang="fi-FI" sz="1000" b="1">
                <a:solidFill>
                  <a:prstClr val="white"/>
                </a:solidFill>
              </a:rPr>
              <a:t>Belgia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829073" cy="246221"/>
          </a:xfrm>
          <a:prstGeom prst="rect">
            <a:avLst/>
          </a:prstGeom>
          <a:noFill/>
        </p:spPr>
        <p:txBody>
          <a:bodyPr wrap="none" rtlCol="0">
            <a:spAutoFit/>
          </a:bodyPr>
          <a:lstStyle/>
          <a:p>
            <a:pPr lvl="0">
              <a:defRPr/>
            </a:pPr>
            <a:r>
              <a:rPr lang="fi-FI" sz="1000" b="1">
                <a:solidFill>
                  <a:prstClr val="white"/>
                </a:solidFill>
              </a:rPr>
              <a:t>Alankomaat</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34730" y="3734659"/>
            <a:ext cx="779381" cy="246221"/>
          </a:xfrm>
          <a:prstGeom prst="rect">
            <a:avLst/>
          </a:prstGeom>
          <a:noFill/>
        </p:spPr>
        <p:txBody>
          <a:bodyPr wrap="none" rtlCol="0">
            <a:spAutoFit/>
          </a:bodyPr>
          <a:lstStyle/>
          <a:p>
            <a:pPr lvl="0">
              <a:defRPr/>
            </a:pPr>
            <a:r>
              <a:rPr lang="fi-FI" sz="1000" b="1">
                <a:solidFill>
                  <a:prstClr val="white"/>
                </a:solidFill>
              </a:rPr>
              <a:t>Luxemburg</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61092" y="4647317"/>
            <a:ext cx="452368" cy="246221"/>
          </a:xfrm>
          <a:prstGeom prst="rect">
            <a:avLst/>
          </a:prstGeom>
          <a:noFill/>
        </p:spPr>
        <p:txBody>
          <a:bodyPr wrap="none" rtlCol="0">
            <a:spAutoFit/>
          </a:bodyPr>
          <a:lstStyle/>
          <a:p>
            <a:pPr lvl="0">
              <a:defRPr/>
            </a:pPr>
            <a:r>
              <a:rPr lang="fi-FI" sz="1000" b="1">
                <a:solidFill>
                  <a:prstClr val="white"/>
                </a:solidFill>
              </a:rPr>
              <a:t>Italia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160434" y="4787522"/>
            <a:ext cx="593432" cy="246221"/>
          </a:xfrm>
          <a:prstGeom prst="rect">
            <a:avLst/>
          </a:prstGeom>
        </p:spPr>
        <p:txBody>
          <a:bodyPr wrap="none">
            <a:spAutoFit/>
          </a:bodyPr>
          <a:lstStyle/>
          <a:p>
            <a:pPr lvl="0">
              <a:defRPr/>
            </a:pPr>
            <a:r>
              <a:rPr lang="fr-BE" sz="1000" b="1" err="1">
                <a:solidFill>
                  <a:prstClr val="black"/>
                </a:solidFill>
              </a:rPr>
              <a:t>Espanja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681160" y="4636640"/>
            <a:ext cx="668773" cy="246221"/>
          </a:xfrm>
          <a:prstGeom prst="rect">
            <a:avLst/>
          </a:prstGeom>
        </p:spPr>
        <p:txBody>
          <a:bodyPr wrap="none">
            <a:spAutoFit/>
          </a:bodyPr>
          <a:lstStyle/>
          <a:p>
            <a:pPr lvl="0">
              <a:defRPr/>
            </a:pPr>
            <a:r>
              <a:rPr lang="fr-BE" sz="1000" b="1">
                <a:solidFill>
                  <a:prstClr val="black"/>
                </a:solidFill>
              </a:rPr>
              <a:t>Portugali</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62097" y="4366396"/>
            <a:ext cx="570990" cy="246221"/>
          </a:xfrm>
          <a:prstGeom prst="rect">
            <a:avLst/>
          </a:prstGeom>
        </p:spPr>
        <p:txBody>
          <a:bodyPr wrap="none">
            <a:spAutoFit/>
          </a:bodyPr>
          <a:lstStyle/>
          <a:p>
            <a:pPr lvl="0">
              <a:defRPr/>
            </a:pPr>
            <a:r>
              <a:rPr lang="fr-BE" sz="1000" b="1" err="1">
                <a:solidFill>
                  <a:prstClr val="black"/>
                </a:solidFill>
              </a:rPr>
              <a:t>Kroatia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580608" cy="246221"/>
          </a:xfrm>
          <a:prstGeom prst="rect">
            <a:avLst/>
          </a:prstGeom>
        </p:spPr>
        <p:txBody>
          <a:bodyPr wrap="none">
            <a:spAutoFit/>
          </a:bodyPr>
          <a:lstStyle/>
          <a:p>
            <a:pPr lvl="0">
              <a:defRPr/>
            </a:pPr>
            <a:r>
              <a:rPr lang="fr-BE" sz="1000" b="1" err="1">
                <a:solidFill>
                  <a:prstClr val="black"/>
                </a:solidFill>
              </a:rPr>
              <a:t>Kreikka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068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Bulgaria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56259" y="4239630"/>
            <a:ext cx="65594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Romania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3511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Slovenia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89823" y="4102530"/>
            <a:ext cx="537327" cy="246221"/>
          </a:xfrm>
          <a:prstGeom prst="rect">
            <a:avLst/>
          </a:prstGeom>
        </p:spPr>
        <p:txBody>
          <a:bodyPr wrap="none">
            <a:spAutoFit/>
          </a:bodyPr>
          <a:lstStyle/>
          <a:p>
            <a:pPr lvl="0">
              <a:defRPr/>
            </a:pPr>
            <a:r>
              <a:rPr lang="en-GB" sz="1000" b="1" err="1">
                <a:solidFill>
                  <a:prstClr val="black"/>
                </a:solidFill>
              </a:rPr>
              <a:t>Unkari</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62549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Slovakia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511525" y="3428234"/>
            <a:ext cx="486030" cy="246221"/>
          </a:xfrm>
          <a:prstGeom prst="rect">
            <a:avLst/>
          </a:prstGeom>
        </p:spPr>
        <p:txBody>
          <a:bodyPr wrap="none">
            <a:spAutoFit/>
          </a:bodyPr>
          <a:lstStyle/>
          <a:p>
            <a:pPr lvl="0">
              <a:defRPr/>
            </a:pPr>
            <a:r>
              <a:rPr lang="en-GB" sz="1000" b="1" err="1">
                <a:solidFill>
                  <a:prstClr val="black"/>
                </a:solidFill>
              </a:rPr>
              <a:t>Puola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5792" y="3756799"/>
            <a:ext cx="518091" cy="246221"/>
          </a:xfrm>
          <a:prstGeom prst="rect">
            <a:avLst/>
          </a:prstGeom>
        </p:spPr>
        <p:txBody>
          <a:bodyPr wrap="none">
            <a:spAutoFit/>
          </a:bodyPr>
          <a:lstStyle/>
          <a:p>
            <a:pPr lvl="0">
              <a:defRPr/>
            </a:pPr>
            <a:r>
              <a:rPr lang="en-GB" sz="1000" b="1" err="1">
                <a:solidFill>
                  <a:prstClr val="black"/>
                </a:solidFill>
              </a:rPr>
              <a:t>Tšekki</a:t>
            </a:r>
            <a:endParaRPr lang="en-GB" sz="1000" b="1">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89407" y="2397363"/>
            <a:ext cx="522900" cy="246221"/>
          </a:xfrm>
          <a:prstGeom prst="rect">
            <a:avLst/>
          </a:prstGeom>
        </p:spPr>
        <p:txBody>
          <a:bodyPr wrap="none">
            <a:spAutoFit/>
          </a:bodyPr>
          <a:lstStyle/>
          <a:p>
            <a:pPr lvl="0">
              <a:defRPr/>
            </a:pPr>
            <a:r>
              <a:rPr lang="fr-BE" sz="1000" b="1" err="1">
                <a:solidFill>
                  <a:prstClr val="black"/>
                </a:solidFill>
              </a:rPr>
              <a:t>Ruotsi</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901204" y="2028905"/>
            <a:ext cx="519694" cy="246221"/>
          </a:xfrm>
          <a:prstGeom prst="rect">
            <a:avLst/>
          </a:prstGeom>
        </p:spPr>
        <p:txBody>
          <a:bodyPr wrap="none">
            <a:spAutoFit/>
          </a:bodyPr>
          <a:lstStyle/>
          <a:p>
            <a:pPr lvl="0">
              <a:defRPr/>
            </a:pPr>
            <a:r>
              <a:rPr lang="fr-BE" sz="1000" b="1">
                <a:solidFill>
                  <a:prstClr val="black"/>
                </a:solidFill>
              </a:rPr>
              <a:t>Suomi</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985403" y="2538955"/>
            <a:ext cx="405880" cy="246221"/>
          </a:xfrm>
          <a:prstGeom prst="rect">
            <a:avLst/>
          </a:prstGeom>
        </p:spPr>
        <p:txBody>
          <a:bodyPr wrap="none">
            <a:spAutoFit/>
          </a:bodyPr>
          <a:lstStyle/>
          <a:p>
            <a:pPr lvl="0">
              <a:defRPr/>
            </a:pPr>
            <a:r>
              <a:rPr lang="en-GB" sz="1000" b="1" err="1">
                <a:solidFill>
                  <a:prstClr val="black"/>
                </a:solidFill>
              </a:rPr>
              <a:t>Viro</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50206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Latvia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804479" y="2975579"/>
            <a:ext cx="556563" cy="246221"/>
          </a:xfrm>
          <a:prstGeom prst="rect">
            <a:avLst/>
          </a:prstGeom>
        </p:spPr>
        <p:txBody>
          <a:bodyPr wrap="none">
            <a:spAutoFit/>
          </a:bodyPr>
          <a:lstStyle/>
          <a:p>
            <a:pPr lvl="0">
              <a:defRPr/>
            </a:pPr>
            <a:r>
              <a:rPr lang="en-GB" sz="1000" b="1" err="1">
                <a:solidFill>
                  <a:prstClr val="black"/>
                </a:solidFill>
              </a:rPr>
              <a:t>Liettua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46945" cy="246221"/>
          </a:xfrm>
          <a:prstGeom prst="rect">
            <a:avLst/>
          </a:prstGeom>
        </p:spPr>
        <p:txBody>
          <a:bodyPr wrap="none">
            <a:spAutoFit/>
          </a:bodyPr>
          <a:lstStyle/>
          <a:p>
            <a:pPr lvl="0">
              <a:defRPr/>
            </a:pPr>
            <a:r>
              <a:rPr lang="en-GB" sz="1000" b="1" err="1">
                <a:solidFill>
                  <a:prstClr val="black"/>
                </a:solidFill>
              </a:rPr>
              <a:t>Kypros</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82367" y="2852505"/>
            <a:ext cx="554960" cy="246221"/>
          </a:xfrm>
          <a:prstGeom prst="rect">
            <a:avLst/>
          </a:prstGeom>
        </p:spPr>
        <p:txBody>
          <a:bodyPr wrap="none">
            <a:spAutoFit/>
          </a:bodyPr>
          <a:lstStyle/>
          <a:p>
            <a:pPr lvl="0">
              <a:defRPr/>
            </a:pPr>
            <a:r>
              <a:rPr lang="fi-FI" sz="1000" b="1">
                <a:solidFill>
                  <a:prstClr val="black"/>
                </a:solidFill>
              </a:rPr>
              <a:t>Tanska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6012670" y="4091189"/>
            <a:ext cx="5661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Austria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2595192"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a:solidFill>
                  <a:srgbClr val="00B0F0"/>
                </a:solidFill>
              </a:rPr>
              <a:t>      EU-MAAT</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2013</a:t>
            </a: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04761F-8A94-0E4B-8476-A73D91B8A152}"/>
              </a:ext>
            </a:extLst>
          </p:cNvPr>
          <p:cNvSpPr/>
          <p:nvPr/>
        </p:nvSpPr>
        <p:spPr>
          <a:xfrm rot="16200000">
            <a:off x="8333466" y="5813766"/>
            <a:ext cx="1417376" cy="246221"/>
          </a:xfrm>
          <a:prstGeom prst="rect">
            <a:avLst/>
          </a:prstGeom>
        </p:spPr>
        <p:txBody>
          <a:bodyPr wrap="none">
            <a:spAutoFit/>
          </a:bodyPr>
          <a:lstStyle/>
          <a:p>
            <a:r>
              <a:rPr lang="fr-FR" sz="1000" b="1">
                <a:solidFill>
                  <a:srgbClr val="00B0F0"/>
                </a:solidFill>
                <a:latin typeface="Arial" charset="0"/>
                <a:ea typeface="Arial" charset="0"/>
                <a:cs typeface="Arial" charset="0"/>
              </a:rPr>
              <a:t>EUROOPPA-HANKE</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1971" y="-1218"/>
            <a:ext cx="370284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a:solidFill>
                  <a:srgbClr val="00B0F0"/>
                </a:solidFill>
              </a:rPr>
              <a:t>      SCHENGEN-ALUE</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pic>
        <p:nvPicPr>
          <p:cNvPr id="3" name="Picture 2">
            <a:extLst>
              <a:ext uri="{FF2B5EF4-FFF2-40B4-BE49-F238E27FC236}">
                <a16:creationId xmlns:a16="http://schemas.microsoft.com/office/drawing/2014/main" id="{115B4809-99D8-3A79-C077-6184FB09D445}"/>
              </a:ext>
            </a:extLst>
          </p:cNvPr>
          <p:cNvPicPr>
            <a:picLocks noChangeAspect="1"/>
          </p:cNvPicPr>
          <p:nvPr/>
        </p:nvPicPr>
        <p:blipFill>
          <a:blip r:embed="rId3"/>
          <a:srcRect l="32" r="32"/>
          <a:stretch/>
        </p:blipFill>
        <p:spPr>
          <a:xfrm>
            <a:off x="892134" y="913182"/>
            <a:ext cx="5904906" cy="5335460"/>
          </a:xfrm>
          <a:prstGeom prst="rect">
            <a:avLst/>
          </a:prstGeom>
        </p:spPr>
      </p:pic>
      <p:sp>
        <p:nvSpPr>
          <p:cNvPr id="2" name="Flowchart: Connector 1"/>
          <p:cNvSpPr/>
          <p:nvPr/>
        </p:nvSpPr>
        <p:spPr>
          <a:xfrm>
            <a:off x="6036290" y="1846305"/>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a:solidFill>
                  <a:schemeClr val="bg1"/>
                </a:solidFill>
              </a:rPr>
              <a:t>Tiesitkö? Voit matkustaa Schengen-alueen 27 maassa vapaasti passia esittämättä.</a:t>
            </a:r>
            <a:endParaRPr lang="en-GB" b="1">
              <a:solidFill>
                <a:schemeClr val="bg1"/>
              </a:solidFill>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EF891-CF32-8345-85D6-454949E5558B}"/>
              </a:ext>
            </a:extLst>
          </p:cNvPr>
          <p:cNvSpPr/>
          <p:nvPr/>
        </p:nvSpPr>
        <p:spPr>
          <a:xfrm>
            <a:off x="1295400" y="1198880"/>
            <a:ext cx="6623474" cy="4969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Map&#10;&#10;Description automatically generated">
            <a:extLst>
              <a:ext uri="{FF2B5EF4-FFF2-40B4-BE49-F238E27FC236}">
                <a16:creationId xmlns:a16="http://schemas.microsoft.com/office/drawing/2014/main" id="{D4307269-9E42-72D1-44E8-1ECD23791F9A}"/>
              </a:ext>
            </a:extLst>
          </p:cNvPr>
          <p:cNvPicPr>
            <a:picLocks noChangeAspect="1"/>
          </p:cNvPicPr>
          <p:nvPr/>
        </p:nvPicPr>
        <p:blipFill rotWithShape="1">
          <a:blip r:embed="rId3"/>
          <a:srcRect l="22981" t="15416" r="4374"/>
          <a:stretch/>
        </p:blipFill>
        <p:spPr>
          <a:xfrm>
            <a:off x="1295576" y="1198882"/>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333466" y="5813766"/>
            <a:ext cx="1417376" cy="246221"/>
          </a:xfrm>
          <a:prstGeom prst="rect">
            <a:avLst/>
          </a:prstGeom>
        </p:spPr>
        <p:txBody>
          <a:bodyPr wrap="none">
            <a:spAutoFit/>
          </a:bodyPr>
          <a:lstStyle/>
          <a:p>
            <a:r>
              <a:rPr lang="fr-FR" sz="1000" b="1">
                <a:solidFill>
                  <a:srgbClr val="00B0F0"/>
                </a:solidFill>
                <a:latin typeface="Arial" charset="0"/>
                <a:ea typeface="Arial" charset="0"/>
                <a:cs typeface="Arial" charset="0"/>
              </a:rPr>
              <a:t>EUROOPPA-HANKE</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a:p>
        </p:txBody>
      </p:sp>
      <p:sp>
        <p:nvSpPr>
          <p:cNvPr id="39" name="TextBox 38">
            <a:extLst>
              <a:ext uri="{FF2B5EF4-FFF2-40B4-BE49-F238E27FC236}">
                <a16:creationId xmlns:a16="http://schemas.microsoft.com/office/drawing/2014/main" id="{731A0997-57C4-E045-96CF-E5BA10AD43D3}"/>
              </a:ext>
            </a:extLst>
          </p:cNvPr>
          <p:cNvSpPr txBox="1"/>
          <p:nvPr/>
        </p:nvSpPr>
        <p:spPr>
          <a:xfrm>
            <a:off x="4587241" y="6168202"/>
            <a:ext cx="3331633" cy="338554"/>
          </a:xfrm>
          <a:prstGeom prst="rect">
            <a:avLst/>
          </a:prstGeom>
          <a:solidFill>
            <a:srgbClr val="FFC000"/>
          </a:solidFill>
        </p:spPr>
        <p:txBody>
          <a:bodyPr wrap="square" rtlCol="0">
            <a:spAutoFit/>
          </a:bodyPr>
          <a:lstStyle/>
          <a:p>
            <a:r>
              <a:rPr lang="en-US" sz="1600" b="1" err="1"/>
              <a:t>Euroa</a:t>
            </a:r>
            <a:r>
              <a:rPr lang="en-US" sz="1600" b="1"/>
              <a:t> </a:t>
            </a:r>
            <a:r>
              <a:rPr lang="en-US" sz="1600" b="1" err="1"/>
              <a:t>käyttämättömät</a:t>
            </a:r>
            <a:r>
              <a:rPr lang="en-US" sz="1600" b="1"/>
              <a:t> EU-</a:t>
            </a:r>
            <a:r>
              <a:rPr lang="en-US" sz="1600" b="1" err="1"/>
              <a:t>maat</a:t>
            </a:r>
            <a:endParaRPr lang="en-US" sz="1600" b="1">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1" y="6168202"/>
            <a:ext cx="3291840" cy="338554"/>
          </a:xfrm>
          <a:prstGeom prst="rect">
            <a:avLst/>
          </a:prstGeom>
          <a:solidFill>
            <a:srgbClr val="00B0F0"/>
          </a:solidFill>
        </p:spPr>
        <p:txBody>
          <a:bodyPr wrap="square" rtlCol="0">
            <a:spAutoFit/>
          </a:bodyPr>
          <a:lstStyle/>
          <a:p>
            <a:r>
              <a:rPr lang="en-US" sz="1600" b="1" err="1"/>
              <a:t>Euroa</a:t>
            </a:r>
            <a:r>
              <a:rPr lang="en-US" sz="1600" b="1"/>
              <a:t> </a:t>
            </a:r>
            <a:r>
              <a:rPr lang="en-US" sz="1600" b="1" err="1"/>
              <a:t>käyttävät</a:t>
            </a:r>
            <a:r>
              <a:rPr lang="en-US" sz="1600" b="1"/>
              <a:t> EU-</a:t>
            </a:r>
            <a:r>
              <a:rPr lang="en-US" sz="1600" b="1" err="1"/>
              <a:t>maat</a:t>
            </a:r>
            <a:endParaRPr lang="en-US" sz="1600" b="1"/>
          </a:p>
        </p:txBody>
      </p:sp>
      <p:sp>
        <p:nvSpPr>
          <p:cNvPr id="2" name="Rectangle 1"/>
          <p:cNvSpPr/>
          <p:nvPr/>
        </p:nvSpPr>
        <p:spPr>
          <a:xfrm>
            <a:off x="15343" y="1295"/>
            <a:ext cx="2778658"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a:solidFill>
                  <a:srgbClr val="00B0F0"/>
                </a:solidFill>
              </a:rPr>
              <a:t>      EUROALUE</a:t>
            </a:r>
          </a:p>
        </p:txBody>
      </p:sp>
      <p:sp>
        <p:nvSpPr>
          <p:cNvPr id="6" name="Flowchart: Connector 5"/>
          <p:cNvSpPr/>
          <p:nvPr/>
        </p:nvSpPr>
        <p:spPr>
          <a:xfrm>
            <a:off x="6198302" y="605210"/>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fi-FI" sz="2000" b="1">
                <a:solidFill>
                  <a:schemeClr val="tx1"/>
                </a:solidFill>
              </a:rPr>
              <a:t>20 EU-maata käyttää nyt euroa virallisena valuuttana</a:t>
            </a:r>
            <a:endParaRPr lang="en-GB" sz="2000" b="1">
              <a:solidFill>
                <a:schemeClr val="tx1"/>
              </a:solidFill>
            </a:endParaRP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a:t>SISÄLLYSLUETTELO</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3257442" cy="400110"/>
          </a:xfrm>
          <a:prstGeom prst="rect">
            <a:avLst/>
          </a:prstGeom>
          <a:noFill/>
        </p:spPr>
        <p:txBody>
          <a:bodyPr wrap="square" rtlCol="0">
            <a:spAutoFit/>
          </a:bodyPr>
          <a:lstStyle/>
          <a:p>
            <a:r>
              <a:rPr lang="fr-FR" sz="2000" b="1">
                <a:latin typeface="Calibri" charset="0"/>
                <a:ea typeface="Calibri" charset="0"/>
                <a:cs typeface="Calibri" charset="0"/>
              </a:rPr>
              <a:t>EUROOPPA – MIKÄ SE ON?</a:t>
            </a:r>
          </a:p>
        </p:txBody>
      </p:sp>
      <p:sp>
        <p:nvSpPr>
          <p:cNvPr id="12" name="TextBox 11"/>
          <p:cNvSpPr txBox="1"/>
          <p:nvPr/>
        </p:nvSpPr>
        <p:spPr>
          <a:xfrm>
            <a:off x="746116" y="2149239"/>
            <a:ext cx="2865086" cy="400110"/>
          </a:xfrm>
          <a:prstGeom prst="rect">
            <a:avLst/>
          </a:prstGeom>
          <a:noFill/>
        </p:spPr>
        <p:txBody>
          <a:bodyPr wrap="square" rtlCol="0">
            <a:spAutoFit/>
          </a:bodyPr>
          <a:lstStyle/>
          <a:p>
            <a:r>
              <a:rPr lang="fr-FR" sz="2000" b="1">
                <a:latin typeface="Calibri" charset="0"/>
                <a:ea typeface="Calibri" charset="0"/>
                <a:cs typeface="Calibri" charset="0"/>
              </a:rPr>
              <a:t>EUROOPPA-HANKE</a:t>
            </a:r>
            <a:endParaRPr lang="en-IE"/>
          </a:p>
        </p:txBody>
      </p:sp>
      <p:sp>
        <p:nvSpPr>
          <p:cNvPr id="13" name="TextBox 12"/>
          <p:cNvSpPr txBox="1"/>
          <p:nvPr/>
        </p:nvSpPr>
        <p:spPr>
          <a:xfrm>
            <a:off x="771991" y="3012152"/>
            <a:ext cx="2865086" cy="400110"/>
          </a:xfrm>
          <a:prstGeom prst="rect">
            <a:avLst/>
          </a:prstGeom>
          <a:noFill/>
        </p:spPr>
        <p:txBody>
          <a:bodyPr wrap="square" rtlCol="0">
            <a:spAutoFit/>
          </a:bodyPr>
          <a:lstStyle/>
          <a:p>
            <a:r>
              <a:rPr lang="en-IE" sz="2000" b="1"/>
              <a:t>MITÄ EU TEKEE?</a:t>
            </a:r>
          </a:p>
        </p:txBody>
      </p:sp>
      <p:sp>
        <p:nvSpPr>
          <p:cNvPr id="14" name="TextBox 13"/>
          <p:cNvSpPr txBox="1"/>
          <p:nvPr/>
        </p:nvSpPr>
        <p:spPr>
          <a:xfrm>
            <a:off x="746116" y="3777170"/>
            <a:ext cx="3229696" cy="400110"/>
          </a:xfrm>
          <a:prstGeom prst="rect">
            <a:avLst/>
          </a:prstGeom>
          <a:noFill/>
        </p:spPr>
        <p:txBody>
          <a:bodyPr wrap="square" rtlCol="0">
            <a:spAutoFit/>
          </a:bodyPr>
          <a:lstStyle/>
          <a:p>
            <a:r>
              <a:rPr lang="en-IE" sz="2000" b="1"/>
              <a:t>MITEN EU TOIMII?</a:t>
            </a:r>
          </a:p>
        </p:txBody>
      </p:sp>
      <p:sp>
        <p:nvSpPr>
          <p:cNvPr id="15" name="TextBox 14"/>
          <p:cNvSpPr txBox="1"/>
          <p:nvPr/>
        </p:nvSpPr>
        <p:spPr>
          <a:xfrm>
            <a:off x="746116" y="4617816"/>
            <a:ext cx="3031575" cy="400110"/>
          </a:xfrm>
          <a:prstGeom prst="rect">
            <a:avLst/>
          </a:prstGeom>
          <a:noFill/>
        </p:spPr>
        <p:txBody>
          <a:bodyPr wrap="square" rtlCol="0">
            <a:spAutoFit/>
          </a:bodyPr>
          <a:lstStyle/>
          <a:p>
            <a:r>
              <a:rPr lang="en-IE" sz="2000" b="1"/>
              <a:t>MISTÄ SAAN LISÄTIETOA?</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a:t>OTA YHTEYTTÄ</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335280" y="2433073"/>
            <a:ext cx="7665720" cy="830997"/>
          </a:xfrm>
          <a:prstGeom prst="rect">
            <a:avLst/>
          </a:prstGeom>
          <a:noFill/>
        </p:spPr>
        <p:txBody>
          <a:bodyPr wrap="square" rtlCol="0">
            <a:spAutoFit/>
          </a:bodyPr>
          <a:lstStyle/>
          <a:p>
            <a:pPr algn="ctr"/>
            <a:r>
              <a:rPr lang="fr-FR" sz="4800" b="1">
                <a:solidFill>
                  <a:schemeClr val="bg1"/>
                </a:solidFill>
              </a:rPr>
              <a:t>MITÄ EU TEKEE?</a:t>
            </a:r>
            <a:endParaRPr lang="fr-FR" sz="480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1134339"/>
            <a:ext cx="4238625" cy="3170099"/>
          </a:xfrm>
          <a:prstGeom prst="rect">
            <a:avLst/>
          </a:prstGeom>
          <a:noFill/>
        </p:spPr>
        <p:txBody>
          <a:bodyPr wrap="square" rtlCol="0">
            <a:spAutoFit/>
          </a:bodyPr>
          <a:lstStyle/>
          <a:p>
            <a:pPr algn="ctr"/>
            <a:r>
              <a:rPr lang="fi-FI" sz="5000" b="1">
                <a:solidFill>
                  <a:schemeClr val="bg1"/>
                </a:solidFill>
              </a:rPr>
              <a:t>MITÄ EU MIELESTÄSI TEKEE HYVÄKSESI?</a:t>
            </a:r>
            <a:endParaRPr lang="en-IE" sz="480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06653"/>
            <a:ext cx="8345805" cy="995427"/>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fr-FR" sz="3600" b="1">
                <a:solidFill>
                  <a:srgbClr val="C00000"/>
                </a:solidFill>
                <a:latin typeface="+mn-lt"/>
              </a:rPr>
              <a:t>OPISKELU, TYÖ JA VAPAAEHTOISTYÖ</a:t>
            </a:r>
            <a:br>
              <a:rPr lang="fr-FR" sz="3600" b="1">
                <a:solidFill>
                  <a:srgbClr val="C00000"/>
                </a:solidFill>
                <a:latin typeface="TrebuchetMS-Bold" charset="0"/>
              </a:rPr>
            </a:br>
            <a:br>
              <a:rPr lang="fr-FR" sz="3600" b="1">
                <a:solidFill>
                  <a:srgbClr val="C00000"/>
                </a:solidFill>
                <a:latin typeface="TrebuchetMS-Bold" charset="0"/>
              </a:rPr>
            </a:br>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58635989"/>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a:solidFill>
                  <a:schemeClr val="bg1"/>
                </a:solidFill>
              </a:rPr>
              <a:t>© </a:t>
            </a:r>
            <a:r>
              <a:rPr lang="fr-BE" sz="60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MITÄ EU TEKEE?</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51356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37133"/>
            <a:ext cx="8176260" cy="858267"/>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fr-FR" sz="3600" b="1">
                <a:solidFill>
                  <a:srgbClr val="C00000"/>
                </a:solidFill>
                <a:latin typeface="+mn-lt"/>
              </a:rPr>
              <a:t>MATKUSTAMINEN</a:t>
            </a:r>
            <a:br>
              <a:rPr lang="fr-FR" sz="3600" b="1">
                <a:solidFill>
                  <a:srgbClr val="C00000"/>
                </a:solidFill>
                <a:latin typeface="TrebuchetMS-Bold" charset="0"/>
              </a:rPr>
            </a:br>
            <a:br>
              <a:rPr lang="fr-FR" sz="3600" b="1">
                <a:solidFill>
                  <a:srgbClr val="C00000"/>
                </a:solidFill>
                <a:latin typeface="TrebuchetMS-Bold" charset="0"/>
              </a:rPr>
            </a:br>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8674552"/>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4" name="TextBox 13"/>
          <p:cNvSpPr txBox="1"/>
          <p:nvPr/>
        </p:nvSpPr>
        <p:spPr>
          <a:xfrm>
            <a:off x="8839200" y="5120640"/>
            <a:ext cx="338554" cy="1737360"/>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MITÄ EU TEKEE?</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551356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a:solidFill>
                  <a:srgbClr val="C00000"/>
                </a:solidFill>
                <a:latin typeface="+mn-lt"/>
              </a:rPr>
              <a:t>     </a:t>
            </a:r>
            <a:br>
              <a:rPr lang="fr-FR" sz="3600" b="1">
                <a:solidFill>
                  <a:srgbClr val="C00000"/>
                </a:solidFill>
                <a:latin typeface="+mn-lt"/>
              </a:rPr>
            </a:br>
            <a:r>
              <a:rPr lang="fr-FR" sz="3600" b="1">
                <a:solidFill>
                  <a:srgbClr val="C00000"/>
                </a:solidFill>
                <a:latin typeface="+mn-lt"/>
              </a:rPr>
              <a:t>…JA PALJON MUUTA</a:t>
            </a:r>
            <a:br>
              <a:rPr lang="fr-FR" sz="3600" b="1">
                <a:solidFill>
                  <a:srgbClr val="C00000"/>
                </a:solidFill>
                <a:latin typeface="+mn-lt"/>
              </a:rPr>
            </a:br>
            <a:br>
              <a:rPr lang="fr-FR" sz="3600" b="1">
                <a:solidFill>
                  <a:srgbClr val="C00000"/>
                </a:solidFill>
                <a:latin typeface="+mn-lt"/>
              </a:rPr>
            </a:br>
            <a:endParaRPr lang="en-IE">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79587004"/>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3" name="TextBox 12"/>
          <p:cNvSpPr txBox="1"/>
          <p:nvPr/>
        </p:nvSpPr>
        <p:spPr>
          <a:xfrm>
            <a:off x="8839200" y="5120640"/>
            <a:ext cx="338554" cy="1737360"/>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MITÄ EU TEKEE?</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551356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980" y="148579"/>
            <a:ext cx="8176260" cy="1460499"/>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fr-FR" sz="3600" b="1">
                <a:solidFill>
                  <a:srgbClr val="C00000"/>
                </a:solidFill>
                <a:latin typeface="+mn-lt"/>
              </a:rPr>
              <a:t>EU:N TOIMINNAN PAINOPISTEET</a:t>
            </a:r>
            <a:br>
              <a:rPr lang="fr-FR" sz="3600" b="1">
                <a:solidFill>
                  <a:srgbClr val="C00000"/>
                </a:solidFill>
                <a:latin typeface="TrebuchetMS-Bold" charset="0"/>
              </a:rPr>
            </a:br>
            <a:br>
              <a:rPr lang="fr-FR" sz="3600" b="1">
                <a:solidFill>
                  <a:srgbClr val="C00000"/>
                </a:solidFill>
                <a:latin typeface="TrebuchetMS-Bold" charset="0"/>
              </a:rPr>
            </a:br>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7422651"/>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11" name="TextBox 10"/>
          <p:cNvSpPr txBox="1"/>
          <p:nvPr/>
        </p:nvSpPr>
        <p:spPr>
          <a:xfrm>
            <a:off x="8839200" y="5120640"/>
            <a:ext cx="338554" cy="1737360"/>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MITÄ EU TEKEE?</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551356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en-US" sz="3600" b="1">
                <a:solidFill>
                  <a:srgbClr val="C00000"/>
                </a:solidFill>
                <a:latin typeface="+mn-lt"/>
              </a:rPr>
              <a:t>2022: EU:N SOLIDAARINEN TUKI UKRAINALLE</a:t>
            </a:r>
            <a:br>
              <a:rPr lang="fr-FR" sz="3600" b="1">
                <a:solidFill>
                  <a:srgbClr val="C00000"/>
                </a:solidFill>
                <a:latin typeface="TrebuchetMS-Bold" charset="0"/>
              </a:rPr>
            </a:br>
            <a:br>
              <a:rPr lang="fr-FR" sz="3600" b="1">
                <a:solidFill>
                  <a:srgbClr val="C00000"/>
                </a:solidFill>
                <a:latin typeface="TrebuchetMS-Bold" charset="0"/>
              </a:rPr>
            </a:br>
            <a:endParaRPr lang="en-IE"/>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r>
              <a:rPr lang="fr-BE" sz="2400">
                <a:hlinkClick r:id="rId4"/>
              </a:rPr>
              <a:t>#</a:t>
            </a:r>
            <a:r>
              <a:rPr lang="fr-BE" sz="2400" err="1">
                <a:hlinkClick r:id="rId4"/>
              </a:rPr>
              <a:t>StandWithUkraine</a:t>
            </a:r>
            <a:endParaRPr lang="fr-BE" sz="2400"/>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MITÄ EU TEKEE?</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51356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30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571487" y="2204770"/>
            <a:ext cx="3177621" cy="2246769"/>
          </a:xfrm>
          <a:prstGeom prst="rect">
            <a:avLst/>
          </a:prstGeom>
          <a:noFill/>
        </p:spPr>
        <p:txBody>
          <a:bodyPr wrap="square" rtlCol="0">
            <a:spAutoFit/>
          </a:bodyPr>
          <a:lstStyle/>
          <a:p>
            <a:pPr algn="ctr"/>
            <a:r>
              <a:rPr lang="fi-FI" sz="2800" b="1">
                <a:solidFill>
                  <a:schemeClr val="bg1"/>
                </a:solidFill>
              </a:rPr>
              <a:t>Mitä asioita EU:n toimielinten olisi mielestäsi asetettava etusijalle?</a:t>
            </a:r>
            <a:endParaRPr lang="en-IE" sz="280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355600" y="2792764"/>
            <a:ext cx="7429500" cy="830997"/>
          </a:xfrm>
          <a:prstGeom prst="rect">
            <a:avLst/>
          </a:prstGeom>
          <a:noFill/>
        </p:spPr>
        <p:txBody>
          <a:bodyPr wrap="square" rtlCol="0">
            <a:spAutoFit/>
          </a:bodyPr>
          <a:lstStyle/>
          <a:p>
            <a:pPr algn="ctr"/>
            <a:r>
              <a:rPr lang="fr-FR" sz="4800" b="1">
                <a:solidFill>
                  <a:schemeClr val="bg1"/>
                </a:solidFill>
              </a:rPr>
              <a:t>MITEN EU TOIMII?</a:t>
            </a:r>
            <a:endParaRPr lang="fr-FR" sz="480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369911" y="5733084"/>
            <a:ext cx="1301959" cy="246221"/>
          </a:xfrm>
          <a:prstGeom prst="rect">
            <a:avLst/>
          </a:prstGeom>
        </p:spPr>
        <p:txBody>
          <a:bodyPr wrap="none">
            <a:spAutoFit/>
          </a:bodyPr>
          <a:lstStyle/>
          <a:p>
            <a:r>
              <a:rPr lang="fr-FR" sz="1000" b="1">
                <a:solidFill>
                  <a:srgbClr val="FFA00E"/>
                </a:solidFill>
                <a:latin typeface="Arial" charset="0"/>
                <a:ea typeface="Arial" charset="0"/>
                <a:cs typeface="Arial" charset="0"/>
              </a:rPr>
              <a:t>MITEN EU TOIMII?</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a:solidFill>
                  <a:srgbClr val="FFC000"/>
                </a:solidFill>
              </a:rPr>
              <a:t>EUROOPAN PARLAMENTTI</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5795" y="194590"/>
            <a:ext cx="966710" cy="527296"/>
          </a:xfrm>
          <a:prstGeom prst="rect">
            <a:avLst/>
          </a:prstGeom>
        </p:spPr>
      </p:pic>
      <p:graphicFrame>
        <p:nvGraphicFramePr>
          <p:cNvPr id="4" name="Diagram 3"/>
          <p:cNvGraphicFramePr/>
          <p:nvPr>
            <p:extLst>
              <p:ext uri="{D42A27DB-BD31-4B8C-83A1-F6EECF244321}">
                <p14:modId xmlns:p14="http://schemas.microsoft.com/office/powerpoint/2010/main" val="366749718"/>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a:solidFill>
                  <a:schemeClr val="bg1"/>
                </a:solidFill>
                <a:latin typeface="Arial" panose="020B0604020202020204" pitchFamily="34" charset="0"/>
                <a:hlinkClick r:id="rId11" tooltip="w:en:Creative Commons"/>
              </a:rPr>
              <a:t>© Creative Commons</a:t>
            </a:r>
            <a:r>
              <a:rPr lang="en-US" sz="600">
                <a:solidFill>
                  <a:schemeClr val="bg1"/>
                </a:solidFill>
                <a:latin typeface="Arial" panose="020B0604020202020204" pitchFamily="34" charset="0"/>
              </a:rPr>
              <a:t> </a:t>
            </a:r>
            <a:r>
              <a:rPr lang="en-US" sz="600">
                <a:solidFill>
                  <a:schemeClr val="bg1"/>
                </a:solidFill>
                <a:latin typeface="Arial" panose="020B0604020202020204" pitchFamily="34" charset="0"/>
                <a:hlinkClick r:id="rId12"/>
              </a:rPr>
              <a:t>Attribution-Share Alike 4.0 International</a:t>
            </a:r>
            <a:endParaRPr lang="fr-BE" sz="60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1003829" y="1949525"/>
            <a:ext cx="6282105" cy="1569660"/>
          </a:xfrm>
          <a:prstGeom prst="rect">
            <a:avLst/>
          </a:prstGeom>
          <a:noFill/>
        </p:spPr>
        <p:txBody>
          <a:bodyPr wrap="square" rtlCol="0">
            <a:spAutoFit/>
          </a:bodyPr>
          <a:lstStyle/>
          <a:p>
            <a:pPr algn="ctr"/>
            <a:r>
              <a:rPr lang="fr-FR" sz="4800" b="1">
                <a:solidFill>
                  <a:schemeClr val="bg1"/>
                </a:solidFill>
                <a:latin typeface="Calibri" charset="0"/>
                <a:ea typeface="Calibri" charset="0"/>
                <a:cs typeface="Calibri" charset="0"/>
              </a:rPr>
              <a:t>EUROOPPA – </a:t>
            </a:r>
          </a:p>
          <a:p>
            <a:pPr algn="ctr"/>
            <a:r>
              <a:rPr lang="fr-FR" sz="4800" b="1">
                <a:solidFill>
                  <a:schemeClr val="bg1"/>
                </a:solidFill>
                <a:latin typeface="Calibri" charset="0"/>
                <a:ea typeface="Calibri" charset="0"/>
                <a:cs typeface="Calibri" charset="0"/>
              </a:rPr>
              <a:t>MIKÄ SE ON?</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737163" y="219968"/>
            <a:ext cx="4796612" cy="584775"/>
          </a:xfrm>
          <a:prstGeom prst="rect">
            <a:avLst/>
          </a:prstGeom>
          <a:noFill/>
        </p:spPr>
        <p:txBody>
          <a:bodyPr wrap="square" rtlCol="0">
            <a:spAutoFit/>
          </a:bodyPr>
          <a:lstStyle/>
          <a:p>
            <a:pPr algn="ctr"/>
            <a:r>
              <a:rPr lang="fr-FR" sz="3200" b="1">
                <a:solidFill>
                  <a:srgbClr val="FFC000"/>
                </a:solidFill>
                <a:latin typeface="Calibri" panose="020F0502020204030204" pitchFamily="34" charset="0"/>
                <a:cs typeface="Calibri" panose="020F0502020204030204" pitchFamily="34" charset="0"/>
              </a:rPr>
              <a:t>EUROOPPA-NEUVOSTO</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021158" y="5754024"/>
            <a:ext cx="1999470" cy="246223"/>
          </a:xfrm>
          <a:prstGeom prst="rect">
            <a:avLst/>
          </a:prstGeom>
          <a:solidFill>
            <a:schemeClr val="bg1"/>
          </a:solidFill>
        </p:spPr>
        <p:txBody>
          <a:bodyPr wrap="square">
            <a:spAutoFit/>
          </a:bodyPr>
          <a:lstStyle/>
          <a:p>
            <a:pPr algn="ctr"/>
            <a:r>
              <a:rPr lang="fr-FR" sz="1000" b="1">
                <a:solidFill>
                  <a:srgbClr val="FFA00E"/>
                </a:solidFill>
                <a:latin typeface="Arial" charset="0"/>
                <a:ea typeface="Arial" charset="0"/>
                <a:cs typeface="Arial" charset="0"/>
              </a:rPr>
              <a:t>MITEN EU TOIMII?</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897775" y="4877402"/>
            <a:ext cx="246225"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1460963896"/>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a:latin typeface="Calibri" panose="020F0502020204030204" pitchFamily="34" charset="0"/>
              <a:cs typeface="Calibri" panose="020F0502020204030204" pitchFamily="34" charset="0"/>
            </a:endParaRPr>
          </a:p>
          <a:p>
            <a:endParaRPr lang="fr-BE"/>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86990"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1882640876"/>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704643" y="155314"/>
            <a:ext cx="5932179" cy="584775"/>
          </a:xfrm>
          <a:prstGeom prst="rect">
            <a:avLst/>
          </a:prstGeom>
          <a:noFill/>
        </p:spPr>
        <p:txBody>
          <a:bodyPr wrap="square" rtlCol="0">
            <a:spAutoFit/>
          </a:bodyPr>
          <a:lstStyle/>
          <a:p>
            <a:pPr algn="ctr"/>
            <a:r>
              <a:rPr lang="fr-FR" sz="3200" b="1">
                <a:solidFill>
                  <a:srgbClr val="FFC000"/>
                </a:solidFill>
                <a:latin typeface="Calibri" panose="020F0502020204030204" pitchFamily="34" charset="0"/>
                <a:cs typeface="Calibri" panose="020F0502020204030204" pitchFamily="34" charset="0"/>
              </a:rPr>
              <a:t>EUROOPAN UNIONIN NEUVOSTO</a:t>
            </a:r>
            <a:endParaRPr lang="fr-BE"/>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8" name="Rectangle 7">
            <a:extLst>
              <a:ext uri="{FF2B5EF4-FFF2-40B4-BE49-F238E27FC236}">
                <a16:creationId xmlns:a16="http://schemas.microsoft.com/office/drawing/2014/main" id="{29035EC9-303B-AE47-815D-6078FEB3C030}"/>
              </a:ext>
            </a:extLst>
          </p:cNvPr>
          <p:cNvSpPr/>
          <p:nvPr/>
        </p:nvSpPr>
        <p:spPr>
          <a:xfrm rot="16200000">
            <a:off x="8369910" y="5663476"/>
            <a:ext cx="1301959" cy="246221"/>
          </a:xfrm>
          <a:prstGeom prst="rect">
            <a:avLst/>
          </a:prstGeom>
        </p:spPr>
        <p:txBody>
          <a:bodyPr wrap="none">
            <a:spAutoFit/>
          </a:bodyPr>
          <a:lstStyle/>
          <a:p>
            <a:r>
              <a:rPr lang="fr-FR" sz="1000" b="1">
                <a:solidFill>
                  <a:srgbClr val="FFA00E"/>
                </a:solidFill>
                <a:latin typeface="Arial" charset="0"/>
                <a:ea typeface="Arial" charset="0"/>
                <a:cs typeface="Arial" charset="0"/>
              </a:rPr>
              <a:t>MITEN EU TOIMII?</a:t>
            </a:r>
          </a:p>
        </p:txBody>
      </p:sp>
      <p:sp>
        <p:nvSpPr>
          <p:cNvPr id="12" name="TextBox 11"/>
          <p:cNvSpPr txBox="1"/>
          <p:nvPr/>
        </p:nvSpPr>
        <p:spPr>
          <a:xfrm>
            <a:off x="7793664" y="3046043"/>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pic>
        <p:nvPicPr>
          <p:cNvPr id="14" name="Picture 13"/>
          <p:cNvPicPr/>
          <p:nvPr/>
        </p:nvPicPr>
        <p:blipFill>
          <a:blip r:embed="rId5"/>
          <a:stretch>
            <a:fillRect/>
          </a:stretch>
        </p:blipFill>
        <p:spPr>
          <a:xfrm>
            <a:off x="6851707" y="206308"/>
            <a:ext cx="824411" cy="482785"/>
          </a:xfrm>
          <a:prstGeom prst="rect">
            <a:avLst/>
          </a:prstGeom>
        </p:spPr>
      </p:pic>
      <p:graphicFrame>
        <p:nvGraphicFramePr>
          <p:cNvPr id="5" name="Diagram 4"/>
          <p:cNvGraphicFramePr/>
          <p:nvPr>
            <p:extLst>
              <p:ext uri="{D42A27DB-BD31-4B8C-83A1-F6EECF244321}">
                <p14:modId xmlns:p14="http://schemas.microsoft.com/office/powerpoint/2010/main" val="334137132"/>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lvl="0">
              <a:defRPr/>
            </a:pPr>
            <a:r>
              <a:rPr lang="fr-FR" sz="3200" b="1">
                <a:solidFill>
                  <a:srgbClr val="FFC000"/>
                </a:solidFill>
              </a:rPr>
              <a:t>EUROOPAN KOMISSIO</a:t>
            </a:r>
            <a:endParaRPr kumimoji="0" lang="fr-FR" sz="32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369910" y="5663476"/>
            <a:ext cx="1301959" cy="246221"/>
          </a:xfrm>
          <a:prstGeom prst="rect">
            <a:avLst/>
          </a:prstGeom>
        </p:spPr>
        <p:txBody>
          <a:bodyPr wrap="none">
            <a:spAutoFit/>
          </a:bodyPr>
          <a:lstStyle/>
          <a:p>
            <a:pPr lvl="0">
              <a:defRPr/>
            </a:pPr>
            <a:r>
              <a:rPr lang="fr-FR" sz="1000" b="1">
                <a:solidFill>
                  <a:srgbClr val="FFA00E"/>
                </a:solidFill>
                <a:latin typeface="Arial" charset="0"/>
                <a:ea typeface="Arial" charset="0"/>
                <a:cs typeface="Arial" charset="0"/>
              </a:rPr>
              <a:t>MITEN EU TOIMII?</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a:stretch>
            <a:fillRect/>
          </a:stretch>
        </p:blipFill>
        <p:spPr>
          <a:xfrm>
            <a:off x="5122808" y="258288"/>
            <a:ext cx="573277" cy="347830"/>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3515418690"/>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6064094" cy="584775"/>
          </a:xfrm>
          <a:prstGeom prst="rect">
            <a:avLst/>
          </a:prstGeom>
          <a:noFill/>
        </p:spPr>
        <p:txBody>
          <a:bodyPr wrap="square" rtlCol="0">
            <a:spAutoFit/>
          </a:bodyPr>
          <a:lstStyle/>
          <a:p>
            <a:r>
              <a:rPr lang="fr-BE" sz="3200" b="1">
                <a:solidFill>
                  <a:srgbClr val="FFC000"/>
                </a:solidFill>
              </a:rPr>
              <a:t>EU:N LAINSÄÄDÄNTÖ: TYÖNJAKO</a:t>
            </a: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369910" y="5663476"/>
            <a:ext cx="1301959" cy="246221"/>
          </a:xfrm>
          <a:prstGeom prst="rect">
            <a:avLst/>
          </a:prstGeom>
        </p:spPr>
        <p:txBody>
          <a:bodyPr wrap="none">
            <a:spAutoFit/>
          </a:bodyPr>
          <a:lstStyle/>
          <a:p>
            <a:r>
              <a:rPr lang="fr-FR" sz="1000" b="1">
                <a:solidFill>
                  <a:srgbClr val="FFA00E"/>
                </a:solidFill>
                <a:latin typeface="Arial" charset="0"/>
                <a:ea typeface="Arial" charset="0"/>
                <a:cs typeface="Arial" charset="0"/>
              </a:rPr>
              <a:t>MITEN EU TOIMII?</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3756075" y="787978"/>
            <a:ext cx="1448562" cy="878903"/>
          </a:xfrm>
          <a:prstGeom prst="rect">
            <a:avLst/>
          </a:prstGeom>
        </p:spPr>
      </p:pic>
      <p:sp>
        <p:nvSpPr>
          <p:cNvPr id="27" name="TextBox 26"/>
          <p:cNvSpPr txBox="1"/>
          <p:nvPr/>
        </p:nvSpPr>
        <p:spPr>
          <a:xfrm>
            <a:off x="3739500" y="1546156"/>
            <a:ext cx="2289742" cy="307777"/>
          </a:xfrm>
          <a:prstGeom prst="rect">
            <a:avLst/>
          </a:prstGeom>
          <a:noFill/>
        </p:spPr>
        <p:txBody>
          <a:bodyPr wrap="square" rtlCol="0">
            <a:spAutoFit/>
          </a:bodyPr>
          <a:lstStyle/>
          <a:p>
            <a:r>
              <a:rPr lang="fr-BE" sz="1400" err="1"/>
              <a:t>Euroopan</a:t>
            </a:r>
            <a:r>
              <a:rPr lang="fr-BE" sz="1400"/>
              <a:t> </a:t>
            </a:r>
            <a:r>
              <a:rPr lang="fr-BE" sz="1400" err="1"/>
              <a:t>komissio</a:t>
            </a:r>
            <a:r>
              <a:rPr lang="fr-BE" sz="1400"/>
              <a:t> </a:t>
            </a:r>
          </a:p>
        </p:txBody>
      </p:sp>
      <p:sp>
        <p:nvSpPr>
          <p:cNvPr id="9" name="TextBox 8"/>
          <p:cNvSpPr txBox="1"/>
          <p:nvPr/>
        </p:nvSpPr>
        <p:spPr>
          <a:xfrm>
            <a:off x="812930" y="4419758"/>
            <a:ext cx="2192917" cy="307777"/>
          </a:xfrm>
          <a:prstGeom prst="rect">
            <a:avLst/>
          </a:prstGeom>
          <a:noFill/>
        </p:spPr>
        <p:txBody>
          <a:bodyPr wrap="square" rtlCol="0">
            <a:spAutoFit/>
          </a:bodyPr>
          <a:lstStyle/>
          <a:p>
            <a:r>
              <a:rPr lang="fr-BE" sz="1400" err="1"/>
              <a:t>Euroopan</a:t>
            </a:r>
            <a:r>
              <a:rPr lang="fr-BE" sz="1400"/>
              <a:t> </a:t>
            </a:r>
            <a:r>
              <a:rPr lang="fr-BE" sz="1400" err="1"/>
              <a:t>parlamentti</a:t>
            </a:r>
            <a:endParaRPr lang="fr-BE" sz="140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051387" y="4422968"/>
            <a:ext cx="2441014" cy="307777"/>
          </a:xfrm>
          <a:prstGeom prst="rect">
            <a:avLst/>
          </a:prstGeom>
          <a:noFill/>
        </p:spPr>
        <p:txBody>
          <a:bodyPr wrap="square" rtlCol="0">
            <a:spAutoFit/>
          </a:bodyPr>
          <a:lstStyle/>
          <a:p>
            <a:r>
              <a:rPr lang="fr-BE" sz="1400" err="1"/>
              <a:t>Euroopan</a:t>
            </a:r>
            <a:r>
              <a:rPr lang="fr-BE" sz="1400"/>
              <a:t> </a:t>
            </a:r>
            <a:r>
              <a:rPr lang="fr-BE" sz="1400" err="1"/>
              <a:t>unionin</a:t>
            </a:r>
            <a:r>
              <a:rPr lang="fr-BE" sz="1400"/>
              <a:t> </a:t>
            </a:r>
            <a:r>
              <a:rPr lang="fr-BE" sz="1400" err="1"/>
              <a:t>neuvosto</a:t>
            </a:r>
            <a:endParaRPr lang="fr-BE" sz="140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err="1"/>
              <a:t>ehdottaa</a:t>
            </a:r>
            <a:r>
              <a:rPr lang="en-IE" sz="1400"/>
              <a:t> </a:t>
            </a:r>
            <a:r>
              <a:rPr lang="en-IE" sz="1400" err="1"/>
              <a:t>säädöstä</a:t>
            </a:r>
            <a:endParaRPr lang="en-IE" sz="140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a:t>UUSI EU-SÄÄDÖS</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a:t>hyväksyy tai hylkää säädösehdotuksen tai muuttaa sitä</a:t>
            </a:r>
            <a:endParaRPr lang="en-IE" sz="140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100" err="1"/>
              <a:t>Yhteisymmärryksen</a:t>
            </a:r>
            <a:r>
              <a:rPr lang="en-IE" sz="1100"/>
              <a:t> </a:t>
            </a:r>
            <a:r>
              <a:rPr lang="en-IE" sz="1100" err="1"/>
              <a:t>löydyttyä</a:t>
            </a:r>
            <a:endParaRPr lang="en-IE" sz="110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151216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0521"/>
            <a:ext cx="8248214" cy="584775"/>
          </a:xfrm>
          <a:prstGeom prst="rect">
            <a:avLst/>
          </a:prstGeom>
        </p:spPr>
        <p:txBody>
          <a:bodyPr wrap="square">
            <a:spAutoFit/>
          </a:bodyPr>
          <a:lstStyle/>
          <a:p>
            <a:r>
              <a:rPr lang="en-GB" sz="3200" b="1">
                <a:solidFill>
                  <a:srgbClr val="FFC000"/>
                </a:solidFill>
                <a:latin typeface="Calibri" panose="020F0502020204030204" pitchFamily="34" charset="0"/>
                <a:cs typeface="Calibri" panose="020F0502020204030204" pitchFamily="34" charset="0"/>
              </a:rPr>
              <a:t>EUROOPAN UNIONIN TUOMIOISTUIN</a:t>
            </a:r>
            <a:endParaRPr lang="fr-FR" sz="3200" b="1">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32634678"/>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96788" y="88402"/>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4" name="Rectangle 13">
            <a:extLst>
              <a:ext uri="{FF2B5EF4-FFF2-40B4-BE49-F238E27FC236}">
                <a16:creationId xmlns:a16="http://schemas.microsoft.com/office/drawing/2014/main" id="{29035EC9-303B-AE47-815D-6078FEB3C030}"/>
              </a:ext>
            </a:extLst>
          </p:cNvPr>
          <p:cNvSpPr/>
          <p:nvPr/>
        </p:nvSpPr>
        <p:spPr>
          <a:xfrm rot="16200000">
            <a:off x="8369910" y="5663476"/>
            <a:ext cx="1301959" cy="246221"/>
          </a:xfrm>
          <a:prstGeom prst="rect">
            <a:avLst/>
          </a:prstGeom>
        </p:spPr>
        <p:txBody>
          <a:bodyPr wrap="none">
            <a:spAutoFit/>
          </a:bodyPr>
          <a:lstStyle/>
          <a:p>
            <a:r>
              <a:rPr lang="fr-FR" sz="1000" b="1">
                <a:solidFill>
                  <a:srgbClr val="FFA00E"/>
                </a:solidFill>
                <a:latin typeface="Arial" charset="0"/>
                <a:ea typeface="Arial" charset="0"/>
                <a:cs typeface="Arial" charset="0"/>
              </a:rPr>
              <a:t>MITEN EU TOIMII?</a:t>
            </a:r>
          </a:p>
        </p:txBody>
      </p:sp>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03206" y="2972658"/>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7831482" cy="584775"/>
          </a:xfrm>
          <a:prstGeom prst="rect">
            <a:avLst/>
          </a:prstGeom>
          <a:noFill/>
        </p:spPr>
        <p:txBody>
          <a:bodyPr wrap="square" rtlCol="0">
            <a:spAutoFit/>
          </a:bodyPr>
          <a:lstStyle/>
          <a:p>
            <a:r>
              <a:rPr lang="en-GB" sz="3200" b="1">
                <a:solidFill>
                  <a:srgbClr val="FFC000"/>
                </a:solidFill>
                <a:latin typeface="Calibri" panose="020F0502020204030204" pitchFamily="34" charset="0"/>
                <a:cs typeface="Calibri" panose="020F0502020204030204" pitchFamily="34" charset="0"/>
              </a:rPr>
              <a:t>EUROOPAN TILINTARKASTUSTUOMIOISTUIN</a:t>
            </a:r>
            <a:endParaRPr lang="fr-BE" sz="3200">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369910" y="5663476"/>
            <a:ext cx="1301959" cy="246221"/>
          </a:xfrm>
          <a:prstGeom prst="rect">
            <a:avLst/>
          </a:prstGeom>
        </p:spPr>
        <p:txBody>
          <a:bodyPr wrap="none">
            <a:spAutoFit/>
          </a:bodyPr>
          <a:lstStyle/>
          <a:p>
            <a:pPr lvl="0">
              <a:defRPr/>
            </a:pPr>
            <a:r>
              <a:rPr lang="fr-FR" sz="1000" b="1">
                <a:solidFill>
                  <a:srgbClr val="FFA00E"/>
                </a:solidFill>
                <a:latin typeface="Arial" charset="0"/>
                <a:ea typeface="Arial" charset="0"/>
                <a:cs typeface="Arial" charset="0"/>
              </a:rPr>
              <a:t>MITEN EU TOIMII?</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956072406"/>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3309538685"/>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267571" y="150549"/>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sz="60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a:t>@TRANSPARENCY INTERNATIONAL</a:t>
            </a:r>
          </a:p>
        </p:txBody>
      </p: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91102"/>
            <a:ext cx="6097290" cy="584775"/>
          </a:xfrm>
          <a:prstGeom prst="rect">
            <a:avLst/>
          </a:prstGeom>
          <a:noFill/>
        </p:spPr>
        <p:txBody>
          <a:bodyPr wrap="square" rtlCol="0">
            <a:spAutoFit/>
          </a:bodyPr>
          <a:lstStyle/>
          <a:p>
            <a:r>
              <a:rPr lang="en-GB" sz="3200" b="1">
                <a:solidFill>
                  <a:srgbClr val="FFC000"/>
                </a:solidFill>
                <a:latin typeface="Calibri" panose="020F0502020204030204" pitchFamily="34" charset="0"/>
                <a:cs typeface="Calibri" panose="020F0502020204030204" pitchFamily="34" charset="0"/>
              </a:rPr>
              <a:t>EUROOPAN KESKUSPANKKI</a:t>
            </a:r>
          </a:p>
        </p:txBody>
      </p:sp>
      <p:sp>
        <p:nvSpPr>
          <p:cNvPr id="10" name="Rectangle 9">
            <a:extLst>
              <a:ext uri="{FF2B5EF4-FFF2-40B4-BE49-F238E27FC236}">
                <a16:creationId xmlns:a16="http://schemas.microsoft.com/office/drawing/2014/main" id="{29035EC9-303B-AE47-815D-6078FEB3C030}"/>
              </a:ext>
            </a:extLst>
          </p:cNvPr>
          <p:cNvSpPr/>
          <p:nvPr/>
        </p:nvSpPr>
        <p:spPr>
          <a:xfrm rot="16200000">
            <a:off x="8369910" y="5663476"/>
            <a:ext cx="1301959" cy="246221"/>
          </a:xfrm>
          <a:prstGeom prst="rect">
            <a:avLst/>
          </a:prstGeom>
        </p:spPr>
        <p:txBody>
          <a:bodyPr wrap="none">
            <a:spAutoFit/>
          </a:bodyPr>
          <a:lstStyle/>
          <a:p>
            <a:r>
              <a:rPr lang="fr-FR" sz="1000" b="1">
                <a:solidFill>
                  <a:srgbClr val="FFA00E"/>
                </a:solidFill>
                <a:latin typeface="Arial" charset="0"/>
                <a:ea typeface="Arial" charset="0"/>
                <a:cs typeface="Arial" charset="0"/>
              </a:rPr>
              <a:t>MITEN EU TOIMII?</a:t>
            </a:r>
          </a:p>
        </p:txBody>
      </p:sp>
      <p:cxnSp>
        <p:nvCxnSpPr>
          <p:cNvPr id="11"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588" y="107571"/>
            <a:ext cx="807943" cy="719949"/>
          </a:xfrm>
          <a:prstGeom prst="rect">
            <a:avLst/>
          </a:prstGeom>
        </p:spPr>
      </p:pic>
      <p:graphicFrame>
        <p:nvGraphicFramePr>
          <p:cNvPr id="36" name="Diagram 35"/>
          <p:cNvGraphicFramePr/>
          <p:nvPr>
            <p:extLst>
              <p:ext uri="{D42A27DB-BD31-4B8C-83A1-F6EECF244321}">
                <p14:modId xmlns:p14="http://schemas.microsoft.com/office/powerpoint/2010/main" val="1551056672"/>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D65C8-0976-FDF2-D276-E02623E6C1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FA2720-EC7A-D6E1-4D01-D4F755B97675}"/>
              </a:ext>
            </a:extLst>
          </p:cNvPr>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a:extLst>
              <a:ext uri="{FF2B5EF4-FFF2-40B4-BE49-F238E27FC236}">
                <a16:creationId xmlns:a16="http://schemas.microsoft.com/office/drawing/2014/main" id="{73D38442-B7B4-338D-3065-FD02FD077252}"/>
              </a:ext>
            </a:extLst>
          </p:cNvPr>
          <p:cNvSpPr/>
          <p:nvPr/>
        </p:nvSpPr>
        <p:spPr>
          <a:xfrm rot="5400000">
            <a:off x="1300454" y="2651663"/>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6" name="ZoneTexte 5">
            <a:extLst>
              <a:ext uri="{FF2B5EF4-FFF2-40B4-BE49-F238E27FC236}">
                <a16:creationId xmlns:a16="http://schemas.microsoft.com/office/drawing/2014/main" id="{F107FC38-AE95-ECCA-2470-8A71EC0D5A7A}"/>
              </a:ext>
            </a:extLst>
          </p:cNvPr>
          <p:cNvSpPr txBox="1"/>
          <p:nvPr/>
        </p:nvSpPr>
        <p:spPr>
          <a:xfrm>
            <a:off x="2946548" y="2274838"/>
            <a:ext cx="5337847" cy="2308324"/>
          </a:xfrm>
          <a:prstGeom prst="rect">
            <a:avLst/>
          </a:prstGeom>
          <a:noFill/>
        </p:spPr>
        <p:txBody>
          <a:bodyPr wrap="square" lIns="91440" tIns="45720" rIns="91440" bIns="45720" rtlCol="0" anchor="t">
            <a:spAutoFit/>
          </a:bodyPr>
          <a:lstStyle/>
          <a:p>
            <a:r>
              <a:rPr lang="en-IE" sz="4800" b="1" err="1">
                <a:solidFill>
                  <a:schemeClr val="bg1"/>
                </a:solidFill>
              </a:rPr>
              <a:t>Sinäkin</a:t>
            </a:r>
            <a:r>
              <a:rPr lang="en-IE" sz="4800" b="1">
                <a:solidFill>
                  <a:schemeClr val="bg1"/>
                </a:solidFill>
              </a:rPr>
              <a:t> </a:t>
            </a:r>
            <a:r>
              <a:rPr lang="en-IE" sz="4800" b="1" err="1">
                <a:solidFill>
                  <a:schemeClr val="bg1"/>
                </a:solidFill>
              </a:rPr>
              <a:t>voit</a:t>
            </a:r>
            <a:r>
              <a:rPr lang="en-IE" sz="4800" b="1">
                <a:solidFill>
                  <a:schemeClr val="bg1"/>
                </a:solidFill>
              </a:rPr>
              <a:t> </a:t>
            </a:r>
          </a:p>
          <a:p>
            <a:r>
              <a:rPr lang="en-IE" sz="4800" b="1" err="1">
                <a:solidFill>
                  <a:schemeClr val="bg1"/>
                </a:solidFill>
              </a:rPr>
              <a:t>muuttaa</a:t>
            </a:r>
            <a:r>
              <a:rPr lang="en-IE" sz="4800" b="1">
                <a:solidFill>
                  <a:schemeClr val="bg1"/>
                </a:solidFill>
              </a:rPr>
              <a:t> </a:t>
            </a:r>
          </a:p>
          <a:p>
            <a:r>
              <a:rPr lang="en-IE" sz="4800" b="1" err="1">
                <a:solidFill>
                  <a:schemeClr val="bg1"/>
                </a:solidFill>
              </a:rPr>
              <a:t>Eurooppaa</a:t>
            </a:r>
            <a:r>
              <a:rPr lang="en-IE" sz="4800" b="1">
                <a:solidFill>
                  <a:schemeClr val="bg1"/>
                </a:solidFill>
              </a:rPr>
              <a:t>!</a:t>
            </a:r>
            <a:endParaRPr lang="en-IE" sz="4800" b="1">
              <a:solidFill>
                <a:schemeClr val="bg1"/>
              </a:solidFill>
              <a:cs typeface="Calibri"/>
            </a:endParaRPr>
          </a:p>
        </p:txBody>
      </p:sp>
    </p:spTree>
    <p:extLst>
      <p:ext uri="{BB962C8B-B14F-4D97-AF65-F5344CB8AC3E}">
        <p14:creationId xmlns:p14="http://schemas.microsoft.com/office/powerpoint/2010/main" val="1366900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7BC97-A11C-85DD-968F-450A22937B2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E6D7ECF-AD4B-DC6E-36E6-9EC1A2559C1E}"/>
              </a:ext>
            </a:extLst>
          </p:cNvPr>
          <p:cNvGraphicFramePr>
            <a:graphicFrameLocks noGrp="1"/>
          </p:cNvGraphicFramePr>
          <p:nvPr>
            <p:ph idx="1"/>
            <p:extLst>
              <p:ext uri="{D42A27DB-BD31-4B8C-83A1-F6EECF244321}">
                <p14:modId xmlns:p14="http://schemas.microsoft.com/office/powerpoint/2010/main" val="96794308"/>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55CD4693-E6FD-44D5-E230-1722712425FA}"/>
              </a:ext>
            </a:extLst>
          </p:cNvPr>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a:extLst>
              <a:ext uri="{FF2B5EF4-FFF2-40B4-BE49-F238E27FC236}">
                <a16:creationId xmlns:a16="http://schemas.microsoft.com/office/drawing/2014/main" id="{134495FB-3235-3B52-AE68-382B9105EEF3}"/>
              </a:ext>
            </a:extLst>
          </p:cNvPr>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a:extLst>
              <a:ext uri="{FF2B5EF4-FFF2-40B4-BE49-F238E27FC236}">
                <a16:creationId xmlns:a16="http://schemas.microsoft.com/office/drawing/2014/main" id="{9FCA7B4C-01F7-72C1-C5D3-136DBC9689EC}"/>
              </a:ext>
            </a:extLst>
          </p:cNvPr>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sp>
        <p:nvSpPr>
          <p:cNvPr id="3" name="TextBox 2">
            <a:extLst>
              <a:ext uri="{FF2B5EF4-FFF2-40B4-BE49-F238E27FC236}">
                <a16:creationId xmlns:a16="http://schemas.microsoft.com/office/drawing/2014/main" id="{92E54047-89FE-0CD6-E005-7ED18189B8E7}"/>
              </a:ext>
            </a:extLst>
          </p:cNvPr>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832" name="ZoneTexte 1">
            <a:extLst>
              <a:ext uri="{FF2B5EF4-FFF2-40B4-BE49-F238E27FC236}">
                <a16:creationId xmlns:a16="http://schemas.microsoft.com/office/drawing/2014/main" id="{EAB918C0-49F4-4D3A-BED6-12B81054F2F1}"/>
              </a:ext>
            </a:extLst>
          </p:cNvPr>
          <p:cNvSpPr txBox="1"/>
          <p:nvPr/>
        </p:nvSpPr>
        <p:spPr>
          <a:xfrm>
            <a:off x="967899" y="327229"/>
            <a:ext cx="7705454" cy="58477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E" sz="3200" b="1" err="1">
                <a:solidFill>
                  <a:srgbClr val="FFC000"/>
                </a:solidFill>
                <a:cs typeface="Arial"/>
              </a:rPr>
              <a:t>Sinäkin</a:t>
            </a:r>
            <a:r>
              <a:rPr lang="en-IE" sz="3200" b="1">
                <a:solidFill>
                  <a:srgbClr val="FFC000"/>
                </a:solidFill>
                <a:cs typeface="Arial"/>
              </a:rPr>
              <a:t> </a:t>
            </a:r>
            <a:r>
              <a:rPr lang="en-IE" sz="3200" b="1" err="1">
                <a:solidFill>
                  <a:srgbClr val="FFC000"/>
                </a:solidFill>
                <a:cs typeface="Arial"/>
              </a:rPr>
              <a:t>voit</a:t>
            </a:r>
            <a:r>
              <a:rPr lang="en-IE" sz="3200" b="1">
                <a:solidFill>
                  <a:srgbClr val="FFC000"/>
                </a:solidFill>
                <a:cs typeface="Arial"/>
              </a:rPr>
              <a:t> </a:t>
            </a:r>
            <a:r>
              <a:rPr lang="en-IE" sz="3200" b="1" err="1">
                <a:solidFill>
                  <a:srgbClr val="FFC000"/>
                </a:solidFill>
                <a:cs typeface="Arial"/>
              </a:rPr>
              <a:t>muuttaa</a:t>
            </a:r>
            <a:r>
              <a:rPr lang="en-IE" sz="3200" b="1">
                <a:solidFill>
                  <a:srgbClr val="FFC000"/>
                </a:solidFill>
                <a:cs typeface="Arial"/>
              </a:rPr>
              <a:t> </a:t>
            </a:r>
            <a:r>
              <a:rPr lang="en-IE" sz="3200" b="1" err="1">
                <a:solidFill>
                  <a:srgbClr val="FFC000"/>
                </a:solidFill>
                <a:cs typeface="Arial"/>
              </a:rPr>
              <a:t>Eurooppaa</a:t>
            </a:r>
            <a:r>
              <a:rPr lang="en-IE" sz="3200" b="1">
                <a:solidFill>
                  <a:srgbClr val="FFC000"/>
                </a:solidFill>
                <a:cs typeface="Arial"/>
              </a:rPr>
              <a:t>!</a:t>
            </a:r>
          </a:p>
        </p:txBody>
      </p:sp>
      <p:sp>
        <p:nvSpPr>
          <p:cNvPr id="833" name="Larme 6">
            <a:extLst>
              <a:ext uri="{FF2B5EF4-FFF2-40B4-BE49-F238E27FC236}">
                <a16:creationId xmlns:a16="http://schemas.microsoft.com/office/drawing/2014/main" id="{C6FA5732-686E-7742-9EC1-DB83AFC7D1DC}"/>
              </a:ext>
            </a:extLst>
          </p:cNvPr>
          <p:cNvSpPr/>
          <p:nvPr/>
        </p:nvSpPr>
        <p:spPr>
          <a:xfrm rot="5400000">
            <a:off x="336989" y="198554"/>
            <a:ext cx="583321" cy="594275"/>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solidFill>
                <a:srgbClr val="FFC000"/>
              </a:solidFill>
              <a:highlight>
                <a:srgbClr val="E65657"/>
              </a:highlight>
            </a:endParaRPr>
          </a:p>
        </p:txBody>
      </p:sp>
    </p:spTree>
    <p:extLst>
      <p:ext uri="{BB962C8B-B14F-4D97-AF65-F5344CB8AC3E}">
        <p14:creationId xmlns:p14="http://schemas.microsoft.com/office/powerpoint/2010/main" val="2950166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34420"/>
            <a:ext cx="7705454" cy="584775"/>
          </a:xfrm>
          <a:prstGeom prst="rect">
            <a:avLst/>
          </a:prstGeom>
          <a:noFill/>
        </p:spPr>
        <p:txBody>
          <a:bodyPr wrap="square" rtlCol="0">
            <a:spAutoFit/>
          </a:bodyPr>
          <a:lstStyle/>
          <a:p>
            <a:r>
              <a:rPr lang="fr-FR" sz="3200" b="1">
                <a:solidFill>
                  <a:srgbClr val="E65657"/>
                </a:solidFill>
                <a:latin typeface="Calibri" panose="020F0502020204030204" pitchFamily="34" charset="0"/>
                <a:cs typeface="Calibri" panose="020F0502020204030204" pitchFamily="34" charset="0"/>
              </a:rPr>
              <a:t>MISTÄ SAAN LISÄÄ EU-TIETOA?</a:t>
            </a: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7915804" y="5617079"/>
            <a:ext cx="2235621" cy="246221"/>
          </a:xfrm>
          <a:prstGeom prst="rect">
            <a:avLst/>
          </a:prstGeom>
          <a:solidFill>
            <a:schemeClr val="bg1"/>
          </a:solidFill>
        </p:spPr>
        <p:txBody>
          <a:bodyPr wrap="square">
            <a:spAutoFit/>
          </a:bodyPr>
          <a:lstStyle/>
          <a:p>
            <a:r>
              <a:rPr lang="fr-FR" sz="1000" b="1">
                <a:solidFill>
                  <a:srgbClr val="FF5050"/>
                </a:solidFill>
                <a:latin typeface="Arial" charset="0"/>
                <a:ea typeface="Arial" charset="0"/>
                <a:cs typeface="Arial" charset="0"/>
              </a:rPr>
              <a:t>MISTÄ SAAN LISÄÄ EU-TIETOA?</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899097" y="4622380"/>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a:solidFill>
                <a:schemeClr val="tx1"/>
              </a:solidFill>
              <a:cs typeface="Arial" panose="020B0604020202020204" pitchFamily="34" charset="0"/>
            </a:endParaRPr>
          </a:p>
          <a:p>
            <a:endParaRPr lang="de-DE" b="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a:p>
          <a:p>
            <a:endParaRPr lang="en-GB" b="1"/>
          </a:p>
          <a:p>
            <a:endParaRPr lang="en-GB" b="1"/>
          </a:p>
          <a:p>
            <a:endParaRPr lang="en-GB" b="1"/>
          </a:p>
        </p:txBody>
      </p:sp>
      <p:sp>
        <p:nvSpPr>
          <p:cNvPr id="16" name="Rectangle 15"/>
          <p:cNvSpPr/>
          <p:nvPr/>
        </p:nvSpPr>
        <p:spPr>
          <a:xfrm>
            <a:off x="5302395" y="2570403"/>
            <a:ext cx="4267131" cy="1092607"/>
          </a:xfrm>
          <a:prstGeom prst="rect">
            <a:avLst/>
          </a:prstGeom>
        </p:spPr>
        <p:txBody>
          <a:bodyPr wrap="square">
            <a:spAutoFit/>
          </a:bodyPr>
          <a:lstStyle/>
          <a:p>
            <a:r>
              <a:rPr lang="en-US" b="1" err="1"/>
              <a:t>Näin</a:t>
            </a:r>
            <a:r>
              <a:rPr lang="en-US" b="1"/>
              <a:t> EU </a:t>
            </a:r>
            <a:r>
              <a:rPr lang="en-US" b="1" err="1"/>
              <a:t>toimii</a:t>
            </a:r>
            <a:r>
              <a:rPr lang="en-US" b="1"/>
              <a:t> </a:t>
            </a:r>
            <a:r>
              <a:rPr lang="en-US" b="1" err="1"/>
              <a:t>hyväkseni</a:t>
            </a:r>
            <a:endParaRPr lang="en-US" b="1"/>
          </a:p>
          <a:p>
            <a:r>
              <a:rPr lang="en-GB" b="1">
                <a:solidFill>
                  <a:srgbClr val="808080">
                    <a:lumMod val="75000"/>
                  </a:srgbClr>
                </a:solidFill>
                <a:cs typeface="Arial" panose="020B0604020202020204" pitchFamily="34" charset="0"/>
                <a:hlinkClick r:id="rId3"/>
              </a:rPr>
              <a:t>what-europe-does-for-me.eu</a:t>
            </a:r>
            <a:endParaRPr lang="en-GB" b="1">
              <a:solidFill>
                <a:srgbClr val="808080">
                  <a:lumMod val="75000"/>
                </a:srgbClr>
              </a:solidFill>
              <a:cs typeface="Arial" panose="020B0604020202020204" pitchFamily="34" charset="0"/>
            </a:endParaRPr>
          </a:p>
          <a:p>
            <a:pPr lvl="0"/>
            <a:endParaRPr lang="en-GB" b="1">
              <a:solidFill>
                <a:srgbClr val="808080">
                  <a:lumMod val="75000"/>
                </a:srgbClr>
              </a:solidFill>
              <a:cs typeface="Arial" panose="020B0604020202020204" pitchFamily="34" charset="0"/>
            </a:endParaRPr>
          </a:p>
          <a:p>
            <a:pPr lvl="0" algn="ctr"/>
            <a:endParaRPr lang="fr-BE" sz="1100" b="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3973080" cy="1754326"/>
          </a:xfrm>
          <a:prstGeom prst="rect">
            <a:avLst/>
          </a:prstGeom>
          <a:noFill/>
        </p:spPr>
        <p:txBody>
          <a:bodyPr wrap="square" rtlCol="0">
            <a:spAutoFit/>
          </a:bodyPr>
          <a:lstStyle/>
          <a:p>
            <a:r>
              <a:rPr lang="en-GB" b="1" err="1"/>
              <a:t>Euroopan</a:t>
            </a:r>
            <a:r>
              <a:rPr lang="en-GB" b="1"/>
              <a:t> </a:t>
            </a:r>
            <a:r>
              <a:rPr lang="en-GB" b="1" err="1"/>
              <a:t>unionin</a:t>
            </a:r>
            <a:r>
              <a:rPr lang="en-GB" b="1"/>
              <a:t> </a:t>
            </a:r>
            <a:r>
              <a:rPr lang="en-GB" b="1" err="1"/>
              <a:t>virallinen</a:t>
            </a:r>
            <a:r>
              <a:rPr lang="en-GB" b="1"/>
              <a:t> </a:t>
            </a:r>
            <a:r>
              <a:rPr lang="en-GB" b="1" err="1"/>
              <a:t>sivusto</a:t>
            </a:r>
            <a:endParaRPr lang="en-GB" b="1"/>
          </a:p>
          <a:p>
            <a:r>
              <a:rPr lang="en-GB" b="1">
                <a:hlinkClick r:id="rId6"/>
              </a:rPr>
              <a:t>europa.eu</a:t>
            </a:r>
            <a:endParaRPr lang="en-GB"/>
          </a:p>
          <a:p>
            <a:endParaRPr lang="en-IE"/>
          </a:p>
          <a:p>
            <a:endParaRPr lang="en-IE"/>
          </a:p>
          <a:p>
            <a:endParaRPr lang="en-IE"/>
          </a:p>
          <a:p>
            <a:endParaRPr lang="en-IE"/>
          </a:p>
        </p:txBody>
      </p:sp>
      <p:sp>
        <p:nvSpPr>
          <p:cNvPr id="6" name="TextBox 5"/>
          <p:cNvSpPr txBox="1"/>
          <p:nvPr/>
        </p:nvSpPr>
        <p:spPr>
          <a:xfrm>
            <a:off x="5240550" y="4987500"/>
            <a:ext cx="3063240" cy="923330"/>
          </a:xfrm>
          <a:prstGeom prst="rect">
            <a:avLst/>
          </a:prstGeom>
          <a:noFill/>
        </p:spPr>
        <p:txBody>
          <a:bodyPr wrap="square" rtlCol="0">
            <a:spAutoFit/>
          </a:bodyPr>
          <a:lstStyle/>
          <a:p>
            <a:r>
              <a:rPr lang="en-US" b="1" err="1">
                <a:cs typeface="Arial" panose="020B0604020202020204" pitchFamily="34" charset="0"/>
              </a:rPr>
              <a:t>EU:n</a:t>
            </a:r>
            <a:r>
              <a:rPr lang="en-US" b="1">
                <a:cs typeface="Arial" panose="020B0604020202020204" pitchFamily="34" charset="0"/>
              </a:rPr>
              <a:t> </a:t>
            </a:r>
            <a:r>
              <a:rPr lang="en-US" b="1" err="1">
                <a:cs typeface="Arial" panose="020B0604020202020204" pitchFamily="34" charset="0"/>
              </a:rPr>
              <a:t>julkaisutoimisto</a:t>
            </a:r>
            <a:endParaRPr lang="en-US" b="1">
              <a:cs typeface="Arial" panose="020B0604020202020204" pitchFamily="34" charset="0"/>
            </a:endParaRPr>
          </a:p>
          <a:p>
            <a:r>
              <a:rPr lang="en-US" b="1">
                <a:cs typeface="Arial" panose="020B0604020202020204" pitchFamily="34" charset="0"/>
                <a:hlinkClick r:id="rId7"/>
              </a:rPr>
              <a:t>publications.europa.eu</a:t>
            </a:r>
            <a:endParaRPr lang="en-US" b="1">
              <a:cs typeface="Arial" panose="020B0604020202020204" pitchFamily="34" charset="0"/>
            </a:endParaRPr>
          </a:p>
          <a:p>
            <a:endParaRPr lang="en-IE"/>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a:hlinkClick r:id="rId8"/>
            </a:endParaRPr>
          </a:p>
          <a:p>
            <a:endParaRPr lang="en-GB" b="1"/>
          </a:p>
          <a:p>
            <a:endParaRPr lang="en-GB" b="1"/>
          </a:p>
          <a:p>
            <a:r>
              <a:rPr lang="en-GB" b="1" err="1"/>
              <a:t>Oppisoppi-uutiskirje</a:t>
            </a:r>
            <a:endParaRPr lang="en-GB" b="1"/>
          </a:p>
          <a:p>
            <a:r>
              <a:rPr lang="en-GB" b="1">
                <a:hlinkClick r:id="rId8"/>
              </a:rPr>
              <a:t>ec.europa.eu/newsroom/</a:t>
            </a:r>
            <a:r>
              <a:rPr lang="en-GB" b="1" err="1">
                <a:hlinkClick r:id="rId8"/>
              </a:rPr>
              <a:t>comm</a:t>
            </a:r>
            <a:r>
              <a:rPr lang="en-GB" b="1">
                <a:hlinkClick r:id="rId8"/>
              </a:rPr>
              <a:t>/user-subscriptions/1595/create</a:t>
            </a:r>
            <a:endParaRPr lang="en-GB" b="1"/>
          </a:p>
          <a:p>
            <a:endParaRPr lang="en-GB" b="1"/>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3" y="2768071"/>
            <a:ext cx="3959651" cy="923330"/>
          </a:xfrm>
          <a:prstGeom prst="rect">
            <a:avLst/>
          </a:prstGeom>
        </p:spPr>
        <p:txBody>
          <a:bodyPr wrap="square">
            <a:spAutoFit/>
          </a:bodyPr>
          <a:lstStyle/>
          <a:p>
            <a:r>
              <a:rPr lang="en-GB" b="1" err="1"/>
              <a:t>Oppisoppi</a:t>
            </a:r>
            <a:endParaRPr lang="en-GB" b="1"/>
          </a:p>
          <a:p>
            <a:r>
              <a:rPr lang="en-GB" b="1">
                <a:hlinkClick r:id="rId10"/>
              </a:rPr>
              <a:t>europa.eu/learning-corner/</a:t>
            </a:r>
            <a:r>
              <a:rPr lang="en-GB" b="1" err="1">
                <a:hlinkClick r:id="rId10"/>
              </a:rPr>
              <a:t>home_fi</a:t>
            </a:r>
            <a:endParaRPr lang="en-GB" b="1"/>
          </a:p>
          <a:p>
            <a:endParaRPr lang="en-GB" b="1"/>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066212" y="2485068"/>
            <a:ext cx="5093525" cy="1446550"/>
          </a:xfrm>
          <a:prstGeom prst="rect">
            <a:avLst/>
          </a:prstGeom>
          <a:noFill/>
        </p:spPr>
        <p:txBody>
          <a:bodyPr wrap="square" rtlCol="0">
            <a:spAutoFit/>
          </a:bodyPr>
          <a:lstStyle/>
          <a:p>
            <a:pPr algn="ctr"/>
            <a:r>
              <a:rPr lang="fr-FR" sz="4400" b="1">
                <a:solidFill>
                  <a:schemeClr val="bg1"/>
                </a:solidFill>
              </a:rPr>
              <a:t>TUNNETKO ITSESI EUROOPPALAISEKSI?</a:t>
            </a:r>
            <a:endParaRPr lang="fr-FR" sz="440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2" name="TextBox 1"/>
          <p:cNvSpPr txBox="1"/>
          <p:nvPr/>
        </p:nvSpPr>
        <p:spPr>
          <a:xfrm>
            <a:off x="2187921" y="3909000"/>
            <a:ext cx="4850105" cy="369332"/>
          </a:xfrm>
          <a:prstGeom prst="rect">
            <a:avLst/>
          </a:prstGeom>
          <a:noFill/>
        </p:spPr>
        <p:txBody>
          <a:bodyPr wrap="square" rtlCol="0">
            <a:spAutoFit/>
          </a:bodyPr>
          <a:lstStyle/>
          <a:p>
            <a:r>
              <a:rPr lang="fi-FI" i="1">
                <a:solidFill>
                  <a:schemeClr val="bg1"/>
                </a:solidFill>
              </a:rPr>
              <a:t>Mikä saa sinut tuntemaan itsesi eurooppalaiseksi?</a:t>
            </a:r>
            <a:endParaRPr lang="fr-BE" i="1">
              <a:solidFill>
                <a:schemeClr val="bg1"/>
              </a:solidFill>
            </a:endParaRP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a:solidFill>
                  <a:srgbClr val="00B050"/>
                </a:solidFill>
              </a:rPr>
              <a:t>OTA YHTEYTTÄ</a:t>
            </a:r>
            <a:endParaRPr lang="en-GB" sz="2400" b="1">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407004" y="6121004"/>
            <a:ext cx="1227770" cy="246221"/>
          </a:xfrm>
          <a:prstGeom prst="rect">
            <a:avLst/>
          </a:prstGeom>
          <a:solidFill>
            <a:schemeClr val="bg1"/>
          </a:solidFill>
          <a:ln>
            <a:solidFill>
              <a:schemeClr val="bg1"/>
            </a:solidFill>
          </a:ln>
        </p:spPr>
        <p:txBody>
          <a:bodyPr wrap="square">
            <a:spAutoFit/>
          </a:bodyPr>
          <a:lstStyle/>
          <a:p>
            <a:r>
              <a:rPr lang="fr-FR" sz="1000" b="1">
                <a:solidFill>
                  <a:srgbClr val="00B050"/>
                </a:solidFill>
                <a:latin typeface="Arial" charset="0"/>
                <a:ea typeface="Arial" charset="0"/>
                <a:cs typeface="Arial" charset="0"/>
              </a:rPr>
              <a:t>OTA YHTEYTTÄ</a:t>
            </a:r>
          </a:p>
        </p:txBody>
      </p:sp>
      <p:cxnSp>
        <p:nvCxnSpPr>
          <p:cNvPr id="15" name="Straight Connector 14"/>
          <p:cNvCxnSpPr/>
          <p:nvPr/>
        </p:nvCxnSpPr>
        <p:spPr>
          <a:xfrm>
            <a:off x="8897778" y="5627934"/>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0" y="4236112"/>
            <a:ext cx="4085287" cy="1138773"/>
          </a:xfrm>
          <a:prstGeom prst="rect">
            <a:avLst/>
          </a:prstGeom>
          <a:noFill/>
        </p:spPr>
        <p:txBody>
          <a:bodyPr wrap="square" rtlCol="0">
            <a:spAutoFit/>
          </a:bodyPr>
          <a:lstStyle/>
          <a:p>
            <a:r>
              <a:rPr lang="en-US" err="1">
                <a:cs typeface="Arial" panose="020B0604020202020204" pitchFamily="34" charset="0"/>
              </a:rPr>
              <a:t>Maksuton</a:t>
            </a:r>
            <a:r>
              <a:rPr lang="en-US">
                <a:cs typeface="Arial" panose="020B0604020202020204" pitchFamily="34" charset="0"/>
              </a:rPr>
              <a:t> </a:t>
            </a:r>
            <a:r>
              <a:rPr lang="en-US" err="1">
                <a:cs typeface="Arial" panose="020B0604020202020204" pitchFamily="34" charset="0"/>
              </a:rPr>
              <a:t>palvelunumero</a:t>
            </a:r>
            <a:r>
              <a:rPr lang="en-US">
                <a:cs typeface="Arial" panose="020B0604020202020204" pitchFamily="34" charset="0"/>
              </a:rPr>
              <a:t>:</a:t>
            </a:r>
            <a:r>
              <a:rPr lang="en-US" b="0">
                <a:solidFill>
                  <a:schemeClr val="tx1"/>
                </a:solidFill>
                <a:cs typeface="Arial" panose="020B0604020202020204" pitchFamily="34" charset="0"/>
              </a:rPr>
              <a:t> </a:t>
            </a:r>
            <a:r>
              <a:rPr lang="en-US" b="1">
                <a:solidFill>
                  <a:schemeClr val="tx1"/>
                </a:solidFill>
                <a:cs typeface="Arial" panose="020B0604020202020204" pitchFamily="34" charset="0"/>
              </a:rPr>
              <a:t>00 800 6 7 8 9 10 11</a:t>
            </a:r>
          </a:p>
          <a:p>
            <a:pPr>
              <a:buFont typeface="Arial"/>
              <a:buChar char="•"/>
            </a:pPr>
            <a:endParaRPr lang="en-US" sz="1600" b="1">
              <a:cs typeface="Arial" panose="020B0604020202020204" pitchFamily="34" charset="0"/>
            </a:endParaRPr>
          </a:p>
          <a:p>
            <a:endParaRPr lang="en-US" sz="1600" b="1">
              <a:solidFill>
                <a:schemeClr val="tx1"/>
              </a:solidFill>
              <a:cs typeface="Arial" panose="020B0604020202020204" pitchFamily="34" charset="0"/>
            </a:endParaRPr>
          </a:p>
        </p:txBody>
      </p:sp>
      <p:sp>
        <p:nvSpPr>
          <p:cNvPr id="3" name="TextBox 2"/>
          <p:cNvSpPr txBox="1"/>
          <p:nvPr/>
        </p:nvSpPr>
        <p:spPr>
          <a:xfrm>
            <a:off x="868617" y="964578"/>
            <a:ext cx="2758902" cy="461665"/>
          </a:xfrm>
          <a:prstGeom prst="rect">
            <a:avLst/>
          </a:prstGeom>
          <a:noFill/>
        </p:spPr>
        <p:txBody>
          <a:bodyPr wrap="square" rtlCol="0">
            <a:spAutoFit/>
          </a:bodyPr>
          <a:lstStyle/>
          <a:p>
            <a:pPr algn="ctr"/>
            <a:r>
              <a:rPr lang="en-GB" sz="2400" err="1"/>
              <a:t>Henkilökohtaisesti</a:t>
            </a:r>
            <a:r>
              <a:rPr lang="en-GB" sz="2400"/>
              <a:t>:</a:t>
            </a:r>
            <a:endParaRPr lang="en-GB"/>
          </a:p>
        </p:txBody>
      </p:sp>
      <p:sp>
        <p:nvSpPr>
          <p:cNvPr id="29" name="TextBox 28"/>
          <p:cNvSpPr txBox="1"/>
          <p:nvPr/>
        </p:nvSpPr>
        <p:spPr>
          <a:xfrm>
            <a:off x="4538803" y="968326"/>
            <a:ext cx="4507982" cy="461665"/>
          </a:xfrm>
          <a:prstGeom prst="rect">
            <a:avLst/>
          </a:prstGeom>
          <a:noFill/>
        </p:spPr>
        <p:txBody>
          <a:bodyPr wrap="square" rtlCol="0">
            <a:spAutoFit/>
          </a:bodyPr>
          <a:lstStyle/>
          <a:p>
            <a:pPr algn="ctr"/>
            <a:r>
              <a:rPr lang="fr-BE" sz="2400" err="1"/>
              <a:t>Sosiaalisen</a:t>
            </a:r>
            <a:r>
              <a:rPr lang="fr-BE" sz="2400"/>
              <a:t> </a:t>
            </a:r>
            <a:r>
              <a:rPr lang="fr-BE" sz="2400" err="1"/>
              <a:t>median</a:t>
            </a:r>
            <a:r>
              <a:rPr lang="fr-BE" sz="2400"/>
              <a:t> </a:t>
            </a:r>
            <a:r>
              <a:rPr lang="fr-BE" sz="2400" err="1"/>
              <a:t>kautta</a:t>
            </a:r>
            <a:r>
              <a:rPr lang="fr-BE" sz="2400"/>
              <a:t>:</a:t>
            </a:r>
            <a:endParaRPr lang="fr-BE" b="1"/>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a:solidFill>
                <a:schemeClr val="bg1"/>
              </a:solidFill>
              <a:hlinkClick r:id="rId4"/>
            </a:endParaRPr>
          </a:p>
          <a:p>
            <a:r>
              <a:rPr lang="fr-BE" b="1" u="sng">
                <a:hlinkClick r:id="rId5"/>
              </a:rPr>
              <a:t>europa.eu/</a:t>
            </a:r>
            <a:r>
              <a:rPr lang="fr-BE" b="1" u="sng" err="1">
                <a:hlinkClick r:id="rId5"/>
              </a:rPr>
              <a:t>european</a:t>
            </a:r>
            <a:r>
              <a:rPr lang="fr-BE" b="1" u="sng">
                <a:hlinkClick r:id="rId5"/>
              </a:rPr>
              <a:t>-union/</a:t>
            </a:r>
            <a:r>
              <a:rPr lang="fr-BE" b="1" u="sng" err="1">
                <a:hlinkClick r:id="rId5"/>
              </a:rPr>
              <a:t>contact_fi</a:t>
            </a:r>
            <a:endParaRPr lang="en-US"/>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a:cs typeface="Arial" panose="020B0604020202020204" pitchFamily="34" charset="0"/>
              </a:rPr>
              <a:t>&gt; </a:t>
            </a:r>
            <a:r>
              <a:rPr lang="fi-FI">
                <a:cs typeface="Arial" panose="020B0604020202020204" pitchFamily="34" charset="0"/>
              </a:rPr>
              <a:t>Onko sinulla kysyttävää EU:sta? </a:t>
            </a:r>
            <a:r>
              <a:rPr lang="fi-FI" b="1">
                <a:cs typeface="Arial" panose="020B0604020202020204" pitchFamily="34" charset="0"/>
              </a:rPr>
              <a:t>Europe Direct</a:t>
            </a:r>
            <a:r>
              <a:rPr lang="fi-FI">
                <a:cs typeface="Arial" panose="020B0604020202020204" pitchFamily="34" charset="0"/>
              </a:rPr>
              <a:t> vastaa.</a:t>
            </a:r>
            <a:endParaRPr lang="de-DE">
              <a:cs typeface="Arial" panose="020B0604020202020204" pitchFamily="34" charset="0"/>
            </a:endParaRPr>
          </a:p>
        </p:txBody>
      </p:sp>
      <p:sp>
        <p:nvSpPr>
          <p:cNvPr id="5" name="Rectangle 4"/>
          <p:cNvSpPr/>
          <p:nvPr/>
        </p:nvSpPr>
        <p:spPr>
          <a:xfrm>
            <a:off x="190205" y="4805498"/>
            <a:ext cx="4115727" cy="1477328"/>
          </a:xfrm>
          <a:prstGeom prst="rect">
            <a:avLst/>
          </a:prstGeom>
        </p:spPr>
        <p:txBody>
          <a:bodyPr wrap="square">
            <a:spAutoFit/>
          </a:bodyPr>
          <a:lstStyle/>
          <a:p>
            <a:r>
              <a:rPr lang="en-US" b="1"/>
              <a:t>&gt;</a:t>
            </a:r>
            <a:r>
              <a:rPr lang="en-US"/>
              <a:t> </a:t>
            </a:r>
            <a:r>
              <a:rPr lang="fi-FI"/>
              <a:t>Hae läheltäsi EU-tiedotuspiste, jonne voit mennä kysymään ja keskustelemaan EU-asioista:</a:t>
            </a:r>
          </a:p>
          <a:p>
            <a:r>
              <a:rPr lang="en-GB" b="1" u="sng">
                <a:hlinkClick r:id="rId6"/>
              </a:rPr>
              <a:t>europa.eu/</a:t>
            </a:r>
            <a:r>
              <a:rPr lang="en-GB" b="1" u="sng" err="1">
                <a:hlinkClick r:id="rId6"/>
              </a:rPr>
              <a:t>european</a:t>
            </a:r>
            <a:r>
              <a:rPr lang="en-GB" b="1" u="sng">
                <a:hlinkClick r:id="rId6"/>
              </a:rPr>
              <a:t>-union/contact/meet-</a:t>
            </a:r>
            <a:r>
              <a:rPr lang="en-GB" b="1" u="sng" err="1">
                <a:hlinkClick r:id="rId6"/>
              </a:rPr>
              <a:t>us_fi</a:t>
            </a:r>
            <a:endParaRPr lang="en-US"/>
          </a:p>
        </p:txBody>
      </p:sp>
      <p:sp>
        <p:nvSpPr>
          <p:cNvPr id="19" name="Rectangle 18"/>
          <p:cNvSpPr/>
          <p:nvPr/>
        </p:nvSpPr>
        <p:spPr>
          <a:xfrm>
            <a:off x="4582994" y="4657590"/>
            <a:ext cx="4572000" cy="1477328"/>
          </a:xfrm>
          <a:prstGeom prst="rect">
            <a:avLst/>
          </a:prstGeom>
        </p:spPr>
        <p:txBody>
          <a:bodyPr wrap="square">
            <a:spAutoFit/>
          </a:bodyPr>
          <a:lstStyle/>
          <a:p>
            <a:r>
              <a:rPr lang="fi-FI" b="1"/>
              <a:t>Hakutoiminnolla</a:t>
            </a:r>
            <a:r>
              <a:rPr lang="fi-FI"/>
              <a:t> löydät EU:ta käsitteleviä sosiaalisen median tilejä:</a:t>
            </a:r>
          </a:p>
          <a:p>
            <a:endParaRPr lang="en-US"/>
          </a:p>
          <a:p>
            <a:r>
              <a:rPr lang="fi-FI" b="1" u="sng">
                <a:hlinkClick r:id="rId7"/>
              </a:rPr>
              <a:t>europa.eu/</a:t>
            </a:r>
            <a:r>
              <a:rPr lang="fi-FI" b="1" u="sng" err="1">
                <a:hlinkClick r:id="rId7"/>
              </a:rPr>
              <a:t>european-union</a:t>
            </a:r>
            <a:r>
              <a:rPr lang="fi-FI" b="1" u="sng">
                <a:hlinkClick r:id="rId7"/>
              </a:rPr>
              <a:t>/</a:t>
            </a:r>
            <a:r>
              <a:rPr lang="fi-FI" b="1" u="sng" err="1">
                <a:hlinkClick r:id="rId7"/>
              </a:rPr>
              <a:t>contact</a:t>
            </a:r>
            <a:r>
              <a:rPr lang="fi-FI" b="1" u="sng">
                <a:hlinkClick r:id="rId7"/>
              </a:rPr>
              <a:t>/</a:t>
            </a:r>
            <a:r>
              <a:rPr lang="fi-FI" b="1" u="sng" err="1">
                <a:hlinkClick r:id="rId7"/>
              </a:rPr>
              <a:t>social-networks_fi</a:t>
            </a:r>
            <a:endParaRPr lang="en-US"/>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err="1"/>
              <a:t>Kiitos</a:t>
            </a:r>
            <a:r>
              <a:rPr lang="en-IE" b="1"/>
              <a:t>!</a:t>
            </a:r>
            <a:endParaRPr lang="en-GB" b="1"/>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a:solidFill>
                <a:srgbClr val="4D4D4D"/>
              </a:solidFill>
              <a:latin typeface="Arial"/>
            </a:endParaRPr>
          </a:p>
          <a:p>
            <a:pPr defTabSz="685800">
              <a:spcAft>
                <a:spcPts val="1350"/>
              </a:spcAft>
              <a:buClr>
                <a:srgbClr val="034EA2"/>
              </a:buClr>
            </a:pPr>
            <a:endParaRPr lang="en-GB" sz="1500" b="1">
              <a:solidFill>
                <a:srgbClr val="035DC1"/>
              </a:solidFill>
              <a:latin typeface="Arial"/>
              <a:hlinkClick r:id="rId4" invalidUrl="http:///"/>
            </a:endParaRPr>
          </a:p>
          <a:p>
            <a:pPr defTabSz="685800">
              <a:spcAft>
                <a:spcPts val="1350"/>
              </a:spcAft>
              <a:buClr>
                <a:srgbClr val="034EA2"/>
              </a:buClr>
            </a:pPr>
            <a:r>
              <a:rPr lang="en-GB" sz="1500" b="1">
                <a:solidFill>
                  <a:srgbClr val="035DC1"/>
                </a:solidFill>
                <a:latin typeface="Arial"/>
                <a:hlinkClick r:id="rId5"/>
              </a:rPr>
              <a:t>europa.eu/learning-corner</a:t>
            </a:r>
            <a:endParaRPr lang="en-GB" sz="1500" b="1">
              <a:solidFill>
                <a:srgbClr val="035DC1"/>
              </a:solidFill>
              <a:latin typeface="Arial"/>
              <a:cs typeface="Arial"/>
            </a:endParaRPr>
          </a:p>
          <a:p>
            <a:pPr defTabSz="685800">
              <a:spcAft>
                <a:spcPts val="1350"/>
              </a:spcAft>
              <a:buClr>
                <a:srgbClr val="034EA2"/>
              </a:buClr>
            </a:pPr>
            <a:r>
              <a:rPr lang="en-GB" sz="1500" b="1">
                <a:solidFill>
                  <a:srgbClr val="4D4D4D"/>
                </a:solidFill>
              </a:rPr>
              <a:t>✉ </a:t>
            </a:r>
            <a:r>
              <a:rPr lang="en-GB" sz="1500" b="1">
                <a:solidFill>
                  <a:srgbClr val="035DC1"/>
                </a:solidFill>
                <a:latin typeface="Arial"/>
                <a:hlinkClick r:id="rId6"/>
              </a:rPr>
              <a:t>COMM-A2@ec.europa.eu</a:t>
            </a:r>
            <a:endParaRPr lang="en-GB" sz="1500" b="1">
              <a:solidFill>
                <a:srgbClr val="035DC1"/>
              </a:solidFill>
              <a:latin typeface="Arial"/>
            </a:endParaRPr>
          </a:p>
          <a:p>
            <a:pPr defTabSz="685800">
              <a:spcAft>
                <a:spcPts val="1350"/>
              </a:spcAft>
              <a:buClr>
                <a:srgbClr val="034EA2"/>
              </a:buClr>
            </a:pPr>
            <a:endParaRPr lang="en-GB" sz="1500" b="1">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29838"/>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a:solidFill>
                  <a:srgbClr val="FFFFFF">
                    <a:lumMod val="50000"/>
                  </a:srgbClr>
                </a:solidFill>
                <a:latin typeface="Arial"/>
              </a:rPr>
              <a:t>	  © </a:t>
            </a:r>
            <a:r>
              <a:rPr lang="en-US" sz="788" b="1" err="1">
                <a:solidFill>
                  <a:srgbClr val="FFFFFF">
                    <a:lumMod val="50000"/>
                  </a:srgbClr>
                </a:solidFill>
              </a:rPr>
              <a:t>Euroopan</a:t>
            </a:r>
            <a:r>
              <a:rPr lang="en-US" sz="788" b="1">
                <a:solidFill>
                  <a:srgbClr val="FFFFFF">
                    <a:lumMod val="50000"/>
                  </a:srgbClr>
                </a:solidFill>
              </a:rPr>
              <a:t> </a:t>
            </a:r>
            <a:r>
              <a:rPr lang="en-US" sz="788" b="1" err="1">
                <a:solidFill>
                  <a:srgbClr val="FFFFFF">
                    <a:lumMod val="50000"/>
                  </a:srgbClr>
                </a:solidFill>
              </a:rPr>
              <a:t>unioni</a:t>
            </a:r>
            <a:r>
              <a:rPr lang="en-US" sz="788" b="1">
                <a:solidFill>
                  <a:srgbClr val="FFFFFF">
                    <a:lumMod val="50000"/>
                  </a:srgbClr>
                </a:solidFill>
              </a:rPr>
              <a:t>, 2022</a:t>
            </a:r>
            <a:endParaRPr lang="en-US" sz="788" b="1">
              <a:solidFill>
                <a:srgbClr val="FFFFFF">
                  <a:lumMod val="50000"/>
                </a:srgbClr>
              </a:solidFill>
              <a:latin typeface="Arial"/>
            </a:endParaRPr>
          </a:p>
          <a:p>
            <a:pPr defTabSz="685800">
              <a:spcAft>
                <a:spcPts val="1350"/>
              </a:spcAft>
              <a:buClr>
                <a:srgbClr val="034EA2"/>
              </a:buClr>
            </a:pPr>
            <a:r>
              <a:rPr lang="fi-FI" sz="788">
                <a:solidFill>
                  <a:srgbClr val="FFFFFF">
                    <a:lumMod val="50000"/>
                  </a:srgbClr>
                </a:solidFill>
              </a:rPr>
              <a:t>Jollei toisin mainita, tämän asiakirjan uudelleenkäyttö on sallittua Creative </a:t>
            </a:r>
            <a:r>
              <a:rPr lang="fi-FI" sz="788" err="1">
                <a:solidFill>
                  <a:srgbClr val="FFFFFF">
                    <a:lumMod val="50000"/>
                  </a:srgbClr>
                </a:solidFill>
              </a:rPr>
              <a:t>Commons</a:t>
            </a:r>
            <a:r>
              <a:rPr lang="fi-FI" sz="788">
                <a:solidFill>
                  <a:srgbClr val="FFFFFF">
                    <a:lumMod val="50000"/>
                  </a:srgbClr>
                </a:solidFill>
              </a:rPr>
              <a:t> </a:t>
            </a:r>
            <a:r>
              <a:rPr lang="fi-FI" sz="788" err="1">
                <a:solidFill>
                  <a:srgbClr val="FFFFFF">
                    <a:lumMod val="50000"/>
                  </a:srgbClr>
                </a:solidFill>
              </a:rPr>
              <a:t>Attribution</a:t>
            </a:r>
            <a:r>
              <a:rPr lang="fi-FI" sz="788">
                <a:solidFill>
                  <a:srgbClr val="FFFFFF">
                    <a:lumMod val="50000"/>
                  </a:srgbClr>
                </a:solidFill>
              </a:rPr>
              <a:t> 4.0 International (CC BY 4.0) -lisenssin mukaisesti (</a:t>
            </a:r>
            <a:r>
              <a:rPr lang="fi-FI" sz="788">
                <a:solidFill>
                  <a:srgbClr val="FFFFFF">
                    <a:lumMod val="50000"/>
                  </a:srgbClr>
                </a:solidFill>
                <a:hlinkClick r:id="rId8"/>
              </a:rPr>
              <a:t>https://creativecommons.org/licenses/by/4.0/</a:t>
            </a:r>
            <a:r>
              <a:rPr lang="fi-FI" sz="788">
                <a:solidFill>
                  <a:srgbClr val="FFFFFF">
                    <a:lumMod val="50000"/>
                  </a:srgbClr>
                </a:solidFill>
              </a:rPr>
              <a:t>). Sellaisten aineiston osien käyttö tai jäljentäminen, jotka eivät ole Euroopan unionin omaisuutta, saattaa edellyttää lupaa suoraan asianomaisilta oikeudenhaltijoilta.</a:t>
            </a:r>
            <a:endParaRPr lang="en-US" sz="788">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a:p>
          <a:p>
            <a:endParaRPr lang="fr-FR" sz="1600" b="1">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2534412" cy="584775"/>
          </a:xfrm>
          <a:prstGeom prst="rect">
            <a:avLst/>
          </a:prstGeom>
          <a:noFill/>
        </p:spPr>
        <p:txBody>
          <a:bodyPr wrap="none" rtlCol="0">
            <a:spAutoFit/>
          </a:bodyPr>
          <a:lstStyle/>
          <a:p>
            <a:r>
              <a:rPr lang="fr-FR" sz="3200" b="1">
                <a:solidFill>
                  <a:srgbClr val="2A4591"/>
                </a:solidFill>
                <a:latin typeface="Calibri" charset="0"/>
                <a:ea typeface="Calibri" charset="0"/>
                <a:cs typeface="Calibri" charset="0"/>
              </a:rPr>
              <a:t>PERUSTIEDOT</a:t>
            </a:r>
          </a:p>
        </p:txBody>
      </p:sp>
      <p:sp>
        <p:nvSpPr>
          <p:cNvPr id="12" name="Rectangle 11"/>
          <p:cNvSpPr/>
          <p:nvPr/>
        </p:nvSpPr>
        <p:spPr>
          <a:xfrm rot="16200000">
            <a:off x="8071752" y="5785751"/>
            <a:ext cx="1898277" cy="246221"/>
          </a:xfrm>
          <a:prstGeom prst="rect">
            <a:avLst/>
          </a:prstGeom>
        </p:spPr>
        <p:txBody>
          <a:bodyPr wrap="none">
            <a:spAutoFit/>
          </a:bodyPr>
          <a:lstStyle/>
          <a:p>
            <a:r>
              <a:rPr lang="fr-FR" sz="1000" b="1">
                <a:solidFill>
                  <a:srgbClr val="2A4591"/>
                </a:solidFill>
                <a:latin typeface="Arial" charset="0"/>
                <a:ea typeface="Arial" charset="0"/>
                <a:cs typeface="Arial" charset="0"/>
              </a:rPr>
              <a:t>EUROOPPA – MIKÄ SE ON?</a:t>
            </a:r>
          </a:p>
        </p:txBody>
      </p:sp>
      <p:cxnSp>
        <p:nvCxnSpPr>
          <p:cNvPr id="13" name="Connecteur droit 12"/>
          <p:cNvCxnSpPr/>
          <p:nvPr/>
        </p:nvCxnSpPr>
        <p:spPr>
          <a:xfrm>
            <a:off x="8897779" y="495972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TextBox 22"/>
          <p:cNvSpPr txBox="1"/>
          <p:nvPr/>
        </p:nvSpPr>
        <p:spPr>
          <a:xfrm>
            <a:off x="7055238" y="1584901"/>
            <a:ext cx="1555928" cy="646331"/>
          </a:xfrm>
          <a:prstGeom prst="rect">
            <a:avLst/>
          </a:prstGeom>
          <a:noFill/>
        </p:spPr>
        <p:txBody>
          <a:bodyPr wrap="square" rtlCol="0">
            <a:spAutoFit/>
          </a:bodyPr>
          <a:lstStyle/>
          <a:p>
            <a:pPr algn="ctr"/>
            <a:r>
              <a:rPr lang="fr-FR" b="1">
                <a:solidFill>
                  <a:srgbClr val="002060"/>
                </a:solidFill>
                <a:latin typeface="Calibri" charset="0"/>
                <a:ea typeface="Calibri" charset="0"/>
                <a:cs typeface="Calibri" charset="0"/>
              </a:rPr>
              <a:t>447 </a:t>
            </a:r>
            <a:r>
              <a:rPr lang="fr-FR" b="1" err="1">
                <a:solidFill>
                  <a:srgbClr val="002060"/>
                </a:solidFill>
                <a:latin typeface="Calibri" charset="0"/>
                <a:ea typeface="Calibri" charset="0"/>
                <a:cs typeface="Calibri" charset="0"/>
              </a:rPr>
              <a:t>miljoonaa</a:t>
            </a:r>
            <a:r>
              <a:rPr lang="fr-FR" b="1">
                <a:solidFill>
                  <a:srgbClr val="002060"/>
                </a:solidFill>
                <a:latin typeface="Calibri" charset="0"/>
                <a:ea typeface="Calibri" charset="0"/>
                <a:cs typeface="Calibri" charset="0"/>
              </a:rPr>
              <a:t> </a:t>
            </a:r>
            <a:r>
              <a:rPr lang="fr-FR" b="1" err="1">
                <a:solidFill>
                  <a:srgbClr val="002060"/>
                </a:solidFill>
                <a:latin typeface="Calibri" charset="0"/>
                <a:ea typeface="Calibri" charset="0"/>
                <a:cs typeface="Calibri" charset="0"/>
              </a:rPr>
              <a:t>asukasta</a:t>
            </a:r>
            <a:endParaRPr lang="fr-BE" b="1">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a:solidFill>
                  <a:srgbClr val="002060"/>
                </a:solidFill>
              </a:rPr>
              <a:t>EU:</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a:solidFill>
                  <a:srgbClr val="002060"/>
                </a:solidFill>
              </a:rPr>
              <a:t>EUROOPPA:</a:t>
            </a:r>
          </a:p>
          <a:p>
            <a:pPr algn="ctr"/>
            <a:r>
              <a:rPr lang="fr-BE" b="1" err="1">
                <a:solidFill>
                  <a:srgbClr val="002060"/>
                </a:solidFill>
              </a:rPr>
              <a:t>Yksi</a:t>
            </a:r>
            <a:r>
              <a:rPr lang="fr-BE" b="1">
                <a:solidFill>
                  <a:srgbClr val="002060"/>
                </a:solidFill>
              </a:rPr>
              <a:t> </a:t>
            </a:r>
            <a:r>
              <a:rPr lang="fr-BE" b="1" err="1">
                <a:solidFill>
                  <a:srgbClr val="002060"/>
                </a:solidFill>
              </a:rPr>
              <a:t>kuudesta</a:t>
            </a:r>
            <a:r>
              <a:rPr lang="fr-BE" b="1">
                <a:solidFill>
                  <a:srgbClr val="002060"/>
                </a:solidFill>
              </a:rPr>
              <a:t> </a:t>
            </a:r>
            <a:r>
              <a:rPr lang="fr-BE" b="1" err="1">
                <a:solidFill>
                  <a:srgbClr val="002060"/>
                </a:solidFill>
              </a:rPr>
              <a:t>maanosasta</a:t>
            </a:r>
            <a:endParaRPr lang="fr-BE"/>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a:solidFill>
                  <a:srgbClr val="002060"/>
                </a:solidFill>
              </a:rPr>
              <a:t>EUROOPPA:</a:t>
            </a:r>
          </a:p>
          <a:p>
            <a:pPr algn="ctr"/>
            <a:r>
              <a:rPr lang="fr-FR" b="1" err="1">
                <a:solidFill>
                  <a:srgbClr val="002060"/>
                </a:solidFill>
                <a:latin typeface="Calibri" charset="0"/>
                <a:ea typeface="Calibri" charset="0"/>
                <a:cs typeface="Calibri" charset="0"/>
              </a:rPr>
              <a:t>yli</a:t>
            </a:r>
            <a:r>
              <a:rPr lang="fr-FR" b="1">
                <a:solidFill>
                  <a:srgbClr val="002060"/>
                </a:solidFill>
                <a:latin typeface="Calibri" charset="0"/>
                <a:ea typeface="Calibri" charset="0"/>
                <a:cs typeface="Calibri" charset="0"/>
              </a:rPr>
              <a:t> 700 </a:t>
            </a:r>
            <a:r>
              <a:rPr lang="fr-FR" b="1" err="1">
                <a:solidFill>
                  <a:srgbClr val="002060"/>
                </a:solidFill>
                <a:latin typeface="Calibri" charset="0"/>
                <a:ea typeface="Calibri" charset="0"/>
                <a:cs typeface="Calibri" charset="0"/>
              </a:rPr>
              <a:t>miljoonaa</a:t>
            </a:r>
            <a:r>
              <a:rPr lang="fr-FR" b="1">
                <a:solidFill>
                  <a:srgbClr val="002060"/>
                </a:solidFill>
                <a:latin typeface="Calibri" charset="0"/>
                <a:ea typeface="Calibri" charset="0"/>
                <a:cs typeface="Calibri" charset="0"/>
              </a:rPr>
              <a:t> </a:t>
            </a:r>
            <a:r>
              <a:rPr lang="fr-FR" b="1" err="1">
                <a:solidFill>
                  <a:srgbClr val="002060"/>
                </a:solidFill>
                <a:latin typeface="Calibri" charset="0"/>
                <a:ea typeface="Calibri" charset="0"/>
                <a:cs typeface="Calibri" charset="0"/>
              </a:rPr>
              <a:t>asukasta</a:t>
            </a:r>
            <a:endParaRPr lang="fr-BE">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a:solidFill>
                  <a:srgbClr val="002060"/>
                </a:solidFill>
              </a:rPr>
              <a:t>EUROOPPA:</a:t>
            </a:r>
          </a:p>
          <a:p>
            <a:pPr algn="ctr"/>
            <a:r>
              <a:rPr lang="fr-FR" b="1">
                <a:solidFill>
                  <a:srgbClr val="002060"/>
                </a:solidFill>
                <a:latin typeface="Calibri" charset="0"/>
                <a:ea typeface="Calibri" charset="0"/>
                <a:cs typeface="Calibri" charset="0"/>
              </a:rPr>
              <a:t>44 </a:t>
            </a:r>
            <a:r>
              <a:rPr lang="fr-FR" b="1" err="1">
                <a:solidFill>
                  <a:srgbClr val="002060"/>
                </a:solidFill>
                <a:latin typeface="Calibri" charset="0"/>
                <a:ea typeface="Calibri" charset="0"/>
                <a:cs typeface="Calibri" charset="0"/>
              </a:rPr>
              <a:t>maata</a:t>
            </a:r>
            <a:endParaRPr lang="fr-BE">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n-IE" b="1">
                <a:solidFill>
                  <a:srgbClr val="002060"/>
                </a:solidFill>
              </a:rPr>
              <a:t>EU:</a:t>
            </a:r>
          </a:p>
          <a:p>
            <a:pPr algn="ctr"/>
            <a:r>
              <a:rPr lang="en-IE" b="1">
                <a:solidFill>
                  <a:srgbClr val="002060"/>
                </a:solidFill>
              </a:rPr>
              <a:t>27 </a:t>
            </a:r>
            <a:r>
              <a:rPr lang="en-IE" b="1" err="1">
                <a:solidFill>
                  <a:srgbClr val="002060"/>
                </a:solidFill>
              </a:rPr>
              <a:t>maata</a:t>
            </a:r>
            <a:endParaRPr lang="en-IE" b="1">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071751" y="5785752"/>
            <a:ext cx="1898277" cy="246221"/>
          </a:xfrm>
          <a:prstGeom prst="rect">
            <a:avLst/>
          </a:prstGeom>
          <a:solidFill>
            <a:schemeClr val="bg1"/>
          </a:solidFill>
        </p:spPr>
        <p:txBody>
          <a:bodyPr wrap="none">
            <a:spAutoFit/>
          </a:bodyPr>
          <a:lstStyle/>
          <a:p>
            <a:r>
              <a:rPr lang="fr-FR" sz="1000" b="1">
                <a:solidFill>
                  <a:srgbClr val="2A4591"/>
                </a:solidFill>
                <a:latin typeface="Arial" charset="0"/>
                <a:ea typeface="Arial" charset="0"/>
                <a:cs typeface="Arial" charset="0"/>
              </a:rPr>
              <a:t>EUROOPPA – MIKÄ SE ON?</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61489"/>
            <a:ext cx="4203402" cy="584775"/>
          </a:xfrm>
          <a:prstGeom prst="rect">
            <a:avLst/>
          </a:prstGeom>
          <a:solidFill>
            <a:srgbClr val="F0F4FA"/>
          </a:solidFill>
        </p:spPr>
        <p:txBody>
          <a:bodyPr wrap="square" rtlCol="0">
            <a:spAutoFit/>
          </a:bodyPr>
          <a:lstStyle/>
          <a:p>
            <a:r>
              <a:rPr lang="fr-FR" sz="3200" b="1">
                <a:solidFill>
                  <a:srgbClr val="2A4591"/>
                </a:solidFill>
                <a:latin typeface="Calibri" charset="0"/>
                <a:ea typeface="Calibri" charset="0"/>
                <a:cs typeface="Calibri" charset="0"/>
              </a:rPr>
              <a:t>EUROOPAN KULTTUURI</a:t>
            </a:r>
          </a:p>
        </p:txBody>
      </p:sp>
      <p:cxnSp>
        <p:nvCxnSpPr>
          <p:cNvPr id="12" name="Connecteur droit 11"/>
          <p:cNvCxnSpPr/>
          <p:nvPr/>
        </p:nvCxnSpPr>
        <p:spPr>
          <a:xfrm>
            <a:off x="8897778" y="4959724"/>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4" name="Rectangle 3"/>
          <p:cNvSpPr/>
          <p:nvPr/>
        </p:nvSpPr>
        <p:spPr>
          <a:xfrm>
            <a:off x="2225040" y="4502133"/>
            <a:ext cx="662701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fi-FI" sz="2000" b="1">
                <a:solidFill>
                  <a:schemeClr val="accent5">
                    <a:lumMod val="50000"/>
                  </a:schemeClr>
                </a:solidFill>
              </a:rPr>
              <a:t>Euroopan kulttuurin ja monimuotoisuuden perustana ovat</a:t>
            </a:r>
          </a:p>
          <a:p>
            <a:pPr marL="522900" indent="-342900">
              <a:lnSpc>
                <a:spcPct val="150000"/>
              </a:lnSpc>
              <a:buFont typeface="Arial" panose="020B0604020202020204" pitchFamily="34" charset="0"/>
              <a:buChar char="•"/>
            </a:pPr>
            <a:r>
              <a:rPr lang="en-GB" sz="2000" b="1" err="1">
                <a:solidFill>
                  <a:schemeClr val="accent5">
                    <a:lumMod val="50000"/>
                  </a:schemeClr>
                </a:solidFill>
              </a:rPr>
              <a:t>antiikin</a:t>
            </a:r>
            <a:r>
              <a:rPr lang="en-GB" sz="2000" b="1">
                <a:solidFill>
                  <a:schemeClr val="accent5">
                    <a:lumMod val="50000"/>
                  </a:schemeClr>
                </a:solidFill>
              </a:rPr>
              <a:t> </a:t>
            </a:r>
            <a:r>
              <a:rPr lang="en-GB" sz="2000" b="1" err="1">
                <a:solidFill>
                  <a:schemeClr val="accent5">
                    <a:lumMod val="50000"/>
                  </a:schemeClr>
                </a:solidFill>
              </a:rPr>
              <a:t>Kreikka</a:t>
            </a:r>
            <a:r>
              <a:rPr lang="en-GB" sz="2000" b="1">
                <a:solidFill>
                  <a:schemeClr val="accent5">
                    <a:lumMod val="50000"/>
                  </a:schemeClr>
                </a:solidFill>
              </a:rPr>
              <a:t> </a:t>
            </a:r>
            <a:r>
              <a:rPr lang="en-GB" sz="2000" b="1" err="1">
                <a:solidFill>
                  <a:schemeClr val="accent5">
                    <a:lumMod val="50000"/>
                  </a:schemeClr>
                </a:solidFill>
              </a:rPr>
              <a:t>ja</a:t>
            </a:r>
            <a:r>
              <a:rPr lang="en-GB" sz="2000" b="1">
                <a:solidFill>
                  <a:schemeClr val="accent5">
                    <a:lumMod val="50000"/>
                  </a:schemeClr>
                </a:solidFill>
              </a:rPr>
              <a:t> </a:t>
            </a:r>
            <a:r>
              <a:rPr lang="en-GB" sz="2000" b="1" err="1">
                <a:solidFill>
                  <a:schemeClr val="accent5">
                    <a:lumMod val="50000"/>
                  </a:schemeClr>
                </a:solidFill>
              </a:rPr>
              <a:t>Rooma</a:t>
            </a:r>
            <a:endParaRPr lang="en-GB" sz="2000" b="1">
              <a:solidFill>
                <a:schemeClr val="accent5">
                  <a:lumMod val="50000"/>
                </a:schemeClr>
              </a:solidFill>
            </a:endParaRPr>
          </a:p>
          <a:p>
            <a:pPr marL="522900" indent="-342900">
              <a:lnSpc>
                <a:spcPct val="150000"/>
              </a:lnSpc>
              <a:buFont typeface="Arial" panose="020B0604020202020204" pitchFamily="34" charset="0"/>
              <a:buChar char="•"/>
            </a:pPr>
            <a:r>
              <a:rPr lang="en-GB" sz="2000" b="1" err="1">
                <a:solidFill>
                  <a:schemeClr val="accent5">
                    <a:lumMod val="50000"/>
                  </a:schemeClr>
                </a:solidFill>
              </a:rPr>
              <a:t>reformaatio</a:t>
            </a:r>
            <a:r>
              <a:rPr lang="en-GB" sz="2000" b="1">
                <a:solidFill>
                  <a:schemeClr val="accent5">
                    <a:lumMod val="50000"/>
                  </a:schemeClr>
                </a:solidFill>
              </a:rPr>
              <a:t> </a:t>
            </a:r>
            <a:r>
              <a:rPr lang="en-GB" sz="2000" b="1" err="1">
                <a:solidFill>
                  <a:schemeClr val="accent5">
                    <a:lumMod val="50000"/>
                  </a:schemeClr>
                </a:solidFill>
              </a:rPr>
              <a:t>ja</a:t>
            </a:r>
            <a:r>
              <a:rPr lang="en-GB" sz="2000" b="1">
                <a:solidFill>
                  <a:schemeClr val="accent5">
                    <a:lumMod val="50000"/>
                  </a:schemeClr>
                </a:solidFill>
              </a:rPr>
              <a:t> </a:t>
            </a:r>
            <a:r>
              <a:rPr lang="en-GB" sz="2000" b="1" err="1">
                <a:solidFill>
                  <a:schemeClr val="accent5">
                    <a:lumMod val="50000"/>
                  </a:schemeClr>
                </a:solidFill>
              </a:rPr>
              <a:t>valistuksen</a:t>
            </a:r>
            <a:r>
              <a:rPr lang="en-GB" sz="2000" b="1">
                <a:solidFill>
                  <a:schemeClr val="accent5">
                    <a:lumMod val="50000"/>
                  </a:schemeClr>
                </a:solidFill>
              </a:rPr>
              <a:t> </a:t>
            </a:r>
            <a:r>
              <a:rPr lang="en-GB" sz="2000" b="1" err="1">
                <a:solidFill>
                  <a:schemeClr val="accent5">
                    <a:lumMod val="50000"/>
                  </a:schemeClr>
                </a:solidFill>
              </a:rPr>
              <a:t>aika</a:t>
            </a:r>
            <a:endParaRPr lang="en-GB" sz="2000" b="1">
              <a:solidFill>
                <a:schemeClr val="accent5">
                  <a:lumMod val="50000"/>
                </a:schemeClr>
              </a:solidFill>
            </a:endParaRPr>
          </a:p>
          <a:p>
            <a:pPr marL="522900" indent="-342900">
              <a:lnSpc>
                <a:spcPct val="150000"/>
              </a:lnSpc>
              <a:buFont typeface="Arial" panose="020B0604020202020204" pitchFamily="34" charset="0"/>
              <a:buChar char="•"/>
            </a:pPr>
            <a:r>
              <a:rPr lang="en-GB" sz="2000" b="1" err="1">
                <a:solidFill>
                  <a:schemeClr val="accent5">
                    <a:lumMod val="50000"/>
                  </a:schemeClr>
                </a:solidFill>
              </a:rPr>
              <a:t>parlamentarismi</a:t>
            </a:r>
            <a:r>
              <a:rPr lang="en-GB" sz="2000" b="1">
                <a:solidFill>
                  <a:schemeClr val="accent5">
                    <a:lumMod val="50000"/>
                  </a:schemeClr>
                </a:solidFill>
              </a:rPr>
              <a:t> </a:t>
            </a:r>
            <a:r>
              <a:rPr lang="en-GB" sz="2000" b="1" err="1">
                <a:solidFill>
                  <a:schemeClr val="accent5">
                    <a:lumMod val="50000"/>
                  </a:schemeClr>
                </a:solidFill>
              </a:rPr>
              <a:t>ja</a:t>
            </a:r>
            <a:r>
              <a:rPr lang="en-GB" sz="2000" b="1">
                <a:solidFill>
                  <a:schemeClr val="accent5">
                    <a:lumMod val="50000"/>
                  </a:schemeClr>
                </a:solidFill>
              </a:rPr>
              <a:t> </a:t>
            </a:r>
            <a:r>
              <a:rPr lang="en-GB" sz="2000" b="1" err="1">
                <a:solidFill>
                  <a:schemeClr val="accent5">
                    <a:lumMod val="50000"/>
                  </a:schemeClr>
                </a:solidFill>
              </a:rPr>
              <a:t>sosiaaliset</a:t>
            </a:r>
            <a:r>
              <a:rPr lang="en-GB" sz="2000" b="1">
                <a:solidFill>
                  <a:schemeClr val="accent5">
                    <a:lumMod val="50000"/>
                  </a:schemeClr>
                </a:solidFill>
              </a:rPr>
              <a:t> </a:t>
            </a:r>
            <a:r>
              <a:rPr lang="en-GB" sz="2000" b="1" err="1">
                <a:solidFill>
                  <a:schemeClr val="accent5">
                    <a:lumMod val="50000"/>
                  </a:schemeClr>
                </a:solidFill>
              </a:rPr>
              <a:t>oikeudet</a:t>
            </a:r>
            <a:endParaRPr lang="en-IE"/>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5577968" cy="584775"/>
          </a:xfrm>
          <a:prstGeom prst="rect">
            <a:avLst/>
          </a:prstGeom>
          <a:noFill/>
        </p:spPr>
        <p:txBody>
          <a:bodyPr wrap="square" rtlCol="0">
            <a:spAutoFit/>
          </a:bodyPr>
          <a:lstStyle/>
          <a:p>
            <a:r>
              <a:rPr lang="fr-FR" sz="3200" b="1">
                <a:solidFill>
                  <a:srgbClr val="2A4591"/>
                </a:solidFill>
                <a:latin typeface="Calibri" charset="0"/>
                <a:ea typeface="Calibri" charset="0"/>
                <a:cs typeface="Calibri" charset="0"/>
              </a:rPr>
              <a:t>EUROOPPALAISIA TAITEILIJOITA</a:t>
            </a:r>
          </a:p>
        </p:txBody>
      </p:sp>
      <p:sp>
        <p:nvSpPr>
          <p:cNvPr id="3" name="ZoneTexte 2"/>
          <p:cNvSpPr txBox="1"/>
          <p:nvPr/>
        </p:nvSpPr>
        <p:spPr>
          <a:xfrm>
            <a:off x="726942" y="721735"/>
            <a:ext cx="3911096" cy="1477328"/>
          </a:xfrm>
          <a:prstGeom prst="rect">
            <a:avLst/>
          </a:prstGeom>
          <a:noFill/>
        </p:spPr>
        <p:txBody>
          <a:bodyPr wrap="square" rtlCol="0">
            <a:spAutoFit/>
          </a:bodyPr>
          <a:lstStyle/>
          <a:p>
            <a:endParaRPr lang="en-GB"/>
          </a:p>
          <a:p>
            <a:r>
              <a:rPr lang="fi-FI"/>
              <a:t>Vuosisatojen kuluessa uudet musiikin, arkkitehtuurin ja kirjallisuuden tyylit ovat innoittaneet taiteilijoita eri puolilla Eurooppaa.</a:t>
            </a:r>
            <a:endParaRPr lang="en-GB"/>
          </a:p>
        </p:txBody>
      </p:sp>
      <p:sp>
        <p:nvSpPr>
          <p:cNvPr id="8" name="Rectangle 7"/>
          <p:cNvSpPr/>
          <p:nvPr/>
        </p:nvSpPr>
        <p:spPr>
          <a:xfrm rot="16200000">
            <a:off x="8071752" y="5800857"/>
            <a:ext cx="1898277" cy="246221"/>
          </a:xfrm>
          <a:prstGeom prst="rect">
            <a:avLst/>
          </a:prstGeom>
        </p:spPr>
        <p:txBody>
          <a:bodyPr wrap="none">
            <a:spAutoFit/>
          </a:bodyPr>
          <a:lstStyle/>
          <a:p>
            <a:r>
              <a:rPr lang="fr-FR" sz="1000" b="1">
                <a:solidFill>
                  <a:srgbClr val="2A4591"/>
                </a:solidFill>
                <a:latin typeface="Arial" charset="0"/>
                <a:ea typeface="Arial" charset="0"/>
                <a:cs typeface="Arial" charset="0"/>
              </a:rPr>
              <a:t>EUROOPPA – MIKÄ SE ON?</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114229"/>
            <a:ext cx="3916146" cy="646331"/>
          </a:xfrm>
          <a:prstGeom prst="rect">
            <a:avLst/>
          </a:prstGeom>
          <a:solidFill>
            <a:schemeClr val="accent5">
              <a:lumMod val="60000"/>
              <a:lumOff val="40000"/>
            </a:schemeClr>
          </a:solidFill>
        </p:spPr>
        <p:txBody>
          <a:bodyPr wrap="square" rtlCol="0">
            <a:spAutoFit/>
          </a:bodyPr>
          <a:lstStyle/>
          <a:p>
            <a:r>
              <a:rPr lang="en-GB" err="1"/>
              <a:t>Tunnettuja</a:t>
            </a:r>
            <a:r>
              <a:rPr lang="en-GB"/>
              <a:t> </a:t>
            </a:r>
            <a:r>
              <a:rPr lang="en-GB" err="1"/>
              <a:t>eurooppalaistaiteilijoita</a:t>
            </a:r>
            <a:r>
              <a:rPr lang="en-GB"/>
              <a:t> </a:t>
            </a:r>
            <a:r>
              <a:rPr lang="en-GB" err="1"/>
              <a:t>ovat</a:t>
            </a:r>
            <a:r>
              <a:rPr lang="en-GB"/>
              <a:t> </a:t>
            </a:r>
            <a:r>
              <a:rPr lang="en-GB" err="1"/>
              <a:t>esimerkiksi</a:t>
            </a:r>
            <a:endParaRPr lang="en-GB"/>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a:t>Pablo Picasso</a:t>
            </a:r>
          </a:p>
          <a:p>
            <a:pPr marL="342900" indent="-342900">
              <a:buFont typeface="+mj-lt"/>
              <a:buAutoNum type="arabicPeriod"/>
            </a:pPr>
            <a:r>
              <a:rPr lang="en-GB"/>
              <a:t>Ludwig van </a:t>
            </a:r>
            <a:r>
              <a:rPr lang="fr-BE"/>
              <a:t>Beethoven</a:t>
            </a:r>
          </a:p>
          <a:p>
            <a:pPr marL="342900" indent="-342900">
              <a:buFont typeface="+mj-lt"/>
              <a:buAutoNum type="arabicPeriod"/>
            </a:pPr>
            <a:r>
              <a:rPr lang="fr-BE"/>
              <a:t>Alfons Mucha</a:t>
            </a:r>
          </a:p>
          <a:p>
            <a:pPr marL="342900" indent="-342900">
              <a:buFont typeface="+mj-lt"/>
              <a:buAutoNum type="arabicPeriod"/>
            </a:pPr>
            <a:r>
              <a:rPr lang="en-US" err="1"/>
              <a:t>Hilma</a:t>
            </a:r>
            <a:r>
              <a:rPr lang="en-US"/>
              <a:t> </a:t>
            </a:r>
            <a:r>
              <a:rPr lang="en-US" err="1"/>
              <a:t>af</a:t>
            </a:r>
            <a:r>
              <a:rPr lang="en-US"/>
              <a:t> </a:t>
            </a:r>
            <a:r>
              <a:rPr lang="en-US" err="1"/>
              <a:t>Klint</a:t>
            </a:r>
            <a:r>
              <a:rPr lang="en-US"/>
              <a:t> </a:t>
            </a:r>
          </a:p>
          <a:p>
            <a:pPr marL="285750" indent="-285750">
              <a:buFont typeface="Arial" panose="020B0604020202020204" pitchFamily="34" charset="0"/>
              <a:buChar char="•"/>
            </a:pPr>
            <a:endParaRPr lang="fr-BE"/>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a:t>Stefan Zweig</a:t>
            </a:r>
          </a:p>
          <a:p>
            <a:pPr marL="342900" indent="-342900">
              <a:buFont typeface="+mj-lt"/>
              <a:buAutoNum type="arabicPeriod" startAt="6"/>
            </a:pPr>
            <a:r>
              <a:rPr lang="en-US" err="1"/>
              <a:t>Wisława</a:t>
            </a:r>
            <a:r>
              <a:rPr lang="en-US"/>
              <a:t> </a:t>
            </a:r>
            <a:r>
              <a:rPr lang="en-US" err="1"/>
              <a:t>Szymborska</a:t>
            </a:r>
            <a:endParaRPr lang="en-US"/>
          </a:p>
          <a:p>
            <a:pPr marL="342900" indent="-342900">
              <a:buFont typeface="+mj-lt"/>
              <a:buAutoNum type="arabicPeriod" startAt="6"/>
            </a:pPr>
            <a:r>
              <a:rPr lang="en-US"/>
              <a:t>Simone de Beauvoir</a:t>
            </a:r>
          </a:p>
          <a:p>
            <a:pPr marL="342900" indent="-342900">
              <a:buFont typeface="+mj-lt"/>
              <a:buAutoNum type="arabicPeriod" startAt="6"/>
            </a:pPr>
            <a:r>
              <a:rPr lang="en-US"/>
              <a:t>Magda </a:t>
            </a:r>
            <a:r>
              <a:rPr lang="en-US" err="1"/>
              <a:t>Szabó</a:t>
            </a:r>
            <a:endParaRPr lang="en-US"/>
          </a:p>
          <a:p>
            <a:pPr marL="285750" indent="-285750">
              <a:buFont typeface="Arial" panose="020B0604020202020204" pitchFamily="34" charset="0"/>
              <a:buChar char="•"/>
            </a:pPr>
            <a:endParaRPr lang="fr-BE">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a:p>
            <a:endParaRPr lang="en-IE"/>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a:t>© </a:t>
            </a:r>
            <a:r>
              <a:rPr lang="fr-BE" sz="600"/>
              <a:t>PUBLIC DOMAIN</a:t>
            </a:r>
          </a:p>
          <a:p>
            <a:endParaRPr lang="en-IE" sz="60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5</a:t>
            </a:r>
          </a:p>
        </p:txBody>
      </p:sp>
      <p:cxnSp>
        <p:nvCxnSpPr>
          <p:cNvPr id="36" name="Connecteur droit 11"/>
          <p:cNvCxnSpPr/>
          <p:nvPr/>
        </p:nvCxnSpPr>
        <p:spPr>
          <a:xfrm>
            <a:off x="8897779" y="4981162"/>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4785357" cy="584775"/>
          </a:xfrm>
          <a:prstGeom prst="rect">
            <a:avLst/>
          </a:prstGeom>
          <a:noFill/>
        </p:spPr>
        <p:txBody>
          <a:bodyPr wrap="square" rtlCol="0">
            <a:spAutoFit/>
          </a:bodyPr>
          <a:lstStyle/>
          <a:p>
            <a:r>
              <a:rPr lang="fr-FR" sz="3200" b="1">
                <a:solidFill>
                  <a:srgbClr val="2A4591"/>
                </a:solidFill>
                <a:latin typeface="Calibri" charset="0"/>
                <a:ea typeface="Calibri" charset="0"/>
                <a:cs typeface="Calibri" charset="0"/>
              </a:rPr>
              <a:t>EUROOPPALAISET ARVOT</a:t>
            </a:r>
          </a:p>
        </p:txBody>
      </p: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a:solidFill>
                <a:schemeClr val="accent1">
                  <a:lumMod val="50000"/>
                </a:schemeClr>
              </a:solidFill>
            </a:endParaRPr>
          </a:p>
          <a:p>
            <a:endParaRPr lang="en-IE"/>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err="1">
                <a:solidFill>
                  <a:schemeClr val="tx1"/>
                </a:solidFill>
              </a:rPr>
              <a:t>Ihmisarvo</a:t>
            </a:r>
            <a:endParaRPr lang="en-US" sz="2800">
              <a:solidFill>
                <a:schemeClr val="tx1"/>
              </a:solidFill>
            </a:endParaRPr>
          </a:p>
          <a:p>
            <a:pPr algn="ctr"/>
            <a:r>
              <a:rPr lang="en-US" sz="2800" err="1">
                <a:solidFill>
                  <a:schemeClr val="tx1"/>
                </a:solidFill>
              </a:rPr>
              <a:t>Vapaus</a:t>
            </a:r>
            <a:endParaRPr lang="en-US" sz="2800">
              <a:solidFill>
                <a:schemeClr val="tx1"/>
              </a:solidFill>
            </a:endParaRPr>
          </a:p>
          <a:p>
            <a:pPr algn="ctr"/>
            <a:r>
              <a:rPr lang="en-US" sz="2800" err="1">
                <a:solidFill>
                  <a:schemeClr val="tx1"/>
                </a:solidFill>
              </a:rPr>
              <a:t>Demokratia</a:t>
            </a:r>
            <a:endParaRPr lang="en-US" sz="2800">
              <a:solidFill>
                <a:schemeClr val="tx1"/>
              </a:solidFill>
            </a:endParaRPr>
          </a:p>
          <a:p>
            <a:pPr algn="ctr"/>
            <a:r>
              <a:rPr lang="en-US" sz="2800" err="1">
                <a:solidFill>
                  <a:schemeClr val="tx1"/>
                </a:solidFill>
              </a:rPr>
              <a:t>Yhdenvertaisuus</a:t>
            </a:r>
            <a:endParaRPr lang="en-US" sz="2800">
              <a:solidFill>
                <a:schemeClr val="tx1"/>
              </a:solidFill>
            </a:endParaRPr>
          </a:p>
          <a:p>
            <a:pPr algn="ctr"/>
            <a:r>
              <a:rPr lang="en-US" sz="2800" err="1">
                <a:solidFill>
                  <a:schemeClr val="tx1"/>
                </a:solidFill>
              </a:rPr>
              <a:t>Oikeusvaltio</a:t>
            </a:r>
            <a:endParaRPr lang="en-US" sz="2800">
              <a:solidFill>
                <a:schemeClr val="tx1"/>
              </a:solidFill>
            </a:endParaRPr>
          </a:p>
          <a:p>
            <a:pPr algn="ctr"/>
            <a:r>
              <a:rPr lang="en-US" sz="2800" err="1">
                <a:solidFill>
                  <a:schemeClr val="tx1"/>
                </a:solidFill>
              </a:rPr>
              <a:t>Ihmisoikeudet</a:t>
            </a:r>
            <a:endParaRPr lang="en-US" sz="2800">
              <a:solidFill>
                <a:schemeClr val="tx1"/>
              </a:solidFill>
            </a:endParaRPr>
          </a:p>
        </p:txBody>
      </p:sp>
      <p:sp>
        <p:nvSpPr>
          <p:cNvPr id="14" name="Rectangle 13"/>
          <p:cNvSpPr/>
          <p:nvPr/>
        </p:nvSpPr>
        <p:spPr>
          <a:xfrm rot="16200000">
            <a:off x="8071752" y="5807190"/>
            <a:ext cx="1898277" cy="246221"/>
          </a:xfrm>
          <a:prstGeom prst="rect">
            <a:avLst/>
          </a:prstGeom>
        </p:spPr>
        <p:txBody>
          <a:bodyPr wrap="none">
            <a:spAutoFit/>
          </a:bodyPr>
          <a:lstStyle/>
          <a:p>
            <a:r>
              <a:rPr lang="fr-FR" sz="1000" b="1">
                <a:solidFill>
                  <a:srgbClr val="2A4591"/>
                </a:solidFill>
                <a:latin typeface="Arial" charset="0"/>
                <a:ea typeface="Arial" charset="0"/>
                <a:cs typeface="Arial" charset="0"/>
              </a:rPr>
              <a:t>EUROOPPA – MIKÄ SE ON?</a:t>
            </a:r>
          </a:p>
        </p:txBody>
      </p:sp>
      <p:cxnSp>
        <p:nvCxnSpPr>
          <p:cNvPr id="15" name="Connecteur droit 11"/>
          <p:cNvCxnSpPr/>
          <p:nvPr/>
        </p:nvCxnSpPr>
        <p:spPr>
          <a:xfrm>
            <a:off x="8897779" y="4981162"/>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D95F7C-8DD6-4237-9C5E-D596A89062D4}">
  <ds:schemaRefs>
    <ds:schemaRef ds:uri="http://schemas.microsoft.com/sharepoint/v3/contenttype/forms"/>
  </ds:schemaRefs>
</ds:datastoreItem>
</file>

<file path=customXml/itemProps2.xml><?xml version="1.0" encoding="utf-8"?>
<ds:datastoreItem xmlns:ds="http://schemas.openxmlformats.org/officeDocument/2006/customXml" ds:itemID="{CC2E63A8-F3EA-4C73-A7C8-89AECDA438B8}">
  <ds:schemaRefs>
    <ds:schemaRef ds:uri="ca8317cf-74c1-4891-b748-a60e5112f8b7"/>
    <ds:schemaRef ds:uri="e12cc50a-6100-433c-9888-46e6873f32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3941</Words>
  <Application>Microsoft Office PowerPoint</Application>
  <PresentationFormat>On-screen Show (4:3)</PresentationFormat>
  <Paragraphs>598</Paragraphs>
  <Slides>41</Slides>
  <Notes>39</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SODASTA RAUHAAN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OPISKELU, TYÖ JA VAPAAEHTOISTYÖ  </vt:lpstr>
      <vt:lpstr>     MATKUSTAMINEN  </vt:lpstr>
      <vt:lpstr>      …JA PALJON MUUTA  </vt:lpstr>
      <vt:lpstr>      EU:N TOIMINNAN PAINOPISTEET  </vt:lpstr>
      <vt:lpstr>      2022: EU:N SOLIDAARINEN TUKI UKRAINALLE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Kiitos!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ORETANO Manuela (COMM)</cp:lastModifiedBy>
  <cp:revision>6</cp:revision>
  <cp:lastPrinted>2019-09-03T09:29:06Z</cp:lastPrinted>
  <dcterms:created xsi:type="dcterms:W3CDTF">2018-11-12T13:20:47Z</dcterms:created>
  <dcterms:modified xsi:type="dcterms:W3CDTF">2025-05-02T15:15:51Z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2023-02-06T19:42:28Z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deeb6db4-1c6d-4c04-9f79-ea47dd09d900</vt:lpwstr>
  </property>
  <property fmtid="{D5CDD505-2E9C-101B-9397-08002B2CF9AE}" pid="8" name="MSIP_Label_6bd9ddd1-4d20-43f6-abfa-fc3c07406f94_ContentBits">
    <vt:lpwstr>0</vt:lpwstr>
  </property>
</Properties>
</file>