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46"/>
  </p:notesMasterIdLst>
  <p:handoutMasterIdLst>
    <p:handoutMasterId r:id="rId47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334" r:id="rId31"/>
    <p:sldId id="350" r:id="rId32"/>
    <p:sldId id="384" r:id="rId33"/>
    <p:sldId id="390" r:id="rId34"/>
    <p:sldId id="385" r:id="rId35"/>
    <p:sldId id="352" r:id="rId36"/>
    <p:sldId id="339" r:id="rId37"/>
    <p:sldId id="393" r:id="rId38"/>
    <p:sldId id="395" r:id="rId39"/>
    <p:sldId id="394" r:id="rId40"/>
    <p:sldId id="435" r:id="rId41"/>
    <p:sldId id="437" r:id="rId42"/>
    <p:sldId id="342" r:id="rId43"/>
    <p:sldId id="343" r:id="rId44"/>
    <p:sldId id="430" r:id="rId45"/>
  </p:sldIdLst>
  <p:sldSz cx="9144000" cy="6858000" type="screen4x3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1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c302b6c1-a6cf-48e9-bad6-372049ac2824" providerId="ADAL" clId="{964BB5C1-9D93-4A92-8F85-AA8FCAB2649F}"/>
    <pc:docChg chg="modSld">
      <pc:chgData name="ORETANO Manuela (COMM)" userId="c302b6c1-a6cf-48e9-bad6-372049ac2824" providerId="ADAL" clId="{964BB5C1-9D93-4A92-8F85-AA8FCAB2649F}" dt="2025-01-31T09:11:06.273" v="0" actId="14826"/>
      <pc:docMkLst>
        <pc:docMk/>
      </pc:docMkLst>
      <pc:sldChg chg="modSp">
        <pc:chgData name="ORETANO Manuela (COMM)" userId="c302b6c1-a6cf-48e9-bad6-372049ac2824" providerId="ADAL" clId="{964BB5C1-9D93-4A92-8F85-AA8FCAB2649F}" dt="2025-01-31T09:11:06.273" v="0" actId="14826"/>
        <pc:sldMkLst>
          <pc:docMk/>
          <pc:sldMk cId="0" sldId="314"/>
        </pc:sldMkLst>
        <pc:picChg chg="mod">
          <ac:chgData name="ORETANO Manuela (COMM)" userId="c302b6c1-a6cf-48e9-bad6-372049ac2824" providerId="ADAL" clId="{964BB5C1-9D93-4A92-8F85-AA8FCAB2649F}" dt="2025-01-31T09:11:06.273" v="0" actId="14826"/>
          <ac:picMkLst>
            <pc:docMk/>
            <pc:sldMk cId="0" sldId="314"/>
            <ac:picMk id="6" creationId="{BEFB4355-9591-3833-5D43-3D9B7FE9FF83}"/>
          </ac:picMkLst>
        </pc:picChg>
      </pc:sldChg>
    </pc:docChg>
  </pc:docChgLst>
  <pc:docChgLst>
    <pc:chgData name="ORETANO Manuela (COMM)" userId="S::manuela.oretano@ec.europa.eu::c302b6c1-a6cf-48e9-bad6-372049ac2824" providerId="AD" clId="Web-{2F33CD44-3803-08B8-C543-EDF67CF7557A}"/>
    <pc:docChg chg="modSld">
      <pc:chgData name="ORETANO Manuela (COMM)" userId="S::manuela.oretano@ec.europa.eu::c302b6c1-a6cf-48e9-bad6-372049ac2824" providerId="AD" clId="Web-{2F33CD44-3803-08B8-C543-EDF67CF7557A}" dt="2025-01-10T11:52:24.871" v="2"/>
      <pc:docMkLst>
        <pc:docMk/>
      </pc:docMkLst>
      <pc:sldChg chg="modSp">
        <pc:chgData name="ORETANO Manuela (COMM)" userId="S::manuela.oretano@ec.europa.eu::c302b6c1-a6cf-48e9-bad6-372049ac2824" providerId="AD" clId="Web-{2F33CD44-3803-08B8-C543-EDF67CF7557A}" dt="2025-01-10T11:52:04.449" v="0"/>
        <pc:sldMkLst>
          <pc:docMk/>
          <pc:sldMk cId="0" sldId="327"/>
        </pc:sldMkLst>
        <pc:picChg chg="mod">
          <ac:chgData name="ORETANO Manuela (COMM)" userId="S::manuela.oretano@ec.europa.eu::c302b6c1-a6cf-48e9-bad6-372049ac2824" providerId="AD" clId="Web-{2F33CD44-3803-08B8-C543-EDF67CF7557A}" dt="2025-01-10T11:52:04.449" v="0"/>
          <ac:picMkLst>
            <pc:docMk/>
            <pc:sldMk cId="0" sldId="327"/>
            <ac:picMk id="6" creationId="{04C365B3-F0DB-16B4-809A-3E1D6CB875AD}"/>
          </ac:picMkLst>
        </pc:picChg>
      </pc:sldChg>
      <pc:sldChg chg="modSp">
        <pc:chgData name="ORETANO Manuela (COMM)" userId="S::manuela.oretano@ec.europa.eu::c302b6c1-a6cf-48e9-bad6-372049ac2824" providerId="AD" clId="Web-{2F33CD44-3803-08B8-C543-EDF67CF7557A}" dt="2025-01-10T11:52:24.871" v="2"/>
        <pc:sldMkLst>
          <pc:docMk/>
          <pc:sldMk cId="0" sldId="339"/>
        </pc:sldMkLst>
        <pc:picChg chg="mod">
          <ac:chgData name="ORETANO Manuela (COMM)" userId="S::manuela.oretano@ec.europa.eu::c302b6c1-a6cf-48e9-bad6-372049ac2824" providerId="AD" clId="Web-{2F33CD44-3803-08B8-C543-EDF67CF7557A}" dt="2025-01-10T11:52:24.871" v="2"/>
          <ac:picMkLst>
            <pc:docMk/>
            <pc:sldMk cId="0" sldId="339"/>
            <ac:picMk id="8" creationId="{65EB1B95-D171-B198-E305-407C3C316BD4}"/>
          </ac:picMkLst>
        </pc:picChg>
      </pc:sldChg>
      <pc:sldChg chg="modSp">
        <pc:chgData name="ORETANO Manuela (COMM)" userId="S::manuela.oretano@ec.europa.eu::c302b6c1-a6cf-48e9-bad6-372049ac2824" providerId="AD" clId="Web-{2F33CD44-3803-08B8-C543-EDF67CF7557A}" dt="2025-01-10T11:52:17.043" v="1"/>
        <pc:sldMkLst>
          <pc:docMk/>
          <pc:sldMk cId="0" sldId="352"/>
        </pc:sldMkLst>
        <pc:picChg chg="mod">
          <ac:chgData name="ORETANO Manuela (COMM)" userId="S::manuela.oretano@ec.europa.eu::c302b6c1-a6cf-48e9-bad6-372049ac2824" providerId="AD" clId="Web-{2F33CD44-3803-08B8-C543-EDF67CF7557A}" dt="2025-01-10T11:52:17.043" v="1"/>
          <ac:picMkLst>
            <pc:docMk/>
            <pc:sldMk cId="0" sldId="352"/>
            <ac:picMk id="4" creationId="{5E3D6469-7310-9B51-C631-B2286531FF57}"/>
          </ac:picMkLst>
        </pc:picChg>
      </pc:sldChg>
    </pc:docChg>
  </pc:docChgLst>
  <pc:docChgLst>
    <pc:chgData name="ORETANO Manuela (COMM)" userId="S::manuela.oretano@ec.europa.eu::c302b6c1-a6cf-48e9-bad6-372049ac2824" providerId="AD" clId="Web-{0D14326A-8804-DC37-24D1-8F8A387109CE}"/>
    <pc:docChg chg="modSld">
      <pc:chgData name="ORETANO Manuela (COMM)" userId="S::manuela.oretano@ec.europa.eu::c302b6c1-a6cf-48e9-bad6-372049ac2824" providerId="AD" clId="Web-{0D14326A-8804-DC37-24D1-8F8A387109CE}" dt="2025-05-02T15:22:26.287" v="6"/>
      <pc:docMkLst>
        <pc:docMk/>
      </pc:docMkLst>
      <pc:sldChg chg="modNotes">
        <pc:chgData name="ORETANO Manuela (COMM)" userId="S::manuela.oretano@ec.europa.eu::c302b6c1-a6cf-48e9-bad6-372049ac2824" providerId="AD" clId="Web-{0D14326A-8804-DC37-24D1-8F8A387109CE}" dt="2025-05-02T15:22:26.287" v="6"/>
        <pc:sldMkLst>
          <pc:docMk/>
          <pc:sldMk cId="0" sldId="314"/>
        </pc:sldMkLst>
      </pc:sldChg>
    </pc:docChg>
  </pc:docChgLst>
  <pc:docChgLst>
    <pc:chgData name="PEKONEN Essi (COMM)" userId="S::essi.pekonen@ec.europa.eu::faa4a04e-b659-4410-aa26-bf3b85a833eb" providerId="AD" clId="Web-{D2789297-0501-2E9E-4B24-8B920929C2D4}"/>
    <pc:docChg chg="delSld">
      <pc:chgData name="PEKONEN Essi (COMM)" userId="S::essi.pekonen@ec.europa.eu::faa4a04e-b659-4410-aa26-bf3b85a833eb" providerId="AD" clId="Web-{D2789297-0501-2E9E-4B24-8B920929C2D4}" dt="2024-07-03T08:21:31.829" v="2"/>
      <pc:docMkLst>
        <pc:docMk/>
      </pc:docMkLst>
      <pc:sldChg chg="del">
        <pc:chgData name="PEKONEN Essi (COMM)" userId="S::essi.pekonen@ec.europa.eu::faa4a04e-b659-4410-aa26-bf3b85a833eb" providerId="AD" clId="Web-{D2789297-0501-2E9E-4B24-8B920929C2D4}" dt="2024-07-03T08:21:30.376" v="1"/>
        <pc:sldMkLst>
          <pc:docMk/>
          <pc:sldMk cId="0" sldId="257"/>
        </pc:sldMkLst>
      </pc:sldChg>
      <pc:sldChg chg="del">
        <pc:chgData name="PEKONEN Essi (COMM)" userId="S::essi.pekonen@ec.europa.eu::faa4a04e-b659-4410-aa26-bf3b85a833eb" providerId="AD" clId="Web-{D2789297-0501-2E9E-4B24-8B920929C2D4}" dt="2024-07-03T08:21:28.517" v="0"/>
        <pc:sldMkLst>
          <pc:docMk/>
          <pc:sldMk cId="0" sldId="432"/>
        </pc:sldMkLst>
      </pc:sldChg>
      <pc:sldChg chg="del">
        <pc:chgData name="PEKONEN Essi (COMM)" userId="S::essi.pekonen@ec.europa.eu::faa4a04e-b659-4410-aa26-bf3b85a833eb" providerId="AD" clId="Web-{D2789297-0501-2E9E-4B24-8B920929C2D4}" dt="2024-07-03T08:21:31.829" v="2"/>
        <pc:sldMkLst>
          <pc:docMk/>
          <pc:sldMk cId="0" sldId="433"/>
        </pc:sldMkLst>
      </pc:sldChg>
    </pc:docChg>
  </pc:docChgLst>
  <pc:docChgLst>
    <pc:chgData name="ORETANO Manuela (COMM)" userId="S::manuela.oretano@ec.europa.eu::c302b6c1-a6cf-48e9-bad6-372049ac2824" providerId="AD" clId="Web-{7C6356CB-D110-6809-BFC8-D691F781BBBC}"/>
    <pc:docChg chg="delSld modSld">
      <pc:chgData name="ORETANO Manuela (COMM)" userId="S::manuela.oretano@ec.europa.eu::c302b6c1-a6cf-48e9-bad6-372049ac2824" providerId="AD" clId="Web-{7C6356CB-D110-6809-BFC8-D691F781BBBC}" dt="2024-07-15T14:52:20.170" v="4" actId="20577"/>
      <pc:docMkLst>
        <pc:docMk/>
      </pc:docMkLst>
      <pc:sldChg chg="modSp">
        <pc:chgData name="ORETANO Manuela (COMM)" userId="S::manuela.oretano@ec.europa.eu::c302b6c1-a6cf-48e9-bad6-372049ac2824" providerId="AD" clId="Web-{7C6356CB-D110-6809-BFC8-D691F781BBBC}" dt="2024-07-15T14:52:20.170" v="4" actId="20577"/>
        <pc:sldMkLst>
          <pc:docMk/>
          <pc:sldMk cId="0" sldId="343"/>
        </pc:sldMkLst>
        <pc:spChg chg="mod">
          <ac:chgData name="ORETANO Manuela (COMM)" userId="S::manuela.oretano@ec.europa.eu::c302b6c1-a6cf-48e9-bad6-372049ac2824" providerId="AD" clId="Web-{7C6356CB-D110-6809-BFC8-D691F781BBBC}" dt="2024-07-15T14:52:20.170" v="4" actId="20577"/>
          <ac:spMkLst>
            <pc:docMk/>
            <pc:sldMk cId="0" sldId="343"/>
            <ac:spMk id="11" creationId="{F743D794-1BEE-1289-E9F5-5DF4CBEE7BD4}"/>
          </ac:spMkLst>
        </pc:spChg>
      </pc:sldChg>
      <pc:sldChg chg="modNotes">
        <pc:chgData name="ORETANO Manuela (COMM)" userId="S::manuela.oretano@ec.europa.eu::c302b6c1-a6cf-48e9-bad6-372049ac2824" providerId="AD" clId="Web-{7C6356CB-D110-6809-BFC8-D691F781BBBC}" dt="2024-07-15T14:49:56.633" v="1"/>
        <pc:sldMkLst>
          <pc:docMk/>
          <pc:sldMk cId="0" sldId="408"/>
        </pc:sldMkLst>
      </pc:sldChg>
      <pc:sldChg chg="del">
        <pc:chgData name="ORETANO Manuela (COMM)" userId="S::manuela.oretano@ec.europa.eu::c302b6c1-a6cf-48e9-bad6-372049ac2824" providerId="AD" clId="Web-{7C6356CB-D110-6809-BFC8-D691F781BBBC}" dt="2024-07-15T14:50:31.572" v="2"/>
        <pc:sldMkLst>
          <pc:docMk/>
          <pc:sldMk cId="0" sldId="409"/>
        </pc:sldMkLst>
      </pc:sldChg>
    </pc:docChg>
  </pc:docChgLst>
  <pc:docChgLst>
    <pc:chgData name="ORETANO Manuela (COMM)" userId="S::manuela.oretano@ec.europa.eu::c302b6c1-a6cf-48e9-bad6-372049ac2824" providerId="AD" clId="Web-{7DA93E2A-E664-BA01-2D20-87A50F09BC9B}"/>
    <pc:docChg chg="modSld">
      <pc:chgData name="ORETANO Manuela (COMM)" userId="S::manuela.oretano@ec.europa.eu::c302b6c1-a6cf-48e9-bad6-372049ac2824" providerId="AD" clId="Web-{7DA93E2A-E664-BA01-2D20-87A50F09BC9B}" dt="2024-07-17T09:15:19.284" v="1"/>
      <pc:docMkLst>
        <pc:docMk/>
      </pc:docMkLst>
      <pc:sldChg chg="modNotes">
        <pc:chgData name="ORETANO Manuela (COMM)" userId="S::manuela.oretano@ec.europa.eu::c302b6c1-a6cf-48e9-bad6-372049ac2824" providerId="AD" clId="Web-{7DA93E2A-E664-BA01-2D20-87A50F09BC9B}" dt="2024-07-17T09:15:19.284" v="1"/>
        <pc:sldMkLst>
          <pc:docMk/>
          <pc:sldMk cId="0" sldId="4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BA412B-9FB9-9386-4ACC-E3808AAC90C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DE47A-4CFA-5E1F-8BE0-9AC5551C039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778245" y="0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AA1B7B-A252-43FC-9904-7DA3D9C930C5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5/2/2025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1194A-C43D-8B82-4B76-A32F04B51DF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264645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989D0-2B0C-33FA-D2BA-67865481BE98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778245" y="9264645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19B4AC-C3D4-4D3F-849A-38BD350EBA74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C85F4521-39BC-2166-290A-54F68D34080E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53663480-69DC-E272-F520-5FA9F0758B3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778245" y="0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EC7DE7-FC71-469D-A8AD-298B514BF3F2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02/05/2025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DBEB1B7-1C56-7C3F-D3A3-D6192EE2D0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9264645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29FA3F0-9DD1-4505-1010-4FFAB05314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778245" y="9264645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D123EB-86F2-4E2A-BBAB-FC4349D8F956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67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5916BE0F-9099-93D3-A861-C5A525BA2B8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889933" cy="489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547FD5-E224-701C-5DAF-2C052A05D5F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777605" y="0"/>
            <a:ext cx="2889933" cy="4893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1527B66-6406-4455-9363-30992E982C2F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4" name="Espace réservé de l’image des diapositives 3">
            <a:extLst>
              <a:ext uri="{FF2B5EF4-FFF2-40B4-BE49-F238E27FC236}">
                <a16:creationId xmlns:a16="http://schemas.microsoft.com/office/drawing/2014/main" id="{2A10E54F-5975-A7BE-CC97-F107E3DC4F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39827" y="1219196"/>
            <a:ext cx="4389440" cy="329247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3FF94ED7-4CD7-BC4D-1F6B-99E61A34347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66908" y="4693916"/>
            <a:ext cx="5335267" cy="3840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05649B-2888-C95C-D17B-6AACCFDA5E1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264225"/>
            <a:ext cx="2889933" cy="4893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BB6B75-33DC-A371-20DE-0F32B38322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5A5CAB2-D3B5-4785-8B3C-98AA03C5C37D}" type="slidenum">
              <a:t>‹#›</a:t>
            </a:fld>
            <a:endParaRPr lang="fr-FR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0B6B17CB-9F55-73CC-39AE-E7753F5C61A7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72D516C-F873-1D86-737B-82A843EF7EF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778245" y="0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E53DC8C-64A0-43DF-A7C6-36FCC01A4124}" type="datetime1">
              <a:rPr lang="en-US"/>
              <a:pPr lvl="0"/>
              <a:t>5/2/2025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80B19FBC-D17D-530B-EF2B-741EA1622AFB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139827" y="1219196"/>
            <a:ext cx="4389440" cy="329247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644FD636-681D-29D5-9DD5-0B25CD3E603A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6753" y="4694236"/>
            <a:ext cx="5335588" cy="3840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F9DD470-AF27-6E5D-B579-FB517806E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9264645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A3DF1B06-31A0-B849-A34F-A275E74CFD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778245" y="9264645"/>
            <a:ext cx="2889247" cy="488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83438C9-5625-4F2A-940F-556FD42CC7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8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hr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Pw88qb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rV69J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european-union/topics/trade_hr" TargetMode="External"/><Relationship Id="rId5" Type="http://schemas.openxmlformats.org/officeDocument/2006/relationships/hyperlink" Target="https://kohesio.ec.europa.eu/hr" TargetMode="External"/><Relationship Id="rId4" Type="http://schemas.openxmlformats.org/officeDocument/2006/relationships/hyperlink" Target="https://cinea.ec.europa.eu/life/life-european-countries_hr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hr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solidarity-ukraine.ec.europa.eu/index_hr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hr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hr/initiatives/tvoja-europa-tvoje-misljenje" TargetMode="External"/><Relationship Id="rId5" Type="http://schemas.openxmlformats.org/officeDocument/2006/relationships/hyperlink" Target="https://european-youth-event.europarl.europa.eu/en/" TargetMode="External"/><Relationship Id="rId4" Type="http://schemas.openxmlformats.org/officeDocument/2006/relationships/hyperlink" Target="https://youth.europa.eu/youthweek_hr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CA4EEA-E369-C5F6-CD9E-51EE21E5C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CEC02-6AA1-E2B6-BAA0-3EB2D098E1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5CA26-88CF-B813-156C-FB88DC37235E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75B48F-C7A4-4414-9638-CE9DBC17B178}" type="slidenum">
              <a:t>1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FB041-9FB6-9588-CFD4-EC86C1387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A7E04-92B4-2483-6695-1B09D97812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Europska unija ima </a:t>
            </a:r>
            <a:r>
              <a:rPr lang="hr-HR" b="1"/>
              <a:t>24 službena jezika</a:t>
            </a:r>
            <a:r>
              <a:rPr lang="hr-HR"/>
              <a:t>: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bugarski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hrvatski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češki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danski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nizozemski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engleski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estonski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finski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francuski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njemački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grčki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mađarski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irski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talijanski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latvijski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litavski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malteški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poljski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portugalski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rumunjski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slovački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slovenski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španjolski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švedski</a:t>
            </a:r>
            <a:endParaRPr lang="en-US"/>
          </a:p>
          <a:p>
            <a:pPr lvl="0"/>
            <a:endParaRPr lang="fr-BE" b="1" i="1"/>
          </a:p>
          <a:p>
            <a:pPr lvl="0"/>
            <a:r>
              <a:rPr lang="hr-HR" b="1" i="1"/>
              <a:t>Govorite li koji jezik EU-a osim svojeg materinskog?</a:t>
            </a:r>
            <a:endParaRPr lang="fr-BE" b="1" i="1"/>
          </a:p>
          <a:p>
            <a:pPr lvl="0"/>
            <a:endParaRPr lang="en-US"/>
          </a:p>
          <a:p>
            <a:pPr lvl="0"/>
            <a:r>
              <a:rPr lang="hr-HR" b="1" i="1"/>
              <a:t>Razumijete li kad vam netko na drugom jeziku EU-a kaže „hvala”?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0E9E2-818A-4E98-4AAE-224BE4BB3600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453F2C-DC44-4D63-9F5D-27E46D44AC63}" type="slidenum">
              <a:t>10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F56D0-6FEF-5C0C-B871-5545E94C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646199-58CE-AEEC-EA88-6A55E5AD92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Europska unija ima </a:t>
            </a:r>
            <a:r>
              <a:rPr lang="hr-HR" b="1"/>
              <a:t>24 službena jezika</a:t>
            </a:r>
            <a:r>
              <a:rPr lang="hr-HR"/>
              <a:t> iz različitih jezičnih porodica: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Germanski jezici:</a:t>
            </a:r>
            <a:r>
              <a:rPr lang="hr-HR"/>
              <a:t> danski, njemački, engleski, nizozemski i švedski.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Romanski jezici</a:t>
            </a:r>
            <a:r>
              <a:rPr lang="hr-HR"/>
              <a:t>: španjolski, francuski, talijanski, portugalski i rumunjski.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Slavenski jezici:</a:t>
            </a:r>
            <a:r>
              <a:rPr lang="hr-HR"/>
              <a:t> bugarski, češki, hrvatski, poljski, slovački i slovenski.</a:t>
            </a:r>
            <a:endParaRPr lang="fr-BE"/>
          </a:p>
          <a:p>
            <a:pPr lvl="0"/>
            <a:endParaRPr lang="en-US"/>
          </a:p>
          <a:p>
            <a:pPr lvl="0"/>
            <a:r>
              <a:rPr lang="hr-HR"/>
              <a:t>Jezici EU-a koji ne pripadaju nijednoj od tih triju porodica: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estonski i finski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grčki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irski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litavski i latvijski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mađarski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malteški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80C03-20EA-49F1-1477-07F9F14A8235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3F613B-167B-4740-AA08-CF44E078F66C}" type="slidenum">
              <a:t>11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FD527-5ABB-5AC1-2100-584E5C1BC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CEF46-5E3C-6EFE-AA6C-EA9FE0BC8B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92989-F42A-D7E6-A395-59E60CD976FA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43823C-549C-45DB-A2BF-8D0279321506}" type="slidenum">
              <a:t>12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A4692-7726-3987-32A8-4B2222377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24ABC-4B13-522A-8633-6FB6003B7B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Europska unija osnovana je kako bi se stalo na kraj čestim krvavim ratovima među susjednim zemljama, koji su kulminirali Drugim svjetskim ratom.</a:t>
            </a:r>
            <a:endParaRPr lang="en-US"/>
          </a:p>
          <a:p>
            <a:pPr lvl="0"/>
            <a:r>
              <a:rPr lang="hr-HR"/>
              <a:t>Od 1950. Europska zajednica za ugljen i čelik počela je ekonomski i politički ujedinjavati europske zemlje kako bi osigurala trajan mir.</a:t>
            </a:r>
            <a:endParaRPr lang="en-US"/>
          </a:p>
          <a:p>
            <a:pPr lvl="0"/>
            <a:r>
              <a:rPr lang="hr-HR"/>
              <a:t> </a:t>
            </a:r>
            <a:endParaRPr lang="en-US"/>
          </a:p>
          <a:p>
            <a:pPr lvl="0"/>
            <a:r>
              <a:rPr lang="hr-HR"/>
              <a:t>Zemlje koje su utemeljile Europsku uniju su: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Belgija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Njemačka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Francuska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Italija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Luksemburg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Nizozemska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E207D-F2E5-F806-A3CF-304D9367027B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904569-415B-4499-9DB0-795F70850AF6}" type="slidenum">
              <a:t>13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76B97-23DD-A249-E3DC-2E1C2ECB3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DBB24-91FB-EB6D-C0A0-EA8D2A0119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Europski narodi nisu uvijek živjeli u miru. Europsku su povijest obilježili mnogi ratovi.</a:t>
            </a:r>
            <a:endParaRPr lang="fr-BE"/>
          </a:p>
          <a:p>
            <a:pPr lvl="0"/>
            <a:endParaRPr lang="en-US"/>
          </a:p>
          <a:p>
            <a:pPr lvl="0"/>
            <a:r>
              <a:rPr lang="hr-HR"/>
              <a:t>U 20. stoljeću vodila su se dva svjetska rata:</a:t>
            </a:r>
            <a:endParaRPr lang="en-US"/>
          </a:p>
          <a:p>
            <a:pPr marL="171450" lvl="0" indent="-171450">
              <a:buSzPct val="100000"/>
              <a:buFont typeface="Wingdings" pitchFamily="2"/>
              <a:buChar char="Ø"/>
            </a:pPr>
            <a:r>
              <a:rPr lang="hr-HR"/>
              <a:t>Prvi svjetski rat od 1914. do 1918.</a:t>
            </a:r>
            <a:endParaRPr lang="en-US"/>
          </a:p>
          <a:p>
            <a:pPr marL="171450" lvl="0" indent="-171450">
              <a:buSzPct val="100000"/>
              <a:buFont typeface="Wingdings" pitchFamily="2"/>
              <a:buChar char="Ø"/>
            </a:pPr>
            <a:r>
              <a:rPr lang="hr-HR"/>
              <a:t>Drugi svjetski rat od 1939. do 1945.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471E3-B9FA-C928-0841-846F99105F99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C016E96-D34E-4396-9406-D5C5AB6FE9B2}" type="slidenum">
              <a:t>14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80011-BCDF-F8FC-F9B5-CC84E28E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A3F5C5-B621-268C-794F-C31972724C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Unatoč povremenim nesuglasicama među njegovim članicama, temeljna načela EU-a nisu se mijenjala posljednjih 70 godina. Sprečavanje budućih sukoba jedan je od ciljeva koji je doveo do stvaranja Europske unije.</a:t>
            </a:r>
            <a:endParaRPr lang="fr-BE"/>
          </a:p>
          <a:p>
            <a:pPr lvl="0"/>
            <a:endParaRPr lang="en-US"/>
          </a:p>
          <a:p>
            <a:pPr lvl="0"/>
            <a:r>
              <a:rPr lang="hr-HR"/>
              <a:t>Zahvaljujući neumornom promicanju mira, demokracije i ljudskih prava u Europi i svijetu Europska unija je 2012. dobila Nobelovu nagradu za mir.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C0DD-B615-5BC9-2AB1-2F55DB207CE3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9083CC-0179-49C9-967D-4FDA5A2874B8}" type="slidenum">
              <a:t>15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0537C73B-32E3-51EB-7382-D7A4D0672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340FD93-B1E7-E54F-B15C-3F5D8971FB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6908" y="4693916"/>
            <a:ext cx="5335267" cy="4711336"/>
          </a:xfrm>
        </p:spPr>
        <p:txBody>
          <a:bodyPr/>
          <a:lstStyle/>
          <a:p>
            <a:pPr lvl="0"/>
            <a:r>
              <a:rPr lang="hr-HR" b="1"/>
              <a:t>Glavni koraci prema stvaranju Europske unije</a:t>
            </a:r>
            <a:endParaRPr lang="fr-BE" b="1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U razdoblju od 1945. do 1950. neki su europski političari, među kojima su bili Robert Schuman, Simone Veil, Jean Monnet, Alcide de Gasperi i Konrad Adenauer započeli postupak stvaranja Europske unije u kojoj danas živimo.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1950. – </a:t>
            </a:r>
            <a:r>
              <a:rPr lang="hr-HR" b="1"/>
              <a:t>Schumanova deklaracija</a:t>
            </a:r>
            <a:r>
              <a:rPr lang="hr-HR"/>
              <a:t> – Robert Schuman (tadašnji francuski ministar vanjskih poslova) 9. svibnja 1950. predložio je da se proizvodnjom ugljena i čelika, sirovina koje su se upotrebljavale u pripremama za rat, upravlja zajednički kako se nijedna zemlja ne bi mogla potajno naoružavati i okrenuti protiv drugih. Jedan je od njegovih najpoznatijih citata: „Europa se neće stvoriti odjednom ni prema jednom jedinstvenom planu. Izgradit će se konkretnim postignućima koja će prvo stvoriti istinsku solidarnost”.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1951. – začetak </a:t>
            </a:r>
            <a:r>
              <a:rPr lang="hr-HR" b="1"/>
              <a:t>Europske zajednice za ugljen i čelik</a:t>
            </a:r>
            <a:r>
              <a:rPr lang="hr-HR"/>
              <a:t> – Belgija, Francuska, Njemačka, Italija, Luksemburg i Nizozemska dogovorili su se da će ujediniti svoje industrije ugljena i čelika.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1957. – </a:t>
            </a:r>
            <a:r>
              <a:rPr lang="hr-HR" b="1"/>
              <a:t>Ugovor iz Rima </a:t>
            </a:r>
            <a:r>
              <a:rPr lang="hr-HR"/>
              <a:t>– Šest zemalja osnivačica odlučilo je proširiti suradnju na druge gospodarske sektore te su osnovane </a:t>
            </a:r>
            <a:r>
              <a:rPr lang="hr-HR" b="1"/>
              <a:t>Europska ekonomska zajednica (EEZ) </a:t>
            </a:r>
            <a:r>
              <a:rPr lang="hr-HR"/>
              <a:t>i </a:t>
            </a:r>
            <a:r>
              <a:rPr lang="hr-HR" b="1"/>
              <a:t>Europska zajednica za atomsku energiju (Euratom)</a:t>
            </a:r>
            <a:r>
              <a:rPr lang="hr-HR"/>
              <a:t>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1992. – </a:t>
            </a:r>
            <a:r>
              <a:rPr lang="hr-HR" b="1"/>
              <a:t>Ugovor iz Maastrichta </a:t>
            </a:r>
            <a:r>
              <a:rPr lang="hr-HR"/>
              <a:t>– Zajednici se s vremenom pridružilo još zemalja, a Ugovor iz Maastrichta označio je začetak današnje </a:t>
            </a:r>
            <a:r>
              <a:rPr lang="hr-HR" b="1"/>
              <a:t>Europske unije</a:t>
            </a:r>
            <a:r>
              <a:rPr lang="hr-HR"/>
              <a:t>.</a:t>
            </a:r>
            <a:endParaRPr lang="en-US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b="1"/>
              <a:t>politička i gospodarska</a:t>
            </a:r>
            <a:r>
              <a:rPr lang="hr-HR"/>
              <a:t> unija</a:t>
            </a:r>
            <a:endParaRPr lang="en-US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b="1"/>
              <a:t>bez kontrola na granicama</a:t>
            </a:r>
            <a:r>
              <a:rPr lang="hr-HR"/>
              <a:t> između zemalja koje su dio </a:t>
            </a:r>
            <a:r>
              <a:rPr lang="hr-HR" b="1"/>
              <a:t>schengenskog područja</a:t>
            </a:r>
            <a:r>
              <a:rPr lang="hr-HR"/>
              <a:t> (1995.)</a:t>
            </a:r>
            <a:endParaRPr lang="en-US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b="1"/>
              <a:t>jedinstvena valuta</a:t>
            </a:r>
            <a:r>
              <a:rPr lang="hr-HR"/>
              <a:t> u zemljama koje su uvele euro.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1993. – </a:t>
            </a:r>
            <a:r>
              <a:rPr lang="hr-HR" b="1"/>
              <a:t>jedinstveno tržište </a:t>
            </a:r>
            <a:r>
              <a:rPr lang="hr-HR"/>
              <a:t>stvoreno je kako bi se osiguralo slobodno kretanje robe, usluga, kapitala i osoba u EU-u. EU je uklonio tehničke, pravne i birokratske prepreke kako bi građanima i poduzećima omogućio slobodno trgovanje i poslovanje u cijelom EU-u. </a:t>
            </a:r>
            <a:br>
              <a:rPr lang="hr-HR"/>
            </a:br>
            <a:r>
              <a:rPr lang="hr-HR"/>
              <a:t>Uz 27 država članica EU-a članice europskog jedinstvenog tržišta su i </a:t>
            </a:r>
            <a:r>
              <a:rPr lang="hr-HR" b="1"/>
              <a:t>Island</a:t>
            </a:r>
            <a:r>
              <a:rPr lang="hr-HR"/>
              <a:t>, </a:t>
            </a:r>
            <a:r>
              <a:rPr lang="hr-HR" b="1"/>
              <a:t>Lihtenštajn</a:t>
            </a:r>
            <a:r>
              <a:rPr lang="hr-HR"/>
              <a:t>, </a:t>
            </a:r>
            <a:r>
              <a:rPr lang="hr-HR" b="1"/>
              <a:t>Norveška</a:t>
            </a:r>
            <a:r>
              <a:rPr lang="hr-HR"/>
              <a:t> i </a:t>
            </a:r>
            <a:r>
              <a:rPr lang="hr-HR" b="1"/>
              <a:t>Švicarska</a:t>
            </a:r>
            <a:r>
              <a:rPr lang="hr-HR"/>
              <a:t>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1995. – </a:t>
            </a:r>
            <a:r>
              <a:rPr lang="hr-HR" b="1"/>
              <a:t>Schengenskim sporazumom</a:t>
            </a:r>
            <a:r>
              <a:rPr lang="hr-HR"/>
              <a:t> ukinute su sve granične kontrole među sedam zemalja koje su ga potpisale.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2002. – </a:t>
            </a:r>
            <a:r>
              <a:rPr lang="hr-HR" b="1"/>
              <a:t>euro postaje službena</a:t>
            </a:r>
            <a:r>
              <a:rPr lang="hr-HR"/>
              <a:t> valuta u 12 država članica EU-a.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2004.</a:t>
            </a:r>
            <a:r>
              <a:rPr lang="hr-HR" b="1"/>
              <a:t> </a:t>
            </a:r>
            <a:r>
              <a:rPr lang="hr-HR"/>
              <a:t>– </a:t>
            </a:r>
            <a:r>
              <a:rPr lang="hr-HR" b="1"/>
              <a:t>najveće širenje Europske unije</a:t>
            </a:r>
            <a:r>
              <a:rPr lang="hr-HR"/>
              <a:t> u smislu veličine područja, broja država članica i ukupnog stanovništva. EU-u je pristupilo deset novih zemalja: Cipar, Češka, Estonija, Latvija, Litva, Mađarska, Malta, Poljska, Slovačka i Slovenija. To proširenje značilo je ponovno ujedinjenje Europe, koju su pola stoljeća razdvajali željezna zavjesa i hladni rat.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2007. – </a:t>
            </a:r>
            <a:r>
              <a:rPr lang="hr-HR" b="1"/>
              <a:t>Ugovorom iz Lisabona</a:t>
            </a:r>
            <a:r>
              <a:rPr lang="hr-HR"/>
              <a:t> uvedena je nova struktura kojom se EU-u daje veća uloga u svijetu, kao i veća važnost glasovima građana i nacionalnih vlada.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2020. – NextGenerationEU je paket za gospodarski oporavak, zamišljen kao potpora zemljama EU-a koje je pogodila pandemija bolesti COVID-19. Cilj mu je ojačati Europu i preobraziti gospodarstva i društva EU-a na dobrobit sviju.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CCBE3C-BEEC-8261-2A53-20E7032FB9B8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A040AB-8266-4608-BAED-99AF8A3441E2}" type="slidenum">
              <a:t>16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E07E1-C097-C942-F590-75951D2D4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2903F-6402-BD29-5918-B7FB3331AD6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S vremenom se sve više zemalja pridruživalo Europskom projektu.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87F5F-B283-B51D-2B80-284CCBA65D6C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3CC1B6-626A-4F2A-BCC6-5E1F7FCAFC45}" type="slidenum">
              <a:t>17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F8A8A-B6A6-21EC-4FE8-B9DD25F14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1D201-FF6C-61F0-1AC4-4CC5AC1EAC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dirty="0"/>
              <a:t>Uspostavom </a:t>
            </a:r>
            <a:r>
              <a:rPr lang="hr-HR" b="1" dirty="0" err="1"/>
              <a:t>schengenskog</a:t>
            </a:r>
            <a:r>
              <a:rPr lang="hr-HR" b="1" dirty="0"/>
              <a:t> područja</a:t>
            </a:r>
            <a:r>
              <a:rPr lang="hr-HR" dirty="0"/>
              <a:t> 1995. zemlje EU-a obustavile su kontrole na svojim granicama.</a:t>
            </a:r>
            <a:endParaRPr lang="en-US" dirty="0"/>
          </a:p>
          <a:p>
            <a:r>
              <a:rPr lang="hr-HR" dirty="0"/>
              <a:t>Građani EU-a mogu se slobodno kretati na tom području. </a:t>
            </a:r>
            <a:r>
              <a:rPr lang="hr-HR" dirty="0" err="1"/>
              <a:t>Schengensko</a:t>
            </a:r>
            <a:r>
              <a:rPr lang="hr-HR" dirty="0"/>
              <a:t> područje čine 2</a:t>
            </a:r>
            <a:r>
              <a:rPr lang="fr-BE" dirty="0"/>
              <a:t>5</a:t>
            </a:r>
            <a:r>
              <a:rPr lang="hr-HR" dirty="0"/>
              <a:t> zemlje EU-a (Austrija, Belgija, Bugarska, Češka, Danska, Estonija, Finska, Francuska, Grčka, Hrvatska, Italija, Latvija, Litva, Luksemburg, Mađarska, Malta, Nizozemska, Njemačka, Poljska, Portugal, Rumunjska, Slovačka, Slovenija, Španjolska i Švedska) i četiri zemlje izvan EU-a (Island, Lihtenštajn, Norveška i Švicarska).</a:t>
            </a:r>
            <a:endParaRPr lang="hr-HR" dirty="0">
              <a:ea typeface="Calibri"/>
              <a:cs typeface="Calibri"/>
            </a:endParaRPr>
          </a:p>
          <a:p>
            <a:pPr lvl="0"/>
            <a:endParaRPr lang="hr-HR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F4FA2-4FC1-1219-7736-EA22493BEB9A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107350-12A5-46D2-B29A-DA56128703DA}" type="slidenum">
              <a:t>18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C8434-6DBD-D8C6-5B26-6E98673B1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17864-F6BC-1D08-40D4-7436EC32CE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Euro je zamijenio bivše nacionalne valute i trenutačno ga upotrebljava </a:t>
            </a:r>
            <a:r>
              <a:rPr lang="fr-BE" b="1"/>
              <a:t>20</a:t>
            </a:r>
            <a:r>
              <a:rPr lang="hr-HR" b="1"/>
              <a:t> od 27</a:t>
            </a:r>
            <a:r>
              <a:rPr lang="hr-HR"/>
              <a:t> država članica EU-a: Austrija, Belgija, Cipar, Estonija, Finska, Francuska, Grčka,</a:t>
            </a:r>
            <a:r>
              <a:rPr lang="fr-BE"/>
              <a:t> Hrvatska,</a:t>
            </a:r>
            <a:r>
              <a:rPr lang="hr-HR"/>
              <a:t> Irska, Italija, Latvija, Litva, Luksemburg, Malta, Nizozemska, Njemačka, Portugal, Slovačka, Slovenija i Španjolska.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EC23D-2BB0-7F6B-EA4D-D3E1B2BCB29A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3C6FF5-2C63-4ACC-9A39-5EB6F8939178}" type="slidenum">
              <a:t>19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00011-293A-AB36-165F-9521F2FDF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C58A29-45B2-84DA-2C71-28AF16A7E7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EA540-6A8E-0EBA-5273-16BCF3C44D9D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E40B00-DDC2-4C8C-B92B-7277C7FBF0F7}" type="slidenum">
              <a:t>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66DF2-9709-016C-CD69-E26F3A958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F1168-45C8-D0DB-E808-7D078EA2EF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Program Garancija za mlade</a:t>
            </a:r>
            <a:r>
              <a:rPr lang="hr-HR"/>
              <a:t> zamišljen je kao potpora mladima da nastave obrazovanje ili steknu vještine koje će im pomoći da pronađu posao.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Stranice za poslovnu mobilnost EURES</a:t>
            </a:r>
            <a:r>
              <a:rPr lang="hr-HR"/>
              <a:t> mladima pomažu da počnu tražiti posao, pripravništvo ili naukovanje u drugoj državi članici EU-a. Osim toga, na tim stranicama poslodavci traže potencijalne zaposlenike iz drugih država članica.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U </a:t>
            </a:r>
            <a:r>
              <a:rPr lang="hr-HR" b="1"/>
              <a:t>programu Erasmus+</a:t>
            </a:r>
            <a:r>
              <a:rPr lang="hr-HR"/>
              <a:t> mogu sudjelovati i mladi i odrasli iz država članica i iz zemalja izvan EU-a. Taj program omogućuje im da studiraju, osposobljavaju se ili sudjeluju u razmjenama mladih u nekoj od 33 zemlje u Europi i šire.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Program </a:t>
            </a:r>
            <a:r>
              <a:rPr lang="hr-HR" b="1"/>
              <a:t>Europske snage solidarnosti</a:t>
            </a:r>
            <a:r>
              <a:rPr lang="hr-HR"/>
              <a:t> mladim odraslim osobama nudi prilike da volontiraju u inozemstvu (ili u svojoj zemlji) i angažiraju se oko teme koja im je važna. To vrijedno iskustvo omogućuje im da razviju svoje vještine i kompetencije.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Saznajte više na: </a:t>
            </a:r>
            <a:r>
              <a:rPr lang="hr-HR" u="sng">
                <a:hlinkClick r:id="rId3"/>
              </a:rPr>
              <a:t>Rad i učenje (europa.eu)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CD0B-3E8F-8CF9-1558-2C8162DC239E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73B66A-9525-4BB4-B415-8A12C476DBA7}" type="slidenum">
              <a:t>22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0ECDD-BFD8-6F34-E988-8B0123168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2F57F-52B4-1D14-B92B-BD8F6394EC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DiscoverEU</a:t>
            </a:r>
            <a:r>
              <a:rPr lang="hr-HR"/>
              <a:t> je inicijativa Europske unije koja osamnaestogodišnjacima nudi priliku da putujući upoznaju Europu.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Dok ste u inozemstvu, </a:t>
            </a:r>
            <a:r>
              <a:rPr lang="hr-HR" b="1"/>
              <a:t>svoj mobitel možete koristiti kao kod kuće</a:t>
            </a:r>
            <a:r>
              <a:rPr lang="hr-HR"/>
              <a:t>, bez plaćanja dodatnih naknada.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Ako vam otkažu let ili vožnju autobusom, vlakom ili brodom, dobit ćete povrat novca jer ste zaštićeni nizom </a:t>
            </a:r>
            <a:r>
              <a:rPr lang="hr-HR" b="1"/>
              <a:t>prava putnika</a:t>
            </a:r>
            <a:r>
              <a:rPr lang="hr-HR"/>
              <a:t>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U hitnim slučajevima možete dobiti zdravstvenu skrb u bilo kojoj zemlji EU-a zahvaljujući </a:t>
            </a:r>
            <a:r>
              <a:rPr lang="hr-HR" b="1"/>
              <a:t>europskoj kartici zdravstvenog osiguranja</a:t>
            </a:r>
            <a:r>
              <a:rPr lang="hr-HR"/>
              <a:t>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Na putovanju možete nastaviti gledati svoje najdraže serije jer vam </a:t>
            </a:r>
            <a:r>
              <a:rPr lang="hr-HR" b="1"/>
              <a:t>EU jamči neometan pristup digitalnom sadržaju na koji ste pretplaćeni</a:t>
            </a:r>
            <a:r>
              <a:rPr lang="hr-HR"/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9FDEC-E994-9A47-8A5D-484602ED4AE5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3036B2-0329-481E-A6A5-7F37FDB0FA90}" type="slidenum">
              <a:t>23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A6099-FBE4-1CA9-FDFB-BC95CA835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738C3-E7D3-C7F7-F3EC-816E0141B2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dirty="0"/>
              <a:t>Kako se angažirati: </a:t>
            </a:r>
            <a:r>
              <a:rPr lang="hr-HR" dirty="0"/>
              <a:t>oblikovanju Europe možete pridonijeti na različite načine: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sz="1800" dirty="0">
                <a:cs typeface="Calibri"/>
              </a:rPr>
              <a:t>glasanjem na izborima za Europski parlament: u većini država članica EU-a dobna granica za glasanje je 18, u Grčkoj 17, a u Austriji i Malti 16 godina Belgija i Njemačka nedavno su spustile dobnu granicu za glasanje na europskim izborima na 16 godina.</a:t>
            </a:r>
            <a:endParaRPr lang="en-IE" sz="1800" dirty="0">
              <a:cs typeface="Calibri"/>
            </a:endParaRPr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pokretanjem ili podupiranjem </a:t>
            </a:r>
            <a:r>
              <a:rPr lang="hr-HR" b="1" dirty="0"/>
              <a:t>europskih građanskih inicijativa</a:t>
            </a:r>
            <a:r>
              <a:rPr lang="hr-HR" dirty="0"/>
              <a:t>, kojima se EU poziva da predloži nove propise o određenom pitanju u svojoj nadležnosti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sudjelovanjem u </a:t>
            </a:r>
            <a:r>
              <a:rPr lang="hr-HR" b="1" dirty="0"/>
              <a:t>dijalozima s građanima</a:t>
            </a:r>
            <a:r>
              <a:rPr lang="hr-HR" dirty="0"/>
              <a:t> koji se održavaju u cijelom EU-u, a na kojima možete s predstavnicima EU-a raspravljati o europskim pitanjima</a:t>
            </a:r>
            <a:endParaRPr lang="en-US" dirty="0"/>
          </a:p>
          <a:p>
            <a:pPr lvl="0"/>
            <a:endParaRPr lang="fr-BE" b="1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dirty="0"/>
              <a:t>Zaštita okoliša: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Borba protiv klimatskih promjena jedan je od prioriteta EU-a. Sve države članice složile su se da bi do 2030. trebale: drastično smanjiti emisije stakleničkih plinova i potrošnju energije te proizvoditi više energije iz obnovljivih izvora (kao što su vjetar, sunce ili voda).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b="1" dirty="0"/>
              <a:t>Natura 2000</a:t>
            </a:r>
            <a:r>
              <a:rPr lang="hr-HR" dirty="0"/>
              <a:t> je mreža zaštićenih područja u EU-u. Ona štiti oko 2000 životinjskih i biljnih vrsta te 230 tipova staništa u EU-u. Više informacija pronađite na: </a:t>
            </a:r>
            <a:r>
              <a:rPr lang="hr-HR" u="sng" dirty="0">
                <a:hlinkClick r:id="rId3"/>
              </a:rPr>
              <a:t>https://europa.eu/!vC49dj</a:t>
            </a:r>
            <a:r>
              <a:rPr lang="hr-HR" dirty="0"/>
              <a:t>.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EU-ov program </a:t>
            </a:r>
            <a:r>
              <a:rPr lang="hr-HR" b="1" dirty="0"/>
              <a:t>LIFE</a:t>
            </a:r>
            <a:r>
              <a:rPr lang="hr-HR" dirty="0"/>
              <a:t> služi za financiranje projekata za zaštitu okoliša i borbu protiv klimatskih promjena. Više o projektima koji se provode u vašoj zemlji doznajte na: </a:t>
            </a:r>
            <a:r>
              <a:rPr lang="hr-HR" u="sng" dirty="0">
                <a:hlinkClick r:id="rId4"/>
              </a:rPr>
              <a:t>https://cinea.ec.europa.eu/life/life-european-countries_hr</a:t>
            </a:r>
            <a:r>
              <a:rPr lang="hr-HR" dirty="0"/>
              <a:t>.</a:t>
            </a:r>
            <a:endParaRPr lang="en-US" dirty="0"/>
          </a:p>
          <a:p>
            <a:pPr lvl="0"/>
            <a:r>
              <a:rPr lang="hr-HR" dirty="0"/>
              <a:t> </a:t>
            </a:r>
            <a:endParaRPr lang="en-US" dirty="0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dirty="0"/>
              <a:t>Prava i sigurnost potrošača</a:t>
            </a:r>
            <a:r>
              <a:rPr lang="hr-HR" dirty="0"/>
              <a:t>: Proizvodi kao što su hrana, igračke i kozmetika moraju ispunjavati stroge </a:t>
            </a:r>
            <a:r>
              <a:rPr lang="hr-HR" b="1" dirty="0"/>
              <a:t>sigurnosne zahtjeve</a:t>
            </a:r>
            <a:r>
              <a:rPr lang="hr-HR" dirty="0"/>
              <a:t> prije nego što se mogu prodavati unutar EU-a. Prema propisima EU-a imate i </a:t>
            </a:r>
            <a:r>
              <a:rPr lang="hr-HR" b="1" dirty="0"/>
              <a:t>jamstvo od najmanje dvije godine</a:t>
            </a:r>
            <a:r>
              <a:rPr lang="hr-HR" dirty="0"/>
              <a:t> na kupljenu robu široke potrošnje, a ako se predomislite, kupljeno imate pravo i vratiti u roku od 14 dana.</a:t>
            </a:r>
            <a:r>
              <a:rPr lang="fr-BE" dirty="0"/>
              <a:t> </a:t>
            </a:r>
            <a:r>
              <a:rPr lang="hr-HR" dirty="0"/>
              <a:t>Osim toga, zahvaljujući </a:t>
            </a:r>
            <a:r>
              <a:rPr lang="hr-HR" b="1" dirty="0"/>
              <a:t>Općoj uredbi EU-a o zaštiti podataka</a:t>
            </a:r>
            <a:r>
              <a:rPr lang="hr-HR" dirty="0"/>
              <a:t> privatnost potrošača stalno je zaštićena. EU predano radi i na </a:t>
            </a:r>
            <a:r>
              <a:rPr lang="hr-HR" b="1" dirty="0"/>
              <a:t>suzbijanju širenja dezinformacija</a:t>
            </a:r>
            <a:r>
              <a:rPr lang="hr-HR" dirty="0"/>
              <a:t>.</a:t>
            </a:r>
            <a:endParaRPr lang="en-US" dirty="0"/>
          </a:p>
          <a:p>
            <a:pPr lvl="0"/>
            <a:endParaRPr lang="fr-BE" b="1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dirty="0"/>
              <a:t>Projekti koje financira EU</a:t>
            </a:r>
            <a:r>
              <a:rPr lang="hr-HR" dirty="0"/>
              <a:t>: Europska unija pomaže poboljšati živote ljudi na sljedeće načine: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podupire otvaranje radnih mjesta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gradi novu infrastrukturu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financira znanstvena istraživanja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modernizira javne ustanove kao što su škole i bolnice.</a:t>
            </a:r>
            <a:endParaRPr lang="en-US" dirty="0"/>
          </a:p>
          <a:p>
            <a:r>
              <a:rPr lang="hr-HR"/>
              <a:t>Više informacija: </a:t>
            </a:r>
            <a:r>
              <a:rPr lang="hr-HR" dirty="0">
                <a:hlinkClick r:id="rId5"/>
              </a:rPr>
              <a:t>Kohesio: pronađite projekte EU-a u vašoj regiji (europa.eu)</a:t>
            </a:r>
            <a:endParaRPr lang="en-US"/>
          </a:p>
          <a:p>
            <a:pPr lvl="0"/>
            <a:endParaRPr lang="fr-BE" b="1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dirty="0"/>
              <a:t>EU u svijetu</a:t>
            </a:r>
            <a:r>
              <a:rPr lang="hr-HR" dirty="0"/>
              <a:t>: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EU je potpisao </a:t>
            </a:r>
            <a:r>
              <a:rPr lang="hr-HR" b="1" dirty="0"/>
              <a:t>trgovinske sporazume</a:t>
            </a:r>
            <a:r>
              <a:rPr lang="hr-HR" dirty="0"/>
              <a:t> s mnogim svjetskim zemljama, što im olakšava zajedničko poslovanje. Više informacija možete pronaći ovdje: </a:t>
            </a:r>
            <a:r>
              <a:rPr lang="hr-HR" u="sng" dirty="0">
                <a:hlinkClick r:id="rId6"/>
              </a:rPr>
              <a:t>https://europa.eu/!gv87hU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EU provodi i </a:t>
            </a:r>
            <a:r>
              <a:rPr lang="hr-HR" b="1" dirty="0"/>
              <a:t>humanitarne projekte</a:t>
            </a:r>
            <a:r>
              <a:rPr lang="hr-HR" dirty="0"/>
              <a:t> kako bi ugroženim osobama osigurao hranu, smještaj, zdravstvenu skrb i obrazovanje, </a:t>
            </a:r>
            <a:r>
              <a:rPr lang="hr-HR" u="sng" dirty="0">
                <a:hlinkClick r:id="rId7"/>
              </a:rPr>
              <a:t>https://europa.eu/!rV69JX</a:t>
            </a:r>
            <a:endParaRPr lang="en-US" dirty="0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 dirty="0"/>
              <a:t>U slučaju katastrofa EU može pružati pomoć i potporu putem koordiniranog sustava pod nazivom </a:t>
            </a:r>
            <a:r>
              <a:rPr lang="hr-HR" b="1" dirty="0"/>
              <a:t>Mehanizam za civilnu zaštitu</a:t>
            </a:r>
            <a:r>
              <a:rPr lang="hr-HR" dirty="0"/>
              <a:t>, </a:t>
            </a:r>
            <a:r>
              <a:rPr lang="hr-HR" u="sng" dirty="0">
                <a:hlinkClick r:id="rId8"/>
              </a:rPr>
              <a:t>https://europa.eu/!Pw88qb</a:t>
            </a:r>
            <a:r>
              <a:rPr lang="hr-HR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E9A-07EC-5194-9C3C-5313904F3266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7FA41C-17F4-45C6-AC8C-50BCE305F92B}" type="slidenum">
              <a:t>24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D95CE-05EB-BE4F-731D-0FE6FAECD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A6F612-2D62-A556-B4FE-1B398BDBC2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Uz pomoć </a:t>
            </a:r>
            <a:r>
              <a:rPr lang="hr-HR" b="1"/>
              <a:t>europskog zelenog plana</a:t>
            </a:r>
            <a:r>
              <a:rPr lang="hr-HR"/>
              <a:t> EU namjerava smanjiti svoje emisije i do 2050. postati prvi klimatski neutralan kontinent. Saznajte više o zelenom planu na: </a:t>
            </a:r>
            <a:r>
              <a:rPr lang="hr-HR" u="sng">
                <a:hlinkClick r:id="rId3"/>
              </a:rPr>
              <a:t>https://europa.eu/!Tr74bn</a:t>
            </a:r>
            <a:endParaRPr lang="fr-BE" u="sng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NextGenerationEU </a:t>
            </a:r>
            <a:r>
              <a:rPr lang="hr-HR"/>
              <a:t>je kampanja čiji su ciljevi:</a:t>
            </a:r>
            <a:endParaRPr lang="en-US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/>
              <a:t>pojasniti građanima što EU poduzima kako bi ponovno ojačao gospodarstvo nakon krize uzrokovane pandemijom bolesti COVID-19</a:t>
            </a:r>
            <a:endParaRPr lang="en-US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/>
              <a:t>povećati otpornost EU-a i njegovu pripravnost na buduće događaje</a:t>
            </a:r>
            <a:endParaRPr lang="en-US"/>
          </a:p>
          <a:p>
            <a:pPr marL="628650" lvl="1" indent="-171450">
              <a:buSzPct val="100000"/>
              <a:buFont typeface="Wingdings" pitchFamily="2"/>
              <a:buChar char="Ø"/>
            </a:pPr>
            <a:r>
              <a:rPr lang="hr-HR"/>
              <a:t>učiniti EU sigurnijim, zelenijim, zdravijim, digitaliziranim i ravnopravnijim.</a:t>
            </a:r>
            <a:endParaRPr lang="fr-BE"/>
          </a:p>
          <a:p>
            <a:pPr lvl="1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Digitalizacija</a:t>
            </a:r>
            <a:r>
              <a:rPr lang="hr-HR"/>
              <a:t>: EU nastoji osigurati pristup internetu za sve svoje stanovnike (</a:t>
            </a:r>
            <a:r>
              <a:rPr lang="hr-HR" b="1"/>
              <a:t>inicijativa Wifi4EU</a:t>
            </a:r>
            <a:r>
              <a:rPr lang="hr-HR"/>
              <a:t>), ali i zaštititi djecu i mlade dok koriste internet ili mobilne tehnologije (</a:t>
            </a:r>
            <a:r>
              <a:rPr lang="hr-HR" b="1"/>
              <a:t>Bolji internet za djecu</a:t>
            </a:r>
            <a:r>
              <a:rPr lang="hr-HR"/>
              <a:t>).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Ravnopravnost</a:t>
            </a:r>
            <a:r>
              <a:rPr lang="hr-HR"/>
              <a:t>: EU radi na postizanju </a:t>
            </a:r>
            <a:r>
              <a:rPr lang="hr-HR" b="1"/>
              <a:t>Unije ravnopravnosti</a:t>
            </a:r>
            <a:r>
              <a:rPr lang="hr-HR"/>
              <a:t>, odnosno na tome da svima osigura kvalitetu života i mogućnosti za napredak neovisno o spolu, rasnom ili etničkom podrijetlu, vjeri i uvjerenju, invaliditetu, dobi ili seksualnoj orijentaciji. S tim ciljem EU uvodi mehanizme, politike i mjere kojima suzbija strukturnu diskriminaciju i stereotipe koji su često prisutni u našim društvima.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Više informacija: </a:t>
            </a:r>
            <a:r>
              <a:rPr lang="hr-HR" u="sng">
                <a:hlinkClick r:id="rId4"/>
              </a:rPr>
              <a:t>Prioriteti Europske komisije | Europska komisija (europa.eu)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59FB6-1FD0-44FF-0064-5E00E8120969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08483D-B4AF-451A-884A-DB3F2F73C018}" type="slidenum">
              <a:t>25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32AB0E-DA3A-ECE7-0922-4B861B8BD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8BED1-0D7D-E846-51CD-915317AC01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en-US" dirty="0" err="1"/>
              <a:t>Europu</a:t>
            </a:r>
            <a:r>
              <a:rPr lang="en-US" dirty="0"/>
              <a:t> je 24. </a:t>
            </a:r>
            <a:r>
              <a:rPr lang="en-US" dirty="0" err="1"/>
              <a:t>veljače</a:t>
            </a:r>
            <a:r>
              <a:rPr lang="en-US" dirty="0"/>
              <a:t> 2022. </a:t>
            </a:r>
            <a:r>
              <a:rPr lang="en-US" dirty="0" err="1"/>
              <a:t>dočekala</a:t>
            </a:r>
            <a:r>
              <a:rPr lang="en-US" dirty="0"/>
              <a:t> </a:t>
            </a:r>
            <a:r>
              <a:rPr lang="en-US" dirty="0" err="1"/>
              <a:t>potresna</a:t>
            </a:r>
            <a:r>
              <a:rPr lang="en-US" dirty="0"/>
              <a:t> </a:t>
            </a:r>
            <a:r>
              <a:rPr lang="en-US" dirty="0" err="1"/>
              <a:t>vijest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ruske</a:t>
            </a:r>
            <a:r>
              <a:rPr lang="en-US" dirty="0"/>
              <a:t> </a:t>
            </a:r>
            <a:r>
              <a:rPr lang="en-US" dirty="0" err="1"/>
              <a:t>vojne</a:t>
            </a:r>
            <a:r>
              <a:rPr lang="en-US" dirty="0"/>
              <a:t> </a:t>
            </a:r>
            <a:r>
              <a:rPr lang="en-US" dirty="0" err="1"/>
              <a:t>snage</a:t>
            </a:r>
            <a:r>
              <a:rPr lang="en-US" dirty="0"/>
              <a:t> </a:t>
            </a:r>
            <a:r>
              <a:rPr lang="en-US" dirty="0" err="1"/>
              <a:t>napale</a:t>
            </a:r>
            <a:r>
              <a:rPr lang="en-US" dirty="0"/>
              <a:t> </a:t>
            </a:r>
            <a:r>
              <a:rPr lang="en-US" dirty="0" err="1"/>
              <a:t>Ukrajinu</a:t>
            </a:r>
            <a:r>
              <a:rPr lang="en-US" dirty="0"/>
              <a:t>. To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napad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Ukrajinu</a:t>
            </a:r>
            <a:r>
              <a:rPr lang="en-US" dirty="0"/>
              <a:t>,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vrijednosti</a:t>
            </a:r>
            <a:r>
              <a:rPr lang="en-US" dirty="0"/>
              <a:t> </a:t>
            </a:r>
            <a:r>
              <a:rPr lang="en-US" dirty="0" err="1"/>
              <a:t>Europske</a:t>
            </a:r>
            <a:r>
              <a:rPr lang="en-US" dirty="0"/>
              <a:t> </a:t>
            </a:r>
            <a:r>
              <a:rPr lang="en-US" dirty="0" err="1"/>
              <a:t>unije</a:t>
            </a:r>
            <a:r>
              <a:rPr lang="en-US" dirty="0"/>
              <a:t>. </a:t>
            </a:r>
            <a:r>
              <a:rPr lang="en-US" dirty="0" err="1"/>
              <a:t>Budući</a:t>
            </a:r>
            <a:r>
              <a:rPr lang="en-US" dirty="0"/>
              <a:t> da je </a:t>
            </a:r>
            <a:r>
              <a:rPr lang="en-US" dirty="0" err="1"/>
              <a:t>Unija</a:t>
            </a:r>
            <a:r>
              <a:rPr lang="en-US" dirty="0"/>
              <a:t> </a:t>
            </a:r>
            <a:r>
              <a:rPr lang="en-US" dirty="0" err="1"/>
              <a:t>izgrađena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miru</a:t>
            </a:r>
            <a:r>
              <a:rPr lang="en-US" dirty="0"/>
              <a:t>, </a:t>
            </a:r>
            <a:r>
              <a:rPr lang="en-US" dirty="0" err="1"/>
              <a:t>demokraciji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vladavini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en-US" dirty="0"/>
              <a:t>, </a:t>
            </a:r>
            <a:r>
              <a:rPr lang="en-US" dirty="0" err="1"/>
              <a:t>zlodjela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događaju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našoj</a:t>
            </a:r>
            <a:r>
              <a:rPr lang="en-US" dirty="0"/>
              <a:t> </a:t>
            </a:r>
            <a:r>
              <a:rPr lang="en-US" dirty="0" err="1"/>
              <a:t>granici</a:t>
            </a:r>
            <a:r>
              <a:rPr lang="en-US" dirty="0"/>
              <a:t> </a:t>
            </a:r>
            <a:r>
              <a:rPr lang="en-US" dirty="0" err="1"/>
              <a:t>živo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podsjećaju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razloge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kojih</a:t>
            </a:r>
            <a:r>
              <a:rPr lang="en-US" dirty="0"/>
              <a:t> je EU </a:t>
            </a:r>
            <a:r>
              <a:rPr lang="en-US" dirty="0" err="1"/>
              <a:t>osnovan</a:t>
            </a:r>
            <a:r>
              <a:rPr lang="en-US" dirty="0"/>
              <a:t>. EU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ovu</a:t>
            </a:r>
            <a:r>
              <a:rPr lang="en-US" dirty="0"/>
              <a:t> </a:t>
            </a:r>
            <a:r>
              <a:rPr lang="en-US" dirty="0" err="1"/>
              <a:t>krizu</a:t>
            </a:r>
            <a:r>
              <a:rPr lang="en-US" dirty="0"/>
              <a:t> </a:t>
            </a:r>
            <a:r>
              <a:rPr lang="en-US" dirty="0" err="1"/>
              <a:t>reagirao</a:t>
            </a:r>
            <a:r>
              <a:rPr lang="en-US" dirty="0"/>
              <a:t> </a:t>
            </a:r>
            <a:r>
              <a:rPr lang="en-US" dirty="0" err="1"/>
              <a:t>ujedinjeno</a:t>
            </a:r>
            <a:r>
              <a:rPr lang="en-US" dirty="0"/>
              <a:t>, </a:t>
            </a:r>
            <a:r>
              <a:rPr lang="en-US" dirty="0" err="1"/>
              <a:t>snažno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brzo</a:t>
            </a:r>
            <a:r>
              <a:rPr lang="en-US" dirty="0"/>
              <a:t>, </a:t>
            </a:r>
            <a:r>
              <a:rPr lang="en-US" dirty="0" err="1"/>
              <a:t>baš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brojne</a:t>
            </a:r>
            <a:r>
              <a:rPr lang="en-US" dirty="0"/>
              <a:t> </a:t>
            </a:r>
            <a:r>
              <a:rPr lang="en-US" dirty="0" err="1"/>
              <a:t>izazove</a:t>
            </a:r>
            <a:r>
              <a:rPr lang="en-US" dirty="0"/>
              <a:t> </a:t>
            </a:r>
            <a:r>
              <a:rPr lang="en-US" dirty="0" err="1"/>
              <a:t>prethodne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.</a:t>
            </a:r>
          </a:p>
          <a:p>
            <a:r>
              <a:rPr lang="en-US" dirty="0">
                <a:hlinkClick r:id="rId3"/>
              </a:rPr>
              <a:t>Solidarnost EU-a s Ukrajinom - Europska komisija (europa.eu)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C67C1-A7F5-9E57-AA3E-3F57179AE32C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9444EB-C6A6-499B-B4BD-4F09C080FA36}" type="slidenum">
              <a:t>26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F1647-3E09-C917-A122-0329D4FE8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E14D7-82E0-758F-DF0B-0789271B5D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Primjeri tema: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ljudska prava (npr. prava LGBTI osoba)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okoliš (npr. klimatske promjene)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zapošljavanje (npr. kako pronaći posao nakon studija)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mladi (npr. prilike za mlade)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socijalna uključivost (npr. rodna ravnopravnost)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obrazovanje (npr. kako studirati u drugoj zemlji / kako financirati studij nakon srednje škole)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zdravlje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84DA8-2180-E1B4-364A-1C6AE159AF45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5DE93C-B1F9-4EDD-9583-D744860470F4}" type="slidenum">
              <a:t>27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051EA6-6C42-E2B7-C89A-AED90BBC1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36ECC9-C5E9-743C-D7B9-3C54544A00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E185C1-781C-304F-45A1-3D58273607A1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01FA99-CE39-41FE-BBAF-4900F2D03C8B}" type="slidenum">
              <a:t>28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8E4A6-69F4-1180-73D3-3A4A267A1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1BA43-11E6-8FDE-E698-4CD0580846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europarl.europa.eu, službenu stranicu Europskog parlamenta.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2A093-4A44-BD6F-B058-0474E4EC2C26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750E70-BEA5-4BED-A477-708302F94C9B}" type="slidenum">
              <a:t>29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E3A92-9BD8-8576-E2F3-31B1BFAD8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16619F-009D-14C3-FE94-FEE5AE4ACF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consilium.europa.eu, službenu stranicu Vijeća Europske unije.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0B2D7-5DBE-5EC7-AEBC-6C29FCAC8391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B0F32A-EEDB-4BA6-9C54-1D108A9FC0FA}" type="slidenum">
              <a:t>30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0A4E16-6495-1DCF-43D8-D8218053B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CBCCD-7BAE-7645-3777-BD4120A07E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consilium.europa.eu, službenu stranicu Vijeća Europske unije.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C4A40-4331-F4AC-935E-1F9E064FFD13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18CE7F-6BE6-46FD-8689-464578D53F9C}" type="slidenum">
              <a:t>31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69B12-9D89-E59B-EC78-D0885D21F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D5FD6-AC08-A4B5-DA6C-9407E567DE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BF09E-8DC9-1336-9F28-43ABF2A6FF19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086EB8-E516-46AD-99A6-889466ED40FB}" type="slidenum">
              <a:t>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FB000-7EAE-3618-5686-D4B3F17B5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A7A36-0272-6AAF-5013-DE43C675D7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ec.europa.eu, službenu stranicu Europske komisije.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EA584-A76B-D55A-946C-95109B23DDDB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CE11D3-2F18-42E0-8EFF-E641CDEB3BC1}" type="slidenum">
              <a:t>32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0C540-2D2A-DA44-AB1A-0E31F3AE1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62BA1-2E65-DD1D-8EE2-7522A45D1C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F717C-B38D-938A-792E-074F7BCB4A70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32FAA8-FDD9-4CB5-9C92-42BEE5A45B84}" type="slidenum">
              <a:t>33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25FF4-5D8B-0F81-1E52-059DE9409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C3A93-A9AD-2854-BA9D-9C3B7C27B3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curia.europa.eu, službenu stranicu Suda Europske unije.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E457E-890B-646F-DC8A-BB61CFBEB314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9B12EC-4F3A-4634-BF7B-C99D6D5F21B4}" type="slidenum">
              <a:t>34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4DC65-D058-4E91-B5EB-82CCAD801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0BAB8-2DE9-6309-A814-F05AB74D86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eca.europa.eu, službenu stranicu Europskog revizorskog suda.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55C66-B2D4-FDB2-4A0A-E0F6463B713A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4FEF0F-3D74-47C5-BA89-DC7B8B9E06A0}" type="slidenum">
              <a:t>35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43746-47C5-FEBD-4936-5EEB90D1A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DB7FC-5AD0-91BB-2D55-7AE9433F52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Posjetite ecb.europa.eu, službenu stranicu Europske središnje banke.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64514-1510-745B-DC99-D27F78A5FB5E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3F0383-8B98-447A-9557-6450F92E6BE5}" type="slidenum">
              <a:t>36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FBA7F4-A0FD-91BF-49AB-179336A09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7ACBD9-2170-6BB3-9BFA-32AFA23228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10D400-08D0-93FD-EE6D-F84464952121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0D9D03-5309-4A69-BE42-FBD7A9C7E36E}" type="slidenum">
              <a:t>37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96B67-2036-8B6C-1E1D-00CA9EFA3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072A1-48D0-B22B-89D7-B23BA4750D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 b="1"/>
              <a:t>Europska građanska inicijativa </a:t>
            </a:r>
            <a:r>
              <a:rPr lang="en-IE">
                <a:latin typeface="Calibri" pitchFamily="34"/>
              </a:rPr>
              <a:t>jedinstven je instrument koji vam omogućuje da od Europske komisije zatražite da predloži nove propise i tako sudjelujete u oblikovanju EU-a. Ako se za određenu inicijativu prikupi milijun potpisa, Komisija odlučuje koje će mjere poduzeti. </a:t>
            </a:r>
            <a:r>
              <a:rPr lang="en-IE">
                <a:hlinkClick r:id="rId3"/>
              </a:rPr>
              <a:t>Početna | Europska građanska inicijativa (europa.eu)</a:t>
            </a:r>
            <a:endParaRPr lang="en-GB" b="1"/>
          </a:p>
          <a:p>
            <a:pPr lvl="0"/>
            <a:endParaRPr lang="en-GB">
              <a:cs typeface="Calibri"/>
            </a:endParaRPr>
          </a:p>
          <a:p>
            <a:pPr lvl="0"/>
            <a:r>
              <a:rPr lang="en-GB" b="1"/>
              <a:t>Europski tjedan mladih </a:t>
            </a:r>
            <a:r>
              <a:rPr lang="en-IE"/>
              <a:t>Pozivamo sve zainteresirane na Europski tjedan mladih 2024.! Europska komisija svake dvije godine organizira tematski tjedan kako bi mlade u Europi i svijetu potaknula na aktivno sudjelovanje u građanskom životu. </a:t>
            </a:r>
            <a:r>
              <a:rPr lang="en-IE">
                <a:hlinkClick r:id="rId4"/>
              </a:rPr>
              <a:t>Europski tjedan mladih | European Youth Portal (europa.eu)</a:t>
            </a:r>
            <a:endParaRPr lang="en-IE"/>
          </a:p>
          <a:p>
            <a:pPr lvl="0"/>
            <a:endParaRPr lang="en-GB" b="1"/>
          </a:p>
          <a:p>
            <a:pPr lvl="0"/>
            <a:endParaRPr lang="en-GB">
              <a:cs typeface="Calibri"/>
            </a:endParaRPr>
          </a:p>
          <a:p>
            <a:pPr lvl="0"/>
            <a:r>
              <a:rPr lang="en-GB"/>
              <a:t>The </a:t>
            </a:r>
            <a:r>
              <a:rPr lang="en-GB" b="1"/>
              <a:t>EYE (European Youth Event)</a:t>
            </a:r>
            <a:r>
              <a:rPr lang="en-GB"/>
              <a:t>. </a:t>
            </a:r>
            <a:r>
              <a:rPr lang="en-GB">
                <a:hlinkClick r:id="rId5"/>
              </a:rPr>
              <a:t>https://european-youth-event.europarl.europa.eu/en/</a:t>
            </a:r>
            <a:endParaRPr lang="en-GB" i="1">
              <a:cs typeface="Calibri"/>
            </a:endParaRPr>
          </a:p>
          <a:p>
            <a:pPr lvl="0"/>
            <a:endParaRPr lang="en-GB">
              <a:cs typeface="Calibri"/>
            </a:endParaRPr>
          </a:p>
          <a:p>
            <a:pPr lvl="0"/>
            <a:r>
              <a:rPr lang="en-GB" b="1"/>
              <a:t>Tvoja Europa, tvoje mišljenje!</a:t>
            </a:r>
            <a:r>
              <a:rPr lang="en-IE">
                <a:latin typeface="Calibri" pitchFamily="34"/>
              </a:rPr>
              <a:t> godišnje je događanje EGSO-a za mlade. Prvi je put održano 2010. godine u cilju povezivanja mladih ljudi s Europskom unijom. Svake godine učenici u dobi od 16 do 18 godina iz svih država članica EU-a i zemalja kandidatkinja dolaze u Bruxelles na dva dana i zajedno rade na izradi rezolucija koje se zatim prosljeđuju institucijama EU-a. Te rezolucije sadrže njihove ideje, prijedloge i nade za njihovu budućnost kao europskih građana. </a:t>
            </a:r>
            <a:r>
              <a:rPr lang="en-IE">
                <a:hlinkClick r:id="rId6"/>
              </a:rPr>
              <a:t>Tvoja Europa, tvoje mišljenje! | EESC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485DC-ED24-22CA-9104-2F3868B0A415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8250C2-F0C6-4DB8-8B78-68104B57B07D}" type="slidenum">
              <a:t>38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E27560-0491-423E-8590-7BEB70D13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4E83A8-70C1-EF46-95B0-9BB27FFC2D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6B9DD7-BA20-9FC1-3B71-AB6C09A8E9B2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75E61A-74C9-4181-9DDA-F7FE14D24C49}" type="slidenum">
              <a:t>39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1BEC56-16B7-3609-DB9C-19E4B126D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12DF5F-6006-8E74-4006-5BFA6443DC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52A63B-F7A7-B321-6C32-CBE22F364A81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9D2B67-B972-4C8A-82F4-44C2A8B4B7A7}" type="slidenum">
              <a:t>40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925880-4A29-F7EC-6FE9-D4A6376F1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59CBE-DD3C-D75E-A3D2-126841B9E9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71019-A081-ECB2-28FB-E7DA8B3E0038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36621D-A6AB-408A-B25C-4F7961E2951A}" type="slidenum">
              <a:t>41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526AE-A9BE-1C0D-41BF-7E11A2F30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24C89-9B26-60A4-2C34-DAA505BB68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51BE6-7AB0-C6F7-27DF-403352325DAE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CA306C-E5A8-462E-919A-D1FC16627481}" type="slidenum">
              <a:t>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7E191-6FA1-E18F-3DB5-D8A91B9AF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A20A9-71E9-4372-6E91-2EACA44A64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Liberale da Verona, „Otmica Europe”, oko 1470., ulje na topoli, Louvre.</a:t>
            </a:r>
            <a:endParaRPr lang="en-US"/>
          </a:p>
          <a:p>
            <a:pPr lvl="0"/>
            <a:r>
              <a:rPr lang="hr-HR"/>
              <a:t>Na slici je prikazano kako Zeus u tijelu bijelog bika otima feničku princezu Europu i odnosi je s otoka Krete. Prema jednoj od teorija kontinent Europa dobio je ime po toj princezi.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F9A74-280B-11C4-6B92-AFC7D644250B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6BF34F-FE34-4EBC-B85C-E424FC6C6764}" type="slidenum">
              <a:t>5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7221E58-2895-37BA-560D-F2A6DB797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4119611-6DA9-276F-A1AB-CA34576ED0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b="1"/>
              <a:t>Što je to Europa?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fr-BE"/>
              <a:t>Jedan od šest svjetskih kontinenata</a:t>
            </a:r>
            <a:r>
              <a:rPr lang="hr-HR"/>
              <a:t>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Obuhvaća 44 zemlje.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Ima više od 700 milijuna stanovnika.</a:t>
            </a:r>
            <a:endParaRPr lang="fr-BE"/>
          </a:p>
          <a:p>
            <a:pPr lvl="0"/>
            <a:endParaRPr lang="en-US"/>
          </a:p>
          <a:p>
            <a:pPr lvl="0"/>
            <a:r>
              <a:rPr lang="hr-HR" b="1"/>
              <a:t>Što je Europska unija?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Europska unija je gospodarska i politička unija 27 europskih zemalja, takozvanih država članica, koje su se odlučile udružiti kako bi zajedno izgradile bolju budućnost.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Ima otprilike </a:t>
            </a:r>
            <a:r>
              <a:rPr lang="hr-HR" b="1"/>
              <a:t>447 milijuna stanovnika</a:t>
            </a:r>
            <a:r>
              <a:rPr lang="hr-HR"/>
              <a:t>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Europska unija svojim građanima olakšava da zajedno žive, rade i putuju u druge države članice.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BE367B-255A-2D30-A7BA-B3E1E95BFFD5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A9C420-D3CC-4BF2-BB03-8B944A24CD10}" type="slidenum">
              <a:t>6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3F7A7-9938-F999-B4C8-E6148B80D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FB5F5-DB77-2D8B-714C-292FBE2DA1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Važne faze u stvaranju moderne Europe uključuju: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osnivanje starog Rima i stare Grčke</a:t>
            </a:r>
            <a:r>
              <a:rPr lang="hr-HR"/>
              <a:t>, temelja europske demokracije, vlade i kulture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reformaciju</a:t>
            </a:r>
            <a:r>
              <a:rPr lang="hr-HR"/>
              <a:t>, koja je u 16. i 17. stoljeću promijenila europski pristup religiji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prosvjetiteljstvo</a:t>
            </a:r>
            <a:r>
              <a:rPr lang="hr-HR"/>
              <a:t>, intelektualni, politički i ideološki pokret iz 18. stoljeća u kojem su se veličali logika i razum te su postavljeni temelji suvremene znanosti i politike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nastanak parlamentarizma</a:t>
            </a:r>
            <a:r>
              <a:rPr lang="hr-HR"/>
              <a:t>, na kojem se temelje suvremene europske vlade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/>
              <a:t>razvoj socijalnih prava</a:t>
            </a:r>
            <a:r>
              <a:rPr lang="hr-HR"/>
              <a:t> u 19. i 20. stoljeću, zahvaljujući kojima europski građani danas uživaju sigurnost u poslovnom i privatnom životu.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AA9D2-132B-8CDC-0424-91443BCF7286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94D5EC-0EBA-4511-ACA5-76FA9CB3A49A}" type="slidenum">
              <a:t>7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80C58-2737-0364-6D74-D7FB2D59B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083D9-DD23-EC73-84A6-279C1BC5E2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6908" y="4693916"/>
            <a:ext cx="5335267" cy="4897124"/>
          </a:xfrm>
        </p:spPr>
        <p:txBody>
          <a:bodyPr/>
          <a:lstStyle/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Pablo Picasso</a:t>
            </a:r>
            <a:r>
              <a:rPr lang="hr-HR"/>
              <a:t>: španjolski umjetnik, poznat kao suosnivač kubizma (uz Georgesa Braquea). Vjerojatno znate za njegova dva najpoznatija djela – „Guernicu” i „Gospođice iz Avignona”.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Ludwig van Beethoven</a:t>
            </a:r>
            <a:r>
              <a:rPr lang="hr-HR"/>
              <a:t>: njemački skladatelj i pijanist poznat po simfonijama. Beethoven je bio ključna figura u prijelazu s klasicizma na romantizam u zapadnjačkoj glazbi. On je skladao „Odu radosti”, koja je kasnije postala europska himna.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Alfons Mucha</a:t>
            </a:r>
            <a:r>
              <a:rPr lang="hr-HR"/>
              <a:t>: taj češki slikar i ilustrator jedan je od predstavnika pravca art nouveau ili secesije. Među njegovim su najpoznatijim slikama „Voće” (1897.) i „Slavenska epopeja” (1910. – 1928.), na kojima je prikazana povijest svih slavenskih naroda.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 Hilma af Klint</a:t>
            </a:r>
            <a:r>
              <a:rPr lang="hr-HR"/>
              <a:t> bila je švedska slikarica. Njezine apstraktne slike na temu duhovnosti, životnih ciklusa, spirala, geometrije i teorije boja smatraju se jednima od najranijih apstraktnih djela u zapadnoj umjetnosti.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Stefan Zweig</a:t>
            </a:r>
            <a:r>
              <a:rPr lang="hr-HR"/>
              <a:t>: austrijski romanopisac, dramaturg, novinar i biograf. Možda ste čuli za jedno od njegovih najpoznatijih djela, „Kraljevska igra i druge priče” (1941.). To je zbirka pet genijalnih i kreativnih psiholoških trilera.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Wisława Szymborska</a:t>
            </a:r>
            <a:r>
              <a:rPr lang="hr-HR"/>
              <a:t>: poljska pjesnikinja, esejistkinja i prevoditeljica kojoj je 1996. dodijeljena Nobelova nagrada za književnost. Jedna je od njezinih najpoznatijih zbirki pjesama „Vidik sa zrnom pijeska”.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Simone de Beauvoir</a:t>
            </a:r>
            <a:r>
              <a:rPr lang="hr-HR"/>
              <a:t> bila je francuska spisateljica, filozofkinja i esejistkinja. Jedno je od njezinih najpoznatijih djela autobiografski roman „Uspomene dobro odgojene djevojke” (1958.), u kojem je opisala svoje djetinjstvo.</a:t>
            </a:r>
            <a:endParaRPr lang="en-US"/>
          </a:p>
          <a:p>
            <a:pPr marL="228600" lvl="0" indent="-228600">
              <a:buSzPct val="100000"/>
              <a:buFont typeface="Calibri Light"/>
              <a:buAutoNum type="arabicPeriod"/>
            </a:pPr>
            <a:r>
              <a:rPr lang="hr-HR" b="1"/>
              <a:t>Magda Szabó</a:t>
            </a:r>
            <a:r>
              <a:rPr lang="hr-HR"/>
              <a:t> bila je mađarska spisateljica, autorica drama, eseja, studija, memoara, poezije i dječje književnosti. Njezin roman pod naslovom „Az ajtó” (Vrata) objavljen je 1987. te je jedno od njezinih djela koja su u svijetu najpoznatija.</a:t>
            </a:r>
            <a:endParaRPr lang="fr-BE"/>
          </a:p>
          <a:p>
            <a:pPr lvl="0"/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i="1"/>
              <a:t>Koje još europske umjetnike znate?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58A16-AEB3-87BD-2803-17EE81D2CBAC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83BE6C-43C3-4FDF-BACF-9ADF6AA0C8DA}" type="slidenum">
              <a:t>8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DAD37-249A-F19A-21B4-D4FCBD750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39825" y="1219200"/>
            <a:ext cx="4389438" cy="32924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EAD46-F5C4-AC71-B78E-591B57A8B5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Svaka zemlja EU-a ima vlastitu kulturu, jezik(e) i tradicije. No sve one imaju i zajedničke vrijednosti koje moraju poštovati žele li biti dio Europske unije.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Ljudsko dostojanstvo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Sloboda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Demokracija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Jednakost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Vladavina prava</a:t>
            </a:r>
            <a:endParaRPr lang="en-US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/>
              <a:t>Ljudska prava</a:t>
            </a:r>
            <a:endParaRPr lang="en-US"/>
          </a:p>
          <a:p>
            <a:pPr lvl="0"/>
            <a:endParaRPr lang="fr-BE" b="1" i="1"/>
          </a:p>
          <a:p>
            <a:pPr marL="171450" lvl="0" indent="-171450">
              <a:buSzPct val="100000"/>
              <a:buFont typeface="Arial" pitchFamily="34"/>
              <a:buChar char="•"/>
            </a:pPr>
            <a:r>
              <a:rPr lang="hr-HR" b="1" i="1"/>
              <a:t>Koja je od europskih vrijednosti za vas najvažnija i zašto?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530D6-0AEF-A4D6-0642-BBCCF05212ED}"/>
              </a:ext>
            </a:extLst>
          </p:cNvPr>
          <p:cNvSpPr txBox="1"/>
          <p:nvPr/>
        </p:nvSpPr>
        <p:spPr>
          <a:xfrm>
            <a:off x="3777605" y="9264225"/>
            <a:ext cx="2889933" cy="4893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FD2DC8-376A-4553-A58A-C4D6963D4ADF}" type="slidenum">
              <a:t>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C8FE5-2852-15F7-E641-F1EBC1EE45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sz="4500"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8183F-A3A6-6222-0759-C2E422C0097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0222-B85C-AC77-8CA0-787E4F46BA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6B8161-BCF3-483B-8843-1E1CBCA0E9D0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8E432-FE74-F912-943E-7F33A1F76C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8602D-057A-ED5E-A7F8-6AABD4ED44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63FC61-575C-4BF3-A49F-4DEE1A09E754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4829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E0A90-BC0A-5F5E-446F-9A9D0DBD22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6FC40-3CCB-B1D8-1AB0-5AADC4CE5B2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FAE4F-D2B4-8FAB-C324-8AA1DD4947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67CC67-0D05-4664-AB75-8D215E771464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A63CF-FF02-A7DA-8025-7C017757DC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70A5-6F38-1BE9-8295-FF46035710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BA7025-6CB8-4765-9A8C-02CAC2204951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3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4DD206-56D5-EBDE-D305-3DEBF885EB9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436FC-B110-9B54-25E3-05DA9F11EA5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B8503-6FAB-1EE2-118F-487DE2165D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37AB48-08F4-4422-AC58-7CE8F9B0A11B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A177B-9152-D445-6E64-97AAE6BAAD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C5078-68C8-0133-6002-0D3EFFAC3D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FB5CD5-E174-47E4-8459-1EDCE2C5DBA8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45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53211F2-02A5-D845-4736-ABECC4666C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682543-8540-4DED-B23F-1530585265F4}" type="slidenum">
              <a:t>‹#›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2384F3B-9AA7-17C9-7842-482F3EA44142}"/>
              </a:ext>
            </a:extLst>
          </p:cNvPr>
          <p:cNvSpPr/>
          <p:nvPr/>
        </p:nvSpPr>
        <p:spPr>
          <a:xfrm>
            <a:off x="0" y="0"/>
            <a:ext cx="9144000" cy="1078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7D4802-9D1A-7DCB-E56D-30BAD4C5AD6B}"/>
              </a:ext>
            </a:extLst>
          </p:cNvPr>
          <p:cNvSpPr/>
          <p:nvPr/>
        </p:nvSpPr>
        <p:spPr>
          <a:xfrm>
            <a:off x="0" y="1078169"/>
            <a:ext cx="9144000" cy="5779830"/>
          </a:xfrm>
          <a:prstGeom prst="rect">
            <a:avLst/>
          </a:prstGeom>
          <a:solidFill>
            <a:srgbClr val="0356B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ED8D2F"/>
              </a:solidFill>
              <a:uFillTx/>
              <a:latin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00B28D-6222-0761-4476-9E93DA8CF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702" y="258043"/>
            <a:ext cx="1244845" cy="11524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4950AD-09E0-1750-A276-F06C604AB1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3510" y="1992569"/>
            <a:ext cx="7548920" cy="2149525"/>
          </a:xfrm>
        </p:spPr>
        <p:txBody>
          <a:bodyPr wrap="none" anchor="t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9B4DFC-3CF4-1973-F520-BEB67FAB371A}"/>
              </a:ext>
            </a:extLst>
          </p:cNvPr>
          <p:cNvCxnSpPr/>
          <p:nvPr/>
        </p:nvCxnSpPr>
        <p:spPr>
          <a:xfrm>
            <a:off x="628650" y="1978926"/>
            <a:ext cx="0" cy="487907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Rectangle 10">
            <a:extLst>
              <a:ext uri="{FF2B5EF4-FFF2-40B4-BE49-F238E27FC236}">
                <a16:creationId xmlns:a16="http://schemas.microsoft.com/office/drawing/2014/main" id="{ED0E19EA-4A58-9215-373C-FD07D2034EA9}"/>
              </a:ext>
            </a:extLst>
          </p:cNvPr>
          <p:cNvSpPr/>
          <p:nvPr/>
        </p:nvSpPr>
        <p:spPr>
          <a:xfrm>
            <a:off x="4305873" y="6619167"/>
            <a:ext cx="530553" cy="240596"/>
          </a:xfrm>
          <a:prstGeom prst="rect">
            <a:avLst/>
          </a:prstGeom>
          <a:solidFill>
            <a:srgbClr val="00449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4B7A922-2358-0A17-D86E-8F0990D26CC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03510" y="4418051"/>
            <a:ext cx="7548920" cy="897757"/>
          </a:xfrm>
        </p:spPr>
        <p:txBody>
          <a:bodyPr/>
          <a:lstStyle>
            <a:lvl1pPr marL="0" indent="0">
              <a:buNone/>
              <a:defRPr sz="21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C8E37D5-E329-BFC9-3E73-A74F08FC3B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0" y="5557906"/>
            <a:ext cx="3780239" cy="528998"/>
          </a:xfrm>
        </p:spPr>
        <p:txBody>
          <a:bodyPr/>
          <a:lstStyle>
            <a:lvl1pPr marL="0" indent="0" algn="r">
              <a:buNone/>
              <a:defRPr sz="165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173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B2F0849-842D-DDA2-43ED-B1A77585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850288"/>
            <a:ext cx="9144000" cy="50183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68D15E7-8C60-890D-5BC7-D5B9B1AD7D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0EA19-D629-4C34-9C7F-C6C92A131F67}" type="slidenum">
              <a:t>‹#›</a:t>
            </a:fld>
            <a:endParaRPr lang="en-GB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EB80264-FC4C-9A41-9633-133CE7658393}"/>
              </a:ext>
            </a:extLst>
          </p:cNvPr>
          <p:cNvSpPr/>
          <p:nvPr/>
        </p:nvSpPr>
        <p:spPr>
          <a:xfrm>
            <a:off x="0" y="0"/>
            <a:ext cx="9144000" cy="1078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5EC4C-931C-054D-A7B9-AE970E8E72D1}"/>
              </a:ext>
            </a:extLst>
          </p:cNvPr>
          <p:cNvSpPr/>
          <p:nvPr/>
        </p:nvSpPr>
        <p:spPr>
          <a:xfrm>
            <a:off x="0" y="1078178"/>
            <a:ext cx="9144000" cy="2890802"/>
          </a:xfrm>
          <a:prstGeom prst="rect">
            <a:avLst/>
          </a:prstGeom>
          <a:solidFill>
            <a:srgbClr val="0356B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ED8D2F"/>
              </a:solidFill>
              <a:uFillTx/>
              <a:latin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80AF67-556C-A0AF-B0C5-C3BB69D2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02" y="258043"/>
            <a:ext cx="1244845" cy="11524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20BD17-D5F8-35F4-227D-ABDB3F985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3510" y="1992569"/>
            <a:ext cx="7548920" cy="872648"/>
          </a:xfrm>
        </p:spPr>
        <p:txBody>
          <a:bodyPr anchor="t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06533FBE-2C97-CC6E-D2F1-7898C93349CB}"/>
              </a:ext>
            </a:extLst>
          </p:cNvPr>
          <p:cNvCxnSpPr/>
          <p:nvPr/>
        </p:nvCxnSpPr>
        <p:spPr>
          <a:xfrm>
            <a:off x="628650" y="1978926"/>
            <a:ext cx="0" cy="487907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9" name="Rectangle 10">
            <a:extLst>
              <a:ext uri="{FF2B5EF4-FFF2-40B4-BE49-F238E27FC236}">
                <a16:creationId xmlns:a16="http://schemas.microsoft.com/office/drawing/2014/main" id="{267A9658-C2E9-FD6E-FC05-E35ECA75A8E2}"/>
              </a:ext>
            </a:extLst>
          </p:cNvPr>
          <p:cNvSpPr/>
          <p:nvPr/>
        </p:nvSpPr>
        <p:spPr>
          <a:xfrm>
            <a:off x="4305873" y="6619167"/>
            <a:ext cx="530553" cy="240596"/>
          </a:xfrm>
          <a:prstGeom prst="rect">
            <a:avLst/>
          </a:prstGeom>
          <a:solidFill>
            <a:srgbClr val="00449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DE592B-B4CB-A970-50E9-B0CC61A83DD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03510" y="3067464"/>
            <a:ext cx="7548920" cy="897757"/>
          </a:xfrm>
        </p:spPr>
        <p:txBody>
          <a:bodyPr/>
          <a:lstStyle>
            <a:lvl1pPr marL="0" indent="0">
              <a:buNone/>
              <a:defRPr sz="21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E76A8AF-59A8-40D9-60C7-0839A032C8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0" y="5783534"/>
            <a:ext cx="3780239" cy="528998"/>
          </a:xfrm>
        </p:spPr>
        <p:txBody>
          <a:bodyPr anchor="b"/>
          <a:lstStyle>
            <a:lvl1pPr marL="0" indent="0" algn="r">
              <a:buNone/>
              <a:defRPr sz="165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18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796D14AC-02AB-05DF-B7B0-39CBCD195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221"/>
            <a:ext cx="9144000" cy="60591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64E6B395-DF26-0D41-4A26-C53D37126C25}"/>
              </a:ext>
            </a:extLst>
          </p:cNvPr>
          <p:cNvSpPr/>
          <p:nvPr/>
        </p:nvSpPr>
        <p:spPr>
          <a:xfrm>
            <a:off x="3968" y="1078178"/>
            <a:ext cx="9148014" cy="5783241"/>
          </a:xfrm>
          <a:prstGeom prst="rect">
            <a:avLst/>
          </a:prstGeom>
          <a:solidFill>
            <a:srgbClr val="024EA2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ED8D2F"/>
              </a:solidFill>
              <a:uFillTx/>
              <a:latin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BFBD1AF-AE2E-F5FF-22EB-CF7A6192417E}"/>
              </a:ext>
            </a:extLst>
          </p:cNvPr>
          <p:cNvSpPr/>
          <p:nvPr/>
        </p:nvSpPr>
        <p:spPr>
          <a:xfrm>
            <a:off x="0" y="0"/>
            <a:ext cx="9144000" cy="1078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583D41-CA2F-44E2-15CD-803EE3B4A4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3510" y="1992569"/>
            <a:ext cx="7548920" cy="2149525"/>
          </a:xfrm>
        </p:spPr>
        <p:txBody>
          <a:bodyPr wrap="none" anchor="t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A83EDBB6-33DB-DEFD-F5FC-3C15821DB5E3}"/>
              </a:ext>
            </a:extLst>
          </p:cNvPr>
          <p:cNvCxnSpPr/>
          <p:nvPr/>
        </p:nvCxnSpPr>
        <p:spPr>
          <a:xfrm>
            <a:off x="628650" y="1978926"/>
            <a:ext cx="0" cy="4879074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Rectangle 10">
            <a:extLst>
              <a:ext uri="{FF2B5EF4-FFF2-40B4-BE49-F238E27FC236}">
                <a16:creationId xmlns:a16="http://schemas.microsoft.com/office/drawing/2014/main" id="{E02E07B6-5C3D-14A4-7458-2E0212209931}"/>
              </a:ext>
            </a:extLst>
          </p:cNvPr>
          <p:cNvSpPr/>
          <p:nvPr/>
        </p:nvSpPr>
        <p:spPr>
          <a:xfrm>
            <a:off x="4305873" y="6619167"/>
            <a:ext cx="530553" cy="240596"/>
          </a:xfrm>
          <a:prstGeom prst="rect">
            <a:avLst/>
          </a:prstGeom>
          <a:solidFill>
            <a:srgbClr val="00449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58F6299-C95D-2BC5-9AEE-A42951E74A2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03510" y="4418051"/>
            <a:ext cx="7548920" cy="897757"/>
          </a:xfrm>
        </p:spPr>
        <p:txBody>
          <a:bodyPr wrap="none"/>
          <a:lstStyle>
            <a:lvl1pPr marL="0" indent="0">
              <a:buNone/>
              <a:defRPr sz="21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4710C0-E417-385C-A0A4-33BAEDAB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02" y="258043"/>
            <a:ext cx="1244845" cy="11524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26E7BD4-9742-FB58-8D2F-F8561C09DF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0" y="5557906"/>
            <a:ext cx="3780239" cy="528998"/>
          </a:xfrm>
        </p:spPr>
        <p:txBody>
          <a:bodyPr wrap="none"/>
          <a:lstStyle>
            <a:lvl1pPr marL="0" indent="0" algn="r">
              <a:buNone/>
              <a:defRPr sz="165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752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19D8896-1666-079E-20B7-0C9009F9D7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B56007-05ED-896B-B3B9-B8864A88743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02642" y="1122361"/>
            <a:ext cx="8007025" cy="2387598"/>
          </a:xfrm>
        </p:spPr>
        <p:txBody>
          <a:bodyPr/>
          <a:lstStyle>
            <a:lvl1pPr>
              <a:defRPr sz="45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E9FF47B-8412-004C-427E-72E041AFA85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02642" y="3602041"/>
            <a:ext cx="8007025" cy="1655758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4C20FF-2A99-F338-2E7D-3B3F2DF7AF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DB19A56-6F01-4D59-927C-CF9F572EBFC8}" type="slidenum">
              <a:t>‹#›</a:t>
            </a:fld>
            <a:endParaRPr lang="en-GB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698A70DD-1D7E-8AC4-5619-89978DC05910}"/>
              </a:ext>
            </a:extLst>
          </p:cNvPr>
          <p:cNvCxnSpPr/>
          <p:nvPr/>
        </p:nvCxnSpPr>
        <p:spPr>
          <a:xfrm>
            <a:off x="628650" y="0"/>
            <a:ext cx="0" cy="329593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id="{775998D7-B495-B771-B142-5E3C5F6B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784" y="6045253"/>
            <a:ext cx="1288883" cy="4511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36855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2653E5D-E39D-890A-9494-2FAD9185B2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C40EFD9-7615-9168-6F4C-60AAA2FDEB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469C02-F949-4A81-B6A3-B617A5AE5D57}" type="slidenum">
              <a:t>‹#›</a:t>
            </a:fld>
            <a:endParaRPr lang="en-GB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B57C0A4-E251-8C83-7D7A-E1286EDF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393" y="6045866"/>
            <a:ext cx="1287146" cy="4505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27F411-18EE-50D3-419F-228E3D4BCC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762" y="1122361"/>
            <a:ext cx="7617226" cy="2387598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id="{30DCEC88-682D-1D77-A49F-0F2B1C60C001}"/>
              </a:ext>
            </a:extLst>
          </p:cNvPr>
          <p:cNvCxnSpPr/>
          <p:nvPr/>
        </p:nvCxnSpPr>
        <p:spPr>
          <a:xfrm>
            <a:off x="628650" y="0"/>
            <a:ext cx="0" cy="3295936"/>
          </a:xfrm>
          <a:prstGeom prst="straightConnector1">
            <a:avLst/>
          </a:prstGeom>
          <a:noFill/>
          <a:ln w="28575" cap="flat">
            <a:solidFill>
              <a:srgbClr val="034EA2"/>
            </a:solidFill>
            <a:prstDash val="solid"/>
            <a:miter/>
          </a:ln>
        </p:spPr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1581040E-4315-9F01-D417-D28746C2BE7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02642" y="3602041"/>
            <a:ext cx="7617226" cy="16557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6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6810B6B-A822-FE44-F943-C6074FC32094}"/>
              </a:ext>
            </a:extLst>
          </p:cNvPr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D884C78-12DF-1BD5-8D00-03FB2D39AB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0ADA45-B23E-4E4A-858E-BEAA371E6178}" type="slidenum"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8CD701-62B4-B242-4B58-7BC5BB5C55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762" y="1122361"/>
            <a:ext cx="7617226" cy="1240347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4D4DCA5E-6EF6-2F08-686F-00EC4AC8783E}"/>
              </a:ext>
            </a:extLst>
          </p:cNvPr>
          <p:cNvCxnSpPr/>
          <p:nvPr/>
        </p:nvCxnSpPr>
        <p:spPr>
          <a:xfrm>
            <a:off x="628650" y="0"/>
            <a:ext cx="0" cy="2362709"/>
          </a:xfrm>
          <a:prstGeom prst="straightConnector1">
            <a:avLst/>
          </a:prstGeom>
          <a:noFill/>
          <a:ln w="28575" cap="flat">
            <a:solidFill>
              <a:srgbClr val="034EA2"/>
            </a:solidFill>
            <a:prstDash val="solid"/>
            <a:miter/>
          </a:ln>
        </p:spPr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01053638-7D14-FF49-22B6-65039220325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8650" y="4160830"/>
            <a:ext cx="8167082" cy="1620143"/>
          </a:xfrm>
        </p:spPr>
        <p:txBody>
          <a:bodyPr/>
          <a:lstStyle>
            <a:lvl1pPr marL="0" indent="0">
              <a:buNone/>
              <a:defRPr sz="105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8515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F3AFE44-8AF6-93CA-109D-F5620C294CCF}"/>
              </a:ext>
            </a:extLst>
          </p:cNvPr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34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923107-0C70-280D-1EAD-8DE59341B4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6B7C2B-5FFC-4C0E-9BE4-648BF62EAB11}" type="slidenum"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E2277D-A055-32B0-E3F3-CE165C6C19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762" y="1122361"/>
            <a:ext cx="7617226" cy="1240347"/>
          </a:xfrm>
        </p:spPr>
        <p:txBody>
          <a:bodyPr/>
          <a:lstStyle>
            <a:lvl1pPr>
              <a:defRPr sz="450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54C107A5-F1A0-E790-D7DD-4842BA965552}"/>
              </a:ext>
            </a:extLst>
          </p:cNvPr>
          <p:cNvCxnSpPr/>
          <p:nvPr/>
        </p:nvCxnSpPr>
        <p:spPr>
          <a:xfrm>
            <a:off x="628650" y="0"/>
            <a:ext cx="0" cy="2362709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EDC46FB6-4BB5-5BC3-EF6C-ADB9C890361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28650" y="4160830"/>
            <a:ext cx="8167082" cy="1620143"/>
          </a:xfrm>
        </p:spPr>
        <p:txBody>
          <a:bodyPr/>
          <a:lstStyle>
            <a:lvl1pPr marL="0" indent="0">
              <a:buNone/>
              <a:defRPr sz="105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37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338E9B-7553-3037-1085-E85FCF2491B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8650" y="1825627"/>
            <a:ext cx="8179271" cy="38819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12F584-1AAE-99EE-FA62-63D026D385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43F5D9-4246-4A41-9A72-958B68B7E48C}" type="slidenum">
              <a:t>‹#›</a:t>
            </a:fld>
            <a:endParaRPr lang="en-GB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E46AF456-6161-4249-7254-18A89D7DCB3F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13B9938-96E6-0627-02B7-B59B786F4B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2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3329-5EE2-0AF7-829A-70B70AA2F8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F072-E008-E4B1-8147-433E6EF8743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7B81B-CDA4-F677-3CAF-06C5C3D94E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CA214-1E66-407D-8487-F8C4005CDE97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64DE-2918-0C98-EB4C-A075F8C355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8CC53-EFF0-4DCA-B979-3432202CA5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16AFFA-21DB-4020-AACA-0CA308B7C52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28519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7C93BE-D6AC-800D-4852-135983BE7AA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8650" y="1825627"/>
            <a:ext cx="3996001" cy="3906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63013FD-4B0F-CA67-9B5E-F66FDE08FDC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801688" y="1825627"/>
            <a:ext cx="3996001" cy="39064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FCB4FA3-7247-E8F0-6A15-1892A1A83E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296F0E-6D37-43AF-8F68-43A6E230AE47}" type="slidenum">
              <a:t>‹#›</a:t>
            </a:fld>
            <a:endParaRPr lang="en-GB"/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DE9D5D34-E67D-DFD5-17D2-57353205197B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0A56B26-8346-F6F8-DB51-EFE8A8EB52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972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FB34EF-2815-D61E-641A-19CE9A0E9B5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8650" y="1825627"/>
            <a:ext cx="3996001" cy="3906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0"/>
              </a:spcBef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33C34CB-5FFE-117D-D0AA-8F53AE2EB7A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801688" y="1825627"/>
            <a:ext cx="3996001" cy="3906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BA7654F-B0FC-5D22-E3C2-1BE3320A26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CADDBC-892C-45E2-B267-008695AFE201}" type="slidenum">
              <a:t>‹#›</a:t>
            </a:fld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AB1B0304-D714-F158-C0BF-74CBBB651D3F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5EAC31A-BE3F-B424-0F69-C00BDEBB8D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1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4E3826-79C3-E83C-B85D-2091824F00E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8650" y="1825627"/>
            <a:ext cx="2518870" cy="37631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441CF42E-7256-E373-A4E1-5B1C2D90C5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16E81C-4FB5-4FE5-A35A-FAC6E5921EE0}" type="slidenum"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498D21-F115-0CF3-F085-802491CCC46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453734" y="1825627"/>
            <a:ext cx="2518870" cy="37631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E5176C-48F0-499D-576E-1E197897D23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78819" y="1825627"/>
            <a:ext cx="2518870" cy="37631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E17AB2E0-4E9D-B1BF-67AB-DD8E7251D75D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84E1655-CE1B-86F3-3CB6-A51AA5FAC8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954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A126D53-28EF-639B-52FA-224F00E45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rgbClr val="034EA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96B4B84-CC9D-E512-DD35-3EC05798781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9838" y="2505071"/>
            <a:ext cx="3868341" cy="30973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A8E0B00-1207-D0CF-CF3F-36AC5D51D7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rgbClr val="034EA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37FF909-40CA-8CFA-E7CB-DAE759B45D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29149" y="2505071"/>
            <a:ext cx="3887388" cy="30973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FC6EC5B-C03D-38BB-DB4A-9201226EA9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DF6B88-393B-47FF-B823-82C92DF47982}" type="slidenum">
              <a:t>‹#›</a:t>
            </a:fld>
            <a:endParaRPr lang="en-GB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30695ADD-CC1D-3DF1-4722-328DD2DA7255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170C317-6AB9-7B4A-4E25-14BCB92620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290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2D9E9E2-8A35-631E-A649-7FBA3B467C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B7B4A5-AA95-4678-BA8C-F4C06AD8AEF7}" type="slidenum">
              <a:t>‹#›</a:t>
            </a:fld>
            <a:endParaRPr lang="en-GB"/>
          </a:p>
        </p:txBody>
      </p:sp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842CB5ED-DB38-A196-1D43-F183D9342504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352A774-BDF2-9762-3871-1723286CC0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54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E67C2F22-398B-EDB6-B379-3E96465042A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44723" y="-59637"/>
            <a:ext cx="4616723" cy="6983894"/>
          </a:xfrm>
          <a:solidFill>
            <a:srgbClr val="D3E8F9"/>
          </a:solidFill>
          <a:ln w="28575">
            <a:solidFill>
              <a:srgbClr val="FFC000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E0B3385-9E29-DA31-1CC4-3891A17BE467}"/>
              </a:ext>
            </a:extLst>
          </p:cNvPr>
          <p:cNvSpPr/>
          <p:nvPr/>
        </p:nvSpPr>
        <p:spPr>
          <a:xfrm>
            <a:off x="2410532" y="1992578"/>
            <a:ext cx="6412742" cy="361665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A33AEFE-CE74-5B36-EA78-91454910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583" y="743800"/>
            <a:ext cx="408691" cy="5449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BD0E7B-1D3F-304E-855D-23CDF2A5D64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653744" y="1992569"/>
            <a:ext cx="6169529" cy="3616653"/>
          </a:xfrm>
          <a:solidFill>
            <a:srgbClr val="FFFFFF"/>
          </a:solidFill>
        </p:spPr>
        <p:txBody>
          <a:bodyPr lIns="359999" tIns="359999" rIns="359999" bIns="359999" anchor="ctr"/>
          <a:lstStyle>
            <a:lvl1pPr marL="0" indent="0">
              <a:buNone/>
              <a:defRPr i="1">
                <a:solidFill>
                  <a:srgbClr val="034EA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522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ABDB55-F8DC-909A-1BA2-EB041AAF404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112794" y="1825627"/>
            <a:ext cx="3695126" cy="37699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418EA4B-7651-EA44-481D-C5E038D811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F65810-0FBC-4426-9763-68F2ACF08EE9}" type="slidenum"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83F49B4-B901-2977-2D25-1A2A4A35B6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2794" y="482858"/>
            <a:ext cx="350195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5AECB1D-BB63-25E3-200F-4E2E56E9CE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783" y="-46387"/>
            <a:ext cx="4606783" cy="6964015"/>
          </a:xfrm>
          <a:solidFill>
            <a:srgbClr val="D3E8F9"/>
          </a:solidFill>
          <a:ln w="28575">
            <a:solidFill>
              <a:srgbClr val="FFC000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30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21362E7-5D07-BC6F-CE06-561ED28A6F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33C0BF-5825-43C6-93D7-F445BB3D316E}" type="slidenum">
              <a:t>‹#›</a:t>
            </a:fld>
            <a:endParaRPr lang="en-GB"/>
          </a:p>
        </p:txBody>
      </p:sp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8741E91F-7EAB-3868-0D51-3876629DFC52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ABBC4FB-2302-0690-F86F-9321ECD41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AD0744-883B-F90A-8A95-D2BAE10ACB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8045" y="2284664"/>
            <a:ext cx="2356244" cy="2090739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8827A8C-4FEB-2692-BB52-C3AF80E02E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926089" y="2284664"/>
            <a:ext cx="2356244" cy="2090739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4AD6C7-ABAC-E9C2-DDC2-41C9349A38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327062" y="2284664"/>
            <a:ext cx="2356244" cy="2090739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A22F2D9-0008-6133-02C0-E5C1E760BB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05082" y="4038685"/>
            <a:ext cx="2002170" cy="1524231"/>
          </a:xfrm>
          <a:solidFill>
            <a:srgbClr val="FFFFFF"/>
          </a:solidFill>
        </p:spPr>
        <p:txBody>
          <a:bodyPr tIns="90004" anchorCtr="1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A013C31-64A7-222F-C344-D23B3201DC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04099" y="4041940"/>
            <a:ext cx="2002170" cy="1524231"/>
          </a:xfrm>
          <a:solidFill>
            <a:srgbClr val="FFFFFF"/>
          </a:solidFill>
        </p:spPr>
        <p:txBody>
          <a:bodyPr tIns="90004" anchorCtr="1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27062F9-5B39-126A-7EBB-DD956C5DE6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03126" y="4037441"/>
            <a:ext cx="2002170" cy="1524231"/>
          </a:xfrm>
          <a:solidFill>
            <a:srgbClr val="FFFFFF"/>
          </a:solidFill>
        </p:spPr>
        <p:txBody>
          <a:bodyPr tIns="90004" anchorCtr="1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056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2F60C71-71E5-915D-2E9E-B8FB7D3027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2FB1B6-4F6B-4A8E-9AC8-A2EBEB347304}" type="slidenum">
              <a:t>‹#›</a:t>
            </a:fld>
            <a:endParaRPr lang="en-GB"/>
          </a:p>
        </p:txBody>
      </p:sp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F2736F56-9CE8-08AC-A76B-A3A61DA93AA8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3DC15A2-7D3C-644E-CB52-2A18D5FFDF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493441-7F0F-3E89-2BAF-1BD1CA404E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785399" y="2159959"/>
            <a:ext cx="1846191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73DC62-D768-0F24-97F0-30758DD51A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785399" y="3968880"/>
            <a:ext cx="1846191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D639521-6AE5-C57B-21D7-8CC29EAC00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43413" y="2159959"/>
            <a:ext cx="1846191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88F9A3B-5A8A-25A7-63FA-2CA4FAAE15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01418" y="3968880"/>
            <a:ext cx="1890000" cy="1638156"/>
          </a:xfrm>
        </p:spPr>
        <p:txBody>
          <a:bodyPr tIns="90004"/>
          <a:lstStyle>
            <a:lvl1pPr marL="0" indent="0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63BC0E1-7AF3-0437-2F15-1C29F7FBAB1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210" y="2159959"/>
            <a:ext cx="1890000" cy="1638156"/>
          </a:xfrm>
        </p:spPr>
        <p:txBody>
          <a:bodyPr tIns="90004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F42203D-4A59-AF26-E9C4-7238DA49A7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43413" y="3968880"/>
            <a:ext cx="1846191" cy="1638156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FCC3BE7-695C-D7BE-FB7D-C61B2565B5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210" y="3968880"/>
            <a:ext cx="1890000" cy="1638156"/>
          </a:xfrm>
        </p:spPr>
        <p:txBody>
          <a:bodyPr tIns="90004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582F110-9B41-B980-55BC-C9DBC5E7EB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24744" y="2159959"/>
            <a:ext cx="1890000" cy="1638156"/>
          </a:xfrm>
        </p:spPr>
        <p:txBody>
          <a:bodyPr tIns="90004"/>
          <a:lstStyle>
            <a:lvl1pPr marL="0" indent="0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73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C9E5ED8-9A0F-1731-32B9-28C1E1579E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4000" cy="3429000"/>
          </a:xfrm>
          <a:solidFill>
            <a:srgbClr val="D3E8F9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0BE028-9F90-A4C1-C6AF-736A8C4D9C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646648"/>
            <a:ext cx="7886700" cy="782360"/>
          </a:xfrm>
          <a:solidFill>
            <a:srgbClr val="FFFFFF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78BA58E-0EC2-1946-9A21-8305881681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E7CB2B-259E-49E3-81C8-2C3F3E5BA483}" type="slidenum">
              <a:t>‹#›</a:t>
            </a:fld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EAA734F-1B08-FA65-148E-7FED06F157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3630616"/>
            <a:ext cx="7886700" cy="203517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50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63D0-D8A3-6A0E-C0CD-1876E6F6A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4500"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01AAD-1F26-9D20-F422-3C55F34156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18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AB688-E432-F6AA-6A4B-553BFB6D83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B216B5-5720-480F-B881-0F0EE58E7C7F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80973-3295-6F9B-7C27-42C7A5534F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E9837-B74A-D21D-F688-A3F1B02074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6B8517-6CC3-45F2-9F4E-5479D83C96DE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758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65A58D2-127C-B07D-211C-5F466CB612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C0BA7B-8E60-48AA-A81A-E1C35A55A54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35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F581CF-AADC-A3D9-DA16-D5B96FDB82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08966" y="1913418"/>
            <a:ext cx="1406383" cy="2434306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D94BC9D-6790-5056-B598-D2AADA0F31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288551" y="2898474"/>
            <a:ext cx="1730465" cy="2307287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F87B37A-129D-01A4-00EC-346CE35BEA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61484" y="1913418"/>
            <a:ext cx="2389135" cy="2184026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C0907EA-B098-A9EC-AAB6-B4C2C62CE2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7C50DB-A49E-4750-8E64-D9694CBC9D78}" type="slidenum">
              <a:t>‹#›</a:t>
            </a:fld>
            <a:endParaRPr lang="en-GB"/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710BB9A2-7267-56DA-33B9-DA0E571FD8BE}"/>
              </a:ext>
            </a:extLst>
          </p:cNvPr>
          <p:cNvCxnSpPr/>
          <p:nvPr/>
        </p:nvCxnSpPr>
        <p:spPr>
          <a:xfrm>
            <a:off x="628650" y="0"/>
            <a:ext cx="0" cy="1276356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A1D14DE-D6B6-B956-BE80-DF2225D6E08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03658" y="1748076"/>
            <a:ext cx="1982391" cy="1868484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94816FB-3BBA-A3EE-64FF-B4978984B6E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130186" y="2860828"/>
            <a:ext cx="1215319" cy="2184026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C0DE9E05-31C7-6D37-0DF4-C19A54B827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689320" y="3790928"/>
            <a:ext cx="1490664" cy="1987548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184CD881-9EFF-2C96-BF1F-E6E2391127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03658" y="3908959"/>
            <a:ext cx="1313617" cy="1751487"/>
          </a:xfrm>
          <a:solidFill>
            <a:srgbClr val="D3E8F9"/>
          </a:solidFill>
          <a:ln w="28575">
            <a:solidFill>
              <a:srgbClr val="FFFFFF"/>
            </a:solidFill>
            <a:prstDash val="solid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970573E-0003-F1FB-FD63-CD3DF15331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45" y="482858"/>
            <a:ext cx="7886700" cy="782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1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2B29-F1B7-D9D9-54D5-3003B719151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BFEFC-EAB9-0B55-0F89-EFF11DAA1A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6DB0D-8101-0FC0-12C5-EB4A8DDBB0A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E0196-6A06-DEC8-6CF2-8BF7B46261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4F1B56-8D3B-44BF-B36C-08BB6D9E73E6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20D2D-DA81-F4B8-25B6-3D02C986D5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893C8-B0A8-ACF7-9183-422C10AFB9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EFD702-6D28-448A-89EB-9C6933B88BB3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785B-3465-8781-619C-97CC9A5DC9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5D9CA-88A4-5633-A071-957A2CB1F2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E51A0-8393-97F9-5543-9FECAE26605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B4CA1-014A-BB60-9CD9-7E30DAB0DEC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99317-89E0-FBBB-2DED-BAB6D7CA8AC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C4FFE-7E9F-34F2-6286-C56DA146D1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25332B-D549-4C5E-901F-F8540765A036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BCA83-15D3-264F-28BF-A12350E88B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F95CD8-C98B-9F67-5BDC-1EC7BC0261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9EACF4-C379-47F2-AE6F-BD4BE3F6F534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88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464B-4F69-C542-DD86-EA117B56A1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8A6CF-EF29-801B-DF80-2662D13CA6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3B326D-6573-4738-88AC-1E144A24450B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1879D-6BED-8886-4654-B202FC566D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CD4B0-7AB8-A403-FB2B-D7C5C257D5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63891C-5902-4EFB-B637-102323E84DEB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24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FBB30-5A04-88A1-1D69-AE500D14FB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08C555-CE9A-46E9-AC52-D0D1154FEE5E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45F25-E3BD-F226-0B16-98DDC926A3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3AD71-0F35-E988-0154-B114D59F19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E99227-1DFA-47C0-8609-103C22EC15B4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5439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707F-A744-FD10-FE1C-C6EF219076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FF54B-8D55-0191-33DD-1E825BA39C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AF5FE-C2B3-6094-C35A-4C996BF0DD1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360B-4050-EA39-54AA-A39F747075A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45B5E3-C722-4F62-A16A-F663010DD84E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A4B6-A944-A1D8-45A3-BF4E45EA36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9C305-0161-059E-AE52-42C1971491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9F732-90E7-4F1A-BD5A-C2B224FA8139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01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7052-4241-65C0-FD2D-C7204F7026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A440C-8AF9-0C54-76CB-D247F873DB0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lang="fr-BE" sz="2400"/>
            </a:lvl1pPr>
          </a:lstStyle>
          <a:p>
            <a:pPr lvl="0"/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C21CA-7D32-2C15-222B-D8EC6E55E1F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C0796-E339-F728-C74F-347BA22B12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7FD9D6-6D59-44A7-8B1D-741E3A9BE3D0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1BE0A-24C4-1F4E-BD8C-4A6214C7B0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0A4BD-2002-40F2-7BA9-B02122D39C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CE5005-75DF-4E62-B7E6-7DE86CBD57D1}" type="slidenum"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24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7E29E-1E9D-8B11-E99C-1AE847CE9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98236-EF88-98B9-4BF1-C23181F6D7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75153-A603-659E-A6BF-6736799BC67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8C13A3F-E98F-47DD-9767-CDB67B866F1D}" type="datetime1">
              <a:rPr lang="fr-FR"/>
              <a:pPr lvl="0"/>
              <a:t>02/05/2025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0C597-B0D0-BC07-58AD-BD5FC721A41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F95-D66D-9B23-3B22-0F2BF3362C4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519A266-9762-4F8D-BA18-A3496D707F39}" type="slidenum"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6858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3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171450" marR="0" lvl="0" indent="-171450" algn="l" defTabSz="685800" rtl="0" fontAlgn="auto" hangingPunct="1">
        <a:lnSpc>
          <a:spcPct val="90000"/>
        </a:lnSpc>
        <a:spcBef>
          <a:spcPts val="750"/>
        </a:spcBef>
        <a:spcAft>
          <a:spcPts val="0"/>
        </a:spcAft>
        <a:buSzPct val="100000"/>
        <a:buFont typeface="Arial" pitchFamily="34"/>
        <a:buChar char="•"/>
        <a:tabLst/>
        <a:defRPr lang="en-US" sz="21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514350" marR="0" lvl="1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857250" marR="0" lvl="2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n-US" sz="15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200150" marR="0" lvl="3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n-US" sz="135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543050" marR="0" lvl="4" indent="-171450" algn="l" defTabSz="685800" rtl="0" fontAlgn="auto" hangingPunct="1">
        <a:lnSpc>
          <a:spcPct val="90000"/>
        </a:lnSpc>
        <a:spcBef>
          <a:spcPts val="375"/>
        </a:spcBef>
        <a:spcAft>
          <a:spcPts val="0"/>
        </a:spcAft>
        <a:buSzPct val="100000"/>
        <a:buFont typeface="Arial" pitchFamily="34"/>
        <a:buChar char="•"/>
        <a:tabLst/>
        <a:defRPr lang="en-US" sz="135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8A4A3-D6FD-9697-B238-23AB0F5384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482858"/>
            <a:ext cx="7886700" cy="78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b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E3D65-E76D-2D4A-EDAC-4DB21EF60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38819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0C09A0-050F-4C1A-9964-488E22F8399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28650" y="6131289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969696"/>
                </a:solidFill>
                <a:uFillTx/>
                <a:latin typeface="Arial"/>
              </a:defRPr>
            </a:lvl1pPr>
          </a:lstStyle>
          <a:p>
            <a:pPr lvl="0"/>
            <a:fld id="{D64E97BD-4EDB-4282-A83D-BB271BABDDCF}" type="slidenum">
              <a:t>‹#›</a:t>
            </a:fld>
            <a:endParaRPr lang="en-GB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31D6669-69D2-2857-CC87-31E90217A0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25393" y="6045985"/>
            <a:ext cx="1286798" cy="450424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marL="0" marR="0" lvl="0" indent="0" algn="l" defTabSz="6858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000" b="0" i="0" u="none" strike="noStrike" kern="1200" cap="none" spc="0" baseline="0">
          <a:solidFill>
            <a:srgbClr val="034EA2"/>
          </a:solidFill>
          <a:uFillTx/>
          <a:latin typeface="Arial"/>
        </a:defRPr>
      </a:lvl1pPr>
    </p:titleStyle>
    <p:bodyStyle>
      <a:lvl1pPr marL="171450" marR="0" lvl="0" indent="-171450" algn="l" defTabSz="685800" rtl="0" fontAlgn="auto" hangingPunct="1">
        <a:lnSpc>
          <a:spcPct val="100000"/>
        </a:lnSpc>
        <a:spcBef>
          <a:spcPts val="0"/>
        </a:spcBef>
        <a:spcAft>
          <a:spcPts val="1350"/>
        </a:spcAft>
        <a:buClr>
          <a:srgbClr val="034EA2"/>
        </a:buClr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4D4D4D"/>
          </a:solidFill>
          <a:uFillTx/>
          <a:latin typeface="Arial"/>
        </a:defRPr>
      </a:lvl1pPr>
      <a:lvl2pPr marL="514350" marR="0" lvl="1" indent="-171450" algn="l" defTabSz="685800" rtl="0" fontAlgn="auto" hangingPunct="1">
        <a:lnSpc>
          <a:spcPct val="100000"/>
        </a:lnSpc>
        <a:spcBef>
          <a:spcPts val="375"/>
        </a:spcBef>
        <a:spcAft>
          <a:spcPts val="1350"/>
        </a:spcAft>
        <a:buClr>
          <a:srgbClr val="034EA2"/>
        </a:buClr>
        <a:buSzPct val="100000"/>
        <a:buFont typeface="Arial" pitchFamily="34"/>
        <a:buChar char="•"/>
        <a:tabLst/>
        <a:defRPr lang="en-US" sz="1500" b="0" i="0" u="none" strike="noStrike" kern="1200" cap="none" spc="0" baseline="0">
          <a:solidFill>
            <a:srgbClr val="4D4D4D"/>
          </a:solidFill>
          <a:uFillTx/>
          <a:latin typeface="Arial"/>
        </a:defRPr>
      </a:lvl2pPr>
      <a:lvl3pPr marL="857250" marR="0" lvl="2" indent="-171450" algn="l" defTabSz="685800" rtl="0" fontAlgn="auto" hangingPunct="1">
        <a:lnSpc>
          <a:spcPct val="100000"/>
        </a:lnSpc>
        <a:spcBef>
          <a:spcPts val="375"/>
        </a:spcBef>
        <a:spcAft>
          <a:spcPts val="1350"/>
        </a:spcAft>
        <a:buClr>
          <a:srgbClr val="034EA2"/>
        </a:buClr>
        <a:buSzPct val="100000"/>
        <a:buFont typeface="Arial" pitchFamily="34"/>
        <a:buChar char="•"/>
        <a:tabLst/>
        <a:defRPr lang="en-US" sz="1350" b="0" i="0" u="none" strike="noStrike" kern="1200" cap="none" spc="0" baseline="0">
          <a:solidFill>
            <a:srgbClr val="4D4D4D"/>
          </a:solidFill>
          <a:uFillTx/>
          <a:latin typeface="Arial"/>
        </a:defRPr>
      </a:lvl3pPr>
      <a:lvl4pPr marL="1200150" marR="0" lvl="3" indent="-171450" algn="l" defTabSz="685800" rtl="0" fontAlgn="auto" hangingPunct="1">
        <a:lnSpc>
          <a:spcPct val="100000"/>
        </a:lnSpc>
        <a:spcBef>
          <a:spcPts val="375"/>
        </a:spcBef>
        <a:spcAft>
          <a:spcPts val="1350"/>
        </a:spcAft>
        <a:buClr>
          <a:srgbClr val="034EA2"/>
        </a:buClr>
        <a:buSzPct val="100000"/>
        <a:buFont typeface="Arial" pitchFamily="34"/>
        <a:buChar char="•"/>
        <a:tabLst/>
        <a:defRPr lang="en-US" sz="1200" b="0" i="0" u="none" strike="noStrike" kern="1200" cap="none" spc="0" baseline="0">
          <a:solidFill>
            <a:srgbClr val="4D4D4D"/>
          </a:solidFill>
          <a:uFillTx/>
          <a:latin typeface="Arial"/>
        </a:defRPr>
      </a:lvl4pPr>
      <a:lvl5pPr marL="1543050" marR="0" lvl="4" indent="-171450" algn="l" defTabSz="685800" rtl="0" fontAlgn="auto" hangingPunct="1">
        <a:lnSpc>
          <a:spcPct val="100000"/>
        </a:lnSpc>
        <a:spcBef>
          <a:spcPts val="375"/>
        </a:spcBef>
        <a:spcAft>
          <a:spcPts val="1350"/>
        </a:spcAft>
        <a:buClr>
          <a:srgbClr val="034EA2"/>
        </a:buClr>
        <a:buSzPct val="100000"/>
        <a:buFont typeface="Arial" pitchFamily="34"/>
        <a:buChar char="•"/>
        <a:tabLst/>
        <a:defRPr lang="en-US" sz="1200" b="0" i="0" u="none" strike="noStrike" kern="1200" cap="none" spc="0" baseline="0">
          <a:solidFill>
            <a:srgbClr val="4D4D4D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n:Creative_Commons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8.jpeg"/><Relationship Id="rId5" Type="http://schemas.openxmlformats.org/officeDocument/2006/relationships/image" Target="../media/image86.jpeg"/><Relationship Id="rId10" Type="http://schemas.openxmlformats.org/officeDocument/2006/relationships/hyperlink" Target="https://europa.eu/learning-corner/home_hr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social-networks_hr" TargetMode="External"/><Relationship Id="rId5" Type="http://schemas.openxmlformats.org/officeDocument/2006/relationships/hyperlink" Target="https://europa.eu/european-union/contact/meet-us_hr" TargetMode="External"/><Relationship Id="rId4" Type="http://schemas.openxmlformats.org/officeDocument/2006/relationships/hyperlink" Target="https://european-union.europa.eu/contact-eu_hr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hyperlink" Target="mailto:COMM-A2@ec.europa.eu" TargetMode="External"/><Relationship Id="rId4" Type="http://schemas.openxmlformats.org/officeDocument/2006/relationships/hyperlink" Target="https://europa.eu/learning-corner/home_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bg>
      <p:bgPr>
        <a:blipFill>
          <a:blip r:embed="rId3">
            <a:alphaModFix amt="9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>
            <a:extLst>
              <a:ext uri="{FF2B5EF4-FFF2-40B4-BE49-F238E27FC236}">
                <a16:creationId xmlns:a16="http://schemas.microsoft.com/office/drawing/2014/main" id="{667D4E98-A545-7E5C-234A-02ADAD24E60F}"/>
              </a:ext>
            </a:extLst>
          </p:cNvPr>
          <p:cNvSpPr/>
          <p:nvPr/>
        </p:nvSpPr>
        <p:spPr>
          <a:xfrm rot="21415100">
            <a:off x="1760101" y="1497037"/>
            <a:ext cx="3503194" cy="3068872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4 1"/>
              <a:gd name="f27" fmla="*/ f26 1 100000"/>
              <a:gd name="f28" fmla="*/ f27 1 5"/>
              <a:gd name="f29" fmla="+- f18 0 f27"/>
              <a:gd name="f30" fmla="+- f19 0 f27"/>
              <a:gd name="f31" fmla="+- f29 f28 0"/>
              <a:gd name="f32" fmla="+- f30 f28 0"/>
              <a:gd name="f33" fmla="*/ f30 f15 1"/>
              <a:gd name="f34" fmla="*/ f29 f15 1"/>
              <a:gd name="f35" fmla="*/ f31 f15 1"/>
              <a:gd name="f36" fmla="*/ f3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33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33"/>
                </a:lnTo>
                <a:lnTo>
                  <a:pt x="f34" y="f24"/>
                </a:lnTo>
                <a:lnTo>
                  <a:pt x="f20" y="f24"/>
                </a:lnTo>
                <a:close/>
              </a:path>
              <a:path stroke="0">
                <a:moveTo>
                  <a:pt x="f34" y="f24"/>
                </a:moveTo>
                <a:lnTo>
                  <a:pt x="f35" y="f36"/>
                </a:lnTo>
                <a:lnTo>
                  <a:pt x="f23" y="f33"/>
                </a:lnTo>
                <a:close/>
              </a:path>
              <a:path fill="none">
                <a:moveTo>
                  <a:pt x="f34" y="f24"/>
                </a:moveTo>
                <a:lnTo>
                  <a:pt x="f35" y="f36"/>
                </a:lnTo>
                <a:lnTo>
                  <a:pt x="f23" y="f33"/>
                </a:lnTo>
                <a:lnTo>
                  <a:pt x="f34" y="f24"/>
                </a:lnTo>
                <a:lnTo>
                  <a:pt x="f20" y="f24"/>
                </a:lnTo>
                <a:lnTo>
                  <a:pt x="f20" y="f20"/>
                </a:lnTo>
                <a:lnTo>
                  <a:pt x="f23" y="f20"/>
                </a:lnTo>
                <a:lnTo>
                  <a:pt x="f23" y="f33"/>
                </a:lnTo>
              </a:path>
            </a:pathLst>
          </a:custGeom>
          <a:solidFill>
            <a:srgbClr val="FF0000">
              <a:alpha val="91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326E6-A426-198A-FC31-F18FE30700A0}"/>
              </a:ext>
            </a:extLst>
          </p:cNvPr>
          <p:cNvSpPr txBox="1"/>
          <p:nvPr/>
        </p:nvSpPr>
        <p:spPr>
          <a:xfrm>
            <a:off x="1951192" y="2246644"/>
            <a:ext cx="2975878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UKRATKO O EU-u</a:t>
            </a:r>
          </a:p>
        </p:txBody>
      </p:sp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8E2F7523-A392-3196-6262-47531AC794E8}"/>
              </a:ext>
            </a:extLst>
          </p:cNvPr>
          <p:cNvCxnSpPr/>
          <p:nvPr/>
        </p:nvCxnSpPr>
        <p:spPr>
          <a:xfrm>
            <a:off x="1878634" y="1920752"/>
            <a:ext cx="145125" cy="4228908"/>
          </a:xfrm>
          <a:prstGeom prst="straightConnector1">
            <a:avLst/>
          </a:prstGeom>
          <a:noFill/>
          <a:ln w="38103" cap="sq">
            <a:solidFill>
              <a:srgbClr val="767171"/>
            </a:solidFill>
            <a:prstDash val="solid"/>
            <a:miter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E94949-EDB6-1CC8-093B-2D1A0D7FFD1B}"/>
              </a:ext>
            </a:extLst>
          </p:cNvPr>
          <p:cNvSpPr txBox="1"/>
          <p:nvPr/>
        </p:nvSpPr>
        <p:spPr>
          <a:xfrm>
            <a:off x="8331372" y="6676327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pic>
        <p:nvPicPr>
          <p:cNvPr id="6" name="Picture 5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04C365B3-F0DB-16B4-809A-3E1D6CB87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2" y="6343503"/>
            <a:ext cx="852893" cy="5174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2"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AE1A58B9-1EEA-8B73-051A-1D6578AA63B0}"/>
              </a:ext>
            </a:extLst>
          </p:cNvPr>
          <p:cNvSpPr txBox="1"/>
          <p:nvPr/>
        </p:nvSpPr>
        <p:spPr>
          <a:xfrm>
            <a:off x="1178332" y="1239423"/>
            <a:ext cx="480324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1F4E79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9D7F7ED-6423-7840-44D2-4E361D6C01F4}"/>
              </a:ext>
            </a:extLst>
          </p:cNvPr>
          <p:cNvSpPr txBox="1"/>
          <p:nvPr/>
        </p:nvSpPr>
        <p:spPr>
          <a:xfrm>
            <a:off x="1178332" y="1767836"/>
            <a:ext cx="6822667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656F40C-B732-0369-0EE2-3F67869E0A08}"/>
              </a:ext>
            </a:extLst>
          </p:cNvPr>
          <p:cNvSpPr txBox="1"/>
          <p:nvPr/>
        </p:nvSpPr>
        <p:spPr>
          <a:xfrm>
            <a:off x="868680" y="304796"/>
            <a:ext cx="665987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200" b="1" i="0" u="none" strike="noStrike" kern="1200" cap="none" spc="0" baseline="0">
                <a:solidFill>
                  <a:srgbClr val="003296"/>
                </a:solidFill>
                <a:uFillTx/>
                <a:latin typeface="Calibri"/>
              </a:rPr>
              <a:t>24 SLUŽBENA JEZIKA EU-a </a:t>
            </a:r>
          </a:p>
        </p:txBody>
      </p:sp>
      <p:sp>
        <p:nvSpPr>
          <p:cNvPr id="5" name="Larme 8">
            <a:extLst>
              <a:ext uri="{FF2B5EF4-FFF2-40B4-BE49-F238E27FC236}">
                <a16:creationId xmlns:a16="http://schemas.microsoft.com/office/drawing/2014/main" id="{66D4DE67-1FE1-F65D-6C9B-43EF889B3539}"/>
              </a:ext>
            </a:extLst>
          </p:cNvPr>
          <p:cNvSpPr/>
          <p:nvPr/>
        </p:nvSpPr>
        <p:spPr>
          <a:xfrm rot="5400013">
            <a:off x="217342" y="123974"/>
            <a:ext cx="620905" cy="6816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93334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065C8B1-8A7D-FD09-3CA9-88F579862AB3}"/>
              </a:ext>
            </a:extLst>
          </p:cNvPr>
          <p:cNvSpPr/>
          <p:nvPr/>
        </p:nvSpPr>
        <p:spPr>
          <a:xfrm rot="16200004">
            <a:off x="8264123" y="6044636"/>
            <a:ext cx="151355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2A4591"/>
                </a:solidFill>
                <a:uFillTx/>
                <a:latin typeface="Arial"/>
                <a:ea typeface="Arial"/>
                <a:cs typeface="Arial"/>
              </a:rPr>
              <a:t>ŠTO JE TO EUROPA?</a:t>
            </a:r>
          </a:p>
        </p:txBody>
      </p:sp>
      <p:cxnSp>
        <p:nvCxnSpPr>
          <p:cNvPr id="7" name="Connecteur droit 12">
            <a:extLst>
              <a:ext uri="{FF2B5EF4-FFF2-40B4-BE49-F238E27FC236}">
                <a16:creationId xmlns:a16="http://schemas.microsoft.com/office/drawing/2014/main" id="{DA12F56E-0EC6-8B18-94A2-B9C6E893FB93}"/>
              </a:ext>
            </a:extLst>
          </p:cNvPr>
          <p:cNvCxnSpPr/>
          <p:nvPr/>
        </p:nvCxnSpPr>
        <p:spPr>
          <a:xfrm>
            <a:off x="8897779" y="5477493"/>
            <a:ext cx="246221" cy="0"/>
          </a:xfrm>
          <a:prstGeom prst="straightConnector1">
            <a:avLst/>
          </a:prstGeom>
          <a:noFill/>
          <a:ln w="12701" cap="flat">
            <a:solidFill>
              <a:srgbClr val="2A4591"/>
            </a:solidFill>
            <a:prstDash val="solid"/>
            <a:miter/>
          </a:ln>
        </p:spPr>
      </p:cxnSp>
      <p:pic>
        <p:nvPicPr>
          <p:cNvPr id="8" name="Picture 8" descr="A group of multicolored text on a black background&#10;&#10;Description automatically generated">
            <a:extLst>
              <a:ext uri="{FF2B5EF4-FFF2-40B4-BE49-F238E27FC236}">
                <a16:creationId xmlns:a16="http://schemas.microsoft.com/office/drawing/2014/main" id="{E79C3EED-A0A7-91FB-A131-6D218AB6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564" y="1558503"/>
            <a:ext cx="4114800" cy="41148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1"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13">
            <a:extLst>
              <a:ext uri="{FF2B5EF4-FFF2-40B4-BE49-F238E27FC236}">
                <a16:creationId xmlns:a16="http://schemas.microsoft.com/office/drawing/2014/main" id="{02632E84-E961-D054-4684-AB2A7E4234FD}"/>
              </a:ext>
            </a:extLst>
          </p:cNvPr>
          <p:cNvGrpSpPr/>
          <p:nvPr/>
        </p:nvGrpSpPr>
        <p:grpSpPr>
          <a:xfrm>
            <a:off x="1386733" y="869914"/>
            <a:ext cx="6418035" cy="5850797"/>
            <a:chOff x="1386733" y="869914"/>
            <a:chExt cx="6418035" cy="585079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1A160AF-E37C-FA98-B5DB-7C5356A67228}"/>
                </a:ext>
              </a:extLst>
            </p:cNvPr>
            <p:cNvSpPr/>
            <p:nvPr/>
          </p:nvSpPr>
          <p:spPr>
            <a:xfrm>
              <a:off x="3151589" y="2293699"/>
              <a:ext cx="2865107" cy="28206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65104"/>
                <a:gd name="f7" fmla="val 2820629"/>
                <a:gd name="f8" fmla="val 1410315"/>
                <a:gd name="f9" fmla="val 631420"/>
                <a:gd name="f10" fmla="val 641375"/>
                <a:gd name="f11" fmla="val 1432552"/>
                <a:gd name="f12" fmla="val 2223729"/>
                <a:gd name="f13" fmla="val 2189210"/>
                <a:gd name="f14" fmla="val 2820630"/>
                <a:gd name="f15" fmla="+- 0 0 -90"/>
                <a:gd name="f16" fmla="*/ f3 1 2865104"/>
                <a:gd name="f17" fmla="*/ f4 1 2820629"/>
                <a:gd name="f18" fmla="+- f7 0 f5"/>
                <a:gd name="f19" fmla="+- f6 0 f5"/>
                <a:gd name="f20" fmla="*/ f15 f0 1"/>
                <a:gd name="f21" fmla="*/ f19 1 2865104"/>
                <a:gd name="f22" fmla="*/ f18 1 2820629"/>
                <a:gd name="f23" fmla="*/ 0 f19 1"/>
                <a:gd name="f24" fmla="*/ 1410315 f18 1"/>
                <a:gd name="f25" fmla="*/ 1432552 f19 1"/>
                <a:gd name="f26" fmla="*/ 0 f18 1"/>
                <a:gd name="f27" fmla="*/ 2865104 f19 1"/>
                <a:gd name="f28" fmla="*/ 2820630 f18 1"/>
                <a:gd name="f29" fmla="*/ f20 1 f2"/>
                <a:gd name="f30" fmla="*/ f23 1 2865104"/>
                <a:gd name="f31" fmla="*/ f24 1 2820629"/>
                <a:gd name="f32" fmla="*/ f25 1 2865104"/>
                <a:gd name="f33" fmla="*/ f26 1 2820629"/>
                <a:gd name="f34" fmla="*/ f27 1 2865104"/>
                <a:gd name="f35" fmla="*/ f28 1 2820629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2865104" h="2820629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6" y="f9"/>
                    <a:pt x="f6" y="f8"/>
                  </a:cubicBezTo>
                  <a:cubicBezTo>
                    <a:pt x="f6" y="f13"/>
                    <a:pt x="f12" y="f14"/>
                    <a:pt x="f11" y="f14"/>
                  </a:cubicBezTo>
                  <a:cubicBezTo>
                    <a:pt x="f10" y="f14"/>
                    <a:pt x="f5" y="f13"/>
                    <a:pt x="f5" y="f8"/>
                  </a:cubicBezTo>
                  <a:close/>
                </a:path>
              </a:pathLst>
            </a:custGeom>
            <a:solidFill>
              <a:srgbClr val="005674">
                <a:alpha val="50000"/>
              </a:srgb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455142" tIns="448632" rIns="455142" bIns="448632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24 SLUŽBENA JEZIKA EU-a</a:t>
              </a: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288BB5-3211-EC6B-A4D7-2C49BC70D615}"/>
                </a:ext>
              </a:extLst>
            </p:cNvPr>
            <p:cNvSpPr/>
            <p:nvPr/>
          </p:nvSpPr>
          <p:spPr>
            <a:xfrm>
              <a:off x="3486278" y="869914"/>
              <a:ext cx="2164064" cy="20291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4065"/>
                <a:gd name="f7" fmla="val 2029129"/>
                <a:gd name="f8" fmla="val 1014565"/>
                <a:gd name="f9" fmla="val 454236"/>
                <a:gd name="f10" fmla="val 484443"/>
                <a:gd name="f11" fmla="val 1082033"/>
                <a:gd name="f12" fmla="val 1679623"/>
                <a:gd name="f13" fmla="val 2164066"/>
                <a:gd name="f14" fmla="val 1574894"/>
                <a:gd name="f15" fmla="val 2029130"/>
                <a:gd name="f16" fmla="+- 0 0 -90"/>
                <a:gd name="f17" fmla="*/ f3 1 2164065"/>
                <a:gd name="f18" fmla="*/ f4 1 2029129"/>
                <a:gd name="f19" fmla="+- f7 0 f5"/>
                <a:gd name="f20" fmla="+- f6 0 f5"/>
                <a:gd name="f21" fmla="*/ f16 f0 1"/>
                <a:gd name="f22" fmla="*/ f20 1 2164065"/>
                <a:gd name="f23" fmla="*/ f19 1 2029129"/>
                <a:gd name="f24" fmla="*/ 0 f20 1"/>
                <a:gd name="f25" fmla="*/ 1014565 f19 1"/>
                <a:gd name="f26" fmla="*/ 1082033 f20 1"/>
                <a:gd name="f27" fmla="*/ 0 f19 1"/>
                <a:gd name="f28" fmla="*/ 2164066 f20 1"/>
                <a:gd name="f29" fmla="*/ 2029130 f19 1"/>
                <a:gd name="f30" fmla="*/ f21 1 f2"/>
                <a:gd name="f31" fmla="*/ f24 1 2164065"/>
                <a:gd name="f32" fmla="*/ f25 1 2029129"/>
                <a:gd name="f33" fmla="*/ f26 1 2164065"/>
                <a:gd name="f34" fmla="*/ f27 1 2029129"/>
                <a:gd name="f35" fmla="*/ f28 1 2164065"/>
                <a:gd name="f36" fmla="*/ f29 1 2029129"/>
                <a:gd name="f37" fmla="*/ f5 1 f22"/>
                <a:gd name="f38" fmla="*/ f6 1 f22"/>
                <a:gd name="f39" fmla="*/ f5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3"/>
                </a:cxn>
                <a:cxn ang="f41">
                  <a:pos x="f54" y="f57"/>
                </a:cxn>
                <a:cxn ang="f41">
                  <a:pos x="f52" y="f53"/>
                </a:cxn>
              </a:cxnLst>
              <a:rect l="f48" t="f51" r="f49" b="f50"/>
              <a:pathLst>
                <a:path w="2164065" h="2029129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13" y="f9"/>
                    <a:pt x="f13" y="f8"/>
                  </a:cubicBezTo>
                  <a:cubicBezTo>
                    <a:pt x="f13" y="f14"/>
                    <a:pt x="f12" y="f15"/>
                    <a:pt x="f11" y="f15"/>
                  </a:cubicBezTo>
                  <a:cubicBezTo>
                    <a:pt x="f10" y="f15"/>
                    <a:pt x="f5" y="f14"/>
                    <a:pt x="f5" y="f8"/>
                  </a:cubicBezTo>
                  <a:close/>
                </a:path>
              </a:pathLst>
            </a:custGeom>
            <a:solidFill>
              <a:srgbClr val="86F011">
                <a:alpha val="50000"/>
              </a:srgb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35968" tIns="316208" rIns="335968" bIns="316208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slavenski: </a:t>
              </a: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bugarski, češki, hrvatski, poljski, slovački i slovenski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510D449-18DA-B6B2-68A5-C72585A118A2}"/>
                </a:ext>
              </a:extLst>
            </p:cNvPr>
            <p:cNvSpPr/>
            <p:nvPr/>
          </p:nvSpPr>
          <p:spPr>
            <a:xfrm>
              <a:off x="5626275" y="2742185"/>
              <a:ext cx="2178493" cy="21039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78497"/>
                <a:gd name="f7" fmla="val 2103946"/>
                <a:gd name="f8" fmla="val 1051973"/>
                <a:gd name="f9" fmla="val 470984"/>
                <a:gd name="f10" fmla="val 487673"/>
                <a:gd name="f11" fmla="val 1089249"/>
                <a:gd name="f12" fmla="val 1690825"/>
                <a:gd name="f13" fmla="val 2178498"/>
                <a:gd name="f14" fmla="val 1632962"/>
                <a:gd name="f15" fmla="+- 0 0 -90"/>
                <a:gd name="f16" fmla="*/ f3 1 2178497"/>
                <a:gd name="f17" fmla="*/ f4 1 2103946"/>
                <a:gd name="f18" fmla="+- f7 0 f5"/>
                <a:gd name="f19" fmla="+- f6 0 f5"/>
                <a:gd name="f20" fmla="*/ f15 f0 1"/>
                <a:gd name="f21" fmla="*/ f19 1 2178497"/>
                <a:gd name="f22" fmla="*/ f18 1 2103946"/>
                <a:gd name="f23" fmla="*/ 0 f19 1"/>
                <a:gd name="f24" fmla="*/ 1051973 f18 1"/>
                <a:gd name="f25" fmla="*/ 1089249 f19 1"/>
                <a:gd name="f26" fmla="*/ 0 f18 1"/>
                <a:gd name="f27" fmla="*/ 2178498 f19 1"/>
                <a:gd name="f28" fmla="*/ 2103946 f18 1"/>
                <a:gd name="f29" fmla="*/ f20 1 f2"/>
                <a:gd name="f30" fmla="*/ f23 1 2178497"/>
                <a:gd name="f31" fmla="*/ f24 1 2103946"/>
                <a:gd name="f32" fmla="*/ f25 1 2178497"/>
                <a:gd name="f33" fmla="*/ f26 1 2103946"/>
                <a:gd name="f34" fmla="*/ f27 1 2178497"/>
                <a:gd name="f35" fmla="*/ f28 1 2103946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2178497" h="2103946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13" y="f9"/>
                    <a:pt x="f13" y="f8"/>
                  </a:cubicBezTo>
                  <a:cubicBezTo>
                    <a:pt x="f13" y="f14"/>
                    <a:pt x="f12" y="f7"/>
                    <a:pt x="f11" y="f7"/>
                  </a:cubicBezTo>
                  <a:cubicBezTo>
                    <a:pt x="f10" y="f7"/>
                    <a:pt x="f5" y="f14"/>
                    <a:pt x="f5" y="f8"/>
                  </a:cubicBezTo>
                  <a:close/>
                </a:path>
              </a:pathLst>
            </a:custGeom>
            <a:solidFill>
              <a:srgbClr val="C55A11">
                <a:alpha val="50000"/>
              </a:srgb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38081" tIns="327163" rIns="338081" bIns="327163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germanski: </a:t>
              </a: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danski, njemački, engleski, nizozemski i švedski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7F78C38-C7A5-5F52-9818-92CD154EC840}"/>
                </a:ext>
              </a:extLst>
            </p:cNvPr>
            <p:cNvSpPr/>
            <p:nvPr/>
          </p:nvSpPr>
          <p:spPr>
            <a:xfrm>
              <a:off x="3419901" y="4539090"/>
              <a:ext cx="2239877" cy="218162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9879"/>
                <a:gd name="f7" fmla="val 2181620"/>
                <a:gd name="f8" fmla="val 1090810"/>
                <a:gd name="f9" fmla="val 488372"/>
                <a:gd name="f10" fmla="val 501414"/>
                <a:gd name="f11" fmla="val 1119940"/>
                <a:gd name="f12" fmla="val 1738466"/>
                <a:gd name="f13" fmla="val 2239880"/>
                <a:gd name="f14" fmla="val 1693248"/>
                <a:gd name="f15" fmla="+- 0 0 -90"/>
                <a:gd name="f16" fmla="*/ f3 1 2239879"/>
                <a:gd name="f17" fmla="*/ f4 1 2181620"/>
                <a:gd name="f18" fmla="+- f7 0 f5"/>
                <a:gd name="f19" fmla="+- f6 0 f5"/>
                <a:gd name="f20" fmla="*/ f15 f0 1"/>
                <a:gd name="f21" fmla="*/ f19 1 2239879"/>
                <a:gd name="f22" fmla="*/ f18 1 2181620"/>
                <a:gd name="f23" fmla="*/ 0 f19 1"/>
                <a:gd name="f24" fmla="*/ 1090810 f18 1"/>
                <a:gd name="f25" fmla="*/ 1119940 f19 1"/>
                <a:gd name="f26" fmla="*/ 0 f18 1"/>
                <a:gd name="f27" fmla="*/ 2239880 f19 1"/>
                <a:gd name="f28" fmla="*/ 2181620 f18 1"/>
                <a:gd name="f29" fmla="*/ f20 1 f2"/>
                <a:gd name="f30" fmla="*/ f23 1 2239879"/>
                <a:gd name="f31" fmla="*/ f24 1 2181620"/>
                <a:gd name="f32" fmla="*/ f25 1 2239879"/>
                <a:gd name="f33" fmla="*/ f26 1 2181620"/>
                <a:gd name="f34" fmla="*/ f27 1 2239879"/>
                <a:gd name="f35" fmla="*/ f28 1 2181620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2239879" h="2181620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13" y="f9"/>
                    <a:pt x="f13" y="f8"/>
                  </a:cubicBezTo>
                  <a:cubicBezTo>
                    <a:pt x="f13" y="f14"/>
                    <a:pt x="f12" y="f7"/>
                    <a:pt x="f11" y="f7"/>
                  </a:cubicBezTo>
                  <a:cubicBezTo>
                    <a:pt x="f10" y="f7"/>
                    <a:pt x="f5" y="f14"/>
                    <a:pt x="f5" y="f8"/>
                  </a:cubicBezTo>
                  <a:close/>
                </a:path>
              </a:pathLst>
            </a:custGeom>
            <a:solidFill>
              <a:srgbClr val="33D2C5">
                <a:alpha val="50000"/>
              </a:srgb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47069" tIns="338538" rIns="347069" bIns="338538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romanski: </a:t>
              </a: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španjolski, francuski, talijanski, portugalski i rumunjski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72334DD-941D-85E1-A35C-6AE1B2537CB6}"/>
                </a:ext>
              </a:extLst>
            </p:cNvPr>
            <p:cNvSpPr/>
            <p:nvPr/>
          </p:nvSpPr>
          <p:spPr>
            <a:xfrm>
              <a:off x="1386733" y="2736799"/>
              <a:ext cx="2227057" cy="21780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27058"/>
                <a:gd name="f7" fmla="val 2178082"/>
                <a:gd name="f8" fmla="val 1089041"/>
                <a:gd name="f9" fmla="val 487580"/>
                <a:gd name="f10" fmla="val 498544"/>
                <a:gd name="f11" fmla="val 1113529"/>
                <a:gd name="f12" fmla="val 1728514"/>
                <a:gd name="f13" fmla="val 1690502"/>
                <a:gd name="f14" fmla="+- 0 0 -90"/>
                <a:gd name="f15" fmla="*/ f3 1 2227058"/>
                <a:gd name="f16" fmla="*/ f4 1 2178082"/>
                <a:gd name="f17" fmla="+- f7 0 f5"/>
                <a:gd name="f18" fmla="+- f6 0 f5"/>
                <a:gd name="f19" fmla="*/ f14 f0 1"/>
                <a:gd name="f20" fmla="*/ f18 1 2227058"/>
                <a:gd name="f21" fmla="*/ f17 1 2178082"/>
                <a:gd name="f22" fmla="*/ 0 f18 1"/>
                <a:gd name="f23" fmla="*/ 1089041 f17 1"/>
                <a:gd name="f24" fmla="*/ 1113529 f18 1"/>
                <a:gd name="f25" fmla="*/ 0 f17 1"/>
                <a:gd name="f26" fmla="*/ 2227058 f18 1"/>
                <a:gd name="f27" fmla="*/ 2178082 f17 1"/>
                <a:gd name="f28" fmla="*/ f19 1 f2"/>
                <a:gd name="f29" fmla="*/ f22 1 2227058"/>
                <a:gd name="f30" fmla="*/ f23 1 2178082"/>
                <a:gd name="f31" fmla="*/ f24 1 2227058"/>
                <a:gd name="f32" fmla="*/ f25 1 2178082"/>
                <a:gd name="f33" fmla="*/ f26 1 2227058"/>
                <a:gd name="f34" fmla="*/ f27 1 2178082"/>
                <a:gd name="f35" fmla="*/ f5 1 f20"/>
                <a:gd name="f36" fmla="*/ f6 1 f20"/>
                <a:gd name="f37" fmla="*/ f5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0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5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2" y="f53"/>
                </a:cxn>
                <a:cxn ang="f39">
                  <a:pos x="f54" y="f51"/>
                </a:cxn>
                <a:cxn ang="f39">
                  <a:pos x="f52" y="f55"/>
                </a:cxn>
                <a:cxn ang="f39">
                  <a:pos x="f50" y="f51"/>
                </a:cxn>
              </a:cxnLst>
              <a:rect l="f46" t="f49" r="f47" b="f48"/>
              <a:pathLst>
                <a:path w="2227058" h="2178082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6" y="f9"/>
                    <a:pt x="f6" y="f8"/>
                  </a:cubicBezTo>
                  <a:cubicBezTo>
                    <a:pt x="f6" y="f13"/>
                    <a:pt x="f12" y="f7"/>
                    <a:pt x="f11" y="f7"/>
                  </a:cubicBezTo>
                  <a:cubicBezTo>
                    <a:pt x="f10" y="f7"/>
                    <a:pt x="f5" y="f13"/>
                    <a:pt x="f5" y="f8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45195" tIns="338026" rIns="345195" bIns="338026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5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ostali: </a:t>
              </a:r>
              <a:r>
                <a:rPr lang="en-US" sz="15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estonski i finski, grčki, irski, litavski i latvijski, mađarski, malteški</a:t>
              </a:r>
            </a:p>
          </p:txBody>
        </p:sp>
      </p:grpSp>
      <p:sp>
        <p:nvSpPr>
          <p:cNvPr id="8" name="Larme 8">
            <a:extLst>
              <a:ext uri="{FF2B5EF4-FFF2-40B4-BE49-F238E27FC236}">
                <a16:creationId xmlns:a16="http://schemas.microsoft.com/office/drawing/2014/main" id="{718D0048-0DBE-1CDE-D738-560BF4F98A69}"/>
              </a:ext>
            </a:extLst>
          </p:cNvPr>
          <p:cNvSpPr/>
          <p:nvPr/>
        </p:nvSpPr>
        <p:spPr>
          <a:xfrm rot="5400013">
            <a:off x="110668" y="80257"/>
            <a:ext cx="620905" cy="6816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93334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8DEB2A05-42CF-C5C9-026E-0922B0647088}"/>
              </a:ext>
            </a:extLst>
          </p:cNvPr>
          <p:cNvSpPr txBox="1"/>
          <p:nvPr/>
        </p:nvSpPr>
        <p:spPr>
          <a:xfrm>
            <a:off x="762006" y="177512"/>
            <a:ext cx="641603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2A4591"/>
                </a:solidFill>
                <a:uFillTx/>
                <a:latin typeface="Calibri"/>
                <a:ea typeface="Calibri"/>
                <a:cs typeface="Calibri"/>
              </a:rPr>
              <a:t>SKUPINE JEZIKA EUROPSKE UNIJE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66CEA43A-9458-0F3B-21C1-A8206590C676}"/>
              </a:ext>
            </a:extLst>
          </p:cNvPr>
          <p:cNvSpPr txBox="1"/>
          <p:nvPr/>
        </p:nvSpPr>
        <p:spPr>
          <a:xfrm>
            <a:off x="1178332" y="1239423"/>
            <a:ext cx="480324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1F4E79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9A84751-4DD4-E4C0-9C43-F06872F8BDB3}"/>
              </a:ext>
            </a:extLst>
          </p:cNvPr>
          <p:cNvSpPr/>
          <p:nvPr/>
        </p:nvSpPr>
        <p:spPr>
          <a:xfrm rot="16200004">
            <a:off x="8264123" y="6044636"/>
            <a:ext cx="151355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2A4591"/>
                </a:solidFill>
                <a:uFillTx/>
                <a:latin typeface="Arial"/>
                <a:ea typeface="Arial"/>
                <a:cs typeface="Arial"/>
              </a:rPr>
              <a:t>ŠTO JE TO EUROPA?</a:t>
            </a:r>
          </a:p>
        </p:txBody>
      </p:sp>
      <p:cxnSp>
        <p:nvCxnSpPr>
          <p:cNvPr id="12" name="Connecteur droit 12">
            <a:extLst>
              <a:ext uri="{FF2B5EF4-FFF2-40B4-BE49-F238E27FC236}">
                <a16:creationId xmlns:a16="http://schemas.microsoft.com/office/drawing/2014/main" id="{EBE2BD79-6E0F-03E3-AEA6-6E3534F33FCE}"/>
              </a:ext>
            </a:extLst>
          </p:cNvPr>
          <p:cNvCxnSpPr/>
          <p:nvPr/>
        </p:nvCxnSpPr>
        <p:spPr>
          <a:xfrm>
            <a:off x="8897779" y="5477493"/>
            <a:ext cx="246221" cy="0"/>
          </a:xfrm>
          <a:prstGeom prst="straightConnector1">
            <a:avLst/>
          </a:prstGeom>
          <a:noFill/>
          <a:ln w="12701" cap="flat">
            <a:solidFill>
              <a:srgbClr val="2A4591"/>
            </a:solidFill>
            <a:prstDash val="solid"/>
            <a:miter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5C58B-C83D-D88A-E3F4-8A74BA63BC2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34F007-84A9-F13F-12B8-881A291741F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D92E5-C76C-81A2-44F8-7B72171617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>
              <a:solidFill>
                <a:srgbClr val="0082B0"/>
              </a:solidFill>
              <a:uFillTx/>
              <a:latin typeface="Calibri"/>
            </a:endParaRP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099534E8-54CA-7F07-92F1-576F85607B7B}"/>
              </a:ext>
            </a:extLst>
          </p:cNvPr>
          <p:cNvSpPr/>
          <p:nvPr/>
        </p:nvSpPr>
        <p:spPr>
          <a:xfrm rot="5400013">
            <a:off x="1062541" y="2182033"/>
            <a:ext cx="786484" cy="786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E7E1CE-98E6-2E39-F784-634A6DA8DE87}"/>
              </a:ext>
            </a:extLst>
          </p:cNvPr>
          <p:cNvSpPr txBox="1"/>
          <p:nvPr/>
        </p:nvSpPr>
        <p:spPr>
          <a:xfrm>
            <a:off x="1299408" y="2019635"/>
            <a:ext cx="6545174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EUROPSKI PROJEKT</a:t>
            </a:r>
            <a:endParaRPr lang="fr-FR" sz="4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4A784A95-3D12-E83D-7A80-6470C7511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3" y="3550898"/>
            <a:ext cx="2713335" cy="6695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6">
            <a:extLst>
              <a:ext uri="{FF2B5EF4-FFF2-40B4-BE49-F238E27FC236}">
                <a16:creationId xmlns:a16="http://schemas.microsoft.com/office/drawing/2014/main" id="{14BB5966-37D3-D297-33DB-681A421DC742}"/>
              </a:ext>
            </a:extLst>
          </p:cNvPr>
          <p:cNvSpPr/>
          <p:nvPr/>
        </p:nvSpPr>
        <p:spPr>
          <a:xfrm rot="5400013">
            <a:off x="1779541" y="619881"/>
            <a:ext cx="5584853" cy="561824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>
              <a:alpha val="8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380FAF8B-0C0B-9B47-F953-7E35CC3DA4BF}"/>
              </a:ext>
            </a:extLst>
          </p:cNvPr>
          <p:cNvSpPr txBox="1"/>
          <p:nvPr/>
        </p:nvSpPr>
        <p:spPr>
          <a:xfrm>
            <a:off x="2046363" y="1720836"/>
            <a:ext cx="5051264" cy="34163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KOJE SU ZEMLJE UTEMELJILE EUROPSKU UNIJU I ZAŠTO?</a:t>
            </a:r>
            <a:endParaRPr lang="fr-FR" sz="5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25799-11CF-19D7-B28B-0EC779443C34}"/>
              </a:ext>
            </a:extLst>
          </p:cNvPr>
          <p:cNvSpPr txBox="1"/>
          <p:nvPr/>
        </p:nvSpPr>
        <p:spPr>
          <a:xfrm>
            <a:off x="8331372" y="6673336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5"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7FC83-9300-C916-BB27-DA595E34B6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31765"/>
            <a:ext cx="4972050" cy="792163"/>
          </a:xfrm>
        </p:spPr>
        <p:txBody>
          <a:bodyPr>
            <a:noAutofit/>
          </a:bodyPr>
          <a:lstStyle/>
          <a:p>
            <a:pPr lvl="0"/>
            <a:r>
              <a:rPr lang="en-IE" sz="3200" b="1">
                <a:solidFill>
                  <a:srgbClr val="203864"/>
                </a:solidFill>
              </a:rPr>
              <a:t>       </a:t>
            </a:r>
            <a:r>
              <a:rPr lang="en-IE" sz="3200" b="1">
                <a:solidFill>
                  <a:srgbClr val="00B0F0"/>
                </a:solidFill>
                <a:latin typeface="Calibri"/>
              </a:rPr>
              <a:t>OD RATA DO MIRA</a:t>
            </a:r>
          </a:p>
        </p:txBody>
      </p:sp>
      <p:sp>
        <p:nvSpPr>
          <p:cNvPr id="3" name="Larme 12">
            <a:extLst>
              <a:ext uri="{FF2B5EF4-FFF2-40B4-BE49-F238E27FC236}">
                <a16:creationId xmlns:a16="http://schemas.microsoft.com/office/drawing/2014/main" id="{256F1EAA-031B-A716-1BE9-6B9E0E93E608}"/>
              </a:ext>
            </a:extLst>
          </p:cNvPr>
          <p:cNvSpPr/>
          <p:nvPr/>
        </p:nvSpPr>
        <p:spPr>
          <a:xfrm rot="5400013">
            <a:off x="87247" y="130453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54C6F1"/>
              </a:solidFill>
              <a:highlight>
                <a:srgbClr val="54C6F1"/>
              </a:highlight>
              <a:uFillTx/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78012-B074-082A-741E-3E1705754D25}"/>
              </a:ext>
            </a:extLst>
          </p:cNvPr>
          <p:cNvSpPr/>
          <p:nvPr/>
        </p:nvSpPr>
        <p:spPr>
          <a:xfrm>
            <a:off x="8900156" y="5015794"/>
            <a:ext cx="243843" cy="184220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F0"/>
                </a:solidFill>
                <a:uFillTx/>
                <a:latin typeface="Arial"/>
                <a:ea typeface="Arial"/>
                <a:cs typeface="Arial"/>
              </a:rPr>
              <a:t>EUROPSKI PROJEKT</a:t>
            </a:r>
          </a:p>
        </p:txBody>
      </p:sp>
      <p:cxnSp>
        <p:nvCxnSpPr>
          <p:cNvPr id="5" name="Connecteur droit 12">
            <a:extLst>
              <a:ext uri="{FF2B5EF4-FFF2-40B4-BE49-F238E27FC236}">
                <a16:creationId xmlns:a16="http://schemas.microsoft.com/office/drawing/2014/main" id="{FC48D05C-BE76-279E-8D80-D6DAB989F9F9}"/>
              </a:ext>
            </a:extLst>
          </p:cNvPr>
          <p:cNvCxnSpPr/>
          <p:nvPr/>
        </p:nvCxnSpPr>
        <p:spPr>
          <a:xfrm>
            <a:off x="8900156" y="5015794"/>
            <a:ext cx="246221" cy="0"/>
          </a:xfrm>
          <a:prstGeom prst="straightConnector1">
            <a:avLst/>
          </a:prstGeom>
          <a:noFill/>
          <a:ln w="12701" cap="flat">
            <a:solidFill>
              <a:srgbClr val="00B0F0"/>
            </a:solidFill>
            <a:prstDash val="solid"/>
            <a:miter/>
          </a:ln>
        </p:spPr>
      </p:cxnSp>
      <p:grpSp>
        <p:nvGrpSpPr>
          <p:cNvPr id="6" name="Diagram 11">
            <a:extLst>
              <a:ext uri="{FF2B5EF4-FFF2-40B4-BE49-F238E27FC236}">
                <a16:creationId xmlns:a16="http://schemas.microsoft.com/office/drawing/2014/main" id="{E251A44A-E537-47BB-937F-5F184802248F}"/>
              </a:ext>
            </a:extLst>
          </p:cNvPr>
          <p:cNvGrpSpPr/>
          <p:nvPr/>
        </p:nvGrpSpPr>
        <p:grpSpPr>
          <a:xfrm>
            <a:off x="1955563" y="1416140"/>
            <a:ext cx="5232873" cy="4025719"/>
            <a:chOff x="1955563" y="1416140"/>
            <a:chExt cx="5232873" cy="40257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2825F4-0C9F-D59D-7A05-6F1A5C238178}"/>
                </a:ext>
              </a:extLst>
            </p:cNvPr>
            <p:cNvSpPr/>
            <p:nvPr/>
          </p:nvSpPr>
          <p:spPr>
            <a:xfrm>
              <a:off x="1955563" y="1416140"/>
              <a:ext cx="2326270" cy="1719099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859D013-E435-5F5E-F931-D037DEABB74D}"/>
                </a:ext>
              </a:extLst>
            </p:cNvPr>
            <p:cNvSpPr/>
            <p:nvPr/>
          </p:nvSpPr>
          <p:spPr>
            <a:xfrm>
              <a:off x="2425766" y="2823539"/>
              <a:ext cx="2004547" cy="4817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04550"/>
                <a:gd name="f7" fmla="val 481726"/>
                <a:gd name="f8" fmla="+- 0 0 -90"/>
                <a:gd name="f9" fmla="*/ f3 1 2004550"/>
                <a:gd name="f10" fmla="*/ f4 1 481726"/>
                <a:gd name="f11" fmla="+- f7 0 f5"/>
                <a:gd name="f12" fmla="+- f6 0 f5"/>
                <a:gd name="f13" fmla="*/ f8 f0 1"/>
                <a:gd name="f14" fmla="*/ f12 1 2004550"/>
                <a:gd name="f15" fmla="*/ f11 1 481726"/>
                <a:gd name="f16" fmla="*/ 0 f12 1"/>
                <a:gd name="f17" fmla="*/ 0 f11 1"/>
                <a:gd name="f18" fmla="*/ 2004550 f12 1"/>
                <a:gd name="f19" fmla="*/ 481726 f11 1"/>
                <a:gd name="f20" fmla="*/ f13 1 f2"/>
                <a:gd name="f21" fmla="*/ f16 1 2004550"/>
                <a:gd name="f22" fmla="*/ f17 1 481726"/>
                <a:gd name="f23" fmla="*/ f18 1 2004550"/>
                <a:gd name="f24" fmla="*/ f19 1 4817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04550" h="4817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B0F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1914.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794588-6DA0-CCE0-E1A0-4A52CCA74644}"/>
                </a:ext>
              </a:extLst>
            </p:cNvPr>
            <p:cNvSpPr/>
            <p:nvPr/>
          </p:nvSpPr>
          <p:spPr>
            <a:xfrm>
              <a:off x="4713686" y="1416140"/>
              <a:ext cx="2326270" cy="1719099"/>
            </a:xfrm>
            <a:prstGeom prst="rect">
              <a:avLst/>
            </a:prstGeom>
            <a:blipFill>
              <a:blip r:embed="rId4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440F7D-0650-5924-944E-13361256128D}"/>
                </a:ext>
              </a:extLst>
            </p:cNvPr>
            <p:cNvSpPr/>
            <p:nvPr/>
          </p:nvSpPr>
          <p:spPr>
            <a:xfrm>
              <a:off x="5183889" y="2823539"/>
              <a:ext cx="2004547" cy="4817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04550"/>
                <a:gd name="f7" fmla="val 481726"/>
                <a:gd name="f8" fmla="+- 0 0 -90"/>
                <a:gd name="f9" fmla="*/ f3 1 2004550"/>
                <a:gd name="f10" fmla="*/ f4 1 481726"/>
                <a:gd name="f11" fmla="+- f7 0 f5"/>
                <a:gd name="f12" fmla="+- f6 0 f5"/>
                <a:gd name="f13" fmla="*/ f8 f0 1"/>
                <a:gd name="f14" fmla="*/ f12 1 2004550"/>
                <a:gd name="f15" fmla="*/ f11 1 481726"/>
                <a:gd name="f16" fmla="*/ 0 f12 1"/>
                <a:gd name="f17" fmla="*/ 0 f11 1"/>
                <a:gd name="f18" fmla="*/ 2004550 f12 1"/>
                <a:gd name="f19" fmla="*/ 481726 f11 1"/>
                <a:gd name="f20" fmla="*/ f13 1 f2"/>
                <a:gd name="f21" fmla="*/ f16 1 2004550"/>
                <a:gd name="f22" fmla="*/ f17 1 481726"/>
                <a:gd name="f23" fmla="*/ f18 1 2004550"/>
                <a:gd name="f24" fmla="*/ f19 1 4817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04550" h="4817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B0F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1918.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34AB46-4677-8F62-E9B0-9F3BDC323980}"/>
                </a:ext>
              </a:extLst>
            </p:cNvPr>
            <p:cNvSpPr/>
            <p:nvPr/>
          </p:nvSpPr>
          <p:spPr>
            <a:xfrm>
              <a:off x="1955563" y="3552736"/>
              <a:ext cx="2326270" cy="1719099"/>
            </a:xfrm>
            <a:prstGeom prst="rect">
              <a:avLst/>
            </a:prstGeom>
            <a:blipFill>
              <a:blip r:embed="rId5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C694B3-35A5-3F06-E58E-37FEDC7021F9}"/>
                </a:ext>
              </a:extLst>
            </p:cNvPr>
            <p:cNvSpPr/>
            <p:nvPr/>
          </p:nvSpPr>
          <p:spPr>
            <a:xfrm>
              <a:off x="2425766" y="4960135"/>
              <a:ext cx="2004547" cy="4817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04550"/>
                <a:gd name="f7" fmla="val 481726"/>
                <a:gd name="f8" fmla="+- 0 0 -90"/>
                <a:gd name="f9" fmla="*/ f3 1 2004550"/>
                <a:gd name="f10" fmla="*/ f4 1 481726"/>
                <a:gd name="f11" fmla="+- f7 0 f5"/>
                <a:gd name="f12" fmla="+- f6 0 f5"/>
                <a:gd name="f13" fmla="*/ f8 f0 1"/>
                <a:gd name="f14" fmla="*/ f12 1 2004550"/>
                <a:gd name="f15" fmla="*/ f11 1 481726"/>
                <a:gd name="f16" fmla="*/ 0 f12 1"/>
                <a:gd name="f17" fmla="*/ 0 f11 1"/>
                <a:gd name="f18" fmla="*/ 2004550 f12 1"/>
                <a:gd name="f19" fmla="*/ 481726 f11 1"/>
                <a:gd name="f20" fmla="*/ f13 1 f2"/>
                <a:gd name="f21" fmla="*/ f16 1 2004550"/>
                <a:gd name="f22" fmla="*/ f17 1 481726"/>
                <a:gd name="f23" fmla="*/ f18 1 2004550"/>
                <a:gd name="f24" fmla="*/ f19 1 4817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04550" h="4817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B0F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1939.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29DC2D-DF6D-0269-8CF5-4FD5BB85954E}"/>
                </a:ext>
              </a:extLst>
            </p:cNvPr>
            <p:cNvSpPr/>
            <p:nvPr/>
          </p:nvSpPr>
          <p:spPr>
            <a:xfrm>
              <a:off x="4713686" y="3552736"/>
              <a:ext cx="2326270" cy="1719099"/>
            </a:xfrm>
            <a:prstGeom prst="rect">
              <a:avLst/>
            </a:prstGeom>
            <a:blipFill>
              <a:blip r:embed="rId6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C3A19-FA9A-F485-5DA1-9C660ACED14F}"/>
                </a:ext>
              </a:extLst>
            </p:cNvPr>
            <p:cNvSpPr/>
            <p:nvPr/>
          </p:nvSpPr>
          <p:spPr>
            <a:xfrm>
              <a:off x="5183889" y="4960135"/>
              <a:ext cx="2004547" cy="4817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04550"/>
                <a:gd name="f7" fmla="val 481726"/>
                <a:gd name="f8" fmla="+- 0 0 -90"/>
                <a:gd name="f9" fmla="*/ f3 1 2004550"/>
                <a:gd name="f10" fmla="*/ f4 1 481726"/>
                <a:gd name="f11" fmla="+- f7 0 f5"/>
                <a:gd name="f12" fmla="+- f6 0 f5"/>
                <a:gd name="f13" fmla="*/ f8 f0 1"/>
                <a:gd name="f14" fmla="*/ f12 1 2004550"/>
                <a:gd name="f15" fmla="*/ f11 1 481726"/>
                <a:gd name="f16" fmla="*/ 0 f12 1"/>
                <a:gd name="f17" fmla="*/ 0 f11 1"/>
                <a:gd name="f18" fmla="*/ 2004550 f12 1"/>
                <a:gd name="f19" fmla="*/ 481726 f11 1"/>
                <a:gd name="f20" fmla="*/ f13 1 f2"/>
                <a:gd name="f21" fmla="*/ f16 1 2004550"/>
                <a:gd name="f22" fmla="*/ f17 1 481726"/>
                <a:gd name="f23" fmla="*/ f18 1 2004550"/>
                <a:gd name="f24" fmla="*/ f19 1 48172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004550" h="48172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B0F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1945.</a:t>
              </a:r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id="{68564E05-AF17-B8C0-75EA-3A06363F2E85}"/>
              </a:ext>
            </a:extLst>
          </p:cNvPr>
          <p:cNvSpPr txBox="1"/>
          <p:nvPr/>
        </p:nvSpPr>
        <p:spPr>
          <a:xfrm>
            <a:off x="1932428" y="1397002"/>
            <a:ext cx="104140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PUBLIC DOMAIN</a:t>
            </a:r>
            <a:endParaRPr lang="en-IE" sz="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AC7ACCF0-CC26-13D6-28D2-21507C41A20B}"/>
              </a:ext>
            </a:extLst>
          </p:cNvPr>
          <p:cNvSpPr txBox="1"/>
          <p:nvPr/>
        </p:nvSpPr>
        <p:spPr>
          <a:xfrm>
            <a:off x="4667783" y="1397002"/>
            <a:ext cx="125826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  <a:endParaRPr lang="en-IE" sz="6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09019BBA-02BF-CD79-153C-4F96ED3EBD12}"/>
              </a:ext>
            </a:extLst>
          </p:cNvPr>
          <p:cNvSpPr txBox="1"/>
          <p:nvPr/>
        </p:nvSpPr>
        <p:spPr>
          <a:xfrm>
            <a:off x="1932428" y="3557198"/>
            <a:ext cx="104140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PUBLIC DOMAIN</a:t>
            </a:r>
            <a:endParaRPr lang="en-IE" sz="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645F5E3E-2DF5-9CAF-B7EA-914ADEE9621D}"/>
              </a:ext>
            </a:extLst>
          </p:cNvPr>
          <p:cNvSpPr txBox="1"/>
          <p:nvPr/>
        </p:nvSpPr>
        <p:spPr>
          <a:xfrm>
            <a:off x="4667783" y="3557198"/>
            <a:ext cx="104140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PUBLIC DOMAIN</a:t>
            </a:r>
            <a:endParaRPr lang="en-IE" sz="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95CF5-D823-E857-576B-FE9B4F28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8DF7DD-817D-2331-C067-54F17AB0C9F5}"/>
              </a:ext>
            </a:extLst>
          </p:cNvPr>
          <p:cNvSpPr/>
          <p:nvPr/>
        </p:nvSpPr>
        <p:spPr>
          <a:xfrm>
            <a:off x="0" y="0"/>
            <a:ext cx="4130043" cy="78979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5B9BD5"/>
                </a:solidFill>
                <a:uFillTx/>
                <a:latin typeface="Calibri"/>
                <a:ea typeface="Calibri"/>
                <a:cs typeface="Calibri"/>
              </a:rPr>
              <a:t>      </a:t>
            </a:r>
            <a:r>
              <a:rPr lang="fr-FR" sz="32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  <a:ea typeface="Calibri"/>
                <a:cs typeface="Calibri"/>
              </a:rPr>
              <a:t> OD RATA DO MIRA</a:t>
            </a:r>
            <a:endParaRPr lang="fr-FR" sz="3200" b="0" i="0" u="none" strike="noStrike" kern="1200" cap="none" spc="0" baseline="0">
              <a:solidFill>
                <a:srgbClr val="00B0F0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Flowchart: Connector 4">
            <a:extLst>
              <a:ext uri="{FF2B5EF4-FFF2-40B4-BE49-F238E27FC236}">
                <a16:creationId xmlns:a16="http://schemas.microsoft.com/office/drawing/2014/main" id="{51A30D5D-E510-4C80-880E-93B0E33DA6E0}"/>
              </a:ext>
            </a:extLst>
          </p:cNvPr>
          <p:cNvSpPr/>
          <p:nvPr/>
        </p:nvSpPr>
        <p:spPr>
          <a:xfrm>
            <a:off x="6187443" y="0"/>
            <a:ext cx="2956556" cy="288036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</a:rPr>
              <a:t>Mir je bio jedan od ciljeva koji je doveo do stvaranja Europske unije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>
              <a:solidFill>
                <a:srgbClr val="00B0F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</a:rPr>
              <a:t>EU je 2012. dobio Nobelovu nagradu za mir</a:t>
            </a:r>
            <a:endParaRPr lang="en-US" sz="1800" b="1" i="0" u="none" strike="noStrike" kern="1200" cap="none" spc="0" baseline="0">
              <a:solidFill>
                <a:srgbClr val="00B0F0"/>
              </a:solidFill>
              <a:uFillTx/>
              <a:latin typeface="Calibri"/>
            </a:endParaRPr>
          </a:p>
        </p:txBody>
      </p:sp>
      <p:sp>
        <p:nvSpPr>
          <p:cNvPr id="5" name="Larme 12">
            <a:extLst>
              <a:ext uri="{FF2B5EF4-FFF2-40B4-BE49-F238E27FC236}">
                <a16:creationId xmlns:a16="http://schemas.microsoft.com/office/drawing/2014/main" id="{7EC28A31-35F5-4316-2666-1C94321D409C}"/>
              </a:ext>
            </a:extLst>
          </p:cNvPr>
          <p:cNvSpPr/>
          <p:nvPr/>
        </p:nvSpPr>
        <p:spPr>
          <a:xfrm rot="5400013">
            <a:off x="1705" y="23870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54C6F1"/>
              </a:solidFill>
              <a:highlight>
                <a:srgbClr val="54C6F1"/>
              </a:highlight>
              <a:uFillTx/>
              <a:latin typeface="Calibri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9815BB7-B404-91A2-3AE1-2DF819935A3F}"/>
              </a:ext>
            </a:extLst>
          </p:cNvPr>
          <p:cNvSpPr/>
          <p:nvPr/>
        </p:nvSpPr>
        <p:spPr>
          <a:xfrm>
            <a:off x="8289282" y="-36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9F2FD-322D-F656-B5E1-C6BBC4E5B26E}"/>
              </a:ext>
            </a:extLst>
          </p:cNvPr>
          <p:cNvSpPr/>
          <p:nvPr/>
        </p:nvSpPr>
        <p:spPr>
          <a:xfrm>
            <a:off x="8864614" y="4958571"/>
            <a:ext cx="279385" cy="1899428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00D7235-21DC-E9EA-B94A-8DB2277DED91}"/>
              </a:ext>
            </a:extLst>
          </p:cNvPr>
          <p:cNvSpPr txBox="1"/>
          <p:nvPr/>
        </p:nvSpPr>
        <p:spPr>
          <a:xfrm>
            <a:off x="8864614" y="4430268"/>
            <a:ext cx="461662" cy="24314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F0"/>
                </a:solidFill>
                <a:uFillTx/>
                <a:latin typeface="Arial"/>
                <a:ea typeface="Arial"/>
                <a:cs typeface="Arial"/>
              </a:rPr>
              <a:t>EUROPSKI PROJEKT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5385355C-2566-955A-5E99-FA7187F74A46}"/>
              </a:ext>
            </a:extLst>
          </p:cNvPr>
          <p:cNvCxnSpPr/>
          <p:nvPr/>
        </p:nvCxnSpPr>
        <p:spPr>
          <a:xfrm>
            <a:off x="8864614" y="4958571"/>
            <a:ext cx="279386" cy="0"/>
          </a:xfrm>
          <a:prstGeom prst="straightConnector1">
            <a:avLst/>
          </a:prstGeom>
          <a:noFill/>
          <a:ln w="6345" cap="flat">
            <a:solidFill>
              <a:srgbClr val="5B9BD5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45735600-9FE5-835A-85FB-09CB20064539}"/>
              </a:ext>
            </a:extLst>
          </p:cNvPr>
          <p:cNvSpPr/>
          <p:nvPr/>
        </p:nvSpPr>
        <p:spPr>
          <a:xfrm rot="16200004">
            <a:off x="8274552" y="5813736"/>
            <a:ext cx="1492712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F0"/>
                </a:solidFill>
                <a:uFillTx/>
                <a:latin typeface="Arial"/>
                <a:ea typeface="Arial"/>
                <a:cs typeface="Arial"/>
              </a:rPr>
              <a:t>EUROPSKI PROJEKT</a:t>
            </a:r>
          </a:p>
        </p:txBody>
      </p:sp>
      <p:cxnSp>
        <p:nvCxnSpPr>
          <p:cNvPr id="3" name="Connecteur droit 12">
            <a:extLst>
              <a:ext uri="{FF2B5EF4-FFF2-40B4-BE49-F238E27FC236}">
                <a16:creationId xmlns:a16="http://schemas.microsoft.com/office/drawing/2014/main" id="{BA872781-EFB5-B021-F553-6C7E918E350B}"/>
              </a:ext>
            </a:extLst>
          </p:cNvPr>
          <p:cNvCxnSpPr/>
          <p:nvPr/>
        </p:nvCxnSpPr>
        <p:spPr>
          <a:xfrm>
            <a:off x="8897779" y="5015794"/>
            <a:ext cx="246221" cy="0"/>
          </a:xfrm>
          <a:prstGeom prst="straightConnector1">
            <a:avLst/>
          </a:prstGeom>
          <a:noFill/>
          <a:ln w="12701" cap="flat">
            <a:solidFill>
              <a:srgbClr val="00B0F0"/>
            </a:solidFill>
            <a:prstDash val="solid"/>
            <a:miter/>
          </a:ln>
        </p:spPr>
      </p:cxnSp>
      <p:sp>
        <p:nvSpPr>
          <p:cNvPr id="4" name="Chevron 4">
            <a:extLst>
              <a:ext uri="{FF2B5EF4-FFF2-40B4-BE49-F238E27FC236}">
                <a16:creationId xmlns:a16="http://schemas.microsoft.com/office/drawing/2014/main" id="{0B87FA40-D75B-341B-6D41-858DB4A25194}"/>
              </a:ext>
            </a:extLst>
          </p:cNvPr>
          <p:cNvSpPr/>
          <p:nvPr/>
        </p:nvSpPr>
        <p:spPr>
          <a:xfrm>
            <a:off x="2335075" y="3210421"/>
            <a:ext cx="1174299" cy="4084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0567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hevron 9">
            <a:extLst>
              <a:ext uri="{FF2B5EF4-FFF2-40B4-BE49-F238E27FC236}">
                <a16:creationId xmlns:a16="http://schemas.microsoft.com/office/drawing/2014/main" id="{2B047E23-CA5D-1E7D-4476-77985DA618AD}"/>
              </a:ext>
            </a:extLst>
          </p:cNvPr>
          <p:cNvSpPr/>
          <p:nvPr/>
        </p:nvSpPr>
        <p:spPr>
          <a:xfrm>
            <a:off x="1678564" y="3210421"/>
            <a:ext cx="992124" cy="4084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04A6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D70CB77-13EF-A1E9-A926-1B8C0B44E1AF}"/>
              </a:ext>
            </a:extLst>
          </p:cNvPr>
          <p:cNvSpPr txBox="1"/>
          <p:nvPr/>
        </p:nvSpPr>
        <p:spPr>
          <a:xfrm>
            <a:off x="1825087" y="887260"/>
            <a:ext cx="8456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1951.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99D603CB-4FA8-1614-AD5D-1F1F17630517}"/>
              </a:ext>
            </a:extLst>
          </p:cNvPr>
          <p:cNvSpPr txBox="1"/>
          <p:nvPr/>
        </p:nvSpPr>
        <p:spPr>
          <a:xfrm>
            <a:off x="1178954" y="1121740"/>
            <a:ext cx="1942551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Europska zajednica za ugljen i čelik</a:t>
            </a: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F5FF23C-FD60-A381-4F4C-6505B3EC26E5}"/>
              </a:ext>
            </a:extLst>
          </p:cNvPr>
          <p:cNvSpPr txBox="1"/>
          <p:nvPr/>
        </p:nvSpPr>
        <p:spPr>
          <a:xfrm>
            <a:off x="1044253" y="4038731"/>
            <a:ext cx="7391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1950.</a:t>
            </a:r>
            <a:endParaRPr lang="fr-BE" sz="1800" b="0" i="0" u="none" strike="noStrike" kern="1200" cap="none" spc="0" baseline="0">
              <a:solidFill>
                <a:srgbClr val="2F5597"/>
              </a:solidFill>
              <a:uFillTx/>
              <a:latin typeface="Calibri"/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52EA589-DC5B-2066-071D-693EB6DB8584}"/>
              </a:ext>
            </a:extLst>
          </p:cNvPr>
          <p:cNvSpPr txBox="1"/>
          <p:nvPr/>
        </p:nvSpPr>
        <p:spPr>
          <a:xfrm>
            <a:off x="643920" y="4278431"/>
            <a:ext cx="142922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Schumanova deklaracija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0C9834BD-D316-0025-2AC4-4A82C1E1A07E}"/>
              </a:ext>
            </a:extLst>
          </p:cNvPr>
          <p:cNvSpPr/>
          <p:nvPr/>
        </p:nvSpPr>
        <p:spPr>
          <a:xfrm>
            <a:off x="7739326" y="3696526"/>
            <a:ext cx="1404673" cy="1148312"/>
          </a:xfrm>
          <a:prstGeom prst="rect">
            <a:avLst/>
          </a:prstGeom>
          <a:solidFill>
            <a:srgbClr val="F7FD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Chevron 20">
            <a:extLst>
              <a:ext uri="{FF2B5EF4-FFF2-40B4-BE49-F238E27FC236}">
                <a16:creationId xmlns:a16="http://schemas.microsoft.com/office/drawing/2014/main" id="{CCB8448A-2335-E1D3-633A-7A825BCF243C}"/>
              </a:ext>
            </a:extLst>
          </p:cNvPr>
          <p:cNvSpPr/>
          <p:nvPr/>
        </p:nvSpPr>
        <p:spPr>
          <a:xfrm>
            <a:off x="3087014" y="3212598"/>
            <a:ext cx="988256" cy="4062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079A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Chevron 24">
            <a:extLst>
              <a:ext uri="{FF2B5EF4-FFF2-40B4-BE49-F238E27FC236}">
                <a16:creationId xmlns:a16="http://schemas.microsoft.com/office/drawing/2014/main" id="{012BB20B-D3FE-A660-C285-38E8B4404415}"/>
              </a:ext>
            </a:extLst>
          </p:cNvPr>
          <p:cNvSpPr/>
          <p:nvPr/>
        </p:nvSpPr>
        <p:spPr>
          <a:xfrm>
            <a:off x="4632835" y="3210430"/>
            <a:ext cx="1024722" cy="4084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0B0F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B0F0"/>
              </a:solidFill>
              <a:uFillTx/>
              <a:latin typeface="Calibri"/>
            </a:endParaRPr>
          </a:p>
        </p:txBody>
      </p:sp>
      <p:sp>
        <p:nvSpPr>
          <p:cNvPr id="13" name="Chevron 25">
            <a:extLst>
              <a:ext uri="{FF2B5EF4-FFF2-40B4-BE49-F238E27FC236}">
                <a16:creationId xmlns:a16="http://schemas.microsoft.com/office/drawing/2014/main" id="{422F84AF-67AB-4D84-7FF2-03083B919CAD}"/>
              </a:ext>
            </a:extLst>
          </p:cNvPr>
          <p:cNvSpPr/>
          <p:nvPr/>
        </p:nvSpPr>
        <p:spPr>
          <a:xfrm>
            <a:off x="3802742" y="3212598"/>
            <a:ext cx="1032476" cy="4062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094C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Chevron 26">
            <a:extLst>
              <a:ext uri="{FF2B5EF4-FFF2-40B4-BE49-F238E27FC236}">
                <a16:creationId xmlns:a16="http://schemas.microsoft.com/office/drawing/2014/main" id="{CA4A62F5-CD06-0DEE-C85E-81AD68D0EFBE}"/>
              </a:ext>
            </a:extLst>
          </p:cNvPr>
          <p:cNvSpPr/>
          <p:nvPr/>
        </p:nvSpPr>
        <p:spPr>
          <a:xfrm>
            <a:off x="5458455" y="3210430"/>
            <a:ext cx="958894" cy="4084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15C2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Chevron 27">
            <a:extLst>
              <a:ext uri="{FF2B5EF4-FFF2-40B4-BE49-F238E27FC236}">
                <a16:creationId xmlns:a16="http://schemas.microsoft.com/office/drawing/2014/main" id="{0D861006-4AA3-3B9F-D586-EAF3D79CA803}"/>
              </a:ext>
            </a:extLst>
          </p:cNvPr>
          <p:cNvSpPr/>
          <p:nvPr/>
        </p:nvSpPr>
        <p:spPr>
          <a:xfrm>
            <a:off x="6213777" y="3212570"/>
            <a:ext cx="908291" cy="4063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65D7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Chevron 28">
            <a:extLst>
              <a:ext uri="{FF2B5EF4-FFF2-40B4-BE49-F238E27FC236}">
                <a16:creationId xmlns:a16="http://schemas.microsoft.com/office/drawing/2014/main" id="{04B53B4A-D1DC-89A7-9FF3-F30660E11A05}"/>
              </a:ext>
            </a:extLst>
          </p:cNvPr>
          <p:cNvSpPr/>
          <p:nvPr/>
        </p:nvSpPr>
        <p:spPr>
          <a:xfrm>
            <a:off x="7589236" y="3212598"/>
            <a:ext cx="935988" cy="4052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CDF2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Chevron 30">
            <a:extLst>
              <a:ext uri="{FF2B5EF4-FFF2-40B4-BE49-F238E27FC236}">
                <a16:creationId xmlns:a16="http://schemas.microsoft.com/office/drawing/2014/main" id="{4462153E-DB67-1EC5-A506-F0B9F2F65F82}"/>
              </a:ext>
            </a:extLst>
          </p:cNvPr>
          <p:cNvSpPr/>
          <p:nvPr/>
        </p:nvSpPr>
        <p:spPr>
          <a:xfrm>
            <a:off x="6906682" y="3210421"/>
            <a:ext cx="904122" cy="4084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AFEA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00D7B139-5E5A-DED9-7AB6-FFD35FCDCF72}"/>
              </a:ext>
            </a:extLst>
          </p:cNvPr>
          <p:cNvSpPr txBox="1"/>
          <p:nvPr/>
        </p:nvSpPr>
        <p:spPr>
          <a:xfrm>
            <a:off x="2008964" y="4755840"/>
            <a:ext cx="152043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Ugovor iz Rima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473AD6C1-B2D0-FA70-641E-B74549E52E1B}"/>
              </a:ext>
            </a:extLst>
          </p:cNvPr>
          <p:cNvSpPr txBox="1"/>
          <p:nvPr/>
        </p:nvSpPr>
        <p:spPr>
          <a:xfrm>
            <a:off x="1894243" y="4470867"/>
            <a:ext cx="174767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1957.</a:t>
            </a:r>
          </a:p>
        </p:txBody>
      </p:sp>
      <p:sp>
        <p:nvSpPr>
          <p:cNvPr id="20" name="TextBox 52">
            <a:extLst>
              <a:ext uri="{FF2B5EF4-FFF2-40B4-BE49-F238E27FC236}">
                <a16:creationId xmlns:a16="http://schemas.microsoft.com/office/drawing/2014/main" id="{EF5A28B0-AA04-E8C5-D463-715E2415A2BA}"/>
              </a:ext>
            </a:extLst>
          </p:cNvPr>
          <p:cNvSpPr txBox="1"/>
          <p:nvPr/>
        </p:nvSpPr>
        <p:spPr>
          <a:xfrm>
            <a:off x="3198525" y="1899300"/>
            <a:ext cx="78840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1992.</a:t>
            </a:r>
          </a:p>
        </p:txBody>
      </p:sp>
      <p:sp>
        <p:nvSpPr>
          <p:cNvPr id="21" name="TextBox 53">
            <a:extLst>
              <a:ext uri="{FF2B5EF4-FFF2-40B4-BE49-F238E27FC236}">
                <a16:creationId xmlns:a16="http://schemas.microsoft.com/office/drawing/2014/main" id="{70FFC8F9-D2B7-3666-C25F-9949046717BA}"/>
              </a:ext>
            </a:extLst>
          </p:cNvPr>
          <p:cNvSpPr txBox="1"/>
          <p:nvPr/>
        </p:nvSpPr>
        <p:spPr>
          <a:xfrm>
            <a:off x="2711936" y="2179691"/>
            <a:ext cx="154804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Ugovor iz Maastrichta</a:t>
            </a:r>
          </a:p>
        </p:txBody>
      </p:sp>
      <p:sp>
        <p:nvSpPr>
          <p:cNvPr id="22" name="TextBox 58">
            <a:extLst>
              <a:ext uri="{FF2B5EF4-FFF2-40B4-BE49-F238E27FC236}">
                <a16:creationId xmlns:a16="http://schemas.microsoft.com/office/drawing/2014/main" id="{B0CFADA1-9A26-D1B7-86E7-D48AC2EA671E}"/>
              </a:ext>
            </a:extLst>
          </p:cNvPr>
          <p:cNvSpPr txBox="1"/>
          <p:nvPr/>
        </p:nvSpPr>
        <p:spPr>
          <a:xfrm>
            <a:off x="3651418" y="4038731"/>
            <a:ext cx="1293976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1993.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jedinstveno tržište</a:t>
            </a:r>
          </a:p>
        </p:txBody>
      </p:sp>
      <p:sp>
        <p:nvSpPr>
          <p:cNvPr id="23" name="TextBox 78">
            <a:extLst>
              <a:ext uri="{FF2B5EF4-FFF2-40B4-BE49-F238E27FC236}">
                <a16:creationId xmlns:a16="http://schemas.microsoft.com/office/drawing/2014/main" id="{F0042161-4937-10F3-5AF0-18703AAD2474}"/>
              </a:ext>
            </a:extLst>
          </p:cNvPr>
          <p:cNvSpPr txBox="1"/>
          <p:nvPr/>
        </p:nvSpPr>
        <p:spPr>
          <a:xfrm>
            <a:off x="4432307" y="1025307"/>
            <a:ext cx="1424818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1995.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Schengenski sporazum</a:t>
            </a:r>
            <a:endParaRPr lang="fr-BE" sz="2000" b="0" i="0" u="none" strike="noStrike" kern="1200" cap="none" spc="0" baseline="0">
              <a:solidFill>
                <a:srgbClr val="1F4E79"/>
              </a:solidFill>
              <a:uFillTx/>
              <a:latin typeface="Calibri"/>
            </a:endParaRPr>
          </a:p>
        </p:txBody>
      </p:sp>
      <p:sp>
        <p:nvSpPr>
          <p:cNvPr id="24" name="TextBox 85">
            <a:extLst>
              <a:ext uri="{FF2B5EF4-FFF2-40B4-BE49-F238E27FC236}">
                <a16:creationId xmlns:a16="http://schemas.microsoft.com/office/drawing/2014/main" id="{9365DEF8-5B9D-E325-FB8C-0D19F7CD9A55}"/>
              </a:ext>
            </a:extLst>
          </p:cNvPr>
          <p:cNvSpPr txBox="1"/>
          <p:nvPr/>
        </p:nvSpPr>
        <p:spPr>
          <a:xfrm>
            <a:off x="6133685" y="1430021"/>
            <a:ext cx="70947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2004.</a:t>
            </a:r>
            <a:endParaRPr lang="fr-BE" sz="1800" b="0" i="0" u="none" strike="noStrike" kern="1200" cap="none" spc="0" baseline="0">
              <a:solidFill>
                <a:srgbClr val="1F4E79"/>
              </a:solidFill>
              <a:uFillTx/>
              <a:latin typeface="Calibri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FCD605BD-D795-7485-B4C5-B7DC74A8F0B5}"/>
              </a:ext>
            </a:extLst>
          </p:cNvPr>
          <p:cNvSpPr/>
          <p:nvPr/>
        </p:nvSpPr>
        <p:spPr>
          <a:xfrm>
            <a:off x="0" y="18973"/>
            <a:ext cx="5875321" cy="75418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200" b="1" i="0" u="none" strike="noStrike" kern="1200" cap="none" spc="0" baseline="0">
                <a:solidFill>
                  <a:srgbClr val="0082B0"/>
                </a:solidFill>
                <a:uFillTx/>
                <a:latin typeface="Calibri"/>
              </a:rPr>
              <a:t>       </a:t>
            </a:r>
            <a:r>
              <a:rPr lang="fr-BE" sz="32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</a:rPr>
              <a:t>STVARANJE EUROPSKE UNIJE</a:t>
            </a:r>
          </a:p>
        </p:txBody>
      </p:sp>
      <p:sp>
        <p:nvSpPr>
          <p:cNvPr id="26" name="Larme 12">
            <a:extLst>
              <a:ext uri="{FF2B5EF4-FFF2-40B4-BE49-F238E27FC236}">
                <a16:creationId xmlns:a16="http://schemas.microsoft.com/office/drawing/2014/main" id="{90A934C3-339D-3539-A145-62C4F8B57C1C}"/>
              </a:ext>
            </a:extLst>
          </p:cNvPr>
          <p:cNvSpPr/>
          <p:nvPr/>
        </p:nvSpPr>
        <p:spPr>
          <a:xfrm rot="5400013">
            <a:off x="21648" y="71063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54C6F1"/>
              </a:solidFill>
              <a:highlight>
                <a:srgbClr val="54C6F1"/>
              </a:highlight>
              <a:uFillTx/>
              <a:latin typeface="Calibri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44965D45-6221-D55B-7C8F-CA470C0B4E9E}"/>
              </a:ext>
            </a:extLst>
          </p:cNvPr>
          <p:cNvSpPr txBox="1"/>
          <p:nvPr/>
        </p:nvSpPr>
        <p:spPr>
          <a:xfrm>
            <a:off x="5374193" y="4718111"/>
            <a:ext cx="104707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189A019E-BD8D-F74F-F51C-EC3131E358F2}"/>
              </a:ext>
            </a:extLst>
          </p:cNvPr>
          <p:cNvSpPr txBox="1"/>
          <p:nvPr/>
        </p:nvSpPr>
        <p:spPr>
          <a:xfrm>
            <a:off x="5796692" y="1691265"/>
            <a:ext cx="1373081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proširenje prema istoku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694072C6-5EDA-5A89-9EC9-1E57D17B4CAB}"/>
              </a:ext>
            </a:extLst>
          </p:cNvPr>
          <p:cNvCxnSpPr/>
          <p:nvPr/>
        </p:nvCxnSpPr>
        <p:spPr>
          <a:xfrm>
            <a:off x="705386" y="2802197"/>
            <a:ext cx="0" cy="27335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30" name="Straight Connector 37">
            <a:extLst>
              <a:ext uri="{FF2B5EF4-FFF2-40B4-BE49-F238E27FC236}">
                <a16:creationId xmlns:a16="http://schemas.microsoft.com/office/drawing/2014/main" id="{9DC67C6E-A652-461C-17CF-5F4AAFCF9B82}"/>
              </a:ext>
            </a:extLst>
          </p:cNvPr>
          <p:cNvCxnSpPr>
            <a:stCxn id="7" idx="2"/>
          </p:cNvCxnSpPr>
          <p:nvPr/>
        </p:nvCxnSpPr>
        <p:spPr>
          <a:xfrm>
            <a:off x="2150229" y="2045064"/>
            <a:ext cx="0" cy="1087716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sp>
        <p:nvSpPr>
          <p:cNvPr id="31" name="Rectangle 51">
            <a:extLst>
              <a:ext uri="{FF2B5EF4-FFF2-40B4-BE49-F238E27FC236}">
                <a16:creationId xmlns:a16="http://schemas.microsoft.com/office/drawing/2014/main" id="{3CB12180-1D0B-B2F2-4C86-35CA7CF63921}"/>
              </a:ext>
            </a:extLst>
          </p:cNvPr>
          <p:cNvSpPr/>
          <p:nvPr/>
        </p:nvSpPr>
        <p:spPr>
          <a:xfrm>
            <a:off x="5424714" y="4461796"/>
            <a:ext cx="941493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2002.</a:t>
            </a:r>
          </a:p>
        </p:txBody>
      </p:sp>
      <p:sp>
        <p:nvSpPr>
          <p:cNvPr id="32" name="TextBox 89">
            <a:extLst>
              <a:ext uri="{FF2B5EF4-FFF2-40B4-BE49-F238E27FC236}">
                <a16:creationId xmlns:a16="http://schemas.microsoft.com/office/drawing/2014/main" id="{00B528D3-E971-F995-2056-7654A1BA518E}"/>
              </a:ext>
            </a:extLst>
          </p:cNvPr>
          <p:cNvSpPr txBox="1"/>
          <p:nvPr/>
        </p:nvSpPr>
        <p:spPr>
          <a:xfrm>
            <a:off x="6725293" y="3979450"/>
            <a:ext cx="1266901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2007.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Ugovor iz Lisabona</a:t>
            </a:r>
          </a:p>
        </p:txBody>
      </p:sp>
      <p:cxnSp>
        <p:nvCxnSpPr>
          <p:cNvPr id="33" name="Straight Connector 102">
            <a:extLst>
              <a:ext uri="{FF2B5EF4-FFF2-40B4-BE49-F238E27FC236}">
                <a16:creationId xmlns:a16="http://schemas.microsoft.com/office/drawing/2014/main" id="{C3A4C078-FBB2-162D-B892-49A32547B165}"/>
              </a:ext>
            </a:extLst>
          </p:cNvPr>
          <p:cNvCxnSpPr/>
          <p:nvPr/>
        </p:nvCxnSpPr>
        <p:spPr>
          <a:xfrm>
            <a:off x="1358533" y="3685690"/>
            <a:ext cx="0" cy="27336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34" name="Straight Connector 105">
            <a:extLst>
              <a:ext uri="{FF2B5EF4-FFF2-40B4-BE49-F238E27FC236}">
                <a16:creationId xmlns:a16="http://schemas.microsoft.com/office/drawing/2014/main" id="{4CB8A841-8425-4CCF-54BB-F2197BA8F393}"/>
              </a:ext>
            </a:extLst>
          </p:cNvPr>
          <p:cNvCxnSpPr/>
          <p:nvPr/>
        </p:nvCxnSpPr>
        <p:spPr>
          <a:xfrm>
            <a:off x="5145191" y="2042440"/>
            <a:ext cx="0" cy="113712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35" name="Straight Connector 106">
            <a:extLst>
              <a:ext uri="{FF2B5EF4-FFF2-40B4-BE49-F238E27FC236}">
                <a16:creationId xmlns:a16="http://schemas.microsoft.com/office/drawing/2014/main" id="{B3B9202A-4DE5-E50D-57C1-DAF757CD18A6}"/>
              </a:ext>
            </a:extLst>
          </p:cNvPr>
          <p:cNvCxnSpPr/>
          <p:nvPr/>
        </p:nvCxnSpPr>
        <p:spPr>
          <a:xfrm>
            <a:off x="5875321" y="3685937"/>
            <a:ext cx="0" cy="785168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36" name="Straight Connector 43">
            <a:extLst>
              <a:ext uri="{FF2B5EF4-FFF2-40B4-BE49-F238E27FC236}">
                <a16:creationId xmlns:a16="http://schemas.microsoft.com/office/drawing/2014/main" id="{EEC6CB67-D05A-4AD7-9897-D3CFD5E2808E}"/>
              </a:ext>
            </a:extLst>
          </p:cNvPr>
          <p:cNvCxnSpPr/>
          <p:nvPr/>
        </p:nvCxnSpPr>
        <p:spPr>
          <a:xfrm>
            <a:off x="8057226" y="2042440"/>
            <a:ext cx="0" cy="109034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sp>
        <p:nvSpPr>
          <p:cNvPr id="37" name="TextBox 6">
            <a:extLst>
              <a:ext uri="{FF2B5EF4-FFF2-40B4-BE49-F238E27FC236}">
                <a16:creationId xmlns:a16="http://schemas.microsoft.com/office/drawing/2014/main" id="{CD6E0BBA-C3DC-780C-E8BB-D965F46F385D}"/>
              </a:ext>
            </a:extLst>
          </p:cNvPr>
          <p:cNvSpPr txBox="1"/>
          <p:nvPr/>
        </p:nvSpPr>
        <p:spPr>
          <a:xfrm>
            <a:off x="7191792" y="1056086"/>
            <a:ext cx="173085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1" i="0" u="none" strike="noStrike" kern="1200" cap="none" spc="0" baseline="0">
                <a:solidFill>
                  <a:srgbClr val="1F4E79"/>
                </a:solidFill>
                <a:uFillTx/>
                <a:latin typeface="Calibri"/>
              </a:rPr>
              <a:t>2020.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NextGenerationEU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8" name="Chevron 48">
            <a:extLst>
              <a:ext uri="{FF2B5EF4-FFF2-40B4-BE49-F238E27FC236}">
                <a16:creationId xmlns:a16="http://schemas.microsoft.com/office/drawing/2014/main" id="{B0BC6523-B2DE-9E5F-EE78-6ED32C6D74BE}"/>
              </a:ext>
            </a:extLst>
          </p:cNvPr>
          <p:cNvSpPr/>
          <p:nvPr/>
        </p:nvSpPr>
        <p:spPr>
          <a:xfrm>
            <a:off x="273561" y="3212598"/>
            <a:ext cx="948891" cy="4052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D0D0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9" name="Chevron 50">
            <a:extLst>
              <a:ext uri="{FF2B5EF4-FFF2-40B4-BE49-F238E27FC236}">
                <a16:creationId xmlns:a16="http://schemas.microsoft.com/office/drawing/2014/main" id="{388D19D4-9A25-A39D-D4AB-F1ACC6549BED}"/>
              </a:ext>
            </a:extLst>
          </p:cNvPr>
          <p:cNvSpPr/>
          <p:nvPr/>
        </p:nvSpPr>
        <p:spPr>
          <a:xfrm>
            <a:off x="1008784" y="3210421"/>
            <a:ext cx="945864" cy="4084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4 f30 1"/>
              <a:gd name="f39" fmla="*/ f33 f30 1"/>
              <a:gd name="f40" fmla="*/ f36 1 2"/>
              <a:gd name="f41" fmla="min f37 f36"/>
              <a:gd name="f42" fmla="+- f6 f40 0"/>
              <a:gd name="f43" fmla="*/ f41 f7 1"/>
              <a:gd name="f44" fmla="*/ f43 1 100000"/>
              <a:gd name="f45" fmla="*/ f42 f30 1"/>
              <a:gd name="f46" fmla="+- f33 0 f44"/>
              <a:gd name="f47" fmla="*/ f44 f30 1"/>
              <a:gd name="f48" fmla="*/ f46 1 2"/>
              <a:gd name="f49" fmla="+- f46 0 f44"/>
              <a:gd name="f50" fmla="*/ f46 f30 1"/>
              <a:gd name="f51" fmla="?: f49 f44 f6"/>
              <a:gd name="f52" fmla="?: f49 f46 f33"/>
              <a:gd name="f53" fmla="*/ f48 f30 1"/>
              <a:gd name="f54" fmla="*/ f51 f30 1"/>
              <a:gd name="f55" fmla="*/ f52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3" y="f35"/>
              </a:cxn>
              <a:cxn ang="f28">
                <a:pos x="f47" y="f45"/>
              </a:cxn>
              <a:cxn ang="f29">
                <a:pos x="f53" y="f38"/>
              </a:cxn>
            </a:cxnLst>
            <a:rect l="f54" t="f35" r="f55" b="f38"/>
            <a:pathLst>
              <a:path>
                <a:moveTo>
                  <a:pt x="f35" y="f35"/>
                </a:moveTo>
                <a:lnTo>
                  <a:pt x="f50" y="f35"/>
                </a:lnTo>
                <a:lnTo>
                  <a:pt x="f39" y="f45"/>
                </a:lnTo>
                <a:lnTo>
                  <a:pt x="f50" y="f38"/>
                </a:lnTo>
                <a:lnTo>
                  <a:pt x="f35" y="f38"/>
                </a:lnTo>
                <a:lnTo>
                  <a:pt x="f47" y="f45"/>
                </a:lnTo>
                <a:close/>
              </a:path>
            </a:pathLst>
          </a:custGeom>
          <a:solidFill>
            <a:srgbClr val="002E3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3F063E17-B956-48AA-7DEE-B67D0911E801}"/>
              </a:ext>
            </a:extLst>
          </p:cNvPr>
          <p:cNvSpPr txBox="1"/>
          <p:nvPr/>
        </p:nvSpPr>
        <p:spPr>
          <a:xfrm>
            <a:off x="59655" y="1485598"/>
            <a:ext cx="1373154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1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1945.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kraj Drugog svjetskog rata</a:t>
            </a:r>
          </a:p>
        </p:txBody>
      </p:sp>
      <p:cxnSp>
        <p:nvCxnSpPr>
          <p:cNvPr id="41" name="Straight Connector 54">
            <a:extLst>
              <a:ext uri="{FF2B5EF4-FFF2-40B4-BE49-F238E27FC236}">
                <a16:creationId xmlns:a16="http://schemas.microsoft.com/office/drawing/2014/main" id="{6C58CA17-35FC-4255-F33F-FF026591017B}"/>
              </a:ext>
            </a:extLst>
          </p:cNvPr>
          <p:cNvCxnSpPr/>
          <p:nvPr/>
        </p:nvCxnSpPr>
        <p:spPr>
          <a:xfrm>
            <a:off x="2755443" y="3685690"/>
            <a:ext cx="0" cy="785177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42" name="Straight Connector 55">
            <a:extLst>
              <a:ext uri="{FF2B5EF4-FFF2-40B4-BE49-F238E27FC236}">
                <a16:creationId xmlns:a16="http://schemas.microsoft.com/office/drawing/2014/main" id="{59822132-2B17-BD6B-42A3-FEDB884443E1}"/>
              </a:ext>
            </a:extLst>
          </p:cNvPr>
          <p:cNvCxnSpPr/>
          <p:nvPr/>
        </p:nvCxnSpPr>
        <p:spPr>
          <a:xfrm>
            <a:off x="3484019" y="2859429"/>
            <a:ext cx="0" cy="273351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43" name="Straight Connector 56">
            <a:extLst>
              <a:ext uri="{FF2B5EF4-FFF2-40B4-BE49-F238E27FC236}">
                <a16:creationId xmlns:a16="http://schemas.microsoft.com/office/drawing/2014/main" id="{280C81EB-DA56-0A3B-B9AE-19A213761585}"/>
              </a:ext>
            </a:extLst>
          </p:cNvPr>
          <p:cNvCxnSpPr/>
          <p:nvPr/>
        </p:nvCxnSpPr>
        <p:spPr>
          <a:xfrm>
            <a:off x="4293455" y="3749003"/>
            <a:ext cx="0" cy="273351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44" name="Straight Connector 59">
            <a:extLst>
              <a:ext uri="{FF2B5EF4-FFF2-40B4-BE49-F238E27FC236}">
                <a16:creationId xmlns:a16="http://schemas.microsoft.com/office/drawing/2014/main" id="{254EDF83-03D5-09E7-466B-E10182F2ADC9}"/>
              </a:ext>
            </a:extLst>
          </p:cNvPr>
          <p:cNvCxnSpPr/>
          <p:nvPr/>
        </p:nvCxnSpPr>
        <p:spPr>
          <a:xfrm>
            <a:off x="6483224" y="2777197"/>
            <a:ext cx="0" cy="273351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45" name="Straight Connector 60">
            <a:extLst>
              <a:ext uri="{FF2B5EF4-FFF2-40B4-BE49-F238E27FC236}">
                <a16:creationId xmlns:a16="http://schemas.microsoft.com/office/drawing/2014/main" id="{FA106D3F-1DFD-B01C-98D2-D65C04FBE123}"/>
              </a:ext>
            </a:extLst>
          </p:cNvPr>
          <p:cNvCxnSpPr/>
          <p:nvPr/>
        </p:nvCxnSpPr>
        <p:spPr>
          <a:xfrm>
            <a:off x="7358743" y="3661778"/>
            <a:ext cx="0" cy="273360"/>
          </a:xfrm>
          <a:prstGeom prst="straightConnector1">
            <a:avLst/>
          </a:prstGeom>
          <a:noFill/>
          <a:ln w="6345" cap="flat">
            <a:solidFill>
              <a:srgbClr val="000000"/>
            </a:solidFill>
            <a:prstDash val="solid"/>
            <a:miter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A8C49E3-5F6A-B66E-C052-D801689FDFED}"/>
              </a:ext>
            </a:extLst>
          </p:cNvPr>
          <p:cNvSpPr/>
          <p:nvPr/>
        </p:nvSpPr>
        <p:spPr>
          <a:xfrm rot="16200004">
            <a:off x="8295830" y="5813736"/>
            <a:ext cx="1492712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F0"/>
                </a:solidFill>
                <a:uFillTx/>
                <a:latin typeface="Arial"/>
                <a:ea typeface="Arial"/>
                <a:cs typeface="Arial"/>
              </a:rPr>
              <a:t>EUROPSKI PROJEKT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7B90A126-8C12-2681-B451-6683206C5B81}"/>
              </a:ext>
            </a:extLst>
          </p:cNvPr>
          <p:cNvCxnSpPr/>
          <p:nvPr/>
        </p:nvCxnSpPr>
        <p:spPr>
          <a:xfrm>
            <a:off x="8897779" y="5041123"/>
            <a:ext cx="246221" cy="0"/>
          </a:xfrm>
          <a:prstGeom prst="straightConnector1">
            <a:avLst/>
          </a:prstGeom>
          <a:noFill/>
          <a:ln w="12701" cap="flat">
            <a:solidFill>
              <a:srgbClr val="00B0F0"/>
            </a:solidFill>
            <a:prstDash val="solid"/>
            <a:miter/>
          </a:ln>
        </p:spPr>
      </p:cxnSp>
      <p:sp>
        <p:nvSpPr>
          <p:cNvPr id="4" name="Rectangle 5">
            <a:extLst>
              <a:ext uri="{FF2B5EF4-FFF2-40B4-BE49-F238E27FC236}">
                <a16:creationId xmlns:a16="http://schemas.microsoft.com/office/drawing/2014/main" id="{D84AD263-8C19-E807-6D63-F41A1C2284A3}"/>
              </a:ext>
            </a:extLst>
          </p:cNvPr>
          <p:cNvSpPr/>
          <p:nvPr/>
        </p:nvSpPr>
        <p:spPr>
          <a:xfrm>
            <a:off x="343978" y="1635495"/>
            <a:ext cx="3286609" cy="841888"/>
          </a:xfrm>
          <a:prstGeom prst="rect">
            <a:avLst/>
          </a:prstGeom>
          <a:solidFill>
            <a:srgbClr val="2E75B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3EFFBFD-F348-E3FE-AD78-98B5EDD2016A}"/>
              </a:ext>
            </a:extLst>
          </p:cNvPr>
          <p:cNvSpPr txBox="1"/>
          <p:nvPr/>
        </p:nvSpPr>
        <p:spPr>
          <a:xfrm>
            <a:off x="1293336" y="1648178"/>
            <a:ext cx="2245501" cy="738661"/>
          </a:xfrm>
          <a:prstGeom prst="rect">
            <a:avLst/>
          </a:prstGeom>
          <a:solidFill>
            <a:srgbClr val="2E75B6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Belgija, Njemačka, Francuska, Italija, Luksemburg i Nizozemska</a:t>
            </a:r>
            <a:endParaRPr lang="en-GB" sz="14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538B184-1B32-5716-CEBC-B4E7AF56FA54}"/>
              </a:ext>
            </a:extLst>
          </p:cNvPr>
          <p:cNvSpPr/>
          <p:nvPr/>
        </p:nvSpPr>
        <p:spPr>
          <a:xfrm>
            <a:off x="343978" y="2344448"/>
            <a:ext cx="3286609" cy="751801"/>
          </a:xfrm>
          <a:prstGeom prst="rect">
            <a:avLst/>
          </a:prstGeom>
          <a:solidFill>
            <a:srgbClr val="FFA00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3CD0FFCA-C998-C334-5D69-4223685D058E}"/>
              </a:ext>
            </a:extLst>
          </p:cNvPr>
          <p:cNvSpPr txBox="1"/>
          <p:nvPr/>
        </p:nvSpPr>
        <p:spPr>
          <a:xfrm>
            <a:off x="1287402" y="2398370"/>
            <a:ext cx="235550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Danska, Irska, Ujedinjeno Kraljevstvo (Ujedinjeno Kraljevstvo napustila je EU 2020.)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D4992EE1-3496-6687-3814-10405E4B19B5}"/>
              </a:ext>
            </a:extLst>
          </p:cNvPr>
          <p:cNvSpPr/>
          <p:nvPr/>
        </p:nvSpPr>
        <p:spPr>
          <a:xfrm>
            <a:off x="343978" y="3096258"/>
            <a:ext cx="3286609" cy="362074"/>
          </a:xfrm>
          <a:prstGeom prst="rect">
            <a:avLst/>
          </a:prstGeom>
          <a:solidFill>
            <a:srgbClr val="B97FC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6028107-BF09-7014-819B-BA2E4B2F2463}"/>
              </a:ext>
            </a:extLst>
          </p:cNvPr>
          <p:cNvSpPr txBox="1"/>
          <p:nvPr/>
        </p:nvSpPr>
        <p:spPr>
          <a:xfrm>
            <a:off x="1295137" y="3115955"/>
            <a:ext cx="150982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Grčka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E65BF5A6-0238-6A8A-7C4C-335AC1BFFF5E}"/>
              </a:ext>
            </a:extLst>
          </p:cNvPr>
          <p:cNvSpPr/>
          <p:nvPr/>
        </p:nvSpPr>
        <p:spPr>
          <a:xfrm>
            <a:off x="343978" y="3417350"/>
            <a:ext cx="3286609" cy="405801"/>
          </a:xfrm>
          <a:prstGeom prst="rect">
            <a:avLst/>
          </a:prstGeom>
          <a:solidFill>
            <a:srgbClr val="FF797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23E4DEC9-A047-3F05-64B1-D12087FCD5F6}"/>
              </a:ext>
            </a:extLst>
          </p:cNvPr>
          <p:cNvSpPr txBox="1"/>
          <p:nvPr/>
        </p:nvSpPr>
        <p:spPr>
          <a:xfrm>
            <a:off x="1299719" y="3471373"/>
            <a:ext cx="217496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Španjolska i Portugal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BB57C95A-FBEF-3BA1-129B-A76344662A08}"/>
              </a:ext>
            </a:extLst>
          </p:cNvPr>
          <p:cNvSpPr/>
          <p:nvPr/>
        </p:nvSpPr>
        <p:spPr>
          <a:xfrm>
            <a:off x="344225" y="3823142"/>
            <a:ext cx="3286609" cy="421035"/>
          </a:xfrm>
          <a:prstGeom prst="rect">
            <a:avLst/>
          </a:prstGeom>
          <a:solidFill>
            <a:srgbClr val="54C6F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7113B9A9-2A82-8745-ACB1-AE595AB2271C}"/>
              </a:ext>
            </a:extLst>
          </p:cNvPr>
          <p:cNvSpPr txBox="1"/>
          <p:nvPr/>
        </p:nvSpPr>
        <p:spPr>
          <a:xfrm>
            <a:off x="1295137" y="3887727"/>
            <a:ext cx="217954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Austrija, Finska, Švedska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EE4339B4-B174-A3B1-2B6E-0CCDB1AE4811}"/>
              </a:ext>
            </a:extLst>
          </p:cNvPr>
          <p:cNvSpPr/>
          <p:nvPr/>
        </p:nvSpPr>
        <p:spPr>
          <a:xfrm>
            <a:off x="343978" y="4232090"/>
            <a:ext cx="3286609" cy="975829"/>
          </a:xfrm>
          <a:prstGeom prst="rect">
            <a:avLst/>
          </a:prstGeom>
          <a:solidFill>
            <a:srgbClr val="C3DC6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C6D7C2BB-43BB-73B4-36AB-1C871E940B14}"/>
              </a:ext>
            </a:extLst>
          </p:cNvPr>
          <p:cNvSpPr txBox="1"/>
          <p:nvPr/>
        </p:nvSpPr>
        <p:spPr>
          <a:xfrm>
            <a:off x="1293336" y="4279940"/>
            <a:ext cx="2247302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Češka, Estonija, Cipar, Latvija, Litva, Mađarska, Malta, Poljska, Slovenija i Slovačka</a:t>
            </a: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CBD8DCD8-A9E7-E9A9-053F-84D1C5A16DAD}"/>
              </a:ext>
            </a:extLst>
          </p:cNvPr>
          <p:cNvSpPr/>
          <p:nvPr/>
        </p:nvSpPr>
        <p:spPr>
          <a:xfrm>
            <a:off x="343978" y="5207919"/>
            <a:ext cx="3286609" cy="449244"/>
          </a:xfrm>
          <a:prstGeom prst="rect">
            <a:avLst/>
          </a:prstGeom>
          <a:solidFill>
            <a:srgbClr val="FEF14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96176DEC-77C2-DA97-ADD4-BAA1E89E89CC}"/>
              </a:ext>
            </a:extLst>
          </p:cNvPr>
          <p:cNvSpPr txBox="1"/>
          <p:nvPr/>
        </p:nvSpPr>
        <p:spPr>
          <a:xfrm>
            <a:off x="1293336" y="5285597"/>
            <a:ext cx="186026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Bugarska, Rumunjska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714CEB40-9D99-30A8-D699-F8882FDF0C5A}"/>
              </a:ext>
            </a:extLst>
          </p:cNvPr>
          <p:cNvSpPr/>
          <p:nvPr/>
        </p:nvSpPr>
        <p:spPr>
          <a:xfrm>
            <a:off x="343978" y="5657164"/>
            <a:ext cx="3286609" cy="448385"/>
          </a:xfrm>
          <a:prstGeom prst="rect">
            <a:avLst/>
          </a:pr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0F56451F-FFCF-1E04-D1D1-A58BCE442670}"/>
              </a:ext>
            </a:extLst>
          </p:cNvPr>
          <p:cNvSpPr txBox="1"/>
          <p:nvPr/>
        </p:nvSpPr>
        <p:spPr>
          <a:xfrm>
            <a:off x="1293336" y="5730855"/>
            <a:ext cx="149875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Hrvatska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50285CF5-9462-94F7-5EA7-8EC06DD52740}"/>
              </a:ext>
            </a:extLst>
          </p:cNvPr>
          <p:cNvSpPr txBox="1"/>
          <p:nvPr/>
        </p:nvSpPr>
        <p:spPr>
          <a:xfrm>
            <a:off x="4500530" y="3020208"/>
            <a:ext cx="1083737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Ujedinjeno Kraljevstvo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1427CA22-2880-CB9B-6232-7A70D36391BD}"/>
              </a:ext>
            </a:extLst>
          </p:cNvPr>
          <p:cNvSpPr txBox="1"/>
          <p:nvPr/>
        </p:nvSpPr>
        <p:spPr>
          <a:xfrm>
            <a:off x="4368079" y="2921590"/>
            <a:ext cx="634959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Irska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AEFAD4AA-A622-2D4E-93FB-8EF91D7516DC}"/>
              </a:ext>
            </a:extLst>
          </p:cNvPr>
          <p:cNvSpPr txBox="1"/>
          <p:nvPr/>
        </p:nvSpPr>
        <p:spPr>
          <a:xfrm>
            <a:off x="5627053" y="3562977"/>
            <a:ext cx="708852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Njemačka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2B353F1B-7AAC-E432-1DE4-E2DB16423804}"/>
              </a:ext>
            </a:extLst>
          </p:cNvPr>
          <p:cNvSpPr txBox="1"/>
          <p:nvPr/>
        </p:nvSpPr>
        <p:spPr>
          <a:xfrm>
            <a:off x="4853635" y="4007586"/>
            <a:ext cx="716862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Francuska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TextBox 35">
            <a:extLst>
              <a:ext uri="{FF2B5EF4-FFF2-40B4-BE49-F238E27FC236}">
                <a16:creationId xmlns:a16="http://schemas.microsoft.com/office/drawing/2014/main" id="{9D60F62F-5C77-45B8-703B-165BB4233002}"/>
              </a:ext>
            </a:extLst>
          </p:cNvPr>
          <p:cNvSpPr txBox="1"/>
          <p:nvPr/>
        </p:nvSpPr>
        <p:spPr>
          <a:xfrm>
            <a:off x="5157508" y="3525103"/>
            <a:ext cx="540529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Belgija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9083AD70-4486-46BB-EA0E-B3881B508CE9}"/>
              </a:ext>
            </a:extLst>
          </p:cNvPr>
          <p:cNvSpPr txBox="1"/>
          <p:nvPr/>
        </p:nvSpPr>
        <p:spPr>
          <a:xfrm>
            <a:off x="5440945" y="3338620"/>
            <a:ext cx="816248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Nizozemska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6" name="TextBox 37">
            <a:extLst>
              <a:ext uri="{FF2B5EF4-FFF2-40B4-BE49-F238E27FC236}">
                <a16:creationId xmlns:a16="http://schemas.microsoft.com/office/drawing/2014/main" id="{3E63C155-51FE-426F-04FE-74BF200EADB8}"/>
              </a:ext>
            </a:extLst>
          </p:cNvPr>
          <p:cNvSpPr txBox="1"/>
          <p:nvPr/>
        </p:nvSpPr>
        <p:spPr>
          <a:xfrm>
            <a:off x="5107911" y="3734656"/>
            <a:ext cx="832277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Luksemburg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A700C62B-7878-3913-C923-FAB279974231}"/>
              </a:ext>
            </a:extLst>
          </p:cNvPr>
          <p:cNvSpPr txBox="1"/>
          <p:nvPr/>
        </p:nvSpPr>
        <p:spPr>
          <a:xfrm>
            <a:off x="5807162" y="4605485"/>
            <a:ext cx="484430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Italija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00A9EFDE-E556-B5DB-62EA-C3E46645EA47}"/>
              </a:ext>
            </a:extLst>
          </p:cNvPr>
          <p:cNvSpPr/>
          <p:nvPr/>
        </p:nvSpPr>
        <p:spPr>
          <a:xfrm>
            <a:off x="4095442" y="4794903"/>
            <a:ext cx="75373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Španjolska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6831E1D7-6618-E125-C863-A7B50B4CFCF2}"/>
              </a:ext>
            </a:extLst>
          </p:cNvPr>
          <p:cNvSpPr/>
          <p:nvPr/>
        </p:nvSpPr>
        <p:spPr>
          <a:xfrm>
            <a:off x="3721251" y="4636638"/>
            <a:ext cx="636715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Portugal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0" name="Rectangle 40">
            <a:extLst>
              <a:ext uri="{FF2B5EF4-FFF2-40B4-BE49-F238E27FC236}">
                <a16:creationId xmlns:a16="http://schemas.microsoft.com/office/drawing/2014/main" id="{1BB88B54-DAE7-5AB5-526B-AEBD3D3D6586}"/>
              </a:ext>
            </a:extLst>
          </p:cNvPr>
          <p:cNvSpPr/>
          <p:nvPr/>
        </p:nvSpPr>
        <p:spPr>
          <a:xfrm>
            <a:off x="6257193" y="4385617"/>
            <a:ext cx="652744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Hrvatska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1" name="Rectangle 41">
            <a:extLst>
              <a:ext uri="{FF2B5EF4-FFF2-40B4-BE49-F238E27FC236}">
                <a16:creationId xmlns:a16="http://schemas.microsoft.com/office/drawing/2014/main" id="{5A774D6B-3B2F-2640-CED9-6A8369FD7736}"/>
              </a:ext>
            </a:extLst>
          </p:cNvPr>
          <p:cNvSpPr/>
          <p:nvPr/>
        </p:nvSpPr>
        <p:spPr>
          <a:xfrm>
            <a:off x="6793543" y="5162492"/>
            <a:ext cx="48763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Grčka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Rectangle 42">
            <a:extLst>
              <a:ext uri="{FF2B5EF4-FFF2-40B4-BE49-F238E27FC236}">
                <a16:creationId xmlns:a16="http://schemas.microsoft.com/office/drawing/2014/main" id="{4AE1E7B8-2216-58B0-A4B6-E15B2EB86109}"/>
              </a:ext>
            </a:extLst>
          </p:cNvPr>
          <p:cNvSpPr/>
          <p:nvPr/>
        </p:nvSpPr>
        <p:spPr>
          <a:xfrm>
            <a:off x="7037359" y="4671797"/>
            <a:ext cx="6687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Bugarska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3" name="Rectangle 43">
            <a:extLst>
              <a:ext uri="{FF2B5EF4-FFF2-40B4-BE49-F238E27FC236}">
                <a16:creationId xmlns:a16="http://schemas.microsoft.com/office/drawing/2014/main" id="{EC747810-589C-7650-0E26-C2D8D0AD5AE7}"/>
              </a:ext>
            </a:extLst>
          </p:cNvPr>
          <p:cNvSpPr/>
          <p:nvPr/>
        </p:nvSpPr>
        <p:spPr>
          <a:xfrm>
            <a:off x="6893890" y="4302462"/>
            <a:ext cx="774569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Rumunjska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4" name="Rectangle 44">
            <a:extLst>
              <a:ext uri="{FF2B5EF4-FFF2-40B4-BE49-F238E27FC236}">
                <a16:creationId xmlns:a16="http://schemas.microsoft.com/office/drawing/2014/main" id="{9F32C95F-7363-AF8F-8F59-895208C3C20D}"/>
              </a:ext>
            </a:extLst>
          </p:cNvPr>
          <p:cNvSpPr/>
          <p:nvPr/>
        </p:nvSpPr>
        <p:spPr>
          <a:xfrm>
            <a:off x="6029416" y="4251283"/>
            <a:ext cx="667173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Slovenija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5" name="Rectangle 45">
            <a:extLst>
              <a:ext uri="{FF2B5EF4-FFF2-40B4-BE49-F238E27FC236}">
                <a16:creationId xmlns:a16="http://schemas.microsoft.com/office/drawing/2014/main" id="{5CAE13CD-AEA1-1885-48A2-EC726844F360}"/>
              </a:ext>
            </a:extLst>
          </p:cNvPr>
          <p:cNvSpPr/>
          <p:nvPr/>
        </p:nvSpPr>
        <p:spPr>
          <a:xfrm>
            <a:off x="6450854" y="4121063"/>
            <a:ext cx="71526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Mađarska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6" name="Rectangle 46">
            <a:extLst>
              <a:ext uri="{FF2B5EF4-FFF2-40B4-BE49-F238E27FC236}">
                <a16:creationId xmlns:a16="http://schemas.microsoft.com/office/drawing/2014/main" id="{CBD75404-BE57-48EF-2621-750781C9F4CE}"/>
              </a:ext>
            </a:extLst>
          </p:cNvPr>
          <p:cNvSpPr/>
          <p:nvPr/>
        </p:nvSpPr>
        <p:spPr>
          <a:xfrm>
            <a:off x="6471473" y="3890534"/>
            <a:ext cx="646334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Slovačka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7" name="Rectangle 47">
            <a:extLst>
              <a:ext uri="{FF2B5EF4-FFF2-40B4-BE49-F238E27FC236}">
                <a16:creationId xmlns:a16="http://schemas.microsoft.com/office/drawing/2014/main" id="{D502F080-CA9E-D234-C5F1-A6B5910EB06A}"/>
              </a:ext>
            </a:extLst>
          </p:cNvPr>
          <p:cNvSpPr/>
          <p:nvPr/>
        </p:nvSpPr>
        <p:spPr>
          <a:xfrm>
            <a:off x="6443301" y="3428231"/>
            <a:ext cx="561368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Poljska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8" name="Rectangle 48">
            <a:extLst>
              <a:ext uri="{FF2B5EF4-FFF2-40B4-BE49-F238E27FC236}">
                <a16:creationId xmlns:a16="http://schemas.microsoft.com/office/drawing/2014/main" id="{6447A8E6-258E-A0CC-10C9-207F434F3D89}"/>
              </a:ext>
            </a:extLst>
          </p:cNvPr>
          <p:cNvSpPr/>
          <p:nvPr/>
        </p:nvSpPr>
        <p:spPr>
          <a:xfrm>
            <a:off x="6150044" y="3774972"/>
            <a:ext cx="49084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Češka</a:t>
            </a:r>
          </a:p>
        </p:txBody>
      </p:sp>
      <p:sp>
        <p:nvSpPr>
          <p:cNvPr id="39" name="Rectangle 49">
            <a:extLst>
              <a:ext uri="{FF2B5EF4-FFF2-40B4-BE49-F238E27FC236}">
                <a16:creationId xmlns:a16="http://schemas.microsoft.com/office/drawing/2014/main" id="{B0F0DD98-A49F-EA1F-1738-DFAF45990A10}"/>
              </a:ext>
            </a:extLst>
          </p:cNvPr>
          <p:cNvSpPr/>
          <p:nvPr/>
        </p:nvSpPr>
        <p:spPr>
          <a:xfrm>
            <a:off x="6150812" y="2397364"/>
            <a:ext cx="614266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Švedska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0" name="Rectangle 50">
            <a:extLst>
              <a:ext uri="{FF2B5EF4-FFF2-40B4-BE49-F238E27FC236}">
                <a16:creationId xmlns:a16="http://schemas.microsoft.com/office/drawing/2014/main" id="{7DE806FC-8F45-1FC8-13BC-4CDAD02131B5}"/>
              </a:ext>
            </a:extLst>
          </p:cNvPr>
          <p:cNvSpPr/>
          <p:nvPr/>
        </p:nvSpPr>
        <p:spPr>
          <a:xfrm>
            <a:off x="6880402" y="2038727"/>
            <a:ext cx="51969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1" name="Rectangle 51">
            <a:extLst>
              <a:ext uri="{FF2B5EF4-FFF2-40B4-BE49-F238E27FC236}">
                <a16:creationId xmlns:a16="http://schemas.microsoft.com/office/drawing/2014/main" id="{99A98366-C3C5-BA8D-7A46-25673F550C65}"/>
              </a:ext>
            </a:extLst>
          </p:cNvPr>
          <p:cNvSpPr/>
          <p:nvPr/>
        </p:nvSpPr>
        <p:spPr>
          <a:xfrm>
            <a:off x="6878208" y="2520470"/>
            <a:ext cx="607856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Estonija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2" name="Rectangle 52">
            <a:extLst>
              <a:ext uri="{FF2B5EF4-FFF2-40B4-BE49-F238E27FC236}">
                <a16:creationId xmlns:a16="http://schemas.microsoft.com/office/drawing/2014/main" id="{845134E4-93A3-7AD5-2733-EFADAEFE5D8D}"/>
              </a:ext>
            </a:extLst>
          </p:cNvPr>
          <p:cNvSpPr/>
          <p:nvPr/>
        </p:nvSpPr>
        <p:spPr>
          <a:xfrm>
            <a:off x="6910020" y="2766690"/>
            <a:ext cx="534119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Latvija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3" name="Rectangle 53">
            <a:extLst>
              <a:ext uri="{FF2B5EF4-FFF2-40B4-BE49-F238E27FC236}">
                <a16:creationId xmlns:a16="http://schemas.microsoft.com/office/drawing/2014/main" id="{C0EEE936-3777-6FCC-04A2-BEBC45BDF5F7}"/>
              </a:ext>
            </a:extLst>
          </p:cNvPr>
          <p:cNvSpPr/>
          <p:nvPr/>
        </p:nvSpPr>
        <p:spPr>
          <a:xfrm>
            <a:off x="6852056" y="2966807"/>
            <a:ext cx="439542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Litva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B2112466-28F2-1053-550A-19440A0172F0}"/>
              </a:ext>
            </a:extLst>
          </p:cNvPr>
          <p:cNvSpPr/>
          <p:nvPr/>
        </p:nvSpPr>
        <p:spPr>
          <a:xfrm>
            <a:off x="6012673" y="5731651"/>
            <a:ext cx="49885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Malta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5" name="Rectangle 55">
            <a:extLst>
              <a:ext uri="{FF2B5EF4-FFF2-40B4-BE49-F238E27FC236}">
                <a16:creationId xmlns:a16="http://schemas.microsoft.com/office/drawing/2014/main" id="{74BDC05F-2003-CFB0-A1C2-DEA590C0A8E5}"/>
              </a:ext>
            </a:extLst>
          </p:cNvPr>
          <p:cNvSpPr/>
          <p:nvPr/>
        </p:nvSpPr>
        <p:spPr>
          <a:xfrm>
            <a:off x="8080543" y="5731651"/>
            <a:ext cx="460382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Cipar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6" name="Rectangle 56">
            <a:extLst>
              <a:ext uri="{FF2B5EF4-FFF2-40B4-BE49-F238E27FC236}">
                <a16:creationId xmlns:a16="http://schemas.microsoft.com/office/drawing/2014/main" id="{EC868719-D0DD-FC26-861D-B1101579F7F7}"/>
              </a:ext>
            </a:extLst>
          </p:cNvPr>
          <p:cNvSpPr/>
          <p:nvPr/>
        </p:nvSpPr>
        <p:spPr>
          <a:xfrm>
            <a:off x="5698047" y="2852507"/>
            <a:ext cx="570987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Danska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7" name="Rectangle 57">
            <a:extLst>
              <a:ext uri="{FF2B5EF4-FFF2-40B4-BE49-F238E27FC236}">
                <a16:creationId xmlns:a16="http://schemas.microsoft.com/office/drawing/2014/main" id="{24B2E459-B0BB-FE6A-779F-318E10E576B7}"/>
              </a:ext>
            </a:extLst>
          </p:cNvPr>
          <p:cNvSpPr/>
          <p:nvPr/>
        </p:nvSpPr>
        <p:spPr>
          <a:xfrm>
            <a:off x="6016194" y="4045799"/>
            <a:ext cx="598237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Austrija</a:t>
            </a: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B0D4F8BE-7898-FFBC-FE89-FBEBE4073EA0}"/>
              </a:ext>
            </a:extLst>
          </p:cNvPr>
          <p:cNvSpPr/>
          <p:nvPr/>
        </p:nvSpPr>
        <p:spPr>
          <a:xfrm>
            <a:off x="-4389" y="1865"/>
            <a:ext cx="2987436" cy="80416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</a:rPr>
              <a:t>      ZEMLJE EU-a</a:t>
            </a:r>
          </a:p>
        </p:txBody>
      </p:sp>
      <p:sp>
        <p:nvSpPr>
          <p:cNvPr id="49" name="Larme 12">
            <a:extLst>
              <a:ext uri="{FF2B5EF4-FFF2-40B4-BE49-F238E27FC236}">
                <a16:creationId xmlns:a16="http://schemas.microsoft.com/office/drawing/2014/main" id="{19704B44-3E87-5BF9-3D5A-C2316A4BAE86}"/>
              </a:ext>
            </a:extLst>
          </p:cNvPr>
          <p:cNvSpPr/>
          <p:nvPr/>
        </p:nvSpPr>
        <p:spPr>
          <a:xfrm rot="5400013">
            <a:off x="1705" y="23870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54C6F1"/>
              </a:solidFill>
              <a:highlight>
                <a:srgbClr val="54C6F1"/>
              </a:highlight>
              <a:uFillTx/>
              <a:latin typeface="Calibri"/>
            </a:endParaRP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6A3BC5E8-60CA-D5AF-DDCB-C97AF4E22165}"/>
              </a:ext>
            </a:extLst>
          </p:cNvPr>
          <p:cNvSpPr txBox="1"/>
          <p:nvPr/>
        </p:nvSpPr>
        <p:spPr>
          <a:xfrm>
            <a:off x="340760" y="1802446"/>
            <a:ext cx="995717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1951.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81C3BDBA-1BE1-EFE6-8877-F9DFB3919FA2}"/>
              </a:ext>
            </a:extLst>
          </p:cNvPr>
          <p:cNvSpPr txBox="1"/>
          <p:nvPr/>
        </p:nvSpPr>
        <p:spPr>
          <a:xfrm>
            <a:off x="331671" y="2502502"/>
            <a:ext cx="784774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1973.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8FD1B561-27FE-6B5B-1AA4-61B9C1FCB030}"/>
              </a:ext>
            </a:extLst>
          </p:cNvPr>
          <p:cNvSpPr txBox="1"/>
          <p:nvPr/>
        </p:nvSpPr>
        <p:spPr>
          <a:xfrm>
            <a:off x="341793" y="3050813"/>
            <a:ext cx="784774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1981.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958456F5-EFB2-2D51-0F12-D25254869A7C}"/>
              </a:ext>
            </a:extLst>
          </p:cNvPr>
          <p:cNvSpPr txBox="1"/>
          <p:nvPr/>
        </p:nvSpPr>
        <p:spPr>
          <a:xfrm>
            <a:off x="341043" y="3436818"/>
            <a:ext cx="91440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1986.</a:t>
            </a:r>
          </a:p>
        </p:txBody>
      </p:sp>
      <p:sp>
        <p:nvSpPr>
          <p:cNvPr id="54" name="TextBox 63">
            <a:extLst>
              <a:ext uri="{FF2B5EF4-FFF2-40B4-BE49-F238E27FC236}">
                <a16:creationId xmlns:a16="http://schemas.microsoft.com/office/drawing/2014/main" id="{0B724230-8E37-E007-634F-B2C53BA96703}"/>
              </a:ext>
            </a:extLst>
          </p:cNvPr>
          <p:cNvSpPr txBox="1"/>
          <p:nvPr/>
        </p:nvSpPr>
        <p:spPr>
          <a:xfrm>
            <a:off x="331671" y="3844649"/>
            <a:ext cx="784774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1995.</a:t>
            </a:r>
          </a:p>
        </p:txBody>
      </p:sp>
      <p:sp>
        <p:nvSpPr>
          <p:cNvPr id="55" name="TextBox 64">
            <a:extLst>
              <a:ext uri="{FF2B5EF4-FFF2-40B4-BE49-F238E27FC236}">
                <a16:creationId xmlns:a16="http://schemas.microsoft.com/office/drawing/2014/main" id="{544EA16E-3D68-B32B-1610-AA11D91C6849}"/>
              </a:ext>
            </a:extLst>
          </p:cNvPr>
          <p:cNvSpPr txBox="1"/>
          <p:nvPr/>
        </p:nvSpPr>
        <p:spPr>
          <a:xfrm>
            <a:off x="343978" y="4525703"/>
            <a:ext cx="109184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2004.</a:t>
            </a:r>
          </a:p>
        </p:txBody>
      </p:sp>
      <p:sp>
        <p:nvSpPr>
          <p:cNvPr id="56" name="TextBox 65">
            <a:extLst>
              <a:ext uri="{FF2B5EF4-FFF2-40B4-BE49-F238E27FC236}">
                <a16:creationId xmlns:a16="http://schemas.microsoft.com/office/drawing/2014/main" id="{B95BB2FD-7B85-9D28-34A4-51803A1F072C}"/>
              </a:ext>
            </a:extLst>
          </p:cNvPr>
          <p:cNvSpPr txBox="1"/>
          <p:nvPr/>
        </p:nvSpPr>
        <p:spPr>
          <a:xfrm>
            <a:off x="347023" y="5236796"/>
            <a:ext cx="76942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2007.</a:t>
            </a:r>
          </a:p>
        </p:txBody>
      </p:sp>
      <p:sp>
        <p:nvSpPr>
          <p:cNvPr id="57" name="TextBox 66">
            <a:extLst>
              <a:ext uri="{FF2B5EF4-FFF2-40B4-BE49-F238E27FC236}">
                <a16:creationId xmlns:a16="http://schemas.microsoft.com/office/drawing/2014/main" id="{A8AF6A4D-E645-523C-B323-9052FB38CA30}"/>
              </a:ext>
            </a:extLst>
          </p:cNvPr>
          <p:cNvSpPr txBox="1"/>
          <p:nvPr/>
        </p:nvSpPr>
        <p:spPr>
          <a:xfrm>
            <a:off x="331945" y="5681304"/>
            <a:ext cx="78450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2013.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5837E084-702A-BA94-559E-A099090BED9B}"/>
              </a:ext>
            </a:extLst>
          </p:cNvPr>
          <p:cNvSpPr/>
          <p:nvPr/>
        </p:nvSpPr>
        <p:spPr>
          <a:xfrm rot="16200004">
            <a:off x="8295830" y="5813736"/>
            <a:ext cx="1492712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F0"/>
                </a:solidFill>
                <a:uFillTx/>
                <a:latin typeface="Arial"/>
                <a:ea typeface="Arial"/>
                <a:cs typeface="Arial"/>
              </a:rPr>
              <a:t>EUROPSKI PROJEKT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E772C450-E48C-3B8F-7EB3-9CF40A4DBDCE}"/>
              </a:ext>
            </a:extLst>
          </p:cNvPr>
          <p:cNvCxnSpPr/>
          <p:nvPr/>
        </p:nvCxnSpPr>
        <p:spPr>
          <a:xfrm>
            <a:off x="8899846" y="5041123"/>
            <a:ext cx="246220" cy="0"/>
          </a:xfrm>
          <a:prstGeom prst="straightConnector1">
            <a:avLst/>
          </a:prstGeom>
          <a:noFill/>
          <a:ln w="12701" cap="flat">
            <a:solidFill>
              <a:srgbClr val="00B0F0"/>
            </a:solidFill>
            <a:prstDash val="solid"/>
            <a:miter/>
          </a:ln>
        </p:spPr>
      </p:cxnSp>
      <p:sp>
        <p:nvSpPr>
          <p:cNvPr id="4" name="Rectangle 4">
            <a:extLst>
              <a:ext uri="{FF2B5EF4-FFF2-40B4-BE49-F238E27FC236}">
                <a16:creationId xmlns:a16="http://schemas.microsoft.com/office/drawing/2014/main" id="{58E98CCA-03BC-4D71-9283-D470778DD3DA}"/>
              </a:ext>
            </a:extLst>
          </p:cNvPr>
          <p:cNvSpPr/>
          <p:nvPr/>
        </p:nvSpPr>
        <p:spPr>
          <a:xfrm>
            <a:off x="11969" y="-1216"/>
            <a:ext cx="5372831" cy="9144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</a:rPr>
              <a:t>      SCHENGENSKI PROSTOR</a:t>
            </a:r>
          </a:p>
        </p:txBody>
      </p:sp>
      <p:sp>
        <p:nvSpPr>
          <p:cNvPr id="5" name="Larme 12">
            <a:extLst>
              <a:ext uri="{FF2B5EF4-FFF2-40B4-BE49-F238E27FC236}">
                <a16:creationId xmlns:a16="http://schemas.microsoft.com/office/drawing/2014/main" id="{01DEC63C-CD3B-2B53-1CC6-252C4F523F62}"/>
              </a:ext>
            </a:extLst>
          </p:cNvPr>
          <p:cNvSpPr/>
          <p:nvPr/>
        </p:nvSpPr>
        <p:spPr>
          <a:xfrm rot="5400013">
            <a:off x="1705" y="23870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54C6F1"/>
              </a:solidFill>
              <a:highlight>
                <a:srgbClr val="54C6F1"/>
              </a:highlight>
              <a:uFillTx/>
              <a:latin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EFB4355-9591-3833-5D43-3D9B7FE9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892134" y="913183"/>
            <a:ext cx="5904902" cy="53354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lowchart: Connector 1">
            <a:extLst>
              <a:ext uri="{FF2B5EF4-FFF2-40B4-BE49-F238E27FC236}">
                <a16:creationId xmlns:a16="http://schemas.microsoft.com/office/drawing/2014/main" id="{4BE8E51C-C3DF-2968-CAFB-9EF72DEF004F}"/>
              </a:ext>
            </a:extLst>
          </p:cNvPr>
          <p:cNvSpPr/>
          <p:nvPr/>
        </p:nvSpPr>
        <p:spPr>
          <a:xfrm>
            <a:off x="6036292" y="1846301"/>
            <a:ext cx="2863553" cy="27354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0070C0"/>
          </a:solidFill>
          <a:ln w="12701" cap="flat">
            <a:solidFill>
              <a:srgbClr val="0070C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Jeste li znali da među 27 zemalja schengenskog prostora možete putovati bez pokazivanja putovnice na granicama?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3"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60AF7-E9F0-6465-CD97-C603C02A80F0}"/>
              </a:ext>
            </a:extLst>
          </p:cNvPr>
          <p:cNvSpPr/>
          <p:nvPr/>
        </p:nvSpPr>
        <p:spPr>
          <a:xfrm>
            <a:off x="1295403" y="1198878"/>
            <a:ext cx="6623474" cy="496931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A638EAE6-774B-6CFD-8746-29B39D8C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81" t="15416" r="4374"/>
          <a:stretch>
            <a:fillRect/>
          </a:stretch>
        </p:blipFill>
        <p:spPr>
          <a:xfrm>
            <a:off x="1276200" y="1198878"/>
            <a:ext cx="6642667" cy="49693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EBD6C568-D281-5C3B-7571-5C8329901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787" y="4550520"/>
            <a:ext cx="913805" cy="8984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B03C2A67-734A-C0E2-AE4E-CEB30EC13407}"/>
              </a:ext>
            </a:extLst>
          </p:cNvPr>
          <p:cNvSpPr/>
          <p:nvPr/>
        </p:nvSpPr>
        <p:spPr>
          <a:xfrm rot="16200004">
            <a:off x="8295830" y="5813736"/>
            <a:ext cx="1492712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F0"/>
                </a:solidFill>
                <a:uFillTx/>
                <a:latin typeface="Arial"/>
                <a:ea typeface="Arial"/>
                <a:cs typeface="Arial"/>
              </a:rPr>
              <a:t>EUROPSKI PROJEKT</a:t>
            </a:r>
          </a:p>
        </p:txBody>
      </p:sp>
      <p:sp>
        <p:nvSpPr>
          <p:cNvPr id="6" name="Rectangle 142">
            <a:extLst>
              <a:ext uri="{FF2B5EF4-FFF2-40B4-BE49-F238E27FC236}">
                <a16:creationId xmlns:a16="http://schemas.microsoft.com/office/drawing/2014/main" id="{7061152D-D855-EC9E-A582-22FF70EA42DC}"/>
              </a:ext>
            </a:extLst>
          </p:cNvPr>
          <p:cNvSpPr/>
          <p:nvPr/>
        </p:nvSpPr>
        <p:spPr>
          <a:xfrm>
            <a:off x="897748" y="2366979"/>
            <a:ext cx="184727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69070C07-8D65-8B55-13CC-204EAB672CEA}"/>
              </a:ext>
            </a:extLst>
          </p:cNvPr>
          <p:cNvSpPr txBox="1"/>
          <p:nvPr/>
        </p:nvSpPr>
        <p:spPr>
          <a:xfrm>
            <a:off x="4719895" y="6168204"/>
            <a:ext cx="3198973" cy="307777"/>
          </a:xfrm>
          <a:prstGeom prst="rect">
            <a:avLst/>
          </a:prstGeom>
          <a:solidFill>
            <a:srgbClr val="FFC00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Države članice EU-a koje ne koriste euro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7A611725-4E73-B533-29DE-D9589867AFE2}"/>
              </a:ext>
            </a:extLst>
          </p:cNvPr>
          <p:cNvSpPr txBox="1"/>
          <p:nvPr/>
        </p:nvSpPr>
        <p:spPr>
          <a:xfrm>
            <a:off x="1295403" y="6168204"/>
            <a:ext cx="3424501" cy="307777"/>
          </a:xfrm>
          <a:prstGeom prst="rect">
            <a:avLst/>
          </a:prstGeom>
          <a:solidFill>
            <a:srgbClr val="00B0F0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Države članice EU-a koje koriste euro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46C21A9-E1D0-EF53-51F7-233E66337F9A}"/>
              </a:ext>
            </a:extLst>
          </p:cNvPr>
          <p:cNvSpPr/>
          <p:nvPr/>
        </p:nvSpPr>
        <p:spPr>
          <a:xfrm>
            <a:off x="15343" y="1298"/>
            <a:ext cx="3526145" cy="83820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00B0F0"/>
                </a:solidFill>
                <a:uFillTx/>
                <a:latin typeface="Calibri"/>
              </a:rPr>
              <a:t>      EUROPODRUČJE</a:t>
            </a:r>
          </a:p>
        </p:txBody>
      </p:sp>
      <p:sp>
        <p:nvSpPr>
          <p:cNvPr id="10" name="Flowchart: Connector 5">
            <a:extLst>
              <a:ext uri="{FF2B5EF4-FFF2-40B4-BE49-F238E27FC236}">
                <a16:creationId xmlns:a16="http://schemas.microsoft.com/office/drawing/2014/main" id="{CE46674F-5FB8-9114-04E7-E2621903A868}"/>
              </a:ext>
            </a:extLst>
          </p:cNvPr>
          <p:cNvSpPr/>
          <p:nvPr/>
        </p:nvSpPr>
        <p:spPr>
          <a:xfrm>
            <a:off x="6198306" y="605213"/>
            <a:ext cx="2701549" cy="258589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 je danas službena valuta u 20 država članica</a:t>
            </a:r>
          </a:p>
        </p:txBody>
      </p:sp>
      <p:sp>
        <p:nvSpPr>
          <p:cNvPr id="11" name="Larme 12">
            <a:extLst>
              <a:ext uri="{FF2B5EF4-FFF2-40B4-BE49-F238E27FC236}">
                <a16:creationId xmlns:a16="http://schemas.microsoft.com/office/drawing/2014/main" id="{572AA6B7-56CD-D3BC-2746-D0F4D10A1B46}"/>
              </a:ext>
            </a:extLst>
          </p:cNvPr>
          <p:cNvSpPr/>
          <p:nvPr/>
        </p:nvSpPr>
        <p:spPr>
          <a:xfrm rot="5400013">
            <a:off x="1705" y="23870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54C6F1"/>
              </a:solidFill>
              <a:highlight>
                <a:srgbClr val="54C6F1"/>
              </a:highlight>
              <a:uFillTx/>
              <a:latin typeface="Calibri"/>
            </a:endParaRP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7D3AF203-A46D-1ACF-BCC3-9E7523FB4643}"/>
              </a:ext>
            </a:extLst>
          </p:cNvPr>
          <p:cNvCxnSpPr/>
          <p:nvPr/>
        </p:nvCxnSpPr>
        <p:spPr>
          <a:xfrm>
            <a:off x="8899846" y="5041123"/>
            <a:ext cx="246220" cy="0"/>
          </a:xfrm>
          <a:prstGeom prst="straightConnector1">
            <a:avLst/>
          </a:prstGeom>
          <a:noFill/>
          <a:ln w="12701" cap="flat">
            <a:solidFill>
              <a:srgbClr val="00B0F0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bg>
      <p:bgPr>
        <a:solidFill>
          <a:srgbClr val="FFFFFF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DFFA65-4E46-3362-8374-92AA751E8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C082A5-CB4B-CEC7-876D-DE9EB49A31A0}"/>
              </a:ext>
            </a:extLst>
          </p:cNvPr>
          <p:cNvSpPr/>
          <p:nvPr/>
        </p:nvSpPr>
        <p:spPr>
          <a:xfrm>
            <a:off x="99056" y="281187"/>
            <a:ext cx="4325697" cy="5747863"/>
          </a:xfrm>
          <a:prstGeom prst="rect">
            <a:avLst/>
          </a:prstGeom>
          <a:solidFill>
            <a:srgbClr val="FFFFFF">
              <a:alpha val="8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98FAF-39B0-0C3A-7E69-CE2F0CE86241}"/>
              </a:ext>
            </a:extLst>
          </p:cNvPr>
          <p:cNvSpPr txBox="1"/>
          <p:nvPr/>
        </p:nvSpPr>
        <p:spPr>
          <a:xfrm>
            <a:off x="518163" y="441956"/>
            <a:ext cx="301752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SADRŽAJ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643A3BF-D648-1356-D7E5-AF0F59709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8" y="1209550"/>
            <a:ext cx="396273" cy="3962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Larme 17">
            <a:extLst>
              <a:ext uri="{FF2B5EF4-FFF2-40B4-BE49-F238E27FC236}">
                <a16:creationId xmlns:a16="http://schemas.microsoft.com/office/drawing/2014/main" id="{933F1939-33F6-001F-4DEE-DC4D5890FE2F}"/>
              </a:ext>
            </a:extLst>
          </p:cNvPr>
          <p:cNvSpPr/>
          <p:nvPr/>
        </p:nvSpPr>
        <p:spPr>
          <a:xfrm rot="5400013">
            <a:off x="276578" y="2090739"/>
            <a:ext cx="397050" cy="3970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F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Larme 17">
            <a:extLst>
              <a:ext uri="{FF2B5EF4-FFF2-40B4-BE49-F238E27FC236}">
                <a16:creationId xmlns:a16="http://schemas.microsoft.com/office/drawing/2014/main" id="{AB4AEF91-6166-7254-F1C9-277401F33CF1}"/>
              </a:ext>
            </a:extLst>
          </p:cNvPr>
          <p:cNvSpPr/>
          <p:nvPr/>
        </p:nvSpPr>
        <p:spPr>
          <a:xfrm rot="5400013">
            <a:off x="279056" y="2939403"/>
            <a:ext cx="397050" cy="3970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Larme 17">
            <a:extLst>
              <a:ext uri="{FF2B5EF4-FFF2-40B4-BE49-F238E27FC236}">
                <a16:creationId xmlns:a16="http://schemas.microsoft.com/office/drawing/2014/main" id="{346D4A85-D812-B5F2-EBE9-8A7F7519AF37}"/>
              </a:ext>
            </a:extLst>
          </p:cNvPr>
          <p:cNvSpPr/>
          <p:nvPr/>
        </p:nvSpPr>
        <p:spPr>
          <a:xfrm rot="5400013">
            <a:off x="244346" y="3707343"/>
            <a:ext cx="397050" cy="3970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A00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Larme 17">
            <a:extLst>
              <a:ext uri="{FF2B5EF4-FFF2-40B4-BE49-F238E27FC236}">
                <a16:creationId xmlns:a16="http://schemas.microsoft.com/office/drawing/2014/main" id="{7E67CEB6-F0CD-A12D-DD2C-13C0748AFF05}"/>
              </a:ext>
            </a:extLst>
          </p:cNvPr>
          <p:cNvSpPr/>
          <p:nvPr/>
        </p:nvSpPr>
        <p:spPr>
          <a:xfrm rot="5400013">
            <a:off x="244346" y="4544047"/>
            <a:ext cx="397050" cy="3970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5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Larme 17">
            <a:extLst>
              <a:ext uri="{FF2B5EF4-FFF2-40B4-BE49-F238E27FC236}">
                <a16:creationId xmlns:a16="http://schemas.microsoft.com/office/drawing/2014/main" id="{E2B8B2AC-D987-121D-0E19-9813630D64DC}"/>
              </a:ext>
            </a:extLst>
          </p:cNvPr>
          <p:cNvSpPr/>
          <p:nvPr/>
        </p:nvSpPr>
        <p:spPr>
          <a:xfrm rot="5400013">
            <a:off x="226826" y="5402650"/>
            <a:ext cx="397050" cy="3970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A24E96-048E-840C-327B-49D05FD29491}"/>
              </a:ext>
            </a:extLst>
          </p:cNvPr>
          <p:cNvSpPr txBox="1"/>
          <p:nvPr/>
        </p:nvSpPr>
        <p:spPr>
          <a:xfrm>
            <a:off x="718370" y="1259092"/>
            <a:ext cx="240788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ŠTO JE TO EUROPA?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74A7F-789C-B0FC-6FCC-5E389FF7A257}"/>
              </a:ext>
            </a:extLst>
          </p:cNvPr>
          <p:cNvSpPr txBox="1"/>
          <p:nvPr/>
        </p:nvSpPr>
        <p:spPr>
          <a:xfrm>
            <a:off x="746113" y="2149242"/>
            <a:ext cx="286508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EUROPSKI PROJEKT</a:t>
            </a: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7E588-5937-0733-CEB9-898064B2A61D}"/>
              </a:ext>
            </a:extLst>
          </p:cNvPr>
          <p:cNvSpPr txBox="1"/>
          <p:nvPr/>
        </p:nvSpPr>
        <p:spPr>
          <a:xfrm>
            <a:off x="771991" y="3012152"/>
            <a:ext cx="286508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ŠTO EU RADI?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86355-E2E8-05BF-E3EB-DE9FF9FEE07D}"/>
              </a:ext>
            </a:extLst>
          </p:cNvPr>
          <p:cNvSpPr txBox="1"/>
          <p:nvPr/>
        </p:nvSpPr>
        <p:spPr>
          <a:xfrm>
            <a:off x="746113" y="3777166"/>
            <a:ext cx="3229697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KAKO EU FUNKCIONIRA?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7FF02-B103-FD04-0DEB-80EDE4C18573}"/>
              </a:ext>
            </a:extLst>
          </p:cNvPr>
          <p:cNvSpPr txBox="1"/>
          <p:nvPr/>
        </p:nvSpPr>
        <p:spPr>
          <a:xfrm>
            <a:off x="746113" y="4617811"/>
            <a:ext cx="342964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GDJE MOGU DOZNATI VIŠE?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77A1E0-4990-9D35-A81C-91AFF4FB1BB6}"/>
              </a:ext>
            </a:extLst>
          </p:cNvPr>
          <p:cNvSpPr txBox="1"/>
          <p:nvPr/>
        </p:nvSpPr>
        <p:spPr>
          <a:xfrm>
            <a:off x="990596" y="5577840"/>
            <a:ext cx="2698275" cy="3810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6F714-5556-6B86-44A7-182CBF112ACD}"/>
              </a:ext>
            </a:extLst>
          </p:cNvPr>
          <p:cNvSpPr txBox="1"/>
          <p:nvPr/>
        </p:nvSpPr>
        <p:spPr>
          <a:xfrm>
            <a:off x="746113" y="5449567"/>
            <a:ext cx="342964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OSTANIMO U KONTAKTU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C93C5-BCAF-4740-2233-4619A5B79D93}"/>
              </a:ext>
            </a:extLst>
          </p:cNvPr>
          <p:cNvSpPr txBox="1"/>
          <p:nvPr/>
        </p:nvSpPr>
        <p:spPr>
          <a:xfrm>
            <a:off x="8366760" y="0"/>
            <a:ext cx="1082036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19DB9-51F4-4B8B-E3BF-E0A209D7A305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F37CFB-EB04-E5AF-6F78-C4E1EAAB19C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48FB4-70AE-699F-2A99-AB571AB031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BFE1972A-4356-C5D8-463F-3666C74D4D54}"/>
              </a:ext>
            </a:extLst>
          </p:cNvPr>
          <p:cNvSpPr/>
          <p:nvPr/>
        </p:nvSpPr>
        <p:spPr>
          <a:xfrm rot="5400013">
            <a:off x="964710" y="2376279"/>
            <a:ext cx="786484" cy="786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BA336E-8C5E-E415-032F-D6A725FC82E7}"/>
              </a:ext>
            </a:extLst>
          </p:cNvPr>
          <p:cNvSpPr txBox="1"/>
          <p:nvPr/>
        </p:nvSpPr>
        <p:spPr>
          <a:xfrm>
            <a:off x="104506" y="2464326"/>
            <a:ext cx="766571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ŠTO EU RADI?</a:t>
            </a:r>
            <a:endParaRPr lang="fr-FR" sz="4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4E75B698-EBE0-432F-C7C0-0B8F7810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2" y="3836401"/>
            <a:ext cx="2783031" cy="6679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0">
    <p:bg>
      <p:bgPr>
        <a:solidFill>
          <a:srgbClr val="FFFFFF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31171-88E9-4EC2-A9EE-4428B0E3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67A832E2-5812-1DF7-64A9-532D169A008C}"/>
              </a:ext>
            </a:extLst>
          </p:cNvPr>
          <p:cNvSpPr/>
          <p:nvPr/>
        </p:nvSpPr>
        <p:spPr>
          <a:xfrm rot="5400013">
            <a:off x="138111" y="4764"/>
            <a:ext cx="5153028" cy="54292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>
              <a:alpha val="8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6091A-1A75-1A77-5FE1-A1A1C1E2E9B2}"/>
              </a:ext>
            </a:extLst>
          </p:cNvPr>
          <p:cNvSpPr txBox="1"/>
          <p:nvPr/>
        </p:nvSpPr>
        <p:spPr>
          <a:xfrm>
            <a:off x="698043" y="749615"/>
            <a:ext cx="4238628" cy="39395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ŠTO MISLITE, KAKO EUROPSKA UNIJA UTJEČE NA VAŠ ŽIVOT?</a:t>
            </a:r>
            <a:endParaRPr lang="en-IE" sz="4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BD0CC-65DE-4056-AE8C-BE2CB4C60FD7}"/>
              </a:ext>
            </a:extLst>
          </p:cNvPr>
          <p:cNvSpPr txBox="1"/>
          <p:nvPr/>
        </p:nvSpPr>
        <p:spPr>
          <a:xfrm>
            <a:off x="8351516" y="-9528"/>
            <a:ext cx="1341123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1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0356-4E5A-B772-51C0-FD7E639FF4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198" y="406651"/>
            <a:ext cx="8345801" cy="995424"/>
          </a:xfrm>
        </p:spPr>
        <p:txBody>
          <a:bodyPr/>
          <a:lstStyle/>
          <a:p>
            <a:pPr lvl="0"/>
            <a:r>
              <a:rPr lang="fr-FR" sz="2600" b="1">
                <a:solidFill>
                  <a:srgbClr val="C00000"/>
                </a:solidFill>
                <a:latin typeface="TrebuchetMS-Bold"/>
              </a:rPr>
              <a:t>     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r>
              <a:rPr lang="fr-FR" sz="2600" b="1">
                <a:solidFill>
                  <a:srgbClr val="C00000"/>
                </a:solidFill>
                <a:latin typeface="Calibri"/>
              </a:rPr>
              <a:t>UČENJE, RAD I VOLONTIRANJE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endParaRPr lang="en-IE" sz="2400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7D0535A7-725B-8C4D-B1D8-7F04E71641AA}"/>
              </a:ext>
            </a:extLst>
          </p:cNvPr>
          <p:cNvGrpSpPr/>
          <p:nvPr/>
        </p:nvGrpSpPr>
        <p:grpSpPr>
          <a:xfrm>
            <a:off x="1562243" y="1493516"/>
            <a:ext cx="6019513" cy="4641897"/>
            <a:chOff x="1562243" y="1493516"/>
            <a:chExt cx="6019513" cy="46418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F82140-5E73-7328-410D-4C48C46D951F}"/>
                </a:ext>
              </a:extLst>
            </p:cNvPr>
            <p:cNvSpPr/>
            <p:nvPr/>
          </p:nvSpPr>
          <p:spPr>
            <a:xfrm>
              <a:off x="1611767" y="1493516"/>
              <a:ext cx="2658316" cy="1964487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EE63046-473D-E458-0057-81481A058CA0}"/>
                </a:ext>
              </a:extLst>
            </p:cNvPr>
            <p:cNvSpPr/>
            <p:nvPr/>
          </p:nvSpPr>
          <p:spPr>
            <a:xfrm>
              <a:off x="2099562" y="3143350"/>
              <a:ext cx="2290672" cy="550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90675"/>
                <a:gd name="f7" fmla="val 550487"/>
                <a:gd name="f8" fmla="+- 0 0 -90"/>
                <a:gd name="f9" fmla="*/ f3 1 2290675"/>
                <a:gd name="f10" fmla="*/ f4 1 550487"/>
                <a:gd name="f11" fmla="+- f7 0 f5"/>
                <a:gd name="f12" fmla="+- f6 0 f5"/>
                <a:gd name="f13" fmla="*/ f8 f0 1"/>
                <a:gd name="f14" fmla="*/ f12 1 2290675"/>
                <a:gd name="f15" fmla="*/ f11 1 550487"/>
                <a:gd name="f16" fmla="*/ 0 f12 1"/>
                <a:gd name="f17" fmla="*/ 0 f11 1"/>
                <a:gd name="f18" fmla="*/ 2290675 f12 1"/>
                <a:gd name="f19" fmla="*/ 550487 f11 1"/>
                <a:gd name="f20" fmla="*/ f13 1 f2"/>
                <a:gd name="f21" fmla="*/ f16 1 2290675"/>
                <a:gd name="f22" fmla="*/ f17 1 550487"/>
                <a:gd name="f23" fmla="*/ f18 1 2290675"/>
                <a:gd name="f24" fmla="*/ f19 1 55048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90675" h="55048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2388" tIns="32388" rIns="32388" bIns="32388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Program Garancija za mlade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7D3B43-4781-6F12-835B-32CACA521C38}"/>
                </a:ext>
              </a:extLst>
            </p:cNvPr>
            <p:cNvSpPr/>
            <p:nvPr/>
          </p:nvSpPr>
          <p:spPr>
            <a:xfrm>
              <a:off x="4753764" y="1535067"/>
              <a:ext cx="2658316" cy="1964487"/>
            </a:xfrm>
            <a:prstGeom prst="rect">
              <a:avLst/>
            </a:prstGeom>
            <a:blipFill>
              <a:blip r:embed="rId4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8DD048-8350-23B1-7317-FAE78574FF0D}"/>
                </a:ext>
              </a:extLst>
            </p:cNvPr>
            <p:cNvSpPr/>
            <p:nvPr/>
          </p:nvSpPr>
          <p:spPr>
            <a:xfrm>
              <a:off x="5291084" y="3143350"/>
              <a:ext cx="2290672" cy="550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90675"/>
                <a:gd name="f7" fmla="val 550487"/>
                <a:gd name="f8" fmla="+- 0 0 -90"/>
                <a:gd name="f9" fmla="*/ f3 1 2290675"/>
                <a:gd name="f10" fmla="*/ f4 1 550487"/>
                <a:gd name="f11" fmla="+- f7 0 f5"/>
                <a:gd name="f12" fmla="+- f6 0 f5"/>
                <a:gd name="f13" fmla="*/ f8 f0 1"/>
                <a:gd name="f14" fmla="*/ f12 1 2290675"/>
                <a:gd name="f15" fmla="*/ f11 1 550487"/>
                <a:gd name="f16" fmla="*/ 0 f12 1"/>
                <a:gd name="f17" fmla="*/ 0 f11 1"/>
                <a:gd name="f18" fmla="*/ 2290675 f12 1"/>
                <a:gd name="f19" fmla="*/ 550487 f11 1"/>
                <a:gd name="f20" fmla="*/ f13 1 f2"/>
                <a:gd name="f21" fmla="*/ f16 1 2290675"/>
                <a:gd name="f22" fmla="*/ f17 1 550487"/>
                <a:gd name="f23" fmla="*/ f18 1 2290675"/>
                <a:gd name="f24" fmla="*/ f19 1 55048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90675" h="55048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2388" tIns="32388" rIns="32388" bIns="32388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EURES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E2F1D7-7CA3-0C03-633D-0D9AEC47912C}"/>
                </a:ext>
              </a:extLst>
            </p:cNvPr>
            <p:cNvSpPr/>
            <p:nvPr/>
          </p:nvSpPr>
          <p:spPr>
            <a:xfrm>
              <a:off x="1562243" y="3976643"/>
              <a:ext cx="2658316" cy="1964487"/>
            </a:xfrm>
            <a:prstGeom prst="rect">
              <a:avLst/>
            </a:prstGeom>
            <a:blipFill>
              <a:blip r:embed="rId5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409975-EF39-4433-4E4A-A10C68DEA14A}"/>
                </a:ext>
              </a:extLst>
            </p:cNvPr>
            <p:cNvSpPr/>
            <p:nvPr/>
          </p:nvSpPr>
          <p:spPr>
            <a:xfrm>
              <a:off x="2099562" y="5584926"/>
              <a:ext cx="2290672" cy="550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90675"/>
                <a:gd name="f7" fmla="val 550487"/>
                <a:gd name="f8" fmla="+- 0 0 -90"/>
                <a:gd name="f9" fmla="*/ f3 1 2290675"/>
                <a:gd name="f10" fmla="*/ f4 1 550487"/>
                <a:gd name="f11" fmla="+- f7 0 f5"/>
                <a:gd name="f12" fmla="+- f6 0 f5"/>
                <a:gd name="f13" fmla="*/ f8 f0 1"/>
                <a:gd name="f14" fmla="*/ f12 1 2290675"/>
                <a:gd name="f15" fmla="*/ f11 1 550487"/>
                <a:gd name="f16" fmla="*/ 0 f12 1"/>
                <a:gd name="f17" fmla="*/ 0 f11 1"/>
                <a:gd name="f18" fmla="*/ 2290675 f12 1"/>
                <a:gd name="f19" fmla="*/ 550487 f11 1"/>
                <a:gd name="f20" fmla="*/ f13 1 f2"/>
                <a:gd name="f21" fmla="*/ f16 1 2290675"/>
                <a:gd name="f22" fmla="*/ f17 1 550487"/>
                <a:gd name="f23" fmla="*/ f18 1 2290675"/>
                <a:gd name="f24" fmla="*/ f19 1 55048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90675" h="55048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2388" tIns="32388" rIns="32388" bIns="32388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ERASMUS+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FAE5CE-D5CD-8242-D921-759F72E15BD0}"/>
                </a:ext>
              </a:extLst>
            </p:cNvPr>
            <p:cNvSpPr/>
            <p:nvPr/>
          </p:nvSpPr>
          <p:spPr>
            <a:xfrm>
              <a:off x="4753764" y="3976643"/>
              <a:ext cx="2658316" cy="1964487"/>
            </a:xfrm>
            <a:prstGeom prst="rect">
              <a:avLst/>
            </a:prstGeom>
            <a:blipFill>
              <a:blip r:embed="rId6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6022108-D9A7-CE7F-B999-67CCA8EF28F8}"/>
                </a:ext>
              </a:extLst>
            </p:cNvPr>
            <p:cNvSpPr/>
            <p:nvPr/>
          </p:nvSpPr>
          <p:spPr>
            <a:xfrm>
              <a:off x="5291084" y="5584926"/>
              <a:ext cx="2290672" cy="550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90675"/>
                <a:gd name="f7" fmla="val 550487"/>
                <a:gd name="f8" fmla="+- 0 0 -90"/>
                <a:gd name="f9" fmla="*/ f3 1 2290675"/>
                <a:gd name="f10" fmla="*/ f4 1 550487"/>
                <a:gd name="f11" fmla="+- f7 0 f5"/>
                <a:gd name="f12" fmla="+- f6 0 f5"/>
                <a:gd name="f13" fmla="*/ f8 f0 1"/>
                <a:gd name="f14" fmla="*/ f12 1 2290675"/>
                <a:gd name="f15" fmla="*/ f11 1 550487"/>
                <a:gd name="f16" fmla="*/ 0 f12 1"/>
                <a:gd name="f17" fmla="*/ 0 f11 1"/>
                <a:gd name="f18" fmla="*/ 2290675 f12 1"/>
                <a:gd name="f19" fmla="*/ 550487 f11 1"/>
                <a:gd name="f20" fmla="*/ f13 1 f2"/>
                <a:gd name="f21" fmla="*/ f16 1 2290675"/>
                <a:gd name="f22" fmla="*/ f17 1 550487"/>
                <a:gd name="f23" fmla="*/ f18 1 2290675"/>
                <a:gd name="f24" fmla="*/ f19 1 55048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90675" h="55048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2388" tIns="32388" rIns="32388" bIns="32388" anchor="ctr" anchorCtr="1" compatLnSpc="1">
              <a:noAutofit/>
            </a:bodyPr>
            <a:lstStyle/>
            <a:p>
              <a:pPr marL="0" marR="0" lvl="0" indent="0" algn="ctr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7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Europske snage solidarnosti</a:t>
              </a:r>
              <a:endParaRPr lang="en-US" sz="17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2" name="Larme 13">
            <a:extLst>
              <a:ext uri="{FF2B5EF4-FFF2-40B4-BE49-F238E27FC236}">
                <a16:creationId xmlns:a16="http://schemas.microsoft.com/office/drawing/2014/main" id="{15D6ACD2-0424-0B73-27AF-707D808ED501}"/>
              </a:ext>
            </a:extLst>
          </p:cNvPr>
          <p:cNvSpPr/>
          <p:nvPr/>
        </p:nvSpPr>
        <p:spPr>
          <a:xfrm rot="5400013">
            <a:off x="205397" y="307792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F21794B-2C6E-E3DC-9272-66D03B738487}"/>
              </a:ext>
            </a:extLst>
          </p:cNvPr>
          <p:cNvSpPr/>
          <p:nvPr/>
        </p:nvSpPr>
        <p:spPr>
          <a:xfrm>
            <a:off x="3473439" y="1476490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4BB54511-3CE7-CE88-F9A8-CC3F80436F9F}"/>
              </a:ext>
            </a:extLst>
          </p:cNvPr>
          <p:cNvSpPr/>
          <p:nvPr/>
        </p:nvSpPr>
        <p:spPr>
          <a:xfrm>
            <a:off x="6617019" y="1522210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A404FF7-D064-A718-04EC-ECAB3BC707EE}"/>
              </a:ext>
            </a:extLst>
          </p:cNvPr>
          <p:cNvSpPr/>
          <p:nvPr/>
        </p:nvSpPr>
        <p:spPr>
          <a:xfrm>
            <a:off x="6617019" y="3941923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D669CF8F-9291-752D-205A-69A397943A4E}"/>
              </a:ext>
            </a:extLst>
          </p:cNvPr>
          <p:cNvSpPr/>
          <p:nvPr/>
        </p:nvSpPr>
        <p:spPr>
          <a:xfrm>
            <a:off x="3459476" y="3941923"/>
            <a:ext cx="868680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359ADDC-083D-331F-753D-0195ABF3506E}"/>
              </a:ext>
            </a:extLst>
          </p:cNvPr>
          <p:cNvSpPr txBox="1"/>
          <p:nvPr/>
        </p:nvSpPr>
        <p:spPr>
          <a:xfrm>
            <a:off x="8839203" y="5120640"/>
            <a:ext cx="338556" cy="1737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000" b="1" i="0" u="none" strike="noStrike" kern="1200" cap="none" spc="0" baseline="0">
                <a:solidFill>
                  <a:srgbClr val="C00000"/>
                </a:solidFill>
                <a:uFillTx/>
                <a:latin typeface="Arial" pitchFamily="34"/>
                <a:cs typeface="Arial" pitchFamily="34"/>
              </a:rPr>
              <a:t>ŠTO EU RADI?</a:t>
            </a:r>
          </a:p>
        </p:txBody>
      </p:sp>
      <p:cxnSp>
        <p:nvCxnSpPr>
          <p:cNvPr id="18" name="Connecteur droit 10">
            <a:extLst>
              <a:ext uri="{FF2B5EF4-FFF2-40B4-BE49-F238E27FC236}">
                <a16:creationId xmlns:a16="http://schemas.microsoft.com/office/drawing/2014/main" id="{4E116FBB-1C45-9AF1-CD99-CC16B1A760CB}"/>
              </a:ext>
            </a:extLst>
          </p:cNvPr>
          <p:cNvCxnSpPr/>
          <p:nvPr/>
        </p:nvCxnSpPr>
        <p:spPr>
          <a:xfrm>
            <a:off x="8897779" y="5659249"/>
            <a:ext cx="246221" cy="0"/>
          </a:xfrm>
          <a:prstGeom prst="straightConnector1">
            <a:avLst/>
          </a:prstGeom>
          <a:noFill/>
          <a:ln w="12701" cap="flat">
            <a:solidFill>
              <a:srgbClr val="C00000"/>
            </a:solidFill>
            <a:prstDash val="solid"/>
            <a:miter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2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66DB-031A-8F78-F769-30BF972C4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7736" y="437128"/>
            <a:ext cx="8176263" cy="858264"/>
          </a:xfrm>
        </p:spPr>
        <p:txBody>
          <a:bodyPr/>
          <a:lstStyle/>
          <a:p>
            <a:pPr lvl="0"/>
            <a:r>
              <a:rPr lang="fr-FR" sz="2600" b="1">
                <a:solidFill>
                  <a:srgbClr val="C00000"/>
                </a:solidFill>
                <a:latin typeface="TrebuchetMS-Bold"/>
              </a:rPr>
              <a:t>    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r>
              <a:rPr lang="fr-FR" sz="2600" b="1">
                <a:solidFill>
                  <a:srgbClr val="C00000"/>
                </a:solidFill>
                <a:latin typeface="Calibri"/>
              </a:rPr>
              <a:t>PUTOVANJA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endParaRPr lang="en-IE" sz="2400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DA246756-83AF-D088-DC20-EF6B8E04C4E4}"/>
              </a:ext>
            </a:extLst>
          </p:cNvPr>
          <p:cNvGrpSpPr/>
          <p:nvPr/>
        </p:nvGrpSpPr>
        <p:grpSpPr>
          <a:xfrm>
            <a:off x="632033" y="1623773"/>
            <a:ext cx="7879933" cy="3980968"/>
            <a:chOff x="632033" y="1623773"/>
            <a:chExt cx="7879933" cy="39809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A34F98-4CD6-65F6-4AD1-B63F978712F0}"/>
                </a:ext>
              </a:extLst>
            </p:cNvPr>
            <p:cNvSpPr/>
            <p:nvPr/>
          </p:nvSpPr>
          <p:spPr>
            <a:xfrm>
              <a:off x="632033" y="1623773"/>
              <a:ext cx="2289739" cy="1729029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6604FA3-B4A7-7143-9AD3-271C9B8A0668}"/>
                </a:ext>
              </a:extLst>
            </p:cNvPr>
            <p:cNvSpPr/>
            <p:nvPr/>
          </p:nvSpPr>
          <p:spPr>
            <a:xfrm>
              <a:off x="1094856" y="3027532"/>
              <a:ext cx="1973074" cy="4741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073"/>
                <a:gd name="f7" fmla="val 474162"/>
                <a:gd name="f8" fmla="+- 0 0 -90"/>
                <a:gd name="f9" fmla="*/ f3 1 1973073"/>
                <a:gd name="f10" fmla="*/ f4 1 474162"/>
                <a:gd name="f11" fmla="+- f7 0 f5"/>
                <a:gd name="f12" fmla="+- f6 0 f5"/>
                <a:gd name="f13" fmla="*/ f8 f0 1"/>
                <a:gd name="f14" fmla="*/ f12 1 1973073"/>
                <a:gd name="f15" fmla="*/ f11 1 474162"/>
                <a:gd name="f16" fmla="*/ 0 f12 1"/>
                <a:gd name="f17" fmla="*/ 0 f11 1"/>
                <a:gd name="f18" fmla="*/ 1973073 f12 1"/>
                <a:gd name="f19" fmla="*/ 474162 f11 1"/>
                <a:gd name="f20" fmla="*/ f13 1 f2"/>
                <a:gd name="f21" fmla="*/ f16 1 1973073"/>
                <a:gd name="f22" fmla="*/ f17 1 474162"/>
                <a:gd name="f23" fmla="*/ f18 1 1973073"/>
                <a:gd name="f24" fmla="*/ f19 1 47416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73073" h="47416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6673" tIns="26673" rIns="26673" bIns="2667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IE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Discover EU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64DF05-405A-4EB0-DF71-96CC7EF9BD96}"/>
                </a:ext>
              </a:extLst>
            </p:cNvPr>
            <p:cNvSpPr/>
            <p:nvPr/>
          </p:nvSpPr>
          <p:spPr>
            <a:xfrm>
              <a:off x="3354055" y="1633008"/>
              <a:ext cx="2289739" cy="1692106"/>
            </a:xfrm>
            <a:prstGeom prst="rect">
              <a:avLst/>
            </a:prstGeom>
            <a:blipFill>
              <a:blip r:embed="rId4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E72F778-BCCD-0A48-879C-FA1D3FB51881}"/>
                </a:ext>
              </a:extLst>
            </p:cNvPr>
            <p:cNvSpPr/>
            <p:nvPr/>
          </p:nvSpPr>
          <p:spPr>
            <a:xfrm>
              <a:off x="3816870" y="3018306"/>
              <a:ext cx="1973074" cy="4741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073"/>
                <a:gd name="f7" fmla="val 474162"/>
                <a:gd name="f8" fmla="+- 0 0 -90"/>
                <a:gd name="f9" fmla="*/ f3 1 1973073"/>
                <a:gd name="f10" fmla="*/ f4 1 474162"/>
                <a:gd name="f11" fmla="+- f7 0 f5"/>
                <a:gd name="f12" fmla="+- f6 0 f5"/>
                <a:gd name="f13" fmla="*/ f8 f0 1"/>
                <a:gd name="f14" fmla="*/ f12 1 1973073"/>
                <a:gd name="f15" fmla="*/ f11 1 474162"/>
                <a:gd name="f16" fmla="*/ 0 f12 1"/>
                <a:gd name="f17" fmla="*/ 0 f11 1"/>
                <a:gd name="f18" fmla="*/ 1973073 f12 1"/>
                <a:gd name="f19" fmla="*/ 474162 f11 1"/>
                <a:gd name="f20" fmla="*/ f13 1 f2"/>
                <a:gd name="f21" fmla="*/ f16 1 1973073"/>
                <a:gd name="f22" fmla="*/ f17 1 474162"/>
                <a:gd name="f23" fmla="*/ f18 1 1973073"/>
                <a:gd name="f24" fmla="*/ f19 1 47416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73073" h="47416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6673" tIns="26673" rIns="26673" bIns="2667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Besplatan roaming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FAA77D-E98E-37E9-676B-FD12C899BC1F}"/>
                </a:ext>
              </a:extLst>
            </p:cNvPr>
            <p:cNvSpPr/>
            <p:nvPr/>
          </p:nvSpPr>
          <p:spPr>
            <a:xfrm>
              <a:off x="6076069" y="1633008"/>
              <a:ext cx="2289739" cy="1692106"/>
            </a:xfrm>
            <a:prstGeom prst="rect">
              <a:avLst/>
            </a:prstGeom>
            <a:blipFill>
              <a:blip r:embed="rId5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FDDEECE-3D61-778F-996D-BE4BA15DE7EF}"/>
                </a:ext>
              </a:extLst>
            </p:cNvPr>
            <p:cNvSpPr/>
            <p:nvPr/>
          </p:nvSpPr>
          <p:spPr>
            <a:xfrm>
              <a:off x="6538892" y="3018306"/>
              <a:ext cx="1973074" cy="4741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073"/>
                <a:gd name="f7" fmla="val 474162"/>
                <a:gd name="f8" fmla="+- 0 0 -90"/>
                <a:gd name="f9" fmla="*/ f3 1 1973073"/>
                <a:gd name="f10" fmla="*/ f4 1 474162"/>
                <a:gd name="f11" fmla="+- f7 0 f5"/>
                <a:gd name="f12" fmla="+- f6 0 f5"/>
                <a:gd name="f13" fmla="*/ f8 f0 1"/>
                <a:gd name="f14" fmla="*/ f12 1 1973073"/>
                <a:gd name="f15" fmla="*/ f11 1 474162"/>
                <a:gd name="f16" fmla="*/ 0 f12 1"/>
                <a:gd name="f17" fmla="*/ 0 f11 1"/>
                <a:gd name="f18" fmla="*/ 1973073 f12 1"/>
                <a:gd name="f19" fmla="*/ 474162 f11 1"/>
                <a:gd name="f20" fmla="*/ f13 1 f2"/>
                <a:gd name="f21" fmla="*/ f16 1 1973073"/>
                <a:gd name="f22" fmla="*/ f17 1 474162"/>
                <a:gd name="f23" fmla="*/ f18 1 1973073"/>
                <a:gd name="f24" fmla="*/ f19 1 47416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73073" h="47416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6673" tIns="26673" rIns="26673" bIns="2667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Zdravstvena skrb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5E9598-C446-77ED-3021-EFE57FBFBCD6}"/>
                </a:ext>
              </a:extLst>
            </p:cNvPr>
            <p:cNvSpPr/>
            <p:nvPr/>
          </p:nvSpPr>
          <p:spPr>
            <a:xfrm>
              <a:off x="1993044" y="3745281"/>
              <a:ext cx="2289739" cy="1692106"/>
            </a:xfrm>
            <a:prstGeom prst="rect">
              <a:avLst/>
            </a:prstGeom>
            <a:blipFill>
              <a:blip r:embed="rId6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6E8144E-0C42-FC39-5698-9E372EFB3738}"/>
                </a:ext>
              </a:extLst>
            </p:cNvPr>
            <p:cNvSpPr/>
            <p:nvPr/>
          </p:nvSpPr>
          <p:spPr>
            <a:xfrm>
              <a:off x="2455868" y="5130579"/>
              <a:ext cx="1973074" cy="4741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073"/>
                <a:gd name="f7" fmla="val 474162"/>
                <a:gd name="f8" fmla="+- 0 0 -90"/>
                <a:gd name="f9" fmla="*/ f3 1 1973073"/>
                <a:gd name="f10" fmla="*/ f4 1 474162"/>
                <a:gd name="f11" fmla="+- f7 0 f5"/>
                <a:gd name="f12" fmla="+- f6 0 f5"/>
                <a:gd name="f13" fmla="*/ f8 f0 1"/>
                <a:gd name="f14" fmla="*/ f12 1 1973073"/>
                <a:gd name="f15" fmla="*/ f11 1 474162"/>
                <a:gd name="f16" fmla="*/ 0 f12 1"/>
                <a:gd name="f17" fmla="*/ 0 f11 1"/>
                <a:gd name="f18" fmla="*/ 1973073 f12 1"/>
                <a:gd name="f19" fmla="*/ 474162 f11 1"/>
                <a:gd name="f20" fmla="*/ f13 1 f2"/>
                <a:gd name="f21" fmla="*/ f16 1 1973073"/>
                <a:gd name="f22" fmla="*/ f17 1 474162"/>
                <a:gd name="f23" fmla="*/ f18 1 1973073"/>
                <a:gd name="f24" fmla="*/ f19 1 47416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73073" h="47416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6673" tIns="26673" rIns="26673" bIns="2667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Prava putnika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16B664-C8C9-8CC6-8A95-5CBEB64B3B24}"/>
                </a:ext>
              </a:extLst>
            </p:cNvPr>
            <p:cNvSpPr/>
            <p:nvPr/>
          </p:nvSpPr>
          <p:spPr>
            <a:xfrm>
              <a:off x="4715057" y="3745281"/>
              <a:ext cx="2289739" cy="1692106"/>
            </a:xfrm>
            <a:prstGeom prst="rect">
              <a:avLst/>
            </a:prstGeom>
            <a:blipFill>
              <a:blip r:embed="rId7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4728E7-2B07-34F2-5F7E-DC9B1419E9DB}"/>
                </a:ext>
              </a:extLst>
            </p:cNvPr>
            <p:cNvSpPr/>
            <p:nvPr/>
          </p:nvSpPr>
          <p:spPr>
            <a:xfrm>
              <a:off x="5177881" y="5130579"/>
              <a:ext cx="1973074" cy="4741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073"/>
                <a:gd name="f7" fmla="val 474162"/>
                <a:gd name="f8" fmla="+- 0 0 -90"/>
                <a:gd name="f9" fmla="*/ f3 1 1973073"/>
                <a:gd name="f10" fmla="*/ f4 1 474162"/>
                <a:gd name="f11" fmla="+- f7 0 f5"/>
                <a:gd name="f12" fmla="+- f6 0 f5"/>
                <a:gd name="f13" fmla="*/ f8 f0 1"/>
                <a:gd name="f14" fmla="*/ f12 1 1973073"/>
                <a:gd name="f15" fmla="*/ f11 1 474162"/>
                <a:gd name="f16" fmla="*/ 0 f12 1"/>
                <a:gd name="f17" fmla="*/ 0 f11 1"/>
                <a:gd name="f18" fmla="*/ 1973073 f12 1"/>
                <a:gd name="f19" fmla="*/ 474162 f11 1"/>
                <a:gd name="f20" fmla="*/ f13 1 f2"/>
                <a:gd name="f21" fmla="*/ f16 1 1973073"/>
                <a:gd name="f22" fmla="*/ f17 1 474162"/>
                <a:gd name="f23" fmla="*/ f18 1 1973073"/>
                <a:gd name="f24" fmla="*/ f19 1 47416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73073" h="47416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6673" tIns="26673" rIns="26673" bIns="26673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Pristup digitalnim pretplatama</a:t>
              </a:r>
              <a:endParaRPr lang="en-US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4" name="Larme 13">
            <a:extLst>
              <a:ext uri="{FF2B5EF4-FFF2-40B4-BE49-F238E27FC236}">
                <a16:creationId xmlns:a16="http://schemas.microsoft.com/office/drawing/2014/main" id="{3E674942-B517-0E01-69D9-0D996DF9F618}"/>
              </a:ext>
            </a:extLst>
          </p:cNvPr>
          <p:cNvSpPr/>
          <p:nvPr/>
        </p:nvSpPr>
        <p:spPr>
          <a:xfrm rot="5400013">
            <a:off x="329225" y="237383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8C167291-2EF6-2469-DAB0-10509D0AF2F8}"/>
              </a:ext>
            </a:extLst>
          </p:cNvPr>
          <p:cNvSpPr/>
          <p:nvPr/>
        </p:nvSpPr>
        <p:spPr>
          <a:xfrm>
            <a:off x="628650" y="1614546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F7C9C4B6-74C1-AAA0-626F-EA34A646DE50}"/>
              </a:ext>
            </a:extLst>
          </p:cNvPr>
          <p:cNvSpPr/>
          <p:nvPr/>
        </p:nvSpPr>
        <p:spPr>
          <a:xfrm>
            <a:off x="3347069" y="1614546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B74251-BD53-6C3A-837B-6DAA34681538}"/>
              </a:ext>
            </a:extLst>
          </p:cNvPr>
          <p:cNvSpPr/>
          <p:nvPr/>
        </p:nvSpPr>
        <p:spPr>
          <a:xfrm>
            <a:off x="1950716" y="3747256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B2D41E4D-6A41-2935-85EC-E0672A2BEF83}"/>
              </a:ext>
            </a:extLst>
          </p:cNvPr>
          <p:cNvSpPr/>
          <p:nvPr/>
        </p:nvSpPr>
        <p:spPr>
          <a:xfrm>
            <a:off x="4695187" y="3714987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ED1632D6-0A51-6217-3E7F-6C997C2C7EA8}"/>
              </a:ext>
            </a:extLst>
          </p:cNvPr>
          <p:cNvSpPr/>
          <p:nvPr/>
        </p:nvSpPr>
        <p:spPr>
          <a:xfrm>
            <a:off x="6065489" y="1614546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D3228F9E-1190-141E-5345-BA0652692705}"/>
              </a:ext>
            </a:extLst>
          </p:cNvPr>
          <p:cNvSpPr txBox="1"/>
          <p:nvPr/>
        </p:nvSpPr>
        <p:spPr>
          <a:xfrm>
            <a:off x="8839203" y="5120640"/>
            <a:ext cx="338556" cy="1737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000" b="1" i="0" u="none" strike="noStrike" kern="1200" cap="none" spc="0" baseline="0">
                <a:solidFill>
                  <a:srgbClr val="C00000"/>
                </a:solidFill>
                <a:uFillTx/>
                <a:latin typeface="Arial" pitchFamily="34"/>
                <a:cs typeface="Arial" pitchFamily="34"/>
              </a:rPr>
              <a:t>ŠTO EU RADI?</a:t>
            </a:r>
          </a:p>
        </p:txBody>
      </p:sp>
      <p:cxnSp>
        <p:nvCxnSpPr>
          <p:cNvPr id="21" name="Connecteur droit 10">
            <a:extLst>
              <a:ext uri="{FF2B5EF4-FFF2-40B4-BE49-F238E27FC236}">
                <a16:creationId xmlns:a16="http://schemas.microsoft.com/office/drawing/2014/main" id="{7E8E5870-FB43-BD60-0B4B-DC5C10A8CEF1}"/>
              </a:ext>
            </a:extLst>
          </p:cNvPr>
          <p:cNvCxnSpPr/>
          <p:nvPr/>
        </p:nvCxnSpPr>
        <p:spPr>
          <a:xfrm>
            <a:off x="8897779" y="5659249"/>
            <a:ext cx="246221" cy="0"/>
          </a:xfrm>
          <a:prstGeom prst="straightConnector1">
            <a:avLst/>
          </a:prstGeom>
          <a:noFill/>
          <a:ln w="12701" cap="flat">
            <a:solidFill>
              <a:srgbClr val="C00000"/>
            </a:solidFill>
            <a:prstDash val="solid"/>
            <a:miter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3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027D-57FE-0B5C-FF57-DCA37BD3B0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0188" y="158877"/>
            <a:ext cx="8176263" cy="1460497"/>
          </a:xfrm>
        </p:spPr>
        <p:txBody>
          <a:bodyPr/>
          <a:lstStyle/>
          <a:p>
            <a:pPr lvl="0"/>
            <a:r>
              <a:rPr lang="fr-FR" sz="2600" b="1">
                <a:solidFill>
                  <a:srgbClr val="C00000"/>
                </a:solidFill>
                <a:latin typeface="Calibri"/>
              </a:rPr>
              <a:t>     </a:t>
            </a:r>
            <a:br>
              <a:rPr lang="fr-FR" sz="2600" b="1">
                <a:solidFill>
                  <a:srgbClr val="C00000"/>
                </a:solidFill>
                <a:latin typeface="Calibri"/>
              </a:rPr>
            </a:br>
            <a:r>
              <a:rPr lang="fr-FR" sz="2600" b="1">
                <a:solidFill>
                  <a:srgbClr val="C00000"/>
                </a:solidFill>
                <a:latin typeface="Calibri"/>
              </a:rPr>
              <a:t>…I JOŠ MNOGO TOGA</a:t>
            </a:r>
            <a:br>
              <a:rPr lang="fr-FR" sz="2600" b="1">
                <a:solidFill>
                  <a:srgbClr val="C00000"/>
                </a:solidFill>
                <a:latin typeface="Calibri"/>
              </a:rPr>
            </a:br>
            <a:br>
              <a:rPr lang="fr-FR" sz="2600" b="1">
                <a:solidFill>
                  <a:srgbClr val="C00000"/>
                </a:solidFill>
                <a:latin typeface="Calibri"/>
              </a:rPr>
            </a:br>
            <a:endParaRPr lang="en-IE" sz="2400">
              <a:latin typeface="Calibri"/>
            </a:endParaRPr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2F73290F-9C75-2C2B-1A5B-C062EAD0E472}"/>
              </a:ext>
            </a:extLst>
          </p:cNvPr>
          <p:cNvGrpSpPr/>
          <p:nvPr/>
        </p:nvGrpSpPr>
        <p:grpSpPr>
          <a:xfrm>
            <a:off x="631960" y="1810630"/>
            <a:ext cx="7880079" cy="3942545"/>
            <a:chOff x="631960" y="1810630"/>
            <a:chExt cx="7880079" cy="39425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6BDC0-F1CD-25B3-E7DC-9D879A0BBF34}"/>
                </a:ext>
              </a:extLst>
            </p:cNvPr>
            <p:cNvSpPr/>
            <p:nvPr/>
          </p:nvSpPr>
          <p:spPr>
            <a:xfrm>
              <a:off x="631960" y="1810630"/>
              <a:ext cx="2278200" cy="1683584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CFE002F-B8EC-91AA-4996-9F897A7C3931}"/>
                </a:ext>
              </a:extLst>
            </p:cNvPr>
            <p:cNvSpPr/>
            <p:nvPr/>
          </p:nvSpPr>
          <p:spPr>
            <a:xfrm>
              <a:off x="1092451" y="3188942"/>
              <a:ext cx="1963134" cy="4717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3132"/>
                <a:gd name="f7" fmla="val 471773"/>
                <a:gd name="f8" fmla="+- 0 0 -90"/>
                <a:gd name="f9" fmla="*/ f3 1 1963132"/>
                <a:gd name="f10" fmla="*/ f4 1 471773"/>
                <a:gd name="f11" fmla="+- f7 0 f5"/>
                <a:gd name="f12" fmla="+- f6 0 f5"/>
                <a:gd name="f13" fmla="*/ f8 f0 1"/>
                <a:gd name="f14" fmla="*/ f12 1 1963132"/>
                <a:gd name="f15" fmla="*/ f11 1 471773"/>
                <a:gd name="f16" fmla="*/ 0 f12 1"/>
                <a:gd name="f17" fmla="*/ 0 f11 1"/>
                <a:gd name="f18" fmla="*/ 1963132 f12 1"/>
                <a:gd name="f19" fmla="*/ 471773 f11 1"/>
                <a:gd name="f20" fmla="*/ f13 1 f2"/>
                <a:gd name="f21" fmla="*/ f16 1 1963132"/>
                <a:gd name="f22" fmla="*/ f17 1 471773"/>
                <a:gd name="f23" fmla="*/ f18 1 1963132"/>
                <a:gd name="f24" fmla="*/ f19 1 47177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63132" h="47177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0476" tIns="30476" rIns="30476" bIns="3047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Angažman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F1458A-2F94-C331-5F16-FD49484A5C14}"/>
                </a:ext>
              </a:extLst>
            </p:cNvPr>
            <p:cNvSpPr/>
            <p:nvPr/>
          </p:nvSpPr>
          <p:spPr>
            <a:xfrm>
              <a:off x="3360191" y="1810630"/>
              <a:ext cx="2278200" cy="1683584"/>
            </a:xfrm>
            <a:prstGeom prst="rect">
              <a:avLst/>
            </a:prstGeom>
            <a:blipFill>
              <a:blip r:embed="rId4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BAC90B8-F943-E140-7C2B-A5A43C4BFF4D}"/>
                </a:ext>
              </a:extLst>
            </p:cNvPr>
            <p:cNvSpPr/>
            <p:nvPr/>
          </p:nvSpPr>
          <p:spPr>
            <a:xfrm>
              <a:off x="3820674" y="3188942"/>
              <a:ext cx="1963134" cy="4717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3132"/>
                <a:gd name="f7" fmla="val 471773"/>
                <a:gd name="f8" fmla="+- 0 0 -90"/>
                <a:gd name="f9" fmla="*/ f3 1 1963132"/>
                <a:gd name="f10" fmla="*/ f4 1 471773"/>
                <a:gd name="f11" fmla="+- f7 0 f5"/>
                <a:gd name="f12" fmla="+- f6 0 f5"/>
                <a:gd name="f13" fmla="*/ f8 f0 1"/>
                <a:gd name="f14" fmla="*/ f12 1 1963132"/>
                <a:gd name="f15" fmla="*/ f11 1 471773"/>
                <a:gd name="f16" fmla="*/ 0 f12 1"/>
                <a:gd name="f17" fmla="*/ 0 f11 1"/>
                <a:gd name="f18" fmla="*/ 1963132 f12 1"/>
                <a:gd name="f19" fmla="*/ 471773 f11 1"/>
                <a:gd name="f20" fmla="*/ f13 1 f2"/>
                <a:gd name="f21" fmla="*/ f16 1 1963132"/>
                <a:gd name="f22" fmla="*/ f17 1 471773"/>
                <a:gd name="f23" fmla="*/ f18 1 1963132"/>
                <a:gd name="f24" fmla="*/ f19 1 47177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63132" h="47177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0476" tIns="30476" rIns="30476" bIns="3047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Zaštita okoliša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71CC4-93A6-754A-73E7-BA824B1BE5DA}"/>
                </a:ext>
              </a:extLst>
            </p:cNvPr>
            <p:cNvSpPr/>
            <p:nvPr/>
          </p:nvSpPr>
          <p:spPr>
            <a:xfrm>
              <a:off x="6088413" y="1810630"/>
              <a:ext cx="2278200" cy="1683584"/>
            </a:xfrm>
            <a:prstGeom prst="rect">
              <a:avLst/>
            </a:prstGeom>
            <a:blipFill>
              <a:blip r:embed="rId5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4E7D604-D72E-94FE-4066-E37C97289C71}"/>
                </a:ext>
              </a:extLst>
            </p:cNvPr>
            <p:cNvSpPr/>
            <p:nvPr/>
          </p:nvSpPr>
          <p:spPr>
            <a:xfrm>
              <a:off x="6548905" y="3188942"/>
              <a:ext cx="1963134" cy="4717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3132"/>
                <a:gd name="f7" fmla="val 471773"/>
                <a:gd name="f8" fmla="+- 0 0 -90"/>
                <a:gd name="f9" fmla="*/ f3 1 1963132"/>
                <a:gd name="f10" fmla="*/ f4 1 471773"/>
                <a:gd name="f11" fmla="+- f7 0 f5"/>
                <a:gd name="f12" fmla="+- f6 0 f5"/>
                <a:gd name="f13" fmla="*/ f8 f0 1"/>
                <a:gd name="f14" fmla="*/ f12 1 1963132"/>
                <a:gd name="f15" fmla="*/ f11 1 471773"/>
                <a:gd name="f16" fmla="*/ 0 f12 1"/>
                <a:gd name="f17" fmla="*/ 0 f11 1"/>
                <a:gd name="f18" fmla="*/ 1963132 f12 1"/>
                <a:gd name="f19" fmla="*/ 471773 f11 1"/>
                <a:gd name="f20" fmla="*/ f13 1 f2"/>
                <a:gd name="f21" fmla="*/ f16 1 1963132"/>
                <a:gd name="f22" fmla="*/ f17 1 471773"/>
                <a:gd name="f23" fmla="*/ f18 1 1963132"/>
                <a:gd name="f24" fmla="*/ f19 1 47177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63132" h="47177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0476" tIns="30476" rIns="30476" bIns="3047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Prava potrošača i sigurnost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D4EF42-64B4-51A6-1E5B-8777120D665E}"/>
                </a:ext>
              </a:extLst>
            </p:cNvPr>
            <p:cNvSpPr/>
            <p:nvPr/>
          </p:nvSpPr>
          <p:spPr>
            <a:xfrm>
              <a:off x="1996080" y="3903079"/>
              <a:ext cx="2278200" cy="1683584"/>
            </a:xfrm>
            <a:prstGeom prst="rect">
              <a:avLst/>
            </a:prstGeom>
            <a:blipFill>
              <a:blip r:embed="rId6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319EEC-D76E-39F5-C9DB-44186C2A1ACB}"/>
                </a:ext>
              </a:extLst>
            </p:cNvPr>
            <p:cNvSpPr/>
            <p:nvPr/>
          </p:nvSpPr>
          <p:spPr>
            <a:xfrm>
              <a:off x="2456563" y="5281400"/>
              <a:ext cx="1963134" cy="4717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3132"/>
                <a:gd name="f7" fmla="val 471773"/>
                <a:gd name="f8" fmla="+- 0 0 -90"/>
                <a:gd name="f9" fmla="*/ f3 1 1963132"/>
                <a:gd name="f10" fmla="*/ f4 1 471773"/>
                <a:gd name="f11" fmla="+- f7 0 f5"/>
                <a:gd name="f12" fmla="+- f6 0 f5"/>
                <a:gd name="f13" fmla="*/ f8 f0 1"/>
                <a:gd name="f14" fmla="*/ f12 1 1963132"/>
                <a:gd name="f15" fmla="*/ f11 1 471773"/>
                <a:gd name="f16" fmla="*/ 0 f12 1"/>
                <a:gd name="f17" fmla="*/ 0 f11 1"/>
                <a:gd name="f18" fmla="*/ 1963132 f12 1"/>
                <a:gd name="f19" fmla="*/ 471773 f11 1"/>
                <a:gd name="f20" fmla="*/ f13 1 f2"/>
                <a:gd name="f21" fmla="*/ f16 1 1963132"/>
                <a:gd name="f22" fmla="*/ f17 1 471773"/>
                <a:gd name="f23" fmla="*/ f18 1 1963132"/>
                <a:gd name="f24" fmla="*/ f19 1 47177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63132" h="47177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0476" tIns="30476" rIns="30476" bIns="3047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Projekti koje financira EU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0BD790-6FCC-84D1-70FB-A21ED1B53C11}"/>
                </a:ext>
              </a:extLst>
            </p:cNvPr>
            <p:cNvSpPr/>
            <p:nvPr/>
          </p:nvSpPr>
          <p:spPr>
            <a:xfrm>
              <a:off x="4724302" y="3903079"/>
              <a:ext cx="2278200" cy="1683584"/>
            </a:xfrm>
            <a:prstGeom prst="rect">
              <a:avLst/>
            </a:prstGeom>
            <a:blipFill>
              <a:blip r:embed="rId7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234F8D-FFFE-66B7-7BD3-059A9323B176}"/>
                </a:ext>
              </a:extLst>
            </p:cNvPr>
            <p:cNvSpPr/>
            <p:nvPr/>
          </p:nvSpPr>
          <p:spPr>
            <a:xfrm>
              <a:off x="5184794" y="5281400"/>
              <a:ext cx="1963134" cy="4717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63132"/>
                <a:gd name="f7" fmla="val 471773"/>
                <a:gd name="f8" fmla="+- 0 0 -90"/>
                <a:gd name="f9" fmla="*/ f3 1 1963132"/>
                <a:gd name="f10" fmla="*/ f4 1 471773"/>
                <a:gd name="f11" fmla="+- f7 0 f5"/>
                <a:gd name="f12" fmla="+- f6 0 f5"/>
                <a:gd name="f13" fmla="*/ f8 f0 1"/>
                <a:gd name="f14" fmla="*/ f12 1 1963132"/>
                <a:gd name="f15" fmla="*/ f11 1 471773"/>
                <a:gd name="f16" fmla="*/ 0 f12 1"/>
                <a:gd name="f17" fmla="*/ 0 f11 1"/>
                <a:gd name="f18" fmla="*/ 1963132 f12 1"/>
                <a:gd name="f19" fmla="*/ 471773 f11 1"/>
                <a:gd name="f20" fmla="*/ f13 1 f2"/>
                <a:gd name="f21" fmla="*/ f16 1 1963132"/>
                <a:gd name="f22" fmla="*/ f17 1 471773"/>
                <a:gd name="f23" fmla="*/ f18 1 1963132"/>
                <a:gd name="f24" fmla="*/ f19 1 47177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963132" h="47177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0476" tIns="30476" rIns="30476" bIns="30476" anchor="ctr" anchorCtr="1" compatLnSpc="1">
              <a:noAutofit/>
            </a:bodyPr>
            <a:lstStyle/>
            <a:p>
              <a:pPr marL="0" marR="0" lvl="0" indent="0" algn="ctr" defTabSz="711202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6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EU u svijetu</a:t>
              </a:r>
              <a:endPara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4" name="Larme 13">
            <a:extLst>
              <a:ext uri="{FF2B5EF4-FFF2-40B4-BE49-F238E27FC236}">
                <a16:creationId xmlns:a16="http://schemas.microsoft.com/office/drawing/2014/main" id="{7E8442A4-1D1A-8EF2-4403-89EC752C9A45}"/>
              </a:ext>
            </a:extLst>
          </p:cNvPr>
          <p:cNvSpPr/>
          <p:nvPr/>
        </p:nvSpPr>
        <p:spPr>
          <a:xfrm rot="5400013">
            <a:off x="338817" y="307792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DCE6C01-5750-5911-E034-B08C845CB4C5}"/>
              </a:ext>
            </a:extLst>
          </p:cNvPr>
          <p:cNvSpPr/>
          <p:nvPr/>
        </p:nvSpPr>
        <p:spPr>
          <a:xfrm>
            <a:off x="593079" y="1770022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7C42116-8927-14F8-D36A-98EBD052D6AB}"/>
              </a:ext>
            </a:extLst>
          </p:cNvPr>
          <p:cNvSpPr/>
          <p:nvPr/>
        </p:nvSpPr>
        <p:spPr>
          <a:xfrm>
            <a:off x="7523820" y="1770040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3A995865-92BA-558F-4D2D-0FEF79C532FA}"/>
              </a:ext>
            </a:extLst>
          </p:cNvPr>
          <p:cNvSpPr/>
          <p:nvPr/>
        </p:nvSpPr>
        <p:spPr>
          <a:xfrm>
            <a:off x="1912623" y="3905082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50973D3-871B-1D79-A428-E3FF67E0959B}"/>
              </a:ext>
            </a:extLst>
          </p:cNvPr>
          <p:cNvSpPr/>
          <p:nvPr/>
        </p:nvSpPr>
        <p:spPr>
          <a:xfrm>
            <a:off x="4667298" y="3905082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CF6872D-F453-65E2-0FAA-B6C109C8434D}"/>
              </a:ext>
            </a:extLst>
          </p:cNvPr>
          <p:cNvSpPr/>
          <p:nvPr/>
        </p:nvSpPr>
        <p:spPr>
          <a:xfrm>
            <a:off x="4783436" y="1770040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B9FEB9B-9ECF-72B7-1A49-88B76AEE5E67}"/>
              </a:ext>
            </a:extLst>
          </p:cNvPr>
          <p:cNvSpPr txBox="1"/>
          <p:nvPr/>
        </p:nvSpPr>
        <p:spPr>
          <a:xfrm>
            <a:off x="8839203" y="5120640"/>
            <a:ext cx="338556" cy="1737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000" b="1" i="0" u="none" strike="noStrike" kern="1200" cap="none" spc="0" baseline="0">
                <a:solidFill>
                  <a:srgbClr val="C00000"/>
                </a:solidFill>
                <a:uFillTx/>
                <a:latin typeface="Arial" pitchFamily="34"/>
                <a:cs typeface="Arial" pitchFamily="34"/>
              </a:rPr>
              <a:t>ŠTO EU RADI?</a:t>
            </a:r>
          </a:p>
        </p:txBody>
      </p:sp>
      <p:cxnSp>
        <p:nvCxnSpPr>
          <p:cNvPr id="21" name="Connecteur droit 10">
            <a:extLst>
              <a:ext uri="{FF2B5EF4-FFF2-40B4-BE49-F238E27FC236}">
                <a16:creationId xmlns:a16="http://schemas.microsoft.com/office/drawing/2014/main" id="{3907FF0E-D1E5-E25A-07BE-D9937781E5E8}"/>
              </a:ext>
            </a:extLst>
          </p:cNvPr>
          <p:cNvCxnSpPr/>
          <p:nvPr/>
        </p:nvCxnSpPr>
        <p:spPr>
          <a:xfrm>
            <a:off x="8897779" y="5659249"/>
            <a:ext cx="246221" cy="0"/>
          </a:xfrm>
          <a:prstGeom prst="straightConnector1">
            <a:avLst/>
          </a:prstGeom>
          <a:noFill/>
          <a:ln w="12701" cap="flat">
            <a:solidFill>
              <a:srgbClr val="C00000"/>
            </a:solidFill>
            <a:prstDash val="solid"/>
            <a:miter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1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560D-62D5-0B69-F4E2-2C6ADE6E36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2980" y="148580"/>
            <a:ext cx="8176263" cy="1460497"/>
          </a:xfrm>
        </p:spPr>
        <p:txBody>
          <a:bodyPr/>
          <a:lstStyle/>
          <a:p>
            <a:pPr lvl="0"/>
            <a:r>
              <a:rPr lang="fr-FR" sz="2600" b="1">
                <a:solidFill>
                  <a:srgbClr val="C00000"/>
                </a:solidFill>
                <a:latin typeface="TrebuchetMS-Bold"/>
              </a:rPr>
              <a:t>     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r>
              <a:rPr lang="fr-FR" sz="2600" b="1">
                <a:solidFill>
                  <a:srgbClr val="C00000"/>
                </a:solidFill>
                <a:latin typeface="Calibri"/>
              </a:rPr>
              <a:t>PRIORITETI EU-a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endParaRPr lang="en-IE" sz="2400"/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BA854460-F30E-474D-7808-D14474702365}"/>
              </a:ext>
            </a:extLst>
          </p:cNvPr>
          <p:cNvGrpSpPr/>
          <p:nvPr/>
        </p:nvGrpSpPr>
        <p:grpSpPr>
          <a:xfrm>
            <a:off x="1399406" y="1279501"/>
            <a:ext cx="6345177" cy="4863976"/>
            <a:chOff x="1399406" y="1279501"/>
            <a:chExt cx="6345177" cy="48639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5A011F-796D-A13D-7AF6-1635E60E9F7E}"/>
                </a:ext>
              </a:extLst>
            </p:cNvPr>
            <p:cNvSpPr/>
            <p:nvPr/>
          </p:nvSpPr>
          <p:spPr>
            <a:xfrm>
              <a:off x="1399406" y="1279501"/>
              <a:ext cx="2810655" cy="2077059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6EB6-D108-E2D7-980D-DB53C3AC07E0}"/>
                </a:ext>
              </a:extLst>
            </p:cNvPr>
            <p:cNvSpPr/>
            <p:nvPr/>
          </p:nvSpPr>
          <p:spPr>
            <a:xfrm>
              <a:off x="1967514" y="2979956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Zeleni plan</a:t>
              </a: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0FB247-8925-8DC5-27F8-EF271DE122E2}"/>
                </a:ext>
              </a:extLst>
            </p:cNvPr>
            <p:cNvSpPr/>
            <p:nvPr/>
          </p:nvSpPr>
          <p:spPr>
            <a:xfrm>
              <a:off x="4754532" y="1279501"/>
              <a:ext cx="2810655" cy="2077059"/>
            </a:xfrm>
            <a:prstGeom prst="rect">
              <a:avLst/>
            </a:prstGeom>
            <a:blipFill>
              <a:blip r:embed="rId4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1FA833C-103F-6826-CFD7-9786F2A6359B}"/>
                </a:ext>
              </a:extLst>
            </p:cNvPr>
            <p:cNvSpPr/>
            <p:nvPr/>
          </p:nvSpPr>
          <p:spPr>
            <a:xfrm>
              <a:off x="5322640" y="2979956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NextGenerationEU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A32BE-554C-272E-4FD2-2AAEAC7AEF48}"/>
                </a:ext>
              </a:extLst>
            </p:cNvPr>
            <p:cNvSpPr/>
            <p:nvPr/>
          </p:nvSpPr>
          <p:spPr>
            <a:xfrm>
              <a:off x="1399406" y="3860989"/>
              <a:ext cx="2810655" cy="2077059"/>
            </a:xfrm>
            <a:prstGeom prst="rect">
              <a:avLst/>
            </a:prstGeom>
            <a:blipFill>
              <a:blip r:embed="rId5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F64C2B4-A74B-F973-AD8C-0EE9689BAE19}"/>
                </a:ext>
              </a:extLst>
            </p:cNvPr>
            <p:cNvSpPr/>
            <p:nvPr/>
          </p:nvSpPr>
          <p:spPr>
            <a:xfrm>
              <a:off x="1967514" y="5561444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Digitalizacija</a:t>
              </a: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BA72E1-DF49-2ECF-312D-3AB6B99069C3}"/>
                </a:ext>
              </a:extLst>
            </p:cNvPr>
            <p:cNvSpPr/>
            <p:nvPr/>
          </p:nvSpPr>
          <p:spPr>
            <a:xfrm>
              <a:off x="4754532" y="3860989"/>
              <a:ext cx="2810655" cy="2077059"/>
            </a:xfrm>
            <a:prstGeom prst="rect">
              <a:avLst/>
            </a:prstGeom>
            <a:blipFill>
              <a:blip r:embed="rId6">
                <a:alphaModFix/>
              </a:blip>
              <a:stretch>
                <a:fillRect/>
              </a:stretch>
            </a:blipFill>
            <a:ln w="9528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9BE9F8B-0203-EDC8-A61D-AE83993280A8}"/>
                </a:ext>
              </a:extLst>
            </p:cNvPr>
            <p:cNvSpPr/>
            <p:nvPr/>
          </p:nvSpPr>
          <p:spPr>
            <a:xfrm>
              <a:off x="5322640" y="5561444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C00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hr-H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Jednakost</a:t>
              </a: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2" name="Larme 13">
            <a:extLst>
              <a:ext uri="{FF2B5EF4-FFF2-40B4-BE49-F238E27FC236}">
                <a16:creationId xmlns:a16="http://schemas.microsoft.com/office/drawing/2014/main" id="{609FCB7E-7C62-A28F-A798-6F134D4D95BA}"/>
              </a:ext>
            </a:extLst>
          </p:cNvPr>
          <p:cNvSpPr/>
          <p:nvPr/>
        </p:nvSpPr>
        <p:spPr>
          <a:xfrm rot="5400013">
            <a:off x="386375" y="237383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F9A956A-AA6D-516B-6D9B-1904BD9CA756}"/>
              </a:ext>
            </a:extLst>
          </p:cNvPr>
          <p:cNvSpPr/>
          <p:nvPr/>
        </p:nvSpPr>
        <p:spPr>
          <a:xfrm>
            <a:off x="3360420" y="1290044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08A0FD2F-A6CE-0A1D-5B26-1E89435CA99D}"/>
              </a:ext>
            </a:extLst>
          </p:cNvPr>
          <p:cNvSpPr/>
          <p:nvPr/>
        </p:nvSpPr>
        <p:spPr>
          <a:xfrm>
            <a:off x="6781803" y="1274801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ECCADC51-870D-6BB3-6EE4-2910F53B3CA0}"/>
              </a:ext>
            </a:extLst>
          </p:cNvPr>
          <p:cNvSpPr/>
          <p:nvPr/>
        </p:nvSpPr>
        <p:spPr>
          <a:xfrm>
            <a:off x="3360420" y="3829772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185732EC-6E4C-4C9C-4C1F-0913B7ED24D0}"/>
              </a:ext>
            </a:extLst>
          </p:cNvPr>
          <p:cNvSpPr txBox="1"/>
          <p:nvPr/>
        </p:nvSpPr>
        <p:spPr>
          <a:xfrm>
            <a:off x="6781803" y="3829772"/>
            <a:ext cx="10522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37CA270-4323-EF9D-BC30-E7248B801534}"/>
              </a:ext>
            </a:extLst>
          </p:cNvPr>
          <p:cNvSpPr txBox="1"/>
          <p:nvPr/>
        </p:nvSpPr>
        <p:spPr>
          <a:xfrm>
            <a:off x="8839203" y="5120640"/>
            <a:ext cx="338556" cy="1737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000" b="1" i="0" u="none" strike="noStrike" kern="1200" cap="none" spc="0" baseline="0">
                <a:solidFill>
                  <a:srgbClr val="C00000"/>
                </a:solidFill>
                <a:uFillTx/>
                <a:latin typeface="Arial" pitchFamily="34"/>
                <a:cs typeface="Arial" pitchFamily="34"/>
              </a:rPr>
              <a:t>ŠTO EU RADI?</a:t>
            </a:r>
          </a:p>
        </p:txBody>
      </p:sp>
      <p:cxnSp>
        <p:nvCxnSpPr>
          <p:cNvPr id="18" name="Connecteur droit 10">
            <a:extLst>
              <a:ext uri="{FF2B5EF4-FFF2-40B4-BE49-F238E27FC236}">
                <a16:creationId xmlns:a16="http://schemas.microsoft.com/office/drawing/2014/main" id="{E9000123-7A41-3A64-F983-F04A8C01EF3B}"/>
              </a:ext>
            </a:extLst>
          </p:cNvPr>
          <p:cNvCxnSpPr/>
          <p:nvPr/>
        </p:nvCxnSpPr>
        <p:spPr>
          <a:xfrm>
            <a:off x="8897779" y="5659249"/>
            <a:ext cx="246221" cy="0"/>
          </a:xfrm>
          <a:prstGeom prst="straightConnector1">
            <a:avLst/>
          </a:prstGeom>
          <a:noFill/>
          <a:ln w="12701" cap="flat">
            <a:solidFill>
              <a:srgbClr val="C00000"/>
            </a:solidFill>
            <a:prstDash val="solid"/>
            <a:miter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6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768CC-B0A1-06F7-7D11-7CDB8FD5EC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7736" y="148580"/>
            <a:ext cx="8176263" cy="1460497"/>
          </a:xfrm>
        </p:spPr>
        <p:txBody>
          <a:bodyPr/>
          <a:lstStyle/>
          <a:p>
            <a:pPr lvl="0"/>
            <a:r>
              <a:rPr lang="fr-FR" sz="2600" b="1">
                <a:solidFill>
                  <a:srgbClr val="C00000"/>
                </a:solidFill>
                <a:latin typeface="TrebuchetMS-Bold"/>
              </a:rPr>
              <a:t>     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r>
              <a:rPr lang="en-US" sz="2600" b="1">
                <a:solidFill>
                  <a:srgbClr val="C00000"/>
                </a:solidFill>
                <a:latin typeface="Calibri"/>
              </a:rPr>
              <a:t>2022.: SOLIDARNOST EU-a S UKRAJINOM</a:t>
            </a: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br>
              <a:rPr lang="fr-FR" sz="2600" b="1">
                <a:solidFill>
                  <a:srgbClr val="C00000"/>
                </a:solidFill>
                <a:latin typeface="TrebuchetMS-Bold"/>
              </a:rPr>
            </a:br>
            <a:endParaRPr lang="en-IE" sz="2400"/>
          </a:p>
        </p:txBody>
      </p:sp>
      <p:sp>
        <p:nvSpPr>
          <p:cNvPr id="3" name="Larme 13">
            <a:extLst>
              <a:ext uri="{FF2B5EF4-FFF2-40B4-BE49-F238E27FC236}">
                <a16:creationId xmlns:a16="http://schemas.microsoft.com/office/drawing/2014/main" id="{B7C7A2EB-C54A-D890-7F4E-E9CF630F3BC0}"/>
              </a:ext>
            </a:extLst>
          </p:cNvPr>
          <p:cNvSpPr/>
          <p:nvPr/>
        </p:nvSpPr>
        <p:spPr>
          <a:xfrm rot="5400013">
            <a:off x="386375" y="237383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55A65606-817C-2C8C-703E-8AE3863FD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19" y="1203423"/>
            <a:ext cx="6530013" cy="43533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96A24151-4E30-9A72-00C0-865760E4925B}"/>
              </a:ext>
            </a:extLst>
          </p:cNvPr>
          <p:cNvSpPr/>
          <p:nvPr/>
        </p:nvSpPr>
        <p:spPr>
          <a:xfrm>
            <a:off x="4675281" y="5753240"/>
            <a:ext cx="2769589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#StandWithUkraine</a:t>
            </a:r>
            <a:endParaRPr lang="fr-BE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16ACB2B-328C-F094-2605-BB120C4A75BA}"/>
              </a:ext>
            </a:extLst>
          </p:cNvPr>
          <p:cNvSpPr txBox="1"/>
          <p:nvPr/>
        </p:nvSpPr>
        <p:spPr>
          <a:xfrm>
            <a:off x="8839203" y="5120640"/>
            <a:ext cx="338556" cy="17373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000" b="1" i="0" u="none" strike="noStrike" kern="1200" cap="none" spc="0" baseline="0">
                <a:solidFill>
                  <a:srgbClr val="C00000"/>
                </a:solidFill>
                <a:uFillTx/>
                <a:latin typeface="Arial" pitchFamily="34"/>
                <a:cs typeface="Arial" pitchFamily="34"/>
              </a:rPr>
              <a:t>ŠTO EU RADI?</a:t>
            </a:r>
          </a:p>
        </p:txBody>
      </p:sp>
      <p:cxnSp>
        <p:nvCxnSpPr>
          <p:cNvPr id="7" name="Connecteur droit 10">
            <a:extLst>
              <a:ext uri="{FF2B5EF4-FFF2-40B4-BE49-F238E27FC236}">
                <a16:creationId xmlns:a16="http://schemas.microsoft.com/office/drawing/2014/main" id="{2B256F62-D791-9785-43A8-386EB3718704}"/>
              </a:ext>
            </a:extLst>
          </p:cNvPr>
          <p:cNvCxnSpPr/>
          <p:nvPr/>
        </p:nvCxnSpPr>
        <p:spPr>
          <a:xfrm>
            <a:off x="8897779" y="5659249"/>
            <a:ext cx="246221" cy="0"/>
          </a:xfrm>
          <a:prstGeom prst="straightConnector1">
            <a:avLst/>
          </a:prstGeom>
          <a:noFill/>
          <a:ln w="12701" cap="flat">
            <a:solidFill>
              <a:srgbClr val="C00000"/>
            </a:solidFill>
            <a:prstDash val="solid"/>
            <a:miter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5C00CD-04C5-4DE1-FCCD-B36E5C5F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Larme 13">
            <a:extLst>
              <a:ext uri="{FF2B5EF4-FFF2-40B4-BE49-F238E27FC236}">
                <a16:creationId xmlns:a16="http://schemas.microsoft.com/office/drawing/2014/main" id="{C1747B48-7AC6-FC84-25CB-FC0E08C2F5C1}"/>
              </a:ext>
            </a:extLst>
          </p:cNvPr>
          <p:cNvSpPr/>
          <p:nvPr/>
        </p:nvSpPr>
        <p:spPr>
          <a:xfrm rot="10799991">
            <a:off x="5571438" y="1516513"/>
            <a:ext cx="3220471" cy="32397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C00000">
              <a:alpha val="8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C825FA4D-0086-A604-4607-BC4F79D7AE7A}"/>
              </a:ext>
            </a:extLst>
          </p:cNvPr>
          <p:cNvSpPr txBox="1"/>
          <p:nvPr/>
        </p:nvSpPr>
        <p:spPr>
          <a:xfrm>
            <a:off x="5592909" y="2013033"/>
            <a:ext cx="3177622" cy="22467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Za koje teme smatrate da bi trebale biti prioritet europskih institucija?</a:t>
            </a:r>
            <a:endParaRPr lang="en-IE" sz="2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58BE1-AF21-2C60-5A99-D94A06BB8E06}"/>
              </a:ext>
            </a:extLst>
          </p:cNvPr>
          <p:cNvSpPr txBox="1"/>
          <p:nvPr/>
        </p:nvSpPr>
        <p:spPr>
          <a:xfrm>
            <a:off x="8331372" y="6656310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243DE-651B-4B7B-A6C2-7BD5CB07DE99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EA7312-0A79-6B8F-AC99-CA108CBBB7B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2B1EC3-CF8D-80AA-C265-F698B2DE30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813FDA33-F340-6611-39BC-126F7BBD1642}"/>
              </a:ext>
            </a:extLst>
          </p:cNvPr>
          <p:cNvSpPr/>
          <p:nvPr/>
        </p:nvSpPr>
        <p:spPr>
          <a:xfrm rot="5400013">
            <a:off x="678960" y="2713976"/>
            <a:ext cx="786484" cy="786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71427E-CF9F-5D46-9203-4A74A3BC8B57}"/>
              </a:ext>
            </a:extLst>
          </p:cNvPr>
          <p:cNvSpPr txBox="1"/>
          <p:nvPr/>
        </p:nvSpPr>
        <p:spPr>
          <a:xfrm>
            <a:off x="1143000" y="2792760"/>
            <a:ext cx="742950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KAKO FUNKCIONIRA EU?</a:t>
            </a:r>
            <a:endParaRPr lang="fr-FR" sz="4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D624928A-17AA-786F-F653-96E3FF059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2" y="4143731"/>
            <a:ext cx="2158998" cy="5888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FAD44752-5C11-4418-776F-6EB8AE7A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7388" y="1030364"/>
            <a:ext cx="3845673" cy="25846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709AEDE-E3E5-E745-13C9-EDD97364D558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4" name="Connecteur droit 5">
            <a:extLst>
              <a:ext uri="{FF2B5EF4-FFF2-40B4-BE49-F238E27FC236}">
                <a16:creationId xmlns:a16="http://schemas.microsoft.com/office/drawing/2014/main" id="{0C5E7D52-1536-B0E8-6E8F-2F696D27F772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  <p:sp>
        <p:nvSpPr>
          <p:cNvPr id="5" name="Larme 2">
            <a:extLst>
              <a:ext uri="{FF2B5EF4-FFF2-40B4-BE49-F238E27FC236}">
                <a16:creationId xmlns:a16="http://schemas.microsoft.com/office/drawing/2014/main" id="{4BED4012-591B-F9EA-3652-047F977B6D6D}"/>
              </a:ext>
            </a:extLst>
          </p:cNvPr>
          <p:cNvSpPr/>
          <p:nvPr/>
        </p:nvSpPr>
        <p:spPr>
          <a:xfrm rot="5400013">
            <a:off x="34011" y="92322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2E59CEA1-1B5F-4333-9E0A-7CEB4D92F5F2}"/>
              </a:ext>
            </a:extLst>
          </p:cNvPr>
          <p:cNvSpPr txBox="1"/>
          <p:nvPr/>
        </p:nvSpPr>
        <p:spPr>
          <a:xfrm>
            <a:off x="615382" y="157715"/>
            <a:ext cx="527040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FFC000"/>
                </a:solidFill>
                <a:uFillTx/>
                <a:latin typeface="Calibri"/>
              </a:rPr>
              <a:t>EUROPSKI PARLAMENT</a:t>
            </a:r>
          </a:p>
        </p:txBody>
      </p:sp>
      <p:pic>
        <p:nvPicPr>
          <p:cNvPr id="7" name="Image 12">
            <a:extLst>
              <a:ext uri="{FF2B5EF4-FFF2-40B4-BE49-F238E27FC236}">
                <a16:creationId xmlns:a16="http://schemas.microsoft.com/office/drawing/2014/main" id="{C41BEEB8-6288-11C8-EEFC-141687137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837" y="215194"/>
            <a:ext cx="966712" cy="52729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Diagram 3">
            <a:extLst>
              <a:ext uri="{FF2B5EF4-FFF2-40B4-BE49-F238E27FC236}">
                <a16:creationId xmlns:a16="http://schemas.microsoft.com/office/drawing/2014/main" id="{BFD45AA0-2D12-40EB-4FB4-B8AC0DEE4844}"/>
              </a:ext>
            </a:extLst>
          </p:cNvPr>
          <p:cNvGrpSpPr/>
          <p:nvPr/>
        </p:nvGrpSpPr>
        <p:grpSpPr>
          <a:xfrm>
            <a:off x="173699" y="975079"/>
            <a:ext cx="4691420" cy="5648724"/>
            <a:chOff x="173699" y="975079"/>
            <a:chExt cx="4691420" cy="564872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B826296-08DA-01AC-AD34-09F68429B2D3}"/>
                </a:ext>
              </a:extLst>
            </p:cNvPr>
            <p:cNvSpPr/>
            <p:nvPr/>
          </p:nvSpPr>
          <p:spPr>
            <a:xfrm>
              <a:off x="173699" y="975079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glas je europskih građana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D66326-CE95-4EB8-B57A-857C75C07A5D}"/>
                </a:ext>
              </a:extLst>
            </p:cNvPr>
            <p:cNvSpPr/>
            <p:nvPr/>
          </p:nvSpPr>
          <p:spPr>
            <a:xfrm>
              <a:off x="173699" y="1784067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sastoji se od članova iz svih zemalja EU-a koje izravno biraju građani svakih pet godina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6605D7-B1AD-7BDE-0DDB-F00D0282D637}"/>
                </a:ext>
              </a:extLst>
            </p:cNvPr>
            <p:cNvSpPr/>
            <p:nvPr/>
          </p:nvSpPr>
          <p:spPr>
            <a:xfrm>
              <a:off x="173699" y="2593055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raspravlja o novim propisima koje predlaže Europska komisija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CDB1E71-3282-FF35-FAD7-9AC9961B6A5F}"/>
                </a:ext>
              </a:extLst>
            </p:cNvPr>
            <p:cNvSpPr/>
            <p:nvPr/>
          </p:nvSpPr>
          <p:spPr>
            <a:xfrm>
              <a:off x="173699" y="3402043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izmjenjuje (ako je to potrebno) i odobrava te propise zajedno s Vijećem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CFBDEA-7A4B-9FA6-7C77-51A640EEE02C}"/>
                </a:ext>
              </a:extLst>
            </p:cNvPr>
            <p:cNvSpPr/>
            <p:nvPr/>
          </p:nvSpPr>
          <p:spPr>
            <a:xfrm>
              <a:off x="173699" y="4211031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izabire predsjednika Europske komisije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BE815A-8AFA-25D9-2249-C4C8EC4207B7}"/>
                </a:ext>
              </a:extLst>
            </p:cNvPr>
            <p:cNvSpPr/>
            <p:nvPr/>
          </p:nvSpPr>
          <p:spPr>
            <a:xfrm>
              <a:off x="173699" y="5020019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odobrava proračun EU-a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4CA23B-583A-3B6B-FD70-AC458958F1D9}"/>
                </a:ext>
              </a:extLst>
            </p:cNvPr>
            <p:cNvSpPr/>
            <p:nvPr/>
          </p:nvSpPr>
          <p:spPr>
            <a:xfrm>
              <a:off x="173699" y="5829007"/>
              <a:ext cx="4691420" cy="7947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91424"/>
                <a:gd name="f7" fmla="val 794798"/>
                <a:gd name="f8" fmla="val 132469"/>
                <a:gd name="f9" fmla="val 59308"/>
                <a:gd name="f10" fmla="val 4558955"/>
                <a:gd name="f11" fmla="val 4632116"/>
                <a:gd name="f12" fmla="val 662329"/>
                <a:gd name="f13" fmla="val 735490"/>
                <a:gd name="f14" fmla="+- 0 0 -90"/>
                <a:gd name="f15" fmla="*/ f3 1 4691424"/>
                <a:gd name="f16" fmla="*/ f4 1 794798"/>
                <a:gd name="f17" fmla="+- f7 0 f5"/>
                <a:gd name="f18" fmla="+- f6 0 f5"/>
                <a:gd name="f19" fmla="*/ f14 f0 1"/>
                <a:gd name="f20" fmla="*/ f18 1 4691424"/>
                <a:gd name="f21" fmla="*/ f17 1 794798"/>
                <a:gd name="f22" fmla="*/ 0 f18 1"/>
                <a:gd name="f23" fmla="*/ 132469 f17 1"/>
                <a:gd name="f24" fmla="*/ 132469 f18 1"/>
                <a:gd name="f25" fmla="*/ 0 f17 1"/>
                <a:gd name="f26" fmla="*/ 4558955 f18 1"/>
                <a:gd name="f27" fmla="*/ 4691424 f18 1"/>
                <a:gd name="f28" fmla="*/ 662329 f17 1"/>
                <a:gd name="f29" fmla="*/ 794798 f17 1"/>
                <a:gd name="f30" fmla="*/ f19 1 f2"/>
                <a:gd name="f31" fmla="*/ f22 1 4691424"/>
                <a:gd name="f32" fmla="*/ f23 1 794798"/>
                <a:gd name="f33" fmla="*/ f24 1 4691424"/>
                <a:gd name="f34" fmla="*/ f25 1 794798"/>
                <a:gd name="f35" fmla="*/ f26 1 4691424"/>
                <a:gd name="f36" fmla="*/ f27 1 4691424"/>
                <a:gd name="f37" fmla="*/ f28 1 794798"/>
                <a:gd name="f38" fmla="*/ f29 1 794798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691424" h="794798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377" tIns="107377" rIns="107377" bIns="10737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održava najmanje 6 zasjedanja godišnje u Bruxellesu (u Belgiji), a 12 u Strasbourgu (u Francuskoj)</a:t>
              </a:r>
              <a:endParaRPr lang="en-IE" sz="1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5FD3BFA9-8EDA-6AD6-7CEF-CC594B8BE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837" y="4085146"/>
            <a:ext cx="3832350" cy="25389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3A84695E-13DD-D9F6-729E-B86215DF202E}"/>
              </a:ext>
            </a:extLst>
          </p:cNvPr>
          <p:cNvSpPr/>
          <p:nvPr/>
        </p:nvSpPr>
        <p:spPr>
          <a:xfrm>
            <a:off x="6602662" y="6439415"/>
            <a:ext cx="4572000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hlinkClick r:id="rId6" tooltip="w:en:Creative Commons"/>
              </a:rPr>
              <a:t>© Creative Commons</a:t>
            </a:r>
            <a:r>
              <a:rPr lang="en-US" sz="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 </a:t>
            </a:r>
            <a:r>
              <a:rPr lang="en-US" sz="6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hlinkClick r:id="rId7"/>
              </a:rPr>
              <a:t>Attribution-Share Alike 4.0 International</a:t>
            </a:r>
            <a:endParaRPr lang="fr-BE" sz="6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F91E55F6-FC34-BD9E-5433-CAE4D854DABD}"/>
              </a:ext>
            </a:extLst>
          </p:cNvPr>
          <p:cNvSpPr txBox="1"/>
          <p:nvPr/>
        </p:nvSpPr>
        <p:spPr>
          <a:xfrm>
            <a:off x="7980444" y="3439908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B1F1E1C-710A-BE29-A8F7-5728D1E9D5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94794C-C152-601E-9632-02A1AD7E3C0F}"/>
              </a:ext>
            </a:extLst>
          </p:cNvPr>
          <p:cNvSpPr txBox="1"/>
          <p:nvPr/>
        </p:nvSpPr>
        <p:spPr>
          <a:xfrm>
            <a:off x="2223025" y="2405100"/>
            <a:ext cx="6282101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rPr>
              <a:t>ŠTO JE TO EUROPA?</a:t>
            </a:r>
          </a:p>
        </p:txBody>
      </p:sp>
      <p:sp>
        <p:nvSpPr>
          <p:cNvPr id="4" name="Larme 8">
            <a:extLst>
              <a:ext uri="{FF2B5EF4-FFF2-40B4-BE49-F238E27FC236}">
                <a16:creationId xmlns:a16="http://schemas.microsoft.com/office/drawing/2014/main" id="{783CD12E-8488-1D9A-B6CA-53D198579BBA}"/>
              </a:ext>
            </a:extLst>
          </p:cNvPr>
          <p:cNvSpPr/>
          <p:nvPr/>
        </p:nvSpPr>
        <p:spPr>
          <a:xfrm rot="5400013">
            <a:off x="1273832" y="2228201"/>
            <a:ext cx="786484" cy="786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Image 7">
            <a:extLst>
              <a:ext uri="{FF2B5EF4-FFF2-40B4-BE49-F238E27FC236}">
                <a16:creationId xmlns:a16="http://schemas.microsoft.com/office/drawing/2014/main" id="{D7981F93-4630-10F2-780E-E1D37C783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1" y="3631128"/>
            <a:ext cx="2158998" cy="5965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5"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CDFE9D79-D810-B39D-AFA5-5B3DDF93E6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150123"/>
            <a:ext cx="9144000" cy="27078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83551896-6B5E-4C12-338E-C58D5CAE3B23}"/>
              </a:ext>
            </a:extLst>
          </p:cNvPr>
          <p:cNvSpPr txBox="1"/>
          <p:nvPr/>
        </p:nvSpPr>
        <p:spPr>
          <a:xfrm>
            <a:off x="267361" y="220096"/>
            <a:ext cx="479661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FFC000"/>
                </a:solidFill>
                <a:uFillTx/>
                <a:latin typeface="Calibri" pitchFamily="34"/>
                <a:cs typeface="Calibri" pitchFamily="34"/>
              </a:rPr>
              <a:t>EUROPSKO VIJEĆE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51124E-04A3-5167-22AB-2DE10CCE939B}"/>
              </a:ext>
            </a:extLst>
          </p:cNvPr>
          <p:cNvSpPr/>
          <p:nvPr/>
        </p:nvSpPr>
        <p:spPr>
          <a:xfrm rot="16200004">
            <a:off x="8126273" y="5849654"/>
            <a:ext cx="1789270" cy="24622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E8AC6764-E3C6-93CB-BD7A-44CBDCC4BB54}"/>
              </a:ext>
            </a:extLst>
          </p:cNvPr>
          <p:cNvCxnSpPr/>
          <p:nvPr/>
        </p:nvCxnSpPr>
        <p:spPr>
          <a:xfrm>
            <a:off x="8897779" y="5078166"/>
            <a:ext cx="24622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  <p:grpSp>
        <p:nvGrpSpPr>
          <p:cNvPr id="6" name="Diagram 7">
            <a:extLst>
              <a:ext uri="{FF2B5EF4-FFF2-40B4-BE49-F238E27FC236}">
                <a16:creationId xmlns:a16="http://schemas.microsoft.com/office/drawing/2014/main" id="{27CFE962-F651-E53B-FF9C-0A27FA7BBCA2}"/>
              </a:ext>
            </a:extLst>
          </p:cNvPr>
          <p:cNvGrpSpPr/>
          <p:nvPr/>
        </p:nvGrpSpPr>
        <p:grpSpPr>
          <a:xfrm>
            <a:off x="267361" y="1145788"/>
            <a:ext cx="4302059" cy="2620799"/>
            <a:chOff x="267361" y="1145788"/>
            <a:chExt cx="4302059" cy="262079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D01EC87-734F-BE16-4417-A5197CAB2DE4}"/>
                </a:ext>
              </a:extLst>
            </p:cNvPr>
            <p:cNvSpPr/>
            <p:nvPr/>
          </p:nvSpPr>
          <p:spPr>
            <a:xfrm>
              <a:off x="267361" y="1145788"/>
              <a:ext cx="4302059" cy="1216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02058"/>
                <a:gd name="f7" fmla="val 1216800"/>
                <a:gd name="f8" fmla="val 202804"/>
                <a:gd name="f9" fmla="val 90798"/>
                <a:gd name="f10" fmla="val 4099254"/>
                <a:gd name="f11" fmla="val 4211260"/>
                <a:gd name="f12" fmla="val 1013996"/>
                <a:gd name="f13" fmla="val 1126002"/>
                <a:gd name="f14" fmla="+- 0 0 -90"/>
                <a:gd name="f15" fmla="*/ f3 1 4302058"/>
                <a:gd name="f16" fmla="*/ f4 1 1216800"/>
                <a:gd name="f17" fmla="+- f7 0 f5"/>
                <a:gd name="f18" fmla="+- f6 0 f5"/>
                <a:gd name="f19" fmla="*/ f14 f0 1"/>
                <a:gd name="f20" fmla="*/ f18 1 4302058"/>
                <a:gd name="f21" fmla="*/ f17 1 1216800"/>
                <a:gd name="f22" fmla="*/ 0 f18 1"/>
                <a:gd name="f23" fmla="*/ 202804 f17 1"/>
                <a:gd name="f24" fmla="*/ 202804 f18 1"/>
                <a:gd name="f25" fmla="*/ 0 f17 1"/>
                <a:gd name="f26" fmla="*/ 4099254 f18 1"/>
                <a:gd name="f27" fmla="*/ 4302058 f18 1"/>
                <a:gd name="f28" fmla="*/ 1013996 f17 1"/>
                <a:gd name="f29" fmla="*/ 1216800 f17 1"/>
                <a:gd name="f30" fmla="*/ f19 1 f2"/>
                <a:gd name="f31" fmla="*/ f22 1 4302058"/>
                <a:gd name="f32" fmla="*/ f23 1 1216800"/>
                <a:gd name="f33" fmla="*/ f24 1 4302058"/>
                <a:gd name="f34" fmla="*/ f25 1 1216800"/>
                <a:gd name="f35" fmla="*/ f26 1 4302058"/>
                <a:gd name="f36" fmla="*/ f27 1 4302058"/>
                <a:gd name="f37" fmla="*/ f28 1 1216800"/>
                <a:gd name="f38" fmla="*/ f29 1 12168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02058" h="12168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7979" tIns="127979" rIns="127979" bIns="127979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okuplja čelnike zemalja ili vlada svih država članica EU-a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A6A708F-2E69-BA90-B3FE-EFEE0C1063B4}"/>
                </a:ext>
              </a:extLst>
            </p:cNvPr>
            <p:cNvSpPr/>
            <p:nvPr/>
          </p:nvSpPr>
          <p:spPr>
            <a:xfrm>
              <a:off x="267361" y="2549786"/>
              <a:ext cx="4302059" cy="12168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02058"/>
                <a:gd name="f7" fmla="val 1216800"/>
                <a:gd name="f8" fmla="val 202804"/>
                <a:gd name="f9" fmla="val 90798"/>
                <a:gd name="f10" fmla="val 4099254"/>
                <a:gd name="f11" fmla="val 4211260"/>
                <a:gd name="f12" fmla="val 1013996"/>
                <a:gd name="f13" fmla="val 1126002"/>
                <a:gd name="f14" fmla="+- 0 0 -90"/>
                <a:gd name="f15" fmla="*/ f3 1 4302058"/>
                <a:gd name="f16" fmla="*/ f4 1 1216800"/>
                <a:gd name="f17" fmla="+- f7 0 f5"/>
                <a:gd name="f18" fmla="+- f6 0 f5"/>
                <a:gd name="f19" fmla="*/ f14 f0 1"/>
                <a:gd name="f20" fmla="*/ f18 1 4302058"/>
                <a:gd name="f21" fmla="*/ f17 1 1216800"/>
                <a:gd name="f22" fmla="*/ 0 f18 1"/>
                <a:gd name="f23" fmla="*/ 202804 f17 1"/>
                <a:gd name="f24" fmla="*/ 202804 f18 1"/>
                <a:gd name="f25" fmla="*/ 0 f17 1"/>
                <a:gd name="f26" fmla="*/ 4099254 f18 1"/>
                <a:gd name="f27" fmla="*/ 4302058 f18 1"/>
                <a:gd name="f28" fmla="*/ 1013996 f17 1"/>
                <a:gd name="f29" fmla="*/ 1216800 f17 1"/>
                <a:gd name="f30" fmla="*/ f19 1 f2"/>
                <a:gd name="f31" fmla="*/ f22 1 4302058"/>
                <a:gd name="f32" fmla="*/ f23 1 1216800"/>
                <a:gd name="f33" fmla="*/ f24 1 4302058"/>
                <a:gd name="f34" fmla="*/ f25 1 1216800"/>
                <a:gd name="f35" fmla="*/ f26 1 4302058"/>
                <a:gd name="f36" fmla="*/ f27 1 4302058"/>
                <a:gd name="f37" fmla="*/ f28 1 1216800"/>
                <a:gd name="f38" fmla="*/ f29 1 12168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02058" h="12168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7979" tIns="127979" rIns="127979" bIns="127979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utvrđuje glavne prioritete EU-a i smjerove njegovih politika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F7D2A568-A35A-750E-CF59-7170D483AC92}"/>
              </a:ext>
            </a:extLst>
          </p:cNvPr>
          <p:cNvSpPr txBox="1"/>
          <p:nvPr/>
        </p:nvSpPr>
        <p:spPr>
          <a:xfrm>
            <a:off x="5459589" y="2097926"/>
            <a:ext cx="365760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cs typeface="Calibri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48E5CB73-E1EE-8830-E7C9-361A74038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915" y="99998"/>
            <a:ext cx="737683" cy="627945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1" name="Diagram 8">
            <a:extLst>
              <a:ext uri="{FF2B5EF4-FFF2-40B4-BE49-F238E27FC236}">
                <a16:creationId xmlns:a16="http://schemas.microsoft.com/office/drawing/2014/main" id="{410E8B33-62F3-E371-FEDF-9262A12BE1FC}"/>
              </a:ext>
            </a:extLst>
          </p:cNvPr>
          <p:cNvGrpSpPr/>
          <p:nvPr/>
        </p:nvGrpSpPr>
        <p:grpSpPr>
          <a:xfrm>
            <a:off x="4800600" y="1125809"/>
            <a:ext cx="4085411" cy="2721354"/>
            <a:chOff x="4800600" y="1125809"/>
            <a:chExt cx="4085411" cy="27213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A743AE-8DF8-29AD-A0B2-9DA86DFCD303}"/>
                </a:ext>
              </a:extLst>
            </p:cNvPr>
            <p:cNvSpPr/>
            <p:nvPr/>
          </p:nvSpPr>
          <p:spPr>
            <a:xfrm>
              <a:off x="4800600" y="1125809"/>
              <a:ext cx="4085411" cy="12303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85413"/>
                <a:gd name="f7" fmla="val 1230376"/>
                <a:gd name="f8" fmla="val 205067"/>
                <a:gd name="f9" fmla="val 91812"/>
                <a:gd name="f10" fmla="val 3880346"/>
                <a:gd name="f11" fmla="val 3993601"/>
                <a:gd name="f12" fmla="val 1025309"/>
                <a:gd name="f13" fmla="val 1138564"/>
                <a:gd name="f14" fmla="+- 0 0 -90"/>
                <a:gd name="f15" fmla="*/ f3 1 4085413"/>
                <a:gd name="f16" fmla="*/ f4 1 1230376"/>
                <a:gd name="f17" fmla="+- f7 0 f5"/>
                <a:gd name="f18" fmla="+- f6 0 f5"/>
                <a:gd name="f19" fmla="*/ f14 f0 1"/>
                <a:gd name="f20" fmla="*/ f18 1 4085413"/>
                <a:gd name="f21" fmla="*/ f17 1 1230376"/>
                <a:gd name="f22" fmla="*/ 0 f18 1"/>
                <a:gd name="f23" fmla="*/ 205067 f17 1"/>
                <a:gd name="f24" fmla="*/ 205067 f18 1"/>
                <a:gd name="f25" fmla="*/ 0 f17 1"/>
                <a:gd name="f26" fmla="*/ 3880346 f18 1"/>
                <a:gd name="f27" fmla="*/ 4085413 f18 1"/>
                <a:gd name="f28" fmla="*/ 1025309 f17 1"/>
                <a:gd name="f29" fmla="*/ 1230376 f17 1"/>
                <a:gd name="f30" fmla="*/ f19 1 f2"/>
                <a:gd name="f31" fmla="*/ f22 1 4085413"/>
                <a:gd name="f32" fmla="*/ f23 1 1230376"/>
                <a:gd name="f33" fmla="*/ f24 1 4085413"/>
                <a:gd name="f34" fmla="*/ f25 1 1230376"/>
                <a:gd name="f35" fmla="*/ f26 1 4085413"/>
                <a:gd name="f36" fmla="*/ f27 1 4085413"/>
                <a:gd name="f37" fmla="*/ f28 1 1230376"/>
                <a:gd name="f38" fmla="*/ f29 1 123037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85413" h="123037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8637" tIns="128637" rIns="128637" bIns="128637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ne donosi zakonodavne akte EU-a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F3D811-2A3F-D0F8-58A3-CE8E47317ABC}"/>
                </a:ext>
              </a:extLst>
            </p:cNvPr>
            <p:cNvSpPr/>
            <p:nvPr/>
          </p:nvSpPr>
          <p:spPr>
            <a:xfrm>
              <a:off x="4800600" y="2547536"/>
              <a:ext cx="4085411" cy="12996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085413"/>
                <a:gd name="f7" fmla="val 1299624"/>
                <a:gd name="f8" fmla="val 216608"/>
                <a:gd name="f9" fmla="val 96979"/>
                <a:gd name="f10" fmla="val 3868805"/>
                <a:gd name="f11" fmla="val 3988434"/>
                <a:gd name="f12" fmla="val 1083016"/>
                <a:gd name="f13" fmla="val 1202645"/>
                <a:gd name="f14" fmla="+- 0 0 -90"/>
                <a:gd name="f15" fmla="*/ f3 1 4085413"/>
                <a:gd name="f16" fmla="*/ f4 1 1299624"/>
                <a:gd name="f17" fmla="+- f7 0 f5"/>
                <a:gd name="f18" fmla="+- f6 0 f5"/>
                <a:gd name="f19" fmla="*/ f14 f0 1"/>
                <a:gd name="f20" fmla="*/ f18 1 4085413"/>
                <a:gd name="f21" fmla="*/ f17 1 1299624"/>
                <a:gd name="f22" fmla="*/ 0 f18 1"/>
                <a:gd name="f23" fmla="*/ 216608 f17 1"/>
                <a:gd name="f24" fmla="*/ 216608 f18 1"/>
                <a:gd name="f25" fmla="*/ 0 f17 1"/>
                <a:gd name="f26" fmla="*/ 3868805 f18 1"/>
                <a:gd name="f27" fmla="*/ 4085413 f18 1"/>
                <a:gd name="f28" fmla="*/ 1083016 f17 1"/>
                <a:gd name="f29" fmla="*/ 1299624 f17 1"/>
                <a:gd name="f30" fmla="*/ f19 1 f2"/>
                <a:gd name="f31" fmla="*/ f22 1 4085413"/>
                <a:gd name="f32" fmla="*/ f23 1 1299624"/>
                <a:gd name="f33" fmla="*/ f24 1 4085413"/>
                <a:gd name="f34" fmla="*/ f25 1 1299624"/>
                <a:gd name="f35" fmla="*/ f26 1 4085413"/>
                <a:gd name="f36" fmla="*/ f27 1 4085413"/>
                <a:gd name="f37" fmla="*/ f28 1 1299624"/>
                <a:gd name="f38" fmla="*/ f29 1 1299624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085413" h="1299624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32021" tIns="132021" rIns="132021" bIns="132021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najmanje četiri puta godišnje u Bruxellesu (u Belgiji) ili Luxembourgu (u Luksemburgu) održava europske sastanke na vrhu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675823-7E29-E1B6-5BF2-8E52B0DE9355}"/>
              </a:ext>
            </a:extLst>
          </p:cNvPr>
          <p:cNvSpPr txBox="1"/>
          <p:nvPr/>
        </p:nvSpPr>
        <p:spPr>
          <a:xfrm>
            <a:off x="8085152" y="6692200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5" name="Larme 2">
            <a:extLst>
              <a:ext uri="{FF2B5EF4-FFF2-40B4-BE49-F238E27FC236}">
                <a16:creationId xmlns:a16="http://schemas.microsoft.com/office/drawing/2014/main" id="{6B30266C-9C41-B033-486C-DA260BD9FB7E}"/>
              </a:ext>
            </a:extLst>
          </p:cNvPr>
          <p:cNvSpPr/>
          <p:nvPr/>
        </p:nvSpPr>
        <p:spPr>
          <a:xfrm rot="5400013">
            <a:off x="447329" y="129475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0"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03C675-D758-6950-15F5-EAFA12D86FCC}"/>
              </a:ext>
            </a:extLst>
          </p:cNvPr>
          <p:cNvSpPr txBox="1"/>
          <p:nvPr/>
        </p:nvSpPr>
        <p:spPr>
          <a:xfrm>
            <a:off x="180749" y="182880"/>
            <a:ext cx="516195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FFC000"/>
                </a:solidFill>
                <a:uFillTx/>
                <a:latin typeface="Calibri" pitchFamily="34"/>
                <a:cs typeface="Calibri" pitchFamily="34"/>
              </a:rPr>
              <a:t> VIJEĆE EUROPSKE UNIJE</a:t>
            </a: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A38B4F67-FCAA-E75D-451B-E5C76428F02A}"/>
              </a:ext>
            </a:extLst>
          </p:cNvPr>
          <p:cNvSpPr/>
          <p:nvPr/>
        </p:nvSpPr>
        <p:spPr>
          <a:xfrm rot="5400013">
            <a:off x="80654" y="52902"/>
            <a:ext cx="620886" cy="6270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39A3A2F-E44E-D3B8-1F23-91B5E0C3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808" y="917783"/>
            <a:ext cx="3929478" cy="22978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E8DEFEC-5CB6-3AEE-69BF-0163464CC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808" y="3468438"/>
            <a:ext cx="3929478" cy="31450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53BFB160-D6C2-821F-4244-A382885833B7}"/>
              </a:ext>
            </a:extLst>
          </p:cNvPr>
          <p:cNvSpPr txBox="1"/>
          <p:nvPr/>
        </p:nvSpPr>
        <p:spPr>
          <a:xfrm>
            <a:off x="7793659" y="3046040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D45DE8B-FDE6-56E9-2CEB-D47B77BCBC22}"/>
              </a:ext>
            </a:extLst>
          </p:cNvPr>
          <p:cNvSpPr txBox="1"/>
          <p:nvPr/>
        </p:nvSpPr>
        <p:spPr>
          <a:xfrm>
            <a:off x="7793659" y="6421620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240B425B-8220-BF3F-74F9-B38E7910F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308" y="194108"/>
            <a:ext cx="824413" cy="48278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9" name="Diagram 4">
            <a:extLst>
              <a:ext uri="{FF2B5EF4-FFF2-40B4-BE49-F238E27FC236}">
                <a16:creationId xmlns:a16="http://schemas.microsoft.com/office/drawing/2014/main" id="{0E791B8C-3E83-F473-9C56-3E62F5165C46}"/>
              </a:ext>
            </a:extLst>
          </p:cNvPr>
          <p:cNvGrpSpPr/>
          <p:nvPr/>
        </p:nvGrpSpPr>
        <p:grpSpPr>
          <a:xfrm>
            <a:off x="487676" y="917783"/>
            <a:ext cx="3897629" cy="5557723"/>
            <a:chOff x="487676" y="917783"/>
            <a:chExt cx="3897629" cy="555772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6A750D-5702-E717-AD1E-484586FA6189}"/>
                </a:ext>
              </a:extLst>
            </p:cNvPr>
            <p:cNvSpPr/>
            <p:nvPr/>
          </p:nvSpPr>
          <p:spPr>
            <a:xfrm>
              <a:off x="487676" y="917783"/>
              <a:ext cx="3897629" cy="11007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7634"/>
                <a:gd name="f7" fmla="val 1100706"/>
                <a:gd name="f8" fmla="val 183455"/>
                <a:gd name="f9" fmla="val 82136"/>
                <a:gd name="f10" fmla="val 3714179"/>
                <a:gd name="f11" fmla="val 3815498"/>
                <a:gd name="f12" fmla="val 917251"/>
                <a:gd name="f13" fmla="val 1018570"/>
                <a:gd name="f14" fmla="+- 0 0 -90"/>
                <a:gd name="f15" fmla="*/ f3 1 3897634"/>
                <a:gd name="f16" fmla="*/ f4 1 1100706"/>
                <a:gd name="f17" fmla="+- f7 0 f5"/>
                <a:gd name="f18" fmla="+- f6 0 f5"/>
                <a:gd name="f19" fmla="*/ f14 f0 1"/>
                <a:gd name="f20" fmla="*/ f18 1 3897634"/>
                <a:gd name="f21" fmla="*/ f17 1 1100706"/>
                <a:gd name="f22" fmla="*/ 0 f18 1"/>
                <a:gd name="f23" fmla="*/ 183455 f17 1"/>
                <a:gd name="f24" fmla="*/ 183455 f18 1"/>
                <a:gd name="f25" fmla="*/ 0 f17 1"/>
                <a:gd name="f26" fmla="*/ 3714179 f18 1"/>
                <a:gd name="f27" fmla="*/ 3897634 f18 1"/>
                <a:gd name="f28" fmla="*/ 917251 f17 1"/>
                <a:gd name="f29" fmla="*/ 1100706 f17 1"/>
                <a:gd name="f30" fmla="*/ f19 1 f2"/>
                <a:gd name="f31" fmla="*/ f22 1 3897634"/>
                <a:gd name="f32" fmla="*/ f23 1 1100706"/>
                <a:gd name="f33" fmla="*/ f24 1 3897634"/>
                <a:gd name="f34" fmla="*/ f25 1 1100706"/>
                <a:gd name="f35" fmla="*/ f26 1 3897634"/>
                <a:gd name="f36" fmla="*/ f27 1 3897634"/>
                <a:gd name="f37" fmla="*/ f28 1 1100706"/>
                <a:gd name="f38" fmla="*/ f29 1 11007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897634" h="11007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506" tIns="118506" rIns="118506" bIns="118506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predstavlja vlade država članica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97A4C6-B443-CDFD-42D6-2D8A7E66EF6F}"/>
                </a:ext>
              </a:extLst>
            </p:cNvPr>
            <p:cNvSpPr/>
            <p:nvPr/>
          </p:nvSpPr>
          <p:spPr>
            <a:xfrm>
              <a:off x="487676" y="2033150"/>
              <a:ext cx="3897629" cy="11007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7634"/>
                <a:gd name="f7" fmla="val 1100706"/>
                <a:gd name="f8" fmla="val 183455"/>
                <a:gd name="f9" fmla="val 82136"/>
                <a:gd name="f10" fmla="val 3714179"/>
                <a:gd name="f11" fmla="val 3815498"/>
                <a:gd name="f12" fmla="val 917251"/>
                <a:gd name="f13" fmla="val 1018570"/>
                <a:gd name="f14" fmla="+- 0 0 -90"/>
                <a:gd name="f15" fmla="*/ f3 1 3897634"/>
                <a:gd name="f16" fmla="*/ f4 1 1100706"/>
                <a:gd name="f17" fmla="+- f7 0 f5"/>
                <a:gd name="f18" fmla="+- f6 0 f5"/>
                <a:gd name="f19" fmla="*/ f14 f0 1"/>
                <a:gd name="f20" fmla="*/ f18 1 3897634"/>
                <a:gd name="f21" fmla="*/ f17 1 1100706"/>
                <a:gd name="f22" fmla="*/ 0 f18 1"/>
                <a:gd name="f23" fmla="*/ 183455 f17 1"/>
                <a:gd name="f24" fmla="*/ 183455 f18 1"/>
                <a:gd name="f25" fmla="*/ 0 f17 1"/>
                <a:gd name="f26" fmla="*/ 3714179 f18 1"/>
                <a:gd name="f27" fmla="*/ 3897634 f18 1"/>
                <a:gd name="f28" fmla="*/ 917251 f17 1"/>
                <a:gd name="f29" fmla="*/ 1100706 f17 1"/>
                <a:gd name="f30" fmla="*/ f19 1 f2"/>
                <a:gd name="f31" fmla="*/ f22 1 3897634"/>
                <a:gd name="f32" fmla="*/ f23 1 1100706"/>
                <a:gd name="f33" fmla="*/ f24 1 3897634"/>
                <a:gd name="f34" fmla="*/ f25 1 1100706"/>
                <a:gd name="f35" fmla="*/ f26 1 3897634"/>
                <a:gd name="f36" fmla="*/ f27 1 3897634"/>
                <a:gd name="f37" fmla="*/ f28 1 1100706"/>
                <a:gd name="f38" fmla="*/ f29 1 11007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897634" h="11007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506" tIns="118506" rIns="118506" bIns="118506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okuplja ministre država članica, koji se sastaju kako bi raspravljali o pitanjima važnima za EU (poljoprivreda, vanjski poslovi, pravosuđe itd.)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435A4B1-1BDA-FC8A-B753-285880EF7D48}"/>
                </a:ext>
              </a:extLst>
            </p:cNvPr>
            <p:cNvSpPr/>
            <p:nvPr/>
          </p:nvSpPr>
          <p:spPr>
            <a:xfrm>
              <a:off x="487676" y="3147035"/>
              <a:ext cx="3897629" cy="11007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7634"/>
                <a:gd name="f7" fmla="val 1100706"/>
                <a:gd name="f8" fmla="val 183455"/>
                <a:gd name="f9" fmla="val 82136"/>
                <a:gd name="f10" fmla="val 3714179"/>
                <a:gd name="f11" fmla="val 3815498"/>
                <a:gd name="f12" fmla="val 917251"/>
                <a:gd name="f13" fmla="val 1018570"/>
                <a:gd name="f14" fmla="+- 0 0 -90"/>
                <a:gd name="f15" fmla="*/ f3 1 3897634"/>
                <a:gd name="f16" fmla="*/ f4 1 1100706"/>
                <a:gd name="f17" fmla="+- f7 0 f5"/>
                <a:gd name="f18" fmla="+- f6 0 f5"/>
                <a:gd name="f19" fmla="*/ f14 f0 1"/>
                <a:gd name="f20" fmla="*/ f18 1 3897634"/>
                <a:gd name="f21" fmla="*/ f17 1 1100706"/>
                <a:gd name="f22" fmla="*/ 0 f18 1"/>
                <a:gd name="f23" fmla="*/ 183455 f17 1"/>
                <a:gd name="f24" fmla="*/ 183455 f18 1"/>
                <a:gd name="f25" fmla="*/ 0 f17 1"/>
                <a:gd name="f26" fmla="*/ 3714179 f18 1"/>
                <a:gd name="f27" fmla="*/ 3897634 f18 1"/>
                <a:gd name="f28" fmla="*/ 917251 f17 1"/>
                <a:gd name="f29" fmla="*/ 1100706 f17 1"/>
                <a:gd name="f30" fmla="*/ f19 1 f2"/>
                <a:gd name="f31" fmla="*/ f22 1 3897634"/>
                <a:gd name="f32" fmla="*/ f23 1 1100706"/>
                <a:gd name="f33" fmla="*/ f24 1 3897634"/>
                <a:gd name="f34" fmla="*/ f25 1 1100706"/>
                <a:gd name="f35" fmla="*/ f26 1 3897634"/>
                <a:gd name="f36" fmla="*/ f27 1 3897634"/>
                <a:gd name="f37" fmla="*/ f28 1 1100706"/>
                <a:gd name="f38" fmla="*/ f29 1 11007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897634" h="11007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506" tIns="118506" rIns="118506" bIns="118506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donosi odluke i odobrava zakonodavne prijedloge s Europskim parlamentom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E3E001-6602-9750-B994-C3CD37801AEF}"/>
                </a:ext>
              </a:extLst>
            </p:cNvPr>
            <p:cNvSpPr/>
            <p:nvPr/>
          </p:nvSpPr>
          <p:spPr>
            <a:xfrm>
              <a:off x="487676" y="4260921"/>
              <a:ext cx="3897629" cy="11007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7634"/>
                <a:gd name="f7" fmla="val 1100706"/>
                <a:gd name="f8" fmla="val 183455"/>
                <a:gd name="f9" fmla="val 82136"/>
                <a:gd name="f10" fmla="val 3714179"/>
                <a:gd name="f11" fmla="val 3815498"/>
                <a:gd name="f12" fmla="val 917251"/>
                <a:gd name="f13" fmla="val 1018570"/>
                <a:gd name="f14" fmla="+- 0 0 -90"/>
                <a:gd name="f15" fmla="*/ f3 1 3897634"/>
                <a:gd name="f16" fmla="*/ f4 1 1100706"/>
                <a:gd name="f17" fmla="+- f7 0 f5"/>
                <a:gd name="f18" fmla="+- f6 0 f5"/>
                <a:gd name="f19" fmla="*/ f14 f0 1"/>
                <a:gd name="f20" fmla="*/ f18 1 3897634"/>
                <a:gd name="f21" fmla="*/ f17 1 1100706"/>
                <a:gd name="f22" fmla="*/ 0 f18 1"/>
                <a:gd name="f23" fmla="*/ 183455 f17 1"/>
                <a:gd name="f24" fmla="*/ 183455 f18 1"/>
                <a:gd name="f25" fmla="*/ 0 f17 1"/>
                <a:gd name="f26" fmla="*/ 3714179 f18 1"/>
                <a:gd name="f27" fmla="*/ 3897634 f18 1"/>
                <a:gd name="f28" fmla="*/ 917251 f17 1"/>
                <a:gd name="f29" fmla="*/ 1100706 f17 1"/>
                <a:gd name="f30" fmla="*/ f19 1 f2"/>
                <a:gd name="f31" fmla="*/ f22 1 3897634"/>
                <a:gd name="f32" fmla="*/ f23 1 1100706"/>
                <a:gd name="f33" fmla="*/ f24 1 3897634"/>
                <a:gd name="f34" fmla="*/ f25 1 1100706"/>
                <a:gd name="f35" fmla="*/ f26 1 3897634"/>
                <a:gd name="f36" fmla="*/ f27 1 3897634"/>
                <a:gd name="f37" fmla="*/ f28 1 1100706"/>
                <a:gd name="f38" fmla="*/ f29 1 11007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897634" h="11007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506" tIns="118506" rIns="118506" bIns="118506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ima rotirajuće predsjedništvo – svakih šest mjeseci njime predsjeda druga država članica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879492-FE29-3610-AAFD-BEE639F4921E}"/>
                </a:ext>
              </a:extLst>
            </p:cNvPr>
            <p:cNvSpPr/>
            <p:nvPr/>
          </p:nvSpPr>
          <p:spPr>
            <a:xfrm>
              <a:off x="487676" y="5374797"/>
              <a:ext cx="3897629" cy="11007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7634"/>
                <a:gd name="f7" fmla="val 1100706"/>
                <a:gd name="f8" fmla="val 183455"/>
                <a:gd name="f9" fmla="val 82136"/>
                <a:gd name="f10" fmla="val 3714179"/>
                <a:gd name="f11" fmla="val 3815498"/>
                <a:gd name="f12" fmla="val 917251"/>
                <a:gd name="f13" fmla="val 1018570"/>
                <a:gd name="f14" fmla="+- 0 0 -90"/>
                <a:gd name="f15" fmla="*/ f3 1 3897634"/>
                <a:gd name="f16" fmla="*/ f4 1 1100706"/>
                <a:gd name="f17" fmla="+- f7 0 f5"/>
                <a:gd name="f18" fmla="+- f6 0 f5"/>
                <a:gd name="f19" fmla="*/ f14 f0 1"/>
                <a:gd name="f20" fmla="*/ f18 1 3897634"/>
                <a:gd name="f21" fmla="*/ f17 1 1100706"/>
                <a:gd name="f22" fmla="*/ 0 f18 1"/>
                <a:gd name="f23" fmla="*/ 183455 f17 1"/>
                <a:gd name="f24" fmla="*/ 183455 f18 1"/>
                <a:gd name="f25" fmla="*/ 0 f17 1"/>
                <a:gd name="f26" fmla="*/ 3714179 f18 1"/>
                <a:gd name="f27" fmla="*/ 3897634 f18 1"/>
                <a:gd name="f28" fmla="*/ 917251 f17 1"/>
                <a:gd name="f29" fmla="*/ 1100706 f17 1"/>
                <a:gd name="f30" fmla="*/ f19 1 f2"/>
                <a:gd name="f31" fmla="*/ f22 1 3897634"/>
                <a:gd name="f32" fmla="*/ f23 1 1100706"/>
                <a:gd name="f33" fmla="*/ f24 1 3897634"/>
                <a:gd name="f34" fmla="*/ f25 1 1100706"/>
                <a:gd name="f35" fmla="*/ f26 1 3897634"/>
                <a:gd name="f36" fmla="*/ f27 1 3897634"/>
                <a:gd name="f37" fmla="*/ f28 1 1100706"/>
                <a:gd name="f38" fmla="*/ f29 1 1100706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897634" h="1100706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8506" tIns="118506" rIns="118506" bIns="118506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sastaje se u Bruxellesu ili Luxembourgu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5" name="Rectangle 15">
            <a:extLst>
              <a:ext uri="{FF2B5EF4-FFF2-40B4-BE49-F238E27FC236}">
                <a16:creationId xmlns:a16="http://schemas.microsoft.com/office/drawing/2014/main" id="{49073674-2550-8FE4-484E-10E3F6A88C5A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16" name="Connecteur droit 5">
            <a:extLst>
              <a:ext uri="{FF2B5EF4-FFF2-40B4-BE49-F238E27FC236}">
                <a16:creationId xmlns:a16="http://schemas.microsoft.com/office/drawing/2014/main" id="{0BC2C35E-2866-6703-85D2-C5F3D4CB69FB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A001A7BC-C2CB-D4F9-4AE5-9A2B619C27C0}"/>
              </a:ext>
            </a:extLst>
          </p:cNvPr>
          <p:cNvSpPr txBox="1"/>
          <p:nvPr/>
        </p:nvSpPr>
        <p:spPr>
          <a:xfrm>
            <a:off x="632938" y="154844"/>
            <a:ext cx="659082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FFC000"/>
                </a:solidFill>
                <a:uFillTx/>
                <a:latin typeface="Calibri"/>
              </a:rPr>
              <a:t>EUROPSKA KOMISIJA</a:t>
            </a:r>
            <a:endParaRPr lang="fr-FR" sz="3200" b="0" i="0" u="none" strike="noStrike" kern="1200" cap="none" spc="0" baseline="0">
              <a:solidFill>
                <a:srgbClr val="FFC000"/>
              </a:solidFill>
              <a:uFillTx/>
              <a:latin typeface="Calibri"/>
            </a:endParaRPr>
          </a:p>
        </p:txBody>
      </p:sp>
      <p:sp>
        <p:nvSpPr>
          <p:cNvPr id="3" name="Larme 5">
            <a:extLst>
              <a:ext uri="{FF2B5EF4-FFF2-40B4-BE49-F238E27FC236}">
                <a16:creationId xmlns:a16="http://schemas.microsoft.com/office/drawing/2014/main" id="{5AA4AAA0-F439-1691-2CC7-AA28A8851597}"/>
              </a:ext>
            </a:extLst>
          </p:cNvPr>
          <p:cNvSpPr/>
          <p:nvPr/>
        </p:nvSpPr>
        <p:spPr>
          <a:xfrm rot="5551961">
            <a:off x="39049" y="39534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age 10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5E3D6469-7310-9B51-C631-B2286531F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25" y="278338"/>
            <a:ext cx="573273" cy="3478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323BDB7B-1ABF-CC64-654B-66B7590EBFDF}"/>
              </a:ext>
            </a:extLst>
          </p:cNvPr>
          <p:cNvSpPr txBox="1"/>
          <p:nvPr/>
        </p:nvSpPr>
        <p:spPr>
          <a:xfrm>
            <a:off x="3784198" y="6686211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pic>
        <p:nvPicPr>
          <p:cNvPr id="6" name="Picture 2" descr="https://ec.europa.eu/avservices/avs/files/video6/repository/prod/photo/store/store2/0/P052360-117948.jpg">
            <a:extLst>
              <a:ext uri="{FF2B5EF4-FFF2-40B4-BE49-F238E27FC236}">
                <a16:creationId xmlns:a16="http://schemas.microsoft.com/office/drawing/2014/main" id="{E29F7584-79B1-DC76-5849-100D75AB1E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36932" y="3860989"/>
            <a:ext cx="4043184" cy="27334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Group photo with, from left to right:in the 1st row: Ursula von der Leyen, President of the...">
            <a:extLst>
              <a:ext uri="{FF2B5EF4-FFF2-40B4-BE49-F238E27FC236}">
                <a16:creationId xmlns:a16="http://schemas.microsoft.com/office/drawing/2014/main" id="{4F5FDEB6-4733-77EC-4C7E-93685C05BA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36932" y="1021083"/>
            <a:ext cx="4043184" cy="251328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Diagram 8">
            <a:extLst>
              <a:ext uri="{FF2B5EF4-FFF2-40B4-BE49-F238E27FC236}">
                <a16:creationId xmlns:a16="http://schemas.microsoft.com/office/drawing/2014/main" id="{935F515F-2356-135B-BF22-64AB7A8C45E5}"/>
              </a:ext>
            </a:extLst>
          </p:cNvPr>
          <p:cNvGrpSpPr/>
          <p:nvPr/>
        </p:nvGrpSpPr>
        <p:grpSpPr>
          <a:xfrm>
            <a:off x="335283" y="1023999"/>
            <a:ext cx="3992883" cy="5567572"/>
            <a:chOff x="335283" y="1023999"/>
            <a:chExt cx="3992883" cy="556757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41734F-AFBB-6555-7588-FE2FD981A1CB}"/>
                </a:ext>
              </a:extLst>
            </p:cNvPr>
            <p:cNvSpPr/>
            <p:nvPr/>
          </p:nvSpPr>
          <p:spPr>
            <a:xfrm>
              <a:off x="335283" y="1023999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zastupa zajedničke interese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D624D41-FE8A-3E8C-AD22-C526FB537C00}"/>
                </a:ext>
              </a:extLst>
            </p:cNvPr>
            <p:cNvSpPr/>
            <p:nvPr/>
          </p:nvSpPr>
          <p:spPr>
            <a:xfrm>
              <a:off x="335283" y="1821073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sastoji se od predsjednika i po jednog povjerenika iz svake članice EU-a nadležnog za određeno područje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69AECC-354B-AE9B-B882-F2A18F7FE082}"/>
                </a:ext>
              </a:extLst>
            </p:cNvPr>
            <p:cNvSpPr/>
            <p:nvPr/>
          </p:nvSpPr>
          <p:spPr>
            <a:xfrm>
              <a:off x="335283" y="2618146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predlaže nove propise i programe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EED07DD-7A91-7E29-C216-A2893DFB60AA}"/>
                </a:ext>
              </a:extLst>
            </p:cNvPr>
            <p:cNvSpPr/>
            <p:nvPr/>
          </p:nvSpPr>
          <p:spPr>
            <a:xfrm>
              <a:off x="335283" y="3415219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bira je Europski parlament na pet godina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F61093E-12D5-675B-3BA4-E385BA902E9B}"/>
                </a:ext>
              </a:extLst>
            </p:cNvPr>
            <p:cNvSpPr/>
            <p:nvPr/>
          </p:nvSpPr>
          <p:spPr>
            <a:xfrm>
              <a:off x="335283" y="4212293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upravlja politikama i proračunom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3C6006-8E59-8F31-85C3-31C891B76984}"/>
                </a:ext>
              </a:extLst>
            </p:cNvPr>
            <p:cNvSpPr/>
            <p:nvPr/>
          </p:nvSpPr>
          <p:spPr>
            <a:xfrm>
              <a:off x="335283" y="5009366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čuvarica je Ugovora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447B99-3F85-209D-107C-DF803F163FF8}"/>
                </a:ext>
              </a:extLst>
            </p:cNvPr>
            <p:cNvSpPr/>
            <p:nvPr/>
          </p:nvSpPr>
          <p:spPr>
            <a:xfrm>
              <a:off x="335283" y="5806440"/>
              <a:ext cx="3992883" cy="7851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992880"/>
                <a:gd name="f7" fmla="val 785133"/>
                <a:gd name="f8" fmla="val 130858"/>
                <a:gd name="f9" fmla="val 58587"/>
                <a:gd name="f10" fmla="val 3862022"/>
                <a:gd name="f11" fmla="val 3934293"/>
                <a:gd name="f12" fmla="val 654275"/>
                <a:gd name="f13" fmla="val 726546"/>
                <a:gd name="f14" fmla="+- 0 0 -90"/>
                <a:gd name="f15" fmla="*/ f3 1 3992880"/>
                <a:gd name="f16" fmla="*/ f4 1 785133"/>
                <a:gd name="f17" fmla="+- f7 0 f5"/>
                <a:gd name="f18" fmla="+- f6 0 f5"/>
                <a:gd name="f19" fmla="*/ f14 f0 1"/>
                <a:gd name="f20" fmla="*/ f18 1 3992880"/>
                <a:gd name="f21" fmla="*/ f17 1 785133"/>
                <a:gd name="f22" fmla="*/ 0 f18 1"/>
                <a:gd name="f23" fmla="*/ 130858 f17 1"/>
                <a:gd name="f24" fmla="*/ 130858 f18 1"/>
                <a:gd name="f25" fmla="*/ 0 f17 1"/>
                <a:gd name="f26" fmla="*/ 3862022 f18 1"/>
                <a:gd name="f27" fmla="*/ 3992880 f18 1"/>
                <a:gd name="f28" fmla="*/ 654275 f17 1"/>
                <a:gd name="f29" fmla="*/ 785133 f17 1"/>
                <a:gd name="f30" fmla="*/ f19 1 f2"/>
                <a:gd name="f31" fmla="*/ f22 1 3992880"/>
                <a:gd name="f32" fmla="*/ f23 1 785133"/>
                <a:gd name="f33" fmla="*/ f24 1 3992880"/>
                <a:gd name="f34" fmla="*/ f25 1 785133"/>
                <a:gd name="f35" fmla="*/ f26 1 3992880"/>
                <a:gd name="f36" fmla="*/ f27 1 3992880"/>
                <a:gd name="f37" fmla="*/ f28 1 785133"/>
                <a:gd name="f38" fmla="*/ f29 1 7851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992880" h="7851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3098" tIns="103098" rIns="103098" bIns="10309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ima sjedište u Bruxellesu i Luxembourgu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7BE03227-31CE-B0DB-3A3A-E2D973AE016C}"/>
              </a:ext>
            </a:extLst>
          </p:cNvPr>
          <p:cNvSpPr txBox="1"/>
          <p:nvPr/>
        </p:nvSpPr>
        <p:spPr>
          <a:xfrm>
            <a:off x="7696203" y="6409825"/>
            <a:ext cx="883923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5DEB53A7-BC2F-2E92-4718-95811F6B7B6D}"/>
              </a:ext>
            </a:extLst>
          </p:cNvPr>
          <p:cNvSpPr txBox="1"/>
          <p:nvPr/>
        </p:nvSpPr>
        <p:spPr>
          <a:xfrm>
            <a:off x="7696203" y="3359715"/>
            <a:ext cx="883923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DA30301-03B3-1535-F0EC-003BEE20B43B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19" name="Connecteur droit 5">
            <a:extLst>
              <a:ext uri="{FF2B5EF4-FFF2-40B4-BE49-F238E27FC236}">
                <a16:creationId xmlns:a16="http://schemas.microsoft.com/office/drawing/2014/main" id="{1789FBEF-9FF2-1114-4396-E39D988C1582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5A0FF491-79E5-ABC3-E367-A8878332E159}"/>
              </a:ext>
            </a:extLst>
          </p:cNvPr>
          <p:cNvSpPr/>
          <p:nvPr/>
        </p:nvSpPr>
        <p:spPr>
          <a:xfrm>
            <a:off x="267251" y="1047582"/>
            <a:ext cx="8515011" cy="56017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8BDCECD2-36E9-CBF9-1007-702BBD337818}"/>
              </a:ext>
            </a:extLst>
          </p:cNvPr>
          <p:cNvSpPr/>
          <p:nvPr/>
        </p:nvSpPr>
        <p:spPr>
          <a:xfrm>
            <a:off x="530416" y="3361233"/>
            <a:ext cx="8046134" cy="1773588"/>
          </a:xfrm>
          <a:prstGeom prst="rect">
            <a:avLst/>
          </a:prstGeom>
          <a:solidFill>
            <a:srgbClr val="FFC000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ardrop 4">
            <a:extLst>
              <a:ext uri="{FF2B5EF4-FFF2-40B4-BE49-F238E27FC236}">
                <a16:creationId xmlns:a16="http://schemas.microsoft.com/office/drawing/2014/main" id="{F758FC64-98DE-6BCB-09E5-05B4455055D8}"/>
              </a:ext>
            </a:extLst>
          </p:cNvPr>
          <p:cNvSpPr/>
          <p:nvPr/>
        </p:nvSpPr>
        <p:spPr>
          <a:xfrm rot="5400013">
            <a:off x="134750" y="120321"/>
            <a:ext cx="678585" cy="70745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747CAB2-9A3F-9031-2599-7B692D1D8EC0}"/>
              </a:ext>
            </a:extLst>
          </p:cNvPr>
          <p:cNvSpPr txBox="1"/>
          <p:nvPr/>
        </p:nvSpPr>
        <p:spPr>
          <a:xfrm>
            <a:off x="807808" y="-4617"/>
            <a:ext cx="6372362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200" b="1" i="0" u="none" strike="noStrike" kern="1200" cap="none" spc="0" baseline="0">
                <a:solidFill>
                  <a:srgbClr val="FFC000"/>
                </a:solidFill>
                <a:uFillTx/>
                <a:latin typeface="Calibri"/>
              </a:rPr>
              <a:t>ZAKONODAVSTVO EUROPSKE UNIJE: TKO ŠTO RADI?</a:t>
            </a:r>
          </a:p>
        </p:txBody>
      </p:sp>
      <p:cxnSp>
        <p:nvCxnSpPr>
          <p:cNvPr id="6" name="Straight Arrow Connector 27">
            <a:extLst>
              <a:ext uri="{FF2B5EF4-FFF2-40B4-BE49-F238E27FC236}">
                <a16:creationId xmlns:a16="http://schemas.microsoft.com/office/drawing/2014/main" id="{ADDBA3BE-5B62-DCBA-0906-E81F791377A4}"/>
              </a:ext>
            </a:extLst>
          </p:cNvPr>
          <p:cNvCxnSpPr/>
          <p:nvPr/>
        </p:nvCxnSpPr>
        <p:spPr>
          <a:xfrm>
            <a:off x="5508619" y="2110965"/>
            <a:ext cx="1691522" cy="1222891"/>
          </a:xfrm>
          <a:prstGeom prst="straightConnector1">
            <a:avLst/>
          </a:prstGeom>
          <a:noFill/>
          <a:ln w="98426" cap="flat">
            <a:solidFill>
              <a:srgbClr val="FFA00E"/>
            </a:solidFill>
            <a:prstDash val="solid"/>
            <a:miter/>
            <a:tailEnd type="arrow"/>
          </a:ln>
        </p:spPr>
      </p:cxnSp>
      <p:cxnSp>
        <p:nvCxnSpPr>
          <p:cNvPr id="7" name="Straight Arrow Connector 28">
            <a:extLst>
              <a:ext uri="{FF2B5EF4-FFF2-40B4-BE49-F238E27FC236}">
                <a16:creationId xmlns:a16="http://schemas.microsoft.com/office/drawing/2014/main" id="{AF655767-137B-EEFF-C023-37F73908874F}"/>
              </a:ext>
            </a:extLst>
          </p:cNvPr>
          <p:cNvCxnSpPr>
            <a:stCxn id="13" idx="1"/>
          </p:cNvCxnSpPr>
          <p:nvPr/>
        </p:nvCxnSpPr>
        <p:spPr>
          <a:xfrm flipH="1">
            <a:off x="1756992" y="2065410"/>
            <a:ext cx="1797609" cy="1308296"/>
          </a:xfrm>
          <a:prstGeom prst="straightConnector1">
            <a:avLst/>
          </a:prstGeom>
          <a:noFill/>
          <a:ln w="98426" cap="flat">
            <a:solidFill>
              <a:srgbClr val="FFA00E"/>
            </a:solidFill>
            <a:prstDash val="solid"/>
            <a:miter/>
            <a:tailEnd type="arrow"/>
          </a:ln>
        </p:spPr>
      </p:cxnSp>
      <p:pic>
        <p:nvPicPr>
          <p:cNvPr id="8" name="Picture 3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65EB1B95-D171-B198-E305-407C3C316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8" y="787975"/>
            <a:ext cx="1448560" cy="8789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2EE2DD95-CD74-5BF0-735D-219DF6234076}"/>
              </a:ext>
            </a:extLst>
          </p:cNvPr>
          <p:cNvSpPr txBox="1"/>
          <p:nvPr/>
        </p:nvSpPr>
        <p:spPr>
          <a:xfrm>
            <a:off x="3739502" y="1549715"/>
            <a:ext cx="2289739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Europska komisija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2045768-5302-F1C8-8795-3E9DC23349C0}"/>
              </a:ext>
            </a:extLst>
          </p:cNvPr>
          <p:cNvSpPr txBox="1"/>
          <p:nvPr/>
        </p:nvSpPr>
        <p:spPr>
          <a:xfrm>
            <a:off x="862544" y="4407398"/>
            <a:ext cx="219291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Europski parlament</a:t>
            </a:r>
          </a:p>
        </p:txBody>
      </p:sp>
      <p:pic>
        <p:nvPicPr>
          <p:cNvPr id="11" name="Picture 31">
            <a:extLst>
              <a:ext uri="{FF2B5EF4-FFF2-40B4-BE49-F238E27FC236}">
                <a16:creationId xmlns:a16="http://schemas.microsoft.com/office/drawing/2014/main" id="{8CE8F09B-E83B-8B24-FF81-4B404F19F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327" y="3437412"/>
            <a:ext cx="1053617" cy="8968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462DC89B-803B-98E7-1FFE-65D35EA154B9}"/>
              </a:ext>
            </a:extLst>
          </p:cNvPr>
          <p:cNvSpPr txBox="1"/>
          <p:nvPr/>
        </p:nvSpPr>
        <p:spPr>
          <a:xfrm>
            <a:off x="6325288" y="4407398"/>
            <a:ext cx="244101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Vijeće Europske unije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6BA93-DCA7-3306-5F79-50E8FFFC15D4}"/>
              </a:ext>
            </a:extLst>
          </p:cNvPr>
          <p:cNvSpPr/>
          <p:nvPr/>
        </p:nvSpPr>
        <p:spPr>
          <a:xfrm>
            <a:off x="3554601" y="1855491"/>
            <a:ext cx="1940311" cy="419837"/>
          </a:xfrm>
          <a:prstGeom prst="rect">
            <a:avLst/>
          </a:prstGeom>
          <a:solidFill>
            <a:srgbClr val="2F559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predlaže propis</a:t>
            </a:r>
          </a:p>
        </p:txBody>
      </p:sp>
      <p:cxnSp>
        <p:nvCxnSpPr>
          <p:cNvPr id="14" name="Straight Arrow Connector 39">
            <a:extLst>
              <a:ext uri="{FF2B5EF4-FFF2-40B4-BE49-F238E27FC236}">
                <a16:creationId xmlns:a16="http://schemas.microsoft.com/office/drawing/2014/main" id="{E6B2D581-85AA-B555-5FCB-AA44BE1D1F34}"/>
              </a:ext>
            </a:extLst>
          </p:cNvPr>
          <p:cNvCxnSpPr/>
          <p:nvPr/>
        </p:nvCxnSpPr>
        <p:spPr>
          <a:xfrm>
            <a:off x="4516239" y="5159346"/>
            <a:ext cx="8513" cy="833119"/>
          </a:xfrm>
          <a:prstGeom prst="straightConnector1">
            <a:avLst/>
          </a:prstGeom>
          <a:noFill/>
          <a:ln w="98426" cap="flat">
            <a:solidFill>
              <a:srgbClr val="FFA00E"/>
            </a:solidFill>
            <a:prstDash val="solid"/>
            <a:miter/>
            <a:tailEnd type="arrow"/>
          </a:ln>
        </p:spPr>
      </p:cxnSp>
      <p:sp>
        <p:nvSpPr>
          <p:cNvPr id="15" name="Rectangle 43">
            <a:extLst>
              <a:ext uri="{FF2B5EF4-FFF2-40B4-BE49-F238E27FC236}">
                <a16:creationId xmlns:a16="http://schemas.microsoft.com/office/drawing/2014/main" id="{740E279E-B01F-FA52-4485-D5D6BDA89529}"/>
              </a:ext>
            </a:extLst>
          </p:cNvPr>
          <p:cNvSpPr/>
          <p:nvPr/>
        </p:nvSpPr>
        <p:spPr>
          <a:xfrm>
            <a:off x="3408499" y="5992465"/>
            <a:ext cx="2232507" cy="475616"/>
          </a:xfrm>
          <a:prstGeom prst="rect">
            <a:avLst/>
          </a:prstGeom>
          <a:solidFill>
            <a:srgbClr val="2F559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Novi propis EU-a</a:t>
            </a:r>
          </a:p>
        </p:txBody>
      </p:sp>
      <p:pic>
        <p:nvPicPr>
          <p:cNvPr id="16" name="Image 12">
            <a:extLst>
              <a:ext uri="{FF2B5EF4-FFF2-40B4-BE49-F238E27FC236}">
                <a16:creationId xmlns:a16="http://schemas.microsoft.com/office/drawing/2014/main" id="{BA27D1EA-1085-A400-5438-5921349A5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11" y="3463527"/>
            <a:ext cx="1644283" cy="8968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Rectangle 50">
            <a:extLst>
              <a:ext uri="{FF2B5EF4-FFF2-40B4-BE49-F238E27FC236}">
                <a16:creationId xmlns:a16="http://schemas.microsoft.com/office/drawing/2014/main" id="{40303839-CAA3-F689-7D20-6DA73906EFF4}"/>
              </a:ext>
            </a:extLst>
          </p:cNvPr>
          <p:cNvSpPr/>
          <p:nvPr/>
        </p:nvSpPr>
        <p:spPr>
          <a:xfrm>
            <a:off x="3077733" y="3519205"/>
            <a:ext cx="2951509" cy="556759"/>
          </a:xfrm>
          <a:prstGeom prst="rect">
            <a:avLst/>
          </a:prstGeom>
          <a:solidFill>
            <a:srgbClr val="2F559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donosi, mijenja ili odbija predloženi propis</a:t>
            </a:r>
            <a:endParaRPr lang="en-IE" sz="14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Rectangle 52">
            <a:extLst>
              <a:ext uri="{FF2B5EF4-FFF2-40B4-BE49-F238E27FC236}">
                <a16:creationId xmlns:a16="http://schemas.microsoft.com/office/drawing/2014/main" id="{678D8DD3-B027-39D8-AA6C-A2F0BC41EB93}"/>
              </a:ext>
            </a:extLst>
          </p:cNvPr>
          <p:cNvSpPr/>
          <p:nvPr/>
        </p:nvSpPr>
        <p:spPr>
          <a:xfrm>
            <a:off x="3575962" y="4727539"/>
            <a:ext cx="1955051" cy="299575"/>
          </a:xfrm>
          <a:prstGeom prst="rect">
            <a:avLst/>
          </a:prstGeom>
          <a:solidFill>
            <a:srgbClr val="2F559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ako se propis prihvati</a:t>
            </a:r>
          </a:p>
        </p:txBody>
      </p:sp>
      <p:sp>
        <p:nvSpPr>
          <p:cNvPr id="19" name="Left-Right Arrow 53">
            <a:extLst>
              <a:ext uri="{FF2B5EF4-FFF2-40B4-BE49-F238E27FC236}">
                <a16:creationId xmlns:a16="http://schemas.microsoft.com/office/drawing/2014/main" id="{562C10E1-97A3-59A9-9490-FB0C697CE1D2}"/>
              </a:ext>
            </a:extLst>
          </p:cNvPr>
          <p:cNvSpPr/>
          <p:nvPr/>
        </p:nvSpPr>
        <p:spPr>
          <a:xfrm>
            <a:off x="3087883" y="4289605"/>
            <a:ext cx="2622243" cy="1971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2F559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2406C59D-AF7D-AF91-1531-E9A50ADBCA2C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21" name="Connecteur droit 5">
            <a:extLst>
              <a:ext uri="{FF2B5EF4-FFF2-40B4-BE49-F238E27FC236}">
                <a16:creationId xmlns:a16="http://schemas.microsoft.com/office/drawing/2014/main" id="{40D64DFF-A13F-E891-FC6C-11244A8EBF06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8"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3C848-7AA0-4EBA-FF9F-DF9E6C1F77E7}"/>
              </a:ext>
            </a:extLst>
          </p:cNvPr>
          <p:cNvSpPr/>
          <p:nvPr/>
        </p:nvSpPr>
        <p:spPr>
          <a:xfrm>
            <a:off x="778218" y="250518"/>
            <a:ext cx="8248217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FFC000"/>
                </a:solidFill>
                <a:uFillTx/>
                <a:latin typeface="Calibri" pitchFamily="34"/>
                <a:cs typeface="Calibri" pitchFamily="34"/>
              </a:rPr>
              <a:t>SUD EUROPSKE UNIJE</a:t>
            </a:r>
            <a:endParaRPr lang="fr-FR" sz="3200" b="1" i="0" u="none" strike="noStrike" kern="1200" cap="none" spc="0" baseline="0">
              <a:solidFill>
                <a:srgbClr val="FFC000"/>
              </a:solidFill>
              <a:uFillTx/>
              <a:latin typeface="Calibri" pitchFamily="34"/>
              <a:cs typeface="Calibri" pitchFamily="34"/>
            </a:endParaRPr>
          </a:p>
        </p:txBody>
      </p:sp>
      <p:grpSp>
        <p:nvGrpSpPr>
          <p:cNvPr id="3" name="Diagram 4">
            <a:extLst>
              <a:ext uri="{FF2B5EF4-FFF2-40B4-BE49-F238E27FC236}">
                <a16:creationId xmlns:a16="http://schemas.microsoft.com/office/drawing/2014/main" id="{411D9C98-095C-EE33-5635-9F43804E27CA}"/>
              </a:ext>
            </a:extLst>
          </p:cNvPr>
          <p:cNvGrpSpPr/>
          <p:nvPr/>
        </p:nvGrpSpPr>
        <p:grpSpPr>
          <a:xfrm>
            <a:off x="199320" y="1006068"/>
            <a:ext cx="4380917" cy="5522765"/>
            <a:chOff x="199320" y="1006068"/>
            <a:chExt cx="4380917" cy="552276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A54E395-9338-8B4E-51FF-EC3B3473C323}"/>
                </a:ext>
              </a:extLst>
            </p:cNvPr>
            <p:cNvSpPr/>
            <p:nvPr/>
          </p:nvSpPr>
          <p:spPr>
            <a:xfrm>
              <a:off x="199320" y="1006068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prati zakonodavstvo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EB3E897-9671-F522-EE1A-F62806A00155}"/>
                </a:ext>
              </a:extLst>
            </p:cNvPr>
            <p:cNvSpPr/>
            <p:nvPr/>
          </p:nvSpPr>
          <p:spPr>
            <a:xfrm>
              <a:off x="199320" y="1796750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osigurava da države članice poštuju propise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C55EE3-5F72-DE5D-3757-ED2FB2B00A78}"/>
                </a:ext>
              </a:extLst>
            </p:cNvPr>
            <p:cNvSpPr/>
            <p:nvPr/>
          </p:nvSpPr>
          <p:spPr>
            <a:xfrm>
              <a:off x="199320" y="2587441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savjetuje nacionalne sudove o tumačenju tih propisa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2DB747-B5B3-66AE-BC95-55BFF30CF4D1}"/>
                </a:ext>
              </a:extLst>
            </p:cNvPr>
            <p:cNvSpPr/>
            <p:nvPr/>
          </p:nvSpPr>
          <p:spPr>
            <a:xfrm>
              <a:off x="199320" y="3378122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izriče kazne državama članicama koje ne poštuju propise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670FB3-B093-ACF9-6F3E-148845AF6242}"/>
                </a:ext>
              </a:extLst>
            </p:cNvPr>
            <p:cNvSpPr/>
            <p:nvPr/>
          </p:nvSpPr>
          <p:spPr>
            <a:xfrm>
              <a:off x="199320" y="4168804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provjerava jesu li ti propisi u skladu s temeljnim pravima (kao što je sloboda govora ili sloboda tiska)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F0B113-2BE4-B86B-5254-02DA7C45C5D0}"/>
                </a:ext>
              </a:extLst>
            </p:cNvPr>
            <p:cNvSpPr/>
            <p:nvPr/>
          </p:nvSpPr>
          <p:spPr>
            <a:xfrm>
              <a:off x="199320" y="4959495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sastoji se od jednog suca po državi članici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83F726-C5C6-8EF4-1689-DCF8AA4995E7}"/>
                </a:ext>
              </a:extLst>
            </p:cNvPr>
            <p:cNvSpPr/>
            <p:nvPr/>
          </p:nvSpPr>
          <p:spPr>
            <a:xfrm>
              <a:off x="199320" y="5750176"/>
              <a:ext cx="4380917" cy="7786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80921"/>
                <a:gd name="f7" fmla="val 778661"/>
                <a:gd name="f8" fmla="val 129779"/>
                <a:gd name="f9" fmla="val 58104"/>
                <a:gd name="f10" fmla="val 4251142"/>
                <a:gd name="f11" fmla="val 4322817"/>
                <a:gd name="f12" fmla="val 648882"/>
                <a:gd name="f13" fmla="val 720557"/>
                <a:gd name="f14" fmla="+- 0 0 -90"/>
                <a:gd name="f15" fmla="*/ f3 1 4380921"/>
                <a:gd name="f16" fmla="*/ f4 1 778661"/>
                <a:gd name="f17" fmla="+- f7 0 f5"/>
                <a:gd name="f18" fmla="+- f6 0 f5"/>
                <a:gd name="f19" fmla="*/ f14 f0 1"/>
                <a:gd name="f20" fmla="*/ f18 1 4380921"/>
                <a:gd name="f21" fmla="*/ f17 1 778661"/>
                <a:gd name="f22" fmla="*/ 0 f18 1"/>
                <a:gd name="f23" fmla="*/ 129779 f17 1"/>
                <a:gd name="f24" fmla="*/ 129779 f18 1"/>
                <a:gd name="f25" fmla="*/ 0 f17 1"/>
                <a:gd name="f26" fmla="*/ 4251142 f18 1"/>
                <a:gd name="f27" fmla="*/ 4380921 f18 1"/>
                <a:gd name="f28" fmla="*/ 648882 f17 1"/>
                <a:gd name="f29" fmla="*/ 778661 f17 1"/>
                <a:gd name="f30" fmla="*/ f19 1 f2"/>
                <a:gd name="f31" fmla="*/ f22 1 4380921"/>
                <a:gd name="f32" fmla="*/ f23 1 778661"/>
                <a:gd name="f33" fmla="*/ f24 1 4380921"/>
                <a:gd name="f34" fmla="*/ f25 1 778661"/>
                <a:gd name="f35" fmla="*/ f26 1 4380921"/>
                <a:gd name="f36" fmla="*/ f27 1 4380921"/>
                <a:gd name="f37" fmla="*/ f28 1 778661"/>
                <a:gd name="f38" fmla="*/ f29 1 77866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80921" h="77866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778" tIns="102778" rIns="102778" bIns="102778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ima sjedište u Luxembourgu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1" name="Larme 2">
            <a:extLst>
              <a:ext uri="{FF2B5EF4-FFF2-40B4-BE49-F238E27FC236}">
                <a16:creationId xmlns:a16="http://schemas.microsoft.com/office/drawing/2014/main" id="{C9191132-1F93-8B65-C5D8-24ECE3C7CE8A}"/>
              </a:ext>
            </a:extLst>
          </p:cNvPr>
          <p:cNvSpPr/>
          <p:nvPr/>
        </p:nvSpPr>
        <p:spPr>
          <a:xfrm rot="5591633">
            <a:off x="181156" y="150277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02F5180-FF21-D807-4933-6632E825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73" y="68360"/>
            <a:ext cx="612840" cy="7468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AF6044DF-98BC-F05C-D573-62CBD2C1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00" y="993449"/>
            <a:ext cx="3875007" cy="21638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F6040CD5-1EBB-9743-E575-58E2571C05A7}"/>
              </a:ext>
            </a:extLst>
          </p:cNvPr>
          <p:cNvSpPr txBox="1"/>
          <p:nvPr/>
        </p:nvSpPr>
        <p:spPr>
          <a:xfrm>
            <a:off x="7803206" y="2972659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pic>
        <p:nvPicPr>
          <p:cNvPr id="15" name="Picture 2" descr="The information panel of the Court of Justice of the European Union, at the entrance of the building">
            <a:extLst>
              <a:ext uri="{FF2B5EF4-FFF2-40B4-BE49-F238E27FC236}">
                <a16:creationId xmlns:a16="http://schemas.microsoft.com/office/drawing/2014/main" id="{399984CA-696A-2B00-DB02-C3080BF72D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6100" y="4008116"/>
            <a:ext cx="3875007" cy="24176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0FAC6E4-83BE-0E62-0DDE-B846C2EABFCB}"/>
              </a:ext>
            </a:extLst>
          </p:cNvPr>
          <p:cNvSpPr txBox="1"/>
          <p:nvPr/>
        </p:nvSpPr>
        <p:spPr>
          <a:xfrm>
            <a:off x="7803206" y="6241100"/>
            <a:ext cx="1188784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30B6C375-EEE3-5F3D-510B-682242F64E0D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E3ECDAC7-8984-BAEE-EC49-7B60EEE8B7F1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0"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44CC0DB2-BF29-3121-7F75-E60018789423}"/>
              </a:ext>
            </a:extLst>
          </p:cNvPr>
          <p:cNvSpPr txBox="1"/>
          <p:nvPr/>
        </p:nvSpPr>
        <p:spPr>
          <a:xfrm>
            <a:off x="615089" y="223918"/>
            <a:ext cx="681609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FFC000"/>
                </a:solidFill>
                <a:uFillTx/>
                <a:latin typeface="Calibri" pitchFamily="34"/>
                <a:cs typeface="Calibri" pitchFamily="34"/>
              </a:rPr>
              <a:t>EUROPSKI REVIZORSKI SUD</a:t>
            </a:r>
            <a:endParaRPr lang="fr-BE" sz="3200" b="0" i="0" u="none" strike="noStrike" kern="1200" cap="none" spc="0" baseline="0">
              <a:solidFill>
                <a:srgbClr val="FFC000"/>
              </a:solidFill>
              <a:uFillTx/>
              <a:latin typeface="Calibri"/>
            </a:endParaRPr>
          </a:p>
        </p:txBody>
      </p:sp>
      <p:sp>
        <p:nvSpPr>
          <p:cNvPr id="3" name="Larme 5">
            <a:extLst>
              <a:ext uri="{FF2B5EF4-FFF2-40B4-BE49-F238E27FC236}">
                <a16:creationId xmlns:a16="http://schemas.microsoft.com/office/drawing/2014/main" id="{49A3DDE9-9A24-4F10-C089-02BC4213ACD1}"/>
              </a:ext>
            </a:extLst>
          </p:cNvPr>
          <p:cNvSpPr/>
          <p:nvPr/>
        </p:nvSpPr>
        <p:spPr>
          <a:xfrm rot="5551961">
            <a:off x="21200" y="107584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4" name="Diagram 8">
            <a:extLst>
              <a:ext uri="{FF2B5EF4-FFF2-40B4-BE49-F238E27FC236}">
                <a16:creationId xmlns:a16="http://schemas.microsoft.com/office/drawing/2014/main" id="{54D71B99-4490-66F0-C7AF-9D4868530F65}"/>
              </a:ext>
            </a:extLst>
          </p:cNvPr>
          <p:cNvGrpSpPr/>
          <p:nvPr/>
        </p:nvGrpSpPr>
        <p:grpSpPr>
          <a:xfrm>
            <a:off x="121916" y="1455541"/>
            <a:ext cx="4448574" cy="2064065"/>
            <a:chOff x="121916" y="1455541"/>
            <a:chExt cx="4448574" cy="206406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A038EA-13C4-3DAC-1553-3EFEA77951C8}"/>
                </a:ext>
              </a:extLst>
            </p:cNvPr>
            <p:cNvSpPr/>
            <p:nvPr/>
          </p:nvSpPr>
          <p:spPr>
            <a:xfrm>
              <a:off x="121916" y="1455541"/>
              <a:ext cx="4448574" cy="9547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8578"/>
                <a:gd name="f7" fmla="val 954720"/>
                <a:gd name="f8" fmla="val 159123"/>
                <a:gd name="f9" fmla="val 71242"/>
                <a:gd name="f10" fmla="val 4289455"/>
                <a:gd name="f11" fmla="val 4377336"/>
                <a:gd name="f12" fmla="val 795597"/>
                <a:gd name="f13" fmla="val 883478"/>
                <a:gd name="f14" fmla="+- 0 0 -90"/>
                <a:gd name="f15" fmla="*/ f3 1 4448578"/>
                <a:gd name="f16" fmla="*/ f4 1 954720"/>
                <a:gd name="f17" fmla="+- f7 0 f5"/>
                <a:gd name="f18" fmla="+- f6 0 f5"/>
                <a:gd name="f19" fmla="*/ f14 f0 1"/>
                <a:gd name="f20" fmla="*/ f18 1 4448578"/>
                <a:gd name="f21" fmla="*/ f17 1 954720"/>
                <a:gd name="f22" fmla="*/ 0 f18 1"/>
                <a:gd name="f23" fmla="*/ 159123 f17 1"/>
                <a:gd name="f24" fmla="*/ 159123 f18 1"/>
                <a:gd name="f25" fmla="*/ 0 f17 1"/>
                <a:gd name="f26" fmla="*/ 4289455 f18 1"/>
                <a:gd name="f27" fmla="*/ 4448578 f18 1"/>
                <a:gd name="f28" fmla="*/ 795597 f17 1"/>
                <a:gd name="f29" fmla="*/ 954720 f17 1"/>
                <a:gd name="f30" fmla="*/ f19 1 f2"/>
                <a:gd name="f31" fmla="*/ f22 1 4448578"/>
                <a:gd name="f32" fmla="*/ f23 1 954720"/>
                <a:gd name="f33" fmla="*/ f24 1 4448578"/>
                <a:gd name="f34" fmla="*/ f25 1 954720"/>
                <a:gd name="f35" fmla="*/ f26 1 4448578"/>
                <a:gd name="f36" fmla="*/ f27 1 4448578"/>
                <a:gd name="f37" fmla="*/ f28 1 954720"/>
                <a:gd name="f38" fmla="*/ f29 1 9547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448578" h="9547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5186" tIns="115186" rIns="115186" bIns="115186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provjerava troši li se proračun EU-a pravilno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C2C6DB1-DEF1-4804-F5C7-03E027200388}"/>
                </a:ext>
              </a:extLst>
            </p:cNvPr>
            <p:cNvSpPr/>
            <p:nvPr/>
          </p:nvSpPr>
          <p:spPr>
            <a:xfrm>
              <a:off x="121916" y="2564891"/>
              <a:ext cx="4448574" cy="9547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8578"/>
                <a:gd name="f7" fmla="val 954720"/>
                <a:gd name="f8" fmla="val 159123"/>
                <a:gd name="f9" fmla="val 71242"/>
                <a:gd name="f10" fmla="val 4289455"/>
                <a:gd name="f11" fmla="val 4377336"/>
                <a:gd name="f12" fmla="val 795597"/>
                <a:gd name="f13" fmla="val 883478"/>
                <a:gd name="f14" fmla="+- 0 0 -90"/>
                <a:gd name="f15" fmla="*/ f3 1 4448578"/>
                <a:gd name="f16" fmla="*/ f4 1 954720"/>
                <a:gd name="f17" fmla="+- f7 0 f5"/>
                <a:gd name="f18" fmla="+- f6 0 f5"/>
                <a:gd name="f19" fmla="*/ f14 f0 1"/>
                <a:gd name="f20" fmla="*/ f18 1 4448578"/>
                <a:gd name="f21" fmla="*/ f17 1 954720"/>
                <a:gd name="f22" fmla="*/ 0 f18 1"/>
                <a:gd name="f23" fmla="*/ 159123 f17 1"/>
                <a:gd name="f24" fmla="*/ 159123 f18 1"/>
                <a:gd name="f25" fmla="*/ 0 f17 1"/>
                <a:gd name="f26" fmla="*/ 4289455 f18 1"/>
                <a:gd name="f27" fmla="*/ 4448578 f18 1"/>
                <a:gd name="f28" fmla="*/ 795597 f17 1"/>
                <a:gd name="f29" fmla="*/ 954720 f17 1"/>
                <a:gd name="f30" fmla="*/ f19 1 f2"/>
                <a:gd name="f31" fmla="*/ f22 1 4448578"/>
                <a:gd name="f32" fmla="*/ f23 1 954720"/>
                <a:gd name="f33" fmla="*/ f24 1 4448578"/>
                <a:gd name="f34" fmla="*/ f25 1 954720"/>
                <a:gd name="f35" fmla="*/ f26 1 4448578"/>
                <a:gd name="f36" fmla="*/ f27 1 4448578"/>
                <a:gd name="f37" fmla="*/ f28 1 954720"/>
                <a:gd name="f38" fmla="*/ f29 1 9547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448578" h="9547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5186" tIns="115186" rIns="115186" bIns="115186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prijavljuje prijevare, korupciju i druge nezakonite aktivnosti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7" name="Diagram 10">
            <a:extLst>
              <a:ext uri="{FF2B5EF4-FFF2-40B4-BE49-F238E27FC236}">
                <a16:creationId xmlns:a16="http://schemas.microsoft.com/office/drawing/2014/main" id="{099695C4-6F75-5B47-63BC-104D215FD522}"/>
              </a:ext>
            </a:extLst>
          </p:cNvPr>
          <p:cNvGrpSpPr/>
          <p:nvPr/>
        </p:nvGrpSpPr>
        <p:grpSpPr>
          <a:xfrm>
            <a:off x="4617921" y="1454910"/>
            <a:ext cx="4279858" cy="2057582"/>
            <a:chOff x="4617921" y="1454910"/>
            <a:chExt cx="4279858" cy="205758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C358CE1-0647-28DA-BE9E-B71E2778D307}"/>
                </a:ext>
              </a:extLst>
            </p:cNvPr>
            <p:cNvSpPr/>
            <p:nvPr/>
          </p:nvSpPr>
          <p:spPr>
            <a:xfrm>
              <a:off x="4617921" y="1454910"/>
              <a:ext cx="4279858" cy="995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79857"/>
                <a:gd name="f7" fmla="val 995670"/>
                <a:gd name="f8" fmla="val 165948"/>
                <a:gd name="f9" fmla="val 74297"/>
                <a:gd name="f10" fmla="val 4113909"/>
                <a:gd name="f11" fmla="val 4205560"/>
                <a:gd name="f12" fmla="val 829722"/>
                <a:gd name="f13" fmla="val 921373"/>
                <a:gd name="f14" fmla="+- 0 0 -90"/>
                <a:gd name="f15" fmla="*/ f3 1 4279857"/>
                <a:gd name="f16" fmla="*/ f4 1 995670"/>
                <a:gd name="f17" fmla="+- f7 0 f5"/>
                <a:gd name="f18" fmla="+- f6 0 f5"/>
                <a:gd name="f19" fmla="*/ f14 f0 1"/>
                <a:gd name="f20" fmla="*/ f18 1 4279857"/>
                <a:gd name="f21" fmla="*/ f17 1 995670"/>
                <a:gd name="f22" fmla="*/ 0 f18 1"/>
                <a:gd name="f23" fmla="*/ 165948 f17 1"/>
                <a:gd name="f24" fmla="*/ 165948 f18 1"/>
                <a:gd name="f25" fmla="*/ 0 f17 1"/>
                <a:gd name="f26" fmla="*/ 4113909 f18 1"/>
                <a:gd name="f27" fmla="*/ 4279857 f18 1"/>
                <a:gd name="f28" fmla="*/ 829722 f17 1"/>
                <a:gd name="f29" fmla="*/ 995670 f17 1"/>
                <a:gd name="f30" fmla="*/ f19 1 f2"/>
                <a:gd name="f31" fmla="*/ f22 1 4279857"/>
                <a:gd name="f32" fmla="*/ f23 1 995670"/>
                <a:gd name="f33" fmla="*/ f24 1 4279857"/>
                <a:gd name="f34" fmla="*/ f25 1 995670"/>
                <a:gd name="f35" fmla="*/ f26 1 4279857"/>
                <a:gd name="f36" fmla="*/ f27 1 4279857"/>
                <a:gd name="f37" fmla="*/ f28 1 995670"/>
                <a:gd name="f38" fmla="*/ f29 1 99567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279857" h="99567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7189" tIns="117189" rIns="117189" bIns="117189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savjetuje kreatore politika EU-a o tome kako najbolje iskoristiti sredstva iz proračuna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9577BC-139A-30AF-D61C-54BA0D5826C6}"/>
                </a:ext>
              </a:extLst>
            </p:cNvPr>
            <p:cNvSpPr/>
            <p:nvPr/>
          </p:nvSpPr>
          <p:spPr>
            <a:xfrm>
              <a:off x="4617921" y="2516821"/>
              <a:ext cx="4279858" cy="9956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279857"/>
                <a:gd name="f7" fmla="val 995670"/>
                <a:gd name="f8" fmla="val 165948"/>
                <a:gd name="f9" fmla="val 74297"/>
                <a:gd name="f10" fmla="val 4113909"/>
                <a:gd name="f11" fmla="val 4205560"/>
                <a:gd name="f12" fmla="val 829722"/>
                <a:gd name="f13" fmla="val 921373"/>
                <a:gd name="f14" fmla="+- 0 0 -90"/>
                <a:gd name="f15" fmla="*/ f3 1 4279857"/>
                <a:gd name="f16" fmla="*/ f4 1 995670"/>
                <a:gd name="f17" fmla="+- f7 0 f5"/>
                <a:gd name="f18" fmla="+- f6 0 f5"/>
                <a:gd name="f19" fmla="*/ f14 f0 1"/>
                <a:gd name="f20" fmla="*/ f18 1 4279857"/>
                <a:gd name="f21" fmla="*/ f17 1 995670"/>
                <a:gd name="f22" fmla="*/ 0 f18 1"/>
                <a:gd name="f23" fmla="*/ 165948 f17 1"/>
                <a:gd name="f24" fmla="*/ 165948 f18 1"/>
                <a:gd name="f25" fmla="*/ 0 f17 1"/>
                <a:gd name="f26" fmla="*/ 4113909 f18 1"/>
                <a:gd name="f27" fmla="*/ 4279857 f18 1"/>
                <a:gd name="f28" fmla="*/ 829722 f17 1"/>
                <a:gd name="f29" fmla="*/ 995670 f17 1"/>
                <a:gd name="f30" fmla="*/ f19 1 f2"/>
                <a:gd name="f31" fmla="*/ f22 1 4279857"/>
                <a:gd name="f32" fmla="*/ f23 1 995670"/>
                <a:gd name="f33" fmla="*/ f24 1 4279857"/>
                <a:gd name="f34" fmla="*/ f25 1 995670"/>
                <a:gd name="f35" fmla="*/ f26 1 4279857"/>
                <a:gd name="f36" fmla="*/ f27 1 4279857"/>
                <a:gd name="f37" fmla="*/ f28 1 995670"/>
                <a:gd name="f38" fmla="*/ f29 1 99567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279857" h="99567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7189" tIns="117189" rIns="117189" bIns="117189" anchor="ctr" anchorCtr="0" compatLnSpc="1">
              <a:noAutofit/>
            </a:bodyPr>
            <a:lstStyle/>
            <a:p>
              <a:pPr marL="0" marR="0" lvl="0" indent="0" algn="l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njegove članove imenuje Vijeće na šestogodišnji mandat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0" name="TextBox 13">
            <a:extLst>
              <a:ext uri="{FF2B5EF4-FFF2-40B4-BE49-F238E27FC236}">
                <a16:creationId xmlns:a16="http://schemas.microsoft.com/office/drawing/2014/main" id="{ABF1FACF-C5DC-56D4-D7D1-788FC136D5E5}"/>
              </a:ext>
            </a:extLst>
          </p:cNvPr>
          <p:cNvSpPr txBox="1"/>
          <p:nvPr/>
        </p:nvSpPr>
        <p:spPr>
          <a:xfrm>
            <a:off x="4254227" y="6580717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69E9509B-791D-A34D-0CF7-81343613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566" y="199558"/>
            <a:ext cx="662080" cy="6335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" descr="The information panel of the European Court of Auditors, at the entrance of the building">
            <a:extLst>
              <a:ext uri="{FF2B5EF4-FFF2-40B4-BE49-F238E27FC236}">
                <a16:creationId xmlns:a16="http://schemas.microsoft.com/office/drawing/2014/main" id="{6574A9EB-8BFB-CC8A-5160-15445442E1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9788" y="3943029"/>
            <a:ext cx="4279858" cy="28223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7EE8F10E-0FBB-EA1D-0774-A5BAF8E7889B}"/>
              </a:ext>
            </a:extLst>
          </p:cNvPr>
          <p:cNvSpPr txBox="1"/>
          <p:nvPr/>
        </p:nvSpPr>
        <p:spPr>
          <a:xfrm>
            <a:off x="8039304" y="6581000"/>
            <a:ext cx="858475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F89B40F1-7A96-83AC-7C61-EFB2016EA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83" y="3943029"/>
            <a:ext cx="4281650" cy="28223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627B83A5-2506-7939-C037-9FC758A6D85A}"/>
              </a:ext>
            </a:extLst>
          </p:cNvPr>
          <p:cNvSpPr txBox="1"/>
          <p:nvPr/>
        </p:nvSpPr>
        <p:spPr>
          <a:xfrm>
            <a:off x="136693" y="6612373"/>
            <a:ext cx="4084323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@TRANSPARENCY INTERNATIONAL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550D123C-09F9-6FCF-0933-3CF13E05F6FB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17" name="Connecteur droit 5">
            <a:extLst>
              <a:ext uri="{FF2B5EF4-FFF2-40B4-BE49-F238E27FC236}">
                <a16:creationId xmlns:a16="http://schemas.microsoft.com/office/drawing/2014/main" id="{0609003D-C6A3-37A6-C250-76A447651678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9"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2">
            <a:extLst>
              <a:ext uri="{FF2B5EF4-FFF2-40B4-BE49-F238E27FC236}">
                <a16:creationId xmlns:a16="http://schemas.microsoft.com/office/drawing/2014/main" id="{7C7145A2-BC3C-08E8-9F4A-E6D5B584FEC1}"/>
              </a:ext>
            </a:extLst>
          </p:cNvPr>
          <p:cNvSpPr/>
          <p:nvPr/>
        </p:nvSpPr>
        <p:spPr>
          <a:xfrm rot="5400013">
            <a:off x="62869" y="110016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F0AEF572-133A-FF5F-E664-2A8D463DCC54}"/>
              </a:ext>
            </a:extLst>
          </p:cNvPr>
          <p:cNvSpPr txBox="1"/>
          <p:nvPr/>
        </p:nvSpPr>
        <p:spPr>
          <a:xfrm>
            <a:off x="644240" y="191100"/>
            <a:ext cx="609729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FFC000"/>
                </a:solidFill>
                <a:uFillTx/>
                <a:latin typeface="Calibri" pitchFamily="34"/>
                <a:cs typeface="Calibri" pitchFamily="34"/>
              </a:rPr>
              <a:t>EUROPSKA SREDIŠNJA BANKA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791F4-F686-844A-A809-E9643B72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79" y="111748"/>
            <a:ext cx="807945" cy="71995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Diagram 35">
            <a:extLst>
              <a:ext uri="{FF2B5EF4-FFF2-40B4-BE49-F238E27FC236}">
                <a16:creationId xmlns:a16="http://schemas.microsoft.com/office/drawing/2014/main" id="{360AD78D-1825-37D4-2293-4D4EF35D7C20}"/>
              </a:ext>
            </a:extLst>
          </p:cNvPr>
          <p:cNvGrpSpPr/>
          <p:nvPr/>
        </p:nvGrpSpPr>
        <p:grpSpPr>
          <a:xfrm>
            <a:off x="304796" y="1207666"/>
            <a:ext cx="4111928" cy="5425876"/>
            <a:chOff x="304796" y="1207666"/>
            <a:chExt cx="4111928" cy="542587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C52E22-9AAA-F2A8-2DF4-ACEFEA2CF05A}"/>
                </a:ext>
              </a:extLst>
            </p:cNvPr>
            <p:cNvSpPr/>
            <p:nvPr/>
          </p:nvSpPr>
          <p:spPr>
            <a:xfrm>
              <a:off x="304796" y="1207666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vodi ekonomsku i monetarnu politiku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91C69EF-6A23-2311-854B-60F813407FA0}"/>
                </a:ext>
              </a:extLst>
            </p:cNvPr>
            <p:cNvSpPr/>
            <p:nvPr/>
          </p:nvSpPr>
          <p:spPr>
            <a:xfrm>
              <a:off x="304796" y="1984476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upravlja europskom valutom – eurom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62B4EFE-0F30-17CE-465D-92500A244B0B}"/>
                </a:ext>
              </a:extLst>
            </p:cNvPr>
            <p:cNvSpPr/>
            <p:nvPr/>
          </p:nvSpPr>
          <p:spPr>
            <a:xfrm>
              <a:off x="304796" y="2761295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odgovorna je za održavanje stabilnosti eura i cijena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6E23D8-1B16-269D-118D-44F921489278}"/>
                </a:ext>
              </a:extLst>
            </p:cNvPr>
            <p:cNvSpPr/>
            <p:nvPr/>
          </p:nvSpPr>
          <p:spPr>
            <a:xfrm>
              <a:off x="304796" y="3538106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l-PL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utvrđuje kamatne stope za europodručje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B28C15-F253-F462-BF3B-DE5FE69E31A8}"/>
                </a:ext>
              </a:extLst>
            </p:cNvPr>
            <p:cNvSpPr/>
            <p:nvPr/>
          </p:nvSpPr>
          <p:spPr>
            <a:xfrm>
              <a:off x="304796" y="4314916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surađuje sa središnjim nacionalnim bankama članica EU-a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658A737-9CB7-6778-05F3-465200FD8EF7}"/>
                </a:ext>
              </a:extLst>
            </p:cNvPr>
            <p:cNvSpPr/>
            <p:nvPr/>
          </p:nvSpPr>
          <p:spPr>
            <a:xfrm>
              <a:off x="304796" y="5091735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ima šest članova koje Vijeće imenuje na osmogodišnji mandat koji se ne može produljiti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922BDCF-CE92-7CC5-4A52-F20732AFE71D}"/>
                </a:ext>
              </a:extLst>
            </p:cNvPr>
            <p:cNvSpPr/>
            <p:nvPr/>
          </p:nvSpPr>
          <p:spPr>
            <a:xfrm>
              <a:off x="304796" y="5868546"/>
              <a:ext cx="4111928" cy="7649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111930"/>
                <a:gd name="f7" fmla="val 765000"/>
                <a:gd name="f8" fmla="val 127503"/>
                <a:gd name="f9" fmla="val 57085"/>
                <a:gd name="f10" fmla="val 3984427"/>
                <a:gd name="f11" fmla="val 4054845"/>
                <a:gd name="f12" fmla="val 637497"/>
                <a:gd name="f13" fmla="val 707915"/>
                <a:gd name="f14" fmla="+- 0 0 -90"/>
                <a:gd name="f15" fmla="*/ f3 1 4111930"/>
                <a:gd name="f16" fmla="*/ f4 1 765000"/>
                <a:gd name="f17" fmla="+- f7 0 f5"/>
                <a:gd name="f18" fmla="+- f6 0 f5"/>
                <a:gd name="f19" fmla="*/ f14 f0 1"/>
                <a:gd name="f20" fmla="*/ f18 1 4111930"/>
                <a:gd name="f21" fmla="*/ f17 1 765000"/>
                <a:gd name="f22" fmla="*/ 0 f18 1"/>
                <a:gd name="f23" fmla="*/ 127503 f17 1"/>
                <a:gd name="f24" fmla="*/ 127503 f18 1"/>
                <a:gd name="f25" fmla="*/ 0 f17 1"/>
                <a:gd name="f26" fmla="*/ 3984427 f18 1"/>
                <a:gd name="f27" fmla="*/ 4111930 f18 1"/>
                <a:gd name="f28" fmla="*/ 637497 f17 1"/>
                <a:gd name="f29" fmla="*/ 765000 f17 1"/>
                <a:gd name="f30" fmla="*/ f19 1 f2"/>
                <a:gd name="f31" fmla="*/ f22 1 4111930"/>
                <a:gd name="f32" fmla="*/ f23 1 765000"/>
                <a:gd name="f33" fmla="*/ f24 1 4111930"/>
                <a:gd name="f34" fmla="*/ f25 1 765000"/>
                <a:gd name="f35" fmla="*/ f26 1 4111930"/>
                <a:gd name="f36" fmla="*/ f27 1 4111930"/>
                <a:gd name="f37" fmla="*/ f28 1 765000"/>
                <a:gd name="f38" fmla="*/ f29 1 76500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111930" h="76500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2111" tIns="102111" rIns="102111" bIns="102111" anchor="ctr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ima sjedište u Frankfurtu (u Njemačkoj)</a:t>
              </a:r>
              <a:endParaRPr lang="en-IE" sz="17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3" name="Picture 36">
            <a:extLst>
              <a:ext uri="{FF2B5EF4-FFF2-40B4-BE49-F238E27FC236}">
                <a16:creationId xmlns:a16="http://schemas.microsoft.com/office/drawing/2014/main" id="{0A6B13CC-0EA9-B078-46A1-4F4433492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76" y="1313627"/>
            <a:ext cx="3946961" cy="25188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37">
            <a:extLst>
              <a:ext uri="{FF2B5EF4-FFF2-40B4-BE49-F238E27FC236}">
                <a16:creationId xmlns:a16="http://schemas.microsoft.com/office/drawing/2014/main" id="{23472C15-358E-D20B-1DC4-A608CD037B48}"/>
              </a:ext>
            </a:extLst>
          </p:cNvPr>
          <p:cNvSpPr txBox="1"/>
          <p:nvPr/>
        </p:nvSpPr>
        <p:spPr>
          <a:xfrm>
            <a:off x="7818110" y="3627205"/>
            <a:ext cx="103631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" name="Picture 2" descr="https://ec.europa.eu/avservices/avs/files/video6/repository/prod/photo/store/14/P008494004.jpg">
            <a:extLst>
              <a:ext uri="{FF2B5EF4-FFF2-40B4-BE49-F238E27FC236}">
                <a16:creationId xmlns:a16="http://schemas.microsoft.com/office/drawing/2014/main" id="{D853515D-9453-31BA-85C4-9E41E8F695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83767" y="4084752"/>
            <a:ext cx="3946961" cy="2549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38">
            <a:extLst>
              <a:ext uri="{FF2B5EF4-FFF2-40B4-BE49-F238E27FC236}">
                <a16:creationId xmlns:a16="http://schemas.microsoft.com/office/drawing/2014/main" id="{121881AB-58A5-63D0-29E4-358CE9D0EEC8}"/>
              </a:ext>
            </a:extLst>
          </p:cNvPr>
          <p:cNvSpPr txBox="1"/>
          <p:nvPr/>
        </p:nvSpPr>
        <p:spPr>
          <a:xfrm>
            <a:off x="7818110" y="6450186"/>
            <a:ext cx="133078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7CEED3E-1CC2-1300-5C53-DA4FB047FD63}"/>
              </a:ext>
            </a:extLst>
          </p:cNvPr>
          <p:cNvSpPr/>
          <p:nvPr/>
        </p:nvSpPr>
        <p:spPr>
          <a:xfrm rot="16200004">
            <a:off x="8126273" y="5840217"/>
            <a:ext cx="1789270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FFA00E"/>
                </a:solidFill>
                <a:uFillTx/>
                <a:latin typeface="Arial"/>
                <a:ea typeface="Arial"/>
                <a:cs typeface="Arial"/>
              </a:rPr>
              <a:t>KAKO FUNKCIONIRA EU?</a:t>
            </a:r>
          </a:p>
        </p:txBody>
      </p:sp>
      <p:cxnSp>
        <p:nvCxnSpPr>
          <p:cNvPr id="18" name="Connecteur droit 5">
            <a:extLst>
              <a:ext uri="{FF2B5EF4-FFF2-40B4-BE49-F238E27FC236}">
                <a16:creationId xmlns:a16="http://schemas.microsoft.com/office/drawing/2014/main" id="{7CD6D6F1-9C5D-E6C0-36A0-9EF283DD9D79}"/>
              </a:ext>
            </a:extLst>
          </p:cNvPr>
          <p:cNvCxnSpPr/>
          <p:nvPr/>
        </p:nvCxnSpPr>
        <p:spPr>
          <a:xfrm>
            <a:off x="8897779" y="5047753"/>
            <a:ext cx="253801" cy="0"/>
          </a:xfrm>
          <a:prstGeom prst="straightConnector1">
            <a:avLst/>
          </a:prstGeom>
          <a:noFill/>
          <a:ln w="12701" cap="flat">
            <a:solidFill>
              <a:srgbClr val="FFA00E"/>
            </a:solidFill>
            <a:prstDash val="solid"/>
            <a:miter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7E8926-5288-57CB-29D2-228AA93790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Larme 4">
            <a:extLst>
              <a:ext uri="{FF2B5EF4-FFF2-40B4-BE49-F238E27FC236}">
                <a16:creationId xmlns:a16="http://schemas.microsoft.com/office/drawing/2014/main" id="{4440BC51-BBDD-785D-767E-C29E9896B8FC}"/>
              </a:ext>
            </a:extLst>
          </p:cNvPr>
          <p:cNvSpPr/>
          <p:nvPr/>
        </p:nvSpPr>
        <p:spPr>
          <a:xfrm rot="5400013">
            <a:off x="1300432" y="2651687"/>
            <a:ext cx="786484" cy="7864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0B843121-82A6-B604-A4B1-D75B0C39E82A}"/>
              </a:ext>
            </a:extLst>
          </p:cNvPr>
          <p:cNvSpPr txBox="1"/>
          <p:nvPr/>
        </p:nvSpPr>
        <p:spPr>
          <a:xfrm>
            <a:off x="3014667" y="1350440"/>
            <a:ext cx="4457700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 TI možeš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pomoći 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oblikovanju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 kakvu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želiš!</a:t>
            </a:r>
            <a:endParaRPr lang="en-IE" sz="4800" b="1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ontent Placeholder 3">
            <a:extLst>
              <a:ext uri="{FF2B5EF4-FFF2-40B4-BE49-F238E27FC236}">
                <a16:creationId xmlns:a16="http://schemas.microsoft.com/office/drawing/2014/main" id="{EE4D6A60-FFC5-9EAE-5074-CA5A4197BB83}"/>
              </a:ext>
            </a:extLst>
          </p:cNvPr>
          <p:cNvGrpSpPr/>
          <p:nvPr/>
        </p:nvGrpSpPr>
        <p:grpSpPr>
          <a:xfrm>
            <a:off x="1399406" y="1279501"/>
            <a:ext cx="6345177" cy="4863976"/>
            <a:chOff x="1399406" y="1279501"/>
            <a:chExt cx="6345177" cy="48639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7C9395-A453-A482-562D-27B879ECBA03}"/>
                </a:ext>
              </a:extLst>
            </p:cNvPr>
            <p:cNvSpPr/>
            <p:nvPr/>
          </p:nvSpPr>
          <p:spPr>
            <a:xfrm>
              <a:off x="1399406" y="1279501"/>
              <a:ext cx="2810655" cy="2077059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9D496F5-61C0-50F6-FD4A-5034ED66986B}"/>
                </a:ext>
              </a:extLst>
            </p:cNvPr>
            <p:cNvSpPr/>
            <p:nvPr/>
          </p:nvSpPr>
          <p:spPr>
            <a:xfrm>
              <a:off x="1967514" y="2979956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966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 Light"/>
                </a:rPr>
                <a:t>Europska građanska inicijativa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FD4FB6-7624-6CF4-69E5-7B04A8E2311D}"/>
                </a:ext>
              </a:extLst>
            </p:cNvPr>
            <p:cNvSpPr/>
            <p:nvPr/>
          </p:nvSpPr>
          <p:spPr>
            <a:xfrm>
              <a:off x="4754532" y="1279501"/>
              <a:ext cx="2810655" cy="2077059"/>
            </a:xfrm>
            <a:prstGeom prst="rect">
              <a:avLst/>
            </a:prstGeom>
            <a:blipFill>
              <a:blip r:embed="rId4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11F39B1-774E-C894-6066-0F4EF2B50EC1}"/>
                </a:ext>
              </a:extLst>
            </p:cNvPr>
            <p:cNvSpPr/>
            <p:nvPr/>
          </p:nvSpPr>
          <p:spPr>
            <a:xfrm>
              <a:off x="5322640" y="2979956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966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 Light"/>
                </a:rPr>
                <a:t>Europski tjedan mladih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71A352-B193-C387-713F-D8C27F173716}"/>
                </a:ext>
              </a:extLst>
            </p:cNvPr>
            <p:cNvSpPr/>
            <p:nvPr/>
          </p:nvSpPr>
          <p:spPr>
            <a:xfrm>
              <a:off x="1399406" y="3860989"/>
              <a:ext cx="2810655" cy="2077059"/>
            </a:xfrm>
            <a:prstGeom prst="rect">
              <a:avLst/>
            </a:prstGeom>
            <a:blipFill>
              <a:blip r:embed="rId5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930CEF8-080E-9AA1-8A5D-3511F64B21AB}"/>
                </a:ext>
              </a:extLst>
            </p:cNvPr>
            <p:cNvSpPr/>
            <p:nvPr/>
          </p:nvSpPr>
          <p:spPr>
            <a:xfrm>
              <a:off x="1967514" y="5561444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966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IE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 Light"/>
                </a:rPr>
                <a:t>European Youth Event (EYE)</a:t>
              </a: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AB1D2F-D39A-3B32-CD77-135AFE98646D}"/>
                </a:ext>
              </a:extLst>
            </p:cNvPr>
            <p:cNvSpPr/>
            <p:nvPr/>
          </p:nvSpPr>
          <p:spPr>
            <a:xfrm>
              <a:off x="4754532" y="3860989"/>
              <a:ext cx="2810655" cy="2077059"/>
            </a:xfrm>
            <a:prstGeom prst="rect">
              <a:avLst/>
            </a:prstGeom>
            <a:blipFill>
              <a:blip r:embed="rId6">
                <a:alphaModFix/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98BC8A9-D704-FA6E-0879-C340FA9C843B}"/>
                </a:ext>
              </a:extLst>
            </p:cNvPr>
            <p:cNvSpPr/>
            <p:nvPr/>
          </p:nvSpPr>
          <p:spPr>
            <a:xfrm>
              <a:off x="5322640" y="5561444"/>
              <a:ext cx="2421943" cy="5820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21946"/>
                <a:gd name="f7" fmla="val 582034"/>
                <a:gd name="f8" fmla="+- 0 0 -90"/>
                <a:gd name="f9" fmla="*/ f3 1 2421946"/>
                <a:gd name="f10" fmla="*/ f4 1 582034"/>
                <a:gd name="f11" fmla="+- f7 0 f5"/>
                <a:gd name="f12" fmla="+- f6 0 f5"/>
                <a:gd name="f13" fmla="*/ f8 f0 1"/>
                <a:gd name="f14" fmla="*/ f12 1 2421946"/>
                <a:gd name="f15" fmla="*/ f11 1 582034"/>
                <a:gd name="f16" fmla="*/ 0 f12 1"/>
                <a:gd name="f17" fmla="*/ 0 f11 1"/>
                <a:gd name="f18" fmla="*/ 2421946 f12 1"/>
                <a:gd name="f19" fmla="*/ 582034 f11 1"/>
                <a:gd name="f20" fmla="*/ f13 1 f2"/>
                <a:gd name="f21" fmla="*/ f16 1 2421946"/>
                <a:gd name="f22" fmla="*/ f17 1 582034"/>
                <a:gd name="f23" fmla="*/ f18 1 2421946"/>
                <a:gd name="f24" fmla="*/ f19 1 58203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421946" h="58203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D966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34290" tIns="34290" rIns="34290" bIns="34290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 Light"/>
                </a:rPr>
                <a:t>Tvoja Europa, tvoje mišljenje!</a:t>
              </a: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62F56178-2E24-A7E0-4017-A4079A4F2348}"/>
              </a:ext>
            </a:extLst>
          </p:cNvPr>
          <p:cNvSpPr/>
          <p:nvPr/>
        </p:nvSpPr>
        <p:spPr>
          <a:xfrm>
            <a:off x="3360420" y="1290044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F454E1D-FE26-3C21-BE31-75AB46811F44}"/>
              </a:ext>
            </a:extLst>
          </p:cNvPr>
          <p:cNvSpPr/>
          <p:nvPr/>
        </p:nvSpPr>
        <p:spPr>
          <a:xfrm>
            <a:off x="6781803" y="1274801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A68751CF-5B72-13D0-67D9-59E82C9012E2}"/>
              </a:ext>
            </a:extLst>
          </p:cNvPr>
          <p:cNvSpPr/>
          <p:nvPr/>
        </p:nvSpPr>
        <p:spPr>
          <a:xfrm>
            <a:off x="3360420" y="3829772"/>
            <a:ext cx="854717" cy="1846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3CCEF75-77E4-5BA6-8A82-CE947D41FD6B}"/>
              </a:ext>
            </a:extLst>
          </p:cNvPr>
          <p:cNvSpPr txBox="1"/>
          <p:nvPr/>
        </p:nvSpPr>
        <p:spPr>
          <a:xfrm>
            <a:off x="8839203" y="4792333"/>
            <a:ext cx="338556" cy="20656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000" b="1" i="0" u="none" strike="noStrike" kern="1200" cap="none" spc="0" baseline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HOW YOU CAN SHAPE EUROPE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1C00261F-D350-5741-63AF-5F3D2776085F}"/>
              </a:ext>
            </a:extLst>
          </p:cNvPr>
          <p:cNvCxnSpPr/>
          <p:nvPr/>
        </p:nvCxnSpPr>
        <p:spPr>
          <a:xfrm>
            <a:off x="8897779" y="4792333"/>
            <a:ext cx="246221" cy="0"/>
          </a:xfrm>
          <a:prstGeom prst="straightConnector1">
            <a:avLst/>
          </a:prstGeom>
          <a:noFill/>
          <a:ln w="12701" cap="flat">
            <a:solidFill>
              <a:srgbClr val="FFC000"/>
            </a:solidFill>
            <a:prstDash val="solid"/>
            <a:miter/>
          </a:ln>
        </p:spPr>
      </p:cxnSp>
      <p:sp>
        <p:nvSpPr>
          <p:cNvPr id="16" name="TextBox 2">
            <a:extLst>
              <a:ext uri="{FF2B5EF4-FFF2-40B4-BE49-F238E27FC236}">
                <a16:creationId xmlns:a16="http://schemas.microsoft.com/office/drawing/2014/main" id="{1B7723C2-387E-9F3D-1038-AA2CB8A7DCBA}"/>
              </a:ext>
            </a:extLst>
          </p:cNvPr>
          <p:cNvSpPr txBox="1"/>
          <p:nvPr/>
        </p:nvSpPr>
        <p:spPr>
          <a:xfrm>
            <a:off x="6781803" y="3829772"/>
            <a:ext cx="10522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A4D8B250-10C4-071B-4262-D37997A737D7}"/>
              </a:ext>
            </a:extLst>
          </p:cNvPr>
          <p:cNvSpPr txBox="1"/>
          <p:nvPr/>
        </p:nvSpPr>
        <p:spPr>
          <a:xfrm>
            <a:off x="1076139" y="253444"/>
            <a:ext cx="7705456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3200" b="1" i="0" u="none" strike="noStrike" kern="1200" cap="none" spc="0" baseline="0">
                <a:solidFill>
                  <a:srgbClr val="FFC000"/>
                </a:solidFill>
                <a:uFillTx/>
                <a:latin typeface="Calibri"/>
                <a:cs typeface="Arial"/>
              </a:rPr>
              <a:t>I TI možeš pomoći u oblikovanju Europe kakvu želiš!</a:t>
            </a:r>
          </a:p>
        </p:txBody>
      </p:sp>
      <p:sp>
        <p:nvSpPr>
          <p:cNvPr id="18" name="Larme 6">
            <a:extLst>
              <a:ext uri="{FF2B5EF4-FFF2-40B4-BE49-F238E27FC236}">
                <a16:creationId xmlns:a16="http://schemas.microsoft.com/office/drawing/2014/main" id="{01BF441D-D434-F5B4-DD3B-AE31964B6E25}"/>
              </a:ext>
            </a:extLst>
          </p:cNvPr>
          <p:cNvSpPr/>
          <p:nvPr/>
        </p:nvSpPr>
        <p:spPr>
          <a:xfrm rot="5400013">
            <a:off x="336956" y="198553"/>
            <a:ext cx="583323" cy="5942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FFC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C000"/>
              </a:solidFill>
              <a:highlight>
                <a:srgbClr val="E65657"/>
              </a:highlight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6">
            <a:extLst>
              <a:ext uri="{FF2B5EF4-FFF2-40B4-BE49-F238E27FC236}">
                <a16:creationId xmlns:a16="http://schemas.microsoft.com/office/drawing/2014/main" id="{6CC67891-7752-7AFC-B599-BEFA6E4AA8EB}"/>
              </a:ext>
            </a:extLst>
          </p:cNvPr>
          <p:cNvSpPr/>
          <p:nvPr/>
        </p:nvSpPr>
        <p:spPr>
          <a:xfrm rot="5400013">
            <a:off x="121369" y="74541"/>
            <a:ext cx="527288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E6565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highlight>
                <a:srgbClr val="E65657"/>
              </a:highlight>
              <a:uFillTx/>
              <a:latin typeface="Calibri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B0E99228-0BC2-696B-EBBA-417BBCCFA44C}"/>
              </a:ext>
            </a:extLst>
          </p:cNvPr>
          <p:cNvSpPr txBox="1"/>
          <p:nvPr/>
        </p:nvSpPr>
        <p:spPr>
          <a:xfrm>
            <a:off x="676546" y="134416"/>
            <a:ext cx="770545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1" i="0" u="none" strike="noStrike" kern="1200" cap="none" spc="0" baseline="0">
                <a:solidFill>
                  <a:srgbClr val="E65657"/>
                </a:solidFill>
                <a:uFillTx/>
                <a:latin typeface="Calibri" pitchFamily="34"/>
                <a:cs typeface="Calibri" pitchFamily="34"/>
              </a:rPr>
              <a:t>GDJE MOGU DOZNATI VIŠE O EU-u?</a:t>
            </a:r>
            <a:endParaRPr lang="fr-FR" sz="3200" b="1" i="0" u="none" strike="noStrike" kern="1200" cap="none" spc="0" baseline="0">
              <a:solidFill>
                <a:srgbClr val="E65657"/>
              </a:solidFill>
              <a:uFillTx/>
              <a:latin typeface="Calibri" pitchFamily="34"/>
              <a:cs typeface="Calibri" pitchFamily="34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E9879DB-6F06-D96E-A7AD-04D3982D5697}"/>
              </a:ext>
            </a:extLst>
          </p:cNvPr>
          <p:cNvSpPr/>
          <p:nvPr/>
        </p:nvSpPr>
        <p:spPr>
          <a:xfrm rot="16200004">
            <a:off x="7805127" y="5536354"/>
            <a:ext cx="2456983" cy="24622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1" i="0" u="none" strike="noStrike" kern="1200" cap="none" spc="0" baseline="0">
                <a:solidFill>
                  <a:srgbClr val="FF5050"/>
                </a:solidFill>
                <a:uFillTx/>
                <a:latin typeface="Arial"/>
                <a:ea typeface="Arial"/>
                <a:cs typeface="Arial"/>
              </a:rPr>
              <a:t>GDJE MOGU DOZNATI VIŠE O EU-u?</a:t>
            </a:r>
          </a:p>
        </p:txBody>
      </p: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0A775CEA-2C5E-4838-BF44-8CAB7516D347}"/>
              </a:ext>
            </a:extLst>
          </p:cNvPr>
          <p:cNvCxnSpPr/>
          <p:nvPr/>
        </p:nvCxnSpPr>
        <p:spPr>
          <a:xfrm>
            <a:off x="8913607" y="4430999"/>
            <a:ext cx="243121" cy="0"/>
          </a:xfrm>
          <a:prstGeom prst="straightConnector1">
            <a:avLst/>
          </a:prstGeom>
          <a:noFill/>
          <a:ln w="12701" cap="flat">
            <a:solidFill>
              <a:srgbClr val="FF5050"/>
            </a:solidFill>
            <a:prstDash val="solid"/>
            <a:miter/>
          </a:ln>
        </p:spPr>
      </p:cxn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B3A49741-7345-6C6D-3343-ECB55625CFA1}"/>
              </a:ext>
            </a:extLst>
          </p:cNvPr>
          <p:cNvCxnSpPr/>
          <p:nvPr/>
        </p:nvCxnSpPr>
        <p:spPr>
          <a:xfrm>
            <a:off x="4733665" y="1000719"/>
            <a:ext cx="8898" cy="5521997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</a:ln>
        </p:spPr>
      </p:cxnSp>
      <p:sp>
        <p:nvSpPr>
          <p:cNvPr id="7" name="Rectangle 11">
            <a:extLst>
              <a:ext uri="{FF2B5EF4-FFF2-40B4-BE49-F238E27FC236}">
                <a16:creationId xmlns:a16="http://schemas.microsoft.com/office/drawing/2014/main" id="{577EA9A6-40B9-C7FA-F881-BF74E0B4B1AA}"/>
              </a:ext>
            </a:extLst>
          </p:cNvPr>
          <p:cNvSpPr/>
          <p:nvPr/>
        </p:nvSpPr>
        <p:spPr>
          <a:xfrm>
            <a:off x="276450" y="3846999"/>
            <a:ext cx="457200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C7E58CC-9EA5-7CA2-56C9-A236AC86EDE2}"/>
              </a:ext>
            </a:extLst>
          </p:cNvPr>
          <p:cNvSpPr txBox="1"/>
          <p:nvPr/>
        </p:nvSpPr>
        <p:spPr>
          <a:xfrm>
            <a:off x="4826834" y="3414406"/>
            <a:ext cx="4072179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A0EDC20E-0F26-2D8B-2A8E-8EF83468BD08}"/>
              </a:ext>
            </a:extLst>
          </p:cNvPr>
          <p:cNvSpPr/>
          <p:nvPr/>
        </p:nvSpPr>
        <p:spPr>
          <a:xfrm>
            <a:off x="5302395" y="2570405"/>
            <a:ext cx="4267129" cy="10926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Što Europa čini za mene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606060"/>
                </a:solidFill>
                <a:uFillTx/>
                <a:latin typeface="Calibri"/>
                <a:cs typeface="Arial" pitchFamily="34"/>
                <a:hlinkClick r:id="rId3"/>
              </a:rPr>
              <a:t>what-europe-does-for-me.eu</a:t>
            </a:r>
            <a:endParaRPr lang="en-GB" sz="1800" b="1" i="0" u="none" strike="noStrike" kern="1200" cap="none" spc="0" baseline="0">
              <a:solidFill>
                <a:srgbClr val="606060"/>
              </a:solidFill>
              <a:uFillTx/>
              <a:latin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606060"/>
              </a:solidFill>
              <a:uFillTx/>
              <a:latin typeface="Calibri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100" b="0" i="0" u="none" strike="noStrike" kern="1200" cap="none" spc="0" baseline="0">
              <a:solidFill>
                <a:srgbClr val="60606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0F35D1BE-6E66-65B2-2FA5-0EDFFCEB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5" y="1265291"/>
            <a:ext cx="1946803" cy="121506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5F7869AB-656E-F1A2-0E62-23CF1635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125" y="3580296"/>
            <a:ext cx="1946803" cy="127575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9095265-D737-3A07-DF97-5C26C9DAD3B4}"/>
              </a:ext>
            </a:extLst>
          </p:cNvPr>
          <p:cNvSpPr txBox="1"/>
          <p:nvPr/>
        </p:nvSpPr>
        <p:spPr>
          <a:xfrm>
            <a:off x="417871" y="944840"/>
            <a:ext cx="3515493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Internetske stranice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6"/>
              </a:rPr>
              <a:t>europa.eu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55205E2-C152-71B0-144C-37EA50407EA2}"/>
              </a:ext>
            </a:extLst>
          </p:cNvPr>
          <p:cNvSpPr txBox="1"/>
          <p:nvPr/>
        </p:nvSpPr>
        <p:spPr>
          <a:xfrm>
            <a:off x="5240554" y="4987503"/>
            <a:ext cx="306323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Ured za publikacije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  <a:hlinkClick r:id="rId7"/>
              </a:rPr>
              <a:t>publications.europa.eu</a:t>
            </a:r>
            <a:endParaRPr lang="en-US" sz="1800" b="1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247FC434-E1C9-9383-7A3B-2A8F0A6EA17C}"/>
              </a:ext>
            </a:extLst>
          </p:cNvPr>
          <p:cNvSpPr txBox="1"/>
          <p:nvPr/>
        </p:nvSpPr>
        <p:spPr>
          <a:xfrm>
            <a:off x="394115" y="4401016"/>
            <a:ext cx="4249344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Bilten Kutka za učenje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8"/>
              </a:rPr>
              <a:t>ec.europa.eu/newsroom/comm/user-subscriptions/1595/create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4177147-74F3-A301-2F99-5D33D55B8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0" y="1692334"/>
            <a:ext cx="1478511" cy="878070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9D1115A-00E6-13CF-D9E5-1598E577CFAF}"/>
              </a:ext>
            </a:extLst>
          </p:cNvPr>
          <p:cNvSpPr/>
          <p:nvPr/>
        </p:nvSpPr>
        <p:spPr>
          <a:xfrm>
            <a:off x="431304" y="2768071"/>
            <a:ext cx="3804379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Kutak za učenje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10"/>
              </a:rPr>
              <a:t>europa.eu/learning-corner/home_hr</a:t>
            </a:r>
            <a:endParaRPr lang="en-GB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7F48779-A99F-FC80-193F-4102993FD3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060" y="3727716"/>
            <a:ext cx="3635773" cy="112833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7">
            <a:extLst>
              <a:ext uri="{FF2B5EF4-FFF2-40B4-BE49-F238E27FC236}">
                <a16:creationId xmlns:a16="http://schemas.microsoft.com/office/drawing/2014/main" id="{964DDC86-3B81-F96B-84E6-0D5CCBE43891}"/>
              </a:ext>
            </a:extLst>
          </p:cNvPr>
          <p:cNvSpPr/>
          <p:nvPr/>
        </p:nvSpPr>
        <p:spPr>
          <a:xfrm rot="5400013">
            <a:off x="1820515" y="399227"/>
            <a:ext cx="5584853" cy="561824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99308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>
              <a:alpha val="6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07C7D1B2-765B-B55D-66D3-4380AD42D79F}"/>
              </a:ext>
            </a:extLst>
          </p:cNvPr>
          <p:cNvSpPr txBox="1"/>
          <p:nvPr/>
        </p:nvSpPr>
        <p:spPr>
          <a:xfrm>
            <a:off x="2328574" y="1473701"/>
            <a:ext cx="4568799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0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OSJEĆATE LI SE KAO EUROPLJANI? </a:t>
            </a:r>
            <a:endParaRPr lang="fr-FR" sz="6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73A49-3F1A-CB9A-A0D7-865553EF14CF}"/>
              </a:ext>
            </a:extLst>
          </p:cNvPr>
          <p:cNvSpPr txBox="1"/>
          <p:nvPr/>
        </p:nvSpPr>
        <p:spPr>
          <a:xfrm>
            <a:off x="8331372" y="6699516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FDFDBCD-0EFC-7E96-08D4-48884327C121}"/>
              </a:ext>
            </a:extLst>
          </p:cNvPr>
          <p:cNvSpPr txBox="1"/>
          <p:nvPr/>
        </p:nvSpPr>
        <p:spPr>
          <a:xfrm>
            <a:off x="3021360" y="4313407"/>
            <a:ext cx="318323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ŠTO U VAMA BUDI TAJ OSJEĆAJ? </a:t>
            </a:r>
            <a:endParaRPr lang="fr-BE" sz="1800" b="0" i="1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5">
            <a:extLst>
              <a:ext uri="{FF2B5EF4-FFF2-40B4-BE49-F238E27FC236}">
                <a16:creationId xmlns:a16="http://schemas.microsoft.com/office/drawing/2014/main" id="{BF8C889E-1572-D2A6-6719-46BFB8C379F3}"/>
              </a:ext>
            </a:extLst>
          </p:cNvPr>
          <p:cNvSpPr/>
          <p:nvPr/>
        </p:nvSpPr>
        <p:spPr>
          <a:xfrm rot="5400013">
            <a:off x="151072" y="89963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6699"/>
              </a:solidFill>
              <a:uFillTx/>
              <a:latin typeface="Calibri"/>
            </a:endParaRP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1B7139C3-DCF9-F7E0-58AD-2EC411F9CA23}"/>
              </a:ext>
            </a:extLst>
          </p:cNvPr>
          <p:cNvSpPr txBox="1"/>
          <p:nvPr/>
        </p:nvSpPr>
        <p:spPr>
          <a:xfrm>
            <a:off x="756967" y="188073"/>
            <a:ext cx="588101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200" b="1" i="0" u="none" strike="noStrike" kern="1200" cap="none" spc="0" baseline="0">
                <a:solidFill>
                  <a:srgbClr val="00B050"/>
                </a:solidFill>
                <a:uFillTx/>
                <a:latin typeface="Calibri"/>
              </a:rPr>
              <a:t>OSTANIMO U KONTAKTU</a:t>
            </a:r>
            <a:endParaRPr lang="en-GB" sz="2400" b="1" i="0" u="none" strike="noStrike" kern="1200" cap="none" spc="0" baseline="0">
              <a:solidFill>
                <a:srgbClr val="00B050"/>
              </a:solidFill>
              <a:uFillTx/>
              <a:latin typeface="Calibri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F8D4ED9-916A-75A2-43BC-8A7E3F54666F}"/>
              </a:ext>
            </a:extLst>
          </p:cNvPr>
          <p:cNvSpPr/>
          <p:nvPr/>
        </p:nvSpPr>
        <p:spPr>
          <a:xfrm rot="16200004">
            <a:off x="8095266" y="5809201"/>
            <a:ext cx="1851285" cy="246220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00B050"/>
                </a:solidFill>
                <a:uFillTx/>
                <a:latin typeface="Arial"/>
                <a:ea typeface="Arial"/>
                <a:cs typeface="Arial"/>
              </a:rPr>
              <a:t>OSTANIMO U KONTAKTU</a:t>
            </a: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FEE80F9-8BF8-30C3-852C-D4593F4E6D8D}"/>
              </a:ext>
            </a:extLst>
          </p:cNvPr>
          <p:cNvCxnSpPr/>
          <p:nvPr/>
        </p:nvCxnSpPr>
        <p:spPr>
          <a:xfrm>
            <a:off x="8897779" y="5001402"/>
            <a:ext cx="257212" cy="2295"/>
          </a:xfrm>
          <a:prstGeom prst="straightConnector1">
            <a:avLst/>
          </a:prstGeom>
          <a:noFill/>
          <a:ln w="6345" cap="flat">
            <a:solidFill>
              <a:srgbClr val="00B050"/>
            </a:solidFill>
            <a:prstDash val="solid"/>
            <a:miter/>
          </a:ln>
        </p:spPr>
      </p:cxn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FBFF77FE-85AC-FA8C-A40E-0C8E1CED1B40}"/>
              </a:ext>
            </a:extLst>
          </p:cNvPr>
          <p:cNvCxnSpPr/>
          <p:nvPr/>
        </p:nvCxnSpPr>
        <p:spPr>
          <a:xfrm>
            <a:off x="4427981" y="1172224"/>
            <a:ext cx="41953" cy="5242346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</a:ln>
        </p:spPr>
      </p:cxnSp>
      <p:sp>
        <p:nvSpPr>
          <p:cNvPr id="7" name="TextBox 22">
            <a:extLst>
              <a:ext uri="{FF2B5EF4-FFF2-40B4-BE49-F238E27FC236}">
                <a16:creationId xmlns:a16="http://schemas.microsoft.com/office/drawing/2014/main" id="{10C31D55-1DA9-2185-8281-E4749CD89006}"/>
              </a:ext>
            </a:extLst>
          </p:cNvPr>
          <p:cNvSpPr txBox="1"/>
          <p:nvPr/>
        </p:nvSpPr>
        <p:spPr>
          <a:xfrm>
            <a:off x="145764" y="4061938"/>
            <a:ext cx="3551712" cy="1138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</a:rPr>
              <a:t>Besplatni broj telefona: 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</a:rPr>
              <a:t>00 800 6 7 8 9 10 11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555F1007-C21A-DB26-A5B3-92A69E0046D2}"/>
              </a:ext>
            </a:extLst>
          </p:cNvPr>
          <p:cNvSpPr txBox="1"/>
          <p:nvPr/>
        </p:nvSpPr>
        <p:spPr>
          <a:xfrm>
            <a:off x="1060356" y="967499"/>
            <a:ext cx="213217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Osobno: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BFAC2CA8-5504-70E1-38E4-6C5A7F896774}"/>
              </a:ext>
            </a:extLst>
          </p:cNvPr>
          <p:cNvSpPr txBox="1"/>
          <p:nvPr/>
        </p:nvSpPr>
        <p:spPr>
          <a:xfrm>
            <a:off x="4538020" y="967499"/>
            <a:ext cx="4507982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Na društvenim medijima:</a:t>
            </a:r>
            <a:endParaRPr lang="fr-BE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29">
            <a:extLst>
              <a:ext uri="{FF2B5EF4-FFF2-40B4-BE49-F238E27FC236}">
                <a16:creationId xmlns:a16="http://schemas.microsoft.com/office/drawing/2014/main" id="{09B23690-623D-62D3-94CD-812E31B67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915" y="1580229"/>
            <a:ext cx="2764542" cy="2728523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743D794-1BEE-1289-E9F5-5DF4CBEE7BD4}"/>
              </a:ext>
            </a:extLst>
          </p:cNvPr>
          <p:cNvSpPr txBox="1"/>
          <p:nvPr/>
        </p:nvSpPr>
        <p:spPr>
          <a:xfrm>
            <a:off x="169648" y="3343192"/>
            <a:ext cx="448346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4"/>
              </a:rPr>
              <a:t>europa.eu/european-union/contact_hr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hlinkClick r:id="rId4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AE701B6C-9229-C8DE-12BE-A51948A2D69A}"/>
              </a:ext>
            </a:extLst>
          </p:cNvPr>
          <p:cNvSpPr txBox="1"/>
          <p:nvPr/>
        </p:nvSpPr>
        <p:spPr>
          <a:xfrm>
            <a:off x="7676762" y="1590607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486D87D5-3092-2166-67E7-4B711FDAF1EF}"/>
              </a:ext>
            </a:extLst>
          </p:cNvPr>
          <p:cNvSpPr/>
          <p:nvPr/>
        </p:nvSpPr>
        <p:spPr>
          <a:xfrm>
            <a:off x="223973" y="1428338"/>
            <a:ext cx="4007074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</a:rPr>
              <a:t>&gt; </a:t>
            </a:r>
            <a:r>
              <a: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</a:rPr>
              <a:t>Imate pitanja o EU-u? Obratite se službi </a:t>
            </a:r>
            <a:r>
              <a:rPr lang="pt-B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</a:rPr>
              <a:t>Europe Direct</a:t>
            </a:r>
            <a:r>
              <a: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rial" pitchFamily="34"/>
              </a:rPr>
              <a:t>.</a:t>
            </a: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ADF5855-8674-4694-A983-030E0834CC1A}"/>
              </a:ext>
            </a:extLst>
          </p:cNvPr>
          <p:cNvSpPr/>
          <p:nvPr/>
        </p:nvSpPr>
        <p:spPr>
          <a:xfrm>
            <a:off x="169648" y="4691018"/>
            <a:ext cx="4115723" cy="1477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&gt;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Pronađite centar Europe Direct u svojoj blizini kako biste nas upoznali, postavili nam pitanja i razgovarali o EU-u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5"/>
              </a:rPr>
              <a:t>europa.eu/european-union/contact/meet-us_hr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C4FAAC53-3D49-361C-BEA9-E80719A69D8E}"/>
              </a:ext>
            </a:extLst>
          </p:cNvPr>
          <p:cNvSpPr/>
          <p:nvPr/>
        </p:nvSpPr>
        <p:spPr>
          <a:xfrm>
            <a:off x="4582991" y="4657587"/>
            <a:ext cx="4314788" cy="1477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Uz pomoć tražilice pronađite profile EU-a na društvenim mrežama.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sng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6"/>
              </a:rPr>
              <a:t>europa.eu/european-union/contact/social-networks_hr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" name="Picture 3" descr="image002">
            <a:extLst>
              <a:ext uri="{FF2B5EF4-FFF2-40B4-BE49-F238E27FC236}">
                <a16:creationId xmlns:a16="http://schemas.microsoft.com/office/drawing/2014/main" id="{BAD129A0-6C98-57E1-AFB9-CE28D0A7D5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7157" y="2171123"/>
            <a:ext cx="3838578" cy="13144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77845-3119-1583-CD39-D6C4125364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IE" b="1"/>
              <a:t>Hvala!</a:t>
            </a:r>
            <a:endParaRPr lang="en-GB" b="1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7D44758-AA46-B290-10C0-EB10569E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767" y="1518397"/>
            <a:ext cx="1291507" cy="12915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038A68-6C6B-1916-401B-E9CC51BFE1BD}"/>
              </a:ext>
            </a:extLst>
          </p:cNvPr>
          <p:cNvSpPr txBox="1"/>
          <p:nvPr/>
        </p:nvSpPr>
        <p:spPr>
          <a:xfrm>
            <a:off x="1024886" y="3535399"/>
            <a:ext cx="6978618" cy="15496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1" i="0" u="none" strike="noStrike" kern="1200" cap="none" spc="0" baseline="0">
              <a:solidFill>
                <a:srgbClr val="4D4D4D"/>
              </a:solidFill>
              <a:uFillTx/>
              <a:latin typeface="Arial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00" b="1" i="0" u="none" strike="noStrike" kern="1200" cap="none" spc="0" baseline="0">
              <a:solidFill>
                <a:srgbClr val="035DC1"/>
              </a:solidFill>
              <a:uFillTx/>
              <a:latin typeface="Arial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1" i="0" u="none" strike="noStrike" kern="1200" cap="none" spc="0" baseline="0">
                <a:solidFill>
                  <a:srgbClr val="035DC1"/>
                </a:solidFill>
                <a:uFillTx/>
                <a:latin typeface="Arial"/>
                <a:hlinkClick r:id="rId4"/>
              </a:rPr>
              <a:t>europa.eu/learning-corner</a:t>
            </a:r>
            <a:endParaRPr lang="en-GB" sz="1500" b="1" i="0" u="none" strike="noStrike" kern="1200" cap="none" spc="0" baseline="0">
              <a:solidFill>
                <a:srgbClr val="035DC1"/>
              </a:solidFill>
              <a:uFillTx/>
              <a:latin typeface="Arial"/>
              <a:cs typeface="Arial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500" b="1" i="0" u="none" strike="noStrike" kern="1200" cap="none" spc="0" baseline="0">
                <a:solidFill>
                  <a:srgbClr val="4D4D4D"/>
                </a:solidFill>
                <a:uFillTx/>
                <a:latin typeface="Arial"/>
              </a:rPr>
              <a:t>✉ </a:t>
            </a:r>
            <a:r>
              <a:rPr lang="en-GB" sz="1500" b="1" i="0" u="none" strike="noStrike" kern="1200" cap="none" spc="0" baseline="0">
                <a:solidFill>
                  <a:srgbClr val="035DC1"/>
                </a:solidFill>
                <a:uFillTx/>
                <a:latin typeface="Arial"/>
                <a:hlinkClick r:id="rId5"/>
              </a:rPr>
              <a:t>COMM-A2@ec.europa.eu</a:t>
            </a:r>
            <a:endParaRPr lang="en-GB" sz="1500" b="1" i="0" u="none" strike="noStrike" kern="1200" cap="none" spc="0" baseline="0">
              <a:solidFill>
                <a:srgbClr val="035DC1"/>
              </a:solidFill>
              <a:uFillTx/>
              <a:latin typeface="Arial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00" b="1" i="0" u="none" strike="noStrike" kern="1200" cap="none" spc="0" baseline="0">
              <a:solidFill>
                <a:srgbClr val="035DC1"/>
              </a:solidFill>
              <a:uFillTx/>
              <a:latin typeface="Arial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3758D48-AB26-DEC8-721F-1558C2AB6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86" y="3830128"/>
            <a:ext cx="512109" cy="5624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0371890-B405-175F-D0A5-72E0D33688C0}"/>
              </a:ext>
            </a:extLst>
          </p:cNvPr>
          <p:cNvSpPr txBox="1"/>
          <p:nvPr/>
        </p:nvSpPr>
        <p:spPr>
          <a:xfrm>
            <a:off x="665326" y="4616430"/>
            <a:ext cx="6524143" cy="13901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b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88" b="1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	  © Europska unija, 2022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88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Osim ako je navedeno drukčije, ponovna uporaba ovog dokumenta dopuštena je u skladu s licencijom Creative Commons Attribution 4.0 International (CC BY 4.0) (</a:t>
            </a:r>
            <a:r>
              <a:rPr lang="en-US" sz="788" b="0" i="0" u="none" strike="noStrike" kern="1200" cap="none" spc="0" baseline="0">
                <a:solidFill>
                  <a:srgbClr val="7F7F7F"/>
                </a:solidFill>
                <a:uFillTx/>
                <a:latin typeface="Arial"/>
                <a:hlinkClick r:id="rId7"/>
              </a:rPr>
              <a:t>https://creativecommons.org/licenses/by/4.0/</a:t>
            </a:r>
            <a:r>
              <a:rPr lang="en-US" sz="788" b="0" i="0" u="none" strike="noStrike" kern="1200" cap="none" spc="0" baseline="0">
                <a:solidFill>
                  <a:srgbClr val="7F7F7F"/>
                </a:solidFill>
                <a:uFillTx/>
                <a:latin typeface="Arial"/>
              </a:rPr>
              <a:t>). Za svaku uporabu ili umnožavanje elemenata koji nisu u vlasništvu Europske unije možda će biti potrebno zatražiti dopuštenje izravno od odgovarajućih nositelja prava.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63E0CFB-07C6-BAFB-B982-206A3C471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02" y="5179518"/>
            <a:ext cx="767620" cy="2685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DCE7B9-FDE6-2E9A-C5C0-99A2C7BF8446}"/>
              </a:ext>
            </a:extLst>
          </p:cNvPr>
          <p:cNvSpPr txBox="1"/>
          <p:nvPr/>
        </p:nvSpPr>
        <p:spPr>
          <a:xfrm>
            <a:off x="511542" y="-1158105"/>
            <a:ext cx="63335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TABLE OF CONTENTS</a:t>
            </a:r>
          </a:p>
        </p:txBody>
      </p:sp>
      <p:sp>
        <p:nvSpPr>
          <p:cNvPr id="3" name="Rectangle 38">
            <a:extLst>
              <a:ext uri="{FF2B5EF4-FFF2-40B4-BE49-F238E27FC236}">
                <a16:creationId xmlns:a16="http://schemas.microsoft.com/office/drawing/2014/main" id="{F02939D7-E452-6B75-A21C-8CA2DEE979C7}"/>
              </a:ext>
            </a:extLst>
          </p:cNvPr>
          <p:cNvSpPr/>
          <p:nvPr/>
        </p:nvSpPr>
        <p:spPr>
          <a:xfrm>
            <a:off x="6741825" y="2888598"/>
            <a:ext cx="4572000" cy="584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1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D9DDA141-34C1-4505-2E42-A1FDA9EE462E}"/>
              </a:ext>
            </a:extLst>
          </p:cNvPr>
          <p:cNvSpPr txBox="1"/>
          <p:nvPr/>
        </p:nvSpPr>
        <p:spPr>
          <a:xfrm>
            <a:off x="0" y="6646773"/>
            <a:ext cx="1625245" cy="215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8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4">
            <a:extLst>
              <a:ext uri="{FF2B5EF4-FFF2-40B4-BE49-F238E27FC236}">
                <a16:creationId xmlns:a16="http://schemas.microsoft.com/office/drawing/2014/main" id="{2D7694D2-52CE-79FC-1354-19AEEC81AC88}"/>
              </a:ext>
            </a:extLst>
          </p:cNvPr>
          <p:cNvSpPr/>
          <p:nvPr/>
        </p:nvSpPr>
        <p:spPr>
          <a:xfrm rot="5400013">
            <a:off x="97165" y="63113"/>
            <a:ext cx="493007" cy="49595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10">
            <a:extLst>
              <a:ext uri="{FF2B5EF4-FFF2-40B4-BE49-F238E27FC236}">
                <a16:creationId xmlns:a16="http://schemas.microsoft.com/office/drawing/2014/main" id="{92961957-3CFF-6908-5459-C5BA640EEAB1}"/>
              </a:ext>
            </a:extLst>
          </p:cNvPr>
          <p:cNvSpPr txBox="1"/>
          <p:nvPr/>
        </p:nvSpPr>
        <p:spPr>
          <a:xfrm>
            <a:off x="616424" y="80256"/>
            <a:ext cx="163961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2A4591"/>
                </a:solidFill>
                <a:uFillTx/>
                <a:latin typeface="Calibri"/>
                <a:ea typeface="Calibri"/>
                <a:cs typeface="Calibri"/>
              </a:rPr>
              <a:t>OSNOVE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2E38054-6E7F-2B74-8772-6A2A153A56CB}"/>
              </a:ext>
            </a:extLst>
          </p:cNvPr>
          <p:cNvSpPr/>
          <p:nvPr/>
        </p:nvSpPr>
        <p:spPr>
          <a:xfrm rot="16200004">
            <a:off x="8264123" y="6044636"/>
            <a:ext cx="151355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2A4591"/>
                </a:solidFill>
                <a:uFillTx/>
                <a:latin typeface="Arial"/>
                <a:ea typeface="Arial"/>
                <a:cs typeface="Arial"/>
              </a:rPr>
              <a:t>ŠTO JE TO EUROPA?</a:t>
            </a:r>
          </a:p>
        </p:txBody>
      </p:sp>
      <p:cxnSp>
        <p:nvCxnSpPr>
          <p:cNvPr id="5" name="Connecteur droit 12">
            <a:extLst>
              <a:ext uri="{FF2B5EF4-FFF2-40B4-BE49-F238E27FC236}">
                <a16:creationId xmlns:a16="http://schemas.microsoft.com/office/drawing/2014/main" id="{983EC164-7FF8-B8D1-6F8A-F06AC26914B2}"/>
              </a:ext>
            </a:extLst>
          </p:cNvPr>
          <p:cNvCxnSpPr/>
          <p:nvPr/>
        </p:nvCxnSpPr>
        <p:spPr>
          <a:xfrm>
            <a:off x="8897779" y="5477493"/>
            <a:ext cx="246221" cy="0"/>
          </a:xfrm>
          <a:prstGeom prst="straightConnector1">
            <a:avLst/>
          </a:prstGeom>
          <a:noFill/>
          <a:ln w="12701" cap="flat">
            <a:solidFill>
              <a:srgbClr val="2A4591"/>
            </a:solidFill>
            <a:prstDash val="solid"/>
            <a:miter/>
          </a:ln>
        </p:spPr>
      </p:cxnSp>
      <p:sp>
        <p:nvSpPr>
          <p:cNvPr id="6" name="5-Point Star 2">
            <a:extLst>
              <a:ext uri="{FF2B5EF4-FFF2-40B4-BE49-F238E27FC236}">
                <a16:creationId xmlns:a16="http://schemas.microsoft.com/office/drawing/2014/main" id="{59497B7B-3B1C-C6F2-B246-BFC32D70B207}"/>
              </a:ext>
            </a:extLst>
          </p:cNvPr>
          <p:cNvSpPr/>
          <p:nvPr/>
        </p:nvSpPr>
        <p:spPr>
          <a:xfrm>
            <a:off x="6600486" y="627388"/>
            <a:ext cx="2414217" cy="2212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8746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9DC3E6">
              <a:alpha val="88000"/>
            </a:srgbClr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47863F3-1C14-2082-42AD-5C941F3CF2C6}"/>
              </a:ext>
            </a:extLst>
          </p:cNvPr>
          <p:cNvSpPr txBox="1"/>
          <p:nvPr/>
        </p:nvSpPr>
        <p:spPr>
          <a:xfrm>
            <a:off x="7055236" y="1584902"/>
            <a:ext cx="155592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  <a:ea typeface="Calibri"/>
                <a:cs typeface="Calibri"/>
              </a:rPr>
              <a:t>447 milijuna građana</a:t>
            </a:r>
            <a:endParaRPr lang="fr-BE" sz="1800" b="1" i="0" u="none" strike="noStrike" kern="1200" cap="none" spc="0" baseline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D2F3C0C-9F5C-353A-1E55-6891904E0FB9}"/>
              </a:ext>
            </a:extLst>
          </p:cNvPr>
          <p:cNvSpPr txBox="1"/>
          <p:nvPr/>
        </p:nvSpPr>
        <p:spPr>
          <a:xfrm>
            <a:off x="7549825" y="1308067"/>
            <a:ext cx="12759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EU:</a:t>
            </a:r>
          </a:p>
        </p:txBody>
      </p:sp>
      <p:sp>
        <p:nvSpPr>
          <p:cNvPr id="9" name="Flowchart: Connector 5">
            <a:extLst>
              <a:ext uri="{FF2B5EF4-FFF2-40B4-BE49-F238E27FC236}">
                <a16:creationId xmlns:a16="http://schemas.microsoft.com/office/drawing/2014/main" id="{9BECD5DD-B4CD-8407-5760-617CF8EFB8BF}"/>
              </a:ext>
            </a:extLst>
          </p:cNvPr>
          <p:cNvSpPr/>
          <p:nvPr/>
        </p:nvSpPr>
        <p:spPr>
          <a:xfrm>
            <a:off x="784975" y="1054102"/>
            <a:ext cx="1920240" cy="183332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DC3E6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EUROPA: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jedan od šest kontinenata</a:t>
            </a: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Flowchart: Connector 23">
            <a:extLst>
              <a:ext uri="{FF2B5EF4-FFF2-40B4-BE49-F238E27FC236}">
                <a16:creationId xmlns:a16="http://schemas.microsoft.com/office/drawing/2014/main" id="{EFE3BB21-261E-784D-D42E-A3422F43099E}"/>
              </a:ext>
            </a:extLst>
          </p:cNvPr>
          <p:cNvSpPr/>
          <p:nvPr/>
        </p:nvSpPr>
        <p:spPr>
          <a:xfrm>
            <a:off x="784975" y="4334329"/>
            <a:ext cx="1920240" cy="183332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DC3E6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EUROPA: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  <a:ea typeface="Calibri"/>
                <a:cs typeface="Calibri"/>
              </a:rPr>
              <a:t>više od 700 milijuna ljudi</a:t>
            </a:r>
            <a:endParaRPr lang="fr-BE" sz="1800" b="0" i="0" u="none" strike="noStrike" kern="1200" cap="none" spc="0" baseline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11" name="Flowchart: Connector 24">
            <a:extLst>
              <a:ext uri="{FF2B5EF4-FFF2-40B4-BE49-F238E27FC236}">
                <a16:creationId xmlns:a16="http://schemas.microsoft.com/office/drawing/2014/main" id="{3566229D-E45F-C04A-9C0F-CFC25C3ED6C2}"/>
              </a:ext>
            </a:extLst>
          </p:cNvPr>
          <p:cNvSpPr/>
          <p:nvPr/>
        </p:nvSpPr>
        <p:spPr>
          <a:xfrm>
            <a:off x="3974988" y="3417661"/>
            <a:ext cx="1920240" cy="183332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9DC3E6"/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EUROPA: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  <a:ea typeface="Calibri"/>
                <a:cs typeface="Calibri"/>
              </a:rPr>
              <a:t>44 zemlje</a:t>
            </a:r>
            <a:endParaRPr lang="fr-BE" sz="1800" b="0" i="0" u="none" strike="noStrike" kern="1200" cap="none" spc="0" baseline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12" name="5-Point Star 29">
            <a:extLst>
              <a:ext uri="{FF2B5EF4-FFF2-40B4-BE49-F238E27FC236}">
                <a16:creationId xmlns:a16="http://schemas.microsoft.com/office/drawing/2014/main" id="{D99C2953-57C4-76C9-2832-E018B8511325}"/>
              </a:ext>
            </a:extLst>
          </p:cNvPr>
          <p:cNvSpPr/>
          <p:nvPr/>
        </p:nvSpPr>
        <p:spPr>
          <a:xfrm>
            <a:off x="6483562" y="3797347"/>
            <a:ext cx="2414217" cy="2212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val 18746"/>
              <a:gd name="f11" fmla="+- 0 0 -270"/>
              <a:gd name="f12" fmla="+- 0 0 -180"/>
              <a:gd name="f13" fmla="+- 0 0 -90"/>
              <a:gd name="f14" fmla="abs f3"/>
              <a:gd name="f15" fmla="abs f4"/>
              <a:gd name="f16" fmla="abs f5"/>
              <a:gd name="f17" fmla="+- 1080000 f1 0"/>
              <a:gd name="f18" fmla="+- 18360000 f1 0"/>
              <a:gd name="f19" fmla="+- 20520000 f1 0"/>
              <a:gd name="f20" fmla="+- 3240000 f1 0"/>
              <a:gd name="f21" fmla="*/ f11 f0 1"/>
              <a:gd name="f22" fmla="*/ f12 f0 1"/>
              <a:gd name="f23" fmla="*/ f13 f0 1"/>
              <a:gd name="f24" fmla="?: f14 f3 1"/>
              <a:gd name="f25" fmla="?: f15 f4 1"/>
              <a:gd name="f26" fmla="?: f16 f5 1"/>
              <a:gd name="f27" fmla="+- f17 0 f1"/>
              <a:gd name="f28" fmla="+- f18 0 f1"/>
              <a:gd name="f29" fmla="+- f19 0 f1"/>
              <a:gd name="f30" fmla="+- f20 0 f1"/>
              <a:gd name="f31" fmla="*/ f21 1 f2"/>
              <a:gd name="f32" fmla="*/ f22 1 f2"/>
              <a:gd name="f33" fmla="*/ f23 1 f2"/>
              <a:gd name="f34" fmla="*/ f24 1 21600"/>
              <a:gd name="f35" fmla="*/ f25 1 21600"/>
              <a:gd name="f36" fmla="*/ 21600 f24 1"/>
              <a:gd name="f37" fmla="*/ 21600 f25 1"/>
              <a:gd name="f38" fmla="+- f27 f1 0"/>
              <a:gd name="f39" fmla="+- f28 f1 0"/>
              <a:gd name="f40" fmla="+- f29 f1 0"/>
              <a:gd name="f41" fmla="+- f30 f1 0"/>
              <a:gd name="f42" fmla="+- f31 0 f1"/>
              <a:gd name="f43" fmla="+- f32 0 f1"/>
              <a:gd name="f44" fmla="+- f33 0 f1"/>
              <a:gd name="f45" fmla="min f35 f34"/>
              <a:gd name="f46" fmla="*/ f36 1 f26"/>
              <a:gd name="f47" fmla="*/ f37 1 f26"/>
              <a:gd name="f48" fmla="*/ f38 f7 1"/>
              <a:gd name="f49" fmla="*/ f39 f7 1"/>
              <a:gd name="f50" fmla="*/ f40 f7 1"/>
              <a:gd name="f51" fmla="*/ f41 f7 1"/>
              <a:gd name="f52" fmla="val f46"/>
              <a:gd name="f53" fmla="val f47"/>
              <a:gd name="f54" fmla="*/ f48 1 f0"/>
              <a:gd name="f55" fmla="*/ f49 1 f0"/>
              <a:gd name="f56" fmla="*/ f50 1 f0"/>
              <a:gd name="f57" fmla="*/ f51 1 f0"/>
              <a:gd name="f58" fmla="*/ f6 f45 1"/>
              <a:gd name="f59" fmla="+- f53 0 f6"/>
              <a:gd name="f60" fmla="+- f52 0 f6"/>
              <a:gd name="f61" fmla="+- 0 0 f54"/>
              <a:gd name="f62" fmla="+- 0 0 f55"/>
              <a:gd name="f63" fmla="+- 0 0 f56"/>
              <a:gd name="f64" fmla="+- 0 0 f57"/>
              <a:gd name="f65" fmla="*/ f59 1 2"/>
              <a:gd name="f66" fmla="*/ f60 1 2"/>
              <a:gd name="f67" fmla="+- 0 0 f61"/>
              <a:gd name="f68" fmla="+- 0 0 f62"/>
              <a:gd name="f69" fmla="+- 0 0 f63"/>
              <a:gd name="f70" fmla="+- 0 0 f64"/>
              <a:gd name="f71" fmla="+- f6 f65 0"/>
              <a:gd name="f72" fmla="+- f6 f66 0"/>
              <a:gd name="f73" fmla="*/ f66 f8 1"/>
              <a:gd name="f74" fmla="*/ f65 f9 1"/>
              <a:gd name="f75" fmla="*/ f67 f0 1"/>
              <a:gd name="f76" fmla="*/ f68 f0 1"/>
              <a:gd name="f77" fmla="*/ f69 f0 1"/>
              <a:gd name="f78" fmla="*/ f70 f0 1"/>
              <a:gd name="f79" fmla="*/ f73 1 100000"/>
              <a:gd name="f80" fmla="*/ f74 1 100000"/>
              <a:gd name="f81" fmla="*/ f71 f9 1"/>
              <a:gd name="f82" fmla="*/ f75 1 f7"/>
              <a:gd name="f83" fmla="*/ f76 1 f7"/>
              <a:gd name="f84" fmla="*/ f77 1 f7"/>
              <a:gd name="f85" fmla="*/ f78 1 f7"/>
              <a:gd name="f86" fmla="*/ f72 f45 1"/>
              <a:gd name="f87" fmla="*/ f81 1 100000"/>
              <a:gd name="f88" fmla="*/ f79 f10 1"/>
              <a:gd name="f89" fmla="*/ f80 f10 1"/>
              <a:gd name="f90" fmla="+- f82 0 f1"/>
              <a:gd name="f91" fmla="+- f83 0 f1"/>
              <a:gd name="f92" fmla="+- f84 0 f1"/>
              <a:gd name="f93" fmla="+- f85 0 f1"/>
              <a:gd name="f94" fmla="cos 1 f90"/>
              <a:gd name="f95" fmla="cos 1 f91"/>
              <a:gd name="f96" fmla="sin 1 f90"/>
              <a:gd name="f97" fmla="sin 1 f91"/>
              <a:gd name="f98" fmla="cos 1 f92"/>
              <a:gd name="f99" fmla="cos 1 f93"/>
              <a:gd name="f100" fmla="sin 1 f93"/>
              <a:gd name="f101" fmla="sin 1 f92"/>
              <a:gd name="f102" fmla="*/ f88 1 50000"/>
              <a:gd name="f103" fmla="*/ f89 1 50000"/>
              <a:gd name="f104" fmla="+- 0 0 f94"/>
              <a:gd name="f105" fmla="+- 0 0 f95"/>
              <a:gd name="f106" fmla="+- 0 0 f96"/>
              <a:gd name="f107" fmla="+- 0 0 f97"/>
              <a:gd name="f108" fmla="+- 0 0 f98"/>
              <a:gd name="f109" fmla="+- 0 0 f99"/>
              <a:gd name="f110" fmla="+- 0 0 f100"/>
              <a:gd name="f111" fmla="+- 0 0 f101"/>
              <a:gd name="f112" fmla="+- f87 f103 0"/>
              <a:gd name="f113" fmla="+- 0 0 f104"/>
              <a:gd name="f114" fmla="+- 0 0 f105"/>
              <a:gd name="f115" fmla="+- 0 0 f106"/>
              <a:gd name="f116" fmla="+- 0 0 f107"/>
              <a:gd name="f117" fmla="+- 0 0 f108"/>
              <a:gd name="f118" fmla="+- 0 0 f109"/>
              <a:gd name="f119" fmla="+- 0 0 f110"/>
              <a:gd name="f120" fmla="+- 0 0 f111"/>
              <a:gd name="f121" fmla="*/ f112 f45 1"/>
              <a:gd name="f122" fmla="val f113"/>
              <a:gd name="f123" fmla="val f114"/>
              <a:gd name="f124" fmla="val f115"/>
              <a:gd name="f125" fmla="val f116"/>
              <a:gd name="f126" fmla="val f117"/>
              <a:gd name="f127" fmla="val f118"/>
              <a:gd name="f128" fmla="val f119"/>
              <a:gd name="f129" fmla="val f120"/>
              <a:gd name="f130" fmla="*/ f122 f79 1"/>
              <a:gd name="f131" fmla="*/ f123 f79 1"/>
              <a:gd name="f132" fmla="*/ f124 f80 1"/>
              <a:gd name="f133" fmla="*/ f125 f80 1"/>
              <a:gd name="f134" fmla="*/ f126 f102 1"/>
              <a:gd name="f135" fmla="*/ f127 f102 1"/>
              <a:gd name="f136" fmla="*/ f128 f103 1"/>
              <a:gd name="f137" fmla="*/ f129 f103 1"/>
              <a:gd name="f138" fmla="+- f72 0 f130"/>
              <a:gd name="f139" fmla="+- f72 0 f131"/>
              <a:gd name="f140" fmla="+- f72 f131 0"/>
              <a:gd name="f141" fmla="+- f72 f130 0"/>
              <a:gd name="f142" fmla="+- f87 0 f132"/>
              <a:gd name="f143" fmla="+- f87 0 f133"/>
              <a:gd name="f144" fmla="+- f72 0 f134"/>
              <a:gd name="f145" fmla="+- f72 0 f135"/>
              <a:gd name="f146" fmla="+- f72 f135 0"/>
              <a:gd name="f147" fmla="+- f72 f134 0"/>
              <a:gd name="f148" fmla="+- f87 0 f136"/>
              <a:gd name="f149" fmla="+- f87 0 f137"/>
              <a:gd name="f150" fmla="*/ f144 f45 1"/>
              <a:gd name="f151" fmla="*/ f148 f45 1"/>
              <a:gd name="f152" fmla="*/ f147 f45 1"/>
              <a:gd name="f153" fmla="*/ f138 f45 1"/>
              <a:gd name="f154" fmla="*/ f142 f45 1"/>
              <a:gd name="f155" fmla="*/ f145 f45 1"/>
              <a:gd name="f156" fmla="*/ f146 f45 1"/>
              <a:gd name="f157" fmla="*/ f141 f45 1"/>
              <a:gd name="f158" fmla="*/ f149 f45 1"/>
              <a:gd name="f159" fmla="*/ f140 f45 1"/>
              <a:gd name="f160" fmla="*/ f143 f45 1"/>
              <a:gd name="f161" fmla="*/ f139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153" y="f154"/>
              </a:cxn>
              <a:cxn ang="f43">
                <a:pos x="f161" y="f160"/>
              </a:cxn>
              <a:cxn ang="f43">
                <a:pos x="f159" y="f160"/>
              </a:cxn>
              <a:cxn ang="f44">
                <a:pos x="f157" y="f154"/>
              </a:cxn>
            </a:cxnLst>
            <a:rect l="f150" t="f151" r="f152" b="f121"/>
            <a:pathLst>
              <a:path>
                <a:moveTo>
                  <a:pt x="f153" y="f154"/>
                </a:moveTo>
                <a:lnTo>
                  <a:pt x="f155" y="f151"/>
                </a:lnTo>
                <a:lnTo>
                  <a:pt x="f86" y="f58"/>
                </a:lnTo>
                <a:lnTo>
                  <a:pt x="f156" y="f151"/>
                </a:lnTo>
                <a:lnTo>
                  <a:pt x="f157" y="f154"/>
                </a:lnTo>
                <a:lnTo>
                  <a:pt x="f152" y="f158"/>
                </a:lnTo>
                <a:lnTo>
                  <a:pt x="f159" y="f160"/>
                </a:lnTo>
                <a:lnTo>
                  <a:pt x="f86" y="f121"/>
                </a:lnTo>
                <a:lnTo>
                  <a:pt x="f161" y="f160"/>
                </a:lnTo>
                <a:lnTo>
                  <a:pt x="f150" y="f158"/>
                </a:lnTo>
                <a:close/>
              </a:path>
            </a:pathLst>
          </a:custGeom>
          <a:solidFill>
            <a:srgbClr val="9DC3E6">
              <a:alpha val="88000"/>
            </a:srgbClr>
          </a:solidFill>
          <a:ln w="12701" cap="flat">
            <a:solidFill>
              <a:srgbClr val="00206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DA147C91-2036-1A35-3552-EE6C3A7AA4FD}"/>
              </a:ext>
            </a:extLst>
          </p:cNvPr>
          <p:cNvSpPr txBox="1"/>
          <p:nvPr/>
        </p:nvSpPr>
        <p:spPr>
          <a:xfrm>
            <a:off x="7103927" y="4554160"/>
            <a:ext cx="120550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EU: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800" b="1" i="0" u="none" strike="noStrike" kern="1200" cap="none" spc="0" baseline="0">
                <a:solidFill>
                  <a:srgbClr val="002060"/>
                </a:solidFill>
                <a:uFillTx/>
                <a:latin typeface="Calibri"/>
              </a:rPr>
              <a:t>27 zemalja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BA7DBD6-C923-A057-862F-BDB9DC943402}"/>
              </a:ext>
            </a:extLst>
          </p:cNvPr>
          <p:cNvSpPr/>
          <p:nvPr/>
        </p:nvSpPr>
        <p:spPr>
          <a:xfrm rot="16200004">
            <a:off x="8264123" y="5978114"/>
            <a:ext cx="1513551" cy="24622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2A4591"/>
                </a:solidFill>
                <a:uFillTx/>
                <a:latin typeface="Arial"/>
                <a:ea typeface="Arial"/>
                <a:cs typeface="Arial"/>
              </a:rPr>
              <a:t>ŠTO JE TO EUROPA?</a:t>
            </a:r>
          </a:p>
        </p:txBody>
      </p:sp>
      <p:sp>
        <p:nvSpPr>
          <p:cNvPr id="3" name="Larme 8">
            <a:extLst>
              <a:ext uri="{FF2B5EF4-FFF2-40B4-BE49-F238E27FC236}">
                <a16:creationId xmlns:a16="http://schemas.microsoft.com/office/drawing/2014/main" id="{2E30BADF-82A0-4BCB-3387-8859D94531F9}"/>
              </a:ext>
            </a:extLst>
          </p:cNvPr>
          <p:cNvSpPr/>
          <p:nvPr/>
        </p:nvSpPr>
        <p:spPr>
          <a:xfrm rot="5400013">
            <a:off x="230159" y="377350"/>
            <a:ext cx="602607" cy="5708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93334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ZoneTexte 9">
            <a:extLst>
              <a:ext uri="{FF2B5EF4-FFF2-40B4-BE49-F238E27FC236}">
                <a16:creationId xmlns:a16="http://schemas.microsoft.com/office/drawing/2014/main" id="{16800DAD-BD50-AF6B-500C-38BCBD7CE8AB}"/>
              </a:ext>
            </a:extLst>
          </p:cNvPr>
          <p:cNvSpPr txBox="1"/>
          <p:nvPr/>
        </p:nvSpPr>
        <p:spPr>
          <a:xfrm>
            <a:off x="902000" y="361489"/>
            <a:ext cx="3820509" cy="584777"/>
          </a:xfrm>
          <a:prstGeom prst="rect">
            <a:avLst/>
          </a:prstGeom>
          <a:solidFill>
            <a:srgbClr val="F0F4FA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2A4591"/>
                </a:solidFill>
                <a:uFillTx/>
                <a:latin typeface="Calibri"/>
                <a:ea typeface="Calibri"/>
                <a:cs typeface="Calibri"/>
              </a:rPr>
              <a:t>EUROPSKA KULTURA</a:t>
            </a:r>
          </a:p>
        </p:txBody>
      </p: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1661D678-0BDB-10B1-3FD4-2282642BD2B1}"/>
              </a:ext>
            </a:extLst>
          </p:cNvPr>
          <p:cNvCxnSpPr/>
          <p:nvPr/>
        </p:nvCxnSpPr>
        <p:spPr>
          <a:xfrm>
            <a:off x="8897779" y="5342583"/>
            <a:ext cx="246221" cy="0"/>
          </a:xfrm>
          <a:prstGeom prst="straightConnector1">
            <a:avLst/>
          </a:prstGeom>
          <a:noFill/>
          <a:ln w="12701" cap="flat">
            <a:solidFill>
              <a:srgbClr val="2A4591"/>
            </a:solidFill>
            <a:prstDash val="solid"/>
            <a:miter/>
          </a:ln>
        </p:spPr>
      </p:cxnSp>
      <p:sp>
        <p:nvSpPr>
          <p:cNvPr id="6" name="TextBox 15">
            <a:extLst>
              <a:ext uri="{FF2B5EF4-FFF2-40B4-BE49-F238E27FC236}">
                <a16:creationId xmlns:a16="http://schemas.microsoft.com/office/drawing/2014/main" id="{7B4A689F-2A97-A7E5-129B-90E338E2F84D}"/>
              </a:ext>
            </a:extLst>
          </p:cNvPr>
          <p:cNvSpPr txBox="1"/>
          <p:nvPr/>
        </p:nvSpPr>
        <p:spPr>
          <a:xfrm>
            <a:off x="8085152" y="6673336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A25DE9C-9B65-F8AC-1E60-940E26DE8C83}"/>
              </a:ext>
            </a:extLst>
          </p:cNvPr>
          <p:cNvSpPr/>
          <p:nvPr/>
        </p:nvSpPr>
        <p:spPr>
          <a:xfrm>
            <a:off x="3383280" y="4502130"/>
            <a:ext cx="5468779" cy="1950716"/>
          </a:xfrm>
          <a:prstGeom prst="rect">
            <a:avLst/>
          </a:prstGeom>
          <a:solidFill>
            <a:srgbClr val="F0F4FA">
              <a:alpha val="90000"/>
            </a:srgbClr>
          </a:solidFill>
          <a:ln w="12701" cap="flat">
            <a:solidFill>
              <a:srgbClr val="DAE3F3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179999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203864"/>
                </a:solidFill>
                <a:uFillTx/>
                <a:latin typeface="Calibri"/>
              </a:rPr>
              <a:t>Europska kultura i raznolikost vuku korijene iz:</a:t>
            </a:r>
          </a:p>
          <a:p>
            <a:pPr marL="522899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203864"/>
                </a:solidFill>
                <a:uFillTx/>
                <a:latin typeface="Calibri"/>
              </a:rPr>
              <a:t>stare Grčke i Rima</a:t>
            </a:r>
          </a:p>
          <a:p>
            <a:pPr marL="522899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203864"/>
                </a:solidFill>
                <a:uFillTx/>
                <a:latin typeface="Calibri"/>
              </a:rPr>
              <a:t>reformacije i prosvjetiteljstva</a:t>
            </a:r>
          </a:p>
          <a:p>
            <a:pPr marL="522899" marR="0" lvl="0" indent="-34290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203864"/>
                </a:solidFill>
                <a:uFillTx/>
                <a:latin typeface="Calibri"/>
              </a:rPr>
              <a:t>parlamentarizma i socijalnih prava</a:t>
            </a: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1"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3C64D37E-2821-1B12-5DC9-57AFE9A2D353}"/>
              </a:ext>
            </a:extLst>
          </p:cNvPr>
          <p:cNvSpPr/>
          <p:nvPr/>
        </p:nvSpPr>
        <p:spPr>
          <a:xfrm>
            <a:off x="531851" y="914619"/>
            <a:ext cx="4200195" cy="3754425"/>
          </a:xfrm>
          <a:prstGeom prst="rect">
            <a:avLst/>
          </a:prstGeom>
          <a:solidFill>
            <a:srgbClr val="8FAADC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F3BCDDCD-B099-2CD4-B1C1-6391C9764191}"/>
              </a:ext>
            </a:extLst>
          </p:cNvPr>
          <p:cNvSpPr txBox="1"/>
          <p:nvPr/>
        </p:nvSpPr>
        <p:spPr>
          <a:xfrm>
            <a:off x="762170" y="206233"/>
            <a:ext cx="452723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2A4591"/>
                </a:solidFill>
                <a:uFillTx/>
                <a:latin typeface="Calibri"/>
                <a:ea typeface="Calibri"/>
                <a:cs typeface="Calibri"/>
              </a:rPr>
              <a:t>EUROPSKI UMJETNICI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AEE78B5E-7B63-D7C4-D265-3C3521B2038B}"/>
              </a:ext>
            </a:extLst>
          </p:cNvPr>
          <p:cNvSpPr txBox="1"/>
          <p:nvPr/>
        </p:nvSpPr>
        <p:spPr>
          <a:xfrm>
            <a:off x="726938" y="997875"/>
            <a:ext cx="3385035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Stoljećima su novi stilovi u glazbi, arhitekturi i književnosti nadahnjivali europske umjetnike.</a:t>
            </a:r>
          </a:p>
        </p:txBody>
      </p:sp>
      <p:sp>
        <p:nvSpPr>
          <p:cNvPr id="5" name="Larme 10">
            <a:extLst>
              <a:ext uri="{FF2B5EF4-FFF2-40B4-BE49-F238E27FC236}">
                <a16:creationId xmlns:a16="http://schemas.microsoft.com/office/drawing/2014/main" id="{F63C1027-E090-B748-EEC2-DFCB21D7CD62}"/>
              </a:ext>
            </a:extLst>
          </p:cNvPr>
          <p:cNvSpPr/>
          <p:nvPr/>
        </p:nvSpPr>
        <p:spPr>
          <a:xfrm rot="5400013">
            <a:off x="180800" y="144644"/>
            <a:ext cx="579601" cy="5830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CD8B771F-B9EB-A2E4-1457-70B811FE8462}"/>
              </a:ext>
            </a:extLst>
          </p:cNvPr>
          <p:cNvSpPr txBox="1"/>
          <p:nvPr/>
        </p:nvSpPr>
        <p:spPr>
          <a:xfrm>
            <a:off x="721891" y="2373453"/>
            <a:ext cx="3385035" cy="369335"/>
          </a:xfrm>
          <a:prstGeom prst="rect">
            <a:avLst/>
          </a:prstGeom>
          <a:solidFill>
            <a:srgbClr val="8FAADC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Među njima su: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A3FF13A-85E0-F01A-FD27-F0A6383D6F12}"/>
              </a:ext>
            </a:extLst>
          </p:cNvPr>
          <p:cNvSpPr txBox="1"/>
          <p:nvPr/>
        </p:nvSpPr>
        <p:spPr>
          <a:xfrm>
            <a:off x="673071" y="2722223"/>
            <a:ext cx="1833463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Pablo Picasso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Ludwig van </a:t>
            </a: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Beethoven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Alfons Mucha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Hilma af Klint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1086B80-FDA5-5384-F12C-5F077096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367" y="932431"/>
            <a:ext cx="1322917" cy="1782549"/>
          </a:xfrm>
          <a:prstGeom prst="rect">
            <a:avLst/>
          </a:prstGeom>
          <a:noFill/>
          <a:ln w="9528" cap="flat">
            <a:solidFill>
              <a:srgbClr val="2F5597"/>
            </a:solidFill>
            <a:prstDash val="solid"/>
            <a:miter/>
          </a:ln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F37432AA-1713-631B-978B-D1BC932D5D60}"/>
              </a:ext>
            </a:extLst>
          </p:cNvPr>
          <p:cNvSpPr txBox="1"/>
          <p:nvPr/>
        </p:nvSpPr>
        <p:spPr>
          <a:xfrm>
            <a:off x="2401982" y="2676055"/>
            <a:ext cx="2393451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 startAt="5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Stefan Zweig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Wisława Szymborska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Simone de Beauvoir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 startAt="6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Magda Szabó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CB7F9EBB-9609-A808-EFC5-9ADB5BD5C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90" y="2846115"/>
            <a:ext cx="1301337" cy="1856259"/>
          </a:xfrm>
          <a:prstGeom prst="rect">
            <a:avLst/>
          </a:prstGeom>
          <a:noFill/>
          <a:ln w="9528" cap="flat">
            <a:solidFill>
              <a:srgbClr val="2F5597"/>
            </a:solidFill>
            <a:prstDash val="solid"/>
            <a:miter/>
          </a:ln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4B0AD602-50AF-2B10-A87B-D1E65BE664FE}"/>
              </a:ext>
            </a:extLst>
          </p:cNvPr>
          <p:cNvSpPr txBox="1"/>
          <p:nvPr/>
        </p:nvSpPr>
        <p:spPr>
          <a:xfrm>
            <a:off x="7745013" y="2534287"/>
            <a:ext cx="1625245" cy="215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8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CD0F993-156F-FC7E-16D0-AC753CBC1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356" y="941758"/>
            <a:ext cx="1280781" cy="1788849"/>
          </a:xfrm>
          <a:prstGeom prst="rect">
            <a:avLst/>
          </a:prstGeom>
          <a:noFill/>
          <a:ln w="9528" cap="flat">
            <a:solidFill>
              <a:srgbClr val="2F5597"/>
            </a:solidFill>
            <a:prstDash val="solid"/>
            <a:miter/>
          </a:ln>
        </p:spPr>
      </p:pic>
      <p:sp>
        <p:nvSpPr>
          <p:cNvPr id="13" name="TextBox 26">
            <a:extLst>
              <a:ext uri="{FF2B5EF4-FFF2-40B4-BE49-F238E27FC236}">
                <a16:creationId xmlns:a16="http://schemas.microsoft.com/office/drawing/2014/main" id="{A0741E8F-E0A5-4C81-99DC-66BF1B8B341F}"/>
              </a:ext>
            </a:extLst>
          </p:cNvPr>
          <p:cNvSpPr txBox="1"/>
          <p:nvPr/>
        </p:nvSpPr>
        <p:spPr>
          <a:xfrm>
            <a:off x="5620030" y="2572106"/>
            <a:ext cx="1625245" cy="215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8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pic>
        <p:nvPicPr>
          <p:cNvPr id="14" name="Picture 2" descr="File:Simone de Beauvoir.jpg">
            <a:extLst>
              <a:ext uri="{FF2B5EF4-FFF2-40B4-BE49-F238E27FC236}">
                <a16:creationId xmlns:a16="http://schemas.microsoft.com/office/drawing/2014/main" id="{BBD03F88-0B1B-849C-B2F1-6BF6EE6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65483" y="4881899"/>
            <a:ext cx="1297844" cy="1826166"/>
          </a:xfrm>
          <a:prstGeom prst="rect">
            <a:avLst/>
          </a:prstGeom>
          <a:noFill/>
          <a:ln w="9528" cap="flat">
            <a:solidFill>
              <a:srgbClr val="2F5597"/>
            </a:solidFill>
            <a:prstDash val="solid"/>
            <a:miter/>
          </a:ln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73AD53FB-EA5B-CA8F-C5DC-A36CFB00581E}"/>
              </a:ext>
            </a:extLst>
          </p:cNvPr>
          <p:cNvSpPr txBox="1"/>
          <p:nvPr/>
        </p:nvSpPr>
        <p:spPr>
          <a:xfrm>
            <a:off x="5610154" y="4513167"/>
            <a:ext cx="899915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6" name="Picture 4" descr="File:Hilma af Klint - 1907 - Ten largest.jpg">
            <a:extLst>
              <a:ext uri="{FF2B5EF4-FFF2-40B4-BE49-F238E27FC236}">
                <a16:creationId xmlns:a16="http://schemas.microsoft.com/office/drawing/2014/main" id="{4F80D00D-F430-B273-A575-B2BC1410AA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66372" y="2854912"/>
            <a:ext cx="1323438" cy="1847462"/>
          </a:xfrm>
          <a:prstGeom prst="rect">
            <a:avLst/>
          </a:prstGeom>
          <a:noFill/>
          <a:ln w="9528" cap="flat">
            <a:solidFill>
              <a:srgbClr val="2F5597"/>
            </a:solidFill>
            <a:prstDash val="solid"/>
            <a:miter/>
          </a:ln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AB9392ED-74DA-E6EA-726C-7D6FFDB4D1E3}"/>
              </a:ext>
            </a:extLst>
          </p:cNvPr>
          <p:cNvSpPr txBox="1"/>
          <p:nvPr/>
        </p:nvSpPr>
        <p:spPr>
          <a:xfrm>
            <a:off x="7777173" y="4548792"/>
            <a:ext cx="112029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A93E4AE-048B-F07B-27D8-64DEB6444F19}"/>
              </a:ext>
            </a:extLst>
          </p:cNvPr>
          <p:cNvSpPr txBox="1"/>
          <p:nvPr/>
        </p:nvSpPr>
        <p:spPr>
          <a:xfrm>
            <a:off x="5681368" y="6548676"/>
            <a:ext cx="1641091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FE02A67F-AB6F-8996-CBF8-EE4532117350}"/>
              </a:ext>
            </a:extLst>
          </p:cNvPr>
          <p:cNvSpPr/>
          <p:nvPr/>
        </p:nvSpPr>
        <p:spPr>
          <a:xfrm>
            <a:off x="2412635" y="5234427"/>
            <a:ext cx="2078156" cy="1142844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0" name="Picture 1023">
            <a:extLst>
              <a:ext uri="{FF2B5EF4-FFF2-40B4-BE49-F238E27FC236}">
                <a16:creationId xmlns:a16="http://schemas.microsoft.com/office/drawing/2014/main" id="{30B2DAE1-C575-17D5-0CB8-53CBDAA18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7" y="5285030"/>
            <a:ext cx="1636940" cy="981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1024">
            <a:extLst>
              <a:ext uri="{FF2B5EF4-FFF2-40B4-BE49-F238E27FC236}">
                <a16:creationId xmlns:a16="http://schemas.microsoft.com/office/drawing/2014/main" id="{D1087140-D01F-DC6F-72D4-E67144BDABFF}"/>
              </a:ext>
            </a:extLst>
          </p:cNvPr>
          <p:cNvSpPr txBox="1"/>
          <p:nvPr/>
        </p:nvSpPr>
        <p:spPr>
          <a:xfrm>
            <a:off x="3757425" y="6238777"/>
            <a:ext cx="943258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PUBLIC DOMAIN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2" name="Picture 10" descr="File:Stefan Zweig 1900 cropped.jpg">
            <a:extLst>
              <a:ext uri="{FF2B5EF4-FFF2-40B4-BE49-F238E27FC236}">
                <a16:creationId xmlns:a16="http://schemas.microsoft.com/office/drawing/2014/main" id="{266EF856-76FF-FF34-E7BB-2BCED3E052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0100" y="4833792"/>
            <a:ext cx="1369442" cy="1865513"/>
          </a:xfrm>
          <a:prstGeom prst="rect">
            <a:avLst/>
          </a:prstGeom>
          <a:noFill/>
          <a:ln w="9528" cap="flat">
            <a:solidFill>
              <a:srgbClr val="2F5597"/>
            </a:solidFill>
            <a:prstDash val="solid"/>
            <a:miter/>
          </a:ln>
        </p:spPr>
      </p:pic>
      <p:sp>
        <p:nvSpPr>
          <p:cNvPr id="23" name="TextBox 1026">
            <a:extLst>
              <a:ext uri="{FF2B5EF4-FFF2-40B4-BE49-F238E27FC236}">
                <a16:creationId xmlns:a16="http://schemas.microsoft.com/office/drawing/2014/main" id="{C3F0FB7B-2CB5-B187-700F-BE195C83D6B2}"/>
              </a:ext>
            </a:extLst>
          </p:cNvPr>
          <p:cNvSpPr txBox="1"/>
          <p:nvPr/>
        </p:nvSpPr>
        <p:spPr>
          <a:xfrm>
            <a:off x="1177829" y="6554592"/>
            <a:ext cx="1013557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pic>
        <p:nvPicPr>
          <p:cNvPr id="24" name="Picture 27" descr="File:SzabóMagda Júlia3.jpg">
            <a:extLst>
              <a:ext uri="{FF2B5EF4-FFF2-40B4-BE49-F238E27FC236}">
                <a16:creationId xmlns:a16="http://schemas.microsoft.com/office/drawing/2014/main" id="{22091F12-8B52-80AC-FB89-E2A733897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655" t="2892" b="9832"/>
          <a:stretch>
            <a:fillRect/>
          </a:stretch>
        </p:blipFill>
        <p:spPr>
          <a:xfrm>
            <a:off x="7172462" y="4941115"/>
            <a:ext cx="1339714" cy="1818448"/>
          </a:xfrm>
          <a:prstGeom prst="rect">
            <a:avLst/>
          </a:prstGeom>
          <a:noFill/>
          <a:ln w="9528" cap="flat">
            <a:solidFill>
              <a:srgbClr val="003296"/>
            </a:solidFill>
            <a:prstDash val="solid"/>
            <a:miter/>
          </a:ln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B67DB0E3-7D1A-0F49-79C7-B2FD61565D76}"/>
              </a:ext>
            </a:extLst>
          </p:cNvPr>
          <p:cNvSpPr txBox="1"/>
          <p:nvPr/>
        </p:nvSpPr>
        <p:spPr>
          <a:xfrm>
            <a:off x="7790349" y="6606969"/>
            <a:ext cx="1310646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sp>
        <p:nvSpPr>
          <p:cNvPr id="26" name="Flowchart: Connector 16">
            <a:extLst>
              <a:ext uri="{FF2B5EF4-FFF2-40B4-BE49-F238E27FC236}">
                <a16:creationId xmlns:a16="http://schemas.microsoft.com/office/drawing/2014/main" id="{C568C77B-7EAC-DCE2-FBD5-CFC136AF3CD1}"/>
              </a:ext>
            </a:extLst>
          </p:cNvPr>
          <p:cNvSpPr/>
          <p:nvPr/>
        </p:nvSpPr>
        <p:spPr>
          <a:xfrm>
            <a:off x="5062255" y="2585886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27" name="Flowchart: Connector 43">
            <a:extLst>
              <a:ext uri="{FF2B5EF4-FFF2-40B4-BE49-F238E27FC236}">
                <a16:creationId xmlns:a16="http://schemas.microsoft.com/office/drawing/2014/main" id="{0B15170C-35FD-65DA-2840-877790FCD77B}"/>
              </a:ext>
            </a:extLst>
          </p:cNvPr>
          <p:cNvSpPr/>
          <p:nvPr/>
        </p:nvSpPr>
        <p:spPr>
          <a:xfrm>
            <a:off x="7166847" y="2557476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2</a:t>
            </a:r>
          </a:p>
        </p:txBody>
      </p:sp>
      <p:sp>
        <p:nvSpPr>
          <p:cNvPr id="28" name="Flowchart: Connector 44">
            <a:extLst>
              <a:ext uri="{FF2B5EF4-FFF2-40B4-BE49-F238E27FC236}">
                <a16:creationId xmlns:a16="http://schemas.microsoft.com/office/drawing/2014/main" id="{0BBBB48E-CE8F-829C-3BDF-ECEA23AB074A}"/>
              </a:ext>
            </a:extLst>
          </p:cNvPr>
          <p:cNvSpPr/>
          <p:nvPr/>
        </p:nvSpPr>
        <p:spPr>
          <a:xfrm>
            <a:off x="5069488" y="4530577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3</a:t>
            </a:r>
          </a:p>
        </p:txBody>
      </p:sp>
      <p:sp>
        <p:nvSpPr>
          <p:cNvPr id="29" name="Flowchart: Connector 45">
            <a:extLst>
              <a:ext uri="{FF2B5EF4-FFF2-40B4-BE49-F238E27FC236}">
                <a16:creationId xmlns:a16="http://schemas.microsoft.com/office/drawing/2014/main" id="{F592AB6A-8118-16E4-E1E5-C1BBC98E01E4}"/>
              </a:ext>
            </a:extLst>
          </p:cNvPr>
          <p:cNvSpPr/>
          <p:nvPr/>
        </p:nvSpPr>
        <p:spPr>
          <a:xfrm>
            <a:off x="7166372" y="4536100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4</a:t>
            </a:r>
          </a:p>
        </p:txBody>
      </p:sp>
      <p:sp>
        <p:nvSpPr>
          <p:cNvPr id="30" name="Flowchart: Connector 46">
            <a:extLst>
              <a:ext uri="{FF2B5EF4-FFF2-40B4-BE49-F238E27FC236}">
                <a16:creationId xmlns:a16="http://schemas.microsoft.com/office/drawing/2014/main" id="{36C139E4-9057-4127-69C5-C70CF90E37CC}"/>
              </a:ext>
            </a:extLst>
          </p:cNvPr>
          <p:cNvSpPr/>
          <p:nvPr/>
        </p:nvSpPr>
        <p:spPr>
          <a:xfrm>
            <a:off x="7172462" y="6584228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8</a:t>
            </a:r>
          </a:p>
        </p:txBody>
      </p:sp>
      <p:sp>
        <p:nvSpPr>
          <p:cNvPr id="31" name="Flowchart: Connector 47">
            <a:extLst>
              <a:ext uri="{FF2B5EF4-FFF2-40B4-BE49-F238E27FC236}">
                <a16:creationId xmlns:a16="http://schemas.microsoft.com/office/drawing/2014/main" id="{2ED4F096-F718-2478-0F2D-76AD6EE1BBC3}"/>
              </a:ext>
            </a:extLst>
          </p:cNvPr>
          <p:cNvSpPr/>
          <p:nvPr/>
        </p:nvSpPr>
        <p:spPr>
          <a:xfrm>
            <a:off x="5072954" y="6548676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7</a:t>
            </a:r>
          </a:p>
        </p:txBody>
      </p:sp>
      <p:sp>
        <p:nvSpPr>
          <p:cNvPr id="32" name="Flowchart: Connector 48">
            <a:extLst>
              <a:ext uri="{FF2B5EF4-FFF2-40B4-BE49-F238E27FC236}">
                <a16:creationId xmlns:a16="http://schemas.microsoft.com/office/drawing/2014/main" id="{B2DA8AB9-CF3C-EC21-89FD-ABC0363FF7B1}"/>
              </a:ext>
            </a:extLst>
          </p:cNvPr>
          <p:cNvSpPr/>
          <p:nvPr/>
        </p:nvSpPr>
        <p:spPr>
          <a:xfrm>
            <a:off x="2433904" y="6209845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6</a:t>
            </a:r>
          </a:p>
        </p:txBody>
      </p:sp>
      <p:sp>
        <p:nvSpPr>
          <p:cNvPr id="33" name="Flowchart: Connector 49">
            <a:extLst>
              <a:ext uri="{FF2B5EF4-FFF2-40B4-BE49-F238E27FC236}">
                <a16:creationId xmlns:a16="http://schemas.microsoft.com/office/drawing/2014/main" id="{0E6BA4EF-CD48-65B5-E2D7-9EB5DF0A6DD8}"/>
              </a:ext>
            </a:extLst>
          </p:cNvPr>
          <p:cNvSpPr/>
          <p:nvPr/>
        </p:nvSpPr>
        <p:spPr>
          <a:xfrm>
            <a:off x="570100" y="6532665"/>
            <a:ext cx="156847" cy="1486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2F559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800" b="0" i="0" u="none" strike="noStrike" kern="1200" cap="none" spc="0" baseline="0">
                <a:solidFill>
                  <a:srgbClr val="2F5597"/>
                </a:solidFill>
                <a:uFillTx/>
                <a:latin typeface="Calibri"/>
              </a:rPr>
              <a:t>5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9440B02A-27A6-68EF-59AB-935C5971619F}"/>
              </a:ext>
            </a:extLst>
          </p:cNvPr>
          <p:cNvSpPr/>
          <p:nvPr/>
        </p:nvSpPr>
        <p:spPr>
          <a:xfrm rot="16200004">
            <a:off x="8264123" y="6044636"/>
            <a:ext cx="151355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2A4591"/>
                </a:solidFill>
                <a:uFillTx/>
                <a:latin typeface="Arial"/>
                <a:ea typeface="Arial"/>
                <a:cs typeface="Arial"/>
              </a:rPr>
              <a:t>ŠTO JE TO EUROPA?</a:t>
            </a:r>
          </a:p>
        </p:txBody>
      </p:sp>
      <p:cxnSp>
        <p:nvCxnSpPr>
          <p:cNvPr id="35" name="Connecteur droit 12">
            <a:extLst>
              <a:ext uri="{FF2B5EF4-FFF2-40B4-BE49-F238E27FC236}">
                <a16:creationId xmlns:a16="http://schemas.microsoft.com/office/drawing/2014/main" id="{A615C610-FCFA-CED1-91B6-5041AFAA1A7E}"/>
              </a:ext>
            </a:extLst>
          </p:cNvPr>
          <p:cNvCxnSpPr/>
          <p:nvPr/>
        </p:nvCxnSpPr>
        <p:spPr>
          <a:xfrm>
            <a:off x="8897779" y="5477493"/>
            <a:ext cx="246221" cy="0"/>
          </a:xfrm>
          <a:prstGeom prst="straightConnector1">
            <a:avLst/>
          </a:prstGeom>
          <a:noFill/>
          <a:ln w="12701" cap="flat">
            <a:solidFill>
              <a:srgbClr val="2A4591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8" grpId="0"/>
      <p:bldP spid="19" grpId="0" animBg="1"/>
      <p:bldP spid="21" grpId="0"/>
      <p:bldP spid="23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2"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>
            <a:extLst>
              <a:ext uri="{FF2B5EF4-FFF2-40B4-BE49-F238E27FC236}">
                <a16:creationId xmlns:a16="http://schemas.microsoft.com/office/drawing/2014/main" id="{B0AD455D-6B8D-A600-C4C6-352C41A99288}"/>
              </a:ext>
            </a:extLst>
          </p:cNvPr>
          <p:cNvSpPr/>
          <p:nvPr/>
        </p:nvSpPr>
        <p:spPr>
          <a:xfrm rot="5400013">
            <a:off x="110668" y="80257"/>
            <a:ext cx="620905" cy="6816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93334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0"/>
                <a:close/>
              </a:path>
            </a:pathLst>
          </a:custGeom>
          <a:solidFill>
            <a:srgbClr val="2A459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ZoneTexte 9">
            <a:extLst>
              <a:ext uri="{FF2B5EF4-FFF2-40B4-BE49-F238E27FC236}">
                <a16:creationId xmlns:a16="http://schemas.microsoft.com/office/drawing/2014/main" id="{BE8C056E-084F-551C-D617-E5CF23FD2D38}"/>
              </a:ext>
            </a:extLst>
          </p:cNvPr>
          <p:cNvSpPr txBox="1"/>
          <p:nvPr/>
        </p:nvSpPr>
        <p:spPr>
          <a:xfrm>
            <a:off x="762006" y="183181"/>
            <a:ext cx="443484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>
                <a:solidFill>
                  <a:srgbClr val="2A4591"/>
                </a:solidFill>
                <a:uFillTx/>
                <a:latin typeface="Calibri"/>
                <a:ea typeface="Calibri"/>
                <a:cs typeface="Calibri"/>
              </a:rPr>
              <a:t>EUROPSKE VRIJEDNOSTI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7CF12A3D-E66C-4415-9DAD-27F8EAD4E57C}"/>
              </a:ext>
            </a:extLst>
          </p:cNvPr>
          <p:cNvSpPr txBox="1"/>
          <p:nvPr/>
        </p:nvSpPr>
        <p:spPr>
          <a:xfrm>
            <a:off x="1178332" y="1239423"/>
            <a:ext cx="480324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1F4E79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I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87C203DE-E872-9201-445B-DA2C1F33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819" y="1736628"/>
            <a:ext cx="1919499" cy="2587093"/>
          </a:xfrm>
          <a:prstGeom prst="rect">
            <a:avLst/>
          </a:prstGeom>
          <a:noFill/>
          <a:ln w="9528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A33B872-29DE-AC11-022E-54FC8F544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32" y="1736628"/>
            <a:ext cx="1919499" cy="2560320"/>
          </a:xfrm>
          <a:prstGeom prst="rect">
            <a:avLst/>
          </a:prstGeom>
          <a:noFill/>
          <a:ln w="9528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3BE472D-BE49-4182-397D-ED53BE7FD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532" y="4901869"/>
            <a:ext cx="4033747" cy="1693999"/>
          </a:xfrm>
          <a:prstGeom prst="rect">
            <a:avLst/>
          </a:prstGeom>
          <a:noFill/>
          <a:ln w="9528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6245E9A-124B-B061-A050-B78733D123A6}"/>
              </a:ext>
            </a:extLst>
          </p:cNvPr>
          <p:cNvSpPr txBox="1"/>
          <p:nvPr/>
        </p:nvSpPr>
        <p:spPr>
          <a:xfrm>
            <a:off x="8102470" y="4139059"/>
            <a:ext cx="1625245" cy="215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8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PUBLIC DOMAIN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BF99DFF-45D0-BB97-719E-A4EF01ECA502}"/>
              </a:ext>
            </a:extLst>
          </p:cNvPr>
          <p:cNvSpPr txBox="1"/>
          <p:nvPr/>
        </p:nvSpPr>
        <p:spPr>
          <a:xfrm>
            <a:off x="1422504" y="4139059"/>
            <a:ext cx="1625245" cy="184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© </a:t>
            </a:r>
            <a:r>
              <a:rPr lang="fr-BE" sz="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EUROPEAN UNION</a:t>
            </a:r>
          </a:p>
        </p:txBody>
      </p:sp>
      <p:sp>
        <p:nvSpPr>
          <p:cNvPr id="10" name="Flowchart: Connector 4">
            <a:extLst>
              <a:ext uri="{FF2B5EF4-FFF2-40B4-BE49-F238E27FC236}">
                <a16:creationId xmlns:a16="http://schemas.microsoft.com/office/drawing/2014/main" id="{1AA8E3E3-9C29-67D0-45F0-EE276D579ABA}"/>
              </a:ext>
            </a:extLst>
          </p:cNvPr>
          <p:cNvSpPr/>
          <p:nvPr/>
        </p:nvSpPr>
        <p:spPr>
          <a:xfrm>
            <a:off x="2811606" y="1190018"/>
            <a:ext cx="3657600" cy="355473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FAADC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Ljudsko dostojanstvo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Sloboda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Demokracija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Jednakost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Vladavina prava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Ljudska prava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B31CDC2-F17B-AD0E-0DEC-4EE0DF537D29}"/>
              </a:ext>
            </a:extLst>
          </p:cNvPr>
          <p:cNvSpPr/>
          <p:nvPr/>
        </p:nvSpPr>
        <p:spPr>
          <a:xfrm rot="16200004">
            <a:off x="8264123" y="6044636"/>
            <a:ext cx="1513551" cy="246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1200" cap="none" spc="0" baseline="0">
                <a:solidFill>
                  <a:srgbClr val="2A4591"/>
                </a:solidFill>
                <a:uFillTx/>
                <a:latin typeface="Arial"/>
                <a:ea typeface="Arial"/>
                <a:cs typeface="Arial"/>
              </a:rPr>
              <a:t>ŠTO JE TO EUROPA?</a:t>
            </a:r>
          </a:p>
        </p:txBody>
      </p:sp>
      <p:cxnSp>
        <p:nvCxnSpPr>
          <p:cNvPr id="12" name="Connecteur droit 12">
            <a:extLst>
              <a:ext uri="{FF2B5EF4-FFF2-40B4-BE49-F238E27FC236}">
                <a16:creationId xmlns:a16="http://schemas.microsoft.com/office/drawing/2014/main" id="{708A66C9-46DE-E851-F884-FBAA12344778}"/>
              </a:ext>
            </a:extLst>
          </p:cNvPr>
          <p:cNvCxnSpPr/>
          <p:nvPr/>
        </p:nvCxnSpPr>
        <p:spPr>
          <a:xfrm>
            <a:off x="8897779" y="5477493"/>
            <a:ext cx="246221" cy="0"/>
          </a:xfrm>
          <a:prstGeom prst="straightConnector1">
            <a:avLst/>
          </a:prstGeom>
          <a:noFill/>
          <a:ln w="12701" cap="flat">
            <a:solidFill>
              <a:srgbClr val="2A4591"/>
            </a:solidFill>
            <a:prstDash val="solid"/>
            <a:miter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15FF99-37D4-4A81-9A6E-DEA6AFF6F1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0E43C3-FD86-459C-8D3A-557472513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33602</TotalTime>
  <Words>4510</Words>
  <Application>Microsoft Office PowerPoint</Application>
  <PresentationFormat>On-screen Show (4:3)</PresentationFormat>
  <Paragraphs>598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RATA DO MIRA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UČENJE, RAD I VOLONTIRANJE  </vt:lpstr>
      <vt:lpstr>     PUTOVANJA  </vt:lpstr>
      <vt:lpstr>      …I JOŠ MNOGO TOGA  </vt:lpstr>
      <vt:lpstr>      PRIORITETI EU-a  </vt:lpstr>
      <vt:lpstr>      2022.: SOLIDARNOST EU-a S UKRAJINOM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dc:description/>
  <cp:lastModifiedBy>ORETANO Manuela (COMM)</cp:lastModifiedBy>
  <cp:revision>1572</cp:revision>
  <cp:lastPrinted>2019-09-03T09:29:06Z</cp:lastPrinted>
  <dcterms:created xsi:type="dcterms:W3CDTF">2018-11-12T13:20:47Z</dcterms:created>
  <dcterms:modified xsi:type="dcterms:W3CDTF">2025-05-02T15:22:27Z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2023-02-06T19:28:12Z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b04b5a0c-c819-47b4-9b57-7205f1601df7</vt:lpwstr>
  </property>
  <property fmtid="{D5CDD505-2E9C-101B-9397-08002B2CF9AE}" pid="8" name="MSIP_Label_6bd9ddd1-4d20-43f6-abfa-fc3c07406f94_ContentBits">
    <vt:lpwstr>0</vt:lpwstr>
  </property>
</Properties>
</file>