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8" r:id="rId2"/>
  </p:sldMasterIdLst>
  <p:notesMasterIdLst>
    <p:notesMasterId r:id="rId43"/>
  </p:notesMasterIdLst>
  <p:handoutMasterIdLst>
    <p:handoutMasterId r:id="rId44"/>
  </p:handoutMasterIdLst>
  <p:sldIdLst>
    <p:sldId id="327" r:id="rId3"/>
    <p:sldId id="423" r:id="rId4"/>
    <p:sldId id="347" r:id="rId5"/>
    <p:sldId id="294" r:id="rId6"/>
    <p:sldId id="396" r:id="rId7"/>
    <p:sldId id="354" r:id="rId8"/>
    <p:sldId id="355" r:id="rId9"/>
    <p:sldId id="356" r:id="rId10"/>
    <p:sldId id="357" r:id="rId11"/>
    <p:sldId id="417" r:id="rId12"/>
    <p:sldId id="416" r:id="rId13"/>
    <p:sldId id="348" r:id="rId14"/>
    <p:sldId id="346" r:id="rId15"/>
    <p:sldId id="410" r:id="rId16"/>
    <p:sldId id="398" r:id="rId17"/>
    <p:sldId id="300" r:id="rId18"/>
    <p:sldId id="413" r:id="rId19"/>
    <p:sldId id="314" r:id="rId20"/>
    <p:sldId id="428" r:id="rId21"/>
    <p:sldId id="349" r:id="rId22"/>
    <p:sldId id="425" r:id="rId23"/>
    <p:sldId id="406" r:id="rId24"/>
    <p:sldId id="407" r:id="rId25"/>
    <p:sldId id="408" r:id="rId26"/>
    <p:sldId id="426" r:id="rId27"/>
    <p:sldId id="431" r:id="rId28"/>
    <p:sldId id="409" r:id="rId29"/>
    <p:sldId id="334" r:id="rId30"/>
    <p:sldId id="350" r:id="rId31"/>
    <p:sldId id="384" r:id="rId32"/>
    <p:sldId id="390" r:id="rId33"/>
    <p:sldId id="385" r:id="rId34"/>
    <p:sldId id="352" r:id="rId35"/>
    <p:sldId id="339" r:id="rId36"/>
    <p:sldId id="393" r:id="rId37"/>
    <p:sldId id="395" r:id="rId38"/>
    <p:sldId id="394" r:id="rId39"/>
    <p:sldId id="342" r:id="rId40"/>
    <p:sldId id="343" r:id="rId41"/>
    <p:sldId id="430" r:id="rId4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WERREJ" id="{51FA4466-1705-B94D-BF4F-554C4F735700}">
          <p14:sldIdLst>
            <p14:sldId id="423"/>
            <p14:sldId id="347"/>
          </p14:sldIdLst>
        </p14:section>
        <p14:section name="X’INHI L-EW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IL-PROĠETT EWROPEW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X’TAGĦMEL L-UE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KIF TIFFUNZJONA L-UNJONI EWROPEA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KIF NISTA’ NIKSEB AKTAR INFORMAZZJONI DWAR L-UE?" id="{4DEDCB1D-88D9-A345-A677-739D4EF1E4F1}">
          <p14:sldIdLst>
            <p14:sldId id="342"/>
          </p14:sldIdLst>
        </p14:section>
        <p14:section name="ŻOMM KUNTATT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5962" autoAdjust="0"/>
  </p:normalViewPr>
  <p:slideViewPr>
    <p:cSldViewPr snapToGrid="0" snapToObjects="1">
      <p:cViewPr varScale="1">
        <p:scale>
          <a:sx n="94" d="100"/>
          <a:sy n="94" d="100"/>
        </p:scale>
        <p:origin x="21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2800" b="1" dirty="0"/>
            <a:t>L-24 LINGWA UFFIĊJALI TAL-UE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en-US" sz="1500" b="1" dirty="0" err="1"/>
            <a:t>Slaviċi</a:t>
          </a:r>
          <a:r>
            <a:rPr lang="en-US" sz="1500" b="1" dirty="0"/>
            <a:t>: </a:t>
          </a:r>
          <a:r>
            <a:rPr lang="en-US" sz="1500" b="0" dirty="0"/>
            <a:t>Il-</a:t>
          </a:r>
          <a:r>
            <a:rPr lang="en-US" sz="1500" b="0" dirty="0" err="1"/>
            <a:t>Bulgaru</a:t>
          </a:r>
          <a:r>
            <a:rPr lang="en-US" sz="1500" b="0" dirty="0"/>
            <a:t>, </a:t>
          </a:r>
          <a:r>
            <a:rPr lang="en-US" sz="1500" b="0" dirty="0" err="1"/>
            <a:t>iċ-Ċek</a:t>
          </a:r>
          <a:r>
            <a:rPr lang="en-US" sz="1500" b="0" dirty="0"/>
            <a:t>, </a:t>
          </a:r>
          <a:r>
            <a:rPr lang="en-US" sz="1500" b="0" dirty="0" err="1"/>
            <a:t>il-Kroat</a:t>
          </a:r>
          <a:r>
            <a:rPr lang="en-US" sz="1500" b="0" dirty="0"/>
            <a:t>, </a:t>
          </a:r>
          <a:r>
            <a:rPr lang="en-US" sz="1500" b="0" dirty="0" err="1"/>
            <a:t>il-Pollakk</a:t>
          </a:r>
          <a:r>
            <a:rPr lang="en-US" sz="1500" b="0" dirty="0"/>
            <a:t>, is-</a:t>
          </a:r>
          <a:r>
            <a:rPr lang="en-US" sz="1500" b="0" dirty="0" err="1"/>
            <a:t>Slovakk</a:t>
          </a:r>
          <a:r>
            <a:rPr lang="en-US" sz="1500" b="0" dirty="0"/>
            <a:t> u s-</a:t>
          </a:r>
          <a:r>
            <a:rPr lang="en-US" sz="1500" b="0" dirty="0" err="1"/>
            <a:t>Sloven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US" sz="1500" b="1" dirty="0" err="1"/>
            <a:t>Ġermaniċi</a:t>
          </a:r>
          <a:r>
            <a:rPr lang="en-US" sz="1500" b="1" dirty="0"/>
            <a:t>: </a:t>
          </a:r>
          <a:r>
            <a:rPr lang="en-US" sz="1500" b="0" dirty="0"/>
            <a:t>Id-</a:t>
          </a:r>
          <a:r>
            <a:rPr lang="en-US" sz="1500" b="0" dirty="0" err="1"/>
            <a:t>Daniż</a:t>
          </a:r>
          <a:r>
            <a:rPr lang="en-US" sz="1500" b="0" dirty="0"/>
            <a:t>, </a:t>
          </a:r>
          <a:r>
            <a:rPr lang="en-US" sz="1500" b="0" dirty="0" err="1"/>
            <a:t>il-Ġermaniż</a:t>
          </a:r>
          <a:r>
            <a:rPr lang="en-US" sz="1500" b="0" dirty="0"/>
            <a:t>, l-</a:t>
          </a:r>
          <a:r>
            <a:rPr lang="en-US" sz="1500" b="0" dirty="0" err="1"/>
            <a:t>Ingliż</a:t>
          </a:r>
          <a:r>
            <a:rPr lang="en-US" sz="1500" b="0" dirty="0"/>
            <a:t>, l-</a:t>
          </a:r>
          <a:r>
            <a:rPr lang="en-US" sz="1500" b="0" dirty="0" err="1"/>
            <a:t>Olandiż</a:t>
          </a:r>
          <a:r>
            <a:rPr lang="en-US" sz="1500" b="0" dirty="0"/>
            <a:t> u l-</a:t>
          </a:r>
          <a:r>
            <a:rPr lang="en-US" sz="1500" b="0" dirty="0" err="1"/>
            <a:t>Iżvediż</a:t>
          </a:r>
          <a:endParaRPr lang="en-US" sz="1500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it-IT" sz="1500" b="1" dirty="0" err="1"/>
            <a:t>Rumanzi</a:t>
          </a:r>
          <a:r>
            <a:rPr lang="it-IT" sz="1500" b="1" dirty="0"/>
            <a:t>: </a:t>
          </a:r>
          <a:r>
            <a:rPr lang="it-IT" sz="1500" b="0" dirty="0"/>
            <a:t>L-</a:t>
          </a:r>
          <a:r>
            <a:rPr lang="it-IT" sz="1500" b="0" dirty="0" err="1"/>
            <a:t>Ispanjol</a:t>
          </a:r>
          <a:r>
            <a:rPr lang="it-IT" sz="1500" b="0" dirty="0"/>
            <a:t>, il-</a:t>
          </a:r>
          <a:r>
            <a:rPr lang="it-IT" sz="1500" b="0" dirty="0" err="1"/>
            <a:t>Franċiż</a:t>
          </a:r>
          <a:r>
            <a:rPr lang="it-IT" sz="1500" b="0" dirty="0"/>
            <a:t>, </a:t>
          </a:r>
          <a:r>
            <a:rPr lang="it-IT" sz="1500" b="0" dirty="0" err="1"/>
            <a:t>it-Taljan</a:t>
          </a:r>
          <a:r>
            <a:rPr lang="it-IT" sz="1500" b="0" dirty="0"/>
            <a:t>, il-</a:t>
          </a:r>
          <a:r>
            <a:rPr lang="it-IT" sz="1500" b="0" dirty="0" err="1"/>
            <a:t>Portugiż</a:t>
          </a:r>
          <a:r>
            <a:rPr lang="it-IT" sz="1500" b="0" dirty="0"/>
            <a:t> u r-</a:t>
          </a:r>
          <a:r>
            <a:rPr lang="it-IT" sz="1500" b="0" dirty="0" err="1"/>
            <a:t>Rumen</a:t>
          </a:r>
          <a:endParaRPr lang="en-US" sz="1500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1500" b="1" dirty="0" err="1"/>
            <a:t>Oħrajn</a:t>
          </a:r>
          <a:r>
            <a:rPr lang="en-US" sz="1500" b="1" dirty="0"/>
            <a:t>: </a:t>
          </a:r>
          <a:r>
            <a:rPr lang="en-US" sz="1500" b="0" dirty="0" err="1"/>
            <a:t>Estonjan</a:t>
          </a:r>
          <a:r>
            <a:rPr lang="en-US" sz="1500" b="0" dirty="0"/>
            <a:t> u </a:t>
          </a:r>
          <a:r>
            <a:rPr lang="en-US" sz="1500" b="0" dirty="0" err="1"/>
            <a:t>Finlandiż</a:t>
          </a:r>
          <a:r>
            <a:rPr lang="en-US" sz="1500" b="0" dirty="0"/>
            <a:t>, Grieg, </a:t>
          </a:r>
          <a:r>
            <a:rPr lang="en-US" sz="1500" b="0" dirty="0" err="1"/>
            <a:t>Irlandiż</a:t>
          </a:r>
          <a:r>
            <a:rPr lang="en-US" sz="1500" b="0" dirty="0"/>
            <a:t>, </a:t>
          </a:r>
          <a:r>
            <a:rPr lang="en-US" sz="1500" b="0" dirty="0" err="1"/>
            <a:t>Litwan</a:t>
          </a:r>
          <a:r>
            <a:rPr lang="en-US" sz="1500" b="0" dirty="0"/>
            <a:t> u </a:t>
          </a:r>
          <a:r>
            <a:rPr lang="en-US" sz="1500" b="0" dirty="0" err="1"/>
            <a:t>Latvjan</a:t>
          </a:r>
          <a:r>
            <a:rPr lang="en-US" sz="1500" b="0" dirty="0"/>
            <a:t>, </a:t>
          </a:r>
          <a:r>
            <a:rPr lang="en-US" sz="1500" b="0" dirty="0" err="1"/>
            <a:t>Ungeriż</a:t>
          </a:r>
          <a:r>
            <a:rPr lang="en-US" sz="1500" b="0" dirty="0"/>
            <a:t>, </a:t>
          </a:r>
          <a:r>
            <a:rPr lang="en-US" sz="1500" b="0" dirty="0" err="1"/>
            <a:t>Malti</a:t>
          </a:r>
          <a:endParaRPr lang="en-US" sz="1500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jiltaqa</a:t>
          </a:r>
          <a:r>
            <a:rPr lang="en-US" sz="1800" b="0" dirty="0">
              <a:solidFill>
                <a:schemeClr val="tx1"/>
              </a:solidFill>
            </a:rPr>
            <a:t>’ </a:t>
          </a:r>
          <a:r>
            <a:rPr lang="en-US" sz="1800" b="0" dirty="0" err="1">
              <a:solidFill>
                <a:schemeClr val="tx1"/>
              </a:solidFill>
            </a:rPr>
            <a:t>tal-anqas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erba</a:t>
          </a:r>
          <a:r>
            <a:rPr lang="en-US" sz="1800" b="0" dirty="0">
              <a:solidFill>
                <a:schemeClr val="tx1"/>
              </a:solidFill>
            </a:rPr>
            <a:t>’ </a:t>
          </a:r>
          <a:r>
            <a:rPr lang="en-US" sz="1800" b="0" dirty="0" err="1">
              <a:solidFill>
                <a:schemeClr val="tx1"/>
              </a:solidFill>
            </a:rPr>
            <a:t>darbiet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fis-sena</a:t>
          </a:r>
          <a:r>
            <a:rPr lang="en-US" sz="1800" b="0" dirty="0">
              <a:solidFill>
                <a:schemeClr val="tx1"/>
              </a:solidFill>
            </a:rPr>
            <a:t> fi </a:t>
          </a:r>
          <a:r>
            <a:rPr lang="en-US" sz="1800" b="0" dirty="0" err="1">
              <a:solidFill>
                <a:schemeClr val="tx1"/>
              </a:solidFill>
            </a:rPr>
            <a:t>Brussell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il-Belġju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jew</a:t>
          </a:r>
          <a:r>
            <a:rPr lang="en-US" sz="1800" b="0" dirty="0">
              <a:solidFill>
                <a:schemeClr val="tx1"/>
              </a:solidFill>
            </a:rPr>
            <a:t> fil-</a:t>
          </a:r>
          <a:r>
            <a:rPr lang="en-US" sz="1800" b="0" dirty="0" err="1">
              <a:solidFill>
                <a:schemeClr val="tx1"/>
              </a:solidFill>
            </a:rPr>
            <a:t>Lussemburgu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il-Lussemburgu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għas</a:t>
          </a:r>
          <a:r>
            <a:rPr lang="en-US" sz="1800" b="0" dirty="0">
              <a:solidFill>
                <a:schemeClr val="tx1"/>
              </a:solidFill>
            </a:rPr>
            <a:t>-Summits </a:t>
          </a:r>
          <a:r>
            <a:rPr lang="en-US" sz="1800" b="0" dirty="0" err="1">
              <a:solidFill>
                <a:schemeClr val="tx1"/>
              </a:solidFill>
            </a:rPr>
            <a:t>Ewropej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>
              <a:solidFill>
                <a:schemeClr val="tx1"/>
              </a:solidFill>
            </a:rPr>
            <a:t>ma </a:t>
          </a:r>
          <a:r>
            <a:rPr lang="en-US" sz="1800" b="0" dirty="0" err="1">
              <a:solidFill>
                <a:schemeClr val="tx1"/>
              </a:solidFill>
            </a:rPr>
            <a:t>jadottax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il-liġijiet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tal</a:t>
          </a:r>
          <a:r>
            <a:rPr lang="en-US" sz="1800" b="0" dirty="0">
              <a:solidFill>
                <a:schemeClr val="tx1"/>
              </a:solidFill>
            </a:rPr>
            <a:t>-UE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jirrappreżenta</a:t>
          </a:r>
          <a:r>
            <a:rPr lang="en-US" sz="1700" dirty="0">
              <a:solidFill>
                <a:schemeClr val="tx1"/>
              </a:solidFill>
            </a:rPr>
            <a:t> l-</a:t>
          </a:r>
          <a:r>
            <a:rPr lang="en-US" sz="1700" dirty="0" err="1">
              <a:solidFill>
                <a:schemeClr val="tx1"/>
              </a:solidFill>
            </a:rPr>
            <a:t>gvernijiet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tal-pajjiżi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tal</a:t>
          </a:r>
          <a:r>
            <a:rPr lang="en-US" sz="1700" dirty="0">
              <a:solidFill>
                <a:schemeClr val="tx1"/>
              </a:solidFill>
            </a:rPr>
            <a:t>-UE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ilaqqa’ flimkien il-ministri tal-pajjiżi tal-UE li jiltaqgħu biex jiddiskutu kwistjonijiet tal-UE (l-agrikoltura, l-affarijiet barranin, il-ġustizzja eċċ.)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jieħu deċiżjonijiet u japprova liġijiet flimkien mal-Parlament Ewropew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għandu Presidenza b’rotazzjoni – kull sitt xhur jippresiedi pajjiż ieħor tal-UE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jiltaqa</a:t>
          </a:r>
          <a:r>
            <a:rPr lang="en-US" sz="1700" dirty="0">
              <a:solidFill>
                <a:schemeClr val="tx1"/>
              </a:solidFill>
            </a:rPr>
            <a:t>' fi </a:t>
          </a:r>
          <a:r>
            <a:rPr lang="en-US" sz="1700" dirty="0" err="1">
              <a:solidFill>
                <a:schemeClr val="tx1"/>
              </a:solidFill>
            </a:rPr>
            <a:t>Brussell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jew</a:t>
          </a:r>
          <a:r>
            <a:rPr lang="en-US" sz="1700" dirty="0">
              <a:solidFill>
                <a:schemeClr val="tx1"/>
              </a:solidFill>
            </a:rPr>
            <a:t> fil-</a:t>
          </a:r>
          <a:r>
            <a:rPr lang="en-US" sz="1700" dirty="0" err="1">
              <a:solidFill>
                <a:schemeClr val="tx1"/>
              </a:solidFill>
            </a:rPr>
            <a:t>Lussemburgu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tirrappreżenta</a:t>
          </a:r>
          <a:r>
            <a:rPr lang="en-US" sz="1700" dirty="0">
              <a:solidFill>
                <a:schemeClr val="tx1"/>
              </a:solidFill>
            </a:rPr>
            <a:t> l-</a:t>
          </a:r>
          <a:r>
            <a:rPr lang="en-US" sz="1700" dirty="0" err="1">
              <a:solidFill>
                <a:schemeClr val="tx1"/>
              </a:solidFill>
            </a:rPr>
            <a:t>interessi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komuni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tal</a:t>
          </a:r>
          <a:r>
            <a:rPr lang="en-US" sz="1700" dirty="0">
              <a:solidFill>
                <a:schemeClr val="tx1"/>
              </a:solidFill>
            </a:rPr>
            <a:t>-UE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hija magħmula minn President wieħed u minn Kummissarju wieħed għal kull pajjiż tal-UE b’kull wieħed minnhom responsabbli għal qasam speċifiku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tipproponi liġijiet  u programmi ġodda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hija eletta mill-Parlament għal ħames snin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tamministra l-politiki u l-baġit tal-UE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hija l-gwardjan tat-Trattati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>
              <a:solidFill>
                <a:schemeClr val="tx1"/>
              </a:solidFill>
            </a:rPr>
            <a:t>is-</a:t>
          </a:r>
          <a:r>
            <a:rPr lang="en-US" sz="1700" dirty="0" err="1">
              <a:solidFill>
                <a:schemeClr val="tx1"/>
              </a:solidFill>
            </a:rPr>
            <a:t>sede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tagħha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tinsab</a:t>
          </a:r>
          <a:r>
            <a:rPr lang="en-US" sz="1700" dirty="0">
              <a:solidFill>
                <a:schemeClr val="tx1"/>
              </a:solidFill>
            </a:rPr>
            <a:t> fi </a:t>
          </a:r>
          <a:r>
            <a:rPr lang="en-US" sz="1700" dirty="0" err="1">
              <a:solidFill>
                <a:schemeClr val="tx1"/>
              </a:solidFill>
            </a:rPr>
            <a:t>Brussell</a:t>
          </a:r>
          <a:r>
            <a:rPr lang="en-US" sz="1700" dirty="0">
              <a:solidFill>
                <a:schemeClr val="tx1"/>
              </a:solidFill>
            </a:rPr>
            <a:t> u fil-</a:t>
          </a:r>
          <a:r>
            <a:rPr lang="en-US" sz="1700" dirty="0" err="1">
              <a:solidFill>
                <a:schemeClr val="tx1"/>
              </a:solidFill>
            </a:rPr>
            <a:t>Lussemburgu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issegwi</a:t>
          </a:r>
          <a:r>
            <a:rPr lang="en-US" sz="1700" b="0" dirty="0">
              <a:solidFill>
                <a:schemeClr val="tx1"/>
              </a:solidFill>
            </a:rPr>
            <a:t> l-</a:t>
          </a:r>
          <a:r>
            <a:rPr lang="en-US" sz="1700" b="0" dirty="0" err="1">
              <a:solidFill>
                <a:schemeClr val="tx1"/>
              </a:solidFill>
            </a:rPr>
            <a:t>liġijiet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tal</a:t>
          </a:r>
          <a:r>
            <a:rPr lang="en-US" sz="1700" b="0" dirty="0">
              <a:solidFill>
                <a:schemeClr val="tx1"/>
              </a:solidFill>
            </a:rPr>
            <a:t>-UE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tiżgura li l-pajjiżi tal-UE jirrispettaw il-liġijiet tal-UE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tagħti pariri lill-qrati nazzjonali dwar l-interpretazzjoni ta’ dawn il-liġijiet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tissanzjona l-pajjiżi jekk ma jirrispettawx il-liġijiet tal-UE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tivverifika jekk il-liġijiet jirrispettawx id-drittijiet fundamentali (eż. il-libertà ta’ espressjoni, il-libertà tal-istampa)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tikkonsisti minn imħallef wieħed għal kull pajjiż tal-UE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tinsab</a:t>
          </a:r>
          <a:r>
            <a:rPr lang="en-US" sz="1700" b="0" dirty="0">
              <a:solidFill>
                <a:schemeClr val="tx1"/>
              </a:solidFill>
            </a:rPr>
            <a:t> fil-</a:t>
          </a:r>
          <a:r>
            <a:rPr lang="en-US" sz="1700" b="0" dirty="0" err="1">
              <a:solidFill>
                <a:schemeClr val="tx1"/>
              </a:solidFill>
            </a:rPr>
            <a:t>Lussemburgu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tivverifika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jekk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il-baġit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tal</a:t>
          </a:r>
          <a:r>
            <a:rPr lang="en-US" sz="1800" b="0" dirty="0">
              <a:solidFill>
                <a:schemeClr val="tx1"/>
              </a:solidFill>
            </a:rPr>
            <a:t>-UE </a:t>
          </a:r>
          <a:r>
            <a:rPr lang="en-US" sz="1800" b="0" dirty="0" err="1">
              <a:solidFill>
                <a:schemeClr val="tx1"/>
              </a:solidFill>
            </a:rPr>
            <a:t>ntefaqx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kif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suppost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800" b="0" dirty="0" err="1">
              <a:solidFill>
                <a:schemeClr val="tx1"/>
              </a:solidFill>
            </a:rPr>
            <a:t>tirrapporta</a:t>
          </a:r>
          <a:r>
            <a:rPr lang="it-IT" sz="1800" b="0" dirty="0">
              <a:solidFill>
                <a:schemeClr val="tx1"/>
              </a:solidFill>
            </a:rPr>
            <a:t> </a:t>
          </a:r>
          <a:r>
            <a:rPr lang="it-IT" sz="1800" b="0" dirty="0" err="1">
              <a:solidFill>
                <a:schemeClr val="tx1"/>
              </a:solidFill>
            </a:rPr>
            <a:t>dwar</a:t>
          </a:r>
          <a:r>
            <a:rPr lang="it-IT" sz="1800" b="0" dirty="0">
              <a:solidFill>
                <a:schemeClr val="tx1"/>
              </a:solidFill>
            </a:rPr>
            <a:t> frodi, </a:t>
          </a:r>
          <a:r>
            <a:rPr lang="it-IT" sz="1800" b="0" dirty="0" err="1">
              <a:solidFill>
                <a:schemeClr val="tx1"/>
              </a:solidFill>
            </a:rPr>
            <a:t>korruzzjoni</a:t>
          </a:r>
          <a:r>
            <a:rPr lang="it-IT" sz="1800" b="0" dirty="0">
              <a:solidFill>
                <a:schemeClr val="tx1"/>
              </a:solidFill>
            </a:rPr>
            <a:t> </a:t>
          </a:r>
          <a:r>
            <a:rPr lang="it-IT" sz="1800" b="0" dirty="0" err="1">
              <a:solidFill>
                <a:schemeClr val="tx1"/>
              </a:solidFill>
            </a:rPr>
            <a:t>jew</a:t>
          </a:r>
          <a:r>
            <a:rPr lang="it-IT" sz="1800" b="0" dirty="0">
              <a:solidFill>
                <a:schemeClr val="tx1"/>
              </a:solidFill>
            </a:rPr>
            <a:t> xi attività illegali </a:t>
          </a:r>
          <a:r>
            <a:rPr lang="it-IT" sz="1800" b="0" dirty="0" err="1">
              <a:solidFill>
                <a:schemeClr val="tx1"/>
              </a:solidFill>
            </a:rPr>
            <a:t>oħra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tagħti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pariri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lil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dawk</a:t>
          </a:r>
          <a:r>
            <a:rPr lang="en-US" sz="1800" b="0" dirty="0">
              <a:solidFill>
                <a:schemeClr val="tx1"/>
              </a:solidFill>
            </a:rPr>
            <a:t> li </a:t>
          </a:r>
          <a:r>
            <a:rPr lang="en-US" sz="1800" b="0" dirty="0" err="1">
              <a:solidFill>
                <a:schemeClr val="tx1"/>
              </a:solidFill>
            </a:rPr>
            <a:t>jfasslu</a:t>
          </a:r>
          <a:r>
            <a:rPr lang="en-US" sz="1800" b="0" dirty="0">
              <a:solidFill>
                <a:schemeClr val="tx1"/>
              </a:solidFill>
            </a:rPr>
            <a:t> l-</a:t>
          </a:r>
          <a:r>
            <a:rPr lang="en-US" sz="1800" b="0" dirty="0" err="1">
              <a:solidFill>
                <a:schemeClr val="tx1"/>
              </a:solidFill>
            </a:rPr>
            <a:t>politika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tal</a:t>
          </a:r>
          <a:r>
            <a:rPr lang="en-US" sz="1800" b="0" dirty="0">
              <a:solidFill>
                <a:schemeClr val="tx1"/>
              </a:solidFill>
            </a:rPr>
            <a:t>-UE </a:t>
          </a:r>
          <a:r>
            <a:rPr lang="en-US" sz="1800" b="0" dirty="0" err="1">
              <a:solidFill>
                <a:schemeClr val="tx1"/>
              </a:solidFill>
            </a:rPr>
            <a:t>dwar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kif</a:t>
          </a:r>
          <a:r>
            <a:rPr lang="en-US" sz="1800" b="0" dirty="0">
              <a:solidFill>
                <a:schemeClr val="tx1"/>
              </a:solidFill>
            </a:rPr>
            <a:t> l-</a:t>
          </a:r>
          <a:r>
            <a:rPr lang="en-US" sz="1800" b="0" dirty="0" err="1">
              <a:solidFill>
                <a:schemeClr val="tx1"/>
              </a:solidFill>
            </a:rPr>
            <a:t>aħjar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jintefaq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il-baġit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hija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magħmula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minn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Membri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maħturin</a:t>
          </a:r>
          <a:r>
            <a:rPr lang="en-US" sz="1800" b="0" dirty="0">
              <a:solidFill>
                <a:schemeClr val="tx1"/>
              </a:solidFill>
            </a:rPr>
            <a:t> mill-</a:t>
          </a:r>
          <a:r>
            <a:rPr lang="en-US" sz="1800" b="0" dirty="0" err="1">
              <a:solidFill>
                <a:schemeClr val="tx1"/>
              </a:solidFill>
            </a:rPr>
            <a:t>Kunsill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għal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perjodi</a:t>
          </a:r>
          <a:r>
            <a:rPr lang="en-US" sz="1800" b="0" dirty="0">
              <a:solidFill>
                <a:schemeClr val="tx1"/>
              </a:solidFill>
            </a:rPr>
            <a:t> ta’ </a:t>
          </a:r>
          <a:r>
            <a:rPr lang="en-US" sz="1800" b="0" dirty="0" err="1">
              <a:solidFill>
                <a:schemeClr val="tx1"/>
              </a:solidFill>
            </a:rPr>
            <a:t>mandat</a:t>
          </a:r>
          <a:r>
            <a:rPr lang="en-US" sz="1800" b="0" dirty="0">
              <a:solidFill>
                <a:schemeClr val="tx1"/>
              </a:solidFill>
            </a:rPr>
            <a:t> ta’ </a:t>
          </a:r>
          <a:r>
            <a:rPr lang="en-US" sz="1800" b="0" dirty="0" err="1">
              <a:solidFill>
                <a:schemeClr val="tx1"/>
              </a:solidFill>
            </a:rPr>
            <a:t>sitt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snin</a:t>
          </a:r>
          <a:r>
            <a:rPr lang="en-US" sz="1800" b="0" dirty="0">
              <a:solidFill>
                <a:schemeClr val="tx1"/>
              </a:solidFill>
            </a:rPr>
            <a:t>.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jiggwida l-politika ekonomika u monetarja tal-UE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jamministra l-munita Ewropea – l-“ewro”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għandu r-responsabbiltà li jżomm l-euro u l-prezzijiet stabbli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jiffissa r-rati tal-imgħax għaż-żona tal-euro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jikkollabora mal-banek ċentrali nazzjonali tal-pajjiżi tal-UE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huwa magħmul minn sitt Membri maħturin mill-Kunsill għal mandat ta’ tmien snin li ma jistax jiġġedded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jinsab</a:t>
          </a:r>
          <a:r>
            <a:rPr lang="en-US" sz="1700" dirty="0">
              <a:solidFill>
                <a:schemeClr val="tx1"/>
              </a:solidFill>
            </a:rPr>
            <a:t> fi Frankfurt (</a:t>
          </a:r>
          <a:r>
            <a:rPr lang="en-US" sz="1700" dirty="0" err="1">
              <a:solidFill>
                <a:schemeClr val="tx1"/>
              </a:solidFill>
            </a:rPr>
            <a:t>il-Ġermanja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Skema</a:t>
          </a:r>
          <a:r>
            <a:rPr lang="en-US" b="0" dirty="0">
              <a:solidFill>
                <a:schemeClr val="bg1"/>
              </a:solidFill>
            </a:rPr>
            <a:t> ta’ </a:t>
          </a:r>
          <a:r>
            <a:rPr lang="en-US" b="0" dirty="0" err="1">
              <a:solidFill>
                <a:schemeClr val="bg1"/>
              </a:solidFill>
            </a:rPr>
            <a:t>Garanzija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għaż-Żgħażagħ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L-EURES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L-ERASMUS+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Il-</a:t>
          </a:r>
          <a:r>
            <a:rPr lang="en-US" dirty="0" err="1"/>
            <a:t>Korp</a:t>
          </a:r>
          <a:r>
            <a:rPr lang="en-US" dirty="0"/>
            <a:t> </a:t>
          </a:r>
          <a:r>
            <a:rPr lang="en-US" dirty="0" err="1"/>
            <a:t>Ewropew</a:t>
          </a:r>
          <a:r>
            <a:rPr lang="en-US" dirty="0"/>
            <a:t> ta’ </a:t>
          </a:r>
          <a:r>
            <a:rPr lang="en-US" dirty="0" err="1"/>
            <a:t>Solidarjetà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Assistenza għall-kura tas-saħħa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Drittijiet tal-passiġġieri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Aċċess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għal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abbonamenti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diġitali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b="0"/>
            <a:t>Roaming bla ħlas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 dirty="0"/>
            <a:t>L-UE fid-</a:t>
          </a:r>
          <a:r>
            <a:rPr lang="en-US" sz="1600" b="0" dirty="0" err="1"/>
            <a:t>dinja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err="1"/>
            <a:t>Parteċipazzjoni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>
              <a:solidFill>
                <a:schemeClr val="bg1"/>
              </a:solidFill>
            </a:rPr>
            <a:t>Drittijiet u sikurezza tal-konsumaturi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/>
            <a:t>Proġetti ffinanzjati mill-UE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/>
            <a:t>Protezzjoni ambjentali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Patt</a:t>
          </a:r>
          <a:r>
            <a:rPr lang="en-US" sz="1800" dirty="0"/>
            <a:t> </a:t>
          </a:r>
          <a:r>
            <a:rPr lang="en-US" sz="1800" dirty="0" err="1"/>
            <a:t>ekoloġiku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r>
            <a:rPr lang="en-US" sz="1800" dirty="0"/>
            <a:t>: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Diġitalizzazzjoni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Ugwaljanza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/>
            <a:t>Is-</a:t>
          </a:r>
          <a:r>
            <a:rPr lang="en-US" sz="3200" dirty="0" err="1"/>
            <a:t>Sena</a:t>
          </a:r>
          <a:r>
            <a:rPr lang="en-US" sz="3200" dirty="0"/>
            <a:t> </a:t>
          </a:r>
          <a:r>
            <a:rPr lang="en-US" sz="3200" dirty="0" err="1"/>
            <a:t>Ewropea</a:t>
          </a:r>
          <a:r>
            <a:rPr lang="en-US" sz="3200" dirty="0"/>
            <a:t> </a:t>
          </a:r>
          <a:r>
            <a:rPr lang="en-US" sz="3200" dirty="0" err="1"/>
            <a:t>taż-Żgħażagħ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huwa</a:t>
          </a:r>
          <a:r>
            <a:rPr lang="en-US" sz="1800" b="0" dirty="0">
              <a:solidFill>
                <a:schemeClr val="tx1"/>
              </a:solidFill>
            </a:rPr>
            <a:t> l-</a:t>
          </a:r>
          <a:r>
            <a:rPr lang="en-US" sz="1800" b="0" dirty="0" err="1">
              <a:solidFill>
                <a:schemeClr val="tx1"/>
              </a:solidFill>
            </a:rPr>
            <a:t>leħen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taċ-ċittadini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Ewropej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huwa magħmul minn Membri mill-pajjiżi kollha tal-UE li kull ħames snin jiġu eletti direttament miċ-ċittadini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jiddiskuti l-liġijiet ġodda li tipproponi l-Kummissjoni Ewropea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jimmodifika (jekk ikun meħtieġ) u jippromulga dawn il-liġijiet flimkien mal-Kunsill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jeleġġi l-President tal-Kummissjoni Ewropea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japprova l-baġit tal-UE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kull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sena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jlaqqa</a:t>
          </a:r>
          <a:r>
            <a:rPr lang="en-US" sz="1800" b="0" dirty="0">
              <a:solidFill>
                <a:schemeClr val="tx1"/>
              </a:solidFill>
            </a:rPr>
            <a:t>’ </a:t>
          </a:r>
          <a:r>
            <a:rPr lang="en-US" sz="1800" b="0" dirty="0" err="1">
              <a:solidFill>
                <a:schemeClr val="tx1"/>
              </a:solidFill>
            </a:rPr>
            <a:t>tal-anqas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sitta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mis-sessjonijiet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tiegħu</a:t>
          </a:r>
          <a:r>
            <a:rPr lang="en-US" sz="1800" b="0" dirty="0">
              <a:solidFill>
                <a:schemeClr val="tx1"/>
              </a:solidFill>
            </a:rPr>
            <a:t> fi </a:t>
          </a:r>
          <a:r>
            <a:rPr lang="en-US" sz="1800" b="0" dirty="0" err="1">
              <a:solidFill>
                <a:schemeClr val="tx1"/>
              </a:solidFill>
            </a:rPr>
            <a:t>Brussell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il-Belġju</a:t>
          </a:r>
          <a:r>
            <a:rPr lang="en-US" sz="1800" b="0" dirty="0">
              <a:solidFill>
                <a:schemeClr val="tx1"/>
              </a:solidFill>
            </a:rPr>
            <a:t>) u 12 fi </a:t>
          </a:r>
          <a:r>
            <a:rPr lang="en-US" sz="1800" b="0" dirty="0" err="1">
              <a:solidFill>
                <a:schemeClr val="tx1"/>
              </a:solidFill>
            </a:rPr>
            <a:t>Strasburgu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ilaqqa</a:t>
          </a:r>
          <a:r>
            <a:rPr lang="en-US" sz="1800" b="0" dirty="0">
              <a:solidFill>
                <a:schemeClr val="tx1"/>
              </a:solidFill>
            </a:rPr>
            <a:t>’ </a:t>
          </a:r>
          <a:r>
            <a:rPr lang="en-US" sz="1800" b="0" dirty="0" err="1">
              <a:solidFill>
                <a:schemeClr val="tx1"/>
              </a:solidFill>
            </a:rPr>
            <a:t>flimkien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il-kapijiet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tal-istat</a:t>
          </a:r>
          <a:r>
            <a:rPr lang="en-US" sz="1800" b="0" dirty="0">
              <a:solidFill>
                <a:schemeClr val="tx1"/>
              </a:solidFill>
            </a:rPr>
            <a:t> u </a:t>
          </a:r>
          <a:r>
            <a:rPr lang="en-US" sz="1800" b="0" dirty="0" err="1">
              <a:solidFill>
                <a:schemeClr val="tx1"/>
              </a:solidFill>
            </a:rPr>
            <a:t>tal-gvern</a:t>
          </a:r>
          <a:r>
            <a:rPr lang="en-US" sz="1800" b="0" dirty="0">
              <a:solidFill>
                <a:schemeClr val="tx1"/>
              </a:solidFill>
            </a:rPr>
            <a:t> ta’ </a:t>
          </a:r>
          <a:r>
            <a:rPr lang="en-US" sz="1800" b="0" dirty="0" err="1">
              <a:solidFill>
                <a:schemeClr val="tx1"/>
              </a:solidFill>
            </a:rPr>
            <a:t>kull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pajjiż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tal</a:t>
          </a:r>
          <a:r>
            <a:rPr lang="en-US" sz="1800" b="0" dirty="0">
              <a:solidFill>
                <a:schemeClr val="tx1"/>
              </a:solidFill>
            </a:rPr>
            <a:t>-UE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jistabbilixxi</a:t>
          </a:r>
          <a:r>
            <a:rPr lang="en-US" sz="1800" b="0" dirty="0">
              <a:solidFill>
                <a:schemeClr val="tx1"/>
              </a:solidFill>
            </a:rPr>
            <a:t> l-</a:t>
          </a:r>
          <a:r>
            <a:rPr lang="en-US" sz="1800" b="0" dirty="0" err="1">
              <a:solidFill>
                <a:schemeClr val="tx1"/>
              </a:solidFill>
            </a:rPr>
            <a:t>prijoritajiet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ewlenin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tal</a:t>
          </a:r>
          <a:r>
            <a:rPr lang="en-US" sz="1800" b="0" dirty="0">
              <a:solidFill>
                <a:schemeClr val="tx1"/>
              </a:solidFill>
            </a:rPr>
            <a:t>-UE u d-</a:t>
          </a:r>
          <a:r>
            <a:rPr lang="en-US" sz="1800" b="0" dirty="0" err="1">
              <a:solidFill>
                <a:schemeClr val="tx1"/>
              </a:solidFill>
            </a:rPr>
            <a:t>direzzjonijiet</a:t>
          </a:r>
          <a:r>
            <a:rPr lang="en-US" sz="1800" b="0" dirty="0">
              <a:solidFill>
                <a:schemeClr val="tx1"/>
              </a:solidFill>
            </a:rPr>
            <a:t> ta’ </a:t>
          </a:r>
          <a:r>
            <a:rPr lang="en-US" sz="1800" b="0" dirty="0" err="1">
              <a:solidFill>
                <a:schemeClr val="tx1"/>
              </a:solidFill>
            </a:rPr>
            <a:t>politika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545603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L-24 LINGWA UFFIĊJALI TAL-UE</a:t>
          </a:r>
        </a:p>
      </dsp:txBody>
      <dsp:txXfrm>
        <a:off x="3571172" y="1958675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Slaviċi</a:t>
          </a:r>
          <a:r>
            <a:rPr lang="en-US" sz="1500" b="1" kern="1200" dirty="0"/>
            <a:t>: </a:t>
          </a:r>
          <a:r>
            <a:rPr lang="en-US" sz="1500" b="0" kern="1200" dirty="0"/>
            <a:t>Il-</a:t>
          </a:r>
          <a:r>
            <a:rPr lang="en-US" sz="1500" b="0" kern="1200" dirty="0" err="1"/>
            <a:t>Bulgaru</a:t>
          </a:r>
          <a:r>
            <a:rPr lang="en-US" sz="1500" b="0" kern="1200" dirty="0"/>
            <a:t>, </a:t>
          </a:r>
          <a:r>
            <a:rPr lang="en-US" sz="1500" b="0" kern="1200" dirty="0" err="1"/>
            <a:t>iċ-Ċek</a:t>
          </a:r>
          <a:r>
            <a:rPr lang="en-US" sz="1500" b="0" kern="1200" dirty="0"/>
            <a:t>, </a:t>
          </a:r>
          <a:r>
            <a:rPr lang="en-US" sz="1500" b="0" kern="1200" dirty="0" err="1"/>
            <a:t>il-Kroat</a:t>
          </a:r>
          <a:r>
            <a:rPr lang="en-US" sz="1500" b="0" kern="1200" dirty="0"/>
            <a:t>, </a:t>
          </a:r>
          <a:r>
            <a:rPr lang="en-US" sz="1500" b="0" kern="1200" dirty="0" err="1"/>
            <a:t>il-Pollakk</a:t>
          </a:r>
          <a:r>
            <a:rPr lang="en-US" sz="1500" b="0" kern="1200" dirty="0"/>
            <a:t>, is-</a:t>
          </a:r>
          <a:r>
            <a:rPr lang="en-US" sz="1500" b="0" kern="1200" dirty="0" err="1"/>
            <a:t>Slovakk</a:t>
          </a:r>
          <a:r>
            <a:rPr lang="en-US" sz="1500" b="0" kern="1200" dirty="0"/>
            <a:t> u s-</a:t>
          </a:r>
          <a:r>
            <a:rPr lang="en-US" sz="1500" b="0" kern="1200" dirty="0" err="1"/>
            <a:t>Sloven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Ġermaniċi</a:t>
          </a:r>
          <a:r>
            <a:rPr lang="en-US" sz="1500" b="1" kern="1200" dirty="0"/>
            <a:t>: </a:t>
          </a:r>
          <a:r>
            <a:rPr lang="en-US" sz="1500" b="0" kern="1200" dirty="0"/>
            <a:t>Id-</a:t>
          </a:r>
          <a:r>
            <a:rPr lang="en-US" sz="1500" b="0" kern="1200" dirty="0" err="1"/>
            <a:t>Daniż</a:t>
          </a:r>
          <a:r>
            <a:rPr lang="en-US" sz="1500" b="0" kern="1200" dirty="0"/>
            <a:t>, </a:t>
          </a:r>
          <a:r>
            <a:rPr lang="en-US" sz="1500" b="0" kern="1200" dirty="0" err="1"/>
            <a:t>il-Ġermaniż</a:t>
          </a:r>
          <a:r>
            <a:rPr lang="en-US" sz="1500" b="0" kern="1200" dirty="0"/>
            <a:t>, l-</a:t>
          </a:r>
          <a:r>
            <a:rPr lang="en-US" sz="1500" b="0" kern="1200" dirty="0" err="1"/>
            <a:t>Ingliż</a:t>
          </a:r>
          <a:r>
            <a:rPr lang="en-US" sz="1500" b="0" kern="1200" dirty="0"/>
            <a:t>, l-</a:t>
          </a:r>
          <a:r>
            <a:rPr lang="en-US" sz="1500" b="0" kern="1200" dirty="0" err="1"/>
            <a:t>Olandiż</a:t>
          </a:r>
          <a:r>
            <a:rPr lang="en-US" sz="1500" b="0" kern="1200" dirty="0"/>
            <a:t> u l-</a:t>
          </a:r>
          <a:r>
            <a:rPr lang="en-US" sz="1500" b="0" kern="1200" dirty="0" err="1"/>
            <a:t>Iżvediż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 err="1"/>
            <a:t>Rumanzi</a:t>
          </a:r>
          <a:r>
            <a:rPr lang="it-IT" sz="1500" b="1" kern="1200" dirty="0"/>
            <a:t>: </a:t>
          </a:r>
          <a:r>
            <a:rPr lang="it-IT" sz="1500" b="0" kern="1200" dirty="0"/>
            <a:t>L-</a:t>
          </a:r>
          <a:r>
            <a:rPr lang="it-IT" sz="1500" b="0" kern="1200" dirty="0" err="1"/>
            <a:t>Ispanjol</a:t>
          </a:r>
          <a:r>
            <a:rPr lang="it-IT" sz="1500" b="0" kern="1200" dirty="0"/>
            <a:t>, il-</a:t>
          </a:r>
          <a:r>
            <a:rPr lang="it-IT" sz="1500" b="0" kern="1200" dirty="0" err="1"/>
            <a:t>Franċiż</a:t>
          </a:r>
          <a:r>
            <a:rPr lang="it-IT" sz="1500" b="0" kern="1200" dirty="0"/>
            <a:t>, </a:t>
          </a:r>
          <a:r>
            <a:rPr lang="it-IT" sz="1500" b="0" kern="1200" dirty="0" err="1"/>
            <a:t>it-Taljan</a:t>
          </a:r>
          <a:r>
            <a:rPr lang="it-IT" sz="1500" b="0" kern="1200" dirty="0"/>
            <a:t>, il-</a:t>
          </a:r>
          <a:r>
            <a:rPr lang="it-IT" sz="1500" b="0" kern="1200" dirty="0" err="1"/>
            <a:t>Portugiż</a:t>
          </a:r>
          <a:r>
            <a:rPr lang="it-IT" sz="1500" b="0" kern="1200" dirty="0"/>
            <a:t> u r-</a:t>
          </a:r>
          <a:r>
            <a:rPr lang="it-IT" sz="1500" b="0" kern="1200" dirty="0" err="1"/>
            <a:t>Rumen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/>
            <a:t>Oħrajn</a:t>
          </a:r>
          <a:r>
            <a:rPr lang="en-US" sz="1500" b="1" kern="1200" dirty="0"/>
            <a:t>: </a:t>
          </a:r>
          <a:r>
            <a:rPr lang="en-US" sz="1500" b="0" kern="1200" dirty="0" err="1"/>
            <a:t>Estonjan</a:t>
          </a:r>
          <a:r>
            <a:rPr lang="en-US" sz="1500" b="0" kern="1200" dirty="0"/>
            <a:t> u </a:t>
          </a:r>
          <a:r>
            <a:rPr lang="en-US" sz="1500" b="0" kern="1200" dirty="0" err="1"/>
            <a:t>Finlandiż</a:t>
          </a:r>
          <a:r>
            <a:rPr lang="en-US" sz="1500" b="0" kern="1200" dirty="0"/>
            <a:t>, Grieg, </a:t>
          </a:r>
          <a:r>
            <a:rPr lang="en-US" sz="1500" b="0" kern="1200" dirty="0" err="1"/>
            <a:t>Irlandiż</a:t>
          </a:r>
          <a:r>
            <a:rPr lang="en-US" sz="1500" b="0" kern="1200" dirty="0"/>
            <a:t>, </a:t>
          </a:r>
          <a:r>
            <a:rPr lang="en-US" sz="1500" b="0" kern="1200" dirty="0" err="1"/>
            <a:t>Litwan</a:t>
          </a:r>
          <a:r>
            <a:rPr lang="en-US" sz="1500" b="0" kern="1200" dirty="0"/>
            <a:t> u </a:t>
          </a:r>
          <a:r>
            <a:rPr lang="en-US" sz="1500" b="0" kern="1200" dirty="0" err="1"/>
            <a:t>Latvjan</a:t>
          </a:r>
          <a:r>
            <a:rPr lang="en-US" sz="1500" b="0" kern="1200" dirty="0"/>
            <a:t>, </a:t>
          </a:r>
          <a:r>
            <a:rPr lang="en-US" sz="1500" b="0" kern="1200" dirty="0" err="1"/>
            <a:t>Ungeriż</a:t>
          </a:r>
          <a:r>
            <a:rPr lang="en-US" sz="1500" b="0" kern="1200" dirty="0"/>
            <a:t>, </a:t>
          </a:r>
          <a:r>
            <a:rPr lang="en-US" sz="1500" b="0" kern="1200" dirty="0" err="1"/>
            <a:t>Malti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17934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</a:rPr>
            <a:t>ma </a:t>
          </a:r>
          <a:r>
            <a:rPr lang="en-US" sz="1800" b="0" kern="1200" dirty="0" err="1">
              <a:solidFill>
                <a:schemeClr val="tx1"/>
              </a:solidFill>
            </a:rPr>
            <a:t>jadottax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il-liġijiet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tal</a:t>
          </a:r>
          <a:r>
            <a:rPr lang="en-US" sz="1800" b="0" kern="1200" dirty="0">
              <a:solidFill>
                <a:schemeClr val="tx1"/>
              </a:solidFill>
            </a:rPr>
            <a:t>-UE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7571" y="57571"/>
        <a:ext cx="3970271" cy="1064204"/>
      </dsp:txXfrm>
    </dsp:sp>
    <dsp:sp modelId="{65BBAF80-F255-434B-ABEE-1099CF7F1D78}">
      <dsp:nvSpPr>
        <dsp:cNvPr id="0" name=""/>
        <dsp:cNvSpPr/>
      </dsp:nvSpPr>
      <dsp:spPr>
        <a:xfrm>
          <a:off x="0" y="1427199"/>
          <a:ext cx="4085413" cy="124572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jiltaqa</a:t>
          </a:r>
          <a:r>
            <a:rPr lang="en-US" sz="1800" b="0" kern="1200" dirty="0">
              <a:solidFill>
                <a:schemeClr val="tx1"/>
              </a:solidFill>
            </a:rPr>
            <a:t>’ </a:t>
          </a:r>
          <a:r>
            <a:rPr lang="en-US" sz="1800" b="0" kern="1200" dirty="0" err="1">
              <a:solidFill>
                <a:schemeClr val="tx1"/>
              </a:solidFill>
            </a:rPr>
            <a:t>tal-anqas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erba</a:t>
          </a:r>
          <a:r>
            <a:rPr lang="en-US" sz="1800" b="0" kern="1200" dirty="0">
              <a:solidFill>
                <a:schemeClr val="tx1"/>
              </a:solidFill>
            </a:rPr>
            <a:t>’ </a:t>
          </a:r>
          <a:r>
            <a:rPr lang="en-US" sz="1800" b="0" kern="1200" dirty="0" err="1">
              <a:solidFill>
                <a:schemeClr val="tx1"/>
              </a:solidFill>
            </a:rPr>
            <a:t>darbiet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fis-sena</a:t>
          </a:r>
          <a:r>
            <a:rPr lang="en-US" sz="1800" b="0" kern="1200" dirty="0">
              <a:solidFill>
                <a:schemeClr val="tx1"/>
              </a:solidFill>
            </a:rPr>
            <a:t> fi </a:t>
          </a:r>
          <a:r>
            <a:rPr lang="en-US" sz="1800" b="0" kern="1200" dirty="0" err="1">
              <a:solidFill>
                <a:schemeClr val="tx1"/>
              </a:solidFill>
            </a:rPr>
            <a:t>Brussell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il-Belġju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jew</a:t>
          </a:r>
          <a:r>
            <a:rPr lang="en-US" sz="1800" b="0" kern="1200" dirty="0">
              <a:solidFill>
                <a:schemeClr val="tx1"/>
              </a:solidFill>
            </a:rPr>
            <a:t> fil-</a:t>
          </a:r>
          <a:r>
            <a:rPr lang="en-US" sz="1800" b="0" kern="1200" dirty="0" err="1">
              <a:solidFill>
                <a:schemeClr val="tx1"/>
              </a:solidFill>
            </a:rPr>
            <a:t>Lussemburgu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il-Lussemburgu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għas</a:t>
          </a:r>
          <a:r>
            <a:rPr lang="en-US" sz="1800" b="0" kern="1200" dirty="0">
              <a:solidFill>
                <a:schemeClr val="tx1"/>
              </a:solidFill>
            </a:rPr>
            <a:t>-Summits </a:t>
          </a:r>
          <a:r>
            <a:rPr lang="en-US" sz="1800" b="0" kern="1200" dirty="0" err="1">
              <a:solidFill>
                <a:schemeClr val="tx1"/>
              </a:solidFill>
            </a:rPr>
            <a:t>Ewropej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811" y="1488010"/>
        <a:ext cx="3963791" cy="11241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jirrappreżenta</a:t>
          </a:r>
          <a:r>
            <a:rPr lang="en-US" sz="1700" kern="1200" dirty="0">
              <a:solidFill>
                <a:schemeClr val="tx1"/>
              </a:solidFill>
            </a:rPr>
            <a:t> l-</a:t>
          </a:r>
          <a:r>
            <a:rPr lang="en-US" sz="1700" kern="1200" dirty="0" err="1">
              <a:solidFill>
                <a:schemeClr val="tx1"/>
              </a:solidFill>
            </a:rPr>
            <a:t>gvernijiet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tal-pajjiżi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tal</a:t>
          </a:r>
          <a:r>
            <a:rPr lang="en-US" sz="1700" kern="1200" dirty="0">
              <a:solidFill>
                <a:schemeClr val="tx1"/>
              </a:solidFill>
            </a:rPr>
            <a:t>-UE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53671"/>
        <a:ext cx="3790292" cy="992114"/>
      </dsp:txXfrm>
    </dsp:sp>
    <dsp:sp modelId="{0573FA43-24D1-4D72-85C2-86103A7FCEF0}">
      <dsp:nvSpPr>
        <dsp:cNvPr id="0" name=""/>
        <dsp:cNvSpPr/>
      </dsp:nvSpPr>
      <dsp:spPr>
        <a:xfrm>
          <a:off x="0" y="1116038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ilaqqa’ flimkien il-ministri tal-pajjiżi tal-UE li jiltaqgħu biex jiddiskutu kwistjonijiet tal-UE (l-agrikoltura, l-affarijiet barranin, il-ġustizzja eċċ.)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1169709"/>
        <a:ext cx="3790292" cy="992114"/>
      </dsp:txXfrm>
    </dsp:sp>
    <dsp:sp modelId="{050DFA99-827A-4EA5-8157-94CD9436E216}">
      <dsp:nvSpPr>
        <dsp:cNvPr id="0" name=""/>
        <dsp:cNvSpPr/>
      </dsp:nvSpPr>
      <dsp:spPr>
        <a:xfrm>
          <a:off x="0" y="2229881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jieħu deċiżjonijiet u japprova liġijiet flimkien mal-Parlament Ewropew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2283552"/>
        <a:ext cx="3790292" cy="992114"/>
      </dsp:txXfrm>
    </dsp:sp>
    <dsp:sp modelId="{4F8DE995-AA6F-4DFE-8486-B480892B9757}">
      <dsp:nvSpPr>
        <dsp:cNvPr id="0" name=""/>
        <dsp:cNvSpPr/>
      </dsp:nvSpPr>
      <dsp:spPr>
        <a:xfrm>
          <a:off x="0" y="3343723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għandu Presidenza b’rotazzjoni – kull sitt xhur jippresiedi pajjiż ieħor tal-UE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3397394"/>
        <a:ext cx="3790292" cy="992114"/>
      </dsp:txXfrm>
    </dsp:sp>
    <dsp:sp modelId="{C7565D90-15C1-4236-9AEC-41345840738B}">
      <dsp:nvSpPr>
        <dsp:cNvPr id="0" name=""/>
        <dsp:cNvSpPr/>
      </dsp:nvSpPr>
      <dsp:spPr>
        <a:xfrm>
          <a:off x="0" y="4457566"/>
          <a:ext cx="3897634" cy="109945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jiltaqa</a:t>
          </a:r>
          <a:r>
            <a:rPr lang="en-US" sz="1700" kern="1200" dirty="0">
              <a:solidFill>
                <a:schemeClr val="tx1"/>
              </a:solidFill>
            </a:rPr>
            <a:t>' fi </a:t>
          </a:r>
          <a:r>
            <a:rPr lang="en-US" sz="1700" kern="1200" dirty="0" err="1">
              <a:solidFill>
                <a:schemeClr val="tx1"/>
              </a:solidFill>
            </a:rPr>
            <a:t>Brussell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jew</a:t>
          </a:r>
          <a:r>
            <a:rPr lang="en-US" sz="1700" kern="1200" dirty="0">
              <a:solidFill>
                <a:schemeClr val="tx1"/>
              </a:solidFill>
            </a:rPr>
            <a:t> fil-</a:t>
          </a:r>
          <a:r>
            <a:rPr lang="en-US" sz="1700" kern="1200" dirty="0" err="1">
              <a:solidFill>
                <a:schemeClr val="tx1"/>
              </a:solidFill>
            </a:rPr>
            <a:t>Lussemburgu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71" y="4511237"/>
        <a:ext cx="3790292" cy="9921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tirrappreżenta</a:t>
          </a:r>
          <a:r>
            <a:rPr lang="en-US" sz="1700" kern="1200" dirty="0">
              <a:solidFill>
                <a:schemeClr val="tx1"/>
              </a:solidFill>
            </a:rPr>
            <a:t> l-</a:t>
          </a:r>
          <a:r>
            <a:rPr lang="en-US" sz="1700" kern="1200" dirty="0" err="1">
              <a:solidFill>
                <a:schemeClr val="tx1"/>
              </a:solidFill>
            </a:rPr>
            <a:t>interessi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komuni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tal</a:t>
          </a:r>
          <a:r>
            <a:rPr lang="en-US" sz="1700" kern="1200" dirty="0">
              <a:solidFill>
                <a:schemeClr val="tx1"/>
              </a:solidFill>
            </a:rPr>
            <a:t>-UE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hija magħmula minn President wieħed u minn Kummissarju wieħed għal kull pajjiż tal-UE b’kull wieħed minnhom responsabbli għal qasam speċifiku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tipproponi liġijiet  u programmi ġodda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hija eletta mill-Parlament għal ħames snin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tamministra l-politiki u l-baġit tal-UE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hija l-gwardjan tat-Trattati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is-</a:t>
          </a:r>
          <a:r>
            <a:rPr lang="en-US" sz="1700" kern="1200" dirty="0" err="1">
              <a:solidFill>
                <a:schemeClr val="tx1"/>
              </a:solidFill>
            </a:rPr>
            <a:t>sede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tagħha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tinsab</a:t>
          </a:r>
          <a:r>
            <a:rPr lang="en-US" sz="1700" kern="1200" dirty="0">
              <a:solidFill>
                <a:schemeClr val="tx1"/>
              </a:solidFill>
            </a:rPr>
            <a:t> fi </a:t>
          </a:r>
          <a:r>
            <a:rPr lang="en-US" sz="1700" kern="1200" dirty="0" err="1">
              <a:solidFill>
                <a:schemeClr val="tx1"/>
              </a:solidFill>
            </a:rPr>
            <a:t>Brussell</a:t>
          </a:r>
          <a:r>
            <a:rPr lang="en-US" sz="1700" kern="1200" dirty="0">
              <a:solidFill>
                <a:schemeClr val="tx1"/>
              </a:solidFill>
            </a:rPr>
            <a:t> u fil-</a:t>
          </a:r>
          <a:r>
            <a:rPr lang="en-US" sz="1700" kern="1200" dirty="0" err="1">
              <a:solidFill>
                <a:schemeClr val="tx1"/>
              </a:solidFill>
            </a:rPr>
            <a:t>Lussemburgu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153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issegwi</a:t>
          </a:r>
          <a:r>
            <a:rPr lang="en-US" sz="1700" b="0" kern="1200" dirty="0">
              <a:solidFill>
                <a:schemeClr val="tx1"/>
              </a:solidFill>
            </a:rPr>
            <a:t> l-</a:t>
          </a:r>
          <a:r>
            <a:rPr lang="en-US" sz="1700" b="0" kern="1200" dirty="0" err="1">
              <a:solidFill>
                <a:schemeClr val="tx1"/>
              </a:solidFill>
            </a:rPr>
            <a:t>liġijiet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tal</a:t>
          </a:r>
          <a:r>
            <a:rPr lang="en-US" sz="1700" b="0" kern="1200" dirty="0">
              <a:solidFill>
                <a:schemeClr val="tx1"/>
              </a:solidFill>
            </a:rPr>
            <a:t>-UE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061"/>
        <a:ext cx="4305105" cy="700734"/>
      </dsp:txXfrm>
    </dsp:sp>
    <dsp:sp modelId="{76251A12-CCF7-4C47-8263-EFA408C3CF50}">
      <dsp:nvSpPr>
        <dsp:cNvPr id="0" name=""/>
        <dsp:cNvSpPr/>
      </dsp:nvSpPr>
      <dsp:spPr>
        <a:xfrm>
          <a:off x="0" y="79196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tiżgura li l-pajjiżi tal-UE jirrispettaw il-liġijiet tal-UE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829870"/>
        <a:ext cx="4305105" cy="700734"/>
      </dsp:txXfrm>
    </dsp:sp>
    <dsp:sp modelId="{CF2A7349-FD6F-4252-85AD-61C5186BA692}">
      <dsp:nvSpPr>
        <dsp:cNvPr id="0" name=""/>
        <dsp:cNvSpPr/>
      </dsp:nvSpPr>
      <dsp:spPr>
        <a:xfrm>
          <a:off x="0" y="158277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tagħti pariri lill-qrati nazzjonali dwar l-interpretazzjoni ta’ dawn il-liġijiet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1620680"/>
        <a:ext cx="4305105" cy="700734"/>
      </dsp:txXfrm>
    </dsp:sp>
    <dsp:sp modelId="{38D475D4-539D-4596-9BBC-8AE7671242F2}">
      <dsp:nvSpPr>
        <dsp:cNvPr id="0" name=""/>
        <dsp:cNvSpPr/>
      </dsp:nvSpPr>
      <dsp:spPr>
        <a:xfrm>
          <a:off x="0" y="237358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tissanzjona l-pajjiżi jekk ma jirrispettawx il-liġijiet tal-UE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2411489"/>
        <a:ext cx="4305105" cy="700734"/>
      </dsp:txXfrm>
    </dsp:sp>
    <dsp:sp modelId="{1A46EE3F-EBAE-49BA-B7F2-D3D3A3B2D42A}">
      <dsp:nvSpPr>
        <dsp:cNvPr id="0" name=""/>
        <dsp:cNvSpPr/>
      </dsp:nvSpPr>
      <dsp:spPr>
        <a:xfrm>
          <a:off x="0" y="316439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tivverifika jekk il-liġijiet jirrispettawx id-drittijiet fundamentali (eż. il-libertà ta’ espressjoni, il-libertà tal-istampa)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202299"/>
        <a:ext cx="4305105" cy="700734"/>
      </dsp:txXfrm>
    </dsp:sp>
    <dsp:sp modelId="{5C025595-DB12-4375-8957-7A2E9C9E3075}">
      <dsp:nvSpPr>
        <dsp:cNvPr id="0" name=""/>
        <dsp:cNvSpPr/>
      </dsp:nvSpPr>
      <dsp:spPr>
        <a:xfrm>
          <a:off x="0" y="395520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tikkonsisti minn imħallef wieħed għal kull pajjiż tal-UE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93109"/>
        <a:ext cx="4305105" cy="700734"/>
      </dsp:txXfrm>
    </dsp:sp>
    <dsp:sp modelId="{E336DEEA-8F31-45DB-B883-3F3802818CA2}">
      <dsp:nvSpPr>
        <dsp:cNvPr id="0" name=""/>
        <dsp:cNvSpPr/>
      </dsp:nvSpPr>
      <dsp:spPr>
        <a:xfrm>
          <a:off x="0" y="4746010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tinsab</a:t>
          </a:r>
          <a:r>
            <a:rPr lang="en-US" sz="1700" b="0" kern="1200" dirty="0">
              <a:solidFill>
                <a:schemeClr val="tx1"/>
              </a:solidFill>
            </a:rPr>
            <a:t> fil-</a:t>
          </a:r>
          <a:r>
            <a:rPr lang="en-US" sz="1700" b="0" kern="1200" dirty="0" err="1">
              <a:solidFill>
                <a:schemeClr val="tx1"/>
              </a:solidFill>
            </a:rPr>
            <a:t>Lussemburgu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4783918"/>
        <a:ext cx="4305105" cy="7007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tivverifika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jekk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il-baġit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tal</a:t>
          </a:r>
          <a:r>
            <a:rPr lang="en-US" sz="1800" b="0" kern="1200" dirty="0">
              <a:solidFill>
                <a:schemeClr val="tx1"/>
              </a:solidFill>
            </a:rPr>
            <a:t>-UE </a:t>
          </a:r>
          <a:r>
            <a:rPr lang="en-US" sz="1800" b="0" kern="1200" dirty="0" err="1">
              <a:solidFill>
                <a:schemeClr val="tx1"/>
              </a:solidFill>
            </a:rPr>
            <a:t>ntefaqx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kif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suppost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 err="1">
              <a:solidFill>
                <a:schemeClr val="tx1"/>
              </a:solidFill>
            </a:rPr>
            <a:t>tirrapporta</a:t>
          </a:r>
          <a:r>
            <a:rPr lang="it-IT" sz="1800" b="0" kern="1200" dirty="0">
              <a:solidFill>
                <a:schemeClr val="tx1"/>
              </a:solidFill>
            </a:rPr>
            <a:t> </a:t>
          </a:r>
          <a:r>
            <a:rPr lang="it-IT" sz="1800" b="0" kern="1200" dirty="0" err="1">
              <a:solidFill>
                <a:schemeClr val="tx1"/>
              </a:solidFill>
            </a:rPr>
            <a:t>dwar</a:t>
          </a:r>
          <a:r>
            <a:rPr lang="it-IT" sz="1800" b="0" kern="1200" dirty="0">
              <a:solidFill>
                <a:schemeClr val="tx1"/>
              </a:solidFill>
            </a:rPr>
            <a:t> frodi, </a:t>
          </a:r>
          <a:r>
            <a:rPr lang="it-IT" sz="1800" b="0" kern="1200" dirty="0" err="1">
              <a:solidFill>
                <a:schemeClr val="tx1"/>
              </a:solidFill>
            </a:rPr>
            <a:t>korruzzjoni</a:t>
          </a:r>
          <a:r>
            <a:rPr lang="it-IT" sz="1800" b="0" kern="1200" dirty="0">
              <a:solidFill>
                <a:schemeClr val="tx1"/>
              </a:solidFill>
            </a:rPr>
            <a:t> </a:t>
          </a:r>
          <a:r>
            <a:rPr lang="it-IT" sz="1800" b="0" kern="1200" dirty="0" err="1">
              <a:solidFill>
                <a:schemeClr val="tx1"/>
              </a:solidFill>
            </a:rPr>
            <a:t>jew</a:t>
          </a:r>
          <a:r>
            <a:rPr lang="it-IT" sz="1800" b="0" kern="1200" dirty="0">
              <a:solidFill>
                <a:schemeClr val="tx1"/>
              </a:solidFill>
            </a:rPr>
            <a:t> xi attività illegali </a:t>
          </a:r>
          <a:r>
            <a:rPr lang="it-IT" sz="1800" b="0" kern="1200" dirty="0" err="1">
              <a:solidFill>
                <a:schemeClr val="tx1"/>
              </a:solidFill>
            </a:rPr>
            <a:t>oħra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249665"/>
          <a:ext cx="4279857" cy="73008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tagħti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pariri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lil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dawk</a:t>
          </a:r>
          <a:r>
            <a:rPr lang="en-US" sz="1800" b="0" kern="1200" dirty="0">
              <a:solidFill>
                <a:schemeClr val="tx1"/>
              </a:solidFill>
            </a:rPr>
            <a:t> li </a:t>
          </a:r>
          <a:r>
            <a:rPr lang="en-US" sz="1800" b="0" kern="1200" dirty="0" err="1">
              <a:solidFill>
                <a:schemeClr val="tx1"/>
              </a:solidFill>
            </a:rPr>
            <a:t>jfasslu</a:t>
          </a:r>
          <a:r>
            <a:rPr lang="en-US" sz="1800" b="0" kern="1200" dirty="0">
              <a:solidFill>
                <a:schemeClr val="tx1"/>
              </a:solidFill>
            </a:rPr>
            <a:t> l-</a:t>
          </a:r>
          <a:r>
            <a:rPr lang="en-US" sz="1800" b="0" kern="1200" dirty="0" err="1">
              <a:solidFill>
                <a:schemeClr val="tx1"/>
              </a:solidFill>
            </a:rPr>
            <a:t>politika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tal</a:t>
          </a:r>
          <a:r>
            <a:rPr lang="en-US" sz="1800" b="0" kern="1200" dirty="0">
              <a:solidFill>
                <a:schemeClr val="tx1"/>
              </a:solidFill>
            </a:rPr>
            <a:t>-UE </a:t>
          </a:r>
          <a:r>
            <a:rPr lang="en-US" sz="1800" b="0" kern="1200" dirty="0" err="1">
              <a:solidFill>
                <a:schemeClr val="tx1"/>
              </a:solidFill>
            </a:rPr>
            <a:t>dwar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kif</a:t>
          </a:r>
          <a:r>
            <a:rPr lang="en-US" sz="1800" b="0" kern="1200" dirty="0">
              <a:solidFill>
                <a:schemeClr val="tx1"/>
              </a:solidFill>
            </a:rPr>
            <a:t> l-</a:t>
          </a:r>
          <a:r>
            <a:rPr lang="en-US" sz="1800" b="0" kern="1200" dirty="0" err="1">
              <a:solidFill>
                <a:schemeClr val="tx1"/>
              </a:solidFill>
            </a:rPr>
            <a:t>aħjar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jintefaq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il-baġit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5640" y="285305"/>
        <a:ext cx="4208577" cy="658800"/>
      </dsp:txXfrm>
    </dsp:sp>
    <dsp:sp modelId="{F0EC1485-D59A-4587-BBA3-A5E170B387A4}">
      <dsp:nvSpPr>
        <dsp:cNvPr id="0" name=""/>
        <dsp:cNvSpPr/>
      </dsp:nvSpPr>
      <dsp:spPr>
        <a:xfrm>
          <a:off x="0" y="1092066"/>
          <a:ext cx="4279857" cy="73008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hija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magħmula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minn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Membri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maħturin</a:t>
          </a:r>
          <a:r>
            <a:rPr lang="en-US" sz="1800" b="0" kern="1200" dirty="0">
              <a:solidFill>
                <a:schemeClr val="tx1"/>
              </a:solidFill>
            </a:rPr>
            <a:t> mill-</a:t>
          </a:r>
          <a:r>
            <a:rPr lang="en-US" sz="1800" b="0" kern="1200" dirty="0" err="1">
              <a:solidFill>
                <a:schemeClr val="tx1"/>
              </a:solidFill>
            </a:rPr>
            <a:t>Kunsill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għal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perjodi</a:t>
          </a:r>
          <a:r>
            <a:rPr lang="en-US" sz="1800" b="0" kern="1200" dirty="0">
              <a:solidFill>
                <a:schemeClr val="tx1"/>
              </a:solidFill>
            </a:rPr>
            <a:t> ta’ </a:t>
          </a:r>
          <a:r>
            <a:rPr lang="en-US" sz="1800" b="0" kern="1200" dirty="0" err="1">
              <a:solidFill>
                <a:schemeClr val="tx1"/>
              </a:solidFill>
            </a:rPr>
            <a:t>mandat</a:t>
          </a:r>
          <a:r>
            <a:rPr lang="en-US" sz="1800" b="0" kern="1200" dirty="0">
              <a:solidFill>
                <a:schemeClr val="tx1"/>
              </a:solidFill>
            </a:rPr>
            <a:t> ta’ </a:t>
          </a:r>
          <a:r>
            <a:rPr lang="en-US" sz="1800" b="0" kern="1200" dirty="0" err="1">
              <a:solidFill>
                <a:schemeClr val="tx1"/>
              </a:solidFill>
            </a:rPr>
            <a:t>sitt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snin</a:t>
          </a:r>
          <a:r>
            <a:rPr lang="en-US" sz="1800" b="0" kern="1200" dirty="0">
              <a:solidFill>
                <a:schemeClr val="tx1"/>
              </a:solidFill>
            </a:rPr>
            <a:t>.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5640" y="1127706"/>
        <a:ext cx="4208577" cy="6588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971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jiggwida l-politika ekonomika u monetarja tal-UE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8226"/>
        <a:ext cx="4037420" cy="688666"/>
      </dsp:txXfrm>
    </dsp:sp>
    <dsp:sp modelId="{96B08EC4-E184-402A-B8AE-06B1F3D1D569}">
      <dsp:nvSpPr>
        <dsp:cNvPr id="0" name=""/>
        <dsp:cNvSpPr/>
      </dsp:nvSpPr>
      <dsp:spPr>
        <a:xfrm>
          <a:off x="0" y="778153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jamministra l-munita Ewropea – l-“ewro”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815408"/>
        <a:ext cx="4037420" cy="688666"/>
      </dsp:txXfrm>
    </dsp:sp>
    <dsp:sp modelId="{47FE0501-D40E-47EC-9E41-423B2E236FAA}">
      <dsp:nvSpPr>
        <dsp:cNvPr id="0" name=""/>
        <dsp:cNvSpPr/>
      </dsp:nvSpPr>
      <dsp:spPr>
        <a:xfrm>
          <a:off x="0" y="1555336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għandu r-responsabbiltà li jżomm l-euro u l-prezzijiet stabbli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1592591"/>
        <a:ext cx="4037420" cy="688666"/>
      </dsp:txXfrm>
    </dsp:sp>
    <dsp:sp modelId="{68522F37-124D-4507-9DE5-1B75C78B6420}">
      <dsp:nvSpPr>
        <dsp:cNvPr id="0" name=""/>
        <dsp:cNvSpPr/>
      </dsp:nvSpPr>
      <dsp:spPr>
        <a:xfrm>
          <a:off x="0" y="2332519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jiffissa r-rati tal-imgħax għaż-żona tal-euro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2369774"/>
        <a:ext cx="4037420" cy="688666"/>
      </dsp:txXfrm>
    </dsp:sp>
    <dsp:sp modelId="{6EE063DE-7F51-4108-9284-6ADD12F54A5A}">
      <dsp:nvSpPr>
        <dsp:cNvPr id="0" name=""/>
        <dsp:cNvSpPr/>
      </dsp:nvSpPr>
      <dsp:spPr>
        <a:xfrm>
          <a:off x="0" y="3109701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jikkollabora mal-banek ċentrali nazzjonali tal-pajjiżi tal-UE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146956"/>
        <a:ext cx="4037420" cy="688666"/>
      </dsp:txXfrm>
    </dsp:sp>
    <dsp:sp modelId="{9CF11A85-D206-4F40-B8C3-898189EA253A}">
      <dsp:nvSpPr>
        <dsp:cNvPr id="0" name=""/>
        <dsp:cNvSpPr/>
      </dsp:nvSpPr>
      <dsp:spPr>
        <a:xfrm>
          <a:off x="0" y="3886884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huwa magħmul minn sitt Membri maħturin mill-Kunsill għal mandat ta’ tmien snin li ma jistax jiġġedded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924139"/>
        <a:ext cx="4037420" cy="688666"/>
      </dsp:txXfrm>
    </dsp:sp>
    <dsp:sp modelId="{EB4B9D14-D3E8-449B-95FA-9A5E38DB987B}">
      <dsp:nvSpPr>
        <dsp:cNvPr id="0" name=""/>
        <dsp:cNvSpPr/>
      </dsp:nvSpPr>
      <dsp:spPr>
        <a:xfrm>
          <a:off x="0" y="4664067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jinsab</a:t>
          </a:r>
          <a:r>
            <a:rPr lang="en-US" sz="1700" kern="1200" dirty="0">
              <a:solidFill>
                <a:schemeClr val="tx1"/>
              </a:solidFill>
            </a:rPr>
            <a:t> fi Frankfurt (</a:t>
          </a:r>
          <a:r>
            <a:rPr lang="en-US" sz="1700" kern="1200" dirty="0" err="1">
              <a:solidFill>
                <a:schemeClr val="tx1"/>
              </a:solidFill>
            </a:rPr>
            <a:t>il-Ġermanja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4701322"/>
        <a:ext cx="4037420" cy="688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b="0" kern="1200" dirty="0" err="1">
              <a:solidFill>
                <a:schemeClr val="bg1"/>
              </a:solidFill>
            </a:rPr>
            <a:t>Skema</a:t>
          </a:r>
          <a:r>
            <a:rPr lang="en-US" sz="1700" b="0" kern="1200" dirty="0">
              <a:solidFill>
                <a:schemeClr val="bg1"/>
              </a:solidFill>
            </a:rPr>
            <a:t> ta’ </a:t>
          </a:r>
          <a:r>
            <a:rPr lang="en-US" sz="1700" b="0" kern="1200" dirty="0" err="1">
              <a:solidFill>
                <a:schemeClr val="bg1"/>
              </a:solidFill>
            </a:rPr>
            <a:t>Garanzija</a:t>
          </a:r>
          <a:r>
            <a:rPr lang="en-US" sz="1700" b="0" kern="1200" dirty="0">
              <a:solidFill>
                <a:schemeClr val="bg1"/>
              </a:solidFill>
            </a:rPr>
            <a:t> </a:t>
          </a:r>
          <a:r>
            <a:rPr lang="en-US" sz="1700" b="0" kern="1200" dirty="0" err="1">
              <a:solidFill>
                <a:schemeClr val="bg1"/>
              </a:solidFill>
            </a:rPr>
            <a:t>għaż-Żgħażagħ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L-EURES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/>
            <a:t>L-ERASMUS+</a:t>
          </a:r>
          <a:endParaRPr lang="en-US" sz="1700" kern="1200" dirty="0"/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Il-</a:t>
          </a:r>
          <a:r>
            <a:rPr lang="en-US" sz="1700" kern="1200" dirty="0" err="1"/>
            <a:t>Korp</a:t>
          </a:r>
          <a:r>
            <a:rPr lang="en-US" sz="1700" kern="1200" dirty="0"/>
            <a:t> </a:t>
          </a:r>
          <a:r>
            <a:rPr lang="en-US" sz="1700" kern="1200" dirty="0" err="1"/>
            <a:t>Ewropew</a:t>
          </a:r>
          <a:r>
            <a:rPr lang="en-US" sz="1700" kern="1200" dirty="0"/>
            <a:t> ta’ </a:t>
          </a:r>
          <a:r>
            <a:rPr lang="en-US" sz="1700" kern="1200" dirty="0" err="1"/>
            <a:t>Solidarjetà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/>
            <a:t>Roaming bla ħlas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Assistenza għall-kura tas-saħħa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Drittijiet tal-passiġġieri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 dirty="0" err="1">
              <a:solidFill>
                <a:schemeClr val="bg1"/>
              </a:solidFill>
            </a:rPr>
            <a:t>Aċċess</a:t>
          </a:r>
          <a:r>
            <a:rPr lang="en-US" sz="1400" b="0" kern="1200" dirty="0">
              <a:solidFill>
                <a:schemeClr val="bg1"/>
              </a:solidFill>
            </a:rPr>
            <a:t> </a:t>
          </a:r>
          <a:r>
            <a:rPr lang="en-US" sz="1400" b="0" kern="1200" dirty="0" err="1">
              <a:solidFill>
                <a:schemeClr val="bg1"/>
              </a:solidFill>
            </a:rPr>
            <a:t>għal</a:t>
          </a:r>
          <a:r>
            <a:rPr lang="en-US" sz="1400" b="0" kern="1200" dirty="0">
              <a:solidFill>
                <a:schemeClr val="bg1"/>
              </a:solidFill>
            </a:rPr>
            <a:t> </a:t>
          </a:r>
          <a:r>
            <a:rPr lang="en-US" sz="1400" b="0" kern="1200" dirty="0" err="1">
              <a:solidFill>
                <a:schemeClr val="bg1"/>
              </a:solidFill>
            </a:rPr>
            <a:t>abbonamenti</a:t>
          </a:r>
          <a:r>
            <a:rPr lang="en-US" sz="1400" b="0" kern="1200" dirty="0">
              <a:solidFill>
                <a:schemeClr val="bg1"/>
              </a:solidFill>
            </a:rPr>
            <a:t> </a:t>
          </a:r>
          <a:r>
            <a:rPr lang="en-US" sz="1400" b="0" kern="1200" dirty="0" err="1">
              <a:solidFill>
                <a:schemeClr val="bg1"/>
              </a:solidFill>
            </a:rPr>
            <a:t>diġitali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 dirty="0" err="1"/>
            <a:t>Parteċipazzjoni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/>
            <a:t>Protezzjoni ambjentali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>
              <a:solidFill>
                <a:schemeClr val="bg1"/>
              </a:solidFill>
            </a:rPr>
            <a:t>Drittijiet u sikurezza tal-konsumaturi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/>
            <a:t>Proġetti ffinanzjati mill-UE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 dirty="0"/>
            <a:t>L-UE fid-</a:t>
          </a:r>
          <a:r>
            <a:rPr lang="en-US" sz="1600" b="0" kern="1200" dirty="0" err="1"/>
            <a:t>dinja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Patt</a:t>
          </a:r>
          <a:r>
            <a:rPr lang="en-US" sz="1800" kern="1200" dirty="0"/>
            <a:t> </a:t>
          </a:r>
          <a:r>
            <a:rPr lang="en-US" sz="1800" kern="1200" dirty="0" err="1"/>
            <a:t>ekoloġiku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r>
            <a:rPr lang="en-US" sz="1800" kern="1200" dirty="0"/>
            <a:t>:</a:t>
          </a:r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Diġitalizzazzjoni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Ugwaljanza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/>
            <a:t>Is-</a:t>
          </a:r>
          <a:r>
            <a:rPr lang="en-US" sz="3200" kern="1200" dirty="0" err="1"/>
            <a:t>Sena</a:t>
          </a:r>
          <a:r>
            <a:rPr lang="en-US" sz="3200" kern="1200" dirty="0"/>
            <a:t> </a:t>
          </a:r>
          <a:r>
            <a:rPr lang="en-US" sz="3200" kern="1200" dirty="0" err="1"/>
            <a:t>Ewropea</a:t>
          </a:r>
          <a:r>
            <a:rPr lang="en-US" sz="3200" kern="1200" dirty="0"/>
            <a:t> </a:t>
          </a:r>
          <a:r>
            <a:rPr lang="en-US" sz="3200" kern="1200" dirty="0" err="1"/>
            <a:t>taż-Żgħażagħ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1725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huwa</a:t>
          </a:r>
          <a:r>
            <a:rPr lang="en-US" sz="1800" b="0" kern="1200" dirty="0">
              <a:solidFill>
                <a:schemeClr val="tx1"/>
              </a:solidFill>
            </a:rPr>
            <a:t> l-</a:t>
          </a:r>
          <a:r>
            <a:rPr lang="en-US" sz="1800" b="0" kern="1200" dirty="0" err="1">
              <a:solidFill>
                <a:schemeClr val="tx1"/>
              </a:solidFill>
            </a:rPr>
            <a:t>leħen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taċ-ċittadini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Ewropej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40498"/>
        <a:ext cx="4613878" cy="716716"/>
      </dsp:txXfrm>
    </dsp:sp>
    <dsp:sp modelId="{4FE1037A-DEA2-4953-80B1-C4AB23FF5CB3}">
      <dsp:nvSpPr>
        <dsp:cNvPr id="0" name=""/>
        <dsp:cNvSpPr/>
      </dsp:nvSpPr>
      <dsp:spPr>
        <a:xfrm>
          <a:off x="0" y="810316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huwa magħmul minn Membri mill-pajjiżi kollha tal-UE li kull ħames snin jiġu eletti direttament miċ-ċittadini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849089"/>
        <a:ext cx="4613878" cy="716716"/>
      </dsp:txXfrm>
    </dsp:sp>
    <dsp:sp modelId="{07C6446F-ECCD-4CA1-8344-080591932ED6}">
      <dsp:nvSpPr>
        <dsp:cNvPr id="0" name=""/>
        <dsp:cNvSpPr/>
      </dsp:nvSpPr>
      <dsp:spPr>
        <a:xfrm>
          <a:off x="0" y="1618908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jiddiskuti l-liġijiet ġodda li tipproponi l-Kummissjoni Ewropea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1657681"/>
        <a:ext cx="4613878" cy="716716"/>
      </dsp:txXfrm>
    </dsp:sp>
    <dsp:sp modelId="{715891AF-FC43-40E9-9BA1-84AAEC706364}">
      <dsp:nvSpPr>
        <dsp:cNvPr id="0" name=""/>
        <dsp:cNvSpPr/>
      </dsp:nvSpPr>
      <dsp:spPr>
        <a:xfrm>
          <a:off x="0" y="2427500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jimmodifika (jekk ikun meħtieġ) u jippromulga dawn il-liġijiet flimkien mal-Kunsill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2466273"/>
        <a:ext cx="4613878" cy="716716"/>
      </dsp:txXfrm>
    </dsp:sp>
    <dsp:sp modelId="{1BA08AB3-DFE7-4294-97EA-0DE79AB5366F}">
      <dsp:nvSpPr>
        <dsp:cNvPr id="0" name=""/>
        <dsp:cNvSpPr/>
      </dsp:nvSpPr>
      <dsp:spPr>
        <a:xfrm>
          <a:off x="0" y="3236092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jeleġġi l-President tal-Kummissjoni Ewropea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3274865"/>
        <a:ext cx="4613878" cy="716716"/>
      </dsp:txXfrm>
    </dsp:sp>
    <dsp:sp modelId="{C9254F1F-409A-4C00-BAEE-417CE0DBBEC0}">
      <dsp:nvSpPr>
        <dsp:cNvPr id="0" name=""/>
        <dsp:cNvSpPr/>
      </dsp:nvSpPr>
      <dsp:spPr>
        <a:xfrm>
          <a:off x="0" y="4044684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japprova l-baġit tal-UE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4083457"/>
        <a:ext cx="4613878" cy="716716"/>
      </dsp:txXfrm>
    </dsp:sp>
    <dsp:sp modelId="{394A40C5-2767-41BB-851C-AE743E22805B}">
      <dsp:nvSpPr>
        <dsp:cNvPr id="0" name=""/>
        <dsp:cNvSpPr/>
      </dsp:nvSpPr>
      <dsp:spPr>
        <a:xfrm>
          <a:off x="0" y="4853275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kull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sena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jlaqqa</a:t>
          </a:r>
          <a:r>
            <a:rPr lang="en-US" sz="1800" b="0" kern="1200" dirty="0">
              <a:solidFill>
                <a:schemeClr val="tx1"/>
              </a:solidFill>
            </a:rPr>
            <a:t>’ </a:t>
          </a:r>
          <a:r>
            <a:rPr lang="en-US" sz="1800" b="0" kern="1200" dirty="0" err="1">
              <a:solidFill>
                <a:schemeClr val="tx1"/>
              </a:solidFill>
            </a:rPr>
            <a:t>tal-anqas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sitta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mis-sessjonijiet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tiegħu</a:t>
          </a:r>
          <a:r>
            <a:rPr lang="en-US" sz="1800" b="0" kern="1200" dirty="0">
              <a:solidFill>
                <a:schemeClr val="tx1"/>
              </a:solidFill>
            </a:rPr>
            <a:t> fi </a:t>
          </a:r>
          <a:r>
            <a:rPr lang="en-US" sz="1800" b="0" kern="1200" dirty="0" err="1">
              <a:solidFill>
                <a:schemeClr val="tx1"/>
              </a:solidFill>
            </a:rPr>
            <a:t>Brussell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il-Belġju</a:t>
          </a:r>
          <a:r>
            <a:rPr lang="en-US" sz="1800" b="0" kern="1200" dirty="0">
              <a:solidFill>
                <a:schemeClr val="tx1"/>
              </a:solidFill>
            </a:rPr>
            <a:t>) u 12 fi </a:t>
          </a:r>
          <a:r>
            <a:rPr lang="en-US" sz="1800" b="0" kern="1200" dirty="0" err="1">
              <a:solidFill>
                <a:schemeClr val="tx1"/>
              </a:solidFill>
            </a:rPr>
            <a:t>Strasburgu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773" y="4892048"/>
        <a:ext cx="4613878" cy="7167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ilaqqa</a:t>
          </a:r>
          <a:r>
            <a:rPr lang="en-US" sz="1800" b="0" kern="1200" dirty="0">
              <a:solidFill>
                <a:schemeClr val="tx1"/>
              </a:solidFill>
            </a:rPr>
            <a:t>’ </a:t>
          </a:r>
          <a:r>
            <a:rPr lang="en-US" sz="1800" b="0" kern="1200" dirty="0" err="1">
              <a:solidFill>
                <a:schemeClr val="tx1"/>
              </a:solidFill>
            </a:rPr>
            <a:t>flimkien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il-kapijiet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tal-istat</a:t>
          </a:r>
          <a:r>
            <a:rPr lang="en-US" sz="1800" b="0" kern="1200" dirty="0">
              <a:solidFill>
                <a:schemeClr val="tx1"/>
              </a:solidFill>
            </a:rPr>
            <a:t> u </a:t>
          </a:r>
          <a:r>
            <a:rPr lang="en-US" sz="1800" b="0" kern="1200" dirty="0" err="1">
              <a:solidFill>
                <a:schemeClr val="tx1"/>
              </a:solidFill>
            </a:rPr>
            <a:t>tal-gvern</a:t>
          </a:r>
          <a:r>
            <a:rPr lang="en-US" sz="1800" b="0" kern="1200" dirty="0">
              <a:solidFill>
                <a:schemeClr val="tx1"/>
              </a:solidFill>
            </a:rPr>
            <a:t> ta’ </a:t>
          </a:r>
          <a:r>
            <a:rPr lang="en-US" sz="1800" b="0" kern="1200" dirty="0" err="1">
              <a:solidFill>
                <a:schemeClr val="tx1"/>
              </a:solidFill>
            </a:rPr>
            <a:t>kull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pajjiż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tal</a:t>
          </a:r>
          <a:r>
            <a:rPr lang="en-US" sz="1800" b="0" kern="1200" dirty="0">
              <a:solidFill>
                <a:schemeClr val="tx1"/>
              </a:solidFill>
            </a:rPr>
            <a:t>-UE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jistabbilixxi</a:t>
          </a:r>
          <a:r>
            <a:rPr lang="en-US" sz="1800" b="0" kern="1200" dirty="0">
              <a:solidFill>
                <a:schemeClr val="tx1"/>
              </a:solidFill>
            </a:rPr>
            <a:t> l-</a:t>
          </a:r>
          <a:r>
            <a:rPr lang="en-US" sz="1800" b="0" kern="1200" dirty="0" err="1">
              <a:solidFill>
                <a:schemeClr val="tx1"/>
              </a:solidFill>
            </a:rPr>
            <a:t>prijoritajiet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ewlenin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tal</a:t>
          </a:r>
          <a:r>
            <a:rPr lang="en-US" sz="1800" b="0" kern="1200" dirty="0">
              <a:solidFill>
                <a:schemeClr val="tx1"/>
              </a:solidFill>
            </a:rPr>
            <a:t>-UE u d-</a:t>
          </a:r>
          <a:r>
            <a:rPr lang="en-US" sz="1800" b="0" kern="1200" dirty="0" err="1">
              <a:solidFill>
                <a:schemeClr val="tx1"/>
              </a:solidFill>
            </a:rPr>
            <a:t>direzzjonijiet</a:t>
          </a:r>
          <a:r>
            <a:rPr lang="en-US" sz="1800" b="0" kern="1200" dirty="0">
              <a:solidFill>
                <a:schemeClr val="tx1"/>
              </a:solidFill>
            </a:rPr>
            <a:t> ta’ </a:t>
          </a:r>
          <a:r>
            <a:rPr lang="en-US" sz="1800" b="0" kern="1200" dirty="0" err="1">
              <a:solidFill>
                <a:schemeClr val="tx1"/>
              </a:solidFill>
            </a:rPr>
            <a:t>politika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m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rV69JX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gv87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uropa.eu/!Qg69NV" TargetMode="External"/><Relationship Id="rId4" Type="http://schemas.openxmlformats.org/officeDocument/2006/relationships/hyperlink" Target="https://cinea.ec.europa.eu/life/life-european-countries_mt" TargetMode="External"/><Relationship Id="rId9" Type="http://schemas.openxmlformats.org/officeDocument/2006/relationships/hyperlink" Target="https://europa.eu/!Pw88qb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mt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e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Bulgaru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Kroat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Iċ-Ċek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Olandiż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Franċiż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Il-Grieg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Taljan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Latvjan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Litwan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Pollakk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-Rumen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Ispanjol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Iżvediż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titkellem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b’lingwa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minbarra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lsien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pajjiżek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tagħraf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tgħid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grazzi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b’lingwi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lingwistiċi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Ġermaniċi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il-Ġermaniż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Olandiż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Iżvediż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Rumanzi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Ispanjol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il-Franċiż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Taljan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il-Portugiż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r-Rumen.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Slaviċi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Bulgaru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il-Kroat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il-Pollakk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li 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jappartjenux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dawn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Il-Grieg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Litwan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Latvjan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nħolqot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jintemmu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frekwenti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mdemmija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il-ġirien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laħqu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quċċata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Mill-1950,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il-Komunità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tgħaqqad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ekonomikament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tiżgura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dejjiema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waqqfu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Belġju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Lussemburgu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In-Netherlands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nazzjonijiet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dejjem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għexu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miġġielda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Żewġ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seħħew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fis-seklu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1914-1918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Ewwel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1939-1945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Għalkemm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drabi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nuqqas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qbil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il-prinċipji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bażiċi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tissejjes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 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nbidlu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dawn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aħħar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wasslu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għall-ħolqien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il-waqfien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kunflitti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Fl-2012,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minħabba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ħidma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ngħatat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il-Premju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Nobel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għall-Paċi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istadji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lejn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il-ħolqien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l-1945 u l-1950, xi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Robert Schuman, Simone Veil, Jean Monnet,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Konrad Adenauer,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il-proċess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joħolqu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ngħixu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Id-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Dikjarazzjoni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Schuman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Fid-9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Robert Schuman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il-Ministru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tal-Affarijiet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Barranin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Franċiż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iż-żmien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ippropona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tal-azzar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il-materja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prima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ntużat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għat-tħejjija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tal-gwerra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titmexxa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konġunt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żgurat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nnifsu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bl-armamenti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fis-satra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kwotazzjonijiet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tinbena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f’daqqa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pjan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tinbena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permezz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kisbiet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konkreti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jibdew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joħolqu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solidarjetà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ħolqien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il-Belġju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il-Ġermanja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il-Lussemburgu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n-Netherlands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jgħaqqdu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tal-azzar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Is-6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ddeċidew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jestendu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kooperazzjoni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ħolqu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(KEE)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tal-Enerġija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Atomika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Euratom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Maastricht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ssieħbu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Maastricht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immarka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nafuha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miż-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żona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Schengen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(1995);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adottaw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l-euro.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Suq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nħoloq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jiżgura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oġġetti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servizzi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persuni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l-UE. Bit-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tneħħija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tal-ostakli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burokratiċi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tippermetti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liċ-ċittadini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lill-kumpaniji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jwettqu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attivitajiet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kummerċ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negozju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Minbarra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s-27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Iżlanda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-Liechtenstein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Norveġja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Iżvizzera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mis-Suq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Ftehim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Schengen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abolixxa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ffirmawh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L-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il-munita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12-il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akbar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espansjoni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f’termini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territorju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Għaxar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ġodda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ssieħbu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iċ-Ċekja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Ċipru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il-Latvja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il-Litwanja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Malta,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il-Polonja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Dan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tkabbir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ir-riunifikazzjoni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maqsuma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nofs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Purtiera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tal-Ħadid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Bierda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Liżbona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introduċa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struttura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ġdida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rwol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b’saħħtu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lill-vuċijiet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taċ-ċittadini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tal-gvernijiet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nazzjonali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pakkett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rkupru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jappoġġa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ntlaqtu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tal-COVID-19. In-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jagħmel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b’saħħitha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jittrasforma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soċjetajiet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-UE,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jfassal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kulħadd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jissieħbu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żona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Schengen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stabbilita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fl-1995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jneħħu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Iċ-ċittadini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jiċċaqalqu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f’din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Schengen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iġġib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23 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(l-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Awstrija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Belġju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iċ-Ċekja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</a:t>
            </a:r>
            <a:r>
              <a:rPr lang="fr-BE" sz="1200" b="0" dirty="0">
                <a:solidFill>
                  <a:prstClr val="black"/>
                </a:solidFill>
              </a:rPr>
              <a:t>l-</a:t>
            </a:r>
            <a:r>
              <a:rPr lang="fr-BE" sz="1200" b="0" dirty="0" err="1">
                <a:solidFill>
                  <a:prstClr val="black"/>
                </a:solidFill>
              </a:rPr>
              <a:t>Kroazja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Danimarka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Greċja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Litwanja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Lussemburgu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Malta, in-Netherlands,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Polonja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Iżvezja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(l-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Iżlanda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il-Liechtenstein, in-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Norveġja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Iżvizzera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L-euro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ssostitwixxa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nazzjonali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bħalissa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jintuża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20-il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tas-27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-UE: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Awstrija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Belġju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Ċipru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</a:t>
            </a:r>
            <a:r>
              <a:rPr lang="fr-BE" sz="1200" b="0" dirty="0">
                <a:solidFill>
                  <a:prstClr val="black"/>
                </a:solidFill>
              </a:rPr>
              <a:t>l-</a:t>
            </a:r>
            <a:r>
              <a:rPr lang="fr-BE" sz="1200" b="0" dirty="0" err="1">
                <a:solidFill>
                  <a:prstClr val="black"/>
                </a:solidFill>
              </a:rPr>
              <a:t>Kroazja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Greċja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Litwanja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Lussemburgu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Malta, in-Netherlands,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Iskema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Garanzija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mfassla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ikomplu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iżidu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ċ-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ċansijiet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jsibu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tħarriġhom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ħiliet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jeħtieġu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impjegaturi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 web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-EURES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jgħinek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ladarba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tfittex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traineeship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impjegaturi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jużawha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isibu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kandidati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Erasmus+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miftuħ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għall-adolexxenti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għall-adulti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-UE,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jippermettilek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tistudja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titħarreġ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skambju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Bil-programm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Solidarjetà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ikunu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jagħmlu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volontarjat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kawża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Din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esperjenza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siewja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tippermettilhom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jiżviluppaw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il-ħiliet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kompetenzi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Xogħol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u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studju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(europa.eu)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inizjattiva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18-il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jiskopru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jivvjaġġaw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tuża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l-mobile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daqslikieku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mingħajr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tħallas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tariffi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żejda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titjira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xarabank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il-ferrovija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il-vapur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jiġu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kkanċellati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rimborżat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sħiħ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tal-passiġġieri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F’każ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emerġenza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tikseb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tas-saħħa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kwalunkwe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bis-saħħa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tal-Assikurazzjoni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tas-Saħħa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Waqt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il-vjaġġ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tkompli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ssegwi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sensiela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aċċess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għall-abbonamenti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diġitali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Parteċipazzjoni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tikkontribwixxi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tissawwar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pereżempju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tivvota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fl-elezzjonijiet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tal-Parlament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tniedi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tappoġġa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Inizjattiva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taċ-Ċittadini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tistieden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tipproponi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leġiżlazzjoni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kwistjoni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speċifika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responsabbli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għaliha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tattendi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Djalogi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taċ-Ċittadini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jsiru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tingħata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tiddiskuti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kwistjonijiet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rappreżentanti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Konferenza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il-Futur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ssemma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leħnek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tiddibatti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isfidi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prijoritajiet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Protezzjoni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ambjentali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ġlieda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prijorità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sal-2030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inaqqsu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drastikament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gassijiet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użu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tal-enerġija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jipproduċu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enerġija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rinnovabbli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bħall-enerġija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eolika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idroelettrika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 2000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Tipproteġi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2 000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annimali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pjanti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230 tip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ħabitat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Ikklikkja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jiffinanzja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jipproteġu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ambjent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jiġġieldu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Ikklikkja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il-proġetti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mwettqa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sikurezza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tal-konsumaturi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Prodotti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bħall-ikel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il-ġugarelli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kożmetiċi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jridu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jissodisfaw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rekwiżiti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stretti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sikurezza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jinbiegħu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garanzija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minima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tixtri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prodotti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tal-konsumatur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tippermettilek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tirritorna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oġġetti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xtrajt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żmien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14-il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fehmtek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bis-saħħa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Ġenerali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il-Protezzjoni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il-privatezza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tal-konsumatur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protetta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kostanti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taħdem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twaqqaf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tixrid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diżinformazzjoni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ffinanzjati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ittejjeb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il-ħajja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tappoġġa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ġodda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infrastruttura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ġdida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tiffinanzja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riċerka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xjentifika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timmodernizza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servizzi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bħall-iskejjel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isptarijiet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https://europa.eu/!Qg69NV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L-UE fid-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ffirmat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ftehimiet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kummerċjali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ħafna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jagħmluha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faċli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jitwettaq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negozju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xulxin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hawnhekk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https://europa.eu/!gv87hU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twettaq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umanitarji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immirati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jipprovdu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lill-persuni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vulnerabbli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F’każ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diżastri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tipprovdi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għajnuna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assistenza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permezz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kkoordinata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Mekkaniżmu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tal-Protezzjoni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Ċivili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Ekoloġiku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tnaqqas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ewwel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newtrali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għall-klima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sal-2050. Sir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Ekoloġiku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hawnhekk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kampanja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mmirata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tispjega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liċ-ċittadini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x’qed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tagħmel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ġdid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lill-ekonomija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kkawżata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tal-COVID-19;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reżiljenti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-UE;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tagħmel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ekoloġika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b’saħħitha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diġitali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Diġitalizzazzjoni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taħdem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tipprovdi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aċċess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-internet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lill-persuni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jgħixu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(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inizjattiva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Wifi4EU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filwaqt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żżomm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ż-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jużaw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l-internet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teknoloġiji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mobbli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Aħjar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għat-Tfal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impenjata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tfisser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il-ħolqien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tal-kondizzjonijiet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kulħadd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jirnexxi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jmexxi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irrispettivament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bbażati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oriġini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razzjali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etnika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ir-reliġjon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twemmin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diżabbiltà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orjentazzjoni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sesswali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jintlaħaq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tistabbilixxi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mekkaniżmi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jisfidaw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diskriminazzjoni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strutturali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isterjotipi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ikunu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preżenti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fis-soċjetajiet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Il-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prijoritajiet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tal-Kummissjoni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Ewropea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| Il-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Kummissjoni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Ewropea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Fl-24 ta’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2022, 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semgħet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bl-aħbarijiet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xokkanti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aggressjoni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militari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attakk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wkoll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ngħożżu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fl-Unjoni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mibnija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il-paċi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id-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atroċitajiet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iseħħu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jfakkruna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ir-raġuni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għalfejn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inħolqot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l-UE. L-UE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rrispondiet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bl-unità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bis-saħħa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b’rapidità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il-kriżi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bl-istess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għamlet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sfidi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tas-sena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qabel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https://ec.europa.eu/info/strategy/priorities-2019-2024/stronger-europe-world/eu-solidarity-ukraine_mt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L-2022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tippromwovi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tinvolvihom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isiru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ċittadini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attivi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tal-bidla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ż-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jingħataw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għall-futur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X’inhi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s-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Sena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Ewropea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taż-Żgħażagħ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? | Portal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Ewropew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taż-Żgħażagħ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(europa.eu)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Eżempji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suġġetti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LGBTIQ)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ambjent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jikseb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istudji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opportunitajiet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għaż-żgħażagħ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inklużjoni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jmur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jistudja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iġib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-flus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ikompli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bl-edukazzjoni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għolja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jispiċċa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iskola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sekondarja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saħħa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Żur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europarl.europa.eu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biex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taċċessa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s-sit web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uffiċjali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tal-Parlament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Ewropew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Żur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consilium.europa.eu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biex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taċċessa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s-sit web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uffiċjali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tal-Kunsill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consilium.europa.eu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tal-Kunsill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ec.europa.eu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tal-Kummissjoni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curia.europa.eu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tal-Qorti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tal-Ġustizzja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eca.europa.eu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tal-Qorti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tal-Awdituri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www.ecb.europa.eu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-Bank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Ċentrali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Ħtif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Europa”, 1470 ca,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żejt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tal-luq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Louvres.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ħtif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Zeus, ta’ Europa,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prinċipessa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verġni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tal-Feniċi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ttrasforma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f’barri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abjad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jieħu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prinċipessa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mit-teoriji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oriġini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tal-isem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il-kontinent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issemma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X’inhi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mis-sitt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magħmula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ruħ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X’inhi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ddeċidew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jingħaqdu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isawru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miljun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tagħmilha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faċli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għaċ-ċittadini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jgħixu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jaħdmu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jivvjaġġaw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tragwardi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ħolqien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jinkludu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twaqqif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Antika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tal-Greċja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għenu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tiswir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fl-oqsma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tal-iggvernar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tal-kultura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Ir-Riforma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Protestanti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tas-sekli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u 17,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biddlet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approċċ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fl-Ewropa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rigward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ir-reliġjon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Illuminiżmu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intellettwali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ideoloġiku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tas-seklu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enfasizza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tal-loġika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tar-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raġuni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stabbilixxa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bażiċi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għax-xjenza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invenzjoni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tal-Parlamentariżmu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jifforma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tal-gvern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modern.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iżvilupp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 u 20,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jipproteġu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ħajjet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iċ-ċittadini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xogħolhom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Artist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Spanjol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waqqaf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konġunt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ma’ Georges Braque)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il-moviment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Kubiżmu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b’tnejn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“Guernica” u “Les demoiselles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d’Avignon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Kompożitur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pjanista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għas-sinfoniji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Beethoven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karattru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kruċjali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tranżizzjoni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iż-żmien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Klassiku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Romantiku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mużika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tal-Punent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kkompona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“Ode to Joy”,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l-Innu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tal-moviment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 Nouveau.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il-pitturi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(1897) u “L-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(The Slav Epic) (1910–1928),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istorja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tal-popli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pittriċi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Żvediża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astratti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esploraw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ispiritwalità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iċ-ċikli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tal-ħajja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ispirali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il-ġeometrija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tal-kulur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kkunsidrati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ewwel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astratti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fl-istorja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tal-Punent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Zweig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Awstrijakk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drammaturgu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ġurnalist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bijografu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Logħba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Rjali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Stejjer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(The Royal Game and Other Stories) (1941),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ġabra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thrillers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psikoloġiċi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brillanti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kreattivi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Pollakka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traduttriċi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rebħet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il-Premju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Nobel fil-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Litteratura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fl-1996.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kollezzjonijiet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poeżiji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bir-Ramel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(View with a Grain of Sand).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Beauvoir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Franċiża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filosfa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rumanz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awtobijografiku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Mémoires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rangée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(1958),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titkellem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il-ħajja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Ungeriża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rumanzi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kitbet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drammi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essays,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memoirs,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poeżiji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litteratura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Ir-rumanz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ppubblikat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fl-1987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Liema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oħrajn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bihom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il-lingwa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u t-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tradizzjonijiet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Madankollu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jikkondividu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jridu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jħarsu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jekk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dinjità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libertà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Liema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valuri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importanti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għalik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għaliex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6.jpg"/><Relationship Id="rId5" Type="http://schemas.openxmlformats.org/officeDocument/2006/relationships/image" Target="../media/image84.jpg"/><Relationship Id="rId10" Type="http://schemas.openxmlformats.org/officeDocument/2006/relationships/hyperlink" Target="https://europa.eu/learning-corner/home_mt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hyperlink" Target="https://europa.eu/european-union/contact/social-networks_mt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mt" TargetMode="External"/><Relationship Id="rId5" Type="http://schemas.openxmlformats.org/officeDocument/2006/relationships/hyperlink" Target="https://europa.eu/european-union/contact_mt" TargetMode="External"/><Relationship Id="rId4" Type="http://schemas.openxmlformats.org/officeDocument/2006/relationships/hyperlink" Target="https://europa.eu/european-union/contact_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2023755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L-UE FIL-QOSOR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L-24 LINGWA UFFIĊJALI TAL-UE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557339168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IL-FAMILJI LINGWISTIĊI TAL-UE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29489" y="2019636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IL-PROĠETT EWROPEW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2136338"/>
            <a:ext cx="4484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5400" b="1" dirty="0">
                <a:solidFill>
                  <a:prstClr val="white"/>
                </a:solidFill>
              </a:rPr>
              <a:t>LIEMA PAJJIŻI ĦOLQU L-UE U GĦALIEX?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557784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MILL-GWERRA GĦALL-PAĊI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547116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MILL-GWERRA GĦALL-PAĊI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Il-</a:t>
            </a:r>
            <a:r>
              <a:rPr lang="en-US" b="1" dirty="0" err="1">
                <a:solidFill>
                  <a:srgbClr val="00B0F0"/>
                </a:solidFill>
              </a:rPr>
              <a:t>paċi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kienet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wieħed</a:t>
            </a:r>
            <a:r>
              <a:rPr lang="en-US" b="1" dirty="0">
                <a:solidFill>
                  <a:srgbClr val="00B0F0"/>
                </a:solidFill>
              </a:rPr>
              <a:t> mill-</a:t>
            </a:r>
            <a:r>
              <a:rPr lang="en-US" b="1" dirty="0" err="1">
                <a:solidFill>
                  <a:srgbClr val="00B0F0"/>
                </a:solidFill>
              </a:rPr>
              <a:t>għanijiet</a:t>
            </a:r>
            <a:r>
              <a:rPr lang="en-US" b="1" dirty="0">
                <a:solidFill>
                  <a:srgbClr val="00B0F0"/>
                </a:solidFill>
              </a:rPr>
              <a:t> li </a:t>
            </a:r>
            <a:r>
              <a:rPr lang="en-US" b="1" dirty="0" err="1">
                <a:solidFill>
                  <a:srgbClr val="00B0F0"/>
                </a:solidFill>
              </a:rPr>
              <a:t>wasslu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għall-ħolqien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tal-Unjoni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Ewropea</a:t>
            </a:r>
            <a:endParaRPr lang="en-US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L-UE </a:t>
            </a:r>
            <a:r>
              <a:rPr lang="en-US" b="1" dirty="0" err="1">
                <a:solidFill>
                  <a:srgbClr val="00B0F0"/>
                </a:solidFill>
              </a:rPr>
              <a:t>ngħatat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il-Premju</a:t>
            </a:r>
            <a:r>
              <a:rPr lang="en-US" b="1" dirty="0">
                <a:solidFill>
                  <a:srgbClr val="00B0F0"/>
                </a:solidFill>
              </a:rPr>
              <a:t> Nobel </a:t>
            </a:r>
            <a:r>
              <a:rPr lang="en-US" b="1" dirty="0" err="1">
                <a:solidFill>
                  <a:srgbClr val="00B0F0"/>
                </a:solidFill>
              </a:rPr>
              <a:t>għall-Paċi</a:t>
            </a:r>
            <a:r>
              <a:rPr lang="en-US" b="1" dirty="0">
                <a:solidFill>
                  <a:srgbClr val="00B0F0"/>
                </a:solidFill>
              </a:rPr>
              <a:t> fl-2012</a:t>
            </a: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177549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8921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201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il-</a:t>
            </a:r>
            <a:r>
              <a:rPr lang="it-IT" dirty="0" err="1"/>
              <a:t>Komunità</a:t>
            </a:r>
            <a:r>
              <a:rPr lang="it-IT" dirty="0"/>
              <a:t> </a:t>
            </a:r>
            <a:r>
              <a:rPr lang="it-IT" dirty="0" err="1"/>
              <a:t>Ewropea</a:t>
            </a:r>
            <a:r>
              <a:rPr lang="it-IT" dirty="0"/>
              <a:t> tal-</a:t>
            </a:r>
            <a:r>
              <a:rPr lang="it-IT" dirty="0" err="1"/>
              <a:t>Faħam</a:t>
            </a:r>
            <a:r>
              <a:rPr lang="it-IT" dirty="0"/>
              <a:t> u l-</a:t>
            </a:r>
            <a:r>
              <a:rPr lang="it-IT" dirty="0" err="1"/>
              <a:t>Azzar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6807" y="4290188"/>
            <a:ext cx="172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id-</a:t>
            </a:r>
            <a:r>
              <a:rPr lang="fr-BE" dirty="0" err="1"/>
              <a:t>Dikjarazzjoni</a:t>
            </a:r>
            <a:r>
              <a:rPr lang="fr-BE" dirty="0"/>
              <a:t> ta’ Schuman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64989" y="4755838"/>
            <a:ext cx="116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it-Trattat</a:t>
            </a:r>
            <a:r>
              <a:rPr lang="fr-BE" dirty="0"/>
              <a:t> ta’ Ruma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7983" y="1855202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08006" y="2128925"/>
            <a:ext cx="135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it-Trattat</a:t>
            </a:r>
            <a:r>
              <a:rPr lang="fr-BE" dirty="0"/>
              <a:t> ta’ Maastricht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is-Suq</a:t>
            </a:r>
            <a:r>
              <a:rPr lang="fr-BE" dirty="0"/>
              <a:t> </a:t>
            </a:r>
            <a:r>
              <a:rPr lang="fr-BE" dirty="0" err="1"/>
              <a:t>Uniku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/>
              <a:t>il-</a:t>
            </a:r>
            <a:r>
              <a:rPr lang="fr-BE" dirty="0" err="1"/>
              <a:t>Ftehim</a:t>
            </a:r>
            <a:r>
              <a:rPr lang="fr-BE" dirty="0"/>
              <a:t> ta’ Schengen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18973"/>
            <a:ext cx="9143999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IL-ĦOLQIEN TAL-KUNSILL TAL-UNJONI EWROPEA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6195" y="4718114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l-Euro</a:t>
            </a:r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5796688" y="2076050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it-tkabbir</a:t>
            </a:r>
            <a:r>
              <a:rPr lang="fr-BE" dirty="0"/>
              <a:t> </a:t>
            </a:r>
            <a:r>
              <a:rPr lang="fr-BE" dirty="0" err="1"/>
              <a:t>tal-Lvant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9" y="2045067"/>
            <a:ext cx="38510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/>
              <a:t>it-</a:t>
            </a:r>
            <a:r>
              <a:rPr lang="en-IE" dirty="0" err="1"/>
              <a:t>Trattat</a:t>
            </a:r>
            <a:r>
              <a:rPr lang="en-IE" dirty="0"/>
              <a:t> ta’ </a:t>
            </a:r>
            <a:r>
              <a:rPr lang="en-IE" dirty="0" err="1"/>
              <a:t>Liżbona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r>
              <a:rPr lang="en-IE" dirty="0"/>
              <a:t>:</a:t>
            </a:r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3988" y="1768188"/>
            <a:ext cx="150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 err="1"/>
              <a:t>tmiem</a:t>
            </a:r>
            <a:r>
              <a:rPr lang="en-IE" dirty="0"/>
              <a:t> it-</a:t>
            </a:r>
            <a:r>
              <a:rPr lang="en-IE" dirty="0" err="1"/>
              <a:t>Tieni</a:t>
            </a:r>
            <a:r>
              <a:rPr lang="en-IE" dirty="0"/>
              <a:t> </a:t>
            </a:r>
            <a:r>
              <a:rPr lang="en-IE" dirty="0" err="1"/>
              <a:t>Gwerra</a:t>
            </a:r>
            <a:r>
              <a:rPr lang="en-IE" dirty="0"/>
              <a:t> </a:t>
            </a:r>
            <a:r>
              <a:rPr lang="en-IE" dirty="0" err="1"/>
              <a:t>Dinjija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98814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4" y="1679231"/>
            <a:ext cx="233725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200" b="1" dirty="0">
                <a:solidFill>
                  <a:prstClr val="white"/>
                </a:solidFill>
              </a:rPr>
              <a:t>Il-</a:t>
            </a:r>
            <a:r>
              <a:rPr lang="it-IT" sz="1200" b="1" dirty="0" err="1">
                <a:solidFill>
                  <a:prstClr val="white"/>
                </a:solidFill>
              </a:rPr>
              <a:t>Belġju</a:t>
            </a:r>
            <a:r>
              <a:rPr lang="it-IT" sz="1200" b="1" dirty="0">
                <a:solidFill>
                  <a:prstClr val="white"/>
                </a:solidFill>
              </a:rPr>
              <a:t>, il-</a:t>
            </a:r>
            <a:r>
              <a:rPr lang="it-IT" sz="1200" b="1" dirty="0" err="1">
                <a:solidFill>
                  <a:prstClr val="white"/>
                </a:solidFill>
              </a:rPr>
              <a:t>Ġermanja</a:t>
            </a:r>
            <a:r>
              <a:rPr lang="it-IT" sz="1200" b="1" dirty="0">
                <a:solidFill>
                  <a:prstClr val="white"/>
                </a:solidFill>
              </a:rPr>
              <a:t>, </a:t>
            </a:r>
            <a:r>
              <a:rPr lang="it-IT" sz="1200" b="1" dirty="0" err="1">
                <a:solidFill>
                  <a:prstClr val="white"/>
                </a:solidFill>
              </a:rPr>
              <a:t>Franza</a:t>
            </a:r>
            <a:r>
              <a:rPr lang="it-IT" sz="1200" b="1" dirty="0">
                <a:solidFill>
                  <a:prstClr val="white"/>
                </a:solidFill>
              </a:rPr>
              <a:t>, l-</a:t>
            </a:r>
            <a:r>
              <a:rPr lang="it-IT" sz="1200" b="1" dirty="0" err="1">
                <a:solidFill>
                  <a:prstClr val="white"/>
                </a:solidFill>
              </a:rPr>
              <a:t>Italja</a:t>
            </a:r>
            <a:r>
              <a:rPr lang="it-IT" sz="1200" b="1" dirty="0">
                <a:solidFill>
                  <a:prstClr val="white"/>
                </a:solidFill>
              </a:rPr>
              <a:t>, il-</a:t>
            </a:r>
            <a:r>
              <a:rPr lang="it-IT" sz="1200" b="1" dirty="0" err="1">
                <a:solidFill>
                  <a:prstClr val="white"/>
                </a:solidFill>
              </a:rPr>
              <a:t>Lussemburgu</a:t>
            </a:r>
            <a:r>
              <a:rPr lang="it-IT" sz="1200" b="1" dirty="0">
                <a:solidFill>
                  <a:prstClr val="white"/>
                </a:solidFill>
              </a:rPr>
              <a:t> u n-Netherlands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38604"/>
            <a:ext cx="2222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>
                <a:solidFill>
                  <a:prstClr val="black"/>
                </a:solidFill>
              </a:rPr>
              <a:t>Id-</a:t>
            </a:r>
            <a:r>
              <a:rPr lang="fr-BE" sz="1400" b="1" dirty="0" err="1">
                <a:solidFill>
                  <a:prstClr val="black"/>
                </a:solidFill>
              </a:rPr>
              <a:t>Danimarka</a:t>
            </a:r>
            <a:r>
              <a:rPr lang="fr-BE" sz="1400" b="1" dirty="0">
                <a:solidFill>
                  <a:prstClr val="black"/>
                </a:solidFill>
              </a:rPr>
              <a:t>, l-</a:t>
            </a:r>
            <a:r>
              <a:rPr lang="fr-BE" sz="1400" b="1" dirty="0" err="1">
                <a:solidFill>
                  <a:prstClr val="black"/>
                </a:solidFill>
              </a:rPr>
              <a:t>Irlanda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ir-Renju</a:t>
            </a:r>
            <a:r>
              <a:rPr lang="fr-BE" sz="1400" b="1" dirty="0">
                <a:solidFill>
                  <a:prstClr val="black"/>
                </a:solidFill>
              </a:rPr>
              <a:t> Unit (</a:t>
            </a:r>
            <a:r>
              <a:rPr lang="fr-BE" sz="1400" b="1" dirty="0" err="1">
                <a:solidFill>
                  <a:prstClr val="black"/>
                </a:solidFill>
              </a:rPr>
              <a:t>ir-Renju</a:t>
            </a:r>
            <a:r>
              <a:rPr lang="fr-BE" sz="1400" b="1" dirty="0">
                <a:solidFill>
                  <a:prstClr val="black"/>
                </a:solidFill>
              </a:rPr>
              <a:t> Unit </a:t>
            </a:r>
            <a:r>
              <a:rPr lang="fr-BE" sz="1400" b="1" dirty="0" err="1">
                <a:solidFill>
                  <a:prstClr val="black"/>
                </a:solidFill>
              </a:rPr>
              <a:t>ħareġ</a:t>
            </a:r>
            <a:r>
              <a:rPr lang="fr-BE" sz="1400" b="1" dirty="0">
                <a:solidFill>
                  <a:prstClr val="black"/>
                </a:solidFill>
              </a:rPr>
              <a:t> </a:t>
            </a:r>
            <a:r>
              <a:rPr lang="fr-BE" sz="1400" b="1" dirty="0" err="1">
                <a:solidFill>
                  <a:prstClr val="black"/>
                </a:solidFill>
              </a:rPr>
              <a:t>mill</a:t>
            </a:r>
            <a:r>
              <a:rPr lang="fr-BE" sz="1400" b="1" dirty="0">
                <a:solidFill>
                  <a:prstClr val="black"/>
                </a:solidFill>
              </a:rPr>
              <a:t>-UE fl-2020)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>
                <a:solidFill>
                  <a:prstClr val="black"/>
                </a:solidFill>
              </a:rPr>
              <a:t>Il-</a:t>
            </a:r>
            <a:r>
              <a:rPr lang="fr-BE" sz="1400" b="1" dirty="0" err="1">
                <a:solidFill>
                  <a:prstClr val="black"/>
                </a:solidFill>
              </a:rPr>
              <a:t>Greċja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196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Spanja</a:t>
            </a:r>
            <a:r>
              <a:rPr lang="fr-BE" sz="1400" b="1" dirty="0">
                <a:solidFill>
                  <a:prstClr val="black"/>
                </a:solidFill>
              </a:rPr>
              <a:t> u l-</a:t>
            </a:r>
            <a:r>
              <a:rPr lang="fr-BE" sz="1400" b="1" dirty="0" err="1">
                <a:solidFill>
                  <a:prstClr val="black"/>
                </a:solidFill>
              </a:rPr>
              <a:t>Portugall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>
                <a:solidFill>
                  <a:prstClr val="black"/>
                </a:solidFill>
              </a:rPr>
              <a:t>L-</a:t>
            </a:r>
            <a:r>
              <a:rPr lang="fr-BE" sz="1200" b="1" dirty="0" err="1">
                <a:solidFill>
                  <a:prstClr val="black"/>
                </a:solidFill>
              </a:rPr>
              <a:t>Awstrija</a:t>
            </a:r>
            <a:r>
              <a:rPr lang="fr-BE" sz="1200" b="1" dirty="0">
                <a:solidFill>
                  <a:prstClr val="black"/>
                </a:solidFill>
              </a:rPr>
              <a:t>, il-</a:t>
            </a:r>
            <a:r>
              <a:rPr lang="fr-BE" sz="1200" b="1" dirty="0" err="1">
                <a:solidFill>
                  <a:prstClr val="black"/>
                </a:solidFill>
              </a:rPr>
              <a:t>Finlandja</a:t>
            </a:r>
            <a:r>
              <a:rPr lang="fr-BE" sz="1200" b="1" dirty="0">
                <a:solidFill>
                  <a:prstClr val="black"/>
                </a:solidFill>
              </a:rPr>
              <a:t>, l-</a:t>
            </a:r>
            <a:r>
              <a:rPr lang="fr-BE" sz="1200" b="1" dirty="0" err="1">
                <a:solidFill>
                  <a:prstClr val="black"/>
                </a:solidFill>
              </a:rPr>
              <a:t>Iżvezja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prstClr val="black"/>
                </a:solidFill>
              </a:rPr>
              <a:t>Iċ-Ċekja</a:t>
            </a:r>
            <a:r>
              <a:rPr lang="en-GB" sz="1400" b="1" dirty="0">
                <a:solidFill>
                  <a:prstClr val="black"/>
                </a:solidFill>
              </a:rPr>
              <a:t>, l-</a:t>
            </a:r>
            <a:r>
              <a:rPr lang="en-GB" sz="1400" b="1" dirty="0" err="1">
                <a:solidFill>
                  <a:prstClr val="black"/>
                </a:solidFill>
              </a:rPr>
              <a:t>Estonja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Ċipru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il-Latvja</a:t>
            </a:r>
            <a:r>
              <a:rPr lang="en-GB" sz="1400" b="1" dirty="0">
                <a:solidFill>
                  <a:prstClr val="black"/>
                </a:solidFill>
              </a:rPr>
              <a:t>, </a:t>
            </a:r>
            <a:r>
              <a:rPr lang="en-GB" sz="1400" b="1" dirty="0" err="1">
                <a:solidFill>
                  <a:prstClr val="black"/>
                </a:solidFill>
              </a:rPr>
              <a:t>il-Litwanja</a:t>
            </a:r>
            <a:r>
              <a:rPr lang="en-GB" sz="1400" b="1" dirty="0">
                <a:solidFill>
                  <a:prstClr val="black"/>
                </a:solidFill>
              </a:rPr>
              <a:t>, l-</a:t>
            </a:r>
            <a:r>
              <a:rPr lang="en-GB" sz="1400" b="1" dirty="0" err="1">
                <a:solidFill>
                  <a:prstClr val="black"/>
                </a:solidFill>
              </a:rPr>
              <a:t>Ungerija</a:t>
            </a:r>
            <a:r>
              <a:rPr lang="en-GB" sz="1400" b="1" dirty="0">
                <a:solidFill>
                  <a:prstClr val="black"/>
                </a:solidFill>
              </a:rPr>
              <a:t>, Malta, </a:t>
            </a:r>
            <a:r>
              <a:rPr lang="en-GB" sz="1400" b="1" dirty="0" err="1">
                <a:solidFill>
                  <a:prstClr val="black"/>
                </a:solidFill>
              </a:rPr>
              <a:t>il-Polonja</a:t>
            </a:r>
            <a:r>
              <a:rPr lang="en-GB" sz="1400" b="1" dirty="0">
                <a:solidFill>
                  <a:prstClr val="black"/>
                </a:solidFill>
              </a:rPr>
              <a:t>, is-</a:t>
            </a:r>
            <a:r>
              <a:rPr lang="en-GB" sz="1400" b="1" dirty="0" err="1">
                <a:solidFill>
                  <a:prstClr val="black"/>
                </a:solidFill>
              </a:rPr>
              <a:t>Slovenja</a:t>
            </a:r>
            <a:r>
              <a:rPr lang="en-GB" sz="1400" b="1" dirty="0">
                <a:solidFill>
                  <a:prstClr val="black"/>
                </a:solidFill>
              </a:rPr>
              <a:t>, is-</a:t>
            </a:r>
            <a:r>
              <a:rPr lang="en-GB" sz="1400" b="1" dirty="0" err="1">
                <a:solidFill>
                  <a:prstClr val="black"/>
                </a:solidFill>
              </a:rPr>
              <a:t>Slovakkja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224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>
                <a:solidFill>
                  <a:prstClr val="black"/>
                </a:solidFill>
              </a:rPr>
              <a:t>Il-</a:t>
            </a:r>
            <a:r>
              <a:rPr lang="fr-BE" sz="1400" b="1" dirty="0" err="1">
                <a:solidFill>
                  <a:prstClr val="black"/>
                </a:solidFill>
              </a:rPr>
              <a:t>Bulgarija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ir-Rumanija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>
                <a:solidFill>
                  <a:prstClr val="black"/>
                </a:solidFill>
              </a:rPr>
              <a:t>Il-</a:t>
            </a:r>
            <a:r>
              <a:rPr lang="fr-BE" sz="1400" b="1" dirty="0" err="1">
                <a:solidFill>
                  <a:prstClr val="black"/>
                </a:solidFill>
              </a:rPr>
              <a:t>Kroazja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634707" y="3135843"/>
            <a:ext cx="1083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ir-Renju</a:t>
            </a:r>
            <a:r>
              <a:rPr lang="en-GB" sz="1000" b="1" dirty="0">
                <a:solidFill>
                  <a:prstClr val="black"/>
                </a:solidFill>
              </a:rPr>
              <a:t> Unit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291702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l-</a:t>
            </a:r>
            <a:r>
              <a:rPr lang="en-GB" sz="1000" b="1" dirty="0" err="1">
                <a:solidFill>
                  <a:prstClr val="black"/>
                </a:solidFill>
              </a:rPr>
              <a:t>Irlanda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41910" y="3533638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il-Ġermanja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953766" y="3997955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Franza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white"/>
                </a:solidFill>
              </a:rPr>
              <a:t>Il-</a:t>
            </a:r>
            <a:r>
              <a:rPr lang="en-GB" sz="1000" b="1" dirty="0" err="1">
                <a:solidFill>
                  <a:prstClr val="white"/>
                </a:solidFill>
              </a:rPr>
              <a:t>Belġju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white"/>
                </a:solidFill>
              </a:rPr>
              <a:t>n-Netherlands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075480" y="3715110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il-Lussemburgu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21552" y="4657594"/>
            <a:ext cx="5229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white"/>
                </a:solidFill>
              </a:rPr>
              <a:t>l-</a:t>
            </a:r>
            <a:r>
              <a:rPr lang="en-GB" sz="1000" b="1" dirty="0" err="1">
                <a:solidFill>
                  <a:prstClr val="white"/>
                </a:solidFill>
              </a:rPr>
              <a:t>Italja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178356" y="4794907"/>
            <a:ext cx="5405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Spanja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739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l-</a:t>
            </a:r>
            <a:r>
              <a:rPr lang="en-GB" sz="1000" b="1" dirty="0" err="1">
                <a:solidFill>
                  <a:prstClr val="black"/>
                </a:solidFill>
              </a:rPr>
              <a:t>Portugall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196615" y="4353586"/>
            <a:ext cx="6815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000" b="1" dirty="0">
                <a:solidFill>
                  <a:prstClr val="black"/>
                </a:solidFill>
              </a:rPr>
              <a:t>Il-</a:t>
            </a:r>
            <a:r>
              <a:rPr lang="fr-BE" sz="1000" b="1" dirty="0" err="1">
                <a:solidFill>
                  <a:prstClr val="black"/>
                </a:solidFill>
              </a:rPr>
              <a:t>Kroazja</a:t>
            </a:r>
            <a:endParaRPr lang="fr-BE" sz="1000" b="1" dirty="0">
              <a:solidFill>
                <a:prstClr val="black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55070" y="5162492"/>
            <a:ext cx="6270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Il-</a:t>
            </a:r>
            <a:r>
              <a:rPr lang="en-GB" sz="1000" b="1" dirty="0" err="1">
                <a:solidFill>
                  <a:prstClr val="black"/>
                </a:solidFill>
              </a:rPr>
              <a:t>Greċja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03696" y="4671796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>
                <a:solidFill>
                  <a:prstClr val="black"/>
                </a:solidFill>
              </a:rPr>
              <a:t>Il-</a:t>
            </a:r>
            <a:r>
              <a:rPr lang="fr-BE" sz="1000" b="1" dirty="0" err="1">
                <a:solidFill>
                  <a:prstClr val="black"/>
                </a:solidFill>
              </a:rPr>
              <a:t>Bulgarija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22968" y="4279465"/>
            <a:ext cx="8034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ir-Rumanija</a:t>
            </a:r>
            <a:endParaRPr lang="fr-BE" sz="1000" b="1" dirty="0">
              <a:solidFill>
                <a:prstClr val="black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32231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is-</a:t>
            </a:r>
            <a:r>
              <a:rPr lang="en-GB" sz="1000" b="1" dirty="0" err="1">
                <a:solidFill>
                  <a:prstClr val="black"/>
                </a:solidFill>
              </a:rPr>
              <a:t>Slovenja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21649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l-</a:t>
            </a:r>
            <a:r>
              <a:rPr lang="en-GB" sz="1000" b="1" dirty="0" err="1">
                <a:solidFill>
                  <a:prstClr val="black"/>
                </a:solidFill>
              </a:rPr>
              <a:t>Ungerija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8082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is-</a:t>
            </a:r>
            <a:r>
              <a:rPr lang="en-GB" sz="1000" b="1" dirty="0" err="1">
                <a:solidFill>
                  <a:prstClr val="black"/>
                </a:solidFill>
              </a:rPr>
              <a:t>Slovakkja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388639" y="3428234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il-Polonja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15792" y="3756799"/>
            <a:ext cx="596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Iċ-Ċekja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078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l-</a:t>
            </a:r>
            <a:r>
              <a:rPr lang="en-GB" sz="1000" b="1" dirty="0" err="1">
                <a:solidFill>
                  <a:prstClr val="black"/>
                </a:solidFill>
              </a:rPr>
              <a:t>Iżvezja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766809" y="1974845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il-Finlandja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l-</a:t>
            </a:r>
            <a:r>
              <a:rPr lang="en-GB" sz="1000" b="1" dirty="0" err="1">
                <a:solidFill>
                  <a:prstClr val="black"/>
                </a:solidFill>
              </a:rPr>
              <a:t>Estonja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878212" y="2766694"/>
            <a:ext cx="6046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il-Latvja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747539" y="2975579"/>
            <a:ext cx="740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il-Litwanja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466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Ċipru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560462" y="2860636"/>
            <a:ext cx="904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Id-</a:t>
            </a:r>
            <a:r>
              <a:rPr lang="en-GB" sz="1000" b="1" dirty="0" err="1">
                <a:solidFill>
                  <a:prstClr val="black"/>
                </a:solidFill>
              </a:rPr>
              <a:t>Danimarka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5966086" y="3985873"/>
            <a:ext cx="7184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black"/>
                </a:solidFill>
              </a:rPr>
              <a:t>L-</a:t>
            </a:r>
            <a:r>
              <a:rPr lang="en-GB" sz="1000" b="1" dirty="0" err="1">
                <a:solidFill>
                  <a:prstClr val="black"/>
                </a:solidFill>
              </a:rPr>
              <a:t>Awstrija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3634986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PAJJIŻI TAL-UE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98814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893238" y="6248642"/>
            <a:ext cx="2830271" cy="307777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Il-</a:t>
            </a:r>
            <a:r>
              <a:rPr lang="en-US" sz="1400" dirty="0" err="1">
                <a:solidFill>
                  <a:schemeClr val="bg1"/>
                </a:solidFill>
              </a:rPr>
              <a:t>pajjiżi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taż-żona</a:t>
            </a:r>
            <a:r>
              <a:rPr lang="en-US" sz="1400" dirty="0">
                <a:solidFill>
                  <a:schemeClr val="bg1"/>
                </a:solidFill>
              </a:rPr>
              <a:t> Schengen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3724612" y="6248642"/>
            <a:ext cx="3072428" cy="307777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Il-</a:t>
            </a:r>
            <a:r>
              <a:rPr lang="en-US" sz="1400" dirty="0" err="1"/>
              <a:t>pajjiżi</a:t>
            </a:r>
            <a:r>
              <a:rPr lang="en-US" sz="1400" dirty="0"/>
              <a:t> </a:t>
            </a:r>
            <a:r>
              <a:rPr lang="en-US" sz="1400" dirty="0" err="1"/>
              <a:t>tal</a:t>
            </a:r>
            <a:r>
              <a:rPr lang="en-US" sz="1400" dirty="0"/>
              <a:t>-UE </a:t>
            </a:r>
            <a:r>
              <a:rPr lang="en-US" sz="1400" dirty="0" err="1"/>
              <a:t>mhux</a:t>
            </a:r>
            <a:r>
              <a:rPr lang="en-US" sz="1400" dirty="0"/>
              <a:t> </a:t>
            </a:r>
            <a:r>
              <a:rPr lang="en-US" sz="1400" dirty="0" err="1"/>
              <a:t>fiż-żona</a:t>
            </a:r>
            <a:r>
              <a:rPr lang="en-US" sz="1400" dirty="0"/>
              <a:t> Schengen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0" y="-1218"/>
            <a:ext cx="420026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IŻ-ŻONA SCHENGEN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9055DF4-C285-1CB8-3A95-90EDD87CC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4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Kont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taf</a:t>
            </a:r>
            <a:r>
              <a:rPr lang="en-GB" b="1" dirty="0">
                <a:solidFill>
                  <a:schemeClr val="bg1"/>
                </a:solidFill>
              </a:rPr>
              <a:t>? </a:t>
            </a:r>
            <a:r>
              <a:rPr lang="en-GB" b="1" dirty="0" err="1">
                <a:solidFill>
                  <a:schemeClr val="bg1"/>
                </a:solidFill>
              </a:rPr>
              <a:t>Tista</a:t>
            </a:r>
            <a:r>
              <a:rPr lang="en-GB" b="1" dirty="0">
                <a:solidFill>
                  <a:schemeClr val="bg1"/>
                </a:solidFill>
              </a:rPr>
              <a:t>’ </a:t>
            </a:r>
            <a:r>
              <a:rPr lang="en-GB" b="1" dirty="0" err="1">
                <a:solidFill>
                  <a:schemeClr val="bg1"/>
                </a:solidFill>
              </a:rPr>
              <a:t>tivvjaġġa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liberament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bejn</a:t>
            </a:r>
            <a:r>
              <a:rPr lang="en-GB" b="1" dirty="0">
                <a:solidFill>
                  <a:schemeClr val="bg1"/>
                </a:solidFill>
              </a:rPr>
              <a:t> is-27 </a:t>
            </a:r>
            <a:r>
              <a:rPr lang="en-GB" b="1" dirty="0" err="1">
                <a:solidFill>
                  <a:schemeClr val="bg1"/>
                </a:solidFill>
              </a:rPr>
              <a:t>pajjiż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taż-żona</a:t>
            </a:r>
            <a:r>
              <a:rPr lang="en-GB" b="1" dirty="0">
                <a:solidFill>
                  <a:schemeClr val="bg1"/>
                </a:solidFill>
              </a:rPr>
              <a:t> Schengen </a:t>
            </a:r>
            <a:r>
              <a:rPr lang="en-GB" b="1" dirty="0" err="1">
                <a:solidFill>
                  <a:schemeClr val="bg1"/>
                </a:solidFill>
              </a:rPr>
              <a:t>mingħajr</a:t>
            </a:r>
            <a:r>
              <a:rPr lang="en-GB" b="1" dirty="0">
                <a:solidFill>
                  <a:schemeClr val="bg1"/>
                </a:solidFill>
              </a:rPr>
              <a:t> ma </a:t>
            </a:r>
            <a:r>
              <a:rPr lang="en-GB" b="1" dirty="0" err="1">
                <a:solidFill>
                  <a:schemeClr val="bg1"/>
                </a:solidFill>
              </a:rPr>
              <a:t>turi</a:t>
            </a:r>
            <a:r>
              <a:rPr lang="en-GB" b="1" dirty="0">
                <a:solidFill>
                  <a:schemeClr val="bg1"/>
                </a:solidFill>
              </a:rPr>
              <a:t> l-</a:t>
            </a:r>
            <a:r>
              <a:rPr lang="en-GB" b="1" dirty="0" err="1">
                <a:solidFill>
                  <a:schemeClr val="bg1"/>
                </a:solidFill>
              </a:rPr>
              <a:t>passaport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tiegħek</a:t>
            </a:r>
            <a:r>
              <a:rPr lang="en-GB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7CDF5-2122-57C8-C258-59AC0DEE7DD7}"/>
              </a:ext>
            </a:extLst>
          </p:cNvPr>
          <p:cNvSpPr/>
          <p:nvPr/>
        </p:nvSpPr>
        <p:spPr>
          <a:xfrm>
            <a:off x="1295400" y="1198880"/>
            <a:ext cx="6623474" cy="496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456076A-F017-9ADB-D3BE-B7F32B3CE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6" y="1198882"/>
            <a:ext cx="6642671" cy="49693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98814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56760" y="6168202"/>
            <a:ext cx="336211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Pajjiżi</a:t>
            </a:r>
            <a:r>
              <a:rPr lang="it-IT" sz="1600" b="1" dirty="0"/>
              <a:t> tal-UE li ma </a:t>
            </a:r>
            <a:r>
              <a:rPr lang="it-IT" sz="1600" b="1" dirty="0" err="1"/>
              <a:t>jużawx</a:t>
            </a:r>
            <a:r>
              <a:rPr lang="it-IT" sz="1600" b="1" dirty="0"/>
              <a:t> l-euro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2"/>
            <a:ext cx="326136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Pajjiżi</a:t>
            </a:r>
            <a:r>
              <a:rPr lang="en-US" sz="1600" b="1" dirty="0"/>
              <a:t> </a:t>
            </a:r>
            <a:r>
              <a:rPr lang="en-US" sz="1600" b="1" dirty="0" err="1"/>
              <a:t>tal</a:t>
            </a:r>
            <a:r>
              <a:rPr lang="en-US" sz="1600" b="1" dirty="0"/>
              <a:t>-UE li </a:t>
            </a:r>
            <a:r>
              <a:rPr lang="en-US" sz="1600" b="1" dirty="0" err="1"/>
              <a:t>jużaw</a:t>
            </a:r>
            <a:r>
              <a:rPr lang="en-US" sz="1600" b="1" dirty="0"/>
              <a:t> l-euro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4017012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IŻ-ŻONA TAL-EURO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 err="1">
                <a:solidFill>
                  <a:schemeClr val="tx1"/>
                </a:solidFill>
              </a:rPr>
              <a:t>Bħalissa</a:t>
            </a:r>
            <a:r>
              <a:rPr lang="en-GB" sz="2000" b="1" dirty="0">
                <a:solidFill>
                  <a:schemeClr val="tx1"/>
                </a:solidFill>
              </a:rPr>
              <a:t> 20-il Stat </a:t>
            </a:r>
            <a:r>
              <a:rPr lang="en-GB" sz="2000" b="1" dirty="0" err="1">
                <a:solidFill>
                  <a:schemeClr val="tx1"/>
                </a:solidFill>
              </a:rPr>
              <a:t>Membru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qed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jużaw</a:t>
            </a:r>
            <a:r>
              <a:rPr lang="en-GB" sz="2000" b="1" dirty="0">
                <a:solidFill>
                  <a:schemeClr val="tx1"/>
                </a:solidFill>
              </a:rPr>
              <a:t> l-euro </a:t>
            </a:r>
            <a:r>
              <a:rPr lang="en-GB" sz="2000" b="1" dirty="0" err="1">
                <a:solidFill>
                  <a:schemeClr val="tx1"/>
                </a:solidFill>
              </a:rPr>
              <a:t>bħala</a:t>
            </a:r>
            <a:r>
              <a:rPr lang="en-GB" sz="2000" b="1" dirty="0">
                <a:solidFill>
                  <a:schemeClr val="tx1"/>
                </a:solidFill>
              </a:rPr>
              <a:t> l-</a:t>
            </a:r>
            <a:r>
              <a:rPr lang="en-GB" sz="2000" b="1" dirty="0" err="1">
                <a:solidFill>
                  <a:schemeClr val="tx1"/>
                </a:solidFill>
              </a:rPr>
              <a:t>munita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uffiċjali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tagħhom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WERREJ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X’INHI L-EWROPA?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IL-PROĠETT EWROPEW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X’TAGĦMEL L-UE?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KIF TIFFUNZJONA L-UE?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449" y="4435983"/>
            <a:ext cx="303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KIF NISTA’ NIKSEB AKTAR INFORMAZZJONI?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ŻOMM KUNTATT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45642" y="2451138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X’TAGĦMEL L-UE?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X’TAĦSEB LI TAGĦMEL L-UNJONI EWROPEA GĦALIK?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STUDJU, XOGĦOL U VOLONTARJAT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578826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VJAĠĠI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405352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nn-NO" sz="3600" b="1" dirty="0">
                <a:solidFill>
                  <a:srgbClr val="C00000"/>
                </a:solidFill>
                <a:latin typeface="+mn-lt"/>
              </a:rPr>
              <a:t>…U ĦAFNA AKTAR MINN HEKK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376285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PRIJORITAJIET TAL-UE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416526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SOLIDARJETÀ TAL-UE MAL-UKRAJNA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IS-SENA EWROPEA TAŻ-ŻGĦAŻAGĦ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983814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92909" y="2013030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Liema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suġġetti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taħseb</a:t>
            </a:r>
            <a:r>
              <a:rPr lang="en-IE" sz="2800" b="1" dirty="0">
                <a:solidFill>
                  <a:schemeClr val="bg1"/>
                </a:solidFill>
              </a:rPr>
              <a:t> li </a:t>
            </a:r>
            <a:r>
              <a:rPr lang="en-IE" sz="2800" b="1" dirty="0" err="1">
                <a:solidFill>
                  <a:schemeClr val="bg1"/>
                </a:solidFill>
              </a:rPr>
              <a:t>għandhom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jingħataw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prijorità</a:t>
            </a:r>
            <a:r>
              <a:rPr lang="en-IE" sz="2800" b="1" dirty="0">
                <a:solidFill>
                  <a:schemeClr val="bg1"/>
                </a:solidFill>
              </a:rPr>
              <a:t> mill-</a:t>
            </a:r>
            <a:r>
              <a:rPr lang="en-IE" sz="2800" b="1" dirty="0" err="1">
                <a:solidFill>
                  <a:schemeClr val="bg1"/>
                </a:solidFill>
              </a:rPr>
              <a:t>Istituzzjonijiet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Ewropej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28750" y="2482001"/>
            <a:ext cx="742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KIF TIFFUNZJONA L-UNJONI EWROPEA?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X’INHI L-EWROPA?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IL-PARLAMENT EWROPEW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20878445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856753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IL-KUNSILL EWROPEW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7656544" y="5376803"/>
            <a:ext cx="273504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904130" y="4150119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03375161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0891828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4481" y="18287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IL-KUNSILL TAL-UE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4605269" y="182200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99911970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IL-KUMMISSJONI EWROPEA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737" y="119702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97089594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705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C000"/>
                </a:solidFill>
              </a:rPr>
              <a:t>IL-LIĠIJIET TAL-UE: IL-KARIGI DIFFERENTI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83301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Il-</a:t>
            </a:r>
            <a:r>
              <a:rPr lang="fr-BE" sz="1400" dirty="0" err="1"/>
              <a:t>Kummissjoni</a:t>
            </a:r>
            <a:r>
              <a:rPr lang="fr-BE" sz="1400" dirty="0"/>
              <a:t> </a:t>
            </a:r>
            <a:r>
              <a:rPr lang="fr-BE" sz="1400" dirty="0" err="1"/>
              <a:t>Ewropea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1293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Il-</a:t>
            </a:r>
            <a:r>
              <a:rPr lang="fr-BE" sz="1400" dirty="0" err="1"/>
              <a:t>Parlament</a:t>
            </a:r>
            <a:r>
              <a:rPr lang="fr-BE" sz="1400" dirty="0"/>
              <a:t> </a:t>
            </a:r>
            <a:r>
              <a:rPr lang="fr-BE" sz="1400" dirty="0" err="1"/>
              <a:t>Ewropew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3682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Il-</a:t>
            </a:r>
            <a:r>
              <a:rPr lang="fr-BE" sz="1400" dirty="0" err="1"/>
              <a:t>Kunsill</a:t>
            </a:r>
            <a:r>
              <a:rPr lang="fr-BE" sz="1400" dirty="0"/>
              <a:t> </a:t>
            </a:r>
            <a:r>
              <a:rPr lang="fr-BE" sz="1400" dirty="0" err="1"/>
              <a:t>tal-Unjoni</a:t>
            </a:r>
            <a:r>
              <a:rPr lang="fr-BE" sz="1400" dirty="0"/>
              <a:t> </a:t>
            </a:r>
            <a:r>
              <a:rPr lang="fr-BE" sz="1400" dirty="0" err="1"/>
              <a:t>Ewropea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tipproponi</a:t>
            </a:r>
            <a:r>
              <a:rPr lang="en-IE" sz="1400" dirty="0"/>
              <a:t> </a:t>
            </a:r>
            <a:r>
              <a:rPr lang="en-IE" sz="1400" dirty="0" err="1"/>
              <a:t>liġi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LIĠI ĠDIDA TAL-UE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Jadottaw</a:t>
            </a:r>
            <a:r>
              <a:rPr lang="en-IE" sz="1400" dirty="0"/>
              <a:t>, </a:t>
            </a:r>
            <a:r>
              <a:rPr lang="en-IE" sz="1400" dirty="0" err="1"/>
              <a:t>jemendaw</a:t>
            </a:r>
            <a:r>
              <a:rPr lang="en-IE" sz="1400" dirty="0"/>
              <a:t> </a:t>
            </a:r>
            <a:r>
              <a:rPr lang="en-IE" sz="1400" dirty="0" err="1"/>
              <a:t>jew</a:t>
            </a:r>
            <a:r>
              <a:rPr lang="en-IE" sz="1400" dirty="0"/>
              <a:t> </a:t>
            </a:r>
            <a:r>
              <a:rPr lang="en-IE" sz="1400" dirty="0" err="1"/>
              <a:t>jirrifjutaw</a:t>
            </a:r>
            <a:r>
              <a:rPr lang="en-IE" sz="1400" dirty="0"/>
              <a:t> </a:t>
            </a:r>
            <a:r>
              <a:rPr lang="en-IE" sz="1400" dirty="0" err="1"/>
              <a:t>il-liġi</a:t>
            </a:r>
            <a:r>
              <a:rPr lang="en-IE" sz="1400" dirty="0"/>
              <a:t> </a:t>
            </a:r>
            <a:r>
              <a:rPr lang="en-IE" sz="1400" dirty="0" err="1"/>
              <a:t>proposta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Jekk</a:t>
            </a:r>
            <a:r>
              <a:rPr lang="en-IE" sz="1400" dirty="0"/>
              <a:t> </a:t>
            </a:r>
            <a:r>
              <a:rPr lang="en-IE" sz="1400" dirty="0" err="1"/>
              <a:t>jintlaħaq</a:t>
            </a:r>
            <a:r>
              <a:rPr lang="en-IE" sz="1400" dirty="0"/>
              <a:t> </a:t>
            </a:r>
            <a:r>
              <a:rPr lang="en-IE" sz="1400" dirty="0" err="1"/>
              <a:t>qbil</a:t>
            </a:r>
            <a:endParaRPr lang="en-IE" sz="14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24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IL-QORTI TAL-ĠUSTIZZJA EWROPEA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55055030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1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IL-QORTI EWROPEA TAL-AWDITURI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77553700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48324616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49" y="175196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91277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IL-BANK ĊENTRALI EWROPEW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833359650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-30472"/>
            <a:ext cx="762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KIF NISTA’ NIKSEB AKTAR INFORMAZZJONI DWAR L-UE?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103631" y="4804906"/>
            <a:ext cx="3859968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KIF NISTA’ NIKSEB AKTAR INFORMAZZJONI DWAR L-UE?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00883" y="2998032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X’qed</a:t>
            </a:r>
            <a:r>
              <a:rPr lang="en-US" b="1" dirty="0"/>
              <a:t> </a:t>
            </a:r>
            <a:r>
              <a:rPr lang="en-US" b="1" dirty="0" err="1"/>
              <a:t>tagħmel</a:t>
            </a:r>
            <a:r>
              <a:rPr lang="en-US" b="1" dirty="0"/>
              <a:t> </a:t>
            </a:r>
            <a:r>
              <a:rPr lang="en-US" b="1" dirty="0" err="1"/>
              <a:t>għalija</a:t>
            </a:r>
            <a:r>
              <a:rPr lang="en-US" b="1" dirty="0"/>
              <a:t> l-</a:t>
            </a:r>
            <a:r>
              <a:rPr lang="en-US" b="1" dirty="0" err="1"/>
              <a:t>Ewropa</a:t>
            </a:r>
            <a:r>
              <a:rPr lang="en-US" b="1" dirty="0"/>
              <a:t>?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Is-sit web Europa</a:t>
            </a:r>
            <a:endParaRPr lang="en-US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49" y="4987500"/>
            <a:ext cx="3273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L-</a:t>
            </a:r>
            <a:r>
              <a:rPr lang="en-US" b="1" dirty="0" err="1"/>
              <a:t>Uffiċċju</a:t>
            </a:r>
            <a:r>
              <a:rPr lang="en-US" b="1" dirty="0"/>
              <a:t> </a:t>
            </a:r>
            <a:r>
              <a:rPr lang="en-US" b="1" dirty="0" err="1"/>
              <a:t>tal-Pubblikazzjonijiet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en-US" b="1" dirty="0"/>
              <a:t>Il-</a:t>
            </a:r>
            <a:r>
              <a:rPr lang="en-US" b="1" dirty="0" err="1"/>
              <a:t>bullettin</a:t>
            </a:r>
            <a:r>
              <a:rPr lang="en-US" b="1" dirty="0"/>
              <a:t> tar-</a:t>
            </a:r>
            <a:r>
              <a:rPr lang="en-US" b="1" dirty="0" err="1"/>
              <a:t>Rokna</a:t>
            </a:r>
            <a:r>
              <a:rPr lang="en-US" b="1" dirty="0"/>
              <a:t> </a:t>
            </a:r>
            <a:r>
              <a:rPr lang="en-US" b="1" dirty="0" err="1"/>
              <a:t>għat-Tagħlim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80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Ir-Rokna</a:t>
            </a:r>
            <a:r>
              <a:rPr lang="en-US" b="1" dirty="0"/>
              <a:t> </a:t>
            </a:r>
            <a:r>
              <a:rPr lang="en-US" b="1" dirty="0" err="1"/>
              <a:t>għat-Tagħlim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home_mt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ŻOMM KUNTATT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407004" y="6121004"/>
            <a:ext cx="122777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ŻOMM KUNTATT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7778" y="5627934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236112"/>
            <a:ext cx="3551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Numru</a:t>
            </a:r>
            <a:r>
              <a:rPr lang="en-US" dirty="0"/>
              <a:t> tat-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bla</a:t>
            </a:r>
            <a:r>
              <a:rPr lang="en-US" dirty="0"/>
              <a:t> </a:t>
            </a:r>
            <a:r>
              <a:rPr lang="en-US" dirty="0" err="1"/>
              <a:t>ħlas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: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413" y="96749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Personalment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37274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Permezz</a:t>
            </a:r>
            <a:r>
              <a:rPr lang="fr-BE" sz="2400" dirty="0"/>
              <a:t> </a:t>
            </a:r>
            <a:r>
              <a:rPr lang="fr-BE" sz="2400" dirty="0" err="1"/>
              <a:t>tal</a:t>
            </a:r>
            <a:r>
              <a:rPr lang="fr-BE" sz="2400" dirty="0"/>
              <a:t>-media </a:t>
            </a:r>
            <a:r>
              <a:rPr lang="fr-BE" sz="2400" dirty="0" err="1"/>
              <a:t>soċjali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en-US" b="1" u="sng" dirty="0">
                <a:hlinkClick r:id="rId5"/>
              </a:rPr>
              <a:t>europa.eu/</a:t>
            </a:r>
            <a:r>
              <a:rPr lang="en-US" b="1" u="sng" dirty="0" err="1">
                <a:hlinkClick r:id="rId5"/>
              </a:rPr>
              <a:t>european</a:t>
            </a:r>
            <a:r>
              <a:rPr lang="en-US" b="1" u="sng" dirty="0">
                <a:hlinkClick r:id="rId5"/>
              </a:rPr>
              <a:t>-union/</a:t>
            </a:r>
            <a:r>
              <a:rPr lang="en-US" b="1" u="sng" dirty="0" err="1">
                <a:hlinkClick r:id="rId5"/>
              </a:rPr>
              <a:t>contact_mt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en-US" dirty="0" err="1"/>
              <a:t>Għandek</a:t>
            </a:r>
            <a:r>
              <a:rPr lang="en-US" dirty="0"/>
              <a:t> xi </a:t>
            </a:r>
            <a:r>
              <a:rPr lang="en-US" dirty="0" err="1"/>
              <a:t>mistoqsijiet</a:t>
            </a:r>
            <a:r>
              <a:rPr lang="en-US" dirty="0"/>
              <a:t> </a:t>
            </a:r>
            <a:r>
              <a:rPr lang="en-US" dirty="0" err="1"/>
              <a:t>dwar</a:t>
            </a:r>
            <a:r>
              <a:rPr lang="en-US" dirty="0"/>
              <a:t> l-UE? </a:t>
            </a:r>
            <a:r>
              <a:rPr lang="en-US" b="1" dirty="0"/>
              <a:t>Europe Direct</a:t>
            </a:r>
            <a:r>
              <a:rPr lang="en-US" dirty="0"/>
              <a:t> </a:t>
            </a:r>
            <a:r>
              <a:rPr lang="en-US" dirty="0" err="1"/>
              <a:t>jista</a:t>
            </a:r>
            <a:r>
              <a:rPr lang="en-US" dirty="0"/>
              <a:t>’ </a:t>
            </a:r>
            <a:r>
              <a:rPr lang="en-US" dirty="0" err="1"/>
              <a:t>jgħinek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649" y="4826069"/>
            <a:ext cx="4115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Sib </a:t>
            </a:r>
            <a:r>
              <a:rPr lang="en-US" dirty="0" err="1"/>
              <a:t>ċentru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-UE </a:t>
            </a:r>
            <a:r>
              <a:rPr lang="en-US" dirty="0" err="1"/>
              <a:t>qribek</a:t>
            </a:r>
            <a:r>
              <a:rPr lang="en-US" dirty="0"/>
              <a:t> </a:t>
            </a:r>
            <a:r>
              <a:rPr lang="en-US" dirty="0" err="1"/>
              <a:t>biex</a:t>
            </a:r>
            <a:r>
              <a:rPr lang="en-US" dirty="0"/>
              <a:t> </a:t>
            </a:r>
            <a:r>
              <a:rPr lang="en-US" dirty="0" err="1"/>
              <a:t>tiltaqa</a:t>
            </a:r>
            <a:r>
              <a:rPr lang="en-US" dirty="0"/>
              <a:t>’, </a:t>
            </a:r>
            <a:r>
              <a:rPr lang="en-US" dirty="0" err="1"/>
              <a:t>tistaqsi</a:t>
            </a:r>
            <a:r>
              <a:rPr lang="en-US" dirty="0"/>
              <a:t> </a:t>
            </a:r>
            <a:r>
              <a:rPr lang="en-US" dirty="0" err="1"/>
              <a:t>jew</a:t>
            </a:r>
            <a:r>
              <a:rPr lang="en-US" dirty="0"/>
              <a:t> </a:t>
            </a:r>
            <a:r>
              <a:rPr lang="en-US" dirty="0" err="1"/>
              <a:t>tiddiskuti</a:t>
            </a:r>
            <a:r>
              <a:rPr lang="en-US" dirty="0"/>
              <a:t> </a:t>
            </a:r>
            <a:r>
              <a:rPr lang="en-US" dirty="0" err="1"/>
              <a:t>dwar</a:t>
            </a:r>
            <a:r>
              <a:rPr lang="en-US" dirty="0"/>
              <a:t> l-UE.</a:t>
            </a:r>
          </a:p>
          <a:p>
            <a:r>
              <a:rPr lang="en-US" b="1" u="sng" dirty="0">
                <a:hlinkClick r:id="rId6"/>
              </a:rPr>
              <a:t>europa.eu/</a:t>
            </a:r>
            <a:r>
              <a:rPr lang="en-US" b="1" u="sng" dirty="0" err="1">
                <a:hlinkClick r:id="rId6"/>
              </a:rPr>
              <a:t>european</a:t>
            </a:r>
            <a:r>
              <a:rPr lang="en-US" b="1" u="sng" dirty="0">
                <a:hlinkClick r:id="rId6"/>
              </a:rPr>
              <a:t>-union/contact/meet-</a:t>
            </a:r>
            <a:r>
              <a:rPr lang="en-US" b="1" u="sng" dirty="0" err="1">
                <a:hlinkClick r:id="rId6"/>
              </a:rPr>
              <a:t>us_mt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Uża</a:t>
            </a:r>
            <a:r>
              <a:rPr lang="en-US" dirty="0"/>
              <a:t> l-</a:t>
            </a:r>
            <a:r>
              <a:rPr lang="en-US" b="1" dirty="0" err="1"/>
              <a:t>għodda</a:t>
            </a:r>
            <a:r>
              <a:rPr lang="en-US" b="1" dirty="0"/>
              <a:t> ta’ </a:t>
            </a:r>
            <a:r>
              <a:rPr lang="en-US" b="1" dirty="0" err="1"/>
              <a:t>tiftix</a:t>
            </a:r>
            <a:r>
              <a:rPr lang="en-US" dirty="0"/>
              <a:t> </a:t>
            </a:r>
            <a:r>
              <a:rPr lang="en-US" dirty="0" err="1"/>
              <a:t>biex</a:t>
            </a:r>
            <a:r>
              <a:rPr lang="en-US" dirty="0"/>
              <a:t> </a:t>
            </a:r>
            <a:r>
              <a:rPr lang="en-US" dirty="0" err="1"/>
              <a:t>issib</a:t>
            </a:r>
            <a:r>
              <a:rPr lang="en-US" dirty="0"/>
              <a:t> </a:t>
            </a:r>
            <a:r>
              <a:rPr lang="en-US" dirty="0" err="1"/>
              <a:t>il-kontijiet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-media </a:t>
            </a:r>
            <a:r>
              <a:rPr lang="en-US" dirty="0" err="1"/>
              <a:t>soċjali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-UE.</a:t>
            </a:r>
          </a:p>
          <a:p>
            <a:endParaRPr lang="en-US" dirty="0"/>
          </a:p>
          <a:p>
            <a:r>
              <a:rPr lang="en-US" b="1" u="sng" dirty="0">
                <a:hlinkClick r:id="rId7"/>
              </a:rPr>
              <a:t>europa.eu/</a:t>
            </a:r>
            <a:r>
              <a:rPr lang="en-US" b="1" u="sng" dirty="0" err="1">
                <a:hlinkClick r:id="rId7"/>
              </a:rPr>
              <a:t>european</a:t>
            </a:r>
            <a:r>
              <a:rPr lang="en-US" b="1" u="sng" dirty="0">
                <a:hlinkClick r:id="rId7"/>
              </a:rPr>
              <a:t>-union/contact/social-</a:t>
            </a:r>
            <a:r>
              <a:rPr lang="en-US" b="1" u="sng" dirty="0" err="1">
                <a:hlinkClick r:id="rId7"/>
              </a:rPr>
              <a:t>networks_mt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328578" y="1473700"/>
            <a:ext cx="4568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</a:rPr>
              <a:t>TĦOSSOK LI INT ĊITTADIN EWROPEW?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0363" y="4206761"/>
            <a:ext cx="370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i="1" dirty="0">
                <a:solidFill>
                  <a:schemeClr val="bg1"/>
                </a:solidFill>
              </a:rPr>
              <a:t>X’INHU DAK LI JĠIEGĦLEK TĦOSSOK LI INT ĊITTADIN EWROPEW? 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Grazzi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370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L-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Unjoni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Ewropea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Għajr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jekk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ikun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indikat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mod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ieħor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l-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użu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mill-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ġdid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ta’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dan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id-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dokument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huwa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awtorizzat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bil-liċenzja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Creative Commons Attribution 4.0 International (CC BY 4.0) (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Għal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kull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użu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jew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riproduzzjoni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ta’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elementi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li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mhumiex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proprjetà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tal-Unjoni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Ewropea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jista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’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jkun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hemm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bżonn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li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jintalab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permess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direttament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mid-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detenturi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tad-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drittijiet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rispettivi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2860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IL-PUNTI BAŻIĊI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miljun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ruħ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L-UE: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L-EWROPA: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</a:t>
            </a:r>
            <a:r>
              <a:rPr lang="fr-BE" b="1" dirty="0" err="1">
                <a:solidFill>
                  <a:srgbClr val="002060"/>
                </a:solidFill>
              </a:rPr>
              <a:t>minn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fost</a:t>
            </a:r>
            <a:r>
              <a:rPr lang="fr-BE" b="1" dirty="0">
                <a:solidFill>
                  <a:srgbClr val="002060"/>
                </a:solidFill>
              </a:rPr>
              <a:t> 6 </a:t>
            </a:r>
            <a:r>
              <a:rPr lang="fr-BE" b="1" dirty="0" err="1">
                <a:solidFill>
                  <a:srgbClr val="002060"/>
                </a:solidFill>
              </a:rPr>
              <a:t>kontinenti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L-EWROPA:</a:t>
            </a:r>
          </a:p>
          <a:p>
            <a:pPr algn="ctr"/>
            <a:r>
              <a:rPr lang="nn-NO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aktar minn 700 </a:t>
            </a:r>
            <a:r>
              <a:rPr lang="nn-NO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miljun</a:t>
            </a:r>
            <a:r>
              <a:rPr lang="nn-NO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n-NO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ruħ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L-EWROPA: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pajjiż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L-UE: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pajjiż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4066242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IL-KULTURA EWROPEA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3160" y="4502133"/>
            <a:ext cx="642889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Il-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kultura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u d-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diversità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Ewropej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issawru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fuq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dawn li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ġejjin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Il-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Greċja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antika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u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Ruma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antika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Ir-Riforma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Protestanti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u l-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Illuminiżmu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Il-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parlamentariżmu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u d-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drittijiet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soċjali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ARTISTI EWROPEJ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874663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err="1"/>
              <a:t>Tul</a:t>
            </a:r>
            <a:r>
              <a:rPr lang="en-GB" dirty="0"/>
              <a:t> is-</a:t>
            </a:r>
            <a:r>
              <a:rPr lang="en-GB" dirty="0" err="1"/>
              <a:t>sekli</a:t>
            </a:r>
            <a:r>
              <a:rPr lang="en-GB" dirty="0"/>
              <a:t>, </a:t>
            </a:r>
            <a:r>
              <a:rPr lang="en-GB" dirty="0" err="1"/>
              <a:t>stili</a:t>
            </a:r>
            <a:r>
              <a:rPr lang="en-GB" dirty="0"/>
              <a:t> </a:t>
            </a:r>
            <a:r>
              <a:rPr lang="en-GB" dirty="0" err="1"/>
              <a:t>ġodda</a:t>
            </a:r>
            <a:r>
              <a:rPr lang="en-GB" dirty="0"/>
              <a:t> ta’ </a:t>
            </a:r>
            <a:r>
              <a:rPr lang="en-GB" dirty="0" err="1"/>
              <a:t>mużika</a:t>
            </a:r>
            <a:r>
              <a:rPr lang="en-GB" dirty="0"/>
              <a:t>, ta’ </a:t>
            </a:r>
            <a:r>
              <a:rPr lang="en-GB" dirty="0" err="1"/>
              <a:t>arkitettura</a:t>
            </a:r>
            <a:r>
              <a:rPr lang="en-GB" dirty="0"/>
              <a:t> u ta’ </a:t>
            </a:r>
            <a:r>
              <a:rPr lang="en-GB" dirty="0" err="1"/>
              <a:t>litteratura</a:t>
            </a:r>
            <a:r>
              <a:rPr lang="en-GB" dirty="0"/>
              <a:t> </a:t>
            </a:r>
            <a:r>
              <a:rPr lang="en-GB" dirty="0" err="1"/>
              <a:t>ispiraw</a:t>
            </a:r>
            <a:r>
              <a:rPr lang="en-GB" dirty="0"/>
              <a:t> </a:t>
            </a:r>
            <a:r>
              <a:rPr lang="en-GB" dirty="0" err="1"/>
              <a:t>artisti</a:t>
            </a:r>
            <a:r>
              <a:rPr lang="en-GB" dirty="0"/>
              <a:t> mill-</a:t>
            </a:r>
            <a:r>
              <a:rPr lang="en-GB" dirty="0" err="1"/>
              <a:t>Ewropa</a:t>
            </a:r>
            <a:r>
              <a:rPr lang="en-GB" dirty="0"/>
              <a:t> </a:t>
            </a:r>
            <a:r>
              <a:rPr lang="en-GB" dirty="0" err="1"/>
              <a:t>kollha</a:t>
            </a:r>
            <a:r>
              <a:rPr lang="en-GB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190860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Per </a:t>
            </a:r>
            <a:r>
              <a:rPr lang="en-GB" dirty="0" err="1"/>
              <a:t>Ezempju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cxnSp>
        <p:nvCxnSpPr>
          <p:cNvPr id="36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59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IL-VALURI EWROPEJ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Id-</a:t>
            </a:r>
            <a:r>
              <a:rPr lang="en-US" sz="2400" dirty="0" err="1">
                <a:solidFill>
                  <a:schemeClr val="tx1"/>
                </a:solidFill>
              </a:rPr>
              <a:t>dinjità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tal-bniedem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Il-</a:t>
            </a:r>
            <a:r>
              <a:rPr lang="en-US" sz="2400" dirty="0" err="1">
                <a:solidFill>
                  <a:schemeClr val="tx1"/>
                </a:solidFill>
              </a:rPr>
              <a:t>libertà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Id-</a:t>
            </a:r>
            <a:r>
              <a:rPr lang="en-US" sz="2400" dirty="0" err="1">
                <a:solidFill>
                  <a:schemeClr val="tx1"/>
                </a:solidFill>
              </a:rPr>
              <a:t>demokrazija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L-</a:t>
            </a:r>
            <a:r>
              <a:rPr lang="en-US" sz="2400" dirty="0" err="1">
                <a:solidFill>
                  <a:schemeClr val="tx1"/>
                </a:solidFill>
              </a:rPr>
              <a:t>ugwaljanza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L-</a:t>
            </a:r>
            <a:r>
              <a:rPr lang="en-US" sz="2400" dirty="0" err="1">
                <a:solidFill>
                  <a:schemeClr val="tx1"/>
                </a:solidFill>
              </a:rPr>
              <a:t>istat</a:t>
            </a:r>
            <a:r>
              <a:rPr lang="en-US" sz="2400" dirty="0">
                <a:solidFill>
                  <a:schemeClr val="tx1"/>
                </a:solidFill>
              </a:rPr>
              <a:t> tad-</a:t>
            </a:r>
            <a:r>
              <a:rPr lang="en-US" sz="2400" dirty="0" err="1">
                <a:solidFill>
                  <a:schemeClr val="tx1"/>
                </a:solidFill>
              </a:rPr>
              <a:t>dritt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Id-</a:t>
            </a:r>
            <a:r>
              <a:rPr lang="en-US" sz="2400" dirty="0" err="1">
                <a:solidFill>
                  <a:schemeClr val="tx1"/>
                </a:solidFill>
              </a:rPr>
              <a:t>drittijiet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tal-bniedem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33561</TotalTime>
  <Words>4321</Words>
  <Application>Microsoft Office PowerPoint</Application>
  <PresentationFormat>On-screen Show (4:3)</PresentationFormat>
  <Paragraphs>580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TrebuchetMS-Bold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MILL-GWERRA GĦALL-PAĊI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STUDJU, XOGĦOL U VOLONTARJAT  </vt:lpstr>
      <vt:lpstr>     VJAĠĠI  </vt:lpstr>
      <vt:lpstr>      …U ĦAFNA AKTAR MINN HEKK  </vt:lpstr>
      <vt:lpstr>      PRIJORITAJIET TAL-UE  </vt:lpstr>
      <vt:lpstr>      2022: SOLIDARJETÀ TAL-UE MAL-UKRAJNA  </vt:lpstr>
      <vt:lpstr>      2022: IS-SENA EWROPEA TAŻ-ŻGĦAŻAGĦ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Grazzi!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FABRY Anne-Sophie (COMM)</cp:lastModifiedBy>
  <cp:revision>1546</cp:revision>
  <cp:lastPrinted>2019-09-03T09:29:06Z</cp:lastPrinted>
  <dcterms:created xsi:type="dcterms:W3CDTF">2018-11-12T13:20:47Z</dcterms:created>
  <dcterms:modified xsi:type="dcterms:W3CDTF">2023-02-06T19:00:52Z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2023-02-06T18:55:53Z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b34eade8-5e9f-441d-84ce-6cff25fa62b4</vt:lpwstr>
  </property>
  <property fmtid="{D5CDD505-2E9C-101B-9397-08002B2CF9AE}" pid="8" name="MSIP_Label_6bd9ddd1-4d20-43f6-abfa-fc3c07406f94_ContentBits">
    <vt:lpwstr>0</vt:lpwstr>
  </property>
</Properties>
</file>