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INHOUDSOPGAVE" id="{51FA4466-1705-B94D-BF4F-554C4F735700}">
          <p14:sldIdLst>
            <p14:sldId id="423"/>
            <p14:sldId id="347"/>
          </p14:sldIdLst>
        </p14:section>
        <p14:section name="WAT IS EUROPA?" id="{EC384AE8-3301-F140-B97D-95A80BA374C4}">
          <p14:sldIdLst>
            <p14:sldId id="294"/>
            <p14:sldId id="396"/>
            <p14:sldId id="354"/>
            <p14:sldId id="355"/>
            <p14:sldId id="356"/>
            <p14:sldId id="357"/>
            <p14:sldId id="417"/>
            <p14:sldId id="416"/>
          </p14:sldIdLst>
        </p14:section>
        <p14:section name="HET EUROPEES PROJECT" id="{BA3F5049-C3DF-E349-90D6-8E6AF1360F92}">
          <p14:sldIdLst>
            <p14:sldId id="348"/>
            <p14:sldId id="346"/>
            <p14:sldId id="410"/>
            <p14:sldId id="398"/>
            <p14:sldId id="300"/>
            <p14:sldId id="413"/>
            <p14:sldId id="314"/>
            <p14:sldId id="428"/>
          </p14:sldIdLst>
        </p14:section>
        <p14:section name="WAT DOET DE EUROPESE UNIE?" id="{5E61B94E-74E9-E84B-ACFB-56066B76546E}">
          <p14:sldIdLst>
            <p14:sldId id="349"/>
            <p14:sldId id="425"/>
            <p14:sldId id="406"/>
            <p14:sldId id="407"/>
            <p14:sldId id="408"/>
            <p14:sldId id="426"/>
            <p14:sldId id="431"/>
            <p14:sldId id="334"/>
          </p14:sldIdLst>
        </p14:section>
        <p14:section name="HOE WERKT DE EUROPESE UNIE?" id="{AB4CD371-728D-8742-BF17-A81C6428FE04}">
          <p14:sldIdLst>
            <p14:sldId id="350"/>
            <p14:sldId id="384"/>
            <p14:sldId id="390"/>
            <p14:sldId id="385"/>
            <p14:sldId id="352"/>
            <p14:sldId id="339"/>
            <p14:sldId id="393"/>
            <p14:sldId id="395"/>
            <p14:sldId id="394"/>
            <p14:sldId id="435"/>
            <p14:sldId id="437"/>
          </p14:sldIdLst>
        </p14:section>
        <p14:section name="WAAR VIND IK MEER INFORMATIE OVER DE EU?" id="{4DEDCB1D-88D9-A345-A677-739D4EF1E4F1}">
          <p14:sldIdLst>
            <p14:sldId id="342"/>
          </p14:sldIdLst>
        </p14:section>
        <p14:section name="BLIJF OP DE HOOGTE"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40" y="4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A663219E-F96B-8A85-6F70-C491FE4F4A99}"/>
    <pc:docChg chg="modSld">
      <pc:chgData name="ORETANO Manuela (COMM)" userId="S::manuela.oretano@ec.europa.eu::c302b6c1-a6cf-48e9-bad6-372049ac2824" providerId="AD" clId="Web-{A663219E-F96B-8A85-6F70-C491FE4F4A99}" dt="2024-07-17T09:20:38.028" v="5"/>
      <pc:docMkLst>
        <pc:docMk/>
      </pc:docMkLst>
      <pc:sldChg chg="modNotes">
        <pc:chgData name="ORETANO Manuela (COMM)" userId="S::manuela.oretano@ec.europa.eu::c302b6c1-a6cf-48e9-bad6-372049ac2824" providerId="AD" clId="Web-{A663219E-F96B-8A85-6F70-C491FE4F4A99}" dt="2024-07-17T09:20:38.028" v="5"/>
        <pc:sldMkLst>
          <pc:docMk/>
          <pc:sldMk cId="3333900144" sldId="431"/>
        </pc:sldMkLst>
      </pc:sldChg>
    </pc:docChg>
  </pc:docChgLst>
  <pc:docChgLst>
    <pc:chgData name="ORETANO Manuela (COMM)" userId="S::manuela.oretano@ec.europa.eu::c302b6c1-a6cf-48e9-bad6-372049ac2824" providerId="AD" clId="Web-{757D9077-B2A5-C0B0-B22B-2EDD299C4BF2}"/>
    <pc:docChg chg="modSld">
      <pc:chgData name="ORETANO Manuela (COMM)" userId="S::manuela.oretano@ec.europa.eu::c302b6c1-a6cf-48e9-bad6-372049ac2824" providerId="AD" clId="Web-{757D9077-B2A5-C0B0-B22B-2EDD299C4BF2}" dt="2024-07-17T08:33:33.698" v="1"/>
      <pc:docMkLst>
        <pc:docMk/>
      </pc:docMkLst>
      <pc:sldChg chg="modNotes">
        <pc:chgData name="ORETANO Manuela (COMM)" userId="S::manuela.oretano@ec.europa.eu::c302b6c1-a6cf-48e9-bad6-372049ac2824" providerId="AD" clId="Web-{757D9077-B2A5-C0B0-B22B-2EDD299C4BF2}" dt="2024-07-17T08:33:33.698" v="1"/>
        <pc:sldMkLst>
          <pc:docMk/>
          <pc:sldMk cId="3333900144" sldId="431"/>
        </pc:sldMkLst>
      </pc:sldChg>
    </pc:docChg>
  </pc:docChgLst>
  <pc:docChgLst>
    <pc:chgData name="ORETANO Manuela (COMM)" userId="S::manuela.oretano@ec.europa.eu::c302b6c1-a6cf-48e9-bad6-372049ac2824" providerId="AD" clId="Web-{B2DFC342-E6F9-F509-4D79-0748FA2B7836}"/>
    <pc:docChg chg="delSld modSld modSection">
      <pc:chgData name="ORETANO Manuela (COMM)" userId="S::manuela.oretano@ec.europa.eu::c302b6c1-a6cf-48e9-bad6-372049ac2824" providerId="AD" clId="Web-{B2DFC342-E6F9-F509-4D79-0748FA2B7836}" dt="2024-07-16T08:25:25.531" v="13" actId="20577"/>
      <pc:docMkLst>
        <pc:docMk/>
      </pc:docMkLst>
      <pc:sldChg chg="modSp">
        <pc:chgData name="ORETANO Manuela (COMM)" userId="S::manuela.oretano@ec.europa.eu::c302b6c1-a6cf-48e9-bad6-372049ac2824" providerId="AD" clId="Web-{B2DFC342-E6F9-F509-4D79-0748FA2B7836}" dt="2024-07-16T08:25:25.531" v="13" actId="20577"/>
        <pc:sldMkLst>
          <pc:docMk/>
          <pc:sldMk cId="3644421212" sldId="342"/>
        </pc:sldMkLst>
        <pc:spChg chg="mod">
          <ac:chgData name="ORETANO Manuela (COMM)" userId="S::manuela.oretano@ec.europa.eu::c302b6c1-a6cf-48e9-bad6-372049ac2824" providerId="AD" clId="Web-{B2DFC342-E6F9-F509-4D79-0748FA2B7836}" dt="2024-07-16T08:25:25.531" v="13" actId="20577"/>
          <ac:spMkLst>
            <pc:docMk/>
            <pc:sldMk cId="3644421212" sldId="342"/>
            <ac:spMk id="3" creationId="{00000000-0000-0000-0000-000000000000}"/>
          </ac:spMkLst>
        </pc:spChg>
        <pc:spChg chg="mod">
          <ac:chgData name="ORETANO Manuela (COMM)" userId="S::manuela.oretano@ec.europa.eu::c302b6c1-a6cf-48e9-bad6-372049ac2824" providerId="AD" clId="Web-{B2DFC342-E6F9-F509-4D79-0748FA2B7836}" dt="2024-07-16T08:25:19.171" v="12" actId="20577"/>
          <ac:spMkLst>
            <pc:docMk/>
            <pc:sldMk cId="3644421212" sldId="342"/>
            <ac:spMk id="4" creationId="{00000000-0000-0000-0000-000000000000}"/>
          </ac:spMkLst>
        </pc:spChg>
      </pc:sldChg>
      <pc:sldChg chg="modNotes">
        <pc:chgData name="ORETANO Manuela (COMM)" userId="S::manuela.oretano@ec.europa.eu::c302b6c1-a6cf-48e9-bad6-372049ac2824" providerId="AD" clId="Web-{B2DFC342-E6F9-F509-4D79-0748FA2B7836}" dt="2024-07-16T08:18:30.675" v="3"/>
        <pc:sldMkLst>
          <pc:docMk/>
          <pc:sldMk cId="1225291961" sldId="408"/>
        </pc:sldMkLst>
      </pc:sldChg>
      <pc:sldChg chg="del">
        <pc:chgData name="ORETANO Manuela (COMM)" userId="S::manuela.oretano@ec.europa.eu::c302b6c1-a6cf-48e9-bad6-372049ac2824" providerId="AD" clId="Web-{B2DFC342-E6F9-F509-4D79-0748FA2B7836}" dt="2024-07-16T08:18:49.676" v="4"/>
        <pc:sldMkLst>
          <pc:docMk/>
          <pc:sldMk cId="709964528" sldId="409"/>
        </pc:sldMkLst>
      </pc:sldChg>
      <pc:sldChg chg="modNotes">
        <pc:chgData name="ORETANO Manuela (COMM)" userId="S::manuela.oretano@ec.europa.eu::c302b6c1-a6cf-48e9-bad6-372049ac2824" providerId="AD" clId="Web-{B2DFC342-E6F9-F509-4D79-0748FA2B7836}" dt="2024-07-16T08:24:01.697" v="6"/>
        <pc:sldMkLst>
          <pc:docMk/>
          <pc:sldMk cId="2950166645" sldId="437"/>
        </pc:sldMkLst>
      </pc:sldChg>
    </pc:docChg>
  </pc:docChgLst>
  <pc:docChgLst>
    <pc:chgData name="ORETANO Manuela (COMM)" userId="S::manuela.oretano@ec.europa.eu::c302b6c1-a6cf-48e9-bad6-372049ac2824" providerId="AD" clId="Web-{5B695D0B-B6A2-8F8F-CDF1-5FDB99115B3D}"/>
    <pc:docChg chg="modSld">
      <pc:chgData name="ORETANO Manuela (COMM)" userId="S::manuela.oretano@ec.europa.eu::c302b6c1-a6cf-48e9-bad6-372049ac2824" providerId="AD" clId="Web-{5B695D0B-B6A2-8F8F-CDF1-5FDB99115B3D}" dt="2025-01-10T13:59:12.210" v="0"/>
      <pc:docMkLst>
        <pc:docMk/>
      </pc:docMkLst>
      <pc:sldChg chg="modSp">
        <pc:chgData name="ORETANO Manuela (COMM)" userId="S::manuela.oretano@ec.europa.eu::c302b6c1-a6cf-48e9-bad6-372049ac2824" providerId="AD" clId="Web-{5B695D0B-B6A2-8F8F-CDF1-5FDB99115B3D}" dt="2025-01-10T13:59:12.210" v="0"/>
        <pc:sldMkLst>
          <pc:docMk/>
          <pc:sldMk cId="4151216835" sldId="339"/>
        </pc:sldMkLst>
        <pc:picChg chg="mod">
          <ac:chgData name="ORETANO Manuela (COMM)" userId="S::manuela.oretano@ec.europa.eu::c302b6c1-a6cf-48e9-bad6-372049ac2824" providerId="AD" clId="Web-{5B695D0B-B6A2-8F8F-CDF1-5FDB99115B3D}" dt="2025-01-10T13:59:12.210" v="0"/>
          <ac:picMkLst>
            <pc:docMk/>
            <pc:sldMk cId="4151216835" sldId="339"/>
            <ac:picMk id="4" creationId="{00000000-0000-0000-0000-000000000000}"/>
          </ac:picMkLst>
        </pc:picChg>
      </pc:sldChg>
    </pc:docChg>
  </pc:docChgLst>
  <pc:docChgLst>
    <pc:chgData name="ORETANO Manuela (COMM)" userId="c302b6c1-a6cf-48e9-bad6-372049ac2824" providerId="ADAL" clId="{37817DE7-61ED-4F6F-B575-1B0E41A8C900}"/>
    <pc:docChg chg="modSld">
      <pc:chgData name="ORETANO Manuela (COMM)" userId="c302b6c1-a6cf-48e9-bad6-372049ac2824" providerId="ADAL" clId="{37817DE7-61ED-4F6F-B575-1B0E41A8C900}" dt="2025-01-31T09:37:45.894" v="0" actId="14826"/>
      <pc:docMkLst>
        <pc:docMk/>
      </pc:docMkLst>
      <pc:sldChg chg="modSp">
        <pc:chgData name="ORETANO Manuela (COMM)" userId="c302b6c1-a6cf-48e9-bad6-372049ac2824" providerId="ADAL" clId="{37817DE7-61ED-4F6F-B575-1B0E41A8C900}" dt="2025-01-31T09:37:45.894" v="0" actId="14826"/>
        <pc:sldMkLst>
          <pc:docMk/>
          <pc:sldMk cId="3562266476" sldId="314"/>
        </pc:sldMkLst>
        <pc:picChg chg="mod">
          <ac:chgData name="ORETANO Manuela (COMM)" userId="c302b6c1-a6cf-48e9-bad6-372049ac2824" providerId="ADAL" clId="{37817DE7-61ED-4F6F-B575-1B0E41A8C900}" dt="2025-01-31T09:37:45.894" v="0" actId="14826"/>
          <ac:picMkLst>
            <pc:docMk/>
            <pc:sldMk cId="3562266476" sldId="314"/>
            <ac:picMk id="3" creationId="{4EE3F8B1-1090-7AF7-BB24-370BCD56148A}"/>
          </ac:picMkLst>
        </pc:picChg>
      </pc:sldChg>
    </pc:docChg>
  </pc:docChgLst>
  <pc:docChgLst>
    <pc:chgData name="ORETANO Manuela (COMM)" userId="S::manuela.oretano@ec.europa.eu::c302b6c1-a6cf-48e9-bad6-372049ac2824" providerId="AD" clId="Web-{AAA4D531-0D38-E53E-796B-6F475F2AA449}"/>
    <pc:docChg chg="modSld">
      <pc:chgData name="ORETANO Manuela (COMM)" userId="S::manuela.oretano@ec.europa.eu::c302b6c1-a6cf-48e9-bad6-372049ac2824" providerId="AD" clId="Web-{AAA4D531-0D38-E53E-796B-6F475F2AA449}" dt="2025-01-10T13:57:48.184" v="1"/>
      <pc:docMkLst>
        <pc:docMk/>
      </pc:docMkLst>
      <pc:sldChg chg="modSp">
        <pc:chgData name="ORETANO Manuela (COMM)" userId="S::manuela.oretano@ec.europa.eu::c302b6c1-a6cf-48e9-bad6-372049ac2824" providerId="AD" clId="Web-{AAA4D531-0D38-E53E-796B-6F475F2AA449}" dt="2025-01-10T13:57:37.043" v="0"/>
        <pc:sldMkLst>
          <pc:docMk/>
          <pc:sldMk cId="3209097916" sldId="327"/>
        </pc:sldMkLst>
        <pc:picChg chg="mod">
          <ac:chgData name="ORETANO Manuela (COMM)" userId="S::manuela.oretano@ec.europa.eu::c302b6c1-a6cf-48e9-bad6-372049ac2824" providerId="AD" clId="Web-{AAA4D531-0D38-E53E-796B-6F475F2AA449}" dt="2025-01-10T13:57:37.043" v="0"/>
          <ac:picMkLst>
            <pc:docMk/>
            <pc:sldMk cId="3209097916" sldId="327"/>
            <ac:picMk id="6" creationId="{00000000-0000-0000-0000-000000000000}"/>
          </ac:picMkLst>
        </pc:picChg>
      </pc:sldChg>
      <pc:sldChg chg="modSp">
        <pc:chgData name="ORETANO Manuela (COMM)" userId="S::manuela.oretano@ec.europa.eu::c302b6c1-a6cf-48e9-bad6-372049ac2824" providerId="AD" clId="Web-{AAA4D531-0D38-E53E-796B-6F475F2AA449}" dt="2025-01-10T13:57:48.184" v="1"/>
        <pc:sldMkLst>
          <pc:docMk/>
          <pc:sldMk cId="1034728412" sldId="352"/>
        </pc:sldMkLst>
        <pc:picChg chg="mod">
          <ac:chgData name="ORETANO Manuela (COMM)" userId="S::manuela.oretano@ec.europa.eu::c302b6c1-a6cf-48e9-bad6-372049ac2824" providerId="AD" clId="Web-{AAA4D531-0D38-E53E-796B-6F475F2AA449}" dt="2025-01-10T13:57:48.184" v="1"/>
          <ac:picMkLst>
            <pc:docMk/>
            <pc:sldMk cId="1034728412" sldId="352"/>
            <ac:picMk id="15" creationId="{2F9512DC-1BC8-204B-B55A-31E4CAAF6952}"/>
          </ac:picMkLst>
        </pc:picChg>
      </pc:sldChg>
    </pc:docChg>
  </pc:docChgLst>
  <pc:docChgLst>
    <pc:chgData name="ORETANO Manuela (COMM)" userId="S::manuela.oretano@ec.europa.eu::c302b6c1-a6cf-48e9-bad6-372049ac2824" providerId="AD" clId="Web-{F7339F45-9673-5EF3-00B9-0276BA7D06DE}"/>
    <pc:docChg chg="modSld">
      <pc:chgData name="ORETANO Manuela (COMM)" userId="S::manuela.oretano@ec.europa.eu::c302b6c1-a6cf-48e9-bad6-372049ac2824" providerId="AD" clId="Web-{F7339F45-9673-5EF3-00B9-0276BA7D06DE}" dt="2025-05-02T15:37:15.963" v="4"/>
      <pc:docMkLst>
        <pc:docMk/>
      </pc:docMkLst>
      <pc:sldChg chg="modNotes">
        <pc:chgData name="ORETANO Manuela (COMM)" userId="S::manuela.oretano@ec.europa.eu::c302b6c1-a6cf-48e9-bad6-372049ac2824" providerId="AD" clId="Web-{F7339F45-9673-5EF3-00B9-0276BA7D06DE}" dt="2025-05-02T15:37:15.963" v="4"/>
        <pc:sldMkLst>
          <pc:docMk/>
          <pc:sldMk cId="3562266476" sldId="314"/>
        </pc:sldMkLst>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ata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ata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nl-NL" sz="3200" b="1"/>
            <a:t>24 officiële EU-talen</a:t>
          </a:r>
          <a:endParaRPr lang="en-US" sz="3200" b="1"/>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nl-NL" b="1"/>
            <a:t>Germaanse: </a:t>
          </a:r>
          <a:r>
            <a:rPr lang="nl-NL" b="0"/>
            <a:t>Deens, Duits, Engels, Nederlands en Zweeds</a:t>
          </a:r>
          <a:endParaRPr lang="en-US" b="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nl-NL" b="1"/>
            <a:t>Romaanse: </a:t>
          </a:r>
          <a:r>
            <a:rPr lang="nl-NL" b="0"/>
            <a:t>Frans, Italiaans, Portugees, Roemeens en Spaans</a:t>
          </a:r>
          <a:endParaRPr lang="en-US" b="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nl-NL" b="1"/>
            <a:t>Andere: </a:t>
          </a:r>
          <a:r>
            <a:rPr lang="nl-NL" b="0"/>
            <a:t>Ests en Fins, Grieks, Hongaars, Iers, Lets en Litouws, Maltees</a:t>
          </a:r>
          <a:endParaRPr lang="en-US" b="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629869C1-1260-444D-AA31-696E17EEDF7E}">
      <dgm:prSet phldrT="[Text]"/>
      <dgm:spPr/>
      <dgm:t>
        <a:bodyPr/>
        <a:lstStyle/>
        <a:p>
          <a:r>
            <a:rPr lang="nl-NL" b="1"/>
            <a:t>Slavische: </a:t>
          </a:r>
          <a:r>
            <a:rPr lang="nl-NL" b="0"/>
            <a:t>Bulgaars, Kroatisch, Pools, Slowaaks, Sloveens en Tsjechisch</a:t>
          </a:r>
          <a:endParaRPr lang="en-US" b="0"/>
        </a:p>
      </dgm:t>
    </dgm:pt>
    <dgm:pt modelId="{FFC0FA8A-88D3-499F-8002-8162CAFD5564}" type="sibTrans" cxnId="{06423D0F-C633-4A57-B128-2F1F8B67B4EC}">
      <dgm:prSet/>
      <dgm:spPr/>
      <dgm:t>
        <a:bodyPr/>
        <a:lstStyle/>
        <a:p>
          <a:endParaRPr lang="en-US"/>
        </a:p>
      </dgm:t>
    </dgm:pt>
    <dgm:pt modelId="{25E0E280-853C-493D-9CC4-CFB157DCF58B}" type="parTrans" cxnId="{06423D0F-C633-4A57-B128-2F1F8B67B4EC}">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812" custLinFactNeighborY="-1217"/>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nl-NL" sz="1700">
              <a:solidFill>
                <a:schemeClr val="tx1"/>
              </a:solidFill>
            </a:rPr>
            <a:t>vertegenwoordigt de regeringen van de EU-landen</a:t>
          </a:r>
          <a:endParaRPr lang="en-IE" sz="170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nl-NL" sz="1700">
              <a:solidFill>
                <a:schemeClr val="tx1"/>
              </a:solidFill>
            </a:rPr>
            <a:t>bijeenkomst van ministers van de EU-landen om EU-aangelegenheden te bespreken (landbouw, buitenlandse zaken, justitie enz.)</a:t>
          </a:r>
          <a:endParaRPr lang="en-IE" sz="170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nl-NL" sz="1700">
              <a:solidFill>
                <a:schemeClr val="tx1"/>
              </a:solidFill>
            </a:rPr>
            <a:t>neemt besluiten en neemt samen met het Parlement wetgeving aan</a:t>
          </a:r>
          <a:endParaRPr lang="en-IE" sz="170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nl-NL" sz="1700">
              <a:solidFill>
                <a:schemeClr val="tx1"/>
              </a:solidFill>
            </a:rPr>
            <a:t>heeft een roulerend voorzitterschap – om de zes maanden neemt een ander EU-land de leiding</a:t>
          </a:r>
          <a:endParaRPr lang="en-IE" sz="170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de-DE" sz="1700" err="1">
              <a:solidFill>
                <a:schemeClr val="tx1"/>
              </a:solidFill>
            </a:rPr>
            <a:t>vergadert</a:t>
          </a:r>
          <a:r>
            <a:rPr lang="de-DE" sz="1700">
              <a:solidFill>
                <a:schemeClr val="tx1"/>
              </a:solidFill>
            </a:rPr>
            <a:t> in </a:t>
          </a:r>
          <a:r>
            <a:rPr lang="de-DE" sz="1700" err="1">
              <a:solidFill>
                <a:schemeClr val="tx1"/>
              </a:solidFill>
            </a:rPr>
            <a:t>Brussel</a:t>
          </a:r>
          <a:r>
            <a:rPr lang="de-DE" sz="1700">
              <a:solidFill>
                <a:schemeClr val="tx1"/>
              </a:solidFill>
            </a:rPr>
            <a:t> </a:t>
          </a:r>
          <a:r>
            <a:rPr lang="de-DE" sz="1700" err="1">
              <a:solidFill>
                <a:schemeClr val="tx1"/>
              </a:solidFill>
            </a:rPr>
            <a:t>of</a:t>
          </a:r>
          <a:r>
            <a:rPr lang="de-DE" sz="1700">
              <a:solidFill>
                <a:schemeClr val="tx1"/>
              </a:solidFill>
            </a:rPr>
            <a:t> Luxemburg</a:t>
          </a:r>
          <a:endParaRPr lang="en-IE" sz="170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nl-NL" sz="1700">
              <a:solidFill>
                <a:schemeClr val="tx1"/>
              </a:solidFill>
            </a:rPr>
            <a:t>vertegenwoordigt de gemeenschappelijke belangen van de EU</a:t>
          </a:r>
          <a:endParaRPr lang="en-IE" sz="170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nl-NL" sz="1600">
              <a:solidFill>
                <a:schemeClr val="tx1"/>
              </a:solidFill>
            </a:rPr>
            <a:t>bestaat uit een voorzitter en een commissaris van elk EU-land die verantwoordelijk is voor een specifiek gebied</a:t>
          </a:r>
          <a:endParaRPr lang="en-IE" sz="160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nl-NL" sz="1700">
              <a:solidFill>
                <a:schemeClr val="tx1"/>
              </a:solidFill>
            </a:rPr>
            <a:t>stelt nieuwe wetgeving en programma’s voor</a:t>
          </a:r>
          <a:endParaRPr lang="en-IE" sz="170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nl-NL" sz="1700">
              <a:solidFill>
                <a:schemeClr val="tx1"/>
              </a:solidFill>
            </a:rPr>
            <a:t>wordt door het Parlement verkozen voor vijf jaar</a:t>
          </a:r>
          <a:endParaRPr lang="en-IE" sz="170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nl-NL" sz="1700">
              <a:solidFill>
                <a:schemeClr val="tx1"/>
              </a:solidFill>
            </a:rPr>
            <a:t>beheert de beleidslijnen en de begroting van de EU</a:t>
          </a:r>
          <a:endParaRPr lang="en-IE" sz="170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nl-NL" sz="1700">
              <a:solidFill>
                <a:schemeClr val="tx1"/>
              </a:solidFill>
            </a:rPr>
            <a:t>is de hoedster van de Verdragen</a:t>
          </a:r>
          <a:endParaRPr lang="en-IE" sz="170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nl-NL" sz="1700">
              <a:solidFill>
                <a:schemeClr val="tx1"/>
              </a:solidFill>
            </a:rPr>
            <a:t>is gevestigd in Brussel en Luxemburg</a:t>
          </a:r>
          <a:endParaRPr lang="en-IE" sz="170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a:solidFill>
                <a:schemeClr val="tx1"/>
              </a:solidFill>
            </a:rPr>
            <a:t>controleert de EU-wetgeving</a:t>
          </a:r>
          <a:endParaRPr lang="en-IE" sz="1700" b="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nl-NL" sz="1700" b="0">
              <a:solidFill>
                <a:schemeClr val="tx1"/>
              </a:solidFill>
            </a:rPr>
            <a:t>zorgt ervoor dat de EU-landen zich houden aan de EU-wetgeving</a:t>
          </a:r>
          <a:endParaRPr lang="en-IE" sz="1700" b="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nl-NL" sz="1700" b="0">
              <a:solidFill>
                <a:schemeClr val="tx1"/>
              </a:solidFill>
            </a:rPr>
            <a:t>geeft advies aan nationale rechtbanken over de interpretatie van die wetgeving</a:t>
          </a:r>
          <a:endParaRPr lang="en-IE" sz="1700" b="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nl-NL" sz="1700" b="0">
              <a:solidFill>
                <a:schemeClr val="tx1"/>
              </a:solidFill>
            </a:rPr>
            <a:t>beboet landen als zij de EU-wetgeving niet naleven</a:t>
          </a:r>
          <a:endParaRPr lang="en-IE" sz="1700" b="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nl-NL" sz="1700" b="0">
              <a:solidFill>
                <a:schemeClr val="tx1"/>
              </a:solidFill>
            </a:rPr>
            <a:t>controleert of de wetgeving de grondrechten eerbiedigt, zoals de vrijheid van meningsuiting en de persvrijheid)</a:t>
          </a:r>
          <a:endParaRPr lang="en-IE" sz="1700" b="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nl-NL" sz="1700" b="0">
              <a:solidFill>
                <a:schemeClr val="tx1"/>
              </a:solidFill>
            </a:rPr>
            <a:t>bestaat uit een rechter per EU-land</a:t>
          </a:r>
          <a:endParaRPr lang="en-IE" sz="1700" b="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a:solidFill>
                <a:schemeClr val="tx1"/>
              </a:solidFill>
            </a:rPr>
            <a:t>is </a:t>
          </a:r>
          <a:r>
            <a:rPr lang="en-US" sz="1700" b="0" err="1">
              <a:solidFill>
                <a:schemeClr val="tx1"/>
              </a:solidFill>
            </a:rPr>
            <a:t>gevestigd</a:t>
          </a:r>
          <a:r>
            <a:rPr lang="en-US" sz="1700" b="0">
              <a:solidFill>
                <a:schemeClr val="tx1"/>
              </a:solidFill>
            </a:rPr>
            <a:t> in Luxemburg</a:t>
          </a:r>
          <a:endParaRPr lang="en-IE" sz="1700" b="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nl-NL" sz="1800" b="0">
              <a:solidFill>
                <a:schemeClr val="tx1"/>
              </a:solidFill>
            </a:rPr>
            <a:t>controleert of de </a:t>
          </a:r>
          <a:r>
            <a:rPr lang="en-US" sz="1800" b="0">
              <a:solidFill>
                <a:schemeClr val="tx1"/>
              </a:solidFill>
            </a:rPr>
            <a:t>budget</a:t>
          </a:r>
          <a:r>
            <a:rPr lang="nl-NL" sz="1800" b="0">
              <a:solidFill>
                <a:schemeClr val="tx1"/>
              </a:solidFill>
            </a:rPr>
            <a:t> van de EU correct besteed is</a:t>
          </a:r>
          <a:endParaRPr lang="en-IE" sz="1800" b="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nl-NL" sz="1800" b="0">
              <a:solidFill>
                <a:schemeClr val="tx1"/>
              </a:solidFill>
            </a:rPr>
            <a:t>rapporteert fraude, corruptie of andere illegale activiteiten</a:t>
          </a:r>
          <a:endParaRPr lang="en-IE" sz="1800" b="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nl-NL" sz="1800" b="0">
              <a:solidFill>
                <a:schemeClr val="tx1"/>
              </a:solidFill>
            </a:rPr>
            <a:t>geeft EU-beleidsmakers advies over het besteden van het budget</a:t>
          </a:r>
          <a:endParaRPr lang="en-IE" sz="1800" b="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nl-NL" sz="1800" b="0">
              <a:solidFill>
                <a:schemeClr val="tx1"/>
              </a:solidFill>
            </a:rPr>
            <a:t>de leden worden voor een termijn van zes jaar aangesteld door de Raad</a:t>
          </a:r>
          <a:endParaRPr lang="en-IE" sz="1800" b="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nl-NL" sz="1700">
              <a:solidFill>
                <a:schemeClr val="tx1"/>
              </a:solidFill>
            </a:rPr>
            <a:t>geeft leiding aan het economische en monetaire beleid van de EU</a:t>
          </a:r>
          <a:endParaRPr lang="en-IE" sz="170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nl-NL" sz="1700">
              <a:solidFill>
                <a:schemeClr val="tx1"/>
              </a:solidFill>
            </a:rPr>
            <a:t>beheert de Europese munteenheid – de euro</a:t>
          </a:r>
          <a:endParaRPr lang="en-IE" sz="170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nl-NL" sz="1700">
              <a:solidFill>
                <a:schemeClr val="tx1"/>
              </a:solidFill>
            </a:rPr>
            <a:t>is verantwoordelijk voor het handhaven van de stabiliteit van de euro en de prijzen</a:t>
          </a:r>
          <a:endParaRPr lang="en-IE" sz="170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nl-NL" sz="1700">
              <a:solidFill>
                <a:schemeClr val="tx1"/>
              </a:solidFill>
            </a:rPr>
            <a:t>bepaalt de rentetarieven voor de eurozone</a:t>
          </a:r>
          <a:endParaRPr lang="en-IE" sz="170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nl-NL" sz="1700">
              <a:solidFill>
                <a:schemeClr val="tx1"/>
              </a:solidFill>
            </a:rPr>
            <a:t>werkt samen met de nationale centrale banken van de EU-landen</a:t>
          </a:r>
          <a:endParaRPr lang="en-IE" sz="170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nl-NL" sz="1700">
              <a:solidFill>
                <a:schemeClr val="tx1"/>
              </a:solidFill>
            </a:rPr>
            <a:t>bestaat uit zes leden die benoemd worden door de Raad voor een niet-hernieuwbare termijn van acht jaar</a:t>
          </a:r>
          <a:endParaRPr lang="en-IE" sz="170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nl-NL" sz="1700">
              <a:solidFill>
                <a:schemeClr val="tx1"/>
              </a:solidFill>
            </a:rPr>
            <a:t>is gevestigd in Frankfurt (Duitsland)</a:t>
          </a:r>
          <a:endParaRPr lang="en-IE" sz="170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err="1">
              <a:solidFill>
                <a:srgbClr val="000000"/>
              </a:solidFill>
              <a:latin typeface="Calibri"/>
              <a:cs typeface="Calibri"/>
            </a:rPr>
            <a:t>Europees</a:t>
          </a:r>
          <a:r>
            <a:rPr lang="en-US" sz="1800" b="0">
              <a:solidFill>
                <a:srgbClr val="000000"/>
              </a:solidFill>
              <a:latin typeface="Calibri"/>
              <a:cs typeface="Calibri"/>
            </a:rPr>
            <a:t> </a:t>
          </a:r>
          <a:r>
            <a:rPr lang="en-US" sz="1800" b="0" err="1">
              <a:solidFill>
                <a:srgbClr val="000000"/>
              </a:solidFill>
              <a:latin typeface="Calibri"/>
              <a:cs typeface="Calibri"/>
            </a:rPr>
            <a:t>burgerinitiatief</a:t>
          </a:r>
          <a:endParaRPr lang="en-US" sz="1800" err="1"/>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r>
            <a:rPr lang="en-US" sz="1800" err="1">
              <a:solidFill>
                <a:srgbClr val="000000"/>
              </a:solidFill>
              <a:latin typeface="Calibri"/>
              <a:cs typeface="Calibri"/>
            </a:rPr>
            <a:t>Europese</a:t>
          </a:r>
          <a:r>
            <a:rPr lang="en-US" sz="1800">
              <a:solidFill>
                <a:srgbClr val="000000"/>
              </a:solidFill>
              <a:latin typeface="Calibri"/>
              <a:cs typeface="Calibri"/>
            </a:rPr>
            <a:t> </a:t>
          </a:r>
          <a:r>
            <a:rPr lang="en-US" sz="1800" err="1">
              <a:solidFill>
                <a:srgbClr val="000000"/>
              </a:solidFill>
              <a:latin typeface="Calibri"/>
              <a:cs typeface="Calibri"/>
            </a:rPr>
            <a:t>Jeugdweek</a:t>
          </a:r>
          <a:endParaRPr lang="en-US" sz="1800" err="1"/>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a:solidFill>
                <a:schemeClr val="tx1"/>
              </a:solidFill>
              <a:latin typeface="Calibri Light" panose="020F0302020204030204"/>
            </a:rPr>
            <a:t>European Youth Event (EYE)</a:t>
          </a:r>
          <a:endParaRPr lang="en-IE" sz="1800" noProof="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err="1">
              <a:solidFill>
                <a:srgbClr val="000000"/>
              </a:solidFill>
              <a:latin typeface="Calibri"/>
              <a:cs typeface="Calibri"/>
            </a:rPr>
            <a:t>Jouw</a:t>
          </a:r>
          <a:r>
            <a:rPr lang="en-US" sz="1800">
              <a:solidFill>
                <a:srgbClr val="000000"/>
              </a:solidFill>
              <a:latin typeface="Calibri"/>
              <a:cs typeface="Calibri"/>
            </a:rPr>
            <a:t> Europa, </a:t>
          </a:r>
          <a:r>
            <a:rPr lang="en-US" sz="1800" err="1">
              <a:solidFill>
                <a:srgbClr val="000000"/>
              </a:solidFill>
              <a:latin typeface="Calibri"/>
              <a:cs typeface="Calibri"/>
            </a:rPr>
            <a:t>jouw</a:t>
          </a:r>
          <a:r>
            <a:rPr lang="en-US" sz="1800">
              <a:solidFill>
                <a:srgbClr val="000000"/>
              </a:solidFill>
              <a:latin typeface="Calibri"/>
              <a:cs typeface="Calibri"/>
            </a:rPr>
            <a:t> </a:t>
          </a:r>
          <a:r>
            <a:rPr lang="en-US" sz="1800" err="1">
              <a:solidFill>
                <a:srgbClr val="000000"/>
              </a:solidFill>
              <a:latin typeface="Calibri"/>
              <a:cs typeface="Calibri"/>
            </a:rPr>
            <a:t>mening</a:t>
          </a:r>
          <a:r>
            <a:rPr lang="en-US" sz="1800">
              <a:solidFill>
                <a:srgbClr val="000000"/>
              </a:solidFill>
              <a:latin typeface="Calibri"/>
              <a:cs typeface="Calibri"/>
            </a:rPr>
            <a:t>!</a:t>
          </a:r>
          <a:endParaRPr lang="en-US" sz="180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nl-NL"/>
            <a:t>De jongerengarantie</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nl-NL"/>
            <a:t>Europees Solidariteitskorps</a:t>
          </a:r>
          <a:endParaRPr lang="en-US"/>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a:solidFill>
                <a:schemeClr val="bg1"/>
              </a:solidFill>
            </a:rPr>
            <a:t>Discover EU</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nl-NL" b="0"/>
            <a:t>Bijstand voor gezondheidszorg</a:t>
          </a:r>
          <a:endParaRPr lang="en-US" b="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nl-NL" b="0"/>
            <a:t>Passagiersrechten</a:t>
          </a:r>
          <a:endParaRPr lang="en-US" b="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nl-NL" b="0"/>
            <a:t>Toegang tot digitale abonnementen</a:t>
          </a:r>
          <a:endParaRPr lang="en-US" b="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nl-NL" b="0"/>
            <a:t>Gratis </a:t>
          </a:r>
          <a:r>
            <a:rPr lang="nl-NL" b="0" err="1"/>
            <a:t>roaming</a:t>
          </a:r>
          <a:endParaRPr lang="en-US" b="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nl-NL" sz="1600"/>
            <a:t>De EU in de wereld</a:t>
          </a:r>
          <a:endParaRPr lang="en-US" sz="1600" b="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nl-NL" sz="1600"/>
            <a:t>Participatie</a:t>
          </a:r>
          <a:endParaRPr lang="en-US" sz="1600" b="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nl-NL" sz="1400"/>
            <a:t>De rechten en veiligheid van consumenten</a:t>
          </a:r>
          <a:endParaRPr lang="en-US" sz="1400" b="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nl-NL" sz="1400"/>
            <a:t>Door de EU gefinancierde projecten</a:t>
          </a:r>
          <a:endParaRPr lang="en-US" sz="1400" b="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nl-NL" sz="1600"/>
            <a:t>Milieubescherming</a:t>
          </a:r>
          <a:endParaRPr lang="en-US" sz="1600" b="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nl-NL" sz="1800"/>
            <a:t>De Green Deal</a:t>
          </a:r>
          <a:endParaRPr lang="en-US" sz="1800"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err="1"/>
            <a:t>NextGenerationEU</a:t>
          </a:r>
          <a:endParaRPr lang="en-US" sz="180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nl-NL" sz="1800"/>
            <a:t>Digitalisering</a:t>
          </a:r>
          <a:endParaRPr lang="en-US" sz="180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nl-NL" sz="1800"/>
            <a:t>Gelijkheid</a:t>
          </a:r>
          <a:endParaRPr lang="en-US" sz="180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nl-NL" sz="1800" b="0">
              <a:solidFill>
                <a:schemeClr val="tx1"/>
              </a:solidFill>
            </a:rPr>
            <a:t>is de stem van de Europese burgers</a:t>
          </a:r>
          <a:endParaRPr lang="en-IE" sz="1800" b="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nl-NL" sz="1800" b="0">
              <a:solidFill>
                <a:schemeClr val="tx1"/>
              </a:solidFill>
            </a:rPr>
            <a:t>heeft leden uit alle EU landen die om de vijf jaar rechtstreeks door de burgers worden gekozen</a:t>
          </a:r>
          <a:endParaRPr lang="en-IE" sz="1800" b="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nl-NL" sz="1800" b="0">
              <a:solidFill>
                <a:schemeClr val="tx1"/>
              </a:solidFill>
            </a:rPr>
            <a:t>bespreekt nieuwe wetgeving die door de Europese Commissie wordt voorgesteld</a:t>
          </a:r>
          <a:endParaRPr lang="en-IE" sz="1800" b="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nl-NL" sz="1800" b="0">
              <a:solidFill>
                <a:schemeClr val="tx1"/>
              </a:solidFill>
            </a:rPr>
            <a:t>brengt wijzigingen aan(indien nodig) en beslist daarover samen met de Raad</a:t>
          </a:r>
          <a:endParaRPr lang="en-IE" sz="1800" b="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nl-NL" sz="1800" b="0">
              <a:solidFill>
                <a:schemeClr val="tx1"/>
              </a:solidFill>
            </a:rPr>
            <a:t>kiest de voorzitter van de Europese Commissie</a:t>
          </a:r>
          <a:endParaRPr lang="en-IE" sz="1800" b="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keurt de EU-begroting goed</a:t>
          </a:r>
          <a:endParaRPr lang="en-IE" sz="1800" b="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nl-NL" sz="1800" b="0">
              <a:solidFill>
                <a:schemeClr val="tx1"/>
              </a:solidFill>
            </a:rPr>
            <a:t>houdt ten minste zes zittingen per jaar in Brussel (België) en 12 in Straatsburg (Frankrijk)</a:t>
          </a:r>
          <a:endParaRPr lang="en-IE" sz="1900" b="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nl-NL" sz="1800" b="0">
              <a:solidFill>
                <a:schemeClr val="tx1"/>
              </a:solidFill>
            </a:rPr>
            <a:t>bijeenkomst van de staats- en regeringsleiders van alle EU-landen</a:t>
          </a:r>
          <a:endParaRPr lang="en-IE" sz="1800" b="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nl-NL" sz="1800" b="0">
              <a:solidFill>
                <a:schemeClr val="tx1"/>
              </a:solidFill>
            </a:rPr>
            <a:t>bepaalt de belangrijkste prioriteiten en beleidslijnen van de EU</a:t>
          </a:r>
          <a:endParaRPr lang="en-IE" sz="1800" b="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nl-NL" sz="1800" b="0">
              <a:solidFill>
                <a:schemeClr val="tx1"/>
              </a:solidFill>
            </a:rPr>
            <a:t>komt ten minste viermaal per jaar in Brussel (België) of Luxemburg (Luxemburg) bijeen voor Europese topbijeenkomsten</a:t>
          </a:r>
          <a:endParaRPr lang="en-IE" sz="1800" b="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err="1">
              <a:solidFill>
                <a:schemeClr val="tx1"/>
              </a:solidFill>
            </a:rPr>
            <a:t>neemt</a:t>
          </a:r>
          <a:r>
            <a:rPr lang="en-US" sz="1800" b="0">
              <a:solidFill>
                <a:schemeClr val="tx1"/>
              </a:solidFill>
            </a:rPr>
            <a:t> </a:t>
          </a:r>
          <a:r>
            <a:rPr lang="en-US" sz="1800" b="0" err="1">
              <a:solidFill>
                <a:schemeClr val="tx1"/>
              </a:solidFill>
            </a:rPr>
            <a:t>geen</a:t>
          </a:r>
          <a:r>
            <a:rPr lang="en-US" sz="1800" b="0">
              <a:solidFill>
                <a:schemeClr val="tx1"/>
              </a:solidFill>
            </a:rPr>
            <a:t> EU-</a:t>
          </a:r>
          <a:r>
            <a:rPr lang="en-US" sz="1800" b="0" err="1">
              <a:solidFill>
                <a:schemeClr val="tx1"/>
              </a:solidFill>
            </a:rPr>
            <a:t>wetgeving</a:t>
          </a:r>
          <a:r>
            <a:rPr lang="en-US" sz="1800" b="0">
              <a:solidFill>
                <a:schemeClr val="tx1"/>
              </a:solidFill>
            </a:rPr>
            <a:t> </a:t>
          </a:r>
          <a:r>
            <a:rPr lang="en-US" sz="1800" b="0" err="1">
              <a:solidFill>
                <a:schemeClr val="tx1"/>
              </a:solidFill>
            </a:rPr>
            <a:t>aan</a:t>
          </a:r>
          <a:endParaRPr lang="en-IE" sz="1800" b="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16459" y="1492954"/>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l-NL" sz="3200" b="1" kern="1200"/>
            <a:t>24 officiële EU-talen</a:t>
          </a:r>
          <a:endParaRPr lang="en-US" sz="3200" b="1" kern="1200"/>
        </a:p>
      </dsp:txBody>
      <dsp:txXfrm>
        <a:off x="3536044" y="1906026"/>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a:t>Slavische: </a:t>
          </a:r>
          <a:r>
            <a:rPr lang="nl-NL" sz="1600" b="0" kern="1200"/>
            <a:t>Bulgaars, Kroatisch, Pools, Slowaaks, Sloveens en Tsjechisch</a:t>
          </a:r>
          <a:endParaRPr lang="en-US" sz="1600" b="0" kern="120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a:t>Germaanse: </a:t>
          </a:r>
          <a:r>
            <a:rPr lang="nl-NL" sz="1600" b="0" kern="1200"/>
            <a:t>Deens, Duits, Engels, Nederlands en Zweeds</a:t>
          </a:r>
          <a:endParaRPr lang="en-US" sz="1600" b="0" kern="120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a:t>Romaanse: </a:t>
          </a:r>
          <a:r>
            <a:rPr lang="nl-NL" sz="1600" b="0" kern="1200"/>
            <a:t>Frans, Italiaans, Portugees, Roemeens en Spaans</a:t>
          </a:r>
          <a:endParaRPr lang="en-US" sz="1600" b="0" kern="120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a:t>Andere: </a:t>
          </a:r>
          <a:r>
            <a:rPr lang="nl-NL" sz="1600" b="0" kern="1200"/>
            <a:t>Ests en Fins, Grieks, Hongaars, Iers, Lets en Litouws, Maltees</a:t>
          </a:r>
          <a:endParaRPr lang="en-US" sz="1600" b="0" kern="120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vertegenwoordigt de regeringen van de EU-landen</a:t>
          </a:r>
          <a:endParaRPr lang="en-IE" sz="1700" kern="1200">
            <a:solidFill>
              <a:schemeClr val="tx1"/>
            </a:solidFill>
          </a:endParaRPr>
        </a:p>
      </dsp:txBody>
      <dsp:txXfrm>
        <a:off x="53763" y="53763"/>
        <a:ext cx="3790108" cy="993811"/>
      </dsp:txXfrm>
    </dsp:sp>
    <dsp:sp modelId="{0573FA43-24D1-4D72-85C2-86103A7FCEF0}">
      <dsp:nvSpPr>
        <dsp:cNvPr id="0" name=""/>
        <dsp:cNvSpPr/>
      </dsp:nvSpPr>
      <dsp:spPr>
        <a:xfrm>
          <a:off x="0" y="1114482"/>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bijeenkomst van ministers van de EU-landen om EU-aangelegenheden te bespreken (landbouw, buitenlandse zaken, justitie enz.)</a:t>
          </a:r>
          <a:endParaRPr lang="en-IE" sz="1700" kern="1200">
            <a:solidFill>
              <a:schemeClr val="tx1"/>
            </a:solidFill>
          </a:endParaRPr>
        </a:p>
      </dsp:txBody>
      <dsp:txXfrm>
        <a:off x="53763" y="1168245"/>
        <a:ext cx="3790108" cy="993811"/>
      </dsp:txXfrm>
    </dsp:sp>
    <dsp:sp modelId="{050DFA99-827A-4EA5-8157-94CD9436E216}">
      <dsp:nvSpPr>
        <dsp:cNvPr id="0" name=""/>
        <dsp:cNvSpPr/>
      </dsp:nvSpPr>
      <dsp:spPr>
        <a:xfrm>
          <a:off x="0" y="222894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neemt besluiten en neemt samen met het Parlement wetgeving aan</a:t>
          </a:r>
          <a:endParaRPr lang="en-IE" sz="1700" kern="1200">
            <a:solidFill>
              <a:schemeClr val="tx1"/>
            </a:solidFill>
          </a:endParaRPr>
        </a:p>
      </dsp:txBody>
      <dsp:txXfrm>
        <a:off x="53763" y="2282703"/>
        <a:ext cx="3790108" cy="993811"/>
      </dsp:txXfrm>
    </dsp:sp>
    <dsp:sp modelId="{4F8DE995-AA6F-4DFE-8486-B480892B9757}">
      <dsp:nvSpPr>
        <dsp:cNvPr id="0" name=""/>
        <dsp:cNvSpPr/>
      </dsp:nvSpPr>
      <dsp:spPr>
        <a:xfrm>
          <a:off x="0" y="3343398"/>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heeft een roulerend voorzitterschap – om de zes maanden neemt een ander EU-land de leiding</a:t>
          </a:r>
          <a:endParaRPr lang="en-IE" sz="1700" kern="1200">
            <a:solidFill>
              <a:schemeClr val="tx1"/>
            </a:solidFill>
          </a:endParaRPr>
        </a:p>
      </dsp:txBody>
      <dsp:txXfrm>
        <a:off x="53763" y="3397161"/>
        <a:ext cx="3790108" cy="993811"/>
      </dsp:txXfrm>
    </dsp:sp>
    <dsp:sp modelId="{C7565D90-15C1-4236-9AEC-41345840738B}">
      <dsp:nvSpPr>
        <dsp:cNvPr id="0" name=""/>
        <dsp:cNvSpPr/>
      </dsp:nvSpPr>
      <dsp:spPr>
        <a:xfrm>
          <a:off x="0" y="4457856"/>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err="1">
              <a:solidFill>
                <a:schemeClr val="tx1"/>
              </a:solidFill>
            </a:rPr>
            <a:t>vergadert</a:t>
          </a:r>
          <a:r>
            <a:rPr lang="de-DE" sz="1700" kern="1200">
              <a:solidFill>
                <a:schemeClr val="tx1"/>
              </a:solidFill>
            </a:rPr>
            <a:t> in </a:t>
          </a:r>
          <a:r>
            <a:rPr lang="de-DE" sz="1700" kern="1200" err="1">
              <a:solidFill>
                <a:schemeClr val="tx1"/>
              </a:solidFill>
            </a:rPr>
            <a:t>Brussel</a:t>
          </a:r>
          <a:r>
            <a:rPr lang="de-DE" sz="1700" kern="1200">
              <a:solidFill>
                <a:schemeClr val="tx1"/>
              </a:solidFill>
            </a:rPr>
            <a:t> </a:t>
          </a:r>
          <a:r>
            <a:rPr lang="de-DE" sz="1700" kern="1200" err="1">
              <a:solidFill>
                <a:schemeClr val="tx1"/>
              </a:solidFill>
            </a:rPr>
            <a:t>of</a:t>
          </a:r>
          <a:r>
            <a:rPr lang="de-DE" sz="1700" kern="1200">
              <a:solidFill>
                <a:schemeClr val="tx1"/>
              </a:solidFill>
            </a:rPr>
            <a:t> Luxemburg</a:t>
          </a:r>
          <a:endParaRPr lang="en-IE" sz="1700" kern="1200">
            <a:solidFill>
              <a:schemeClr val="tx1"/>
            </a:solidFill>
          </a:endParaRPr>
        </a:p>
      </dsp:txBody>
      <dsp:txXfrm>
        <a:off x="53763" y="4511619"/>
        <a:ext cx="3790108" cy="9938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734"/>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vertegenwoordigt de gemeenschappelijke belangen van de EU</a:t>
          </a:r>
          <a:endParaRPr lang="en-IE" sz="1700" kern="1200">
            <a:solidFill>
              <a:schemeClr val="tx1"/>
            </a:solidFill>
          </a:endParaRPr>
        </a:p>
      </dsp:txBody>
      <dsp:txXfrm>
        <a:off x="38298" y="41032"/>
        <a:ext cx="3916284" cy="707952"/>
      </dsp:txXfrm>
    </dsp:sp>
    <dsp:sp modelId="{08F48461-68D3-4A76-AAB9-A6AAE6BA7FA1}">
      <dsp:nvSpPr>
        <dsp:cNvPr id="0" name=""/>
        <dsp:cNvSpPr/>
      </dsp:nvSpPr>
      <dsp:spPr>
        <a:xfrm>
          <a:off x="0" y="799967"/>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nl-NL" sz="1600" kern="1200">
              <a:solidFill>
                <a:schemeClr val="tx1"/>
              </a:solidFill>
            </a:rPr>
            <a:t>bestaat uit een voorzitter en een commissaris van elk EU-land die verantwoordelijk is voor een specifiek gebied</a:t>
          </a:r>
          <a:endParaRPr lang="en-IE" sz="1600" kern="1200">
            <a:solidFill>
              <a:schemeClr val="tx1"/>
            </a:solidFill>
          </a:endParaRPr>
        </a:p>
      </dsp:txBody>
      <dsp:txXfrm>
        <a:off x="38298" y="838265"/>
        <a:ext cx="3916284" cy="707952"/>
      </dsp:txXfrm>
    </dsp:sp>
    <dsp:sp modelId="{346E50CA-F6B7-41F2-8D8A-4D6332E5C97D}">
      <dsp:nvSpPr>
        <dsp:cNvPr id="0" name=""/>
        <dsp:cNvSpPr/>
      </dsp:nvSpPr>
      <dsp:spPr>
        <a:xfrm>
          <a:off x="0" y="1597200"/>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stelt nieuwe wetgeving en programma’s voor</a:t>
          </a:r>
          <a:endParaRPr lang="en-IE" sz="1700" kern="1200">
            <a:solidFill>
              <a:schemeClr val="tx1"/>
            </a:solidFill>
          </a:endParaRPr>
        </a:p>
      </dsp:txBody>
      <dsp:txXfrm>
        <a:off x="38298" y="1635498"/>
        <a:ext cx="3916284" cy="707952"/>
      </dsp:txXfrm>
    </dsp:sp>
    <dsp:sp modelId="{D37E5F20-5237-4726-B7B8-CA56F9306539}">
      <dsp:nvSpPr>
        <dsp:cNvPr id="0" name=""/>
        <dsp:cNvSpPr/>
      </dsp:nvSpPr>
      <dsp:spPr>
        <a:xfrm>
          <a:off x="0" y="2394432"/>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wordt door het Parlement verkozen voor vijf jaar</a:t>
          </a:r>
          <a:endParaRPr lang="en-IE" sz="1700" kern="1200">
            <a:solidFill>
              <a:schemeClr val="tx1"/>
            </a:solidFill>
          </a:endParaRPr>
        </a:p>
      </dsp:txBody>
      <dsp:txXfrm>
        <a:off x="38298" y="2432730"/>
        <a:ext cx="3916284" cy="707952"/>
      </dsp:txXfrm>
    </dsp:sp>
    <dsp:sp modelId="{5F4BB77E-160B-4FD3-9D8A-5F48DEBD3967}">
      <dsp:nvSpPr>
        <dsp:cNvPr id="0" name=""/>
        <dsp:cNvSpPr/>
      </dsp:nvSpPr>
      <dsp:spPr>
        <a:xfrm>
          <a:off x="0" y="3191665"/>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beheert de beleidslijnen en de begroting van de EU</a:t>
          </a:r>
          <a:endParaRPr lang="en-IE" sz="1700" kern="1200">
            <a:solidFill>
              <a:schemeClr val="tx1"/>
            </a:solidFill>
          </a:endParaRPr>
        </a:p>
      </dsp:txBody>
      <dsp:txXfrm>
        <a:off x="38298" y="3229963"/>
        <a:ext cx="3916284" cy="707952"/>
      </dsp:txXfrm>
    </dsp:sp>
    <dsp:sp modelId="{EF5BC60A-1813-445C-97E0-C76B6CBACB4C}">
      <dsp:nvSpPr>
        <dsp:cNvPr id="0" name=""/>
        <dsp:cNvSpPr/>
      </dsp:nvSpPr>
      <dsp:spPr>
        <a:xfrm>
          <a:off x="0" y="3988898"/>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is de hoedster van de Verdragen</a:t>
          </a:r>
          <a:endParaRPr lang="en-IE" sz="1700" kern="1200">
            <a:solidFill>
              <a:schemeClr val="tx1"/>
            </a:solidFill>
          </a:endParaRPr>
        </a:p>
      </dsp:txBody>
      <dsp:txXfrm>
        <a:off x="38298" y="4027196"/>
        <a:ext cx="3916284" cy="707952"/>
      </dsp:txXfrm>
    </dsp:sp>
    <dsp:sp modelId="{8BFCEDFB-DD43-4B25-BA9B-809ED4B7C8C6}">
      <dsp:nvSpPr>
        <dsp:cNvPr id="0" name=""/>
        <dsp:cNvSpPr/>
      </dsp:nvSpPr>
      <dsp:spPr>
        <a:xfrm>
          <a:off x="0" y="4786131"/>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is gevestigd in Brussel en Luxemburg</a:t>
          </a:r>
          <a:endParaRPr lang="en-IE" sz="1700" kern="1200">
            <a:solidFill>
              <a:schemeClr val="tx1"/>
            </a:solidFill>
          </a:endParaRPr>
        </a:p>
      </dsp:txBody>
      <dsp:txXfrm>
        <a:off x="38298" y="4824429"/>
        <a:ext cx="3916284" cy="7079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controleert de EU-wetgeving</a:t>
          </a:r>
          <a:endParaRPr lang="en-IE" sz="1700" b="0" kern="120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b="0" kern="1200">
              <a:solidFill>
                <a:schemeClr val="tx1"/>
              </a:solidFill>
            </a:rPr>
            <a:t>zorgt ervoor dat de EU-landen zich houden aan de EU-wetgeving</a:t>
          </a:r>
          <a:endParaRPr lang="en-IE" sz="1700" b="0" kern="120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b="0" kern="1200">
              <a:solidFill>
                <a:schemeClr val="tx1"/>
              </a:solidFill>
            </a:rPr>
            <a:t>geeft advies aan nationale rechtbanken over de interpretatie van die wetgeving</a:t>
          </a:r>
          <a:endParaRPr lang="en-IE" sz="1700" b="0" kern="120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b="0" kern="1200">
              <a:solidFill>
                <a:schemeClr val="tx1"/>
              </a:solidFill>
            </a:rPr>
            <a:t>beboet landen als zij de EU-wetgeving niet naleven</a:t>
          </a:r>
          <a:endParaRPr lang="en-IE" sz="1700" b="0" kern="120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b="0" kern="1200">
              <a:solidFill>
                <a:schemeClr val="tx1"/>
              </a:solidFill>
            </a:rPr>
            <a:t>controleert of de wetgeving de grondrechten eerbiedigt, zoals de vrijheid van meningsuiting en de persvrijheid)</a:t>
          </a:r>
          <a:endParaRPr lang="en-IE" sz="1700" b="0" kern="120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b="0" kern="1200">
              <a:solidFill>
                <a:schemeClr val="tx1"/>
              </a:solidFill>
            </a:rPr>
            <a:t>bestaat uit een rechter per EU-land</a:t>
          </a:r>
          <a:endParaRPr lang="en-IE" sz="1700" b="0" kern="120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is </a:t>
          </a:r>
          <a:r>
            <a:rPr lang="en-US" sz="1700" b="0" kern="1200" err="1">
              <a:solidFill>
                <a:schemeClr val="tx1"/>
              </a:solidFill>
            </a:rPr>
            <a:t>gevestigd</a:t>
          </a:r>
          <a:r>
            <a:rPr lang="en-US" sz="1700" b="0" kern="1200">
              <a:solidFill>
                <a:schemeClr val="tx1"/>
              </a:solidFill>
            </a:rPr>
            <a:t> in Luxemburg</a:t>
          </a:r>
          <a:endParaRPr lang="en-IE" sz="1700" b="0" kern="1200">
            <a:solidFill>
              <a:schemeClr val="tx1"/>
            </a:solidFill>
          </a:endParaRPr>
        </a:p>
      </dsp:txBody>
      <dsp:txXfrm>
        <a:off x="37908" y="4783918"/>
        <a:ext cx="4305105" cy="7007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controleert of de </a:t>
          </a:r>
          <a:r>
            <a:rPr lang="en-US" sz="1800" b="0" kern="1200">
              <a:solidFill>
                <a:schemeClr val="tx1"/>
              </a:solidFill>
            </a:rPr>
            <a:t>budget</a:t>
          </a:r>
          <a:r>
            <a:rPr lang="nl-NL" sz="1800" b="0" kern="1200">
              <a:solidFill>
                <a:schemeClr val="tx1"/>
              </a:solidFill>
            </a:rPr>
            <a:t> van de EU correct besteed is</a:t>
          </a:r>
          <a:endParaRPr lang="en-IE" sz="1800" b="0" kern="120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rapporteert fraude, corruptie of andere illegale activiteiten</a:t>
          </a:r>
          <a:endParaRPr lang="en-IE" sz="1800" b="0" kern="120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geeft EU-beleidsmakers advies over het besteden van het budget</a:t>
          </a:r>
          <a:endParaRPr lang="en-IE" sz="1800" b="0" kern="120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de leden worden voor een termijn van zes jaar aangesteld door de Raad</a:t>
          </a:r>
          <a:endParaRPr lang="en-IE" sz="1800" b="0" kern="1200">
            <a:solidFill>
              <a:schemeClr val="tx1"/>
            </a:solidFill>
          </a:endParaRPr>
        </a:p>
      </dsp:txBody>
      <dsp:txXfrm>
        <a:off x="46606" y="1155952"/>
        <a:ext cx="4186645"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97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geeft leiding aan het economische en monetaire beleid van de EU</a:t>
          </a:r>
          <a:endParaRPr lang="en-IE" sz="1700" kern="1200">
            <a:solidFill>
              <a:schemeClr val="tx1"/>
            </a:solidFill>
          </a:endParaRPr>
        </a:p>
      </dsp:txBody>
      <dsp:txXfrm>
        <a:off x="37255" y="38226"/>
        <a:ext cx="4037420" cy="688666"/>
      </dsp:txXfrm>
    </dsp:sp>
    <dsp:sp modelId="{96B08EC4-E184-402A-B8AE-06B1F3D1D569}">
      <dsp:nvSpPr>
        <dsp:cNvPr id="0" name=""/>
        <dsp:cNvSpPr/>
      </dsp:nvSpPr>
      <dsp:spPr>
        <a:xfrm>
          <a:off x="0" y="778153"/>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beheert de Europese munteenheid – de euro</a:t>
          </a:r>
          <a:endParaRPr lang="en-IE" sz="1700" kern="1200">
            <a:solidFill>
              <a:schemeClr val="tx1"/>
            </a:solidFill>
          </a:endParaRPr>
        </a:p>
      </dsp:txBody>
      <dsp:txXfrm>
        <a:off x="37255" y="815408"/>
        <a:ext cx="4037420" cy="688666"/>
      </dsp:txXfrm>
    </dsp:sp>
    <dsp:sp modelId="{47FE0501-D40E-47EC-9E41-423B2E236FAA}">
      <dsp:nvSpPr>
        <dsp:cNvPr id="0" name=""/>
        <dsp:cNvSpPr/>
      </dsp:nvSpPr>
      <dsp:spPr>
        <a:xfrm>
          <a:off x="0" y="1555336"/>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is verantwoordelijk voor het handhaven van de stabiliteit van de euro en de prijzen</a:t>
          </a:r>
          <a:endParaRPr lang="en-IE" sz="1700" kern="1200">
            <a:solidFill>
              <a:schemeClr val="tx1"/>
            </a:solidFill>
          </a:endParaRPr>
        </a:p>
      </dsp:txBody>
      <dsp:txXfrm>
        <a:off x="37255" y="1592591"/>
        <a:ext cx="4037420" cy="688666"/>
      </dsp:txXfrm>
    </dsp:sp>
    <dsp:sp modelId="{68522F37-124D-4507-9DE5-1B75C78B6420}">
      <dsp:nvSpPr>
        <dsp:cNvPr id="0" name=""/>
        <dsp:cNvSpPr/>
      </dsp:nvSpPr>
      <dsp:spPr>
        <a:xfrm>
          <a:off x="0" y="2332519"/>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bepaalt de rentetarieven voor de eurozone</a:t>
          </a:r>
          <a:endParaRPr lang="en-IE" sz="1700" kern="1200">
            <a:solidFill>
              <a:schemeClr val="tx1"/>
            </a:solidFill>
          </a:endParaRPr>
        </a:p>
      </dsp:txBody>
      <dsp:txXfrm>
        <a:off x="37255" y="2369774"/>
        <a:ext cx="4037420" cy="688666"/>
      </dsp:txXfrm>
    </dsp:sp>
    <dsp:sp modelId="{6EE063DE-7F51-4108-9284-6ADD12F54A5A}">
      <dsp:nvSpPr>
        <dsp:cNvPr id="0" name=""/>
        <dsp:cNvSpPr/>
      </dsp:nvSpPr>
      <dsp:spPr>
        <a:xfrm>
          <a:off x="0" y="310970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werkt samen met de nationale centrale banken van de EU-landen</a:t>
          </a:r>
          <a:endParaRPr lang="en-IE" sz="1700" kern="1200">
            <a:solidFill>
              <a:schemeClr val="tx1"/>
            </a:solidFill>
          </a:endParaRPr>
        </a:p>
      </dsp:txBody>
      <dsp:txXfrm>
        <a:off x="37255" y="3146956"/>
        <a:ext cx="4037420" cy="688666"/>
      </dsp:txXfrm>
    </dsp:sp>
    <dsp:sp modelId="{9CF11A85-D206-4F40-B8C3-898189EA253A}">
      <dsp:nvSpPr>
        <dsp:cNvPr id="0" name=""/>
        <dsp:cNvSpPr/>
      </dsp:nvSpPr>
      <dsp:spPr>
        <a:xfrm>
          <a:off x="0" y="3886884"/>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bestaat uit zes leden die benoemd worden door de Raad voor een niet-hernieuwbare termijn van acht jaar</a:t>
          </a:r>
          <a:endParaRPr lang="en-IE" sz="1700" kern="1200">
            <a:solidFill>
              <a:schemeClr val="tx1"/>
            </a:solidFill>
          </a:endParaRPr>
        </a:p>
      </dsp:txBody>
      <dsp:txXfrm>
        <a:off x="37255" y="3924139"/>
        <a:ext cx="4037420" cy="688666"/>
      </dsp:txXfrm>
    </dsp:sp>
    <dsp:sp modelId="{EB4B9D14-D3E8-449B-95FA-9A5E38DB987B}">
      <dsp:nvSpPr>
        <dsp:cNvPr id="0" name=""/>
        <dsp:cNvSpPr/>
      </dsp:nvSpPr>
      <dsp:spPr>
        <a:xfrm>
          <a:off x="0" y="4664067"/>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is gevestigd in Frankfurt (Duitsland)</a:t>
          </a:r>
          <a:endParaRPr lang="en-IE" sz="1700" kern="1200">
            <a:solidFill>
              <a:schemeClr val="tx1"/>
            </a:solidFill>
          </a:endParaRPr>
        </a:p>
      </dsp:txBody>
      <dsp:txXfrm>
        <a:off x="37255" y="4701322"/>
        <a:ext cx="4037420" cy="6886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err="1">
              <a:solidFill>
                <a:srgbClr val="000000"/>
              </a:solidFill>
              <a:latin typeface="Calibri"/>
              <a:cs typeface="Calibri"/>
            </a:rPr>
            <a:t>Europees</a:t>
          </a:r>
          <a:r>
            <a:rPr lang="en-US" sz="1800" b="0" kern="1200">
              <a:solidFill>
                <a:srgbClr val="000000"/>
              </a:solidFill>
              <a:latin typeface="Calibri"/>
              <a:cs typeface="Calibri"/>
            </a:rPr>
            <a:t> </a:t>
          </a:r>
          <a:r>
            <a:rPr lang="en-US" sz="1800" b="0" kern="1200" err="1">
              <a:solidFill>
                <a:srgbClr val="000000"/>
              </a:solidFill>
              <a:latin typeface="Calibri"/>
              <a:cs typeface="Calibri"/>
            </a:rPr>
            <a:t>burgerinitiatief</a:t>
          </a:r>
          <a:endParaRPr lang="en-US" sz="1800" kern="1200" err="1"/>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solidFill>
                <a:srgbClr val="000000"/>
              </a:solidFill>
              <a:latin typeface="Calibri"/>
              <a:cs typeface="Calibri"/>
            </a:rPr>
            <a:t>Europese</a:t>
          </a:r>
          <a:r>
            <a:rPr lang="en-US" sz="1800" kern="1200">
              <a:solidFill>
                <a:srgbClr val="000000"/>
              </a:solidFill>
              <a:latin typeface="Calibri"/>
              <a:cs typeface="Calibri"/>
            </a:rPr>
            <a:t> </a:t>
          </a:r>
          <a:r>
            <a:rPr lang="en-US" sz="1800" kern="1200" err="1">
              <a:solidFill>
                <a:srgbClr val="000000"/>
              </a:solidFill>
              <a:latin typeface="Calibri"/>
              <a:cs typeface="Calibri"/>
            </a:rPr>
            <a:t>Jeugdweek</a:t>
          </a:r>
          <a:endParaRPr lang="en-US" sz="1800" kern="1200" err="1"/>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a:solidFill>
                <a:schemeClr val="tx1"/>
              </a:solidFill>
              <a:latin typeface="Calibri Light" panose="020F0302020204030204"/>
            </a:rPr>
            <a:t>European Youth Event (EYE)</a:t>
          </a:r>
          <a:endParaRPr lang="en-IE" sz="1800" kern="1200" noProof="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solidFill>
                <a:srgbClr val="000000"/>
              </a:solidFill>
              <a:latin typeface="Calibri"/>
              <a:cs typeface="Calibri"/>
            </a:rPr>
            <a:t>Jouw</a:t>
          </a:r>
          <a:r>
            <a:rPr lang="en-US" sz="1800" kern="1200">
              <a:solidFill>
                <a:srgbClr val="000000"/>
              </a:solidFill>
              <a:latin typeface="Calibri"/>
              <a:cs typeface="Calibri"/>
            </a:rPr>
            <a:t> Europa, </a:t>
          </a:r>
          <a:r>
            <a:rPr lang="en-US" sz="1800" kern="1200" err="1">
              <a:solidFill>
                <a:srgbClr val="000000"/>
              </a:solidFill>
              <a:latin typeface="Calibri"/>
              <a:cs typeface="Calibri"/>
            </a:rPr>
            <a:t>jouw</a:t>
          </a:r>
          <a:r>
            <a:rPr lang="en-US" sz="1800" kern="1200">
              <a:solidFill>
                <a:srgbClr val="000000"/>
              </a:solidFill>
              <a:latin typeface="Calibri"/>
              <a:cs typeface="Calibri"/>
            </a:rPr>
            <a:t> </a:t>
          </a:r>
          <a:r>
            <a:rPr lang="en-US" sz="1800" kern="1200" err="1">
              <a:solidFill>
                <a:srgbClr val="000000"/>
              </a:solidFill>
              <a:latin typeface="Calibri"/>
              <a:cs typeface="Calibri"/>
            </a:rPr>
            <a:t>mening</a:t>
          </a:r>
          <a:r>
            <a:rPr lang="en-US" sz="1800" kern="1200">
              <a:solidFill>
                <a:srgbClr val="000000"/>
              </a:solidFill>
              <a:latin typeface="Calibri"/>
              <a:cs typeface="Calibri"/>
            </a:rPr>
            <a:t>!</a:t>
          </a:r>
          <a:endParaRPr lang="en-US" sz="1800" kern="1200"/>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nl-NL" sz="1700" kern="1200"/>
            <a:t>De jongerengarantie</a:t>
          </a:r>
          <a:endParaRPr lang="en-US" sz="1700" b="0" kern="120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nl-NL" sz="1700" kern="1200"/>
            <a:t>Europees Solidariteitskorps</a:t>
          </a:r>
          <a:endParaRPr lang="en-US" sz="1700" kern="120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a:solidFill>
                <a:schemeClr val="bg1"/>
              </a:solidFill>
            </a:rPr>
            <a:t>Discover EU</a:t>
          </a:r>
          <a:endParaRPr lang="en-US" sz="1400" b="0" kern="120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b="0" kern="1200"/>
            <a:t>Gratis </a:t>
          </a:r>
          <a:r>
            <a:rPr lang="nl-NL" sz="1400" b="0" kern="1200" err="1"/>
            <a:t>roaming</a:t>
          </a:r>
          <a:endParaRPr lang="en-US" sz="1400" b="0" kern="120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b="0" kern="1200"/>
            <a:t>Bijstand voor gezondheidszorg</a:t>
          </a:r>
          <a:endParaRPr lang="en-US" sz="1400" b="0" kern="120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b="0" kern="1200"/>
            <a:t>Passagiersrechten</a:t>
          </a:r>
          <a:endParaRPr lang="en-US" sz="1400" b="0" kern="120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b="0" kern="1200"/>
            <a:t>Toegang tot digitale abonnementen</a:t>
          </a:r>
          <a:endParaRPr lang="en-US" sz="1400" b="0" kern="120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a:t>Participatie</a:t>
          </a:r>
          <a:endParaRPr lang="en-US" sz="1600" b="0" kern="120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a:t>Milieubescherming</a:t>
          </a:r>
          <a:endParaRPr lang="en-US" sz="1600" b="0" kern="120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kern="1200"/>
            <a:t>De rechten en veiligheid van consumenten</a:t>
          </a:r>
          <a:endParaRPr lang="en-US" sz="1400" b="0" kern="120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kern="1200"/>
            <a:t>Door de EU gefinancierde projecten</a:t>
          </a:r>
          <a:endParaRPr lang="en-US" sz="1400" b="0" kern="120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a:t>De EU in de wereld</a:t>
          </a:r>
          <a:endParaRPr lang="en-US" sz="1600" b="0" kern="120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nl-NL" sz="1800" kern="1200"/>
            <a:t>De Green Deal</a:t>
          </a:r>
          <a:endParaRPr lang="en-US" sz="1800" b="0" kern="120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t>NextGenerationEU</a:t>
          </a:r>
          <a:endParaRPr lang="en-US" sz="1800" kern="120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nl-NL" sz="1800" kern="1200"/>
            <a:t>Digitalisering</a:t>
          </a:r>
          <a:endParaRPr lang="en-US" sz="1800" kern="120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nl-NL" sz="1800" kern="1200"/>
            <a:t>Gelijkheid</a:t>
          </a:r>
          <a:endParaRPr lang="en-US" sz="1800" kern="120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6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is de stem van de Europese burgers</a:t>
          </a:r>
          <a:endParaRPr lang="en-IE" sz="1800" b="0" kern="1200">
            <a:solidFill>
              <a:schemeClr val="tx1"/>
            </a:solidFill>
          </a:endParaRPr>
        </a:p>
      </dsp:txBody>
      <dsp:txXfrm>
        <a:off x="34726" y="41277"/>
        <a:ext cx="4621972" cy="641908"/>
      </dsp:txXfrm>
    </dsp:sp>
    <dsp:sp modelId="{4FE1037A-DEA2-4953-80B1-C4AB23FF5CB3}">
      <dsp:nvSpPr>
        <dsp:cNvPr id="0" name=""/>
        <dsp:cNvSpPr/>
      </dsp:nvSpPr>
      <dsp:spPr>
        <a:xfrm>
          <a:off x="0" y="827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heeft leden uit alle EU landen die om de vijf jaar rechtstreeks door de burgers worden gekozen</a:t>
          </a:r>
          <a:endParaRPr lang="en-IE" sz="1800" b="0" kern="1200">
            <a:solidFill>
              <a:schemeClr val="tx1"/>
            </a:solidFill>
          </a:endParaRPr>
        </a:p>
      </dsp:txBody>
      <dsp:txXfrm>
        <a:off x="34726" y="862077"/>
        <a:ext cx="4621972" cy="641908"/>
      </dsp:txXfrm>
    </dsp:sp>
    <dsp:sp modelId="{07C6446F-ECCD-4CA1-8344-080591932ED6}">
      <dsp:nvSpPr>
        <dsp:cNvPr id="0" name=""/>
        <dsp:cNvSpPr/>
      </dsp:nvSpPr>
      <dsp:spPr>
        <a:xfrm>
          <a:off x="0" y="16481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bespreekt nieuwe wetgeving die door de Europese Commissie wordt voorgesteld</a:t>
          </a:r>
          <a:endParaRPr lang="en-IE" sz="1800" b="0" kern="1200">
            <a:solidFill>
              <a:schemeClr val="tx1"/>
            </a:solidFill>
          </a:endParaRPr>
        </a:p>
      </dsp:txBody>
      <dsp:txXfrm>
        <a:off x="34726" y="1682877"/>
        <a:ext cx="4621972" cy="641908"/>
      </dsp:txXfrm>
    </dsp:sp>
    <dsp:sp modelId="{715891AF-FC43-40E9-9BA1-84AAEC706364}">
      <dsp:nvSpPr>
        <dsp:cNvPr id="0" name=""/>
        <dsp:cNvSpPr/>
      </dsp:nvSpPr>
      <dsp:spPr>
        <a:xfrm>
          <a:off x="0" y="24689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brengt wijzigingen aan(indien nodig) en beslist daarover samen met de Raad</a:t>
          </a:r>
          <a:endParaRPr lang="en-IE" sz="1800" b="0" kern="1200">
            <a:solidFill>
              <a:schemeClr val="tx1"/>
            </a:solidFill>
          </a:endParaRPr>
        </a:p>
      </dsp:txBody>
      <dsp:txXfrm>
        <a:off x="34726" y="2503677"/>
        <a:ext cx="4621972" cy="641908"/>
      </dsp:txXfrm>
    </dsp:sp>
    <dsp:sp modelId="{1BA08AB3-DFE7-4294-97EA-0DE79AB5366F}">
      <dsp:nvSpPr>
        <dsp:cNvPr id="0" name=""/>
        <dsp:cNvSpPr/>
      </dsp:nvSpPr>
      <dsp:spPr>
        <a:xfrm>
          <a:off x="0" y="32897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kiest de voorzitter van de Europese Commissie</a:t>
          </a:r>
          <a:endParaRPr lang="en-IE" sz="1800" b="0" kern="1200">
            <a:solidFill>
              <a:schemeClr val="tx1"/>
            </a:solidFill>
          </a:endParaRPr>
        </a:p>
      </dsp:txBody>
      <dsp:txXfrm>
        <a:off x="34726" y="3324477"/>
        <a:ext cx="4621972" cy="641908"/>
      </dsp:txXfrm>
    </dsp:sp>
    <dsp:sp modelId="{C9254F1F-409A-4C00-BAEE-417CE0DBBEC0}">
      <dsp:nvSpPr>
        <dsp:cNvPr id="0" name=""/>
        <dsp:cNvSpPr/>
      </dsp:nvSpPr>
      <dsp:spPr>
        <a:xfrm>
          <a:off x="0" y="4110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keurt de EU-begroting goed</a:t>
          </a:r>
          <a:endParaRPr lang="en-IE" sz="1800" b="0" kern="1200">
            <a:solidFill>
              <a:schemeClr val="tx1"/>
            </a:solidFill>
          </a:endParaRPr>
        </a:p>
      </dsp:txBody>
      <dsp:txXfrm>
        <a:off x="34726" y="4145277"/>
        <a:ext cx="4621972" cy="641908"/>
      </dsp:txXfrm>
    </dsp:sp>
    <dsp:sp modelId="{394A40C5-2767-41BB-851C-AE743E22805B}">
      <dsp:nvSpPr>
        <dsp:cNvPr id="0" name=""/>
        <dsp:cNvSpPr/>
      </dsp:nvSpPr>
      <dsp:spPr>
        <a:xfrm>
          <a:off x="0" y="4931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houdt ten minste zes zittingen per jaar in Brussel (België) en 12 in Straatsburg (Frankrijk)</a:t>
          </a:r>
          <a:endParaRPr lang="en-IE" sz="1900" b="0" kern="1200">
            <a:solidFill>
              <a:schemeClr val="tx1"/>
            </a:solidFill>
          </a:endParaRPr>
        </a:p>
      </dsp:txBody>
      <dsp:txXfrm>
        <a:off x="34726" y="4966077"/>
        <a:ext cx="4621972" cy="6419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bijeenkomst van de staats- en regeringsleiders van alle EU-landen</a:t>
          </a:r>
          <a:endParaRPr lang="en-IE" sz="1800" b="0" kern="120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bepaalt de belangrijkste prioriteiten en beleidslijnen van de EU</a:t>
          </a:r>
          <a:endParaRPr lang="en-IE" sz="1800" b="0" kern="120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neemt</a:t>
          </a:r>
          <a:r>
            <a:rPr lang="en-US" sz="1800" b="0" kern="1200">
              <a:solidFill>
                <a:schemeClr val="tx1"/>
              </a:solidFill>
            </a:rPr>
            <a:t> </a:t>
          </a:r>
          <a:r>
            <a:rPr lang="en-US" sz="1800" b="0" kern="1200" err="1">
              <a:solidFill>
                <a:schemeClr val="tx1"/>
              </a:solidFill>
            </a:rPr>
            <a:t>geen</a:t>
          </a:r>
          <a:r>
            <a:rPr lang="en-US" sz="1800" b="0" kern="1200">
              <a:solidFill>
                <a:schemeClr val="tx1"/>
              </a:solidFill>
            </a:rPr>
            <a:t> EU-</a:t>
          </a:r>
          <a:r>
            <a:rPr lang="en-US" sz="1800" b="0" kern="1200" err="1">
              <a:solidFill>
                <a:schemeClr val="tx1"/>
              </a:solidFill>
            </a:rPr>
            <a:t>wetgeving</a:t>
          </a:r>
          <a:r>
            <a:rPr lang="en-US" sz="1800" b="0" kern="1200">
              <a:solidFill>
                <a:schemeClr val="tx1"/>
              </a:solidFill>
            </a:rPr>
            <a:t> </a:t>
          </a:r>
          <a:r>
            <a:rPr lang="en-US" sz="1800" b="0" kern="1200" err="1">
              <a:solidFill>
                <a:schemeClr val="tx1"/>
              </a:solidFill>
            </a:rPr>
            <a:t>aan</a:t>
          </a:r>
          <a:endParaRPr lang="en-IE" sz="1800" b="0" kern="120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komt ten minste viermaal per jaar in Brussel (België) of Luxemburg (Luxemburg) bijeen voor Europese topbijeenkomsten</a:t>
          </a:r>
          <a:endParaRPr lang="en-IE" sz="1800" b="0" kern="1200">
            <a:solidFill>
              <a:schemeClr val="tx1"/>
            </a:solidFill>
          </a:endParaRPr>
        </a:p>
      </dsp:txBody>
      <dsp:txXfrm>
        <a:off x="63442" y="1485165"/>
        <a:ext cx="3958529" cy="117274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n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Pw88qb" TargetMode="External"/><Relationship Id="rId3" Type="http://schemas.openxmlformats.org/officeDocument/2006/relationships/hyperlink" Target="https://europa.eu/!vC49dj" TargetMode="External"/><Relationship Id="rId7" Type="http://schemas.openxmlformats.org/officeDocument/2006/relationships/hyperlink" Target="https://europa.eu/!rV69JX"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gv87hU" TargetMode="External"/><Relationship Id="rId5" Type="http://schemas.openxmlformats.org/officeDocument/2006/relationships/hyperlink" Target="https://kohesio.ec.europa.eu/nl/"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n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n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nl" TargetMode="External"/><Relationship Id="rId7" Type="http://schemas.openxmlformats.org/officeDocument/2006/relationships/hyperlink" Target="https://www.eesc.europa.eu/en/initiatives/your-europe-your-say"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european-youth-event.europarl.europa.eu/nl/"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n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De Europese Unie heeft </a:t>
            </a:r>
            <a:r>
              <a:rPr lang="nl-NL" sz="1200" b="1" kern="1200">
                <a:solidFill>
                  <a:schemeClr val="tx1"/>
                </a:solidFill>
                <a:effectLst/>
                <a:latin typeface="+mn-lt"/>
                <a:ea typeface="+mn-ea"/>
                <a:cs typeface="+mn-cs"/>
              </a:rPr>
              <a:t>24 officiële talen:</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Bulgaars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Kroatisch</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Tsjechisch</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Deens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Nederlands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Engels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Ests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Fins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Frans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Duits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Grieks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Hongaars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Iers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Italiaans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Lets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Litouws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Maltees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Pools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Portugees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Roemeens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Slowaaks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Sloveens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Spaans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Zweeds</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r>
              <a:rPr lang="nl-NL" sz="1200" b="1" i="1" kern="1200">
                <a:solidFill>
                  <a:schemeClr val="tx1"/>
                </a:solidFill>
                <a:effectLst/>
                <a:latin typeface="+mn-lt"/>
                <a:ea typeface="+mn-ea"/>
                <a:cs typeface="+mn-cs"/>
              </a:rPr>
              <a:t>Spreek je, naast je moedertaal, een andere EU-taal?</a:t>
            </a:r>
          </a:p>
          <a:p>
            <a:endParaRPr lang="en-US" sz="1200" kern="1200">
              <a:solidFill>
                <a:schemeClr val="tx1"/>
              </a:solidFill>
              <a:effectLst/>
              <a:latin typeface="+mn-lt"/>
              <a:ea typeface="+mn-ea"/>
              <a:cs typeface="+mn-cs"/>
            </a:endParaRPr>
          </a:p>
          <a:p>
            <a:r>
              <a:rPr lang="nl-NL" sz="1200" b="1" i="1" kern="1200">
                <a:solidFill>
                  <a:schemeClr val="tx1"/>
                </a:solidFill>
                <a:effectLst/>
                <a:latin typeface="+mn-lt"/>
                <a:ea typeface="+mn-ea"/>
                <a:cs typeface="+mn-cs"/>
              </a:rPr>
              <a:t>Weet je in welke EU-taal hier “dank je” wordt gezegd?</a:t>
            </a:r>
            <a:endParaRPr lang="en-GB" b="1" i="1" baseline="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De Europese Unie heeft </a:t>
            </a:r>
            <a:r>
              <a:rPr lang="nl-NL" sz="1200" b="1" kern="1200">
                <a:solidFill>
                  <a:schemeClr val="tx1"/>
                </a:solidFill>
                <a:effectLst/>
                <a:latin typeface="+mn-lt"/>
                <a:ea typeface="+mn-ea"/>
                <a:cs typeface="+mn-cs"/>
              </a:rPr>
              <a:t>24 officiële talen</a:t>
            </a:r>
            <a:r>
              <a:rPr lang="nl-NL" sz="1200" kern="1200">
                <a:solidFill>
                  <a:schemeClr val="tx1"/>
                </a:solidFill>
                <a:effectLst/>
                <a:latin typeface="+mn-lt"/>
                <a:ea typeface="+mn-ea"/>
                <a:cs typeface="+mn-cs"/>
              </a:rPr>
              <a:t> van verschillende taalfamilies:</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a:solidFill>
                  <a:schemeClr val="tx1"/>
                </a:solidFill>
                <a:effectLst/>
                <a:latin typeface="+mn-lt"/>
                <a:ea typeface="+mn-ea"/>
                <a:cs typeface="+mn-cs"/>
              </a:rPr>
              <a:t>Germaanse talen:</a:t>
            </a:r>
            <a:r>
              <a:rPr lang="nl-NL" sz="1200" kern="1200">
                <a:solidFill>
                  <a:schemeClr val="tx1"/>
                </a:solidFill>
                <a:effectLst/>
                <a:latin typeface="+mn-lt"/>
                <a:ea typeface="+mn-ea"/>
                <a:cs typeface="+mn-cs"/>
              </a:rPr>
              <a:t> Deens, Duits, Engels, Nederlands en Zweeds.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a:solidFill>
                  <a:schemeClr val="tx1"/>
                </a:solidFill>
                <a:effectLst/>
                <a:latin typeface="+mn-lt"/>
                <a:ea typeface="+mn-ea"/>
                <a:cs typeface="+mn-cs"/>
              </a:rPr>
              <a:t>Romaanse talen</a:t>
            </a:r>
            <a:r>
              <a:rPr lang="nl-NL" sz="1200" kern="1200">
                <a:solidFill>
                  <a:schemeClr val="tx1"/>
                </a:solidFill>
                <a:effectLst/>
                <a:latin typeface="+mn-lt"/>
                <a:ea typeface="+mn-ea"/>
                <a:cs typeface="+mn-cs"/>
              </a:rPr>
              <a:t>: Frans, Italiaans, Portugees, Roemeens en Spaans.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a:solidFill>
                  <a:schemeClr val="tx1"/>
                </a:solidFill>
                <a:effectLst/>
                <a:latin typeface="+mn-lt"/>
                <a:ea typeface="+mn-ea"/>
                <a:cs typeface="+mn-cs"/>
              </a:rPr>
              <a:t>Slavische talen:</a:t>
            </a:r>
            <a:r>
              <a:rPr lang="nl-NL" sz="1200" kern="1200">
                <a:solidFill>
                  <a:schemeClr val="tx1"/>
                </a:solidFill>
                <a:effectLst/>
                <a:latin typeface="+mn-lt"/>
                <a:ea typeface="+mn-ea"/>
                <a:cs typeface="+mn-cs"/>
              </a:rPr>
              <a:t> Bulgaars, Kroatisch, Pools, Slowaaks, Sloveens en Tsjechisch.</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De EU-talen die niet tot die drie families behoren zijn:</a:t>
            </a:r>
          </a:p>
          <a:p>
            <a:pPr mar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Ests en Fins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Grieks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Iers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Lets en Litouws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Hongaars</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nl-NL" sz="1200" kern="1200">
                <a:solidFill>
                  <a:schemeClr val="tx1"/>
                </a:solidFill>
                <a:effectLst/>
                <a:latin typeface="+mn-lt"/>
                <a:ea typeface="+mn-ea"/>
                <a:cs typeface="+mn-cs"/>
              </a:rPr>
              <a:t>Maltees</a:t>
            </a:r>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De Europese Unie is opgericht om een einde te maken aan de veelvuldige en bloederige oorlogen tussen buurlanden, die uitmondden in de Tweede Wereldoorlog.</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Vanaf 1950 begon de Europese Gemeenschap voor Kolen en Staal Europese landen op economisch en politiek vlak te verenigen om langdurige vrede te waarborgen.</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De landen die de Europese Unie hebben opgericht zijn:</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nl-NL" sz="1200" kern="1200">
                <a:solidFill>
                  <a:schemeClr val="tx1"/>
                </a:solidFill>
                <a:effectLst/>
                <a:latin typeface="+mn-lt"/>
                <a:ea typeface="+mn-ea"/>
                <a:cs typeface="+mn-cs"/>
              </a:rPr>
              <a:t>België</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nl-NL" sz="1200" kern="1200">
                <a:solidFill>
                  <a:schemeClr val="tx1"/>
                </a:solidFill>
                <a:effectLst/>
                <a:latin typeface="+mn-lt"/>
                <a:ea typeface="+mn-ea"/>
                <a:cs typeface="+mn-cs"/>
              </a:rPr>
              <a:t>Duitsland</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nl-NL" sz="1200" kern="1200">
                <a:solidFill>
                  <a:schemeClr val="tx1"/>
                </a:solidFill>
                <a:effectLst/>
                <a:latin typeface="+mn-lt"/>
                <a:ea typeface="+mn-ea"/>
                <a:cs typeface="+mn-cs"/>
              </a:rPr>
              <a:t>Frankrijk</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nl-NL" sz="1200" kern="1200">
                <a:solidFill>
                  <a:schemeClr val="tx1"/>
                </a:solidFill>
                <a:effectLst/>
                <a:latin typeface="+mn-lt"/>
                <a:ea typeface="+mn-ea"/>
                <a:cs typeface="+mn-cs"/>
              </a:rPr>
              <a:t>Italië</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nl-NL" sz="1200" kern="1200">
                <a:solidFill>
                  <a:schemeClr val="tx1"/>
                </a:solidFill>
                <a:effectLst/>
                <a:latin typeface="+mn-lt"/>
                <a:ea typeface="+mn-ea"/>
                <a:cs typeface="+mn-cs"/>
              </a:rPr>
              <a:t>Luxemburg</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nl-NL" sz="1200" kern="1200">
                <a:solidFill>
                  <a:schemeClr val="tx1"/>
                </a:solidFill>
                <a:effectLst/>
                <a:latin typeface="+mn-lt"/>
                <a:ea typeface="+mn-ea"/>
                <a:cs typeface="+mn-cs"/>
              </a:rPr>
              <a:t>Nederland</a:t>
            </a:r>
            <a:endParaRPr lang="en-IE" sz="1200" b="0" i="0" u="none" strike="noStrike" kern="1200" noProof="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De Europese naties hebben niet altijd in vrede samengeleefd. Door de eeuwen heen zijn veel oorlogen uitgevochten.</a:t>
            </a:r>
          </a:p>
          <a:p>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In de twintigste eeuw alleen al vonden twee wereldoorlogen plaats:</a:t>
            </a:r>
            <a:endParaRPr lang="en-US" sz="1200" kern="1200">
              <a:solidFill>
                <a:schemeClr val="tx1"/>
              </a:solidFill>
              <a:effectLst/>
              <a:latin typeface="+mn-lt"/>
              <a:ea typeface="+mn-ea"/>
              <a:cs typeface="+mn-cs"/>
            </a:endParaRPr>
          </a:p>
          <a:p>
            <a:pPr marL="171450" indent="-171450">
              <a:buFont typeface="Wingdings" panose="05000000000000000000" pitchFamily="2" charset="2"/>
              <a:buChar char="Ø"/>
            </a:pPr>
            <a:r>
              <a:rPr lang="nl-NL" sz="1200" kern="1200">
                <a:solidFill>
                  <a:schemeClr val="tx1"/>
                </a:solidFill>
                <a:effectLst/>
                <a:latin typeface="+mn-lt"/>
                <a:ea typeface="+mn-ea"/>
                <a:cs typeface="+mn-cs"/>
              </a:rPr>
              <a:t>1914-1918 Eerste Wereldoorlog</a:t>
            </a:r>
            <a:endParaRPr lang="en-US" sz="1200" kern="1200">
              <a:solidFill>
                <a:schemeClr val="tx1"/>
              </a:solidFill>
              <a:effectLst/>
              <a:latin typeface="+mn-lt"/>
              <a:ea typeface="+mn-ea"/>
              <a:cs typeface="+mn-cs"/>
            </a:endParaRPr>
          </a:p>
          <a:p>
            <a:pPr marL="171450" indent="-171450">
              <a:buFont typeface="Wingdings" panose="05000000000000000000" pitchFamily="2" charset="2"/>
              <a:buChar char="Ø"/>
            </a:pPr>
            <a:r>
              <a:rPr lang="nl-NL" sz="1200" kern="1200">
                <a:solidFill>
                  <a:schemeClr val="tx1"/>
                </a:solidFill>
                <a:effectLst/>
                <a:latin typeface="+mn-lt"/>
                <a:ea typeface="+mn-ea"/>
                <a:cs typeface="+mn-cs"/>
              </a:rPr>
              <a:t>1939-1945 Tweede Wereldoorlog</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Hoewel er soms onenigheid kan zijn tussen de EU-landen, zijn de basisbeginselen achter de EU de laatste 70 jaar onveranderd gebleven. Toekomstige conflicten vermijden was een van de doelstellingen van de oprichting van de Europese Unie.</a:t>
            </a:r>
          </a:p>
          <a:p>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In 2012 heeft de Europese Unie de Nobelprijs voor de vrede ontvangen dankzij haar onvermoeibaar werk voor vrede, democratie en mensenrechten in Europa en de wereld.</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nl-NL" sz="1200" b="0" kern="1200">
                <a:solidFill>
                  <a:schemeClr val="tx1"/>
                </a:solidFill>
                <a:effectLst/>
                <a:latin typeface="+mn-lt"/>
                <a:ea typeface="+mn-ea"/>
                <a:cs typeface="+mn-cs"/>
              </a:rPr>
              <a:t>Belangrijkste stappen in de oprichting van de Europese Unie:</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Tussen 1945 en 1950 legden enkele Europese politici, waaronder Robert </a:t>
            </a:r>
            <a:r>
              <a:rPr lang="nl-NL" sz="1200" kern="1200" err="1">
                <a:solidFill>
                  <a:schemeClr val="tx1"/>
                </a:solidFill>
                <a:effectLst/>
                <a:latin typeface="+mn-lt"/>
                <a:ea typeface="+mn-ea"/>
                <a:cs typeface="+mn-cs"/>
              </a:rPr>
              <a:t>Schuman</a:t>
            </a:r>
            <a:r>
              <a:rPr lang="nl-NL" sz="1200" kern="1200">
                <a:solidFill>
                  <a:schemeClr val="tx1"/>
                </a:solidFill>
                <a:effectLst/>
                <a:latin typeface="+mn-lt"/>
                <a:ea typeface="+mn-ea"/>
                <a:cs typeface="+mn-cs"/>
              </a:rPr>
              <a:t>, Simone Veil, Jean </a:t>
            </a:r>
            <a:r>
              <a:rPr lang="nl-NL" sz="1200" kern="1200" err="1">
                <a:solidFill>
                  <a:schemeClr val="tx1"/>
                </a:solidFill>
                <a:effectLst/>
                <a:latin typeface="+mn-lt"/>
                <a:ea typeface="+mn-ea"/>
                <a:cs typeface="+mn-cs"/>
              </a:rPr>
              <a:t>Monnet</a:t>
            </a:r>
            <a:r>
              <a:rPr lang="nl-NL" sz="1200" kern="1200">
                <a:solidFill>
                  <a:schemeClr val="tx1"/>
                </a:solidFill>
                <a:effectLst/>
                <a:latin typeface="+mn-lt"/>
                <a:ea typeface="+mn-ea"/>
                <a:cs typeface="+mn-cs"/>
              </a:rPr>
              <a:t>, </a:t>
            </a:r>
            <a:r>
              <a:rPr lang="nl-NL" sz="1200" kern="1200" err="1">
                <a:solidFill>
                  <a:schemeClr val="tx1"/>
                </a:solidFill>
                <a:effectLst/>
                <a:latin typeface="+mn-lt"/>
                <a:ea typeface="+mn-ea"/>
                <a:cs typeface="+mn-cs"/>
              </a:rPr>
              <a:t>Alcide</a:t>
            </a:r>
            <a:r>
              <a:rPr lang="nl-NL" sz="1200" kern="1200">
                <a:solidFill>
                  <a:schemeClr val="tx1"/>
                </a:solidFill>
                <a:effectLst/>
                <a:latin typeface="+mn-lt"/>
                <a:ea typeface="+mn-ea"/>
                <a:cs typeface="+mn-cs"/>
              </a:rPr>
              <a:t> De </a:t>
            </a:r>
            <a:r>
              <a:rPr lang="nl-NL" sz="1200" kern="1200" err="1">
                <a:solidFill>
                  <a:schemeClr val="tx1"/>
                </a:solidFill>
                <a:effectLst/>
                <a:latin typeface="+mn-lt"/>
                <a:ea typeface="+mn-ea"/>
                <a:cs typeface="+mn-cs"/>
              </a:rPr>
              <a:t>Gasperi</a:t>
            </a:r>
            <a:r>
              <a:rPr lang="nl-NL" sz="1200" kern="1200">
                <a:solidFill>
                  <a:schemeClr val="tx1"/>
                </a:solidFill>
                <a:effectLst/>
                <a:latin typeface="+mn-lt"/>
                <a:ea typeface="+mn-ea"/>
                <a:cs typeface="+mn-cs"/>
              </a:rPr>
              <a:t> en Konrad </a:t>
            </a:r>
            <a:r>
              <a:rPr lang="nl-NL" sz="1200" kern="1200" err="1">
                <a:solidFill>
                  <a:schemeClr val="tx1"/>
                </a:solidFill>
                <a:effectLst/>
                <a:latin typeface="+mn-lt"/>
                <a:ea typeface="+mn-ea"/>
                <a:cs typeface="+mn-cs"/>
              </a:rPr>
              <a:t>Adenauer</a:t>
            </a:r>
            <a:r>
              <a:rPr lang="nl-NL" sz="1200" kern="1200">
                <a:solidFill>
                  <a:schemeClr val="tx1"/>
                </a:solidFill>
                <a:effectLst/>
                <a:latin typeface="+mn-lt"/>
                <a:ea typeface="+mn-ea"/>
                <a:cs typeface="+mn-cs"/>
              </a:rPr>
              <a:t>, de basis voor de Europese Unie waar wij vandaag in wonen.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1950 </a:t>
            </a:r>
            <a:r>
              <a:rPr lang="nl-NL" sz="1200" b="1" kern="1200" err="1">
                <a:solidFill>
                  <a:schemeClr val="tx1"/>
                </a:solidFill>
                <a:effectLst/>
                <a:latin typeface="+mn-lt"/>
                <a:ea typeface="+mn-ea"/>
                <a:cs typeface="+mn-cs"/>
              </a:rPr>
              <a:t>Schuman</a:t>
            </a:r>
            <a:r>
              <a:rPr lang="nl-NL" sz="1200" b="1" kern="1200">
                <a:solidFill>
                  <a:schemeClr val="tx1"/>
                </a:solidFill>
                <a:effectLst/>
                <a:latin typeface="+mn-lt"/>
                <a:ea typeface="+mn-ea"/>
                <a:cs typeface="+mn-cs"/>
              </a:rPr>
              <a:t>-verklaring </a:t>
            </a:r>
            <a:r>
              <a:rPr lang="nl-NL" sz="1200" kern="1200">
                <a:solidFill>
                  <a:schemeClr val="tx1"/>
                </a:solidFill>
                <a:effectLst/>
                <a:latin typeface="+mn-lt"/>
                <a:ea typeface="+mn-ea"/>
                <a:cs typeface="+mn-cs"/>
              </a:rPr>
              <a:t>– Op 9 mei stelde Robert </a:t>
            </a:r>
            <a:r>
              <a:rPr lang="nl-NL" sz="1200" kern="1200" err="1">
                <a:solidFill>
                  <a:schemeClr val="tx1"/>
                </a:solidFill>
                <a:effectLst/>
                <a:latin typeface="+mn-lt"/>
                <a:ea typeface="+mn-ea"/>
                <a:cs typeface="+mn-cs"/>
              </a:rPr>
              <a:t>Schuman</a:t>
            </a:r>
            <a:r>
              <a:rPr lang="nl-NL" sz="1200" kern="1200">
                <a:solidFill>
                  <a:schemeClr val="tx1"/>
                </a:solidFill>
                <a:effectLst/>
                <a:latin typeface="+mn-lt"/>
                <a:ea typeface="+mn-ea"/>
                <a:cs typeface="+mn-cs"/>
              </a:rPr>
              <a:t> (de toenmalige Franse minister van Buitenlandse Zaken) voor dat de productie van kolen en staal – de grondstoffen die werden gebruikt bij de voorbereiding van oorlog – gezamenlijk moest worden beheerd zodat geen enkel land zich in het geheim tegen de anderen kon bewapenen. Een van zijn beroemdste uitspraken is: “Europa zal niet in één keer tot stand komen, noch volgens één enkel plan, maar door middel van concrete vorderingen die eerst een feitelijke solidariteit tot stand brengen.”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1951 Oprichting van de </a:t>
            </a:r>
            <a:r>
              <a:rPr lang="nl-NL" sz="1200" b="1" kern="1200">
                <a:solidFill>
                  <a:schemeClr val="tx1"/>
                </a:solidFill>
                <a:effectLst/>
                <a:latin typeface="+mn-lt"/>
                <a:ea typeface="+mn-ea"/>
                <a:cs typeface="+mn-cs"/>
              </a:rPr>
              <a:t>Europese Gemeenschap voor Kolen en Staal</a:t>
            </a:r>
            <a:r>
              <a:rPr lang="nl-NL" sz="1200" kern="1200">
                <a:solidFill>
                  <a:schemeClr val="tx1"/>
                </a:solidFill>
                <a:effectLst/>
                <a:latin typeface="+mn-lt"/>
                <a:ea typeface="+mn-ea"/>
                <a:cs typeface="+mn-cs"/>
              </a:rPr>
              <a:t> - België, Frankrijk, Duitsland, Italië, Luxemburg en Nederland komen overeen hun kolen- en staalindustrie te verenigen.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1957 </a:t>
            </a:r>
            <a:r>
              <a:rPr lang="nl-NL" sz="1200" b="1" kern="1200">
                <a:solidFill>
                  <a:schemeClr val="tx1"/>
                </a:solidFill>
                <a:effectLst/>
                <a:latin typeface="+mn-lt"/>
                <a:ea typeface="+mn-ea"/>
                <a:cs typeface="+mn-cs"/>
              </a:rPr>
              <a:t>Het</a:t>
            </a:r>
            <a:r>
              <a:rPr lang="nl-NL" sz="1200" kern="1200">
                <a:solidFill>
                  <a:schemeClr val="tx1"/>
                </a:solidFill>
                <a:effectLst/>
                <a:latin typeface="+mn-lt"/>
                <a:ea typeface="+mn-ea"/>
                <a:cs typeface="+mn-cs"/>
              </a:rPr>
              <a:t> </a:t>
            </a:r>
            <a:r>
              <a:rPr lang="nl-NL" sz="1200" b="1" kern="1200">
                <a:solidFill>
                  <a:schemeClr val="tx1"/>
                </a:solidFill>
                <a:effectLst/>
                <a:latin typeface="+mn-lt"/>
                <a:ea typeface="+mn-ea"/>
                <a:cs typeface="+mn-cs"/>
              </a:rPr>
              <a:t>Verdrag van Rome </a:t>
            </a:r>
            <a:r>
              <a:rPr lang="nl-NL" sz="1200" kern="1200">
                <a:solidFill>
                  <a:schemeClr val="tx1"/>
                </a:solidFill>
                <a:effectLst/>
                <a:latin typeface="+mn-lt"/>
                <a:ea typeface="+mn-ea"/>
                <a:cs typeface="+mn-cs"/>
              </a:rPr>
              <a:t>– De 6 oprichtende landen besluiten hun samenwerking uit te breiden tot andere economische sectoren en richten de </a:t>
            </a:r>
            <a:r>
              <a:rPr lang="nl-NL" sz="1200" b="1" kern="1200">
                <a:solidFill>
                  <a:schemeClr val="tx1"/>
                </a:solidFill>
                <a:effectLst/>
                <a:latin typeface="+mn-lt"/>
                <a:ea typeface="+mn-ea"/>
                <a:cs typeface="+mn-cs"/>
              </a:rPr>
              <a:t>Europese Economische Gemeenschap (EEG) </a:t>
            </a:r>
            <a:r>
              <a:rPr lang="nl-NL" sz="1200" kern="1200">
                <a:solidFill>
                  <a:schemeClr val="tx1"/>
                </a:solidFill>
                <a:effectLst/>
                <a:latin typeface="+mn-lt"/>
                <a:ea typeface="+mn-ea"/>
                <a:cs typeface="+mn-cs"/>
              </a:rPr>
              <a:t>en </a:t>
            </a:r>
            <a:r>
              <a:rPr lang="nl-NL" sz="1200" b="1" kern="1200">
                <a:solidFill>
                  <a:schemeClr val="tx1"/>
                </a:solidFill>
                <a:effectLst/>
                <a:latin typeface="+mn-lt"/>
                <a:ea typeface="+mn-ea"/>
                <a:cs typeface="+mn-cs"/>
              </a:rPr>
              <a:t>de Europese Gemeenschap voor Atoomenergie (Euratom)</a:t>
            </a:r>
            <a:r>
              <a:rPr lang="nl-NL" sz="1200" kern="1200">
                <a:solidFill>
                  <a:schemeClr val="tx1"/>
                </a:solidFill>
                <a:effectLst/>
                <a:latin typeface="+mn-lt"/>
                <a:ea typeface="+mn-ea"/>
                <a:cs typeface="+mn-cs"/>
              </a:rPr>
              <a:t> op.</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1992 </a:t>
            </a:r>
            <a:r>
              <a:rPr lang="nl-NL" sz="1200" b="1" kern="1200">
                <a:solidFill>
                  <a:schemeClr val="tx1"/>
                </a:solidFill>
                <a:effectLst/>
                <a:latin typeface="+mn-lt"/>
                <a:ea typeface="+mn-ea"/>
                <a:cs typeface="+mn-cs"/>
              </a:rPr>
              <a:t>Het</a:t>
            </a:r>
            <a:r>
              <a:rPr lang="nl-NL" sz="1200" kern="1200">
                <a:solidFill>
                  <a:schemeClr val="tx1"/>
                </a:solidFill>
                <a:effectLst/>
                <a:latin typeface="+mn-lt"/>
                <a:ea typeface="+mn-ea"/>
                <a:cs typeface="+mn-cs"/>
              </a:rPr>
              <a:t> </a:t>
            </a:r>
            <a:r>
              <a:rPr lang="nl-NL" sz="1200" b="1" kern="1200">
                <a:solidFill>
                  <a:schemeClr val="tx1"/>
                </a:solidFill>
                <a:effectLst/>
                <a:latin typeface="+mn-lt"/>
                <a:ea typeface="+mn-ea"/>
                <a:cs typeface="+mn-cs"/>
              </a:rPr>
              <a:t>Verdrag van Maastricht </a:t>
            </a:r>
            <a:r>
              <a:rPr lang="nl-NL" sz="1200" kern="1200">
                <a:solidFill>
                  <a:schemeClr val="tx1"/>
                </a:solidFill>
                <a:effectLst/>
                <a:latin typeface="+mn-lt"/>
                <a:ea typeface="+mn-ea"/>
                <a:cs typeface="+mn-cs"/>
              </a:rPr>
              <a:t>– In de loop der jaren zijn meer landen toegetreden en het Verdrag van Maastricht was het begin van de </a:t>
            </a:r>
            <a:r>
              <a:rPr lang="nl-NL" sz="1200" b="1" kern="1200">
                <a:solidFill>
                  <a:schemeClr val="tx1"/>
                </a:solidFill>
                <a:effectLst/>
                <a:latin typeface="+mn-lt"/>
                <a:ea typeface="+mn-ea"/>
                <a:cs typeface="+mn-cs"/>
              </a:rPr>
              <a:t>Europese Unie</a:t>
            </a:r>
            <a:r>
              <a:rPr lang="nl-NL" sz="1200" kern="1200">
                <a:solidFill>
                  <a:schemeClr val="tx1"/>
                </a:solidFill>
                <a:effectLst/>
                <a:latin typeface="+mn-lt"/>
                <a:ea typeface="+mn-ea"/>
                <a:cs typeface="+mn-cs"/>
              </a:rPr>
              <a:t> zoals we die vandaag kennen:</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a:solidFill>
                  <a:schemeClr val="tx1"/>
                </a:solidFill>
                <a:effectLst/>
                <a:latin typeface="+mn-lt"/>
                <a:ea typeface="+mn-ea"/>
                <a:cs typeface="+mn-cs"/>
              </a:rPr>
              <a:t>een </a:t>
            </a:r>
            <a:r>
              <a:rPr lang="nl-NL" sz="1200" b="1" kern="1200">
                <a:solidFill>
                  <a:schemeClr val="tx1"/>
                </a:solidFill>
                <a:effectLst/>
                <a:latin typeface="+mn-lt"/>
                <a:ea typeface="+mn-ea"/>
                <a:cs typeface="+mn-cs"/>
              </a:rPr>
              <a:t>politieke en economische </a:t>
            </a:r>
            <a:r>
              <a:rPr lang="nl-NL" sz="1200" kern="1200">
                <a:solidFill>
                  <a:schemeClr val="tx1"/>
                </a:solidFill>
                <a:effectLst/>
                <a:latin typeface="+mn-lt"/>
                <a:ea typeface="+mn-ea"/>
                <a:cs typeface="+mn-cs"/>
              </a:rPr>
              <a:t>unie;</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nl-NL" sz="1200" b="1" kern="1200">
                <a:solidFill>
                  <a:schemeClr val="tx1"/>
                </a:solidFill>
                <a:effectLst/>
                <a:latin typeface="+mn-lt"/>
                <a:ea typeface="+mn-ea"/>
                <a:cs typeface="+mn-cs"/>
              </a:rPr>
              <a:t>geen grenscontroles </a:t>
            </a:r>
            <a:r>
              <a:rPr lang="nl-NL" sz="1200" kern="1200">
                <a:solidFill>
                  <a:schemeClr val="tx1"/>
                </a:solidFill>
                <a:effectLst/>
                <a:latin typeface="+mn-lt"/>
                <a:ea typeface="+mn-ea"/>
                <a:cs typeface="+mn-cs"/>
              </a:rPr>
              <a:t>tussen de landen die deel uitmaken van het </a:t>
            </a:r>
            <a:r>
              <a:rPr lang="nl-NL" sz="1200" b="1" kern="1200">
                <a:solidFill>
                  <a:schemeClr val="tx1"/>
                </a:solidFill>
                <a:effectLst/>
                <a:latin typeface="+mn-lt"/>
                <a:ea typeface="+mn-ea"/>
                <a:cs typeface="+mn-cs"/>
              </a:rPr>
              <a:t>Schengengebied</a:t>
            </a:r>
            <a:r>
              <a:rPr lang="nl-NL" sz="1200" kern="1200">
                <a:solidFill>
                  <a:schemeClr val="tx1"/>
                </a:solidFill>
                <a:effectLst/>
                <a:latin typeface="+mn-lt"/>
                <a:ea typeface="+mn-ea"/>
                <a:cs typeface="+mn-cs"/>
              </a:rPr>
              <a:t> (1995);</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nl-NL" sz="1200" b="1" kern="1200">
                <a:solidFill>
                  <a:schemeClr val="tx1"/>
                </a:solidFill>
                <a:effectLst/>
                <a:latin typeface="+mn-lt"/>
                <a:ea typeface="+mn-ea"/>
                <a:cs typeface="+mn-cs"/>
              </a:rPr>
              <a:t>één munteenheid </a:t>
            </a:r>
            <a:r>
              <a:rPr lang="nl-NL" sz="1200" kern="1200">
                <a:solidFill>
                  <a:schemeClr val="tx1"/>
                </a:solidFill>
                <a:effectLst/>
                <a:latin typeface="+mn-lt"/>
                <a:ea typeface="+mn-ea"/>
                <a:cs typeface="+mn-cs"/>
              </a:rPr>
              <a:t>in de landen die de euro hebben ingevoerd.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1993 </a:t>
            </a:r>
            <a:r>
              <a:rPr lang="nl-NL" sz="1200" b="1" kern="1200">
                <a:solidFill>
                  <a:schemeClr val="tx1"/>
                </a:solidFill>
                <a:effectLst/>
                <a:latin typeface="+mn-lt"/>
                <a:ea typeface="+mn-ea"/>
                <a:cs typeface="+mn-cs"/>
              </a:rPr>
              <a:t>De eengemaakte markt</a:t>
            </a:r>
            <a:r>
              <a:rPr lang="nl-NL" sz="1200" kern="1200">
                <a:solidFill>
                  <a:schemeClr val="tx1"/>
                </a:solidFill>
                <a:effectLst/>
                <a:latin typeface="+mn-lt"/>
                <a:ea typeface="+mn-ea"/>
                <a:cs typeface="+mn-cs"/>
              </a:rPr>
              <a:t> werd opgericht om te zorgen voor vrij verkeer van goederen, diensten, kapitaal en personen binnen de EU. Door technische, juridische en administratieve belemmeringen weg te nemen, stelt de EU burgers en bedrijven in staat vrij handel te drijven en zaken te doen in de hele EU. </a:t>
            </a:r>
            <a:br>
              <a:rPr lang="nl-NL" sz="1200" kern="1200">
                <a:solidFill>
                  <a:schemeClr val="tx1"/>
                </a:solidFill>
                <a:effectLst/>
                <a:latin typeface="+mn-lt"/>
                <a:ea typeface="+mn-ea"/>
                <a:cs typeface="+mn-cs"/>
              </a:rPr>
            </a:br>
            <a:r>
              <a:rPr lang="nl-NL" sz="1200" kern="1200">
                <a:solidFill>
                  <a:schemeClr val="tx1"/>
                </a:solidFill>
                <a:effectLst/>
                <a:latin typeface="+mn-lt"/>
                <a:ea typeface="+mn-ea"/>
                <a:cs typeface="+mn-cs"/>
              </a:rPr>
              <a:t>Naast de 27 EU-landen zijn ook </a:t>
            </a:r>
            <a:r>
              <a:rPr lang="nl-NL" sz="1200" b="1" kern="1200">
                <a:solidFill>
                  <a:schemeClr val="tx1"/>
                </a:solidFill>
                <a:effectLst/>
                <a:latin typeface="+mn-lt"/>
                <a:ea typeface="+mn-ea"/>
                <a:cs typeface="+mn-cs"/>
              </a:rPr>
              <a:t>IJsland</a:t>
            </a:r>
            <a:r>
              <a:rPr lang="nl-NL" sz="1200" kern="1200">
                <a:solidFill>
                  <a:schemeClr val="tx1"/>
                </a:solidFill>
                <a:effectLst/>
                <a:latin typeface="+mn-lt"/>
                <a:ea typeface="+mn-ea"/>
                <a:cs typeface="+mn-cs"/>
              </a:rPr>
              <a:t>, </a:t>
            </a:r>
            <a:r>
              <a:rPr lang="nl-NL" sz="1200" b="1" kern="1200">
                <a:solidFill>
                  <a:schemeClr val="tx1"/>
                </a:solidFill>
                <a:effectLst/>
                <a:latin typeface="+mn-lt"/>
                <a:ea typeface="+mn-ea"/>
                <a:cs typeface="+mn-cs"/>
              </a:rPr>
              <a:t>Liechtenstein</a:t>
            </a:r>
            <a:r>
              <a:rPr lang="nl-NL" sz="1200" kern="1200">
                <a:solidFill>
                  <a:schemeClr val="tx1"/>
                </a:solidFill>
                <a:effectLst/>
                <a:latin typeface="+mn-lt"/>
                <a:ea typeface="+mn-ea"/>
                <a:cs typeface="+mn-cs"/>
              </a:rPr>
              <a:t>, </a:t>
            </a:r>
            <a:r>
              <a:rPr lang="nl-NL" sz="1200" b="1" kern="1200">
                <a:solidFill>
                  <a:schemeClr val="tx1"/>
                </a:solidFill>
                <a:effectLst/>
                <a:latin typeface="+mn-lt"/>
                <a:ea typeface="+mn-ea"/>
                <a:cs typeface="+mn-cs"/>
              </a:rPr>
              <a:t>Noorwegen</a:t>
            </a:r>
            <a:r>
              <a:rPr lang="nl-NL" sz="1200" kern="1200">
                <a:solidFill>
                  <a:schemeClr val="tx1"/>
                </a:solidFill>
                <a:effectLst/>
                <a:latin typeface="+mn-lt"/>
                <a:ea typeface="+mn-ea"/>
                <a:cs typeface="+mn-cs"/>
              </a:rPr>
              <a:t> en </a:t>
            </a:r>
            <a:r>
              <a:rPr lang="nl-NL" sz="1200" b="1" kern="1200">
                <a:solidFill>
                  <a:schemeClr val="tx1"/>
                </a:solidFill>
                <a:effectLst/>
                <a:latin typeface="+mn-lt"/>
                <a:ea typeface="+mn-ea"/>
                <a:cs typeface="+mn-cs"/>
              </a:rPr>
              <a:t>Zwitserland </a:t>
            </a:r>
            <a:r>
              <a:rPr lang="nl-NL" sz="1200" kern="1200">
                <a:solidFill>
                  <a:schemeClr val="tx1"/>
                </a:solidFill>
                <a:effectLst/>
                <a:latin typeface="+mn-lt"/>
                <a:ea typeface="+mn-ea"/>
                <a:cs typeface="+mn-cs"/>
              </a:rPr>
              <a:t>deel van de Europese eengemaakte markt.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1995</a:t>
            </a:r>
            <a:r>
              <a:rPr lang="nl-NL" sz="1200" b="1" kern="1200">
                <a:solidFill>
                  <a:schemeClr val="tx1"/>
                </a:solidFill>
                <a:effectLst/>
                <a:latin typeface="+mn-lt"/>
                <a:ea typeface="+mn-ea"/>
                <a:cs typeface="+mn-cs"/>
              </a:rPr>
              <a:t> </a:t>
            </a:r>
            <a:r>
              <a:rPr lang="nl-NL" sz="1200" kern="1200">
                <a:solidFill>
                  <a:schemeClr val="tx1"/>
                </a:solidFill>
                <a:effectLst/>
                <a:latin typeface="+mn-lt"/>
                <a:ea typeface="+mn-ea"/>
                <a:cs typeface="+mn-cs"/>
              </a:rPr>
              <a:t>– Door het </a:t>
            </a:r>
            <a:r>
              <a:rPr lang="nl-NL" sz="1200" b="1" kern="1200">
                <a:solidFill>
                  <a:schemeClr val="tx1"/>
                </a:solidFill>
                <a:effectLst/>
                <a:latin typeface="+mn-lt"/>
                <a:ea typeface="+mn-ea"/>
                <a:cs typeface="+mn-cs"/>
              </a:rPr>
              <a:t>Schengenakkoord</a:t>
            </a:r>
            <a:r>
              <a:rPr lang="nl-NL" sz="1200" kern="1200">
                <a:solidFill>
                  <a:schemeClr val="tx1"/>
                </a:solidFill>
                <a:effectLst/>
                <a:latin typeface="+mn-lt"/>
                <a:ea typeface="+mn-ea"/>
                <a:cs typeface="+mn-cs"/>
              </a:rPr>
              <a:t> zijn alle grenscontroles tussen de zeven landen die het akkoord hebben ondertekend afgeschaft.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0" kern="1200">
                <a:solidFill>
                  <a:schemeClr val="tx1"/>
                </a:solidFill>
                <a:effectLst/>
                <a:latin typeface="+mn-lt"/>
                <a:ea typeface="+mn-ea"/>
                <a:cs typeface="+mn-cs"/>
              </a:rPr>
              <a:t>2002</a:t>
            </a:r>
            <a:r>
              <a:rPr lang="nl-NL" sz="1200" b="1" kern="1200">
                <a:solidFill>
                  <a:schemeClr val="tx1"/>
                </a:solidFill>
                <a:effectLst/>
                <a:latin typeface="+mn-lt"/>
                <a:ea typeface="+mn-ea"/>
                <a:cs typeface="+mn-cs"/>
              </a:rPr>
              <a:t> </a:t>
            </a:r>
            <a:r>
              <a:rPr lang="nl-NL" sz="1200" kern="1200">
                <a:solidFill>
                  <a:schemeClr val="tx1"/>
                </a:solidFill>
                <a:effectLst/>
                <a:latin typeface="+mn-lt"/>
                <a:ea typeface="+mn-ea"/>
                <a:cs typeface="+mn-cs"/>
              </a:rPr>
              <a:t>– De </a:t>
            </a:r>
            <a:r>
              <a:rPr lang="nl-NL" sz="1200" b="1" kern="1200">
                <a:solidFill>
                  <a:schemeClr val="tx1"/>
                </a:solidFill>
                <a:effectLst/>
                <a:latin typeface="+mn-lt"/>
                <a:ea typeface="+mn-ea"/>
                <a:cs typeface="+mn-cs"/>
              </a:rPr>
              <a:t>euro wordt de officiële</a:t>
            </a:r>
            <a:r>
              <a:rPr lang="nl-NL" sz="1200" kern="1200">
                <a:solidFill>
                  <a:schemeClr val="tx1"/>
                </a:solidFill>
                <a:effectLst/>
                <a:latin typeface="+mn-lt"/>
                <a:ea typeface="+mn-ea"/>
                <a:cs typeface="+mn-cs"/>
              </a:rPr>
              <a:t> munteenheid in 12 EU-landen.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2004</a:t>
            </a:r>
            <a:r>
              <a:rPr lang="nl-NL" sz="1200" b="1" kern="1200">
                <a:solidFill>
                  <a:schemeClr val="tx1"/>
                </a:solidFill>
                <a:effectLst/>
                <a:latin typeface="+mn-lt"/>
                <a:ea typeface="+mn-ea"/>
                <a:cs typeface="+mn-cs"/>
              </a:rPr>
              <a:t> </a:t>
            </a:r>
            <a:r>
              <a:rPr lang="nl-NL" sz="1200" kern="1200">
                <a:solidFill>
                  <a:schemeClr val="tx1"/>
                </a:solidFill>
                <a:effectLst/>
                <a:latin typeface="+mn-lt"/>
                <a:ea typeface="+mn-ea"/>
                <a:cs typeface="+mn-cs"/>
              </a:rPr>
              <a:t>– De </a:t>
            </a:r>
            <a:r>
              <a:rPr lang="nl-NL" sz="1200" b="1" kern="1200">
                <a:solidFill>
                  <a:schemeClr val="tx1"/>
                </a:solidFill>
                <a:effectLst/>
                <a:latin typeface="+mn-lt"/>
                <a:ea typeface="+mn-ea"/>
                <a:cs typeface="+mn-cs"/>
              </a:rPr>
              <a:t>grootste uitbreiding van de Europese Unie</a:t>
            </a:r>
            <a:r>
              <a:rPr lang="nl-NL" sz="1200" kern="1200">
                <a:solidFill>
                  <a:schemeClr val="tx1"/>
                </a:solidFill>
                <a:effectLst/>
                <a:latin typeface="+mn-lt"/>
                <a:ea typeface="+mn-ea"/>
                <a:cs typeface="+mn-cs"/>
              </a:rPr>
              <a:t>, in termen van grondgebied, aantal lidstaten en bevolking. Tien nieuwe landen treden toe tot de EU: Cyprus, Estland, Hongarije, Letland, Litouwen, Malta, Polen, Slovenië, Slowakije en Tsjechië. Deze uitbreiding betekende de hereniging van Europa, dat een halve eeuw lang was verdeeld door het IJzeren Gordijn en de Koude Oorlog.</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2007– </a:t>
            </a:r>
            <a:r>
              <a:rPr lang="nl-NL" sz="1200" b="1" kern="1200">
                <a:solidFill>
                  <a:schemeClr val="tx1"/>
                </a:solidFill>
                <a:effectLst/>
                <a:latin typeface="+mn-lt"/>
                <a:ea typeface="+mn-ea"/>
                <a:cs typeface="+mn-cs"/>
              </a:rPr>
              <a:t>Met het Verdrag van Lissabon </a:t>
            </a:r>
            <a:r>
              <a:rPr lang="nl-NL" sz="1200" kern="1200">
                <a:solidFill>
                  <a:schemeClr val="tx1"/>
                </a:solidFill>
                <a:effectLst/>
                <a:latin typeface="+mn-lt"/>
                <a:ea typeface="+mn-ea"/>
                <a:cs typeface="+mn-cs"/>
              </a:rPr>
              <a:t>wordt een nieuwe structuur ingevoerd waardoor de EU een grotere rol speelt in de wereld en meer belang wordt gehecht aan de stem van de burgers en de nationale regeringen.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2020 – </a:t>
            </a:r>
            <a:r>
              <a:rPr lang="nl-NL" sz="1200" kern="1200" err="1">
                <a:solidFill>
                  <a:schemeClr val="tx1"/>
                </a:solidFill>
                <a:effectLst/>
                <a:latin typeface="+mn-lt"/>
                <a:ea typeface="+mn-ea"/>
                <a:cs typeface="+mn-cs"/>
              </a:rPr>
              <a:t>NextGenerationEU</a:t>
            </a:r>
            <a:r>
              <a:rPr lang="nl-NL" sz="1200" kern="1200">
                <a:solidFill>
                  <a:schemeClr val="tx1"/>
                </a:solidFill>
                <a:effectLst/>
                <a:latin typeface="+mn-lt"/>
                <a:ea typeface="+mn-ea"/>
                <a:cs typeface="+mn-cs"/>
              </a:rPr>
              <a:t> is een economisch herstelpakket ter ondersteuning van de EU-landen die getroffen zijn door de COVID-19-pandemie. Het doel van </a:t>
            </a:r>
            <a:r>
              <a:rPr lang="nl-NL" sz="1200" kern="1200" err="1">
                <a:solidFill>
                  <a:schemeClr val="tx1"/>
                </a:solidFill>
                <a:effectLst/>
                <a:latin typeface="+mn-lt"/>
                <a:ea typeface="+mn-ea"/>
                <a:cs typeface="+mn-cs"/>
              </a:rPr>
              <a:t>NextGenerationEU</a:t>
            </a:r>
            <a:r>
              <a:rPr lang="nl-NL" sz="1200" kern="1200">
                <a:solidFill>
                  <a:schemeClr val="tx1"/>
                </a:solidFill>
                <a:effectLst/>
                <a:latin typeface="+mn-lt"/>
                <a:ea typeface="+mn-ea"/>
                <a:cs typeface="+mn-cs"/>
              </a:rPr>
              <a:t> is Europa sterker te maken, de economieën en samenlevingen van de EU te transformeren en een Europa te ontwerpen dat voor iedereen werkt.</a:t>
            </a:r>
            <a:endParaRPr lang="en-IE"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kern="1200">
                <a:solidFill>
                  <a:schemeClr val="tx1"/>
                </a:solidFill>
                <a:effectLst/>
                <a:latin typeface="+mn-lt"/>
                <a:ea typeface="+mn-ea"/>
                <a:cs typeface="+mn-cs"/>
              </a:rPr>
              <a:t>In de loop der jaren voegden meer landen zich bij het Europese project.</a:t>
            </a:r>
            <a:endParaRPr lang="en-GB" noProof="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Het </a:t>
            </a:r>
            <a:r>
              <a:rPr lang="nl-NL" sz="1200" b="1" kern="1200" dirty="0">
                <a:solidFill>
                  <a:schemeClr val="tx1"/>
                </a:solidFill>
                <a:effectLst/>
                <a:latin typeface="+mn-lt"/>
                <a:ea typeface="+mn-ea"/>
                <a:cs typeface="+mn-cs"/>
              </a:rPr>
              <a:t>Schengengebied</a:t>
            </a:r>
            <a:r>
              <a:rPr lang="nl-NL" sz="1200" kern="1200" dirty="0">
                <a:solidFill>
                  <a:schemeClr val="tx1"/>
                </a:solidFill>
                <a:effectLst/>
                <a:latin typeface="+mn-lt"/>
                <a:ea typeface="+mn-ea"/>
                <a:cs typeface="+mn-cs"/>
              </a:rPr>
              <a:t> is in 1995 opgericht om controles aan de grenzen van de EU-landen af te schaffen.</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Binnen dit gebied kunnen EU-burgers vrij reizen. Het Schengengebied bestaat uit </a:t>
            </a:r>
            <a:r>
              <a:rPr lang="nl-NL" dirty="0"/>
              <a:t>25</a:t>
            </a:r>
            <a:r>
              <a:rPr lang="nl-NL" sz="1200" kern="1200" dirty="0">
                <a:solidFill>
                  <a:schemeClr val="tx1"/>
                </a:solidFill>
                <a:effectLst/>
                <a:latin typeface="+mn-lt"/>
                <a:ea typeface="+mn-ea"/>
                <a:cs typeface="+mn-cs"/>
              </a:rPr>
              <a:t> EU-landen (</a:t>
            </a:r>
            <a:r>
              <a:rPr lang="nl-NL" kern="1200">
                <a:effectLst/>
              </a:rPr>
              <a:t>België, </a:t>
            </a:r>
            <a:r>
              <a:rPr lang="nl-NL"/>
              <a:t>Bulgarije, </a:t>
            </a:r>
            <a:r>
              <a:rPr lang="nl-NL" kern="1200">
                <a:effectLst/>
              </a:rPr>
              <a:t>Denemarken, Duitsland, Estland, Finland, Frankrijk, Griekenland, Hongarije, Italië, </a:t>
            </a:r>
            <a:r>
              <a:rPr lang="nl-NL" b="0"/>
              <a:t>Kroatië, </a:t>
            </a:r>
            <a:r>
              <a:rPr lang="nl-NL" kern="1200">
                <a:effectLst/>
              </a:rPr>
              <a:t>Letland, Litouwen, Luxemburg, Malta, Nederland, Oostenrijk, Polen, Portugal, </a:t>
            </a:r>
            <a:r>
              <a:rPr lang="nl-NL"/>
              <a:t>Roemenië, </a:t>
            </a:r>
            <a:r>
              <a:rPr lang="nl-NL" kern="1200">
                <a:effectLst/>
              </a:rPr>
              <a:t>Slovenië, Slowakije, Spanje, Tsjechië</a:t>
            </a:r>
            <a:r>
              <a:rPr lang="nl-NL"/>
              <a:t> en</a:t>
            </a:r>
            <a:r>
              <a:rPr lang="nl-NL" kern="1200">
                <a:effectLst/>
              </a:rPr>
              <a:t> Zweden</a:t>
            </a:r>
            <a:r>
              <a:rPr lang="nl-NL"/>
              <a:t>)</a:t>
            </a:r>
            <a:r>
              <a:rPr lang="nl-NL" sz="1200" kern="1200">
                <a:solidFill>
                  <a:schemeClr val="tx1"/>
                </a:solidFill>
                <a:effectLst/>
                <a:latin typeface="+mn-lt"/>
                <a:ea typeface="+mn-ea"/>
                <a:cs typeface="+mn-cs"/>
              </a:rPr>
              <a:t> en 4 niet-EU-landen (IJsland, Liechtenstein, Noorwegen en Zwitserland).</a:t>
            </a:r>
          </a:p>
          <a:p>
            <a:endParaRPr lang="nl-NL">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De euro is in de plaats gekomen van de nationale munteenheden en wordt momenteel gebruikt in </a:t>
            </a:r>
            <a:r>
              <a:rPr lang="nl-NL" sz="1200" b="1" kern="1200">
                <a:solidFill>
                  <a:schemeClr val="tx1"/>
                </a:solidFill>
                <a:effectLst/>
                <a:latin typeface="+mn-lt"/>
                <a:ea typeface="+mn-ea"/>
                <a:cs typeface="+mn-cs"/>
              </a:rPr>
              <a:t>20</a:t>
            </a:r>
            <a:r>
              <a:rPr lang="nl-NL" sz="1200" kern="1200">
                <a:solidFill>
                  <a:schemeClr val="tx1"/>
                </a:solidFill>
                <a:effectLst/>
                <a:latin typeface="+mn-lt"/>
                <a:ea typeface="+mn-ea"/>
                <a:cs typeface="+mn-cs"/>
              </a:rPr>
              <a:t> van de 27 EU-landen: België, Cyprus, Duitsland, Estland, Finland, Frankrijk, Griekenland, Ierland, Italië, </a:t>
            </a:r>
            <a:r>
              <a:rPr lang="fr-BE" sz="1200" b="0" err="1">
                <a:solidFill>
                  <a:prstClr val="black"/>
                </a:solidFill>
              </a:rPr>
              <a:t>Kroatië</a:t>
            </a:r>
            <a:r>
              <a:rPr lang="fr-BE" sz="1200" b="0">
                <a:solidFill>
                  <a:prstClr val="black"/>
                </a:solidFill>
              </a:rPr>
              <a:t>,</a:t>
            </a:r>
            <a:r>
              <a:rPr lang="nl-NL" sz="1200" kern="1200">
                <a:solidFill>
                  <a:schemeClr val="tx1"/>
                </a:solidFill>
                <a:effectLst/>
                <a:latin typeface="+mn-lt"/>
                <a:ea typeface="+mn-ea"/>
                <a:cs typeface="+mn-cs"/>
              </a:rPr>
              <a:t> Letland, Litouwen, Luxemburg, Malta, Nederland, Oostenrijk, Portugal, Slowakije, Slovenië, en Spanje.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NL" sz="1200" kern="1200">
                <a:solidFill>
                  <a:schemeClr val="tx1"/>
                </a:solidFill>
                <a:effectLst/>
                <a:latin typeface="+mn-lt"/>
                <a:ea typeface="+mn-ea"/>
                <a:cs typeface="+mn-cs"/>
              </a:rPr>
              <a:t>De </a:t>
            </a:r>
            <a:r>
              <a:rPr lang="nl-NL" sz="1200" b="1" kern="1200">
                <a:solidFill>
                  <a:schemeClr val="tx1"/>
                </a:solidFill>
                <a:effectLst/>
                <a:latin typeface="+mn-lt"/>
                <a:ea typeface="+mn-ea"/>
                <a:cs typeface="+mn-cs"/>
              </a:rPr>
              <a:t>jongerengarantie </a:t>
            </a:r>
            <a:r>
              <a:rPr lang="nl-NL" sz="1200" kern="1200">
                <a:solidFill>
                  <a:schemeClr val="tx1"/>
                </a:solidFill>
                <a:effectLst/>
                <a:latin typeface="+mn-lt"/>
                <a:ea typeface="+mn-ea"/>
                <a:cs typeface="+mn-cs"/>
              </a:rPr>
              <a:t>is bedoeld om jongeren te helpen hun opleiding voort te zetten of hun kansen op het vinden van een baan te vergroten door hen op te leiden in de vaardigheden die werkgevers nodig hebben.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De </a:t>
            </a:r>
            <a:r>
              <a:rPr lang="nl-NL" sz="1200" b="1" kern="1200">
                <a:solidFill>
                  <a:schemeClr val="tx1"/>
                </a:solidFill>
                <a:effectLst/>
                <a:latin typeface="+mn-lt"/>
                <a:ea typeface="+mn-ea"/>
                <a:cs typeface="+mn-cs"/>
              </a:rPr>
              <a:t>vacaturesite van </a:t>
            </a:r>
            <a:r>
              <a:rPr lang="nl-NL" sz="1200" b="1" kern="1200" err="1">
                <a:solidFill>
                  <a:schemeClr val="tx1"/>
                </a:solidFill>
                <a:effectLst/>
                <a:latin typeface="+mn-lt"/>
                <a:ea typeface="+mn-ea"/>
                <a:cs typeface="+mn-cs"/>
              </a:rPr>
              <a:t>Eures</a:t>
            </a:r>
            <a:r>
              <a:rPr lang="nl-NL" sz="1200" kern="1200">
                <a:solidFill>
                  <a:schemeClr val="tx1"/>
                </a:solidFill>
                <a:effectLst/>
                <a:latin typeface="+mn-lt"/>
                <a:ea typeface="+mn-ea"/>
                <a:cs typeface="+mn-cs"/>
              </a:rPr>
              <a:t> helpt jongeren op zoek te gaan naar een baan, stage of </a:t>
            </a:r>
            <a:r>
              <a:rPr lang="nl-NL" sz="1200" kern="1200" err="1">
                <a:solidFill>
                  <a:schemeClr val="tx1"/>
                </a:solidFill>
                <a:effectLst/>
                <a:latin typeface="+mn-lt"/>
                <a:ea typeface="+mn-ea"/>
                <a:cs typeface="+mn-cs"/>
              </a:rPr>
              <a:t>leerlingplaats</a:t>
            </a:r>
            <a:r>
              <a:rPr lang="nl-NL" sz="1200" kern="1200">
                <a:solidFill>
                  <a:schemeClr val="tx1"/>
                </a:solidFill>
                <a:effectLst/>
                <a:latin typeface="+mn-lt"/>
                <a:ea typeface="+mn-ea"/>
                <a:cs typeface="+mn-cs"/>
              </a:rPr>
              <a:t> in een ander EU-land. Ook werkgevers gebruiken de site om kandidaten te vinden in andere EU-landen.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Het </a:t>
            </a:r>
            <a:r>
              <a:rPr lang="nl-NL" sz="1200" b="1" kern="1200">
                <a:solidFill>
                  <a:schemeClr val="tx1"/>
                </a:solidFill>
                <a:effectLst/>
                <a:latin typeface="+mn-lt"/>
                <a:ea typeface="+mn-ea"/>
                <a:cs typeface="+mn-cs"/>
              </a:rPr>
              <a:t>programma Erasmus+</a:t>
            </a:r>
            <a:r>
              <a:rPr lang="nl-NL" sz="1200" kern="1200">
                <a:solidFill>
                  <a:schemeClr val="tx1"/>
                </a:solidFill>
                <a:effectLst/>
                <a:latin typeface="+mn-lt"/>
                <a:ea typeface="+mn-ea"/>
                <a:cs typeface="+mn-cs"/>
              </a:rPr>
              <a:t> staat open voor tieners en volwassenen uit landen binnen en buiten de EU. Via het programma kan je studeren, een opleiding volgen of deelnemen aan een jongerenuitwisseling in een van de 33 landen in Europa of daarbuiten.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Dankzij het </a:t>
            </a:r>
            <a:r>
              <a:rPr lang="nl-NL" sz="1200" b="1" kern="1200">
                <a:solidFill>
                  <a:schemeClr val="tx1"/>
                </a:solidFill>
                <a:effectLst/>
                <a:latin typeface="+mn-lt"/>
                <a:ea typeface="+mn-ea"/>
                <a:cs typeface="+mn-cs"/>
              </a:rPr>
              <a:t>Europees Solidariteitskorps</a:t>
            </a:r>
            <a:r>
              <a:rPr lang="nl-NL" sz="1200" kern="1200">
                <a:solidFill>
                  <a:schemeClr val="tx1"/>
                </a:solidFill>
                <a:effectLst/>
                <a:latin typeface="+mn-lt"/>
                <a:ea typeface="+mn-ea"/>
                <a:cs typeface="+mn-cs"/>
              </a:rPr>
              <a:t> kunnen jongvolwassenen vrijwilligerswerk doen in het buitenland (of in eigen land) voor een doel dat hen nauw aan het hart ligt. Deze verrijkende ervaring stelt hen in staat hun vaardigheden en competenties te ontwikkelen.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Hier vind je meer informatie: </a:t>
            </a:r>
            <a:r>
              <a:rPr lang="nl-NL" sz="1200" u="sng" kern="1200">
                <a:solidFill>
                  <a:schemeClr val="tx1"/>
                </a:solidFill>
                <a:effectLst/>
                <a:latin typeface="+mn-lt"/>
                <a:ea typeface="+mn-ea"/>
                <a:cs typeface="+mn-cs"/>
                <a:hlinkClick r:id="rId3"/>
              </a:rPr>
              <a:t>Werken en studeren (europa.eu)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NL" sz="1200" b="1" kern="1200" err="1">
                <a:solidFill>
                  <a:schemeClr val="tx1"/>
                </a:solidFill>
                <a:effectLst/>
                <a:latin typeface="+mn-lt"/>
                <a:ea typeface="+mn-ea"/>
                <a:cs typeface="+mn-cs"/>
              </a:rPr>
              <a:t>DiscoverEU</a:t>
            </a:r>
            <a:r>
              <a:rPr lang="nl-NL" sz="1200" kern="1200">
                <a:solidFill>
                  <a:schemeClr val="tx1"/>
                </a:solidFill>
                <a:effectLst/>
                <a:latin typeface="+mn-lt"/>
                <a:ea typeface="+mn-ea"/>
                <a:cs typeface="+mn-cs"/>
              </a:rPr>
              <a:t> is een initiatief van de Europese Unie dat 18-jarigen de kans biedt om al reizend Europa te ontdekken.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In het buitenland kan je</a:t>
            </a:r>
            <a:r>
              <a:rPr lang="nl-NL" sz="1200" b="1" kern="1200">
                <a:solidFill>
                  <a:schemeClr val="tx1"/>
                </a:solidFill>
                <a:effectLst/>
                <a:latin typeface="+mn-lt"/>
                <a:ea typeface="+mn-ea"/>
                <a:cs typeface="+mn-cs"/>
              </a:rPr>
              <a:t> je mobiele telefoon net als thuis gebruiken </a:t>
            </a:r>
            <a:r>
              <a:rPr lang="nl-NL" sz="1200" kern="1200">
                <a:solidFill>
                  <a:schemeClr val="tx1"/>
                </a:solidFill>
                <a:effectLst/>
                <a:latin typeface="+mn-lt"/>
                <a:ea typeface="+mn-ea"/>
                <a:cs typeface="+mn-cs"/>
              </a:rPr>
              <a:t>zonder extra kosten te betalen.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Als je vlucht, bus, trein of boot geannuleerd wordt, wordt je terugbetaald omdat je beschermd bent door een hele reeks </a:t>
            </a:r>
            <a:r>
              <a:rPr lang="nl-NL" sz="1200" b="1" kern="1200">
                <a:solidFill>
                  <a:schemeClr val="tx1"/>
                </a:solidFill>
                <a:effectLst/>
                <a:latin typeface="+mn-lt"/>
                <a:ea typeface="+mn-ea"/>
                <a:cs typeface="+mn-cs"/>
              </a:rPr>
              <a:t>passagiersrechten</a:t>
            </a:r>
            <a:r>
              <a:rPr lang="nl-NL"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In geval van nood krijg je gezondheidszorg in elk EU-land dankzij de </a:t>
            </a:r>
            <a:r>
              <a:rPr lang="nl-NL" sz="1200" b="1" kern="1200">
                <a:solidFill>
                  <a:schemeClr val="tx1"/>
                </a:solidFill>
                <a:effectLst/>
                <a:latin typeface="+mn-lt"/>
                <a:ea typeface="+mn-ea"/>
                <a:cs typeface="+mn-cs"/>
              </a:rPr>
              <a:t>Europese ziekteverzekeringskaart</a:t>
            </a:r>
            <a:r>
              <a:rPr lang="nl-NL"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Op reis kan je nog altijd naar je favoriete series kijken omdat je </a:t>
            </a:r>
            <a:r>
              <a:rPr lang="nl-NL" sz="1200" b="1" kern="1200">
                <a:solidFill>
                  <a:schemeClr val="tx1"/>
                </a:solidFill>
                <a:effectLst/>
                <a:latin typeface="+mn-lt"/>
                <a:ea typeface="+mn-ea"/>
                <a:cs typeface="+mn-cs"/>
              </a:rPr>
              <a:t>in de hele EU toegang hebt tot je digitale abonnementen</a:t>
            </a:r>
            <a:r>
              <a:rPr lang="nl-NL"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Participatie: </a:t>
            </a:r>
            <a:r>
              <a:rPr lang="nl-NL" sz="1200" kern="1200" dirty="0">
                <a:solidFill>
                  <a:schemeClr val="tx1"/>
                </a:solidFill>
                <a:effectLst/>
                <a:latin typeface="+mn-lt"/>
                <a:ea typeface="+mn-ea"/>
                <a:cs typeface="+mn-cs"/>
              </a:rPr>
              <a:t>je kan mee Europa vorm geven door bijvoorbeeld:</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je </a:t>
            </a:r>
            <a:r>
              <a:rPr lang="nl-NL" sz="1800" dirty="0">
                <a:effectLst/>
                <a:latin typeface="Calibri"/>
                <a:ea typeface="Calibri"/>
                <a:cs typeface="Calibri"/>
              </a:rPr>
              <a:t>stem uit te brengen bij de Europese Parlementsverkiezingen; de kiesgerechtigde leeftijd is in de meeste EU-landen 18 jaar; in Griekenland is het 17 jaar en in Malta en Oostenrijk is het 16 jaar. België en Duitsland hebben de kiesgerechtigde leeftijd voor de Europese verkiezingen onlangs verlaagd tot 16 jaar.</a:t>
            </a: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een </a:t>
            </a:r>
            <a:r>
              <a:rPr lang="nl-NL" sz="1200" b="1" kern="1200" dirty="0">
                <a:solidFill>
                  <a:schemeClr val="tx1"/>
                </a:solidFill>
                <a:effectLst/>
                <a:latin typeface="+mn-lt"/>
                <a:ea typeface="+mn-ea"/>
                <a:cs typeface="+mn-cs"/>
              </a:rPr>
              <a:t>Europees burgerinitiatief</a:t>
            </a:r>
            <a:r>
              <a:rPr lang="nl-NL" sz="1200" kern="1200" dirty="0">
                <a:solidFill>
                  <a:schemeClr val="tx1"/>
                </a:solidFill>
                <a:effectLst/>
                <a:latin typeface="+mn-lt"/>
                <a:ea typeface="+mn-ea"/>
                <a:cs typeface="+mn-cs"/>
              </a:rPr>
              <a:t> op te zetten of te steunen waarmee de EU wordt verzocht wetgeving voor te stellen over een specifiek probleem waarvoor zij bevoegd is;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b="1" kern="1200" dirty="0">
                <a:solidFill>
                  <a:schemeClr val="tx1"/>
                </a:solidFill>
                <a:effectLst/>
                <a:latin typeface="+mn-lt"/>
                <a:ea typeface="+mn-ea"/>
                <a:cs typeface="+mn-cs"/>
              </a:rPr>
              <a:t>burgerdialogen</a:t>
            </a:r>
            <a:r>
              <a:rPr lang="nl-NL" sz="1200" kern="1200" dirty="0">
                <a:solidFill>
                  <a:schemeClr val="tx1"/>
                </a:solidFill>
                <a:effectLst/>
                <a:latin typeface="+mn-lt"/>
                <a:ea typeface="+mn-ea"/>
                <a:cs typeface="+mn-cs"/>
              </a:rPr>
              <a:t> bij te wonen die in de hele EU worden georganiseerd en waar je de kans krijgt Europese kwesties te bespreken met vertegenwoordigers van de EU;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Milieubescherming:</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De strijd tegen klimaatverandering is een topprioriteit voor de EU. Alle lidstaten van de EU hebben afgesproken om tussen nu en 2030: hun broeikasgasemissies en energieverbruik drastisch te verminderen en zelf meer energie te produceren uit hernieuwbare bronnen (zoals wind, zon of waterkracht).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b="1" kern="1200" dirty="0">
                <a:solidFill>
                  <a:schemeClr val="tx1"/>
                </a:solidFill>
                <a:effectLst/>
                <a:latin typeface="+mn-lt"/>
                <a:ea typeface="+mn-ea"/>
                <a:cs typeface="+mn-cs"/>
              </a:rPr>
              <a:t>Natura 2000</a:t>
            </a:r>
            <a:r>
              <a:rPr lang="nl-NL" sz="1200" kern="1200" dirty="0">
                <a:solidFill>
                  <a:schemeClr val="tx1"/>
                </a:solidFill>
                <a:effectLst/>
                <a:latin typeface="+mn-lt"/>
                <a:ea typeface="+mn-ea"/>
                <a:cs typeface="+mn-cs"/>
              </a:rPr>
              <a:t> is een netwerk van beschermde gebieden in de wereld. Het beschermt ongeveer 2000 dier- en plantensoorten en 230 soorten </a:t>
            </a:r>
            <a:r>
              <a:rPr lang="nl-NL" sz="1200" kern="1200" dirty="0" err="1">
                <a:solidFill>
                  <a:schemeClr val="tx1"/>
                </a:solidFill>
                <a:effectLst/>
                <a:latin typeface="+mn-lt"/>
                <a:ea typeface="+mn-ea"/>
                <a:cs typeface="+mn-cs"/>
              </a:rPr>
              <a:t>habitats</a:t>
            </a:r>
            <a:r>
              <a:rPr lang="nl-NL" sz="1200" kern="1200" dirty="0">
                <a:solidFill>
                  <a:schemeClr val="tx1"/>
                </a:solidFill>
                <a:effectLst/>
                <a:latin typeface="+mn-lt"/>
                <a:ea typeface="+mn-ea"/>
                <a:cs typeface="+mn-cs"/>
              </a:rPr>
              <a:t> in de hele EU. Klik hier voor meer informatie: </a:t>
            </a:r>
            <a:r>
              <a:rPr lang="nl-NL" sz="1200" u="sng" kern="1200" dirty="0">
                <a:solidFill>
                  <a:schemeClr val="tx1"/>
                </a:solidFill>
                <a:effectLst/>
                <a:latin typeface="+mn-lt"/>
                <a:ea typeface="+mn-ea"/>
                <a:cs typeface="+mn-cs"/>
                <a:hlinkClick r:id="rId3"/>
              </a:rPr>
              <a:t>https://europa.eu/!vC49dj</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Het EU-programma </a:t>
            </a:r>
            <a:r>
              <a:rPr lang="nl-NL" sz="1200" b="1" kern="1200" dirty="0">
                <a:solidFill>
                  <a:schemeClr val="tx1"/>
                </a:solidFill>
                <a:effectLst/>
                <a:latin typeface="+mn-lt"/>
                <a:ea typeface="+mn-ea"/>
                <a:cs typeface="+mn-cs"/>
              </a:rPr>
              <a:t>LIFE</a:t>
            </a:r>
            <a:r>
              <a:rPr lang="nl-NL" sz="1200" kern="1200" dirty="0">
                <a:solidFill>
                  <a:schemeClr val="tx1"/>
                </a:solidFill>
                <a:effectLst/>
                <a:latin typeface="+mn-lt"/>
                <a:ea typeface="+mn-ea"/>
                <a:cs typeface="+mn-cs"/>
              </a:rPr>
              <a:t> financiert projecten die het milieu beschermen en klimaatverandering bestrijden. Klik hier voor de projecten die in jouw land worden uitgevoerd: </a:t>
            </a:r>
            <a:r>
              <a:rPr lang="nl-NL" sz="1200" u="sng" kern="1200" dirty="0">
                <a:solidFill>
                  <a:schemeClr val="tx1"/>
                </a:solidFill>
                <a:effectLst/>
                <a:latin typeface="+mn-lt"/>
                <a:ea typeface="+mn-ea"/>
                <a:cs typeface="+mn-cs"/>
                <a:hlinkClick r:id="rId4"/>
              </a:rPr>
              <a:t>https://cinea.ec.europa.eu/life/life-european-countries_en</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De rechten en veiligheid van consumenten</a:t>
            </a:r>
            <a:r>
              <a:rPr lang="nl-NL" sz="1200" kern="1200" dirty="0">
                <a:solidFill>
                  <a:schemeClr val="tx1"/>
                </a:solidFill>
                <a:effectLst/>
                <a:latin typeface="+mn-lt"/>
                <a:ea typeface="+mn-ea"/>
                <a:cs typeface="+mn-cs"/>
              </a:rPr>
              <a:t>: Producten zoals levensmiddelen, speelgoed en cosmetica moeten aan strenge </a:t>
            </a:r>
            <a:r>
              <a:rPr lang="nl-NL" sz="1200" b="1" kern="1200" dirty="0">
                <a:solidFill>
                  <a:schemeClr val="tx1"/>
                </a:solidFill>
                <a:effectLst/>
                <a:latin typeface="+mn-lt"/>
                <a:ea typeface="+mn-ea"/>
                <a:cs typeface="+mn-cs"/>
              </a:rPr>
              <a:t>veiligheidseisen</a:t>
            </a:r>
            <a:r>
              <a:rPr lang="nl-NL" sz="1200" kern="1200" dirty="0">
                <a:solidFill>
                  <a:schemeClr val="tx1"/>
                </a:solidFill>
                <a:effectLst/>
                <a:latin typeface="+mn-lt"/>
                <a:ea typeface="+mn-ea"/>
                <a:cs typeface="+mn-cs"/>
              </a:rPr>
              <a:t> voldoen voordat ze in de EU mogen worden verkocht. De EU-wetgeving biedt je ook </a:t>
            </a:r>
            <a:r>
              <a:rPr lang="nl-NL" sz="1200" b="1" kern="1200" dirty="0">
                <a:solidFill>
                  <a:schemeClr val="tx1"/>
                </a:solidFill>
                <a:effectLst/>
                <a:latin typeface="+mn-lt"/>
                <a:ea typeface="+mn-ea"/>
                <a:cs typeface="+mn-cs"/>
              </a:rPr>
              <a:t>minimaal 2 jaar garantie </a:t>
            </a:r>
            <a:r>
              <a:rPr lang="nl-NL" sz="1200" kern="1200" dirty="0">
                <a:solidFill>
                  <a:schemeClr val="tx1"/>
                </a:solidFill>
                <a:effectLst/>
                <a:latin typeface="+mn-lt"/>
                <a:ea typeface="+mn-ea"/>
                <a:cs typeface="+mn-cs"/>
              </a:rPr>
              <a:t>als je consumptiegoederen koopt en geeft je de mogelijkheid om de gekochte goederen </a:t>
            </a:r>
            <a:r>
              <a:rPr lang="nl-NL" sz="1200" b="1" kern="1200" dirty="0">
                <a:solidFill>
                  <a:schemeClr val="tx1"/>
                </a:solidFill>
                <a:effectLst/>
                <a:latin typeface="+mn-lt"/>
                <a:ea typeface="+mn-ea"/>
                <a:cs typeface="+mn-cs"/>
              </a:rPr>
              <a:t>binnen 14 dagen</a:t>
            </a:r>
            <a:r>
              <a:rPr lang="nl-NL" sz="1200" kern="1200" dirty="0">
                <a:solidFill>
                  <a:schemeClr val="tx1"/>
                </a:solidFill>
                <a:effectLst/>
                <a:latin typeface="+mn-lt"/>
                <a:ea typeface="+mn-ea"/>
                <a:cs typeface="+mn-cs"/>
              </a:rPr>
              <a:t> terug te sturen als je van mening bent veranderd.</a:t>
            </a:r>
            <a:r>
              <a:rPr lang="en-US"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Dankzij de </a:t>
            </a:r>
            <a:r>
              <a:rPr lang="nl-NL" sz="1200" b="1" kern="1200" dirty="0">
                <a:solidFill>
                  <a:schemeClr val="tx1"/>
                </a:solidFill>
                <a:effectLst/>
                <a:latin typeface="+mn-lt"/>
                <a:ea typeface="+mn-ea"/>
                <a:cs typeface="+mn-cs"/>
              </a:rPr>
              <a:t>algemene verordening gegevensbescherming van de EU</a:t>
            </a:r>
            <a:r>
              <a:rPr lang="nl-NL" sz="1200" kern="1200" dirty="0">
                <a:solidFill>
                  <a:schemeClr val="tx1"/>
                </a:solidFill>
                <a:effectLst/>
                <a:latin typeface="+mn-lt"/>
                <a:ea typeface="+mn-ea"/>
                <a:cs typeface="+mn-cs"/>
              </a:rPr>
              <a:t> is de privacy van de consument bovendien voortdurend beschermd. De EU zet zich ook in om de verspreiding van </a:t>
            </a:r>
            <a:r>
              <a:rPr lang="nl-NL" sz="1200" b="1" kern="1200" dirty="0">
                <a:solidFill>
                  <a:schemeClr val="tx1"/>
                </a:solidFill>
                <a:effectLst/>
                <a:latin typeface="+mn-lt"/>
                <a:ea typeface="+mn-ea"/>
                <a:cs typeface="+mn-cs"/>
              </a:rPr>
              <a:t>desinformatie</a:t>
            </a:r>
            <a:r>
              <a:rPr lang="nl-NL" sz="1200" kern="1200" dirty="0">
                <a:solidFill>
                  <a:schemeClr val="tx1"/>
                </a:solidFill>
                <a:effectLst/>
                <a:latin typeface="+mn-lt"/>
                <a:ea typeface="+mn-ea"/>
                <a:cs typeface="+mn-cs"/>
              </a:rPr>
              <a:t> een </a:t>
            </a:r>
            <a:r>
              <a:rPr lang="nl-NL" sz="1200" b="1" kern="1200" dirty="0">
                <a:solidFill>
                  <a:schemeClr val="tx1"/>
                </a:solidFill>
                <a:effectLst/>
                <a:latin typeface="+mn-lt"/>
                <a:ea typeface="+mn-ea"/>
                <a:cs typeface="+mn-cs"/>
              </a:rPr>
              <a:t>halt</a:t>
            </a:r>
            <a:r>
              <a:rPr lang="nl-NL" sz="1200" kern="1200" dirty="0">
                <a:solidFill>
                  <a:schemeClr val="tx1"/>
                </a:solidFill>
                <a:effectLst/>
                <a:latin typeface="+mn-lt"/>
                <a:ea typeface="+mn-ea"/>
                <a:cs typeface="+mn-cs"/>
              </a:rPr>
              <a:t> toe te roepen.</a:t>
            </a:r>
            <a:endParaRPr lang="nl-NL" sz="1200" kern="1200" dirty="0">
              <a:solidFill>
                <a:schemeClr val="tx1"/>
              </a:solidFill>
              <a:effectLst/>
              <a:latin typeface="+mn-lt"/>
              <a:ea typeface="Calibri"/>
              <a:cs typeface="Calibri"/>
            </a:endParaRP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Door de EU gefinancierde projecten</a:t>
            </a:r>
            <a:r>
              <a:rPr lang="nl-NL" sz="1200" kern="1200" dirty="0">
                <a:solidFill>
                  <a:schemeClr val="tx1"/>
                </a:solidFill>
                <a:effectLst/>
                <a:latin typeface="+mn-lt"/>
                <a:ea typeface="+mn-ea"/>
                <a:cs typeface="+mn-cs"/>
              </a:rPr>
              <a:t>: De Europese Unie helpt het leven van de mensen te verbeteren door:</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nieuwe banen te ondersteunen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nieuwe infrastructuur te bouwen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wetenschappelijk onderzoek te financieren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openbare diensten zoals scholen en ziekenhuizen te moderniseren.</a:t>
            </a:r>
            <a:endParaRPr lang="en-US" sz="1200" kern="1200" dirty="0">
              <a:solidFill>
                <a:schemeClr val="tx1"/>
              </a:solidFill>
              <a:effectLst/>
              <a:latin typeface="+mn-lt"/>
              <a:ea typeface="+mn-ea"/>
              <a:cs typeface="+mn-cs"/>
            </a:endParaRPr>
          </a:p>
          <a:p>
            <a:r>
              <a:rPr lang="nl-NL" sz="1200" kern="1200">
                <a:solidFill>
                  <a:schemeClr val="tx1"/>
                </a:solidFill>
                <a:effectLst/>
                <a:latin typeface="+mn-lt"/>
                <a:ea typeface="+mn-ea"/>
                <a:cs typeface="+mn-cs"/>
              </a:rPr>
              <a:t>Meer informatie: </a:t>
            </a:r>
            <a:r>
              <a:rPr lang="nl-NL" dirty="0">
                <a:hlinkClick r:id="rId5"/>
              </a:rPr>
              <a:t>Kohesio: ontdek EU-projecten in uw regio (europa.eu)</a:t>
            </a:r>
            <a:endParaRPr lang="nl-NL" u="sng">
              <a:ea typeface="Calibri" panose="020F0502020204030204"/>
              <a:cs typeface="Calibri" panose="020F0502020204030204"/>
            </a:endParaRPr>
          </a:p>
          <a:p>
            <a:pPr marL="171450" indent="-171450">
              <a:buFont typeface="Arial" panose="020B0604020202020204" pitchFamily="34" charset="0"/>
              <a:buChar char="•"/>
            </a:pPr>
            <a:r>
              <a:rPr lang="nl-NL" sz="1200" b="1" kern="1200">
                <a:solidFill>
                  <a:schemeClr val="tx1"/>
                </a:solidFill>
                <a:effectLst/>
                <a:latin typeface="+mn-lt"/>
                <a:ea typeface="+mn-ea"/>
                <a:cs typeface="+mn-cs"/>
              </a:rPr>
              <a:t>De EU in de wereld</a:t>
            </a:r>
            <a:r>
              <a:rPr lang="nl-NL" sz="1200" kern="1200">
                <a:solidFill>
                  <a:schemeClr val="tx1"/>
                </a:solidFill>
                <a:effectLst/>
                <a:latin typeface="+mn-lt"/>
                <a:ea typeface="+mn-ea"/>
                <a:cs typeface="+mn-cs"/>
              </a:rPr>
              <a:t>:</a:t>
            </a:r>
            <a:endParaRPr lang="en-US" sz="1200" kern="1200">
              <a:solidFill>
                <a:schemeClr val="tx1"/>
              </a:solidFill>
              <a:effectLst/>
              <a:latin typeface="+mn-lt"/>
              <a:ea typeface="Calibri"/>
              <a:cs typeface="Calibri"/>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De EU heeft </a:t>
            </a:r>
            <a:r>
              <a:rPr lang="nl-NL" sz="1200" b="1" kern="1200" dirty="0">
                <a:solidFill>
                  <a:schemeClr val="tx1"/>
                </a:solidFill>
                <a:effectLst/>
                <a:latin typeface="+mn-lt"/>
                <a:ea typeface="+mn-ea"/>
                <a:cs typeface="+mn-cs"/>
              </a:rPr>
              <a:t>handelsovereenkomsten</a:t>
            </a:r>
            <a:r>
              <a:rPr lang="nl-NL" sz="1200" kern="1200" dirty="0">
                <a:solidFill>
                  <a:schemeClr val="tx1"/>
                </a:solidFill>
                <a:effectLst/>
                <a:latin typeface="+mn-lt"/>
                <a:ea typeface="+mn-ea"/>
                <a:cs typeface="+mn-cs"/>
              </a:rPr>
              <a:t> gesloten met veel landen over de hele wereld. Dat maakt het gemakkelijker zaken te doen. Meer informatie is te vinden op: </a:t>
            </a:r>
            <a:r>
              <a:rPr lang="nl-NL" sz="1200" u="sng" kern="1200" dirty="0">
                <a:solidFill>
                  <a:schemeClr val="tx1"/>
                </a:solidFill>
                <a:effectLst/>
                <a:latin typeface="+mn-lt"/>
                <a:ea typeface="+mn-ea"/>
                <a:cs typeface="+mn-cs"/>
                <a:hlinkClick r:id="rId6"/>
              </a:rPr>
              <a:t>https://europa.eu/!gv87hU</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De EU voert ook </a:t>
            </a:r>
            <a:r>
              <a:rPr lang="nl-NL" sz="1200" b="1" kern="1200" dirty="0">
                <a:solidFill>
                  <a:schemeClr val="tx1"/>
                </a:solidFill>
                <a:effectLst/>
                <a:latin typeface="+mn-lt"/>
                <a:ea typeface="+mn-ea"/>
                <a:cs typeface="+mn-cs"/>
              </a:rPr>
              <a:t>humanitaire projecten</a:t>
            </a:r>
            <a:r>
              <a:rPr lang="nl-NL" sz="1200" kern="1200" dirty="0">
                <a:solidFill>
                  <a:schemeClr val="tx1"/>
                </a:solidFill>
                <a:effectLst/>
                <a:latin typeface="+mn-lt"/>
                <a:ea typeface="+mn-ea"/>
                <a:cs typeface="+mn-cs"/>
              </a:rPr>
              <a:t> uit om kwetsbare mensen voedsel, onderdak, medische zorg en onderwijs te geven, </a:t>
            </a:r>
            <a:r>
              <a:rPr lang="nl-NL" sz="1200" u="sng" kern="1200" dirty="0">
                <a:solidFill>
                  <a:schemeClr val="tx1"/>
                </a:solidFill>
                <a:effectLst/>
                <a:latin typeface="+mn-lt"/>
                <a:ea typeface="+mn-ea"/>
                <a:cs typeface="+mn-cs"/>
                <a:hlinkClick r:id="rId7"/>
              </a:rPr>
              <a:t>https://europa.eu/!rV69JX</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Bij rampen kan de EU hulp en bijstand verlenen via een gecoördineerd systeem dat bekendstaat als het </a:t>
            </a:r>
            <a:r>
              <a:rPr lang="nl-NL" sz="1200" b="1" kern="1200" dirty="0">
                <a:solidFill>
                  <a:schemeClr val="tx1"/>
                </a:solidFill>
                <a:effectLst/>
                <a:latin typeface="+mn-lt"/>
                <a:ea typeface="+mn-ea"/>
                <a:cs typeface="+mn-cs"/>
              </a:rPr>
              <a:t>mechanisme voor civiele bescherming</a:t>
            </a:r>
            <a:r>
              <a:rPr lang="nl-NL" sz="1200" kern="1200" dirty="0">
                <a:solidFill>
                  <a:schemeClr val="tx1"/>
                </a:solidFill>
                <a:effectLst/>
                <a:latin typeface="+mn-lt"/>
                <a:ea typeface="+mn-ea"/>
                <a:cs typeface="+mn-cs"/>
              </a:rPr>
              <a:t>, </a:t>
            </a:r>
            <a:r>
              <a:rPr lang="nl-NL" sz="1200" u="sng" kern="1200" dirty="0">
                <a:solidFill>
                  <a:schemeClr val="tx1"/>
                </a:solidFill>
                <a:effectLst/>
                <a:latin typeface="+mn-lt"/>
                <a:ea typeface="+mn-ea"/>
                <a:cs typeface="+mn-cs"/>
                <a:hlinkClick r:id="rId8"/>
              </a:rPr>
              <a:t>https://europa.eu/!Pw88qb</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NL" sz="1200" kern="1200">
                <a:solidFill>
                  <a:schemeClr val="tx1"/>
                </a:solidFill>
                <a:effectLst/>
                <a:latin typeface="+mn-lt"/>
                <a:ea typeface="+mn-ea"/>
                <a:cs typeface="+mn-cs"/>
              </a:rPr>
              <a:t>Met de </a:t>
            </a:r>
            <a:r>
              <a:rPr lang="nl-NL" sz="1200" b="1" kern="1200">
                <a:solidFill>
                  <a:schemeClr val="tx1"/>
                </a:solidFill>
                <a:effectLst/>
                <a:latin typeface="+mn-lt"/>
                <a:ea typeface="+mn-ea"/>
                <a:cs typeface="+mn-cs"/>
              </a:rPr>
              <a:t>Europese Green Deal</a:t>
            </a:r>
            <a:r>
              <a:rPr lang="nl-NL" sz="1200" kern="1200">
                <a:solidFill>
                  <a:schemeClr val="tx1"/>
                </a:solidFill>
                <a:effectLst/>
                <a:latin typeface="+mn-lt"/>
                <a:ea typeface="+mn-ea"/>
                <a:cs typeface="+mn-cs"/>
              </a:rPr>
              <a:t> wil de EU haar emissies verminderen en tegen 2050 het eerste </a:t>
            </a:r>
            <a:r>
              <a:rPr lang="nl-NL" sz="1200" kern="1200" err="1">
                <a:solidFill>
                  <a:schemeClr val="tx1"/>
                </a:solidFill>
                <a:effectLst/>
                <a:latin typeface="+mn-lt"/>
                <a:ea typeface="+mn-ea"/>
                <a:cs typeface="+mn-cs"/>
              </a:rPr>
              <a:t>klimaatneutrale</a:t>
            </a:r>
            <a:r>
              <a:rPr lang="nl-NL" sz="1200" kern="1200">
                <a:solidFill>
                  <a:schemeClr val="tx1"/>
                </a:solidFill>
                <a:effectLst/>
                <a:latin typeface="+mn-lt"/>
                <a:ea typeface="+mn-ea"/>
                <a:cs typeface="+mn-cs"/>
              </a:rPr>
              <a:t> continent worden. Voor meer informatie over de Green Deal: </a:t>
            </a:r>
            <a:r>
              <a:rPr lang="nl-NL" sz="1200" u="sng" kern="1200">
                <a:solidFill>
                  <a:schemeClr val="tx1"/>
                </a:solidFill>
                <a:effectLst/>
                <a:latin typeface="+mn-lt"/>
                <a:ea typeface="+mn-ea"/>
                <a:cs typeface="+mn-cs"/>
                <a:hlinkClick r:id="rId3"/>
              </a:rPr>
              <a:t>https://europa.eu/!Tr74bn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err="1">
                <a:solidFill>
                  <a:schemeClr val="tx1"/>
                </a:solidFill>
                <a:effectLst/>
                <a:latin typeface="+mn-lt"/>
                <a:ea typeface="+mn-ea"/>
                <a:cs typeface="+mn-cs"/>
              </a:rPr>
              <a:t>NextGenerationEU</a:t>
            </a:r>
            <a:r>
              <a:rPr lang="nl-NL" sz="1200" b="1" kern="1200">
                <a:solidFill>
                  <a:schemeClr val="tx1"/>
                </a:solidFill>
                <a:effectLst/>
                <a:latin typeface="+mn-lt"/>
                <a:ea typeface="+mn-ea"/>
                <a:cs typeface="+mn-cs"/>
              </a:rPr>
              <a:t> </a:t>
            </a:r>
            <a:r>
              <a:rPr lang="nl-NL" sz="1200" kern="1200">
                <a:solidFill>
                  <a:schemeClr val="tx1"/>
                </a:solidFill>
                <a:effectLst/>
                <a:latin typeface="+mn-lt"/>
                <a:ea typeface="+mn-ea"/>
                <a:cs typeface="+mn-cs"/>
              </a:rPr>
              <a:t>is een campagne met als doel:</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a:solidFill>
                  <a:schemeClr val="tx1"/>
                </a:solidFill>
                <a:effectLst/>
                <a:latin typeface="+mn-lt"/>
                <a:ea typeface="+mn-ea"/>
                <a:cs typeface="+mn-cs"/>
              </a:rPr>
              <a:t>aan de burgers uit te leggen wat de EU doet om de economie aan te zwengelen na de crisis die door de COVID-19-pandemie werd veroorzaakt;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a:solidFill>
                  <a:schemeClr val="tx1"/>
                </a:solidFill>
                <a:effectLst/>
                <a:latin typeface="+mn-lt"/>
                <a:ea typeface="+mn-ea"/>
                <a:cs typeface="+mn-cs"/>
              </a:rPr>
              <a:t>te bouwen aan een veerkrachtigere toekomst voor de EU;</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a:solidFill>
                  <a:schemeClr val="tx1"/>
                </a:solidFill>
                <a:effectLst/>
                <a:latin typeface="+mn-lt"/>
                <a:ea typeface="+mn-ea"/>
                <a:cs typeface="+mn-cs"/>
              </a:rPr>
              <a:t>de EU veiliger, groen, gezonder, digitaal en gelijk te maken.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a:solidFill>
                  <a:schemeClr val="tx1"/>
                </a:solidFill>
                <a:effectLst/>
                <a:latin typeface="+mn-lt"/>
                <a:ea typeface="+mn-ea"/>
                <a:cs typeface="+mn-cs"/>
              </a:rPr>
              <a:t>Digitalisering</a:t>
            </a:r>
            <a:r>
              <a:rPr lang="nl-NL" sz="1200" kern="1200">
                <a:solidFill>
                  <a:schemeClr val="tx1"/>
                </a:solidFill>
                <a:effectLst/>
                <a:latin typeface="+mn-lt"/>
                <a:ea typeface="+mn-ea"/>
                <a:cs typeface="+mn-cs"/>
              </a:rPr>
              <a:t>: De EU werkt aan internettoegang voor iedereen die in de EU woont (</a:t>
            </a:r>
            <a:r>
              <a:rPr lang="nl-NL" sz="1200" b="1" kern="1200">
                <a:solidFill>
                  <a:schemeClr val="tx1"/>
                </a:solidFill>
                <a:effectLst/>
                <a:latin typeface="+mn-lt"/>
                <a:ea typeface="+mn-ea"/>
                <a:cs typeface="+mn-cs"/>
              </a:rPr>
              <a:t>initiatief Wifi4EU</a:t>
            </a:r>
            <a:r>
              <a:rPr lang="nl-NL" sz="1200" kern="1200">
                <a:solidFill>
                  <a:schemeClr val="tx1"/>
                </a:solidFill>
                <a:effectLst/>
                <a:latin typeface="+mn-lt"/>
                <a:ea typeface="+mn-ea"/>
                <a:cs typeface="+mn-cs"/>
              </a:rPr>
              <a:t>). Tegelijkertijd wil ze ervoor zorgen dat kinderen en jongvolwassenen internet of mobiele technologieën op een veilige manier kunnen gebruiken (</a:t>
            </a:r>
            <a:r>
              <a:rPr lang="nl-NL" sz="1200" b="1" kern="1200" err="1">
                <a:solidFill>
                  <a:schemeClr val="tx1"/>
                </a:solidFill>
                <a:effectLst/>
                <a:latin typeface="+mn-lt"/>
                <a:ea typeface="+mn-ea"/>
                <a:cs typeface="+mn-cs"/>
              </a:rPr>
              <a:t>Better</a:t>
            </a:r>
            <a:r>
              <a:rPr lang="nl-NL" sz="1200" b="1" kern="1200">
                <a:solidFill>
                  <a:schemeClr val="tx1"/>
                </a:solidFill>
                <a:effectLst/>
                <a:latin typeface="+mn-lt"/>
                <a:ea typeface="+mn-ea"/>
                <a:cs typeface="+mn-cs"/>
              </a:rPr>
              <a:t> Internet </a:t>
            </a:r>
            <a:r>
              <a:rPr lang="nl-NL" sz="1200" b="1" kern="1200" err="1">
                <a:solidFill>
                  <a:schemeClr val="tx1"/>
                </a:solidFill>
                <a:effectLst/>
                <a:latin typeface="+mn-lt"/>
                <a:ea typeface="+mn-ea"/>
                <a:cs typeface="+mn-cs"/>
              </a:rPr>
              <a:t>for</a:t>
            </a:r>
            <a:r>
              <a:rPr lang="nl-NL" sz="1200" b="1" kern="1200">
                <a:solidFill>
                  <a:schemeClr val="tx1"/>
                </a:solidFill>
                <a:effectLst/>
                <a:latin typeface="+mn-lt"/>
                <a:ea typeface="+mn-ea"/>
                <a:cs typeface="+mn-cs"/>
              </a:rPr>
              <a:t> </a:t>
            </a:r>
            <a:r>
              <a:rPr lang="nl-NL" sz="1200" b="1" kern="1200" err="1">
                <a:solidFill>
                  <a:schemeClr val="tx1"/>
                </a:solidFill>
                <a:effectLst/>
                <a:latin typeface="+mn-lt"/>
                <a:ea typeface="+mn-ea"/>
                <a:cs typeface="+mn-cs"/>
              </a:rPr>
              <a:t>Kids</a:t>
            </a:r>
            <a:r>
              <a:rPr lang="nl-NL"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a:solidFill>
                  <a:schemeClr val="tx1"/>
                </a:solidFill>
                <a:effectLst/>
                <a:latin typeface="+mn-lt"/>
                <a:ea typeface="+mn-ea"/>
                <a:cs typeface="+mn-cs"/>
              </a:rPr>
              <a:t>Gelijkheid</a:t>
            </a:r>
            <a:r>
              <a:rPr lang="nl-NL" sz="1200" kern="1200">
                <a:solidFill>
                  <a:schemeClr val="tx1"/>
                </a:solidFill>
                <a:effectLst/>
                <a:latin typeface="+mn-lt"/>
                <a:ea typeface="+mn-ea"/>
                <a:cs typeface="+mn-cs"/>
              </a:rPr>
              <a:t>: De EU streeft naar een </a:t>
            </a:r>
            <a:r>
              <a:rPr lang="nl-NL" sz="1200" b="1" kern="1200">
                <a:solidFill>
                  <a:schemeClr val="tx1"/>
                </a:solidFill>
                <a:effectLst/>
                <a:latin typeface="+mn-lt"/>
                <a:ea typeface="+mn-ea"/>
                <a:cs typeface="+mn-cs"/>
              </a:rPr>
              <a:t>Unie van gelijkheid</a:t>
            </a:r>
            <a:r>
              <a:rPr lang="nl-NL" sz="1200" kern="1200">
                <a:solidFill>
                  <a:schemeClr val="tx1"/>
                </a:solidFill>
                <a:effectLst/>
                <a:latin typeface="+mn-lt"/>
                <a:ea typeface="+mn-ea"/>
                <a:cs typeface="+mn-cs"/>
              </a:rPr>
              <a:t>. Dat betekent dat ze de voorwaarden wil creëren waarin alle mensen de kans hebben om te leven zoals zij dat willen, zich te ontplooien, en leiding te geven in de samenleving, ongeacht geslacht, ras of etnische afstamming, godsdienst of overtuiging, handicap, leeftijd of seksuele geaardheid. Om dat te bereiken voert de EU mechanismen, beleid en acties in tegen structurele discriminatie en de stereotypen die vaak in onze samenlevingen voorkomen.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Meer informatie: </a:t>
            </a:r>
            <a:r>
              <a:rPr lang="nl-NL" sz="1200" u="sng" kern="1200">
                <a:solidFill>
                  <a:schemeClr val="tx1"/>
                </a:solidFill>
                <a:effectLst/>
                <a:latin typeface="+mn-lt"/>
                <a:ea typeface="+mn-ea"/>
                <a:cs typeface="+mn-cs"/>
                <a:hlinkClick r:id="rId4"/>
              </a:rPr>
              <a:t>De prioriteiten van de Europese Commissie Europese Commissie (europa.eu)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l-NL" sz="1200" b="0" i="0" kern="1200" dirty="0">
                <a:solidFill>
                  <a:schemeClr val="tx1"/>
                </a:solidFill>
                <a:effectLst/>
                <a:latin typeface="+mn-lt"/>
                <a:ea typeface="+mn-ea"/>
                <a:cs typeface="+mn-cs"/>
              </a:rPr>
              <a:t>Op 24 februari 2022 werd Europa wakker met het aangrijpende nieuws over de militaire agressie van Rusland tegen Oekraïne. Die aanval is niet alleen gericht op Oekraïne, maar ook op de waarden die wij in de Europese Unie hooghouden. Onze Unie is gebouwd op vrede, democratie en de rechtsstaat, en de gruweldaden aan onze grens herinneren ons eraan waarom de EU is opgericht. De EU heeft eensgezind, krachtig en snel op deze crisis gereageerd, zoals zij dat ook vorig jaar op de vele uitdagingen heeft gedaan.</a:t>
            </a:r>
            <a:r>
              <a:rPr lang="nl-NL" dirty="0"/>
              <a:t> </a:t>
            </a:r>
            <a:r>
              <a:rPr lang="nl-NL" dirty="0">
                <a:hlinkClick r:id="rId3"/>
              </a:rPr>
              <a:t>EU-solidariteit met Oekraïne - Europese Commissie (europa.eu)</a:t>
            </a:r>
            <a:endParaRPr lang="nl-NL"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349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Voorbeelden: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Mensenrechten (bv. rechten van LGBTIQ-personen)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Milieu (bv. klimaatverandering)</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Werkgelegenheid (bv. hoe een baan vinden na je studies)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Jongeren (bv. kansen voor jongeren)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Sociale inclusie (bv. gendergelijkheid)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Onderwijs (bv. hoe studeren in een ander land/ aan geld komen voor hogere studies na het secundair onderwijs)</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nl-NL" sz="1200" kern="1200">
                <a:solidFill>
                  <a:schemeClr val="tx1"/>
                </a:solidFill>
                <a:effectLst/>
                <a:latin typeface="+mn-lt"/>
                <a:ea typeface="+mn-ea"/>
                <a:cs typeface="+mn-cs"/>
              </a:rPr>
              <a:t>Gezondheid</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Ga naar europarl.europa.eu voor de officiële website van het Europees Parlement.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Ga naar consilium.europa.eu voor de officiële website van de Raad van de Europese Unie.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Ga naar consilium.europa.eu voor de officiële website van de Raad van de Europese Unie.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Ga naar ec.europa.eu voor de officiële website van de Europese Commissie.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Ga naar curia.europa.eu voor de officiële website van het Europees Hof van Justitie.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Ga naar eca.europa.eu voor de officiële website van de Europese Rekenkamer.</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Ga naar www.ecb.europa.eu voor de officiële website van de Europese Centrale Bank.</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nl-NL" dirty="0"/>
              <a:t>Meer inspraak in EU-beleid dat invloed heeft op uw dagelijks leven. Dat biedt het </a:t>
            </a:r>
            <a:r>
              <a:rPr lang="nl-NL" b="1" dirty="0"/>
              <a:t>Europees burgerinitiatief</a:t>
            </a:r>
            <a:r>
              <a:rPr lang="nl-NL" dirty="0"/>
              <a:t>, een unieke manier om de EU mee vorm te geven. U kunt de Europese Commissie oproepen om nieuwe wetten voor te stellen. Zodra een initiatief één miljoen handtekeningen haalt, moet de Commissie beslissen wat er wordt ondernomen. Bekijk hoe het werkt, stap voor stap</a:t>
            </a:r>
            <a:r>
              <a:rPr lang="en-GB" dirty="0"/>
              <a:t>. </a:t>
            </a:r>
            <a:r>
              <a:rPr lang="en-GB" sz="1200" u="none" kern="1200" noProof="0" dirty="0">
                <a:solidFill>
                  <a:schemeClr val="tx1"/>
                </a:solidFill>
                <a:effectLst/>
                <a:latin typeface="+mn-lt"/>
                <a:ea typeface="+mn-ea"/>
                <a:cs typeface="+mn-cs"/>
                <a:hlinkClick r:id="rId3"/>
              </a:rPr>
              <a:t>https://citizens-initiative.europa.eu/_nl</a:t>
            </a:r>
            <a:endParaRPr lang="en-GB" dirty="0">
              <a:cs typeface="Calibri"/>
            </a:endParaRPr>
          </a:p>
          <a:p>
            <a:pPr>
              <a:buFont typeface="Arial" panose="020B0604020202020204" pitchFamily="34" charset="0"/>
              <a:defRPr/>
            </a:pPr>
            <a:endParaRPr lang="en-GB">
              <a:cs typeface="Calibri"/>
            </a:endParaRPr>
          </a:p>
          <a:p>
            <a:pPr>
              <a:defRPr/>
            </a:pPr>
            <a:r>
              <a:rPr lang="nl-NL" dirty="0"/>
              <a:t>Welkom bij de </a:t>
            </a:r>
            <a:r>
              <a:rPr lang="nl-NL" b="1" dirty="0"/>
              <a:t>Europese Jongerenweek 2024</a:t>
            </a:r>
            <a:r>
              <a:rPr lang="nl-NL" dirty="0"/>
              <a:t>, een evenement dat om de twee jaar door de Europese Commissie wordt georganiseerd om het engagement, de participatie en het actief burgerschap van jongeren in heel Europa en elders te vieren en te promoten. Wil je meer weten over de mogelijkheden en het beleid van de EU? Wil je je mening geven over wat je belangrijk vindt? Wil je deelnemen aan allerlei activiteiten en discussies? Maak dan van deze gelegenheid gebruik om je visie te laten horen. Wanneer? Van 12 tot 19 april 2024</a:t>
            </a:r>
            <a:r>
              <a:rPr lang="en-GB" dirty="0"/>
              <a:t>:</a:t>
            </a:r>
            <a:r>
              <a:rPr lang="en-GB" sz="1200" u="none" kern="1200" noProof="0" dirty="0">
                <a:solidFill>
                  <a:schemeClr val="tx1"/>
                </a:solidFill>
                <a:effectLst/>
                <a:latin typeface="+mn-lt"/>
                <a:ea typeface="+mn-ea"/>
                <a:cs typeface="+mn-cs"/>
              </a:rPr>
              <a:t> </a:t>
            </a:r>
            <a:r>
              <a:rPr lang="en-GB" sz="1200" u="none" kern="1200" noProof="0" dirty="0">
                <a:solidFill>
                  <a:schemeClr val="tx1"/>
                </a:solidFill>
                <a:effectLst/>
                <a:latin typeface="+mn-lt"/>
                <a:ea typeface="+mn-ea"/>
                <a:cs typeface="+mn-cs"/>
                <a:hlinkClick r:id="rId4"/>
              </a:rPr>
              <a:t>https://youth.europa.eu/youthweek_nl</a:t>
            </a:r>
            <a:endParaRPr lang="en-GB" sz="1200" u="none" kern="1200" noProof="0" dirty="0">
              <a:solidFill>
                <a:schemeClr val="tx1"/>
              </a:solidFill>
              <a:effectLst/>
              <a:latin typeface="+mn-lt"/>
              <a:cs typeface="Calibri"/>
            </a:endParaRPr>
          </a:p>
          <a:p>
            <a:pPr>
              <a:defRPr/>
            </a:pPr>
            <a:endParaRPr lang="en-GB">
              <a:cs typeface="Calibri"/>
            </a:endParaRPr>
          </a:p>
          <a:p>
            <a:pPr>
              <a:defRPr/>
            </a:pPr>
            <a:r>
              <a:rPr lang="en-GB" b="1" dirty="0"/>
              <a:t>EYE (European Youth Event)</a:t>
            </a:r>
            <a:r>
              <a:rPr lang="en-GB" dirty="0"/>
              <a:t> </a:t>
            </a:r>
            <a:r>
              <a:rPr lang="en-GB" dirty="0">
                <a:hlinkClick r:id="rId5"/>
              </a:rPr>
              <a:t>European Youth Event | European Youth Event | European Parliament (</a:t>
            </a:r>
            <a:r>
              <a:rPr lang="en-GB" u="none" kern="1200" noProof="0" dirty="0">
                <a:effectLst/>
                <a:hlinkClick r:id="rId5"/>
              </a:rPr>
              <a:t>europa.eu</a:t>
            </a:r>
            <a:r>
              <a:rPr lang="en-GB" dirty="0">
                <a:hlinkClick r:id="rId5"/>
              </a:rPr>
              <a:t>)</a:t>
            </a:r>
            <a:r>
              <a:rPr lang="en-GB" dirty="0">
                <a:hlinkClick r:id="rId6"/>
              </a:rPr>
              <a:t>/</a:t>
            </a:r>
            <a:endParaRPr lang="en-GB" i="1">
              <a:cs typeface="Calibri"/>
            </a:endParaRPr>
          </a:p>
          <a:p>
            <a:pPr>
              <a:defRPr/>
            </a:pPr>
            <a:endParaRPr lang="en-GB">
              <a:cs typeface="Calibri"/>
            </a:endParaRPr>
          </a:p>
          <a:p>
            <a:pPr>
              <a:buFont typeface="Arial" panose="020B0604020202020204" pitchFamily="34" charset="0"/>
              <a:defRPr/>
            </a:pPr>
            <a:r>
              <a:rPr lang="nl-NL" b="1" i="0" dirty="0">
                <a:solidFill>
                  <a:srgbClr val="000000"/>
                </a:solidFill>
                <a:effectLst/>
                <a:latin typeface="Aptos Narrow"/>
              </a:rPr>
              <a:t>Jouw Europa, jouw mening! (YEYS) </a:t>
            </a:r>
            <a:r>
              <a:rPr lang="nl-NL" b="0" i="0" dirty="0">
                <a:solidFill>
                  <a:srgbClr val="000000"/>
                </a:solidFill>
                <a:effectLst/>
                <a:latin typeface="Aptos Narrow"/>
              </a:rPr>
              <a:t>is het jaarlijkse jongerenevenement van het EESC. Het is in 2010 begonnen met als doel jongeren in contact te brengen met de Europese Unie. Elk jaar komen leerlingen van 16-18 jaar uit alle EU-lidstaten en kandidaat-lidstaten voor twee dagen naar Brussel om samen resoluties op te stellen die vervolgens worden voorgelegd aan de instellingen van de EU. Deze resoluties bevatten hun ideeën, voorstellen en hoop voor hun toekomst als Europese burgers.</a:t>
            </a:r>
            <a:r>
              <a:rPr lang="en-GB" sz="1200" u="none" kern="1200" noProof="0" dirty="0">
                <a:solidFill>
                  <a:schemeClr val="tx1"/>
                </a:solidFill>
                <a:effectLst/>
                <a:latin typeface="+mn-lt"/>
                <a:ea typeface="+mn-ea"/>
                <a:cs typeface="+mn-cs"/>
                <a:hlinkClick r:id="rId7"/>
              </a:rPr>
              <a:t>https://www.eesc.europa.eu/nl/initiatives/your-europe-your-say</a:t>
            </a:r>
            <a:endParaRPr lang="en-GB" sz="1200" u="none" kern="1200" noProof="0" dirty="0">
              <a:solidFill>
                <a:schemeClr val="tx1"/>
              </a:solidFill>
              <a:effectLst/>
              <a:latin typeface="+mn-lt"/>
              <a:cs typeface="Calibri"/>
            </a:endParaRPr>
          </a:p>
          <a:p>
            <a:pPr>
              <a:buFont typeface="Arial" panose="020B0604020202020204" pitchFamily="34" charset="0"/>
              <a:defRPr/>
            </a:pPr>
            <a:endParaRPr lang="en-GB">
              <a:cs typeface="Calibri"/>
            </a:endParaRPr>
          </a:p>
          <a:p>
            <a:pPr>
              <a:defRPr/>
            </a:pPr>
            <a:r>
              <a:rPr lang="en-GB" dirty="0"/>
              <a:t> </a:t>
            </a:r>
            <a:endParaRPr lang="en-GB" sz="1200" u="none" kern="1200" noProof="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Liberale da Verona, “De ontvoering van Europa”, circa 1470, olieverf op populierenhout, Louvre.</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Het schilderij toont de ontvoering van Europa, een jonge Fenicische prinses, door Zeus. Hij heeft zichzelf omgevormd tot een witte stier om de prinses van Kreta weg te voeren. Volgens een van de theorieën over de oorsprong van de naam “Europa” is het continent naar haar vernoemd.</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nl-NL" sz="1200" b="1" kern="1200">
                <a:solidFill>
                  <a:schemeClr val="tx1"/>
                </a:solidFill>
                <a:effectLst/>
                <a:latin typeface="+mn-lt"/>
                <a:ea typeface="+mn-ea"/>
                <a:cs typeface="+mn-cs"/>
              </a:rPr>
              <a:t>Wat is Europa?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Een van de zes continenten op de wereld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Het omvat 44 landen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en heeft meer dan 700 miljoen inwoners</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r>
              <a:rPr lang="nl-NL" sz="1200" b="1" kern="1200">
                <a:solidFill>
                  <a:schemeClr val="tx1"/>
                </a:solidFill>
                <a:effectLst/>
                <a:latin typeface="+mn-lt"/>
                <a:ea typeface="+mn-ea"/>
                <a:cs typeface="+mn-cs"/>
              </a:rPr>
              <a:t>Wat is de Europese Unie?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Het is een unieke economische en politieke unie tussen 27 Europese landen, de lidstaten, die hebben besloten de krachten te bundelen om samen een betere toekomst op te bouwen.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De Europese Unie telt ongeveer </a:t>
            </a:r>
            <a:r>
              <a:rPr lang="nl-NL" sz="1200" b="1" kern="1200">
                <a:solidFill>
                  <a:schemeClr val="tx1"/>
                </a:solidFill>
                <a:effectLst/>
                <a:latin typeface="+mn-lt"/>
                <a:ea typeface="+mn-ea"/>
                <a:cs typeface="+mn-cs"/>
              </a:rPr>
              <a:t>447 miljoen inwoners</a:t>
            </a:r>
            <a:r>
              <a:rPr lang="nl-NL"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Ze maakt het haar burgers gemakkelijker om samen te leven, te werken en te reizen naar een ander land van de Europese Unie.</a:t>
            </a:r>
            <a:endParaRPr lang="en-US"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Enkele belangrijke stappen in het ontstaan van het moderne Europa:</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a:solidFill>
                  <a:schemeClr val="tx1"/>
                </a:solidFill>
                <a:effectLst/>
                <a:latin typeface="+mn-lt"/>
                <a:ea typeface="+mn-ea"/>
                <a:cs typeface="+mn-cs"/>
              </a:rPr>
              <a:t>De stichting van het oude Rome en het oude Griekenland</a:t>
            </a:r>
            <a:r>
              <a:rPr lang="nl-NL" sz="1200" kern="1200">
                <a:solidFill>
                  <a:schemeClr val="tx1"/>
                </a:solidFill>
                <a:effectLst/>
                <a:latin typeface="+mn-lt"/>
                <a:ea typeface="+mn-ea"/>
                <a:cs typeface="+mn-cs"/>
              </a:rPr>
              <a:t>, waardoor democratie, overheid en cultuur konden ontstaan.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a:solidFill>
                  <a:schemeClr val="tx1"/>
                </a:solidFill>
                <a:effectLst/>
                <a:latin typeface="+mn-lt"/>
                <a:ea typeface="+mn-ea"/>
                <a:cs typeface="+mn-cs"/>
              </a:rPr>
              <a:t>De Reformatie</a:t>
            </a:r>
            <a:r>
              <a:rPr lang="nl-NL" sz="1200" kern="1200">
                <a:solidFill>
                  <a:schemeClr val="tx1"/>
                </a:solidFill>
                <a:effectLst/>
                <a:latin typeface="+mn-lt"/>
                <a:ea typeface="+mn-ea"/>
                <a:cs typeface="+mn-cs"/>
              </a:rPr>
              <a:t>, in de 16e en 17e eeuw, die de houding tegenover godsdienst in Europa veranderde.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a:solidFill>
                  <a:schemeClr val="tx1"/>
                </a:solidFill>
                <a:effectLst/>
                <a:latin typeface="+mn-lt"/>
                <a:ea typeface="+mn-ea"/>
                <a:cs typeface="+mn-cs"/>
              </a:rPr>
              <a:t>De Verlichting</a:t>
            </a:r>
            <a:r>
              <a:rPr lang="nl-NL" sz="1200" kern="1200">
                <a:solidFill>
                  <a:schemeClr val="tx1"/>
                </a:solidFill>
                <a:effectLst/>
                <a:latin typeface="+mn-lt"/>
                <a:ea typeface="+mn-ea"/>
                <a:cs typeface="+mn-cs"/>
              </a:rPr>
              <a:t>, een intellectuele, politieke en ideologische beweging in de 18e eeuw die het belang van logica en rede benadrukte en de basisregels voor de moderne wetenschap en politiek heeft vastgelegd.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a:solidFill>
                  <a:schemeClr val="tx1"/>
                </a:solidFill>
                <a:effectLst/>
                <a:latin typeface="+mn-lt"/>
                <a:ea typeface="+mn-ea"/>
                <a:cs typeface="+mn-cs"/>
              </a:rPr>
              <a:t>De uitvinding van het parlementarisme</a:t>
            </a:r>
            <a:r>
              <a:rPr lang="nl-NL" sz="1200" kern="1200">
                <a:solidFill>
                  <a:schemeClr val="tx1"/>
                </a:solidFill>
                <a:effectLst/>
                <a:latin typeface="+mn-lt"/>
                <a:ea typeface="+mn-ea"/>
                <a:cs typeface="+mn-cs"/>
              </a:rPr>
              <a:t>, dat vandaag de basis vormt voor het moderne Europese bestuur.</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a:solidFill>
                  <a:schemeClr val="tx1"/>
                </a:solidFill>
                <a:effectLst/>
                <a:latin typeface="+mn-lt"/>
                <a:ea typeface="+mn-ea"/>
                <a:cs typeface="+mn-cs"/>
              </a:rPr>
              <a:t>De ontwikkeling van de sociale rechten</a:t>
            </a:r>
            <a:r>
              <a:rPr lang="nl-NL" sz="1200" kern="1200">
                <a:solidFill>
                  <a:schemeClr val="tx1"/>
                </a:solidFill>
                <a:effectLst/>
                <a:latin typeface="+mn-lt"/>
                <a:ea typeface="+mn-ea"/>
                <a:cs typeface="+mn-cs"/>
              </a:rPr>
              <a:t> in de 19e en 20e eeuw, die vandaag de Europese burgers in leven en werk beschermen.</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nl-NL" sz="1200" b="1" kern="1200">
                <a:solidFill>
                  <a:schemeClr val="tx1"/>
                </a:solidFill>
                <a:effectLst/>
                <a:latin typeface="+mn-lt"/>
                <a:ea typeface="+mn-ea"/>
                <a:cs typeface="+mn-cs"/>
              </a:rPr>
              <a:t>Pablo Picasso</a:t>
            </a:r>
            <a:r>
              <a:rPr lang="nl-NL" sz="1200" kern="1200">
                <a:solidFill>
                  <a:schemeClr val="tx1"/>
                </a:solidFill>
                <a:effectLst/>
                <a:latin typeface="+mn-lt"/>
                <a:ea typeface="+mn-ea"/>
                <a:cs typeface="+mn-cs"/>
              </a:rPr>
              <a:t>: Spaanse kunstenaar die samen met Georges Braque de kubistische beweging heeft opgericht. Misschien ken je twee van zijn bekende werken: Guernica en Les </a:t>
            </a:r>
            <a:r>
              <a:rPr lang="nl-NL" sz="1200" kern="1200" err="1">
                <a:solidFill>
                  <a:schemeClr val="tx1"/>
                </a:solidFill>
                <a:effectLst/>
                <a:latin typeface="+mn-lt"/>
                <a:ea typeface="+mn-ea"/>
                <a:cs typeface="+mn-cs"/>
              </a:rPr>
              <a:t>Demoiselles</a:t>
            </a:r>
            <a:r>
              <a:rPr lang="nl-NL" sz="1200" kern="1200">
                <a:solidFill>
                  <a:schemeClr val="tx1"/>
                </a:solidFill>
                <a:effectLst/>
                <a:latin typeface="+mn-lt"/>
                <a:ea typeface="+mn-ea"/>
                <a:cs typeface="+mn-cs"/>
              </a:rPr>
              <a:t> </a:t>
            </a:r>
            <a:r>
              <a:rPr lang="nl-NL" sz="1200" kern="1200" err="1">
                <a:solidFill>
                  <a:schemeClr val="tx1"/>
                </a:solidFill>
                <a:effectLst/>
                <a:latin typeface="+mn-lt"/>
                <a:ea typeface="+mn-ea"/>
                <a:cs typeface="+mn-cs"/>
              </a:rPr>
              <a:t>d’Avignon</a:t>
            </a:r>
            <a:r>
              <a:rPr lang="nl-NL"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228600" lvl="0" indent="-228600">
              <a:buFont typeface="+mj-lt"/>
              <a:buAutoNum type="arabicPeriod"/>
            </a:pPr>
            <a:r>
              <a:rPr lang="nl-NL" sz="1200" b="1" kern="1200">
                <a:solidFill>
                  <a:schemeClr val="tx1"/>
                </a:solidFill>
                <a:effectLst/>
                <a:latin typeface="+mn-lt"/>
                <a:ea typeface="+mn-ea"/>
                <a:cs typeface="+mn-cs"/>
              </a:rPr>
              <a:t>Ludwig van Beethoven</a:t>
            </a:r>
            <a:r>
              <a:rPr lang="nl-NL" sz="1200" kern="1200">
                <a:solidFill>
                  <a:schemeClr val="tx1"/>
                </a:solidFill>
                <a:effectLst/>
                <a:latin typeface="+mn-lt"/>
                <a:ea typeface="+mn-ea"/>
                <a:cs typeface="+mn-cs"/>
              </a:rPr>
              <a:t>: Duits componist en pianist, bekend voor zijn symfonieën. Van Beethoven was een belangrijk figuur in de overgang van de klassieke naar de romantische periode in de westerse muziek. Hij componeerde “Ode aan de vreugde”, dat later het Europese volkslied werd.</a:t>
            </a:r>
            <a:endParaRPr lang="en-US" sz="1200" kern="1200">
              <a:solidFill>
                <a:schemeClr val="tx1"/>
              </a:solidFill>
              <a:effectLst/>
              <a:latin typeface="+mn-lt"/>
              <a:ea typeface="+mn-ea"/>
              <a:cs typeface="+mn-cs"/>
            </a:endParaRPr>
          </a:p>
          <a:p>
            <a:pPr marL="228600" lvl="0" indent="-228600">
              <a:buFont typeface="+mj-lt"/>
              <a:buAutoNum type="arabicPeriod"/>
            </a:pPr>
            <a:r>
              <a:rPr lang="nl-NL" sz="1200" b="1" kern="1200">
                <a:solidFill>
                  <a:schemeClr val="tx1"/>
                </a:solidFill>
                <a:effectLst/>
                <a:latin typeface="+mn-lt"/>
                <a:ea typeface="+mn-ea"/>
                <a:cs typeface="+mn-cs"/>
              </a:rPr>
              <a:t>Alfons </a:t>
            </a:r>
            <a:r>
              <a:rPr lang="nl-NL" sz="1200" b="1" kern="1200" err="1">
                <a:solidFill>
                  <a:schemeClr val="tx1"/>
                </a:solidFill>
                <a:effectLst/>
                <a:latin typeface="+mn-lt"/>
                <a:ea typeface="+mn-ea"/>
                <a:cs typeface="+mn-cs"/>
              </a:rPr>
              <a:t>Mucha</a:t>
            </a:r>
            <a:r>
              <a:rPr lang="nl-NL" sz="1200" kern="1200">
                <a:solidFill>
                  <a:schemeClr val="tx1"/>
                </a:solidFill>
                <a:effectLst/>
                <a:latin typeface="+mn-lt"/>
                <a:ea typeface="+mn-ea"/>
                <a:cs typeface="+mn-cs"/>
              </a:rPr>
              <a:t>: de Tsjechische schilder en illustrator maakte deel uit van de Art </a:t>
            </a:r>
            <a:r>
              <a:rPr lang="nl-NL" sz="1200" kern="1200" err="1">
                <a:solidFill>
                  <a:schemeClr val="tx1"/>
                </a:solidFill>
                <a:effectLst/>
                <a:latin typeface="+mn-lt"/>
                <a:ea typeface="+mn-ea"/>
                <a:cs typeface="+mn-cs"/>
              </a:rPr>
              <a:t>Nouveau</a:t>
            </a:r>
            <a:r>
              <a:rPr lang="nl-NL" sz="1200" kern="1200">
                <a:solidFill>
                  <a:schemeClr val="tx1"/>
                </a:solidFill>
                <a:effectLst/>
                <a:latin typeface="+mn-lt"/>
                <a:ea typeface="+mn-ea"/>
                <a:cs typeface="+mn-cs"/>
              </a:rPr>
              <a:t>-beweging. Tot zijn beroemdste schilderijen behoren “Fruit” (1897) en “The </a:t>
            </a:r>
            <a:r>
              <a:rPr lang="nl-NL" sz="1200" kern="1200" err="1">
                <a:solidFill>
                  <a:schemeClr val="tx1"/>
                </a:solidFill>
                <a:effectLst/>
                <a:latin typeface="+mn-lt"/>
                <a:ea typeface="+mn-ea"/>
                <a:cs typeface="+mn-cs"/>
              </a:rPr>
              <a:t>Slav</a:t>
            </a:r>
            <a:r>
              <a:rPr lang="nl-NL" sz="1200" kern="1200">
                <a:solidFill>
                  <a:schemeClr val="tx1"/>
                </a:solidFill>
                <a:effectLst/>
                <a:latin typeface="+mn-lt"/>
                <a:ea typeface="+mn-ea"/>
                <a:cs typeface="+mn-cs"/>
              </a:rPr>
              <a:t> </a:t>
            </a:r>
            <a:r>
              <a:rPr lang="nl-NL" sz="1200" kern="1200" err="1">
                <a:solidFill>
                  <a:schemeClr val="tx1"/>
                </a:solidFill>
                <a:effectLst/>
                <a:latin typeface="+mn-lt"/>
                <a:ea typeface="+mn-ea"/>
                <a:cs typeface="+mn-cs"/>
              </a:rPr>
              <a:t>Epic</a:t>
            </a:r>
            <a:r>
              <a:rPr lang="nl-NL" sz="1200" kern="1200">
                <a:solidFill>
                  <a:schemeClr val="tx1"/>
                </a:solidFill>
                <a:effectLst/>
                <a:latin typeface="+mn-lt"/>
                <a:ea typeface="+mn-ea"/>
                <a:cs typeface="+mn-cs"/>
              </a:rPr>
              <a:t>” (1910-1928), dat de geschiedenis van alle Slavische volkeren weergeeft.</a:t>
            </a:r>
            <a:endParaRPr lang="en-US" sz="1200" kern="1200">
              <a:solidFill>
                <a:schemeClr val="tx1"/>
              </a:solidFill>
              <a:effectLst/>
              <a:latin typeface="+mn-lt"/>
              <a:ea typeface="+mn-ea"/>
              <a:cs typeface="+mn-cs"/>
            </a:endParaRPr>
          </a:p>
          <a:p>
            <a:pPr marL="228600" lvl="0" indent="-228600">
              <a:buFont typeface="+mj-lt"/>
              <a:buAutoNum type="arabicPeriod"/>
            </a:pPr>
            <a:r>
              <a:rPr lang="nl-NL" sz="1200" b="1" kern="1200" err="1">
                <a:solidFill>
                  <a:schemeClr val="tx1"/>
                </a:solidFill>
                <a:effectLst/>
                <a:latin typeface="+mn-lt"/>
                <a:ea typeface="+mn-ea"/>
                <a:cs typeface="+mn-cs"/>
              </a:rPr>
              <a:t>Hilma</a:t>
            </a:r>
            <a:r>
              <a:rPr lang="nl-NL" sz="1200" b="1" kern="1200">
                <a:solidFill>
                  <a:schemeClr val="tx1"/>
                </a:solidFill>
                <a:effectLst/>
                <a:latin typeface="+mn-lt"/>
                <a:ea typeface="+mn-ea"/>
                <a:cs typeface="+mn-cs"/>
              </a:rPr>
              <a:t> af </a:t>
            </a:r>
            <a:r>
              <a:rPr lang="nl-NL" sz="1200" b="1" kern="1200" err="1">
                <a:solidFill>
                  <a:schemeClr val="tx1"/>
                </a:solidFill>
                <a:effectLst/>
                <a:latin typeface="+mn-lt"/>
                <a:ea typeface="+mn-ea"/>
                <a:cs typeface="+mn-cs"/>
              </a:rPr>
              <a:t>Klint</a:t>
            </a:r>
            <a:r>
              <a:rPr lang="nl-NL" sz="1200" kern="1200">
                <a:solidFill>
                  <a:schemeClr val="tx1"/>
                </a:solidFill>
                <a:effectLst/>
                <a:latin typeface="+mn-lt"/>
                <a:ea typeface="+mn-ea"/>
                <a:cs typeface="+mn-cs"/>
              </a:rPr>
              <a:t> was een Zweedse schilder. Haar abstracte schilderijen, waarin ze spiritualiteit, levenscycli, spiralen, geometrie en kleurtheorie onderzocht, worden beschouwd als een van de eerste abstracte werken in de westerse kunstgeschiedenis.</a:t>
            </a:r>
            <a:endParaRPr lang="en-US" sz="1200" kern="1200">
              <a:solidFill>
                <a:schemeClr val="tx1"/>
              </a:solidFill>
              <a:effectLst/>
              <a:latin typeface="+mn-lt"/>
              <a:ea typeface="+mn-ea"/>
              <a:cs typeface="+mn-cs"/>
            </a:endParaRPr>
          </a:p>
          <a:p>
            <a:pPr marL="228600" lvl="0" indent="-228600">
              <a:buFont typeface="+mj-lt"/>
              <a:buAutoNum type="arabicPeriod"/>
            </a:pPr>
            <a:r>
              <a:rPr lang="nl-NL" sz="1200" b="1" kern="1200">
                <a:solidFill>
                  <a:schemeClr val="tx1"/>
                </a:solidFill>
                <a:effectLst/>
                <a:latin typeface="+mn-lt"/>
                <a:ea typeface="+mn-ea"/>
                <a:cs typeface="+mn-cs"/>
              </a:rPr>
              <a:t>Stefan </a:t>
            </a:r>
            <a:r>
              <a:rPr lang="nl-NL" sz="1200" b="1" kern="1200" err="1">
                <a:solidFill>
                  <a:schemeClr val="tx1"/>
                </a:solidFill>
                <a:effectLst/>
                <a:latin typeface="+mn-lt"/>
                <a:ea typeface="+mn-ea"/>
                <a:cs typeface="+mn-cs"/>
              </a:rPr>
              <a:t>Zweig</a:t>
            </a:r>
            <a:r>
              <a:rPr lang="nl-NL" sz="1200" kern="1200">
                <a:solidFill>
                  <a:schemeClr val="tx1"/>
                </a:solidFill>
                <a:effectLst/>
                <a:latin typeface="+mn-lt"/>
                <a:ea typeface="+mn-ea"/>
                <a:cs typeface="+mn-cs"/>
              </a:rPr>
              <a:t>: Oostenrijks romanschrijver, toneelschrijver, journalist en biograaf. Misschien ken je een van zijn grootste werken, “Schaaknovelle” (1941), een verzameling van vijf briljante en creatieve psychologische thrillers.</a:t>
            </a:r>
            <a:endParaRPr lang="en-US" sz="1200" kern="1200">
              <a:solidFill>
                <a:schemeClr val="tx1"/>
              </a:solidFill>
              <a:effectLst/>
              <a:latin typeface="+mn-lt"/>
              <a:ea typeface="+mn-ea"/>
              <a:cs typeface="+mn-cs"/>
            </a:endParaRPr>
          </a:p>
          <a:p>
            <a:pPr marL="228600" lvl="0" indent="-228600">
              <a:buFont typeface="+mj-lt"/>
              <a:buAutoNum type="arabicPeriod"/>
            </a:pPr>
            <a:r>
              <a:rPr lang="nl-NL" sz="1200" b="1" kern="1200" err="1">
                <a:solidFill>
                  <a:schemeClr val="tx1"/>
                </a:solidFill>
                <a:effectLst/>
                <a:latin typeface="+mn-lt"/>
                <a:ea typeface="+mn-ea"/>
                <a:cs typeface="+mn-cs"/>
              </a:rPr>
              <a:t>Wisława</a:t>
            </a:r>
            <a:r>
              <a:rPr lang="nl-NL" sz="1200" b="1" kern="1200">
                <a:solidFill>
                  <a:schemeClr val="tx1"/>
                </a:solidFill>
                <a:effectLst/>
                <a:latin typeface="+mn-lt"/>
                <a:ea typeface="+mn-ea"/>
                <a:cs typeface="+mn-cs"/>
              </a:rPr>
              <a:t> </a:t>
            </a:r>
            <a:r>
              <a:rPr lang="nl-NL" sz="1200" b="1" kern="1200" err="1">
                <a:solidFill>
                  <a:schemeClr val="tx1"/>
                </a:solidFill>
                <a:effectLst/>
                <a:latin typeface="+mn-lt"/>
                <a:ea typeface="+mn-ea"/>
                <a:cs typeface="+mn-cs"/>
              </a:rPr>
              <a:t>Szymborska</a:t>
            </a:r>
            <a:r>
              <a:rPr lang="nl-NL" sz="1200" kern="1200">
                <a:solidFill>
                  <a:schemeClr val="tx1"/>
                </a:solidFill>
                <a:effectLst/>
                <a:latin typeface="+mn-lt"/>
                <a:ea typeface="+mn-ea"/>
                <a:cs typeface="+mn-cs"/>
              </a:rPr>
              <a:t>: Poolse dichteres, </a:t>
            </a:r>
            <a:r>
              <a:rPr lang="nl-NL" sz="1200" kern="1200" err="1">
                <a:solidFill>
                  <a:schemeClr val="tx1"/>
                </a:solidFill>
                <a:effectLst/>
                <a:latin typeface="+mn-lt"/>
                <a:ea typeface="+mn-ea"/>
                <a:cs typeface="+mn-cs"/>
              </a:rPr>
              <a:t>essayiste</a:t>
            </a:r>
            <a:r>
              <a:rPr lang="nl-NL" sz="1200" kern="1200">
                <a:solidFill>
                  <a:schemeClr val="tx1"/>
                </a:solidFill>
                <a:effectLst/>
                <a:latin typeface="+mn-lt"/>
                <a:ea typeface="+mn-ea"/>
                <a:cs typeface="+mn-cs"/>
              </a:rPr>
              <a:t> en vertaler. In 1996 won ze de Nobelprijs voor Literatuur. Een van haar meest bekende verzamelingen gedichten is “Uitzicht met zandkorrel”.</a:t>
            </a:r>
            <a:endParaRPr lang="en-US" sz="1200" kern="1200">
              <a:solidFill>
                <a:schemeClr val="tx1"/>
              </a:solidFill>
              <a:effectLst/>
              <a:latin typeface="+mn-lt"/>
              <a:ea typeface="+mn-ea"/>
              <a:cs typeface="+mn-cs"/>
            </a:endParaRPr>
          </a:p>
          <a:p>
            <a:pPr marL="228600" lvl="0" indent="-228600">
              <a:buFont typeface="+mj-lt"/>
              <a:buAutoNum type="arabicPeriod"/>
            </a:pPr>
            <a:r>
              <a:rPr lang="nl-NL" sz="1200" b="1" kern="1200">
                <a:solidFill>
                  <a:schemeClr val="tx1"/>
                </a:solidFill>
                <a:effectLst/>
                <a:latin typeface="+mn-lt"/>
                <a:ea typeface="+mn-ea"/>
                <a:cs typeface="+mn-cs"/>
              </a:rPr>
              <a:t>Simone de </a:t>
            </a:r>
            <a:r>
              <a:rPr lang="nl-NL" sz="1200" b="1" kern="1200" err="1">
                <a:solidFill>
                  <a:schemeClr val="tx1"/>
                </a:solidFill>
                <a:effectLst/>
                <a:latin typeface="+mn-lt"/>
                <a:ea typeface="+mn-ea"/>
                <a:cs typeface="+mn-cs"/>
              </a:rPr>
              <a:t>Beauvoir</a:t>
            </a:r>
            <a:r>
              <a:rPr lang="nl-NL" sz="1200" kern="1200">
                <a:solidFill>
                  <a:schemeClr val="tx1"/>
                </a:solidFill>
                <a:effectLst/>
                <a:latin typeface="+mn-lt"/>
                <a:ea typeface="+mn-ea"/>
                <a:cs typeface="+mn-cs"/>
              </a:rPr>
              <a:t> was een Franse schrijfster, filosofe en </a:t>
            </a:r>
            <a:r>
              <a:rPr lang="nl-NL" sz="1200" kern="1200" err="1">
                <a:solidFill>
                  <a:schemeClr val="tx1"/>
                </a:solidFill>
                <a:effectLst/>
                <a:latin typeface="+mn-lt"/>
                <a:ea typeface="+mn-ea"/>
                <a:cs typeface="+mn-cs"/>
              </a:rPr>
              <a:t>essayiste</a:t>
            </a:r>
            <a:r>
              <a:rPr lang="nl-NL" sz="1200" kern="1200">
                <a:solidFill>
                  <a:schemeClr val="tx1"/>
                </a:solidFill>
                <a:effectLst/>
                <a:latin typeface="+mn-lt"/>
                <a:ea typeface="+mn-ea"/>
                <a:cs typeface="+mn-cs"/>
              </a:rPr>
              <a:t>. Een van haar beroemdste werken is haar autobiografische novelle “Herinneringen van een welopgevoed meisje” (1958) waarin ze over haar vroege leven vertelt.</a:t>
            </a:r>
            <a:endParaRPr lang="en-US" sz="1200" kern="1200">
              <a:solidFill>
                <a:schemeClr val="tx1"/>
              </a:solidFill>
              <a:effectLst/>
              <a:latin typeface="+mn-lt"/>
              <a:ea typeface="+mn-ea"/>
              <a:cs typeface="+mn-cs"/>
            </a:endParaRPr>
          </a:p>
          <a:p>
            <a:pPr marL="228600" lvl="0" indent="-228600">
              <a:buFont typeface="+mj-lt"/>
              <a:buAutoNum type="arabicPeriod"/>
            </a:pPr>
            <a:r>
              <a:rPr lang="nl-NL" sz="1200" b="1" kern="1200">
                <a:solidFill>
                  <a:schemeClr val="tx1"/>
                </a:solidFill>
                <a:effectLst/>
                <a:latin typeface="+mn-lt"/>
                <a:ea typeface="+mn-ea"/>
                <a:cs typeface="+mn-cs"/>
              </a:rPr>
              <a:t>Magda </a:t>
            </a:r>
            <a:r>
              <a:rPr lang="nl-NL" sz="1200" b="1" kern="1200" err="1">
                <a:solidFill>
                  <a:schemeClr val="tx1"/>
                </a:solidFill>
                <a:effectLst/>
                <a:latin typeface="+mn-lt"/>
                <a:ea typeface="+mn-ea"/>
                <a:cs typeface="+mn-cs"/>
              </a:rPr>
              <a:t>Szabó</a:t>
            </a:r>
            <a:r>
              <a:rPr lang="nl-NL" sz="1200" kern="1200">
                <a:solidFill>
                  <a:schemeClr val="tx1"/>
                </a:solidFill>
                <a:effectLst/>
                <a:latin typeface="+mn-lt"/>
                <a:ea typeface="+mn-ea"/>
                <a:cs typeface="+mn-cs"/>
              </a:rPr>
              <a:t> was een Hongaarse schrijfster, die toneelstukken, essays, studies, memoires, poëzie en kinderboeken schreef. Haar roman “</a:t>
            </a:r>
            <a:r>
              <a:rPr lang="nl-NL" sz="1200" kern="1200" err="1">
                <a:solidFill>
                  <a:schemeClr val="tx1"/>
                </a:solidFill>
                <a:effectLst/>
                <a:latin typeface="+mn-lt"/>
                <a:ea typeface="+mn-ea"/>
                <a:cs typeface="+mn-cs"/>
              </a:rPr>
              <a:t>Az</a:t>
            </a:r>
            <a:r>
              <a:rPr lang="nl-NL" sz="1200" kern="1200">
                <a:solidFill>
                  <a:schemeClr val="tx1"/>
                </a:solidFill>
                <a:effectLst/>
                <a:latin typeface="+mn-lt"/>
                <a:ea typeface="+mn-ea"/>
                <a:cs typeface="+mn-cs"/>
              </a:rPr>
              <a:t> </a:t>
            </a:r>
            <a:r>
              <a:rPr lang="nl-NL" sz="1200" kern="1200" err="1">
                <a:solidFill>
                  <a:schemeClr val="tx1"/>
                </a:solidFill>
                <a:effectLst/>
                <a:latin typeface="+mn-lt"/>
                <a:ea typeface="+mn-ea"/>
                <a:cs typeface="+mn-cs"/>
              </a:rPr>
              <a:t>ajtó</a:t>
            </a:r>
            <a:r>
              <a:rPr lang="nl-NL" sz="1200" kern="1200">
                <a:solidFill>
                  <a:schemeClr val="tx1"/>
                </a:solidFill>
                <a:effectLst/>
                <a:latin typeface="+mn-lt"/>
                <a:ea typeface="+mn-ea"/>
                <a:cs typeface="+mn-cs"/>
              </a:rPr>
              <a:t>’” (De deur) verscheen in 1987 en zou een van haar bekendste werken ter wereld worden.</a:t>
            </a:r>
            <a:endParaRPr lang="en-US" sz="1200" kern="1200">
              <a:solidFill>
                <a:schemeClr val="tx1"/>
              </a:solidFill>
              <a:effectLst/>
              <a:latin typeface="+mn-lt"/>
              <a:ea typeface="+mn-ea"/>
              <a:cs typeface="+mn-cs"/>
            </a:endParaRPr>
          </a:p>
          <a:p>
            <a:pPr marL="228600" lvl="0" indent="-228600">
              <a:buFont typeface="+mj-lt"/>
              <a:buAutoNum type="arabicPeriod"/>
            </a:pPr>
            <a:endParaRPr lang="en-US" sz="1200" b="1" i="1"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1" i="1" kern="1200">
                <a:solidFill>
                  <a:schemeClr val="tx1"/>
                </a:solidFill>
                <a:effectLst/>
                <a:latin typeface="+mn-lt"/>
                <a:ea typeface="+mn-ea"/>
                <a:cs typeface="+mn-cs"/>
              </a:rPr>
              <a:t>Welke andere Europese kunstenaars ken je?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Elk EU-land heeft zijn eigen cultuur, taal(en) en tradities, maar alle EU-landen delen dezelfde waarden die ze moeten eerbiedigen als ze deel willen uitmaken van de Europese Unie:</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Menselijke waardigheid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Vrijheid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Democratie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Gelijkheid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Rechtsstaat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a:solidFill>
                  <a:schemeClr val="tx1"/>
                </a:solidFill>
                <a:effectLst/>
                <a:latin typeface="+mn-lt"/>
                <a:ea typeface="+mn-ea"/>
                <a:cs typeface="+mn-cs"/>
              </a:rPr>
              <a:t>Mensenrechten</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nl-NL" sz="1200" b="1" i="1" kern="1200">
                <a:solidFill>
                  <a:schemeClr val="tx1"/>
                </a:solidFill>
                <a:effectLst/>
                <a:latin typeface="+mn-lt"/>
                <a:ea typeface="+mn-ea"/>
                <a:cs typeface="+mn-cs"/>
              </a:rPr>
              <a:t>Welke Europese waarde vind jij het belangrijkst en waarom?</a:t>
            </a:r>
            <a:endParaRPr lang="en-US" sz="1200" kern="1200">
              <a:solidFill>
                <a:schemeClr val="tx1"/>
              </a:solidFill>
              <a:effectLst/>
              <a:latin typeface="+mn-lt"/>
              <a:ea typeface="+mn-ea"/>
              <a:cs typeface="+mn-cs"/>
            </a:endParaRPr>
          </a:p>
          <a:p>
            <a:endParaRPr lang="en-GB" b="1" baseline="0" noProof="0"/>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2.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4.jpeg"/><Relationship Id="rId4" Type="http://schemas.openxmlformats.org/officeDocument/2006/relationships/image" Target="../media/image63.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5.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6.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7.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69.png"/><Relationship Id="rId10" Type="http://schemas.microsoft.com/office/2007/relationships/diagramDrawing" Target="../diagrams/drawing10.xml"/><Relationship Id="rId4" Type="http://schemas.openxmlformats.org/officeDocument/2006/relationships/image" Target="../media/image68.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1.jpe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4.jpeg"/><Relationship Id="rId4" Type="http://schemas.openxmlformats.org/officeDocument/2006/relationships/diagramLayout" Target="../diagrams/layout12.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7.jpe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8.jpeg"/><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0.jpeg"/><Relationship Id="rId4" Type="http://schemas.openxmlformats.org/officeDocument/2006/relationships/diagramData" Target="../diagrams/data15.xml"/><Relationship Id="rId9"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ean-union.europa.eu/index_nl" TargetMode="External"/><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hyperlink" Target="https://learning-corner.learning.europa.eu/index_nl"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hyperlink" Target="https://europa.eu/european-union/contact/social-networks_nl"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meet-us_nl" TargetMode="External"/><Relationship Id="rId5" Type="http://schemas.openxmlformats.org/officeDocument/2006/relationships/hyperlink" Target="https://europa.eu/european-union/contact_nl" TargetMode="External"/><Relationship Id="rId4" Type="http://schemas.openxmlformats.org/officeDocument/2006/relationships/hyperlink" Target="https://europa.eu/european-union/contact_e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TextBox 2"/>
          <p:cNvSpPr txBox="1"/>
          <p:nvPr/>
        </p:nvSpPr>
        <p:spPr>
          <a:xfrm>
            <a:off x="1926973" y="1877313"/>
            <a:ext cx="3169446" cy="2308324"/>
          </a:xfrm>
          <a:prstGeom prst="rect">
            <a:avLst/>
          </a:prstGeom>
          <a:noFill/>
          <a:scene3d>
            <a:camera prst="isometricOffAxis1Right"/>
            <a:lightRig rig="threePt" dir="t"/>
          </a:scene3d>
        </p:spPr>
        <p:txBody>
          <a:bodyPr wrap="square" rtlCol="0">
            <a:spAutoFit/>
          </a:bodyPr>
          <a:lstStyle/>
          <a:p>
            <a:pPr algn="ctr"/>
            <a:r>
              <a:rPr lang="nl-NL" sz="4800" b="1">
                <a:solidFill>
                  <a:schemeClr val="bg1"/>
                </a:solidFill>
              </a:rPr>
              <a:t>DE EU IN EEN NOTENDOP</a:t>
            </a:r>
            <a:endParaRPr lang="fr-BE" sz="4800" b="1">
              <a:solidFill>
                <a:schemeClr val="bg1"/>
              </a:solidFill>
            </a:endParaRP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6" y="6044634"/>
            <a:ext cx="1380507" cy="246223"/>
          </a:xfrm>
          <a:prstGeom prst="rect">
            <a:avLst/>
          </a:prstGeom>
        </p:spPr>
        <p:txBody>
          <a:bodyPr wrap="square">
            <a:spAutoFit/>
          </a:bodyPr>
          <a:lstStyle/>
          <a:p>
            <a:r>
              <a:rPr lang="fr-FR" sz="1000" b="1">
                <a:solidFill>
                  <a:srgbClr val="2A4591"/>
                </a:solidFill>
                <a:latin typeface="Arial" charset="0"/>
                <a:ea typeface="Arial" charset="0"/>
                <a:cs typeface="Arial" charset="0"/>
              </a:rPr>
              <a:t>WAT IS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a:p>
        </p:txBody>
      </p:sp>
      <p:pic>
        <p:nvPicPr>
          <p:cNvPr id="7" name="Picture 6" descr="A group of multicolored text on a black background&#10;&#10;Description automatically generated"/>
          <p:cNvPicPr>
            <a:picLocks noChangeAspect="1"/>
          </p:cNvPicPr>
          <p:nvPr/>
        </p:nvPicPr>
        <p:blipFill>
          <a:blip r:embed="rId3"/>
          <a:stretch>
            <a:fillRect/>
          </a:stretch>
        </p:blipFill>
        <p:spPr>
          <a:xfrm>
            <a:off x="1754888" y="885765"/>
            <a:ext cx="5669558"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a:solidFill>
                  <a:srgbClr val="003296"/>
                </a:solidFill>
              </a:rPr>
              <a:t>DE 24 OFFICIËLE EU-TALEN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3039987190"/>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EU-</a:t>
            </a:r>
            <a:r>
              <a:rPr lang="fr-FR" sz="3200" b="1" err="1">
                <a:solidFill>
                  <a:srgbClr val="2A4591"/>
                </a:solidFill>
                <a:latin typeface="Calibri" charset="0"/>
                <a:ea typeface="Calibri" charset="0"/>
                <a:cs typeface="Calibri" charset="0"/>
              </a:rPr>
              <a:t>taalfamilies</a:t>
            </a:r>
            <a:endParaRPr lang="fr-FR" sz="3200" b="1">
              <a:solidFill>
                <a:srgbClr val="2A4591"/>
              </a:solidFill>
              <a:latin typeface="Calibri" charset="0"/>
              <a:ea typeface="Calibri" charset="0"/>
              <a:cs typeface="Calibri" charset="0"/>
            </a:endParaRPr>
          </a:p>
        </p:txBody>
      </p:sp>
      <p:sp>
        <p:nvSpPr>
          <p:cNvPr id="12" name="Rectangle 11"/>
          <p:cNvSpPr/>
          <p:nvPr/>
        </p:nvSpPr>
        <p:spPr>
          <a:xfrm rot="16200000">
            <a:off x="8319300" y="6055976"/>
            <a:ext cx="1403185" cy="246220"/>
          </a:xfrm>
          <a:prstGeom prst="rect">
            <a:avLst/>
          </a:prstGeom>
        </p:spPr>
        <p:txBody>
          <a:bodyPr wrap="square">
            <a:spAutoFit/>
          </a:bodyPr>
          <a:lstStyle/>
          <a:p>
            <a:r>
              <a:rPr lang="fr-FR" sz="1000" b="1">
                <a:solidFill>
                  <a:srgbClr val="2A4591"/>
                </a:solidFill>
                <a:latin typeface="Arial" charset="0"/>
                <a:ea typeface="Arial" charset="0"/>
                <a:cs typeface="Arial" charset="0"/>
              </a:rPr>
              <a:t>WAT IS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92655" y="2019636"/>
            <a:ext cx="6545179" cy="1107996"/>
          </a:xfrm>
          <a:prstGeom prst="rect">
            <a:avLst/>
          </a:prstGeom>
          <a:noFill/>
        </p:spPr>
        <p:txBody>
          <a:bodyPr wrap="square" rtlCol="0">
            <a:spAutoFit/>
          </a:bodyPr>
          <a:lstStyle/>
          <a:p>
            <a:pPr algn="ctr"/>
            <a:endParaRPr lang="fr-FR" b="1">
              <a:solidFill>
                <a:schemeClr val="bg1"/>
              </a:solidFill>
            </a:endParaRPr>
          </a:p>
          <a:p>
            <a:pPr algn="ctr"/>
            <a:r>
              <a:rPr lang="fr-FR" sz="4800" b="1">
                <a:solidFill>
                  <a:schemeClr val="bg1"/>
                </a:solidFill>
              </a:rPr>
              <a:t>HET EUROPEES PROJECT</a:t>
            </a:r>
            <a:endParaRPr lang="fr-FR" sz="480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451777" y="1305341"/>
            <a:ext cx="4484282" cy="4247317"/>
          </a:xfrm>
          <a:prstGeom prst="rect">
            <a:avLst/>
          </a:prstGeom>
          <a:noFill/>
        </p:spPr>
        <p:txBody>
          <a:bodyPr wrap="square" rtlCol="0">
            <a:spAutoFit/>
          </a:bodyPr>
          <a:lstStyle/>
          <a:p>
            <a:pPr lvl="0" algn="ctr">
              <a:defRPr/>
            </a:pPr>
            <a:r>
              <a:rPr lang="nl-NL" sz="5400" b="1">
                <a:solidFill>
                  <a:prstClr val="white"/>
                </a:solidFill>
              </a:rPr>
              <a:t>WELKE LANDEN HEBBEN DE EU OPGERICHT EN WAAROM?</a:t>
            </a:r>
            <a:endParaRPr kumimoji="0" lang="fr-FR" sz="5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5562600" cy="792162"/>
          </a:xfrm>
        </p:spPr>
        <p:txBody>
          <a:bodyPr>
            <a:noAutofit/>
          </a:bodyPr>
          <a:lstStyle/>
          <a:p>
            <a:r>
              <a:rPr lang="en-IE" sz="3200" b="1">
                <a:solidFill>
                  <a:schemeClr val="accent5">
                    <a:lumMod val="50000"/>
                  </a:schemeClr>
                </a:solidFill>
              </a:rPr>
              <a:t>       </a:t>
            </a:r>
            <a:r>
              <a:rPr lang="en-IE" sz="3200" b="1">
                <a:solidFill>
                  <a:srgbClr val="00B0F0"/>
                </a:solidFill>
                <a:latin typeface="+mn-lt"/>
              </a:rPr>
              <a:t>VAN OORLOG TOT VREDE</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a:solidFill>
                  <a:srgbClr val="00B0F0"/>
                </a:solidFill>
                <a:latin typeface="Arial" charset="0"/>
                <a:ea typeface="Arial" charset="0"/>
                <a:cs typeface="Arial" charset="0"/>
              </a:rPr>
              <a:t>HET EUROPEES PROJECT</a:t>
            </a:r>
          </a:p>
        </p:txBody>
      </p:sp>
      <p:cxnSp>
        <p:nvCxnSpPr>
          <p:cNvPr id="8" name="Connecteur droit 12"/>
          <p:cNvCxnSpPr/>
          <p:nvPr/>
        </p:nvCxnSpPr>
        <p:spPr>
          <a:xfrm>
            <a:off x="8900160" y="5005708"/>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endParaRPr lang="en-IE" sz="600">
              <a:solidFill>
                <a:schemeClr val="bg1"/>
              </a:solidFill>
            </a:endParaRPr>
          </a:p>
          <a:p>
            <a:endParaRPr lang="en-IE"/>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515112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chemeClr val="accent1"/>
                </a:solidFill>
                <a:latin typeface="Calibri" charset="0"/>
                <a:ea typeface="Calibri" charset="0"/>
                <a:cs typeface="Calibri" charset="0"/>
              </a:rPr>
              <a:t>      </a:t>
            </a:r>
            <a:r>
              <a:rPr lang="fr-FR" sz="3200" b="1">
                <a:solidFill>
                  <a:srgbClr val="00B0F0"/>
                </a:solidFill>
                <a:latin typeface="Calibri" charset="0"/>
                <a:ea typeface="Calibri" charset="0"/>
                <a:cs typeface="Calibri" charset="0"/>
              </a:rPr>
              <a:t> VAN OORLOG TOT VREDE</a:t>
            </a:r>
            <a:endParaRPr lang="fr-FR" sz="3200">
              <a:solidFill>
                <a:srgbClr val="00B0F0"/>
              </a:solidFill>
              <a:latin typeface="Calibri" charset="0"/>
              <a:ea typeface="Calibri" charset="0"/>
              <a:cs typeface="Calibri" charset="0"/>
            </a:endParaRPr>
          </a:p>
        </p:txBody>
      </p:sp>
      <p:sp>
        <p:nvSpPr>
          <p:cNvPr id="5" name="Flowchart: Connector 4"/>
          <p:cNvSpPr/>
          <p:nvPr/>
        </p:nvSpPr>
        <p:spPr>
          <a:xfrm>
            <a:off x="6004561" y="0"/>
            <a:ext cx="3139440" cy="3059138"/>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solidFill>
                  <a:srgbClr val="00B0F0"/>
                </a:solidFill>
              </a:rPr>
              <a:t>Vrede was een van de doelstellingen die leidde tot de oprichting van de Europese Unie</a:t>
            </a:r>
          </a:p>
          <a:p>
            <a:pPr algn="ctr"/>
            <a:endParaRPr lang="en-US" b="1">
              <a:solidFill>
                <a:srgbClr val="00B0F0"/>
              </a:solidFill>
            </a:endParaRPr>
          </a:p>
          <a:p>
            <a:pPr algn="ctr"/>
            <a:r>
              <a:rPr lang="nl-NL" b="1">
                <a:solidFill>
                  <a:srgbClr val="00B0F0"/>
                </a:solidFill>
              </a:rPr>
              <a:t>In 2012 heeft de EU de Nobelprijs voor de Vrede ontvangen</a:t>
            </a:r>
            <a:endParaRPr lang="en-US" b="1">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a:solidFill>
                  <a:srgbClr val="00B0F0"/>
                </a:solidFill>
                <a:latin typeface="Arial" charset="0"/>
                <a:ea typeface="Arial" charset="0"/>
                <a:cs typeface="Arial" charset="0"/>
              </a:rPr>
              <a:t>HET EUROPEES PROJECT</a:t>
            </a:r>
          </a:p>
          <a:p>
            <a:endParaRPr lang="en-IE" sz="80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99804" y="5813766"/>
            <a:ext cx="1842171" cy="246221"/>
          </a:xfrm>
          <a:prstGeom prst="rect">
            <a:avLst/>
          </a:prstGeom>
        </p:spPr>
        <p:txBody>
          <a:bodyPr wrap="none">
            <a:spAutoFit/>
          </a:bodyPr>
          <a:lstStyle/>
          <a:p>
            <a:r>
              <a:rPr lang="fr-FR" sz="1000" b="1">
                <a:solidFill>
                  <a:srgbClr val="00B0F0"/>
                </a:solidFill>
                <a:latin typeface="Arial" charset="0"/>
                <a:ea typeface="Arial" charset="0"/>
                <a:cs typeface="Arial" charset="0"/>
              </a:rPr>
              <a:t>HET EUROPEES PROJECT</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03352" y="887258"/>
            <a:ext cx="1063449" cy="369332"/>
          </a:xfrm>
          <a:prstGeom prst="rect">
            <a:avLst/>
          </a:prstGeom>
          <a:noFill/>
        </p:spPr>
        <p:txBody>
          <a:bodyPr wrap="square" rtlCol="0">
            <a:spAutoFit/>
          </a:bodyPr>
          <a:lstStyle/>
          <a:p>
            <a:r>
              <a:rPr lang="fr-BE" b="1">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nl-NL"/>
              <a:t>Europese Gemeenschap voor Kolen en Staal</a:t>
            </a:r>
            <a:endParaRPr lang="fr-BE"/>
          </a:p>
        </p:txBody>
      </p:sp>
      <p:sp>
        <p:nvSpPr>
          <p:cNvPr id="23" name="TextBox 22"/>
          <p:cNvSpPr txBox="1"/>
          <p:nvPr/>
        </p:nvSpPr>
        <p:spPr>
          <a:xfrm>
            <a:off x="958761" y="4022357"/>
            <a:ext cx="739195" cy="369332"/>
          </a:xfrm>
          <a:prstGeom prst="rect">
            <a:avLst/>
          </a:prstGeom>
          <a:noFill/>
        </p:spPr>
        <p:txBody>
          <a:bodyPr wrap="square" rtlCol="0">
            <a:spAutoFit/>
          </a:bodyPr>
          <a:lstStyle/>
          <a:p>
            <a:r>
              <a:rPr lang="fr-BE" b="1">
                <a:solidFill>
                  <a:schemeClr val="accent5">
                    <a:lumMod val="75000"/>
                  </a:schemeClr>
                </a:solidFill>
              </a:rPr>
              <a:t>1950</a:t>
            </a:r>
            <a:endParaRPr lang="fr-BE">
              <a:solidFill>
                <a:schemeClr val="accent5">
                  <a:lumMod val="75000"/>
                </a:schemeClr>
              </a:solidFill>
            </a:endParaRPr>
          </a:p>
        </p:txBody>
      </p:sp>
      <p:sp>
        <p:nvSpPr>
          <p:cNvPr id="24" name="TextBox 23"/>
          <p:cNvSpPr txBox="1"/>
          <p:nvPr/>
        </p:nvSpPr>
        <p:spPr>
          <a:xfrm>
            <a:off x="617204" y="4287279"/>
            <a:ext cx="1270605" cy="646331"/>
          </a:xfrm>
          <a:prstGeom prst="rect">
            <a:avLst/>
          </a:prstGeom>
          <a:noFill/>
        </p:spPr>
        <p:txBody>
          <a:bodyPr wrap="square" rtlCol="0">
            <a:spAutoFit/>
          </a:bodyPr>
          <a:lstStyle/>
          <a:p>
            <a:pPr algn="ctr"/>
            <a:r>
              <a:rPr lang="fr-BE"/>
              <a:t>Schuman-</a:t>
            </a:r>
            <a:r>
              <a:rPr lang="fr-BE" err="1"/>
              <a:t>verklaring</a:t>
            </a:r>
            <a:endParaRPr lang="fr-BE"/>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23223" y="4755838"/>
            <a:ext cx="1520441" cy="646331"/>
          </a:xfrm>
          <a:prstGeom prst="rect">
            <a:avLst/>
          </a:prstGeom>
          <a:noFill/>
        </p:spPr>
        <p:txBody>
          <a:bodyPr wrap="square" rtlCol="0">
            <a:spAutoFit/>
          </a:bodyPr>
          <a:lstStyle/>
          <a:p>
            <a:pPr algn="ctr"/>
            <a:r>
              <a:rPr lang="fr-BE" err="1"/>
              <a:t>Verdrag</a:t>
            </a:r>
            <a:r>
              <a:rPr lang="fr-BE"/>
              <a:t> van Rome</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a:solidFill>
                  <a:schemeClr val="accent1">
                    <a:lumMod val="50000"/>
                  </a:schemeClr>
                </a:solidFill>
              </a:rPr>
              <a:t>1957</a:t>
            </a:r>
          </a:p>
        </p:txBody>
      </p:sp>
      <p:sp>
        <p:nvSpPr>
          <p:cNvPr id="53" name="TextBox 52"/>
          <p:cNvSpPr txBox="1"/>
          <p:nvPr/>
        </p:nvSpPr>
        <p:spPr>
          <a:xfrm>
            <a:off x="3198526" y="1899297"/>
            <a:ext cx="1344309" cy="369332"/>
          </a:xfrm>
          <a:prstGeom prst="rect">
            <a:avLst/>
          </a:prstGeom>
          <a:noFill/>
        </p:spPr>
        <p:txBody>
          <a:bodyPr wrap="square" rtlCol="0">
            <a:spAutoFit/>
          </a:bodyPr>
          <a:lstStyle/>
          <a:p>
            <a:r>
              <a:rPr lang="fr-BE" b="1">
                <a:solidFill>
                  <a:schemeClr val="accent1">
                    <a:lumMod val="50000"/>
                  </a:schemeClr>
                </a:solidFill>
              </a:rPr>
              <a:t>1992</a:t>
            </a:r>
          </a:p>
        </p:txBody>
      </p:sp>
      <p:sp>
        <p:nvSpPr>
          <p:cNvPr id="54" name="TextBox 53"/>
          <p:cNvSpPr txBox="1"/>
          <p:nvPr/>
        </p:nvSpPr>
        <p:spPr>
          <a:xfrm>
            <a:off x="2745409" y="2191145"/>
            <a:ext cx="1548044" cy="646331"/>
          </a:xfrm>
          <a:prstGeom prst="rect">
            <a:avLst/>
          </a:prstGeom>
          <a:noFill/>
        </p:spPr>
        <p:txBody>
          <a:bodyPr wrap="square" rtlCol="0">
            <a:spAutoFit/>
          </a:bodyPr>
          <a:lstStyle/>
          <a:p>
            <a:pPr algn="ctr"/>
            <a:r>
              <a:rPr lang="fr-BE" err="1"/>
              <a:t>Verdrag</a:t>
            </a:r>
            <a:r>
              <a:rPr lang="fr-BE"/>
              <a:t> van Maastricht</a:t>
            </a:r>
          </a:p>
        </p:txBody>
      </p:sp>
      <p:sp>
        <p:nvSpPr>
          <p:cNvPr id="59" name="TextBox 58"/>
          <p:cNvSpPr txBox="1"/>
          <p:nvPr/>
        </p:nvSpPr>
        <p:spPr>
          <a:xfrm>
            <a:off x="3561152" y="4101190"/>
            <a:ext cx="1464602" cy="646331"/>
          </a:xfrm>
          <a:prstGeom prst="rect">
            <a:avLst/>
          </a:prstGeom>
          <a:noFill/>
        </p:spPr>
        <p:txBody>
          <a:bodyPr wrap="square" rtlCol="0">
            <a:spAutoFit/>
          </a:bodyPr>
          <a:lstStyle/>
          <a:p>
            <a:pPr algn="ctr"/>
            <a:r>
              <a:rPr lang="fr-BE" b="1">
                <a:solidFill>
                  <a:schemeClr val="accent1">
                    <a:lumMod val="50000"/>
                  </a:schemeClr>
                </a:solidFill>
              </a:rPr>
              <a:t>1993</a:t>
            </a:r>
          </a:p>
          <a:p>
            <a:pPr algn="ctr"/>
            <a:r>
              <a:rPr lang="fr-BE"/>
              <a:t>Interne </a:t>
            </a:r>
            <a:r>
              <a:rPr lang="fr-BE" err="1"/>
              <a:t>markt</a:t>
            </a:r>
            <a:endParaRPr lang="fr-BE"/>
          </a:p>
        </p:txBody>
      </p:sp>
      <p:sp>
        <p:nvSpPr>
          <p:cNvPr id="79" name="TextBox 78"/>
          <p:cNvSpPr txBox="1"/>
          <p:nvPr/>
        </p:nvSpPr>
        <p:spPr>
          <a:xfrm>
            <a:off x="4215527" y="1286294"/>
            <a:ext cx="1841539" cy="646331"/>
          </a:xfrm>
          <a:prstGeom prst="rect">
            <a:avLst/>
          </a:prstGeom>
          <a:noFill/>
        </p:spPr>
        <p:txBody>
          <a:bodyPr wrap="square" rtlCol="0">
            <a:spAutoFit/>
          </a:bodyPr>
          <a:lstStyle/>
          <a:p>
            <a:pPr algn="ctr"/>
            <a:r>
              <a:rPr lang="fr-BE" b="1">
                <a:solidFill>
                  <a:schemeClr val="accent1">
                    <a:lumMod val="50000"/>
                  </a:schemeClr>
                </a:solidFill>
              </a:rPr>
              <a:t>1995</a:t>
            </a:r>
          </a:p>
          <a:p>
            <a:pPr algn="ctr"/>
            <a:r>
              <a:rPr lang="fr-BE" err="1"/>
              <a:t>Schengenakkoord</a:t>
            </a:r>
            <a:endParaRPr lang="fr-BE" sz="2000">
              <a:solidFill>
                <a:schemeClr val="accent1">
                  <a:lumMod val="50000"/>
                </a:schemeClr>
              </a:solidFill>
            </a:endParaRPr>
          </a:p>
        </p:txBody>
      </p:sp>
      <p:sp>
        <p:nvSpPr>
          <p:cNvPr id="86" name="TextBox 85"/>
          <p:cNvSpPr txBox="1"/>
          <p:nvPr/>
        </p:nvSpPr>
        <p:spPr>
          <a:xfrm>
            <a:off x="6185797" y="1507592"/>
            <a:ext cx="867404" cy="369332"/>
          </a:xfrm>
          <a:prstGeom prst="rect">
            <a:avLst/>
          </a:prstGeom>
          <a:noFill/>
        </p:spPr>
        <p:txBody>
          <a:bodyPr wrap="square" rtlCol="0">
            <a:spAutoFit/>
          </a:bodyPr>
          <a:lstStyle/>
          <a:p>
            <a:r>
              <a:rPr lang="fr-BE" b="1">
                <a:solidFill>
                  <a:schemeClr val="accent1">
                    <a:lumMod val="50000"/>
                  </a:schemeClr>
                </a:solidFill>
              </a:rPr>
              <a:t>2004</a:t>
            </a:r>
            <a:endParaRPr lang="fr-BE">
              <a:solidFill>
                <a:schemeClr val="accent1">
                  <a:lumMod val="50000"/>
                </a:schemeClr>
              </a:solidFill>
            </a:endParaRPr>
          </a:p>
        </p:txBody>
      </p:sp>
      <p:sp>
        <p:nvSpPr>
          <p:cNvPr id="3" name="Rectangle 2"/>
          <p:cNvSpPr/>
          <p:nvPr/>
        </p:nvSpPr>
        <p:spPr>
          <a:xfrm>
            <a:off x="0" y="18973"/>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a:solidFill>
                  <a:srgbClr val="0082B0"/>
                </a:solidFill>
              </a:rPr>
              <a:t>       </a:t>
            </a:r>
            <a:r>
              <a:rPr lang="nl-NL" sz="3200" b="1">
                <a:solidFill>
                  <a:srgbClr val="00B0F0"/>
                </a:solidFill>
              </a:rPr>
              <a:t>DE OPRICHTING VAN DE EUROPESE UNIE</a:t>
            </a:r>
            <a:endParaRPr lang="fr-BE" sz="3200" b="1">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90419" y="4736448"/>
            <a:ext cx="1047077" cy="369332"/>
          </a:xfrm>
          <a:prstGeom prst="rect">
            <a:avLst/>
          </a:prstGeom>
          <a:noFill/>
        </p:spPr>
        <p:txBody>
          <a:bodyPr wrap="square" rtlCol="0">
            <a:spAutoFit/>
          </a:bodyPr>
          <a:lstStyle/>
          <a:p>
            <a:pPr algn="ctr"/>
            <a:r>
              <a:rPr lang="fr-BE"/>
              <a:t>Euro</a:t>
            </a:r>
          </a:p>
        </p:txBody>
      </p:sp>
      <p:sp>
        <p:nvSpPr>
          <p:cNvPr id="8" name="TextBox 7"/>
          <p:cNvSpPr txBox="1"/>
          <p:nvPr/>
        </p:nvSpPr>
        <p:spPr>
          <a:xfrm>
            <a:off x="5831067" y="1768640"/>
            <a:ext cx="1373079" cy="923330"/>
          </a:xfrm>
          <a:prstGeom prst="rect">
            <a:avLst/>
          </a:prstGeom>
          <a:noFill/>
        </p:spPr>
        <p:txBody>
          <a:bodyPr wrap="square" rtlCol="0">
            <a:spAutoFit/>
          </a:bodyPr>
          <a:lstStyle/>
          <a:p>
            <a:pPr algn="ctr"/>
            <a:r>
              <a:rPr lang="fr-BE" err="1"/>
              <a:t>Uitbreiding</a:t>
            </a:r>
            <a:r>
              <a:rPr lang="fr-BE"/>
              <a:t> </a:t>
            </a:r>
            <a:r>
              <a:rPr lang="fr-BE" err="1"/>
              <a:t>naar</a:t>
            </a:r>
            <a:r>
              <a:rPr lang="fr-BE"/>
              <a:t> het </a:t>
            </a:r>
            <a:r>
              <a:rPr lang="fr-BE" err="1"/>
              <a:t>oosten</a:t>
            </a:r>
            <a:endParaRPr lang="fr-BE"/>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a:solidFill>
                  <a:schemeClr val="accent1">
                    <a:lumMod val="50000"/>
                  </a:schemeClr>
                </a:solidFill>
              </a:rPr>
              <a:t>2002</a:t>
            </a:r>
          </a:p>
        </p:txBody>
      </p:sp>
      <p:sp>
        <p:nvSpPr>
          <p:cNvPr id="90" name="TextBox 89"/>
          <p:cNvSpPr txBox="1"/>
          <p:nvPr/>
        </p:nvSpPr>
        <p:spPr>
          <a:xfrm>
            <a:off x="6833875" y="3979450"/>
            <a:ext cx="1266901" cy="1200329"/>
          </a:xfrm>
          <a:prstGeom prst="rect">
            <a:avLst/>
          </a:prstGeom>
          <a:noFill/>
        </p:spPr>
        <p:txBody>
          <a:bodyPr wrap="square" rtlCol="0">
            <a:spAutoFit/>
          </a:bodyPr>
          <a:lstStyle/>
          <a:p>
            <a:pPr algn="ctr"/>
            <a:r>
              <a:rPr lang="en-IE" b="1">
                <a:solidFill>
                  <a:schemeClr val="accent1">
                    <a:lumMod val="50000"/>
                  </a:schemeClr>
                </a:solidFill>
              </a:rPr>
              <a:t>2007</a:t>
            </a:r>
          </a:p>
          <a:p>
            <a:pPr algn="ctr"/>
            <a:r>
              <a:rPr lang="en-IE" err="1"/>
              <a:t>Verdrag</a:t>
            </a:r>
            <a:r>
              <a:rPr lang="en-IE"/>
              <a:t> van </a:t>
            </a:r>
            <a:r>
              <a:rPr lang="en-IE" err="1"/>
              <a:t>Lissabon</a:t>
            </a:r>
            <a:endParaRPr lang="en-IE"/>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51091" y="1056086"/>
            <a:ext cx="1730863" cy="1200329"/>
          </a:xfrm>
          <a:prstGeom prst="rect">
            <a:avLst/>
          </a:prstGeom>
          <a:noFill/>
        </p:spPr>
        <p:txBody>
          <a:bodyPr wrap="square" rtlCol="0">
            <a:spAutoFit/>
          </a:bodyPr>
          <a:lstStyle/>
          <a:p>
            <a:pPr algn="ctr"/>
            <a:r>
              <a:rPr lang="en-IE" b="1">
                <a:solidFill>
                  <a:schemeClr val="accent1">
                    <a:lumMod val="50000"/>
                  </a:schemeClr>
                </a:solidFill>
              </a:rPr>
              <a:t>2020</a:t>
            </a:r>
          </a:p>
          <a:p>
            <a:pPr algn="ctr"/>
            <a:r>
              <a:rPr lang="en-IE" err="1"/>
              <a:t>NextGenerationEU</a:t>
            </a:r>
            <a:endParaRPr lang="en-IE"/>
          </a:p>
          <a:p>
            <a:pPr algn="ctr"/>
            <a:endParaRPr lang="en-IE"/>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14627" y="1876582"/>
            <a:ext cx="1373158" cy="923330"/>
          </a:xfrm>
          <a:prstGeom prst="rect">
            <a:avLst/>
          </a:prstGeom>
          <a:noFill/>
        </p:spPr>
        <p:txBody>
          <a:bodyPr wrap="square" rtlCol="0">
            <a:spAutoFit/>
          </a:bodyPr>
          <a:lstStyle/>
          <a:p>
            <a:pPr algn="ctr"/>
            <a:r>
              <a:rPr lang="en-IE" b="1">
                <a:solidFill>
                  <a:schemeClr val="accent5">
                    <a:lumMod val="75000"/>
                  </a:schemeClr>
                </a:solidFill>
              </a:rPr>
              <a:t>1945</a:t>
            </a:r>
          </a:p>
          <a:p>
            <a:pPr algn="ctr"/>
            <a:r>
              <a:rPr lang="en-IE" err="1"/>
              <a:t>Einde</a:t>
            </a:r>
            <a:r>
              <a:rPr lang="en-IE"/>
              <a:t> van WOII</a:t>
            </a:r>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pPr lvl="0">
              <a:defRPr/>
            </a:pPr>
            <a:r>
              <a:rPr lang="fr-FR" sz="1000" b="1">
                <a:solidFill>
                  <a:srgbClr val="00B0F0"/>
                </a:solidFill>
                <a:latin typeface="Arial" charset="0"/>
                <a:ea typeface="Arial" charset="0"/>
                <a:cs typeface="Arial" charset="0"/>
              </a:rPr>
              <a:t>HET EUROPEES PROJECT</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15791"/>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40757" y="1831680"/>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white"/>
                </a:solidFill>
                <a:effectLst/>
                <a:uLnTx/>
                <a:uFillTx/>
                <a:latin typeface="Calibri" panose="020F0502020204030204"/>
                <a:ea typeface="+mn-ea"/>
                <a:cs typeface="+mn-cs"/>
              </a:rPr>
              <a:t>1951</a:t>
            </a:r>
          </a:p>
        </p:txBody>
      </p:sp>
      <p:sp>
        <p:nvSpPr>
          <p:cNvPr id="12" name="TextBox 11"/>
          <p:cNvSpPr txBox="1"/>
          <p:nvPr/>
        </p:nvSpPr>
        <p:spPr>
          <a:xfrm>
            <a:off x="1266344" y="1661457"/>
            <a:ext cx="2245502" cy="738664"/>
          </a:xfrm>
          <a:prstGeom prst="rect">
            <a:avLst/>
          </a:prstGeom>
          <a:solidFill>
            <a:schemeClr val="accent1">
              <a:lumMod val="75000"/>
            </a:schemeClr>
          </a:solidFill>
        </p:spPr>
        <p:txBody>
          <a:bodyPr wrap="square" rtlCol="0">
            <a:spAutoFit/>
          </a:bodyPr>
          <a:lstStyle/>
          <a:p>
            <a:pPr lvl="0">
              <a:defRPr/>
            </a:pPr>
            <a:r>
              <a:rPr lang="en-GB" sz="1400" b="1" err="1">
                <a:solidFill>
                  <a:prstClr val="white"/>
                </a:solidFill>
              </a:rPr>
              <a:t>België</a:t>
            </a:r>
            <a:r>
              <a:rPr lang="en-GB" sz="1400" b="1">
                <a:solidFill>
                  <a:prstClr val="white"/>
                </a:solidFill>
              </a:rPr>
              <a:t>, </a:t>
            </a:r>
            <a:r>
              <a:rPr lang="en-GB" sz="1400" b="1" err="1">
                <a:solidFill>
                  <a:prstClr val="white"/>
                </a:solidFill>
              </a:rPr>
              <a:t>Duitsland</a:t>
            </a:r>
            <a:r>
              <a:rPr lang="en-GB" sz="1400" b="1">
                <a:solidFill>
                  <a:prstClr val="white"/>
                </a:solidFill>
              </a:rPr>
              <a:t>, </a:t>
            </a:r>
            <a:r>
              <a:rPr lang="en-GB" sz="1400" b="1" err="1">
                <a:solidFill>
                  <a:prstClr val="white"/>
                </a:solidFill>
              </a:rPr>
              <a:t>Frankrijk</a:t>
            </a:r>
            <a:r>
              <a:rPr lang="en-GB" sz="1400" b="1">
                <a:solidFill>
                  <a:prstClr val="white"/>
                </a:solidFill>
              </a:rPr>
              <a:t>, </a:t>
            </a:r>
            <a:r>
              <a:rPr lang="en-GB" sz="1400" b="1" err="1">
                <a:solidFill>
                  <a:prstClr val="white"/>
                </a:solidFill>
              </a:rPr>
              <a:t>Italië</a:t>
            </a:r>
            <a:r>
              <a:rPr lang="en-GB" sz="1400" b="1">
                <a:solidFill>
                  <a:prstClr val="white"/>
                </a:solidFill>
              </a:rPr>
              <a:t>, Luxemburg, Nederland</a:t>
            </a:r>
            <a:endParaRPr kumimoji="0" lang="en-GB"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1973</a:t>
            </a:r>
          </a:p>
        </p:txBody>
      </p:sp>
      <p:sp>
        <p:nvSpPr>
          <p:cNvPr id="15" name="TextBox 14"/>
          <p:cNvSpPr txBox="1"/>
          <p:nvPr/>
        </p:nvSpPr>
        <p:spPr>
          <a:xfrm>
            <a:off x="1266645" y="2338604"/>
            <a:ext cx="2126454" cy="738664"/>
          </a:xfrm>
          <a:prstGeom prst="rect">
            <a:avLst/>
          </a:prstGeom>
          <a:noFill/>
        </p:spPr>
        <p:txBody>
          <a:bodyPr wrap="square" rtlCol="0">
            <a:spAutoFit/>
          </a:bodyPr>
          <a:lstStyle/>
          <a:p>
            <a:pPr lvl="0">
              <a:defRPr/>
            </a:pPr>
            <a:r>
              <a:rPr lang="nl-NL" sz="1400" b="1">
                <a:solidFill>
                  <a:prstClr val="black"/>
                </a:solidFill>
              </a:rPr>
              <a:t>Denemarken, Ierland, Verenigd Koninkrijk (Het VK verliet de EU in 2020)</a:t>
            </a:r>
            <a:endParaRPr kumimoji="0" lang="fr-BE" sz="1400" b="1" i="0" u="none" strike="noStrike" kern="1200" cap="none" spc="0" normalizeH="0" baseline="0" noProof="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1981</a:t>
            </a:r>
          </a:p>
        </p:txBody>
      </p:sp>
      <p:sp>
        <p:nvSpPr>
          <p:cNvPr id="18" name="TextBox 17"/>
          <p:cNvSpPr txBox="1"/>
          <p:nvPr/>
        </p:nvSpPr>
        <p:spPr>
          <a:xfrm>
            <a:off x="1250642" y="3067421"/>
            <a:ext cx="1509823" cy="307777"/>
          </a:xfrm>
          <a:prstGeom prst="rect">
            <a:avLst/>
          </a:prstGeom>
          <a:noFill/>
        </p:spPr>
        <p:txBody>
          <a:bodyPr wrap="square" rtlCol="0">
            <a:spAutoFit/>
          </a:bodyPr>
          <a:lstStyle/>
          <a:p>
            <a:pPr lvl="0">
              <a:defRPr/>
            </a:pPr>
            <a:r>
              <a:rPr lang="fr-BE" sz="1400" b="1" err="1">
                <a:solidFill>
                  <a:prstClr val="black"/>
                </a:solidFill>
              </a:rPr>
              <a:t>Griekenland</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1986</a:t>
            </a:r>
          </a:p>
        </p:txBody>
      </p:sp>
      <p:sp>
        <p:nvSpPr>
          <p:cNvPr id="21" name="TextBox 20"/>
          <p:cNvSpPr txBox="1"/>
          <p:nvPr/>
        </p:nvSpPr>
        <p:spPr>
          <a:xfrm>
            <a:off x="1241329" y="3455177"/>
            <a:ext cx="1762904" cy="307777"/>
          </a:xfrm>
          <a:prstGeom prst="rect">
            <a:avLst/>
          </a:prstGeom>
          <a:noFill/>
        </p:spPr>
        <p:txBody>
          <a:bodyPr wrap="square" rtlCol="0">
            <a:spAutoFit/>
          </a:bodyPr>
          <a:lstStyle/>
          <a:p>
            <a:pPr lvl="0">
              <a:defRPr/>
            </a:pPr>
            <a:r>
              <a:rPr lang="fr-BE" sz="1400" b="1" err="1">
                <a:solidFill>
                  <a:prstClr val="black"/>
                </a:solidFill>
              </a:rPr>
              <a:t>Spanje</a:t>
            </a:r>
            <a:r>
              <a:rPr lang="fr-BE" sz="1400" b="1">
                <a:solidFill>
                  <a:prstClr val="black"/>
                </a:solidFill>
              </a:rPr>
              <a:t> en Portugal</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1995</a:t>
            </a:r>
          </a:p>
        </p:txBody>
      </p:sp>
      <p:sp>
        <p:nvSpPr>
          <p:cNvPr id="24" name="TextBox 23"/>
          <p:cNvSpPr txBox="1"/>
          <p:nvPr/>
        </p:nvSpPr>
        <p:spPr>
          <a:xfrm>
            <a:off x="1250642" y="3887723"/>
            <a:ext cx="2302038" cy="307777"/>
          </a:xfrm>
          <a:prstGeom prst="rect">
            <a:avLst/>
          </a:prstGeom>
          <a:noFill/>
        </p:spPr>
        <p:txBody>
          <a:bodyPr wrap="square" rtlCol="0">
            <a:spAutoFit/>
          </a:bodyPr>
          <a:lstStyle/>
          <a:p>
            <a:pPr lvl="0">
              <a:defRPr/>
            </a:pPr>
            <a:r>
              <a:rPr lang="fr-BE" sz="1400" b="1" err="1">
                <a:solidFill>
                  <a:prstClr val="black"/>
                </a:solidFill>
              </a:rPr>
              <a:t>Oostenrijk</a:t>
            </a:r>
            <a:r>
              <a:rPr lang="fr-BE" sz="1400" b="1">
                <a:solidFill>
                  <a:prstClr val="black"/>
                </a:solidFill>
              </a:rPr>
              <a:t>, </a:t>
            </a:r>
            <a:r>
              <a:rPr lang="fr-BE" sz="1400" b="1" err="1">
                <a:solidFill>
                  <a:prstClr val="black"/>
                </a:solidFill>
              </a:rPr>
              <a:t>Finland</a:t>
            </a:r>
            <a:r>
              <a:rPr lang="fr-BE" sz="1400" b="1">
                <a:solidFill>
                  <a:prstClr val="black"/>
                </a:solidFill>
              </a:rPr>
              <a:t>, </a:t>
            </a:r>
            <a:r>
              <a:rPr lang="fr-BE" sz="1400" b="1" err="1">
                <a:solidFill>
                  <a:prstClr val="black"/>
                </a:solidFill>
              </a:rPr>
              <a:t>Zweden</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p:cNvSpPr/>
          <p:nvPr/>
        </p:nvSpPr>
        <p:spPr>
          <a:xfrm>
            <a:off x="331668" y="4232094"/>
            <a:ext cx="3299173"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2004</a:t>
            </a:r>
          </a:p>
        </p:txBody>
      </p:sp>
      <p:sp>
        <p:nvSpPr>
          <p:cNvPr id="27" name="TextBox 26"/>
          <p:cNvSpPr txBox="1"/>
          <p:nvPr/>
        </p:nvSpPr>
        <p:spPr>
          <a:xfrm>
            <a:off x="1246653" y="4264454"/>
            <a:ext cx="2516898" cy="954107"/>
          </a:xfrm>
          <a:prstGeom prst="rect">
            <a:avLst/>
          </a:prstGeom>
          <a:noFill/>
        </p:spPr>
        <p:txBody>
          <a:bodyPr wrap="square" rtlCol="0">
            <a:spAutoFit/>
          </a:bodyPr>
          <a:lstStyle/>
          <a:p>
            <a:pPr lvl="0">
              <a:defRPr/>
            </a:pPr>
            <a:r>
              <a:rPr lang="en-GB" sz="1400" b="1" err="1">
                <a:solidFill>
                  <a:prstClr val="black"/>
                </a:solidFill>
              </a:rPr>
              <a:t>Tsjechië</a:t>
            </a:r>
            <a:r>
              <a:rPr lang="en-GB" sz="1400" b="1">
                <a:solidFill>
                  <a:prstClr val="black"/>
                </a:solidFill>
              </a:rPr>
              <a:t>, </a:t>
            </a:r>
            <a:r>
              <a:rPr lang="en-GB" sz="1400" b="1" err="1">
                <a:solidFill>
                  <a:prstClr val="black"/>
                </a:solidFill>
              </a:rPr>
              <a:t>Estland</a:t>
            </a:r>
            <a:r>
              <a:rPr lang="en-GB" sz="1400" b="1">
                <a:solidFill>
                  <a:prstClr val="black"/>
                </a:solidFill>
              </a:rPr>
              <a:t>, Cyprus, </a:t>
            </a:r>
            <a:r>
              <a:rPr lang="en-GB" sz="1400" b="1" err="1">
                <a:solidFill>
                  <a:prstClr val="black"/>
                </a:solidFill>
              </a:rPr>
              <a:t>Letland</a:t>
            </a:r>
            <a:r>
              <a:rPr lang="en-GB" sz="1400" b="1">
                <a:solidFill>
                  <a:prstClr val="black"/>
                </a:solidFill>
              </a:rPr>
              <a:t>, </a:t>
            </a:r>
            <a:r>
              <a:rPr lang="en-GB" sz="1400" b="1" err="1">
                <a:solidFill>
                  <a:prstClr val="black"/>
                </a:solidFill>
              </a:rPr>
              <a:t>Litouwen</a:t>
            </a:r>
            <a:r>
              <a:rPr lang="en-GB" sz="1400" b="1">
                <a:solidFill>
                  <a:prstClr val="black"/>
                </a:solidFill>
              </a:rPr>
              <a:t>, </a:t>
            </a:r>
            <a:r>
              <a:rPr lang="en-GB" sz="1400" b="1" err="1">
                <a:solidFill>
                  <a:prstClr val="black"/>
                </a:solidFill>
              </a:rPr>
              <a:t>Hongarije</a:t>
            </a:r>
            <a:r>
              <a:rPr lang="en-GB" sz="1400" b="1">
                <a:solidFill>
                  <a:prstClr val="black"/>
                </a:solidFill>
              </a:rPr>
              <a:t>, Malta, </a:t>
            </a:r>
            <a:r>
              <a:rPr lang="en-GB" sz="1400" b="1" err="1">
                <a:solidFill>
                  <a:prstClr val="black"/>
                </a:solidFill>
              </a:rPr>
              <a:t>Polen</a:t>
            </a:r>
            <a:r>
              <a:rPr lang="en-GB" sz="1400" b="1">
                <a:solidFill>
                  <a:prstClr val="black"/>
                </a:solidFill>
              </a:rPr>
              <a:t>, </a:t>
            </a:r>
            <a:r>
              <a:rPr lang="en-GB" sz="1400" b="1" err="1">
                <a:solidFill>
                  <a:prstClr val="black"/>
                </a:solidFill>
              </a:rPr>
              <a:t>Slovenië</a:t>
            </a:r>
            <a:r>
              <a:rPr lang="en-GB" sz="1400" b="1">
                <a:solidFill>
                  <a:prstClr val="black"/>
                </a:solidFill>
              </a:rPr>
              <a:t>, </a:t>
            </a:r>
            <a:r>
              <a:rPr lang="en-GB" sz="1400" b="1" err="1">
                <a:solidFill>
                  <a:prstClr val="black"/>
                </a:solidFill>
              </a:rPr>
              <a:t>Slowakije</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2007</a:t>
            </a:r>
          </a:p>
        </p:txBody>
      </p:sp>
      <p:sp>
        <p:nvSpPr>
          <p:cNvPr id="30" name="TextBox 29"/>
          <p:cNvSpPr txBox="1"/>
          <p:nvPr/>
        </p:nvSpPr>
        <p:spPr>
          <a:xfrm>
            <a:off x="1254568" y="5273334"/>
            <a:ext cx="1860263" cy="307777"/>
          </a:xfrm>
          <a:prstGeom prst="rect">
            <a:avLst/>
          </a:prstGeom>
          <a:noFill/>
        </p:spPr>
        <p:txBody>
          <a:bodyPr wrap="square" rtlCol="0">
            <a:spAutoFit/>
          </a:bodyPr>
          <a:lstStyle/>
          <a:p>
            <a:pPr lvl="0">
              <a:defRPr/>
            </a:pPr>
            <a:r>
              <a:rPr lang="fr-BE" sz="1400" b="1" err="1">
                <a:solidFill>
                  <a:prstClr val="black"/>
                </a:solidFill>
              </a:rPr>
              <a:t>Bulgarije</a:t>
            </a:r>
            <a:r>
              <a:rPr lang="fr-BE" sz="1400" b="1">
                <a:solidFill>
                  <a:prstClr val="black"/>
                </a:solidFill>
              </a:rPr>
              <a:t>, </a:t>
            </a:r>
            <a:r>
              <a:rPr lang="fr-BE" sz="1400" b="1" err="1">
                <a:solidFill>
                  <a:prstClr val="black"/>
                </a:solidFill>
              </a:rPr>
              <a:t>Roemenië</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2013</a:t>
            </a:r>
          </a:p>
        </p:txBody>
      </p:sp>
      <p:sp>
        <p:nvSpPr>
          <p:cNvPr id="33" name="TextBox 32"/>
          <p:cNvSpPr txBox="1"/>
          <p:nvPr/>
        </p:nvSpPr>
        <p:spPr>
          <a:xfrm>
            <a:off x="1261709" y="5731943"/>
            <a:ext cx="1498756" cy="307777"/>
          </a:xfrm>
          <a:prstGeom prst="rect">
            <a:avLst/>
          </a:prstGeom>
          <a:noFill/>
        </p:spPr>
        <p:txBody>
          <a:bodyPr wrap="square" rtlCol="0">
            <a:spAutoFit/>
          </a:bodyPr>
          <a:lstStyle/>
          <a:p>
            <a:pPr lvl="0">
              <a:defRPr/>
            </a:pPr>
            <a:r>
              <a:rPr lang="fr-BE" sz="1400" b="1" err="1">
                <a:solidFill>
                  <a:prstClr val="black"/>
                </a:solidFill>
              </a:rPr>
              <a:t>Kroatië</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412605" y="3079818"/>
            <a:ext cx="1192301" cy="400110"/>
          </a:xfrm>
          <a:prstGeom prst="rect">
            <a:avLst/>
          </a:prstGeom>
          <a:noFill/>
        </p:spPr>
        <p:txBody>
          <a:bodyPr wrap="square" rtlCol="0">
            <a:spAutoFit/>
          </a:bodyPr>
          <a:lstStyle/>
          <a:p>
            <a:pPr lvl="0" algn="ctr">
              <a:defRPr/>
            </a:pPr>
            <a:r>
              <a:rPr lang="en-GB" sz="1000" b="1" err="1">
                <a:solidFill>
                  <a:prstClr val="black"/>
                </a:solidFill>
              </a:rPr>
              <a:t>Verenigd</a:t>
            </a:r>
            <a:r>
              <a:rPr lang="en-GB" sz="1000" b="1">
                <a:solidFill>
                  <a:prstClr val="black"/>
                </a:solidFill>
              </a:rPr>
              <a:t> </a:t>
            </a:r>
            <a:r>
              <a:rPr lang="en-GB" sz="1000" b="1" err="1">
                <a:solidFill>
                  <a:prstClr val="black"/>
                </a:solidFill>
              </a:rPr>
              <a:t>Koninkrijk</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lvl="0">
              <a:defRPr/>
            </a:pPr>
            <a:r>
              <a:rPr lang="en-GB" sz="1000" b="1" err="1">
                <a:solidFill>
                  <a:prstClr val="black"/>
                </a:solidFill>
              </a:rPr>
              <a:t>Ierland</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94421" cy="246221"/>
          </a:xfrm>
          <a:prstGeom prst="rect">
            <a:avLst/>
          </a:prstGeom>
          <a:noFill/>
        </p:spPr>
        <p:txBody>
          <a:bodyPr wrap="none" rtlCol="0">
            <a:spAutoFit/>
          </a:bodyPr>
          <a:lstStyle/>
          <a:p>
            <a:pPr lvl="0">
              <a:defRPr/>
            </a:pPr>
            <a:r>
              <a:rPr lang="en-GB" sz="1000" b="1" err="1">
                <a:solidFill>
                  <a:prstClr val="white"/>
                </a:solidFill>
              </a:rPr>
              <a:t>Duitsland</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651140" cy="246221"/>
          </a:xfrm>
          <a:prstGeom prst="rect">
            <a:avLst/>
          </a:prstGeom>
          <a:noFill/>
        </p:spPr>
        <p:txBody>
          <a:bodyPr wrap="none" rtlCol="0">
            <a:spAutoFit/>
          </a:bodyPr>
          <a:lstStyle/>
          <a:p>
            <a:pPr lvl="0">
              <a:defRPr/>
            </a:pPr>
            <a:r>
              <a:rPr lang="en-GB" sz="1000" b="1" err="1">
                <a:solidFill>
                  <a:prstClr val="white"/>
                </a:solidFill>
              </a:rPr>
              <a:t>Frankrijk</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10076" cy="246221"/>
          </a:xfrm>
          <a:prstGeom prst="rect">
            <a:avLst/>
          </a:prstGeom>
          <a:noFill/>
        </p:spPr>
        <p:txBody>
          <a:bodyPr wrap="none" rtlCol="0">
            <a:spAutoFit/>
          </a:bodyPr>
          <a:lstStyle/>
          <a:p>
            <a:pPr lvl="0">
              <a:defRPr/>
            </a:pPr>
            <a:r>
              <a:rPr lang="en-GB" sz="1000" b="1" err="1">
                <a:solidFill>
                  <a:prstClr val="white"/>
                </a:solidFill>
              </a:rPr>
              <a:t>België</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744114" cy="246221"/>
          </a:xfrm>
          <a:prstGeom prst="rect">
            <a:avLst/>
          </a:prstGeom>
          <a:noFill/>
        </p:spPr>
        <p:txBody>
          <a:bodyPr wrap="none" rtlCol="0">
            <a:spAutoFit/>
          </a:bodyPr>
          <a:lstStyle/>
          <a:p>
            <a:pPr lvl="0">
              <a:defRPr/>
            </a:pPr>
            <a:r>
              <a:rPr lang="en-GB" sz="1000" b="1">
                <a:solidFill>
                  <a:prstClr val="white"/>
                </a:solidFill>
              </a:rPr>
              <a:t>Nederland</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779381" cy="246221"/>
          </a:xfrm>
          <a:prstGeom prst="rect">
            <a:avLst/>
          </a:prstGeom>
          <a:noFill/>
        </p:spPr>
        <p:txBody>
          <a:bodyPr wrap="none" rtlCol="0">
            <a:spAutoFit/>
          </a:bodyPr>
          <a:lstStyle/>
          <a:p>
            <a:pPr lvl="0">
              <a:defRPr/>
            </a:pPr>
            <a:r>
              <a:rPr lang="en-GB" sz="1000" b="1">
                <a:solidFill>
                  <a:prstClr val="white"/>
                </a:solidFill>
              </a:rPr>
              <a:t>Luxemburg</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3970" cy="246221"/>
          </a:xfrm>
          <a:prstGeom prst="rect">
            <a:avLst/>
          </a:prstGeom>
          <a:noFill/>
        </p:spPr>
        <p:txBody>
          <a:bodyPr wrap="none" rtlCol="0">
            <a:spAutoFit/>
          </a:bodyPr>
          <a:lstStyle/>
          <a:p>
            <a:pPr lvl="0">
              <a:defRPr/>
            </a:pPr>
            <a:r>
              <a:rPr lang="en-GB" sz="1000" b="1" err="1">
                <a:solidFill>
                  <a:prstClr val="white"/>
                </a:solidFill>
              </a:rPr>
              <a:t>Italië</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542136" cy="246221"/>
          </a:xfrm>
          <a:prstGeom prst="rect">
            <a:avLst/>
          </a:prstGeom>
        </p:spPr>
        <p:txBody>
          <a:bodyPr wrap="none">
            <a:spAutoFit/>
          </a:bodyPr>
          <a:lstStyle/>
          <a:p>
            <a:pPr lvl="0">
              <a:defRPr/>
            </a:pPr>
            <a:r>
              <a:rPr lang="en-GB" sz="1000" b="1" err="1">
                <a:solidFill>
                  <a:prstClr val="black"/>
                </a:solidFill>
              </a:rPr>
              <a:t>Spanje</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88410"/>
            <a:ext cx="567784" cy="246221"/>
          </a:xfrm>
          <a:prstGeom prst="rect">
            <a:avLst/>
          </a:prstGeom>
        </p:spPr>
        <p:txBody>
          <a:bodyPr wrap="none">
            <a:spAutoFit/>
          </a:bodyPr>
          <a:lstStyle/>
          <a:p>
            <a:pPr lvl="0">
              <a:defRPr/>
            </a:pPr>
            <a:r>
              <a:rPr lang="en-GB" sz="1000" b="1" err="1">
                <a:solidFill>
                  <a:prstClr val="black"/>
                </a:solidFill>
              </a:rPr>
              <a:t>Kroatië</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680021" y="5166732"/>
            <a:ext cx="833883" cy="246221"/>
          </a:xfrm>
          <a:prstGeom prst="rect">
            <a:avLst/>
          </a:prstGeom>
        </p:spPr>
        <p:txBody>
          <a:bodyPr wrap="none">
            <a:spAutoFit/>
          </a:bodyPr>
          <a:lstStyle/>
          <a:p>
            <a:pPr lvl="0">
              <a:defRPr/>
            </a:pPr>
            <a:r>
              <a:rPr lang="en-GB" sz="1000" b="1" err="1">
                <a:solidFill>
                  <a:prstClr val="black"/>
                </a:solidFill>
              </a:rPr>
              <a:t>Griekenland</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10021" y="4259526"/>
            <a:ext cx="723275" cy="246221"/>
          </a:xfrm>
          <a:prstGeom prst="rect">
            <a:avLst/>
          </a:prstGeom>
        </p:spPr>
        <p:txBody>
          <a:bodyPr wrap="none">
            <a:spAutoFit/>
          </a:bodyPr>
          <a:lstStyle/>
          <a:p>
            <a:pPr lvl="0">
              <a:defRPr/>
            </a:pPr>
            <a:r>
              <a:rPr lang="en-GB" sz="1000" b="1" err="1">
                <a:solidFill>
                  <a:prstClr val="black"/>
                </a:solidFill>
              </a:rPr>
              <a:t>Roemenië</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lvl="0">
              <a:defRPr/>
            </a:pPr>
            <a:r>
              <a:rPr lang="en-GB" sz="1000" b="1" err="1">
                <a:solidFill>
                  <a:prstClr val="black"/>
                </a:solidFill>
              </a:rPr>
              <a:t>Slovenië</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99230" cy="246221"/>
          </a:xfrm>
          <a:prstGeom prst="rect">
            <a:avLst/>
          </a:prstGeom>
        </p:spPr>
        <p:txBody>
          <a:bodyPr wrap="none">
            <a:spAutoFit/>
          </a:bodyPr>
          <a:lstStyle/>
          <a:p>
            <a:pPr lvl="0">
              <a:defRPr/>
            </a:pPr>
            <a:r>
              <a:rPr lang="en-GB" sz="1000" b="1" err="1">
                <a:solidFill>
                  <a:prstClr val="black"/>
                </a:solidFill>
              </a:rPr>
              <a:t>Hongarije</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94421" cy="246221"/>
          </a:xfrm>
          <a:prstGeom prst="rect">
            <a:avLst/>
          </a:prstGeom>
        </p:spPr>
        <p:txBody>
          <a:bodyPr wrap="none">
            <a:spAutoFit/>
          </a:bodyPr>
          <a:lstStyle/>
          <a:p>
            <a:pPr lvl="0">
              <a:defRPr/>
            </a:pPr>
            <a:r>
              <a:rPr lang="en-GB" sz="1000" b="1" err="1">
                <a:solidFill>
                  <a:prstClr val="black"/>
                </a:solidFill>
              </a:rPr>
              <a:t>Slowakije</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9628" y="3427679"/>
            <a:ext cx="487634" cy="246221"/>
          </a:xfrm>
          <a:prstGeom prst="rect">
            <a:avLst/>
          </a:prstGeom>
        </p:spPr>
        <p:txBody>
          <a:bodyPr wrap="none">
            <a:spAutoFit/>
          </a:bodyPr>
          <a:lstStyle/>
          <a:p>
            <a:pPr lvl="0">
              <a:defRPr/>
            </a:pPr>
            <a:r>
              <a:rPr lang="en-GB" sz="1000" b="1" err="1">
                <a:solidFill>
                  <a:prstClr val="black"/>
                </a:solidFill>
              </a:rPr>
              <a:t>Polen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8810" y="3703545"/>
            <a:ext cx="614271" cy="246221"/>
          </a:xfrm>
          <a:prstGeom prst="rect">
            <a:avLst/>
          </a:prstGeom>
        </p:spPr>
        <p:txBody>
          <a:bodyPr wrap="none">
            <a:spAutoFit/>
          </a:bodyPr>
          <a:lstStyle/>
          <a:p>
            <a:pPr lvl="0">
              <a:defRPr/>
            </a:pPr>
            <a:r>
              <a:rPr lang="en-GB" sz="1000" b="1" err="1">
                <a:solidFill>
                  <a:prstClr val="black"/>
                </a:solidFill>
              </a:rPr>
              <a:t>Tsjechië</a:t>
            </a:r>
            <a:endParaRPr lang="en-GB" sz="1000" b="1">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607859" cy="246221"/>
          </a:xfrm>
          <a:prstGeom prst="rect">
            <a:avLst/>
          </a:prstGeom>
        </p:spPr>
        <p:txBody>
          <a:bodyPr wrap="none">
            <a:spAutoFit/>
          </a:bodyPr>
          <a:lstStyle/>
          <a:p>
            <a:pPr lvl="0">
              <a:defRPr/>
            </a:pPr>
            <a:r>
              <a:rPr lang="en-GB" sz="1000" b="1" err="1">
                <a:solidFill>
                  <a:prstClr val="black"/>
                </a:solidFill>
              </a:rPr>
              <a:t>Zweden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3468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Finland</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lvl="0">
              <a:defRPr/>
            </a:pPr>
            <a:r>
              <a:rPr lang="en-GB" sz="1000" b="1" err="1">
                <a:solidFill>
                  <a:prstClr val="black"/>
                </a:solidFill>
              </a:rPr>
              <a:t>Estland</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80608" cy="246221"/>
          </a:xfrm>
          <a:prstGeom prst="rect">
            <a:avLst/>
          </a:prstGeom>
        </p:spPr>
        <p:txBody>
          <a:bodyPr wrap="none">
            <a:spAutoFit/>
          </a:bodyPr>
          <a:lstStyle/>
          <a:p>
            <a:pPr lvl="0">
              <a:defRPr/>
            </a:pPr>
            <a:r>
              <a:rPr lang="en-GB" sz="1000" b="1" err="1">
                <a:solidFill>
                  <a:prstClr val="black"/>
                </a:solidFill>
              </a:rPr>
              <a:t>Letland</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79994" cy="246221"/>
          </a:xfrm>
          <a:prstGeom prst="rect">
            <a:avLst/>
          </a:prstGeom>
        </p:spPr>
        <p:txBody>
          <a:bodyPr wrap="none">
            <a:spAutoFit/>
          </a:bodyPr>
          <a:lstStyle/>
          <a:p>
            <a:pPr lvl="0">
              <a:defRPr/>
            </a:pPr>
            <a:r>
              <a:rPr lang="en-GB" sz="1000" b="1" err="1">
                <a:solidFill>
                  <a:prstClr val="black"/>
                </a:solidFill>
              </a:rPr>
              <a:t>Litouwen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4694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Cyprus</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867545" cy="246221"/>
          </a:xfrm>
          <a:prstGeom prst="rect">
            <a:avLst/>
          </a:prstGeom>
        </p:spPr>
        <p:txBody>
          <a:bodyPr wrap="none">
            <a:spAutoFit/>
          </a:bodyPr>
          <a:lstStyle/>
          <a:p>
            <a:pPr lvl="0">
              <a:defRPr/>
            </a:pPr>
            <a:r>
              <a:rPr lang="en-GB" sz="1000" b="1" err="1">
                <a:solidFill>
                  <a:prstClr val="black"/>
                </a:solidFill>
              </a:rPr>
              <a:t>Denemarken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866457" y="4045948"/>
            <a:ext cx="739305" cy="246221"/>
          </a:xfrm>
          <a:prstGeom prst="rect">
            <a:avLst/>
          </a:prstGeom>
        </p:spPr>
        <p:txBody>
          <a:bodyPr wrap="none">
            <a:spAutoFit/>
          </a:bodyPr>
          <a:lstStyle/>
          <a:p>
            <a:pPr lvl="0">
              <a:defRPr/>
            </a:pPr>
            <a:r>
              <a:rPr lang="en-GB" sz="1000" b="1" err="1">
                <a:solidFill>
                  <a:prstClr val="black"/>
                </a:solidFill>
              </a:rPr>
              <a:t>Oostenrijk</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3006672"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a:solidFill>
                  <a:srgbClr val="00B0F0"/>
                </a:solidFill>
              </a:rPr>
              <a:t>      EU-LANDEN</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a:solidFill>
                  <a:srgbClr val="00B0F0"/>
                </a:solidFill>
                <a:latin typeface="Arial" charset="0"/>
                <a:ea typeface="Arial" charset="0"/>
                <a:cs typeface="Arial" charset="0"/>
              </a:rPr>
              <a:t>HET EUROPEES PROJECT</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8510" y="-1218"/>
            <a:ext cx="386549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SCHENGENGEBIED</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a:extLst>
              <a:ext uri="{FF2B5EF4-FFF2-40B4-BE49-F238E27FC236}">
                <a16:creationId xmlns:a16="http://schemas.microsoft.com/office/drawing/2014/main" id="{4EE3F8B1-1090-7AF7-BB24-370BCD56148A}"/>
              </a:ext>
            </a:extLst>
          </p:cNvPr>
          <p:cNvPicPr>
            <a:picLocks noChangeAspect="1"/>
          </p:cNvPicPr>
          <p:nvPr/>
        </p:nvPicPr>
        <p:blipFill>
          <a:blip r:embed="rId3"/>
          <a:srcRect l="32" r="32"/>
          <a:stretch/>
        </p:blipFill>
        <p:spPr>
          <a:xfrm>
            <a:off x="892135" y="913182"/>
            <a:ext cx="5904906" cy="5335460"/>
          </a:xfrm>
          <a:prstGeom prst="rect">
            <a:avLst/>
          </a:prstGeom>
        </p:spPr>
      </p:pic>
      <p:sp>
        <p:nvSpPr>
          <p:cNvPr id="2" name="Flowchart: Connector 1"/>
          <p:cNvSpPr/>
          <p:nvPr/>
        </p:nvSpPr>
        <p:spPr>
          <a:xfrm>
            <a:off x="6055487" y="1997857"/>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solidFill>
                  <a:schemeClr val="bg1"/>
                </a:solidFill>
              </a:rPr>
              <a:t>Wist je dat... je vrij kunt reizen tussen de 27 landen van het Schengengebied zonder je paspoort te tonen?</a:t>
            </a:r>
            <a:endParaRPr lang="en-GB" b="1">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D097DC-AA70-5E5E-4DED-872ACF108F37}"/>
              </a:ext>
            </a:extLst>
          </p:cNvPr>
          <p:cNvSpPr/>
          <p:nvPr/>
        </p:nvSpPr>
        <p:spPr>
          <a:xfrm>
            <a:off x="1295400" y="1198880"/>
            <a:ext cx="6623474" cy="496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Map&#10;&#10;Description automatically generated">
            <a:extLst>
              <a:ext uri="{FF2B5EF4-FFF2-40B4-BE49-F238E27FC236}">
                <a16:creationId xmlns:a16="http://schemas.microsoft.com/office/drawing/2014/main" id="{9653E241-E05F-17D3-B563-3BD2EB41F6B6}"/>
              </a:ext>
            </a:extLst>
          </p:cNvPr>
          <p:cNvPicPr>
            <a:picLocks noChangeAspect="1"/>
          </p:cNvPicPr>
          <p:nvPr/>
        </p:nvPicPr>
        <p:blipFill rotWithShape="1">
          <a:blip r:embed="rId3"/>
          <a:srcRect l="22981" t="15416" r="4374"/>
          <a:stretch/>
        </p:blipFill>
        <p:spPr>
          <a:xfrm>
            <a:off x="1276203" y="1198882"/>
            <a:ext cx="6642671" cy="4969320"/>
          </a:xfrm>
          <a:prstGeom prst="rect">
            <a:avLst/>
          </a:prstGeom>
          <a:ln>
            <a:noFill/>
          </a:ln>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a:solidFill>
                  <a:srgbClr val="00B0F0"/>
                </a:solidFill>
                <a:latin typeface="Arial" charset="0"/>
                <a:ea typeface="Arial" charset="0"/>
                <a:cs typeface="Arial" charset="0"/>
              </a:rPr>
              <a:t>HET EUROPEES PROJECT</a:t>
            </a:r>
          </a:p>
        </p:txBody>
      </p:sp>
      <p:sp>
        <p:nvSpPr>
          <p:cNvPr id="39" name="TextBox 38">
            <a:extLst>
              <a:ext uri="{FF2B5EF4-FFF2-40B4-BE49-F238E27FC236}">
                <a16:creationId xmlns:a16="http://schemas.microsoft.com/office/drawing/2014/main" id="{731A0997-57C4-E045-96CF-E5BA10AD43D3}"/>
              </a:ext>
            </a:extLst>
          </p:cNvPr>
          <p:cNvSpPr txBox="1"/>
          <p:nvPr/>
        </p:nvSpPr>
        <p:spPr>
          <a:xfrm>
            <a:off x="4444154" y="6168202"/>
            <a:ext cx="3474720" cy="338554"/>
          </a:xfrm>
          <a:prstGeom prst="rect">
            <a:avLst/>
          </a:prstGeom>
          <a:solidFill>
            <a:srgbClr val="FFC000"/>
          </a:solidFill>
        </p:spPr>
        <p:txBody>
          <a:bodyPr wrap="square" rtlCol="0">
            <a:spAutoFit/>
          </a:bodyPr>
          <a:lstStyle/>
          <a:p>
            <a:r>
              <a:rPr lang="nl-NL" sz="1600" b="1"/>
              <a:t>EU-landen die de euro niet gebruiken</a:t>
            </a:r>
            <a:endParaRPr lang="en-US" sz="1600" b="1">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2"/>
            <a:ext cx="3148754" cy="338554"/>
          </a:xfrm>
          <a:prstGeom prst="rect">
            <a:avLst/>
          </a:prstGeom>
          <a:solidFill>
            <a:srgbClr val="00B0F0"/>
          </a:solidFill>
        </p:spPr>
        <p:txBody>
          <a:bodyPr wrap="square" rtlCol="0">
            <a:spAutoFit/>
          </a:bodyPr>
          <a:lstStyle/>
          <a:p>
            <a:r>
              <a:rPr lang="en-US" sz="1600" b="1"/>
              <a:t>EU-</a:t>
            </a:r>
            <a:r>
              <a:rPr lang="en-US" sz="1600" b="1" err="1"/>
              <a:t>landen</a:t>
            </a:r>
            <a:r>
              <a:rPr lang="en-US" sz="1600" b="1"/>
              <a:t> die de euro </a:t>
            </a:r>
            <a:r>
              <a:rPr lang="en-US" sz="1600" b="1" err="1"/>
              <a:t>gebruiken</a:t>
            </a:r>
            <a:endParaRPr lang="en-US" sz="1600" b="1"/>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EUROZONE</a:t>
            </a:r>
          </a:p>
        </p:txBody>
      </p:sp>
      <p:sp>
        <p:nvSpPr>
          <p:cNvPr id="6" name="Flowchart: Connector 5"/>
          <p:cNvSpPr/>
          <p:nvPr/>
        </p:nvSpPr>
        <p:spPr>
          <a:xfrm>
            <a:off x="6198302" y="315408"/>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nl-NL" sz="2000" b="1">
                <a:solidFill>
                  <a:schemeClr val="tx1"/>
                </a:solidFill>
              </a:rPr>
              <a:t>20 EU-landen gebruiken nu de euro als officiële munteenheid</a:t>
            </a:r>
            <a:endParaRPr lang="en-GB" sz="2000" b="1">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a:t>INHOUDSOPGAVE</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70133"/>
            <a:ext cx="2407886" cy="400110"/>
          </a:xfrm>
          <a:prstGeom prst="rect">
            <a:avLst/>
          </a:prstGeom>
          <a:noFill/>
        </p:spPr>
        <p:txBody>
          <a:bodyPr wrap="square" rtlCol="0">
            <a:spAutoFit/>
          </a:bodyPr>
          <a:lstStyle/>
          <a:p>
            <a:r>
              <a:rPr lang="fr-FR" sz="2000" b="1">
                <a:latin typeface="Calibri" charset="0"/>
                <a:ea typeface="Calibri" charset="0"/>
                <a:cs typeface="Calibri" charset="0"/>
              </a:rPr>
              <a:t>WAT IS EUROPA?</a:t>
            </a:r>
          </a:p>
        </p:txBody>
      </p:sp>
      <p:sp>
        <p:nvSpPr>
          <p:cNvPr id="12" name="TextBox 11"/>
          <p:cNvSpPr txBox="1"/>
          <p:nvPr/>
        </p:nvSpPr>
        <p:spPr>
          <a:xfrm>
            <a:off x="746116" y="2132351"/>
            <a:ext cx="2865086" cy="400110"/>
          </a:xfrm>
          <a:prstGeom prst="rect">
            <a:avLst/>
          </a:prstGeom>
          <a:noFill/>
        </p:spPr>
        <p:txBody>
          <a:bodyPr wrap="square" rtlCol="0">
            <a:spAutoFit/>
          </a:bodyPr>
          <a:lstStyle/>
          <a:p>
            <a:r>
              <a:rPr lang="fr-FR" sz="2000" b="1">
                <a:latin typeface="Calibri" charset="0"/>
                <a:ea typeface="Calibri" charset="0"/>
                <a:cs typeface="Calibri" charset="0"/>
              </a:rPr>
              <a:t>HET EUROPEES PROJECT</a:t>
            </a:r>
            <a:endParaRPr lang="en-IE"/>
          </a:p>
        </p:txBody>
      </p:sp>
      <p:sp>
        <p:nvSpPr>
          <p:cNvPr id="13" name="TextBox 12"/>
          <p:cNvSpPr txBox="1"/>
          <p:nvPr/>
        </p:nvSpPr>
        <p:spPr>
          <a:xfrm>
            <a:off x="771990" y="2985542"/>
            <a:ext cx="3652761" cy="400110"/>
          </a:xfrm>
          <a:prstGeom prst="rect">
            <a:avLst/>
          </a:prstGeom>
          <a:noFill/>
        </p:spPr>
        <p:txBody>
          <a:bodyPr wrap="square" rtlCol="0">
            <a:spAutoFit/>
          </a:bodyPr>
          <a:lstStyle/>
          <a:p>
            <a:r>
              <a:rPr lang="nl-NL" sz="2000" b="1"/>
              <a:t>WAT DOET DE EUROPESE UNIE?</a:t>
            </a:r>
            <a:endParaRPr lang="en-IE" sz="2000" b="1"/>
          </a:p>
        </p:txBody>
      </p:sp>
      <p:sp>
        <p:nvSpPr>
          <p:cNvPr id="14" name="TextBox 13"/>
          <p:cNvSpPr txBox="1"/>
          <p:nvPr/>
        </p:nvSpPr>
        <p:spPr>
          <a:xfrm>
            <a:off x="746115" y="3753059"/>
            <a:ext cx="3678635" cy="400110"/>
          </a:xfrm>
          <a:prstGeom prst="rect">
            <a:avLst/>
          </a:prstGeom>
          <a:noFill/>
        </p:spPr>
        <p:txBody>
          <a:bodyPr wrap="square" rtlCol="0">
            <a:spAutoFit/>
          </a:bodyPr>
          <a:lstStyle/>
          <a:p>
            <a:r>
              <a:rPr lang="nl-NL" sz="2000" b="1"/>
              <a:t>HOE WERKT DE EUROPESE UNIE?</a:t>
            </a:r>
            <a:endParaRPr lang="en-IE" sz="2000" b="1"/>
          </a:p>
        </p:txBody>
      </p:sp>
      <p:sp>
        <p:nvSpPr>
          <p:cNvPr id="15" name="TextBox 14"/>
          <p:cNvSpPr txBox="1"/>
          <p:nvPr/>
        </p:nvSpPr>
        <p:spPr>
          <a:xfrm>
            <a:off x="746116" y="4436731"/>
            <a:ext cx="3678634" cy="707886"/>
          </a:xfrm>
          <a:prstGeom prst="rect">
            <a:avLst/>
          </a:prstGeom>
          <a:noFill/>
        </p:spPr>
        <p:txBody>
          <a:bodyPr wrap="square" rtlCol="0">
            <a:spAutoFit/>
          </a:bodyPr>
          <a:lstStyle/>
          <a:p>
            <a:r>
              <a:rPr lang="nl-NL" sz="2000" b="1"/>
              <a:t>WAAR VIND IK MEER INFORMATIE?</a:t>
            </a:r>
            <a:endParaRPr lang="en-IE" sz="2000" b="1"/>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a:t>BLIJF OP DE HOOGTE</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357989" y="2567343"/>
            <a:ext cx="7665720" cy="707886"/>
          </a:xfrm>
          <a:prstGeom prst="rect">
            <a:avLst/>
          </a:prstGeom>
          <a:noFill/>
        </p:spPr>
        <p:txBody>
          <a:bodyPr wrap="square" rtlCol="0">
            <a:spAutoFit/>
          </a:bodyPr>
          <a:lstStyle/>
          <a:p>
            <a:pPr algn="ctr"/>
            <a:r>
              <a:rPr lang="nl-NL" sz="4000" b="1">
                <a:solidFill>
                  <a:schemeClr val="bg1"/>
                </a:solidFill>
              </a:rPr>
              <a:t>WAT DOET DE EUROPESE UNIE?</a:t>
            </a:r>
            <a:endParaRPr lang="fr-FR" sz="400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712560" y="877542"/>
            <a:ext cx="4238625" cy="3939540"/>
          </a:xfrm>
          <a:prstGeom prst="rect">
            <a:avLst/>
          </a:prstGeom>
          <a:noFill/>
        </p:spPr>
        <p:txBody>
          <a:bodyPr wrap="square" rtlCol="0">
            <a:spAutoFit/>
          </a:bodyPr>
          <a:lstStyle/>
          <a:p>
            <a:pPr algn="ctr"/>
            <a:r>
              <a:rPr lang="nl-NL" sz="5000" b="1">
                <a:solidFill>
                  <a:schemeClr val="bg1"/>
                </a:solidFill>
              </a:rPr>
              <a:t>WAT DENK JE DAT DE EUROPESE UNIE VOOR JOU DOET?</a:t>
            </a:r>
            <a:endParaRPr lang="en-IE" sz="480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51566"/>
            <a:ext cx="8345805" cy="99542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nl-NL" sz="3100" b="1">
                <a:solidFill>
                  <a:srgbClr val="C00000"/>
                </a:solidFill>
                <a:latin typeface="+mn-lt"/>
              </a:rPr>
              <a:t>STUDEREN, WERKEN EN VRIJWILLIGERSWERK DOEN</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6492878"/>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a:solidFill>
                  <a:schemeClr val="bg1"/>
                </a:solidFill>
              </a:rPr>
              <a:t>© </a:t>
            </a:r>
            <a:r>
              <a:rPr lang="fr-BE" sz="600">
                <a:solidFill>
                  <a:schemeClr val="bg1"/>
                </a:solidFill>
              </a:rPr>
              <a:t>EUROPEAN UNION</a:t>
            </a:r>
          </a:p>
        </p:txBody>
      </p:sp>
      <p:sp>
        <p:nvSpPr>
          <p:cNvPr id="12" name="TextBox 11"/>
          <p:cNvSpPr txBox="1"/>
          <p:nvPr/>
        </p:nvSpPr>
        <p:spPr>
          <a:xfrm>
            <a:off x="8839200" y="4668253"/>
            <a:ext cx="338554" cy="2189747"/>
          </a:xfrm>
          <a:prstGeom prst="rect">
            <a:avLst/>
          </a:prstGeom>
          <a:noFill/>
        </p:spPr>
        <p:txBody>
          <a:bodyPr vert="vert270" wrap="square" rtlCol="0">
            <a:spAutoFit/>
          </a:bodyPr>
          <a:lstStyle/>
          <a:p>
            <a:r>
              <a:rPr lang="nl-NL" sz="1000" b="1">
                <a:solidFill>
                  <a:srgbClr val="C00000"/>
                </a:solidFill>
                <a:latin typeface="Arial" panose="020B0604020202020204" pitchFamily="34" charset="0"/>
                <a:cs typeface="Arial" panose="020B0604020202020204" pitchFamily="34" charset="0"/>
              </a:rPr>
              <a:t>WAT DOET DE EUROPESE UNIE?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466825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51373"/>
            <a:ext cx="8176260" cy="85826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REIZEN</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8308310"/>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4" name="TextBox 13"/>
          <p:cNvSpPr txBox="1"/>
          <p:nvPr/>
        </p:nvSpPr>
        <p:spPr>
          <a:xfrm>
            <a:off x="8839200" y="4668253"/>
            <a:ext cx="338554" cy="2189747"/>
          </a:xfrm>
          <a:prstGeom prst="rect">
            <a:avLst/>
          </a:prstGeom>
          <a:noFill/>
        </p:spPr>
        <p:txBody>
          <a:bodyPr vert="vert270" wrap="square" rtlCol="0">
            <a:spAutoFit/>
          </a:bodyPr>
          <a:lstStyle/>
          <a:p>
            <a:r>
              <a:rPr lang="nl-NL" sz="1000" b="1">
                <a:solidFill>
                  <a:srgbClr val="C00000"/>
                </a:solidFill>
                <a:latin typeface="Arial" panose="020B0604020202020204" pitchFamily="34" charset="0"/>
                <a:cs typeface="Arial" panose="020B0604020202020204" pitchFamily="34" charset="0"/>
              </a:rPr>
              <a:t>WAT DOET DE EUROPESE UNIE?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66825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203847"/>
            <a:ext cx="8176260" cy="1460499"/>
          </a:xfrm>
        </p:spPr>
        <p:txBody>
          <a:bodyPr>
            <a:normAutofit fontScale="90000"/>
          </a:bodyPr>
          <a:lstStyle/>
          <a:p>
            <a:r>
              <a:rPr lang="fr-FR" sz="3600" b="1">
                <a:solidFill>
                  <a:srgbClr val="C00000"/>
                </a:solidFill>
                <a:latin typeface="+mn-lt"/>
              </a:rPr>
              <a:t>     </a:t>
            </a:r>
            <a:br>
              <a:rPr lang="fr-FR" sz="3600" b="1">
                <a:solidFill>
                  <a:srgbClr val="C00000"/>
                </a:solidFill>
                <a:latin typeface="+mn-lt"/>
              </a:rPr>
            </a:br>
            <a:r>
              <a:rPr lang="fr-FR" sz="3600" b="1">
                <a:solidFill>
                  <a:srgbClr val="C00000"/>
                </a:solidFill>
                <a:latin typeface="+mn-lt"/>
              </a:rPr>
              <a:t>…EN NOG VEEL MEER</a:t>
            </a:r>
            <a:br>
              <a:rPr lang="fr-FR" sz="3600" b="1">
                <a:solidFill>
                  <a:srgbClr val="C00000"/>
                </a:solidFill>
                <a:latin typeface="+mn-lt"/>
              </a:rPr>
            </a:br>
            <a:br>
              <a:rPr lang="fr-FR" sz="3600" b="1">
                <a:solidFill>
                  <a:srgbClr val="C00000"/>
                </a:solidFill>
                <a:latin typeface="+mn-lt"/>
              </a:rPr>
            </a:br>
            <a:endParaRPr lang="en-IE">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44748919"/>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3" name="TextBox 12"/>
          <p:cNvSpPr txBox="1"/>
          <p:nvPr/>
        </p:nvSpPr>
        <p:spPr>
          <a:xfrm>
            <a:off x="8839200" y="4668253"/>
            <a:ext cx="338554" cy="2189747"/>
          </a:xfrm>
          <a:prstGeom prst="rect">
            <a:avLst/>
          </a:prstGeom>
          <a:noFill/>
        </p:spPr>
        <p:txBody>
          <a:bodyPr vert="vert270" wrap="square" rtlCol="0">
            <a:spAutoFit/>
          </a:bodyPr>
          <a:lstStyle/>
          <a:p>
            <a:r>
              <a:rPr lang="nl-NL" sz="1000" b="1">
                <a:solidFill>
                  <a:srgbClr val="C00000"/>
                </a:solidFill>
                <a:latin typeface="Arial" panose="020B0604020202020204" pitchFamily="34" charset="0"/>
                <a:cs typeface="Arial" panose="020B0604020202020204" pitchFamily="34" charset="0"/>
              </a:rPr>
              <a:t>WAT DOET DE EUROPESE UNIE?</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466825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907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PRIORITEITEN VAN DE EU</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964427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11" name="TextBox 10"/>
          <p:cNvSpPr txBox="1"/>
          <p:nvPr/>
        </p:nvSpPr>
        <p:spPr>
          <a:xfrm>
            <a:off x="8839200" y="4668253"/>
            <a:ext cx="338554" cy="2189747"/>
          </a:xfrm>
          <a:prstGeom prst="rect">
            <a:avLst/>
          </a:prstGeom>
          <a:noFill/>
        </p:spPr>
        <p:txBody>
          <a:bodyPr vert="vert270" wrap="square" rtlCol="0">
            <a:spAutoFit/>
          </a:bodyPr>
          <a:lstStyle/>
          <a:p>
            <a:r>
              <a:rPr lang="nl-NL" sz="1000" b="1">
                <a:solidFill>
                  <a:srgbClr val="C00000"/>
                </a:solidFill>
                <a:latin typeface="Arial" panose="020B0604020202020204" pitchFamily="34" charset="0"/>
                <a:cs typeface="Arial" panose="020B0604020202020204" pitchFamily="34" charset="0"/>
              </a:rPr>
              <a:t>WAT DOET DE EUROPESE UNIE?</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466825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en-US" sz="3600" b="1">
                <a:solidFill>
                  <a:srgbClr val="C00000"/>
                </a:solidFill>
                <a:latin typeface="+mn-lt"/>
              </a:rPr>
              <a:t>2022: EU-SOLIDARITEIT MET OEKRAÏNE</a:t>
            </a:r>
            <a:br>
              <a:rPr lang="fr-FR" sz="3600" b="1">
                <a:solidFill>
                  <a:srgbClr val="C00000"/>
                </a:solidFill>
                <a:latin typeface="TrebuchetMS-Bold" charset="0"/>
              </a:rPr>
            </a:br>
            <a:br>
              <a:rPr lang="fr-FR" sz="3600" b="1">
                <a:solidFill>
                  <a:srgbClr val="C00000"/>
                </a:solidFill>
                <a:latin typeface="TrebuchetMS-Bold" charset="0"/>
              </a:rPr>
            </a:br>
            <a:endParaRPr lang="en-IE"/>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4668253"/>
            <a:ext cx="338554" cy="2189747"/>
          </a:xfrm>
          <a:prstGeom prst="rect">
            <a:avLst/>
          </a:prstGeom>
          <a:noFill/>
        </p:spPr>
        <p:txBody>
          <a:bodyPr vert="vert270" wrap="square" rtlCol="0">
            <a:spAutoFit/>
          </a:bodyPr>
          <a:lstStyle/>
          <a:p>
            <a:r>
              <a:rPr lang="nl-NL" sz="1000" b="1">
                <a:solidFill>
                  <a:srgbClr val="C00000"/>
                </a:solidFill>
                <a:latin typeface="Arial" panose="020B0604020202020204" pitchFamily="34" charset="0"/>
                <a:cs typeface="Arial" panose="020B0604020202020204" pitchFamily="34" charset="0"/>
              </a:rPr>
              <a:t>WAT DOET DE EUROPESE UNIE?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66825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900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801775" y="1709530"/>
            <a:ext cx="2759889" cy="2677656"/>
          </a:xfrm>
          <a:prstGeom prst="rect">
            <a:avLst/>
          </a:prstGeom>
          <a:noFill/>
        </p:spPr>
        <p:txBody>
          <a:bodyPr wrap="square" rtlCol="0">
            <a:spAutoFit/>
          </a:bodyPr>
          <a:lstStyle/>
          <a:p>
            <a:pPr algn="ctr"/>
            <a:r>
              <a:rPr lang="nl-NL" sz="2800" b="1">
                <a:solidFill>
                  <a:schemeClr val="bg1"/>
                </a:solidFill>
              </a:rPr>
              <a:t>Aan welke thema’s moeten de Europese instellingen volgens jou voorrang geven?</a:t>
            </a:r>
            <a:endParaRPr lang="en-IE" sz="280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67508" y="2894152"/>
            <a:ext cx="7429500" cy="707886"/>
          </a:xfrm>
          <a:prstGeom prst="rect">
            <a:avLst/>
          </a:prstGeom>
          <a:noFill/>
        </p:spPr>
        <p:txBody>
          <a:bodyPr wrap="square" rtlCol="0">
            <a:spAutoFit/>
          </a:bodyPr>
          <a:lstStyle/>
          <a:p>
            <a:pPr algn="ctr"/>
            <a:r>
              <a:rPr lang="nl-NL" sz="4000" b="1">
                <a:solidFill>
                  <a:schemeClr val="bg1"/>
                </a:solidFill>
              </a:rPr>
              <a:t>HOE WERKT DE EUROPESE UNIE?</a:t>
            </a:r>
            <a:endParaRPr lang="fr-FR" sz="400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a:solidFill>
                  <a:srgbClr val="FFA00E"/>
                </a:solidFill>
                <a:latin typeface="Arial" charset="0"/>
                <a:ea typeface="Arial" charset="0"/>
                <a:cs typeface="Arial" charset="0"/>
              </a:rPr>
              <a:t>HOE WERKT DE EUROPESE UNIE?</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a:solidFill>
                  <a:srgbClr val="FFC000"/>
                </a:solidFill>
              </a:rPr>
              <a:t>HET EUROPEES PARLEMENT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581533937"/>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a:solidFill>
                  <a:schemeClr val="bg1"/>
                </a:solidFill>
                <a:latin typeface="Arial" panose="020B0604020202020204" pitchFamily="34" charset="0"/>
                <a:hlinkClick r:id="rId11" tooltip="w:en:Creative Commons"/>
              </a:rPr>
              <a:t>© Creative Commons</a:t>
            </a:r>
            <a:r>
              <a:rPr lang="en-US" sz="600">
                <a:solidFill>
                  <a:schemeClr val="bg1"/>
                </a:solidFill>
                <a:latin typeface="Arial" panose="020B0604020202020204" pitchFamily="34" charset="0"/>
              </a:rPr>
              <a:t> </a:t>
            </a:r>
            <a:r>
              <a:rPr lang="en-US" sz="600">
                <a:solidFill>
                  <a:schemeClr val="bg1"/>
                </a:solidFill>
                <a:latin typeface="Arial" panose="020B0604020202020204" pitchFamily="34" charset="0"/>
                <a:hlinkClick r:id="rId12"/>
              </a:rPr>
              <a:t>Attribution-Share Alike 4.0 International</a:t>
            </a:r>
            <a:endParaRPr lang="fr-BE" sz="60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cxnSp>
        <p:nvCxnSpPr>
          <p:cNvPr id="12"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a:solidFill>
                  <a:schemeClr val="bg1"/>
                </a:solidFill>
                <a:latin typeface="Calibri" charset="0"/>
                <a:ea typeface="Calibri" charset="0"/>
                <a:cs typeface="Calibri" charset="0"/>
              </a:rPr>
              <a:t>WAT IS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445628" y="215684"/>
            <a:ext cx="4796612" cy="584775"/>
          </a:xfrm>
          <a:prstGeom prst="rect">
            <a:avLst/>
          </a:prstGeom>
          <a:noFill/>
        </p:spPr>
        <p:txBody>
          <a:bodyPr wrap="square" rtlCol="0">
            <a:spAutoFit/>
          </a:bodyPr>
          <a:lstStyle/>
          <a:p>
            <a:pPr algn="ctr"/>
            <a:r>
              <a:rPr lang="fr-FR" sz="3200" b="1">
                <a:solidFill>
                  <a:srgbClr val="FFC000"/>
                </a:solidFill>
                <a:latin typeface="Calibri" panose="020F0502020204030204" pitchFamily="34" charset="0"/>
                <a:cs typeface="Calibri" panose="020F0502020204030204" pitchFamily="34" charset="0"/>
              </a:rPr>
              <a:t>DE EUROPESE RAAD</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7847332" y="5580202"/>
            <a:ext cx="2347117" cy="246221"/>
          </a:xfrm>
          <a:prstGeom prst="rect">
            <a:avLst/>
          </a:prstGeom>
          <a:solidFill>
            <a:schemeClr val="bg1"/>
          </a:solidFill>
        </p:spPr>
        <p:txBody>
          <a:bodyPr wrap="none">
            <a:spAutoFit/>
          </a:bodyPr>
          <a:lstStyle/>
          <a:p>
            <a:r>
              <a:rPr lang="nl-NL" sz="1000" b="1">
                <a:solidFill>
                  <a:srgbClr val="FFA00E"/>
                </a:solidFill>
                <a:latin typeface="Arial" charset="0"/>
                <a:ea typeface="Arial" charset="0"/>
                <a:cs typeface="Arial" charset="0"/>
              </a:rPr>
              <a:t>HOE WERKT DE EUROPESE UNIE?</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79" y="4525160"/>
            <a:ext cx="246222"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2225213036"/>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a:latin typeface="Calibri" panose="020F0502020204030204" pitchFamily="34" charset="0"/>
              <a:cs typeface="Calibri" panose="020F0502020204030204" pitchFamily="34" charset="0"/>
            </a:endParaRPr>
          </a:p>
          <a:p>
            <a:endParaRPr lang="fr-BE"/>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1427798500"/>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0" y="182879"/>
            <a:ext cx="5161956" cy="584775"/>
          </a:xfrm>
          <a:prstGeom prst="rect">
            <a:avLst/>
          </a:prstGeom>
          <a:noFill/>
        </p:spPr>
        <p:txBody>
          <a:bodyPr wrap="square" rtlCol="0">
            <a:spAutoFit/>
          </a:bodyPr>
          <a:lstStyle/>
          <a:p>
            <a:pPr algn="ctr"/>
            <a:r>
              <a:rPr lang="nl-NL" sz="3200" b="1">
                <a:solidFill>
                  <a:srgbClr val="FFC000"/>
                </a:solidFill>
                <a:latin typeface="Calibri" panose="020F0502020204030204" pitchFamily="34" charset="0"/>
                <a:cs typeface="Calibri" panose="020F0502020204030204" pitchFamily="34" charset="0"/>
              </a:rPr>
              <a:t>DE RAAD VAN DE EU</a:t>
            </a:r>
            <a:endParaRPr lang="fr-BE">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3665834991"/>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a:solidFill>
                  <a:srgbClr val="FFA00E"/>
                </a:solidFill>
                <a:latin typeface="Arial" charset="0"/>
                <a:ea typeface="Arial" charset="0"/>
                <a:cs typeface="Arial" charset="0"/>
              </a:rPr>
              <a:t>HOE WERKT DE EUROPESE UNIE?</a:t>
            </a:r>
          </a:p>
        </p:txBody>
      </p:sp>
      <p:cxnSp>
        <p:nvCxnSpPr>
          <p:cNvPr id="18"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69338"/>
            <a:ext cx="6590819" cy="584775"/>
          </a:xfrm>
          <a:prstGeom prst="rect">
            <a:avLst/>
          </a:prstGeom>
          <a:noFill/>
        </p:spPr>
        <p:txBody>
          <a:bodyPr wrap="square" rtlCol="0">
            <a:spAutoFit/>
          </a:bodyPr>
          <a:lstStyle/>
          <a:p>
            <a:pPr lvl="0">
              <a:defRPr/>
            </a:pPr>
            <a:r>
              <a:rPr lang="fr-FR" sz="3200" b="1">
                <a:solidFill>
                  <a:srgbClr val="FFC000"/>
                </a:solidFill>
              </a:rPr>
              <a:t>DE EUROPESE COMMISSIE</a:t>
            </a:r>
            <a:endParaRPr kumimoji="0" lang="fr-FR" sz="32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6191452" y="205005"/>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2426672626"/>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a:solidFill>
                  <a:srgbClr val="FFA00E"/>
                </a:solidFill>
                <a:latin typeface="Arial" charset="0"/>
                <a:ea typeface="Arial" charset="0"/>
                <a:cs typeface="Arial" charset="0"/>
              </a:rPr>
              <a:t>HOE WERKT DE EUROPESE UNIE?</a:t>
            </a:r>
          </a:p>
        </p:txBody>
      </p:sp>
      <p:cxnSp>
        <p:nvCxnSpPr>
          <p:cNvPr id="17"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845556" cy="584775"/>
          </a:xfrm>
          <a:prstGeom prst="rect">
            <a:avLst/>
          </a:prstGeom>
          <a:noFill/>
        </p:spPr>
        <p:txBody>
          <a:bodyPr wrap="square" rtlCol="0">
            <a:spAutoFit/>
          </a:bodyPr>
          <a:lstStyle/>
          <a:p>
            <a:r>
              <a:rPr lang="fr-BE" sz="3200" b="1">
                <a:solidFill>
                  <a:srgbClr val="FFC000"/>
                </a:solidFill>
              </a:rPr>
              <a:t>EU-WETGEVING: WIE DOET WAT?</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56075" y="787978"/>
            <a:ext cx="1448562" cy="878903"/>
          </a:xfrm>
          <a:prstGeom prst="rect">
            <a:avLst/>
          </a:prstGeom>
        </p:spPr>
      </p:pic>
      <p:sp>
        <p:nvSpPr>
          <p:cNvPr id="27" name="TextBox 26"/>
          <p:cNvSpPr txBox="1"/>
          <p:nvPr/>
        </p:nvSpPr>
        <p:spPr>
          <a:xfrm>
            <a:off x="3703971" y="1534025"/>
            <a:ext cx="2289742" cy="307777"/>
          </a:xfrm>
          <a:prstGeom prst="rect">
            <a:avLst/>
          </a:prstGeom>
          <a:noFill/>
        </p:spPr>
        <p:txBody>
          <a:bodyPr wrap="square" rtlCol="0">
            <a:spAutoFit/>
          </a:bodyPr>
          <a:lstStyle/>
          <a:p>
            <a:r>
              <a:rPr lang="fr-BE" sz="1400" err="1"/>
              <a:t>Europese</a:t>
            </a:r>
            <a:r>
              <a:rPr lang="fr-BE" sz="1400"/>
              <a:t> </a:t>
            </a:r>
            <a:r>
              <a:rPr lang="fr-BE" sz="1400" err="1"/>
              <a:t>Commissie</a:t>
            </a:r>
            <a:endParaRPr lang="fr-BE" sz="1400"/>
          </a:p>
        </p:txBody>
      </p:sp>
      <p:sp>
        <p:nvSpPr>
          <p:cNvPr id="9" name="TextBox 8"/>
          <p:cNvSpPr txBox="1"/>
          <p:nvPr/>
        </p:nvSpPr>
        <p:spPr>
          <a:xfrm>
            <a:off x="865940" y="4419758"/>
            <a:ext cx="2192917" cy="307777"/>
          </a:xfrm>
          <a:prstGeom prst="rect">
            <a:avLst/>
          </a:prstGeom>
          <a:noFill/>
        </p:spPr>
        <p:txBody>
          <a:bodyPr wrap="square" rtlCol="0">
            <a:spAutoFit/>
          </a:bodyPr>
          <a:lstStyle/>
          <a:p>
            <a:r>
              <a:rPr lang="fr-BE" sz="1400" err="1"/>
              <a:t>Europees</a:t>
            </a:r>
            <a:r>
              <a:rPr lang="fr-BE" sz="1400"/>
              <a:t> Parlement</a:t>
            </a:r>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64566" y="4365254"/>
            <a:ext cx="2441014" cy="307777"/>
          </a:xfrm>
          <a:prstGeom prst="rect">
            <a:avLst/>
          </a:prstGeom>
          <a:noFill/>
        </p:spPr>
        <p:txBody>
          <a:bodyPr wrap="square" rtlCol="0">
            <a:spAutoFit/>
          </a:bodyPr>
          <a:lstStyle/>
          <a:p>
            <a:r>
              <a:rPr lang="nl-NL" sz="1400"/>
              <a:t>Raad van de Europese Unie</a:t>
            </a:r>
            <a:endParaRPr lang="fr-BE" sz="140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err="1"/>
              <a:t>Stelt</a:t>
            </a:r>
            <a:r>
              <a:rPr lang="en-IE" sz="1400"/>
              <a:t> </a:t>
            </a:r>
            <a:r>
              <a:rPr lang="en-IE" sz="1400" err="1"/>
              <a:t>wetgeving</a:t>
            </a:r>
            <a:r>
              <a:rPr lang="en-IE" sz="1400"/>
              <a:t> </a:t>
            </a:r>
            <a:r>
              <a:rPr lang="en-IE" sz="1400" err="1"/>
              <a:t>voor</a:t>
            </a:r>
            <a:endParaRPr lang="en-IE" sz="140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NIEUWE EU-WETGEVING</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t>Keurt de voorgestelde wet goed of wijzigt of verwerpt deze</a:t>
            </a:r>
            <a:endParaRPr lang="en-IE" sz="140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err="1"/>
              <a:t>Indien</a:t>
            </a:r>
            <a:r>
              <a:rPr lang="en-IE" sz="1400"/>
              <a:t> </a:t>
            </a:r>
            <a:r>
              <a:rPr lang="en-IE" sz="1400" err="1"/>
              <a:t>aangenomen</a:t>
            </a:r>
            <a:endParaRPr lang="en-IE" sz="140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a:solidFill>
                  <a:srgbClr val="FFA00E"/>
                </a:solidFill>
                <a:latin typeface="Arial" charset="0"/>
                <a:ea typeface="Arial" charset="0"/>
                <a:cs typeface="Arial" charset="0"/>
              </a:rPr>
              <a:t>HOE WERKT DE EUROPESE UNIE?</a:t>
            </a:r>
          </a:p>
        </p:txBody>
      </p:sp>
      <p:cxnSp>
        <p:nvCxnSpPr>
          <p:cNvPr id="24"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49771"/>
            <a:ext cx="8248214" cy="584775"/>
          </a:xfrm>
          <a:prstGeom prst="rect">
            <a:avLst/>
          </a:prstGeom>
        </p:spPr>
        <p:txBody>
          <a:bodyPr wrap="square">
            <a:spAutoFit/>
          </a:bodyPr>
          <a:lstStyle/>
          <a:p>
            <a:r>
              <a:rPr lang="nl-NL" sz="3200" b="1">
                <a:solidFill>
                  <a:srgbClr val="FFC000"/>
                </a:solidFill>
                <a:latin typeface="Calibri" panose="020F0502020204030204" pitchFamily="34" charset="0"/>
                <a:cs typeface="Calibri" panose="020F0502020204030204" pitchFamily="34" charset="0"/>
              </a:rPr>
              <a:t>HET EUROPEES HOF VAN JUSTITIE</a:t>
            </a:r>
            <a:endParaRPr lang="fr-FR" sz="3200" b="1">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494531129"/>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a:solidFill>
                  <a:srgbClr val="FFA00E"/>
                </a:solidFill>
                <a:latin typeface="Arial" charset="0"/>
                <a:ea typeface="Arial" charset="0"/>
                <a:cs typeface="Arial" charset="0"/>
              </a:rPr>
              <a:t>HOE WERKT DE EUROPESE UNIE?</a:t>
            </a:r>
          </a:p>
        </p:txBody>
      </p:sp>
      <p:cxnSp>
        <p:nvCxnSpPr>
          <p:cNvPr id="17"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53902"/>
            <a:ext cx="6816095" cy="584775"/>
          </a:xfrm>
          <a:prstGeom prst="rect">
            <a:avLst/>
          </a:prstGeom>
          <a:noFill/>
        </p:spPr>
        <p:txBody>
          <a:bodyPr wrap="square" rtlCol="0">
            <a:spAutoFit/>
          </a:bodyPr>
          <a:lstStyle/>
          <a:p>
            <a:r>
              <a:rPr lang="en-GB" sz="3200" b="1">
                <a:solidFill>
                  <a:srgbClr val="FFC000"/>
                </a:solidFill>
                <a:latin typeface="Calibri" panose="020F0502020204030204" pitchFamily="34" charset="0"/>
                <a:cs typeface="Calibri" panose="020F0502020204030204" pitchFamily="34" charset="0"/>
              </a:rPr>
              <a:t>DE EUROPESE REKENKAMER</a:t>
            </a:r>
            <a:endParaRPr lang="fr-BE" sz="320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4018633823"/>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503250137"/>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sz="60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a:solidFill>
                  <a:srgbClr val="FFA00E"/>
                </a:solidFill>
                <a:latin typeface="Arial" charset="0"/>
                <a:ea typeface="Arial" charset="0"/>
                <a:cs typeface="Arial" charset="0"/>
              </a:rPr>
              <a:t>HOE WERKT DE EUROPESE UNIE?</a:t>
            </a:r>
          </a:p>
        </p:txBody>
      </p:sp>
      <p:cxnSp>
        <p:nvCxnSpPr>
          <p:cNvPr id="18" name="Connecteur droit 5">
            <a:extLst>
              <a:ext uri="{FF2B5EF4-FFF2-40B4-BE49-F238E27FC236}">
                <a16:creationId xmlns:a16="http://schemas.microsoft.com/office/drawing/2014/main" id="{BE4C977B-1CA3-6649-A2C0-89BD82B35944}"/>
              </a:ext>
            </a:extLst>
          </p:cNvPr>
          <p:cNvCxnSpPr/>
          <p:nvPr/>
        </p:nvCxnSpPr>
        <p:spPr>
          <a:xfrm>
            <a:off x="8929651" y="4510883"/>
            <a:ext cx="221927"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220082"/>
            <a:ext cx="6097290" cy="584775"/>
          </a:xfrm>
          <a:prstGeom prst="rect">
            <a:avLst/>
          </a:prstGeom>
          <a:noFill/>
        </p:spPr>
        <p:txBody>
          <a:bodyPr wrap="square" rtlCol="0">
            <a:spAutoFit/>
          </a:bodyPr>
          <a:lstStyle/>
          <a:p>
            <a:r>
              <a:rPr lang="en-GB" sz="3200" b="1">
                <a:solidFill>
                  <a:srgbClr val="FFC000"/>
                </a:solidFill>
                <a:latin typeface="Calibri" panose="020F0502020204030204" pitchFamily="34" charset="0"/>
                <a:cs typeface="Calibri" panose="020F0502020204030204" pitchFamily="34" charset="0"/>
              </a:rPr>
              <a:t>DE EUROPESE CENTRALE BANK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2282930169"/>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a:solidFill>
                  <a:srgbClr val="FFA00E"/>
                </a:solidFill>
                <a:latin typeface="Arial" charset="0"/>
                <a:ea typeface="Arial" charset="0"/>
                <a:cs typeface="Arial" charset="0"/>
              </a:rPr>
              <a:t>HOE WERKT DE EUROPESE UNIE?</a:t>
            </a:r>
          </a:p>
        </p:txBody>
      </p:sp>
      <p:cxnSp>
        <p:nvCxnSpPr>
          <p:cNvPr id="13"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723167"/>
            <a:ext cx="5337847" cy="2308324"/>
          </a:xfrm>
          <a:prstGeom prst="rect">
            <a:avLst/>
          </a:prstGeom>
          <a:noFill/>
        </p:spPr>
        <p:txBody>
          <a:bodyPr wrap="square" lIns="91440" tIns="45720" rIns="91440" bIns="45720" rtlCol="0" anchor="t">
            <a:spAutoFit/>
          </a:bodyPr>
          <a:lstStyle/>
          <a:p>
            <a:r>
              <a:rPr lang="en-IE" sz="4800" b="1">
                <a:solidFill>
                  <a:schemeClr val="bg1"/>
                </a:solidFill>
              </a:rPr>
              <a:t>JIJ </a:t>
            </a:r>
            <a:r>
              <a:rPr lang="en-IE" sz="4800" b="1" err="1">
                <a:solidFill>
                  <a:schemeClr val="bg1"/>
                </a:solidFill>
              </a:rPr>
              <a:t>kunt</a:t>
            </a:r>
            <a:r>
              <a:rPr lang="en-IE" sz="4800" b="1">
                <a:solidFill>
                  <a:schemeClr val="bg1"/>
                </a:solidFill>
              </a:rPr>
              <a:t> </a:t>
            </a:r>
            <a:r>
              <a:rPr lang="en-IE" sz="4800" b="1" err="1">
                <a:solidFill>
                  <a:schemeClr val="bg1"/>
                </a:solidFill>
              </a:rPr>
              <a:t>helpen</a:t>
            </a:r>
            <a:r>
              <a:rPr lang="en-IE" sz="4800" b="1">
                <a:solidFill>
                  <a:schemeClr val="bg1"/>
                </a:solidFill>
              </a:rPr>
              <a:t> Europa </a:t>
            </a:r>
            <a:r>
              <a:rPr lang="en-IE" sz="4800" b="1" err="1">
                <a:solidFill>
                  <a:schemeClr val="bg1"/>
                </a:solidFill>
              </a:rPr>
              <a:t>vorm</a:t>
            </a:r>
            <a:r>
              <a:rPr lang="en-IE" sz="4800" b="1">
                <a:solidFill>
                  <a:schemeClr val="bg1"/>
                </a:solidFill>
              </a:rPr>
              <a:t> </a:t>
            </a:r>
            <a:r>
              <a:rPr lang="en-IE" sz="4800" b="1" err="1">
                <a:solidFill>
                  <a:schemeClr val="bg1"/>
                </a:solidFill>
              </a:rPr>
              <a:t>te</a:t>
            </a:r>
            <a:r>
              <a:rPr lang="en-IE" sz="4800" b="1">
                <a:solidFill>
                  <a:schemeClr val="bg1"/>
                </a:solidFill>
              </a:rPr>
              <a:t> </a:t>
            </a:r>
            <a:r>
              <a:rPr lang="en-IE" sz="4800" b="1" err="1">
                <a:solidFill>
                  <a:schemeClr val="bg1"/>
                </a:solidFill>
              </a:rPr>
              <a:t>geven</a:t>
            </a:r>
            <a:r>
              <a:rPr lang="en-IE" sz="4800" b="1">
                <a:solidFill>
                  <a:schemeClr val="bg1"/>
                </a:solidFill>
              </a:rPr>
              <a:t>!</a:t>
            </a:r>
            <a:endParaRPr lang="en-US">
              <a:solidFill>
                <a:schemeClr val="bg1"/>
              </a:solidFill>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9" name="TextBox 8">
            <a:extLst>
              <a:ext uri="{FF2B5EF4-FFF2-40B4-BE49-F238E27FC236}">
                <a16:creationId xmlns:a16="http://schemas.microsoft.com/office/drawing/2014/main" id="{4C1B00CE-CE7E-8D66-D94A-79E1D28E7582}"/>
              </a:ext>
            </a:extLst>
          </p:cNvPr>
          <p:cNvSpPr txBox="1"/>
          <p:nvPr/>
        </p:nvSpPr>
        <p:spPr>
          <a:xfrm>
            <a:off x="8839200" y="4792337"/>
            <a:ext cx="338554" cy="2065663"/>
          </a:xfrm>
          <a:prstGeom prst="rect">
            <a:avLst/>
          </a:prstGeom>
          <a:noFill/>
        </p:spPr>
        <p:txBody>
          <a:bodyPr vert="vert270" wrap="square" lIns="91440" tIns="45720" rIns="91440" bIns="45720" rtlCol="0" anchor="t">
            <a:spAutoFit/>
          </a:bodyPr>
          <a:lstStyle/>
          <a:p>
            <a:endParaRPr lang="en-IE" sz="1000" b="1">
              <a:solidFill>
                <a:srgbClr val="FFC000"/>
              </a:solidFill>
              <a:latin typeface="Arial" panose="020B0604020202020204" pitchFamily="34" charset="0"/>
              <a:cs typeface="Arial" panose="020B0604020202020204" pitchFamily="34" charset="0"/>
            </a:endParaRP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327229"/>
            <a:ext cx="7705454"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a:solidFill>
                  <a:srgbClr val="FFC000"/>
                </a:solidFill>
                <a:cs typeface="Calibri"/>
              </a:rPr>
              <a:t>JIJ </a:t>
            </a:r>
            <a:r>
              <a:rPr lang="en-IE" sz="3200" b="1" err="1">
                <a:solidFill>
                  <a:srgbClr val="FFC000"/>
                </a:solidFill>
                <a:cs typeface="Calibri"/>
              </a:rPr>
              <a:t>kunt</a:t>
            </a:r>
            <a:r>
              <a:rPr lang="en-IE" sz="3200" b="1">
                <a:solidFill>
                  <a:srgbClr val="FFC000"/>
                </a:solidFill>
                <a:cs typeface="Calibri"/>
              </a:rPr>
              <a:t> </a:t>
            </a:r>
            <a:r>
              <a:rPr lang="en-IE" sz="3200" b="1" err="1">
                <a:solidFill>
                  <a:srgbClr val="FFC000"/>
                </a:solidFill>
                <a:cs typeface="Calibri"/>
              </a:rPr>
              <a:t>helpen</a:t>
            </a:r>
            <a:r>
              <a:rPr lang="en-IE" sz="3200" b="1">
                <a:solidFill>
                  <a:srgbClr val="FFC000"/>
                </a:solidFill>
                <a:cs typeface="Calibri"/>
              </a:rPr>
              <a:t> Europa </a:t>
            </a:r>
            <a:r>
              <a:rPr lang="en-IE" sz="3200" b="1" err="1">
                <a:solidFill>
                  <a:srgbClr val="FFC000"/>
                </a:solidFill>
                <a:cs typeface="Calibri"/>
              </a:rPr>
              <a:t>vorm</a:t>
            </a:r>
            <a:r>
              <a:rPr lang="en-IE" sz="3200" b="1">
                <a:solidFill>
                  <a:srgbClr val="FFC000"/>
                </a:solidFill>
                <a:cs typeface="Calibri"/>
              </a:rPr>
              <a:t> </a:t>
            </a:r>
            <a:r>
              <a:rPr lang="en-IE" sz="3200" b="1" err="1">
                <a:solidFill>
                  <a:srgbClr val="FFC000"/>
                </a:solidFill>
                <a:cs typeface="Calibri"/>
              </a:rPr>
              <a:t>te</a:t>
            </a:r>
            <a:r>
              <a:rPr lang="en-IE" sz="3200" b="1">
                <a:solidFill>
                  <a:srgbClr val="FFC000"/>
                </a:solidFill>
                <a:cs typeface="Calibri"/>
              </a:rPr>
              <a:t> </a:t>
            </a:r>
            <a:r>
              <a:rPr lang="en-IE" sz="3200" b="1" err="1">
                <a:solidFill>
                  <a:srgbClr val="FFC000"/>
                </a:solidFill>
                <a:cs typeface="Calibri"/>
              </a:rPr>
              <a:t>geven</a:t>
            </a:r>
            <a:r>
              <a:rPr lang="en-IE" sz="3200" b="1">
                <a:solidFill>
                  <a:srgbClr val="FFC000"/>
                </a:solidFill>
                <a:cs typeface="Calibri"/>
              </a:rPr>
              <a:t>!</a:t>
            </a:r>
            <a:endParaRPr lang="en-US"/>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57222"/>
            <a:ext cx="8467454" cy="584775"/>
          </a:xfrm>
          <a:prstGeom prst="rect">
            <a:avLst/>
          </a:prstGeom>
          <a:noFill/>
        </p:spPr>
        <p:txBody>
          <a:bodyPr wrap="square" rtlCol="0">
            <a:spAutoFit/>
          </a:bodyPr>
          <a:lstStyle/>
          <a:p>
            <a:r>
              <a:rPr lang="nl-NL" sz="3200" b="1">
                <a:solidFill>
                  <a:srgbClr val="E65657"/>
                </a:solidFill>
                <a:latin typeface="Calibri" panose="020F0502020204030204" pitchFamily="34" charset="0"/>
                <a:cs typeface="Calibri" panose="020F0502020204030204" pitchFamily="34" charset="0"/>
              </a:rPr>
              <a:t>WAAR VIND IK MEER INFORMATIE OVER DE EU?</a:t>
            </a:r>
            <a:endParaRPr lang="fr-FR" sz="3200" b="1">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8032637" y="5733183"/>
            <a:ext cx="2001955" cy="247679"/>
          </a:xfrm>
          <a:prstGeom prst="rect">
            <a:avLst/>
          </a:prstGeom>
          <a:solidFill>
            <a:schemeClr val="bg1"/>
          </a:solidFill>
        </p:spPr>
        <p:txBody>
          <a:bodyPr wrap="square">
            <a:spAutoFit/>
          </a:bodyPr>
          <a:lstStyle/>
          <a:p>
            <a:r>
              <a:rPr lang="fr-FR" sz="1000" b="1">
                <a:solidFill>
                  <a:srgbClr val="FF5050"/>
                </a:solidFill>
                <a:latin typeface="Arial" charset="0"/>
                <a:ea typeface="Arial" charset="0"/>
                <a:cs typeface="Arial" charset="0"/>
              </a:rPr>
              <a:t>HOW CAN I LEARN MORE? </a:t>
            </a:r>
            <a:r>
              <a:rPr lang="fr-FR" sz="1000" b="1">
                <a:solidFill>
                  <a:schemeClr val="bg1"/>
                </a:solidFill>
                <a:latin typeface="Arial" charset="0"/>
                <a:ea typeface="Arial" charset="0"/>
                <a:cs typeface="Arial" charset="0"/>
              </a:rPr>
              <a:t>?</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00883" y="4856045"/>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a:solidFill>
                <a:schemeClr val="tx1"/>
              </a:solidFill>
              <a:cs typeface="Arial" panose="020B0604020202020204" pitchFamily="34" charset="0"/>
            </a:endParaRPr>
          </a:p>
          <a:p>
            <a:endParaRPr lang="de-DE" b="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a:p>
          <a:p>
            <a:endParaRPr lang="en-GB" b="1"/>
          </a:p>
          <a:p>
            <a:endParaRPr lang="en-GB" b="1"/>
          </a:p>
          <a:p>
            <a:endParaRPr lang="en-GB" b="1"/>
          </a:p>
        </p:txBody>
      </p:sp>
      <p:sp>
        <p:nvSpPr>
          <p:cNvPr id="16" name="Rectangle 15"/>
          <p:cNvSpPr/>
          <p:nvPr/>
        </p:nvSpPr>
        <p:spPr>
          <a:xfrm>
            <a:off x="5302395" y="2570403"/>
            <a:ext cx="4267131" cy="1092607"/>
          </a:xfrm>
          <a:prstGeom prst="rect">
            <a:avLst/>
          </a:prstGeom>
        </p:spPr>
        <p:txBody>
          <a:bodyPr wrap="square">
            <a:spAutoFit/>
          </a:bodyPr>
          <a:lstStyle/>
          <a:p>
            <a:r>
              <a:rPr lang="nl-NL" b="1"/>
              <a:t>Wat Europa voor mij doet</a:t>
            </a:r>
          </a:p>
          <a:p>
            <a:r>
              <a:rPr lang="en-GB" b="1">
                <a:solidFill>
                  <a:srgbClr val="808080">
                    <a:lumMod val="75000"/>
                  </a:srgbClr>
                </a:solidFill>
                <a:cs typeface="Arial" panose="020B0604020202020204" pitchFamily="34" charset="0"/>
                <a:hlinkClick r:id="rId3"/>
              </a:rPr>
              <a:t>what-europe-does-for-me.eu</a:t>
            </a:r>
            <a:endParaRPr lang="en-GB" b="1">
              <a:solidFill>
                <a:srgbClr val="808080">
                  <a:lumMod val="75000"/>
                </a:srgbClr>
              </a:solidFill>
              <a:cs typeface="Arial" panose="020B0604020202020204" pitchFamily="34" charset="0"/>
            </a:endParaRPr>
          </a:p>
          <a:p>
            <a:pPr lvl="0"/>
            <a:endParaRPr lang="en-GB" b="1">
              <a:solidFill>
                <a:srgbClr val="808080">
                  <a:lumMod val="75000"/>
                </a:srgbClr>
              </a:solidFill>
              <a:cs typeface="Arial" panose="020B0604020202020204" pitchFamily="34" charset="0"/>
            </a:endParaRPr>
          </a:p>
          <a:p>
            <a:pPr lvl="0" algn="ctr"/>
            <a:endParaRPr lang="fr-BE" sz="1100" b="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3973080" cy="1477328"/>
          </a:xfrm>
          <a:prstGeom prst="rect">
            <a:avLst/>
          </a:prstGeom>
          <a:noFill/>
        </p:spPr>
        <p:txBody>
          <a:bodyPr wrap="square" lIns="91440" tIns="45720" rIns="91440" bIns="45720" rtlCol="0" anchor="t">
            <a:spAutoFit/>
          </a:bodyPr>
          <a:lstStyle/>
          <a:p>
            <a:r>
              <a:rPr lang="en-GB" b="1" dirty="0"/>
              <a:t>Europa-website</a:t>
            </a:r>
          </a:p>
          <a:p>
            <a:r>
              <a:rPr lang="en-GB" b="1" dirty="0">
                <a:ea typeface="+mn-lt"/>
                <a:cs typeface="+mn-lt"/>
                <a:hlinkClick r:id="rId6" action="ppaction://hlinkfile"/>
              </a:rPr>
              <a:t>european-union.europa.eu/index_nl</a:t>
            </a:r>
            <a:endParaRPr lang="en-IE">
              <a:ea typeface="Calibri"/>
              <a:cs typeface="Calibri"/>
              <a:hlinkClick r:id="rId6" action="ppaction://hlinkfile"/>
            </a:endParaRPr>
          </a:p>
          <a:p>
            <a:endParaRPr lang="en-IE"/>
          </a:p>
          <a:p>
            <a:endParaRPr lang="en-IE"/>
          </a:p>
          <a:p>
            <a:endParaRPr lang="en-IE"/>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err="1">
                <a:cs typeface="Arial" panose="020B0604020202020204" pitchFamily="34" charset="0"/>
              </a:rPr>
              <a:t>Publicatiebureau</a:t>
            </a:r>
            <a:endParaRPr lang="en-US" b="1">
              <a:cs typeface="Arial" panose="020B0604020202020204" pitchFamily="34" charset="0"/>
            </a:endParaRPr>
          </a:p>
          <a:p>
            <a:r>
              <a:rPr lang="en-US" b="1">
                <a:cs typeface="Arial" panose="020B0604020202020204" pitchFamily="34" charset="0"/>
                <a:hlinkClick r:id="rId7"/>
              </a:rPr>
              <a:t>publications.europa.eu</a:t>
            </a:r>
            <a:endParaRPr lang="en-US" b="1">
              <a:cs typeface="Arial" panose="020B0604020202020204" pitchFamily="34" charset="0"/>
            </a:endParaRPr>
          </a:p>
          <a:p>
            <a:endParaRPr lang="en-IE"/>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a:hlinkClick r:id="rId8"/>
            </a:endParaRPr>
          </a:p>
          <a:p>
            <a:endParaRPr lang="en-GB" b="1"/>
          </a:p>
          <a:p>
            <a:endParaRPr lang="en-GB" b="1"/>
          </a:p>
          <a:p>
            <a:r>
              <a:rPr lang="en-GB" b="1" err="1"/>
              <a:t>Leerhoek-nieuwsbrief</a:t>
            </a:r>
            <a:endParaRPr lang="en-GB" b="1"/>
          </a:p>
          <a:p>
            <a:r>
              <a:rPr lang="en-GB" b="1">
                <a:hlinkClick r:id="rId8"/>
              </a:rPr>
              <a:t>ec.europa.eu/newsroom/</a:t>
            </a:r>
            <a:r>
              <a:rPr lang="en-GB" b="1" err="1">
                <a:hlinkClick r:id="rId8"/>
              </a:rPr>
              <a:t>comm</a:t>
            </a:r>
            <a:r>
              <a:rPr lang="en-GB" b="1">
                <a:hlinkClick r:id="rId8"/>
              </a:rPr>
              <a:t>/user-subscriptions/1595/create</a:t>
            </a:r>
            <a:endParaRPr lang="en-GB" b="1"/>
          </a:p>
          <a:p>
            <a:endParaRPr lang="en-GB" b="1"/>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4065537" cy="646331"/>
          </a:xfrm>
          <a:prstGeom prst="rect">
            <a:avLst/>
          </a:prstGeom>
        </p:spPr>
        <p:txBody>
          <a:bodyPr wrap="square" lIns="91440" tIns="45720" rIns="91440" bIns="45720" anchor="t">
            <a:spAutoFit/>
          </a:bodyPr>
          <a:lstStyle/>
          <a:p>
            <a:r>
              <a:rPr lang="en-GB" b="1" err="1"/>
              <a:t>Leerhoek</a:t>
            </a:r>
            <a:endParaRPr lang="en-GB" b="1"/>
          </a:p>
          <a:p>
            <a:r>
              <a:rPr lang="en-GB" b="1" dirty="0">
                <a:hlinkClick r:id="rId10" action="ppaction://hlinkfile"/>
              </a:rPr>
              <a:t>europa.eu/learning-corner_nl</a:t>
            </a:r>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397030"/>
            <a:ext cx="4568796" cy="1938992"/>
          </a:xfrm>
          <a:prstGeom prst="rect">
            <a:avLst/>
          </a:prstGeom>
          <a:noFill/>
        </p:spPr>
        <p:txBody>
          <a:bodyPr wrap="square" rtlCol="0">
            <a:spAutoFit/>
          </a:bodyPr>
          <a:lstStyle/>
          <a:p>
            <a:pPr algn="ctr"/>
            <a:r>
              <a:rPr lang="fr-FR" sz="6000" b="1">
                <a:solidFill>
                  <a:schemeClr val="bg1"/>
                </a:solidFill>
              </a:rPr>
              <a:t>VOEL IK ME EUROPEAAN? </a:t>
            </a:r>
            <a:endParaRPr lang="fr-FR" sz="600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TextBox 1"/>
          <p:cNvSpPr txBox="1"/>
          <p:nvPr/>
        </p:nvSpPr>
        <p:spPr>
          <a:xfrm>
            <a:off x="2958483" y="4336022"/>
            <a:ext cx="3705225" cy="369332"/>
          </a:xfrm>
          <a:prstGeom prst="rect">
            <a:avLst/>
          </a:prstGeom>
          <a:noFill/>
        </p:spPr>
        <p:txBody>
          <a:bodyPr wrap="square" rtlCol="0">
            <a:spAutoFit/>
          </a:bodyPr>
          <a:lstStyle/>
          <a:p>
            <a:r>
              <a:rPr lang="nl-NL" i="1">
                <a:solidFill>
                  <a:schemeClr val="bg1"/>
                </a:solidFill>
              </a:rPr>
              <a:t>Waardoor voel ik me Europeaan? </a:t>
            </a:r>
            <a:endParaRPr lang="fr-BE" i="1">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a:solidFill>
                  <a:srgbClr val="00B050"/>
                </a:solidFill>
              </a:rPr>
              <a:t>BLIJF OP DE HOOGTE</a:t>
            </a:r>
            <a:endParaRPr lang="en-GB" sz="2400" b="1">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a:ln>
            <a:solidFill>
              <a:schemeClr val="bg1"/>
            </a:solidFill>
          </a:ln>
        </p:spPr>
        <p:txBody>
          <a:bodyPr wrap="square">
            <a:spAutoFit/>
          </a:bodyPr>
          <a:lstStyle/>
          <a:p>
            <a:r>
              <a:rPr lang="fr-FR" sz="1000" b="1">
                <a:solidFill>
                  <a:srgbClr val="00B050"/>
                </a:solidFill>
                <a:latin typeface="Arial" charset="0"/>
                <a:ea typeface="Arial" charset="0"/>
                <a:cs typeface="Arial" charset="0"/>
              </a:rPr>
              <a:t>STAY IN TOUCH</a:t>
            </a:r>
          </a:p>
        </p:txBody>
      </p:sp>
      <p:cxnSp>
        <p:nvCxnSpPr>
          <p:cNvPr id="15" name="Straight Connector 14"/>
          <p:cNvCxnSpPr/>
          <p:nvPr/>
        </p:nvCxnSpPr>
        <p:spPr>
          <a:xfrm>
            <a:off x="8892281" y="5621049"/>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744068" cy="615553"/>
          </a:xfrm>
          <a:prstGeom prst="rect">
            <a:avLst/>
          </a:prstGeom>
          <a:noFill/>
        </p:spPr>
        <p:txBody>
          <a:bodyPr wrap="square" rtlCol="0">
            <a:spAutoFit/>
          </a:bodyPr>
          <a:lstStyle/>
          <a:p>
            <a:r>
              <a:rPr lang="nl-NL"/>
              <a:t>Gratis nummer</a:t>
            </a:r>
            <a:r>
              <a:rPr lang="en-US" b="0">
                <a:solidFill>
                  <a:schemeClr val="tx1"/>
                </a:solidFill>
                <a:cs typeface="Arial" panose="020B0604020202020204" pitchFamily="34" charset="0"/>
              </a:rPr>
              <a:t>: </a:t>
            </a:r>
            <a:r>
              <a:rPr lang="en-US" b="1">
                <a:solidFill>
                  <a:schemeClr val="tx1"/>
                </a:solidFill>
                <a:cs typeface="Arial" panose="020B0604020202020204" pitchFamily="34" charset="0"/>
              </a:rPr>
              <a:t>00 800 6 7 8 9 10 11</a:t>
            </a:r>
            <a:endParaRPr lang="en-US" sz="1600" b="1">
              <a:cs typeface="Arial" panose="020B0604020202020204" pitchFamily="34" charset="0"/>
            </a:endParaRPr>
          </a:p>
          <a:p>
            <a:endParaRPr lang="en-US" sz="1600" b="1">
              <a:solidFill>
                <a:schemeClr val="tx1"/>
              </a:solidFill>
              <a:cs typeface="Arial" panose="020B0604020202020204" pitchFamily="34" charset="0"/>
            </a:endParaRPr>
          </a:p>
        </p:txBody>
      </p:sp>
      <p:sp>
        <p:nvSpPr>
          <p:cNvPr id="3" name="TextBox 2"/>
          <p:cNvSpPr txBox="1"/>
          <p:nvPr/>
        </p:nvSpPr>
        <p:spPr>
          <a:xfrm>
            <a:off x="1043403" y="964578"/>
            <a:ext cx="2132178" cy="461665"/>
          </a:xfrm>
          <a:prstGeom prst="rect">
            <a:avLst/>
          </a:prstGeom>
          <a:noFill/>
        </p:spPr>
        <p:txBody>
          <a:bodyPr wrap="square" rtlCol="0">
            <a:spAutoFit/>
          </a:bodyPr>
          <a:lstStyle/>
          <a:p>
            <a:pPr algn="ctr"/>
            <a:r>
              <a:rPr lang="en-GB" sz="2400" err="1"/>
              <a:t>Kom</a:t>
            </a:r>
            <a:r>
              <a:rPr lang="en-GB" sz="2400"/>
              <a:t> </a:t>
            </a:r>
            <a:r>
              <a:rPr lang="en-GB" sz="2400" err="1"/>
              <a:t>langs</a:t>
            </a:r>
            <a:r>
              <a:rPr lang="en-GB" sz="2400"/>
              <a:t>:</a:t>
            </a:r>
            <a:endParaRPr lang="en-GB"/>
          </a:p>
        </p:txBody>
      </p:sp>
      <p:sp>
        <p:nvSpPr>
          <p:cNvPr id="29" name="TextBox 28"/>
          <p:cNvSpPr txBox="1"/>
          <p:nvPr/>
        </p:nvSpPr>
        <p:spPr>
          <a:xfrm>
            <a:off x="4554043" y="966670"/>
            <a:ext cx="4507982" cy="461665"/>
          </a:xfrm>
          <a:prstGeom prst="rect">
            <a:avLst/>
          </a:prstGeom>
          <a:noFill/>
        </p:spPr>
        <p:txBody>
          <a:bodyPr wrap="square" rtlCol="0">
            <a:spAutoFit/>
          </a:bodyPr>
          <a:lstStyle/>
          <a:p>
            <a:pPr algn="ctr"/>
            <a:r>
              <a:rPr lang="fr-BE" sz="2400"/>
              <a:t>Op sociale media:</a:t>
            </a:r>
            <a:endParaRPr lang="fr-BE" b="1"/>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a:solidFill>
                <a:schemeClr val="bg1"/>
              </a:solidFill>
              <a:hlinkClick r:id="rId4"/>
            </a:endParaRPr>
          </a:p>
          <a:p>
            <a:r>
              <a:rPr lang="nl-NL" b="1" u="sng">
                <a:hlinkClick r:id="rId5"/>
              </a:rPr>
              <a:t>europa.eu/</a:t>
            </a:r>
            <a:r>
              <a:rPr lang="nl-NL" b="1" u="sng" err="1">
                <a:hlinkClick r:id="rId5"/>
              </a:rPr>
              <a:t>european-union</a:t>
            </a:r>
            <a:r>
              <a:rPr lang="nl-NL" b="1" u="sng">
                <a:hlinkClick r:id="rId5"/>
              </a:rPr>
              <a:t>/</a:t>
            </a:r>
            <a:r>
              <a:rPr lang="nl-NL" b="1" u="sng" err="1">
                <a:hlinkClick r:id="rId5"/>
              </a:rPr>
              <a:t>contact_nl</a:t>
            </a:r>
            <a:endParaRPr lang="en-US"/>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a:cs typeface="Arial" panose="020B0604020202020204" pitchFamily="34" charset="0"/>
              </a:rPr>
              <a:t>&gt; </a:t>
            </a:r>
            <a:r>
              <a:rPr lang="nl-NL"/>
              <a:t>Vragen over de EU? </a:t>
            </a:r>
            <a:r>
              <a:rPr lang="nl-NL" b="1"/>
              <a:t>Europe Direct</a:t>
            </a:r>
            <a:r>
              <a:rPr lang="nl-NL"/>
              <a:t> kan u helpen.</a:t>
            </a:r>
            <a:endParaRPr lang="en-US"/>
          </a:p>
        </p:txBody>
      </p:sp>
      <p:sp>
        <p:nvSpPr>
          <p:cNvPr id="5" name="Rectangle 4"/>
          <p:cNvSpPr/>
          <p:nvPr/>
        </p:nvSpPr>
        <p:spPr>
          <a:xfrm>
            <a:off x="169649" y="4691020"/>
            <a:ext cx="4115727" cy="1723549"/>
          </a:xfrm>
          <a:prstGeom prst="rect">
            <a:avLst/>
          </a:prstGeom>
        </p:spPr>
        <p:txBody>
          <a:bodyPr wrap="square">
            <a:spAutoFit/>
          </a:bodyPr>
          <a:lstStyle/>
          <a:p>
            <a:r>
              <a:rPr lang="en-US" b="1"/>
              <a:t>&gt;</a:t>
            </a:r>
            <a:r>
              <a:rPr lang="en-US"/>
              <a:t> </a:t>
            </a:r>
            <a:r>
              <a:rPr lang="nl-NL"/>
              <a:t>Ga naar een contactpunt in uw land om mensen te ontmoeten, vragen te stellen en te discussiëren over de EU. </a:t>
            </a:r>
            <a:r>
              <a:rPr lang="en-US" b="1" u="sng">
                <a:hlinkClick r:id="rId6"/>
              </a:rPr>
              <a:t>europa.eu/</a:t>
            </a:r>
            <a:r>
              <a:rPr lang="en-US" b="1" u="sng" err="1">
                <a:hlinkClick r:id="rId6"/>
              </a:rPr>
              <a:t>european</a:t>
            </a:r>
            <a:r>
              <a:rPr lang="en-US" b="1" u="sng">
                <a:hlinkClick r:id="rId6"/>
              </a:rPr>
              <a:t>-union/contact/meet-</a:t>
            </a:r>
            <a:r>
              <a:rPr lang="en-US" b="1" u="sng" err="1">
                <a:hlinkClick r:id="rId6"/>
              </a:rPr>
              <a:t>us_nl</a:t>
            </a:r>
            <a:endParaRPr lang="en-GB" b="1"/>
          </a:p>
          <a:p>
            <a:endParaRPr lang="en-GB" sz="1600"/>
          </a:p>
        </p:txBody>
      </p:sp>
      <p:sp>
        <p:nvSpPr>
          <p:cNvPr id="19" name="Rectangle 18"/>
          <p:cNvSpPr/>
          <p:nvPr/>
        </p:nvSpPr>
        <p:spPr>
          <a:xfrm>
            <a:off x="4582994" y="4657590"/>
            <a:ext cx="4572000" cy="1723549"/>
          </a:xfrm>
          <a:prstGeom prst="rect">
            <a:avLst/>
          </a:prstGeom>
        </p:spPr>
        <p:txBody>
          <a:bodyPr wrap="square">
            <a:spAutoFit/>
          </a:bodyPr>
          <a:lstStyle/>
          <a:p>
            <a:r>
              <a:rPr lang="nl-NL"/>
              <a:t>Hier kan je </a:t>
            </a:r>
            <a:r>
              <a:rPr lang="nl-NL" b="1"/>
              <a:t>zoeken</a:t>
            </a:r>
            <a:r>
              <a:rPr lang="nl-NL"/>
              <a:t> naar de </a:t>
            </a:r>
            <a:r>
              <a:rPr lang="nl-NL" err="1"/>
              <a:t>social</a:t>
            </a:r>
            <a:r>
              <a:rPr lang="nl-NL"/>
              <a:t> media accounts van de EU.</a:t>
            </a:r>
            <a:endParaRPr lang="en-US"/>
          </a:p>
          <a:p>
            <a:endParaRPr lang="en-US"/>
          </a:p>
          <a:p>
            <a:r>
              <a:rPr lang="en-US" b="1" u="sng">
                <a:hlinkClick r:id="rId7"/>
              </a:rPr>
              <a:t>europa.eu/</a:t>
            </a:r>
            <a:r>
              <a:rPr lang="en-US" b="1" u="sng" err="1">
                <a:hlinkClick r:id="rId7"/>
              </a:rPr>
              <a:t>european</a:t>
            </a:r>
            <a:r>
              <a:rPr lang="en-US" b="1" u="sng">
                <a:hlinkClick r:id="rId7"/>
              </a:rPr>
              <a:t>-union/contact/social-</a:t>
            </a:r>
            <a:r>
              <a:rPr lang="en-US" b="1" u="sng" err="1">
                <a:hlinkClick r:id="rId7"/>
              </a:rPr>
              <a:t>networks_nl</a:t>
            </a:r>
            <a:endParaRPr lang="en-US"/>
          </a:p>
          <a:p>
            <a:endParaRPr lang="en-GB" sz="160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a:t>Dank U!</a:t>
            </a:r>
            <a:endParaRPr lang="en-GB" b="1"/>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a:solidFill>
                <a:srgbClr val="4D4D4D"/>
              </a:solidFill>
              <a:latin typeface="Arial"/>
            </a:endParaRPr>
          </a:p>
          <a:p>
            <a:pPr defTabSz="685800">
              <a:spcAft>
                <a:spcPts val="1350"/>
              </a:spcAft>
              <a:buClr>
                <a:srgbClr val="034EA2"/>
              </a:buClr>
            </a:pPr>
            <a:endParaRPr lang="en-GB" sz="1500" b="1">
              <a:solidFill>
                <a:srgbClr val="035DC1"/>
              </a:solidFill>
              <a:latin typeface="Arial"/>
              <a:hlinkClick r:id="rId4" invalidUrl="http:///"/>
            </a:endParaRPr>
          </a:p>
          <a:p>
            <a:pPr defTabSz="685800">
              <a:spcAft>
                <a:spcPts val="1350"/>
              </a:spcAft>
              <a:buClr>
                <a:srgbClr val="034EA2"/>
              </a:buClr>
            </a:pPr>
            <a:r>
              <a:rPr lang="en-GB" sz="1500" b="1">
                <a:solidFill>
                  <a:srgbClr val="035DC1"/>
                </a:solidFill>
                <a:latin typeface="Arial"/>
                <a:hlinkClick r:id="rId5"/>
              </a:rPr>
              <a:t>europa.eu/learning-corner</a:t>
            </a:r>
            <a:endParaRPr lang="en-GB" sz="1500" b="1">
              <a:solidFill>
                <a:srgbClr val="035DC1"/>
              </a:solidFill>
              <a:latin typeface="Arial"/>
              <a:cs typeface="Arial"/>
            </a:endParaRPr>
          </a:p>
          <a:p>
            <a:pPr defTabSz="685800">
              <a:spcAft>
                <a:spcPts val="1350"/>
              </a:spcAft>
              <a:buClr>
                <a:srgbClr val="034EA2"/>
              </a:buClr>
            </a:pPr>
            <a:r>
              <a:rPr lang="en-GB" sz="1500" b="1">
                <a:solidFill>
                  <a:srgbClr val="4D4D4D"/>
                </a:solidFill>
              </a:rPr>
              <a:t>✉ </a:t>
            </a:r>
            <a:r>
              <a:rPr lang="en-GB" sz="1500" b="1">
                <a:solidFill>
                  <a:srgbClr val="035DC1"/>
                </a:solidFill>
                <a:latin typeface="Arial"/>
                <a:hlinkClick r:id="rId6"/>
              </a:rPr>
              <a:t>COMM-A2@ec.europa.eu</a:t>
            </a:r>
            <a:endParaRPr lang="en-GB" sz="1500" b="1">
              <a:solidFill>
                <a:srgbClr val="035DC1"/>
              </a:solidFill>
              <a:latin typeface="Arial"/>
            </a:endParaRPr>
          </a:p>
          <a:p>
            <a:pPr defTabSz="685800">
              <a:spcAft>
                <a:spcPts val="1350"/>
              </a:spcAft>
              <a:buClr>
                <a:srgbClr val="034EA2"/>
              </a:buClr>
            </a:pPr>
            <a:endParaRPr lang="en-GB" sz="1500" b="1">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486963"/>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a:solidFill>
                  <a:srgbClr val="FFFFFF">
                    <a:lumMod val="50000"/>
                  </a:srgbClr>
                </a:solidFill>
                <a:latin typeface="Arial"/>
              </a:rPr>
              <a:t>	  © </a:t>
            </a:r>
            <a:r>
              <a:rPr lang="en-US" sz="788" b="1" err="1">
                <a:solidFill>
                  <a:srgbClr val="FFFFFF">
                    <a:lumMod val="50000"/>
                  </a:srgbClr>
                </a:solidFill>
              </a:rPr>
              <a:t>Europese</a:t>
            </a:r>
            <a:r>
              <a:rPr lang="en-US" sz="788" b="1">
                <a:solidFill>
                  <a:srgbClr val="FFFFFF">
                    <a:lumMod val="50000"/>
                  </a:srgbClr>
                </a:solidFill>
              </a:rPr>
              <a:t> </a:t>
            </a:r>
            <a:r>
              <a:rPr lang="en-US" sz="788" b="1" err="1">
                <a:solidFill>
                  <a:srgbClr val="FFFFFF">
                    <a:lumMod val="50000"/>
                  </a:srgbClr>
                </a:solidFill>
              </a:rPr>
              <a:t>Unie</a:t>
            </a:r>
            <a:r>
              <a:rPr lang="en-US" sz="788" b="1">
                <a:solidFill>
                  <a:srgbClr val="FFFFFF">
                    <a:lumMod val="50000"/>
                  </a:srgbClr>
                </a:solidFill>
              </a:rPr>
              <a:t>, 2022</a:t>
            </a:r>
            <a:endParaRPr lang="en-US" sz="788" b="1">
              <a:solidFill>
                <a:srgbClr val="FFFFFF">
                  <a:lumMod val="50000"/>
                </a:srgbClr>
              </a:solidFill>
              <a:latin typeface="Arial"/>
            </a:endParaRPr>
          </a:p>
          <a:p>
            <a:pPr defTabSz="685800">
              <a:spcAft>
                <a:spcPts val="1350"/>
              </a:spcAft>
              <a:buClr>
                <a:srgbClr val="034EA2"/>
              </a:buClr>
            </a:pPr>
            <a:r>
              <a:rPr lang="nl-NL" sz="788">
                <a:solidFill>
                  <a:srgbClr val="FFFFFF">
                    <a:lumMod val="50000"/>
                  </a:srgbClr>
                </a:solidFill>
              </a:rPr>
              <a:t>Tenzij anders vermeld, is hergebruik van dit document toegestaan krachtens een Creative </a:t>
            </a:r>
            <a:r>
              <a:rPr lang="nl-NL" sz="788" err="1">
                <a:solidFill>
                  <a:srgbClr val="FFFFFF">
                    <a:lumMod val="50000"/>
                  </a:srgbClr>
                </a:solidFill>
              </a:rPr>
              <a:t>Commons</a:t>
            </a:r>
            <a:r>
              <a:rPr lang="nl-NL" sz="788">
                <a:solidFill>
                  <a:srgbClr val="FFFFFF">
                    <a:lumMod val="50000"/>
                  </a:srgbClr>
                </a:solidFill>
              </a:rPr>
              <a:t> </a:t>
            </a:r>
            <a:r>
              <a:rPr lang="nl-NL" sz="788" err="1">
                <a:solidFill>
                  <a:srgbClr val="FFFFFF">
                    <a:lumMod val="50000"/>
                  </a:srgbClr>
                </a:solidFill>
              </a:rPr>
              <a:t>Attribution</a:t>
            </a:r>
            <a:r>
              <a:rPr lang="nl-NL" sz="788">
                <a:solidFill>
                  <a:srgbClr val="FFFFFF">
                    <a:lumMod val="50000"/>
                  </a:srgbClr>
                </a:solidFill>
              </a:rPr>
              <a:t> 4.0 International (CC BY 4.0)-licentie (</a:t>
            </a:r>
            <a:r>
              <a:rPr lang="nl-NL" sz="788">
                <a:solidFill>
                  <a:srgbClr val="FFFFFF">
                    <a:lumMod val="50000"/>
                  </a:srgbClr>
                </a:solidFill>
                <a:hlinkClick r:id="rId8"/>
              </a:rPr>
              <a:t>https://creativecommons.org/licenses/by/4.0/</a:t>
            </a:r>
            <a:r>
              <a:rPr lang="nl-NL" sz="788">
                <a:solidFill>
                  <a:srgbClr val="FFFFFF">
                    <a:lumMod val="50000"/>
                  </a:srgbClr>
                </a:solidFill>
              </a:rPr>
              <a:t>). Voor het gebruik of de reproductie van onderdelen die niet het eigendom zijn van de Europese Unie, kan het nodig zijn rechtstreeks om toestemming van de respectieve houders van het recht te verzoeken.</a:t>
            </a:r>
            <a:endParaRPr lang="en-US" sz="788">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a:p>
          <a:p>
            <a:endParaRPr lang="fr-FR" sz="1600" b="1">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090461" cy="584775"/>
          </a:xfrm>
          <a:prstGeom prst="rect">
            <a:avLst/>
          </a:prstGeom>
          <a:noFill/>
        </p:spPr>
        <p:txBody>
          <a:bodyPr wrap="none" rtlCol="0">
            <a:spAutoFit/>
          </a:bodyPr>
          <a:lstStyle/>
          <a:p>
            <a:r>
              <a:rPr lang="fr-FR" sz="3200" b="1">
                <a:solidFill>
                  <a:srgbClr val="2A4591"/>
                </a:solidFill>
                <a:latin typeface="Calibri" charset="0"/>
                <a:ea typeface="Calibri" charset="0"/>
                <a:cs typeface="Calibri" charset="0"/>
              </a:rPr>
              <a:t>BASISBEGRIPPEN</a:t>
            </a:r>
          </a:p>
        </p:txBody>
      </p:sp>
      <p:sp>
        <p:nvSpPr>
          <p:cNvPr id="12" name="Rectangle 11"/>
          <p:cNvSpPr/>
          <p:nvPr/>
        </p:nvSpPr>
        <p:spPr>
          <a:xfrm rot="16200000">
            <a:off x="8330637" y="6044634"/>
            <a:ext cx="1380507" cy="246224"/>
          </a:xfrm>
          <a:prstGeom prst="rect">
            <a:avLst/>
          </a:prstGeom>
        </p:spPr>
        <p:txBody>
          <a:bodyPr wrap="square">
            <a:spAutoFit/>
          </a:bodyPr>
          <a:lstStyle/>
          <a:p>
            <a:r>
              <a:rPr lang="fr-FR" sz="1000" b="1">
                <a:solidFill>
                  <a:srgbClr val="2A4591"/>
                </a:solidFill>
                <a:latin typeface="Arial" charset="0"/>
                <a:ea typeface="Arial" charset="0"/>
                <a:cs typeface="Arial" charset="0"/>
              </a:rPr>
              <a:t>WAT IS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a:solidFill>
                  <a:srgbClr val="002060"/>
                </a:solidFill>
                <a:latin typeface="Calibri" charset="0"/>
                <a:ea typeface="Calibri" charset="0"/>
                <a:cs typeface="Calibri" charset="0"/>
              </a:rPr>
              <a:t>447 </a:t>
            </a:r>
            <a:r>
              <a:rPr lang="fr-FR" b="1" err="1">
                <a:solidFill>
                  <a:srgbClr val="002060"/>
                </a:solidFill>
                <a:latin typeface="Calibri" charset="0"/>
                <a:ea typeface="Calibri" charset="0"/>
                <a:cs typeface="Calibri" charset="0"/>
              </a:rPr>
              <a:t>miljoen</a:t>
            </a:r>
            <a:r>
              <a:rPr lang="fr-FR" b="1">
                <a:solidFill>
                  <a:srgbClr val="002060"/>
                </a:solidFill>
                <a:latin typeface="Calibri" charset="0"/>
                <a:ea typeface="Calibri" charset="0"/>
                <a:cs typeface="Calibri" charset="0"/>
              </a:rPr>
              <a:t> </a:t>
            </a:r>
            <a:r>
              <a:rPr lang="fr-FR" b="1" err="1">
                <a:solidFill>
                  <a:srgbClr val="002060"/>
                </a:solidFill>
                <a:latin typeface="Calibri" charset="0"/>
                <a:ea typeface="Calibri" charset="0"/>
                <a:cs typeface="Calibri" charset="0"/>
              </a:rPr>
              <a:t>mensen</a:t>
            </a:r>
            <a:endParaRPr lang="fr-BE" b="1">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EUROPA:</a:t>
            </a:r>
          </a:p>
          <a:p>
            <a:pPr algn="ctr"/>
            <a:r>
              <a:rPr lang="nl-NL" b="1">
                <a:solidFill>
                  <a:srgbClr val="002060"/>
                </a:solidFill>
              </a:rPr>
              <a:t>1 van de 6 continenten</a:t>
            </a:r>
            <a:endParaRPr lang="fr-BE"/>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EUROPA:</a:t>
            </a:r>
          </a:p>
          <a:p>
            <a:pPr algn="ctr"/>
            <a:r>
              <a:rPr lang="nl-NL" b="1">
                <a:solidFill>
                  <a:srgbClr val="002060"/>
                </a:solidFill>
                <a:latin typeface="Calibri" charset="0"/>
                <a:ea typeface="Calibri" charset="0"/>
                <a:cs typeface="Calibri" charset="0"/>
              </a:rPr>
              <a:t>meer dan 700 miljoen mensen</a:t>
            </a:r>
            <a:endParaRPr lang="fr-BE">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EUROPA:</a:t>
            </a:r>
          </a:p>
          <a:p>
            <a:pPr algn="ctr"/>
            <a:r>
              <a:rPr lang="fr-FR" b="1">
                <a:solidFill>
                  <a:srgbClr val="002060"/>
                </a:solidFill>
                <a:latin typeface="Calibri" charset="0"/>
                <a:ea typeface="Calibri" charset="0"/>
                <a:cs typeface="Calibri" charset="0"/>
              </a:rPr>
              <a:t>44 </a:t>
            </a:r>
            <a:r>
              <a:rPr lang="fr-FR" b="1" err="1">
                <a:solidFill>
                  <a:srgbClr val="002060"/>
                </a:solidFill>
                <a:latin typeface="Calibri" charset="0"/>
                <a:ea typeface="Calibri" charset="0"/>
                <a:cs typeface="Calibri" charset="0"/>
              </a:rPr>
              <a:t>landen</a:t>
            </a:r>
            <a:endParaRPr lang="fr-BE">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a:solidFill>
                  <a:srgbClr val="002060"/>
                </a:solidFill>
              </a:rPr>
              <a:t>EU:</a:t>
            </a:r>
          </a:p>
          <a:p>
            <a:pPr algn="ctr"/>
            <a:r>
              <a:rPr lang="en-IE" b="1">
                <a:solidFill>
                  <a:srgbClr val="002060"/>
                </a:solidFill>
              </a:rPr>
              <a:t>27 </a:t>
            </a:r>
            <a:r>
              <a:rPr lang="en-IE" b="1" err="1">
                <a:solidFill>
                  <a:srgbClr val="002060"/>
                </a:solidFill>
              </a:rPr>
              <a:t>landen</a:t>
            </a:r>
            <a:endParaRPr lang="en-IE" b="1">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51876" y="6065875"/>
            <a:ext cx="1338028" cy="246222"/>
          </a:xfrm>
          <a:prstGeom prst="rect">
            <a:avLst/>
          </a:prstGeom>
          <a:solidFill>
            <a:schemeClr val="bg1"/>
          </a:solidFill>
        </p:spPr>
        <p:txBody>
          <a:bodyPr wrap="square">
            <a:spAutoFit/>
          </a:bodyPr>
          <a:lstStyle/>
          <a:p>
            <a:r>
              <a:rPr lang="fr-FR" sz="1000" b="1">
                <a:solidFill>
                  <a:srgbClr val="2A4591"/>
                </a:solidFill>
                <a:latin typeface="Arial" charset="0"/>
                <a:ea typeface="Arial" charset="0"/>
                <a:cs typeface="Arial" charset="0"/>
              </a:rPr>
              <a:t>WAT IS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3820511" cy="584775"/>
          </a:xfrm>
          <a:prstGeom prst="rect">
            <a:avLst/>
          </a:prstGeom>
          <a:solidFill>
            <a:srgbClr val="F0F4FA"/>
          </a:solidFill>
        </p:spPr>
        <p:txBody>
          <a:bodyPr wrap="square" rtlCol="0">
            <a:spAutoFit/>
          </a:bodyPr>
          <a:lstStyle/>
          <a:p>
            <a:r>
              <a:rPr lang="fr-FR" sz="3200" b="1">
                <a:solidFill>
                  <a:srgbClr val="2A4591"/>
                </a:solidFill>
                <a:latin typeface="Calibri" charset="0"/>
                <a:ea typeface="Calibri" charset="0"/>
                <a:cs typeface="Calibri" charset="0"/>
              </a:rPr>
              <a:t>EUROPESE CULTUUR</a:t>
            </a:r>
          </a:p>
        </p:txBody>
      </p:sp>
      <p:cxnSp>
        <p:nvCxnSpPr>
          <p:cNvPr id="12" name="Connecteur droit 11"/>
          <p:cNvCxnSpPr/>
          <p:nvPr/>
        </p:nvCxnSpPr>
        <p:spPr>
          <a:xfrm>
            <a:off x="8897779" y="551997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4" name="Rectangle 3"/>
          <p:cNvSpPr/>
          <p:nvPr/>
        </p:nvSpPr>
        <p:spPr>
          <a:xfrm>
            <a:off x="2712720" y="4502133"/>
            <a:ext cx="613933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nl-NL" sz="2000" b="1">
                <a:solidFill>
                  <a:schemeClr val="accent5">
                    <a:lumMod val="50000"/>
                  </a:schemeClr>
                </a:solidFill>
              </a:rPr>
              <a:t>De Europese cultuur en diversiteit zijn gevormd door:</a:t>
            </a:r>
          </a:p>
          <a:p>
            <a:pPr marL="522900" indent="-342900">
              <a:lnSpc>
                <a:spcPct val="150000"/>
              </a:lnSpc>
              <a:buFont typeface="Arial" panose="020B0604020202020204" pitchFamily="34" charset="0"/>
              <a:buChar char="•"/>
            </a:pPr>
            <a:r>
              <a:rPr lang="nl-NL" sz="2000" b="1">
                <a:solidFill>
                  <a:schemeClr val="accent5">
                    <a:lumMod val="50000"/>
                  </a:schemeClr>
                </a:solidFill>
              </a:rPr>
              <a:t>het klassieke Griekenland en Rome</a:t>
            </a:r>
          </a:p>
          <a:p>
            <a:pPr marL="522900" indent="-342900">
              <a:lnSpc>
                <a:spcPct val="150000"/>
              </a:lnSpc>
              <a:buFont typeface="Arial" panose="020B0604020202020204" pitchFamily="34" charset="0"/>
              <a:buChar char="•"/>
            </a:pPr>
            <a:r>
              <a:rPr lang="nl-NL" sz="2000" b="1">
                <a:solidFill>
                  <a:schemeClr val="accent5">
                    <a:lumMod val="50000"/>
                  </a:schemeClr>
                </a:solidFill>
              </a:rPr>
              <a:t>de Reformatie en de verlichting</a:t>
            </a:r>
          </a:p>
          <a:p>
            <a:pPr marL="522900" indent="-342900">
              <a:lnSpc>
                <a:spcPct val="150000"/>
              </a:lnSpc>
              <a:buFont typeface="Arial" panose="020B0604020202020204" pitchFamily="34" charset="0"/>
              <a:buChar char="•"/>
            </a:pPr>
            <a:r>
              <a:rPr lang="fr-FR" sz="2000" b="1">
                <a:solidFill>
                  <a:schemeClr val="accent5">
                    <a:lumMod val="50000"/>
                  </a:schemeClr>
                </a:solidFill>
              </a:rPr>
              <a:t>het parlementarisme en sociale </a:t>
            </a:r>
            <a:r>
              <a:rPr lang="fr-FR" sz="2000" b="1" err="1">
                <a:solidFill>
                  <a:schemeClr val="accent5">
                    <a:lumMod val="50000"/>
                  </a:schemeClr>
                </a:solidFill>
              </a:rPr>
              <a:t>rechten</a:t>
            </a:r>
            <a:endParaRPr lang="en-IE"/>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0" y="206235"/>
            <a:ext cx="5074749"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EUROPESE KUNSTENAARS</a:t>
            </a:r>
          </a:p>
        </p:txBody>
      </p:sp>
      <p:sp>
        <p:nvSpPr>
          <p:cNvPr id="3" name="ZoneTexte 2"/>
          <p:cNvSpPr txBox="1"/>
          <p:nvPr/>
        </p:nvSpPr>
        <p:spPr>
          <a:xfrm>
            <a:off x="726942" y="889043"/>
            <a:ext cx="3385038" cy="1477328"/>
          </a:xfrm>
          <a:prstGeom prst="rect">
            <a:avLst/>
          </a:prstGeom>
          <a:noFill/>
        </p:spPr>
        <p:txBody>
          <a:bodyPr wrap="square" rtlCol="0">
            <a:spAutoFit/>
          </a:bodyPr>
          <a:lstStyle/>
          <a:p>
            <a:endParaRPr lang="en-GB"/>
          </a:p>
          <a:p>
            <a:r>
              <a:rPr lang="nl-NL"/>
              <a:t>In de loop der eeuwen hebben nieuwe muziek-, architectuur- en literatuurstijlen kunstenaars in heel Europa geïnspireerd.</a:t>
            </a:r>
            <a:endParaRPr lang="en-GB"/>
          </a:p>
        </p:txBody>
      </p:sp>
      <p:sp>
        <p:nvSpPr>
          <p:cNvPr id="8" name="Rectangle 7"/>
          <p:cNvSpPr/>
          <p:nvPr/>
        </p:nvSpPr>
        <p:spPr>
          <a:xfrm rot="16200000">
            <a:off x="8330637" y="6044634"/>
            <a:ext cx="1380507" cy="246224"/>
          </a:xfrm>
          <a:prstGeom prst="rect">
            <a:avLst/>
          </a:prstGeom>
        </p:spPr>
        <p:txBody>
          <a:bodyPr wrap="square">
            <a:spAutoFit/>
          </a:bodyPr>
          <a:lstStyle/>
          <a:p>
            <a:r>
              <a:rPr lang="fr-FR" sz="1000" b="1">
                <a:solidFill>
                  <a:srgbClr val="2A4591"/>
                </a:solidFill>
                <a:latin typeface="Arial" charset="0"/>
                <a:ea typeface="Arial" charset="0"/>
                <a:cs typeface="Arial" charset="0"/>
              </a:rPr>
              <a:t>WAT IS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err="1"/>
              <a:t>Een</a:t>
            </a:r>
            <a:r>
              <a:rPr lang="en-GB"/>
              <a:t> </a:t>
            </a:r>
            <a:r>
              <a:rPr lang="en-GB" err="1"/>
              <a:t>paar</a:t>
            </a:r>
            <a:r>
              <a:rPr lang="en-GB"/>
              <a:t> </a:t>
            </a:r>
            <a:r>
              <a:rPr lang="en-GB" err="1"/>
              <a:t>voorbeelden</a:t>
            </a:r>
            <a:r>
              <a:rPr lang="en-GB"/>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a:t>Pablo Picasso</a:t>
            </a:r>
          </a:p>
          <a:p>
            <a:pPr marL="342900" indent="-342900">
              <a:buFont typeface="+mj-lt"/>
              <a:buAutoNum type="arabicPeriod"/>
            </a:pPr>
            <a:r>
              <a:rPr lang="en-GB"/>
              <a:t>Ludwig van </a:t>
            </a:r>
            <a:r>
              <a:rPr lang="fr-BE"/>
              <a:t>Beethoven</a:t>
            </a:r>
          </a:p>
          <a:p>
            <a:pPr marL="342900" indent="-342900">
              <a:buFont typeface="+mj-lt"/>
              <a:buAutoNum type="arabicPeriod"/>
            </a:pPr>
            <a:r>
              <a:rPr lang="fr-BE"/>
              <a:t>Alfons Mucha</a:t>
            </a:r>
          </a:p>
          <a:p>
            <a:pPr marL="342900" indent="-342900">
              <a:buFont typeface="+mj-lt"/>
              <a:buAutoNum type="arabicPeriod"/>
            </a:pPr>
            <a:r>
              <a:rPr lang="en-US" err="1"/>
              <a:t>Hilma</a:t>
            </a:r>
            <a:r>
              <a:rPr lang="en-US"/>
              <a:t> </a:t>
            </a:r>
            <a:r>
              <a:rPr lang="en-US" err="1"/>
              <a:t>af</a:t>
            </a:r>
            <a:r>
              <a:rPr lang="en-US"/>
              <a:t> </a:t>
            </a:r>
            <a:r>
              <a:rPr lang="en-US" err="1"/>
              <a:t>Klint</a:t>
            </a:r>
            <a:r>
              <a:rPr lang="en-US"/>
              <a:t> </a:t>
            </a:r>
          </a:p>
          <a:p>
            <a:pPr marL="285750" indent="-285750">
              <a:buFont typeface="Arial" panose="020B0604020202020204" pitchFamily="34" charset="0"/>
              <a:buChar char="•"/>
            </a:pPr>
            <a:endParaRPr lang="fr-BE"/>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a:t>Stefan Zweig</a:t>
            </a:r>
          </a:p>
          <a:p>
            <a:pPr marL="342900" indent="-342900">
              <a:buFont typeface="+mj-lt"/>
              <a:buAutoNum type="arabicPeriod" startAt="6"/>
            </a:pPr>
            <a:r>
              <a:rPr lang="en-US" err="1"/>
              <a:t>Wisława</a:t>
            </a:r>
            <a:r>
              <a:rPr lang="en-US"/>
              <a:t> </a:t>
            </a:r>
            <a:r>
              <a:rPr lang="en-US" err="1"/>
              <a:t>Szymborska</a:t>
            </a:r>
            <a:endParaRPr lang="en-US"/>
          </a:p>
          <a:p>
            <a:pPr marL="342900" indent="-342900">
              <a:buFont typeface="+mj-lt"/>
              <a:buAutoNum type="arabicPeriod" startAt="6"/>
            </a:pPr>
            <a:r>
              <a:rPr lang="en-US"/>
              <a:t>Simone de Beauvoir</a:t>
            </a:r>
          </a:p>
          <a:p>
            <a:pPr marL="342900" indent="-342900">
              <a:buFont typeface="+mj-lt"/>
              <a:buAutoNum type="arabicPeriod" startAt="6"/>
            </a:pPr>
            <a:r>
              <a:rPr lang="en-US"/>
              <a:t>Magda </a:t>
            </a:r>
            <a:r>
              <a:rPr lang="en-US" err="1"/>
              <a:t>Szabó</a:t>
            </a:r>
            <a:endParaRPr lang="en-US"/>
          </a:p>
          <a:p>
            <a:pPr marL="285750" indent="-285750">
              <a:buFont typeface="Arial" panose="020B0604020202020204" pitchFamily="34" charset="0"/>
              <a:buChar char="•"/>
            </a:pPr>
            <a:endParaRPr lang="fr-BE">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a:p>
            <a:endParaRPr lang="en-IE"/>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a:t>© </a:t>
            </a:r>
            <a:r>
              <a:rPr lang="fr-BE" sz="600"/>
              <a:t>PUBLIC DOMAIN</a:t>
            </a:r>
          </a:p>
          <a:p>
            <a:endParaRPr lang="en-IE" sz="60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099557"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EUROPESE WAARDEN</a:t>
            </a:r>
          </a:p>
        </p:txBody>
      </p:sp>
      <p:sp>
        <p:nvSpPr>
          <p:cNvPr id="12" name="Rectangle 11"/>
          <p:cNvSpPr/>
          <p:nvPr/>
        </p:nvSpPr>
        <p:spPr>
          <a:xfrm rot="16200000">
            <a:off x="8327069" y="6049088"/>
            <a:ext cx="1371599" cy="246221"/>
          </a:xfrm>
          <a:prstGeom prst="rect">
            <a:avLst/>
          </a:prstGeom>
        </p:spPr>
        <p:txBody>
          <a:bodyPr wrap="square">
            <a:spAutoFit/>
          </a:bodyPr>
          <a:lstStyle/>
          <a:p>
            <a:r>
              <a:rPr lang="fr-FR" sz="1000" b="1">
                <a:solidFill>
                  <a:srgbClr val="2A4591"/>
                </a:solidFill>
                <a:latin typeface="Arial" charset="0"/>
                <a:ea typeface="Arial" charset="0"/>
                <a:cs typeface="Arial" charset="0"/>
              </a:rPr>
              <a:t>WAT IS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tx1"/>
                </a:solidFill>
              </a:rPr>
              <a:t>Menselijke</a:t>
            </a:r>
            <a:r>
              <a:rPr lang="en-US" sz="2400">
                <a:solidFill>
                  <a:schemeClr val="tx1"/>
                </a:solidFill>
              </a:rPr>
              <a:t> </a:t>
            </a:r>
            <a:r>
              <a:rPr lang="en-US" sz="2400" err="1">
                <a:solidFill>
                  <a:schemeClr val="tx1"/>
                </a:solidFill>
              </a:rPr>
              <a:t>waardigheid</a:t>
            </a:r>
            <a:endParaRPr lang="en-US" sz="2400">
              <a:solidFill>
                <a:schemeClr val="tx1"/>
              </a:solidFill>
            </a:endParaRPr>
          </a:p>
          <a:p>
            <a:pPr algn="ctr"/>
            <a:r>
              <a:rPr lang="en-US" sz="2400" err="1">
                <a:solidFill>
                  <a:schemeClr val="tx1"/>
                </a:solidFill>
              </a:rPr>
              <a:t>Vrijheid</a:t>
            </a:r>
            <a:endParaRPr lang="en-US" sz="2400">
              <a:solidFill>
                <a:schemeClr val="tx1"/>
              </a:solidFill>
            </a:endParaRPr>
          </a:p>
          <a:p>
            <a:pPr algn="ctr"/>
            <a:r>
              <a:rPr lang="en-US" sz="2400" err="1">
                <a:solidFill>
                  <a:schemeClr val="tx1"/>
                </a:solidFill>
              </a:rPr>
              <a:t>Democratie</a:t>
            </a:r>
            <a:endParaRPr lang="en-US" sz="2400">
              <a:solidFill>
                <a:schemeClr val="tx1"/>
              </a:solidFill>
            </a:endParaRPr>
          </a:p>
          <a:p>
            <a:pPr algn="ctr"/>
            <a:r>
              <a:rPr lang="en-US" sz="2400" err="1">
                <a:solidFill>
                  <a:schemeClr val="tx1"/>
                </a:solidFill>
              </a:rPr>
              <a:t>Gelijkheid</a:t>
            </a:r>
            <a:endParaRPr lang="en-US" sz="2400">
              <a:solidFill>
                <a:schemeClr val="tx1"/>
              </a:solidFill>
            </a:endParaRPr>
          </a:p>
          <a:p>
            <a:pPr algn="ctr"/>
            <a:r>
              <a:rPr lang="en-US" sz="2400" err="1">
                <a:solidFill>
                  <a:schemeClr val="tx1"/>
                </a:solidFill>
              </a:rPr>
              <a:t>Rechtsstaat</a:t>
            </a:r>
            <a:endParaRPr lang="en-US" sz="2400">
              <a:solidFill>
                <a:schemeClr val="tx1"/>
              </a:solidFill>
            </a:endParaRPr>
          </a:p>
          <a:p>
            <a:pPr algn="ctr"/>
            <a:r>
              <a:rPr lang="en-US" sz="2400" err="1">
                <a:solidFill>
                  <a:schemeClr val="tx1"/>
                </a:solidFill>
              </a:rPr>
              <a:t>Mensenrechten</a:t>
            </a:r>
            <a:endParaRPr lang="en-US" sz="240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D554B4-6542-4600-89D5-E351720B27D7}">
  <ds:schemaRefs>
    <ds:schemaRef ds:uri="http://schemas.microsoft.com/sharepoint/v3/contenttype/forms"/>
  </ds:schemaRefs>
</ds:datastoreItem>
</file>

<file path=customXml/itemProps2.xml><?xml version="1.0" encoding="utf-8"?>
<ds:datastoreItem xmlns:ds="http://schemas.openxmlformats.org/officeDocument/2006/customXml" ds:itemID="{1CFA3245-33E2-450A-B323-7A5ECFF52315}">
  <ds:schemaRefs>
    <ds:schemaRef ds:uri="ca8317cf-74c1-4891-b748-a60e5112f8b7"/>
    <ds:schemaRef ds:uri="e12cc50a-6100-433c-9888-46e6873f32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5018</Words>
  <Application>Microsoft Office PowerPoint</Application>
  <PresentationFormat>On-screen Show (4:3)</PresentationFormat>
  <Paragraphs>587</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VAN OORLOG TOT VREDE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STUDEREN, WERKEN EN VRIJWILLIGERSWERK DOEN  </vt:lpstr>
      <vt:lpstr>     REIZEN  </vt:lpstr>
      <vt:lpstr>      …EN NOG VEEL MEER  </vt:lpstr>
      <vt:lpstr>      PRIORITEITEN VAN DE EU  </vt:lpstr>
      <vt:lpstr>      2022: EU-SOLIDARITEIT MET OEKRAÏNE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Dank 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ORETANO Manuela (COMM)</cp:lastModifiedBy>
  <cp:revision>25</cp:revision>
  <cp:lastPrinted>2019-09-03T09:29:06Z</cp:lastPrinted>
  <dcterms:created xsi:type="dcterms:W3CDTF">2018-11-12T13:20:47Z</dcterms:created>
  <dcterms:modified xsi:type="dcterms:W3CDTF">2025-05-02T15:37:20Z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2023-02-06T18:44:46Z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44232a72-b2a1-478b-9b4b-3d4bce07c3b9</vt:lpwstr>
  </property>
  <property fmtid="{D5CDD505-2E9C-101B-9397-08002B2CF9AE}" pid="8" name="MSIP_Label_6bd9ddd1-4d20-43f6-abfa-fc3c07406f94_ContentBits">
    <vt:lpwstr>0</vt:lpwstr>
  </property>
</Properties>
</file>