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PIS TREŚCI" id="{51FA4466-1705-B94D-BF4F-554C4F735700}">
          <p14:sldIdLst>
            <p14:sldId id="423"/>
            <p14:sldId id="347"/>
          </p14:sldIdLst>
        </p14:section>
        <p14:section name="CZYM JEST EUROPA?" id="{EC384AE8-3301-F140-B97D-95A80BA374C4}">
          <p14:sldIdLst>
            <p14:sldId id="294"/>
            <p14:sldId id="396"/>
            <p14:sldId id="354"/>
            <p14:sldId id="355"/>
            <p14:sldId id="356"/>
            <p14:sldId id="357"/>
            <p14:sldId id="417"/>
            <p14:sldId id="416"/>
          </p14:sldIdLst>
        </p14:section>
        <p14:section name="INTEGRACJA EUROPEJSKA" id="{BA3F5049-C3DF-E349-90D6-8E6AF1360F92}">
          <p14:sldIdLst>
            <p14:sldId id="348"/>
            <p14:sldId id="346"/>
            <p14:sldId id="410"/>
            <p14:sldId id="398"/>
            <p14:sldId id="300"/>
            <p14:sldId id="413"/>
            <p14:sldId id="314"/>
            <p14:sldId id="428"/>
          </p14:sldIdLst>
        </p14:section>
        <p14:section name="CZYM ZAJMUJE SIĘ UE?" id="{5E61B94E-74E9-E84B-ACFB-56066B76546E}">
          <p14:sldIdLst>
            <p14:sldId id="349"/>
            <p14:sldId id="425"/>
            <p14:sldId id="406"/>
            <p14:sldId id="407"/>
            <p14:sldId id="408"/>
            <p14:sldId id="426"/>
            <p14:sldId id="431"/>
            <p14:sldId id="334"/>
          </p14:sldIdLst>
        </p14:section>
        <p14:section name="JAK DZIAŁA UE?" id="{AB4CD371-728D-8742-BF17-A81C6428FE04}">
          <p14:sldIdLst>
            <p14:sldId id="350"/>
            <p14:sldId id="384"/>
            <p14:sldId id="390"/>
            <p14:sldId id="385"/>
            <p14:sldId id="352"/>
            <p14:sldId id="339"/>
            <p14:sldId id="393"/>
            <p14:sldId id="395"/>
            <p14:sldId id="394"/>
            <p14:sldId id="435"/>
            <p14:sldId id="437"/>
          </p14:sldIdLst>
        </p14:section>
        <p14:section name="INFORMACJE O UE" id="{4DEDCB1D-88D9-A345-A677-739D4EF1E4F1}">
          <p14:sldIdLst>
            <p14:sldId id="342"/>
          </p14:sldIdLst>
        </p14:section>
        <p14:section name="BĄDŹMY W KONTAKCIE!"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84F6D-1599-BACB-5CC8-2D1D5E91EEB1}" v="1" dt="2025-05-02T15:38:22.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53937" autoAdjust="0"/>
  </p:normalViewPr>
  <p:slideViewPr>
    <p:cSldViewPr snapToGrid="0" snapToObjects="1">
      <p:cViewPr varScale="1">
        <p:scale>
          <a:sx n="40" d="100"/>
          <a:sy n="40" d="100"/>
        </p:scale>
        <p:origin x="2036" y="6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5012075D-45B2-253E-E5FB-8E03C073BA07}"/>
    <pc:docChg chg="delSld modSld modSection">
      <pc:chgData name="ORETANO Manuela (COMM)" userId="S::manuela.oretano@ec.europa.eu::c302b6c1-a6cf-48e9-bad6-372049ac2824" providerId="AD" clId="Web-{5012075D-45B2-253E-E5FB-8E03C073BA07}" dt="2024-07-16T08:30:15.476" v="4"/>
      <pc:docMkLst>
        <pc:docMk/>
      </pc:docMkLst>
      <pc:sldChg chg="modNotes">
        <pc:chgData name="ORETANO Manuela (COMM)" userId="S::manuela.oretano@ec.europa.eu::c302b6c1-a6cf-48e9-bad6-372049ac2824" providerId="AD" clId="Web-{5012075D-45B2-253E-E5FB-8E03C073BA07}" dt="2024-07-16T08:29:31.287" v="2"/>
        <pc:sldMkLst>
          <pc:docMk/>
          <pc:sldMk cId="1225291961" sldId="408"/>
        </pc:sldMkLst>
      </pc:sldChg>
      <pc:sldChg chg="del">
        <pc:chgData name="ORETANO Manuela (COMM)" userId="S::manuela.oretano@ec.europa.eu::c302b6c1-a6cf-48e9-bad6-372049ac2824" providerId="AD" clId="Web-{5012075D-45B2-253E-E5FB-8E03C073BA07}" dt="2024-07-16T08:29:50.959" v="3"/>
        <pc:sldMkLst>
          <pc:docMk/>
          <pc:sldMk cId="709964528" sldId="409"/>
        </pc:sldMkLst>
      </pc:sldChg>
      <pc:sldChg chg="modNotes">
        <pc:chgData name="ORETANO Manuela (COMM)" userId="S::manuela.oretano@ec.europa.eu::c302b6c1-a6cf-48e9-bad6-372049ac2824" providerId="AD" clId="Web-{5012075D-45B2-253E-E5FB-8E03C073BA07}" dt="2024-07-16T08:30:15.476" v="4"/>
        <pc:sldMkLst>
          <pc:docMk/>
          <pc:sldMk cId="2950166645" sldId="437"/>
        </pc:sldMkLst>
      </pc:sldChg>
    </pc:docChg>
  </pc:docChgLst>
  <pc:docChgLst>
    <pc:chgData name="ORETANO Manuela (COMM)" userId="S::manuela.oretano@ec.europa.eu::c302b6c1-a6cf-48e9-bad6-372049ac2824" providerId="AD" clId="Web-{837BCA41-4A30-B8A8-0C35-DDE4F8FC2F2E}"/>
    <pc:docChg chg="modSld">
      <pc:chgData name="ORETANO Manuela (COMM)" userId="S::manuela.oretano@ec.europa.eu::c302b6c1-a6cf-48e9-bad6-372049ac2824" providerId="AD" clId="Web-{837BCA41-4A30-B8A8-0C35-DDE4F8FC2F2E}" dt="2024-07-17T09:21:38.375" v="2"/>
      <pc:docMkLst>
        <pc:docMk/>
      </pc:docMkLst>
      <pc:sldChg chg="modNotes">
        <pc:chgData name="ORETANO Manuela (COMM)" userId="S::manuela.oretano@ec.europa.eu::c302b6c1-a6cf-48e9-bad6-372049ac2824" providerId="AD" clId="Web-{837BCA41-4A30-B8A8-0C35-DDE4F8FC2F2E}" dt="2024-07-17T09:21:38.375" v="2"/>
        <pc:sldMkLst>
          <pc:docMk/>
          <pc:sldMk cId="727304098" sldId="431"/>
        </pc:sldMkLst>
      </pc:sldChg>
    </pc:docChg>
  </pc:docChgLst>
  <pc:docChgLst>
    <pc:chgData name="ORETANO Manuela (COMM)" userId="S::manuela.oretano@ec.europa.eu::c302b6c1-a6cf-48e9-bad6-372049ac2824" providerId="AD" clId="Web-{BA42D203-4257-E8A2-5F5A-0A0EEF889C5B}"/>
    <pc:docChg chg="modSld">
      <pc:chgData name="ORETANO Manuela (COMM)" userId="S::manuela.oretano@ec.europa.eu::c302b6c1-a6cf-48e9-bad6-372049ac2824" providerId="AD" clId="Web-{BA42D203-4257-E8A2-5F5A-0A0EEF889C5B}" dt="2025-01-10T14:04:43.304" v="0"/>
      <pc:docMkLst>
        <pc:docMk/>
      </pc:docMkLst>
      <pc:sldChg chg="modSp">
        <pc:chgData name="ORETANO Manuela (COMM)" userId="S::manuela.oretano@ec.europa.eu::c302b6c1-a6cf-48e9-bad6-372049ac2824" providerId="AD" clId="Web-{BA42D203-4257-E8A2-5F5A-0A0EEF889C5B}" dt="2025-01-10T14:04:43.304" v="0"/>
        <pc:sldMkLst>
          <pc:docMk/>
          <pc:sldMk cId="4151216835" sldId="339"/>
        </pc:sldMkLst>
        <pc:picChg chg="mod">
          <ac:chgData name="ORETANO Manuela (COMM)" userId="S::manuela.oretano@ec.europa.eu::c302b6c1-a6cf-48e9-bad6-372049ac2824" providerId="AD" clId="Web-{BA42D203-4257-E8A2-5F5A-0A0EEF889C5B}" dt="2025-01-10T14:04:43.304" v="0"/>
          <ac:picMkLst>
            <pc:docMk/>
            <pc:sldMk cId="4151216835" sldId="339"/>
            <ac:picMk id="4" creationId="{00000000-0000-0000-0000-000000000000}"/>
          </ac:picMkLst>
        </pc:picChg>
      </pc:sldChg>
    </pc:docChg>
  </pc:docChgLst>
  <pc:docChgLst>
    <pc:chgData name="ORETANO Manuela (COMM)" userId="c302b6c1-a6cf-48e9-bad6-372049ac2824" providerId="ADAL" clId="{DE78E027-BED1-4B88-8884-01C9BB29E75D}"/>
    <pc:docChg chg="modSld">
      <pc:chgData name="ORETANO Manuela (COMM)" userId="c302b6c1-a6cf-48e9-bad6-372049ac2824" providerId="ADAL" clId="{DE78E027-BED1-4B88-8884-01C9BB29E75D}" dt="2025-01-31T09:38:07.612" v="0" actId="14826"/>
      <pc:docMkLst>
        <pc:docMk/>
      </pc:docMkLst>
      <pc:sldChg chg="modSp">
        <pc:chgData name="ORETANO Manuela (COMM)" userId="c302b6c1-a6cf-48e9-bad6-372049ac2824" providerId="ADAL" clId="{DE78E027-BED1-4B88-8884-01C9BB29E75D}" dt="2025-01-31T09:38:07.612" v="0" actId="14826"/>
        <pc:sldMkLst>
          <pc:docMk/>
          <pc:sldMk cId="3562266476" sldId="314"/>
        </pc:sldMkLst>
        <pc:picChg chg="mod">
          <ac:chgData name="ORETANO Manuela (COMM)" userId="c302b6c1-a6cf-48e9-bad6-372049ac2824" providerId="ADAL" clId="{DE78E027-BED1-4B88-8884-01C9BB29E75D}" dt="2025-01-31T09:38:07.612" v="0" actId="14826"/>
          <ac:picMkLst>
            <pc:docMk/>
            <pc:sldMk cId="3562266476" sldId="314"/>
            <ac:picMk id="3" creationId="{5C43AA8C-65F2-57C8-7532-264CA197AFDA}"/>
          </ac:picMkLst>
        </pc:picChg>
      </pc:sldChg>
    </pc:docChg>
  </pc:docChgLst>
  <pc:docChgLst>
    <pc:chgData name="ORETANO Manuela (COMM)" userId="S::manuela.oretano@ec.europa.eu::c302b6c1-a6cf-48e9-bad6-372049ac2824" providerId="AD" clId="Web-{83ABA12F-9372-2BB1-723D-1A6DBCFA85B6}"/>
    <pc:docChg chg="modSld">
      <pc:chgData name="ORETANO Manuela (COMM)" userId="S::manuela.oretano@ec.europa.eu::c302b6c1-a6cf-48e9-bad6-372049ac2824" providerId="AD" clId="Web-{83ABA12F-9372-2BB1-723D-1A6DBCFA85B6}" dt="2024-07-17T08:37:20.541" v="0"/>
      <pc:docMkLst>
        <pc:docMk/>
      </pc:docMkLst>
      <pc:sldChg chg="modNotes">
        <pc:chgData name="ORETANO Manuela (COMM)" userId="S::manuela.oretano@ec.europa.eu::c302b6c1-a6cf-48e9-bad6-372049ac2824" providerId="AD" clId="Web-{83ABA12F-9372-2BB1-723D-1A6DBCFA85B6}" dt="2024-07-17T08:37:20.541" v="0"/>
        <pc:sldMkLst>
          <pc:docMk/>
          <pc:sldMk cId="727304098" sldId="431"/>
        </pc:sldMkLst>
      </pc:sldChg>
    </pc:docChg>
  </pc:docChgLst>
  <pc:docChgLst>
    <pc:chgData name="ORETANO Manuela (COMM)" userId="S::manuela.oretano@ec.europa.eu::c302b6c1-a6cf-48e9-bad6-372049ac2824" providerId="AD" clId="Web-{5A484F6D-1599-BACB-5CC8-2D1D5E91EEB1}"/>
    <pc:docChg chg="modSld">
      <pc:chgData name="ORETANO Manuela (COMM)" userId="S::manuela.oretano@ec.europa.eu::c302b6c1-a6cf-48e9-bad6-372049ac2824" providerId="AD" clId="Web-{5A484F6D-1599-BACB-5CC8-2D1D5E91EEB1}" dt="2025-05-02T15:38:08.995" v="4"/>
      <pc:docMkLst>
        <pc:docMk/>
      </pc:docMkLst>
      <pc:sldChg chg="modNotes">
        <pc:chgData name="ORETANO Manuela (COMM)" userId="S::manuela.oretano@ec.europa.eu::c302b6c1-a6cf-48e9-bad6-372049ac2824" providerId="AD" clId="Web-{5A484F6D-1599-BACB-5CC8-2D1D5E91EEB1}" dt="2025-05-02T15:38:08.995" v="4"/>
        <pc:sldMkLst>
          <pc:docMk/>
          <pc:sldMk cId="3562266476" sldId="314"/>
        </pc:sldMkLst>
      </pc:sldChg>
    </pc:docChg>
  </pc:docChgLst>
  <pc:docChgLst>
    <pc:chgData name="ORETANO Manuela (COMM)" userId="S::manuela.oretano@ec.europa.eu::c302b6c1-a6cf-48e9-bad6-372049ac2824" providerId="AD" clId="Web-{B07F12E6-2D37-839D-BC3E-D7AC0873682A}"/>
    <pc:docChg chg="modSld">
      <pc:chgData name="ORETANO Manuela (COMM)" userId="S::manuela.oretano@ec.europa.eu::c302b6c1-a6cf-48e9-bad6-372049ac2824" providerId="AD" clId="Web-{B07F12E6-2D37-839D-BC3E-D7AC0873682A}" dt="2025-01-10T14:03:36.790" v="1"/>
      <pc:docMkLst>
        <pc:docMk/>
      </pc:docMkLst>
      <pc:sldChg chg="modSp">
        <pc:chgData name="ORETANO Manuela (COMM)" userId="S::manuela.oretano@ec.europa.eu::c302b6c1-a6cf-48e9-bad6-372049ac2824" providerId="AD" clId="Web-{B07F12E6-2D37-839D-BC3E-D7AC0873682A}" dt="2025-01-10T14:02:44.350" v="0"/>
        <pc:sldMkLst>
          <pc:docMk/>
          <pc:sldMk cId="3209097916" sldId="327"/>
        </pc:sldMkLst>
        <pc:picChg chg="mod">
          <ac:chgData name="ORETANO Manuela (COMM)" userId="S::manuela.oretano@ec.europa.eu::c302b6c1-a6cf-48e9-bad6-372049ac2824" providerId="AD" clId="Web-{B07F12E6-2D37-839D-BC3E-D7AC0873682A}" dt="2025-01-10T14:02:44.350" v="0"/>
          <ac:picMkLst>
            <pc:docMk/>
            <pc:sldMk cId="3209097916" sldId="327"/>
            <ac:picMk id="6" creationId="{00000000-0000-0000-0000-000000000000}"/>
          </ac:picMkLst>
        </pc:picChg>
      </pc:sldChg>
      <pc:sldChg chg="modSp">
        <pc:chgData name="ORETANO Manuela (COMM)" userId="S::manuela.oretano@ec.europa.eu::c302b6c1-a6cf-48e9-bad6-372049ac2824" providerId="AD" clId="Web-{B07F12E6-2D37-839D-BC3E-D7AC0873682A}" dt="2025-01-10T14:03:36.790" v="1"/>
        <pc:sldMkLst>
          <pc:docMk/>
          <pc:sldMk cId="1034728412" sldId="352"/>
        </pc:sldMkLst>
        <pc:picChg chg="mod">
          <ac:chgData name="ORETANO Manuela (COMM)" userId="S::manuela.oretano@ec.europa.eu::c302b6c1-a6cf-48e9-bad6-372049ac2824" providerId="AD" clId="Web-{B07F12E6-2D37-839D-BC3E-D7AC0873682A}" dt="2025-01-10T14:03:36.790" v="1"/>
          <ac:picMkLst>
            <pc:docMk/>
            <pc:sldMk cId="1034728412" sldId="352"/>
            <ac:picMk id="15" creationId="{2F9512DC-1BC8-204B-B55A-31E4CAAF6952}"/>
          </ac:picMkLst>
        </pc:pic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JĘZYKI URZĘDOWE UE </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pl-PL" sz="1500" b="1" dirty="0"/>
            <a:t>Słowiańskie: </a:t>
          </a:r>
          <a:r>
            <a:rPr lang="pl-PL" sz="1500" b="0" dirty="0"/>
            <a:t>bułgarski, czeski, chorwacki, polski, słowacki i słoweński</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pl-PL" sz="1500" b="1" dirty="0"/>
            <a:t>Germańskie: </a:t>
          </a:r>
          <a:r>
            <a:rPr lang="pl-PL" sz="1500" b="0" dirty="0"/>
            <a:t>duński, niemiecki, angielski, niderlandzki i szwedzki</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pl-PL" sz="1500" b="1" dirty="0"/>
            <a:t>Romańskie: </a:t>
          </a:r>
          <a:r>
            <a:rPr lang="pl-PL" sz="1500" b="0" dirty="0"/>
            <a:t>hiszpański, francuski, włoski, portugalski i rumuński</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n-US" sz="1500" b="1" dirty="0" err="1"/>
            <a:t>Inne</a:t>
          </a:r>
          <a:r>
            <a:rPr lang="en-US" sz="1500" b="1" dirty="0"/>
            <a:t>: </a:t>
          </a:r>
          <a:r>
            <a:rPr lang="en-US" sz="1500" b="0" dirty="0" err="1"/>
            <a:t>estoński</a:t>
          </a:r>
          <a:r>
            <a:rPr lang="en-US" sz="1500" b="0" dirty="0"/>
            <a:t>, </a:t>
          </a:r>
          <a:r>
            <a:rPr lang="en-US" sz="1500" b="0" dirty="0" err="1"/>
            <a:t>fiński</a:t>
          </a:r>
          <a:r>
            <a:rPr lang="en-US" sz="1500" b="0" dirty="0"/>
            <a:t>, </a:t>
          </a:r>
          <a:r>
            <a:rPr lang="en-US" sz="1500" b="0" dirty="0" err="1"/>
            <a:t>grecki</a:t>
          </a:r>
          <a:r>
            <a:rPr lang="en-US" sz="1500" b="0" dirty="0"/>
            <a:t>, </a:t>
          </a:r>
          <a:r>
            <a:rPr lang="en-US" sz="1500" b="0" dirty="0" err="1"/>
            <a:t>irlandzki</a:t>
          </a:r>
          <a:r>
            <a:rPr lang="en-US" sz="1500" b="0" dirty="0"/>
            <a:t>, </a:t>
          </a:r>
          <a:r>
            <a:rPr lang="en-US" sz="1500" b="0" dirty="0" err="1"/>
            <a:t>litewski</a:t>
          </a:r>
          <a:r>
            <a:rPr lang="en-US" sz="1500" b="0" dirty="0"/>
            <a:t>, </a:t>
          </a:r>
          <a:r>
            <a:rPr lang="en-US" sz="1500" b="0" dirty="0" err="1"/>
            <a:t>łotewski</a:t>
          </a:r>
          <a:r>
            <a:rPr lang="en-US" sz="1500" b="0" dirty="0"/>
            <a:t>, </a:t>
          </a:r>
          <a:r>
            <a:rPr lang="en-US" sz="1500" b="0" dirty="0" err="1"/>
            <a:t>węgierski</a:t>
          </a:r>
          <a:r>
            <a:rPr lang="en-US" sz="1500" b="0" dirty="0"/>
            <a:t> </a:t>
          </a:r>
          <a:r>
            <a:rPr lang="en-US" sz="1500" b="0" dirty="0" err="1"/>
            <a:t>i</a:t>
          </a:r>
          <a:r>
            <a:rPr lang="en-US" sz="1500" b="0" dirty="0"/>
            <a:t> </a:t>
          </a:r>
          <a:r>
            <a:rPr lang="en-US" sz="1500" b="0" dirty="0" err="1"/>
            <a:t>maltański</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pl-PL" sz="1700" dirty="0">
              <a:solidFill>
                <a:schemeClr val="tx1"/>
              </a:solidFill>
            </a:rPr>
            <a:t>reprezentuje rządy poszczególnych państw 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pl-PL" sz="1700">
              <a:solidFill>
                <a:schemeClr val="tx1"/>
              </a:solidFill>
            </a:rPr>
            <a:t>w jej skład wchodzą ministrowie krajów UE, którzy spotykają się w celu omówienia spraw UE (rolnictwo, sprawy zagraniczne, wymiar sprawiedliwości itp.)</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pl-PL" sz="1700">
              <a:solidFill>
                <a:schemeClr val="tx1"/>
              </a:solidFill>
            </a:rPr>
            <a:t>podejmuje decyzje i przyjmuje akty prawne wraz z Parlamentem Europejskim</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pl-PL" sz="1700">
              <a:solidFill>
                <a:schemeClr val="tx1"/>
              </a:solidFill>
            </a:rPr>
            <a:t>sprawuje rotacyjną prezydencję – co sześć miesięcy na jej czele staje inny kraj 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pl-PL" sz="1700" dirty="0">
              <a:solidFill>
                <a:schemeClr val="tx1"/>
              </a:solidFill>
            </a:rPr>
            <a:t>posiedzenia odbywają się w Brukseli lub Luksemburgu</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reprezentuje</a:t>
          </a:r>
          <a:r>
            <a:rPr lang="en-US" sz="1700" dirty="0">
              <a:solidFill>
                <a:schemeClr val="tx1"/>
              </a:solidFill>
            </a:rPr>
            <a:t> </a:t>
          </a:r>
          <a:r>
            <a:rPr lang="en-US" sz="1700" dirty="0" err="1">
              <a:solidFill>
                <a:schemeClr val="tx1"/>
              </a:solidFill>
            </a:rPr>
            <a:t>wspólne</a:t>
          </a:r>
          <a:r>
            <a:rPr lang="en-US" sz="1700" dirty="0">
              <a:solidFill>
                <a:schemeClr val="tx1"/>
              </a:solidFill>
            </a:rPr>
            <a:t> </a:t>
          </a:r>
          <a:r>
            <a:rPr lang="en-US" sz="1700" dirty="0" err="1">
              <a:solidFill>
                <a:schemeClr val="tx1"/>
              </a:solidFill>
            </a:rPr>
            <a:t>interesy</a:t>
          </a:r>
          <a:r>
            <a:rPr lang="en-US" sz="1700" dirty="0">
              <a:solidFill>
                <a:schemeClr val="tx1"/>
              </a:solidFill>
            </a:rPr>
            <a:t>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pl-PL" sz="1400" dirty="0">
              <a:solidFill>
                <a:schemeClr val="tx1"/>
              </a:solidFill>
            </a:rPr>
            <a:t>w jej skład wchodzą: przewodniczący oraz po jednym komisarzu z każdego kraju UE, którzy odpowiadają za konkretne dziedziny, np. gospodarkę, rolnictwo, transport</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pl-PL" sz="1700">
              <a:solidFill>
                <a:schemeClr val="tx1"/>
              </a:solidFill>
            </a:rPr>
            <a:t>proponuje nowe przepisy i programy</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pl-PL" sz="1700">
              <a:solidFill>
                <a:schemeClr val="tx1"/>
              </a:solidFill>
            </a:rPr>
            <a:t>jest wybierana przez Parlament na pięcioletnią kadencję</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pl-PL" sz="1700">
              <a:solidFill>
                <a:schemeClr val="tx1"/>
              </a:solidFill>
            </a:rPr>
            <a:t>zarządza działaniami i budżetem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dba o przestrzeganie traktatów</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pl-PL" sz="1700" dirty="0">
              <a:solidFill>
                <a:schemeClr val="tx1"/>
              </a:solidFill>
            </a:rPr>
            <a:t>ma siedzibę w Brukseli i Luksemburgu</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pl-PL" sz="1700" b="0">
              <a:solidFill>
                <a:schemeClr val="tx1"/>
              </a:solidFill>
            </a:rPr>
            <a:t>stoi na straży prawa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pl-PL" sz="1700" b="0">
              <a:solidFill>
                <a:schemeClr val="tx1"/>
              </a:solidFill>
            </a:rPr>
            <a:t>dba o to, by kraje UE przestrzegały prawa UE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pl-PL" sz="1700" b="0">
              <a:solidFill>
                <a:schemeClr val="tx1"/>
              </a:solidFill>
            </a:rPr>
            <a:t>doradza sądom krajowym w kwestii interpretacji tego prawa</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pl-PL" sz="1700" b="0">
              <a:solidFill>
                <a:schemeClr val="tx1"/>
              </a:solidFill>
            </a:rPr>
            <a:t>nakłada kary na kraje, które nie przestrzegają prawa 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pl-PL" sz="1700" b="0" dirty="0">
              <a:solidFill>
                <a:schemeClr val="tx1"/>
              </a:solidFill>
            </a:rPr>
            <a:t>sprawdza, czy przestrzegane są prawa podstawowe (np. wolność słowa, wolność prasy)</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pl-PL" sz="1700" b="0">
              <a:solidFill>
                <a:schemeClr val="tx1"/>
              </a:solidFill>
            </a:rPr>
            <a:t>składa się z jednego sędziego z każdego kraju 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pl-PL" sz="1700" b="0" dirty="0">
              <a:solidFill>
                <a:schemeClr val="tx1"/>
              </a:solidFill>
            </a:rPr>
            <a:t>jego siedziba znajduje się w Luksemburgu</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pl-PL" sz="1800" b="0" dirty="0">
              <a:solidFill>
                <a:schemeClr val="tx1"/>
              </a:solidFill>
            </a:rPr>
            <a:t>sprawdza, czy środki z budżetu UE są prawidłowo wydawane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pl-PL" sz="1800" b="0" dirty="0">
              <a:solidFill>
                <a:schemeClr val="tx1"/>
              </a:solidFill>
            </a:rPr>
            <a:t>zgłasza nadużycia finansowe, przypadki korupcji lub innej nielegalnej działalności</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pl-PL" sz="1800" b="0" dirty="0">
              <a:solidFill>
                <a:schemeClr val="tx1"/>
              </a:solidFill>
            </a:rPr>
            <a:t>doradza unijnym politykom w sprawie najlepszego sposobu wydawania środków </a:t>
          </a:r>
          <a:r>
            <a:rPr lang="fr-BE" sz="1800" b="0" dirty="0">
              <a:solidFill>
                <a:schemeClr val="tx1"/>
              </a:solidFill>
            </a:rPr>
            <a:t>  </a:t>
          </a:r>
          <a:r>
            <a:rPr lang="pl-PL" sz="1800" b="0" dirty="0">
              <a:solidFill>
                <a:schemeClr val="tx1"/>
              </a:solidFill>
            </a:rPr>
            <a:t>z budżetu</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pl-PL" sz="1800" b="0" dirty="0">
              <a:solidFill>
                <a:schemeClr val="tx1"/>
              </a:solidFill>
            </a:rPr>
            <a:t>jego członkowie są powoływani przez Radę na sześcioletnią kadencję</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pl-PL" sz="1700">
              <a:solidFill>
                <a:schemeClr val="tx1"/>
              </a:solidFill>
            </a:rPr>
            <a:t>prowadzi politykę gospodarczą i monetarną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zarządza europejską walutą –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pl-PL" sz="1700" dirty="0">
              <a:solidFill>
                <a:schemeClr val="tx1"/>
              </a:solidFill>
            </a:rPr>
            <a:t>odpowiada za utrzymanie stabilności euro </a:t>
          </a:r>
          <a:r>
            <a:rPr lang="fr-BE" sz="1700" dirty="0">
              <a:solidFill>
                <a:schemeClr val="tx1"/>
              </a:solidFill>
            </a:rPr>
            <a:t>   </a:t>
          </a:r>
          <a:r>
            <a:rPr lang="pl-PL" sz="1700" dirty="0">
              <a:solidFill>
                <a:schemeClr val="tx1"/>
              </a:solidFill>
            </a:rPr>
            <a:t>i cen</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pl-PL" sz="1700">
              <a:solidFill>
                <a:schemeClr val="tx1"/>
              </a:solidFill>
            </a:rPr>
            <a:t>ustala stopy procentowe dla strefy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pl-PL" sz="1700">
              <a:solidFill>
                <a:schemeClr val="tx1"/>
              </a:solidFill>
            </a:rPr>
            <a:t>współpracuje z krajowymi bankami centralnymi krajów 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pl-PL" sz="1700">
              <a:solidFill>
                <a:schemeClr val="tx1"/>
              </a:solidFill>
            </a:rPr>
            <a:t>w jego skład wchodzi sześciu członków mianowanych przez Radę na ośmioletnią kadencję, która nie może zostać przedłużona</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pl-PL" sz="1700" dirty="0">
              <a:solidFill>
                <a:schemeClr val="tx1"/>
              </a:solidFill>
            </a:rPr>
            <a:t>jego siedziba znajduje się we Frankfurcie (Niemcy)</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latin typeface="Calibri"/>
              <a:ea typeface="Calibri"/>
              <a:cs typeface="Calibri"/>
            </a:rPr>
            <a:t>Europejska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inicjatywa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obywatelska</a:t>
          </a:r>
          <a:endParaRPr lang="en-US" sz="1800" dirty="0" err="1"/>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cs typeface="Calibri"/>
            </a:rPr>
            <a:t>Europejski Tydzień Młodzieży</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dirty="0">
              <a:solidFill>
                <a:schemeClr val="tx1"/>
              </a:solidFill>
              <a:latin typeface="Calibri Light" panose="020F0302020204030204"/>
            </a:rPr>
            <a:t>European Youth Event (EYE)</a:t>
          </a:r>
          <a:endParaRPr lang="en-IE" sz="1800" noProof="0" dirty="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cs typeface="Calibri"/>
            </a:rPr>
            <a:t>Twoja Europa – Twoje zdanie!</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pl-PL" dirty="0"/>
            <a:t>Gwarancja dla młodzieży</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pl-PL" dirty="0"/>
            <a:t>Europejski Korpus Solidarności</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IE" sz="1400" b="0" dirty="0">
              <a:solidFill>
                <a:schemeClr val="bg1"/>
              </a:solidFill>
            </a:rPr>
            <a:t>Discover EU</a:t>
          </a:r>
          <a:endParaRPr lang="en-US" sz="14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pl-PL" sz="1400" dirty="0"/>
            <a:t>Opieka zdrowotna</a:t>
          </a:r>
          <a:endParaRPr lang="en-US" sz="14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custT="1"/>
      <dgm:spPr>
        <a:solidFill>
          <a:srgbClr val="C00000"/>
        </a:solidFill>
      </dgm:spPr>
      <dgm:t>
        <a:bodyPr/>
        <a:lstStyle/>
        <a:p>
          <a:r>
            <a:rPr lang="pl-PL" sz="1400" dirty="0"/>
            <a:t>Prawa pasażerów</a:t>
          </a:r>
          <a:endParaRPr lang="en-US" sz="1400"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custT="1"/>
      <dgm:spPr>
        <a:solidFill>
          <a:srgbClr val="C00000"/>
        </a:solidFill>
      </dgm:spPr>
      <dgm:t>
        <a:bodyPr/>
        <a:lstStyle/>
        <a:p>
          <a:r>
            <a:rPr lang="en-US" sz="1400" b="0" dirty="0" err="1">
              <a:solidFill>
                <a:schemeClr val="bg1"/>
              </a:solidFill>
            </a:rPr>
            <a:t>Abonament</a:t>
          </a:r>
          <a:r>
            <a:rPr lang="en-US" sz="1400" b="0" dirty="0">
              <a:solidFill>
                <a:schemeClr val="bg1"/>
              </a:solidFill>
            </a:rPr>
            <a:t> </a:t>
          </a:r>
          <a:r>
            <a:rPr lang="en-US" sz="1400" b="0" dirty="0" err="1">
              <a:solidFill>
                <a:schemeClr val="bg1"/>
              </a:solidFill>
            </a:rPr>
            <a:t>cyfrowy</a:t>
          </a:r>
          <a:endParaRPr lang="en-US" sz="1400"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custT="1"/>
      <dgm:spPr>
        <a:solidFill>
          <a:srgbClr val="C00000"/>
        </a:solidFill>
      </dgm:spPr>
      <dgm:t>
        <a:bodyPr/>
        <a:lstStyle/>
        <a:p>
          <a:r>
            <a:rPr lang="pl-PL" sz="1400" dirty="0"/>
            <a:t>Bezpłatny </a:t>
          </a:r>
          <a:r>
            <a:rPr lang="pl-PL" sz="1400" dirty="0" err="1"/>
            <a:t>roaming</a:t>
          </a:r>
          <a:endParaRPr lang="en-US" sz="14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UE w </a:t>
          </a:r>
          <a:r>
            <a:rPr lang="en-US" sz="1600" b="0" dirty="0" err="1"/>
            <a:t>świecie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dirty="0" err="1"/>
            <a:t>Aktywne</a:t>
          </a:r>
          <a:r>
            <a:rPr lang="en-US" sz="1600" dirty="0"/>
            <a:t> </a:t>
          </a:r>
          <a:r>
            <a:rPr lang="en-US" sz="1600" dirty="0" err="1"/>
            <a:t>obywatelstwo</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600" b="0" dirty="0" err="1">
              <a:solidFill>
                <a:schemeClr val="bg1"/>
              </a:solidFill>
            </a:rPr>
            <a:t>Prawa</a:t>
          </a:r>
          <a:r>
            <a:rPr lang="en-US" sz="1600" b="0" dirty="0">
              <a:solidFill>
                <a:schemeClr val="bg1"/>
              </a:solidFill>
            </a:rPr>
            <a:t> </a:t>
          </a:r>
          <a:r>
            <a:rPr lang="en-US" sz="1600" b="0" dirty="0" err="1">
              <a:solidFill>
                <a:schemeClr val="bg1"/>
              </a:solidFill>
            </a:rPr>
            <a:t>konsumentów</a:t>
          </a:r>
          <a:r>
            <a:rPr lang="en-US" sz="1600" b="0" dirty="0">
              <a:solidFill>
                <a:schemeClr val="bg1"/>
              </a:solidFill>
            </a:rPr>
            <a:t> </a:t>
          </a:r>
        </a:p>
        <a:p>
          <a:r>
            <a:rPr lang="en-US" sz="1600" b="0" dirty="0" err="1">
              <a:solidFill>
                <a:schemeClr val="bg1"/>
              </a:solidFill>
            </a:rPr>
            <a:t>i</a:t>
          </a:r>
          <a:r>
            <a:rPr lang="en-US" sz="1600" b="0" dirty="0">
              <a:solidFill>
                <a:schemeClr val="bg1"/>
              </a:solidFill>
            </a:rPr>
            <a:t> </a:t>
          </a:r>
          <a:r>
            <a:rPr lang="en-US" sz="1600" b="0" dirty="0" err="1">
              <a:solidFill>
                <a:schemeClr val="bg1"/>
              </a:solidFill>
            </a:rPr>
            <a:t>bezpieczeństwo</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a:t>Projekty finansowane przez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Ochrona środowiska</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err="1">
              <a:solidFill>
                <a:schemeClr val="bg1"/>
              </a:solidFill>
            </a:rPr>
            <a:t>Zielony</a:t>
          </a:r>
          <a:r>
            <a:rPr lang="en-US" sz="1800" b="0" dirty="0">
              <a:solidFill>
                <a:schemeClr val="bg1"/>
              </a:solidFill>
            </a:rPr>
            <a:t> </a:t>
          </a:r>
          <a:r>
            <a:rPr lang="en-US" sz="1800" b="0" dirty="0" err="1">
              <a:solidFill>
                <a:schemeClr val="bg1"/>
              </a:solidFill>
            </a:rPr>
            <a:t>Ład</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Cyfryzacja</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Równość</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a:solidFill>
                <a:schemeClr val="tx1"/>
              </a:solidFill>
            </a:rPr>
            <a:t>jest </a:t>
          </a:r>
          <a:r>
            <a:rPr lang="en-US" sz="1800" b="0" dirty="0" err="1">
              <a:solidFill>
                <a:schemeClr val="tx1"/>
              </a:solidFill>
            </a:rPr>
            <a:t>głosem</a:t>
          </a:r>
          <a:r>
            <a:rPr lang="en-US" sz="1800" b="0" dirty="0">
              <a:solidFill>
                <a:schemeClr val="tx1"/>
              </a:solidFill>
            </a:rPr>
            <a:t> </a:t>
          </a:r>
          <a:r>
            <a:rPr lang="en-US" sz="1800" b="0" dirty="0" err="1">
              <a:solidFill>
                <a:schemeClr val="tx1"/>
              </a:solidFill>
            </a:rPr>
            <a:t>obywateli</a:t>
          </a:r>
          <a:r>
            <a:rPr lang="en-US" sz="1800" b="0" dirty="0">
              <a:solidFill>
                <a:schemeClr val="tx1"/>
              </a:solidFill>
            </a:rPr>
            <a:t> UE</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pl-PL" sz="1800" b="0">
              <a:solidFill>
                <a:schemeClr val="tx1"/>
              </a:solidFill>
            </a:rPr>
            <a:t>posłowie ze wszystkich krajów UE wybierani są bezpośrednio przez obywateli co pięć lat</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pl-PL" sz="1800" b="0">
              <a:solidFill>
                <a:schemeClr val="tx1"/>
              </a:solidFill>
            </a:rPr>
            <a:t>debatuje nad nowymi przepisami zaproponowanymi przez Komisję Europejską</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pl-PL" sz="1800" b="0" dirty="0">
              <a:solidFill>
                <a:schemeClr val="tx1"/>
              </a:solidFill>
            </a:rPr>
            <a:t>zmienia (w razie potrzeby) te przepisy</a:t>
          </a:r>
          <a:r>
            <a:rPr lang="fr-BE" sz="1800" b="0" dirty="0">
              <a:solidFill>
                <a:schemeClr val="tx1"/>
              </a:solidFill>
            </a:rPr>
            <a:t>                   </a:t>
          </a:r>
          <a:r>
            <a:rPr lang="pl-PL" sz="1800" b="0" dirty="0">
              <a:solidFill>
                <a:schemeClr val="tx1"/>
              </a:solidFill>
            </a:rPr>
            <a:t>i podejmuje o nich decyzję wspólnie z Radą</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wybiera przewodniczącego Komisji Europejskiej</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zatwierdza budżet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pl-PL" sz="1800" b="0" dirty="0">
              <a:solidFill>
                <a:schemeClr val="tx1"/>
              </a:solidFill>
            </a:rPr>
            <a:t>odbywa co najmniej sześć sesji rocznie </a:t>
          </a:r>
          <a:r>
            <a:rPr lang="fr-BE" sz="1800" b="0" dirty="0">
              <a:solidFill>
                <a:schemeClr val="tx1"/>
              </a:solidFill>
            </a:rPr>
            <a:t>              </a:t>
          </a:r>
          <a:r>
            <a:rPr lang="pl-PL" sz="1800" b="0" dirty="0">
              <a:solidFill>
                <a:schemeClr val="tx1"/>
              </a:solidFill>
            </a:rPr>
            <a:t>w Brukseli (Belgia) i 12 sesji w Strasburgu (Francja)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pl-PL" sz="1800" b="0" dirty="0">
              <a:solidFill>
                <a:schemeClr val="tx1"/>
              </a:solidFill>
            </a:rPr>
            <a:t>w jej skład wchodzą szefowie państw lub rządów każdego kraju 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pl-PL" sz="1800" b="0" dirty="0">
              <a:solidFill>
                <a:schemeClr val="tx1"/>
              </a:solidFill>
            </a:rPr>
            <a:t>określa główne priorytety i kierunki polityki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pl-PL" sz="1800" b="0" dirty="0">
              <a:solidFill>
                <a:schemeClr val="tx1"/>
              </a:solidFill>
            </a:rPr>
            <a:t>obraduje co najmniej cztery razy w roku w Brukseli (Belgia) lub w Luksemburgu (Luksemburg) w ramach szczytów europejskich</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pl-PL" sz="1800" b="0">
              <a:solidFill>
                <a:schemeClr val="tx1"/>
              </a:solidFill>
            </a:rPr>
            <a:t>nie przyjmuje aktów prawnych 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t>24 JĘZYKI URZĘDOWE UE </a:t>
          </a:r>
        </a:p>
      </dsp:txBody>
      <dsp:txXfrm>
        <a:off x="3601628"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l-PL" sz="1500" b="1" kern="1200" dirty="0"/>
            <a:t>Słowiańskie: </a:t>
          </a:r>
          <a:r>
            <a:rPr lang="pl-PL" sz="1500" b="0" kern="1200" dirty="0"/>
            <a:t>bułgarski, czeski, chorwacki, polski, słowacki i słoweński</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l-PL" sz="1500" b="1" kern="1200" dirty="0"/>
            <a:t>Germańskie: </a:t>
          </a:r>
          <a:r>
            <a:rPr lang="pl-PL" sz="1500" b="0" kern="1200" dirty="0"/>
            <a:t>duński, niemiecki, angielski, niderlandzki i szwedzki</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l-PL" sz="1500" b="1" kern="1200" dirty="0"/>
            <a:t>Romańskie: </a:t>
          </a:r>
          <a:r>
            <a:rPr lang="pl-PL" sz="1500" b="0" kern="1200" dirty="0"/>
            <a:t>hiszpański, francuski, włoski, portugalski i rumuński</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Inne</a:t>
          </a:r>
          <a:r>
            <a:rPr lang="en-US" sz="1500" b="1" kern="1200" dirty="0"/>
            <a:t>: </a:t>
          </a:r>
          <a:r>
            <a:rPr lang="en-US" sz="1500" b="0" kern="1200" dirty="0" err="1"/>
            <a:t>estoński</a:t>
          </a:r>
          <a:r>
            <a:rPr lang="en-US" sz="1500" b="0" kern="1200" dirty="0"/>
            <a:t>, </a:t>
          </a:r>
          <a:r>
            <a:rPr lang="en-US" sz="1500" b="0" kern="1200" dirty="0" err="1"/>
            <a:t>fiński</a:t>
          </a:r>
          <a:r>
            <a:rPr lang="en-US" sz="1500" b="0" kern="1200" dirty="0"/>
            <a:t>, </a:t>
          </a:r>
          <a:r>
            <a:rPr lang="en-US" sz="1500" b="0" kern="1200" dirty="0" err="1"/>
            <a:t>grecki</a:t>
          </a:r>
          <a:r>
            <a:rPr lang="en-US" sz="1500" b="0" kern="1200" dirty="0"/>
            <a:t>, </a:t>
          </a:r>
          <a:r>
            <a:rPr lang="en-US" sz="1500" b="0" kern="1200" dirty="0" err="1"/>
            <a:t>irlandzki</a:t>
          </a:r>
          <a:r>
            <a:rPr lang="en-US" sz="1500" b="0" kern="1200" dirty="0"/>
            <a:t>, </a:t>
          </a:r>
          <a:r>
            <a:rPr lang="en-US" sz="1500" b="0" kern="1200" dirty="0" err="1"/>
            <a:t>litewski</a:t>
          </a:r>
          <a:r>
            <a:rPr lang="en-US" sz="1500" b="0" kern="1200" dirty="0"/>
            <a:t>, </a:t>
          </a:r>
          <a:r>
            <a:rPr lang="en-US" sz="1500" b="0" kern="1200" dirty="0" err="1"/>
            <a:t>łotewski</a:t>
          </a:r>
          <a:r>
            <a:rPr lang="en-US" sz="1500" b="0" kern="1200" dirty="0"/>
            <a:t>, </a:t>
          </a:r>
          <a:r>
            <a:rPr lang="en-US" sz="1500" b="0" kern="1200" dirty="0" err="1"/>
            <a:t>węgierski</a:t>
          </a:r>
          <a:r>
            <a:rPr lang="en-US" sz="1500" b="0" kern="1200" dirty="0"/>
            <a:t> </a:t>
          </a:r>
          <a:r>
            <a:rPr lang="en-US" sz="1500" b="0" kern="1200" dirty="0" err="1"/>
            <a:t>i</a:t>
          </a:r>
          <a:r>
            <a:rPr lang="en-US" sz="1500" b="0" kern="1200" dirty="0"/>
            <a:t> </a:t>
          </a:r>
          <a:r>
            <a:rPr lang="en-US" sz="1500" b="0" kern="1200" dirty="0" err="1"/>
            <a:t>maltański</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dirty="0">
              <a:solidFill>
                <a:schemeClr val="tx1"/>
              </a:solidFill>
            </a:rPr>
            <a:t>reprezentuje rządy poszczególnych państw UE</a:t>
          </a:r>
          <a:endParaRPr lang="en-IE" sz="1700" kern="1200" dirty="0">
            <a:solidFill>
              <a:schemeClr val="tx1"/>
            </a:solidFill>
          </a:endParaRPr>
        </a:p>
      </dsp:txBody>
      <dsp:txXfrm>
        <a:off x="53673" y="53673"/>
        <a:ext cx="3790288" cy="992148"/>
      </dsp:txXfrm>
    </dsp:sp>
    <dsp:sp modelId="{0573FA43-24D1-4D72-85C2-86103A7FCEF0}">
      <dsp:nvSpPr>
        <dsp:cNvPr id="0" name=""/>
        <dsp:cNvSpPr/>
      </dsp:nvSpPr>
      <dsp:spPr>
        <a:xfrm>
          <a:off x="0" y="111601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w jej skład wchodzą ministrowie krajów UE, którzy spotykają się w celu omówienia spraw UE (rolnictwo, sprawy zagraniczne, wymiar sprawiedliwości itp.)</a:t>
          </a:r>
          <a:endParaRPr lang="en-IE" sz="1700" kern="1200" dirty="0">
            <a:solidFill>
              <a:schemeClr val="tx1"/>
            </a:solidFill>
          </a:endParaRPr>
        </a:p>
      </dsp:txBody>
      <dsp:txXfrm>
        <a:off x="53673" y="1169683"/>
        <a:ext cx="3790288" cy="992148"/>
      </dsp:txXfrm>
    </dsp:sp>
    <dsp:sp modelId="{050DFA99-827A-4EA5-8157-94CD9436E216}">
      <dsp:nvSpPr>
        <dsp:cNvPr id="0" name=""/>
        <dsp:cNvSpPr/>
      </dsp:nvSpPr>
      <dsp:spPr>
        <a:xfrm>
          <a:off x="0" y="2229862"/>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podejmuje decyzje i przyjmuje akty prawne wraz z Parlamentem Europejskim</a:t>
          </a:r>
          <a:endParaRPr lang="en-IE" sz="1700" kern="1200" dirty="0">
            <a:solidFill>
              <a:schemeClr val="tx1"/>
            </a:solidFill>
          </a:endParaRPr>
        </a:p>
      </dsp:txBody>
      <dsp:txXfrm>
        <a:off x="53673" y="2283535"/>
        <a:ext cx="3790288" cy="992148"/>
      </dsp:txXfrm>
    </dsp:sp>
    <dsp:sp modelId="{4F8DE995-AA6F-4DFE-8486-B480892B9757}">
      <dsp:nvSpPr>
        <dsp:cNvPr id="0" name=""/>
        <dsp:cNvSpPr/>
      </dsp:nvSpPr>
      <dsp:spPr>
        <a:xfrm>
          <a:off x="0" y="3343714"/>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sprawuje rotacyjną prezydencję – co sześć miesięcy na jej czele staje inny kraj UE</a:t>
          </a:r>
          <a:endParaRPr lang="en-IE" sz="1700" kern="1200" dirty="0">
            <a:solidFill>
              <a:schemeClr val="tx1"/>
            </a:solidFill>
          </a:endParaRPr>
        </a:p>
      </dsp:txBody>
      <dsp:txXfrm>
        <a:off x="53673" y="3397387"/>
        <a:ext cx="3790288" cy="992148"/>
      </dsp:txXfrm>
    </dsp:sp>
    <dsp:sp modelId="{C7565D90-15C1-4236-9AEC-41345840738B}">
      <dsp:nvSpPr>
        <dsp:cNvPr id="0" name=""/>
        <dsp:cNvSpPr/>
      </dsp:nvSpPr>
      <dsp:spPr>
        <a:xfrm>
          <a:off x="0" y="4457566"/>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dirty="0">
              <a:solidFill>
                <a:schemeClr val="tx1"/>
              </a:solidFill>
            </a:rPr>
            <a:t>posiedzenia odbywają się w Brukseli lub Luksemburgu</a:t>
          </a:r>
          <a:endParaRPr lang="en-IE" sz="1700" kern="1200" dirty="0">
            <a:solidFill>
              <a:schemeClr val="tx1"/>
            </a:solidFill>
          </a:endParaRPr>
        </a:p>
      </dsp:txBody>
      <dsp:txXfrm>
        <a:off x="53673" y="4511239"/>
        <a:ext cx="3790288" cy="992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reprezentuje</a:t>
          </a:r>
          <a:r>
            <a:rPr lang="en-US" sz="1700" kern="1200" dirty="0">
              <a:solidFill>
                <a:schemeClr val="tx1"/>
              </a:solidFill>
            </a:rPr>
            <a:t> </a:t>
          </a:r>
          <a:r>
            <a:rPr lang="en-US" sz="1700" kern="1200" dirty="0" err="1">
              <a:solidFill>
                <a:schemeClr val="tx1"/>
              </a:solidFill>
            </a:rPr>
            <a:t>wspólne</a:t>
          </a:r>
          <a:r>
            <a:rPr lang="en-US" sz="1700" kern="1200" dirty="0">
              <a:solidFill>
                <a:schemeClr val="tx1"/>
              </a:solidFill>
            </a:rPr>
            <a:t> </a:t>
          </a:r>
          <a:r>
            <a:rPr lang="en-US" sz="1700" kern="1200" dirty="0" err="1">
              <a:solidFill>
                <a:schemeClr val="tx1"/>
              </a:solidFill>
            </a:rPr>
            <a:t>interesy</a:t>
          </a:r>
          <a:r>
            <a:rPr lang="en-US" sz="1700" kern="1200" dirty="0">
              <a:solidFill>
                <a:schemeClr val="tx1"/>
              </a:solidFill>
            </a:rPr>
            <a:t> UE</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pl-PL" sz="1400" kern="1200" dirty="0">
              <a:solidFill>
                <a:schemeClr val="tx1"/>
              </a:solidFill>
            </a:rPr>
            <a:t>w jej skład wchodzą: przewodniczący oraz po jednym komisarzu z każdego kraju UE, którzy odpowiadają za konkretne dziedziny, np. gospodarkę, rolnictwo, transport</a:t>
          </a:r>
          <a:endParaRPr lang="en-IE" sz="14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proponuje nowe przepisy i programy</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jest wybierana przez Parlament na pięcioletnią kadencję</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zarządza działaniami i budżetem UE</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dba o przestrzeganie traktatów</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dirty="0">
              <a:solidFill>
                <a:schemeClr val="tx1"/>
              </a:solidFill>
            </a:rPr>
            <a:t>ma siedzibę w Brukseli i Luksemburgu</a:t>
          </a:r>
          <a:endParaRPr lang="en-IE" sz="1700" kern="1200" dirty="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a:solidFill>
                <a:schemeClr val="tx1"/>
              </a:solidFill>
            </a:rPr>
            <a:t>stoi na straży prawa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a:solidFill>
                <a:schemeClr val="tx1"/>
              </a:solidFill>
            </a:rPr>
            <a:t>dba o to, by kraje UE przestrzegały prawa UE</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a:solidFill>
                <a:schemeClr val="tx1"/>
              </a:solidFill>
            </a:rPr>
            <a:t>doradza sądom krajowym w kwestii interpretacji tego prawa</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a:solidFill>
                <a:schemeClr val="tx1"/>
              </a:solidFill>
            </a:rPr>
            <a:t>nakłada kary na kraje, które nie przestrzegają prawa UE</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dirty="0">
              <a:solidFill>
                <a:schemeClr val="tx1"/>
              </a:solidFill>
            </a:rPr>
            <a:t>sprawdza, czy przestrzegane są prawa podstawowe (np. wolność słowa, wolność prasy)</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a:solidFill>
                <a:schemeClr val="tx1"/>
              </a:solidFill>
            </a:rPr>
            <a:t>składa się z jednego sędziego z każdego kraju UE</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b="0" kern="1200" dirty="0">
              <a:solidFill>
                <a:schemeClr val="tx1"/>
              </a:solidFill>
            </a:rPr>
            <a:t>jego siedziba znajduje się w Luksemburgu</a:t>
          </a:r>
          <a:endParaRPr lang="en-IE" sz="1700" b="0" kern="1200" dirty="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sprawdza, czy środki z budżetu UE są prawidłowo wydawane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zgłasza nadużycia finansowe, przypadki korupcji lub innej nielegalnej działalności</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doradza unijnym politykom w sprawie najlepszego sposobu wydawania środków </a:t>
          </a:r>
          <a:r>
            <a:rPr lang="fr-BE" sz="1800" b="0" kern="1200" dirty="0">
              <a:solidFill>
                <a:schemeClr val="tx1"/>
              </a:solidFill>
            </a:rPr>
            <a:t>  </a:t>
          </a:r>
          <a:r>
            <a:rPr lang="pl-PL" sz="1800" b="0" kern="1200" dirty="0">
              <a:solidFill>
                <a:schemeClr val="tx1"/>
              </a:solidFill>
            </a:rPr>
            <a:t>z budżetu</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jego członkowie są powoływani przez Radę na sześcioletnią kadencję</a:t>
          </a:r>
          <a:endParaRPr lang="en-IE" sz="1800" b="0" kern="1200" dirty="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prowadzi politykę gospodarczą i monetarną UE</a:t>
          </a:r>
          <a:endParaRPr lang="en-IE" sz="1700" kern="1200" dirty="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zarządza europejską walutą – euro</a:t>
          </a:r>
          <a:endParaRPr lang="en-IE" sz="1700" kern="1200" dirty="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dirty="0">
              <a:solidFill>
                <a:schemeClr val="tx1"/>
              </a:solidFill>
            </a:rPr>
            <a:t>odpowiada za utrzymanie stabilności euro </a:t>
          </a:r>
          <a:r>
            <a:rPr lang="fr-BE" sz="1700" kern="1200" dirty="0">
              <a:solidFill>
                <a:schemeClr val="tx1"/>
              </a:solidFill>
            </a:rPr>
            <a:t>   </a:t>
          </a:r>
          <a:r>
            <a:rPr lang="pl-PL" sz="1700" kern="1200" dirty="0">
              <a:solidFill>
                <a:schemeClr val="tx1"/>
              </a:solidFill>
            </a:rPr>
            <a:t>i cen</a:t>
          </a:r>
          <a:endParaRPr lang="en-IE" sz="1700" kern="1200" dirty="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ustala stopy procentowe dla strefy euro</a:t>
          </a:r>
          <a:endParaRPr lang="en-IE" sz="1700" kern="1200" dirty="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współpracuje z krajowymi bankami centralnymi krajów UE</a:t>
          </a:r>
          <a:endParaRPr lang="en-IE" sz="1700" kern="1200" dirty="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w jego skład wchodzi sześciu członków mianowanych przez Radę na ośmioletnią kadencję, która nie może zostać przedłużona</a:t>
          </a:r>
          <a:endParaRPr lang="en-IE" sz="1700" kern="1200" dirty="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dirty="0">
              <a:solidFill>
                <a:schemeClr val="tx1"/>
              </a:solidFill>
            </a:rPr>
            <a:t>jego siedziba znajduje się we Frankfurcie (Niemcy)</a:t>
          </a:r>
          <a:endParaRPr lang="en-IE" sz="1700" kern="1200" dirty="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latin typeface="Calibri"/>
              <a:ea typeface="Calibri"/>
              <a:cs typeface="Calibri"/>
            </a:rPr>
            <a:t>Europejska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inicjatywa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obywatelska</a:t>
          </a:r>
          <a:endParaRPr lang="en-US" sz="1800" kern="1200" dirty="0" err="1"/>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cs typeface="Calibri"/>
            </a:rPr>
            <a:t>Europejski Tydzień Młodzieży</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dirty="0">
              <a:solidFill>
                <a:schemeClr val="tx1"/>
              </a:solidFill>
              <a:latin typeface="Calibri Light" panose="020F0302020204030204"/>
            </a:rPr>
            <a:t>European Youth Event (EYE)</a:t>
          </a:r>
          <a:endParaRPr lang="en-IE" sz="1800" kern="1200" noProof="0" dirty="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cs typeface="Calibri"/>
            </a:rPr>
            <a:t>Twoja Europa – Twoje zdanie!</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pl-PL" sz="1700" kern="1200" dirty="0"/>
            <a:t>Gwarancja dla młodzieży</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pl-PL" sz="1700" kern="1200" dirty="0"/>
            <a:t>Europejski Korpus Solidarności</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l-PL" sz="1400" kern="1200" dirty="0"/>
            <a:t>Bezpłatny </a:t>
          </a:r>
          <a:r>
            <a:rPr lang="pl-PL" sz="1400" kern="1200" dirty="0" err="1"/>
            <a:t>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l-PL" sz="1400" kern="1200" dirty="0"/>
            <a:t>Opieka zdrowotna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pl-PL" sz="1400" kern="1200" dirty="0"/>
            <a:t>Prawa pasażerów</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Abonament</a:t>
          </a:r>
          <a:r>
            <a:rPr lang="en-US" sz="1400" b="0" kern="1200" dirty="0">
              <a:solidFill>
                <a:schemeClr val="bg1"/>
              </a:solidFill>
            </a:rPr>
            <a:t> </a:t>
          </a:r>
          <a:r>
            <a:rPr lang="en-US" sz="1400" b="0" kern="1200" dirty="0" err="1">
              <a:solidFill>
                <a:schemeClr val="bg1"/>
              </a:solidFill>
            </a:rPr>
            <a:t>cyfrowy</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err="1"/>
            <a:t>Aktywne</a:t>
          </a:r>
          <a:r>
            <a:rPr lang="en-US" sz="1600" kern="1200" dirty="0"/>
            <a:t> </a:t>
          </a:r>
          <a:r>
            <a:rPr lang="en-US" sz="1600" kern="1200" dirty="0" err="1"/>
            <a:t>obywatelstwo</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Ochrona środowiska</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err="1">
              <a:solidFill>
                <a:schemeClr val="bg1"/>
              </a:solidFill>
            </a:rPr>
            <a:t>Prawa</a:t>
          </a:r>
          <a:r>
            <a:rPr lang="en-US" sz="1600" b="0" kern="1200" dirty="0">
              <a:solidFill>
                <a:schemeClr val="bg1"/>
              </a:solidFill>
            </a:rPr>
            <a:t> </a:t>
          </a:r>
          <a:r>
            <a:rPr lang="en-US" sz="1600" b="0" kern="1200" dirty="0" err="1">
              <a:solidFill>
                <a:schemeClr val="bg1"/>
              </a:solidFill>
            </a:rPr>
            <a:t>konsumentów</a:t>
          </a:r>
          <a:r>
            <a:rPr lang="en-US" sz="1600" b="0" kern="1200" dirty="0">
              <a:solidFill>
                <a:schemeClr val="bg1"/>
              </a:solidFill>
            </a:rPr>
            <a:t> </a:t>
          </a:r>
        </a:p>
        <a:p>
          <a:pPr marL="0" lvl="0" indent="0" algn="ctr" defTabSz="711200">
            <a:lnSpc>
              <a:spcPct val="90000"/>
            </a:lnSpc>
            <a:spcBef>
              <a:spcPct val="0"/>
            </a:spcBef>
            <a:spcAft>
              <a:spcPct val="5000"/>
            </a:spcAft>
            <a:buNone/>
          </a:pPr>
          <a:r>
            <a:rPr lang="en-US" sz="1600" b="0" kern="1200" dirty="0" err="1">
              <a:solidFill>
                <a:schemeClr val="bg1"/>
              </a:solidFill>
            </a:rPr>
            <a:t>i</a:t>
          </a:r>
          <a:r>
            <a:rPr lang="en-US" sz="1600" b="0" kern="1200" dirty="0">
              <a:solidFill>
                <a:schemeClr val="bg1"/>
              </a:solidFill>
            </a:rPr>
            <a:t> </a:t>
          </a:r>
          <a:r>
            <a:rPr lang="en-US" sz="1600" b="0" kern="1200" dirty="0" err="1">
              <a:solidFill>
                <a:schemeClr val="bg1"/>
              </a:solidFill>
            </a:rPr>
            <a:t>bezpieczeństwo</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Projekty finansowane przez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UE w </a:t>
          </a:r>
          <a:r>
            <a:rPr lang="en-US" sz="1600" b="0" kern="1200" dirty="0" err="1"/>
            <a:t>świecie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chemeClr val="bg1"/>
              </a:solidFill>
            </a:rPr>
            <a:t>Zielony</a:t>
          </a:r>
          <a:r>
            <a:rPr lang="en-US" sz="1800" b="0" kern="1200" dirty="0">
              <a:solidFill>
                <a:schemeClr val="bg1"/>
              </a:solidFill>
            </a:rPr>
            <a:t> </a:t>
          </a:r>
          <a:r>
            <a:rPr lang="en-US" sz="1800" b="0" kern="1200" dirty="0" err="1">
              <a:solidFill>
                <a:schemeClr val="bg1"/>
              </a:solidFill>
            </a:rPr>
            <a:t>Ład</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Cyfryzacja</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Równość</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68"/>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jest </a:t>
          </a:r>
          <a:r>
            <a:rPr lang="en-US" sz="1800" b="0" kern="1200" dirty="0" err="1">
              <a:solidFill>
                <a:schemeClr val="tx1"/>
              </a:solidFill>
            </a:rPr>
            <a:t>głosem</a:t>
          </a:r>
          <a:r>
            <a:rPr lang="en-US" sz="1800" b="0" kern="1200" dirty="0">
              <a:solidFill>
                <a:schemeClr val="tx1"/>
              </a:solidFill>
            </a:rPr>
            <a:t> </a:t>
          </a:r>
          <a:r>
            <a:rPr lang="en-US" sz="1800" b="0" kern="1200" dirty="0" err="1">
              <a:solidFill>
                <a:schemeClr val="tx1"/>
              </a:solidFill>
            </a:rPr>
            <a:t>obywateli</a:t>
          </a:r>
          <a:r>
            <a:rPr lang="en-US" sz="1800" b="0" kern="1200" dirty="0">
              <a:solidFill>
                <a:schemeClr val="tx1"/>
              </a:solidFill>
            </a:rPr>
            <a:t> UE</a:t>
          </a:r>
          <a:endParaRPr lang="en-IE" sz="1800" b="0" kern="1200" dirty="0">
            <a:solidFill>
              <a:schemeClr val="tx1"/>
            </a:solidFill>
          </a:endParaRPr>
        </a:p>
      </dsp:txBody>
      <dsp:txXfrm>
        <a:off x="38799" y="39067"/>
        <a:ext cx="4613826" cy="717200"/>
      </dsp:txXfrm>
    </dsp:sp>
    <dsp:sp modelId="{4FE1037A-DEA2-4953-80B1-C4AB23FF5CB3}">
      <dsp:nvSpPr>
        <dsp:cNvPr id="0" name=""/>
        <dsp:cNvSpPr/>
      </dsp:nvSpPr>
      <dsp:spPr>
        <a:xfrm>
          <a:off x="0" y="809256"/>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a:solidFill>
                <a:schemeClr val="tx1"/>
              </a:solidFill>
            </a:rPr>
            <a:t>posłowie ze wszystkich krajów UE wybierani są bezpośrednio przez obywateli co pięć lat</a:t>
          </a:r>
          <a:endParaRPr lang="en-IE" sz="1800" b="0" kern="1200" dirty="0">
            <a:solidFill>
              <a:schemeClr val="tx1"/>
            </a:solidFill>
          </a:endParaRPr>
        </a:p>
      </dsp:txBody>
      <dsp:txXfrm>
        <a:off x="38799" y="848055"/>
        <a:ext cx="4613826" cy="717200"/>
      </dsp:txXfrm>
    </dsp:sp>
    <dsp:sp modelId="{07C6446F-ECCD-4CA1-8344-080591932ED6}">
      <dsp:nvSpPr>
        <dsp:cNvPr id="0" name=""/>
        <dsp:cNvSpPr/>
      </dsp:nvSpPr>
      <dsp:spPr>
        <a:xfrm>
          <a:off x="0" y="1618244"/>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a:solidFill>
                <a:schemeClr val="tx1"/>
              </a:solidFill>
            </a:rPr>
            <a:t>debatuje nad nowymi przepisami zaproponowanymi przez Komisję Europejską</a:t>
          </a:r>
          <a:endParaRPr lang="en-IE" sz="1800" b="0" kern="1200" dirty="0">
            <a:solidFill>
              <a:schemeClr val="tx1"/>
            </a:solidFill>
          </a:endParaRPr>
        </a:p>
      </dsp:txBody>
      <dsp:txXfrm>
        <a:off x="38799" y="1657043"/>
        <a:ext cx="4613826" cy="717200"/>
      </dsp:txXfrm>
    </dsp:sp>
    <dsp:sp modelId="{715891AF-FC43-40E9-9BA1-84AAEC706364}">
      <dsp:nvSpPr>
        <dsp:cNvPr id="0" name=""/>
        <dsp:cNvSpPr/>
      </dsp:nvSpPr>
      <dsp:spPr>
        <a:xfrm>
          <a:off x="0" y="2427232"/>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zmienia (w razie potrzeby) te przepisy</a:t>
          </a:r>
          <a:r>
            <a:rPr lang="fr-BE" sz="1800" b="0" kern="1200" dirty="0">
              <a:solidFill>
                <a:schemeClr val="tx1"/>
              </a:solidFill>
            </a:rPr>
            <a:t>                   </a:t>
          </a:r>
          <a:r>
            <a:rPr lang="pl-PL" sz="1800" b="0" kern="1200" dirty="0">
              <a:solidFill>
                <a:schemeClr val="tx1"/>
              </a:solidFill>
            </a:rPr>
            <a:t>i podejmuje o nich decyzję wspólnie z Radą</a:t>
          </a:r>
          <a:endParaRPr lang="en-IE" sz="1800" b="0" kern="1200" dirty="0">
            <a:solidFill>
              <a:schemeClr val="tx1"/>
            </a:solidFill>
          </a:endParaRPr>
        </a:p>
      </dsp:txBody>
      <dsp:txXfrm>
        <a:off x="38799" y="2466031"/>
        <a:ext cx="4613826" cy="717200"/>
      </dsp:txXfrm>
    </dsp:sp>
    <dsp:sp modelId="{1BA08AB3-DFE7-4294-97EA-0DE79AB5366F}">
      <dsp:nvSpPr>
        <dsp:cNvPr id="0" name=""/>
        <dsp:cNvSpPr/>
      </dsp:nvSpPr>
      <dsp:spPr>
        <a:xfrm>
          <a:off x="0" y="3236219"/>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wybiera przewodniczącego Komisji Europejskiej</a:t>
          </a:r>
          <a:endParaRPr lang="en-IE" sz="1800" b="0" kern="1200" dirty="0">
            <a:solidFill>
              <a:schemeClr val="tx1"/>
            </a:solidFill>
          </a:endParaRPr>
        </a:p>
      </dsp:txBody>
      <dsp:txXfrm>
        <a:off x="38799" y="3275018"/>
        <a:ext cx="4613826" cy="717200"/>
      </dsp:txXfrm>
    </dsp:sp>
    <dsp:sp modelId="{C9254F1F-409A-4C00-BAEE-417CE0DBBEC0}">
      <dsp:nvSpPr>
        <dsp:cNvPr id="0" name=""/>
        <dsp:cNvSpPr/>
      </dsp:nvSpPr>
      <dsp:spPr>
        <a:xfrm>
          <a:off x="0" y="4045207"/>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zatwierdza budżet UE</a:t>
          </a:r>
          <a:endParaRPr lang="en-IE" sz="1800" b="0" kern="1200" dirty="0">
            <a:solidFill>
              <a:schemeClr val="tx1"/>
            </a:solidFill>
          </a:endParaRPr>
        </a:p>
      </dsp:txBody>
      <dsp:txXfrm>
        <a:off x="38799" y="4084006"/>
        <a:ext cx="4613826" cy="717200"/>
      </dsp:txXfrm>
    </dsp:sp>
    <dsp:sp modelId="{394A40C5-2767-41BB-851C-AE743E22805B}">
      <dsp:nvSpPr>
        <dsp:cNvPr id="0" name=""/>
        <dsp:cNvSpPr/>
      </dsp:nvSpPr>
      <dsp:spPr>
        <a:xfrm>
          <a:off x="0" y="4854195"/>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odbywa co najmniej sześć sesji rocznie </a:t>
          </a:r>
          <a:r>
            <a:rPr lang="fr-BE" sz="1800" b="0" kern="1200" dirty="0">
              <a:solidFill>
                <a:schemeClr val="tx1"/>
              </a:solidFill>
            </a:rPr>
            <a:t>              </a:t>
          </a:r>
          <a:r>
            <a:rPr lang="pl-PL" sz="1800" b="0" kern="1200" dirty="0">
              <a:solidFill>
                <a:schemeClr val="tx1"/>
              </a:solidFill>
            </a:rPr>
            <a:t>w Brukseli (Belgia) i 12 sesji w Strasburgu (Francja)</a:t>
          </a:r>
          <a:endParaRPr lang="en-IE" sz="1900" b="0" kern="1200" dirty="0">
            <a:solidFill>
              <a:schemeClr val="tx1"/>
            </a:solidFill>
          </a:endParaRPr>
        </a:p>
      </dsp:txBody>
      <dsp:txXfrm>
        <a:off x="38799" y="4892994"/>
        <a:ext cx="4613826" cy="717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w jej skład wchodzą szefowie państw lub rządów każdego kraju 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określa główne priorytety i kierunki polityki UE</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a:solidFill>
                <a:schemeClr val="tx1"/>
              </a:solidFill>
            </a:rPr>
            <a:t>nie przyjmuje aktów prawnych 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dirty="0">
              <a:solidFill>
                <a:schemeClr val="tx1"/>
              </a:solidFill>
            </a:rPr>
            <a:t>obraduje co najmniej cztery razy w roku w Brukseli (Belgia) lub w Luksemburgu (Luksemburg) w ramach szczytów europejskich</a:t>
          </a:r>
          <a:endParaRPr lang="en-IE" sz="1800" b="0" kern="1200" dirty="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p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pl" TargetMode="External"/><Relationship Id="rId3" Type="http://schemas.openxmlformats.org/officeDocument/2006/relationships/hyperlink" Target="https://europa.eu/!vC49dj" TargetMode="External"/><Relationship Id="rId7" Type="http://schemas.openxmlformats.org/officeDocument/2006/relationships/hyperlink" Target="https://europa.eu/european-union/topics/development-cooperation_p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european-union/topics/trade_pl" TargetMode="External"/><Relationship Id="rId5" Type="http://schemas.openxmlformats.org/officeDocument/2006/relationships/hyperlink" Target="https://kohesio.ec.europa.eu/nl/"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p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p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p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p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pl/initiatives/your-europe-your-say"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p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Unia Europejska ma </a:t>
            </a:r>
            <a:r>
              <a:rPr lang="pl-PL" sz="1200" b="1" kern="1200" dirty="0">
                <a:solidFill>
                  <a:schemeClr val="tx1"/>
                </a:solidFill>
                <a:effectLst/>
                <a:latin typeface="+mn-lt"/>
                <a:ea typeface="+mn-ea"/>
                <a:cs typeface="+mn-cs"/>
              </a:rPr>
              <a:t>24 języki urzędowe</a:t>
            </a:r>
            <a:r>
              <a:rPr lang="pl-PL"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bułgarski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chorwacki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czeski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duński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niderlandzki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angielski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estoński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fiński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francuski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niemiecki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grecki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węgierski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irlandzki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włoski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łotewski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litewski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maltański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polski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portugalski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rumuński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słowacki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słoweński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hiszpański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szwedzki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pl-PL" sz="1200" b="1" i="1" kern="1200" dirty="0">
                <a:solidFill>
                  <a:schemeClr val="tx1"/>
                </a:solidFill>
                <a:effectLst/>
                <a:latin typeface="+mn-lt"/>
                <a:ea typeface="+mn-ea"/>
                <a:cs typeface="+mn-cs"/>
              </a:rPr>
              <a:t>Czy znasz jakiś język obcy?</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l-PL" sz="1200" b="1" i="1" kern="1200" dirty="0">
                <a:solidFill>
                  <a:schemeClr val="tx1"/>
                </a:solidFill>
                <a:effectLst/>
                <a:latin typeface="+mn-lt"/>
                <a:ea typeface="+mn-ea"/>
                <a:cs typeface="+mn-cs"/>
              </a:rPr>
              <a:t>Czy wiesz, jak powiedzieć „Dziękuję” w różnych językach 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W Unii Europejskiej istnieją </a:t>
            </a:r>
            <a:r>
              <a:rPr lang="pl-PL" sz="1200" b="1" kern="1200" dirty="0">
                <a:solidFill>
                  <a:schemeClr val="tx1"/>
                </a:solidFill>
                <a:effectLst/>
                <a:latin typeface="+mn-lt"/>
                <a:ea typeface="+mn-ea"/>
                <a:cs typeface="+mn-cs"/>
              </a:rPr>
              <a:t>24 języki urzędowe</a:t>
            </a:r>
            <a:r>
              <a:rPr lang="pl-PL" sz="1200" kern="1200" dirty="0">
                <a:solidFill>
                  <a:schemeClr val="tx1"/>
                </a:solidFill>
                <a:effectLst/>
                <a:latin typeface="+mn-lt"/>
                <a:ea typeface="+mn-ea"/>
                <a:cs typeface="+mn-cs"/>
              </a:rPr>
              <a:t> należące do różnych rodzin języków:</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Języki germańskie:</a:t>
            </a:r>
            <a:r>
              <a:rPr lang="pl-PL" sz="1200" kern="1200" dirty="0">
                <a:solidFill>
                  <a:schemeClr val="tx1"/>
                </a:solidFill>
                <a:effectLst/>
                <a:latin typeface="+mn-lt"/>
                <a:ea typeface="+mn-ea"/>
                <a:cs typeface="+mn-cs"/>
              </a:rPr>
              <a:t> duński, niemiecki, angielski, niderlandzki i szwedzki.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Języki romańskie:</a:t>
            </a:r>
            <a:r>
              <a:rPr lang="pl-PL" sz="1200" kern="1200" dirty="0">
                <a:solidFill>
                  <a:schemeClr val="tx1"/>
                </a:solidFill>
                <a:effectLst/>
                <a:latin typeface="+mn-lt"/>
                <a:ea typeface="+mn-ea"/>
                <a:cs typeface="+mn-cs"/>
              </a:rPr>
              <a:t> hiszpański, francuski, włoski, portugalski i rumuński.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Języki słowiańskie:</a:t>
            </a:r>
            <a:r>
              <a:rPr lang="pl-PL" sz="1200" kern="1200" dirty="0">
                <a:solidFill>
                  <a:schemeClr val="tx1"/>
                </a:solidFill>
                <a:effectLst/>
                <a:latin typeface="+mn-lt"/>
                <a:ea typeface="+mn-ea"/>
                <a:cs typeface="+mn-cs"/>
              </a:rPr>
              <a:t> bułgarski, czeski, chorwacki, polski, słowacki i słoweński.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Języki UE, które nie należą do żadnej z tych trzech rodzin, to:</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estoński i fiński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grecki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irlandzki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litewski i łotewski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węgierski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maltański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Unia Europejska powstała w celu zakończenia częstych i krwawych wojen między sąsiadującymi ze sobą krajami, które doprowadziły do wybuchu drugiej wojny światowej.</a:t>
            </a:r>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W 1950 r. kraje europejskie zaczęły jednoczyć się gospodarczo i politycznie w ramach Europejskiej Wspólnoty Węgla i Stali w celu zapewnienia trwałego pokoju.</a:t>
            </a:r>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Kraje, które założyły Unię Europejską, to: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Niemcy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Francja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Włochy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Luksemburg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Holandia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Narody europejskie nie zawsze żyły obok siebie w pokoju. Przez stulecia toczyły między sobą wiele wojen.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W samym tylko XX wieku wybuchły dwie wojny światowe: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pl-PL" sz="1200" kern="1200" dirty="0">
                <a:solidFill>
                  <a:schemeClr val="tx1"/>
                </a:solidFill>
                <a:effectLst/>
                <a:latin typeface="+mn-lt"/>
                <a:ea typeface="+mn-ea"/>
                <a:cs typeface="+mn-cs"/>
              </a:rPr>
              <a:t>1914–1918: I wojna światowa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pl-PL" sz="1200" kern="1200" dirty="0">
                <a:solidFill>
                  <a:schemeClr val="tx1"/>
                </a:solidFill>
                <a:effectLst/>
                <a:latin typeface="+mn-lt"/>
                <a:ea typeface="+mn-ea"/>
                <a:cs typeface="+mn-cs"/>
              </a:rPr>
              <a:t>1939–1945: II wojna światowa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Choć czasami dochodzi do sporów między państwami UE, to podstawowe zasady, na których opiera się UE, pozostają niezmienne od 70 lat. Zapobieganie ewentualnym przyszłym konfliktom było jednym z celów utworzenia Unii Europejskiej.</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W 2012 r. za niestrudzoną pracę na rzecz pokoju, demokracji i praw człowieka w Europie i na całym świecie Unii Europejskiej przyznano Pokojową Nagrodę Nobla.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pl-PL" sz="1200" b="1" kern="1200" dirty="0">
                <a:solidFill>
                  <a:schemeClr val="tx1"/>
                </a:solidFill>
                <a:effectLst/>
                <a:latin typeface="+mn-lt"/>
                <a:ea typeface="+mn-ea"/>
                <a:cs typeface="+mn-cs"/>
              </a:rPr>
              <a:t>Proces integracji europejskiej:</a:t>
            </a:r>
            <a:endParaRPr lang="fr-BE"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 latach 1945–1950 wielu polityków europejskich, w tym Robert Schuman, Simone </a:t>
            </a:r>
            <a:r>
              <a:rPr lang="pl-PL" sz="1200" kern="1200" dirty="0" err="1">
                <a:solidFill>
                  <a:schemeClr val="tx1"/>
                </a:solidFill>
                <a:effectLst/>
                <a:latin typeface="+mn-lt"/>
                <a:ea typeface="+mn-ea"/>
                <a:cs typeface="+mn-cs"/>
              </a:rPr>
              <a:t>Veil</a:t>
            </a:r>
            <a:r>
              <a:rPr lang="pl-PL" sz="1200" kern="1200" dirty="0">
                <a:solidFill>
                  <a:schemeClr val="tx1"/>
                </a:solidFill>
                <a:effectLst/>
                <a:latin typeface="+mn-lt"/>
                <a:ea typeface="+mn-ea"/>
                <a:cs typeface="+mn-cs"/>
              </a:rPr>
              <a:t>, Jean </a:t>
            </a:r>
            <a:r>
              <a:rPr lang="pl-PL" sz="1200" kern="1200" dirty="0" err="1">
                <a:solidFill>
                  <a:schemeClr val="tx1"/>
                </a:solidFill>
                <a:effectLst/>
                <a:latin typeface="+mn-lt"/>
                <a:ea typeface="+mn-ea"/>
                <a:cs typeface="+mn-cs"/>
              </a:rPr>
              <a:t>Monnet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Alcide</a:t>
            </a:r>
            <a:r>
              <a:rPr lang="pl-PL" sz="1200" kern="1200" dirty="0">
                <a:solidFill>
                  <a:schemeClr val="tx1"/>
                </a:solidFill>
                <a:effectLst/>
                <a:latin typeface="+mn-lt"/>
                <a:ea typeface="+mn-ea"/>
                <a:cs typeface="+mn-cs"/>
              </a:rPr>
              <a:t> de Gasperi i Konrad Adenauer rozpoczęło proces integracji, którego wynikiem jest dzisiejsza Unia Europejska.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1950 </a:t>
            </a:r>
            <a:r>
              <a:rPr lang="pl-PL" sz="1200" b="1" kern="1200" dirty="0">
                <a:solidFill>
                  <a:schemeClr val="tx1"/>
                </a:solidFill>
                <a:effectLst/>
                <a:latin typeface="+mn-lt"/>
                <a:ea typeface="+mn-ea"/>
                <a:cs typeface="+mn-cs"/>
              </a:rPr>
              <a:t>Deklaracja Schumana</a:t>
            </a:r>
            <a:r>
              <a:rPr lang="pl-PL" sz="1200" kern="1200" dirty="0">
                <a:solidFill>
                  <a:schemeClr val="tx1"/>
                </a:solidFill>
                <a:effectLst/>
                <a:latin typeface="+mn-lt"/>
                <a:ea typeface="+mn-ea"/>
                <a:cs typeface="+mn-cs"/>
              </a:rPr>
              <a:t> – 9 maja Robert Schuman (ówczesny minister spraw zagranicznych Francji) zaproponował, aby produkcją węgla i stali – surowców wykorzystywanych w trakcie przygotowań do wojny – zarządzać wspólnie, tak aby żadne państwo nie mogło w tajemnicy zbroić się przeciwko innym. Jeden z najsłynniejszych fragmentów: „Europa nie powstanie od razu, czy też w oparciu o jeden plan. Będzie powstawała przez konkretne realizacje, tworząc najpierw rzeczywistą solidarność.”</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1951 Utworzenie </a:t>
            </a:r>
            <a:r>
              <a:rPr lang="pl-PL" sz="1200" b="1" kern="1200" dirty="0">
                <a:solidFill>
                  <a:schemeClr val="tx1"/>
                </a:solidFill>
                <a:effectLst/>
                <a:latin typeface="+mn-lt"/>
                <a:ea typeface="+mn-ea"/>
                <a:cs typeface="+mn-cs"/>
              </a:rPr>
              <a:t>Europejskiej Wspólnoty Węgla i Stali</a:t>
            </a:r>
            <a:r>
              <a:rPr lang="pl-PL" sz="1200" kern="1200" dirty="0">
                <a:solidFill>
                  <a:schemeClr val="tx1"/>
                </a:solidFill>
                <a:effectLst/>
                <a:latin typeface="+mn-lt"/>
                <a:ea typeface="+mn-ea"/>
                <a:cs typeface="+mn-cs"/>
              </a:rPr>
              <a:t> – Belgia, Francja, Niemcy, Włochy, Luksemburg i Holandia zgodziły się połączyć swoje sektory węgla i stali.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1957 </a:t>
            </a:r>
            <a:r>
              <a:rPr lang="pl-PL" sz="1200" b="1" kern="1200" dirty="0">
                <a:solidFill>
                  <a:schemeClr val="tx1"/>
                </a:solidFill>
                <a:effectLst/>
                <a:latin typeface="+mn-lt"/>
                <a:ea typeface="+mn-ea"/>
                <a:cs typeface="+mn-cs"/>
              </a:rPr>
              <a:t>Traktat rzymski </a:t>
            </a:r>
            <a:r>
              <a:rPr lang="pl-PL" sz="1200" kern="1200" dirty="0">
                <a:solidFill>
                  <a:schemeClr val="tx1"/>
                </a:solidFill>
                <a:effectLst/>
                <a:latin typeface="+mn-lt"/>
                <a:ea typeface="+mn-ea"/>
                <a:cs typeface="+mn-cs"/>
              </a:rPr>
              <a:t>– Sześć państw założycielskich postanowiło rozszerzyć współpracę na inne sektory gospodarki i stworzyć </a:t>
            </a:r>
            <a:r>
              <a:rPr lang="pl-PL" sz="1200" b="1" kern="1200" dirty="0">
                <a:solidFill>
                  <a:schemeClr val="tx1"/>
                </a:solidFill>
                <a:effectLst/>
                <a:latin typeface="+mn-lt"/>
                <a:ea typeface="+mn-ea"/>
                <a:cs typeface="+mn-cs"/>
              </a:rPr>
              <a:t>Europejską Wspólnotę Gospodarczą (EWG) i Europejską Wspólnotę Energii Atomowej (</a:t>
            </a:r>
            <a:r>
              <a:rPr lang="pl-PL" sz="1200" b="1" kern="1200" dirty="0" err="1">
                <a:solidFill>
                  <a:schemeClr val="tx1"/>
                </a:solidFill>
                <a:effectLst/>
                <a:latin typeface="+mn-lt"/>
                <a:ea typeface="+mn-ea"/>
                <a:cs typeface="+mn-cs"/>
              </a:rPr>
              <a:t>Euratom</a:t>
            </a:r>
            <a:r>
              <a:rPr lang="pl-PL" sz="1200" b="1" kern="1200" dirty="0">
                <a:solidFill>
                  <a:schemeClr val="tx1"/>
                </a:solidFill>
                <a:effectLst/>
                <a:latin typeface="+mn-lt"/>
                <a:ea typeface="+mn-ea"/>
                <a:cs typeface="+mn-cs"/>
              </a:rPr>
              <a:t>)</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1992 </a:t>
            </a:r>
            <a:r>
              <a:rPr lang="pl-PL" sz="1200" b="1" kern="1200" dirty="0">
                <a:solidFill>
                  <a:schemeClr val="tx1"/>
                </a:solidFill>
                <a:effectLst/>
                <a:latin typeface="+mn-lt"/>
                <a:ea typeface="+mn-ea"/>
                <a:cs typeface="+mn-cs"/>
              </a:rPr>
              <a:t>Traktat z </a:t>
            </a:r>
            <a:r>
              <a:rPr lang="pl-PL" sz="1200" b="1" kern="1200" dirty="0" err="1">
                <a:solidFill>
                  <a:schemeClr val="tx1"/>
                </a:solidFill>
                <a:effectLst/>
                <a:latin typeface="+mn-lt"/>
                <a:ea typeface="+mn-ea"/>
                <a:cs typeface="+mn-cs"/>
              </a:rPr>
              <a:t>Maastricht</a:t>
            </a:r>
            <a:r>
              <a:rPr lang="pl-PL" sz="1200" b="1" kern="1200" dirty="0">
                <a:solidFill>
                  <a:schemeClr val="tx1"/>
                </a:solidFill>
                <a:effectLst/>
                <a:latin typeface="+mn-lt"/>
                <a:ea typeface="+mn-ea"/>
                <a:cs typeface="+mn-cs"/>
              </a:rPr>
              <a:t> </a:t>
            </a:r>
            <a:r>
              <a:rPr lang="pl-PL" sz="1200" kern="1200" dirty="0">
                <a:solidFill>
                  <a:schemeClr val="tx1"/>
                </a:solidFill>
                <a:effectLst/>
                <a:latin typeface="+mn-lt"/>
                <a:ea typeface="+mn-ea"/>
                <a:cs typeface="+mn-cs"/>
              </a:rPr>
              <a:t>– z biegiem czasu do wspólnot przystępowały kolejne kraje, a początkiem </a:t>
            </a:r>
            <a:r>
              <a:rPr lang="pl-PL" sz="1200" b="1" kern="1200" dirty="0">
                <a:solidFill>
                  <a:schemeClr val="tx1"/>
                </a:solidFill>
                <a:effectLst/>
                <a:latin typeface="+mn-lt"/>
                <a:ea typeface="+mn-ea"/>
                <a:cs typeface="+mn-cs"/>
              </a:rPr>
              <a:t>Unii Europejskiej</a:t>
            </a:r>
            <a:r>
              <a:rPr lang="pl-PL" sz="1200" kern="1200" dirty="0">
                <a:solidFill>
                  <a:schemeClr val="tx1"/>
                </a:solidFill>
                <a:effectLst/>
                <a:latin typeface="+mn-lt"/>
                <a:ea typeface="+mn-ea"/>
                <a:cs typeface="+mn-cs"/>
              </a:rPr>
              <a:t> w jej dzisiejszej formie był traktat z </a:t>
            </a:r>
            <a:r>
              <a:rPr lang="pl-PL" sz="1200" kern="1200" dirty="0" err="1">
                <a:solidFill>
                  <a:schemeClr val="tx1"/>
                </a:solidFill>
                <a:effectLst/>
                <a:latin typeface="+mn-lt"/>
                <a:ea typeface="+mn-ea"/>
                <a:cs typeface="+mn-cs"/>
              </a:rPr>
              <a:t>Maastricht</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Projekt </a:t>
            </a:r>
            <a:r>
              <a:rPr lang="pl-PL" sz="1200" b="1" kern="1200" dirty="0">
                <a:solidFill>
                  <a:schemeClr val="tx1"/>
                </a:solidFill>
                <a:effectLst/>
                <a:latin typeface="+mn-lt"/>
                <a:ea typeface="+mn-ea"/>
                <a:cs typeface="+mn-cs"/>
              </a:rPr>
              <a:t>polityczny i gospodarczy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b="1" kern="1200" dirty="0">
                <a:solidFill>
                  <a:schemeClr val="tx1"/>
                </a:solidFill>
                <a:effectLst/>
                <a:latin typeface="+mn-lt"/>
                <a:ea typeface="+mn-ea"/>
                <a:cs typeface="+mn-cs"/>
              </a:rPr>
              <a:t>Brak kontroli granicznych</a:t>
            </a:r>
            <a:r>
              <a:rPr lang="pl-PL" sz="1200" kern="1200" dirty="0">
                <a:solidFill>
                  <a:schemeClr val="tx1"/>
                </a:solidFill>
                <a:effectLst/>
                <a:latin typeface="+mn-lt"/>
                <a:ea typeface="+mn-ea"/>
                <a:cs typeface="+mn-cs"/>
              </a:rPr>
              <a:t> między państwami wchodzącymi w skład </a:t>
            </a:r>
            <a:r>
              <a:rPr lang="pl-PL" sz="1200" b="1" kern="1200" dirty="0">
                <a:solidFill>
                  <a:schemeClr val="tx1"/>
                </a:solidFill>
                <a:effectLst/>
                <a:latin typeface="+mn-lt"/>
                <a:ea typeface="+mn-ea"/>
                <a:cs typeface="+mn-cs"/>
              </a:rPr>
              <a:t>strefy </a:t>
            </a:r>
            <a:r>
              <a:rPr lang="pl-PL" sz="1200" b="1" kern="1200" dirty="0" err="1">
                <a:solidFill>
                  <a:schemeClr val="tx1"/>
                </a:solidFill>
                <a:effectLst/>
                <a:latin typeface="+mn-lt"/>
                <a:ea typeface="+mn-ea"/>
                <a:cs typeface="+mn-cs"/>
              </a:rPr>
              <a:t>Schengen</a:t>
            </a:r>
            <a:r>
              <a:rPr lang="pl-PL"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b="1" kern="1200" dirty="0">
                <a:solidFill>
                  <a:schemeClr val="tx1"/>
                </a:solidFill>
                <a:effectLst/>
                <a:latin typeface="+mn-lt"/>
                <a:ea typeface="+mn-ea"/>
                <a:cs typeface="+mn-cs"/>
              </a:rPr>
              <a:t>Wspólna waluta</a:t>
            </a:r>
            <a:r>
              <a:rPr lang="pl-PL" sz="1200" kern="1200" dirty="0">
                <a:solidFill>
                  <a:schemeClr val="tx1"/>
                </a:solidFill>
                <a:effectLst/>
                <a:latin typeface="+mn-lt"/>
                <a:ea typeface="+mn-ea"/>
                <a:cs typeface="+mn-cs"/>
              </a:rPr>
              <a:t> w krajach, które przyjęły 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1993 – Powstał </a:t>
            </a:r>
            <a:r>
              <a:rPr lang="pl-PL" sz="1200" b="1" kern="1200" dirty="0">
                <a:solidFill>
                  <a:schemeClr val="tx1"/>
                </a:solidFill>
                <a:effectLst/>
                <a:latin typeface="+mn-lt"/>
                <a:ea typeface="+mn-ea"/>
                <a:cs typeface="+mn-cs"/>
              </a:rPr>
              <a:t>jednolity rynek</a:t>
            </a:r>
            <a:r>
              <a:rPr lang="pl-PL" sz="1200" kern="1200" dirty="0">
                <a:solidFill>
                  <a:schemeClr val="tx1"/>
                </a:solidFill>
                <a:effectLst/>
                <a:latin typeface="+mn-lt"/>
                <a:ea typeface="+mn-ea"/>
                <a:cs typeface="+mn-cs"/>
              </a:rPr>
              <a:t> zapewniający swobodny przepływ towarów, usług, kapitału i osób w UE. Usuwając bariery techniczne, prawne i biurokratyczne, UE umożliwia obywatelom i przedsiębiorstwom swobodne przemieszczanie się i prowadzenie działalności gospodarczej w całej UE. </a:t>
            </a:r>
            <a:br>
              <a:rPr lang="pl-PL" sz="1200" kern="1200" dirty="0">
                <a:solidFill>
                  <a:schemeClr val="tx1"/>
                </a:solidFill>
                <a:effectLst/>
                <a:latin typeface="+mn-lt"/>
                <a:ea typeface="+mn-ea"/>
                <a:cs typeface="+mn-cs"/>
              </a:rPr>
            </a:br>
            <a:r>
              <a:rPr lang="pl-PL" sz="1200" kern="1200" dirty="0">
                <a:solidFill>
                  <a:schemeClr val="tx1"/>
                </a:solidFill>
                <a:effectLst/>
                <a:latin typeface="+mn-lt"/>
                <a:ea typeface="+mn-ea"/>
                <a:cs typeface="+mn-cs"/>
              </a:rPr>
              <a:t>Członkami wspólnego rynku jest 27 krajów UE oraz </a:t>
            </a:r>
            <a:r>
              <a:rPr lang="pl-PL" sz="1200" b="1" kern="1200" dirty="0">
                <a:solidFill>
                  <a:schemeClr val="tx1"/>
                </a:solidFill>
                <a:effectLst/>
                <a:latin typeface="+mn-lt"/>
                <a:ea typeface="+mn-ea"/>
                <a:cs typeface="+mn-cs"/>
              </a:rPr>
              <a:t>Islandia</a:t>
            </a:r>
            <a:r>
              <a:rPr lang="pl-PL" sz="1200" kern="120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Liechtenstein</a:t>
            </a:r>
            <a:r>
              <a:rPr lang="pl-PL" sz="1200" kern="120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Norwegia</a:t>
            </a:r>
            <a:r>
              <a:rPr lang="pl-PL" sz="1200" kern="1200" dirty="0">
                <a:solidFill>
                  <a:schemeClr val="tx1"/>
                </a:solidFill>
                <a:effectLst/>
                <a:latin typeface="+mn-lt"/>
                <a:ea typeface="+mn-ea"/>
                <a:cs typeface="+mn-cs"/>
              </a:rPr>
              <a:t> i </a:t>
            </a:r>
            <a:r>
              <a:rPr lang="pl-PL" sz="1200" b="1" kern="1200" dirty="0">
                <a:solidFill>
                  <a:schemeClr val="tx1"/>
                </a:solidFill>
                <a:effectLst/>
                <a:latin typeface="+mn-lt"/>
                <a:ea typeface="+mn-ea"/>
                <a:cs typeface="+mn-cs"/>
              </a:rPr>
              <a:t>Szwajcaria</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1995 – Na mocy </a:t>
            </a:r>
            <a:r>
              <a:rPr lang="pl-PL" sz="1200" b="1" kern="1200" dirty="0">
                <a:solidFill>
                  <a:schemeClr val="tx1"/>
                </a:solidFill>
                <a:effectLst/>
                <a:latin typeface="+mn-lt"/>
                <a:ea typeface="+mn-ea"/>
                <a:cs typeface="+mn-cs"/>
              </a:rPr>
              <a:t>układu z </a:t>
            </a:r>
            <a:r>
              <a:rPr lang="pl-PL" sz="1200" b="1" kern="1200" dirty="0" err="1">
                <a:solidFill>
                  <a:schemeClr val="tx1"/>
                </a:solidFill>
                <a:effectLst/>
                <a:latin typeface="+mn-lt"/>
                <a:ea typeface="+mn-ea"/>
                <a:cs typeface="+mn-cs"/>
              </a:rPr>
              <a:t>Schengen</a:t>
            </a:r>
            <a:r>
              <a:rPr lang="pl-PL" sz="1200" kern="1200" dirty="0">
                <a:solidFill>
                  <a:schemeClr val="tx1"/>
                </a:solidFill>
                <a:effectLst/>
                <a:latin typeface="+mn-lt"/>
                <a:ea typeface="+mn-ea"/>
                <a:cs typeface="+mn-cs"/>
              </a:rPr>
              <a:t> zniesiono wszystkie kontrole graniczne między siedmioma krajami, które go podpisały.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0" kern="1200" dirty="0">
                <a:solidFill>
                  <a:schemeClr val="tx1"/>
                </a:solidFill>
                <a:effectLst/>
                <a:latin typeface="+mn-lt"/>
                <a:ea typeface="+mn-ea"/>
                <a:cs typeface="+mn-cs"/>
              </a:rPr>
              <a:t>2002</a:t>
            </a:r>
            <a:r>
              <a:rPr lang="pl-PL" sz="1200" b="1" kern="1200" dirty="0">
                <a:solidFill>
                  <a:schemeClr val="tx1"/>
                </a:solidFill>
                <a:effectLst/>
                <a:latin typeface="+mn-lt"/>
                <a:ea typeface="+mn-ea"/>
                <a:cs typeface="+mn-cs"/>
              </a:rPr>
              <a:t> </a:t>
            </a:r>
            <a:r>
              <a:rPr lang="pl-PL" sz="1200" kern="1200" dirty="0">
                <a:solidFill>
                  <a:schemeClr val="tx1"/>
                </a:solidFill>
                <a:effectLst/>
                <a:latin typeface="+mn-lt"/>
                <a:ea typeface="+mn-ea"/>
                <a:cs typeface="+mn-cs"/>
              </a:rPr>
              <a:t>– W 12 krajach </a:t>
            </a:r>
            <a:r>
              <a:rPr lang="pl-PL" sz="1200" b="1" kern="1200" dirty="0">
                <a:solidFill>
                  <a:schemeClr val="tx1"/>
                </a:solidFill>
                <a:effectLst/>
                <a:latin typeface="+mn-lt"/>
                <a:ea typeface="+mn-ea"/>
                <a:cs typeface="+mn-cs"/>
              </a:rPr>
              <a:t>Euro</a:t>
            </a:r>
            <a:r>
              <a:rPr lang="pl-PL" sz="1200" kern="1200" dirty="0">
                <a:solidFill>
                  <a:schemeClr val="tx1"/>
                </a:solidFill>
                <a:effectLst/>
                <a:latin typeface="+mn-lt"/>
                <a:ea typeface="+mn-ea"/>
                <a:cs typeface="+mn-cs"/>
              </a:rPr>
              <a:t> stało się </a:t>
            </a:r>
            <a:r>
              <a:rPr lang="pl-PL" sz="1200" b="1" kern="1200" dirty="0">
                <a:solidFill>
                  <a:schemeClr val="tx1"/>
                </a:solidFill>
                <a:effectLst/>
                <a:latin typeface="+mn-lt"/>
                <a:ea typeface="+mn-ea"/>
                <a:cs typeface="+mn-cs"/>
              </a:rPr>
              <a:t>legalną</a:t>
            </a:r>
            <a:r>
              <a:rPr lang="pl-PL" sz="1200" kern="1200" dirty="0">
                <a:solidFill>
                  <a:schemeClr val="tx1"/>
                </a:solidFill>
                <a:effectLst/>
                <a:latin typeface="+mn-lt"/>
                <a:ea typeface="+mn-ea"/>
                <a:cs typeface="+mn-cs"/>
              </a:rPr>
              <a:t> walutą.</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2004 – </a:t>
            </a:r>
            <a:r>
              <a:rPr lang="pl-PL" sz="1200" b="1" kern="1200" dirty="0">
                <a:solidFill>
                  <a:schemeClr val="tx1"/>
                </a:solidFill>
                <a:effectLst/>
                <a:latin typeface="+mn-lt"/>
                <a:ea typeface="+mn-ea"/>
                <a:cs typeface="+mn-cs"/>
              </a:rPr>
              <a:t>Największa ekspansja Unii Europejskiej</a:t>
            </a:r>
            <a:r>
              <a:rPr lang="pl-PL" sz="1200" kern="1200" dirty="0">
                <a:solidFill>
                  <a:schemeClr val="tx1"/>
                </a:solidFill>
                <a:effectLst/>
                <a:latin typeface="+mn-lt"/>
                <a:ea typeface="+mn-ea"/>
                <a:cs typeface="+mn-cs"/>
              </a:rPr>
              <a:t> pod względem terytorium, liczby państw i liczby ludności. Do UE przystąpiło dziesięć kolejnych państw: Cypr, Czechy, Estonia, Litwa, Łotwa, Malta, Polska, Słowacja, Słowenia i Węgry. Przesunięcie granic UE na wschód oznaczało ponowne zjednoczenie Europy Środkowo-Wschodniej i Europy Zachodniej, które przez pięćdziesiąt lat trwały w stanie zimnej wojny i były rozdzielone żelazną kurtyną.</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2007 – </a:t>
            </a:r>
            <a:r>
              <a:rPr lang="pl-PL" sz="1200" b="1" kern="1200" dirty="0">
                <a:solidFill>
                  <a:schemeClr val="tx1"/>
                </a:solidFill>
                <a:effectLst/>
                <a:latin typeface="+mn-lt"/>
                <a:ea typeface="+mn-ea"/>
                <a:cs typeface="+mn-cs"/>
              </a:rPr>
              <a:t>Traktatem lizbońskim</a:t>
            </a:r>
            <a:r>
              <a:rPr lang="pl-PL" sz="1200" kern="1200" dirty="0">
                <a:solidFill>
                  <a:schemeClr val="tx1"/>
                </a:solidFill>
                <a:effectLst/>
                <a:latin typeface="+mn-lt"/>
                <a:ea typeface="+mn-ea"/>
                <a:cs typeface="+mn-cs"/>
              </a:rPr>
              <a:t> wprowadzono nową strukturę oraz wzmocniono pozycję UE w świecie. Wzrosło również znaczenie opinii obywateli i rządów krajowych.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2020 – </a:t>
            </a:r>
            <a:r>
              <a:rPr lang="pl-PL" sz="1200" b="1" kern="1200" dirty="0" err="1">
                <a:solidFill>
                  <a:schemeClr val="tx1"/>
                </a:solidFill>
                <a:effectLst/>
                <a:latin typeface="+mn-lt"/>
                <a:ea typeface="+mn-ea"/>
                <a:cs typeface="+mn-cs"/>
              </a:rPr>
              <a:t>Next</a:t>
            </a:r>
            <a:r>
              <a:rPr lang="pl-PL" sz="1200" b="1" kern="1200" dirty="0">
                <a:solidFill>
                  <a:schemeClr val="tx1"/>
                </a:solidFill>
                <a:effectLst/>
                <a:latin typeface="+mn-lt"/>
                <a:ea typeface="+mn-ea"/>
                <a:cs typeface="+mn-cs"/>
              </a:rPr>
              <a:t> </a:t>
            </a:r>
            <a:r>
              <a:rPr lang="pl-PL" sz="1200" b="1" kern="1200" dirty="0" err="1">
                <a:solidFill>
                  <a:schemeClr val="tx1"/>
                </a:solidFill>
                <a:effectLst/>
                <a:latin typeface="+mn-lt"/>
                <a:ea typeface="+mn-ea"/>
                <a:cs typeface="+mn-cs"/>
              </a:rPr>
              <a:t>Generation</a:t>
            </a:r>
            <a:r>
              <a:rPr lang="pl-PL" sz="1200" b="1" kern="1200" dirty="0">
                <a:solidFill>
                  <a:schemeClr val="tx1"/>
                </a:solidFill>
                <a:effectLst/>
                <a:latin typeface="+mn-lt"/>
                <a:ea typeface="+mn-ea"/>
                <a:cs typeface="+mn-cs"/>
              </a:rPr>
              <a:t> EU </a:t>
            </a:r>
            <a:r>
              <a:rPr lang="pl-PL" sz="1200" kern="1200" dirty="0">
                <a:solidFill>
                  <a:schemeClr val="tx1"/>
                </a:solidFill>
                <a:effectLst/>
                <a:latin typeface="+mn-lt"/>
                <a:ea typeface="+mn-ea"/>
                <a:cs typeface="+mn-cs"/>
              </a:rPr>
              <a:t>to program naprawy gospodarczej mający na celu wsparcie państw UE dotkniętych skutkami pandemii COVID-19. Celem </a:t>
            </a:r>
            <a:r>
              <a:rPr lang="pl-PL" sz="1200" kern="1200" dirty="0" err="1">
                <a:solidFill>
                  <a:schemeClr val="tx1"/>
                </a:solidFill>
                <a:effectLst/>
                <a:latin typeface="+mn-lt"/>
                <a:ea typeface="+mn-ea"/>
                <a:cs typeface="+mn-cs"/>
              </a:rPr>
              <a:t>Next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Generation</a:t>
            </a:r>
            <a:r>
              <a:rPr lang="pl-PL" sz="1200" kern="1200" dirty="0">
                <a:solidFill>
                  <a:schemeClr val="tx1"/>
                </a:solidFill>
                <a:effectLst/>
                <a:latin typeface="+mn-lt"/>
                <a:ea typeface="+mn-ea"/>
                <a:cs typeface="+mn-cs"/>
              </a:rPr>
              <a:t> EU jest wzmocnienie Europy, przekształcenie gospodarki i społeczeństwa UE oraz zagwarantowanie, by Europa służyła wszystkim obywatelom.</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Z biegiem lat do projektu europejskiego dołączyło więcej krajów.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kern="1200" dirty="0">
                <a:solidFill>
                  <a:schemeClr val="tx1"/>
                </a:solidFill>
                <a:effectLst/>
                <a:latin typeface="+mn-lt"/>
                <a:ea typeface="+mn-ea"/>
                <a:cs typeface="+mn-cs"/>
              </a:rPr>
              <a:t>Strefa </a:t>
            </a:r>
            <a:r>
              <a:rPr lang="pl-PL" sz="1200" b="1" kern="1200" dirty="0" err="1">
                <a:solidFill>
                  <a:schemeClr val="tx1"/>
                </a:solidFill>
                <a:effectLst/>
                <a:latin typeface="+mn-lt"/>
                <a:ea typeface="+mn-ea"/>
                <a:cs typeface="+mn-cs"/>
              </a:rPr>
              <a:t>Schengen</a:t>
            </a:r>
            <a:r>
              <a:rPr lang="pl-PL" sz="1200" kern="1200" dirty="0">
                <a:solidFill>
                  <a:schemeClr val="tx1"/>
                </a:solidFill>
                <a:effectLst/>
                <a:latin typeface="+mn-lt"/>
                <a:ea typeface="+mn-ea"/>
                <a:cs typeface="+mn-cs"/>
              </a:rPr>
              <a:t> została utworzona w 1995 r. przez kraje członkowskie UE w celu zniesienia kontroli na granicach między nimi.</a:t>
            </a:r>
            <a:endParaRPr lang="en-US" sz="1200" kern="1200" dirty="0">
              <a:solidFill>
                <a:schemeClr val="tx1"/>
              </a:solidFill>
              <a:effectLst/>
              <a:latin typeface="+mn-lt"/>
              <a:ea typeface="+mn-ea"/>
              <a:cs typeface="+mn-cs"/>
            </a:endParaRPr>
          </a:p>
          <a:p>
            <a:pPr>
              <a:defRPr/>
            </a:pPr>
            <a:r>
              <a:rPr lang="pl-PL" sz="1200" kern="1200" dirty="0">
                <a:solidFill>
                  <a:schemeClr val="tx1"/>
                </a:solidFill>
                <a:effectLst/>
                <a:latin typeface="+mn-lt"/>
                <a:ea typeface="+mn-ea"/>
                <a:cs typeface="+mn-cs"/>
              </a:rPr>
              <a:t>Obywatele UE mogą swobodnie przemieszczać się po tym obszarze. Do strefy należą 2</a:t>
            </a:r>
            <a:r>
              <a:rPr lang="fr-BE" dirty="0"/>
              <a:t>5</a:t>
            </a:r>
            <a:r>
              <a:rPr lang="pl-PL" sz="1200" kern="1200" dirty="0">
                <a:solidFill>
                  <a:schemeClr val="tx1"/>
                </a:solidFill>
                <a:effectLst/>
                <a:latin typeface="+mn-lt"/>
                <a:ea typeface="+mn-ea"/>
                <a:cs typeface="+mn-cs"/>
              </a:rPr>
              <a:t> kraje UE (</a:t>
            </a:r>
            <a:r>
              <a:rPr lang="pl-PL" kern="1200" dirty="0">
                <a:effectLst/>
              </a:rPr>
              <a:t>Austria, Belgia, </a:t>
            </a:r>
            <a:r>
              <a:rPr lang="pl-PL" dirty="0"/>
              <a:t>Bułgaria, </a:t>
            </a:r>
            <a:r>
              <a:rPr lang="pl-PL" b="0" dirty="0"/>
              <a:t>Chorwacja</a:t>
            </a:r>
            <a:r>
              <a:rPr lang="pl-PL" dirty="0"/>
              <a:t>, </a:t>
            </a:r>
            <a:r>
              <a:rPr lang="pl-PL" kern="1200" dirty="0">
                <a:effectLst/>
              </a:rPr>
              <a:t>Czechy, Dania, Estonia, Finlandia, Francja, Grecja, Hiszpania, Holandia, Litwa, Luksemburg, Łotwa, Malta, Niemcy, Polska, Portugalia, </a:t>
            </a:r>
            <a:r>
              <a:rPr lang="pl-PL" dirty="0"/>
              <a:t>Rumunia, </a:t>
            </a:r>
            <a:r>
              <a:rPr lang="pl-PL" kern="1200" dirty="0">
                <a:effectLst/>
              </a:rPr>
              <a:t>Słowacja, Słowenia, Szwecja, Węgry i</a:t>
            </a:r>
            <a:r>
              <a:rPr lang="pl-PL" dirty="0"/>
              <a:t> </a:t>
            </a:r>
            <a:r>
              <a:rPr lang="pl-PL" kern="1200" dirty="0">
                <a:effectLst/>
              </a:rPr>
              <a:t>Włochy</a:t>
            </a:r>
            <a:r>
              <a:rPr lang="pl-PL" dirty="0"/>
              <a:t>)</a:t>
            </a:r>
            <a:r>
              <a:rPr lang="pl-PL" sz="1200" kern="1200" dirty="0">
                <a:solidFill>
                  <a:schemeClr val="tx1"/>
                </a:solidFill>
                <a:effectLst/>
                <a:latin typeface="+mn-lt"/>
                <a:ea typeface="+mn-ea"/>
                <a:cs typeface="+mn-cs"/>
              </a:rPr>
              <a:t> oraz cztery kraje nienależące do UE (Islandia, Liechtenstein, Norwegia i Szwajcaria).</a:t>
            </a:r>
            <a:endParaRPr lang="pl-PL"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Euro zastąpiło wcześniejsze waluty krajowe i jest obecnie używane przez </a:t>
            </a:r>
            <a:r>
              <a:rPr lang="fr-BE" sz="1200" b="1" kern="1200" dirty="0">
                <a:solidFill>
                  <a:schemeClr val="tx1"/>
                </a:solidFill>
                <a:effectLst/>
                <a:latin typeface="+mn-lt"/>
                <a:ea typeface="+mn-ea"/>
                <a:cs typeface="+mn-cs"/>
              </a:rPr>
              <a:t>20</a:t>
            </a:r>
            <a:r>
              <a:rPr lang="pl-PL" sz="1200" kern="1200" dirty="0">
                <a:solidFill>
                  <a:schemeClr val="tx1"/>
                </a:solidFill>
                <a:effectLst/>
                <a:latin typeface="+mn-lt"/>
                <a:ea typeface="+mn-ea"/>
                <a:cs typeface="+mn-cs"/>
              </a:rPr>
              <a:t> z 27 państw UE. Są to: Austria, Belgia, </a:t>
            </a:r>
            <a:r>
              <a:rPr lang="fr-BE" sz="1200" b="0" dirty="0" err="1">
                <a:solidFill>
                  <a:prstClr val="black"/>
                </a:solidFill>
              </a:rPr>
              <a:t>Chorwacja</a:t>
            </a:r>
            <a:r>
              <a:rPr lang="fr-BE" sz="1200" b="0">
                <a:solidFill>
                  <a:prstClr val="black"/>
                </a:solidFill>
              </a:rPr>
              <a:t>, </a:t>
            </a:r>
            <a:r>
              <a:rPr lang="pl-PL" sz="1200" kern="1200">
                <a:solidFill>
                  <a:schemeClr val="tx1"/>
                </a:solidFill>
                <a:effectLst/>
                <a:latin typeface="+mn-lt"/>
                <a:ea typeface="+mn-ea"/>
                <a:cs typeface="+mn-cs"/>
              </a:rPr>
              <a:t>Cypr</a:t>
            </a:r>
            <a:r>
              <a:rPr lang="pl-PL" sz="1200" kern="1200" dirty="0">
                <a:solidFill>
                  <a:schemeClr val="tx1"/>
                </a:solidFill>
                <a:effectLst/>
                <a:latin typeface="+mn-lt"/>
                <a:ea typeface="+mn-ea"/>
                <a:cs typeface="+mn-cs"/>
              </a:rPr>
              <a:t>, Estonia, Finlandia, Francja, Niemcy, Grecja, Irlandia, Włochy, Łotwa, Litwa, Luksemburg, Malta, Holandia, Portugalia, Słowacja, Słowenia i Hiszpania.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Program </a:t>
            </a:r>
            <a:r>
              <a:rPr lang="pl-PL" sz="1200" b="1" kern="1200" dirty="0">
                <a:solidFill>
                  <a:schemeClr val="tx1"/>
                </a:solidFill>
                <a:effectLst/>
                <a:latin typeface="+mn-lt"/>
                <a:ea typeface="+mn-ea"/>
                <a:cs typeface="+mn-cs"/>
              </a:rPr>
              <a:t>gwarancji dla młodzieży</a:t>
            </a:r>
            <a:r>
              <a:rPr lang="pl-PL" sz="1200" kern="1200" dirty="0">
                <a:solidFill>
                  <a:schemeClr val="tx1"/>
                </a:solidFill>
                <a:effectLst/>
                <a:latin typeface="+mn-lt"/>
                <a:ea typeface="+mn-ea"/>
                <a:cs typeface="+mn-cs"/>
              </a:rPr>
              <a:t> ma pomóc młodym ludziom w kontynuowaniu kształcenia lub znalezieniu pracy poprzez szkolenia w zakresie umiejętności poszukiwanych przez pracodawców.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Strona internetowa EURES </a:t>
            </a:r>
            <a:r>
              <a:rPr lang="pl-PL" sz="1200" kern="1200" dirty="0">
                <a:solidFill>
                  <a:schemeClr val="tx1"/>
                </a:solidFill>
                <a:effectLst/>
                <a:latin typeface="+mn-lt"/>
                <a:ea typeface="+mn-ea"/>
                <a:cs typeface="+mn-cs"/>
              </a:rPr>
              <a:t>poświęcona mobilności zawodowej może przydać się osobom szukającym pracy, stażu lub praktyki w innym kraju UE. Pomaga ona również pracodawcom w znalezieniu kandydatów z innych krajów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Jeśli chcesz studiować, szkolić się lub wziąć udział w wymianie młodzieży w jednym z 33 krajów w Europie i nie tylko, sprawdź, jakie możliwości oferuje </a:t>
            </a:r>
            <a:r>
              <a:rPr lang="pl-PL" sz="1200" b="1" kern="1200" dirty="0">
                <a:solidFill>
                  <a:schemeClr val="tx1"/>
                </a:solidFill>
                <a:effectLst/>
                <a:latin typeface="+mn-lt"/>
                <a:ea typeface="+mn-ea"/>
                <a:cs typeface="+mn-cs"/>
              </a:rPr>
              <a:t>program Erasmus+</a:t>
            </a:r>
            <a:r>
              <a:rPr lang="pl-PL" sz="1200" kern="1200" dirty="0">
                <a:solidFill>
                  <a:schemeClr val="tx1"/>
                </a:solidFill>
                <a:effectLst/>
                <a:latin typeface="+mn-lt"/>
                <a:ea typeface="+mn-ea"/>
                <a:cs typeface="+mn-cs"/>
              </a:rPr>
              <a:t>. To program zarówno dla nastolatków, jak i dla dorosłych.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Dzięki </a:t>
            </a:r>
            <a:r>
              <a:rPr lang="pl-PL" sz="1200" b="1" kern="1200" dirty="0">
                <a:solidFill>
                  <a:schemeClr val="tx1"/>
                </a:solidFill>
                <a:effectLst/>
                <a:latin typeface="+mn-lt"/>
                <a:ea typeface="+mn-ea"/>
                <a:cs typeface="+mn-cs"/>
              </a:rPr>
              <a:t>Europejskiemu Korpusowi Solidarności</a:t>
            </a:r>
            <a:r>
              <a:rPr lang="pl-PL" sz="1200" kern="1200" dirty="0">
                <a:solidFill>
                  <a:schemeClr val="tx1"/>
                </a:solidFill>
                <a:effectLst/>
                <a:latin typeface="+mn-lt"/>
                <a:ea typeface="+mn-ea"/>
                <a:cs typeface="+mn-cs"/>
              </a:rPr>
              <a:t> młodzi dorośli mogą wziąć udział w projektach wolontariatu za granicą (lub w kraju). Ochotnicza praca w słusznej sprawie pozwala im doskonalić swoje umiejętności.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Więcej informacji można znaleźć na tej stronie internetowej: </a:t>
            </a:r>
            <a:r>
              <a:rPr lang="pl-PL" sz="1200" u="sng" kern="1200" dirty="0">
                <a:solidFill>
                  <a:schemeClr val="tx1"/>
                </a:solidFill>
                <a:effectLst/>
                <a:latin typeface="+mn-lt"/>
                <a:ea typeface="+mn-ea"/>
                <a:cs typeface="+mn-cs"/>
                <a:hlinkClick r:id="rId3"/>
              </a:rPr>
              <a:t>Praca i nauka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pl-PL" sz="1200" b="1" kern="1200" dirty="0" err="1">
                <a:solidFill>
                  <a:schemeClr val="tx1"/>
                </a:solidFill>
                <a:effectLst/>
                <a:latin typeface="+mn-lt"/>
                <a:ea typeface="+mn-ea"/>
                <a:cs typeface="+mn-cs"/>
              </a:rPr>
              <a:t>DiscoverEU</a:t>
            </a:r>
            <a:r>
              <a:rPr lang="pl-PL" sz="1200" kern="1200" dirty="0">
                <a:solidFill>
                  <a:schemeClr val="tx1"/>
                </a:solidFill>
                <a:effectLst/>
                <a:latin typeface="+mn-lt"/>
                <a:ea typeface="+mn-ea"/>
                <a:cs typeface="+mn-cs"/>
              </a:rPr>
              <a:t> to unijny konkurs dla osiemnastolatków, w którym nagrodą jest podróż pociągiem po Europie.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Za granicą </a:t>
            </a:r>
            <a:r>
              <a:rPr lang="pl-PL" sz="1200" b="1" kern="1200" dirty="0">
                <a:solidFill>
                  <a:schemeClr val="tx1"/>
                </a:solidFill>
                <a:effectLst/>
                <a:latin typeface="+mn-lt"/>
                <a:ea typeface="+mn-ea"/>
                <a:cs typeface="+mn-cs"/>
              </a:rPr>
              <a:t>można korzystać z komórki w taki sam sposób jak w kraju</a:t>
            </a:r>
            <a:r>
              <a:rPr lang="pl-PL" sz="1200" kern="1200" dirty="0">
                <a:solidFill>
                  <a:schemeClr val="tx1"/>
                </a:solidFill>
                <a:effectLst/>
                <a:latin typeface="+mn-lt"/>
                <a:ea typeface="+mn-ea"/>
                <a:cs typeface="+mn-cs"/>
              </a:rPr>
              <a:t>, bez dodatkowych opłat.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Jeżeli lot, przejazd autobusem lub pociągiem albo rejs statkiem zostaną odwołane, pasażer otrzymuje zwrot kosztów, ponieważ w Unii pasażerów chronią określone </a:t>
            </a:r>
            <a:r>
              <a:rPr lang="pl-PL" sz="1200" b="1" kern="1200" dirty="0">
                <a:solidFill>
                  <a:schemeClr val="tx1"/>
                </a:solidFill>
                <a:effectLst/>
                <a:latin typeface="+mn-lt"/>
                <a:ea typeface="+mn-ea"/>
                <a:cs typeface="+mn-cs"/>
              </a:rPr>
              <a:t>prawa</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Dzięki </a:t>
            </a:r>
            <a:r>
              <a:rPr lang="pl-PL" sz="1200" b="1" kern="1200" dirty="0">
                <a:solidFill>
                  <a:schemeClr val="tx1"/>
                </a:solidFill>
                <a:effectLst/>
                <a:latin typeface="+mn-lt"/>
                <a:ea typeface="+mn-ea"/>
                <a:cs typeface="+mn-cs"/>
              </a:rPr>
              <a:t>europejskiej karcie ubezpieczenia zdrowotnego</a:t>
            </a:r>
            <a:r>
              <a:rPr lang="pl-PL" sz="1200" kern="1200" dirty="0">
                <a:solidFill>
                  <a:schemeClr val="tx1"/>
                </a:solidFill>
                <a:effectLst/>
                <a:latin typeface="+mn-lt"/>
                <a:ea typeface="+mn-ea"/>
                <a:cs typeface="+mn-cs"/>
              </a:rPr>
              <a:t> w nagłych wypadkach można skorzystać z opieki zdrowotnej w dowolnym kraju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Podczas podróży można oglądać swoje ulubione seriale, ponieważ </a:t>
            </a:r>
            <a:r>
              <a:rPr lang="pl-PL" sz="1200" b="1" kern="1200" dirty="0">
                <a:solidFill>
                  <a:schemeClr val="tx1"/>
                </a:solidFill>
                <a:effectLst/>
                <a:latin typeface="+mn-lt"/>
                <a:ea typeface="+mn-ea"/>
                <a:cs typeface="+mn-cs"/>
              </a:rPr>
              <a:t>z</a:t>
            </a:r>
            <a:r>
              <a:rPr lang="pl-PL" sz="1200" kern="120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abonamentu cyfrowego da się korzystać w całej Unii</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Aktywne obywatelstwo: </a:t>
            </a:r>
            <a:r>
              <a:rPr lang="pl-PL" sz="1200" kern="1200" dirty="0">
                <a:solidFill>
                  <a:schemeClr val="tx1"/>
                </a:solidFill>
                <a:effectLst/>
                <a:latin typeface="+mn-lt"/>
                <a:ea typeface="+mn-ea"/>
                <a:cs typeface="+mn-cs"/>
              </a:rPr>
              <a:t>możesz wpływać na politykę Europy: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głosować </a:t>
            </a:r>
            <a:r>
              <a:rPr lang="pl-PL" sz="1800" dirty="0">
                <a:effectLst/>
                <a:latin typeface="Calibri" panose="020F0502020204030204" pitchFamily="34" charset="0"/>
                <a:ea typeface="Calibri" panose="020F0502020204030204" pitchFamily="34" charset="0"/>
                <a:cs typeface="Times New Roman" panose="02020603050405020304" pitchFamily="18" charset="0"/>
              </a:rPr>
              <a:t>w wyborach do Parlamentu Europejskiego: wiek uprawniający do głosowania wynosi 18 lat w większości państw UE, 17 lat w Grecji oraz 16 lat w Austrii i na Malcie. Belgia i Niemcy obniżyły ostatnio wiek uprawniający do głosowania w wyborach europejskich do 16 lat.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inicjować lub popierać </a:t>
            </a:r>
            <a:r>
              <a:rPr lang="pl-PL" sz="1200" b="1" kern="1200" dirty="0">
                <a:solidFill>
                  <a:schemeClr val="tx1"/>
                </a:solidFill>
                <a:effectLst/>
                <a:latin typeface="+mn-lt"/>
                <a:ea typeface="+mn-ea"/>
                <a:cs typeface="+mn-cs"/>
              </a:rPr>
              <a:t>europejskie inicjatywy obywatelskie</a:t>
            </a:r>
            <a:r>
              <a:rPr lang="pl-PL" sz="1200" kern="1200" dirty="0">
                <a:solidFill>
                  <a:schemeClr val="tx1"/>
                </a:solidFill>
                <a:effectLst/>
                <a:latin typeface="+mn-lt"/>
                <a:ea typeface="+mn-ea"/>
                <a:cs typeface="+mn-cs"/>
              </a:rPr>
              <a:t>, za pośrednictwem których obywatele mogą wezwać Komisję Europejską do zaproponowania przepisów dotyczących konkretnej kwestii leżącej w gestii 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brać udział w odbywających się w całej UE </a:t>
            </a:r>
            <a:r>
              <a:rPr lang="pl-PL" sz="1200" b="1" kern="1200" dirty="0">
                <a:solidFill>
                  <a:schemeClr val="tx1"/>
                </a:solidFill>
                <a:effectLst/>
                <a:latin typeface="+mn-lt"/>
                <a:ea typeface="+mn-ea"/>
                <a:cs typeface="+mn-cs"/>
              </a:rPr>
              <a:t>dialogach obywatelskich</a:t>
            </a:r>
            <a:r>
              <a:rPr lang="pl-PL" sz="1200" kern="1200" dirty="0">
                <a:solidFill>
                  <a:schemeClr val="tx1"/>
                </a:solidFill>
                <a:effectLst/>
                <a:latin typeface="+mn-lt"/>
                <a:ea typeface="+mn-ea"/>
                <a:cs typeface="+mn-cs"/>
              </a:rPr>
              <a:t>, podczas których można omówić kwestie europejskie z przedstawicielami UE</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Ochrona środowiska naturalnego: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Walka ze zmianą klimatu jest dla UE sprawą najwyższej wagi. Wszystkie kraje UE uzgodniły, że do 2030 r. powinny: radykalnie ograniczyć emisję gazów cieplarnianych i zużycie energii, produkować więcej energii ze źródeł odnawialnych (np. energii wiatrowej, słonecznej i wodnej).</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b="1" kern="1200" dirty="0">
                <a:solidFill>
                  <a:schemeClr val="tx1"/>
                </a:solidFill>
                <a:effectLst/>
                <a:latin typeface="+mn-lt"/>
                <a:ea typeface="+mn-ea"/>
                <a:cs typeface="+mn-cs"/>
              </a:rPr>
              <a:t>Natura 2000</a:t>
            </a:r>
            <a:r>
              <a:rPr lang="pl-PL" sz="1200" kern="1200" dirty="0">
                <a:solidFill>
                  <a:schemeClr val="tx1"/>
                </a:solidFill>
                <a:effectLst/>
                <a:latin typeface="+mn-lt"/>
                <a:ea typeface="+mn-ea"/>
                <a:cs typeface="+mn-cs"/>
              </a:rPr>
              <a:t> to sieć obszarów chronionych w UE. Chroni około 2 tys. gatunków zwierząt i roślin oraz 230 typów siedlisk w całej UE. Więcej informacji można znaleźć na tej stronie internetowej: </a:t>
            </a:r>
            <a:r>
              <a:rPr lang="pl-PL" sz="1200" u="sng" kern="1200" dirty="0">
                <a:solidFill>
                  <a:schemeClr val="tx1"/>
                </a:solidFill>
                <a:effectLst/>
                <a:latin typeface="+mn-lt"/>
                <a:ea typeface="+mn-ea"/>
                <a:cs typeface="+mn-cs"/>
                <a:hlinkClick r:id="rId3"/>
              </a:rPr>
              <a:t>https://europa.eu/!vC49dj</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Z unijnego programu </a:t>
            </a:r>
            <a:r>
              <a:rPr lang="pl-PL" sz="1200" b="1" kern="1200" dirty="0">
                <a:solidFill>
                  <a:schemeClr val="tx1"/>
                </a:solidFill>
                <a:effectLst/>
                <a:latin typeface="+mn-lt"/>
                <a:ea typeface="+mn-ea"/>
                <a:cs typeface="+mn-cs"/>
              </a:rPr>
              <a:t>LIFE</a:t>
            </a:r>
            <a:r>
              <a:rPr lang="pl-PL" sz="1200" kern="1200" dirty="0">
                <a:solidFill>
                  <a:schemeClr val="tx1"/>
                </a:solidFill>
                <a:effectLst/>
                <a:latin typeface="+mn-lt"/>
                <a:ea typeface="+mn-ea"/>
                <a:cs typeface="+mn-cs"/>
              </a:rPr>
              <a:t> finansuje się projekty mające na celu ochronę środowiska i przeciwdziałanie zmianie klimatu. Zobacz projekty realizowane w Twoim kraju: </a:t>
            </a:r>
            <a:r>
              <a:rPr lang="pl-PL" sz="1200" u="sng" kern="1200" dirty="0">
                <a:solidFill>
                  <a:schemeClr val="tx1"/>
                </a:solidFill>
                <a:effectLst/>
                <a:latin typeface="+mn-lt"/>
                <a:ea typeface="+mn-ea"/>
                <a:cs typeface="+mn-cs"/>
                <a:hlinkClick r:id="rId4"/>
              </a:rPr>
              <a:t>https://cinea.ec.europa.eu/life/life-european-countries_en</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Prawa konsumentów i bezpieczeństwo</a:t>
            </a:r>
            <a:r>
              <a:rPr lang="pl-PL" sz="1200" kern="1200" dirty="0">
                <a:solidFill>
                  <a:schemeClr val="tx1"/>
                </a:solidFill>
                <a:effectLst/>
                <a:latin typeface="+mn-lt"/>
                <a:ea typeface="+mn-ea"/>
                <a:cs typeface="+mn-cs"/>
              </a:rPr>
              <a:t>: Produkty takie jak żywność, zabawki i kosmetyki muszą spełniać surowe </a:t>
            </a:r>
            <a:r>
              <a:rPr lang="pl-PL" sz="1200" b="1" kern="1200" dirty="0">
                <a:solidFill>
                  <a:schemeClr val="tx1"/>
                </a:solidFill>
                <a:effectLst/>
                <a:latin typeface="+mn-lt"/>
                <a:ea typeface="+mn-ea"/>
                <a:cs typeface="+mn-cs"/>
              </a:rPr>
              <a:t>wymogi bezpieczeństwa</a:t>
            </a:r>
            <a:r>
              <a:rPr lang="pl-PL" sz="1200" kern="1200" dirty="0">
                <a:solidFill>
                  <a:schemeClr val="tx1"/>
                </a:solidFill>
                <a:effectLst/>
                <a:latin typeface="+mn-lt"/>
                <a:ea typeface="+mn-ea"/>
                <a:cs typeface="+mn-cs"/>
              </a:rPr>
              <a:t> zanim zostaną dopuszczone do sprzedaży w UE. Prawo UE daje również </a:t>
            </a:r>
            <a:r>
              <a:rPr lang="pl-PL" sz="1200" b="1" kern="1200" dirty="0">
                <a:solidFill>
                  <a:schemeClr val="tx1"/>
                </a:solidFill>
                <a:effectLst/>
                <a:latin typeface="+mn-lt"/>
                <a:ea typeface="+mn-ea"/>
                <a:cs typeface="+mn-cs"/>
              </a:rPr>
              <a:t>co najmniej dwuletnią gwarancję</a:t>
            </a:r>
            <a:r>
              <a:rPr lang="pl-PL" sz="1200" kern="1200" dirty="0">
                <a:solidFill>
                  <a:schemeClr val="tx1"/>
                </a:solidFill>
                <a:effectLst/>
                <a:latin typeface="+mn-lt"/>
                <a:ea typeface="+mn-ea"/>
                <a:cs typeface="+mn-cs"/>
              </a:rPr>
              <a:t> przy zakupie towarów konsumpcyjnych i umożliwia ich zwrot </a:t>
            </a:r>
            <a:r>
              <a:rPr lang="pl-PL" sz="1200" b="1" kern="1200" dirty="0">
                <a:solidFill>
                  <a:schemeClr val="tx1"/>
                </a:solidFill>
                <a:effectLst/>
                <a:latin typeface="+mn-lt"/>
                <a:ea typeface="+mn-ea"/>
                <a:cs typeface="+mn-cs"/>
              </a:rPr>
              <a:t>w</a:t>
            </a:r>
            <a:r>
              <a:rPr lang="pl-PL" sz="1200" kern="120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ciągu 14 dni</a:t>
            </a:r>
            <a:r>
              <a:rPr lang="pl-PL" sz="1200" kern="1200" dirty="0">
                <a:solidFill>
                  <a:schemeClr val="tx1"/>
                </a:solidFill>
                <a:effectLst/>
                <a:latin typeface="+mn-lt"/>
                <a:ea typeface="+mn-ea"/>
                <a:cs typeface="+mn-cs"/>
              </a:rPr>
              <a:t>, jeżeli zmienimy zdanie.</a:t>
            </a:r>
            <a:r>
              <a:rPr lang="fr-BE" sz="1200" kern="1200" baseline="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Ogólne rozporządzenie UE o ochronie danych</a:t>
            </a:r>
            <a:r>
              <a:rPr lang="pl-PL" sz="1200" kern="1200" dirty="0">
                <a:solidFill>
                  <a:schemeClr val="tx1"/>
                </a:solidFill>
                <a:effectLst/>
                <a:latin typeface="+mn-lt"/>
                <a:ea typeface="+mn-ea"/>
                <a:cs typeface="+mn-cs"/>
              </a:rPr>
              <a:t> (RODO) przez cały czas chroni prywatność konsumentów. UE zajmuje się również </a:t>
            </a:r>
            <a:r>
              <a:rPr lang="pl-PL" sz="1200" b="1" kern="1200" dirty="0">
                <a:solidFill>
                  <a:schemeClr val="tx1"/>
                </a:solidFill>
                <a:effectLst/>
                <a:latin typeface="+mn-lt"/>
                <a:ea typeface="+mn-ea"/>
                <a:cs typeface="+mn-cs"/>
              </a:rPr>
              <a:t>zwalczaniem dezinformacji</a:t>
            </a:r>
            <a:r>
              <a:rPr lang="pl-PL"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Projekty finansowane przez UE</a:t>
            </a:r>
            <a:r>
              <a:rPr lang="pl-PL" sz="1200" kern="1200" dirty="0">
                <a:solidFill>
                  <a:schemeClr val="tx1"/>
                </a:solidFill>
                <a:effectLst/>
                <a:latin typeface="+mn-lt"/>
                <a:ea typeface="+mn-ea"/>
                <a:cs typeface="+mn-cs"/>
              </a:rPr>
              <a:t>: Unia Europejska ułatwia ludziom życie poprzez:</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tworzenie nowych miejsc pracy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budowę nowej infrastruktury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finansowanie badań naukowych</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modernizację usług publicznych takich jak oświata i opieka medyczna.</a:t>
            </a:r>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Więcej informacji można znaleźć na tych stronach internetowych: </a:t>
            </a:r>
            <a:r>
              <a:rPr lang="pl-PL" dirty="0">
                <a:hlinkClick r:id="rId5"/>
              </a:rPr>
              <a:t>Kohesio: ontdek EU-projecten in uw regio (</a:t>
            </a:r>
            <a:r>
              <a:rPr lang="pl-PL" kern="1200" dirty="0">
                <a:effectLst/>
                <a:hlinkClick r:id="rId5"/>
              </a:rPr>
              <a:t>europa.eu</a:t>
            </a:r>
            <a:r>
              <a:rPr lang="pl-PL" dirty="0">
                <a:hlinkClick r:id="rId5"/>
              </a:rPr>
              <a:t>)</a:t>
            </a:r>
            <a:endParaRPr lang="fr-BE" sz="1200" u="sng" kern="1200" dirty="0">
              <a:solidFill>
                <a:schemeClr val="tx1"/>
              </a:solidFill>
              <a:effectLst/>
              <a:latin typeface="+mn-lt"/>
              <a:ea typeface="Calibri" panose="020F0502020204030204"/>
              <a:cs typeface="Calibri" panose="020F0502020204030204"/>
            </a:endParaRPr>
          </a:p>
          <a:p>
            <a:endParaRPr lang="pl-PL" dirty="0"/>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UE w świecie</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UE zawarła z wieloma różnymi krajami na całym świecie </a:t>
            </a:r>
            <a:r>
              <a:rPr lang="pl-PL" sz="1200" b="1" kern="1200" dirty="0">
                <a:solidFill>
                  <a:schemeClr val="tx1"/>
                </a:solidFill>
                <a:effectLst/>
                <a:latin typeface="+mn-lt"/>
                <a:ea typeface="+mn-ea"/>
                <a:cs typeface="+mn-cs"/>
              </a:rPr>
              <a:t>umowy handlowe</a:t>
            </a:r>
            <a:r>
              <a:rPr lang="pl-PL" sz="1200" kern="1200" dirty="0">
                <a:solidFill>
                  <a:schemeClr val="tx1"/>
                </a:solidFill>
                <a:effectLst/>
                <a:latin typeface="+mn-lt"/>
                <a:ea typeface="+mn-ea"/>
                <a:cs typeface="+mn-cs"/>
              </a:rPr>
              <a:t>, które ułatwiają wymianę handlową. Więcej informacji można znaleźć na tej stronie internetowej: </a:t>
            </a:r>
            <a:r>
              <a:rPr lang="pl-PL" sz="1200" u="sng" kern="1200" dirty="0">
                <a:solidFill>
                  <a:schemeClr val="tx1"/>
                </a:solidFill>
                <a:effectLst/>
                <a:latin typeface="+mn-lt"/>
                <a:ea typeface="+mn-ea"/>
                <a:cs typeface="+mn-cs"/>
                <a:hlinkClick r:id="rId6"/>
              </a:rPr>
              <a:t>https://europa.eu/european-union/topics/trade_pl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UE realizuje również </a:t>
            </a:r>
            <a:r>
              <a:rPr lang="pl-PL" sz="1200" b="1" kern="1200" dirty="0">
                <a:solidFill>
                  <a:schemeClr val="tx1"/>
                </a:solidFill>
                <a:effectLst/>
                <a:latin typeface="+mn-lt"/>
                <a:ea typeface="+mn-ea"/>
                <a:cs typeface="+mn-cs"/>
              </a:rPr>
              <a:t>projekty humanitarne</a:t>
            </a:r>
            <a:r>
              <a:rPr lang="pl-PL" sz="1200" kern="1200" dirty="0">
                <a:solidFill>
                  <a:schemeClr val="tx1"/>
                </a:solidFill>
                <a:effectLst/>
                <a:latin typeface="+mn-lt"/>
                <a:ea typeface="+mn-ea"/>
                <a:cs typeface="+mn-cs"/>
              </a:rPr>
              <a:t> – zapewnia potrzebującym żywność, schronienie, opiekę medyczną i edukację, </a:t>
            </a:r>
            <a:r>
              <a:rPr lang="pl-PL" sz="1200" u="sng" kern="1200" dirty="0">
                <a:solidFill>
                  <a:schemeClr val="tx1"/>
                </a:solidFill>
                <a:effectLst/>
                <a:latin typeface="+mn-lt"/>
                <a:ea typeface="+mn-ea"/>
                <a:cs typeface="+mn-cs"/>
                <a:hlinkClick r:id="rId7"/>
              </a:rPr>
              <a:t>https://european-union.europa.eu/priorities-and-actions/actions-topic/development-and-cooperation_pl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W przypadku klęsk żywiołowych UE udziela pomocy za pośrednictwem skoordynowanego systemu reagowania – </a:t>
            </a:r>
            <a:r>
              <a:rPr lang="pl-PL" sz="1200" b="1" kern="1200" dirty="0">
                <a:solidFill>
                  <a:schemeClr val="tx1"/>
                </a:solidFill>
                <a:effectLst/>
                <a:latin typeface="+mn-lt"/>
                <a:ea typeface="+mn-ea"/>
                <a:cs typeface="+mn-cs"/>
              </a:rPr>
              <a:t>Unijnego Mechanizmu Ochrony Ludności</a:t>
            </a:r>
            <a:r>
              <a:rPr lang="pl-PL" sz="1200" kern="1200" dirty="0">
                <a:solidFill>
                  <a:schemeClr val="tx1"/>
                </a:solidFill>
                <a:effectLst/>
                <a:latin typeface="+mn-lt"/>
                <a:ea typeface="+mn-ea"/>
                <a:cs typeface="+mn-cs"/>
              </a:rPr>
              <a:t> </a:t>
            </a:r>
            <a:r>
              <a:rPr lang="pl-PL" sz="1200" u="sng" kern="1200" dirty="0">
                <a:solidFill>
                  <a:schemeClr val="tx1"/>
                </a:solidFill>
                <a:effectLst/>
                <a:latin typeface="+mn-lt"/>
                <a:ea typeface="+mn-ea"/>
                <a:cs typeface="+mn-cs"/>
                <a:hlinkClick r:id="rId8"/>
              </a:rPr>
              <a:t>https://europa.eu/european-union/topics/humanitarian-aid-civil-protection_pl</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Za sprawą </a:t>
            </a:r>
            <a:r>
              <a:rPr lang="pl-PL" sz="1200" b="1" kern="1200" dirty="0">
                <a:solidFill>
                  <a:schemeClr val="tx1"/>
                </a:solidFill>
                <a:effectLst/>
                <a:latin typeface="+mn-lt"/>
                <a:ea typeface="+mn-ea"/>
                <a:cs typeface="+mn-cs"/>
              </a:rPr>
              <a:t>Europejskiego Zielonego Ładu</a:t>
            </a:r>
            <a:r>
              <a:rPr lang="pl-PL" sz="1200" kern="1200" dirty="0">
                <a:solidFill>
                  <a:schemeClr val="tx1"/>
                </a:solidFill>
                <a:effectLst/>
                <a:latin typeface="+mn-lt"/>
                <a:ea typeface="+mn-ea"/>
                <a:cs typeface="+mn-cs"/>
              </a:rPr>
              <a:t> UE ma ograniczyć emisje i zostać pierwszym kontynentem neutralnym dla klimatu do 2050 r. Więcej informacji na temat Zielonego Ładu: </a:t>
            </a:r>
            <a:r>
              <a:rPr lang="pl-PL" sz="1200" u="sng" kern="1200" dirty="0">
                <a:solidFill>
                  <a:schemeClr val="tx1"/>
                </a:solidFill>
                <a:effectLst/>
                <a:latin typeface="+mn-lt"/>
                <a:ea typeface="+mn-ea"/>
                <a:cs typeface="+mn-cs"/>
                <a:hlinkClick r:id="rId3"/>
              </a:rPr>
              <a:t>https://ec.europa.eu/info/strategy/priorities-2019-2024/european-green-deal_pl</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Kampania </a:t>
            </a:r>
            <a:r>
              <a:rPr lang="pl-PL" sz="1200" b="1" kern="1200" dirty="0" err="1">
                <a:solidFill>
                  <a:schemeClr val="tx1"/>
                </a:solidFill>
                <a:effectLst/>
                <a:latin typeface="+mn-lt"/>
                <a:ea typeface="+mn-ea"/>
                <a:cs typeface="+mn-cs"/>
              </a:rPr>
              <a:t>Next</a:t>
            </a:r>
            <a:r>
              <a:rPr lang="pl-PL" sz="1200" b="1" kern="1200" dirty="0">
                <a:solidFill>
                  <a:schemeClr val="tx1"/>
                </a:solidFill>
                <a:effectLst/>
                <a:latin typeface="+mn-lt"/>
                <a:ea typeface="+mn-ea"/>
                <a:cs typeface="+mn-cs"/>
              </a:rPr>
              <a:t> </a:t>
            </a:r>
            <a:r>
              <a:rPr lang="pl-PL" sz="1200" b="1" kern="1200" dirty="0" err="1">
                <a:solidFill>
                  <a:schemeClr val="tx1"/>
                </a:solidFill>
                <a:effectLst/>
                <a:latin typeface="+mn-lt"/>
                <a:ea typeface="+mn-ea"/>
                <a:cs typeface="+mn-cs"/>
              </a:rPr>
              <a:t>Generation</a:t>
            </a:r>
            <a:r>
              <a:rPr lang="pl-PL" sz="1200" b="1" kern="1200" dirty="0">
                <a:solidFill>
                  <a:schemeClr val="tx1"/>
                </a:solidFill>
                <a:effectLst/>
                <a:latin typeface="+mn-lt"/>
                <a:ea typeface="+mn-ea"/>
                <a:cs typeface="+mn-cs"/>
              </a:rPr>
              <a:t> EU</a:t>
            </a:r>
            <a:r>
              <a:rPr lang="pl-PL" sz="1200" kern="1200" dirty="0">
                <a:solidFill>
                  <a:schemeClr val="tx1"/>
                </a:solidFill>
                <a:effectLst/>
                <a:latin typeface="+mn-lt"/>
                <a:ea typeface="+mn-ea"/>
                <a:cs typeface="+mn-cs"/>
              </a:rPr>
              <a:t> ma na celu: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wyjaśnienie obywatelom, co robi UE, aby ożywić gospodarkę po kryzysie spowodowanym pandemią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budowanie odporności 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pl-PL" sz="1200" kern="1200" dirty="0">
                <a:solidFill>
                  <a:schemeClr val="tx1"/>
                </a:solidFill>
                <a:effectLst/>
                <a:latin typeface="+mn-lt"/>
                <a:ea typeface="+mn-ea"/>
                <a:cs typeface="+mn-cs"/>
              </a:rPr>
              <a:t>wspieranie bezpieczeństwa, ekologii, zdrowia, cyfryzacji i równości w UE</a:t>
            </a:r>
            <a:endParaRPr lang="fr-BE"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Cyfryzacja</a:t>
            </a:r>
            <a:r>
              <a:rPr lang="pl-PL" sz="1200" kern="1200" dirty="0">
                <a:solidFill>
                  <a:schemeClr val="tx1"/>
                </a:solidFill>
                <a:effectLst/>
                <a:latin typeface="+mn-lt"/>
                <a:ea typeface="+mn-ea"/>
                <a:cs typeface="+mn-cs"/>
              </a:rPr>
              <a:t>: UE stara się zapewnić dostęp do </a:t>
            </a:r>
            <a:r>
              <a:rPr lang="pl-PL" sz="1200" kern="1200" dirty="0" err="1">
                <a:solidFill>
                  <a:schemeClr val="tx1"/>
                </a:solidFill>
                <a:effectLst/>
                <a:latin typeface="+mn-lt"/>
                <a:ea typeface="+mn-ea"/>
                <a:cs typeface="+mn-cs"/>
              </a:rPr>
              <a:t>internetu</a:t>
            </a:r>
            <a:r>
              <a:rPr lang="pl-PL" sz="1200" kern="1200" dirty="0">
                <a:solidFill>
                  <a:schemeClr val="tx1"/>
                </a:solidFill>
                <a:effectLst/>
                <a:latin typeface="+mn-lt"/>
                <a:ea typeface="+mn-ea"/>
                <a:cs typeface="+mn-cs"/>
              </a:rPr>
              <a:t> mieszkańcom całej UE (</a:t>
            </a:r>
            <a:r>
              <a:rPr lang="pl-PL" sz="1200" b="1" kern="1200" dirty="0">
                <a:solidFill>
                  <a:schemeClr val="tx1"/>
                </a:solidFill>
                <a:effectLst/>
                <a:latin typeface="+mn-lt"/>
                <a:ea typeface="+mn-ea"/>
                <a:cs typeface="+mn-cs"/>
              </a:rPr>
              <a:t>inicjatywa</a:t>
            </a:r>
            <a:r>
              <a:rPr lang="pl-PL" sz="1200" kern="1200" dirty="0">
                <a:solidFill>
                  <a:schemeClr val="tx1"/>
                </a:solidFill>
                <a:effectLst/>
                <a:latin typeface="+mn-lt"/>
                <a:ea typeface="+mn-ea"/>
                <a:cs typeface="+mn-cs"/>
              </a:rPr>
              <a:t> </a:t>
            </a:r>
            <a:r>
              <a:rPr lang="pl-PL" sz="1200" b="1" kern="1200" dirty="0">
                <a:solidFill>
                  <a:schemeClr val="tx1"/>
                </a:solidFill>
                <a:effectLst/>
                <a:latin typeface="+mn-lt"/>
                <a:ea typeface="+mn-ea"/>
                <a:cs typeface="+mn-cs"/>
              </a:rPr>
              <a:t>Wifi4EU</a:t>
            </a:r>
            <a:r>
              <a:rPr lang="pl-PL" sz="1200" kern="1200" dirty="0">
                <a:solidFill>
                  <a:schemeClr val="tx1"/>
                </a:solidFill>
                <a:effectLst/>
                <a:latin typeface="+mn-lt"/>
                <a:ea typeface="+mn-ea"/>
                <a:cs typeface="+mn-cs"/>
              </a:rPr>
              <a:t>), a przy tym chronić dzieci i młodzież przed zagrożeniami przy korzystaniu z </a:t>
            </a:r>
            <a:r>
              <a:rPr lang="pl-PL" sz="1200" kern="1200" dirty="0" err="1">
                <a:solidFill>
                  <a:schemeClr val="tx1"/>
                </a:solidFill>
                <a:effectLst/>
                <a:latin typeface="+mn-lt"/>
                <a:ea typeface="+mn-ea"/>
                <a:cs typeface="+mn-cs"/>
              </a:rPr>
              <a:t>internetu</a:t>
            </a:r>
            <a:r>
              <a:rPr lang="pl-PL" sz="1200" kern="1200" dirty="0">
                <a:solidFill>
                  <a:schemeClr val="tx1"/>
                </a:solidFill>
                <a:effectLst/>
                <a:latin typeface="+mn-lt"/>
                <a:ea typeface="+mn-ea"/>
                <a:cs typeface="+mn-cs"/>
              </a:rPr>
              <a:t> i technologii mobilnych (</a:t>
            </a:r>
            <a:r>
              <a:rPr lang="pl-PL" sz="1200" b="1" kern="1200" dirty="0">
                <a:solidFill>
                  <a:schemeClr val="tx1"/>
                </a:solidFill>
                <a:effectLst/>
                <a:latin typeface="+mn-lt"/>
                <a:ea typeface="+mn-ea"/>
                <a:cs typeface="+mn-cs"/>
              </a:rPr>
              <a:t>Lepszy </a:t>
            </a:r>
            <a:r>
              <a:rPr lang="pl-PL" sz="1200" b="1" kern="1200" dirty="0" err="1">
                <a:solidFill>
                  <a:schemeClr val="tx1"/>
                </a:solidFill>
                <a:effectLst/>
                <a:latin typeface="+mn-lt"/>
                <a:ea typeface="+mn-ea"/>
                <a:cs typeface="+mn-cs"/>
              </a:rPr>
              <a:t>internet</a:t>
            </a:r>
            <a:r>
              <a:rPr lang="pl-PL" sz="1200" b="1" kern="1200" dirty="0">
                <a:solidFill>
                  <a:schemeClr val="tx1"/>
                </a:solidFill>
                <a:effectLst/>
                <a:latin typeface="+mn-lt"/>
                <a:ea typeface="+mn-ea"/>
                <a:cs typeface="+mn-cs"/>
              </a:rPr>
              <a:t> dla dzieci</a:t>
            </a:r>
            <a:r>
              <a:rPr lang="pl-PL"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Równość</a:t>
            </a:r>
            <a:r>
              <a:rPr lang="pl-PL" sz="1200" kern="1200" dirty="0">
                <a:solidFill>
                  <a:schemeClr val="tx1"/>
                </a:solidFill>
                <a:effectLst/>
                <a:latin typeface="+mn-lt"/>
                <a:ea typeface="+mn-ea"/>
                <a:cs typeface="+mn-cs"/>
              </a:rPr>
              <a:t>: UE angażuje się w tworzenie </a:t>
            </a:r>
            <a:r>
              <a:rPr lang="pl-PL" sz="1200" b="1" kern="1200" dirty="0">
                <a:solidFill>
                  <a:schemeClr val="tx1"/>
                </a:solidFill>
                <a:effectLst/>
                <a:latin typeface="+mn-lt"/>
                <a:ea typeface="+mn-ea"/>
                <a:cs typeface="+mn-cs"/>
              </a:rPr>
              <a:t>Unii równości</a:t>
            </a:r>
            <a:r>
              <a:rPr lang="pl-PL" sz="1200" kern="1200" dirty="0">
                <a:solidFill>
                  <a:schemeClr val="tx1"/>
                </a:solidFill>
                <a:effectLst/>
                <a:latin typeface="+mn-lt"/>
                <a:ea typeface="+mn-ea"/>
                <a:cs typeface="+mn-cs"/>
              </a:rPr>
              <a:t>, czyli zapewnienie warunków do życia, rozwoju i sukcesu wszystkim ludziom, bez względu na płeć, rasę lub pochodzenie etniczne, religię lub światopogląd, niepełnosprawność, wiek lub orientację seksualną. W tym celu UE wprowadza mechanizmy i działania zwalczające dyskryminację strukturalną i stereotypy, z którymi mamy często do czynienia w naszych społeczeństwach.</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Więcej informacji można znaleźć na tej stronie internetowej: </a:t>
            </a:r>
            <a:r>
              <a:rPr lang="pl-PL" sz="1200" u="sng" kern="1200" dirty="0">
                <a:solidFill>
                  <a:schemeClr val="tx1"/>
                </a:solidFill>
                <a:effectLst/>
                <a:latin typeface="+mn-lt"/>
                <a:ea typeface="+mn-ea"/>
                <a:cs typeface="+mn-cs"/>
                <a:hlinkClick r:id="rId4"/>
              </a:rPr>
              <a:t>Priorytety Komisji Europejskiej |Komisja Europejska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pl-PL" sz="1200" b="0" i="0" kern="1200">
                <a:solidFill>
                  <a:schemeClr val="tx1"/>
                </a:solidFill>
                <a:effectLst/>
                <a:latin typeface="+mn-lt"/>
                <a:ea typeface="+mn-ea"/>
                <a:cs typeface="+mn-cs"/>
              </a:rPr>
              <a:t>24 lutego 2022 r. Europę zbudziły przerażające wiadomości o rosyjskiej agresji wojskowej na Ukrainę. Jest to nie tylko atak na Ukrainę, ale również na wartości, które szanujemy w Unii Europejskiej. Unia stworzona została dla pokoju, demokracji i praworządności – okrucieństwa popełniane na naszej granicy przypominają nam o tym głównym celu, dla którego UE powstała. UE zareagowała na ten kryzys jednomyślnie, mocno i szybko, tak jak to miało miejsce w przypadku wielu wyzwań z poprzedniego roku.</a:t>
            </a:r>
            <a:r>
              <a:rPr lang="pl-PL"/>
              <a:t> </a:t>
            </a:r>
            <a:r>
              <a:rPr lang="pl-PL" dirty="0">
                <a:hlinkClick r:id="rId3"/>
              </a:rPr>
              <a:t>Solidarność UE z Ukrainą - Komisja Europejska (europa.eu)</a:t>
            </a:r>
            <a:endParaRPr lang="fr-BE"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Przykładowe tematy: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Prawa człowieka (np. prawa osób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Środowisko (np. zmiana klimatu)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Zatrudnienie (np. jak znaleźć pracę po ukończeniu studiów)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Młodzież (np. możliwości rozwoju dla młodych)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Włączenie społeczne (np. równouprawnienie płci)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Edukacja (np. jak studiować w innym kraju/jak zdobyć pieniądze na studia po ukończeniu szkoły średniej)</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Zdrowie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Parlamentu Europejskiego: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Rady UE: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Rady UE: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Komisji Europejskiej: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Trybunału Sprawiedliwości: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Trybunału Obrachunkowego: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Oficjalna strona internetowa Europejskiego Banku Centralnego: 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pl-PL" b="1" dirty="0"/>
              <a:t>Europejska inicjatywa obywatelska </a:t>
            </a:r>
            <a:r>
              <a:rPr lang="pl-PL" dirty="0"/>
              <a:t>to wyjątkowy sposób, dzięki któremu obywatele mogą przyczyniać się do kształtowania UE, wzywając Komisję Europejską do zaproponowania nowych przepisów. Kiedy dana inicjatywa zdobędzie jeden milion podpisów, Komisja zdecyduje, jakie podejmie działania. Zobacz, jak to działa krok po kroku</a:t>
            </a:r>
            <a:r>
              <a:rPr lang="en-GB" dirty="0"/>
              <a:t>. </a:t>
            </a:r>
            <a:r>
              <a:rPr lang="en-GB" sz="1200" u="none" kern="1200" noProof="0" dirty="0">
                <a:solidFill>
                  <a:schemeClr val="tx1"/>
                </a:solidFill>
                <a:effectLst/>
                <a:latin typeface="+mn-lt"/>
                <a:ea typeface="+mn-ea"/>
                <a:cs typeface="+mn-cs"/>
                <a:hlinkClick r:id="rId3"/>
              </a:rPr>
              <a:t>https://citizens-initiative.europa.eu/_pl</a:t>
            </a:r>
            <a:endParaRPr lang="en-GB" dirty="0">
              <a:cs typeface="Calibri"/>
            </a:endParaRPr>
          </a:p>
          <a:p>
            <a:pPr>
              <a:buFont typeface="Arial" panose="020B0604020202020204" pitchFamily="34" charset="0"/>
              <a:defRPr/>
            </a:pPr>
            <a:endParaRPr lang="en-GB" dirty="0">
              <a:cs typeface="Calibri"/>
            </a:endParaRPr>
          </a:p>
          <a:p>
            <a:pPr>
              <a:defRPr/>
            </a:pPr>
            <a:r>
              <a:rPr lang="pl-PL" dirty="0"/>
              <a:t>Zapraszamy wszystkich zainteresowanych na </a:t>
            </a:r>
            <a:r>
              <a:rPr lang="pl-PL" b="1" dirty="0"/>
              <a:t>Europejski Tydzień Młodzieży 2024! </a:t>
            </a:r>
            <a:r>
              <a:rPr lang="pl-PL" dirty="0"/>
              <a:t>Komisja Europejska organizuje taki tydzień tematyczny co dwa lata, aby zachęcać młodzież w Europie i na świecie do aktywnego udziału w życiu obywatelskim.</a:t>
            </a:r>
            <a:r>
              <a:rPr lang="en-IE" dirty="0"/>
              <a:t> </a:t>
            </a:r>
            <a:r>
              <a:rPr lang="pl-PL" dirty="0"/>
              <a:t>Chcesz się dowiedzieć, co oferuje UE? Interesuje Cię jej działalność? Chcesz się wypowiedzieć na temat decyzji, które mają dla Ciebie znaczenie? Chcesz wziąć udział w wydarzeniach i dyskusjach? Masz doskonałą okazję, by wyrazić swoje zdanie!</a:t>
            </a:r>
            <a:r>
              <a:rPr lang="en-IE" dirty="0"/>
              <a:t> </a:t>
            </a:r>
            <a:r>
              <a:rPr lang="pl-PL" dirty="0"/>
              <a:t>Data: 12-19 kwietnia 2024 r.</a:t>
            </a:r>
            <a:r>
              <a:rPr lang="en-GB" dirty="0"/>
              <a:t>:</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https://youth.europa.eu/youthweek_pl</a:t>
            </a:r>
            <a:endParaRPr lang="en-GB" sz="1200" u="none" kern="1200" noProof="0" dirty="0">
              <a:solidFill>
                <a:schemeClr val="tx1"/>
              </a:solidFill>
              <a:effectLst/>
              <a:latin typeface="+mn-lt"/>
              <a:cs typeface="Calibri"/>
            </a:endParaRPr>
          </a:p>
          <a:p>
            <a:pPr>
              <a:defRPr/>
            </a:pPr>
            <a:endParaRPr lang="en-GB" dirty="0">
              <a:cs typeface="Calibri"/>
            </a:endParaRPr>
          </a:p>
          <a:p>
            <a:pPr algn="l"/>
            <a:r>
              <a:rPr lang="pl-PL" b="1" i="0" dirty="0">
                <a:solidFill>
                  <a:srgbClr val="000000"/>
                </a:solidFill>
                <a:effectLst/>
                <a:latin typeface="Aptos Narrow" panose="020B0004020202020204" pitchFamily="34" charset="0"/>
              </a:rPr>
              <a:t>EYE (</a:t>
            </a:r>
            <a:r>
              <a:rPr lang="pl-PL" b="1" i="0" dirty="0" err="1">
                <a:solidFill>
                  <a:srgbClr val="000000"/>
                </a:solidFill>
                <a:effectLst/>
                <a:latin typeface="Aptos Narrow" panose="020B0004020202020204" pitchFamily="34" charset="0"/>
              </a:rPr>
              <a:t>European</a:t>
            </a:r>
            <a:r>
              <a:rPr lang="pl-PL" b="1" i="0" dirty="0">
                <a:solidFill>
                  <a:srgbClr val="000000"/>
                </a:solidFill>
                <a:effectLst/>
                <a:latin typeface="Aptos Narrow" panose="020B0004020202020204" pitchFamily="34" charset="0"/>
              </a:rPr>
              <a:t> </a:t>
            </a:r>
            <a:r>
              <a:rPr lang="pl-PL" b="1" i="0" dirty="0" err="1">
                <a:solidFill>
                  <a:srgbClr val="000000"/>
                </a:solidFill>
                <a:effectLst/>
                <a:latin typeface="Aptos Narrow" panose="020B0004020202020204" pitchFamily="34" charset="0"/>
              </a:rPr>
              <a:t>Youth</a:t>
            </a:r>
            <a:r>
              <a:rPr lang="pl-PL" b="1" i="0" dirty="0">
                <a:solidFill>
                  <a:srgbClr val="000000"/>
                </a:solidFill>
                <a:effectLst/>
                <a:latin typeface="Aptos Narrow" panose="020B0004020202020204" pitchFamily="34" charset="0"/>
              </a:rPr>
              <a:t> Event) </a:t>
            </a:r>
            <a:r>
              <a:rPr lang="pl-PL" b="0" i="0" dirty="0">
                <a:solidFill>
                  <a:srgbClr val="000000"/>
                </a:solidFill>
                <a:effectLst/>
                <a:latin typeface="Aptos Narrow" panose="020B0004020202020204" pitchFamily="34" charset="0"/>
              </a:rPr>
              <a:t>gromadzi w Parlamencie Europejskim w Strasburgu i online tysiące młodych ludzi z całej Unii Europejskiej i świata, aby mogli podzielić się swoimi pomysłami na przyszłość Europy i wspólnie przedyskutować je.</a:t>
            </a:r>
            <a:r>
              <a:rPr lang="en-IE" b="0" i="0" dirty="0">
                <a:solidFill>
                  <a:srgbClr val="000000"/>
                </a:solidFill>
                <a:effectLst/>
                <a:latin typeface="Aptos Narrow" panose="020B0004020202020204" pitchFamily="34" charset="0"/>
              </a:rPr>
              <a:t> </a:t>
            </a:r>
            <a:r>
              <a:rPr lang="pl-PL" b="0" i="0" dirty="0">
                <a:solidFill>
                  <a:srgbClr val="000000"/>
                </a:solidFill>
                <a:effectLst/>
                <a:latin typeface="Aptos Narrow" panose="020B0004020202020204" pitchFamily="34" charset="0"/>
              </a:rPr>
              <a:t>Jest to wyjątkowa okazja dla młodzieży w wieku 16-30 lat do interakcji, wzajemnej inspiracji i wymiany poglądów z ekspertami, działaczami, osobami wpływowymi i decydentami, w samym sercu europejskiej demokracji.</a:t>
            </a:r>
          </a:p>
          <a:p>
            <a:pPr>
              <a:defRPr/>
            </a:pPr>
            <a:r>
              <a:rPr lang="en-GB" dirty="0">
                <a:hlinkClick r:id="rId5"/>
              </a:rPr>
              <a:t>European</a:t>
            </a:r>
            <a:r>
              <a:rPr lang="en-GB" dirty="0">
                <a:hlinkClick r:id="rId5">
                  <a:extLst>
                    <a:ext uri="{A12FA001-AC4F-418D-AE19-62706E023703}">
                      <ahyp:hlinkClr xmlns:ahyp="http://schemas.microsoft.com/office/drawing/2018/hyperlinkcolor" val="tx"/>
                    </a:ext>
                  </a:extLst>
                </a:hlinkClick>
              </a:rPr>
              <a:t> Youth Event | European Youth Event | European Parliament (</a:t>
            </a:r>
            <a:r>
              <a:rPr lang="en-GB" u="none" kern="1200" noProof="0" dirty="0">
                <a:effectLst/>
                <a:hlinkClick r:id="rId5">
                  <a:extLst>
                    <a:ext uri="{A12FA001-AC4F-418D-AE19-62706E023703}">
                      <ahyp:hlinkClr xmlns:ahyp="http://schemas.microsoft.com/office/drawing/2018/hyperlinkcolor" val="tx"/>
                    </a:ext>
                  </a:extLst>
                </a:hlinkClick>
              </a:rPr>
              <a:t>europa.eu</a:t>
            </a:r>
            <a:r>
              <a:rPr lang="en-GB" dirty="0">
                <a:hlinkClick r:id="rId5">
                  <a:extLst>
                    <a:ext uri="{A12FA001-AC4F-418D-AE19-62706E023703}">
                      <ahyp:hlinkClr xmlns:ahyp="http://schemas.microsoft.com/office/drawing/2018/hyperlinkcolor" val="tx"/>
                    </a:ext>
                  </a:extLst>
                </a:hlinkClick>
              </a:rPr>
              <a:t>)</a:t>
            </a:r>
            <a:endParaRPr lang="en-GB"/>
          </a:p>
          <a:p>
            <a:pPr>
              <a:defRPr/>
            </a:pPr>
            <a:endParaRPr lang="en-GB" dirty="0">
              <a:cs typeface="Calibri"/>
            </a:endParaRPr>
          </a:p>
          <a:p>
            <a:pPr>
              <a:buFont typeface="Arial" panose="020B0604020202020204" pitchFamily="34" charset="0"/>
              <a:defRPr/>
            </a:pPr>
            <a:r>
              <a:rPr lang="pl-PL" b="1" i="0" dirty="0">
                <a:solidFill>
                  <a:srgbClr val="000000"/>
                </a:solidFill>
                <a:effectLst/>
                <a:latin typeface="Aptos Narrow" panose="020B0004020202020204" pitchFamily="34" charset="0"/>
              </a:rPr>
              <a:t>Twoja Europa – Twoje zdanie! </a:t>
            </a:r>
            <a:r>
              <a:rPr lang="pl-PL" b="0" i="0" dirty="0">
                <a:solidFill>
                  <a:srgbClr val="000000"/>
                </a:solidFill>
                <a:effectLst/>
                <a:latin typeface="Aptos Narrow" panose="020B0004020202020204" pitchFamily="34" charset="0"/>
              </a:rPr>
              <a:t>jest doroczną imprezą EKES-u skierowaną do młodzieży. Pierwszy raz odbyła się w 2010 r. i miała przybliżyć młodych ludzi do Unii Europejskiej. Od tamtej pory co roku uczniowie szkół średnich ze wszystkich państw członkowskich UE i z krajów kandydujących przyjeżdżają do Brukseli, by przez dwa dni wspólnie pracować nad rezolucjami, które następnie są przekazywane instytucjom UE. W tych rezolucjach młodzi ludzie – obywatele europejscy – zawierają swe pomysły, propozycje i nadzieje na przyszłość. </a:t>
            </a:r>
            <a:r>
              <a:rPr lang="en-GB" dirty="0"/>
              <a:t>.</a:t>
            </a:r>
            <a:endParaRPr lang="en-GB" dirty="0">
              <a:cs typeface="Calibri"/>
            </a:endParaRPr>
          </a:p>
          <a:p>
            <a:pPr>
              <a:buFont typeface="Arial" panose="020B0604020202020204" pitchFamily="34" charset="0"/>
              <a:defRPr/>
            </a:pPr>
            <a:r>
              <a:rPr lang="en-GB" sz="1200" u="none" kern="1200" noProof="0" dirty="0">
                <a:solidFill>
                  <a:schemeClr val="tx1"/>
                </a:solidFill>
                <a:effectLst/>
                <a:latin typeface="+mn-lt"/>
                <a:ea typeface="+mn-ea"/>
                <a:cs typeface="+mn-cs"/>
                <a:hlinkClick r:id="rId6"/>
              </a:rPr>
              <a:t>https://www.eesc.europa.eu/pl/initiatives/your-europe-your-say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Liberale da Verona, „Porwanie Europy, ok. 1470 r., olej na desce topolowej, Luwr.</a:t>
            </a:r>
            <a:endParaRPr lang="en-US"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Obraz przedstawia uprowadzenie fenickiej księżniczki Europy na Kretę przez Zeusa pod postacią śnieżnobiałego byka. Jedna z teorii dotyczących pochodzenia nazwy „Europa” mówi, że kontynent został nazwany jej imieniem.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pl-PL" sz="1200" b="1" kern="1200" dirty="0">
                <a:solidFill>
                  <a:schemeClr val="tx1"/>
                </a:solidFill>
                <a:effectLst/>
                <a:latin typeface="+mn-lt"/>
                <a:ea typeface="+mn-ea"/>
                <a:cs typeface="+mn-cs"/>
              </a:rPr>
              <a:t>Czym jest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Jest jednym z sześciu kontynentów.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 Europie leżą 44 kraje.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Europa ma ponad 700 mln mieszkańców.</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pl-PL" sz="1200" b="1" kern="1200" dirty="0">
                <a:solidFill>
                  <a:schemeClr val="tx1"/>
                </a:solidFill>
                <a:effectLst/>
                <a:latin typeface="+mn-lt"/>
                <a:ea typeface="+mn-ea"/>
                <a:cs typeface="+mn-cs"/>
              </a:rPr>
              <a:t>Czym jest Unia Europejska?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To jedyne w swoim rodzaju partnerstwo 27 krajów UE, nazywanych państwami członkowskimi, które postanowiły połączyć siły, aby wspólnie budować lepszą przyszłość.</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UE ma około </a:t>
            </a:r>
            <a:r>
              <a:rPr lang="pl-PL" sz="1200" b="1" kern="1200" dirty="0">
                <a:solidFill>
                  <a:schemeClr val="tx1"/>
                </a:solidFill>
                <a:effectLst/>
                <a:latin typeface="+mn-lt"/>
                <a:ea typeface="+mn-ea"/>
                <a:cs typeface="+mn-cs"/>
              </a:rPr>
              <a:t>447 mln mieszkańców</a:t>
            </a:r>
            <a:r>
              <a:rPr lang="pl-P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Dzięki Unii obywatele jednego kraju mogą swobodnie podróżować do innych krajów UE, mieszkać tam lub pracować.</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Najważniejsze etapy powstawania nowoczesnej Europy:</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Cywilizacje starożytnego Rzymu i starożytnej Grecji</a:t>
            </a:r>
            <a:r>
              <a:rPr lang="pl-PL" sz="1200" kern="1200" dirty="0">
                <a:solidFill>
                  <a:schemeClr val="tx1"/>
                </a:solidFill>
                <a:effectLst/>
                <a:latin typeface="+mn-lt"/>
                <a:ea typeface="+mn-ea"/>
                <a:cs typeface="+mn-cs"/>
              </a:rPr>
              <a:t>, które pomogły Europie rozwinąć demokrację, rządy i kulturę.</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Reformacja, </a:t>
            </a:r>
            <a:r>
              <a:rPr lang="pl-PL" sz="1200" kern="1200" dirty="0">
                <a:solidFill>
                  <a:schemeClr val="tx1"/>
                </a:solidFill>
                <a:effectLst/>
                <a:latin typeface="+mn-lt"/>
                <a:ea typeface="+mn-ea"/>
                <a:cs typeface="+mn-cs"/>
              </a:rPr>
              <a:t>która miała miejsce w XVI i XVII wieku, zmieniła podejście Europy do religii.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Oświecenie</a:t>
            </a:r>
            <a:r>
              <a:rPr lang="pl-PL" sz="1200" kern="1200" dirty="0">
                <a:solidFill>
                  <a:schemeClr val="tx1"/>
                </a:solidFill>
                <a:effectLst/>
                <a:latin typeface="+mn-lt"/>
                <a:ea typeface="+mn-ea"/>
                <a:cs typeface="+mn-cs"/>
              </a:rPr>
              <a:t>, ruch intelektualny, polityczny i ideologiczny, który panował w Europie w XVIII wieku, kładł nacisk na znaczenie logiki i rozumu i wyznaczył podstawowe zasady nowoczesnej nauki i polityki.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Stworzenie parlamentaryzmu,</a:t>
            </a:r>
            <a:r>
              <a:rPr lang="pl-PL" sz="1200" kern="1200" dirty="0">
                <a:solidFill>
                  <a:schemeClr val="tx1"/>
                </a:solidFill>
                <a:effectLst/>
                <a:latin typeface="+mn-lt"/>
                <a:ea typeface="+mn-ea"/>
                <a:cs typeface="+mn-cs"/>
              </a:rPr>
              <a:t> który stanowi obecnie fundament nowoczesnych rządów europejskich.</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b="1" kern="1200" dirty="0">
                <a:solidFill>
                  <a:schemeClr val="tx1"/>
                </a:solidFill>
                <a:effectLst/>
                <a:latin typeface="+mn-lt"/>
                <a:ea typeface="+mn-ea"/>
                <a:cs typeface="+mn-cs"/>
              </a:rPr>
              <a:t>Rozwój praw socjalnych</a:t>
            </a:r>
            <a:r>
              <a:rPr lang="pl-PL" sz="1200" kern="1200" dirty="0">
                <a:solidFill>
                  <a:schemeClr val="tx1"/>
                </a:solidFill>
                <a:effectLst/>
                <a:latin typeface="+mn-lt"/>
                <a:ea typeface="+mn-ea"/>
                <a:cs typeface="+mn-cs"/>
              </a:rPr>
              <a:t> w XIX i XX wieku umożliwił stworzenie zasad dotyczących życia i pracy, które dziś chronią obywateli Europy.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pl-PL" sz="1200" b="1" kern="1200" dirty="0">
                <a:solidFill>
                  <a:schemeClr val="tx1"/>
                </a:solidFill>
                <a:effectLst/>
                <a:latin typeface="+mn-lt"/>
                <a:ea typeface="+mn-ea"/>
                <a:cs typeface="+mn-cs"/>
              </a:rPr>
              <a:t>Pablo Picasso</a:t>
            </a:r>
            <a:r>
              <a:rPr lang="pl-PL" sz="1200" kern="1200" dirty="0">
                <a:solidFill>
                  <a:schemeClr val="tx1"/>
                </a:solidFill>
                <a:effectLst/>
                <a:latin typeface="+mn-lt"/>
                <a:ea typeface="+mn-ea"/>
                <a:cs typeface="+mn-cs"/>
              </a:rPr>
              <a:t>: hiszpański artysta, który razem z Georgesem </a:t>
            </a:r>
            <a:r>
              <a:rPr lang="pl-PL" sz="1200" kern="1200" dirty="0" err="1">
                <a:solidFill>
                  <a:schemeClr val="tx1"/>
                </a:solidFill>
                <a:effectLst/>
                <a:latin typeface="+mn-lt"/>
                <a:ea typeface="+mn-ea"/>
                <a:cs typeface="+mn-cs"/>
              </a:rPr>
              <a:t>Braquem</a:t>
            </a:r>
            <a:r>
              <a:rPr lang="pl-PL" sz="1200" kern="1200" dirty="0">
                <a:solidFill>
                  <a:schemeClr val="tx1"/>
                </a:solidFill>
                <a:effectLst/>
                <a:latin typeface="+mn-lt"/>
                <a:ea typeface="+mn-ea"/>
                <a:cs typeface="+mn-cs"/>
              </a:rPr>
              <a:t> stworzył kubizm. Być może znasz jego słynne dzieła: „</a:t>
            </a:r>
            <a:r>
              <a:rPr lang="pl-PL" sz="1200" kern="1200" dirty="0" err="1">
                <a:solidFill>
                  <a:schemeClr val="tx1"/>
                </a:solidFill>
                <a:effectLst/>
                <a:latin typeface="+mn-lt"/>
                <a:ea typeface="+mn-ea"/>
                <a:cs typeface="+mn-cs"/>
              </a:rPr>
              <a:t>Guernikę</a:t>
            </a:r>
            <a:r>
              <a:rPr lang="pl-PL" sz="1200" kern="1200" dirty="0">
                <a:solidFill>
                  <a:schemeClr val="tx1"/>
                </a:solidFill>
                <a:effectLst/>
                <a:latin typeface="+mn-lt"/>
                <a:ea typeface="+mn-ea"/>
                <a:cs typeface="+mn-cs"/>
              </a:rPr>
              <a:t>” i „Panny z Awinionu”.</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Ludwig van Beethoven </a:t>
            </a:r>
            <a:r>
              <a:rPr lang="pl-PL" sz="1200" kern="1200" dirty="0">
                <a:solidFill>
                  <a:schemeClr val="tx1"/>
                </a:solidFill>
                <a:effectLst/>
                <a:latin typeface="+mn-lt"/>
                <a:ea typeface="+mn-ea"/>
                <a:cs typeface="+mn-cs"/>
              </a:rPr>
              <a:t>niemiecki kompozytor i pianista znany ze swych symfonii. Beethoven był kluczową postacią w przejściu od klasycyzmu do romantyzmu w muzyce europejskiej. Skomponował „Odę do Radości”, która później została hymnem europejskim.</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Alfons Mucha</a:t>
            </a:r>
            <a:r>
              <a:rPr lang="pl-PL" sz="1200" kern="1200" dirty="0">
                <a:solidFill>
                  <a:schemeClr val="tx1"/>
                </a:solidFill>
                <a:effectLst/>
                <a:latin typeface="+mn-lt"/>
                <a:ea typeface="+mn-ea"/>
                <a:cs typeface="+mn-cs"/>
              </a:rPr>
              <a:t>: czeski malarz i ilustrator należący do ruchu Art </a:t>
            </a:r>
            <a:r>
              <a:rPr lang="pl-PL" sz="1200" kern="1200" dirty="0" err="1">
                <a:solidFill>
                  <a:schemeClr val="tx1"/>
                </a:solidFill>
                <a:effectLst/>
                <a:latin typeface="+mn-lt"/>
                <a:ea typeface="+mn-ea"/>
                <a:cs typeface="+mn-cs"/>
              </a:rPr>
              <a:t>Nouveau</a:t>
            </a:r>
            <a:r>
              <a:rPr lang="pl-PL" sz="1200" kern="1200" dirty="0">
                <a:solidFill>
                  <a:schemeClr val="tx1"/>
                </a:solidFill>
                <a:effectLst/>
                <a:latin typeface="+mn-lt"/>
                <a:ea typeface="+mn-ea"/>
                <a:cs typeface="+mn-cs"/>
              </a:rPr>
              <a:t>. Do jego najsłynniejszych dzieł należą „Owoc” (1897) oraz cykl „Epopeja słowiańska” (1910–1928) przedstawiający historię wszystkich narodów słowiańskich.</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err="1">
                <a:solidFill>
                  <a:schemeClr val="tx1"/>
                </a:solidFill>
                <a:effectLst/>
                <a:latin typeface="+mn-lt"/>
                <a:ea typeface="+mn-ea"/>
                <a:cs typeface="+mn-cs"/>
              </a:rPr>
              <a:t>Hilma</a:t>
            </a:r>
            <a:r>
              <a:rPr lang="pl-PL" sz="1200" b="1" kern="1200" dirty="0">
                <a:solidFill>
                  <a:schemeClr val="tx1"/>
                </a:solidFill>
                <a:effectLst/>
                <a:latin typeface="+mn-lt"/>
                <a:ea typeface="+mn-ea"/>
                <a:cs typeface="+mn-cs"/>
              </a:rPr>
              <a:t> </a:t>
            </a:r>
            <a:r>
              <a:rPr lang="pl-PL" sz="1200" b="1" kern="1200" dirty="0" err="1">
                <a:solidFill>
                  <a:schemeClr val="tx1"/>
                </a:solidFill>
                <a:effectLst/>
                <a:latin typeface="+mn-lt"/>
                <a:ea typeface="+mn-ea"/>
                <a:cs typeface="+mn-cs"/>
              </a:rPr>
              <a:t>af</a:t>
            </a:r>
            <a:r>
              <a:rPr lang="pl-PL" sz="1200" b="1" kern="1200" dirty="0">
                <a:solidFill>
                  <a:schemeClr val="tx1"/>
                </a:solidFill>
                <a:effectLst/>
                <a:latin typeface="+mn-lt"/>
                <a:ea typeface="+mn-ea"/>
                <a:cs typeface="+mn-cs"/>
              </a:rPr>
              <a:t> </a:t>
            </a:r>
            <a:r>
              <a:rPr lang="pl-PL" sz="1200" b="1" kern="1200" dirty="0" err="1">
                <a:solidFill>
                  <a:schemeClr val="tx1"/>
                </a:solidFill>
                <a:effectLst/>
                <a:latin typeface="+mn-lt"/>
                <a:ea typeface="+mn-ea"/>
                <a:cs typeface="+mn-cs"/>
              </a:rPr>
              <a:t>Klint</a:t>
            </a:r>
            <a:r>
              <a:rPr lang="pl-PL" sz="1200" kern="1200" dirty="0">
                <a:solidFill>
                  <a:schemeClr val="tx1"/>
                </a:solidFill>
                <a:effectLst/>
                <a:latin typeface="+mn-lt"/>
                <a:ea typeface="+mn-ea"/>
                <a:cs typeface="+mn-cs"/>
              </a:rPr>
              <a:t>: szwedzka malarka. Jej abstrakcyjne obrazy dotyczą sfery duchowości i cyklu życia, czerpią z teorii koloru i wielokrotnie przedstawiają spirale lub figury geometryczne. Są uważane za jedne z pierwszych abstrakcji w europejskim malarstwie.</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Stefan Zweig</a:t>
            </a:r>
            <a:r>
              <a:rPr lang="pl-PL" sz="1200" kern="1200" dirty="0">
                <a:solidFill>
                  <a:schemeClr val="tx1"/>
                </a:solidFill>
                <a:effectLst/>
                <a:latin typeface="+mn-lt"/>
                <a:ea typeface="+mn-ea"/>
                <a:cs typeface="+mn-cs"/>
              </a:rPr>
              <a:t>: austriacki powieściopisarz, dramatopisarz, dziennikarz i biograf. Być może znasz jego słynne opowiadanie „Nowela szachowa” (1941) oraz inne opowiadania, które dzisiaj nazwalibyśmy thrillerami psychologicznymi.</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Wisława Szymborska</a:t>
            </a:r>
            <a:r>
              <a:rPr lang="pl-PL" sz="1200" kern="1200" dirty="0">
                <a:solidFill>
                  <a:schemeClr val="tx1"/>
                </a:solidFill>
                <a:effectLst/>
                <a:latin typeface="+mn-lt"/>
                <a:ea typeface="+mn-ea"/>
                <a:cs typeface="+mn-cs"/>
              </a:rPr>
              <a:t>: polska poetka, eseistka i tłumaczka. W 1996 r. laureatka literackiej Nagrody Nobla. Jeden z najsłynniejszych zbiorów jej wierszy to „Widok z ziarnkiem piasku”.</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Simone de Beauvoir</a:t>
            </a:r>
            <a:r>
              <a:rPr lang="pl-PL" sz="1200" kern="1200" dirty="0">
                <a:solidFill>
                  <a:schemeClr val="tx1"/>
                </a:solidFill>
                <a:effectLst/>
                <a:latin typeface="+mn-lt"/>
                <a:ea typeface="+mn-ea"/>
                <a:cs typeface="+mn-cs"/>
              </a:rPr>
              <a:t>: francuska pisarka, filozofka i eseistka. Jedną z jej najbardziej znanych książek jest powieść autobiograficzna „Pamiętnik statecznej panienki” (1958), w którym wspomina swoją młodość.</a:t>
            </a:r>
            <a:endParaRPr lang="en-US" sz="1200" kern="1200" dirty="0">
              <a:solidFill>
                <a:schemeClr val="tx1"/>
              </a:solidFill>
              <a:effectLst/>
              <a:latin typeface="+mn-lt"/>
              <a:ea typeface="+mn-ea"/>
              <a:cs typeface="+mn-cs"/>
            </a:endParaRPr>
          </a:p>
          <a:p>
            <a:pPr marL="228600" lvl="0" indent="-228600">
              <a:buFont typeface="+mj-lt"/>
              <a:buAutoNum type="arabicPeriod"/>
            </a:pPr>
            <a:r>
              <a:rPr lang="pl-PL" sz="1200" b="1" kern="1200" dirty="0">
                <a:solidFill>
                  <a:schemeClr val="tx1"/>
                </a:solidFill>
                <a:effectLst/>
                <a:latin typeface="+mn-lt"/>
                <a:ea typeface="+mn-ea"/>
                <a:cs typeface="+mn-cs"/>
              </a:rPr>
              <a:t>Magda </a:t>
            </a:r>
            <a:r>
              <a:rPr lang="pl-PL" sz="1200" b="1" kern="1200" dirty="0" err="1">
                <a:solidFill>
                  <a:schemeClr val="tx1"/>
                </a:solidFill>
                <a:effectLst/>
                <a:latin typeface="+mn-lt"/>
                <a:ea typeface="+mn-ea"/>
                <a:cs typeface="+mn-cs"/>
              </a:rPr>
              <a:t>Szabó</a:t>
            </a:r>
            <a:r>
              <a:rPr lang="pl-PL" sz="1200" kern="1200" dirty="0">
                <a:solidFill>
                  <a:schemeClr val="tx1"/>
                </a:solidFill>
                <a:effectLst/>
                <a:latin typeface="+mn-lt"/>
                <a:ea typeface="+mn-ea"/>
                <a:cs typeface="+mn-cs"/>
              </a:rPr>
              <a:t>: węgierska autorka powieści, dramatów, esejów, studiów, pamiętników, wierszy i książek dla dzieci. Jej powieść „Zamknięte drzwi” opublikowana w 1987 r. zyskała popularność na całym świecie.</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b="1" i="1" kern="1200" dirty="0">
                <a:solidFill>
                  <a:schemeClr val="tx1"/>
                </a:solidFill>
                <a:effectLst/>
                <a:latin typeface="+mn-lt"/>
                <a:ea typeface="+mn-ea"/>
                <a:cs typeface="+mn-cs"/>
              </a:rPr>
              <a:t>Czy znasz innych artystów europejskich?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a:solidFill>
                  <a:schemeClr val="tx1"/>
                </a:solidFill>
                <a:effectLst/>
                <a:latin typeface="+mn-lt"/>
                <a:ea typeface="+mn-ea"/>
                <a:cs typeface="+mn-cs"/>
              </a:rPr>
              <a:t>Każdy kraj UE ma swoją własną kulturę, język lub języki oraz tradycje. Wszystkie one jednak mają te same wspólne wartości, które muszą szanować, jeżeli chcą być częścią Unii Europejskiej.</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Godność człowieka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Wolność</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Demokracja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Równość</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Praworządność</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200" kern="1200" dirty="0">
                <a:solidFill>
                  <a:schemeClr val="tx1"/>
                </a:solidFill>
                <a:effectLst/>
                <a:latin typeface="+mn-lt"/>
                <a:ea typeface="+mn-ea"/>
                <a:cs typeface="+mn-cs"/>
              </a:rPr>
              <a:t>Prawa człowieka</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b="1" i="1" kern="1200" dirty="0">
                <a:solidFill>
                  <a:schemeClr val="tx1"/>
                </a:solidFill>
                <a:effectLst/>
                <a:latin typeface="+mn-lt"/>
                <a:ea typeface="+mn-ea"/>
                <a:cs typeface="+mn-cs"/>
              </a:rPr>
              <a:t>Którą z wartości europejskich uważasz za najważniejszą i dlaczego?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g"/><Relationship Id="rId5" Type="http://schemas.openxmlformats.org/officeDocument/2006/relationships/image" Target="../media/image86.jpg"/><Relationship Id="rId10" Type="http://schemas.openxmlformats.org/officeDocument/2006/relationships/hyperlink" Target="https://europa.eu/learning-corner/home_pl"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p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pl" TargetMode="External"/><Relationship Id="rId5" Type="http://schemas.openxmlformats.org/officeDocument/2006/relationships/hyperlink" Target="http://europa.eu/european-union/contact_pl"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UE W SKRÓCIE</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JĘZYKI URZĘDOWE UE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238466" y="5952463"/>
            <a:ext cx="156485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CZYM JEST EUROPA?</a:t>
            </a:r>
          </a:p>
        </p:txBody>
      </p:sp>
      <p:cxnSp>
        <p:nvCxnSpPr>
          <p:cNvPr id="10" name="Connecteur droit 12"/>
          <p:cNvCxnSpPr/>
          <p:nvPr/>
        </p:nvCxnSpPr>
        <p:spPr>
          <a:xfrm>
            <a:off x="8903388" y="5270869"/>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2671272705"/>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RODZINY JĘZYKÓW W UE</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238466" y="5952463"/>
            <a:ext cx="156485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CZYM JEST EUROPA?</a:t>
            </a:r>
          </a:p>
        </p:txBody>
      </p:sp>
      <p:cxnSp>
        <p:nvCxnSpPr>
          <p:cNvPr id="9" name="Connecteur droit 12"/>
          <p:cNvCxnSpPr/>
          <p:nvPr/>
        </p:nvCxnSpPr>
        <p:spPr>
          <a:xfrm>
            <a:off x="8903388" y="5270869"/>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49065" y="2042832"/>
            <a:ext cx="6828748"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INTEGRACJA EUROPEJSKA</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pl-PL" sz="5400" b="1" dirty="0">
                <a:solidFill>
                  <a:prstClr val="white"/>
                </a:solidFill>
              </a:rPr>
              <a:t>KTÓRE KRAJE ZAŁOŻYŁY UE </a:t>
            </a:r>
            <a:endParaRPr lang="fr-BE" sz="5400" b="1" dirty="0">
              <a:solidFill>
                <a:prstClr val="white"/>
              </a:solidFill>
            </a:endParaRPr>
          </a:p>
          <a:p>
            <a:pPr lvl="0" algn="ctr">
              <a:defRPr/>
            </a:pPr>
            <a:r>
              <a:rPr lang="pl-PL" sz="5400" b="1" dirty="0">
                <a:solidFill>
                  <a:prstClr val="white"/>
                </a:solidFill>
              </a:rPr>
              <a:t>I DLACZEGO?</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OD WOJNY DO POKOJU</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INTEGRACJA EUROPEJSKA</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8768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OD WOJNY DO POKOJU</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00B0F0"/>
                </a:solidFill>
              </a:rPr>
              <a:t>Utrzymanie pokoju było jednym z celów utworzenia Unii Europejskiej</a:t>
            </a:r>
            <a:endParaRPr lang="fr-BE" b="1" dirty="0">
              <a:solidFill>
                <a:srgbClr val="00B0F0"/>
              </a:solidFill>
            </a:endParaRPr>
          </a:p>
          <a:p>
            <a:pPr algn="ctr"/>
            <a:endParaRPr lang="en-US" b="1" dirty="0">
              <a:solidFill>
                <a:srgbClr val="00B0F0"/>
              </a:solidFill>
            </a:endParaRPr>
          </a:p>
          <a:p>
            <a:pPr algn="ctr"/>
            <a:r>
              <a:rPr lang="pl-PL" b="1" dirty="0">
                <a:solidFill>
                  <a:srgbClr val="00B0F0"/>
                </a:solidFill>
              </a:rPr>
              <a:t>W 2012 r. UE otrzymała Pokojową Nagrodę Nobla</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INTEGRACJA EUROPEJSKA</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53317" y="5813766"/>
            <a:ext cx="193514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INTEGRACJA EUROPEJSKA</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pl-PL" dirty="0"/>
              <a:t>Europejska Wspólnota Węgla </a:t>
            </a:r>
            <a:endParaRPr lang="fr-BE" dirty="0"/>
          </a:p>
          <a:p>
            <a:pPr algn="ctr"/>
            <a:r>
              <a:rPr lang="pl-PL" dirty="0"/>
              <a:t>i Stali</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3228" y="4290188"/>
            <a:ext cx="1270605" cy="646331"/>
          </a:xfrm>
          <a:prstGeom prst="rect">
            <a:avLst/>
          </a:prstGeom>
          <a:noFill/>
        </p:spPr>
        <p:txBody>
          <a:bodyPr wrap="square" rtlCol="0">
            <a:spAutoFit/>
          </a:bodyPr>
          <a:lstStyle/>
          <a:p>
            <a:pPr algn="ctr"/>
            <a:r>
              <a:rPr lang="fr-BE" dirty="0" err="1"/>
              <a:t>deklaracja</a:t>
            </a:r>
            <a:r>
              <a:rPr lang="fr-BE" dirty="0"/>
              <a:t> </a:t>
            </a:r>
            <a:r>
              <a:rPr lang="fr-BE" dirty="0" err="1"/>
              <a:t>Schumana</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Traktat</a:t>
            </a:r>
            <a:r>
              <a:rPr lang="fr-BE" dirty="0"/>
              <a:t> </a:t>
            </a:r>
            <a:r>
              <a:rPr lang="fr-BE" dirty="0" err="1"/>
              <a:t>rzymski</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05146" y="2179688"/>
            <a:ext cx="1548044" cy="646331"/>
          </a:xfrm>
          <a:prstGeom prst="rect">
            <a:avLst/>
          </a:prstGeom>
          <a:noFill/>
        </p:spPr>
        <p:txBody>
          <a:bodyPr wrap="square" rtlCol="0">
            <a:spAutoFit/>
          </a:bodyPr>
          <a:lstStyle/>
          <a:p>
            <a:pPr algn="ctr"/>
            <a:r>
              <a:rPr lang="fr-BE" dirty="0" err="1"/>
              <a:t>Traktat</a:t>
            </a:r>
            <a:r>
              <a:rPr lang="fr-BE" dirty="0"/>
              <a:t> </a:t>
            </a:r>
          </a:p>
          <a:p>
            <a:pPr algn="ctr"/>
            <a:r>
              <a:rPr lang="fr-BE" dirty="0"/>
              <a:t>z Maastricht</a:t>
            </a:r>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Jednolity</a:t>
            </a:r>
            <a:r>
              <a:rPr lang="fr-BE" dirty="0"/>
              <a:t> </a:t>
            </a:r>
            <a:r>
              <a:rPr lang="fr-BE" dirty="0" err="1"/>
              <a:t>rynek</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Układ</a:t>
            </a:r>
            <a:r>
              <a:rPr lang="fr-BE" dirty="0"/>
              <a:t> </a:t>
            </a:r>
          </a:p>
          <a:p>
            <a:pPr algn="ctr"/>
            <a:r>
              <a:rPr lang="fr-BE" dirty="0"/>
              <a:t>z Schengen</a:t>
            </a: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6725296"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JAK POWSTAŁA UNIA EUROPEJSKA</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96688" y="2085759"/>
            <a:ext cx="1373079" cy="646331"/>
          </a:xfrm>
          <a:prstGeom prst="rect">
            <a:avLst/>
          </a:prstGeom>
          <a:noFill/>
        </p:spPr>
        <p:txBody>
          <a:bodyPr wrap="square" rtlCol="0">
            <a:spAutoFit/>
          </a:bodyPr>
          <a:lstStyle/>
          <a:p>
            <a:pPr algn="ctr"/>
            <a:r>
              <a:rPr lang="fr-BE" dirty="0" err="1"/>
              <a:t>Rozszerzenie</a:t>
            </a:r>
            <a:r>
              <a:rPr lang="fr-BE" dirty="0"/>
              <a:t> na </a:t>
            </a:r>
            <a:r>
              <a:rPr lang="fr-BE" dirty="0" err="1"/>
              <a:t>wschód</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Traktat</a:t>
            </a:r>
            <a:r>
              <a:rPr lang="en-IE" dirty="0"/>
              <a:t> </a:t>
            </a:r>
            <a:r>
              <a:rPr lang="en-IE" dirty="0" err="1"/>
              <a:t>lizboński</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12558" y="1523403"/>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koniec</a:t>
            </a:r>
            <a:r>
              <a:rPr lang="en-IE" dirty="0"/>
              <a:t> II </a:t>
            </a:r>
            <a:r>
              <a:rPr lang="en-IE" dirty="0" err="1"/>
              <a:t>wojny</a:t>
            </a:r>
            <a:r>
              <a:rPr lang="en-IE" dirty="0"/>
              <a:t> </a:t>
            </a:r>
            <a:r>
              <a:rPr lang="en-IE" dirty="0" err="1"/>
              <a:t>światowej</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074582" y="5813766"/>
            <a:ext cx="1935145"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INTEGRACJA EUROPEJSKA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pl-PL" sz="1400" b="1" dirty="0">
                <a:solidFill>
                  <a:prstClr val="white"/>
                </a:solidFill>
              </a:rPr>
              <a:t>Belgia, Niemcy, Francja, Włochy, Luksemburg </a:t>
            </a:r>
            <a:endParaRPr lang="fr-BE" sz="1400" b="1" dirty="0">
              <a:solidFill>
                <a:prstClr val="white"/>
              </a:solidFill>
            </a:endParaRPr>
          </a:p>
          <a:p>
            <a:pPr lvl="0">
              <a:defRPr/>
            </a:pPr>
            <a:r>
              <a:rPr lang="pl-PL" sz="1400" b="1" dirty="0">
                <a:solidFill>
                  <a:prstClr val="white"/>
                </a:solidFill>
              </a:rPr>
              <a:t>i Holandia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pl-PL" sz="1400" b="1" dirty="0">
                <a:solidFill>
                  <a:prstClr val="black"/>
                </a:solidFill>
              </a:rPr>
              <a:t>Dania, Irlandia, Wielka Brytania (wystąpiła </a:t>
            </a:r>
            <a:endParaRPr lang="fr-BE" sz="1400" b="1" dirty="0">
              <a:solidFill>
                <a:prstClr val="black"/>
              </a:solidFill>
            </a:endParaRPr>
          </a:p>
          <a:p>
            <a:pPr lvl="0">
              <a:defRPr/>
            </a:pPr>
            <a:r>
              <a:rPr lang="pl-PL" sz="1400" b="1" dirty="0">
                <a:solidFill>
                  <a:prstClr val="black"/>
                </a:solidFill>
              </a:rPr>
              <a:t>z UE w 2020 r.)</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Grecja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892596" cy="307777"/>
          </a:xfrm>
          <a:prstGeom prst="rect">
            <a:avLst/>
          </a:prstGeom>
          <a:noFill/>
        </p:spPr>
        <p:txBody>
          <a:bodyPr wrap="square" rtlCol="0">
            <a:spAutoFit/>
          </a:bodyPr>
          <a:lstStyle/>
          <a:p>
            <a:pPr lvl="0">
              <a:defRPr/>
            </a:pPr>
            <a:r>
              <a:rPr lang="fr-BE" sz="1400" b="1" dirty="0" err="1">
                <a:solidFill>
                  <a:prstClr val="black"/>
                </a:solidFill>
              </a:rPr>
              <a:t>Hiszpania</a:t>
            </a:r>
            <a:r>
              <a:rPr lang="fr-BE" sz="1400" b="1" dirty="0">
                <a:solidFill>
                  <a:prstClr val="black"/>
                </a:solidFill>
              </a:rPr>
              <a:t> i </a:t>
            </a:r>
            <a:r>
              <a:rPr lang="fr-BE" sz="1400" b="1" dirty="0" err="1">
                <a:solidFill>
                  <a:prstClr val="black"/>
                </a:solidFill>
              </a:rPr>
              <a:t>Portugalia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a:t>
            </a:r>
            <a:r>
              <a:rPr lang="fr-BE" sz="1400" b="1" dirty="0" err="1">
                <a:solidFill>
                  <a:prstClr val="black"/>
                </a:solidFill>
              </a:rPr>
              <a:t>Szwecja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386243"/>
            <a:ext cx="2247307" cy="738664"/>
          </a:xfrm>
          <a:prstGeom prst="rect">
            <a:avLst/>
          </a:prstGeom>
          <a:noFill/>
        </p:spPr>
        <p:txBody>
          <a:bodyPr wrap="square" rtlCol="0">
            <a:spAutoFit/>
          </a:bodyPr>
          <a:lstStyle/>
          <a:p>
            <a:pPr lvl="0">
              <a:defRPr/>
            </a:pPr>
            <a:r>
              <a:rPr lang="pl-PL" sz="1400" b="1" dirty="0">
                <a:solidFill>
                  <a:prstClr val="black"/>
                </a:solidFill>
              </a:rPr>
              <a:t>Czechy, Estonia, Cypr, Łotwa, Litwa, Węgry, Malta, Polska, Słowenia, Słowacja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Bułgaria</a:t>
            </a:r>
            <a:r>
              <a:rPr lang="fr-BE" sz="1400" b="1" dirty="0">
                <a:solidFill>
                  <a:prstClr val="black"/>
                </a:solidFill>
              </a:rPr>
              <a:t>, </a:t>
            </a:r>
            <a:r>
              <a:rPr lang="fr-BE" sz="1400" b="1" dirty="0" err="1">
                <a:solidFill>
                  <a:prstClr val="black"/>
                </a:solidFill>
              </a:rPr>
              <a:t>Rumunia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Chorwacja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56314" y="3177511"/>
            <a:ext cx="1083734" cy="246221"/>
          </a:xfrm>
          <a:prstGeom prst="rect">
            <a:avLst/>
          </a:prstGeom>
          <a:noFill/>
        </p:spPr>
        <p:txBody>
          <a:bodyPr wrap="square" rtlCol="0">
            <a:spAutoFit/>
          </a:bodyPr>
          <a:lstStyle/>
          <a:p>
            <a:pPr lvl="0">
              <a:defRPr/>
            </a:pPr>
            <a:r>
              <a:rPr lang="pl-PL" sz="1000" b="1" dirty="0">
                <a:solidFill>
                  <a:prstClr val="black"/>
                </a:solidFill>
              </a:rPr>
              <a:t>Wielka Brytania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82399" y="2902612"/>
            <a:ext cx="634963" cy="246221"/>
          </a:xfrm>
          <a:prstGeom prst="rect">
            <a:avLst/>
          </a:prstGeom>
          <a:noFill/>
        </p:spPr>
        <p:txBody>
          <a:bodyPr wrap="square" rtlCol="0">
            <a:spAutoFit/>
          </a:bodyPr>
          <a:lstStyle/>
          <a:p>
            <a:pPr lvl="0">
              <a:defRPr/>
            </a:pPr>
            <a:r>
              <a:rPr lang="pl-PL" sz="1000" b="1" dirty="0">
                <a:solidFill>
                  <a:prstClr val="black"/>
                </a:solidFill>
              </a:rPr>
              <a:t>Irlandia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78314" y="3570300"/>
            <a:ext cx="583814" cy="246221"/>
          </a:xfrm>
          <a:prstGeom prst="rect">
            <a:avLst/>
          </a:prstGeom>
          <a:noFill/>
        </p:spPr>
        <p:txBody>
          <a:bodyPr wrap="none" rtlCol="0">
            <a:spAutoFit/>
          </a:bodyPr>
          <a:lstStyle/>
          <a:p>
            <a:pPr lvl="0">
              <a:defRPr/>
            </a:pPr>
            <a:r>
              <a:rPr lang="pl-PL" sz="1000" b="1" dirty="0">
                <a:solidFill>
                  <a:prstClr val="white"/>
                </a:solidFill>
              </a:rPr>
              <a:t>Niemcy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pl-PL" sz="1000" b="1" dirty="0">
                <a:solidFill>
                  <a:prstClr val="white"/>
                </a:solidFill>
              </a:rPr>
              <a:t>Francja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219236" y="3533419"/>
            <a:ext cx="508473" cy="246221"/>
          </a:xfrm>
          <a:prstGeom prst="rect">
            <a:avLst/>
          </a:prstGeom>
          <a:noFill/>
        </p:spPr>
        <p:txBody>
          <a:bodyPr wrap="none" rtlCol="0">
            <a:spAutoFit/>
          </a:bodyPr>
          <a:lstStyle/>
          <a:p>
            <a:pPr lvl="0">
              <a:defRPr/>
            </a:pPr>
            <a:r>
              <a:rPr lang="pl-PL" sz="1000" b="1" dirty="0">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0263"/>
            <a:ext cx="660758" cy="246221"/>
          </a:xfrm>
          <a:prstGeom prst="rect">
            <a:avLst/>
          </a:prstGeom>
          <a:noFill/>
        </p:spPr>
        <p:txBody>
          <a:bodyPr wrap="none" rtlCol="0">
            <a:spAutoFit/>
          </a:bodyPr>
          <a:lstStyle/>
          <a:p>
            <a:pPr lvl="0">
              <a:defRPr/>
            </a:pPr>
            <a:r>
              <a:rPr lang="pl-PL" sz="1000" b="1" dirty="0">
                <a:solidFill>
                  <a:prstClr val="white"/>
                </a:solidFill>
              </a:rPr>
              <a:t>Holandia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32279" cy="246221"/>
          </a:xfrm>
          <a:prstGeom prst="rect">
            <a:avLst/>
          </a:prstGeom>
          <a:noFill/>
        </p:spPr>
        <p:txBody>
          <a:bodyPr wrap="none" rtlCol="0">
            <a:spAutoFit/>
          </a:bodyPr>
          <a:lstStyle/>
          <a:p>
            <a:pPr lvl="0">
              <a:defRPr/>
            </a:pPr>
            <a:r>
              <a:rPr lang="pl-PL" sz="1000" b="1">
                <a:solidFill>
                  <a:prstClr val="white"/>
                </a:solidFill>
              </a:rPr>
              <a:t>Luksemburg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29305" y="4708265"/>
            <a:ext cx="587020" cy="246221"/>
          </a:xfrm>
          <a:prstGeom prst="rect">
            <a:avLst/>
          </a:prstGeom>
          <a:noFill/>
        </p:spPr>
        <p:txBody>
          <a:bodyPr wrap="none" rtlCol="0">
            <a:spAutoFit/>
          </a:bodyPr>
          <a:lstStyle/>
          <a:p>
            <a:pPr lvl="0">
              <a:defRPr/>
            </a:pPr>
            <a:r>
              <a:rPr lang="pl-PL" sz="1000" b="1" dirty="0">
                <a:solidFill>
                  <a:prstClr val="white"/>
                </a:solidFill>
              </a:rPr>
              <a:t>Włochy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08018" y="4794907"/>
            <a:ext cx="694421" cy="246221"/>
          </a:xfrm>
          <a:prstGeom prst="rect">
            <a:avLst/>
          </a:prstGeom>
        </p:spPr>
        <p:txBody>
          <a:bodyPr wrap="none">
            <a:spAutoFit/>
          </a:bodyPr>
          <a:lstStyle/>
          <a:p>
            <a:pPr lvl="0">
              <a:defRPr/>
            </a:pPr>
            <a:r>
              <a:rPr lang="fr-BE" sz="1000" b="1" dirty="0" err="1">
                <a:solidFill>
                  <a:prstClr val="black"/>
                </a:solidFill>
              </a:rPr>
              <a:t>Hiszpania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1290" cy="246221"/>
          </a:xfrm>
          <a:prstGeom prst="rect">
            <a:avLst/>
          </a:prstGeom>
        </p:spPr>
        <p:txBody>
          <a:bodyPr wrap="none">
            <a:spAutoFit/>
          </a:bodyPr>
          <a:lstStyle/>
          <a:p>
            <a:pPr lvl="0">
              <a:defRPr/>
            </a:pPr>
            <a:r>
              <a:rPr lang="fr-BE" sz="1000" b="1" dirty="0" err="1">
                <a:solidFill>
                  <a:prstClr val="black"/>
                </a:solidFill>
              </a:rPr>
              <a:t>Portugalia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740908" cy="246221"/>
          </a:xfrm>
          <a:prstGeom prst="rect">
            <a:avLst/>
          </a:prstGeom>
        </p:spPr>
        <p:txBody>
          <a:bodyPr wrap="none">
            <a:spAutoFit/>
          </a:bodyPr>
          <a:lstStyle/>
          <a:p>
            <a:pPr lvl="0">
              <a:defRPr/>
            </a:pPr>
            <a:r>
              <a:rPr lang="fr-BE" sz="1000" b="1" dirty="0" err="1">
                <a:solidFill>
                  <a:prstClr val="black"/>
                </a:solidFill>
              </a:rPr>
              <a:t>Chorwacja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2286" cy="246221"/>
          </a:xfrm>
          <a:prstGeom prst="rect">
            <a:avLst/>
          </a:prstGeom>
        </p:spPr>
        <p:txBody>
          <a:bodyPr wrap="none">
            <a:spAutoFit/>
          </a:bodyPr>
          <a:lstStyle/>
          <a:p>
            <a:pPr lvl="0">
              <a:defRPr/>
            </a:pPr>
            <a:r>
              <a:rPr lang="fr-BE" sz="1000" b="1" dirty="0" err="1">
                <a:solidFill>
                  <a:prstClr val="black"/>
                </a:solidFill>
              </a:rPr>
              <a:t>Bułgaria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62361" cy="246221"/>
          </a:xfrm>
          <a:prstGeom prst="rect">
            <a:avLst/>
          </a:prstGeom>
        </p:spPr>
        <p:txBody>
          <a:bodyPr wrap="none">
            <a:spAutoFit/>
          </a:bodyPr>
          <a:lstStyle/>
          <a:p>
            <a:pPr lvl="0">
              <a:defRPr/>
            </a:pPr>
            <a:r>
              <a:rPr lang="fr-BE" sz="1000" b="1" dirty="0" err="1">
                <a:solidFill>
                  <a:prstClr val="black"/>
                </a:solidFill>
              </a:rPr>
              <a:t>Rumunia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71979" cy="246221"/>
          </a:xfrm>
          <a:prstGeom prst="rect">
            <a:avLst/>
          </a:prstGeom>
        </p:spPr>
        <p:txBody>
          <a:bodyPr wrap="none">
            <a:spAutoFit/>
          </a:bodyPr>
          <a:lstStyle/>
          <a:p>
            <a:pPr lvl="0">
              <a:defRPr/>
            </a:pPr>
            <a:r>
              <a:rPr lang="pl-PL" sz="1000" b="1" dirty="0">
                <a:solidFill>
                  <a:prstClr val="black"/>
                </a:solidFill>
              </a:rPr>
              <a:t>Słowenia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87689" y="4102530"/>
            <a:ext cx="532518" cy="246221"/>
          </a:xfrm>
          <a:prstGeom prst="rect">
            <a:avLst/>
          </a:prstGeom>
        </p:spPr>
        <p:txBody>
          <a:bodyPr wrap="none">
            <a:spAutoFit/>
          </a:bodyPr>
          <a:lstStyle/>
          <a:p>
            <a:pPr lvl="0">
              <a:defRPr/>
            </a:pPr>
            <a:r>
              <a:rPr lang="pl-PL" sz="1000" b="1" dirty="0">
                <a:solidFill>
                  <a:prstClr val="black"/>
                </a:solidFill>
              </a:rPr>
              <a:t>Węgry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54346" cy="246221"/>
          </a:xfrm>
          <a:prstGeom prst="rect">
            <a:avLst/>
          </a:prstGeom>
        </p:spPr>
        <p:txBody>
          <a:bodyPr wrap="none">
            <a:spAutoFit/>
          </a:bodyPr>
          <a:lstStyle/>
          <a:p>
            <a:pPr lvl="0">
              <a:defRPr/>
            </a:pPr>
            <a:r>
              <a:rPr lang="pl-PL" sz="1000" b="1" dirty="0">
                <a:solidFill>
                  <a:prstClr val="black"/>
                </a:solidFill>
              </a:rPr>
              <a:t>Słowacja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29312" cy="246221"/>
          </a:xfrm>
          <a:prstGeom prst="rect">
            <a:avLst/>
          </a:prstGeom>
        </p:spPr>
        <p:txBody>
          <a:bodyPr wrap="none">
            <a:spAutoFit/>
          </a:bodyPr>
          <a:lstStyle/>
          <a:p>
            <a:pPr lvl="0">
              <a:defRPr/>
            </a:pPr>
            <a:r>
              <a:rPr lang="pl-PL" sz="1000" b="1" dirty="0">
                <a:solidFill>
                  <a:prstClr val="black"/>
                </a:solidFill>
              </a:rPr>
              <a:t>Polska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50151" cy="246221"/>
          </a:xfrm>
          <a:prstGeom prst="rect">
            <a:avLst/>
          </a:prstGeom>
        </p:spPr>
        <p:txBody>
          <a:bodyPr wrap="none">
            <a:spAutoFit/>
          </a:bodyPr>
          <a:lstStyle/>
          <a:p>
            <a:pPr lvl="0">
              <a:defRPr/>
            </a:pPr>
            <a:r>
              <a:rPr lang="pl-PL" sz="1000" b="1" dirty="0">
                <a:solidFill>
                  <a:prstClr val="black"/>
                </a:solidFill>
              </a:rPr>
              <a:t>Czechy</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42886" y="2422387"/>
            <a:ext cx="604653" cy="246221"/>
          </a:xfrm>
          <a:prstGeom prst="rect">
            <a:avLst/>
          </a:prstGeom>
        </p:spPr>
        <p:txBody>
          <a:bodyPr wrap="none">
            <a:spAutoFit/>
          </a:bodyPr>
          <a:lstStyle/>
          <a:p>
            <a:pPr lvl="0">
              <a:defRPr/>
            </a:pPr>
            <a:r>
              <a:rPr lang="fr-BE" sz="1000" b="1" dirty="0" err="1">
                <a:solidFill>
                  <a:prstClr val="black"/>
                </a:solidFill>
              </a:rPr>
              <a:t>Szwecja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00687" y="2028905"/>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13282" cy="246221"/>
          </a:xfrm>
          <a:prstGeom prst="rect">
            <a:avLst/>
          </a:prstGeom>
        </p:spPr>
        <p:txBody>
          <a:bodyPr wrap="none">
            <a:spAutoFit/>
          </a:bodyPr>
          <a:lstStyle/>
          <a:p>
            <a:pPr lvl="0">
              <a:defRPr/>
            </a:pPr>
            <a:r>
              <a:rPr lang="pl-PL" sz="1000" b="1" dirty="0">
                <a:solidFill>
                  <a:prstClr val="black"/>
                </a:solidFill>
              </a:rPr>
              <a:t>Łotwa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59558" y="2975579"/>
            <a:ext cx="474810" cy="246221"/>
          </a:xfrm>
          <a:prstGeom prst="rect">
            <a:avLst/>
          </a:prstGeom>
        </p:spPr>
        <p:txBody>
          <a:bodyPr wrap="none">
            <a:spAutoFit/>
          </a:bodyPr>
          <a:lstStyle/>
          <a:p>
            <a:pPr lvl="0">
              <a:defRPr/>
            </a:pPr>
            <a:r>
              <a:rPr lang="pl-PL" sz="1000" b="1" dirty="0">
                <a:solidFill>
                  <a:prstClr val="black"/>
                </a:solidFill>
              </a:rPr>
              <a:t>Litwa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26720" cy="246221"/>
          </a:xfrm>
          <a:prstGeom prst="rect">
            <a:avLst/>
          </a:prstGeom>
        </p:spPr>
        <p:txBody>
          <a:bodyPr wrap="none">
            <a:spAutoFit/>
          </a:bodyPr>
          <a:lstStyle/>
          <a:p>
            <a:pPr lvl="0">
              <a:defRPr/>
            </a:pPr>
            <a:r>
              <a:rPr lang="pl-PL" sz="1000" b="1" dirty="0">
                <a:solidFill>
                  <a:prstClr val="black"/>
                </a:solidFill>
              </a:rPr>
              <a:t>Cypr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727709" y="2860720"/>
            <a:ext cx="490840" cy="246221"/>
          </a:xfrm>
          <a:prstGeom prst="rect">
            <a:avLst/>
          </a:prstGeom>
        </p:spPr>
        <p:txBody>
          <a:bodyPr wrap="none">
            <a:spAutoFit/>
          </a:bodyPr>
          <a:lstStyle/>
          <a:p>
            <a:pPr lvl="0">
              <a:defRPr/>
            </a:pPr>
            <a:r>
              <a:rPr lang="pl-PL" sz="1000" b="1" dirty="0">
                <a:solidFill>
                  <a:prstClr val="black"/>
                </a:solidFill>
              </a:rPr>
              <a:t>Dania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45803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KRAJE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3AA8C-65F2-57C8-7532-264CA197AFDA}"/>
              </a:ext>
            </a:extLst>
          </p:cNvPr>
          <p:cNvPicPr>
            <a:picLocks noChangeAspect="1"/>
          </p:cNvPicPr>
          <p:nvPr/>
        </p:nvPicPr>
        <p:blipFill>
          <a:blip r:embed="rId3"/>
          <a:srcRect l="32" r="32"/>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074582" y="5813766"/>
            <a:ext cx="193514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INTEGRACJA EUROPEJSKA</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71" y="-1218"/>
            <a:ext cx="426022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STREFA SCHENGEN</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Czy wiesz, że...? Między 2</a:t>
            </a:r>
            <a:r>
              <a:rPr lang="fr-BE" b="1" dirty="0">
                <a:solidFill>
                  <a:schemeClr val="bg1"/>
                </a:solidFill>
              </a:rPr>
              <a:t>7</a:t>
            </a:r>
            <a:r>
              <a:rPr lang="pl-PL" b="1" dirty="0">
                <a:solidFill>
                  <a:schemeClr val="bg1"/>
                </a:solidFill>
              </a:rPr>
              <a:t> krajami strefy </a:t>
            </a:r>
            <a:r>
              <a:rPr lang="pl-PL" b="1" dirty="0" err="1">
                <a:solidFill>
                  <a:schemeClr val="bg1"/>
                </a:solidFill>
              </a:rPr>
              <a:t>Schengen</a:t>
            </a:r>
            <a:r>
              <a:rPr lang="pl-PL" b="1" dirty="0">
                <a:solidFill>
                  <a:schemeClr val="bg1"/>
                </a:solidFill>
              </a:rPr>
              <a:t> możesz podróżować bez paszportu.</a:t>
            </a:r>
            <a:endParaRPr lang="en-GB" b="1" dirty="0">
              <a:solidFill>
                <a:schemeClr val="bg1"/>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CCAD6-ED80-0020-39A0-715BEDAB4A08}"/>
              </a:ext>
            </a:extLst>
          </p:cNvPr>
          <p:cNvSpPr/>
          <p:nvPr/>
        </p:nvSpPr>
        <p:spPr>
          <a:xfrm>
            <a:off x="1295400" y="1198880"/>
            <a:ext cx="6623474" cy="4969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065A47AB-39B5-3CBD-B884-B35BB81EF0FC}"/>
              </a:ext>
            </a:extLst>
          </p:cNvPr>
          <p:cNvPicPr>
            <a:picLocks noChangeAspect="1"/>
          </p:cNvPicPr>
          <p:nvPr/>
        </p:nvPicPr>
        <p:blipFill rotWithShape="1">
          <a:blip r:embed="rId3"/>
          <a:srcRect l="22981" t="15416" r="4374"/>
          <a:stretch/>
        </p:blipFill>
        <p:spPr>
          <a:xfrm>
            <a:off x="1295577" y="1198882"/>
            <a:ext cx="6623297" cy="496931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074582" y="5813766"/>
            <a:ext cx="193514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INTEGRACJA EUROPEJSKA</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30236" y="6168201"/>
            <a:ext cx="3388638" cy="307777"/>
          </a:xfrm>
          <a:prstGeom prst="rect">
            <a:avLst/>
          </a:prstGeom>
          <a:solidFill>
            <a:srgbClr val="FFC000"/>
          </a:solidFill>
        </p:spPr>
        <p:txBody>
          <a:bodyPr wrap="square" rtlCol="0">
            <a:spAutoFit/>
          </a:bodyPr>
          <a:lstStyle/>
          <a:p>
            <a:r>
              <a:rPr lang="pl-PL" sz="1400" b="1" dirty="0"/>
              <a:t>Kraje UE, w których nie używa się euro</a:t>
            </a:r>
            <a:endParaRPr lang="en-US" sz="14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34836" cy="307777"/>
          </a:xfrm>
          <a:prstGeom prst="rect">
            <a:avLst/>
          </a:prstGeom>
          <a:solidFill>
            <a:srgbClr val="00B0F0"/>
          </a:solidFill>
        </p:spPr>
        <p:txBody>
          <a:bodyPr wrap="square" rtlCol="0">
            <a:spAutoFit/>
          </a:bodyPr>
          <a:lstStyle/>
          <a:p>
            <a:r>
              <a:rPr lang="pl-PL" sz="1400" b="1" dirty="0"/>
              <a:t>Kraje UE, w których używa się euro</a:t>
            </a:r>
            <a:endParaRPr lang="en-US" sz="1400" b="1" dirty="0"/>
          </a:p>
        </p:txBody>
      </p:sp>
      <p:sp>
        <p:nvSpPr>
          <p:cNvPr id="2" name="Rectangle 1"/>
          <p:cNvSpPr/>
          <p:nvPr/>
        </p:nvSpPr>
        <p:spPr>
          <a:xfrm>
            <a:off x="15342" y="1295"/>
            <a:ext cx="314758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STREFA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a:t>
            </a:r>
            <a:r>
              <a:rPr lang="pl-PL" sz="2000" b="1" dirty="0">
                <a:solidFill>
                  <a:schemeClr val="tx1"/>
                </a:solidFill>
              </a:rPr>
              <a:t>Obecnie euro jest walutą urzędową w </a:t>
            </a:r>
            <a:r>
              <a:rPr lang="fr-BE" sz="2000" b="1">
                <a:solidFill>
                  <a:schemeClr val="tx1"/>
                </a:solidFill>
              </a:rPr>
              <a:t>20</a:t>
            </a:r>
            <a:r>
              <a:rPr lang="pl-PL" sz="2000" b="1">
                <a:solidFill>
                  <a:schemeClr val="tx1"/>
                </a:solidFill>
              </a:rPr>
              <a:t> </a:t>
            </a:r>
            <a:r>
              <a:rPr lang="pl-PL" sz="2000" b="1" dirty="0">
                <a:solidFill>
                  <a:schemeClr val="tx1"/>
                </a:solidFill>
              </a:rPr>
              <a:t>krajach UE</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SPIS TREŚCI</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CZYM JEST EUROPA?</a:t>
            </a:r>
          </a:p>
        </p:txBody>
      </p:sp>
      <p:sp>
        <p:nvSpPr>
          <p:cNvPr id="12" name="TextBox 11"/>
          <p:cNvSpPr txBox="1"/>
          <p:nvPr/>
        </p:nvSpPr>
        <p:spPr>
          <a:xfrm>
            <a:off x="746116" y="2149239"/>
            <a:ext cx="3229696" cy="400110"/>
          </a:xfrm>
          <a:prstGeom prst="rect">
            <a:avLst/>
          </a:prstGeom>
          <a:noFill/>
        </p:spPr>
        <p:txBody>
          <a:bodyPr wrap="square" rtlCol="0">
            <a:spAutoFit/>
          </a:bodyPr>
          <a:lstStyle/>
          <a:p>
            <a:r>
              <a:rPr lang="fr-FR" sz="2000" b="1" dirty="0">
                <a:latin typeface="Calibri" charset="0"/>
                <a:ea typeface="Calibri" charset="0"/>
                <a:cs typeface="Calibri" charset="0"/>
              </a:rPr>
              <a:t>INTEGRACJA EUROPEJSKA</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CZYM ZAJMUJE SIĘ UE?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JAK DZIAŁA 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INFORMACJE O UE</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3031575" cy="400110"/>
          </a:xfrm>
          <a:prstGeom prst="rect">
            <a:avLst/>
          </a:prstGeom>
          <a:noFill/>
        </p:spPr>
        <p:txBody>
          <a:bodyPr wrap="square" rtlCol="0">
            <a:spAutoFit/>
          </a:bodyPr>
          <a:lstStyle/>
          <a:p>
            <a:r>
              <a:rPr lang="en-IE" sz="2000" b="1" dirty="0"/>
              <a:t>BĄDŹMY W KONTAKCIE!</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43000" y="2435498"/>
            <a:ext cx="7665720" cy="830997"/>
          </a:xfrm>
          <a:prstGeom prst="rect">
            <a:avLst/>
          </a:prstGeom>
          <a:noFill/>
        </p:spPr>
        <p:txBody>
          <a:bodyPr wrap="square" rtlCol="0">
            <a:spAutoFit/>
          </a:bodyPr>
          <a:lstStyle/>
          <a:p>
            <a:pPr algn="ctr"/>
            <a:r>
              <a:rPr lang="fr-FR" sz="4800" b="1" dirty="0">
                <a:solidFill>
                  <a:schemeClr val="bg1"/>
                </a:solidFill>
              </a:rPr>
              <a:t>CZYM ZAJMUJE SIĘ 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519060"/>
            <a:ext cx="4238625" cy="2400657"/>
          </a:xfrm>
          <a:prstGeom prst="rect">
            <a:avLst/>
          </a:prstGeom>
          <a:noFill/>
        </p:spPr>
        <p:txBody>
          <a:bodyPr wrap="square" rtlCol="0">
            <a:spAutoFit/>
          </a:bodyPr>
          <a:lstStyle/>
          <a:p>
            <a:pPr algn="ctr"/>
            <a:r>
              <a:rPr lang="pl-PL" sz="5000" b="1" dirty="0">
                <a:solidFill>
                  <a:schemeClr val="bg1"/>
                </a:solidFill>
              </a:rPr>
              <a:t>DLACZEGO WARTO BYĆ </a:t>
            </a:r>
            <a:endParaRPr lang="fr-BE" sz="5000" b="1" dirty="0">
              <a:solidFill>
                <a:schemeClr val="bg1"/>
              </a:solidFill>
            </a:endParaRPr>
          </a:p>
          <a:p>
            <a:pPr algn="ctr"/>
            <a:r>
              <a:rPr lang="pl-PL" sz="5000" b="1" dirty="0">
                <a:solidFill>
                  <a:schemeClr val="bg1"/>
                </a:solidFill>
              </a:rPr>
              <a:t>W UE?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NAUKA, PRACA I WOLONTARIAT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5794358"/>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CZYM ZAJMUJE SIĘ 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PODRÓŻE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0116525"/>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CZYM ZAJMUJE SIĘ 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INNE DZIEDZINY</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0193895"/>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TextBox 9"/>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CZYM ZAJMUJE SIĘ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PRIORYTETY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560293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CZYM ZAJMUJE SIĘ UE?</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SOLIDARNOŚĆ UE Z UKRAINĄ</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CZYM ZAJMUJE SIĘ UE?</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443917"/>
            <a:ext cx="3177621" cy="1384995"/>
          </a:xfrm>
          <a:prstGeom prst="rect">
            <a:avLst/>
          </a:prstGeom>
          <a:noFill/>
        </p:spPr>
        <p:txBody>
          <a:bodyPr wrap="square" rtlCol="0">
            <a:spAutoFit/>
          </a:bodyPr>
          <a:lstStyle/>
          <a:p>
            <a:pPr algn="ctr"/>
            <a:r>
              <a:rPr lang="pl-PL" sz="2800" b="1" dirty="0">
                <a:solidFill>
                  <a:schemeClr val="bg1"/>
                </a:solidFill>
              </a:rPr>
              <a:t>Jakie powinny być priorytety instytucji europejskich?</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792764"/>
            <a:ext cx="7429500" cy="830997"/>
          </a:xfrm>
          <a:prstGeom prst="rect">
            <a:avLst/>
          </a:prstGeom>
          <a:noFill/>
        </p:spPr>
        <p:txBody>
          <a:bodyPr wrap="square" rtlCol="0">
            <a:spAutoFit/>
          </a:bodyPr>
          <a:lstStyle/>
          <a:p>
            <a:pPr algn="ctr"/>
            <a:r>
              <a:rPr lang="fr-FR" sz="4800" b="1" dirty="0">
                <a:solidFill>
                  <a:schemeClr val="bg1"/>
                </a:solidFill>
              </a:rPr>
              <a:t>JAK DZIAŁA 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PARLAMENT EUROPEJSKI</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2440" y="186452"/>
            <a:ext cx="966710" cy="527296"/>
          </a:xfrm>
          <a:prstGeom prst="rect">
            <a:avLst/>
          </a:prstGeom>
        </p:spPr>
      </p:pic>
      <p:graphicFrame>
        <p:nvGraphicFramePr>
          <p:cNvPr id="4" name="Diagram 3"/>
          <p:cNvGraphicFramePr/>
          <p:nvPr>
            <p:extLst>
              <p:ext uri="{D42A27DB-BD31-4B8C-83A1-F6EECF244321}">
                <p14:modId xmlns:p14="http://schemas.microsoft.com/office/powerpoint/2010/main" val="57577576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CZYM JEST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30324"/>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RADA EUROPEJSKA</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401170" y="6115168"/>
            <a:ext cx="1239442"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1" y="5599841"/>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2358077350"/>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754" y="174092"/>
            <a:ext cx="737680" cy="627942"/>
          </a:xfrm>
          <a:prstGeom prst="rect">
            <a:avLst/>
          </a:prstGeom>
        </p:spPr>
      </p:pic>
      <p:graphicFrame>
        <p:nvGraphicFramePr>
          <p:cNvPr id="9" name="Diagram 8"/>
          <p:cNvGraphicFramePr/>
          <p:nvPr>
            <p:extLst>
              <p:ext uri="{D42A27DB-BD31-4B8C-83A1-F6EECF244321}">
                <p14:modId xmlns:p14="http://schemas.microsoft.com/office/powerpoint/2010/main" val="1022406976"/>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76642"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RADA UE</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376499" y="182879"/>
            <a:ext cx="824411" cy="482785"/>
          </a:xfrm>
          <a:prstGeom prst="rect">
            <a:avLst/>
          </a:prstGeom>
        </p:spPr>
      </p:pic>
      <p:graphicFrame>
        <p:nvGraphicFramePr>
          <p:cNvPr id="5" name="Diagram 4"/>
          <p:cNvGraphicFramePr/>
          <p:nvPr>
            <p:extLst>
              <p:ext uri="{D42A27DB-BD31-4B8C-83A1-F6EECF244321}">
                <p14:modId xmlns:p14="http://schemas.microsoft.com/office/powerpoint/2010/main" val="960535825"/>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18"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KOMISJA EUROPEJSKA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4836170" y="226553"/>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08445231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dirty="0">
                <a:solidFill>
                  <a:srgbClr val="FFC000"/>
                </a:solidFill>
              </a:rPr>
              <a:t>PRZEPISY UE: PODZIAŁ ZADAŃ</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703221" y="1563508"/>
            <a:ext cx="2289742" cy="307777"/>
          </a:xfrm>
          <a:prstGeom prst="rect">
            <a:avLst/>
          </a:prstGeom>
          <a:noFill/>
        </p:spPr>
        <p:txBody>
          <a:bodyPr wrap="square" rtlCol="0">
            <a:spAutoFit/>
          </a:bodyPr>
          <a:lstStyle/>
          <a:p>
            <a:r>
              <a:rPr lang="fr-BE" sz="1400" dirty="0" err="1"/>
              <a:t>Komisja</a:t>
            </a:r>
            <a:r>
              <a:rPr lang="fr-BE" sz="1400" dirty="0"/>
              <a:t> </a:t>
            </a:r>
            <a:r>
              <a:rPr lang="fr-BE" sz="1400" dirty="0" err="1"/>
              <a:t>Europejska</a:t>
            </a:r>
            <a:endParaRPr lang="fr-BE" sz="1400" dirty="0"/>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Parlament</a:t>
            </a:r>
            <a:r>
              <a:rPr lang="fr-BE" sz="1400" dirty="0"/>
              <a:t> </a:t>
            </a:r>
            <a:r>
              <a:rPr lang="fr-BE" sz="1400" dirty="0" err="1"/>
              <a:t>Europejski</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318473" y="4422968"/>
            <a:ext cx="2441014" cy="307777"/>
          </a:xfrm>
          <a:prstGeom prst="rect">
            <a:avLst/>
          </a:prstGeom>
          <a:noFill/>
        </p:spPr>
        <p:txBody>
          <a:bodyPr wrap="square" rtlCol="0">
            <a:spAutoFit/>
          </a:bodyPr>
          <a:lstStyle/>
          <a:p>
            <a:r>
              <a:rPr lang="fr-BE" sz="1400" dirty="0"/>
              <a:t>Rada </a:t>
            </a:r>
            <a:r>
              <a:rPr lang="fr-BE" sz="1400" dirty="0" err="1"/>
              <a:t>Unii</a:t>
            </a:r>
            <a:r>
              <a:rPr lang="fr-BE" sz="1400" dirty="0"/>
              <a:t> </a:t>
            </a:r>
            <a:r>
              <a:rPr lang="fr-BE" sz="1400" dirty="0" err="1"/>
              <a:t>Europejskiej</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Przedkłada</a:t>
            </a:r>
            <a:r>
              <a:rPr lang="en-IE" sz="1400" dirty="0"/>
              <a:t> </a:t>
            </a:r>
            <a:r>
              <a:rPr lang="en-IE" sz="1400" dirty="0" err="1"/>
              <a:t>projekt</a:t>
            </a:r>
            <a:r>
              <a:rPr lang="en-IE" sz="1400" dirty="0"/>
              <a:t> </a:t>
            </a:r>
            <a:r>
              <a:rPr lang="en-IE" sz="1400" dirty="0" err="1"/>
              <a:t>aktu</a:t>
            </a:r>
            <a:r>
              <a:rPr lang="en-IE" sz="1400" dirty="0"/>
              <a:t> </a:t>
            </a:r>
            <a:r>
              <a:rPr lang="en-IE" sz="1400" dirty="0" err="1"/>
              <a:t>prawnego</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NOWY AKT PRAWNY 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Przyjmuje, zmienia lub odrzuca proponowany akt prawny</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Po </a:t>
            </a:r>
            <a:r>
              <a:rPr lang="en-IE" sz="1400" dirty="0" err="1"/>
              <a:t>zatwierdzeniu</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24"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EUROPEJSKI TRYBUNAŁ SPRAWIEDLIWOŚCI</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844036806"/>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84690" y="80220"/>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7254742"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EUROPEJSKI TRYBUNAŁ OBRACHUNKOWY</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006759413"/>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494134856"/>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69836" y="175196"/>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18" name="Connecteur droit 7">
            <a:extLst>
              <a:ext uri="{FF2B5EF4-FFF2-40B4-BE49-F238E27FC236}">
                <a16:creationId xmlns:a16="http://schemas.microsoft.com/office/drawing/2014/main" id="{20AEFC96-86A5-934A-A758-ECEF939B2C7A}"/>
              </a:ext>
            </a:extLst>
          </p:cNvPr>
          <p:cNvCxnSpPr/>
          <p:nvPr/>
        </p:nvCxnSpPr>
        <p:spPr>
          <a:xfrm>
            <a:off x="8912294"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EUROPEJSKI BANK CENTRALNY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718605729"/>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401170" y="6115168"/>
            <a:ext cx="1239442"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JAK DZIAŁA UE?</a:t>
            </a:r>
          </a:p>
        </p:txBody>
      </p:sp>
      <p:cxnSp>
        <p:nvCxnSpPr>
          <p:cNvPr id="14" name="Connecteur droit 7">
            <a:extLst>
              <a:ext uri="{FF2B5EF4-FFF2-40B4-BE49-F238E27FC236}">
                <a16:creationId xmlns:a16="http://schemas.microsoft.com/office/drawing/2014/main" id="{20AEFC96-86A5-934A-A758-ECEF939B2C7A}"/>
              </a:ext>
            </a:extLst>
          </p:cNvPr>
          <p:cNvCxnSpPr/>
          <p:nvPr/>
        </p:nvCxnSpPr>
        <p:spPr>
          <a:xfrm>
            <a:off x="8897780" y="5616591"/>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3046988"/>
          </a:xfrm>
          <a:prstGeom prst="rect">
            <a:avLst/>
          </a:prstGeom>
          <a:noFill/>
        </p:spPr>
        <p:txBody>
          <a:bodyPr wrap="square" lIns="91440" tIns="45720" rIns="91440" bIns="45720" rtlCol="0" anchor="t">
            <a:spAutoFit/>
          </a:bodyPr>
          <a:lstStyle/>
          <a:p>
            <a:r>
              <a:rPr lang="en-IE" sz="4800" b="1" err="1">
                <a:solidFill>
                  <a:schemeClr val="bg1"/>
                </a:solidFill>
              </a:rPr>
              <a:t>Możesz</a:t>
            </a:r>
            <a:r>
              <a:rPr lang="en-IE" sz="4800" b="1">
                <a:solidFill>
                  <a:schemeClr val="bg1"/>
                </a:solidFill>
              </a:rPr>
              <a:t> </a:t>
            </a:r>
            <a:r>
              <a:rPr lang="en-IE" sz="4800" b="1" err="1">
                <a:solidFill>
                  <a:schemeClr val="bg1"/>
                </a:solidFill>
              </a:rPr>
              <a:t>pomóc</a:t>
            </a:r>
            <a:r>
              <a:rPr lang="en-IE" sz="4800" b="1">
                <a:solidFill>
                  <a:schemeClr val="bg1"/>
                </a:solidFill>
              </a:rPr>
              <a:t> w kształtowaniu takiej Europy, </a:t>
            </a:r>
            <a:r>
              <a:rPr lang="en-IE" sz="4800" b="1" err="1">
                <a:solidFill>
                  <a:schemeClr val="bg1"/>
                </a:solidFill>
              </a:rPr>
              <a:t>jakiej</a:t>
            </a:r>
            <a:r>
              <a:rPr lang="en-IE" sz="4800" b="1">
                <a:solidFill>
                  <a:schemeClr val="bg1"/>
                </a:solidFill>
              </a:rPr>
              <a:t> TY </a:t>
            </a:r>
            <a:r>
              <a:rPr lang="en-IE" sz="4800" b="1" err="1">
                <a:solidFill>
                  <a:schemeClr val="bg1"/>
                </a:solidFill>
              </a:rPr>
              <a:t>chcesz</a:t>
            </a:r>
            <a:r>
              <a:rPr lang="en-IE" sz="4800" b="1">
                <a:solidFill>
                  <a:schemeClr val="bg1"/>
                </a:solidFill>
              </a:rPr>
              <a:t>!</a:t>
            </a:r>
            <a:endParaRPr lang="en-US">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208616"/>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dirty="0" err="1">
                <a:solidFill>
                  <a:srgbClr val="FFC000"/>
                </a:solidFill>
                <a:cs typeface="Calibri"/>
              </a:rPr>
              <a:t>Możesz</a:t>
            </a:r>
            <a:r>
              <a:rPr lang="en-IE" sz="3200" b="1" dirty="0">
                <a:solidFill>
                  <a:srgbClr val="FFC000"/>
                </a:solidFill>
                <a:cs typeface="Calibri"/>
              </a:rPr>
              <a:t> </a:t>
            </a:r>
            <a:r>
              <a:rPr lang="en-IE" sz="3200" b="1" dirty="0" err="1">
                <a:solidFill>
                  <a:srgbClr val="FFC000"/>
                </a:solidFill>
                <a:cs typeface="Calibri"/>
              </a:rPr>
              <a:t>pomóc</a:t>
            </a:r>
            <a:r>
              <a:rPr lang="en-IE" sz="3200" b="1" dirty="0">
                <a:solidFill>
                  <a:srgbClr val="FFC000"/>
                </a:solidFill>
                <a:cs typeface="Calibri"/>
              </a:rPr>
              <a:t> w </a:t>
            </a:r>
            <a:r>
              <a:rPr lang="en-IE" sz="3200" b="1" dirty="0" err="1">
                <a:solidFill>
                  <a:srgbClr val="FFC000"/>
                </a:solidFill>
                <a:cs typeface="Calibri"/>
              </a:rPr>
              <a:t>kształtowaniu</a:t>
            </a:r>
            <a:r>
              <a:rPr lang="en-IE" sz="3200" b="1" dirty="0">
                <a:solidFill>
                  <a:srgbClr val="FFC000"/>
                </a:solidFill>
                <a:cs typeface="Calibri"/>
              </a:rPr>
              <a:t> </a:t>
            </a:r>
            <a:r>
              <a:rPr lang="en-IE" sz="3200" b="1" dirty="0" err="1">
                <a:solidFill>
                  <a:srgbClr val="FFC000"/>
                </a:solidFill>
                <a:cs typeface="Calibri"/>
              </a:rPr>
              <a:t>takiej</a:t>
            </a:r>
            <a:r>
              <a:rPr lang="en-IE" sz="3200" b="1" dirty="0">
                <a:solidFill>
                  <a:srgbClr val="FFC000"/>
                </a:solidFill>
                <a:cs typeface="Calibri"/>
              </a:rPr>
              <a:t> </a:t>
            </a:r>
            <a:r>
              <a:rPr lang="en-IE" sz="3200" b="1" dirty="0" err="1">
                <a:solidFill>
                  <a:srgbClr val="FFC000"/>
                </a:solidFill>
                <a:cs typeface="Calibri"/>
              </a:rPr>
              <a:t>Europy</a:t>
            </a:r>
            <a:r>
              <a:rPr lang="en-IE" sz="3200" b="1" dirty="0">
                <a:solidFill>
                  <a:srgbClr val="FFC000"/>
                </a:solidFill>
                <a:cs typeface="Calibri"/>
              </a:rPr>
              <a:t>, </a:t>
            </a:r>
            <a:r>
              <a:rPr lang="en-IE" sz="3200" b="1" dirty="0" err="1">
                <a:solidFill>
                  <a:srgbClr val="FFC000"/>
                </a:solidFill>
                <a:cs typeface="Calibri"/>
              </a:rPr>
              <a:t>jakiej</a:t>
            </a:r>
            <a:r>
              <a:rPr lang="en-IE" sz="3200" b="1" dirty="0">
                <a:solidFill>
                  <a:srgbClr val="FFC000"/>
                </a:solidFill>
                <a:cs typeface="Calibri"/>
              </a:rPr>
              <a:t> TY </a:t>
            </a:r>
            <a:r>
              <a:rPr lang="en-IE" sz="3200" b="1" dirty="0" err="1">
                <a:solidFill>
                  <a:srgbClr val="FFC000"/>
                </a:solidFill>
                <a:cs typeface="Calibri"/>
              </a:rPr>
              <a:t>chcesz</a:t>
            </a:r>
            <a:r>
              <a:rPr lang="en-IE" sz="3200" b="1" dirty="0">
                <a:solidFill>
                  <a:srgbClr val="FFC000"/>
                </a:solidFill>
                <a:cs typeface="Calibri"/>
              </a:rPr>
              <a:t>!</a:t>
            </a:r>
            <a:endParaRPr lang="en-US" dirty="0"/>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INFORMACJE O UE</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254002" y="5962003"/>
            <a:ext cx="1545771"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INFORMACJE O 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00883" y="531222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pl-PL" b="1" dirty="0"/>
              <a:t>Co Europa robi dla mnie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pl-PL" b="1" dirty="0"/>
              <a:t>Portal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pl-PL" b="1" dirty="0"/>
              <a:t>Urząd Publikacji</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pl-PL" b="1" dirty="0"/>
              <a:t>Kącik edukacyjny – biuletyn</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742531" cy="646331"/>
          </a:xfrm>
          <a:prstGeom prst="rect">
            <a:avLst/>
          </a:prstGeom>
        </p:spPr>
        <p:txBody>
          <a:bodyPr wrap="square">
            <a:spAutoFit/>
          </a:bodyPr>
          <a:lstStyle/>
          <a:p>
            <a:r>
              <a:rPr lang="pl-PL" b="1" dirty="0"/>
              <a:t>Kącik edukacyjny</a:t>
            </a:r>
            <a:endParaRPr lang="en-US" dirty="0"/>
          </a:p>
          <a:p>
            <a:r>
              <a:rPr lang="en-GB" b="1" dirty="0">
                <a:hlinkClick r:id="rId10"/>
              </a:rPr>
              <a:t>europa.eu/learning-corner/</a:t>
            </a:r>
            <a:r>
              <a:rPr lang="en-GB" b="1" dirty="0" err="1">
                <a:hlinkClick r:id="rId10"/>
              </a:rPr>
              <a:t>home_pl</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1449104" y="1863630"/>
            <a:ext cx="6327742" cy="1754326"/>
          </a:xfrm>
          <a:prstGeom prst="rect">
            <a:avLst/>
          </a:prstGeom>
          <a:noFill/>
        </p:spPr>
        <p:txBody>
          <a:bodyPr wrap="square" rtlCol="0">
            <a:spAutoFit/>
          </a:bodyPr>
          <a:lstStyle/>
          <a:p>
            <a:pPr algn="ctr"/>
            <a:r>
              <a:rPr lang="fr-FR" sz="5400" b="1" dirty="0">
                <a:solidFill>
                  <a:schemeClr val="bg1"/>
                </a:solidFill>
              </a:rPr>
              <a:t>CZY CZUJESZ SIĘ EUROPEJCZYKIEM? </a:t>
            </a:r>
            <a:endParaRPr lang="fr-FR" sz="5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282105" y="3734284"/>
            <a:ext cx="4661740" cy="369332"/>
          </a:xfrm>
          <a:prstGeom prst="rect">
            <a:avLst/>
          </a:prstGeom>
          <a:noFill/>
        </p:spPr>
        <p:txBody>
          <a:bodyPr wrap="square" rtlCol="0">
            <a:spAutoFit/>
          </a:bodyPr>
          <a:lstStyle/>
          <a:p>
            <a:r>
              <a:rPr lang="pl-PL" i="1" dirty="0">
                <a:solidFill>
                  <a:schemeClr val="bg1"/>
                </a:solidFill>
              </a:rPr>
              <a:t>CO SPRAWIA, ŻE CZUJESZ SIĘ EUROPEJCZYKIEM?</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BĄDŹMY W KONTAKCIE!</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117374" y="5831375"/>
            <a:ext cx="1807029"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BĄDŹMY W KONTAKCIE!</a:t>
            </a:r>
          </a:p>
        </p:txBody>
      </p:sp>
      <p:cxnSp>
        <p:nvCxnSpPr>
          <p:cNvPr id="15" name="Straight Connector 14"/>
          <p:cNvCxnSpPr/>
          <p:nvPr/>
        </p:nvCxnSpPr>
        <p:spPr>
          <a:xfrm>
            <a:off x="8897778" y="5046943"/>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766672" cy="1138773"/>
          </a:xfrm>
          <a:prstGeom prst="rect">
            <a:avLst/>
          </a:prstGeom>
          <a:noFill/>
        </p:spPr>
        <p:txBody>
          <a:bodyPr wrap="square" rtlCol="0">
            <a:spAutoFit/>
          </a:bodyPr>
          <a:lstStyle/>
          <a:p>
            <a:r>
              <a:rPr lang="pl-PL" dirty="0"/>
              <a:t>Bezpłatny numer telefonu</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Osobiście</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a:t>W </a:t>
            </a:r>
            <a:r>
              <a:rPr lang="fr-BE" sz="2400" dirty="0" err="1"/>
              <a:t>mediach</a:t>
            </a:r>
            <a:r>
              <a:rPr lang="fr-BE" sz="2400" dirty="0"/>
              <a:t> </a:t>
            </a:r>
            <a:r>
              <a:rPr lang="fr-BE" sz="2400" dirty="0" err="1"/>
              <a:t>społecznościowych</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europa.eu/</a:t>
            </a:r>
            <a:r>
              <a:rPr lang="en-GB" b="1" dirty="0" err="1">
                <a:solidFill>
                  <a:schemeClr val="bg1"/>
                </a:solidFill>
                <a:hlinkClick r:id="rId5"/>
              </a:rPr>
              <a:t>european</a:t>
            </a:r>
            <a:r>
              <a:rPr lang="en-GB" b="1" dirty="0">
                <a:solidFill>
                  <a:schemeClr val="bg1"/>
                </a:solidFill>
                <a:hlinkClick r:id="rId5"/>
              </a:rPr>
              <a:t>-union/</a:t>
            </a:r>
            <a:r>
              <a:rPr lang="en-GB" b="1" dirty="0" err="1">
                <a:solidFill>
                  <a:schemeClr val="bg1"/>
                </a:solidFill>
                <a:hlinkClick r:id="rId5"/>
              </a:rPr>
              <a:t>contact_pl</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923330"/>
          </a:xfrm>
          <a:prstGeom prst="rect">
            <a:avLst/>
          </a:prstGeom>
        </p:spPr>
        <p:txBody>
          <a:bodyPr wrap="square">
            <a:spAutoFit/>
          </a:bodyPr>
          <a:lstStyle/>
          <a:p>
            <a:r>
              <a:rPr lang="en-US" dirty="0">
                <a:cs typeface="Arial" panose="020B0604020202020204" pitchFamily="34" charset="0"/>
              </a:rPr>
              <a:t>&gt; </a:t>
            </a:r>
            <a:r>
              <a:rPr lang="pl-PL" dirty="0"/>
              <a:t>Masz pytania na temat Unii Europejskiej? Skontaktuj się z serwisem </a:t>
            </a:r>
            <a:r>
              <a:rPr lang="pl-PL" b="1" dirty="0"/>
              <a:t>Europe Direct</a:t>
            </a:r>
            <a:endParaRPr lang="en-US" dirty="0"/>
          </a:p>
        </p:txBody>
      </p:sp>
      <p:sp>
        <p:nvSpPr>
          <p:cNvPr id="5" name="Rectangle 4"/>
          <p:cNvSpPr/>
          <p:nvPr/>
        </p:nvSpPr>
        <p:spPr>
          <a:xfrm>
            <a:off x="169649" y="4855910"/>
            <a:ext cx="4115727" cy="1477328"/>
          </a:xfrm>
          <a:prstGeom prst="rect">
            <a:avLst/>
          </a:prstGeom>
        </p:spPr>
        <p:txBody>
          <a:bodyPr wrap="square">
            <a:spAutoFit/>
          </a:bodyPr>
          <a:lstStyle/>
          <a:p>
            <a:r>
              <a:rPr lang="en-US" b="1" dirty="0"/>
              <a:t>&gt;</a:t>
            </a:r>
            <a:r>
              <a:rPr lang="en-US" dirty="0"/>
              <a:t> </a:t>
            </a:r>
            <a:r>
              <a:rPr lang="pl-PL" dirty="0"/>
              <a:t>Znajdź biuro lokalne UE w pobliżu swojego miejsca zamieszkania, odwiedź je i zadaj pytania na temat UE.</a:t>
            </a:r>
            <a:endParaRPr lang="en-US" dirty="0"/>
          </a:p>
          <a:p>
            <a:r>
              <a:rPr lang="pl-PL" b="1" u="sng" dirty="0">
                <a:hlinkClick r:id="rId6"/>
              </a:rPr>
              <a:t>europa.eu/</a:t>
            </a:r>
            <a:r>
              <a:rPr lang="pl-PL" b="1" u="sng" dirty="0" err="1">
                <a:hlinkClick r:id="rId6"/>
              </a:rPr>
              <a:t>european-union</a:t>
            </a:r>
            <a:r>
              <a:rPr lang="pl-PL" b="1" u="sng" dirty="0">
                <a:hlinkClick r:id="rId6"/>
              </a:rPr>
              <a:t>/</a:t>
            </a:r>
            <a:r>
              <a:rPr lang="pl-PL" b="1" u="sng" dirty="0" err="1">
                <a:hlinkClick r:id="rId6"/>
              </a:rPr>
              <a:t>contact</a:t>
            </a:r>
            <a:r>
              <a:rPr lang="pl-PL" b="1" u="sng" dirty="0">
                <a:hlinkClick r:id="rId6"/>
              </a:rPr>
              <a:t>/</a:t>
            </a:r>
            <a:r>
              <a:rPr lang="pl-PL" b="1" u="sng" dirty="0" err="1">
                <a:hlinkClick r:id="rId6"/>
              </a:rPr>
              <a:t>meet-us_pl</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pl-PL" dirty="0"/>
              <a:t>śledź profile UE w serwisach społecznościowych</a:t>
            </a:r>
            <a:endParaRPr lang="en-US" dirty="0"/>
          </a:p>
          <a:p>
            <a:endParaRPr lang="en-US" dirty="0"/>
          </a:p>
          <a:p>
            <a:r>
              <a:rPr lang="pl-PL" b="1" u="sng" dirty="0">
                <a:hlinkClick r:id="rId7"/>
              </a:rPr>
              <a:t>europa.eu/</a:t>
            </a:r>
            <a:r>
              <a:rPr lang="pl-PL" b="1" u="sng" dirty="0" err="1">
                <a:hlinkClick r:id="rId7"/>
              </a:rPr>
              <a:t>european-union</a:t>
            </a:r>
            <a:r>
              <a:rPr lang="pl-PL" b="1" u="sng" dirty="0">
                <a:hlinkClick r:id="rId7"/>
              </a:rPr>
              <a:t>/</a:t>
            </a:r>
            <a:r>
              <a:rPr lang="pl-PL" b="1" u="sng" dirty="0" err="1">
                <a:hlinkClick r:id="rId7"/>
              </a:rPr>
              <a:t>contact</a:t>
            </a:r>
            <a:r>
              <a:rPr lang="pl-PL" b="1" u="sng" dirty="0">
                <a:hlinkClick r:id="rId7"/>
              </a:rPr>
              <a:t>/</a:t>
            </a:r>
            <a:r>
              <a:rPr lang="pl-PL" b="1" u="sng" dirty="0" err="1">
                <a:hlinkClick r:id="rId7"/>
              </a:rPr>
              <a:t>social-networks_pl</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Dziękujemy</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73988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Unia</a:t>
            </a:r>
            <a:r>
              <a:rPr lang="en-US" sz="788" b="1" dirty="0">
                <a:solidFill>
                  <a:srgbClr val="FFFFFF">
                    <a:lumMod val="50000"/>
                  </a:srgbClr>
                </a:solidFill>
              </a:rPr>
              <a:t> </a:t>
            </a:r>
            <a:r>
              <a:rPr lang="en-US" sz="788" b="1" dirty="0" err="1">
                <a:solidFill>
                  <a:srgbClr val="FFFFFF">
                    <a:lumMod val="50000"/>
                  </a:srgbClr>
                </a:solidFill>
              </a:rPr>
              <a:t>Europejska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pl-PL" sz="788" dirty="0">
                <a:solidFill>
                  <a:srgbClr val="FFFFFF">
                    <a:lumMod val="50000"/>
                  </a:srgbClr>
                </a:solidFill>
              </a:rPr>
              <a:t>Z wyjątkiem przypadków, w których stwierdzono inaczej, ponowne wykorzystywanie tego dokumentu jest dozwolone na podstawie licencji Creative </a:t>
            </a:r>
            <a:r>
              <a:rPr lang="pl-PL" sz="788" dirty="0" err="1">
                <a:solidFill>
                  <a:srgbClr val="FFFFFF">
                    <a:lumMod val="50000"/>
                  </a:srgbClr>
                </a:solidFill>
              </a:rPr>
              <a:t>Commons</a:t>
            </a:r>
            <a:r>
              <a:rPr lang="pl-PL" sz="788" dirty="0">
                <a:solidFill>
                  <a:srgbClr val="FFFFFF">
                    <a:lumMod val="50000"/>
                  </a:srgbClr>
                </a:solidFill>
              </a:rPr>
              <a:t> </a:t>
            </a:r>
            <a:r>
              <a:rPr lang="pl-PL" sz="788" dirty="0" err="1">
                <a:solidFill>
                  <a:srgbClr val="FFFFFF">
                    <a:lumMod val="50000"/>
                  </a:srgbClr>
                </a:solidFill>
              </a:rPr>
              <a:t>Attribution</a:t>
            </a:r>
            <a:r>
              <a:rPr lang="pl-PL" sz="788" dirty="0">
                <a:solidFill>
                  <a:srgbClr val="FFFFFF">
                    <a:lumMod val="50000"/>
                  </a:srgbClr>
                </a:solidFill>
              </a:rPr>
              <a:t> 4.0 International (CC BY 4.0) (</a:t>
            </a:r>
            <a:r>
              <a:rPr lang="pl-PL" sz="788" dirty="0">
                <a:solidFill>
                  <a:srgbClr val="FFFFFF">
                    <a:lumMod val="50000"/>
                  </a:srgbClr>
                </a:solidFill>
                <a:hlinkClick r:id="rId8"/>
              </a:rPr>
              <a:t>https://creativecommons.org/licenses/by/4.0/</a:t>
            </a:r>
            <a:r>
              <a:rPr lang="pl-PL" sz="788" dirty="0">
                <a:solidFill>
                  <a:srgbClr val="FFFFFF">
                    <a:lumMod val="50000"/>
                  </a:srgbClr>
                </a:solidFill>
              </a:rPr>
              <a:t>).</a:t>
            </a:r>
            <a:r>
              <a:rPr lang="fr-BE" sz="788" dirty="0">
                <a:solidFill>
                  <a:srgbClr val="FFFFFF">
                    <a:lumMod val="50000"/>
                  </a:srgbClr>
                </a:solidFill>
              </a:rPr>
              <a:t> </a:t>
            </a:r>
            <a:r>
              <a:rPr lang="pl-PL" sz="788" dirty="0">
                <a:solidFill>
                  <a:srgbClr val="FFFFFF">
                    <a:lumMod val="50000"/>
                  </a:srgbClr>
                </a:solidFill>
              </a:rPr>
              <a:t>W przypadku wykorzystania lub kopiowania elementów, które nie są własnością Unii Europejskiej, konieczne może być uzyskanie zgody bezpośrednio od właściwych podmiotów prawa autorskiego.</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89177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PODSTAWOWE FAKTY</a:t>
            </a:r>
          </a:p>
        </p:txBody>
      </p:sp>
      <p:sp>
        <p:nvSpPr>
          <p:cNvPr id="12" name="Rectangle 11"/>
          <p:cNvSpPr/>
          <p:nvPr/>
        </p:nvSpPr>
        <p:spPr>
          <a:xfrm rot="16200000">
            <a:off x="8238466" y="5952463"/>
            <a:ext cx="156485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CZYM JEST EUROPA?</a:t>
            </a:r>
          </a:p>
        </p:txBody>
      </p:sp>
      <p:cxnSp>
        <p:nvCxnSpPr>
          <p:cNvPr id="13" name="Connecteur droit 12"/>
          <p:cNvCxnSpPr/>
          <p:nvPr/>
        </p:nvCxnSpPr>
        <p:spPr>
          <a:xfrm>
            <a:off x="8903388" y="5270869"/>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338554"/>
          </a:xfrm>
          <a:prstGeom prst="rect">
            <a:avLst/>
          </a:prstGeom>
          <a:noFill/>
        </p:spPr>
        <p:txBody>
          <a:bodyPr wrap="square" rtlCol="0">
            <a:spAutoFit/>
          </a:bodyPr>
          <a:lstStyle/>
          <a:p>
            <a:pPr algn="ctr"/>
            <a:r>
              <a:rPr lang="fr-FR" sz="1600" b="1" dirty="0">
                <a:solidFill>
                  <a:srgbClr val="002060"/>
                </a:solidFill>
                <a:latin typeface="Calibri" charset="0"/>
                <a:ea typeface="Calibri" charset="0"/>
                <a:cs typeface="Calibri" charset="0"/>
              </a:rPr>
              <a:t>447 mln </a:t>
            </a:r>
            <a:r>
              <a:rPr lang="fr-FR" sz="1600" b="1" dirty="0" err="1">
                <a:solidFill>
                  <a:srgbClr val="002060"/>
                </a:solidFill>
                <a:latin typeface="Calibri" charset="0"/>
                <a:ea typeface="Calibri" charset="0"/>
                <a:cs typeface="Calibri" charset="0"/>
              </a:rPr>
              <a:t>ludzi</a:t>
            </a:r>
            <a:endParaRPr lang="fr-BE" sz="16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2049662" cy="1948176"/>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z 6 </a:t>
            </a:r>
            <a:r>
              <a:rPr lang="fr-BE" b="1" dirty="0" err="1">
                <a:solidFill>
                  <a:srgbClr val="002060"/>
                </a:solidFill>
              </a:rPr>
              <a:t>kontynentów</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err="1">
                <a:solidFill>
                  <a:srgbClr val="002060"/>
                </a:solidFill>
                <a:latin typeface="Calibri" charset="0"/>
                <a:ea typeface="Calibri" charset="0"/>
                <a:cs typeface="Calibri" charset="0"/>
              </a:rPr>
              <a:t>ponad</a:t>
            </a:r>
            <a:r>
              <a:rPr lang="fr-FR" b="1" dirty="0">
                <a:solidFill>
                  <a:srgbClr val="002060"/>
                </a:solidFill>
                <a:latin typeface="Calibri" charset="0"/>
                <a:ea typeface="Calibri" charset="0"/>
                <a:cs typeface="Calibri" charset="0"/>
              </a:rPr>
              <a:t> 700 mln </a:t>
            </a:r>
            <a:r>
              <a:rPr lang="fr-FR" b="1" dirty="0" err="1">
                <a:solidFill>
                  <a:srgbClr val="002060"/>
                </a:solidFill>
                <a:latin typeface="Calibri" charset="0"/>
                <a:ea typeface="Calibri" charset="0"/>
                <a:cs typeface="Calibri" charset="0"/>
              </a:rPr>
              <a:t>ludzi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kraje</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krajów</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238465" y="5952304"/>
            <a:ext cx="1564852"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CZYM JEST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32532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KULTURA EUROPEJSKA</a:t>
            </a:r>
          </a:p>
        </p:txBody>
      </p:sp>
      <p:cxnSp>
        <p:nvCxnSpPr>
          <p:cNvPr id="12" name="Connecteur droit 11"/>
          <p:cNvCxnSpPr/>
          <p:nvPr/>
        </p:nvCxnSpPr>
        <p:spPr>
          <a:xfrm>
            <a:off x="8897778" y="5292988"/>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078480" y="4502133"/>
            <a:ext cx="577357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pl-PL" sz="2000" b="1" dirty="0">
                <a:solidFill>
                  <a:schemeClr val="accent5">
                    <a:lumMod val="50000"/>
                  </a:schemeClr>
                </a:solidFill>
              </a:rPr>
              <a:t>Kulturę i różnorodność europejską ukształtowały:</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Starożytna</a:t>
            </a:r>
            <a:r>
              <a:rPr lang="en-GB" sz="2000" b="1" dirty="0">
                <a:solidFill>
                  <a:schemeClr val="accent5">
                    <a:lumMod val="50000"/>
                  </a:schemeClr>
                </a:solidFill>
              </a:rPr>
              <a:t> </a:t>
            </a:r>
            <a:r>
              <a:rPr lang="en-GB" sz="2000" b="1" dirty="0" err="1">
                <a:solidFill>
                  <a:schemeClr val="accent5">
                    <a:lumMod val="50000"/>
                  </a:schemeClr>
                </a:solidFill>
              </a:rPr>
              <a:t>Grecja</a:t>
            </a:r>
            <a:r>
              <a:rPr lang="en-GB" sz="2000" b="1" dirty="0">
                <a:solidFill>
                  <a:schemeClr val="accent5">
                    <a:lumMod val="50000"/>
                  </a:schemeClr>
                </a:solidFill>
              </a:rPr>
              <a:t> </a:t>
            </a:r>
            <a:r>
              <a:rPr lang="en-GB" sz="2000" b="1" dirty="0" err="1">
                <a:solidFill>
                  <a:schemeClr val="accent5">
                    <a:lumMod val="50000"/>
                  </a:schemeClr>
                </a:solidFill>
              </a:rPr>
              <a:t>i</a:t>
            </a:r>
            <a:r>
              <a:rPr lang="en-GB" sz="2000" b="1" dirty="0">
                <a:solidFill>
                  <a:schemeClr val="accent5">
                    <a:lumMod val="50000"/>
                  </a:schemeClr>
                </a:solidFill>
              </a:rPr>
              <a:t> </a:t>
            </a:r>
            <a:r>
              <a:rPr lang="en-GB" sz="2000" b="1" dirty="0" err="1">
                <a:solidFill>
                  <a:schemeClr val="accent5">
                    <a:lumMod val="50000"/>
                  </a:schemeClr>
                </a:solidFill>
              </a:rPr>
              <a:t>Rzym</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Reformacja</a:t>
            </a:r>
            <a:r>
              <a:rPr lang="en-GB" sz="2000" b="1" dirty="0">
                <a:solidFill>
                  <a:schemeClr val="accent5">
                    <a:lumMod val="50000"/>
                  </a:schemeClr>
                </a:solidFill>
              </a:rPr>
              <a:t> </a:t>
            </a:r>
            <a:r>
              <a:rPr lang="en-GB" sz="2000" b="1" dirty="0" err="1">
                <a:solidFill>
                  <a:schemeClr val="accent5">
                    <a:lumMod val="50000"/>
                  </a:schemeClr>
                </a:solidFill>
              </a:rPr>
              <a:t>i</a:t>
            </a:r>
            <a:r>
              <a:rPr lang="en-GB" sz="2000" b="1" dirty="0">
                <a:solidFill>
                  <a:schemeClr val="accent5">
                    <a:lumMod val="50000"/>
                  </a:schemeClr>
                </a:solidFill>
              </a:rPr>
              <a:t> </a:t>
            </a:r>
            <a:r>
              <a:rPr lang="en-GB" sz="2000" b="1" dirty="0" err="1">
                <a:solidFill>
                  <a:schemeClr val="accent5">
                    <a:lumMod val="50000"/>
                  </a:schemeClr>
                </a:solidFill>
              </a:rPr>
              <a:t>oświecenie</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Parlamentaryzm</a:t>
            </a:r>
            <a:r>
              <a:rPr lang="en-GB" sz="2000" b="1" dirty="0">
                <a:solidFill>
                  <a:schemeClr val="accent5">
                    <a:lumMod val="50000"/>
                  </a:schemeClr>
                </a:solidFill>
              </a:rPr>
              <a:t> </a:t>
            </a:r>
            <a:r>
              <a:rPr lang="en-GB" sz="2000" b="1" dirty="0" err="1">
                <a:solidFill>
                  <a:schemeClr val="accent5">
                    <a:lumMod val="50000"/>
                  </a:schemeClr>
                </a:solidFill>
              </a:rPr>
              <a:t>i</a:t>
            </a:r>
            <a:r>
              <a:rPr lang="en-GB" sz="2000" b="1" dirty="0">
                <a:solidFill>
                  <a:schemeClr val="accent5">
                    <a:lumMod val="50000"/>
                  </a:schemeClr>
                </a:solidFill>
              </a:rPr>
              <a:t> </a:t>
            </a:r>
            <a:r>
              <a:rPr lang="en-GB" sz="2000" b="1" dirty="0" err="1">
                <a:solidFill>
                  <a:schemeClr val="accent5">
                    <a:lumMod val="50000"/>
                  </a:schemeClr>
                </a:solidFill>
              </a:rPr>
              <a:t>prawa</a:t>
            </a:r>
            <a:r>
              <a:rPr lang="en-GB" sz="2000" b="1" dirty="0">
                <a:solidFill>
                  <a:schemeClr val="accent5">
                    <a:lumMod val="50000"/>
                  </a:schemeClr>
                </a:solidFill>
              </a:rPr>
              <a:t> </a:t>
            </a:r>
            <a:r>
              <a:rPr lang="en-GB" sz="2000" b="1" dirty="0" err="1">
                <a:solidFill>
                  <a:schemeClr val="accent5">
                    <a:lumMod val="50000"/>
                  </a:schemeClr>
                </a:solidFill>
              </a:rPr>
              <a:t>socjalne</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EUROPEJSCY ARTYŚCI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pl-PL" dirty="0"/>
              <a:t>Przez wieki nowe style w muzyce, architekturze i literaturze inspirowały artystów z całej Europy.</a:t>
            </a:r>
            <a:endParaRPr lang="en-GB" dirty="0"/>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Oto </a:t>
            </a:r>
            <a:r>
              <a:rPr lang="en-GB" dirty="0" err="1"/>
              <a:t>przykłady</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sp>
        <p:nvSpPr>
          <p:cNvPr id="37" name="Rectangle 36"/>
          <p:cNvSpPr/>
          <p:nvPr/>
        </p:nvSpPr>
        <p:spPr>
          <a:xfrm rot="16200000">
            <a:off x="8238466" y="5952463"/>
            <a:ext cx="156485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CZYM JEST EUROPA?</a:t>
            </a:r>
          </a:p>
        </p:txBody>
      </p:sp>
      <p:cxnSp>
        <p:nvCxnSpPr>
          <p:cNvPr id="38" name="Connecteur droit 12"/>
          <p:cNvCxnSpPr/>
          <p:nvPr/>
        </p:nvCxnSpPr>
        <p:spPr>
          <a:xfrm>
            <a:off x="8903388" y="5270869"/>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45007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WARTOŚCI EUROPEJSKIE</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Godność</a:t>
            </a:r>
            <a:r>
              <a:rPr lang="en-US" sz="2400" dirty="0">
                <a:solidFill>
                  <a:schemeClr val="tx1"/>
                </a:solidFill>
              </a:rPr>
              <a:t> </a:t>
            </a:r>
            <a:r>
              <a:rPr lang="en-US" sz="2400" dirty="0" err="1">
                <a:solidFill>
                  <a:schemeClr val="tx1"/>
                </a:solidFill>
              </a:rPr>
              <a:t>człowieka</a:t>
            </a:r>
            <a:endParaRPr lang="en-US" sz="2400" dirty="0">
              <a:solidFill>
                <a:schemeClr val="tx1"/>
              </a:solidFill>
            </a:endParaRPr>
          </a:p>
          <a:p>
            <a:pPr algn="ctr"/>
            <a:r>
              <a:rPr lang="en-US" sz="2400" dirty="0" err="1">
                <a:solidFill>
                  <a:schemeClr val="tx1"/>
                </a:solidFill>
              </a:rPr>
              <a:t>Wolność</a:t>
            </a:r>
            <a:endParaRPr lang="en-US" sz="2400" dirty="0">
              <a:solidFill>
                <a:schemeClr val="tx1"/>
              </a:solidFill>
            </a:endParaRPr>
          </a:p>
          <a:p>
            <a:pPr algn="ctr"/>
            <a:r>
              <a:rPr lang="en-US" sz="2400" dirty="0" err="1">
                <a:solidFill>
                  <a:schemeClr val="tx1"/>
                </a:solidFill>
              </a:rPr>
              <a:t>Demokracja</a:t>
            </a:r>
            <a:endParaRPr lang="en-US" sz="2400" dirty="0">
              <a:solidFill>
                <a:schemeClr val="tx1"/>
              </a:solidFill>
            </a:endParaRPr>
          </a:p>
          <a:p>
            <a:pPr algn="ctr"/>
            <a:r>
              <a:rPr lang="en-US" sz="2400" dirty="0" err="1">
                <a:solidFill>
                  <a:schemeClr val="tx1"/>
                </a:solidFill>
              </a:rPr>
              <a:t>Równość</a:t>
            </a:r>
            <a:endParaRPr lang="en-US" sz="2400" dirty="0">
              <a:solidFill>
                <a:schemeClr val="tx1"/>
              </a:solidFill>
            </a:endParaRPr>
          </a:p>
          <a:p>
            <a:pPr algn="ctr"/>
            <a:r>
              <a:rPr lang="en-US" sz="2400" dirty="0" err="1">
                <a:solidFill>
                  <a:schemeClr val="tx1"/>
                </a:solidFill>
              </a:rPr>
              <a:t>Praworządność</a:t>
            </a:r>
            <a:endParaRPr lang="en-US" sz="2400" dirty="0">
              <a:solidFill>
                <a:schemeClr val="tx1"/>
              </a:solidFill>
            </a:endParaRPr>
          </a:p>
          <a:p>
            <a:pPr algn="ctr"/>
            <a:r>
              <a:rPr lang="en-US" sz="2400" dirty="0" err="1">
                <a:solidFill>
                  <a:schemeClr val="tx1"/>
                </a:solidFill>
              </a:rPr>
              <a:t>Prawa</a:t>
            </a:r>
            <a:r>
              <a:rPr lang="en-US" sz="2400" dirty="0">
                <a:solidFill>
                  <a:schemeClr val="tx1"/>
                </a:solidFill>
              </a:rPr>
              <a:t> </a:t>
            </a:r>
            <a:r>
              <a:rPr lang="en-US" sz="2400" dirty="0" err="1">
                <a:solidFill>
                  <a:schemeClr val="tx1"/>
                </a:solidFill>
              </a:rPr>
              <a:t>człowieka</a:t>
            </a:r>
            <a:endParaRPr lang="en-US" sz="2400" dirty="0">
              <a:solidFill>
                <a:schemeClr val="tx1"/>
              </a:solidFill>
            </a:endParaRPr>
          </a:p>
        </p:txBody>
      </p:sp>
      <p:sp>
        <p:nvSpPr>
          <p:cNvPr id="14" name="Rectangle 13"/>
          <p:cNvSpPr/>
          <p:nvPr/>
        </p:nvSpPr>
        <p:spPr>
          <a:xfrm rot="16200000">
            <a:off x="8238466" y="5952463"/>
            <a:ext cx="156485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CZYM JEST EUROPA?</a:t>
            </a:r>
          </a:p>
        </p:txBody>
      </p:sp>
      <p:cxnSp>
        <p:nvCxnSpPr>
          <p:cNvPr id="15" name="Connecteur droit 12"/>
          <p:cNvCxnSpPr/>
          <p:nvPr/>
        </p:nvCxnSpPr>
        <p:spPr>
          <a:xfrm>
            <a:off x="8903388" y="5270869"/>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919FAB-2645-4A97-8A4F-4FE2DD78C254}">
  <ds:schemaRefs>
    <ds:schemaRef ds:uri="http://schemas.microsoft.com/sharepoint/v3/contenttype/forms"/>
  </ds:schemaRefs>
</ds:datastoreItem>
</file>

<file path=customXml/itemProps2.xml><?xml version="1.0" encoding="utf-8"?>
<ds:datastoreItem xmlns:ds="http://schemas.openxmlformats.org/officeDocument/2006/customXml" ds:itemID="{453A9F62-C660-439B-A09E-08E791639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33624</TotalTime>
  <Words>4615</Words>
  <Application>Microsoft Office PowerPoint</Application>
  <PresentationFormat>On-screen Show (4:3)</PresentationFormat>
  <Paragraphs>603</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OD WOJNY DO POKOJU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NAUKA, PRACA I WOLONTARIAT  </vt:lpstr>
      <vt:lpstr>     PODRÓŻE  </vt:lpstr>
      <vt:lpstr>      INNE DZIEDZINY  </vt:lpstr>
      <vt:lpstr>      PRIORYTETY UE  </vt:lpstr>
      <vt:lpstr>      2022: SOLIDARNOŚĆ UE Z UKRAINĄ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Dziękujemy!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1615</cp:revision>
  <cp:lastPrinted>2019-09-03T09:29:06Z</cp:lastPrinted>
  <dcterms:created xsi:type="dcterms:W3CDTF">2018-11-12T13:20:47Z</dcterms:created>
  <dcterms:modified xsi:type="dcterms:W3CDTF">2025-05-02T15:38:31Z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2023-02-02T17:20:17Z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67d1944a-3653-4fcd-8f6a-5b7bd37408d6</vt:lpwstr>
  </property>
  <property fmtid="{D5CDD505-2E9C-101B-9397-08002B2CF9AE}" pid="8" name="MSIP_Label_6bd9ddd1-4d20-43f6-abfa-fc3c07406f94_ContentBits">
    <vt:lpwstr>0</vt:lpwstr>
  </property>
</Properties>
</file>