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CUPRINS" id="{51FA4466-1705-B94D-BF4F-554C4F735700}">
          <p14:sldIdLst>
            <p14:sldId id="423"/>
            <p14:sldId id="347"/>
          </p14:sldIdLst>
        </p14:section>
        <p14:section name="CE ESTE EUROPA?" id="{EC384AE8-3301-F140-B97D-95A80BA374C4}">
          <p14:sldIdLst>
            <p14:sldId id="294"/>
            <p14:sldId id="396"/>
            <p14:sldId id="354"/>
            <p14:sldId id="355"/>
            <p14:sldId id="356"/>
            <p14:sldId id="357"/>
            <p14:sldId id="417"/>
            <p14:sldId id="416"/>
          </p14:sldIdLst>
        </p14:section>
        <p14:section name="PROIECTUL EUROPEAN" id="{BA3F5049-C3DF-E349-90D6-8E6AF1360F92}">
          <p14:sldIdLst>
            <p14:sldId id="348"/>
            <p14:sldId id="346"/>
            <p14:sldId id="410"/>
            <p14:sldId id="398"/>
            <p14:sldId id="300"/>
            <p14:sldId id="413"/>
            <p14:sldId id="314"/>
            <p14:sldId id="428"/>
          </p14:sldIdLst>
        </p14:section>
        <p14:section name="CE FACE UE?" id="{5E61B94E-74E9-E84B-ACFB-56066B76546E}">
          <p14:sldIdLst>
            <p14:sldId id="349"/>
            <p14:sldId id="425"/>
            <p14:sldId id="406"/>
            <p14:sldId id="407"/>
            <p14:sldId id="408"/>
            <p14:sldId id="426"/>
            <p14:sldId id="431"/>
            <p14:sldId id="409"/>
            <p14:sldId id="334"/>
          </p14:sldIdLst>
        </p14:section>
        <p14:section name="CUM FUNCȚIONEAZĂ UE?" id="{AB4CD371-728D-8742-BF17-A81C6428FE04}">
          <p14:sldIdLst>
            <p14:sldId id="350"/>
            <p14:sldId id="384"/>
            <p14:sldId id="390"/>
            <p14:sldId id="385"/>
            <p14:sldId id="352"/>
            <p14:sldId id="339"/>
            <p14:sldId id="393"/>
            <p14:sldId id="395"/>
            <p14:sldId id="394"/>
          </p14:sldIdLst>
        </p14:section>
        <p14:section name="PENTRU A AFLA MAI MULTE" id="{4DEDCB1D-88D9-A345-A677-739D4EF1E4F1}">
          <p14:sldIdLst>
            <p14:sldId id="342"/>
          </p14:sldIdLst>
        </p14:section>
        <p14:section name="CONTAC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94" d="100"/>
          <a:sy n="94" d="100"/>
        </p:scale>
        <p:origin x="2130"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en-US" sz="2800" b="1" dirty="0"/>
            <a:t>24 DE LIMBI OFICIALE ALE UE</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ro-RO" b="1" dirty="0"/>
            <a:t>Limbi slave: </a:t>
          </a:r>
          <a:r>
            <a:rPr lang="ro-RO" b="0" dirty="0"/>
            <a:t>bulgară, cehă, croată, polonă, slovacă și slovenă</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ro-RO" b="1" dirty="0"/>
            <a:t>Limbi germanice: </a:t>
          </a:r>
          <a:r>
            <a:rPr lang="ro-RO" b="0" dirty="0"/>
            <a:t>daneză, germană, engleză, neerlandeză și suedeză</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ro-RO" b="1" dirty="0"/>
            <a:t>Limbi romanice:</a:t>
          </a:r>
          <a:r>
            <a:rPr lang="ro-RO" b="0" dirty="0"/>
            <a:t> spaniolă, franceză, italiană, portugheză și română</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ro-RO" b="1" dirty="0"/>
            <a:t>Alte familii de limbi: </a:t>
          </a:r>
          <a:r>
            <a:rPr lang="ro-RO" b="0" dirty="0"/>
            <a:t>estonă și finlandeză, greacă, irlandeză, lituaniană și letonă, maghiară, malteză</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1056"/>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fr-FR" sz="1800" b="0" dirty="0">
              <a:solidFill>
                <a:schemeClr val="tx1"/>
              </a:solidFill>
            </a:rPr>
            <a:t>se </a:t>
          </a:r>
          <a:r>
            <a:rPr lang="fr-FR" sz="1800" b="0" dirty="0" err="1">
              <a:solidFill>
                <a:schemeClr val="tx1"/>
              </a:solidFill>
            </a:rPr>
            <a:t>întrunește</a:t>
          </a:r>
          <a:r>
            <a:rPr lang="fr-FR" sz="1800" b="0" dirty="0">
              <a:solidFill>
                <a:schemeClr val="tx1"/>
              </a:solidFill>
            </a:rPr>
            <a:t> de </a:t>
          </a:r>
          <a:r>
            <a:rPr lang="fr-FR" sz="1800" b="0" dirty="0" err="1">
              <a:solidFill>
                <a:schemeClr val="tx1"/>
              </a:solidFill>
            </a:rPr>
            <a:t>cel</a:t>
          </a:r>
          <a:r>
            <a:rPr lang="fr-FR" sz="1800" b="0" dirty="0">
              <a:solidFill>
                <a:schemeClr val="tx1"/>
              </a:solidFill>
            </a:rPr>
            <a:t> </a:t>
          </a:r>
          <a:r>
            <a:rPr lang="fr-FR" sz="1800" b="0" dirty="0" err="1">
              <a:solidFill>
                <a:schemeClr val="tx1"/>
              </a:solidFill>
            </a:rPr>
            <a:t>puțin</a:t>
          </a:r>
          <a:r>
            <a:rPr lang="fr-FR" sz="1800" b="0" dirty="0">
              <a:solidFill>
                <a:schemeClr val="tx1"/>
              </a:solidFill>
            </a:rPr>
            <a:t> 4 </a:t>
          </a:r>
          <a:r>
            <a:rPr lang="fr-FR" sz="1800" b="0" dirty="0" err="1">
              <a:solidFill>
                <a:schemeClr val="tx1"/>
              </a:solidFill>
            </a:rPr>
            <a:t>ori</a:t>
          </a:r>
          <a:r>
            <a:rPr lang="fr-FR" sz="1800" b="0" dirty="0">
              <a:solidFill>
                <a:schemeClr val="tx1"/>
              </a:solidFill>
            </a:rPr>
            <a:t> </a:t>
          </a:r>
          <a:r>
            <a:rPr lang="fr-FR" sz="1800" b="0" dirty="0" err="1">
              <a:solidFill>
                <a:schemeClr val="tx1"/>
              </a:solidFill>
            </a:rPr>
            <a:t>pe</a:t>
          </a:r>
          <a:r>
            <a:rPr lang="fr-FR" sz="1800" b="0" dirty="0">
              <a:solidFill>
                <a:schemeClr val="tx1"/>
              </a:solidFill>
            </a:rPr>
            <a:t> an la Bruxelles (</a:t>
          </a:r>
          <a:r>
            <a:rPr lang="fr-FR" sz="1800" b="0" dirty="0" err="1">
              <a:solidFill>
                <a:schemeClr val="tx1"/>
              </a:solidFill>
            </a:rPr>
            <a:t>Belgia</a:t>
          </a:r>
          <a:r>
            <a:rPr lang="fr-FR" sz="1800" b="0" dirty="0">
              <a:solidFill>
                <a:schemeClr val="tx1"/>
              </a:solidFill>
            </a:rPr>
            <a:t>) </a:t>
          </a:r>
          <a:r>
            <a:rPr lang="fr-FR" sz="1800" b="0" dirty="0" err="1">
              <a:solidFill>
                <a:schemeClr val="tx1"/>
              </a:solidFill>
            </a:rPr>
            <a:t>sau</a:t>
          </a:r>
          <a:r>
            <a:rPr lang="fr-FR" sz="1800" b="0" dirty="0">
              <a:solidFill>
                <a:schemeClr val="tx1"/>
              </a:solidFill>
            </a:rPr>
            <a:t> la Luxemburg </a:t>
          </a:r>
          <a:r>
            <a:rPr lang="fr-FR" sz="1800" b="0" dirty="0" err="1">
              <a:solidFill>
                <a:schemeClr val="tx1"/>
              </a:solidFill>
            </a:rPr>
            <a:t>pentru</a:t>
          </a:r>
          <a:r>
            <a:rPr lang="fr-FR" sz="1800" b="0" dirty="0">
              <a:solidFill>
                <a:schemeClr val="tx1"/>
              </a:solidFill>
            </a:rPr>
            <a:t> </a:t>
          </a:r>
          <a:r>
            <a:rPr lang="fr-FR" sz="1800" b="0" dirty="0" err="1">
              <a:solidFill>
                <a:schemeClr val="tx1"/>
              </a:solidFill>
            </a:rPr>
            <a:t>summituri</a:t>
          </a:r>
          <a:r>
            <a:rPr lang="fr-FR" sz="1800" b="0" dirty="0">
              <a:solidFill>
                <a:schemeClr val="tx1"/>
              </a:solidFill>
            </a:rPr>
            <a:t> </a:t>
          </a:r>
          <a:r>
            <a:rPr lang="fr-FR" sz="1800" b="0" dirty="0" err="1">
              <a:solidFill>
                <a:schemeClr val="tx1"/>
              </a:solidFill>
            </a:rPr>
            <a:t>europene</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a:solidFill>
                <a:schemeClr val="tx1"/>
              </a:solidFill>
            </a:rPr>
            <a:t>nu </a:t>
          </a:r>
          <a:r>
            <a:rPr lang="en-US" sz="1800" b="0" dirty="0" err="1">
              <a:solidFill>
                <a:schemeClr val="tx1"/>
              </a:solidFill>
            </a:rPr>
            <a:t>adoptă</a:t>
          </a:r>
          <a:r>
            <a:rPr lang="en-US" sz="1800" b="0" dirty="0">
              <a:solidFill>
                <a:schemeClr val="tx1"/>
              </a:solidFill>
            </a:rPr>
            <a:t> </a:t>
          </a:r>
          <a:r>
            <a:rPr lang="en-US" sz="1800" b="0" dirty="0" err="1">
              <a:solidFill>
                <a:schemeClr val="tx1"/>
              </a:solidFill>
            </a:rPr>
            <a:t>legi</a:t>
          </a:r>
          <a:r>
            <a:rPr lang="en-US" sz="1800" b="0" dirty="0">
              <a:solidFill>
                <a:schemeClr val="tx1"/>
              </a:solidFill>
            </a:rPr>
            <a:t> </a:t>
          </a:r>
          <a:r>
            <a:rPr lang="en-US" sz="1800" b="0" dirty="0" err="1">
              <a:solidFill>
                <a:schemeClr val="tx1"/>
              </a:solidFill>
            </a:rPr>
            <a:t>europene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a:solidFill>
                <a:schemeClr val="tx1"/>
              </a:solidFill>
            </a:rPr>
            <a:t>reprezintă guvernele țărilor din UE</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n-US" sz="1700">
              <a:solidFill>
                <a:schemeClr val="tx1"/>
              </a:solidFill>
            </a:rPr>
            <a:t>reunește miniștrii țărilor UE (agricultură, afaceri interne, justiție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n-US" sz="1700">
              <a:solidFill>
                <a:schemeClr val="tx1"/>
              </a:solidFill>
            </a:rPr>
            <a:t>ia decizii și adoptă legi, împreună cu Parlamentul European</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it-IT" sz="1700">
              <a:solidFill>
                <a:schemeClr val="tx1"/>
              </a:solidFill>
            </a:rPr>
            <a:t>are o președinție rotativă – la fiecare 6 luni, un alt stat membru</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fr-FR" sz="1700" dirty="0">
              <a:solidFill>
                <a:schemeClr val="tx1"/>
              </a:solidFill>
            </a:rPr>
            <a:t>se </a:t>
          </a:r>
          <a:r>
            <a:rPr lang="fr-FR" sz="1700" dirty="0" err="1">
              <a:solidFill>
                <a:schemeClr val="tx1"/>
              </a:solidFill>
            </a:rPr>
            <a:t>reunește</a:t>
          </a:r>
          <a:r>
            <a:rPr lang="fr-FR" sz="1700" dirty="0">
              <a:solidFill>
                <a:schemeClr val="tx1"/>
              </a:solidFill>
            </a:rPr>
            <a:t> la Bruxelles </a:t>
          </a:r>
          <a:r>
            <a:rPr lang="fr-FR" sz="1700" dirty="0" err="1">
              <a:solidFill>
                <a:schemeClr val="tx1"/>
              </a:solidFill>
            </a:rPr>
            <a:t>sau</a:t>
          </a:r>
          <a:r>
            <a:rPr lang="fr-FR" sz="1700" dirty="0">
              <a:solidFill>
                <a:schemeClr val="tx1"/>
              </a:solidFill>
            </a:rPr>
            <a:t> la Luxemburg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it-IT" sz="1700">
              <a:solidFill>
                <a:schemeClr val="tx1"/>
              </a:solidFill>
            </a:rPr>
            <a:t>reprezintă interesele comune ale 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n-US" sz="1400" dirty="0" err="1">
              <a:solidFill>
                <a:schemeClr val="tx1"/>
              </a:solidFill>
            </a:rPr>
            <a:t>este</a:t>
          </a:r>
          <a:r>
            <a:rPr lang="en-US" sz="1400" dirty="0">
              <a:solidFill>
                <a:schemeClr val="tx1"/>
              </a:solidFill>
            </a:rPr>
            <a:t> </a:t>
          </a:r>
          <a:r>
            <a:rPr lang="en-US" sz="1400" dirty="0" err="1">
              <a:solidFill>
                <a:schemeClr val="tx1"/>
              </a:solidFill>
            </a:rPr>
            <a:t>alcătuită</a:t>
          </a:r>
          <a:r>
            <a:rPr lang="en-US" sz="1400" dirty="0">
              <a:solidFill>
                <a:schemeClr val="tx1"/>
              </a:solidFill>
            </a:rPr>
            <a:t> </a:t>
          </a:r>
          <a:r>
            <a:rPr lang="en-US" sz="1400" dirty="0" err="1">
              <a:solidFill>
                <a:schemeClr val="tx1"/>
              </a:solidFill>
            </a:rPr>
            <a:t>dintr</a:t>
          </a:r>
          <a:r>
            <a:rPr lang="en-US" sz="1400" dirty="0">
              <a:solidFill>
                <a:schemeClr val="tx1"/>
              </a:solidFill>
            </a:rPr>
            <a:t>-un </a:t>
          </a:r>
          <a:r>
            <a:rPr lang="en-US" sz="1400" dirty="0" err="1">
              <a:solidFill>
                <a:schemeClr val="tx1"/>
              </a:solidFill>
            </a:rPr>
            <a:t>președinte</a:t>
          </a:r>
          <a:r>
            <a:rPr lang="en-US" sz="1400" dirty="0">
              <a:solidFill>
                <a:schemeClr val="tx1"/>
              </a:solidFill>
            </a:rPr>
            <a:t> </a:t>
          </a:r>
          <a:r>
            <a:rPr lang="en-US" sz="1400" dirty="0" err="1">
              <a:solidFill>
                <a:schemeClr val="tx1"/>
              </a:solidFill>
            </a:rPr>
            <a:t>și</a:t>
          </a:r>
          <a:r>
            <a:rPr lang="en-US" sz="1400" dirty="0">
              <a:solidFill>
                <a:schemeClr val="tx1"/>
              </a:solidFill>
            </a:rPr>
            <a:t> </a:t>
          </a:r>
          <a:r>
            <a:rPr lang="en-US" sz="1400" dirty="0" err="1">
              <a:solidFill>
                <a:schemeClr val="tx1"/>
              </a:solidFill>
            </a:rPr>
            <a:t>câte</a:t>
          </a:r>
          <a:r>
            <a:rPr lang="en-US" sz="1400" dirty="0">
              <a:solidFill>
                <a:schemeClr val="tx1"/>
              </a:solidFill>
            </a:rPr>
            <a:t> un </a:t>
          </a:r>
          <a:r>
            <a:rPr lang="en-US" sz="1400" dirty="0" err="1">
              <a:solidFill>
                <a:schemeClr val="tx1"/>
              </a:solidFill>
            </a:rPr>
            <a:t>comisar</a:t>
          </a:r>
          <a:r>
            <a:rPr lang="en-US" sz="1400" dirty="0">
              <a:solidFill>
                <a:schemeClr val="tx1"/>
              </a:solidFill>
            </a:rPr>
            <a:t> din </a:t>
          </a:r>
          <a:r>
            <a:rPr lang="en-US" sz="1400" dirty="0" err="1">
              <a:solidFill>
                <a:schemeClr val="tx1"/>
              </a:solidFill>
            </a:rPr>
            <a:t>fiecare</a:t>
          </a:r>
          <a:r>
            <a:rPr lang="en-US" sz="1400" dirty="0">
              <a:solidFill>
                <a:schemeClr val="tx1"/>
              </a:solidFill>
            </a:rPr>
            <a:t> </a:t>
          </a:r>
          <a:r>
            <a:rPr lang="en-US" sz="1400" dirty="0" err="1">
              <a:solidFill>
                <a:schemeClr val="tx1"/>
              </a:solidFill>
            </a:rPr>
            <a:t>țară</a:t>
          </a:r>
          <a:r>
            <a:rPr lang="en-US" sz="1400" dirty="0">
              <a:solidFill>
                <a:schemeClr val="tx1"/>
              </a:solidFill>
            </a:rPr>
            <a:t> a UE, cu </a:t>
          </a:r>
          <a:r>
            <a:rPr lang="en-US" sz="1400" dirty="0" err="1">
              <a:solidFill>
                <a:schemeClr val="tx1"/>
              </a:solidFill>
            </a:rPr>
            <a:t>portofolii</a:t>
          </a:r>
          <a:r>
            <a:rPr lang="en-US" sz="1400" dirty="0">
              <a:solidFill>
                <a:schemeClr val="tx1"/>
              </a:solidFill>
            </a:rPr>
            <a:t> </a:t>
          </a:r>
          <a:r>
            <a:rPr lang="en-US" sz="1400" dirty="0" err="1">
              <a:solidFill>
                <a:schemeClr val="tx1"/>
              </a:solidFill>
            </a:rPr>
            <a:t>specifice</a:t>
          </a:r>
          <a:r>
            <a:rPr lang="en-US" sz="1400" dirty="0">
              <a:solidFill>
                <a:schemeClr val="tx1"/>
              </a:solidFill>
            </a:rPr>
            <a:t> (</a:t>
          </a:r>
          <a:r>
            <a:rPr lang="en-US" sz="1400" dirty="0" err="1">
              <a:solidFill>
                <a:schemeClr val="tx1"/>
              </a:solidFill>
            </a:rPr>
            <a:t>economie</a:t>
          </a:r>
          <a:r>
            <a:rPr lang="en-US" sz="1400" dirty="0">
              <a:solidFill>
                <a:schemeClr val="tx1"/>
              </a:solidFill>
            </a:rPr>
            <a:t>, </a:t>
          </a:r>
          <a:r>
            <a:rPr lang="en-US" sz="1400" dirty="0" err="1">
              <a:solidFill>
                <a:schemeClr val="tx1"/>
              </a:solidFill>
            </a:rPr>
            <a:t>agricultură</a:t>
          </a:r>
          <a:r>
            <a:rPr lang="en-US" sz="1400" dirty="0">
              <a:solidFill>
                <a:schemeClr val="tx1"/>
              </a:solidFill>
            </a:rPr>
            <a:t>, transport etc.)</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it-IT" sz="1700">
              <a:solidFill>
                <a:schemeClr val="tx1"/>
              </a:solidFill>
            </a:rPr>
            <a:t>propune noi legi și programe</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n-US" sz="1700">
              <a:solidFill>
                <a:schemeClr val="tx1"/>
              </a:solidFill>
            </a:rPr>
            <a:t>este aleasă de Parlament cu un mandat de cinci ani</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it-IT" sz="1700">
              <a:solidFill>
                <a:schemeClr val="tx1"/>
              </a:solidFill>
            </a:rPr>
            <a:t>gestionează politicile și bugetul UE</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este gardianul tratatelor</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a:solidFill>
                <a:schemeClr val="tx1"/>
              </a:solidFill>
            </a:rPr>
            <a:t>are </a:t>
          </a:r>
          <a:r>
            <a:rPr lang="en-US" sz="1700" dirty="0" err="1">
              <a:solidFill>
                <a:schemeClr val="tx1"/>
              </a:solidFill>
            </a:rPr>
            <a:t>sediul</a:t>
          </a:r>
          <a:r>
            <a:rPr lang="en-US" sz="1700" dirty="0">
              <a:solidFill>
                <a:schemeClr val="tx1"/>
              </a:solidFill>
            </a:rPr>
            <a:t> la </a:t>
          </a:r>
          <a:r>
            <a:rPr lang="en-US" sz="1700" dirty="0" err="1">
              <a:solidFill>
                <a:schemeClr val="tx1"/>
              </a:solidFill>
            </a:rPr>
            <a:t>Bruxelles</a:t>
          </a:r>
          <a:r>
            <a:rPr lang="en-US" sz="1700" dirty="0">
              <a:solidFill>
                <a:schemeClr val="tx1"/>
              </a:solidFill>
            </a:rPr>
            <a:t> </a:t>
          </a:r>
          <a:r>
            <a:rPr lang="en-US" sz="1700" dirty="0" err="1">
              <a:solidFill>
                <a:schemeClr val="tx1"/>
              </a:solidFill>
            </a:rPr>
            <a:t>și</a:t>
          </a:r>
          <a:r>
            <a:rPr lang="en-US" sz="1700" dirty="0">
              <a:solidFill>
                <a:schemeClr val="tx1"/>
              </a:solidFill>
            </a:rPr>
            <a:t> Luxemburg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supervizează</a:t>
          </a:r>
          <a:r>
            <a:rPr lang="en-US" sz="1700" b="0" dirty="0">
              <a:solidFill>
                <a:schemeClr val="tx1"/>
              </a:solidFill>
            </a:rPr>
            <a:t> </a:t>
          </a:r>
          <a:r>
            <a:rPr lang="en-US" sz="1700" b="0" dirty="0" err="1">
              <a:solidFill>
                <a:schemeClr val="tx1"/>
              </a:solidFill>
            </a:rPr>
            <a:t>legislația</a:t>
          </a:r>
          <a:r>
            <a:rPr lang="en-US" sz="1700" b="0" dirty="0">
              <a:solidFill>
                <a:schemeClr val="tx1"/>
              </a:solidFill>
            </a:rPr>
            <a:t> 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n-US" sz="1700" b="0">
              <a:solidFill>
                <a:schemeClr val="tx1"/>
              </a:solidFill>
            </a:rPr>
            <a:t>se asigură că țările UE respectă legislația UE</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n-US" sz="1700" b="0">
              <a:solidFill>
                <a:schemeClr val="tx1"/>
              </a:solidFill>
            </a:rPr>
            <a:t>ajută instanțele naționale să interpreteze legislația UE</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n-US" sz="1700" b="0">
              <a:solidFill>
                <a:schemeClr val="tx1"/>
              </a:solidFill>
            </a:rPr>
            <a:t>sancționează țările care nu respectă legislația UE</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n-US" sz="1700" b="0" dirty="0" err="1">
              <a:solidFill>
                <a:schemeClr val="tx1"/>
              </a:solidFill>
            </a:rPr>
            <a:t>verifică</a:t>
          </a:r>
          <a:r>
            <a:rPr lang="en-US" sz="1700" b="0" dirty="0">
              <a:solidFill>
                <a:schemeClr val="tx1"/>
              </a:solidFill>
            </a:rPr>
            <a:t> </a:t>
          </a:r>
          <a:r>
            <a:rPr lang="en-US" sz="1700" b="0" dirty="0" err="1">
              <a:solidFill>
                <a:schemeClr val="tx1"/>
              </a:solidFill>
            </a:rPr>
            <a:t>dacă</a:t>
          </a:r>
          <a:r>
            <a:rPr lang="en-US" sz="1700" b="0" dirty="0">
              <a:solidFill>
                <a:schemeClr val="tx1"/>
              </a:solidFill>
            </a:rPr>
            <a:t> </a:t>
          </a:r>
          <a:r>
            <a:rPr lang="en-US" sz="1700" b="0" dirty="0" err="1">
              <a:solidFill>
                <a:schemeClr val="tx1"/>
              </a:solidFill>
            </a:rPr>
            <a:t>legislația</a:t>
          </a:r>
          <a:r>
            <a:rPr lang="en-US" sz="1700" b="0" dirty="0">
              <a:solidFill>
                <a:schemeClr val="tx1"/>
              </a:solidFill>
            </a:rPr>
            <a:t> </a:t>
          </a:r>
          <a:r>
            <a:rPr lang="en-US" sz="1700" b="0" dirty="0" err="1">
              <a:solidFill>
                <a:schemeClr val="tx1"/>
              </a:solidFill>
            </a:rPr>
            <a:t>respectă</a:t>
          </a:r>
          <a:r>
            <a:rPr lang="en-US" sz="1700" b="0" dirty="0">
              <a:solidFill>
                <a:schemeClr val="tx1"/>
              </a:solidFill>
            </a:rPr>
            <a:t> </a:t>
          </a:r>
          <a:r>
            <a:rPr lang="en-US" sz="1700" b="0" dirty="0" err="1">
              <a:solidFill>
                <a:schemeClr val="tx1"/>
              </a:solidFill>
            </a:rPr>
            <a:t>drepturile</a:t>
          </a:r>
          <a:r>
            <a:rPr lang="en-US" sz="1700" b="0" dirty="0">
              <a:solidFill>
                <a:schemeClr val="tx1"/>
              </a:solidFill>
            </a:rPr>
            <a:t> </a:t>
          </a:r>
          <a:r>
            <a:rPr lang="en-US" sz="1700" b="0" dirty="0" err="1">
              <a:solidFill>
                <a:schemeClr val="tx1"/>
              </a:solidFill>
            </a:rPr>
            <a:t>fundamentale</a:t>
          </a:r>
          <a:r>
            <a:rPr lang="en-US" sz="1700" b="0" dirty="0">
              <a:solidFill>
                <a:schemeClr val="tx1"/>
              </a:solidFill>
            </a:rPr>
            <a:t> (</a:t>
          </a:r>
          <a:r>
            <a:rPr lang="en-US" sz="1700" b="0" dirty="0" err="1">
              <a:solidFill>
                <a:schemeClr val="tx1"/>
              </a:solidFill>
            </a:rPr>
            <a:t>libertatea</a:t>
          </a:r>
          <a:r>
            <a:rPr lang="en-US" sz="1700" b="0" dirty="0">
              <a:solidFill>
                <a:schemeClr val="tx1"/>
              </a:solidFill>
            </a:rPr>
            <a:t> de </a:t>
          </a:r>
          <a:r>
            <a:rPr lang="en-US" sz="1700" b="0" dirty="0" err="1">
              <a:solidFill>
                <a:schemeClr val="tx1"/>
              </a:solidFill>
            </a:rPr>
            <a:t>exprimare</a:t>
          </a:r>
          <a:r>
            <a:rPr lang="en-US" sz="1700" b="0" dirty="0">
              <a:solidFill>
                <a:schemeClr val="tx1"/>
              </a:solidFill>
            </a:rPr>
            <a:t>, </a:t>
          </a:r>
          <a:r>
            <a:rPr lang="en-US" sz="1700" b="0" dirty="0" err="1">
              <a:solidFill>
                <a:schemeClr val="tx1"/>
              </a:solidFill>
            </a:rPr>
            <a:t>libertatea</a:t>
          </a:r>
          <a:r>
            <a:rPr lang="en-US" sz="1700" b="0" dirty="0">
              <a:solidFill>
                <a:schemeClr val="tx1"/>
              </a:solidFill>
            </a:rPr>
            <a:t> </a:t>
          </a:r>
          <a:r>
            <a:rPr lang="en-US" sz="1700" b="0" dirty="0" err="1">
              <a:solidFill>
                <a:schemeClr val="tx1"/>
              </a:solidFill>
            </a:rPr>
            <a:t>presei</a:t>
          </a:r>
          <a:r>
            <a:rPr lang="en-US" sz="1700" b="0" dirty="0">
              <a:solidFill>
                <a:schemeClr val="tx1"/>
              </a:solidFill>
            </a:rPr>
            <a:t> etc.)</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n-US" sz="1700" b="0">
              <a:solidFill>
                <a:schemeClr val="tx1"/>
              </a:solidFill>
            </a:rPr>
            <a:t>este formată din câte un judecător din fiecare țară UE</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a:solidFill>
                <a:schemeClr val="tx1"/>
              </a:solidFill>
            </a:rPr>
            <a:t>are </a:t>
          </a:r>
          <a:r>
            <a:rPr lang="en-US" sz="1700" b="0" dirty="0" err="1">
              <a:solidFill>
                <a:schemeClr val="tx1"/>
              </a:solidFill>
            </a:rPr>
            <a:t>sediul</a:t>
          </a:r>
          <a:r>
            <a:rPr lang="en-US" sz="1700" b="0" dirty="0">
              <a:solidFill>
                <a:schemeClr val="tx1"/>
              </a:solidFill>
            </a:rPr>
            <a:t> la Luxemburg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n-US" sz="1800" b="0" dirty="0" err="1">
              <a:solidFill>
                <a:schemeClr val="tx1"/>
              </a:solidFill>
            </a:rPr>
            <a:t>verifică</a:t>
          </a:r>
          <a:r>
            <a:rPr lang="en-US" sz="1800" b="0" dirty="0">
              <a:solidFill>
                <a:schemeClr val="tx1"/>
              </a:solidFill>
            </a:rPr>
            <a:t> </a:t>
          </a:r>
          <a:r>
            <a:rPr lang="en-US" sz="1800" b="0" dirty="0" err="1">
              <a:solidFill>
                <a:schemeClr val="tx1"/>
              </a:solidFill>
            </a:rPr>
            <a:t>dacă</a:t>
          </a:r>
          <a:r>
            <a:rPr lang="en-US" sz="1800" b="0" dirty="0">
              <a:solidFill>
                <a:schemeClr val="tx1"/>
              </a:solidFill>
            </a:rPr>
            <a:t> </a:t>
          </a:r>
          <a:r>
            <a:rPr lang="en-US" sz="1800" b="0" dirty="0" err="1">
              <a:solidFill>
                <a:schemeClr val="tx1"/>
              </a:solidFill>
            </a:rPr>
            <a:t>bugetul</a:t>
          </a:r>
          <a:r>
            <a:rPr lang="en-US" sz="1800" b="0" dirty="0">
              <a:solidFill>
                <a:schemeClr val="tx1"/>
              </a:solidFill>
            </a:rPr>
            <a:t> UE a </a:t>
          </a:r>
          <a:r>
            <a:rPr lang="en-US" sz="1800" b="0" dirty="0" err="1">
              <a:solidFill>
                <a:schemeClr val="tx1"/>
              </a:solidFill>
            </a:rPr>
            <a:t>fost</a:t>
          </a:r>
          <a:r>
            <a:rPr lang="en-US" sz="1800" b="0" dirty="0">
              <a:solidFill>
                <a:schemeClr val="tx1"/>
              </a:solidFill>
            </a:rPr>
            <a:t> </a:t>
          </a:r>
          <a:r>
            <a:rPr lang="en-US" sz="1800" b="0" dirty="0" err="1">
              <a:solidFill>
                <a:schemeClr val="tx1"/>
              </a:solidFill>
            </a:rPr>
            <a:t>cheltuit</a:t>
          </a:r>
          <a:r>
            <a:rPr lang="en-US" sz="1800" b="0" dirty="0">
              <a:solidFill>
                <a:schemeClr val="tx1"/>
              </a:solidFill>
            </a:rPr>
            <a:t> </a:t>
          </a:r>
          <a:r>
            <a:rPr lang="en-US" sz="1800" b="0" dirty="0" err="1">
              <a:solidFill>
                <a:schemeClr val="tx1"/>
              </a:solidFill>
            </a:rPr>
            <a:t>corect</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n-US" sz="1800" b="0" dirty="0" err="1">
              <a:solidFill>
                <a:schemeClr val="tx1"/>
              </a:solidFill>
            </a:rPr>
            <a:t>raportează</a:t>
          </a:r>
          <a:r>
            <a:rPr lang="en-US" sz="1800" b="0" dirty="0">
              <a:solidFill>
                <a:schemeClr val="tx1"/>
              </a:solidFill>
            </a:rPr>
            <a:t> </a:t>
          </a:r>
          <a:r>
            <a:rPr lang="en-US" sz="1800" b="0" dirty="0" err="1">
              <a:solidFill>
                <a:schemeClr val="tx1"/>
              </a:solidFill>
            </a:rPr>
            <a:t>cazuri</a:t>
          </a:r>
          <a:r>
            <a:rPr lang="en-US" sz="1800" b="0" dirty="0">
              <a:solidFill>
                <a:schemeClr val="tx1"/>
              </a:solidFill>
            </a:rPr>
            <a:t> de </a:t>
          </a:r>
          <a:r>
            <a:rPr lang="en-US" sz="1800" b="0" dirty="0" err="1">
              <a:solidFill>
                <a:schemeClr val="tx1"/>
              </a:solidFill>
            </a:rPr>
            <a:t>fraudă</a:t>
          </a:r>
          <a:r>
            <a:rPr lang="en-US" sz="1800" b="0" dirty="0">
              <a:solidFill>
                <a:schemeClr val="tx1"/>
              </a:solidFill>
            </a:rPr>
            <a:t>, </a:t>
          </a:r>
          <a:r>
            <a:rPr lang="en-US" sz="1800" b="0" dirty="0" err="1">
              <a:solidFill>
                <a:schemeClr val="tx1"/>
              </a:solidFill>
            </a:rPr>
            <a:t>corupție</a:t>
          </a:r>
          <a:r>
            <a:rPr lang="en-US" sz="1800" b="0" dirty="0">
              <a:solidFill>
                <a:schemeClr val="tx1"/>
              </a:solidFill>
            </a:rPr>
            <a:t> </a:t>
          </a:r>
          <a:r>
            <a:rPr lang="en-US" sz="1800" b="0" dirty="0" err="1">
              <a:solidFill>
                <a:schemeClr val="tx1"/>
              </a:solidFill>
            </a:rPr>
            <a:t>sau</a:t>
          </a:r>
          <a:r>
            <a:rPr lang="en-US" sz="1800" b="0" dirty="0">
              <a:solidFill>
                <a:schemeClr val="tx1"/>
              </a:solidFill>
            </a:rPr>
            <a:t> </a:t>
          </a:r>
          <a:r>
            <a:rPr lang="en-US" sz="1800" b="0" dirty="0" err="1">
              <a:solidFill>
                <a:schemeClr val="tx1"/>
              </a:solidFill>
            </a:rPr>
            <a:t>alte</a:t>
          </a:r>
          <a:r>
            <a:rPr lang="en-US" sz="1800" b="0" dirty="0">
              <a:solidFill>
                <a:schemeClr val="tx1"/>
              </a:solidFill>
            </a:rPr>
            <a:t> </a:t>
          </a:r>
          <a:r>
            <a:rPr lang="en-US" sz="1800" b="0" dirty="0" err="1">
              <a:solidFill>
                <a:schemeClr val="tx1"/>
              </a:solidFill>
            </a:rPr>
            <a:t>activități</a:t>
          </a:r>
          <a:r>
            <a:rPr lang="en-US" sz="1800" b="0" dirty="0">
              <a:solidFill>
                <a:schemeClr val="tx1"/>
              </a:solidFill>
            </a:rPr>
            <a:t> </a:t>
          </a:r>
          <a:r>
            <a:rPr lang="en-US" sz="1800" b="0" dirty="0" err="1">
              <a:solidFill>
                <a:schemeClr val="tx1"/>
              </a:solidFill>
            </a:rPr>
            <a:t>ilegale</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n-US" sz="1800" b="0" dirty="0" err="1">
              <a:solidFill>
                <a:schemeClr val="tx1"/>
              </a:solidFill>
            </a:rPr>
            <a:t>îi</a:t>
          </a:r>
          <a:r>
            <a:rPr lang="en-US" sz="1800" b="0" dirty="0">
              <a:solidFill>
                <a:schemeClr val="tx1"/>
              </a:solidFill>
            </a:rPr>
            <a:t> </a:t>
          </a:r>
          <a:r>
            <a:rPr lang="en-US" sz="1800" b="0" dirty="0" err="1">
              <a:solidFill>
                <a:schemeClr val="tx1"/>
              </a:solidFill>
            </a:rPr>
            <a:t>îndrumă</a:t>
          </a:r>
          <a:r>
            <a:rPr lang="en-US" sz="1800" b="0" dirty="0">
              <a:solidFill>
                <a:schemeClr val="tx1"/>
              </a:solidFill>
            </a:rPr>
            <a:t> </a:t>
          </a:r>
          <a:r>
            <a:rPr lang="en-US" sz="1800" b="0" dirty="0" err="1">
              <a:solidFill>
                <a:schemeClr val="tx1"/>
              </a:solidFill>
            </a:rPr>
            <a:t>pe</a:t>
          </a:r>
          <a:r>
            <a:rPr lang="en-US" sz="1800" b="0" dirty="0">
              <a:solidFill>
                <a:schemeClr val="tx1"/>
              </a:solidFill>
            </a:rPr>
            <a:t> </a:t>
          </a:r>
          <a:r>
            <a:rPr lang="en-US" sz="1800" b="0" dirty="0" err="1">
              <a:solidFill>
                <a:schemeClr val="tx1"/>
              </a:solidFill>
            </a:rPr>
            <a:t>responsabilii</a:t>
          </a:r>
          <a:r>
            <a:rPr lang="en-US" sz="1800" b="0" dirty="0">
              <a:solidFill>
                <a:schemeClr val="tx1"/>
              </a:solidFill>
            </a:rPr>
            <a:t> </a:t>
          </a:r>
          <a:r>
            <a:rPr lang="en-US" sz="1800" b="0" dirty="0" err="1">
              <a:solidFill>
                <a:schemeClr val="tx1"/>
              </a:solidFill>
            </a:rPr>
            <a:t>politici</a:t>
          </a:r>
          <a:r>
            <a:rPr lang="en-US" sz="1800" b="0" dirty="0">
              <a:solidFill>
                <a:schemeClr val="tx1"/>
              </a:solidFill>
            </a:rPr>
            <a:t> din UE cum </a:t>
          </a:r>
          <a:r>
            <a:rPr lang="en-US" sz="1800" b="0" dirty="0" err="1">
              <a:solidFill>
                <a:schemeClr val="tx1"/>
              </a:solidFill>
            </a:rPr>
            <a:t>să</a:t>
          </a:r>
          <a:r>
            <a:rPr lang="en-US" sz="1800" b="0" dirty="0">
              <a:solidFill>
                <a:schemeClr val="tx1"/>
              </a:solidFill>
            </a:rPr>
            <a:t> </a:t>
          </a:r>
          <a:r>
            <a:rPr lang="en-US" sz="1800" b="0" dirty="0" err="1">
              <a:solidFill>
                <a:schemeClr val="tx1"/>
              </a:solidFill>
            </a:rPr>
            <a:t>cheltuiască</a:t>
          </a:r>
          <a:r>
            <a:rPr lang="en-US" sz="1800" b="0" dirty="0">
              <a:solidFill>
                <a:schemeClr val="tx1"/>
              </a:solidFill>
            </a:rPr>
            <a:t> </a:t>
          </a:r>
          <a:r>
            <a:rPr lang="en-US" sz="1800" b="0" dirty="0" err="1">
              <a:solidFill>
                <a:schemeClr val="tx1"/>
              </a:solidFill>
            </a:rPr>
            <a:t>bugetul</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fr-FR" sz="1800" b="0" dirty="0" err="1">
              <a:solidFill>
                <a:schemeClr val="tx1"/>
              </a:solidFill>
            </a:rPr>
            <a:t>membrii</a:t>
          </a:r>
          <a:r>
            <a:rPr lang="fr-FR" sz="1800" b="0" dirty="0">
              <a:solidFill>
                <a:schemeClr val="tx1"/>
              </a:solidFill>
            </a:rPr>
            <a:t> </a:t>
          </a:r>
          <a:r>
            <a:rPr lang="fr-FR" sz="1800" b="0" dirty="0" err="1">
              <a:solidFill>
                <a:schemeClr val="tx1"/>
              </a:solidFill>
            </a:rPr>
            <a:t>săi</a:t>
          </a:r>
          <a:r>
            <a:rPr lang="fr-FR" sz="1800" b="0" dirty="0">
              <a:solidFill>
                <a:schemeClr val="tx1"/>
              </a:solidFill>
            </a:rPr>
            <a:t> </a:t>
          </a:r>
          <a:r>
            <a:rPr lang="fr-FR" sz="1800" b="0" dirty="0" err="1">
              <a:solidFill>
                <a:schemeClr val="tx1"/>
              </a:solidFill>
            </a:rPr>
            <a:t>sunt</a:t>
          </a:r>
          <a:r>
            <a:rPr lang="fr-FR" sz="1800" b="0" dirty="0">
              <a:solidFill>
                <a:schemeClr val="tx1"/>
              </a:solidFill>
            </a:rPr>
            <a:t> </a:t>
          </a:r>
          <a:r>
            <a:rPr lang="fr-FR" sz="1800" b="0" dirty="0" err="1">
              <a:solidFill>
                <a:schemeClr val="tx1"/>
              </a:solidFill>
            </a:rPr>
            <a:t>numiți</a:t>
          </a:r>
          <a:r>
            <a:rPr lang="fr-FR" sz="1800" b="0" dirty="0">
              <a:solidFill>
                <a:schemeClr val="tx1"/>
              </a:solidFill>
            </a:rPr>
            <a:t> de </a:t>
          </a:r>
          <a:r>
            <a:rPr lang="fr-FR" sz="1800" b="0" dirty="0" err="1">
              <a:solidFill>
                <a:schemeClr val="tx1"/>
              </a:solidFill>
            </a:rPr>
            <a:t>Consiliu</a:t>
          </a:r>
          <a:r>
            <a:rPr lang="fr-FR" sz="1800" b="0" dirty="0">
              <a:solidFill>
                <a:schemeClr val="tx1"/>
              </a:solidFill>
            </a:rPr>
            <a:t> </a:t>
          </a:r>
          <a:r>
            <a:rPr lang="fr-FR" sz="1800" b="0" dirty="0" err="1">
              <a:solidFill>
                <a:schemeClr val="tx1"/>
              </a:solidFill>
            </a:rPr>
            <a:t>pentru</a:t>
          </a:r>
          <a:r>
            <a:rPr lang="fr-FR" sz="1800" b="0" dirty="0">
              <a:solidFill>
                <a:schemeClr val="tx1"/>
              </a:solidFill>
            </a:rPr>
            <a:t> un mandat de 6 </a:t>
          </a:r>
          <a:r>
            <a:rPr lang="fr-FR" sz="1800" b="0" dirty="0" err="1">
              <a:solidFill>
                <a:schemeClr val="tx1"/>
              </a:solidFill>
            </a:rPr>
            <a:t>ani</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it-IT" sz="1700" dirty="0" err="1">
              <a:solidFill>
                <a:schemeClr val="tx1"/>
              </a:solidFill>
            </a:rPr>
            <a:t>dirijează</a:t>
          </a:r>
          <a:r>
            <a:rPr lang="it-IT" sz="1700" dirty="0">
              <a:solidFill>
                <a:schemeClr val="tx1"/>
              </a:solidFill>
            </a:rPr>
            <a:t> politica </a:t>
          </a:r>
          <a:r>
            <a:rPr lang="it-IT" sz="1700" dirty="0" err="1">
              <a:solidFill>
                <a:schemeClr val="tx1"/>
              </a:solidFill>
            </a:rPr>
            <a:t>economică</a:t>
          </a:r>
          <a:r>
            <a:rPr lang="it-IT" sz="1700" dirty="0">
              <a:solidFill>
                <a:schemeClr val="tx1"/>
              </a:solidFill>
            </a:rPr>
            <a:t> </a:t>
          </a:r>
          <a:r>
            <a:rPr lang="it-IT" sz="1700" dirty="0" err="1">
              <a:solidFill>
                <a:schemeClr val="tx1"/>
              </a:solidFill>
            </a:rPr>
            <a:t>și</a:t>
          </a:r>
          <a:r>
            <a:rPr lang="it-IT" sz="1700" dirty="0">
              <a:solidFill>
                <a:schemeClr val="tx1"/>
              </a:solidFill>
            </a:rPr>
            <a:t> </a:t>
          </a:r>
          <a:r>
            <a:rPr lang="it-IT" sz="1700" dirty="0" err="1">
              <a:solidFill>
                <a:schemeClr val="tx1"/>
              </a:solidFill>
            </a:rPr>
            <a:t>monetară</a:t>
          </a:r>
          <a:r>
            <a:rPr lang="it-IT" sz="1700" dirty="0">
              <a:solidFill>
                <a:schemeClr val="tx1"/>
              </a:solidFill>
            </a:rPr>
            <a:t> a 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US" sz="1700">
              <a:solidFill>
                <a:schemeClr val="tx1"/>
              </a:solidFill>
            </a:rPr>
            <a:t>gestionează moneda europeană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n-US" sz="1700">
              <a:solidFill>
                <a:schemeClr val="tx1"/>
              </a:solidFill>
            </a:rPr>
            <a:t>este responsabilă cu menținerea stabilității monedei euro și a prețurilor</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it-IT" sz="1700">
              <a:solidFill>
                <a:schemeClr val="tx1"/>
              </a:solidFill>
            </a:rPr>
            <a:t>stabilește ratele dobânzilor pentru zona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US" sz="1700">
              <a:solidFill>
                <a:schemeClr val="tx1"/>
              </a:solidFill>
            </a:rPr>
            <a:t>lucrează împreună cu băncile centrale naționale din țările UE</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n-US" sz="1700">
              <a:solidFill>
                <a:schemeClr val="tx1"/>
              </a:solidFill>
            </a:rPr>
            <a:t>are șase membri numiți de Consiliu pentru un mandat de 8 ani care nu poate fi reînnoit</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it-IT" sz="1700" dirty="0">
              <a:solidFill>
                <a:schemeClr val="tx1"/>
              </a:solidFill>
            </a:rPr>
            <a:t>are </a:t>
          </a:r>
          <a:r>
            <a:rPr lang="it-IT" sz="1700" dirty="0" err="1">
              <a:solidFill>
                <a:schemeClr val="tx1"/>
              </a:solidFill>
            </a:rPr>
            <a:t>sediul</a:t>
          </a:r>
          <a:r>
            <a:rPr lang="it-IT" sz="1700" dirty="0">
              <a:solidFill>
                <a:schemeClr val="tx1"/>
              </a:solidFill>
            </a:rPr>
            <a:t> la Frankfurt (Germania)</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ro-RO"/>
            <a:t>Garanția pentru tineret</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ro-RO" dirty="0"/>
            <a:t>Corpul european de solidaritate</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a:t>Asistență medicală</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a:t>Drepturile pasagerilor</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n-US" b="0" dirty="0" err="1">
              <a:solidFill>
                <a:schemeClr val="bg1"/>
              </a:solidFill>
            </a:rPr>
            <a:t>Acces</a:t>
          </a:r>
          <a:r>
            <a:rPr lang="en-US" b="0" dirty="0">
              <a:solidFill>
                <a:schemeClr val="bg1"/>
              </a:solidFill>
            </a:rPr>
            <a:t> la </a:t>
          </a:r>
          <a:r>
            <a:rPr lang="en-US" b="0" dirty="0" err="1">
              <a:solidFill>
                <a:schemeClr val="bg1"/>
              </a:solidFill>
            </a:rPr>
            <a:t>abonamente</a:t>
          </a:r>
          <a:r>
            <a:rPr lang="en-US" b="0" dirty="0">
              <a:solidFill>
                <a:schemeClr val="bg1"/>
              </a:solidFill>
            </a:rPr>
            <a:t> </a:t>
          </a:r>
          <a:r>
            <a:rPr lang="en-US" b="0" dirty="0" err="1">
              <a:solidFill>
                <a:schemeClr val="bg1"/>
              </a:solidFill>
            </a:rPr>
            <a:t>digitale</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US" b="0"/>
            <a:t>Roaming gratuit</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ro-RO" sz="1600" dirty="0"/>
            <a:t>UE în lume</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ro-RO" sz="1600" dirty="0"/>
            <a:t>Participare</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ro-RO" sz="1600"/>
            <a:t>Drepturile și siguranța consumatorilor</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ro-RO" sz="1600" dirty="0"/>
            <a:t>Proiecte finanțate de UE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ro-RO" sz="1600"/>
            <a:t>Protecția mediului</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ro-RO" sz="1800" dirty="0"/>
            <a:t>Pactul verde</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ro-RO" sz="1800" dirty="0"/>
            <a:t>Digitalizare</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ro-RO" sz="1800" dirty="0"/>
            <a:t>Egalitate</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err="1"/>
            <a:t>Anul</a:t>
          </a:r>
          <a:r>
            <a:rPr lang="en-US" sz="3200" dirty="0"/>
            <a:t> </a:t>
          </a:r>
          <a:r>
            <a:rPr lang="en-US" sz="3200" dirty="0" err="1"/>
            <a:t>european</a:t>
          </a:r>
          <a:r>
            <a:rPr lang="en-US" sz="3200" dirty="0"/>
            <a:t> al </a:t>
          </a:r>
          <a:r>
            <a:rPr lang="en-US" sz="3200" dirty="0" err="1"/>
            <a:t>tineretului</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a:solidFill>
                <a:schemeClr val="tx1"/>
              </a:solidFill>
            </a:rPr>
            <a:t>este vocea cetățenilor europeni</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n-US" sz="1800" b="0">
              <a:solidFill>
                <a:schemeClr val="tx1"/>
              </a:solidFill>
            </a:rPr>
            <a:t>membrii săi sunt aleși prin vot direct în toate țările UE, o dată la cinci ani</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it-IT" sz="1800" b="0">
              <a:solidFill>
                <a:schemeClr val="tx1"/>
              </a:solidFill>
            </a:rPr>
            <a:t>dezbate noile legi propuse de Comisia Europeană</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US" sz="1800" b="0">
              <a:solidFill>
                <a:schemeClr val="tx1"/>
              </a:solidFill>
            </a:rPr>
            <a:t>modifică (dacă trebuie) și votează aceste legi, împreună cu Consiliul</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alege președintele Comisiei Europene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aprobă bugetul 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fr-FR" sz="1800" b="0" dirty="0">
              <a:solidFill>
                <a:schemeClr val="tx1"/>
              </a:solidFill>
            </a:rPr>
            <a:t>se </a:t>
          </a:r>
          <a:r>
            <a:rPr lang="fr-FR" sz="1800" b="0" dirty="0" err="1">
              <a:solidFill>
                <a:schemeClr val="tx1"/>
              </a:solidFill>
            </a:rPr>
            <a:t>întrunește</a:t>
          </a:r>
          <a:r>
            <a:rPr lang="fr-FR" sz="1800" b="0" dirty="0">
              <a:solidFill>
                <a:schemeClr val="tx1"/>
              </a:solidFill>
            </a:rPr>
            <a:t> </a:t>
          </a:r>
          <a:r>
            <a:rPr lang="fr-FR" sz="1800" b="0" dirty="0" err="1">
              <a:solidFill>
                <a:schemeClr val="tx1"/>
              </a:solidFill>
            </a:rPr>
            <a:t>în</a:t>
          </a:r>
          <a:r>
            <a:rPr lang="fr-FR" sz="1800" b="0" dirty="0">
              <a:solidFill>
                <a:schemeClr val="tx1"/>
              </a:solidFill>
            </a:rPr>
            <a:t> </a:t>
          </a:r>
          <a:r>
            <a:rPr lang="fr-FR" sz="1800" b="0" dirty="0" err="1">
              <a:solidFill>
                <a:schemeClr val="tx1"/>
              </a:solidFill>
            </a:rPr>
            <a:t>ședință</a:t>
          </a:r>
          <a:r>
            <a:rPr lang="fr-FR" sz="1800" b="0" dirty="0">
              <a:solidFill>
                <a:schemeClr val="tx1"/>
              </a:solidFill>
            </a:rPr>
            <a:t> </a:t>
          </a:r>
          <a:r>
            <a:rPr lang="fr-FR" sz="1800" b="0" dirty="0" err="1">
              <a:solidFill>
                <a:schemeClr val="tx1"/>
              </a:solidFill>
            </a:rPr>
            <a:t>plenară</a:t>
          </a:r>
          <a:r>
            <a:rPr lang="fr-FR" sz="1800" b="0" dirty="0">
              <a:solidFill>
                <a:schemeClr val="tx1"/>
              </a:solidFill>
            </a:rPr>
            <a:t> de </a:t>
          </a:r>
          <a:r>
            <a:rPr lang="fr-FR" sz="1800" b="0" dirty="0" err="1">
              <a:solidFill>
                <a:schemeClr val="tx1"/>
              </a:solidFill>
            </a:rPr>
            <a:t>cel</a:t>
          </a:r>
          <a:r>
            <a:rPr lang="fr-FR" sz="1800" b="0" dirty="0">
              <a:solidFill>
                <a:schemeClr val="tx1"/>
              </a:solidFill>
            </a:rPr>
            <a:t> </a:t>
          </a:r>
          <a:r>
            <a:rPr lang="fr-FR" sz="1800" b="0" dirty="0" err="1">
              <a:solidFill>
                <a:schemeClr val="tx1"/>
              </a:solidFill>
            </a:rPr>
            <a:t>puțin</a:t>
          </a:r>
          <a:r>
            <a:rPr lang="fr-FR" sz="1800" b="0" dirty="0">
              <a:solidFill>
                <a:schemeClr val="tx1"/>
              </a:solidFill>
            </a:rPr>
            <a:t> 6 </a:t>
          </a:r>
          <a:r>
            <a:rPr lang="fr-FR" sz="1800" b="0" dirty="0" err="1">
              <a:solidFill>
                <a:schemeClr val="tx1"/>
              </a:solidFill>
            </a:rPr>
            <a:t>ori</a:t>
          </a:r>
          <a:r>
            <a:rPr lang="fr-FR" sz="1800" b="0" dirty="0">
              <a:solidFill>
                <a:schemeClr val="tx1"/>
              </a:solidFill>
            </a:rPr>
            <a:t> </a:t>
          </a:r>
          <a:r>
            <a:rPr lang="fr-FR" sz="1800" b="0" dirty="0" err="1">
              <a:solidFill>
                <a:schemeClr val="tx1"/>
              </a:solidFill>
            </a:rPr>
            <a:t>pe</a:t>
          </a:r>
          <a:r>
            <a:rPr lang="fr-FR" sz="1800" b="0" dirty="0">
              <a:solidFill>
                <a:schemeClr val="tx1"/>
              </a:solidFill>
            </a:rPr>
            <a:t> an la Bruxelles (</a:t>
          </a:r>
          <a:r>
            <a:rPr lang="fr-FR" sz="1800" b="0" dirty="0" err="1">
              <a:solidFill>
                <a:schemeClr val="tx1"/>
              </a:solidFill>
            </a:rPr>
            <a:t>Belgia</a:t>
          </a:r>
          <a:r>
            <a:rPr lang="fr-FR" sz="1800" b="0" dirty="0">
              <a:solidFill>
                <a:schemeClr val="tx1"/>
              </a:solidFill>
            </a:rPr>
            <a:t>) </a:t>
          </a:r>
          <a:r>
            <a:rPr lang="fr-FR" sz="1800" b="0" dirty="0" err="1">
              <a:solidFill>
                <a:schemeClr val="tx1"/>
              </a:solidFill>
            </a:rPr>
            <a:t>și</a:t>
          </a:r>
          <a:r>
            <a:rPr lang="fr-FR" sz="1800" b="0" dirty="0">
              <a:solidFill>
                <a:schemeClr val="tx1"/>
              </a:solidFill>
            </a:rPr>
            <a:t> de 12 </a:t>
          </a:r>
          <a:r>
            <a:rPr lang="fr-FR" sz="1800" b="0" dirty="0" err="1">
              <a:solidFill>
                <a:schemeClr val="tx1"/>
              </a:solidFill>
            </a:rPr>
            <a:t>ori</a:t>
          </a:r>
          <a:r>
            <a:rPr lang="fr-FR" sz="1800" b="0" dirty="0">
              <a:solidFill>
                <a:schemeClr val="tx1"/>
              </a:solidFill>
            </a:rPr>
            <a:t> la Strasbourg (</a:t>
          </a:r>
          <a:r>
            <a:rPr lang="fr-FR" sz="1800" b="0" dirty="0" err="1">
              <a:solidFill>
                <a:schemeClr val="tx1"/>
              </a:solidFill>
            </a:rPr>
            <a:t>Franța</a:t>
          </a:r>
          <a:r>
            <a:rPr lang="fr-FR" sz="1800" b="0" dirty="0">
              <a:solidFill>
                <a:schemeClr val="tx1"/>
              </a:solidFill>
            </a:rPr>
            <a:t>)</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US" sz="1800" b="0" dirty="0" err="1">
              <a:solidFill>
                <a:schemeClr val="tx1"/>
              </a:solidFill>
            </a:rPr>
            <a:t>reunește</a:t>
          </a:r>
          <a:r>
            <a:rPr lang="en-US" sz="1800" b="0" dirty="0">
              <a:solidFill>
                <a:schemeClr val="tx1"/>
              </a:solidFill>
            </a:rPr>
            <a:t> </a:t>
          </a:r>
          <a:r>
            <a:rPr lang="en-US" sz="1800" b="0" dirty="0" err="1">
              <a:solidFill>
                <a:schemeClr val="tx1"/>
              </a:solidFill>
            </a:rPr>
            <a:t>șefii</a:t>
          </a:r>
          <a:r>
            <a:rPr lang="en-US" sz="1800" b="0" dirty="0">
              <a:solidFill>
                <a:schemeClr val="tx1"/>
              </a:solidFill>
            </a:rPr>
            <a:t> de stat </a:t>
          </a:r>
          <a:r>
            <a:rPr lang="en-US" sz="1800" b="0" dirty="0" err="1">
              <a:solidFill>
                <a:schemeClr val="tx1"/>
              </a:solidFill>
            </a:rPr>
            <a:t>și</a:t>
          </a:r>
          <a:r>
            <a:rPr lang="en-US" sz="1800" b="0" dirty="0">
              <a:solidFill>
                <a:schemeClr val="tx1"/>
              </a:solidFill>
            </a:rPr>
            <a:t> de </a:t>
          </a:r>
          <a:r>
            <a:rPr lang="en-US" sz="1800" b="0" dirty="0" err="1">
              <a:solidFill>
                <a:schemeClr val="tx1"/>
              </a:solidFill>
            </a:rPr>
            <a:t>guvern</a:t>
          </a:r>
          <a:r>
            <a:rPr lang="en-US" sz="1800" b="0" dirty="0">
              <a:solidFill>
                <a:schemeClr val="tx1"/>
              </a:solidFill>
            </a:rPr>
            <a:t> din </a:t>
          </a:r>
          <a:r>
            <a:rPr lang="en-US" sz="1800" b="0" dirty="0" err="1">
              <a:solidFill>
                <a:schemeClr val="tx1"/>
              </a:solidFill>
            </a:rPr>
            <a:t>fiecare</a:t>
          </a:r>
          <a:r>
            <a:rPr lang="en-US" sz="1800" b="0" dirty="0">
              <a:solidFill>
                <a:schemeClr val="tx1"/>
              </a:solidFill>
            </a:rPr>
            <a:t> </a:t>
          </a:r>
          <a:r>
            <a:rPr lang="en-US" sz="1800" b="0" dirty="0" err="1">
              <a:solidFill>
                <a:schemeClr val="tx1"/>
              </a:solidFill>
            </a:rPr>
            <a:t>țară</a:t>
          </a:r>
          <a:r>
            <a:rPr lang="en-US" sz="1800" b="0" dirty="0">
              <a:solidFill>
                <a:schemeClr val="tx1"/>
              </a:solidFill>
            </a:rPr>
            <a:t> a UE</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it-IT" sz="1800" b="0" dirty="0" err="1">
              <a:solidFill>
                <a:schemeClr val="tx1"/>
              </a:solidFill>
            </a:rPr>
            <a:t>stabilește</a:t>
          </a:r>
          <a:r>
            <a:rPr lang="it-IT" sz="1800" b="0" dirty="0">
              <a:solidFill>
                <a:schemeClr val="tx1"/>
              </a:solidFill>
            </a:rPr>
            <a:t> </a:t>
          </a:r>
          <a:r>
            <a:rPr lang="it-IT" sz="1800" b="0" dirty="0" err="1">
              <a:solidFill>
                <a:schemeClr val="tx1"/>
              </a:solidFill>
            </a:rPr>
            <a:t>principalele</a:t>
          </a:r>
          <a:r>
            <a:rPr lang="it-IT" sz="1800" b="0" dirty="0">
              <a:solidFill>
                <a:schemeClr val="tx1"/>
              </a:solidFill>
            </a:rPr>
            <a:t> </a:t>
          </a:r>
          <a:r>
            <a:rPr lang="it-IT" sz="1800" b="0" dirty="0" err="1">
              <a:solidFill>
                <a:schemeClr val="tx1"/>
              </a:solidFill>
            </a:rPr>
            <a:t>priorități</a:t>
          </a:r>
          <a:r>
            <a:rPr lang="it-IT" sz="1800" b="0" dirty="0">
              <a:solidFill>
                <a:schemeClr val="tx1"/>
              </a:solidFill>
            </a:rPr>
            <a:t> </a:t>
          </a:r>
          <a:r>
            <a:rPr lang="it-IT" sz="1800" b="0" dirty="0" err="1">
              <a:solidFill>
                <a:schemeClr val="tx1"/>
              </a:solidFill>
            </a:rPr>
            <a:t>și</a:t>
          </a:r>
          <a:r>
            <a:rPr lang="it-IT" sz="1800" b="0" dirty="0">
              <a:solidFill>
                <a:schemeClr val="tx1"/>
              </a:solidFill>
            </a:rPr>
            <a:t> </a:t>
          </a:r>
          <a:r>
            <a:rPr lang="it-IT" sz="1800" b="0" dirty="0" err="1">
              <a:solidFill>
                <a:schemeClr val="tx1"/>
              </a:solidFill>
            </a:rPr>
            <a:t>direcții</a:t>
          </a:r>
          <a:r>
            <a:rPr lang="it-IT" sz="1800" b="0" dirty="0">
              <a:solidFill>
                <a:schemeClr val="tx1"/>
              </a:solidFill>
            </a:rPr>
            <a:t> </a:t>
          </a:r>
          <a:r>
            <a:rPr lang="it-IT" sz="1800" b="0" dirty="0" err="1">
              <a:solidFill>
                <a:schemeClr val="tx1"/>
              </a:solidFill>
            </a:rPr>
            <a:t>politice</a:t>
          </a:r>
          <a:r>
            <a:rPr lang="it-IT" sz="1800" b="0" dirty="0">
              <a:solidFill>
                <a:schemeClr val="tx1"/>
              </a:solidFill>
            </a:rPr>
            <a:t> </a:t>
          </a:r>
          <a:r>
            <a:rPr lang="it-IT" sz="1800" b="0" dirty="0" err="1">
              <a:solidFill>
                <a:schemeClr val="tx1"/>
              </a:solidFill>
            </a:rPr>
            <a:t>ale</a:t>
          </a:r>
          <a:r>
            <a:rPr lang="it-IT" sz="1800" b="0" dirty="0">
              <a:solidFill>
                <a:schemeClr val="tx1"/>
              </a:solidFill>
            </a:rPr>
            <a:t> UE</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97271"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24 DE LIMBI OFICIALE ALE UE</a:t>
          </a:r>
        </a:p>
      </dsp:txBody>
      <dsp:txXfrm>
        <a:off x="3616856"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Limbi slave: </a:t>
          </a:r>
          <a:r>
            <a:rPr lang="ro-RO" sz="1500" b="0" kern="1200" dirty="0"/>
            <a:t>bulgară, cehă, croată, polonă, slovacă și slovenă</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Limbi germanice: </a:t>
          </a:r>
          <a:r>
            <a:rPr lang="ro-RO" sz="1500" b="0" kern="1200" dirty="0"/>
            <a:t>daneză, germană, engleză, neerlandeză și suedeză</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Limbi romanice:</a:t>
          </a:r>
          <a:r>
            <a:rPr lang="ro-RO" sz="1500" b="0" kern="1200" dirty="0"/>
            <a:t> spaniolă, franceză, italiană, portugheză și română</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Alte familii de limbi: </a:t>
          </a:r>
          <a:r>
            <a:rPr lang="ro-RO" sz="1500" b="0" kern="1200" dirty="0"/>
            <a:t>estonă și finlandeză, greacă, irlandeză, lituaniană și letonă, maghiară, malteză</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nu </a:t>
          </a:r>
          <a:r>
            <a:rPr lang="en-US" sz="1800" b="0" kern="1200" dirty="0" err="1">
              <a:solidFill>
                <a:schemeClr val="tx1"/>
              </a:solidFill>
            </a:rPr>
            <a:t>adoptă</a:t>
          </a:r>
          <a:r>
            <a:rPr lang="en-US" sz="1800" b="0" kern="1200" dirty="0">
              <a:solidFill>
                <a:schemeClr val="tx1"/>
              </a:solidFill>
            </a:rPr>
            <a:t> </a:t>
          </a:r>
          <a:r>
            <a:rPr lang="en-US" sz="1800" b="0" kern="1200" dirty="0" err="1">
              <a:solidFill>
                <a:schemeClr val="tx1"/>
              </a:solidFill>
            </a:rPr>
            <a:t>legi</a:t>
          </a:r>
          <a:r>
            <a:rPr lang="en-US" sz="1800" b="0" kern="1200" dirty="0">
              <a:solidFill>
                <a:schemeClr val="tx1"/>
              </a:solidFill>
            </a:rPr>
            <a:t> </a:t>
          </a:r>
          <a:r>
            <a:rPr lang="en-US" sz="1800" b="0" kern="1200" dirty="0" err="1">
              <a:solidFill>
                <a:schemeClr val="tx1"/>
              </a:solidFill>
            </a:rPr>
            <a:t>europene</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se </a:t>
          </a:r>
          <a:r>
            <a:rPr lang="fr-FR" sz="1800" b="0" kern="1200" dirty="0" err="1">
              <a:solidFill>
                <a:schemeClr val="tx1"/>
              </a:solidFill>
            </a:rPr>
            <a:t>întrunește</a:t>
          </a:r>
          <a:r>
            <a:rPr lang="fr-FR" sz="1800" b="0" kern="1200" dirty="0">
              <a:solidFill>
                <a:schemeClr val="tx1"/>
              </a:solidFill>
            </a:rPr>
            <a:t> de </a:t>
          </a:r>
          <a:r>
            <a:rPr lang="fr-FR" sz="1800" b="0" kern="1200" dirty="0" err="1">
              <a:solidFill>
                <a:schemeClr val="tx1"/>
              </a:solidFill>
            </a:rPr>
            <a:t>cel</a:t>
          </a:r>
          <a:r>
            <a:rPr lang="fr-FR" sz="1800" b="0" kern="1200" dirty="0">
              <a:solidFill>
                <a:schemeClr val="tx1"/>
              </a:solidFill>
            </a:rPr>
            <a:t> </a:t>
          </a:r>
          <a:r>
            <a:rPr lang="fr-FR" sz="1800" b="0" kern="1200" dirty="0" err="1">
              <a:solidFill>
                <a:schemeClr val="tx1"/>
              </a:solidFill>
            </a:rPr>
            <a:t>puțin</a:t>
          </a:r>
          <a:r>
            <a:rPr lang="fr-FR" sz="1800" b="0" kern="1200" dirty="0">
              <a:solidFill>
                <a:schemeClr val="tx1"/>
              </a:solidFill>
            </a:rPr>
            <a:t> 4 </a:t>
          </a:r>
          <a:r>
            <a:rPr lang="fr-FR" sz="1800" b="0" kern="1200" dirty="0" err="1">
              <a:solidFill>
                <a:schemeClr val="tx1"/>
              </a:solidFill>
            </a:rPr>
            <a:t>ori</a:t>
          </a:r>
          <a:r>
            <a:rPr lang="fr-FR" sz="1800" b="0" kern="1200" dirty="0">
              <a:solidFill>
                <a:schemeClr val="tx1"/>
              </a:solidFill>
            </a:rPr>
            <a:t> </a:t>
          </a:r>
          <a:r>
            <a:rPr lang="fr-FR" sz="1800" b="0" kern="1200" dirty="0" err="1">
              <a:solidFill>
                <a:schemeClr val="tx1"/>
              </a:solidFill>
            </a:rPr>
            <a:t>pe</a:t>
          </a:r>
          <a:r>
            <a:rPr lang="fr-FR" sz="1800" b="0" kern="1200" dirty="0">
              <a:solidFill>
                <a:schemeClr val="tx1"/>
              </a:solidFill>
            </a:rPr>
            <a:t> an la Bruxelles (</a:t>
          </a:r>
          <a:r>
            <a:rPr lang="fr-FR" sz="1800" b="0" kern="1200" dirty="0" err="1">
              <a:solidFill>
                <a:schemeClr val="tx1"/>
              </a:solidFill>
            </a:rPr>
            <a:t>Belgia</a:t>
          </a:r>
          <a:r>
            <a:rPr lang="fr-FR" sz="1800" b="0" kern="1200" dirty="0">
              <a:solidFill>
                <a:schemeClr val="tx1"/>
              </a:solidFill>
            </a:rPr>
            <a:t>) </a:t>
          </a:r>
          <a:r>
            <a:rPr lang="fr-FR" sz="1800" b="0" kern="1200" dirty="0" err="1">
              <a:solidFill>
                <a:schemeClr val="tx1"/>
              </a:solidFill>
            </a:rPr>
            <a:t>sau</a:t>
          </a:r>
          <a:r>
            <a:rPr lang="fr-FR" sz="1800" b="0" kern="1200" dirty="0">
              <a:solidFill>
                <a:schemeClr val="tx1"/>
              </a:solidFill>
            </a:rPr>
            <a:t> la Luxemburg </a:t>
          </a:r>
          <a:r>
            <a:rPr lang="fr-FR" sz="1800" b="0" kern="1200" dirty="0" err="1">
              <a:solidFill>
                <a:schemeClr val="tx1"/>
              </a:solidFill>
            </a:rPr>
            <a:t>pentru</a:t>
          </a:r>
          <a:r>
            <a:rPr lang="fr-FR" sz="1800" b="0" kern="1200" dirty="0">
              <a:solidFill>
                <a:schemeClr val="tx1"/>
              </a:solidFill>
            </a:rPr>
            <a:t> </a:t>
          </a:r>
          <a:r>
            <a:rPr lang="fr-FR" sz="1800" b="0" kern="1200" dirty="0" err="1">
              <a:solidFill>
                <a:schemeClr val="tx1"/>
              </a:solidFill>
            </a:rPr>
            <a:t>summituri</a:t>
          </a:r>
          <a:r>
            <a:rPr lang="fr-FR" sz="1800" b="0" kern="1200" dirty="0">
              <a:solidFill>
                <a:schemeClr val="tx1"/>
              </a:solidFill>
            </a:rPr>
            <a:t> </a:t>
          </a:r>
          <a:r>
            <a:rPr lang="fr-FR" sz="1800" b="0" kern="1200" dirty="0" err="1">
              <a:solidFill>
                <a:schemeClr val="tx1"/>
              </a:solidFill>
            </a:rPr>
            <a:t>europene</a:t>
          </a:r>
          <a:endParaRPr lang="en-IE" sz="1800" b="0" kern="1200" dirty="0">
            <a:solidFill>
              <a:schemeClr val="tx1"/>
            </a:solidFill>
          </a:endParaRPr>
        </a:p>
      </dsp:txBody>
      <dsp:txXfrm>
        <a:off x="60811" y="1488010"/>
        <a:ext cx="3963791" cy="1124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reprezintă guvernele țărilor din UE</a:t>
          </a:r>
          <a:endParaRPr lang="en-IE" sz="1700" kern="1200" dirty="0">
            <a:solidFill>
              <a:schemeClr val="tx1"/>
            </a:solidFill>
          </a:endParaRPr>
        </a:p>
      </dsp:txBody>
      <dsp:txXfrm>
        <a:off x="47519" y="47519"/>
        <a:ext cx="3802596" cy="878402"/>
      </dsp:txXfrm>
    </dsp:sp>
    <dsp:sp modelId="{0573FA43-24D1-4D72-85C2-86103A7FCEF0}">
      <dsp:nvSpPr>
        <dsp:cNvPr id="0" name=""/>
        <dsp:cNvSpPr/>
      </dsp:nvSpPr>
      <dsp:spPr>
        <a:xfrm>
          <a:off x="0" y="11696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reunește miniștrii țărilor UE (agricultură, afaceri interne, justiție etc.)</a:t>
          </a:r>
          <a:endParaRPr lang="en-IE" sz="1700" kern="1200" dirty="0">
            <a:solidFill>
              <a:schemeClr val="tx1"/>
            </a:solidFill>
          </a:endParaRPr>
        </a:p>
      </dsp:txBody>
      <dsp:txXfrm>
        <a:off x="47519" y="1217208"/>
        <a:ext cx="3802596" cy="878402"/>
      </dsp:txXfrm>
    </dsp:sp>
    <dsp:sp modelId="{050DFA99-827A-4EA5-8157-94CD9436E216}">
      <dsp:nvSpPr>
        <dsp:cNvPr id="0" name=""/>
        <dsp:cNvSpPr/>
      </dsp:nvSpPr>
      <dsp:spPr>
        <a:xfrm>
          <a:off x="0" y="22928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ia decizii și adoptă legi, împreună cu Parlamentul European</a:t>
          </a:r>
          <a:endParaRPr lang="en-IE" sz="1700" kern="1200" dirty="0">
            <a:solidFill>
              <a:schemeClr val="tx1"/>
            </a:solidFill>
          </a:endParaRPr>
        </a:p>
      </dsp:txBody>
      <dsp:txXfrm>
        <a:off x="47519" y="2340408"/>
        <a:ext cx="3802596" cy="878402"/>
      </dsp:txXfrm>
    </dsp:sp>
    <dsp:sp modelId="{4F8DE995-AA6F-4DFE-8486-B480892B9757}">
      <dsp:nvSpPr>
        <dsp:cNvPr id="0" name=""/>
        <dsp:cNvSpPr/>
      </dsp:nvSpPr>
      <dsp:spPr>
        <a:xfrm>
          <a:off x="0" y="34160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are o președinție rotativă – la fiecare 6 luni, un alt stat membru</a:t>
          </a:r>
          <a:endParaRPr lang="en-IE" sz="1700" kern="1200" dirty="0">
            <a:solidFill>
              <a:schemeClr val="tx1"/>
            </a:solidFill>
          </a:endParaRPr>
        </a:p>
      </dsp:txBody>
      <dsp:txXfrm>
        <a:off x="47519" y="3463608"/>
        <a:ext cx="3802596" cy="878402"/>
      </dsp:txXfrm>
    </dsp:sp>
    <dsp:sp modelId="{C7565D90-15C1-4236-9AEC-41345840738B}">
      <dsp:nvSpPr>
        <dsp:cNvPr id="0" name=""/>
        <dsp:cNvSpPr/>
      </dsp:nvSpPr>
      <dsp:spPr>
        <a:xfrm>
          <a:off x="0" y="45392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se </a:t>
          </a:r>
          <a:r>
            <a:rPr lang="fr-FR" sz="1700" kern="1200" dirty="0" err="1">
              <a:solidFill>
                <a:schemeClr val="tx1"/>
              </a:solidFill>
            </a:rPr>
            <a:t>reunește</a:t>
          </a:r>
          <a:r>
            <a:rPr lang="fr-FR" sz="1700" kern="1200" dirty="0">
              <a:solidFill>
                <a:schemeClr val="tx1"/>
              </a:solidFill>
            </a:rPr>
            <a:t> la Bruxelles </a:t>
          </a:r>
          <a:r>
            <a:rPr lang="fr-FR" sz="1700" kern="1200" dirty="0" err="1">
              <a:solidFill>
                <a:schemeClr val="tx1"/>
              </a:solidFill>
            </a:rPr>
            <a:t>sau</a:t>
          </a:r>
          <a:r>
            <a:rPr lang="fr-FR" sz="1700" kern="1200" dirty="0">
              <a:solidFill>
                <a:schemeClr val="tx1"/>
              </a:solidFill>
            </a:rPr>
            <a:t> la Luxemburg</a:t>
          </a:r>
          <a:endParaRPr lang="en-IE" sz="1700" kern="1200" dirty="0">
            <a:solidFill>
              <a:schemeClr val="tx1"/>
            </a:solidFill>
          </a:endParaRPr>
        </a:p>
      </dsp:txBody>
      <dsp:txXfrm>
        <a:off x="47519" y="4586808"/>
        <a:ext cx="3802596" cy="8784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1296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reprezintă interesele comune ale UE</a:t>
          </a:r>
          <a:endParaRPr lang="en-IE" sz="1700" kern="1200" dirty="0">
            <a:solidFill>
              <a:schemeClr val="tx1"/>
            </a:solidFill>
          </a:endParaRPr>
        </a:p>
      </dsp:txBody>
      <dsp:txXfrm>
        <a:off x="37481" y="50444"/>
        <a:ext cx="3917918" cy="692850"/>
      </dsp:txXfrm>
    </dsp:sp>
    <dsp:sp modelId="{08F48461-68D3-4A76-AAB9-A6AAE6BA7FA1}">
      <dsp:nvSpPr>
        <dsp:cNvPr id="0" name=""/>
        <dsp:cNvSpPr/>
      </dsp:nvSpPr>
      <dsp:spPr>
        <a:xfrm>
          <a:off x="0" y="80957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err="1">
              <a:solidFill>
                <a:schemeClr val="tx1"/>
              </a:solidFill>
            </a:rPr>
            <a:t>este</a:t>
          </a:r>
          <a:r>
            <a:rPr lang="en-US" sz="1400" kern="1200" dirty="0">
              <a:solidFill>
                <a:schemeClr val="tx1"/>
              </a:solidFill>
            </a:rPr>
            <a:t> </a:t>
          </a:r>
          <a:r>
            <a:rPr lang="en-US" sz="1400" kern="1200" dirty="0" err="1">
              <a:solidFill>
                <a:schemeClr val="tx1"/>
              </a:solidFill>
            </a:rPr>
            <a:t>alcătuită</a:t>
          </a:r>
          <a:r>
            <a:rPr lang="en-US" sz="1400" kern="1200" dirty="0">
              <a:solidFill>
                <a:schemeClr val="tx1"/>
              </a:solidFill>
            </a:rPr>
            <a:t> </a:t>
          </a:r>
          <a:r>
            <a:rPr lang="en-US" sz="1400" kern="1200" dirty="0" err="1">
              <a:solidFill>
                <a:schemeClr val="tx1"/>
              </a:solidFill>
            </a:rPr>
            <a:t>dintr</a:t>
          </a:r>
          <a:r>
            <a:rPr lang="en-US" sz="1400" kern="1200" dirty="0">
              <a:solidFill>
                <a:schemeClr val="tx1"/>
              </a:solidFill>
            </a:rPr>
            <a:t>-un </a:t>
          </a:r>
          <a:r>
            <a:rPr lang="en-US" sz="1400" kern="1200" dirty="0" err="1">
              <a:solidFill>
                <a:schemeClr val="tx1"/>
              </a:solidFill>
            </a:rPr>
            <a:t>președinte</a:t>
          </a:r>
          <a:r>
            <a:rPr lang="en-US" sz="1400" kern="1200" dirty="0">
              <a:solidFill>
                <a:schemeClr val="tx1"/>
              </a:solidFill>
            </a:rPr>
            <a:t> </a:t>
          </a:r>
          <a:r>
            <a:rPr lang="en-US" sz="1400" kern="1200" dirty="0" err="1">
              <a:solidFill>
                <a:schemeClr val="tx1"/>
              </a:solidFill>
            </a:rPr>
            <a:t>și</a:t>
          </a:r>
          <a:r>
            <a:rPr lang="en-US" sz="1400" kern="1200" dirty="0">
              <a:solidFill>
                <a:schemeClr val="tx1"/>
              </a:solidFill>
            </a:rPr>
            <a:t> </a:t>
          </a:r>
          <a:r>
            <a:rPr lang="en-US" sz="1400" kern="1200" dirty="0" err="1">
              <a:solidFill>
                <a:schemeClr val="tx1"/>
              </a:solidFill>
            </a:rPr>
            <a:t>câte</a:t>
          </a:r>
          <a:r>
            <a:rPr lang="en-US" sz="1400" kern="1200" dirty="0">
              <a:solidFill>
                <a:schemeClr val="tx1"/>
              </a:solidFill>
            </a:rPr>
            <a:t> un </a:t>
          </a:r>
          <a:r>
            <a:rPr lang="en-US" sz="1400" kern="1200" dirty="0" err="1">
              <a:solidFill>
                <a:schemeClr val="tx1"/>
              </a:solidFill>
            </a:rPr>
            <a:t>comisar</a:t>
          </a:r>
          <a:r>
            <a:rPr lang="en-US" sz="1400" kern="1200" dirty="0">
              <a:solidFill>
                <a:schemeClr val="tx1"/>
              </a:solidFill>
            </a:rPr>
            <a:t> din </a:t>
          </a:r>
          <a:r>
            <a:rPr lang="en-US" sz="1400" kern="1200" dirty="0" err="1">
              <a:solidFill>
                <a:schemeClr val="tx1"/>
              </a:solidFill>
            </a:rPr>
            <a:t>fiecare</a:t>
          </a:r>
          <a:r>
            <a:rPr lang="en-US" sz="1400" kern="1200" dirty="0">
              <a:solidFill>
                <a:schemeClr val="tx1"/>
              </a:solidFill>
            </a:rPr>
            <a:t> </a:t>
          </a:r>
          <a:r>
            <a:rPr lang="en-US" sz="1400" kern="1200" dirty="0" err="1">
              <a:solidFill>
                <a:schemeClr val="tx1"/>
              </a:solidFill>
            </a:rPr>
            <a:t>țară</a:t>
          </a:r>
          <a:r>
            <a:rPr lang="en-US" sz="1400" kern="1200" dirty="0">
              <a:solidFill>
                <a:schemeClr val="tx1"/>
              </a:solidFill>
            </a:rPr>
            <a:t> a UE, cu </a:t>
          </a:r>
          <a:r>
            <a:rPr lang="en-US" sz="1400" kern="1200" dirty="0" err="1">
              <a:solidFill>
                <a:schemeClr val="tx1"/>
              </a:solidFill>
            </a:rPr>
            <a:t>portofolii</a:t>
          </a:r>
          <a:r>
            <a:rPr lang="en-US" sz="1400" kern="1200" dirty="0">
              <a:solidFill>
                <a:schemeClr val="tx1"/>
              </a:solidFill>
            </a:rPr>
            <a:t> </a:t>
          </a:r>
          <a:r>
            <a:rPr lang="en-US" sz="1400" kern="1200" dirty="0" err="1">
              <a:solidFill>
                <a:schemeClr val="tx1"/>
              </a:solidFill>
            </a:rPr>
            <a:t>specifice</a:t>
          </a:r>
          <a:r>
            <a:rPr lang="en-US" sz="1400" kern="1200" dirty="0">
              <a:solidFill>
                <a:schemeClr val="tx1"/>
              </a:solidFill>
            </a:rPr>
            <a:t> (</a:t>
          </a:r>
          <a:r>
            <a:rPr lang="en-US" sz="1400" kern="1200" dirty="0" err="1">
              <a:solidFill>
                <a:schemeClr val="tx1"/>
              </a:solidFill>
            </a:rPr>
            <a:t>economie</a:t>
          </a:r>
          <a:r>
            <a:rPr lang="en-US" sz="1400" kern="1200" dirty="0">
              <a:solidFill>
                <a:schemeClr val="tx1"/>
              </a:solidFill>
            </a:rPr>
            <a:t>, </a:t>
          </a:r>
          <a:r>
            <a:rPr lang="en-US" sz="1400" kern="1200" dirty="0" err="1">
              <a:solidFill>
                <a:schemeClr val="tx1"/>
              </a:solidFill>
            </a:rPr>
            <a:t>agricultură</a:t>
          </a:r>
          <a:r>
            <a:rPr lang="en-US" sz="1400" kern="1200" dirty="0">
              <a:solidFill>
                <a:schemeClr val="tx1"/>
              </a:solidFill>
            </a:rPr>
            <a:t>, transport etc.)</a:t>
          </a:r>
          <a:endParaRPr lang="en-IE" sz="1400" kern="1200" dirty="0">
            <a:solidFill>
              <a:schemeClr val="tx1"/>
            </a:solidFill>
          </a:endParaRPr>
        </a:p>
      </dsp:txBody>
      <dsp:txXfrm>
        <a:off x="37481" y="847056"/>
        <a:ext cx="3917918" cy="692850"/>
      </dsp:txXfrm>
    </dsp:sp>
    <dsp:sp modelId="{346E50CA-F6B7-41F2-8D8A-4D6332E5C97D}">
      <dsp:nvSpPr>
        <dsp:cNvPr id="0" name=""/>
        <dsp:cNvSpPr/>
      </dsp:nvSpPr>
      <dsp:spPr>
        <a:xfrm>
          <a:off x="0" y="160618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propune noi legi și programe</a:t>
          </a:r>
          <a:endParaRPr lang="en-IE" sz="1700" kern="1200" dirty="0">
            <a:solidFill>
              <a:schemeClr val="tx1"/>
            </a:solidFill>
          </a:endParaRPr>
        </a:p>
      </dsp:txBody>
      <dsp:txXfrm>
        <a:off x="37481" y="1643669"/>
        <a:ext cx="3917918" cy="692850"/>
      </dsp:txXfrm>
    </dsp:sp>
    <dsp:sp modelId="{D37E5F20-5237-4726-B7B8-CA56F9306539}">
      <dsp:nvSpPr>
        <dsp:cNvPr id="0" name=""/>
        <dsp:cNvSpPr/>
      </dsp:nvSpPr>
      <dsp:spPr>
        <a:xfrm>
          <a:off x="0" y="2402800"/>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este aleasă de Parlament cu un mandat de cinci ani</a:t>
          </a:r>
          <a:endParaRPr lang="en-IE" sz="1700" kern="1200" dirty="0">
            <a:solidFill>
              <a:schemeClr val="tx1"/>
            </a:solidFill>
          </a:endParaRPr>
        </a:p>
      </dsp:txBody>
      <dsp:txXfrm>
        <a:off x="37481" y="2440281"/>
        <a:ext cx="3917918" cy="692850"/>
      </dsp:txXfrm>
    </dsp:sp>
    <dsp:sp modelId="{5F4BB77E-160B-4FD3-9D8A-5F48DEBD3967}">
      <dsp:nvSpPr>
        <dsp:cNvPr id="0" name=""/>
        <dsp:cNvSpPr/>
      </dsp:nvSpPr>
      <dsp:spPr>
        <a:xfrm>
          <a:off x="0" y="319941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gestionează politicile și bugetul UE</a:t>
          </a:r>
          <a:endParaRPr lang="en-IE" sz="1700" kern="1200" dirty="0">
            <a:solidFill>
              <a:schemeClr val="tx1"/>
            </a:solidFill>
          </a:endParaRPr>
        </a:p>
      </dsp:txBody>
      <dsp:txXfrm>
        <a:off x="37481" y="3236894"/>
        <a:ext cx="3917918" cy="692850"/>
      </dsp:txXfrm>
    </dsp:sp>
    <dsp:sp modelId="{EF5BC60A-1813-445C-97E0-C76B6CBACB4C}">
      <dsp:nvSpPr>
        <dsp:cNvPr id="0" name=""/>
        <dsp:cNvSpPr/>
      </dsp:nvSpPr>
      <dsp:spPr>
        <a:xfrm>
          <a:off x="0" y="399602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este gardianul tratatelor</a:t>
          </a:r>
          <a:endParaRPr lang="en-IE" sz="1700" kern="1200" dirty="0">
            <a:solidFill>
              <a:schemeClr val="tx1"/>
            </a:solidFill>
          </a:endParaRPr>
        </a:p>
      </dsp:txBody>
      <dsp:txXfrm>
        <a:off x="37481" y="4033506"/>
        <a:ext cx="3917918" cy="692850"/>
      </dsp:txXfrm>
    </dsp:sp>
    <dsp:sp modelId="{8BFCEDFB-DD43-4B25-BA9B-809ED4B7C8C6}">
      <dsp:nvSpPr>
        <dsp:cNvPr id="0" name=""/>
        <dsp:cNvSpPr/>
      </dsp:nvSpPr>
      <dsp:spPr>
        <a:xfrm>
          <a:off x="0" y="479263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are </a:t>
          </a:r>
          <a:r>
            <a:rPr lang="en-US" sz="1700" kern="1200" dirty="0" err="1">
              <a:solidFill>
                <a:schemeClr val="tx1"/>
              </a:solidFill>
            </a:rPr>
            <a:t>sediul</a:t>
          </a:r>
          <a:r>
            <a:rPr lang="en-US" sz="1700" kern="1200" dirty="0">
              <a:solidFill>
                <a:schemeClr val="tx1"/>
              </a:solidFill>
            </a:rPr>
            <a:t> la </a:t>
          </a:r>
          <a:r>
            <a:rPr lang="en-US" sz="1700" kern="1200" dirty="0" err="1">
              <a:solidFill>
                <a:schemeClr val="tx1"/>
              </a:solidFill>
            </a:rPr>
            <a:t>Bruxelles</a:t>
          </a:r>
          <a:r>
            <a:rPr lang="en-US" sz="1700" kern="1200" dirty="0">
              <a:solidFill>
                <a:schemeClr val="tx1"/>
              </a:solidFill>
            </a:rPr>
            <a:t> </a:t>
          </a:r>
          <a:r>
            <a:rPr lang="en-US" sz="1700" kern="1200" dirty="0" err="1">
              <a:solidFill>
                <a:schemeClr val="tx1"/>
              </a:solidFill>
            </a:rPr>
            <a:t>și</a:t>
          </a:r>
          <a:r>
            <a:rPr lang="en-US" sz="1700" kern="1200" dirty="0">
              <a:solidFill>
                <a:schemeClr val="tx1"/>
              </a:solidFill>
            </a:rPr>
            <a:t> Luxemburg</a:t>
          </a:r>
          <a:endParaRPr lang="en-IE" sz="1700" kern="1200" dirty="0">
            <a:solidFill>
              <a:schemeClr val="tx1"/>
            </a:solidFill>
          </a:endParaRPr>
        </a:p>
      </dsp:txBody>
      <dsp:txXfrm>
        <a:off x="37481" y="4830119"/>
        <a:ext cx="3917918" cy="6928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supervizează</a:t>
          </a:r>
          <a:r>
            <a:rPr lang="en-US" sz="1700" b="0" kern="1200" dirty="0">
              <a:solidFill>
                <a:schemeClr val="tx1"/>
              </a:solidFill>
            </a:rPr>
            <a:t> </a:t>
          </a:r>
          <a:r>
            <a:rPr lang="en-US" sz="1700" b="0" kern="1200" dirty="0" err="1">
              <a:solidFill>
                <a:schemeClr val="tx1"/>
              </a:solidFill>
            </a:rPr>
            <a:t>legislația</a:t>
          </a:r>
          <a:r>
            <a:rPr lang="en-US" sz="1700" b="0" kern="1200" dirty="0">
              <a:solidFill>
                <a:schemeClr val="tx1"/>
              </a:solidFill>
            </a:rPr>
            <a:t> UE</a:t>
          </a:r>
          <a:endParaRPr lang="en-IE" sz="1700" b="0" kern="1200" dirty="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se asigură că țările UE respectă legislația UE</a:t>
          </a:r>
          <a:endParaRPr lang="en-IE" sz="1700" b="0" kern="1200" dirty="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ajută instanțele naționale să interpreteze legislația UE</a:t>
          </a:r>
          <a:endParaRPr lang="en-IE" sz="1700" b="0" kern="1200" dirty="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sancționează țările care nu respectă legislația UE</a:t>
          </a:r>
          <a:endParaRPr lang="en-IE" sz="1700" b="0" kern="1200" dirty="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verifică</a:t>
          </a:r>
          <a:r>
            <a:rPr lang="en-US" sz="1700" b="0" kern="1200" dirty="0">
              <a:solidFill>
                <a:schemeClr val="tx1"/>
              </a:solidFill>
            </a:rPr>
            <a:t> </a:t>
          </a:r>
          <a:r>
            <a:rPr lang="en-US" sz="1700" b="0" kern="1200" dirty="0" err="1">
              <a:solidFill>
                <a:schemeClr val="tx1"/>
              </a:solidFill>
            </a:rPr>
            <a:t>dacă</a:t>
          </a:r>
          <a:r>
            <a:rPr lang="en-US" sz="1700" b="0" kern="1200" dirty="0">
              <a:solidFill>
                <a:schemeClr val="tx1"/>
              </a:solidFill>
            </a:rPr>
            <a:t> </a:t>
          </a:r>
          <a:r>
            <a:rPr lang="en-US" sz="1700" b="0" kern="1200" dirty="0" err="1">
              <a:solidFill>
                <a:schemeClr val="tx1"/>
              </a:solidFill>
            </a:rPr>
            <a:t>legislația</a:t>
          </a:r>
          <a:r>
            <a:rPr lang="en-US" sz="1700" b="0" kern="1200" dirty="0">
              <a:solidFill>
                <a:schemeClr val="tx1"/>
              </a:solidFill>
            </a:rPr>
            <a:t> </a:t>
          </a:r>
          <a:r>
            <a:rPr lang="en-US" sz="1700" b="0" kern="1200" dirty="0" err="1">
              <a:solidFill>
                <a:schemeClr val="tx1"/>
              </a:solidFill>
            </a:rPr>
            <a:t>respectă</a:t>
          </a:r>
          <a:r>
            <a:rPr lang="en-US" sz="1700" b="0" kern="1200" dirty="0">
              <a:solidFill>
                <a:schemeClr val="tx1"/>
              </a:solidFill>
            </a:rPr>
            <a:t> </a:t>
          </a:r>
          <a:r>
            <a:rPr lang="en-US" sz="1700" b="0" kern="1200" dirty="0" err="1">
              <a:solidFill>
                <a:schemeClr val="tx1"/>
              </a:solidFill>
            </a:rPr>
            <a:t>drepturile</a:t>
          </a:r>
          <a:r>
            <a:rPr lang="en-US" sz="1700" b="0" kern="1200" dirty="0">
              <a:solidFill>
                <a:schemeClr val="tx1"/>
              </a:solidFill>
            </a:rPr>
            <a:t> </a:t>
          </a:r>
          <a:r>
            <a:rPr lang="en-US" sz="1700" b="0" kern="1200" dirty="0" err="1">
              <a:solidFill>
                <a:schemeClr val="tx1"/>
              </a:solidFill>
            </a:rPr>
            <a:t>fundamentale</a:t>
          </a:r>
          <a:r>
            <a:rPr lang="en-US" sz="1700" b="0" kern="1200" dirty="0">
              <a:solidFill>
                <a:schemeClr val="tx1"/>
              </a:solidFill>
            </a:rPr>
            <a:t> (</a:t>
          </a:r>
          <a:r>
            <a:rPr lang="en-US" sz="1700" b="0" kern="1200" dirty="0" err="1">
              <a:solidFill>
                <a:schemeClr val="tx1"/>
              </a:solidFill>
            </a:rPr>
            <a:t>libertatea</a:t>
          </a:r>
          <a:r>
            <a:rPr lang="en-US" sz="1700" b="0" kern="1200" dirty="0">
              <a:solidFill>
                <a:schemeClr val="tx1"/>
              </a:solidFill>
            </a:rPr>
            <a:t> de </a:t>
          </a:r>
          <a:r>
            <a:rPr lang="en-US" sz="1700" b="0" kern="1200" dirty="0" err="1">
              <a:solidFill>
                <a:schemeClr val="tx1"/>
              </a:solidFill>
            </a:rPr>
            <a:t>exprimare</a:t>
          </a:r>
          <a:r>
            <a:rPr lang="en-US" sz="1700" b="0" kern="1200" dirty="0">
              <a:solidFill>
                <a:schemeClr val="tx1"/>
              </a:solidFill>
            </a:rPr>
            <a:t>, </a:t>
          </a:r>
          <a:r>
            <a:rPr lang="en-US" sz="1700" b="0" kern="1200" dirty="0" err="1">
              <a:solidFill>
                <a:schemeClr val="tx1"/>
              </a:solidFill>
            </a:rPr>
            <a:t>libertatea</a:t>
          </a:r>
          <a:r>
            <a:rPr lang="en-US" sz="1700" b="0" kern="1200" dirty="0">
              <a:solidFill>
                <a:schemeClr val="tx1"/>
              </a:solidFill>
            </a:rPr>
            <a:t> </a:t>
          </a:r>
          <a:r>
            <a:rPr lang="en-US" sz="1700" b="0" kern="1200" dirty="0" err="1">
              <a:solidFill>
                <a:schemeClr val="tx1"/>
              </a:solidFill>
            </a:rPr>
            <a:t>presei</a:t>
          </a:r>
          <a:r>
            <a:rPr lang="en-US" sz="1700" b="0" kern="1200" dirty="0">
              <a:solidFill>
                <a:schemeClr val="tx1"/>
              </a:solidFill>
            </a:rPr>
            <a:t> etc.)</a:t>
          </a:r>
          <a:endParaRPr lang="en-IE" sz="1700" b="0" kern="1200" dirty="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este formată din câte un judecător din fiecare țară UE</a:t>
          </a:r>
          <a:endParaRPr lang="en-IE" sz="1700" b="0" kern="1200" dirty="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a:solidFill>
                <a:schemeClr val="tx1"/>
              </a:solidFill>
            </a:rPr>
            <a:t>are </a:t>
          </a:r>
          <a:r>
            <a:rPr lang="en-US" sz="1700" b="0" kern="1200" dirty="0" err="1">
              <a:solidFill>
                <a:schemeClr val="tx1"/>
              </a:solidFill>
            </a:rPr>
            <a:t>sediul</a:t>
          </a:r>
          <a:r>
            <a:rPr lang="en-US" sz="1700" b="0" kern="1200" dirty="0">
              <a:solidFill>
                <a:schemeClr val="tx1"/>
              </a:solidFill>
            </a:rPr>
            <a:t> la Luxemburg</a:t>
          </a:r>
          <a:endParaRPr lang="en-IE" sz="1700" b="0" kern="1200" dirty="0">
            <a:solidFill>
              <a:schemeClr val="tx1"/>
            </a:solidFill>
          </a:endParaRPr>
        </a:p>
      </dsp:txBody>
      <dsp:txXfrm>
        <a:off x="37908" y="4783918"/>
        <a:ext cx="4305105" cy="7007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verifică</a:t>
          </a:r>
          <a:r>
            <a:rPr lang="en-US" sz="1800" b="0" kern="1200" dirty="0">
              <a:solidFill>
                <a:schemeClr val="tx1"/>
              </a:solidFill>
            </a:rPr>
            <a:t> </a:t>
          </a:r>
          <a:r>
            <a:rPr lang="en-US" sz="1800" b="0" kern="1200" dirty="0" err="1">
              <a:solidFill>
                <a:schemeClr val="tx1"/>
              </a:solidFill>
            </a:rPr>
            <a:t>dacă</a:t>
          </a:r>
          <a:r>
            <a:rPr lang="en-US" sz="1800" b="0" kern="1200" dirty="0">
              <a:solidFill>
                <a:schemeClr val="tx1"/>
              </a:solidFill>
            </a:rPr>
            <a:t> </a:t>
          </a:r>
          <a:r>
            <a:rPr lang="en-US" sz="1800" b="0" kern="1200" dirty="0" err="1">
              <a:solidFill>
                <a:schemeClr val="tx1"/>
              </a:solidFill>
            </a:rPr>
            <a:t>bugetul</a:t>
          </a:r>
          <a:r>
            <a:rPr lang="en-US" sz="1800" b="0" kern="1200" dirty="0">
              <a:solidFill>
                <a:schemeClr val="tx1"/>
              </a:solidFill>
            </a:rPr>
            <a:t> UE a </a:t>
          </a:r>
          <a:r>
            <a:rPr lang="en-US" sz="1800" b="0" kern="1200" dirty="0" err="1">
              <a:solidFill>
                <a:schemeClr val="tx1"/>
              </a:solidFill>
            </a:rPr>
            <a:t>fost</a:t>
          </a:r>
          <a:r>
            <a:rPr lang="en-US" sz="1800" b="0" kern="1200" dirty="0">
              <a:solidFill>
                <a:schemeClr val="tx1"/>
              </a:solidFill>
            </a:rPr>
            <a:t> </a:t>
          </a:r>
          <a:r>
            <a:rPr lang="en-US" sz="1800" b="0" kern="1200" dirty="0" err="1">
              <a:solidFill>
                <a:schemeClr val="tx1"/>
              </a:solidFill>
            </a:rPr>
            <a:t>cheltuit</a:t>
          </a:r>
          <a:r>
            <a:rPr lang="en-US" sz="1800" b="0" kern="1200" dirty="0">
              <a:solidFill>
                <a:schemeClr val="tx1"/>
              </a:solidFill>
            </a:rPr>
            <a:t> </a:t>
          </a:r>
          <a:r>
            <a:rPr lang="en-US" sz="1800" b="0" kern="1200" dirty="0" err="1">
              <a:solidFill>
                <a:schemeClr val="tx1"/>
              </a:solidFill>
            </a:rPr>
            <a:t>corect</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raportează</a:t>
          </a:r>
          <a:r>
            <a:rPr lang="en-US" sz="1800" b="0" kern="1200" dirty="0">
              <a:solidFill>
                <a:schemeClr val="tx1"/>
              </a:solidFill>
            </a:rPr>
            <a:t> </a:t>
          </a:r>
          <a:r>
            <a:rPr lang="en-US" sz="1800" b="0" kern="1200" dirty="0" err="1">
              <a:solidFill>
                <a:schemeClr val="tx1"/>
              </a:solidFill>
            </a:rPr>
            <a:t>cazuri</a:t>
          </a:r>
          <a:r>
            <a:rPr lang="en-US" sz="1800" b="0" kern="1200" dirty="0">
              <a:solidFill>
                <a:schemeClr val="tx1"/>
              </a:solidFill>
            </a:rPr>
            <a:t> de </a:t>
          </a:r>
          <a:r>
            <a:rPr lang="en-US" sz="1800" b="0" kern="1200" dirty="0" err="1">
              <a:solidFill>
                <a:schemeClr val="tx1"/>
              </a:solidFill>
            </a:rPr>
            <a:t>fraudă</a:t>
          </a:r>
          <a:r>
            <a:rPr lang="en-US" sz="1800" b="0" kern="1200" dirty="0">
              <a:solidFill>
                <a:schemeClr val="tx1"/>
              </a:solidFill>
            </a:rPr>
            <a:t>, </a:t>
          </a:r>
          <a:r>
            <a:rPr lang="en-US" sz="1800" b="0" kern="1200" dirty="0" err="1">
              <a:solidFill>
                <a:schemeClr val="tx1"/>
              </a:solidFill>
            </a:rPr>
            <a:t>corupție</a:t>
          </a:r>
          <a:r>
            <a:rPr lang="en-US" sz="1800" b="0" kern="1200" dirty="0">
              <a:solidFill>
                <a:schemeClr val="tx1"/>
              </a:solidFill>
            </a:rPr>
            <a:t> </a:t>
          </a:r>
          <a:r>
            <a:rPr lang="en-US" sz="1800" b="0" kern="1200" dirty="0" err="1">
              <a:solidFill>
                <a:schemeClr val="tx1"/>
              </a:solidFill>
            </a:rPr>
            <a:t>sau</a:t>
          </a:r>
          <a:r>
            <a:rPr lang="en-US" sz="1800" b="0" kern="1200" dirty="0">
              <a:solidFill>
                <a:schemeClr val="tx1"/>
              </a:solidFill>
            </a:rPr>
            <a:t> </a:t>
          </a:r>
          <a:r>
            <a:rPr lang="en-US" sz="1800" b="0" kern="1200" dirty="0" err="1">
              <a:solidFill>
                <a:schemeClr val="tx1"/>
              </a:solidFill>
            </a:rPr>
            <a:t>alte</a:t>
          </a:r>
          <a:r>
            <a:rPr lang="en-US" sz="1800" b="0" kern="1200" dirty="0">
              <a:solidFill>
                <a:schemeClr val="tx1"/>
              </a:solidFill>
            </a:rPr>
            <a:t> </a:t>
          </a:r>
          <a:r>
            <a:rPr lang="en-US" sz="1800" b="0" kern="1200" dirty="0" err="1">
              <a:solidFill>
                <a:schemeClr val="tx1"/>
              </a:solidFill>
            </a:rPr>
            <a:t>activități</a:t>
          </a:r>
          <a:r>
            <a:rPr lang="en-US" sz="1800" b="0" kern="1200" dirty="0">
              <a:solidFill>
                <a:schemeClr val="tx1"/>
              </a:solidFill>
            </a:rPr>
            <a:t> </a:t>
          </a:r>
          <a:r>
            <a:rPr lang="en-US" sz="1800" b="0" kern="1200" dirty="0" err="1">
              <a:solidFill>
                <a:schemeClr val="tx1"/>
              </a:solidFill>
            </a:rPr>
            <a:t>ilegale</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îi</a:t>
          </a:r>
          <a:r>
            <a:rPr lang="en-US" sz="1800" b="0" kern="1200" dirty="0">
              <a:solidFill>
                <a:schemeClr val="tx1"/>
              </a:solidFill>
            </a:rPr>
            <a:t> </a:t>
          </a:r>
          <a:r>
            <a:rPr lang="en-US" sz="1800" b="0" kern="1200" dirty="0" err="1">
              <a:solidFill>
                <a:schemeClr val="tx1"/>
              </a:solidFill>
            </a:rPr>
            <a:t>îndrumă</a:t>
          </a:r>
          <a:r>
            <a:rPr lang="en-US" sz="1800" b="0" kern="1200" dirty="0">
              <a:solidFill>
                <a:schemeClr val="tx1"/>
              </a:solidFill>
            </a:rPr>
            <a:t> </a:t>
          </a:r>
          <a:r>
            <a:rPr lang="en-US" sz="1800" b="0" kern="1200" dirty="0" err="1">
              <a:solidFill>
                <a:schemeClr val="tx1"/>
              </a:solidFill>
            </a:rPr>
            <a:t>pe</a:t>
          </a:r>
          <a:r>
            <a:rPr lang="en-US" sz="1800" b="0" kern="1200" dirty="0">
              <a:solidFill>
                <a:schemeClr val="tx1"/>
              </a:solidFill>
            </a:rPr>
            <a:t> </a:t>
          </a:r>
          <a:r>
            <a:rPr lang="en-US" sz="1800" b="0" kern="1200" dirty="0" err="1">
              <a:solidFill>
                <a:schemeClr val="tx1"/>
              </a:solidFill>
            </a:rPr>
            <a:t>responsabilii</a:t>
          </a:r>
          <a:r>
            <a:rPr lang="en-US" sz="1800" b="0" kern="1200" dirty="0">
              <a:solidFill>
                <a:schemeClr val="tx1"/>
              </a:solidFill>
            </a:rPr>
            <a:t> </a:t>
          </a:r>
          <a:r>
            <a:rPr lang="en-US" sz="1800" b="0" kern="1200" dirty="0" err="1">
              <a:solidFill>
                <a:schemeClr val="tx1"/>
              </a:solidFill>
            </a:rPr>
            <a:t>politici</a:t>
          </a:r>
          <a:r>
            <a:rPr lang="en-US" sz="1800" b="0" kern="1200" dirty="0">
              <a:solidFill>
                <a:schemeClr val="tx1"/>
              </a:solidFill>
            </a:rPr>
            <a:t> din UE cum </a:t>
          </a:r>
          <a:r>
            <a:rPr lang="en-US" sz="1800" b="0" kern="1200" dirty="0" err="1">
              <a:solidFill>
                <a:schemeClr val="tx1"/>
              </a:solidFill>
            </a:rPr>
            <a:t>să</a:t>
          </a:r>
          <a:r>
            <a:rPr lang="en-US" sz="1800" b="0" kern="1200" dirty="0">
              <a:solidFill>
                <a:schemeClr val="tx1"/>
              </a:solidFill>
            </a:rPr>
            <a:t> </a:t>
          </a:r>
          <a:r>
            <a:rPr lang="en-US" sz="1800" b="0" kern="1200" dirty="0" err="1">
              <a:solidFill>
                <a:schemeClr val="tx1"/>
              </a:solidFill>
            </a:rPr>
            <a:t>cheltuiască</a:t>
          </a:r>
          <a:r>
            <a:rPr lang="en-US" sz="1800" b="0" kern="1200" dirty="0">
              <a:solidFill>
                <a:schemeClr val="tx1"/>
              </a:solidFill>
            </a:rPr>
            <a:t> </a:t>
          </a:r>
          <a:r>
            <a:rPr lang="en-US" sz="1800" b="0" kern="1200" dirty="0" err="1">
              <a:solidFill>
                <a:schemeClr val="tx1"/>
              </a:solidFill>
            </a:rPr>
            <a:t>bugetul</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err="1">
              <a:solidFill>
                <a:schemeClr val="tx1"/>
              </a:solidFill>
            </a:rPr>
            <a:t>membrii</a:t>
          </a:r>
          <a:r>
            <a:rPr lang="fr-FR" sz="1800" b="0" kern="1200" dirty="0">
              <a:solidFill>
                <a:schemeClr val="tx1"/>
              </a:solidFill>
            </a:rPr>
            <a:t> </a:t>
          </a:r>
          <a:r>
            <a:rPr lang="fr-FR" sz="1800" b="0" kern="1200" dirty="0" err="1">
              <a:solidFill>
                <a:schemeClr val="tx1"/>
              </a:solidFill>
            </a:rPr>
            <a:t>săi</a:t>
          </a:r>
          <a:r>
            <a:rPr lang="fr-FR" sz="1800" b="0" kern="1200" dirty="0">
              <a:solidFill>
                <a:schemeClr val="tx1"/>
              </a:solidFill>
            </a:rPr>
            <a:t> </a:t>
          </a:r>
          <a:r>
            <a:rPr lang="fr-FR" sz="1800" b="0" kern="1200" dirty="0" err="1">
              <a:solidFill>
                <a:schemeClr val="tx1"/>
              </a:solidFill>
            </a:rPr>
            <a:t>sunt</a:t>
          </a:r>
          <a:r>
            <a:rPr lang="fr-FR" sz="1800" b="0" kern="1200" dirty="0">
              <a:solidFill>
                <a:schemeClr val="tx1"/>
              </a:solidFill>
            </a:rPr>
            <a:t> </a:t>
          </a:r>
          <a:r>
            <a:rPr lang="fr-FR" sz="1800" b="0" kern="1200" dirty="0" err="1">
              <a:solidFill>
                <a:schemeClr val="tx1"/>
              </a:solidFill>
            </a:rPr>
            <a:t>numiți</a:t>
          </a:r>
          <a:r>
            <a:rPr lang="fr-FR" sz="1800" b="0" kern="1200" dirty="0">
              <a:solidFill>
                <a:schemeClr val="tx1"/>
              </a:solidFill>
            </a:rPr>
            <a:t> de </a:t>
          </a:r>
          <a:r>
            <a:rPr lang="fr-FR" sz="1800" b="0" kern="1200" dirty="0" err="1">
              <a:solidFill>
                <a:schemeClr val="tx1"/>
              </a:solidFill>
            </a:rPr>
            <a:t>Consiliu</a:t>
          </a:r>
          <a:r>
            <a:rPr lang="fr-FR" sz="1800" b="0" kern="1200" dirty="0">
              <a:solidFill>
                <a:schemeClr val="tx1"/>
              </a:solidFill>
            </a:rPr>
            <a:t> </a:t>
          </a:r>
          <a:r>
            <a:rPr lang="fr-FR" sz="1800" b="0" kern="1200" dirty="0" err="1">
              <a:solidFill>
                <a:schemeClr val="tx1"/>
              </a:solidFill>
            </a:rPr>
            <a:t>pentru</a:t>
          </a:r>
          <a:r>
            <a:rPr lang="fr-FR" sz="1800" b="0" kern="1200" dirty="0">
              <a:solidFill>
                <a:schemeClr val="tx1"/>
              </a:solidFill>
            </a:rPr>
            <a:t> un mandat de 6 </a:t>
          </a:r>
          <a:r>
            <a:rPr lang="fr-FR" sz="1800" b="0" kern="1200" dirty="0" err="1">
              <a:solidFill>
                <a:schemeClr val="tx1"/>
              </a:solidFill>
            </a:rPr>
            <a:t>ani</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44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err="1">
              <a:solidFill>
                <a:schemeClr val="tx1"/>
              </a:solidFill>
            </a:rPr>
            <a:t>dirijează</a:t>
          </a:r>
          <a:r>
            <a:rPr lang="it-IT" sz="1700" kern="1200" dirty="0">
              <a:solidFill>
                <a:schemeClr val="tx1"/>
              </a:solidFill>
            </a:rPr>
            <a:t> politica </a:t>
          </a:r>
          <a:r>
            <a:rPr lang="it-IT" sz="1700" kern="1200" dirty="0" err="1">
              <a:solidFill>
                <a:schemeClr val="tx1"/>
              </a:solidFill>
            </a:rPr>
            <a:t>economică</a:t>
          </a:r>
          <a:r>
            <a:rPr lang="it-IT" sz="1700" kern="1200" dirty="0">
              <a:solidFill>
                <a:schemeClr val="tx1"/>
              </a:solidFill>
            </a:rPr>
            <a:t> </a:t>
          </a:r>
          <a:r>
            <a:rPr lang="it-IT" sz="1700" kern="1200" dirty="0" err="1">
              <a:solidFill>
                <a:schemeClr val="tx1"/>
              </a:solidFill>
            </a:rPr>
            <a:t>și</a:t>
          </a:r>
          <a:r>
            <a:rPr lang="it-IT" sz="1700" kern="1200" dirty="0">
              <a:solidFill>
                <a:schemeClr val="tx1"/>
              </a:solidFill>
            </a:rPr>
            <a:t> </a:t>
          </a:r>
          <a:r>
            <a:rPr lang="it-IT" sz="1700" kern="1200" dirty="0" err="1">
              <a:solidFill>
                <a:schemeClr val="tx1"/>
              </a:solidFill>
            </a:rPr>
            <a:t>monetară</a:t>
          </a:r>
          <a:r>
            <a:rPr lang="it-IT" sz="1700" kern="1200" dirty="0">
              <a:solidFill>
                <a:schemeClr val="tx1"/>
              </a:solidFill>
            </a:rPr>
            <a:t> a UE</a:t>
          </a:r>
          <a:endParaRPr lang="en-IE" sz="1700" kern="1200" dirty="0">
            <a:solidFill>
              <a:schemeClr val="tx1"/>
            </a:solidFill>
          </a:endParaRPr>
        </a:p>
      </dsp:txBody>
      <dsp:txXfrm>
        <a:off x="32898" y="77245"/>
        <a:ext cx="4046134" cy="608124"/>
      </dsp:txXfrm>
    </dsp:sp>
    <dsp:sp modelId="{96B08EC4-E184-402A-B8AE-06B1F3D1D569}">
      <dsp:nvSpPr>
        <dsp:cNvPr id="0" name=""/>
        <dsp:cNvSpPr/>
      </dsp:nvSpPr>
      <dsp:spPr>
        <a:xfrm>
          <a:off x="0" y="821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gestionează moneda europeană (euro)</a:t>
          </a:r>
          <a:endParaRPr lang="en-IE" sz="1700" kern="1200" dirty="0">
            <a:solidFill>
              <a:schemeClr val="tx1"/>
            </a:solidFill>
          </a:endParaRPr>
        </a:p>
      </dsp:txBody>
      <dsp:txXfrm>
        <a:off x="32898" y="854845"/>
        <a:ext cx="4046134" cy="608124"/>
      </dsp:txXfrm>
    </dsp:sp>
    <dsp:sp modelId="{47FE0501-D40E-47EC-9E41-423B2E236FAA}">
      <dsp:nvSpPr>
        <dsp:cNvPr id="0" name=""/>
        <dsp:cNvSpPr/>
      </dsp:nvSpPr>
      <dsp:spPr>
        <a:xfrm>
          <a:off x="0" y="15995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este responsabilă cu menținerea stabilității monedei euro și a prețurilor</a:t>
          </a:r>
          <a:endParaRPr lang="en-IE" sz="1700" kern="1200" dirty="0">
            <a:solidFill>
              <a:schemeClr val="tx1"/>
            </a:solidFill>
          </a:endParaRPr>
        </a:p>
      </dsp:txBody>
      <dsp:txXfrm>
        <a:off x="32898" y="1632445"/>
        <a:ext cx="4046134" cy="608124"/>
      </dsp:txXfrm>
    </dsp:sp>
    <dsp:sp modelId="{68522F37-124D-4507-9DE5-1B75C78B6420}">
      <dsp:nvSpPr>
        <dsp:cNvPr id="0" name=""/>
        <dsp:cNvSpPr/>
      </dsp:nvSpPr>
      <dsp:spPr>
        <a:xfrm>
          <a:off x="0" y="23771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stabilește ratele dobânzilor pentru zona euro</a:t>
          </a:r>
          <a:endParaRPr lang="en-IE" sz="1700" kern="1200" dirty="0">
            <a:solidFill>
              <a:schemeClr val="tx1"/>
            </a:solidFill>
          </a:endParaRPr>
        </a:p>
      </dsp:txBody>
      <dsp:txXfrm>
        <a:off x="32898" y="2410045"/>
        <a:ext cx="4046134" cy="608124"/>
      </dsp:txXfrm>
    </dsp:sp>
    <dsp:sp modelId="{6EE063DE-7F51-4108-9284-6ADD12F54A5A}">
      <dsp:nvSpPr>
        <dsp:cNvPr id="0" name=""/>
        <dsp:cNvSpPr/>
      </dsp:nvSpPr>
      <dsp:spPr>
        <a:xfrm>
          <a:off x="0" y="31547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lucrează împreună cu băncile centrale naționale din țările UE</a:t>
          </a:r>
          <a:endParaRPr lang="en-IE" sz="1700" kern="1200" dirty="0">
            <a:solidFill>
              <a:schemeClr val="tx1"/>
            </a:solidFill>
          </a:endParaRPr>
        </a:p>
      </dsp:txBody>
      <dsp:txXfrm>
        <a:off x="32898" y="3187645"/>
        <a:ext cx="4046134" cy="608124"/>
      </dsp:txXfrm>
    </dsp:sp>
    <dsp:sp modelId="{9CF11A85-D206-4F40-B8C3-898189EA253A}">
      <dsp:nvSpPr>
        <dsp:cNvPr id="0" name=""/>
        <dsp:cNvSpPr/>
      </dsp:nvSpPr>
      <dsp:spPr>
        <a:xfrm>
          <a:off x="0" y="3932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are șase membri numiți de Consiliu pentru un mandat de 8 ani care nu poate fi reînnoit</a:t>
          </a:r>
          <a:endParaRPr lang="en-IE" sz="1700" kern="1200" dirty="0">
            <a:solidFill>
              <a:schemeClr val="tx1"/>
            </a:solidFill>
          </a:endParaRPr>
        </a:p>
      </dsp:txBody>
      <dsp:txXfrm>
        <a:off x="32898" y="3965245"/>
        <a:ext cx="4046134" cy="608124"/>
      </dsp:txXfrm>
    </dsp:sp>
    <dsp:sp modelId="{EB4B9D14-D3E8-449B-95FA-9A5E38DB987B}">
      <dsp:nvSpPr>
        <dsp:cNvPr id="0" name=""/>
        <dsp:cNvSpPr/>
      </dsp:nvSpPr>
      <dsp:spPr>
        <a:xfrm>
          <a:off x="0" y="4709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are </a:t>
          </a:r>
          <a:r>
            <a:rPr lang="it-IT" sz="1700" kern="1200" dirty="0" err="1">
              <a:solidFill>
                <a:schemeClr val="tx1"/>
              </a:solidFill>
            </a:rPr>
            <a:t>sediul</a:t>
          </a:r>
          <a:r>
            <a:rPr lang="it-IT" sz="1700" kern="1200" dirty="0">
              <a:solidFill>
                <a:schemeClr val="tx1"/>
              </a:solidFill>
            </a:rPr>
            <a:t> la Frankfurt (Germania)</a:t>
          </a:r>
          <a:endParaRPr lang="en-IE" sz="1700" kern="1200" dirty="0">
            <a:solidFill>
              <a:schemeClr val="tx1"/>
            </a:solidFill>
          </a:endParaRPr>
        </a:p>
      </dsp:txBody>
      <dsp:txXfrm>
        <a:off x="32898" y="4742845"/>
        <a:ext cx="4046134" cy="608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ro-RO" sz="1700" kern="1200"/>
            <a:t>Garanția pentru tineret</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ro-RO" sz="1700" kern="1200" dirty="0"/>
            <a:t>Corpul european de solidaritate</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a:t>Roaming gratuit</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Asistență medicală</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Drepturile pasagerilor</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dirty="0" err="1">
              <a:solidFill>
                <a:schemeClr val="bg1"/>
              </a:solidFill>
            </a:rPr>
            <a:t>Acces</a:t>
          </a:r>
          <a:r>
            <a:rPr lang="en-US" sz="1400" b="0" kern="1200" dirty="0">
              <a:solidFill>
                <a:schemeClr val="bg1"/>
              </a:solidFill>
            </a:rPr>
            <a:t> la </a:t>
          </a:r>
          <a:r>
            <a:rPr lang="en-US" sz="1400" b="0" kern="1200" dirty="0" err="1">
              <a:solidFill>
                <a:schemeClr val="bg1"/>
              </a:solidFill>
            </a:rPr>
            <a:t>abonamente</a:t>
          </a:r>
          <a:r>
            <a:rPr lang="en-US" sz="1400" b="0" kern="1200" dirty="0">
              <a:solidFill>
                <a:schemeClr val="bg1"/>
              </a:solidFill>
            </a:rPr>
            <a:t> </a:t>
          </a:r>
          <a:r>
            <a:rPr lang="en-US" sz="1400" b="0" kern="1200" dirty="0" err="1">
              <a:solidFill>
                <a:schemeClr val="bg1"/>
              </a:solidFill>
            </a:rPr>
            <a:t>digitale</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dirty="0"/>
            <a:t>Participare</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a:t>Protecția mediului</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a:t>Drepturile și siguranța consumatorilor</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dirty="0"/>
            <a:t>Proiecte finanțate de UE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dirty="0"/>
            <a:t>UE în lume</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ro-RO" sz="1800" kern="1200" dirty="0"/>
            <a:t>Pactul verde</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ro-RO" sz="1800" kern="1200" dirty="0"/>
            <a:t>Digitalizare</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ro-RO" sz="1800" kern="1200" dirty="0"/>
            <a:t>Egalitate</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err="1"/>
            <a:t>Anul</a:t>
          </a:r>
          <a:r>
            <a:rPr lang="en-US" sz="3200" kern="1200" dirty="0"/>
            <a:t> </a:t>
          </a:r>
          <a:r>
            <a:rPr lang="en-US" sz="3200" kern="1200" dirty="0" err="1"/>
            <a:t>european</a:t>
          </a:r>
          <a:r>
            <a:rPr lang="en-US" sz="3200" kern="1200" dirty="0"/>
            <a:t> al </a:t>
          </a:r>
          <a:r>
            <a:rPr lang="en-US" sz="3200" kern="1200" dirty="0" err="1"/>
            <a:t>tineretului</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2502"/>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este vocea cetățenilor europeni</a:t>
          </a:r>
          <a:endParaRPr lang="en-IE" sz="1800" b="0" kern="1200" dirty="0">
            <a:solidFill>
              <a:schemeClr val="tx1"/>
            </a:solidFill>
          </a:endParaRPr>
        </a:p>
      </dsp:txBody>
      <dsp:txXfrm>
        <a:off x="38885" y="41387"/>
        <a:ext cx="4613654" cy="718801"/>
      </dsp:txXfrm>
    </dsp:sp>
    <dsp:sp modelId="{4FE1037A-DEA2-4953-80B1-C4AB23FF5CB3}">
      <dsp:nvSpPr>
        <dsp:cNvPr id="0" name=""/>
        <dsp:cNvSpPr/>
      </dsp:nvSpPr>
      <dsp:spPr>
        <a:xfrm>
          <a:off x="0" y="810450"/>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membrii săi sunt aleși prin vot direct în toate țările UE, o dată la cinci ani</a:t>
          </a:r>
          <a:endParaRPr lang="en-IE" sz="1800" b="0" kern="1200" dirty="0">
            <a:solidFill>
              <a:schemeClr val="tx1"/>
            </a:solidFill>
          </a:endParaRPr>
        </a:p>
      </dsp:txBody>
      <dsp:txXfrm>
        <a:off x="38885" y="849335"/>
        <a:ext cx="4613654" cy="718801"/>
      </dsp:txXfrm>
    </dsp:sp>
    <dsp:sp modelId="{07C6446F-ECCD-4CA1-8344-080591932ED6}">
      <dsp:nvSpPr>
        <dsp:cNvPr id="0" name=""/>
        <dsp:cNvSpPr/>
      </dsp:nvSpPr>
      <dsp:spPr>
        <a:xfrm>
          <a:off x="0" y="1618398"/>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dezbate noile legi propuse de Comisia Europeană</a:t>
          </a:r>
          <a:endParaRPr lang="en-IE" sz="1800" b="0" kern="1200" dirty="0">
            <a:solidFill>
              <a:schemeClr val="tx1"/>
            </a:solidFill>
          </a:endParaRPr>
        </a:p>
      </dsp:txBody>
      <dsp:txXfrm>
        <a:off x="38885" y="1657283"/>
        <a:ext cx="4613654" cy="718801"/>
      </dsp:txXfrm>
    </dsp:sp>
    <dsp:sp modelId="{715891AF-FC43-40E9-9BA1-84AAEC706364}">
      <dsp:nvSpPr>
        <dsp:cNvPr id="0" name=""/>
        <dsp:cNvSpPr/>
      </dsp:nvSpPr>
      <dsp:spPr>
        <a:xfrm>
          <a:off x="0" y="2426345"/>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modifică (dacă trebuie) și votează aceste legi, împreună cu Consiliul</a:t>
          </a:r>
          <a:endParaRPr lang="en-IE" sz="1800" b="0" kern="1200" dirty="0">
            <a:solidFill>
              <a:schemeClr val="tx1"/>
            </a:solidFill>
          </a:endParaRPr>
        </a:p>
      </dsp:txBody>
      <dsp:txXfrm>
        <a:off x="38885" y="2465230"/>
        <a:ext cx="4613654" cy="718801"/>
      </dsp:txXfrm>
    </dsp:sp>
    <dsp:sp modelId="{1BA08AB3-DFE7-4294-97EA-0DE79AB5366F}">
      <dsp:nvSpPr>
        <dsp:cNvPr id="0" name=""/>
        <dsp:cNvSpPr/>
      </dsp:nvSpPr>
      <dsp:spPr>
        <a:xfrm>
          <a:off x="0" y="3234293"/>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alege președintele Comisiei Europene</a:t>
          </a:r>
          <a:endParaRPr lang="en-IE" sz="1800" b="0" kern="1200" dirty="0">
            <a:solidFill>
              <a:schemeClr val="tx1"/>
            </a:solidFill>
          </a:endParaRPr>
        </a:p>
      </dsp:txBody>
      <dsp:txXfrm>
        <a:off x="38885" y="3273178"/>
        <a:ext cx="4613654" cy="718801"/>
      </dsp:txXfrm>
    </dsp:sp>
    <dsp:sp modelId="{C9254F1F-409A-4C00-BAEE-417CE0DBBEC0}">
      <dsp:nvSpPr>
        <dsp:cNvPr id="0" name=""/>
        <dsp:cNvSpPr/>
      </dsp:nvSpPr>
      <dsp:spPr>
        <a:xfrm>
          <a:off x="0" y="4042241"/>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aprobă bugetul UE</a:t>
          </a:r>
          <a:endParaRPr lang="en-IE" sz="1800" b="0" kern="1200" dirty="0">
            <a:solidFill>
              <a:schemeClr val="tx1"/>
            </a:solidFill>
          </a:endParaRPr>
        </a:p>
      </dsp:txBody>
      <dsp:txXfrm>
        <a:off x="38885" y="4081126"/>
        <a:ext cx="4613654" cy="718801"/>
      </dsp:txXfrm>
    </dsp:sp>
    <dsp:sp modelId="{394A40C5-2767-41BB-851C-AE743E22805B}">
      <dsp:nvSpPr>
        <dsp:cNvPr id="0" name=""/>
        <dsp:cNvSpPr/>
      </dsp:nvSpPr>
      <dsp:spPr>
        <a:xfrm>
          <a:off x="0" y="4850189"/>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se </a:t>
          </a:r>
          <a:r>
            <a:rPr lang="fr-FR" sz="1800" b="0" kern="1200" dirty="0" err="1">
              <a:solidFill>
                <a:schemeClr val="tx1"/>
              </a:solidFill>
            </a:rPr>
            <a:t>întrunește</a:t>
          </a:r>
          <a:r>
            <a:rPr lang="fr-FR" sz="1800" b="0" kern="1200" dirty="0">
              <a:solidFill>
                <a:schemeClr val="tx1"/>
              </a:solidFill>
            </a:rPr>
            <a:t> </a:t>
          </a:r>
          <a:r>
            <a:rPr lang="fr-FR" sz="1800" b="0" kern="1200" dirty="0" err="1">
              <a:solidFill>
                <a:schemeClr val="tx1"/>
              </a:solidFill>
            </a:rPr>
            <a:t>în</a:t>
          </a:r>
          <a:r>
            <a:rPr lang="fr-FR" sz="1800" b="0" kern="1200" dirty="0">
              <a:solidFill>
                <a:schemeClr val="tx1"/>
              </a:solidFill>
            </a:rPr>
            <a:t> </a:t>
          </a:r>
          <a:r>
            <a:rPr lang="fr-FR" sz="1800" b="0" kern="1200" dirty="0" err="1">
              <a:solidFill>
                <a:schemeClr val="tx1"/>
              </a:solidFill>
            </a:rPr>
            <a:t>ședință</a:t>
          </a:r>
          <a:r>
            <a:rPr lang="fr-FR" sz="1800" b="0" kern="1200" dirty="0">
              <a:solidFill>
                <a:schemeClr val="tx1"/>
              </a:solidFill>
            </a:rPr>
            <a:t> </a:t>
          </a:r>
          <a:r>
            <a:rPr lang="fr-FR" sz="1800" b="0" kern="1200" dirty="0" err="1">
              <a:solidFill>
                <a:schemeClr val="tx1"/>
              </a:solidFill>
            </a:rPr>
            <a:t>plenară</a:t>
          </a:r>
          <a:r>
            <a:rPr lang="fr-FR" sz="1800" b="0" kern="1200" dirty="0">
              <a:solidFill>
                <a:schemeClr val="tx1"/>
              </a:solidFill>
            </a:rPr>
            <a:t> de </a:t>
          </a:r>
          <a:r>
            <a:rPr lang="fr-FR" sz="1800" b="0" kern="1200" dirty="0" err="1">
              <a:solidFill>
                <a:schemeClr val="tx1"/>
              </a:solidFill>
            </a:rPr>
            <a:t>cel</a:t>
          </a:r>
          <a:r>
            <a:rPr lang="fr-FR" sz="1800" b="0" kern="1200" dirty="0">
              <a:solidFill>
                <a:schemeClr val="tx1"/>
              </a:solidFill>
            </a:rPr>
            <a:t> </a:t>
          </a:r>
          <a:r>
            <a:rPr lang="fr-FR" sz="1800" b="0" kern="1200" dirty="0" err="1">
              <a:solidFill>
                <a:schemeClr val="tx1"/>
              </a:solidFill>
            </a:rPr>
            <a:t>puțin</a:t>
          </a:r>
          <a:r>
            <a:rPr lang="fr-FR" sz="1800" b="0" kern="1200" dirty="0">
              <a:solidFill>
                <a:schemeClr val="tx1"/>
              </a:solidFill>
            </a:rPr>
            <a:t> 6 </a:t>
          </a:r>
          <a:r>
            <a:rPr lang="fr-FR" sz="1800" b="0" kern="1200" dirty="0" err="1">
              <a:solidFill>
                <a:schemeClr val="tx1"/>
              </a:solidFill>
            </a:rPr>
            <a:t>ori</a:t>
          </a:r>
          <a:r>
            <a:rPr lang="fr-FR" sz="1800" b="0" kern="1200" dirty="0">
              <a:solidFill>
                <a:schemeClr val="tx1"/>
              </a:solidFill>
            </a:rPr>
            <a:t> </a:t>
          </a:r>
          <a:r>
            <a:rPr lang="fr-FR" sz="1800" b="0" kern="1200" dirty="0" err="1">
              <a:solidFill>
                <a:schemeClr val="tx1"/>
              </a:solidFill>
            </a:rPr>
            <a:t>pe</a:t>
          </a:r>
          <a:r>
            <a:rPr lang="fr-FR" sz="1800" b="0" kern="1200" dirty="0">
              <a:solidFill>
                <a:schemeClr val="tx1"/>
              </a:solidFill>
            </a:rPr>
            <a:t> an la Bruxelles (</a:t>
          </a:r>
          <a:r>
            <a:rPr lang="fr-FR" sz="1800" b="0" kern="1200" dirty="0" err="1">
              <a:solidFill>
                <a:schemeClr val="tx1"/>
              </a:solidFill>
            </a:rPr>
            <a:t>Belgia</a:t>
          </a:r>
          <a:r>
            <a:rPr lang="fr-FR" sz="1800" b="0" kern="1200" dirty="0">
              <a:solidFill>
                <a:schemeClr val="tx1"/>
              </a:solidFill>
            </a:rPr>
            <a:t>) </a:t>
          </a:r>
          <a:r>
            <a:rPr lang="fr-FR" sz="1800" b="0" kern="1200" dirty="0" err="1">
              <a:solidFill>
                <a:schemeClr val="tx1"/>
              </a:solidFill>
            </a:rPr>
            <a:t>și</a:t>
          </a:r>
          <a:r>
            <a:rPr lang="fr-FR" sz="1800" b="0" kern="1200" dirty="0">
              <a:solidFill>
                <a:schemeClr val="tx1"/>
              </a:solidFill>
            </a:rPr>
            <a:t> de 12 </a:t>
          </a:r>
          <a:r>
            <a:rPr lang="fr-FR" sz="1800" b="0" kern="1200" dirty="0" err="1">
              <a:solidFill>
                <a:schemeClr val="tx1"/>
              </a:solidFill>
            </a:rPr>
            <a:t>ori</a:t>
          </a:r>
          <a:r>
            <a:rPr lang="fr-FR" sz="1800" b="0" kern="1200" dirty="0">
              <a:solidFill>
                <a:schemeClr val="tx1"/>
              </a:solidFill>
            </a:rPr>
            <a:t> la Strasbourg (</a:t>
          </a:r>
          <a:r>
            <a:rPr lang="fr-FR" sz="1800" b="0" kern="1200" dirty="0" err="1">
              <a:solidFill>
                <a:schemeClr val="tx1"/>
              </a:solidFill>
            </a:rPr>
            <a:t>Franța</a:t>
          </a:r>
          <a:r>
            <a:rPr lang="fr-FR" sz="1800" b="0" kern="1200" dirty="0">
              <a:solidFill>
                <a:schemeClr val="tx1"/>
              </a:solidFill>
            </a:rPr>
            <a:t>)</a:t>
          </a:r>
          <a:endParaRPr lang="en-IE" sz="1900" b="0" kern="1200" dirty="0">
            <a:solidFill>
              <a:schemeClr val="tx1"/>
            </a:solidFill>
          </a:endParaRPr>
        </a:p>
      </dsp:txBody>
      <dsp:txXfrm>
        <a:off x="38885" y="4889074"/>
        <a:ext cx="4613654" cy="7188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reunește</a:t>
          </a:r>
          <a:r>
            <a:rPr lang="en-US" sz="1800" b="0" kern="1200" dirty="0">
              <a:solidFill>
                <a:schemeClr val="tx1"/>
              </a:solidFill>
            </a:rPr>
            <a:t> </a:t>
          </a:r>
          <a:r>
            <a:rPr lang="en-US" sz="1800" b="0" kern="1200" dirty="0" err="1">
              <a:solidFill>
                <a:schemeClr val="tx1"/>
              </a:solidFill>
            </a:rPr>
            <a:t>șefii</a:t>
          </a:r>
          <a:r>
            <a:rPr lang="en-US" sz="1800" b="0" kern="1200" dirty="0">
              <a:solidFill>
                <a:schemeClr val="tx1"/>
              </a:solidFill>
            </a:rPr>
            <a:t> de stat </a:t>
          </a:r>
          <a:r>
            <a:rPr lang="en-US" sz="1800" b="0" kern="1200" dirty="0" err="1">
              <a:solidFill>
                <a:schemeClr val="tx1"/>
              </a:solidFill>
            </a:rPr>
            <a:t>și</a:t>
          </a:r>
          <a:r>
            <a:rPr lang="en-US" sz="1800" b="0" kern="1200" dirty="0">
              <a:solidFill>
                <a:schemeClr val="tx1"/>
              </a:solidFill>
            </a:rPr>
            <a:t> de </a:t>
          </a:r>
          <a:r>
            <a:rPr lang="en-US" sz="1800" b="0" kern="1200" dirty="0" err="1">
              <a:solidFill>
                <a:schemeClr val="tx1"/>
              </a:solidFill>
            </a:rPr>
            <a:t>guvern</a:t>
          </a:r>
          <a:r>
            <a:rPr lang="en-US" sz="1800" b="0" kern="1200" dirty="0">
              <a:solidFill>
                <a:schemeClr val="tx1"/>
              </a:solidFill>
            </a:rPr>
            <a:t> din </a:t>
          </a:r>
          <a:r>
            <a:rPr lang="en-US" sz="1800" b="0" kern="1200" dirty="0" err="1">
              <a:solidFill>
                <a:schemeClr val="tx1"/>
              </a:solidFill>
            </a:rPr>
            <a:t>fiecare</a:t>
          </a:r>
          <a:r>
            <a:rPr lang="en-US" sz="1800" b="0" kern="1200" dirty="0">
              <a:solidFill>
                <a:schemeClr val="tx1"/>
              </a:solidFill>
            </a:rPr>
            <a:t> </a:t>
          </a:r>
          <a:r>
            <a:rPr lang="en-US" sz="1800" b="0" kern="1200" dirty="0" err="1">
              <a:solidFill>
                <a:schemeClr val="tx1"/>
              </a:solidFill>
            </a:rPr>
            <a:t>țară</a:t>
          </a:r>
          <a:r>
            <a:rPr lang="en-US" sz="1800" b="0" kern="1200" dirty="0">
              <a:solidFill>
                <a:schemeClr val="tx1"/>
              </a:solidFill>
            </a:rPr>
            <a:t> a UE</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err="1">
              <a:solidFill>
                <a:schemeClr val="tx1"/>
              </a:solidFill>
            </a:rPr>
            <a:t>stabilește</a:t>
          </a:r>
          <a:r>
            <a:rPr lang="it-IT" sz="1800" b="0" kern="1200" dirty="0">
              <a:solidFill>
                <a:schemeClr val="tx1"/>
              </a:solidFill>
            </a:rPr>
            <a:t> </a:t>
          </a:r>
          <a:r>
            <a:rPr lang="it-IT" sz="1800" b="0" kern="1200" dirty="0" err="1">
              <a:solidFill>
                <a:schemeClr val="tx1"/>
              </a:solidFill>
            </a:rPr>
            <a:t>principalele</a:t>
          </a:r>
          <a:r>
            <a:rPr lang="it-IT" sz="1800" b="0" kern="1200" dirty="0">
              <a:solidFill>
                <a:schemeClr val="tx1"/>
              </a:solidFill>
            </a:rPr>
            <a:t> </a:t>
          </a:r>
          <a:r>
            <a:rPr lang="it-IT" sz="1800" b="0" kern="1200" dirty="0" err="1">
              <a:solidFill>
                <a:schemeClr val="tx1"/>
              </a:solidFill>
            </a:rPr>
            <a:t>priorități</a:t>
          </a:r>
          <a:r>
            <a:rPr lang="it-IT" sz="1800" b="0" kern="1200" dirty="0">
              <a:solidFill>
                <a:schemeClr val="tx1"/>
              </a:solidFill>
            </a:rPr>
            <a:t> </a:t>
          </a:r>
          <a:r>
            <a:rPr lang="it-IT" sz="1800" b="0" kern="1200" dirty="0" err="1">
              <a:solidFill>
                <a:schemeClr val="tx1"/>
              </a:solidFill>
            </a:rPr>
            <a:t>și</a:t>
          </a:r>
          <a:r>
            <a:rPr lang="it-IT" sz="1800" b="0" kern="1200" dirty="0">
              <a:solidFill>
                <a:schemeClr val="tx1"/>
              </a:solidFill>
            </a:rPr>
            <a:t> </a:t>
          </a:r>
          <a:r>
            <a:rPr lang="it-IT" sz="1800" b="0" kern="1200" dirty="0" err="1">
              <a:solidFill>
                <a:schemeClr val="tx1"/>
              </a:solidFill>
            </a:rPr>
            <a:t>direcții</a:t>
          </a:r>
          <a:r>
            <a:rPr lang="it-IT" sz="1800" b="0" kern="1200" dirty="0">
              <a:solidFill>
                <a:schemeClr val="tx1"/>
              </a:solidFill>
            </a:rPr>
            <a:t> </a:t>
          </a:r>
          <a:r>
            <a:rPr lang="it-IT" sz="1800" b="0" kern="1200" dirty="0" err="1">
              <a:solidFill>
                <a:schemeClr val="tx1"/>
              </a:solidFill>
            </a:rPr>
            <a:t>politice</a:t>
          </a:r>
          <a:r>
            <a:rPr lang="it-IT" sz="1800" b="0" kern="1200" dirty="0">
              <a:solidFill>
                <a:schemeClr val="tx1"/>
              </a:solidFill>
            </a:rPr>
            <a:t> </a:t>
          </a:r>
          <a:r>
            <a:rPr lang="it-IT" sz="1800" b="0" kern="1200" dirty="0" err="1">
              <a:solidFill>
                <a:schemeClr val="tx1"/>
              </a:solidFill>
            </a:rPr>
            <a:t>ale</a:t>
          </a:r>
          <a:r>
            <a:rPr lang="it-IT" sz="1800" b="0" kern="1200" dirty="0">
              <a:solidFill>
                <a:schemeClr val="tx1"/>
              </a:solidFill>
            </a:rPr>
            <a:t> UE</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06/02/2023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06/02/2023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r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rV69JX" TargetMode="External"/><Relationship Id="rId3" Type="http://schemas.openxmlformats.org/officeDocument/2006/relationships/hyperlink" Target="https://europa.eu/!vC49dj" TargetMode="External"/><Relationship Id="rId7" Type="http://schemas.openxmlformats.org/officeDocument/2006/relationships/hyperlink" Target="https://europa.eu/!gv87h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wC93kF" TargetMode="External"/><Relationship Id="rId5" Type="http://schemas.openxmlformats.org/officeDocument/2006/relationships/hyperlink" Target="https://europa.eu/!Qg69NV"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Pw88qb"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ro"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Uniunea Europeană are </a:t>
            </a:r>
            <a:r>
              <a:rPr lang="ro-RO" sz="1200" b="1" kern="1200" dirty="0">
                <a:solidFill>
                  <a:schemeClr val="tx1"/>
                </a:solidFill>
                <a:effectLst/>
                <a:latin typeface="+mn-lt"/>
                <a:ea typeface="+mn-ea"/>
                <a:cs typeface="+mn-cs"/>
              </a:rPr>
              <a:t>24 de limbi oficiale</a:t>
            </a:r>
            <a:r>
              <a:rPr lang="ro-RO"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bulgară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croată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cehă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daneză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neerlandeză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engleză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estonă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finlandeză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franceză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germană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greacă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maghiară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irlandeză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italiană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letonă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lituaniană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malteză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polonă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portugheză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română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slovacă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slovenă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spaniolă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suedeză</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ro-RO" sz="1200" b="1" i="1" kern="1200" dirty="0">
                <a:solidFill>
                  <a:schemeClr val="tx1"/>
                </a:solidFill>
                <a:effectLst/>
                <a:latin typeface="+mn-lt"/>
                <a:ea typeface="+mn-ea"/>
                <a:cs typeface="+mn-cs"/>
              </a:rPr>
              <a:t>Vorbești alte limbi ale UE în afară de limba ta maternă?</a:t>
            </a:r>
            <a:endParaRPr lang="fr-BE" sz="1200" b="1"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b="1" i="1" kern="1200" dirty="0">
                <a:solidFill>
                  <a:schemeClr val="tx1"/>
                </a:solidFill>
                <a:effectLst/>
                <a:latin typeface="+mn-lt"/>
                <a:ea typeface="+mn-ea"/>
                <a:cs typeface="+mn-cs"/>
              </a:rPr>
              <a:t>Știi cum se spune „mulțumesc” în alte limbi ale 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Uniunea Europeană are </a:t>
            </a:r>
            <a:r>
              <a:rPr lang="ro-RO" sz="1200" b="1" kern="1200" dirty="0">
                <a:solidFill>
                  <a:schemeClr val="tx1"/>
                </a:solidFill>
                <a:effectLst/>
                <a:latin typeface="+mn-lt"/>
                <a:ea typeface="+mn-ea"/>
                <a:cs typeface="+mn-cs"/>
              </a:rPr>
              <a:t>24 de limbi oficiale</a:t>
            </a:r>
            <a:r>
              <a:rPr lang="ro-RO" sz="1200" kern="1200" dirty="0">
                <a:solidFill>
                  <a:schemeClr val="tx1"/>
                </a:solidFill>
                <a:effectLst/>
                <a:latin typeface="+mn-lt"/>
                <a:ea typeface="+mn-ea"/>
                <a:cs typeface="+mn-cs"/>
              </a:rPr>
              <a:t>, din familii de limbi diferite: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Limbi germanice:</a:t>
            </a:r>
            <a:r>
              <a:rPr lang="ro-RO" sz="1200" kern="1200" dirty="0">
                <a:solidFill>
                  <a:schemeClr val="tx1"/>
                </a:solidFill>
                <a:effectLst/>
                <a:latin typeface="+mn-lt"/>
                <a:ea typeface="+mn-ea"/>
                <a:cs typeface="+mn-cs"/>
              </a:rPr>
              <a:t> daneză, germană, engleză, neerlandeză și suedeză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Limbi romanice</a:t>
            </a:r>
            <a:r>
              <a:rPr lang="ro-RO" sz="1200" kern="1200" dirty="0">
                <a:solidFill>
                  <a:schemeClr val="tx1"/>
                </a:solidFill>
                <a:effectLst/>
                <a:latin typeface="+mn-lt"/>
                <a:ea typeface="+mn-ea"/>
                <a:cs typeface="+mn-cs"/>
              </a:rPr>
              <a:t>: spaniolă, franceză, italiană, portugheză și română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Limbi slave:</a:t>
            </a:r>
            <a:r>
              <a:rPr lang="ro-RO" sz="1200" kern="1200" dirty="0">
                <a:solidFill>
                  <a:schemeClr val="tx1"/>
                </a:solidFill>
                <a:effectLst/>
                <a:latin typeface="+mn-lt"/>
                <a:ea typeface="+mn-ea"/>
                <a:cs typeface="+mn-cs"/>
              </a:rPr>
              <a:t> bulgară, cehă, croată, polonă, slovacă și slovenă</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Limbile UE care nu fac parte din niciuna dintre aceste trei familii sunt:</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estona și finlandeza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greaca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irlandeza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lituaniana și letona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maghiara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malteza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Uniunea Europeană a fost creată pentru a pune capăt numeroaselor războaie sângeroase dintre țările vecine, care au culminat cu cel de-al Doilea Război Mondial.</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Începând din 1950, Comunitatea Europeană a Cărbunelui și Oțelului a început să unească țările europene din punct de vedere economic și politic, pentru a asigura o pace durabilă.</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Țările care au pus bazele Uniunii Europene sunt: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Belgia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Germania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Franța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Luxemburg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Țările de Jos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Națiunile europene nu au conviețuit întotdeauna în pace. De-a lungul secolelor, s-au purtat multe războaie.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În secolul XX au avut loc două războaie mondiale: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ro-RO" sz="1200" kern="1200" dirty="0">
                <a:solidFill>
                  <a:schemeClr val="tx1"/>
                </a:solidFill>
                <a:effectLst/>
                <a:latin typeface="+mn-lt"/>
                <a:ea typeface="+mn-ea"/>
                <a:cs typeface="+mn-cs"/>
              </a:rPr>
              <a:t>1914-1918: Primul Război Mondial</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ro-RO" sz="1200" kern="1200" dirty="0">
                <a:solidFill>
                  <a:schemeClr val="tx1"/>
                </a:solidFill>
                <a:effectLst/>
                <a:latin typeface="+mn-lt"/>
                <a:ea typeface="+mn-ea"/>
                <a:cs typeface="+mn-cs"/>
              </a:rPr>
              <a:t>1939-1945: Al Doilea Război Mondial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Deși uneori pot apărea dezacorduri între țările UE, principiile fundamentale ale Uniunii au rămas neschimbate în ultimii 70 de ani. Unul din motivele care au dus la crearea Uniunii Europene a fost prevenirea unor noi conflicte.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În 2012, datorită neobositelor sale eforturi de asigurare a păcii, a democrației și a respectării drepturilor omului în Europa și în întreaga lume, Uniunea Europeană a primit Premiul Nobel pentru pace.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indent="0">
              <a:buFont typeface="Arial" panose="020B0604020202020204" pitchFamily="34" charset="0"/>
              <a:buNone/>
            </a:pPr>
            <a:r>
              <a:rPr lang="ro-RO" sz="1200" b="1" kern="1200" dirty="0">
                <a:solidFill>
                  <a:schemeClr val="tx1"/>
                </a:solidFill>
                <a:effectLst/>
                <a:latin typeface="+mn-lt"/>
                <a:ea typeface="+mn-ea"/>
                <a:cs typeface="+mn-cs"/>
              </a:rPr>
              <a:t>Principalele etape în crearea Uniunii Europene</a:t>
            </a:r>
            <a:endParaRPr lang="fr-BE"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Între 1945 și 1950, câțiva politicieni europeni, printre care Robert Schuman, Simone </a:t>
            </a:r>
            <a:r>
              <a:rPr lang="ro-RO" sz="1200" kern="1200" dirty="0" err="1">
                <a:solidFill>
                  <a:schemeClr val="tx1"/>
                </a:solidFill>
                <a:effectLst/>
                <a:latin typeface="+mn-lt"/>
                <a:ea typeface="+mn-ea"/>
                <a:cs typeface="+mn-cs"/>
              </a:rPr>
              <a:t>Veil</a:t>
            </a:r>
            <a:r>
              <a:rPr lang="ro-RO" sz="1200" kern="1200" dirty="0">
                <a:solidFill>
                  <a:schemeClr val="tx1"/>
                </a:solidFill>
                <a:effectLst/>
                <a:latin typeface="+mn-lt"/>
                <a:ea typeface="+mn-ea"/>
                <a:cs typeface="+mn-cs"/>
              </a:rPr>
              <a:t>, Jean </a:t>
            </a:r>
            <a:r>
              <a:rPr lang="ro-RO" sz="1200" kern="1200" dirty="0" err="1">
                <a:solidFill>
                  <a:schemeClr val="tx1"/>
                </a:solidFill>
                <a:effectLst/>
                <a:latin typeface="+mn-lt"/>
                <a:ea typeface="+mn-ea"/>
                <a:cs typeface="+mn-cs"/>
              </a:rPr>
              <a:t>Monnet</a:t>
            </a:r>
            <a:r>
              <a:rPr lang="ro-RO" sz="1200" kern="1200" dirty="0">
                <a:solidFill>
                  <a:schemeClr val="tx1"/>
                </a:solidFill>
                <a:effectLst/>
                <a:latin typeface="+mn-lt"/>
                <a:ea typeface="+mn-ea"/>
                <a:cs typeface="+mn-cs"/>
              </a:rPr>
              <a:t>, Konrad Adenauer și Alcide De </a:t>
            </a:r>
            <a:r>
              <a:rPr lang="ro-RO" sz="1200" kern="1200" dirty="0" err="1">
                <a:solidFill>
                  <a:schemeClr val="tx1"/>
                </a:solidFill>
                <a:effectLst/>
                <a:latin typeface="+mn-lt"/>
                <a:ea typeface="+mn-ea"/>
                <a:cs typeface="+mn-cs"/>
              </a:rPr>
              <a:t>Gasperi</a:t>
            </a:r>
            <a:r>
              <a:rPr lang="ro-RO" sz="1200" kern="1200" dirty="0">
                <a:solidFill>
                  <a:schemeClr val="tx1"/>
                </a:solidFill>
                <a:effectLst/>
                <a:latin typeface="+mn-lt"/>
                <a:ea typeface="+mn-ea"/>
                <a:cs typeface="+mn-cs"/>
              </a:rPr>
              <a:t>, au început procesul de creare a Uniunii Europene în care trăim în prezent.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1950: </a:t>
            </a:r>
            <a:r>
              <a:rPr lang="ro-RO" sz="1200" b="1" kern="1200" dirty="0">
                <a:solidFill>
                  <a:schemeClr val="tx1"/>
                </a:solidFill>
                <a:effectLst/>
                <a:latin typeface="+mn-lt"/>
                <a:ea typeface="+mn-ea"/>
                <a:cs typeface="+mn-cs"/>
              </a:rPr>
              <a:t>Declarația Schuman</a:t>
            </a:r>
            <a:r>
              <a:rPr lang="ro-RO" sz="1200" kern="1200" dirty="0">
                <a:solidFill>
                  <a:schemeClr val="tx1"/>
                </a:solidFill>
                <a:effectLst/>
                <a:latin typeface="+mn-lt"/>
                <a:ea typeface="+mn-ea"/>
                <a:cs typeface="+mn-cs"/>
              </a:rPr>
              <a:t> – La 9 mai, Robert Schuman (ministrul francez al afacerilor externe din acea vreme) a propus ca producția de cărbune și oțel – materiile prime care erau utilizate în pregătirile de război – să fie gestionată în comun, pentru ca nicio țară să nu se poată înarma în secret împotriva celorlalte. Este </a:t>
            </a:r>
            <a:r>
              <a:rPr lang="ro-RO" sz="1200" kern="1200" dirty="0" err="1">
                <a:solidFill>
                  <a:schemeClr val="tx1"/>
                </a:solidFill>
                <a:effectLst/>
                <a:latin typeface="+mn-lt"/>
                <a:ea typeface="+mn-ea"/>
                <a:cs typeface="+mn-cs"/>
              </a:rPr>
              <a:t>binecunoscută</a:t>
            </a:r>
            <a:r>
              <a:rPr lang="ro-RO" sz="1200" kern="1200" dirty="0">
                <a:solidFill>
                  <a:schemeClr val="tx1"/>
                </a:solidFill>
                <a:effectLst/>
                <a:latin typeface="+mn-lt"/>
                <a:ea typeface="+mn-ea"/>
                <a:cs typeface="+mn-cs"/>
              </a:rPr>
              <a:t> alocuțiunea sa: „Europa nu se va construi dintr-odată sau ca urmare a unui plan unic, ci prin realizări concrete, care vor genera în primul rând o solidaritate de fapt.”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1951: crearea </a:t>
            </a:r>
            <a:r>
              <a:rPr lang="ro-RO" sz="1200" b="1" kern="1200" dirty="0">
                <a:solidFill>
                  <a:schemeClr val="tx1"/>
                </a:solidFill>
                <a:effectLst/>
                <a:latin typeface="+mn-lt"/>
                <a:ea typeface="+mn-ea"/>
                <a:cs typeface="+mn-cs"/>
              </a:rPr>
              <a:t>Comunității Europene a Cărbunelui și Oțelului</a:t>
            </a:r>
            <a:r>
              <a:rPr lang="ro-RO" sz="1200" kern="1200" dirty="0">
                <a:solidFill>
                  <a:schemeClr val="tx1"/>
                </a:solidFill>
                <a:effectLst/>
                <a:latin typeface="+mn-lt"/>
                <a:ea typeface="+mn-ea"/>
                <a:cs typeface="+mn-cs"/>
              </a:rPr>
              <a:t> – Belgia, Franța, Germania, Italia, Luxemburg și Țările de Jos au convenit să își unească industriile cărbunelui și oțelului.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1957: </a:t>
            </a:r>
            <a:r>
              <a:rPr lang="ro-RO" sz="1200" b="1" kern="1200" dirty="0">
                <a:solidFill>
                  <a:schemeClr val="tx1"/>
                </a:solidFill>
                <a:effectLst/>
                <a:latin typeface="+mn-lt"/>
                <a:ea typeface="+mn-ea"/>
                <a:cs typeface="+mn-cs"/>
              </a:rPr>
              <a:t>Tratatul de la</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Roma</a:t>
            </a:r>
            <a:r>
              <a:rPr lang="ro-RO" sz="1200" kern="1200" dirty="0">
                <a:solidFill>
                  <a:schemeClr val="tx1"/>
                </a:solidFill>
                <a:effectLst/>
                <a:latin typeface="+mn-lt"/>
                <a:ea typeface="+mn-ea"/>
                <a:cs typeface="+mn-cs"/>
              </a:rPr>
              <a:t> – cele 6 țări fondatoare au decis să își extindă cooperarea la alte sectoare economice și au creat </a:t>
            </a:r>
            <a:r>
              <a:rPr lang="ro-RO" sz="1200" b="1" kern="1200" dirty="0">
                <a:solidFill>
                  <a:schemeClr val="tx1"/>
                </a:solidFill>
                <a:effectLst/>
                <a:latin typeface="+mn-lt"/>
                <a:ea typeface="+mn-ea"/>
                <a:cs typeface="+mn-cs"/>
              </a:rPr>
              <a:t>Comunitatea Economică Europeană (CEE)</a:t>
            </a:r>
            <a:r>
              <a:rPr lang="ro-RO" sz="1200" kern="1200" dirty="0">
                <a:solidFill>
                  <a:schemeClr val="tx1"/>
                </a:solidFill>
                <a:effectLst/>
                <a:latin typeface="+mn-lt"/>
                <a:ea typeface="+mn-ea"/>
                <a:cs typeface="+mn-cs"/>
              </a:rPr>
              <a:t> și </a:t>
            </a:r>
            <a:r>
              <a:rPr lang="ro-RO" sz="1200" b="1" kern="1200" dirty="0">
                <a:solidFill>
                  <a:schemeClr val="tx1"/>
                </a:solidFill>
                <a:effectLst/>
                <a:latin typeface="+mn-lt"/>
                <a:ea typeface="+mn-ea"/>
                <a:cs typeface="+mn-cs"/>
              </a:rPr>
              <a:t>Comunitatea Europeană a Energiei Atomice (Euratom)</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1992: </a:t>
            </a:r>
            <a:r>
              <a:rPr lang="ro-RO" sz="1200" b="1" kern="1200" dirty="0">
                <a:solidFill>
                  <a:schemeClr val="tx1"/>
                </a:solidFill>
                <a:effectLst/>
                <a:latin typeface="+mn-lt"/>
                <a:ea typeface="+mn-ea"/>
                <a:cs typeface="+mn-cs"/>
              </a:rPr>
              <a:t>Tratatul de la</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Maastricht</a:t>
            </a:r>
            <a:r>
              <a:rPr lang="ro-RO" sz="1200" kern="1200" dirty="0">
                <a:solidFill>
                  <a:schemeClr val="tx1"/>
                </a:solidFill>
                <a:effectLst/>
                <a:latin typeface="+mn-lt"/>
                <a:ea typeface="+mn-ea"/>
                <a:cs typeface="+mn-cs"/>
              </a:rPr>
              <a:t> – de-a lungul anilor, din ce în ce mai multe țări s-au alăturat Comunității, iar Tratatul de la Maastricht a marcat începutul </a:t>
            </a:r>
            <a:r>
              <a:rPr lang="ro-RO" sz="1200" b="1" kern="1200" dirty="0">
                <a:solidFill>
                  <a:schemeClr val="tx1"/>
                </a:solidFill>
                <a:effectLst/>
                <a:latin typeface="+mn-lt"/>
                <a:ea typeface="+mn-ea"/>
                <a:cs typeface="+mn-cs"/>
              </a:rPr>
              <a:t>Uniunii Europene</a:t>
            </a:r>
            <a:r>
              <a:rPr lang="ro-RO" sz="1200" kern="1200" dirty="0">
                <a:solidFill>
                  <a:schemeClr val="tx1"/>
                </a:solidFill>
                <a:effectLst/>
                <a:latin typeface="+mn-lt"/>
                <a:ea typeface="+mn-ea"/>
                <a:cs typeface="+mn-cs"/>
              </a:rPr>
              <a:t>, așa cum o cunoaștem astăzi.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un proiect </a:t>
            </a:r>
            <a:r>
              <a:rPr lang="ro-RO" sz="1200" b="1" kern="1200" dirty="0">
                <a:solidFill>
                  <a:schemeClr val="tx1"/>
                </a:solidFill>
                <a:effectLst/>
                <a:latin typeface="+mn-lt"/>
                <a:ea typeface="+mn-ea"/>
                <a:cs typeface="+mn-cs"/>
              </a:rPr>
              <a:t>politic și economic</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b="1" kern="1200" dirty="0">
                <a:solidFill>
                  <a:schemeClr val="tx1"/>
                </a:solidFill>
                <a:effectLst/>
                <a:latin typeface="+mn-lt"/>
                <a:ea typeface="+mn-ea"/>
                <a:cs typeface="+mn-cs"/>
              </a:rPr>
              <a:t>ridicarea controalelor la frontieră</a:t>
            </a:r>
            <a:r>
              <a:rPr lang="ro-RO" sz="1200" kern="1200" dirty="0">
                <a:solidFill>
                  <a:schemeClr val="tx1"/>
                </a:solidFill>
                <a:effectLst/>
                <a:latin typeface="+mn-lt"/>
                <a:ea typeface="+mn-ea"/>
                <a:cs typeface="+mn-cs"/>
              </a:rPr>
              <a:t> între țările care fac parte din </a:t>
            </a:r>
            <a:r>
              <a:rPr lang="ro-RO" sz="1200" b="1" kern="1200" dirty="0">
                <a:solidFill>
                  <a:schemeClr val="tx1"/>
                </a:solidFill>
                <a:effectLst/>
                <a:latin typeface="+mn-lt"/>
                <a:ea typeface="+mn-ea"/>
                <a:cs typeface="+mn-cs"/>
              </a:rPr>
              <a:t>spațiul Schengen</a:t>
            </a:r>
            <a:r>
              <a:rPr lang="ro-RO"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b="1" kern="1200" dirty="0">
                <a:solidFill>
                  <a:schemeClr val="tx1"/>
                </a:solidFill>
                <a:effectLst/>
                <a:latin typeface="+mn-lt"/>
                <a:ea typeface="+mn-ea"/>
                <a:cs typeface="+mn-cs"/>
              </a:rPr>
              <a:t>o monedă unică</a:t>
            </a:r>
            <a:r>
              <a:rPr lang="ro-RO" sz="1200" kern="1200" dirty="0">
                <a:solidFill>
                  <a:schemeClr val="tx1"/>
                </a:solidFill>
                <a:effectLst/>
                <a:latin typeface="+mn-lt"/>
                <a:ea typeface="+mn-ea"/>
                <a:cs typeface="+mn-cs"/>
              </a:rPr>
              <a:t> pentru țările care au adoptat euro.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1993: </a:t>
            </a:r>
            <a:r>
              <a:rPr lang="ro-RO" sz="1200" b="1" kern="1200" dirty="0">
                <a:solidFill>
                  <a:schemeClr val="tx1"/>
                </a:solidFill>
                <a:effectLst/>
                <a:latin typeface="+mn-lt"/>
                <a:ea typeface="+mn-ea"/>
                <a:cs typeface="+mn-cs"/>
              </a:rPr>
              <a:t>piața unică</a:t>
            </a:r>
            <a:r>
              <a:rPr lang="ro-RO" sz="1200" kern="1200" dirty="0">
                <a:solidFill>
                  <a:schemeClr val="tx1"/>
                </a:solidFill>
                <a:effectLst/>
                <a:latin typeface="+mn-lt"/>
                <a:ea typeface="+mn-ea"/>
                <a:cs typeface="+mn-cs"/>
              </a:rPr>
              <a:t> a fost creată pentru a asigura libera circulație a mărfurilor, serviciilor, capitalurilor și persoanelor în cadrul UE. Prin eliminarea barierelor tehnice, juridice și birocratice, UE le permite cetățenilor și întreprinderilor să-și desfășoare activitatea și să facă comerț în mod liber pe tot teritoriul UE. </a:t>
            </a:r>
            <a:br>
              <a:rPr lang="ro-RO" sz="1200" kern="1200" dirty="0">
                <a:solidFill>
                  <a:schemeClr val="tx1"/>
                </a:solidFill>
                <a:effectLst/>
                <a:latin typeface="+mn-lt"/>
                <a:ea typeface="+mn-ea"/>
                <a:cs typeface="+mn-cs"/>
              </a:rPr>
            </a:br>
            <a:r>
              <a:rPr lang="ro-RO" sz="1200" kern="1200" dirty="0">
                <a:solidFill>
                  <a:schemeClr val="tx1"/>
                </a:solidFill>
                <a:effectLst/>
                <a:latin typeface="+mn-lt"/>
                <a:ea typeface="+mn-ea"/>
                <a:cs typeface="+mn-cs"/>
              </a:rPr>
              <a:t>Pe lângă cele 27 de state membre ale UE, și </a:t>
            </a:r>
            <a:r>
              <a:rPr lang="ro-RO" sz="1200" b="1" kern="1200" dirty="0">
                <a:solidFill>
                  <a:schemeClr val="tx1"/>
                </a:solidFill>
                <a:effectLst/>
                <a:latin typeface="+mn-lt"/>
                <a:ea typeface="+mn-ea"/>
                <a:cs typeface="+mn-cs"/>
              </a:rPr>
              <a:t>Islanda</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Liechtenstein</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Norvegia</a:t>
            </a:r>
            <a:r>
              <a:rPr lang="ro-RO" sz="1200" kern="1200" dirty="0">
                <a:solidFill>
                  <a:schemeClr val="tx1"/>
                </a:solidFill>
                <a:effectLst/>
                <a:latin typeface="+mn-lt"/>
                <a:ea typeface="+mn-ea"/>
                <a:cs typeface="+mn-cs"/>
              </a:rPr>
              <a:t> și </a:t>
            </a:r>
            <a:r>
              <a:rPr lang="ro-RO" sz="1200" b="1" kern="1200" dirty="0">
                <a:solidFill>
                  <a:schemeClr val="tx1"/>
                </a:solidFill>
                <a:effectLst/>
                <a:latin typeface="+mn-lt"/>
                <a:ea typeface="+mn-ea"/>
                <a:cs typeface="+mn-cs"/>
              </a:rPr>
              <a:t>Elveția</a:t>
            </a:r>
            <a:r>
              <a:rPr lang="ro-RO" sz="1200" kern="1200" dirty="0">
                <a:solidFill>
                  <a:schemeClr val="tx1"/>
                </a:solidFill>
                <a:effectLst/>
                <a:latin typeface="+mn-lt"/>
                <a:ea typeface="+mn-ea"/>
                <a:cs typeface="+mn-cs"/>
              </a:rPr>
              <a:t> fac parte din piața unică europeană.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1995: </a:t>
            </a:r>
            <a:r>
              <a:rPr lang="ro-RO" sz="1200" b="1" kern="1200" dirty="0">
                <a:solidFill>
                  <a:schemeClr val="tx1"/>
                </a:solidFill>
                <a:effectLst/>
                <a:latin typeface="+mn-lt"/>
                <a:ea typeface="+mn-ea"/>
                <a:cs typeface="+mn-cs"/>
              </a:rPr>
              <a:t>Acordul Schengen</a:t>
            </a:r>
            <a:r>
              <a:rPr lang="ro-RO" sz="1200" kern="1200" dirty="0">
                <a:solidFill>
                  <a:schemeClr val="tx1"/>
                </a:solidFill>
                <a:effectLst/>
                <a:latin typeface="+mn-lt"/>
                <a:ea typeface="+mn-ea"/>
                <a:cs typeface="+mn-cs"/>
              </a:rPr>
              <a:t> a eliminat toate controalele la frontieră pentru cele șapte țări semnatare.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0" kern="1200" dirty="0">
                <a:solidFill>
                  <a:schemeClr val="tx1"/>
                </a:solidFill>
                <a:effectLst/>
                <a:latin typeface="+mn-lt"/>
                <a:ea typeface="+mn-ea"/>
                <a:cs typeface="+mn-cs"/>
              </a:rPr>
              <a:t>2002</a:t>
            </a:r>
            <a:r>
              <a:rPr lang="ro-RO" sz="1200" kern="1200" dirty="0">
                <a:solidFill>
                  <a:schemeClr val="tx1"/>
                </a:solidFill>
                <a:effectLst/>
                <a:latin typeface="+mn-lt"/>
                <a:ea typeface="+mn-ea"/>
                <a:cs typeface="+mn-cs"/>
              </a:rPr>
              <a:t>:</a:t>
            </a:r>
            <a:r>
              <a:rPr lang="ro-RO" sz="1200" b="1" kern="1200" dirty="0">
                <a:solidFill>
                  <a:schemeClr val="tx1"/>
                </a:solidFill>
                <a:effectLst/>
                <a:latin typeface="+mn-lt"/>
                <a:ea typeface="+mn-ea"/>
                <a:cs typeface="+mn-cs"/>
              </a:rPr>
              <a:t> euro </a:t>
            </a:r>
            <a:r>
              <a:rPr lang="ro-RO" sz="1200" kern="1200" dirty="0">
                <a:solidFill>
                  <a:schemeClr val="tx1"/>
                </a:solidFill>
                <a:effectLst/>
                <a:latin typeface="+mn-lt"/>
                <a:ea typeface="+mn-ea"/>
                <a:cs typeface="+mn-cs"/>
              </a:rPr>
              <a:t>a devenit </a:t>
            </a:r>
            <a:r>
              <a:rPr lang="ro-RO" sz="1200" b="1" kern="1200" dirty="0">
                <a:solidFill>
                  <a:schemeClr val="tx1"/>
                </a:solidFill>
                <a:effectLst/>
                <a:latin typeface="+mn-lt"/>
                <a:ea typeface="+mn-ea"/>
                <a:cs typeface="+mn-cs"/>
              </a:rPr>
              <a:t>moneda oficială</a:t>
            </a:r>
            <a:r>
              <a:rPr lang="ro-RO" sz="1200" kern="1200" dirty="0">
                <a:solidFill>
                  <a:schemeClr val="tx1"/>
                </a:solidFill>
                <a:effectLst/>
                <a:latin typeface="+mn-lt"/>
                <a:ea typeface="+mn-ea"/>
                <a:cs typeface="+mn-cs"/>
              </a:rPr>
              <a:t> în 12 țări din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2004: </a:t>
            </a:r>
            <a:r>
              <a:rPr lang="ro-RO" sz="1200" b="1" kern="1200" dirty="0">
                <a:solidFill>
                  <a:schemeClr val="tx1"/>
                </a:solidFill>
                <a:effectLst/>
                <a:latin typeface="+mn-lt"/>
                <a:ea typeface="+mn-ea"/>
                <a:cs typeface="+mn-cs"/>
              </a:rPr>
              <a:t>cel mai mare val de extindere a Uniunii Europene</a:t>
            </a:r>
            <a:r>
              <a:rPr lang="ro-RO" sz="1200" kern="1200" dirty="0">
                <a:solidFill>
                  <a:schemeClr val="tx1"/>
                </a:solidFill>
                <a:effectLst/>
                <a:latin typeface="+mn-lt"/>
                <a:ea typeface="+mn-ea"/>
                <a:cs typeface="+mn-cs"/>
              </a:rPr>
              <a:t>, ca teritoriu, număr de state și populație. Zece noi țări au aderat la UE: Cehia, Cipru, Estonia, Letonia, Lituania, Malta, Polonia, Slovacia, Slovenia și Ungaria. Acest val de extindere a însemnat reunificarea Europei, divizată timp de jumătate de secol de Cortina de Fier și de Războiul Rece.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2007: </a:t>
            </a:r>
            <a:r>
              <a:rPr lang="ro-RO" sz="1200" b="1" kern="1200" dirty="0">
                <a:solidFill>
                  <a:schemeClr val="tx1"/>
                </a:solidFill>
                <a:effectLst/>
                <a:latin typeface="+mn-lt"/>
                <a:ea typeface="+mn-ea"/>
                <a:cs typeface="+mn-cs"/>
              </a:rPr>
              <a:t>Tratatul de la Lisabona</a:t>
            </a:r>
            <a:r>
              <a:rPr lang="ro-RO" sz="1200" kern="1200" dirty="0">
                <a:solidFill>
                  <a:schemeClr val="tx1"/>
                </a:solidFill>
                <a:effectLst/>
                <a:latin typeface="+mn-lt"/>
                <a:ea typeface="+mn-ea"/>
                <a:cs typeface="+mn-cs"/>
              </a:rPr>
              <a:t> introduce o nouă structură, care îi conferă UE un rol mai important în lume și oferă o mai mare importanță opiniilor cetățenilor și ale guvernelor naționale.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2020: </a:t>
            </a:r>
            <a:r>
              <a:rPr lang="ro-RO" sz="1200" kern="1200" dirty="0" err="1">
                <a:solidFill>
                  <a:schemeClr val="tx1"/>
                </a:solidFill>
                <a:effectLst/>
                <a:latin typeface="+mn-lt"/>
                <a:ea typeface="+mn-ea"/>
                <a:cs typeface="+mn-cs"/>
              </a:rPr>
              <a:t>NextGenerationEU</a:t>
            </a:r>
            <a:r>
              <a:rPr lang="ro-RO" sz="1200" kern="1200" dirty="0">
                <a:solidFill>
                  <a:schemeClr val="tx1"/>
                </a:solidFill>
                <a:effectLst/>
                <a:latin typeface="+mn-lt"/>
                <a:ea typeface="+mn-ea"/>
                <a:cs typeface="+mn-cs"/>
              </a:rPr>
              <a:t> este un pachet de măsuri de redresare economică, pentru a sprijini țările UE care au fost afectate de pandemia de COVID-19. Acest instrument îi va permite Europei să devină mai puternică, va contribui la transformarea economiilor și societăților UE și va pune bazele unei Europe care răspunde nevoilor tuturor.</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De-a lungul anilor, mai multe țări au continuat să se alăture proiectului european.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b="1" kern="1200" dirty="0">
                <a:solidFill>
                  <a:schemeClr val="tx1"/>
                </a:solidFill>
                <a:effectLst/>
                <a:latin typeface="+mn-lt"/>
                <a:ea typeface="+mn-ea"/>
                <a:cs typeface="+mn-cs"/>
              </a:rPr>
              <a:t>Spațiul Schengen</a:t>
            </a:r>
            <a:r>
              <a:rPr lang="ro-RO" sz="1200" kern="1200" dirty="0">
                <a:solidFill>
                  <a:schemeClr val="tx1"/>
                </a:solidFill>
                <a:effectLst/>
                <a:latin typeface="+mn-lt"/>
                <a:ea typeface="+mn-ea"/>
                <a:cs typeface="+mn-cs"/>
              </a:rPr>
              <a:t> a fost instituit în 1995 pentru ca țările UE să elimine controalele la frontieră.</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Cetățenii UE pot acum circula liber în acest spațiu. Spațiul Schengen reunește 2</a:t>
            </a:r>
            <a:r>
              <a:rPr lang="fr-BE" sz="1200" kern="1200" dirty="0">
                <a:solidFill>
                  <a:schemeClr val="tx1"/>
                </a:solidFill>
                <a:effectLst/>
                <a:latin typeface="+mn-lt"/>
                <a:ea typeface="+mn-ea"/>
                <a:cs typeface="+mn-cs"/>
              </a:rPr>
              <a:t>3</a:t>
            </a:r>
            <a:r>
              <a:rPr lang="ro-RO" sz="1200" kern="1200" dirty="0">
                <a:solidFill>
                  <a:schemeClr val="tx1"/>
                </a:solidFill>
                <a:effectLst/>
                <a:latin typeface="+mn-lt"/>
                <a:ea typeface="+mn-ea"/>
                <a:cs typeface="+mn-cs"/>
              </a:rPr>
              <a:t> de țări din UE (Austria, Belgia, Cehia,</a:t>
            </a:r>
            <a:r>
              <a:rPr lang="fr-BE" sz="1200" kern="1200" dirty="0">
                <a:solidFill>
                  <a:schemeClr val="tx1"/>
                </a:solidFill>
                <a:effectLst/>
                <a:latin typeface="+mn-lt"/>
                <a:ea typeface="+mn-ea"/>
                <a:cs typeface="+mn-cs"/>
              </a:rPr>
              <a:t> </a:t>
            </a:r>
            <a:r>
              <a:rPr lang="fr-BE" sz="1200" b="0" dirty="0" err="1">
                <a:solidFill>
                  <a:prstClr val="black"/>
                </a:solidFill>
              </a:rPr>
              <a:t>Croația</a:t>
            </a:r>
            <a:r>
              <a:rPr lang="fr-BE" sz="1200" b="1" dirty="0">
                <a:solidFill>
                  <a:prstClr val="black"/>
                </a:solidFill>
              </a:rPr>
              <a:t>,</a:t>
            </a:r>
            <a:r>
              <a:rPr lang="ro-RO" sz="1200" kern="1200" dirty="0">
                <a:solidFill>
                  <a:schemeClr val="tx1"/>
                </a:solidFill>
                <a:effectLst/>
                <a:latin typeface="+mn-lt"/>
                <a:ea typeface="+mn-ea"/>
                <a:cs typeface="+mn-cs"/>
              </a:rPr>
              <a:t> Danemarca, Estonia, Finlanda, Franța, Germania, Grecia, Italia, Letonia, Lituania, Luxemburg, Malta, Polonia, Portugalia, Slovacia, Slovenia, Spania, Suedia, Țările de Jos, Ungaria) și 4 țări din afara UE (Islanda, Liechtenstein, Norvegia și Elveția).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Euro a înlocuit fostele monede naționale și este utilizat în prezent de </a:t>
            </a:r>
            <a:r>
              <a:rPr lang="fr-BE" sz="1200" kern="1200" dirty="0">
                <a:solidFill>
                  <a:schemeClr val="tx1"/>
                </a:solidFill>
                <a:effectLst/>
                <a:latin typeface="+mn-lt"/>
                <a:ea typeface="+mn-ea"/>
                <a:cs typeface="+mn-cs"/>
              </a:rPr>
              <a:t>20</a:t>
            </a:r>
            <a:r>
              <a:rPr lang="ro-RO" sz="1200" kern="1200" dirty="0">
                <a:solidFill>
                  <a:schemeClr val="tx1"/>
                </a:solidFill>
                <a:effectLst/>
                <a:latin typeface="+mn-lt"/>
                <a:ea typeface="+mn-ea"/>
                <a:cs typeface="+mn-cs"/>
              </a:rPr>
              <a:t> din cele 27 state membre ale UE: Austria, Belgia, Cipru, </a:t>
            </a:r>
            <a:r>
              <a:rPr lang="fr-BE" sz="1200" b="0" dirty="0" err="1">
                <a:solidFill>
                  <a:prstClr val="black"/>
                </a:solidFill>
              </a:rPr>
              <a:t>Croația</a:t>
            </a:r>
            <a:r>
              <a:rPr lang="fr-BE" sz="1200" b="0">
                <a:solidFill>
                  <a:prstClr val="black"/>
                </a:solidFill>
              </a:rPr>
              <a:t>, </a:t>
            </a:r>
            <a:r>
              <a:rPr lang="ro-RO" sz="1200" kern="1200">
                <a:solidFill>
                  <a:schemeClr val="tx1"/>
                </a:solidFill>
                <a:effectLst/>
                <a:latin typeface="+mn-lt"/>
                <a:ea typeface="+mn-ea"/>
                <a:cs typeface="+mn-cs"/>
              </a:rPr>
              <a:t>Estonia</a:t>
            </a:r>
            <a:r>
              <a:rPr lang="ro-RO" sz="1200" kern="1200" dirty="0">
                <a:solidFill>
                  <a:schemeClr val="tx1"/>
                </a:solidFill>
                <a:effectLst/>
                <a:latin typeface="+mn-lt"/>
                <a:ea typeface="+mn-ea"/>
                <a:cs typeface="+mn-cs"/>
              </a:rPr>
              <a:t>, Finlanda, Franța, Germania, Grecia, Irlanda, Italia, Letonia, Lituania, Luxemburg, Malta, Portugalia, Slovacia, Slovenia, Spania și Țările de Jos.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Garanția pentru tineret</a:t>
            </a:r>
            <a:r>
              <a:rPr lang="ro-RO" sz="1200" kern="1200" dirty="0">
                <a:solidFill>
                  <a:schemeClr val="tx1"/>
                </a:solidFill>
                <a:effectLst/>
                <a:latin typeface="+mn-lt"/>
                <a:ea typeface="+mn-ea"/>
                <a:cs typeface="+mn-cs"/>
              </a:rPr>
              <a:t> îi ajută pe tineri să își continue studiile sau să aibă acces la mai multe oportunități profesionale, oferindu-le cursuri de formare axate pe competențele de care au nevoie angajatorii.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Site-ul „Primul tău loc de muncă EURES”</a:t>
            </a:r>
            <a:r>
              <a:rPr lang="ro-RO" sz="1200" kern="1200" dirty="0">
                <a:solidFill>
                  <a:schemeClr val="tx1"/>
                </a:solidFill>
                <a:effectLst/>
                <a:latin typeface="+mn-lt"/>
                <a:ea typeface="+mn-ea"/>
                <a:cs typeface="+mn-cs"/>
              </a:rPr>
              <a:t> îi ajută pe tineri în căutarea unui loc de muncă, a unui stagiu de practică sau a unei oferte de ucenicie într-o altă țară din UE. Angajatorii folosesc acest site și pentru a găsi candidați în alte țări din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Programul Erasmus+</a:t>
            </a:r>
            <a:r>
              <a:rPr lang="ro-RO" sz="1200" kern="1200" dirty="0">
                <a:solidFill>
                  <a:schemeClr val="tx1"/>
                </a:solidFill>
                <a:effectLst/>
                <a:latin typeface="+mn-lt"/>
                <a:ea typeface="+mn-ea"/>
                <a:cs typeface="+mn-cs"/>
              </a:rPr>
              <a:t> se adresează atât adolescenților, cât și adulților din UE și din țări terțe. Îți poate permite să studiezi, să urmezi cursuri de formare sau să participi la un schimb de tineri într-una din cele 33 de țări participante din Europa și din afara acesteia.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Datorită </a:t>
            </a:r>
            <a:r>
              <a:rPr lang="ro-RO" sz="1200" b="1" kern="1200" dirty="0">
                <a:solidFill>
                  <a:schemeClr val="tx1"/>
                </a:solidFill>
                <a:effectLst/>
                <a:latin typeface="+mn-lt"/>
                <a:ea typeface="+mn-ea"/>
                <a:cs typeface="+mn-cs"/>
              </a:rPr>
              <a:t>Corpului european de solidaritate</a:t>
            </a:r>
            <a:r>
              <a:rPr lang="ro-RO" sz="1200" kern="1200" dirty="0">
                <a:solidFill>
                  <a:schemeClr val="tx1"/>
                </a:solidFill>
                <a:effectLst/>
                <a:latin typeface="+mn-lt"/>
                <a:ea typeface="+mn-ea"/>
                <a:cs typeface="+mn-cs"/>
              </a:rPr>
              <a:t>, tinerii adulți pot face voluntariat în străinătate (sau în țările lor de origine) pentru o cauză care este importantă pentru ei. Această experiență le permite să își dezvolte aptitudinile și competențele.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Pentru a afla mai multe, accesează pagina </a:t>
            </a:r>
            <a:r>
              <a:rPr lang="ro-RO" sz="1200" u="sng" kern="1200" dirty="0">
                <a:solidFill>
                  <a:schemeClr val="tx1"/>
                </a:solidFill>
                <a:effectLst/>
                <a:latin typeface="+mn-lt"/>
                <a:ea typeface="+mn-ea"/>
                <a:cs typeface="+mn-cs"/>
                <a:hlinkClick r:id="rId3"/>
              </a:rPr>
              <a:t>Muncă și studii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b="1" kern="1200" dirty="0" err="1">
                <a:solidFill>
                  <a:schemeClr val="tx1"/>
                </a:solidFill>
                <a:effectLst/>
                <a:latin typeface="+mn-lt"/>
                <a:ea typeface="+mn-ea"/>
                <a:cs typeface="+mn-cs"/>
              </a:rPr>
              <a:t>DiscoverEU</a:t>
            </a:r>
            <a:r>
              <a:rPr lang="ro-RO" sz="1200" kern="1200" dirty="0">
                <a:solidFill>
                  <a:schemeClr val="tx1"/>
                </a:solidFill>
                <a:effectLst/>
                <a:latin typeface="+mn-lt"/>
                <a:ea typeface="+mn-ea"/>
                <a:cs typeface="+mn-cs"/>
              </a:rPr>
              <a:t> este o inițiativă a Uniunii Europene care le oferă tinerilor în vârstă de 18 ani posibilitatea de a descoperi Europa călătorind.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Când te afli în străinătate, îți poți </a:t>
            </a:r>
            <a:r>
              <a:rPr lang="ro-RO" sz="1200" b="1" kern="1200" dirty="0">
                <a:solidFill>
                  <a:schemeClr val="tx1"/>
                </a:solidFill>
                <a:effectLst/>
                <a:latin typeface="+mn-lt"/>
                <a:ea typeface="+mn-ea"/>
                <a:cs typeface="+mn-cs"/>
              </a:rPr>
              <a:t>utiliza telefonul mobil la fel ca în țara de origine</a:t>
            </a:r>
            <a:r>
              <a:rPr lang="ro-RO" sz="1200" kern="1200" dirty="0">
                <a:solidFill>
                  <a:schemeClr val="tx1"/>
                </a:solidFill>
                <a:effectLst/>
                <a:latin typeface="+mn-lt"/>
                <a:ea typeface="+mn-ea"/>
                <a:cs typeface="+mn-cs"/>
              </a:rPr>
              <a:t>, fără a plăti taxe suplimentare.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În cazul în care călătoria ta cu avionul, autobuzul, trenul sau vaporul este anulată, prețul îți va fi rambursat deoarece ești protejat de un set complet de </a:t>
            </a:r>
            <a:r>
              <a:rPr lang="ro-RO" sz="1200" b="1" kern="1200" dirty="0">
                <a:solidFill>
                  <a:schemeClr val="tx1"/>
                </a:solidFill>
                <a:effectLst/>
                <a:latin typeface="+mn-lt"/>
                <a:ea typeface="+mn-ea"/>
                <a:cs typeface="+mn-cs"/>
              </a:rPr>
              <a:t>drepturi ale pasagerilor</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În caz de urgență, poți beneficia de asistență medicală în orice țară din UE datorită </a:t>
            </a:r>
            <a:r>
              <a:rPr lang="ro-RO" sz="1200" b="1" kern="1200" dirty="0">
                <a:solidFill>
                  <a:schemeClr val="tx1"/>
                </a:solidFill>
                <a:effectLst/>
                <a:latin typeface="+mn-lt"/>
                <a:ea typeface="+mn-ea"/>
                <a:cs typeface="+mn-cs"/>
              </a:rPr>
              <a:t>cardului european de asigurări sociale de sănătate</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Îți poți urmări în continuare serialele preferate, deoarece ai acces la </a:t>
            </a:r>
            <a:r>
              <a:rPr lang="ro-RO" sz="1200" b="1" kern="1200" dirty="0">
                <a:solidFill>
                  <a:schemeClr val="tx1"/>
                </a:solidFill>
                <a:effectLst/>
                <a:latin typeface="+mn-lt"/>
                <a:ea typeface="+mn-ea"/>
                <a:cs typeface="+mn-cs"/>
              </a:rPr>
              <a:t>abonamentele digitale pe întreg teritoriul UE</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Participare: </a:t>
            </a:r>
            <a:r>
              <a:rPr lang="ro-RO" sz="1200" kern="1200" dirty="0">
                <a:solidFill>
                  <a:schemeClr val="tx1"/>
                </a:solidFill>
                <a:effectLst/>
                <a:latin typeface="+mn-lt"/>
                <a:ea typeface="+mn-ea"/>
                <a:cs typeface="+mn-cs"/>
              </a:rPr>
              <a:t>poți contribui la construirea Europei, de exemplu prin: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participarea la alegerile pentru Parlamentul European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lansarea sau sprijinirea unei </a:t>
            </a:r>
            <a:r>
              <a:rPr lang="ro-RO" sz="1200" b="1" kern="1200" dirty="0">
                <a:solidFill>
                  <a:schemeClr val="tx1"/>
                </a:solidFill>
                <a:effectLst/>
                <a:latin typeface="+mn-lt"/>
                <a:ea typeface="+mn-ea"/>
                <a:cs typeface="+mn-cs"/>
              </a:rPr>
              <a:t>inițiative cetățenești europene</a:t>
            </a:r>
            <a:r>
              <a:rPr lang="ro-RO" sz="1200" kern="1200" dirty="0">
                <a:solidFill>
                  <a:schemeClr val="tx1"/>
                </a:solidFill>
                <a:effectLst/>
                <a:latin typeface="+mn-lt"/>
                <a:ea typeface="+mn-ea"/>
                <a:cs typeface="+mn-cs"/>
              </a:rPr>
              <a:t> care invită UE să propună noi acte legislative cu privire la o chestiune specifică pentru care este responsabilă</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participarea la </a:t>
            </a:r>
            <a:r>
              <a:rPr lang="ro-RO" sz="1200" b="1" kern="1200" dirty="0">
                <a:solidFill>
                  <a:schemeClr val="tx1"/>
                </a:solidFill>
                <a:effectLst/>
                <a:latin typeface="+mn-lt"/>
                <a:ea typeface="+mn-ea"/>
                <a:cs typeface="+mn-cs"/>
              </a:rPr>
              <a:t>dialogurile cu cetățenii</a:t>
            </a:r>
            <a:r>
              <a:rPr lang="ro-RO" sz="1200" kern="1200" dirty="0">
                <a:solidFill>
                  <a:schemeClr val="tx1"/>
                </a:solidFill>
                <a:effectLst/>
                <a:latin typeface="+mn-lt"/>
                <a:ea typeface="+mn-ea"/>
                <a:cs typeface="+mn-cs"/>
              </a:rPr>
              <a:t> care au loc peste tot în UE, în cadrul cărora vei avea ocazia de a purta discuții pe teme europene cu reprezentanții UE</a:t>
            </a:r>
            <a:endParaRPr lang="en-US" sz="1200" kern="1200" baseline="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implicarea în </a:t>
            </a:r>
            <a:r>
              <a:rPr lang="ro-RO" sz="1200" b="1" kern="1200" dirty="0">
                <a:solidFill>
                  <a:schemeClr val="tx1"/>
                </a:solidFill>
                <a:effectLst/>
                <a:latin typeface="+mn-lt"/>
                <a:ea typeface="+mn-ea"/>
                <a:cs typeface="+mn-cs"/>
              </a:rPr>
              <a:t>conferința privind viitorul Europei</a:t>
            </a:r>
            <a:r>
              <a:rPr lang="ro-RO" sz="1200" kern="1200" dirty="0">
                <a:solidFill>
                  <a:schemeClr val="tx1"/>
                </a:solidFill>
                <a:effectLst/>
                <a:latin typeface="+mn-lt"/>
                <a:ea typeface="+mn-ea"/>
                <a:cs typeface="+mn-cs"/>
              </a:rPr>
              <a:t>, în cadrul căreia îți poți face auzită vocea și poți discuta despre provocările și prioritățile Europei.</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Protecția mediului: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Lupta împotriva schimbărilor climatice este o prioritate majoră pentru UE. Toate țările din UE s-au angajat ca, până în 2030 să își reducă drastic emisiile de gaze cu efect de seră și consumul de energie și să producă mai multă energie din surse regenerabile (cum ar fi energia eoliană, solară sau hidroelectrică).</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b="1" kern="1200" dirty="0">
                <a:solidFill>
                  <a:schemeClr val="tx1"/>
                </a:solidFill>
                <a:effectLst/>
                <a:latin typeface="+mn-lt"/>
                <a:ea typeface="+mn-ea"/>
                <a:cs typeface="+mn-cs"/>
              </a:rPr>
              <a:t>Natura 2000</a:t>
            </a:r>
            <a:r>
              <a:rPr lang="ro-RO" sz="1200" kern="1200" dirty="0">
                <a:solidFill>
                  <a:schemeClr val="tx1"/>
                </a:solidFill>
                <a:effectLst/>
                <a:latin typeface="+mn-lt"/>
                <a:ea typeface="+mn-ea"/>
                <a:cs typeface="+mn-cs"/>
              </a:rPr>
              <a:t> este o rețea mondială de zone protejate. Protejează aproximativ 2 000 de specii de animale și de plante și 230 de tipuri de habitate din întreaga UE. Pentru mai multe informații, accesează </a:t>
            </a:r>
            <a:r>
              <a:rPr lang="ro-RO" sz="1200" u="sng" kern="1200" dirty="0">
                <a:solidFill>
                  <a:schemeClr val="tx1"/>
                </a:solidFill>
                <a:effectLst/>
                <a:latin typeface="+mn-lt"/>
                <a:ea typeface="+mn-ea"/>
                <a:cs typeface="+mn-cs"/>
                <a:hlinkClick r:id="rId3"/>
              </a:rPr>
              <a:t>https://europa.eu/!vC49dj</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Programul </a:t>
            </a:r>
            <a:r>
              <a:rPr lang="ro-RO" sz="1200" b="1" kern="1200" dirty="0">
                <a:solidFill>
                  <a:schemeClr val="tx1"/>
                </a:solidFill>
                <a:effectLst/>
                <a:latin typeface="+mn-lt"/>
                <a:ea typeface="+mn-ea"/>
                <a:cs typeface="+mn-cs"/>
              </a:rPr>
              <a:t>LIFE</a:t>
            </a:r>
            <a:r>
              <a:rPr lang="ro-RO" sz="1200" kern="1200" dirty="0">
                <a:solidFill>
                  <a:schemeClr val="tx1"/>
                </a:solidFill>
                <a:effectLst/>
                <a:latin typeface="+mn-lt"/>
                <a:ea typeface="+mn-ea"/>
                <a:cs typeface="+mn-cs"/>
              </a:rPr>
              <a:t> al UE finanțează proiecte care protejează mediul și combat schimbările climatice. Pentru mai multe informații despre proiectele desfășurate în țara ta, accesează </a:t>
            </a:r>
            <a:r>
              <a:rPr lang="ro-RO" sz="1200" u="sng" kern="1200" dirty="0">
                <a:solidFill>
                  <a:schemeClr val="tx1"/>
                </a:solidFill>
                <a:effectLst/>
                <a:latin typeface="+mn-lt"/>
                <a:ea typeface="+mn-ea"/>
                <a:cs typeface="+mn-cs"/>
                <a:hlinkClick r:id="rId4"/>
              </a:rPr>
              <a:t>https://cinea.ec.europa.eu/life/life-european-countries_en</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Drepturile și siguranța consumatorilor</a:t>
            </a:r>
            <a:r>
              <a:rPr lang="ro-RO" sz="1200" kern="1200" dirty="0">
                <a:solidFill>
                  <a:schemeClr val="tx1"/>
                </a:solidFill>
                <a:effectLst/>
                <a:latin typeface="+mn-lt"/>
                <a:ea typeface="+mn-ea"/>
                <a:cs typeface="+mn-cs"/>
              </a:rPr>
              <a:t>: produse precum alimentele, jucăriile și cosmeticele trebuie să îndeplinească </a:t>
            </a:r>
            <a:r>
              <a:rPr lang="ro-RO" sz="1200" b="1" kern="1200" dirty="0">
                <a:solidFill>
                  <a:schemeClr val="tx1"/>
                </a:solidFill>
                <a:effectLst/>
                <a:latin typeface="+mn-lt"/>
                <a:ea typeface="+mn-ea"/>
                <a:cs typeface="+mn-cs"/>
              </a:rPr>
              <a:t>cerințe de siguranță</a:t>
            </a:r>
            <a:r>
              <a:rPr lang="ro-RO" sz="1200" kern="1200" dirty="0">
                <a:solidFill>
                  <a:schemeClr val="tx1"/>
                </a:solidFill>
                <a:effectLst/>
                <a:latin typeface="+mn-lt"/>
                <a:ea typeface="+mn-ea"/>
                <a:cs typeface="+mn-cs"/>
              </a:rPr>
              <a:t> stricte înainte de a putea fi comercializate în UE. De asemenea, legislația UE îți oferă o </a:t>
            </a:r>
            <a:r>
              <a:rPr lang="ro-RO" sz="1200" b="1" kern="1200" dirty="0">
                <a:solidFill>
                  <a:schemeClr val="tx1"/>
                </a:solidFill>
                <a:effectLst/>
                <a:latin typeface="+mn-lt"/>
                <a:ea typeface="+mn-ea"/>
                <a:cs typeface="+mn-cs"/>
              </a:rPr>
              <a:t>garanție minimă de 2 ani</a:t>
            </a:r>
            <a:r>
              <a:rPr lang="ro-RO" sz="1200" kern="1200" dirty="0">
                <a:solidFill>
                  <a:schemeClr val="tx1"/>
                </a:solidFill>
                <a:effectLst/>
                <a:latin typeface="+mn-lt"/>
                <a:ea typeface="+mn-ea"/>
                <a:cs typeface="+mn-cs"/>
              </a:rPr>
              <a:t> atunci când cumperi bunuri de consum și îți permite să returnezi bunurile pe care le-ai cumpărat </a:t>
            </a:r>
            <a:r>
              <a:rPr lang="ro-RO" sz="1200" b="1" kern="1200" dirty="0">
                <a:solidFill>
                  <a:schemeClr val="tx1"/>
                </a:solidFill>
                <a:effectLst/>
                <a:latin typeface="+mn-lt"/>
                <a:ea typeface="+mn-ea"/>
                <a:cs typeface="+mn-cs"/>
              </a:rPr>
              <a:t>în termen de 14 zile,</a:t>
            </a:r>
            <a:r>
              <a:rPr lang="ro-RO" sz="1200" kern="1200" dirty="0">
                <a:solidFill>
                  <a:schemeClr val="tx1"/>
                </a:solidFill>
                <a:effectLst/>
                <a:latin typeface="+mn-lt"/>
                <a:ea typeface="+mn-ea"/>
                <a:cs typeface="+mn-cs"/>
              </a:rPr>
              <a:t> dacă te răzgândești. În plus, datorită </a:t>
            </a:r>
            <a:r>
              <a:rPr lang="ro-RO" sz="1200" b="1" kern="1200" dirty="0">
                <a:solidFill>
                  <a:schemeClr val="tx1"/>
                </a:solidFill>
                <a:effectLst/>
                <a:latin typeface="+mn-lt"/>
                <a:ea typeface="+mn-ea"/>
                <a:cs typeface="+mn-cs"/>
              </a:rPr>
              <a:t>Regulamentului general al UE privind protecția datelor</a:t>
            </a:r>
            <a:r>
              <a:rPr lang="ro-RO" sz="1200" kern="1200" dirty="0">
                <a:solidFill>
                  <a:schemeClr val="tx1"/>
                </a:solidFill>
                <a:effectLst/>
                <a:latin typeface="+mn-lt"/>
                <a:ea typeface="+mn-ea"/>
                <a:cs typeface="+mn-cs"/>
              </a:rPr>
              <a:t>, viața privată a consumatorilor este protejată. De asemenea, UE depune eforturi pentru </a:t>
            </a:r>
            <a:r>
              <a:rPr lang="ro-RO" sz="1200" b="1" kern="1200" dirty="0">
                <a:solidFill>
                  <a:schemeClr val="tx1"/>
                </a:solidFill>
                <a:effectLst/>
                <a:latin typeface="+mn-lt"/>
                <a:ea typeface="+mn-ea"/>
                <a:cs typeface="+mn-cs"/>
              </a:rPr>
              <a:t>a opri</a:t>
            </a:r>
            <a:r>
              <a:rPr lang="ro-RO" sz="1200" kern="1200" dirty="0">
                <a:solidFill>
                  <a:schemeClr val="tx1"/>
                </a:solidFill>
                <a:effectLst/>
                <a:latin typeface="+mn-lt"/>
                <a:ea typeface="+mn-ea"/>
                <a:cs typeface="+mn-cs"/>
              </a:rPr>
              <a:t> răspândirea </a:t>
            </a:r>
            <a:r>
              <a:rPr lang="ro-RO" sz="1200" b="1" kern="1200" dirty="0">
                <a:solidFill>
                  <a:schemeClr val="tx1"/>
                </a:solidFill>
                <a:effectLst/>
                <a:latin typeface="+mn-lt"/>
                <a:ea typeface="+mn-ea"/>
                <a:cs typeface="+mn-cs"/>
              </a:rPr>
              <a:t>dezinformării</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Proiecte finanțate de UE</a:t>
            </a:r>
            <a:r>
              <a:rPr lang="ro-RO" sz="1200" kern="1200" dirty="0">
                <a:solidFill>
                  <a:schemeClr val="tx1"/>
                </a:solidFill>
                <a:effectLst/>
                <a:latin typeface="+mn-lt"/>
                <a:ea typeface="+mn-ea"/>
                <a:cs typeface="+mn-cs"/>
              </a:rPr>
              <a:t>: Uniunea Europeană contribuie la îmbunătățirea vieții prin: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sprijinirea creării de noi locuri de muncă</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construirea de noi infrastructuri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finanțarea cercetării științifice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modernizarea serviciilor publice, cum ar fi școlile și spitalele.</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Pentru informații suplimentare, accesează </a:t>
            </a:r>
            <a:r>
              <a:rPr lang="ro-RO" sz="1200" u="sng" kern="1200" dirty="0">
                <a:solidFill>
                  <a:schemeClr val="tx1"/>
                </a:solidFill>
                <a:effectLst/>
                <a:latin typeface="+mn-lt"/>
                <a:ea typeface="+mn-ea"/>
                <a:cs typeface="+mn-cs"/>
                <a:hlinkClick r:id="rId5"/>
              </a:rPr>
              <a:t>https://europa.eu/!Qg69NV</a:t>
            </a:r>
            <a:r>
              <a:rPr lang="ro-RO" sz="1200" kern="1200" dirty="0">
                <a:solidFill>
                  <a:schemeClr val="tx1"/>
                </a:solidFill>
                <a:effectLst/>
                <a:latin typeface="+mn-lt"/>
                <a:ea typeface="+mn-ea"/>
                <a:cs typeface="+mn-cs"/>
              </a:rPr>
              <a:t> și </a:t>
            </a:r>
            <a:r>
              <a:rPr lang="ro-RO" sz="1200" u="sng" kern="1200" dirty="0">
                <a:solidFill>
                  <a:schemeClr val="tx1"/>
                </a:solidFill>
                <a:effectLst/>
                <a:latin typeface="+mn-lt"/>
                <a:ea typeface="+mn-ea"/>
                <a:cs typeface="+mn-cs"/>
                <a:hlinkClick r:id="rId6"/>
              </a:rPr>
              <a:t>https://europa.eu/!wC93kF</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UE în lume</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UE a semnat </a:t>
            </a:r>
            <a:r>
              <a:rPr lang="ro-RO" sz="1200" b="1" kern="1200" dirty="0">
                <a:solidFill>
                  <a:schemeClr val="tx1"/>
                </a:solidFill>
                <a:effectLst/>
                <a:latin typeface="+mn-lt"/>
                <a:ea typeface="+mn-ea"/>
                <a:cs typeface="+mn-cs"/>
              </a:rPr>
              <a:t>acorduri comerciale</a:t>
            </a:r>
            <a:r>
              <a:rPr lang="ro-RO" sz="1200" kern="1200" dirty="0">
                <a:solidFill>
                  <a:schemeClr val="tx1"/>
                </a:solidFill>
                <a:effectLst/>
                <a:latin typeface="+mn-lt"/>
                <a:ea typeface="+mn-ea"/>
                <a:cs typeface="+mn-cs"/>
              </a:rPr>
              <a:t> cu multe țări din întreaga lume, ceea ce facilitează relațiile comerciale. Pentru informații suplimentare, accesează </a:t>
            </a:r>
            <a:r>
              <a:rPr lang="ro-RO" sz="1200" u="sng" kern="1200" dirty="0">
                <a:solidFill>
                  <a:schemeClr val="tx1"/>
                </a:solidFill>
                <a:effectLst/>
                <a:latin typeface="+mn-lt"/>
                <a:ea typeface="+mn-ea"/>
                <a:cs typeface="+mn-cs"/>
                <a:hlinkClick r:id="rId7"/>
              </a:rPr>
              <a:t>https://europa.eu/!gv87hU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De asemenea, UE desfășoară </a:t>
            </a:r>
            <a:r>
              <a:rPr lang="ro-RO" sz="1200" b="1" kern="1200" dirty="0">
                <a:solidFill>
                  <a:schemeClr val="tx1"/>
                </a:solidFill>
                <a:effectLst/>
                <a:latin typeface="+mn-lt"/>
                <a:ea typeface="+mn-ea"/>
                <a:cs typeface="+mn-cs"/>
              </a:rPr>
              <a:t>proiecte umanitare</a:t>
            </a:r>
            <a:r>
              <a:rPr lang="ro-RO" sz="1200" kern="1200" dirty="0">
                <a:solidFill>
                  <a:schemeClr val="tx1"/>
                </a:solidFill>
                <a:effectLst/>
                <a:latin typeface="+mn-lt"/>
                <a:ea typeface="+mn-ea"/>
                <a:cs typeface="+mn-cs"/>
              </a:rPr>
              <a:t> menite să asigure accesul persoanelor vulnerabile la alimente, adăpost, asistență medicală și educație (</a:t>
            </a:r>
            <a:r>
              <a:rPr lang="ro-RO" sz="1200" u="sng" kern="1200" dirty="0">
                <a:solidFill>
                  <a:schemeClr val="tx1"/>
                </a:solidFill>
                <a:effectLst/>
                <a:latin typeface="+mn-lt"/>
                <a:ea typeface="+mn-ea"/>
                <a:cs typeface="+mn-cs"/>
                <a:hlinkClick r:id="rId8"/>
              </a:rPr>
              <a:t>https://europa.eu/!rV69JX</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În caz de dezastre, UE poate oferi ajutor și asistență prin intermediul unui sistem de răspuns coordonat, cunoscut sub numele de </a:t>
            </a:r>
            <a:r>
              <a:rPr lang="ro-RO" sz="1200" b="1" kern="1200" dirty="0">
                <a:solidFill>
                  <a:schemeClr val="tx1"/>
                </a:solidFill>
                <a:effectLst/>
                <a:latin typeface="+mn-lt"/>
                <a:ea typeface="+mn-ea"/>
                <a:cs typeface="+mn-cs"/>
              </a:rPr>
              <a:t>mecanism de protecție civilă</a:t>
            </a:r>
            <a:r>
              <a:rPr lang="ro-RO" sz="1200" kern="1200" dirty="0">
                <a:solidFill>
                  <a:schemeClr val="tx1"/>
                </a:solidFill>
                <a:effectLst/>
                <a:latin typeface="+mn-lt"/>
                <a:ea typeface="+mn-ea"/>
                <a:cs typeface="+mn-cs"/>
              </a:rPr>
              <a:t> (</a:t>
            </a:r>
            <a:r>
              <a:rPr lang="ro-RO" sz="1200" u="sng" kern="1200" dirty="0">
                <a:solidFill>
                  <a:schemeClr val="tx1"/>
                </a:solidFill>
                <a:effectLst/>
                <a:latin typeface="+mn-lt"/>
                <a:ea typeface="+mn-ea"/>
                <a:cs typeface="+mn-cs"/>
                <a:hlinkClick r:id="rId9"/>
              </a:rPr>
              <a:t>https://europa.eu/!Pw88qb</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Prin </a:t>
            </a:r>
            <a:r>
              <a:rPr lang="ro-RO" sz="1200" b="1" kern="1200" dirty="0">
                <a:solidFill>
                  <a:schemeClr val="tx1"/>
                </a:solidFill>
                <a:effectLst/>
                <a:latin typeface="+mn-lt"/>
                <a:ea typeface="+mn-ea"/>
                <a:cs typeface="+mn-cs"/>
              </a:rPr>
              <a:t>Pactul verde european</a:t>
            </a:r>
            <a:r>
              <a:rPr lang="ro-RO" sz="1200" kern="1200" dirty="0">
                <a:solidFill>
                  <a:schemeClr val="tx1"/>
                </a:solidFill>
                <a:effectLst/>
                <a:latin typeface="+mn-lt"/>
                <a:ea typeface="+mn-ea"/>
                <a:cs typeface="+mn-cs"/>
              </a:rPr>
              <a:t>, UE își propune să își reducă emisiile și să devină primul continent neutru din punct de vedere climatic până în 2050. Pentru a afla mai multe despre Pactul verde, accesează </a:t>
            </a:r>
            <a:r>
              <a:rPr lang="ro-RO" sz="1200" u="sng" kern="1200" dirty="0">
                <a:solidFill>
                  <a:schemeClr val="tx1"/>
                </a:solidFill>
                <a:effectLst/>
                <a:latin typeface="+mn-lt"/>
                <a:ea typeface="+mn-ea"/>
                <a:cs typeface="+mn-cs"/>
                <a:hlinkClick r:id="rId3"/>
              </a:rPr>
              <a:t>https://europa.eu/!Tr74bn</a:t>
            </a:r>
            <a:endParaRPr lang="fr-BE"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err="1">
                <a:solidFill>
                  <a:schemeClr val="tx1"/>
                </a:solidFill>
                <a:effectLst/>
                <a:latin typeface="+mn-lt"/>
                <a:ea typeface="+mn-ea"/>
                <a:cs typeface="+mn-cs"/>
              </a:rPr>
              <a:t>NextGenerationEU</a:t>
            </a:r>
            <a:r>
              <a:rPr lang="ro-RO" sz="1200" kern="1200" dirty="0">
                <a:solidFill>
                  <a:schemeClr val="tx1"/>
                </a:solidFill>
                <a:effectLst/>
                <a:latin typeface="+mn-lt"/>
                <a:ea typeface="+mn-ea"/>
                <a:cs typeface="+mn-cs"/>
              </a:rPr>
              <a:t> este o campanie care are drept scop:</a:t>
            </a:r>
            <a:endParaRPr lang="en-US" sz="1200" kern="1200" dirty="0">
              <a:solidFill>
                <a:schemeClr val="tx1"/>
              </a:solidFill>
              <a:effectLst/>
              <a:latin typeface="+mn-lt"/>
              <a:ea typeface="+mn-ea"/>
              <a:cs typeface="+mn-cs"/>
            </a:endParaRPr>
          </a:p>
          <a:p>
            <a:pPr marL="685800" lvl="1" indent="-228600">
              <a:buFont typeface="Wingdings" panose="05000000000000000000" pitchFamily="2" charset="2"/>
              <a:buChar char="Ø"/>
            </a:pPr>
            <a:r>
              <a:rPr lang="ro-RO" sz="1200" kern="1200" dirty="0">
                <a:solidFill>
                  <a:schemeClr val="tx1"/>
                </a:solidFill>
                <a:effectLst/>
                <a:latin typeface="+mn-lt"/>
                <a:ea typeface="+mn-ea"/>
                <a:cs typeface="+mn-cs"/>
              </a:rPr>
              <a:t>să le explice cetățenilor ce face UE pentru a relansa economia după criza provocată de pandemia de COVID-19</a:t>
            </a:r>
            <a:endParaRPr lang="en-US" sz="1200" kern="1200" dirty="0">
              <a:solidFill>
                <a:schemeClr val="tx1"/>
              </a:solidFill>
              <a:effectLst/>
              <a:latin typeface="+mn-lt"/>
              <a:ea typeface="+mn-ea"/>
              <a:cs typeface="+mn-cs"/>
            </a:endParaRPr>
          </a:p>
          <a:p>
            <a:pPr marL="685800" lvl="1" indent="-228600">
              <a:buFont typeface="Wingdings" panose="05000000000000000000" pitchFamily="2" charset="2"/>
              <a:buChar char="Ø"/>
            </a:pPr>
            <a:r>
              <a:rPr lang="ro-RO" sz="1200" kern="1200" dirty="0">
                <a:solidFill>
                  <a:schemeClr val="tx1"/>
                </a:solidFill>
                <a:effectLst/>
                <a:latin typeface="+mn-lt"/>
                <a:ea typeface="+mn-ea"/>
                <a:cs typeface="+mn-cs"/>
              </a:rPr>
              <a:t>să pună bazele unui viitor mai </a:t>
            </a:r>
            <a:r>
              <a:rPr lang="ro-RO" sz="1200" kern="1200" dirty="0" err="1">
                <a:solidFill>
                  <a:schemeClr val="tx1"/>
                </a:solidFill>
                <a:effectLst/>
                <a:latin typeface="+mn-lt"/>
                <a:ea typeface="+mn-ea"/>
                <a:cs typeface="+mn-cs"/>
              </a:rPr>
              <a:t>rezilient</a:t>
            </a:r>
            <a:r>
              <a:rPr lang="ro-RO" sz="1200" kern="1200" dirty="0">
                <a:solidFill>
                  <a:schemeClr val="tx1"/>
                </a:solidFill>
                <a:effectLst/>
                <a:latin typeface="+mn-lt"/>
                <a:ea typeface="+mn-ea"/>
                <a:cs typeface="+mn-cs"/>
              </a:rPr>
              <a:t> pentru UE</a:t>
            </a:r>
            <a:endParaRPr lang="en-US" sz="1200" kern="1200" dirty="0">
              <a:solidFill>
                <a:schemeClr val="tx1"/>
              </a:solidFill>
              <a:effectLst/>
              <a:latin typeface="+mn-lt"/>
              <a:ea typeface="+mn-ea"/>
              <a:cs typeface="+mn-cs"/>
            </a:endParaRPr>
          </a:p>
          <a:p>
            <a:pPr marL="685800" lvl="1" indent="-228600">
              <a:buFont typeface="Wingdings" panose="05000000000000000000" pitchFamily="2" charset="2"/>
              <a:buChar char="Ø"/>
            </a:pPr>
            <a:r>
              <a:rPr lang="ro-RO" sz="1200" kern="1200" dirty="0">
                <a:solidFill>
                  <a:schemeClr val="tx1"/>
                </a:solidFill>
                <a:effectLst/>
                <a:latin typeface="+mn-lt"/>
                <a:ea typeface="+mn-ea"/>
                <a:cs typeface="+mn-cs"/>
              </a:rPr>
              <a:t>să facă astfel încât Uniunea Europeană să devină un spațiu mai sigur, mai ecologic, mai sănătos, digital și echitabil.</a:t>
            </a:r>
            <a:endParaRPr lang="fr-BE" sz="1200" kern="1200" dirty="0">
              <a:solidFill>
                <a:schemeClr val="tx1"/>
              </a:solidFill>
              <a:effectLst/>
              <a:latin typeface="+mn-lt"/>
              <a:ea typeface="+mn-ea"/>
              <a:cs typeface="+mn-cs"/>
            </a:endParaRP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Digitalizare</a:t>
            </a:r>
            <a:r>
              <a:rPr lang="ro-RO" sz="1200" kern="1200" dirty="0">
                <a:solidFill>
                  <a:schemeClr val="tx1"/>
                </a:solidFill>
                <a:effectLst/>
                <a:latin typeface="+mn-lt"/>
                <a:ea typeface="+mn-ea"/>
                <a:cs typeface="+mn-cs"/>
              </a:rPr>
              <a:t>: UE caută să asigure accesul la internet al tuturor persoanelor care trăiesc în UE (</a:t>
            </a:r>
            <a:r>
              <a:rPr lang="ro-RO" sz="1200" b="1" kern="1200" dirty="0">
                <a:solidFill>
                  <a:schemeClr val="tx1"/>
                </a:solidFill>
                <a:effectLst/>
                <a:latin typeface="+mn-lt"/>
                <a:ea typeface="+mn-ea"/>
                <a:cs typeface="+mn-cs"/>
              </a:rPr>
              <a:t>inițiativa Wifi4EU</a:t>
            </a:r>
            <a:r>
              <a:rPr lang="ro-RO" sz="1200" kern="1200" dirty="0">
                <a:solidFill>
                  <a:schemeClr val="tx1"/>
                </a:solidFill>
                <a:effectLst/>
                <a:latin typeface="+mn-lt"/>
                <a:ea typeface="+mn-ea"/>
                <a:cs typeface="+mn-cs"/>
              </a:rPr>
              <a:t>), garantând în același timp siguranța copiilor și a tinerilor adulți atunci când utilizează internetul sau tehnologiile mobile (</a:t>
            </a:r>
            <a:r>
              <a:rPr lang="ro-RO" sz="1200" b="1" kern="1200" dirty="0">
                <a:solidFill>
                  <a:schemeClr val="tx1"/>
                </a:solidFill>
                <a:effectLst/>
                <a:latin typeface="+mn-lt"/>
                <a:ea typeface="+mn-ea"/>
                <a:cs typeface="+mn-cs"/>
              </a:rPr>
              <a:t>inițiativa „Un internet mai bun pentru copii”</a:t>
            </a:r>
            <a:r>
              <a:rPr lang="ro-RO"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Egalitate</a:t>
            </a:r>
            <a:r>
              <a:rPr lang="ro-RO" sz="1200" kern="1200" dirty="0">
                <a:solidFill>
                  <a:schemeClr val="tx1"/>
                </a:solidFill>
                <a:effectLst/>
                <a:latin typeface="+mn-lt"/>
                <a:ea typeface="+mn-ea"/>
                <a:cs typeface="+mn-cs"/>
              </a:rPr>
              <a:t>: UE s-a angajat să realizeze o </a:t>
            </a:r>
            <a:r>
              <a:rPr lang="ro-RO" sz="1200" b="1" kern="1200" dirty="0">
                <a:solidFill>
                  <a:schemeClr val="tx1"/>
                </a:solidFill>
                <a:effectLst/>
                <a:latin typeface="+mn-lt"/>
                <a:ea typeface="+mn-ea"/>
                <a:cs typeface="+mn-cs"/>
              </a:rPr>
              <a:t>Uniune a egalității</a:t>
            </a:r>
            <a:r>
              <a:rPr lang="ro-RO" sz="1200" kern="1200" dirty="0">
                <a:solidFill>
                  <a:schemeClr val="tx1"/>
                </a:solidFill>
                <a:effectLst/>
                <a:latin typeface="+mn-lt"/>
                <a:ea typeface="+mn-ea"/>
                <a:cs typeface="+mn-cs"/>
              </a:rPr>
              <a:t>, ceea ce înseamnă crearea condițiilor necesare pentru ca toți cetățenii să poată să trăiască, să prospere și să-și creeze un drum în viață indiferent de diferențele legate de sex, rasă sau origine etnică, religie sau convingeri, handicap, vârstă sau orientare sexuală. Pentru a atinge acest obiectiv, UE pune în aplicare mecanisme, politici și acțiuni care combat discriminarea structurală și stereotipurile, adesea prezente în societățile noastre.</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Pentru informații suplimentare, accesează </a:t>
            </a:r>
            <a:r>
              <a:rPr lang="ro-RO" sz="1200" u="sng" kern="1200" dirty="0">
                <a:solidFill>
                  <a:schemeClr val="tx1"/>
                </a:solidFill>
                <a:effectLst/>
                <a:latin typeface="+mn-lt"/>
                <a:ea typeface="+mn-ea"/>
                <a:cs typeface="+mn-cs"/>
                <a:hlinkClick r:id="rId4"/>
              </a:rPr>
              <a:t>Prioritățile Comisiei Europene |Comisia Europeană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Pe</a:t>
            </a:r>
            <a:r>
              <a:rPr lang="en-US" sz="1200" b="0" i="0" kern="1200" dirty="0">
                <a:solidFill>
                  <a:schemeClr val="tx1"/>
                </a:solidFill>
                <a:effectLst/>
                <a:latin typeface="+mn-lt"/>
                <a:ea typeface="+mn-ea"/>
                <a:cs typeface="+mn-cs"/>
              </a:rPr>
              <a:t> 24 </a:t>
            </a:r>
            <a:r>
              <a:rPr lang="en-US" sz="1200" b="0" i="0" kern="1200" dirty="0" err="1">
                <a:solidFill>
                  <a:schemeClr val="tx1"/>
                </a:solidFill>
                <a:effectLst/>
                <a:latin typeface="+mn-lt"/>
                <a:ea typeface="+mn-ea"/>
                <a:cs typeface="+mn-cs"/>
              </a:rPr>
              <a:t>februarie</a:t>
            </a:r>
            <a:r>
              <a:rPr lang="en-US" sz="1200" b="0" i="0" kern="1200" dirty="0">
                <a:solidFill>
                  <a:schemeClr val="tx1"/>
                </a:solidFill>
                <a:effectLst/>
                <a:latin typeface="+mn-lt"/>
                <a:ea typeface="+mn-ea"/>
                <a:cs typeface="+mn-cs"/>
              </a:rPr>
              <a:t> 2022, Europa a </a:t>
            </a:r>
            <a:r>
              <a:rPr lang="en-US" sz="1200" b="0" i="0" kern="1200" dirty="0" err="1">
                <a:solidFill>
                  <a:schemeClr val="tx1"/>
                </a:solidFill>
                <a:effectLst/>
                <a:latin typeface="+mn-lt"/>
                <a:ea typeface="+mn-ea"/>
                <a:cs typeface="+mn-cs"/>
              </a:rPr>
              <a:t>primit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vestea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teribilă</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agresiunii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militare</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Rusiei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împotriva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Ucrainei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Acesta</a:t>
            </a:r>
            <a:r>
              <a:rPr lang="en-US" sz="1200" b="0" i="0" kern="1200" dirty="0">
                <a:solidFill>
                  <a:schemeClr val="tx1"/>
                </a:solidFill>
                <a:effectLst/>
                <a:latin typeface="+mn-lt"/>
                <a:ea typeface="+mn-ea"/>
                <a:cs typeface="+mn-cs"/>
              </a:rPr>
              <a:t> nu </a:t>
            </a:r>
            <a:r>
              <a:rPr lang="en-US" sz="1200" b="0" i="0" kern="1200" dirty="0" err="1">
                <a:solidFill>
                  <a:schemeClr val="tx1"/>
                </a:solidFill>
                <a:effectLst/>
                <a:latin typeface="+mn-lt"/>
                <a:ea typeface="+mn-ea"/>
                <a:cs typeface="+mn-cs"/>
              </a:rPr>
              <a:t>este</a:t>
            </a:r>
            <a:r>
              <a:rPr lang="en-US" sz="1200" b="0" i="0" kern="1200" dirty="0">
                <a:solidFill>
                  <a:schemeClr val="tx1"/>
                </a:solidFill>
                <a:effectLst/>
                <a:latin typeface="+mn-lt"/>
                <a:ea typeface="+mn-ea"/>
                <a:cs typeface="+mn-cs"/>
              </a:rPr>
              <a:t> un </a:t>
            </a:r>
            <a:r>
              <a:rPr lang="en-US" sz="1200" b="0" i="0" kern="1200" dirty="0" err="1">
                <a:solidFill>
                  <a:schemeClr val="tx1"/>
                </a:solidFill>
                <a:effectLst/>
                <a:latin typeface="+mn-lt"/>
                <a:ea typeface="+mn-ea"/>
                <a:cs typeface="+mn-cs"/>
              </a:rPr>
              <a:t>atac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împotriva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Ucrainei</a:t>
            </a:r>
            <a:r>
              <a:rPr lang="en-US" sz="1200" b="0" i="0" kern="1200" dirty="0">
                <a:solidFill>
                  <a:schemeClr val="tx1"/>
                </a:solidFill>
                <a:effectLst/>
                <a:latin typeface="+mn-lt"/>
                <a:ea typeface="+mn-ea"/>
                <a:cs typeface="+mn-cs"/>
              </a:rPr>
              <a:t>, ci </a:t>
            </a:r>
            <a:r>
              <a:rPr lang="en-US" sz="1200" b="0" i="0" kern="1200" dirty="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împotriva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valorilor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a:t>
            </a:r>
            <a:r>
              <a:rPr lang="en-US" sz="1200" b="0" i="0" kern="1200" dirty="0">
                <a:solidFill>
                  <a:schemeClr val="tx1"/>
                </a:solidFill>
                <a:effectLst/>
                <a:latin typeface="+mn-lt"/>
                <a:ea typeface="+mn-ea"/>
                <a:cs typeface="+mn-cs"/>
              </a:rPr>
              <a:t> care </a:t>
            </a:r>
            <a:r>
              <a:rPr lang="en-US" sz="1200" b="0" i="0" kern="1200" dirty="0" err="1">
                <a:solidFill>
                  <a:schemeClr val="tx1"/>
                </a:solidFill>
                <a:effectLst/>
                <a:latin typeface="+mn-lt"/>
                <a:ea typeface="+mn-ea"/>
                <a:cs typeface="+mn-cs"/>
              </a:rPr>
              <a:t>noi</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susținem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Uniunea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Europeană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Fiind</a:t>
            </a:r>
            <a:r>
              <a:rPr lang="en-US" sz="1200" b="0" i="0" kern="1200" dirty="0">
                <a:solidFill>
                  <a:schemeClr val="tx1"/>
                </a:solidFill>
                <a:effectLst/>
                <a:latin typeface="+mn-lt"/>
                <a:ea typeface="+mn-ea"/>
                <a:cs typeface="+mn-cs"/>
              </a:rPr>
              <a:t> o </a:t>
            </a:r>
            <a:r>
              <a:rPr lang="en-US" sz="1200" b="0" i="0" kern="1200" dirty="0" err="1">
                <a:solidFill>
                  <a:schemeClr val="tx1"/>
                </a:solidFill>
                <a:effectLst/>
                <a:latin typeface="+mn-lt"/>
                <a:ea typeface="+mn-ea"/>
                <a:cs typeface="+mn-cs"/>
              </a:rPr>
              <a:t>Uniune</a:t>
            </a:r>
            <a:r>
              <a:rPr lang="en-US" sz="1200" b="0" i="0" kern="1200" dirty="0">
                <a:solidFill>
                  <a:schemeClr val="tx1"/>
                </a:solidFill>
                <a:effectLst/>
                <a:latin typeface="+mn-lt"/>
                <a:ea typeface="+mn-ea"/>
                <a:cs typeface="+mn-cs"/>
              </a:rPr>
              <a:t> care are la </a:t>
            </a:r>
            <a:r>
              <a:rPr lang="en-US" sz="1200" b="0" i="0" kern="1200" dirty="0" err="1">
                <a:solidFill>
                  <a:schemeClr val="tx1"/>
                </a:solidFill>
                <a:effectLst/>
                <a:latin typeface="+mn-lt"/>
                <a:ea typeface="+mn-ea"/>
                <a:cs typeface="+mn-cs"/>
              </a:rPr>
              <a:t>bază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pacea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democrația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statul</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drept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atrocitățile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comise</a:t>
            </a:r>
            <a:r>
              <a:rPr lang="en-US" sz="1200" b="0" i="0" kern="1200" dirty="0">
                <a:solidFill>
                  <a:schemeClr val="tx1"/>
                </a:solidFill>
                <a:effectLst/>
                <a:latin typeface="+mn-lt"/>
                <a:ea typeface="+mn-ea"/>
                <a:cs typeface="+mn-cs"/>
              </a:rPr>
              <a:t> la </a:t>
            </a:r>
            <a:r>
              <a:rPr lang="en-US" sz="1200" b="0" i="0" kern="1200" dirty="0" err="1">
                <a:solidFill>
                  <a:schemeClr val="tx1"/>
                </a:solidFill>
                <a:effectLst/>
                <a:latin typeface="+mn-lt"/>
                <a:ea typeface="+mn-ea"/>
                <a:cs typeface="+mn-cs"/>
              </a:rPr>
              <a:t>frontiera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noastră</a:t>
            </a:r>
            <a:r>
              <a:rPr lang="en-US" sz="1200" b="0" i="0" kern="1200" dirty="0">
                <a:solidFill>
                  <a:schemeClr val="tx1"/>
                </a:solidFill>
                <a:effectLst/>
                <a:latin typeface="+mn-lt"/>
                <a:ea typeface="+mn-ea"/>
                <a:cs typeface="+mn-cs"/>
              </a:rPr>
              <a:t> ne </a:t>
            </a:r>
            <a:r>
              <a:rPr lang="en-US" sz="1200" b="0" i="0" kern="1200" dirty="0" err="1">
                <a:solidFill>
                  <a:schemeClr val="tx1"/>
                </a:solidFill>
                <a:effectLst/>
                <a:latin typeface="+mn-lt"/>
                <a:ea typeface="+mn-ea"/>
                <a:cs typeface="+mn-cs"/>
              </a:rPr>
              <a:t>reamintesc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motivul</a:t>
            </a:r>
            <a:r>
              <a:rPr lang="en-US" sz="1200" b="0" i="0" kern="1200" dirty="0">
                <a:solidFill>
                  <a:schemeClr val="tx1"/>
                </a:solidFill>
                <a:effectLst/>
                <a:latin typeface="+mn-lt"/>
                <a:ea typeface="+mn-ea"/>
                <a:cs typeface="+mn-cs"/>
              </a:rPr>
              <a:t> primordial </a:t>
            </a:r>
            <a:r>
              <a:rPr lang="en-US" sz="1200" b="0" i="0" kern="1200" dirty="0" err="1">
                <a:solidFill>
                  <a:schemeClr val="tx1"/>
                </a:solidFill>
                <a:effectLst/>
                <a:latin typeface="+mn-lt"/>
                <a:ea typeface="+mn-ea"/>
                <a:cs typeface="+mn-cs"/>
              </a:rPr>
              <a:t>pentru</a:t>
            </a:r>
            <a:r>
              <a:rPr lang="en-US" sz="1200" b="0" i="0" kern="1200" dirty="0">
                <a:solidFill>
                  <a:schemeClr val="tx1"/>
                </a:solidFill>
                <a:effectLst/>
                <a:latin typeface="+mn-lt"/>
                <a:ea typeface="+mn-ea"/>
                <a:cs typeface="+mn-cs"/>
              </a:rPr>
              <a:t> care a </a:t>
            </a:r>
            <a:r>
              <a:rPr lang="en-US" sz="1200" b="0" i="0" kern="1200" dirty="0" err="1">
                <a:solidFill>
                  <a:schemeClr val="tx1"/>
                </a:solidFill>
                <a:effectLst/>
                <a:latin typeface="+mn-lt"/>
                <a:ea typeface="+mn-ea"/>
                <a:cs typeface="+mn-cs"/>
              </a:rPr>
              <a:t>fost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creată</a:t>
            </a:r>
            <a:r>
              <a:rPr lang="en-US" sz="1200" b="0" i="0" kern="1200" dirty="0">
                <a:solidFill>
                  <a:schemeClr val="tx1"/>
                </a:solidFill>
                <a:effectLst/>
                <a:latin typeface="+mn-lt"/>
                <a:ea typeface="+mn-ea"/>
                <a:cs typeface="+mn-cs"/>
              </a:rPr>
              <a:t> UE. </a:t>
            </a:r>
            <a:r>
              <a:rPr lang="en-US" sz="1200" b="0" i="0" kern="1200" dirty="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fața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acestei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crize</a:t>
            </a:r>
            <a:r>
              <a:rPr lang="en-US" sz="1200" b="0" i="0" kern="1200" dirty="0">
                <a:solidFill>
                  <a:schemeClr val="tx1"/>
                </a:solidFill>
                <a:effectLst/>
                <a:latin typeface="+mn-lt"/>
                <a:ea typeface="+mn-ea"/>
                <a:cs typeface="+mn-cs"/>
              </a:rPr>
              <a:t>, UE a </a:t>
            </a:r>
            <a:r>
              <a:rPr lang="en-US" sz="1200" b="0" i="0" kern="1200" dirty="0" err="1">
                <a:solidFill>
                  <a:schemeClr val="tx1"/>
                </a:solidFill>
                <a:effectLst/>
                <a:latin typeface="+mn-lt"/>
                <a:ea typeface="+mn-ea"/>
                <a:cs typeface="+mn-cs"/>
              </a:rPr>
              <a:t>reacționat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unitate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forță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rapiditate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așa</a:t>
            </a:r>
            <a:r>
              <a:rPr lang="en-US" sz="1200" b="0" i="0" kern="1200" dirty="0">
                <a:solidFill>
                  <a:schemeClr val="tx1"/>
                </a:solidFill>
                <a:effectLst/>
                <a:latin typeface="+mn-lt"/>
                <a:ea typeface="+mn-ea"/>
                <a:cs typeface="+mn-cs"/>
              </a:rPr>
              <a:t> cum a </a:t>
            </a:r>
            <a:r>
              <a:rPr lang="en-US" sz="1200" b="0" i="0" kern="1200" dirty="0" err="1">
                <a:solidFill>
                  <a:schemeClr val="tx1"/>
                </a:solidFill>
                <a:effectLst/>
                <a:latin typeface="+mn-lt"/>
                <a:ea typeface="+mn-ea"/>
                <a:cs typeface="+mn-cs"/>
              </a:rPr>
              <a:t>făcut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cazul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numeroaselor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provocări</a:t>
            </a:r>
            <a:r>
              <a:rPr lang="en-US" sz="1200" b="0" i="0" kern="1200" dirty="0">
                <a:solidFill>
                  <a:schemeClr val="tx1"/>
                </a:solidFill>
                <a:effectLst/>
                <a:latin typeface="+mn-lt"/>
                <a:ea typeface="+mn-ea"/>
                <a:cs typeface="+mn-cs"/>
              </a:rPr>
              <a:t> din </a:t>
            </a:r>
            <a:r>
              <a:rPr lang="en-US" sz="1200" b="0" i="0" kern="1200" dirty="0" err="1">
                <a:solidFill>
                  <a:schemeClr val="tx1"/>
                </a:solidFill>
                <a:effectLst/>
                <a:latin typeface="+mn-lt"/>
                <a:ea typeface="+mn-ea"/>
                <a:cs typeface="+mn-cs"/>
              </a:rPr>
              <a:t>anul</a:t>
            </a:r>
            <a:r>
              <a:rPr lang="en-US" sz="1200" b="0" i="0" kern="1200" dirty="0">
                <a:solidFill>
                  <a:schemeClr val="tx1"/>
                </a:solidFill>
                <a:effectLst/>
                <a:latin typeface="+mn-lt"/>
                <a:ea typeface="+mn-ea"/>
                <a:cs typeface="+mn-cs"/>
              </a:rPr>
              <a:t> precedent.</a:t>
            </a:r>
          </a:p>
          <a:p>
            <a:r>
              <a:rPr lang="en-US" dirty="0"/>
              <a:t>https://ec.europa.eu/info/strategy/priorities-2019-2024/stronger-europe-world/eu-solidarity-ukraine_ro</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200" b="1" kern="1200" dirty="0">
                <a:solidFill>
                  <a:schemeClr val="tx1"/>
                </a:solidFill>
                <a:effectLst/>
                <a:latin typeface="+mn-lt"/>
                <a:ea typeface="+mn-ea"/>
                <a:cs typeface="+mn-cs"/>
              </a:rPr>
              <a:t>Anul european al tineretului</a:t>
            </a:r>
            <a:r>
              <a:rPr lang="ro-RO" sz="1200" kern="1200" dirty="0">
                <a:solidFill>
                  <a:schemeClr val="tx1"/>
                </a:solidFill>
                <a:effectLst/>
                <a:latin typeface="+mn-lt"/>
                <a:ea typeface="+mn-ea"/>
                <a:cs typeface="+mn-cs"/>
              </a:rPr>
              <a:t>: 2022 este Anul european al tineretului. Campania promovează oportunități pentru tineri, încurajându-i să devină cetățeni activi și actori ai schimbării. Scopul este de a vă oferi oportunități mai multe și mai bune pentru viitor. Pentru informații suplimentare: </a:t>
            </a:r>
            <a:r>
              <a:rPr lang="ro-RO" sz="1200" u="sng" kern="1200" dirty="0">
                <a:solidFill>
                  <a:schemeClr val="tx1"/>
                </a:solidFill>
                <a:effectLst/>
                <a:latin typeface="+mn-lt"/>
                <a:ea typeface="+mn-ea"/>
                <a:cs typeface="+mn-cs"/>
                <a:hlinkClick r:id="rId3"/>
              </a:rPr>
              <a:t>Ce este Anul european al tineretului</a:t>
            </a:r>
            <a:r>
              <a:rPr lang="ro-RO" sz="1200" kern="1200" dirty="0">
                <a:solidFill>
                  <a:schemeClr val="tx1"/>
                </a:solidFill>
                <a:effectLst/>
                <a:latin typeface="+mn-lt"/>
                <a:ea typeface="+mn-ea"/>
                <a:cs typeface="+mn-cs"/>
              </a:rPr>
              <a:t>:</a:t>
            </a:r>
            <a:r>
              <a:rPr lang="ro-RO" sz="1200" u="sng" kern="1200" dirty="0">
                <a:solidFill>
                  <a:schemeClr val="tx1"/>
                </a:solidFill>
                <a:effectLst/>
                <a:latin typeface="+mn-lt"/>
                <a:ea typeface="+mn-ea"/>
                <a:cs typeface="+mn-cs"/>
                <a:hlinkClick r:id="rId3"/>
              </a:rPr>
              <a:t> | Anul european al tineretului (europa.eu)</a:t>
            </a:r>
            <a:endParaRPr lang="en-GB" sz="1200" u="non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Exemple: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Drepturile omului (de exemplu, drepturile persoanelor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Mediu (de exemplu, schimbările climatice)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Ocuparea forței de muncă (de exemplu, facilitarea angajării după terminarea studiilor)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Tineri (de exemplu, oportunități pentru tineri)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Incluziunea socială (de exemplu, egalitatea de gen)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Educație (de exemplu, programele care îți permit să studiezi într-o altă țară/modalitățile de a obține bani pentru universitate după terminarea liceului)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Sănătate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Parlamentului European, accesează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Consiliului UE, accesează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Consiliului UE, accesează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Comisiei Europene, accesează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Curții de Justiție, accesează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Curții de Conturi, accesează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Băncii Centrale Europene, accesează 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Liberale da Verona, „Răpirea Europei”, circa 1470, ulei pe lemn de plop (Muzeul Louvre).</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Pictura înfățișează răpirea Europei, o prințesă feniciană virgină, de către Zeus, care s-a transformat într-un taur alb pentru a o duce departe de Creta. Potrivit uneia din teoriile despre originea numelui „Europa”, continentul nostru poartă numele ei.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ro-RO" sz="1200" b="1" kern="1200" dirty="0">
                <a:solidFill>
                  <a:schemeClr val="tx1"/>
                </a:solidFill>
                <a:effectLst/>
                <a:latin typeface="+mn-lt"/>
                <a:ea typeface="+mn-ea"/>
                <a:cs typeface="+mn-cs"/>
              </a:rPr>
              <a:t>Ce este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Unul din cele </a:t>
            </a:r>
            <a:r>
              <a:rPr lang="fr-BE" sz="1200" kern="1200" dirty="0" err="1">
                <a:solidFill>
                  <a:schemeClr val="tx1"/>
                </a:solidFill>
                <a:effectLst/>
                <a:latin typeface="+mn-lt"/>
                <a:ea typeface="+mn-ea"/>
                <a:cs typeface="+mn-cs"/>
              </a:rPr>
              <a:t>șase</a:t>
            </a:r>
            <a:r>
              <a:rPr lang="ro-RO" sz="1200" kern="1200" dirty="0">
                <a:solidFill>
                  <a:schemeClr val="tx1"/>
                </a:solidFill>
                <a:effectLst/>
                <a:latin typeface="+mn-lt"/>
                <a:ea typeface="+mn-ea"/>
                <a:cs typeface="+mn-cs"/>
              </a:rPr>
              <a:t> continente de pe Glob.</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Cuprinde 44 de țări.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Are o populație de peste 700 de milioane de locuitori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ro-RO" sz="1200" b="1" kern="1200" dirty="0">
                <a:solidFill>
                  <a:schemeClr val="tx1"/>
                </a:solidFill>
                <a:effectLst/>
                <a:latin typeface="+mn-lt"/>
                <a:ea typeface="+mn-ea"/>
                <a:cs typeface="+mn-cs"/>
              </a:rPr>
              <a:t>Ce este Uniunea Europeană?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Este o uniune economică și politică între 27 de țări europene, cunoscute sub denumirea de state membre, care au decis să își unească forțele pentru a construi un viitor mai bun împreună.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Are o populație de aproximativ </a:t>
            </a:r>
            <a:r>
              <a:rPr lang="ro-RO" sz="1200" b="1" kern="1200" dirty="0">
                <a:solidFill>
                  <a:schemeClr val="tx1"/>
                </a:solidFill>
                <a:effectLst/>
                <a:latin typeface="+mn-lt"/>
                <a:ea typeface="+mn-ea"/>
                <a:cs typeface="+mn-cs"/>
              </a:rPr>
              <a:t>447 de milioane de locuitori</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Datorită apartenenței la UE, cetățenilor europeni le este mai ușor să locuiască, să lucreze și să călătorească într-o altă țară din Uniunea Europeană.</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Printre etapele-cheie din crearea Europei moderne se numără:</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Fondarea Romei antice și a Greciei antice</a:t>
            </a:r>
            <a:r>
              <a:rPr lang="ro-RO" sz="1200" kern="1200" dirty="0">
                <a:solidFill>
                  <a:schemeClr val="tx1"/>
                </a:solidFill>
                <a:effectLst/>
                <a:latin typeface="+mn-lt"/>
                <a:ea typeface="+mn-ea"/>
                <a:cs typeface="+mn-cs"/>
              </a:rPr>
              <a:t>, care au inspirat Europa să creeze democrație, guvernare și cultură.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Reforma</a:t>
            </a:r>
            <a:r>
              <a:rPr lang="ro-RO" sz="1200" kern="1200" dirty="0">
                <a:solidFill>
                  <a:schemeClr val="tx1"/>
                </a:solidFill>
                <a:effectLst/>
                <a:latin typeface="+mn-lt"/>
                <a:ea typeface="+mn-ea"/>
                <a:cs typeface="+mn-cs"/>
              </a:rPr>
              <a:t> din secolele XVI și XVII, care a schimbat abordarea Europei în ceea ce privește religia.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Iluminismul</a:t>
            </a:r>
            <a:r>
              <a:rPr lang="ro-RO" sz="1200" kern="1200" dirty="0">
                <a:solidFill>
                  <a:schemeClr val="tx1"/>
                </a:solidFill>
                <a:effectLst/>
                <a:latin typeface="+mn-lt"/>
                <a:ea typeface="+mn-ea"/>
                <a:cs typeface="+mn-cs"/>
              </a:rPr>
              <a:t>, o mișcare intelectuală, politică și ideologică din secolul XVIII, care a subliniat importanța logicii și a rațiunii și a stabilit normele de bază pentru știința și politica modernă.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Crearea parlamentarismului</a:t>
            </a:r>
            <a:r>
              <a:rPr lang="ro-RO" sz="1200" kern="1200" dirty="0">
                <a:solidFill>
                  <a:schemeClr val="tx1"/>
                </a:solidFill>
                <a:effectLst/>
                <a:latin typeface="+mn-lt"/>
                <a:ea typeface="+mn-ea"/>
                <a:cs typeface="+mn-cs"/>
              </a:rPr>
              <a:t>, care constituie în prezent piatra de temelie a sistemului de guvernare european modern.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Dezvoltarea drepturilor sociale</a:t>
            </a:r>
            <a:r>
              <a:rPr lang="ro-RO" sz="1200" kern="1200" dirty="0">
                <a:solidFill>
                  <a:schemeClr val="tx1"/>
                </a:solidFill>
                <a:effectLst/>
                <a:latin typeface="+mn-lt"/>
                <a:ea typeface="+mn-ea"/>
                <a:cs typeface="+mn-cs"/>
              </a:rPr>
              <a:t> în secolele XIX și XX, care protejează în prezent viața și munca cetățenilor europeni.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ro-RO" sz="1200" b="1" kern="1200" dirty="0">
                <a:solidFill>
                  <a:schemeClr val="tx1"/>
                </a:solidFill>
                <a:effectLst/>
                <a:latin typeface="+mn-lt"/>
                <a:ea typeface="+mn-ea"/>
                <a:cs typeface="+mn-cs"/>
              </a:rPr>
              <a:t>Pablo Picasso</a:t>
            </a:r>
            <a:r>
              <a:rPr lang="ro-RO" sz="1200" kern="1200" dirty="0">
                <a:solidFill>
                  <a:schemeClr val="tx1"/>
                </a:solidFill>
                <a:effectLst/>
                <a:latin typeface="+mn-lt"/>
                <a:ea typeface="+mn-ea"/>
                <a:cs typeface="+mn-cs"/>
              </a:rPr>
              <a:t>: artist spaniol cunoscut pentru că a </a:t>
            </a:r>
            <a:r>
              <a:rPr lang="ro-RO" sz="1200" kern="1200" dirty="0" err="1">
                <a:solidFill>
                  <a:schemeClr val="tx1"/>
                </a:solidFill>
                <a:effectLst/>
                <a:latin typeface="+mn-lt"/>
                <a:ea typeface="+mn-ea"/>
                <a:cs typeface="+mn-cs"/>
              </a:rPr>
              <a:t>cofondat</a:t>
            </a:r>
            <a:r>
              <a:rPr lang="ro-RO" sz="1200" kern="1200" dirty="0">
                <a:solidFill>
                  <a:schemeClr val="tx1"/>
                </a:solidFill>
                <a:effectLst/>
                <a:latin typeface="+mn-lt"/>
                <a:ea typeface="+mn-ea"/>
                <a:cs typeface="+mn-cs"/>
              </a:rPr>
              <a:t>, alături de Georges Braque, cubismul. Probabil cunoști două din lucrările sale renumite, „Guernica” și „Domnișoarele din Avignon”.</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Ludwig van Beethoven</a:t>
            </a:r>
            <a:r>
              <a:rPr lang="ro-RO" sz="1200" kern="1200" dirty="0">
                <a:solidFill>
                  <a:schemeClr val="tx1"/>
                </a:solidFill>
                <a:effectLst/>
                <a:latin typeface="+mn-lt"/>
                <a:ea typeface="+mn-ea"/>
                <a:cs typeface="+mn-cs"/>
              </a:rPr>
              <a:t>: compozitor și pianist german cunoscut pentru simfoniile sale. Beethoven a fost o figură marcantă în trecerea de la clasicism la romantism în sfera muzicii clasice occidentale. El a compus „Odă bucuriei”, care a devenit ulterior imnul european.</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Alfons </a:t>
            </a:r>
            <a:r>
              <a:rPr lang="ro-RO" sz="1200" b="1" kern="1200" dirty="0" err="1">
                <a:solidFill>
                  <a:schemeClr val="tx1"/>
                </a:solidFill>
                <a:effectLst/>
                <a:latin typeface="+mn-lt"/>
                <a:ea typeface="+mn-ea"/>
                <a:cs typeface="+mn-cs"/>
              </a:rPr>
              <a:t>Mucha</a:t>
            </a:r>
            <a:r>
              <a:rPr lang="ro-RO" sz="1200" kern="1200" dirty="0">
                <a:solidFill>
                  <a:schemeClr val="tx1"/>
                </a:solidFill>
                <a:effectLst/>
                <a:latin typeface="+mn-lt"/>
                <a:ea typeface="+mn-ea"/>
                <a:cs typeface="+mn-cs"/>
              </a:rPr>
              <a:t>: pictor și ilustrator ceh care a participat la mișcarea </a:t>
            </a:r>
            <a:r>
              <a:rPr lang="ro-RO" sz="1200" kern="1200" dirty="0" err="1">
                <a:solidFill>
                  <a:schemeClr val="tx1"/>
                </a:solidFill>
                <a:effectLst/>
                <a:latin typeface="+mn-lt"/>
                <a:ea typeface="+mn-ea"/>
                <a:cs typeface="+mn-cs"/>
              </a:rPr>
              <a:t>Art</a:t>
            </a:r>
            <a:r>
              <a:rPr lang="ro-RO" sz="1200" kern="1200" dirty="0">
                <a:solidFill>
                  <a:schemeClr val="tx1"/>
                </a:solidFill>
                <a:effectLst/>
                <a:latin typeface="+mn-lt"/>
                <a:ea typeface="+mn-ea"/>
                <a:cs typeface="+mn-cs"/>
              </a:rPr>
              <a:t> </a:t>
            </a:r>
            <a:r>
              <a:rPr lang="ro-RO" sz="1200" kern="1200" dirty="0" err="1">
                <a:solidFill>
                  <a:schemeClr val="tx1"/>
                </a:solidFill>
                <a:effectLst/>
                <a:latin typeface="+mn-lt"/>
                <a:ea typeface="+mn-ea"/>
                <a:cs typeface="+mn-cs"/>
              </a:rPr>
              <a:t>Nouveau</a:t>
            </a:r>
            <a:r>
              <a:rPr lang="ro-RO" sz="1200" kern="1200" dirty="0">
                <a:solidFill>
                  <a:schemeClr val="tx1"/>
                </a:solidFill>
                <a:effectLst/>
                <a:latin typeface="+mn-lt"/>
                <a:ea typeface="+mn-ea"/>
                <a:cs typeface="+mn-cs"/>
              </a:rPr>
              <a:t>. Printre cele mai renumite picturi ale sale se numără „Fructul” (1897) și „Epopeea slavă” (1910-1928), care ilustrează istoria tuturor popoarelor slave.</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Hilma</a:t>
            </a: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af</a:t>
            </a: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Klint</a:t>
            </a:r>
            <a:r>
              <a:rPr lang="ro-RO" sz="1200" kern="1200" dirty="0">
                <a:solidFill>
                  <a:schemeClr val="tx1"/>
                </a:solidFill>
                <a:effectLst/>
                <a:latin typeface="+mn-lt"/>
                <a:ea typeface="+mn-ea"/>
                <a:cs typeface="+mn-cs"/>
              </a:rPr>
              <a:t> este o pictoriță suedeză. Picturile sale abstracte, care au explorat spiritualitatea, ciclurile vieții, spiralele, geometria și teoria culorii, sunt considerate printre primele opere abstracte din istoria artei occidentale.</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Stefan Zweig</a:t>
            </a:r>
            <a:r>
              <a:rPr lang="ro-RO" sz="1200" kern="1200" dirty="0">
                <a:solidFill>
                  <a:schemeClr val="tx1"/>
                </a:solidFill>
                <a:effectLst/>
                <a:latin typeface="+mn-lt"/>
                <a:ea typeface="+mn-ea"/>
                <a:cs typeface="+mn-cs"/>
              </a:rPr>
              <a:t>: romancier, dramaturg, jurnalist și biograf austriac. Este cunoscut mai ales pentru o colecție de cinci nuvele thriller impresionante și originale, printre care „Jucătorul de șah” (1941).</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err="1">
                <a:solidFill>
                  <a:schemeClr val="tx1"/>
                </a:solidFill>
                <a:effectLst/>
                <a:latin typeface="+mn-lt"/>
                <a:ea typeface="+mn-ea"/>
                <a:cs typeface="+mn-cs"/>
              </a:rPr>
              <a:t>Wisława</a:t>
            </a: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Szymborska</a:t>
            </a:r>
            <a:r>
              <a:rPr lang="ro-RO" sz="1200" kern="1200" dirty="0">
                <a:solidFill>
                  <a:schemeClr val="tx1"/>
                </a:solidFill>
                <a:effectLst/>
                <a:latin typeface="+mn-lt"/>
                <a:ea typeface="+mn-ea"/>
                <a:cs typeface="+mn-cs"/>
              </a:rPr>
              <a:t>: poetă, eseistă și traducătoare poloneză, care a câștigat Premiul Nobel pentru literatură în 1996. Este cunoscută mai ales pentru culegerea sa de poezii „Iubire fericită și alte poezii”.</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Simone de Beauvoir</a:t>
            </a:r>
            <a:r>
              <a:rPr lang="ro-RO" sz="1200" kern="1200" dirty="0">
                <a:solidFill>
                  <a:schemeClr val="tx1"/>
                </a:solidFill>
                <a:effectLst/>
                <a:latin typeface="+mn-lt"/>
                <a:ea typeface="+mn-ea"/>
                <a:cs typeface="+mn-cs"/>
              </a:rPr>
              <a:t> este o scriitoare, filozofă și eseistă franceză. Este cunoscută mai ales pentru romanul său autobiografic „Memoriile unei fete cuminți” (1958), în care vorbește despre copilăria și adolescența sa.</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Magda Szabó</a:t>
            </a:r>
            <a:r>
              <a:rPr lang="ro-RO" sz="1200" kern="1200" dirty="0">
                <a:solidFill>
                  <a:schemeClr val="tx1"/>
                </a:solidFill>
                <a:effectLst/>
                <a:latin typeface="+mn-lt"/>
                <a:ea typeface="+mn-ea"/>
                <a:cs typeface="+mn-cs"/>
              </a:rPr>
              <a:t> este o romancieră maghiară care a scris și piese de teatru, eseuri, studii, memorii, poezii și literatură pentru copii. Romanul său „Ușa” a fost publicat în 1987 și se numără printre cele mai renumite opere ale sale, fiind cunoscut în întreaga lume.</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b="1" i="1" kern="1200" dirty="0">
                <a:solidFill>
                  <a:schemeClr val="tx1"/>
                </a:solidFill>
                <a:effectLst/>
                <a:latin typeface="+mn-lt"/>
                <a:ea typeface="+mn-ea"/>
                <a:cs typeface="+mn-cs"/>
              </a:rPr>
              <a:t>Ce alți artiști europeni cunoști?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Fiecare țară din UE are cultura sa, limba sau limbile sale și tradițiile sale. Dar toate împărtășesc aceleași valori comune, pe care trebuie să le respecte dacă doresc să facă parte din Uniunea Europeană: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Demnitatea umană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Libertatea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Democrația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Egalitatea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Statul de drept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Drepturile omului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b="1" i="1" kern="1200" dirty="0">
                <a:solidFill>
                  <a:schemeClr val="tx1"/>
                </a:solidFill>
                <a:effectLst/>
                <a:latin typeface="+mn-lt"/>
                <a:ea typeface="+mn-ea"/>
                <a:cs typeface="+mn-cs"/>
              </a:rPr>
              <a:t>Care este cea mai importantă valoare europeană pentru tine și de 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06/02/2023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06/02/2023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06/02/2023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06/02/2023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ro"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ro"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ro" TargetMode="External"/><Relationship Id="rId5" Type="http://schemas.openxmlformats.org/officeDocument/2006/relationships/hyperlink" Target="https://europa.eu/european-union/contact_ro"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752706" y="1877313"/>
            <a:ext cx="3590544" cy="2308324"/>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UNIUNEA EUROPEANĂ, PE SCURT</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24 DE LIMBI OFICIALE ALE UE</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4033013676"/>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FAMILIILE DE LIMBI DIN UE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PROIECTUL EUROPEAN</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2136338"/>
            <a:ext cx="4484282" cy="2585323"/>
          </a:xfrm>
          <a:prstGeom prst="rect">
            <a:avLst/>
          </a:prstGeom>
          <a:noFill/>
        </p:spPr>
        <p:txBody>
          <a:bodyPr wrap="square" rtlCol="0">
            <a:spAutoFit/>
          </a:bodyPr>
          <a:lstStyle/>
          <a:p>
            <a:pPr lvl="0" algn="ctr">
              <a:defRPr/>
            </a:pPr>
            <a:r>
              <a:rPr lang="fr-FR" sz="5400" b="1" dirty="0">
                <a:solidFill>
                  <a:prstClr val="white"/>
                </a:solidFill>
              </a:rPr>
              <a:t>CE ȚĂRI AU CREAT UE ȘI DE CE?</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DE LA RĂZBOI, LA PACE</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231567"/>
            <a:ext cx="246220" cy="162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PROIECTUL EUROPEAN</a:t>
            </a:r>
          </a:p>
        </p:txBody>
      </p:sp>
      <p:cxnSp>
        <p:nvCxnSpPr>
          <p:cNvPr id="8" name="Connecteur droit 12"/>
          <p:cNvCxnSpPr/>
          <p:nvPr/>
        </p:nvCxnSpPr>
        <p:spPr>
          <a:xfrm>
            <a:off x="8900160" y="5231567"/>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8920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DE LA RĂZBOI, LA PACE</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rgbClr val="00B0F0"/>
                </a:solidFill>
              </a:rPr>
              <a:t>Pacea</a:t>
            </a:r>
            <a:r>
              <a:rPr lang="it-IT" b="1" dirty="0">
                <a:solidFill>
                  <a:srgbClr val="00B0F0"/>
                </a:solidFill>
              </a:rPr>
              <a:t> a </a:t>
            </a:r>
            <a:r>
              <a:rPr lang="it-IT" b="1" dirty="0" err="1">
                <a:solidFill>
                  <a:srgbClr val="00B0F0"/>
                </a:solidFill>
              </a:rPr>
              <a:t>fost</a:t>
            </a:r>
            <a:r>
              <a:rPr lang="it-IT" b="1" dirty="0">
                <a:solidFill>
                  <a:srgbClr val="00B0F0"/>
                </a:solidFill>
              </a:rPr>
              <a:t> </a:t>
            </a:r>
            <a:r>
              <a:rPr lang="it-IT" b="1" dirty="0" err="1">
                <a:solidFill>
                  <a:srgbClr val="00B0F0"/>
                </a:solidFill>
              </a:rPr>
              <a:t>unul</a:t>
            </a:r>
            <a:r>
              <a:rPr lang="it-IT" b="1" dirty="0">
                <a:solidFill>
                  <a:srgbClr val="00B0F0"/>
                </a:solidFill>
              </a:rPr>
              <a:t> </a:t>
            </a:r>
            <a:r>
              <a:rPr lang="it-IT" b="1" dirty="0" err="1">
                <a:solidFill>
                  <a:srgbClr val="00B0F0"/>
                </a:solidFill>
              </a:rPr>
              <a:t>din</a:t>
            </a:r>
            <a:r>
              <a:rPr lang="it-IT" b="1" dirty="0">
                <a:solidFill>
                  <a:srgbClr val="00B0F0"/>
                </a:solidFill>
              </a:rPr>
              <a:t> </a:t>
            </a:r>
            <a:r>
              <a:rPr lang="it-IT" b="1" dirty="0" err="1">
                <a:solidFill>
                  <a:srgbClr val="00B0F0"/>
                </a:solidFill>
              </a:rPr>
              <a:t>motivele</a:t>
            </a:r>
            <a:r>
              <a:rPr lang="it-IT" b="1" dirty="0">
                <a:solidFill>
                  <a:srgbClr val="00B0F0"/>
                </a:solidFill>
              </a:rPr>
              <a:t> care </a:t>
            </a:r>
            <a:r>
              <a:rPr lang="it-IT" b="1" dirty="0" err="1">
                <a:solidFill>
                  <a:srgbClr val="00B0F0"/>
                </a:solidFill>
              </a:rPr>
              <a:t>au</a:t>
            </a:r>
            <a:r>
              <a:rPr lang="it-IT" b="1" dirty="0">
                <a:solidFill>
                  <a:srgbClr val="00B0F0"/>
                </a:solidFill>
              </a:rPr>
              <a:t> </a:t>
            </a:r>
            <a:r>
              <a:rPr lang="it-IT" b="1" dirty="0" err="1">
                <a:solidFill>
                  <a:srgbClr val="00B0F0"/>
                </a:solidFill>
              </a:rPr>
              <a:t>dus</a:t>
            </a:r>
            <a:r>
              <a:rPr lang="it-IT" b="1" dirty="0">
                <a:solidFill>
                  <a:srgbClr val="00B0F0"/>
                </a:solidFill>
              </a:rPr>
              <a:t> la </a:t>
            </a:r>
            <a:r>
              <a:rPr lang="it-IT" b="1" dirty="0" err="1">
                <a:solidFill>
                  <a:srgbClr val="00B0F0"/>
                </a:solidFill>
              </a:rPr>
              <a:t>crearea</a:t>
            </a:r>
            <a:r>
              <a:rPr lang="it-IT" b="1" dirty="0">
                <a:solidFill>
                  <a:srgbClr val="00B0F0"/>
                </a:solidFill>
              </a:rPr>
              <a:t> </a:t>
            </a:r>
            <a:r>
              <a:rPr lang="it-IT" b="1" dirty="0" err="1">
                <a:solidFill>
                  <a:srgbClr val="00B0F0"/>
                </a:solidFill>
              </a:rPr>
              <a:t>Uniunii</a:t>
            </a:r>
            <a:r>
              <a:rPr lang="it-IT" b="1" dirty="0">
                <a:solidFill>
                  <a:srgbClr val="00B0F0"/>
                </a:solidFill>
              </a:rPr>
              <a:t> </a:t>
            </a:r>
            <a:r>
              <a:rPr lang="it-IT" b="1" dirty="0" err="1">
                <a:solidFill>
                  <a:srgbClr val="00B0F0"/>
                </a:solidFill>
              </a:rPr>
              <a:t>Europene</a:t>
            </a:r>
            <a:endParaRPr lang="it-IT" b="1" dirty="0">
              <a:solidFill>
                <a:srgbClr val="00B0F0"/>
              </a:solidFill>
            </a:endParaRPr>
          </a:p>
          <a:p>
            <a:pPr algn="ctr"/>
            <a:endParaRPr lang="en-US" b="1" dirty="0">
              <a:solidFill>
                <a:srgbClr val="00B0F0"/>
              </a:solidFill>
            </a:endParaRPr>
          </a:p>
          <a:p>
            <a:pPr algn="ctr"/>
            <a:r>
              <a:rPr lang="en-US" b="1" dirty="0">
                <a:solidFill>
                  <a:srgbClr val="00B0F0"/>
                </a:solidFill>
              </a:rPr>
              <a:t>UE a </a:t>
            </a:r>
            <a:r>
              <a:rPr lang="en-US" b="1" dirty="0" err="1">
                <a:solidFill>
                  <a:srgbClr val="00B0F0"/>
                </a:solidFill>
              </a:rPr>
              <a:t>primit</a:t>
            </a:r>
            <a:r>
              <a:rPr lang="en-US" b="1" dirty="0">
                <a:solidFill>
                  <a:srgbClr val="00B0F0"/>
                </a:solidFill>
              </a:rPr>
              <a:t> </a:t>
            </a:r>
            <a:r>
              <a:rPr lang="en-US" b="1" dirty="0" err="1">
                <a:solidFill>
                  <a:srgbClr val="00B0F0"/>
                </a:solidFill>
              </a:rPr>
              <a:t>Premiul</a:t>
            </a:r>
            <a:r>
              <a:rPr lang="en-US" b="1" dirty="0">
                <a:solidFill>
                  <a:srgbClr val="00B0F0"/>
                </a:solidFill>
              </a:rPr>
              <a:t> Nobel </a:t>
            </a:r>
            <a:r>
              <a:rPr lang="en-US" b="1" dirty="0" err="1">
                <a:solidFill>
                  <a:srgbClr val="00B0F0"/>
                </a:solidFill>
              </a:rPr>
              <a:t>pentru</a:t>
            </a:r>
            <a:r>
              <a:rPr lang="en-US" b="1" dirty="0">
                <a:solidFill>
                  <a:srgbClr val="00B0F0"/>
                </a:solidFill>
              </a:rPr>
              <a:t> pace </a:t>
            </a:r>
            <a:r>
              <a:rPr lang="en-US" b="1" dirty="0" err="1">
                <a:solidFill>
                  <a:srgbClr val="00B0F0"/>
                </a:solidFill>
              </a:rPr>
              <a:t>în</a:t>
            </a:r>
            <a:r>
              <a:rPr lang="en-US" b="1" dirty="0">
                <a:solidFill>
                  <a:srgbClr val="00B0F0"/>
                </a:solidFill>
              </a:rPr>
              <a:t> 2012</a:t>
            </a: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5156616"/>
            <a:ext cx="279382" cy="1701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5156616"/>
            <a:ext cx="461665" cy="1705084"/>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PROIECTUL EUROPEAN</a:t>
            </a:r>
          </a:p>
          <a:p>
            <a:endParaRPr lang="en-IE" sz="800" dirty="0"/>
          </a:p>
        </p:txBody>
      </p:sp>
      <p:cxnSp>
        <p:nvCxnSpPr>
          <p:cNvPr id="14" name="Straight Connector 13"/>
          <p:cNvCxnSpPr/>
          <p:nvPr/>
        </p:nvCxnSpPr>
        <p:spPr>
          <a:xfrm>
            <a:off x="8879608" y="5138450"/>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177550" y="5891549"/>
            <a:ext cx="1686680"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PROIECTUL EUROPEAN</a:t>
            </a:r>
          </a:p>
        </p:txBody>
      </p:sp>
      <p:cxnSp>
        <p:nvCxnSpPr>
          <p:cNvPr id="13" name="Connecteur droit 12"/>
          <p:cNvCxnSpPr/>
          <p:nvPr/>
        </p:nvCxnSpPr>
        <p:spPr>
          <a:xfrm>
            <a:off x="8897779" y="517131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it-IT" dirty="0" err="1"/>
              <a:t>Comunitatea</a:t>
            </a:r>
            <a:r>
              <a:rPr lang="it-IT" dirty="0"/>
              <a:t> </a:t>
            </a:r>
            <a:r>
              <a:rPr lang="it-IT" dirty="0" err="1"/>
              <a:t>Europeană</a:t>
            </a:r>
            <a:r>
              <a:rPr lang="it-IT" dirty="0"/>
              <a:t> a </a:t>
            </a:r>
            <a:r>
              <a:rPr lang="it-IT" dirty="0" err="1"/>
              <a:t>Cărbunelui</a:t>
            </a:r>
            <a:r>
              <a:rPr lang="it-IT" dirty="0"/>
              <a:t> </a:t>
            </a:r>
            <a:r>
              <a:rPr lang="it-IT" dirty="0" err="1"/>
              <a:t>și</a:t>
            </a:r>
            <a:r>
              <a:rPr lang="it-IT" dirty="0"/>
              <a:t> </a:t>
            </a:r>
            <a:r>
              <a:rPr lang="it-IT" dirty="0" err="1"/>
              <a:t>Oțelului</a:t>
            </a:r>
            <a:endParaRPr lang="fr-BE" dirty="0"/>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23228" y="4290188"/>
            <a:ext cx="1270605" cy="646331"/>
          </a:xfrm>
          <a:prstGeom prst="rect">
            <a:avLst/>
          </a:prstGeom>
          <a:noFill/>
        </p:spPr>
        <p:txBody>
          <a:bodyPr wrap="square" rtlCol="0">
            <a:spAutoFit/>
          </a:bodyPr>
          <a:lstStyle/>
          <a:p>
            <a:pPr algn="ctr"/>
            <a:r>
              <a:rPr lang="fr-BE" dirty="0" err="1"/>
              <a:t>Declarația</a:t>
            </a:r>
            <a:r>
              <a:rPr lang="fr-BE" dirty="0"/>
              <a:t>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22324"/>
            <a:ext cx="1520441" cy="646331"/>
          </a:xfrm>
          <a:prstGeom prst="rect">
            <a:avLst/>
          </a:prstGeom>
          <a:noFill/>
        </p:spPr>
        <p:txBody>
          <a:bodyPr wrap="square" rtlCol="0">
            <a:spAutoFit/>
          </a:bodyPr>
          <a:lstStyle/>
          <a:p>
            <a:pPr algn="ctr"/>
            <a:r>
              <a:rPr lang="fr-BE" dirty="0" err="1"/>
              <a:t>Tratatul</a:t>
            </a:r>
            <a:r>
              <a:rPr lang="fr-BE" dirty="0"/>
              <a:t> de la Roma</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912840"/>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0996"/>
            <a:ext cx="1548044" cy="646331"/>
          </a:xfrm>
          <a:prstGeom prst="rect">
            <a:avLst/>
          </a:prstGeom>
          <a:noFill/>
        </p:spPr>
        <p:txBody>
          <a:bodyPr wrap="square" rtlCol="0">
            <a:spAutoFit/>
          </a:bodyPr>
          <a:lstStyle/>
          <a:p>
            <a:pPr algn="ctr"/>
            <a:r>
              <a:rPr lang="fr-BE" dirty="0" err="1"/>
              <a:t>Tratatul</a:t>
            </a:r>
            <a:r>
              <a:rPr lang="fr-BE" dirty="0"/>
              <a:t> de la Maastricht</a:t>
            </a:r>
          </a:p>
        </p:txBody>
      </p:sp>
      <p:sp>
        <p:nvSpPr>
          <p:cNvPr id="59" name="TextBox 58"/>
          <p:cNvSpPr txBox="1"/>
          <p:nvPr/>
        </p:nvSpPr>
        <p:spPr>
          <a:xfrm>
            <a:off x="3712983" y="4038732"/>
            <a:ext cx="1218541" cy="646331"/>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Piața</a:t>
            </a:r>
            <a:r>
              <a:rPr lang="fr-BE" dirty="0"/>
              <a:t> </a:t>
            </a:r>
            <a:r>
              <a:rPr lang="fr-BE" dirty="0" err="1"/>
              <a:t>unică</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Acordul</a:t>
            </a:r>
            <a:r>
              <a:rPr lang="fr-BE" dirty="0"/>
              <a:t> Schengen</a:t>
            </a:r>
            <a:endParaRPr lang="fr-BE" sz="2000" dirty="0">
              <a:solidFill>
                <a:schemeClr val="accent1">
                  <a:lumMod val="50000"/>
                </a:schemeClr>
              </a:solidFill>
            </a:endParaRPr>
          </a:p>
        </p:txBody>
      </p:sp>
      <p:sp>
        <p:nvSpPr>
          <p:cNvPr id="86" name="TextBox 85"/>
          <p:cNvSpPr txBox="1"/>
          <p:nvPr/>
        </p:nvSpPr>
        <p:spPr>
          <a:xfrm>
            <a:off x="6133681" y="1857774"/>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6019800"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CREAREA UNIUNII EUROPENE</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796688" y="2101556"/>
            <a:ext cx="1373079" cy="646331"/>
          </a:xfrm>
          <a:prstGeom prst="rect">
            <a:avLst/>
          </a:prstGeom>
          <a:noFill/>
        </p:spPr>
        <p:txBody>
          <a:bodyPr wrap="square" rtlCol="0">
            <a:spAutoFit/>
          </a:bodyPr>
          <a:lstStyle/>
          <a:p>
            <a:pPr algn="ctr"/>
            <a:r>
              <a:rPr lang="fr-BE" dirty="0" err="1"/>
              <a:t>extinderea</a:t>
            </a:r>
            <a:r>
              <a:rPr lang="fr-BE" dirty="0"/>
              <a:t> </a:t>
            </a:r>
            <a:r>
              <a:rPr lang="fr-BE" dirty="0" err="1"/>
              <a:t>către</a:t>
            </a:r>
            <a:r>
              <a:rPr lang="fr-BE" dirty="0"/>
              <a:t> est</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Tratatul</a:t>
            </a:r>
            <a:r>
              <a:rPr lang="en-IE" dirty="0"/>
              <a:t> de la </a:t>
            </a:r>
            <a:r>
              <a:rPr lang="en-IE" dirty="0" err="1"/>
              <a:t>Lisabona</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44843" y="1020800"/>
            <a:ext cx="1373158" cy="1754326"/>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sfârșitul</a:t>
            </a:r>
            <a:r>
              <a:rPr lang="en-IE" dirty="0"/>
              <a:t> </a:t>
            </a:r>
            <a:r>
              <a:rPr lang="en-IE" dirty="0" err="1"/>
              <a:t>celui</a:t>
            </a:r>
            <a:r>
              <a:rPr lang="en-IE" dirty="0"/>
              <a:t> de-Al </a:t>
            </a:r>
            <a:r>
              <a:rPr lang="en-IE" dirty="0" err="1"/>
              <a:t>Doilea</a:t>
            </a:r>
            <a:r>
              <a:rPr lang="en-IE" dirty="0"/>
              <a:t> </a:t>
            </a:r>
            <a:r>
              <a:rPr lang="en-IE" dirty="0" err="1"/>
              <a:t>Război</a:t>
            </a:r>
            <a:r>
              <a:rPr lang="en-IE" dirty="0"/>
              <a:t> </a:t>
            </a:r>
            <a:r>
              <a:rPr lang="en-IE" dirty="0" err="1"/>
              <a:t>Mondial</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98816" y="5882721"/>
            <a:ext cx="1686680"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PROIECTUL EUROPEAN</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6727" y="5162491"/>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Belgia</a:t>
            </a:r>
            <a:r>
              <a:rPr lang="en-GB" sz="1400" b="1" dirty="0">
                <a:solidFill>
                  <a:prstClr val="white"/>
                </a:solidFill>
              </a:rPr>
              <a:t>, Germania, </a:t>
            </a:r>
            <a:r>
              <a:rPr lang="en-GB" sz="1400" b="1" dirty="0" err="1">
                <a:solidFill>
                  <a:prstClr val="white"/>
                </a:solidFill>
              </a:rPr>
              <a:t>Franța</a:t>
            </a:r>
            <a:r>
              <a:rPr lang="en-GB" sz="1400" b="1" dirty="0">
                <a:solidFill>
                  <a:prstClr val="white"/>
                </a:solidFill>
              </a:rPr>
              <a:t>, Italia, Luxemburg, </a:t>
            </a:r>
            <a:r>
              <a:rPr lang="en-GB" sz="1400" b="1" dirty="0" err="1">
                <a:solidFill>
                  <a:prstClr val="white"/>
                </a:solidFill>
              </a:rPr>
              <a:t>Țările</a:t>
            </a:r>
            <a:r>
              <a:rPr lang="en-GB" sz="1400" b="1" dirty="0">
                <a:solidFill>
                  <a:prstClr val="white"/>
                </a:solidFill>
              </a:rPr>
              <a:t> de Jos</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rtlCol="0">
            <a:spAutoFit/>
          </a:bodyPr>
          <a:lstStyle/>
          <a:p>
            <a:pPr lvl="0">
              <a:defRPr/>
            </a:pPr>
            <a:r>
              <a:rPr lang="pt-BR" sz="1400" b="1" dirty="0">
                <a:solidFill>
                  <a:prstClr val="black"/>
                </a:solidFill>
              </a:rPr>
              <a:t>Danemarca, Irlanda, Regatul Unit (a părăsit UE în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Grecia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lvl="0">
              <a:defRPr/>
            </a:pPr>
            <a:r>
              <a:rPr lang="fr-BE" sz="1400" b="1" dirty="0" err="1">
                <a:solidFill>
                  <a:prstClr val="black"/>
                </a:solidFill>
              </a:rPr>
              <a:t>Spania</a:t>
            </a:r>
            <a:r>
              <a:rPr lang="fr-BE" sz="1400" b="1" dirty="0">
                <a:solidFill>
                  <a:prstClr val="black"/>
                </a:solidFill>
              </a:rPr>
              <a:t>, </a:t>
            </a:r>
            <a:r>
              <a:rPr lang="fr-BE" sz="1400" b="1" dirty="0" err="1">
                <a:solidFill>
                  <a:prstClr val="black"/>
                </a:solidFill>
              </a:rPr>
              <a:t>Portugalia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Austria</a:t>
            </a:r>
            <a:r>
              <a:rPr lang="fr-BE" sz="1400" b="1" dirty="0">
                <a:solidFill>
                  <a:prstClr val="black"/>
                </a:solidFill>
              </a:rPr>
              <a:t>, </a:t>
            </a:r>
            <a:r>
              <a:rPr lang="fr-BE" sz="1400" b="1" dirty="0" err="1">
                <a:solidFill>
                  <a:prstClr val="black"/>
                </a:solidFill>
              </a:rPr>
              <a:t>Finlanda</a:t>
            </a:r>
            <a:r>
              <a:rPr lang="fr-BE" sz="1400" b="1" dirty="0">
                <a:solidFill>
                  <a:prstClr val="black"/>
                </a:solidFill>
              </a:rPr>
              <a:t>, </a:t>
            </a:r>
            <a:r>
              <a:rPr lang="fr-BE" sz="1400" b="1" dirty="0" err="1">
                <a:solidFill>
                  <a:prstClr val="black"/>
                </a:solidFill>
              </a:rPr>
              <a:t>Suedia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it-IT" sz="1400" b="1" dirty="0" err="1">
                <a:solidFill>
                  <a:prstClr val="black"/>
                </a:solidFill>
              </a:rPr>
              <a:t>Cehia</a:t>
            </a:r>
            <a:r>
              <a:rPr lang="it-IT" sz="1400" b="1" dirty="0">
                <a:solidFill>
                  <a:prstClr val="black"/>
                </a:solidFill>
              </a:rPr>
              <a:t>, Estonia, </a:t>
            </a:r>
            <a:r>
              <a:rPr lang="it-IT" sz="1400" b="1" dirty="0" err="1">
                <a:solidFill>
                  <a:prstClr val="black"/>
                </a:solidFill>
              </a:rPr>
              <a:t>Cipru</a:t>
            </a:r>
            <a:r>
              <a:rPr lang="it-IT" sz="1400" b="1" dirty="0">
                <a:solidFill>
                  <a:prstClr val="black"/>
                </a:solidFill>
              </a:rPr>
              <a:t>, </a:t>
            </a:r>
            <a:r>
              <a:rPr lang="it-IT" sz="1400" b="1" dirty="0" err="1">
                <a:solidFill>
                  <a:prstClr val="black"/>
                </a:solidFill>
              </a:rPr>
              <a:t>Letonia</a:t>
            </a:r>
            <a:r>
              <a:rPr lang="it-IT" sz="1400" b="1" dirty="0">
                <a:solidFill>
                  <a:prstClr val="black"/>
                </a:solidFill>
              </a:rPr>
              <a:t>, Lituania, </a:t>
            </a:r>
            <a:r>
              <a:rPr lang="it-IT" sz="1400" b="1" dirty="0" err="1">
                <a:solidFill>
                  <a:prstClr val="black"/>
                </a:solidFill>
              </a:rPr>
              <a:t>Ungaria</a:t>
            </a:r>
            <a:r>
              <a:rPr lang="it-IT" sz="1400" b="1" dirty="0">
                <a:solidFill>
                  <a:prstClr val="black"/>
                </a:solidFill>
              </a:rPr>
              <a:t>, Malta, Polonia, Slovenia, </a:t>
            </a:r>
            <a:r>
              <a:rPr lang="it-IT" sz="1400" b="1" dirty="0" err="1">
                <a:solidFill>
                  <a:prstClr val="black"/>
                </a:solidFill>
              </a:rPr>
              <a:t>Slovacia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Bulgaria</a:t>
            </a:r>
            <a:r>
              <a:rPr lang="fr-BE" sz="1400" b="1" dirty="0">
                <a:solidFill>
                  <a:prstClr val="black"/>
                </a:solidFill>
              </a:rPr>
              <a:t>, </a:t>
            </a:r>
            <a:r>
              <a:rPr lang="fr-BE" sz="1400" b="1" dirty="0" err="1">
                <a:solidFill>
                  <a:prstClr val="black"/>
                </a:solidFill>
              </a:rPr>
              <a:t>România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err="1">
                <a:solidFill>
                  <a:prstClr val="black"/>
                </a:solidFill>
              </a:rPr>
              <a:t>Croația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99677" y="3135843"/>
            <a:ext cx="1083734" cy="246221"/>
          </a:xfrm>
          <a:prstGeom prst="rect">
            <a:avLst/>
          </a:prstGeom>
          <a:noFill/>
        </p:spPr>
        <p:txBody>
          <a:bodyPr wrap="square" rtlCol="0">
            <a:spAutoFit/>
          </a:bodyPr>
          <a:lstStyle/>
          <a:p>
            <a:pPr lvl="0">
              <a:defRPr/>
            </a:pPr>
            <a:r>
              <a:rPr lang="pt-BR" sz="1000" b="1" dirty="0">
                <a:solidFill>
                  <a:prstClr val="black"/>
                </a:solidFill>
              </a:rPr>
              <a:t>Regatul Unit</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17862" y="2911648"/>
            <a:ext cx="634963" cy="246221"/>
          </a:xfrm>
          <a:prstGeom prst="rect">
            <a:avLst/>
          </a:prstGeom>
          <a:noFill/>
        </p:spPr>
        <p:txBody>
          <a:bodyPr wrap="square" rtlCol="0">
            <a:spAutoFit/>
          </a:bodyPr>
          <a:lstStyle/>
          <a:p>
            <a:pPr lvl="0">
              <a:defRPr/>
            </a:pPr>
            <a:r>
              <a:rPr lang="pt-BR" sz="1000" b="1" dirty="0">
                <a:solidFill>
                  <a:prstClr val="black"/>
                </a:solidFill>
              </a:rPr>
              <a:t>Irlanda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27456" y="3562979"/>
            <a:ext cx="705642" cy="246221"/>
          </a:xfrm>
          <a:prstGeom prst="rect">
            <a:avLst/>
          </a:prstGeom>
          <a:noFill/>
        </p:spPr>
        <p:txBody>
          <a:bodyPr wrap="none" rtlCol="0">
            <a:spAutoFit/>
          </a:bodyPr>
          <a:lstStyle/>
          <a:p>
            <a:pPr lvl="0">
              <a:defRPr/>
            </a:pPr>
            <a:r>
              <a:rPr lang="en-GB" sz="1000" b="1" dirty="0">
                <a:solidFill>
                  <a:prstClr val="white"/>
                </a:solidFill>
              </a:rPr>
              <a:t>Germania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27709" cy="246221"/>
          </a:xfrm>
          <a:prstGeom prst="rect">
            <a:avLst/>
          </a:prstGeom>
          <a:noFill/>
        </p:spPr>
        <p:txBody>
          <a:bodyPr wrap="none" rtlCol="0">
            <a:spAutoFit/>
          </a:bodyPr>
          <a:lstStyle/>
          <a:p>
            <a:pPr lvl="0">
              <a:defRPr/>
            </a:pPr>
            <a:r>
              <a:rPr lang="en-GB" sz="1000" b="1" dirty="0" err="1">
                <a:solidFill>
                  <a:prstClr val="white"/>
                </a:solidFill>
              </a:rPr>
              <a:t>Franța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86707" y="3513759"/>
            <a:ext cx="508473" cy="246221"/>
          </a:xfrm>
          <a:prstGeom prst="rect">
            <a:avLst/>
          </a:prstGeom>
          <a:noFill/>
        </p:spPr>
        <p:txBody>
          <a:bodyPr wrap="none" rtlCol="0">
            <a:spAutoFit/>
          </a:bodyPr>
          <a:lstStyle/>
          <a:p>
            <a:pPr lvl="0">
              <a:defRPr/>
            </a:pPr>
            <a:r>
              <a:rPr lang="en-GB" sz="1000" b="1" dirty="0" err="1">
                <a:solidFill>
                  <a:prstClr val="white"/>
                </a:solidFill>
              </a:rPr>
              <a:t>Belgia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37089" cy="246221"/>
          </a:xfrm>
          <a:prstGeom prst="rect">
            <a:avLst/>
          </a:prstGeom>
          <a:noFill/>
        </p:spPr>
        <p:txBody>
          <a:bodyPr wrap="none" rtlCol="0">
            <a:spAutoFit/>
          </a:bodyPr>
          <a:lstStyle/>
          <a:p>
            <a:pPr>
              <a:defRPr/>
            </a:pPr>
            <a:r>
              <a:rPr lang="en-GB" sz="1000" b="1" dirty="0" err="1">
                <a:solidFill>
                  <a:prstClr val="white"/>
                </a:solidFill>
              </a:rPr>
              <a:t>Țările</a:t>
            </a:r>
            <a:r>
              <a:rPr lang="en-GB" sz="1000" b="1" dirty="0">
                <a:solidFill>
                  <a:prstClr val="white"/>
                </a:solidFill>
              </a:rPr>
              <a:t> de Jos</a:t>
            </a: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779381" cy="246221"/>
          </a:xfrm>
          <a:prstGeom prst="rect">
            <a:avLst/>
          </a:prstGeom>
          <a:noFill/>
        </p:spPr>
        <p:txBody>
          <a:bodyPr wrap="none" rtlCol="0">
            <a:spAutoFit/>
          </a:bodyPr>
          <a:lstStyle/>
          <a:p>
            <a:pPr lvl="0">
              <a:defRPr/>
            </a:pPr>
            <a:r>
              <a:rPr lang="en-GB" sz="1000" b="1" dirty="0">
                <a:solidFill>
                  <a:prstClr val="white"/>
                </a:solidFill>
              </a:rPr>
              <a:t>Luxemburg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en-GB" sz="1000" b="1" dirty="0">
                <a:solidFill>
                  <a:prstClr val="white"/>
                </a:solidFill>
              </a:rPr>
              <a:t>Italia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40533" cy="246221"/>
          </a:xfrm>
          <a:prstGeom prst="rect">
            <a:avLst/>
          </a:prstGeom>
        </p:spPr>
        <p:txBody>
          <a:bodyPr wrap="none">
            <a:spAutoFit/>
          </a:bodyPr>
          <a:lstStyle/>
          <a:p>
            <a:pPr lvl="0">
              <a:defRPr/>
            </a:pPr>
            <a:r>
              <a:rPr lang="fr-BE" sz="1000" b="1" dirty="0" err="1">
                <a:solidFill>
                  <a:prstClr val="black"/>
                </a:solidFill>
              </a:rPr>
              <a:t>Spania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731290" cy="246221"/>
          </a:xfrm>
          <a:prstGeom prst="rect">
            <a:avLst/>
          </a:prstGeom>
        </p:spPr>
        <p:txBody>
          <a:bodyPr wrap="none">
            <a:spAutoFit/>
          </a:bodyPr>
          <a:lstStyle/>
          <a:p>
            <a:pPr lvl="0">
              <a:defRPr/>
            </a:pPr>
            <a:r>
              <a:rPr lang="fr-BE" sz="1000" b="1" dirty="0" err="1">
                <a:solidFill>
                  <a:prstClr val="black"/>
                </a:solidFill>
              </a:rPr>
              <a:t>Portugalia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567784" cy="246221"/>
          </a:xfrm>
          <a:prstGeom prst="rect">
            <a:avLst/>
          </a:prstGeom>
        </p:spPr>
        <p:txBody>
          <a:bodyPr wrap="none">
            <a:spAutoFit/>
          </a:bodyPr>
          <a:lstStyle/>
          <a:p>
            <a:pPr lvl="0">
              <a:defRPr/>
            </a:pPr>
            <a:r>
              <a:rPr lang="fr-BE" sz="1000" b="1" dirty="0" err="1">
                <a:solidFill>
                  <a:prstClr val="black"/>
                </a:solidFill>
              </a:rPr>
              <a:t>Croația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22900" cy="246221"/>
          </a:xfrm>
          <a:prstGeom prst="rect">
            <a:avLst/>
          </a:prstGeom>
        </p:spPr>
        <p:txBody>
          <a:bodyPr wrap="none">
            <a:spAutoFit/>
          </a:bodyPr>
          <a:lstStyle/>
          <a:p>
            <a:pPr lvl="0">
              <a:defRPr/>
            </a:pPr>
            <a:r>
              <a:rPr lang="fr-BE" sz="1000" b="1" dirty="0" err="1">
                <a:solidFill>
                  <a:prstClr val="black"/>
                </a:solidFill>
              </a:rPr>
              <a:t>Grecia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lvl="0">
              <a:defRPr/>
            </a:pPr>
            <a:r>
              <a:rPr lang="fr-BE" sz="1000" b="1" dirty="0" err="1">
                <a:solidFill>
                  <a:prstClr val="black"/>
                </a:solidFill>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55949" cy="246221"/>
          </a:xfrm>
          <a:prstGeom prst="rect">
            <a:avLst/>
          </a:prstGeom>
        </p:spPr>
        <p:txBody>
          <a:bodyPr wrap="none">
            <a:spAutoFit/>
          </a:bodyPr>
          <a:lstStyle/>
          <a:p>
            <a:pPr lvl="0">
              <a:defRPr/>
            </a:pPr>
            <a:r>
              <a:rPr lang="fr-BE" sz="1000" b="1" dirty="0" err="1">
                <a:solidFill>
                  <a:prstClr val="black"/>
                </a:solidFill>
              </a:rPr>
              <a:t>România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599844" cy="246221"/>
          </a:xfrm>
          <a:prstGeom prst="rect">
            <a:avLst/>
          </a:prstGeom>
        </p:spPr>
        <p:txBody>
          <a:bodyPr wrap="none">
            <a:spAutoFit/>
          </a:bodyPr>
          <a:lstStyle/>
          <a:p>
            <a:pPr lvl="0">
              <a:defRPr/>
            </a:pPr>
            <a:r>
              <a:rPr lang="it-IT" sz="1000" b="1" dirty="0" err="1">
                <a:solidFill>
                  <a:prstClr val="black"/>
                </a:solidFill>
              </a:rPr>
              <a:t>Ungaria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17477" cy="246221"/>
          </a:xfrm>
          <a:prstGeom prst="rect">
            <a:avLst/>
          </a:prstGeom>
        </p:spPr>
        <p:txBody>
          <a:bodyPr wrap="none">
            <a:spAutoFit/>
          </a:bodyPr>
          <a:lstStyle/>
          <a:p>
            <a:pPr lvl="0">
              <a:defRPr/>
            </a:pPr>
            <a:r>
              <a:rPr lang="it-IT" sz="1000" b="1" dirty="0" err="1">
                <a:solidFill>
                  <a:prstClr val="black"/>
                </a:solidFill>
              </a:rPr>
              <a:t>Slovacia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63681" y="3438803"/>
            <a:ext cx="587020" cy="246221"/>
          </a:xfrm>
          <a:prstGeom prst="rect">
            <a:avLst/>
          </a:prstGeom>
        </p:spPr>
        <p:txBody>
          <a:bodyPr wrap="none">
            <a:spAutoFit/>
          </a:bodyPr>
          <a:lstStyle/>
          <a:p>
            <a:pPr lvl="0">
              <a:defRPr/>
            </a:pPr>
            <a:r>
              <a:rPr lang="it-IT" sz="1000" b="1" dirty="0">
                <a:solidFill>
                  <a:prstClr val="black"/>
                </a:solidFill>
              </a:rPr>
              <a:t>Polonia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479618" cy="246221"/>
          </a:xfrm>
          <a:prstGeom prst="rect">
            <a:avLst/>
          </a:prstGeom>
        </p:spPr>
        <p:txBody>
          <a:bodyPr wrap="none">
            <a:spAutoFit/>
          </a:bodyPr>
          <a:lstStyle/>
          <a:p>
            <a:pPr lvl="0">
              <a:defRPr/>
            </a:pPr>
            <a:r>
              <a:rPr lang="it-IT" sz="1000" b="1" dirty="0" err="1">
                <a:solidFill>
                  <a:prstClr val="black"/>
                </a:solidFill>
              </a:rPr>
              <a:t>Cehia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79789" y="2397363"/>
            <a:ext cx="542136" cy="246221"/>
          </a:xfrm>
          <a:prstGeom prst="rect">
            <a:avLst/>
          </a:prstGeom>
        </p:spPr>
        <p:txBody>
          <a:bodyPr wrap="none">
            <a:spAutoFit/>
          </a:bodyPr>
          <a:lstStyle/>
          <a:p>
            <a:pPr lvl="0">
              <a:defRPr/>
            </a:pPr>
            <a:r>
              <a:rPr lang="fr-BE" sz="1000" b="1" dirty="0" err="1">
                <a:solidFill>
                  <a:prstClr val="black"/>
                </a:solidFill>
              </a:rPr>
              <a:t>Suedia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29881" y="2028905"/>
            <a:ext cx="639919" cy="246221"/>
          </a:xfrm>
          <a:prstGeom prst="rect">
            <a:avLst/>
          </a:prstGeom>
        </p:spPr>
        <p:txBody>
          <a:bodyPr wrap="none">
            <a:spAutoFit/>
          </a:bodyPr>
          <a:lstStyle/>
          <a:p>
            <a:pPr lvl="0">
              <a:defRPr/>
            </a:pPr>
            <a:r>
              <a:rPr lang="fr-BE" sz="1000" b="1" dirty="0" err="1">
                <a:solidFill>
                  <a:prstClr val="black"/>
                </a:solidFill>
              </a:rPr>
              <a:t>Finlanda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80608" cy="246221"/>
          </a:xfrm>
          <a:prstGeom prst="rect">
            <a:avLst/>
          </a:prstGeom>
        </p:spPr>
        <p:txBody>
          <a:bodyPr wrap="none">
            <a:spAutoFit/>
          </a:bodyPr>
          <a:lstStyle/>
          <a:p>
            <a:pPr lvl="0">
              <a:defRPr/>
            </a:pPr>
            <a:r>
              <a:rPr lang="it-IT" sz="1000" b="1" dirty="0" err="1">
                <a:solidFill>
                  <a:prstClr val="black"/>
                </a:solidFill>
              </a:rPr>
              <a:t>Letonia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1065" cy="246221"/>
          </a:xfrm>
          <a:prstGeom prst="rect">
            <a:avLst/>
          </a:prstGeom>
        </p:spPr>
        <p:txBody>
          <a:bodyPr wrap="none">
            <a:spAutoFit/>
          </a:bodyPr>
          <a:lstStyle/>
          <a:p>
            <a:pPr lvl="0">
              <a:defRPr/>
            </a:pPr>
            <a:r>
              <a:rPr lang="it-IT" sz="1000" b="1">
                <a:solidFill>
                  <a:prstClr val="black"/>
                </a:solidFill>
              </a:rPr>
              <a:t>Lituania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466794" cy="246221"/>
          </a:xfrm>
          <a:prstGeom prst="rect">
            <a:avLst/>
          </a:prstGeom>
        </p:spPr>
        <p:txBody>
          <a:bodyPr wrap="none">
            <a:spAutoFit/>
          </a:bodyPr>
          <a:lstStyle/>
          <a:p>
            <a:pPr lvl="0">
              <a:defRPr/>
            </a:pPr>
            <a:r>
              <a:rPr lang="it-IT" sz="1000" b="1" dirty="0" err="1">
                <a:solidFill>
                  <a:prstClr val="black"/>
                </a:solidFill>
              </a:rPr>
              <a:t>Cipru</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575111" y="2874725"/>
            <a:ext cx="787395" cy="246221"/>
          </a:xfrm>
          <a:prstGeom prst="rect">
            <a:avLst/>
          </a:prstGeom>
        </p:spPr>
        <p:txBody>
          <a:bodyPr wrap="none">
            <a:spAutoFit/>
          </a:bodyPr>
          <a:lstStyle/>
          <a:p>
            <a:pPr lvl="0">
              <a:defRPr/>
            </a:pPr>
            <a:r>
              <a:rPr lang="pt-BR" sz="1000" b="1" dirty="0">
                <a:solidFill>
                  <a:prstClr val="black"/>
                </a:solidFill>
              </a:rPr>
              <a:t>Danemarca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lvl="0">
              <a:defRPr/>
            </a:pPr>
            <a:r>
              <a:rPr lang="fr-BE" sz="1000" b="1" dirty="0" err="1">
                <a:solidFill>
                  <a:prstClr val="black"/>
                </a:solidFill>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796483"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ȚĂRILE UE</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1C2A44B-6436-3CBA-2393-BCEF29EF1B2A}"/>
              </a:ext>
            </a:extLst>
          </p:cNvPr>
          <p:cNvPicPr>
            <a:picLocks noChangeAspect="1"/>
          </p:cNvPicPr>
          <p:nvPr/>
        </p:nvPicPr>
        <p:blipFill rotWithShape="1">
          <a:blip r:embed="rId3"/>
          <a:srcRect l="19725" t="4749" r="12039" b="-713"/>
          <a:stretch/>
        </p:blipFill>
        <p:spPr>
          <a:xfrm>
            <a:off x="892135" y="913182"/>
            <a:ext cx="5904906" cy="5335460"/>
          </a:xfrm>
          <a:prstGeom prst="rect">
            <a:avLst/>
          </a:prstGeom>
        </p:spPr>
      </p:pic>
      <p:sp>
        <p:nvSpPr>
          <p:cNvPr id="14" name="Rectangle 13">
            <a:extLst>
              <a:ext uri="{FF2B5EF4-FFF2-40B4-BE49-F238E27FC236}">
                <a16:creationId xmlns:a16="http://schemas.microsoft.com/office/drawing/2014/main" id="{C104761F-8A94-0E4B-8476-A73D91B8A152}"/>
              </a:ext>
            </a:extLst>
          </p:cNvPr>
          <p:cNvSpPr/>
          <p:nvPr/>
        </p:nvSpPr>
        <p:spPr>
          <a:xfrm rot="16200000">
            <a:off x="8198815" y="5891549"/>
            <a:ext cx="1686680"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PROIECTUL EUROPEAN</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903002" y="5171319"/>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276999"/>
          </a:xfrm>
          <a:prstGeom prst="rect">
            <a:avLst/>
          </a:prstGeom>
          <a:solidFill>
            <a:srgbClr val="0085C5"/>
          </a:solidFill>
        </p:spPr>
        <p:txBody>
          <a:bodyPr wrap="square" rtlCol="0">
            <a:spAutoFit/>
          </a:bodyPr>
          <a:lstStyle/>
          <a:p>
            <a:r>
              <a:rPr lang="de-DE" sz="1200" dirty="0" err="1">
                <a:solidFill>
                  <a:schemeClr val="bg1"/>
                </a:solidFill>
              </a:rPr>
              <a:t>Țările</a:t>
            </a:r>
            <a:r>
              <a:rPr lang="de-DE" sz="1200" dirty="0">
                <a:solidFill>
                  <a:schemeClr val="bg1"/>
                </a:solidFill>
              </a:rPr>
              <a:t> </a:t>
            </a:r>
            <a:r>
              <a:rPr lang="de-DE" sz="1200" dirty="0" err="1">
                <a:solidFill>
                  <a:schemeClr val="bg1"/>
                </a:solidFill>
              </a:rPr>
              <a:t>din</a:t>
            </a:r>
            <a:r>
              <a:rPr lang="de-DE" sz="1200" dirty="0">
                <a:solidFill>
                  <a:schemeClr val="bg1"/>
                </a:solidFill>
              </a:rPr>
              <a:t> </a:t>
            </a:r>
            <a:r>
              <a:rPr lang="de-DE" sz="1200" dirty="0" err="1">
                <a:solidFill>
                  <a:schemeClr val="bg1"/>
                </a:solidFill>
              </a:rPr>
              <a:t>spațiul</a:t>
            </a:r>
            <a:r>
              <a:rPr lang="de-DE" sz="1200" dirty="0">
                <a:solidFill>
                  <a:schemeClr val="bg1"/>
                </a:solidFill>
              </a:rPr>
              <a:t> Schengen </a:t>
            </a:r>
            <a:r>
              <a:rPr lang="de-DE" sz="1200" dirty="0" err="1">
                <a:solidFill>
                  <a:schemeClr val="bg1"/>
                </a:solidFill>
              </a:rPr>
              <a:t>sunt</a:t>
            </a:r>
            <a:endParaRPr lang="en-US" sz="1200" dirty="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276999"/>
          </a:xfrm>
          <a:prstGeom prst="rect">
            <a:avLst/>
          </a:prstGeom>
          <a:solidFill>
            <a:srgbClr val="31C5F1"/>
          </a:solidFill>
        </p:spPr>
        <p:txBody>
          <a:bodyPr wrap="square" rtlCol="0">
            <a:spAutoFit/>
          </a:bodyPr>
          <a:lstStyle/>
          <a:p>
            <a:r>
              <a:rPr lang="en-US" sz="1200" dirty="0" err="1"/>
              <a:t>Țările</a:t>
            </a:r>
            <a:r>
              <a:rPr lang="en-US" sz="1200" dirty="0"/>
              <a:t> UE din </a:t>
            </a:r>
            <a:r>
              <a:rPr lang="en-US" sz="1200" dirty="0" err="1"/>
              <a:t>afara</a:t>
            </a:r>
            <a:r>
              <a:rPr lang="en-US" sz="1200" dirty="0"/>
              <a:t> </a:t>
            </a:r>
            <a:r>
              <a:rPr lang="en-US" sz="1200" dirty="0" err="1"/>
              <a:t>spațiului</a:t>
            </a:r>
            <a:r>
              <a:rPr lang="en-US" sz="1200" dirty="0"/>
              <a:t> Schengen </a:t>
            </a:r>
            <a:r>
              <a:rPr lang="en-US" sz="1200" dirty="0" err="1"/>
              <a:t>sunt</a:t>
            </a:r>
            <a:endParaRPr lang="en-US" sz="1200" dirty="0">
              <a:solidFill>
                <a:schemeClr val="bg1"/>
              </a:solidFill>
            </a:endParaRPr>
          </a:p>
        </p:txBody>
      </p:sp>
      <p:sp>
        <p:nvSpPr>
          <p:cNvPr id="5" name="Rectangle 4"/>
          <p:cNvSpPr/>
          <p:nvPr/>
        </p:nvSpPr>
        <p:spPr>
          <a:xfrm>
            <a:off x="11971" y="-1218"/>
            <a:ext cx="411032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SPAȚIUL SCHENGEN</a:t>
            </a:r>
          </a:p>
        </p:txBody>
      </p:sp>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Știai</a:t>
            </a:r>
            <a:r>
              <a:rPr lang="en-GB" b="1" dirty="0">
                <a:solidFill>
                  <a:schemeClr val="bg1"/>
                </a:solidFill>
              </a:rPr>
              <a:t> </a:t>
            </a:r>
            <a:r>
              <a:rPr lang="en-GB" b="1" dirty="0" err="1">
                <a:solidFill>
                  <a:schemeClr val="bg1"/>
                </a:solidFill>
              </a:rPr>
              <a:t>că</a:t>
            </a:r>
            <a:r>
              <a:rPr lang="en-GB" b="1" dirty="0">
                <a:solidFill>
                  <a:schemeClr val="bg1"/>
                </a:solidFill>
              </a:rPr>
              <a:t>...? </a:t>
            </a:r>
            <a:r>
              <a:rPr lang="en-GB" b="1" dirty="0" err="1">
                <a:solidFill>
                  <a:schemeClr val="bg1"/>
                </a:solidFill>
              </a:rPr>
              <a:t>Poți</a:t>
            </a:r>
            <a:r>
              <a:rPr lang="en-GB" b="1" dirty="0">
                <a:solidFill>
                  <a:schemeClr val="bg1"/>
                </a:solidFill>
              </a:rPr>
              <a:t> </a:t>
            </a:r>
            <a:r>
              <a:rPr lang="en-GB" b="1" dirty="0" err="1">
                <a:solidFill>
                  <a:schemeClr val="bg1"/>
                </a:solidFill>
              </a:rPr>
              <a:t>călători</a:t>
            </a:r>
            <a:r>
              <a:rPr lang="en-GB" b="1" dirty="0">
                <a:solidFill>
                  <a:schemeClr val="bg1"/>
                </a:solidFill>
              </a:rPr>
              <a:t> liber </a:t>
            </a:r>
            <a:r>
              <a:rPr lang="en-GB" b="1" dirty="0" err="1">
                <a:solidFill>
                  <a:schemeClr val="bg1"/>
                </a:solidFill>
              </a:rPr>
              <a:t>între</a:t>
            </a:r>
            <a:r>
              <a:rPr lang="en-GB" b="1" dirty="0">
                <a:solidFill>
                  <a:schemeClr val="bg1"/>
                </a:solidFill>
              </a:rPr>
              <a:t> </a:t>
            </a:r>
            <a:r>
              <a:rPr lang="en-GB" b="1" dirty="0" err="1">
                <a:solidFill>
                  <a:schemeClr val="bg1"/>
                </a:solidFill>
              </a:rPr>
              <a:t>cele</a:t>
            </a:r>
            <a:r>
              <a:rPr lang="en-GB" b="1" dirty="0">
                <a:solidFill>
                  <a:schemeClr val="bg1"/>
                </a:solidFill>
              </a:rPr>
              <a:t> 27 de </a:t>
            </a:r>
            <a:r>
              <a:rPr lang="en-GB" b="1" dirty="0" err="1">
                <a:solidFill>
                  <a:schemeClr val="bg1"/>
                </a:solidFill>
              </a:rPr>
              <a:t>țări</a:t>
            </a:r>
            <a:r>
              <a:rPr lang="en-GB" b="1" dirty="0">
                <a:solidFill>
                  <a:schemeClr val="bg1"/>
                </a:solidFill>
              </a:rPr>
              <a:t> din </a:t>
            </a:r>
            <a:r>
              <a:rPr lang="en-GB" b="1" dirty="0" err="1">
                <a:solidFill>
                  <a:schemeClr val="bg1"/>
                </a:solidFill>
              </a:rPr>
              <a:t>spațiul</a:t>
            </a:r>
            <a:r>
              <a:rPr lang="en-GB" b="1" dirty="0">
                <a:solidFill>
                  <a:schemeClr val="bg1"/>
                </a:solidFill>
              </a:rPr>
              <a:t> Schengen </a:t>
            </a:r>
            <a:r>
              <a:rPr lang="en-GB" b="1" dirty="0" err="1">
                <a:solidFill>
                  <a:schemeClr val="bg1"/>
                </a:solidFill>
              </a:rPr>
              <a:t>fără</a:t>
            </a:r>
            <a:r>
              <a:rPr lang="en-GB" b="1" dirty="0">
                <a:solidFill>
                  <a:schemeClr val="bg1"/>
                </a:solidFill>
              </a:rPr>
              <a:t> </a:t>
            </a:r>
            <a:r>
              <a:rPr lang="en-GB" b="1" dirty="0" err="1">
                <a:solidFill>
                  <a:schemeClr val="bg1"/>
                </a:solidFill>
              </a:rPr>
              <a:t>să</a:t>
            </a:r>
            <a:r>
              <a:rPr lang="en-GB" b="1" dirty="0">
                <a:solidFill>
                  <a:schemeClr val="bg1"/>
                </a:solidFill>
              </a:rPr>
              <a:t> </a:t>
            </a:r>
            <a:r>
              <a:rPr lang="en-GB" b="1" dirty="0" err="1">
                <a:solidFill>
                  <a:schemeClr val="bg1"/>
                </a:solidFill>
              </a:rPr>
              <a:t>prezinți</a:t>
            </a:r>
            <a:r>
              <a:rPr lang="en-GB" b="1" dirty="0">
                <a:solidFill>
                  <a:schemeClr val="bg1"/>
                </a:solidFill>
              </a:rPr>
              <a:t> </a:t>
            </a:r>
            <a:r>
              <a:rPr lang="en-GB" b="1" dirty="0" err="1">
                <a:solidFill>
                  <a:schemeClr val="bg1"/>
                </a:solidFill>
              </a:rPr>
              <a:t>pașaportul</a:t>
            </a:r>
            <a:r>
              <a:rPr lang="en-GB" b="1" dirty="0">
                <a:solidFill>
                  <a:schemeClr val="bg1"/>
                </a:solidFill>
              </a:rPr>
              <a:t>?</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07EC92-F993-CFBD-3D17-AEDFFAE4D9A5}"/>
              </a:ext>
            </a:extLst>
          </p:cNvPr>
          <p:cNvSpPr/>
          <p:nvPr/>
        </p:nvSpPr>
        <p:spPr>
          <a:xfrm>
            <a:off x="1295576" y="1198880"/>
            <a:ext cx="6623298" cy="4965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Map&#10;&#10;Description automatically generated">
            <a:extLst>
              <a:ext uri="{FF2B5EF4-FFF2-40B4-BE49-F238E27FC236}">
                <a16:creationId xmlns:a16="http://schemas.microsoft.com/office/drawing/2014/main" id="{9F0E9847-8527-5B16-5D22-36406791F454}"/>
              </a:ext>
            </a:extLst>
          </p:cNvPr>
          <p:cNvPicPr>
            <a:picLocks noChangeAspect="1"/>
          </p:cNvPicPr>
          <p:nvPr/>
        </p:nvPicPr>
        <p:blipFill rotWithShape="1">
          <a:blip r:embed="rId3"/>
          <a:srcRect l="22981" t="15416" r="4374"/>
          <a:stretch/>
        </p:blipFill>
        <p:spPr>
          <a:xfrm>
            <a:off x="1276203" y="1198880"/>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98816" y="5891549"/>
            <a:ext cx="1686680"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PROIECTUL EUROPEAN</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719897" y="6164204"/>
            <a:ext cx="3198978" cy="584775"/>
          </a:xfrm>
          <a:prstGeom prst="rect">
            <a:avLst/>
          </a:prstGeom>
          <a:solidFill>
            <a:srgbClr val="FFC000"/>
          </a:solidFill>
        </p:spPr>
        <p:txBody>
          <a:bodyPr wrap="square" rtlCol="0">
            <a:spAutoFit/>
          </a:bodyPr>
          <a:lstStyle/>
          <a:p>
            <a:r>
              <a:rPr lang="en-US" sz="1600" b="1" dirty="0" err="1"/>
              <a:t>Țările</a:t>
            </a:r>
            <a:r>
              <a:rPr lang="en-US" sz="1600" b="1" dirty="0"/>
              <a:t> UE care nu </a:t>
            </a:r>
            <a:r>
              <a:rPr lang="en-US" sz="1600" b="1" dirty="0" err="1"/>
              <a:t>folosesc</a:t>
            </a:r>
            <a:r>
              <a:rPr lang="en-US" sz="1600" b="1" dirty="0"/>
              <a:t> </a:t>
            </a:r>
            <a:r>
              <a:rPr lang="en-US" sz="1600" b="1" dirty="0" err="1"/>
              <a:t>moneda</a:t>
            </a:r>
            <a:r>
              <a:rPr lang="en-US" sz="1600" b="1" dirty="0"/>
              <a:t> euro </a:t>
            </a:r>
            <a:r>
              <a:rPr lang="en-US" sz="1600" b="1" dirty="0" err="1"/>
              <a:t>sunt</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4203"/>
            <a:ext cx="3424497" cy="584775"/>
          </a:xfrm>
          <a:prstGeom prst="rect">
            <a:avLst/>
          </a:prstGeom>
          <a:solidFill>
            <a:srgbClr val="00B0F0"/>
          </a:solidFill>
        </p:spPr>
        <p:txBody>
          <a:bodyPr wrap="square" rtlCol="0">
            <a:spAutoFit/>
          </a:bodyPr>
          <a:lstStyle/>
          <a:p>
            <a:r>
              <a:rPr lang="en-US" sz="1600" b="1" dirty="0" err="1"/>
              <a:t>Țările</a:t>
            </a:r>
            <a:r>
              <a:rPr lang="en-US" sz="1600" b="1" dirty="0"/>
              <a:t> UE care </a:t>
            </a:r>
            <a:r>
              <a:rPr lang="en-US" sz="1600" b="1" dirty="0" err="1"/>
              <a:t>folosesc</a:t>
            </a:r>
            <a:r>
              <a:rPr lang="en-US" sz="1600" b="1" dirty="0"/>
              <a:t> </a:t>
            </a:r>
            <a:r>
              <a:rPr lang="en-US" sz="1600" b="1" dirty="0" err="1"/>
              <a:t>moneda</a:t>
            </a:r>
            <a:r>
              <a:rPr lang="en-US" sz="1600" b="1" dirty="0"/>
              <a:t> euro </a:t>
            </a:r>
            <a:r>
              <a:rPr lang="en-US" sz="1600" b="1" dirty="0" err="1"/>
              <a:t>sunt</a:t>
            </a:r>
            <a:endParaRPr lang="en-US" sz="1600" b="1" dirty="0"/>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ZONA EURO</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 Euro </a:t>
            </a:r>
            <a:r>
              <a:rPr lang="en-GB" sz="2000" b="1" dirty="0" err="1">
                <a:solidFill>
                  <a:schemeClr val="tx1"/>
                </a:solidFill>
              </a:rPr>
              <a:t>este</a:t>
            </a:r>
            <a:r>
              <a:rPr lang="en-GB" sz="2000" b="1" dirty="0">
                <a:solidFill>
                  <a:schemeClr val="tx1"/>
                </a:solidFill>
              </a:rPr>
              <a:t> </a:t>
            </a:r>
            <a:r>
              <a:rPr lang="en-GB" sz="2000" b="1" dirty="0" err="1">
                <a:solidFill>
                  <a:schemeClr val="tx1"/>
                </a:solidFill>
              </a:rPr>
              <a:t>acum</a:t>
            </a:r>
            <a:r>
              <a:rPr lang="en-GB" sz="2000" b="1" dirty="0">
                <a:solidFill>
                  <a:schemeClr val="tx1"/>
                </a:solidFill>
              </a:rPr>
              <a:t> </a:t>
            </a:r>
            <a:r>
              <a:rPr lang="en-GB" sz="2000" b="1" dirty="0" err="1">
                <a:solidFill>
                  <a:schemeClr val="tx1"/>
                </a:solidFill>
              </a:rPr>
              <a:t>monedă</a:t>
            </a:r>
            <a:r>
              <a:rPr lang="en-GB" sz="2000" b="1" dirty="0">
                <a:solidFill>
                  <a:schemeClr val="tx1"/>
                </a:solidFill>
              </a:rPr>
              <a:t> </a:t>
            </a:r>
            <a:r>
              <a:rPr lang="en-GB" sz="2000" b="1" dirty="0" err="1">
                <a:solidFill>
                  <a:schemeClr val="tx1"/>
                </a:solidFill>
              </a:rPr>
              <a:t>oficială</a:t>
            </a:r>
            <a:r>
              <a:rPr lang="en-GB" sz="2000" b="1" dirty="0">
                <a:solidFill>
                  <a:schemeClr val="tx1"/>
                </a:solidFill>
              </a:rPr>
              <a:t> </a:t>
            </a:r>
            <a:r>
              <a:rPr lang="en-GB" sz="2000" b="1" dirty="0" err="1">
                <a:solidFill>
                  <a:schemeClr val="tx1"/>
                </a:solidFill>
              </a:rPr>
              <a:t>în</a:t>
            </a:r>
            <a:r>
              <a:rPr lang="en-GB" sz="2000" b="1" dirty="0">
                <a:solidFill>
                  <a:schemeClr val="tx1"/>
                </a:solidFill>
              </a:rPr>
              <a:t> 20 </a:t>
            </a:r>
            <a:r>
              <a:rPr lang="en-GB" sz="2000" b="1" dirty="0" err="1">
                <a:solidFill>
                  <a:schemeClr val="tx1"/>
                </a:solidFill>
              </a:rPr>
              <a:t>țări</a:t>
            </a:r>
            <a:r>
              <a:rPr lang="en-GB" sz="2000" b="1" dirty="0">
                <a:solidFill>
                  <a:schemeClr val="tx1"/>
                </a:solidFill>
              </a:rPr>
              <a:t> din UE</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171319"/>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CUPRINS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CE ESTE EUROPA?</a:t>
            </a:r>
          </a:p>
        </p:txBody>
      </p:sp>
      <p:sp>
        <p:nvSpPr>
          <p:cNvPr id="12" name="TextBox 11"/>
          <p:cNvSpPr txBox="1"/>
          <p:nvPr/>
        </p:nvSpPr>
        <p:spPr>
          <a:xfrm>
            <a:off x="746116" y="214923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PROIECTUL EUROPEAN</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CE FACE UE?</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CUM FUNCȚIONEAZĂ UE?</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AFLĂ MAI MULTE</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CONTACT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73886" y="2451138"/>
            <a:ext cx="7665720" cy="830997"/>
          </a:xfrm>
          <a:prstGeom prst="rect">
            <a:avLst/>
          </a:prstGeom>
          <a:noFill/>
        </p:spPr>
        <p:txBody>
          <a:bodyPr wrap="square" rtlCol="0">
            <a:spAutoFit/>
          </a:bodyPr>
          <a:lstStyle/>
          <a:p>
            <a:pPr algn="ctr"/>
            <a:r>
              <a:rPr lang="fr-FR" sz="4800" b="1" dirty="0">
                <a:solidFill>
                  <a:schemeClr val="bg1"/>
                </a:solidFill>
              </a:rPr>
              <a:t>CE FACE UE?</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134339"/>
            <a:ext cx="4238625" cy="3170099"/>
          </a:xfrm>
          <a:prstGeom prst="rect">
            <a:avLst/>
          </a:prstGeom>
          <a:noFill/>
        </p:spPr>
        <p:txBody>
          <a:bodyPr wrap="square" rtlCol="0">
            <a:spAutoFit/>
          </a:bodyPr>
          <a:lstStyle/>
          <a:p>
            <a:pPr algn="ctr"/>
            <a:r>
              <a:rPr lang="fr-FR" sz="5000" b="1" dirty="0">
                <a:solidFill>
                  <a:schemeClr val="bg1"/>
                </a:solidFill>
              </a:rPr>
              <a:t>CE FACE UNIUNEA EUROPEANĂ PENTRU TINE?</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STUDII, MUNCĂ ȘI VOLUNTARIAT</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82211205"/>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CĂLĂTORII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8868010"/>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 ȘI MULT MAI MULT</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7568890"/>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PRIORITĂȚILE 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6872551"/>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SOLIDARITATEA UE CU UCRAINA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ANUL EUROPEAN AL TINERETULUI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4710205"/>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2013030"/>
            <a:ext cx="3177621" cy="2246769"/>
          </a:xfrm>
          <a:prstGeom prst="rect">
            <a:avLst/>
          </a:prstGeom>
          <a:noFill/>
        </p:spPr>
        <p:txBody>
          <a:bodyPr wrap="square" rtlCol="0">
            <a:spAutoFit/>
          </a:bodyPr>
          <a:lstStyle/>
          <a:p>
            <a:pPr algn="ctr"/>
            <a:r>
              <a:rPr lang="it-IT" sz="2800" b="1" dirty="0" err="1">
                <a:solidFill>
                  <a:schemeClr val="bg1"/>
                </a:solidFill>
              </a:rPr>
              <a:t>În</a:t>
            </a:r>
            <a:r>
              <a:rPr lang="it-IT" sz="2800" b="1" dirty="0">
                <a:solidFill>
                  <a:schemeClr val="bg1"/>
                </a:solidFill>
              </a:rPr>
              <a:t> </a:t>
            </a:r>
            <a:r>
              <a:rPr lang="it-IT" sz="2800" b="1" dirty="0" err="1">
                <a:solidFill>
                  <a:schemeClr val="bg1"/>
                </a:solidFill>
              </a:rPr>
              <a:t>opinia</a:t>
            </a:r>
            <a:r>
              <a:rPr lang="it-IT" sz="2800" b="1" dirty="0">
                <a:solidFill>
                  <a:schemeClr val="bg1"/>
                </a:solidFill>
              </a:rPr>
              <a:t> </a:t>
            </a:r>
            <a:r>
              <a:rPr lang="it-IT" sz="2800" b="1" dirty="0" err="1">
                <a:solidFill>
                  <a:schemeClr val="bg1"/>
                </a:solidFill>
              </a:rPr>
              <a:t>ta</a:t>
            </a:r>
            <a:r>
              <a:rPr lang="it-IT" sz="2800" b="1" dirty="0">
                <a:solidFill>
                  <a:schemeClr val="bg1"/>
                </a:solidFill>
              </a:rPr>
              <a:t>, ce tematici </a:t>
            </a:r>
            <a:r>
              <a:rPr lang="it-IT" sz="2800" b="1" dirty="0" err="1">
                <a:solidFill>
                  <a:schemeClr val="bg1"/>
                </a:solidFill>
              </a:rPr>
              <a:t>ar</a:t>
            </a:r>
            <a:r>
              <a:rPr lang="it-IT" sz="2800" b="1" dirty="0">
                <a:solidFill>
                  <a:schemeClr val="bg1"/>
                </a:solidFill>
              </a:rPr>
              <a:t> </a:t>
            </a:r>
            <a:r>
              <a:rPr lang="it-IT" sz="2800" b="1" dirty="0" err="1">
                <a:solidFill>
                  <a:schemeClr val="bg1"/>
                </a:solidFill>
              </a:rPr>
              <a:t>trebui</a:t>
            </a:r>
            <a:r>
              <a:rPr lang="it-IT" sz="2800" b="1" dirty="0">
                <a:solidFill>
                  <a:schemeClr val="bg1"/>
                </a:solidFill>
              </a:rPr>
              <a:t> </a:t>
            </a:r>
            <a:r>
              <a:rPr lang="it-IT" sz="2800" b="1" dirty="0" err="1">
                <a:solidFill>
                  <a:schemeClr val="bg1"/>
                </a:solidFill>
              </a:rPr>
              <a:t>să</a:t>
            </a:r>
            <a:r>
              <a:rPr lang="it-IT" sz="2800" b="1" dirty="0">
                <a:solidFill>
                  <a:schemeClr val="bg1"/>
                </a:solidFill>
              </a:rPr>
              <a:t> </a:t>
            </a:r>
            <a:r>
              <a:rPr lang="it-IT" sz="2800" b="1" dirty="0" err="1">
                <a:solidFill>
                  <a:schemeClr val="bg1"/>
                </a:solidFill>
              </a:rPr>
              <a:t>fie</a:t>
            </a:r>
            <a:r>
              <a:rPr lang="it-IT" sz="2800" b="1" dirty="0">
                <a:solidFill>
                  <a:schemeClr val="bg1"/>
                </a:solidFill>
              </a:rPr>
              <a:t> </a:t>
            </a:r>
            <a:r>
              <a:rPr lang="it-IT" sz="2800" b="1" dirty="0" err="1">
                <a:solidFill>
                  <a:schemeClr val="bg1"/>
                </a:solidFill>
              </a:rPr>
              <a:t>prioritare</a:t>
            </a:r>
            <a:r>
              <a:rPr lang="it-IT" sz="2800" b="1" dirty="0">
                <a:solidFill>
                  <a:schemeClr val="bg1"/>
                </a:solidFill>
              </a:rPr>
              <a:t> </a:t>
            </a:r>
            <a:r>
              <a:rPr lang="it-IT" sz="2800" b="1" dirty="0" err="1">
                <a:solidFill>
                  <a:schemeClr val="bg1"/>
                </a:solidFill>
              </a:rPr>
              <a:t>pentru</a:t>
            </a:r>
            <a:r>
              <a:rPr lang="it-IT" sz="2800" b="1" dirty="0">
                <a:solidFill>
                  <a:schemeClr val="bg1"/>
                </a:solidFill>
              </a:rPr>
              <a:t> </a:t>
            </a:r>
            <a:r>
              <a:rPr lang="it-IT" sz="2800" b="1" dirty="0" err="1">
                <a:solidFill>
                  <a:schemeClr val="bg1"/>
                </a:solidFill>
              </a:rPr>
              <a:t>instituțiile</a:t>
            </a:r>
            <a:r>
              <a:rPr lang="it-IT" sz="2800" b="1" dirty="0">
                <a:solidFill>
                  <a:schemeClr val="bg1"/>
                </a:solidFill>
              </a:rPr>
              <a:t> </a:t>
            </a:r>
            <a:r>
              <a:rPr lang="it-IT" sz="2800" b="1" dirty="0" err="1">
                <a:solidFill>
                  <a:schemeClr val="bg1"/>
                </a:solidFill>
              </a:rPr>
              <a:t>europene</a:t>
            </a:r>
            <a:r>
              <a:rPr lang="it-IT" sz="2800" b="1" dirty="0">
                <a:solidFill>
                  <a:schemeClr val="bg1"/>
                </a:solidFill>
              </a:rPr>
              <a:t>?</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67508" y="2771041"/>
            <a:ext cx="7429500" cy="830997"/>
          </a:xfrm>
          <a:prstGeom prst="rect">
            <a:avLst/>
          </a:prstGeom>
          <a:noFill/>
        </p:spPr>
        <p:txBody>
          <a:bodyPr wrap="square" rtlCol="0">
            <a:spAutoFit/>
          </a:bodyPr>
          <a:lstStyle/>
          <a:p>
            <a:pPr algn="ctr"/>
            <a:r>
              <a:rPr lang="fr-FR" sz="4800" b="1" dirty="0">
                <a:solidFill>
                  <a:schemeClr val="bg1"/>
                </a:solidFill>
              </a:rPr>
              <a:t>CUM FUNCȚIONEAZĂ UE?</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CE ESTE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PARLAMENTUL EUROPEAN</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50883" y="215192"/>
            <a:ext cx="966710" cy="527296"/>
          </a:xfrm>
          <a:prstGeom prst="rect">
            <a:avLst/>
          </a:prstGeom>
        </p:spPr>
      </p:pic>
      <p:graphicFrame>
        <p:nvGraphicFramePr>
          <p:cNvPr id="4" name="Diagram 3"/>
          <p:cNvGraphicFramePr/>
          <p:nvPr>
            <p:extLst>
              <p:ext uri="{D42A27DB-BD31-4B8C-83A1-F6EECF244321}">
                <p14:modId xmlns:p14="http://schemas.microsoft.com/office/powerpoint/2010/main" val="40491777"/>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20093"/>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CONSILIUL EUROPEAN</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113449" y="5844697"/>
            <a:ext cx="1818126"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0" y="5039477"/>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078837797"/>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33775"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420546881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485151" y="182112"/>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CONSILIUL UE</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3852394" y="181408"/>
            <a:ext cx="824411" cy="482785"/>
          </a:xfrm>
          <a:prstGeom prst="rect">
            <a:avLst/>
          </a:prstGeom>
        </p:spPr>
      </p:pic>
      <p:graphicFrame>
        <p:nvGraphicFramePr>
          <p:cNvPr id="5" name="Diagram 4"/>
          <p:cNvGraphicFramePr/>
          <p:nvPr>
            <p:extLst>
              <p:ext uri="{D42A27DB-BD31-4B8C-83A1-F6EECF244321}">
                <p14:modId xmlns:p14="http://schemas.microsoft.com/office/powerpoint/2010/main" val="761243049"/>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COMISIA EUROPEANĂ</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6170" y="154848"/>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1072900665"/>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7057053" cy="584775"/>
          </a:xfrm>
          <a:prstGeom prst="rect">
            <a:avLst/>
          </a:prstGeom>
          <a:noFill/>
        </p:spPr>
        <p:txBody>
          <a:bodyPr wrap="square" rtlCol="0">
            <a:spAutoFit/>
          </a:bodyPr>
          <a:lstStyle/>
          <a:p>
            <a:r>
              <a:rPr lang="en-US" sz="3200" b="1" dirty="0">
                <a:solidFill>
                  <a:srgbClr val="FFC000"/>
                </a:solidFill>
              </a:rPr>
              <a:t>LEGISLAȚIA UE: CARE SUNT ATRIBUȚIILE?</a:t>
            </a:r>
            <a:endParaRPr lang="fr-BE" sz="3200" b="1" dirty="0">
              <a:solidFill>
                <a:srgbClr val="FFC000"/>
              </a:solidFill>
            </a:endParaRP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688231" y="1563508"/>
            <a:ext cx="2289742" cy="307777"/>
          </a:xfrm>
          <a:prstGeom prst="rect">
            <a:avLst/>
          </a:prstGeom>
          <a:noFill/>
        </p:spPr>
        <p:txBody>
          <a:bodyPr wrap="square" rtlCol="0">
            <a:spAutoFit/>
          </a:bodyPr>
          <a:lstStyle/>
          <a:p>
            <a:r>
              <a:rPr lang="fr-BE" sz="1400" dirty="0" err="1"/>
              <a:t>Comisia</a:t>
            </a:r>
            <a:r>
              <a:rPr lang="fr-BE" sz="1400" dirty="0"/>
              <a:t> </a:t>
            </a:r>
            <a:r>
              <a:rPr lang="fr-BE" sz="1400" dirty="0" err="1"/>
              <a:t>Europeană</a:t>
            </a:r>
            <a:endParaRPr lang="fr-BE" sz="1400" dirty="0"/>
          </a:p>
        </p:txBody>
      </p:sp>
      <p:sp>
        <p:nvSpPr>
          <p:cNvPr id="9" name="TextBox 8"/>
          <p:cNvSpPr txBox="1"/>
          <p:nvPr/>
        </p:nvSpPr>
        <p:spPr>
          <a:xfrm>
            <a:off x="782950" y="4419758"/>
            <a:ext cx="2192917" cy="307777"/>
          </a:xfrm>
          <a:prstGeom prst="rect">
            <a:avLst/>
          </a:prstGeom>
          <a:noFill/>
        </p:spPr>
        <p:txBody>
          <a:bodyPr wrap="square" rtlCol="0">
            <a:spAutoFit/>
          </a:bodyPr>
          <a:lstStyle/>
          <a:p>
            <a:r>
              <a:rPr lang="fr-BE" sz="1400" dirty="0" err="1"/>
              <a:t>Parlamentul</a:t>
            </a:r>
            <a:r>
              <a:rPr lang="fr-BE" sz="1400" dirty="0"/>
              <a:t> </a:t>
            </a:r>
            <a:r>
              <a:rPr lang="fr-BE" sz="1400" dirty="0" err="1"/>
              <a:t>European</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01121" y="4422968"/>
            <a:ext cx="2441014" cy="307777"/>
          </a:xfrm>
          <a:prstGeom prst="rect">
            <a:avLst/>
          </a:prstGeom>
          <a:noFill/>
        </p:spPr>
        <p:txBody>
          <a:bodyPr wrap="square" rtlCol="0">
            <a:spAutoFit/>
          </a:bodyPr>
          <a:lstStyle/>
          <a:p>
            <a:r>
              <a:rPr lang="fr-BE" sz="1400" dirty="0" err="1"/>
              <a:t>Consiliul</a:t>
            </a:r>
            <a:r>
              <a:rPr lang="fr-BE" sz="1400" dirty="0"/>
              <a:t> </a:t>
            </a:r>
            <a:r>
              <a:rPr lang="fr-BE" sz="1400" dirty="0" err="1"/>
              <a:t>Uniunii</a:t>
            </a:r>
            <a:r>
              <a:rPr lang="fr-BE" sz="1400" dirty="0"/>
              <a:t> </a:t>
            </a:r>
            <a:r>
              <a:rPr lang="fr-BE" sz="1400" dirty="0" err="1"/>
              <a:t>Europene</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propune</a:t>
            </a:r>
            <a:r>
              <a:rPr lang="en-IE" sz="1400" dirty="0"/>
              <a:t> o </a:t>
            </a:r>
            <a:r>
              <a:rPr lang="en-IE" sz="1400" dirty="0" err="1"/>
              <a:t>lege</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ACEASTA DEVINE O NOUĂ LEGE A UE</a:t>
            </a:r>
            <a:endParaRPr lang="en-IE" sz="1600" dirty="0"/>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adoptă</a:t>
            </a:r>
            <a:r>
              <a:rPr lang="en-IE" sz="1400" dirty="0"/>
              <a:t>, </a:t>
            </a:r>
            <a:r>
              <a:rPr lang="en-IE" sz="1400" dirty="0" err="1"/>
              <a:t>modifică</a:t>
            </a:r>
            <a:r>
              <a:rPr lang="en-IE" sz="1400" dirty="0"/>
              <a:t> </a:t>
            </a:r>
            <a:r>
              <a:rPr lang="en-IE" sz="1400" dirty="0" err="1"/>
              <a:t>sau</a:t>
            </a:r>
            <a:r>
              <a:rPr lang="en-IE" sz="1400" dirty="0"/>
              <a:t> </a:t>
            </a:r>
            <a:r>
              <a:rPr lang="en-IE" sz="1400" dirty="0" err="1"/>
              <a:t>respinge</a:t>
            </a:r>
            <a:r>
              <a:rPr lang="en-IE" sz="1400" dirty="0"/>
              <a:t> </a:t>
            </a:r>
            <a:r>
              <a:rPr lang="en-IE" sz="1400" dirty="0" err="1"/>
              <a:t>legea</a:t>
            </a:r>
            <a:r>
              <a:rPr lang="en-IE" sz="1400" dirty="0"/>
              <a:t> </a:t>
            </a:r>
            <a:r>
              <a:rPr lang="en-IE" sz="1400" dirty="0" err="1"/>
              <a:t>propusă</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err="1"/>
              <a:t>Dacă</a:t>
            </a:r>
            <a:r>
              <a:rPr lang="en-IE" sz="1200" dirty="0"/>
              <a:t> se </a:t>
            </a:r>
            <a:r>
              <a:rPr lang="en-IE" sz="1200" dirty="0" err="1"/>
              <a:t>ajunge</a:t>
            </a:r>
            <a:r>
              <a:rPr lang="en-IE" sz="1200" dirty="0"/>
              <a:t> la un </a:t>
            </a:r>
            <a:r>
              <a:rPr lang="en-IE" sz="1200" dirty="0" err="1"/>
              <a:t>acord</a:t>
            </a:r>
            <a:endParaRPr lang="en-IE" sz="12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23"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CURTEA DE JUSTIȚIE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070070193"/>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02327"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CURTEA DE CONTURI EUROPEANĂ</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2828774599"/>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2803321300"/>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912530" y="199558"/>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91277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BANCA CENTRALĂ EUROPEANĂ</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319351526"/>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it-IT" sz="3200" b="1" dirty="0">
                <a:solidFill>
                  <a:srgbClr val="E65657"/>
                </a:solidFill>
                <a:latin typeface="Calibri" panose="020F0502020204030204" pitchFamily="34" charset="0"/>
                <a:cs typeface="Calibri" panose="020F0502020204030204" pitchFamily="34" charset="0"/>
              </a:rPr>
              <a:t>PENTRU A AFLA MAI MULTE</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032637" y="5733183"/>
            <a:ext cx="2001955" cy="247679"/>
          </a:xfrm>
          <a:prstGeom prst="rect">
            <a:avLst/>
          </a:prstGeom>
          <a:solidFill>
            <a:schemeClr val="bg1"/>
          </a:solidFill>
        </p:spPr>
        <p:txBody>
          <a:bodyPr wrap="square">
            <a:spAutoFit/>
          </a:bodyPr>
          <a:lstStyle/>
          <a:p>
            <a:r>
              <a:rPr lang="it-IT" sz="1000" b="1" dirty="0">
                <a:solidFill>
                  <a:srgbClr val="FF5050"/>
                </a:solidFill>
                <a:latin typeface="Arial" charset="0"/>
                <a:ea typeface="Arial" charset="0"/>
                <a:cs typeface="Arial" charset="0"/>
              </a:rPr>
              <a:t>PENTRU A AFLA MAI MULTE</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4860768"/>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ro-RO" b="1" dirty="0"/>
              <a:t>Ce face Europa pentru mine</a:t>
            </a:r>
            <a:endParaRPr lang="en-US" dirty="0"/>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ro-RO" b="1" dirty="0"/>
              <a:t>Site-ul EUROPA</a:t>
            </a:r>
            <a:endParaRPr lang="en-US"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ro-RO" b="1" dirty="0"/>
              <a:t>Oficiul pentru Publicații</a:t>
            </a:r>
            <a:endParaRPr lang="en-US" dirty="0"/>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ro-RO" b="1" dirty="0"/>
              <a:t>Spațiul de învățare - buletin informativ</a:t>
            </a:r>
            <a:endParaRPr lang="en-US"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4" y="2768071"/>
            <a:ext cx="3804376" cy="646331"/>
          </a:xfrm>
          <a:prstGeom prst="rect">
            <a:avLst/>
          </a:prstGeom>
        </p:spPr>
        <p:txBody>
          <a:bodyPr wrap="square">
            <a:spAutoFit/>
          </a:bodyPr>
          <a:lstStyle/>
          <a:p>
            <a:r>
              <a:rPr lang="ro-RO" b="1" dirty="0"/>
              <a:t>Spațiul învățării</a:t>
            </a:r>
            <a:endParaRPr lang="en-US" dirty="0"/>
          </a:p>
          <a:p>
            <a:r>
              <a:rPr lang="en-GB" b="1" dirty="0">
                <a:hlinkClick r:id="rId10"/>
              </a:rPr>
              <a:t>europa.eu/learning-corner/</a:t>
            </a:r>
            <a:r>
              <a:rPr lang="en-GB" b="1" dirty="0" err="1">
                <a:hlinkClick r:id="rId10"/>
              </a:rPr>
              <a:t>home_ro</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CONTACT</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552859" y="6261360"/>
            <a:ext cx="947057"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CONTACT</a:t>
            </a:r>
          </a:p>
        </p:txBody>
      </p:sp>
      <p:cxnSp>
        <p:nvCxnSpPr>
          <p:cNvPr id="15" name="Straight Connector 14"/>
          <p:cNvCxnSpPr/>
          <p:nvPr/>
        </p:nvCxnSpPr>
        <p:spPr>
          <a:xfrm>
            <a:off x="8898226" y="5900051"/>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3883019" cy="1138773"/>
          </a:xfrm>
          <a:prstGeom prst="rect">
            <a:avLst/>
          </a:prstGeom>
          <a:noFill/>
        </p:spPr>
        <p:txBody>
          <a:bodyPr wrap="square" rtlCol="0">
            <a:spAutoFit/>
          </a:bodyPr>
          <a:lstStyle/>
          <a:p>
            <a:r>
              <a:rPr lang="ro-RO" dirty="0"/>
              <a:t>Număr de telefon gratuit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61422" y="964578"/>
            <a:ext cx="2132178" cy="461665"/>
          </a:xfrm>
          <a:prstGeom prst="rect">
            <a:avLst/>
          </a:prstGeom>
          <a:noFill/>
        </p:spPr>
        <p:txBody>
          <a:bodyPr wrap="square" rtlCol="0">
            <a:spAutoFit/>
          </a:bodyPr>
          <a:lstStyle/>
          <a:p>
            <a:pPr algn="ctr"/>
            <a:r>
              <a:rPr lang="en-GB" sz="2400" dirty="0" err="1"/>
              <a:t>În</a:t>
            </a:r>
            <a:r>
              <a:rPr lang="en-GB" sz="2400" dirty="0"/>
              <a:t> </a:t>
            </a:r>
            <a:r>
              <a:rPr lang="en-GB" sz="2400" dirty="0" err="1"/>
              <a:t>persoană</a:t>
            </a:r>
            <a:r>
              <a:rPr lang="en-GB" sz="2400" dirty="0"/>
              <a:t>:</a:t>
            </a:r>
            <a:endParaRPr lang="en-GB" dirty="0"/>
          </a:p>
        </p:txBody>
      </p:sp>
      <p:sp>
        <p:nvSpPr>
          <p:cNvPr id="29" name="TextBox 28"/>
          <p:cNvSpPr txBox="1"/>
          <p:nvPr/>
        </p:nvSpPr>
        <p:spPr>
          <a:xfrm>
            <a:off x="4548885" y="967498"/>
            <a:ext cx="4507982" cy="461665"/>
          </a:xfrm>
          <a:prstGeom prst="rect">
            <a:avLst/>
          </a:prstGeom>
          <a:noFill/>
        </p:spPr>
        <p:txBody>
          <a:bodyPr wrap="square" rtlCol="0">
            <a:spAutoFit/>
          </a:bodyPr>
          <a:lstStyle/>
          <a:p>
            <a:pPr algn="ctr"/>
            <a:r>
              <a:rPr lang="fr-BE" sz="2400" dirty="0" err="1"/>
              <a:t>Pe</a:t>
            </a:r>
            <a:r>
              <a:rPr lang="fr-BE" sz="2400" dirty="0"/>
              <a:t> </a:t>
            </a:r>
            <a:r>
              <a:rPr lang="fr-BE" sz="2400" dirty="0" err="1"/>
              <a:t>rețelele</a:t>
            </a:r>
            <a:r>
              <a:rPr lang="fr-BE" sz="2400" dirty="0"/>
              <a:t> sociale:</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ro-RO" b="1" u="sng" dirty="0">
                <a:hlinkClick r:id="rId5"/>
              </a:rPr>
              <a:t>europa.eu/european-</a:t>
            </a:r>
            <a:r>
              <a:rPr lang="ro-RO" b="1" u="sng" dirty="0" err="1">
                <a:hlinkClick r:id="rId5"/>
              </a:rPr>
              <a:t>union</a:t>
            </a:r>
            <a:r>
              <a:rPr lang="ro-RO" b="1" u="sng" dirty="0">
                <a:hlinkClick r:id="rId5"/>
              </a:rPr>
              <a:t>/</a:t>
            </a:r>
            <a:r>
              <a:rPr lang="ro-RO" b="1" u="sng" dirty="0" err="1">
                <a:hlinkClick r:id="rId5"/>
              </a:rPr>
              <a:t>contact_ro</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ro-RO" dirty="0"/>
              <a:t>Ai întrebări despre UE? </a:t>
            </a:r>
            <a:r>
              <a:rPr lang="ro-RO" b="1" dirty="0"/>
              <a:t>Europe Direct</a:t>
            </a:r>
            <a:r>
              <a:rPr lang="ro-RO" dirty="0"/>
              <a:t> îți stă la dispoziție.</a:t>
            </a:r>
            <a:endParaRPr lang="en-US" dirty="0"/>
          </a:p>
        </p:txBody>
      </p:sp>
      <p:sp>
        <p:nvSpPr>
          <p:cNvPr id="5" name="Rectangle 4"/>
          <p:cNvSpPr/>
          <p:nvPr/>
        </p:nvSpPr>
        <p:spPr>
          <a:xfrm>
            <a:off x="169649" y="4919199"/>
            <a:ext cx="4115727" cy="1200329"/>
          </a:xfrm>
          <a:prstGeom prst="rect">
            <a:avLst/>
          </a:prstGeom>
        </p:spPr>
        <p:txBody>
          <a:bodyPr wrap="square">
            <a:spAutoFit/>
          </a:bodyPr>
          <a:lstStyle/>
          <a:p>
            <a:r>
              <a:rPr lang="en-US" b="1" dirty="0"/>
              <a:t>&gt;</a:t>
            </a:r>
            <a:r>
              <a:rPr lang="en-US" dirty="0"/>
              <a:t> Fi</a:t>
            </a:r>
            <a:r>
              <a:rPr lang="ro-RO" dirty="0"/>
              <a:t>Găsește un centru UE în regiunea ta, pune întrebări și discută despre UE.</a:t>
            </a:r>
            <a:endParaRPr lang="en-US" dirty="0"/>
          </a:p>
          <a:p>
            <a:r>
              <a:rPr lang="ro-RO" b="1" u="sng" dirty="0">
                <a:hlinkClick r:id="rId6"/>
              </a:rPr>
              <a:t>europa.eu/european-</a:t>
            </a:r>
            <a:r>
              <a:rPr lang="ro-RO" b="1" u="sng" dirty="0" err="1">
                <a:hlinkClick r:id="rId6"/>
              </a:rPr>
              <a:t>union</a:t>
            </a:r>
            <a:r>
              <a:rPr lang="ro-RO" b="1" u="sng" dirty="0">
                <a:hlinkClick r:id="rId6"/>
              </a:rPr>
              <a:t>/contact/</a:t>
            </a:r>
            <a:r>
              <a:rPr lang="ro-RO" b="1" u="sng" dirty="0" err="1">
                <a:hlinkClick r:id="rId6"/>
              </a:rPr>
              <a:t>meet-us_ro</a:t>
            </a:r>
            <a:endParaRPr lang="en-US" dirty="0"/>
          </a:p>
        </p:txBody>
      </p:sp>
      <p:sp>
        <p:nvSpPr>
          <p:cNvPr id="19" name="Rectangle 18"/>
          <p:cNvSpPr/>
          <p:nvPr/>
        </p:nvSpPr>
        <p:spPr>
          <a:xfrm>
            <a:off x="4582994" y="4657590"/>
            <a:ext cx="4572000" cy="1754326"/>
          </a:xfrm>
          <a:prstGeom prst="rect">
            <a:avLst/>
          </a:prstGeom>
        </p:spPr>
        <p:txBody>
          <a:bodyPr wrap="square">
            <a:spAutoFit/>
          </a:bodyPr>
          <a:lstStyle/>
          <a:p>
            <a:r>
              <a:rPr lang="ro-RO" dirty="0"/>
              <a:t>Utilizează</a:t>
            </a:r>
            <a:r>
              <a:rPr lang="ro-RO" b="1" dirty="0"/>
              <a:t> instrumentul de căutare</a:t>
            </a:r>
            <a:r>
              <a:rPr lang="ro-RO" dirty="0"/>
              <a:t> pentru a găsi conturile UE de pe platformele de comunicare socială.</a:t>
            </a:r>
            <a:endParaRPr lang="en-US" dirty="0"/>
          </a:p>
          <a:p>
            <a:endParaRPr lang="en-US" dirty="0"/>
          </a:p>
          <a:p>
            <a:r>
              <a:rPr lang="ro-RO" b="1" u="sng" dirty="0">
                <a:hlinkClick r:id="rId7"/>
              </a:rPr>
              <a:t>europa.eu/european-</a:t>
            </a:r>
            <a:r>
              <a:rPr lang="ro-RO" b="1" u="sng" dirty="0" err="1">
                <a:hlinkClick r:id="rId7"/>
              </a:rPr>
              <a:t>union</a:t>
            </a:r>
            <a:r>
              <a:rPr lang="ro-RO" b="1" u="sng" dirty="0">
                <a:hlinkClick r:id="rId7"/>
              </a:rPr>
              <a:t>/contact/social-</a:t>
            </a:r>
            <a:r>
              <a:rPr lang="ro-RO" b="1" u="sng" dirty="0" err="1">
                <a:hlinkClick r:id="rId7"/>
              </a:rPr>
              <a:t>networks_ro</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238847"/>
            <a:ext cx="4568796" cy="1938992"/>
          </a:xfrm>
          <a:prstGeom prst="rect">
            <a:avLst/>
          </a:prstGeom>
          <a:noFill/>
        </p:spPr>
        <p:txBody>
          <a:bodyPr wrap="square" rtlCol="0">
            <a:spAutoFit/>
          </a:bodyPr>
          <a:lstStyle/>
          <a:p>
            <a:pPr algn="ctr"/>
            <a:r>
              <a:rPr lang="fr-FR" sz="6000" b="1" dirty="0">
                <a:solidFill>
                  <a:schemeClr val="bg1"/>
                </a:solidFill>
              </a:rPr>
              <a:t>TE SIMȚI EUROPEAN? </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830857" y="4313404"/>
            <a:ext cx="3564237" cy="369332"/>
          </a:xfrm>
          <a:prstGeom prst="rect">
            <a:avLst/>
          </a:prstGeom>
          <a:noFill/>
        </p:spPr>
        <p:txBody>
          <a:bodyPr wrap="square" rtlCol="0">
            <a:spAutoFit/>
          </a:bodyPr>
          <a:lstStyle/>
          <a:p>
            <a:r>
              <a:rPr lang="fr-FR" i="1" dirty="0">
                <a:solidFill>
                  <a:schemeClr val="bg1"/>
                </a:solidFill>
              </a:rPr>
              <a:t>CE TE FACE SĂ TE SIMȚI EUROPEAN?</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Mulțumesc</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9838"/>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Uniunea</a:t>
            </a:r>
            <a:r>
              <a:rPr lang="en-US" sz="788" b="1" dirty="0">
                <a:solidFill>
                  <a:srgbClr val="FFFFFF">
                    <a:lumMod val="50000"/>
                  </a:srgbClr>
                </a:solidFill>
              </a:rPr>
              <a:t> </a:t>
            </a:r>
            <a:r>
              <a:rPr lang="en-US" sz="788" b="1" dirty="0" err="1">
                <a:solidFill>
                  <a:srgbClr val="FFFFFF">
                    <a:lumMod val="50000"/>
                  </a:srgbClr>
                </a:solidFill>
              </a:rPr>
              <a:t>Europeană</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en-US" sz="788" dirty="0">
                <a:solidFill>
                  <a:srgbClr val="FFFFFF">
                    <a:lumMod val="50000"/>
                  </a:srgbClr>
                </a:solidFill>
              </a:rPr>
              <a:t>Cu </a:t>
            </a:r>
            <a:r>
              <a:rPr lang="en-US" sz="788" dirty="0" err="1">
                <a:solidFill>
                  <a:srgbClr val="FFFFFF">
                    <a:lumMod val="50000"/>
                  </a:srgbClr>
                </a:solidFill>
              </a:rPr>
              <a:t>excepția</a:t>
            </a:r>
            <a:r>
              <a:rPr lang="en-US" sz="788" dirty="0">
                <a:solidFill>
                  <a:srgbClr val="FFFFFF">
                    <a:lumMod val="50000"/>
                  </a:srgbClr>
                </a:solidFill>
              </a:rPr>
              <a:t> </a:t>
            </a:r>
            <a:r>
              <a:rPr lang="en-US" sz="788" dirty="0" err="1">
                <a:solidFill>
                  <a:srgbClr val="FFFFFF">
                    <a:lumMod val="50000"/>
                  </a:srgbClr>
                </a:solidFill>
              </a:rPr>
              <a:t>cazului</a:t>
            </a:r>
            <a:r>
              <a:rPr lang="en-US" sz="788" dirty="0">
                <a:solidFill>
                  <a:srgbClr val="FFFFFF">
                    <a:lumMod val="50000"/>
                  </a:srgbClr>
                </a:solidFill>
              </a:rPr>
              <a:t> </a:t>
            </a:r>
            <a:r>
              <a:rPr lang="en-US" sz="788" dirty="0" err="1">
                <a:solidFill>
                  <a:srgbClr val="FFFFFF">
                    <a:lumMod val="50000"/>
                  </a:srgbClr>
                </a:solidFill>
              </a:rPr>
              <a:t>în</a:t>
            </a:r>
            <a:r>
              <a:rPr lang="en-US" sz="788" dirty="0">
                <a:solidFill>
                  <a:srgbClr val="FFFFFF">
                    <a:lumMod val="50000"/>
                  </a:srgbClr>
                </a:solidFill>
              </a:rPr>
              <a:t> care se </a:t>
            </a:r>
            <a:r>
              <a:rPr lang="en-US" sz="788" dirty="0" err="1">
                <a:solidFill>
                  <a:srgbClr val="FFFFFF">
                    <a:lumMod val="50000"/>
                  </a:srgbClr>
                </a:solidFill>
              </a:rPr>
              <a:t>prevede</a:t>
            </a:r>
            <a:r>
              <a:rPr lang="en-US" sz="788" dirty="0">
                <a:solidFill>
                  <a:srgbClr val="FFFFFF">
                    <a:lumMod val="50000"/>
                  </a:srgbClr>
                </a:solidFill>
              </a:rPr>
              <a:t> </a:t>
            </a:r>
            <a:r>
              <a:rPr lang="en-US" sz="788" dirty="0" err="1">
                <a:solidFill>
                  <a:srgbClr val="FFFFFF">
                    <a:lumMod val="50000"/>
                  </a:srgbClr>
                </a:solidFill>
              </a:rPr>
              <a:t>altfel</a:t>
            </a:r>
            <a:r>
              <a:rPr lang="en-US" sz="788" dirty="0">
                <a:solidFill>
                  <a:srgbClr val="FFFFFF">
                    <a:lumMod val="50000"/>
                  </a:srgbClr>
                </a:solidFill>
              </a:rPr>
              <a:t>, </a:t>
            </a:r>
            <a:r>
              <a:rPr lang="en-US" sz="788" dirty="0" err="1">
                <a:solidFill>
                  <a:srgbClr val="FFFFFF">
                    <a:lumMod val="50000"/>
                  </a:srgbClr>
                </a:solidFill>
              </a:rPr>
              <a:t>reutilizarea</a:t>
            </a:r>
            <a:r>
              <a:rPr lang="en-US" sz="788" dirty="0">
                <a:solidFill>
                  <a:srgbClr val="FFFFFF">
                    <a:lumMod val="50000"/>
                  </a:srgbClr>
                </a:solidFill>
              </a:rPr>
              <a:t> </a:t>
            </a:r>
            <a:r>
              <a:rPr lang="en-US" sz="788" dirty="0" err="1">
                <a:solidFill>
                  <a:srgbClr val="FFFFFF">
                    <a:lumMod val="50000"/>
                  </a:srgbClr>
                </a:solidFill>
              </a:rPr>
              <a:t>prezentului</a:t>
            </a:r>
            <a:r>
              <a:rPr lang="en-US" sz="788" dirty="0">
                <a:solidFill>
                  <a:srgbClr val="FFFFFF">
                    <a:lumMod val="50000"/>
                  </a:srgbClr>
                </a:solidFill>
              </a:rPr>
              <a:t> document </a:t>
            </a:r>
            <a:r>
              <a:rPr lang="en-US" sz="788" dirty="0" err="1">
                <a:solidFill>
                  <a:srgbClr val="FFFFFF">
                    <a:lumMod val="50000"/>
                  </a:srgbClr>
                </a:solidFill>
              </a:rPr>
              <a:t>este</a:t>
            </a:r>
            <a:r>
              <a:rPr lang="en-US" sz="788" dirty="0">
                <a:solidFill>
                  <a:srgbClr val="FFFFFF">
                    <a:lumMod val="50000"/>
                  </a:srgbClr>
                </a:solidFill>
              </a:rPr>
              <a:t> </a:t>
            </a:r>
            <a:r>
              <a:rPr lang="en-US" sz="788" dirty="0" err="1">
                <a:solidFill>
                  <a:srgbClr val="FFFFFF">
                    <a:lumMod val="50000"/>
                  </a:srgbClr>
                </a:solidFill>
              </a:rPr>
              <a:t>autorizată</a:t>
            </a:r>
            <a:r>
              <a:rPr lang="en-US" sz="788" dirty="0">
                <a:solidFill>
                  <a:srgbClr val="FFFFFF">
                    <a:lumMod val="50000"/>
                  </a:srgbClr>
                </a:solidFill>
              </a:rPr>
              <a:t> </a:t>
            </a:r>
            <a:r>
              <a:rPr lang="en-US" sz="788" dirty="0" err="1">
                <a:solidFill>
                  <a:srgbClr val="FFFFFF">
                    <a:lumMod val="50000"/>
                  </a:srgbClr>
                </a:solidFill>
              </a:rPr>
              <a:t>în</a:t>
            </a:r>
            <a:r>
              <a:rPr lang="en-US" sz="788" dirty="0">
                <a:solidFill>
                  <a:srgbClr val="FFFFFF">
                    <a:lumMod val="50000"/>
                  </a:srgbClr>
                </a:solidFill>
              </a:rPr>
              <a:t> </a:t>
            </a:r>
            <a:r>
              <a:rPr lang="en-US" sz="788" dirty="0" err="1">
                <a:solidFill>
                  <a:srgbClr val="FFFFFF">
                    <a:lumMod val="50000"/>
                  </a:srgbClr>
                </a:solidFill>
              </a:rPr>
              <a:t>temeiul</a:t>
            </a:r>
            <a:r>
              <a:rPr lang="en-US" sz="788" dirty="0">
                <a:solidFill>
                  <a:srgbClr val="FFFFFF">
                    <a:lumMod val="50000"/>
                  </a:srgbClr>
                </a:solidFill>
              </a:rPr>
              <a:t> </a:t>
            </a:r>
            <a:r>
              <a:rPr lang="en-US" sz="788" dirty="0" err="1">
                <a:solidFill>
                  <a:srgbClr val="FFFFFF">
                    <a:lumMod val="50000"/>
                  </a:srgbClr>
                </a:solidFill>
              </a:rPr>
              <a:t>unei</a:t>
            </a:r>
            <a:r>
              <a:rPr lang="en-US" sz="788" dirty="0">
                <a:solidFill>
                  <a:srgbClr val="FFFFFF">
                    <a:lumMod val="50000"/>
                  </a:srgbClr>
                </a:solidFill>
              </a:rPr>
              <a:t> </a:t>
            </a:r>
            <a:r>
              <a:rPr lang="en-US" sz="788" dirty="0" err="1">
                <a:solidFill>
                  <a:srgbClr val="FFFFFF">
                    <a:lumMod val="50000"/>
                  </a:srgbClr>
                </a:solidFill>
              </a:rPr>
              <a:t>licențe</a:t>
            </a:r>
            <a:r>
              <a:rPr lang="en-US" sz="788" dirty="0">
                <a:solidFill>
                  <a:srgbClr val="FFFFFF">
                    <a:lumMod val="50000"/>
                  </a:srgbClr>
                </a:solidFill>
              </a:rPr>
              <a:t> Creative Commons Attribution 4.0 International (CC BY 4.0) (</a:t>
            </a:r>
            <a:r>
              <a:rPr lang="en-US" sz="788" dirty="0">
                <a:solidFill>
                  <a:srgbClr val="FFFFFF">
                    <a:lumMod val="50000"/>
                  </a:srgbClr>
                </a:solidFill>
                <a:hlinkClick r:id="rId8"/>
              </a:rPr>
              <a:t>https://creativecommons.org/licenses/by/4.0</a:t>
            </a:r>
            <a:r>
              <a:rPr lang="en-US" sz="788" dirty="0">
                <a:solidFill>
                  <a:srgbClr val="FFFFFF">
                    <a:lumMod val="50000"/>
                  </a:srgbClr>
                </a:solidFill>
              </a:rPr>
              <a:t>). </a:t>
            </a:r>
            <a:r>
              <a:rPr lang="en-US" sz="788" dirty="0" err="1">
                <a:solidFill>
                  <a:srgbClr val="FFFFFF">
                    <a:lumMod val="50000"/>
                  </a:srgbClr>
                </a:solidFill>
              </a:rPr>
              <a:t>Pentru</a:t>
            </a:r>
            <a:r>
              <a:rPr lang="en-US" sz="788" dirty="0">
                <a:solidFill>
                  <a:srgbClr val="FFFFFF">
                    <a:lumMod val="50000"/>
                  </a:srgbClr>
                </a:solidFill>
              </a:rPr>
              <a:t> </a:t>
            </a:r>
            <a:r>
              <a:rPr lang="en-US" sz="788" dirty="0" err="1">
                <a:solidFill>
                  <a:srgbClr val="FFFFFF">
                    <a:lumMod val="50000"/>
                  </a:srgbClr>
                </a:solidFill>
              </a:rPr>
              <a:t>orice</a:t>
            </a:r>
            <a:r>
              <a:rPr lang="en-US" sz="788" dirty="0">
                <a:solidFill>
                  <a:srgbClr val="FFFFFF">
                    <a:lumMod val="50000"/>
                  </a:srgbClr>
                </a:solidFill>
              </a:rPr>
              <a:t> </a:t>
            </a:r>
            <a:r>
              <a:rPr lang="en-US" sz="788" dirty="0" err="1">
                <a:solidFill>
                  <a:srgbClr val="FFFFFF">
                    <a:lumMod val="50000"/>
                  </a:srgbClr>
                </a:solidFill>
              </a:rPr>
              <a:t>utilizare</a:t>
            </a:r>
            <a:r>
              <a:rPr lang="en-US" sz="788" dirty="0">
                <a:solidFill>
                  <a:srgbClr val="FFFFFF">
                    <a:lumMod val="50000"/>
                  </a:srgbClr>
                </a:solidFill>
              </a:rPr>
              <a:t> </a:t>
            </a:r>
            <a:r>
              <a:rPr lang="en-US" sz="788" dirty="0" err="1">
                <a:solidFill>
                  <a:srgbClr val="FFFFFF">
                    <a:lumMod val="50000"/>
                  </a:srgbClr>
                </a:solidFill>
              </a:rPr>
              <a:t>sau</a:t>
            </a:r>
            <a:r>
              <a:rPr lang="en-US" sz="788" dirty="0">
                <a:solidFill>
                  <a:srgbClr val="FFFFFF">
                    <a:lumMod val="50000"/>
                  </a:srgbClr>
                </a:solidFill>
              </a:rPr>
              <a:t> </a:t>
            </a:r>
            <a:r>
              <a:rPr lang="en-US" sz="788" dirty="0" err="1">
                <a:solidFill>
                  <a:srgbClr val="FFFFFF">
                    <a:lumMod val="50000"/>
                  </a:srgbClr>
                </a:solidFill>
              </a:rPr>
              <a:t>reproducere</a:t>
            </a:r>
            <a:r>
              <a:rPr lang="en-US" sz="788" dirty="0">
                <a:solidFill>
                  <a:srgbClr val="FFFFFF">
                    <a:lumMod val="50000"/>
                  </a:srgbClr>
                </a:solidFill>
              </a:rPr>
              <a:t> a </a:t>
            </a:r>
            <a:r>
              <a:rPr lang="en-US" sz="788" dirty="0" err="1">
                <a:solidFill>
                  <a:srgbClr val="FFFFFF">
                    <a:lumMod val="50000"/>
                  </a:srgbClr>
                </a:solidFill>
              </a:rPr>
              <a:t>unor</a:t>
            </a:r>
            <a:r>
              <a:rPr lang="en-US" sz="788" dirty="0">
                <a:solidFill>
                  <a:srgbClr val="FFFFFF">
                    <a:lumMod val="50000"/>
                  </a:srgbClr>
                </a:solidFill>
              </a:rPr>
              <a:t> </a:t>
            </a:r>
            <a:r>
              <a:rPr lang="en-US" sz="788" dirty="0" err="1">
                <a:solidFill>
                  <a:srgbClr val="FFFFFF">
                    <a:lumMod val="50000"/>
                  </a:srgbClr>
                </a:solidFill>
              </a:rPr>
              <a:t>elemente</a:t>
            </a:r>
            <a:r>
              <a:rPr lang="en-US" sz="788" dirty="0">
                <a:solidFill>
                  <a:srgbClr val="FFFFFF">
                    <a:lumMod val="50000"/>
                  </a:srgbClr>
                </a:solidFill>
              </a:rPr>
              <a:t> care nu </a:t>
            </a:r>
            <a:r>
              <a:rPr lang="en-US" sz="788" dirty="0" err="1">
                <a:solidFill>
                  <a:srgbClr val="FFFFFF">
                    <a:lumMod val="50000"/>
                  </a:srgbClr>
                </a:solidFill>
              </a:rPr>
              <a:t>sunt</a:t>
            </a:r>
            <a:r>
              <a:rPr lang="en-US" sz="788" dirty="0">
                <a:solidFill>
                  <a:srgbClr val="FFFFFF">
                    <a:lumMod val="50000"/>
                  </a:srgbClr>
                </a:solidFill>
              </a:rPr>
              <a:t> </a:t>
            </a:r>
            <a:r>
              <a:rPr lang="en-US" sz="788" dirty="0" err="1">
                <a:solidFill>
                  <a:srgbClr val="FFFFFF">
                    <a:lumMod val="50000"/>
                  </a:srgbClr>
                </a:solidFill>
              </a:rPr>
              <a:t>deținute</a:t>
            </a:r>
            <a:r>
              <a:rPr lang="en-US" sz="788" dirty="0">
                <a:solidFill>
                  <a:srgbClr val="FFFFFF">
                    <a:lumMod val="50000"/>
                  </a:srgbClr>
                </a:solidFill>
              </a:rPr>
              <a:t> de </a:t>
            </a:r>
            <a:r>
              <a:rPr lang="en-US" sz="788" dirty="0" err="1">
                <a:solidFill>
                  <a:srgbClr val="FFFFFF">
                    <a:lumMod val="50000"/>
                  </a:srgbClr>
                </a:solidFill>
              </a:rPr>
              <a:t>Uniunea</a:t>
            </a:r>
            <a:r>
              <a:rPr lang="en-US" sz="788" dirty="0">
                <a:solidFill>
                  <a:srgbClr val="FFFFFF">
                    <a:lumMod val="50000"/>
                  </a:srgbClr>
                </a:solidFill>
              </a:rPr>
              <a:t> </a:t>
            </a:r>
            <a:r>
              <a:rPr lang="en-US" sz="788" dirty="0" err="1">
                <a:solidFill>
                  <a:srgbClr val="FFFFFF">
                    <a:lumMod val="50000"/>
                  </a:srgbClr>
                </a:solidFill>
              </a:rPr>
              <a:t>Europeană</a:t>
            </a:r>
            <a:r>
              <a:rPr lang="en-US" sz="788" dirty="0">
                <a:solidFill>
                  <a:srgbClr val="FFFFFF">
                    <a:lumMod val="50000"/>
                  </a:srgbClr>
                </a:solidFill>
              </a:rPr>
              <a:t>, </a:t>
            </a:r>
            <a:r>
              <a:rPr lang="en-US" sz="788" dirty="0" err="1">
                <a:solidFill>
                  <a:srgbClr val="FFFFFF">
                    <a:lumMod val="50000"/>
                  </a:srgbClr>
                </a:solidFill>
              </a:rPr>
              <a:t>este</a:t>
            </a:r>
            <a:r>
              <a:rPr lang="en-US" sz="788" dirty="0">
                <a:solidFill>
                  <a:srgbClr val="FFFFFF">
                    <a:lumMod val="50000"/>
                  </a:srgbClr>
                </a:solidFill>
              </a:rPr>
              <a:t> </a:t>
            </a:r>
            <a:r>
              <a:rPr lang="en-US" sz="788" dirty="0" err="1">
                <a:solidFill>
                  <a:srgbClr val="FFFFFF">
                    <a:lumMod val="50000"/>
                  </a:srgbClr>
                </a:solidFill>
              </a:rPr>
              <a:t>posibil</a:t>
            </a:r>
            <a:r>
              <a:rPr lang="en-US" sz="788" dirty="0">
                <a:solidFill>
                  <a:srgbClr val="FFFFFF">
                    <a:lumMod val="50000"/>
                  </a:srgbClr>
                </a:solidFill>
              </a:rPr>
              <a:t> </a:t>
            </a:r>
            <a:r>
              <a:rPr lang="en-US" sz="788" dirty="0" err="1">
                <a:solidFill>
                  <a:srgbClr val="FFFFFF">
                    <a:lumMod val="50000"/>
                  </a:srgbClr>
                </a:solidFill>
              </a:rPr>
              <a:t>să</a:t>
            </a:r>
            <a:r>
              <a:rPr lang="en-US" sz="788" dirty="0">
                <a:solidFill>
                  <a:srgbClr val="FFFFFF">
                    <a:lumMod val="50000"/>
                  </a:srgbClr>
                </a:solidFill>
              </a:rPr>
              <a:t> fie </a:t>
            </a:r>
            <a:r>
              <a:rPr lang="en-US" sz="788" dirty="0" err="1">
                <a:solidFill>
                  <a:srgbClr val="FFFFFF">
                    <a:lumMod val="50000"/>
                  </a:srgbClr>
                </a:solidFill>
              </a:rPr>
              <a:t>necesară</a:t>
            </a:r>
            <a:r>
              <a:rPr lang="en-US" sz="788" dirty="0">
                <a:solidFill>
                  <a:srgbClr val="FFFFFF">
                    <a:lumMod val="50000"/>
                  </a:srgbClr>
                </a:solidFill>
              </a:rPr>
              <a:t> </a:t>
            </a:r>
            <a:r>
              <a:rPr lang="en-US" sz="788" dirty="0" err="1">
                <a:solidFill>
                  <a:srgbClr val="FFFFFF">
                    <a:lumMod val="50000"/>
                  </a:srgbClr>
                </a:solidFill>
              </a:rPr>
              <a:t>solicitarea</a:t>
            </a:r>
            <a:r>
              <a:rPr lang="en-US" sz="788" dirty="0">
                <a:solidFill>
                  <a:srgbClr val="FFFFFF">
                    <a:lumMod val="50000"/>
                  </a:srgbClr>
                </a:solidFill>
              </a:rPr>
              <a:t> </a:t>
            </a:r>
            <a:r>
              <a:rPr lang="en-US" sz="788" dirty="0" err="1">
                <a:solidFill>
                  <a:srgbClr val="FFFFFF">
                    <a:lumMod val="50000"/>
                  </a:srgbClr>
                </a:solidFill>
              </a:rPr>
              <a:t>permisiunii</a:t>
            </a:r>
            <a:r>
              <a:rPr lang="en-US" sz="788" dirty="0">
                <a:solidFill>
                  <a:srgbClr val="FFFFFF">
                    <a:lumMod val="50000"/>
                  </a:srgbClr>
                </a:solidFill>
              </a:rPr>
              <a:t> direct de la </a:t>
            </a:r>
            <a:r>
              <a:rPr lang="en-US" sz="788" dirty="0" err="1">
                <a:solidFill>
                  <a:srgbClr val="FFFFFF">
                    <a:lumMod val="50000"/>
                  </a:srgbClr>
                </a:solidFill>
              </a:rPr>
              <a:t>titularii</a:t>
            </a:r>
            <a:r>
              <a:rPr lang="en-US" sz="788" dirty="0">
                <a:solidFill>
                  <a:srgbClr val="FFFFFF">
                    <a:lumMod val="50000"/>
                  </a:srgbClr>
                </a:solidFill>
              </a:rPr>
              <a:t> </a:t>
            </a:r>
            <a:r>
              <a:rPr lang="en-US" sz="788" dirty="0" err="1">
                <a:solidFill>
                  <a:srgbClr val="FFFFFF">
                    <a:lumMod val="50000"/>
                  </a:srgbClr>
                </a:solidFill>
              </a:rPr>
              <a:t>drepturilor</a:t>
            </a:r>
            <a:r>
              <a:rPr lang="en-US" sz="788" dirty="0">
                <a:solidFill>
                  <a:srgbClr val="FFFFFF">
                    <a:lumMod val="50000"/>
                  </a:srgbClr>
                </a:solidFill>
              </a:rPr>
              <a:t> respective.</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4134658"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INFORMAȚII GENERALE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523220"/>
          </a:xfrm>
          <a:prstGeom prst="rect">
            <a:avLst/>
          </a:prstGeom>
          <a:noFill/>
        </p:spPr>
        <p:txBody>
          <a:bodyPr wrap="square" rtlCol="0">
            <a:spAutoFit/>
          </a:bodyPr>
          <a:lstStyle/>
          <a:p>
            <a:pPr algn="ctr"/>
            <a:r>
              <a:rPr lang="fr-FR" sz="1400" b="1" dirty="0">
                <a:solidFill>
                  <a:srgbClr val="002060"/>
                </a:solidFill>
                <a:latin typeface="Calibri" charset="0"/>
                <a:ea typeface="Calibri" charset="0"/>
                <a:cs typeface="Calibri" charset="0"/>
              </a:rPr>
              <a:t>447 de </a:t>
            </a:r>
            <a:r>
              <a:rPr lang="fr-FR" sz="1400" b="1" dirty="0" err="1">
                <a:solidFill>
                  <a:srgbClr val="002060"/>
                </a:solidFill>
                <a:latin typeface="Calibri" charset="0"/>
                <a:ea typeface="Calibri" charset="0"/>
                <a:cs typeface="Calibri" charset="0"/>
              </a:rPr>
              <a:t>milioane</a:t>
            </a:r>
            <a:r>
              <a:rPr lang="fr-FR" sz="1400" b="1" dirty="0">
                <a:solidFill>
                  <a:srgbClr val="002060"/>
                </a:solidFill>
                <a:latin typeface="Calibri" charset="0"/>
                <a:ea typeface="Calibri" charset="0"/>
                <a:cs typeface="Calibri" charset="0"/>
              </a:rPr>
              <a:t> de </a:t>
            </a:r>
            <a:r>
              <a:rPr lang="fr-FR" sz="1400" b="1" dirty="0" err="1">
                <a:solidFill>
                  <a:srgbClr val="002060"/>
                </a:solidFill>
                <a:latin typeface="Calibri" charset="0"/>
                <a:ea typeface="Calibri" charset="0"/>
                <a:cs typeface="Calibri" charset="0"/>
              </a:rPr>
              <a:t>locuitori</a:t>
            </a:r>
            <a:endParaRPr lang="fr-BE" sz="1400"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UE: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it-IT" b="1" dirty="0">
                <a:solidFill>
                  <a:srgbClr val="002060"/>
                </a:solidFill>
              </a:rPr>
              <a:t>1 </a:t>
            </a:r>
            <a:r>
              <a:rPr lang="it-IT" b="1" dirty="0" err="1">
                <a:solidFill>
                  <a:srgbClr val="002060"/>
                </a:solidFill>
              </a:rPr>
              <a:t>din</a:t>
            </a:r>
            <a:r>
              <a:rPr lang="it-IT" b="1" dirty="0">
                <a:solidFill>
                  <a:srgbClr val="002060"/>
                </a:solidFill>
              </a:rPr>
              <a:t> </a:t>
            </a:r>
            <a:r>
              <a:rPr lang="it-IT" b="1" dirty="0" err="1">
                <a:solidFill>
                  <a:srgbClr val="002060"/>
                </a:solidFill>
              </a:rPr>
              <a:t>cele</a:t>
            </a:r>
            <a:r>
              <a:rPr lang="it-IT" b="1" dirty="0">
                <a:solidFill>
                  <a:srgbClr val="002060"/>
                </a:solidFill>
              </a:rPr>
              <a:t> 6 continente</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peste 700 de </a:t>
            </a:r>
            <a:r>
              <a:rPr lang="fr-FR" b="1" dirty="0" err="1">
                <a:solidFill>
                  <a:srgbClr val="002060"/>
                </a:solidFill>
                <a:latin typeface="Calibri" charset="0"/>
                <a:ea typeface="Calibri" charset="0"/>
                <a:cs typeface="Calibri" charset="0"/>
              </a:rPr>
              <a:t>milioane</a:t>
            </a:r>
            <a:r>
              <a:rPr lang="fr-FR" b="1" dirty="0">
                <a:solidFill>
                  <a:srgbClr val="002060"/>
                </a:solidFill>
                <a:latin typeface="Calibri" charset="0"/>
                <a:ea typeface="Calibri" charset="0"/>
                <a:cs typeface="Calibri" charset="0"/>
              </a:rPr>
              <a:t> de </a:t>
            </a:r>
            <a:r>
              <a:rPr lang="fr-FR" b="1" dirty="0" err="1">
                <a:solidFill>
                  <a:srgbClr val="002060"/>
                </a:solidFill>
                <a:latin typeface="Calibri" charset="0"/>
                <a:ea typeface="Calibri" charset="0"/>
                <a:cs typeface="Calibri" charset="0"/>
              </a:rPr>
              <a:t>locuitori</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de </a:t>
            </a:r>
            <a:r>
              <a:rPr lang="fr-FR" b="1" dirty="0" err="1">
                <a:solidFill>
                  <a:srgbClr val="002060"/>
                </a:solidFill>
                <a:latin typeface="Calibri" charset="0"/>
                <a:ea typeface="Calibri" charset="0"/>
                <a:cs typeface="Calibri" charset="0"/>
              </a:rPr>
              <a:t>țări</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UE:</a:t>
            </a:r>
          </a:p>
          <a:p>
            <a:pPr algn="ctr"/>
            <a:r>
              <a:rPr lang="en-IE" b="1" dirty="0">
                <a:solidFill>
                  <a:srgbClr val="002060"/>
                </a:solidFill>
              </a:rPr>
              <a:t>27 de </a:t>
            </a:r>
            <a:r>
              <a:rPr lang="en-IE" b="1" dirty="0" err="1">
                <a:solidFill>
                  <a:srgbClr val="002060"/>
                </a:solidFill>
              </a:rPr>
              <a:t>țări</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CE ESTE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24912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CULTURA EUROPEANĂ</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3337560" y="4502133"/>
            <a:ext cx="551449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5750" indent="-285750">
              <a:lnSpc>
                <a:spcPct val="150000"/>
              </a:lnSpc>
              <a:buFont typeface="Arial" panose="020B0604020202020204" pitchFamily="34" charset="0"/>
              <a:buChar char="•"/>
            </a:pPr>
            <a:r>
              <a:rPr lang="it-IT" sz="2000" b="1" dirty="0">
                <a:solidFill>
                  <a:schemeClr val="accent5">
                    <a:lumMod val="50000"/>
                  </a:schemeClr>
                </a:solidFill>
              </a:rPr>
              <a:t>Grecia </a:t>
            </a:r>
            <a:r>
              <a:rPr lang="it-IT" sz="2000" b="1" dirty="0" err="1">
                <a:solidFill>
                  <a:schemeClr val="accent5">
                    <a:lumMod val="50000"/>
                  </a:schemeClr>
                </a:solidFill>
              </a:rPr>
              <a:t>și</a:t>
            </a:r>
            <a:r>
              <a:rPr lang="it-IT" sz="2000" b="1" dirty="0">
                <a:solidFill>
                  <a:schemeClr val="accent5">
                    <a:lumMod val="50000"/>
                  </a:schemeClr>
                </a:solidFill>
              </a:rPr>
              <a:t> Roma </a:t>
            </a:r>
            <a:r>
              <a:rPr lang="it-IT" sz="2000" b="1" dirty="0" err="1">
                <a:solidFill>
                  <a:schemeClr val="accent5">
                    <a:lumMod val="50000"/>
                  </a:schemeClr>
                </a:solidFill>
              </a:rPr>
              <a:t>antică</a:t>
            </a:r>
            <a:r>
              <a:rPr lang="it-IT" sz="2000" b="1" dirty="0">
                <a:solidFill>
                  <a:schemeClr val="accent5">
                    <a:lumMod val="50000"/>
                  </a:schemeClr>
                </a:solidFill>
              </a:rPr>
              <a:t> </a:t>
            </a:r>
            <a:r>
              <a:rPr lang="it-IT" sz="2000" b="1" dirty="0" err="1">
                <a:solidFill>
                  <a:schemeClr val="accent5">
                    <a:lumMod val="50000"/>
                  </a:schemeClr>
                </a:solidFill>
              </a:rPr>
              <a:t>au</a:t>
            </a:r>
            <a:r>
              <a:rPr lang="it-IT" sz="2000" b="1" dirty="0">
                <a:solidFill>
                  <a:schemeClr val="accent5">
                    <a:lumMod val="50000"/>
                  </a:schemeClr>
                </a:solidFill>
              </a:rPr>
              <a:t> </a:t>
            </a:r>
            <a:r>
              <a:rPr lang="it-IT" sz="2000" b="1" dirty="0" err="1">
                <a:solidFill>
                  <a:schemeClr val="accent5">
                    <a:lumMod val="50000"/>
                  </a:schemeClr>
                </a:solidFill>
              </a:rPr>
              <a:t>conturat</a:t>
            </a:r>
            <a:r>
              <a:rPr lang="it-IT" sz="2000" b="1" dirty="0">
                <a:solidFill>
                  <a:schemeClr val="accent5">
                    <a:lumMod val="50000"/>
                  </a:schemeClr>
                </a:solidFill>
              </a:rPr>
              <a:t> cultura </a:t>
            </a:r>
            <a:r>
              <a:rPr lang="it-IT" sz="2000" b="1" dirty="0" err="1">
                <a:solidFill>
                  <a:schemeClr val="accent5">
                    <a:lumMod val="50000"/>
                  </a:schemeClr>
                </a:solidFill>
              </a:rPr>
              <a:t>și</a:t>
            </a:r>
            <a:r>
              <a:rPr lang="it-IT" sz="2000" b="1" dirty="0">
                <a:solidFill>
                  <a:schemeClr val="accent5">
                    <a:lumMod val="50000"/>
                  </a:schemeClr>
                </a:solidFill>
              </a:rPr>
              <a:t> </a:t>
            </a:r>
            <a:r>
              <a:rPr lang="it-IT" sz="2000" b="1" dirty="0" err="1">
                <a:solidFill>
                  <a:schemeClr val="accent5">
                    <a:lumMod val="50000"/>
                  </a:schemeClr>
                </a:solidFill>
              </a:rPr>
              <a:t>diversitatea</a:t>
            </a:r>
            <a:r>
              <a:rPr lang="it-IT" sz="2000" b="1" dirty="0">
                <a:solidFill>
                  <a:schemeClr val="accent5">
                    <a:lumMod val="50000"/>
                  </a:schemeClr>
                </a:solidFill>
              </a:rPr>
              <a:t> Europei</a:t>
            </a:r>
          </a:p>
          <a:p>
            <a:pPr marL="465750" indent="-285750">
              <a:lnSpc>
                <a:spcPct val="150000"/>
              </a:lnSpc>
              <a:buFont typeface="Arial" panose="020B0604020202020204" pitchFamily="34" charset="0"/>
              <a:buChar char="•"/>
            </a:pPr>
            <a:r>
              <a:rPr lang="en-GB" sz="2000" b="1" dirty="0" err="1">
                <a:solidFill>
                  <a:schemeClr val="accent5">
                    <a:lumMod val="50000"/>
                  </a:schemeClr>
                </a:solidFill>
              </a:rPr>
              <a:t>Reforma</a:t>
            </a:r>
            <a:r>
              <a:rPr lang="en-GB" sz="2000" b="1" dirty="0">
                <a:solidFill>
                  <a:schemeClr val="accent5">
                    <a:lumMod val="50000"/>
                  </a:schemeClr>
                </a:solidFill>
              </a:rPr>
              <a:t> </a:t>
            </a:r>
            <a:r>
              <a:rPr lang="en-GB" sz="2000" b="1" dirty="0" err="1">
                <a:solidFill>
                  <a:schemeClr val="accent5">
                    <a:lumMod val="50000"/>
                  </a:schemeClr>
                </a:solidFill>
              </a:rPr>
              <a:t>și</a:t>
            </a:r>
            <a:r>
              <a:rPr lang="en-GB" sz="2000" b="1" dirty="0">
                <a:solidFill>
                  <a:schemeClr val="accent5">
                    <a:lumMod val="50000"/>
                  </a:schemeClr>
                </a:solidFill>
              </a:rPr>
              <a:t> </a:t>
            </a:r>
            <a:r>
              <a:rPr lang="en-GB" sz="2000" b="1" dirty="0" err="1">
                <a:solidFill>
                  <a:schemeClr val="accent5">
                    <a:lumMod val="50000"/>
                  </a:schemeClr>
                </a:solidFill>
              </a:rPr>
              <a:t>Iluminismul</a:t>
            </a:r>
            <a:endParaRPr lang="en-GB" sz="2000" b="1" dirty="0">
              <a:solidFill>
                <a:schemeClr val="accent5">
                  <a:lumMod val="50000"/>
                </a:schemeClr>
              </a:solidFill>
            </a:endParaRPr>
          </a:p>
          <a:p>
            <a:pPr marL="465750" indent="-285750">
              <a:lnSpc>
                <a:spcPct val="150000"/>
              </a:lnSpc>
              <a:buFont typeface="Arial" panose="020B0604020202020204" pitchFamily="34" charset="0"/>
              <a:buChar char="•"/>
            </a:pPr>
            <a:r>
              <a:rPr lang="en-GB" sz="2000" b="1" dirty="0" err="1">
                <a:solidFill>
                  <a:schemeClr val="accent5">
                    <a:lumMod val="50000"/>
                  </a:schemeClr>
                </a:solidFill>
              </a:rPr>
              <a:t>Parlamentarismul</a:t>
            </a:r>
            <a:r>
              <a:rPr lang="en-GB" sz="2000" b="1" dirty="0">
                <a:solidFill>
                  <a:schemeClr val="accent5">
                    <a:lumMod val="50000"/>
                  </a:schemeClr>
                </a:solidFill>
              </a:rPr>
              <a:t> </a:t>
            </a:r>
            <a:r>
              <a:rPr lang="en-GB" sz="2000" b="1" dirty="0" err="1">
                <a:solidFill>
                  <a:schemeClr val="accent5">
                    <a:lumMod val="50000"/>
                  </a:schemeClr>
                </a:solidFill>
              </a:rPr>
              <a:t>și</a:t>
            </a:r>
            <a:r>
              <a:rPr lang="en-GB" sz="2000" b="1" dirty="0">
                <a:solidFill>
                  <a:schemeClr val="accent5">
                    <a:lumMod val="50000"/>
                  </a:schemeClr>
                </a:solidFill>
              </a:rPr>
              <a:t> </a:t>
            </a:r>
            <a:r>
              <a:rPr lang="en-GB" sz="2000" b="1" dirty="0" err="1">
                <a:solidFill>
                  <a:schemeClr val="accent5">
                    <a:lumMod val="50000"/>
                  </a:schemeClr>
                </a:solidFill>
              </a:rPr>
              <a:t>drepturile</a:t>
            </a:r>
            <a:r>
              <a:rPr lang="en-GB" sz="2000" b="1" dirty="0">
                <a:solidFill>
                  <a:schemeClr val="accent5">
                    <a:lumMod val="50000"/>
                  </a:schemeClr>
                </a:solidFill>
              </a:rPr>
              <a:t> </a:t>
            </a:r>
            <a:r>
              <a:rPr lang="en-GB" sz="2000" b="1" dirty="0" err="1">
                <a:solidFill>
                  <a:schemeClr val="accent5">
                    <a:lumMod val="50000"/>
                  </a:schemeClr>
                </a:solidFill>
              </a:rPr>
              <a:t>sociale</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ARTIȘTI EUROPENI</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n-GB" dirty="0"/>
              <a:t>De-a </a:t>
            </a:r>
            <a:r>
              <a:rPr lang="en-GB" dirty="0" err="1"/>
              <a:t>lungul</a:t>
            </a:r>
            <a:r>
              <a:rPr lang="en-GB" dirty="0"/>
              <a:t> </a:t>
            </a:r>
            <a:r>
              <a:rPr lang="en-GB" dirty="0" err="1"/>
              <a:t>secolelor</a:t>
            </a:r>
            <a:r>
              <a:rPr lang="en-GB" dirty="0"/>
              <a:t>, </a:t>
            </a:r>
            <a:r>
              <a:rPr lang="en-GB" dirty="0" err="1"/>
              <a:t>noile</a:t>
            </a:r>
            <a:r>
              <a:rPr lang="en-GB" dirty="0"/>
              <a:t> </a:t>
            </a:r>
            <a:r>
              <a:rPr lang="en-GB" dirty="0" err="1"/>
              <a:t>stiluri</a:t>
            </a:r>
            <a:r>
              <a:rPr lang="en-GB" dirty="0"/>
              <a:t> din </a:t>
            </a:r>
            <a:r>
              <a:rPr lang="en-GB" dirty="0" err="1"/>
              <a:t>muzică</a:t>
            </a:r>
            <a:r>
              <a:rPr lang="en-GB" dirty="0"/>
              <a:t>, </a:t>
            </a:r>
            <a:r>
              <a:rPr lang="en-GB" dirty="0" err="1"/>
              <a:t>arhitectură</a:t>
            </a:r>
            <a:r>
              <a:rPr lang="en-GB" dirty="0"/>
              <a:t> </a:t>
            </a:r>
            <a:r>
              <a:rPr lang="en-GB" dirty="0" err="1"/>
              <a:t>și</a:t>
            </a:r>
            <a:r>
              <a:rPr lang="en-GB" dirty="0"/>
              <a:t> </a:t>
            </a:r>
            <a:r>
              <a:rPr lang="en-GB" dirty="0" err="1"/>
              <a:t>literatură</a:t>
            </a:r>
            <a:r>
              <a:rPr lang="en-GB" dirty="0"/>
              <a:t> au </a:t>
            </a:r>
            <a:r>
              <a:rPr lang="en-GB" dirty="0" err="1"/>
              <a:t>inspirat</a:t>
            </a:r>
            <a:r>
              <a:rPr lang="en-GB" dirty="0"/>
              <a:t> </a:t>
            </a:r>
            <a:r>
              <a:rPr lang="en-GB" dirty="0" err="1"/>
              <a:t>artiștii</a:t>
            </a:r>
            <a:r>
              <a:rPr lang="en-GB" dirty="0"/>
              <a:t> din </a:t>
            </a:r>
            <a:r>
              <a:rPr lang="en-GB" dirty="0" err="1"/>
              <a:t>întreaga</a:t>
            </a:r>
            <a:r>
              <a:rPr lang="en-GB" dirty="0"/>
              <a:t> </a:t>
            </a:r>
            <a:r>
              <a:rPr lang="en-GB" dirty="0" err="1"/>
              <a:t>Europă</a:t>
            </a:r>
            <a:r>
              <a:rPr lang="en-GB" dirty="0"/>
              <a:t>.</a:t>
            </a:r>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De </a:t>
            </a:r>
            <a:r>
              <a:rPr lang="en-GB" dirty="0" err="1"/>
              <a:t>exemplu</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225311"/>
            <a:ext cx="38709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VALORILE EUROPENE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Demnitatea</a:t>
            </a:r>
            <a:r>
              <a:rPr lang="en-US" sz="2400" dirty="0">
                <a:solidFill>
                  <a:schemeClr val="tx1"/>
                </a:solidFill>
              </a:rPr>
              <a:t> </a:t>
            </a:r>
            <a:r>
              <a:rPr lang="en-US" sz="2400" dirty="0" err="1">
                <a:solidFill>
                  <a:schemeClr val="tx1"/>
                </a:solidFill>
              </a:rPr>
              <a:t>umană</a:t>
            </a:r>
            <a:endParaRPr lang="en-US" sz="2400" dirty="0">
              <a:solidFill>
                <a:schemeClr val="tx1"/>
              </a:solidFill>
            </a:endParaRPr>
          </a:p>
          <a:p>
            <a:pPr algn="ctr"/>
            <a:r>
              <a:rPr lang="en-US" sz="2400" dirty="0" err="1">
                <a:solidFill>
                  <a:schemeClr val="tx1"/>
                </a:solidFill>
              </a:rPr>
              <a:t>Libertatea</a:t>
            </a:r>
            <a:endParaRPr lang="en-US" sz="2400" dirty="0">
              <a:solidFill>
                <a:schemeClr val="tx1"/>
              </a:solidFill>
            </a:endParaRPr>
          </a:p>
          <a:p>
            <a:pPr algn="ctr"/>
            <a:r>
              <a:rPr lang="en-US" sz="2400" dirty="0" err="1">
                <a:solidFill>
                  <a:schemeClr val="tx1"/>
                </a:solidFill>
              </a:rPr>
              <a:t>Democrația</a:t>
            </a:r>
            <a:endParaRPr lang="en-US" sz="2400" dirty="0">
              <a:solidFill>
                <a:schemeClr val="tx1"/>
              </a:solidFill>
            </a:endParaRPr>
          </a:p>
          <a:p>
            <a:pPr algn="ctr"/>
            <a:r>
              <a:rPr lang="en-US" sz="2400" dirty="0" err="1">
                <a:solidFill>
                  <a:schemeClr val="tx1"/>
                </a:solidFill>
              </a:rPr>
              <a:t>Egalitatea</a:t>
            </a:r>
            <a:endParaRPr lang="en-US" sz="2400" dirty="0">
              <a:solidFill>
                <a:schemeClr val="tx1"/>
              </a:solidFill>
            </a:endParaRPr>
          </a:p>
          <a:p>
            <a:pPr algn="ctr"/>
            <a:r>
              <a:rPr lang="en-US" sz="2400" dirty="0" err="1">
                <a:solidFill>
                  <a:schemeClr val="tx1"/>
                </a:solidFill>
              </a:rPr>
              <a:t>Statul</a:t>
            </a:r>
            <a:r>
              <a:rPr lang="en-US" sz="2400" dirty="0">
                <a:solidFill>
                  <a:schemeClr val="tx1"/>
                </a:solidFill>
              </a:rPr>
              <a:t> de </a:t>
            </a:r>
            <a:r>
              <a:rPr lang="en-US" sz="2400" dirty="0" err="1">
                <a:solidFill>
                  <a:schemeClr val="tx1"/>
                </a:solidFill>
              </a:rPr>
              <a:t>drept</a:t>
            </a:r>
            <a:endParaRPr lang="en-US" sz="2400" dirty="0">
              <a:solidFill>
                <a:schemeClr val="tx1"/>
              </a:solidFill>
            </a:endParaRPr>
          </a:p>
          <a:p>
            <a:pPr algn="ctr"/>
            <a:r>
              <a:rPr lang="en-US" sz="2400" dirty="0" err="1">
                <a:solidFill>
                  <a:schemeClr val="tx1"/>
                </a:solidFill>
              </a:rPr>
              <a:t>Drepturile</a:t>
            </a:r>
            <a:r>
              <a:rPr lang="en-US" sz="2400" dirty="0">
                <a:solidFill>
                  <a:schemeClr val="tx1"/>
                </a:solidFill>
              </a:rPr>
              <a:t> </a:t>
            </a:r>
            <a:r>
              <a:rPr lang="en-US" sz="2400" dirty="0" err="1">
                <a:solidFill>
                  <a:schemeClr val="tx1"/>
                </a:solidFill>
              </a:rPr>
              <a:t>omului</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33499</TotalTime>
  <Words>4804</Words>
  <Application>Microsoft Office PowerPoint</Application>
  <PresentationFormat>On-screen Show (4:3)</PresentationFormat>
  <Paragraphs>579</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 LA RĂZBOI, LA 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STUDII, MUNCĂ ȘI VOLUNTARIAT  </vt:lpstr>
      <vt:lpstr>     CĂLĂTORII  </vt:lpstr>
      <vt:lpstr>      … ȘI MULT MAI MULT  </vt:lpstr>
      <vt:lpstr>      PRIORITĂȚILE UE  </vt:lpstr>
      <vt:lpstr>      2022: SOLIDARITATEA UE CU UCRAINA  </vt:lpstr>
      <vt:lpstr>      2022: ANUL EUROPEAN AL TINERETULUI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Mulțumesc!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FABRY Anne-Sophie (COMM)</cp:lastModifiedBy>
  <cp:revision>1550</cp:revision>
  <cp:lastPrinted>2019-09-03T09:29:06Z</cp:lastPrinted>
  <dcterms:created xsi:type="dcterms:W3CDTF">2018-11-12T13:20:47Z</dcterms:created>
  <dcterms:modified xsi:type="dcterms:W3CDTF">2023-02-06T18:41:39Z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2023-02-02T17:10:47Z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d446c077-b47f-4d5f-a5ea-923941ef17d1</vt:lpwstr>
  </property>
  <property fmtid="{D5CDD505-2E9C-101B-9397-08002B2CF9AE}" pid="8" name="MSIP_Label_6bd9ddd1-4d20-43f6-abfa-fc3c07406f94_ContentBits">
    <vt:lpwstr>0</vt:lpwstr>
  </property>
</Properties>
</file>