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OBSAH" id="{51FA4466-1705-B94D-BF4F-554C4F735700}">
          <p14:sldIdLst>
            <p14:sldId id="423"/>
            <p14:sldId id="347"/>
          </p14:sldIdLst>
        </p14:section>
        <p14:section name="ČO JE EURÓ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ÓPSKY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ČO ROBÍ EÚ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AKO FUNGUJE EÚ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KDE SA DOZVIEM VIAC O EÚ?" id="{4DEDCB1D-88D9-A345-A677-739D4EF1E4F1}">
          <p14:sldIdLst>
            <p14:sldId id="342"/>
          </p14:sldIdLst>
        </p14:section>
        <p14:section name="KONTAKTY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5962" autoAdjust="0"/>
  </p:normalViewPr>
  <p:slideViewPr>
    <p:cSldViewPr snapToGrid="0" snapToObjects="1">
      <p:cViewPr varScale="1">
        <p:scale>
          <a:sx n="94" d="100"/>
          <a:sy n="94" d="100"/>
        </p:scale>
        <p:origin x="21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 dirty="0"/>
            <a:t>24 ÚRADNÝCH JAZYKOV EÚ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sk-SK" sz="1500" b="1" dirty="0"/>
            <a:t>Slovanské jazyky: </a:t>
          </a:r>
          <a:r>
            <a:rPr lang="sk-SK" sz="1500" b="0" dirty="0"/>
            <a:t>bulharčina, čeština, chorvátčina, poľština, slovenčina a slovinčina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sk-SK" b="1" dirty="0"/>
            <a:t>Germánske jazyky: </a:t>
          </a:r>
          <a:r>
            <a:rPr lang="sk-SK" b="0" dirty="0"/>
            <a:t>dánčina, nemčina, angličtina, holandčina a švédčina</a:t>
          </a:r>
          <a:endParaRPr lang="en-US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/>
      <dgm:spPr/>
      <dgm:t>
        <a:bodyPr/>
        <a:lstStyle/>
        <a:p>
          <a:r>
            <a:rPr lang="sk-SK" b="1" dirty="0"/>
            <a:t>Románske jazyky: </a:t>
          </a:r>
          <a:r>
            <a:rPr lang="sk-SK" b="0" dirty="0"/>
            <a:t>španielčina, francúzština, taliančina, portugalčina a rumunčina</a:t>
          </a:r>
          <a:endParaRPr lang="en-US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sk-SK" b="1" dirty="0"/>
            <a:t>Ostatné jazyky: </a:t>
          </a:r>
          <a:r>
            <a:rPr lang="sk-SK" b="0" dirty="0"/>
            <a:t>estónčina a fínčina, gréčtina, írčina, litovčina a lotyština, maďarčina, maltčina</a:t>
          </a:r>
          <a:endParaRPr lang="en-US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704" custLinFactNeighborY="-352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zasadá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minimálne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štyrikrát</a:t>
          </a:r>
          <a:r>
            <a:rPr lang="en-US" sz="1800" b="0" dirty="0">
              <a:solidFill>
                <a:schemeClr val="tx1"/>
              </a:solidFill>
            </a:rPr>
            <a:t> do </a:t>
          </a:r>
          <a:r>
            <a:rPr lang="en-US" sz="1800" b="0" dirty="0" err="1">
              <a:solidFill>
                <a:schemeClr val="tx1"/>
              </a:solidFill>
            </a:rPr>
            <a:t>roka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európskych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samitoch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Bruseli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Belgicko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Luxembursko</a:t>
          </a:r>
          <a:r>
            <a:rPr lang="en-US" sz="1800" b="0" dirty="0">
              <a:solidFill>
                <a:schemeClr val="tx1"/>
              </a:solidFill>
            </a:rPr>
            <a:t>).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neprijíma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zákony</a:t>
          </a:r>
          <a:r>
            <a:rPr lang="en-US" sz="1800" b="0" dirty="0">
              <a:solidFill>
                <a:schemeClr val="tx1"/>
              </a:solidFill>
            </a:rPr>
            <a:t> EÚ,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zastupuje vlády krajín EÚ,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Tvoria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ministri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krajín</a:t>
          </a:r>
          <a:r>
            <a:rPr lang="en-US" sz="1700" dirty="0">
              <a:solidFill>
                <a:schemeClr val="tx1"/>
              </a:solidFill>
            </a:rPr>
            <a:t> EÚ, </a:t>
          </a:r>
          <a:r>
            <a:rPr lang="en-US" sz="1700" dirty="0" err="1">
              <a:solidFill>
                <a:schemeClr val="tx1"/>
              </a:solidFill>
            </a:rPr>
            <a:t>ktorí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zasadajú</a:t>
          </a:r>
          <a:r>
            <a:rPr lang="en-US" sz="1700" dirty="0">
              <a:solidFill>
                <a:schemeClr val="tx1"/>
              </a:solidFill>
            </a:rPr>
            <a:t>, aby </a:t>
          </a:r>
          <a:r>
            <a:rPr lang="en-US" sz="1700" dirty="0" err="1">
              <a:solidFill>
                <a:schemeClr val="tx1"/>
              </a:solidFill>
            </a:rPr>
            <a:t>diskutovali</a:t>
          </a:r>
          <a:r>
            <a:rPr lang="en-US" sz="1700" dirty="0">
              <a:solidFill>
                <a:schemeClr val="tx1"/>
              </a:solidFill>
            </a:rPr>
            <a:t> o </a:t>
          </a:r>
          <a:r>
            <a:rPr lang="en-US" sz="1700" dirty="0" err="1">
              <a:solidFill>
                <a:schemeClr val="tx1"/>
              </a:solidFill>
            </a:rPr>
            <a:t>záležitostiach</a:t>
          </a:r>
          <a:r>
            <a:rPr lang="en-US" sz="1700" dirty="0">
              <a:solidFill>
                <a:schemeClr val="tx1"/>
              </a:solidFill>
            </a:rPr>
            <a:t> EÚ (</a:t>
          </a:r>
          <a:r>
            <a:rPr lang="en-US" sz="1700" dirty="0" err="1">
              <a:solidFill>
                <a:schemeClr val="tx1"/>
              </a:solidFill>
            </a:rPr>
            <a:t>poľnohospodárstvo</a:t>
          </a:r>
          <a:r>
            <a:rPr lang="en-US" sz="1700" dirty="0">
              <a:solidFill>
                <a:schemeClr val="tx1"/>
              </a:solidFill>
            </a:rPr>
            <a:t>, </a:t>
          </a:r>
          <a:r>
            <a:rPr lang="en-US" sz="1700" dirty="0" err="1">
              <a:solidFill>
                <a:schemeClr val="tx1"/>
              </a:solidFill>
            </a:rPr>
            <a:t>zahraničné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veci</a:t>
          </a:r>
          <a:r>
            <a:rPr lang="en-US" sz="1700" dirty="0">
              <a:solidFill>
                <a:schemeClr val="tx1"/>
              </a:solidFill>
            </a:rPr>
            <a:t>, </a:t>
          </a:r>
          <a:r>
            <a:rPr lang="en-US" sz="1700" dirty="0" err="1">
              <a:solidFill>
                <a:schemeClr val="tx1"/>
              </a:solidFill>
            </a:rPr>
            <a:t>spravodlivosť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atď</a:t>
          </a:r>
          <a:r>
            <a:rPr lang="en-US" sz="1700" dirty="0">
              <a:solidFill>
                <a:schemeClr val="tx1"/>
              </a:solidFill>
            </a:rPr>
            <a:t>.),</a:t>
          </a: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prijíma rozhodnutia a právne predpisy spolu s Európskym parlamentom,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rotujúce predsedníctvo – každých šesť mesiacov sa na čele inštitúcie vystrieda iný členský štát EÚ,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zasadá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Bruseli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alebo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Luxemburgu</a:t>
          </a:r>
          <a:r>
            <a:rPr lang="en-US" sz="1700" dirty="0">
              <a:solidFill>
                <a:schemeClr val="tx1"/>
              </a:solidFill>
            </a:rPr>
            <a:t>.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zastupuje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spoločné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záujmy</a:t>
          </a:r>
          <a:r>
            <a:rPr lang="en-US" sz="1700" dirty="0">
              <a:solidFill>
                <a:schemeClr val="tx1"/>
              </a:solidFill>
            </a:rPr>
            <a:t> EÚ,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jedného predsedu a z každej krajiny EÚ jedného komisára zodpovedného za konkrétnu oblasť,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navrhuje nové právne predpisy a programy,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volená Parlamentom na päť rokov,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spravuje politiky a rozpočet EÚ,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strážkyňou zmlúv,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má sídlo v Bruseli a Luxemburgu.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sleduje legislatívu EÚ,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stará sa o to, aby členské štáty legislatívu EÚ dodržiavali,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radí vnútroštátnym súdom v otázkach výkladu tejto legislatívy,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ukladá sankcie, ak krajiny legislatívu EÚ nedodržiavajú,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kontroluje, či je legislatíva v súlade so základnými právami (napr. sloboda prejavu, sloboda tlače),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b="0">
              <a:solidFill>
                <a:schemeClr val="tx1"/>
              </a:solidFill>
            </a:rPr>
            <a:t>má jedného sudcu z každej krajiny EÚ,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sídli</a:t>
          </a:r>
          <a:r>
            <a:rPr lang="en-US" sz="1700" b="0" dirty="0">
              <a:solidFill>
                <a:schemeClr val="tx1"/>
              </a:solidFill>
            </a:rPr>
            <a:t> v </a:t>
          </a:r>
          <a:r>
            <a:rPr lang="en-US" sz="1700" b="0" dirty="0" err="1">
              <a:solidFill>
                <a:schemeClr val="tx1"/>
              </a:solidFill>
            </a:rPr>
            <a:t>Luxemburgu</a:t>
          </a:r>
          <a:r>
            <a:rPr lang="en-US" sz="1700" b="0" dirty="0">
              <a:solidFill>
                <a:schemeClr val="tx1"/>
              </a:solidFill>
            </a:rPr>
            <a:t>.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kontroluje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či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bol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EÚ </a:t>
          </a:r>
          <a:r>
            <a:rPr lang="en-US" sz="1800" b="0" dirty="0" err="1">
              <a:solidFill>
                <a:schemeClr val="tx1"/>
              </a:solidFill>
            </a:rPr>
            <a:t>použitý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správne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nahlasuje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podvody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korupciu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inú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nezákonnú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činnosť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radí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tvorcom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politiky</a:t>
          </a:r>
          <a:r>
            <a:rPr lang="en-US" sz="1800" b="0" dirty="0">
              <a:solidFill>
                <a:schemeClr val="tx1"/>
              </a:solidFill>
            </a:rPr>
            <a:t> v tom, </a:t>
          </a:r>
          <a:r>
            <a:rPr lang="en-US" sz="1800" b="0" dirty="0" err="1">
              <a:solidFill>
                <a:schemeClr val="tx1"/>
              </a:solidFill>
            </a:rPr>
            <a:t>ako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vynaložiť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najlepšie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jeho členov vymenúva Rada na šesť rokov.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vedie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hospodársku</a:t>
          </a:r>
          <a:r>
            <a:rPr lang="en-US" sz="1700" dirty="0">
              <a:solidFill>
                <a:schemeClr val="tx1"/>
              </a:solidFill>
            </a:rPr>
            <a:t> a </a:t>
          </a:r>
          <a:r>
            <a:rPr lang="en-US" sz="1700" dirty="0" err="1">
              <a:solidFill>
                <a:schemeClr val="tx1"/>
              </a:solidFill>
            </a:rPr>
            <a:t>menovú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politiku</a:t>
          </a:r>
          <a:r>
            <a:rPr lang="en-US" sz="1700" dirty="0">
              <a:solidFill>
                <a:schemeClr val="tx1"/>
              </a:solidFill>
            </a:rPr>
            <a:t> EÚ,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riadi európsku menu – euro,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dirty="0">
              <a:solidFill>
                <a:schemeClr val="tx1"/>
              </a:solidFill>
            </a:rPr>
            <a:t>je </a:t>
          </a:r>
          <a:r>
            <a:rPr lang="pl-PL" sz="1700" dirty="0" err="1">
              <a:solidFill>
                <a:schemeClr val="tx1"/>
              </a:solidFill>
            </a:rPr>
            <a:t>zodpovedná</a:t>
          </a:r>
          <a:r>
            <a:rPr lang="pl-PL" sz="1700" dirty="0">
              <a:solidFill>
                <a:schemeClr val="tx1"/>
              </a:solidFill>
            </a:rPr>
            <a:t> za </a:t>
          </a:r>
          <a:r>
            <a:rPr lang="pl-PL" sz="1700" dirty="0" err="1">
              <a:solidFill>
                <a:schemeClr val="tx1"/>
              </a:solidFill>
            </a:rPr>
            <a:t>udržiavanie</a:t>
          </a:r>
          <a:r>
            <a:rPr lang="pl-PL" sz="1700" dirty="0">
              <a:solidFill>
                <a:schemeClr val="tx1"/>
              </a:solidFill>
            </a:rPr>
            <a:t> </a:t>
          </a:r>
          <a:r>
            <a:rPr lang="pl-PL" sz="1700" dirty="0" err="1">
              <a:solidFill>
                <a:schemeClr val="tx1"/>
              </a:solidFill>
            </a:rPr>
            <a:t>stability</a:t>
          </a:r>
          <a:r>
            <a:rPr lang="pl-PL" sz="1700" dirty="0">
              <a:solidFill>
                <a:schemeClr val="tx1"/>
              </a:solidFill>
            </a:rPr>
            <a:t> </a:t>
          </a:r>
          <a:r>
            <a:rPr lang="pl-PL" sz="1700" dirty="0" err="1">
              <a:solidFill>
                <a:schemeClr val="tx1"/>
              </a:solidFill>
            </a:rPr>
            <a:t>eura</a:t>
          </a:r>
          <a:r>
            <a:rPr lang="pl-PL" sz="1700" dirty="0">
              <a:solidFill>
                <a:schemeClr val="tx1"/>
              </a:solidFill>
            </a:rPr>
            <a:t> a </a:t>
          </a:r>
          <a:r>
            <a:rPr lang="pl-PL" sz="1700" dirty="0" err="1">
              <a:solidFill>
                <a:schemeClr val="tx1"/>
              </a:solidFill>
            </a:rPr>
            <a:t>cien</a:t>
          </a:r>
          <a:r>
            <a:rPr lang="pl-PL" sz="1700" dirty="0">
              <a:solidFill>
                <a:schemeClr val="tx1"/>
              </a:solidFill>
            </a:rPr>
            <a:t>,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stanovuje úrokové sadzby pre eurozónu,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spolupracuje s národnými centrálnymi bankami krajín EÚ,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šesť členov, ktorých menuje Rada na neobnoviteľné osemročné funkčné obdobie,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sídli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Frankfurte</a:t>
          </a:r>
          <a:r>
            <a:rPr lang="en-US" sz="1700" dirty="0">
              <a:solidFill>
                <a:schemeClr val="tx1"/>
              </a:solidFill>
            </a:rPr>
            <a:t> (</a:t>
          </a:r>
          <a:r>
            <a:rPr lang="en-US" sz="1700" dirty="0" err="1">
              <a:solidFill>
                <a:schemeClr val="tx1"/>
              </a:solidFill>
            </a:rPr>
            <a:t>Nemecko</a:t>
          </a:r>
          <a:r>
            <a:rPr lang="en-US" sz="1700" dirty="0">
              <a:solidFill>
                <a:schemeClr val="tx1"/>
              </a:solidFill>
            </a:rPr>
            <a:t>).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Systém záruky pre mladých ľudí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Európsky zbor solidarity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Pomoc v oblasti zdravotnej starostlivosti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Práva cestujúcich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Prístup k digitálnemu predplatnému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Bezplatný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 dirty="0"/>
            <a:t>EÚ vo svete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 dirty="0"/>
            <a:t>Zapájanie sa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Práva a bezpečnosť spotrebiteľa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Projekty financované EÚ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Ochrana životného prostredia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Zelená dohoda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Digitalizácia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Rovnosť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Európsky</a:t>
          </a:r>
          <a:r>
            <a:rPr lang="en-US" sz="3200" dirty="0"/>
            <a:t> </a:t>
          </a:r>
          <a:r>
            <a:rPr lang="en-US" sz="3200" dirty="0" err="1"/>
            <a:t>rok</a:t>
          </a:r>
          <a:r>
            <a:rPr lang="en-US" sz="3200" dirty="0"/>
            <a:t> </a:t>
          </a:r>
          <a:r>
            <a:rPr lang="en-US" sz="3200" dirty="0" err="1"/>
            <a:t>mládeže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 hlasom občanov Európskej únie,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má poslancov zo všetkých krajín EÚ, ktorých priamo volia občania každých päť rokov,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diskutuje o nových právnych predpisoch, ktoré navrhuje Európska komisia,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800" b="0">
              <a:solidFill>
                <a:schemeClr val="tx1"/>
              </a:solidFill>
            </a:rPr>
            <a:t>podľa potreby tieto právne predpisy upravuje a rozhoduje o nich spolu s Radou,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volí predsedu Európskej komisie,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schvaľuje rozpočet EÚ,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zasadá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aspoň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šesťkrát</a:t>
          </a:r>
          <a:r>
            <a:rPr lang="en-US" sz="1800" b="0" dirty="0">
              <a:solidFill>
                <a:schemeClr val="tx1"/>
              </a:solidFill>
            </a:rPr>
            <a:t> do </a:t>
          </a:r>
          <a:r>
            <a:rPr lang="en-US" sz="1800" b="0" dirty="0" err="1">
              <a:solidFill>
                <a:schemeClr val="tx1"/>
              </a:solidFill>
            </a:rPr>
            <a:t>roka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Bruseli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Belgicko</a:t>
          </a:r>
          <a:r>
            <a:rPr lang="en-US" sz="1800" b="0" dirty="0">
              <a:solidFill>
                <a:schemeClr val="tx1"/>
              </a:solidFill>
            </a:rPr>
            <a:t>) a </a:t>
          </a:r>
          <a:r>
            <a:rPr lang="en-US" sz="1800" b="0" dirty="0" err="1">
              <a:solidFill>
                <a:schemeClr val="tx1"/>
              </a:solidFill>
            </a:rPr>
            <a:t>dvanásťkrát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Štrasburgu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Francúzsko</a:t>
          </a:r>
          <a:r>
            <a:rPr lang="en-US" sz="1800" b="0" dirty="0">
              <a:solidFill>
                <a:schemeClr val="tx1"/>
              </a:solidFill>
            </a:rPr>
            <a:t>).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Je </a:t>
          </a:r>
          <a:r>
            <a:rPr lang="en-US" sz="1800" b="0" dirty="0" err="1">
              <a:solidFill>
                <a:schemeClr val="tx1"/>
              </a:solidFill>
            </a:rPr>
            <a:t>zastúpená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hlavami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štátov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predsedov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vlád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všetkých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krajín</a:t>
          </a:r>
          <a:r>
            <a:rPr lang="en-US" sz="1800" b="0" dirty="0">
              <a:solidFill>
                <a:schemeClr val="tx1"/>
              </a:solidFill>
            </a:rPr>
            <a:t> EÚ,</a:t>
          </a: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určuje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hlavné</a:t>
          </a:r>
          <a:r>
            <a:rPr lang="en-US" sz="1800" b="0" dirty="0">
              <a:solidFill>
                <a:schemeClr val="tx1"/>
              </a:solidFill>
            </a:rPr>
            <a:t> priority a </a:t>
          </a:r>
          <a:r>
            <a:rPr lang="en-US" sz="1800" b="0" dirty="0" err="1">
              <a:solidFill>
                <a:schemeClr val="tx1"/>
              </a:solidFill>
            </a:rPr>
            <a:t>politické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smerovanie</a:t>
          </a:r>
          <a:r>
            <a:rPr lang="en-US" sz="1800" b="0" dirty="0">
              <a:solidFill>
                <a:schemeClr val="tx1"/>
              </a:solidFill>
            </a:rPr>
            <a:t> EÚ,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82043" y="1530375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24 ÚRADNÝCH JAZYKOV EÚ</a:t>
          </a:r>
        </a:p>
      </dsp:txBody>
      <dsp:txXfrm>
        <a:off x="3601628" y="1943447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Slovanské jazyky: </a:t>
          </a:r>
          <a:r>
            <a:rPr lang="sk-SK" sz="1500" b="0" kern="1200" dirty="0"/>
            <a:t>bulharčina, čeština, chorvátčina, poľština, slovenčina a slovinčina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Germánske jazyky: </a:t>
          </a:r>
          <a:r>
            <a:rPr lang="sk-SK" sz="1500" b="0" kern="1200" dirty="0"/>
            <a:t>dánčina, nemčina, angličtina, holandčina a švédčina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Románske jazyky: </a:t>
          </a:r>
          <a:r>
            <a:rPr lang="sk-SK" sz="1500" b="0" kern="1200" dirty="0"/>
            <a:t>španielčina, francúzština, taliančina, portugalčina a rumunčina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Ostatné jazyky: </a:t>
          </a:r>
          <a:r>
            <a:rPr lang="sk-SK" sz="1500" b="0" kern="1200" dirty="0"/>
            <a:t>estónčina a fínčina, gréčtina, írčina, litovčina a lotyština, maďarčina, maltčina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7934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neprijíma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zákony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7571" y="57571"/>
        <a:ext cx="3970271" cy="1064204"/>
      </dsp:txXfrm>
    </dsp:sp>
    <dsp:sp modelId="{65BBAF80-F255-434B-ABEE-1099CF7F1D78}">
      <dsp:nvSpPr>
        <dsp:cNvPr id="0" name=""/>
        <dsp:cNvSpPr/>
      </dsp:nvSpPr>
      <dsp:spPr>
        <a:xfrm>
          <a:off x="0" y="1427199"/>
          <a:ext cx="4085413" cy="124572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zasadá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minimálne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štyrikrát</a:t>
          </a:r>
          <a:r>
            <a:rPr lang="en-US" sz="1800" b="0" kern="1200" dirty="0">
              <a:solidFill>
                <a:schemeClr val="tx1"/>
              </a:solidFill>
            </a:rPr>
            <a:t> do </a:t>
          </a:r>
          <a:r>
            <a:rPr lang="en-US" sz="1800" b="0" kern="1200" dirty="0" err="1">
              <a:solidFill>
                <a:schemeClr val="tx1"/>
              </a:solidFill>
            </a:rPr>
            <a:t>roka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európskych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samitoch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Bruseli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Belgicko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Luxembursko</a:t>
          </a:r>
          <a:r>
            <a:rPr lang="en-US" sz="1800" b="0" kern="1200" dirty="0">
              <a:solidFill>
                <a:schemeClr val="tx1"/>
              </a:solidFill>
            </a:rPr>
            <a:t>).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811" y="1488010"/>
        <a:ext cx="3963791" cy="11241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zastupuje vlády krajín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Tvoria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ministri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krajín</a:t>
          </a:r>
          <a:r>
            <a:rPr lang="en-US" sz="1700" kern="1200" dirty="0">
              <a:solidFill>
                <a:schemeClr val="tx1"/>
              </a:solidFill>
            </a:rPr>
            <a:t> EÚ, </a:t>
          </a:r>
          <a:r>
            <a:rPr lang="en-US" sz="1700" kern="1200" dirty="0" err="1">
              <a:solidFill>
                <a:schemeClr val="tx1"/>
              </a:solidFill>
            </a:rPr>
            <a:t>ktorí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zasadajú</a:t>
          </a:r>
          <a:r>
            <a:rPr lang="en-US" sz="1700" kern="1200" dirty="0">
              <a:solidFill>
                <a:schemeClr val="tx1"/>
              </a:solidFill>
            </a:rPr>
            <a:t>, aby </a:t>
          </a:r>
          <a:r>
            <a:rPr lang="en-US" sz="1700" kern="1200" dirty="0" err="1">
              <a:solidFill>
                <a:schemeClr val="tx1"/>
              </a:solidFill>
            </a:rPr>
            <a:t>diskutovali</a:t>
          </a:r>
          <a:r>
            <a:rPr lang="en-US" sz="1700" kern="1200" dirty="0">
              <a:solidFill>
                <a:schemeClr val="tx1"/>
              </a:solidFill>
            </a:rPr>
            <a:t> o </a:t>
          </a:r>
          <a:r>
            <a:rPr lang="en-US" sz="1700" kern="1200" dirty="0" err="1">
              <a:solidFill>
                <a:schemeClr val="tx1"/>
              </a:solidFill>
            </a:rPr>
            <a:t>záležitostiach</a:t>
          </a:r>
          <a:r>
            <a:rPr lang="en-US" sz="1700" kern="1200" dirty="0">
              <a:solidFill>
                <a:schemeClr val="tx1"/>
              </a:solidFill>
            </a:rPr>
            <a:t> EÚ (</a:t>
          </a:r>
          <a:r>
            <a:rPr lang="en-US" sz="1700" kern="1200" dirty="0" err="1">
              <a:solidFill>
                <a:schemeClr val="tx1"/>
              </a:solidFill>
            </a:rPr>
            <a:t>poľnohospodárstvo</a:t>
          </a:r>
          <a:r>
            <a:rPr lang="en-US" sz="1700" kern="1200" dirty="0">
              <a:solidFill>
                <a:schemeClr val="tx1"/>
              </a:solidFill>
            </a:rPr>
            <a:t>, </a:t>
          </a:r>
          <a:r>
            <a:rPr lang="en-US" sz="1700" kern="1200" dirty="0" err="1">
              <a:solidFill>
                <a:schemeClr val="tx1"/>
              </a:solidFill>
            </a:rPr>
            <a:t>zahraničné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veci</a:t>
          </a:r>
          <a:r>
            <a:rPr lang="en-US" sz="1700" kern="1200" dirty="0">
              <a:solidFill>
                <a:schemeClr val="tx1"/>
              </a:solidFill>
            </a:rPr>
            <a:t>, </a:t>
          </a:r>
          <a:r>
            <a:rPr lang="en-US" sz="1700" kern="1200" dirty="0" err="1">
              <a:solidFill>
                <a:schemeClr val="tx1"/>
              </a:solidFill>
            </a:rPr>
            <a:t>spravodlivosť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atď</a:t>
          </a:r>
          <a:r>
            <a:rPr lang="en-US" sz="1700" kern="1200" dirty="0">
              <a:solidFill>
                <a:schemeClr val="tx1"/>
              </a:solidFill>
            </a:rPr>
            <a:t>.),</a:t>
          </a: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prijíma rozhodnutia a právne predpisy spolu s Európskym parlamentom,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rotujúce predsedníctvo – každých šesť mesiacov sa na čele inštitúcie vystrieda iný členský štát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zasadá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Bruseli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alebo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Luxemburgu</a:t>
          </a:r>
          <a:r>
            <a:rPr lang="en-US" sz="1700" kern="1200" dirty="0">
              <a:solidFill>
                <a:schemeClr val="tx1"/>
              </a:solidFill>
            </a:rPr>
            <a:t>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zastupuje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spoločné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záujmy</a:t>
          </a:r>
          <a:r>
            <a:rPr lang="en-US" sz="1700" kern="1200" dirty="0">
              <a:solidFill>
                <a:schemeClr val="tx1"/>
              </a:solidFill>
            </a:rPr>
            <a:t>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jedného predsedu a z každej krajiny EÚ jedného komisára zodpovedného za konkrétnu oblasť,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navrhuje nové právne predpisy a programy,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volená Parlamentom na päť rokov,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spravuje politiky a rozpočet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strážkyňou zmlúv,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má sídlo v Bruseli a Luxemburgu.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153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sleduje legislatívu EÚ,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061"/>
        <a:ext cx="4305105" cy="700734"/>
      </dsp:txXfrm>
    </dsp:sp>
    <dsp:sp modelId="{76251A12-CCF7-4C47-8263-EFA408C3CF50}">
      <dsp:nvSpPr>
        <dsp:cNvPr id="0" name=""/>
        <dsp:cNvSpPr/>
      </dsp:nvSpPr>
      <dsp:spPr>
        <a:xfrm>
          <a:off x="0" y="79196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stará sa o to, aby členské štáty legislatívu EÚ dodržiavali,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829870"/>
        <a:ext cx="4305105" cy="700734"/>
      </dsp:txXfrm>
    </dsp:sp>
    <dsp:sp modelId="{CF2A7349-FD6F-4252-85AD-61C5186BA692}">
      <dsp:nvSpPr>
        <dsp:cNvPr id="0" name=""/>
        <dsp:cNvSpPr/>
      </dsp:nvSpPr>
      <dsp:spPr>
        <a:xfrm>
          <a:off x="0" y="158277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radí vnútroštátnym súdom v otázkach výkladu tejto legislatívy,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1620680"/>
        <a:ext cx="4305105" cy="700734"/>
      </dsp:txXfrm>
    </dsp:sp>
    <dsp:sp modelId="{38D475D4-539D-4596-9BBC-8AE7671242F2}">
      <dsp:nvSpPr>
        <dsp:cNvPr id="0" name=""/>
        <dsp:cNvSpPr/>
      </dsp:nvSpPr>
      <dsp:spPr>
        <a:xfrm>
          <a:off x="0" y="237358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ukladá sankcie, ak krajiny legislatívu EÚ nedodržiavajú,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2411489"/>
        <a:ext cx="4305105" cy="700734"/>
      </dsp:txXfrm>
    </dsp:sp>
    <dsp:sp modelId="{1A46EE3F-EBAE-49BA-B7F2-D3D3A3B2D42A}">
      <dsp:nvSpPr>
        <dsp:cNvPr id="0" name=""/>
        <dsp:cNvSpPr/>
      </dsp:nvSpPr>
      <dsp:spPr>
        <a:xfrm>
          <a:off x="0" y="316439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kontroluje, či je legislatíva v súlade so základnými právami (napr. sloboda prejavu, sloboda tlače),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202299"/>
        <a:ext cx="4305105" cy="700734"/>
      </dsp:txXfrm>
    </dsp:sp>
    <dsp:sp modelId="{5C025595-DB12-4375-8957-7A2E9C9E3075}">
      <dsp:nvSpPr>
        <dsp:cNvPr id="0" name=""/>
        <dsp:cNvSpPr/>
      </dsp:nvSpPr>
      <dsp:spPr>
        <a:xfrm>
          <a:off x="0" y="395520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>
              <a:solidFill>
                <a:schemeClr val="tx1"/>
              </a:solidFill>
            </a:rPr>
            <a:t>má jedného sudcu z každej krajiny EÚ,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93109"/>
        <a:ext cx="4305105" cy="700734"/>
      </dsp:txXfrm>
    </dsp:sp>
    <dsp:sp modelId="{E336DEEA-8F31-45DB-B883-3F3802818CA2}">
      <dsp:nvSpPr>
        <dsp:cNvPr id="0" name=""/>
        <dsp:cNvSpPr/>
      </dsp:nvSpPr>
      <dsp:spPr>
        <a:xfrm>
          <a:off x="0" y="4746010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sídli</a:t>
          </a:r>
          <a:r>
            <a:rPr lang="en-US" sz="1700" b="0" kern="1200" dirty="0">
              <a:solidFill>
                <a:schemeClr val="tx1"/>
              </a:solidFill>
            </a:rPr>
            <a:t> v </a:t>
          </a:r>
          <a:r>
            <a:rPr lang="en-US" sz="1700" b="0" kern="1200" dirty="0" err="1">
              <a:solidFill>
                <a:schemeClr val="tx1"/>
              </a:solidFill>
            </a:rPr>
            <a:t>Luxemburgu</a:t>
          </a:r>
          <a:r>
            <a:rPr lang="en-US" sz="1700" b="0" kern="1200" dirty="0">
              <a:solidFill>
                <a:schemeClr val="tx1"/>
              </a:solidFill>
            </a:rPr>
            <a:t>.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4783918"/>
        <a:ext cx="4305105" cy="7007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kontroluje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či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bol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EÚ </a:t>
          </a:r>
          <a:r>
            <a:rPr lang="en-US" sz="1800" b="0" kern="1200" dirty="0" err="1">
              <a:solidFill>
                <a:schemeClr val="tx1"/>
              </a:solidFill>
            </a:rPr>
            <a:t>použitý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správne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nahlasuje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podvody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korupciu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inú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nezákonnú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činnosť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745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radí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tvorcom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politiky</a:t>
          </a:r>
          <a:r>
            <a:rPr lang="en-US" sz="1800" b="0" kern="1200" dirty="0">
              <a:solidFill>
                <a:schemeClr val="tx1"/>
              </a:solidFill>
            </a:rPr>
            <a:t> v tom, </a:t>
          </a:r>
          <a:r>
            <a:rPr lang="en-US" sz="1800" b="0" kern="1200" dirty="0" err="1">
              <a:solidFill>
                <a:schemeClr val="tx1"/>
              </a:solidFill>
            </a:rPr>
            <a:t>ako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vynaložiť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najlepšie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186645" cy="861508"/>
      </dsp:txXfrm>
    </dsp:sp>
    <dsp:sp modelId="{F0EC1485-D59A-4587-BBA3-A5E170B387A4}">
      <dsp:nvSpPr>
        <dsp:cNvPr id="0" name=""/>
        <dsp:cNvSpPr/>
      </dsp:nvSpPr>
      <dsp:spPr>
        <a:xfrm>
          <a:off x="0" y="1109346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jeho členov vymenúva Rada na šesť rokov.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55952"/>
        <a:ext cx="4186645" cy="8615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vedie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hospodársku</a:t>
          </a:r>
          <a:r>
            <a:rPr lang="en-US" sz="1700" kern="1200" dirty="0">
              <a:solidFill>
                <a:schemeClr val="tx1"/>
              </a:solidFill>
            </a:rPr>
            <a:t> a </a:t>
          </a:r>
          <a:r>
            <a:rPr lang="en-US" sz="1700" kern="1200" dirty="0" err="1">
              <a:solidFill>
                <a:schemeClr val="tx1"/>
              </a:solidFill>
            </a:rPr>
            <a:t>menovú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politiku</a:t>
          </a:r>
          <a:r>
            <a:rPr lang="en-US" sz="1700" kern="1200" dirty="0">
              <a:solidFill>
                <a:schemeClr val="tx1"/>
              </a:solidFill>
            </a:rPr>
            <a:t>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riadi európsku menu – euro,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solidFill>
                <a:schemeClr val="tx1"/>
              </a:solidFill>
            </a:rPr>
            <a:t>je </a:t>
          </a:r>
          <a:r>
            <a:rPr lang="pl-PL" sz="1700" kern="1200" dirty="0" err="1">
              <a:solidFill>
                <a:schemeClr val="tx1"/>
              </a:solidFill>
            </a:rPr>
            <a:t>zodpovedná</a:t>
          </a:r>
          <a:r>
            <a:rPr lang="pl-PL" sz="1700" kern="1200" dirty="0">
              <a:solidFill>
                <a:schemeClr val="tx1"/>
              </a:solidFill>
            </a:rPr>
            <a:t> za </a:t>
          </a:r>
          <a:r>
            <a:rPr lang="pl-PL" sz="1700" kern="1200" dirty="0" err="1">
              <a:solidFill>
                <a:schemeClr val="tx1"/>
              </a:solidFill>
            </a:rPr>
            <a:t>udržiavanie</a:t>
          </a:r>
          <a:r>
            <a:rPr lang="pl-PL" sz="1700" kern="1200" dirty="0">
              <a:solidFill>
                <a:schemeClr val="tx1"/>
              </a:solidFill>
            </a:rPr>
            <a:t> </a:t>
          </a:r>
          <a:r>
            <a:rPr lang="pl-PL" sz="1700" kern="1200" dirty="0" err="1">
              <a:solidFill>
                <a:schemeClr val="tx1"/>
              </a:solidFill>
            </a:rPr>
            <a:t>stability</a:t>
          </a:r>
          <a:r>
            <a:rPr lang="pl-PL" sz="1700" kern="1200" dirty="0">
              <a:solidFill>
                <a:schemeClr val="tx1"/>
              </a:solidFill>
            </a:rPr>
            <a:t> </a:t>
          </a:r>
          <a:r>
            <a:rPr lang="pl-PL" sz="1700" kern="1200" dirty="0" err="1">
              <a:solidFill>
                <a:schemeClr val="tx1"/>
              </a:solidFill>
            </a:rPr>
            <a:t>eura</a:t>
          </a:r>
          <a:r>
            <a:rPr lang="pl-PL" sz="1700" kern="1200" dirty="0">
              <a:solidFill>
                <a:schemeClr val="tx1"/>
              </a:solidFill>
            </a:rPr>
            <a:t> a </a:t>
          </a:r>
          <a:r>
            <a:rPr lang="pl-PL" sz="1700" kern="1200" dirty="0" err="1">
              <a:solidFill>
                <a:schemeClr val="tx1"/>
              </a:solidFill>
            </a:rPr>
            <a:t>cien</a:t>
          </a:r>
          <a:r>
            <a:rPr lang="pl-PL" sz="1700" kern="1200" dirty="0">
              <a:solidFill>
                <a:schemeClr val="tx1"/>
              </a:solidFill>
            </a:rPr>
            <a:t>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stanovuje úrokové sadzby pre eurozónu,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spolupracuje s národnými centrálnymi bankami krajín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šesť členov, ktorých menuje Rada na neobnoviteľné osemročné funkčné obdobie,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sídli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Frankfurte</a:t>
          </a:r>
          <a:r>
            <a:rPr lang="en-US" sz="1700" kern="1200" dirty="0">
              <a:solidFill>
                <a:schemeClr val="tx1"/>
              </a:solidFill>
            </a:rPr>
            <a:t> (</a:t>
          </a:r>
          <a:r>
            <a:rPr lang="en-US" sz="1700" kern="1200" dirty="0" err="1">
              <a:solidFill>
                <a:schemeClr val="tx1"/>
              </a:solidFill>
            </a:rPr>
            <a:t>Nemecko</a:t>
          </a:r>
          <a:r>
            <a:rPr lang="en-US" sz="1700" kern="1200" dirty="0">
              <a:solidFill>
                <a:schemeClr val="tx1"/>
              </a:solidFill>
            </a:rPr>
            <a:t>).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700" kern="1200" dirty="0"/>
            <a:t>Systém záruky pre mladých ľudí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700" kern="1200" dirty="0"/>
            <a:t>Európsky zbor solidarity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Bezplatný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Pomoc v oblasti zdravotnej starostlivosti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Práva cestujúcich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 dirty="0"/>
            <a:t>Prístup k digitálnemu predplatnému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 dirty="0"/>
            <a:t>Zapájanie sa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Ochrana životného prostredia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Práva a bezpečnosť spotrebiteľa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Projekty financované EÚ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 dirty="0"/>
            <a:t>EÚ vo svete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Zelená dohoda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Digitalizácia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Rovnosť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Európsky</a:t>
          </a:r>
          <a:r>
            <a:rPr lang="en-US" sz="3200" kern="1200" dirty="0"/>
            <a:t> </a:t>
          </a:r>
          <a:r>
            <a:rPr lang="en-US" sz="3200" kern="1200" dirty="0" err="1"/>
            <a:t>rok</a:t>
          </a:r>
          <a:r>
            <a:rPr lang="en-US" sz="3200" kern="1200" dirty="0"/>
            <a:t> </a:t>
          </a:r>
          <a:r>
            <a:rPr lang="en-US" sz="3200" kern="1200" dirty="0" err="1"/>
            <a:t>mládeže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2502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 hlasom občanov Európskej únie,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85" y="41387"/>
        <a:ext cx="4613654" cy="718801"/>
      </dsp:txXfrm>
    </dsp:sp>
    <dsp:sp modelId="{4FE1037A-DEA2-4953-80B1-C4AB23FF5CB3}">
      <dsp:nvSpPr>
        <dsp:cNvPr id="0" name=""/>
        <dsp:cNvSpPr/>
      </dsp:nvSpPr>
      <dsp:spPr>
        <a:xfrm>
          <a:off x="0" y="810450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má poslancov zo všetkých krajín EÚ, ktorých priamo volia občania každých päť rokov,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85" y="849335"/>
        <a:ext cx="4613654" cy="718801"/>
      </dsp:txXfrm>
    </dsp:sp>
    <dsp:sp modelId="{07C6446F-ECCD-4CA1-8344-080591932ED6}">
      <dsp:nvSpPr>
        <dsp:cNvPr id="0" name=""/>
        <dsp:cNvSpPr/>
      </dsp:nvSpPr>
      <dsp:spPr>
        <a:xfrm>
          <a:off x="0" y="1618398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diskutuje o nových právnych predpisoch, ktoré navrhuje Európska komisia,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85" y="1657283"/>
        <a:ext cx="4613654" cy="718801"/>
      </dsp:txXfrm>
    </dsp:sp>
    <dsp:sp modelId="{715891AF-FC43-40E9-9BA1-84AAEC706364}">
      <dsp:nvSpPr>
        <dsp:cNvPr id="0" name=""/>
        <dsp:cNvSpPr/>
      </dsp:nvSpPr>
      <dsp:spPr>
        <a:xfrm>
          <a:off x="0" y="2426345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</a:rPr>
            <a:t>podľa potreby tieto právne predpisy upravuje a rozhoduje o nich spolu s Radou,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85" y="2465230"/>
        <a:ext cx="4613654" cy="718801"/>
      </dsp:txXfrm>
    </dsp:sp>
    <dsp:sp modelId="{1BA08AB3-DFE7-4294-97EA-0DE79AB5366F}">
      <dsp:nvSpPr>
        <dsp:cNvPr id="0" name=""/>
        <dsp:cNvSpPr/>
      </dsp:nvSpPr>
      <dsp:spPr>
        <a:xfrm>
          <a:off x="0" y="3234293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volí predsedu Európskej komisie,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85" y="3273178"/>
        <a:ext cx="4613654" cy="718801"/>
      </dsp:txXfrm>
    </dsp:sp>
    <dsp:sp modelId="{C9254F1F-409A-4C00-BAEE-417CE0DBBEC0}">
      <dsp:nvSpPr>
        <dsp:cNvPr id="0" name=""/>
        <dsp:cNvSpPr/>
      </dsp:nvSpPr>
      <dsp:spPr>
        <a:xfrm>
          <a:off x="0" y="4042241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schvaľuje rozpočet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85" y="4081126"/>
        <a:ext cx="4613654" cy="718801"/>
      </dsp:txXfrm>
    </dsp:sp>
    <dsp:sp modelId="{394A40C5-2767-41BB-851C-AE743E22805B}">
      <dsp:nvSpPr>
        <dsp:cNvPr id="0" name=""/>
        <dsp:cNvSpPr/>
      </dsp:nvSpPr>
      <dsp:spPr>
        <a:xfrm>
          <a:off x="0" y="4850189"/>
          <a:ext cx="4691424" cy="7965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zasadá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aspoň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šesťkrát</a:t>
          </a:r>
          <a:r>
            <a:rPr lang="en-US" sz="1800" b="0" kern="1200" dirty="0">
              <a:solidFill>
                <a:schemeClr val="tx1"/>
              </a:solidFill>
            </a:rPr>
            <a:t> do </a:t>
          </a:r>
          <a:r>
            <a:rPr lang="en-US" sz="1800" b="0" kern="1200" dirty="0" err="1">
              <a:solidFill>
                <a:schemeClr val="tx1"/>
              </a:solidFill>
            </a:rPr>
            <a:t>roka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Bruseli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Belgicko</a:t>
          </a:r>
          <a:r>
            <a:rPr lang="en-US" sz="1800" b="0" kern="1200" dirty="0">
              <a:solidFill>
                <a:schemeClr val="tx1"/>
              </a:solidFill>
            </a:rPr>
            <a:t>) a </a:t>
          </a:r>
          <a:r>
            <a:rPr lang="en-US" sz="1800" b="0" kern="1200" dirty="0" err="1">
              <a:solidFill>
                <a:schemeClr val="tx1"/>
              </a:solidFill>
            </a:rPr>
            <a:t>dvanásťkrát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Štrasburgu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Francúzsko</a:t>
          </a:r>
          <a:r>
            <a:rPr lang="en-US" sz="1800" b="0" kern="1200" dirty="0">
              <a:solidFill>
                <a:schemeClr val="tx1"/>
              </a:solidFill>
            </a:rPr>
            <a:t>).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885" y="4889074"/>
        <a:ext cx="4613654" cy="7188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Je </a:t>
          </a:r>
          <a:r>
            <a:rPr lang="en-US" sz="1800" b="0" kern="1200" dirty="0" err="1">
              <a:solidFill>
                <a:schemeClr val="tx1"/>
              </a:solidFill>
            </a:rPr>
            <a:t>zastúpená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hlavami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štátov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predsedov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vlád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všetkých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krajín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určuje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hlavné</a:t>
          </a:r>
          <a:r>
            <a:rPr lang="en-US" sz="1800" b="0" kern="1200" dirty="0">
              <a:solidFill>
                <a:schemeClr val="tx1"/>
              </a:solidFill>
            </a:rPr>
            <a:t> priority a </a:t>
          </a:r>
          <a:r>
            <a:rPr lang="en-US" sz="1800" b="0" kern="1200" dirty="0" err="1">
              <a:solidFill>
                <a:schemeClr val="tx1"/>
              </a:solidFill>
            </a:rPr>
            <a:t>politické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smerovanie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sk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sk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sk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má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úradných jazykov: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chorvátčina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holandčina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angličtina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francúzština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gréčtina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taliančina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litovčina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poľština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slovinčina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španielčina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švédčina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Ovládaš okrem materinského jazyka ešte niektorý iný jazyk EÚ?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Vieš, ako sa povie „ďakujem“ v iných jazykoch EÚ?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má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úradných jazykov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rôznych jazykových rodín: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Germánske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dánčina, nemčina, angličtina, holandčina a švédčina.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Románske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španielčina, francúzština, taliančina, portugalčina a rumunčina.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Slovanské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bulharčina, čeština, chorvátčina, poľština, slovenčina a slovinčina.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Jazyky EÚ, ktoré nepatria ani do jednej z týchto troch rodín: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estónčina a fínčina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gréčtina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litovčina a 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bola vytvorená s cieľom ukončiť časté a krvavé vojny medzi susedmi, ktoré vyústili do druhej svetovej vojny.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1950 začalo Európske spoločenstvo uhlia a ocele hospodársky a politicky zjednocovať európske krajiny, aby zaistilo trvalý mier.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u="none" dirty="0"/>
              <a:t>Zakladateľské krajiny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únie sú: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Nemecko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Francúzsko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Taliansko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Luxembursko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Holandsko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národy si nenažívali vždy v mieri. Po stáročia sa viedli mnohé vojny.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20. storočí bolo ľudstvo svedkom dvoch svetových vojen: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 – 1918 – prvá svetová vojna,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 – 1945 – druhá svetová vojna.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Hoci medzi krajinami EÚ občas dochádza k nezhodám, základné zásady EÚ sa za posledných 70 rokov nezmenili. Zabránenie konfliktom v budúcnosti bolo jedným z cieľov, ktoré viedli k vytvoreniu Európskej únie.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Vďaka svojej neúnavnej práci v prospech mieru, demokracie a ľudských práv v Európe a na celom svete získala Európska únia v roku 2012 Nobelovu cenu za mier.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Hlavné kroky na ceste k vytváraniu Európskej únie: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1945 do roku 1950 sa niekoľko európskych politikov, medzi ktorými boli Robert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Veilová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en-US" u="none" dirty="0"/>
              <a:t>začali pracovať na  vytváraní 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únie, v ktorej dnes žijeme.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–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deklarácia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Robert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(vtedajší francúzsky minister zahraničných vecí) 9. mája navrhol, aby sa produkcia uhlia a ocele – surovín potrebných v prípravách na vojnu – spravovala spoločne, </a:t>
            </a:r>
            <a:r>
              <a:rPr lang="sk-SK" altLang="en-US" u="none" dirty="0"/>
              <a:t>čo malo viesť k tomu, aby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 žiadna krajina nemohla tajne vyzbrojiť proti ostatným. Jeden z jeho najznámejších citátov: „Európa sa nestvorí naraz ani podľa jediného plánu. Vybuduje sa napĺňaním konkrétnych skutkov, v prvom rade vytvorením skutočnej solidarity.“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– Vytvorenie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Európskeho spoločenstva uhlia a ocele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Belgicko, Francúzsko, Nemecko, Taliansko, Luxembursko a Holandsko sa dohodli na prepojení svojho uhoľného a oceliarskeho priemyslu.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Rímska zmluva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6 zakladajúcich krajín sa rozhodlo rozšíriť spoluprácu aj na ďalšie hospodárske odvetvia a vytvorilo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hospodárske spoločenstvo (EHS)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spoločenstvo pre atómovú energiu (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Maastrichtská zmluva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priebehu rokov sa Spoločenstvo rozširovalo o ďalšie krajiny a Maastrichtská zmluva sa stala zrodom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únie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tak, ako ju poznáme dnes.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politická a hospodárska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zrušenie hraničných kontrol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medzi krajinami, ktoré sú súčasťou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schengenského priestoru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 mena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spoločná pre krajiny, ktoré prijali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Vzniká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jednotný trh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cieľom zaistiť voľný pohyb tovaru, služieb, kapitálu a ľudí v rámci EÚ. Odstránením technických, právnych a byrokratických prekážok umožňuje EÚ občanom/spoločnostiam voľne obchodovať a podnikať po celej Únii. </a:t>
            </a:r>
            <a:b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Okrem 27 krajín EÚ sa súčasťou európskeho jednotného trhu stali aj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Lichtenštajnsko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Nórsko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Švajčiarsko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Schengenská dohoda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zrušila všetky hraničné kontroly medzi siedmimi krajinami, ktoré ju podpísali.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sa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stávaoficiálnou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menou v 12 krajinách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Najväčšie rozšírenie Európskej únie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pokiaľ ide o územie, počet štátov a obyvateľov. Do EÚ vstúpilo desať nových krajín: Cyprus, Česko, Estónsko, Litva, Lotyšsko, Maďarsko, Malta, Poľsko, Slovensko a Slovinsko. Toto rozšírenie znamenalo opätovné zjednotenie Európy, ktorú na pol storočia rozdelila železná opona a studená vojna.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Lisabonská zmluva zavádza novú štruktúru, ktorá posilňuje úlohu EÚ vo svete a pripisuje väčšiu váhu hlasom občanov a národných vlád.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Nástroj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balík opatrení na oživenie hospodárstva, ktorý podporí krajiny EÚ postihnuté pandémiou COVID-19. Cieľom nástroja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posilniť Európu, transformovať hospodárstva a spoločnosti EÚ a navrhnúť podobu Európy, ktorá bude fungovať pre všetkých.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priebehu rokov sa k európskemu projektu pripájali ďalšie krajiny.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roku 1995 bol zriadený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schengenský priestor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cieľom odstrániť kontroly na hraniciach medzi krajinami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Občania EÚ sa môžu v tomto priestore voľne pohybovať. </a:t>
            </a:r>
            <a:r>
              <a:rPr lang="sk-SK" altLang="en-US" u="none" dirty="0"/>
              <a:t>Súčasťou Schengenského priestoru je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krajín EÚ (Belgicko, Česko, </a:t>
            </a:r>
            <a:r>
              <a:rPr lang="fr-BE" sz="1200" b="0" dirty="0" err="1">
                <a:solidFill>
                  <a:prstClr val="black"/>
                </a:solidFill>
              </a:rPr>
              <a:t>Chorvátsko</a:t>
            </a:r>
            <a:r>
              <a:rPr lang="fr-BE" sz="1200" b="1" dirty="0">
                <a:solidFill>
                  <a:prstClr val="black"/>
                </a:solidFill>
              </a:rPr>
              <a:t>,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Dánsko, Estónsko, Fínsko, Francúzsko, Grécko, Holandsko, Litva, Lotyšsko, Luxembursko, Maďarsko, Malta, Nemecko, Poľsko, Portugalsko, Rakúsko, Slovensko, Slovinsko, Španielsko, Švédsko, Taliansko) a 4 krajín mimo EÚ (Island, Lichtenštajnsko, Nórsko a Švajčiarsko).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Euro </a:t>
            </a:r>
            <a:r>
              <a:rPr lang="en-US" noProof="0" dirty="0" err="1"/>
              <a:t>nahradilo</a:t>
            </a:r>
            <a:r>
              <a:rPr lang="en-US" noProof="0" dirty="0"/>
              <a:t> </a:t>
            </a:r>
            <a:r>
              <a:rPr lang="en-US" noProof="0" dirty="0" err="1"/>
              <a:t>bývalé</a:t>
            </a:r>
            <a:r>
              <a:rPr lang="en-US" noProof="0" dirty="0"/>
              <a:t> </a:t>
            </a:r>
            <a:r>
              <a:rPr lang="en-US" noProof="0" dirty="0" err="1"/>
              <a:t>národné</a:t>
            </a:r>
            <a:r>
              <a:rPr lang="en-US" noProof="0" dirty="0"/>
              <a:t> </a:t>
            </a:r>
            <a:r>
              <a:rPr lang="en-US" noProof="0" dirty="0" err="1"/>
              <a:t>meny</a:t>
            </a:r>
            <a:r>
              <a:rPr lang="en-US" noProof="0" dirty="0"/>
              <a:t> a v </a:t>
            </a:r>
            <a:r>
              <a:rPr lang="en-US" noProof="0" dirty="0" err="1"/>
              <a:t>súčasnosti</a:t>
            </a:r>
            <a:r>
              <a:rPr lang="en-US" noProof="0" dirty="0"/>
              <a:t> ho </a:t>
            </a:r>
            <a:r>
              <a:rPr lang="en-US" noProof="0" dirty="0" err="1"/>
              <a:t>používa</a:t>
            </a:r>
            <a:r>
              <a:rPr lang="en-US" noProof="0" dirty="0"/>
              <a:t> 20 z 27 </a:t>
            </a:r>
            <a:r>
              <a:rPr lang="en-US" noProof="0" dirty="0" err="1"/>
              <a:t>krajín</a:t>
            </a:r>
            <a:r>
              <a:rPr lang="en-US" noProof="0" dirty="0"/>
              <a:t> EÚ: </a:t>
            </a:r>
            <a:r>
              <a:rPr lang="en-US" noProof="0" dirty="0" err="1"/>
              <a:t>Belgicko</a:t>
            </a:r>
            <a:r>
              <a:rPr lang="en-US" noProof="0" dirty="0"/>
              <a:t>, Cyprus, </a:t>
            </a:r>
            <a:r>
              <a:rPr lang="fr-BE" sz="1200" b="0" dirty="0" err="1">
                <a:solidFill>
                  <a:prstClr val="black"/>
                </a:solidFill>
              </a:rPr>
              <a:t>Chorvátsko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en-US" noProof="0" dirty="0" err="1"/>
              <a:t>Estónsko</a:t>
            </a:r>
            <a:r>
              <a:rPr lang="en-US" noProof="0" dirty="0"/>
              <a:t>, </a:t>
            </a:r>
            <a:r>
              <a:rPr lang="en-US" noProof="0" dirty="0" err="1"/>
              <a:t>Fínsko</a:t>
            </a:r>
            <a:r>
              <a:rPr lang="en-US" noProof="0" dirty="0"/>
              <a:t>, </a:t>
            </a:r>
            <a:r>
              <a:rPr lang="en-US" noProof="0" dirty="0" err="1"/>
              <a:t>Francúzsko</a:t>
            </a:r>
            <a:r>
              <a:rPr lang="en-US" noProof="0" dirty="0"/>
              <a:t>, </a:t>
            </a:r>
            <a:r>
              <a:rPr lang="en-US" noProof="0" dirty="0" err="1"/>
              <a:t>Grécko</a:t>
            </a:r>
            <a:r>
              <a:rPr lang="en-US" noProof="0" dirty="0"/>
              <a:t>, </a:t>
            </a:r>
            <a:r>
              <a:rPr lang="en-US" noProof="0" dirty="0" err="1"/>
              <a:t>Holandsko</a:t>
            </a:r>
            <a:r>
              <a:rPr lang="en-US" noProof="0" dirty="0"/>
              <a:t>, </a:t>
            </a:r>
            <a:r>
              <a:rPr lang="en-US" noProof="0" dirty="0" err="1"/>
              <a:t>Írsko</a:t>
            </a:r>
            <a:r>
              <a:rPr lang="en-US" noProof="0" dirty="0"/>
              <a:t>, </a:t>
            </a:r>
            <a:r>
              <a:rPr lang="en-US" noProof="0" dirty="0" err="1"/>
              <a:t>Litva</a:t>
            </a:r>
            <a:r>
              <a:rPr lang="en-US" noProof="0" dirty="0"/>
              <a:t>, </a:t>
            </a:r>
            <a:r>
              <a:rPr lang="en-US" noProof="0" dirty="0" err="1"/>
              <a:t>Lotyšsko</a:t>
            </a:r>
            <a:r>
              <a:rPr lang="en-US" noProof="0" dirty="0"/>
              <a:t>, </a:t>
            </a:r>
            <a:r>
              <a:rPr lang="en-US" noProof="0" dirty="0" err="1"/>
              <a:t>Luxembursko</a:t>
            </a:r>
            <a:r>
              <a:rPr lang="en-US" noProof="0" dirty="0"/>
              <a:t>, Malta, </a:t>
            </a:r>
            <a:r>
              <a:rPr lang="en-US" noProof="0" dirty="0" err="1"/>
              <a:t>Nemecko</a:t>
            </a:r>
            <a:r>
              <a:rPr lang="en-US" noProof="0" dirty="0"/>
              <a:t>, </a:t>
            </a:r>
            <a:r>
              <a:rPr lang="en-US" noProof="0" dirty="0" err="1"/>
              <a:t>Portugalsko</a:t>
            </a:r>
            <a:r>
              <a:rPr lang="en-US" noProof="0" dirty="0"/>
              <a:t>, </a:t>
            </a:r>
            <a:r>
              <a:rPr lang="en-US" noProof="0" dirty="0" err="1"/>
              <a:t>Rakúsko</a:t>
            </a:r>
            <a:r>
              <a:rPr lang="en-US" noProof="0" dirty="0"/>
              <a:t>, </a:t>
            </a:r>
            <a:r>
              <a:rPr lang="en-US" noProof="0" dirty="0" err="1"/>
              <a:t>Slovensko</a:t>
            </a:r>
            <a:r>
              <a:rPr lang="en-US" noProof="0" dirty="0"/>
              <a:t>, </a:t>
            </a:r>
            <a:r>
              <a:rPr lang="en-US" noProof="0" dirty="0" err="1"/>
              <a:t>Slovinsko</a:t>
            </a:r>
            <a:r>
              <a:rPr lang="en-US" noProof="0" dirty="0"/>
              <a:t>, </a:t>
            </a:r>
            <a:r>
              <a:rPr lang="en-US" noProof="0" dirty="0" err="1"/>
              <a:t>Španielsko</a:t>
            </a:r>
            <a:r>
              <a:rPr lang="en-US" noProof="0" dirty="0"/>
              <a:t> a </a:t>
            </a:r>
            <a:r>
              <a:rPr lang="en-US" noProof="0" dirty="0" err="1"/>
              <a:t>Taliansko</a:t>
            </a:r>
            <a:r>
              <a:rPr lang="en-US" noProof="0" dirty="0"/>
              <a:t>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záruky pre mladých ľudí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 mladým ľuďom pomôcť pokračovať vo vzdelávaní alebo zvýšiť ich šance nájsť si prácu tým, že ich vyškolí v zručnostiach, ktoré zamestnávatelia potrebujú.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Webové stránky Európskeho portálu pre pracovnú mobilitu EURES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pomáhajú mladým ľuďom, ktorí si začínajú hľadať prácu, stáž alebo učňovskú prípravu v inej krajine EÚ. Zamestnávatelia ho využívajú aj na hľadanie uchádzačov v iných krajinách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Erasmus+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en-US" u="none" dirty="0"/>
              <a:t>je určený pre dospievajúcich ako  aj dospelým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krajín EÚ a tretích krajín a umožňuje im študovať, absolvovať odbornú prípravu alebo sa zúčastniť na mládežníckej výmene v jednej z 33 krajín v celej Európe aj mimo nej.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Európskemu zboru solidarity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môžu mladí dospelí vykonávať dobrovoľnícku činnosť v zahraničí (alebo doma) v oblasti, ktorá je pre nich dôležitá. Táto obohacujúca skúsenosť im umožňuje rozvíjať si zručnosti a kompetencie.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 sú k dispozícii na tejto webovej stránke: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Pracovať a študovať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iniciatíva Európskej únie, ktorá poskytuje 18-ročným ľuďom príležitosť precestovať a spoznávať Európu.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zahraničí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môžeš používať mobilný telefón rovnako ako doma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bez akýchkoľvek dodatočných poplatkov.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 dôjde k zrušeniu tvojho letu, autobusu, vlaku alebo lode, </a:t>
            </a:r>
            <a:r>
              <a:rPr lang="sk-SK" altLang="en-US" u="none" dirty="0"/>
              <a:t>budeš odškodnený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pretože si chránený(-á) celým súborom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 cestujúcich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prípade núdze môžeš 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európskemu preukazu zdravotného poistenia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získať zdravotnú starostlivosť v ktorejkoľvek krajine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ceste môžeš sledovať svoj obľúbený seriál, pretože máš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celoúnijný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prístup k svojim predplateným digitálnym službám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Zapájanie sa: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formovaniu Európy môžeš prispieť napríklad: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hlasovaním vo voľbách do Európskeho parlamentu,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spustením alebo podporou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iniciatívy občanov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ktorou možno Komisiu vyzvať, aby navrhla právne predpisy upravujúce určitú problematiku, za ktorú je EÚ zodpovedná,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účasťou na niektorom z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dialógov s občanmi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ktoré prebiehajú po celej EÚ a v ktorých možno diskutovať o európskych otázkach so zástupcami EÚ,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zapojením sa do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Konferencie o budúcnosti Európy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kde môžete vyjadriť svoj názor a diskutovať o výzvach a prioritách Európy.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Ochrana životného prostredia: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 proti zmene klímy je jednou z hlavných priorít EÚ. Všetky krajiny EÚ sa dohodli, že do roku 2030 by mali: drasticky znížiť emisie skleníkových plynov a spotrebu energie a vyrábať viac energie z obnoviteľných zdrojov (napríklad veterná, slnečná alebo vodná energia).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celosvetová sústava chránených oblastí. Chráni približne 2 000 druhov zvierat a rastlín a 230 druhov biotopov v celej EÚ. Ďalšie informácie nájdeš tu: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programu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LIFE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financujú projekty na ochranu životného prostredia a boj proti zmene klímy. Ak chceš nájsť projekty realizované vo vašej krajine, klikni sem: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Práva a bezpečnosť spotrebiteľa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Výrobky ako potraviny, hračky či kozmetika</a:t>
            </a:r>
            <a:r>
              <a:rPr lang="sk-SK" altLang="en-US" dirty="0"/>
              <a:t>, </a:t>
            </a:r>
            <a:r>
              <a:rPr lang="sk-SK" altLang="en-US" u="none" dirty="0"/>
              <a:t>musia skôr ako získajú povolenie na predaj v EÚ, splniť prísne </a:t>
            </a:r>
            <a:r>
              <a:rPr lang="sk-SK" altLang="en-US" b="1" u="none" dirty="0"/>
              <a:t>bezpečnostné požiadavky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Právne predpisy EÚ ti takisto poskytujú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minimálne dvojročnú záruku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 nákupe spotrebného tovaru a </a:t>
            </a:r>
            <a:r>
              <a:rPr lang="sk-SK" altLang="en-US" u="none" dirty="0"/>
              <a:t>ak zmeníš názor, umožňujú ti vrátiť zakúpený tovar </a:t>
            </a:r>
            <a:r>
              <a:rPr lang="sk-SK" altLang="en-US" b="1" u="none" dirty="0"/>
              <a:t>do 14 dní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B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Okrem toho je 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všeobecnému nariadeniu EÚ o ochrane údajov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neustále chránené súkromie spotrebiteľov. EÚ takisto pracuje na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zastavení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šírenia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dezinformácií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Projekty financované EÚ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Európska únia pomáha zlepšovať životy ľudí tým, že: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podporuje vznik nových pracovných miest,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buduje novú infraštruktúru,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financuje vedecký výskum,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modernizuje verejné služby, ako sú školy a nemocnice.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vo svete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podpísala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obchodné dohody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mnohými krajinami na celom svete, ktoré uľahčujú spoločné podnikanie. Ďalšie informácie o tejto téme možno nájsť na adrese: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realizuje aj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humanitárne projekty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vďaka ktorým poskytuje zraniteľným osobám potraviny, prístrešie, zdravotnú starostlivosť a vzdelávanie,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prípade katastrof môže EÚ poskytnúť starostlivosť a pomoc prostredníctvom systému koordinovanej reakcie známeho ako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mechanizmus civilnej ochrany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si v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zelenej dohode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stanovila cieľ znížiť emisie a stať sa prvým klimaticky neutrálnym kontinentom do roku 2050. Zistite viac o zelenej dohode: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kampaň zameraná na to, aby: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občanom vysvetlila, čo robí EÚ pre oživenie hospodárstva po kríze spôsobenej pandémiou COVID-19,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postarala sa o to, aby bola EÚ v budúcnosti odolnejšia,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zaistila bezpečnejšiu, ekologickejšiu, zdravšiu, digitálnu a spravodlivejšiu EÚ.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Digitalizácia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EÚ sa snaží zabezpečiť, aby mali všetci ľudia žijúci v EÚ prístup na internet (</a:t>
            </a: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iniciatíva Wifi4EU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sk-SK" u="none" dirty="0"/>
              <a:t>aby </a:t>
            </a:r>
            <a:r>
              <a:rPr lang="fr-BE" u="none" baseline="0" dirty="0"/>
              <a:t> </a:t>
            </a:r>
            <a:r>
              <a:rPr lang="sk-SK" u="none" dirty="0"/>
              <a:t>deti a mladí ľudia boli chránení pri používaní internetu alebo mobilných technológií</a:t>
            </a:r>
            <a:r>
              <a:rPr lang="fr-BE" u="none" dirty="0"/>
              <a:t>.</a:t>
            </a:r>
            <a:r>
              <a:rPr lang="fr-BE" u="none" baseline="0" dirty="0"/>
              <a:t> 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Lepší internet pre deti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Rovnosť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EÚ sa angažuje v budovaní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Únie rovnosti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čo znamená vytvorenie podmienok pre život a prosperitu všetkých ľudí bez ohľadu na ich pohlavie, rasový alebo etnický pôvod, náboženské vyznanie alebo vieru, zdravotné postihnutie, vek či sexuálnu orientáciu. Na dosiahnutie tohto cieľa zavádza EÚ mechanizmy, politiky a opatrenia, ktoré bojujú proti štrukturálnej diskriminácii a stereotypom, ktoré sa často vyskytujú v našich spoločnostiach.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Priority Európskej komisie | Európska komisia (europa.eu)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Dňa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februára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zobudila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začali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vysielať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mučivé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správy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vojenskej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presadzujeme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Keďže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štáte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zverstvá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dochádza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hraniciach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pripomínajú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samotný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dôvod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prečo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EÚ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vytvorená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EÚ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krízu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rázne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rýchlo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bolo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priebehu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mnohých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výziev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uplynulom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https://ec.europa.eu/info/strategy/priorities-2019-2024/stronger-europe-world/eu-solidarity-ukraine_sk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Európsky rok mládeže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Rok 2022 je Európskym rokom mládeže. </a:t>
            </a:r>
            <a:r>
              <a:rPr lang="sk-SK" altLang="en-US" u="none" dirty="0"/>
              <a:t>Je rokom vytvárania príležitostí </a:t>
            </a:r>
            <a:r>
              <a:rPr lang="sk-SK" altLang="en-US" dirty="0"/>
              <a:t>pre mladých ľudí a snahy zaangažovať ich  tak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aby sa stali aktívnymi občanmi a aktérmi zmeny. Cieľom je poskytnúť mladým ľuďom väčšie a lepšie príležitosti do budúcnosti. 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Čo je Európsky rok mládeže? |Európsky portál pre mládež (europa.eu)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Príklady tém: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ľudské práva (napr. práva LGBTI),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životné prostredie (napr. zmena klímy),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zamestnanie (napr. ako si nájsť prácu po skončení školy),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mládež (napr. príležitosti pre mladých ľudí),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sociálne začlenenie (napr. rodová rovnosť),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vzdelávanie (napr. ako študovať v inej krajine/ako získať peniaze na vysokú školu po skončení strednej),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Európskeho parlamentu nájdete na adrese europarl.europa.eu.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Rady EÚ nájdete na adrese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Rady EÚ nájdete na adrese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Európskej komisie nájdete na adrese ec.europa.eu.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Súdneho dvora nájdete na adrese curia.europa.eu.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Európskeho dvora audítorov nájdete na adrese eca.europa.eu.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Európskej centrálnej banky nájdete na adrese www.ecb.europa.eu.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„Únos Európy“, približne 1470, olej na topoľovom dreve,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Maľba znázorňuje, ako Zeus, premenený na bieleho býka, unáša z Kréty nevinnú fenickú princeznú Európu. Podľa jednej z teórií o pôvode názvu „Európa“ bol náš kontinent pomenovaný po nej.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je Európa?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šiestich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sveta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Skladá sa zo 44 krajín.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nej viac ako 700 miliónov ľudí.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je Európska únia?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je jedinečným spoločenstvom 27 európskych krajín známych ako členské štáty, ktoré sa rozhodli spojiť sily a spoločne budovať lepšiu budúcnosť.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nej približne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miliónov ľudí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uľahčuje svojim občanom život, prácu a cestovanie do iných krajín Európskej únie.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Medzi hlavné míľniky v budovaní modernej Európy patrí: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založenie starovekého Ríma a starovekého Grécka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ktoré Európe pomohli vytvoriť demokraciu, verejnú správu a kultúru,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reformácia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16. a 17. storočí, ktorá zmenila prístup Európy k náboženstvu,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osvietenstvo,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myšlienkové, politické a ideologické hnutie v 18. storočí, ktoré kládlo dôraz na logiku a rozum a položilo základy modernej vedy a politiky,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vynález parlamentarizmu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ktorý je dnes ústredným pilierom modernej európskej vlády,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sociálnych práv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19. a 20. storočí, ktoré dnes chránia život a prácu európskych občanov.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Picasso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španielsky umelec, o ktorom je známe,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spoluzaložil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(spolu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Georgesom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kubistické hnutie. Pravdepodobne ste počuli o dvoch z jeho najslávnejších diel –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a „Les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Demoiselles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d’Avignon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nemecký skladateľ a klavirista známy svojimi symfóniami. Beethoven zohral kľúčovú rolu v prechode medzi obdobiami klasicizmu a romantizmu v západnej hudbe. Zložil „Ódu na radosť“, ktorá sa neskôr stala európskou hymnou.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český secesný maliar a ilustrátor. Medzi jeho najznámejšie obrazy patria „Ovocie“ (1897) a „Slovanská epopeja“ (1910 – 1978), ktorá znázorňuje históriu všetkých slovanských národov.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švédska maliarka. Jej abstraktné obrazy, v ktorých skúmala spiritualitu, životné cykly, špirály, geometriu a teóriu farieb, sa považujú za prvé známe abstraktné diela v dejinách západného umenia.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rakúsky spisovateľ, dramatik, novinár a životopisec. Možno poznáte jedno z jeho najvýznamnejších diel, „Kráľovská hra a iné príbehy“ (1941), zbierku piatich vynikajúcich a tvorivých psychologických thrillerov.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poľská poetka, esejistka a prekladateľka, nositeľka Nobelovej ceny za literatúru v roku 1996. Jednou z jej najznámejších zbierok básní je „Výhľad so zrnkom piesku“.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francúzska spisovateľka, filozofka a esejistka. Jedným z jej najznámejších diel je autobiografický román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Mémoires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d’une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jeune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rangée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(Pamäti usporiadaného dievčaťa, 1958), v ktorom hovorí o svojej mladosti.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Szabó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maďarská spisovateľka, ktorá písala divadelné hry, eseje, štúdie, pamäti, poéziu a detskú literatúru. Jej román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(Dvere) bol uverejnený v roku 1987 a stal sa jedným z jej svetovo najznámejších diel.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Ktorých ďalších európskych umelcov </a:t>
            </a:r>
            <a:r>
              <a:rPr lang="sk-SK" b="1" i="1" u="none" dirty="0"/>
              <a:t>poznáš</a:t>
            </a:r>
            <a:r>
              <a:rPr lang="sk-SK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Každá z krajín EÚ má vlastnú kultúru, jazyk(-y) a tradície. Všetky však majú spoločné hodnoty, ktoré musia rešpektovať, ak chcú byť súčasťou Európskej únie.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Ľudská dôstojnosť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Sloboda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Právny štát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Ľudské práva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Ktorú z európskych hodnôt považuješ za najdôležitejšiu a prečo?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sk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hyperlink" Target="https://europa.eu/european-union/contact/social-networks_sk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sk" TargetMode="External"/><Relationship Id="rId5" Type="http://schemas.openxmlformats.org/officeDocument/2006/relationships/hyperlink" Target="https://europa.eu/european-union/contact_sk" TargetMode="External"/><Relationship Id="rId4" Type="http://schemas.openxmlformats.org/officeDocument/2006/relationships/hyperlink" Target="https://europa.eu/european-union/contact_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2023755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EÚ V KOCKE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ÚRADNÝCH JAZYKOV EÚ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341108171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JAZYKOVÉ RODINY V EÚ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55820" y="2021244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EURÓPSKY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1720840"/>
            <a:ext cx="4484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5400" b="1" dirty="0">
                <a:solidFill>
                  <a:prstClr val="white"/>
                </a:solidFill>
              </a:rPr>
              <a:t>KTORÉ KRAJINY ZALOŽILI EÚ A PREČO?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VOJNY K MIERU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321508"/>
            <a:ext cx="246220" cy="1536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321508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2824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VOJNY K MIERU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Mier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bol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jedným</a:t>
            </a:r>
            <a:r>
              <a:rPr lang="en-US" b="1" dirty="0">
                <a:solidFill>
                  <a:srgbClr val="00B0F0"/>
                </a:solidFill>
              </a:rPr>
              <a:t> z </a:t>
            </a:r>
            <a:r>
              <a:rPr lang="en-US" b="1" dirty="0" err="1">
                <a:solidFill>
                  <a:srgbClr val="00B0F0"/>
                </a:solidFill>
              </a:rPr>
              <a:t>cieľov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en-US" b="1" dirty="0" err="1">
                <a:solidFill>
                  <a:srgbClr val="00B0F0"/>
                </a:solidFill>
              </a:rPr>
              <a:t>ktoré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stáli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za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vytvorením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Európskej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únie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V roku 2012 </a:t>
            </a:r>
            <a:r>
              <a:rPr lang="pl-PL" b="1" dirty="0" err="1">
                <a:solidFill>
                  <a:srgbClr val="00B0F0"/>
                </a:solidFill>
              </a:rPr>
              <a:t>získala</a:t>
            </a:r>
            <a:r>
              <a:rPr lang="pl-PL" b="1" dirty="0">
                <a:solidFill>
                  <a:srgbClr val="00B0F0"/>
                </a:solidFill>
              </a:rPr>
              <a:t> EÚ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cenu</a:t>
            </a:r>
            <a:r>
              <a:rPr lang="pl-PL" b="1" dirty="0">
                <a:solidFill>
                  <a:srgbClr val="00B0F0"/>
                </a:solidFill>
              </a:rPr>
              <a:t> za </a:t>
            </a:r>
            <a:r>
              <a:rPr lang="pl-PL" b="1" dirty="0" err="1">
                <a:solidFill>
                  <a:srgbClr val="00B0F0"/>
                </a:solidFill>
              </a:rPr>
              <a:t>mier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5274129"/>
            <a:ext cx="279382" cy="1583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5274129"/>
            <a:ext cx="461665" cy="15875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5268811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Európske</a:t>
            </a:r>
            <a:r>
              <a:rPr lang="fr-BE" dirty="0"/>
              <a:t> </a:t>
            </a:r>
            <a:r>
              <a:rPr lang="fr-BE" dirty="0" err="1"/>
              <a:t>spoločenstvo</a:t>
            </a:r>
            <a:r>
              <a:rPr lang="fr-BE" dirty="0"/>
              <a:t> </a:t>
            </a:r>
            <a:r>
              <a:rPr lang="fr-BE" dirty="0" err="1"/>
              <a:t>uhlia</a:t>
            </a:r>
            <a:r>
              <a:rPr lang="fr-BE" dirty="0"/>
              <a:t> a </a:t>
            </a:r>
            <a:r>
              <a:rPr lang="fr-BE" dirty="0" err="1"/>
              <a:t>ocele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380" y="4274783"/>
            <a:ext cx="139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deklarácia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Rímska</a:t>
            </a:r>
            <a:r>
              <a:rPr lang="fr-BE" dirty="0"/>
              <a:t> </a:t>
            </a:r>
            <a:r>
              <a:rPr lang="fr-BE" dirty="0" err="1"/>
              <a:t>zmluva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7983" y="1914702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62576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Maastrichtská</a:t>
            </a:r>
            <a:r>
              <a:rPr lang="fr-BE" dirty="0"/>
              <a:t> </a:t>
            </a:r>
            <a:r>
              <a:rPr lang="fr-BE" dirty="0" err="1"/>
              <a:t>zmluva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Jednotný</a:t>
            </a:r>
            <a:r>
              <a:rPr lang="fr-BE" dirty="0"/>
              <a:t> </a:t>
            </a:r>
            <a:r>
              <a:rPr lang="fr-BE" dirty="0" err="1"/>
              <a:t>trh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Schengenská</a:t>
            </a:r>
            <a:r>
              <a:rPr lang="fr-BE" dirty="0"/>
              <a:t> </a:t>
            </a:r>
            <a:r>
              <a:rPr lang="fr-BE" dirty="0" err="1"/>
              <a:t>dohoda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4835220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ZROD EURÓPSKEJ ÚNIE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3644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rozšírenie</a:t>
            </a:r>
            <a:r>
              <a:rPr lang="fr-BE" dirty="0"/>
              <a:t> na </a:t>
            </a:r>
            <a:r>
              <a:rPr lang="fr-BE" dirty="0" err="1"/>
              <a:t>východ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Lisabonská</a:t>
            </a:r>
            <a:r>
              <a:rPr lang="en-IE" dirty="0"/>
              <a:t> </a:t>
            </a:r>
            <a:r>
              <a:rPr lang="en-IE" dirty="0" err="1"/>
              <a:t>zmluva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81128" y="1050455"/>
            <a:ext cx="1952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nástroj</a:t>
            </a:r>
            <a:r>
              <a:rPr lang="en-IE" dirty="0"/>
              <a:t> </a:t>
            </a:r>
            <a:r>
              <a:rPr lang="en-IE" dirty="0" err="1"/>
              <a:t>NextGenerationEU</a:t>
            </a:r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38" y="1239044"/>
            <a:ext cx="1373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koniec</a:t>
            </a:r>
            <a:r>
              <a:rPr lang="en-IE" dirty="0"/>
              <a:t> </a:t>
            </a:r>
            <a:r>
              <a:rPr lang="en-IE" dirty="0" err="1"/>
              <a:t>druhej</a:t>
            </a:r>
            <a:r>
              <a:rPr lang="en-IE" dirty="0"/>
              <a:t> </a:t>
            </a:r>
            <a:r>
              <a:rPr lang="en-IE" dirty="0" err="1"/>
              <a:t>svetovej</a:t>
            </a:r>
            <a:r>
              <a:rPr lang="en-IE" dirty="0"/>
              <a:t> </a:t>
            </a:r>
            <a:r>
              <a:rPr lang="en-IE" dirty="0" err="1"/>
              <a:t>vojny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white"/>
                </a:solidFill>
              </a:rPr>
              <a:t>Belgicko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Nemecko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Francúzsko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Taliansko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Luxembursko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Holandsko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8" y="2400621"/>
            <a:ext cx="21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Írsko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kráľovstvo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kráľovstvo</a:t>
            </a:r>
            <a:r>
              <a:rPr lang="fr-BE" sz="1200" b="1" dirty="0">
                <a:solidFill>
                  <a:prstClr val="black"/>
                </a:solidFill>
              </a:rPr>
              <a:t> v </a:t>
            </a:r>
            <a:r>
              <a:rPr lang="fr-BE" sz="1200" b="1" dirty="0" err="1">
                <a:solidFill>
                  <a:prstClr val="black"/>
                </a:solidFill>
              </a:rPr>
              <a:t>roku</a:t>
            </a:r>
            <a:r>
              <a:rPr lang="fr-BE" sz="1200" b="1" dirty="0">
                <a:solidFill>
                  <a:prstClr val="black"/>
                </a:solidFill>
              </a:rPr>
              <a:t> 2020 z EÚ </a:t>
            </a:r>
            <a:r>
              <a:rPr lang="fr-BE" sz="1200" b="1" dirty="0" err="1">
                <a:solidFill>
                  <a:prstClr val="black"/>
                </a:solidFill>
              </a:rPr>
              <a:t>vystúpilo</a:t>
            </a:r>
            <a:r>
              <a:rPr lang="fr-BE" sz="1200" b="1" dirty="0">
                <a:solidFill>
                  <a:prstClr val="black"/>
                </a:solidFill>
              </a:rPr>
              <a:t>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Grécko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007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Španielsko</a:t>
            </a:r>
            <a:r>
              <a:rPr lang="fr-BE" sz="1400" b="1" dirty="0">
                <a:solidFill>
                  <a:prstClr val="black"/>
                </a:solidFill>
              </a:rPr>
              <a:t> a </a:t>
            </a:r>
            <a:r>
              <a:rPr lang="fr-BE" sz="1400" b="1" dirty="0" err="1">
                <a:solidFill>
                  <a:prstClr val="black"/>
                </a:solidFill>
              </a:rPr>
              <a:t>Portugalsko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Rakúsko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Fínsko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Švédsko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Estónsko</a:t>
            </a:r>
            <a:r>
              <a:rPr lang="en-GB" sz="1400" b="1" dirty="0">
                <a:solidFill>
                  <a:prstClr val="black"/>
                </a:solidFill>
              </a:rPr>
              <a:t>, Cyprus, </a:t>
            </a:r>
            <a:r>
              <a:rPr lang="en-GB" sz="1400" b="1" dirty="0" err="1">
                <a:solidFill>
                  <a:prstClr val="black"/>
                </a:solidFill>
              </a:rPr>
              <a:t>Lotyšsko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Maďarsko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Poľsko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Slovinsko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Bulharsko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Chorvátsko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22064" y="3045188"/>
            <a:ext cx="108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Spojené</a:t>
            </a:r>
            <a:r>
              <a:rPr lang="en-GB" sz="1000" b="1" dirty="0">
                <a:solidFill>
                  <a:prstClr val="black"/>
                </a:solidFill>
              </a:rPr>
              <a:t> </a:t>
            </a:r>
            <a:r>
              <a:rPr lang="en-GB" sz="1000" b="1" dirty="0" err="1">
                <a:solidFill>
                  <a:prstClr val="black"/>
                </a:solidFill>
              </a:rPr>
              <a:t>kráľovstvo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84053" y="2927701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Írsko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87016" y="3541314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Nemecko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52885" y="399795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Francúzsko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Holandsko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Luxembursko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Taliansko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89920" y="4802699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Španielsko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Portugalsko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62097" y="4366396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Chorvátsko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84217" y="5162492"/>
            <a:ext cx="558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Grécko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40826" y="4671796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Bulharsko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05775" y="4268191"/>
            <a:ext cx="748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Slovinsko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10808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Maďarsko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61153" y="3428234"/>
            <a:ext cx="5549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Poľsko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40056" y="3764612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Česko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Švédsko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Fínsko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62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Estónsko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812237" y="2759496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Lotyšsko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72350" y="2975579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469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Cyprus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66779" y="2852505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Dánsko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00501" y="4006520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Rakúsko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84583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KRAJINY EÚ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sp>
        <p:nvSpPr>
          <p:cNvPr id="68" name="Rectangle 67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69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ADE1458-58B1-D788-5214-88B4581C8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6416" r="12039" b="-713"/>
          <a:stretch/>
        </p:blipFill>
        <p:spPr>
          <a:xfrm>
            <a:off x="892135" y="1005840"/>
            <a:ext cx="5904906" cy="5242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307777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Krajiny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schengenského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priestoru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307777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Krajiny</a:t>
            </a:r>
            <a:r>
              <a:rPr lang="en-US" sz="1400" dirty="0"/>
              <a:t> </a:t>
            </a:r>
            <a:r>
              <a:rPr lang="en-US" sz="1400" dirty="0" err="1"/>
              <a:t>mimo</a:t>
            </a:r>
            <a:r>
              <a:rPr lang="en-US" sz="1400" dirty="0"/>
              <a:t> </a:t>
            </a:r>
            <a:r>
              <a:rPr lang="en-US" sz="1400" dirty="0" err="1"/>
              <a:t>schengenského</a:t>
            </a:r>
            <a:r>
              <a:rPr lang="en-US" sz="1400" dirty="0"/>
              <a:t> </a:t>
            </a:r>
            <a:r>
              <a:rPr lang="en-US" sz="1400" dirty="0" err="1"/>
              <a:t>priestoru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1" y="-1218"/>
            <a:ext cx="503971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SCHENGENSKÝ PRIESTOR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Vedel</a:t>
            </a:r>
            <a:r>
              <a:rPr lang="en-GB" b="1" dirty="0">
                <a:solidFill>
                  <a:schemeClr val="bg1"/>
                </a:solidFill>
              </a:rPr>
              <a:t>(a) </a:t>
            </a:r>
            <a:r>
              <a:rPr lang="en-GB" b="1" dirty="0" err="1">
                <a:solidFill>
                  <a:schemeClr val="bg1"/>
                </a:solidFill>
              </a:rPr>
              <a:t>si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že</a:t>
            </a:r>
            <a:r>
              <a:rPr lang="en-GB" b="1" dirty="0">
                <a:solidFill>
                  <a:schemeClr val="bg1"/>
                </a:solidFill>
              </a:rPr>
              <a:t>…? </a:t>
            </a:r>
            <a:r>
              <a:rPr lang="en-GB" b="1" dirty="0" err="1">
                <a:solidFill>
                  <a:schemeClr val="bg1"/>
                </a:solidFill>
              </a:rPr>
              <a:t>Medzi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krajinami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schengenského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priestoru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môžeš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voľne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cestovať</a:t>
            </a:r>
            <a:r>
              <a:rPr lang="en-GB" b="1" dirty="0">
                <a:solidFill>
                  <a:schemeClr val="bg1"/>
                </a:solidFill>
              </a:rPr>
              <a:t> bez toho, aby </a:t>
            </a:r>
            <a:r>
              <a:rPr lang="en-GB" b="1" dirty="0" err="1">
                <a:solidFill>
                  <a:schemeClr val="bg1"/>
                </a:solidFill>
              </a:rPr>
              <a:t>si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musel</a:t>
            </a:r>
            <a:r>
              <a:rPr lang="en-GB" b="1" dirty="0">
                <a:solidFill>
                  <a:schemeClr val="bg1"/>
                </a:solidFill>
              </a:rPr>
              <a:t>(-a) </a:t>
            </a:r>
            <a:r>
              <a:rPr lang="en-GB" b="1" dirty="0" err="1">
                <a:solidFill>
                  <a:schemeClr val="bg1"/>
                </a:solidFill>
              </a:rPr>
              <a:t>ukázať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cestovný</a:t>
            </a:r>
            <a:r>
              <a:rPr lang="en-GB" b="1" dirty="0">
                <a:solidFill>
                  <a:schemeClr val="bg1"/>
                </a:solidFill>
              </a:rPr>
              <a:t> pas?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1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CA4B69-C7D3-4DF6-9312-9EE8E32C7F84}"/>
              </a:ext>
            </a:extLst>
          </p:cNvPr>
          <p:cNvSpPr/>
          <p:nvPr/>
        </p:nvSpPr>
        <p:spPr>
          <a:xfrm>
            <a:off x="1295576" y="1198880"/>
            <a:ext cx="6623298" cy="496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F741BFE-DA3B-1DBD-FA81-96D59E031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45652" y="6168202"/>
            <a:ext cx="339259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Krajiny</a:t>
            </a:r>
            <a:r>
              <a:rPr lang="en-US" sz="1400" b="1" dirty="0"/>
              <a:t> EÚ, v </a:t>
            </a:r>
            <a:r>
              <a:rPr lang="en-US" sz="1400" b="1" dirty="0" err="1"/>
              <a:t>ktorých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euro </a:t>
            </a:r>
            <a:r>
              <a:rPr lang="en-US" sz="1400" b="1" dirty="0" err="1"/>
              <a:t>nepoužíva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399" y="6168202"/>
            <a:ext cx="32308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/>
              <a:t>Krajiny</a:t>
            </a:r>
            <a:r>
              <a:rPr lang="sv-SE" sz="1400" b="1" dirty="0"/>
              <a:t> EÚ, v </a:t>
            </a:r>
            <a:r>
              <a:rPr lang="sv-SE" sz="1400" b="1" dirty="0" err="1"/>
              <a:t>ktorých</a:t>
            </a:r>
            <a:r>
              <a:rPr lang="sv-SE" sz="1400" b="1" dirty="0"/>
              <a:t> sa </a:t>
            </a:r>
            <a:r>
              <a:rPr lang="sv-SE" sz="1400" b="1" dirty="0" err="1"/>
              <a:t>používa</a:t>
            </a:r>
            <a:r>
              <a:rPr lang="sv-SE" sz="1400" b="1" dirty="0"/>
              <a:t> euro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290795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EUROZÓNA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 err="1">
                <a:solidFill>
                  <a:schemeClr val="tx1"/>
                </a:solidFill>
              </a:rPr>
              <a:t>Dnes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ho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ako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oficiálnu</a:t>
            </a:r>
            <a:r>
              <a:rPr lang="en-GB" sz="2000" b="1" dirty="0">
                <a:solidFill>
                  <a:schemeClr val="tx1"/>
                </a:solidFill>
              </a:rPr>
              <a:t> menu </a:t>
            </a:r>
            <a:r>
              <a:rPr lang="en-GB" sz="2000" b="1" dirty="0" err="1">
                <a:solidFill>
                  <a:schemeClr val="tx1"/>
                </a:solidFill>
              </a:rPr>
              <a:t>používa</a:t>
            </a:r>
            <a:r>
              <a:rPr lang="en-GB" sz="2000" b="1" dirty="0">
                <a:solidFill>
                  <a:schemeClr val="tx1"/>
                </a:solidFill>
              </a:rPr>
              <a:t> 20 </a:t>
            </a:r>
            <a:r>
              <a:rPr lang="en-GB" sz="2000" b="1" dirty="0" err="1">
                <a:solidFill>
                  <a:schemeClr val="tx1"/>
                </a:solidFill>
              </a:rPr>
              <a:t>členských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štátov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OBSAH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ČO JE EURÓPA?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EURÓPSKY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ČO ROBÍ EÚ?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AKO FUNGUJE EÚ?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03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KDE SA DOZVIEM VIAC?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KONTAKTY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188876" y="2472727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ČO ROBÍ EÚ?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ČO PODĽA TEBA PRE NÁS ROBÍ EURÓPSKA ÚNIA?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ŠTÚDIUM, PRÁCA A DOBROVOĽNÍCTVO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917812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CESTOVANIE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696621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...A EŠTE OVEĽA VIAC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792658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PRIORITY EÚ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629068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SOLIDARITA EÚ S UKRAJINOU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EURÓPSKY ROK MLÁDEŽE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353840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71487" y="2228474"/>
            <a:ext cx="3177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Čomu</a:t>
            </a:r>
            <a:r>
              <a:rPr lang="en-IE" sz="2800" b="1" dirty="0">
                <a:solidFill>
                  <a:schemeClr val="bg1"/>
                </a:solidFill>
              </a:rPr>
              <a:t> by </a:t>
            </a:r>
            <a:r>
              <a:rPr lang="en-IE" sz="2800" b="1" dirty="0" err="1">
                <a:solidFill>
                  <a:schemeClr val="bg1"/>
                </a:solidFill>
              </a:rPr>
              <a:t>sa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podľa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teba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mali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európske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inštitúcie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venovať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prednostne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5600" y="279276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AKO FUNGUJE EÚ?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ČO JE EURÓPA?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EURÓPSKY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257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26728620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234800" y="190919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EURÓPSKA RADA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317832" y="6030209"/>
            <a:ext cx="140936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9402" y="5445383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01939494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19" y="190919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03056656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98537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EÚ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2986755" y="224868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48833409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EURÓPSKA KOMISIA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23" y="164872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79900068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37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C000"/>
                </a:solidFill>
              </a:rPr>
              <a:t>PRÁVNE PREDPISY EÚ: KTO ROBÍ ČO</a:t>
            </a:r>
            <a:endParaRPr lang="fr-BE" sz="3200" b="1" dirty="0">
              <a:solidFill>
                <a:srgbClr val="FFC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8191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Európska</a:t>
            </a:r>
            <a:r>
              <a:rPr lang="fr-BE" sz="1400" dirty="0"/>
              <a:t> </a:t>
            </a:r>
            <a:r>
              <a:rPr lang="fr-BE" sz="1400" dirty="0" err="1"/>
              <a:t>komisia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792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Európsky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63444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Rada </a:t>
            </a:r>
            <a:r>
              <a:rPr lang="fr-BE" sz="1400" dirty="0" err="1"/>
              <a:t>Európskej</a:t>
            </a:r>
            <a:r>
              <a:rPr lang="fr-BE" sz="1400" dirty="0"/>
              <a:t> </a:t>
            </a:r>
            <a:r>
              <a:rPr lang="fr-BE" sz="1400" dirty="0" err="1"/>
              <a:t>únie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navrhne</a:t>
            </a:r>
            <a:r>
              <a:rPr lang="en-IE" sz="1400" dirty="0"/>
              <a:t> </a:t>
            </a:r>
            <a:r>
              <a:rPr lang="en-IE" sz="1400" dirty="0" err="1"/>
              <a:t>predpis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VZNIKNE NOVÝ PRÁVNY PREDPIS EÚ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prijme</a:t>
            </a:r>
            <a:r>
              <a:rPr lang="en-IE" sz="1400" dirty="0"/>
              <a:t>, </a:t>
            </a:r>
            <a:r>
              <a:rPr lang="en-IE" sz="1400" dirty="0" err="1"/>
              <a:t>zmení</a:t>
            </a:r>
            <a:r>
              <a:rPr lang="en-IE" sz="1400" dirty="0"/>
              <a:t> </a:t>
            </a:r>
            <a:r>
              <a:rPr lang="en-IE" sz="1400" dirty="0" err="1"/>
              <a:t>alebo</a:t>
            </a:r>
            <a:r>
              <a:rPr lang="en-IE" sz="1400" dirty="0"/>
              <a:t> </a:t>
            </a:r>
            <a:r>
              <a:rPr lang="en-IE" sz="1400" dirty="0" err="1"/>
              <a:t>zamietne</a:t>
            </a:r>
            <a:r>
              <a:rPr lang="en-IE" sz="1400" dirty="0"/>
              <a:t> </a:t>
            </a:r>
            <a:r>
              <a:rPr lang="en-IE" sz="1400" dirty="0" err="1"/>
              <a:t>navrhovaný</a:t>
            </a:r>
            <a:r>
              <a:rPr lang="en-IE" sz="1400" dirty="0"/>
              <a:t> </a:t>
            </a:r>
            <a:r>
              <a:rPr lang="en-IE" sz="1400" dirty="0" err="1"/>
              <a:t>predpis</a:t>
            </a:r>
            <a:r>
              <a:rPr lang="en-IE" sz="1400" dirty="0"/>
              <a:t>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V </a:t>
            </a:r>
            <a:r>
              <a:rPr lang="en-IE" sz="1400" dirty="0" err="1"/>
              <a:t>prípade</a:t>
            </a:r>
            <a:r>
              <a:rPr lang="en-IE" sz="1400" dirty="0"/>
              <a:t> </a:t>
            </a:r>
            <a:r>
              <a:rPr lang="en-IE" sz="1400" dirty="0" err="1"/>
              <a:t>dohody</a:t>
            </a:r>
            <a:r>
              <a:rPr lang="en-IE" sz="1400" dirty="0"/>
              <a:t>:</a:t>
            </a:r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2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SÚDNY DVOR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07575009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385" y="88402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EURÓPSKY DVOR AUDÍTOROV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57893722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456865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63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21322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EURÓPSKA CENTRÁLNA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501365246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KDE SA DOZVIEM VIAC O EÚ?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915804" y="5617079"/>
            <a:ext cx="223562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KDE SA DOZVIEM VIAC O EÚ?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0883" y="4622380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Čo robí Európa pre mňa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Webové stránky </a:t>
            </a:r>
            <a:r>
              <a:rPr lang="sk-SK" b="1" dirty="0" err="1"/>
              <a:t>Europa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Úrad pre publikácie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sk-SK" b="1" dirty="0"/>
              <a:t>Aktuality z Kútika na vzdelávanie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742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Kútik na vzdelávanie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home_sk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KONTAKTY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543063" y="6251562"/>
            <a:ext cx="96665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KONTAKTY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80" y="5884344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Bezplat</a:t>
            </a:r>
            <a:r>
              <a:rPr lang="sk-SK" dirty="0"/>
              <a:t>. tel.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: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802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Osobne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2050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Na </a:t>
            </a:r>
            <a:r>
              <a:rPr lang="fr-BE" sz="2400" dirty="0" err="1"/>
              <a:t>sociálnych</a:t>
            </a:r>
            <a:r>
              <a:rPr lang="fr-BE" sz="2400" dirty="0"/>
              <a:t> </a:t>
            </a:r>
            <a:r>
              <a:rPr lang="fr-BE" sz="2400" dirty="0" err="1"/>
              <a:t>médiách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sk-SK" b="1" u="sng" dirty="0">
                <a:hlinkClick r:id="rId5"/>
              </a:rPr>
              <a:t>europa.eu/</a:t>
            </a:r>
            <a:r>
              <a:rPr lang="sk-SK" b="1" u="sng" dirty="0" err="1">
                <a:hlinkClick r:id="rId5"/>
              </a:rPr>
              <a:t>european-union</a:t>
            </a:r>
            <a:r>
              <a:rPr lang="sk-SK" b="1" u="sng" dirty="0">
                <a:hlinkClick r:id="rId5"/>
              </a:rPr>
              <a:t>/</a:t>
            </a:r>
            <a:r>
              <a:rPr lang="sk-SK" b="1" u="sng" dirty="0" err="1">
                <a:hlinkClick r:id="rId5"/>
              </a:rPr>
              <a:t>contact_sk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sk-SK" dirty="0"/>
              <a:t>Máš otázky o Európskej únii? Pomôcť ti môže služba </a:t>
            </a:r>
            <a:r>
              <a:rPr lang="sk-SK" b="1" dirty="0" err="1"/>
              <a:t>Europe</a:t>
            </a:r>
            <a:r>
              <a:rPr lang="sk-SK" b="1" dirty="0"/>
              <a:t> </a:t>
            </a:r>
            <a:r>
              <a:rPr lang="sk-SK" b="1" dirty="0" err="1"/>
              <a:t>Direct</a:t>
            </a:r>
            <a:r>
              <a:rPr lang="sk-SK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sk-SK" dirty="0"/>
              <a:t>Nájdi si najbližšie centrum EÚ, navštív ho, pýtaj sa a diskutuj o EÚ. </a:t>
            </a:r>
            <a:r>
              <a:rPr lang="sk-SK" b="1" u="sng" dirty="0">
                <a:hlinkClick r:id="rId6"/>
              </a:rPr>
              <a:t>europa.eu/</a:t>
            </a:r>
            <a:r>
              <a:rPr lang="sk-SK" b="1" u="sng" dirty="0" err="1">
                <a:hlinkClick r:id="rId6"/>
              </a:rPr>
              <a:t>european-union</a:t>
            </a:r>
            <a:r>
              <a:rPr lang="sk-SK" b="1" u="sng" dirty="0">
                <a:hlinkClick r:id="rId6"/>
              </a:rPr>
              <a:t>/</a:t>
            </a:r>
            <a:r>
              <a:rPr lang="sk-SK" b="1" u="sng" dirty="0" err="1">
                <a:hlinkClick r:id="rId6"/>
              </a:rPr>
              <a:t>contact</a:t>
            </a:r>
            <a:r>
              <a:rPr lang="sk-SK" b="1" u="sng" dirty="0">
                <a:hlinkClick r:id="rId6"/>
              </a:rPr>
              <a:t>/</a:t>
            </a:r>
            <a:r>
              <a:rPr lang="sk-SK" b="1" u="sng" dirty="0" err="1">
                <a:hlinkClick r:id="rId6"/>
              </a:rPr>
              <a:t>meet-us_sk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37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Použi </a:t>
            </a:r>
            <a:r>
              <a:rPr lang="sk-SK" b="1" dirty="0"/>
              <a:t>vyhľadávací nástroj</a:t>
            </a:r>
            <a:r>
              <a:rPr lang="sk-SK" dirty="0"/>
              <a:t> na vyhľadanie účtov EÚ na sociálnych médiách.</a:t>
            </a:r>
            <a:endParaRPr lang="en-US" dirty="0"/>
          </a:p>
          <a:p>
            <a:endParaRPr lang="en-US" dirty="0"/>
          </a:p>
          <a:p>
            <a:r>
              <a:rPr lang="sk-SK" b="1" u="sng" dirty="0">
                <a:hlinkClick r:id="rId7"/>
              </a:rPr>
              <a:t>europa.eu/</a:t>
            </a:r>
            <a:r>
              <a:rPr lang="sk-SK" b="1" u="sng" dirty="0" err="1">
                <a:hlinkClick r:id="rId7"/>
              </a:rPr>
              <a:t>european-union</a:t>
            </a:r>
            <a:r>
              <a:rPr lang="sk-SK" b="1" u="sng" dirty="0">
                <a:hlinkClick r:id="rId7"/>
              </a:rPr>
              <a:t>/</a:t>
            </a:r>
            <a:r>
              <a:rPr lang="sk-SK" b="1" u="sng" dirty="0" err="1">
                <a:hlinkClick r:id="rId7"/>
              </a:rPr>
              <a:t>contact</a:t>
            </a:r>
            <a:r>
              <a:rPr lang="sk-SK" b="1" u="sng" dirty="0">
                <a:hlinkClick r:id="rId7"/>
              </a:rPr>
              <a:t>/</a:t>
            </a:r>
            <a:r>
              <a:rPr lang="sk-SK" b="1" u="sng" dirty="0" err="1">
                <a:hlinkClick r:id="rId7"/>
              </a:rPr>
              <a:t>social-networks_sk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1959644" y="2238847"/>
            <a:ext cx="5306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CÍTIŠ SA AKO EURÓPAN(-KA)?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7476" y="4282924"/>
            <a:ext cx="431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VĎAKA ČOMU SA CÍTIŠ AKO EURÓPAN(-KA)?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Ďakujem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2706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Európska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únia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uvedené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inak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opakované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tohto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povolené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v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zmysle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medzinárodnej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Akékoľvek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alebo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reprodukcia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prvkov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ktoré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sú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vlastníctve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Európskej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únie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môžu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byť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podmienené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získaním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súhlasu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príslušných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nositeľov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práv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3149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ZÁKLADNÉ FAKTY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miliónov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ľudí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EÚ: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zo</a:t>
            </a:r>
            <a:r>
              <a:rPr lang="fr-BE" b="1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svetadielov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vyše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miliónov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ľudí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krajín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EÚ: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krajín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EURÓPSKA KULTÚRA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619268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5743" y="4502133"/>
            <a:ext cx="4826316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Európsku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kultúru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rozmanitosť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formovali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staroveké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Grécko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Rím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reformácia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osvietenstvo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parlamentarizmus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sociálne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práva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EURÓPSKI UMELCI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1042805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hudobné</a:t>
            </a:r>
            <a:r>
              <a:rPr lang="en-GB" dirty="0"/>
              <a:t>, </a:t>
            </a:r>
            <a:r>
              <a:rPr lang="en-GB" dirty="0" err="1"/>
              <a:t>architektonické</a:t>
            </a:r>
            <a:r>
              <a:rPr lang="en-GB" dirty="0"/>
              <a:t> a </a:t>
            </a:r>
            <a:r>
              <a:rPr lang="en-GB" dirty="0" err="1"/>
              <a:t>literárne</a:t>
            </a:r>
            <a:r>
              <a:rPr lang="en-GB" dirty="0"/>
              <a:t> </a:t>
            </a:r>
            <a:r>
              <a:rPr lang="en-GB" dirty="0" err="1"/>
              <a:t>štýly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stáročia</a:t>
            </a:r>
            <a:r>
              <a:rPr lang="en-GB" dirty="0"/>
              <a:t> </a:t>
            </a:r>
            <a:r>
              <a:rPr lang="en-GB" dirty="0" err="1"/>
              <a:t>inšpirovali</a:t>
            </a:r>
            <a:r>
              <a:rPr lang="en-GB" dirty="0"/>
              <a:t> </a:t>
            </a:r>
            <a:r>
              <a:rPr lang="en-GB" dirty="0" err="1"/>
              <a:t>umelcov</a:t>
            </a:r>
            <a:r>
              <a:rPr lang="en-GB" dirty="0"/>
              <a:t> v </a:t>
            </a:r>
            <a:r>
              <a:rPr lang="en-GB" dirty="0" err="1"/>
              <a:t>celej</a:t>
            </a:r>
            <a:r>
              <a:rPr lang="en-GB" dirty="0"/>
              <a:t> </a:t>
            </a:r>
            <a:r>
              <a:rPr lang="en-GB" dirty="0" err="1"/>
              <a:t>Európe</a:t>
            </a:r>
            <a:r>
              <a:rPr lang="en-GB" dirty="0"/>
              <a:t>.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Napríklad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02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EURÓPSKE HODNOTY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Ľudská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dôstojnosť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Sloboda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Rovnosť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Právny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štát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Ľudské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práva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33594</TotalTime>
  <Words>4380</Words>
  <Application>Microsoft Office PowerPoint</Application>
  <PresentationFormat>On-screen Show (4:3)</PresentationFormat>
  <Paragraphs>579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VOJNY K MIERU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ŠTÚDIUM, PRÁCA A DOBROVOĽNÍCTVO  </vt:lpstr>
      <vt:lpstr>     CESTOVANIE  </vt:lpstr>
      <vt:lpstr>      ...A EŠTE OVEĽA VIAC  </vt:lpstr>
      <vt:lpstr>      PRIORITY EÚ  </vt:lpstr>
      <vt:lpstr>      2022: SOLIDARITA EÚ S UKRAJINOU  </vt:lpstr>
      <vt:lpstr>      2022: EURÓPSKY ROK MLÁDEŽE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FABRY Anne-Sophie (COMM)</cp:lastModifiedBy>
  <cp:revision>1558</cp:revision>
  <cp:lastPrinted>2019-09-03T09:29:06Z</cp:lastPrinted>
  <dcterms:created xsi:type="dcterms:W3CDTF">2018-11-12T13:20:47Z</dcterms:created>
  <dcterms:modified xsi:type="dcterms:W3CDTF">2023-02-06T18:46:50Z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2023-02-02T16:52:43Z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9414642c-2fe3-4fe0-9c25-050d1af7a264</vt:lpwstr>
  </property>
  <property fmtid="{D5CDD505-2E9C-101B-9397-08002B2CF9AE}" pid="8" name="MSIP_Label_6bd9ddd1-4d20-43f6-abfa-fc3c07406f94_ContentBits">
    <vt:lpwstr>0</vt:lpwstr>
  </property>
</Properties>
</file>