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Lst>
  <p:notesMasterIdLst>
    <p:notesMasterId r:id="rId42"/>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163" autoAdjust="0"/>
  </p:normalViewPr>
  <p:slideViewPr>
    <p:cSldViewPr snapToGrid="0">
      <p:cViewPr varScale="1">
        <p:scale>
          <a:sx n="36" d="100"/>
          <a:sy n="36" d="100"/>
        </p:scale>
        <p:origin x="1800" y="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5"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it-IT" sz="1800" b="0" strike="noStrike" spc="-1">
                <a:solidFill>
                  <a:srgbClr val="0A1641"/>
                </a:solidFill>
                <a:latin typeface="Arial"/>
              </a:rPr>
              <a:t>Click to move the slide</a:t>
            </a:r>
          </a:p>
        </p:txBody>
      </p:sp>
      <p:sp>
        <p:nvSpPr>
          <p:cNvPr id="276" name="PlaceHolder 2"/>
          <p:cNvSpPr>
            <a:spLocks noGrp="1"/>
          </p:cNvSpPr>
          <p:nvPr>
            <p:ph type="body"/>
          </p:nvPr>
        </p:nvSpPr>
        <p:spPr>
          <a:xfrm>
            <a:off x="756000" y="5078520"/>
            <a:ext cx="6047640" cy="4811040"/>
          </a:xfrm>
          <a:prstGeom prst="rect">
            <a:avLst/>
          </a:prstGeom>
        </p:spPr>
        <p:txBody>
          <a:bodyPr lIns="0" tIns="0" rIns="0" bIns="0">
            <a:noAutofit/>
          </a:bodyPr>
          <a:lstStyle/>
          <a:p>
            <a:r>
              <a:rPr lang="fr-BE" sz="2000" b="0" strike="noStrike" spc="-1">
                <a:latin typeface="Arial"/>
              </a:rPr>
              <a:t>Click to edit the notes format</a:t>
            </a:r>
          </a:p>
        </p:txBody>
      </p:sp>
      <p:sp>
        <p:nvSpPr>
          <p:cNvPr id="277" name="PlaceHolder 3"/>
          <p:cNvSpPr>
            <a:spLocks noGrp="1"/>
          </p:cNvSpPr>
          <p:nvPr>
            <p:ph type="hdr"/>
          </p:nvPr>
        </p:nvSpPr>
        <p:spPr>
          <a:xfrm>
            <a:off x="0" y="0"/>
            <a:ext cx="3280680" cy="534240"/>
          </a:xfrm>
          <a:prstGeom prst="rect">
            <a:avLst/>
          </a:prstGeom>
        </p:spPr>
        <p:txBody>
          <a:bodyPr lIns="0" tIns="0" rIns="0" bIns="0">
            <a:noAutofit/>
          </a:bodyPr>
          <a:lstStyle/>
          <a:p>
            <a:r>
              <a:rPr lang="fr-BE" sz="1400" b="0" strike="noStrike" spc="-1">
                <a:latin typeface="Times New Roman"/>
              </a:rPr>
              <a:t>&lt;header&gt;</a:t>
            </a:r>
          </a:p>
        </p:txBody>
      </p:sp>
      <p:sp>
        <p:nvSpPr>
          <p:cNvPr id="278"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BE" sz="1400" b="0" strike="noStrike" spc="-1">
                <a:latin typeface="Times New Roman"/>
              </a:rPr>
              <a:t>&lt;date/time&gt;</a:t>
            </a:r>
          </a:p>
        </p:txBody>
      </p:sp>
      <p:sp>
        <p:nvSpPr>
          <p:cNvPr id="279"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BE" sz="1400" b="0" strike="noStrike" spc="-1">
                <a:latin typeface="Times New Roman"/>
              </a:rPr>
              <a:t>&lt;footer&gt;</a:t>
            </a:r>
          </a:p>
        </p:txBody>
      </p:sp>
      <p:sp>
        <p:nvSpPr>
          <p:cNvPr id="280"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B6A29499-08EE-4A46-939C-D35A967D2976}" type="slidenum">
              <a:rPr lang="fr-BE" sz="1400" b="0" strike="noStrike" spc="-1">
                <a:latin typeface="Times New Roman"/>
              </a:rPr>
              <a:t>‹#›</a:t>
            </a:fld>
            <a:endParaRPr lang="fr-BE"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its.ucsb.edu/fake-news/sprea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nOd2vMCDv9M&amp;feature=youtu.b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watch/?v=3192621760756370"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support.google.com/websearch/answer/1325808?co=GENIE.Platform%3DAndroid&amp;hl=sl" TargetMode="External"/><Relationship Id="rId4" Type="http://schemas.openxmlformats.org/officeDocument/2006/relationships/hyperlink" Target="https://www.facebook.com/watch/?v=2584252091848910"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firstdraftnews.org/latest/how-to-talk-to-family-and-friends-about-that-misleading-whatsapp-message/"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poynter.org/fact-checking/2020/have-you-become-a-personal-fact-checker-to-your-family-and-friend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PlaceHolder 1"/>
          <p:cNvSpPr>
            <a:spLocks noGrp="1" noRot="1" noChangeAspect="1"/>
          </p:cNvSpPr>
          <p:nvPr>
            <p:ph type="sldImg"/>
          </p:nvPr>
        </p:nvSpPr>
        <p:spPr>
          <a:xfrm>
            <a:off x="685800" y="1143000"/>
            <a:ext cx="5486400" cy="3086100"/>
          </a:xfrm>
          <a:prstGeom prst="rect">
            <a:avLst/>
          </a:prstGeom>
        </p:spPr>
      </p:sp>
      <p:sp>
        <p:nvSpPr>
          <p:cNvPr id="679"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sl-SI" sz="2000" b="1" strike="noStrike">
                <a:latin typeface="Arial"/>
              </a:rPr>
              <a:t>Katera objava je lažna?</a:t>
            </a:r>
          </a:p>
          <a:p>
            <a:pPr marL="216000" indent="-216000">
              <a:lnSpc>
                <a:spcPct val="100000"/>
              </a:lnSpc>
            </a:pPr>
            <a:endParaRPr lang="fr-BE" sz="2000" b="0" strike="noStrike" spc="-1">
              <a:latin typeface="Arial"/>
            </a:endParaRPr>
          </a:p>
          <a:p>
            <a:pPr marL="216000" indent="-216000">
              <a:lnSpc>
                <a:spcPct val="100000"/>
              </a:lnSpc>
            </a:pPr>
            <a:r>
              <a:rPr lang="sl-SI" sz="2000" b="0" strike="noStrike">
                <a:latin typeface="Arial"/>
              </a:rPr>
              <a:t>Za začetek: začnimo s preprostim primerom, ki verjetno ne bo nikogar zavedel, vas bo pa morda nasmejal. </a:t>
            </a:r>
          </a:p>
          <a:p>
            <a:pPr marL="216000" indent="-216000">
              <a:lnSpc>
                <a:spcPct val="100000"/>
              </a:lnSpc>
            </a:pPr>
            <a:endParaRPr lang="fr-BE" sz="2000" b="0" strike="noStrike" spc="-1">
              <a:latin typeface="Arial"/>
            </a:endParaRPr>
          </a:p>
          <a:p>
            <a:pPr marL="216000" indent="-216000">
              <a:lnSpc>
                <a:spcPct val="100000"/>
              </a:lnSpc>
            </a:pPr>
            <a:r>
              <a:rPr lang="sl-SI" sz="2000" b="0" strike="noStrike">
                <a:latin typeface="Arial"/>
              </a:rPr>
              <a:t>Vir: www.snopes.com</a:t>
            </a:r>
          </a:p>
        </p:txBody>
      </p:sp>
      <p:sp>
        <p:nvSpPr>
          <p:cNvPr id="68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C9B3FF5-77E8-403B-9667-F72F707D04F0}" type="slidenum">
              <a:rPr lang="fr-BE" sz="1200" b="0" strike="noStrike" spc="-1">
                <a:solidFill>
                  <a:srgbClr val="000000"/>
                </a:solidFill>
                <a:latin typeface="+mn-lt"/>
                <a:ea typeface="+mn-ea"/>
              </a:rPr>
              <a:t>2</a:t>
            </a:fld>
            <a:endParaRPr lang="fr-BE" sz="1200" b="0" strike="noStrike" spc="-1">
              <a:solidFill>
                <a:srgbClr val="000000"/>
              </a:solidFill>
              <a:latin typeface="+mn-lt"/>
              <a:ea typeface="+mn-e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PlaceHolder 1"/>
          <p:cNvSpPr>
            <a:spLocks noGrp="1" noRot="1" noChangeAspect="1"/>
          </p:cNvSpPr>
          <p:nvPr>
            <p:ph type="sldImg"/>
          </p:nvPr>
        </p:nvSpPr>
        <p:spPr>
          <a:xfrm>
            <a:off x="685800" y="1143000"/>
            <a:ext cx="5486400" cy="3086100"/>
          </a:xfrm>
          <a:prstGeom prst="rect">
            <a:avLst/>
          </a:prstGeom>
        </p:spPr>
      </p:sp>
      <p:sp>
        <p:nvSpPr>
          <p:cNvPr id="706"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l-SI" sz="1200" b="0" strike="noStrike">
                <a:latin typeface="Arial"/>
                <a:ea typeface="Calibri"/>
              </a:rPr>
              <a:t>KAKO DELUJEJO DEZINFORMACIJE </a:t>
            </a:r>
          </a:p>
          <a:p>
            <a:pPr>
              <a:lnSpc>
                <a:spcPct val="100000"/>
              </a:lnSpc>
              <a:tabLst>
                <a:tab pos="0" algn="l"/>
              </a:tabLst>
            </a:pPr>
            <a:endParaRPr lang="fr-BE" sz="1200" b="0" strike="noStrike" spc="-1">
              <a:latin typeface="Arial"/>
            </a:endParaRPr>
          </a:p>
          <a:p>
            <a:pPr marL="171360" indent="-171000">
              <a:lnSpc>
                <a:spcPct val="100000"/>
              </a:lnSpc>
              <a:buClr>
                <a:srgbClr val="000000"/>
              </a:buClr>
              <a:buFont typeface="Wingdings" charset="2"/>
              <a:buChar char=""/>
              <a:tabLst>
                <a:tab pos="0" algn="l"/>
              </a:tabLst>
            </a:pPr>
            <a:r>
              <a:rPr lang="sl-SI" sz="1200" b="0" strike="noStrike">
                <a:latin typeface="Arial"/>
                <a:ea typeface="Calibri"/>
              </a:rPr>
              <a:t>Učni cilji:</a:t>
            </a:r>
          </a:p>
          <a:p>
            <a:pPr marL="171360" indent="-171000">
              <a:lnSpc>
                <a:spcPct val="100000"/>
              </a:lnSpc>
              <a:buClr>
                <a:srgbClr val="000000"/>
              </a:buClr>
              <a:buFont typeface="Wingdings" charset="2"/>
              <a:buChar char="-"/>
              <a:tabLst>
                <a:tab pos="0" algn="l"/>
              </a:tabLst>
            </a:pPr>
            <a:r>
              <a:rPr lang="sl-SI" sz="1200" b="0" strike="noStrike">
                <a:latin typeface="Arial"/>
                <a:ea typeface="Calibri"/>
              </a:rPr>
              <a:t>razumevanje glavnih akterjev, vedenj in vsebin, značilnih za dezinformacije;</a:t>
            </a:r>
          </a:p>
          <a:p>
            <a:pPr marL="171360" indent="-171000">
              <a:lnSpc>
                <a:spcPct val="100000"/>
              </a:lnSpc>
              <a:buClr>
                <a:srgbClr val="000000"/>
              </a:buClr>
              <a:buFont typeface="Wingdings" charset="2"/>
              <a:buChar char="-"/>
              <a:tabLst>
                <a:tab pos="0" algn="l"/>
              </a:tabLst>
            </a:pPr>
            <a:r>
              <a:rPr lang="sl-SI" sz="1200" b="0" strike="noStrike">
                <a:latin typeface="Arial"/>
                <a:ea typeface="Calibri"/>
              </a:rPr>
              <a:t>razumevanje, da tisti, ki širijo dezinformacije, pogosto poskušajo vzbuditi čustvene odzive pri bralcih;</a:t>
            </a:r>
          </a:p>
          <a:p>
            <a:pPr marL="171360" indent="-171000">
              <a:lnSpc>
                <a:spcPct val="100000"/>
              </a:lnSpc>
              <a:buClr>
                <a:srgbClr val="000000"/>
              </a:buClr>
              <a:buFont typeface="Wingdings" charset="2"/>
              <a:buChar char="-"/>
              <a:tabLst>
                <a:tab pos="0" algn="l"/>
              </a:tabLst>
            </a:pPr>
            <a:r>
              <a:rPr lang="sl-SI" sz="1200" b="0" strike="noStrike">
                <a:latin typeface="Arial"/>
                <a:ea typeface="Calibri"/>
              </a:rPr>
              <a:t>razumevanje, da smo vsi v nevarnosti zaradi dezinformacij; razprava o tem, zakaj so dezinformacije nevarne.</a:t>
            </a:r>
          </a:p>
          <a:p>
            <a:pPr>
              <a:lnSpc>
                <a:spcPct val="100000"/>
              </a:lnSpc>
              <a:tabLst>
                <a:tab pos="0" algn="l"/>
              </a:tabLst>
            </a:pPr>
            <a:endParaRPr lang="fr-BE" sz="1200" b="0" strike="noStrike" spc="-1">
              <a:latin typeface="Arial"/>
            </a:endParaRPr>
          </a:p>
          <a:p>
            <a:pPr>
              <a:lnSpc>
                <a:spcPct val="100000"/>
              </a:lnSpc>
              <a:tabLst>
                <a:tab pos="0" algn="l"/>
              </a:tabLst>
            </a:pPr>
            <a:r>
              <a:rPr lang="sl-SI" sz="2000" b="0" strike="noStrike">
                <a:latin typeface="Arial"/>
                <a:ea typeface="Calibri"/>
              </a:rPr>
              <a:t>Opis:</a:t>
            </a:r>
            <a:r>
              <a:rPr lang="sl-SI"/>
              <a:t/>
            </a:r>
            <a:br>
              <a:rPr lang="sl-SI"/>
            </a:br>
            <a:r>
              <a:rPr lang="sl-SI" sz="2000" b="0" strike="noStrike">
                <a:latin typeface="Arial"/>
                <a:ea typeface="Calibri"/>
              </a:rPr>
              <a:t>– Kdaj začnemo v nekaj verjeti in kdaj smo se pripravljeni dodatno potruditi, da bi nekaj podprli?</a:t>
            </a:r>
          </a:p>
          <a:p>
            <a:pPr>
              <a:lnSpc>
                <a:spcPct val="100000"/>
              </a:lnSpc>
              <a:tabLst>
                <a:tab pos="0" algn="l"/>
              </a:tabLst>
            </a:pPr>
            <a:r>
              <a:rPr lang="sl-SI" sz="2000" b="0" strike="noStrike">
                <a:latin typeface="Arial"/>
                <a:ea typeface="Calibri"/>
              </a:rPr>
              <a:t>– Širjenje dezinformacij je proces – ne zgodi se hitro.</a:t>
            </a:r>
          </a:p>
          <a:p>
            <a:pPr>
              <a:lnSpc>
                <a:spcPct val="100000"/>
              </a:lnSpc>
              <a:tabLst>
                <a:tab pos="0" algn="l"/>
              </a:tabLst>
            </a:pPr>
            <a:r>
              <a:rPr lang="sl-SI" sz="2000" b="0" strike="noStrike">
                <a:latin typeface="Arial"/>
                <a:ea typeface="Calibri"/>
              </a:rPr>
              <a:t>– Poročilo o lažni raziskavi, ki cepivo proti ošpicam povezuje z avtizmom, je bilo objavljeno leta 1998</a:t>
            </a:r>
            <a:r>
              <a:rPr lang="sl-SI" sz="2000" b="0" strike="noStrike">
                <a:latin typeface="Wingdings"/>
                <a:ea typeface="Calibri"/>
              </a:rPr>
              <a:t></a:t>
            </a:r>
            <a:r>
              <a:rPr lang="sl-SI" sz="2000" b="0" strike="noStrike">
                <a:latin typeface="Times New Roman"/>
                <a:ea typeface="Calibri"/>
              </a:rPr>
              <a:t>. </a:t>
            </a:r>
            <a:r>
              <a:rPr lang="sl-SI" sz="1200" b="0" strike="noStrike">
                <a:solidFill>
                  <a:srgbClr val="000000"/>
                </a:solidFill>
                <a:latin typeface="Times New Roman"/>
                <a:ea typeface="Arial"/>
              </a:rPr>
              <a:t>Lažna raziskava spodbuja strah pred cepljenjem, zaradi česar se je povečalo število primerov ošpic.</a:t>
            </a:r>
          </a:p>
          <a:p>
            <a:pPr>
              <a:lnSpc>
                <a:spcPct val="100000"/>
              </a:lnSpc>
              <a:tabLst>
                <a:tab pos="0" algn="l"/>
              </a:tabLst>
            </a:pPr>
            <a:r>
              <a:rPr lang="sl-SI" sz="2000" b="0" strike="noStrike">
                <a:solidFill>
                  <a:srgbClr val="000000"/>
                </a:solidFill>
                <a:latin typeface="Times New Roman"/>
                <a:ea typeface="Arial"/>
              </a:rPr>
              <a:t>– Motivacija, da se podpre neka zamisel/gibanje za politično ali finančno korist.</a:t>
            </a:r>
          </a:p>
          <a:p>
            <a:pPr>
              <a:lnSpc>
                <a:spcPct val="100000"/>
              </a:lnSpc>
              <a:tabLst>
                <a:tab pos="0" algn="l"/>
              </a:tabLst>
            </a:pPr>
            <a:r>
              <a:rPr lang="sl-SI" sz="1200" b="0" strike="noStrike">
                <a:solidFill>
                  <a:srgbClr val="000000"/>
                </a:solidFill>
                <a:latin typeface="Times New Roman"/>
                <a:ea typeface="Arial"/>
              </a:rPr>
              <a:t>– Dijaki naj razmislijo o tem, kako dejanska razprava ni mogoča, če vsi ne morejo sprejeti informiranih odločitev, ki temeljijo na dejstvih; čeprav so vsa mnenja sprejemljiva, širjenje laži ni.</a:t>
            </a:r>
          </a:p>
          <a:p>
            <a:pPr>
              <a:lnSpc>
                <a:spcPct val="100000"/>
              </a:lnSpc>
              <a:tabLst>
                <a:tab pos="0" algn="l"/>
              </a:tabLst>
            </a:pPr>
            <a:endParaRPr lang="fr-BE" sz="1200" b="0" strike="noStrike" spc="-1">
              <a:latin typeface="Arial"/>
            </a:endParaRPr>
          </a:p>
          <a:p>
            <a:pPr>
              <a:lnSpc>
                <a:spcPct val="100000"/>
              </a:lnSpc>
              <a:tabLst>
                <a:tab pos="0" algn="l"/>
              </a:tabLst>
            </a:pPr>
            <a:endParaRPr lang="fr-BE" sz="1200" b="0" strike="noStrike" spc="-1">
              <a:latin typeface="Arial"/>
            </a:endParaRPr>
          </a:p>
          <a:p>
            <a:pPr>
              <a:lnSpc>
                <a:spcPct val="100000"/>
              </a:lnSpc>
              <a:tabLst>
                <a:tab pos="0" algn="l"/>
              </a:tabLst>
            </a:pPr>
            <a:endParaRPr lang="fr-BE" sz="1200" b="0" strike="noStrike" spc="-1">
              <a:latin typeface="Arial"/>
            </a:endParaRPr>
          </a:p>
        </p:txBody>
      </p:sp>
      <p:sp>
        <p:nvSpPr>
          <p:cNvPr id="70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2A61A50A-B1C2-4396-8DBD-42F7DF8096CF}" type="slidenum">
              <a:rPr lang="fr-BE" sz="1200" b="0" strike="noStrike" spc="-1">
                <a:solidFill>
                  <a:srgbClr val="000000"/>
                </a:solidFill>
                <a:latin typeface="+mn-lt"/>
                <a:ea typeface="+mn-ea"/>
              </a:rPr>
              <a:t>11</a:t>
            </a:fld>
            <a:endParaRPr lang="fr-BE" sz="1200" b="0" strike="noStrike" spc="-1">
              <a:solidFill>
                <a:srgbClr val="000000"/>
              </a:solidFill>
              <a:latin typeface="+mn-lt"/>
              <a:ea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PlaceHolder 1"/>
          <p:cNvSpPr>
            <a:spLocks noGrp="1" noRot="1" noChangeAspect="1"/>
          </p:cNvSpPr>
          <p:nvPr>
            <p:ph type="sldImg"/>
          </p:nvPr>
        </p:nvSpPr>
        <p:spPr>
          <a:xfrm>
            <a:off x="685800" y="1143000"/>
            <a:ext cx="5486400" cy="3086100"/>
          </a:xfrm>
          <a:prstGeom prst="rect">
            <a:avLst/>
          </a:prstGeom>
        </p:spPr>
      </p:sp>
      <p:sp>
        <p:nvSpPr>
          <p:cNvPr id="709"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l-SI" sz="2000" b="0" strike="noStrike" dirty="0">
                <a:latin typeface="Arial"/>
              </a:rPr>
              <a:t>Izhodišče za pogovor:</a:t>
            </a:r>
            <a:r>
              <a:rPr lang="sl-SI" dirty="0"/>
              <a:t/>
            </a:r>
            <a:br>
              <a:rPr lang="sl-SI" dirty="0"/>
            </a:br>
            <a:endParaRPr lang="sl-SI" dirty="0"/>
          </a:p>
          <a:p>
            <a:pPr marL="171360" indent="-171000">
              <a:lnSpc>
                <a:spcPct val="100000"/>
              </a:lnSpc>
              <a:buClr>
                <a:srgbClr val="000000"/>
              </a:buClr>
              <a:buFont typeface="StarSymbol"/>
              <a:buChar char="-"/>
              <a:tabLst>
                <a:tab pos="0" algn="l"/>
              </a:tabLst>
            </a:pPr>
            <a:r>
              <a:rPr lang="sl-SI" sz="2000" b="0" strike="noStrike" dirty="0" smtClean="0">
                <a:latin typeface="Arial"/>
              </a:rPr>
              <a:t>Pretirano </a:t>
            </a:r>
            <a:r>
              <a:rPr lang="sl-SI" sz="2000" b="0" strike="noStrike" dirty="0">
                <a:latin typeface="Arial"/>
              </a:rPr>
              <a:t>poudarjanje razlik je orodje za oslabitev </a:t>
            </a:r>
            <a:r>
              <a:rPr lang="sl-SI" sz="2000" b="0" strike="noStrike" dirty="0" smtClean="0">
                <a:latin typeface="Arial"/>
              </a:rPr>
              <a:t>skupnosti.</a:t>
            </a:r>
            <a:endParaRPr lang="sl-SI" sz="2000" b="0" strike="noStrike" dirty="0">
              <a:latin typeface="Arial"/>
            </a:endParaRPr>
          </a:p>
          <a:p>
            <a:pPr marL="171360" indent="-171000">
              <a:lnSpc>
                <a:spcPct val="100000"/>
              </a:lnSpc>
              <a:buClr>
                <a:srgbClr val="000000"/>
              </a:buClr>
              <a:buFont typeface="StarSymbol"/>
              <a:buChar char="-"/>
              <a:tabLst>
                <a:tab pos="0" algn="l"/>
              </a:tabLst>
            </a:pPr>
            <a:r>
              <a:rPr lang="sl-SI" sz="2000" b="0" strike="noStrike" dirty="0">
                <a:latin typeface="Arial"/>
              </a:rPr>
              <a:t>T</a:t>
            </a:r>
            <a:r>
              <a:rPr lang="sl-SI" sz="2000" b="0" strike="noStrike" smtClean="0">
                <a:latin typeface="Arial"/>
              </a:rPr>
              <a:t>ežje </a:t>
            </a:r>
            <a:r>
              <a:rPr lang="sl-SI" sz="2000" b="0" strike="noStrike" dirty="0">
                <a:latin typeface="Arial"/>
              </a:rPr>
              <a:t>je spodkopati močno skupnost, ki združeno stoji za skupnimi vrednotami in skupno identiteto.</a:t>
            </a:r>
          </a:p>
          <a:p>
            <a:pPr>
              <a:lnSpc>
                <a:spcPct val="100000"/>
              </a:lnSpc>
              <a:tabLst>
                <a:tab pos="0" algn="l"/>
              </a:tabLst>
            </a:pPr>
            <a:endParaRPr lang="fr-BE" sz="2000" b="0" strike="noStrike" spc="-1" dirty="0">
              <a:latin typeface="Arial"/>
            </a:endParaRPr>
          </a:p>
          <a:p>
            <a:pPr>
              <a:lnSpc>
                <a:spcPct val="100000"/>
              </a:lnSpc>
              <a:tabLst>
                <a:tab pos="0" algn="l"/>
              </a:tabLst>
            </a:pPr>
            <a:endParaRPr lang="fr-BE" sz="2000" b="0" strike="noStrike" spc="-1" dirty="0">
              <a:latin typeface="Arial"/>
            </a:endParaRPr>
          </a:p>
        </p:txBody>
      </p:sp>
      <p:sp>
        <p:nvSpPr>
          <p:cNvPr id="71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E4F7DDB-074D-48B9-83FF-4BB126810B9C}" type="slidenum">
              <a:rPr lang="fr-BE" sz="1200" b="0" strike="noStrike" spc="-1">
                <a:solidFill>
                  <a:srgbClr val="000000"/>
                </a:solidFill>
                <a:latin typeface="+mn-lt"/>
                <a:ea typeface="+mn-ea"/>
              </a:rPr>
              <a:t>12</a:t>
            </a:fld>
            <a:endParaRPr lang="fr-BE" sz="1200" b="0" strike="noStrike" spc="-1">
              <a:solidFill>
                <a:srgbClr val="000000"/>
              </a:solidFill>
              <a:latin typeface="+mn-lt"/>
              <a:ea typeface="+mn-e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PlaceHolder 1"/>
          <p:cNvSpPr>
            <a:spLocks noGrp="1" noRot="1" noChangeAspect="1"/>
          </p:cNvSpPr>
          <p:nvPr>
            <p:ph type="sldImg"/>
          </p:nvPr>
        </p:nvSpPr>
        <p:spPr>
          <a:xfrm>
            <a:off x="685800" y="1143000"/>
            <a:ext cx="5486400" cy="3086100"/>
          </a:xfrm>
          <a:prstGeom prst="rect">
            <a:avLst/>
          </a:prstGeom>
        </p:spPr>
      </p:sp>
      <p:sp>
        <p:nvSpPr>
          <p:cNvPr id="712"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sl-SI" sz="2000" b="0" strike="noStrike">
                <a:latin typeface="Arial"/>
              </a:rPr>
              <a:t>Zato se dezinformacije uporabljajo za vnašanje razdora med ljudi in pretirano poudarjanje notranjih razlik.</a:t>
            </a:r>
          </a:p>
          <a:p>
            <a:pPr marL="171360" indent="-171000">
              <a:lnSpc>
                <a:spcPct val="100000"/>
              </a:lnSpc>
              <a:buClr>
                <a:srgbClr val="000000"/>
              </a:buClr>
              <a:buFont typeface="StarSymbol"/>
              <a:buChar char="-"/>
            </a:pPr>
            <a:r>
              <a:rPr lang="sl-SI" sz="1200" b="0" strike="noStrike">
                <a:latin typeface="Arial"/>
                <a:ea typeface="Arial"/>
              </a:rPr>
              <a:t>Tisti, ki širijo dezinformacije, želijo razdvojiti naše družbe in spodbujati diskurz „mi proti njim“.</a:t>
            </a:r>
          </a:p>
          <a:p>
            <a:pPr marL="171360" indent="-171000">
              <a:lnSpc>
                <a:spcPct val="100000"/>
              </a:lnSpc>
              <a:buClr>
                <a:srgbClr val="000000"/>
              </a:buClr>
              <a:buFont typeface="StarSymbol"/>
              <a:buChar char="-"/>
            </a:pPr>
            <a:r>
              <a:rPr lang="sl-SI" sz="2000" b="0" strike="noStrike">
                <a:latin typeface="Arial"/>
                <a:ea typeface="Arial"/>
              </a:rPr>
              <a:t>Ko nekdanji prijatelji ne držijo več skupaj, se je veliko lažje boriti z vsako manjšo skupino posebej.</a:t>
            </a:r>
          </a:p>
          <a:p>
            <a:pPr marL="171360" indent="-171000">
              <a:lnSpc>
                <a:spcPct val="100000"/>
              </a:lnSpc>
              <a:buClr>
                <a:srgbClr val="000000"/>
              </a:buClr>
              <a:buFont typeface="StarSymbol"/>
              <a:buChar char="-"/>
            </a:pPr>
            <a:r>
              <a:rPr lang="sl-SI" sz="1200" b="0" strike="noStrike">
                <a:latin typeface="Arial"/>
                <a:ea typeface="Arial"/>
              </a:rPr>
              <a:t>Vendar velik del napredka civilizacije temelji na sklepanju kompromisov med interesi različnih skupin.</a:t>
            </a:r>
          </a:p>
        </p:txBody>
      </p:sp>
      <p:sp>
        <p:nvSpPr>
          <p:cNvPr id="71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DAA35B99-759D-40FB-9B61-21CA6756925B}" type="slidenum">
              <a:rPr lang="fr-BE" sz="1200" b="0" strike="noStrike" spc="-1">
                <a:solidFill>
                  <a:srgbClr val="000000"/>
                </a:solidFill>
                <a:latin typeface="+mn-lt"/>
                <a:ea typeface="+mn-ea"/>
              </a:rPr>
              <a:t>13</a:t>
            </a:fld>
            <a:endParaRPr lang="fr-BE" sz="1200" b="0" strike="noStrike" spc="-1">
              <a:solidFill>
                <a:srgbClr val="000000"/>
              </a:solidFill>
              <a:latin typeface="+mn-lt"/>
              <a:ea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PlaceHolder 1"/>
          <p:cNvSpPr>
            <a:spLocks noGrp="1" noRot="1" noChangeAspect="1"/>
          </p:cNvSpPr>
          <p:nvPr>
            <p:ph type="sldImg"/>
          </p:nvPr>
        </p:nvSpPr>
        <p:spPr>
          <a:xfrm>
            <a:off x="685800" y="1143000"/>
            <a:ext cx="5486400" cy="3086100"/>
          </a:xfrm>
          <a:prstGeom prst="rect">
            <a:avLst/>
          </a:prstGeom>
        </p:spPr>
      </p:sp>
      <p:sp>
        <p:nvSpPr>
          <p:cNvPr id="71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sl-SI" sz="1200" b="0" strike="noStrike">
                <a:solidFill>
                  <a:srgbClr val="000000"/>
                </a:solidFill>
                <a:latin typeface="+mn-lt"/>
                <a:ea typeface="+mn-ea"/>
              </a:rPr>
              <a:t>Dezinformacije lahko ogrozijo vsakega od nas. So nevaren pojav, ki lahko:</a:t>
            </a:r>
          </a:p>
          <a:p>
            <a:pPr marL="216000" indent="-216000">
              <a:lnSpc>
                <a:spcPct val="100000"/>
              </a:lnSpc>
            </a:pPr>
            <a:r>
              <a:rPr lang="sl-SI" sz="1200" b="1" strike="noStrike">
                <a:solidFill>
                  <a:srgbClr val="000000"/>
                </a:solidFill>
                <a:latin typeface="+mn-lt"/>
                <a:ea typeface="+mn-ea"/>
              </a:rPr>
              <a:t>– širi nezaupanje v javne institucije</a:t>
            </a:r>
            <a:r>
              <a:rPr lang="sl-SI" sz="1200" b="0" strike="noStrike">
                <a:solidFill>
                  <a:srgbClr val="000000"/>
                </a:solidFill>
                <a:latin typeface="+mn-lt"/>
                <a:ea typeface="+mn-ea"/>
              </a:rPr>
              <a:t>, kar lahko privede do politične apatičnosti ali radikalizacije;</a:t>
            </a:r>
          </a:p>
          <a:p>
            <a:pPr marL="216000" indent="-216000">
              <a:lnSpc>
                <a:spcPct val="100000"/>
              </a:lnSpc>
            </a:pPr>
            <a:r>
              <a:rPr lang="sl-SI" sz="1200" b="1" strike="noStrike">
                <a:solidFill>
                  <a:srgbClr val="000000"/>
                </a:solidFill>
                <a:latin typeface="+mn-lt"/>
                <a:ea typeface="+mn-ea"/>
              </a:rPr>
              <a:t>– širi nezaupanje v znanstvene in zdravstvene informacije</a:t>
            </a:r>
            <a:r>
              <a:rPr lang="sl-SI" sz="1200" b="0" strike="noStrike">
                <a:solidFill>
                  <a:srgbClr val="000000"/>
                </a:solidFill>
                <a:latin typeface="+mn-lt"/>
                <a:ea typeface="+mn-ea"/>
              </a:rPr>
              <a:t>, </a:t>
            </a:r>
            <a:r>
              <a:rPr lang="sl-SI" sz="1200" b="0" strike="noStrike">
                <a:latin typeface="+mn-lt"/>
                <a:ea typeface="+mn-ea"/>
              </a:rPr>
              <a:t>kar ima lahko resne zdravstvene posledice.</a:t>
            </a:r>
          </a:p>
        </p:txBody>
      </p:sp>
      <p:sp>
        <p:nvSpPr>
          <p:cNvPr id="71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E51FF70-DF60-4177-9212-8808B0632062}" type="slidenum">
              <a:rPr lang="fr-BE" sz="1200" b="0" strike="noStrike" spc="-1">
                <a:solidFill>
                  <a:srgbClr val="000000"/>
                </a:solidFill>
                <a:latin typeface="+mn-lt"/>
                <a:ea typeface="+mn-ea"/>
              </a:rPr>
              <a:t>14</a:t>
            </a:fld>
            <a:endParaRPr lang="fr-BE" sz="1200" b="0" strike="noStrike" spc="-1">
              <a:solidFill>
                <a:srgbClr val="000000"/>
              </a:solidFill>
              <a:latin typeface="+mn-lt"/>
              <a:ea typeface="+mn-e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PlaceHolder 1"/>
          <p:cNvSpPr>
            <a:spLocks noGrp="1" noRot="1" noChangeAspect="1"/>
          </p:cNvSpPr>
          <p:nvPr>
            <p:ph type="sldImg"/>
          </p:nvPr>
        </p:nvSpPr>
        <p:spPr>
          <a:xfrm>
            <a:off x="685800" y="1143000"/>
            <a:ext cx="5486400" cy="3086100"/>
          </a:xfrm>
          <a:prstGeom prst="rect">
            <a:avLst/>
          </a:prstGeom>
        </p:spPr>
      </p:sp>
      <p:sp>
        <p:nvSpPr>
          <p:cNvPr id="71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l-SI" sz="2000" b="0" strike="noStrike">
                <a:latin typeface="Arial"/>
                <a:ea typeface="+mn-ea"/>
              </a:rPr>
              <a:t>Mediji, ki so pod nadzorom države, kot je Russia Today, so „običajni osumljenci“, ko gre za vire širjenja dezinformacij, zlasti z namenom zbujanja nezaupanja in ustvarjanja razdora v EU in na Zahodu. Pogosta taktika akterjev, ki širijo dezinformacije, zlasti tistih, povezanih s Kremljem, je sejati nezaupanje v demokratične institucije in škodovati Evropski uniji z namernim polnjenjem informacijskega prostora z lažnimi navedbami. </a:t>
            </a:r>
            <a:r>
              <a:rPr lang="sl-SI" b="0" strike="noStrike"/>
              <a:t>V prikazanem primeru se prispevek programa Russia Today osredotoča na remdesivir, ki je bil v EU julija 2020 odobren za zdravljenje COVID-19 pri odraslih in mladostnikih od 12. leta starosti s pljučnico, ki potrebujejo dodatni kisik.</a:t>
            </a:r>
            <a:r>
              <a:rPr lang="sl-SI" sz="1200" b="0" strike="noStrike">
                <a:solidFill>
                  <a:srgbClr val="000000"/>
                </a:solidFill>
                <a:latin typeface="+mn-lt"/>
                <a:ea typeface="+mn-ea"/>
              </a:rPr>
              <a:t> Proruski mediji so objavili več zavajajočih prispevkov, po katerih naj bi EU kupila velike zaloge remdesivirja, ki naj bi ga Svetovna zdravstvena organizacija označila za neučinkovito zdravilo. V teh prispevkih so potezo EU označili za velik neuspeh zdravstvene politike EU in „enega od največjih škandalov zdravstvene krize“. V resnici je po navedbah Svetovne zdravstvene organizacije malo gotovosti glede rezultatov tega zdravila in z dokazi ni bilo ugotovljeno, da remdesivir nima </a:t>
            </a:r>
            <a:r>
              <a:rPr lang="sl-SI" sz="1200" b="0" i="1" strike="noStrike">
                <a:solidFill>
                  <a:srgbClr val="000000"/>
                </a:solidFill>
                <a:latin typeface="+mn-lt"/>
                <a:ea typeface="+mn-ea"/>
              </a:rPr>
              <a:t>nikakršnih</a:t>
            </a:r>
            <a:r>
              <a:rPr lang="sl-SI" sz="1200" b="0" strike="noStrike">
                <a:solidFill>
                  <a:srgbClr val="000000"/>
                </a:solidFill>
                <a:latin typeface="+mn-lt"/>
                <a:ea typeface="+mn-ea"/>
              </a:rPr>
              <a:t> koristi. Priporočilo je </a:t>
            </a:r>
            <a:r>
              <a:rPr lang="sl-SI" sz="1200" b="0" i="1" strike="noStrike">
                <a:solidFill>
                  <a:srgbClr val="000000"/>
                </a:solidFill>
                <a:latin typeface="+mn-lt"/>
                <a:ea typeface="+mn-ea"/>
              </a:rPr>
              <a:t>pogojno</a:t>
            </a:r>
            <a:r>
              <a:rPr lang="sl-SI" sz="1200" b="0" strike="noStrike">
                <a:solidFill>
                  <a:srgbClr val="000000"/>
                </a:solidFill>
                <a:latin typeface="+mn-lt"/>
                <a:ea typeface="+mn-ea"/>
              </a:rPr>
              <a:t>; takšno priporočilo se izda, kadar so dokazi o koristih in tveganjih določenega posega manj gotovi. </a:t>
            </a:r>
          </a:p>
          <a:p>
            <a:pPr>
              <a:lnSpc>
                <a:spcPct val="100000"/>
              </a:lnSpc>
              <a:tabLst>
                <a:tab pos="0" algn="l"/>
              </a:tabLst>
            </a:pPr>
            <a:endParaRPr lang="fr-BE" sz="1200" b="0" strike="noStrike" spc="-1">
              <a:latin typeface="Arial"/>
            </a:endParaRPr>
          </a:p>
          <a:p>
            <a:pPr>
              <a:lnSpc>
                <a:spcPct val="100000"/>
              </a:lnSpc>
              <a:tabLst>
                <a:tab pos="0" algn="l"/>
              </a:tabLst>
            </a:pPr>
            <a:r>
              <a:rPr lang="sl-SI" sz="1200" b="0" strike="noStrike">
                <a:solidFill>
                  <a:srgbClr val="000000"/>
                </a:solidFill>
                <a:latin typeface="+mn-lt"/>
                <a:ea typeface="+mn-ea"/>
              </a:rPr>
              <a:t>Gre za široko razširjeno metodo, ki jo zlonamerni akterji uporabljajo za širjenje dezinformacij zaradi političnih ali finančnih koristi. Najpogosteje je njihov cilj škodovati EU/Zahodu, pri čemer njune politike in vrednote predstavljajo kot neuspešne, s tem pa spodkopavajo zaupanje ljudi v institucije in organe, ki sodelujejo pri sprejemanju takih odločitev. S poudarjanjem informacij, kakršne so podane v prispevku iz tega primera, akterji, ki širijo dezinformacije, ustvarjajo dodatno zmedo v že tako negotovih razmerah, zaradi česar javnost pogosto preneha upoštevati navodila nacionalnih organov in znanstvenih strokovnjakov. </a:t>
            </a:r>
          </a:p>
          <a:p>
            <a:pPr>
              <a:lnSpc>
                <a:spcPct val="100000"/>
              </a:lnSpc>
              <a:tabLst>
                <a:tab pos="0" algn="l"/>
              </a:tabLst>
            </a:pPr>
            <a:endParaRPr lang="fr-BE" sz="1200" b="0" strike="noStrike" spc="-1">
              <a:latin typeface="Arial"/>
            </a:endParaRPr>
          </a:p>
          <a:p>
            <a:pPr>
              <a:lnSpc>
                <a:spcPct val="100000"/>
              </a:lnSpc>
              <a:tabLst>
                <a:tab pos="0" algn="l"/>
              </a:tabLst>
            </a:pPr>
            <a:r>
              <a:rPr lang="sl-SI" sz="2000" b="0" strike="noStrike">
                <a:solidFill>
                  <a:srgbClr val="000000"/>
                </a:solidFill>
                <a:latin typeface="+mn-lt"/>
                <a:ea typeface="+mn-ea"/>
              </a:rPr>
              <a:t>Viri: https://www.youtube.com/watch?v=e7jiPDxxx3o&amp;ab_channel=RTFrance</a:t>
            </a:r>
          </a:p>
          <a:p>
            <a:pPr>
              <a:lnSpc>
                <a:spcPct val="100000"/>
              </a:lnSpc>
              <a:tabLst>
                <a:tab pos="0" algn="l"/>
              </a:tabLst>
            </a:pPr>
            <a:r>
              <a:rPr lang="sl-SI" sz="2000" b="0" strike="noStrike">
                <a:solidFill>
                  <a:srgbClr val="000000"/>
                </a:solidFill>
                <a:latin typeface="+mn-lt"/>
                <a:ea typeface="+mn-ea"/>
              </a:rPr>
              <a:t>https://www.who.int/news-room/feature-stories/detail/who-recommends-against-the-use-of-remdesivir-in-covid-19-patients</a:t>
            </a:r>
          </a:p>
          <a:p>
            <a:pPr>
              <a:lnSpc>
                <a:spcPct val="100000"/>
              </a:lnSpc>
              <a:tabLst>
                <a:tab pos="0" algn="l"/>
              </a:tabLst>
            </a:pPr>
            <a:r>
              <a:rPr lang="sl-SI" sz="2000" b="0" strike="noStrike">
                <a:solidFill>
                  <a:srgbClr val="000000"/>
                </a:solidFill>
                <a:latin typeface="+mn-lt"/>
                <a:ea typeface="+mn-ea"/>
              </a:rPr>
              <a:t>https://www.ema.europa.eu/en/news/update-remdesivir-ema-will-evaluate-new-data-solidarity-trial</a:t>
            </a:r>
          </a:p>
          <a:p>
            <a:pPr>
              <a:lnSpc>
                <a:spcPct val="100000"/>
              </a:lnSpc>
              <a:tabLst>
                <a:tab pos="0" algn="l"/>
              </a:tabLst>
            </a:pPr>
            <a:endParaRPr lang="fr-BE" sz="2000" b="0" strike="noStrike" spc="-1">
              <a:latin typeface="Arial"/>
            </a:endParaRPr>
          </a:p>
        </p:txBody>
      </p:sp>
      <p:sp>
        <p:nvSpPr>
          <p:cNvPr id="71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6286EC12-9ABC-479E-AFA3-5D3A763A3274}" type="slidenum">
              <a:rPr lang="fr-BE" sz="1200" b="0" strike="noStrike" spc="-1">
                <a:solidFill>
                  <a:srgbClr val="000000"/>
                </a:solidFill>
                <a:latin typeface="+mn-lt"/>
                <a:ea typeface="+mn-ea"/>
              </a:rPr>
              <a:t>15</a:t>
            </a:fld>
            <a:endParaRPr lang="fr-BE" sz="1200" b="0" strike="noStrike" spc="-1">
              <a:solidFill>
                <a:srgbClr val="000000"/>
              </a:solidFill>
              <a:latin typeface="+mn-lt"/>
              <a:ea typeface="+mn-e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PlaceHolder 1"/>
          <p:cNvSpPr>
            <a:spLocks noGrp="1" noRot="1" noChangeAspect="1"/>
          </p:cNvSpPr>
          <p:nvPr>
            <p:ph type="sldImg"/>
          </p:nvPr>
        </p:nvSpPr>
        <p:spPr>
          <a:xfrm>
            <a:off x="685800" y="1143000"/>
            <a:ext cx="5486400" cy="3086100"/>
          </a:xfrm>
          <a:prstGeom prst="rect">
            <a:avLst/>
          </a:prstGeom>
        </p:spPr>
      </p:sp>
      <p:sp>
        <p:nvSpPr>
          <p:cNvPr id="721"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sl-SI" sz="2000" b="0" strike="noStrike" dirty="0">
                <a:latin typeface="Arial"/>
              </a:rPr>
              <a:t>Ne glede na to, ali je cilj tistih, ki širijo določene </a:t>
            </a:r>
            <a:r>
              <a:rPr lang="sl-SI" sz="2000" b="0" strike="noStrike" dirty="0" err="1">
                <a:latin typeface="Arial"/>
              </a:rPr>
              <a:t>dezinformacijske</a:t>
            </a:r>
            <a:r>
              <a:rPr lang="sl-SI" sz="2000" b="0" strike="noStrike" dirty="0">
                <a:latin typeface="Arial"/>
              </a:rPr>
              <a:t> navedbe, politična ali finančna korist, imajo družbeni mediji izjemno vlogo pri krepitvi ali zaustavitvi širjenja dezinformacij. Pogovarjajte se o naslednjih točkah:</a:t>
            </a:r>
            <a:r>
              <a:rPr lang="sl-SI" dirty="0"/>
              <a:t/>
            </a:r>
            <a:br>
              <a:rPr lang="sl-SI" dirty="0"/>
            </a:br>
            <a:endParaRPr lang="sl-SI" dirty="0"/>
          </a:p>
          <a:p>
            <a:pPr marL="171360" indent="-171000">
              <a:lnSpc>
                <a:spcPct val="100000"/>
              </a:lnSpc>
              <a:buClr>
                <a:srgbClr val="000000"/>
              </a:buClr>
              <a:buFont typeface="StarSymbol"/>
              <a:buChar char="-"/>
            </a:pPr>
            <a:r>
              <a:rPr lang="sl-SI" sz="2000" b="0" strike="noStrike" dirty="0">
                <a:latin typeface="Arial"/>
              </a:rPr>
              <a:t>družbene medije uporabljajo vsi, vključno z nami in vsemi, ki jim zaupamo, kot so naši prijatelji in družina. Zato moramo biti zelo previdni glede informacij, ki jih vidimo/prejmemo. Glejte zgornji primer sporočila v aplikaciji </a:t>
            </a:r>
            <a:r>
              <a:rPr lang="sl-SI" sz="2000" b="0" strike="noStrike" dirty="0" err="1">
                <a:latin typeface="Arial"/>
              </a:rPr>
              <a:t>WhatsApp</a:t>
            </a:r>
            <a:r>
              <a:rPr lang="sl-SI" sz="2000" b="0" strike="noStrike" dirty="0">
                <a:latin typeface="Arial"/>
              </a:rPr>
              <a:t>, ki vsebuje popolnoma neresnične informacije o neobstoječem zdravilu za </a:t>
            </a:r>
            <a:r>
              <a:rPr lang="sl-SI" sz="2000" b="0" strike="noStrike" dirty="0" err="1">
                <a:latin typeface="Arial"/>
              </a:rPr>
              <a:t>koronavirus</a:t>
            </a:r>
            <a:r>
              <a:rPr lang="sl-SI" sz="2000" b="0" strike="noStrike" dirty="0">
                <a:latin typeface="Arial"/>
              </a:rPr>
              <a:t> (levo);</a:t>
            </a:r>
          </a:p>
          <a:p>
            <a:pPr marL="171360" indent="-171000">
              <a:lnSpc>
                <a:spcPct val="100000"/>
              </a:lnSpc>
              <a:buClr>
                <a:srgbClr val="000000"/>
              </a:buClr>
              <a:buFont typeface="StarSymbol"/>
              <a:buChar char="-"/>
            </a:pPr>
            <a:r>
              <a:rPr lang="sl-SI" sz="2000" b="0" strike="noStrike" dirty="0">
                <a:latin typeface="Arial"/>
              </a:rPr>
              <a:t>vaba za klike (ustvarjanje dobička s kliki) &gt; naslovi ali slike/videoposnetki so namerno privlačni in skrivnostni, da nanje klikne več ljudi. Ali se spomnite članka „Pope </a:t>
            </a:r>
            <a:r>
              <a:rPr lang="sl-SI" sz="2000" b="0" strike="noStrike" dirty="0" err="1">
                <a:latin typeface="Arial"/>
              </a:rPr>
              <a:t>endorsing</a:t>
            </a:r>
            <a:r>
              <a:rPr lang="sl-SI" sz="2000" b="0" strike="noStrike" dirty="0">
                <a:latin typeface="Arial"/>
              </a:rPr>
              <a:t> Trump“ (Papež podpira Trumpa) od prej? Glejte tudi zgornji primer o EU, ki naj bi želela združiti Združeno kraljestvo in Francijo (na sredini </a:t>
            </a:r>
            <a:r>
              <a:rPr lang="sl-SI" sz="2000" b="0" strike="noStrike" dirty="0" smtClean="0">
                <a:latin typeface="Arial"/>
              </a:rPr>
              <a:t>levo);</a:t>
            </a:r>
            <a:endParaRPr lang="sl-SI" sz="2000" b="0" strike="noStrike" dirty="0">
              <a:latin typeface="Arial"/>
            </a:endParaRPr>
          </a:p>
          <a:p>
            <a:pPr marL="171360" indent="-171000">
              <a:lnSpc>
                <a:spcPct val="100000"/>
              </a:lnSpc>
              <a:buClr>
                <a:srgbClr val="000000"/>
              </a:buClr>
              <a:buFont typeface="StarSymbol"/>
              <a:buChar char="-"/>
            </a:pPr>
            <a:r>
              <a:rPr lang="sl-SI" sz="2000" b="0" strike="noStrike" dirty="0">
                <a:latin typeface="Arial"/>
              </a:rPr>
              <a:t>povsem izmišljene zgodbe, kot je zgornja objava na </a:t>
            </a:r>
            <a:r>
              <a:rPr lang="sl-SI" sz="2000" b="0" strike="noStrike" dirty="0" err="1">
                <a:latin typeface="Arial"/>
              </a:rPr>
              <a:t>Instagramu</a:t>
            </a:r>
            <a:r>
              <a:rPr lang="sl-SI" sz="2000" b="0" strike="noStrike" dirty="0">
                <a:latin typeface="Arial"/>
              </a:rPr>
              <a:t> iz aprila 2020 o iznajdbi cepiva proti </a:t>
            </a:r>
            <a:r>
              <a:rPr lang="sl-SI" sz="2000" b="0" strike="noStrike" dirty="0" err="1">
                <a:latin typeface="Arial"/>
              </a:rPr>
              <a:t>koronavirusu</a:t>
            </a:r>
            <a:r>
              <a:rPr lang="sl-SI" sz="2000" b="0" strike="noStrike" dirty="0">
                <a:latin typeface="Arial"/>
              </a:rPr>
              <a:t>, čeprav takrat takega cepiva še ni bilo niti se še niso začele napredne raziskave zanj </a:t>
            </a:r>
            <a:r>
              <a:rPr lang="sl-SI" sz="2000" b="0" strike="noStrike" dirty="0" smtClean="0">
                <a:latin typeface="Arial"/>
              </a:rPr>
              <a:t>(desno);</a:t>
            </a:r>
            <a:endParaRPr lang="sl-SI" sz="2000" b="0" strike="noStrike" dirty="0">
              <a:latin typeface="Arial"/>
            </a:endParaRPr>
          </a:p>
          <a:p>
            <a:pPr marL="171360" indent="-171000">
              <a:lnSpc>
                <a:spcPct val="100000"/>
              </a:lnSpc>
              <a:buClr>
                <a:srgbClr val="000000"/>
              </a:buClr>
              <a:buFont typeface="StarSymbol"/>
              <a:buChar char="-"/>
            </a:pPr>
            <a:r>
              <a:rPr lang="sl-SI" sz="2000" b="0" strike="noStrike" dirty="0">
                <a:latin typeface="Arial"/>
              </a:rPr>
              <a:t>umetno povečanje vpliva &gt; zagotovitev, da zgodba ali navedba postane </a:t>
            </a:r>
            <a:r>
              <a:rPr lang="sl-SI" sz="2000" b="0" strike="noStrike" dirty="0" err="1">
                <a:latin typeface="Arial"/>
              </a:rPr>
              <a:t>viralna</a:t>
            </a:r>
            <a:r>
              <a:rPr lang="sl-SI" sz="2000" b="0" strike="noStrike" dirty="0">
                <a:latin typeface="Arial"/>
              </a:rPr>
              <a:t>, in sicer z nepristnimi sredstvi: lažnimi profili in </a:t>
            </a:r>
            <a:r>
              <a:rPr lang="sl-SI" sz="2000" b="0" strike="noStrike" dirty="0" err="1">
                <a:latin typeface="Arial"/>
              </a:rPr>
              <a:t>boti</a:t>
            </a:r>
            <a:r>
              <a:rPr lang="sl-SI" sz="2000" b="0" strike="noStrike" dirty="0">
                <a:latin typeface="Arial"/>
              </a:rPr>
              <a:t>, ki objave zasujejo s komentarji in jih delijo, da bi se bolje prijele. Profili, namerno ustvarjeni tako, da so videti kot „vsakdanji“ ljudje z opisi običajnih služb in hobijev, vendar se v celoti upravljajo umetno ali v </a:t>
            </a:r>
            <a:r>
              <a:rPr lang="sl-SI" sz="2000" b="0" strike="noStrike" dirty="0" err="1">
                <a:latin typeface="Arial"/>
              </a:rPr>
              <a:t>trolarnah</a:t>
            </a:r>
            <a:r>
              <a:rPr lang="sl-SI" sz="2000" b="0" strike="noStrike" dirty="0">
                <a:latin typeface="Arial"/>
              </a:rPr>
              <a:t>. Zgornji primer prikazuje odgovore na objave z različnih računov na </a:t>
            </a:r>
            <a:r>
              <a:rPr lang="sl-SI" sz="2000" b="0" strike="noStrike" dirty="0" err="1">
                <a:latin typeface="Arial"/>
              </a:rPr>
              <a:t>Twitterju</a:t>
            </a:r>
            <a:r>
              <a:rPr lang="sl-SI" sz="2000" b="0" strike="noStrike" dirty="0">
                <a:latin typeface="Arial"/>
              </a:rPr>
              <a:t>, pri čemer je uporabljen podoben diskurz ali enako besedilo, kar kaže na usklajeno sporočanje. Vir: poročilo inštituta za strateški dialog in zavezništva za zagotovitev demokracije – https://www.isdglobal.org/wp-content/uploads/2020/08/ISDG-proCCP.pdf;</a:t>
            </a:r>
          </a:p>
          <a:p>
            <a:pPr marL="171360" indent="-171000">
              <a:lnSpc>
                <a:spcPct val="100000"/>
              </a:lnSpc>
              <a:buClr>
                <a:srgbClr val="000000"/>
              </a:buClr>
              <a:buFont typeface="StarSymbol"/>
              <a:buChar char="-"/>
            </a:pPr>
            <a:r>
              <a:rPr lang="sl-SI" sz="2000" b="0" strike="noStrike" dirty="0">
                <a:latin typeface="Arial"/>
              </a:rPr>
              <a:t>uporaba posnetkov zunaj konteksta: primeri so na voljo na naslednjih prosojnicah. Zelo pogosta tehnika širjenja dezinformacij je ponovna uporaba starejših posnetkov (pogosto nazornih ali pretresljivih) za trenutni dogodek ali v povsem drugačnih okoliščinah.</a:t>
            </a:r>
          </a:p>
          <a:p>
            <a:pPr>
              <a:lnSpc>
                <a:spcPct val="100000"/>
              </a:lnSpc>
            </a:pPr>
            <a:endParaRPr lang="fr-BE" sz="2000" b="0" strike="noStrike" spc="-1" dirty="0">
              <a:latin typeface="Arial"/>
            </a:endParaRPr>
          </a:p>
          <a:p>
            <a:pPr>
              <a:lnSpc>
                <a:spcPct val="100000"/>
              </a:lnSpc>
              <a:tabLst>
                <a:tab pos="0" algn="l"/>
              </a:tabLst>
            </a:pPr>
            <a:r>
              <a:rPr lang="sl-SI" sz="2000" b="0" strike="noStrike" dirty="0">
                <a:latin typeface="Arial"/>
              </a:rPr>
              <a:t>Več informacij: </a:t>
            </a:r>
            <a:r>
              <a:rPr lang="sl-SI" sz="2000" b="0" u="sng" strike="noStrike" dirty="0">
                <a:solidFill>
                  <a:srgbClr val="000000"/>
                </a:solidFill>
                <a:uFillTx/>
                <a:latin typeface="Arial"/>
                <a:hlinkClick r:id="rId3"/>
              </a:rPr>
              <a:t>https://www.cits.ucsb.edu/fake-news/spread</a:t>
            </a:r>
          </a:p>
        </p:txBody>
      </p:sp>
      <p:sp>
        <p:nvSpPr>
          <p:cNvPr id="72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F11EE6E-204F-40AC-9018-2829F6DA061B}" type="slidenum">
              <a:rPr lang="fr-BE" sz="1200" b="0" strike="noStrike" spc="-1">
                <a:solidFill>
                  <a:srgbClr val="000000"/>
                </a:solidFill>
                <a:latin typeface="+mn-lt"/>
                <a:ea typeface="+mn-ea"/>
              </a:rPr>
              <a:t>16</a:t>
            </a:fld>
            <a:endParaRPr lang="fr-BE" sz="1200" b="0" strike="noStrike" spc="-1">
              <a:solidFill>
                <a:srgbClr val="000000"/>
              </a:solidFill>
              <a:latin typeface="+mn-lt"/>
              <a:ea typeface="+mn-e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 name="PlaceHolder 1"/>
          <p:cNvSpPr>
            <a:spLocks noGrp="1" noRot="1" noChangeAspect="1"/>
          </p:cNvSpPr>
          <p:nvPr>
            <p:ph type="sldImg"/>
          </p:nvPr>
        </p:nvSpPr>
        <p:spPr>
          <a:xfrm>
            <a:off x="685800" y="1143000"/>
            <a:ext cx="5486400" cy="3086100"/>
          </a:xfrm>
          <a:prstGeom prst="rect">
            <a:avLst/>
          </a:prstGeom>
        </p:spPr>
      </p:sp>
      <p:sp>
        <p:nvSpPr>
          <p:cNvPr id="724"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sl-SI" sz="2000" b="0" strike="noStrike" dirty="0" err="1">
                <a:latin typeface="Arial"/>
                <a:ea typeface="+mn-ea"/>
              </a:rPr>
              <a:t>TikTok</a:t>
            </a:r>
            <a:r>
              <a:rPr lang="sl-SI" sz="2000" b="0" strike="noStrike" dirty="0">
                <a:latin typeface="Arial"/>
                <a:ea typeface="+mn-ea"/>
              </a:rPr>
              <a:t>, aplikacija za deljenje kratkih videoposnetkov, je v izjemno hitrem času pridobila veliko novih uporabnikov, zlasti med najstniki. </a:t>
            </a:r>
            <a:r>
              <a:rPr lang="sl-SI" b="0" strike="noStrike" dirty="0"/>
              <a:t>A ob vse večji priljubljenosti tako v Evropi kot v Združenih državah Amerike se na omrežju </a:t>
            </a:r>
            <a:r>
              <a:rPr lang="sl-SI" b="0" strike="noStrike" dirty="0" err="1"/>
              <a:t>TikTok</a:t>
            </a:r>
            <a:r>
              <a:rPr lang="sl-SI" b="0" strike="noStrike" dirty="0"/>
              <a:t> pojavljajo tudi številne lažne vsebine, ki so pogosto povezane s politiko, pa tudi </a:t>
            </a:r>
            <a:r>
              <a:rPr lang="sl-SI" b="0" strike="noStrike" dirty="0" smtClean="0"/>
              <a:t>objave </a:t>
            </a:r>
            <a:r>
              <a:rPr lang="sl-SI" b="0" strike="noStrike" dirty="0"/>
              <a:t>proti cepljenju in </a:t>
            </a:r>
            <a:r>
              <a:rPr lang="sl-SI" b="0" strike="noStrike" dirty="0" smtClean="0"/>
              <a:t>napačne informacije </a:t>
            </a:r>
            <a:r>
              <a:rPr lang="sl-SI" b="0" strike="noStrike" dirty="0"/>
              <a:t>o podnebnih spremembah, vključno z napadi na švedsko </a:t>
            </a:r>
            <a:r>
              <a:rPr lang="sl-SI" b="0" strike="noStrike" dirty="0" err="1"/>
              <a:t>okoljsko</a:t>
            </a:r>
            <a:r>
              <a:rPr lang="sl-SI" b="0" strike="noStrike" dirty="0"/>
              <a:t> aktivistko Greto </a:t>
            </a:r>
            <a:r>
              <a:rPr lang="sl-SI" b="0" strike="noStrike" dirty="0" err="1"/>
              <a:t>Thunberg</a:t>
            </a:r>
            <a:r>
              <a:rPr lang="sl-SI" b="0" strike="noStrike" dirty="0"/>
              <a:t>.</a:t>
            </a:r>
            <a:r>
              <a:rPr lang="sl-SI" sz="1200" b="0" strike="noStrike" dirty="0">
                <a:solidFill>
                  <a:srgbClr val="000000"/>
                </a:solidFill>
                <a:latin typeface="+mn-lt"/>
                <a:ea typeface="+mn-ea"/>
              </a:rPr>
              <a:t> </a:t>
            </a:r>
          </a:p>
          <a:p>
            <a:pPr marL="171360" indent="-171000">
              <a:lnSpc>
                <a:spcPct val="100000"/>
              </a:lnSpc>
              <a:buClr>
                <a:srgbClr val="000000"/>
              </a:buClr>
              <a:buFont typeface="StarSymbol"/>
              <a:buChar char="-"/>
            </a:pPr>
            <a:r>
              <a:rPr lang="sl-SI" sz="1200" b="0" strike="noStrike" dirty="0">
                <a:solidFill>
                  <a:srgbClr val="000000"/>
                </a:solidFill>
                <a:latin typeface="+mn-lt"/>
                <a:ea typeface="+mn-ea"/>
              </a:rPr>
              <a:t>V začetku tega leta se je na tem omrežju pojavilo več videoposnetkov, ki so širili neosnovane trditve in teorije zarote o izbruhu </a:t>
            </a:r>
            <a:r>
              <a:rPr lang="sl-SI" sz="1200" b="0" strike="noStrike" dirty="0" err="1">
                <a:solidFill>
                  <a:srgbClr val="000000"/>
                </a:solidFill>
                <a:latin typeface="+mn-lt"/>
                <a:ea typeface="+mn-ea"/>
              </a:rPr>
              <a:t>koronavirusa</a:t>
            </a:r>
            <a:r>
              <a:rPr lang="sl-SI" sz="1200" b="0" strike="noStrike" dirty="0">
                <a:solidFill>
                  <a:srgbClr val="000000"/>
                </a:solidFill>
                <a:latin typeface="+mn-lt"/>
                <a:ea typeface="+mn-ea"/>
              </a:rPr>
              <a:t>.</a:t>
            </a:r>
          </a:p>
          <a:p>
            <a:pPr marL="171360" indent="-171000">
              <a:lnSpc>
                <a:spcPct val="100000"/>
              </a:lnSpc>
              <a:buClr>
                <a:srgbClr val="000000"/>
              </a:buClr>
              <a:buFont typeface="StarSymbol"/>
              <a:buChar char="-"/>
            </a:pPr>
            <a:r>
              <a:rPr lang="sl-SI" sz="1200" b="0" strike="noStrike" dirty="0">
                <a:solidFill>
                  <a:srgbClr val="000000"/>
                </a:solidFill>
                <a:latin typeface="+mn-lt"/>
                <a:ea typeface="+mn-ea"/>
              </a:rPr>
              <a:t>Videoposnetki, kot je ta v zgornjem primeru, ki so imeli skupaj na tisoče ogledov, so trdili, da je „kitajska vlada sprožila virus, da bi nadzirala prebivalstvo“ ali da je izbruh „v resnici vladni biokemični napad“, katerega cilj je zamotiti ljudi. Glede na trditve iz nekega drugega videa naj bi bili „ljudje prepričani, da se je Kitajska odločila </a:t>
            </a:r>
            <a:r>
              <a:rPr lang="sl-SI" sz="1200" b="0" strike="noStrike" dirty="0" smtClean="0">
                <a:solidFill>
                  <a:srgbClr val="000000"/>
                </a:solidFill>
                <a:latin typeface="+mn-lt"/>
                <a:ea typeface="+mn-ea"/>
              </a:rPr>
              <a:t>‚po </a:t>
            </a:r>
            <a:r>
              <a:rPr lang="sl-SI" sz="1200" b="0" strike="noStrike" dirty="0">
                <a:solidFill>
                  <a:srgbClr val="000000"/>
                </a:solidFill>
                <a:latin typeface="+mn-lt"/>
                <a:ea typeface="+mn-ea"/>
              </a:rPr>
              <a:t>nesreči‘ sprostiti virus, da bi nadzirala prebivalstvo“.</a:t>
            </a:r>
          </a:p>
          <a:p>
            <a:pPr marL="171360" indent="-171000">
              <a:lnSpc>
                <a:spcPct val="100000"/>
              </a:lnSpc>
              <a:buClr>
                <a:srgbClr val="000000"/>
              </a:buClr>
              <a:buFont typeface="StarSymbol"/>
              <a:buChar char="-"/>
            </a:pPr>
            <a:r>
              <a:rPr lang="sl-SI" sz="1200" b="0" strike="noStrike" dirty="0" err="1">
                <a:solidFill>
                  <a:srgbClr val="000000"/>
                </a:solidFill>
                <a:latin typeface="+mn-lt"/>
                <a:ea typeface="+mn-ea"/>
              </a:rPr>
              <a:t>TikTok</a:t>
            </a:r>
            <a:r>
              <a:rPr lang="sl-SI" sz="1200" b="0" strike="noStrike" dirty="0">
                <a:solidFill>
                  <a:srgbClr val="000000"/>
                </a:solidFill>
                <a:latin typeface="+mn-lt"/>
                <a:ea typeface="+mn-ea"/>
              </a:rPr>
              <a:t> je od takrat razvil jasne smernice za boj proti zavajajočim informacijam, vključno z napačnimi zdravstvenimi informacijami, na tej platformi, toda vsi uporabniki te aplikacije vedo, kako hitro se lahko začnejo in širijo novi trendi, oznake in izzivi, zato je potrebna pozornost pregledovanju in deljenju vsebin.</a:t>
            </a:r>
          </a:p>
          <a:p>
            <a:pPr>
              <a:lnSpc>
                <a:spcPct val="100000"/>
              </a:lnSpc>
            </a:pPr>
            <a:endParaRPr lang="fr-BE" sz="1200" b="0" strike="noStrike" spc="-1" dirty="0">
              <a:latin typeface="Arial"/>
            </a:endParaRPr>
          </a:p>
          <a:p>
            <a:pPr>
              <a:lnSpc>
                <a:spcPct val="100000"/>
              </a:lnSpc>
            </a:pPr>
            <a:r>
              <a:rPr lang="sl-SI" sz="1200" b="0" strike="noStrike" dirty="0">
                <a:solidFill>
                  <a:srgbClr val="000000"/>
                </a:solidFill>
                <a:latin typeface="+mn-lt"/>
                <a:ea typeface="+mn-ea"/>
              </a:rPr>
              <a:t>Vira: https://www.poynter.org/fact-checking/2019/misinformation-makes-its-way-to-tiktok/</a:t>
            </a:r>
          </a:p>
          <a:p>
            <a:pPr>
              <a:lnSpc>
                <a:spcPct val="100000"/>
              </a:lnSpc>
            </a:pPr>
            <a:r>
              <a:rPr lang="sl-SI" sz="2000" b="0" strike="noStrike" dirty="0">
                <a:solidFill>
                  <a:srgbClr val="000000"/>
                </a:solidFill>
                <a:latin typeface="+mn-lt"/>
                <a:ea typeface="+mn-ea"/>
              </a:rPr>
              <a:t>https://www.mediamatters.org/fake-news/tiktok-hosting-videos-spreading-misinformation-about-coronavirus-despite-platforms-new</a:t>
            </a:r>
          </a:p>
          <a:p>
            <a:pPr>
              <a:lnSpc>
                <a:spcPct val="100000"/>
              </a:lnSpc>
            </a:pPr>
            <a:endParaRPr lang="fr-BE" sz="2000" b="0" strike="noStrike" spc="-1" dirty="0">
              <a:latin typeface="Arial"/>
            </a:endParaRPr>
          </a:p>
        </p:txBody>
      </p:sp>
      <p:sp>
        <p:nvSpPr>
          <p:cNvPr id="72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8DFBD3A-BEEE-43FF-A6B7-E9F33A198A38}" type="slidenum">
              <a:rPr lang="fr-BE" sz="1200" b="0" strike="noStrike" spc="-1">
                <a:solidFill>
                  <a:srgbClr val="000000"/>
                </a:solidFill>
                <a:latin typeface="+mn-lt"/>
                <a:ea typeface="+mn-ea"/>
              </a:rPr>
              <a:t>17</a:t>
            </a:fld>
            <a:endParaRPr lang="fr-BE" sz="1200" b="0" strike="noStrike" spc="-1">
              <a:solidFill>
                <a:srgbClr val="000000"/>
              </a:solidFill>
              <a:latin typeface="+mn-lt"/>
              <a:ea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 name="PlaceHolder 1"/>
          <p:cNvSpPr>
            <a:spLocks noGrp="1" noRot="1" noChangeAspect="1"/>
          </p:cNvSpPr>
          <p:nvPr>
            <p:ph type="sldImg"/>
          </p:nvPr>
        </p:nvSpPr>
        <p:spPr>
          <a:xfrm>
            <a:off x="685800" y="1143000"/>
            <a:ext cx="5486400" cy="3086100"/>
          </a:xfrm>
          <a:prstGeom prst="rect">
            <a:avLst/>
          </a:prstGeom>
        </p:spPr>
      </p:sp>
      <p:sp>
        <p:nvSpPr>
          <p:cNvPr id="727"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l-SI" sz="2000" b="0" strike="noStrike" dirty="0">
                <a:latin typeface="Arial"/>
              </a:rPr>
              <a:t>Ta videoposnetek si oglejte zelo natančno – deluje zelo resnično, kajne? Ni presenetljivo, da papež med obiskom Združenih držav Amerike ni izvedel trika s prtom in da je ta posnetek v celoti ponarejen: to imenujemo „globoki ponaredek“. Tukaj je primerjava z izvirno različico: https://www.youtube.com/watch?v=ABy_1sL-R3s&amp;feature=emb_title</a:t>
            </a:r>
          </a:p>
          <a:p>
            <a:pPr>
              <a:lnSpc>
                <a:spcPct val="100000"/>
              </a:lnSpc>
              <a:tabLst>
                <a:tab pos="0" algn="l"/>
              </a:tabLst>
            </a:pPr>
            <a:endParaRPr lang="fr-BE" sz="2000" b="0" strike="noStrike" spc="-1" dirty="0">
              <a:latin typeface="Arial"/>
            </a:endParaRPr>
          </a:p>
          <a:p>
            <a:pPr>
              <a:lnSpc>
                <a:spcPct val="100000"/>
              </a:lnSpc>
              <a:tabLst>
                <a:tab pos="0" algn="l"/>
              </a:tabLst>
            </a:pPr>
            <a:r>
              <a:rPr lang="sl-SI" sz="2000" b="0" strike="noStrike" dirty="0">
                <a:latin typeface="Arial"/>
                <a:ea typeface="+mn-ea"/>
              </a:rPr>
              <a:t>Globoki ponaredki so današnja različica programa Photoshop: </a:t>
            </a:r>
            <a:r>
              <a:rPr lang="sl-SI" b="0" strike="noStrike" dirty="0"/>
              <a:t>z umetno inteligenco ustvarjajo nove posnetke (slike, videoposnetke, glasovne posnetke), ki prikazujejo dogodke, izjave ali dejanja, ki se v resnici niso nikoli zgodili.</a:t>
            </a:r>
            <a:r>
              <a:rPr lang="sl-SI" sz="1200" b="0" strike="noStrike" dirty="0">
                <a:solidFill>
                  <a:srgbClr val="000000"/>
                </a:solidFill>
                <a:latin typeface="+mn-lt"/>
                <a:ea typeface="+mn-ea"/>
              </a:rPr>
              <a:t> Rezultati so lahko precej prepričljivi. Globoki ponaredki se od drugih oblik neresničnih informacij razlikujejo po tem, da jih je zelo težko prepoznati kot lažne. So ponarejeni videoposnetki, ustvarjeni z digitalno programsko opremo, strojnim učenjem in zamenjavo obrazov.</a:t>
            </a:r>
          </a:p>
          <a:p>
            <a:pPr>
              <a:lnSpc>
                <a:spcPct val="100000"/>
              </a:lnSpc>
              <a:tabLst>
                <a:tab pos="0" algn="l"/>
              </a:tabLst>
            </a:pPr>
            <a:endParaRPr lang="fr-BE" sz="1200" b="0" strike="noStrike" spc="-1" dirty="0">
              <a:latin typeface="Arial"/>
            </a:endParaRPr>
          </a:p>
          <a:p>
            <a:pPr>
              <a:lnSpc>
                <a:spcPct val="100000"/>
              </a:lnSpc>
              <a:tabLst>
                <a:tab pos="0" algn="l"/>
              </a:tabLst>
            </a:pPr>
            <a:r>
              <a:rPr lang="sl-SI" sz="2000" b="0" strike="noStrike" dirty="0">
                <a:solidFill>
                  <a:srgbClr val="000000"/>
                </a:solidFill>
                <a:latin typeface="+mn-lt"/>
                <a:ea typeface="+mn-ea"/>
              </a:rPr>
              <a:t>Za več informacij si preberite naslednji članek: https://www.betterinternetforkids.eu/web/portal/practice/awareness/detail?articleId=5398982#:~:text=Deepfakes%20are%20computer%2Dcreated%20artificial,action%20that%20never%20actually%20happened.&amp;</a:t>
            </a:r>
            <a:r>
              <a:rPr lang="sl-SI" sz="2000" b="0" strike="noStrike" dirty="0" smtClean="0">
                <a:solidFill>
                  <a:srgbClr val="000000"/>
                </a:solidFill>
                <a:latin typeface="+mn-lt"/>
                <a:ea typeface="+mn-ea"/>
              </a:rPr>
              <a:t>text=Deepfakes%20are%20fake%20videos%20created,machine%20learning%20and%20face%20swapping</a:t>
            </a:r>
            <a:endParaRPr lang="sl-SI" sz="2000" b="0" strike="noStrike" dirty="0">
              <a:solidFill>
                <a:srgbClr val="000000"/>
              </a:solidFill>
              <a:latin typeface="+mn-lt"/>
              <a:ea typeface="+mn-ea"/>
            </a:endParaRPr>
          </a:p>
          <a:p>
            <a:pPr>
              <a:lnSpc>
                <a:spcPct val="100000"/>
              </a:lnSpc>
              <a:tabLst>
                <a:tab pos="0" algn="l"/>
              </a:tabLst>
            </a:pPr>
            <a:endParaRPr lang="fr-BE" sz="2000" b="0" strike="noStrike" spc="-1" dirty="0">
              <a:latin typeface="Arial"/>
            </a:endParaRPr>
          </a:p>
        </p:txBody>
      </p:sp>
      <p:sp>
        <p:nvSpPr>
          <p:cNvPr id="72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562BAC9-A2C8-44AB-8594-5453F1F71E63}" type="slidenum">
              <a:rPr lang="fr-BE" sz="1200" b="0" strike="noStrike" spc="-1">
                <a:solidFill>
                  <a:srgbClr val="000000"/>
                </a:solidFill>
                <a:latin typeface="+mn-lt"/>
                <a:ea typeface="+mn-ea"/>
              </a:rPr>
              <a:t>18</a:t>
            </a:fld>
            <a:endParaRPr lang="fr-BE" sz="1200" b="0" strike="noStrike" spc="-1">
              <a:solidFill>
                <a:srgbClr val="000000"/>
              </a:solidFill>
              <a:latin typeface="+mn-lt"/>
              <a:ea typeface="+mn-e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PlaceHolder 1"/>
          <p:cNvSpPr>
            <a:spLocks noGrp="1" noRot="1" noChangeAspect="1"/>
          </p:cNvSpPr>
          <p:nvPr>
            <p:ph type="sldImg"/>
          </p:nvPr>
        </p:nvSpPr>
        <p:spPr>
          <a:xfrm>
            <a:off x="685800" y="1143000"/>
            <a:ext cx="5486400" cy="3086100"/>
          </a:xfrm>
          <a:prstGeom prst="rect">
            <a:avLst/>
          </a:prstGeom>
        </p:spPr>
      </p:sp>
      <p:sp>
        <p:nvSpPr>
          <p:cNvPr id="730"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l-SI" sz="2000" b="0" strike="noStrike">
                <a:latin typeface="Arial"/>
              </a:rPr>
              <a:t>Še en primer uporabe posnetkov zunaj konteksta za ustvarjanje lažnih navedb je ta zgodba medijske agencije Sputnik o otrocih v „militarizirani“ Latviji, ki jih indoktrinira NATO: </a:t>
            </a:r>
            <a:r>
              <a:rPr lang="sl-SI" sz="2000" b="0" u="sng" strike="noStrike">
                <a:solidFill>
                  <a:srgbClr val="000000"/>
                </a:solidFill>
                <a:uFillTx/>
                <a:latin typeface="Arial"/>
                <a:hlinkClick r:id="rId3"/>
              </a:rPr>
              <a:t>https://www.youtube.com/watch?v=nOd2vMCDv9M&amp;feature=youtu.be</a:t>
            </a:r>
          </a:p>
          <a:p>
            <a:pPr>
              <a:lnSpc>
                <a:spcPct val="100000"/>
              </a:lnSpc>
              <a:tabLst>
                <a:tab pos="0" algn="l"/>
              </a:tabLst>
            </a:pPr>
            <a:endParaRPr lang="fr-BE" sz="2000" b="0" strike="noStrike" spc="-1">
              <a:latin typeface="Arial"/>
            </a:endParaRPr>
          </a:p>
          <a:p>
            <a:pPr algn="just">
              <a:lnSpc>
                <a:spcPct val="100000"/>
              </a:lnSpc>
              <a:tabLst>
                <a:tab pos="0" algn="l"/>
              </a:tabLst>
            </a:pPr>
            <a:r>
              <a:rPr lang="sl-SI" sz="1200" strike="noStrike">
                <a:solidFill>
                  <a:srgbClr val="000000"/>
                </a:solidFill>
                <a:latin typeface="+mn-lt"/>
                <a:ea typeface="+mn-ea"/>
              </a:rPr>
              <a:t>Naj dijaki razmišljajo o svojih </a:t>
            </a:r>
            <a:r>
              <a:rPr lang="sl-SI" sz="1200" b="1" strike="noStrike">
                <a:solidFill>
                  <a:srgbClr val="000000"/>
                </a:solidFill>
                <a:latin typeface="+mn-lt"/>
                <a:ea typeface="+mn-ea"/>
              </a:rPr>
              <a:t>čustvih</a:t>
            </a:r>
            <a:r>
              <a:rPr lang="sl-SI" sz="1200" strike="noStrike">
                <a:solidFill>
                  <a:srgbClr val="000000"/>
                </a:solidFill>
                <a:latin typeface="+mn-lt"/>
                <a:ea typeface="+mn-ea"/>
              </a:rPr>
              <a:t>.</a:t>
            </a:r>
            <a:r>
              <a:rPr lang="sl-SI" sz="1200" b="0" strike="noStrike">
                <a:solidFill>
                  <a:srgbClr val="000000"/>
                </a:solidFill>
                <a:latin typeface="+mn-lt"/>
                <a:ea typeface="+mn-ea"/>
              </a:rPr>
              <a:t> Kaj občutijo, ko gledajo ta posnetek? Kako bi se odzvali, če bi se to pojavilo v njihovem prikazu novic na Instagramu/TikToku? Zakaj so ob tem čustveni? Zaradi same novice, načina, kako je oblikovana, slike ...?</a:t>
            </a:r>
          </a:p>
          <a:p>
            <a:pPr algn="just">
              <a:lnSpc>
                <a:spcPct val="100000"/>
              </a:lnSpc>
              <a:tabLst>
                <a:tab pos="0" algn="l"/>
              </a:tabLst>
            </a:pPr>
            <a:endParaRPr lang="fr-BE" sz="1200" b="0" strike="noStrike" spc="-1">
              <a:latin typeface="Arial"/>
            </a:endParaRPr>
          </a:p>
          <a:p>
            <a:pPr algn="just">
              <a:lnSpc>
                <a:spcPct val="100000"/>
              </a:lnSpc>
              <a:tabLst>
                <a:tab pos="0" algn="l"/>
              </a:tabLst>
            </a:pPr>
            <a:r>
              <a:rPr lang="sl-SI" sz="1200" b="0" strike="noStrike">
                <a:solidFill>
                  <a:srgbClr val="000000"/>
                </a:solidFill>
                <a:latin typeface="+mn-lt"/>
                <a:ea typeface="+mn-ea"/>
              </a:rPr>
              <a:t>Predstavite naslednje poglavje: odzivanje na dezinformacije.</a:t>
            </a:r>
          </a:p>
        </p:txBody>
      </p:sp>
      <p:sp>
        <p:nvSpPr>
          <p:cNvPr id="73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41895D0-B710-4C8E-A0E5-EB9FDA1984EB}" type="slidenum">
              <a:rPr lang="fr-BE" sz="1200" b="0" strike="noStrike" spc="-1">
                <a:solidFill>
                  <a:srgbClr val="000000"/>
                </a:solidFill>
                <a:latin typeface="+mn-lt"/>
                <a:ea typeface="+mn-ea"/>
              </a:rPr>
              <a:t>19</a:t>
            </a:fld>
            <a:endParaRPr lang="fr-BE" sz="1200" b="0" strike="noStrike" spc="-1">
              <a:solidFill>
                <a:srgbClr val="000000"/>
              </a:solidFill>
              <a:latin typeface="+mn-lt"/>
              <a:ea typeface="+mn-e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PlaceHolder 1"/>
          <p:cNvSpPr>
            <a:spLocks noGrp="1" noRot="1" noChangeAspect="1"/>
          </p:cNvSpPr>
          <p:nvPr>
            <p:ph type="sldImg"/>
          </p:nvPr>
        </p:nvSpPr>
        <p:spPr>
          <a:xfrm>
            <a:off x="685800" y="1143000"/>
            <a:ext cx="5486400" cy="3086100"/>
          </a:xfrm>
          <a:prstGeom prst="rect">
            <a:avLst/>
          </a:prstGeom>
        </p:spPr>
      </p:sp>
      <p:sp>
        <p:nvSpPr>
          <p:cNvPr id="733"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l-SI" sz="1200" b="0" strike="noStrike">
                <a:solidFill>
                  <a:srgbClr val="000000"/>
                </a:solidFill>
                <a:latin typeface="Arial"/>
              </a:rPr>
              <a:t>KAKO SE ODZVATI NA DEZINFORMACIJE</a:t>
            </a:r>
          </a:p>
          <a:p>
            <a:pPr>
              <a:lnSpc>
                <a:spcPct val="100000"/>
              </a:lnSpc>
              <a:tabLst>
                <a:tab pos="0" algn="l"/>
              </a:tabLst>
            </a:pPr>
            <a:endParaRPr lang="fr-BE" sz="1200" b="0" strike="noStrike" spc="-1">
              <a:latin typeface="Arial"/>
            </a:endParaRPr>
          </a:p>
          <a:p>
            <a:pPr marL="171360" indent="-171000">
              <a:lnSpc>
                <a:spcPct val="100000"/>
              </a:lnSpc>
              <a:buClr>
                <a:srgbClr val="000000"/>
              </a:buClr>
              <a:buFont typeface="Wingdings" charset="2"/>
              <a:buChar char=""/>
              <a:tabLst>
                <a:tab pos="0" algn="l"/>
              </a:tabLst>
            </a:pPr>
            <a:r>
              <a:rPr lang="sl-SI" sz="1200" b="0" strike="noStrike">
                <a:solidFill>
                  <a:srgbClr val="000000"/>
                </a:solidFill>
                <a:latin typeface="Arial"/>
                <a:ea typeface="Calibri"/>
              </a:rPr>
              <a:t>Učni cilji:</a:t>
            </a:r>
            <a:r>
              <a:rPr lang="sl-SI"/>
              <a:t/>
            </a:r>
            <a:br>
              <a:rPr lang="sl-SI"/>
            </a:br>
            <a:r>
              <a:rPr lang="sl-SI" sz="1200" b="0" strike="noStrike">
                <a:solidFill>
                  <a:srgbClr val="000000"/>
                </a:solidFill>
                <a:latin typeface="Arial"/>
                <a:ea typeface="Calibri"/>
              </a:rPr>
              <a:t> </a:t>
            </a:r>
          </a:p>
          <a:p>
            <a:pPr marL="171360" indent="-171000">
              <a:lnSpc>
                <a:spcPct val="100000"/>
              </a:lnSpc>
              <a:buClr>
                <a:srgbClr val="000000"/>
              </a:buClr>
              <a:buFont typeface="Wingdings" charset="2"/>
              <a:buChar char="-"/>
              <a:tabLst>
                <a:tab pos="0" algn="l"/>
              </a:tabLst>
            </a:pPr>
            <a:r>
              <a:rPr lang="sl-SI" sz="1200" b="0" strike="noStrike">
                <a:solidFill>
                  <a:srgbClr val="000000"/>
                </a:solidFill>
                <a:latin typeface="Arial"/>
                <a:ea typeface="Calibri"/>
              </a:rPr>
              <a:t>razumevanje, da imamo vsi svojo vlogo pri preprečevanju širjenja dezinformacij, ker ogroža naše demokracije (in potencialno naša življenja);</a:t>
            </a:r>
          </a:p>
          <a:p>
            <a:pPr marL="171360" indent="-171000">
              <a:lnSpc>
                <a:spcPct val="100000"/>
              </a:lnSpc>
              <a:buClr>
                <a:srgbClr val="000000"/>
              </a:buClr>
              <a:buFont typeface="Wingdings" charset="2"/>
              <a:buChar char="-"/>
              <a:tabLst>
                <a:tab pos="0" algn="l"/>
              </a:tabLst>
            </a:pPr>
            <a:r>
              <a:rPr lang="sl-SI" sz="1200" b="0" strike="noStrike">
                <a:solidFill>
                  <a:srgbClr val="000000"/>
                </a:solidFill>
                <a:latin typeface="Arial"/>
                <a:ea typeface="Calibri"/>
              </a:rPr>
              <a:t>razprava o različnih korakih za oceno verodostojnosti vsebine, vključno s tem, da mora vsak dobro premisliti, preden jo deli, in ključnimi elementi v postopku preverjanja dejstev;</a:t>
            </a:r>
          </a:p>
          <a:p>
            <a:pPr marL="171360" indent="-171000">
              <a:lnSpc>
                <a:spcPct val="100000"/>
              </a:lnSpc>
              <a:buClr>
                <a:srgbClr val="000000"/>
              </a:buClr>
              <a:buFont typeface="Wingdings" charset="2"/>
              <a:buChar char="-"/>
              <a:tabLst>
                <a:tab pos="0" algn="l"/>
              </a:tabLst>
            </a:pPr>
            <a:r>
              <a:rPr lang="sl-SI" sz="1200" b="0" strike="noStrike">
                <a:solidFill>
                  <a:srgbClr val="000000"/>
                </a:solidFill>
                <a:latin typeface="Arial"/>
                <a:ea typeface="Calibri"/>
              </a:rPr>
              <a:t>naučiti se, kako govoriti z drugimi o dezinformacijah in njihovih nevarnostih ter jih ustaviti pri ponavljanju škodljivih in lažnih navedb.</a:t>
            </a:r>
          </a:p>
        </p:txBody>
      </p:sp>
      <p:sp>
        <p:nvSpPr>
          <p:cNvPr id="73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FE659689-C382-48C7-AFF2-AD236F0A660F}" type="slidenum">
              <a:rPr lang="fr-BE" sz="1200" b="0" strike="noStrike" spc="-1">
                <a:solidFill>
                  <a:srgbClr val="000000"/>
                </a:solidFill>
                <a:latin typeface="+mn-lt"/>
                <a:ea typeface="+mn-ea"/>
              </a:rPr>
              <a:t>20</a:t>
            </a:fld>
            <a:endParaRPr lang="fr-BE" sz="1200" b="0" strike="noStrike" spc="-1">
              <a:solidFill>
                <a:srgbClr val="000000"/>
              </a:solidFill>
              <a:latin typeface="+mn-lt"/>
              <a:ea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PlaceHolder 1"/>
          <p:cNvSpPr>
            <a:spLocks noGrp="1" noRot="1" noChangeAspect="1"/>
          </p:cNvSpPr>
          <p:nvPr>
            <p:ph type="sldImg"/>
          </p:nvPr>
        </p:nvSpPr>
        <p:spPr>
          <a:xfrm>
            <a:off x="685800" y="1143000"/>
            <a:ext cx="5486400" cy="3086100"/>
          </a:xfrm>
          <a:prstGeom prst="rect">
            <a:avLst/>
          </a:prstGeom>
        </p:spPr>
      </p:sp>
      <p:sp>
        <p:nvSpPr>
          <p:cNvPr id="682"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l-SI" sz="2000" b="0" strike="noStrike" dirty="0">
                <a:latin typeface="Arial"/>
              </a:rPr>
              <a:t>Včasih je težko ugotoviti razliko med resničnim in neresničnim.</a:t>
            </a:r>
          </a:p>
          <a:p>
            <a:pPr>
              <a:lnSpc>
                <a:spcPct val="100000"/>
              </a:lnSpc>
              <a:tabLst>
                <a:tab pos="0" algn="l"/>
              </a:tabLst>
            </a:pPr>
            <a:endParaRPr lang="fr-BE" sz="2000" b="0" strike="noStrike" spc="-1" dirty="0">
              <a:latin typeface="Arial"/>
            </a:endParaRPr>
          </a:p>
          <a:p>
            <a:pPr>
              <a:lnSpc>
                <a:spcPct val="100000"/>
              </a:lnSpc>
              <a:tabLst>
                <a:tab pos="0" algn="l"/>
              </a:tabLst>
            </a:pPr>
            <a:r>
              <a:rPr lang="sl-SI" sz="2000" b="0" strike="noStrike" dirty="0">
                <a:latin typeface="Arial"/>
              </a:rPr>
              <a:t>Rešitev: obe objavi sta lažni. </a:t>
            </a:r>
          </a:p>
          <a:p>
            <a:pPr>
              <a:lnSpc>
                <a:spcPct val="100000"/>
              </a:lnSpc>
              <a:tabLst>
                <a:tab pos="0" algn="l"/>
              </a:tabLst>
            </a:pPr>
            <a:endParaRPr lang="fr-BE" sz="2000" b="0" strike="noStrike" spc="-1" dirty="0">
              <a:latin typeface="Arial"/>
            </a:endParaRPr>
          </a:p>
          <a:p>
            <a:pPr marL="228600" indent="-228240">
              <a:lnSpc>
                <a:spcPct val="100000"/>
              </a:lnSpc>
              <a:buClr>
                <a:srgbClr val="000000"/>
              </a:buClr>
              <a:buFont typeface="StarSymbol"/>
              <a:buAutoNum type="arabicParenR"/>
              <a:tabLst>
                <a:tab pos="0" algn="l"/>
              </a:tabLst>
            </a:pPr>
            <a:r>
              <a:rPr lang="sl-SI" sz="2000" b="0" strike="noStrike" dirty="0">
                <a:latin typeface="Arial"/>
              </a:rPr>
              <a:t>Zavajajoča zgodba: podnebna aktivistka z orožjem? Gre za sliko druge osebe, za katero se iz tega kota zdi, da je Greta </a:t>
            </a:r>
            <a:r>
              <a:rPr lang="sl-SI" sz="2000" b="0" strike="noStrike" dirty="0" err="1">
                <a:latin typeface="Arial"/>
              </a:rPr>
              <a:t>Thunberg</a:t>
            </a:r>
            <a:r>
              <a:rPr lang="sl-SI" sz="2000" b="0" strike="noStrike" dirty="0">
                <a:latin typeface="Arial"/>
              </a:rPr>
              <a:t> (vira: www.snopes.com in https://factual.afp.com/el-video-de-una-mujer-disparando-no-muestra-greta-thunberg-sino-una-ingeniera-sueca</a:t>
            </a:r>
            <a:r>
              <a:rPr lang="sl-SI" sz="2000" b="0" strike="noStrike" dirty="0" smtClean="0">
                <a:latin typeface="Arial"/>
              </a:rPr>
              <a:t>).</a:t>
            </a:r>
            <a:endParaRPr lang="sl-SI" sz="2000" b="0" strike="noStrike" dirty="0">
              <a:latin typeface="Arial"/>
            </a:endParaRPr>
          </a:p>
          <a:p>
            <a:pPr marL="228600" indent="-228240">
              <a:lnSpc>
                <a:spcPct val="100000"/>
              </a:lnSpc>
              <a:buClr>
                <a:srgbClr val="000000"/>
              </a:buClr>
              <a:buFont typeface="StarSymbol"/>
              <a:buAutoNum type="arabicParenR"/>
              <a:tabLst>
                <a:tab pos="0" algn="l"/>
              </a:tabLst>
            </a:pPr>
            <a:r>
              <a:rPr lang="sl-SI" sz="2000" b="0" strike="noStrike" dirty="0">
                <a:latin typeface="Arial"/>
              </a:rPr>
              <a:t>Izmišljena novica: zgodba ni resnična in vir (dailypresser.com) preprosto ne obstaja.</a:t>
            </a:r>
          </a:p>
        </p:txBody>
      </p:sp>
      <p:sp>
        <p:nvSpPr>
          <p:cNvPr id="68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002024A3-AEF3-448E-BBF5-A88B2FC37DFD}" type="slidenum">
              <a:rPr lang="fr-BE" sz="1200" b="0" strike="noStrike" spc="-1">
                <a:solidFill>
                  <a:srgbClr val="000000"/>
                </a:solidFill>
                <a:latin typeface="+mn-lt"/>
                <a:ea typeface="+mn-ea"/>
              </a:rPr>
              <a:t>3</a:t>
            </a:fld>
            <a:endParaRPr lang="fr-BE" sz="1200" b="0" strike="noStrike" spc="-1">
              <a:solidFill>
                <a:srgbClr val="000000"/>
              </a:solidFill>
              <a:latin typeface="+mn-lt"/>
              <a:ea typeface="+mn-e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p:cNvSpPr>
            <a:spLocks noGrp="1" noRot="1" noChangeAspect="1"/>
          </p:cNvSpPr>
          <p:nvPr>
            <p:ph type="sldImg"/>
          </p:nvPr>
        </p:nvSpPr>
        <p:spPr>
          <a:xfrm>
            <a:off x="685800" y="1143000"/>
            <a:ext cx="5486400" cy="3086100"/>
          </a:xfrm>
          <a:prstGeom prst="rect">
            <a:avLst/>
          </a:prstGeom>
        </p:spPr>
      </p:sp>
      <p:sp>
        <p:nvSpPr>
          <p:cNvPr id="736"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l-SI" sz="1200" b="0" strike="noStrike">
                <a:solidFill>
                  <a:srgbClr val="000000"/>
                </a:solidFill>
                <a:latin typeface="+mn-lt"/>
                <a:ea typeface="+mn-ea"/>
              </a:rPr>
              <a:t>Opis:</a:t>
            </a:r>
          </a:p>
          <a:p>
            <a:pPr marL="171360" indent="-171000">
              <a:lnSpc>
                <a:spcPct val="100000"/>
              </a:lnSpc>
              <a:buClr>
                <a:srgbClr val="000000"/>
              </a:buClr>
              <a:buFont typeface="StarSymbol"/>
              <a:buChar char="-"/>
              <a:tabLst>
                <a:tab pos="0" algn="l"/>
              </a:tabLst>
            </a:pPr>
            <a:r>
              <a:rPr lang="sl-SI" sz="1200" b="0" strike="noStrike">
                <a:solidFill>
                  <a:srgbClr val="000000"/>
                </a:solidFill>
                <a:latin typeface="+mn-lt"/>
                <a:ea typeface="+mn-ea"/>
              </a:rPr>
              <a:t>Zavedanje o dezinformacijah in o tem, da smo lahko njihova tarča, je prvi korak k zaščiti.</a:t>
            </a:r>
          </a:p>
          <a:p>
            <a:pPr marL="171360" indent="-171000">
              <a:lnSpc>
                <a:spcPct val="100000"/>
              </a:lnSpc>
              <a:buClr>
                <a:srgbClr val="000000"/>
              </a:buClr>
              <a:buFont typeface="StarSymbol"/>
              <a:buChar char="-"/>
              <a:tabLst>
                <a:tab pos="0" algn="l"/>
              </a:tabLst>
            </a:pPr>
            <a:r>
              <a:rPr lang="sl-SI" sz="1200" b="0" strike="noStrike">
                <a:solidFill>
                  <a:srgbClr val="000000"/>
                </a:solidFill>
                <a:latin typeface="+mn-lt"/>
                <a:ea typeface="+mn-ea"/>
              </a:rPr>
              <a:t>Preverjanje dejstev je dober drugi korak in je lahko tudi zabavno: je kot igranje detektivov in dijaki bi lahko pri tem resnično uživali. Res je, da je večinoma precej zamudno, vendar dijakov to ne bi smelo odvrniti od preverjanja, ker pogosto nekatere značilnosti posamezne informacije veliko povedo o kakovosti podanega sporočila. </a:t>
            </a:r>
          </a:p>
          <a:p>
            <a:pPr marL="171360" indent="-171000">
              <a:lnSpc>
                <a:spcPct val="100000"/>
              </a:lnSpc>
              <a:buClr>
                <a:srgbClr val="000000"/>
              </a:buClr>
              <a:buFont typeface="StarSymbol"/>
              <a:buChar char="-"/>
              <a:tabLst>
                <a:tab pos="0" algn="l"/>
              </a:tabLst>
            </a:pPr>
            <a:r>
              <a:rPr lang="sl-SI" b="0" strike="noStrike">
                <a:solidFill>
                  <a:srgbClr val="000000"/>
                </a:solidFill>
              </a:rPr>
              <a:t>Na informacije bi morali vedno gledati kritično.</a:t>
            </a:r>
          </a:p>
          <a:p>
            <a:pPr marL="171360" indent="-171000">
              <a:lnSpc>
                <a:spcPct val="100000"/>
              </a:lnSpc>
              <a:buClr>
                <a:srgbClr val="000000"/>
              </a:buClr>
              <a:buFont typeface="StarSymbol"/>
              <a:buChar char="-"/>
              <a:tabLst>
                <a:tab pos="0" algn="l"/>
              </a:tabLst>
            </a:pPr>
            <a:r>
              <a:rPr lang="sl-SI" sz="2000" b="0" strike="noStrike">
                <a:solidFill>
                  <a:srgbClr val="000000"/>
                </a:solidFill>
                <a:latin typeface="+mn-lt"/>
                <a:ea typeface="Arial"/>
              </a:rPr>
              <a:t>Kako okrepiti zaupanje v institucije in medije?</a:t>
            </a:r>
          </a:p>
          <a:p>
            <a:pPr marL="171360" indent="-171000">
              <a:lnSpc>
                <a:spcPct val="100000"/>
              </a:lnSpc>
              <a:buClr>
                <a:srgbClr val="000000"/>
              </a:buClr>
              <a:buFont typeface="StarSymbol"/>
              <a:buChar char="-"/>
              <a:tabLst>
                <a:tab pos="0" algn="l"/>
              </a:tabLst>
            </a:pPr>
            <a:r>
              <a:rPr lang="sl-SI" sz="2000" b="0" strike="noStrike">
                <a:solidFill>
                  <a:srgbClr val="000000"/>
                </a:solidFill>
                <a:latin typeface="+mn-lt"/>
                <a:ea typeface="Arial"/>
              </a:rPr>
              <a:t>Kaj bi se zgodilo, če v času krize ne bi verjeli temu, kar nam uradni organi sporočajo, naj storimo?</a:t>
            </a:r>
          </a:p>
          <a:p>
            <a:pPr marL="171360" indent="-171000">
              <a:lnSpc>
                <a:spcPct val="100000"/>
              </a:lnSpc>
              <a:buClr>
                <a:srgbClr val="000000"/>
              </a:buClr>
              <a:buFont typeface="StarSymbol"/>
              <a:buChar char="-"/>
              <a:tabLst>
                <a:tab pos="0" algn="l"/>
              </a:tabLst>
            </a:pPr>
            <a:r>
              <a:rPr lang="sl-SI" sz="2000" strike="noStrike">
                <a:solidFill>
                  <a:srgbClr val="000000"/>
                </a:solidFill>
                <a:latin typeface="+mn-lt"/>
                <a:ea typeface="Arial"/>
              </a:rPr>
              <a:t>Pomemben je </a:t>
            </a:r>
            <a:r>
              <a:rPr lang="sl-SI" sz="2000" b="1" i="1" strike="noStrike">
                <a:solidFill>
                  <a:srgbClr val="000000"/>
                </a:solidFill>
                <a:latin typeface="+mn-lt"/>
                <a:ea typeface="Arial"/>
              </a:rPr>
              <a:t>vir</a:t>
            </a:r>
            <a:r>
              <a:rPr lang="sl-SI" sz="2000" strike="noStrike">
                <a:solidFill>
                  <a:srgbClr val="000000"/>
                </a:solidFill>
                <a:latin typeface="+mn-lt"/>
                <a:ea typeface="Arial"/>
              </a:rPr>
              <a:t> – dobro je ohraniti določeno stopnjo skeptičnosti, vendar je to še posebno pomembno, če vir ni zanesljiv.</a:t>
            </a:r>
          </a:p>
          <a:p>
            <a:pPr>
              <a:lnSpc>
                <a:spcPct val="100000"/>
              </a:lnSpc>
              <a:tabLst>
                <a:tab pos="0" algn="l"/>
              </a:tabLst>
            </a:pPr>
            <a:endParaRPr lang="fr-BE" sz="2000" b="0" strike="noStrike" spc="-1">
              <a:latin typeface="Arial"/>
            </a:endParaRPr>
          </a:p>
          <a:p>
            <a:pPr>
              <a:lnSpc>
                <a:spcPct val="100000"/>
              </a:lnSpc>
              <a:tabLst>
                <a:tab pos="0" algn="l"/>
              </a:tabLst>
            </a:pPr>
            <a:endParaRPr lang="fr-BE" sz="2000" b="0" strike="noStrike" spc="-1">
              <a:latin typeface="Arial"/>
            </a:endParaRPr>
          </a:p>
        </p:txBody>
      </p:sp>
      <p:sp>
        <p:nvSpPr>
          <p:cNvPr id="73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305E227-51B1-40A5-BD0F-5120763E451D}" type="slidenum">
              <a:rPr lang="fr-BE" sz="1200" b="0" strike="noStrike" spc="-1">
                <a:solidFill>
                  <a:srgbClr val="000000"/>
                </a:solidFill>
                <a:latin typeface="+mn-lt"/>
                <a:ea typeface="+mn-ea"/>
              </a:rPr>
              <a:t>21</a:t>
            </a:fld>
            <a:endParaRPr lang="fr-BE" sz="1200" b="0" strike="noStrike" spc="-1">
              <a:solidFill>
                <a:srgbClr val="000000"/>
              </a:solidFill>
              <a:latin typeface="+mn-lt"/>
              <a:ea typeface="+mn-e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 name="PlaceHolder 1"/>
          <p:cNvSpPr>
            <a:spLocks noGrp="1" noRot="1" noChangeAspect="1"/>
          </p:cNvSpPr>
          <p:nvPr>
            <p:ph type="sldImg"/>
          </p:nvPr>
        </p:nvSpPr>
        <p:spPr>
          <a:xfrm>
            <a:off x="685800" y="1143000"/>
            <a:ext cx="5486400" cy="3086100"/>
          </a:xfrm>
          <a:prstGeom prst="rect">
            <a:avLst/>
          </a:prstGeom>
        </p:spPr>
      </p:sp>
      <p:sp>
        <p:nvSpPr>
          <p:cNvPr id="739" name="PlaceHolder 2"/>
          <p:cNvSpPr>
            <a:spLocks noGrp="1"/>
          </p:cNvSpPr>
          <p:nvPr>
            <p:ph type="body"/>
          </p:nvPr>
        </p:nvSpPr>
        <p:spPr>
          <a:xfrm>
            <a:off x="685800" y="4400640"/>
            <a:ext cx="5486040" cy="3600000"/>
          </a:xfrm>
          <a:prstGeom prst="rect">
            <a:avLst/>
          </a:prstGeom>
        </p:spPr>
        <p:txBody>
          <a:bodyPr>
            <a:noAutofit/>
          </a:bodyPr>
          <a:lstStyle/>
          <a:p>
            <a:pPr algn="just">
              <a:lnSpc>
                <a:spcPct val="100000"/>
              </a:lnSpc>
              <a:tabLst>
                <a:tab pos="0" algn="l"/>
              </a:tabLst>
            </a:pPr>
            <a:r>
              <a:rPr lang="sl-SI" sz="1200" b="0" strike="noStrike" dirty="0">
                <a:latin typeface="Arial"/>
                <a:ea typeface="Calibri"/>
              </a:rPr>
              <a:t>Za vajo se vrnite k enemu od prejšnjih primerov (npr. videoposnetek, na katerem naj bi otroci dobili orožje in se pridružili vojski v Latviji, ali lažna slika o izumu cepiva proti COVID-19).</a:t>
            </a:r>
          </a:p>
          <a:p>
            <a:pPr algn="just">
              <a:lnSpc>
                <a:spcPct val="100000"/>
              </a:lnSpc>
              <a:tabLst>
                <a:tab pos="0" algn="l"/>
              </a:tabLst>
            </a:pPr>
            <a:endParaRPr lang="fr-BE" sz="1200" b="0" strike="noStrike" spc="-1" dirty="0">
              <a:latin typeface="Arial"/>
            </a:endParaRPr>
          </a:p>
          <a:p>
            <a:pPr algn="just">
              <a:lnSpc>
                <a:spcPct val="100000"/>
              </a:lnSpc>
              <a:tabLst>
                <a:tab pos="0" algn="l"/>
              </a:tabLst>
            </a:pPr>
            <a:r>
              <a:rPr lang="sl-SI" sz="1200" strike="noStrike" dirty="0">
                <a:latin typeface="Arial"/>
                <a:ea typeface="Calibri"/>
              </a:rPr>
              <a:t>Naj dijaki razmislijo o </a:t>
            </a:r>
            <a:r>
              <a:rPr lang="sl-SI" sz="1200" b="1" strike="noStrike" dirty="0">
                <a:latin typeface="Arial"/>
                <a:ea typeface="Calibri"/>
              </a:rPr>
              <a:t>svojih predsodkih</a:t>
            </a:r>
            <a:r>
              <a:rPr lang="sl-SI" sz="1200" strike="noStrike" dirty="0">
                <a:latin typeface="Arial"/>
                <a:ea typeface="Calibri"/>
              </a:rPr>
              <a:t>.</a:t>
            </a:r>
            <a:r>
              <a:rPr lang="sl-SI" sz="1200" b="0" strike="noStrike" dirty="0">
                <a:latin typeface="Arial"/>
                <a:ea typeface="Calibri"/>
              </a:rPr>
              <a:t> Ali menijo, da ta novica potrjuje tisto, v kar že verjamejo? Ali bi kaj spremenilo, če bi to novico delil prijatelj, ki jim je všeč / znane osebnosti, ki jim sledijo ...? </a:t>
            </a:r>
            <a:r>
              <a:rPr lang="sl-SI" sz="1200" strike="noStrike" dirty="0">
                <a:latin typeface="Arial"/>
                <a:ea typeface="Calibri"/>
              </a:rPr>
              <a:t>Pogovorite se o tem, </a:t>
            </a:r>
            <a:r>
              <a:rPr lang="sl-SI" sz="1200" b="1" strike="noStrike" dirty="0">
                <a:latin typeface="Arial"/>
                <a:ea typeface="Calibri"/>
              </a:rPr>
              <a:t>kako lahko preverijo</a:t>
            </a:r>
            <a:r>
              <a:rPr lang="sl-SI" sz="1200" strike="noStrike" dirty="0">
                <a:latin typeface="Arial"/>
                <a:ea typeface="Calibri"/>
              </a:rPr>
              <a:t>, ali je to res (koraki s kompasa):</a:t>
            </a:r>
            <a:r>
              <a:rPr lang="sl-SI" sz="1200" b="0" strike="noStrike" dirty="0">
                <a:latin typeface="Arial"/>
                <a:ea typeface="Calibri"/>
              </a:rPr>
              <a:t> preveri vsebino/izvor/avtorja/vire/slike/razbijalce mitov.</a:t>
            </a:r>
            <a:r>
              <a:rPr lang="sl-SI" sz="1200" b="0" strike="noStrike" dirty="0">
                <a:solidFill>
                  <a:srgbClr val="000000"/>
                </a:solidFill>
                <a:latin typeface="Arial"/>
                <a:ea typeface="Calibri"/>
              </a:rPr>
              <a:t> Naj razmislijo o tem, kaj je zaupanja vreden vir in kaj ni. PREMISLITE, PREDEN DELITE!! Za navdih pokažite videoposnetek </a:t>
            </a:r>
            <a:r>
              <a:rPr lang="sl-SI" sz="1200" b="0" strike="noStrike" dirty="0" err="1">
                <a:solidFill>
                  <a:srgbClr val="000000"/>
                </a:solidFill>
                <a:latin typeface="Arial"/>
                <a:ea typeface="Calibri"/>
              </a:rPr>
              <a:t>EUvsDisinfo</a:t>
            </a:r>
            <a:r>
              <a:rPr lang="sl-SI" sz="1200" b="0" strike="noStrike" dirty="0">
                <a:solidFill>
                  <a:srgbClr val="000000"/>
                </a:solidFill>
                <a:latin typeface="Arial"/>
                <a:ea typeface="Calibri"/>
              </a:rPr>
              <a:t>: </a:t>
            </a:r>
            <a:r>
              <a:rPr lang="sl-SI" sz="1200" b="0" u="sng" strike="noStrike" dirty="0">
                <a:solidFill>
                  <a:srgbClr val="000000"/>
                </a:solidFill>
                <a:uFillTx/>
                <a:latin typeface="Arial"/>
                <a:ea typeface="Calibri"/>
                <a:hlinkClick r:id="rId3"/>
              </a:rPr>
              <a:t>https://www.facebook.com/watch/?v=3192621760756370</a:t>
            </a:r>
            <a:r>
              <a:rPr lang="sl-SI" sz="1200" b="0" u="sng" strike="noStrike" dirty="0">
                <a:solidFill>
                  <a:srgbClr val="000000"/>
                </a:solidFill>
                <a:uFillTx/>
                <a:latin typeface="Arial"/>
                <a:ea typeface="Calibri"/>
              </a:rPr>
              <a:t>. </a:t>
            </a:r>
            <a:r>
              <a:rPr lang="sl-SI" sz="1200" b="0" strike="noStrike" dirty="0">
                <a:solidFill>
                  <a:srgbClr val="000000"/>
                </a:solidFill>
                <a:latin typeface="Arial"/>
                <a:ea typeface="Calibri"/>
              </a:rPr>
              <a:t> </a:t>
            </a:r>
            <a:r>
              <a:rPr lang="sl-SI" sz="1200" b="0" u="sng" strike="noStrike" dirty="0">
                <a:solidFill>
                  <a:srgbClr val="000000"/>
                </a:solidFill>
                <a:uFillTx/>
                <a:latin typeface="Arial"/>
                <a:ea typeface="Calibri"/>
                <a:hlinkClick r:id="rId4"/>
              </a:rPr>
              <a:t>https://www.facebook.com/watch/?v=2584252091848910</a:t>
            </a:r>
          </a:p>
          <a:p>
            <a:pPr algn="just">
              <a:lnSpc>
                <a:spcPct val="100000"/>
              </a:lnSpc>
              <a:tabLst>
                <a:tab pos="0" algn="l"/>
              </a:tabLst>
            </a:pPr>
            <a:endParaRPr lang="fr-BE" sz="1200" b="0" strike="noStrike" spc="-1" dirty="0">
              <a:latin typeface="Arial"/>
            </a:endParaRPr>
          </a:p>
          <a:p>
            <a:pPr algn="just">
              <a:lnSpc>
                <a:spcPct val="100000"/>
              </a:lnSpc>
              <a:tabLst>
                <a:tab pos="0" algn="l"/>
              </a:tabLst>
            </a:pPr>
            <a:r>
              <a:rPr lang="sl-SI" sz="1200" b="0" strike="noStrike" dirty="0">
                <a:solidFill>
                  <a:srgbClr val="000000"/>
                </a:solidFill>
                <a:latin typeface="Arial"/>
                <a:ea typeface="Calibri"/>
              </a:rPr>
              <a:t>Podrobneje: </a:t>
            </a:r>
          </a:p>
          <a:p>
            <a:pPr algn="just">
              <a:lnSpc>
                <a:spcPct val="100000"/>
              </a:lnSpc>
              <a:tabLst>
                <a:tab pos="0" algn="l"/>
              </a:tabLst>
            </a:pPr>
            <a:r>
              <a:rPr lang="sl-SI" sz="1200" b="0" strike="noStrike" dirty="0">
                <a:solidFill>
                  <a:srgbClr val="000000"/>
                </a:solidFill>
                <a:latin typeface="Arial"/>
                <a:ea typeface="Calibri"/>
              </a:rPr>
              <a:t> </a:t>
            </a:r>
          </a:p>
          <a:p>
            <a:pPr marL="171360" indent="-171000">
              <a:lnSpc>
                <a:spcPct val="100000"/>
              </a:lnSpc>
              <a:buClr>
                <a:srgbClr val="000000"/>
              </a:buClr>
              <a:buFont typeface="Arial"/>
              <a:buChar char="-"/>
              <a:tabLst>
                <a:tab pos="457200" algn="l"/>
              </a:tabLst>
            </a:pPr>
            <a:r>
              <a:rPr lang="sl-SI" sz="1200" strike="noStrike" dirty="0">
                <a:solidFill>
                  <a:srgbClr val="000000"/>
                </a:solidFill>
                <a:latin typeface="Arial"/>
                <a:ea typeface="Calibri"/>
              </a:rPr>
              <a:t>P</a:t>
            </a:r>
            <a:r>
              <a:rPr lang="sl-SI" sz="1200" strike="noStrike" dirty="0" smtClean="0">
                <a:solidFill>
                  <a:srgbClr val="000000"/>
                </a:solidFill>
                <a:latin typeface="Arial"/>
                <a:ea typeface="Calibri"/>
              </a:rPr>
              <a:t>reberite </a:t>
            </a:r>
            <a:r>
              <a:rPr lang="sl-SI" sz="1200" strike="noStrike" dirty="0">
                <a:solidFill>
                  <a:srgbClr val="000000"/>
                </a:solidFill>
                <a:latin typeface="Arial"/>
                <a:ea typeface="Calibri"/>
              </a:rPr>
              <a:t>celoten članek – ali se </a:t>
            </a:r>
            <a:r>
              <a:rPr lang="sl-SI" sz="1200" b="1" strike="noStrike" dirty="0">
                <a:solidFill>
                  <a:srgbClr val="000000"/>
                </a:solidFill>
                <a:latin typeface="Arial"/>
                <a:ea typeface="Calibri"/>
              </a:rPr>
              <a:t>vsebina in naslov ujemata?</a:t>
            </a:r>
          </a:p>
          <a:p>
            <a:pPr marL="171360" indent="-171000">
              <a:lnSpc>
                <a:spcPct val="100000"/>
              </a:lnSpc>
              <a:buClr>
                <a:srgbClr val="000000"/>
              </a:buClr>
              <a:buFont typeface="Arial"/>
              <a:buChar char="-"/>
              <a:tabLst>
                <a:tab pos="457200" algn="l"/>
              </a:tabLst>
            </a:pPr>
            <a:r>
              <a:rPr lang="sl-SI" sz="1200" strike="noStrike" dirty="0">
                <a:solidFill>
                  <a:srgbClr val="000000"/>
                </a:solidFill>
                <a:latin typeface="Arial"/>
                <a:ea typeface="Calibri"/>
              </a:rPr>
              <a:t>K</a:t>
            </a:r>
            <a:r>
              <a:rPr lang="sl-SI" sz="1200" strike="noStrike" dirty="0" smtClean="0">
                <a:solidFill>
                  <a:srgbClr val="000000"/>
                </a:solidFill>
                <a:latin typeface="Arial"/>
                <a:ea typeface="Calibri"/>
              </a:rPr>
              <a:t>ako </a:t>
            </a:r>
            <a:r>
              <a:rPr lang="sl-SI" sz="1200" strike="noStrike" dirty="0">
                <a:solidFill>
                  <a:srgbClr val="000000"/>
                </a:solidFill>
                <a:latin typeface="Arial"/>
                <a:ea typeface="Calibri"/>
              </a:rPr>
              <a:t>lahko </a:t>
            </a:r>
            <a:r>
              <a:rPr lang="sl-SI" sz="1200" b="1" strike="noStrike" dirty="0">
                <a:solidFill>
                  <a:srgbClr val="000000"/>
                </a:solidFill>
                <a:latin typeface="Arial"/>
                <a:ea typeface="Calibri"/>
              </a:rPr>
              <a:t>preverim zanesljivost spletišča?</a:t>
            </a:r>
            <a:r>
              <a:rPr lang="sl-SI" sz="1200" b="0" strike="noStrike" dirty="0">
                <a:solidFill>
                  <a:srgbClr val="000000"/>
                </a:solidFill>
                <a:latin typeface="Arial"/>
                <a:ea typeface="Calibri"/>
              </a:rPr>
              <a:t> Analiza URL: vedno preverite, ali gre za izvirno spletišče ali pa je URL sestavljen iz nekoliko spremenjenega imena ali razširitve, česar naj raztresen ali hiter bralec ne bi opazil. Strani z dezinformacijami uporabljajo imena dobro znanih virov novic, pri čemer so spremenjene majhne podrobnosti. Na primer: (s prosojnice na začetku) dailypresser.com ali </a:t>
            </a:r>
            <a:r>
              <a:rPr lang="sl-SI" sz="1200" b="0" strike="noStrike" dirty="0" smtClean="0">
                <a:solidFill>
                  <a:srgbClr val="000000"/>
                </a:solidFill>
                <a:latin typeface="Arial"/>
                <a:ea typeface="Calibri"/>
              </a:rPr>
              <a:t>nevvyorktimes.com.</a:t>
            </a:r>
            <a:endParaRPr lang="sl-SI" sz="1200" b="0" strike="noStrike" dirty="0">
              <a:solidFill>
                <a:srgbClr val="000000"/>
              </a:solidFill>
              <a:latin typeface="Arial"/>
              <a:ea typeface="Calibri"/>
            </a:endParaRPr>
          </a:p>
          <a:p>
            <a:pPr marL="171360" indent="-171000">
              <a:lnSpc>
                <a:spcPct val="100000"/>
              </a:lnSpc>
              <a:buClr>
                <a:srgbClr val="000000"/>
              </a:buClr>
              <a:buFont typeface="Arial"/>
              <a:buChar char="-"/>
              <a:tabLst>
                <a:tab pos="457200" algn="l"/>
              </a:tabLst>
            </a:pPr>
            <a:r>
              <a:rPr lang="sl-SI" sz="1200" b="1" strike="noStrike" dirty="0" smtClean="0">
                <a:latin typeface="Arial"/>
                <a:ea typeface="Calibri"/>
              </a:rPr>
              <a:t>Preverite </a:t>
            </a:r>
            <a:r>
              <a:rPr lang="sl-SI" sz="1200" b="1" strike="noStrike" dirty="0">
                <a:solidFill>
                  <a:srgbClr val="FF0000"/>
                </a:solidFill>
                <a:latin typeface="Arial"/>
                <a:ea typeface="Calibri"/>
              </a:rPr>
              <a:t>datum in avtorja</a:t>
            </a:r>
            <a:r>
              <a:rPr lang="sl-SI" sz="1200" b="0" strike="noStrike" dirty="0">
                <a:solidFill>
                  <a:srgbClr val="FF0000"/>
                </a:solidFill>
                <a:latin typeface="Arial"/>
                <a:ea typeface="Calibri"/>
              </a:rPr>
              <a:t>: javne osebnosti v družbenih medijih imajo pogosto (vendar ne vedno) „preverjene“ račune, kar velja tudi za medije in novinarje. Ljudje, ki delajo v informacijski industriji, imajo pogosto spletišča ali druge javne profile, ki vam lahko pomagajo najti te osebe in njihovo </a:t>
            </a:r>
            <a:r>
              <a:rPr lang="sl-SI" sz="1200" b="0" strike="noStrike" dirty="0" smtClean="0">
                <a:solidFill>
                  <a:srgbClr val="FF0000"/>
                </a:solidFill>
                <a:latin typeface="Arial"/>
                <a:ea typeface="Calibri"/>
              </a:rPr>
              <a:t>delo.</a:t>
            </a:r>
            <a:endParaRPr lang="sl-SI" sz="1200" b="0" strike="noStrike" dirty="0">
              <a:solidFill>
                <a:srgbClr val="FF0000"/>
              </a:solidFill>
              <a:latin typeface="Arial"/>
              <a:ea typeface="Calibri"/>
            </a:endParaRPr>
          </a:p>
          <a:p>
            <a:pPr marL="171360" indent="-171000">
              <a:lnSpc>
                <a:spcPct val="100000"/>
              </a:lnSpc>
              <a:buClr>
                <a:srgbClr val="000000"/>
              </a:buClr>
              <a:buFont typeface="Arial"/>
              <a:buChar char="-"/>
              <a:tabLst>
                <a:tab pos="457200" algn="l"/>
              </a:tabLst>
            </a:pPr>
            <a:r>
              <a:rPr lang="sl-SI" sz="1200" b="1" strike="noStrike" dirty="0">
                <a:solidFill>
                  <a:srgbClr val="FF0000"/>
                </a:solidFill>
                <a:latin typeface="Arial"/>
                <a:ea typeface="Calibri"/>
              </a:rPr>
              <a:t>P</a:t>
            </a:r>
            <a:r>
              <a:rPr lang="sl-SI" sz="1200" b="1" strike="noStrike" dirty="0" smtClean="0">
                <a:solidFill>
                  <a:srgbClr val="FF0000"/>
                </a:solidFill>
                <a:latin typeface="Arial"/>
                <a:ea typeface="Calibri"/>
              </a:rPr>
              <a:t>oiščite </a:t>
            </a:r>
            <a:r>
              <a:rPr lang="sl-SI" sz="1200" b="1" strike="noStrike" dirty="0">
                <a:solidFill>
                  <a:srgbClr val="FF0000"/>
                </a:solidFill>
                <a:latin typeface="Arial"/>
                <a:ea typeface="Calibri"/>
              </a:rPr>
              <a:t>zgodbo na internetu</a:t>
            </a:r>
            <a:r>
              <a:rPr lang="sl-SI" sz="1200" strike="noStrike" dirty="0">
                <a:solidFill>
                  <a:srgbClr val="FF0000"/>
                </a:solidFill>
                <a:latin typeface="Arial"/>
                <a:ea typeface="Calibri"/>
              </a:rPr>
              <a:t> – ali drugi viri podpirajo trditve?</a:t>
            </a:r>
            <a:r>
              <a:rPr lang="sl-SI" sz="1200" b="0" strike="noStrike" dirty="0">
                <a:solidFill>
                  <a:srgbClr val="FF0000"/>
                </a:solidFill>
                <a:latin typeface="Arial"/>
                <a:ea typeface="Calibri"/>
              </a:rPr>
              <a:t> Ali veste, za kakšne vire gre?</a:t>
            </a:r>
          </a:p>
          <a:p>
            <a:pPr marL="171360" indent="-171000">
              <a:lnSpc>
                <a:spcPct val="100000"/>
              </a:lnSpc>
              <a:buClr>
                <a:srgbClr val="000000"/>
              </a:buClr>
              <a:buFont typeface="Arial"/>
              <a:buChar char="-"/>
              <a:tabLst>
                <a:tab pos="457200" algn="l"/>
              </a:tabLst>
            </a:pPr>
            <a:r>
              <a:rPr lang="sl-SI" sz="1200" strike="noStrike" dirty="0">
                <a:solidFill>
                  <a:srgbClr val="FF0000"/>
                </a:solidFill>
                <a:latin typeface="Arial"/>
                <a:ea typeface="Calibri"/>
              </a:rPr>
              <a:t>P</a:t>
            </a:r>
            <a:r>
              <a:rPr lang="sl-SI" sz="1200" strike="noStrike" dirty="0" smtClean="0">
                <a:solidFill>
                  <a:srgbClr val="FF0000"/>
                </a:solidFill>
                <a:latin typeface="Arial"/>
                <a:ea typeface="Calibri"/>
              </a:rPr>
              <a:t>reverite</a:t>
            </a:r>
            <a:r>
              <a:rPr lang="sl-SI" sz="1200" strike="noStrike" dirty="0">
                <a:solidFill>
                  <a:srgbClr val="FF0000"/>
                </a:solidFill>
                <a:latin typeface="Arial"/>
                <a:ea typeface="Calibri"/>
              </a:rPr>
              <a:t>, ali so </a:t>
            </a:r>
            <a:r>
              <a:rPr lang="sl-SI" sz="1200" b="1" strike="noStrike" dirty="0">
                <a:solidFill>
                  <a:srgbClr val="FF0000"/>
                </a:solidFill>
                <a:latin typeface="Arial"/>
                <a:ea typeface="Calibri"/>
              </a:rPr>
              <a:t>slike videti nenavadne ali predelane</a:t>
            </a:r>
            <a:r>
              <a:rPr lang="sl-SI" sz="1200" strike="noStrike" dirty="0">
                <a:solidFill>
                  <a:srgbClr val="FF0000"/>
                </a:solidFill>
                <a:latin typeface="Arial"/>
                <a:ea typeface="Calibri"/>
              </a:rPr>
              <a:t>.</a:t>
            </a:r>
            <a:r>
              <a:rPr lang="sl-SI" sz="1200" b="0" strike="noStrike" dirty="0">
                <a:solidFill>
                  <a:srgbClr val="FF0000"/>
                </a:solidFill>
                <a:latin typeface="Arial"/>
                <a:ea typeface="Calibri"/>
              </a:rPr>
              <a:t> Če je tako, lahko v storitvi Google </a:t>
            </a:r>
            <a:r>
              <a:rPr lang="sl-SI" sz="1200" b="0" strike="noStrike" dirty="0" err="1">
                <a:solidFill>
                  <a:srgbClr val="FF0000"/>
                </a:solidFill>
                <a:latin typeface="Arial"/>
                <a:ea typeface="Calibri"/>
              </a:rPr>
              <a:t>Images</a:t>
            </a:r>
            <a:r>
              <a:rPr lang="sl-SI" sz="1200" b="0" strike="noStrike" dirty="0">
                <a:solidFill>
                  <a:srgbClr val="FF0000"/>
                </a:solidFill>
                <a:latin typeface="Arial"/>
                <a:ea typeface="Calibri"/>
              </a:rPr>
              <a:t> izvedete obratno iskanje: </a:t>
            </a:r>
            <a:r>
              <a:rPr lang="sl-SI" sz="2000" b="0" u="sng" strike="noStrike" dirty="0">
                <a:solidFill>
                  <a:srgbClr val="000000"/>
                </a:solidFill>
                <a:uFillTx/>
                <a:latin typeface="Arial"/>
                <a:ea typeface="Calibri"/>
                <a:hlinkClick r:id="rId5"/>
              </a:rPr>
              <a:t>https://support.google.com/websearch/answer/1325808?co=GENIE.Platform%3DAndroid&amp;hl=sl</a:t>
            </a:r>
            <a:r>
              <a:rPr lang="sl-SI" sz="1200" b="0" strike="noStrike" dirty="0">
                <a:solidFill>
                  <a:srgbClr val="000000"/>
                </a:solidFill>
                <a:latin typeface="Arial"/>
                <a:ea typeface="Calibri"/>
              </a:rPr>
              <a:t>. Morda boste ugotovili, da gre za drug dogodek ali starejši datum.</a:t>
            </a:r>
          </a:p>
          <a:p>
            <a:pPr marL="171360" indent="-171000">
              <a:lnSpc>
                <a:spcPct val="100000"/>
              </a:lnSpc>
              <a:buClr>
                <a:srgbClr val="000000"/>
              </a:buClr>
              <a:buFont typeface="Arial"/>
              <a:buChar char="-"/>
              <a:tabLst>
                <a:tab pos="457200" algn="l"/>
              </a:tabLst>
            </a:pPr>
            <a:r>
              <a:rPr lang="sl-SI" sz="1200" b="1" strike="noStrike" dirty="0">
                <a:solidFill>
                  <a:srgbClr val="000000"/>
                </a:solidFill>
                <a:latin typeface="Arial"/>
                <a:ea typeface="Calibri"/>
              </a:rPr>
              <a:t>R</a:t>
            </a:r>
            <a:r>
              <a:rPr lang="sl-SI" sz="1200" b="1" strike="noStrike" dirty="0" smtClean="0">
                <a:solidFill>
                  <a:srgbClr val="000000"/>
                </a:solidFill>
                <a:latin typeface="Arial"/>
                <a:ea typeface="Calibri"/>
              </a:rPr>
              <a:t>azmislite </a:t>
            </a:r>
            <a:r>
              <a:rPr lang="sl-SI" sz="1200" b="1" strike="noStrike" dirty="0">
                <a:solidFill>
                  <a:srgbClr val="000000"/>
                </a:solidFill>
                <a:latin typeface="Arial"/>
                <a:ea typeface="Calibri"/>
              </a:rPr>
              <a:t>o kontekstu</a:t>
            </a:r>
            <a:r>
              <a:rPr lang="sl-SI" sz="1200" strike="noStrike" dirty="0">
                <a:solidFill>
                  <a:srgbClr val="000000"/>
                </a:solidFill>
                <a:latin typeface="Arial"/>
                <a:ea typeface="Calibri"/>
              </a:rPr>
              <a:t>, ki obkroža informacije:</a:t>
            </a:r>
            <a:r>
              <a:rPr lang="sl-SI" sz="1200" b="0" strike="noStrike" dirty="0">
                <a:solidFill>
                  <a:srgbClr val="000000"/>
                </a:solidFill>
                <a:latin typeface="Arial"/>
                <a:ea typeface="Calibri"/>
              </a:rPr>
              <a:t> predstavljajte si, da vam proizvajalec telefonov pove, da se je prodaja podvojila. Zdaj dodajte kontekst: je december, praznični čas, v trgovinah so na voljo številni popusti in nakup telefona je nekoliko cenejši. To je bilo pričakovano, kajne? Enako se pogosto zgodi tudi v javnih razpravah o političnih vprašanjih.</a:t>
            </a:r>
          </a:p>
          <a:p>
            <a:pPr>
              <a:lnSpc>
                <a:spcPct val="100000"/>
              </a:lnSpc>
              <a:tabLst>
                <a:tab pos="457200" algn="l"/>
              </a:tabLst>
            </a:pPr>
            <a:endParaRPr lang="fr-BE" sz="1200" b="0" strike="noStrike" spc="-1" dirty="0">
              <a:latin typeface="Arial"/>
            </a:endParaRPr>
          </a:p>
        </p:txBody>
      </p:sp>
      <p:sp>
        <p:nvSpPr>
          <p:cNvPr id="74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7709F7DB-610B-4DC9-870A-DD259A742703}" type="slidenum">
              <a:rPr lang="fr-BE" sz="1200" b="0" strike="noStrike" spc="-1">
                <a:solidFill>
                  <a:srgbClr val="000000"/>
                </a:solidFill>
                <a:latin typeface="+mn-lt"/>
                <a:ea typeface="+mn-ea"/>
              </a:rPr>
              <a:t>22</a:t>
            </a:fld>
            <a:endParaRPr lang="fr-BE" sz="1200" b="0" strike="noStrike" spc="-1">
              <a:solidFill>
                <a:srgbClr val="000000"/>
              </a:solidFill>
              <a:latin typeface="+mn-lt"/>
              <a:ea typeface="+mn-e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PlaceHolder 1"/>
          <p:cNvSpPr>
            <a:spLocks noGrp="1" noRot="1" noChangeAspect="1"/>
          </p:cNvSpPr>
          <p:nvPr>
            <p:ph type="sldImg"/>
          </p:nvPr>
        </p:nvSpPr>
        <p:spPr>
          <a:xfrm>
            <a:off x="685800" y="1143000"/>
            <a:ext cx="5486400" cy="3086100"/>
          </a:xfrm>
          <a:prstGeom prst="rect">
            <a:avLst/>
          </a:prstGeom>
        </p:spPr>
      </p:sp>
      <p:sp>
        <p:nvSpPr>
          <p:cNvPr id="742"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l-SI" sz="2000" b="0" strike="noStrike">
                <a:latin typeface="Arial"/>
              </a:rPr>
              <a:t>Različne platforme imajo različne politike za obravnavanje dezinformacij, napačnih informacij in potencialno škodljivih vsebin. </a:t>
            </a:r>
            <a:r>
              <a:rPr lang="sl-SI" sz="2000" strike="noStrike">
                <a:latin typeface="Arial"/>
              </a:rPr>
              <a:t>Pomagate jim lahko s </a:t>
            </a:r>
            <a:r>
              <a:rPr lang="sl-SI" sz="2000" b="1" strike="noStrike">
                <a:latin typeface="Arial"/>
              </a:rPr>
              <a:t>proaktivnim obveščanjem</a:t>
            </a:r>
            <a:r>
              <a:rPr lang="sl-SI" sz="2000" strike="noStrike">
                <a:latin typeface="Arial"/>
              </a:rPr>
              <a:t> o zgodbah in objavah, ki se vam zdijo sumljive (zaradi njihove vsebine ali zato, ker po vašem mnenju račun, ki te vsebine objavlja, morda ne pripada resnični osebi, ali pa objavljanje/komentiranje poteka usklajeno in nepristno).</a:t>
            </a:r>
            <a:r>
              <a:rPr lang="sl-SI" sz="2000" b="0" strike="noStrike">
                <a:latin typeface="Arial"/>
              </a:rPr>
              <a:t> Platforme imajo po navadi funkcijo, s katero lahko to enostavno storite.</a:t>
            </a:r>
          </a:p>
          <a:p>
            <a:pPr>
              <a:lnSpc>
                <a:spcPct val="100000"/>
              </a:lnSpc>
              <a:tabLst>
                <a:tab pos="0" algn="l"/>
              </a:tabLst>
            </a:pPr>
            <a:endParaRPr lang="fr-BE" sz="2000" b="0" strike="noStrike" spc="-1">
              <a:latin typeface="Arial"/>
            </a:endParaRPr>
          </a:p>
          <a:p>
            <a:pPr>
              <a:lnSpc>
                <a:spcPct val="100000"/>
              </a:lnSpc>
              <a:tabLst>
                <a:tab pos="0" algn="l"/>
              </a:tabLst>
            </a:pPr>
            <a:r>
              <a:rPr lang="sl-SI" sz="2000" b="0" strike="noStrike">
                <a:latin typeface="Arial"/>
              </a:rPr>
              <a:t>Več informacij: https://www.who.int/campaigns/connecting-the-world-to-combat-coronavirus/how-to-report-misinformation-online?gclid=CjwKCAiA9bmABhBbEiwASb35Vz8fbkigZUcF5SG8wVuOlgHWspqsMm65mx_h1Eo7yRGJPGx8MtOlHhoCaQwQAvD_BwE</a:t>
            </a:r>
          </a:p>
        </p:txBody>
      </p:sp>
      <p:sp>
        <p:nvSpPr>
          <p:cNvPr id="74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91FA6402-6A91-4625-AB84-9D5CEC5EA116}" type="slidenum">
              <a:rPr lang="fr-BE" sz="1200" b="0" strike="noStrike" spc="-1">
                <a:solidFill>
                  <a:srgbClr val="000000"/>
                </a:solidFill>
                <a:latin typeface="+mn-lt"/>
                <a:ea typeface="+mn-ea"/>
              </a:rPr>
              <a:t>23</a:t>
            </a:fld>
            <a:endParaRPr lang="fr-BE" sz="1200" b="0" strike="noStrike" spc="-1">
              <a:solidFill>
                <a:srgbClr val="000000"/>
              </a:solidFill>
              <a:latin typeface="+mn-lt"/>
              <a:ea typeface="+mn-e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 name="PlaceHolder 1"/>
          <p:cNvSpPr>
            <a:spLocks noGrp="1" noRot="1" noChangeAspect="1"/>
          </p:cNvSpPr>
          <p:nvPr>
            <p:ph type="sldImg"/>
          </p:nvPr>
        </p:nvSpPr>
        <p:spPr>
          <a:xfrm>
            <a:off x="685800" y="1143000"/>
            <a:ext cx="5486400" cy="3086100"/>
          </a:xfrm>
          <a:prstGeom prst="rect">
            <a:avLst/>
          </a:prstGeom>
        </p:spPr>
      </p:sp>
      <p:sp>
        <p:nvSpPr>
          <p:cNvPr id="74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sl-SI" sz="2000" b="1" strike="noStrike" dirty="0">
                <a:latin typeface="Arial"/>
              </a:rPr>
              <a:t>Pomembno je, kako prijateljem in družini predstaviš preverjena dejstva. Pogosto je od tega odvisno, ali te bodo poslušali in spremenili svoje mnenje. V nadaljevanju je navedenih nekaj zamisli, kako se lotiti takih težkih pogovorov.</a:t>
            </a:r>
          </a:p>
          <a:p>
            <a:pPr marL="457200">
              <a:lnSpc>
                <a:spcPct val="100000"/>
              </a:lnSpc>
              <a:tabLst>
                <a:tab pos="0" algn="l"/>
              </a:tabLst>
            </a:pPr>
            <a:endParaRPr lang="fr-BE" sz="2000" b="0" strike="noStrike" spc="-1" dirty="0">
              <a:latin typeface="Arial"/>
            </a:endParaRPr>
          </a:p>
          <a:p>
            <a:pPr>
              <a:lnSpc>
                <a:spcPct val="100000"/>
              </a:lnSpc>
              <a:tabLst>
                <a:tab pos="0" algn="l"/>
              </a:tabLst>
            </a:pPr>
            <a:r>
              <a:rPr lang="sl-SI" sz="1200" b="0" i="1" strike="noStrike" dirty="0">
                <a:solidFill>
                  <a:srgbClr val="000000"/>
                </a:solidFill>
                <a:latin typeface="+mn-lt"/>
                <a:ea typeface="+mn-ea"/>
              </a:rPr>
              <a:t>– Največja napaka, ki jo lahko storiš</a:t>
            </a:r>
            <a:r>
              <a:rPr lang="sl-SI" sz="1200" b="0" strike="noStrike" dirty="0">
                <a:solidFill>
                  <a:srgbClr val="000000"/>
                </a:solidFill>
                <a:latin typeface="+mn-lt"/>
                <a:ea typeface="+mn-ea"/>
              </a:rPr>
              <a:t>: čeprav te mika, da bi žalil ljudi, ki verjamejo napačnim informacijam, bi to imelo povsem nasprotni učinek od želenega.  Mnogi od teh ljudi imajo razumljive, čeprav zmotne pomisleke, ki veljajo za njihovo specifično situacijo, ne pa za prebivalstvo na splošno. Morda je na primer njihov otrok imel reakcijo na cepivo, ker zdravniki niso vedeli za alergijo, in zato zdaj ne zaupajo cepivom. Napad nanje bo v takem primeru zgolj okrepil njihova prepričanja.</a:t>
            </a:r>
          </a:p>
          <a:p>
            <a:pPr marL="457200">
              <a:lnSpc>
                <a:spcPct val="100000"/>
              </a:lnSpc>
              <a:tabLst>
                <a:tab pos="0" algn="l"/>
              </a:tabLst>
            </a:pPr>
            <a:r>
              <a:rPr lang="sl-SI" sz="1200" b="0" i="1" strike="noStrike" dirty="0">
                <a:solidFill>
                  <a:srgbClr val="000000"/>
                </a:solidFill>
                <a:latin typeface="+mn-lt"/>
                <a:ea typeface="+mn-ea"/>
              </a:rPr>
              <a:t>– Najbolj trmastim se približaj tako, da deliš njihove pomisleke</a:t>
            </a:r>
            <a:r>
              <a:rPr lang="sl-SI" sz="1200" b="0" strike="noStrike" dirty="0">
                <a:solidFill>
                  <a:srgbClr val="000000"/>
                </a:solidFill>
                <a:latin typeface="+mn-lt"/>
                <a:ea typeface="+mn-ea"/>
              </a:rPr>
              <a:t>: tudi ljudje, ki verjamejo napačnim informacijam (na primer tisti, ki nasprotujejo cepljenju), so konec koncev zgolj ljudje, ki želijo poskrbeti za varnost svojih otrok. Toda dokazi kažejo, da so cepiva (najmanj) varnejša kot izogibanje cepljenju. </a:t>
            </a:r>
            <a:r>
              <a:rPr lang="sl-SI" sz="1200" b="0" i="1" strike="noStrike" dirty="0">
                <a:solidFill>
                  <a:srgbClr val="000000"/>
                </a:solidFill>
                <a:latin typeface="+mn-lt"/>
                <a:ea typeface="+mn-ea"/>
              </a:rPr>
              <a:t>Če jim to razložiš na prijateljski in empatičen način, obstaja večja možnost, da bodo spremenili svoje mnenje.</a:t>
            </a:r>
            <a:r>
              <a:rPr lang="sl-SI" sz="1200" b="0" strike="noStrike" dirty="0">
                <a:solidFill>
                  <a:srgbClr val="000000"/>
                </a:solidFill>
                <a:latin typeface="+mn-lt"/>
                <a:ea typeface="+mn-ea"/>
              </a:rPr>
              <a:t> </a:t>
            </a:r>
            <a:r>
              <a:rPr lang="sl-SI" sz="1200" b="0" i="1" strike="noStrike" dirty="0">
                <a:solidFill>
                  <a:srgbClr val="000000"/>
                </a:solidFill>
                <a:latin typeface="+mn-lt"/>
                <a:ea typeface="+mn-ea"/>
              </a:rPr>
              <a:t>Z drugimi besedami: pomembni sta potrpežljivost in prijaznost. </a:t>
            </a:r>
          </a:p>
          <a:p>
            <a:pPr>
              <a:lnSpc>
                <a:spcPct val="100000"/>
              </a:lnSpc>
              <a:tabLst>
                <a:tab pos="0" algn="l"/>
              </a:tabLst>
            </a:pPr>
            <a:endParaRPr lang="fr-BE" sz="1200" b="0" strike="noStrike" spc="-1" dirty="0">
              <a:latin typeface="Arial"/>
            </a:endParaRPr>
          </a:p>
          <a:p>
            <a:pPr>
              <a:lnSpc>
                <a:spcPct val="100000"/>
              </a:lnSpc>
              <a:tabLst>
                <a:tab pos="0" algn="l"/>
              </a:tabLst>
            </a:pPr>
            <a:r>
              <a:rPr lang="sl-SI" sz="1200" b="0" i="1" strike="noStrike" dirty="0">
                <a:solidFill>
                  <a:srgbClr val="000000"/>
                </a:solidFill>
                <a:latin typeface="+mn-lt"/>
                <a:ea typeface="+mn-ea"/>
              </a:rPr>
              <a:t>– Znanstveni proces je poln negotovosti, o čemer nismo dobro obveščeni.</a:t>
            </a:r>
            <a:r>
              <a:rPr lang="sl-SI" sz="1200" b="0" strike="noStrike" dirty="0">
                <a:solidFill>
                  <a:srgbClr val="000000"/>
                </a:solidFill>
                <a:latin typeface="+mn-lt"/>
                <a:ea typeface="+mn-ea"/>
              </a:rPr>
              <a:t> Ob vseh informacijah, ki jih predstaviš, odkrito pojasni, v kolikšni meri o njih obstaja znanstveno soglasje ali gotovost. To ne bi smelo biti glavno sporočilo, ko se pogovarjaš s prijatelji in družino, vseeno pa ga je treba vključiti in točno povedati, koliko negotovosti obstaja med strokovnjaki. Ljudje morajo razumeti, da gre pri znanosti za proces, ki temelji na preskušanju in napakah, in da se odločitve sprejemajo na podlagi najboljših informacij, ki so na voljo v danem trenutku, te pa se spreminjajo z izvedbami novih študij.</a:t>
            </a:r>
          </a:p>
          <a:p>
            <a:pPr>
              <a:lnSpc>
                <a:spcPct val="100000"/>
              </a:lnSpc>
              <a:tabLst>
                <a:tab pos="0" algn="l"/>
              </a:tabLst>
            </a:pPr>
            <a:endParaRPr lang="fr-BE" sz="1200" b="0" strike="noStrike" spc="-1" dirty="0">
              <a:latin typeface="Arial"/>
            </a:endParaRPr>
          </a:p>
          <a:p>
            <a:pPr>
              <a:lnSpc>
                <a:spcPct val="100000"/>
              </a:lnSpc>
              <a:tabLst>
                <a:tab pos="0" algn="l"/>
              </a:tabLst>
            </a:pPr>
            <a:r>
              <a:rPr lang="sl-SI" sz="1200" b="0" strike="noStrike" dirty="0">
                <a:solidFill>
                  <a:srgbClr val="000000"/>
                </a:solidFill>
                <a:latin typeface="+mn-lt"/>
                <a:ea typeface="+mn-ea"/>
              </a:rPr>
              <a:t>Več informacij:</a:t>
            </a:r>
          </a:p>
          <a:p>
            <a:pPr>
              <a:lnSpc>
                <a:spcPct val="100000"/>
              </a:lnSpc>
              <a:tabLst>
                <a:tab pos="0" algn="l"/>
              </a:tabLst>
            </a:pPr>
            <a:r>
              <a:rPr lang="sl-SI" sz="1200" b="0" strike="noStrike" dirty="0">
                <a:solidFill>
                  <a:srgbClr val="000000"/>
                </a:solidFill>
                <a:latin typeface="Arial"/>
                <a:ea typeface="+mn-ea"/>
                <a:hlinkClick r:id="rId3"/>
              </a:rPr>
              <a:t>https://firstdraftnews.org/latest/how-to-talk-to-family-and-friends-about-that-misleading-whatsapp-message/</a:t>
            </a:r>
          </a:p>
          <a:p>
            <a:pPr>
              <a:lnSpc>
                <a:spcPct val="100000"/>
              </a:lnSpc>
              <a:tabLst>
                <a:tab pos="0" algn="l"/>
              </a:tabLst>
            </a:pPr>
            <a:r>
              <a:rPr lang="sl-SI" sz="2000" b="0" u="sng" strike="noStrike" dirty="0">
                <a:solidFill>
                  <a:srgbClr val="000000"/>
                </a:solidFill>
                <a:uFillTx/>
                <a:latin typeface="Arial"/>
                <a:ea typeface="+mn-ea"/>
                <a:hlinkClick r:id="rId4"/>
              </a:rPr>
              <a:t>https://www.poynter.org/fact-checking/2020/have-you-become-a-personal-fact-checker-to-your-family-and-friends/</a:t>
            </a:r>
          </a:p>
        </p:txBody>
      </p:sp>
      <p:sp>
        <p:nvSpPr>
          <p:cNvPr id="74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728FFF7-07BF-4D7C-AEB2-5A57800FB23E}" type="slidenum">
              <a:rPr lang="fr-BE" sz="1200" b="0" strike="noStrike" spc="-1">
                <a:solidFill>
                  <a:srgbClr val="000000"/>
                </a:solidFill>
                <a:latin typeface="+mn-lt"/>
                <a:ea typeface="+mn-ea"/>
              </a:rPr>
              <a:t>24</a:t>
            </a:fld>
            <a:endParaRPr lang="fr-BE" sz="1200" b="0" strike="noStrike" spc="-1">
              <a:solidFill>
                <a:srgbClr val="000000"/>
              </a:solidFill>
              <a:latin typeface="+mn-lt"/>
              <a:ea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PlaceHolder 1"/>
          <p:cNvSpPr>
            <a:spLocks noGrp="1" noRot="1" noChangeAspect="1"/>
          </p:cNvSpPr>
          <p:nvPr>
            <p:ph type="sldImg"/>
          </p:nvPr>
        </p:nvSpPr>
        <p:spPr>
          <a:xfrm>
            <a:off x="685800" y="1143000"/>
            <a:ext cx="5486400" cy="3086100"/>
          </a:xfrm>
          <a:prstGeom prst="rect">
            <a:avLst/>
          </a:prstGeom>
        </p:spPr>
      </p:sp>
      <p:sp>
        <p:nvSpPr>
          <p:cNvPr id="685"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sl-SI" sz="2000" b="0" strike="noStrike">
                <a:latin typeface="Arial"/>
              </a:rPr>
              <a:t>Razumevanje dezinformacij – prosojnice 4–24</a:t>
            </a:r>
          </a:p>
          <a:p>
            <a:pPr marL="171360" indent="-171000">
              <a:lnSpc>
                <a:spcPct val="100000"/>
              </a:lnSpc>
              <a:buClr>
                <a:srgbClr val="000000"/>
              </a:buClr>
              <a:buFont typeface="StarSymbol"/>
              <a:buChar char="-"/>
            </a:pPr>
            <a:r>
              <a:rPr lang="sl-SI" sz="2000" b="0" strike="noStrike">
                <a:latin typeface="Arial"/>
              </a:rPr>
              <a:t>Delo v skupinah – prosojnica 25</a:t>
            </a:r>
          </a:p>
          <a:p>
            <a:pPr marL="171360" indent="-171000">
              <a:lnSpc>
                <a:spcPct val="100000"/>
              </a:lnSpc>
              <a:buClr>
                <a:srgbClr val="000000"/>
              </a:buClr>
              <a:buFont typeface="StarSymbol"/>
              <a:buChar char="-"/>
            </a:pPr>
            <a:r>
              <a:rPr lang="sl-SI" sz="2000" b="0" strike="noStrike">
                <a:latin typeface="Arial"/>
              </a:rPr>
              <a:t>Predstavitev in razprava – prosojnica 25</a:t>
            </a:r>
          </a:p>
          <a:p>
            <a:pPr marL="171360" indent="-171000">
              <a:lnSpc>
                <a:spcPct val="100000"/>
              </a:lnSpc>
              <a:buClr>
                <a:srgbClr val="000000"/>
              </a:buClr>
              <a:buFont typeface="StarSymbol"/>
              <a:buChar char="-"/>
            </a:pPr>
            <a:r>
              <a:rPr lang="sl-SI" sz="2000" b="0" strike="noStrike">
                <a:latin typeface="Arial"/>
              </a:rPr>
              <a:t>Povzetek in namigi za več informacij – prosojnice 26–34</a:t>
            </a:r>
          </a:p>
        </p:txBody>
      </p:sp>
      <p:sp>
        <p:nvSpPr>
          <p:cNvPr id="68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8760A98-91E9-44C7-B2B4-F205E8501550}" type="slidenum">
              <a:rPr lang="fr-BE" sz="1200" b="0" strike="noStrike" spc="-1">
                <a:solidFill>
                  <a:srgbClr val="000000"/>
                </a:solidFill>
                <a:latin typeface="+mn-lt"/>
                <a:ea typeface="+mn-ea"/>
              </a:rPr>
              <a:t>4</a:t>
            </a:fld>
            <a:endParaRPr lang="fr-BE" sz="1200" b="0" strike="noStrike" spc="-1">
              <a:solidFill>
                <a:srgbClr val="000000"/>
              </a:solidFill>
              <a:latin typeface="+mn-lt"/>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PlaceHolder 1"/>
          <p:cNvSpPr>
            <a:spLocks noGrp="1" noRot="1" noChangeAspect="1"/>
          </p:cNvSpPr>
          <p:nvPr>
            <p:ph type="sldImg"/>
          </p:nvPr>
        </p:nvSpPr>
        <p:spPr>
          <a:xfrm>
            <a:off x="685800" y="1143000"/>
            <a:ext cx="5486400" cy="3086100"/>
          </a:xfrm>
          <a:prstGeom prst="rect">
            <a:avLst/>
          </a:prstGeom>
        </p:spPr>
      </p:sp>
      <p:sp>
        <p:nvSpPr>
          <p:cNvPr id="68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l-SI" sz="2000" b="0" strike="noStrike">
                <a:latin typeface="Arial"/>
              </a:rPr>
              <a:t>Pogovarjali se bomo o opredelitvah, tehnikah in nekaterih nasvetih o tem, kako enostavno prepoznati dezinformacije, se pred njimi zaščititi in pomagati drugim, da postanejo previdnejši.</a:t>
            </a:r>
          </a:p>
          <a:p>
            <a:pPr>
              <a:lnSpc>
                <a:spcPct val="100000"/>
              </a:lnSpc>
              <a:tabLst>
                <a:tab pos="0" algn="l"/>
              </a:tabLst>
            </a:pPr>
            <a:endParaRPr lang="fr-BE" sz="2000" b="0" strike="noStrike" spc="-1">
              <a:latin typeface="Arial"/>
            </a:endParaRPr>
          </a:p>
        </p:txBody>
      </p:sp>
      <p:sp>
        <p:nvSpPr>
          <p:cNvPr id="68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0FDF17C-93A9-4297-944D-9E11C7BB7550}" type="slidenum">
              <a:rPr lang="fr-BE" sz="1200" b="0" strike="noStrike" spc="-1">
                <a:solidFill>
                  <a:srgbClr val="000000"/>
                </a:solidFill>
                <a:latin typeface="+mn-lt"/>
                <a:ea typeface="+mn-ea"/>
              </a:rPr>
              <a:t>5</a:t>
            </a:fld>
            <a:endParaRPr lang="fr-BE" sz="1200" b="0" strike="noStrike" spc="-1">
              <a:solidFill>
                <a:srgbClr val="000000"/>
              </a:solidFill>
              <a:latin typeface="+mn-lt"/>
              <a:ea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PlaceHolder 1"/>
          <p:cNvSpPr>
            <a:spLocks noGrp="1" noRot="1" noChangeAspect="1"/>
          </p:cNvSpPr>
          <p:nvPr>
            <p:ph type="sldImg"/>
          </p:nvPr>
        </p:nvSpPr>
        <p:spPr>
          <a:xfrm>
            <a:off x="685800" y="1143000"/>
            <a:ext cx="5486400" cy="3086100"/>
          </a:xfrm>
          <a:prstGeom prst="rect">
            <a:avLst/>
          </a:prstGeom>
        </p:spPr>
      </p:sp>
      <p:sp>
        <p:nvSpPr>
          <p:cNvPr id="691" name="PlaceHolder 2"/>
          <p:cNvSpPr>
            <a:spLocks noGrp="1"/>
          </p:cNvSpPr>
          <p:nvPr>
            <p:ph type="body"/>
          </p:nvPr>
        </p:nvSpPr>
        <p:spPr>
          <a:xfrm>
            <a:off x="685800" y="4400640"/>
            <a:ext cx="5486040" cy="3600000"/>
          </a:xfrm>
          <a:prstGeom prst="rect">
            <a:avLst/>
          </a:prstGeom>
        </p:spPr>
        <p:txBody>
          <a:bodyPr>
            <a:noAutofit/>
          </a:bodyPr>
          <a:lstStyle/>
          <a:p>
            <a:pPr marL="216000" indent="-216000" algn="just">
              <a:lnSpc>
                <a:spcPct val="100000"/>
              </a:lnSpc>
            </a:pPr>
            <a:r>
              <a:rPr lang="sl-SI" sz="1200" b="0" strike="noStrike" dirty="0">
                <a:latin typeface="Arial"/>
                <a:ea typeface="Calibri"/>
              </a:rPr>
              <a:t>KAJ SO DEZINFORMACIJE </a:t>
            </a:r>
          </a:p>
          <a:p>
            <a:pPr marL="216000" indent="-216000" algn="just">
              <a:lnSpc>
                <a:spcPct val="100000"/>
              </a:lnSpc>
            </a:pPr>
            <a:endParaRPr lang="fr-BE" sz="1200" b="0" strike="noStrike" spc="-1" dirty="0">
              <a:latin typeface="Arial"/>
            </a:endParaRPr>
          </a:p>
          <a:p>
            <a:pPr marL="171360" indent="-171000" algn="just">
              <a:lnSpc>
                <a:spcPct val="100000"/>
              </a:lnSpc>
              <a:buClr>
                <a:srgbClr val="000000"/>
              </a:buClr>
              <a:buFont typeface="Wingdings" charset="2"/>
              <a:buChar char=""/>
            </a:pPr>
            <a:r>
              <a:rPr lang="sl-SI" sz="1200" b="0" strike="noStrike" dirty="0">
                <a:latin typeface="Arial"/>
                <a:ea typeface="Calibri"/>
              </a:rPr>
              <a:t>Učni cilji: </a:t>
            </a:r>
          </a:p>
          <a:p>
            <a:pPr marL="171360" indent="-171000" algn="just">
              <a:lnSpc>
                <a:spcPct val="100000"/>
              </a:lnSpc>
              <a:buClr>
                <a:srgbClr val="000000"/>
              </a:buClr>
              <a:buFont typeface="Wingdings" charset="2"/>
              <a:buChar char="-"/>
            </a:pPr>
            <a:r>
              <a:rPr lang="sl-SI" sz="1200" b="0" strike="noStrike" dirty="0">
                <a:latin typeface="Arial"/>
                <a:ea typeface="Calibri"/>
              </a:rPr>
              <a:t>najprej obravnavajte opredelitve in se naučite razlikovati med izrazi;</a:t>
            </a:r>
          </a:p>
          <a:p>
            <a:pPr marL="171360" indent="-171000" algn="just">
              <a:lnSpc>
                <a:spcPct val="100000"/>
              </a:lnSpc>
              <a:buClr>
                <a:srgbClr val="000000"/>
              </a:buClr>
              <a:buFont typeface="Wingdings" charset="2"/>
              <a:buChar char="-"/>
            </a:pPr>
            <a:r>
              <a:rPr lang="sl-SI" sz="1200" b="0" strike="noStrike" dirty="0">
                <a:solidFill>
                  <a:srgbClr val="000000"/>
                </a:solidFill>
                <a:latin typeface="Arial"/>
                <a:ea typeface="Calibri"/>
              </a:rPr>
              <a:t>ocenite nevarnosti posamezne študije primera in razmislite, kako bi jo lahko uporabili kot </a:t>
            </a:r>
            <a:r>
              <a:rPr lang="sl-SI" sz="1200" b="0" strike="noStrike" dirty="0" err="1">
                <a:solidFill>
                  <a:srgbClr val="000000"/>
                </a:solidFill>
                <a:latin typeface="Arial"/>
                <a:ea typeface="Calibri"/>
              </a:rPr>
              <a:t>dezinformacijsko</a:t>
            </a:r>
            <a:r>
              <a:rPr lang="sl-SI" sz="1200" b="0" strike="noStrike" dirty="0">
                <a:solidFill>
                  <a:srgbClr val="000000"/>
                </a:solidFill>
                <a:latin typeface="Arial"/>
                <a:ea typeface="Calibri"/>
              </a:rPr>
              <a:t> navedbo;</a:t>
            </a:r>
          </a:p>
          <a:p>
            <a:pPr marL="171360" indent="-171000" algn="just">
              <a:lnSpc>
                <a:spcPct val="100000"/>
              </a:lnSpc>
              <a:buClr>
                <a:srgbClr val="000000"/>
              </a:buClr>
              <a:buFont typeface="Wingdings" charset="2"/>
              <a:buChar char="-"/>
            </a:pPr>
            <a:r>
              <a:rPr lang="sl-SI" sz="1200" b="0" strike="noStrike" dirty="0">
                <a:solidFill>
                  <a:srgbClr val="000000"/>
                </a:solidFill>
                <a:latin typeface="Arial"/>
                <a:ea typeface="Calibri"/>
              </a:rPr>
              <a:t>poudarite pomen vrednot: spodbujanje svobode in pluralizma medijev, spoštovanje temeljnih pravic, kot je svoboda izražanja, brez „Ministrstva za resnico“.</a:t>
            </a:r>
          </a:p>
          <a:p>
            <a:pPr algn="just">
              <a:lnSpc>
                <a:spcPct val="100000"/>
              </a:lnSpc>
            </a:pPr>
            <a:endParaRPr lang="fr-BE" sz="1200" b="0" strike="noStrike" spc="-1" dirty="0">
              <a:latin typeface="Arial"/>
            </a:endParaRPr>
          </a:p>
          <a:p>
            <a:pPr algn="just">
              <a:lnSpc>
                <a:spcPct val="100000"/>
              </a:lnSpc>
            </a:pPr>
            <a:r>
              <a:rPr lang="sl-SI" sz="1200" b="0" strike="noStrike" dirty="0">
                <a:solidFill>
                  <a:srgbClr val="000000"/>
                </a:solidFill>
                <a:latin typeface="Arial"/>
                <a:ea typeface="Calibri"/>
              </a:rPr>
              <a:t>Dijake vprašajte, ali vedo, kaj so dezinformacije. Primere, ki jih podajo, primerjajte z opredelitvijo. Ali bi nekatere od njih lahko uvrstili med dezinformacije?</a:t>
            </a:r>
          </a:p>
          <a:p>
            <a:pPr algn="just">
              <a:lnSpc>
                <a:spcPct val="100000"/>
              </a:lnSpc>
            </a:pPr>
            <a:r>
              <a:rPr lang="sl-SI" sz="1200" b="0" strike="noStrike" dirty="0">
                <a:solidFill>
                  <a:srgbClr val="000000"/>
                </a:solidFill>
                <a:latin typeface="Arial"/>
                <a:ea typeface="Calibri"/>
              </a:rPr>
              <a:t>Če je odgovor nikalen, kaj so? (Na primer neprijetne novice ali mnenja, trženje, napake ali nesporazumi.)</a:t>
            </a:r>
          </a:p>
          <a:p>
            <a:pPr algn="just">
              <a:lnSpc>
                <a:spcPct val="100000"/>
              </a:lnSpc>
            </a:pPr>
            <a:endParaRPr lang="fr-BE" sz="1200" b="0" strike="noStrike" spc="-1" dirty="0">
              <a:latin typeface="Arial"/>
            </a:endParaRPr>
          </a:p>
          <a:p>
            <a:pPr>
              <a:lnSpc>
                <a:spcPct val="100000"/>
              </a:lnSpc>
            </a:pPr>
            <a:r>
              <a:rPr lang="sl-SI" sz="1200" b="1" strike="noStrike" dirty="0">
                <a:solidFill>
                  <a:srgbClr val="000000"/>
                </a:solidFill>
                <a:latin typeface="Arial"/>
                <a:ea typeface="Calibri"/>
              </a:rPr>
              <a:t>Mnenje ali dejstvo?</a:t>
            </a:r>
            <a:r>
              <a:rPr lang="sl-SI" sz="1200" b="0" strike="noStrike" dirty="0">
                <a:solidFill>
                  <a:srgbClr val="000000"/>
                </a:solidFill>
                <a:latin typeface="Arial"/>
                <a:ea typeface="Calibri"/>
              </a:rPr>
              <a:t> Razlikujte med mnenjem in dejstvom.</a:t>
            </a:r>
          </a:p>
          <a:p>
            <a:pPr>
              <a:lnSpc>
                <a:spcPct val="100000"/>
              </a:lnSpc>
            </a:pPr>
            <a:r>
              <a:rPr lang="sl-SI" sz="1200" b="0" strike="noStrike" dirty="0">
                <a:solidFill>
                  <a:srgbClr val="000000"/>
                </a:solidFill>
                <a:latin typeface="Arial"/>
                <a:ea typeface="Calibri"/>
              </a:rPr>
              <a:t>Kaj je dejstvo? Dejstva je mogoče preveriti in podkrepiti z dokazi.</a:t>
            </a:r>
          </a:p>
          <a:p>
            <a:pPr>
              <a:lnSpc>
                <a:spcPct val="100000"/>
              </a:lnSpc>
            </a:pPr>
            <a:r>
              <a:rPr lang="sl-SI" sz="1200" b="0" strike="noStrike" dirty="0">
                <a:solidFill>
                  <a:srgbClr val="000000"/>
                </a:solidFill>
                <a:latin typeface="Arial"/>
                <a:ea typeface="Calibri"/>
              </a:rPr>
              <a:t>Kaj je mnenje? Mnenja temeljijo na prepričanju ali stališču, in ne na dokazih, ki jih je mogoče preveriti. Nekateri morda mislijo, da je ravno obratno. </a:t>
            </a:r>
          </a:p>
          <a:p>
            <a:pPr>
              <a:lnSpc>
                <a:spcPct val="100000"/>
              </a:lnSpc>
            </a:pPr>
            <a:endParaRPr lang="fr-BE" sz="1200" b="0" strike="noStrike" spc="-1" dirty="0">
              <a:latin typeface="Arial"/>
            </a:endParaRPr>
          </a:p>
          <a:p>
            <a:pPr>
              <a:lnSpc>
                <a:spcPct val="100000"/>
              </a:lnSpc>
            </a:pPr>
            <a:r>
              <a:rPr lang="sl-SI" sz="1200" b="0" i="1" strike="noStrike" dirty="0">
                <a:solidFill>
                  <a:srgbClr val="000000"/>
                </a:solidFill>
                <a:latin typeface="Arial"/>
                <a:ea typeface="Calibri"/>
              </a:rPr>
              <a:t>Predlagana aktivnost (neobvezno): </a:t>
            </a:r>
            <a:r>
              <a:rPr lang="sl-SI" sz="1200" b="0" strike="noStrike" dirty="0">
                <a:solidFill>
                  <a:srgbClr val="000000"/>
                </a:solidFill>
                <a:latin typeface="Arial"/>
                <a:ea typeface="Calibri"/>
              </a:rPr>
              <a:t>dijaki naj preberejo časopisni članek in označijo dele, pri katerih gre za mnenja, preverijo tiste, pri katerih naj bi šlo za dejstva z zanesljivim virom, in tiste, za katere se zdi, da so dejstva, vendar ne omenjajo virov. Razred naj predstavi svoje ugotovitve.</a:t>
            </a:r>
          </a:p>
          <a:p>
            <a:pPr>
              <a:lnSpc>
                <a:spcPct val="100000"/>
              </a:lnSpc>
            </a:pPr>
            <a:endParaRPr lang="fr-BE" sz="1200" b="0" strike="noStrike" spc="-1" dirty="0">
              <a:latin typeface="Arial"/>
            </a:endParaRPr>
          </a:p>
          <a:p>
            <a:pPr>
              <a:lnSpc>
                <a:spcPct val="100000"/>
              </a:lnSpc>
            </a:pPr>
            <a:r>
              <a:rPr lang="sl-SI" sz="2000" b="0" strike="noStrike" dirty="0">
                <a:solidFill>
                  <a:srgbClr val="000000"/>
                </a:solidFill>
                <a:latin typeface="Arial"/>
                <a:ea typeface="Calibri"/>
              </a:rPr>
              <a:t>Neresnične informacije so povsod, vendar je treba dezinformacije razlikovati od drugih vrst neresničnih informacij, tj. napačnih informacij, na podlagi NAMERE:</a:t>
            </a:r>
          </a:p>
          <a:p>
            <a:pPr>
              <a:lnSpc>
                <a:spcPct val="100000"/>
              </a:lnSpc>
            </a:pPr>
            <a:endParaRPr lang="fr-BE" sz="2000" b="0" strike="noStrike" spc="-1" dirty="0">
              <a:latin typeface="Arial"/>
            </a:endParaRPr>
          </a:p>
          <a:p>
            <a:pPr marL="171360" indent="-171000">
              <a:lnSpc>
                <a:spcPct val="100000"/>
              </a:lnSpc>
              <a:spcAft>
                <a:spcPts val="601"/>
              </a:spcAft>
              <a:buClr>
                <a:srgbClr val="000000"/>
              </a:buClr>
              <a:buFont typeface="Wingdings" charset="2"/>
              <a:buChar char="-"/>
            </a:pPr>
            <a:r>
              <a:rPr lang="sl-SI" sz="2000" b="0" strike="noStrike" dirty="0">
                <a:solidFill>
                  <a:srgbClr val="000000"/>
                </a:solidFill>
                <a:latin typeface="Arial"/>
                <a:ea typeface="Calibri"/>
              </a:rPr>
              <a:t>dezinformacije so neresnične informacije, ki so ustvarjene in se delijo zato, da</a:t>
            </a:r>
            <a:r>
              <a:rPr lang="sl-SI" sz="2000" strike="noStrike" dirty="0">
                <a:solidFill>
                  <a:srgbClr val="000000"/>
                </a:solidFill>
                <a:latin typeface="Arial"/>
                <a:ea typeface="Calibri"/>
              </a:rPr>
              <a:t> </a:t>
            </a:r>
            <a:r>
              <a:rPr lang="sl-SI" sz="2000" b="1" strike="noStrike" dirty="0">
                <a:solidFill>
                  <a:srgbClr val="000000"/>
                </a:solidFill>
                <a:latin typeface="Arial"/>
                <a:ea typeface="Calibri"/>
              </a:rPr>
              <a:t>namerno povzročajo škodo</a:t>
            </a:r>
            <a:r>
              <a:rPr lang="sl-SI" sz="2000" b="0" strike="noStrike" dirty="0">
                <a:solidFill>
                  <a:srgbClr val="000000"/>
                </a:solidFill>
                <a:latin typeface="Arial"/>
                <a:ea typeface="Calibri"/>
              </a:rPr>
              <a:t>. Primer: </a:t>
            </a:r>
            <a:r>
              <a:rPr lang="sl-SI" sz="2000" b="0" strike="noStrike" dirty="0" err="1">
                <a:solidFill>
                  <a:srgbClr val="000000"/>
                </a:solidFill>
                <a:latin typeface="Arial"/>
                <a:ea typeface="Calibri"/>
              </a:rPr>
              <a:t>tvit</a:t>
            </a:r>
            <a:r>
              <a:rPr lang="sl-SI" sz="2000" b="0" strike="noStrike" dirty="0">
                <a:solidFill>
                  <a:srgbClr val="000000"/>
                </a:solidFill>
                <a:latin typeface="Arial"/>
                <a:ea typeface="Calibri"/>
              </a:rPr>
              <a:t> o migrantih, ki v Evropi storijo kazniva dejanja, namenjen vnašanju razdora v družbi;</a:t>
            </a:r>
          </a:p>
          <a:p>
            <a:pPr marL="171360" indent="-171000">
              <a:lnSpc>
                <a:spcPct val="100000"/>
              </a:lnSpc>
              <a:spcAft>
                <a:spcPts val="601"/>
              </a:spcAft>
              <a:buClr>
                <a:srgbClr val="000000"/>
              </a:buClr>
              <a:buFont typeface="Wingdings" charset="2"/>
              <a:buChar char="-"/>
            </a:pPr>
            <a:r>
              <a:rPr lang="sl-SI" sz="2000" b="0" strike="noStrike" dirty="0">
                <a:solidFill>
                  <a:srgbClr val="000000"/>
                </a:solidFill>
                <a:latin typeface="Arial"/>
                <a:ea typeface="Calibri"/>
              </a:rPr>
              <a:t>napačne informacije so neresnične informacije, ki jih </a:t>
            </a:r>
            <a:r>
              <a:rPr lang="sl-SI" sz="2000" b="1" strike="noStrike" dirty="0">
                <a:solidFill>
                  <a:srgbClr val="000000"/>
                </a:solidFill>
                <a:latin typeface="Arial"/>
                <a:ea typeface="Calibri"/>
              </a:rPr>
              <a:t>delijo ljudje, ki se ne zavedajo, da so neresnične, in nočejo škoditi nikomur</a:t>
            </a:r>
            <a:r>
              <a:rPr lang="sl-SI" sz="2000" b="0" strike="noStrike" dirty="0">
                <a:solidFill>
                  <a:srgbClr val="000000"/>
                </a:solidFill>
                <a:latin typeface="Arial"/>
                <a:ea typeface="Calibri"/>
              </a:rPr>
              <a:t>. Pogosto želijo le pomagati. Primer: ko teta na Facebooku deli članek ali </a:t>
            </a:r>
            <a:r>
              <a:rPr lang="sl-SI" sz="2000" b="0" strike="noStrike" dirty="0" err="1">
                <a:solidFill>
                  <a:srgbClr val="000000"/>
                </a:solidFill>
                <a:latin typeface="Arial"/>
                <a:ea typeface="Calibri"/>
              </a:rPr>
              <a:t>mem</a:t>
            </a:r>
            <a:r>
              <a:rPr lang="sl-SI" sz="2000" b="0" strike="noStrike" dirty="0">
                <a:solidFill>
                  <a:srgbClr val="000000"/>
                </a:solidFill>
                <a:latin typeface="Arial"/>
                <a:ea typeface="Calibri"/>
              </a:rPr>
              <a:t>, ki trdi, da česen ščiti pred COVID-19, ker meni, da so to koristne informacije, ne da bi se zavedala, da so neresnične;</a:t>
            </a:r>
          </a:p>
          <a:p>
            <a:pPr marL="171360" indent="-171000">
              <a:lnSpc>
                <a:spcPct val="100000"/>
              </a:lnSpc>
              <a:buClr>
                <a:srgbClr val="000000"/>
              </a:buClr>
              <a:buFont typeface="Wingdings" charset="2"/>
              <a:buChar char="-"/>
            </a:pPr>
            <a:r>
              <a:rPr lang="sl-SI" sz="2000" b="0" strike="noStrike" dirty="0">
                <a:solidFill>
                  <a:srgbClr val="000000"/>
                </a:solidFill>
                <a:latin typeface="Arial"/>
                <a:ea typeface="Calibri"/>
              </a:rPr>
              <a:t>dejavnosti vplivanja – usklajena prizadevanja za vplivanje na ciljno publiko, pri čemer se uporabljajo številna nezakonita in zavajajoča sredstva v podporo nasprotnikovim ciljem;</a:t>
            </a:r>
          </a:p>
          <a:p>
            <a:pPr marL="171360" indent="-171000">
              <a:lnSpc>
                <a:spcPct val="100000"/>
              </a:lnSpc>
              <a:buClr>
                <a:srgbClr val="000000"/>
              </a:buClr>
              <a:buFont typeface="Wingdings" charset="2"/>
              <a:buChar char="-"/>
            </a:pPr>
            <a:r>
              <a:rPr lang="sl-SI" sz="1200" b="0" strike="noStrike" dirty="0">
                <a:solidFill>
                  <a:srgbClr val="000000"/>
                </a:solidFill>
                <a:latin typeface="Arial"/>
                <a:ea typeface="Calibri"/>
              </a:rPr>
              <a:t>tuje vmešavanje</a:t>
            </a:r>
            <a:r>
              <a:rPr lang="sl-SI" sz="2000" b="0" strike="noStrike" dirty="0">
                <a:solidFill>
                  <a:srgbClr val="000000"/>
                </a:solidFill>
                <a:latin typeface="Arial"/>
                <a:ea typeface="Calibri"/>
              </a:rPr>
              <a:t> – prisilna, zavajajoča in/ali nezakonita prizadevanja tujega državnega akterja ali njegovih agentov, da bi motili svobodno oblikovanje in izražanje politične volje, na primer med volitvami.</a:t>
            </a:r>
          </a:p>
          <a:p>
            <a:pPr>
              <a:lnSpc>
                <a:spcPct val="100000"/>
              </a:lnSpc>
              <a:tabLst>
                <a:tab pos="0" algn="l"/>
              </a:tabLst>
            </a:pPr>
            <a:endParaRPr lang="fr-BE" sz="2000" b="0" strike="noStrike" spc="-1" dirty="0">
              <a:latin typeface="Arial"/>
            </a:endParaRPr>
          </a:p>
          <a:p>
            <a:pPr>
              <a:lnSpc>
                <a:spcPct val="100000"/>
              </a:lnSpc>
              <a:tabLst>
                <a:tab pos="0" algn="l"/>
              </a:tabLst>
            </a:pPr>
            <a:r>
              <a:rPr lang="sl-SI" sz="2000" b="0" strike="noStrike" dirty="0">
                <a:solidFill>
                  <a:srgbClr val="000000"/>
                </a:solidFill>
                <a:latin typeface="Arial"/>
                <a:ea typeface="Calibri"/>
              </a:rPr>
              <a:t>Dijaki morda poznajo tudi izraz „lažne novice“, vendar ne priporočamo njegove uporabe. Ko politiki neodvisne novinarje obtožujejo objavljanja „lažnih novic“, čeprav so zgolj kritični, je nekaj narobe. Ne želimo, da bi z izrazom „lažne novice“ </a:t>
            </a:r>
            <a:r>
              <a:rPr lang="sl-SI" sz="2000" b="0" strike="noStrike" dirty="0" err="1">
                <a:solidFill>
                  <a:srgbClr val="000000"/>
                </a:solidFill>
                <a:latin typeface="Arial"/>
                <a:ea typeface="Calibri"/>
              </a:rPr>
              <a:t>delegitimizirali</a:t>
            </a:r>
            <a:r>
              <a:rPr lang="sl-SI" sz="2000" b="0" strike="noStrike" dirty="0">
                <a:solidFill>
                  <a:srgbClr val="000000"/>
                </a:solidFill>
                <a:latin typeface="Arial"/>
                <a:ea typeface="Calibri"/>
              </a:rPr>
              <a:t> medije.</a:t>
            </a:r>
          </a:p>
        </p:txBody>
      </p:sp>
      <p:sp>
        <p:nvSpPr>
          <p:cNvPr id="69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32A4172-9F24-4709-BB1A-18E346B04393}" type="slidenum">
              <a:rPr lang="fr-BE" sz="1200" b="0" strike="noStrike" spc="-1">
                <a:solidFill>
                  <a:srgbClr val="000000"/>
                </a:solidFill>
                <a:latin typeface="+mn-lt"/>
                <a:ea typeface="+mn-ea"/>
              </a:rPr>
              <a:t>6</a:t>
            </a:fld>
            <a:endParaRPr lang="fr-BE" sz="1200" b="0" strike="noStrike" spc="-1">
              <a:solidFill>
                <a:srgbClr val="000000"/>
              </a:solidFill>
              <a:latin typeface="+mn-lt"/>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PlaceHolder 1"/>
          <p:cNvSpPr>
            <a:spLocks noGrp="1" noRot="1" noChangeAspect="1"/>
          </p:cNvSpPr>
          <p:nvPr>
            <p:ph type="sldImg"/>
          </p:nvPr>
        </p:nvSpPr>
        <p:spPr>
          <a:xfrm>
            <a:off x="685800" y="1143000"/>
            <a:ext cx="5486400" cy="3086100"/>
          </a:xfrm>
          <a:prstGeom prst="rect">
            <a:avLst/>
          </a:prstGeom>
        </p:spPr>
      </p:sp>
      <p:sp>
        <p:nvSpPr>
          <p:cNvPr id="694"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sl-SI" sz="2000" b="0" strike="noStrike" dirty="0">
                <a:latin typeface="Arial"/>
              </a:rPr>
              <a:t>Najprej predvajajte videoposnetek s prosojnice (https://www.youtube.com/watch?v=d8uRYqsu2W4).</a:t>
            </a:r>
            <a:r>
              <a:rPr lang="sl-SI" dirty="0"/>
              <a:t/>
            </a:r>
            <a:br>
              <a:rPr lang="sl-SI" dirty="0"/>
            </a:br>
            <a:r>
              <a:rPr lang="sl-SI" sz="2000" b="0" strike="noStrike" dirty="0">
                <a:latin typeface="Arial"/>
              </a:rPr>
              <a:t>Dolžina posnetka: 1 min in 40 s</a:t>
            </a:r>
          </a:p>
          <a:p>
            <a:pPr marL="216000" indent="-216000">
              <a:lnSpc>
                <a:spcPct val="100000"/>
              </a:lnSpc>
            </a:pPr>
            <a:endParaRPr lang="fr-BE" sz="2000" b="0" strike="noStrike" spc="-1" dirty="0">
              <a:latin typeface="Arial"/>
            </a:endParaRPr>
          </a:p>
          <a:p>
            <a:pPr marL="216000" indent="-216000">
              <a:lnSpc>
                <a:spcPct val="100000"/>
              </a:lnSpc>
            </a:pPr>
            <a:r>
              <a:rPr lang="sl-SI" sz="2000" b="0" strike="noStrike" dirty="0">
                <a:latin typeface="Arial"/>
              </a:rPr>
              <a:t>Prepis (prevod):</a:t>
            </a:r>
          </a:p>
          <a:p>
            <a:pPr marL="139680">
              <a:lnSpc>
                <a:spcPct val="100000"/>
              </a:lnSpc>
              <a:tabLst>
                <a:tab pos="0" algn="l"/>
              </a:tabLst>
            </a:pPr>
            <a:r>
              <a:rPr lang="sl-SI" sz="1200" b="0" strike="noStrike" dirty="0">
                <a:solidFill>
                  <a:srgbClr val="000000"/>
                </a:solidFill>
                <a:latin typeface="Arial"/>
              </a:rPr>
              <a:t>---------------------------</a:t>
            </a:r>
            <a:r>
              <a:rPr lang="sl-SI" dirty="0"/>
              <a:t/>
            </a:r>
            <a:br>
              <a:rPr lang="sl-SI" dirty="0"/>
            </a:br>
            <a:r>
              <a:rPr lang="sl-SI" sz="2000" b="0" strike="noStrike" dirty="0">
                <a:solidFill>
                  <a:srgbClr val="000000"/>
                </a:solidFill>
                <a:latin typeface="Arial"/>
              </a:rPr>
              <a:t>(brano besedilo)	</a:t>
            </a:r>
          </a:p>
          <a:p>
            <a:pPr marL="139680">
              <a:lnSpc>
                <a:spcPct val="100000"/>
              </a:lnSpc>
              <a:tabLst>
                <a:tab pos="0" algn="l"/>
              </a:tabLst>
            </a:pPr>
            <a:r>
              <a:rPr lang="sl-SI" sz="2000" b="0" strike="noStrike" dirty="0">
                <a:solidFill>
                  <a:srgbClr val="000000"/>
                </a:solidFill>
                <a:latin typeface="Arial"/>
              </a:rPr>
              <a:t>Za milijone družin, ki se spopadajo z avtizmom, je bil to možen odgovor na njihove težave. Prelomna medicinska študija, ki povezuje cepljenje otrok s to motnjo. Vendar to študijo zdaj označujejo za „zavajajočo“, nekateri pa celo trdijo, da gre za dovršeno prevaro.</a:t>
            </a:r>
          </a:p>
          <a:p>
            <a:pPr marL="139680">
              <a:lnSpc>
                <a:spcPct val="100000"/>
              </a:lnSpc>
              <a:tabLst>
                <a:tab pos="0" algn="l"/>
              </a:tabLst>
            </a:pPr>
            <a:r>
              <a:rPr lang="sl-SI" sz="2000" b="0" strike="noStrike" dirty="0">
                <a:solidFill>
                  <a:srgbClr val="000000"/>
                </a:solidFill>
                <a:latin typeface="Arial"/>
              </a:rPr>
              <a:t>(</a:t>
            </a:r>
            <a:r>
              <a:rPr lang="sl-SI" sz="2000" b="0" strike="noStrike" dirty="0" err="1">
                <a:solidFill>
                  <a:srgbClr val="000000"/>
                </a:solidFill>
                <a:latin typeface="Arial"/>
              </a:rPr>
              <a:t>Fiona</a:t>
            </a:r>
            <a:r>
              <a:rPr lang="sl-SI" sz="2000" b="0" strike="noStrike" dirty="0">
                <a:solidFill>
                  <a:srgbClr val="000000"/>
                </a:solidFill>
                <a:latin typeface="Arial"/>
              </a:rPr>
              <a:t> </a:t>
            </a:r>
            <a:r>
              <a:rPr lang="sl-SI" sz="2000" b="0" strike="noStrike" dirty="0" err="1">
                <a:solidFill>
                  <a:srgbClr val="000000"/>
                </a:solidFill>
                <a:latin typeface="Arial"/>
              </a:rPr>
              <a:t>Godlee</a:t>
            </a:r>
            <a:r>
              <a:rPr lang="sl-SI" sz="2000" b="0" strike="noStrike" dirty="0">
                <a:solidFill>
                  <a:srgbClr val="000000"/>
                </a:solidFill>
                <a:latin typeface="Arial"/>
              </a:rPr>
              <a:t>, urednica, </a:t>
            </a:r>
            <a:r>
              <a:rPr lang="sl-SI" sz="2000" b="0" strike="noStrike" dirty="0" err="1">
                <a:solidFill>
                  <a:srgbClr val="000000"/>
                </a:solidFill>
                <a:latin typeface="Arial"/>
              </a:rPr>
              <a:t>British</a:t>
            </a:r>
            <a:r>
              <a:rPr lang="sl-SI" sz="2000" b="0" strike="noStrike" dirty="0">
                <a:solidFill>
                  <a:srgbClr val="000000"/>
                </a:solidFill>
                <a:latin typeface="Arial"/>
              </a:rPr>
              <a:t> </a:t>
            </a:r>
            <a:r>
              <a:rPr lang="sl-SI" sz="2000" b="0" strike="noStrike" dirty="0" err="1">
                <a:solidFill>
                  <a:srgbClr val="000000"/>
                </a:solidFill>
                <a:latin typeface="Arial"/>
              </a:rPr>
              <a:t>Medical</a:t>
            </a:r>
            <a:r>
              <a:rPr lang="sl-SI" sz="2000" b="0" strike="noStrike" dirty="0">
                <a:solidFill>
                  <a:srgbClr val="000000"/>
                </a:solidFill>
                <a:latin typeface="Arial"/>
              </a:rPr>
              <a:t> </a:t>
            </a:r>
            <a:r>
              <a:rPr lang="sl-SI" sz="2000" b="0" strike="noStrike" dirty="0" err="1">
                <a:solidFill>
                  <a:srgbClr val="000000"/>
                </a:solidFill>
                <a:latin typeface="Arial"/>
              </a:rPr>
              <a:t>Journal</a:t>
            </a:r>
            <a:r>
              <a:rPr lang="sl-SI" sz="2000" b="0" strike="noStrike" dirty="0">
                <a:solidFill>
                  <a:srgbClr val="000000"/>
                </a:solidFill>
                <a:latin typeface="Arial"/>
              </a:rPr>
              <a:t>)	</a:t>
            </a:r>
          </a:p>
          <a:p>
            <a:pPr marL="139680">
              <a:lnSpc>
                <a:spcPct val="100000"/>
              </a:lnSpc>
              <a:tabLst>
                <a:tab pos="0" algn="l"/>
              </a:tabLst>
            </a:pPr>
            <a:r>
              <a:rPr lang="sl-SI" sz="2000" b="0" strike="noStrike" dirty="0">
                <a:solidFill>
                  <a:srgbClr val="000000"/>
                </a:solidFill>
                <a:latin typeface="Arial"/>
              </a:rPr>
              <a:t>Že od vsega začetka smo vedeli, da je študija slaba. Pritegnila je ogromno medijske pozornosti. Vsi dokazi, vse epidemiološke študije, tiste, ki so proučevale skupine krvničk pri otrocih, so temu nasprotovale in trdile, da dokazov o povezavi ni.</a:t>
            </a:r>
          </a:p>
          <a:p>
            <a:pPr marL="139680">
              <a:lnSpc>
                <a:spcPct val="100000"/>
              </a:lnSpc>
              <a:tabLst>
                <a:tab pos="0" algn="l"/>
              </a:tabLst>
            </a:pPr>
            <a:r>
              <a:rPr lang="sl-SI" sz="2000" b="0" strike="noStrike" dirty="0">
                <a:solidFill>
                  <a:srgbClr val="000000"/>
                </a:solidFill>
                <a:latin typeface="Arial"/>
              </a:rPr>
              <a:t>(brano besedilo)	</a:t>
            </a:r>
          </a:p>
          <a:p>
            <a:pPr marL="139680">
              <a:lnSpc>
                <a:spcPct val="100000"/>
              </a:lnSpc>
              <a:tabLst>
                <a:tab pos="0" algn="l"/>
              </a:tabLst>
            </a:pPr>
            <a:r>
              <a:rPr lang="sl-SI" sz="2000" b="0" strike="noStrike" dirty="0">
                <a:solidFill>
                  <a:srgbClr val="000000"/>
                </a:solidFill>
                <a:latin typeface="Arial"/>
              </a:rPr>
              <a:t>Članek Andrewa </a:t>
            </a:r>
            <a:r>
              <a:rPr lang="sl-SI" sz="2000" b="0" strike="noStrike" dirty="0" err="1">
                <a:solidFill>
                  <a:srgbClr val="000000"/>
                </a:solidFill>
                <a:latin typeface="Arial"/>
              </a:rPr>
              <a:t>Wakefielda</a:t>
            </a:r>
            <a:r>
              <a:rPr lang="sl-SI" sz="2000" b="0" strike="noStrike" dirty="0">
                <a:solidFill>
                  <a:srgbClr val="000000"/>
                </a:solidFill>
                <a:latin typeface="Arial"/>
              </a:rPr>
              <a:t> in njegovih kolegov iz leta 1998 je bil tisti, ki je prestrašil paciente, zaradi česar so se znižale stopnje imunizacije po vsem svetu. </a:t>
            </a:r>
            <a:r>
              <a:rPr lang="sl-SI" sz="2000" b="0" strike="noStrike" dirty="0" err="1">
                <a:solidFill>
                  <a:srgbClr val="000000"/>
                </a:solidFill>
                <a:latin typeface="Arial"/>
              </a:rPr>
              <a:t>Wakefield</a:t>
            </a:r>
            <a:r>
              <a:rPr lang="sl-SI" sz="2000" b="0" strike="noStrike" dirty="0">
                <a:solidFill>
                  <a:srgbClr val="000000"/>
                </a:solidFill>
                <a:latin typeface="Arial"/>
              </a:rPr>
              <a:t> je trdil, da je bilo 12 otrok normalnih, dokler niso prejeli standardnega cepiva proti ošpicam, mumpsu in rdečkam.</a:t>
            </a:r>
          </a:p>
          <a:p>
            <a:pPr marL="139680">
              <a:lnSpc>
                <a:spcPct val="100000"/>
              </a:lnSpc>
              <a:tabLst>
                <a:tab pos="0" algn="l"/>
              </a:tabLst>
            </a:pPr>
            <a:r>
              <a:rPr lang="sl-SI" sz="2000" b="0" strike="noStrike" dirty="0">
                <a:solidFill>
                  <a:srgbClr val="000000"/>
                </a:solidFill>
                <a:latin typeface="Arial"/>
              </a:rPr>
              <a:t>Vendar je bil njegov članek pozneje umaknjen, nov pregled pa je pokazal, da so </a:t>
            </a:r>
            <a:r>
              <a:rPr lang="sl-SI" sz="2000" b="0" strike="noStrike" dirty="0" err="1">
                <a:solidFill>
                  <a:srgbClr val="000000"/>
                </a:solidFill>
                <a:latin typeface="Arial"/>
              </a:rPr>
              <a:t>Wakefield</a:t>
            </a:r>
            <a:r>
              <a:rPr lang="sl-SI" sz="2000" b="0" strike="noStrike" dirty="0">
                <a:solidFill>
                  <a:srgbClr val="000000"/>
                </a:solidFill>
                <a:latin typeface="Arial"/>
              </a:rPr>
              <a:t> in njegovi kolegi v svojih študijah spremenili dejstva o pacientih. Toda </a:t>
            </a:r>
            <a:r>
              <a:rPr lang="sl-SI" sz="2000" b="0" strike="noStrike" dirty="0" err="1">
                <a:solidFill>
                  <a:srgbClr val="000000"/>
                </a:solidFill>
                <a:latin typeface="Arial"/>
              </a:rPr>
              <a:t>Wakefield</a:t>
            </a:r>
            <a:r>
              <a:rPr lang="sl-SI" sz="2000" b="0" strike="noStrike" dirty="0">
                <a:solidFill>
                  <a:srgbClr val="000000"/>
                </a:solidFill>
                <a:latin typeface="Arial"/>
              </a:rPr>
              <a:t> ima kljub temu še vedno podpornike – eden od njih je </a:t>
            </a:r>
            <a:r>
              <a:rPr lang="sl-SI" sz="2000" b="0" strike="noStrike" dirty="0" err="1">
                <a:solidFill>
                  <a:srgbClr val="000000"/>
                </a:solidFill>
                <a:latin typeface="Arial"/>
              </a:rPr>
              <a:t>Jamie</a:t>
            </a:r>
            <a:r>
              <a:rPr lang="sl-SI" sz="2000" b="0" strike="noStrike" dirty="0">
                <a:solidFill>
                  <a:srgbClr val="000000"/>
                </a:solidFill>
                <a:latin typeface="Arial"/>
              </a:rPr>
              <a:t> </a:t>
            </a:r>
            <a:r>
              <a:rPr lang="sl-SI" sz="2000" b="0" strike="noStrike" dirty="0" err="1">
                <a:solidFill>
                  <a:srgbClr val="000000"/>
                </a:solidFill>
                <a:latin typeface="Arial"/>
              </a:rPr>
              <a:t>Handley</a:t>
            </a:r>
            <a:r>
              <a:rPr lang="sl-SI" sz="2000" b="0" strike="noStrike" dirty="0">
                <a:solidFill>
                  <a:srgbClr val="000000"/>
                </a:solidFill>
                <a:latin typeface="Arial"/>
              </a:rPr>
              <a:t>, oče avtističnega sina.</a:t>
            </a:r>
          </a:p>
          <a:p>
            <a:pPr marL="139680">
              <a:lnSpc>
                <a:spcPct val="100000"/>
              </a:lnSpc>
              <a:tabLst>
                <a:tab pos="0" algn="l"/>
              </a:tabLst>
            </a:pPr>
            <a:r>
              <a:rPr lang="sl-SI" sz="2000" b="0" strike="noStrike" dirty="0">
                <a:solidFill>
                  <a:srgbClr val="000000"/>
                </a:solidFill>
                <a:latin typeface="Arial"/>
              </a:rPr>
              <a:t>(J. B. </a:t>
            </a:r>
            <a:r>
              <a:rPr lang="sl-SI" sz="2000" b="0" strike="noStrike" dirty="0" err="1">
                <a:solidFill>
                  <a:srgbClr val="000000"/>
                </a:solidFill>
                <a:latin typeface="Arial"/>
              </a:rPr>
              <a:t>Handley</a:t>
            </a:r>
            <a:r>
              <a:rPr lang="sl-SI" sz="2000" b="0" strike="noStrike" dirty="0">
                <a:solidFill>
                  <a:srgbClr val="000000"/>
                </a:solidFill>
                <a:latin typeface="Arial"/>
              </a:rPr>
              <a:t>, ustanovitelj, </a:t>
            </a:r>
            <a:r>
              <a:rPr lang="sl-SI" sz="2000" b="0" strike="noStrike" dirty="0" err="1">
                <a:solidFill>
                  <a:srgbClr val="000000"/>
                </a:solidFill>
                <a:latin typeface="Arial"/>
              </a:rPr>
              <a:t>Generation</a:t>
            </a:r>
            <a:r>
              <a:rPr lang="sl-SI" sz="2000" b="0" strike="noStrike" dirty="0">
                <a:solidFill>
                  <a:srgbClr val="000000"/>
                </a:solidFill>
                <a:latin typeface="Arial"/>
              </a:rPr>
              <a:t> </a:t>
            </a:r>
            <a:r>
              <a:rPr lang="sl-SI" sz="2000" b="0" strike="noStrike" dirty="0" err="1">
                <a:solidFill>
                  <a:srgbClr val="000000"/>
                </a:solidFill>
                <a:latin typeface="Arial"/>
              </a:rPr>
              <a:t>Rescue</a:t>
            </a:r>
            <a:r>
              <a:rPr lang="sl-SI" sz="2000" b="0" strike="noStrike" dirty="0">
                <a:solidFill>
                  <a:srgbClr val="000000"/>
                </a:solidFill>
                <a:latin typeface="Arial"/>
              </a:rPr>
              <a:t>)	</a:t>
            </a:r>
          </a:p>
          <a:p>
            <a:pPr marL="139680">
              <a:lnSpc>
                <a:spcPct val="100000"/>
              </a:lnSpc>
              <a:tabLst>
                <a:tab pos="0" algn="l"/>
              </a:tabLst>
            </a:pPr>
            <a:r>
              <a:rPr lang="sl-SI" sz="2000" b="0" strike="noStrike" dirty="0">
                <a:solidFill>
                  <a:srgbClr val="000000"/>
                </a:solidFill>
                <a:latin typeface="Arial"/>
              </a:rPr>
              <a:t>Znano je, da cepiva povzročajo možganske poškodbe, zato ni treba biti znanstvenik, da bi pomislili na to: otrok je bil naročen na cepljenje, bil je normalen, po cepljenju pa je neznansko trpel. In te zadeve nekaterim otrokom povzročijo možganske poškodbe. Zato smo vsi še vedno tukaj in zadeva še ni bila ustrezno znanstveno proučena.</a:t>
            </a:r>
          </a:p>
          <a:p>
            <a:pPr marL="139680">
              <a:lnSpc>
                <a:spcPct val="100000"/>
              </a:lnSpc>
              <a:tabLst>
                <a:tab pos="0" algn="l"/>
              </a:tabLst>
            </a:pPr>
            <a:r>
              <a:rPr lang="sl-SI" sz="2000" b="0" strike="noStrike" dirty="0">
                <a:solidFill>
                  <a:srgbClr val="000000"/>
                </a:solidFill>
                <a:latin typeface="Arial"/>
              </a:rPr>
              <a:t>(brano besedilo)	</a:t>
            </a:r>
          </a:p>
          <a:p>
            <a:pPr marL="139680">
              <a:lnSpc>
                <a:spcPct val="100000"/>
              </a:lnSpc>
              <a:tabLst>
                <a:tab pos="0" algn="l"/>
              </a:tabLst>
            </a:pPr>
            <a:r>
              <a:rPr lang="sl-SI" sz="2000" b="0" strike="noStrike" dirty="0" err="1">
                <a:solidFill>
                  <a:srgbClr val="000000"/>
                </a:solidFill>
                <a:latin typeface="Arial"/>
              </a:rPr>
              <a:t>Wakefieldu</a:t>
            </a:r>
            <a:r>
              <a:rPr lang="sl-SI" sz="2000" b="0" strike="noStrike" dirty="0">
                <a:solidFill>
                  <a:srgbClr val="000000"/>
                </a:solidFill>
                <a:latin typeface="Arial"/>
              </a:rPr>
              <a:t> so maja lani odvzeli pravico do opravljanja zdravniškega poklica v Veliki Britaniji. Od takrat druge študije niso pokazale povezave med cepljenjem proti OMR in avtizmom.</a:t>
            </a:r>
          </a:p>
          <a:p>
            <a:pPr marL="139680">
              <a:lnSpc>
                <a:spcPct val="100000"/>
              </a:lnSpc>
              <a:tabLst>
                <a:tab pos="0" algn="l"/>
              </a:tabLst>
            </a:pPr>
            <a:r>
              <a:rPr lang="sl-SI" sz="2000" b="0" strike="noStrike" dirty="0" err="1">
                <a:solidFill>
                  <a:srgbClr val="000000"/>
                </a:solidFill>
                <a:latin typeface="Arial"/>
              </a:rPr>
              <a:t>Wakefield</a:t>
            </a:r>
            <a:r>
              <a:rPr lang="sl-SI" sz="2000" b="0" strike="noStrike" dirty="0">
                <a:solidFill>
                  <a:srgbClr val="000000"/>
                </a:solidFill>
                <a:latin typeface="Arial"/>
              </a:rPr>
              <a:t> ni bil na voljo za komentar. </a:t>
            </a:r>
            <a:r>
              <a:rPr lang="sl-SI" sz="2000" b="0" strike="noStrike" dirty="0" err="1">
                <a:solidFill>
                  <a:srgbClr val="000000"/>
                </a:solidFill>
                <a:latin typeface="Arial"/>
              </a:rPr>
              <a:t>Rosenson</a:t>
            </a:r>
            <a:r>
              <a:rPr lang="sl-SI" sz="2000" b="0" strike="noStrike" dirty="0">
                <a:solidFill>
                  <a:srgbClr val="000000"/>
                </a:solidFill>
                <a:latin typeface="Arial"/>
              </a:rPr>
              <a:t>, </a:t>
            </a:r>
            <a:r>
              <a:rPr lang="sl-SI" sz="2000" b="0" strike="noStrike" dirty="0" err="1">
                <a:solidFill>
                  <a:srgbClr val="000000"/>
                </a:solidFill>
                <a:latin typeface="Arial"/>
              </a:rPr>
              <a:t>Associated</a:t>
            </a:r>
            <a:r>
              <a:rPr lang="sl-SI" sz="2000" b="0" strike="noStrike" dirty="0">
                <a:solidFill>
                  <a:srgbClr val="000000"/>
                </a:solidFill>
                <a:latin typeface="Arial"/>
              </a:rPr>
              <a:t> </a:t>
            </a:r>
            <a:r>
              <a:rPr lang="sl-SI" sz="2000" b="0" strike="noStrike" dirty="0" err="1">
                <a:solidFill>
                  <a:srgbClr val="000000"/>
                </a:solidFill>
                <a:latin typeface="Arial"/>
              </a:rPr>
              <a:t>Press</a:t>
            </a:r>
            <a:r>
              <a:rPr lang="sl-SI" sz="2000" b="0" strike="noStrike" dirty="0">
                <a:solidFill>
                  <a:srgbClr val="000000"/>
                </a:solidFill>
                <a:latin typeface="Arial"/>
              </a:rPr>
              <a:t>.</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sl-SI" sz="2000" b="0" strike="noStrike" dirty="0">
                <a:solidFill>
                  <a:srgbClr val="000000"/>
                </a:solidFill>
                <a:latin typeface="Arial"/>
              </a:rPr>
              <a:t>---------------------</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sl-SI" sz="2000" b="0" strike="noStrike" dirty="0">
                <a:solidFill>
                  <a:srgbClr val="000000"/>
                </a:solidFill>
                <a:latin typeface="Arial"/>
              </a:rPr>
              <a:t>Izhodišče za pogovor:</a:t>
            </a:r>
          </a:p>
          <a:p>
            <a:pPr marL="311040" indent="-171000">
              <a:lnSpc>
                <a:spcPct val="100000"/>
              </a:lnSpc>
              <a:buClr>
                <a:srgbClr val="000000"/>
              </a:buClr>
              <a:buFont typeface="StarSymbol"/>
              <a:buChar char="-"/>
              <a:tabLst>
                <a:tab pos="0" algn="l"/>
              </a:tabLst>
            </a:pPr>
            <a:r>
              <a:rPr lang="sl-SI" sz="2000" b="0" strike="noStrike" dirty="0">
                <a:solidFill>
                  <a:srgbClr val="000000"/>
                </a:solidFill>
                <a:latin typeface="Arial"/>
              </a:rPr>
              <a:t>Družba zahteva, da ljudje v akademskih ustanovah upoštevajo visoke akademske standarde, zato je treba razumeti, zakaj so ti standardi nujni. Ta en sam</a:t>
            </a:r>
            <a:r>
              <a:rPr lang="sl-SI" sz="2000" b="0" strike="noStrike" dirty="0">
                <a:latin typeface="Arial"/>
              </a:rPr>
              <a:t> </a:t>
            </a:r>
            <a:r>
              <a:rPr lang="sl-SI" sz="2000" b="0" strike="noStrike" dirty="0">
                <a:solidFill>
                  <a:srgbClr val="FF0000"/>
                </a:solidFill>
                <a:latin typeface="Arial"/>
              </a:rPr>
              <a:t>znanstveni članek, ki je bil večkrat ovržen, je eden od največjih razlogov za pojav </a:t>
            </a:r>
            <a:r>
              <a:rPr lang="sl-SI" sz="2000" b="0" strike="noStrike" dirty="0" err="1">
                <a:solidFill>
                  <a:srgbClr val="FF0000"/>
                </a:solidFill>
                <a:latin typeface="Arial"/>
              </a:rPr>
              <a:t>proticepilskega</a:t>
            </a:r>
            <a:r>
              <a:rPr lang="sl-SI" sz="2000" b="0" strike="noStrike" dirty="0">
                <a:solidFill>
                  <a:srgbClr val="FF0000"/>
                </a:solidFill>
                <a:latin typeface="Arial"/>
              </a:rPr>
              <a:t> gibanja in za to, da je tudi danes še vedno razširjeno. Čeprav so bile navedbe v članku napačne, je članek dobil dovolj medijske pozornosti, da je škodljivo vplival na to, kako javnost dojema cepiva, za katera se je večkrat izkazalo, da so varna in učinkovita. </a:t>
            </a:r>
          </a:p>
          <a:p>
            <a:pPr marL="311040" indent="-171000">
              <a:lnSpc>
                <a:spcPct val="100000"/>
              </a:lnSpc>
              <a:buClr>
                <a:srgbClr val="000000"/>
              </a:buClr>
              <a:buFont typeface="StarSymbol"/>
              <a:buChar char="-"/>
              <a:tabLst>
                <a:tab pos="0" algn="l"/>
              </a:tabLst>
            </a:pPr>
            <a:r>
              <a:rPr lang="sl-SI" sz="2000" b="0" strike="noStrike" dirty="0">
                <a:solidFill>
                  <a:srgbClr val="FF0000"/>
                </a:solidFill>
                <a:latin typeface="Arial"/>
              </a:rPr>
              <a:t>Vsakdo ima pravico do svobode govora, vendar to ni isto, kot imeti pravico do namernega širjenja laži, zlasti kadar lahko škodujejo javnemu zdravju. </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sl-SI" sz="2000" b="0" strike="noStrike" dirty="0">
                <a:solidFill>
                  <a:srgbClr val="FF0000"/>
                </a:solidFill>
                <a:latin typeface="Arial"/>
              </a:rPr>
              <a:t>Zakaj je ta teorija slaba:</a:t>
            </a:r>
          </a:p>
          <a:p>
            <a:pPr marL="311040" indent="-171000">
              <a:lnSpc>
                <a:spcPct val="100000"/>
              </a:lnSpc>
              <a:buClr>
                <a:srgbClr val="000000"/>
              </a:buClr>
              <a:buFont typeface="StarSymbol"/>
              <a:buChar char="-"/>
              <a:tabLst>
                <a:tab pos="0" algn="l"/>
              </a:tabLst>
            </a:pPr>
            <a:r>
              <a:rPr lang="sl-SI" sz="2000" b="0" strike="noStrike" dirty="0">
                <a:solidFill>
                  <a:srgbClr val="FF0000"/>
                </a:solidFill>
                <a:latin typeface="Arial"/>
              </a:rPr>
              <a:t>Ljudje si želijo hitro povezati informacije, tudi če so njihove povezave v nasprotju z znanstvenimi spoznanji.</a:t>
            </a:r>
          </a:p>
          <a:p>
            <a:pPr marL="311040" indent="-171000">
              <a:lnSpc>
                <a:spcPct val="100000"/>
              </a:lnSpc>
              <a:buClr>
                <a:srgbClr val="000000"/>
              </a:buClr>
              <a:buFont typeface="StarSymbol"/>
              <a:buChar char="-"/>
              <a:tabLst>
                <a:tab pos="0" algn="l"/>
              </a:tabLst>
            </a:pPr>
            <a:r>
              <a:rPr lang="sl-SI" sz="2000" b="0" strike="noStrike" dirty="0">
                <a:solidFill>
                  <a:srgbClr val="FF0000"/>
                </a:solidFill>
                <a:latin typeface="Arial"/>
              </a:rPr>
              <a:t>Prenos krivde pomaga prikriti potencialne dejavnike, kot so individualna odgovornost ali dokazani razlogi za razvoj avtizma. Na primer, avtizem se običajno diagnosticira približno takrat, ko so otroci cepljeni s cepivom proti OMR (tj. proti ošpicam). Ljudje, ki raje verjamejo, da je njihov otrok dobil avtizem, namesto da bi sprejeli, da niso mogli vplivati na diagnozo, to dejstvo običajno ignorirajo.</a:t>
            </a:r>
          </a:p>
          <a:p>
            <a:pPr marL="311040" indent="-171000">
              <a:lnSpc>
                <a:spcPct val="100000"/>
              </a:lnSpc>
              <a:buClr>
                <a:srgbClr val="000000"/>
              </a:buClr>
              <a:buFont typeface="StarSymbol"/>
              <a:buChar char="-"/>
              <a:tabLst>
                <a:tab pos="0" algn="l"/>
              </a:tabLst>
            </a:pPr>
            <a:r>
              <a:rPr lang="sl-SI" sz="2000" b="0" strike="noStrike" dirty="0">
                <a:solidFill>
                  <a:srgbClr val="FF0000"/>
                </a:solidFill>
                <a:latin typeface="Arial"/>
              </a:rPr>
              <a:t>Če se bo ta lažna zgodba široko razširjala, bi lahko vplivala na spremembo sistema cepljenja. Številni ljudje bi lahko po nepotrebnem izgubili imunost na resne bolezni.</a:t>
            </a:r>
          </a:p>
        </p:txBody>
      </p:sp>
      <p:sp>
        <p:nvSpPr>
          <p:cNvPr id="69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B03A7FFE-DDCA-4660-9B4F-D0CB15EEDE47}" type="slidenum">
              <a:rPr lang="fr-BE" sz="1200" b="0" strike="noStrike" spc="-1">
                <a:solidFill>
                  <a:srgbClr val="000000"/>
                </a:solidFill>
                <a:latin typeface="+mn-lt"/>
                <a:ea typeface="+mn-ea"/>
              </a:rPr>
              <a:t>7</a:t>
            </a:fld>
            <a:endParaRPr lang="fr-BE" sz="1200" b="0" strike="noStrike" spc="-1">
              <a:solidFill>
                <a:srgbClr val="000000"/>
              </a:solidFill>
              <a:latin typeface="+mn-lt"/>
              <a:ea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PlaceHolder 1"/>
          <p:cNvSpPr>
            <a:spLocks noGrp="1" noRot="1" noChangeAspect="1"/>
          </p:cNvSpPr>
          <p:nvPr>
            <p:ph type="sldImg"/>
          </p:nvPr>
        </p:nvSpPr>
        <p:spPr>
          <a:xfrm>
            <a:off x="685800" y="1143000"/>
            <a:ext cx="5486400" cy="3086100"/>
          </a:xfrm>
          <a:prstGeom prst="rect">
            <a:avLst/>
          </a:prstGeom>
        </p:spPr>
      </p:sp>
      <p:sp>
        <p:nvSpPr>
          <p:cNvPr id="697"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sl-SI" sz="1200" b="0" strike="noStrike">
                <a:latin typeface="+mn-lt"/>
                <a:ea typeface="+mn-ea"/>
              </a:rPr>
              <a:t>Od začetka pandemije COVID-19 se po družbenih medijih širijo številne nejasne informacije. Mnoge od njih povezujejo tehnologije 5G s širjenjem koronavirusa. Po eni strani ima vsakdo pravico do svobodnega izražanja in ni slabo, če smo previdni ali celo skeptični glede novih tehnologij in njihovega vpliva na naše življenje in zdravje.</a:t>
            </a:r>
          </a:p>
          <a:p>
            <a:pPr marL="216000" indent="-216000">
              <a:lnSpc>
                <a:spcPct val="100000"/>
              </a:lnSpc>
            </a:pPr>
            <a:endParaRPr lang="fr-BE" sz="1200" b="0" strike="noStrike" spc="-1">
              <a:latin typeface="Arial"/>
            </a:endParaRPr>
          </a:p>
          <a:p>
            <a:pPr marL="216000" indent="-216000">
              <a:lnSpc>
                <a:spcPct val="100000"/>
              </a:lnSpc>
            </a:pPr>
            <a:r>
              <a:rPr lang="sl-SI" sz="1200" b="0" strike="noStrike">
                <a:latin typeface="+mn-lt"/>
                <a:ea typeface="+mn-ea"/>
              </a:rPr>
              <a:t>VENDAR ima ta teorija škodljive posledice v resničnem svetu, kot so požiganje telekomunikacijske infrastrukture in fizični napadi na delavce, ki jo nameščajo.</a:t>
            </a:r>
          </a:p>
          <a:p>
            <a:pPr>
              <a:lnSpc>
                <a:spcPct val="100000"/>
              </a:lnSpc>
              <a:tabLst>
                <a:tab pos="0" algn="l"/>
              </a:tabLst>
            </a:pPr>
            <a:endParaRPr lang="fr-BE" sz="1200" b="0" strike="noStrike" spc="-1">
              <a:latin typeface="Arial"/>
            </a:endParaRPr>
          </a:p>
          <a:p>
            <a:pPr>
              <a:lnSpc>
                <a:spcPct val="100000"/>
              </a:lnSpc>
              <a:tabLst>
                <a:tab pos="0" algn="l"/>
              </a:tabLst>
            </a:pPr>
            <a:r>
              <a:rPr lang="sl-SI" sz="2000" b="0" strike="noStrike">
                <a:latin typeface="+mn-lt"/>
                <a:ea typeface="+mn-ea"/>
              </a:rPr>
              <a:t>Zakaj je ta teorija slaba:</a:t>
            </a:r>
          </a:p>
          <a:p>
            <a:pPr marL="171360" indent="-171000">
              <a:lnSpc>
                <a:spcPct val="100000"/>
              </a:lnSpc>
              <a:buClr>
                <a:srgbClr val="000000"/>
              </a:buClr>
              <a:buFont typeface="StarSymbol"/>
              <a:buChar char="-"/>
              <a:tabLst>
                <a:tab pos="0" algn="l"/>
              </a:tabLst>
            </a:pPr>
            <a:r>
              <a:rPr lang="sl-SI" sz="2000" b="0" strike="noStrike">
                <a:latin typeface="+mn-lt"/>
                <a:ea typeface="+mn-ea"/>
              </a:rPr>
              <a:t>uničevanje v resničnem svetu: požigalci požigajo bazne postaje po vsej Evropi;</a:t>
            </a:r>
          </a:p>
          <a:p>
            <a:pPr marL="171360" indent="-171000">
              <a:lnSpc>
                <a:spcPct val="100000"/>
              </a:lnSpc>
              <a:buClr>
                <a:srgbClr val="000000"/>
              </a:buClr>
              <a:buFont typeface="StarSymbol"/>
              <a:buChar char="-"/>
              <a:tabLst>
                <a:tab pos="0" algn="l"/>
              </a:tabLst>
            </a:pPr>
            <a:r>
              <a:rPr lang="sl-SI" sz="2000" b="0" strike="noStrike">
                <a:latin typeface="+mn-lt"/>
                <a:ea typeface="+mn-ea"/>
              </a:rPr>
              <a:t>nedelovanje telekomunikacijskih omrežij, saj so bile številne uničene in vandalizirane postaje namenjene storitvam 3G in 4G, od katerih je javnost odvisna;</a:t>
            </a:r>
          </a:p>
          <a:p>
            <a:pPr marL="171360" indent="-171000">
              <a:lnSpc>
                <a:spcPct val="100000"/>
              </a:lnSpc>
              <a:buClr>
                <a:srgbClr val="000000"/>
              </a:buClr>
              <a:buFont typeface="StarSymbol"/>
              <a:buChar char="-"/>
              <a:tabLst>
                <a:tab pos="0" algn="l"/>
              </a:tabLst>
            </a:pPr>
            <a:r>
              <a:rPr lang="sl-SI" sz="1200" b="0" strike="noStrike">
                <a:solidFill>
                  <a:srgbClr val="000000"/>
                </a:solidFill>
                <a:latin typeface="+mn-lt"/>
                <a:ea typeface="+mn-ea"/>
              </a:rPr>
              <a:t>zaposlene v telekomunikacijah so na ulici nadlegovali zaradi polaganja kabla iz optičnih vlaken za tehnologijo 5G ali nameščanja drugih vrst telekomunikacijske infrastrukture.</a:t>
            </a:r>
          </a:p>
          <a:p>
            <a:pPr>
              <a:lnSpc>
                <a:spcPct val="100000"/>
              </a:lnSpc>
              <a:tabLst>
                <a:tab pos="0" algn="l"/>
              </a:tabLst>
            </a:pPr>
            <a:endParaRPr lang="fr-BE" sz="1200" b="0" strike="noStrike" spc="-1">
              <a:latin typeface="Arial"/>
            </a:endParaRPr>
          </a:p>
          <a:p>
            <a:pPr>
              <a:lnSpc>
                <a:spcPct val="100000"/>
              </a:lnSpc>
              <a:tabLst>
                <a:tab pos="0" algn="l"/>
              </a:tabLst>
            </a:pPr>
            <a:r>
              <a:rPr lang="sl-SI" sz="1200" b="0" strike="noStrike">
                <a:solidFill>
                  <a:srgbClr val="000000"/>
                </a:solidFill>
                <a:latin typeface="+mn-lt"/>
                <a:ea typeface="+mn-ea"/>
              </a:rPr>
              <a:t>„Ko se ljudje počutijo ogrožene ali čutijo, da nimajo nadzora, ali poskušajo pojasniti velik, pomemben dogodek, so bolj ranljivi ali nagnjeni k temu, da ga poskušajo pojasniti s teorijo zarote. Čeprav to ni ravno smiselno, imajo ljudje večji občutek nadzora, če si predstavljajo, da se stvari ne dogajajo naključno, temveč pod nadzorom skrivnostnih skupin in agencij. Naključnost je za ljudi zelo neprijetna.“ John Cook, strokovnjak za napačne informacije na Centru za komuniciranje o podnebnih spremembah Univerze George Mason</a:t>
            </a:r>
          </a:p>
        </p:txBody>
      </p:sp>
      <p:sp>
        <p:nvSpPr>
          <p:cNvPr id="69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5E729A4-47E3-4B8A-9A3E-640ECAB6CD34}" type="slidenum">
              <a:rPr lang="fr-BE" sz="1200" b="0" strike="noStrike" spc="-1">
                <a:solidFill>
                  <a:srgbClr val="000000"/>
                </a:solidFill>
                <a:latin typeface="+mn-lt"/>
                <a:ea typeface="+mn-ea"/>
              </a:rPr>
              <a:t>8</a:t>
            </a:fld>
            <a:endParaRPr lang="fr-BE" sz="1200" b="0" strike="noStrike" spc="-1">
              <a:solidFill>
                <a:srgbClr val="000000"/>
              </a:solidFill>
              <a:latin typeface="+mn-lt"/>
              <a:ea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PlaceHolder 1"/>
          <p:cNvSpPr>
            <a:spLocks noGrp="1" noRot="1" noChangeAspect="1"/>
          </p:cNvSpPr>
          <p:nvPr>
            <p:ph type="sldImg"/>
          </p:nvPr>
        </p:nvSpPr>
        <p:spPr>
          <a:xfrm>
            <a:off x="685800" y="1143000"/>
            <a:ext cx="5486400" cy="3086100"/>
          </a:xfrm>
          <a:prstGeom prst="rect">
            <a:avLst/>
          </a:prstGeom>
        </p:spPr>
      </p:sp>
      <p:sp>
        <p:nvSpPr>
          <p:cNvPr id="700"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l-SI" sz="2000" b="0" strike="noStrike">
                <a:latin typeface="Arial"/>
              </a:rPr>
              <a:t>Izhodišče za pogovor:</a:t>
            </a:r>
          </a:p>
          <a:p>
            <a:pPr>
              <a:lnSpc>
                <a:spcPct val="100000"/>
              </a:lnSpc>
              <a:tabLst>
                <a:tab pos="0" algn="l"/>
              </a:tabLst>
            </a:pPr>
            <a:r>
              <a:rPr lang="sl-SI" sz="2000" b="0" strike="noStrike">
                <a:latin typeface="Arial"/>
              </a:rPr>
              <a:t>– Ljudje se zaradi neprimernih zdravstvenih nasvetov morda ne bodo zdravili ali pa bodo </a:t>
            </a:r>
            <a:r>
              <a:rPr lang="sl-SI" sz="2000" b="0" strike="noStrike">
                <a:solidFill>
                  <a:srgbClr val="FF0000"/>
                </a:solidFill>
                <a:latin typeface="Arial"/>
              </a:rPr>
              <a:t>pod- ali precenjevali nekatere bolezni. Ta slika v zvezi s COVID-19 je dober primer. To je izvirnik, ki ste ga nekateri od vas morda videli v družbenih medijih ali celo v nekaterih pogovorih v aplikaciji WhatsApp: https://factcheck.afp.com/gargling-warm-salt-water-or-vinegar-does-not-prevent-coronavirus-infection-health-experts-say</a:t>
            </a:r>
          </a:p>
          <a:p>
            <a:pPr>
              <a:lnSpc>
                <a:spcPct val="100000"/>
              </a:lnSpc>
              <a:tabLst>
                <a:tab pos="0" algn="l"/>
              </a:tabLst>
            </a:pPr>
            <a:endParaRPr lang="fr-BE" sz="2000" b="0" strike="noStrike" spc="-1">
              <a:latin typeface="Arial"/>
            </a:endParaRPr>
          </a:p>
          <a:p>
            <a:pPr>
              <a:lnSpc>
                <a:spcPct val="100000"/>
              </a:lnSpc>
              <a:tabLst>
                <a:tab pos="0" algn="l"/>
              </a:tabLst>
            </a:pPr>
            <a:r>
              <a:rPr lang="sl-SI" sz="2000" b="0" strike="noStrike">
                <a:solidFill>
                  <a:srgbClr val="FF0000"/>
                </a:solidFill>
                <a:latin typeface="Arial"/>
              </a:rPr>
              <a:t>Zakaj je ta teorija slaba:</a:t>
            </a:r>
          </a:p>
          <a:p>
            <a:pPr marL="171360" indent="-171000">
              <a:lnSpc>
                <a:spcPct val="100000"/>
              </a:lnSpc>
              <a:buClr>
                <a:srgbClr val="000000"/>
              </a:buClr>
              <a:buFont typeface="StarSymbol"/>
              <a:buChar char="-"/>
              <a:tabLst>
                <a:tab pos="0" algn="l"/>
              </a:tabLst>
            </a:pPr>
            <a:r>
              <a:rPr lang="sl-SI" sz="2000" b="0" strike="noStrike">
                <a:solidFill>
                  <a:srgbClr val="FF0000"/>
                </a:solidFill>
                <a:latin typeface="Arial"/>
              </a:rPr>
              <a:t>V tem primeru sporočanje ljudem, naj pijejo toplo vodo, ni zelo nevarno, a kaj, če gre za dezinformacije o pitju tekočine, ki je za nas pravzaprav zelo nevarna, na primer belila?</a:t>
            </a:r>
          </a:p>
          <a:p>
            <a:pPr marL="171360" indent="-171000">
              <a:lnSpc>
                <a:spcPct val="100000"/>
              </a:lnSpc>
              <a:buClr>
                <a:srgbClr val="000000"/>
              </a:buClr>
              <a:buFont typeface="StarSymbol"/>
              <a:buChar char="-"/>
              <a:tabLst>
                <a:tab pos="0" algn="l"/>
              </a:tabLst>
            </a:pPr>
            <a:r>
              <a:rPr lang="sl-SI" sz="2000" b="0" strike="noStrike">
                <a:solidFill>
                  <a:srgbClr val="FF0000"/>
                </a:solidFill>
                <a:latin typeface="Arial"/>
              </a:rPr>
              <a:t>Študija v American Journal of Tropical Medicine and Hygiene je dejansko pokazala, da so dezinformacije in napačne informacije o koronavirusu povzročile smrt vsaj 800 ljudi, morda tudi več (do avgusta 2020), ter hospitalizacijo približno 6 000 ljudi. V študiji so proučevali govorice, stigmo in diskurze teorij zarote, povezane s COVID-19, ki krožijo po spletu, ter njihov vpliv na javno zdravje.</a:t>
            </a:r>
          </a:p>
          <a:p>
            <a:pPr marL="171360" indent="-171000">
              <a:lnSpc>
                <a:spcPct val="100000"/>
              </a:lnSpc>
              <a:buClr>
                <a:srgbClr val="000000"/>
              </a:buClr>
              <a:buFont typeface="StarSymbol"/>
              <a:buChar char="-"/>
              <a:tabLst>
                <a:tab pos="0" algn="l"/>
              </a:tabLst>
            </a:pPr>
            <a:r>
              <a:rPr lang="sl-SI" sz="1200" b="0" strike="noStrike">
                <a:solidFill>
                  <a:srgbClr val="FF0000"/>
                </a:solidFill>
                <a:latin typeface="+mn-lt"/>
                <a:ea typeface="+mn-ea"/>
              </a:rPr>
              <a:t>Pogosto se te neresnične informacije širijo nenamerno, v številnih drugih primerih pa jih razširjajo viri, ki poskušajo pridobiti več klikov z objavljanjem naslovov in zgodb, skrbno oblikovanih tako, da pritegnejo pozornost (novinarstvo, ki deluje na podlagi „vabe za klik“, npr. „Znanstveniki pravijo, da bi bilo to starodavno zdravilo lahko odgovor za zdravljenje raka. Kliknite tukaj, če želite prebrati več!“), ali celo zlonamerni akterji, ki poskušajo sejati kaos, zmedo in onesnaževati informacijsko okolje s številnimi, pogosto nasprotujočimi si navedbami.</a:t>
            </a:r>
          </a:p>
          <a:p>
            <a:pPr>
              <a:lnSpc>
                <a:spcPct val="100000"/>
              </a:lnSpc>
              <a:tabLst>
                <a:tab pos="0" algn="l"/>
              </a:tabLst>
            </a:pPr>
            <a:endParaRPr lang="fr-BE" sz="1200" b="0" strike="noStrike" spc="-1">
              <a:latin typeface="Arial"/>
            </a:endParaRPr>
          </a:p>
        </p:txBody>
      </p:sp>
      <p:sp>
        <p:nvSpPr>
          <p:cNvPr id="70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3F97C44-43DD-4CB7-8D48-54EE3C90F0F7}" type="slidenum">
              <a:rPr lang="fr-BE" sz="1200" b="0" strike="noStrike" spc="-1">
                <a:solidFill>
                  <a:srgbClr val="000000"/>
                </a:solidFill>
                <a:latin typeface="+mn-lt"/>
                <a:ea typeface="+mn-ea"/>
              </a:rPr>
              <a:t>9</a:t>
            </a:fld>
            <a:endParaRPr lang="fr-BE" sz="1200" b="0" strike="noStrike" spc="-1">
              <a:solidFill>
                <a:srgbClr val="000000"/>
              </a:solidFill>
              <a:latin typeface="+mn-lt"/>
              <a:ea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 name="PlaceHolder 1"/>
          <p:cNvSpPr>
            <a:spLocks noGrp="1" noRot="1" noChangeAspect="1"/>
          </p:cNvSpPr>
          <p:nvPr>
            <p:ph type="sldImg"/>
          </p:nvPr>
        </p:nvSpPr>
        <p:spPr>
          <a:xfrm>
            <a:off x="685800" y="1143000"/>
            <a:ext cx="5486400" cy="3086100"/>
          </a:xfrm>
          <a:prstGeom prst="rect">
            <a:avLst/>
          </a:prstGeom>
        </p:spPr>
      </p:sp>
      <p:sp>
        <p:nvSpPr>
          <p:cNvPr id="703"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sl-SI" sz="2000" b="0" strike="noStrike" dirty="0">
                <a:latin typeface="Arial"/>
              </a:rPr>
              <a:t>Najprej predvajajte videoposnetek s prosojnice (https://www.youtube.com/watch?v=9jnq3MRLsEU).</a:t>
            </a:r>
            <a:r>
              <a:rPr lang="sl-SI" dirty="0"/>
              <a:t/>
            </a:r>
            <a:br>
              <a:rPr lang="sl-SI" dirty="0"/>
            </a:br>
            <a:r>
              <a:rPr lang="sl-SI" sz="2000" b="0" strike="noStrike" dirty="0">
                <a:latin typeface="Arial"/>
              </a:rPr>
              <a:t>Dolžina posnetka:  40 s (od 2 min in 51 s do 3 min in 31 s)</a:t>
            </a:r>
          </a:p>
          <a:p>
            <a:pPr marL="216000" indent="-216000">
              <a:lnSpc>
                <a:spcPct val="100000"/>
              </a:lnSpc>
            </a:pPr>
            <a:endParaRPr lang="fr-BE" sz="2000" b="0" strike="noStrike" spc="-1" dirty="0">
              <a:latin typeface="Arial"/>
            </a:endParaRPr>
          </a:p>
          <a:p>
            <a:pPr marL="216000" indent="-216000">
              <a:lnSpc>
                <a:spcPct val="100000"/>
              </a:lnSpc>
            </a:pPr>
            <a:r>
              <a:rPr lang="sl-SI" sz="2000" b="0" strike="noStrike" dirty="0">
                <a:latin typeface="Arial"/>
              </a:rPr>
              <a:t>Prepis (prevod):</a:t>
            </a:r>
          </a:p>
          <a:p>
            <a:pPr marL="139680">
              <a:lnSpc>
                <a:spcPct val="100000"/>
              </a:lnSpc>
              <a:tabLst>
                <a:tab pos="0" algn="l"/>
              </a:tabLst>
            </a:pPr>
            <a:r>
              <a:rPr lang="sl-SI" sz="1200" b="0" strike="noStrike" dirty="0">
                <a:solidFill>
                  <a:srgbClr val="000000"/>
                </a:solidFill>
                <a:latin typeface="Arial"/>
              </a:rPr>
              <a:t>---------------------------</a:t>
            </a:r>
            <a:r>
              <a:rPr lang="sl-SI" dirty="0"/>
              <a:t/>
            </a:r>
            <a:br>
              <a:rPr lang="sl-SI" dirty="0"/>
            </a:br>
            <a:r>
              <a:rPr lang="sl-SI" sz="2000" b="0" strike="noStrike" dirty="0">
                <a:solidFill>
                  <a:srgbClr val="000000"/>
                </a:solidFill>
                <a:latin typeface="Arial"/>
              </a:rPr>
              <a:t>(Maria, ki trdi, da je prebivalka Odese, ki se je udeležila shoda v Sevastopolu na Krimu 3. marca 2014)</a:t>
            </a:r>
            <a:r>
              <a:rPr lang="sl-SI" dirty="0"/>
              <a:t/>
            </a:r>
            <a:br>
              <a:rPr lang="sl-SI" dirty="0"/>
            </a:br>
            <a:r>
              <a:rPr lang="sl-SI" sz="2000" b="0" strike="noStrike" dirty="0">
                <a:solidFill>
                  <a:srgbClr val="000000"/>
                </a:solidFill>
                <a:latin typeface="Arial"/>
              </a:rPr>
              <a:t>(odlomek je z NTS – krimska televizijska postaja odlomek predvaja kot poročilo z javnega shoda)</a:t>
            </a:r>
            <a:r>
              <a:rPr lang="sl-SI" dirty="0"/>
              <a:t/>
            </a:r>
            <a:br>
              <a:rPr lang="sl-SI" dirty="0"/>
            </a:br>
            <a:r>
              <a:rPr lang="sl-SI" sz="2000" b="0" strike="noStrike" dirty="0">
                <a:solidFill>
                  <a:srgbClr val="000000"/>
                </a:solidFill>
                <a:latin typeface="Arial"/>
              </a:rPr>
              <a:t>//</a:t>
            </a:r>
          </a:p>
          <a:p>
            <a:pPr marL="139680">
              <a:lnSpc>
                <a:spcPct val="100000"/>
              </a:lnSpc>
              <a:tabLst>
                <a:tab pos="0" algn="l"/>
              </a:tabLst>
            </a:pPr>
            <a:r>
              <a:rPr lang="sl-SI" sz="2000" b="0" strike="noStrike" dirty="0">
                <a:solidFill>
                  <a:srgbClr val="000000"/>
                </a:solidFill>
                <a:latin typeface="Arial"/>
              </a:rPr>
              <a:t>Učitelji iz šole kličejo in prosijo za zaščito.</a:t>
            </a:r>
            <a:r>
              <a:rPr lang="sl-SI" dirty="0"/>
              <a:t/>
            </a:r>
            <a:br>
              <a:rPr lang="sl-SI" dirty="0"/>
            </a:br>
            <a:r>
              <a:rPr lang="sl-SI" sz="2000" b="0" strike="noStrike" dirty="0">
                <a:solidFill>
                  <a:srgbClr val="000000"/>
                </a:solidFill>
                <a:latin typeface="Arial"/>
              </a:rPr>
              <a:t>Moji otroci se učijo v ruski šoli, jaz pa sem v svetu staršev.</a:t>
            </a:r>
          </a:p>
          <a:p>
            <a:pPr marL="139680">
              <a:lnSpc>
                <a:spcPct val="100000"/>
              </a:lnSpc>
              <a:tabLst>
                <a:tab pos="0" algn="l"/>
              </a:tabLst>
            </a:pPr>
            <a:r>
              <a:rPr lang="sl-SI" sz="2000" b="0" strike="noStrike" dirty="0">
                <a:solidFill>
                  <a:srgbClr val="000000"/>
                </a:solidFill>
                <a:latin typeface="Arial"/>
              </a:rPr>
              <a:t>Pridem v šolo in otroci me vprašajo: „Ali bomo tudi mi šli zdaj v zapor zaradi učenja ruskega jezika in pogovarjanja v ruščini?“</a:t>
            </a:r>
          </a:p>
          <a:p>
            <a:pPr marL="139680">
              <a:lnSpc>
                <a:spcPct val="100000"/>
              </a:lnSpc>
              <a:tabLst>
                <a:tab pos="0" algn="l"/>
              </a:tabLst>
            </a:pPr>
            <a:r>
              <a:rPr lang="sl-SI" sz="2000" b="0" strike="noStrike" dirty="0">
                <a:solidFill>
                  <a:srgbClr val="000000"/>
                </a:solidFill>
                <a:latin typeface="Arial"/>
              </a:rPr>
              <a:t>Da bi vas lahko nagovorili, smo morali izklopiti mobilni telefon in odstraniti baterije.</a:t>
            </a:r>
          </a:p>
          <a:p>
            <a:pPr marL="139680">
              <a:lnSpc>
                <a:spcPct val="100000"/>
              </a:lnSpc>
              <a:tabLst>
                <a:tab pos="0" algn="l"/>
              </a:tabLst>
            </a:pPr>
            <a:r>
              <a:rPr lang="sl-SI" sz="2000" b="0" strike="noStrike" dirty="0">
                <a:solidFill>
                  <a:srgbClr val="000000"/>
                </a:solidFill>
                <a:latin typeface="Arial"/>
              </a:rPr>
              <a:t>Začelo se je obsežno preganjanje – res je grozno.</a:t>
            </a:r>
          </a:p>
          <a:p>
            <a:pPr marL="139680">
              <a:lnSpc>
                <a:spcPct val="100000"/>
              </a:lnSpc>
              <a:tabLst>
                <a:tab pos="0" algn="l"/>
              </a:tabLst>
            </a:pPr>
            <a:r>
              <a:rPr lang="sl-SI" sz="1200" b="0" strike="noStrike" dirty="0">
                <a:solidFill>
                  <a:srgbClr val="000000"/>
                </a:solidFill>
                <a:latin typeface="Arial"/>
              </a:rPr>
              <a:t>---------------------------</a:t>
            </a:r>
          </a:p>
          <a:p>
            <a:pPr marL="139680">
              <a:lnSpc>
                <a:spcPct val="100000"/>
              </a:lnSpc>
              <a:tabLst>
                <a:tab pos="0" algn="l"/>
              </a:tabLst>
            </a:pPr>
            <a:endParaRPr lang="fr-BE" sz="1200" b="0" strike="noStrike" spc="-1" dirty="0">
              <a:latin typeface="Arial"/>
            </a:endParaRPr>
          </a:p>
          <a:p>
            <a:pPr marL="139680">
              <a:lnSpc>
                <a:spcPct val="100000"/>
              </a:lnSpc>
              <a:tabLst>
                <a:tab pos="0" algn="l"/>
              </a:tabLst>
            </a:pPr>
            <a:r>
              <a:rPr lang="sl-SI" sz="2000" b="0" strike="noStrike" dirty="0">
                <a:solidFill>
                  <a:srgbClr val="000000"/>
                </a:solidFill>
                <a:latin typeface="Arial"/>
              </a:rPr>
              <a:t>//</a:t>
            </a:r>
          </a:p>
          <a:p>
            <a:pPr marL="139680">
              <a:lnSpc>
                <a:spcPct val="100000"/>
              </a:lnSpc>
              <a:tabLst>
                <a:tab pos="0" algn="l"/>
              </a:tabLst>
            </a:pPr>
            <a:r>
              <a:rPr lang="sl-SI" sz="2000" b="0" strike="noStrike" dirty="0">
                <a:solidFill>
                  <a:srgbClr val="000000"/>
                </a:solidFill>
                <a:latin typeface="Arial"/>
              </a:rPr>
              <a:t>Različni videoposnetki z istimi udeleženci:</a:t>
            </a:r>
          </a:p>
          <a:p>
            <a:pPr marL="139680">
              <a:lnSpc>
                <a:spcPct val="100000"/>
              </a:lnSpc>
              <a:tabLst>
                <a:tab pos="0" algn="l"/>
              </a:tabLst>
            </a:pPr>
            <a:r>
              <a:rPr lang="sl-SI" sz="2000" b="0" strike="noStrike" dirty="0">
                <a:solidFill>
                  <a:srgbClr val="000000"/>
                </a:solidFill>
                <a:latin typeface="Arial"/>
              </a:rPr>
              <a:t>https://www.youtube.com/watch?v=Onui6ivzf4o (Harkov)</a:t>
            </a:r>
          </a:p>
          <a:p>
            <a:pPr marL="139680">
              <a:lnSpc>
                <a:spcPct val="100000"/>
              </a:lnSpc>
              <a:tabLst>
                <a:tab pos="0" algn="l"/>
              </a:tabLst>
            </a:pPr>
            <a:r>
              <a:rPr lang="sl-SI" sz="2000" b="0" strike="noStrike" dirty="0">
                <a:solidFill>
                  <a:srgbClr val="000000"/>
                </a:solidFill>
                <a:latin typeface="Arial"/>
              </a:rPr>
              <a:t>https://www.youtube.com/watch?v=9jnq3MRLsEU (Sevastopol)</a:t>
            </a:r>
          </a:p>
          <a:p>
            <a:pPr marL="139680">
              <a:lnSpc>
                <a:spcPct val="100000"/>
              </a:lnSpc>
              <a:tabLst>
                <a:tab pos="0" algn="l"/>
              </a:tabLst>
            </a:pPr>
            <a:r>
              <a:rPr lang="sl-SI" sz="2000" b="0" strike="noStrike" dirty="0">
                <a:solidFill>
                  <a:srgbClr val="000000"/>
                </a:solidFill>
                <a:latin typeface="Arial"/>
              </a:rPr>
              <a:t>https://www.youtube.com/watch?v=mYlDRUnzvsc („referendum“ na Krimu)</a:t>
            </a:r>
          </a:p>
          <a:p>
            <a:pPr marL="139680">
              <a:lnSpc>
                <a:spcPct val="100000"/>
              </a:lnSpc>
              <a:tabLst>
                <a:tab pos="0" algn="l"/>
              </a:tabLst>
            </a:pPr>
            <a:r>
              <a:rPr lang="sl-SI" sz="2000" b="0" strike="noStrike" dirty="0">
                <a:solidFill>
                  <a:srgbClr val="000000"/>
                </a:solidFill>
                <a:latin typeface="Arial"/>
              </a:rPr>
              <a:t>https://www.youtube.com/watch?v=3YM-Og-g_jY (Kijev)</a:t>
            </a:r>
          </a:p>
          <a:p>
            <a:pPr marL="139680">
              <a:lnSpc>
                <a:spcPct val="100000"/>
              </a:lnSpc>
              <a:tabLst>
                <a:tab pos="0" algn="l"/>
              </a:tabLst>
            </a:pPr>
            <a:r>
              <a:rPr lang="sl-SI" sz="2000" b="0" strike="noStrike" dirty="0">
                <a:solidFill>
                  <a:srgbClr val="000000"/>
                </a:solidFill>
                <a:latin typeface="Arial"/>
              </a:rPr>
              <a:t>https://www.youtube.com/watch?v=x4jWXVQ-Jog (</a:t>
            </a:r>
            <a:r>
              <a:rPr lang="sl-SI" sz="2000" b="0" strike="noStrike" dirty="0" err="1">
                <a:solidFill>
                  <a:srgbClr val="000000"/>
                </a:solidFill>
                <a:latin typeface="Arial"/>
              </a:rPr>
              <a:t>Lugansk</a:t>
            </a:r>
            <a:r>
              <a:rPr lang="sl-SI" sz="2000" b="0" strike="noStrike" dirty="0">
                <a:solidFill>
                  <a:srgbClr val="000000"/>
                </a:solidFill>
                <a:latin typeface="Arial"/>
              </a:rPr>
              <a:t>) &gt; videoposnetek ni na voljo</a:t>
            </a:r>
          </a:p>
          <a:p>
            <a:pPr marL="139680">
              <a:lnSpc>
                <a:spcPct val="100000"/>
              </a:lnSpc>
              <a:tabLst>
                <a:tab pos="0" algn="l"/>
              </a:tabLst>
            </a:pPr>
            <a:r>
              <a:rPr lang="sl-SI" sz="2000" b="0" strike="noStrike" dirty="0">
                <a:solidFill>
                  <a:srgbClr val="000000"/>
                </a:solidFill>
                <a:latin typeface="Arial"/>
              </a:rPr>
              <a:t>https://www.youtube.com/watch?v=JzcBu28nqV0 (Krivi Rog)</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sl-SI" sz="2000" b="0" strike="noStrike" dirty="0">
                <a:solidFill>
                  <a:srgbClr val="000000"/>
                </a:solidFill>
                <a:latin typeface="Arial"/>
              </a:rPr>
              <a:t>Izhodišče za pogovor:</a:t>
            </a:r>
          </a:p>
          <a:p>
            <a:pPr marL="139680">
              <a:lnSpc>
                <a:spcPct val="100000"/>
              </a:lnSpc>
              <a:tabLst>
                <a:tab pos="0" algn="l"/>
              </a:tabLst>
            </a:pPr>
            <a:r>
              <a:rPr lang="sl-SI" sz="2000" b="0" strike="noStrike" dirty="0">
                <a:solidFill>
                  <a:srgbClr val="000000"/>
                </a:solidFill>
                <a:latin typeface="Arial"/>
              </a:rPr>
              <a:t>– avtorji propagande morajo poskrbeti, da je njihovo sporočilo dosledno, zato se poklicni igralci predstavljajo kot različni čustveno ganljivi liki;</a:t>
            </a:r>
          </a:p>
          <a:p>
            <a:pPr marL="139680">
              <a:lnSpc>
                <a:spcPct val="100000"/>
              </a:lnSpc>
              <a:tabLst>
                <a:tab pos="0" algn="l"/>
              </a:tabLst>
            </a:pPr>
            <a:r>
              <a:rPr lang="sl-SI" sz="2000" b="0" strike="noStrike" dirty="0">
                <a:solidFill>
                  <a:srgbClr val="000000"/>
                </a:solidFill>
                <a:latin typeface="Arial"/>
              </a:rPr>
              <a:t>– uporaba resničnih primerov se ne bi zdela tako radikalna, saj bi bili argumenti uravnoteženi in končni vpliv na gledalca bi bil objektiven. Namesto tega je tukaj ustvarjeno sovraštvo proti boju za ukrajinsko neodvisnost in njegovim podpornikom.</a:t>
            </a:r>
          </a:p>
          <a:p>
            <a:pPr>
              <a:lnSpc>
                <a:spcPct val="100000"/>
              </a:lnSpc>
              <a:tabLst>
                <a:tab pos="0" algn="l"/>
              </a:tabLst>
            </a:pPr>
            <a:endParaRPr lang="fr-BE" sz="2000" b="0" strike="noStrike" spc="-1" dirty="0">
              <a:latin typeface="Arial"/>
            </a:endParaRPr>
          </a:p>
          <a:p>
            <a:pPr>
              <a:lnSpc>
                <a:spcPct val="100000"/>
              </a:lnSpc>
              <a:tabLst>
                <a:tab pos="0" algn="l"/>
              </a:tabLst>
            </a:pPr>
            <a:r>
              <a:rPr lang="sl-SI" sz="2000" b="0" strike="noStrike" dirty="0">
                <a:solidFill>
                  <a:srgbClr val="000000"/>
                </a:solidFill>
                <a:latin typeface="Arial"/>
              </a:rPr>
              <a:t>Zakaj je ta teorija slaba:</a:t>
            </a:r>
          </a:p>
          <a:p>
            <a:pPr>
              <a:lnSpc>
                <a:spcPct val="100000"/>
              </a:lnSpc>
              <a:tabLst>
                <a:tab pos="0" algn="l"/>
              </a:tabLst>
            </a:pPr>
            <a:r>
              <a:rPr lang="sl-SI" sz="2000" b="0" strike="noStrike" dirty="0">
                <a:solidFill>
                  <a:srgbClr val="000000"/>
                </a:solidFill>
                <a:latin typeface="Arial"/>
              </a:rPr>
              <a:t>Lažne informacije se uporabljajo za blatenje nasprotnikov, ne glede na dejansko stanje.</a:t>
            </a:r>
          </a:p>
          <a:p>
            <a:pPr>
              <a:lnSpc>
                <a:spcPct val="100000"/>
              </a:lnSpc>
              <a:tabLst>
                <a:tab pos="0" algn="l"/>
              </a:tabLst>
            </a:pPr>
            <a:r>
              <a:rPr lang="sl-SI" sz="2000" b="0" strike="noStrike" dirty="0">
                <a:solidFill>
                  <a:srgbClr val="000000"/>
                </a:solidFill>
                <a:latin typeface="Arial"/>
              </a:rPr>
              <a:t>Skrajni (lažni) opis situacije je prikazan kot resničen, kar spodbuja maščevalen odziv.</a:t>
            </a:r>
          </a:p>
          <a:p>
            <a:pPr>
              <a:lnSpc>
                <a:spcPct val="100000"/>
              </a:lnSpc>
              <a:tabLst>
                <a:tab pos="0" algn="l"/>
              </a:tabLst>
            </a:pPr>
            <a:r>
              <a:rPr lang="sl-SI" sz="2000" b="0" strike="noStrike" dirty="0">
                <a:solidFill>
                  <a:srgbClr val="000000"/>
                </a:solidFill>
                <a:latin typeface="Arial"/>
              </a:rPr>
              <a:t>Pri čustveni manipulaciji se različne družbene skupine uporabijo kot posreden argument za podpiranje „skrajnih protiukrepov“.</a:t>
            </a:r>
          </a:p>
        </p:txBody>
      </p:sp>
      <p:sp>
        <p:nvSpPr>
          <p:cNvPr id="70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BB5C2F5-1761-4A76-BC2B-5138DCD506B1}" type="slidenum">
              <a:rPr lang="fr-BE" sz="1200" b="0" strike="noStrike" spc="-1">
                <a:solidFill>
                  <a:srgbClr val="000000"/>
                </a:solidFill>
                <a:latin typeface="+mn-lt"/>
                <a:ea typeface="+mn-ea"/>
              </a:rPr>
              <a:t>10</a:t>
            </a:fld>
            <a:endParaRPr lang="fr-BE" sz="1200" b="0" strike="noStrike" spc="-1">
              <a:solidFill>
                <a:srgbClr val="000000"/>
              </a:solidFill>
              <a:latin typeface="+mn-lt"/>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2"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4"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4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1"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3"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4"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9"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1"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2"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3"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4"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5"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6"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1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2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59"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6"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98"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0"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5"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3"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7"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9"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0"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5"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7"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8"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9"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0"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1"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2"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4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9D9D9"/>
            </a:gs>
          </a:gsLst>
          <a:path path="circle">
            <a:fillToRect l="50000" r="50000" b="100000"/>
          </a:path>
        </a:gra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r>
              <a:rPr lang="it-IT" sz="1800" b="0" strike="noStrike" spc="-1">
                <a:solidFill>
                  <a:srgbClr val="0A1641"/>
                </a:solidFill>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39" name="Immagine 3"/>
          <p:cNvPicPr/>
          <p:nvPr/>
        </p:nvPicPr>
        <p:blipFill>
          <a:blip r:embed="rId15"/>
          <a:stretch/>
        </p:blipFill>
        <p:spPr>
          <a:xfrm>
            <a:off x="10694160" y="5726520"/>
            <a:ext cx="917280" cy="614520"/>
          </a:xfrm>
          <a:prstGeom prst="rect">
            <a:avLst/>
          </a:prstGeom>
          <a:ln w="0">
            <a:noFill/>
          </a:ln>
        </p:spPr>
      </p:pic>
      <p:sp>
        <p:nvSpPr>
          <p:cNvPr id="40"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77"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78" name="Immagine 4"/>
          <p:cNvPicPr/>
          <p:nvPr/>
        </p:nvPicPr>
        <p:blipFill>
          <a:blip r:embed="rId15"/>
          <a:stretch/>
        </p:blipFill>
        <p:spPr>
          <a:xfrm>
            <a:off x="10694160" y="5726520"/>
            <a:ext cx="917280" cy="614520"/>
          </a:xfrm>
          <a:prstGeom prst="rect">
            <a:avLst/>
          </a:prstGeom>
          <a:ln w="0">
            <a:noFill/>
          </a:ln>
        </p:spPr>
      </p:pic>
      <p:sp>
        <p:nvSpPr>
          <p:cNvPr id="7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16"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17" name="Immagine 4"/>
          <p:cNvPicPr/>
          <p:nvPr/>
        </p:nvPicPr>
        <p:blipFill>
          <a:blip r:embed="rId15"/>
          <a:stretch/>
        </p:blipFill>
        <p:spPr>
          <a:xfrm>
            <a:off x="10694160" y="5726520"/>
            <a:ext cx="917280" cy="614520"/>
          </a:xfrm>
          <a:prstGeom prst="rect">
            <a:avLst/>
          </a:prstGeom>
          <a:ln w="0">
            <a:noFill/>
          </a:ln>
        </p:spPr>
      </p:pic>
      <p:sp>
        <p:nvSpPr>
          <p:cNvPr id="118"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55"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56" name="Immagine 3"/>
          <p:cNvPicPr/>
          <p:nvPr/>
        </p:nvPicPr>
        <p:blipFill>
          <a:blip r:embed="rId15"/>
          <a:stretch/>
        </p:blipFill>
        <p:spPr>
          <a:xfrm>
            <a:off x="10694160" y="5726520"/>
            <a:ext cx="917280" cy="614520"/>
          </a:xfrm>
          <a:prstGeom prst="rect">
            <a:avLst/>
          </a:prstGeom>
          <a:ln w="0">
            <a:noFill/>
          </a:ln>
        </p:spPr>
      </p:pic>
      <p:sp>
        <p:nvSpPr>
          <p:cNvPr id="157"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B1741"/>
        </a:solidFill>
        <a:effectLst/>
      </p:bgPr>
    </p:bg>
    <p:spTree>
      <p:nvGrpSpPr>
        <p:cNvPr id="1" name=""/>
        <p:cNvGrpSpPr/>
        <p:nvPr/>
      </p:nvGrpSpPr>
      <p:grpSpPr>
        <a:xfrm>
          <a:off x="0" y="0"/>
          <a:ext cx="0" cy="0"/>
          <a:chOff x="0" y="0"/>
          <a:chExt cx="0" cy="0"/>
        </a:xfrm>
      </p:grpSpPr>
      <p:pic>
        <p:nvPicPr>
          <p:cNvPr id="194" name="Immagine 4"/>
          <p:cNvPicPr/>
          <p:nvPr/>
        </p:nvPicPr>
        <p:blipFill>
          <a:blip r:embed="rId14"/>
          <a:stretch/>
        </p:blipFill>
        <p:spPr>
          <a:xfrm>
            <a:off x="10694160" y="5726520"/>
            <a:ext cx="917280" cy="614520"/>
          </a:xfrm>
          <a:prstGeom prst="rect">
            <a:avLst/>
          </a:prstGeom>
          <a:ln w="0">
            <a:noFill/>
          </a:ln>
        </p:spPr>
      </p:pic>
      <p:sp>
        <p:nvSpPr>
          <p:cNvPr id="195" name="PlaceHolder 1"/>
          <p:cNvSpPr>
            <a:spLocks noGrp="1"/>
          </p:cNvSpPr>
          <p:nvPr>
            <p:ph type="body"/>
          </p:nvPr>
        </p:nvSpPr>
        <p:spPr>
          <a:xfrm>
            <a:off x="1559160" y="1136520"/>
            <a:ext cx="8885520" cy="5181120"/>
          </a:xfrm>
          <a:prstGeom prst="rect">
            <a:avLst/>
          </a:prstGeom>
        </p:spPr>
        <p:txBody>
          <a:bodyPr lIns="0" tIns="540000" rIns="0" bIns="0">
            <a:noAutofit/>
          </a:bodyPr>
          <a:lstStyle/>
          <a:p>
            <a:pPr algn="ctr">
              <a:lnSpc>
                <a:spcPct val="100000"/>
              </a:lnSpc>
            </a:pPr>
            <a:r>
              <a:rPr lang="it-IT" sz="1200" b="0" strike="noStrike" spc="-1">
                <a:solidFill>
                  <a:srgbClr val="FFFFFF"/>
                </a:solidFill>
                <a:latin typeface="Arial"/>
              </a:rPr>
              <a:t>MOVIE LINK</a:t>
            </a:r>
            <a:endParaRPr lang="it-IT" sz="1200" b="0" strike="noStrike" spc="-1">
              <a:solidFill>
                <a:srgbClr val="0A1641"/>
              </a:solidFill>
              <a:latin typeface="Arial"/>
            </a:endParaRPr>
          </a:p>
        </p:txBody>
      </p:sp>
      <p:sp>
        <p:nvSpPr>
          <p:cNvPr id="196" name="PlaceHolder 2"/>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233"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
        <p:nvSpPr>
          <p:cNvPr id="234" name="PlaceHolder 2"/>
          <p:cNvSpPr>
            <a:spLocks noGrp="1"/>
          </p:cNvSpPr>
          <p:nvPr>
            <p:ph type="body"/>
          </p:nvPr>
        </p:nvSpPr>
        <p:spPr>
          <a:xfrm>
            <a:off x="828000" y="-16920"/>
            <a:ext cx="5232240" cy="4069080"/>
          </a:xfrm>
          <a:prstGeom prst="rect">
            <a:avLst/>
          </a:prstGeom>
        </p:spPr>
        <p:txBody>
          <a:bodyPr anchor="b">
            <a:noAutofit/>
          </a:bodyPr>
          <a:lstStyle/>
          <a:p>
            <a:pPr>
              <a:lnSpc>
                <a:spcPct val="90000"/>
              </a:lnSpc>
              <a:spcBef>
                <a:spcPts val="1001"/>
              </a:spcBef>
              <a:tabLst>
                <a:tab pos="0" algn="l"/>
              </a:tabLst>
            </a:pPr>
            <a:r>
              <a:rPr lang="it-IT" sz="2400" b="1" strike="noStrike" spc="-1">
                <a:solidFill>
                  <a:srgbClr val="FFFFFF"/>
                </a:solidFill>
                <a:latin typeface="Arial"/>
              </a:rPr>
              <a:t>TITLE TEXT</a:t>
            </a:r>
            <a:endParaRPr lang="it-IT" sz="2400" b="0" strike="noStrike" spc="-1">
              <a:solidFill>
                <a:srgbClr val="0A1641"/>
              </a:solidFill>
              <a:latin typeface="Arial"/>
            </a:endParaRPr>
          </a:p>
        </p:txBody>
      </p:sp>
      <p:sp>
        <p:nvSpPr>
          <p:cNvPr id="235" name="PlaceHolder 3"/>
          <p:cNvSpPr>
            <a:spLocks noGrp="1"/>
          </p:cNvSpPr>
          <p:nvPr>
            <p:ph type="body"/>
          </p:nvPr>
        </p:nvSpPr>
        <p:spPr>
          <a:xfrm>
            <a:off x="839880" y="61812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6" name="PlaceHolder 4"/>
          <p:cNvSpPr>
            <a:spLocks noGrp="1"/>
          </p:cNvSpPr>
          <p:nvPr>
            <p:ph type="body"/>
          </p:nvPr>
        </p:nvSpPr>
        <p:spPr>
          <a:xfrm>
            <a:off x="839880" y="132048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7" name="PlaceHolder 5"/>
          <p:cNvSpPr>
            <a:spLocks noGrp="1"/>
          </p:cNvSpPr>
          <p:nvPr>
            <p:ph type="body"/>
          </p:nvPr>
        </p:nvSpPr>
        <p:spPr>
          <a:xfrm>
            <a:off x="828000" y="-1594080"/>
            <a:ext cx="5232240" cy="4069080"/>
          </a:xfrm>
          <a:prstGeom prst="rect">
            <a:avLst/>
          </a:prstGeom>
        </p:spPr>
        <p:txBody>
          <a:bodyPr anchor="b">
            <a:noAutofit/>
          </a:bodyPr>
          <a:lstStyle/>
          <a:p>
            <a:pPr>
              <a:lnSpc>
                <a:spcPct val="90000"/>
              </a:lnSpc>
              <a:spcBef>
                <a:spcPts val="1001"/>
              </a:spcBef>
              <a:tabLst>
                <a:tab pos="0" algn="l"/>
              </a:tabLst>
            </a:pPr>
            <a:r>
              <a:rPr lang="it-IT" sz="8000" b="1" strike="noStrike" spc="-1">
                <a:solidFill>
                  <a:srgbClr val="FFFFFF"/>
                </a:solidFill>
                <a:latin typeface="Arial"/>
              </a:rPr>
              <a:t>Big title</a:t>
            </a:r>
            <a:endParaRPr lang="it-IT" sz="8000" b="0" strike="noStrike" spc="-1">
              <a:solidFill>
                <a:srgbClr val="0A1641"/>
              </a:solidFill>
              <a:latin typeface="Arial"/>
            </a:endParaRPr>
          </a:p>
        </p:txBody>
      </p:sp>
      <p:pic>
        <p:nvPicPr>
          <p:cNvPr id="238" name="Immagine 16"/>
          <p:cNvPicPr/>
          <p:nvPr/>
        </p:nvPicPr>
        <p:blipFill>
          <a:blip r:embed="rId15"/>
          <a:stretch/>
        </p:blipFill>
        <p:spPr>
          <a:xfrm>
            <a:off x="10694160" y="5726520"/>
            <a:ext cx="917280" cy="61452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wmf"/></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9.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49.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49.xml"/><Relationship Id="rId6" Type="http://schemas.openxmlformats.org/officeDocument/2006/relationships/image" Target="../media/image39.png"/><Relationship Id="rId11" Type="http://schemas.openxmlformats.org/officeDocument/2006/relationships/image" Target="../media/image21.wmf"/><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61.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49.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49.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2.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61.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3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37.xml"/><Relationship Id="rId4" Type="http://schemas.openxmlformats.org/officeDocument/2006/relationships/image" Target="../media/image21.wmf"/></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56.png"/><Relationship Id="rId7" Type="http://schemas.openxmlformats.org/officeDocument/2006/relationships/image" Target="../media/image64.png"/><Relationship Id="rId12" Type="http://schemas.microsoft.com/office/2007/relationships/hdphoto" Target="../media/hdphoto2.wdp"/><Relationship Id="rId2" Type="http://schemas.openxmlformats.org/officeDocument/2006/relationships/notesSlide" Target="../notesSlides/notesSlide22.xml"/><Relationship Id="rId1" Type="http://schemas.openxmlformats.org/officeDocument/2006/relationships/slideLayout" Target="../slideLayouts/slideLayout37.xml"/><Relationship Id="rId6" Type="http://schemas.openxmlformats.org/officeDocument/2006/relationships/image" Target="../media/image63.png"/><Relationship Id="rId11" Type="http://schemas.openxmlformats.org/officeDocument/2006/relationships/image" Target="../media/image66.png"/><Relationship Id="rId5" Type="http://schemas.openxmlformats.org/officeDocument/2006/relationships/image" Target="../media/image62.png"/><Relationship Id="rId10" Type="http://schemas.microsoft.com/office/2007/relationships/hdphoto" Target="../media/hdphoto1.wdp"/><Relationship Id="rId4" Type="http://schemas.openxmlformats.org/officeDocument/2006/relationships/image" Target="../media/image61.png"/><Relationship Id="rId9"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6.png"/><Relationship Id="rId7" Type="http://schemas.openxmlformats.org/officeDocument/2006/relationships/image" Target="../media/image38.png"/><Relationship Id="rId2" Type="http://schemas.openxmlformats.org/officeDocument/2006/relationships/image" Target="../media/image15.png"/><Relationship Id="rId1" Type="http://schemas.openxmlformats.org/officeDocument/2006/relationships/slideLayout" Target="../slideLayouts/slideLayout6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67.png"/><Relationship Id="rId9"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8" Type="http://schemas.openxmlformats.org/officeDocument/2006/relationships/hyperlink" Target="https://escapefake.org/en/home-4/" TargetMode="External"/><Relationship Id="rId3" Type="http://schemas.openxmlformats.org/officeDocument/2006/relationships/hyperlink" Target="https://www.getbadnews.si/#intro" TargetMode="External"/><Relationship Id="rId7" Type="http://schemas.openxmlformats.org/officeDocument/2006/relationships/hyperlink" Target="https://fakey.iuni.iu.edu/" TargetMode="External"/><Relationship Id="rId2" Type="http://schemas.openxmlformats.org/officeDocument/2006/relationships/image" Target="../media/image68.png"/><Relationship Id="rId1" Type="http://schemas.openxmlformats.org/officeDocument/2006/relationships/slideLayout" Target="../slideLayouts/slideLayout61.xml"/><Relationship Id="rId6" Type="http://schemas.openxmlformats.org/officeDocument/2006/relationships/hyperlink" Target="https://fakescape.cz/en/about-us" TargetMode="External"/><Relationship Id="rId11" Type="http://schemas.openxmlformats.org/officeDocument/2006/relationships/image" Target="../media/image70.png"/><Relationship Id="rId5" Type="http://schemas.openxmlformats.org/officeDocument/2006/relationships/hyperlink" Target="https://landing.adobe.com/en/na/products/creative-cloud/69308-real-or-photoshop/index.html" TargetMode="External"/><Relationship Id="rId10" Type="http://schemas.openxmlformats.org/officeDocument/2006/relationships/image" Target="../media/image69.png"/><Relationship Id="rId4" Type="http://schemas.openxmlformats.org/officeDocument/2006/relationships/hyperlink" Target="https://www.getbadnews.com/droggame_book/junior-uk/#intro" TargetMode="External"/><Relationship Id="rId9" Type="http://schemas.openxmlformats.org/officeDocument/2006/relationships/hyperlink" Target="https://trollfactory.yle.fi/"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euvsdisinfo.eu/think-before-you-share/" TargetMode="External"/><Relationship Id="rId3" Type="http://schemas.openxmlformats.org/officeDocument/2006/relationships/hyperlink" Target="https://ifcncodeofprinciples.poynter.org/signatories" TargetMode="External"/><Relationship Id="rId7" Type="http://schemas.openxmlformats.org/officeDocument/2006/relationships/hyperlink" Target="https://euvsdisinfo.eu/" TargetMode="External"/><Relationship Id="rId2" Type="http://schemas.openxmlformats.org/officeDocument/2006/relationships/image" Target="../media/image68.png"/><Relationship Id="rId1" Type="http://schemas.openxmlformats.org/officeDocument/2006/relationships/slideLayout" Target="../slideLayouts/slideLayout61.xml"/><Relationship Id="rId6" Type="http://schemas.openxmlformats.org/officeDocument/2006/relationships/hyperlink" Target="https://www.irex.org/sites/default/files/node/resource/learn-to-discern-media-literacy-curriculum-english-3.pdf" TargetMode="External"/><Relationship Id="rId5" Type="http://schemas.openxmlformats.org/officeDocument/2006/relationships/hyperlink" Target="https://toolbox.google.com/factcheck/explorer" TargetMode="External"/><Relationship Id="rId10" Type="http://schemas.openxmlformats.org/officeDocument/2006/relationships/image" Target="../media/image70.png"/><Relationship Id="rId4" Type="http://schemas.openxmlformats.org/officeDocument/2006/relationships/hyperlink" Target="https://www.facebook.com/business/help/182222309230722" TargetMode="External"/><Relationship Id="rId9" Type="http://schemas.openxmlformats.org/officeDocument/2006/relationships/image" Target="../media/image69.png"/></Relationships>
</file>

<file path=ppt/slides/_rels/slide29.xml.rels><?xml version="1.0" encoding="UTF-8" standalone="yes"?>
<Relationships xmlns="http://schemas.openxmlformats.org/package/2006/relationships"><Relationship Id="rId8" Type="http://schemas.openxmlformats.org/officeDocument/2006/relationships/hyperlink" Target="https://gramoten.li/" TargetMode="External"/><Relationship Id="rId13" Type="http://schemas.openxmlformats.org/officeDocument/2006/relationships/hyperlink" Target="https://www.clovekvtisni.cz/zmerte-si-medialni-gramotnost-5816gp" TargetMode="External"/><Relationship Id="rId18" Type="http://schemas.openxmlformats.org/officeDocument/2006/relationships/hyperlink" Target="https://www.dr.dk/nyheder/detektor" TargetMode="External"/><Relationship Id="rId3" Type="http://schemas.openxmlformats.org/officeDocument/2006/relationships/hyperlink" Target="https://www.mediamanual.at/" TargetMode="External"/><Relationship Id="rId21" Type="http://schemas.openxmlformats.org/officeDocument/2006/relationships/hyperlink" Target="https://danskemedier.dk/undervisning/" TargetMode="External"/><Relationship Id="rId7" Type="http://schemas.openxmlformats.org/officeDocument/2006/relationships/hyperlink" Target="https://mediawijs.be/" TargetMode="External"/><Relationship Id="rId12" Type="http://schemas.openxmlformats.org/officeDocument/2006/relationships/hyperlink" Target="http://medialiteracy.cut.ac.cy/" TargetMode="External"/><Relationship Id="rId17" Type="http://schemas.openxmlformats.org/officeDocument/2006/relationships/hyperlink" Target="https://www.tjekdet.dk/" TargetMode="External"/><Relationship Id="rId2" Type="http://schemas.openxmlformats.org/officeDocument/2006/relationships/image" Target="../media/image68.png"/><Relationship Id="rId16" Type="http://schemas.openxmlformats.org/officeDocument/2006/relationships/hyperlink" Target="https://www.mediasupport.org/about/" TargetMode="External"/><Relationship Id="rId20" Type="http://schemas.openxmlformats.org/officeDocument/2006/relationships/hyperlink" Target="https://borneavisen.dk/" TargetMode="External"/><Relationship Id="rId1" Type="http://schemas.openxmlformats.org/officeDocument/2006/relationships/slideLayout" Target="../slideLayouts/slideLayout61.xml"/><Relationship Id="rId6" Type="http://schemas.openxmlformats.org/officeDocument/2006/relationships/hyperlink" Target="https://bundeskriminalamt.at/205/start.aspx#a2" TargetMode="External"/><Relationship Id="rId11" Type="http://schemas.openxmlformats.org/officeDocument/2006/relationships/hyperlink" Target="https://www.medijskapismenost.hr/" TargetMode="External"/><Relationship Id="rId5" Type="http://schemas.openxmlformats.org/officeDocument/2006/relationships/hyperlink" Target="http://bupp.at/" TargetMode="External"/><Relationship Id="rId15" Type="http://schemas.openxmlformats.org/officeDocument/2006/relationships/hyperlink" Target="https://www.elpida.cz/" TargetMode="External"/><Relationship Id="rId23" Type="http://schemas.openxmlformats.org/officeDocument/2006/relationships/image" Target="../media/image70.png"/><Relationship Id="rId10" Type="http://schemas.openxmlformats.org/officeDocument/2006/relationships/hyperlink" Target="https://www.djecamedija.org/" TargetMode="External"/><Relationship Id="rId19" Type="http://schemas.openxmlformats.org/officeDocument/2006/relationships/hyperlink" Target="https://www.dr.dk/ultra" TargetMode="External"/><Relationship Id="rId4" Type="http://schemas.openxmlformats.org/officeDocument/2006/relationships/hyperlink" Target="https://www.saferinternet.at/" TargetMode="External"/><Relationship Id="rId9" Type="http://schemas.openxmlformats.org/officeDocument/2006/relationships/hyperlink" Target="http://dkmk.hr/" TargetMode="External"/><Relationship Id="rId14" Type="http://schemas.openxmlformats.org/officeDocument/2006/relationships/hyperlink" Target="https://fakescape.cz/" TargetMode="External"/><Relationship Id="rId22"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hyperlink" Target="https://www.mediataitoviikko.fi/" TargetMode="External"/><Relationship Id="rId13" Type="http://schemas.openxmlformats.org/officeDocument/2006/relationships/hyperlink" Target="https://www.bmfsfj.de/bmfsfj/themen/kinder-und-jugend/medienkompetenz/medienkompetenz-staerken/75350" TargetMode="External"/><Relationship Id="rId18" Type="http://schemas.openxmlformats.org/officeDocument/2006/relationships/hyperlink" Target="https://act-on.jff.de/" TargetMode="External"/><Relationship Id="rId3" Type="http://schemas.openxmlformats.org/officeDocument/2006/relationships/hyperlink" Target="https://www.hm.ee/et/meediapadevuse-nadal-2019-enne-motlen-siis-jagan" TargetMode="External"/><Relationship Id="rId21" Type="http://schemas.openxmlformats.org/officeDocument/2006/relationships/hyperlink" Target="https://medialiteracyinstitute.gr/pii-imaste/" TargetMode="External"/><Relationship Id="rId7" Type="http://schemas.openxmlformats.org/officeDocument/2006/relationships/hyperlink" Target="https://mediataitokoulu.fi/index.php?option=com_content&amp;view=article&amp;id=1139&amp;Itemid=454&amp;lang=fi" TargetMode="External"/><Relationship Id="rId12" Type="http://schemas.openxmlformats.org/officeDocument/2006/relationships/hyperlink" Target="http://irex-europe.fr/about-irex-europe/" TargetMode="External"/><Relationship Id="rId17" Type="http://schemas.openxmlformats.org/officeDocument/2006/relationships/hyperlink" Target="https://www.dji.de/ueber-uns/projekte/projekte/apps-fuer-kinder-angebote-und-trendanalysen/datenbank-apps-fuer-kinder.html" TargetMode="External"/><Relationship Id="rId2" Type="http://schemas.openxmlformats.org/officeDocument/2006/relationships/image" Target="../media/image68.png"/><Relationship Id="rId16" Type="http://schemas.openxmlformats.org/officeDocument/2006/relationships/hyperlink" Target="https://www.surfen-ohne-risiko.net/" TargetMode="External"/><Relationship Id="rId20" Type="http://schemas.openxmlformats.org/officeDocument/2006/relationships/hyperlink" Target="https://www.dw.com/en/dw-akademie/about-us/s-9519" TargetMode="External"/><Relationship Id="rId1" Type="http://schemas.openxmlformats.org/officeDocument/2006/relationships/slideLayout" Target="../slideLayouts/slideLayout61.xml"/><Relationship Id="rId6" Type="http://schemas.openxmlformats.org/officeDocument/2006/relationships/hyperlink" Target="https://kavi.fi/sites/default/files/documents/mil_in_finland.pdf" TargetMode="External"/><Relationship Id="rId11" Type="http://schemas.openxmlformats.org/officeDocument/2006/relationships/hyperlink" Target="https://yle.fi/uutiset/osasto/uutisluokka/" TargetMode="External"/><Relationship Id="rId24" Type="http://schemas.openxmlformats.org/officeDocument/2006/relationships/image" Target="../media/image70.png"/><Relationship Id="rId5" Type="http://schemas.openxmlformats.org/officeDocument/2006/relationships/hyperlink" Target="https://medialukutaitosuomessa.fi/" TargetMode="External"/><Relationship Id="rId15" Type="http://schemas.openxmlformats.org/officeDocument/2006/relationships/hyperlink" Target="https://www.gutes-aufwachsen-mit-medien.de/" TargetMode="External"/><Relationship Id="rId23" Type="http://schemas.openxmlformats.org/officeDocument/2006/relationships/image" Target="../media/image69.png"/><Relationship Id="rId10" Type="http://schemas.openxmlformats.org/officeDocument/2006/relationships/hyperlink" Target="https://yle.fi/aihe/digitreenit" TargetMode="External"/><Relationship Id="rId19" Type="http://schemas.openxmlformats.org/officeDocument/2006/relationships/hyperlink" Target="https://www.blinde-kuh.de/smart-index.html" TargetMode="External"/><Relationship Id="rId4" Type="http://schemas.openxmlformats.org/officeDocument/2006/relationships/hyperlink" Target="https://www.salto-youth.net/rc/participation/aboutparticipation/" TargetMode="External"/><Relationship Id="rId9" Type="http://schemas.openxmlformats.org/officeDocument/2006/relationships/hyperlink" Target="https://mediakasvatus.fi/" TargetMode="External"/><Relationship Id="rId14" Type="http://schemas.openxmlformats.org/officeDocument/2006/relationships/hyperlink" Target="https://www.schau-hin.info/" TargetMode="External"/><Relationship Id="rId22" Type="http://schemas.openxmlformats.org/officeDocument/2006/relationships/hyperlink" Target="https://fakescape.cz/"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eurispes.eu/attivita/media-literacy/media-literacy-in-italia/" TargetMode="External"/><Relationship Id="rId13" Type="http://schemas.openxmlformats.org/officeDocument/2006/relationships/hyperlink" Target="http://www.vp.gov.lv/supervaronis/" TargetMode="External"/><Relationship Id="rId18" Type="http://schemas.openxmlformats.org/officeDocument/2006/relationships/hyperlink" Target="https://www.bee-secure.lu/fr/news" TargetMode="External"/><Relationship Id="rId3" Type="http://schemas.openxmlformats.org/officeDocument/2006/relationships/hyperlink" Target="https://televele.hu/" TargetMode="External"/><Relationship Id="rId21" Type="http://schemas.openxmlformats.org/officeDocument/2006/relationships/hyperlink" Target="https://ejc.net/" TargetMode="External"/><Relationship Id="rId7" Type="http://schemas.openxmlformats.org/officeDocument/2006/relationships/hyperlink" Target="https://www.medmediaeducation.it/" TargetMode="External"/><Relationship Id="rId12" Type="http://schemas.openxmlformats.org/officeDocument/2006/relationships/hyperlink" Target="https://www.facebook.com/medijpratejs/" TargetMode="External"/><Relationship Id="rId17" Type="http://schemas.openxmlformats.org/officeDocument/2006/relationships/hyperlink" Target="https://debunk.eu/about-debunk/" TargetMode="External"/><Relationship Id="rId25" Type="http://schemas.openxmlformats.org/officeDocument/2006/relationships/image" Target="../media/image70.png"/><Relationship Id="rId2" Type="http://schemas.openxmlformats.org/officeDocument/2006/relationships/image" Target="../media/image68.png"/><Relationship Id="rId16" Type="http://schemas.openxmlformats.org/officeDocument/2006/relationships/hyperlink" Target="https://www.emokykla.lt/neformalus/pradzia/mediju-ir-informacinio-rastingumo-hakatonas/19605" TargetMode="External"/><Relationship Id="rId20" Type="http://schemas.openxmlformats.org/officeDocument/2006/relationships/hyperlink" Target="https://www.mediawijzer.net/" TargetMode="External"/><Relationship Id="rId1" Type="http://schemas.openxmlformats.org/officeDocument/2006/relationships/slideLayout" Target="../slideLayouts/slideLayout61.xml"/><Relationship Id="rId6" Type="http://schemas.openxmlformats.org/officeDocument/2006/relationships/hyperlink" Target="https://www.facta.news/" TargetMode="External"/><Relationship Id="rId11" Type="http://schemas.openxmlformats.org/officeDocument/2006/relationships/hyperlink" Target="https://www.km.gov.lv/uploads/ckeditor/files/mediju_politika/medijprat&#299;ba/medijpratibas%20materiali/Caps_un_ciet-ISBN-978-9984-633-45-9-ilovepdf-compressed.pdf" TargetMode="External"/><Relationship Id="rId24" Type="http://schemas.openxmlformats.org/officeDocument/2006/relationships/image" Target="../media/image69.png"/><Relationship Id="rId5" Type="http://schemas.openxmlformats.org/officeDocument/2006/relationships/hyperlink" Target="https://pagellapolitica.it/" TargetMode="External"/><Relationship Id="rId15" Type="http://schemas.openxmlformats.org/officeDocument/2006/relationships/hyperlink" Target="https://www.zinauviska.lt/lt/" TargetMode="External"/><Relationship Id="rId23" Type="http://schemas.openxmlformats.org/officeDocument/2006/relationships/hyperlink" Target="https://www.aboutbadnews.com/social-impact-game" TargetMode="External"/><Relationship Id="rId10" Type="http://schemas.openxmlformats.org/officeDocument/2006/relationships/hyperlink" Target="https://en.rebaltica.lv/investigations/recheck/" TargetMode="External"/><Relationship Id="rId19" Type="http://schemas.openxmlformats.org/officeDocument/2006/relationships/hyperlink" Target="https://www.besmartonline.org.mt/Default.aspx" TargetMode="External"/><Relationship Id="rId4" Type="http://schemas.openxmlformats.org/officeDocument/2006/relationships/hyperlink" Target="https://www.bemediasmart.ie/" TargetMode="External"/><Relationship Id="rId9" Type="http://schemas.openxmlformats.org/officeDocument/2006/relationships/hyperlink" Target="https://www.lsm.lv/pilnadoma" TargetMode="External"/><Relationship Id="rId14" Type="http://schemas.openxmlformats.org/officeDocument/2006/relationships/hyperlink" Target="https://www.draugiskasinternetas.lt/en/about-safer-internet/" TargetMode="External"/><Relationship Id="rId22" Type="http://schemas.openxmlformats.org/officeDocument/2006/relationships/hyperlink" Target="https://www.hoezomediawijs.nl/"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fdds.pl/" TargetMode="External"/><Relationship Id="rId13" Type="http://schemas.openxmlformats.org/officeDocument/2006/relationships/hyperlink" Target="https://konkret24.tvn24.pl/" TargetMode="External"/><Relationship Id="rId18" Type="http://schemas.openxmlformats.org/officeDocument/2006/relationships/hyperlink" Target="https://www.factual.ro/" TargetMode="External"/><Relationship Id="rId3" Type="http://schemas.openxmlformats.org/officeDocument/2006/relationships/hyperlink" Target="https://www.batory.org.pl/" TargetMode="External"/><Relationship Id="rId21" Type="http://schemas.openxmlformats.org/officeDocument/2006/relationships/hyperlink" Target="http://en.rvr.sk/" TargetMode="External"/><Relationship Id="rId7" Type="http://schemas.openxmlformats.org/officeDocument/2006/relationships/hyperlink" Target="https://nowoczesnapolska.org.pl/" TargetMode="External"/><Relationship Id="rId12" Type="http://schemas.openxmlformats.org/officeDocument/2006/relationships/hyperlink" Target="https://www.facebook.com/groups/wojownicyklawiatury/" TargetMode="External"/><Relationship Id="rId17" Type="http://schemas.openxmlformats.org/officeDocument/2006/relationships/hyperlink" Target="https://www.activewatch.ro/" TargetMode="External"/><Relationship Id="rId2" Type="http://schemas.openxmlformats.org/officeDocument/2006/relationships/image" Target="../media/image68.png"/><Relationship Id="rId16" Type="http://schemas.openxmlformats.org/officeDocument/2006/relationships/hyperlink" Target="https://www.incode2030.gov.pt/en/incode2030" TargetMode="External"/><Relationship Id="rId20" Type="http://schemas.openxmlformats.org/officeDocument/2006/relationships/hyperlink" Target="https://mediawise.ro/" TargetMode="External"/><Relationship Id="rId1" Type="http://schemas.openxmlformats.org/officeDocument/2006/relationships/slideLayout" Target="../slideLayouts/slideLayout61.xml"/><Relationship Id="rId6" Type="http://schemas.openxmlformats.org/officeDocument/2006/relationships/hyperlink" Target="https://ceo.org.pl/" TargetMode="External"/><Relationship Id="rId11" Type="http://schemas.openxmlformats.org/officeDocument/2006/relationships/hyperlink" Target="https://www.szkolazklasa.org.pl/" TargetMode="External"/><Relationship Id="rId5" Type="http://schemas.openxmlformats.org/officeDocument/2006/relationships/hyperlink" Target="https://demagog.org.pl/" TargetMode="External"/><Relationship Id="rId15" Type="http://schemas.openxmlformats.org/officeDocument/2006/relationships/hyperlink" Target="https://www.internetsegura.pt/cis/missao-e-objetivos" TargetMode="External"/><Relationship Id="rId23" Type="http://schemas.openxmlformats.org/officeDocument/2006/relationships/image" Target="../media/image70.png"/><Relationship Id="rId10" Type="http://schemas.openxmlformats.org/officeDocument/2006/relationships/hyperlink" Target="http://ptem.org.pl/" TargetMode="External"/><Relationship Id="rId19" Type="http://schemas.openxmlformats.org/officeDocument/2006/relationships/hyperlink" Target="https://funky.ong/english/" TargetMode="External"/><Relationship Id="rId4" Type="http://schemas.openxmlformats.org/officeDocument/2006/relationships/hyperlink" Target="https://e-jcn.eu/" TargetMode="External"/><Relationship Id="rId9" Type="http://schemas.openxmlformats.org/officeDocument/2006/relationships/hyperlink" Target="https://panoptykon.org/" TargetMode="External"/><Relationship Id="rId14" Type="http://schemas.openxmlformats.org/officeDocument/2006/relationships/hyperlink" Target="http://milobs.pt/" TargetMode="External"/><Relationship Id="rId22" Type="http://schemas.openxmlformats.org/officeDocument/2006/relationships/image" Target="../media/image69.png"/></Relationships>
</file>

<file path=ppt/slides/_rels/slide33.xml.rels><?xml version="1.0" encoding="UTF-8" standalone="yes"?>
<Relationships xmlns="http://schemas.openxmlformats.org/package/2006/relationships"><Relationship Id="rId8" Type="http://schemas.openxmlformats.org/officeDocument/2006/relationships/hyperlink" Target="https://casoris.si/" TargetMode="External"/><Relationship Id="rId13" Type="http://schemas.openxmlformats.org/officeDocument/2006/relationships/hyperlink" Target="https://www.sida.se/English/how-we-work/our-fields-of-work/democracy-human-rights-and-freedom-of-expression/" TargetMode="External"/><Relationship Id="rId3" Type="http://schemas.openxmlformats.org/officeDocument/2006/relationships/hyperlink" Target="https://www.rtve.es/instituto/" TargetMode="External"/><Relationship Id="rId7" Type="http://schemas.openxmlformats.org/officeDocument/2006/relationships/hyperlink" Target="https://www.mipi.si/" TargetMode="External"/><Relationship Id="rId12" Type="http://schemas.openxmlformats.org/officeDocument/2006/relationships/hyperlink" Target="https://www.statensmedierad.se/larommedier/mikformigdigitalutbildning.1871.html#start" TargetMode="External"/><Relationship Id="rId2" Type="http://schemas.openxmlformats.org/officeDocument/2006/relationships/image" Target="../media/image68.png"/><Relationship Id="rId16" Type="http://schemas.openxmlformats.org/officeDocument/2006/relationships/image" Target="../media/image70.png"/><Relationship Id="rId1" Type="http://schemas.openxmlformats.org/officeDocument/2006/relationships/slideLayout" Target="../slideLayouts/slideLayout61.xml"/><Relationship Id="rId6" Type="http://schemas.openxmlformats.org/officeDocument/2006/relationships/hyperlink" Target="https://neja.sta.si/" TargetMode="External"/><Relationship Id="rId11" Type="http://schemas.openxmlformats.org/officeDocument/2006/relationships/hyperlink" Target="https://safe.si/" TargetMode="External"/><Relationship Id="rId5" Type="http://schemas.openxmlformats.org/officeDocument/2006/relationships/hyperlink" Target="https://www.is4k.es/" TargetMode="External"/><Relationship Id="rId15" Type="http://schemas.openxmlformats.org/officeDocument/2006/relationships/image" Target="../media/image69.png"/><Relationship Id="rId10" Type="http://schemas.openxmlformats.org/officeDocument/2006/relationships/hyperlink" Target="http://pismenost.si/" TargetMode="External"/><Relationship Id="rId4" Type="http://schemas.openxmlformats.org/officeDocument/2006/relationships/hyperlink" Target="https://maldita.es/" TargetMode="External"/><Relationship Id="rId9" Type="http://schemas.openxmlformats.org/officeDocument/2006/relationships/hyperlink" Target="https://casoris.si/wp-content/uploads/2019/02/otroci-in-mediji_final_cip.pdf" TargetMode="External"/><Relationship Id="rId14" Type="http://schemas.openxmlformats.org/officeDocument/2006/relationships/hyperlink" Target="https://fojo.se/en/vara-projekt/free-independent-and-professional-journalism-in-eastern-and-central-europe/"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9.xml"/><Relationship Id="rId5" Type="http://schemas.openxmlformats.org/officeDocument/2006/relationships/image" Target="../media/image22.png"/><Relationship Id="rId4" Type="http://schemas.openxmlformats.org/officeDocument/2006/relationships/image" Target="../media/image21.w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1.xml"/><Relationship Id="rId5" Type="http://schemas.openxmlformats.org/officeDocument/2006/relationships/image" Target="../media/image24.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3.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Immagine 4"/>
          <p:cNvPicPr/>
          <p:nvPr/>
        </p:nvPicPr>
        <p:blipFill>
          <a:blip r:embed="rId2"/>
          <a:stretch/>
        </p:blipFill>
        <p:spPr>
          <a:xfrm>
            <a:off x="8692560" y="2346120"/>
            <a:ext cx="702000" cy="1671480"/>
          </a:xfrm>
          <a:prstGeom prst="rect">
            <a:avLst/>
          </a:prstGeom>
          <a:ln w="0">
            <a:noFill/>
          </a:ln>
          <a:effectLst>
            <a:reflection blurRad="6350" stA="17000" endPos="55000" dir="5400000" sy="-100000" algn="bl" rotWithShape="0"/>
          </a:effectLst>
        </p:spPr>
      </p:pic>
      <p:sp>
        <p:nvSpPr>
          <p:cNvPr id="282" name="CustomShape 1"/>
          <p:cNvSpPr/>
          <p:nvPr/>
        </p:nvSpPr>
        <p:spPr>
          <a:xfrm>
            <a:off x="2868120" y="4014688"/>
            <a:ext cx="916308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l-SI" sz="8000" b="1" strike="noStrike" dirty="0">
                <a:solidFill>
                  <a:srgbClr val="FF5D00"/>
                </a:solidFill>
                <a:latin typeface="Arial"/>
              </a:rPr>
              <a:t>dez</a:t>
            </a:r>
            <a:r>
              <a:rPr lang="sl-SI" sz="8000" b="1" strike="noStrike" dirty="0">
                <a:solidFill>
                  <a:srgbClr val="164193"/>
                </a:solidFill>
                <a:latin typeface="Arial"/>
              </a:rPr>
              <a:t>informacijam</a:t>
            </a:r>
          </a:p>
        </p:txBody>
      </p:sp>
      <p:sp>
        <p:nvSpPr>
          <p:cNvPr id="283" name="CustomShape 2"/>
          <p:cNvSpPr/>
          <p:nvPr/>
        </p:nvSpPr>
        <p:spPr>
          <a:xfrm>
            <a:off x="2955240" y="3429000"/>
            <a:ext cx="3837240" cy="51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l-SI" sz="2800" b="0" strike="noStrike">
                <a:solidFill>
                  <a:srgbClr val="164193"/>
                </a:solidFill>
                <a:latin typeface="Arial"/>
              </a:rPr>
              <a:t>PREPOZNAVANJE IN BOJ PROTI</a:t>
            </a:r>
          </a:p>
        </p:txBody>
      </p:sp>
      <p:pic>
        <p:nvPicPr>
          <p:cNvPr id="284" name="Immagine 6"/>
          <p:cNvPicPr/>
          <p:nvPr/>
        </p:nvPicPr>
        <p:blipFill>
          <a:blip r:embed="rId3"/>
          <a:stretch/>
        </p:blipFill>
        <p:spPr>
          <a:xfrm>
            <a:off x="7790040" y="2143440"/>
            <a:ext cx="379800" cy="1397160"/>
          </a:xfrm>
          <a:prstGeom prst="rect">
            <a:avLst/>
          </a:prstGeom>
          <a:ln w="0">
            <a:noFill/>
          </a:ln>
          <a:effectLst>
            <a:reflection blurRad="6350" stA="11000" endPos="55000" dir="5400000" sy="-100000" algn="bl" rotWithShape="0"/>
          </a:effectLst>
        </p:spPr>
      </p:pic>
      <p:pic>
        <p:nvPicPr>
          <p:cNvPr id="285" name="Immagine 8"/>
          <p:cNvPicPr/>
          <p:nvPr/>
        </p:nvPicPr>
        <p:blipFill>
          <a:blip r:embed="rId4"/>
          <a:stretch/>
        </p:blipFill>
        <p:spPr>
          <a:xfrm flipH="1">
            <a:off x="1140480" y="1148040"/>
            <a:ext cx="1733400" cy="4772160"/>
          </a:xfrm>
          <a:prstGeom prst="rect">
            <a:avLst/>
          </a:prstGeom>
          <a:ln w="0">
            <a:noFill/>
          </a:ln>
          <a:effectLst>
            <a:reflection blurRad="6350" stA="7000" endPos="55000" dir="5400000" sy="-100000" algn="bl" rotWithShape="0"/>
          </a:effectLst>
        </p:spPr>
      </p:pic>
      <p:pic>
        <p:nvPicPr>
          <p:cNvPr id="286" name="Immagine 13"/>
          <p:cNvPicPr/>
          <p:nvPr/>
        </p:nvPicPr>
        <p:blipFill>
          <a:blip r:embed="rId5"/>
          <a:stretch/>
        </p:blipFill>
        <p:spPr>
          <a:xfrm>
            <a:off x="5556600" y="1492920"/>
            <a:ext cx="1078560" cy="722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l-SI" sz="1600" b="0" strike="noStrike" dirty="0">
                <a:solidFill>
                  <a:srgbClr val="FFFFFF"/>
                </a:solidFill>
                <a:latin typeface="Arial"/>
              </a:rPr>
              <a:t>KAJ SO DEZINFORMACIJE – </a:t>
            </a:r>
            <a:r>
              <a:rPr lang="sl-SI" sz="1600" b="1" strike="noStrike" dirty="0">
                <a:solidFill>
                  <a:srgbClr val="FFFFFF"/>
                </a:solidFill>
                <a:latin typeface="Arial"/>
              </a:rPr>
              <a:t>ISTA OSEBA SE IZDAJA ZA RAZLIČNE PRORUSKO USMERJENE DRŽAVLJANKE</a:t>
            </a:r>
          </a:p>
        </p:txBody>
      </p:sp>
      <p:pic>
        <p:nvPicPr>
          <p:cNvPr id="381" name="Picture 9"/>
          <p:cNvPicPr/>
          <p:nvPr/>
        </p:nvPicPr>
        <p:blipFill>
          <a:blip r:embed="rId3"/>
          <a:stretch/>
        </p:blipFill>
        <p:spPr>
          <a:xfrm>
            <a:off x="738360" y="2657160"/>
            <a:ext cx="2359800" cy="1572480"/>
          </a:xfrm>
          <a:prstGeom prst="rect">
            <a:avLst/>
          </a:prstGeom>
          <a:ln w="0">
            <a:noFill/>
          </a:ln>
        </p:spPr>
      </p:pic>
      <p:pic>
        <p:nvPicPr>
          <p:cNvPr id="382" name="Triangle-action1"/>
          <p:cNvPicPr/>
          <p:nvPr/>
        </p:nvPicPr>
        <p:blipFill>
          <a:blip r:embed="rId4"/>
          <a:stretch/>
        </p:blipFill>
        <p:spPr>
          <a:xfrm>
            <a:off x="1649160" y="3244320"/>
            <a:ext cx="517680" cy="369000"/>
          </a:xfrm>
          <a:prstGeom prst="rect">
            <a:avLst/>
          </a:prstGeom>
          <a:ln w="0">
            <a:noFill/>
          </a:ln>
        </p:spPr>
      </p:pic>
      <p:pic>
        <p:nvPicPr>
          <p:cNvPr id="383" name="Paveikslėlis 17"/>
          <p:cNvPicPr/>
          <p:nvPr/>
        </p:nvPicPr>
        <p:blipFill>
          <a:blip r:embed="rId5"/>
          <a:stretch/>
        </p:blipFill>
        <p:spPr>
          <a:xfrm>
            <a:off x="3547800" y="2682000"/>
            <a:ext cx="2347200" cy="1547640"/>
          </a:xfrm>
          <a:prstGeom prst="rect">
            <a:avLst/>
          </a:prstGeom>
          <a:ln w="0">
            <a:noFill/>
          </a:ln>
        </p:spPr>
      </p:pic>
      <p:pic>
        <p:nvPicPr>
          <p:cNvPr id="384" name="Paveikslėlis 11"/>
          <p:cNvPicPr/>
          <p:nvPr/>
        </p:nvPicPr>
        <p:blipFill>
          <a:blip r:embed="rId6"/>
          <a:stretch/>
        </p:blipFill>
        <p:spPr>
          <a:xfrm>
            <a:off x="9134280" y="2682720"/>
            <a:ext cx="2344320" cy="1546920"/>
          </a:xfrm>
          <a:prstGeom prst="rect">
            <a:avLst/>
          </a:prstGeom>
          <a:ln w="0">
            <a:noFill/>
          </a:ln>
        </p:spPr>
      </p:pic>
      <p:pic>
        <p:nvPicPr>
          <p:cNvPr id="385" name="Paveikslėlis 16"/>
          <p:cNvPicPr/>
          <p:nvPr/>
        </p:nvPicPr>
        <p:blipFill>
          <a:blip r:embed="rId7"/>
          <a:stretch/>
        </p:blipFill>
        <p:spPr>
          <a:xfrm>
            <a:off x="6344280" y="2682720"/>
            <a:ext cx="2340360" cy="1546920"/>
          </a:xfrm>
          <a:prstGeom prst="rect">
            <a:avLst/>
          </a:prstGeom>
          <a:ln w="0">
            <a:noFill/>
          </a:ln>
        </p:spPr>
      </p:pic>
      <p:sp>
        <p:nvSpPr>
          <p:cNvPr id="386" name="CustomShape 2"/>
          <p:cNvSpPr/>
          <p:nvPr/>
        </p:nvSpPr>
        <p:spPr>
          <a:xfrm>
            <a:off x="725400" y="1670040"/>
            <a:ext cx="237996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ct val="100000"/>
              </a:lnSpc>
            </a:pPr>
            <a:r>
              <a:rPr lang="sl-SI" sz="1400" b="1" strike="noStrike">
                <a:solidFill>
                  <a:srgbClr val="FFFFFF"/>
                </a:solidFill>
                <a:latin typeface="Arial"/>
              </a:rPr>
              <a:t>Sem Maria, mati s prebivališčem na Krimu</a:t>
            </a:r>
          </a:p>
        </p:txBody>
      </p:sp>
      <p:sp>
        <p:nvSpPr>
          <p:cNvPr id="387" name="CustomShape 3"/>
          <p:cNvSpPr/>
          <p:nvPr/>
        </p:nvSpPr>
        <p:spPr>
          <a:xfrm>
            <a:off x="3541320" y="1670040"/>
            <a:ext cx="235260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sl-SI" sz="1400" b="1" strike="noStrike">
                <a:solidFill>
                  <a:srgbClr val="FFFFFF"/>
                </a:solidFill>
                <a:latin typeface="Arial"/>
              </a:rPr>
              <a:t>Zdaj sem podpredsednica </a:t>
            </a:r>
          </a:p>
          <a:p>
            <a:pPr algn="ctr">
              <a:lnSpc>
                <a:spcPts val="1380"/>
              </a:lnSpc>
            </a:pPr>
            <a:r>
              <a:rPr lang="sl-SI" sz="1400" b="1" strike="noStrike">
                <a:solidFill>
                  <a:srgbClr val="FFFFFF"/>
                </a:solidFill>
                <a:latin typeface="Arial"/>
              </a:rPr>
              <a:t>kulturne fundacije </a:t>
            </a:r>
          </a:p>
          <a:p>
            <a:pPr algn="ctr">
              <a:lnSpc>
                <a:spcPts val="1380"/>
              </a:lnSpc>
            </a:pPr>
            <a:r>
              <a:rPr lang="sl-SI" sz="1400" b="1" strike="noStrike">
                <a:solidFill>
                  <a:srgbClr val="FFFFFF"/>
                </a:solidFill>
                <a:latin typeface="Arial"/>
              </a:rPr>
              <a:t>v Lugansku</a:t>
            </a:r>
          </a:p>
        </p:txBody>
      </p:sp>
      <p:sp>
        <p:nvSpPr>
          <p:cNvPr id="388" name="CustomShape 4"/>
          <p:cNvSpPr/>
          <p:nvPr/>
        </p:nvSpPr>
        <p:spPr>
          <a:xfrm>
            <a:off x="6334560" y="1670040"/>
            <a:ext cx="235548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sl-SI" sz="1400" b="1" strike="noStrike">
                <a:solidFill>
                  <a:srgbClr val="FFFFFF"/>
                </a:solidFill>
                <a:latin typeface="Arial"/>
              </a:rPr>
              <a:t>Zdaj sem rusko govoreča prebivalka Rige v Latviji</a:t>
            </a:r>
          </a:p>
        </p:txBody>
      </p:sp>
      <p:sp>
        <p:nvSpPr>
          <p:cNvPr id="389" name="CustomShape 5"/>
          <p:cNvSpPr/>
          <p:nvPr/>
        </p:nvSpPr>
        <p:spPr>
          <a:xfrm>
            <a:off x="9131760" y="1670040"/>
            <a:ext cx="235440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sl-SI" sz="1400" b="1" strike="noStrike">
                <a:solidFill>
                  <a:srgbClr val="FFFFFF"/>
                </a:solidFill>
                <a:latin typeface="Arial"/>
              </a:rPr>
              <a:t>Zdaj živim </a:t>
            </a:r>
          </a:p>
          <a:p>
            <a:pPr algn="ctr">
              <a:lnSpc>
                <a:spcPts val="1380"/>
              </a:lnSpc>
            </a:pPr>
            <a:r>
              <a:rPr lang="sl-SI" sz="1400" b="1" strike="noStrike">
                <a:solidFill>
                  <a:srgbClr val="FFFFFF"/>
                </a:solidFill>
                <a:latin typeface="Arial"/>
              </a:rPr>
              <a:t>v Harkovu v Ukrajini</a:t>
            </a:r>
          </a:p>
        </p:txBody>
      </p:sp>
      <p:sp>
        <p:nvSpPr>
          <p:cNvPr id="390"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l-SI" sz="3200" b="1" strike="noStrike">
                <a:solidFill>
                  <a:srgbClr val="FFFFFF"/>
                </a:solidFill>
                <a:latin typeface="Arial"/>
              </a:rPr>
              <a:t>1</a:t>
            </a:r>
          </a:p>
        </p:txBody>
      </p:sp>
      <p:sp>
        <p:nvSpPr>
          <p:cNvPr id="391" name="CustomShape 7"/>
          <p:cNvSpPr/>
          <p:nvPr/>
        </p:nvSpPr>
        <p:spPr>
          <a:xfrm>
            <a:off x="1649160" y="4816800"/>
            <a:ext cx="8549405" cy="4251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gn="ctr">
              <a:lnSpc>
                <a:spcPts val="1899"/>
              </a:lnSpc>
            </a:pPr>
            <a:r>
              <a:rPr lang="sl-SI" sz="2000" b="1" strike="noStrike">
                <a:solidFill>
                  <a:srgbClr val="FFFFFF"/>
                </a:solidFill>
                <a:latin typeface="Arial"/>
              </a:rPr>
              <a:t>RESNIČNA OSEBA, UPORABLJENA KOT IGRALKA V LAŽNI ZGODBI</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l-SI" sz="1800" b="0" strike="noStrike">
                <a:solidFill>
                  <a:srgbClr val="FFFFFF"/>
                </a:solidFill>
                <a:latin typeface="Arial"/>
              </a:rPr>
              <a:t>KAKO DELUJEJO DEZINFORMACIJE – </a:t>
            </a:r>
            <a:r>
              <a:rPr lang="sl-SI" sz="1800" b="1" strike="noStrike">
                <a:solidFill>
                  <a:srgbClr val="FFFFFF"/>
                </a:solidFill>
                <a:latin typeface="Arial"/>
              </a:rPr>
              <a:t>PROCES ŠIRJENJA DEZINFORMACIJ I</a:t>
            </a:r>
          </a:p>
        </p:txBody>
      </p:sp>
      <p:pic>
        <p:nvPicPr>
          <p:cNvPr id="393" name="Immagine 21"/>
          <p:cNvPicPr/>
          <p:nvPr/>
        </p:nvPicPr>
        <p:blipFill>
          <a:blip r:embed="rId3"/>
          <a:srcRect t="-389" b="48423"/>
          <a:stretch/>
        </p:blipFill>
        <p:spPr>
          <a:xfrm>
            <a:off x="4656240" y="955080"/>
            <a:ext cx="3423600" cy="3563640"/>
          </a:xfrm>
          <a:prstGeom prst="rect">
            <a:avLst/>
          </a:prstGeom>
          <a:ln w="0">
            <a:noFill/>
          </a:ln>
        </p:spPr>
      </p:pic>
      <p:sp>
        <p:nvSpPr>
          <p:cNvPr id="394" name="TextShape 2"/>
          <p:cNvSpPr txBox="1"/>
          <p:nvPr/>
        </p:nvSpPr>
        <p:spPr>
          <a:xfrm>
            <a:off x="4288752" y="4252680"/>
            <a:ext cx="3589158" cy="934560"/>
          </a:xfrm>
          <a:prstGeom prst="rect">
            <a:avLst/>
          </a:prstGeom>
          <a:solidFill>
            <a:srgbClr val="FE5D00"/>
          </a:solidFill>
          <a:ln w="0">
            <a:noFill/>
          </a:ln>
        </p:spPr>
        <p:txBody>
          <a:bodyPr tIns="0" bIns="0" anchor="ctr">
            <a:noAutofit/>
          </a:bodyPr>
          <a:lstStyle/>
          <a:p>
            <a:pPr algn="ctr">
              <a:lnSpc>
                <a:spcPct val="90000"/>
              </a:lnSpc>
              <a:spcBef>
                <a:spcPts val="1001"/>
              </a:spcBef>
              <a:tabLst>
                <a:tab pos="0" algn="l"/>
              </a:tabLst>
            </a:pPr>
            <a:r>
              <a:rPr lang="sl-SI" sz="4800" b="1" strike="noStrike" dirty="0">
                <a:solidFill>
                  <a:srgbClr val="FFFFFF"/>
                </a:solidFill>
                <a:latin typeface="Arial"/>
              </a:rPr>
              <a:t>PODPIRATI</a:t>
            </a:r>
          </a:p>
        </p:txBody>
      </p:sp>
      <p:pic>
        <p:nvPicPr>
          <p:cNvPr id="395" name="Immagine 17"/>
          <p:cNvPicPr/>
          <p:nvPr/>
        </p:nvPicPr>
        <p:blipFill>
          <a:blip r:embed="rId4"/>
          <a:srcRect t="-3" b="50924"/>
          <a:stretch/>
        </p:blipFill>
        <p:spPr>
          <a:xfrm>
            <a:off x="1389240" y="1015920"/>
            <a:ext cx="1738080" cy="3277800"/>
          </a:xfrm>
          <a:prstGeom prst="rect">
            <a:avLst/>
          </a:prstGeom>
          <a:ln w="0">
            <a:noFill/>
          </a:ln>
        </p:spPr>
      </p:pic>
      <p:sp>
        <p:nvSpPr>
          <p:cNvPr id="396" name="CustomShape 3"/>
          <p:cNvSpPr/>
          <p:nvPr/>
        </p:nvSpPr>
        <p:spPr>
          <a:xfrm>
            <a:off x="549000" y="4254840"/>
            <a:ext cx="3251880" cy="930240"/>
          </a:xfrm>
          <a:prstGeom prst="roundRect">
            <a:avLst>
              <a:gd name="adj" fmla="val 50000"/>
            </a:avLst>
          </a:prstGeom>
          <a:solidFill>
            <a:schemeClr val="tx2"/>
          </a:solidFill>
          <a:ln w="0">
            <a:noFill/>
          </a:ln>
        </p:spPr>
        <p:style>
          <a:lnRef idx="0">
            <a:scrgbClr r="0" g="0" b="0"/>
          </a:lnRef>
          <a:fillRef idx="0">
            <a:scrgbClr r="0" g="0" b="0"/>
          </a:fillRef>
          <a:effectRef idx="0">
            <a:scrgbClr r="0" g="0" b="0"/>
          </a:effectRef>
          <a:fontRef idx="minor"/>
        </p:style>
        <p:txBody>
          <a:bodyPr tIns="0" bIns="0" anchor="ctr">
            <a:spAutoFit/>
          </a:bodyPr>
          <a:lstStyle/>
          <a:p>
            <a:pPr algn="ctr">
              <a:lnSpc>
                <a:spcPct val="90000"/>
              </a:lnSpc>
              <a:spcBef>
                <a:spcPts val="1001"/>
              </a:spcBef>
              <a:tabLst>
                <a:tab pos="0" algn="l"/>
              </a:tabLst>
            </a:pPr>
            <a:r>
              <a:rPr lang="sl-SI" sz="4800" b="1" strike="noStrike">
                <a:solidFill>
                  <a:srgbClr val="FFFFFF"/>
                </a:solidFill>
                <a:latin typeface="Arial"/>
              </a:rPr>
              <a:t>VERJETI</a:t>
            </a:r>
          </a:p>
        </p:txBody>
      </p:sp>
      <p:pic>
        <p:nvPicPr>
          <p:cNvPr id="397" name="Immagine 13"/>
          <p:cNvPicPr/>
          <p:nvPr/>
        </p:nvPicPr>
        <p:blipFill>
          <a:blip r:embed="rId5"/>
          <a:srcRect l="-87" r="87" b="22471"/>
          <a:stretch/>
        </p:blipFill>
        <p:spPr>
          <a:xfrm>
            <a:off x="9147600" y="1464120"/>
            <a:ext cx="1776960" cy="2843640"/>
          </a:xfrm>
          <a:prstGeom prst="rect">
            <a:avLst/>
          </a:prstGeom>
          <a:ln w="0">
            <a:noFill/>
          </a:ln>
        </p:spPr>
      </p:pic>
      <p:sp>
        <p:nvSpPr>
          <p:cNvPr id="398" name="CustomShape 4"/>
          <p:cNvSpPr/>
          <p:nvPr/>
        </p:nvSpPr>
        <p:spPr>
          <a:xfrm>
            <a:off x="8280278" y="4250249"/>
            <a:ext cx="3596639" cy="934831"/>
          </a:xfrm>
          <a:prstGeom prst="roundRect">
            <a:avLst>
              <a:gd name="adj" fmla="val 50000"/>
            </a:avLst>
          </a:prstGeom>
          <a:solidFill>
            <a:schemeClr val="accent3"/>
          </a:solidFill>
          <a:ln w="0">
            <a:noFill/>
          </a:ln>
        </p:spPr>
        <p:style>
          <a:lnRef idx="0">
            <a:scrgbClr r="0" g="0" b="0"/>
          </a:lnRef>
          <a:fillRef idx="0">
            <a:scrgbClr r="0" g="0" b="0"/>
          </a:fillRef>
          <a:effectRef idx="0">
            <a:scrgbClr r="0" g="0" b="0"/>
          </a:effectRef>
          <a:fontRef idx="minor"/>
        </p:style>
        <p:txBody>
          <a:bodyPr wrap="square" tIns="0" bIns="0" anchor="ctr">
            <a:spAutoFit/>
          </a:bodyPr>
          <a:lstStyle/>
          <a:p>
            <a:pPr algn="ctr">
              <a:lnSpc>
                <a:spcPct val="90000"/>
              </a:lnSpc>
              <a:spcBef>
                <a:spcPts val="1001"/>
              </a:spcBef>
              <a:tabLst>
                <a:tab pos="0" algn="l"/>
              </a:tabLst>
            </a:pPr>
            <a:r>
              <a:rPr lang="sl-SI" sz="4800" b="1" strike="noStrike">
                <a:solidFill>
                  <a:srgbClr val="FFFFFF"/>
                </a:solidFill>
                <a:latin typeface="Arial"/>
              </a:rPr>
              <a:t>UKREPATI</a:t>
            </a:r>
          </a:p>
        </p:txBody>
      </p:sp>
      <p:sp>
        <p:nvSpPr>
          <p:cNvPr id="399" name="CustomShape 5"/>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l-SI"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l-SI" sz="1800" b="0" strike="noStrike">
                <a:solidFill>
                  <a:srgbClr val="FFFFFF"/>
                </a:solidFill>
                <a:latin typeface="Arial"/>
              </a:rPr>
              <a:t>KAKO DELUJEJO DEZINFORMACIJE – </a:t>
            </a:r>
            <a:r>
              <a:rPr lang="sl-SI" sz="1800" b="1" strike="noStrike">
                <a:solidFill>
                  <a:srgbClr val="FFFFFF"/>
                </a:solidFill>
                <a:latin typeface="Arial"/>
              </a:rPr>
              <a:t>PROCES ŠIRJENJA DEZINFORMACIJ II – EVROPSKE VREDNOTE</a:t>
            </a:r>
          </a:p>
        </p:txBody>
      </p:sp>
      <p:grpSp>
        <p:nvGrpSpPr>
          <p:cNvPr id="401" name="Group 2"/>
          <p:cNvGrpSpPr/>
          <p:nvPr/>
        </p:nvGrpSpPr>
        <p:grpSpPr>
          <a:xfrm>
            <a:off x="2399760" y="3975120"/>
            <a:ext cx="968760" cy="968760"/>
            <a:chOff x="2399760" y="3975120"/>
            <a:chExt cx="968760" cy="968760"/>
          </a:xfrm>
        </p:grpSpPr>
        <p:sp>
          <p:nvSpPr>
            <p:cNvPr id="402"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3" name="Immagine 5"/>
            <p:cNvPicPr/>
            <p:nvPr/>
          </p:nvPicPr>
          <p:blipFill>
            <a:blip r:embed="rId3"/>
            <a:stretch/>
          </p:blipFill>
          <p:spPr>
            <a:xfrm>
              <a:off x="2523240" y="4162680"/>
              <a:ext cx="759600" cy="574920"/>
            </a:xfrm>
            <a:prstGeom prst="rect">
              <a:avLst/>
            </a:prstGeom>
            <a:ln w="0">
              <a:noFill/>
            </a:ln>
          </p:spPr>
        </p:pic>
      </p:grpSp>
      <p:grpSp>
        <p:nvGrpSpPr>
          <p:cNvPr id="404" name="Group 4"/>
          <p:cNvGrpSpPr/>
          <p:nvPr/>
        </p:nvGrpSpPr>
        <p:grpSpPr>
          <a:xfrm>
            <a:off x="5535000" y="1231920"/>
            <a:ext cx="1121760" cy="1121760"/>
            <a:chOff x="5535000" y="1231920"/>
            <a:chExt cx="1121760" cy="1121760"/>
          </a:xfrm>
        </p:grpSpPr>
        <p:sp>
          <p:nvSpPr>
            <p:cNvPr id="405"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06" name="Immagine 8"/>
            <p:cNvPicPr/>
            <p:nvPr/>
          </p:nvPicPr>
          <p:blipFill>
            <a:blip r:embed="rId4"/>
            <a:stretch/>
          </p:blipFill>
          <p:spPr>
            <a:xfrm rot="842400">
              <a:off x="5727240" y="1351800"/>
              <a:ext cx="636840" cy="849960"/>
            </a:xfrm>
            <a:prstGeom prst="rect">
              <a:avLst/>
            </a:prstGeom>
            <a:ln w="0">
              <a:noFill/>
            </a:ln>
          </p:spPr>
        </p:pic>
      </p:grpSp>
      <p:grpSp>
        <p:nvGrpSpPr>
          <p:cNvPr id="407" name="Group 6"/>
          <p:cNvGrpSpPr/>
          <p:nvPr/>
        </p:nvGrpSpPr>
        <p:grpSpPr>
          <a:xfrm>
            <a:off x="6383880" y="4797000"/>
            <a:ext cx="1677600" cy="1677600"/>
            <a:chOff x="6383880" y="4797000"/>
            <a:chExt cx="1677600" cy="1677600"/>
          </a:xfrm>
        </p:grpSpPr>
        <p:sp>
          <p:nvSpPr>
            <p:cNvPr id="408"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9" name="Immagine 11"/>
            <p:cNvPicPr/>
            <p:nvPr/>
          </p:nvPicPr>
          <p:blipFill>
            <a:blip r:embed="rId5"/>
            <a:stretch/>
          </p:blipFill>
          <p:spPr>
            <a:xfrm>
              <a:off x="6773760" y="5131080"/>
              <a:ext cx="839160" cy="1005480"/>
            </a:xfrm>
            <a:prstGeom prst="rect">
              <a:avLst/>
            </a:prstGeom>
            <a:ln w="0">
              <a:noFill/>
            </a:ln>
          </p:spPr>
        </p:pic>
      </p:grpSp>
      <p:grpSp>
        <p:nvGrpSpPr>
          <p:cNvPr id="410" name="Group 8"/>
          <p:cNvGrpSpPr/>
          <p:nvPr/>
        </p:nvGrpSpPr>
        <p:grpSpPr>
          <a:xfrm>
            <a:off x="3179520" y="1566720"/>
            <a:ext cx="1245600" cy="1245600"/>
            <a:chOff x="3179520" y="1566720"/>
            <a:chExt cx="1245600" cy="1245600"/>
          </a:xfrm>
        </p:grpSpPr>
        <p:sp>
          <p:nvSpPr>
            <p:cNvPr id="411"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12" name="Immagine 14"/>
            <p:cNvPicPr/>
            <p:nvPr/>
          </p:nvPicPr>
          <p:blipFill>
            <a:blip r:embed="rId6"/>
            <a:stretch/>
          </p:blipFill>
          <p:spPr>
            <a:xfrm>
              <a:off x="3342960" y="1799280"/>
              <a:ext cx="833040" cy="744120"/>
            </a:xfrm>
            <a:prstGeom prst="rect">
              <a:avLst/>
            </a:prstGeom>
            <a:ln w="0">
              <a:noFill/>
            </a:ln>
          </p:spPr>
        </p:pic>
      </p:grpSp>
      <p:grpSp>
        <p:nvGrpSpPr>
          <p:cNvPr id="413" name="Group 10"/>
          <p:cNvGrpSpPr/>
          <p:nvPr/>
        </p:nvGrpSpPr>
        <p:grpSpPr>
          <a:xfrm>
            <a:off x="4117320" y="5083920"/>
            <a:ext cx="1187280" cy="1187280"/>
            <a:chOff x="4117320" y="5083920"/>
            <a:chExt cx="1187280" cy="1187280"/>
          </a:xfrm>
        </p:grpSpPr>
        <p:sp>
          <p:nvSpPr>
            <p:cNvPr id="414"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15" name="Immagine 17"/>
            <p:cNvPicPr/>
            <p:nvPr/>
          </p:nvPicPr>
          <p:blipFill>
            <a:blip r:embed="rId7"/>
            <a:stretch/>
          </p:blipFill>
          <p:spPr>
            <a:xfrm>
              <a:off x="4404960" y="5298840"/>
              <a:ext cx="666720" cy="718560"/>
            </a:xfrm>
            <a:prstGeom prst="rect">
              <a:avLst/>
            </a:prstGeom>
            <a:ln w="0">
              <a:noFill/>
            </a:ln>
          </p:spPr>
        </p:pic>
      </p:grpSp>
      <p:grpSp>
        <p:nvGrpSpPr>
          <p:cNvPr id="416" name="Group 12"/>
          <p:cNvGrpSpPr/>
          <p:nvPr/>
        </p:nvGrpSpPr>
        <p:grpSpPr>
          <a:xfrm>
            <a:off x="7813440" y="1749240"/>
            <a:ext cx="1056960" cy="1056960"/>
            <a:chOff x="7813440" y="1749240"/>
            <a:chExt cx="1056960" cy="1056960"/>
          </a:xfrm>
        </p:grpSpPr>
        <p:sp>
          <p:nvSpPr>
            <p:cNvPr id="417" name="CustomShape 13"/>
            <p:cNvSpPr/>
            <p:nvPr/>
          </p:nvSpPr>
          <p:spPr>
            <a:xfrm>
              <a:off x="7813440" y="1749240"/>
              <a:ext cx="1056960" cy="1056960"/>
            </a:xfrm>
            <a:prstGeom prst="ellipse">
              <a:avLst/>
            </a:prstGeom>
            <a:solidFill>
              <a:schemeClr val="bg1"/>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18" name="Immagine 20"/>
            <p:cNvPicPr/>
            <p:nvPr/>
          </p:nvPicPr>
          <p:blipFill>
            <a:blip r:embed="rId8"/>
            <a:stretch/>
          </p:blipFill>
          <p:spPr>
            <a:xfrm>
              <a:off x="8040960" y="1954440"/>
              <a:ext cx="654480" cy="650160"/>
            </a:xfrm>
            <a:prstGeom prst="rect">
              <a:avLst/>
            </a:prstGeom>
            <a:ln w="0">
              <a:noFill/>
            </a:ln>
          </p:spPr>
        </p:pic>
      </p:grpSp>
      <p:grpSp>
        <p:nvGrpSpPr>
          <p:cNvPr id="419" name="Group 14"/>
          <p:cNvGrpSpPr/>
          <p:nvPr/>
        </p:nvGrpSpPr>
        <p:grpSpPr>
          <a:xfrm>
            <a:off x="8659800" y="3572640"/>
            <a:ext cx="1179000" cy="1179000"/>
            <a:chOff x="8659800" y="3572640"/>
            <a:chExt cx="1179000" cy="1179000"/>
          </a:xfrm>
        </p:grpSpPr>
        <p:sp>
          <p:nvSpPr>
            <p:cNvPr id="420" name="CustomShape 15"/>
            <p:cNvSpPr/>
            <p:nvPr/>
          </p:nvSpPr>
          <p:spPr>
            <a:xfrm>
              <a:off x="8659800" y="3572640"/>
              <a:ext cx="1179000" cy="117900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21" name="Immagine 23"/>
            <p:cNvPicPr/>
            <p:nvPr/>
          </p:nvPicPr>
          <p:blipFill>
            <a:blip r:embed="rId9"/>
            <a:stretch/>
          </p:blipFill>
          <p:spPr>
            <a:xfrm>
              <a:off x="8917560" y="3825360"/>
              <a:ext cx="744120" cy="730080"/>
            </a:xfrm>
            <a:prstGeom prst="rect">
              <a:avLst/>
            </a:prstGeom>
            <a:ln w="0">
              <a:noFill/>
            </a:ln>
          </p:spPr>
        </p:pic>
      </p:grpSp>
      <p:sp>
        <p:nvSpPr>
          <p:cNvPr id="422" name="Line 16"/>
          <p:cNvSpPr/>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3" name="Line 17"/>
          <p:cNvSpPr/>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4" name="Line 18"/>
          <p:cNvSpPr/>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5" name="Line 19"/>
          <p:cNvSpPr/>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6" name="Line 20"/>
          <p:cNvSpPr/>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7" name="Line 21"/>
          <p:cNvSpPr/>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8" name="Line 22"/>
          <p:cNvSpPr/>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9" name="CustomShape 23"/>
          <p:cNvSpPr/>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0" name="CustomShape 24"/>
          <p:cNvSpPr/>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1" name="CustomShape 25"/>
          <p:cNvSpPr/>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2" name="CustomShape 26"/>
          <p:cNvSpPr/>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3" name="CustomShape 27"/>
          <p:cNvSpPr/>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4" name="CustomShape 28"/>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l-SI" sz="3200" b="1" strike="noStrike">
                <a:solidFill>
                  <a:srgbClr val="FFFFFF"/>
                </a:solidFill>
                <a:latin typeface="Arial"/>
              </a:rPr>
              <a:t>2</a:t>
            </a:r>
          </a:p>
        </p:txBody>
      </p:sp>
      <p:sp>
        <p:nvSpPr>
          <p:cNvPr id="435" name="Line 29"/>
          <p:cNvSpPr/>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6" name="Line 30"/>
          <p:cNvSpPr/>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7" name="Line 31"/>
          <p:cNvSpPr/>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8" name="CustomShape 32"/>
          <p:cNvSpPr/>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39" name="Group 33"/>
          <p:cNvGrpSpPr/>
          <p:nvPr/>
        </p:nvGrpSpPr>
        <p:grpSpPr>
          <a:xfrm>
            <a:off x="5127120" y="2797560"/>
            <a:ext cx="1937520" cy="1937520"/>
            <a:chOff x="5127120" y="2797560"/>
            <a:chExt cx="1937520" cy="1937520"/>
          </a:xfrm>
        </p:grpSpPr>
        <p:sp>
          <p:nvSpPr>
            <p:cNvPr id="440" name="CustomShape 34"/>
            <p:cNvSpPr/>
            <p:nvPr/>
          </p:nvSpPr>
          <p:spPr>
            <a:xfrm>
              <a:off x="5127120" y="2797560"/>
              <a:ext cx="1937520" cy="193752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41" name="CustomShape 35"/>
            <p:cNvSpPr/>
            <p:nvPr/>
          </p:nvSpPr>
          <p:spPr>
            <a:xfrm>
              <a:off x="5140440" y="3876552"/>
              <a:ext cx="1910880" cy="55254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sl-SI" sz="1600" b="1" strike="noStrike" dirty="0">
                  <a:solidFill>
                    <a:srgbClr val="FF5D00"/>
                  </a:solidFill>
                  <a:latin typeface="Arial"/>
                </a:rPr>
                <a:t>ZDRUŽENA V</a:t>
              </a:r>
            </a:p>
            <a:p>
              <a:pPr algn="ctr">
                <a:lnSpc>
                  <a:spcPts val="1760"/>
                </a:lnSpc>
              </a:pPr>
              <a:r>
                <a:rPr lang="sl-SI" sz="1600" b="1" strike="noStrike" dirty="0">
                  <a:solidFill>
                    <a:srgbClr val="FF5D00"/>
                  </a:solidFill>
                  <a:latin typeface="Arial"/>
                </a:rPr>
                <a:t>RAZNOLIKOSTI</a:t>
              </a:r>
            </a:p>
          </p:txBody>
        </p:sp>
        <p:pic>
          <p:nvPicPr>
            <p:cNvPr id="442" name="Graphic 58"/>
            <p:cNvPicPr/>
            <p:nvPr/>
          </p:nvPicPr>
          <p:blipFill>
            <a:blip r:embed="rId10"/>
            <a:stretch/>
          </p:blipFill>
          <p:spPr>
            <a:xfrm>
              <a:off x="5670720" y="3040560"/>
              <a:ext cx="850680" cy="545760"/>
            </a:xfrm>
            <a:prstGeom prst="rect">
              <a:avLst/>
            </a:prstGeom>
            <a:ln w="0">
              <a:noFill/>
            </a:ln>
          </p:spPr>
        </p:pic>
        <p:sp>
          <p:nvSpPr>
            <p:cNvPr id="443" name="CustomShape 36"/>
            <p:cNvSpPr/>
            <p:nvPr/>
          </p:nvSpPr>
          <p:spPr>
            <a:xfrm>
              <a:off x="5128780" y="3623760"/>
              <a:ext cx="1933840" cy="275545"/>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sl-SI" sz="1200" b="1" strike="noStrike" dirty="0">
                  <a:solidFill>
                    <a:srgbClr val="FFFFFF"/>
                  </a:solidFill>
                  <a:latin typeface="Arial"/>
                </a:rPr>
                <a:t>EVROPSKE VREDNOTE</a:t>
              </a:r>
            </a:p>
          </p:txBody>
        </p:sp>
      </p:grpSp>
      <p:sp>
        <p:nvSpPr>
          <p:cNvPr id="444" name="CustomShape 37"/>
          <p:cNvSpPr/>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5" name="CustomShape 38"/>
          <p:cNvSpPr/>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6" name="CustomShape 39"/>
          <p:cNvSpPr/>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l-SI" sz="1800" b="0" strike="noStrike">
                <a:solidFill>
                  <a:srgbClr val="FFFFFF"/>
                </a:solidFill>
                <a:latin typeface="Arial"/>
              </a:rPr>
              <a:t>KAKO DELUJEJO DEZINFORMACIJE – </a:t>
            </a:r>
            <a:r>
              <a:rPr lang="sl-SI" sz="1800" b="1" strike="noStrike">
                <a:solidFill>
                  <a:srgbClr val="FFFFFF"/>
                </a:solidFill>
                <a:latin typeface="Arial"/>
              </a:rPr>
              <a:t>PROCES ŠIRJENJA DEZINFORMACIJ II – EVROPSKE VREDNOTE</a:t>
            </a:r>
          </a:p>
        </p:txBody>
      </p:sp>
      <p:grpSp>
        <p:nvGrpSpPr>
          <p:cNvPr id="448" name="Group 2"/>
          <p:cNvGrpSpPr/>
          <p:nvPr/>
        </p:nvGrpSpPr>
        <p:grpSpPr>
          <a:xfrm>
            <a:off x="2399760" y="3975120"/>
            <a:ext cx="968760" cy="968760"/>
            <a:chOff x="2399760" y="3975120"/>
            <a:chExt cx="968760" cy="968760"/>
          </a:xfrm>
        </p:grpSpPr>
        <p:sp>
          <p:nvSpPr>
            <p:cNvPr id="449"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0" name="Immagine 5"/>
            <p:cNvPicPr/>
            <p:nvPr/>
          </p:nvPicPr>
          <p:blipFill>
            <a:blip r:embed="rId3"/>
            <a:stretch/>
          </p:blipFill>
          <p:spPr>
            <a:xfrm>
              <a:off x="2523240" y="4162680"/>
              <a:ext cx="759600" cy="574920"/>
            </a:xfrm>
            <a:prstGeom prst="rect">
              <a:avLst/>
            </a:prstGeom>
            <a:ln w="0">
              <a:noFill/>
            </a:ln>
          </p:spPr>
        </p:pic>
      </p:grpSp>
      <p:grpSp>
        <p:nvGrpSpPr>
          <p:cNvPr id="451" name="Group 4"/>
          <p:cNvGrpSpPr/>
          <p:nvPr/>
        </p:nvGrpSpPr>
        <p:grpSpPr>
          <a:xfrm>
            <a:off x="5535000" y="1231920"/>
            <a:ext cx="1121760" cy="1121760"/>
            <a:chOff x="5535000" y="1231920"/>
            <a:chExt cx="1121760" cy="1121760"/>
          </a:xfrm>
        </p:grpSpPr>
        <p:sp>
          <p:nvSpPr>
            <p:cNvPr id="452"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53" name="Immagine 8"/>
            <p:cNvPicPr/>
            <p:nvPr/>
          </p:nvPicPr>
          <p:blipFill>
            <a:blip r:embed="rId4"/>
            <a:stretch/>
          </p:blipFill>
          <p:spPr>
            <a:xfrm rot="842400">
              <a:off x="5727240" y="1351800"/>
              <a:ext cx="636840" cy="849960"/>
            </a:xfrm>
            <a:prstGeom prst="rect">
              <a:avLst/>
            </a:prstGeom>
            <a:ln w="0">
              <a:noFill/>
            </a:ln>
          </p:spPr>
        </p:pic>
      </p:grpSp>
      <p:grpSp>
        <p:nvGrpSpPr>
          <p:cNvPr id="454" name="Group 6"/>
          <p:cNvGrpSpPr/>
          <p:nvPr/>
        </p:nvGrpSpPr>
        <p:grpSpPr>
          <a:xfrm>
            <a:off x="6383880" y="4797000"/>
            <a:ext cx="1677600" cy="1677600"/>
            <a:chOff x="6383880" y="4797000"/>
            <a:chExt cx="1677600" cy="1677600"/>
          </a:xfrm>
        </p:grpSpPr>
        <p:sp>
          <p:nvSpPr>
            <p:cNvPr id="455"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6" name="Immagine 11"/>
            <p:cNvPicPr/>
            <p:nvPr/>
          </p:nvPicPr>
          <p:blipFill>
            <a:blip r:embed="rId5"/>
            <a:stretch/>
          </p:blipFill>
          <p:spPr>
            <a:xfrm>
              <a:off x="6773760" y="5131080"/>
              <a:ext cx="839160" cy="1005480"/>
            </a:xfrm>
            <a:prstGeom prst="rect">
              <a:avLst/>
            </a:prstGeom>
            <a:ln w="0">
              <a:noFill/>
            </a:ln>
          </p:spPr>
        </p:pic>
      </p:grpSp>
      <p:grpSp>
        <p:nvGrpSpPr>
          <p:cNvPr id="457" name="Group 8"/>
          <p:cNvGrpSpPr/>
          <p:nvPr/>
        </p:nvGrpSpPr>
        <p:grpSpPr>
          <a:xfrm>
            <a:off x="3179520" y="1566720"/>
            <a:ext cx="1245600" cy="1245600"/>
            <a:chOff x="3179520" y="1566720"/>
            <a:chExt cx="1245600" cy="1245600"/>
          </a:xfrm>
        </p:grpSpPr>
        <p:sp>
          <p:nvSpPr>
            <p:cNvPr id="458"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59" name="Immagine 14"/>
            <p:cNvPicPr/>
            <p:nvPr/>
          </p:nvPicPr>
          <p:blipFill>
            <a:blip r:embed="rId6"/>
            <a:stretch/>
          </p:blipFill>
          <p:spPr>
            <a:xfrm>
              <a:off x="3342960" y="1799280"/>
              <a:ext cx="833040" cy="744120"/>
            </a:xfrm>
            <a:prstGeom prst="rect">
              <a:avLst/>
            </a:prstGeom>
            <a:ln w="0">
              <a:noFill/>
            </a:ln>
          </p:spPr>
        </p:pic>
      </p:grpSp>
      <p:grpSp>
        <p:nvGrpSpPr>
          <p:cNvPr id="460" name="Group 10"/>
          <p:cNvGrpSpPr/>
          <p:nvPr/>
        </p:nvGrpSpPr>
        <p:grpSpPr>
          <a:xfrm>
            <a:off x="4117320" y="5083920"/>
            <a:ext cx="1187280" cy="1187280"/>
            <a:chOff x="4117320" y="5083920"/>
            <a:chExt cx="1187280" cy="1187280"/>
          </a:xfrm>
        </p:grpSpPr>
        <p:sp>
          <p:nvSpPr>
            <p:cNvPr id="461"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2" name="Immagine 17"/>
            <p:cNvPicPr/>
            <p:nvPr/>
          </p:nvPicPr>
          <p:blipFill>
            <a:blip r:embed="rId7"/>
            <a:stretch/>
          </p:blipFill>
          <p:spPr>
            <a:xfrm>
              <a:off x="4404960" y="5298840"/>
              <a:ext cx="666720" cy="718560"/>
            </a:xfrm>
            <a:prstGeom prst="rect">
              <a:avLst/>
            </a:prstGeom>
            <a:ln w="0">
              <a:noFill/>
            </a:ln>
          </p:spPr>
        </p:pic>
      </p:grpSp>
      <p:grpSp>
        <p:nvGrpSpPr>
          <p:cNvPr id="463" name="Group 12"/>
          <p:cNvGrpSpPr/>
          <p:nvPr/>
        </p:nvGrpSpPr>
        <p:grpSpPr>
          <a:xfrm>
            <a:off x="7813440" y="1749240"/>
            <a:ext cx="1056960" cy="1056960"/>
            <a:chOff x="7813440" y="1749240"/>
            <a:chExt cx="1056960" cy="1056960"/>
          </a:xfrm>
        </p:grpSpPr>
        <p:sp>
          <p:nvSpPr>
            <p:cNvPr id="464" name="CustomShape 13"/>
            <p:cNvSpPr/>
            <p:nvPr/>
          </p:nvSpPr>
          <p:spPr>
            <a:xfrm>
              <a:off x="7813440" y="1749240"/>
              <a:ext cx="1056960" cy="1056960"/>
            </a:xfrm>
            <a:prstGeom prst="ellipse">
              <a:avLst/>
            </a:prstGeom>
            <a:solidFill>
              <a:schemeClr val="accent3"/>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65" name="Immagine 20"/>
            <p:cNvPicPr/>
            <p:nvPr/>
          </p:nvPicPr>
          <p:blipFill>
            <a:blip r:embed="rId8"/>
            <a:stretch/>
          </p:blipFill>
          <p:spPr>
            <a:xfrm>
              <a:off x="8040960" y="1954440"/>
              <a:ext cx="654480" cy="650160"/>
            </a:xfrm>
            <a:prstGeom prst="rect">
              <a:avLst/>
            </a:prstGeom>
            <a:ln w="0">
              <a:noFill/>
            </a:ln>
          </p:spPr>
        </p:pic>
      </p:grpSp>
      <p:grpSp>
        <p:nvGrpSpPr>
          <p:cNvPr id="466" name="Group 14"/>
          <p:cNvGrpSpPr/>
          <p:nvPr/>
        </p:nvGrpSpPr>
        <p:grpSpPr>
          <a:xfrm>
            <a:off x="8659800" y="3572640"/>
            <a:ext cx="1179000" cy="1179000"/>
            <a:chOff x="8659800" y="3572640"/>
            <a:chExt cx="1179000" cy="1179000"/>
          </a:xfrm>
        </p:grpSpPr>
        <p:sp>
          <p:nvSpPr>
            <p:cNvPr id="467" name="CustomShape 15"/>
            <p:cNvSpPr/>
            <p:nvPr/>
          </p:nvSpPr>
          <p:spPr>
            <a:xfrm>
              <a:off x="8659800" y="3572640"/>
              <a:ext cx="1179000" cy="1179000"/>
            </a:xfrm>
            <a:prstGeom prst="ellipse">
              <a:avLst/>
            </a:prstGeom>
            <a:solidFill>
              <a:schemeClr val="accent3"/>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8" name="Immagine 23"/>
            <p:cNvPicPr/>
            <p:nvPr/>
          </p:nvPicPr>
          <p:blipFill>
            <a:blip r:embed="rId9"/>
            <a:stretch/>
          </p:blipFill>
          <p:spPr>
            <a:xfrm>
              <a:off x="8917560" y="3825360"/>
              <a:ext cx="744120" cy="730080"/>
            </a:xfrm>
            <a:prstGeom prst="rect">
              <a:avLst/>
            </a:prstGeom>
            <a:ln w="0">
              <a:noFill/>
            </a:ln>
          </p:spPr>
        </p:pic>
      </p:grpSp>
      <p:sp>
        <p:nvSpPr>
          <p:cNvPr id="469" name="Line 16"/>
          <p:cNvSpPr/>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0" name="Line 17"/>
          <p:cNvSpPr/>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1" name="Line 18"/>
          <p:cNvSpPr/>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2" name="Line 19"/>
          <p:cNvSpPr/>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3" name="Line 20"/>
          <p:cNvSpPr/>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4" name="Line 21"/>
          <p:cNvSpPr/>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5" name="Line 22"/>
          <p:cNvSpPr/>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6" name="CustomShape 23"/>
          <p:cNvSpPr/>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7" name="CustomShape 24"/>
          <p:cNvSpPr/>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8" name="CustomShape 25"/>
          <p:cNvSpPr/>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9" name="CustomShape 26"/>
          <p:cNvSpPr/>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0" name="CustomShape 27"/>
          <p:cNvSpPr/>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1" name="CustomShape 28"/>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l-SI" sz="3200" b="1" strike="noStrike">
                <a:solidFill>
                  <a:srgbClr val="FFFFFF"/>
                </a:solidFill>
                <a:latin typeface="Arial"/>
              </a:rPr>
              <a:t>2</a:t>
            </a:r>
          </a:p>
        </p:txBody>
      </p:sp>
      <p:sp>
        <p:nvSpPr>
          <p:cNvPr id="482" name="Line 29"/>
          <p:cNvSpPr/>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3" name="Line 30"/>
          <p:cNvSpPr/>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4" name="Line 31"/>
          <p:cNvSpPr/>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5" name="CustomShape 32"/>
          <p:cNvSpPr/>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86" name="Group 33"/>
          <p:cNvGrpSpPr/>
          <p:nvPr/>
        </p:nvGrpSpPr>
        <p:grpSpPr>
          <a:xfrm>
            <a:off x="5127120" y="2806352"/>
            <a:ext cx="1937520" cy="1937520"/>
            <a:chOff x="5127120" y="2806352"/>
            <a:chExt cx="1937520" cy="1937520"/>
          </a:xfrm>
        </p:grpSpPr>
        <p:sp>
          <p:nvSpPr>
            <p:cNvPr id="487" name="CustomShape 34"/>
            <p:cNvSpPr/>
            <p:nvPr/>
          </p:nvSpPr>
          <p:spPr>
            <a:xfrm>
              <a:off x="5127120" y="2806352"/>
              <a:ext cx="1937520" cy="193752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88" name="CustomShape 35"/>
            <p:cNvSpPr/>
            <p:nvPr/>
          </p:nvSpPr>
          <p:spPr>
            <a:xfrm>
              <a:off x="5140440" y="3867760"/>
              <a:ext cx="191088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sl-SI" sz="1700" b="1" strike="noStrike" dirty="0">
                  <a:solidFill>
                    <a:srgbClr val="FF5D00"/>
                  </a:solidFill>
                  <a:latin typeface="Arial"/>
                </a:rPr>
                <a:t>ZDRUŽENA V</a:t>
              </a:r>
            </a:p>
            <a:p>
              <a:pPr algn="ctr">
                <a:lnSpc>
                  <a:spcPts val="1760"/>
                </a:lnSpc>
              </a:pPr>
              <a:r>
                <a:rPr lang="sl-SI" sz="1700" b="1" strike="noStrike" dirty="0">
                  <a:solidFill>
                    <a:srgbClr val="FF5D00"/>
                  </a:solidFill>
                  <a:latin typeface="Arial"/>
                </a:rPr>
                <a:t>RAZNOLIKOSTI</a:t>
              </a:r>
            </a:p>
          </p:txBody>
        </p:sp>
        <p:pic>
          <p:nvPicPr>
            <p:cNvPr id="489" name="Graphic 58"/>
            <p:cNvPicPr/>
            <p:nvPr/>
          </p:nvPicPr>
          <p:blipFill>
            <a:blip r:embed="rId10"/>
            <a:stretch/>
          </p:blipFill>
          <p:spPr>
            <a:xfrm>
              <a:off x="5670720" y="3040560"/>
              <a:ext cx="850680" cy="545760"/>
            </a:xfrm>
            <a:prstGeom prst="rect">
              <a:avLst/>
            </a:prstGeom>
            <a:ln w="0">
              <a:noFill/>
            </a:ln>
          </p:spPr>
        </p:pic>
        <p:sp>
          <p:nvSpPr>
            <p:cNvPr id="490" name="CustomShape 36"/>
            <p:cNvSpPr/>
            <p:nvPr/>
          </p:nvSpPr>
          <p:spPr>
            <a:xfrm>
              <a:off x="5128780" y="3623760"/>
              <a:ext cx="1933840" cy="275545"/>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sl-SI" sz="1200" b="1" strike="noStrike" dirty="0">
                  <a:solidFill>
                    <a:srgbClr val="FFFFFF"/>
                  </a:solidFill>
                  <a:latin typeface="Arial"/>
                </a:rPr>
                <a:t>EVROPSKE VREDNOTE</a:t>
              </a:r>
            </a:p>
          </p:txBody>
        </p:sp>
      </p:grpSp>
      <p:sp>
        <p:nvSpPr>
          <p:cNvPr id="491" name="CustomShape 37"/>
          <p:cNvSpPr/>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2" name="CustomShape 38"/>
          <p:cNvSpPr/>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3" name="CustomShape 39"/>
          <p:cNvSpPr/>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pic>
        <p:nvPicPr>
          <p:cNvPr id="494" name="Immagine 49"/>
          <p:cNvPicPr/>
          <p:nvPr/>
        </p:nvPicPr>
        <p:blipFill>
          <a:blip r:embed="rId11"/>
          <a:stretch/>
        </p:blipFill>
        <p:spPr>
          <a:xfrm>
            <a:off x="8061480" y="1110960"/>
            <a:ext cx="585360" cy="853200"/>
          </a:xfrm>
          <a:prstGeom prst="rect">
            <a:avLst/>
          </a:prstGeom>
          <a:ln w="0">
            <a:noFill/>
          </a:ln>
        </p:spPr>
      </p:pic>
      <p:pic>
        <p:nvPicPr>
          <p:cNvPr id="495" name="Immagine 50"/>
          <p:cNvPicPr/>
          <p:nvPr/>
        </p:nvPicPr>
        <p:blipFill>
          <a:blip r:embed="rId11"/>
          <a:stretch/>
        </p:blipFill>
        <p:spPr>
          <a:xfrm>
            <a:off x="8968680" y="2936520"/>
            <a:ext cx="585360" cy="853200"/>
          </a:xfrm>
          <a:prstGeom prst="rect">
            <a:avLst/>
          </a:prstGeom>
          <a:ln w="0">
            <a:noFill/>
          </a:ln>
        </p:spPr>
      </p:pic>
      <p:sp>
        <p:nvSpPr>
          <p:cNvPr id="496" name="CustomShape 40"/>
          <p:cNvSpPr/>
          <p:nvPr/>
        </p:nvSpPr>
        <p:spPr>
          <a:xfrm>
            <a:off x="9132840" y="1566720"/>
            <a:ext cx="2297160" cy="10098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ts val="2001"/>
              </a:lnSpc>
            </a:pPr>
            <a:r>
              <a:rPr lang="sl-SI" sz="2000" b="1" strike="noStrike" dirty="0">
                <a:solidFill>
                  <a:srgbClr val="FFFFFF"/>
                </a:solidFill>
                <a:latin typeface="Arial"/>
              </a:rPr>
              <a:t>Nezaupanje in</a:t>
            </a:r>
          </a:p>
          <a:p>
            <a:pPr>
              <a:lnSpc>
                <a:spcPts val="2001"/>
              </a:lnSpc>
            </a:pPr>
            <a:r>
              <a:rPr lang="sl-SI" sz="2000" b="1" strike="noStrike" dirty="0">
                <a:solidFill>
                  <a:srgbClr val="FFFFFF"/>
                </a:solidFill>
                <a:latin typeface="Arial"/>
              </a:rPr>
              <a:t>sumničavost se povečujeta</a:t>
            </a:r>
          </a:p>
        </p:txBody>
      </p:sp>
      <p:sp>
        <p:nvSpPr>
          <p:cNvPr id="497" name="CustomShape 41"/>
          <p:cNvSpPr/>
          <p:nvPr/>
        </p:nvSpPr>
        <p:spPr>
          <a:xfrm>
            <a:off x="549000" y="2905200"/>
            <a:ext cx="4241880" cy="844560"/>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ts val="2001"/>
              </a:lnSpc>
            </a:pPr>
            <a:r>
              <a:rPr lang="sl-SI" sz="2000" b="1" strike="noStrike" dirty="0">
                <a:solidFill>
                  <a:srgbClr val="FFFFFF"/>
                </a:solidFill>
                <a:latin typeface="Arial"/>
              </a:rPr>
              <a:t>Zaupanje v vrednote, kot sta demokracija in enakost, počasi izginja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l-SI" sz="1800" b="0" strike="noStrike">
                <a:solidFill>
                  <a:srgbClr val="FFFFFF"/>
                </a:solidFill>
                <a:latin typeface="Arial"/>
              </a:rPr>
              <a:t>KAKO DELUJEJO DEZINFORMACIJE – </a:t>
            </a:r>
            <a:r>
              <a:rPr lang="sl-SI" sz="1800" b="1" strike="noStrike">
                <a:solidFill>
                  <a:srgbClr val="FFFFFF"/>
                </a:solidFill>
                <a:latin typeface="Arial"/>
              </a:rPr>
              <a:t>PROCES ŠIRJENJA DEZINFORMACIJ II – EVROPSKE VREDNOTE</a:t>
            </a:r>
          </a:p>
        </p:txBody>
      </p:sp>
      <p:sp>
        <p:nvSpPr>
          <p:cNvPr id="499" name="CustomShape 2"/>
          <p:cNvSpPr/>
          <p:nvPr/>
        </p:nvSpPr>
        <p:spPr>
          <a:xfrm>
            <a:off x="7360920"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sl-SI" sz="1400" b="1" strike="noStrike">
                <a:solidFill>
                  <a:srgbClr val="FFFFFF"/>
                </a:solidFill>
                <a:latin typeface="Arial"/>
              </a:rPr>
              <a:t>PROTIEVROPSKE VREDNOTE SE KREPIJO</a:t>
            </a:r>
          </a:p>
        </p:txBody>
      </p:sp>
      <p:sp>
        <p:nvSpPr>
          <p:cNvPr id="500"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l-SI" sz="3200" b="1" strike="noStrike">
                <a:solidFill>
                  <a:srgbClr val="FFFFFF"/>
                </a:solidFill>
                <a:latin typeface="Arial"/>
              </a:rPr>
              <a:t>2</a:t>
            </a:r>
          </a:p>
        </p:txBody>
      </p:sp>
      <p:grpSp>
        <p:nvGrpSpPr>
          <p:cNvPr id="501" name="Group 4"/>
          <p:cNvGrpSpPr/>
          <p:nvPr/>
        </p:nvGrpSpPr>
        <p:grpSpPr>
          <a:xfrm>
            <a:off x="4443480" y="1974240"/>
            <a:ext cx="3139200" cy="3139200"/>
            <a:chOff x="4443480" y="1974240"/>
            <a:chExt cx="3139200" cy="3139200"/>
          </a:xfrm>
        </p:grpSpPr>
        <p:sp>
          <p:nvSpPr>
            <p:cNvPr id="502" name="CustomShape 5"/>
            <p:cNvSpPr/>
            <p:nvPr/>
          </p:nvSpPr>
          <p:spPr>
            <a:xfrm>
              <a:off x="4443480" y="1974240"/>
              <a:ext cx="3139200" cy="313920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503" name="CustomShape 6"/>
            <p:cNvSpPr/>
            <p:nvPr/>
          </p:nvSpPr>
          <p:spPr>
            <a:xfrm>
              <a:off x="4465080" y="3850560"/>
              <a:ext cx="309600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sl-SI" sz="1700" b="1" strike="noStrike">
                  <a:solidFill>
                    <a:srgbClr val="FF5D00"/>
                  </a:solidFill>
                  <a:latin typeface="Arial"/>
                </a:rPr>
                <a:t>ZDRUŽENA V</a:t>
              </a:r>
            </a:p>
            <a:p>
              <a:pPr algn="ctr">
                <a:lnSpc>
                  <a:spcPts val="1760"/>
                </a:lnSpc>
              </a:pPr>
              <a:r>
                <a:rPr lang="sl-SI" sz="1700" b="1" strike="noStrike">
                  <a:solidFill>
                    <a:srgbClr val="FF5D00"/>
                  </a:solidFill>
                  <a:latin typeface="Arial"/>
                </a:rPr>
                <a:t>RAZNOLIKOSTI</a:t>
              </a:r>
            </a:p>
          </p:txBody>
        </p:sp>
        <p:pic>
          <p:nvPicPr>
            <p:cNvPr id="504" name="Graphic 58"/>
            <p:cNvPicPr/>
            <p:nvPr/>
          </p:nvPicPr>
          <p:blipFill>
            <a:blip r:embed="rId3"/>
            <a:stretch/>
          </p:blipFill>
          <p:spPr>
            <a:xfrm>
              <a:off x="5323680" y="2368080"/>
              <a:ext cx="1378080" cy="884520"/>
            </a:xfrm>
            <a:prstGeom prst="rect">
              <a:avLst/>
            </a:prstGeom>
            <a:ln w="0">
              <a:noFill/>
            </a:ln>
          </p:spPr>
        </p:pic>
        <p:sp>
          <p:nvSpPr>
            <p:cNvPr id="505" name="CustomShape 7"/>
            <p:cNvSpPr/>
            <p:nvPr/>
          </p:nvSpPr>
          <p:spPr>
            <a:xfrm>
              <a:off x="5039640" y="331272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sl-SI" sz="1400" b="1" strike="noStrike">
                  <a:solidFill>
                    <a:srgbClr val="FFFFFF"/>
                  </a:solidFill>
                  <a:latin typeface="Arial"/>
                </a:rPr>
                <a:t>EVROPSKE VREDNOTE</a:t>
              </a:r>
            </a:p>
          </p:txBody>
        </p:sp>
      </p:grpSp>
      <p:sp>
        <p:nvSpPr>
          <p:cNvPr id="506" name="CustomShape 8"/>
          <p:cNvSpPr/>
          <p:nvPr/>
        </p:nvSpPr>
        <p:spPr>
          <a:xfrm>
            <a:off x="1587960"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sl-SI" sz="1400" b="1" strike="noStrike">
                <a:solidFill>
                  <a:srgbClr val="FFFFFF"/>
                </a:solidFill>
                <a:latin typeface="Arial"/>
              </a:rPr>
              <a:t>VLADATA ZMEDENOST IN NEODLOČNOST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TextShape 1"/>
          <p:cNvSpPr txBox="1"/>
          <p:nvPr/>
        </p:nvSpPr>
        <p:spPr>
          <a:xfrm>
            <a:off x="0" y="0"/>
            <a:ext cx="12191760" cy="491400"/>
          </a:xfrm>
          <a:prstGeom prst="rect">
            <a:avLst/>
          </a:prstGeom>
          <a:solidFill>
            <a:srgbClr val="0B1741"/>
          </a:solidFill>
          <a:ln w="0">
            <a:noFill/>
          </a:ln>
        </p:spPr>
        <p:txBody>
          <a:bodyPr lIns="720000" tIns="72000" anchor="ctr">
            <a:noAutofit/>
          </a:bodyPr>
          <a:lstStyle/>
          <a:p>
            <a:pPr>
              <a:lnSpc>
                <a:spcPct val="90000"/>
              </a:lnSpc>
            </a:pPr>
            <a:r>
              <a:rPr lang="sl-SI" sz="1600" b="0" strike="noStrike" dirty="0">
                <a:solidFill>
                  <a:srgbClr val="FFFFFF"/>
                </a:solidFill>
                <a:latin typeface="Arial"/>
              </a:rPr>
              <a:t>KAKO DELUJEJO DEZINFORMACIJE – </a:t>
            </a:r>
            <a:r>
              <a:rPr lang="sl-SI" sz="1600" b="1" strike="noStrike" dirty="0">
                <a:solidFill>
                  <a:srgbClr val="FFFFFF"/>
                </a:solidFill>
                <a:latin typeface="Arial"/>
              </a:rPr>
              <a:t>PROCES ŠIRJENJA DEZINFORMACIJ II – PROTI EU: INFORMATIVNI PROGRAM RUSSIA TODAY</a:t>
            </a:r>
          </a:p>
        </p:txBody>
      </p:sp>
      <p:sp>
        <p:nvSpPr>
          <p:cNvPr id="50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l-SI" sz="3200" b="1" strike="noStrike">
                <a:solidFill>
                  <a:srgbClr val="FFFFFF"/>
                </a:solidFill>
                <a:latin typeface="Arial"/>
              </a:rPr>
              <a:t>2</a:t>
            </a:r>
          </a:p>
        </p:txBody>
      </p:sp>
      <p:pic>
        <p:nvPicPr>
          <p:cNvPr id="509" name="Picture Placeholder 2"/>
          <p:cNvPicPr/>
          <p:nvPr/>
        </p:nvPicPr>
        <p:blipFill>
          <a:blip r:embed="rId3"/>
          <a:srcRect t="10041" b="10041"/>
          <a:stretch/>
        </p:blipFill>
        <p:spPr>
          <a:xfrm>
            <a:off x="407880" y="1617840"/>
            <a:ext cx="6548760" cy="4357440"/>
          </a:xfrm>
          <a:prstGeom prst="rect">
            <a:avLst/>
          </a:prstGeom>
          <a:ln w="0">
            <a:noFill/>
          </a:ln>
        </p:spPr>
      </p:pic>
      <p:pic>
        <p:nvPicPr>
          <p:cNvPr id="510" name="Picture 6"/>
          <p:cNvPicPr/>
          <p:nvPr/>
        </p:nvPicPr>
        <p:blipFill>
          <a:blip r:embed="rId4"/>
          <a:stretch/>
        </p:blipFill>
        <p:spPr>
          <a:xfrm>
            <a:off x="5928480" y="603000"/>
            <a:ext cx="4383360" cy="5906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l-SI" sz="1800" b="0" strike="noStrike">
                <a:solidFill>
                  <a:srgbClr val="FFFFFF"/>
                </a:solidFill>
                <a:latin typeface="Arial"/>
              </a:rPr>
              <a:t>KAKO DELUJEJO DEZINFORMACIJE – </a:t>
            </a:r>
            <a:r>
              <a:rPr lang="sl-SI" sz="1800" b="1" strike="noStrike">
                <a:solidFill>
                  <a:srgbClr val="FFFFFF"/>
                </a:solidFill>
                <a:latin typeface="Arial"/>
              </a:rPr>
              <a:t>PROCES ŠIRJENJA DEZINFORMACIJ II – EVROPSKE VREDNOTE</a:t>
            </a:r>
          </a:p>
        </p:txBody>
      </p:sp>
      <p:pic>
        <p:nvPicPr>
          <p:cNvPr id="512" name="Picture 2" descr=" The message that has been spread on social media"/>
          <p:cNvPicPr/>
          <p:nvPr/>
        </p:nvPicPr>
        <p:blipFill>
          <a:blip r:embed="rId3"/>
          <a:stretch/>
        </p:blipFill>
        <p:spPr>
          <a:xfrm>
            <a:off x="762480" y="1925280"/>
            <a:ext cx="2527200" cy="2210760"/>
          </a:xfrm>
          <a:prstGeom prst="rect">
            <a:avLst/>
          </a:prstGeom>
          <a:ln w="85725" cap="rnd">
            <a:solidFill>
              <a:srgbClr val="FF5D00"/>
            </a:solidFill>
            <a:round/>
          </a:ln>
        </p:spPr>
      </p:pic>
      <p:pic>
        <p:nvPicPr>
          <p:cNvPr id="513" name="Picture 11"/>
          <p:cNvPicPr/>
          <p:nvPr/>
        </p:nvPicPr>
        <p:blipFill>
          <a:blip r:embed="rId4"/>
          <a:srcRect b="13250"/>
          <a:stretch/>
        </p:blipFill>
        <p:spPr>
          <a:xfrm>
            <a:off x="3509280" y="1925280"/>
            <a:ext cx="2516040" cy="2643480"/>
          </a:xfrm>
          <a:prstGeom prst="rect">
            <a:avLst/>
          </a:prstGeom>
          <a:ln w="85725" cap="rnd">
            <a:solidFill>
              <a:srgbClr val="FF5D00"/>
            </a:solidFill>
            <a:round/>
          </a:ln>
        </p:spPr>
      </p:pic>
      <p:pic>
        <p:nvPicPr>
          <p:cNvPr id="514" name="Picture 2" descr="https://theshiftnews.com/wp-content/uploads/2020/02/Vaccines-e1584369741593-528x640.jpg"/>
          <p:cNvPicPr/>
          <p:nvPr/>
        </p:nvPicPr>
        <p:blipFill>
          <a:blip r:embed="rId5"/>
          <a:stretch/>
        </p:blipFill>
        <p:spPr>
          <a:xfrm>
            <a:off x="9081360" y="1925280"/>
            <a:ext cx="2521080" cy="3055680"/>
          </a:xfrm>
          <a:prstGeom prst="rect">
            <a:avLst/>
          </a:prstGeom>
          <a:ln w="85725" cap="rnd">
            <a:solidFill>
              <a:srgbClr val="FF5D00"/>
            </a:solidFill>
            <a:round/>
          </a:ln>
        </p:spPr>
      </p:pic>
      <p:pic>
        <p:nvPicPr>
          <p:cNvPr id="515" name="Picture 1"/>
          <p:cNvPicPr/>
          <p:nvPr/>
        </p:nvPicPr>
        <p:blipFill>
          <a:blip r:embed="rId6"/>
          <a:stretch/>
        </p:blipFill>
        <p:spPr>
          <a:xfrm>
            <a:off x="6244560" y="1925280"/>
            <a:ext cx="2616840" cy="2641320"/>
          </a:xfrm>
          <a:prstGeom prst="rect">
            <a:avLst/>
          </a:prstGeom>
          <a:ln w="85725" cap="rnd">
            <a:solidFill>
              <a:srgbClr val="FF5D00"/>
            </a:solidFill>
            <a:round/>
          </a:ln>
        </p:spPr>
      </p:pic>
      <p:sp>
        <p:nvSpPr>
          <p:cNvPr id="516"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l-SI"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5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5" presetClass="entr" fill="hold" nodeType="clickEffect">
                                  <p:stCondLst>
                                    <p:cond delay="0"/>
                                  </p:stCondLst>
                                  <p:childTnLst>
                                    <p:set>
                                      <p:cBhvr>
                                        <p:cTn id="18" dur="1" fill="hold">
                                          <p:stCondLst>
                                            <p:cond delay="0"/>
                                          </p:stCondLst>
                                        </p:cTn>
                                        <p:tgtEl>
                                          <p:spTgt spid="514"/>
                                        </p:tgtEl>
                                        <p:attrNameLst>
                                          <p:attrName>style.visibility</p:attrName>
                                        </p:attrNameLst>
                                      </p:cBhvr>
                                      <p:to>
                                        <p:strVal val="visible"/>
                                      </p:to>
                                    </p:set>
                                    <p:anim calcmode="lin" valueType="num">
                                      <p:cBhvr additive="repl">
                                        <p:cTn id="19" dur="1000" fill="hold"/>
                                        <p:tgtEl>
                                          <p:spTgt spid="514"/>
                                        </p:tgtEl>
                                        <p:attrNameLst>
                                          <p:attrName>ppt_w</p:attrName>
                                        </p:attrNameLst>
                                      </p:cBhvr>
                                      <p:tavLst>
                                        <p:tav tm="0">
                                          <p:val>
                                            <p:fltVal val="0"/>
                                          </p:val>
                                        </p:tav>
                                        <p:tav tm="100000">
                                          <p:val>
                                            <p:strVal val="#ppt_w"/>
                                          </p:val>
                                        </p:tav>
                                      </p:tavLst>
                                    </p:anim>
                                    <p:anim calcmode="lin" valueType="num">
                                      <p:cBhvr additive="repl">
                                        <p:cTn id="20" dur="1000" fill="hold"/>
                                        <p:tgtEl>
                                          <p:spTgt spid="514"/>
                                        </p:tgtEl>
                                        <p:attrNameLst>
                                          <p:attrName>ppt_h</p:attrName>
                                        </p:attrNameLst>
                                      </p:cBhvr>
                                      <p:tavLst>
                                        <p:tav tm="0">
                                          <p:val>
                                            <p:fltVal val="0"/>
                                          </p:val>
                                        </p:tav>
                                        <p:tav tm="100000">
                                          <p:val>
                                            <p:strVal val="#ppt_h"/>
                                          </p:val>
                                        </p:tav>
                                      </p:tavLst>
                                    </p:anim>
                                    <p:anim calcmode="lin" valueType="num">
                                      <p:cBhvr additive="repl">
                                        <p:cTn id="21" dur="1000" fill="hold"/>
                                        <p:tgtEl>
                                          <p:spTgt spid="514"/>
                                        </p:tgtEl>
                                        <p:attrNameLst>
                                          <p:attrName>ppt_x</p:attrName>
                                        </p:attrNameLst>
                                      </p:cBhvr>
                                      <p:tavLst>
                                        <p:tav tm="0" fmla="x+(cos(-2*pi*(1-$))*-x-sin(-2*pi*(1-$))*(1-y))*(1-$)">
                                          <p:val>
                                            <p:fltVal val="0"/>
                                          </p:val>
                                        </p:tav>
                                        <p:tav tm="100000" fmla="x+(cos(-2*pi*(1-$))*-x-sin(-2*pi*(1-$))*(1-y))*(1-$)">
                                          <p:val>
                                            <p:fltVal val="1"/>
                                          </p:val>
                                        </p:tav>
                                      </p:tavLst>
                                    </p:anim>
                                    <p:anim calcmode="lin" valueType="num">
                                      <p:cBhvr additive="repl">
                                        <p:cTn id="22" dur="1000" fill="hold"/>
                                        <p:tgtEl>
                                          <p:spTgt spid="514"/>
                                        </p:tgtEl>
                                        <p:attrNameLst>
                                          <p:attrName>ppt_y</p:attrName>
                                        </p:attrNameLst>
                                      </p:cBhvr>
                                      <p:tavLst>
                                        <p:tav tm="0" fmla="y+(sin(-2*pi*(1-$))*-x+cos(-2*pi*(1-$))*(1-y))*(1-$)">
                                          <p:val>
                                            <p:fltVal val="0"/>
                                          </p:val>
                                        </p:tav>
                                        <p:tav tm="100000" fmla="y+(sin(-2*pi*(1-$))*-x+cos(-2*pi*(1-$))*(1-y))*(1-$)">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l-SI" sz="1800" b="0" strike="noStrike">
                <a:solidFill>
                  <a:srgbClr val="FFFFFF"/>
                </a:solidFill>
                <a:latin typeface="Arial"/>
              </a:rPr>
              <a:t>KAKO DELUJEJO DEZINFORMACIJE – </a:t>
            </a:r>
            <a:r>
              <a:rPr lang="sl-SI" sz="1800" b="1" strike="noStrike">
                <a:solidFill>
                  <a:srgbClr val="FFFFFF"/>
                </a:solidFill>
                <a:latin typeface="Arial"/>
              </a:rPr>
              <a:t>VLOGA DRUŽBENIH MEDIJEV</a:t>
            </a:r>
          </a:p>
        </p:txBody>
      </p:sp>
      <p:pic>
        <p:nvPicPr>
          <p:cNvPr id="518" name="Immagine 5"/>
          <p:cNvPicPr/>
          <p:nvPr/>
        </p:nvPicPr>
        <p:blipFill>
          <a:blip r:embed="rId3"/>
          <a:stretch/>
        </p:blipFill>
        <p:spPr>
          <a:xfrm>
            <a:off x="4711320" y="740520"/>
            <a:ext cx="2946600" cy="5708880"/>
          </a:xfrm>
          <a:prstGeom prst="rect">
            <a:avLst/>
          </a:prstGeom>
          <a:ln w="0">
            <a:noFill/>
          </a:ln>
        </p:spPr>
      </p:pic>
      <p:pic>
        <p:nvPicPr>
          <p:cNvPr id="519" name="Picture 2" descr="TikTok video screenshot1"/>
          <p:cNvPicPr/>
          <p:nvPr/>
        </p:nvPicPr>
        <p:blipFill>
          <a:blip r:embed="rId4"/>
          <a:stretch/>
        </p:blipFill>
        <p:spPr>
          <a:xfrm>
            <a:off x="4802040" y="1768320"/>
            <a:ext cx="2574720" cy="3911040"/>
          </a:xfrm>
          <a:prstGeom prst="rect">
            <a:avLst/>
          </a:prstGeom>
          <a:ln w="0">
            <a:noFill/>
          </a:ln>
        </p:spPr>
      </p:pic>
      <p:sp>
        <p:nvSpPr>
          <p:cNvPr id="520"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l-SI" sz="3200" b="1" strike="noStrike">
                <a:solidFill>
                  <a:srgbClr val="FFFFFF"/>
                </a:solidFill>
                <a:latin typeface="Arial"/>
              </a:rPr>
              <a:t>2</a:t>
            </a:r>
          </a:p>
        </p:txBody>
      </p:sp>
      <p:sp>
        <p:nvSpPr>
          <p:cNvPr id="521" name="CustomShape 3"/>
          <p:cNvSpPr/>
          <p:nvPr/>
        </p:nvSpPr>
        <p:spPr>
          <a:xfrm>
            <a:off x="4063320" y="1473480"/>
            <a:ext cx="4065480" cy="470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sl-SI" sz="2000" b="1" strike="noStrike">
                <a:solidFill>
                  <a:srgbClr val="FFFFFF"/>
                </a:solidFill>
                <a:latin typeface="Arial"/>
              </a:rPr>
              <a:t>VLOGA DRUŽBENIH MEDIJEV</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l-SI" sz="1800" b="0" strike="noStrike">
                <a:solidFill>
                  <a:srgbClr val="FFFFFF"/>
                </a:solidFill>
                <a:latin typeface="Arial"/>
              </a:rPr>
              <a:t>KAKO DELUJEJO DEZINFORMACIJE –</a:t>
            </a:r>
            <a:r>
              <a:rPr lang="sl-SI" sz="1800" strike="noStrike">
                <a:solidFill>
                  <a:srgbClr val="FFFFFF"/>
                </a:solidFill>
                <a:latin typeface="Arial"/>
              </a:rPr>
              <a:t> </a:t>
            </a:r>
            <a:r>
              <a:rPr lang="sl-SI" sz="1800" b="1" strike="noStrike">
                <a:solidFill>
                  <a:srgbClr val="FFFFFF"/>
                </a:solidFill>
                <a:latin typeface="Arial"/>
              </a:rPr>
              <a:t>KAKO JE MOGOČE MANIPULIRATI Z VSEBINO? </a:t>
            </a:r>
          </a:p>
        </p:txBody>
      </p:sp>
      <p:sp>
        <p:nvSpPr>
          <p:cNvPr id="523"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l-SI" sz="3200" b="1" strike="noStrike">
                <a:solidFill>
                  <a:srgbClr val="FFFFFF"/>
                </a:solidFill>
                <a:latin typeface="Arial"/>
              </a:rPr>
              <a:t>2</a:t>
            </a:r>
          </a:p>
        </p:txBody>
      </p:sp>
      <p:pic>
        <p:nvPicPr>
          <p:cNvPr id="524" name="Picture 1">
            <a:hlinkClick r:id="" action="ppaction://media"/>
          </p:cNvPr>
          <p:cNvPicPr/>
          <p:nvPr>
            <a:videoFile r:link="rId2"/>
            <p:extLst>
              <p:ext uri="{DAA4B4D4-6D71-4841-9C94-3DE7FCFB9230}">
                <p14:media xmlns:p14="http://schemas.microsoft.com/office/powerpoint/2010/main" r:embed="rId1"/>
              </p:ext>
            </p:extLst>
          </p:nvPr>
        </p:nvPicPr>
        <p:blipFill>
          <a:blip r:embed="rId5"/>
        </p:blipFill>
        <p:spPr>
          <a:xfrm>
            <a:off x="2666880" y="1500120"/>
            <a:ext cx="6857640" cy="38574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Class="mediacall" fill="hold" nodeType="afterEffect">
                                  <p:stCondLst>
                                    <p:cond delay="0"/>
                                  </p:stCondLst>
                                  <p:childTnLst>
                                    <p:cmd type="call">
                                      <p:cBhvr>
                                        <p:cTn id="6" dur="14215"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4"/>
                    </p:tgtEl>
                  </p:cond>
                </p:stCondLst>
                <p:childTnLst>
                  <p:par>
                    <p:cTn id="8" fill="hold">
                      <p:stCondLst>
                        <p:cond evt="onClick" delay="0">
                          <p:tgtEl>
                            <p:spTgt spid="524"/>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l-SI" sz="1800" b="0" strike="noStrike">
                <a:solidFill>
                  <a:srgbClr val="FFFFFF"/>
                </a:solidFill>
                <a:latin typeface="Arial"/>
              </a:rPr>
              <a:t>KAKO DELUJEJO DEZINFORMACIJE –</a:t>
            </a:r>
            <a:r>
              <a:rPr lang="sl-SI" sz="1800" strike="noStrike">
                <a:solidFill>
                  <a:srgbClr val="FFFFFF"/>
                </a:solidFill>
                <a:latin typeface="Arial"/>
              </a:rPr>
              <a:t> </a:t>
            </a:r>
            <a:r>
              <a:rPr lang="sl-SI" sz="1800" b="1" strike="noStrike">
                <a:solidFill>
                  <a:srgbClr val="FFFFFF"/>
                </a:solidFill>
                <a:latin typeface="Arial"/>
              </a:rPr>
              <a:t>KAKO JE MOGOČE MANIPULIRATI Z VSEBINO? </a:t>
            </a:r>
          </a:p>
        </p:txBody>
      </p:sp>
      <p:pic>
        <p:nvPicPr>
          <p:cNvPr id="526" name="Elementi multimediali online 3" descr="How to make a propaganda video?"/>
          <p:cNvPicPr/>
          <p:nvPr/>
        </p:nvPicPr>
        <p:blipFill>
          <a:blip r:embed="rId3"/>
          <a:stretch/>
        </p:blipFill>
        <p:spPr>
          <a:xfrm>
            <a:off x="2734920" y="898560"/>
            <a:ext cx="6721560" cy="5041080"/>
          </a:xfrm>
          <a:prstGeom prst="rect">
            <a:avLst/>
          </a:prstGeom>
          <a:ln w="0">
            <a:noFill/>
          </a:ln>
        </p:spPr>
      </p:pic>
      <p:pic>
        <p:nvPicPr>
          <p:cNvPr id="527" name="Immagine 5"/>
          <p:cNvPicPr/>
          <p:nvPr/>
        </p:nvPicPr>
        <p:blipFill>
          <a:blip r:embed="rId4"/>
          <a:stretch/>
        </p:blipFill>
        <p:spPr>
          <a:xfrm rot="907800">
            <a:off x="7671240" y="802440"/>
            <a:ext cx="2835720" cy="860400"/>
          </a:xfrm>
          <a:prstGeom prst="rect">
            <a:avLst/>
          </a:prstGeom>
          <a:ln w="0">
            <a:noFill/>
          </a:ln>
        </p:spPr>
      </p:pic>
      <p:sp>
        <p:nvSpPr>
          <p:cNvPr id="52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l-SI"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6"/>
                    </p:tgtEl>
                  </p:cond>
                </p:stCondLst>
                <p:childTnLst>
                  <p:par>
                    <p:cTn id="8" fill="hold">
                      <p:stCondLst>
                        <p:cond evt="onClick" delay="0">
                          <p:tgtEl>
                            <p:spTgt spid="526"/>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l-SI" sz="1800" b="0" strike="noStrike">
                <a:solidFill>
                  <a:srgbClr val="FFFFFF"/>
                </a:solidFill>
                <a:latin typeface="Arial"/>
              </a:rPr>
              <a:t>NEKAJ PRIMEROV</a:t>
            </a:r>
          </a:p>
        </p:txBody>
      </p:sp>
      <p:pic>
        <p:nvPicPr>
          <p:cNvPr id="288" name="Immagine 3"/>
          <p:cNvPicPr/>
          <p:nvPr/>
        </p:nvPicPr>
        <p:blipFill>
          <a:blip r:embed="rId3"/>
          <a:stretch/>
        </p:blipFill>
        <p:spPr>
          <a:xfrm>
            <a:off x="629280" y="957240"/>
            <a:ext cx="2662200" cy="5154840"/>
          </a:xfrm>
          <a:prstGeom prst="rect">
            <a:avLst/>
          </a:prstGeom>
          <a:ln w="0">
            <a:noFill/>
          </a:ln>
          <a:effectLst>
            <a:reflection blurRad="6350" stA="15000" endPos="55000" dir="5400000" sy="-100000" algn="bl" rotWithShape="0"/>
          </a:effectLst>
        </p:spPr>
      </p:pic>
      <p:pic>
        <p:nvPicPr>
          <p:cNvPr id="289" name="Immagine 4"/>
          <p:cNvPicPr/>
          <p:nvPr/>
        </p:nvPicPr>
        <p:blipFill>
          <a:blip r:embed="rId4"/>
          <a:stretch/>
        </p:blipFill>
        <p:spPr>
          <a:xfrm>
            <a:off x="7094520" y="1884600"/>
            <a:ext cx="3213360" cy="3038760"/>
          </a:xfrm>
          <a:prstGeom prst="rect">
            <a:avLst/>
          </a:prstGeom>
          <a:ln w="92075">
            <a:noFill/>
          </a:ln>
        </p:spPr>
      </p:pic>
      <p:pic>
        <p:nvPicPr>
          <p:cNvPr id="290" name="Immagine 5"/>
          <p:cNvPicPr/>
          <p:nvPr/>
        </p:nvPicPr>
        <p:blipFill>
          <a:blip r:embed="rId5"/>
          <a:stretch/>
        </p:blipFill>
        <p:spPr>
          <a:xfrm>
            <a:off x="2897280" y="1879200"/>
            <a:ext cx="3219840" cy="2950920"/>
          </a:xfrm>
          <a:prstGeom prst="rect">
            <a:avLst/>
          </a:prstGeom>
          <a:ln w="92075">
            <a:noFill/>
          </a:ln>
        </p:spPr>
      </p:pic>
      <p:sp>
        <p:nvSpPr>
          <p:cNvPr id="291" name="CustomShape 2"/>
          <p:cNvSpPr/>
          <p:nvPr/>
        </p:nvSpPr>
        <p:spPr>
          <a:xfrm>
            <a:off x="1905120" y="4216320"/>
            <a:ext cx="4784040" cy="5133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l-SI" sz="2400" b="1" strike="noStrike">
                <a:solidFill>
                  <a:srgbClr val="FFFFFF"/>
                </a:solidFill>
                <a:latin typeface="Arial"/>
              </a:rPr>
              <a:t>Greta drži mitraljez!</a:t>
            </a:r>
          </a:p>
        </p:txBody>
      </p:sp>
      <p:sp>
        <p:nvSpPr>
          <p:cNvPr id="292" name="CustomShape 3"/>
          <p:cNvSpPr/>
          <p:nvPr/>
        </p:nvSpPr>
        <p:spPr>
          <a:xfrm>
            <a:off x="5815800" y="4854960"/>
            <a:ext cx="5772240" cy="5198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l-SI" sz="2400" b="1" strike="noStrike">
                <a:solidFill>
                  <a:srgbClr val="FFFFFF"/>
                </a:solidFill>
                <a:latin typeface="Arial"/>
              </a:rPr>
              <a:t>Papež podpira političnega voditelja!</a:t>
            </a:r>
          </a:p>
        </p:txBody>
      </p:sp>
      <p:sp>
        <p:nvSpPr>
          <p:cNvPr id="293" name="CustomShape 4"/>
          <p:cNvSpPr/>
          <p:nvPr/>
        </p:nvSpPr>
        <p:spPr>
          <a:xfrm>
            <a:off x="2806920" y="1443600"/>
            <a:ext cx="3525480" cy="3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sl-SI" sz="1400" b="1" strike="noStrike">
                <a:solidFill>
                  <a:srgbClr val="0B1741"/>
                </a:solidFill>
                <a:latin typeface="Arial"/>
              </a:rPr>
              <a:t>NEKDO NA TWITTERJU PRAVI:</a:t>
            </a:r>
          </a:p>
        </p:txBody>
      </p:sp>
      <p:pic>
        <p:nvPicPr>
          <p:cNvPr id="294" name="Immagine 9"/>
          <p:cNvPicPr/>
          <p:nvPr/>
        </p:nvPicPr>
        <p:blipFill>
          <a:blip r:embed="rId6"/>
          <a:stretch/>
        </p:blipFill>
        <p:spPr>
          <a:xfrm>
            <a:off x="10838880" y="1193040"/>
            <a:ext cx="542160" cy="542160"/>
          </a:xfrm>
          <a:prstGeom prst="rect">
            <a:avLst/>
          </a:prstGeom>
          <a:ln w="0">
            <a:noFill/>
          </a:ln>
        </p:spPr>
      </p:pic>
      <p:sp>
        <p:nvSpPr>
          <p:cNvPr id="295" name="CustomShape 5"/>
          <p:cNvSpPr/>
          <p:nvPr/>
        </p:nvSpPr>
        <p:spPr>
          <a:xfrm>
            <a:off x="7008840" y="1467720"/>
            <a:ext cx="4078080" cy="29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sl-SI" sz="1400" b="1" strike="noStrike">
                <a:solidFill>
                  <a:srgbClr val="0B1741"/>
                </a:solidFill>
                <a:latin typeface="Arial"/>
              </a:rPr>
              <a:t>NEKDO DRUG NA FACEBOOKU OBJAVI:</a:t>
            </a:r>
          </a:p>
        </p:txBody>
      </p:sp>
      <p:pic>
        <p:nvPicPr>
          <p:cNvPr id="296" name="Immagine 11"/>
          <p:cNvPicPr/>
          <p:nvPr/>
        </p:nvPicPr>
        <p:blipFill>
          <a:blip r:embed="rId7">
            <a:biLevel thresh="50000"/>
          </a:blip>
          <a:stretch/>
        </p:blipFill>
        <p:spPr>
          <a:xfrm>
            <a:off x="5549400" y="1216080"/>
            <a:ext cx="754200" cy="5151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l-SI" sz="1800" b="0" strike="noStrike">
                <a:solidFill>
                  <a:srgbClr val="FFFFFF"/>
                </a:solidFill>
                <a:latin typeface="Arial"/>
              </a:rPr>
              <a:t>KAKO SE ODZVATI NA DEZINFORMACIJE</a:t>
            </a:r>
          </a:p>
        </p:txBody>
      </p:sp>
      <p:pic>
        <p:nvPicPr>
          <p:cNvPr id="530" name="Immagine 4"/>
          <p:cNvPicPr/>
          <p:nvPr/>
        </p:nvPicPr>
        <p:blipFill>
          <a:blip r:embed="rId3"/>
          <a:stretch/>
        </p:blipFill>
        <p:spPr>
          <a:xfrm>
            <a:off x="1653480" y="893880"/>
            <a:ext cx="2229120" cy="2534760"/>
          </a:xfrm>
          <a:prstGeom prst="rect">
            <a:avLst/>
          </a:prstGeom>
          <a:ln w="0">
            <a:noFill/>
          </a:ln>
        </p:spPr>
      </p:pic>
      <p:pic>
        <p:nvPicPr>
          <p:cNvPr id="531" name="Immagine 6"/>
          <p:cNvPicPr/>
          <p:nvPr/>
        </p:nvPicPr>
        <p:blipFill>
          <a:blip r:embed="rId4"/>
          <a:stretch/>
        </p:blipFill>
        <p:spPr>
          <a:xfrm>
            <a:off x="7665480" y="813600"/>
            <a:ext cx="2231640" cy="2615040"/>
          </a:xfrm>
          <a:prstGeom prst="rect">
            <a:avLst/>
          </a:prstGeom>
          <a:ln w="0">
            <a:noFill/>
          </a:ln>
        </p:spPr>
      </p:pic>
      <p:pic>
        <p:nvPicPr>
          <p:cNvPr id="532" name="Immagine 8"/>
          <p:cNvPicPr/>
          <p:nvPr/>
        </p:nvPicPr>
        <p:blipFill>
          <a:blip r:embed="rId5"/>
          <a:stretch/>
        </p:blipFill>
        <p:spPr>
          <a:xfrm>
            <a:off x="1331640" y="3555360"/>
            <a:ext cx="2712960" cy="2680920"/>
          </a:xfrm>
          <a:prstGeom prst="rect">
            <a:avLst/>
          </a:prstGeom>
          <a:ln w="0">
            <a:noFill/>
          </a:ln>
        </p:spPr>
      </p:pic>
      <p:pic>
        <p:nvPicPr>
          <p:cNvPr id="533" name="Immagine 10"/>
          <p:cNvPicPr/>
          <p:nvPr/>
        </p:nvPicPr>
        <p:blipFill>
          <a:blip r:embed="rId6"/>
          <a:stretch/>
        </p:blipFill>
        <p:spPr>
          <a:xfrm>
            <a:off x="7638480" y="3505680"/>
            <a:ext cx="2358360" cy="2534760"/>
          </a:xfrm>
          <a:prstGeom prst="rect">
            <a:avLst/>
          </a:prstGeom>
          <a:ln w="0">
            <a:noFill/>
          </a:ln>
        </p:spPr>
      </p:pic>
      <p:sp>
        <p:nvSpPr>
          <p:cNvPr id="534" name="CustomShape 2"/>
          <p:cNvSpPr/>
          <p:nvPr/>
        </p:nvSpPr>
        <p:spPr>
          <a:xfrm>
            <a:off x="3034080" y="1530000"/>
            <a:ext cx="34920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l-SI" sz="4000" b="1" strike="noStrike">
                <a:solidFill>
                  <a:srgbClr val="FFFFFF"/>
                </a:solidFill>
                <a:latin typeface="Arial"/>
              </a:rPr>
              <a:t>Premisli,</a:t>
            </a:r>
          </a:p>
        </p:txBody>
      </p:sp>
      <p:sp>
        <p:nvSpPr>
          <p:cNvPr id="535" name="CustomShape 3"/>
          <p:cNvSpPr/>
          <p:nvPr/>
        </p:nvSpPr>
        <p:spPr>
          <a:xfrm>
            <a:off x="3608280" y="2147040"/>
            <a:ext cx="153522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l-SI" sz="1600" b="1" strike="noStrike">
                <a:solidFill>
                  <a:srgbClr val="FFFFFF"/>
                </a:solidFill>
                <a:latin typeface="Arial"/>
              </a:rPr>
              <a:t>preden deliš</a:t>
            </a:r>
          </a:p>
        </p:txBody>
      </p:sp>
      <p:sp>
        <p:nvSpPr>
          <p:cNvPr id="536" name="CustomShape 4"/>
          <p:cNvSpPr/>
          <p:nvPr/>
        </p:nvSpPr>
        <p:spPr>
          <a:xfrm>
            <a:off x="9028799" y="1530000"/>
            <a:ext cx="2190185" cy="69984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sl-SI" sz="4000" b="1" strike="noStrike" dirty="0">
                <a:solidFill>
                  <a:srgbClr val="FFFFFF"/>
                </a:solidFill>
                <a:latin typeface="Arial"/>
              </a:rPr>
              <a:t>Poročaj</a:t>
            </a:r>
          </a:p>
        </p:txBody>
      </p:sp>
      <p:sp>
        <p:nvSpPr>
          <p:cNvPr id="537" name="CustomShape 5"/>
          <p:cNvSpPr/>
          <p:nvPr/>
        </p:nvSpPr>
        <p:spPr>
          <a:xfrm>
            <a:off x="9217440" y="2147040"/>
            <a:ext cx="1430045" cy="35604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l-SI" sz="1600" b="1" strike="noStrike">
                <a:solidFill>
                  <a:srgbClr val="FFFFFF"/>
                </a:solidFill>
                <a:latin typeface="Arial"/>
              </a:rPr>
              <a:t>platformam</a:t>
            </a:r>
          </a:p>
        </p:txBody>
      </p:sp>
      <p:sp>
        <p:nvSpPr>
          <p:cNvPr id="538" name="CustomShape 6"/>
          <p:cNvSpPr/>
          <p:nvPr/>
        </p:nvSpPr>
        <p:spPr>
          <a:xfrm>
            <a:off x="6819480" y="4874016"/>
            <a:ext cx="3924720" cy="3578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l-SI" sz="1600" b="1" strike="noStrike" dirty="0">
                <a:solidFill>
                  <a:srgbClr val="FFFFFF"/>
                </a:solidFill>
                <a:latin typeface="Arial"/>
              </a:rPr>
              <a:t>Postani oseba, ki preverja dejstva za </a:t>
            </a:r>
          </a:p>
        </p:txBody>
      </p:sp>
      <p:sp>
        <p:nvSpPr>
          <p:cNvPr id="539" name="CustomShape 7"/>
          <p:cNvSpPr/>
          <p:nvPr/>
        </p:nvSpPr>
        <p:spPr>
          <a:xfrm>
            <a:off x="1878549" y="5707703"/>
            <a:ext cx="425952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l-SI" sz="4000" b="1" strike="noStrike" dirty="0">
                <a:solidFill>
                  <a:srgbClr val="FFFFFF"/>
                </a:solidFill>
                <a:latin typeface="Arial"/>
              </a:rPr>
              <a:t>Preveri dejstva</a:t>
            </a:r>
          </a:p>
        </p:txBody>
      </p:sp>
      <p:sp>
        <p:nvSpPr>
          <p:cNvPr id="540" name="CustomShape 8"/>
          <p:cNvSpPr/>
          <p:nvPr/>
        </p:nvSpPr>
        <p:spPr>
          <a:xfrm>
            <a:off x="6807600" y="5232920"/>
            <a:ext cx="402012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l-SI" sz="4000" b="1" strike="noStrike" dirty="0">
                <a:solidFill>
                  <a:srgbClr val="FFFFFF"/>
                </a:solidFill>
                <a:latin typeface="Arial"/>
              </a:rPr>
              <a:t>družino </a:t>
            </a:r>
            <a:r>
              <a:rPr lang="sl-SI" sz="4000" b="1" strike="noStrike" dirty="0" smtClean="0">
                <a:solidFill>
                  <a:srgbClr val="FFFFFF"/>
                </a:solidFill>
                <a:latin typeface="Arial"/>
              </a:rPr>
              <a:t>in </a:t>
            </a:r>
            <a:r>
              <a:rPr lang="sl-SI" sz="4000" b="1" strike="noStrike" dirty="0">
                <a:solidFill>
                  <a:srgbClr val="FFFFFF"/>
                </a:solidFill>
                <a:latin typeface="Arial"/>
              </a:rPr>
              <a:t>prijatelje</a:t>
            </a:r>
          </a:p>
        </p:txBody>
      </p:sp>
      <p:sp>
        <p:nvSpPr>
          <p:cNvPr id="541" name="CustomShape 9"/>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l-SI" sz="3200" b="1" strike="noStrike">
                <a:solidFill>
                  <a:srgbClr val="FFFFFF"/>
                </a:solidFill>
                <a:latin typeface="Arial"/>
              </a:rPr>
              <a:t>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 name="Immagine 3"/>
          <p:cNvPicPr/>
          <p:nvPr/>
        </p:nvPicPr>
        <p:blipFill>
          <a:blip r:embed="rId3">
            <a:alphaModFix amt="44000"/>
          </a:blip>
          <a:stretch/>
        </p:blipFill>
        <p:spPr>
          <a:xfrm rot="20577000">
            <a:off x="5124960" y="2073240"/>
            <a:ext cx="1940760" cy="2711520"/>
          </a:xfrm>
          <a:prstGeom prst="rect">
            <a:avLst/>
          </a:prstGeom>
          <a:ln w="0">
            <a:noFill/>
          </a:ln>
        </p:spPr>
      </p:pic>
      <p:sp>
        <p:nvSpPr>
          <p:cNvPr id="543" name="CustomShape 1"/>
          <p:cNvSpPr/>
          <p:nvPr/>
        </p:nvSpPr>
        <p:spPr>
          <a:xfrm rot="19007400">
            <a:off x="8320320" y="2689200"/>
            <a:ext cx="3573360" cy="1479600"/>
          </a:xfrm>
          <a:prstGeom prst="notchedRightArrow">
            <a:avLst>
              <a:gd name="adj1" fmla="val 43311"/>
              <a:gd name="adj2" fmla="val 44176"/>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p:style>
      </p:sp>
      <p:pic>
        <p:nvPicPr>
          <p:cNvPr id="544" name="Immagine 21"/>
          <p:cNvPicPr/>
          <p:nvPr/>
        </p:nvPicPr>
        <p:blipFill>
          <a:blip r:embed="rId4">
            <a:alphaModFix amt="45000"/>
          </a:blip>
          <a:stretch/>
        </p:blipFill>
        <p:spPr>
          <a:xfrm>
            <a:off x="1049040" y="2054880"/>
            <a:ext cx="1886400" cy="2748240"/>
          </a:xfrm>
          <a:prstGeom prst="rect">
            <a:avLst/>
          </a:prstGeom>
          <a:ln w="0">
            <a:noFill/>
          </a:ln>
        </p:spPr>
      </p:pic>
      <p:sp>
        <p:nvSpPr>
          <p:cNvPr id="545" name="TextShape 2"/>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l-SI" sz="1800" b="0" strike="noStrike">
                <a:solidFill>
                  <a:srgbClr val="FFFFFF"/>
                </a:solidFill>
                <a:latin typeface="Arial"/>
              </a:rPr>
              <a:t>KAKO SE ODZVATI NA DEZINFORMACIJE – </a:t>
            </a:r>
            <a:r>
              <a:rPr lang="sl-SI" sz="1800" b="1" strike="noStrike">
                <a:solidFill>
                  <a:srgbClr val="FFFFFF"/>
                </a:solidFill>
                <a:latin typeface="Arial"/>
              </a:rPr>
              <a:t>PREMISLI IN PREVERI DEJSTVA, PREDEN DELIŠ</a:t>
            </a:r>
          </a:p>
        </p:txBody>
      </p:sp>
      <p:sp>
        <p:nvSpPr>
          <p:cNvPr id="546" name="CustomShape 3"/>
          <p:cNvSpPr/>
          <p:nvPr/>
        </p:nvSpPr>
        <p:spPr>
          <a:xfrm>
            <a:off x="584279" y="2877120"/>
            <a:ext cx="3776705" cy="101420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sl-SI" sz="6000" b="1" strike="noStrike" dirty="0">
                <a:solidFill>
                  <a:srgbClr val="FFFFFF"/>
                </a:solidFill>
                <a:latin typeface="Arial"/>
              </a:rPr>
              <a:t>Podvomi</a:t>
            </a:r>
          </a:p>
        </p:txBody>
      </p:sp>
      <p:sp>
        <p:nvSpPr>
          <p:cNvPr id="547" name="CustomShape 4"/>
          <p:cNvSpPr/>
          <p:nvPr/>
        </p:nvSpPr>
        <p:spPr>
          <a:xfrm>
            <a:off x="3560522" y="2815576"/>
            <a:ext cx="5334840" cy="108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sl-SI" sz="6500" b="1" strike="noStrike" dirty="0">
                <a:solidFill>
                  <a:srgbClr val="FFFFFF"/>
                </a:solidFill>
                <a:latin typeface="Arial"/>
              </a:rPr>
              <a:t>Preveri dejstva</a:t>
            </a:r>
          </a:p>
        </p:txBody>
      </p:sp>
      <p:sp>
        <p:nvSpPr>
          <p:cNvPr id="548" name="CustomShape 5"/>
          <p:cNvSpPr/>
          <p:nvPr/>
        </p:nvSpPr>
        <p:spPr>
          <a:xfrm>
            <a:off x="8822880" y="2841952"/>
            <a:ext cx="2945160" cy="108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l-SI" sz="6500" b="1" strike="noStrike" dirty="0">
                <a:solidFill>
                  <a:srgbClr val="FFFFFF"/>
                </a:solidFill>
                <a:latin typeface="Arial"/>
              </a:rPr>
              <a:t>Odloči se</a:t>
            </a:r>
          </a:p>
        </p:txBody>
      </p:sp>
      <p:sp>
        <p:nvSpPr>
          <p:cNvPr id="549"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l-SI" sz="3200" b="1" strike="noStrike">
                <a:solidFill>
                  <a:srgbClr val="FFFFFF"/>
                </a:solidFill>
                <a:latin typeface="Arial"/>
              </a:rPr>
              <a:t>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l-SI" sz="1800" b="0" strike="noStrike">
                <a:solidFill>
                  <a:srgbClr val="FFFFFF"/>
                </a:solidFill>
                <a:latin typeface="Arial"/>
              </a:rPr>
              <a:t>KAKO SE ODZVATI NA DEZINFORMACIJE – </a:t>
            </a:r>
            <a:r>
              <a:rPr lang="sl-SI" sz="1800" b="1" strike="noStrike">
                <a:solidFill>
                  <a:srgbClr val="FFFFFF"/>
                </a:solidFill>
                <a:latin typeface="Arial"/>
              </a:rPr>
              <a:t>PREVERI DEJSTVA</a:t>
            </a:r>
          </a:p>
        </p:txBody>
      </p:sp>
      <p:sp>
        <p:nvSpPr>
          <p:cNvPr id="551" name="CustomShape 2"/>
          <p:cNvSpPr/>
          <p:nvPr/>
        </p:nvSpPr>
        <p:spPr>
          <a:xfrm>
            <a:off x="5038200" y="1993320"/>
            <a:ext cx="211500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l-SI" sz="1600" b="1" strike="noStrike">
                <a:solidFill>
                  <a:srgbClr val="FFFFFF"/>
                </a:solidFill>
                <a:latin typeface="Arial"/>
              </a:rPr>
              <a:t>Preveri vsebino</a:t>
            </a:r>
          </a:p>
        </p:txBody>
      </p:sp>
      <p:sp>
        <p:nvSpPr>
          <p:cNvPr id="552"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l-SI" sz="3200" b="1" strike="noStrike">
                <a:solidFill>
                  <a:srgbClr val="FFFFFF"/>
                </a:solidFill>
                <a:latin typeface="Arial"/>
              </a:rPr>
              <a:t>3</a:t>
            </a:r>
          </a:p>
        </p:txBody>
      </p:sp>
      <p:pic>
        <p:nvPicPr>
          <p:cNvPr id="553" name="Immagine 4"/>
          <p:cNvPicPr/>
          <p:nvPr/>
        </p:nvPicPr>
        <p:blipFill>
          <a:blip r:embed="rId3"/>
          <a:stretch/>
        </p:blipFill>
        <p:spPr>
          <a:xfrm rot="2928000">
            <a:off x="4588560" y="2500200"/>
            <a:ext cx="3015000" cy="3015000"/>
          </a:xfrm>
          <a:prstGeom prst="rect">
            <a:avLst/>
          </a:prstGeom>
          <a:ln w="0">
            <a:noFill/>
          </a:ln>
        </p:spPr>
      </p:pic>
      <p:sp>
        <p:nvSpPr>
          <p:cNvPr id="554" name="CustomShape 4"/>
          <p:cNvSpPr/>
          <p:nvPr/>
        </p:nvSpPr>
        <p:spPr>
          <a:xfrm>
            <a:off x="7417440" y="2752200"/>
            <a:ext cx="187272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l-SI" sz="1600" b="1" strike="noStrike">
                <a:solidFill>
                  <a:srgbClr val="FFFFFF"/>
                </a:solidFill>
                <a:latin typeface="Arial"/>
              </a:rPr>
              <a:t>Preveri izvor</a:t>
            </a:r>
          </a:p>
        </p:txBody>
      </p:sp>
      <p:sp>
        <p:nvSpPr>
          <p:cNvPr id="555" name="CustomShape 5"/>
          <p:cNvSpPr/>
          <p:nvPr/>
        </p:nvSpPr>
        <p:spPr>
          <a:xfrm>
            <a:off x="7758360" y="3830040"/>
            <a:ext cx="1957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l-SI" sz="1600" b="1" strike="noStrike">
                <a:solidFill>
                  <a:srgbClr val="FFFFFF"/>
                </a:solidFill>
                <a:latin typeface="Arial"/>
              </a:rPr>
              <a:t>Preveri avtorja</a:t>
            </a:r>
          </a:p>
        </p:txBody>
      </p:sp>
      <p:sp>
        <p:nvSpPr>
          <p:cNvPr id="556" name="CustomShape 6"/>
          <p:cNvSpPr/>
          <p:nvPr/>
        </p:nvSpPr>
        <p:spPr>
          <a:xfrm>
            <a:off x="7417080" y="4881240"/>
            <a:ext cx="215244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l-SI" sz="1600" b="1" strike="noStrike">
                <a:solidFill>
                  <a:srgbClr val="FFFFFF"/>
                </a:solidFill>
                <a:latin typeface="Arial"/>
              </a:rPr>
              <a:t>Preveri vire</a:t>
            </a:r>
          </a:p>
        </p:txBody>
      </p:sp>
      <p:sp>
        <p:nvSpPr>
          <p:cNvPr id="557" name="CustomShape 7"/>
          <p:cNvSpPr/>
          <p:nvPr/>
        </p:nvSpPr>
        <p:spPr>
          <a:xfrm>
            <a:off x="5019840" y="5717520"/>
            <a:ext cx="215244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l-SI" sz="1600" b="1" strike="noStrike">
                <a:solidFill>
                  <a:srgbClr val="FFFFFF"/>
                </a:solidFill>
                <a:latin typeface="Arial"/>
              </a:rPr>
              <a:t>Preveri slike</a:t>
            </a:r>
          </a:p>
        </p:txBody>
      </p:sp>
      <p:sp>
        <p:nvSpPr>
          <p:cNvPr id="558" name="CustomShape 8"/>
          <p:cNvSpPr/>
          <p:nvPr/>
        </p:nvSpPr>
        <p:spPr>
          <a:xfrm>
            <a:off x="2211840" y="4881240"/>
            <a:ext cx="25552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l-SI" sz="1600" b="1" strike="noStrike">
                <a:solidFill>
                  <a:srgbClr val="FFFFFF"/>
                </a:solidFill>
                <a:latin typeface="Arial"/>
              </a:rPr>
              <a:t>Premisli, preden deliš</a:t>
            </a:r>
          </a:p>
        </p:txBody>
      </p:sp>
      <p:sp>
        <p:nvSpPr>
          <p:cNvPr id="559" name="CustomShape 9"/>
          <p:cNvSpPr/>
          <p:nvPr/>
        </p:nvSpPr>
        <p:spPr>
          <a:xfrm>
            <a:off x="1578599" y="3830039"/>
            <a:ext cx="2967023" cy="548529"/>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l-SI" sz="1600" b="1" strike="noStrike" dirty="0">
                <a:solidFill>
                  <a:srgbClr val="FFFFFF"/>
                </a:solidFill>
                <a:latin typeface="Arial"/>
              </a:rPr>
              <a:t>Razmisli o svojih predsodkih</a:t>
            </a:r>
          </a:p>
        </p:txBody>
      </p:sp>
      <p:sp>
        <p:nvSpPr>
          <p:cNvPr id="560" name="CustomShape 10"/>
          <p:cNvSpPr/>
          <p:nvPr/>
        </p:nvSpPr>
        <p:spPr>
          <a:xfrm>
            <a:off x="2211840" y="2622240"/>
            <a:ext cx="2520360" cy="4860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l-SI" sz="1600" b="1" strike="noStrike">
                <a:solidFill>
                  <a:srgbClr val="FFFFFF"/>
                </a:solidFill>
                <a:latin typeface="Arial"/>
              </a:rPr>
              <a:t>Postani razbijalec mitov</a:t>
            </a:r>
          </a:p>
        </p:txBody>
      </p:sp>
      <p:sp>
        <p:nvSpPr>
          <p:cNvPr id="561" name="CustomShape 11"/>
          <p:cNvSpPr/>
          <p:nvPr/>
        </p:nvSpPr>
        <p:spPr>
          <a:xfrm>
            <a:off x="2391480" y="906120"/>
            <a:ext cx="7310520" cy="6998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sl-SI" sz="4000" b="1" strike="noStrike">
                <a:solidFill>
                  <a:srgbClr val="FFFFFF"/>
                </a:solidFill>
                <a:latin typeface="Arial"/>
              </a:rPr>
              <a:t>Preveri dejstva, kadar si v dvomih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l-SI" sz="1800" b="0" strike="noStrike">
                <a:solidFill>
                  <a:srgbClr val="FFFFFF"/>
                </a:solidFill>
                <a:latin typeface="Arial"/>
              </a:rPr>
              <a:t>KAKO SE ODZVATI NA DEZINFORMACIJE</a:t>
            </a:r>
          </a:p>
        </p:txBody>
      </p:sp>
      <p:sp>
        <p:nvSpPr>
          <p:cNvPr id="563"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l-SI" sz="3200" b="1" strike="noStrike">
                <a:solidFill>
                  <a:srgbClr val="FFFFFF"/>
                </a:solidFill>
                <a:latin typeface="Arial"/>
              </a:rPr>
              <a:t>3</a:t>
            </a:r>
          </a:p>
        </p:txBody>
      </p:sp>
      <p:pic>
        <p:nvPicPr>
          <p:cNvPr id="564" name="Immagine 18"/>
          <p:cNvPicPr/>
          <p:nvPr/>
        </p:nvPicPr>
        <p:blipFill>
          <a:blip r:embed="rId3"/>
          <a:stretch/>
        </p:blipFill>
        <p:spPr>
          <a:xfrm>
            <a:off x="868680" y="1897920"/>
            <a:ext cx="2231640" cy="2615040"/>
          </a:xfrm>
          <a:prstGeom prst="rect">
            <a:avLst/>
          </a:prstGeom>
          <a:ln w="0">
            <a:noFill/>
          </a:ln>
        </p:spPr>
      </p:pic>
      <p:sp>
        <p:nvSpPr>
          <p:cNvPr id="565" name="CustomShape 3"/>
          <p:cNvSpPr/>
          <p:nvPr/>
        </p:nvSpPr>
        <p:spPr>
          <a:xfrm>
            <a:off x="2141280" y="2832840"/>
            <a:ext cx="2205000" cy="69984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sl-SI" sz="4000" b="1" strike="noStrike" dirty="0">
                <a:solidFill>
                  <a:srgbClr val="FFFFFF"/>
                </a:solidFill>
                <a:latin typeface="Arial"/>
              </a:rPr>
              <a:t>Poročaj</a:t>
            </a:r>
          </a:p>
        </p:txBody>
      </p:sp>
      <p:sp>
        <p:nvSpPr>
          <p:cNvPr id="566" name="CustomShape 4"/>
          <p:cNvSpPr/>
          <p:nvPr/>
        </p:nvSpPr>
        <p:spPr>
          <a:xfrm>
            <a:off x="2065403" y="3488760"/>
            <a:ext cx="1580040" cy="35604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l-SI" sz="1600" b="1" strike="noStrike" dirty="0" smtClean="0">
                <a:solidFill>
                  <a:srgbClr val="FFFFFF"/>
                </a:solidFill>
                <a:latin typeface="Arial"/>
              </a:rPr>
              <a:t>  platformam</a:t>
            </a:r>
            <a:endParaRPr lang="sl-SI" sz="1600" b="1" strike="noStrike" dirty="0">
              <a:solidFill>
                <a:srgbClr val="FFFFFF"/>
              </a:solidFill>
              <a:latin typeface="Arial"/>
            </a:endParaRPr>
          </a:p>
        </p:txBody>
      </p:sp>
      <p:pic>
        <p:nvPicPr>
          <p:cNvPr id="567" name="Picture 35"/>
          <p:cNvPicPr/>
          <p:nvPr/>
        </p:nvPicPr>
        <p:blipFill>
          <a:blip r:embed="rId4">
            <a:alphaModFix amt="60000"/>
          </a:blip>
          <a:stretch/>
        </p:blipFill>
        <p:spPr>
          <a:xfrm>
            <a:off x="4682880" y="1284480"/>
            <a:ext cx="4063320" cy="1944360"/>
          </a:xfrm>
          <a:prstGeom prst="rect">
            <a:avLst/>
          </a:prstGeom>
          <a:ln w="0">
            <a:noFill/>
          </a:ln>
        </p:spPr>
      </p:pic>
      <p:pic>
        <p:nvPicPr>
          <p:cNvPr id="568" name="Picture 38"/>
          <p:cNvPicPr/>
          <p:nvPr/>
        </p:nvPicPr>
        <p:blipFill>
          <a:blip r:embed="rId5"/>
          <a:srcRect t="388" b="-388"/>
          <a:stretch/>
        </p:blipFill>
        <p:spPr>
          <a:xfrm>
            <a:off x="8730720" y="1289160"/>
            <a:ext cx="2919240" cy="1943640"/>
          </a:xfrm>
          <a:prstGeom prst="rect">
            <a:avLst/>
          </a:prstGeom>
          <a:ln w="0">
            <a:noFill/>
          </a:ln>
        </p:spPr>
      </p:pic>
      <p:pic>
        <p:nvPicPr>
          <p:cNvPr id="569" name="Picture 39"/>
          <p:cNvPicPr/>
          <p:nvPr/>
        </p:nvPicPr>
        <p:blipFill>
          <a:blip r:embed="rId6"/>
          <a:srcRect t="559" b="15063"/>
          <a:stretch/>
        </p:blipFill>
        <p:spPr>
          <a:xfrm>
            <a:off x="7858080" y="3338280"/>
            <a:ext cx="2910600" cy="1943640"/>
          </a:xfrm>
          <a:prstGeom prst="rect">
            <a:avLst/>
          </a:prstGeom>
          <a:ln w="0">
            <a:noFill/>
          </a:ln>
        </p:spPr>
      </p:pic>
      <p:pic>
        <p:nvPicPr>
          <p:cNvPr id="570" name="Picture 6"/>
          <p:cNvPicPr/>
          <p:nvPr/>
        </p:nvPicPr>
        <p:blipFill>
          <a:blip r:embed="rId7">
            <a:alphaModFix amt="59000"/>
          </a:blip>
          <a:srcRect b="7006"/>
          <a:stretch/>
        </p:blipFill>
        <p:spPr>
          <a:xfrm>
            <a:off x="4689000" y="3338280"/>
            <a:ext cx="3170880" cy="1943640"/>
          </a:xfrm>
          <a:prstGeom prst="rect">
            <a:avLst/>
          </a:prstGeom>
          <a:ln w="0">
            <a:noFill/>
          </a:ln>
        </p:spPr>
      </p:pic>
      <p:pic>
        <p:nvPicPr>
          <p:cNvPr id="571" name="Immagine 36"/>
          <p:cNvPicPr/>
          <p:nvPr/>
        </p:nvPicPr>
        <p:blipFill>
          <a:blip r:embed="rId8"/>
          <a:stretch/>
        </p:blipFill>
        <p:spPr>
          <a:xfrm>
            <a:off x="3907800" y="1970280"/>
            <a:ext cx="542160" cy="542160"/>
          </a:xfrm>
          <a:prstGeom prst="rect">
            <a:avLst/>
          </a:prstGeom>
          <a:ln w="0">
            <a:noFill/>
          </a:ln>
        </p:spPr>
      </p:pic>
      <p:pic>
        <p:nvPicPr>
          <p:cNvPr id="572" name="Immagine 5"/>
          <p:cNvPicPr/>
          <p:nvPr/>
        </p:nvPicPr>
        <p:blipFill>
          <a:blip r:embed="rId9">
            <a:extLst>
              <a:ext uri="{BEBA8EAE-BF5A-486C-A8C5-ECC9F3942E4B}">
                <a14:imgProps xmlns:a14="http://schemas.microsoft.com/office/drawing/2010/main">
                  <a14:imgLayer r:embed="rId10">
                    <a14:imgEffect>
                      <a14:brightnessContrast bright="25000"/>
                    </a14:imgEffect>
                  </a14:imgLayer>
                </a14:imgProps>
              </a:ext>
            </a:extLst>
          </a:blip>
          <a:stretch/>
        </p:blipFill>
        <p:spPr>
          <a:xfrm>
            <a:off x="6723360" y="4676760"/>
            <a:ext cx="1537200" cy="306720"/>
          </a:xfrm>
          <a:prstGeom prst="rect">
            <a:avLst/>
          </a:prstGeom>
          <a:ln w="0">
            <a:noFill/>
          </a:ln>
        </p:spPr>
      </p:pic>
      <p:pic>
        <p:nvPicPr>
          <p:cNvPr id="573" name="Immagine 8"/>
          <p:cNvPicPr/>
          <p:nvPr/>
        </p:nvPicPr>
        <p:blipFill>
          <a:blip r:embed="rId11">
            <a:extLst>
              <a:ext uri="{BEBA8EAE-BF5A-486C-A8C5-ECC9F3942E4B}">
                <a14:imgProps xmlns:a14="http://schemas.microsoft.com/office/drawing/2010/main">
                  <a14:imgLayer r:embed="rId12">
                    <a14:imgEffect>
                      <a14:brightnessContrast bright="24000" contrast="1000"/>
                    </a14:imgEffect>
                  </a14:imgLayer>
                </a14:imgProps>
              </a:ext>
            </a:extLst>
          </a:blip>
          <a:stretch/>
        </p:blipFill>
        <p:spPr>
          <a:xfrm>
            <a:off x="7116120" y="2370240"/>
            <a:ext cx="1926000" cy="292680"/>
          </a:xfrm>
          <a:prstGeom prst="rect">
            <a:avLst/>
          </a:prstGeom>
          <a:ln w="0">
            <a:noFill/>
          </a:ln>
        </p:spPr>
      </p:pic>
      <p:grpSp>
        <p:nvGrpSpPr>
          <p:cNvPr id="574" name="Group 5"/>
          <p:cNvGrpSpPr/>
          <p:nvPr/>
        </p:nvGrpSpPr>
        <p:grpSpPr>
          <a:xfrm>
            <a:off x="3962880" y="3989160"/>
            <a:ext cx="554400" cy="554400"/>
            <a:chOff x="3962880" y="3989160"/>
            <a:chExt cx="554400" cy="554400"/>
          </a:xfrm>
        </p:grpSpPr>
        <p:sp>
          <p:nvSpPr>
            <p:cNvPr id="575" name="CustomShape 6"/>
            <p:cNvSpPr/>
            <p:nvPr/>
          </p:nvSpPr>
          <p:spPr>
            <a:xfrm>
              <a:off x="3962880" y="3989160"/>
              <a:ext cx="554400" cy="554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p:style>
        </p:sp>
        <p:pic>
          <p:nvPicPr>
            <p:cNvPr id="576" name="Immagine 37"/>
            <p:cNvPicPr/>
            <p:nvPr/>
          </p:nvPicPr>
          <p:blipFill>
            <a:blip r:embed="rId13">
              <a:biLevel thresh="50000"/>
            </a:blip>
            <a:stretch/>
          </p:blipFill>
          <p:spPr>
            <a:xfrm>
              <a:off x="4006800" y="4108680"/>
              <a:ext cx="460080" cy="31428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l-SI" sz="1800" b="0" strike="noStrike">
                <a:solidFill>
                  <a:srgbClr val="FFFFFF"/>
                </a:solidFill>
                <a:latin typeface="Arial"/>
              </a:rPr>
              <a:t>KAKO SE ODZVATI NA DEZINFORMACIJE</a:t>
            </a:r>
          </a:p>
        </p:txBody>
      </p:sp>
      <p:sp>
        <p:nvSpPr>
          <p:cNvPr id="57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l-SI" sz="3200" b="1" strike="noStrike">
                <a:solidFill>
                  <a:srgbClr val="FFFFFF"/>
                </a:solidFill>
                <a:latin typeface="Arial"/>
              </a:rPr>
              <a:t>3</a:t>
            </a:r>
          </a:p>
        </p:txBody>
      </p:sp>
      <p:sp>
        <p:nvSpPr>
          <p:cNvPr id="579" name="CustomShape 3"/>
          <p:cNvSpPr/>
          <p:nvPr/>
        </p:nvSpPr>
        <p:spPr>
          <a:xfrm>
            <a:off x="7962840" y="1562400"/>
            <a:ext cx="3770640" cy="79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761"/>
              </a:lnSpc>
            </a:pPr>
            <a:r>
              <a:rPr lang="sl-SI" sz="2800" b="1" strike="noStrike">
                <a:solidFill>
                  <a:srgbClr val="FFFFFF"/>
                </a:solidFill>
                <a:latin typeface="Arial"/>
              </a:rPr>
              <a:t>NE VZBUJAJ OBČUTKA SRAMU –</a:t>
            </a:r>
          </a:p>
          <a:p>
            <a:pPr>
              <a:lnSpc>
                <a:spcPts val="2761"/>
              </a:lnSpc>
            </a:pPr>
            <a:r>
              <a:rPr lang="sl-SI" sz="2800" b="1" strike="noStrike">
                <a:solidFill>
                  <a:srgbClr val="FFFFFF"/>
                </a:solidFill>
                <a:latin typeface="Arial"/>
              </a:rPr>
              <a:t>VŽIVI SE V ČUSTVA DRUGEGA</a:t>
            </a:r>
          </a:p>
        </p:txBody>
      </p:sp>
      <p:pic>
        <p:nvPicPr>
          <p:cNvPr id="580" name="Immagine 3"/>
          <p:cNvPicPr/>
          <p:nvPr/>
        </p:nvPicPr>
        <p:blipFill>
          <a:blip r:embed="rId3"/>
          <a:stretch/>
        </p:blipFill>
        <p:spPr>
          <a:xfrm>
            <a:off x="4200480" y="1256400"/>
            <a:ext cx="3790440" cy="3786480"/>
          </a:xfrm>
          <a:prstGeom prst="rect">
            <a:avLst/>
          </a:prstGeom>
          <a:ln w="0">
            <a:noFill/>
          </a:ln>
        </p:spPr>
      </p:pic>
      <p:sp>
        <p:nvSpPr>
          <p:cNvPr id="581" name="CustomShape 4"/>
          <p:cNvSpPr/>
          <p:nvPr/>
        </p:nvSpPr>
        <p:spPr>
          <a:xfrm>
            <a:off x="7991640" y="3022867"/>
            <a:ext cx="3770640" cy="761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60"/>
              </a:lnSpc>
            </a:pPr>
            <a:r>
              <a:rPr lang="sl-SI" sz="1800" b="0" strike="noStrike" dirty="0">
                <a:solidFill>
                  <a:srgbClr val="FFFFFF"/>
                </a:solidFill>
                <a:latin typeface="Arial"/>
              </a:rPr>
              <a:t>Odnos v smislu </a:t>
            </a:r>
          </a:p>
          <a:p>
            <a:pPr>
              <a:lnSpc>
                <a:spcPts val="1760"/>
              </a:lnSpc>
            </a:pPr>
            <a:r>
              <a:rPr lang="sl-SI" sz="1800" b="0" strike="noStrike" dirty="0">
                <a:solidFill>
                  <a:srgbClr val="FFFFFF"/>
                </a:solidFill>
                <a:latin typeface="Arial"/>
              </a:rPr>
              <a:t>„</a:t>
            </a:r>
            <a:r>
              <a:rPr lang="sl-SI" sz="1800" b="1" strike="noStrike" dirty="0">
                <a:solidFill>
                  <a:srgbClr val="FFFFFF"/>
                </a:solidFill>
                <a:latin typeface="Arial"/>
              </a:rPr>
              <a:t>ti se motiš, jaz pa imam prav</a:t>
            </a:r>
            <a:r>
              <a:rPr lang="sl-SI" sz="1800" b="0" strike="noStrike" dirty="0">
                <a:solidFill>
                  <a:srgbClr val="FFFFFF"/>
                </a:solidFill>
                <a:latin typeface="Arial"/>
              </a:rPr>
              <a:t>“</a:t>
            </a:r>
          </a:p>
          <a:p>
            <a:pPr>
              <a:lnSpc>
                <a:spcPts val="1760"/>
              </a:lnSpc>
            </a:pPr>
            <a:r>
              <a:rPr lang="sl-SI" sz="1800" b="0" strike="noStrike" dirty="0">
                <a:solidFill>
                  <a:srgbClr val="FFFFFF"/>
                </a:solidFill>
                <a:latin typeface="Arial"/>
              </a:rPr>
              <a:t>ne deluje</a:t>
            </a:r>
          </a:p>
        </p:txBody>
      </p:sp>
      <p:sp>
        <p:nvSpPr>
          <p:cNvPr id="582" name="CustomShape 5"/>
          <p:cNvSpPr/>
          <p:nvPr/>
        </p:nvSpPr>
        <p:spPr>
          <a:xfrm>
            <a:off x="2848708" y="3945680"/>
            <a:ext cx="7622930" cy="6912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l-SI" sz="2000" b="1" strike="noStrike" dirty="0">
                <a:solidFill>
                  <a:srgbClr val="FFFFFF"/>
                </a:solidFill>
                <a:latin typeface="Arial"/>
              </a:rPr>
              <a:t>Kako se o dezinformacijah pogovarjati s prijatelji in družino</a:t>
            </a:r>
          </a:p>
        </p:txBody>
      </p:sp>
      <p:sp>
        <p:nvSpPr>
          <p:cNvPr id="583" name="CustomShape 6"/>
          <p:cNvSpPr/>
          <p:nvPr/>
        </p:nvSpPr>
        <p:spPr>
          <a:xfrm>
            <a:off x="2504880" y="5189040"/>
            <a:ext cx="7181640" cy="441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sl-SI" sz="2800" b="1" strike="noStrike">
                <a:solidFill>
                  <a:srgbClr val="FFFFFF"/>
                </a:solidFill>
                <a:latin typeface="Arial"/>
              </a:rPr>
              <a:t>NE PRIČAKUJ TAKOJŠNJIH SPREMEMB</a:t>
            </a:r>
          </a:p>
        </p:txBody>
      </p:sp>
      <p:sp>
        <p:nvSpPr>
          <p:cNvPr id="584" name="CustomShape 7"/>
          <p:cNvSpPr/>
          <p:nvPr/>
        </p:nvSpPr>
        <p:spPr>
          <a:xfrm>
            <a:off x="3413160" y="5603400"/>
            <a:ext cx="564012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sl-SI" sz="1800" b="0" strike="noStrike">
                <a:solidFill>
                  <a:srgbClr val="FFFFFF"/>
                </a:solidFill>
                <a:latin typeface="Arial"/>
              </a:rPr>
              <a:t>Potrebna sta vljudnost in potrpljenje, da ljudje prenehajo širiti dezinformacije</a:t>
            </a:r>
          </a:p>
        </p:txBody>
      </p:sp>
      <p:sp>
        <p:nvSpPr>
          <p:cNvPr id="585" name="CustomShape 8"/>
          <p:cNvSpPr/>
          <p:nvPr/>
        </p:nvSpPr>
        <p:spPr>
          <a:xfrm>
            <a:off x="370080" y="1562400"/>
            <a:ext cx="3770640" cy="441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ts val="2761"/>
              </a:lnSpc>
            </a:pPr>
            <a:r>
              <a:rPr lang="sl-SI" sz="2800" b="1" strike="noStrike">
                <a:solidFill>
                  <a:srgbClr val="FFFFFF"/>
                </a:solidFill>
                <a:latin typeface="Arial"/>
              </a:rPr>
              <a:t>BODI AKTIVEN</a:t>
            </a:r>
          </a:p>
        </p:txBody>
      </p:sp>
      <p:sp>
        <p:nvSpPr>
          <p:cNvPr id="586" name="CustomShape 9"/>
          <p:cNvSpPr/>
          <p:nvPr/>
        </p:nvSpPr>
        <p:spPr>
          <a:xfrm>
            <a:off x="355680" y="1995120"/>
            <a:ext cx="3770640" cy="761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ts val="1760"/>
              </a:lnSpc>
            </a:pPr>
            <a:r>
              <a:rPr lang="sl-SI" sz="1800" b="0" strike="noStrike">
                <a:solidFill>
                  <a:srgbClr val="FFFFFF"/>
                </a:solidFill>
                <a:latin typeface="Arial"/>
              </a:rPr>
              <a:t>VSI smo odgovorni za zaviranje širjenja zavajajočih informacij</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9A7D2"/>
        </a:solidFill>
        <a:effectLst/>
      </p:bgPr>
    </p:bg>
    <p:spTree>
      <p:nvGrpSpPr>
        <p:cNvPr id="1" name=""/>
        <p:cNvGrpSpPr/>
        <p:nvPr/>
      </p:nvGrpSpPr>
      <p:grpSpPr>
        <a:xfrm>
          <a:off x="0" y="0"/>
          <a:ext cx="0" cy="0"/>
          <a:chOff x="0" y="0"/>
          <a:chExt cx="0" cy="0"/>
        </a:xfrm>
      </p:grpSpPr>
      <p:sp>
        <p:nvSpPr>
          <p:cNvPr id="58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l-SI" sz="1800" b="0" strike="noStrike">
                <a:solidFill>
                  <a:srgbClr val="FFFFFF"/>
                </a:solidFill>
                <a:latin typeface="Arial"/>
              </a:rPr>
              <a:t>DELO V SKUPINAH – </a:t>
            </a:r>
            <a:r>
              <a:rPr lang="sl-SI" sz="1800" b="1" strike="noStrike">
                <a:solidFill>
                  <a:srgbClr val="FFFFFF"/>
                </a:solidFill>
                <a:latin typeface="Arial"/>
              </a:rPr>
              <a:t>NALOGE ZA TRI ALI ŠTIRI SKUPINE</a:t>
            </a:r>
          </a:p>
        </p:txBody>
      </p:sp>
      <p:sp>
        <p:nvSpPr>
          <p:cNvPr id="588" name="CustomShape 2"/>
          <p:cNvSpPr/>
          <p:nvPr/>
        </p:nvSpPr>
        <p:spPr>
          <a:xfrm>
            <a:off x="4696560" y="888023"/>
            <a:ext cx="2856032" cy="652417"/>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l-SI" sz="2000" b="1" strike="noStrike" dirty="0">
                <a:solidFill>
                  <a:srgbClr val="FFFFFF"/>
                </a:solidFill>
                <a:latin typeface="Arial"/>
              </a:rPr>
              <a:t>Naloge za tri ali štiri skupine</a:t>
            </a:r>
          </a:p>
        </p:txBody>
      </p:sp>
      <p:sp>
        <p:nvSpPr>
          <p:cNvPr id="589" name="CustomShape 3"/>
          <p:cNvSpPr/>
          <p:nvPr/>
        </p:nvSpPr>
        <p:spPr>
          <a:xfrm>
            <a:off x="495720" y="4598640"/>
            <a:ext cx="324540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sl-SI" sz="1800" b="1" strike="noStrike">
                <a:solidFill>
                  <a:srgbClr val="FFFFFF"/>
                </a:solidFill>
                <a:latin typeface="Arial"/>
              </a:rPr>
              <a:t>RAZDELITE SE V SKUPINE</a:t>
            </a:r>
          </a:p>
        </p:txBody>
      </p:sp>
      <p:grpSp>
        <p:nvGrpSpPr>
          <p:cNvPr id="590" name="Group 4"/>
          <p:cNvGrpSpPr/>
          <p:nvPr/>
        </p:nvGrpSpPr>
        <p:grpSpPr>
          <a:xfrm>
            <a:off x="8829360" y="2128680"/>
            <a:ext cx="2300760" cy="2300760"/>
            <a:chOff x="8829360" y="2128680"/>
            <a:chExt cx="2300760" cy="2300760"/>
          </a:xfrm>
        </p:grpSpPr>
        <p:sp>
          <p:nvSpPr>
            <p:cNvPr id="591" name="CustomShape 5"/>
            <p:cNvSpPr/>
            <p:nvPr/>
          </p:nvSpPr>
          <p:spPr>
            <a:xfrm>
              <a:off x="8829360" y="2128680"/>
              <a:ext cx="2300760" cy="2300760"/>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p:style>
        </p:sp>
        <p:pic>
          <p:nvPicPr>
            <p:cNvPr id="592" name="Immagine 9"/>
            <p:cNvPicPr/>
            <p:nvPr/>
          </p:nvPicPr>
          <p:blipFill>
            <a:blip r:embed="rId2"/>
            <a:stretch/>
          </p:blipFill>
          <p:spPr>
            <a:xfrm>
              <a:off x="9744840" y="2491920"/>
              <a:ext cx="1097280" cy="907200"/>
            </a:xfrm>
            <a:prstGeom prst="rect">
              <a:avLst/>
            </a:prstGeom>
            <a:ln w="0">
              <a:noFill/>
            </a:ln>
          </p:spPr>
        </p:pic>
        <p:pic>
          <p:nvPicPr>
            <p:cNvPr id="593" name="Immagine 10"/>
            <p:cNvPicPr/>
            <p:nvPr/>
          </p:nvPicPr>
          <p:blipFill>
            <a:blip r:embed="rId3"/>
            <a:stretch/>
          </p:blipFill>
          <p:spPr>
            <a:xfrm>
              <a:off x="9183240" y="2450160"/>
              <a:ext cx="1257840" cy="1807560"/>
            </a:xfrm>
            <a:prstGeom prst="rect">
              <a:avLst/>
            </a:prstGeom>
            <a:ln w="0">
              <a:noFill/>
            </a:ln>
          </p:spPr>
        </p:pic>
      </p:grpSp>
      <p:pic>
        <p:nvPicPr>
          <p:cNvPr id="594" name="Immagine 11"/>
          <p:cNvPicPr/>
          <p:nvPr/>
        </p:nvPicPr>
        <p:blipFill>
          <a:blip r:embed="rId4"/>
          <a:stretch/>
        </p:blipFill>
        <p:spPr>
          <a:xfrm>
            <a:off x="4917960" y="2103480"/>
            <a:ext cx="2355480" cy="2352960"/>
          </a:xfrm>
          <a:prstGeom prst="rect">
            <a:avLst/>
          </a:prstGeom>
          <a:ln w="0">
            <a:noFill/>
          </a:ln>
        </p:spPr>
      </p:pic>
      <p:grpSp>
        <p:nvGrpSpPr>
          <p:cNvPr id="595" name="Group 6"/>
          <p:cNvGrpSpPr/>
          <p:nvPr/>
        </p:nvGrpSpPr>
        <p:grpSpPr>
          <a:xfrm>
            <a:off x="779760" y="2301840"/>
            <a:ext cx="2676960" cy="1970280"/>
            <a:chOff x="779760" y="2301840"/>
            <a:chExt cx="2676960" cy="1970280"/>
          </a:xfrm>
        </p:grpSpPr>
        <p:grpSp>
          <p:nvGrpSpPr>
            <p:cNvPr id="596" name="Group 7"/>
            <p:cNvGrpSpPr/>
            <p:nvPr/>
          </p:nvGrpSpPr>
          <p:grpSpPr>
            <a:xfrm>
              <a:off x="1130760" y="2791800"/>
              <a:ext cx="539640" cy="539640"/>
              <a:chOff x="1130760" y="2791800"/>
              <a:chExt cx="539640" cy="539640"/>
            </a:xfrm>
          </p:grpSpPr>
          <p:sp>
            <p:nvSpPr>
              <p:cNvPr id="597" name="CustomShape 8"/>
              <p:cNvSpPr/>
              <p:nvPr/>
            </p:nvSpPr>
            <p:spPr>
              <a:xfrm>
                <a:off x="1130760" y="27918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598" name="Immagine 14"/>
              <p:cNvPicPr/>
              <p:nvPr/>
            </p:nvPicPr>
            <p:blipFill>
              <a:blip r:embed="rId5"/>
              <a:stretch/>
            </p:blipFill>
            <p:spPr>
              <a:xfrm>
                <a:off x="1227240" y="2885400"/>
                <a:ext cx="378720" cy="324360"/>
              </a:xfrm>
              <a:prstGeom prst="rect">
                <a:avLst/>
              </a:prstGeom>
              <a:ln w="0">
                <a:noFill/>
              </a:ln>
            </p:spPr>
          </p:pic>
        </p:grpSp>
        <p:grpSp>
          <p:nvGrpSpPr>
            <p:cNvPr id="599" name="Group 9"/>
            <p:cNvGrpSpPr/>
            <p:nvPr/>
          </p:nvGrpSpPr>
          <p:grpSpPr>
            <a:xfrm>
              <a:off x="2917080" y="3398400"/>
              <a:ext cx="539640" cy="539640"/>
              <a:chOff x="2917080" y="3398400"/>
              <a:chExt cx="539640" cy="539640"/>
            </a:xfrm>
          </p:grpSpPr>
          <p:sp>
            <p:nvSpPr>
              <p:cNvPr id="600" name="CustomShape 10"/>
              <p:cNvSpPr/>
              <p:nvPr/>
            </p:nvSpPr>
            <p:spPr>
              <a:xfrm>
                <a:off x="2917080" y="3398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1" name="Immagine 17"/>
              <p:cNvPicPr/>
              <p:nvPr/>
            </p:nvPicPr>
            <p:blipFill>
              <a:blip r:embed="rId6"/>
              <a:stretch/>
            </p:blipFill>
            <p:spPr>
              <a:xfrm rot="842400">
                <a:off x="3013200" y="3458160"/>
                <a:ext cx="317160" cy="423720"/>
              </a:xfrm>
              <a:prstGeom prst="rect">
                <a:avLst/>
              </a:prstGeom>
              <a:ln w="0">
                <a:noFill/>
              </a:ln>
            </p:spPr>
          </p:pic>
        </p:grpSp>
        <p:grpSp>
          <p:nvGrpSpPr>
            <p:cNvPr id="602" name="Group 11"/>
            <p:cNvGrpSpPr/>
            <p:nvPr/>
          </p:nvGrpSpPr>
          <p:grpSpPr>
            <a:xfrm>
              <a:off x="2262960" y="3407400"/>
              <a:ext cx="539640" cy="539640"/>
              <a:chOff x="2262960" y="3407400"/>
              <a:chExt cx="539640" cy="539640"/>
            </a:xfrm>
          </p:grpSpPr>
          <p:sp>
            <p:nvSpPr>
              <p:cNvPr id="603" name="CustomShape 12"/>
              <p:cNvSpPr/>
              <p:nvPr/>
            </p:nvSpPr>
            <p:spPr>
              <a:xfrm>
                <a:off x="2262960" y="3407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4" name="Immagine 20"/>
              <p:cNvPicPr/>
              <p:nvPr/>
            </p:nvPicPr>
            <p:blipFill>
              <a:blip r:embed="rId7"/>
              <a:stretch/>
            </p:blipFill>
            <p:spPr>
              <a:xfrm>
                <a:off x="2366280" y="3506760"/>
                <a:ext cx="322920" cy="387000"/>
              </a:xfrm>
              <a:prstGeom prst="rect">
                <a:avLst/>
              </a:prstGeom>
              <a:ln w="0">
                <a:noFill/>
              </a:ln>
            </p:spPr>
          </p:pic>
        </p:grpSp>
        <p:grpSp>
          <p:nvGrpSpPr>
            <p:cNvPr id="605" name="Group 13"/>
            <p:cNvGrpSpPr/>
            <p:nvPr/>
          </p:nvGrpSpPr>
          <p:grpSpPr>
            <a:xfrm>
              <a:off x="779760" y="3398400"/>
              <a:ext cx="539640" cy="539640"/>
              <a:chOff x="779760" y="3398400"/>
              <a:chExt cx="539640" cy="539640"/>
            </a:xfrm>
          </p:grpSpPr>
          <p:sp>
            <p:nvSpPr>
              <p:cNvPr id="606" name="CustomShape 14"/>
              <p:cNvSpPr/>
              <p:nvPr/>
            </p:nvSpPr>
            <p:spPr>
              <a:xfrm>
                <a:off x="779760" y="3398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07" name="Immagine 23"/>
              <p:cNvPicPr/>
              <p:nvPr/>
            </p:nvPicPr>
            <p:blipFill>
              <a:blip r:embed="rId8"/>
              <a:stretch/>
            </p:blipFill>
            <p:spPr>
              <a:xfrm>
                <a:off x="826200" y="3500640"/>
                <a:ext cx="415080" cy="370800"/>
              </a:xfrm>
              <a:prstGeom prst="rect">
                <a:avLst/>
              </a:prstGeom>
              <a:ln w="0">
                <a:noFill/>
              </a:ln>
            </p:spPr>
          </p:pic>
        </p:grpSp>
        <p:grpSp>
          <p:nvGrpSpPr>
            <p:cNvPr id="608" name="Group 15"/>
            <p:cNvGrpSpPr/>
            <p:nvPr/>
          </p:nvGrpSpPr>
          <p:grpSpPr>
            <a:xfrm>
              <a:off x="1433880" y="3407400"/>
              <a:ext cx="539640" cy="539640"/>
              <a:chOff x="1433880" y="3407400"/>
              <a:chExt cx="539640" cy="539640"/>
            </a:xfrm>
          </p:grpSpPr>
          <p:sp>
            <p:nvSpPr>
              <p:cNvPr id="609" name="CustomShape 16"/>
              <p:cNvSpPr/>
              <p:nvPr/>
            </p:nvSpPr>
            <p:spPr>
              <a:xfrm>
                <a:off x="1433880" y="3407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10" name="Immagine 26"/>
              <p:cNvPicPr/>
              <p:nvPr/>
            </p:nvPicPr>
            <p:blipFill>
              <a:blip r:embed="rId9"/>
              <a:stretch/>
            </p:blipFill>
            <p:spPr>
              <a:xfrm>
                <a:off x="1549440" y="3507120"/>
                <a:ext cx="332280" cy="358200"/>
              </a:xfrm>
              <a:prstGeom prst="rect">
                <a:avLst/>
              </a:prstGeom>
              <a:ln w="0">
                <a:noFill/>
              </a:ln>
            </p:spPr>
          </p:pic>
        </p:grpSp>
        <p:grpSp>
          <p:nvGrpSpPr>
            <p:cNvPr id="611" name="Group 17"/>
            <p:cNvGrpSpPr/>
            <p:nvPr/>
          </p:nvGrpSpPr>
          <p:grpSpPr>
            <a:xfrm>
              <a:off x="2608200" y="2778120"/>
              <a:ext cx="539640" cy="539640"/>
              <a:chOff x="2608200" y="2778120"/>
              <a:chExt cx="539640" cy="539640"/>
            </a:xfrm>
          </p:grpSpPr>
          <p:sp>
            <p:nvSpPr>
              <p:cNvPr id="612" name="CustomShape 18"/>
              <p:cNvSpPr/>
              <p:nvPr/>
            </p:nvSpPr>
            <p:spPr>
              <a:xfrm>
                <a:off x="2608200" y="277812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3" name="Immagine 29"/>
              <p:cNvPicPr/>
              <p:nvPr/>
            </p:nvPicPr>
            <p:blipFill>
              <a:blip r:embed="rId10"/>
              <a:stretch/>
            </p:blipFill>
            <p:spPr>
              <a:xfrm>
                <a:off x="2714760" y="2887200"/>
                <a:ext cx="373680" cy="371160"/>
              </a:xfrm>
              <a:prstGeom prst="rect">
                <a:avLst/>
              </a:prstGeom>
              <a:ln w="0">
                <a:noFill/>
              </a:ln>
            </p:spPr>
          </p:pic>
        </p:grpSp>
        <p:grpSp>
          <p:nvGrpSpPr>
            <p:cNvPr id="614" name="Group 19"/>
            <p:cNvGrpSpPr/>
            <p:nvPr/>
          </p:nvGrpSpPr>
          <p:grpSpPr>
            <a:xfrm>
              <a:off x="1963800" y="2472480"/>
              <a:ext cx="539640" cy="539640"/>
              <a:chOff x="1963800" y="2472480"/>
              <a:chExt cx="539640" cy="539640"/>
            </a:xfrm>
          </p:grpSpPr>
          <p:sp>
            <p:nvSpPr>
              <p:cNvPr id="615" name="CustomShape 20"/>
              <p:cNvSpPr/>
              <p:nvPr/>
            </p:nvSpPr>
            <p:spPr>
              <a:xfrm>
                <a:off x="1963800" y="247248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6" name="Immagine 32"/>
              <p:cNvPicPr/>
              <p:nvPr/>
            </p:nvPicPr>
            <p:blipFill>
              <a:blip r:embed="rId11"/>
              <a:stretch/>
            </p:blipFill>
            <p:spPr>
              <a:xfrm>
                <a:off x="2057400" y="2570400"/>
                <a:ext cx="370800" cy="363600"/>
              </a:xfrm>
              <a:prstGeom prst="rect">
                <a:avLst/>
              </a:prstGeom>
              <a:ln w="0">
                <a:noFill/>
              </a:ln>
            </p:spPr>
          </p:pic>
        </p:grpSp>
        <p:sp>
          <p:nvSpPr>
            <p:cNvPr id="617" name="CustomShape 21"/>
            <p:cNvSpPr/>
            <p:nvPr/>
          </p:nvSpPr>
          <p:spPr>
            <a:xfrm rot="20409600">
              <a:off x="1950840" y="2247840"/>
              <a:ext cx="45360" cy="2078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sp>
        <p:nvSpPr>
          <p:cNvPr id="618" name="CustomShape 2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l-SI" sz="3200" b="1" strike="noStrike">
                <a:solidFill>
                  <a:srgbClr val="FFFFFF"/>
                </a:solidFill>
                <a:latin typeface="Arial"/>
              </a:rPr>
              <a:t>4</a:t>
            </a:r>
          </a:p>
        </p:txBody>
      </p:sp>
      <p:sp>
        <p:nvSpPr>
          <p:cNvPr id="619" name="CustomShape 23"/>
          <p:cNvSpPr/>
          <p:nvPr/>
        </p:nvSpPr>
        <p:spPr>
          <a:xfrm>
            <a:off x="4454640" y="4598640"/>
            <a:ext cx="3282480" cy="79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sl-SI" sz="1800" b="1" strike="noStrike">
                <a:solidFill>
                  <a:srgbClr val="FFFFFF"/>
                </a:solidFill>
                <a:latin typeface="Arial"/>
              </a:rPr>
              <a:t>IZBERITE ŠTUDIJO PRIMERA IN NALOGE</a:t>
            </a:r>
          </a:p>
        </p:txBody>
      </p:sp>
      <p:sp>
        <p:nvSpPr>
          <p:cNvPr id="620" name="CustomShape 24"/>
          <p:cNvSpPr/>
          <p:nvPr/>
        </p:nvSpPr>
        <p:spPr>
          <a:xfrm>
            <a:off x="8189280" y="4598640"/>
            <a:ext cx="358092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sl-SI" sz="1800" b="1" strike="noStrike">
                <a:solidFill>
                  <a:srgbClr val="FFFFFF"/>
                </a:solidFill>
                <a:latin typeface="Arial"/>
              </a:rPr>
              <a:t>PRIPRAVITE PREDSTAVITEV</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2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l-SI" sz="1800" b="0" strike="noStrike">
                <a:solidFill>
                  <a:srgbClr val="FFFFFF"/>
                </a:solidFill>
                <a:latin typeface="Arial"/>
              </a:rPr>
              <a:t>POVZETEK – </a:t>
            </a:r>
            <a:r>
              <a:rPr lang="sl-SI" sz="1800" b="1" strike="noStrike">
                <a:solidFill>
                  <a:srgbClr val="FFFFFF"/>
                </a:solidFill>
                <a:latin typeface="Arial"/>
              </a:rPr>
              <a:t>KAJ SMO SE NAUČILI?</a:t>
            </a:r>
          </a:p>
        </p:txBody>
      </p:sp>
      <p:sp>
        <p:nvSpPr>
          <p:cNvPr id="62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l-SI" sz="3200" b="1" strike="noStrike">
                <a:solidFill>
                  <a:srgbClr val="FFFFFF"/>
                </a:solidFill>
                <a:latin typeface="Arial"/>
              </a:rPr>
              <a:t>5</a:t>
            </a:r>
          </a:p>
        </p:txBody>
      </p:sp>
      <p:sp>
        <p:nvSpPr>
          <p:cNvPr id="623" name="CustomShape 3"/>
          <p:cNvSpPr/>
          <p:nvPr/>
        </p:nvSpPr>
        <p:spPr>
          <a:xfrm>
            <a:off x="3225240" y="1627560"/>
            <a:ext cx="289116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l-SI" sz="8000" b="1" strike="noStrike" dirty="0">
                <a:solidFill>
                  <a:srgbClr val="FF5D00"/>
                </a:solidFill>
                <a:latin typeface="Arial"/>
              </a:rPr>
              <a:t>Kaj</a:t>
            </a:r>
          </a:p>
        </p:txBody>
      </p:sp>
      <p:sp>
        <p:nvSpPr>
          <p:cNvPr id="624" name="CustomShape 4"/>
          <p:cNvSpPr/>
          <p:nvPr/>
        </p:nvSpPr>
        <p:spPr>
          <a:xfrm>
            <a:off x="3225240" y="2541960"/>
            <a:ext cx="2667240" cy="13093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sl-SI" sz="8000" b="1" strike="noStrike" dirty="0">
                <a:solidFill>
                  <a:srgbClr val="164193"/>
                </a:solidFill>
                <a:latin typeface="Arial"/>
              </a:rPr>
              <a:t>Kako</a:t>
            </a:r>
          </a:p>
        </p:txBody>
      </p:sp>
      <p:sp>
        <p:nvSpPr>
          <p:cNvPr id="625" name="CustomShape 5"/>
          <p:cNvSpPr/>
          <p:nvPr/>
        </p:nvSpPr>
        <p:spPr>
          <a:xfrm>
            <a:off x="3225240" y="3495600"/>
            <a:ext cx="266724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l-SI" sz="8000" b="1" strike="noStrike" dirty="0">
                <a:solidFill>
                  <a:srgbClr val="164193"/>
                </a:solidFill>
                <a:latin typeface="Arial"/>
              </a:rPr>
              <a:t>Kako</a:t>
            </a:r>
          </a:p>
        </p:txBody>
      </p:sp>
      <p:sp>
        <p:nvSpPr>
          <p:cNvPr id="626" name="CustomShape 6"/>
          <p:cNvSpPr/>
          <p:nvPr/>
        </p:nvSpPr>
        <p:spPr>
          <a:xfrm>
            <a:off x="6095880" y="2093400"/>
            <a:ext cx="2128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l-SI" sz="1600" b="1" strike="noStrike">
                <a:solidFill>
                  <a:srgbClr val="FFFFFF"/>
                </a:solidFill>
                <a:latin typeface="Arial"/>
              </a:rPr>
              <a:t>so dezinformacije? </a:t>
            </a:r>
          </a:p>
        </p:txBody>
      </p:sp>
      <p:sp>
        <p:nvSpPr>
          <p:cNvPr id="627" name="CustomShape 7"/>
          <p:cNvSpPr/>
          <p:nvPr/>
        </p:nvSpPr>
        <p:spPr>
          <a:xfrm>
            <a:off x="6095880" y="3063960"/>
            <a:ext cx="291492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l-SI" sz="1600" b="1" strike="noStrike">
                <a:solidFill>
                  <a:srgbClr val="FFFFFF"/>
                </a:solidFill>
                <a:latin typeface="Arial"/>
              </a:rPr>
              <a:t>delujejo dezinformacije?</a:t>
            </a:r>
          </a:p>
        </p:txBody>
      </p:sp>
      <p:sp>
        <p:nvSpPr>
          <p:cNvPr id="628" name="CustomShape 8"/>
          <p:cNvSpPr/>
          <p:nvPr/>
        </p:nvSpPr>
        <p:spPr>
          <a:xfrm>
            <a:off x="6095880" y="3972960"/>
            <a:ext cx="4120782" cy="37836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sl-SI" sz="1600" b="1" strike="noStrike">
                <a:solidFill>
                  <a:srgbClr val="FFFFFF"/>
                </a:solidFill>
                <a:latin typeface="Arial"/>
              </a:rPr>
              <a:t>bi se morali odzvati na dezinformacije? </a:t>
            </a:r>
          </a:p>
        </p:txBody>
      </p:sp>
      <p:sp>
        <p:nvSpPr>
          <p:cNvPr id="629" name="CustomShape 9"/>
          <p:cNvSpPr/>
          <p:nvPr/>
        </p:nvSpPr>
        <p:spPr>
          <a:xfrm>
            <a:off x="3225239" y="4431600"/>
            <a:ext cx="3958075" cy="13093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sl-SI" sz="8000" b="1" strike="noStrike" dirty="0">
                <a:solidFill>
                  <a:srgbClr val="F49900"/>
                </a:solidFill>
                <a:latin typeface="Arial"/>
              </a:rPr>
              <a:t>Namigi</a:t>
            </a:r>
          </a:p>
        </p:txBody>
      </p:sp>
      <p:sp>
        <p:nvSpPr>
          <p:cNvPr id="630" name="CustomShape 10"/>
          <p:cNvSpPr/>
          <p:nvPr/>
        </p:nvSpPr>
        <p:spPr>
          <a:xfrm>
            <a:off x="6966320" y="4926240"/>
            <a:ext cx="2219760" cy="35604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sl-SI" sz="1600" b="1" strike="noStrike" dirty="0">
                <a:solidFill>
                  <a:srgbClr val="FFFFFF"/>
                </a:solidFill>
                <a:latin typeface="Arial"/>
              </a:rPr>
              <a:t>za več informacij</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3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l-SI" sz="1800" b="0" strike="noStrike">
                <a:solidFill>
                  <a:srgbClr val="FFFFFF"/>
                </a:solidFill>
                <a:latin typeface="Arial"/>
              </a:rPr>
              <a:t>NAMIGI ZA VEČ INFORMACIJ – </a:t>
            </a:r>
            <a:r>
              <a:rPr lang="sl-SI" sz="1800" b="1" strike="noStrike">
                <a:solidFill>
                  <a:srgbClr val="FFFFFF"/>
                </a:solidFill>
                <a:latin typeface="Arial"/>
              </a:rPr>
              <a:t>SPLETNE IGRE O DEZINFORMACIJAH (ZUNANJI VIRI)</a:t>
            </a:r>
          </a:p>
        </p:txBody>
      </p:sp>
      <p:sp>
        <p:nvSpPr>
          <p:cNvPr id="63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l-SI" sz="3200" b="1" strike="noStrike">
                <a:solidFill>
                  <a:srgbClr val="FFFFFF"/>
                </a:solidFill>
                <a:latin typeface="Arial"/>
              </a:rPr>
              <a:t>5</a:t>
            </a:r>
          </a:p>
        </p:txBody>
      </p:sp>
      <p:sp>
        <p:nvSpPr>
          <p:cNvPr id="633" name="CustomShape 3"/>
          <p:cNvSpPr/>
          <p:nvPr/>
        </p:nvSpPr>
        <p:spPr>
          <a:xfrm>
            <a:off x="2234160" y="1197000"/>
            <a:ext cx="8966160" cy="4665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863640" indent="-285480">
              <a:lnSpc>
                <a:spcPct val="90000"/>
              </a:lnSpc>
              <a:spcBef>
                <a:spcPts val="1199"/>
              </a:spcBef>
              <a:buClr>
                <a:srgbClr val="4667FD"/>
              </a:buClr>
              <a:buFont typeface="Arial"/>
              <a:buChar char="•"/>
              <a:tabLst>
                <a:tab pos="1060560" algn="l"/>
              </a:tabLst>
            </a:pPr>
            <a:r>
              <a:rPr lang="sl-SI" sz="1400" b="1" u="sng" strike="noStrike">
                <a:solidFill>
                  <a:srgbClr val="964277"/>
                </a:solidFill>
                <a:uFillTx/>
                <a:latin typeface="Arial"/>
                <a:hlinkClick r:id="rId3"/>
              </a:rPr>
              <a:t>Bad News Game </a:t>
            </a:r>
            <a:r>
              <a:rPr lang="sl-SI" sz="1400" b="0" strike="noStrike">
                <a:solidFill>
                  <a:srgbClr val="808080"/>
                </a:solidFill>
                <a:latin typeface="Arial"/>
              </a:rPr>
              <a:t>(v več jezikih) in </a:t>
            </a:r>
            <a:r>
              <a:rPr lang="sl-SI" sz="1400" b="1" u="sng" strike="noStrike">
                <a:solidFill>
                  <a:srgbClr val="964277"/>
                </a:solidFill>
                <a:uFillTx/>
                <a:latin typeface="Arial"/>
                <a:hlinkClick r:id="rId4"/>
              </a:rPr>
              <a:t>Bad News Game for Kids</a:t>
            </a:r>
            <a:r>
              <a:rPr lang="sl-SI" sz="1400" b="1" strike="noStrike">
                <a:solidFill>
                  <a:srgbClr val="1D848A"/>
                </a:solidFill>
                <a:latin typeface="Arial"/>
              </a:rPr>
              <a:t> </a:t>
            </a:r>
            <a:r>
              <a:rPr lang="sl-SI" sz="1400" b="0" strike="noStrike">
                <a:solidFill>
                  <a:srgbClr val="808080"/>
                </a:solidFill>
                <a:latin typeface="Arial"/>
              </a:rPr>
              <a:t>(v manj jezikih).  </a:t>
            </a:r>
            <a:r>
              <a:rPr lang="sl-SI"/>
              <a:t/>
            </a:r>
            <a:br>
              <a:rPr lang="sl-SI"/>
            </a:br>
            <a:r>
              <a:rPr lang="sl-SI" sz="1400" b="0" strike="noStrike">
                <a:solidFill>
                  <a:srgbClr val="808080"/>
                </a:solidFill>
                <a:latin typeface="Arial"/>
              </a:rPr>
              <a:t>Ustvari svoje lažne novice. Standardna različica: za starostno skupino 15 let in več. Različica za otroke: za starostno skupino 8 let in več.</a:t>
            </a:r>
          </a:p>
          <a:p>
            <a:pPr marL="1035000">
              <a:lnSpc>
                <a:spcPct val="90000"/>
              </a:lnSpc>
              <a:spcBef>
                <a:spcPts val="1199"/>
              </a:spcBef>
              <a:tabLst>
                <a:tab pos="1060560" algn="l"/>
              </a:tabLst>
            </a:pPr>
            <a:r>
              <a:rPr lang="sl-SI" sz="1200" b="0" i="1" strike="noStrike">
                <a:solidFill>
                  <a:srgbClr val="808080"/>
                </a:solidFill>
                <a:latin typeface="Arial"/>
              </a:rPr>
              <a:t>Na voljo v več jezikih.</a:t>
            </a:r>
          </a:p>
          <a:p>
            <a:pPr marL="863640" indent="-285480">
              <a:lnSpc>
                <a:spcPct val="90000"/>
              </a:lnSpc>
              <a:spcBef>
                <a:spcPts val="1199"/>
              </a:spcBef>
              <a:buClr>
                <a:srgbClr val="4365E2"/>
              </a:buClr>
              <a:buFont typeface="Arial"/>
              <a:buChar char="•"/>
              <a:tabLst>
                <a:tab pos="1060560" algn="l"/>
              </a:tabLst>
            </a:pPr>
            <a:r>
              <a:rPr lang="sl-SI" sz="1400" b="1" u="sng" strike="noStrike">
                <a:solidFill>
                  <a:srgbClr val="964277"/>
                </a:solidFill>
                <a:uFillTx/>
                <a:latin typeface="Arial"/>
                <a:hlinkClick r:id="rId5"/>
              </a:rPr>
              <a:t>Real or Photoshop?</a:t>
            </a:r>
            <a:r>
              <a:rPr lang="sl-SI" sz="1400" b="1" strike="noStrike">
                <a:solidFill>
                  <a:srgbClr val="1D848A"/>
                </a:solidFill>
                <a:latin typeface="Arial"/>
              </a:rPr>
              <a:t> </a:t>
            </a:r>
            <a:r>
              <a:rPr lang="sl-SI" sz="1400" b="0" strike="noStrike">
                <a:solidFill>
                  <a:srgbClr val="808080"/>
                </a:solidFill>
                <a:latin typeface="Arial"/>
              </a:rPr>
              <a:t>(EN) Preizkusite svoje moči opazovanja, da boste bolje razumeli manipuliranje s slikami.</a:t>
            </a:r>
          </a:p>
          <a:p>
            <a:pPr marL="577800">
              <a:lnSpc>
                <a:spcPct val="90000"/>
              </a:lnSpc>
              <a:spcBef>
                <a:spcPts val="1199"/>
              </a:spcBef>
              <a:tabLst>
                <a:tab pos="1060560" algn="l"/>
              </a:tabLst>
            </a:pPr>
            <a:r>
              <a:rPr lang="sl-SI" sz="1200" b="0" i="1" strike="noStrike">
                <a:solidFill>
                  <a:srgbClr val="808080"/>
                </a:solidFill>
                <a:latin typeface="Arial"/>
              </a:rPr>
              <a:t>	Na voljo le v angleščini.</a:t>
            </a:r>
          </a:p>
          <a:p>
            <a:pPr marL="863640" indent="-285480">
              <a:lnSpc>
                <a:spcPct val="90000"/>
              </a:lnSpc>
              <a:spcBef>
                <a:spcPts val="1199"/>
              </a:spcBef>
              <a:buClr>
                <a:srgbClr val="4365E2"/>
              </a:buClr>
              <a:buFont typeface="Arial"/>
              <a:buChar char="•"/>
              <a:tabLst>
                <a:tab pos="1060560" algn="l"/>
              </a:tabLst>
            </a:pPr>
            <a:r>
              <a:rPr lang="sl-SI" sz="1400" b="1" u="sng" strike="noStrike">
                <a:solidFill>
                  <a:srgbClr val="964277"/>
                </a:solidFill>
                <a:uFillTx/>
                <a:latin typeface="Arial"/>
                <a:hlinkClick r:id="rId6"/>
              </a:rPr>
              <a:t>Fakescape</a:t>
            </a:r>
            <a:r>
              <a:rPr lang="sl-SI" sz="1400" b="0" strike="noStrike">
                <a:solidFill>
                  <a:srgbClr val="1D848A"/>
                </a:solidFill>
                <a:latin typeface="Arial"/>
              </a:rPr>
              <a:t> </a:t>
            </a:r>
            <a:r>
              <a:rPr lang="sl-SI" sz="1400" b="0" strike="noStrike">
                <a:solidFill>
                  <a:srgbClr val="808080"/>
                </a:solidFill>
                <a:latin typeface="Arial"/>
              </a:rPr>
              <a:t>(CZ in EN). Igre, ki dijake učijo, kako „ubežati“ lažnim novicam. Na zahtevo in brezplačno za predavatelje. Za starostno skupino 13 let in več.</a:t>
            </a:r>
          </a:p>
          <a:p>
            <a:pPr marL="577800">
              <a:lnSpc>
                <a:spcPct val="90000"/>
              </a:lnSpc>
              <a:spcBef>
                <a:spcPts val="1199"/>
              </a:spcBef>
              <a:tabLst>
                <a:tab pos="1060560" algn="l"/>
              </a:tabLst>
            </a:pPr>
            <a:r>
              <a:rPr lang="sl-SI" sz="1200" b="0" i="1" strike="noStrike">
                <a:solidFill>
                  <a:srgbClr val="808080"/>
                </a:solidFill>
                <a:latin typeface="Arial"/>
              </a:rPr>
              <a:t>	Na voljo v angleščini in češčini.</a:t>
            </a:r>
          </a:p>
          <a:p>
            <a:pPr marL="863640" indent="-285480">
              <a:lnSpc>
                <a:spcPct val="90000"/>
              </a:lnSpc>
              <a:spcBef>
                <a:spcPts val="1199"/>
              </a:spcBef>
              <a:buClr>
                <a:srgbClr val="4365E2"/>
              </a:buClr>
              <a:buFont typeface="Arial"/>
              <a:buChar char="•"/>
              <a:tabLst>
                <a:tab pos="1060560" algn="l"/>
              </a:tabLst>
            </a:pPr>
            <a:r>
              <a:rPr lang="sl-SI" sz="1400" b="1" u="sng" strike="noStrike">
                <a:solidFill>
                  <a:srgbClr val="964277"/>
                </a:solidFill>
                <a:uFillTx/>
                <a:latin typeface="Arial"/>
                <a:hlinkClick r:id="rId7"/>
              </a:rPr>
              <a:t>Fakey</a:t>
            </a:r>
            <a:r>
              <a:rPr lang="sl-SI" sz="1400" b="0" strike="noStrike">
                <a:solidFill>
                  <a:srgbClr val="1D848A"/>
                </a:solidFill>
                <a:latin typeface="Arial"/>
              </a:rPr>
              <a:t> </a:t>
            </a:r>
            <a:r>
              <a:rPr lang="sl-SI" sz="1400" b="0" strike="noStrike">
                <a:solidFill>
                  <a:srgbClr val="808080"/>
                </a:solidFill>
                <a:latin typeface="Arial"/>
              </a:rPr>
              <a:t>(EN). Igra, ki uči o medijski pismenosti in načinu, kako so ljudje izpostavljeni napačnim informacijam. Za starostno skupino 16 let in več.</a:t>
            </a:r>
          </a:p>
          <a:p>
            <a:pPr marL="577800">
              <a:lnSpc>
                <a:spcPct val="90000"/>
              </a:lnSpc>
              <a:spcBef>
                <a:spcPts val="1199"/>
              </a:spcBef>
              <a:tabLst>
                <a:tab pos="1060560" algn="l"/>
              </a:tabLst>
            </a:pPr>
            <a:r>
              <a:rPr lang="sl-SI" sz="1200" b="0" i="1" strike="noStrike">
                <a:solidFill>
                  <a:srgbClr val="808080"/>
                </a:solidFill>
                <a:latin typeface="Arial"/>
              </a:rPr>
              <a:t>	Na voljo le v angleščini.</a:t>
            </a:r>
          </a:p>
          <a:p>
            <a:pPr marL="863640" indent="-285480">
              <a:lnSpc>
                <a:spcPct val="90000"/>
              </a:lnSpc>
              <a:spcBef>
                <a:spcPts val="1199"/>
              </a:spcBef>
              <a:buClr>
                <a:srgbClr val="4365E2"/>
              </a:buClr>
              <a:buFont typeface="Arial"/>
              <a:buChar char="•"/>
              <a:tabLst>
                <a:tab pos="1060560" algn="l"/>
              </a:tabLst>
            </a:pPr>
            <a:r>
              <a:rPr lang="sl-SI" sz="1400" b="1" u="sng" strike="noStrike">
                <a:solidFill>
                  <a:srgbClr val="964277"/>
                </a:solidFill>
                <a:uFillTx/>
                <a:latin typeface="Arial"/>
                <a:hlinkClick r:id="rId8"/>
              </a:rPr>
              <a:t>Escape Fake</a:t>
            </a:r>
            <a:r>
              <a:rPr lang="sl-SI" sz="1400" b="1" strike="noStrike">
                <a:solidFill>
                  <a:srgbClr val="1D848A"/>
                </a:solidFill>
                <a:latin typeface="Arial"/>
              </a:rPr>
              <a:t> </a:t>
            </a:r>
            <a:r>
              <a:rPr lang="sl-SI" sz="1400" b="0" strike="noStrike">
                <a:solidFill>
                  <a:srgbClr val="808080"/>
                </a:solidFill>
                <a:latin typeface="Arial"/>
              </a:rPr>
              <a:t>(DE in EN). Igra, ki jo je mogoče prenesti in ki na igriv način uči o medijski pismenosti. Za starostno skupino 15 let in več.</a:t>
            </a:r>
          </a:p>
          <a:p>
            <a:pPr marL="577800">
              <a:lnSpc>
                <a:spcPct val="90000"/>
              </a:lnSpc>
              <a:spcBef>
                <a:spcPts val="1199"/>
              </a:spcBef>
              <a:tabLst>
                <a:tab pos="1060560" algn="l"/>
              </a:tabLst>
            </a:pPr>
            <a:r>
              <a:rPr lang="sl-SI" sz="1200" b="0" i="1" strike="noStrike">
                <a:solidFill>
                  <a:srgbClr val="808080"/>
                </a:solidFill>
                <a:latin typeface="Arial"/>
              </a:rPr>
              <a:t>	Na voljo v angleščini in nemščini.</a:t>
            </a:r>
          </a:p>
          <a:p>
            <a:pPr marL="863640" indent="-285480">
              <a:lnSpc>
                <a:spcPct val="90000"/>
              </a:lnSpc>
              <a:spcBef>
                <a:spcPts val="1199"/>
              </a:spcBef>
              <a:buClr>
                <a:srgbClr val="4365E2"/>
              </a:buClr>
              <a:buFont typeface="Arial"/>
              <a:buChar char="•"/>
              <a:tabLst>
                <a:tab pos="1060560" algn="l"/>
              </a:tabLst>
            </a:pPr>
            <a:r>
              <a:rPr lang="sl-SI" sz="1400" b="1" u="sng" strike="noStrike">
                <a:solidFill>
                  <a:srgbClr val="964277"/>
                </a:solidFill>
                <a:uFillTx/>
                <a:latin typeface="Arial"/>
                <a:hlinkClick r:id="rId9"/>
              </a:rPr>
              <a:t>Troll Factory</a:t>
            </a:r>
            <a:r>
              <a:rPr lang="sl-SI" sz="1400" b="1" strike="noStrike">
                <a:solidFill>
                  <a:srgbClr val="1D848A"/>
                </a:solidFill>
                <a:latin typeface="Arial"/>
              </a:rPr>
              <a:t> </a:t>
            </a:r>
            <a:r>
              <a:rPr lang="sl-SI" sz="1400" b="0" strike="noStrike">
                <a:solidFill>
                  <a:srgbClr val="808080"/>
                </a:solidFill>
                <a:latin typeface="Arial"/>
              </a:rPr>
              <a:t>(EN). Igralec je trol, ki ustvarja lažne novice. Za starostno skupino 16 let in več.</a:t>
            </a:r>
          </a:p>
          <a:p>
            <a:pPr marL="577800">
              <a:lnSpc>
                <a:spcPct val="90000"/>
              </a:lnSpc>
              <a:spcBef>
                <a:spcPts val="1199"/>
              </a:spcBef>
              <a:tabLst>
                <a:tab pos="1060560" algn="l"/>
              </a:tabLst>
            </a:pPr>
            <a:r>
              <a:rPr lang="sl-SI" sz="1200" b="0" i="1" strike="noStrike">
                <a:solidFill>
                  <a:srgbClr val="808080"/>
                </a:solidFill>
                <a:latin typeface="Arial"/>
              </a:rPr>
              <a:t>	Na voljo le v angleščini.</a:t>
            </a:r>
          </a:p>
        </p:txBody>
      </p:sp>
      <p:grpSp>
        <p:nvGrpSpPr>
          <p:cNvPr id="634" name="Group 4"/>
          <p:cNvGrpSpPr/>
          <p:nvPr/>
        </p:nvGrpSpPr>
        <p:grpSpPr>
          <a:xfrm>
            <a:off x="92520" y="2184840"/>
            <a:ext cx="2799360" cy="2955600"/>
            <a:chOff x="92520" y="2184840"/>
            <a:chExt cx="2799360" cy="2955600"/>
          </a:xfrm>
        </p:grpSpPr>
        <p:pic>
          <p:nvPicPr>
            <p:cNvPr id="635" name="Elemento grafico 8" descr="Collegamento"/>
            <p:cNvPicPr/>
            <p:nvPr/>
          </p:nvPicPr>
          <p:blipFill>
            <a:blip r:embed="rId10"/>
            <a:stretch/>
          </p:blipFill>
          <p:spPr>
            <a:xfrm>
              <a:off x="463680" y="2623680"/>
              <a:ext cx="1945440" cy="1945440"/>
            </a:xfrm>
            <a:prstGeom prst="rect">
              <a:avLst/>
            </a:prstGeom>
            <a:ln w="0">
              <a:noFill/>
            </a:ln>
          </p:spPr>
        </p:pic>
        <p:pic>
          <p:nvPicPr>
            <p:cNvPr id="636" name="Immagine 9"/>
            <p:cNvPicPr/>
            <p:nvPr/>
          </p:nvPicPr>
          <p:blipFill>
            <a:blip r:embed="rId11">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3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l-SI" sz="1800" b="0" strike="noStrike">
                <a:solidFill>
                  <a:srgbClr val="FFFFFF"/>
                </a:solidFill>
                <a:latin typeface="Arial"/>
              </a:rPr>
              <a:t>NAMIGI ZA VEČ INFORMACIJ – </a:t>
            </a:r>
            <a:r>
              <a:rPr lang="sl-SI" sz="1800" b="1" strike="noStrike">
                <a:solidFill>
                  <a:srgbClr val="FFFFFF"/>
                </a:solidFill>
                <a:latin typeface="Arial"/>
              </a:rPr>
              <a:t>PREVERJALCI DEJSTEV</a:t>
            </a:r>
          </a:p>
        </p:txBody>
      </p:sp>
      <p:sp>
        <p:nvSpPr>
          <p:cNvPr id="638" name="CustomShape 2"/>
          <p:cNvSpPr/>
          <p:nvPr/>
        </p:nvSpPr>
        <p:spPr>
          <a:xfrm>
            <a:off x="2768760" y="2522160"/>
            <a:ext cx="8301600" cy="2221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00000"/>
              </a:lnSpc>
              <a:buClr>
                <a:srgbClr val="B0BEFE"/>
              </a:buClr>
              <a:buFont typeface="Arial"/>
              <a:buChar char="•"/>
            </a:pPr>
            <a:r>
              <a:rPr lang="sl-SI" sz="1400" b="0" strike="noStrike">
                <a:solidFill>
                  <a:srgbClr val="808080"/>
                </a:solidFill>
                <a:latin typeface="Arial"/>
              </a:rPr>
              <a:t>Seznami organizacij za preverjanje dejstev v vaši državi se posodabljajo prek organizacije </a:t>
            </a:r>
            <a:r>
              <a:rPr lang="sl-SI" sz="1400" b="1" u="sng" strike="noStrike">
                <a:solidFill>
                  <a:srgbClr val="964277"/>
                </a:solidFill>
                <a:uFillTx/>
                <a:latin typeface="Arial"/>
                <a:hlinkClick r:id="rId3"/>
              </a:rPr>
              <a:t>Poynter Institute</a:t>
            </a:r>
            <a:r>
              <a:rPr lang="sl-SI" sz="1400" b="1" strike="noStrike">
                <a:solidFill>
                  <a:srgbClr val="1D848A"/>
                </a:solidFill>
                <a:latin typeface="Arial"/>
              </a:rPr>
              <a:t> </a:t>
            </a:r>
            <a:r>
              <a:rPr lang="sl-SI"/>
              <a:t/>
            </a:r>
            <a:br>
              <a:rPr lang="sl-SI"/>
            </a:br>
            <a:r>
              <a:rPr lang="sl-SI" sz="1400" b="0" strike="noStrike">
                <a:solidFill>
                  <a:srgbClr val="808080"/>
                </a:solidFill>
                <a:latin typeface="Arial"/>
              </a:rPr>
              <a:t>in družbenega medija</a:t>
            </a:r>
            <a:r>
              <a:rPr lang="sl-SI" sz="1400" b="0" strike="noStrike">
                <a:solidFill>
                  <a:srgbClr val="1D848A"/>
                </a:solidFill>
                <a:latin typeface="Arial"/>
              </a:rPr>
              <a:t> </a:t>
            </a:r>
            <a:r>
              <a:rPr lang="sl-SI" sz="1400" b="1" u="sng" strike="noStrike">
                <a:solidFill>
                  <a:srgbClr val="964277"/>
                </a:solidFill>
                <a:uFillTx/>
                <a:latin typeface="Arial"/>
                <a:hlinkClick r:id="rId4"/>
              </a:rPr>
              <a:t>Facebook</a:t>
            </a:r>
          </a:p>
          <a:p>
            <a:pPr>
              <a:lnSpc>
                <a:spcPct val="100000"/>
              </a:lnSpc>
            </a:pPr>
            <a:endParaRPr lang="fr-BE" sz="1400" b="0" strike="noStrike" spc="-1">
              <a:latin typeface="Arial"/>
            </a:endParaRPr>
          </a:p>
          <a:p>
            <a:pPr marL="285840" indent="-285480">
              <a:lnSpc>
                <a:spcPct val="100000"/>
              </a:lnSpc>
              <a:buClr>
                <a:srgbClr val="B0BEFE"/>
              </a:buClr>
              <a:buFont typeface="Arial"/>
              <a:buChar char="•"/>
            </a:pPr>
            <a:r>
              <a:rPr lang="sl-SI" sz="1400" b="0" strike="noStrike">
                <a:solidFill>
                  <a:srgbClr val="808080"/>
                </a:solidFill>
                <a:latin typeface="Arial"/>
              </a:rPr>
              <a:t>Poiščite rezultate preverjanja dejstev na spletu o temi ali osebi z Googlovim raziskovalcem preverjanja dejstev: </a:t>
            </a:r>
            <a:r>
              <a:rPr lang="sl-SI"/>
              <a:t/>
            </a:r>
            <a:br>
              <a:rPr lang="sl-SI"/>
            </a:br>
            <a:r>
              <a:rPr lang="sl-SI" sz="1400" b="1" u="sng" strike="noStrike">
                <a:solidFill>
                  <a:srgbClr val="964277"/>
                </a:solidFill>
                <a:uFillTx/>
                <a:latin typeface="Arial"/>
                <a:hlinkClick r:id="rId5"/>
              </a:rPr>
              <a:t>Google’s Fact Check Explorer</a:t>
            </a:r>
          </a:p>
          <a:p>
            <a:pPr>
              <a:lnSpc>
                <a:spcPct val="100000"/>
              </a:lnSpc>
            </a:pPr>
            <a:endParaRPr lang="fr-BE" sz="1400" b="0" strike="noStrike" spc="-1">
              <a:latin typeface="Arial"/>
            </a:endParaRPr>
          </a:p>
          <a:p>
            <a:pPr marL="285840" indent="-285480">
              <a:lnSpc>
                <a:spcPct val="100000"/>
              </a:lnSpc>
              <a:buClr>
                <a:srgbClr val="B0BEFE"/>
              </a:buClr>
              <a:buFont typeface="Arial"/>
              <a:buChar char="•"/>
            </a:pPr>
            <a:r>
              <a:rPr lang="sl-SI" sz="1400" b="1" u="sng" strike="noStrike">
                <a:solidFill>
                  <a:srgbClr val="964277"/>
                </a:solidFill>
                <a:uFillTx/>
                <a:latin typeface="Arial"/>
                <a:hlinkClick r:id="rId6"/>
              </a:rPr>
              <a:t>„Learn to Discern“</a:t>
            </a:r>
            <a:r>
              <a:rPr lang="sl-SI" sz="1400" b="0" strike="noStrike">
                <a:solidFill>
                  <a:srgbClr val="808080"/>
                </a:solidFill>
                <a:latin typeface="Arial"/>
              </a:rPr>
              <a:t> – priročnik za medijsko pismenost neprofitne organizacije IREX </a:t>
            </a:r>
            <a:r>
              <a:rPr lang="sl-SI"/>
              <a:t/>
            </a:r>
            <a:br>
              <a:rPr lang="sl-SI"/>
            </a:br>
            <a:r>
              <a:rPr lang="sl-SI" sz="1400" b="0" strike="noStrike">
                <a:solidFill>
                  <a:srgbClr val="808080"/>
                </a:solidFill>
                <a:latin typeface="Arial"/>
              </a:rPr>
              <a:t>za globalni razvoj in izobraževanje</a:t>
            </a:r>
          </a:p>
          <a:p>
            <a:pPr>
              <a:lnSpc>
                <a:spcPct val="100000"/>
              </a:lnSpc>
            </a:pPr>
            <a:endParaRPr lang="fr-BE" sz="1400" b="0" strike="noStrike" spc="-1">
              <a:latin typeface="Arial"/>
            </a:endParaRPr>
          </a:p>
          <a:p>
            <a:pPr marL="285840" indent="-285480">
              <a:lnSpc>
                <a:spcPct val="100000"/>
              </a:lnSpc>
              <a:buClr>
                <a:srgbClr val="B0BEFE"/>
              </a:buClr>
              <a:buFont typeface="Arial"/>
              <a:buChar char="•"/>
            </a:pPr>
            <a:r>
              <a:rPr lang="sl-SI" sz="1400" b="1" u="sng" strike="noStrike">
                <a:solidFill>
                  <a:srgbClr val="964277"/>
                </a:solidFill>
                <a:uFillTx/>
                <a:latin typeface="Arial"/>
                <a:hlinkClick r:id="rId7"/>
              </a:rPr>
              <a:t>Skupina EU za boj proti dezinformacijam</a:t>
            </a:r>
            <a:r>
              <a:rPr lang="sl-SI" sz="1400" b="1" strike="noStrike">
                <a:solidFill>
                  <a:srgbClr val="1D848A"/>
                </a:solidFill>
                <a:latin typeface="Arial"/>
              </a:rPr>
              <a:t> </a:t>
            </a:r>
            <a:r>
              <a:rPr lang="sl-SI" sz="1400" b="0" strike="noStrike">
                <a:solidFill>
                  <a:srgbClr val="808080"/>
                </a:solidFill>
                <a:latin typeface="Arial"/>
              </a:rPr>
              <a:t>in kampanja EU </a:t>
            </a:r>
            <a:r>
              <a:rPr lang="sl-SI" sz="1400" b="1" strike="noStrike">
                <a:solidFill>
                  <a:srgbClr val="808080"/>
                </a:solidFill>
                <a:latin typeface="Arial"/>
              </a:rPr>
              <a:t>„</a:t>
            </a:r>
            <a:r>
              <a:rPr lang="sl-SI" sz="1400" b="1" u="sng" strike="noStrike">
                <a:solidFill>
                  <a:srgbClr val="964277"/>
                </a:solidFill>
                <a:uFillTx/>
                <a:latin typeface="Arial"/>
                <a:hlinkClick r:id="rId8"/>
              </a:rPr>
              <a:t>Think Before you Share</a:t>
            </a:r>
            <a:r>
              <a:rPr lang="sl-SI" sz="1400" b="1" strike="noStrike">
                <a:solidFill>
                  <a:srgbClr val="808080"/>
                </a:solidFill>
                <a:latin typeface="Arial"/>
              </a:rPr>
              <a:t>“</a:t>
            </a:r>
          </a:p>
        </p:txBody>
      </p:sp>
      <p:sp>
        <p:nvSpPr>
          <p:cNvPr id="639"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l-SI" sz="3200" b="1" strike="noStrike">
                <a:solidFill>
                  <a:srgbClr val="FFFFFF"/>
                </a:solidFill>
                <a:latin typeface="Arial"/>
              </a:rPr>
              <a:t>5</a:t>
            </a:r>
          </a:p>
        </p:txBody>
      </p:sp>
      <p:grpSp>
        <p:nvGrpSpPr>
          <p:cNvPr id="640" name="Group 4"/>
          <p:cNvGrpSpPr/>
          <p:nvPr/>
        </p:nvGrpSpPr>
        <p:grpSpPr>
          <a:xfrm>
            <a:off x="92520" y="2184840"/>
            <a:ext cx="2799360" cy="2955600"/>
            <a:chOff x="92520" y="2184840"/>
            <a:chExt cx="2799360" cy="2955600"/>
          </a:xfrm>
        </p:grpSpPr>
        <p:pic>
          <p:nvPicPr>
            <p:cNvPr id="641" name="Elemento grafico 11" descr="Collegamento"/>
            <p:cNvPicPr/>
            <p:nvPr/>
          </p:nvPicPr>
          <p:blipFill>
            <a:blip r:embed="rId9"/>
            <a:stretch/>
          </p:blipFill>
          <p:spPr>
            <a:xfrm>
              <a:off x="463680" y="2623680"/>
              <a:ext cx="1945440" cy="1945440"/>
            </a:xfrm>
            <a:prstGeom prst="rect">
              <a:avLst/>
            </a:prstGeom>
            <a:ln w="0">
              <a:noFill/>
            </a:ln>
          </p:spPr>
        </p:pic>
        <p:pic>
          <p:nvPicPr>
            <p:cNvPr id="642" name="Immagine 12"/>
            <p:cNvPicPr/>
            <p:nvPr/>
          </p:nvPicPr>
          <p:blipFill>
            <a:blip r:embed="rId10">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4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l-SI" sz="1800" b="0" strike="noStrike">
                <a:solidFill>
                  <a:srgbClr val="FFFFFF"/>
                </a:solidFill>
                <a:latin typeface="Arial"/>
              </a:rPr>
              <a:t>NAMIGI ZA VEČ INFORMACIJ – </a:t>
            </a:r>
            <a:r>
              <a:rPr lang="sl-SI" sz="1800" b="1" strike="noStrike">
                <a:solidFill>
                  <a:srgbClr val="FFFFFF"/>
                </a:solidFill>
                <a:latin typeface="Arial"/>
              </a:rPr>
              <a:t>NACIONALNI VIRI</a:t>
            </a:r>
          </a:p>
        </p:txBody>
      </p:sp>
      <p:sp>
        <p:nvSpPr>
          <p:cNvPr id="64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l-SI" sz="3200" b="1" strike="noStrike">
                <a:solidFill>
                  <a:srgbClr val="FFFFFF"/>
                </a:solidFill>
                <a:latin typeface="Arial"/>
              </a:rPr>
              <a:t>5</a:t>
            </a:r>
          </a:p>
        </p:txBody>
      </p:sp>
      <p:sp>
        <p:nvSpPr>
          <p:cNvPr id="645" name="CustomShape 3"/>
          <p:cNvSpPr/>
          <p:nvPr/>
        </p:nvSpPr>
        <p:spPr>
          <a:xfrm>
            <a:off x="2782800" y="1165320"/>
            <a:ext cx="4150080" cy="6706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sl-SI" sz="1400" b="1" strike="noStrike">
                <a:solidFill>
                  <a:srgbClr val="0A1641"/>
                </a:solidFill>
                <a:latin typeface="Arial"/>
              </a:rPr>
              <a:t>AVSTRIJA</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3"/>
              </a:rPr>
              <a:t>Mediamanual</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4"/>
              </a:rPr>
              <a:t>Saferinternet</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5"/>
              </a:rPr>
              <a:t>BUPP</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6"/>
              </a:rPr>
              <a:t>Click &amp; Check</a:t>
            </a:r>
            <a:r>
              <a:rPr lang="sl-SI"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sl-SI" sz="1400" b="1" strike="noStrike">
                <a:solidFill>
                  <a:srgbClr val="0A1641"/>
                </a:solidFill>
                <a:latin typeface="Arial"/>
              </a:rPr>
              <a:t>BELGIJA</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7"/>
              </a:rPr>
              <a:t>Mediawijs</a:t>
            </a:r>
          </a:p>
          <a:p>
            <a:pPr>
              <a:lnSpc>
                <a:spcPct val="90000"/>
              </a:lnSpc>
              <a:spcBef>
                <a:spcPts val="1199"/>
              </a:spcBef>
            </a:pPr>
            <a:endParaRPr lang="fr-BE" sz="1200" b="0" strike="noStrike" spc="-1">
              <a:latin typeface="Arial"/>
            </a:endParaRPr>
          </a:p>
          <a:p>
            <a:pPr>
              <a:lnSpc>
                <a:spcPct val="90000"/>
              </a:lnSpc>
              <a:spcBef>
                <a:spcPts val="1199"/>
              </a:spcBef>
            </a:pPr>
            <a:r>
              <a:rPr lang="sl-SI" sz="1400" b="1" strike="noStrike">
                <a:solidFill>
                  <a:srgbClr val="0A1641"/>
                </a:solidFill>
                <a:latin typeface="Arial"/>
              </a:rPr>
              <a:t>BOLGARIJA</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8"/>
              </a:rPr>
              <a:t>Gramoten</a:t>
            </a:r>
            <a:r>
              <a:rPr lang="sl-SI"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sl-SI" sz="1400" b="1" strike="noStrike">
                <a:solidFill>
                  <a:srgbClr val="0A1641"/>
                </a:solidFill>
                <a:latin typeface="Arial"/>
              </a:rPr>
              <a:t>HRVAŠKA</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9"/>
              </a:rPr>
              <a:t>Association for communication and media culture </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0"/>
              </a:rPr>
              <a:t>Children of the media </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1"/>
              </a:rPr>
              <a:t>Media Literacy Days</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46" name="CustomShape 4"/>
          <p:cNvSpPr/>
          <p:nvPr/>
        </p:nvSpPr>
        <p:spPr>
          <a:xfrm>
            <a:off x="7561440" y="1165320"/>
            <a:ext cx="4095000" cy="636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sl-SI" sz="1400" b="1" strike="noStrike">
                <a:solidFill>
                  <a:srgbClr val="0A1641"/>
                </a:solidFill>
                <a:latin typeface="Arial"/>
              </a:rPr>
              <a:t>CIPER</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2"/>
              </a:rPr>
              <a:t>Combating Misinformation Through Media Literacy </a:t>
            </a:r>
          </a:p>
          <a:p>
            <a:pPr>
              <a:lnSpc>
                <a:spcPct val="90000"/>
              </a:lnSpc>
              <a:spcBef>
                <a:spcPts val="1199"/>
              </a:spcBef>
            </a:pPr>
            <a:endParaRPr lang="fr-BE" sz="1200" b="0" strike="noStrike" spc="-1">
              <a:latin typeface="Arial"/>
            </a:endParaRPr>
          </a:p>
          <a:p>
            <a:pPr>
              <a:lnSpc>
                <a:spcPct val="90000"/>
              </a:lnSpc>
              <a:spcBef>
                <a:spcPts val="1199"/>
              </a:spcBef>
            </a:pPr>
            <a:r>
              <a:rPr lang="sl-SI" sz="1400" b="1" strike="noStrike">
                <a:solidFill>
                  <a:srgbClr val="0A1641"/>
                </a:solidFill>
                <a:latin typeface="Arial"/>
              </a:rPr>
              <a:t>ČEŠKA</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3"/>
              </a:rPr>
              <a:t>Clovekvtisni</a:t>
            </a:r>
            <a:r>
              <a:rPr lang="sl-SI"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4"/>
              </a:rPr>
              <a:t>Fakescape</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5"/>
              </a:rPr>
              <a:t>Elpida</a:t>
            </a:r>
            <a:r>
              <a:rPr lang="sl-SI"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sl-SI" sz="1400" b="1" strike="noStrike">
                <a:solidFill>
                  <a:srgbClr val="0A1641"/>
                </a:solidFill>
                <a:latin typeface="Arial"/>
              </a:rPr>
              <a:t>DANSKA</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6"/>
              </a:rPr>
              <a:t>International Media Support </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7"/>
              </a:rPr>
              <a:t>TjekDet</a:t>
            </a:r>
            <a:r>
              <a:rPr lang="sl-SI"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8"/>
              </a:rPr>
              <a:t>DR Detektor</a:t>
            </a:r>
            <a:r>
              <a:rPr lang="sl-SI"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9"/>
              </a:rPr>
              <a:t>DR Ultra </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20"/>
              </a:rPr>
              <a:t>Børneavisen</a:t>
            </a:r>
            <a:r>
              <a:rPr lang="sl-SI"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21"/>
              </a:rPr>
              <a:t>Danske Medier </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pic>
        <p:nvPicPr>
          <p:cNvPr id="647" name="Elemento grafico 14" descr="Collegamento"/>
          <p:cNvPicPr/>
          <p:nvPr/>
        </p:nvPicPr>
        <p:blipFill>
          <a:blip r:embed="rId22"/>
          <a:stretch/>
        </p:blipFill>
        <p:spPr>
          <a:xfrm>
            <a:off x="463680" y="2623680"/>
            <a:ext cx="1945440" cy="1945440"/>
          </a:xfrm>
          <a:prstGeom prst="rect">
            <a:avLst/>
          </a:prstGeom>
          <a:ln w="0">
            <a:noFill/>
          </a:ln>
        </p:spPr>
      </p:pic>
      <p:pic>
        <p:nvPicPr>
          <p:cNvPr id="648" name="Immagine 20"/>
          <p:cNvPicPr/>
          <p:nvPr/>
        </p:nvPicPr>
        <p:blipFill>
          <a:blip r:embed="rId23">
            <a:alphaModFix amt="19000"/>
          </a:blip>
          <a:stretch/>
        </p:blipFill>
        <p:spPr>
          <a:xfrm>
            <a:off x="92520" y="2184840"/>
            <a:ext cx="2799360" cy="29556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l-SI" sz="1800" b="0" strike="noStrike">
                <a:solidFill>
                  <a:srgbClr val="FFFFFF"/>
                </a:solidFill>
                <a:latin typeface="Arial"/>
              </a:rPr>
              <a:t>NEKAJ PRIMEROV</a:t>
            </a:r>
          </a:p>
        </p:txBody>
      </p:sp>
      <p:pic>
        <p:nvPicPr>
          <p:cNvPr id="298" name="Immagine 3"/>
          <p:cNvPicPr/>
          <p:nvPr/>
        </p:nvPicPr>
        <p:blipFill>
          <a:blip r:embed="rId3"/>
          <a:stretch/>
        </p:blipFill>
        <p:spPr>
          <a:xfrm>
            <a:off x="629280" y="957240"/>
            <a:ext cx="2662200" cy="5154840"/>
          </a:xfrm>
          <a:prstGeom prst="rect">
            <a:avLst/>
          </a:prstGeom>
          <a:ln w="0">
            <a:noFill/>
          </a:ln>
          <a:effectLst>
            <a:reflection blurRad="6350" stA="15000" endPos="55000" dir="5400000" sy="-100000" algn="bl" rotWithShape="0"/>
          </a:effectLst>
        </p:spPr>
      </p:pic>
      <p:pic>
        <p:nvPicPr>
          <p:cNvPr id="299" name="Immagine 4"/>
          <p:cNvPicPr/>
          <p:nvPr/>
        </p:nvPicPr>
        <p:blipFill>
          <a:blip r:embed="rId4"/>
          <a:stretch/>
        </p:blipFill>
        <p:spPr>
          <a:xfrm>
            <a:off x="7094520" y="1884600"/>
            <a:ext cx="3213360" cy="3038760"/>
          </a:xfrm>
          <a:prstGeom prst="rect">
            <a:avLst/>
          </a:prstGeom>
          <a:ln w="92075">
            <a:noFill/>
          </a:ln>
        </p:spPr>
      </p:pic>
      <p:pic>
        <p:nvPicPr>
          <p:cNvPr id="300" name="Immagine 5"/>
          <p:cNvPicPr/>
          <p:nvPr/>
        </p:nvPicPr>
        <p:blipFill>
          <a:blip r:embed="rId5"/>
          <a:stretch/>
        </p:blipFill>
        <p:spPr>
          <a:xfrm>
            <a:off x="2897280" y="1879200"/>
            <a:ext cx="3219840" cy="2950920"/>
          </a:xfrm>
          <a:prstGeom prst="rect">
            <a:avLst/>
          </a:prstGeom>
          <a:ln w="92075">
            <a:noFill/>
          </a:ln>
        </p:spPr>
      </p:pic>
      <p:sp>
        <p:nvSpPr>
          <p:cNvPr id="301" name="CustomShape 2"/>
          <p:cNvSpPr/>
          <p:nvPr/>
        </p:nvSpPr>
        <p:spPr>
          <a:xfrm>
            <a:off x="2806920" y="1443600"/>
            <a:ext cx="3525480" cy="3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sl-SI" sz="1400" b="1" strike="noStrike">
                <a:solidFill>
                  <a:srgbClr val="0B1741"/>
                </a:solidFill>
                <a:latin typeface="Arial"/>
              </a:rPr>
              <a:t>NAPAČEN NAPIS NAD SLIKO</a:t>
            </a:r>
          </a:p>
        </p:txBody>
      </p:sp>
      <p:pic>
        <p:nvPicPr>
          <p:cNvPr id="302" name="Immagine 9"/>
          <p:cNvPicPr/>
          <p:nvPr/>
        </p:nvPicPr>
        <p:blipFill>
          <a:blip r:embed="rId6"/>
          <a:stretch/>
        </p:blipFill>
        <p:spPr>
          <a:xfrm>
            <a:off x="10127880" y="1193040"/>
            <a:ext cx="542160" cy="542160"/>
          </a:xfrm>
          <a:prstGeom prst="rect">
            <a:avLst/>
          </a:prstGeom>
          <a:ln w="0">
            <a:noFill/>
          </a:ln>
        </p:spPr>
      </p:pic>
      <p:sp>
        <p:nvSpPr>
          <p:cNvPr id="303" name="CustomShape 3"/>
          <p:cNvSpPr/>
          <p:nvPr/>
        </p:nvSpPr>
        <p:spPr>
          <a:xfrm>
            <a:off x="7008840" y="1467720"/>
            <a:ext cx="4078080" cy="29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sl-SI" sz="1400" b="1" strike="noStrike">
                <a:solidFill>
                  <a:srgbClr val="0B1741"/>
                </a:solidFill>
                <a:latin typeface="Arial"/>
              </a:rPr>
              <a:t>VIR NE OBSTAJA</a:t>
            </a:r>
          </a:p>
        </p:txBody>
      </p:sp>
      <p:pic>
        <p:nvPicPr>
          <p:cNvPr id="304" name="Immagine 11"/>
          <p:cNvPicPr/>
          <p:nvPr/>
        </p:nvPicPr>
        <p:blipFill>
          <a:blip r:embed="rId7">
            <a:biLevel thresh="50000"/>
          </a:blip>
          <a:stretch/>
        </p:blipFill>
        <p:spPr>
          <a:xfrm>
            <a:off x="5549400" y="1216080"/>
            <a:ext cx="754200" cy="515160"/>
          </a:xfrm>
          <a:prstGeom prst="rect">
            <a:avLst/>
          </a:prstGeom>
          <a:ln w="0">
            <a:noFill/>
          </a:ln>
        </p:spPr>
      </p:pic>
      <p:sp>
        <p:nvSpPr>
          <p:cNvPr id="305" name="CustomShape 4"/>
          <p:cNvSpPr/>
          <p:nvPr/>
        </p:nvSpPr>
        <p:spPr>
          <a:xfrm>
            <a:off x="9344048" y="4533480"/>
            <a:ext cx="1533600" cy="3978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l-SI" sz="1400" b="1" strike="noStrike" dirty="0">
                <a:solidFill>
                  <a:srgbClr val="FFFFFF"/>
                </a:solidFill>
                <a:latin typeface="Arial"/>
              </a:rPr>
              <a:t>NERESNIČNO</a:t>
            </a:r>
          </a:p>
        </p:txBody>
      </p:sp>
      <p:sp>
        <p:nvSpPr>
          <p:cNvPr id="306" name="CustomShape 5"/>
          <p:cNvSpPr/>
          <p:nvPr/>
        </p:nvSpPr>
        <p:spPr>
          <a:xfrm>
            <a:off x="2806920" y="5151600"/>
            <a:ext cx="352548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sl-SI" sz="1400" b="1" strike="noStrike">
                <a:solidFill>
                  <a:srgbClr val="0A1641"/>
                </a:solidFill>
                <a:latin typeface="Arial"/>
              </a:rPr>
              <a:t>Slika je z računa drugega dekleta, ki je iz tega zornega kota videti kot Greta.</a:t>
            </a:r>
          </a:p>
        </p:txBody>
      </p:sp>
      <p:sp>
        <p:nvSpPr>
          <p:cNvPr id="307" name="CustomShape 6"/>
          <p:cNvSpPr/>
          <p:nvPr/>
        </p:nvSpPr>
        <p:spPr>
          <a:xfrm>
            <a:off x="7007040" y="5178960"/>
            <a:ext cx="361800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sl-SI" sz="1400" b="1" strike="noStrike" dirty="0">
                <a:solidFill>
                  <a:srgbClr val="0A1641"/>
                </a:solidFill>
                <a:latin typeface="Arial"/>
              </a:rPr>
              <a:t>Dailypresser.com ni resnično spletišče z novicami, objava je bila popolnoma izmišljena.</a:t>
            </a:r>
          </a:p>
        </p:txBody>
      </p:sp>
      <p:sp>
        <p:nvSpPr>
          <p:cNvPr id="308" name="CustomShape 7"/>
          <p:cNvSpPr/>
          <p:nvPr/>
        </p:nvSpPr>
        <p:spPr>
          <a:xfrm>
            <a:off x="7117560" y="4563000"/>
            <a:ext cx="2369880" cy="338040"/>
          </a:xfrm>
          <a:prstGeom prst="rect">
            <a:avLst/>
          </a:prstGeom>
          <a:noFill/>
          <a:ln w="60325">
            <a:solidFill>
              <a:srgbClr val="FF5D00"/>
            </a:solidFill>
          </a:ln>
        </p:spPr>
        <p:style>
          <a:lnRef idx="2">
            <a:schemeClr val="accent1">
              <a:shade val="50000"/>
            </a:schemeClr>
          </a:lnRef>
          <a:fillRef idx="1">
            <a:schemeClr val="accent1"/>
          </a:fillRef>
          <a:effectRef idx="0">
            <a:schemeClr val="accent1"/>
          </a:effectRef>
          <a:fontRef idx="minor"/>
        </p:style>
      </p:sp>
      <p:sp>
        <p:nvSpPr>
          <p:cNvPr id="309" name="CustomShape 8"/>
          <p:cNvSpPr/>
          <p:nvPr/>
        </p:nvSpPr>
        <p:spPr>
          <a:xfrm>
            <a:off x="2624400" y="4203720"/>
            <a:ext cx="3781080" cy="511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l-SI" sz="2800" b="1" strike="noStrike">
                <a:solidFill>
                  <a:srgbClr val="FFFFFF"/>
                </a:solidFill>
                <a:latin typeface="Arial"/>
              </a:rPr>
              <a:t>NERESNIČNO</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49"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l-SI" sz="1800" b="0" strike="noStrike">
                <a:solidFill>
                  <a:srgbClr val="FFFFFF"/>
                </a:solidFill>
                <a:latin typeface="Arial"/>
              </a:rPr>
              <a:t>NAMIGI ZA VEČ INFORMACIJ – </a:t>
            </a:r>
            <a:r>
              <a:rPr lang="sl-SI" sz="1800" b="1" strike="noStrike">
                <a:solidFill>
                  <a:srgbClr val="FFFFFF"/>
                </a:solidFill>
                <a:latin typeface="Arial"/>
              </a:rPr>
              <a:t>NACIONALNI VIRI</a:t>
            </a:r>
          </a:p>
        </p:txBody>
      </p:sp>
      <p:sp>
        <p:nvSpPr>
          <p:cNvPr id="650"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l-SI" sz="3200" b="1" strike="noStrike">
                <a:solidFill>
                  <a:srgbClr val="FFFFFF"/>
                </a:solidFill>
                <a:latin typeface="Arial"/>
              </a:rPr>
              <a:t>5</a:t>
            </a:r>
          </a:p>
        </p:txBody>
      </p:sp>
      <p:sp>
        <p:nvSpPr>
          <p:cNvPr id="651" name="CustomShape 3"/>
          <p:cNvSpPr/>
          <p:nvPr/>
        </p:nvSpPr>
        <p:spPr>
          <a:xfrm>
            <a:off x="2782800" y="1197000"/>
            <a:ext cx="3285360" cy="638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sl-SI" sz="1400" b="1" strike="noStrike">
                <a:solidFill>
                  <a:srgbClr val="0A1641"/>
                </a:solidFill>
                <a:latin typeface="Arial"/>
              </a:rPr>
              <a:t>ESTONIJA</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3"/>
              </a:rPr>
              <a:t>Meediapädevuse nädal</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4"/>
              </a:rPr>
              <a:t>SALTO Participation &amp; Information</a:t>
            </a:r>
          </a:p>
          <a:p>
            <a:pPr>
              <a:lnSpc>
                <a:spcPct val="90000"/>
              </a:lnSpc>
              <a:spcBef>
                <a:spcPts val="1199"/>
              </a:spcBef>
            </a:pPr>
            <a:endParaRPr lang="fr-BE" sz="1400" b="0" strike="noStrike" spc="-1">
              <a:latin typeface="Arial"/>
            </a:endParaRPr>
          </a:p>
          <a:p>
            <a:pPr>
              <a:lnSpc>
                <a:spcPct val="90000"/>
              </a:lnSpc>
              <a:spcBef>
                <a:spcPts val="1199"/>
              </a:spcBef>
            </a:pPr>
            <a:r>
              <a:rPr lang="sl-SI" sz="1400" b="1" strike="noStrike">
                <a:solidFill>
                  <a:srgbClr val="0A1641"/>
                </a:solidFill>
                <a:latin typeface="Arial"/>
              </a:rPr>
              <a:t>FINSKA</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5"/>
              </a:rPr>
              <a:t>Media Literacy in Finland</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6"/>
              </a:rPr>
              <a:t>KAVI</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7"/>
              </a:rPr>
              <a:t>Media Literacy School</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8"/>
              </a:rPr>
              <a:t>Mediataitoviikko</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9"/>
              </a:rPr>
              <a:t>Mediakasvastus</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0"/>
              </a:rPr>
              <a:t>YLE Digitrennit </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1"/>
              </a:rPr>
              <a:t>YLE Uutisluokka</a:t>
            </a:r>
          </a:p>
          <a:p>
            <a:pPr>
              <a:lnSpc>
                <a:spcPct val="90000"/>
              </a:lnSpc>
              <a:spcBef>
                <a:spcPts val="1199"/>
              </a:spcBef>
            </a:pPr>
            <a:endParaRPr lang="fr-BE" sz="1200" b="0" strike="noStrike" spc="-1">
              <a:latin typeface="Arial"/>
            </a:endParaRPr>
          </a:p>
          <a:p>
            <a:pPr>
              <a:lnSpc>
                <a:spcPct val="90000"/>
              </a:lnSpc>
              <a:spcBef>
                <a:spcPts val="1199"/>
              </a:spcBef>
            </a:pPr>
            <a:r>
              <a:rPr lang="sl-SI" sz="1400" b="1" strike="noStrike">
                <a:solidFill>
                  <a:srgbClr val="0A1641"/>
                </a:solidFill>
                <a:latin typeface="Arial"/>
              </a:rPr>
              <a:t>FRANCIJA</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2"/>
              </a:rPr>
              <a:t>IREX Europe</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52" name="CustomShape 4"/>
          <p:cNvSpPr/>
          <p:nvPr/>
        </p:nvSpPr>
        <p:spPr>
          <a:xfrm>
            <a:off x="7435440" y="1197000"/>
            <a:ext cx="3935160" cy="564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sl-SI" sz="1400" b="1" strike="noStrike">
                <a:solidFill>
                  <a:srgbClr val="0A1641"/>
                </a:solidFill>
                <a:latin typeface="Arial"/>
              </a:rPr>
              <a:t>NEMČIJA</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3"/>
              </a:rPr>
              <a:t>Medienkompetenz stärken</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4"/>
              </a:rPr>
              <a:t>SCHAU HIN! Was Dein Kind mit Medien macht</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5"/>
              </a:rPr>
              <a:t>Gutes Aufwachsen mit Medien</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6"/>
              </a:rPr>
              <a:t>Surfen ohne Risiko</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7"/>
              </a:rPr>
              <a:t>App-Datenbank des Deutschen Jugendinstituts</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8"/>
              </a:rPr>
              <a:t>ACT ON! aktiv + selbstbestimmt online</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9"/>
              </a:rPr>
              <a:t>Kindersuchmaschine „Blinde Kuh“</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20"/>
              </a:rPr>
              <a:t>DW Akademie</a:t>
            </a:r>
          </a:p>
          <a:p>
            <a:pPr>
              <a:lnSpc>
                <a:spcPct val="90000"/>
              </a:lnSpc>
              <a:spcBef>
                <a:spcPts val="1199"/>
              </a:spcBef>
            </a:pPr>
            <a:endParaRPr lang="fr-BE" sz="1200" b="0" strike="noStrike" spc="-1">
              <a:latin typeface="Arial"/>
            </a:endParaRPr>
          </a:p>
          <a:p>
            <a:pPr>
              <a:lnSpc>
                <a:spcPct val="90000"/>
              </a:lnSpc>
              <a:spcBef>
                <a:spcPts val="1199"/>
              </a:spcBef>
            </a:pPr>
            <a:r>
              <a:rPr lang="sl-SI" sz="1400" b="1" strike="noStrike">
                <a:solidFill>
                  <a:srgbClr val="0A1641"/>
                </a:solidFill>
                <a:latin typeface="Arial"/>
              </a:rPr>
              <a:t>GRČIJA</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21"/>
              </a:rPr>
              <a:t>Media Literacy Institute</a:t>
            </a:r>
            <a:r>
              <a:rPr lang="sl-SI"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22"/>
              </a:rPr>
              <a:t>Fakescape</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53" name="Group 5"/>
          <p:cNvGrpSpPr/>
          <p:nvPr/>
        </p:nvGrpSpPr>
        <p:grpSpPr>
          <a:xfrm>
            <a:off x="92520" y="2184840"/>
            <a:ext cx="2799360" cy="2955600"/>
            <a:chOff x="92520" y="2184840"/>
            <a:chExt cx="2799360" cy="2955600"/>
          </a:xfrm>
        </p:grpSpPr>
        <p:pic>
          <p:nvPicPr>
            <p:cNvPr id="654" name="Elemento grafico 11" descr="Collegamento"/>
            <p:cNvPicPr/>
            <p:nvPr/>
          </p:nvPicPr>
          <p:blipFill>
            <a:blip r:embed="rId23"/>
            <a:stretch/>
          </p:blipFill>
          <p:spPr>
            <a:xfrm>
              <a:off x="463680" y="2623680"/>
              <a:ext cx="1945440" cy="1945440"/>
            </a:xfrm>
            <a:prstGeom prst="rect">
              <a:avLst/>
            </a:prstGeom>
            <a:ln w="0">
              <a:noFill/>
            </a:ln>
          </p:spPr>
        </p:pic>
        <p:pic>
          <p:nvPicPr>
            <p:cNvPr id="655" name="Immagine 12"/>
            <p:cNvPicPr/>
            <p:nvPr/>
          </p:nvPicPr>
          <p:blipFill>
            <a:blip r:embed="rId24">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56"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l-SI" sz="1800" b="0" strike="noStrike">
                <a:solidFill>
                  <a:srgbClr val="FFFFFF"/>
                </a:solidFill>
                <a:latin typeface="Arial"/>
              </a:rPr>
              <a:t>NAMIGI ZA VEČ INFORMACIJ – </a:t>
            </a:r>
            <a:r>
              <a:rPr lang="sl-SI" sz="1800" b="1" strike="noStrike">
                <a:solidFill>
                  <a:srgbClr val="FFFFFF"/>
                </a:solidFill>
                <a:latin typeface="Arial"/>
              </a:rPr>
              <a:t>NACIONALNI VIRI</a:t>
            </a:r>
          </a:p>
        </p:txBody>
      </p:sp>
      <p:sp>
        <p:nvSpPr>
          <p:cNvPr id="657"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l-SI" sz="3200" b="1" strike="noStrike">
                <a:solidFill>
                  <a:srgbClr val="FFFFFF"/>
                </a:solidFill>
                <a:latin typeface="Arial"/>
              </a:rPr>
              <a:t>5</a:t>
            </a:r>
          </a:p>
        </p:txBody>
      </p:sp>
      <p:sp>
        <p:nvSpPr>
          <p:cNvPr id="658" name="CustomShape 3"/>
          <p:cNvSpPr/>
          <p:nvPr/>
        </p:nvSpPr>
        <p:spPr>
          <a:xfrm>
            <a:off x="2782800" y="937800"/>
            <a:ext cx="5130720" cy="6142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sl-SI" sz="1400" b="1" strike="noStrike">
                <a:solidFill>
                  <a:srgbClr val="0A1641"/>
                </a:solidFill>
                <a:latin typeface="Arial"/>
              </a:rPr>
              <a:t>MADŽARSKA</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3"/>
              </a:rPr>
              <a:t>Televele</a:t>
            </a:r>
          </a:p>
          <a:p>
            <a:pPr>
              <a:lnSpc>
                <a:spcPct val="90000"/>
              </a:lnSpc>
              <a:spcBef>
                <a:spcPts val="1199"/>
              </a:spcBef>
            </a:pPr>
            <a:endParaRPr lang="fr-BE" sz="1200" b="0" strike="noStrike" spc="-1">
              <a:latin typeface="Arial"/>
            </a:endParaRPr>
          </a:p>
          <a:p>
            <a:pPr>
              <a:lnSpc>
                <a:spcPct val="90000"/>
              </a:lnSpc>
              <a:spcBef>
                <a:spcPts val="1199"/>
              </a:spcBef>
            </a:pPr>
            <a:r>
              <a:rPr lang="sl-SI" sz="1400" b="1" strike="noStrike">
                <a:solidFill>
                  <a:srgbClr val="0A1641"/>
                </a:solidFill>
                <a:latin typeface="Arial"/>
              </a:rPr>
              <a:t>IRSKA</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4"/>
              </a:rPr>
              <a:t>Be Media Smart </a:t>
            </a:r>
          </a:p>
          <a:p>
            <a:pPr>
              <a:lnSpc>
                <a:spcPct val="90000"/>
              </a:lnSpc>
              <a:spcBef>
                <a:spcPts val="1199"/>
              </a:spcBef>
            </a:pPr>
            <a:endParaRPr lang="fr-BE" sz="1200" b="0" strike="noStrike" spc="-1">
              <a:latin typeface="Arial"/>
            </a:endParaRPr>
          </a:p>
          <a:p>
            <a:pPr>
              <a:lnSpc>
                <a:spcPct val="90000"/>
              </a:lnSpc>
              <a:spcBef>
                <a:spcPts val="1199"/>
              </a:spcBef>
            </a:pPr>
            <a:r>
              <a:rPr lang="sl-SI" sz="1400" b="1" strike="noStrike">
                <a:solidFill>
                  <a:srgbClr val="0A1641"/>
                </a:solidFill>
                <a:latin typeface="Arial"/>
              </a:rPr>
              <a:t>ITALIJA</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5"/>
              </a:rPr>
              <a:t>Pagella Politica</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6"/>
              </a:rPr>
              <a:t>Facta</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7"/>
              </a:rPr>
              <a:t>Media Education</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8"/>
              </a:rPr>
              <a:t>Eurispes</a:t>
            </a:r>
          </a:p>
          <a:p>
            <a:pPr>
              <a:lnSpc>
                <a:spcPct val="90000"/>
              </a:lnSpc>
              <a:spcBef>
                <a:spcPts val="1199"/>
              </a:spcBef>
            </a:pPr>
            <a:endParaRPr lang="fr-BE" sz="1200" b="0" strike="noStrike" spc="-1">
              <a:latin typeface="Arial"/>
            </a:endParaRPr>
          </a:p>
          <a:p>
            <a:pPr>
              <a:lnSpc>
                <a:spcPct val="90000"/>
              </a:lnSpc>
              <a:spcBef>
                <a:spcPts val="1199"/>
              </a:spcBef>
            </a:pPr>
            <a:r>
              <a:rPr lang="sl-SI" sz="1400" b="1" strike="noStrike">
                <a:solidFill>
                  <a:srgbClr val="0A1641"/>
                </a:solidFill>
                <a:latin typeface="Arial"/>
              </a:rPr>
              <a:t>LATVIJA</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9"/>
              </a:rPr>
              <a:t>Pilna doma (Full Thought)</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0"/>
              </a:rPr>
              <a:t>Re:Check</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1"/>
              </a:rPr>
              <a:t>CAPS un CIET jeb vilks manipulators</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2"/>
              </a:rPr>
              <a:t>Medijpratējs</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3"/>
              </a:rPr>
              <a:t>Superheroes in the Internet</a:t>
            </a:r>
          </a:p>
          <a:p>
            <a:pPr>
              <a:lnSpc>
                <a:spcPct val="90000"/>
              </a:lnSpc>
              <a:spcBef>
                <a:spcPts val="1199"/>
              </a:spcBef>
            </a:pPr>
            <a:endParaRPr lang="fr-BE" sz="1200" b="0" strike="noStrike" spc="-1">
              <a:latin typeface="Arial"/>
            </a:endParaRPr>
          </a:p>
        </p:txBody>
      </p:sp>
      <p:sp>
        <p:nvSpPr>
          <p:cNvPr id="659" name="CustomShape 4"/>
          <p:cNvSpPr/>
          <p:nvPr/>
        </p:nvSpPr>
        <p:spPr>
          <a:xfrm>
            <a:off x="7344720" y="937800"/>
            <a:ext cx="3259080" cy="821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sl-SI" sz="1400" b="1" strike="noStrike">
                <a:solidFill>
                  <a:srgbClr val="0A1641"/>
                </a:solidFill>
                <a:latin typeface="Arial"/>
              </a:rPr>
              <a:t>LITVA</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4"/>
              </a:rPr>
              <a:t>Draugiškas internetas (Friendly Internet)</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5"/>
              </a:rPr>
              <a:t>Žinau viską</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6"/>
              </a:rPr>
              <a:t>Media literacy platform</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7"/>
              </a:rPr>
              <a:t>Debunk.eu</a:t>
            </a:r>
          </a:p>
          <a:p>
            <a:pPr>
              <a:lnSpc>
                <a:spcPct val="90000"/>
              </a:lnSpc>
              <a:spcBef>
                <a:spcPts val="1199"/>
              </a:spcBef>
            </a:pPr>
            <a:endParaRPr lang="fr-BE" sz="1200" b="0" strike="noStrike" spc="-1">
              <a:latin typeface="Arial"/>
            </a:endParaRPr>
          </a:p>
          <a:p>
            <a:pPr>
              <a:lnSpc>
                <a:spcPct val="90000"/>
              </a:lnSpc>
              <a:spcBef>
                <a:spcPts val="1199"/>
              </a:spcBef>
            </a:pPr>
            <a:r>
              <a:rPr lang="sl-SI" sz="1400" b="1" strike="noStrike">
                <a:solidFill>
                  <a:srgbClr val="0A1641"/>
                </a:solidFill>
                <a:latin typeface="Arial"/>
              </a:rPr>
              <a:t>LUKSEMBURG</a:t>
            </a:r>
          </a:p>
          <a:p>
            <a:pPr marL="171360" indent="-171000">
              <a:lnSpc>
                <a:spcPct val="90000"/>
              </a:lnSpc>
              <a:spcBef>
                <a:spcPts val="1199"/>
              </a:spcBef>
              <a:buClr>
                <a:srgbClr val="40BAD2"/>
              </a:buClr>
              <a:buFont typeface="Arial"/>
              <a:buChar char="•"/>
            </a:pPr>
            <a:r>
              <a:rPr lang="sl-SI" sz="1200" b="1" u="sng" strike="noStrike">
                <a:solidFill>
                  <a:srgbClr val="964277"/>
                </a:solidFill>
                <a:uFillTx/>
                <a:latin typeface="Arial"/>
                <a:hlinkClick r:id="rId18"/>
              </a:rPr>
              <a:t>Bee-secure</a:t>
            </a:r>
          </a:p>
          <a:p>
            <a:pPr>
              <a:lnSpc>
                <a:spcPct val="90000"/>
              </a:lnSpc>
              <a:spcBef>
                <a:spcPts val="1199"/>
              </a:spcBef>
            </a:pPr>
            <a:endParaRPr lang="fr-BE" sz="1200" b="0" strike="noStrike" spc="-1">
              <a:latin typeface="Arial"/>
            </a:endParaRPr>
          </a:p>
          <a:p>
            <a:pPr>
              <a:lnSpc>
                <a:spcPct val="90000"/>
              </a:lnSpc>
              <a:spcBef>
                <a:spcPts val="1199"/>
              </a:spcBef>
            </a:pPr>
            <a:r>
              <a:rPr lang="sl-SI" sz="1400" b="1" strike="noStrike">
                <a:solidFill>
                  <a:srgbClr val="0A1641"/>
                </a:solidFill>
                <a:latin typeface="Arial"/>
              </a:rPr>
              <a:t>MALTA</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9"/>
              </a:rPr>
              <a:t>BeSmartOnline!</a:t>
            </a:r>
            <a:r>
              <a:rPr lang="sl-SI"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sl-SI" sz="1400" b="1" strike="noStrike">
                <a:solidFill>
                  <a:srgbClr val="0A1641"/>
                </a:solidFill>
                <a:latin typeface="Arial"/>
              </a:rPr>
              <a:t>NIZOZEMSKA</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20"/>
              </a:rPr>
              <a:t>Netwerk Mediawijsheid  </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21"/>
              </a:rPr>
              <a:t>European Journalism Centre </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22"/>
              </a:rPr>
              <a:t>Hoezomediawijs</a:t>
            </a:r>
            <a:r>
              <a:rPr lang="sl-SI"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23"/>
              </a:rPr>
              <a:t>Bad News</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60" name="Group 5"/>
          <p:cNvGrpSpPr/>
          <p:nvPr/>
        </p:nvGrpSpPr>
        <p:grpSpPr>
          <a:xfrm>
            <a:off x="92520" y="2184840"/>
            <a:ext cx="2799360" cy="2955600"/>
            <a:chOff x="92520" y="2184840"/>
            <a:chExt cx="2799360" cy="2955600"/>
          </a:xfrm>
        </p:grpSpPr>
        <p:pic>
          <p:nvPicPr>
            <p:cNvPr id="661" name="Elemento grafico 8" descr="Collegamento"/>
            <p:cNvPicPr/>
            <p:nvPr/>
          </p:nvPicPr>
          <p:blipFill>
            <a:blip r:embed="rId24"/>
            <a:stretch/>
          </p:blipFill>
          <p:spPr>
            <a:xfrm>
              <a:off x="463680" y="2623680"/>
              <a:ext cx="1945440" cy="1945440"/>
            </a:xfrm>
            <a:prstGeom prst="rect">
              <a:avLst/>
            </a:prstGeom>
            <a:ln w="0">
              <a:noFill/>
            </a:ln>
          </p:spPr>
        </p:pic>
        <p:pic>
          <p:nvPicPr>
            <p:cNvPr id="662" name="Immagine 12"/>
            <p:cNvPicPr/>
            <p:nvPr/>
          </p:nvPicPr>
          <p:blipFill>
            <a:blip r:embed="rId25">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6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l-SI" sz="1800" b="0" strike="noStrike">
                <a:solidFill>
                  <a:srgbClr val="FFFFFF"/>
                </a:solidFill>
                <a:latin typeface="Arial"/>
              </a:rPr>
              <a:t>NAMIGI ZA VEČ INFORMACIJ – </a:t>
            </a:r>
            <a:r>
              <a:rPr lang="sl-SI" sz="1800" b="1" strike="noStrike">
                <a:solidFill>
                  <a:srgbClr val="FFFFFF"/>
                </a:solidFill>
                <a:latin typeface="Arial"/>
              </a:rPr>
              <a:t>NACIONALNI VIRI</a:t>
            </a:r>
          </a:p>
        </p:txBody>
      </p:sp>
      <p:sp>
        <p:nvSpPr>
          <p:cNvPr id="66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l-SI" sz="3200" b="1" strike="noStrike">
                <a:solidFill>
                  <a:srgbClr val="FFFFFF"/>
                </a:solidFill>
                <a:latin typeface="Arial"/>
              </a:rPr>
              <a:t>5</a:t>
            </a:r>
          </a:p>
        </p:txBody>
      </p:sp>
      <p:sp>
        <p:nvSpPr>
          <p:cNvPr id="665" name="CustomShape 3"/>
          <p:cNvSpPr/>
          <p:nvPr/>
        </p:nvSpPr>
        <p:spPr>
          <a:xfrm>
            <a:off x="2794320" y="1112040"/>
            <a:ext cx="5130720" cy="4582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l-SI" sz="1400" b="1" strike="noStrike">
                <a:solidFill>
                  <a:srgbClr val="0A1641"/>
                </a:solidFill>
                <a:latin typeface="Arial"/>
              </a:rPr>
              <a:t>POLJSKA</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3"/>
              </a:rPr>
              <a:t>Stefan Batory Foundation</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4"/>
              </a:rPr>
              <a:t>Journalistic Craft for Neighborhood</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5"/>
              </a:rPr>
              <a:t>Demagog</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6"/>
              </a:rPr>
              <a:t>Center for Citizenship Education</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7"/>
              </a:rPr>
              <a:t>Nowoczesna Polska</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8"/>
              </a:rPr>
              <a:t>A Kid in the Web</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9"/>
              </a:rPr>
              <a:t>Panoptykon Foundation</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0"/>
              </a:rPr>
              <a:t>Polish Association of Media Literacy</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1"/>
              </a:rPr>
              <a:t>The School with Class Foundation</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2"/>
              </a:rPr>
              <a:t>Wojownicy Klawiatury</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3"/>
              </a:rPr>
              <a:t>Konkret 24</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66" name="CustomShape 4"/>
          <p:cNvSpPr/>
          <p:nvPr/>
        </p:nvSpPr>
        <p:spPr>
          <a:xfrm>
            <a:off x="6743160" y="1141200"/>
            <a:ext cx="3719880" cy="530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sl-SI" sz="1400" b="1" strike="noStrike">
                <a:solidFill>
                  <a:srgbClr val="0A1641"/>
                </a:solidFill>
                <a:latin typeface="Arial"/>
              </a:rPr>
              <a:t>PORTUGALSKA</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4"/>
              </a:rPr>
              <a:t>MILObs</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5"/>
              </a:rPr>
              <a:t>Internet Segura</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6"/>
              </a:rPr>
              <a:t>National Digital Competence Initiative e.2030</a:t>
            </a:r>
          </a:p>
          <a:p>
            <a:pPr>
              <a:lnSpc>
                <a:spcPct val="90000"/>
              </a:lnSpc>
              <a:spcBef>
                <a:spcPts val="1199"/>
              </a:spcBef>
            </a:pPr>
            <a:endParaRPr lang="fr-BE" sz="1200" b="0" strike="noStrike" spc="-1">
              <a:latin typeface="Arial"/>
            </a:endParaRPr>
          </a:p>
          <a:p>
            <a:pPr>
              <a:lnSpc>
                <a:spcPct val="90000"/>
              </a:lnSpc>
              <a:spcBef>
                <a:spcPts val="1199"/>
              </a:spcBef>
            </a:pPr>
            <a:r>
              <a:rPr lang="sl-SI" sz="1400" b="1" strike="noStrike">
                <a:solidFill>
                  <a:srgbClr val="0A1641"/>
                </a:solidFill>
                <a:latin typeface="Arial"/>
              </a:rPr>
              <a:t>ROMUNIJA</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7"/>
              </a:rPr>
              <a:t>ActiveWatch</a:t>
            </a:r>
            <a:r>
              <a:rPr lang="sl-SI"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8"/>
              </a:rPr>
              <a:t>Factual</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9"/>
              </a:rPr>
              <a:t>Funky Citizens </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20"/>
              </a:rPr>
              <a:t>Mediawise Society </a:t>
            </a:r>
          </a:p>
          <a:p>
            <a:pPr>
              <a:lnSpc>
                <a:spcPct val="100000"/>
              </a:lnSpc>
            </a:pPr>
            <a:endParaRPr lang="fr-BE" sz="1200" b="0" strike="noStrike" spc="-1">
              <a:latin typeface="Arial"/>
            </a:endParaRPr>
          </a:p>
          <a:p>
            <a:pPr>
              <a:lnSpc>
                <a:spcPct val="100000"/>
              </a:lnSpc>
            </a:pPr>
            <a:endParaRPr lang="fr-BE" sz="1200" b="0" strike="noStrike" spc="-1">
              <a:latin typeface="Arial"/>
            </a:endParaRPr>
          </a:p>
          <a:p>
            <a:pPr>
              <a:lnSpc>
                <a:spcPct val="100000"/>
              </a:lnSpc>
            </a:pPr>
            <a:r>
              <a:rPr lang="sl-SI" sz="1400" b="1" strike="noStrike">
                <a:solidFill>
                  <a:srgbClr val="0A1641"/>
                </a:solidFill>
                <a:latin typeface="Arial"/>
              </a:rPr>
              <a:t>SLOVAŠKA</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21"/>
              </a:rPr>
              <a:t>Council for Broadcasting and Retransmission</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67" name="Group 5"/>
          <p:cNvGrpSpPr/>
          <p:nvPr/>
        </p:nvGrpSpPr>
        <p:grpSpPr>
          <a:xfrm>
            <a:off x="92520" y="2184840"/>
            <a:ext cx="2799360" cy="2955600"/>
            <a:chOff x="92520" y="2184840"/>
            <a:chExt cx="2799360" cy="2955600"/>
          </a:xfrm>
        </p:grpSpPr>
        <p:pic>
          <p:nvPicPr>
            <p:cNvPr id="668" name="Elemento grafico 10" descr="Collegamento"/>
            <p:cNvPicPr/>
            <p:nvPr/>
          </p:nvPicPr>
          <p:blipFill>
            <a:blip r:embed="rId22"/>
            <a:stretch/>
          </p:blipFill>
          <p:spPr>
            <a:xfrm>
              <a:off x="463680" y="2623680"/>
              <a:ext cx="1945440" cy="1945440"/>
            </a:xfrm>
            <a:prstGeom prst="rect">
              <a:avLst/>
            </a:prstGeom>
            <a:ln w="0">
              <a:noFill/>
            </a:ln>
          </p:spPr>
        </p:pic>
        <p:pic>
          <p:nvPicPr>
            <p:cNvPr id="669" name="Immagine 12"/>
            <p:cNvPicPr/>
            <p:nvPr/>
          </p:nvPicPr>
          <p:blipFill>
            <a:blip r:embed="rId23">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7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l-SI" sz="1800" b="0" strike="noStrike">
                <a:solidFill>
                  <a:srgbClr val="FFFFFF"/>
                </a:solidFill>
                <a:latin typeface="Arial"/>
              </a:rPr>
              <a:t>NAMIGI ZA VEČ INFORMACIJ – </a:t>
            </a:r>
            <a:r>
              <a:rPr lang="sl-SI" sz="1800" b="1" strike="noStrike">
                <a:solidFill>
                  <a:srgbClr val="FFFFFF"/>
                </a:solidFill>
                <a:latin typeface="Arial"/>
              </a:rPr>
              <a:t>NACIONALNI VIRI</a:t>
            </a:r>
          </a:p>
        </p:txBody>
      </p:sp>
      <p:sp>
        <p:nvSpPr>
          <p:cNvPr id="671"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l-SI" sz="3200" b="1" strike="noStrike">
                <a:solidFill>
                  <a:srgbClr val="FFFFFF"/>
                </a:solidFill>
                <a:latin typeface="Arial"/>
              </a:rPr>
              <a:t>5</a:t>
            </a:r>
          </a:p>
        </p:txBody>
      </p:sp>
      <p:sp>
        <p:nvSpPr>
          <p:cNvPr id="672" name="CustomShape 3"/>
          <p:cNvSpPr/>
          <p:nvPr/>
        </p:nvSpPr>
        <p:spPr>
          <a:xfrm>
            <a:off x="7319880" y="1964880"/>
            <a:ext cx="2535480" cy="165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l-SI" sz="1400" b="1" strike="noStrike">
                <a:solidFill>
                  <a:srgbClr val="0A1641"/>
                </a:solidFill>
                <a:latin typeface="Arial"/>
              </a:rPr>
              <a:t>ŠPANIJA</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3"/>
              </a:rPr>
              <a:t>Istituto RTVE</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4"/>
              </a:rPr>
              <a:t>Maldita</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5"/>
              </a:rPr>
              <a:t>Internet Segura for Kids</a:t>
            </a:r>
          </a:p>
          <a:p>
            <a:pPr>
              <a:lnSpc>
                <a:spcPct val="90000"/>
              </a:lnSpc>
              <a:spcBef>
                <a:spcPts val="1199"/>
              </a:spcBef>
            </a:pPr>
            <a:endParaRPr lang="fr-BE" sz="1200" b="0" strike="noStrike" spc="-1">
              <a:latin typeface="Arial"/>
            </a:endParaRPr>
          </a:p>
        </p:txBody>
      </p:sp>
      <p:sp>
        <p:nvSpPr>
          <p:cNvPr id="673" name="CustomShape 4"/>
          <p:cNvSpPr/>
          <p:nvPr/>
        </p:nvSpPr>
        <p:spPr>
          <a:xfrm>
            <a:off x="2782800" y="1964880"/>
            <a:ext cx="3842280" cy="5069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l-SI" sz="1400" b="1" strike="noStrike">
                <a:solidFill>
                  <a:srgbClr val="0A1641"/>
                </a:solidFill>
                <a:latin typeface="Arial"/>
              </a:rPr>
              <a:t>SLOVENIJA</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6"/>
              </a:rPr>
              <a:t>NE/JA razbijalka mitov </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7"/>
              </a:rPr>
              <a:t>MIPI – medijska in informacijska pismenost</a:t>
            </a:r>
            <a:r>
              <a:rPr lang="sl-SI"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8"/>
              </a:rPr>
              <a:t>Časoris </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9"/>
              </a:rPr>
              <a:t>Otroci in mediji: iskanje resnice v svetu novic</a:t>
            </a:r>
            <a:r>
              <a:rPr lang="sl-SI"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0"/>
              </a:rPr>
              <a:t>Medijska pismenost</a:t>
            </a:r>
            <a:r>
              <a:rPr lang="sl-SI"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1"/>
              </a:rPr>
              <a:t>Safe</a:t>
            </a:r>
            <a:r>
              <a:rPr lang="sl-SI"/>
              <a:t/>
            </a:r>
            <a:br>
              <a:rPr lang="sl-SI"/>
            </a:br>
            <a:r>
              <a:rPr lang="sl-SI" sz="1200" b="1" strike="noStrike">
                <a:solidFill>
                  <a:srgbClr val="0A1641"/>
                </a:solidFill>
                <a:latin typeface="Arial"/>
              </a:rPr>
              <a:t> </a:t>
            </a:r>
          </a:p>
          <a:p>
            <a:pPr>
              <a:lnSpc>
                <a:spcPct val="90000"/>
              </a:lnSpc>
              <a:spcBef>
                <a:spcPts val="1199"/>
              </a:spcBef>
            </a:pPr>
            <a:r>
              <a:rPr lang="sl-SI" sz="1400" b="1" strike="noStrike">
                <a:solidFill>
                  <a:srgbClr val="0A1641"/>
                </a:solidFill>
                <a:latin typeface="Arial"/>
              </a:rPr>
              <a:t>ŠVEDSKA</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2"/>
              </a:rPr>
              <a:t>MIK för mig</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3"/>
              </a:rPr>
              <a:t>Swedish International Development Agency</a:t>
            </a:r>
          </a:p>
          <a:p>
            <a:pPr marL="182880" indent="-182520">
              <a:lnSpc>
                <a:spcPct val="90000"/>
              </a:lnSpc>
              <a:spcBef>
                <a:spcPts val="1199"/>
              </a:spcBef>
              <a:buClr>
                <a:srgbClr val="40BAD2"/>
              </a:buClr>
              <a:buFont typeface="Wingdings 2" charset="2"/>
              <a:buChar char=""/>
            </a:pPr>
            <a:r>
              <a:rPr lang="sl-SI" sz="1200" b="1" u="sng" strike="noStrike">
                <a:solidFill>
                  <a:srgbClr val="964277"/>
                </a:solidFill>
                <a:uFillTx/>
                <a:latin typeface="Arial"/>
                <a:hlinkClick r:id="rId14"/>
              </a:rPr>
              <a:t>FOJO</a:t>
            </a:r>
            <a:r>
              <a:rPr lang="sl-SI" sz="1200" b="1" strike="noStrike">
                <a:solidFill>
                  <a:srgbClr val="0A1641"/>
                </a:solidFill>
                <a:latin typeface="Arial"/>
              </a:rPr>
              <a:t> </a:t>
            </a:r>
          </a:p>
          <a:p>
            <a:pPr>
              <a:lnSpc>
                <a:spcPct val="100000"/>
              </a:lnSpc>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74" name="Group 5"/>
          <p:cNvGrpSpPr/>
          <p:nvPr/>
        </p:nvGrpSpPr>
        <p:grpSpPr>
          <a:xfrm>
            <a:off x="92520" y="2184840"/>
            <a:ext cx="2799360" cy="2955600"/>
            <a:chOff x="92520" y="2184840"/>
            <a:chExt cx="2799360" cy="2955600"/>
          </a:xfrm>
        </p:grpSpPr>
        <p:pic>
          <p:nvPicPr>
            <p:cNvPr id="675" name="Elemento grafico 8" descr="Collegamento"/>
            <p:cNvPicPr/>
            <p:nvPr/>
          </p:nvPicPr>
          <p:blipFill>
            <a:blip r:embed="rId15"/>
            <a:stretch/>
          </p:blipFill>
          <p:spPr>
            <a:xfrm>
              <a:off x="463680" y="2623680"/>
              <a:ext cx="1945440" cy="1945440"/>
            </a:xfrm>
            <a:prstGeom prst="rect">
              <a:avLst/>
            </a:prstGeom>
            <a:ln w="0">
              <a:noFill/>
            </a:ln>
          </p:spPr>
        </p:pic>
        <p:pic>
          <p:nvPicPr>
            <p:cNvPr id="676" name="Immagine 12"/>
            <p:cNvPicPr/>
            <p:nvPr/>
          </p:nvPicPr>
          <p:blipFill>
            <a:blip r:embed="rId16">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7" name="Immagine 1"/>
          <p:cNvPicPr/>
          <p:nvPr/>
        </p:nvPicPr>
        <p:blipFill>
          <a:blip r:embed="rId2"/>
          <a:stretch/>
        </p:blipFill>
        <p:spPr>
          <a:xfrm>
            <a:off x="5556600" y="3067560"/>
            <a:ext cx="1078560" cy="722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l-SI" sz="1800" b="0" strike="noStrike">
                <a:solidFill>
                  <a:srgbClr val="FFFFFF"/>
                </a:solidFill>
                <a:latin typeface="Arial"/>
              </a:rPr>
              <a:t>UČNI NAČRT</a:t>
            </a:r>
          </a:p>
        </p:txBody>
      </p:sp>
      <p:pic>
        <p:nvPicPr>
          <p:cNvPr id="311" name="Immagine 3"/>
          <p:cNvPicPr/>
          <p:nvPr/>
        </p:nvPicPr>
        <p:blipFill>
          <a:blip r:embed="rId3"/>
          <a:stretch/>
        </p:blipFill>
        <p:spPr>
          <a:xfrm>
            <a:off x="5913720" y="1656720"/>
            <a:ext cx="2090160" cy="1379160"/>
          </a:xfrm>
          <a:prstGeom prst="rect">
            <a:avLst/>
          </a:prstGeom>
          <a:ln w="0">
            <a:noFill/>
          </a:ln>
        </p:spPr>
      </p:pic>
      <p:pic>
        <p:nvPicPr>
          <p:cNvPr id="312" name="Immagine 4"/>
          <p:cNvPicPr/>
          <p:nvPr/>
        </p:nvPicPr>
        <p:blipFill>
          <a:blip r:embed="rId4"/>
          <a:stretch/>
        </p:blipFill>
        <p:spPr>
          <a:xfrm>
            <a:off x="4909320" y="1582200"/>
            <a:ext cx="1432440" cy="2058480"/>
          </a:xfrm>
          <a:prstGeom prst="rect">
            <a:avLst/>
          </a:prstGeom>
          <a:ln w="0">
            <a:noFill/>
          </a:ln>
          <a:effectLst>
            <a:reflection blurRad="6350" stA="12000" endPos="55000" dir="5400000" sy="-100000" algn="bl" rotWithShape="0"/>
          </a:effectLst>
        </p:spPr>
      </p:pic>
      <p:pic>
        <p:nvPicPr>
          <p:cNvPr id="313" name="Immagine 5"/>
          <p:cNvPicPr/>
          <p:nvPr/>
        </p:nvPicPr>
        <p:blipFill>
          <a:blip r:embed="rId5"/>
          <a:stretch/>
        </p:blipFill>
        <p:spPr>
          <a:xfrm>
            <a:off x="3609360" y="2130840"/>
            <a:ext cx="2054160" cy="3208320"/>
          </a:xfrm>
          <a:prstGeom prst="rect">
            <a:avLst/>
          </a:prstGeom>
          <a:ln w="0">
            <a:noFill/>
          </a:ln>
          <a:effectLst>
            <a:reflection blurRad="6350" stA="12000" endPos="55000" dir="5400000" sy="-100000" algn="bl" rotWithShape="0"/>
          </a:effectLst>
        </p:spPr>
      </p:pic>
      <p:pic>
        <p:nvPicPr>
          <p:cNvPr id="314" name="Immagine 6"/>
          <p:cNvPicPr/>
          <p:nvPr/>
        </p:nvPicPr>
        <p:blipFill>
          <a:blip r:embed="rId6"/>
          <a:stretch/>
        </p:blipFill>
        <p:spPr>
          <a:xfrm>
            <a:off x="6547680" y="2162880"/>
            <a:ext cx="1881000" cy="3200400"/>
          </a:xfrm>
          <a:prstGeom prst="rect">
            <a:avLst/>
          </a:prstGeom>
          <a:ln w="0">
            <a:noFill/>
          </a:ln>
          <a:effectLst>
            <a:reflection blurRad="6350" stA="12000" endPos="55000" dir="5400000" sy="-100000" algn="bl" rotWithShape="0"/>
          </a:effectLst>
        </p:spPr>
      </p:pic>
      <p:pic>
        <p:nvPicPr>
          <p:cNvPr id="315" name="Elemento grafico 7" descr="Informazione"/>
          <p:cNvPicPr/>
          <p:nvPr/>
        </p:nvPicPr>
        <p:blipFill>
          <a:blip r:embed="rId7"/>
          <a:stretch/>
        </p:blipFill>
        <p:spPr>
          <a:xfrm>
            <a:off x="6504120" y="1865520"/>
            <a:ext cx="914040" cy="914040"/>
          </a:xfrm>
          <a:prstGeom prst="rect">
            <a:avLst/>
          </a:prstGeom>
          <a:ln w="0">
            <a:noFill/>
          </a:ln>
        </p:spPr>
      </p:pic>
      <p:grpSp>
        <p:nvGrpSpPr>
          <p:cNvPr id="316" name="Group 2"/>
          <p:cNvGrpSpPr/>
          <p:nvPr/>
        </p:nvGrpSpPr>
        <p:grpSpPr>
          <a:xfrm>
            <a:off x="7498440" y="836280"/>
            <a:ext cx="3649680" cy="721080"/>
            <a:chOff x="7498440" y="836280"/>
            <a:chExt cx="3649680" cy="721080"/>
          </a:xfrm>
        </p:grpSpPr>
        <p:sp>
          <p:nvSpPr>
            <p:cNvPr id="317" name="CustomShape 3"/>
            <p:cNvSpPr/>
            <p:nvPr/>
          </p:nvSpPr>
          <p:spPr>
            <a:xfrm>
              <a:off x="7498440" y="843120"/>
              <a:ext cx="3649680" cy="7142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72000" tIns="144000" rIns="0" bIns="0" anchor="ctr">
              <a:noAutofit/>
            </a:bodyPr>
            <a:lstStyle/>
            <a:p>
              <a:pPr marL="457200">
                <a:lnSpc>
                  <a:spcPts val="1559"/>
                </a:lnSpc>
              </a:pPr>
              <a:r>
                <a:rPr lang="sl-SI" sz="2400" b="1" strike="noStrike">
                  <a:solidFill>
                    <a:srgbClr val="FFFFFF"/>
                  </a:solidFill>
                  <a:latin typeface="Arial"/>
                </a:rPr>
                <a:t>DELO V SKUPINAH</a:t>
              </a:r>
            </a:p>
            <a:p>
              <a:pPr marL="457200">
                <a:lnSpc>
                  <a:spcPts val="1559"/>
                </a:lnSpc>
              </a:pPr>
              <a:r>
                <a:rPr lang="sl-SI" sz="1400" b="1" strike="noStrike">
                  <a:solidFill>
                    <a:srgbClr val="FFFFFF"/>
                  </a:solidFill>
                  <a:latin typeface="Arial"/>
                </a:rPr>
                <a:t>ŠTUDIJE PRIMEROV</a:t>
              </a:r>
            </a:p>
          </p:txBody>
        </p:sp>
        <p:sp>
          <p:nvSpPr>
            <p:cNvPr id="318" name="CustomShape 4"/>
            <p:cNvSpPr/>
            <p:nvPr/>
          </p:nvSpPr>
          <p:spPr>
            <a:xfrm>
              <a:off x="7592400" y="83628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sl-SI" sz="4000" b="1" strike="noStrike">
                  <a:solidFill>
                    <a:srgbClr val="FFFFFF"/>
                  </a:solidFill>
                  <a:latin typeface="Arial"/>
                </a:rPr>
                <a:t>2</a:t>
              </a:r>
            </a:p>
          </p:txBody>
        </p:sp>
      </p:grpSp>
      <p:grpSp>
        <p:nvGrpSpPr>
          <p:cNvPr id="319" name="Group 5"/>
          <p:cNvGrpSpPr/>
          <p:nvPr/>
        </p:nvGrpSpPr>
        <p:grpSpPr>
          <a:xfrm>
            <a:off x="1319040" y="829800"/>
            <a:ext cx="3645720" cy="734040"/>
            <a:chOff x="1319040" y="829800"/>
            <a:chExt cx="3645720" cy="734040"/>
          </a:xfrm>
        </p:grpSpPr>
        <p:sp>
          <p:nvSpPr>
            <p:cNvPr id="320" name="CustomShape 6"/>
            <p:cNvSpPr/>
            <p:nvPr/>
          </p:nvSpPr>
          <p:spPr>
            <a:xfrm>
              <a:off x="1319040" y="829800"/>
              <a:ext cx="3645720" cy="734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108000" tIns="72000" rIns="0" bIns="0" anchor="ctr">
              <a:noAutofit/>
            </a:bodyPr>
            <a:lstStyle/>
            <a:p>
              <a:pPr marL="457200">
                <a:lnSpc>
                  <a:spcPts val="2259"/>
                </a:lnSpc>
              </a:pPr>
              <a:r>
                <a:rPr lang="sl-SI" sz="2400" b="1" strike="noStrike">
                  <a:solidFill>
                    <a:srgbClr val="FFFFFF"/>
                  </a:solidFill>
                  <a:latin typeface="Arial"/>
                </a:rPr>
                <a:t>RAZUMEVANJE DEZINFORMACIJ</a:t>
              </a:r>
            </a:p>
          </p:txBody>
        </p:sp>
        <p:sp>
          <p:nvSpPr>
            <p:cNvPr id="321" name="CustomShape 7"/>
            <p:cNvSpPr/>
            <p:nvPr/>
          </p:nvSpPr>
          <p:spPr>
            <a:xfrm>
              <a:off x="1423440" y="84456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sl-SI" sz="4000" b="1" strike="noStrike">
                  <a:solidFill>
                    <a:srgbClr val="FFFFFF"/>
                  </a:solidFill>
                  <a:latin typeface="Arial"/>
                </a:rPr>
                <a:t>1</a:t>
              </a:r>
            </a:p>
          </p:txBody>
        </p:sp>
      </p:grpSp>
      <p:grpSp>
        <p:nvGrpSpPr>
          <p:cNvPr id="322" name="Group 8"/>
          <p:cNvGrpSpPr/>
          <p:nvPr/>
        </p:nvGrpSpPr>
        <p:grpSpPr>
          <a:xfrm>
            <a:off x="1319040" y="4677120"/>
            <a:ext cx="3407040" cy="772560"/>
            <a:chOff x="1319040" y="4677120"/>
            <a:chExt cx="3407040" cy="772560"/>
          </a:xfrm>
        </p:grpSpPr>
        <p:sp>
          <p:nvSpPr>
            <p:cNvPr id="323" name="CustomShape 9"/>
            <p:cNvSpPr/>
            <p:nvPr/>
          </p:nvSpPr>
          <p:spPr>
            <a:xfrm>
              <a:off x="1319040" y="4699800"/>
              <a:ext cx="3407040" cy="7498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36000" rIns="0" bIns="0" anchor="ctr">
              <a:noAutofit/>
            </a:bodyPr>
            <a:lstStyle/>
            <a:p>
              <a:pPr marL="457200">
                <a:lnSpc>
                  <a:spcPts val="2259"/>
                </a:lnSpc>
              </a:pPr>
              <a:r>
                <a:rPr lang="sl-SI" sz="2400" b="1" strike="noStrike">
                  <a:solidFill>
                    <a:srgbClr val="FFFFFF"/>
                  </a:solidFill>
                  <a:latin typeface="Arial"/>
                </a:rPr>
                <a:t>PREDSTAVITVE</a:t>
              </a:r>
            </a:p>
            <a:p>
              <a:pPr marL="457200">
                <a:lnSpc>
                  <a:spcPts val="2259"/>
                </a:lnSpc>
              </a:pPr>
              <a:r>
                <a:rPr lang="sl-SI" sz="2400" b="1" strike="noStrike">
                  <a:solidFill>
                    <a:srgbClr val="FFFFFF"/>
                  </a:solidFill>
                  <a:latin typeface="Arial"/>
                </a:rPr>
                <a:t>IN RAZPRAVE</a:t>
              </a:r>
            </a:p>
          </p:txBody>
        </p:sp>
        <p:sp>
          <p:nvSpPr>
            <p:cNvPr id="324" name="CustomShape 10"/>
            <p:cNvSpPr/>
            <p:nvPr/>
          </p:nvSpPr>
          <p:spPr>
            <a:xfrm>
              <a:off x="1422720" y="467712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sl-SI" sz="4000" b="1" strike="noStrike">
                  <a:solidFill>
                    <a:srgbClr val="FFFFFF"/>
                  </a:solidFill>
                  <a:latin typeface="Arial"/>
                </a:rPr>
                <a:t>3</a:t>
              </a:r>
            </a:p>
          </p:txBody>
        </p:sp>
      </p:grpSp>
      <p:grpSp>
        <p:nvGrpSpPr>
          <p:cNvPr id="325" name="Group 11"/>
          <p:cNvGrpSpPr/>
          <p:nvPr/>
        </p:nvGrpSpPr>
        <p:grpSpPr>
          <a:xfrm>
            <a:off x="6910920" y="4641480"/>
            <a:ext cx="4237200" cy="742680"/>
            <a:chOff x="6910920" y="4641480"/>
            <a:chExt cx="4237200" cy="742680"/>
          </a:xfrm>
        </p:grpSpPr>
        <p:sp>
          <p:nvSpPr>
            <p:cNvPr id="326" name="CustomShape 12"/>
            <p:cNvSpPr/>
            <p:nvPr/>
          </p:nvSpPr>
          <p:spPr>
            <a:xfrm>
              <a:off x="6910920" y="4641480"/>
              <a:ext cx="4237200" cy="7426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72000" rIns="0" bIns="0" anchor="ctr">
              <a:noAutofit/>
            </a:bodyPr>
            <a:lstStyle/>
            <a:p>
              <a:pPr marL="457200">
                <a:lnSpc>
                  <a:spcPts val="2259"/>
                </a:lnSpc>
              </a:pPr>
              <a:r>
                <a:rPr lang="sl-SI" sz="2400" b="1" strike="noStrike">
                  <a:solidFill>
                    <a:srgbClr val="FFFFFF"/>
                  </a:solidFill>
                  <a:latin typeface="Arial"/>
                </a:rPr>
                <a:t>POVZETEK IN NAMIGI ZA VEČ INFORMACIJ</a:t>
              </a:r>
            </a:p>
          </p:txBody>
        </p:sp>
        <p:sp>
          <p:nvSpPr>
            <p:cNvPr id="327" name="CustomShape 13"/>
            <p:cNvSpPr/>
            <p:nvPr/>
          </p:nvSpPr>
          <p:spPr>
            <a:xfrm>
              <a:off x="7002720" y="466416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sl-SI" sz="4000" b="1" strike="noStrike">
                  <a:solidFill>
                    <a:srgbClr val="FFFFFF"/>
                  </a:solidFill>
                  <a:latin typeface="Arial"/>
                </a:rPr>
                <a:t>4</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28"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l-SI" sz="1800" b="0" strike="noStrike">
                <a:solidFill>
                  <a:srgbClr val="FFFFFF"/>
                </a:solidFill>
                <a:latin typeface="Arial"/>
              </a:rPr>
              <a:t>RAZUMEVANJE DEZINFORMACIJ</a:t>
            </a:r>
          </a:p>
        </p:txBody>
      </p:sp>
      <p:sp>
        <p:nvSpPr>
          <p:cNvPr id="329" name="CustomShape 2"/>
          <p:cNvSpPr/>
          <p:nvPr/>
        </p:nvSpPr>
        <p:spPr>
          <a:xfrm>
            <a:off x="3844080" y="1478880"/>
            <a:ext cx="289116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l-SI" sz="8000" b="1" strike="noStrike">
                <a:solidFill>
                  <a:srgbClr val="FF5D00"/>
                </a:solidFill>
                <a:latin typeface="Arial"/>
              </a:rPr>
              <a:t>Kaj</a:t>
            </a:r>
          </a:p>
        </p:txBody>
      </p:sp>
      <p:sp>
        <p:nvSpPr>
          <p:cNvPr id="330" name="CustomShape 3"/>
          <p:cNvSpPr/>
          <p:nvPr/>
        </p:nvSpPr>
        <p:spPr>
          <a:xfrm>
            <a:off x="3884400" y="2686320"/>
            <a:ext cx="2703960" cy="13093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sl-SI" sz="8000" b="1" strike="noStrike" dirty="0">
                <a:solidFill>
                  <a:srgbClr val="164193"/>
                </a:solidFill>
                <a:latin typeface="Arial"/>
              </a:rPr>
              <a:t>Kako</a:t>
            </a:r>
          </a:p>
        </p:txBody>
      </p:sp>
      <p:sp>
        <p:nvSpPr>
          <p:cNvPr id="331" name="CustomShape 4"/>
          <p:cNvSpPr/>
          <p:nvPr/>
        </p:nvSpPr>
        <p:spPr>
          <a:xfrm>
            <a:off x="3884400" y="3924720"/>
            <a:ext cx="266724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l-SI" sz="8000" b="1" strike="noStrike">
                <a:solidFill>
                  <a:srgbClr val="164193"/>
                </a:solidFill>
                <a:latin typeface="Arial"/>
              </a:rPr>
              <a:t>Kako</a:t>
            </a:r>
          </a:p>
        </p:txBody>
      </p:sp>
      <p:pic>
        <p:nvPicPr>
          <p:cNvPr id="332" name="Immagine 6"/>
          <p:cNvPicPr/>
          <p:nvPr/>
        </p:nvPicPr>
        <p:blipFill>
          <a:blip r:embed="rId4"/>
          <a:stretch/>
        </p:blipFill>
        <p:spPr>
          <a:xfrm>
            <a:off x="2108880" y="1341720"/>
            <a:ext cx="1566720" cy="4211640"/>
          </a:xfrm>
          <a:prstGeom prst="rect">
            <a:avLst/>
          </a:prstGeom>
          <a:ln w="0">
            <a:noFill/>
          </a:ln>
          <a:effectLst>
            <a:reflection stA="14000" endPos="55000" dir="5400000" sy="-100000" algn="bl" rotWithShape="0"/>
          </a:effectLst>
        </p:spPr>
      </p:pic>
      <p:grpSp>
        <p:nvGrpSpPr>
          <p:cNvPr id="333" name="Group 5"/>
          <p:cNvGrpSpPr/>
          <p:nvPr/>
        </p:nvGrpSpPr>
        <p:grpSpPr>
          <a:xfrm>
            <a:off x="6630480" y="2173680"/>
            <a:ext cx="2128680" cy="720360"/>
            <a:chOff x="6630480" y="2173680"/>
            <a:chExt cx="2128680" cy="720360"/>
          </a:xfrm>
        </p:grpSpPr>
        <p:sp>
          <p:nvSpPr>
            <p:cNvPr id="334" name="CustomShape 6"/>
            <p:cNvSpPr/>
            <p:nvPr/>
          </p:nvSpPr>
          <p:spPr>
            <a:xfrm>
              <a:off x="6630480" y="2173680"/>
              <a:ext cx="2128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l-SI" sz="1600" b="1" strike="noStrike">
                  <a:solidFill>
                    <a:srgbClr val="FFFFFF"/>
                  </a:solidFill>
                  <a:latin typeface="Arial"/>
                </a:rPr>
                <a:t>so dezinformacije </a:t>
              </a:r>
            </a:p>
          </p:txBody>
        </p:sp>
        <p:sp>
          <p:nvSpPr>
            <p:cNvPr id="335" name="CustomShape 7"/>
            <p:cNvSpPr/>
            <p:nvPr/>
          </p:nvSpPr>
          <p:spPr>
            <a:xfrm>
              <a:off x="6630480" y="2560320"/>
              <a:ext cx="132552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l-SI" sz="1600" b="1" strike="noStrike">
                  <a:solidFill>
                    <a:srgbClr val="FE5D00"/>
                  </a:solidFill>
                  <a:latin typeface="Arial"/>
                </a:rPr>
                <a:t>Primeri</a:t>
              </a:r>
            </a:p>
          </p:txBody>
        </p:sp>
        <p:sp>
          <p:nvSpPr>
            <p:cNvPr id="336" name="CustomShape 8"/>
            <p:cNvSpPr/>
            <p:nvPr/>
          </p:nvSpPr>
          <p:spPr>
            <a:xfrm rot="5400000">
              <a:off x="7749000" y="2681280"/>
              <a:ext cx="179280" cy="150480"/>
            </a:xfrm>
            <a:prstGeom prst="triangle">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p:style>
        </p:sp>
      </p:grpSp>
      <p:grpSp>
        <p:nvGrpSpPr>
          <p:cNvPr id="337" name="Group 9"/>
          <p:cNvGrpSpPr/>
          <p:nvPr/>
        </p:nvGrpSpPr>
        <p:grpSpPr>
          <a:xfrm>
            <a:off x="6630480" y="4609440"/>
            <a:ext cx="4017240" cy="703800"/>
            <a:chOff x="6630480" y="4609440"/>
            <a:chExt cx="4017240" cy="703800"/>
          </a:xfrm>
        </p:grpSpPr>
        <p:sp>
          <p:nvSpPr>
            <p:cNvPr id="338" name="CustomShape 10"/>
            <p:cNvSpPr/>
            <p:nvPr/>
          </p:nvSpPr>
          <p:spPr>
            <a:xfrm>
              <a:off x="6630480" y="4979520"/>
              <a:ext cx="292320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l-SI" sz="1600" b="1" strike="noStrike">
                  <a:solidFill>
                    <a:srgbClr val="164193"/>
                  </a:solidFill>
                  <a:latin typeface="Arial"/>
                </a:rPr>
                <a:t>Priporočeni odzivi</a:t>
              </a:r>
            </a:p>
          </p:txBody>
        </p:sp>
        <p:sp>
          <p:nvSpPr>
            <p:cNvPr id="339" name="CustomShape 11"/>
            <p:cNvSpPr/>
            <p:nvPr/>
          </p:nvSpPr>
          <p:spPr>
            <a:xfrm>
              <a:off x="6630480" y="4609440"/>
              <a:ext cx="401724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sl-SI" sz="1600" b="1" strike="noStrike">
                  <a:solidFill>
                    <a:srgbClr val="FFFFFF"/>
                  </a:solidFill>
                  <a:latin typeface="Arial"/>
                </a:rPr>
                <a:t>bi se morali odzvati na dezinformacije </a:t>
              </a:r>
            </a:p>
          </p:txBody>
        </p:sp>
        <p:sp>
          <p:nvSpPr>
            <p:cNvPr id="340" name="CustomShape 12"/>
            <p:cNvSpPr/>
            <p:nvPr/>
          </p:nvSpPr>
          <p:spPr>
            <a:xfrm rot="5400000">
              <a:off x="9320400" y="5087160"/>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grpSp>
        <p:nvGrpSpPr>
          <p:cNvPr id="341" name="Group 13"/>
          <p:cNvGrpSpPr/>
          <p:nvPr/>
        </p:nvGrpSpPr>
        <p:grpSpPr>
          <a:xfrm>
            <a:off x="6630480" y="3362760"/>
            <a:ext cx="2914920" cy="710640"/>
            <a:chOff x="6630480" y="3362760"/>
            <a:chExt cx="2914920" cy="710640"/>
          </a:xfrm>
        </p:grpSpPr>
        <p:sp>
          <p:nvSpPr>
            <p:cNvPr id="342" name="CustomShape 14"/>
            <p:cNvSpPr/>
            <p:nvPr/>
          </p:nvSpPr>
          <p:spPr>
            <a:xfrm>
              <a:off x="6630480" y="3362760"/>
              <a:ext cx="291492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l-SI" sz="1600" b="1" strike="noStrike">
                  <a:solidFill>
                    <a:srgbClr val="FFFFFF"/>
                  </a:solidFill>
                  <a:latin typeface="Arial"/>
                </a:rPr>
                <a:t>delujejo dezinformacije</a:t>
              </a:r>
            </a:p>
          </p:txBody>
        </p:sp>
        <p:sp>
          <p:nvSpPr>
            <p:cNvPr id="343" name="CustomShape 15"/>
            <p:cNvSpPr/>
            <p:nvPr/>
          </p:nvSpPr>
          <p:spPr>
            <a:xfrm>
              <a:off x="6630480" y="3739680"/>
              <a:ext cx="118872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l-SI" sz="1600" b="1" strike="noStrike">
                  <a:solidFill>
                    <a:srgbClr val="164193"/>
                  </a:solidFill>
                  <a:latin typeface="Arial"/>
                </a:rPr>
                <a:t>Primeri</a:t>
              </a:r>
            </a:p>
          </p:txBody>
        </p:sp>
        <p:sp>
          <p:nvSpPr>
            <p:cNvPr id="344" name="CustomShape 16"/>
            <p:cNvSpPr/>
            <p:nvPr/>
          </p:nvSpPr>
          <p:spPr>
            <a:xfrm rot="5400000">
              <a:off x="7728120" y="3845520"/>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45"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l-SI" sz="1800" b="0" strike="noStrike">
                <a:solidFill>
                  <a:srgbClr val="FFFFFF"/>
                </a:solidFill>
                <a:latin typeface="Arial"/>
              </a:rPr>
              <a:t>KAJ SO DEZINFORMACIJE</a:t>
            </a:r>
          </a:p>
        </p:txBody>
      </p:sp>
      <p:sp>
        <p:nvSpPr>
          <p:cNvPr id="346"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l-SI" sz="3200" b="1" strike="noStrike">
                <a:solidFill>
                  <a:srgbClr val="FFFFFF"/>
                </a:solidFill>
                <a:latin typeface="Arial"/>
              </a:rPr>
              <a:t>1</a:t>
            </a:r>
          </a:p>
        </p:txBody>
      </p:sp>
      <p:sp>
        <p:nvSpPr>
          <p:cNvPr id="347" name="CustomShape 3"/>
          <p:cNvSpPr/>
          <p:nvPr/>
        </p:nvSpPr>
        <p:spPr>
          <a:xfrm>
            <a:off x="4127400" y="3139560"/>
            <a:ext cx="141192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l-SI" b="1" strike="noStrike" dirty="0">
                <a:solidFill>
                  <a:srgbClr val="FFFFFF"/>
                </a:solidFill>
                <a:latin typeface="Arial"/>
              </a:rPr>
              <a:t>DEJSTVA</a:t>
            </a:r>
          </a:p>
        </p:txBody>
      </p:sp>
      <p:sp>
        <p:nvSpPr>
          <p:cNvPr id="348" name="CustomShape 4"/>
          <p:cNvSpPr/>
          <p:nvPr/>
        </p:nvSpPr>
        <p:spPr>
          <a:xfrm>
            <a:off x="4127400" y="1015920"/>
            <a:ext cx="356220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sl-SI" sz="2000" b="1" strike="noStrike">
                <a:solidFill>
                  <a:srgbClr val="FFFFFF"/>
                </a:solidFill>
                <a:latin typeface="Arial"/>
              </a:rPr>
              <a:t>TUJE VMEŠAVANJE</a:t>
            </a:r>
          </a:p>
        </p:txBody>
      </p:sp>
      <p:sp>
        <p:nvSpPr>
          <p:cNvPr id="349" name="CustomShape 5"/>
          <p:cNvSpPr/>
          <p:nvPr/>
        </p:nvSpPr>
        <p:spPr>
          <a:xfrm>
            <a:off x="4127400" y="1546560"/>
            <a:ext cx="35805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l-SI" sz="2000" b="1" strike="noStrike">
                <a:solidFill>
                  <a:srgbClr val="FFFFFF"/>
                </a:solidFill>
                <a:latin typeface="Arial"/>
              </a:rPr>
              <a:t>DEJAVNOSTI VPLIVANJA</a:t>
            </a:r>
          </a:p>
        </p:txBody>
      </p:sp>
      <p:sp>
        <p:nvSpPr>
          <p:cNvPr id="350" name="CustomShape 6"/>
          <p:cNvSpPr/>
          <p:nvPr/>
        </p:nvSpPr>
        <p:spPr>
          <a:xfrm>
            <a:off x="4127400" y="2077560"/>
            <a:ext cx="26661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l-SI" sz="2000" b="1" strike="noStrike">
                <a:solidFill>
                  <a:srgbClr val="FFFFFF"/>
                </a:solidFill>
                <a:latin typeface="Arial"/>
              </a:rPr>
              <a:t>DEZINFORMACIJE</a:t>
            </a:r>
          </a:p>
        </p:txBody>
      </p:sp>
      <p:sp>
        <p:nvSpPr>
          <p:cNvPr id="351" name="CustomShape 7"/>
          <p:cNvSpPr/>
          <p:nvPr/>
        </p:nvSpPr>
        <p:spPr>
          <a:xfrm>
            <a:off x="4127400" y="3670200"/>
            <a:ext cx="16329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l-SI" sz="2000" b="1" strike="noStrike">
                <a:solidFill>
                  <a:srgbClr val="FFFFFF"/>
                </a:solidFill>
                <a:latin typeface="Arial"/>
              </a:rPr>
              <a:t>MNENJA</a:t>
            </a:r>
          </a:p>
        </p:txBody>
      </p:sp>
      <p:sp>
        <p:nvSpPr>
          <p:cNvPr id="352" name="CustomShape 8"/>
          <p:cNvSpPr/>
          <p:nvPr/>
        </p:nvSpPr>
        <p:spPr>
          <a:xfrm>
            <a:off x="4127399" y="2608560"/>
            <a:ext cx="3319685"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l-SI" b="1" strike="noStrike" dirty="0">
                <a:solidFill>
                  <a:srgbClr val="FFFFFF"/>
                </a:solidFill>
                <a:latin typeface="Arial"/>
              </a:rPr>
              <a:t>NAPAČNE INFORMACIJE</a:t>
            </a:r>
          </a:p>
        </p:txBody>
      </p:sp>
      <p:sp>
        <p:nvSpPr>
          <p:cNvPr id="353" name="CustomShape 9"/>
          <p:cNvSpPr/>
          <p:nvPr/>
        </p:nvSpPr>
        <p:spPr>
          <a:xfrm>
            <a:off x="4127400" y="4201200"/>
            <a:ext cx="27669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l-SI" sz="2000" b="1" strike="noStrike" dirty="0">
                <a:solidFill>
                  <a:srgbClr val="FFFFFF"/>
                </a:solidFill>
                <a:latin typeface="Arial"/>
              </a:rPr>
              <a:t>SATIRA IN HUMOR</a:t>
            </a:r>
          </a:p>
        </p:txBody>
      </p:sp>
      <p:sp>
        <p:nvSpPr>
          <p:cNvPr id="354" name="CustomShape 10"/>
          <p:cNvSpPr/>
          <p:nvPr/>
        </p:nvSpPr>
        <p:spPr>
          <a:xfrm>
            <a:off x="4103280" y="4928400"/>
            <a:ext cx="5901840" cy="111420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216000" tIns="72000" rIns="0" bIns="0" anchor="ctr">
            <a:noAutofit/>
          </a:bodyPr>
          <a:lstStyle/>
          <a:p>
            <a:pPr>
              <a:lnSpc>
                <a:spcPts val="3781"/>
              </a:lnSpc>
            </a:pPr>
            <a:r>
              <a:rPr lang="sl-SI" sz="4000" b="1" strike="noStrike">
                <a:solidFill>
                  <a:srgbClr val="FFFFFF"/>
                </a:solidFill>
                <a:latin typeface="Arial"/>
              </a:rPr>
              <a:t>KAJ JE DEJSTVO? </a:t>
            </a:r>
          </a:p>
          <a:p>
            <a:pPr>
              <a:lnSpc>
                <a:spcPts val="3781"/>
              </a:lnSpc>
            </a:pPr>
            <a:r>
              <a:rPr lang="sl-SI" sz="4000" b="1" strike="noStrike">
                <a:solidFill>
                  <a:srgbClr val="FFFFFF"/>
                </a:solidFill>
                <a:latin typeface="Arial"/>
              </a:rPr>
              <a:t>KAJ JE FIKCIJA?</a:t>
            </a:r>
          </a:p>
        </p:txBody>
      </p:sp>
      <p:pic>
        <p:nvPicPr>
          <p:cNvPr id="355" name="Immagine 12"/>
          <p:cNvPicPr/>
          <p:nvPr/>
        </p:nvPicPr>
        <p:blipFill>
          <a:blip r:embed="rId4"/>
          <a:stretch/>
        </p:blipFill>
        <p:spPr>
          <a:xfrm>
            <a:off x="8190000" y="2140200"/>
            <a:ext cx="2550600" cy="3715560"/>
          </a:xfrm>
          <a:prstGeom prst="rect">
            <a:avLst/>
          </a:prstGeom>
          <a:ln w="0">
            <a:noFill/>
          </a:ln>
        </p:spPr>
      </p:pic>
      <p:pic>
        <p:nvPicPr>
          <p:cNvPr id="356" name="Immagine 13"/>
          <p:cNvPicPr/>
          <p:nvPr/>
        </p:nvPicPr>
        <p:blipFill>
          <a:blip r:embed="rId5"/>
          <a:stretch/>
        </p:blipFill>
        <p:spPr>
          <a:xfrm flipH="1">
            <a:off x="1126800" y="831240"/>
            <a:ext cx="3116880" cy="5405040"/>
          </a:xfrm>
          <a:prstGeom prst="rect">
            <a:avLst/>
          </a:prstGeom>
          <a:ln w="0">
            <a:noFill/>
          </a:ln>
          <a:effectLst>
            <a:reflection blurRad="6350" stA="9000" endPos="5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57" name="TextShape 1"/>
          <p:cNvSpPr txBox="1"/>
          <p:nvPr/>
        </p:nvSpPr>
        <p:spPr>
          <a:xfrm>
            <a:off x="0" y="-17005"/>
            <a:ext cx="12191760" cy="398160"/>
          </a:xfrm>
          <a:prstGeom prst="rect">
            <a:avLst/>
          </a:prstGeom>
          <a:solidFill>
            <a:srgbClr val="0B1741"/>
          </a:solidFill>
          <a:ln w="0">
            <a:noFill/>
          </a:ln>
        </p:spPr>
        <p:txBody>
          <a:bodyPr lIns="720000" tIns="72000" anchor="ctr">
            <a:noAutofit/>
          </a:bodyPr>
          <a:lstStyle/>
          <a:p>
            <a:pPr>
              <a:lnSpc>
                <a:spcPct val="90000"/>
              </a:lnSpc>
            </a:pPr>
            <a:r>
              <a:rPr lang="sl-SI" sz="1800" b="0" strike="noStrike">
                <a:solidFill>
                  <a:srgbClr val="FFFFFF"/>
                </a:solidFill>
                <a:latin typeface="Arial"/>
              </a:rPr>
              <a:t>KAJ SO DEZINFORMACIJE – </a:t>
            </a:r>
            <a:r>
              <a:rPr lang="sl-SI" sz="1800" b="1" strike="noStrike">
                <a:solidFill>
                  <a:srgbClr val="FFFFFF"/>
                </a:solidFill>
                <a:latin typeface="Arial"/>
              </a:rPr>
              <a:t>„PROTICEPILSKO“ GIBANJE</a:t>
            </a:r>
          </a:p>
        </p:txBody>
      </p:sp>
      <p:sp>
        <p:nvSpPr>
          <p:cNvPr id="358" name="CustomShape 2"/>
          <p:cNvSpPr/>
          <p:nvPr/>
        </p:nvSpPr>
        <p:spPr>
          <a:xfrm>
            <a:off x="142200" y="-86400"/>
            <a:ext cx="337485"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sl-SI" sz="2800" b="1" strike="noStrike" dirty="0">
                <a:solidFill>
                  <a:srgbClr val="FFFFFF"/>
                </a:solidFill>
                <a:latin typeface="Arial"/>
              </a:rPr>
              <a:t>1</a:t>
            </a:r>
          </a:p>
        </p:txBody>
      </p:sp>
      <p:pic>
        <p:nvPicPr>
          <p:cNvPr id="359" name="Elementi multimediali online 3" descr="Journal: Study Linking Vaccine to Autism 'Fraud'"/>
          <p:cNvPicPr/>
          <p:nvPr/>
        </p:nvPicPr>
        <p:blipFill>
          <a:blip r:embed="rId4"/>
          <a:stretch/>
        </p:blipFill>
        <p:spPr>
          <a:xfrm>
            <a:off x="655920" y="1728000"/>
            <a:ext cx="5591880" cy="3629880"/>
          </a:xfrm>
          <a:prstGeom prst="rect">
            <a:avLst/>
          </a:prstGeom>
          <a:ln w="0">
            <a:noFill/>
          </a:ln>
        </p:spPr>
      </p:pic>
      <p:pic>
        <p:nvPicPr>
          <p:cNvPr id="360" name="Immagine 7"/>
          <p:cNvPicPr/>
          <p:nvPr/>
        </p:nvPicPr>
        <p:blipFill>
          <a:blip r:embed="rId5"/>
          <a:srcRect t="22970" b="-23360"/>
          <a:stretch/>
        </p:blipFill>
        <p:spPr>
          <a:xfrm>
            <a:off x="6869880" y="216000"/>
            <a:ext cx="4698000" cy="6731640"/>
          </a:xfrm>
          <a:prstGeom prst="rect">
            <a:avLst/>
          </a:prstGeom>
          <a:ln w="0">
            <a:noFill/>
          </a:ln>
        </p:spPr>
      </p:pic>
      <p:sp>
        <p:nvSpPr>
          <p:cNvPr id="361" name="CustomShape 3"/>
          <p:cNvSpPr/>
          <p:nvPr/>
        </p:nvSpPr>
        <p:spPr>
          <a:xfrm>
            <a:off x="7147440" y="2554920"/>
            <a:ext cx="4155120" cy="38772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0" tIns="0" rIns="0" bIns="0" anchor="ctr">
            <a:spAutoFit/>
          </a:bodyPr>
          <a:lstStyle/>
          <a:p>
            <a:pPr algn="ctr">
              <a:lnSpc>
                <a:spcPct val="100000"/>
              </a:lnSpc>
            </a:pPr>
            <a:r>
              <a:rPr lang="sl-SI" sz="1800" b="1" strike="noStrike">
                <a:solidFill>
                  <a:srgbClr val="FFFFFF"/>
                </a:solidFill>
                <a:latin typeface="Arial"/>
              </a:rPr>
              <a:t>Lažni sklepi, socialna iluzija</a:t>
            </a:r>
          </a:p>
        </p:txBody>
      </p:sp>
      <p:sp>
        <p:nvSpPr>
          <p:cNvPr id="362" name="CustomShape 4"/>
          <p:cNvSpPr/>
          <p:nvPr/>
        </p:nvSpPr>
        <p:spPr>
          <a:xfrm>
            <a:off x="7147440" y="3168000"/>
            <a:ext cx="4155120" cy="6678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0" tIns="0" rIns="0" bIns="0" anchor="ctr">
            <a:spAutoFit/>
          </a:bodyPr>
          <a:lstStyle/>
          <a:p>
            <a:pPr algn="ctr">
              <a:lnSpc>
                <a:spcPts val="1860"/>
              </a:lnSpc>
            </a:pPr>
            <a:r>
              <a:rPr lang="sl-SI" sz="1800" b="1" strike="noStrike" dirty="0">
                <a:solidFill>
                  <a:srgbClr val="FFFFFF"/>
                </a:solidFill>
                <a:latin typeface="Arial"/>
              </a:rPr>
              <a:t>Prevalitev krivde, dejanski razlogi</a:t>
            </a:r>
            <a:r>
              <a:rPr lang="sl-SI" dirty="0"/>
              <a:t/>
            </a:r>
            <a:br>
              <a:rPr lang="sl-SI" dirty="0"/>
            </a:br>
            <a:r>
              <a:rPr lang="sl-SI" sz="1800" b="1" strike="noStrike" dirty="0">
                <a:solidFill>
                  <a:srgbClr val="FFFFFF"/>
                </a:solidFill>
                <a:latin typeface="Arial"/>
              </a:rPr>
              <a:t>za avtizem so pozabljeni/niso analizirani</a:t>
            </a:r>
          </a:p>
        </p:txBody>
      </p:sp>
      <p:sp>
        <p:nvSpPr>
          <p:cNvPr id="363" name="CustomShape 5"/>
          <p:cNvSpPr/>
          <p:nvPr/>
        </p:nvSpPr>
        <p:spPr>
          <a:xfrm>
            <a:off x="7147440" y="4006440"/>
            <a:ext cx="4155120" cy="89532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0" tIns="0" rIns="0" bIns="0" anchor="ctr">
            <a:spAutoFit/>
          </a:bodyPr>
          <a:lstStyle/>
          <a:p>
            <a:pPr algn="ctr">
              <a:lnSpc>
                <a:spcPts val="1661"/>
              </a:lnSpc>
            </a:pPr>
            <a:r>
              <a:rPr lang="sl-SI" sz="1800" b="1" strike="noStrike">
                <a:solidFill>
                  <a:srgbClr val="FFFFFF"/>
                </a:solidFill>
                <a:latin typeface="Arial"/>
              </a:rPr>
              <a:t>Dolgoročni vpliv: zmanjšanje</a:t>
            </a:r>
          </a:p>
          <a:p>
            <a:pPr algn="ctr">
              <a:lnSpc>
                <a:spcPts val="1661"/>
              </a:lnSpc>
            </a:pPr>
            <a:r>
              <a:rPr lang="sl-SI" sz="1800" b="1" strike="noStrike">
                <a:solidFill>
                  <a:srgbClr val="FFFFFF"/>
                </a:solidFill>
                <a:latin typeface="Arial"/>
              </a:rPr>
              <a:t>deleža cepljenja pomeni množično epidemijo pozneje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359"/>
                    </p:tgtEl>
                  </p:cond>
                </p:stCondLst>
                <p:childTnLst>
                  <p:par>
                    <p:cTn id="8" fill="hold">
                      <p:stCondLst>
                        <p:cond evt="onClick" delay="0">
                          <p:tgtEl>
                            <p:spTgt spid="359"/>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l-SI" sz="1800" b="0" strike="noStrike">
                <a:solidFill>
                  <a:srgbClr val="FFFFFF"/>
                </a:solidFill>
                <a:latin typeface="Arial"/>
              </a:rPr>
              <a:t>KAJ SO DEZINFORMACIJE – </a:t>
            </a:r>
            <a:r>
              <a:rPr lang="sl-SI" sz="1800" b="1" strike="noStrike">
                <a:solidFill>
                  <a:srgbClr val="FFFFFF"/>
                </a:solidFill>
                <a:latin typeface="Arial"/>
              </a:rPr>
              <a:t>ZGODBA O TEM, DA 5G POVZROČA KORONAVIRUS</a:t>
            </a:r>
          </a:p>
        </p:txBody>
      </p:sp>
      <p:pic>
        <p:nvPicPr>
          <p:cNvPr id="365" name="Immagine 6"/>
          <p:cNvPicPr/>
          <p:nvPr/>
        </p:nvPicPr>
        <p:blipFill>
          <a:blip r:embed="rId3"/>
          <a:stretch/>
        </p:blipFill>
        <p:spPr>
          <a:xfrm>
            <a:off x="4767840" y="1807560"/>
            <a:ext cx="2655720" cy="5411880"/>
          </a:xfrm>
          <a:prstGeom prst="rect">
            <a:avLst/>
          </a:prstGeom>
          <a:ln w="0">
            <a:noFill/>
          </a:ln>
        </p:spPr>
      </p:pic>
      <p:pic>
        <p:nvPicPr>
          <p:cNvPr id="366" name="Immagine 8"/>
          <p:cNvPicPr/>
          <p:nvPr/>
        </p:nvPicPr>
        <p:blipFill>
          <a:blip r:embed="rId4"/>
          <a:stretch/>
        </p:blipFill>
        <p:spPr>
          <a:xfrm>
            <a:off x="1103040" y="3273480"/>
            <a:ext cx="4473360" cy="4377600"/>
          </a:xfrm>
          <a:prstGeom prst="rect">
            <a:avLst/>
          </a:prstGeom>
          <a:ln w="0">
            <a:noFill/>
          </a:ln>
        </p:spPr>
      </p:pic>
      <p:sp>
        <p:nvSpPr>
          <p:cNvPr id="367"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l-SI" sz="3200" b="1" strike="noStrike">
                <a:solidFill>
                  <a:srgbClr val="FFFFFF"/>
                </a:solidFill>
                <a:latin typeface="Arial"/>
              </a:rPr>
              <a:t>1</a:t>
            </a:r>
          </a:p>
        </p:txBody>
      </p:sp>
      <p:sp>
        <p:nvSpPr>
          <p:cNvPr id="368" name="CustomShape 3"/>
          <p:cNvSpPr/>
          <p:nvPr/>
        </p:nvSpPr>
        <p:spPr>
          <a:xfrm>
            <a:off x="1452240" y="1219680"/>
            <a:ext cx="3137345" cy="46152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sl-SI" sz="2000" b="1" strike="noStrike">
                <a:solidFill>
                  <a:srgbClr val="FFFFFF"/>
                </a:solidFill>
                <a:latin typeface="Arial"/>
              </a:rPr>
              <a:t>SVOBODA IZRAŽANJA</a:t>
            </a:r>
          </a:p>
        </p:txBody>
      </p:sp>
      <p:sp>
        <p:nvSpPr>
          <p:cNvPr id="369" name="CustomShape 4"/>
          <p:cNvSpPr/>
          <p:nvPr/>
        </p:nvSpPr>
        <p:spPr>
          <a:xfrm>
            <a:off x="560520" y="2444040"/>
            <a:ext cx="3452040" cy="6418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72000" tIns="36000" rIns="0" bIns="0" anchor="ctr">
            <a:noAutofit/>
          </a:bodyPr>
          <a:lstStyle/>
          <a:p>
            <a:pPr>
              <a:lnSpc>
                <a:spcPts val="1899"/>
              </a:lnSpc>
            </a:pPr>
            <a:r>
              <a:rPr lang="sl-SI" sz="2000" b="1" strike="noStrike" dirty="0">
                <a:solidFill>
                  <a:srgbClr val="FFFFFF"/>
                </a:solidFill>
                <a:latin typeface="Arial"/>
              </a:rPr>
              <a:t>PREVIDNOST GLEDE</a:t>
            </a:r>
          </a:p>
          <a:p>
            <a:pPr>
              <a:lnSpc>
                <a:spcPts val="1899"/>
              </a:lnSpc>
            </a:pPr>
            <a:r>
              <a:rPr lang="sl-SI" sz="2000" b="1" strike="noStrike" dirty="0">
                <a:solidFill>
                  <a:srgbClr val="FFFFFF"/>
                </a:solidFill>
                <a:latin typeface="Arial"/>
              </a:rPr>
              <a:t>VPLIVOV NA ZDRAVJE</a:t>
            </a:r>
          </a:p>
        </p:txBody>
      </p:sp>
      <p:sp>
        <p:nvSpPr>
          <p:cNvPr id="370" name="CustomShape 5"/>
          <p:cNvSpPr/>
          <p:nvPr/>
        </p:nvSpPr>
        <p:spPr>
          <a:xfrm>
            <a:off x="7008839" y="1219680"/>
            <a:ext cx="3867245"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sl-SI" sz="2000" b="1" strike="noStrike" dirty="0">
                <a:solidFill>
                  <a:srgbClr val="FFFFFF"/>
                </a:solidFill>
                <a:latin typeface="Arial"/>
              </a:rPr>
              <a:t>POŠKODOVANJE POSTAJ 5G</a:t>
            </a:r>
          </a:p>
        </p:txBody>
      </p:sp>
      <p:sp>
        <p:nvSpPr>
          <p:cNvPr id="371" name="CustomShape 6"/>
          <p:cNvSpPr/>
          <p:nvPr/>
        </p:nvSpPr>
        <p:spPr>
          <a:xfrm>
            <a:off x="8080131" y="2444040"/>
            <a:ext cx="3443829" cy="637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sl-SI" sz="2000" b="1" strike="noStrike" dirty="0">
                <a:solidFill>
                  <a:srgbClr val="FFFFFF"/>
                </a:solidFill>
                <a:latin typeface="Arial"/>
              </a:rPr>
              <a:t>KOMUNIKACIJSKA</a:t>
            </a:r>
          </a:p>
          <a:p>
            <a:pPr>
              <a:lnSpc>
                <a:spcPts val="1899"/>
              </a:lnSpc>
            </a:pPr>
            <a:r>
              <a:rPr lang="sl-SI" sz="2000" b="1" strike="noStrike" dirty="0">
                <a:solidFill>
                  <a:srgbClr val="FFFFFF"/>
                </a:solidFill>
                <a:latin typeface="Arial"/>
              </a:rPr>
              <a:t>OMREŽJA NE DELUJEJO</a:t>
            </a:r>
          </a:p>
        </p:txBody>
      </p:sp>
      <p:sp>
        <p:nvSpPr>
          <p:cNvPr id="372" name="CustomShape 7"/>
          <p:cNvSpPr/>
          <p:nvPr/>
        </p:nvSpPr>
        <p:spPr>
          <a:xfrm>
            <a:off x="6884280" y="3844440"/>
            <a:ext cx="4204080" cy="9064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sl-SI" sz="2000" b="1" strike="noStrike" dirty="0">
                <a:solidFill>
                  <a:srgbClr val="FFFFFF"/>
                </a:solidFill>
                <a:latin typeface="Arial"/>
              </a:rPr>
              <a:t>NAPAČNO POVEZOVANJE </a:t>
            </a:r>
          </a:p>
          <a:p>
            <a:pPr>
              <a:lnSpc>
                <a:spcPts val="1899"/>
              </a:lnSpc>
            </a:pPr>
            <a:r>
              <a:rPr lang="sl-SI" sz="2000" b="1" strike="noStrike" dirty="0">
                <a:solidFill>
                  <a:srgbClr val="FFFFFF"/>
                </a:solidFill>
                <a:latin typeface="Arial"/>
              </a:rPr>
              <a:t>COVID-19 Z </a:t>
            </a:r>
          </a:p>
          <a:p>
            <a:pPr>
              <a:lnSpc>
                <a:spcPts val="1899"/>
              </a:lnSpc>
            </a:pPr>
            <a:r>
              <a:rPr lang="sl-SI" sz="2000" b="1" strike="noStrike" dirty="0">
                <a:solidFill>
                  <a:srgbClr val="FFFFFF"/>
                </a:solidFill>
                <a:latin typeface="Arial"/>
              </a:rPr>
              <a:t>OMREŽNIMI TEHNOLOGIJAMI</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l-SI" sz="1800" b="0" strike="noStrike">
                <a:solidFill>
                  <a:srgbClr val="FFFFFF"/>
                </a:solidFill>
                <a:latin typeface="Arial"/>
              </a:rPr>
              <a:t>KAJ SO DEZINFORMACIJE – </a:t>
            </a:r>
            <a:r>
              <a:rPr lang="sl-SI" sz="1800" b="1" strike="noStrike">
                <a:solidFill>
                  <a:srgbClr val="FFFFFF"/>
                </a:solidFill>
                <a:latin typeface="Arial"/>
              </a:rPr>
              <a:t>PITJE TOPLE VODE UNIČI KORONAVIRUS</a:t>
            </a:r>
          </a:p>
        </p:txBody>
      </p:sp>
      <p:pic>
        <p:nvPicPr>
          <p:cNvPr id="374" name="Immagine 8"/>
          <p:cNvPicPr/>
          <p:nvPr/>
        </p:nvPicPr>
        <p:blipFill>
          <a:blip r:embed="rId3"/>
          <a:srcRect t="-491" b="37526"/>
          <a:stretch/>
        </p:blipFill>
        <p:spPr>
          <a:xfrm>
            <a:off x="3490200" y="1439640"/>
            <a:ext cx="4263120" cy="5418000"/>
          </a:xfrm>
          <a:prstGeom prst="rect">
            <a:avLst/>
          </a:prstGeom>
          <a:ln w="0">
            <a:noFill/>
          </a:ln>
        </p:spPr>
      </p:pic>
      <p:sp>
        <p:nvSpPr>
          <p:cNvPr id="375" name="CustomShape 2"/>
          <p:cNvSpPr/>
          <p:nvPr/>
        </p:nvSpPr>
        <p:spPr>
          <a:xfrm>
            <a:off x="757080" y="2012760"/>
            <a:ext cx="3550320" cy="8794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180000" tIns="36000" rIns="36000" bIns="0" anchor="ctr">
            <a:noAutofit/>
          </a:bodyPr>
          <a:lstStyle/>
          <a:p>
            <a:pPr>
              <a:lnSpc>
                <a:spcPts val="1899"/>
              </a:lnSpc>
            </a:pPr>
            <a:r>
              <a:rPr lang="sl-SI" sz="2000" b="1" strike="noStrike">
                <a:solidFill>
                  <a:srgbClr val="FFFFFF"/>
                </a:solidFill>
                <a:latin typeface="Arial"/>
              </a:rPr>
              <a:t>PITJE TOPLE VODE </a:t>
            </a:r>
          </a:p>
          <a:p>
            <a:pPr>
              <a:lnSpc>
                <a:spcPts val="1899"/>
              </a:lnSpc>
            </a:pPr>
            <a:r>
              <a:rPr lang="sl-SI" sz="2000" b="1" strike="noStrike">
                <a:solidFill>
                  <a:srgbClr val="FFFFFF"/>
                </a:solidFill>
                <a:latin typeface="Arial"/>
              </a:rPr>
              <a:t>NE POVZROČA</a:t>
            </a:r>
          </a:p>
          <a:p>
            <a:pPr>
              <a:lnSpc>
                <a:spcPts val="1899"/>
              </a:lnSpc>
            </a:pPr>
            <a:r>
              <a:rPr lang="sl-SI" sz="2000" b="1" strike="noStrike">
                <a:solidFill>
                  <a:srgbClr val="FFFFFF"/>
                </a:solidFill>
                <a:latin typeface="Arial"/>
              </a:rPr>
              <a:t>FIZIČNE ŠKODE</a:t>
            </a:r>
          </a:p>
        </p:txBody>
      </p:sp>
      <p:sp>
        <p:nvSpPr>
          <p:cNvPr id="376" name="CustomShape 3"/>
          <p:cNvSpPr/>
          <p:nvPr/>
        </p:nvSpPr>
        <p:spPr>
          <a:xfrm>
            <a:off x="7292520" y="683641"/>
            <a:ext cx="4458240" cy="1848544"/>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144000" tIns="108000" rIns="90000" bIns="45000" anchor="ctr">
            <a:noAutofit/>
          </a:bodyPr>
          <a:lstStyle/>
          <a:p>
            <a:pPr>
              <a:lnSpc>
                <a:spcPts val="1899"/>
              </a:lnSpc>
            </a:pPr>
            <a:r>
              <a:rPr lang="sl-SI" sz="2000" b="1" strike="noStrike" dirty="0">
                <a:solidFill>
                  <a:srgbClr val="FFFFFF"/>
                </a:solidFill>
                <a:latin typeface="Arial"/>
              </a:rPr>
              <a:t>ODVRAČANJE POZORNOSTI</a:t>
            </a:r>
          </a:p>
          <a:p>
            <a:pPr>
              <a:lnSpc>
                <a:spcPts val="1899"/>
              </a:lnSpc>
            </a:pPr>
            <a:r>
              <a:rPr lang="sl-SI" sz="2000" b="1" strike="noStrike" dirty="0">
                <a:solidFill>
                  <a:srgbClr val="FFFFFF"/>
                </a:solidFill>
                <a:latin typeface="Arial"/>
              </a:rPr>
              <a:t>OD RESNIČNIH NAČINOV,</a:t>
            </a:r>
          </a:p>
          <a:p>
            <a:pPr>
              <a:lnSpc>
                <a:spcPts val="1899"/>
              </a:lnSpc>
            </a:pPr>
            <a:r>
              <a:rPr lang="sl-SI" sz="2000" b="1" strike="noStrike" dirty="0">
                <a:solidFill>
                  <a:srgbClr val="FFFFFF"/>
                </a:solidFill>
                <a:latin typeface="Arial"/>
              </a:rPr>
              <a:t>KAKO SE ZAŠČITITI</a:t>
            </a:r>
          </a:p>
          <a:p>
            <a:pPr>
              <a:lnSpc>
                <a:spcPts val="1899"/>
              </a:lnSpc>
            </a:pPr>
            <a:r>
              <a:rPr lang="sl-SI" sz="1400" b="0" strike="noStrike" dirty="0">
                <a:solidFill>
                  <a:srgbClr val="FFFFFF"/>
                </a:solidFill>
                <a:latin typeface="Arial"/>
              </a:rPr>
              <a:t>(umivanje rok, omejevanje socialnih stikov, </a:t>
            </a:r>
            <a:endParaRPr lang="sl-SI" sz="1400" b="0" strike="noStrike" dirty="0" smtClean="0">
              <a:solidFill>
                <a:srgbClr val="FFFFFF"/>
              </a:solidFill>
              <a:latin typeface="Arial"/>
            </a:endParaRPr>
          </a:p>
          <a:p>
            <a:pPr>
              <a:lnSpc>
                <a:spcPts val="1899"/>
              </a:lnSpc>
            </a:pPr>
            <a:r>
              <a:rPr lang="sl-SI" sz="1400" b="0" strike="noStrike" dirty="0" smtClean="0">
                <a:solidFill>
                  <a:srgbClr val="FFFFFF"/>
                </a:solidFill>
                <a:latin typeface="Arial"/>
              </a:rPr>
              <a:t>obrazna </a:t>
            </a:r>
            <a:r>
              <a:rPr lang="sl-SI" sz="1400" b="0" strike="noStrike" dirty="0">
                <a:solidFill>
                  <a:srgbClr val="FFFFFF"/>
                </a:solidFill>
                <a:latin typeface="Arial"/>
              </a:rPr>
              <a:t>maska)</a:t>
            </a:r>
          </a:p>
        </p:txBody>
      </p:sp>
      <p:sp>
        <p:nvSpPr>
          <p:cNvPr id="377" name="CustomShape 4"/>
          <p:cNvSpPr/>
          <p:nvPr/>
        </p:nvSpPr>
        <p:spPr>
          <a:xfrm>
            <a:off x="7292520" y="2720656"/>
            <a:ext cx="4322160" cy="7596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sl-SI" sz="2000" b="1" strike="noStrike">
                <a:solidFill>
                  <a:srgbClr val="FFFFFF"/>
                </a:solidFill>
                <a:latin typeface="Arial"/>
              </a:rPr>
              <a:t>LAŽEN OBČUTEK ZAŠČITE</a:t>
            </a:r>
          </a:p>
          <a:p>
            <a:pPr>
              <a:lnSpc>
                <a:spcPts val="1899"/>
              </a:lnSpc>
            </a:pPr>
            <a:r>
              <a:rPr lang="sl-SI" sz="2000" b="1" strike="noStrike">
                <a:solidFill>
                  <a:srgbClr val="FFFFFF"/>
                </a:solidFill>
                <a:latin typeface="Arial"/>
              </a:rPr>
              <a:t>PRED KORONAVIRUSOM</a:t>
            </a:r>
          </a:p>
        </p:txBody>
      </p:sp>
      <p:sp>
        <p:nvSpPr>
          <p:cNvPr id="378" name="CustomShape 5"/>
          <p:cNvSpPr/>
          <p:nvPr/>
        </p:nvSpPr>
        <p:spPr>
          <a:xfrm>
            <a:off x="7292520" y="3695400"/>
            <a:ext cx="4322160" cy="9486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sl-SI" sz="2000" b="1" strike="noStrike" dirty="0">
                <a:solidFill>
                  <a:srgbClr val="FFFFFF"/>
                </a:solidFill>
                <a:latin typeface="Arial"/>
              </a:rPr>
              <a:t>STRAH IN NEGOTOVOST LJUDI </a:t>
            </a:r>
          </a:p>
          <a:p>
            <a:pPr>
              <a:lnSpc>
                <a:spcPts val="1899"/>
              </a:lnSpc>
            </a:pPr>
            <a:r>
              <a:rPr lang="sl-SI" sz="2000" b="1" strike="noStrike" dirty="0">
                <a:solidFill>
                  <a:srgbClr val="FFFFFF"/>
                </a:solidFill>
                <a:latin typeface="Arial"/>
              </a:rPr>
              <a:t>SE IZRABLJATA ZA ŠIRJENJE </a:t>
            </a:r>
          </a:p>
          <a:p>
            <a:pPr>
              <a:lnSpc>
                <a:spcPts val="1899"/>
              </a:lnSpc>
            </a:pPr>
            <a:r>
              <a:rPr lang="sl-SI" sz="2000" b="1" strike="noStrike" dirty="0">
                <a:solidFill>
                  <a:srgbClr val="FFFFFF"/>
                </a:solidFill>
                <a:latin typeface="Arial"/>
              </a:rPr>
              <a:t>NEZNANSTVENIH INFORMACIJ</a:t>
            </a:r>
          </a:p>
        </p:txBody>
      </p:sp>
      <p:sp>
        <p:nvSpPr>
          <p:cNvPr id="379"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l-SI" sz="3200" b="1" strike="noStrike">
                <a:solidFill>
                  <a:srgbClr val="FFFFFF"/>
                </a:solidFill>
                <a:latin typeface="Arial"/>
              </a:rPr>
              <a:t>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2308</TotalTime>
  <Words>5957</Words>
  <Application>Microsoft Office PowerPoint</Application>
  <PresentationFormat>Widescreen</PresentationFormat>
  <Paragraphs>591</Paragraphs>
  <Slides>34</Slides>
  <Notes>23</Notes>
  <HiddenSlides>0</HiddenSlides>
  <MMClips>1</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34</vt:i4>
      </vt:variant>
    </vt:vector>
  </HeadingPairs>
  <TitlesOfParts>
    <vt:vector size="49" baseType="lpstr">
      <vt:lpstr>Arial</vt:lpstr>
      <vt:lpstr>Calibri</vt:lpstr>
      <vt:lpstr>DejaVu Sans</vt:lpstr>
      <vt:lpstr>StarSymbol</vt:lpstr>
      <vt:lpstr>Symbol</vt:lpstr>
      <vt:lpstr>Times New Roman</vt:lpstr>
      <vt:lpstr>Wingdings</vt:lpstr>
      <vt:lpstr>Wingdings 2</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Microsoft Office User</dc:creator>
  <dc:description/>
  <cp:lastModifiedBy>BARCLAY Marcos (COMM-EXT)</cp:lastModifiedBy>
  <cp:revision>86</cp:revision>
  <dcterms:created xsi:type="dcterms:W3CDTF">2021-01-13T11:40:04Z</dcterms:created>
  <dcterms:modified xsi:type="dcterms:W3CDTF">2021-04-09T15:40:02Z</dcterms:modified>
  <dc:language>fr-BE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3</vt:i4>
  </property>
  <property fmtid="{D5CDD505-2E9C-101B-9397-08002B2CF9AE}" pid="7" name="Notes">
    <vt:i4>23</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34</vt:i4>
  </property>
</Properties>
</file>