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37"/>
  </p:notesMasterIdLst>
  <p:sldIdLst>
    <p:sldId id="259" r:id="rId3"/>
    <p:sldId id="260" r:id="rId4"/>
    <p:sldId id="261" r:id="rId5"/>
    <p:sldId id="262" r:id="rId6"/>
    <p:sldId id="263" r:id="rId7"/>
    <p:sldId id="264" r:id="rId8"/>
    <p:sldId id="257" r:id="rId9"/>
    <p:sldId id="256" r:id="rId10"/>
    <p:sldId id="25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90" r:id="rId29"/>
    <p:sldId id="284" r:id="rId30"/>
    <p:sldId id="291" r:id="rId31"/>
    <p:sldId id="286" r:id="rId32"/>
    <p:sldId id="287" r:id="rId33"/>
    <p:sldId id="288" r:id="rId34"/>
    <p:sldId id="289" r:id="rId35"/>
    <p:sldId id="281"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18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278"/>
    <a:srgbClr val="9D5BBB"/>
    <a:srgbClr val="9C17BC"/>
    <a:srgbClr val="FF5D00"/>
    <a:srgbClr val="ACE7EE"/>
    <a:srgbClr val="152B4F"/>
    <a:srgbClr val="102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6" d="100"/>
          <a:sy n="56" d="100"/>
        </p:scale>
        <p:origin x="320" y="28"/>
      </p:cViewPr>
      <p:guideLst>
        <p:guide orient="horz" pos="754"/>
        <p:guide pos="1822"/>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D8132-973D-4D1D-921F-24FBD8963ADF}" type="datetimeFigureOut">
              <a:rPr lang="fr-BE" smtClean="0"/>
              <a:t>09-04-2021</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03EC-3D46-44EF-8288-F414FA14AE2B}" type="slidenum">
              <a:rPr lang="fr-BE" smtClean="0"/>
              <a:t>‹#›</a:t>
            </a:fld>
            <a:endParaRPr lang="fr-BE"/>
          </a:p>
        </p:txBody>
      </p:sp>
    </p:spTree>
    <p:extLst>
      <p:ext uri="{BB962C8B-B14F-4D97-AF65-F5344CB8AC3E}">
        <p14:creationId xmlns:p14="http://schemas.microsoft.com/office/powerpoint/2010/main" val="19884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6803EC-3D46-44EF-8288-F414FA14AE2B}" type="slidenum">
              <a:rPr lang="fr-BE" smtClean="0"/>
              <a:t>1</a:t>
            </a:fld>
            <a:endParaRPr lang="fr-BE"/>
          </a:p>
        </p:txBody>
      </p:sp>
    </p:spTree>
    <p:extLst>
      <p:ext uri="{BB962C8B-B14F-4D97-AF65-F5344CB8AC3E}">
        <p14:creationId xmlns:p14="http://schemas.microsoft.com/office/powerpoint/2010/main" val="149663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hu-HU" sz="1200" b="0" strike="noStrike" dirty="0" smtClean="0">
                <a:latin typeface="Arial"/>
              </a:rPr>
              <a:t>Kezdje a dián szereplő videó lejátszásával (https://www.youtube.com/watch?v=9jnq3MRLsEU)</a:t>
            </a:r>
            <a:r>
              <a:rPr lang="hu-HU" dirty="0" smtClean="0"/>
              <a:t/>
            </a:r>
            <a:br>
              <a:rPr lang="hu-HU" dirty="0" smtClean="0"/>
            </a:br>
            <a:r>
              <a:rPr lang="hu-HU" sz="1200" b="0" strike="noStrike" dirty="0" smtClean="0">
                <a:latin typeface="Arial"/>
              </a:rPr>
              <a:t>Teljes időtartam:  40 másodperc (a 2. perc 51. másodpercétől a 3. perc 31. másodpercéig)</a:t>
            </a:r>
          </a:p>
          <a:p>
            <a:pPr marL="216000" indent="-216000">
              <a:lnSpc>
                <a:spcPct val="100000"/>
              </a:lnSpc>
            </a:pPr>
            <a:endParaRPr lang="fr-BE" sz="1200" b="0" strike="noStrike" spc="-1" dirty="0" smtClean="0">
              <a:latin typeface="Arial"/>
            </a:endParaRPr>
          </a:p>
          <a:p>
            <a:pPr marL="216000" indent="-216000">
              <a:lnSpc>
                <a:spcPct val="100000"/>
              </a:lnSpc>
            </a:pPr>
            <a:r>
              <a:rPr lang="hu-HU" sz="1200" b="0" strike="noStrike" dirty="0" smtClean="0">
                <a:latin typeface="Arial"/>
              </a:rPr>
              <a:t>Átirat (fordítás)</a:t>
            </a:r>
          </a:p>
          <a:p>
            <a:pPr marL="139680">
              <a:lnSpc>
                <a:spcPct val="100000"/>
              </a:lnSpc>
              <a:tabLst>
                <a:tab pos="0" algn="l"/>
              </a:tabLst>
            </a:pPr>
            <a:r>
              <a:rPr lang="hu-HU" sz="900" b="0" strike="noStrike" dirty="0" smtClean="0">
                <a:solidFill>
                  <a:srgbClr val="000000"/>
                </a:solidFill>
                <a:latin typeface="Arial"/>
              </a:rPr>
              <a:t>---------------------------</a:t>
            </a:r>
            <a:r>
              <a:rPr lang="hu-HU" dirty="0" smtClean="0"/>
              <a:t/>
            </a:r>
            <a:br>
              <a:rPr lang="hu-HU" dirty="0" smtClean="0"/>
            </a:br>
            <a:r>
              <a:rPr lang="hu-HU" sz="1200" b="0" strike="noStrike" dirty="0" smtClean="0">
                <a:solidFill>
                  <a:srgbClr val="000000"/>
                </a:solidFill>
                <a:latin typeface="Arial"/>
              </a:rPr>
              <a:t>(Maria odesszai polgárnak vallja magát, aki Szevasztopolból, a Krím félszigetről érkezett a tüntetésre 2014. március 3-án)</a:t>
            </a:r>
            <a:r>
              <a:rPr lang="hu-HU" dirty="0" smtClean="0"/>
              <a:t/>
            </a:r>
            <a:br>
              <a:rPr lang="hu-HU" dirty="0" smtClean="0"/>
            </a:br>
            <a:r>
              <a:rPr lang="hu-HU" sz="1200" b="0" strike="noStrike" dirty="0" smtClean="0">
                <a:solidFill>
                  <a:srgbClr val="000000"/>
                </a:solidFill>
                <a:latin typeface="Arial"/>
              </a:rPr>
              <a:t>(a kivonat az NTS </a:t>
            </a:r>
            <a:r>
              <a:rPr lang="hu-HU" sz="1200" b="0" strike="noStrike" dirty="0" err="1" smtClean="0">
                <a:solidFill>
                  <a:srgbClr val="000000"/>
                </a:solidFill>
                <a:latin typeface="Arial"/>
              </a:rPr>
              <a:t>krím</a:t>
            </a:r>
            <a:r>
              <a:rPr lang="hu-HU" sz="1200" b="0" strike="noStrike" dirty="0" smtClean="0">
                <a:solidFill>
                  <a:srgbClr val="000000"/>
                </a:solidFill>
                <a:latin typeface="Arial"/>
              </a:rPr>
              <a:t> televíziós csatorna nyilvános tüntetésről készült riportjának közvetítéséből származik)</a:t>
            </a:r>
            <a:r>
              <a:rPr lang="hu-HU" dirty="0" smtClean="0"/>
              <a:t/>
            </a:r>
            <a:br>
              <a:rPr lang="hu-HU" dirty="0" smtClean="0"/>
            </a:br>
            <a:r>
              <a:rPr lang="hu-HU" sz="1200" b="0" strike="noStrike" dirty="0" smtClean="0">
                <a:solidFill>
                  <a:srgbClr val="000000"/>
                </a:solidFill>
                <a:latin typeface="Arial"/>
              </a:rPr>
              <a:t>//</a:t>
            </a:r>
          </a:p>
          <a:p>
            <a:pPr marL="139680">
              <a:lnSpc>
                <a:spcPct val="100000"/>
              </a:lnSpc>
              <a:tabLst>
                <a:tab pos="0" algn="l"/>
              </a:tabLst>
            </a:pPr>
            <a:r>
              <a:rPr lang="hu-HU" sz="1200" b="0" strike="noStrike" dirty="0" smtClean="0">
                <a:solidFill>
                  <a:srgbClr val="000000"/>
                </a:solidFill>
                <a:latin typeface="Arial"/>
              </a:rPr>
              <a:t>Az iskolai tanárok telefonálnak, és védelmet kérnek.</a:t>
            </a:r>
            <a:r>
              <a:rPr lang="hu-HU" dirty="0" smtClean="0"/>
              <a:t/>
            </a:r>
            <a:br>
              <a:rPr lang="hu-HU" dirty="0" smtClean="0"/>
            </a:br>
            <a:r>
              <a:rPr lang="hu-HU" sz="1200" b="0" strike="noStrike" dirty="0" smtClean="0">
                <a:solidFill>
                  <a:srgbClr val="000000"/>
                </a:solidFill>
                <a:latin typeface="Arial"/>
              </a:rPr>
              <a:t>A gyermekeim oroszul tanulnak az iskolában, én pedig a szülői munkaközösség tagja vagyok.</a:t>
            </a:r>
          </a:p>
          <a:p>
            <a:pPr marL="139680">
              <a:lnSpc>
                <a:spcPct val="100000"/>
              </a:lnSpc>
              <a:tabLst>
                <a:tab pos="0" algn="l"/>
              </a:tabLst>
            </a:pPr>
            <a:r>
              <a:rPr lang="hu-HU" sz="1200" b="0" strike="noStrike" dirty="0" smtClean="0">
                <a:solidFill>
                  <a:srgbClr val="000000"/>
                </a:solidFill>
                <a:latin typeface="Arial"/>
              </a:rPr>
              <a:t>Amikor eljövök az iskolába, a gyerekek a következőt kérdezik: „Mi is börtönbe kerülünk, amiért oroszul tanulunk és oroszul beszélünk?”</a:t>
            </a:r>
          </a:p>
          <a:p>
            <a:pPr marL="139680">
              <a:lnSpc>
                <a:spcPct val="100000"/>
              </a:lnSpc>
              <a:tabLst>
                <a:tab pos="0" algn="l"/>
              </a:tabLst>
            </a:pPr>
            <a:r>
              <a:rPr lang="hu-HU" sz="1200" b="0" strike="noStrike" dirty="0" smtClean="0">
                <a:solidFill>
                  <a:srgbClr val="000000"/>
                </a:solidFill>
                <a:latin typeface="Arial"/>
              </a:rPr>
              <a:t>Ki kellett kapcsolnunk a mobiltelefonunkat, és ki kellett belőle vennünk az akkumulátort, hogy elérhessük Önt.</a:t>
            </a:r>
          </a:p>
          <a:p>
            <a:pPr marL="139680">
              <a:lnSpc>
                <a:spcPct val="100000"/>
              </a:lnSpc>
              <a:tabLst>
                <a:tab pos="0" algn="l"/>
              </a:tabLst>
            </a:pPr>
            <a:r>
              <a:rPr lang="hu-HU" sz="1200" b="0" strike="noStrike" dirty="0" smtClean="0">
                <a:solidFill>
                  <a:srgbClr val="000000"/>
                </a:solidFill>
                <a:latin typeface="Arial"/>
              </a:rPr>
              <a:t>Hatalmas üldözés vette kezdetét – igazán borzalmas.</a:t>
            </a:r>
          </a:p>
          <a:p>
            <a:pPr marL="139680">
              <a:lnSpc>
                <a:spcPct val="100000"/>
              </a:lnSpc>
              <a:tabLst>
                <a:tab pos="0" algn="l"/>
              </a:tabLst>
            </a:pPr>
            <a:r>
              <a:rPr lang="hu-HU" sz="900" b="0" strike="noStrike" dirty="0" smtClean="0">
                <a:solidFill>
                  <a:srgbClr val="000000"/>
                </a:solidFill>
                <a:latin typeface="Arial"/>
              </a:rPr>
              <a:t>---------------------------</a:t>
            </a:r>
          </a:p>
          <a:p>
            <a:pPr marL="139680">
              <a:lnSpc>
                <a:spcPct val="100000"/>
              </a:lnSpc>
              <a:tabLst>
                <a:tab pos="0" algn="l"/>
              </a:tabLst>
            </a:pPr>
            <a:endParaRPr lang="fr-BE" sz="900" b="0" strike="noStrike" spc="-1" dirty="0" smtClean="0">
              <a:latin typeface="Arial"/>
            </a:endParaRPr>
          </a:p>
          <a:p>
            <a:pPr marL="139680">
              <a:lnSpc>
                <a:spcPct val="100000"/>
              </a:lnSpc>
              <a:tabLst>
                <a:tab pos="0" algn="l"/>
              </a:tabLst>
            </a:pPr>
            <a:r>
              <a:rPr lang="hu-HU" sz="1200" b="0" strike="noStrike" dirty="0" smtClean="0">
                <a:solidFill>
                  <a:srgbClr val="000000"/>
                </a:solidFill>
                <a:latin typeface="Arial"/>
              </a:rPr>
              <a:t>//</a:t>
            </a:r>
          </a:p>
          <a:p>
            <a:pPr marL="139680">
              <a:lnSpc>
                <a:spcPct val="100000"/>
              </a:lnSpc>
              <a:tabLst>
                <a:tab pos="0" algn="l"/>
              </a:tabLst>
            </a:pPr>
            <a:r>
              <a:rPr lang="hu-HU" sz="1200" b="0" strike="noStrike" dirty="0" smtClean="0">
                <a:solidFill>
                  <a:srgbClr val="000000"/>
                </a:solidFill>
                <a:latin typeface="Arial"/>
              </a:rPr>
              <a:t>Különböző videók ugyanazokkal a szereplőkkel:</a:t>
            </a:r>
          </a:p>
          <a:p>
            <a:pPr marL="139680">
              <a:lnSpc>
                <a:spcPct val="100000"/>
              </a:lnSpc>
              <a:tabLst>
                <a:tab pos="0" algn="l"/>
              </a:tabLst>
            </a:pPr>
            <a:r>
              <a:rPr lang="hu-HU" sz="1200" b="0" strike="noStrike" dirty="0" smtClean="0">
                <a:solidFill>
                  <a:srgbClr val="000000"/>
                </a:solidFill>
                <a:latin typeface="Arial"/>
              </a:rPr>
              <a:t>https://www.youtube.com/watch?v=Onui6ivzf4o (Harkov)</a:t>
            </a:r>
          </a:p>
          <a:p>
            <a:pPr marL="139680">
              <a:lnSpc>
                <a:spcPct val="100000"/>
              </a:lnSpc>
              <a:tabLst>
                <a:tab pos="0" algn="l"/>
              </a:tabLst>
            </a:pPr>
            <a:r>
              <a:rPr lang="hu-HU" sz="1200" b="0" strike="noStrike" dirty="0" smtClean="0">
                <a:solidFill>
                  <a:srgbClr val="000000"/>
                </a:solidFill>
                <a:latin typeface="Arial"/>
              </a:rPr>
              <a:t>https://www.youtube.com/watch?v=9jnq3MRLsEU (Szevasztopol)</a:t>
            </a:r>
          </a:p>
          <a:p>
            <a:pPr marL="139680">
              <a:lnSpc>
                <a:spcPct val="100000"/>
              </a:lnSpc>
              <a:tabLst>
                <a:tab pos="0" algn="l"/>
              </a:tabLst>
            </a:pPr>
            <a:r>
              <a:rPr lang="hu-HU" sz="1200" b="0" strike="noStrike" dirty="0" smtClean="0">
                <a:solidFill>
                  <a:srgbClr val="000000"/>
                </a:solidFill>
                <a:latin typeface="Arial"/>
              </a:rPr>
              <a:t>https://www.youtube.com/watch?v=mYlDRUnzvsc („népszavazás” a Krím félszigeten)</a:t>
            </a:r>
          </a:p>
          <a:p>
            <a:pPr marL="139680">
              <a:lnSpc>
                <a:spcPct val="100000"/>
              </a:lnSpc>
              <a:tabLst>
                <a:tab pos="0" algn="l"/>
              </a:tabLst>
            </a:pPr>
            <a:r>
              <a:rPr lang="hu-HU" sz="1200" b="0" strike="noStrike" dirty="0" smtClean="0">
                <a:solidFill>
                  <a:srgbClr val="000000"/>
                </a:solidFill>
                <a:latin typeface="Arial"/>
              </a:rPr>
              <a:t>https://www.youtube.com/watch?v=3YM-Og-g_jY (Kijev)</a:t>
            </a:r>
          </a:p>
          <a:p>
            <a:pPr marL="139680">
              <a:lnSpc>
                <a:spcPct val="100000"/>
              </a:lnSpc>
              <a:tabLst>
                <a:tab pos="0" algn="l"/>
              </a:tabLst>
            </a:pPr>
            <a:r>
              <a:rPr lang="hu-HU" sz="1200" b="0" strike="noStrike" dirty="0" smtClean="0">
                <a:solidFill>
                  <a:srgbClr val="000000"/>
                </a:solidFill>
                <a:latin typeface="Arial"/>
              </a:rPr>
              <a:t>https://www.youtube.com/watch?v=x4jWXVQ-Jog (</a:t>
            </a:r>
            <a:r>
              <a:rPr lang="hu-HU" sz="1200" b="0" strike="noStrike" dirty="0" err="1" smtClean="0">
                <a:solidFill>
                  <a:srgbClr val="000000"/>
                </a:solidFill>
                <a:latin typeface="Arial"/>
              </a:rPr>
              <a:t>Luhanszk</a:t>
            </a:r>
            <a:r>
              <a:rPr lang="hu-HU" sz="1200" b="0" strike="noStrike" dirty="0" smtClean="0">
                <a:solidFill>
                  <a:srgbClr val="000000"/>
                </a:solidFill>
                <a:latin typeface="Arial"/>
              </a:rPr>
              <a:t>) &gt; a videó nem áll rendelkezésre</a:t>
            </a:r>
          </a:p>
          <a:p>
            <a:pPr marL="139680">
              <a:lnSpc>
                <a:spcPct val="100000"/>
              </a:lnSpc>
              <a:tabLst>
                <a:tab pos="0" algn="l"/>
              </a:tabLst>
            </a:pPr>
            <a:r>
              <a:rPr lang="hu-HU" sz="1200" b="0" strike="noStrike" dirty="0" smtClean="0">
                <a:solidFill>
                  <a:srgbClr val="000000"/>
                </a:solidFill>
                <a:latin typeface="Arial"/>
              </a:rPr>
              <a:t>https://www.youtube.com/watch?v=JzcBu28nqV0 (Krivij </a:t>
            </a:r>
            <a:r>
              <a:rPr lang="hu-HU" sz="1200" b="0" strike="noStrike" dirty="0" err="1" smtClean="0">
                <a:solidFill>
                  <a:srgbClr val="000000"/>
                </a:solidFill>
                <a:latin typeface="Arial"/>
              </a:rPr>
              <a:t>Rih</a:t>
            </a:r>
            <a:r>
              <a:rPr lang="hu-HU" sz="1200" b="0" strike="noStrike" dirty="0" smtClean="0">
                <a:solidFill>
                  <a:srgbClr val="000000"/>
                </a:solidFill>
                <a:latin typeface="Arial"/>
              </a:rPr>
              <a:t>)</a:t>
            </a:r>
          </a:p>
          <a:p>
            <a:pPr marL="139680">
              <a:lnSpc>
                <a:spcPct val="100000"/>
              </a:lnSpc>
              <a:tabLst>
                <a:tab pos="0" algn="l"/>
              </a:tabLst>
            </a:pPr>
            <a:endParaRPr lang="fr-BE" sz="1200" b="0" strike="noStrike" spc="-1" dirty="0" smtClean="0">
              <a:latin typeface="Arial"/>
            </a:endParaRPr>
          </a:p>
          <a:p>
            <a:pPr marL="139680">
              <a:lnSpc>
                <a:spcPct val="100000"/>
              </a:lnSpc>
              <a:tabLst>
                <a:tab pos="0" algn="l"/>
              </a:tabLst>
            </a:pPr>
            <a:r>
              <a:rPr lang="hu-HU" sz="1200" b="0" strike="noStrike" dirty="0" smtClean="0">
                <a:solidFill>
                  <a:srgbClr val="000000"/>
                </a:solidFill>
                <a:latin typeface="Arial"/>
              </a:rPr>
              <a:t>Fő pontok:</a:t>
            </a:r>
          </a:p>
          <a:p>
            <a:pPr marL="139680">
              <a:lnSpc>
                <a:spcPct val="100000"/>
              </a:lnSpc>
              <a:tabLst>
                <a:tab pos="0" algn="l"/>
              </a:tabLst>
            </a:pPr>
            <a:r>
              <a:rPr lang="hu-HU" sz="1200" b="0" strike="noStrike" dirty="0" smtClean="0">
                <a:solidFill>
                  <a:srgbClr val="000000"/>
                </a:solidFill>
                <a:latin typeface="Arial"/>
              </a:rPr>
              <a:t>– A propaganda megalkotóinak biztosítaniuk kell az üzenetük következetességét, ezért hivatásos színészekkel </a:t>
            </a:r>
            <a:r>
              <a:rPr lang="hu-HU" sz="1200" b="0" strike="noStrike" dirty="0" err="1" smtClean="0">
                <a:solidFill>
                  <a:srgbClr val="000000"/>
                </a:solidFill>
                <a:latin typeface="Arial"/>
              </a:rPr>
              <a:t>személyesíttetnek</a:t>
            </a:r>
            <a:r>
              <a:rPr lang="hu-HU" sz="1200" b="0" strike="noStrike" dirty="0" smtClean="0">
                <a:solidFill>
                  <a:srgbClr val="000000"/>
                </a:solidFill>
                <a:latin typeface="Arial"/>
              </a:rPr>
              <a:t> meg különböző, érzelmileg megindító karaktereket.</a:t>
            </a:r>
          </a:p>
          <a:p>
            <a:pPr marL="139680">
              <a:lnSpc>
                <a:spcPct val="100000"/>
              </a:lnSpc>
              <a:tabLst>
                <a:tab pos="0" algn="l"/>
              </a:tabLst>
            </a:pPr>
            <a:r>
              <a:rPr lang="hu-HU" sz="1200" b="0" strike="noStrike" dirty="0" smtClean="0">
                <a:solidFill>
                  <a:srgbClr val="000000"/>
                </a:solidFill>
                <a:latin typeface="Arial"/>
              </a:rPr>
              <a:t>– A valós példák használata nem tűnne ennyire radikálisnak, így az érvek </a:t>
            </a:r>
            <a:r>
              <a:rPr lang="hu-HU" sz="1200" b="0" strike="noStrike" dirty="0" err="1" smtClean="0">
                <a:solidFill>
                  <a:srgbClr val="000000"/>
                </a:solidFill>
                <a:latin typeface="Arial"/>
              </a:rPr>
              <a:t>kiegyensúlyozottabbak</a:t>
            </a:r>
            <a:r>
              <a:rPr lang="hu-HU" sz="1200" b="0" strike="noStrike" dirty="0" smtClean="0">
                <a:solidFill>
                  <a:srgbClr val="000000"/>
                </a:solidFill>
                <a:latin typeface="Arial"/>
              </a:rPr>
              <a:t> lennének, és a nézőre gyakorolt végső hatás objektív lenne. Helyette fabrikált gyűlölet szemtanúi lehetünk az ukrán függetlenség és annak támogatói ellen.</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strike="noStrike" dirty="0" smtClean="0">
                <a:solidFill>
                  <a:srgbClr val="000000"/>
                </a:solidFill>
                <a:latin typeface="Arial"/>
              </a:rPr>
              <a:t>Miért káros?</a:t>
            </a:r>
          </a:p>
          <a:p>
            <a:pPr>
              <a:lnSpc>
                <a:spcPct val="100000"/>
              </a:lnSpc>
              <a:tabLst>
                <a:tab pos="0" algn="l"/>
              </a:tabLst>
            </a:pPr>
            <a:r>
              <a:rPr lang="hu-HU" sz="1200" b="0" strike="noStrike" dirty="0" smtClean="0">
                <a:solidFill>
                  <a:srgbClr val="000000"/>
                </a:solidFill>
                <a:latin typeface="Arial"/>
              </a:rPr>
              <a:t>Hamis információkkal rossz színben tüntetik fel az ellenfeleiket a tények figyelembevétele nélkül.</a:t>
            </a:r>
          </a:p>
          <a:p>
            <a:pPr>
              <a:lnSpc>
                <a:spcPct val="100000"/>
              </a:lnSpc>
              <a:tabLst>
                <a:tab pos="0" algn="l"/>
              </a:tabLst>
            </a:pPr>
            <a:r>
              <a:rPr lang="hu-HU" sz="1200" b="0" strike="noStrike" dirty="0" smtClean="0">
                <a:solidFill>
                  <a:srgbClr val="000000"/>
                </a:solidFill>
                <a:latin typeface="Arial"/>
              </a:rPr>
              <a:t>A helyzet extrém (hamis) leírását valósként állítják be, ami bosszúvágyó reakciót vált ki.</a:t>
            </a:r>
          </a:p>
          <a:p>
            <a:pPr>
              <a:lnSpc>
                <a:spcPct val="100000"/>
              </a:lnSpc>
              <a:tabLst>
                <a:tab pos="0" algn="l"/>
              </a:tabLst>
            </a:pPr>
            <a:r>
              <a:rPr lang="hu-HU" sz="1200" b="0" strike="noStrike" dirty="0" smtClean="0">
                <a:solidFill>
                  <a:srgbClr val="000000"/>
                </a:solidFill>
                <a:latin typeface="Arial"/>
              </a:rPr>
              <a:t>Az érzelmi manipuláció közvetett érvként használ különböző társadalmi csoportokat az „extrém ellenintézkedések” támogatására.</a:t>
            </a:r>
            <a:endParaRPr lang="hu-HU" sz="1200" b="0" strike="noStrike" dirty="0">
              <a:solidFill>
                <a:srgbClr val="000000"/>
              </a:solidFill>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10</a:t>
            </a:fld>
            <a:endParaRPr lang="fr-BE"/>
          </a:p>
        </p:txBody>
      </p:sp>
    </p:spTree>
    <p:extLst>
      <p:ext uri="{BB962C8B-B14F-4D97-AF65-F5344CB8AC3E}">
        <p14:creationId xmlns:p14="http://schemas.microsoft.com/office/powerpoint/2010/main" val="355017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latin typeface="Arial"/>
                <a:ea typeface="Calibri"/>
              </a:rPr>
              <a:t>HOGYAN MŰKÖDIK A DEZINFORMÁCIÓ? </a:t>
            </a:r>
          </a:p>
          <a:p>
            <a:pPr>
              <a:lnSpc>
                <a:spcPct val="100000"/>
              </a:lnSpc>
              <a:tabLst>
                <a:tab pos="0" algn="l"/>
              </a:tabLst>
            </a:pPr>
            <a:endParaRPr lang="fr-BE" sz="1200" b="0" strike="noStrike" spc="-1" dirty="0" smtClean="0">
              <a:latin typeface="Arial"/>
            </a:endParaRPr>
          </a:p>
          <a:p>
            <a:pPr marL="171360" indent="-171000">
              <a:lnSpc>
                <a:spcPct val="100000"/>
              </a:lnSpc>
              <a:buClr>
                <a:srgbClr val="000000"/>
              </a:buClr>
              <a:buFont typeface="Wingdings" charset="2"/>
              <a:buChar char=""/>
              <a:tabLst>
                <a:tab pos="0" algn="l"/>
              </a:tabLst>
            </a:pPr>
            <a:r>
              <a:rPr lang="hu-HU" sz="1200" b="0" strike="noStrike" dirty="0" smtClean="0">
                <a:latin typeface="Arial"/>
                <a:ea typeface="Calibri"/>
              </a:rPr>
              <a:t>Tanulási célok</a:t>
            </a:r>
          </a:p>
          <a:p>
            <a:pPr marL="171360" indent="-171000">
              <a:lnSpc>
                <a:spcPct val="100000"/>
              </a:lnSpc>
              <a:buClr>
                <a:srgbClr val="000000"/>
              </a:buClr>
              <a:buFont typeface="Wingdings" charset="2"/>
              <a:buChar char="-"/>
              <a:tabLst>
                <a:tab pos="0" algn="l"/>
              </a:tabLst>
            </a:pPr>
            <a:r>
              <a:rPr lang="hu-HU" sz="1200" b="0" strike="noStrike" dirty="0" smtClean="0">
                <a:latin typeface="Arial"/>
                <a:ea typeface="Calibri"/>
              </a:rPr>
              <a:t>A dezinformációt meghatározó főbb szereplők, magatartásformák és tartalmak megértése</a:t>
            </a:r>
          </a:p>
          <a:p>
            <a:pPr marL="171360" indent="-171000">
              <a:lnSpc>
                <a:spcPct val="100000"/>
              </a:lnSpc>
              <a:buClr>
                <a:srgbClr val="000000"/>
              </a:buClr>
              <a:buFont typeface="Wingdings" charset="2"/>
              <a:buChar char="-"/>
              <a:tabLst>
                <a:tab pos="0" algn="l"/>
              </a:tabLst>
            </a:pPr>
            <a:r>
              <a:rPr lang="hu-HU" sz="1200" b="0" strike="noStrike" dirty="0" smtClean="0">
                <a:latin typeface="Arial"/>
                <a:ea typeface="Calibri"/>
              </a:rPr>
              <a:t>Annak megértése, hogy a dezinformációt terjesztő személyek gyakran szándékosan akarnak érzelmi reakciót kiváltani az olvasókból</a:t>
            </a:r>
          </a:p>
          <a:p>
            <a:pPr marL="171360" indent="-171000">
              <a:lnSpc>
                <a:spcPct val="100000"/>
              </a:lnSpc>
              <a:buClr>
                <a:srgbClr val="000000"/>
              </a:buClr>
              <a:buFont typeface="Wingdings" charset="2"/>
              <a:buChar char="-"/>
              <a:tabLst>
                <a:tab pos="0" algn="l"/>
              </a:tabLst>
            </a:pPr>
            <a:r>
              <a:rPr lang="hu-HU" sz="1200" b="0" strike="noStrike" dirty="0" smtClean="0">
                <a:latin typeface="Arial"/>
                <a:ea typeface="Calibri"/>
              </a:rPr>
              <a:t>Annak megértése, hogy a dezinformáció mindannyiunkra veszélyt jelent; annak megtárgyalása, hogy ez miért veszélyes.</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2000" b="0" strike="noStrike" dirty="0" smtClean="0">
                <a:latin typeface="Arial"/>
                <a:ea typeface="Calibri"/>
              </a:rPr>
              <a:t>Leírások:</a:t>
            </a:r>
            <a:r>
              <a:rPr lang="hu-HU" dirty="0" smtClean="0"/>
              <a:t/>
            </a:r>
            <a:br>
              <a:rPr lang="hu-HU" dirty="0" smtClean="0"/>
            </a:br>
            <a:r>
              <a:rPr lang="hu-HU" sz="2000" b="0" strike="noStrike" dirty="0" smtClean="0">
                <a:latin typeface="Arial"/>
                <a:ea typeface="Calibri"/>
              </a:rPr>
              <a:t>– Mikor kezdünk el elhinni valamit és mikor állunk készen arra, hogy tegyünk még egy lépést, és támogatni kezdjünk valamit?</a:t>
            </a:r>
          </a:p>
          <a:p>
            <a:pPr>
              <a:lnSpc>
                <a:spcPct val="100000"/>
              </a:lnSpc>
              <a:tabLst>
                <a:tab pos="0" algn="l"/>
              </a:tabLst>
            </a:pPr>
            <a:r>
              <a:rPr lang="hu-HU" sz="2000" b="0" strike="noStrike" dirty="0" smtClean="0">
                <a:latin typeface="Arial"/>
                <a:ea typeface="Calibri"/>
              </a:rPr>
              <a:t>– A dezinformáció folyamat – Nem történik meg gyorsan:</a:t>
            </a:r>
          </a:p>
          <a:p>
            <a:pPr>
              <a:lnSpc>
                <a:spcPct val="100000"/>
              </a:lnSpc>
              <a:tabLst>
                <a:tab pos="0" algn="l"/>
              </a:tabLst>
            </a:pPr>
            <a:r>
              <a:rPr lang="hu-HU" b="0" strike="noStrike" dirty="0" smtClean="0"/>
              <a:t>– 1998-ban</a:t>
            </a:r>
            <a:r>
              <a:rPr lang="hu-HU" b="0" strike="noStrike" dirty="0" smtClean="0">
                <a:latin typeface="Times New Roman"/>
                <a:ea typeface="Calibri"/>
              </a:rPr>
              <a:t> hamis kutatást</a:t>
            </a:r>
            <a:r>
              <a:rPr lang="hu-HU" b="0" strike="noStrike" dirty="0" smtClean="0"/>
              <a:t> tettek közzé, amely összefüggést fedezett fel a kanyaró elleni vakcina és az autizmus között</a:t>
            </a:r>
            <a:r>
              <a:rPr lang="hu-HU" b="0" strike="noStrike" dirty="0" smtClean="0">
                <a:latin typeface="Arial"/>
                <a:ea typeface="Calibri"/>
              </a:rPr>
              <a:t> </a:t>
            </a:r>
            <a:r>
              <a:rPr lang="hu-HU" sz="2000" b="0" strike="noStrike" dirty="0" smtClean="0">
                <a:latin typeface="Wingdings"/>
                <a:ea typeface="Calibri"/>
              </a:rPr>
              <a:t></a:t>
            </a:r>
            <a:r>
              <a:rPr lang="hu-HU" b="0" strike="noStrike" dirty="0" smtClean="0">
                <a:latin typeface="Arial"/>
                <a:ea typeface="Calibri"/>
              </a:rPr>
              <a:t> </a:t>
            </a:r>
            <a:r>
              <a:rPr lang="hu-HU" sz="2000" b="0" strike="noStrike" dirty="0" smtClean="0"/>
              <a:t>A hamis kutatások félelmet gerjesztenek az oltás ellen, ami miatt nő a kanyaró</a:t>
            </a:r>
            <a:r>
              <a:rPr lang="hu-HU" sz="1200" b="0" strike="noStrike" dirty="0" smtClean="0">
                <a:solidFill>
                  <a:srgbClr val="000000"/>
                </a:solidFill>
                <a:latin typeface="Times New Roman"/>
                <a:ea typeface="Arial"/>
              </a:rPr>
              <a:t> </a:t>
            </a:r>
            <a:r>
              <a:rPr lang="hu-HU" sz="2000" b="0" strike="noStrike" dirty="0" smtClean="0"/>
              <a:t>előfordulása.</a:t>
            </a:r>
          </a:p>
          <a:p>
            <a:pPr>
              <a:lnSpc>
                <a:spcPct val="100000"/>
              </a:lnSpc>
              <a:tabLst>
                <a:tab pos="0" algn="l"/>
              </a:tabLst>
            </a:pPr>
            <a:r>
              <a:rPr lang="hu-HU" sz="2000" b="0" strike="noStrike" dirty="0" smtClean="0">
                <a:solidFill>
                  <a:srgbClr val="000000"/>
                </a:solidFill>
                <a:latin typeface="Times New Roman"/>
                <a:ea typeface="Arial"/>
              </a:rPr>
              <a:t>– Motiváció egy eszme/ügy támogatására politikai vagy pénzügyi haszonszerzés céljából</a:t>
            </a:r>
          </a:p>
          <a:p>
            <a:pPr>
              <a:lnSpc>
                <a:spcPct val="100000"/>
              </a:lnSpc>
              <a:tabLst>
                <a:tab pos="0" algn="l"/>
              </a:tabLst>
            </a:pPr>
            <a:r>
              <a:rPr lang="hu-HU" sz="1200" b="0" strike="noStrike" dirty="0" smtClean="0">
                <a:solidFill>
                  <a:srgbClr val="000000"/>
                </a:solidFill>
                <a:latin typeface="Times New Roman"/>
                <a:ea typeface="Arial"/>
              </a:rPr>
              <a:t>– A tanulókat annak </a:t>
            </a:r>
            <a:r>
              <a:rPr lang="hu-HU" sz="1200" b="0" strike="noStrike" dirty="0" err="1" smtClean="0">
                <a:solidFill>
                  <a:srgbClr val="000000"/>
                </a:solidFill>
                <a:latin typeface="Times New Roman"/>
                <a:ea typeface="Arial"/>
              </a:rPr>
              <a:t>végiggondolására</a:t>
            </a:r>
            <a:r>
              <a:rPr lang="hu-HU" sz="1200" b="0" strike="noStrike" dirty="0" smtClean="0">
                <a:solidFill>
                  <a:srgbClr val="000000"/>
                </a:solidFill>
                <a:latin typeface="Times New Roman"/>
                <a:ea typeface="Arial"/>
              </a:rPr>
              <a:t> kell biztatni, hogy nem történhet valódi vita, ha nem tud mindenki tényeken alapuló, megalapozott döntéseket hozni; minden vélemény elfogadható, a hazugságok terjesztése azonban nem.</a:t>
            </a:r>
          </a:p>
          <a:p>
            <a:pPr>
              <a:lnSpc>
                <a:spcPct val="100000"/>
              </a:lnSpc>
              <a:tabLst>
                <a:tab pos="0" algn="l"/>
              </a:tabLst>
            </a:pPr>
            <a:endParaRPr lang="fr-BE" sz="1200" b="0" strike="noStrike" spc="-1" dirty="0" smtClean="0">
              <a:latin typeface="Arial"/>
            </a:endParaRPr>
          </a:p>
          <a:p>
            <a:pPr>
              <a:lnSpc>
                <a:spcPct val="100000"/>
              </a:lnSpc>
              <a:tabLst>
                <a:tab pos="0" algn="l"/>
              </a:tabLst>
            </a:pPr>
            <a:endParaRPr lang="fr-BE" sz="1200" b="0" strike="noStrike" spc="-1" dirty="0" smtClean="0">
              <a:latin typeface="Arial"/>
            </a:endParaRPr>
          </a:p>
          <a:p>
            <a:pPr>
              <a:lnSpc>
                <a:spcPct val="100000"/>
              </a:lnSpc>
              <a:tabLst>
                <a:tab pos="0" algn="l"/>
              </a:tabLst>
            </a:pPr>
            <a:endParaRPr lang="fr-BE" sz="1200" b="0" strike="noStrike" spc="-1"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11</a:t>
            </a:fld>
            <a:endParaRPr lang="fr-BE"/>
          </a:p>
        </p:txBody>
      </p:sp>
    </p:spTree>
    <p:extLst>
      <p:ext uri="{BB962C8B-B14F-4D97-AF65-F5344CB8AC3E}">
        <p14:creationId xmlns:p14="http://schemas.microsoft.com/office/powerpoint/2010/main" val="230067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latin typeface="Arial"/>
              </a:rPr>
              <a:t>Fő pontok:</a:t>
            </a:r>
            <a:r>
              <a:rPr lang="hu-HU" dirty="0" smtClean="0"/>
              <a:t/>
            </a:r>
            <a:br>
              <a:rPr lang="hu-HU" dirty="0" smtClean="0"/>
            </a:br>
            <a:endParaRPr lang="hu-HU" dirty="0" smtClean="0"/>
          </a:p>
          <a:p>
            <a:pPr marL="171360" indent="-171000">
              <a:lnSpc>
                <a:spcPct val="100000"/>
              </a:lnSpc>
              <a:buClr>
                <a:srgbClr val="000000"/>
              </a:buClr>
              <a:buFont typeface="StarSymbol"/>
              <a:buChar char="-"/>
              <a:tabLst>
                <a:tab pos="0" algn="l"/>
              </a:tabLst>
            </a:pPr>
            <a:r>
              <a:rPr lang="hu-HU" sz="1200" b="0" strike="noStrike" dirty="0" smtClean="0">
                <a:latin typeface="Arial"/>
              </a:rPr>
              <a:t>A különbségek túlzott kihangsúlyozása a közösségek meggyengítésére szolgáló eszköz.</a:t>
            </a:r>
          </a:p>
          <a:p>
            <a:pPr marL="171360" indent="-171000">
              <a:lnSpc>
                <a:spcPct val="100000"/>
              </a:lnSpc>
              <a:buClr>
                <a:srgbClr val="000000"/>
              </a:buClr>
              <a:buFont typeface="StarSymbol"/>
              <a:buChar char="-"/>
              <a:tabLst>
                <a:tab pos="0" algn="l"/>
              </a:tabLst>
            </a:pPr>
            <a:r>
              <a:rPr lang="hu-HU" sz="1200" b="0" strike="noStrike" dirty="0" smtClean="0">
                <a:latin typeface="Arial"/>
              </a:rPr>
              <a:t>Az erős, közös értékrendet és identitást képviselő közösségeket nehezebb aláaknázni.</a:t>
            </a:r>
          </a:p>
          <a:p>
            <a:pPr>
              <a:lnSpc>
                <a:spcPct val="100000"/>
              </a:lnSpc>
              <a:tabLst>
                <a:tab pos="0" algn="l"/>
              </a:tabLst>
            </a:pPr>
            <a:endParaRPr lang="fr-BE" sz="1200" b="0" strike="noStrike" spc="-1" dirty="0" smtClean="0">
              <a:latin typeface="Arial"/>
            </a:endParaRPr>
          </a:p>
          <a:p>
            <a:pPr>
              <a:lnSpc>
                <a:spcPct val="100000"/>
              </a:lnSpc>
              <a:tabLst>
                <a:tab pos="0" algn="l"/>
              </a:tabLst>
            </a:pPr>
            <a:endParaRPr lang="fr-BE" sz="1200" b="0" strike="noStrike" spc="-1" dirty="0" smtClean="0">
              <a:latin typeface="Arial"/>
            </a:endParaRPr>
          </a:p>
          <a:p>
            <a:endParaRPr lang="en-LU" dirty="0" smtClean="0"/>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12</a:t>
            </a:fld>
            <a:endParaRPr lang="fr-BE"/>
          </a:p>
        </p:txBody>
      </p:sp>
    </p:spTree>
    <p:extLst>
      <p:ext uri="{BB962C8B-B14F-4D97-AF65-F5344CB8AC3E}">
        <p14:creationId xmlns:p14="http://schemas.microsoft.com/office/powerpoint/2010/main" val="370718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60" indent="-171000">
              <a:lnSpc>
                <a:spcPct val="100000"/>
              </a:lnSpc>
              <a:buClr>
                <a:srgbClr val="000000"/>
              </a:buClr>
              <a:buFont typeface="StarSymbol"/>
              <a:buChar char="-"/>
            </a:pPr>
            <a:r>
              <a:rPr lang="hu-HU" sz="2000" b="0" strike="noStrike" dirty="0" smtClean="0">
                <a:latin typeface="Arial"/>
              </a:rPr>
              <a:t>Ennélfogva a dezinformációt használják az emberek megosztására és a belső különbségek felnagyítására.</a:t>
            </a:r>
          </a:p>
          <a:p>
            <a:pPr marL="171360" indent="-171000">
              <a:lnSpc>
                <a:spcPct val="100000"/>
              </a:lnSpc>
              <a:buClr>
                <a:srgbClr val="000000"/>
              </a:buClr>
              <a:buFont typeface="StarSymbol"/>
              <a:buChar char="-"/>
            </a:pPr>
            <a:r>
              <a:rPr lang="hu-HU" sz="1200" b="0" strike="noStrike" dirty="0" smtClean="0">
                <a:latin typeface="Arial"/>
                <a:ea typeface="Arial"/>
              </a:rPr>
              <a:t>A dezinformáció terjesztői polarizálni akarják a társadalmainkat, és „mi kontra ők” jellegű narratívákat próbálnak előmozdítani.</a:t>
            </a:r>
          </a:p>
          <a:p>
            <a:pPr marL="171360" indent="-171000">
              <a:lnSpc>
                <a:spcPct val="100000"/>
              </a:lnSpc>
              <a:buClr>
                <a:srgbClr val="000000"/>
              </a:buClr>
              <a:buFont typeface="StarSymbol"/>
              <a:buChar char="-"/>
            </a:pPr>
            <a:r>
              <a:rPr lang="hu-HU" sz="2000" b="0" strike="noStrike" dirty="0" smtClean="0">
                <a:latin typeface="Arial"/>
                <a:ea typeface="Arial"/>
              </a:rPr>
              <a:t>Ha a korábbi barátokat sikerül megosztani, jóval könnyebb minden kisebb csoporttal külön elbánni.</a:t>
            </a:r>
          </a:p>
          <a:p>
            <a:pPr marL="171360" indent="-171000">
              <a:lnSpc>
                <a:spcPct val="100000"/>
              </a:lnSpc>
              <a:buClr>
                <a:srgbClr val="000000"/>
              </a:buClr>
              <a:buFont typeface="StarSymbol"/>
              <a:buChar char="-"/>
            </a:pPr>
            <a:r>
              <a:rPr lang="hu-HU" sz="1200" b="0" strike="noStrike" dirty="0" smtClean="0">
                <a:latin typeface="Arial"/>
                <a:ea typeface="Arial"/>
              </a:rPr>
              <a:t>A civilizáció </a:t>
            </a:r>
            <a:r>
              <a:rPr lang="hu-HU" sz="1200" b="0" strike="noStrike" dirty="0" err="1" smtClean="0">
                <a:latin typeface="Arial"/>
                <a:ea typeface="Arial"/>
              </a:rPr>
              <a:t>előrehaladásának</a:t>
            </a:r>
            <a:r>
              <a:rPr lang="hu-HU" sz="1200" b="0" strike="noStrike" dirty="0" smtClean="0">
                <a:latin typeface="Arial"/>
                <a:ea typeface="Arial"/>
              </a:rPr>
              <a:t> nagy része azonban a különböző csoportok érdekeinek kibékítésében rejlik.</a:t>
            </a:r>
            <a:endParaRPr lang="en-US"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13</a:t>
            </a:fld>
            <a:endParaRPr lang="fr-BE"/>
          </a:p>
        </p:txBody>
      </p:sp>
    </p:spTree>
    <p:extLst>
      <p:ext uri="{BB962C8B-B14F-4D97-AF65-F5344CB8AC3E}">
        <p14:creationId xmlns:p14="http://schemas.microsoft.com/office/powerpoint/2010/main" val="156422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hu-HU" sz="1200" b="0" strike="noStrike" dirty="0" smtClean="0">
                <a:solidFill>
                  <a:srgbClr val="000000"/>
                </a:solidFill>
                <a:latin typeface="+mn-lt"/>
                <a:ea typeface="+mn-ea"/>
              </a:rPr>
              <a:t>Mindannyiunknál fennáll a veszélye, hogy dezinformáció csapdájába esünk. Ez veszélyes jelenség, amely a következőkkel járhat:</a:t>
            </a:r>
          </a:p>
          <a:p>
            <a:pPr marL="216000" indent="-216000">
              <a:lnSpc>
                <a:spcPct val="100000"/>
              </a:lnSpc>
            </a:pPr>
            <a:r>
              <a:rPr lang="hu-HU" sz="1200" b="1" strike="noStrike" dirty="0" smtClean="0">
                <a:solidFill>
                  <a:srgbClr val="000000"/>
                </a:solidFill>
                <a:latin typeface="+mn-lt"/>
                <a:ea typeface="+mn-ea"/>
              </a:rPr>
              <a:t>– Bizalmatlanságot kelthet a közintézményekkel szemben</a:t>
            </a:r>
            <a:r>
              <a:rPr lang="hu-HU" sz="1200" b="0" strike="noStrike" dirty="0" smtClean="0">
                <a:solidFill>
                  <a:srgbClr val="000000"/>
                </a:solidFill>
                <a:latin typeface="+mn-lt"/>
                <a:ea typeface="+mn-ea"/>
              </a:rPr>
              <a:t>, ami politikai fásultsághoz vagy radikalizálódáshoz vezethet.</a:t>
            </a:r>
          </a:p>
          <a:p>
            <a:pPr marL="216000" indent="-216000">
              <a:lnSpc>
                <a:spcPct val="100000"/>
              </a:lnSpc>
            </a:pPr>
            <a:r>
              <a:rPr lang="hu-HU" sz="1200" b="1" strike="noStrike" dirty="0" smtClean="0">
                <a:solidFill>
                  <a:srgbClr val="000000"/>
                </a:solidFill>
                <a:latin typeface="+mn-lt"/>
                <a:ea typeface="+mn-ea"/>
              </a:rPr>
              <a:t>– Bizalmatlanságot kelthet a tudományos és egészségügyi információkkal szemben</a:t>
            </a:r>
            <a:r>
              <a:rPr lang="hu-HU" sz="1200" b="0" strike="noStrike" dirty="0" smtClean="0">
                <a:solidFill>
                  <a:srgbClr val="000000"/>
                </a:solidFill>
                <a:latin typeface="+mn-lt"/>
                <a:ea typeface="+mn-ea"/>
              </a:rPr>
              <a:t>, ami súlyos </a:t>
            </a:r>
            <a:r>
              <a:rPr lang="hu-HU" sz="1200" b="0" strike="noStrike" dirty="0" smtClean="0">
                <a:latin typeface="+mn-lt"/>
                <a:ea typeface="+mn-ea"/>
              </a:rPr>
              <a:t>egészségügyi</a:t>
            </a:r>
            <a:r>
              <a:rPr lang="hu-HU" sz="1200" b="0" strike="noStrike" dirty="0" smtClean="0">
                <a:solidFill>
                  <a:srgbClr val="FF0000"/>
                </a:solidFill>
                <a:latin typeface="+mn-lt"/>
                <a:ea typeface="+mn-ea"/>
              </a:rPr>
              <a:t> </a:t>
            </a:r>
            <a:r>
              <a:rPr lang="hu-HU" sz="1200" b="0" strike="noStrike" dirty="0" smtClean="0">
                <a:solidFill>
                  <a:srgbClr val="000000"/>
                </a:solidFill>
                <a:latin typeface="+mn-lt"/>
                <a:ea typeface="+mn-ea"/>
              </a:rPr>
              <a:t>következményekkel járhat.</a:t>
            </a:r>
            <a:endParaRPr lang="hu-HU" sz="1200" b="0" strike="noStrike" dirty="0">
              <a:solidFill>
                <a:srgbClr val="000000"/>
              </a:solidFill>
              <a:latin typeface="+mn-lt"/>
              <a:ea typeface="+mn-ea"/>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14</a:t>
            </a:fld>
            <a:endParaRPr lang="fr-BE"/>
          </a:p>
        </p:txBody>
      </p:sp>
    </p:spTree>
    <p:extLst>
      <p:ext uri="{BB962C8B-B14F-4D97-AF65-F5344CB8AC3E}">
        <p14:creationId xmlns:p14="http://schemas.microsoft.com/office/powerpoint/2010/main" val="429181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2000" b="0" strike="noStrike" dirty="0" smtClean="0">
                <a:latin typeface="Arial"/>
                <a:ea typeface="+mn-ea"/>
              </a:rPr>
              <a:t>Rendszerint az Oroszországhoz hasonló, állami ellenőrzés alatt álló médiát szokás dezinformációval gyanúsítani, különösen olyan dezinformációval, amely célja, hogy bizalmatlanságot ébresszen és megosztottságot teremtsen az EU-n belül és a Nyugaton. A dezinformációt terjesztő – különösen a Kremlhez kapcsolódó – szereplők közös taktikája, hogy bizalmatlanságot ébresztenek a demokratikus intézmények iránt, és az információs tér hamis narratívákkal történő szándékos telezsúfolásával próbálják aláásni az Európai Uniót. </a:t>
            </a:r>
            <a:r>
              <a:rPr lang="hu-HU" b="0" strike="noStrike" dirty="0" smtClean="0"/>
              <a:t>A példákban az Oroszország </a:t>
            </a:r>
            <a:r>
              <a:rPr lang="hu-HU" b="0" strike="noStrike" dirty="0" err="1" smtClean="0"/>
              <a:t>Russia</a:t>
            </a:r>
            <a:r>
              <a:rPr lang="hu-HU" b="0" strike="noStrike" dirty="0" smtClean="0"/>
              <a:t> </a:t>
            </a:r>
            <a:r>
              <a:rPr lang="hu-HU" b="0" strike="noStrike" dirty="0" err="1" smtClean="0"/>
              <a:t>Today</a:t>
            </a:r>
            <a:r>
              <a:rPr lang="hu-HU" b="0" strike="noStrike" dirty="0" smtClean="0"/>
              <a:t> beszámolója </a:t>
            </a:r>
            <a:r>
              <a:rPr lang="hu-HU" b="0" strike="noStrike" dirty="0" err="1" smtClean="0"/>
              <a:t>Remdesivir</a:t>
            </a:r>
            <a:r>
              <a:rPr lang="hu-HU" b="0" strike="noStrike" dirty="0" smtClean="0"/>
              <a:t> gyógyszerről, amelyet 2020 júliusában engedélyeztek az EU-ban a Covid19 kezelésére olyan felnőtteknél és 12 évesnél idősebb serdülőknél, akiknél kiegészítő oxigénre van szükség.</a:t>
            </a:r>
            <a:r>
              <a:rPr lang="hu-HU" sz="1200" b="0" strike="noStrike" dirty="0" smtClean="0">
                <a:solidFill>
                  <a:srgbClr val="000000"/>
                </a:solidFill>
                <a:latin typeface="+mn-lt"/>
                <a:ea typeface="+mn-ea"/>
              </a:rPr>
              <a:t> A Kreml-párti média számos megtévesztő történetet népszerűsített arról, hogy az EU nagy készleteket vásárolt fel a </a:t>
            </a:r>
            <a:r>
              <a:rPr lang="hu-HU" sz="1200" b="0" strike="noStrike" dirty="0" err="1" smtClean="0">
                <a:solidFill>
                  <a:srgbClr val="000000"/>
                </a:solidFill>
                <a:latin typeface="+mn-lt"/>
                <a:ea typeface="+mn-ea"/>
              </a:rPr>
              <a:t>Remdesivir</a:t>
            </a:r>
            <a:r>
              <a:rPr lang="hu-HU" sz="1200" b="0" strike="noStrike" dirty="0" smtClean="0">
                <a:solidFill>
                  <a:srgbClr val="000000"/>
                </a:solidFill>
                <a:latin typeface="+mn-lt"/>
                <a:ea typeface="+mn-ea"/>
              </a:rPr>
              <a:t> gyógyszerből, amelyet a WHO állítólag hatástalannak tekintett a Covid19 kezelésére. A beszámolók szerint ez a lépés az EU egészségügyi politikájának súlyos kudarca és „az egészségügyi válság egyik legnagyobb botránya”. Valójában a WHO szerint az eredmények megbízhatósága alacsony, de bizonyítékok </a:t>
            </a:r>
            <a:r>
              <a:rPr lang="hu-HU" sz="1200" b="0" i="1" strike="noStrike" dirty="0" smtClean="0">
                <a:solidFill>
                  <a:srgbClr val="000000"/>
                </a:solidFill>
                <a:latin typeface="+mn-lt"/>
                <a:ea typeface="+mn-ea"/>
              </a:rPr>
              <a:t>nem</a:t>
            </a:r>
            <a:r>
              <a:rPr lang="hu-HU" sz="1200" b="0" strike="noStrike" dirty="0" smtClean="0">
                <a:solidFill>
                  <a:srgbClr val="000000"/>
                </a:solidFill>
                <a:latin typeface="+mn-lt"/>
                <a:ea typeface="+mn-ea"/>
              </a:rPr>
              <a:t> támasztották alá, hogy a </a:t>
            </a:r>
            <a:r>
              <a:rPr lang="hu-HU" sz="1200" b="0" strike="noStrike" dirty="0" err="1" smtClean="0">
                <a:solidFill>
                  <a:srgbClr val="000000"/>
                </a:solidFill>
                <a:latin typeface="+mn-lt"/>
                <a:ea typeface="+mn-ea"/>
              </a:rPr>
              <a:t>Remdesivir</a:t>
            </a:r>
            <a:r>
              <a:rPr lang="hu-HU" sz="1200" b="0" strike="noStrike" dirty="0" smtClean="0">
                <a:solidFill>
                  <a:srgbClr val="000000"/>
                </a:solidFill>
                <a:latin typeface="+mn-lt"/>
                <a:ea typeface="+mn-ea"/>
              </a:rPr>
              <a:t> ne lenne hatásos. Az ajánlás </a:t>
            </a:r>
            <a:r>
              <a:rPr lang="hu-HU" sz="1200" b="0" i="1" strike="noStrike" dirty="0" smtClean="0">
                <a:solidFill>
                  <a:srgbClr val="000000"/>
                </a:solidFill>
                <a:latin typeface="+mn-lt"/>
                <a:ea typeface="+mn-ea"/>
              </a:rPr>
              <a:t>feltételes</a:t>
            </a:r>
            <a:r>
              <a:rPr lang="hu-HU" sz="1200" b="0" strike="noStrike" dirty="0" smtClean="0">
                <a:solidFill>
                  <a:srgbClr val="000000"/>
                </a:solidFill>
                <a:latin typeface="+mn-lt"/>
                <a:ea typeface="+mn-ea"/>
              </a:rPr>
              <a:t>, amelyet akkor adnak ki, ha a beavatkozás előnyeire és kockázataira vonatkozó bizonyítékok kevéssé biztosak. </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strike="noStrike" dirty="0" smtClean="0">
                <a:solidFill>
                  <a:srgbClr val="000000"/>
                </a:solidFill>
                <a:latin typeface="+mn-lt"/>
                <a:ea typeface="+mn-ea"/>
              </a:rPr>
              <a:t>Ezt a módszert a rosszindulatú szereplők, akik politikai és pénzügyi haszonszerzés céljából dezinformációt terjesztenek, széles körben alkalmazzák: a cél leggyakrabban az, hogy az EU-t és a nyugati országokat aláássák azáltal, hogy politikáit és értékeit kudarcként mutatják be, ezáltal csorbítva a polgároknak az e döntésekbe bevont intézményekbe és hatóságokba vetett bizalmát. A fenti történethez hasonló információk felerősítésével a dezinformációs szereplők zavart keltenek egy már amúgy is bizonytalan helyzetben, ami gyakran arra készteti a nyilvánosságot, hogy figyelmen kívül hagyja a nemzeti hatóságok és a tudományos szakértők iránymutatását. </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2000" b="0" strike="noStrike" dirty="0" smtClean="0">
                <a:solidFill>
                  <a:srgbClr val="000000"/>
                </a:solidFill>
                <a:latin typeface="+mn-lt"/>
                <a:ea typeface="+mn-ea"/>
              </a:rPr>
              <a:t>Forrás: https://www.youtube.com/watch?v=e7jiPDxxx3o&amp;ab_channel=RTFrance</a:t>
            </a:r>
          </a:p>
          <a:p>
            <a:pPr>
              <a:lnSpc>
                <a:spcPct val="100000"/>
              </a:lnSpc>
              <a:tabLst>
                <a:tab pos="0" algn="l"/>
              </a:tabLst>
            </a:pPr>
            <a:r>
              <a:rPr lang="hu-HU" sz="2000" b="0" strike="noStrike" dirty="0" smtClean="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hu-HU" sz="2000" b="0" strike="noStrike" dirty="0" smtClean="0">
                <a:solidFill>
                  <a:srgbClr val="000000"/>
                </a:solidFill>
                <a:latin typeface="+mn-lt"/>
                <a:ea typeface="+mn-ea"/>
              </a:rPr>
              <a:t>https://www.ema.europa.eu/en/news/update-remdesivir-ema-will-evaluate-new-data-solidarity-trial</a:t>
            </a: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15</a:t>
            </a:fld>
            <a:endParaRPr lang="fr-BE"/>
          </a:p>
        </p:txBody>
      </p:sp>
    </p:spTree>
    <p:extLst>
      <p:ext uri="{BB962C8B-B14F-4D97-AF65-F5344CB8AC3E}">
        <p14:creationId xmlns:p14="http://schemas.microsoft.com/office/powerpoint/2010/main" val="35895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hu-HU" sz="1200" b="0" strike="noStrike" dirty="0" smtClean="0">
                <a:latin typeface="Arial"/>
              </a:rPr>
              <a:t>A közösségi média hatalmas szerepet játszik a dezinformáció felerősítésében vagy annak megfékezésében, függetlenül attól, hogy a dezinformációt terjesztő személyek politikai vagy pénzügyi hasznot akarnak-e húzni a helyzetből. Beszélgetés a következőkről:</a:t>
            </a:r>
            <a:r>
              <a:rPr lang="hu-HU" dirty="0" smtClean="0"/>
              <a:t/>
            </a:r>
            <a:br>
              <a:rPr lang="hu-HU" dirty="0" smtClean="0"/>
            </a:br>
            <a:endParaRPr lang="hu-HU" dirty="0" smtClean="0"/>
          </a:p>
          <a:p>
            <a:pPr marL="171360" indent="-171000">
              <a:lnSpc>
                <a:spcPct val="100000"/>
              </a:lnSpc>
              <a:buClr>
                <a:srgbClr val="000000"/>
              </a:buClr>
              <a:buFont typeface="StarSymbol"/>
              <a:buChar char="-"/>
            </a:pPr>
            <a:r>
              <a:rPr lang="hu-HU" sz="1200" b="0" strike="noStrike" dirty="0" smtClean="0">
                <a:latin typeface="Arial"/>
              </a:rPr>
              <a:t>A közösségi médiát mindenki használja, többek között mi is és mindenki, akiben megbízunk – például a barátaink és a családunk. Ezért rendkívül körültekintően kell bánnunk a látott/kapott információkkal. Lásd a fenti példát, amelynél egy </a:t>
            </a:r>
            <a:r>
              <a:rPr lang="hu-HU" sz="1200" b="0" strike="noStrike" dirty="0" err="1" smtClean="0">
                <a:latin typeface="Arial"/>
              </a:rPr>
              <a:t>WhatsApp</a:t>
            </a:r>
            <a:r>
              <a:rPr lang="hu-HU" sz="1200" b="0" strike="noStrike" dirty="0" smtClean="0">
                <a:latin typeface="Arial"/>
              </a:rPr>
              <a:t>-üzenet teljes mértékben hamis információkat tartalmaz a koronavírus egy kitalált gyógymódjáról. (bal oldal)</a:t>
            </a:r>
          </a:p>
          <a:p>
            <a:pPr marL="171360" indent="-171000">
              <a:lnSpc>
                <a:spcPct val="100000"/>
              </a:lnSpc>
              <a:buClr>
                <a:srgbClr val="000000"/>
              </a:buClr>
              <a:buFont typeface="StarSymbol"/>
              <a:buChar char="-"/>
            </a:pPr>
            <a:r>
              <a:rPr lang="hu-HU" sz="1200" b="0" strike="noStrike" dirty="0" smtClean="0">
                <a:latin typeface="Arial"/>
              </a:rPr>
              <a:t>Klikkcsali (nyereség szerzése a klikkek számából) &gt; szándékosan vonzó vagy rejtélyes címek, illetve képek/videók megalkotása minél több kattintás kiváltása érdekében. Emlékeztek még korábbról a „A pápa </a:t>
            </a:r>
            <a:r>
              <a:rPr lang="hu-HU" sz="1200" b="0" strike="noStrike" dirty="0" err="1" smtClean="0">
                <a:latin typeface="Arial"/>
              </a:rPr>
              <a:t>Trumpot</a:t>
            </a:r>
            <a:r>
              <a:rPr lang="hu-HU" sz="1200" b="0" strike="noStrike" dirty="0" smtClean="0">
                <a:latin typeface="Arial"/>
              </a:rPr>
              <a:t> támogatja” cikkre? Vagy itt van például a fenti példa, amely szerint az EU állítólag egyesíteni akarja az Egyesült Királyságot és Franciaországot. (középen – fent)</a:t>
            </a:r>
          </a:p>
          <a:p>
            <a:pPr marL="171360" indent="-171000">
              <a:lnSpc>
                <a:spcPct val="100000"/>
              </a:lnSpc>
              <a:buClr>
                <a:srgbClr val="000000"/>
              </a:buClr>
              <a:buFont typeface="StarSymbol"/>
              <a:buChar char="-"/>
            </a:pPr>
            <a:r>
              <a:rPr lang="hu-HU" sz="1200" b="0" strike="noStrike" dirty="0" smtClean="0">
                <a:latin typeface="Arial"/>
              </a:rPr>
              <a:t>Egy 2020. áprilisi </a:t>
            </a:r>
            <a:r>
              <a:rPr lang="hu-HU" sz="1200" b="0" strike="noStrike" dirty="0" err="1" smtClean="0">
                <a:latin typeface="Arial"/>
              </a:rPr>
              <a:t>Instagram</a:t>
            </a:r>
            <a:r>
              <a:rPr lang="hu-HU" sz="1200" b="0" strike="noStrike" dirty="0" smtClean="0">
                <a:latin typeface="Arial"/>
              </a:rPr>
              <a:t>-bejegyzésben fentihez hasonlóan teljes mértékben koholt történet arról számolt be, hogy megtalálták a koronavírus elleni vakcinát, mikor még nem létezett ilyen vakcina, és még el sem kezdődött a magas szintű kutatása (középen – alul)</a:t>
            </a:r>
          </a:p>
          <a:p>
            <a:pPr marL="171360" indent="-171000">
              <a:lnSpc>
                <a:spcPct val="100000"/>
              </a:lnSpc>
              <a:buClr>
                <a:srgbClr val="000000"/>
              </a:buClr>
              <a:buFont typeface="StarSymbol"/>
              <a:buChar char="-"/>
            </a:pPr>
            <a:r>
              <a:rPr lang="hu-HU" sz="1200" b="0" strike="noStrike" dirty="0" smtClean="0">
                <a:latin typeface="Arial"/>
              </a:rPr>
              <a:t>Mesterséges felerősítés &gt; egy történet vagy narratíva széles körű népszerűsítése hamis eszközökkel: hamis profilokkal vagy botokkal, a bejegyzések hozzászólásokkal történő elárasztásával, valamint azok megosztásával, hogy </a:t>
            </a:r>
            <a:r>
              <a:rPr lang="hu-HU" sz="1200" b="0" strike="noStrike" dirty="0" err="1" smtClean="0">
                <a:latin typeface="Arial"/>
              </a:rPr>
              <a:t>felkapottabbá</a:t>
            </a:r>
            <a:r>
              <a:rPr lang="hu-HU" sz="1200" b="0" strike="noStrike" dirty="0" smtClean="0">
                <a:latin typeface="Arial"/>
              </a:rPr>
              <a:t> váljanak. A profilokat szándékosan úgy alkotják meg, hogy a tulajdonosuk „mindennapi” embernek tűnjön szokványos munkával vagy hobbikkal, de azokat teljes mértékben mesterséges módon, vagy </a:t>
            </a:r>
            <a:r>
              <a:rPr lang="hu-HU" sz="1200" b="0" strike="noStrike" dirty="0" err="1" smtClean="0">
                <a:latin typeface="Arial"/>
              </a:rPr>
              <a:t>trollhadsereg</a:t>
            </a:r>
            <a:r>
              <a:rPr lang="hu-HU" sz="1200" b="0" strike="noStrike" dirty="0" smtClean="0">
                <a:latin typeface="Arial"/>
              </a:rPr>
              <a:t> segítségével működtetik. A fenti példa különböző </a:t>
            </a:r>
            <a:r>
              <a:rPr lang="hu-HU" sz="1200" b="0" strike="noStrike" dirty="0" err="1" smtClean="0">
                <a:latin typeface="Arial"/>
              </a:rPr>
              <a:t>Twitter</a:t>
            </a:r>
            <a:r>
              <a:rPr lang="hu-HU" sz="1200" b="0" strike="noStrike" dirty="0" smtClean="0">
                <a:latin typeface="Arial"/>
              </a:rPr>
              <a:t>-fiókokhoz kapcsolódó bejegyzésekre adott válaszokat mutat be. Ezekben hasonló narratívák vagy teljesen ugyanaz a szöveg szerepel, így fennáll a koordinált üzenetközvetítés esélye. Forrás: Az Institute </a:t>
            </a:r>
            <a:r>
              <a:rPr lang="hu-HU" sz="1200" b="0" strike="noStrike" dirty="0" err="1" smtClean="0">
                <a:latin typeface="Arial"/>
              </a:rPr>
              <a:t>for</a:t>
            </a:r>
            <a:r>
              <a:rPr lang="hu-HU" sz="1200" b="0" strike="noStrike" dirty="0" smtClean="0">
                <a:latin typeface="Arial"/>
              </a:rPr>
              <a:t> </a:t>
            </a:r>
            <a:r>
              <a:rPr lang="hu-HU" sz="1200" b="0" strike="noStrike" dirty="0" err="1" smtClean="0">
                <a:latin typeface="Arial"/>
              </a:rPr>
              <a:t>Strategic</a:t>
            </a:r>
            <a:r>
              <a:rPr lang="hu-HU" sz="1200" b="0" strike="noStrike" dirty="0" smtClean="0">
                <a:latin typeface="Arial"/>
              </a:rPr>
              <a:t> </a:t>
            </a:r>
            <a:r>
              <a:rPr lang="hu-HU" sz="1200" b="0" strike="noStrike" dirty="0" err="1" smtClean="0">
                <a:latin typeface="Arial"/>
              </a:rPr>
              <a:t>Dialogue</a:t>
            </a:r>
            <a:r>
              <a:rPr lang="hu-HU" sz="1200" b="0" strike="noStrike" dirty="0" smtClean="0">
                <a:latin typeface="Arial"/>
              </a:rPr>
              <a:t> and </a:t>
            </a:r>
            <a:r>
              <a:rPr lang="hu-HU" sz="1200" b="0" strike="noStrike" dirty="0" err="1" smtClean="0">
                <a:latin typeface="Arial"/>
              </a:rPr>
              <a:t>Alliance</a:t>
            </a:r>
            <a:r>
              <a:rPr lang="hu-HU" sz="1200" b="0" strike="noStrike" dirty="0" smtClean="0">
                <a:latin typeface="Arial"/>
              </a:rPr>
              <a:t> </a:t>
            </a:r>
            <a:r>
              <a:rPr lang="hu-HU" sz="1200" b="0" strike="noStrike" dirty="0" err="1" smtClean="0">
                <a:latin typeface="Arial"/>
              </a:rPr>
              <a:t>for</a:t>
            </a:r>
            <a:r>
              <a:rPr lang="hu-HU" sz="1200" b="0" strike="noStrike" dirty="0" smtClean="0">
                <a:latin typeface="Arial"/>
              </a:rPr>
              <a:t> </a:t>
            </a:r>
            <a:r>
              <a:rPr lang="hu-HU" sz="1200" b="0" strike="noStrike" dirty="0" err="1" smtClean="0">
                <a:latin typeface="Arial"/>
              </a:rPr>
              <a:t>Securing</a:t>
            </a:r>
            <a:r>
              <a:rPr lang="hu-HU" sz="1200" b="0" strike="noStrike" dirty="0" smtClean="0">
                <a:latin typeface="Arial"/>
              </a:rPr>
              <a:t> </a:t>
            </a:r>
            <a:r>
              <a:rPr lang="hu-HU" sz="1200" b="0" strike="noStrike" dirty="0" err="1" smtClean="0">
                <a:latin typeface="Arial"/>
              </a:rPr>
              <a:t>Democracy</a:t>
            </a:r>
            <a:r>
              <a:rPr lang="hu-HU" sz="1200" b="0" strike="noStrike" dirty="0" smtClean="0">
                <a:latin typeface="Arial"/>
              </a:rPr>
              <a:t> jelentése – https://www.isdglobal.org/wp-content/uploads/2020/08/ISDG-proCCP.pdf</a:t>
            </a:r>
          </a:p>
          <a:p>
            <a:pPr marL="171360" indent="-171000">
              <a:lnSpc>
                <a:spcPct val="100000"/>
              </a:lnSpc>
              <a:buClr>
                <a:srgbClr val="000000"/>
              </a:buClr>
              <a:buFont typeface="StarSymbol"/>
              <a:buChar char="-"/>
            </a:pPr>
            <a:r>
              <a:rPr lang="hu-HU" sz="1200" b="0" strike="noStrike" dirty="0" smtClean="0">
                <a:latin typeface="Arial"/>
              </a:rPr>
              <a:t>Képek kontextuson kívüli használata: a következő dia ismerteti az idevágó példát. Rendkívül gyakori dezinformációs technikának számít egy (gyakran felkavaró vagy sokkoló) felvétel újbóli felhasználása egy aktuális eseményhez, vagy valamilyen teljesen más összefüggésrendszerben.</a:t>
            </a:r>
          </a:p>
          <a:p>
            <a:pPr>
              <a:lnSpc>
                <a:spcPct val="100000"/>
              </a:lnSpc>
            </a:pPr>
            <a:endParaRPr lang="fr-BE" sz="1200" b="0" strike="noStrike" spc="-1" dirty="0" smtClean="0">
              <a:latin typeface="Arial"/>
            </a:endParaRPr>
          </a:p>
          <a:p>
            <a:pPr>
              <a:lnSpc>
                <a:spcPct val="100000"/>
              </a:lnSpc>
              <a:tabLst>
                <a:tab pos="0" algn="l"/>
              </a:tabLst>
            </a:pPr>
            <a:r>
              <a:rPr lang="hu-HU" sz="1200" b="0" strike="noStrike" dirty="0" smtClean="0">
                <a:latin typeface="Arial"/>
              </a:rPr>
              <a:t>További információk: </a:t>
            </a:r>
            <a:r>
              <a:rPr lang="hu-HU" sz="1200" b="0" u="sng" strike="noStrike" dirty="0" smtClean="0">
                <a:solidFill>
                  <a:srgbClr val="000000"/>
                </a:solidFill>
                <a:uFillTx/>
                <a:latin typeface="Arial"/>
                <a:hlinkClick r:id="rId3"/>
              </a:rPr>
              <a:t>https://www.cits.ucsb.edu/fake-news/spread</a:t>
            </a:r>
            <a:endParaRPr lang="hu-HU" sz="1200" b="0" u="sng" strike="noStrike" dirty="0">
              <a:solidFill>
                <a:srgbClr val="000000"/>
              </a:solidFill>
              <a:uFillTx/>
              <a:latin typeface="Arial"/>
              <a:hlinkClick r:id="rId3"/>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16</a:t>
            </a:fld>
            <a:endParaRPr lang="fr-BE"/>
          </a:p>
        </p:txBody>
      </p:sp>
    </p:spTree>
    <p:extLst>
      <p:ext uri="{BB962C8B-B14F-4D97-AF65-F5344CB8AC3E}">
        <p14:creationId xmlns:p14="http://schemas.microsoft.com/office/powerpoint/2010/main" val="1020375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60" indent="-171000">
              <a:lnSpc>
                <a:spcPct val="100000"/>
              </a:lnSpc>
              <a:buClr>
                <a:srgbClr val="000000"/>
              </a:buClr>
              <a:buFont typeface="StarSymbol"/>
              <a:buChar char="-"/>
            </a:pPr>
            <a:r>
              <a:rPr lang="hu-HU" sz="2000" b="0" strike="noStrike" dirty="0" smtClean="0">
                <a:latin typeface="Arial"/>
                <a:ea typeface="+mn-ea"/>
              </a:rPr>
              <a:t>A rövid videóalkalmazás, a </a:t>
            </a:r>
            <a:r>
              <a:rPr lang="hu-HU" sz="2000" b="0" strike="noStrike" dirty="0" err="1" smtClean="0">
                <a:latin typeface="Arial"/>
                <a:ea typeface="+mn-ea"/>
              </a:rPr>
              <a:t>TikTok</a:t>
            </a:r>
            <a:r>
              <a:rPr lang="hu-HU" sz="2000" b="0" strike="noStrike" dirty="0" smtClean="0">
                <a:latin typeface="Arial"/>
                <a:ea typeface="+mn-ea"/>
              </a:rPr>
              <a:t> felhasználói bázisa rendkívül gyorsan nőtt, különösen a tizenéves közönség körében. </a:t>
            </a:r>
            <a:r>
              <a:rPr lang="hu-HU" b="0" strike="noStrike" dirty="0" smtClean="0"/>
              <a:t>Ahogy azonban a </a:t>
            </a:r>
            <a:r>
              <a:rPr lang="hu-HU" b="0" strike="noStrike" dirty="0" err="1" smtClean="0"/>
              <a:t>TikTok</a:t>
            </a:r>
            <a:r>
              <a:rPr lang="hu-HU" b="0" strike="noStrike" dirty="0" smtClean="0"/>
              <a:t> népszerűsége Európában és az Egyesült Államokban nőtt, számos hamis – nagyrészt politikai – tartalomnak, valamint védőoltás-ellenes bejegyzéseknek és az éghajlatváltozással kapcsolatos félretájékoztatásnak, például Greta </a:t>
            </a:r>
            <a:r>
              <a:rPr lang="hu-HU" b="0" strike="noStrike" dirty="0" err="1" smtClean="0"/>
              <a:t>Thunberg</a:t>
            </a:r>
            <a:r>
              <a:rPr lang="hu-HU" b="0" strike="noStrike" dirty="0" smtClean="0"/>
              <a:t> svéd környezetvédelmi aktivista elleni támadásoknak is otthont adott.</a:t>
            </a:r>
            <a:r>
              <a:rPr lang="hu-HU" sz="1200" b="0" strike="noStrike" dirty="0" smtClean="0">
                <a:solidFill>
                  <a:srgbClr val="000000"/>
                </a:solidFill>
                <a:latin typeface="+mn-lt"/>
                <a:ea typeface="+mn-ea"/>
              </a:rPr>
              <a:t> </a:t>
            </a:r>
          </a:p>
          <a:p>
            <a:pPr marL="171360" indent="-171000">
              <a:lnSpc>
                <a:spcPct val="100000"/>
              </a:lnSpc>
              <a:buClr>
                <a:srgbClr val="000000"/>
              </a:buClr>
              <a:buFont typeface="StarSymbol"/>
              <a:buChar char="-"/>
            </a:pPr>
            <a:r>
              <a:rPr lang="hu-HU" sz="1200" b="0" strike="noStrike" dirty="0" smtClean="0">
                <a:solidFill>
                  <a:srgbClr val="000000"/>
                </a:solidFill>
                <a:latin typeface="+mn-lt"/>
                <a:ea typeface="+mn-ea"/>
              </a:rPr>
              <a:t>Az idei év elején számos videó került fel a </a:t>
            </a:r>
            <a:r>
              <a:rPr lang="hu-HU" sz="1200" b="0" strike="noStrike" dirty="0" err="1" smtClean="0">
                <a:solidFill>
                  <a:srgbClr val="000000"/>
                </a:solidFill>
                <a:latin typeface="+mn-lt"/>
                <a:ea typeface="+mn-ea"/>
              </a:rPr>
              <a:t>TikTok-ra</a:t>
            </a:r>
            <a:r>
              <a:rPr lang="hu-HU" sz="1200" b="0" strike="noStrike" dirty="0" smtClean="0">
                <a:solidFill>
                  <a:srgbClr val="000000"/>
                </a:solidFill>
                <a:latin typeface="+mn-lt"/>
                <a:ea typeface="+mn-ea"/>
              </a:rPr>
              <a:t>, amelyek alaptalan állításokat és megcáfolt összeesküvés-elméleteket terjesztettek a koronavírus-járvánnyal kapcsolatban.</a:t>
            </a:r>
          </a:p>
          <a:p>
            <a:pPr marL="171360" indent="-171000">
              <a:lnSpc>
                <a:spcPct val="100000"/>
              </a:lnSpc>
              <a:buClr>
                <a:srgbClr val="000000"/>
              </a:buClr>
              <a:buFont typeface="StarSymbol"/>
              <a:buChar char="-"/>
            </a:pPr>
            <a:r>
              <a:rPr lang="hu-HU" sz="1200" b="0" strike="noStrike" dirty="0" smtClean="0">
                <a:solidFill>
                  <a:srgbClr val="000000"/>
                </a:solidFill>
                <a:latin typeface="+mn-lt"/>
                <a:ea typeface="+mn-ea"/>
              </a:rPr>
              <a:t>Az itt bemutatott videókhoz hasonló, együttesen több ezerszer megtekintett videók állították, hogy a „kínai kormány” „a népességszabályozás egyik eszközeként indította el a vírust”, vagy hogy a járvány „valójában egy kormányzati biokémiai támadás” volt, az emberek figyelmének elterelésére. Egy másik videó szerint „az emberek meg vannak győződve arról, hogy Kína úgy döntött, hogy a vírust „baleset” útján ... a népességszabályozás eszközeként engedi szabadon.”</a:t>
            </a:r>
          </a:p>
          <a:p>
            <a:pPr marL="171360" indent="-171000">
              <a:lnSpc>
                <a:spcPct val="100000"/>
              </a:lnSpc>
              <a:buClr>
                <a:srgbClr val="000000"/>
              </a:buClr>
              <a:buFont typeface="StarSymbol"/>
              <a:buChar char="-"/>
            </a:pPr>
            <a:r>
              <a:rPr lang="hu-HU" sz="1200" b="0" strike="noStrike" dirty="0" smtClean="0">
                <a:solidFill>
                  <a:srgbClr val="000000"/>
                </a:solidFill>
                <a:latin typeface="+mn-lt"/>
                <a:ea typeface="+mn-ea"/>
              </a:rPr>
              <a:t>Azóta a </a:t>
            </a:r>
            <a:r>
              <a:rPr lang="hu-HU" sz="1200" b="0" strike="noStrike" dirty="0" err="1" smtClean="0">
                <a:solidFill>
                  <a:srgbClr val="000000"/>
                </a:solidFill>
                <a:latin typeface="+mn-lt"/>
                <a:ea typeface="+mn-ea"/>
              </a:rPr>
              <a:t>TikTok</a:t>
            </a:r>
            <a:r>
              <a:rPr lang="hu-HU" sz="1200" b="0" strike="noStrike" dirty="0" smtClean="0">
                <a:solidFill>
                  <a:srgbClr val="000000"/>
                </a:solidFill>
                <a:latin typeface="+mn-lt"/>
                <a:ea typeface="+mn-ea"/>
              </a:rPr>
              <a:t> egyértelmű iránymutatásokat dolgozott ki a platformján található félrevezető információk – többek között az orvosi félretájékoztatás – ellen, de bárki, aki az alkalmazást használja, tudja, hogy milyen gyorsan lehet új trendeket, </a:t>
            </a:r>
            <a:r>
              <a:rPr lang="hu-HU" sz="1200" b="0" strike="noStrike" dirty="0" err="1" smtClean="0">
                <a:solidFill>
                  <a:srgbClr val="000000"/>
                </a:solidFill>
                <a:latin typeface="+mn-lt"/>
                <a:ea typeface="+mn-ea"/>
              </a:rPr>
              <a:t>hashtageket</a:t>
            </a:r>
            <a:r>
              <a:rPr lang="hu-HU" sz="1200" b="0" strike="noStrike" dirty="0" smtClean="0">
                <a:solidFill>
                  <a:srgbClr val="000000"/>
                </a:solidFill>
                <a:latin typeface="+mn-lt"/>
                <a:ea typeface="+mn-ea"/>
              </a:rPr>
              <a:t>, kihívásokat indítani és terjeszteni, ezért fontos, hogy éberen figyeljünk e tartalmak megtekintése és megosztása során.</a:t>
            </a:r>
          </a:p>
          <a:p>
            <a:pPr>
              <a:lnSpc>
                <a:spcPct val="100000"/>
              </a:lnSpc>
            </a:pPr>
            <a:endParaRPr lang="fr-BE" sz="1200" b="0" strike="noStrike" spc="-1" dirty="0" smtClean="0">
              <a:latin typeface="Arial"/>
            </a:endParaRPr>
          </a:p>
          <a:p>
            <a:pPr>
              <a:lnSpc>
                <a:spcPct val="100000"/>
              </a:lnSpc>
            </a:pPr>
            <a:r>
              <a:rPr lang="hu-HU" sz="1200" b="0" strike="noStrike" dirty="0" smtClean="0">
                <a:solidFill>
                  <a:srgbClr val="000000"/>
                </a:solidFill>
                <a:latin typeface="+mn-lt"/>
                <a:ea typeface="+mn-ea"/>
              </a:rPr>
              <a:t>Források: https://www.poynter.org/fact-checking/2019/misinformation-makes-its-way-to-tiktok/</a:t>
            </a:r>
          </a:p>
          <a:p>
            <a:pPr>
              <a:lnSpc>
                <a:spcPct val="100000"/>
              </a:lnSpc>
            </a:pPr>
            <a:r>
              <a:rPr lang="hu-HU" sz="2000" b="0" strike="noStrike" dirty="0" smtClean="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17</a:t>
            </a:fld>
            <a:endParaRPr lang="fr-BE"/>
          </a:p>
        </p:txBody>
      </p:sp>
    </p:spTree>
    <p:extLst>
      <p:ext uri="{BB962C8B-B14F-4D97-AF65-F5344CB8AC3E}">
        <p14:creationId xmlns:p14="http://schemas.microsoft.com/office/powerpoint/2010/main" val="17704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latin typeface="Arial"/>
              </a:rPr>
              <a:t>Nézzétek meg ezt a videót rendkívül figyelmesen – igazán élethű, ugye? Nem meglepő módon a pápa nem hajtott végre semmilyen trükköt a terítővel, amikor ellátogatott az Egyesült Államokba, és a klip teljes mértékben koholmány: ezt hívjuk „</a:t>
            </a:r>
            <a:r>
              <a:rPr lang="hu-HU" sz="1200" b="0" strike="noStrike" dirty="0" err="1" smtClean="0">
                <a:latin typeface="Arial"/>
              </a:rPr>
              <a:t>deepfake-nek</a:t>
            </a:r>
            <a:r>
              <a:rPr lang="hu-HU" sz="1200" b="0" strike="noStrike" dirty="0" smtClean="0">
                <a:latin typeface="Arial"/>
              </a:rPr>
              <a:t>” (mélykamu). Itt látható az összehasonlítás az eredetivel: https://www.youtube.com/watch?v=ABy_1sL-R3s&amp;feature=emb_title</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strike="noStrike" dirty="0" smtClean="0">
                <a:latin typeface="Arial"/>
                <a:ea typeface="+mn-ea"/>
              </a:rPr>
              <a:t>A </a:t>
            </a:r>
            <a:r>
              <a:rPr lang="hu-HU" sz="1200" b="0" strike="noStrike" dirty="0" err="1" smtClean="0">
                <a:latin typeface="Arial"/>
                <a:ea typeface="+mn-ea"/>
              </a:rPr>
              <a:t>deepfake-ek</a:t>
            </a:r>
            <a:r>
              <a:rPr lang="hu-HU" sz="1200" b="0" strike="noStrike" dirty="0" smtClean="0">
                <a:latin typeface="Arial"/>
                <a:ea typeface="+mn-ea"/>
              </a:rPr>
              <a:t> számítanak a Photoshop mai változatának: mesterséges intelligencia segítségével </a:t>
            </a:r>
            <a:r>
              <a:rPr lang="hu-HU" sz="900" b="0" strike="noStrike" dirty="0" smtClean="0">
                <a:solidFill>
                  <a:srgbClr val="000000"/>
                </a:solidFill>
                <a:latin typeface="+mn-lt"/>
                <a:ea typeface="+mn-ea"/>
              </a:rPr>
              <a:t>hoznak létre új felvételeket (képeket, videókat, hangfelvételeket), amelyek olyan eseményeket, nyilatkozatokat vagy cselekedeteket ábrázolnak, amelyek valójában sosem történtek meg. A végeredmény igazán meggyőző lehet. A </a:t>
            </a:r>
            <a:r>
              <a:rPr lang="hu-HU" sz="900" b="0" strike="noStrike" dirty="0" err="1" smtClean="0">
                <a:solidFill>
                  <a:srgbClr val="000000"/>
                </a:solidFill>
                <a:latin typeface="+mn-lt"/>
                <a:ea typeface="+mn-ea"/>
              </a:rPr>
              <a:t>deepfake-ek</a:t>
            </a:r>
            <a:r>
              <a:rPr lang="hu-HU" sz="900" b="0" strike="noStrike" dirty="0" smtClean="0">
                <a:solidFill>
                  <a:srgbClr val="000000"/>
                </a:solidFill>
                <a:latin typeface="+mn-lt"/>
                <a:ea typeface="+mn-ea"/>
              </a:rPr>
              <a:t> eltérnek a hamis információk egyéb formáitól, ugyanis nehéz hamisként azonosítani őket. A </a:t>
            </a:r>
            <a:r>
              <a:rPr lang="hu-HU" sz="900" b="0" strike="noStrike" dirty="0" err="1" smtClean="0">
                <a:solidFill>
                  <a:srgbClr val="000000"/>
                </a:solidFill>
                <a:latin typeface="+mn-lt"/>
                <a:ea typeface="+mn-ea"/>
              </a:rPr>
              <a:t>deepfake-ek</a:t>
            </a:r>
            <a:r>
              <a:rPr lang="hu-HU" sz="900" b="0" strike="noStrike" dirty="0" smtClean="0">
                <a:solidFill>
                  <a:srgbClr val="000000"/>
                </a:solidFill>
                <a:latin typeface="+mn-lt"/>
                <a:ea typeface="+mn-ea"/>
              </a:rPr>
              <a:t> hamis videók, amelyeket digitális szoftverek, gépi tanulás és arccsere segítségével hoznak létre.</a:t>
            </a:r>
          </a:p>
          <a:p>
            <a:pPr>
              <a:lnSpc>
                <a:spcPct val="100000"/>
              </a:lnSpc>
              <a:tabLst>
                <a:tab pos="0" algn="l"/>
              </a:tabLst>
            </a:pPr>
            <a:endParaRPr lang="fr-BE" sz="900" b="0" strike="noStrike" spc="-1" dirty="0" smtClean="0">
              <a:latin typeface="Arial"/>
            </a:endParaRPr>
          </a:p>
          <a:p>
            <a:pPr>
              <a:lnSpc>
                <a:spcPct val="100000"/>
              </a:lnSpc>
              <a:tabLst>
                <a:tab pos="0" algn="l"/>
              </a:tabLst>
            </a:pPr>
            <a:r>
              <a:rPr lang="hu-HU" sz="1200" b="0" strike="noStrike" dirty="0" smtClean="0">
                <a:solidFill>
                  <a:srgbClr val="000000"/>
                </a:solidFill>
                <a:latin typeface="+mn-lt"/>
                <a:ea typeface="+mn-ea"/>
              </a:rPr>
              <a:t>További információkért lásd: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1200" b="0" strike="noStrike" spc="-1"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18</a:t>
            </a:fld>
            <a:endParaRPr lang="fr-BE"/>
          </a:p>
        </p:txBody>
      </p:sp>
    </p:spTree>
    <p:extLst>
      <p:ext uri="{BB962C8B-B14F-4D97-AF65-F5344CB8AC3E}">
        <p14:creationId xmlns:p14="http://schemas.microsoft.com/office/powerpoint/2010/main" val="181442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2000" b="0" strike="noStrike" dirty="0" smtClean="0">
                <a:latin typeface="Arial"/>
              </a:rPr>
              <a:t>Az eredeti kontextusukból kiragadott képek hamis narratíva kidolgozása érdekében történő felhasználásának egy másik példája ez a Szputnyik-történet, amelyben a lett gyermekeket „militarizálják”, és ideológiai kiképzést kapnak a NATO-tól: </a:t>
            </a:r>
            <a:r>
              <a:rPr lang="hu-HU" sz="2000" b="0" u="sng" strike="noStrike" dirty="0" smtClean="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smtClean="0">
              <a:latin typeface="Arial"/>
            </a:endParaRPr>
          </a:p>
          <a:p>
            <a:pPr algn="just">
              <a:lnSpc>
                <a:spcPct val="100000"/>
              </a:lnSpc>
              <a:tabLst>
                <a:tab pos="0" algn="l"/>
              </a:tabLst>
            </a:pPr>
            <a:r>
              <a:rPr lang="hu-HU" sz="1200" strike="noStrike" dirty="0" smtClean="0">
                <a:solidFill>
                  <a:srgbClr val="000000"/>
                </a:solidFill>
                <a:latin typeface="+mn-lt"/>
                <a:ea typeface="+mn-ea"/>
              </a:rPr>
              <a:t>Adjon lehetőséget a tanulóknak az </a:t>
            </a:r>
            <a:r>
              <a:rPr lang="hu-HU" sz="1200" b="1" strike="noStrike" dirty="0" smtClean="0">
                <a:solidFill>
                  <a:srgbClr val="000000"/>
                </a:solidFill>
                <a:latin typeface="+mn-lt"/>
                <a:ea typeface="+mn-ea"/>
              </a:rPr>
              <a:t>érzéseik</a:t>
            </a:r>
            <a:r>
              <a:rPr lang="hu-HU" sz="1200" strike="noStrike" dirty="0" smtClean="0">
                <a:solidFill>
                  <a:srgbClr val="000000"/>
                </a:solidFill>
                <a:latin typeface="+mn-lt"/>
                <a:ea typeface="+mn-ea"/>
              </a:rPr>
              <a:t> megvizsgálására.</a:t>
            </a:r>
            <a:r>
              <a:rPr lang="hu-HU" sz="1200" b="0" strike="noStrike" dirty="0" smtClean="0">
                <a:solidFill>
                  <a:srgbClr val="000000"/>
                </a:solidFill>
                <a:latin typeface="+mn-lt"/>
                <a:ea typeface="+mn-ea"/>
              </a:rPr>
              <a:t> Mit éreznek, amikor ezt látják? Hogyan reagálnának, ha ez megjelenne a </a:t>
            </a:r>
            <a:r>
              <a:rPr lang="hu-HU" sz="1200" b="0" strike="noStrike" dirty="0" err="1" smtClean="0">
                <a:solidFill>
                  <a:srgbClr val="000000"/>
                </a:solidFill>
                <a:latin typeface="+mn-lt"/>
                <a:ea typeface="+mn-ea"/>
              </a:rPr>
              <a:t>hírfolyamukban</a:t>
            </a:r>
            <a:r>
              <a:rPr lang="hu-HU" sz="1200" b="0" strike="noStrike" dirty="0" smtClean="0">
                <a:solidFill>
                  <a:srgbClr val="000000"/>
                </a:solidFill>
                <a:latin typeface="+mn-lt"/>
                <a:ea typeface="+mn-ea"/>
              </a:rPr>
              <a:t> az </a:t>
            </a:r>
            <a:r>
              <a:rPr lang="hu-HU" sz="1200" b="0" strike="noStrike" dirty="0" err="1" smtClean="0">
                <a:solidFill>
                  <a:srgbClr val="000000"/>
                </a:solidFill>
                <a:latin typeface="+mn-lt"/>
                <a:ea typeface="+mn-ea"/>
              </a:rPr>
              <a:t>Instagramon</a:t>
            </a:r>
            <a:r>
              <a:rPr lang="hu-HU" sz="1200" b="0" strike="noStrike" dirty="0" smtClean="0">
                <a:solidFill>
                  <a:srgbClr val="000000"/>
                </a:solidFill>
                <a:latin typeface="+mn-lt"/>
                <a:ea typeface="+mn-ea"/>
              </a:rPr>
              <a:t>/</a:t>
            </a:r>
            <a:r>
              <a:rPr lang="hu-HU" sz="1200" b="0" strike="noStrike" dirty="0" err="1" smtClean="0">
                <a:solidFill>
                  <a:srgbClr val="000000"/>
                </a:solidFill>
                <a:latin typeface="+mn-lt"/>
                <a:ea typeface="+mn-ea"/>
              </a:rPr>
              <a:t>TikTokon</a:t>
            </a:r>
            <a:r>
              <a:rPr lang="hu-HU" sz="1200" b="0" strike="noStrike" dirty="0" smtClean="0">
                <a:solidFill>
                  <a:srgbClr val="000000"/>
                </a:solidFill>
                <a:latin typeface="+mn-lt"/>
                <a:ea typeface="+mn-ea"/>
              </a:rPr>
              <a:t>? Miért vált ki belőlük érzelmeket? Maga a hír, annak megkomponálása, vagy esetleg a kép tehet róla?</a:t>
            </a:r>
          </a:p>
          <a:p>
            <a:pPr algn="just">
              <a:lnSpc>
                <a:spcPct val="100000"/>
              </a:lnSpc>
              <a:tabLst>
                <a:tab pos="0" algn="l"/>
              </a:tabLst>
            </a:pPr>
            <a:endParaRPr lang="fr-BE" sz="1200" b="0" strike="noStrike" spc="-1" dirty="0" smtClean="0">
              <a:latin typeface="Arial"/>
            </a:endParaRPr>
          </a:p>
          <a:p>
            <a:pPr algn="just">
              <a:lnSpc>
                <a:spcPct val="100000"/>
              </a:lnSpc>
              <a:tabLst>
                <a:tab pos="0" algn="l"/>
              </a:tabLst>
            </a:pPr>
            <a:r>
              <a:rPr lang="hu-HU" sz="1200" b="0" strike="noStrike" dirty="0" smtClean="0">
                <a:solidFill>
                  <a:srgbClr val="000000"/>
                </a:solidFill>
                <a:latin typeface="+mn-lt"/>
                <a:ea typeface="+mn-ea"/>
              </a:rPr>
              <a:t>Vezesse be a következő fejezetet: hogyan reagáljunk a dezinformációra?</a:t>
            </a:r>
            <a:endParaRPr lang="hu-HU" sz="1200" b="0" strike="noStrike" dirty="0">
              <a:solidFill>
                <a:srgbClr val="000000"/>
              </a:solidFill>
              <a:latin typeface="+mn-lt"/>
              <a:ea typeface="+mn-ea"/>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19</a:t>
            </a:fld>
            <a:endParaRPr lang="fr-BE"/>
          </a:p>
        </p:txBody>
      </p:sp>
    </p:spTree>
    <p:extLst>
      <p:ext uri="{BB962C8B-B14F-4D97-AF65-F5344CB8AC3E}">
        <p14:creationId xmlns:p14="http://schemas.microsoft.com/office/powerpoint/2010/main" val="193914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hu-HU" sz="1200" b="1" strike="noStrike" dirty="0" smtClean="0">
                <a:latin typeface="Arial"/>
              </a:rPr>
              <a:t>Melyik hamis?</a:t>
            </a:r>
          </a:p>
          <a:p>
            <a:pPr marL="216000" indent="-216000">
              <a:lnSpc>
                <a:spcPct val="100000"/>
              </a:lnSpc>
            </a:pPr>
            <a:endParaRPr lang="fr-BE" sz="1200" b="0" strike="noStrike" spc="-1" dirty="0" smtClean="0">
              <a:latin typeface="Arial"/>
            </a:endParaRPr>
          </a:p>
          <a:p>
            <a:pPr marL="216000" indent="-216000">
              <a:lnSpc>
                <a:spcPct val="100000"/>
              </a:lnSpc>
            </a:pPr>
            <a:r>
              <a:rPr lang="hu-HU" sz="1200" b="0" strike="noStrike" dirty="0" smtClean="0">
                <a:latin typeface="Arial"/>
              </a:rPr>
              <a:t>Jégtörő: Kezdésképp itt egy egyszerű példa, amelynek valószínűleg senki sem dől be, de lehet, hogy megnevetteti a társaságot. </a:t>
            </a:r>
          </a:p>
          <a:p>
            <a:pPr marL="216000" indent="-216000">
              <a:lnSpc>
                <a:spcPct val="100000"/>
              </a:lnSpc>
            </a:pPr>
            <a:endParaRPr lang="fr-BE" sz="1200" b="0" strike="noStrike" spc="-1" dirty="0" smtClean="0">
              <a:latin typeface="Arial"/>
            </a:endParaRPr>
          </a:p>
          <a:p>
            <a:pPr marL="216000" indent="-216000">
              <a:lnSpc>
                <a:spcPct val="100000"/>
              </a:lnSpc>
            </a:pPr>
            <a:r>
              <a:rPr lang="hu-HU" sz="1200" b="0" strike="noStrike" dirty="0" smtClean="0">
                <a:latin typeface="Arial"/>
              </a:rPr>
              <a:t>Forrás: www.snopes.com</a:t>
            </a:r>
            <a:endParaRPr lang="hu-HU" sz="1200" b="0" strike="noStrike"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a:t>
            </a:fld>
            <a:endParaRPr lang="fr-BE"/>
          </a:p>
        </p:txBody>
      </p:sp>
    </p:spTree>
    <p:extLst>
      <p:ext uri="{BB962C8B-B14F-4D97-AF65-F5344CB8AC3E}">
        <p14:creationId xmlns:p14="http://schemas.microsoft.com/office/powerpoint/2010/main" val="252083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solidFill>
                  <a:srgbClr val="000000"/>
                </a:solidFill>
                <a:latin typeface="Arial"/>
              </a:rPr>
              <a:t>HOGYAN REAGÁLJUNK A DEZINFORMÁCIÓRA?</a:t>
            </a:r>
          </a:p>
          <a:p>
            <a:pPr>
              <a:lnSpc>
                <a:spcPct val="100000"/>
              </a:lnSpc>
              <a:tabLst>
                <a:tab pos="0" algn="l"/>
              </a:tabLst>
            </a:pPr>
            <a:endParaRPr lang="fr-BE" sz="1200" b="0" strike="noStrike" spc="-1" dirty="0" smtClean="0">
              <a:latin typeface="Arial"/>
            </a:endParaRPr>
          </a:p>
          <a:p>
            <a:pPr marL="171360" indent="-171000">
              <a:lnSpc>
                <a:spcPct val="100000"/>
              </a:lnSpc>
              <a:buClr>
                <a:srgbClr val="000000"/>
              </a:buClr>
              <a:buFont typeface="Wingdings" charset="2"/>
              <a:buChar char=""/>
              <a:tabLst>
                <a:tab pos="0" algn="l"/>
              </a:tabLst>
            </a:pPr>
            <a:r>
              <a:rPr lang="hu-HU" sz="1200" b="0" strike="noStrike" dirty="0" smtClean="0">
                <a:solidFill>
                  <a:srgbClr val="000000"/>
                </a:solidFill>
                <a:latin typeface="Arial"/>
                <a:ea typeface="Calibri"/>
              </a:rPr>
              <a:t>Tanulási célok:</a:t>
            </a:r>
            <a:r>
              <a:rPr lang="hu-HU" dirty="0" smtClean="0"/>
              <a:t/>
            </a:r>
            <a:br>
              <a:rPr lang="hu-HU" dirty="0" smtClean="0"/>
            </a:br>
            <a:r>
              <a:rPr lang="hu-HU" sz="1200" b="0" strike="noStrike" dirty="0" smtClean="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hu-HU" sz="1200" b="0" strike="noStrike" dirty="0" smtClean="0">
                <a:solidFill>
                  <a:srgbClr val="000000"/>
                </a:solidFill>
                <a:latin typeface="Arial"/>
                <a:ea typeface="Calibri"/>
              </a:rPr>
              <a:t>Annak megértése, hogy mindannyiunknak megvan a magunk szerepe a dezinformáció megfékezésében, ugyanis kockázatot jelent a demokráciáinkra (és esetlegesen az életünkre) nézve.</a:t>
            </a:r>
          </a:p>
          <a:p>
            <a:pPr marL="171360" indent="-171000">
              <a:lnSpc>
                <a:spcPct val="100000"/>
              </a:lnSpc>
              <a:buClr>
                <a:srgbClr val="000000"/>
              </a:buClr>
              <a:buFont typeface="Wingdings" charset="2"/>
              <a:buChar char="-"/>
              <a:tabLst>
                <a:tab pos="0" algn="l"/>
              </a:tabLst>
            </a:pPr>
            <a:r>
              <a:rPr lang="hu-HU" sz="1200" b="0" strike="noStrike" dirty="0" smtClean="0">
                <a:solidFill>
                  <a:srgbClr val="000000"/>
                </a:solidFill>
                <a:latin typeface="Arial"/>
                <a:ea typeface="Calibri"/>
              </a:rPr>
              <a:t>A tartalmak valósságának értékelésére szolgáló különböző lépések – többek között a megfontolt megosztás, valamint a tényellenőrzés folyamata főbb elemeinek – megvitatása.</a:t>
            </a:r>
          </a:p>
          <a:p>
            <a:pPr marL="171360" indent="-171000">
              <a:lnSpc>
                <a:spcPct val="100000"/>
              </a:lnSpc>
              <a:buClr>
                <a:srgbClr val="000000"/>
              </a:buClr>
              <a:buFont typeface="Wingdings" charset="2"/>
              <a:buChar char="-"/>
              <a:tabLst>
                <a:tab pos="0" algn="l"/>
              </a:tabLst>
            </a:pPr>
            <a:r>
              <a:rPr lang="hu-HU" sz="1200" b="0" strike="noStrike" dirty="0" smtClean="0">
                <a:solidFill>
                  <a:srgbClr val="000000"/>
                </a:solidFill>
                <a:latin typeface="Arial"/>
                <a:ea typeface="Calibri"/>
              </a:rPr>
              <a:t>Annak elsajátítása, hogy hogyan lehet másokkal beszélgetni a dezinformációról és az azzal járó veszélyekről, és miként lehet elérni, hogy felhagyjanak a káros és hamis narratívák terjesztésével.</a:t>
            </a:r>
            <a:endParaRPr lang="hu-HU" sz="1200" b="0" strike="noStrike" dirty="0">
              <a:solidFill>
                <a:srgbClr val="000000"/>
              </a:solidFill>
              <a:latin typeface="Arial"/>
              <a:ea typeface="Calibri"/>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20</a:t>
            </a:fld>
            <a:endParaRPr lang="fr-BE"/>
          </a:p>
        </p:txBody>
      </p:sp>
    </p:spTree>
    <p:extLst>
      <p:ext uri="{BB962C8B-B14F-4D97-AF65-F5344CB8AC3E}">
        <p14:creationId xmlns:p14="http://schemas.microsoft.com/office/powerpoint/2010/main" val="219545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solidFill>
                  <a:srgbClr val="000000"/>
                </a:solidFill>
                <a:latin typeface="+mn-lt"/>
                <a:ea typeface="+mn-ea"/>
              </a:rPr>
              <a:t>Leírások:</a:t>
            </a:r>
          </a:p>
          <a:p>
            <a:pPr marL="171360" indent="-171000">
              <a:lnSpc>
                <a:spcPct val="100000"/>
              </a:lnSpc>
              <a:buClr>
                <a:srgbClr val="000000"/>
              </a:buClr>
              <a:buFont typeface="StarSymbol"/>
              <a:buChar char="-"/>
              <a:tabLst>
                <a:tab pos="0" algn="l"/>
              </a:tabLst>
            </a:pPr>
            <a:r>
              <a:rPr lang="hu-HU" sz="1200" b="0" strike="noStrike" dirty="0" smtClean="0">
                <a:solidFill>
                  <a:srgbClr val="000000"/>
                </a:solidFill>
                <a:latin typeface="+mn-lt"/>
                <a:ea typeface="+mn-ea"/>
              </a:rPr>
              <a:t>A védekezés első lépése, ha tudatában vagyunk a dezinformációnak és annak, hogy mi is a célpontjává válhatunk azoknak.</a:t>
            </a:r>
          </a:p>
          <a:p>
            <a:pPr marL="171360" indent="-171000">
              <a:lnSpc>
                <a:spcPct val="100000"/>
              </a:lnSpc>
              <a:buClr>
                <a:srgbClr val="000000"/>
              </a:buClr>
              <a:buFont typeface="StarSymbol"/>
              <a:buChar char="-"/>
              <a:tabLst>
                <a:tab pos="0" algn="l"/>
              </a:tabLst>
            </a:pPr>
            <a:r>
              <a:rPr lang="hu-HU" sz="1200" b="0" strike="noStrike" dirty="0" smtClean="0">
                <a:solidFill>
                  <a:srgbClr val="000000"/>
                </a:solidFill>
                <a:latin typeface="+mn-lt"/>
                <a:ea typeface="+mn-ea"/>
              </a:rPr>
              <a:t>A tényellenőrzés hasznos második lépés, és szórakoztató is lehet: olyan, mintha a tanulók </a:t>
            </a:r>
            <a:r>
              <a:rPr lang="hu-HU" sz="1200" b="0" strike="noStrike" dirty="0" err="1" smtClean="0">
                <a:solidFill>
                  <a:srgbClr val="000000"/>
                </a:solidFill>
                <a:latin typeface="+mn-lt"/>
                <a:ea typeface="+mn-ea"/>
              </a:rPr>
              <a:t>nyomozósat</a:t>
            </a:r>
            <a:r>
              <a:rPr lang="hu-HU" sz="1200" b="0" strike="noStrike" dirty="0" smtClean="0">
                <a:solidFill>
                  <a:srgbClr val="000000"/>
                </a:solidFill>
                <a:latin typeface="+mn-lt"/>
                <a:ea typeface="+mn-ea"/>
              </a:rPr>
              <a:t> játszanának, ami igazán élvezetes lehet számukra. Noha a folyamat többségében igen időigényes lehet, a tanulóknak nem szabad elveszteniük az érdeklődésüket, mivel egy adott információ bizonyos jellemzői máris sokat elárulhatnak a közvetített üzenet minőségéről. </a:t>
            </a:r>
          </a:p>
          <a:p>
            <a:pPr marL="171360" indent="-171000">
              <a:lnSpc>
                <a:spcPct val="100000"/>
              </a:lnSpc>
              <a:buClr>
                <a:srgbClr val="000000"/>
              </a:buClr>
              <a:buFont typeface="StarSymbol"/>
              <a:buChar char="-"/>
              <a:tabLst>
                <a:tab pos="0" algn="l"/>
              </a:tabLst>
            </a:pPr>
            <a:r>
              <a:rPr lang="hu-HU" b="0" strike="noStrike" dirty="0" smtClean="0">
                <a:solidFill>
                  <a:srgbClr val="000000"/>
                </a:solidFill>
              </a:rPr>
              <a:t>Mindig </a:t>
            </a:r>
            <a:r>
              <a:rPr lang="hu-HU" sz="1200" b="0" strike="noStrike" dirty="0" smtClean="0">
                <a:solidFill>
                  <a:srgbClr val="000000"/>
                </a:solidFill>
                <a:latin typeface="+mn-lt"/>
                <a:ea typeface="Arial"/>
              </a:rPr>
              <a:t>kritikus hozzáállással kell szemlélnünk az információkat.</a:t>
            </a:r>
          </a:p>
          <a:p>
            <a:pPr marL="171360" indent="-171000">
              <a:lnSpc>
                <a:spcPct val="100000"/>
              </a:lnSpc>
              <a:buClr>
                <a:srgbClr val="000000"/>
              </a:buClr>
              <a:buFont typeface="StarSymbol"/>
              <a:buChar char="-"/>
              <a:tabLst>
                <a:tab pos="0" algn="l"/>
              </a:tabLst>
            </a:pPr>
            <a:r>
              <a:rPr lang="hu-HU" sz="2000" b="0" strike="noStrike" dirty="0" smtClean="0">
                <a:solidFill>
                  <a:srgbClr val="000000"/>
                </a:solidFill>
                <a:latin typeface="+mn-lt"/>
                <a:ea typeface="Arial"/>
              </a:rPr>
              <a:t>Hogyan tápláljuk az intézmények és a média iránti bizalmat?</a:t>
            </a:r>
          </a:p>
          <a:p>
            <a:pPr marL="171360" indent="-171000">
              <a:lnSpc>
                <a:spcPct val="100000"/>
              </a:lnSpc>
              <a:buClr>
                <a:srgbClr val="000000"/>
              </a:buClr>
              <a:buFont typeface="StarSymbol"/>
              <a:buChar char="-"/>
              <a:tabLst>
                <a:tab pos="0" algn="l"/>
              </a:tabLst>
            </a:pPr>
            <a:r>
              <a:rPr lang="hu-HU" sz="2000" b="0" strike="noStrike" dirty="0" smtClean="0">
                <a:solidFill>
                  <a:srgbClr val="000000"/>
                </a:solidFill>
                <a:latin typeface="+mn-lt"/>
                <a:ea typeface="Arial"/>
              </a:rPr>
              <a:t>Mi történne, ha válság idején nem hinnénk abban, amire a hatóságok kérnek minket?</a:t>
            </a:r>
          </a:p>
          <a:p>
            <a:pPr marL="171360" indent="-171000">
              <a:lnSpc>
                <a:spcPct val="100000"/>
              </a:lnSpc>
              <a:buClr>
                <a:srgbClr val="000000"/>
              </a:buClr>
              <a:buFont typeface="StarSymbol"/>
              <a:buChar char="-"/>
              <a:tabLst>
                <a:tab pos="0" algn="l"/>
              </a:tabLst>
            </a:pPr>
            <a:r>
              <a:rPr lang="hu-HU" sz="2000" strike="noStrike" dirty="0" smtClean="0">
                <a:solidFill>
                  <a:srgbClr val="000000"/>
                </a:solidFill>
                <a:latin typeface="+mn-lt"/>
                <a:ea typeface="Arial"/>
              </a:rPr>
              <a:t>Fontos a </a:t>
            </a:r>
            <a:r>
              <a:rPr lang="hu-HU" sz="2000" b="1" i="1" strike="noStrike" dirty="0" smtClean="0">
                <a:solidFill>
                  <a:srgbClr val="000000"/>
                </a:solidFill>
                <a:latin typeface="+mn-lt"/>
                <a:ea typeface="Arial"/>
              </a:rPr>
              <a:t>forrás</a:t>
            </a:r>
            <a:r>
              <a:rPr lang="hu-HU" sz="2000" strike="noStrike" dirty="0" smtClean="0">
                <a:solidFill>
                  <a:srgbClr val="000000"/>
                </a:solidFill>
                <a:latin typeface="+mn-lt"/>
                <a:ea typeface="Arial"/>
              </a:rPr>
              <a:t> – mindig érdemes megőrizni</a:t>
            </a:r>
            <a:r>
              <a:rPr lang="hu-HU" sz="2000" b="0" strike="noStrike" dirty="0" smtClean="0">
                <a:solidFill>
                  <a:srgbClr val="000000"/>
                </a:solidFill>
                <a:latin typeface="+mn-lt"/>
                <a:ea typeface="Arial"/>
              </a:rPr>
              <a:t> egyfajta egészséges szkepticizmust, de ennek különösen nagy jelentősége van, ha a forrás nem megbízható.</a:t>
            </a:r>
          </a:p>
          <a:p>
            <a:pPr>
              <a:lnSpc>
                <a:spcPct val="100000"/>
              </a:lnSpc>
              <a:tabLst>
                <a:tab pos="0" algn="l"/>
              </a:tabLst>
            </a:pPr>
            <a:endParaRPr lang="fr-BE" sz="2000" b="0" strike="noStrike" spc="-1" dirty="0" smtClean="0">
              <a:latin typeface="Arial"/>
            </a:endParaRPr>
          </a:p>
          <a:p>
            <a:pPr>
              <a:lnSpc>
                <a:spcPct val="100000"/>
              </a:lnSpc>
              <a:tabLst>
                <a:tab pos="0" algn="l"/>
              </a:tabLst>
            </a:pPr>
            <a:endParaRPr lang="fr-BE" sz="2000" b="0" strike="noStrike" spc="-1"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21</a:t>
            </a:fld>
            <a:endParaRPr lang="fr-BE"/>
          </a:p>
        </p:txBody>
      </p:sp>
    </p:spTree>
    <p:extLst>
      <p:ext uri="{BB962C8B-B14F-4D97-AF65-F5344CB8AC3E}">
        <p14:creationId xmlns:p14="http://schemas.microsoft.com/office/powerpoint/2010/main" val="1515084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tabLst>
                <a:tab pos="0" algn="l"/>
              </a:tabLst>
            </a:pPr>
            <a:r>
              <a:rPr lang="hu-HU" sz="1200" b="0" strike="noStrike" dirty="0" smtClean="0">
                <a:latin typeface="Arial"/>
                <a:ea typeface="Calibri"/>
              </a:rPr>
              <a:t>Egy feladat keretében térjen vissza a korábbi példákhoz (például a lett gyermekekről készült videóhoz, akik állítólag fegyvereket kapnak és bevonulnak a hadseregbe, vagy a Covid19-vakcina feltalálásáról készült hamis képhez).</a:t>
            </a:r>
          </a:p>
          <a:p>
            <a:pPr algn="just">
              <a:lnSpc>
                <a:spcPct val="100000"/>
              </a:lnSpc>
              <a:tabLst>
                <a:tab pos="0" algn="l"/>
              </a:tabLst>
            </a:pPr>
            <a:endParaRPr lang="fr-BE" sz="1200" b="0" strike="noStrike" spc="-1" dirty="0" smtClean="0">
              <a:latin typeface="Arial"/>
            </a:endParaRPr>
          </a:p>
          <a:p>
            <a:pPr algn="just">
              <a:lnSpc>
                <a:spcPct val="100000"/>
              </a:lnSpc>
              <a:tabLst>
                <a:tab pos="0" algn="l"/>
              </a:tabLst>
            </a:pPr>
            <a:r>
              <a:rPr lang="hu-HU" sz="1200" strike="noStrike" dirty="0" smtClean="0">
                <a:latin typeface="Arial"/>
                <a:ea typeface="Calibri"/>
              </a:rPr>
              <a:t>Adjon teret a tanulóknak, hogy megvizsgálják a </a:t>
            </a:r>
            <a:r>
              <a:rPr lang="hu-HU" sz="1200" b="1" strike="noStrike" dirty="0" smtClean="0">
                <a:latin typeface="Arial"/>
                <a:ea typeface="Calibri"/>
              </a:rPr>
              <a:t>saját elfogultságukat</a:t>
            </a:r>
            <a:r>
              <a:rPr lang="hu-HU" sz="1200" strike="noStrike" dirty="0" smtClean="0">
                <a:latin typeface="Arial"/>
                <a:ea typeface="Calibri"/>
              </a:rPr>
              <a:t>.</a:t>
            </a:r>
            <a:r>
              <a:rPr lang="hu-HU" sz="1200" b="0" strike="noStrike" dirty="0" smtClean="0">
                <a:latin typeface="Arial"/>
                <a:ea typeface="Calibri"/>
              </a:rPr>
              <a:t> Úgy érzik-e, hogy ez a hír megerősíti a korábbi hiedelmeiket? Másként éreznének-e, ha a hírt egy számukra kedves barátjuk/általuk követett híresség stb. osztja meg? </a:t>
            </a:r>
            <a:r>
              <a:rPr lang="hu-HU" sz="1200" strike="noStrike" dirty="0" smtClean="0">
                <a:latin typeface="Arial"/>
                <a:ea typeface="Calibri"/>
              </a:rPr>
              <a:t>Beszéljék meg, </a:t>
            </a:r>
            <a:r>
              <a:rPr lang="hu-HU" sz="1200" b="1" strike="noStrike" dirty="0" smtClean="0">
                <a:latin typeface="Arial"/>
                <a:ea typeface="Calibri"/>
              </a:rPr>
              <a:t>hogyan ellenőrizhetik </a:t>
            </a:r>
            <a:r>
              <a:rPr lang="hu-HU" sz="1200" strike="noStrike" dirty="0" smtClean="0">
                <a:latin typeface="Arial"/>
                <a:ea typeface="Calibri"/>
              </a:rPr>
              <a:t>a tartalom igazságtartalmát (az iránytű lépései):</a:t>
            </a:r>
            <a:r>
              <a:rPr lang="hu-HU" sz="1200" b="0" strike="noStrike" dirty="0" smtClean="0">
                <a:latin typeface="Arial"/>
                <a:ea typeface="Calibri"/>
              </a:rPr>
              <a:t> ellenőrizzük a tartalmat/orgánumot/szerzőt/ forrásokat</a:t>
            </a:r>
            <a:r>
              <a:rPr lang="hu-HU" sz="1200" b="0" strike="noStrike" dirty="0" smtClean="0">
                <a:solidFill>
                  <a:srgbClr val="000000"/>
                </a:solidFill>
                <a:latin typeface="Arial"/>
                <a:ea typeface="Calibri"/>
              </a:rPr>
              <a:t>/képeket/mítoszrombolókat. Hagyjon időt nekik arra, hogy átgondolják, mi számít megbízható forrásnak és mi nem. GONDOLKODJUNK, MIELŐTT MEGOSZTUNK VALAMIT! Inspiráció gyanánt játssza le az </a:t>
            </a:r>
            <a:r>
              <a:rPr lang="hu-HU" sz="1200" b="0" strike="noStrike" dirty="0" err="1" smtClean="0">
                <a:solidFill>
                  <a:srgbClr val="000000"/>
                </a:solidFill>
                <a:latin typeface="Arial"/>
                <a:ea typeface="Calibri"/>
              </a:rPr>
              <a:t>EUvsDisinfo</a:t>
            </a:r>
            <a:r>
              <a:rPr lang="hu-HU" sz="1200" b="0" strike="noStrike" dirty="0" smtClean="0">
                <a:solidFill>
                  <a:srgbClr val="000000"/>
                </a:solidFill>
                <a:latin typeface="Arial"/>
                <a:ea typeface="Calibri"/>
              </a:rPr>
              <a:t> videóját: </a:t>
            </a:r>
            <a:r>
              <a:rPr lang="hu-HU" sz="1200" b="0" u="sng" strike="noStrike" dirty="0" smtClean="0">
                <a:solidFill>
                  <a:srgbClr val="000000"/>
                </a:solidFill>
                <a:uFillTx/>
                <a:latin typeface="Arial"/>
                <a:ea typeface="Calibri"/>
                <a:hlinkClick r:id="rId3"/>
              </a:rPr>
              <a:t>https://www.facebook.com/watch/?v=3192621760756370</a:t>
            </a:r>
            <a:r>
              <a:rPr lang="hu-HU" sz="1200" b="0" u="sng" strike="noStrike" dirty="0" smtClean="0">
                <a:solidFill>
                  <a:srgbClr val="000000"/>
                </a:solidFill>
                <a:uFillTx/>
                <a:latin typeface="Arial"/>
                <a:ea typeface="Calibri"/>
              </a:rPr>
              <a:t>; </a:t>
            </a:r>
            <a:r>
              <a:rPr lang="hu-HU" sz="1200" b="0" strike="noStrike" dirty="0" smtClean="0">
                <a:solidFill>
                  <a:srgbClr val="000000"/>
                </a:solidFill>
                <a:latin typeface="Arial"/>
                <a:ea typeface="Calibri"/>
              </a:rPr>
              <a:t> </a:t>
            </a:r>
            <a:r>
              <a:rPr lang="hu-HU" sz="1200" b="0" u="sng" strike="noStrike" dirty="0" smtClean="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smtClean="0">
              <a:latin typeface="Arial"/>
            </a:endParaRPr>
          </a:p>
          <a:p>
            <a:pPr algn="just">
              <a:lnSpc>
                <a:spcPct val="100000"/>
              </a:lnSpc>
              <a:tabLst>
                <a:tab pos="0" algn="l"/>
              </a:tabLst>
            </a:pPr>
            <a:r>
              <a:rPr lang="hu-HU" sz="1200" b="0" strike="noStrike" dirty="0" smtClean="0">
                <a:solidFill>
                  <a:srgbClr val="000000"/>
                </a:solidFill>
                <a:latin typeface="Arial"/>
                <a:ea typeface="Calibri"/>
              </a:rPr>
              <a:t>Ez részletesebben a következőket jelenti: </a:t>
            </a:r>
          </a:p>
          <a:p>
            <a:pPr algn="just">
              <a:lnSpc>
                <a:spcPct val="100000"/>
              </a:lnSpc>
              <a:tabLst>
                <a:tab pos="0" algn="l"/>
              </a:tabLst>
            </a:pPr>
            <a:r>
              <a:rPr lang="hu-HU" sz="1200" b="0" strike="noStrike" dirty="0" smtClean="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hu-HU" sz="1200" strike="noStrike" dirty="0" smtClean="0">
                <a:solidFill>
                  <a:srgbClr val="000000"/>
                </a:solidFill>
                <a:latin typeface="Arial"/>
                <a:ea typeface="Calibri"/>
              </a:rPr>
              <a:t>Olvassuk el a teljes cikket – </a:t>
            </a:r>
            <a:r>
              <a:rPr lang="hu-HU" sz="1200" b="1" strike="noStrike" dirty="0" smtClean="0">
                <a:solidFill>
                  <a:srgbClr val="000000"/>
                </a:solidFill>
                <a:latin typeface="Arial"/>
                <a:ea typeface="Calibri"/>
              </a:rPr>
              <a:t>összhangban van-e a cím és a tartalom?</a:t>
            </a:r>
          </a:p>
          <a:p>
            <a:pPr marL="171360" indent="-171000">
              <a:lnSpc>
                <a:spcPct val="100000"/>
              </a:lnSpc>
              <a:buClr>
                <a:srgbClr val="000000"/>
              </a:buClr>
              <a:buFont typeface="Arial"/>
              <a:buChar char="-"/>
              <a:tabLst>
                <a:tab pos="457200" algn="l"/>
              </a:tabLst>
            </a:pPr>
            <a:r>
              <a:rPr lang="hu-HU" sz="1200" strike="noStrike" dirty="0" smtClean="0">
                <a:solidFill>
                  <a:srgbClr val="000000"/>
                </a:solidFill>
                <a:latin typeface="Arial"/>
                <a:ea typeface="Calibri"/>
              </a:rPr>
              <a:t>Hogyan </a:t>
            </a:r>
            <a:r>
              <a:rPr lang="hu-HU" sz="1200" b="1" strike="noStrike" dirty="0" smtClean="0">
                <a:solidFill>
                  <a:srgbClr val="000000"/>
                </a:solidFill>
                <a:latin typeface="Arial"/>
                <a:ea typeface="Calibri"/>
              </a:rPr>
              <a:t>ellenőrizhetem egy weboldal megbízhatóságát?</a:t>
            </a:r>
            <a:r>
              <a:rPr lang="hu-HU" sz="1200" b="0" strike="noStrike" dirty="0" smtClean="0">
                <a:solidFill>
                  <a:srgbClr val="000000"/>
                </a:solidFill>
                <a:latin typeface="Arial"/>
                <a:ea typeface="Calibri"/>
              </a:rPr>
              <a:t> URL-elemzés: mindig ellenőrizzük, hogy az eredeti weboldalt látjuk-e, vagy az URL-címben valamelyest módosították a nevet vagy a kiterjesztést azzal az elgondolással, hogy a szórakozott vagy csapongó olvasó nem veszi majd észre. A dezinformációt terjesztő oldalak ismert hírforrások nevét veszik át néhány apró részlet megváltoztatásával. Például: (a prezentáció elején található diáról) dailypresser.com vagy nevvyorktimes.com.</a:t>
            </a:r>
          </a:p>
          <a:p>
            <a:pPr marL="171360" indent="-171000">
              <a:lnSpc>
                <a:spcPct val="100000"/>
              </a:lnSpc>
              <a:buClr>
                <a:srgbClr val="000000"/>
              </a:buClr>
              <a:buFont typeface="Arial"/>
              <a:buChar char="-"/>
              <a:tabLst>
                <a:tab pos="457200" algn="l"/>
              </a:tabLst>
            </a:pPr>
            <a:r>
              <a:rPr lang="hu-HU" sz="1200" b="1" strike="noStrike" dirty="0" smtClean="0">
                <a:latin typeface="Arial"/>
                <a:ea typeface="Calibri"/>
              </a:rPr>
              <a:t>Ellenőrizzük</a:t>
            </a:r>
            <a:r>
              <a:rPr lang="hu-HU" sz="1200" b="1" strike="noStrike" dirty="0" smtClean="0">
                <a:solidFill>
                  <a:srgbClr val="000000"/>
                </a:solidFill>
                <a:latin typeface="Arial"/>
                <a:ea typeface="Calibri"/>
              </a:rPr>
              <a:t> </a:t>
            </a:r>
            <a:r>
              <a:rPr lang="hu-HU" sz="1200" b="1" strike="noStrike" dirty="0" smtClean="0">
                <a:solidFill>
                  <a:srgbClr val="FF0000"/>
                </a:solidFill>
                <a:latin typeface="Arial"/>
                <a:ea typeface="Calibri"/>
              </a:rPr>
              <a:t>a dátumot és a szerzőt:</a:t>
            </a:r>
            <a:r>
              <a:rPr lang="hu-HU" sz="1200" b="0" strike="noStrike" dirty="0" smtClean="0">
                <a:solidFill>
                  <a:srgbClr val="FF0000"/>
                </a:solidFill>
                <a:latin typeface="Arial"/>
                <a:ea typeface="Calibri"/>
              </a:rPr>
              <a:t> a közszereplők, illetve a média és az újságírók fiókjainál gyakran (de nem mindig) az „ellenőrzött” szó látható. Az információszolgáltatási ágazatban dolgozók gyakran rendelkeznek olyan weboldalakkal vagy nyilvános profilokkal, amelyek segítségével megtalálhatjuk őket és a munkásságukat.</a:t>
            </a:r>
          </a:p>
          <a:p>
            <a:pPr marL="171360" indent="-171000">
              <a:lnSpc>
                <a:spcPct val="100000"/>
              </a:lnSpc>
              <a:buClr>
                <a:srgbClr val="000000"/>
              </a:buClr>
              <a:buFont typeface="Arial"/>
              <a:buChar char="-"/>
              <a:tabLst>
                <a:tab pos="457200" algn="l"/>
              </a:tabLst>
            </a:pPr>
            <a:r>
              <a:rPr lang="hu-HU" sz="1200" b="1" strike="noStrike" dirty="0" smtClean="0">
                <a:solidFill>
                  <a:srgbClr val="FF0000"/>
                </a:solidFill>
                <a:latin typeface="Arial"/>
                <a:ea typeface="Calibri"/>
              </a:rPr>
              <a:t>Keressük meg a történetet az interneten – </a:t>
            </a:r>
            <a:r>
              <a:rPr lang="hu-HU" sz="1200" strike="noStrike" dirty="0" smtClean="0">
                <a:solidFill>
                  <a:srgbClr val="FF0000"/>
                </a:solidFill>
                <a:latin typeface="Arial"/>
                <a:ea typeface="Calibri"/>
              </a:rPr>
              <a:t>más források is alátámasztják a leírtakat?</a:t>
            </a:r>
            <a:r>
              <a:rPr lang="hu-HU" sz="1200" b="0" strike="noStrike" dirty="0" smtClean="0">
                <a:solidFill>
                  <a:srgbClr val="FF0000"/>
                </a:solidFill>
                <a:latin typeface="Arial"/>
                <a:ea typeface="Calibri"/>
              </a:rPr>
              <a:t> Tudjuk, hogy milyen források ezek?</a:t>
            </a:r>
          </a:p>
          <a:p>
            <a:pPr marL="171360" indent="-171000">
              <a:lnSpc>
                <a:spcPct val="100000"/>
              </a:lnSpc>
              <a:buClr>
                <a:srgbClr val="000000"/>
              </a:buClr>
              <a:buFont typeface="Arial"/>
              <a:buChar char="-"/>
              <a:tabLst>
                <a:tab pos="457200" algn="l"/>
              </a:tabLst>
            </a:pPr>
            <a:r>
              <a:rPr lang="hu-HU" sz="1200" strike="noStrike" dirty="0" smtClean="0">
                <a:solidFill>
                  <a:srgbClr val="FF0000"/>
                </a:solidFill>
                <a:latin typeface="Arial"/>
                <a:ea typeface="Calibri"/>
              </a:rPr>
              <a:t>Ellenőrizzük, hogy </a:t>
            </a:r>
            <a:r>
              <a:rPr lang="hu-HU" sz="1200" b="1" strike="noStrike" dirty="0" smtClean="0">
                <a:solidFill>
                  <a:srgbClr val="FF0000"/>
                </a:solidFill>
                <a:latin typeface="Arial"/>
                <a:ea typeface="Calibri"/>
              </a:rPr>
              <a:t>a képek furcsának vagy manipuláltnak tűnnek-e</a:t>
            </a:r>
            <a:r>
              <a:rPr lang="hu-HU" sz="1200" b="0" strike="noStrike" dirty="0" smtClean="0">
                <a:solidFill>
                  <a:srgbClr val="FF0000"/>
                </a:solidFill>
                <a:latin typeface="Arial"/>
                <a:ea typeface="Calibri"/>
              </a:rPr>
              <a:t>. Ha igen, használhatjuk a Google Képek fordított keresés funkcióját: </a:t>
            </a:r>
            <a:r>
              <a:rPr lang="hu-HU" sz="2000" b="0" u="sng" strike="noStrike" dirty="0" smtClean="0">
                <a:solidFill>
                  <a:srgbClr val="000000"/>
                </a:solidFill>
                <a:uFillTx/>
                <a:latin typeface="Arial"/>
                <a:ea typeface="Calibri"/>
                <a:hlinkClick r:id="rId5"/>
              </a:rPr>
              <a:t>https://support.google.com/websearch/answer/1325808?co=GENIE.Platform%3DAndroid&amp;hl=en</a:t>
            </a:r>
            <a:r>
              <a:rPr lang="hu-HU" sz="1200" b="0" strike="noStrike" dirty="0" smtClean="0">
                <a:solidFill>
                  <a:srgbClr val="000000"/>
                </a:solidFill>
                <a:latin typeface="Arial"/>
                <a:ea typeface="Calibri"/>
              </a:rPr>
              <a:t>. Kiderülhet, hogy a kép más eseményről származik, vagy korábban készült.</a:t>
            </a:r>
          </a:p>
          <a:p>
            <a:pPr marL="171360" indent="-171000">
              <a:lnSpc>
                <a:spcPct val="100000"/>
              </a:lnSpc>
              <a:buClr>
                <a:srgbClr val="000000"/>
              </a:buClr>
              <a:buFont typeface="Arial"/>
              <a:buChar char="-"/>
              <a:tabLst>
                <a:tab pos="457200" algn="l"/>
              </a:tabLst>
            </a:pPr>
            <a:r>
              <a:rPr lang="hu-HU" sz="1200" b="1" strike="noStrike" dirty="0" smtClean="0">
                <a:solidFill>
                  <a:srgbClr val="000000"/>
                </a:solidFill>
                <a:latin typeface="Arial"/>
                <a:ea typeface="Calibri"/>
              </a:rPr>
              <a:t>Gondolkozzunk </a:t>
            </a:r>
            <a:r>
              <a:rPr lang="hu-HU" sz="1200" b="0" strike="noStrike" dirty="0" smtClean="0">
                <a:solidFill>
                  <a:srgbClr val="000000"/>
                </a:solidFill>
                <a:latin typeface="Arial"/>
                <a:ea typeface="Calibri"/>
              </a:rPr>
              <a:t>az</a:t>
            </a:r>
            <a:r>
              <a:rPr lang="hu-HU" sz="1200" b="1" strike="noStrike" dirty="0" smtClean="0">
                <a:solidFill>
                  <a:srgbClr val="000000"/>
                </a:solidFill>
                <a:latin typeface="Arial"/>
                <a:ea typeface="Calibri"/>
              </a:rPr>
              <a:t> </a:t>
            </a:r>
            <a:r>
              <a:rPr lang="hu-HU" sz="1200" strike="noStrike" dirty="0" smtClean="0">
                <a:solidFill>
                  <a:srgbClr val="000000"/>
                </a:solidFill>
                <a:latin typeface="Arial"/>
                <a:ea typeface="Calibri"/>
              </a:rPr>
              <a:t>információ kontextusáról:</a:t>
            </a:r>
            <a:r>
              <a:rPr lang="hu-HU" sz="1200" b="0" strike="noStrike" dirty="0" smtClean="0">
                <a:solidFill>
                  <a:srgbClr val="000000"/>
                </a:solidFill>
                <a:latin typeface="Arial"/>
                <a:ea typeface="Calibri"/>
              </a:rPr>
              <a:t> képzeljük el, hogy egy telefongyártó azt írja, hogy megkétszerezte az értékesítéseit. Egészítsük ki kontextussal: Épp a decemberi ünnepi időszak zajlott, az üzletekben rengeteg kedvezményt kínálnak, és a telefonvásárlás valamivel olcsóbb, mint máskor. Ez várható volt, igaz? Gyakran ugyanez történik a politikai kérdésekről folytatott nyilvános viták esetében is.</a:t>
            </a:r>
          </a:p>
          <a:p>
            <a:pPr>
              <a:lnSpc>
                <a:spcPct val="100000"/>
              </a:lnSpc>
              <a:tabLst>
                <a:tab pos="457200" algn="l"/>
              </a:tabLst>
            </a:pPr>
            <a:endParaRPr lang="fr-BE" sz="1200" b="0" strike="noStrike" spc="-1"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22</a:t>
            </a:fld>
            <a:endParaRPr lang="fr-BE"/>
          </a:p>
        </p:txBody>
      </p:sp>
    </p:spTree>
    <p:extLst>
      <p:ext uri="{BB962C8B-B14F-4D97-AF65-F5344CB8AC3E}">
        <p14:creationId xmlns:p14="http://schemas.microsoft.com/office/powerpoint/2010/main" val="29668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latin typeface="Arial"/>
              </a:rPr>
              <a:t>A különböző platformok eltérő szabályzatokkal rendelkeznek a dezinformáció, a félretájékoztatás és a potenciálisan káros tartalmak kezelésére. </a:t>
            </a:r>
            <a:r>
              <a:rPr lang="hu-HU" sz="1200" strike="noStrike" dirty="0" smtClean="0">
                <a:latin typeface="Arial"/>
              </a:rPr>
              <a:t>Mi is segíthetünk azonban, ha </a:t>
            </a:r>
            <a:r>
              <a:rPr lang="hu-HU" sz="1200" b="1" strike="noStrike" dirty="0" smtClean="0">
                <a:latin typeface="Arial"/>
              </a:rPr>
              <a:t>proaktívan jelentjük </a:t>
            </a:r>
            <a:r>
              <a:rPr lang="hu-HU" sz="1200" strike="noStrike" dirty="0" smtClean="0">
                <a:latin typeface="Arial"/>
              </a:rPr>
              <a:t>a gyanúsnak tűnő történeteket és bejegyzéseket (akár a tartalmuk miatt, akár azért, mert úgy tűnik, hogy a bejegyzést megosztó fiók nem valódi személyhez tartozik, vagy a bejegyzések/hozzászólások megosztása összehangolt és hamis módon történik).</a:t>
            </a:r>
            <a:r>
              <a:rPr lang="hu-HU" sz="1200" b="0" strike="noStrike" dirty="0" smtClean="0">
                <a:latin typeface="Arial"/>
              </a:rPr>
              <a:t> A platformok általában rendelkeznek olyan funkcióval, amellyel ezt egyszerűen megtehetjük.</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strike="noStrike" dirty="0" smtClean="0">
                <a:latin typeface="Arial"/>
              </a:rPr>
              <a:t>További információk: https://www.who.int/campaigns/connecting-the-world-to-combat-coronavirus/how-to-report-misinformation-online?gclid=CjwKCAiA9bmABhBbEiwASb35Vz8fbkigZUcF5SG8wVuOlgHWspqsMm65mx_h1Eo7yRGJPGx8MtOlHhoCaQwQAvD_BwE</a:t>
            </a:r>
            <a:endParaRPr lang="hu-HU" sz="1200" b="0" strike="noStrike"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23</a:t>
            </a:fld>
            <a:endParaRPr lang="fr-BE"/>
          </a:p>
        </p:txBody>
      </p:sp>
    </p:spTree>
    <p:extLst>
      <p:ext uri="{BB962C8B-B14F-4D97-AF65-F5344CB8AC3E}">
        <p14:creationId xmlns:p14="http://schemas.microsoft.com/office/powerpoint/2010/main" val="2991715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hu-HU" sz="2000" b="1" strike="noStrike" dirty="0" smtClean="0">
                <a:latin typeface="Arial"/>
              </a:rPr>
              <a:t>Fontos, hogyan </a:t>
            </a:r>
            <a:r>
              <a:rPr lang="hu-HU" sz="2000" b="1" strike="noStrike" dirty="0" err="1" smtClean="0">
                <a:latin typeface="Arial"/>
              </a:rPr>
              <a:t>tényellenőrizzük</a:t>
            </a:r>
            <a:r>
              <a:rPr lang="hu-HU" sz="2000" b="1" strike="noStrike" dirty="0" smtClean="0">
                <a:latin typeface="Arial"/>
              </a:rPr>
              <a:t> a barátainkat és a családunkat! Gyakran ez dönti el, hogy meghallgatnak-e e bennünket, vagy megváltoztatják-e a gondolkodásmódjukat. Az alábbiakban néhány ötlet található arra vonatkozóan, hogy hogyan állhatunk hozzá ezekhez a nehéz beszélgetésekhez.</a:t>
            </a:r>
          </a:p>
          <a:p>
            <a:pPr marL="457200">
              <a:lnSpc>
                <a:spcPct val="100000"/>
              </a:lnSpc>
              <a:tabLst>
                <a:tab pos="0" algn="l"/>
              </a:tabLst>
            </a:pPr>
            <a:endParaRPr lang="fr-BE" sz="2000" b="0" strike="noStrike" spc="-1" dirty="0" smtClean="0">
              <a:latin typeface="Arial"/>
            </a:endParaRPr>
          </a:p>
          <a:p>
            <a:pPr>
              <a:lnSpc>
                <a:spcPct val="100000"/>
              </a:lnSpc>
              <a:tabLst>
                <a:tab pos="0" algn="l"/>
              </a:tabLst>
            </a:pPr>
            <a:r>
              <a:rPr lang="hu-HU" sz="1200" b="0" strike="noStrike" dirty="0" smtClean="0">
                <a:solidFill>
                  <a:srgbClr val="000000"/>
                </a:solidFill>
                <a:latin typeface="+mn-lt"/>
                <a:ea typeface="+mn-ea"/>
              </a:rPr>
              <a:t>- </a:t>
            </a:r>
            <a:r>
              <a:rPr lang="hu-HU" sz="1200" b="0" i="1" strike="noStrike" dirty="0" smtClean="0">
                <a:solidFill>
                  <a:srgbClr val="000000"/>
                </a:solidFill>
                <a:latin typeface="+mn-lt"/>
                <a:ea typeface="+mn-ea"/>
              </a:rPr>
              <a:t>A legnagyobb hiba, amit elkövethetünk:</a:t>
            </a:r>
            <a:r>
              <a:rPr lang="hu-HU" sz="1200" b="0" strike="noStrike" dirty="0" smtClean="0">
                <a:solidFill>
                  <a:srgbClr val="000000"/>
                </a:solidFill>
                <a:latin typeface="+mn-lt"/>
                <a:ea typeface="+mn-ea"/>
              </a:rPr>
              <a:t> Bár nagy a kísértés arra, hogy helyre tegyük azokat, akik elhiszik a félretájékoztatást, rendkívül kontraproduktív.  Közülük sokaknak érthető, bár téves aggodalmaik vannak, amelyek sajátos helyzetükre vonatkoznak, a lakosság egészére azonban nem. Például előfordulhat, hogy gyermeküknél erős reakciót váltott ki egy oltóanyag, mivel az orvosok nem voltak tisztában egy allergiával, és emiatt bizalmatlanok a védőoltásokkal szemben. Ha ilyen esetben támadóan lépünk fel velük szemben, az csak a meggyőződésüket erősíti meg.</a:t>
            </a:r>
          </a:p>
          <a:p>
            <a:pPr marL="457200">
              <a:lnSpc>
                <a:spcPct val="100000"/>
              </a:lnSpc>
              <a:tabLst>
                <a:tab pos="0" algn="l"/>
              </a:tabLst>
            </a:pPr>
            <a:r>
              <a:rPr lang="hu-HU" sz="1200" b="0" strike="noStrike" dirty="0" smtClean="0">
                <a:solidFill>
                  <a:srgbClr val="000000"/>
                </a:solidFill>
                <a:latin typeface="+mn-lt"/>
                <a:ea typeface="+mn-ea"/>
              </a:rPr>
              <a:t>- </a:t>
            </a:r>
            <a:r>
              <a:rPr lang="hu-HU" sz="1200" b="0" i="1" strike="noStrike" dirty="0" smtClean="0">
                <a:solidFill>
                  <a:srgbClr val="000000"/>
                </a:solidFill>
                <a:latin typeface="+mn-lt"/>
                <a:ea typeface="+mn-ea"/>
              </a:rPr>
              <a:t>A szélsőséges nézeteket vallókat azáltal lehet </a:t>
            </a:r>
            <a:r>
              <a:rPr lang="hu-HU" sz="1200" b="0" i="1" strike="noStrike" dirty="0" err="1" smtClean="0">
                <a:solidFill>
                  <a:srgbClr val="000000"/>
                </a:solidFill>
                <a:latin typeface="+mn-lt"/>
                <a:ea typeface="+mn-ea"/>
              </a:rPr>
              <a:t>megözelíteni</a:t>
            </a:r>
            <a:r>
              <a:rPr lang="hu-HU" sz="1200" b="0" i="1" strike="noStrike" dirty="0" smtClean="0">
                <a:solidFill>
                  <a:srgbClr val="000000"/>
                </a:solidFill>
                <a:latin typeface="+mn-lt"/>
                <a:ea typeface="+mn-ea"/>
              </a:rPr>
              <a:t>, hogy osztozunk az aggályaikban:</a:t>
            </a:r>
            <a:r>
              <a:rPr lang="hu-HU" sz="1200" b="0" strike="noStrike" dirty="0" smtClean="0">
                <a:solidFill>
                  <a:srgbClr val="000000"/>
                </a:solidFill>
                <a:latin typeface="+mn-lt"/>
                <a:ea typeface="+mn-ea"/>
              </a:rPr>
              <a:t> Elvégre a félretájékoztatásban hívők (például az oltásellenesek) is emberek, akik csak gyermekeik biztonságát féltik. Legalábbis a bizonyítékok azt mutatják, hogy az oltás biztonságosabb, mint oltás nélkül maradni. </a:t>
            </a:r>
            <a:r>
              <a:rPr lang="hu-HU" sz="1200" b="0" i="1" strike="noStrike" dirty="0" smtClean="0">
                <a:solidFill>
                  <a:srgbClr val="000000"/>
                </a:solidFill>
                <a:latin typeface="+mn-lt"/>
                <a:ea typeface="+mn-ea"/>
              </a:rPr>
              <a:t>Ennek </a:t>
            </a:r>
            <a:r>
              <a:rPr lang="hu-HU" sz="1200" b="0" i="1" strike="noStrike" dirty="0" err="1" smtClean="0">
                <a:solidFill>
                  <a:srgbClr val="000000"/>
                </a:solidFill>
                <a:latin typeface="+mn-lt"/>
                <a:ea typeface="+mn-ea"/>
              </a:rPr>
              <a:t>együttérző</a:t>
            </a:r>
            <a:r>
              <a:rPr lang="hu-HU" sz="1200" b="0" i="1" strike="noStrike" dirty="0" smtClean="0">
                <a:solidFill>
                  <a:srgbClr val="000000"/>
                </a:solidFill>
                <a:latin typeface="+mn-lt"/>
                <a:ea typeface="+mn-ea"/>
              </a:rPr>
              <a:t> és megértő módon történő elmagyarázása a legcélravezetőbb módja annak, hogy elgondolkodjanak;</a:t>
            </a:r>
            <a:r>
              <a:rPr lang="hu-HU" sz="1200" b="0" strike="noStrike" dirty="0" smtClean="0">
                <a:solidFill>
                  <a:srgbClr val="000000"/>
                </a:solidFill>
                <a:latin typeface="+mn-lt"/>
                <a:ea typeface="+mn-ea"/>
              </a:rPr>
              <a:t> </a:t>
            </a:r>
            <a:r>
              <a:rPr lang="hu-HU" sz="1200" b="0" i="1" strike="noStrike" dirty="0" smtClean="0">
                <a:solidFill>
                  <a:srgbClr val="000000"/>
                </a:solidFill>
                <a:latin typeface="+mn-lt"/>
                <a:ea typeface="+mn-ea"/>
              </a:rPr>
              <a:t>más szóval türelmesen és kedvesen kell beszélni velük. </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i="1" strike="noStrike" dirty="0" smtClean="0">
                <a:solidFill>
                  <a:srgbClr val="000000"/>
                </a:solidFill>
                <a:latin typeface="+mn-lt"/>
                <a:ea typeface="+mn-ea"/>
              </a:rPr>
              <a:t>- A tudományos folyamatban sok a bizonytalanság, és ezt nincs megfelelően kommunikálva.</a:t>
            </a:r>
            <a:r>
              <a:rPr lang="hu-HU" sz="1200" b="0" strike="noStrike" dirty="0" smtClean="0">
                <a:solidFill>
                  <a:srgbClr val="000000"/>
                </a:solidFill>
                <a:latin typeface="+mn-lt"/>
                <a:ea typeface="+mn-ea"/>
              </a:rPr>
              <a:t> Az általunk nyújtott információkhoz őszinte magyarázatot kell fűzni arról, hogy milyen mértékű a tudományos konszenzus vagy bizonyosság. Ne ez legyen a barátokkal és a családdal </a:t>
            </a:r>
            <a:r>
              <a:rPr lang="hu-HU" sz="1200" b="0" strike="noStrike" dirty="0" err="1" smtClean="0">
                <a:solidFill>
                  <a:srgbClr val="000000"/>
                </a:solidFill>
                <a:latin typeface="+mn-lt"/>
                <a:ea typeface="+mn-ea"/>
              </a:rPr>
              <a:t>folytaott</a:t>
            </a:r>
            <a:r>
              <a:rPr lang="hu-HU" sz="1200" b="0" strike="noStrike" dirty="0" smtClean="0">
                <a:solidFill>
                  <a:srgbClr val="000000"/>
                </a:solidFill>
                <a:latin typeface="+mn-lt"/>
                <a:ea typeface="+mn-ea"/>
              </a:rPr>
              <a:t> beszélgetés fő üzenete, mindenképp kerüljön említésre, és tükrözze a szakértők közötti bizonytalanság mértékét. Az embereknek meg kell érteniük, hogy a tudomány próba-szerencse alapú folyamat, és a döntéseket az adott időpontban rendelkezésre álló legjobb információk alapján hozzák meg, amelyek az új vizsgálatokkal változhatnak.</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strike="noStrike" dirty="0" smtClean="0">
                <a:solidFill>
                  <a:srgbClr val="000000"/>
                </a:solidFill>
                <a:latin typeface="+mn-lt"/>
                <a:ea typeface="+mn-ea"/>
              </a:rPr>
              <a:t>További információk itt érhetők el:</a:t>
            </a:r>
          </a:p>
          <a:p>
            <a:pPr>
              <a:lnSpc>
                <a:spcPct val="100000"/>
              </a:lnSpc>
              <a:tabLst>
                <a:tab pos="0" algn="l"/>
              </a:tabLst>
            </a:pPr>
            <a:r>
              <a:rPr lang="hu-HU" sz="1200" b="0" strike="noStrike" dirty="0" smtClean="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hu-HU" sz="2000" b="0" u="sng" strike="noStrike" dirty="0" smtClean="0">
                <a:solidFill>
                  <a:srgbClr val="000000"/>
                </a:solidFill>
                <a:uFillTx/>
                <a:latin typeface="Arial"/>
                <a:ea typeface="+mn-ea"/>
                <a:hlinkClick r:id="rId4"/>
              </a:rPr>
              <a:t>https://www.poynter.org/fact-checking/2020/have-you-become-a-personal-fact-checker-to-your-family-and-friends/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a:t>
            </a:r>
            <a:endParaRPr kumimoji="0" lang="en-GB" sz="1200" b="0" i="0" u="none" strike="noStrike" kern="1200" cap="none" spc="0" normalizeH="0" baseline="0" noProof="0" dirty="0" smtClean="0">
              <a:ln>
                <a:noFill/>
              </a:ln>
              <a:solidFill>
                <a:srgbClr val="4D4D4D"/>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24</a:t>
            </a:fld>
            <a:endParaRPr lang="fr-BE"/>
          </a:p>
        </p:txBody>
      </p:sp>
    </p:spTree>
    <p:extLst>
      <p:ext uri="{BB962C8B-B14F-4D97-AF65-F5344CB8AC3E}">
        <p14:creationId xmlns:p14="http://schemas.microsoft.com/office/powerpoint/2010/main" val="290720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6803EC-3D46-44EF-8288-F414FA14AE2B}" type="slidenum">
              <a:rPr lang="fr-BE" smtClean="0"/>
              <a:t>29</a:t>
            </a:fld>
            <a:endParaRPr lang="fr-BE"/>
          </a:p>
        </p:txBody>
      </p:sp>
    </p:spTree>
    <p:extLst>
      <p:ext uri="{BB962C8B-B14F-4D97-AF65-F5344CB8AC3E}">
        <p14:creationId xmlns:p14="http://schemas.microsoft.com/office/powerpoint/2010/main" val="330821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latin typeface="Arial"/>
              </a:rPr>
              <a:t>Néha nehéz különbséget tenni aközött, hogy mi igaz és mi hamis</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strike="noStrike" dirty="0" smtClean="0">
                <a:latin typeface="Arial"/>
              </a:rPr>
              <a:t>Megoldások: mindkettő hamis </a:t>
            </a:r>
          </a:p>
          <a:p>
            <a:pPr>
              <a:lnSpc>
                <a:spcPct val="100000"/>
              </a:lnSpc>
              <a:tabLst>
                <a:tab pos="0" algn="l"/>
              </a:tabLst>
            </a:pPr>
            <a:endParaRPr lang="fr-BE" sz="1200" b="0" strike="noStrike" spc="-1" dirty="0" smtClean="0">
              <a:latin typeface="Arial"/>
            </a:endParaRPr>
          </a:p>
          <a:p>
            <a:pPr marL="228600" indent="-228240">
              <a:lnSpc>
                <a:spcPct val="100000"/>
              </a:lnSpc>
              <a:buClr>
                <a:srgbClr val="000000"/>
              </a:buClr>
              <a:buFont typeface="StarSymbol"/>
              <a:buAutoNum type="arabicParenR"/>
              <a:tabLst>
                <a:tab pos="0" algn="l"/>
              </a:tabLst>
            </a:pPr>
            <a:r>
              <a:rPr lang="hu-HU" sz="1200" b="0" strike="noStrike" dirty="0" smtClean="0">
                <a:latin typeface="Arial"/>
              </a:rPr>
              <a:t>Megtévesztő történet: fegyveres klímaaktivista? A kép egy másik személyt ábrázol, aki ebből a szögből hasonlít Greta </a:t>
            </a:r>
            <a:r>
              <a:rPr lang="hu-HU" sz="1200" b="0" strike="noStrike" dirty="0" err="1" smtClean="0">
                <a:latin typeface="Arial"/>
              </a:rPr>
              <a:t>Thunbergre</a:t>
            </a:r>
            <a:r>
              <a:rPr lang="hu-HU" sz="1200" b="0" strike="noStrike" dirty="0" smtClean="0">
                <a:latin typeface="Arial"/>
              </a:rPr>
              <a:t> (forrás: www.snopes.com and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hu-HU" sz="1200" b="0" strike="noStrike" dirty="0" smtClean="0">
                <a:latin typeface="Arial"/>
              </a:rPr>
              <a:t>Kitalált hír: A történet nem igaz, és hír forrása (dailypresser.com) pedig egyszerűen nem létezik.</a:t>
            </a:r>
            <a:endParaRPr lang="hu-HU" sz="1200" b="0" strike="noStrike"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3</a:t>
            </a:fld>
            <a:endParaRPr lang="fr-BE"/>
          </a:p>
        </p:txBody>
      </p:sp>
    </p:spTree>
    <p:extLst>
      <p:ext uri="{BB962C8B-B14F-4D97-AF65-F5344CB8AC3E}">
        <p14:creationId xmlns:p14="http://schemas.microsoft.com/office/powerpoint/2010/main" val="87299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60" indent="-171000">
              <a:lnSpc>
                <a:spcPct val="100000"/>
              </a:lnSpc>
              <a:buClr>
                <a:srgbClr val="000000"/>
              </a:buClr>
              <a:buFont typeface="StarSymbol"/>
              <a:buChar char="-"/>
            </a:pPr>
            <a:r>
              <a:rPr lang="hu-HU" sz="1200" b="0" strike="noStrike" dirty="0" smtClean="0">
                <a:latin typeface="Arial"/>
              </a:rPr>
              <a:t>A dezinformáció megértése – 4–24. dia</a:t>
            </a:r>
          </a:p>
          <a:p>
            <a:pPr marL="171360" indent="-171000">
              <a:lnSpc>
                <a:spcPct val="100000"/>
              </a:lnSpc>
              <a:buClr>
                <a:srgbClr val="000000"/>
              </a:buClr>
              <a:buFont typeface="StarSymbol"/>
              <a:buChar char="-"/>
            </a:pPr>
            <a:r>
              <a:rPr lang="hu-HU" sz="1200" b="0" strike="noStrike" dirty="0" smtClean="0">
                <a:latin typeface="Arial"/>
              </a:rPr>
              <a:t>Csoportmunka – 25. dia</a:t>
            </a:r>
          </a:p>
          <a:p>
            <a:pPr marL="171360" indent="-171000">
              <a:lnSpc>
                <a:spcPct val="100000"/>
              </a:lnSpc>
              <a:buClr>
                <a:srgbClr val="000000"/>
              </a:buClr>
              <a:buFont typeface="StarSymbol"/>
              <a:buChar char="-"/>
            </a:pPr>
            <a:r>
              <a:rPr lang="hu-HU" sz="1200" b="0" strike="noStrike" dirty="0" smtClean="0">
                <a:latin typeface="Arial"/>
              </a:rPr>
              <a:t>Prezentációk és beszélgetések – 25. dia</a:t>
            </a:r>
          </a:p>
          <a:p>
            <a:pPr marL="171360" indent="-171000">
              <a:lnSpc>
                <a:spcPct val="100000"/>
              </a:lnSpc>
              <a:buClr>
                <a:srgbClr val="000000"/>
              </a:buClr>
              <a:buFont typeface="StarSymbol"/>
              <a:buChar char="-"/>
            </a:pPr>
            <a:r>
              <a:rPr lang="hu-HU" sz="1200" b="0" strike="noStrike" dirty="0" smtClean="0">
                <a:latin typeface="Arial"/>
              </a:rPr>
              <a:t>Összefoglalás és tippek a további háttérkutatáshoz – 26–34. dia</a:t>
            </a:r>
            <a:endParaRPr lang="hu-HU" sz="1200" b="0" strike="noStrike" dirty="0">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4</a:t>
            </a:fld>
            <a:endParaRPr lang="fr-BE"/>
          </a:p>
        </p:txBody>
      </p:sp>
    </p:spTree>
    <p:extLst>
      <p:ext uri="{BB962C8B-B14F-4D97-AF65-F5344CB8AC3E}">
        <p14:creationId xmlns:p14="http://schemas.microsoft.com/office/powerpoint/2010/main" val="107556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tabLst>
                <a:tab pos="0" algn="l"/>
              </a:tabLst>
            </a:pPr>
            <a:r>
              <a:rPr lang="hu-HU" sz="1200" b="0" strike="noStrike" dirty="0" smtClean="0">
                <a:latin typeface="Arial"/>
              </a:rPr>
              <a:t>Átbeszéljük a fogalommeghatározásokat, a technikákat és adunk néhány arra vonatkozó tanácsot, hogy hogyan lehet egyszerűen azonosítani a dezinformációt, miként védhetjük magunkat tőlük és hogyan segíthetünk másoknak körültekintőbbé válni!</a:t>
            </a:r>
          </a:p>
          <a:p>
            <a:pPr>
              <a:lnSpc>
                <a:spcPct val="100000"/>
              </a:lnSpc>
              <a:tabLst>
                <a:tab pos="0" algn="l"/>
              </a:tabLst>
            </a:pPr>
            <a:endParaRPr lang="fr-BE" sz="1200" b="0" strike="noStrike" spc="-1" dirty="0" smtClean="0">
              <a:latin typeface="Arial"/>
            </a:endParaRP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5</a:t>
            </a:fld>
            <a:endParaRPr lang="fr-BE"/>
          </a:p>
        </p:txBody>
      </p:sp>
    </p:spTree>
    <p:extLst>
      <p:ext uri="{BB962C8B-B14F-4D97-AF65-F5344CB8AC3E}">
        <p14:creationId xmlns:p14="http://schemas.microsoft.com/office/powerpoint/2010/main" val="367620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gn="just">
              <a:lnSpc>
                <a:spcPct val="100000"/>
              </a:lnSpc>
            </a:pPr>
            <a:r>
              <a:rPr lang="hu-HU" sz="1200" b="0" strike="noStrike" dirty="0" smtClean="0">
                <a:latin typeface="Arial"/>
                <a:ea typeface="Calibri"/>
              </a:rPr>
              <a:t>MI A DEZINFORMÁCIÓ? </a:t>
            </a:r>
          </a:p>
          <a:p>
            <a:pPr marL="216000" indent="-216000" algn="just">
              <a:lnSpc>
                <a:spcPct val="100000"/>
              </a:lnSpc>
            </a:pPr>
            <a:endParaRPr lang="fr-BE" sz="1200" b="0" strike="noStrike" spc="-1" dirty="0" smtClean="0">
              <a:latin typeface="Arial"/>
            </a:endParaRPr>
          </a:p>
          <a:p>
            <a:pPr marL="171360" indent="-171000" algn="just">
              <a:lnSpc>
                <a:spcPct val="100000"/>
              </a:lnSpc>
              <a:buClr>
                <a:srgbClr val="000000"/>
              </a:buClr>
              <a:buFont typeface="Wingdings" charset="2"/>
              <a:buChar char=""/>
            </a:pPr>
            <a:r>
              <a:rPr lang="hu-HU" sz="1200" b="0" strike="noStrike" dirty="0" smtClean="0">
                <a:latin typeface="Arial"/>
                <a:ea typeface="Calibri"/>
              </a:rPr>
              <a:t>Tanulási célok: </a:t>
            </a:r>
          </a:p>
          <a:p>
            <a:pPr marL="171360" indent="-171000" algn="just">
              <a:lnSpc>
                <a:spcPct val="100000"/>
              </a:lnSpc>
              <a:buClr>
                <a:srgbClr val="000000"/>
              </a:buClr>
              <a:buFont typeface="Wingdings" charset="2"/>
              <a:buChar char="-"/>
            </a:pPr>
            <a:r>
              <a:rPr lang="hu-HU" sz="1200" b="0" strike="noStrike" dirty="0" smtClean="0">
                <a:latin typeface="Arial"/>
                <a:ea typeface="Calibri"/>
              </a:rPr>
              <a:t>a fogalommeghatározásokból kiindulva az egyes fogalmak elkülönítésének képessége,</a:t>
            </a:r>
          </a:p>
          <a:p>
            <a:pPr marL="171360" indent="-171000" algn="just">
              <a:lnSpc>
                <a:spcPct val="100000"/>
              </a:lnSpc>
              <a:buClr>
                <a:srgbClr val="000000"/>
              </a:buClr>
              <a:buFont typeface="Wingdings" charset="2"/>
              <a:buChar char="-"/>
            </a:pPr>
            <a:r>
              <a:rPr lang="hu-HU" sz="1200" b="0" strike="noStrike" dirty="0" smtClean="0">
                <a:solidFill>
                  <a:srgbClr val="000000"/>
                </a:solidFill>
                <a:latin typeface="Arial"/>
                <a:ea typeface="Calibri"/>
              </a:rPr>
              <a:t>az egyes esettanulmányok rejtette veszélyek értékelése és annak felmérése, hogy hogyan használhatók fel dezinformációs narratívaként,</a:t>
            </a:r>
          </a:p>
          <a:p>
            <a:pPr marL="171360" indent="-171000" algn="just">
              <a:lnSpc>
                <a:spcPct val="100000"/>
              </a:lnSpc>
              <a:buClr>
                <a:srgbClr val="000000"/>
              </a:buClr>
              <a:buFont typeface="Wingdings" charset="2"/>
              <a:buChar char="-"/>
            </a:pPr>
            <a:r>
              <a:rPr lang="hu-HU" sz="1200" b="0" strike="noStrike" dirty="0" smtClean="0">
                <a:solidFill>
                  <a:srgbClr val="000000"/>
                </a:solidFill>
                <a:latin typeface="Arial"/>
                <a:ea typeface="Calibri"/>
              </a:rPr>
              <a:t>az értékek fontosságának hangsúlyozása: a médiapluralizmus és a tömegtájékoztatás szabadságának előmozdítása, az alapvető jogok, például a véleménynyilvánítás szabadságának tiszteletben tartása, az „Igazság-minisztérium” gondolatának elutasítása.</a:t>
            </a:r>
          </a:p>
          <a:p>
            <a:pPr algn="just">
              <a:lnSpc>
                <a:spcPct val="100000"/>
              </a:lnSpc>
            </a:pPr>
            <a:endParaRPr lang="fr-BE" sz="1200" b="0" strike="noStrike" spc="-1" dirty="0" smtClean="0">
              <a:latin typeface="Arial"/>
            </a:endParaRPr>
          </a:p>
          <a:p>
            <a:pPr algn="just">
              <a:lnSpc>
                <a:spcPct val="100000"/>
              </a:lnSpc>
            </a:pPr>
            <a:r>
              <a:rPr lang="hu-HU" sz="1200" b="0" strike="noStrike" dirty="0" smtClean="0">
                <a:solidFill>
                  <a:srgbClr val="000000"/>
                </a:solidFill>
                <a:latin typeface="Arial"/>
                <a:ea typeface="Calibri"/>
              </a:rPr>
              <a:t>Kérdezze meg a tanulókat, hogy tudják-e, mi az a dezinformáció. Ellenőrizze, hogy a tanulók által említett példák megfelelnek-e a fogalommeghatározásnak. Dezinformáció-e valamelyik közülük?</a:t>
            </a:r>
          </a:p>
          <a:p>
            <a:pPr algn="just">
              <a:lnSpc>
                <a:spcPct val="100000"/>
              </a:lnSpc>
            </a:pPr>
            <a:r>
              <a:rPr lang="hu-HU" sz="1200" b="0" strike="noStrike" dirty="0" smtClean="0">
                <a:solidFill>
                  <a:srgbClr val="000000"/>
                </a:solidFill>
                <a:latin typeface="Arial"/>
                <a:ea typeface="Calibri"/>
              </a:rPr>
              <a:t>Ha nem, akkor micsoda? (Például kellemetlen hírek vagy vélemények, marketingfogások, hibák vagy félreértések.)</a:t>
            </a:r>
          </a:p>
          <a:p>
            <a:pPr algn="just">
              <a:lnSpc>
                <a:spcPct val="100000"/>
              </a:lnSpc>
            </a:pPr>
            <a:endParaRPr lang="fr-BE" sz="1200" b="0" strike="noStrike" spc="-1" dirty="0" smtClean="0">
              <a:latin typeface="Arial"/>
            </a:endParaRPr>
          </a:p>
          <a:p>
            <a:pPr>
              <a:lnSpc>
                <a:spcPct val="100000"/>
              </a:lnSpc>
            </a:pPr>
            <a:r>
              <a:rPr lang="hu-HU" sz="1200" b="1" strike="noStrike" dirty="0" smtClean="0">
                <a:solidFill>
                  <a:srgbClr val="000000"/>
                </a:solidFill>
                <a:latin typeface="Arial"/>
                <a:ea typeface="Calibri"/>
              </a:rPr>
              <a:t>Vélemény vagy tény?</a:t>
            </a:r>
            <a:r>
              <a:rPr lang="hu-HU" sz="1200" b="0" strike="noStrike" dirty="0" smtClean="0">
                <a:solidFill>
                  <a:srgbClr val="000000"/>
                </a:solidFill>
                <a:latin typeface="Arial"/>
                <a:ea typeface="Calibri"/>
              </a:rPr>
              <a:t> Meg kell határozni a vélemények és a tények közötti különbséget.</a:t>
            </a:r>
          </a:p>
          <a:p>
            <a:pPr>
              <a:lnSpc>
                <a:spcPct val="100000"/>
              </a:lnSpc>
            </a:pPr>
            <a:r>
              <a:rPr lang="hu-HU" sz="1200" b="0" strike="noStrike" dirty="0" smtClean="0">
                <a:solidFill>
                  <a:srgbClr val="000000"/>
                </a:solidFill>
                <a:latin typeface="Arial"/>
                <a:ea typeface="Calibri"/>
              </a:rPr>
              <a:t>Mik a tények? A tények ellenőrizhetők és bizonyítékokkal alátámaszthatók.</a:t>
            </a:r>
          </a:p>
          <a:p>
            <a:pPr>
              <a:lnSpc>
                <a:spcPct val="100000"/>
              </a:lnSpc>
            </a:pPr>
            <a:r>
              <a:rPr lang="hu-HU" sz="1200" b="0" strike="noStrike" dirty="0" smtClean="0">
                <a:solidFill>
                  <a:srgbClr val="000000"/>
                </a:solidFill>
                <a:latin typeface="Arial"/>
                <a:ea typeface="Calibri"/>
              </a:rPr>
              <a:t>Mik a vélemények? A vélemények valamilyen hiten vagy állásponton alapulnak, nem pedig ellenőrizhető bizonyítékokon. Egyesek úgy vélhetik, hogy épp fordítva van. </a:t>
            </a:r>
          </a:p>
          <a:p>
            <a:pPr>
              <a:lnSpc>
                <a:spcPct val="100000"/>
              </a:lnSpc>
            </a:pPr>
            <a:endParaRPr lang="fr-BE" sz="1200" b="0" strike="noStrike" spc="-1" dirty="0" smtClean="0">
              <a:latin typeface="Arial"/>
            </a:endParaRPr>
          </a:p>
          <a:p>
            <a:pPr>
              <a:lnSpc>
                <a:spcPct val="100000"/>
              </a:lnSpc>
            </a:pPr>
            <a:r>
              <a:rPr lang="hu-HU" sz="1200" b="0" i="1" strike="noStrike" dirty="0" smtClean="0">
                <a:solidFill>
                  <a:srgbClr val="000000"/>
                </a:solidFill>
                <a:latin typeface="Arial"/>
                <a:ea typeface="Calibri"/>
              </a:rPr>
              <a:t>Javasolt (fakultatív) feladat: </a:t>
            </a:r>
            <a:r>
              <a:rPr lang="hu-HU" sz="1200" b="0" strike="noStrike" dirty="0" smtClean="0">
                <a:solidFill>
                  <a:srgbClr val="000000"/>
                </a:solidFill>
                <a:latin typeface="Arial"/>
                <a:ea typeface="Calibri"/>
              </a:rPr>
              <a:t>Kérje meg a diákokat, hogy nézzenek át egy újságcikket, és emeljék ki azokat a részeket, amelyek vélemények, ellenőrizzék a megbízható forrással rendelkező tényeket és azokat, amelyek tényeknek tűnnek, de nem említenek forrásokat. Kérje meg az osztályt, hogy osszák meg a megállapításaikat.</a:t>
            </a:r>
          </a:p>
          <a:p>
            <a:pPr>
              <a:lnSpc>
                <a:spcPct val="100000"/>
              </a:lnSpc>
            </a:pPr>
            <a:endParaRPr lang="fr-BE" sz="1200" b="0" strike="noStrike" spc="-1" dirty="0" smtClean="0">
              <a:latin typeface="Arial"/>
            </a:endParaRPr>
          </a:p>
          <a:p>
            <a:pPr>
              <a:lnSpc>
                <a:spcPct val="100000"/>
              </a:lnSpc>
            </a:pPr>
            <a:r>
              <a:rPr lang="hu-HU" sz="2000" b="0" strike="noStrike" dirty="0" smtClean="0">
                <a:solidFill>
                  <a:srgbClr val="000000"/>
                </a:solidFill>
                <a:latin typeface="Arial"/>
                <a:ea typeface="Calibri"/>
              </a:rPr>
              <a:t>Mindenütt rengeteg hamis információ vesz minket körül, de az INDÍTÉK alapján fontos elkülöníteni a dezinformációt a hamis információk egyéb típusaitól, például a félretájékoztatástól:</a:t>
            </a:r>
          </a:p>
          <a:p>
            <a:pPr>
              <a:lnSpc>
                <a:spcPct val="100000"/>
              </a:lnSpc>
            </a:pPr>
            <a:endParaRPr lang="fr-BE" sz="2000" b="0" strike="noStrike" spc="-1" dirty="0" smtClean="0">
              <a:latin typeface="Arial"/>
            </a:endParaRPr>
          </a:p>
          <a:p>
            <a:pPr marL="171360" indent="-171000">
              <a:lnSpc>
                <a:spcPct val="100000"/>
              </a:lnSpc>
              <a:spcAft>
                <a:spcPts val="601"/>
              </a:spcAft>
              <a:buClr>
                <a:srgbClr val="000000"/>
              </a:buClr>
              <a:buFont typeface="Wingdings" charset="2"/>
              <a:buChar char="-"/>
            </a:pPr>
            <a:r>
              <a:rPr lang="hu-HU" sz="2000" strike="noStrike" dirty="0" smtClean="0">
                <a:solidFill>
                  <a:srgbClr val="000000"/>
                </a:solidFill>
                <a:latin typeface="Arial"/>
                <a:ea typeface="Calibri"/>
              </a:rPr>
              <a:t>A dezinformáció olyan hamis információ, amelyet </a:t>
            </a:r>
            <a:r>
              <a:rPr lang="hu-HU" sz="2000" b="1" strike="noStrike" dirty="0" smtClean="0">
                <a:solidFill>
                  <a:srgbClr val="000000"/>
                </a:solidFill>
                <a:latin typeface="Arial"/>
                <a:ea typeface="Calibri"/>
              </a:rPr>
              <a:t>szándékos károkozás</a:t>
            </a:r>
            <a:r>
              <a:rPr lang="hu-HU" sz="2000" strike="noStrike" dirty="0" smtClean="0">
                <a:solidFill>
                  <a:srgbClr val="000000"/>
                </a:solidFill>
                <a:latin typeface="Arial"/>
                <a:ea typeface="Calibri"/>
              </a:rPr>
              <a:t> céljából hoznak létre és osztanak meg.</a:t>
            </a:r>
            <a:r>
              <a:rPr lang="hu-HU" sz="2000" b="0" strike="noStrike" dirty="0" smtClean="0">
                <a:solidFill>
                  <a:srgbClr val="000000"/>
                </a:solidFill>
                <a:latin typeface="Arial"/>
                <a:ea typeface="Calibri"/>
              </a:rPr>
              <a:t> Példa: Európában bűntényeket elkövető migránsokról szóló </a:t>
            </a:r>
            <a:r>
              <a:rPr lang="hu-HU" sz="2000" b="0" strike="noStrike" dirty="0" err="1" smtClean="0">
                <a:solidFill>
                  <a:srgbClr val="000000"/>
                </a:solidFill>
                <a:latin typeface="Arial"/>
                <a:ea typeface="Calibri"/>
              </a:rPr>
              <a:t>tweet</a:t>
            </a:r>
            <a:r>
              <a:rPr lang="hu-HU" sz="2000" b="0" strike="noStrike" dirty="0" smtClean="0">
                <a:solidFill>
                  <a:srgbClr val="000000"/>
                </a:solidFill>
                <a:latin typeface="Arial"/>
                <a:ea typeface="Calibri"/>
              </a:rPr>
              <a:t>, amelynek a társadalom megosztása a célja.</a:t>
            </a:r>
          </a:p>
          <a:p>
            <a:pPr marL="171360" indent="-171000">
              <a:lnSpc>
                <a:spcPct val="100000"/>
              </a:lnSpc>
              <a:spcAft>
                <a:spcPts val="601"/>
              </a:spcAft>
              <a:buClr>
                <a:srgbClr val="000000"/>
              </a:buClr>
              <a:buFont typeface="Wingdings" charset="2"/>
              <a:buChar char="-"/>
            </a:pPr>
            <a:r>
              <a:rPr lang="hu-HU" sz="2000" strike="noStrike" dirty="0" smtClean="0">
                <a:solidFill>
                  <a:srgbClr val="000000"/>
                </a:solidFill>
                <a:latin typeface="Arial"/>
                <a:ea typeface="Calibri"/>
              </a:rPr>
              <a:t>A félretájékoztatás hamis információ, amelyet </a:t>
            </a:r>
            <a:r>
              <a:rPr lang="hu-HU" sz="2000" b="1" strike="noStrike" dirty="0" smtClean="0">
                <a:solidFill>
                  <a:srgbClr val="000000"/>
                </a:solidFill>
                <a:latin typeface="Arial"/>
                <a:ea typeface="Calibri"/>
              </a:rPr>
              <a:t>olyan személyek osztanak meg, akik nem tudják, hogy az információ hamis, és nem akarnak kárt okozni másoknak</a:t>
            </a:r>
            <a:r>
              <a:rPr lang="hu-HU" sz="2000" strike="noStrike" dirty="0" smtClean="0">
                <a:solidFill>
                  <a:srgbClr val="000000"/>
                </a:solidFill>
                <a:latin typeface="Arial"/>
                <a:ea typeface="Calibri"/>
              </a:rPr>
              <a:t>.</a:t>
            </a:r>
            <a:r>
              <a:rPr lang="hu-HU" sz="2000" b="0" strike="noStrike" dirty="0" smtClean="0">
                <a:solidFill>
                  <a:srgbClr val="000000"/>
                </a:solidFill>
                <a:latin typeface="Arial"/>
                <a:ea typeface="Calibri"/>
              </a:rPr>
              <a:t> Gyakran inkább segíteni próbálnak. Példa: amikor a nagynénink megoszt egy cikket vagy </a:t>
            </a:r>
            <a:r>
              <a:rPr lang="hu-HU" sz="2000" b="0" strike="noStrike" dirty="0" err="1" smtClean="0">
                <a:solidFill>
                  <a:srgbClr val="000000"/>
                </a:solidFill>
                <a:latin typeface="Arial"/>
                <a:ea typeface="Calibri"/>
              </a:rPr>
              <a:t>mémet</a:t>
            </a:r>
            <a:r>
              <a:rPr lang="hu-HU" sz="2000" b="0" strike="noStrike" dirty="0" smtClean="0">
                <a:solidFill>
                  <a:srgbClr val="000000"/>
                </a:solidFill>
                <a:latin typeface="Arial"/>
                <a:ea typeface="Calibri"/>
              </a:rPr>
              <a:t> a Facebookon arról, hogy a fokhagyma védelmet nyújt a Covid19-fertőzéssel szemben, mivel úgy gondolja, hogy ez hasznos információ, és nem tudja, hogy hamis állításokat tesz közzé.</a:t>
            </a:r>
          </a:p>
          <a:p>
            <a:pPr marL="171360" indent="-171000">
              <a:lnSpc>
                <a:spcPct val="100000"/>
              </a:lnSpc>
              <a:buClr>
                <a:srgbClr val="000000"/>
              </a:buClr>
              <a:buFont typeface="Wingdings" charset="2"/>
              <a:buChar char="-"/>
            </a:pPr>
            <a:r>
              <a:rPr lang="hu-HU" sz="2000" b="0" strike="noStrike" dirty="0" smtClean="0">
                <a:solidFill>
                  <a:srgbClr val="000000"/>
                </a:solidFill>
                <a:latin typeface="Arial"/>
                <a:ea typeface="Calibri"/>
              </a:rPr>
              <a:t>Befolyásoló műveletek – egy adott célközönség befolyásolását célzó, különféle jogellenes és megtévesztő módokon tett összehangolt erőfeszítések, amelyek valamely ellenfél célkitűzéseit támogatják.</a:t>
            </a:r>
          </a:p>
          <a:p>
            <a:pPr marL="171360" indent="-171000">
              <a:lnSpc>
                <a:spcPct val="100000"/>
              </a:lnSpc>
              <a:buClr>
                <a:srgbClr val="000000"/>
              </a:buClr>
              <a:buFont typeface="Wingdings" charset="2"/>
              <a:buChar char="-"/>
            </a:pPr>
            <a:r>
              <a:rPr lang="hu-HU" sz="1200" b="0" strike="noStrike" dirty="0" smtClean="0">
                <a:solidFill>
                  <a:srgbClr val="000000"/>
                </a:solidFill>
                <a:latin typeface="Arial"/>
                <a:ea typeface="Calibri"/>
              </a:rPr>
              <a:t>Külföldi beavatkozás – </a:t>
            </a:r>
            <a:r>
              <a:rPr lang="hu-HU" b="0" strike="noStrike" dirty="0" smtClean="0">
                <a:solidFill>
                  <a:srgbClr val="000000"/>
                </a:solidFill>
                <a:latin typeface="Arial"/>
                <a:ea typeface="Calibri"/>
              </a:rPr>
              <a:t>kényszerítő, megtévesztő és/vagy titkos erőfeszítések egy külföldi állami szereplő vagy annak ügynökei által, amelyeknek a politikai szándék szabad kialakításának és kifejezésének a megzavarása a céljuk például választások idején.</a:t>
            </a:r>
          </a:p>
          <a:p>
            <a:pPr>
              <a:lnSpc>
                <a:spcPct val="100000"/>
              </a:lnSpc>
              <a:tabLst>
                <a:tab pos="0" algn="l"/>
              </a:tabLst>
            </a:pPr>
            <a:endParaRPr lang="fr-BE" sz="2000" b="0" strike="noStrike" spc="-1" dirty="0" smtClean="0">
              <a:latin typeface="Arial"/>
            </a:endParaRPr>
          </a:p>
          <a:p>
            <a:pPr>
              <a:lnSpc>
                <a:spcPct val="100000"/>
              </a:lnSpc>
              <a:tabLst>
                <a:tab pos="0" algn="l"/>
              </a:tabLst>
            </a:pPr>
            <a:r>
              <a:rPr lang="hu-HU" sz="2000" b="0" strike="noStrike" dirty="0" smtClean="0">
                <a:solidFill>
                  <a:srgbClr val="000000"/>
                </a:solidFill>
                <a:latin typeface="Arial"/>
                <a:ea typeface="Calibri"/>
              </a:rPr>
              <a:t>A tanulók ismerhetik az álhír (</a:t>
            </a:r>
            <a:r>
              <a:rPr lang="hu-HU" sz="2000" b="0" strike="noStrike" dirty="0" err="1" smtClean="0">
                <a:solidFill>
                  <a:srgbClr val="000000"/>
                </a:solidFill>
                <a:latin typeface="Arial"/>
                <a:ea typeface="Calibri"/>
              </a:rPr>
              <a:t>fake</a:t>
            </a:r>
            <a:r>
              <a:rPr lang="hu-HU" sz="2000" b="0" strike="noStrike" dirty="0" smtClean="0">
                <a:solidFill>
                  <a:srgbClr val="000000"/>
                </a:solidFill>
                <a:latin typeface="Arial"/>
                <a:ea typeface="Calibri"/>
              </a:rPr>
              <a:t> </a:t>
            </a:r>
            <a:r>
              <a:rPr lang="hu-HU" sz="2000" b="0" strike="noStrike" dirty="0" err="1" smtClean="0">
                <a:solidFill>
                  <a:srgbClr val="000000"/>
                </a:solidFill>
                <a:latin typeface="Arial"/>
                <a:ea typeface="Calibri"/>
              </a:rPr>
              <a:t>news</a:t>
            </a:r>
            <a:r>
              <a:rPr lang="hu-HU" sz="2000" b="0" strike="noStrike" dirty="0" smtClean="0">
                <a:solidFill>
                  <a:srgbClr val="000000"/>
                </a:solidFill>
                <a:latin typeface="Arial"/>
                <a:ea typeface="Calibri"/>
              </a:rPr>
              <a:t>) kifejezést, de nem javasoljuk a használatát. Ha politikusok „álhírek” terjesztésével vádolnak meg független újságírókat, akik egyszerűen kritikát fogalmaznak meg velük szemben, az nincs rendben. Nem lenne szerencsés, ha az „álhír” kifejezés a média legitimitásának megkérdőjelezését eredményezné.</a:t>
            </a:r>
            <a:endParaRPr lang="hu-HU" sz="2000" b="0" strike="noStrike" dirty="0">
              <a:solidFill>
                <a:srgbClr val="000000"/>
              </a:solidFill>
              <a:latin typeface="Arial"/>
              <a:ea typeface="Calibri"/>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6</a:t>
            </a:fld>
            <a:endParaRPr lang="fr-BE"/>
          </a:p>
        </p:txBody>
      </p:sp>
    </p:spTree>
    <p:extLst>
      <p:ext uri="{BB962C8B-B14F-4D97-AF65-F5344CB8AC3E}">
        <p14:creationId xmlns:p14="http://schemas.microsoft.com/office/powerpoint/2010/main" val="33091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hu-HU" sz="1200" b="0" strike="noStrike" dirty="0" smtClean="0">
                <a:latin typeface="Arial"/>
              </a:rPr>
              <a:t>Kezdje a dián szereplő videó lejátszásával (https://www.youtube.com/watch?v=d8uRYqsu2W4)</a:t>
            </a:r>
            <a:r>
              <a:rPr lang="hu-HU" dirty="0" smtClean="0"/>
              <a:t/>
            </a:r>
            <a:br>
              <a:rPr lang="hu-HU" dirty="0" smtClean="0"/>
            </a:br>
            <a:r>
              <a:rPr lang="hu-HU" sz="1200" b="0" strike="noStrike" dirty="0" smtClean="0">
                <a:latin typeface="Arial"/>
              </a:rPr>
              <a:t>Teljes időtartam: 1 perc 40 másodperc</a:t>
            </a:r>
          </a:p>
          <a:p>
            <a:pPr marL="216000" indent="-216000">
              <a:lnSpc>
                <a:spcPct val="100000"/>
              </a:lnSpc>
            </a:pPr>
            <a:endParaRPr lang="fr-BE" sz="1200" b="0" strike="noStrike" spc="-1" dirty="0" smtClean="0">
              <a:latin typeface="Arial"/>
            </a:endParaRPr>
          </a:p>
          <a:p>
            <a:pPr marL="216000" indent="-216000">
              <a:lnSpc>
                <a:spcPct val="100000"/>
              </a:lnSpc>
            </a:pPr>
            <a:r>
              <a:rPr lang="hu-HU" sz="1200" b="0" strike="noStrike" dirty="0" smtClean="0">
                <a:latin typeface="Arial"/>
              </a:rPr>
              <a:t>Leirat:</a:t>
            </a:r>
          </a:p>
          <a:p>
            <a:pPr marL="139680">
              <a:lnSpc>
                <a:spcPct val="100000"/>
              </a:lnSpc>
              <a:tabLst>
                <a:tab pos="0" algn="l"/>
              </a:tabLst>
            </a:pPr>
            <a:r>
              <a:rPr lang="hu-HU" sz="900" b="0" strike="noStrike" dirty="0" smtClean="0">
                <a:solidFill>
                  <a:srgbClr val="000000"/>
                </a:solidFill>
                <a:latin typeface="Arial"/>
              </a:rPr>
              <a:t>---------------------------</a:t>
            </a:r>
            <a:r>
              <a:rPr lang="hu-HU" dirty="0" smtClean="0"/>
              <a:t/>
            </a:r>
            <a:br>
              <a:rPr lang="hu-HU" dirty="0" smtClean="0"/>
            </a:br>
            <a:r>
              <a:rPr lang="hu-HU" sz="1200" b="0" strike="noStrike" dirty="0" smtClean="0">
                <a:solidFill>
                  <a:srgbClr val="000000"/>
                </a:solidFill>
                <a:latin typeface="Arial"/>
              </a:rPr>
              <a:t>(hangalámondás)	</a:t>
            </a:r>
          </a:p>
          <a:p>
            <a:pPr marL="139680">
              <a:lnSpc>
                <a:spcPct val="100000"/>
              </a:lnSpc>
              <a:tabLst>
                <a:tab pos="0" algn="l"/>
              </a:tabLst>
            </a:pPr>
            <a:r>
              <a:rPr lang="hu-HU" sz="1200" b="0" strike="noStrike" dirty="0" smtClean="0">
                <a:solidFill>
                  <a:srgbClr val="000000"/>
                </a:solidFill>
                <a:latin typeface="Arial"/>
              </a:rPr>
              <a:t>Több millió autizmussal küzdő család esetében jelentett lehetséges megoldást a nehézségekre. Egy vízválasztónak számító orvosi tanulmány, amely a gyermekoltásokat hozta összefüggésbe a fejlődési zavarral. Jelenleg azonban a tanulmányt sokan „félrevezetőnek” tartják, sőt egyesek gondosan kitervelt csalásnak tekintik.</a:t>
            </a:r>
          </a:p>
          <a:p>
            <a:pPr marL="139680">
              <a:lnSpc>
                <a:spcPct val="100000"/>
              </a:lnSpc>
              <a:tabLst>
                <a:tab pos="0" algn="l"/>
              </a:tabLst>
            </a:pPr>
            <a:r>
              <a:rPr lang="hu-HU" sz="1200" b="0" strike="noStrike" dirty="0" smtClean="0">
                <a:solidFill>
                  <a:srgbClr val="000000"/>
                </a:solidFill>
                <a:latin typeface="Arial"/>
              </a:rPr>
              <a:t>(</a:t>
            </a:r>
            <a:r>
              <a:rPr lang="hu-HU" sz="1200" b="0" strike="noStrike" dirty="0" err="1" smtClean="0">
                <a:solidFill>
                  <a:srgbClr val="000000"/>
                </a:solidFill>
                <a:latin typeface="Arial"/>
              </a:rPr>
              <a:t>Fiona</a:t>
            </a:r>
            <a:r>
              <a:rPr lang="hu-HU" sz="1200" b="0" strike="noStrike" dirty="0" smtClean="0">
                <a:solidFill>
                  <a:srgbClr val="000000"/>
                </a:solidFill>
                <a:latin typeface="Arial"/>
              </a:rPr>
              <a:t> </a:t>
            </a:r>
            <a:r>
              <a:rPr lang="hu-HU" sz="1200" b="0" strike="noStrike" dirty="0" err="1" smtClean="0">
                <a:solidFill>
                  <a:srgbClr val="000000"/>
                </a:solidFill>
                <a:latin typeface="Arial"/>
              </a:rPr>
              <a:t>Godlee</a:t>
            </a:r>
            <a:r>
              <a:rPr lang="hu-HU" sz="1200" b="0" strike="noStrike" dirty="0" smtClean="0">
                <a:solidFill>
                  <a:srgbClr val="000000"/>
                </a:solidFill>
                <a:latin typeface="Arial"/>
              </a:rPr>
              <a:t>, szerkesztő, British </a:t>
            </a:r>
            <a:r>
              <a:rPr lang="hu-HU" sz="1200" b="0" strike="noStrike" dirty="0" err="1" smtClean="0">
                <a:solidFill>
                  <a:srgbClr val="000000"/>
                </a:solidFill>
                <a:latin typeface="Arial"/>
              </a:rPr>
              <a:t>Medical</a:t>
            </a:r>
            <a:r>
              <a:rPr lang="hu-HU" sz="1200" b="0" strike="noStrike" dirty="0" smtClean="0">
                <a:solidFill>
                  <a:srgbClr val="000000"/>
                </a:solidFill>
                <a:latin typeface="Arial"/>
              </a:rPr>
              <a:t> Journal)	</a:t>
            </a:r>
          </a:p>
          <a:p>
            <a:pPr marL="139680">
              <a:lnSpc>
                <a:spcPct val="100000"/>
              </a:lnSpc>
              <a:tabLst>
                <a:tab pos="0" algn="l"/>
              </a:tabLst>
            </a:pPr>
            <a:r>
              <a:rPr lang="hu-HU" sz="1200" b="0" strike="noStrike" dirty="0" smtClean="0">
                <a:solidFill>
                  <a:srgbClr val="000000"/>
                </a:solidFill>
                <a:latin typeface="Arial"/>
              </a:rPr>
              <a:t>A kezdetektől tudtuk, hogy a tanulmány nem megalapozott. Hatalmas médiafigyelem övezte. Minden bizonyíték, minden, a gyermekek vérpopulációját elemző járványügyi vizsgálat cáfolta a megállapításokat, és arra a következtetésre jutott, hogy az összefüggést nem támasztják alá bizonyítékok.</a:t>
            </a:r>
          </a:p>
          <a:p>
            <a:pPr marL="139680">
              <a:lnSpc>
                <a:spcPct val="100000"/>
              </a:lnSpc>
              <a:tabLst>
                <a:tab pos="0" algn="l"/>
              </a:tabLst>
            </a:pPr>
            <a:r>
              <a:rPr lang="hu-HU" sz="1200" b="0" strike="noStrike" dirty="0" smtClean="0">
                <a:solidFill>
                  <a:srgbClr val="000000"/>
                </a:solidFill>
                <a:latin typeface="Arial"/>
              </a:rPr>
              <a:t>(hangalámondás)	</a:t>
            </a:r>
          </a:p>
          <a:p>
            <a:pPr marL="139680">
              <a:lnSpc>
                <a:spcPct val="100000"/>
              </a:lnSpc>
              <a:tabLst>
                <a:tab pos="0" algn="l"/>
              </a:tabLst>
            </a:pPr>
            <a:r>
              <a:rPr lang="hu-HU" sz="1200" b="0" strike="noStrike" dirty="0" smtClean="0">
                <a:solidFill>
                  <a:srgbClr val="000000"/>
                </a:solidFill>
                <a:latin typeface="Arial"/>
              </a:rPr>
              <a:t>A betegeket egy Andrew </a:t>
            </a:r>
            <a:r>
              <a:rPr lang="hu-HU" sz="1200" b="0" strike="noStrike" dirty="0" err="1" smtClean="0">
                <a:solidFill>
                  <a:srgbClr val="000000"/>
                </a:solidFill>
                <a:latin typeface="Arial"/>
              </a:rPr>
              <a:t>Wakefield</a:t>
            </a:r>
            <a:r>
              <a:rPr lang="hu-HU" sz="1200" b="0" strike="noStrike" dirty="0" smtClean="0">
                <a:solidFill>
                  <a:srgbClr val="000000"/>
                </a:solidFill>
                <a:latin typeface="Arial"/>
              </a:rPr>
              <a:t> és munkatársai által 1998-ban közzétett tanulmány ijesztette meg, ami miatt világszerte csökkent az immunizációs arány. </a:t>
            </a:r>
            <a:r>
              <a:rPr lang="hu-HU" sz="1200" b="0" strike="noStrike" dirty="0" err="1" smtClean="0">
                <a:solidFill>
                  <a:srgbClr val="000000"/>
                </a:solidFill>
                <a:latin typeface="Arial"/>
              </a:rPr>
              <a:t>Wakefield</a:t>
            </a:r>
            <a:r>
              <a:rPr lang="hu-HU" sz="1200" b="0" strike="noStrike" dirty="0" smtClean="0">
                <a:solidFill>
                  <a:srgbClr val="000000"/>
                </a:solidFill>
                <a:latin typeface="Arial"/>
              </a:rPr>
              <a:t> állítása szerint 12 gyermekkel semmi gond nem volt, amíg meg nem kapták a kanyaró, mumpsz és rubeola elleni szokásos oltást.</a:t>
            </a:r>
          </a:p>
          <a:p>
            <a:pPr marL="139680">
              <a:lnSpc>
                <a:spcPct val="100000"/>
              </a:lnSpc>
              <a:tabLst>
                <a:tab pos="0" algn="l"/>
              </a:tabLst>
            </a:pPr>
            <a:r>
              <a:rPr lang="hu-HU" sz="1200" b="0" strike="noStrike" dirty="0" smtClean="0">
                <a:solidFill>
                  <a:srgbClr val="000000"/>
                </a:solidFill>
                <a:latin typeface="Arial"/>
              </a:rPr>
              <a:t>Ezt a tanulmányt azonban később visszavonták, valamint egy új vizsgálat megállapította, hogy </a:t>
            </a:r>
            <a:r>
              <a:rPr lang="hu-HU" sz="1200" b="0" strike="noStrike" dirty="0" err="1" smtClean="0">
                <a:solidFill>
                  <a:srgbClr val="000000"/>
                </a:solidFill>
                <a:latin typeface="Arial"/>
              </a:rPr>
              <a:t>Wakefield</a:t>
            </a:r>
            <a:r>
              <a:rPr lang="hu-HU" sz="1200" b="0" strike="noStrike" dirty="0" smtClean="0">
                <a:solidFill>
                  <a:srgbClr val="000000"/>
                </a:solidFill>
                <a:latin typeface="Arial"/>
              </a:rPr>
              <a:t> és a munkatársai megváltoztattak bizonyos tényeket a vizsgálataikban szereplő betegekkel kapcsolatban. </a:t>
            </a:r>
            <a:r>
              <a:rPr lang="hu-HU" sz="1200" b="0" strike="noStrike" dirty="0" err="1" smtClean="0">
                <a:solidFill>
                  <a:srgbClr val="000000"/>
                </a:solidFill>
                <a:latin typeface="Arial"/>
              </a:rPr>
              <a:t>Wakefieldnek</a:t>
            </a:r>
            <a:r>
              <a:rPr lang="hu-HU" sz="1200" b="0" strike="noStrike" dirty="0" smtClean="0">
                <a:solidFill>
                  <a:srgbClr val="000000"/>
                </a:solidFill>
                <a:latin typeface="Arial"/>
              </a:rPr>
              <a:t> azonban máig vannak a támogatói – idetartozik például </a:t>
            </a:r>
            <a:r>
              <a:rPr lang="hu-HU" sz="1200" b="0" strike="noStrike" dirty="0" err="1" smtClean="0">
                <a:solidFill>
                  <a:srgbClr val="000000"/>
                </a:solidFill>
                <a:latin typeface="Arial"/>
              </a:rPr>
              <a:t>Jamie</a:t>
            </a:r>
            <a:r>
              <a:rPr lang="hu-HU" sz="1200" b="0" strike="noStrike" dirty="0" smtClean="0">
                <a:solidFill>
                  <a:srgbClr val="000000"/>
                </a:solidFill>
                <a:latin typeface="Arial"/>
              </a:rPr>
              <a:t> </a:t>
            </a:r>
            <a:r>
              <a:rPr lang="hu-HU" sz="1200" b="0" strike="noStrike" dirty="0" err="1" smtClean="0">
                <a:solidFill>
                  <a:srgbClr val="000000"/>
                </a:solidFill>
                <a:latin typeface="Arial"/>
              </a:rPr>
              <a:t>Handley</a:t>
            </a:r>
            <a:r>
              <a:rPr lang="hu-HU" sz="1200" b="0" strike="noStrike" dirty="0" smtClean="0">
                <a:solidFill>
                  <a:srgbClr val="000000"/>
                </a:solidFill>
                <a:latin typeface="Arial"/>
              </a:rPr>
              <a:t>, akinek autista a fia.</a:t>
            </a:r>
          </a:p>
          <a:p>
            <a:pPr marL="139680">
              <a:lnSpc>
                <a:spcPct val="100000"/>
              </a:lnSpc>
              <a:tabLst>
                <a:tab pos="0" algn="l"/>
              </a:tabLst>
            </a:pPr>
            <a:r>
              <a:rPr lang="hu-HU" sz="1200" b="0" strike="noStrike" dirty="0" smtClean="0">
                <a:solidFill>
                  <a:srgbClr val="000000"/>
                </a:solidFill>
                <a:latin typeface="Arial"/>
              </a:rPr>
              <a:t>(JB </a:t>
            </a:r>
            <a:r>
              <a:rPr lang="hu-HU" sz="1200" b="0" strike="noStrike" dirty="0" err="1" smtClean="0">
                <a:solidFill>
                  <a:srgbClr val="000000"/>
                </a:solidFill>
                <a:latin typeface="Arial"/>
              </a:rPr>
              <a:t>Handley</a:t>
            </a:r>
            <a:r>
              <a:rPr lang="hu-HU" sz="1200" b="0" strike="noStrike" dirty="0" smtClean="0">
                <a:solidFill>
                  <a:srgbClr val="000000"/>
                </a:solidFill>
                <a:latin typeface="Arial"/>
              </a:rPr>
              <a:t>, alapító, </a:t>
            </a:r>
            <a:r>
              <a:rPr lang="hu-HU" sz="1200" b="0" strike="noStrike" dirty="0" err="1" smtClean="0">
                <a:solidFill>
                  <a:srgbClr val="000000"/>
                </a:solidFill>
                <a:latin typeface="Arial"/>
              </a:rPr>
              <a:t>Generation</a:t>
            </a:r>
            <a:r>
              <a:rPr lang="hu-HU" sz="1200" b="0" strike="noStrike" dirty="0" smtClean="0">
                <a:solidFill>
                  <a:srgbClr val="000000"/>
                </a:solidFill>
                <a:latin typeface="Arial"/>
              </a:rPr>
              <a:t> </a:t>
            </a:r>
            <a:r>
              <a:rPr lang="hu-HU" sz="1200" b="0" strike="noStrike" dirty="0" err="1" smtClean="0">
                <a:solidFill>
                  <a:srgbClr val="000000"/>
                </a:solidFill>
                <a:latin typeface="Arial"/>
              </a:rPr>
              <a:t>Rescue</a:t>
            </a:r>
            <a:r>
              <a:rPr lang="hu-HU" sz="1200" b="0" strike="noStrike" dirty="0" smtClean="0">
                <a:solidFill>
                  <a:srgbClr val="000000"/>
                </a:solidFill>
                <a:latin typeface="Arial"/>
              </a:rPr>
              <a:t>)	</a:t>
            </a:r>
          </a:p>
          <a:p>
            <a:pPr marL="139680">
              <a:lnSpc>
                <a:spcPct val="100000"/>
              </a:lnSpc>
              <a:tabLst>
                <a:tab pos="0" algn="l"/>
              </a:tabLst>
            </a:pPr>
            <a:r>
              <a:rPr lang="hu-HU" sz="1200" b="0" strike="noStrike" dirty="0" smtClean="0">
                <a:solidFill>
                  <a:srgbClr val="000000"/>
                </a:solidFill>
                <a:latin typeface="Arial"/>
              </a:rPr>
              <a:t>Tudjuk, hogy a vakcinák agykárosodást okozhatnak, így nem kell atomfizikusnak lenni ahhoz, hogy azt gondoljuk: elvitték a gyereket egy orvosi időpontra, normális volt, majd miután kijöttek, drámaian szenvedni kezdett. Ezek néha agykárosodást okoznak egy-két gyereknek. Ezért tartunk még mindig itt, és ezért nem történtek valódi tudományos kutatások.</a:t>
            </a:r>
          </a:p>
          <a:p>
            <a:pPr marL="139680">
              <a:lnSpc>
                <a:spcPct val="100000"/>
              </a:lnSpc>
              <a:tabLst>
                <a:tab pos="0" algn="l"/>
              </a:tabLst>
            </a:pPr>
            <a:r>
              <a:rPr lang="hu-HU" sz="1200" b="0" strike="noStrike" dirty="0" smtClean="0">
                <a:solidFill>
                  <a:srgbClr val="000000"/>
                </a:solidFill>
                <a:latin typeface="Arial"/>
              </a:rPr>
              <a:t>(hangalámondás)	</a:t>
            </a:r>
          </a:p>
          <a:p>
            <a:pPr marL="139680">
              <a:lnSpc>
                <a:spcPct val="100000"/>
              </a:lnSpc>
              <a:tabLst>
                <a:tab pos="0" algn="l"/>
              </a:tabLst>
            </a:pPr>
            <a:r>
              <a:rPr lang="hu-HU" sz="1200" b="0" strike="noStrike" dirty="0" smtClean="0">
                <a:solidFill>
                  <a:srgbClr val="000000"/>
                </a:solidFill>
                <a:latin typeface="Arial"/>
              </a:rPr>
              <a:t>Tavaly májusban </a:t>
            </a:r>
            <a:r>
              <a:rPr lang="hu-HU" sz="1200" b="0" strike="noStrike" dirty="0" err="1" smtClean="0">
                <a:solidFill>
                  <a:srgbClr val="000000"/>
                </a:solidFill>
                <a:latin typeface="Arial"/>
              </a:rPr>
              <a:t>Wakefield</a:t>
            </a:r>
            <a:r>
              <a:rPr lang="hu-HU" sz="1200" b="0" strike="noStrike" dirty="0" smtClean="0">
                <a:solidFill>
                  <a:srgbClr val="000000"/>
                </a:solidFill>
                <a:latin typeface="Arial"/>
              </a:rPr>
              <a:t> orvosi engedélyét bevonták Nagy-Britanniában. Az azóta készült tanulmányok nem találtak összefüggést az MMR-oltás és az autizmus között.</a:t>
            </a:r>
          </a:p>
          <a:p>
            <a:pPr marL="139680">
              <a:lnSpc>
                <a:spcPct val="100000"/>
              </a:lnSpc>
              <a:tabLst>
                <a:tab pos="0" algn="l"/>
              </a:tabLst>
            </a:pPr>
            <a:r>
              <a:rPr lang="hu-HU" sz="1200" b="0" strike="noStrike" dirty="0" err="1" smtClean="0">
                <a:solidFill>
                  <a:srgbClr val="000000"/>
                </a:solidFill>
                <a:latin typeface="Arial"/>
              </a:rPr>
              <a:t>Wakefieldet</a:t>
            </a:r>
            <a:r>
              <a:rPr lang="hu-HU" sz="1200" b="0" strike="noStrike" dirty="0" smtClean="0">
                <a:solidFill>
                  <a:srgbClr val="000000"/>
                </a:solidFill>
                <a:latin typeface="Arial"/>
              </a:rPr>
              <a:t> nem sikerült elérni, hogy nyilatkozzon az ügyben. </a:t>
            </a:r>
            <a:r>
              <a:rPr lang="hu-HU" sz="1200" b="0" strike="noStrike" dirty="0" err="1" smtClean="0">
                <a:solidFill>
                  <a:srgbClr val="000000"/>
                </a:solidFill>
                <a:latin typeface="Arial"/>
              </a:rPr>
              <a:t>Rosenson</a:t>
            </a:r>
            <a:r>
              <a:rPr lang="hu-HU" sz="1200" b="0" strike="noStrike" dirty="0" smtClean="0">
                <a:solidFill>
                  <a:srgbClr val="000000"/>
                </a:solidFill>
                <a:latin typeface="Arial"/>
              </a:rPr>
              <a:t>, </a:t>
            </a:r>
            <a:r>
              <a:rPr lang="hu-HU" sz="1200" b="0" strike="noStrike" dirty="0" err="1" smtClean="0">
                <a:solidFill>
                  <a:srgbClr val="000000"/>
                </a:solidFill>
                <a:latin typeface="Arial"/>
              </a:rPr>
              <a:t>Associated</a:t>
            </a:r>
            <a:r>
              <a:rPr lang="hu-HU" sz="1200" b="0" strike="noStrike" dirty="0" smtClean="0">
                <a:solidFill>
                  <a:srgbClr val="000000"/>
                </a:solidFill>
                <a:latin typeface="Arial"/>
              </a:rPr>
              <a:t> Press.</a:t>
            </a:r>
          </a:p>
          <a:p>
            <a:pPr marL="139680">
              <a:lnSpc>
                <a:spcPct val="100000"/>
              </a:lnSpc>
              <a:tabLst>
                <a:tab pos="0" algn="l"/>
              </a:tabLst>
            </a:pPr>
            <a:endParaRPr lang="fr-BE" sz="1200" b="0" strike="noStrike" spc="-1" dirty="0" smtClean="0">
              <a:latin typeface="Arial"/>
            </a:endParaRPr>
          </a:p>
          <a:p>
            <a:pPr marL="139680">
              <a:lnSpc>
                <a:spcPct val="100000"/>
              </a:lnSpc>
              <a:tabLst>
                <a:tab pos="0" algn="l"/>
              </a:tabLst>
            </a:pPr>
            <a:r>
              <a:rPr lang="hu-HU" sz="1200" b="0" strike="noStrike" dirty="0" smtClean="0">
                <a:solidFill>
                  <a:srgbClr val="000000"/>
                </a:solidFill>
                <a:latin typeface="Arial"/>
              </a:rPr>
              <a:t>---------------------</a:t>
            </a:r>
          </a:p>
          <a:p>
            <a:pPr marL="139680">
              <a:lnSpc>
                <a:spcPct val="100000"/>
              </a:lnSpc>
              <a:tabLst>
                <a:tab pos="0" algn="l"/>
              </a:tabLst>
            </a:pPr>
            <a:endParaRPr lang="fr-BE" sz="1200" b="0" strike="noStrike" spc="-1" dirty="0" smtClean="0">
              <a:latin typeface="Arial"/>
            </a:endParaRPr>
          </a:p>
          <a:p>
            <a:pPr marL="139680">
              <a:lnSpc>
                <a:spcPct val="100000"/>
              </a:lnSpc>
              <a:tabLst>
                <a:tab pos="0" algn="l"/>
              </a:tabLst>
            </a:pPr>
            <a:r>
              <a:rPr lang="hu-HU" sz="1200" b="0" strike="noStrike" dirty="0" smtClean="0">
                <a:solidFill>
                  <a:srgbClr val="000000"/>
                </a:solidFill>
                <a:latin typeface="Arial"/>
              </a:rPr>
              <a:t>Fő pontok:</a:t>
            </a:r>
          </a:p>
          <a:p>
            <a:pPr marL="311040" indent="-171000">
              <a:lnSpc>
                <a:spcPct val="100000"/>
              </a:lnSpc>
              <a:buClr>
                <a:srgbClr val="000000"/>
              </a:buClr>
              <a:buFont typeface="StarSymbol"/>
              <a:buChar char="-"/>
              <a:tabLst>
                <a:tab pos="0" algn="l"/>
              </a:tabLst>
            </a:pPr>
            <a:r>
              <a:rPr lang="hu-HU" sz="1200" b="0" strike="noStrike" dirty="0" smtClean="0">
                <a:solidFill>
                  <a:srgbClr val="000000"/>
                </a:solidFill>
                <a:latin typeface="Arial"/>
              </a:rPr>
              <a:t>A társadalom megkívánja, hogy a tudományos intézményekben dolgozó munkatársak szigorú tudományos normákat kövessenek, ezért fontos megérteni, hogy miért van szükség ezekre. </a:t>
            </a:r>
            <a:r>
              <a:rPr lang="hu-HU" sz="1200" b="0" strike="noStrike" dirty="0" smtClean="0">
                <a:latin typeface="Arial"/>
              </a:rPr>
              <a:t>Ez az</a:t>
            </a:r>
            <a:r>
              <a:rPr lang="hu-HU" sz="1200" b="0" strike="noStrike" dirty="0" smtClean="0">
                <a:solidFill>
                  <a:srgbClr val="FF0000"/>
                </a:solidFill>
                <a:latin typeface="Arial"/>
              </a:rPr>
              <a:t> </a:t>
            </a:r>
            <a:r>
              <a:rPr lang="hu-HU" sz="1200" b="0" strike="noStrike" dirty="0" smtClean="0">
                <a:latin typeface="Arial"/>
              </a:rPr>
              <a:t>egyetlen</a:t>
            </a:r>
            <a:r>
              <a:rPr lang="hu-HU" sz="1200" b="0" strike="noStrike" dirty="0" smtClean="0">
                <a:solidFill>
                  <a:srgbClr val="000000"/>
                </a:solidFill>
                <a:latin typeface="Arial"/>
              </a:rPr>
              <a:t> </a:t>
            </a:r>
            <a:r>
              <a:rPr lang="hu-HU" sz="1200" b="0" strike="noStrike" dirty="0" smtClean="0">
                <a:solidFill>
                  <a:srgbClr val="FF0000"/>
                </a:solidFill>
                <a:latin typeface="Arial"/>
              </a:rPr>
              <a:t>tudományos tanulmány – amelyet számtalanszor cáfoltak – az egyik legfontosabb ok, ami miatt az oltásellenes mozgalom létrejött és napjainkban is nagy támogatottságot élvez. Noha a tanulmány téves volt, elég médiafigyelmet kapott ahhoz, hogy csorbát szenvedjen miatta a vakcinák társadalmi megítélése, holott azokról újra és újra bebizonyosodik, hogy biztonságosak és hatásosak. </a:t>
            </a:r>
          </a:p>
          <a:p>
            <a:pPr marL="311040" indent="-171000">
              <a:lnSpc>
                <a:spcPct val="100000"/>
              </a:lnSpc>
              <a:buClr>
                <a:srgbClr val="000000"/>
              </a:buClr>
              <a:buFont typeface="StarSymbol"/>
              <a:buChar char="-"/>
              <a:tabLst>
                <a:tab pos="0" algn="l"/>
              </a:tabLst>
            </a:pPr>
            <a:r>
              <a:rPr lang="hu-HU" sz="1200" b="0" strike="noStrike" dirty="0" smtClean="0">
                <a:solidFill>
                  <a:srgbClr val="FF0000"/>
                </a:solidFill>
                <a:latin typeface="Arial"/>
              </a:rPr>
              <a:t>Mindenkinek joga van a szólásszabadsághoz, ez azonban nem jelent egyet a hazugságok szándékos terjesztéséhez való joggal, különösen, ha azok népegészségügyi károkat okozhatnak. </a:t>
            </a:r>
          </a:p>
          <a:p>
            <a:pPr marL="139680">
              <a:lnSpc>
                <a:spcPct val="100000"/>
              </a:lnSpc>
              <a:tabLst>
                <a:tab pos="0" algn="l"/>
              </a:tabLst>
            </a:pPr>
            <a:endParaRPr lang="fr-BE" sz="1200" b="0" strike="noStrike" spc="-1" dirty="0" smtClean="0">
              <a:latin typeface="Arial"/>
            </a:endParaRPr>
          </a:p>
          <a:p>
            <a:pPr marL="139680">
              <a:lnSpc>
                <a:spcPct val="100000"/>
              </a:lnSpc>
              <a:tabLst>
                <a:tab pos="0" algn="l"/>
              </a:tabLst>
            </a:pPr>
            <a:r>
              <a:rPr lang="hu-HU" sz="1200" b="0" strike="noStrike" dirty="0" smtClean="0">
                <a:solidFill>
                  <a:srgbClr val="FF0000"/>
                </a:solidFill>
                <a:latin typeface="Arial"/>
              </a:rPr>
              <a:t>Miért káros?</a:t>
            </a:r>
          </a:p>
          <a:p>
            <a:pPr marL="311040" indent="-171000">
              <a:lnSpc>
                <a:spcPct val="100000"/>
              </a:lnSpc>
              <a:buClr>
                <a:srgbClr val="000000"/>
              </a:buClr>
              <a:buFont typeface="StarSymbol"/>
              <a:buChar char="-"/>
              <a:tabLst>
                <a:tab pos="0" algn="l"/>
              </a:tabLst>
            </a:pPr>
            <a:r>
              <a:rPr lang="hu-HU" sz="1200" b="0" strike="noStrike" dirty="0" smtClean="0">
                <a:solidFill>
                  <a:srgbClr val="FF0000"/>
                </a:solidFill>
                <a:latin typeface="Arial"/>
              </a:rPr>
              <a:t>Az emberek előszeretettel „rakják össze gyorsan a kirakós darabjait”, még akkor is, ha a kapcsolódási pontok ellentmondanak a tudományos ismereteknek.</a:t>
            </a:r>
          </a:p>
          <a:p>
            <a:pPr marL="311040" indent="-171000">
              <a:lnSpc>
                <a:spcPct val="100000"/>
              </a:lnSpc>
              <a:buClr>
                <a:srgbClr val="000000"/>
              </a:buClr>
              <a:buFont typeface="StarSymbol"/>
              <a:buChar char="-"/>
              <a:tabLst>
                <a:tab pos="0" algn="l"/>
              </a:tabLst>
            </a:pPr>
            <a:r>
              <a:rPr lang="hu-HU" sz="1200" b="0" strike="noStrike" dirty="0" smtClean="0">
                <a:solidFill>
                  <a:srgbClr val="FF0000"/>
                </a:solidFill>
                <a:latin typeface="Arial"/>
              </a:rPr>
              <a:t>Mások hibáztatása elhomályosíthatja az olyan esetleges tényezőket, mint az egyéni felelősség vagy az autizmus kialakulásához vezető, bizonyított feltételek. Az autizmust például általában akkortájt diagnosztizálják, amikor a gyermekek megkapják az MMR-vakcinát (vagyis a kanyaró elleni oltást). Ezt a tényt általában figyelmen kívül hagyják az emberek, akik szívesebben hiszik azt, hogy a gyermekük esetében az autizmus „szerzett” állapot, mint hogy elfogadják, hogy a diagnózis rajtuk kívül álló okok miatt született meg.</a:t>
            </a:r>
          </a:p>
          <a:p>
            <a:pPr marL="311040" indent="-171000">
              <a:lnSpc>
                <a:spcPct val="100000"/>
              </a:lnSpc>
              <a:buClr>
                <a:srgbClr val="000000"/>
              </a:buClr>
              <a:buFont typeface="StarSymbol"/>
              <a:buChar char="-"/>
              <a:tabLst>
                <a:tab pos="0" algn="l"/>
              </a:tabLst>
            </a:pPr>
            <a:r>
              <a:rPr lang="hu-HU" sz="1200" b="0" strike="noStrike" dirty="0" smtClean="0">
                <a:solidFill>
                  <a:srgbClr val="FF0000"/>
                </a:solidFill>
                <a:latin typeface="Arial"/>
              </a:rPr>
              <a:t>Ha ezt a hamis történetet széles körben megosztják, fennáll a veszélye, hogy sorsfordító lesz az oltási rendszer szempontjából. Az emberek nagy hányada vesztheti el feleslegesen az immunitását súlyos betegségekkel szemben.</a:t>
            </a:r>
            <a:endParaRPr lang="hu-HU" sz="1200" b="0" strike="noStrike" dirty="0">
              <a:solidFill>
                <a:srgbClr val="FF0000"/>
              </a:solidFill>
              <a:latin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7</a:t>
            </a:fld>
            <a:endParaRPr lang="fr-BE"/>
          </a:p>
        </p:txBody>
      </p:sp>
    </p:spTree>
    <p:extLst>
      <p:ext uri="{BB962C8B-B14F-4D97-AF65-F5344CB8AC3E}">
        <p14:creationId xmlns:p14="http://schemas.microsoft.com/office/powerpoint/2010/main" val="218277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hu-HU" sz="1200" b="0" strike="noStrike" dirty="0" smtClean="0">
                <a:latin typeface="+mn-lt"/>
                <a:ea typeface="+mn-ea"/>
              </a:rPr>
              <a:t>A Covid19-világjárvány kezdete óta számos összezavaró információ terjed a közösségi médiában, amelyek közül sok azt állítja, hogy kapcsolat van az 5G technológiák és a koronavírus megjelenése között. Egyrészt mindenkinek joga van a véleménynyilvánítás szabadságához, és nem elvetendő, ha az emberek óvatosak, vagy akár szkeptikusak az új technológiákkal szemben, illetve azoknak az életünkre és egészségünkre gyakorolt hatásával kapcsolatban.</a:t>
            </a:r>
          </a:p>
          <a:p>
            <a:pPr marL="216000" indent="-216000">
              <a:lnSpc>
                <a:spcPct val="100000"/>
              </a:lnSpc>
            </a:pPr>
            <a:endParaRPr lang="fr-BE" sz="1200" b="0" strike="noStrike" spc="-1" dirty="0" smtClean="0">
              <a:latin typeface="Arial"/>
            </a:endParaRPr>
          </a:p>
          <a:p>
            <a:pPr marL="216000" indent="-216000">
              <a:lnSpc>
                <a:spcPct val="100000"/>
              </a:lnSpc>
            </a:pPr>
            <a:r>
              <a:rPr lang="hu-HU" sz="1200" b="0" strike="noStrike" dirty="0" smtClean="0">
                <a:latin typeface="+mn-lt"/>
                <a:ea typeface="+mn-ea"/>
              </a:rPr>
              <a:t>UGYANAKKOR ez az elmélet káros következményekkel járt a való életben, például az emberek felgyújtottak telekommunikációs infrastruktúrákat, és fizikai támadásokat intéztek az infrastruktúrát kiépítő dolgozók ellen.</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2000" b="0" strike="noStrike" dirty="0" smtClean="0">
                <a:latin typeface="+mn-lt"/>
                <a:ea typeface="+mn-ea"/>
              </a:rPr>
              <a:t>Miért káros?</a:t>
            </a:r>
          </a:p>
          <a:p>
            <a:pPr marL="171360" indent="-171000">
              <a:lnSpc>
                <a:spcPct val="100000"/>
              </a:lnSpc>
              <a:buClr>
                <a:srgbClr val="000000"/>
              </a:buClr>
              <a:buFont typeface="StarSymbol"/>
              <a:buChar char="-"/>
              <a:tabLst>
                <a:tab pos="0" algn="l"/>
              </a:tabLst>
            </a:pPr>
            <a:r>
              <a:rPr lang="hu-HU" sz="2000" b="0" strike="noStrike" dirty="0" smtClean="0">
                <a:latin typeface="+mn-lt"/>
                <a:ea typeface="+mn-ea"/>
              </a:rPr>
              <a:t>Valós pusztítás: Európa-szerte felgyújtanak bázisállomásokat.</a:t>
            </a:r>
          </a:p>
          <a:p>
            <a:pPr marL="171360" indent="-171000">
              <a:lnSpc>
                <a:spcPct val="100000"/>
              </a:lnSpc>
              <a:buClr>
                <a:srgbClr val="000000"/>
              </a:buClr>
              <a:buFont typeface="StarSymbol"/>
              <a:buChar char="-"/>
              <a:tabLst>
                <a:tab pos="0" algn="l"/>
              </a:tabLst>
            </a:pPr>
            <a:r>
              <a:rPr lang="hu-HU" sz="2000" b="0" strike="noStrike" dirty="0" smtClean="0">
                <a:latin typeface="+mn-lt"/>
                <a:ea typeface="+mn-ea"/>
              </a:rPr>
              <a:t>A telekommunikációs hálózatok meghibásodása, ugyanis a lerombolt és megrongált tornyok sok esetben 3G és 4G szolgáltatást biztosítottak, amelyekre a társadalom széles köre támaszkodik.</a:t>
            </a:r>
          </a:p>
          <a:p>
            <a:pPr marL="171360" indent="-171000">
              <a:lnSpc>
                <a:spcPct val="100000"/>
              </a:lnSpc>
              <a:buClr>
                <a:srgbClr val="000000"/>
              </a:buClr>
              <a:buFont typeface="StarSymbol"/>
              <a:buChar char="-"/>
              <a:tabLst>
                <a:tab pos="0" algn="l"/>
              </a:tabLst>
            </a:pPr>
            <a:r>
              <a:rPr lang="hu-HU" sz="1200" b="0" strike="noStrike" dirty="0" smtClean="0">
                <a:solidFill>
                  <a:srgbClr val="000000"/>
                </a:solidFill>
                <a:latin typeface="+mn-lt"/>
                <a:ea typeface="+mn-ea"/>
              </a:rPr>
              <a:t>Az 5G-hez szükséges száloptikai kábeleket és más infrastruktúrákat lefektető telekommunikációs munkatársakat zaklatás érte az utcán.</a:t>
            </a:r>
          </a:p>
          <a:p>
            <a:pPr>
              <a:lnSpc>
                <a:spcPct val="100000"/>
              </a:lnSpc>
              <a:tabLst>
                <a:tab pos="0" algn="l"/>
              </a:tabLst>
            </a:pPr>
            <a:endParaRPr lang="fr-BE" sz="1200" b="0" strike="noStrike" spc="-1" dirty="0" smtClean="0">
              <a:latin typeface="Arial"/>
            </a:endParaRPr>
          </a:p>
          <a:p>
            <a:pPr>
              <a:lnSpc>
                <a:spcPct val="100000"/>
              </a:lnSpc>
              <a:tabLst>
                <a:tab pos="0" algn="l"/>
              </a:tabLst>
            </a:pPr>
            <a:r>
              <a:rPr lang="hu-HU" sz="1200" b="0" strike="noStrike" dirty="0" smtClean="0">
                <a:solidFill>
                  <a:srgbClr val="000000"/>
                </a:solidFill>
                <a:latin typeface="+mn-lt"/>
                <a:ea typeface="+mn-ea"/>
              </a:rPr>
              <a:t>„Amikor az emberek fenyegetve érzik magukat, kicsúszik a kezükből az irányítás, vagy egy nagy horderejű esemény okát próbálják megérteni, kiszolgáltatottabbak az ezek magyarázatára szolgáló összeesküvés-elméleteknek, vagy hajlamosabbak ilyenekre hagyatkozni. Az emberek valamelyest paradox módon ettől úgy érzik, hogy nagyobb ellenőrzést gyakorolnak az események felett, és úgy gondolják, hogy nemcsak véletlenszerű események történnek, hanem bizonyos csoportok vagy ügynökségek mozgatják a háttérből a szálakat. A véletlenszerűség rendkívül kényelmetlen érzést kelt az emberekben.” John Cook, a George Mason University éghajlatváltozásról folytatott kommunikációval foglalkozó központjának félretájékoztatásra szakosodott munkatársa</a:t>
            </a:r>
            <a:endParaRPr lang="hu-HU" sz="1200" b="0" strike="noStrike" dirty="0">
              <a:solidFill>
                <a:srgbClr val="000000"/>
              </a:solidFill>
              <a:latin typeface="+mn-lt"/>
              <a:ea typeface="+mn-ea"/>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8</a:t>
            </a:fld>
            <a:endParaRPr lang="fr-BE"/>
          </a:p>
        </p:txBody>
      </p:sp>
    </p:spTree>
    <p:extLst>
      <p:ext uri="{BB962C8B-B14F-4D97-AF65-F5344CB8AC3E}">
        <p14:creationId xmlns:p14="http://schemas.microsoft.com/office/powerpoint/2010/main" val="371519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Fő pontok:</a:t>
            </a:r>
          </a:p>
          <a:p>
            <a:r>
              <a:rPr lang="hu-HU" dirty="0" smtClean="0"/>
              <a:t>– A helytelen egészségügyi tanácsok miatt előfordulhat, hogy az emberek nem gyógyulnak meg, vagy alá-, illetve túlbecsülnek bizonyos betegségeket.</a:t>
            </a:r>
          </a:p>
          <a:p>
            <a:r>
              <a:rPr lang="hu-HU" dirty="0" smtClean="0"/>
              <a:t>Ez a kép jó példa a Covid19 összefüggésén belül.</a:t>
            </a:r>
          </a:p>
          <a:p>
            <a:r>
              <a:rPr lang="hu-HU" dirty="0" smtClean="0"/>
              <a:t>Ez az eredeti változat, amelyet néhányan talán már láttatok a közösségi médiában, vagy akár </a:t>
            </a:r>
            <a:r>
              <a:rPr lang="hu-HU" dirty="0" err="1" smtClean="0"/>
              <a:t>WhatsApp</a:t>
            </a:r>
            <a:r>
              <a:rPr lang="hu-HU" dirty="0" smtClean="0"/>
              <a:t>-beszélgetések során:</a:t>
            </a:r>
          </a:p>
          <a:p>
            <a:r>
              <a:rPr lang="hu-HU" dirty="0" smtClean="0"/>
              <a:t>https://factcheck.afp.com/gargling-warm-salt-water-or-vinegar-does-not-prevent-coronavirus-infection-health-experts-say</a:t>
            </a:r>
          </a:p>
          <a:p>
            <a:r>
              <a:rPr lang="hu-HU" dirty="0" smtClean="0"/>
              <a:t>Miért káros?</a:t>
            </a:r>
          </a:p>
          <a:p>
            <a:r>
              <a:rPr lang="hu-HU" dirty="0" smtClean="0"/>
              <a:t>Ebben az esetben nem túl veszélyes azt mondani az embereknek, hogy igyanak meleg vizet. Mi lenne azonban, ha a dezinformáció olyan folyadék – például fehérítő – fogyasztását javasolná, amely rendkívül nagy veszélyt jelent ránk?</a:t>
            </a:r>
          </a:p>
          <a:p>
            <a:r>
              <a:rPr lang="hu-HU" dirty="0" smtClean="0"/>
              <a:t>Az American Journal of </a:t>
            </a:r>
            <a:r>
              <a:rPr lang="hu-HU" dirty="0" err="1" smtClean="0"/>
              <a:t>Tropical</a:t>
            </a:r>
            <a:r>
              <a:rPr lang="hu-HU" dirty="0" smtClean="0"/>
              <a:t> </a:t>
            </a:r>
            <a:r>
              <a:rPr lang="hu-HU" dirty="0" err="1" smtClean="0"/>
              <a:t>Medicine</a:t>
            </a:r>
            <a:r>
              <a:rPr lang="hu-HU" dirty="0" smtClean="0"/>
              <a:t> and </a:t>
            </a:r>
            <a:r>
              <a:rPr lang="hu-HU" dirty="0" err="1" smtClean="0"/>
              <a:t>Hygiene</a:t>
            </a:r>
            <a:r>
              <a:rPr lang="hu-HU" dirty="0" smtClean="0"/>
              <a:t> egyik tanulmánya rávilágít, hogy a koronavírussal kapcsolatos dezinformáció és félretájékoztatás legalább 800 – de valószínűleg több – ember halálát okozta (2020 augusztusáig), és nagyjából 6000 személy került ezek miatt kórházba.</a:t>
            </a:r>
          </a:p>
          <a:p>
            <a:r>
              <a:rPr lang="hu-HU" dirty="0" smtClean="0"/>
              <a:t>A tanulmány megvizsgálta a Covid19-hez kapcsolódó, online keringő pletykákat, megbélyegzést és összeesküvés-elméleteket, valamint azoknak a népegészségügyre gyakorolt hatását.</a:t>
            </a:r>
          </a:p>
          <a:p>
            <a:r>
              <a:rPr lang="hu-HU" dirty="0" smtClean="0"/>
              <a:t>Ezeket a hamis információkat gyakran önkéntelenül terjesztik az emberek, sok esetben azonban olyan források osztják meg azokat, amelyek gondosan megalkotott, figyelemfelkeltő címek és történetek segítségével akarják növelni a kattintások számát („kattintásvadász” újságírás, például „A tudósok szerint ez az ősi gyógymód segíthet a rák meggyógyításában.</a:t>
            </a:r>
          </a:p>
          <a:p>
            <a:r>
              <a:rPr lang="hu-HU" dirty="0" smtClean="0"/>
              <a:t>Kattints a részletekért!”),</a:t>
            </a:r>
          </a:p>
          <a:p>
            <a:r>
              <a:rPr lang="hu-HU" dirty="0" smtClean="0"/>
              <a:t>vagy akár rosszindulatú szereplők igyekezhetnek káoszt és zavart szítani, valamint több, gyakran egymásnak ellentmondó narratívával szennyezni az információs környezetet.</a:t>
            </a:r>
            <a:endParaRPr lang="en-US" dirty="0" smtClean="0"/>
          </a:p>
          <a:p>
            <a:pPr marR="0" lvl="0" algn="l" defTabSz="914400" rtl="0" eaLnBrk="1" fontAlgn="auto" latinLnBrk="0" hangingPunct="1">
              <a:lnSpc>
                <a:spcPct val="100000"/>
              </a:lnSpc>
              <a:spcBef>
                <a:spcPts val="0"/>
              </a:spcBef>
              <a:spcAft>
                <a:spcPts val="0"/>
              </a:spcAft>
              <a:buClrTx/>
              <a:buSzTx/>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9</a:t>
            </a:fld>
            <a:endParaRPr lang="fr-BE"/>
          </a:p>
        </p:txBody>
      </p:sp>
    </p:spTree>
    <p:extLst>
      <p:ext uri="{BB962C8B-B14F-4D97-AF65-F5344CB8AC3E}">
        <p14:creationId xmlns:p14="http://schemas.microsoft.com/office/powerpoint/2010/main" val="35751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Diapositiva titolo">
    <p:bg>
      <p:bgPr>
        <a:gradFill flip="none" rotWithShape="1">
          <a:gsLst>
            <a:gs pos="0">
              <a:schemeClr val="accent2">
                <a:lumMod val="0"/>
                <a:lumOff val="100000"/>
              </a:schemeClr>
            </a:gs>
            <a:gs pos="35000">
              <a:schemeClr val="bg1">
                <a:lumMod val="95000"/>
              </a:schemeClr>
            </a:gs>
            <a:gs pos="94000">
              <a:schemeClr val="bg1">
                <a:lumMod val="8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55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29585-78EF-BE40-B48D-C8AAD9C04D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965206-AD60-D74A-B61A-A6A7D4BD236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7A06F0A-DEEC-064D-B0F6-9DAB4AC5B4E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5D66E67-D219-A142-B745-633BD530641B}"/>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6" name="Segnaposto piè di pagina 5">
            <a:extLst>
              <a:ext uri="{FF2B5EF4-FFF2-40B4-BE49-F238E27FC236}">
                <a16:creationId xmlns:a16="http://schemas.microsoft.com/office/drawing/2014/main" id="{6A588CC9-6421-9D43-A2A6-3DA951F83D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1E8DB4-A9FC-F748-A5D8-F2394EC9CEC2}"/>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325941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D5C92-070C-DF4E-AAF0-D8E7D8670E9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56DB03D-3EE6-804B-85E2-11BAC80F8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31DE877A-BC36-374B-BBAB-BCB8768D4C7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2B1841-39BB-7645-A348-C61A8154C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931E8CF-C7CC-DD4A-84FA-33A6467B285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38FC29-F705-FA40-8FFB-2E92B7CACEAB}"/>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8" name="Segnaposto piè di pagina 7">
            <a:extLst>
              <a:ext uri="{FF2B5EF4-FFF2-40B4-BE49-F238E27FC236}">
                <a16:creationId xmlns:a16="http://schemas.microsoft.com/office/drawing/2014/main" id="{DE552532-09C1-5D48-881D-C544CAC7469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03D6274-85FC-0345-A79A-64E510A37184}"/>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125954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B7E90-C316-BD4F-9DDF-E0782C68B8C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A745590-ECBB-6C4E-881D-AB33AEF36AC3}"/>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4" name="Segnaposto piè di pagina 3">
            <a:extLst>
              <a:ext uri="{FF2B5EF4-FFF2-40B4-BE49-F238E27FC236}">
                <a16:creationId xmlns:a16="http://schemas.microsoft.com/office/drawing/2014/main" id="{A3747ED0-3AE6-D34D-89B8-BACFE8DA9D4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091CDCC-0B2D-284B-9BEE-8285642639A7}"/>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94483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F577D7C-F81A-2A44-B0DB-3B68ADC59717}"/>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3" name="Segnaposto piè di pagina 2">
            <a:extLst>
              <a:ext uri="{FF2B5EF4-FFF2-40B4-BE49-F238E27FC236}">
                <a16:creationId xmlns:a16="http://schemas.microsoft.com/office/drawing/2014/main" id="{0B92C0A3-5C7B-B94F-AEDA-F688DC6DF1F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A3A6C1-B1FC-6044-91F2-F686B8F5382B}"/>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5678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BC3EF-760E-8B44-ABC6-0AA3462437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B881B0-B1AB-234D-A7B1-D66BC0CF1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7946C0F-5615-0147-A8B1-A4B0A10A5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0CBAE91-95ED-9B4C-92F6-868E0EE26281}"/>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6" name="Segnaposto piè di pagina 5">
            <a:extLst>
              <a:ext uri="{FF2B5EF4-FFF2-40B4-BE49-F238E27FC236}">
                <a16:creationId xmlns:a16="http://schemas.microsoft.com/office/drawing/2014/main" id="{F6AD061C-4367-FC49-B7F6-6CCE944C64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67A345-BF07-C74B-891E-C7746442B6E1}"/>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247905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8FCC7C-0755-DC42-8617-B8472E7ACF1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E796951-5719-8D4C-8CC9-A52F31684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0E5E1D3-0B61-C544-BDA2-7484248F2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C5CD0B-3A66-4343-AD66-E6673E201D2B}"/>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6" name="Segnaposto piè di pagina 5">
            <a:extLst>
              <a:ext uri="{FF2B5EF4-FFF2-40B4-BE49-F238E27FC236}">
                <a16:creationId xmlns:a16="http://schemas.microsoft.com/office/drawing/2014/main" id="{67DF91CD-6004-C344-A9B0-68A0ECBA1CB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9003A2-C988-814A-8E7E-DEA6CE5340EE}"/>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399196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45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extLst>
      <p:ext uri="{BB962C8B-B14F-4D97-AF65-F5344CB8AC3E}">
        <p14:creationId xmlns:p14="http://schemas.microsoft.com/office/powerpoint/2010/main" val="1968028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1312864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323424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728098" y="2736190"/>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HIGHLIGHT</a:t>
            </a:r>
          </a:p>
        </p:txBody>
      </p:sp>
      <p:sp>
        <p:nvSpPr>
          <p:cNvPr id="19" name="Segnaposto testo 2">
            <a:extLst>
              <a:ext uri="{FF2B5EF4-FFF2-40B4-BE49-F238E27FC236}">
                <a16:creationId xmlns:a16="http://schemas.microsoft.com/office/drawing/2014/main" id="{5B15DFE0-EEB8-F745-8092-61CADA895199}"/>
              </a:ext>
            </a:extLst>
          </p:cNvPr>
          <p:cNvSpPr>
            <a:spLocks noGrp="1"/>
          </p:cNvSpPr>
          <p:nvPr>
            <p:ph type="body" idx="10" hasCustomPrompt="1"/>
          </p:nvPr>
        </p:nvSpPr>
        <p:spPr>
          <a:xfrm>
            <a:off x="828065" y="3627789"/>
            <a:ext cx="5232766" cy="424732"/>
          </a:xfrm>
        </p:spPr>
        <p:txBody>
          <a:bodyPr wrap="square" anchor="b">
            <a:sp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TITLE TEXT</a:t>
            </a:r>
          </a:p>
        </p:txBody>
      </p:sp>
      <p:sp>
        <p:nvSpPr>
          <p:cNvPr id="20" name="Segnaposto testo 2">
            <a:extLst>
              <a:ext uri="{FF2B5EF4-FFF2-40B4-BE49-F238E27FC236}">
                <a16:creationId xmlns:a16="http://schemas.microsoft.com/office/drawing/2014/main" id="{EC9BFAC6-8F72-5C4D-8FE5-90041169966D}"/>
              </a:ext>
            </a:extLst>
          </p:cNvPr>
          <p:cNvSpPr>
            <a:spLocks noGrp="1"/>
          </p:cNvSpPr>
          <p:nvPr>
            <p:ph type="body" idx="11" hasCustomPrompt="1"/>
          </p:nvPr>
        </p:nvSpPr>
        <p:spPr>
          <a:xfrm>
            <a:off x="839788" y="4345825"/>
            <a:ext cx="5232766" cy="341632"/>
          </a:xfrm>
        </p:spPr>
        <p:txBody>
          <a:bodyPr wrap="square" anchor="b">
            <a:sp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Body text</a:t>
            </a:r>
          </a:p>
        </p:txBody>
      </p:sp>
      <p:sp>
        <p:nvSpPr>
          <p:cNvPr id="21" name="Segnaposto testo 2">
            <a:extLst>
              <a:ext uri="{FF2B5EF4-FFF2-40B4-BE49-F238E27FC236}">
                <a16:creationId xmlns:a16="http://schemas.microsoft.com/office/drawing/2014/main" id="{C9B66D31-74EB-7C44-919D-DC842B11A99B}"/>
              </a:ext>
            </a:extLst>
          </p:cNvPr>
          <p:cNvSpPr>
            <a:spLocks noGrp="1"/>
          </p:cNvSpPr>
          <p:nvPr>
            <p:ph type="body" idx="12" hasCustomPrompt="1"/>
          </p:nvPr>
        </p:nvSpPr>
        <p:spPr>
          <a:xfrm>
            <a:off x="839788" y="5048454"/>
            <a:ext cx="5232766" cy="341632"/>
          </a:xfrm>
        </p:spPr>
        <p:txBody>
          <a:bodyPr wrap="square" anchor="b">
            <a:sp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Body text</a:t>
            </a:r>
          </a:p>
        </p:txBody>
      </p:sp>
      <p:sp>
        <p:nvSpPr>
          <p:cNvPr id="23" name="Segnaposto testo 2">
            <a:extLst>
              <a:ext uri="{FF2B5EF4-FFF2-40B4-BE49-F238E27FC236}">
                <a16:creationId xmlns:a16="http://schemas.microsoft.com/office/drawing/2014/main" id="{5D00DBB4-5A84-D34E-9ADC-C782B5C2F9ED}"/>
              </a:ext>
            </a:extLst>
          </p:cNvPr>
          <p:cNvSpPr>
            <a:spLocks noGrp="1"/>
          </p:cNvSpPr>
          <p:nvPr>
            <p:ph type="body" idx="13" hasCustomPrompt="1"/>
          </p:nvPr>
        </p:nvSpPr>
        <p:spPr>
          <a:xfrm>
            <a:off x="828065" y="1275271"/>
            <a:ext cx="5232766" cy="1200329"/>
          </a:xfrm>
        </p:spPr>
        <p:txBody>
          <a:bodyPr wrap="square" anchor="b">
            <a:spAutoFit/>
          </a:bodyPr>
          <a:lstStyle>
            <a:lvl1pPr marL="0" indent="0">
              <a:buNone/>
              <a:defRPr sz="8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Big </a:t>
            </a:r>
            <a:r>
              <a:rPr lang="it-IT" dirty="0" err="1"/>
              <a:t>title</a:t>
            </a:r>
            <a:endParaRPr lang="it-IT" dirty="0"/>
          </a:p>
        </p:txBody>
      </p:sp>
      <p:pic>
        <p:nvPicPr>
          <p:cNvPr id="17" name="Immagine 16">
            <a:extLst>
              <a:ext uri="{FF2B5EF4-FFF2-40B4-BE49-F238E27FC236}">
                <a16:creationId xmlns:a16="http://schemas.microsoft.com/office/drawing/2014/main" id="{C61FC50E-88AD-7B47-8145-E7F0B2F3B306}"/>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1042074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extLst>
      <p:ext uri="{BB962C8B-B14F-4D97-AF65-F5344CB8AC3E}">
        <p14:creationId xmlns:p14="http://schemas.microsoft.com/office/powerpoint/2010/main" val="274511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extLst>
      <p:ext uri="{BB962C8B-B14F-4D97-AF65-F5344CB8AC3E}">
        <p14:creationId xmlns:p14="http://schemas.microsoft.com/office/powerpoint/2010/main" val="99522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696188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819455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275955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595409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2840373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extLst>
      <p:ext uri="{BB962C8B-B14F-4D97-AF65-F5344CB8AC3E}">
        <p14:creationId xmlns:p14="http://schemas.microsoft.com/office/powerpoint/2010/main" val="371448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pic>
        <p:nvPicPr>
          <p:cNvPr id="5" name="Immagine 4">
            <a:extLst>
              <a:ext uri="{FF2B5EF4-FFF2-40B4-BE49-F238E27FC236}">
                <a16:creationId xmlns:a16="http://schemas.microsoft.com/office/drawing/2014/main" id="{ED12E4A6-6FFF-F743-8BA1-ECBBEC9F9ED1}"/>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278317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pic>
        <p:nvPicPr>
          <p:cNvPr id="4" name="Immagine 3">
            <a:extLst>
              <a:ext uri="{FF2B5EF4-FFF2-40B4-BE49-F238E27FC236}">
                <a16:creationId xmlns:a16="http://schemas.microsoft.com/office/drawing/2014/main" id="{6BCA9FA1-45E5-B949-B548-BF20BD291D7C}"/>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3579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pic>
        <p:nvPicPr>
          <p:cNvPr id="4" name="Immagine 3">
            <a:extLst>
              <a:ext uri="{FF2B5EF4-FFF2-40B4-BE49-F238E27FC236}">
                <a16:creationId xmlns:a16="http://schemas.microsoft.com/office/drawing/2014/main" id="{48F95F3E-A205-9A43-ACA3-2936276D9D89}"/>
              </a:ext>
            </a:extLst>
          </p:cNvPr>
          <p:cNvPicPr>
            <a:picLocks noChangeAspect="1"/>
          </p:cNvPicPr>
          <p:nvPr userDrawn="1"/>
        </p:nvPicPr>
        <p:blipFill>
          <a:blip r:embed="rId3"/>
          <a:srcRect/>
          <a:stretch/>
        </p:blipFill>
        <p:spPr>
          <a:xfrm>
            <a:off x="10694233" y="5726574"/>
            <a:ext cx="917751" cy="614987"/>
          </a:xfrm>
          <a:prstGeom prst="rect">
            <a:avLst/>
          </a:prstGeom>
        </p:spPr>
      </p:pic>
      <p:sp>
        <p:nvSpPr>
          <p:cNvPr id="5" name="Sottotitolo 2">
            <a:extLst>
              <a:ext uri="{FF2B5EF4-FFF2-40B4-BE49-F238E27FC236}">
                <a16:creationId xmlns:a16="http://schemas.microsoft.com/office/drawing/2014/main" id="{CBA8EF59-EB6A-B448-9582-FF55E4F4AE5F}"/>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spTree>
    <p:extLst>
      <p:ext uri="{BB962C8B-B14F-4D97-AF65-F5344CB8AC3E}">
        <p14:creationId xmlns:p14="http://schemas.microsoft.com/office/powerpoint/2010/main" val="16213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pic>
        <p:nvPicPr>
          <p:cNvPr id="5" name="Immagine 4">
            <a:extLst>
              <a:ext uri="{FF2B5EF4-FFF2-40B4-BE49-F238E27FC236}">
                <a16:creationId xmlns:a16="http://schemas.microsoft.com/office/drawing/2014/main" id="{5CC6E012-1582-6848-9122-1DE742486BF2}"/>
              </a:ext>
            </a:extLst>
          </p:cNvPr>
          <p:cNvPicPr>
            <a:picLocks noChangeAspect="1"/>
          </p:cNvPicPr>
          <p:nvPr userDrawn="1"/>
        </p:nvPicPr>
        <p:blipFill>
          <a:blip r:embed="rId3"/>
          <a:srcRect/>
          <a:stretch/>
        </p:blipFill>
        <p:spPr>
          <a:xfrm>
            <a:off x="10694233" y="5726574"/>
            <a:ext cx="917751" cy="614987"/>
          </a:xfrm>
          <a:prstGeom prst="rect">
            <a:avLst/>
          </a:prstGeom>
        </p:spPr>
      </p:pic>
      <p:sp>
        <p:nvSpPr>
          <p:cNvPr id="6" name="Sottotitolo 2">
            <a:extLst>
              <a:ext uri="{FF2B5EF4-FFF2-40B4-BE49-F238E27FC236}">
                <a16:creationId xmlns:a16="http://schemas.microsoft.com/office/drawing/2014/main" id="{23A04D92-FCF7-EC4B-9269-5E4AAD5F4644}"/>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spTree>
    <p:extLst>
      <p:ext uri="{BB962C8B-B14F-4D97-AF65-F5344CB8AC3E}">
        <p14:creationId xmlns:p14="http://schemas.microsoft.com/office/powerpoint/2010/main" val="166044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a titolo">
    <p:bg>
      <p:bgPr>
        <a:solidFill>
          <a:srgbClr val="0B174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C6E012-1582-6848-9122-1DE742486BF2}"/>
              </a:ext>
            </a:extLst>
          </p:cNvPr>
          <p:cNvPicPr>
            <a:picLocks noChangeAspect="1"/>
          </p:cNvPicPr>
          <p:nvPr userDrawn="1"/>
        </p:nvPicPr>
        <p:blipFill>
          <a:blip r:embed="rId2"/>
          <a:srcRect/>
          <a:stretch/>
        </p:blipFill>
        <p:spPr>
          <a:xfrm>
            <a:off x="10694233" y="5726574"/>
            <a:ext cx="917751" cy="614987"/>
          </a:xfrm>
          <a:prstGeom prst="rect">
            <a:avLst/>
          </a:prstGeom>
        </p:spPr>
      </p:pic>
      <p:sp>
        <p:nvSpPr>
          <p:cNvPr id="6" name="Segnaposto risorsa multimediale 5">
            <a:extLst>
              <a:ext uri="{FF2B5EF4-FFF2-40B4-BE49-F238E27FC236}">
                <a16:creationId xmlns:a16="http://schemas.microsoft.com/office/drawing/2014/main" id="{7E825C6E-0BC9-D14C-9906-58EEC9A276C9}"/>
              </a:ext>
            </a:extLst>
          </p:cNvPr>
          <p:cNvSpPr>
            <a:spLocks noGrp="1"/>
          </p:cNvSpPr>
          <p:nvPr>
            <p:ph type="media" sz="quarter" idx="10" hasCustomPrompt="1"/>
          </p:nvPr>
        </p:nvSpPr>
        <p:spPr>
          <a:xfrm>
            <a:off x="1559169" y="1136406"/>
            <a:ext cx="8885971" cy="5181600"/>
          </a:xfrm>
          <a:solidFill>
            <a:schemeClr val="bg2">
              <a:lumMod val="25000"/>
            </a:schemeClr>
          </a:solidFill>
        </p:spPr>
        <p:txBody>
          <a:bodyPr lIns="0" tIns="540000" rIns="0" bIns="0"/>
          <a:lstStyle>
            <a:lvl1pPr algn="ctr">
              <a:buNone/>
              <a:defRPr sz="1200">
                <a:solidFill>
                  <a:schemeClr val="bg1"/>
                </a:solidFill>
                <a:latin typeface="Arial" panose="020B0604020202020204" pitchFamily="34" charset="0"/>
                <a:cs typeface="Arial" panose="020B0604020202020204" pitchFamily="34" charset="0"/>
              </a:defRPr>
            </a:lvl1pPr>
          </a:lstStyle>
          <a:p>
            <a:r>
              <a:rPr lang="it-IT" dirty="0"/>
              <a:t>MOVIE LINK</a:t>
            </a:r>
          </a:p>
        </p:txBody>
      </p:sp>
      <p:sp>
        <p:nvSpPr>
          <p:cNvPr id="7" name="Titolo 1">
            <a:extLst>
              <a:ext uri="{FF2B5EF4-FFF2-40B4-BE49-F238E27FC236}">
                <a16:creationId xmlns:a16="http://schemas.microsoft.com/office/drawing/2014/main" id="{B7B9B3B4-5F21-F142-8591-ACB113FA9B69}"/>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Tree>
    <p:extLst>
      <p:ext uri="{BB962C8B-B14F-4D97-AF65-F5344CB8AC3E}">
        <p14:creationId xmlns:p14="http://schemas.microsoft.com/office/powerpoint/2010/main" val="382956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D03175-6383-A44F-AEA2-C5602EB589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AD69FD-3944-C14A-9DF6-1954A28FC7E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8CF827-2DD7-6E40-BC4D-746EAD594147}"/>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5" name="Segnaposto piè di pagina 4">
            <a:extLst>
              <a:ext uri="{FF2B5EF4-FFF2-40B4-BE49-F238E27FC236}">
                <a16:creationId xmlns:a16="http://schemas.microsoft.com/office/drawing/2014/main" id="{1C75E00A-BBBE-7248-B872-12667CA840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B14B93-6206-C948-B26C-3C4A43CEC7BD}"/>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161316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74D08-4C16-5145-9A03-E7E5816DD15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0FFBB61-F8D5-9049-AB61-46BD603A0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B3C5AF1-AA75-8247-901D-7E351B787FC3}"/>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5" name="Segnaposto piè di pagina 4">
            <a:extLst>
              <a:ext uri="{FF2B5EF4-FFF2-40B4-BE49-F238E27FC236}">
                <a16:creationId xmlns:a16="http://schemas.microsoft.com/office/drawing/2014/main" id="{1E8F6293-0B77-AA4F-8C91-D539EC16B7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CE949E-7E92-7F4A-843B-6F7EE7CDCDD6}"/>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79504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1F2B413-3898-074E-B479-73FB404B0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861AFF73-2D06-0C48-9461-0BCF44144216}"/>
              </a:ext>
            </a:extLst>
          </p:cNvPr>
          <p:cNvSpPr>
            <a:spLocks noGrp="1"/>
          </p:cNvSpPr>
          <p:nvPr>
            <p:ph type="body" idx="1"/>
          </p:nvPr>
        </p:nvSpPr>
        <p:spPr>
          <a:xfrm>
            <a:off x="838200" y="1825625"/>
            <a:ext cx="10515600" cy="1028786"/>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01F8D188-27CC-744E-A9D2-43348FC4A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752D-52F6-6649-AA7C-289B42815F2C}" type="datetimeFigureOut">
              <a:rPr lang="it-IT" smtClean="0"/>
              <a:t>09/04/2021</a:t>
            </a:fld>
            <a:endParaRPr lang="it-IT"/>
          </a:p>
        </p:txBody>
      </p:sp>
      <p:sp>
        <p:nvSpPr>
          <p:cNvPr id="5" name="Segnaposto piè di pagina 4">
            <a:extLst>
              <a:ext uri="{FF2B5EF4-FFF2-40B4-BE49-F238E27FC236}">
                <a16:creationId xmlns:a16="http://schemas.microsoft.com/office/drawing/2014/main" id="{948E7194-FA69-5A45-92E3-7DA112B26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0BDC25C-25D9-2F43-93B7-76F6A1448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1B1DA-92F2-0744-842C-6CD622A90965}" type="slidenum">
              <a:rPr lang="it-IT" smtClean="0"/>
              <a:t>‹#›</a:t>
            </a:fld>
            <a:endParaRPr lang="it-IT"/>
          </a:p>
        </p:txBody>
      </p:sp>
    </p:spTree>
    <p:extLst>
      <p:ext uri="{BB962C8B-B14F-4D97-AF65-F5344CB8AC3E}">
        <p14:creationId xmlns:p14="http://schemas.microsoft.com/office/powerpoint/2010/main" val="2558449650"/>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0" r:id="rId3"/>
    <p:sldLayoutId id="2147483661"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extLst>
      <p:ext uri="{BB962C8B-B14F-4D97-AF65-F5344CB8AC3E}">
        <p14:creationId xmlns:p14="http://schemas.microsoft.com/office/powerpoint/2010/main" val="4422552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hyperlink" Target="https://www.youtube.com/watch?v=9jnq3MRLs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5.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5.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nOd2vMCDv9M?feature=oembed" TargetMode="External"/><Relationship Id="rId5" Type="http://schemas.openxmlformats.org/officeDocument/2006/relationships/image" Target="../media/image54.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16.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s://www.irex.org/sites/default/files/node/resource/learn-to-discern-media-literacy-curriculum-english-3.pdf" TargetMode="External"/><Relationship Id="rId11" Type="http://schemas.openxmlformats.org/officeDocument/2006/relationships/image" Target="../media/image70.png"/><Relationship Id="rId5" Type="http://schemas.openxmlformats.org/officeDocument/2006/relationships/hyperlink" Target="https://toolbox.google.com/factcheck/explorer" TargetMode="External"/><Relationship Id="rId10" Type="http://schemas.openxmlformats.org/officeDocument/2006/relationships/image" Target="../media/image71.sv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mediawijs.be/" TargetMode="External"/><Relationship Id="rId13" Type="http://schemas.openxmlformats.org/officeDocument/2006/relationships/hyperlink" Target="http://medialiteracy.cut.ac.cy/" TargetMode="External"/><Relationship Id="rId18" Type="http://schemas.openxmlformats.org/officeDocument/2006/relationships/hyperlink" Target="https://www.tjekdet.dk/" TargetMode="External"/><Relationship Id="rId3" Type="http://schemas.openxmlformats.org/officeDocument/2006/relationships/image" Target="../media/image68.png"/><Relationship Id="rId21" Type="http://schemas.openxmlformats.org/officeDocument/2006/relationships/hyperlink" Target="https://borneavisen.dk/" TargetMode="External"/><Relationship Id="rId7" Type="http://schemas.openxmlformats.org/officeDocument/2006/relationships/hyperlink" Target="https://bundeskriminalamt.at/205/start.aspx#a2" TargetMode="External"/><Relationship Id="rId12" Type="http://schemas.openxmlformats.org/officeDocument/2006/relationships/hyperlink" Target="https://www.medijskapismenost.hr/" TargetMode="External"/><Relationship Id="rId17" Type="http://schemas.openxmlformats.org/officeDocument/2006/relationships/hyperlink" Target="https://www.mediasupport.org/about/" TargetMode="External"/><Relationship Id="rId2" Type="http://schemas.openxmlformats.org/officeDocument/2006/relationships/notesSlide" Target="../notesSlides/notesSlide25.xml"/><Relationship Id="rId16" Type="http://schemas.openxmlformats.org/officeDocument/2006/relationships/hyperlink" Target="https://www.elpida.cz/" TargetMode="External"/><Relationship Id="rId20" Type="http://schemas.openxmlformats.org/officeDocument/2006/relationships/hyperlink" Target="https://www.dr.dk/ultra" TargetMode="External"/><Relationship Id="rId1" Type="http://schemas.openxmlformats.org/officeDocument/2006/relationships/slideLayout" Target="../slideLayouts/slideLayout16.xml"/><Relationship Id="rId6" Type="http://schemas.openxmlformats.org/officeDocument/2006/relationships/hyperlink" Target="http://bupp.at/" TargetMode="External"/><Relationship Id="rId11" Type="http://schemas.openxmlformats.org/officeDocument/2006/relationships/hyperlink" Target="https://www.djecamedija.org/" TargetMode="External"/><Relationship Id="rId24" Type="http://schemas.openxmlformats.org/officeDocument/2006/relationships/image" Target="../media/image70.png"/><Relationship Id="rId5" Type="http://schemas.openxmlformats.org/officeDocument/2006/relationships/hyperlink" Target="https://www.saferinternet.at/" TargetMode="External"/><Relationship Id="rId15" Type="http://schemas.openxmlformats.org/officeDocument/2006/relationships/hyperlink" Target="https://fakescape.cz/" TargetMode="External"/><Relationship Id="rId23" Type="http://schemas.openxmlformats.org/officeDocument/2006/relationships/image" Target="../media/image69.png"/><Relationship Id="rId10" Type="http://schemas.openxmlformats.org/officeDocument/2006/relationships/hyperlink" Target="http://dkmk.hr/" TargetMode="External"/><Relationship Id="rId19" Type="http://schemas.openxmlformats.org/officeDocument/2006/relationships/hyperlink" Target="https://www.dr.dk/nyheder/detektor" TargetMode="External"/><Relationship Id="rId4" Type="http://schemas.openxmlformats.org/officeDocument/2006/relationships/hyperlink" Target="https://www.mediamanual.at/" TargetMode="External"/><Relationship Id="rId9" Type="http://schemas.openxmlformats.org/officeDocument/2006/relationships/hyperlink" Target="https://gramoten.li/" TargetMode="External"/><Relationship Id="rId14" Type="http://schemas.openxmlformats.org/officeDocument/2006/relationships/hyperlink" Target="https://www.clovekvtisni.cz/zmerte-si-medialni-gramotnost-5816gp" TargetMode="External"/><Relationship Id="rId22" Type="http://schemas.openxmlformats.org/officeDocument/2006/relationships/hyperlink" Target="https://danskemedier.dk/undervis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26" Type="http://schemas.openxmlformats.org/officeDocument/2006/relationships/image" Target="../media/image71.svg"/><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7.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 Id="rId27"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26" Type="http://schemas.openxmlformats.org/officeDocument/2006/relationships/image" Target="../media/image70.png"/><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1.sv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7.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C4%AB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26" Type="http://schemas.openxmlformats.org/officeDocument/2006/relationships/image" Target="../media/image70.png"/><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5" Type="http://schemas.openxmlformats.org/officeDocument/2006/relationships/image" Target="../media/image71.svg"/><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7.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17"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d8uRYqsu2W4?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8D52D3-9FD1-BE40-A047-E46AE42E9995}"/>
              </a:ext>
            </a:extLst>
          </p:cNvPr>
          <p:cNvPicPr>
            <a:picLocks noChangeAspect="1"/>
          </p:cNvPicPr>
          <p:nvPr/>
        </p:nvPicPr>
        <p:blipFill>
          <a:blip r:embed="rId3"/>
          <a:stretch>
            <a:fillRect/>
          </a:stretch>
        </p:blipFill>
        <p:spPr>
          <a:xfrm>
            <a:off x="8692738" y="2346014"/>
            <a:ext cx="702341" cy="1671971"/>
          </a:xfrm>
          <a:prstGeom prst="rect">
            <a:avLst/>
          </a:prstGeom>
          <a:effectLst>
            <a:reflection blurRad="6350" stA="17000" endPos="55000" dir="5400000" sy="-100000" algn="bl" rotWithShape="0"/>
          </a:effectLst>
        </p:spPr>
      </p:pic>
      <p:sp>
        <p:nvSpPr>
          <p:cNvPr id="13" name="Rettangolo 12">
            <a:extLst>
              <a:ext uri="{FF2B5EF4-FFF2-40B4-BE49-F238E27FC236}">
                <a16:creationId xmlns:a16="http://schemas.microsoft.com/office/drawing/2014/main" id="{EF50EF8D-A051-0D4F-9D80-4DA99E1BF7D1}"/>
              </a:ext>
            </a:extLst>
          </p:cNvPr>
          <p:cNvSpPr>
            <a:spLocks noChangeAspect="1"/>
          </p:cNvSpPr>
          <p:nvPr/>
        </p:nvSpPr>
        <p:spPr>
          <a:xfrm>
            <a:off x="2868080" y="4482580"/>
            <a:ext cx="9163414" cy="1323439"/>
          </a:xfrm>
          <a:prstGeom prst="rect">
            <a:avLst/>
          </a:prstGeom>
        </p:spPr>
        <p:txBody>
          <a:bodyPr wrap="square">
            <a:spAutoFit/>
          </a:bodyPr>
          <a:lstStyle/>
          <a:p>
            <a:pPr lvl="0" defTabSz="457200">
              <a:defRPr/>
            </a:pPr>
            <a:r>
              <a:rPr lang="hu-HU" sz="2800" b="1" dirty="0">
                <a:solidFill>
                  <a:srgbClr val="164193"/>
                </a:solidFill>
                <a:latin typeface="Arial" panose="020B0604020202020204"/>
              </a:rPr>
              <a:t>AZONOSÍTÁSA</a:t>
            </a:r>
            <a:r>
              <a:rPr lang="hu-HU" sz="8000" b="1" dirty="0">
                <a:solidFill>
                  <a:srgbClr val="164193"/>
                </a:solidFill>
                <a:latin typeface="Arial" panose="020B0604020202020204"/>
              </a:rPr>
              <a:t> </a:t>
            </a:r>
            <a:r>
              <a:rPr lang="hu-HU" sz="2800" b="1" dirty="0">
                <a:solidFill>
                  <a:srgbClr val="164193"/>
                </a:solidFill>
                <a:latin typeface="Arial" panose="020B0604020202020204"/>
              </a:rPr>
              <a:t>ÉS LEKÜZDÉSE</a:t>
            </a:r>
          </a:p>
        </p:txBody>
      </p:sp>
      <p:sp>
        <p:nvSpPr>
          <p:cNvPr id="12" name="Rettangolo 11">
            <a:extLst>
              <a:ext uri="{FF2B5EF4-FFF2-40B4-BE49-F238E27FC236}">
                <a16:creationId xmlns:a16="http://schemas.microsoft.com/office/drawing/2014/main" id="{A61DC439-66F6-9F49-9F5A-712CEBB5BEA8}"/>
              </a:ext>
            </a:extLst>
          </p:cNvPr>
          <p:cNvSpPr>
            <a:spLocks noChangeAspect="1"/>
          </p:cNvSpPr>
          <p:nvPr/>
        </p:nvSpPr>
        <p:spPr>
          <a:xfrm>
            <a:off x="2955165" y="3929324"/>
            <a:ext cx="8198789" cy="1323439"/>
          </a:xfrm>
          <a:prstGeom prst="rect">
            <a:avLst/>
          </a:prstGeom>
        </p:spPr>
        <p:txBody>
          <a:bodyPr wrap="square">
            <a:spAutoFit/>
          </a:bodyPr>
          <a:lstStyle/>
          <a:p>
            <a:pPr lvl="0" defTabSz="457200">
              <a:defRPr/>
            </a:pPr>
            <a:r>
              <a:rPr lang="hu-HU" sz="8000" b="1" dirty="0">
                <a:solidFill>
                  <a:srgbClr val="164193"/>
                </a:solidFill>
                <a:latin typeface="Arial" panose="020B0604020202020204"/>
              </a:rPr>
              <a:t>A </a:t>
            </a:r>
            <a:r>
              <a:rPr lang="hu-HU" sz="8000" b="1" dirty="0">
                <a:solidFill>
                  <a:srgbClr val="FF5D00"/>
                </a:solidFill>
                <a:latin typeface="Arial" panose="020B0604020202020204"/>
              </a:rPr>
              <a:t>dez</a:t>
            </a:r>
            <a:r>
              <a:rPr lang="hu-HU" sz="8000" b="1" dirty="0">
                <a:solidFill>
                  <a:srgbClr val="164193"/>
                </a:solidFill>
                <a:latin typeface="Arial" panose="020B0604020202020204"/>
              </a:rPr>
              <a:t>információ</a:t>
            </a:r>
          </a:p>
        </p:txBody>
      </p:sp>
      <p:pic>
        <p:nvPicPr>
          <p:cNvPr id="7" name="Immagine 6">
            <a:extLst>
              <a:ext uri="{FF2B5EF4-FFF2-40B4-BE49-F238E27FC236}">
                <a16:creationId xmlns:a16="http://schemas.microsoft.com/office/drawing/2014/main" id="{AA7DA1A4-C6F5-5C4D-ABCB-4546FEB8DD0E}"/>
              </a:ext>
            </a:extLst>
          </p:cNvPr>
          <p:cNvPicPr>
            <a:picLocks noChangeAspect="1"/>
          </p:cNvPicPr>
          <p:nvPr/>
        </p:nvPicPr>
        <p:blipFill>
          <a:blip r:embed="rId4"/>
          <a:stretch>
            <a:fillRect/>
          </a:stretch>
        </p:blipFill>
        <p:spPr>
          <a:xfrm>
            <a:off x="7790217" y="2143281"/>
            <a:ext cx="380007" cy="1397616"/>
          </a:xfrm>
          <a:prstGeom prst="rect">
            <a:avLst/>
          </a:prstGeom>
          <a:effectLst>
            <a:reflection blurRad="6350" stA="11000" endPos="55000" dir="5400000" sy="-100000" algn="bl" rotWithShape="0"/>
          </a:effectLst>
        </p:spPr>
      </p:pic>
      <p:pic>
        <p:nvPicPr>
          <p:cNvPr id="9" name="Immagine 8">
            <a:extLst>
              <a:ext uri="{FF2B5EF4-FFF2-40B4-BE49-F238E27FC236}">
                <a16:creationId xmlns:a16="http://schemas.microsoft.com/office/drawing/2014/main" id="{938BD91A-B121-674D-8BD7-C47FC5C93DD8}"/>
              </a:ext>
            </a:extLst>
          </p:cNvPr>
          <p:cNvPicPr>
            <a:picLocks noChangeAspect="1"/>
          </p:cNvPicPr>
          <p:nvPr/>
        </p:nvPicPr>
        <p:blipFill>
          <a:blip r:embed="rId5"/>
          <a:srcRect/>
          <a:stretch/>
        </p:blipFill>
        <p:spPr>
          <a:xfrm flipH="1">
            <a:off x="1140030" y="1148197"/>
            <a:ext cx="1733798" cy="4772380"/>
          </a:xfrm>
          <a:prstGeom prst="rect">
            <a:avLst/>
          </a:prstGeom>
          <a:effectLst>
            <a:reflection blurRad="6350" stA="7000" endPos="55000" dir="5400000" sy="-100000" algn="bl" rotWithShape="0"/>
          </a:effectLst>
        </p:spPr>
      </p:pic>
      <p:pic>
        <p:nvPicPr>
          <p:cNvPr id="14" name="Immagine 13">
            <a:extLst>
              <a:ext uri="{FF2B5EF4-FFF2-40B4-BE49-F238E27FC236}">
                <a16:creationId xmlns:a16="http://schemas.microsoft.com/office/drawing/2014/main" id="{4ADA1683-6A2C-B946-ADEC-2FB2E2161E5F}"/>
              </a:ext>
            </a:extLst>
          </p:cNvPr>
          <p:cNvPicPr>
            <a:picLocks noChangeAspect="1"/>
          </p:cNvPicPr>
          <p:nvPr/>
        </p:nvPicPr>
        <p:blipFill>
          <a:blip r:embed="rId6"/>
          <a:srcRect/>
          <a:stretch/>
        </p:blipFill>
        <p:spPr>
          <a:xfrm>
            <a:off x="5556630" y="1493044"/>
            <a:ext cx="1078740" cy="722866"/>
          </a:xfrm>
          <a:prstGeom prst="rect">
            <a:avLst/>
          </a:prstGeom>
        </p:spPr>
      </p:pic>
    </p:spTree>
    <p:extLst>
      <p:ext uri="{BB962C8B-B14F-4D97-AF65-F5344CB8AC3E}">
        <p14:creationId xmlns:p14="http://schemas.microsoft.com/office/powerpoint/2010/main" val="507621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5A63B-83E9-C84A-BE36-03DCF45488CC}"/>
              </a:ext>
            </a:extLst>
          </p:cNvPr>
          <p:cNvSpPr>
            <a:spLocks noGrp="1"/>
          </p:cNvSpPr>
          <p:nvPr>
            <p:ph type="ctrTitle"/>
          </p:nvPr>
        </p:nvSpPr>
        <p:spPr>
          <a:xfrm>
            <a:off x="-24714" y="0"/>
            <a:ext cx="12216714" cy="472571"/>
          </a:xfrm>
        </p:spPr>
        <p:txBody>
          <a:bodyPr/>
          <a:lstStyle/>
          <a:p>
            <a:r>
              <a:rPr lang="hu-HU" sz="1600" dirty="0"/>
              <a:t>MI A DEZINFORMÁCIÓ? – </a:t>
            </a:r>
            <a:r>
              <a:rPr lang="hu-HU" sz="1600" b="1" dirty="0"/>
              <a:t>UGYANAZ A SZAMÉLY TÖNN, KÜLÖNBÖZŐ UKRÁNELLENES POLGÁRT SZEMÉLYESÍT MEG</a:t>
            </a:r>
          </a:p>
        </p:txBody>
      </p:sp>
      <p:pic>
        <p:nvPicPr>
          <p:cNvPr id="8" name="Picture 9">
            <a:extLst>
              <a:ext uri="{FF2B5EF4-FFF2-40B4-BE49-F238E27FC236}">
                <a16:creationId xmlns:a16="http://schemas.microsoft.com/office/drawing/2014/main" id="{9E4AEB0D-10F5-324D-AE1A-3C8272047A79}"/>
              </a:ext>
            </a:extLst>
          </p:cNvPr>
          <p:cNvPicPr>
            <a:picLocks noChangeAspect="1"/>
          </p:cNvPicPr>
          <p:nvPr/>
        </p:nvPicPr>
        <p:blipFill>
          <a:blip r:embed="rId3"/>
          <a:stretch>
            <a:fillRect/>
          </a:stretch>
        </p:blipFill>
        <p:spPr>
          <a:xfrm>
            <a:off x="738289" y="2657050"/>
            <a:ext cx="2360090" cy="1572996"/>
          </a:xfrm>
          <a:prstGeom prst="rect">
            <a:avLst/>
          </a:prstGeom>
        </p:spPr>
      </p:pic>
      <p:pic>
        <p:nvPicPr>
          <p:cNvPr id="12" name="Triangle-action1">
            <a:hlinkClick r:id="rId4"/>
            <a:extLst>
              <a:ext uri="{FF2B5EF4-FFF2-40B4-BE49-F238E27FC236}">
                <a16:creationId xmlns:a16="http://schemas.microsoft.com/office/drawing/2014/main" id="{543B14C6-71BE-EF48-8A40-A745514B1A49}"/>
              </a:ext>
            </a:extLst>
          </p:cNvPr>
          <p:cNvPicPr>
            <a:picLocks noChangeAspect="1"/>
          </p:cNvPicPr>
          <p:nvPr/>
        </p:nvPicPr>
        <p:blipFill>
          <a:blip r:embed="rId5"/>
          <a:stretch>
            <a:fillRect/>
          </a:stretch>
        </p:blipFill>
        <p:spPr>
          <a:xfrm>
            <a:off x="1649245" y="3244255"/>
            <a:ext cx="517891" cy="369489"/>
          </a:xfrm>
          <a:prstGeom prst="rect">
            <a:avLst/>
          </a:prstGeom>
        </p:spPr>
      </p:pic>
      <p:pic>
        <p:nvPicPr>
          <p:cNvPr id="14" name="Paveikslėlis 17">
            <a:extLst>
              <a:ext uri="{FF2B5EF4-FFF2-40B4-BE49-F238E27FC236}">
                <a16:creationId xmlns:a16="http://schemas.microsoft.com/office/drawing/2014/main" id="{6B1CC556-02C2-D040-80DD-79D50592E40C}"/>
              </a:ext>
            </a:extLst>
          </p:cNvPr>
          <p:cNvPicPr>
            <a:picLocks noChangeAspect="1"/>
          </p:cNvPicPr>
          <p:nvPr/>
        </p:nvPicPr>
        <p:blipFill>
          <a:blip r:embed="rId6"/>
          <a:stretch>
            <a:fillRect/>
          </a:stretch>
        </p:blipFill>
        <p:spPr>
          <a:xfrm>
            <a:off x="3547627" y="2682046"/>
            <a:ext cx="2347453" cy="1548000"/>
          </a:xfrm>
          <a:prstGeom prst="rect">
            <a:avLst/>
          </a:prstGeom>
        </p:spPr>
      </p:pic>
      <p:pic>
        <p:nvPicPr>
          <p:cNvPr id="20" name="Paveikslėlis 11">
            <a:extLst>
              <a:ext uri="{FF2B5EF4-FFF2-40B4-BE49-F238E27FC236}">
                <a16:creationId xmlns:a16="http://schemas.microsoft.com/office/drawing/2014/main" id="{C9C7CB69-0BA4-FD42-8447-073A1851BB47}"/>
              </a:ext>
            </a:extLst>
          </p:cNvPr>
          <p:cNvPicPr>
            <a:picLocks noChangeAspect="1"/>
          </p:cNvPicPr>
          <p:nvPr/>
        </p:nvPicPr>
        <p:blipFill>
          <a:blip r:embed="rId7"/>
          <a:stretch>
            <a:fillRect/>
          </a:stretch>
        </p:blipFill>
        <p:spPr>
          <a:xfrm>
            <a:off x="9134351" y="2682756"/>
            <a:ext cx="2344768" cy="1547290"/>
          </a:xfrm>
          <a:prstGeom prst="rect">
            <a:avLst/>
          </a:prstGeom>
        </p:spPr>
      </p:pic>
      <p:pic>
        <p:nvPicPr>
          <p:cNvPr id="24" name="Paveikslėlis 16">
            <a:extLst>
              <a:ext uri="{FF2B5EF4-FFF2-40B4-BE49-F238E27FC236}">
                <a16:creationId xmlns:a16="http://schemas.microsoft.com/office/drawing/2014/main" id="{9B4858DB-8EE8-FF4D-89BD-AE54FC8C5CFE}"/>
              </a:ext>
            </a:extLst>
          </p:cNvPr>
          <p:cNvPicPr>
            <a:picLocks noChangeAspect="1"/>
          </p:cNvPicPr>
          <p:nvPr/>
        </p:nvPicPr>
        <p:blipFill>
          <a:blip r:embed="rId8"/>
          <a:stretch>
            <a:fillRect/>
          </a:stretch>
        </p:blipFill>
        <p:spPr>
          <a:xfrm>
            <a:off x="6344328" y="2682755"/>
            <a:ext cx="2340774" cy="1547291"/>
          </a:xfrm>
          <a:prstGeom prst="rect">
            <a:avLst/>
          </a:prstGeom>
        </p:spPr>
      </p:pic>
      <p:sp>
        <p:nvSpPr>
          <p:cNvPr id="28" name="Fumetto 2 27">
            <a:extLst>
              <a:ext uri="{FF2B5EF4-FFF2-40B4-BE49-F238E27FC236}">
                <a16:creationId xmlns:a16="http://schemas.microsoft.com/office/drawing/2014/main" id="{9BFC8F82-182B-8E4C-9720-0EFF769C5D2C}"/>
              </a:ext>
            </a:extLst>
          </p:cNvPr>
          <p:cNvSpPr/>
          <p:nvPr/>
        </p:nvSpPr>
        <p:spPr>
          <a:xfrm>
            <a:off x="624254" y="1670104"/>
            <a:ext cx="2481683"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hu-HU" sz="1200" b="1" dirty="0"/>
              <a:t>Maria vagyok, egy édesanya a Krím félszigetről</a:t>
            </a:r>
          </a:p>
        </p:txBody>
      </p:sp>
      <p:sp>
        <p:nvSpPr>
          <p:cNvPr id="29" name="Fumetto 2 28">
            <a:extLst>
              <a:ext uri="{FF2B5EF4-FFF2-40B4-BE49-F238E27FC236}">
                <a16:creationId xmlns:a16="http://schemas.microsoft.com/office/drawing/2014/main" id="{E05AF23D-6638-6D46-9A34-FC1C2B9A7264}"/>
              </a:ext>
            </a:extLst>
          </p:cNvPr>
          <p:cNvSpPr/>
          <p:nvPr/>
        </p:nvSpPr>
        <p:spPr>
          <a:xfrm>
            <a:off x="3367454" y="1670104"/>
            <a:ext cx="2694680"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hu-HU" sz="1200" b="1" dirty="0"/>
              <a:t>Ezúttal </a:t>
            </a:r>
          </a:p>
          <a:p>
            <a:pPr algn="ctr">
              <a:lnSpc>
                <a:spcPts val="1380"/>
              </a:lnSpc>
            </a:pPr>
            <a:r>
              <a:rPr lang="hu-HU" sz="1200" b="1" dirty="0"/>
              <a:t>egy kulturális alapítvány alelnöke </a:t>
            </a:r>
            <a:r>
              <a:rPr lang="hu-HU" sz="1200" b="1" dirty="0" smtClean="0"/>
              <a:t>vagyok </a:t>
            </a:r>
            <a:r>
              <a:rPr lang="hu-HU" sz="1200" b="1" dirty="0" err="1" smtClean="0"/>
              <a:t>Luhanszkban</a:t>
            </a:r>
            <a:endParaRPr lang="hu-HU" sz="1200" b="1" dirty="0"/>
          </a:p>
        </p:txBody>
      </p:sp>
      <p:sp>
        <p:nvSpPr>
          <p:cNvPr id="30" name="Fumetto 2 29">
            <a:extLst>
              <a:ext uri="{FF2B5EF4-FFF2-40B4-BE49-F238E27FC236}">
                <a16:creationId xmlns:a16="http://schemas.microsoft.com/office/drawing/2014/main" id="{F5F66C00-22CE-2A49-9EF4-07D11AF0139E}"/>
              </a:ext>
            </a:extLst>
          </p:cNvPr>
          <p:cNvSpPr/>
          <p:nvPr/>
        </p:nvSpPr>
        <p:spPr>
          <a:xfrm>
            <a:off x="6334696" y="1670104"/>
            <a:ext cx="2355883"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hu-HU" sz="1200" b="1" dirty="0"/>
              <a:t>Most egy orosz nyelvű személy vagyok a lettországi Rigából</a:t>
            </a:r>
          </a:p>
        </p:txBody>
      </p:sp>
      <p:sp>
        <p:nvSpPr>
          <p:cNvPr id="31" name="Fumetto 2 30">
            <a:extLst>
              <a:ext uri="{FF2B5EF4-FFF2-40B4-BE49-F238E27FC236}">
                <a16:creationId xmlns:a16="http://schemas.microsoft.com/office/drawing/2014/main" id="{87CE965F-0461-D44C-9B54-0516A13D0263}"/>
              </a:ext>
            </a:extLst>
          </p:cNvPr>
          <p:cNvSpPr/>
          <p:nvPr/>
        </p:nvSpPr>
        <p:spPr>
          <a:xfrm>
            <a:off x="9131888" y="1670104"/>
            <a:ext cx="2354790"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hu-HU" sz="1200" b="1" dirty="0"/>
              <a:t>Ezúttal az </a:t>
            </a:r>
          </a:p>
          <a:p>
            <a:pPr algn="ctr">
              <a:lnSpc>
                <a:spcPts val="1380"/>
              </a:lnSpc>
            </a:pPr>
            <a:r>
              <a:rPr lang="hu-HU" sz="1200" b="1" dirty="0"/>
              <a:t>ukrajnai Harkov városában élek</a:t>
            </a:r>
          </a:p>
        </p:txBody>
      </p:sp>
      <p:sp>
        <p:nvSpPr>
          <p:cNvPr id="32" name="Rettangolo 31">
            <a:extLst>
              <a:ext uri="{FF2B5EF4-FFF2-40B4-BE49-F238E27FC236}">
                <a16:creationId xmlns:a16="http://schemas.microsoft.com/office/drawing/2014/main" id="{2C597861-FB99-7B42-BCE1-0700766537F1}"/>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1.</a:t>
            </a:r>
          </a:p>
        </p:txBody>
      </p:sp>
      <p:sp>
        <p:nvSpPr>
          <p:cNvPr id="33" name="Rettangolo con angoli arrotondati 32">
            <a:extLst>
              <a:ext uri="{FF2B5EF4-FFF2-40B4-BE49-F238E27FC236}">
                <a16:creationId xmlns:a16="http://schemas.microsoft.com/office/drawing/2014/main" id="{A6CBC312-3188-7848-B163-10D8F2C51AB9}"/>
              </a:ext>
            </a:extLst>
          </p:cNvPr>
          <p:cNvSpPr>
            <a:spLocks noChangeAspect="1"/>
          </p:cNvSpPr>
          <p:nvPr/>
        </p:nvSpPr>
        <p:spPr>
          <a:xfrm>
            <a:off x="1591410" y="4836496"/>
            <a:ext cx="9187961" cy="42537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gn="ctr">
              <a:lnSpc>
                <a:spcPts val="1900"/>
              </a:lnSpc>
            </a:pPr>
            <a:r>
              <a:rPr lang="hu-HU" sz="2000" b="1" dirty="0">
                <a:solidFill>
                  <a:schemeClr val="bg1"/>
                </a:solidFill>
                <a:latin typeface="Arial" panose="020B0604020202020204" pitchFamily="34" charset="0"/>
                <a:cs typeface="Arial" panose="020B0604020202020204" pitchFamily="34" charset="0"/>
              </a:rPr>
              <a:t>EGY VALÓS SZEMÉLY SZEREPET JÁTSZIK EGY HAMIS TÖRTÉNETBEN</a:t>
            </a:r>
          </a:p>
        </p:txBody>
      </p:sp>
    </p:spTree>
    <p:extLst>
      <p:ext uri="{BB962C8B-B14F-4D97-AF65-F5344CB8AC3E}">
        <p14:creationId xmlns:p14="http://schemas.microsoft.com/office/powerpoint/2010/main" val="1966922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22A71-AA8B-3E4F-B67F-DB96EA38FE0B}"/>
              </a:ext>
            </a:extLst>
          </p:cNvPr>
          <p:cNvSpPr>
            <a:spLocks noGrp="1"/>
          </p:cNvSpPr>
          <p:nvPr>
            <p:ph type="ctrTitle"/>
          </p:nvPr>
        </p:nvSpPr>
        <p:spPr>
          <a:xfrm>
            <a:off x="0" y="1"/>
            <a:ext cx="12192000" cy="435500"/>
          </a:xfrm>
        </p:spPr>
        <p:txBody>
          <a:bodyPr/>
          <a:lstStyle/>
          <a:p>
            <a:r>
              <a:rPr lang="hu-HU" dirty="0"/>
              <a:t>HOGYAN MŰKÖDIK A DEZINFORMÁCIÓ? — </a:t>
            </a:r>
            <a:r>
              <a:rPr lang="hu-HU" b="1" dirty="0"/>
              <a:t>DEZINFORMÁCIÓS FOLYAMAT I.</a:t>
            </a:r>
          </a:p>
        </p:txBody>
      </p:sp>
      <p:pic>
        <p:nvPicPr>
          <p:cNvPr id="22" name="Immagine 21">
            <a:extLst>
              <a:ext uri="{FF2B5EF4-FFF2-40B4-BE49-F238E27FC236}">
                <a16:creationId xmlns:a16="http://schemas.microsoft.com/office/drawing/2014/main" id="{46B8901E-7140-344E-91F2-AE304A2B045B}"/>
              </a:ext>
            </a:extLst>
          </p:cNvPr>
          <p:cNvPicPr>
            <a:picLocks noChangeAspect="1"/>
          </p:cNvPicPr>
          <p:nvPr/>
        </p:nvPicPr>
        <p:blipFill rotWithShape="1">
          <a:blip r:embed="rId3"/>
          <a:srcRect t="-388" b="48422"/>
          <a:stretch/>
        </p:blipFill>
        <p:spPr>
          <a:xfrm>
            <a:off x="4049476" y="955220"/>
            <a:ext cx="3423805" cy="3564000"/>
          </a:xfrm>
          <a:prstGeom prst="rect">
            <a:avLst/>
          </a:prstGeom>
        </p:spPr>
      </p:pic>
      <p:sp>
        <p:nvSpPr>
          <p:cNvPr id="3" name="Sottotitolo 2">
            <a:extLst>
              <a:ext uri="{FF2B5EF4-FFF2-40B4-BE49-F238E27FC236}">
                <a16:creationId xmlns:a16="http://schemas.microsoft.com/office/drawing/2014/main" id="{8FD2C059-7F7C-4546-9A61-D4E327C2B499}"/>
              </a:ext>
            </a:extLst>
          </p:cNvPr>
          <p:cNvSpPr>
            <a:spLocks noGrp="1"/>
          </p:cNvSpPr>
          <p:nvPr>
            <p:ph type="subTitle" idx="1"/>
          </p:nvPr>
        </p:nvSpPr>
        <p:spPr>
          <a:xfrm>
            <a:off x="3493376" y="4333380"/>
            <a:ext cx="4111795" cy="856929"/>
          </a:xfrm>
          <a:solidFill>
            <a:schemeClr val="accent5"/>
          </a:solidFill>
        </p:spPr>
        <p:txBody>
          <a:bodyPr/>
          <a:lstStyle/>
          <a:p>
            <a:r>
              <a:rPr lang="hu-HU" sz="4400" dirty="0"/>
              <a:t>TÁMOGATNI</a:t>
            </a:r>
          </a:p>
        </p:txBody>
      </p:sp>
      <p:pic>
        <p:nvPicPr>
          <p:cNvPr id="18" name="Immagine 17">
            <a:extLst>
              <a:ext uri="{FF2B5EF4-FFF2-40B4-BE49-F238E27FC236}">
                <a16:creationId xmlns:a16="http://schemas.microsoft.com/office/drawing/2014/main" id="{B2ED9A45-1D36-6946-81C9-0D0764AEA13A}"/>
              </a:ext>
            </a:extLst>
          </p:cNvPr>
          <p:cNvPicPr>
            <a:picLocks noChangeAspect="1"/>
          </p:cNvPicPr>
          <p:nvPr/>
        </p:nvPicPr>
        <p:blipFill rotWithShape="1">
          <a:blip r:embed="rId4"/>
          <a:srcRect t="-3" b="50923"/>
          <a:stretch/>
        </p:blipFill>
        <p:spPr>
          <a:xfrm>
            <a:off x="703433" y="1015831"/>
            <a:ext cx="1738594" cy="3278313"/>
          </a:xfrm>
          <a:prstGeom prst="rect">
            <a:avLst/>
          </a:prstGeom>
        </p:spPr>
      </p:pic>
      <p:sp>
        <p:nvSpPr>
          <p:cNvPr id="6" name="Sottotitolo 2">
            <a:extLst>
              <a:ext uri="{FF2B5EF4-FFF2-40B4-BE49-F238E27FC236}">
                <a16:creationId xmlns:a16="http://schemas.microsoft.com/office/drawing/2014/main" id="{AA6C5139-39ED-794B-B4FE-D1E5C8A5A6EA}"/>
              </a:ext>
            </a:extLst>
          </p:cNvPr>
          <p:cNvSpPr txBox="1">
            <a:spLocks/>
          </p:cNvSpPr>
          <p:nvPr/>
        </p:nvSpPr>
        <p:spPr>
          <a:xfrm>
            <a:off x="206002" y="4291667"/>
            <a:ext cx="2977840" cy="856929"/>
          </a:xfrm>
          <a:prstGeom prst="roundRect">
            <a:avLst>
              <a:gd name="adj" fmla="val 50000"/>
            </a:avLst>
          </a:prstGeom>
          <a:solidFill>
            <a:schemeClr val="tx2"/>
          </a:solidFill>
        </p:spPr>
        <p:txBody>
          <a:bodyPr vert="horz" wrap="square" lIns="91440" tIns="0" rIns="9144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4400" dirty="0"/>
              <a:t>ELHINNI</a:t>
            </a:r>
          </a:p>
        </p:txBody>
      </p:sp>
      <p:pic>
        <p:nvPicPr>
          <p:cNvPr id="14" name="Immagine 13">
            <a:extLst>
              <a:ext uri="{FF2B5EF4-FFF2-40B4-BE49-F238E27FC236}">
                <a16:creationId xmlns:a16="http://schemas.microsoft.com/office/drawing/2014/main" id="{51F55B9B-7494-3E45-AD9A-E6967A32A72C}"/>
              </a:ext>
            </a:extLst>
          </p:cNvPr>
          <p:cNvPicPr>
            <a:picLocks noChangeAspect="1"/>
          </p:cNvPicPr>
          <p:nvPr/>
        </p:nvPicPr>
        <p:blipFill rotWithShape="1">
          <a:blip r:embed="rId5"/>
          <a:srcRect l="-88" t="1" r="88" b="22470"/>
          <a:stretch/>
        </p:blipFill>
        <p:spPr>
          <a:xfrm>
            <a:off x="9147629" y="1464114"/>
            <a:ext cx="1777220" cy="2844000"/>
          </a:xfrm>
          <a:prstGeom prst="rect">
            <a:avLst/>
          </a:prstGeom>
        </p:spPr>
      </p:pic>
      <p:sp>
        <p:nvSpPr>
          <p:cNvPr id="7" name="Sottotitolo 2">
            <a:extLst>
              <a:ext uri="{FF2B5EF4-FFF2-40B4-BE49-F238E27FC236}">
                <a16:creationId xmlns:a16="http://schemas.microsoft.com/office/drawing/2014/main" id="{2A3C4982-8608-2D45-AF05-0BB04F287FED}"/>
              </a:ext>
            </a:extLst>
          </p:cNvPr>
          <p:cNvSpPr txBox="1">
            <a:spLocks/>
          </p:cNvSpPr>
          <p:nvPr/>
        </p:nvSpPr>
        <p:spPr>
          <a:xfrm>
            <a:off x="7825150" y="4291667"/>
            <a:ext cx="4352192" cy="856929"/>
          </a:xfrm>
          <a:prstGeom prst="roundRect">
            <a:avLst>
              <a:gd name="adj" fmla="val 50000"/>
            </a:avLst>
          </a:prstGeom>
          <a:solidFill>
            <a:schemeClr val="accent3"/>
          </a:solidFill>
        </p:spPr>
        <p:txBody>
          <a:bodyPr vert="horz" wrap="square" lIns="91440" tIns="0" rIns="9144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4400" dirty="0"/>
              <a:t>CSELEKEDNI</a:t>
            </a:r>
          </a:p>
        </p:txBody>
      </p:sp>
      <p:sp>
        <p:nvSpPr>
          <p:cNvPr id="23" name="Rettangolo 22">
            <a:extLst>
              <a:ext uri="{FF2B5EF4-FFF2-40B4-BE49-F238E27FC236}">
                <a16:creationId xmlns:a16="http://schemas.microsoft.com/office/drawing/2014/main" id="{7993A5EE-8969-2F46-8C83-E548909314AC}"/>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449125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a:xfrm>
            <a:off x="0" y="-23200"/>
            <a:ext cx="12192000" cy="446343"/>
          </a:xfrm>
        </p:spPr>
        <p:txBody>
          <a:bodyPr/>
          <a:lstStyle/>
          <a:p>
            <a:r>
              <a:rPr lang="hu-HU" sz="1750" dirty="0"/>
              <a:t>HOGYAN MŰKÖDIK A DEZINFORMÁCIÓ? — </a:t>
            </a:r>
            <a:r>
              <a:rPr lang="hu-HU" sz="1750" b="1" dirty="0"/>
              <a:t>DEZINFORMÁCIÓS FOLYAMAT II. – AZ EURÓPAI ÉRTÉKREND</a:t>
            </a:r>
          </a:p>
        </p:txBody>
      </p:sp>
      <p:grpSp>
        <p:nvGrpSpPr>
          <p:cNvPr id="4" name="Gruppo 3">
            <a:extLst>
              <a:ext uri="{FF2B5EF4-FFF2-40B4-BE49-F238E27FC236}">
                <a16:creationId xmlns:a16="http://schemas.microsoft.com/office/drawing/2014/main" id="{C599EB7D-6B0C-424B-9913-BFBF8E4C9BF3}"/>
              </a:ext>
            </a:extLst>
          </p:cNvPr>
          <p:cNvGrpSpPr/>
          <p:nvPr/>
        </p:nvGrpSpPr>
        <p:grpSpPr>
          <a:xfrm>
            <a:off x="2399698" y="3975089"/>
            <a:ext cx="969264" cy="969264"/>
            <a:chOff x="1618488" y="1179576"/>
            <a:chExt cx="1389888" cy="1389888"/>
          </a:xfrm>
        </p:grpSpPr>
        <p:sp>
          <p:nvSpPr>
            <p:cNvPr id="5" name="Ovale 4">
              <a:extLst>
                <a:ext uri="{FF2B5EF4-FFF2-40B4-BE49-F238E27FC236}">
                  <a16:creationId xmlns:a16="http://schemas.microsoft.com/office/drawing/2014/main" id="{D832C99A-AAE6-3A4D-AD0C-6AD27E5E3882}"/>
                </a:ext>
              </a:extLst>
            </p:cNvPr>
            <p:cNvSpPr/>
            <p:nvPr/>
          </p:nvSpPr>
          <p:spPr>
            <a:xfrm>
              <a:off x="1618488" y="1179576"/>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23B942CD-71B9-994F-B8C9-AF4990F6D864}"/>
                </a:ext>
              </a:extLst>
            </p:cNvPr>
            <p:cNvPicPr>
              <a:picLocks noChangeAspect="1"/>
            </p:cNvPicPr>
            <p:nvPr/>
          </p:nvPicPr>
          <p:blipFill>
            <a:blip r:embed="rId3"/>
            <a:stretch>
              <a:fillRect/>
            </a:stretch>
          </p:blipFill>
          <p:spPr>
            <a:xfrm>
              <a:off x="1795527" y="1448512"/>
              <a:ext cx="1089938" cy="825042"/>
            </a:xfrm>
            <a:prstGeom prst="rect">
              <a:avLst/>
            </a:prstGeom>
          </p:spPr>
        </p:pic>
      </p:grpSp>
      <p:grpSp>
        <p:nvGrpSpPr>
          <p:cNvPr id="7" name="Gruppo 6">
            <a:extLst>
              <a:ext uri="{FF2B5EF4-FFF2-40B4-BE49-F238E27FC236}">
                <a16:creationId xmlns:a16="http://schemas.microsoft.com/office/drawing/2014/main" id="{726D972F-2939-CB41-8A5C-FA8E79481F31}"/>
              </a:ext>
            </a:extLst>
          </p:cNvPr>
          <p:cNvGrpSpPr/>
          <p:nvPr/>
        </p:nvGrpSpPr>
        <p:grpSpPr>
          <a:xfrm>
            <a:off x="5534851" y="1231794"/>
            <a:ext cx="1122297" cy="1122297"/>
            <a:chOff x="5447928" y="1844824"/>
            <a:chExt cx="1389888" cy="1389888"/>
          </a:xfrm>
        </p:grpSpPr>
        <p:sp>
          <p:nvSpPr>
            <p:cNvPr id="8" name="Ovale 7">
              <a:extLst>
                <a:ext uri="{FF2B5EF4-FFF2-40B4-BE49-F238E27FC236}">
                  <a16:creationId xmlns:a16="http://schemas.microsoft.com/office/drawing/2014/main" id="{022C31CC-E806-C447-96B5-2507E5638266}"/>
                </a:ext>
              </a:extLst>
            </p:cNvPr>
            <p:cNvSpPr/>
            <p:nvPr/>
          </p:nvSpPr>
          <p:spPr>
            <a:xfrm>
              <a:off x="5447928" y="1844824"/>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43AF0F56-A4CA-9B4B-85B6-16CB8AF6FF82}"/>
                </a:ext>
              </a:extLst>
            </p:cNvPr>
            <p:cNvPicPr>
              <a:picLocks noChangeAspect="1"/>
            </p:cNvPicPr>
            <p:nvPr/>
          </p:nvPicPr>
          <p:blipFill>
            <a:blip r:embed="rId4"/>
            <a:stretch>
              <a:fillRect/>
            </a:stretch>
          </p:blipFill>
          <p:spPr>
            <a:xfrm rot="842412">
              <a:off x="5686409" y="1993617"/>
              <a:ext cx="789043" cy="1053217"/>
            </a:xfrm>
            <a:prstGeom prst="rect">
              <a:avLst/>
            </a:prstGeom>
          </p:spPr>
        </p:pic>
      </p:grpSp>
      <p:grpSp>
        <p:nvGrpSpPr>
          <p:cNvPr id="10" name="Gruppo 9">
            <a:extLst>
              <a:ext uri="{FF2B5EF4-FFF2-40B4-BE49-F238E27FC236}">
                <a16:creationId xmlns:a16="http://schemas.microsoft.com/office/drawing/2014/main" id="{05914861-1A65-4240-89B7-1501162F5BCB}"/>
              </a:ext>
            </a:extLst>
          </p:cNvPr>
          <p:cNvGrpSpPr/>
          <p:nvPr/>
        </p:nvGrpSpPr>
        <p:grpSpPr>
          <a:xfrm>
            <a:off x="6384040" y="4796874"/>
            <a:ext cx="1677920" cy="1677920"/>
            <a:chOff x="5807968" y="3356992"/>
            <a:chExt cx="1389888" cy="1389888"/>
          </a:xfrm>
        </p:grpSpPr>
        <p:sp>
          <p:nvSpPr>
            <p:cNvPr id="11" name="Ovale 10">
              <a:extLst>
                <a:ext uri="{FF2B5EF4-FFF2-40B4-BE49-F238E27FC236}">
                  <a16:creationId xmlns:a16="http://schemas.microsoft.com/office/drawing/2014/main" id="{9DC12CD3-63BD-4F44-8F91-A12B0815F643}"/>
                </a:ext>
              </a:extLst>
            </p:cNvPr>
            <p:cNvSpPr/>
            <p:nvPr/>
          </p:nvSpPr>
          <p:spPr>
            <a:xfrm>
              <a:off x="5807968" y="3356992"/>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B801C50A-437D-D04E-8681-C69949BFB5D1}"/>
                </a:ext>
              </a:extLst>
            </p:cNvPr>
            <p:cNvPicPr>
              <a:picLocks noChangeAspect="1"/>
            </p:cNvPicPr>
            <p:nvPr/>
          </p:nvPicPr>
          <p:blipFill>
            <a:blip r:embed="rId5"/>
            <a:stretch>
              <a:fillRect/>
            </a:stretch>
          </p:blipFill>
          <p:spPr>
            <a:xfrm>
              <a:off x="6130824" y="3633804"/>
              <a:ext cx="695353" cy="833320"/>
            </a:xfrm>
            <a:prstGeom prst="rect">
              <a:avLst/>
            </a:prstGeom>
          </p:spPr>
        </p:pic>
      </p:grpSp>
      <p:grpSp>
        <p:nvGrpSpPr>
          <p:cNvPr id="13" name="Gruppo 12">
            <a:extLst>
              <a:ext uri="{FF2B5EF4-FFF2-40B4-BE49-F238E27FC236}">
                <a16:creationId xmlns:a16="http://schemas.microsoft.com/office/drawing/2014/main" id="{EF599EFE-2BB1-0440-B037-2577D95B703D}"/>
              </a:ext>
            </a:extLst>
          </p:cNvPr>
          <p:cNvGrpSpPr/>
          <p:nvPr/>
        </p:nvGrpSpPr>
        <p:grpSpPr>
          <a:xfrm>
            <a:off x="3179668" y="1566575"/>
            <a:ext cx="1245872" cy="1245872"/>
            <a:chOff x="3647728" y="1700808"/>
            <a:chExt cx="1389888" cy="1389888"/>
          </a:xfrm>
        </p:grpSpPr>
        <p:sp>
          <p:nvSpPr>
            <p:cNvPr id="14" name="Ovale 13">
              <a:extLst>
                <a:ext uri="{FF2B5EF4-FFF2-40B4-BE49-F238E27FC236}">
                  <a16:creationId xmlns:a16="http://schemas.microsoft.com/office/drawing/2014/main" id="{1917AEA0-4666-9846-9C6B-60CA00BE5D94}"/>
                </a:ext>
              </a:extLst>
            </p:cNvPr>
            <p:cNvSpPr/>
            <p:nvPr/>
          </p:nvSpPr>
          <p:spPr>
            <a:xfrm>
              <a:off x="3647728" y="1700808"/>
              <a:ext cx="1389888" cy="1389888"/>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017CB61B-E85D-9A46-9733-A052C04E6EA9}"/>
                </a:ext>
              </a:extLst>
            </p:cNvPr>
            <p:cNvPicPr>
              <a:picLocks noChangeAspect="1"/>
            </p:cNvPicPr>
            <p:nvPr/>
          </p:nvPicPr>
          <p:blipFill>
            <a:blip r:embed="rId6"/>
            <a:stretch>
              <a:fillRect/>
            </a:stretch>
          </p:blipFill>
          <p:spPr>
            <a:xfrm>
              <a:off x="3829978" y="1960556"/>
              <a:ext cx="929897" cy="830561"/>
            </a:xfrm>
            <a:prstGeom prst="rect">
              <a:avLst/>
            </a:prstGeom>
          </p:spPr>
        </p:pic>
      </p:grpSp>
      <p:grpSp>
        <p:nvGrpSpPr>
          <p:cNvPr id="16" name="Gruppo 15">
            <a:extLst>
              <a:ext uri="{FF2B5EF4-FFF2-40B4-BE49-F238E27FC236}">
                <a16:creationId xmlns:a16="http://schemas.microsoft.com/office/drawing/2014/main" id="{B683F6B3-0062-5041-AED2-FD15CE8FD4BC}"/>
              </a:ext>
            </a:extLst>
          </p:cNvPr>
          <p:cNvGrpSpPr/>
          <p:nvPr/>
        </p:nvGrpSpPr>
        <p:grpSpPr>
          <a:xfrm>
            <a:off x="4117496" y="5083762"/>
            <a:ext cx="1187576" cy="1187576"/>
            <a:chOff x="3986365" y="3501008"/>
            <a:chExt cx="1389888" cy="1389888"/>
          </a:xfrm>
          <a:solidFill>
            <a:schemeClr val="bg1"/>
          </a:solidFill>
        </p:grpSpPr>
        <p:sp>
          <p:nvSpPr>
            <p:cNvPr id="17" name="Ovale 16">
              <a:extLst>
                <a:ext uri="{FF2B5EF4-FFF2-40B4-BE49-F238E27FC236}">
                  <a16:creationId xmlns:a16="http://schemas.microsoft.com/office/drawing/2014/main" id="{09427C07-3E12-1B41-AF79-E51E7EC947DB}"/>
                </a:ext>
              </a:extLst>
            </p:cNvPr>
            <p:cNvSpPr/>
            <p:nvPr/>
          </p:nvSpPr>
          <p:spPr>
            <a:xfrm>
              <a:off x="3986365" y="3501008"/>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CADE45AE-AA63-5040-AC5A-F85A085E1064}"/>
                </a:ext>
              </a:extLst>
            </p:cNvPr>
            <p:cNvPicPr>
              <a:picLocks noChangeAspect="1"/>
            </p:cNvPicPr>
            <p:nvPr/>
          </p:nvPicPr>
          <p:blipFill>
            <a:blip r:embed="rId7"/>
            <a:stretch>
              <a:fillRect/>
            </a:stretch>
          </p:blipFill>
          <p:spPr>
            <a:xfrm>
              <a:off x="4322878" y="3752552"/>
              <a:ext cx="780893" cy="841598"/>
            </a:xfrm>
            <a:prstGeom prst="rect">
              <a:avLst/>
            </a:prstGeom>
            <a:grpFill/>
          </p:spPr>
        </p:pic>
      </p:grpSp>
      <p:grpSp>
        <p:nvGrpSpPr>
          <p:cNvPr id="19" name="Gruppo 18">
            <a:extLst>
              <a:ext uri="{FF2B5EF4-FFF2-40B4-BE49-F238E27FC236}">
                <a16:creationId xmlns:a16="http://schemas.microsoft.com/office/drawing/2014/main" id="{710955C5-801E-1044-B3AD-D06DC19D4318}"/>
              </a:ext>
            </a:extLst>
          </p:cNvPr>
          <p:cNvGrpSpPr/>
          <p:nvPr/>
        </p:nvGrpSpPr>
        <p:grpSpPr>
          <a:xfrm>
            <a:off x="7813350" y="1749196"/>
            <a:ext cx="1057280" cy="1057280"/>
            <a:chOff x="7002301" y="1770348"/>
            <a:chExt cx="1389888" cy="1389888"/>
          </a:xfrm>
        </p:grpSpPr>
        <p:sp>
          <p:nvSpPr>
            <p:cNvPr id="20" name="Ovale 19">
              <a:extLst>
                <a:ext uri="{FF2B5EF4-FFF2-40B4-BE49-F238E27FC236}">
                  <a16:creationId xmlns:a16="http://schemas.microsoft.com/office/drawing/2014/main" id="{3A908308-3367-5146-A9B5-51CDE6461F8D}"/>
                </a:ext>
              </a:extLst>
            </p:cNvPr>
            <p:cNvSpPr/>
            <p:nvPr/>
          </p:nvSpPr>
          <p:spPr>
            <a:xfrm>
              <a:off x="7002301" y="1770348"/>
              <a:ext cx="1389888" cy="1389888"/>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2A3E049E-6E87-B64F-AC03-8AD42EAFEC93}"/>
                </a:ext>
              </a:extLst>
            </p:cNvPr>
            <p:cNvPicPr>
              <a:picLocks noChangeAspect="1"/>
            </p:cNvPicPr>
            <p:nvPr/>
          </p:nvPicPr>
          <p:blipFill>
            <a:blip r:embed="rId8"/>
            <a:stretch>
              <a:fillRect/>
            </a:stretch>
          </p:blipFill>
          <p:spPr>
            <a:xfrm>
              <a:off x="7301507" y="2040002"/>
              <a:ext cx="860913" cy="855395"/>
            </a:xfrm>
            <a:prstGeom prst="rect">
              <a:avLst/>
            </a:prstGeom>
          </p:spPr>
        </p:pic>
      </p:grpSp>
      <p:grpSp>
        <p:nvGrpSpPr>
          <p:cNvPr id="22" name="Gruppo 21">
            <a:extLst>
              <a:ext uri="{FF2B5EF4-FFF2-40B4-BE49-F238E27FC236}">
                <a16:creationId xmlns:a16="http://schemas.microsoft.com/office/drawing/2014/main" id="{74FE92B4-CEFA-534F-BD9E-A09F001909FC}"/>
              </a:ext>
            </a:extLst>
          </p:cNvPr>
          <p:cNvGrpSpPr/>
          <p:nvPr/>
        </p:nvGrpSpPr>
        <p:grpSpPr>
          <a:xfrm>
            <a:off x="8659811" y="3572583"/>
            <a:ext cx="1179208" cy="1179208"/>
            <a:chOff x="7032104" y="3212976"/>
            <a:chExt cx="1389888" cy="1389888"/>
          </a:xfrm>
        </p:grpSpPr>
        <p:sp>
          <p:nvSpPr>
            <p:cNvPr id="23" name="Ovale 22">
              <a:extLst>
                <a:ext uri="{FF2B5EF4-FFF2-40B4-BE49-F238E27FC236}">
                  <a16:creationId xmlns:a16="http://schemas.microsoft.com/office/drawing/2014/main" id="{33A80162-EF04-D046-88AD-795E1373D6B4}"/>
                </a:ext>
              </a:extLst>
            </p:cNvPr>
            <p:cNvSpPr/>
            <p:nvPr/>
          </p:nvSpPr>
          <p:spPr>
            <a:xfrm>
              <a:off x="7032104" y="3212976"/>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1ABE34F0-D3CC-6A41-9A93-2AD306DB2A9B}"/>
                </a:ext>
              </a:extLst>
            </p:cNvPr>
            <p:cNvPicPr>
              <a:picLocks noChangeAspect="1"/>
            </p:cNvPicPr>
            <p:nvPr/>
          </p:nvPicPr>
          <p:blipFill>
            <a:blip r:embed="rId9"/>
            <a:stretch>
              <a:fillRect/>
            </a:stretch>
          </p:blipFill>
          <p:spPr>
            <a:xfrm>
              <a:off x="7335852" y="3510758"/>
              <a:ext cx="877470" cy="860914"/>
            </a:xfrm>
            <a:prstGeom prst="rect">
              <a:avLst/>
            </a:prstGeom>
          </p:spPr>
        </p:pic>
      </p:grpSp>
      <p:cxnSp>
        <p:nvCxnSpPr>
          <p:cNvPr id="25" name="Connettore 1 24">
            <a:extLst>
              <a:ext uri="{FF2B5EF4-FFF2-40B4-BE49-F238E27FC236}">
                <a16:creationId xmlns:a16="http://schemas.microsoft.com/office/drawing/2014/main" id="{DBCDDFF3-E565-5442-AE8A-03FA1A4CE697}"/>
              </a:ext>
            </a:extLst>
          </p:cNvPr>
          <p:cNvCxnSpPr>
            <a:cxnSpLocks/>
            <a:stCxn id="20" idx="3"/>
            <a:endCxn id="14" idx="5"/>
          </p:cNvCxnSpPr>
          <p:nvPr/>
        </p:nvCxnSpPr>
        <p:spPr>
          <a:xfrm flipH="1" flipV="1">
            <a:off x="4243086" y="2629993"/>
            <a:ext cx="3725099" cy="21648"/>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6" name="Connettore 1 25">
            <a:extLst>
              <a:ext uri="{FF2B5EF4-FFF2-40B4-BE49-F238E27FC236}">
                <a16:creationId xmlns:a16="http://schemas.microsoft.com/office/drawing/2014/main" id="{E6A72B70-7B40-B842-9F54-D9E3E5710361}"/>
              </a:ext>
            </a:extLst>
          </p:cNvPr>
          <p:cNvCxnSpPr>
            <a:cxnSpLocks/>
            <a:stCxn id="17" idx="7"/>
            <a:endCxn id="8" idx="4"/>
          </p:cNvCxnSpPr>
          <p:nvPr/>
        </p:nvCxnSpPr>
        <p:spPr>
          <a:xfrm flipV="1">
            <a:off x="5131156" y="2354091"/>
            <a:ext cx="964844" cy="290358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7" name="Connettore 1 26">
            <a:extLst>
              <a:ext uri="{FF2B5EF4-FFF2-40B4-BE49-F238E27FC236}">
                <a16:creationId xmlns:a16="http://schemas.microsoft.com/office/drawing/2014/main" id="{1DE212F3-50E5-4341-82BE-45C4A536344D}"/>
              </a:ext>
            </a:extLst>
          </p:cNvPr>
          <p:cNvCxnSpPr>
            <a:cxnSpLocks/>
            <a:stCxn id="17" idx="7"/>
            <a:endCxn id="20" idx="3"/>
          </p:cNvCxnSpPr>
          <p:nvPr/>
        </p:nvCxnSpPr>
        <p:spPr>
          <a:xfrm flipV="1">
            <a:off x="5131156" y="2651641"/>
            <a:ext cx="2837029" cy="260603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8" name="Connettore 1 27">
            <a:extLst>
              <a:ext uri="{FF2B5EF4-FFF2-40B4-BE49-F238E27FC236}">
                <a16:creationId xmlns:a16="http://schemas.microsoft.com/office/drawing/2014/main" id="{6CDB6609-7987-A14F-8608-B40CB359989F}"/>
              </a:ext>
            </a:extLst>
          </p:cNvPr>
          <p:cNvCxnSpPr>
            <a:cxnSpLocks/>
            <a:stCxn id="20" idx="3"/>
            <a:endCxn id="5" idx="7"/>
          </p:cNvCxnSpPr>
          <p:nvPr/>
        </p:nvCxnSpPr>
        <p:spPr>
          <a:xfrm flipH="1">
            <a:off x="3227017" y="2651641"/>
            <a:ext cx="4741168" cy="146539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9" name="Connettore 1 28">
            <a:extLst>
              <a:ext uri="{FF2B5EF4-FFF2-40B4-BE49-F238E27FC236}">
                <a16:creationId xmlns:a16="http://schemas.microsoft.com/office/drawing/2014/main" id="{10E1C60E-BB6C-BF42-BD45-B2F4D207FC8D}"/>
              </a:ext>
            </a:extLst>
          </p:cNvPr>
          <p:cNvCxnSpPr>
            <a:cxnSpLocks/>
            <a:stCxn id="14" idx="5"/>
            <a:endCxn id="5" idx="7"/>
          </p:cNvCxnSpPr>
          <p:nvPr/>
        </p:nvCxnSpPr>
        <p:spPr>
          <a:xfrm flipH="1">
            <a:off x="3227017" y="2629993"/>
            <a:ext cx="1016069" cy="148704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0" name="Connettore 1 29">
            <a:extLst>
              <a:ext uri="{FF2B5EF4-FFF2-40B4-BE49-F238E27FC236}">
                <a16:creationId xmlns:a16="http://schemas.microsoft.com/office/drawing/2014/main" id="{9E01267B-E01A-4F4E-B07D-DE3DF0DA0AB4}"/>
              </a:ext>
            </a:extLst>
          </p:cNvPr>
          <p:cNvCxnSpPr>
            <a:cxnSpLocks/>
            <a:stCxn id="8" idx="4"/>
            <a:endCxn id="23" idx="2"/>
          </p:cNvCxnSpPr>
          <p:nvPr/>
        </p:nvCxnSpPr>
        <p:spPr>
          <a:xfrm>
            <a:off x="6096000" y="2354091"/>
            <a:ext cx="2563811" cy="1808096"/>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1" name="Connettore 1 30">
            <a:extLst>
              <a:ext uri="{FF2B5EF4-FFF2-40B4-BE49-F238E27FC236}">
                <a16:creationId xmlns:a16="http://schemas.microsoft.com/office/drawing/2014/main" id="{615C3DEE-67E1-A448-A754-B590D4F0AEE4}"/>
              </a:ext>
            </a:extLst>
          </p:cNvPr>
          <p:cNvCxnSpPr>
            <a:cxnSpLocks/>
            <a:stCxn id="23" idx="2"/>
            <a:endCxn id="11" idx="7"/>
          </p:cNvCxnSpPr>
          <p:nvPr/>
        </p:nvCxnSpPr>
        <p:spPr>
          <a:xfrm flipH="1">
            <a:off x="7816234" y="4162187"/>
            <a:ext cx="843577" cy="88041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37" name="Ovale 36">
            <a:extLst>
              <a:ext uri="{FF2B5EF4-FFF2-40B4-BE49-F238E27FC236}">
                <a16:creationId xmlns:a16="http://schemas.microsoft.com/office/drawing/2014/main" id="{B7CD16AF-383E-2048-A4C2-C5BC1EBE7C3B}"/>
              </a:ext>
            </a:extLst>
          </p:cNvPr>
          <p:cNvSpPr/>
          <p:nvPr/>
        </p:nvSpPr>
        <p:spPr>
          <a:xfrm>
            <a:off x="4577862" y="2922248"/>
            <a:ext cx="506752" cy="506752"/>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Ovale 37">
            <a:extLst>
              <a:ext uri="{FF2B5EF4-FFF2-40B4-BE49-F238E27FC236}">
                <a16:creationId xmlns:a16="http://schemas.microsoft.com/office/drawing/2014/main" id="{C657C2AB-9ABA-2741-AEDC-F77C1E25BAF2}"/>
              </a:ext>
            </a:extLst>
          </p:cNvPr>
          <p:cNvSpPr/>
          <p:nvPr/>
        </p:nvSpPr>
        <p:spPr>
          <a:xfrm>
            <a:off x="7216055" y="4235789"/>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Ovale 38">
            <a:extLst>
              <a:ext uri="{FF2B5EF4-FFF2-40B4-BE49-F238E27FC236}">
                <a16:creationId xmlns:a16="http://schemas.microsoft.com/office/drawing/2014/main" id="{BF89A5AF-91BA-3F43-9832-7A897F1A5DE0}"/>
              </a:ext>
            </a:extLst>
          </p:cNvPr>
          <p:cNvSpPr/>
          <p:nvPr/>
        </p:nvSpPr>
        <p:spPr>
          <a:xfrm>
            <a:off x="8088216" y="3174562"/>
            <a:ext cx="488856" cy="48885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Ovale 39">
            <a:extLst>
              <a:ext uri="{FF2B5EF4-FFF2-40B4-BE49-F238E27FC236}">
                <a16:creationId xmlns:a16="http://schemas.microsoft.com/office/drawing/2014/main" id="{57F9ED47-05E7-894E-990F-3D70FC5A3E39}"/>
              </a:ext>
            </a:extLst>
          </p:cNvPr>
          <p:cNvSpPr/>
          <p:nvPr/>
        </p:nvSpPr>
        <p:spPr>
          <a:xfrm>
            <a:off x="6915508" y="2078182"/>
            <a:ext cx="426569" cy="426569"/>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Ovale 40">
            <a:extLst>
              <a:ext uri="{FF2B5EF4-FFF2-40B4-BE49-F238E27FC236}">
                <a16:creationId xmlns:a16="http://schemas.microsoft.com/office/drawing/2014/main" id="{EBC9BD60-5E28-0C4C-9269-F9C11D29B62B}"/>
              </a:ext>
            </a:extLst>
          </p:cNvPr>
          <p:cNvSpPr/>
          <p:nvPr/>
        </p:nvSpPr>
        <p:spPr>
          <a:xfrm>
            <a:off x="2843230" y="2919632"/>
            <a:ext cx="509368" cy="509368"/>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cxnSp>
        <p:nvCxnSpPr>
          <p:cNvPr id="54" name="Connettore 1 53">
            <a:extLst>
              <a:ext uri="{FF2B5EF4-FFF2-40B4-BE49-F238E27FC236}">
                <a16:creationId xmlns:a16="http://schemas.microsoft.com/office/drawing/2014/main" id="{563ED35F-A9D0-1144-B3A4-A54BC554CE4D}"/>
              </a:ext>
            </a:extLst>
          </p:cNvPr>
          <p:cNvCxnSpPr>
            <a:cxnSpLocks/>
            <a:stCxn id="17" idx="7"/>
            <a:endCxn id="23" idx="2"/>
          </p:cNvCxnSpPr>
          <p:nvPr/>
        </p:nvCxnSpPr>
        <p:spPr>
          <a:xfrm flipV="1">
            <a:off x="5131156" y="4162187"/>
            <a:ext cx="3528655" cy="109549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57" name="Connettore 1 56">
            <a:extLst>
              <a:ext uri="{FF2B5EF4-FFF2-40B4-BE49-F238E27FC236}">
                <a16:creationId xmlns:a16="http://schemas.microsoft.com/office/drawing/2014/main" id="{A2668588-307C-7A4D-AECB-637F0F1DD943}"/>
              </a:ext>
            </a:extLst>
          </p:cNvPr>
          <p:cNvCxnSpPr>
            <a:cxnSpLocks/>
            <a:stCxn id="5" idx="7"/>
            <a:endCxn id="23" idx="2"/>
          </p:cNvCxnSpPr>
          <p:nvPr/>
        </p:nvCxnSpPr>
        <p:spPr>
          <a:xfrm>
            <a:off x="3227017" y="4117034"/>
            <a:ext cx="5432794" cy="4515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60" name="Connettore 1 59">
            <a:extLst>
              <a:ext uri="{FF2B5EF4-FFF2-40B4-BE49-F238E27FC236}">
                <a16:creationId xmlns:a16="http://schemas.microsoft.com/office/drawing/2014/main" id="{6327A0BB-1F90-F74E-97FC-2FE06AC92984}"/>
              </a:ext>
            </a:extLst>
          </p:cNvPr>
          <p:cNvCxnSpPr>
            <a:cxnSpLocks/>
            <a:stCxn id="17" idx="7"/>
            <a:endCxn id="14" idx="5"/>
          </p:cNvCxnSpPr>
          <p:nvPr/>
        </p:nvCxnSpPr>
        <p:spPr>
          <a:xfrm flipH="1" flipV="1">
            <a:off x="4243086" y="2629993"/>
            <a:ext cx="888070" cy="2627685"/>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65" name="Ovale 64">
            <a:extLst>
              <a:ext uri="{FF2B5EF4-FFF2-40B4-BE49-F238E27FC236}">
                <a16:creationId xmlns:a16="http://schemas.microsoft.com/office/drawing/2014/main" id="{443676C9-75AF-DA4E-8C8D-45F411A76605}"/>
              </a:ext>
            </a:extLst>
          </p:cNvPr>
          <p:cNvSpPr/>
          <p:nvPr/>
        </p:nvSpPr>
        <p:spPr>
          <a:xfrm>
            <a:off x="3935760" y="4415934"/>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4827859" y="2651641"/>
            <a:ext cx="2236767" cy="2083818"/>
            <a:chOff x="5185123" y="2661680"/>
            <a:chExt cx="1939673"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213699" y="3754412"/>
              <a:ext cx="1911097" cy="515165"/>
            </a:xfrm>
            <a:prstGeom prst="rect">
              <a:avLst/>
            </a:prstGeom>
          </p:spPr>
          <p:txBody>
            <a:bodyPr wrap="square">
              <a:spAutoFit/>
            </a:bodyPr>
            <a:lstStyle/>
            <a:p>
              <a:pPr algn="ctr">
                <a:lnSpc>
                  <a:spcPts val="1760"/>
                </a:lnSpc>
              </a:pPr>
              <a:r>
                <a:rPr lang="hu-HU" sz="1600" b="1" dirty="0">
                  <a:solidFill>
                    <a:srgbClr val="FF5D00"/>
                  </a:solidFill>
                  <a:latin typeface="Arial" panose="020B0604020202020204" pitchFamily="34" charset="0"/>
                  <a:cs typeface="Arial" panose="020B0604020202020204" pitchFamily="34" charset="0"/>
                </a:rPr>
                <a:t>EGYSÉG A</a:t>
              </a:r>
            </a:p>
            <a:p>
              <a:pPr algn="ctr">
                <a:lnSpc>
                  <a:spcPts val="1760"/>
                </a:lnSpc>
              </a:pPr>
              <a:r>
                <a:rPr lang="hu-HU" sz="1600" b="1" dirty="0">
                  <a:solidFill>
                    <a:srgbClr val="FF5D00"/>
                  </a:solidFill>
                  <a:latin typeface="Arial" panose="020B0604020202020204" pitchFamily="34" charset="0"/>
                  <a:cs typeface="Arial" panose="020B0604020202020204" pitchFamily="34" charset="0"/>
                </a:rPr>
                <a:t>SOKFÉLESÉGBEN</a:t>
              </a: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234401" y="3487670"/>
              <a:ext cx="1839196" cy="257583"/>
            </a:xfrm>
            <a:prstGeom prst="rect">
              <a:avLst/>
            </a:prstGeom>
          </p:spPr>
          <p:txBody>
            <a:bodyPr wrap="none">
              <a:spAutoFit/>
            </a:bodyPr>
            <a:lstStyle/>
            <a:p>
              <a:pPr algn="ctr"/>
              <a:r>
                <a:rPr lang="hu-HU" sz="1200" b="1" dirty="0">
                  <a:solidFill>
                    <a:schemeClr val="bg1"/>
                  </a:solidFill>
                </a:rPr>
                <a:t>AZ EURÓPAI ÉRTÉKREND</a:t>
              </a:r>
            </a:p>
          </p:txBody>
        </p:sp>
      </p:grpSp>
      <p:sp>
        <p:nvSpPr>
          <p:cNvPr id="66" name="Ovale 65">
            <a:extLst>
              <a:ext uri="{FF2B5EF4-FFF2-40B4-BE49-F238E27FC236}">
                <a16:creationId xmlns:a16="http://schemas.microsoft.com/office/drawing/2014/main" id="{BE21E1D6-E33A-3C4D-BFC9-375AB9682CBE}"/>
              </a:ext>
            </a:extLst>
          </p:cNvPr>
          <p:cNvSpPr/>
          <p:nvPr/>
        </p:nvSpPr>
        <p:spPr>
          <a:xfrm>
            <a:off x="5004761" y="2113747"/>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a:extLst>
              <a:ext uri="{FF2B5EF4-FFF2-40B4-BE49-F238E27FC236}">
                <a16:creationId xmlns:a16="http://schemas.microsoft.com/office/drawing/2014/main" id="{7692B62F-127D-4042-B852-E79891A64C8E}"/>
              </a:ext>
            </a:extLst>
          </p:cNvPr>
          <p:cNvSpPr/>
          <p:nvPr/>
        </p:nvSpPr>
        <p:spPr>
          <a:xfrm>
            <a:off x="8328248" y="5108548"/>
            <a:ext cx="413995" cy="413995"/>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a:extLst>
              <a:ext uri="{FF2B5EF4-FFF2-40B4-BE49-F238E27FC236}">
                <a16:creationId xmlns:a16="http://schemas.microsoft.com/office/drawing/2014/main" id="{401DB134-FF0E-1B4A-A87E-3429EBF709A3}"/>
              </a:ext>
            </a:extLst>
          </p:cNvPr>
          <p:cNvSpPr/>
          <p:nvPr/>
        </p:nvSpPr>
        <p:spPr>
          <a:xfrm>
            <a:off x="5807968" y="5589240"/>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73457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a:xfrm>
            <a:off x="0" y="-23200"/>
            <a:ext cx="12192000" cy="446343"/>
          </a:xfrm>
        </p:spPr>
        <p:txBody>
          <a:bodyPr/>
          <a:lstStyle/>
          <a:p>
            <a:r>
              <a:rPr lang="hu-HU" sz="1750" dirty="0"/>
              <a:t>HOGYAN MŰKÖDIK A DEZINFORMÁCIÓ? — </a:t>
            </a:r>
            <a:r>
              <a:rPr lang="hu-HU" sz="1750" b="1" dirty="0"/>
              <a:t>DEZINFORMÁCIÓS FOLYAMAT II. – AZ EURÓPAI ÉRTÉKREND</a:t>
            </a:r>
          </a:p>
        </p:txBody>
      </p:sp>
      <p:grpSp>
        <p:nvGrpSpPr>
          <p:cNvPr id="4" name="Gruppo 3">
            <a:extLst>
              <a:ext uri="{FF2B5EF4-FFF2-40B4-BE49-F238E27FC236}">
                <a16:creationId xmlns:a16="http://schemas.microsoft.com/office/drawing/2014/main" id="{C599EB7D-6B0C-424B-9913-BFBF8E4C9BF3}"/>
              </a:ext>
            </a:extLst>
          </p:cNvPr>
          <p:cNvGrpSpPr/>
          <p:nvPr/>
        </p:nvGrpSpPr>
        <p:grpSpPr>
          <a:xfrm>
            <a:off x="2399698" y="3975089"/>
            <a:ext cx="969264" cy="969264"/>
            <a:chOff x="1618488" y="1179576"/>
            <a:chExt cx="1389888" cy="1389888"/>
          </a:xfrm>
        </p:grpSpPr>
        <p:sp>
          <p:nvSpPr>
            <p:cNvPr id="5" name="Ovale 4">
              <a:extLst>
                <a:ext uri="{FF2B5EF4-FFF2-40B4-BE49-F238E27FC236}">
                  <a16:creationId xmlns:a16="http://schemas.microsoft.com/office/drawing/2014/main" id="{D832C99A-AAE6-3A4D-AD0C-6AD27E5E3882}"/>
                </a:ext>
              </a:extLst>
            </p:cNvPr>
            <p:cNvSpPr/>
            <p:nvPr/>
          </p:nvSpPr>
          <p:spPr>
            <a:xfrm>
              <a:off x="1618488" y="1179576"/>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23B942CD-71B9-994F-B8C9-AF4990F6D864}"/>
                </a:ext>
              </a:extLst>
            </p:cNvPr>
            <p:cNvPicPr>
              <a:picLocks noChangeAspect="1"/>
            </p:cNvPicPr>
            <p:nvPr/>
          </p:nvPicPr>
          <p:blipFill>
            <a:blip r:embed="rId3"/>
            <a:stretch>
              <a:fillRect/>
            </a:stretch>
          </p:blipFill>
          <p:spPr>
            <a:xfrm>
              <a:off x="1795527" y="1448512"/>
              <a:ext cx="1089938" cy="825042"/>
            </a:xfrm>
            <a:prstGeom prst="rect">
              <a:avLst/>
            </a:prstGeom>
          </p:spPr>
        </p:pic>
      </p:grpSp>
      <p:grpSp>
        <p:nvGrpSpPr>
          <p:cNvPr id="7" name="Gruppo 6">
            <a:extLst>
              <a:ext uri="{FF2B5EF4-FFF2-40B4-BE49-F238E27FC236}">
                <a16:creationId xmlns:a16="http://schemas.microsoft.com/office/drawing/2014/main" id="{726D972F-2939-CB41-8A5C-FA8E79481F31}"/>
              </a:ext>
            </a:extLst>
          </p:cNvPr>
          <p:cNvGrpSpPr/>
          <p:nvPr/>
        </p:nvGrpSpPr>
        <p:grpSpPr>
          <a:xfrm>
            <a:off x="5534851" y="1231794"/>
            <a:ext cx="1122297" cy="1122297"/>
            <a:chOff x="5447928" y="1844824"/>
            <a:chExt cx="1389888" cy="1389888"/>
          </a:xfrm>
        </p:grpSpPr>
        <p:sp>
          <p:nvSpPr>
            <p:cNvPr id="8" name="Ovale 7">
              <a:extLst>
                <a:ext uri="{FF2B5EF4-FFF2-40B4-BE49-F238E27FC236}">
                  <a16:creationId xmlns:a16="http://schemas.microsoft.com/office/drawing/2014/main" id="{022C31CC-E806-C447-96B5-2507E5638266}"/>
                </a:ext>
              </a:extLst>
            </p:cNvPr>
            <p:cNvSpPr/>
            <p:nvPr/>
          </p:nvSpPr>
          <p:spPr>
            <a:xfrm>
              <a:off x="5447928" y="1844824"/>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43AF0F56-A4CA-9B4B-85B6-16CB8AF6FF82}"/>
                </a:ext>
              </a:extLst>
            </p:cNvPr>
            <p:cNvPicPr>
              <a:picLocks noChangeAspect="1"/>
            </p:cNvPicPr>
            <p:nvPr/>
          </p:nvPicPr>
          <p:blipFill>
            <a:blip r:embed="rId4"/>
            <a:stretch>
              <a:fillRect/>
            </a:stretch>
          </p:blipFill>
          <p:spPr>
            <a:xfrm rot="842412">
              <a:off x="5686409" y="1993617"/>
              <a:ext cx="789043" cy="1053217"/>
            </a:xfrm>
            <a:prstGeom prst="rect">
              <a:avLst/>
            </a:prstGeom>
          </p:spPr>
        </p:pic>
      </p:grpSp>
      <p:grpSp>
        <p:nvGrpSpPr>
          <p:cNvPr id="10" name="Gruppo 9">
            <a:extLst>
              <a:ext uri="{FF2B5EF4-FFF2-40B4-BE49-F238E27FC236}">
                <a16:creationId xmlns:a16="http://schemas.microsoft.com/office/drawing/2014/main" id="{05914861-1A65-4240-89B7-1501162F5BCB}"/>
              </a:ext>
            </a:extLst>
          </p:cNvPr>
          <p:cNvGrpSpPr/>
          <p:nvPr/>
        </p:nvGrpSpPr>
        <p:grpSpPr>
          <a:xfrm>
            <a:off x="6384040" y="4796874"/>
            <a:ext cx="1677920" cy="1677920"/>
            <a:chOff x="5807968" y="3356992"/>
            <a:chExt cx="1389888" cy="1389888"/>
          </a:xfrm>
        </p:grpSpPr>
        <p:sp>
          <p:nvSpPr>
            <p:cNvPr id="11" name="Ovale 10">
              <a:extLst>
                <a:ext uri="{FF2B5EF4-FFF2-40B4-BE49-F238E27FC236}">
                  <a16:creationId xmlns:a16="http://schemas.microsoft.com/office/drawing/2014/main" id="{9DC12CD3-63BD-4F44-8F91-A12B0815F643}"/>
                </a:ext>
              </a:extLst>
            </p:cNvPr>
            <p:cNvSpPr/>
            <p:nvPr/>
          </p:nvSpPr>
          <p:spPr>
            <a:xfrm>
              <a:off x="5807968" y="3356992"/>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B801C50A-437D-D04E-8681-C69949BFB5D1}"/>
                </a:ext>
              </a:extLst>
            </p:cNvPr>
            <p:cNvPicPr>
              <a:picLocks noChangeAspect="1"/>
            </p:cNvPicPr>
            <p:nvPr/>
          </p:nvPicPr>
          <p:blipFill>
            <a:blip r:embed="rId5"/>
            <a:stretch>
              <a:fillRect/>
            </a:stretch>
          </p:blipFill>
          <p:spPr>
            <a:xfrm>
              <a:off x="6130824" y="3633804"/>
              <a:ext cx="695353" cy="833320"/>
            </a:xfrm>
            <a:prstGeom prst="rect">
              <a:avLst/>
            </a:prstGeom>
          </p:spPr>
        </p:pic>
      </p:grpSp>
      <p:grpSp>
        <p:nvGrpSpPr>
          <p:cNvPr id="13" name="Gruppo 12">
            <a:extLst>
              <a:ext uri="{FF2B5EF4-FFF2-40B4-BE49-F238E27FC236}">
                <a16:creationId xmlns:a16="http://schemas.microsoft.com/office/drawing/2014/main" id="{EF599EFE-2BB1-0440-B037-2577D95B703D}"/>
              </a:ext>
            </a:extLst>
          </p:cNvPr>
          <p:cNvGrpSpPr/>
          <p:nvPr/>
        </p:nvGrpSpPr>
        <p:grpSpPr>
          <a:xfrm>
            <a:off x="3179668" y="1566575"/>
            <a:ext cx="1245872" cy="1245872"/>
            <a:chOff x="3647728" y="1700808"/>
            <a:chExt cx="1389888" cy="1389888"/>
          </a:xfrm>
        </p:grpSpPr>
        <p:sp>
          <p:nvSpPr>
            <p:cNvPr id="14" name="Ovale 13">
              <a:extLst>
                <a:ext uri="{FF2B5EF4-FFF2-40B4-BE49-F238E27FC236}">
                  <a16:creationId xmlns:a16="http://schemas.microsoft.com/office/drawing/2014/main" id="{1917AEA0-4666-9846-9C6B-60CA00BE5D94}"/>
                </a:ext>
              </a:extLst>
            </p:cNvPr>
            <p:cNvSpPr/>
            <p:nvPr/>
          </p:nvSpPr>
          <p:spPr>
            <a:xfrm>
              <a:off x="3647728" y="1700808"/>
              <a:ext cx="1389888" cy="1389888"/>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017CB61B-E85D-9A46-9733-A052C04E6EA9}"/>
                </a:ext>
              </a:extLst>
            </p:cNvPr>
            <p:cNvPicPr>
              <a:picLocks noChangeAspect="1"/>
            </p:cNvPicPr>
            <p:nvPr/>
          </p:nvPicPr>
          <p:blipFill>
            <a:blip r:embed="rId6"/>
            <a:stretch>
              <a:fillRect/>
            </a:stretch>
          </p:blipFill>
          <p:spPr>
            <a:xfrm>
              <a:off x="3829978" y="1960556"/>
              <a:ext cx="929897" cy="830561"/>
            </a:xfrm>
            <a:prstGeom prst="rect">
              <a:avLst/>
            </a:prstGeom>
          </p:spPr>
        </p:pic>
      </p:grpSp>
      <p:grpSp>
        <p:nvGrpSpPr>
          <p:cNvPr id="16" name="Gruppo 15">
            <a:extLst>
              <a:ext uri="{FF2B5EF4-FFF2-40B4-BE49-F238E27FC236}">
                <a16:creationId xmlns:a16="http://schemas.microsoft.com/office/drawing/2014/main" id="{B683F6B3-0062-5041-AED2-FD15CE8FD4BC}"/>
              </a:ext>
            </a:extLst>
          </p:cNvPr>
          <p:cNvGrpSpPr/>
          <p:nvPr/>
        </p:nvGrpSpPr>
        <p:grpSpPr>
          <a:xfrm>
            <a:off x="4117496" y="5083762"/>
            <a:ext cx="1187576" cy="1187576"/>
            <a:chOff x="3986365" y="3501008"/>
            <a:chExt cx="1389888" cy="1389888"/>
          </a:xfrm>
          <a:solidFill>
            <a:schemeClr val="bg1"/>
          </a:solidFill>
        </p:grpSpPr>
        <p:sp>
          <p:nvSpPr>
            <p:cNvPr id="17" name="Ovale 16">
              <a:extLst>
                <a:ext uri="{FF2B5EF4-FFF2-40B4-BE49-F238E27FC236}">
                  <a16:creationId xmlns:a16="http://schemas.microsoft.com/office/drawing/2014/main" id="{09427C07-3E12-1B41-AF79-E51E7EC947DB}"/>
                </a:ext>
              </a:extLst>
            </p:cNvPr>
            <p:cNvSpPr/>
            <p:nvPr/>
          </p:nvSpPr>
          <p:spPr>
            <a:xfrm>
              <a:off x="3986365" y="3501008"/>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CADE45AE-AA63-5040-AC5A-F85A085E1064}"/>
                </a:ext>
              </a:extLst>
            </p:cNvPr>
            <p:cNvPicPr>
              <a:picLocks noChangeAspect="1"/>
            </p:cNvPicPr>
            <p:nvPr/>
          </p:nvPicPr>
          <p:blipFill>
            <a:blip r:embed="rId7"/>
            <a:stretch>
              <a:fillRect/>
            </a:stretch>
          </p:blipFill>
          <p:spPr>
            <a:xfrm>
              <a:off x="4322878" y="3752552"/>
              <a:ext cx="780893" cy="841598"/>
            </a:xfrm>
            <a:prstGeom prst="rect">
              <a:avLst/>
            </a:prstGeom>
            <a:grpFill/>
          </p:spPr>
        </p:pic>
      </p:grpSp>
      <p:grpSp>
        <p:nvGrpSpPr>
          <p:cNvPr id="19" name="Gruppo 18">
            <a:extLst>
              <a:ext uri="{FF2B5EF4-FFF2-40B4-BE49-F238E27FC236}">
                <a16:creationId xmlns:a16="http://schemas.microsoft.com/office/drawing/2014/main" id="{710955C5-801E-1044-B3AD-D06DC19D4318}"/>
              </a:ext>
            </a:extLst>
          </p:cNvPr>
          <p:cNvGrpSpPr/>
          <p:nvPr/>
        </p:nvGrpSpPr>
        <p:grpSpPr>
          <a:xfrm>
            <a:off x="7813350" y="1749196"/>
            <a:ext cx="1057280" cy="1057280"/>
            <a:chOff x="7002301" y="1770348"/>
            <a:chExt cx="1389888" cy="1389888"/>
          </a:xfrm>
          <a:solidFill>
            <a:schemeClr val="accent3"/>
          </a:solidFill>
        </p:grpSpPr>
        <p:sp>
          <p:nvSpPr>
            <p:cNvPr id="20" name="Ovale 19">
              <a:extLst>
                <a:ext uri="{FF2B5EF4-FFF2-40B4-BE49-F238E27FC236}">
                  <a16:creationId xmlns:a16="http://schemas.microsoft.com/office/drawing/2014/main" id="{3A908308-3367-5146-A9B5-51CDE6461F8D}"/>
                </a:ext>
              </a:extLst>
            </p:cNvPr>
            <p:cNvSpPr/>
            <p:nvPr/>
          </p:nvSpPr>
          <p:spPr>
            <a:xfrm>
              <a:off x="7002301" y="1770348"/>
              <a:ext cx="1389888" cy="1389888"/>
            </a:xfrm>
            <a:prstGeom prst="ellipse">
              <a:avLst/>
            </a:prstGeom>
            <a:grpFill/>
            <a:ln w="38100">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2A3E049E-6E87-B64F-AC03-8AD42EAFEC93}"/>
                </a:ext>
              </a:extLst>
            </p:cNvPr>
            <p:cNvPicPr>
              <a:picLocks noChangeAspect="1"/>
            </p:cNvPicPr>
            <p:nvPr/>
          </p:nvPicPr>
          <p:blipFill>
            <a:blip r:embed="rId8"/>
            <a:stretch>
              <a:fillRect/>
            </a:stretch>
          </p:blipFill>
          <p:spPr>
            <a:xfrm>
              <a:off x="7301507" y="2040002"/>
              <a:ext cx="860913" cy="855395"/>
            </a:xfrm>
            <a:prstGeom prst="rect">
              <a:avLst/>
            </a:prstGeom>
            <a:grpFill/>
          </p:spPr>
        </p:pic>
      </p:grpSp>
      <p:grpSp>
        <p:nvGrpSpPr>
          <p:cNvPr id="22" name="Gruppo 21">
            <a:extLst>
              <a:ext uri="{FF2B5EF4-FFF2-40B4-BE49-F238E27FC236}">
                <a16:creationId xmlns:a16="http://schemas.microsoft.com/office/drawing/2014/main" id="{74FE92B4-CEFA-534F-BD9E-A09F001909FC}"/>
              </a:ext>
            </a:extLst>
          </p:cNvPr>
          <p:cNvGrpSpPr/>
          <p:nvPr/>
        </p:nvGrpSpPr>
        <p:grpSpPr>
          <a:xfrm>
            <a:off x="8659811" y="3572583"/>
            <a:ext cx="1179208" cy="1179208"/>
            <a:chOff x="7032104" y="3212976"/>
            <a:chExt cx="1389888" cy="1389888"/>
          </a:xfrm>
          <a:solidFill>
            <a:schemeClr val="accent3"/>
          </a:solidFill>
        </p:grpSpPr>
        <p:sp>
          <p:nvSpPr>
            <p:cNvPr id="23" name="Ovale 22">
              <a:extLst>
                <a:ext uri="{FF2B5EF4-FFF2-40B4-BE49-F238E27FC236}">
                  <a16:creationId xmlns:a16="http://schemas.microsoft.com/office/drawing/2014/main" id="{33A80162-EF04-D046-88AD-795E1373D6B4}"/>
                </a:ext>
              </a:extLst>
            </p:cNvPr>
            <p:cNvSpPr/>
            <p:nvPr/>
          </p:nvSpPr>
          <p:spPr>
            <a:xfrm>
              <a:off x="7032104" y="3212976"/>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1ABE34F0-D3CC-6A41-9A93-2AD306DB2A9B}"/>
                </a:ext>
              </a:extLst>
            </p:cNvPr>
            <p:cNvPicPr>
              <a:picLocks noChangeAspect="1"/>
            </p:cNvPicPr>
            <p:nvPr/>
          </p:nvPicPr>
          <p:blipFill>
            <a:blip r:embed="rId9"/>
            <a:stretch>
              <a:fillRect/>
            </a:stretch>
          </p:blipFill>
          <p:spPr>
            <a:xfrm>
              <a:off x="7335852" y="3510758"/>
              <a:ext cx="877470" cy="860914"/>
            </a:xfrm>
            <a:prstGeom prst="rect">
              <a:avLst/>
            </a:prstGeom>
            <a:grpFill/>
          </p:spPr>
        </p:pic>
      </p:grpSp>
      <p:cxnSp>
        <p:nvCxnSpPr>
          <p:cNvPr id="25" name="Connettore 1 24">
            <a:extLst>
              <a:ext uri="{FF2B5EF4-FFF2-40B4-BE49-F238E27FC236}">
                <a16:creationId xmlns:a16="http://schemas.microsoft.com/office/drawing/2014/main" id="{DBCDDFF3-E565-5442-AE8A-03FA1A4CE697}"/>
              </a:ext>
            </a:extLst>
          </p:cNvPr>
          <p:cNvCxnSpPr>
            <a:cxnSpLocks/>
            <a:stCxn id="20" idx="3"/>
            <a:endCxn id="14" idx="5"/>
          </p:cNvCxnSpPr>
          <p:nvPr/>
        </p:nvCxnSpPr>
        <p:spPr>
          <a:xfrm flipH="1" flipV="1">
            <a:off x="4243086" y="2629993"/>
            <a:ext cx="3725099" cy="21648"/>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6" name="Connettore 1 25">
            <a:extLst>
              <a:ext uri="{FF2B5EF4-FFF2-40B4-BE49-F238E27FC236}">
                <a16:creationId xmlns:a16="http://schemas.microsoft.com/office/drawing/2014/main" id="{E6A72B70-7B40-B842-9F54-D9E3E5710361}"/>
              </a:ext>
            </a:extLst>
          </p:cNvPr>
          <p:cNvCxnSpPr>
            <a:cxnSpLocks/>
            <a:stCxn id="17" idx="7"/>
            <a:endCxn id="8" idx="4"/>
          </p:cNvCxnSpPr>
          <p:nvPr/>
        </p:nvCxnSpPr>
        <p:spPr>
          <a:xfrm flipV="1">
            <a:off x="5131156" y="2354091"/>
            <a:ext cx="964844" cy="290358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7" name="Connettore 1 26">
            <a:extLst>
              <a:ext uri="{FF2B5EF4-FFF2-40B4-BE49-F238E27FC236}">
                <a16:creationId xmlns:a16="http://schemas.microsoft.com/office/drawing/2014/main" id="{1DE212F3-50E5-4341-82BE-45C4A536344D}"/>
              </a:ext>
            </a:extLst>
          </p:cNvPr>
          <p:cNvCxnSpPr>
            <a:cxnSpLocks/>
            <a:stCxn id="17" idx="7"/>
            <a:endCxn id="20" idx="3"/>
          </p:cNvCxnSpPr>
          <p:nvPr/>
        </p:nvCxnSpPr>
        <p:spPr>
          <a:xfrm flipV="1">
            <a:off x="5131156" y="2651641"/>
            <a:ext cx="2837029" cy="260603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8" name="Connettore 1 27">
            <a:extLst>
              <a:ext uri="{FF2B5EF4-FFF2-40B4-BE49-F238E27FC236}">
                <a16:creationId xmlns:a16="http://schemas.microsoft.com/office/drawing/2014/main" id="{6CDB6609-7987-A14F-8608-B40CB359989F}"/>
              </a:ext>
            </a:extLst>
          </p:cNvPr>
          <p:cNvCxnSpPr>
            <a:cxnSpLocks/>
            <a:stCxn id="20" idx="3"/>
            <a:endCxn id="5" idx="7"/>
          </p:cNvCxnSpPr>
          <p:nvPr/>
        </p:nvCxnSpPr>
        <p:spPr>
          <a:xfrm flipH="1">
            <a:off x="3227017" y="2651641"/>
            <a:ext cx="4741168" cy="146539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9" name="Connettore 1 28">
            <a:extLst>
              <a:ext uri="{FF2B5EF4-FFF2-40B4-BE49-F238E27FC236}">
                <a16:creationId xmlns:a16="http://schemas.microsoft.com/office/drawing/2014/main" id="{10E1C60E-BB6C-BF42-BD45-B2F4D207FC8D}"/>
              </a:ext>
            </a:extLst>
          </p:cNvPr>
          <p:cNvCxnSpPr>
            <a:cxnSpLocks/>
            <a:stCxn id="14" idx="5"/>
            <a:endCxn id="5" idx="7"/>
          </p:cNvCxnSpPr>
          <p:nvPr/>
        </p:nvCxnSpPr>
        <p:spPr>
          <a:xfrm flipH="1">
            <a:off x="3227017" y="2629993"/>
            <a:ext cx="1016069" cy="148704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0" name="Connettore 1 29">
            <a:extLst>
              <a:ext uri="{FF2B5EF4-FFF2-40B4-BE49-F238E27FC236}">
                <a16:creationId xmlns:a16="http://schemas.microsoft.com/office/drawing/2014/main" id="{9E01267B-E01A-4F4E-B07D-DE3DF0DA0AB4}"/>
              </a:ext>
            </a:extLst>
          </p:cNvPr>
          <p:cNvCxnSpPr>
            <a:cxnSpLocks/>
            <a:stCxn id="8" idx="4"/>
            <a:endCxn id="23" idx="2"/>
          </p:cNvCxnSpPr>
          <p:nvPr/>
        </p:nvCxnSpPr>
        <p:spPr>
          <a:xfrm>
            <a:off x="6096000" y="2354091"/>
            <a:ext cx="2563811" cy="1808096"/>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1" name="Connettore 1 30">
            <a:extLst>
              <a:ext uri="{FF2B5EF4-FFF2-40B4-BE49-F238E27FC236}">
                <a16:creationId xmlns:a16="http://schemas.microsoft.com/office/drawing/2014/main" id="{615C3DEE-67E1-A448-A754-B590D4F0AEE4}"/>
              </a:ext>
            </a:extLst>
          </p:cNvPr>
          <p:cNvCxnSpPr>
            <a:cxnSpLocks/>
            <a:stCxn id="23" idx="2"/>
            <a:endCxn id="11" idx="7"/>
          </p:cNvCxnSpPr>
          <p:nvPr/>
        </p:nvCxnSpPr>
        <p:spPr>
          <a:xfrm flipH="1">
            <a:off x="7816234" y="4162187"/>
            <a:ext cx="843577" cy="88041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37" name="Ovale 36">
            <a:extLst>
              <a:ext uri="{FF2B5EF4-FFF2-40B4-BE49-F238E27FC236}">
                <a16:creationId xmlns:a16="http://schemas.microsoft.com/office/drawing/2014/main" id="{B7CD16AF-383E-2048-A4C2-C5BC1EBE7C3B}"/>
              </a:ext>
            </a:extLst>
          </p:cNvPr>
          <p:cNvSpPr/>
          <p:nvPr/>
        </p:nvSpPr>
        <p:spPr>
          <a:xfrm>
            <a:off x="4577862" y="2922248"/>
            <a:ext cx="506752" cy="506752"/>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Ovale 37">
            <a:extLst>
              <a:ext uri="{FF2B5EF4-FFF2-40B4-BE49-F238E27FC236}">
                <a16:creationId xmlns:a16="http://schemas.microsoft.com/office/drawing/2014/main" id="{C657C2AB-9ABA-2741-AEDC-F77C1E25BAF2}"/>
              </a:ext>
            </a:extLst>
          </p:cNvPr>
          <p:cNvSpPr/>
          <p:nvPr/>
        </p:nvSpPr>
        <p:spPr>
          <a:xfrm>
            <a:off x="7216055" y="4235789"/>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Ovale 38">
            <a:extLst>
              <a:ext uri="{FF2B5EF4-FFF2-40B4-BE49-F238E27FC236}">
                <a16:creationId xmlns:a16="http://schemas.microsoft.com/office/drawing/2014/main" id="{BF89A5AF-91BA-3F43-9832-7A897F1A5DE0}"/>
              </a:ext>
            </a:extLst>
          </p:cNvPr>
          <p:cNvSpPr/>
          <p:nvPr/>
        </p:nvSpPr>
        <p:spPr>
          <a:xfrm>
            <a:off x="8088216" y="3174562"/>
            <a:ext cx="488856" cy="48885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Ovale 39">
            <a:extLst>
              <a:ext uri="{FF2B5EF4-FFF2-40B4-BE49-F238E27FC236}">
                <a16:creationId xmlns:a16="http://schemas.microsoft.com/office/drawing/2014/main" id="{57F9ED47-05E7-894E-990F-3D70FC5A3E39}"/>
              </a:ext>
            </a:extLst>
          </p:cNvPr>
          <p:cNvSpPr/>
          <p:nvPr/>
        </p:nvSpPr>
        <p:spPr>
          <a:xfrm>
            <a:off x="6915508" y="2078182"/>
            <a:ext cx="426569" cy="426569"/>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Ovale 40">
            <a:extLst>
              <a:ext uri="{FF2B5EF4-FFF2-40B4-BE49-F238E27FC236}">
                <a16:creationId xmlns:a16="http://schemas.microsoft.com/office/drawing/2014/main" id="{EBC9BD60-5E28-0C4C-9269-F9C11D29B62B}"/>
              </a:ext>
            </a:extLst>
          </p:cNvPr>
          <p:cNvSpPr/>
          <p:nvPr/>
        </p:nvSpPr>
        <p:spPr>
          <a:xfrm>
            <a:off x="2843230" y="2919632"/>
            <a:ext cx="509368" cy="509368"/>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cxnSp>
        <p:nvCxnSpPr>
          <p:cNvPr id="54" name="Connettore 1 53">
            <a:extLst>
              <a:ext uri="{FF2B5EF4-FFF2-40B4-BE49-F238E27FC236}">
                <a16:creationId xmlns:a16="http://schemas.microsoft.com/office/drawing/2014/main" id="{563ED35F-A9D0-1144-B3A4-A54BC554CE4D}"/>
              </a:ext>
            </a:extLst>
          </p:cNvPr>
          <p:cNvCxnSpPr>
            <a:cxnSpLocks/>
            <a:stCxn id="17" idx="7"/>
            <a:endCxn id="23" idx="2"/>
          </p:cNvCxnSpPr>
          <p:nvPr/>
        </p:nvCxnSpPr>
        <p:spPr>
          <a:xfrm flipV="1">
            <a:off x="5131156" y="4162187"/>
            <a:ext cx="3528655" cy="109549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57" name="Connettore 1 56">
            <a:extLst>
              <a:ext uri="{FF2B5EF4-FFF2-40B4-BE49-F238E27FC236}">
                <a16:creationId xmlns:a16="http://schemas.microsoft.com/office/drawing/2014/main" id="{A2668588-307C-7A4D-AECB-637F0F1DD943}"/>
              </a:ext>
            </a:extLst>
          </p:cNvPr>
          <p:cNvCxnSpPr>
            <a:cxnSpLocks/>
            <a:stCxn id="5" idx="7"/>
            <a:endCxn id="23" idx="2"/>
          </p:cNvCxnSpPr>
          <p:nvPr/>
        </p:nvCxnSpPr>
        <p:spPr>
          <a:xfrm>
            <a:off x="3227017" y="4117034"/>
            <a:ext cx="5432794" cy="4515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60" name="Connettore 1 59">
            <a:extLst>
              <a:ext uri="{FF2B5EF4-FFF2-40B4-BE49-F238E27FC236}">
                <a16:creationId xmlns:a16="http://schemas.microsoft.com/office/drawing/2014/main" id="{6327A0BB-1F90-F74E-97FC-2FE06AC92984}"/>
              </a:ext>
            </a:extLst>
          </p:cNvPr>
          <p:cNvCxnSpPr>
            <a:cxnSpLocks/>
            <a:stCxn id="17" idx="7"/>
            <a:endCxn id="14" idx="5"/>
          </p:cNvCxnSpPr>
          <p:nvPr/>
        </p:nvCxnSpPr>
        <p:spPr>
          <a:xfrm flipH="1" flipV="1">
            <a:off x="4243086" y="2629993"/>
            <a:ext cx="888070" cy="2627685"/>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65" name="Ovale 64">
            <a:extLst>
              <a:ext uri="{FF2B5EF4-FFF2-40B4-BE49-F238E27FC236}">
                <a16:creationId xmlns:a16="http://schemas.microsoft.com/office/drawing/2014/main" id="{443676C9-75AF-DA4E-8C8D-45F411A76605}"/>
              </a:ext>
            </a:extLst>
          </p:cNvPr>
          <p:cNvSpPr/>
          <p:nvPr/>
        </p:nvSpPr>
        <p:spPr>
          <a:xfrm>
            <a:off x="3935760" y="4415934"/>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5127123" y="2797707"/>
            <a:ext cx="1937752" cy="1937752"/>
            <a:chOff x="5185123" y="2661680"/>
            <a:chExt cx="1937752"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724931"/>
              <a:ext cx="1911097" cy="553998"/>
            </a:xfrm>
            <a:prstGeom prst="rect">
              <a:avLst/>
            </a:prstGeom>
          </p:spPr>
          <p:txBody>
            <a:bodyPr wrap="square">
              <a:spAutoFit/>
            </a:bodyPr>
            <a:lstStyle/>
            <a:p>
              <a:pPr algn="ctr">
                <a:lnSpc>
                  <a:spcPts val="1760"/>
                </a:lnSpc>
              </a:pPr>
              <a:r>
                <a:rPr lang="hu-HU" sz="1400" b="1" dirty="0" smtClean="0">
                  <a:solidFill>
                    <a:srgbClr val="FF5D00"/>
                  </a:solidFill>
                  <a:latin typeface="Arial" panose="020B0604020202020204" pitchFamily="34" charset="0"/>
                  <a:cs typeface="Arial" panose="020B0604020202020204" pitchFamily="34" charset="0"/>
                </a:rPr>
                <a:t>EGYSÉG A</a:t>
              </a:r>
            </a:p>
            <a:p>
              <a:pPr algn="ctr">
                <a:lnSpc>
                  <a:spcPts val="1760"/>
                </a:lnSpc>
              </a:pPr>
              <a:r>
                <a:rPr lang="hu-HU" sz="1400" b="1" dirty="0" smtClean="0">
                  <a:solidFill>
                    <a:srgbClr val="FF5D00"/>
                  </a:solidFill>
                  <a:latin typeface="Arial" panose="020B0604020202020204" pitchFamily="34" charset="0"/>
                  <a:cs typeface="Arial" panose="020B0604020202020204" pitchFamily="34" charset="0"/>
                </a:rPr>
                <a:t>SOKFÉLESÉGBEN</a:t>
              </a:r>
              <a:endParaRPr lang="hu-HU" sz="1400" b="1" dirty="0">
                <a:solidFill>
                  <a:srgbClr val="FF5D00"/>
                </a:solidFill>
                <a:latin typeface="Arial" panose="020B0604020202020204" pitchFamily="34" charset="0"/>
                <a:cs typeface="Arial" panose="020B0604020202020204" pitchFamily="34" charset="0"/>
              </a:endParaRP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267956" y="3487670"/>
              <a:ext cx="1772088" cy="292388"/>
            </a:xfrm>
            <a:prstGeom prst="rect">
              <a:avLst/>
            </a:prstGeom>
          </p:spPr>
          <p:txBody>
            <a:bodyPr wrap="none">
              <a:spAutoFit/>
            </a:bodyPr>
            <a:lstStyle/>
            <a:p>
              <a:pPr algn="ctr"/>
              <a:r>
                <a:rPr lang="hu-HU" sz="1300" b="1" dirty="0">
                  <a:solidFill>
                    <a:schemeClr val="bg1"/>
                  </a:solidFill>
                </a:rPr>
                <a:t>EURÓPAI ÉRTÉKEK</a:t>
              </a:r>
            </a:p>
          </p:txBody>
        </p:sp>
      </p:grpSp>
      <p:sp>
        <p:nvSpPr>
          <p:cNvPr id="66" name="Ovale 65">
            <a:extLst>
              <a:ext uri="{FF2B5EF4-FFF2-40B4-BE49-F238E27FC236}">
                <a16:creationId xmlns:a16="http://schemas.microsoft.com/office/drawing/2014/main" id="{BE21E1D6-E33A-3C4D-BFC9-375AB9682CBE}"/>
              </a:ext>
            </a:extLst>
          </p:cNvPr>
          <p:cNvSpPr/>
          <p:nvPr/>
        </p:nvSpPr>
        <p:spPr>
          <a:xfrm>
            <a:off x="5004761" y="2113747"/>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a:extLst>
              <a:ext uri="{FF2B5EF4-FFF2-40B4-BE49-F238E27FC236}">
                <a16:creationId xmlns:a16="http://schemas.microsoft.com/office/drawing/2014/main" id="{7692B62F-127D-4042-B852-E79891A64C8E}"/>
              </a:ext>
            </a:extLst>
          </p:cNvPr>
          <p:cNvSpPr/>
          <p:nvPr/>
        </p:nvSpPr>
        <p:spPr>
          <a:xfrm>
            <a:off x="8328248" y="5108548"/>
            <a:ext cx="413995" cy="413995"/>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a:extLst>
              <a:ext uri="{FF2B5EF4-FFF2-40B4-BE49-F238E27FC236}">
                <a16:creationId xmlns:a16="http://schemas.microsoft.com/office/drawing/2014/main" id="{401DB134-FF0E-1B4A-A87E-3429EBF709A3}"/>
              </a:ext>
            </a:extLst>
          </p:cNvPr>
          <p:cNvSpPr/>
          <p:nvPr/>
        </p:nvSpPr>
        <p:spPr>
          <a:xfrm>
            <a:off x="5807968" y="5589240"/>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0" name="Immagine 49">
            <a:extLst>
              <a:ext uri="{FF2B5EF4-FFF2-40B4-BE49-F238E27FC236}">
                <a16:creationId xmlns:a16="http://schemas.microsoft.com/office/drawing/2014/main" id="{8367E416-619C-A241-8EF9-76A74A281DE5}"/>
              </a:ext>
            </a:extLst>
          </p:cNvPr>
          <p:cNvPicPr>
            <a:picLocks noChangeAspect="1"/>
          </p:cNvPicPr>
          <p:nvPr/>
        </p:nvPicPr>
        <p:blipFill>
          <a:blip r:embed="rId12"/>
          <a:stretch>
            <a:fillRect/>
          </a:stretch>
        </p:blipFill>
        <p:spPr>
          <a:xfrm>
            <a:off x="8061418" y="1110883"/>
            <a:ext cx="585863" cy="853383"/>
          </a:xfrm>
          <a:prstGeom prst="rect">
            <a:avLst/>
          </a:prstGeom>
        </p:spPr>
      </p:pic>
      <p:pic>
        <p:nvPicPr>
          <p:cNvPr id="51" name="Immagine 50">
            <a:extLst>
              <a:ext uri="{FF2B5EF4-FFF2-40B4-BE49-F238E27FC236}">
                <a16:creationId xmlns:a16="http://schemas.microsoft.com/office/drawing/2014/main" id="{FD96A8B2-32EB-7E49-BE1F-F619451724C0}"/>
              </a:ext>
            </a:extLst>
          </p:cNvPr>
          <p:cNvPicPr>
            <a:picLocks noChangeAspect="1"/>
          </p:cNvPicPr>
          <p:nvPr/>
        </p:nvPicPr>
        <p:blipFill>
          <a:blip r:embed="rId12"/>
          <a:stretch>
            <a:fillRect/>
          </a:stretch>
        </p:blipFill>
        <p:spPr>
          <a:xfrm>
            <a:off x="8968763" y="2936495"/>
            <a:ext cx="585863" cy="853383"/>
          </a:xfrm>
          <a:prstGeom prst="rect">
            <a:avLst/>
          </a:prstGeom>
        </p:spPr>
      </p:pic>
      <p:sp>
        <p:nvSpPr>
          <p:cNvPr id="52" name="Rettangolo con angoli arrotondati 51">
            <a:extLst>
              <a:ext uri="{FF2B5EF4-FFF2-40B4-BE49-F238E27FC236}">
                <a16:creationId xmlns:a16="http://schemas.microsoft.com/office/drawing/2014/main" id="{3752C7FA-AA42-BE41-8F2F-693CB7F905F3}"/>
              </a:ext>
            </a:extLst>
          </p:cNvPr>
          <p:cNvSpPr>
            <a:spLocks noChangeAspect="1"/>
          </p:cNvSpPr>
          <p:nvPr/>
        </p:nvSpPr>
        <p:spPr>
          <a:xfrm>
            <a:off x="9132831" y="1934597"/>
            <a:ext cx="2935524" cy="6423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2000"/>
              </a:lnSpc>
            </a:pPr>
            <a:r>
              <a:rPr lang="hu-HU" sz="2000" b="1" dirty="0">
                <a:latin typeface="Arial" panose="020B0604020202020204" pitchFamily="34" charset="0"/>
                <a:cs typeface="Arial" panose="020B0604020202020204" pitchFamily="34" charset="0"/>
              </a:rPr>
              <a:t>Növekvő gyanakvás</a:t>
            </a:r>
          </a:p>
          <a:p>
            <a:pPr>
              <a:lnSpc>
                <a:spcPts val="2000"/>
              </a:lnSpc>
            </a:pPr>
            <a:r>
              <a:rPr lang="hu-HU" sz="2000" b="1" dirty="0">
                <a:latin typeface="Arial" panose="020B0604020202020204" pitchFamily="34" charset="0"/>
                <a:cs typeface="Arial" panose="020B0604020202020204" pitchFamily="34" charset="0"/>
              </a:rPr>
              <a:t>és bizalmatlanság</a:t>
            </a:r>
          </a:p>
        </p:txBody>
      </p:sp>
      <p:sp>
        <p:nvSpPr>
          <p:cNvPr id="53" name="Rettangolo con angoli arrotondati 52">
            <a:extLst>
              <a:ext uri="{FF2B5EF4-FFF2-40B4-BE49-F238E27FC236}">
                <a16:creationId xmlns:a16="http://schemas.microsoft.com/office/drawing/2014/main" id="{FD1381E5-7608-1849-B4D6-B2B8D01F514B}"/>
              </a:ext>
            </a:extLst>
          </p:cNvPr>
          <p:cNvSpPr>
            <a:spLocks noChangeAspect="1"/>
          </p:cNvSpPr>
          <p:nvPr/>
        </p:nvSpPr>
        <p:spPr>
          <a:xfrm>
            <a:off x="1" y="3015738"/>
            <a:ext cx="4802098" cy="73443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2000"/>
              </a:lnSpc>
            </a:pPr>
            <a:r>
              <a:rPr lang="hu-HU" sz="1600" b="1" dirty="0">
                <a:latin typeface="Arial" panose="020B0604020202020204" pitchFamily="34" charset="0"/>
                <a:cs typeface="Arial" panose="020B0604020202020204" pitchFamily="34" charset="0"/>
              </a:rPr>
              <a:t>Kezd elkopni az olyan értékekbe helyezett bizalom, mint a demokrácia és az egyenlőség</a:t>
            </a:r>
          </a:p>
        </p:txBody>
      </p:sp>
    </p:spTree>
    <p:extLst>
      <p:ext uri="{BB962C8B-B14F-4D97-AF65-F5344CB8AC3E}">
        <p14:creationId xmlns:p14="http://schemas.microsoft.com/office/powerpoint/2010/main" val="19287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hu-HU" sz="1750" dirty="0"/>
              <a:t>HOGYAN MŰKÖDIK A DEZINFORMÁCIÓ? — </a:t>
            </a:r>
            <a:r>
              <a:rPr lang="hu-HU" sz="1750" b="1" dirty="0"/>
              <a:t>DEZINFORMÁCIÓS FOLYAMAT II. – AZ EURÓPAI ÉRTÉKREND</a:t>
            </a:r>
          </a:p>
        </p:txBody>
      </p:sp>
      <p:sp>
        <p:nvSpPr>
          <p:cNvPr id="11" name="Ovale 10">
            <a:extLst>
              <a:ext uri="{FF2B5EF4-FFF2-40B4-BE49-F238E27FC236}">
                <a16:creationId xmlns:a16="http://schemas.microsoft.com/office/drawing/2014/main" id="{9DC12CD3-63BD-4F44-8F91-A12B0815F643}"/>
              </a:ext>
            </a:extLst>
          </p:cNvPr>
          <p:cNvSpPr/>
          <p:nvPr/>
        </p:nvSpPr>
        <p:spPr>
          <a:xfrm>
            <a:off x="7360891" y="1958019"/>
            <a:ext cx="3198039" cy="3198039"/>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hu-HU" sz="1400" b="1">
                <a:solidFill>
                  <a:schemeClr val="bg1"/>
                </a:solidFill>
              </a:rPr>
              <a:t>EGYRE NAGYOBB TERET NYERNEK AZ EURÓPA-ELLENES ÉRTÉKEK</a:t>
            </a:r>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4417368" y="1974364"/>
            <a:ext cx="3191550" cy="3139468"/>
            <a:chOff x="5169051" y="2661680"/>
            <a:chExt cx="1969898"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819817"/>
              <a:ext cx="1911097" cy="553998"/>
            </a:xfrm>
            <a:prstGeom prst="rect">
              <a:avLst/>
            </a:prstGeom>
          </p:spPr>
          <p:txBody>
            <a:bodyPr wrap="square">
              <a:spAutoFit/>
            </a:bodyPr>
            <a:lstStyle/>
            <a:p>
              <a:pPr algn="ctr">
                <a:lnSpc>
                  <a:spcPts val="1760"/>
                </a:lnSpc>
              </a:pPr>
              <a:r>
                <a:rPr lang="hu-HU" sz="1700" b="1">
                  <a:solidFill>
                    <a:srgbClr val="FF5D00"/>
                  </a:solidFill>
                  <a:latin typeface="Arial" panose="020B0604020202020204" pitchFamily="34" charset="0"/>
                  <a:cs typeface="Arial" panose="020B0604020202020204" pitchFamily="34" charset="0"/>
                </a:rPr>
                <a:t>EGYSÉG A</a:t>
              </a:r>
            </a:p>
            <a:p>
              <a:pPr algn="ctr">
                <a:lnSpc>
                  <a:spcPts val="1760"/>
                </a:lnSpc>
              </a:pPr>
              <a:r>
                <a:rPr lang="hu-HU" sz="1700" b="1">
                  <a:solidFill>
                    <a:srgbClr val="FF5D00"/>
                  </a:solidFill>
                  <a:latin typeface="Arial" panose="020B0604020202020204" pitchFamily="34" charset="0"/>
                  <a:cs typeface="Arial" panose="020B0604020202020204" pitchFamily="34" charset="0"/>
                </a:rPr>
                <a:t>SOKFÉLESÉGBEN</a:t>
              </a: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169051" y="3487670"/>
              <a:ext cx="1969898" cy="307777"/>
            </a:xfrm>
            <a:prstGeom prst="rect">
              <a:avLst/>
            </a:prstGeom>
          </p:spPr>
          <p:txBody>
            <a:bodyPr wrap="none">
              <a:spAutoFit/>
            </a:bodyPr>
            <a:lstStyle/>
            <a:p>
              <a:pPr algn="ctr"/>
              <a:r>
                <a:rPr lang="hu-HU" sz="1400" b="1">
                  <a:solidFill>
                    <a:schemeClr val="bg1"/>
                  </a:solidFill>
                </a:rPr>
                <a:t>EURÓPAI ÉRTÉKEK</a:t>
              </a:r>
            </a:p>
          </p:txBody>
        </p:sp>
      </p:grpSp>
      <p:sp>
        <p:nvSpPr>
          <p:cNvPr id="56" name="Ovale 55">
            <a:extLst>
              <a:ext uri="{FF2B5EF4-FFF2-40B4-BE49-F238E27FC236}">
                <a16:creationId xmlns:a16="http://schemas.microsoft.com/office/drawing/2014/main" id="{5CF470F6-2FF9-7E4B-9118-AC20948819E6}"/>
              </a:ext>
            </a:extLst>
          </p:cNvPr>
          <p:cNvSpPr/>
          <p:nvPr/>
        </p:nvSpPr>
        <p:spPr>
          <a:xfrm>
            <a:off x="1587797" y="1958019"/>
            <a:ext cx="3198039" cy="3198039"/>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hu-HU" sz="1400" b="1" dirty="0">
                <a:solidFill>
                  <a:schemeClr val="bg1"/>
                </a:solidFill>
              </a:rPr>
              <a:t>ZAVAR ÉS BIZONYTALANSÁG URALKODIK</a:t>
            </a:r>
          </a:p>
        </p:txBody>
      </p:sp>
    </p:spTree>
    <p:extLst>
      <p:ext uri="{BB962C8B-B14F-4D97-AF65-F5344CB8AC3E}">
        <p14:creationId xmlns:p14="http://schemas.microsoft.com/office/powerpoint/2010/main" val="3323686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FF77FA1-7D3C-FF43-85B9-52BB82C04A92}"/>
              </a:ext>
            </a:extLst>
          </p:cNvPr>
          <p:cNvSpPr>
            <a:spLocks noGrp="1"/>
          </p:cNvSpPr>
          <p:nvPr>
            <p:ph type="ctrTitle"/>
          </p:nvPr>
        </p:nvSpPr>
        <p:spPr/>
        <p:txBody>
          <a:bodyPr/>
          <a:lstStyle/>
          <a:p>
            <a:r>
              <a:rPr lang="hu-HU" sz="1500" dirty="0"/>
              <a:t>HOGYAN MŰKÖDIK A DEZINFORMÁCIÓ? — </a:t>
            </a:r>
            <a:r>
              <a:rPr lang="hu-HU" sz="1500" b="1" dirty="0"/>
              <a:t>DEZINFORMÁCIÓS FOLYAMAT II. – EU-ELLENESSÉG A RUSSIA-TODAY PÉLDÁJA</a:t>
            </a:r>
          </a:p>
        </p:txBody>
      </p:sp>
      <p:sp>
        <p:nvSpPr>
          <p:cNvPr id="5" name="Rettangolo 4">
            <a:extLst>
              <a:ext uri="{FF2B5EF4-FFF2-40B4-BE49-F238E27FC236}">
                <a16:creationId xmlns:a16="http://schemas.microsoft.com/office/drawing/2014/main" id="{EEF0C153-1B8E-4145-8569-D0003A27DB60}"/>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pic>
        <p:nvPicPr>
          <p:cNvPr id="6" name="Picture Placeholder 2"/>
          <p:cNvPicPr>
            <a:picLocks noChangeAspect="1"/>
          </p:cNvPicPr>
          <p:nvPr/>
        </p:nvPicPr>
        <p:blipFill>
          <a:blip r:embed="rId3"/>
          <a:srcRect t="10039" b="10039"/>
          <a:stretch>
            <a:fillRect/>
          </a:stretch>
        </p:blipFill>
        <p:spPr>
          <a:xfrm>
            <a:off x="407751" y="1617785"/>
            <a:ext cx="6549104" cy="4357638"/>
          </a:xfrm>
          <a:prstGeom prst="rect">
            <a:avLst/>
          </a:prstGeom>
        </p:spPr>
      </p:pic>
      <p:pic>
        <p:nvPicPr>
          <p:cNvPr id="7" name="Picture 6"/>
          <p:cNvPicPr>
            <a:picLocks noChangeAspect="1"/>
          </p:cNvPicPr>
          <p:nvPr/>
        </p:nvPicPr>
        <p:blipFill>
          <a:blip r:embed="rId4"/>
          <a:stretch>
            <a:fillRect/>
          </a:stretch>
        </p:blipFill>
        <p:spPr>
          <a:xfrm>
            <a:off x="5928651" y="602901"/>
            <a:ext cx="4383712" cy="5906928"/>
          </a:xfrm>
          <a:prstGeom prst="rect">
            <a:avLst/>
          </a:prstGeom>
        </p:spPr>
      </p:pic>
    </p:spTree>
    <p:extLst>
      <p:ext uri="{BB962C8B-B14F-4D97-AF65-F5344CB8AC3E}">
        <p14:creationId xmlns:p14="http://schemas.microsoft.com/office/powerpoint/2010/main" val="3326179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EA52EE-C128-B946-B2F7-E917FFBB0195}"/>
              </a:ext>
            </a:extLst>
          </p:cNvPr>
          <p:cNvSpPr>
            <a:spLocks noGrp="1"/>
          </p:cNvSpPr>
          <p:nvPr>
            <p:ph type="ctrTitle"/>
          </p:nvPr>
        </p:nvSpPr>
        <p:spPr/>
        <p:txBody>
          <a:bodyPr/>
          <a:lstStyle/>
          <a:p>
            <a:r>
              <a:rPr lang="hu-HU" sz="1750" dirty="0"/>
              <a:t>HOGYAN MŰKÖDIK A DEZINFORMÁCIÓ? — </a:t>
            </a:r>
            <a:r>
              <a:rPr lang="hu-HU" sz="1750" b="1" dirty="0"/>
              <a:t>DEZINFORMÁCIÓS FOLYAMAT II. – AZ EURÓPAI ÉRTÉKREND</a:t>
            </a:r>
          </a:p>
        </p:txBody>
      </p:sp>
      <p:pic>
        <p:nvPicPr>
          <p:cNvPr id="4" name="Picture 2" descr=" The message that has been spread on social media">
            <a:extLst>
              <a:ext uri="{FF2B5EF4-FFF2-40B4-BE49-F238E27FC236}">
                <a16:creationId xmlns:a16="http://schemas.microsoft.com/office/drawing/2014/main" id="{8C2C8492-3B37-5040-9778-1009F813B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42" y="1925291"/>
            <a:ext cx="2527435" cy="2210992"/>
          </a:xfrm>
          <a:prstGeom prst="rect">
            <a:avLst/>
          </a:prstGeom>
          <a:noFill/>
          <a:ln w="85725" cap="rnd">
            <a:solidFill>
              <a:srgbClr val="FF5D00"/>
            </a:solidFill>
            <a:round/>
          </a:ln>
          <a:extLst>
            <a:ext uri="{909E8E84-426E-40DD-AFC4-6F175D3DCCD1}">
              <a14:hiddenFill xmlns:a14="http://schemas.microsoft.com/office/drawing/2010/main">
                <a:solidFill>
                  <a:srgbClr val="FFFFFF"/>
                </a:solidFill>
              </a14:hiddenFill>
            </a:ext>
          </a:extLst>
        </p:spPr>
      </p:pic>
      <p:pic>
        <p:nvPicPr>
          <p:cNvPr id="5" name="Picture 11">
            <a:extLst>
              <a:ext uri="{FF2B5EF4-FFF2-40B4-BE49-F238E27FC236}">
                <a16:creationId xmlns:a16="http://schemas.microsoft.com/office/drawing/2014/main" id="{81638D59-05EE-E840-9A57-DF91419FF796}"/>
              </a:ext>
            </a:extLst>
          </p:cNvPr>
          <p:cNvPicPr>
            <a:picLocks noChangeAspect="1"/>
          </p:cNvPicPr>
          <p:nvPr/>
        </p:nvPicPr>
        <p:blipFill rotWithShape="1">
          <a:blip r:embed="rId4"/>
          <a:srcRect b="13246"/>
          <a:stretch/>
        </p:blipFill>
        <p:spPr>
          <a:xfrm>
            <a:off x="3509276" y="1925291"/>
            <a:ext cx="2516244" cy="2643979"/>
          </a:xfrm>
          <a:prstGeom prst="rect">
            <a:avLst/>
          </a:prstGeom>
          <a:ln w="85725" cap="rnd">
            <a:solidFill>
              <a:srgbClr val="FF5D00"/>
            </a:solidFill>
            <a:round/>
          </a:ln>
        </p:spPr>
      </p:pic>
      <p:pic>
        <p:nvPicPr>
          <p:cNvPr id="6" name="Picture 2" descr="https://theshiftnews.com/wp-content/uploads/2020/02/Vaccines-e1584369741593-528x640.jpg">
            <a:extLst>
              <a:ext uri="{FF2B5EF4-FFF2-40B4-BE49-F238E27FC236}">
                <a16:creationId xmlns:a16="http://schemas.microsoft.com/office/drawing/2014/main" id="{41703D48-D3EF-E742-A3DC-6FA6A1DEE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210" y="1925291"/>
            <a:ext cx="2521340" cy="3056170"/>
          </a:xfrm>
          <a:prstGeom prst="rect">
            <a:avLst/>
          </a:prstGeom>
          <a:noFill/>
          <a:ln w="85725" cap="rnd">
            <a:solidFill>
              <a:srgbClr val="FF5D00"/>
            </a:solidFill>
            <a:round/>
          </a:ln>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82178E1D-A01C-7D43-99A8-3A5D0FA20A2D}"/>
              </a:ext>
            </a:extLst>
          </p:cNvPr>
          <p:cNvPicPr>
            <a:picLocks noChangeAspect="1"/>
          </p:cNvPicPr>
          <p:nvPr/>
        </p:nvPicPr>
        <p:blipFill>
          <a:blip r:embed="rId6"/>
          <a:stretch>
            <a:fillRect/>
          </a:stretch>
        </p:blipFill>
        <p:spPr>
          <a:xfrm>
            <a:off x="6244719" y="1925291"/>
            <a:ext cx="2617291" cy="2641638"/>
          </a:xfrm>
          <a:prstGeom prst="rect">
            <a:avLst/>
          </a:prstGeom>
          <a:ln w="85725" cap="rnd">
            <a:solidFill>
              <a:srgbClr val="FF5D00"/>
            </a:solidFill>
            <a:round/>
          </a:ln>
        </p:spPr>
      </p:pic>
      <p:sp>
        <p:nvSpPr>
          <p:cNvPr id="9" name="Rettangolo 8">
            <a:extLst>
              <a:ext uri="{FF2B5EF4-FFF2-40B4-BE49-F238E27FC236}">
                <a16:creationId xmlns:a16="http://schemas.microsoft.com/office/drawing/2014/main" id="{1D876306-6804-ED40-B55D-92ABBDC3E95F}"/>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2861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B1B4F-67C8-DE4C-934B-80891B4E1611}"/>
              </a:ext>
            </a:extLst>
          </p:cNvPr>
          <p:cNvSpPr>
            <a:spLocks noGrp="1"/>
          </p:cNvSpPr>
          <p:nvPr>
            <p:ph type="ctrTitle"/>
          </p:nvPr>
        </p:nvSpPr>
        <p:spPr/>
        <p:txBody>
          <a:bodyPr/>
          <a:lstStyle/>
          <a:p>
            <a:r>
              <a:rPr lang="hu-HU" dirty="0"/>
              <a:t>A DEZINFORMÁCIÓ MŰKÖDÉSE – </a:t>
            </a:r>
            <a:r>
              <a:rPr lang="hu-HU" b="1" dirty="0"/>
              <a:t>A KÖZÖSSÉGI MÉDIA SZEREPE</a:t>
            </a:r>
          </a:p>
        </p:txBody>
      </p:sp>
      <p:pic>
        <p:nvPicPr>
          <p:cNvPr id="6" name="Immagine 5">
            <a:extLst>
              <a:ext uri="{FF2B5EF4-FFF2-40B4-BE49-F238E27FC236}">
                <a16:creationId xmlns:a16="http://schemas.microsoft.com/office/drawing/2014/main" id="{391593D0-990A-6641-A424-091898045ACE}"/>
              </a:ext>
            </a:extLst>
          </p:cNvPr>
          <p:cNvPicPr>
            <a:picLocks noChangeAspect="1"/>
          </p:cNvPicPr>
          <p:nvPr/>
        </p:nvPicPr>
        <p:blipFill>
          <a:blip r:embed="rId3"/>
          <a:stretch>
            <a:fillRect/>
          </a:stretch>
        </p:blipFill>
        <p:spPr>
          <a:xfrm>
            <a:off x="4711459" y="740589"/>
            <a:ext cx="2946990" cy="5709332"/>
          </a:xfrm>
          <a:prstGeom prst="rect">
            <a:avLst/>
          </a:prstGeom>
        </p:spPr>
      </p:pic>
      <p:pic>
        <p:nvPicPr>
          <p:cNvPr id="4" name="Picture 2" descr="TikTok video screenshot1">
            <a:extLst>
              <a:ext uri="{FF2B5EF4-FFF2-40B4-BE49-F238E27FC236}">
                <a16:creationId xmlns:a16="http://schemas.microsoft.com/office/drawing/2014/main" id="{293F6FE1-0683-9D41-AFF3-33825ED5D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916" y="1768344"/>
            <a:ext cx="2574911" cy="391134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42F31222-EF65-F14A-8AFB-506262FBA27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sp>
        <p:nvSpPr>
          <p:cNvPr id="8" name="Rettangolo con angoli arrotondati 7">
            <a:extLst>
              <a:ext uri="{FF2B5EF4-FFF2-40B4-BE49-F238E27FC236}">
                <a16:creationId xmlns:a16="http://schemas.microsoft.com/office/drawing/2014/main" id="{E65C04BC-5CBD-664E-A549-7AEF6A392924}"/>
              </a:ext>
            </a:extLst>
          </p:cNvPr>
          <p:cNvSpPr>
            <a:spLocks noChangeAspect="1"/>
          </p:cNvSpPr>
          <p:nvPr/>
        </p:nvSpPr>
        <p:spPr>
          <a:xfrm>
            <a:off x="4063160" y="1473620"/>
            <a:ext cx="4175065" cy="47071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u-HU" sz="2000" b="1" dirty="0">
                <a:solidFill>
                  <a:schemeClr val="bg1"/>
                </a:solidFill>
                <a:latin typeface="Arial" panose="020B0604020202020204" pitchFamily="34" charset="0"/>
                <a:cs typeface="Arial" panose="020B0604020202020204" pitchFamily="34" charset="0"/>
              </a:rPr>
              <a:t>A KÖZÖSSÉGI MÉDIA SZEREPE</a:t>
            </a:r>
          </a:p>
        </p:txBody>
      </p:sp>
    </p:spTree>
    <p:extLst>
      <p:ext uri="{BB962C8B-B14F-4D97-AF65-F5344CB8AC3E}">
        <p14:creationId xmlns:p14="http://schemas.microsoft.com/office/powerpoint/2010/main" val="1119383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B1B4F-67C8-DE4C-934B-80891B4E1611}"/>
              </a:ext>
            </a:extLst>
          </p:cNvPr>
          <p:cNvSpPr>
            <a:spLocks noGrp="1"/>
          </p:cNvSpPr>
          <p:nvPr>
            <p:ph type="ctrTitle"/>
          </p:nvPr>
        </p:nvSpPr>
        <p:spPr/>
        <p:txBody>
          <a:bodyPr/>
          <a:lstStyle/>
          <a:p>
            <a:r>
              <a:rPr lang="hu-HU" dirty="0"/>
              <a:t>HOGYAN MŰKÖDIK A DEZINFORMÁCIÓ? – </a:t>
            </a:r>
            <a:r>
              <a:rPr lang="hu-HU" b="1" dirty="0"/>
              <a:t>HOGYAN MANIPULÁLHATÓK A TARTALMAK? </a:t>
            </a:r>
          </a:p>
        </p:txBody>
      </p:sp>
      <p:sp>
        <p:nvSpPr>
          <p:cNvPr id="7" name="Rettangolo 6">
            <a:extLst>
              <a:ext uri="{FF2B5EF4-FFF2-40B4-BE49-F238E27FC236}">
                <a16:creationId xmlns:a16="http://schemas.microsoft.com/office/drawing/2014/main" id="{42F31222-EF65-F14A-8AFB-506262FBA27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pic>
        <p:nvPicPr>
          <p:cNvPr id="9" name="RuLQkuA">
            <a:hlinkClick r:id="" action="ppaction://media"/>
            <a:extLst>
              <a:ext uri="{FF2B5EF4-FFF2-40B4-BE49-F238E27FC236}">
                <a16:creationId xmlns:a16="http://schemas.microsoft.com/office/drawing/2014/main" id="{6A351034-3558-6B43-BEEE-885EA981C43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67000" y="1500188"/>
            <a:ext cx="6858000" cy="3857625"/>
          </a:xfrm>
          <a:prstGeom prst="rect">
            <a:avLst/>
          </a:prstGeom>
        </p:spPr>
      </p:pic>
    </p:spTree>
    <p:extLst>
      <p:ext uri="{BB962C8B-B14F-4D97-AF65-F5344CB8AC3E}">
        <p14:creationId xmlns:p14="http://schemas.microsoft.com/office/powerpoint/2010/main" val="3721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1A73BB1-CF08-9A48-9192-B1164B19FB34}"/>
              </a:ext>
            </a:extLst>
          </p:cNvPr>
          <p:cNvSpPr>
            <a:spLocks noGrp="1"/>
          </p:cNvSpPr>
          <p:nvPr>
            <p:ph type="ctrTitle"/>
          </p:nvPr>
        </p:nvSpPr>
        <p:spPr/>
        <p:txBody>
          <a:bodyPr/>
          <a:lstStyle/>
          <a:p>
            <a:r>
              <a:rPr lang="hu-HU" dirty="0"/>
              <a:t>HOGYAN MŰKÖDIK A DEZINFORMÁCIÓ? – </a:t>
            </a:r>
            <a:r>
              <a:rPr lang="hu-HU" b="1" dirty="0"/>
              <a:t>HOGYAN MANIPULÁLHATÓK A TARTALMAK? </a:t>
            </a:r>
          </a:p>
        </p:txBody>
      </p:sp>
      <p:pic>
        <p:nvPicPr>
          <p:cNvPr id="4" name="Elementi multimediali online 3" descr="How to make a propaganda video?">
            <a:hlinkClick r:id="" action="ppaction://media"/>
            <a:extLst>
              <a:ext uri="{FF2B5EF4-FFF2-40B4-BE49-F238E27FC236}">
                <a16:creationId xmlns:a16="http://schemas.microsoft.com/office/drawing/2014/main" id="{D85EFCA4-D4EF-124F-949F-0124A7118702}"/>
              </a:ext>
            </a:extLst>
          </p:cNvPr>
          <p:cNvPicPr>
            <a:picLocks noRot="1" noChangeAspect="1"/>
          </p:cNvPicPr>
          <p:nvPr>
            <a:videoFile r:link="rId1"/>
          </p:nvPr>
        </p:nvPicPr>
        <p:blipFill>
          <a:blip r:embed="rId4"/>
          <a:stretch>
            <a:fillRect/>
          </a:stretch>
        </p:blipFill>
        <p:spPr>
          <a:xfrm>
            <a:off x="2735056" y="898695"/>
            <a:ext cx="6721887" cy="5041415"/>
          </a:xfrm>
          <a:prstGeom prst="rect">
            <a:avLst/>
          </a:prstGeom>
        </p:spPr>
      </p:pic>
      <p:pic>
        <p:nvPicPr>
          <p:cNvPr id="6" name="Immagine 5">
            <a:extLst>
              <a:ext uri="{FF2B5EF4-FFF2-40B4-BE49-F238E27FC236}">
                <a16:creationId xmlns:a16="http://schemas.microsoft.com/office/drawing/2014/main" id="{516FB16D-93C4-664E-80E5-4F5DF22ECFA4}"/>
              </a:ext>
            </a:extLst>
          </p:cNvPr>
          <p:cNvPicPr>
            <a:picLocks noChangeAspect="1"/>
          </p:cNvPicPr>
          <p:nvPr/>
        </p:nvPicPr>
        <p:blipFill>
          <a:blip r:embed="rId5"/>
          <a:stretch>
            <a:fillRect/>
          </a:stretch>
        </p:blipFill>
        <p:spPr>
          <a:xfrm rot="907953">
            <a:off x="7671187" y="802718"/>
            <a:ext cx="2836205" cy="860866"/>
          </a:xfrm>
          <a:prstGeom prst="rect">
            <a:avLst/>
          </a:prstGeom>
        </p:spPr>
      </p:pic>
      <p:sp>
        <p:nvSpPr>
          <p:cNvPr id="5" name="Rettangolo 4">
            <a:extLst>
              <a:ext uri="{FF2B5EF4-FFF2-40B4-BE49-F238E27FC236}">
                <a16:creationId xmlns:a16="http://schemas.microsoft.com/office/drawing/2014/main" id="{8ABFB675-AB97-3F41-9E8F-7AB7C888CC32}"/>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957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3620D-1003-1B43-BFD4-C2033AA90D2C}"/>
              </a:ext>
            </a:extLst>
          </p:cNvPr>
          <p:cNvSpPr>
            <a:spLocks noGrp="1"/>
          </p:cNvSpPr>
          <p:nvPr>
            <p:ph type="ctrTitle"/>
          </p:nvPr>
        </p:nvSpPr>
        <p:spPr/>
        <p:txBody>
          <a:bodyPr/>
          <a:lstStyle/>
          <a:p>
            <a:r>
              <a:rPr lang="hu-HU" dirty="0"/>
              <a:t>NÉHÁNY PÉLDA</a:t>
            </a:r>
          </a:p>
        </p:txBody>
      </p:sp>
      <p:pic>
        <p:nvPicPr>
          <p:cNvPr id="4" name="Immagine 3">
            <a:extLst>
              <a:ext uri="{FF2B5EF4-FFF2-40B4-BE49-F238E27FC236}">
                <a16:creationId xmlns:a16="http://schemas.microsoft.com/office/drawing/2014/main" id="{3CEE9DEB-A764-A84C-A782-8168BB6BC42E}"/>
              </a:ext>
            </a:extLst>
          </p:cNvPr>
          <p:cNvPicPr>
            <a:picLocks noChangeAspect="1"/>
          </p:cNvPicPr>
          <p:nvPr/>
        </p:nvPicPr>
        <p:blipFill>
          <a:blip r:embed="rId3">
            <a:alphaModFix/>
          </a:blip>
          <a:srcRect/>
          <a:stretch/>
        </p:blipFill>
        <p:spPr>
          <a:xfrm>
            <a:off x="629163" y="957090"/>
            <a:ext cx="2662677" cy="5155339"/>
          </a:xfrm>
          <a:prstGeom prst="rect">
            <a:avLst/>
          </a:prstGeom>
          <a:effectLst>
            <a:reflection blurRad="6350" stA="15000" endPos="55000" dir="5400000" sy="-100000" algn="bl" rotWithShape="0"/>
          </a:effectLst>
        </p:spPr>
      </p:pic>
      <p:pic>
        <p:nvPicPr>
          <p:cNvPr id="5" name="Immagine 4">
            <a:extLst>
              <a:ext uri="{FF2B5EF4-FFF2-40B4-BE49-F238E27FC236}">
                <a16:creationId xmlns:a16="http://schemas.microsoft.com/office/drawing/2014/main" id="{7F8B35B2-4BCE-834D-B0BC-A7E182E59389}"/>
              </a:ext>
            </a:extLst>
          </p:cNvPr>
          <p:cNvPicPr>
            <a:picLocks noChangeAspect="1"/>
          </p:cNvPicPr>
          <p:nvPr/>
        </p:nvPicPr>
        <p:blipFill>
          <a:blip r:embed="rId4"/>
          <a:srcRect/>
          <a:stretch/>
        </p:blipFill>
        <p:spPr>
          <a:xfrm>
            <a:off x="7094628" y="1884480"/>
            <a:ext cx="3213557" cy="3039125"/>
          </a:xfrm>
          <a:prstGeom prst="rect">
            <a:avLst/>
          </a:prstGeom>
          <a:ln w="92075" cap="rnd" cmpd="sng">
            <a:noFill/>
          </a:ln>
        </p:spPr>
      </p:pic>
      <p:pic>
        <p:nvPicPr>
          <p:cNvPr id="6" name="Immagine 5">
            <a:extLst>
              <a:ext uri="{FF2B5EF4-FFF2-40B4-BE49-F238E27FC236}">
                <a16:creationId xmlns:a16="http://schemas.microsoft.com/office/drawing/2014/main" id="{56534C8E-12C3-E346-B914-DB41178D7318}"/>
              </a:ext>
            </a:extLst>
          </p:cNvPr>
          <p:cNvPicPr>
            <a:picLocks noChangeAspect="1"/>
          </p:cNvPicPr>
          <p:nvPr/>
        </p:nvPicPr>
        <p:blipFill>
          <a:blip r:embed="rId5"/>
          <a:srcRect/>
          <a:stretch/>
        </p:blipFill>
        <p:spPr>
          <a:xfrm>
            <a:off x="2897207" y="1879236"/>
            <a:ext cx="3220266" cy="2951350"/>
          </a:xfrm>
          <a:prstGeom prst="rect">
            <a:avLst/>
          </a:prstGeom>
          <a:ln w="92075" cap="rnd" cmpd="sng">
            <a:noFill/>
          </a:ln>
        </p:spPr>
      </p:pic>
      <p:sp>
        <p:nvSpPr>
          <p:cNvPr id="7" name="Rettangolo con angoli arrotondati 6">
            <a:extLst>
              <a:ext uri="{FF2B5EF4-FFF2-40B4-BE49-F238E27FC236}">
                <a16:creationId xmlns:a16="http://schemas.microsoft.com/office/drawing/2014/main" id="{6AA76636-4F14-DE4D-9A43-39BE56CF2DD6}"/>
              </a:ext>
            </a:extLst>
          </p:cNvPr>
          <p:cNvSpPr/>
          <p:nvPr/>
        </p:nvSpPr>
        <p:spPr>
          <a:xfrm>
            <a:off x="1905226" y="4328551"/>
            <a:ext cx="5189401" cy="51364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Greta gépfegyvert tart a kezében!</a:t>
            </a:r>
          </a:p>
        </p:txBody>
      </p:sp>
      <p:sp>
        <p:nvSpPr>
          <p:cNvPr id="8" name="Rettangolo con angoli arrotondati 7">
            <a:extLst>
              <a:ext uri="{FF2B5EF4-FFF2-40B4-BE49-F238E27FC236}">
                <a16:creationId xmlns:a16="http://schemas.microsoft.com/office/drawing/2014/main" id="{C4DDA67F-DAB4-BB43-BA6D-EA4C2C10BCB8}"/>
              </a:ext>
            </a:extLst>
          </p:cNvPr>
          <p:cNvSpPr/>
          <p:nvPr/>
        </p:nvSpPr>
        <p:spPr>
          <a:xfrm>
            <a:off x="5815768" y="4854948"/>
            <a:ext cx="5772620" cy="52009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a:latin typeface="Arial" panose="020B0604020202020204" pitchFamily="34" charset="0"/>
                <a:cs typeface="Arial" panose="020B0604020202020204" pitchFamily="34" charset="0"/>
              </a:rPr>
              <a:t>A pápa támogat egy politikai vezetőt!</a:t>
            </a:r>
          </a:p>
        </p:txBody>
      </p:sp>
      <p:sp>
        <p:nvSpPr>
          <p:cNvPr id="9" name="CasellaDiTesto 8">
            <a:extLst>
              <a:ext uri="{FF2B5EF4-FFF2-40B4-BE49-F238E27FC236}">
                <a16:creationId xmlns:a16="http://schemas.microsoft.com/office/drawing/2014/main" id="{BF6D4B68-578C-FD49-8755-723EE2A482DB}"/>
              </a:ext>
            </a:extLst>
          </p:cNvPr>
          <p:cNvSpPr txBox="1"/>
          <p:nvPr/>
        </p:nvSpPr>
        <p:spPr>
          <a:xfrm>
            <a:off x="2806984" y="1365828"/>
            <a:ext cx="3525890" cy="306302"/>
          </a:xfrm>
          <a:prstGeom prst="rect">
            <a:avLst/>
          </a:prstGeom>
          <a:noFill/>
        </p:spPr>
        <p:txBody>
          <a:bodyPr wrap="square" rtlCol="0">
            <a:spAutoFit/>
          </a:bodyPr>
          <a:lstStyle/>
          <a:p>
            <a:pPr>
              <a:lnSpc>
                <a:spcPts val="1780"/>
              </a:lnSpc>
            </a:pPr>
            <a:r>
              <a:rPr lang="hu-HU" sz="1400" b="1" dirty="0">
                <a:solidFill>
                  <a:srgbClr val="0B1741"/>
                </a:solidFill>
                <a:latin typeface="Arial" panose="020B0604020202020204" pitchFamily="34" charset="0"/>
                <a:cs typeface="Arial" panose="020B0604020202020204" pitchFamily="34" charset="0"/>
              </a:rPr>
              <a:t>VALAKI A KÖVETKEZŐKÉPP NYILVÁNUL MEG A TWITTEREN:</a:t>
            </a:r>
          </a:p>
        </p:txBody>
      </p:sp>
      <p:pic>
        <p:nvPicPr>
          <p:cNvPr id="10" name="Immagine 9">
            <a:extLst>
              <a:ext uri="{FF2B5EF4-FFF2-40B4-BE49-F238E27FC236}">
                <a16:creationId xmlns:a16="http://schemas.microsoft.com/office/drawing/2014/main" id="{E620504B-CF08-B542-B531-96ECF45D35BD}"/>
              </a:ext>
            </a:extLst>
          </p:cNvPr>
          <p:cNvPicPr>
            <a:picLocks noChangeAspect="1"/>
          </p:cNvPicPr>
          <p:nvPr/>
        </p:nvPicPr>
        <p:blipFill>
          <a:blip r:embed="rId6"/>
          <a:stretch>
            <a:fillRect/>
          </a:stretch>
        </p:blipFill>
        <p:spPr>
          <a:xfrm>
            <a:off x="10839014" y="1193207"/>
            <a:ext cx="542486" cy="542486"/>
          </a:xfrm>
          <a:prstGeom prst="rect">
            <a:avLst/>
          </a:prstGeom>
        </p:spPr>
      </p:pic>
      <p:sp>
        <p:nvSpPr>
          <p:cNvPr id="11" name="CasellaDiTesto 10">
            <a:extLst>
              <a:ext uri="{FF2B5EF4-FFF2-40B4-BE49-F238E27FC236}">
                <a16:creationId xmlns:a16="http://schemas.microsoft.com/office/drawing/2014/main" id="{4D81E2D3-2F7C-B64D-B4C0-131499179282}"/>
              </a:ext>
            </a:extLst>
          </p:cNvPr>
          <p:cNvSpPr txBox="1"/>
          <p:nvPr/>
        </p:nvSpPr>
        <p:spPr>
          <a:xfrm>
            <a:off x="7008726" y="1467827"/>
            <a:ext cx="4078373" cy="297517"/>
          </a:xfrm>
          <a:prstGeom prst="rect">
            <a:avLst/>
          </a:prstGeom>
          <a:noFill/>
        </p:spPr>
        <p:txBody>
          <a:bodyPr wrap="square" rtlCol="0">
            <a:spAutoFit/>
          </a:bodyPr>
          <a:lstStyle/>
          <a:p>
            <a:pPr>
              <a:lnSpc>
                <a:spcPts val="1580"/>
              </a:lnSpc>
            </a:pPr>
            <a:r>
              <a:rPr lang="hu-HU" sz="1400" b="1">
                <a:solidFill>
                  <a:srgbClr val="0B1741"/>
                </a:solidFill>
                <a:latin typeface="Arial" panose="020B0604020202020204" pitchFamily="34" charset="0"/>
                <a:cs typeface="Arial" panose="020B0604020202020204" pitchFamily="34" charset="0"/>
              </a:rPr>
              <a:t>VALAKI MÁS A KÖVETKEZŐ BEJEGYZÉST OSZTJA MEG A FACEBOOKON:</a:t>
            </a:r>
          </a:p>
        </p:txBody>
      </p:sp>
      <p:pic>
        <p:nvPicPr>
          <p:cNvPr id="12" name="Immagine 11">
            <a:extLst>
              <a:ext uri="{FF2B5EF4-FFF2-40B4-BE49-F238E27FC236}">
                <a16:creationId xmlns:a16="http://schemas.microsoft.com/office/drawing/2014/main" id="{606B6C97-5B43-2441-93CD-FB3703A012FF}"/>
              </a:ext>
            </a:extLst>
          </p:cNvPr>
          <p:cNvPicPr>
            <a:picLocks noChangeAspect="1"/>
          </p:cNvPicPr>
          <p:nvPr/>
        </p:nvPicPr>
        <p:blipFill>
          <a:blip r:embed="rId7">
            <a:biLevel thresh="25000"/>
          </a:blip>
          <a:stretch>
            <a:fillRect/>
          </a:stretch>
        </p:blipFill>
        <p:spPr>
          <a:xfrm>
            <a:off x="5549292" y="1216182"/>
            <a:ext cx="754658" cy="515605"/>
          </a:xfrm>
          <a:prstGeom prst="rect">
            <a:avLst/>
          </a:prstGeom>
        </p:spPr>
      </p:pic>
    </p:spTree>
    <p:extLst>
      <p:ext uri="{BB962C8B-B14F-4D97-AF65-F5344CB8AC3E}">
        <p14:creationId xmlns:p14="http://schemas.microsoft.com/office/powerpoint/2010/main" val="173505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u-HU" dirty="0"/>
              <a:t>HOGYAN REAGÁLJUNK A DEZINFORMÁCIÓRA?</a:t>
            </a:r>
          </a:p>
        </p:txBody>
      </p:sp>
      <p:pic>
        <p:nvPicPr>
          <p:cNvPr id="5" name="Immagine 4">
            <a:extLst>
              <a:ext uri="{FF2B5EF4-FFF2-40B4-BE49-F238E27FC236}">
                <a16:creationId xmlns:a16="http://schemas.microsoft.com/office/drawing/2014/main" id="{1139A913-6C9C-C942-9B8C-95D09CF82F98}"/>
              </a:ext>
            </a:extLst>
          </p:cNvPr>
          <p:cNvPicPr>
            <a:picLocks noChangeAspect="1"/>
          </p:cNvPicPr>
          <p:nvPr/>
        </p:nvPicPr>
        <p:blipFill>
          <a:blip r:embed="rId3"/>
          <a:stretch>
            <a:fillRect/>
          </a:stretch>
        </p:blipFill>
        <p:spPr>
          <a:xfrm>
            <a:off x="1653408" y="894011"/>
            <a:ext cx="2229513" cy="2534989"/>
          </a:xfrm>
          <a:prstGeom prst="rect">
            <a:avLst/>
          </a:prstGeom>
        </p:spPr>
      </p:pic>
      <p:pic>
        <p:nvPicPr>
          <p:cNvPr id="7" name="Immagine 6">
            <a:extLst>
              <a:ext uri="{FF2B5EF4-FFF2-40B4-BE49-F238E27FC236}">
                <a16:creationId xmlns:a16="http://schemas.microsoft.com/office/drawing/2014/main" id="{55B57B52-54C8-434E-B68E-37FC2803C56B}"/>
              </a:ext>
            </a:extLst>
          </p:cNvPr>
          <p:cNvPicPr>
            <a:picLocks noChangeAspect="1"/>
          </p:cNvPicPr>
          <p:nvPr/>
        </p:nvPicPr>
        <p:blipFill>
          <a:blip r:embed="rId4"/>
          <a:srcRect/>
          <a:stretch/>
        </p:blipFill>
        <p:spPr>
          <a:xfrm>
            <a:off x="7665467" y="813565"/>
            <a:ext cx="2232020" cy="2615435"/>
          </a:xfrm>
          <a:prstGeom prst="rect">
            <a:avLst/>
          </a:prstGeom>
        </p:spPr>
      </p:pic>
      <p:pic>
        <p:nvPicPr>
          <p:cNvPr id="9" name="Immagine 8">
            <a:extLst>
              <a:ext uri="{FF2B5EF4-FFF2-40B4-BE49-F238E27FC236}">
                <a16:creationId xmlns:a16="http://schemas.microsoft.com/office/drawing/2014/main" id="{D378DA51-FD80-F243-8A21-927ABC09DEF5}"/>
              </a:ext>
            </a:extLst>
          </p:cNvPr>
          <p:cNvPicPr>
            <a:picLocks noChangeAspect="1"/>
          </p:cNvPicPr>
          <p:nvPr/>
        </p:nvPicPr>
        <p:blipFill>
          <a:blip r:embed="rId5"/>
          <a:stretch>
            <a:fillRect/>
          </a:stretch>
        </p:blipFill>
        <p:spPr>
          <a:xfrm>
            <a:off x="1331505" y="3555442"/>
            <a:ext cx="2713370" cy="2681178"/>
          </a:xfrm>
          <a:prstGeom prst="rect">
            <a:avLst/>
          </a:prstGeom>
        </p:spPr>
      </p:pic>
      <p:pic>
        <p:nvPicPr>
          <p:cNvPr id="11" name="Immagine 10">
            <a:extLst>
              <a:ext uri="{FF2B5EF4-FFF2-40B4-BE49-F238E27FC236}">
                <a16:creationId xmlns:a16="http://schemas.microsoft.com/office/drawing/2014/main" id="{71133208-8027-0B43-B15C-19D0C9DC0898}"/>
              </a:ext>
            </a:extLst>
          </p:cNvPr>
          <p:cNvPicPr>
            <a:picLocks noChangeAspect="1"/>
          </p:cNvPicPr>
          <p:nvPr/>
        </p:nvPicPr>
        <p:blipFill>
          <a:blip r:embed="rId6"/>
          <a:srcRect/>
          <a:stretch/>
        </p:blipFill>
        <p:spPr>
          <a:xfrm>
            <a:off x="7638612" y="3505782"/>
            <a:ext cx="2358561" cy="2534988"/>
          </a:xfrm>
          <a:prstGeom prst="rect">
            <a:avLst/>
          </a:prstGeom>
        </p:spPr>
      </p:pic>
      <p:sp>
        <p:nvSpPr>
          <p:cNvPr id="12" name="CasellaDiTesto 11">
            <a:extLst>
              <a:ext uri="{FF2B5EF4-FFF2-40B4-BE49-F238E27FC236}">
                <a16:creationId xmlns:a16="http://schemas.microsoft.com/office/drawing/2014/main" id="{8B5EE897-BDEF-0B4A-9BAB-91F1D6DB3A9F}"/>
              </a:ext>
            </a:extLst>
          </p:cNvPr>
          <p:cNvSpPr txBox="1"/>
          <p:nvPr/>
        </p:nvSpPr>
        <p:spPr>
          <a:xfrm>
            <a:off x="3034230" y="1529835"/>
            <a:ext cx="4082561" cy="707886"/>
          </a:xfrm>
          <a:prstGeom prst="rect">
            <a:avLst/>
          </a:prstGeom>
          <a:noFill/>
        </p:spPr>
        <p:txBody>
          <a:bodyPr wrap="square" rtlCol="0">
            <a:spAutoFit/>
          </a:bodyPr>
          <a:lstStyle/>
          <a:p>
            <a:r>
              <a:rPr lang="hu-HU" sz="4000" b="1" dirty="0">
                <a:solidFill>
                  <a:schemeClr val="bg1"/>
                </a:solidFill>
                <a:latin typeface="Arial" panose="020B0604020202020204" pitchFamily="34" charset="0"/>
                <a:cs typeface="Arial" panose="020B0604020202020204" pitchFamily="34" charset="0"/>
              </a:rPr>
              <a:t>Gondolkodjunk,</a:t>
            </a:r>
          </a:p>
        </p:txBody>
      </p:sp>
      <p:sp>
        <p:nvSpPr>
          <p:cNvPr id="13" name="Rettangolo con angoli arrotondati 12">
            <a:extLst>
              <a:ext uri="{FF2B5EF4-FFF2-40B4-BE49-F238E27FC236}">
                <a16:creationId xmlns:a16="http://schemas.microsoft.com/office/drawing/2014/main" id="{C5AE427F-E964-444E-A777-0683A47883C0}"/>
              </a:ext>
            </a:extLst>
          </p:cNvPr>
          <p:cNvSpPr>
            <a:spLocks noChangeAspect="1"/>
          </p:cNvSpPr>
          <p:nvPr/>
        </p:nvSpPr>
        <p:spPr>
          <a:xfrm>
            <a:off x="3608415" y="2147020"/>
            <a:ext cx="3025297"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dirty="0">
                <a:solidFill>
                  <a:schemeClr val="bg1"/>
                </a:solidFill>
                <a:latin typeface="Arial" panose="020B0604020202020204" pitchFamily="34" charset="0"/>
                <a:cs typeface="Arial" panose="020B0604020202020204" pitchFamily="34" charset="0"/>
              </a:rPr>
              <a:t>mielőtt megosztunk valamit</a:t>
            </a:r>
          </a:p>
        </p:txBody>
      </p:sp>
      <p:sp>
        <p:nvSpPr>
          <p:cNvPr id="16" name="CasellaDiTesto 15">
            <a:extLst>
              <a:ext uri="{FF2B5EF4-FFF2-40B4-BE49-F238E27FC236}">
                <a16:creationId xmlns:a16="http://schemas.microsoft.com/office/drawing/2014/main" id="{8402C2E6-1AE4-5243-8AE3-8A7408F89C5F}"/>
              </a:ext>
            </a:extLst>
          </p:cNvPr>
          <p:cNvSpPr txBox="1"/>
          <p:nvPr/>
        </p:nvSpPr>
        <p:spPr>
          <a:xfrm>
            <a:off x="9028829" y="1529835"/>
            <a:ext cx="2918756" cy="707886"/>
          </a:xfrm>
          <a:prstGeom prst="rect">
            <a:avLst/>
          </a:prstGeom>
          <a:noFill/>
        </p:spPr>
        <p:txBody>
          <a:bodyPr wrap="square" rtlCol="0">
            <a:spAutoFit/>
          </a:bodyPr>
          <a:lstStyle/>
          <a:p>
            <a:r>
              <a:rPr lang="hu-HU" sz="4000" b="1" dirty="0">
                <a:solidFill>
                  <a:schemeClr val="bg1"/>
                </a:solidFill>
                <a:latin typeface="Arial" panose="020B0604020202020204" pitchFamily="34" charset="0"/>
                <a:cs typeface="Arial" panose="020B0604020202020204" pitchFamily="34" charset="0"/>
              </a:rPr>
              <a:t>Jelentsünk</a:t>
            </a:r>
          </a:p>
        </p:txBody>
      </p:sp>
      <p:sp>
        <p:nvSpPr>
          <p:cNvPr id="17" name="Rettangolo con angoli arrotondati 16">
            <a:extLst>
              <a:ext uri="{FF2B5EF4-FFF2-40B4-BE49-F238E27FC236}">
                <a16:creationId xmlns:a16="http://schemas.microsoft.com/office/drawing/2014/main" id="{AD5FA6C4-2361-3949-B926-F7FB4B0FAA8D}"/>
              </a:ext>
            </a:extLst>
          </p:cNvPr>
          <p:cNvSpPr>
            <a:spLocks noChangeAspect="1"/>
          </p:cNvSpPr>
          <p:nvPr/>
        </p:nvSpPr>
        <p:spPr>
          <a:xfrm>
            <a:off x="9217337" y="2147020"/>
            <a:ext cx="1922987" cy="35645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a:solidFill>
                  <a:schemeClr val="bg1"/>
                </a:solidFill>
                <a:latin typeface="Arial" panose="020B0604020202020204" pitchFamily="34" charset="0"/>
                <a:cs typeface="Arial" panose="020B0604020202020204" pitchFamily="34" charset="0"/>
              </a:rPr>
              <a:t>a platformoknak</a:t>
            </a:r>
          </a:p>
        </p:txBody>
      </p:sp>
      <p:sp>
        <p:nvSpPr>
          <p:cNvPr id="18" name="Rettangolo con angoli arrotondati 17">
            <a:extLst>
              <a:ext uri="{FF2B5EF4-FFF2-40B4-BE49-F238E27FC236}">
                <a16:creationId xmlns:a16="http://schemas.microsoft.com/office/drawing/2014/main" id="{F7E14760-94A5-C44A-A2BD-2160C18D603E}"/>
              </a:ext>
            </a:extLst>
          </p:cNvPr>
          <p:cNvSpPr>
            <a:spLocks noChangeAspect="1"/>
          </p:cNvSpPr>
          <p:nvPr/>
        </p:nvSpPr>
        <p:spPr>
          <a:xfrm>
            <a:off x="7603771" y="5050943"/>
            <a:ext cx="2393402" cy="356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dirty="0">
                <a:solidFill>
                  <a:schemeClr val="bg1"/>
                </a:solidFill>
                <a:latin typeface="Arial" panose="020B0604020202020204" pitchFamily="34" charset="0"/>
                <a:cs typeface="Arial" panose="020B0604020202020204" pitchFamily="34" charset="0"/>
              </a:rPr>
              <a:t>Legyünk a családunk </a:t>
            </a:r>
          </a:p>
        </p:txBody>
      </p:sp>
      <p:sp>
        <p:nvSpPr>
          <p:cNvPr id="19" name="CasellaDiTesto 18">
            <a:extLst>
              <a:ext uri="{FF2B5EF4-FFF2-40B4-BE49-F238E27FC236}">
                <a16:creationId xmlns:a16="http://schemas.microsoft.com/office/drawing/2014/main" id="{2F1228F3-A434-614C-8255-B4F504AC9A90}"/>
              </a:ext>
            </a:extLst>
          </p:cNvPr>
          <p:cNvSpPr txBox="1"/>
          <p:nvPr/>
        </p:nvSpPr>
        <p:spPr>
          <a:xfrm>
            <a:off x="2055051" y="5794386"/>
            <a:ext cx="6040918" cy="646331"/>
          </a:xfrm>
          <a:prstGeom prst="rect">
            <a:avLst/>
          </a:prstGeom>
          <a:noFill/>
        </p:spPr>
        <p:txBody>
          <a:bodyPr wrap="square" rtlCol="0">
            <a:spAutoFit/>
          </a:bodyPr>
          <a:lstStyle/>
          <a:p>
            <a:r>
              <a:rPr lang="hu-HU" sz="3600" b="1" dirty="0">
                <a:solidFill>
                  <a:schemeClr val="bg1"/>
                </a:solidFill>
                <a:latin typeface="Arial" panose="020B0604020202020204" pitchFamily="34" charset="0"/>
                <a:cs typeface="Arial" panose="020B0604020202020204" pitchFamily="34" charset="0"/>
              </a:rPr>
              <a:t>Ellenőrizzük a tényeket</a:t>
            </a:r>
          </a:p>
        </p:txBody>
      </p:sp>
      <p:sp>
        <p:nvSpPr>
          <p:cNvPr id="20" name="CasellaDiTesto 19">
            <a:extLst>
              <a:ext uri="{FF2B5EF4-FFF2-40B4-BE49-F238E27FC236}">
                <a16:creationId xmlns:a16="http://schemas.microsoft.com/office/drawing/2014/main" id="{98B21065-11D6-F442-A36E-0F24E4AABEE9}"/>
              </a:ext>
            </a:extLst>
          </p:cNvPr>
          <p:cNvSpPr txBox="1"/>
          <p:nvPr/>
        </p:nvSpPr>
        <p:spPr>
          <a:xfrm>
            <a:off x="6309202" y="5197169"/>
            <a:ext cx="6466517" cy="646331"/>
          </a:xfrm>
          <a:prstGeom prst="rect">
            <a:avLst/>
          </a:prstGeom>
          <a:noFill/>
        </p:spPr>
        <p:txBody>
          <a:bodyPr wrap="square" rtlCol="0">
            <a:spAutoFit/>
          </a:bodyPr>
          <a:lstStyle/>
          <a:p>
            <a:r>
              <a:rPr lang="hu-HU" sz="3600" b="1" dirty="0">
                <a:solidFill>
                  <a:schemeClr val="bg1"/>
                </a:solidFill>
                <a:latin typeface="Arial" panose="020B0604020202020204" pitchFamily="34" charset="0"/>
                <a:cs typeface="Arial" panose="020B0604020202020204" pitchFamily="34" charset="0"/>
              </a:rPr>
              <a:t>személyes tényellenőrzői</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161885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08D779-5D28-1649-9B3A-15F075791553}"/>
              </a:ext>
            </a:extLst>
          </p:cNvPr>
          <p:cNvPicPr>
            <a:picLocks noChangeAspect="1"/>
          </p:cNvPicPr>
          <p:nvPr/>
        </p:nvPicPr>
        <p:blipFill>
          <a:blip r:embed="rId3">
            <a:alphaModFix amt="44000"/>
          </a:blip>
          <a:srcRect/>
          <a:stretch/>
        </p:blipFill>
        <p:spPr>
          <a:xfrm rot="20576706">
            <a:off x="5125514" y="2073106"/>
            <a:ext cx="1940971" cy="2711787"/>
          </a:xfrm>
          <a:prstGeom prst="rect">
            <a:avLst/>
          </a:prstGeom>
        </p:spPr>
      </p:pic>
      <p:sp>
        <p:nvSpPr>
          <p:cNvPr id="6" name="Freccia destra rientrata 5">
            <a:extLst>
              <a:ext uri="{FF2B5EF4-FFF2-40B4-BE49-F238E27FC236}">
                <a16:creationId xmlns:a16="http://schemas.microsoft.com/office/drawing/2014/main" id="{9D17A5FC-BE42-5B49-94BA-273F2A526BD8}"/>
              </a:ext>
            </a:extLst>
          </p:cNvPr>
          <p:cNvSpPr/>
          <p:nvPr/>
        </p:nvSpPr>
        <p:spPr>
          <a:xfrm rot="19007396">
            <a:off x="8320341" y="2689103"/>
            <a:ext cx="3573839" cy="1479793"/>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D8E24AD6-9D02-2042-8B4B-5C582E420D5B}"/>
              </a:ext>
            </a:extLst>
          </p:cNvPr>
          <p:cNvPicPr>
            <a:picLocks noChangeAspect="1"/>
          </p:cNvPicPr>
          <p:nvPr/>
        </p:nvPicPr>
        <p:blipFill>
          <a:blip r:embed="rId4">
            <a:alphaModFix amt="45000"/>
          </a:blip>
          <a:stretch>
            <a:fillRect/>
          </a:stretch>
        </p:blipFill>
        <p:spPr>
          <a:xfrm>
            <a:off x="1049192" y="2054761"/>
            <a:ext cx="1886881" cy="2748478"/>
          </a:xfrm>
          <a:prstGeom prst="rect">
            <a:avLst/>
          </a:prstGeom>
        </p:spPr>
      </p:pic>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u-HU" sz="1350" dirty="0"/>
              <a:t>HOGYAN REAGÁLJUNK A DEZINFORMÁCIÓRA? – </a:t>
            </a:r>
            <a:r>
              <a:rPr lang="hu-HU" sz="1350" b="1" dirty="0"/>
              <a:t>GONDOLKODJUNK, MIELŐTT MEGOSZTUNK VALAMIT, ÉS ELLENŐRIZZÜK A TÉNYEKET</a:t>
            </a:r>
          </a:p>
        </p:txBody>
      </p:sp>
      <p:sp>
        <p:nvSpPr>
          <p:cNvPr id="12" name="CasellaDiTesto 11">
            <a:extLst>
              <a:ext uri="{FF2B5EF4-FFF2-40B4-BE49-F238E27FC236}">
                <a16:creationId xmlns:a16="http://schemas.microsoft.com/office/drawing/2014/main" id="{8B5EE897-BDEF-0B4A-9BAB-91F1D6DB3A9F}"/>
              </a:ext>
            </a:extLst>
          </p:cNvPr>
          <p:cNvSpPr txBox="1"/>
          <p:nvPr/>
        </p:nvSpPr>
        <p:spPr>
          <a:xfrm>
            <a:off x="337600" y="2945979"/>
            <a:ext cx="4038621" cy="923330"/>
          </a:xfrm>
          <a:prstGeom prst="rect">
            <a:avLst/>
          </a:prstGeom>
          <a:noFill/>
        </p:spPr>
        <p:txBody>
          <a:bodyPr wrap="square" rtlCol="0">
            <a:spAutoFit/>
          </a:bodyPr>
          <a:lstStyle/>
          <a:p>
            <a:r>
              <a:rPr lang="hu-HU" sz="5400" b="1" dirty="0">
                <a:solidFill>
                  <a:schemeClr val="bg1"/>
                </a:solidFill>
                <a:latin typeface="Arial" panose="020B0604020202020204" pitchFamily="34" charset="0"/>
                <a:cs typeface="Arial" panose="020B0604020202020204" pitchFamily="34" charset="0"/>
              </a:rPr>
              <a:t>Kételkedni</a:t>
            </a:r>
          </a:p>
        </p:txBody>
      </p:sp>
      <p:sp>
        <p:nvSpPr>
          <p:cNvPr id="19" name="CasellaDiTesto 18">
            <a:extLst>
              <a:ext uri="{FF2B5EF4-FFF2-40B4-BE49-F238E27FC236}">
                <a16:creationId xmlns:a16="http://schemas.microsoft.com/office/drawing/2014/main" id="{2F1228F3-A434-614C-8255-B4F504AC9A90}"/>
              </a:ext>
            </a:extLst>
          </p:cNvPr>
          <p:cNvSpPr txBox="1"/>
          <p:nvPr/>
        </p:nvSpPr>
        <p:spPr>
          <a:xfrm>
            <a:off x="3059190" y="2530481"/>
            <a:ext cx="6533218" cy="1754326"/>
          </a:xfrm>
          <a:prstGeom prst="rect">
            <a:avLst/>
          </a:prstGeom>
          <a:noFill/>
        </p:spPr>
        <p:txBody>
          <a:bodyPr wrap="square" rtlCol="0">
            <a:spAutoFit/>
          </a:bodyPr>
          <a:lstStyle/>
          <a:p>
            <a:pPr algn="ctr"/>
            <a:r>
              <a:rPr lang="hu-HU" sz="5400" b="1" dirty="0">
                <a:solidFill>
                  <a:schemeClr val="bg1"/>
                </a:solidFill>
                <a:latin typeface="Arial" panose="020B0604020202020204" pitchFamily="34" charset="0"/>
                <a:cs typeface="Arial" panose="020B0604020202020204" pitchFamily="34" charset="0"/>
              </a:rPr>
              <a:t>Tényeket ellenőrizni</a:t>
            </a:r>
          </a:p>
        </p:txBody>
      </p:sp>
      <p:sp>
        <p:nvSpPr>
          <p:cNvPr id="20" name="CasellaDiTesto 19">
            <a:extLst>
              <a:ext uri="{FF2B5EF4-FFF2-40B4-BE49-F238E27FC236}">
                <a16:creationId xmlns:a16="http://schemas.microsoft.com/office/drawing/2014/main" id="{98B21065-11D6-F442-A36E-0F24E4AABEE9}"/>
              </a:ext>
            </a:extLst>
          </p:cNvPr>
          <p:cNvSpPr txBox="1"/>
          <p:nvPr/>
        </p:nvSpPr>
        <p:spPr>
          <a:xfrm>
            <a:off x="8784668" y="2967334"/>
            <a:ext cx="3369086" cy="923330"/>
          </a:xfrm>
          <a:prstGeom prst="rect">
            <a:avLst/>
          </a:prstGeom>
          <a:noFill/>
        </p:spPr>
        <p:txBody>
          <a:bodyPr wrap="square" rtlCol="0">
            <a:spAutoFit/>
          </a:bodyPr>
          <a:lstStyle/>
          <a:p>
            <a:r>
              <a:rPr lang="hu-HU" sz="5400" b="1" dirty="0">
                <a:solidFill>
                  <a:schemeClr val="bg1"/>
                </a:solidFill>
                <a:latin typeface="Arial" panose="020B0604020202020204" pitchFamily="34" charset="0"/>
                <a:cs typeface="Arial" panose="020B0604020202020204" pitchFamily="34" charset="0"/>
              </a:rPr>
              <a:t>Dönteni</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23648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u-HU" dirty="0"/>
              <a:t>HOGYAN REAGÁLJUNK A DEZINFORMÁCIÓRA? – </a:t>
            </a:r>
            <a:r>
              <a:rPr lang="hu-HU" b="1" dirty="0"/>
              <a:t>ELLENŐRIZZÜK A TÉNYEKET</a:t>
            </a:r>
          </a:p>
        </p:txBody>
      </p:sp>
      <p:sp>
        <p:nvSpPr>
          <p:cNvPr id="13" name="Rettangolo con angoli arrotondati 12">
            <a:extLst>
              <a:ext uri="{FF2B5EF4-FFF2-40B4-BE49-F238E27FC236}">
                <a16:creationId xmlns:a16="http://schemas.microsoft.com/office/drawing/2014/main" id="{C5AE427F-E964-444E-A777-0683A47883C0}"/>
              </a:ext>
            </a:extLst>
          </p:cNvPr>
          <p:cNvSpPr>
            <a:spLocks noChangeAspect="1"/>
          </p:cNvSpPr>
          <p:nvPr/>
        </p:nvSpPr>
        <p:spPr>
          <a:xfrm>
            <a:off x="5038344" y="1948504"/>
            <a:ext cx="2115309" cy="46910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a:solidFill>
                  <a:schemeClr val="bg1"/>
                </a:solidFill>
                <a:latin typeface="Arial" panose="020B0604020202020204" pitchFamily="34" charset="0"/>
                <a:cs typeface="Arial" panose="020B0604020202020204" pitchFamily="34" charset="0"/>
              </a:rPr>
              <a:t>Ellenőrizzük a tartalmat</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3.</a:t>
            </a:r>
          </a:p>
        </p:txBody>
      </p:sp>
      <p:pic>
        <p:nvPicPr>
          <p:cNvPr id="5" name="Immagine 4">
            <a:extLst>
              <a:ext uri="{FF2B5EF4-FFF2-40B4-BE49-F238E27FC236}">
                <a16:creationId xmlns:a16="http://schemas.microsoft.com/office/drawing/2014/main" id="{AA958507-B046-DC47-9F8A-B958A5D6DBA8}"/>
              </a:ext>
            </a:extLst>
          </p:cNvPr>
          <p:cNvPicPr>
            <a:picLocks noChangeAspect="1"/>
          </p:cNvPicPr>
          <p:nvPr/>
        </p:nvPicPr>
        <p:blipFill>
          <a:blip r:embed="rId3"/>
          <a:srcRect/>
          <a:stretch/>
        </p:blipFill>
        <p:spPr>
          <a:xfrm rot="2927831">
            <a:off x="4588288" y="2500641"/>
            <a:ext cx="3015424" cy="3015424"/>
          </a:xfrm>
          <a:prstGeom prst="rect">
            <a:avLst/>
          </a:prstGeom>
        </p:spPr>
      </p:pic>
      <p:sp>
        <p:nvSpPr>
          <p:cNvPr id="14" name="Rettangolo con angoli arrotondati 13">
            <a:extLst>
              <a:ext uri="{FF2B5EF4-FFF2-40B4-BE49-F238E27FC236}">
                <a16:creationId xmlns:a16="http://schemas.microsoft.com/office/drawing/2014/main" id="{EED8310A-2264-F54D-B2CD-076B6E343142}"/>
              </a:ext>
            </a:extLst>
          </p:cNvPr>
          <p:cNvSpPr>
            <a:spLocks noChangeAspect="1"/>
          </p:cNvSpPr>
          <p:nvPr/>
        </p:nvSpPr>
        <p:spPr>
          <a:xfrm>
            <a:off x="7417498" y="2683465"/>
            <a:ext cx="1873086" cy="49401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dirty="0">
                <a:solidFill>
                  <a:schemeClr val="bg1"/>
                </a:solidFill>
                <a:latin typeface="Arial" panose="020B0604020202020204" pitchFamily="34" charset="0"/>
                <a:cs typeface="Arial" panose="020B0604020202020204" pitchFamily="34" charset="0"/>
              </a:rPr>
              <a:t>Ellenőrizzük az orgánumot</a:t>
            </a:r>
          </a:p>
        </p:txBody>
      </p:sp>
      <p:sp>
        <p:nvSpPr>
          <p:cNvPr id="15" name="Rettangolo con angoli arrotondati 14">
            <a:extLst>
              <a:ext uri="{FF2B5EF4-FFF2-40B4-BE49-F238E27FC236}">
                <a16:creationId xmlns:a16="http://schemas.microsoft.com/office/drawing/2014/main" id="{232719B2-CAAC-BA49-9C48-4D1E35411854}"/>
              </a:ext>
            </a:extLst>
          </p:cNvPr>
          <p:cNvSpPr>
            <a:spLocks noChangeAspect="1"/>
          </p:cNvSpPr>
          <p:nvPr/>
        </p:nvSpPr>
        <p:spPr>
          <a:xfrm>
            <a:off x="7758443" y="3685341"/>
            <a:ext cx="1957930" cy="48173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dirty="0">
                <a:solidFill>
                  <a:schemeClr val="bg1"/>
                </a:solidFill>
                <a:latin typeface="Arial" panose="020B0604020202020204" pitchFamily="34" charset="0"/>
                <a:cs typeface="Arial" panose="020B0604020202020204" pitchFamily="34" charset="0"/>
              </a:rPr>
              <a:t>Ellenőrizzük a szerzőt</a:t>
            </a:r>
          </a:p>
        </p:txBody>
      </p:sp>
      <p:sp>
        <p:nvSpPr>
          <p:cNvPr id="16" name="Rettangolo con angoli arrotondati 15">
            <a:extLst>
              <a:ext uri="{FF2B5EF4-FFF2-40B4-BE49-F238E27FC236}">
                <a16:creationId xmlns:a16="http://schemas.microsoft.com/office/drawing/2014/main" id="{44EC6C9B-1A60-8B42-9458-FEB196B30754}"/>
              </a:ext>
            </a:extLst>
          </p:cNvPr>
          <p:cNvSpPr>
            <a:spLocks noChangeAspect="1"/>
          </p:cNvSpPr>
          <p:nvPr/>
        </p:nvSpPr>
        <p:spPr>
          <a:xfrm>
            <a:off x="7417135" y="4881273"/>
            <a:ext cx="2152653" cy="51023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a:solidFill>
                  <a:schemeClr val="bg1"/>
                </a:solidFill>
                <a:latin typeface="Arial" panose="020B0604020202020204" pitchFamily="34" charset="0"/>
                <a:cs typeface="Arial" panose="020B0604020202020204" pitchFamily="34" charset="0"/>
              </a:rPr>
              <a:t>Ellenőrizzük a forrásokat</a:t>
            </a:r>
          </a:p>
        </p:txBody>
      </p:sp>
      <p:sp>
        <p:nvSpPr>
          <p:cNvPr id="17" name="Rettangolo con angoli arrotondati 16">
            <a:extLst>
              <a:ext uri="{FF2B5EF4-FFF2-40B4-BE49-F238E27FC236}">
                <a16:creationId xmlns:a16="http://schemas.microsoft.com/office/drawing/2014/main" id="{BD94F8C0-6200-414C-AF61-D396B074C36B}"/>
              </a:ext>
            </a:extLst>
          </p:cNvPr>
          <p:cNvSpPr>
            <a:spLocks noChangeAspect="1"/>
          </p:cNvSpPr>
          <p:nvPr/>
        </p:nvSpPr>
        <p:spPr>
          <a:xfrm>
            <a:off x="5019673" y="5649753"/>
            <a:ext cx="2152653" cy="48614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a:solidFill>
                  <a:schemeClr val="bg1"/>
                </a:solidFill>
                <a:latin typeface="Arial" panose="020B0604020202020204" pitchFamily="34" charset="0"/>
                <a:cs typeface="Arial" panose="020B0604020202020204" pitchFamily="34" charset="0"/>
              </a:rPr>
              <a:t>Ellenőrizzük a képeket</a:t>
            </a:r>
          </a:p>
        </p:txBody>
      </p:sp>
      <p:sp>
        <p:nvSpPr>
          <p:cNvPr id="18" name="Rettangolo con angoli arrotondati 17">
            <a:extLst>
              <a:ext uri="{FF2B5EF4-FFF2-40B4-BE49-F238E27FC236}">
                <a16:creationId xmlns:a16="http://schemas.microsoft.com/office/drawing/2014/main" id="{B2F28503-8B71-C64A-8680-C13AD6279922}"/>
              </a:ext>
            </a:extLst>
          </p:cNvPr>
          <p:cNvSpPr>
            <a:spLocks noChangeAspect="1"/>
          </p:cNvSpPr>
          <p:nvPr/>
        </p:nvSpPr>
        <p:spPr>
          <a:xfrm>
            <a:off x="2274040" y="4881274"/>
            <a:ext cx="2555463" cy="65688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dirty="0">
                <a:solidFill>
                  <a:schemeClr val="bg1"/>
                </a:solidFill>
                <a:latin typeface="Arial" panose="020B0604020202020204" pitchFamily="34" charset="0"/>
                <a:cs typeface="Arial" panose="020B0604020202020204" pitchFamily="34" charset="0"/>
              </a:rPr>
              <a:t>Gondolkodjunk, mielőtt megosztunk valamit</a:t>
            </a:r>
          </a:p>
        </p:txBody>
      </p:sp>
      <p:sp>
        <p:nvSpPr>
          <p:cNvPr id="23" name="Rettangolo con angoli arrotondati 22">
            <a:extLst>
              <a:ext uri="{FF2B5EF4-FFF2-40B4-BE49-F238E27FC236}">
                <a16:creationId xmlns:a16="http://schemas.microsoft.com/office/drawing/2014/main" id="{13BD2729-225D-7E44-91C7-7367B6EC1C85}"/>
              </a:ext>
            </a:extLst>
          </p:cNvPr>
          <p:cNvSpPr>
            <a:spLocks noChangeAspect="1"/>
          </p:cNvSpPr>
          <p:nvPr/>
        </p:nvSpPr>
        <p:spPr>
          <a:xfrm>
            <a:off x="2165188" y="3665834"/>
            <a:ext cx="2277416" cy="52074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a:solidFill>
                  <a:schemeClr val="bg1"/>
                </a:solidFill>
                <a:latin typeface="Arial" panose="020B0604020202020204" pitchFamily="34" charset="0"/>
                <a:cs typeface="Arial" panose="020B0604020202020204" pitchFamily="34" charset="0"/>
              </a:rPr>
              <a:t>Mérlegeljük saját elfogultságunkat</a:t>
            </a:r>
          </a:p>
        </p:txBody>
      </p:sp>
      <p:sp>
        <p:nvSpPr>
          <p:cNvPr id="24" name="Rettangolo con angoli arrotondati 23">
            <a:extLst>
              <a:ext uri="{FF2B5EF4-FFF2-40B4-BE49-F238E27FC236}">
                <a16:creationId xmlns:a16="http://schemas.microsoft.com/office/drawing/2014/main" id="{661D8325-1DF1-4345-9311-4EE9F161C47B}"/>
              </a:ext>
            </a:extLst>
          </p:cNvPr>
          <p:cNvSpPr>
            <a:spLocks noChangeAspect="1"/>
          </p:cNvSpPr>
          <p:nvPr/>
        </p:nvSpPr>
        <p:spPr>
          <a:xfrm>
            <a:off x="2370998" y="2684347"/>
            <a:ext cx="2458505" cy="49401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1600" b="1" dirty="0">
                <a:solidFill>
                  <a:schemeClr val="bg1"/>
                </a:solidFill>
                <a:latin typeface="Arial" panose="020B0604020202020204" pitchFamily="34" charset="0"/>
                <a:cs typeface="Arial" panose="020B0604020202020204" pitchFamily="34" charset="0"/>
              </a:rPr>
              <a:t>Csatlakozzunk a mítoszrombolókhoz</a:t>
            </a:r>
          </a:p>
        </p:txBody>
      </p:sp>
      <p:sp>
        <p:nvSpPr>
          <p:cNvPr id="7" name="Rettangolo 6">
            <a:extLst>
              <a:ext uri="{FF2B5EF4-FFF2-40B4-BE49-F238E27FC236}">
                <a16:creationId xmlns:a16="http://schemas.microsoft.com/office/drawing/2014/main" id="{CD343AD3-0132-6546-9D7B-780753558DCA}"/>
              </a:ext>
            </a:extLst>
          </p:cNvPr>
          <p:cNvSpPr/>
          <p:nvPr/>
        </p:nvSpPr>
        <p:spPr>
          <a:xfrm>
            <a:off x="2352057" y="905983"/>
            <a:ext cx="7390165" cy="707886"/>
          </a:xfrm>
          <a:prstGeom prst="rect">
            <a:avLst/>
          </a:prstGeom>
        </p:spPr>
        <p:txBody>
          <a:bodyPr wrap="none">
            <a:spAutoFit/>
          </a:bodyPr>
          <a:lstStyle/>
          <a:p>
            <a:pPr algn="ctr"/>
            <a:r>
              <a:rPr lang="hu-HU" sz="4000" b="1">
                <a:solidFill>
                  <a:schemeClr val="bg1"/>
                </a:solidFill>
                <a:latin typeface="Arial" panose="020B0604020202020204" pitchFamily="34" charset="0"/>
                <a:cs typeface="Arial" panose="020B0604020202020204" pitchFamily="34" charset="0"/>
              </a:rPr>
              <a:t>Kétség esetén ellenőrizzük a tényeket </a:t>
            </a:r>
          </a:p>
        </p:txBody>
      </p:sp>
    </p:spTree>
    <p:extLst>
      <p:ext uri="{BB962C8B-B14F-4D97-AF65-F5344CB8AC3E}">
        <p14:creationId xmlns:p14="http://schemas.microsoft.com/office/powerpoint/2010/main" val="3242751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u-HU" dirty="0"/>
              <a:t>HOGYAN REAGÁLJUNK A DEZINFORMÁCIÓRA?</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3.</a:t>
            </a:r>
          </a:p>
        </p:txBody>
      </p:sp>
      <p:pic>
        <p:nvPicPr>
          <p:cNvPr id="19" name="Immagine 18">
            <a:extLst>
              <a:ext uri="{FF2B5EF4-FFF2-40B4-BE49-F238E27FC236}">
                <a16:creationId xmlns:a16="http://schemas.microsoft.com/office/drawing/2014/main" id="{56289991-4FB2-9C41-A55C-60ECEB319345}"/>
              </a:ext>
            </a:extLst>
          </p:cNvPr>
          <p:cNvPicPr>
            <a:picLocks noChangeAspect="1"/>
          </p:cNvPicPr>
          <p:nvPr/>
        </p:nvPicPr>
        <p:blipFill>
          <a:blip r:embed="rId3"/>
          <a:srcRect/>
          <a:stretch/>
        </p:blipFill>
        <p:spPr>
          <a:xfrm>
            <a:off x="868680" y="1897917"/>
            <a:ext cx="2232020" cy="2615435"/>
          </a:xfrm>
          <a:prstGeom prst="rect">
            <a:avLst/>
          </a:prstGeom>
        </p:spPr>
      </p:pic>
      <p:sp>
        <p:nvSpPr>
          <p:cNvPr id="20" name="CasellaDiTesto 19">
            <a:extLst>
              <a:ext uri="{FF2B5EF4-FFF2-40B4-BE49-F238E27FC236}">
                <a16:creationId xmlns:a16="http://schemas.microsoft.com/office/drawing/2014/main" id="{283B0AF4-6853-CC40-A316-0F40AB751411}"/>
              </a:ext>
            </a:extLst>
          </p:cNvPr>
          <p:cNvSpPr txBox="1"/>
          <p:nvPr/>
        </p:nvSpPr>
        <p:spPr>
          <a:xfrm>
            <a:off x="2103544" y="2862009"/>
            <a:ext cx="2939658" cy="646331"/>
          </a:xfrm>
          <a:prstGeom prst="rect">
            <a:avLst/>
          </a:prstGeom>
          <a:noFill/>
        </p:spPr>
        <p:txBody>
          <a:bodyPr wrap="square" rtlCol="0">
            <a:spAutoFit/>
          </a:bodyPr>
          <a:lstStyle/>
          <a:p>
            <a:r>
              <a:rPr lang="hu-HU" sz="3600" b="1" dirty="0">
                <a:solidFill>
                  <a:schemeClr val="bg1"/>
                </a:solidFill>
                <a:latin typeface="Arial" panose="020B0604020202020204" pitchFamily="34" charset="0"/>
                <a:cs typeface="Arial" panose="020B0604020202020204" pitchFamily="34" charset="0"/>
              </a:rPr>
              <a:t>Jelentsünk</a:t>
            </a:r>
          </a:p>
        </p:txBody>
      </p:sp>
      <p:sp>
        <p:nvSpPr>
          <p:cNvPr id="22" name="Rettangolo con angoli arrotondati 21">
            <a:extLst>
              <a:ext uri="{FF2B5EF4-FFF2-40B4-BE49-F238E27FC236}">
                <a16:creationId xmlns:a16="http://schemas.microsoft.com/office/drawing/2014/main" id="{F94F60DF-E1CD-7441-B4EE-BD52B3837223}"/>
              </a:ext>
            </a:extLst>
          </p:cNvPr>
          <p:cNvSpPr>
            <a:spLocks noChangeAspect="1"/>
          </p:cNvSpPr>
          <p:nvPr/>
        </p:nvSpPr>
        <p:spPr>
          <a:xfrm>
            <a:off x="1581223" y="3501262"/>
            <a:ext cx="1922987" cy="35645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dirty="0">
                <a:solidFill>
                  <a:schemeClr val="bg1"/>
                </a:solidFill>
                <a:latin typeface="Arial" panose="020B0604020202020204" pitchFamily="34" charset="0"/>
                <a:cs typeface="Arial" panose="020B0604020202020204" pitchFamily="34" charset="0"/>
              </a:rPr>
              <a:t>a platformoknak</a:t>
            </a:r>
          </a:p>
        </p:txBody>
      </p:sp>
      <p:pic>
        <p:nvPicPr>
          <p:cNvPr id="27" name="Picture 35">
            <a:extLst>
              <a:ext uri="{FF2B5EF4-FFF2-40B4-BE49-F238E27FC236}">
                <a16:creationId xmlns:a16="http://schemas.microsoft.com/office/drawing/2014/main" id="{B82026D0-7B10-F347-9134-DD0E27ED2F3C}"/>
              </a:ext>
            </a:extLst>
          </p:cNvPr>
          <p:cNvPicPr>
            <a:picLocks noChangeAspect="1"/>
          </p:cNvPicPr>
          <p:nvPr/>
        </p:nvPicPr>
        <p:blipFill>
          <a:blip r:embed="rId4">
            <a:alphaModFix amt="60000"/>
          </a:blip>
          <a:stretch>
            <a:fillRect/>
          </a:stretch>
        </p:blipFill>
        <p:spPr>
          <a:xfrm>
            <a:off x="4683001" y="1284348"/>
            <a:ext cx="4063741" cy="1944761"/>
          </a:xfrm>
          <a:prstGeom prst="rect">
            <a:avLst/>
          </a:prstGeom>
        </p:spPr>
      </p:pic>
      <p:pic>
        <p:nvPicPr>
          <p:cNvPr id="28" name="Picture 38">
            <a:extLst>
              <a:ext uri="{FF2B5EF4-FFF2-40B4-BE49-F238E27FC236}">
                <a16:creationId xmlns:a16="http://schemas.microsoft.com/office/drawing/2014/main" id="{60634B2B-43C8-5548-9729-911678AE799A}"/>
              </a:ext>
            </a:extLst>
          </p:cNvPr>
          <p:cNvPicPr>
            <a:picLocks noChangeAspect="1"/>
          </p:cNvPicPr>
          <p:nvPr/>
        </p:nvPicPr>
        <p:blipFill rotWithShape="1">
          <a:blip r:embed="rId5"/>
          <a:srcRect t="392" b="-392"/>
          <a:stretch/>
        </p:blipFill>
        <p:spPr>
          <a:xfrm>
            <a:off x="8730741" y="1289076"/>
            <a:ext cx="2919583" cy="1944000"/>
          </a:xfrm>
          <a:prstGeom prst="rect">
            <a:avLst/>
          </a:prstGeom>
        </p:spPr>
      </p:pic>
      <p:pic>
        <p:nvPicPr>
          <p:cNvPr id="35" name="Picture 39">
            <a:extLst>
              <a:ext uri="{FF2B5EF4-FFF2-40B4-BE49-F238E27FC236}">
                <a16:creationId xmlns:a16="http://schemas.microsoft.com/office/drawing/2014/main" id="{F77A7E6D-06B9-C740-8AC7-9E430B73B6CD}"/>
              </a:ext>
            </a:extLst>
          </p:cNvPr>
          <p:cNvPicPr>
            <a:picLocks noChangeAspect="1"/>
          </p:cNvPicPr>
          <p:nvPr/>
        </p:nvPicPr>
        <p:blipFill rotWithShape="1">
          <a:blip r:embed="rId6"/>
          <a:srcRect t="559" b="15066"/>
          <a:stretch/>
        </p:blipFill>
        <p:spPr>
          <a:xfrm>
            <a:off x="7858222" y="3338258"/>
            <a:ext cx="2911093" cy="1944000"/>
          </a:xfrm>
          <a:prstGeom prst="rect">
            <a:avLst/>
          </a:prstGeom>
        </p:spPr>
      </p:pic>
      <p:pic>
        <p:nvPicPr>
          <p:cNvPr id="36" name="Picture 6">
            <a:extLst>
              <a:ext uri="{FF2B5EF4-FFF2-40B4-BE49-F238E27FC236}">
                <a16:creationId xmlns:a16="http://schemas.microsoft.com/office/drawing/2014/main" id="{12317F70-D53E-A744-9D29-FED4D723C8EC}"/>
              </a:ext>
            </a:extLst>
          </p:cNvPr>
          <p:cNvPicPr>
            <a:picLocks noChangeAspect="1"/>
          </p:cNvPicPr>
          <p:nvPr/>
        </p:nvPicPr>
        <p:blipFill rotWithShape="1">
          <a:blip r:embed="rId7">
            <a:alphaModFix amt="59000"/>
          </a:blip>
          <a:srcRect t="-2" b="7005"/>
          <a:stretch/>
        </p:blipFill>
        <p:spPr>
          <a:xfrm>
            <a:off x="4688873" y="3338258"/>
            <a:ext cx="3171390" cy="1944000"/>
          </a:xfrm>
          <a:prstGeom prst="rect">
            <a:avLst/>
          </a:prstGeom>
        </p:spPr>
      </p:pic>
      <p:pic>
        <p:nvPicPr>
          <p:cNvPr id="37" name="Immagine 36">
            <a:extLst>
              <a:ext uri="{FF2B5EF4-FFF2-40B4-BE49-F238E27FC236}">
                <a16:creationId xmlns:a16="http://schemas.microsoft.com/office/drawing/2014/main" id="{536D8240-1E70-2D40-8879-A0525E9F5ED2}"/>
              </a:ext>
            </a:extLst>
          </p:cNvPr>
          <p:cNvPicPr>
            <a:picLocks noChangeAspect="1"/>
          </p:cNvPicPr>
          <p:nvPr/>
        </p:nvPicPr>
        <p:blipFill>
          <a:blip r:embed="rId8"/>
          <a:stretch>
            <a:fillRect/>
          </a:stretch>
        </p:blipFill>
        <p:spPr>
          <a:xfrm>
            <a:off x="3907721" y="1970147"/>
            <a:ext cx="542486" cy="542486"/>
          </a:xfrm>
          <a:prstGeom prst="rect">
            <a:avLst/>
          </a:prstGeom>
        </p:spPr>
      </p:pic>
      <p:pic>
        <p:nvPicPr>
          <p:cNvPr id="6" name="Immagine 5">
            <a:extLst>
              <a:ext uri="{FF2B5EF4-FFF2-40B4-BE49-F238E27FC236}">
                <a16:creationId xmlns:a16="http://schemas.microsoft.com/office/drawing/2014/main" id="{09D9A5D6-28C2-1145-9C7C-A574F3FC47C2}"/>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5000"/>
                    </a14:imgEffect>
                  </a14:imgLayer>
                </a14:imgProps>
              </a:ext>
            </a:extLst>
          </a:blip>
          <a:stretch>
            <a:fillRect/>
          </a:stretch>
        </p:blipFill>
        <p:spPr>
          <a:xfrm>
            <a:off x="6723293" y="4676701"/>
            <a:ext cx="1537646" cy="307127"/>
          </a:xfrm>
          <a:prstGeom prst="rect">
            <a:avLst/>
          </a:prstGeom>
        </p:spPr>
      </p:pic>
      <p:pic>
        <p:nvPicPr>
          <p:cNvPr id="9" name="Immagine 8">
            <a:extLst>
              <a:ext uri="{FF2B5EF4-FFF2-40B4-BE49-F238E27FC236}">
                <a16:creationId xmlns:a16="http://schemas.microsoft.com/office/drawing/2014/main" id="{3F226D42-041B-A742-ABF2-AE58BD0C1DA0}"/>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6633"/>
                    </a14:imgEffect>
                    <a14:imgEffect>
                      <a14:saturation sat="400000"/>
                    </a14:imgEffect>
                    <a14:imgEffect>
                      <a14:brightnessContrast bright="24000" contrast="1000"/>
                    </a14:imgEffect>
                  </a14:imgLayer>
                </a14:imgProps>
              </a:ext>
            </a:extLst>
          </a:blip>
          <a:stretch>
            <a:fillRect/>
          </a:stretch>
        </p:blipFill>
        <p:spPr>
          <a:xfrm>
            <a:off x="7116193" y="2370363"/>
            <a:ext cx="1926522" cy="293000"/>
          </a:xfrm>
          <a:prstGeom prst="rect">
            <a:avLst/>
          </a:prstGeom>
        </p:spPr>
      </p:pic>
      <p:grpSp>
        <p:nvGrpSpPr>
          <p:cNvPr id="11" name="Gruppo 10">
            <a:extLst>
              <a:ext uri="{FF2B5EF4-FFF2-40B4-BE49-F238E27FC236}">
                <a16:creationId xmlns:a16="http://schemas.microsoft.com/office/drawing/2014/main" id="{708C050C-492D-B545-B4C4-2D3F346921AB}"/>
              </a:ext>
            </a:extLst>
          </p:cNvPr>
          <p:cNvGrpSpPr/>
          <p:nvPr/>
        </p:nvGrpSpPr>
        <p:grpSpPr>
          <a:xfrm>
            <a:off x="3962958" y="3989176"/>
            <a:ext cx="554763" cy="554763"/>
            <a:chOff x="4563251" y="3696008"/>
            <a:chExt cx="554763" cy="554763"/>
          </a:xfrm>
        </p:grpSpPr>
        <p:sp>
          <p:nvSpPr>
            <p:cNvPr id="10" name="Ovale 9">
              <a:extLst>
                <a:ext uri="{FF2B5EF4-FFF2-40B4-BE49-F238E27FC236}">
                  <a16:creationId xmlns:a16="http://schemas.microsoft.com/office/drawing/2014/main" id="{D7DBD3A1-CCE4-E148-B751-A69AB291A284}"/>
                </a:ext>
              </a:extLst>
            </p:cNvPr>
            <p:cNvSpPr/>
            <p:nvPr/>
          </p:nvSpPr>
          <p:spPr>
            <a:xfrm>
              <a:off x="4563251" y="3696008"/>
              <a:ext cx="554763" cy="55476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a:extLst>
                <a:ext uri="{FF2B5EF4-FFF2-40B4-BE49-F238E27FC236}">
                  <a16:creationId xmlns:a16="http://schemas.microsoft.com/office/drawing/2014/main" id="{D19235F7-5D3C-454E-AD28-FC6FFEADBBBD}"/>
                </a:ext>
              </a:extLst>
            </p:cNvPr>
            <p:cNvPicPr>
              <a:picLocks noChangeAspect="1"/>
            </p:cNvPicPr>
            <p:nvPr/>
          </p:nvPicPr>
          <p:blipFill>
            <a:blip r:embed="rId13">
              <a:biLevel thresh="25000"/>
            </a:blip>
            <a:stretch>
              <a:fillRect/>
            </a:stretch>
          </p:blipFill>
          <p:spPr>
            <a:xfrm>
              <a:off x="4606972" y="3815474"/>
              <a:ext cx="460338" cy="314517"/>
            </a:xfrm>
            <a:prstGeom prst="rect">
              <a:avLst/>
            </a:prstGeom>
          </p:spPr>
        </p:pic>
      </p:grpSp>
    </p:spTree>
    <p:extLst>
      <p:ext uri="{BB962C8B-B14F-4D97-AF65-F5344CB8AC3E}">
        <p14:creationId xmlns:p14="http://schemas.microsoft.com/office/powerpoint/2010/main" val="1537540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u-HU" dirty="0"/>
              <a:t>HOGYAN REAGÁLJUNK A DEZINFORMÁCIÓRA?</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3.</a:t>
            </a:r>
          </a:p>
        </p:txBody>
      </p:sp>
      <p:sp>
        <p:nvSpPr>
          <p:cNvPr id="20" name="CasellaDiTesto 19">
            <a:extLst>
              <a:ext uri="{FF2B5EF4-FFF2-40B4-BE49-F238E27FC236}">
                <a16:creationId xmlns:a16="http://schemas.microsoft.com/office/drawing/2014/main" id="{283B0AF4-6853-CC40-A316-0F40AB751411}"/>
              </a:ext>
            </a:extLst>
          </p:cNvPr>
          <p:cNvSpPr txBox="1"/>
          <p:nvPr/>
        </p:nvSpPr>
        <p:spPr>
          <a:xfrm>
            <a:off x="7991716" y="860428"/>
            <a:ext cx="3770889" cy="810478"/>
          </a:xfrm>
          <a:prstGeom prst="rect">
            <a:avLst/>
          </a:prstGeom>
          <a:noFill/>
        </p:spPr>
        <p:txBody>
          <a:bodyPr wrap="square" rtlCol="0">
            <a:spAutoFit/>
          </a:bodyPr>
          <a:lstStyle/>
          <a:p>
            <a:pPr>
              <a:lnSpc>
                <a:spcPts val="2760"/>
              </a:lnSpc>
            </a:pPr>
            <a:r>
              <a:rPr lang="hu-HU" sz="2800" b="1" dirty="0">
                <a:solidFill>
                  <a:schemeClr val="bg1"/>
                </a:solidFill>
                <a:latin typeface="Arial" panose="020B0604020202020204" pitchFamily="34" charset="0"/>
                <a:cs typeface="Arial" panose="020B0604020202020204" pitchFamily="34" charset="0"/>
              </a:rPr>
              <a:t>NE SZÉGYENÍTSÜK MEG ŐKET</a:t>
            </a:r>
          </a:p>
          <a:p>
            <a:pPr>
              <a:lnSpc>
                <a:spcPts val="2760"/>
              </a:lnSpc>
            </a:pPr>
            <a:r>
              <a:rPr lang="hu-HU" sz="2800" b="1" dirty="0">
                <a:solidFill>
                  <a:schemeClr val="bg1"/>
                </a:solidFill>
                <a:latin typeface="Arial" panose="020B0604020202020204" pitchFamily="34" charset="0"/>
                <a:cs typeface="Arial" panose="020B0604020202020204" pitchFamily="34" charset="0"/>
              </a:rPr>
              <a:t>LEGYÜNK EMPATIKUSAK</a:t>
            </a:r>
          </a:p>
        </p:txBody>
      </p:sp>
      <p:pic>
        <p:nvPicPr>
          <p:cNvPr id="4" name="Immagine 3">
            <a:extLst>
              <a:ext uri="{FF2B5EF4-FFF2-40B4-BE49-F238E27FC236}">
                <a16:creationId xmlns:a16="http://schemas.microsoft.com/office/drawing/2014/main" id="{B877C486-6636-B645-9F1B-964E1A7888A0}"/>
              </a:ext>
            </a:extLst>
          </p:cNvPr>
          <p:cNvPicPr>
            <a:picLocks noChangeAspect="1"/>
          </p:cNvPicPr>
          <p:nvPr/>
        </p:nvPicPr>
        <p:blipFill>
          <a:blip r:embed="rId3"/>
          <a:stretch>
            <a:fillRect/>
          </a:stretch>
        </p:blipFill>
        <p:spPr>
          <a:xfrm>
            <a:off x="4200525" y="1256427"/>
            <a:ext cx="3790950" cy="3786733"/>
          </a:xfrm>
          <a:prstGeom prst="rect">
            <a:avLst/>
          </a:prstGeom>
        </p:spPr>
      </p:pic>
      <p:sp>
        <p:nvSpPr>
          <p:cNvPr id="23" name="CasellaDiTesto 22">
            <a:extLst>
              <a:ext uri="{FF2B5EF4-FFF2-40B4-BE49-F238E27FC236}">
                <a16:creationId xmlns:a16="http://schemas.microsoft.com/office/drawing/2014/main" id="{F41FE0EA-E086-514E-A56E-A60B1F9C8948}"/>
              </a:ext>
            </a:extLst>
          </p:cNvPr>
          <p:cNvSpPr txBox="1"/>
          <p:nvPr/>
        </p:nvSpPr>
        <p:spPr>
          <a:xfrm>
            <a:off x="7991716" y="2319517"/>
            <a:ext cx="3770889" cy="784830"/>
          </a:xfrm>
          <a:prstGeom prst="rect">
            <a:avLst/>
          </a:prstGeom>
          <a:noFill/>
        </p:spPr>
        <p:txBody>
          <a:bodyPr wrap="square" rtlCol="0">
            <a:spAutoFit/>
          </a:bodyPr>
          <a:lstStyle/>
          <a:p>
            <a:pPr>
              <a:lnSpc>
                <a:spcPts val="1760"/>
              </a:lnSpc>
            </a:pPr>
            <a:r>
              <a:rPr lang="hu-HU">
                <a:solidFill>
                  <a:schemeClr val="bg1"/>
                </a:solidFill>
                <a:latin typeface="Arial" panose="020B0604020202020204" pitchFamily="34" charset="0"/>
                <a:cs typeface="Arial" panose="020B0604020202020204" pitchFamily="34" charset="0"/>
              </a:rPr>
              <a:t>Nem hatásos, </a:t>
            </a:r>
          </a:p>
          <a:p>
            <a:pPr>
              <a:lnSpc>
                <a:spcPts val="1760"/>
              </a:lnSpc>
            </a:pPr>
            <a:r>
              <a:rPr lang="hu-HU">
                <a:solidFill>
                  <a:schemeClr val="bg1"/>
                </a:solidFill>
                <a:latin typeface="Arial" panose="020B0604020202020204" pitchFamily="34" charset="0"/>
                <a:cs typeface="Arial" panose="020B0604020202020204" pitchFamily="34" charset="0"/>
              </a:rPr>
              <a:t>ha a hangnemünkkel azt fejezzük ki, hogy</a:t>
            </a:r>
          </a:p>
          <a:p>
            <a:pPr>
              <a:lnSpc>
                <a:spcPts val="1760"/>
              </a:lnSpc>
            </a:pPr>
            <a:r>
              <a:rPr lang="hu-HU" b="1">
                <a:solidFill>
                  <a:schemeClr val="bg1"/>
                </a:solidFill>
                <a:latin typeface="Arial" panose="020B0604020202020204" pitchFamily="34" charset="0"/>
                <a:cs typeface="Arial" panose="020B0604020202020204" pitchFamily="34" charset="0"/>
              </a:rPr>
              <a:t>„nekem van igazam, te pedig rosszul tudod”</a:t>
            </a:r>
          </a:p>
        </p:txBody>
      </p:sp>
      <p:sp>
        <p:nvSpPr>
          <p:cNvPr id="17" name="Rettangolo con angoli arrotondati 16">
            <a:extLst>
              <a:ext uri="{FF2B5EF4-FFF2-40B4-BE49-F238E27FC236}">
                <a16:creationId xmlns:a16="http://schemas.microsoft.com/office/drawing/2014/main" id="{D89AF1A1-F153-3646-9611-D0BFCE3525E7}"/>
              </a:ext>
            </a:extLst>
          </p:cNvPr>
          <p:cNvSpPr>
            <a:spLocks noChangeAspect="1"/>
          </p:cNvSpPr>
          <p:nvPr/>
        </p:nvSpPr>
        <p:spPr>
          <a:xfrm>
            <a:off x="1172317" y="3809809"/>
            <a:ext cx="9714220" cy="5847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2000" b="1" dirty="0">
                <a:solidFill>
                  <a:schemeClr val="bg1"/>
                </a:solidFill>
                <a:latin typeface="Arial" panose="020B0604020202020204" pitchFamily="34" charset="0"/>
                <a:cs typeface="Arial" panose="020B0604020202020204" pitchFamily="34" charset="0"/>
              </a:rPr>
              <a:t>Hogyan beszéljünk a dezinformációról a barátainkkal és a családtagjainkkal?</a:t>
            </a:r>
          </a:p>
        </p:txBody>
      </p:sp>
      <p:sp>
        <p:nvSpPr>
          <p:cNvPr id="24" name="CasellaDiTesto 23">
            <a:extLst>
              <a:ext uri="{FF2B5EF4-FFF2-40B4-BE49-F238E27FC236}">
                <a16:creationId xmlns:a16="http://schemas.microsoft.com/office/drawing/2014/main" id="{748AEEB0-4C91-6344-98FE-D292AA7490C0}"/>
              </a:ext>
            </a:extLst>
          </p:cNvPr>
          <p:cNvSpPr txBox="1"/>
          <p:nvPr/>
        </p:nvSpPr>
        <p:spPr>
          <a:xfrm>
            <a:off x="2504931" y="5189164"/>
            <a:ext cx="7182138" cy="451406"/>
          </a:xfrm>
          <a:prstGeom prst="rect">
            <a:avLst/>
          </a:prstGeom>
          <a:noFill/>
        </p:spPr>
        <p:txBody>
          <a:bodyPr wrap="square" rtlCol="0">
            <a:spAutoFit/>
          </a:bodyPr>
          <a:lstStyle/>
          <a:p>
            <a:pPr algn="ctr">
              <a:lnSpc>
                <a:spcPts val="2760"/>
              </a:lnSpc>
            </a:pPr>
            <a:r>
              <a:rPr lang="hu-HU" sz="2800" b="1">
                <a:solidFill>
                  <a:schemeClr val="bg1"/>
                </a:solidFill>
                <a:latin typeface="Arial" panose="020B0604020202020204" pitchFamily="34" charset="0"/>
                <a:cs typeface="Arial" panose="020B0604020202020204" pitchFamily="34" charset="0"/>
              </a:rPr>
              <a:t>NE VÁRJUNK AZONNALI VÁLTOZÁST</a:t>
            </a:r>
          </a:p>
        </p:txBody>
      </p:sp>
      <p:sp>
        <p:nvSpPr>
          <p:cNvPr id="25" name="CasellaDiTesto 24">
            <a:extLst>
              <a:ext uri="{FF2B5EF4-FFF2-40B4-BE49-F238E27FC236}">
                <a16:creationId xmlns:a16="http://schemas.microsoft.com/office/drawing/2014/main" id="{84B6C307-0FB6-0648-AB82-D8A27ECA5AC2}"/>
              </a:ext>
            </a:extLst>
          </p:cNvPr>
          <p:cNvSpPr txBox="1"/>
          <p:nvPr/>
        </p:nvSpPr>
        <p:spPr>
          <a:xfrm>
            <a:off x="3413296" y="5603519"/>
            <a:ext cx="5640650" cy="553998"/>
          </a:xfrm>
          <a:prstGeom prst="rect">
            <a:avLst/>
          </a:prstGeom>
          <a:noFill/>
        </p:spPr>
        <p:txBody>
          <a:bodyPr wrap="square" rtlCol="0">
            <a:spAutoFit/>
          </a:bodyPr>
          <a:lstStyle/>
          <a:p>
            <a:pPr algn="ctr">
              <a:lnSpc>
                <a:spcPts val="1760"/>
              </a:lnSpc>
            </a:pPr>
            <a:r>
              <a:rPr lang="hu-HU">
                <a:solidFill>
                  <a:schemeClr val="bg1"/>
                </a:solidFill>
                <a:latin typeface="Arial" panose="020B0604020202020204" pitchFamily="34" charset="0"/>
                <a:cs typeface="Arial" panose="020B0604020202020204" pitchFamily="34" charset="0"/>
              </a:rPr>
              <a:t>Előzékenységet és türelmet igényel, ha meg akarjuk akadályozni, hogy az emberek dezinformációt terjesszenek</a:t>
            </a:r>
          </a:p>
        </p:txBody>
      </p:sp>
      <p:sp>
        <p:nvSpPr>
          <p:cNvPr id="26" name="CasellaDiTesto 25">
            <a:extLst>
              <a:ext uri="{FF2B5EF4-FFF2-40B4-BE49-F238E27FC236}">
                <a16:creationId xmlns:a16="http://schemas.microsoft.com/office/drawing/2014/main" id="{02591207-3D6E-3F4A-9EA9-167FA16736DC}"/>
              </a:ext>
            </a:extLst>
          </p:cNvPr>
          <p:cNvSpPr txBox="1"/>
          <p:nvPr/>
        </p:nvSpPr>
        <p:spPr>
          <a:xfrm>
            <a:off x="345719" y="1293168"/>
            <a:ext cx="3770889" cy="451406"/>
          </a:xfrm>
          <a:prstGeom prst="rect">
            <a:avLst/>
          </a:prstGeom>
          <a:noFill/>
        </p:spPr>
        <p:txBody>
          <a:bodyPr wrap="square" rtlCol="0">
            <a:spAutoFit/>
          </a:bodyPr>
          <a:lstStyle/>
          <a:p>
            <a:pPr algn="r">
              <a:lnSpc>
                <a:spcPts val="2760"/>
              </a:lnSpc>
            </a:pPr>
            <a:r>
              <a:rPr lang="hu-HU" sz="2800" b="1" dirty="0">
                <a:solidFill>
                  <a:schemeClr val="bg1"/>
                </a:solidFill>
                <a:latin typeface="Arial" panose="020B0604020202020204" pitchFamily="34" charset="0"/>
                <a:cs typeface="Arial" panose="020B0604020202020204" pitchFamily="34" charset="0"/>
              </a:rPr>
              <a:t>LÉPJÜNK FEL AKTÍVAN</a:t>
            </a:r>
          </a:p>
        </p:txBody>
      </p:sp>
      <p:sp>
        <p:nvSpPr>
          <p:cNvPr id="31" name="CasellaDiTesto 30">
            <a:extLst>
              <a:ext uri="{FF2B5EF4-FFF2-40B4-BE49-F238E27FC236}">
                <a16:creationId xmlns:a16="http://schemas.microsoft.com/office/drawing/2014/main" id="{A98E682C-E776-9044-B0A5-72A21A32ABAB}"/>
              </a:ext>
            </a:extLst>
          </p:cNvPr>
          <p:cNvSpPr txBox="1"/>
          <p:nvPr/>
        </p:nvSpPr>
        <p:spPr>
          <a:xfrm>
            <a:off x="355579" y="1995098"/>
            <a:ext cx="3770889" cy="784830"/>
          </a:xfrm>
          <a:prstGeom prst="rect">
            <a:avLst/>
          </a:prstGeom>
          <a:noFill/>
        </p:spPr>
        <p:txBody>
          <a:bodyPr wrap="square" rtlCol="0">
            <a:spAutoFit/>
          </a:bodyPr>
          <a:lstStyle/>
          <a:p>
            <a:pPr algn="r">
              <a:lnSpc>
                <a:spcPts val="1760"/>
              </a:lnSpc>
            </a:pPr>
            <a:r>
              <a:rPr lang="hu-HU">
                <a:solidFill>
                  <a:schemeClr val="bg1"/>
                </a:solidFill>
                <a:latin typeface="Arial" panose="020B0604020202020204" pitchFamily="34" charset="0"/>
                <a:cs typeface="Arial" panose="020B0604020202020204" pitchFamily="34" charset="0"/>
              </a:rPr>
              <a:t>A félrevezető hírek terjedésének megfékezése MINDANNYIUNK felelőssége</a:t>
            </a:r>
          </a:p>
        </p:txBody>
      </p:sp>
    </p:spTree>
    <p:extLst>
      <p:ext uri="{BB962C8B-B14F-4D97-AF65-F5344CB8AC3E}">
        <p14:creationId xmlns:p14="http://schemas.microsoft.com/office/powerpoint/2010/main" val="1101765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u-HU" dirty="0"/>
              <a:t>CSOPORTMUNKA – </a:t>
            </a:r>
            <a:r>
              <a:rPr lang="hu-HU" b="1" dirty="0"/>
              <a:t>FELADATAOK 3–4 CSOPORT SZÁMÁRA</a:t>
            </a:r>
          </a:p>
        </p:txBody>
      </p:sp>
      <p:sp>
        <p:nvSpPr>
          <p:cNvPr id="4" name="Rettangolo con angoli arrotondati 3">
            <a:extLst>
              <a:ext uri="{FF2B5EF4-FFF2-40B4-BE49-F238E27FC236}">
                <a16:creationId xmlns:a16="http://schemas.microsoft.com/office/drawing/2014/main" id="{167BE3B3-011A-584C-8773-B2AB133F9417}"/>
              </a:ext>
            </a:extLst>
          </p:cNvPr>
          <p:cNvSpPr>
            <a:spLocks noChangeAspect="1"/>
          </p:cNvSpPr>
          <p:nvPr/>
        </p:nvSpPr>
        <p:spPr>
          <a:xfrm>
            <a:off x="4302051" y="700347"/>
            <a:ext cx="3587896" cy="59190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u-HU" sz="2000" b="1" dirty="0">
                <a:solidFill>
                  <a:schemeClr val="bg1"/>
                </a:solidFill>
                <a:latin typeface="Arial" panose="020B0604020202020204" pitchFamily="34" charset="0"/>
                <a:cs typeface="Arial" panose="020B0604020202020204" pitchFamily="34" charset="0"/>
              </a:rPr>
              <a:t>Feladatok 3–4 csoport számára</a:t>
            </a:r>
          </a:p>
        </p:txBody>
      </p:sp>
      <p:sp>
        <p:nvSpPr>
          <p:cNvPr id="7" name="CasellaDiTesto 6">
            <a:extLst>
              <a:ext uri="{FF2B5EF4-FFF2-40B4-BE49-F238E27FC236}">
                <a16:creationId xmlns:a16="http://schemas.microsoft.com/office/drawing/2014/main" id="{09BAEE7B-17E6-714C-AC12-13A506745043}"/>
              </a:ext>
            </a:extLst>
          </p:cNvPr>
          <p:cNvSpPr txBox="1"/>
          <p:nvPr/>
        </p:nvSpPr>
        <p:spPr>
          <a:xfrm>
            <a:off x="495544" y="4598774"/>
            <a:ext cx="3245818" cy="414152"/>
          </a:xfrm>
          <a:prstGeom prst="rect">
            <a:avLst/>
          </a:prstGeom>
          <a:noFill/>
        </p:spPr>
        <p:txBody>
          <a:bodyPr wrap="square" rtlCol="0">
            <a:spAutoFit/>
          </a:bodyPr>
          <a:lstStyle/>
          <a:p>
            <a:pPr algn="ctr">
              <a:lnSpc>
                <a:spcPts val="2760"/>
              </a:lnSpc>
            </a:pPr>
            <a:r>
              <a:rPr lang="hu-HU" b="1">
                <a:solidFill>
                  <a:schemeClr val="bg1"/>
                </a:solidFill>
                <a:latin typeface="Arial" panose="020B0604020202020204" pitchFamily="34" charset="0"/>
                <a:cs typeface="Arial" panose="020B0604020202020204" pitchFamily="34" charset="0"/>
              </a:rPr>
              <a:t>CSOPORTOKBA RENDEZŐDÉS</a:t>
            </a:r>
          </a:p>
        </p:txBody>
      </p:sp>
      <p:grpSp>
        <p:nvGrpSpPr>
          <p:cNvPr id="38" name="Gruppo 37">
            <a:extLst>
              <a:ext uri="{FF2B5EF4-FFF2-40B4-BE49-F238E27FC236}">
                <a16:creationId xmlns:a16="http://schemas.microsoft.com/office/drawing/2014/main" id="{E14E7573-CC4B-9743-82FA-86D22ADC301C}"/>
              </a:ext>
            </a:extLst>
          </p:cNvPr>
          <p:cNvGrpSpPr/>
          <p:nvPr/>
        </p:nvGrpSpPr>
        <p:grpSpPr>
          <a:xfrm>
            <a:off x="8829457" y="2128544"/>
            <a:ext cx="2301123" cy="2301123"/>
            <a:chOff x="7757276" y="1618993"/>
            <a:chExt cx="2301123" cy="2301123"/>
          </a:xfrm>
        </p:grpSpPr>
        <p:sp>
          <p:nvSpPr>
            <p:cNvPr id="9" name="Ovale 8">
              <a:extLst>
                <a:ext uri="{FF2B5EF4-FFF2-40B4-BE49-F238E27FC236}">
                  <a16:creationId xmlns:a16="http://schemas.microsoft.com/office/drawing/2014/main" id="{E8DF256E-7B29-064C-999D-240F13DD16D2}"/>
                </a:ext>
              </a:extLst>
            </p:cNvPr>
            <p:cNvSpPr/>
            <p:nvPr/>
          </p:nvSpPr>
          <p:spPr>
            <a:xfrm>
              <a:off x="7757276" y="1618993"/>
              <a:ext cx="2301123" cy="2301123"/>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412174D1-3A29-C745-BF8A-88AA5A2C28CF}"/>
                </a:ext>
              </a:extLst>
            </p:cNvPr>
            <p:cNvPicPr>
              <a:picLocks noChangeAspect="1"/>
            </p:cNvPicPr>
            <p:nvPr/>
          </p:nvPicPr>
          <p:blipFill>
            <a:blip r:embed="rId2"/>
            <a:stretch>
              <a:fillRect/>
            </a:stretch>
          </p:blipFill>
          <p:spPr>
            <a:xfrm>
              <a:off x="8672520" y="1982362"/>
              <a:ext cx="1097688" cy="907420"/>
            </a:xfrm>
            <a:prstGeom prst="rect">
              <a:avLst/>
            </a:prstGeom>
          </p:spPr>
        </p:pic>
        <p:pic>
          <p:nvPicPr>
            <p:cNvPr id="11" name="Immagine 10">
              <a:extLst>
                <a:ext uri="{FF2B5EF4-FFF2-40B4-BE49-F238E27FC236}">
                  <a16:creationId xmlns:a16="http://schemas.microsoft.com/office/drawing/2014/main" id="{60D51813-A93C-E141-A84B-268958958B61}"/>
                </a:ext>
              </a:extLst>
            </p:cNvPr>
            <p:cNvPicPr>
              <a:picLocks noChangeAspect="1"/>
            </p:cNvPicPr>
            <p:nvPr/>
          </p:nvPicPr>
          <p:blipFill>
            <a:blip r:embed="rId3"/>
            <a:stretch>
              <a:fillRect/>
            </a:stretch>
          </p:blipFill>
          <p:spPr>
            <a:xfrm>
              <a:off x="8110937" y="1940482"/>
              <a:ext cx="1258158" cy="1808083"/>
            </a:xfrm>
            <a:prstGeom prst="rect">
              <a:avLst/>
            </a:prstGeom>
            <a:effectLst/>
          </p:spPr>
        </p:pic>
      </p:grpSp>
      <p:pic>
        <p:nvPicPr>
          <p:cNvPr id="12" name="Immagine 11">
            <a:extLst>
              <a:ext uri="{FF2B5EF4-FFF2-40B4-BE49-F238E27FC236}">
                <a16:creationId xmlns:a16="http://schemas.microsoft.com/office/drawing/2014/main" id="{6540467D-B361-5748-B407-3AC18CECA790}"/>
              </a:ext>
            </a:extLst>
          </p:cNvPr>
          <p:cNvPicPr>
            <a:picLocks noChangeAspect="1"/>
          </p:cNvPicPr>
          <p:nvPr/>
        </p:nvPicPr>
        <p:blipFill>
          <a:blip r:embed="rId4"/>
          <a:stretch>
            <a:fillRect/>
          </a:stretch>
        </p:blipFill>
        <p:spPr>
          <a:xfrm>
            <a:off x="4918001" y="2103449"/>
            <a:ext cx="2355998" cy="2353377"/>
          </a:xfrm>
          <a:prstGeom prst="rect">
            <a:avLst/>
          </a:prstGeom>
        </p:spPr>
      </p:pic>
      <p:grpSp>
        <p:nvGrpSpPr>
          <p:cNvPr id="39" name="Gruppo 38">
            <a:extLst>
              <a:ext uri="{FF2B5EF4-FFF2-40B4-BE49-F238E27FC236}">
                <a16:creationId xmlns:a16="http://schemas.microsoft.com/office/drawing/2014/main" id="{9512F168-257C-9B4A-B29A-80A6F11248F7}"/>
              </a:ext>
            </a:extLst>
          </p:cNvPr>
          <p:cNvGrpSpPr/>
          <p:nvPr/>
        </p:nvGrpSpPr>
        <p:grpSpPr>
          <a:xfrm>
            <a:off x="779769" y="2247977"/>
            <a:ext cx="2677368" cy="2078787"/>
            <a:chOff x="1036514" y="1738426"/>
            <a:chExt cx="2677368" cy="2078787"/>
          </a:xfrm>
        </p:grpSpPr>
        <p:grpSp>
          <p:nvGrpSpPr>
            <p:cNvPr id="13" name="Gruppo 12">
              <a:extLst>
                <a:ext uri="{FF2B5EF4-FFF2-40B4-BE49-F238E27FC236}">
                  <a16:creationId xmlns:a16="http://schemas.microsoft.com/office/drawing/2014/main" id="{222505A2-DFD7-8F46-AC7C-32ACD40CB666}"/>
                </a:ext>
              </a:extLst>
            </p:cNvPr>
            <p:cNvGrpSpPr/>
            <p:nvPr/>
          </p:nvGrpSpPr>
          <p:grpSpPr>
            <a:xfrm>
              <a:off x="1387579" y="2282395"/>
              <a:ext cx="540000" cy="540000"/>
              <a:chOff x="1471339" y="2331874"/>
              <a:chExt cx="540000" cy="540000"/>
            </a:xfrm>
          </p:grpSpPr>
          <p:sp>
            <p:nvSpPr>
              <p:cNvPr id="14" name="Ovale 13">
                <a:extLst>
                  <a:ext uri="{FF2B5EF4-FFF2-40B4-BE49-F238E27FC236}">
                    <a16:creationId xmlns:a16="http://schemas.microsoft.com/office/drawing/2014/main" id="{92BD8F9A-59C5-694D-9CD2-F5A8799DCEFD}"/>
                  </a:ext>
                </a:extLst>
              </p:cNvPr>
              <p:cNvSpPr/>
              <p:nvPr/>
            </p:nvSpPr>
            <p:spPr>
              <a:xfrm>
                <a:off x="1471339" y="2331874"/>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7DF7AF17-4A4F-2D44-BB1E-C6FB8E540705}"/>
                  </a:ext>
                </a:extLst>
              </p:cNvPr>
              <p:cNvPicPr>
                <a:picLocks noChangeAspect="1"/>
              </p:cNvPicPr>
              <p:nvPr/>
            </p:nvPicPr>
            <p:blipFill>
              <a:blip r:embed="rId5"/>
              <a:stretch>
                <a:fillRect/>
              </a:stretch>
            </p:blipFill>
            <p:spPr>
              <a:xfrm>
                <a:off x="1567788" y="2425370"/>
                <a:ext cx="378920" cy="324809"/>
              </a:xfrm>
              <a:prstGeom prst="rect">
                <a:avLst/>
              </a:prstGeom>
            </p:spPr>
          </p:pic>
        </p:grpSp>
        <p:grpSp>
          <p:nvGrpSpPr>
            <p:cNvPr id="16" name="Gruppo 15">
              <a:extLst>
                <a:ext uri="{FF2B5EF4-FFF2-40B4-BE49-F238E27FC236}">
                  <a16:creationId xmlns:a16="http://schemas.microsoft.com/office/drawing/2014/main" id="{8BF36713-05E8-0345-8FDD-2BBDC4E5072A}"/>
                </a:ext>
              </a:extLst>
            </p:cNvPr>
            <p:cNvGrpSpPr/>
            <p:nvPr/>
          </p:nvGrpSpPr>
          <p:grpSpPr>
            <a:xfrm>
              <a:off x="3173882" y="2889000"/>
              <a:ext cx="540000" cy="540000"/>
              <a:chOff x="2413045" y="1543637"/>
              <a:chExt cx="540000" cy="540000"/>
            </a:xfrm>
          </p:grpSpPr>
          <p:sp>
            <p:nvSpPr>
              <p:cNvPr id="17" name="Ovale 16">
                <a:extLst>
                  <a:ext uri="{FF2B5EF4-FFF2-40B4-BE49-F238E27FC236}">
                    <a16:creationId xmlns:a16="http://schemas.microsoft.com/office/drawing/2014/main" id="{7DD8DA08-B13F-6A47-B304-9E1522EC5482}"/>
                  </a:ext>
                </a:extLst>
              </p:cNvPr>
              <p:cNvSpPr/>
              <p:nvPr/>
            </p:nvSpPr>
            <p:spPr>
              <a:xfrm>
                <a:off x="2413045" y="1543637"/>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741CA1C7-4822-9C41-A848-7DEE8063977F}"/>
                  </a:ext>
                </a:extLst>
              </p:cNvPr>
              <p:cNvPicPr>
                <a:picLocks noChangeAspect="1"/>
              </p:cNvPicPr>
              <p:nvPr/>
            </p:nvPicPr>
            <p:blipFill>
              <a:blip r:embed="rId6"/>
              <a:stretch>
                <a:fillRect/>
              </a:stretch>
            </p:blipFill>
            <p:spPr>
              <a:xfrm rot="842412">
                <a:off x="2509044" y="1603533"/>
                <a:ext cx="317623" cy="423965"/>
              </a:xfrm>
              <a:prstGeom prst="rect">
                <a:avLst/>
              </a:prstGeom>
            </p:spPr>
          </p:pic>
        </p:grpSp>
        <p:grpSp>
          <p:nvGrpSpPr>
            <p:cNvPr id="19" name="Gruppo 18">
              <a:extLst>
                <a:ext uri="{FF2B5EF4-FFF2-40B4-BE49-F238E27FC236}">
                  <a16:creationId xmlns:a16="http://schemas.microsoft.com/office/drawing/2014/main" id="{FEB41B86-7CDE-9341-8737-C487B6E56396}"/>
                </a:ext>
              </a:extLst>
            </p:cNvPr>
            <p:cNvGrpSpPr/>
            <p:nvPr/>
          </p:nvGrpSpPr>
          <p:grpSpPr>
            <a:xfrm>
              <a:off x="2519593" y="2897725"/>
              <a:ext cx="540000" cy="540000"/>
              <a:chOff x="2745642" y="3048680"/>
              <a:chExt cx="540000" cy="540000"/>
            </a:xfrm>
          </p:grpSpPr>
          <p:sp>
            <p:nvSpPr>
              <p:cNvPr id="20" name="Ovale 19">
                <a:extLst>
                  <a:ext uri="{FF2B5EF4-FFF2-40B4-BE49-F238E27FC236}">
                    <a16:creationId xmlns:a16="http://schemas.microsoft.com/office/drawing/2014/main" id="{77C56414-A93C-F649-B4E3-D3A066CED108}"/>
                  </a:ext>
                </a:extLst>
              </p:cNvPr>
              <p:cNvSpPr/>
              <p:nvPr/>
            </p:nvSpPr>
            <p:spPr>
              <a:xfrm>
                <a:off x="2745642" y="3048680"/>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1185422B-6850-1A47-AAD0-6B95534C79AA}"/>
                  </a:ext>
                </a:extLst>
              </p:cNvPr>
              <p:cNvPicPr>
                <a:picLocks noChangeAspect="1"/>
              </p:cNvPicPr>
              <p:nvPr/>
            </p:nvPicPr>
            <p:blipFill>
              <a:blip r:embed="rId7"/>
              <a:stretch>
                <a:fillRect/>
              </a:stretch>
            </p:blipFill>
            <p:spPr>
              <a:xfrm>
                <a:off x="2849205" y="3148048"/>
                <a:ext cx="323143" cy="387259"/>
              </a:xfrm>
              <a:prstGeom prst="rect">
                <a:avLst/>
              </a:prstGeom>
            </p:spPr>
          </p:pic>
        </p:grpSp>
        <p:grpSp>
          <p:nvGrpSpPr>
            <p:cNvPr id="22" name="Gruppo 21">
              <a:extLst>
                <a:ext uri="{FF2B5EF4-FFF2-40B4-BE49-F238E27FC236}">
                  <a16:creationId xmlns:a16="http://schemas.microsoft.com/office/drawing/2014/main" id="{B7320B7E-EBEA-BC4F-A20C-AB4BDBEE1FE0}"/>
                </a:ext>
              </a:extLst>
            </p:cNvPr>
            <p:cNvGrpSpPr/>
            <p:nvPr/>
          </p:nvGrpSpPr>
          <p:grpSpPr>
            <a:xfrm>
              <a:off x="1036514" y="2889000"/>
              <a:ext cx="540000" cy="540000"/>
              <a:chOff x="1664726" y="1556970"/>
              <a:chExt cx="540000" cy="540000"/>
            </a:xfrm>
          </p:grpSpPr>
          <p:sp>
            <p:nvSpPr>
              <p:cNvPr id="23" name="Ovale 22">
                <a:extLst>
                  <a:ext uri="{FF2B5EF4-FFF2-40B4-BE49-F238E27FC236}">
                    <a16:creationId xmlns:a16="http://schemas.microsoft.com/office/drawing/2014/main" id="{41E1DCE6-E96F-8647-B421-1FDEC32406EE}"/>
                  </a:ext>
                </a:extLst>
              </p:cNvPr>
              <p:cNvSpPr/>
              <p:nvPr/>
            </p:nvSpPr>
            <p:spPr>
              <a:xfrm>
                <a:off x="1664726" y="1556970"/>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5322521C-48EA-B94A-9764-16F5E82258EB}"/>
                  </a:ext>
                </a:extLst>
              </p:cNvPr>
              <p:cNvPicPr>
                <a:picLocks noChangeAspect="1"/>
              </p:cNvPicPr>
              <p:nvPr/>
            </p:nvPicPr>
            <p:blipFill>
              <a:blip r:embed="rId8"/>
              <a:stretch>
                <a:fillRect/>
              </a:stretch>
            </p:blipFill>
            <p:spPr>
              <a:xfrm>
                <a:off x="1711266" y="1659081"/>
                <a:ext cx="415539" cy="371149"/>
              </a:xfrm>
              <a:prstGeom prst="rect">
                <a:avLst/>
              </a:prstGeom>
            </p:spPr>
          </p:pic>
        </p:grpSp>
        <p:grpSp>
          <p:nvGrpSpPr>
            <p:cNvPr id="25" name="Gruppo 24">
              <a:extLst>
                <a:ext uri="{FF2B5EF4-FFF2-40B4-BE49-F238E27FC236}">
                  <a16:creationId xmlns:a16="http://schemas.microsoft.com/office/drawing/2014/main" id="{C0F48D7E-6ABA-F542-A98C-C5B721F7BE05}"/>
                </a:ext>
              </a:extLst>
            </p:cNvPr>
            <p:cNvGrpSpPr/>
            <p:nvPr/>
          </p:nvGrpSpPr>
          <p:grpSpPr>
            <a:xfrm>
              <a:off x="1690802" y="2897725"/>
              <a:ext cx="540000" cy="540000"/>
              <a:chOff x="1880968" y="3066056"/>
              <a:chExt cx="540000" cy="540000"/>
            </a:xfrm>
          </p:grpSpPr>
          <p:sp>
            <p:nvSpPr>
              <p:cNvPr id="26" name="Ovale 25">
                <a:extLst>
                  <a:ext uri="{FF2B5EF4-FFF2-40B4-BE49-F238E27FC236}">
                    <a16:creationId xmlns:a16="http://schemas.microsoft.com/office/drawing/2014/main" id="{1A6DBF65-898D-F74B-9D26-C4ED232F5E0B}"/>
                  </a:ext>
                </a:extLst>
              </p:cNvPr>
              <p:cNvSpPr/>
              <p:nvPr/>
            </p:nvSpPr>
            <p:spPr>
              <a:xfrm>
                <a:off x="1880968" y="3066056"/>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7" name="Immagine 26">
                <a:extLst>
                  <a:ext uri="{FF2B5EF4-FFF2-40B4-BE49-F238E27FC236}">
                    <a16:creationId xmlns:a16="http://schemas.microsoft.com/office/drawing/2014/main" id="{8DD44086-FF60-CF47-A677-68ACF1BF3C91}"/>
                  </a:ext>
                </a:extLst>
              </p:cNvPr>
              <p:cNvPicPr>
                <a:picLocks noChangeAspect="1"/>
              </p:cNvPicPr>
              <p:nvPr/>
            </p:nvPicPr>
            <p:blipFill>
              <a:blip r:embed="rId9"/>
              <a:stretch>
                <a:fillRect/>
              </a:stretch>
            </p:blipFill>
            <p:spPr>
              <a:xfrm>
                <a:off x="1996388" y="3165996"/>
                <a:ext cx="332627" cy="358484"/>
              </a:xfrm>
              <a:prstGeom prst="rect">
                <a:avLst/>
              </a:prstGeom>
              <a:noFill/>
            </p:spPr>
          </p:pic>
        </p:grpSp>
        <p:grpSp>
          <p:nvGrpSpPr>
            <p:cNvPr id="28" name="Gruppo 27">
              <a:extLst>
                <a:ext uri="{FF2B5EF4-FFF2-40B4-BE49-F238E27FC236}">
                  <a16:creationId xmlns:a16="http://schemas.microsoft.com/office/drawing/2014/main" id="{FD9BD6BA-7960-6C4F-B310-C91484205B27}"/>
                </a:ext>
              </a:extLst>
            </p:cNvPr>
            <p:cNvGrpSpPr/>
            <p:nvPr/>
          </p:nvGrpSpPr>
          <p:grpSpPr>
            <a:xfrm>
              <a:off x="2864868" y="2268435"/>
              <a:ext cx="540000" cy="540000"/>
              <a:chOff x="2990511" y="1941176"/>
              <a:chExt cx="540000" cy="540000"/>
            </a:xfrm>
          </p:grpSpPr>
          <p:sp>
            <p:nvSpPr>
              <p:cNvPr id="29" name="Ovale 28">
                <a:extLst>
                  <a:ext uri="{FF2B5EF4-FFF2-40B4-BE49-F238E27FC236}">
                    <a16:creationId xmlns:a16="http://schemas.microsoft.com/office/drawing/2014/main" id="{8F6EE397-33A6-2C44-8E9C-8A6E2D550992}"/>
                  </a:ext>
                </a:extLst>
              </p:cNvPr>
              <p:cNvSpPr/>
              <p:nvPr/>
            </p:nvSpPr>
            <p:spPr>
              <a:xfrm>
                <a:off x="2990511" y="1941176"/>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0" name="Immagine 29">
                <a:extLst>
                  <a:ext uri="{FF2B5EF4-FFF2-40B4-BE49-F238E27FC236}">
                    <a16:creationId xmlns:a16="http://schemas.microsoft.com/office/drawing/2014/main" id="{29E566B6-4F21-2040-9906-D28E5468E585}"/>
                  </a:ext>
                </a:extLst>
              </p:cNvPr>
              <p:cNvPicPr>
                <a:picLocks noChangeAspect="1"/>
              </p:cNvPicPr>
              <p:nvPr/>
            </p:nvPicPr>
            <p:blipFill>
              <a:blip r:embed="rId10"/>
              <a:stretch>
                <a:fillRect/>
              </a:stretch>
            </p:blipFill>
            <p:spPr>
              <a:xfrm>
                <a:off x="3096995" y="2050416"/>
                <a:ext cx="374094" cy="371697"/>
              </a:xfrm>
              <a:prstGeom prst="rect">
                <a:avLst/>
              </a:prstGeom>
            </p:spPr>
          </p:pic>
        </p:grpSp>
        <p:grpSp>
          <p:nvGrpSpPr>
            <p:cNvPr id="31" name="Gruppo 30">
              <a:extLst>
                <a:ext uri="{FF2B5EF4-FFF2-40B4-BE49-F238E27FC236}">
                  <a16:creationId xmlns:a16="http://schemas.microsoft.com/office/drawing/2014/main" id="{1FA51EDC-E273-0049-9716-4BEC1535FA17}"/>
                </a:ext>
              </a:extLst>
            </p:cNvPr>
            <p:cNvGrpSpPr/>
            <p:nvPr/>
          </p:nvGrpSpPr>
          <p:grpSpPr>
            <a:xfrm>
              <a:off x="2220455" y="1962886"/>
              <a:ext cx="540000" cy="540000"/>
              <a:chOff x="2379429" y="2228940"/>
              <a:chExt cx="540000" cy="540000"/>
            </a:xfrm>
          </p:grpSpPr>
          <p:sp>
            <p:nvSpPr>
              <p:cNvPr id="32" name="Ovale 31">
                <a:extLst>
                  <a:ext uri="{FF2B5EF4-FFF2-40B4-BE49-F238E27FC236}">
                    <a16:creationId xmlns:a16="http://schemas.microsoft.com/office/drawing/2014/main" id="{C1C88338-1BE5-5A4D-90FA-CC0B2BD43E25}"/>
                  </a:ext>
                </a:extLst>
              </p:cNvPr>
              <p:cNvSpPr/>
              <p:nvPr/>
            </p:nvSpPr>
            <p:spPr>
              <a:xfrm>
                <a:off x="2379429" y="2228940"/>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3" name="Immagine 32">
                <a:extLst>
                  <a:ext uri="{FF2B5EF4-FFF2-40B4-BE49-F238E27FC236}">
                    <a16:creationId xmlns:a16="http://schemas.microsoft.com/office/drawing/2014/main" id="{3343AB9E-7C86-184B-AA97-61F2B8CED390}"/>
                  </a:ext>
                </a:extLst>
              </p:cNvPr>
              <p:cNvPicPr>
                <a:picLocks noChangeAspect="1"/>
              </p:cNvPicPr>
              <p:nvPr/>
            </p:nvPicPr>
            <p:blipFill>
              <a:blip r:embed="rId11"/>
              <a:stretch>
                <a:fillRect/>
              </a:stretch>
            </p:blipFill>
            <p:spPr>
              <a:xfrm>
                <a:off x="2473001" y="2326968"/>
                <a:ext cx="371130" cy="364128"/>
              </a:xfrm>
              <a:prstGeom prst="rect">
                <a:avLst/>
              </a:prstGeom>
            </p:spPr>
          </p:pic>
        </p:grpSp>
        <p:sp>
          <p:nvSpPr>
            <p:cNvPr id="34" name="Rettangolo 33">
              <a:extLst>
                <a:ext uri="{FF2B5EF4-FFF2-40B4-BE49-F238E27FC236}">
                  <a16:creationId xmlns:a16="http://schemas.microsoft.com/office/drawing/2014/main" id="{9A539FE8-00ED-474F-853B-CA5AD75B34E8}"/>
                </a:ext>
              </a:extLst>
            </p:cNvPr>
            <p:cNvSpPr/>
            <p:nvPr/>
          </p:nvSpPr>
          <p:spPr>
            <a:xfrm rot="20409770">
              <a:off x="2208080" y="1738426"/>
              <a:ext cx="45719" cy="207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4.</a:t>
            </a:r>
          </a:p>
        </p:txBody>
      </p:sp>
      <p:sp>
        <p:nvSpPr>
          <p:cNvPr id="36" name="CasellaDiTesto 35">
            <a:extLst>
              <a:ext uri="{FF2B5EF4-FFF2-40B4-BE49-F238E27FC236}">
                <a16:creationId xmlns:a16="http://schemas.microsoft.com/office/drawing/2014/main" id="{445C5221-3A39-A249-8080-60770C0745CF}"/>
              </a:ext>
            </a:extLst>
          </p:cNvPr>
          <p:cNvSpPr txBox="1"/>
          <p:nvPr/>
        </p:nvSpPr>
        <p:spPr>
          <a:xfrm>
            <a:off x="4454654" y="4598774"/>
            <a:ext cx="3282691" cy="810478"/>
          </a:xfrm>
          <a:prstGeom prst="rect">
            <a:avLst/>
          </a:prstGeom>
          <a:noFill/>
        </p:spPr>
        <p:txBody>
          <a:bodyPr wrap="square" rtlCol="0">
            <a:spAutoFit/>
          </a:bodyPr>
          <a:lstStyle/>
          <a:p>
            <a:pPr algn="ctr">
              <a:lnSpc>
                <a:spcPts val="2760"/>
              </a:lnSpc>
            </a:pPr>
            <a:r>
              <a:rPr lang="hu-HU" b="1">
                <a:solidFill>
                  <a:schemeClr val="bg1"/>
                </a:solidFill>
                <a:latin typeface="Arial" panose="020B0604020202020204" pitchFamily="34" charset="0"/>
                <a:cs typeface="Arial" panose="020B0604020202020204" pitchFamily="34" charset="0"/>
              </a:rPr>
              <a:t>TÖRTÉNET + FELADATOK KIOSZTÁSA</a:t>
            </a:r>
          </a:p>
        </p:txBody>
      </p:sp>
      <p:sp>
        <p:nvSpPr>
          <p:cNvPr id="37" name="CasellaDiTesto 36">
            <a:extLst>
              <a:ext uri="{FF2B5EF4-FFF2-40B4-BE49-F238E27FC236}">
                <a16:creationId xmlns:a16="http://schemas.microsoft.com/office/drawing/2014/main" id="{1520C3AF-0A5E-C141-8F53-42AB74BFD302}"/>
              </a:ext>
            </a:extLst>
          </p:cNvPr>
          <p:cNvSpPr txBox="1"/>
          <p:nvPr/>
        </p:nvSpPr>
        <p:spPr>
          <a:xfrm>
            <a:off x="8189366" y="4598774"/>
            <a:ext cx="3581305" cy="414152"/>
          </a:xfrm>
          <a:prstGeom prst="rect">
            <a:avLst/>
          </a:prstGeom>
          <a:noFill/>
        </p:spPr>
        <p:txBody>
          <a:bodyPr wrap="square" rtlCol="0">
            <a:spAutoFit/>
          </a:bodyPr>
          <a:lstStyle/>
          <a:p>
            <a:pPr algn="ctr">
              <a:lnSpc>
                <a:spcPts val="2760"/>
              </a:lnSpc>
            </a:pPr>
            <a:r>
              <a:rPr lang="hu-HU" b="1">
                <a:solidFill>
                  <a:schemeClr val="bg1"/>
                </a:solidFill>
                <a:latin typeface="Arial" panose="020B0604020202020204" pitchFamily="34" charset="0"/>
                <a:cs typeface="Arial" panose="020B0604020202020204" pitchFamily="34" charset="0"/>
              </a:rPr>
              <a:t>PREZENTÁCIÓ KÉSZÍTÉSE</a:t>
            </a:r>
          </a:p>
        </p:txBody>
      </p:sp>
    </p:spTree>
    <p:extLst>
      <p:ext uri="{BB962C8B-B14F-4D97-AF65-F5344CB8AC3E}">
        <p14:creationId xmlns:p14="http://schemas.microsoft.com/office/powerpoint/2010/main" val="113275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u-HU" dirty="0"/>
              <a:t>ÖSSZEFOGLALÁS – </a:t>
            </a:r>
            <a:r>
              <a:rPr lang="hu-HU" b="1" dirty="0"/>
              <a:t>MIT TANULTUNK?</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5.</a:t>
            </a:r>
          </a:p>
        </p:txBody>
      </p:sp>
      <p:sp>
        <p:nvSpPr>
          <p:cNvPr id="40" name="CasellaDiTesto 39">
            <a:extLst>
              <a:ext uri="{FF2B5EF4-FFF2-40B4-BE49-F238E27FC236}">
                <a16:creationId xmlns:a16="http://schemas.microsoft.com/office/drawing/2014/main" id="{14AA63BD-A76C-8E4A-8486-EE75A10BD652}"/>
              </a:ext>
            </a:extLst>
          </p:cNvPr>
          <p:cNvSpPr txBox="1"/>
          <p:nvPr/>
        </p:nvSpPr>
        <p:spPr>
          <a:xfrm>
            <a:off x="1854680" y="1612680"/>
            <a:ext cx="2891606" cy="1323439"/>
          </a:xfrm>
          <a:prstGeom prst="rect">
            <a:avLst/>
          </a:prstGeom>
          <a:noFill/>
        </p:spPr>
        <p:txBody>
          <a:bodyPr wrap="square" rtlCol="0">
            <a:spAutoFit/>
          </a:bodyPr>
          <a:lstStyle/>
          <a:p>
            <a:r>
              <a:rPr lang="hu-HU" sz="8000" b="1" dirty="0">
                <a:solidFill>
                  <a:srgbClr val="FF5D00"/>
                </a:solidFill>
                <a:latin typeface="Arial" panose="020B0604020202020204" pitchFamily="34" charset="0"/>
                <a:cs typeface="Arial" panose="020B0604020202020204" pitchFamily="34" charset="0"/>
              </a:rPr>
              <a:t>Mi</a:t>
            </a:r>
          </a:p>
        </p:txBody>
      </p:sp>
      <p:sp>
        <p:nvSpPr>
          <p:cNvPr id="41" name="CasellaDiTesto 40">
            <a:extLst>
              <a:ext uri="{FF2B5EF4-FFF2-40B4-BE49-F238E27FC236}">
                <a16:creationId xmlns:a16="http://schemas.microsoft.com/office/drawing/2014/main" id="{7D151E25-428E-B043-AD45-95FE9EA9E58A}"/>
              </a:ext>
            </a:extLst>
          </p:cNvPr>
          <p:cNvSpPr txBox="1"/>
          <p:nvPr/>
        </p:nvSpPr>
        <p:spPr>
          <a:xfrm>
            <a:off x="1854680" y="2541881"/>
            <a:ext cx="3911388" cy="1323439"/>
          </a:xfrm>
          <a:prstGeom prst="rect">
            <a:avLst/>
          </a:prstGeom>
          <a:noFill/>
        </p:spPr>
        <p:txBody>
          <a:bodyPr wrap="square" rtlCol="0">
            <a:spAutoFit/>
          </a:bodyPr>
          <a:lstStyle/>
          <a:p>
            <a:r>
              <a:rPr lang="hu-HU" sz="8000" b="1" dirty="0">
                <a:solidFill>
                  <a:srgbClr val="164193"/>
                </a:solidFill>
                <a:latin typeface="Arial" panose="020B0604020202020204" pitchFamily="34" charset="0"/>
                <a:cs typeface="Arial" panose="020B0604020202020204" pitchFamily="34" charset="0"/>
              </a:rPr>
              <a:t>Hogyan</a:t>
            </a:r>
          </a:p>
        </p:txBody>
      </p:sp>
      <p:sp>
        <p:nvSpPr>
          <p:cNvPr id="42" name="CasellaDiTesto 41">
            <a:extLst>
              <a:ext uri="{FF2B5EF4-FFF2-40B4-BE49-F238E27FC236}">
                <a16:creationId xmlns:a16="http://schemas.microsoft.com/office/drawing/2014/main" id="{4BDF229D-72CB-B944-87D2-3A274C2A38C4}"/>
              </a:ext>
            </a:extLst>
          </p:cNvPr>
          <p:cNvSpPr txBox="1"/>
          <p:nvPr/>
        </p:nvSpPr>
        <p:spPr>
          <a:xfrm>
            <a:off x="1854680" y="3495609"/>
            <a:ext cx="4038389" cy="1323439"/>
          </a:xfrm>
          <a:prstGeom prst="rect">
            <a:avLst/>
          </a:prstGeom>
          <a:noFill/>
        </p:spPr>
        <p:txBody>
          <a:bodyPr wrap="square" rtlCol="0">
            <a:spAutoFit/>
          </a:bodyPr>
          <a:lstStyle/>
          <a:p>
            <a:r>
              <a:rPr lang="hu-HU" sz="8000" b="1" dirty="0">
                <a:solidFill>
                  <a:srgbClr val="164193"/>
                </a:solidFill>
                <a:latin typeface="Arial" panose="020B0604020202020204" pitchFamily="34" charset="0"/>
                <a:cs typeface="Arial" panose="020B0604020202020204" pitchFamily="34" charset="0"/>
              </a:rPr>
              <a:t>Hogyan</a:t>
            </a:r>
          </a:p>
        </p:txBody>
      </p:sp>
      <p:sp>
        <p:nvSpPr>
          <p:cNvPr id="43" name="Rettangolo con angoli arrotondati 42">
            <a:extLst>
              <a:ext uri="{FF2B5EF4-FFF2-40B4-BE49-F238E27FC236}">
                <a16:creationId xmlns:a16="http://schemas.microsoft.com/office/drawing/2014/main" id="{521C3DB2-FCF9-4346-AEBA-C83F8DFDCD61}"/>
              </a:ext>
            </a:extLst>
          </p:cNvPr>
          <p:cNvSpPr>
            <a:spLocks noChangeAspect="1"/>
          </p:cNvSpPr>
          <p:nvPr/>
        </p:nvSpPr>
        <p:spPr>
          <a:xfrm>
            <a:off x="6096000" y="2093303"/>
            <a:ext cx="212886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a:solidFill>
                  <a:schemeClr val="bg1"/>
                </a:solidFill>
                <a:latin typeface="Arial" panose="020B0604020202020204" pitchFamily="34" charset="0"/>
                <a:cs typeface="Arial" panose="020B0604020202020204" pitchFamily="34" charset="0"/>
              </a:rPr>
              <a:t>a dezinformáció? </a:t>
            </a:r>
          </a:p>
        </p:txBody>
      </p:sp>
      <p:sp>
        <p:nvSpPr>
          <p:cNvPr id="44"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6096000" y="3064081"/>
            <a:ext cx="2915353"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a:solidFill>
                  <a:schemeClr val="bg1"/>
                </a:solidFill>
                <a:latin typeface="Arial" panose="020B0604020202020204" pitchFamily="34" charset="0"/>
                <a:cs typeface="Arial" panose="020B0604020202020204" pitchFamily="34" charset="0"/>
              </a:rPr>
              <a:t>működik a dezinformáció?</a:t>
            </a:r>
          </a:p>
        </p:txBody>
      </p:sp>
      <p:sp>
        <p:nvSpPr>
          <p:cNvPr id="45" name="Rettangolo con angoli arrotondati 44">
            <a:extLst>
              <a:ext uri="{FF2B5EF4-FFF2-40B4-BE49-F238E27FC236}">
                <a16:creationId xmlns:a16="http://schemas.microsoft.com/office/drawing/2014/main" id="{704E06AF-D20C-4949-947C-AB91F90E9044}"/>
              </a:ext>
            </a:extLst>
          </p:cNvPr>
          <p:cNvSpPr>
            <a:spLocks noChangeAspect="1"/>
          </p:cNvSpPr>
          <p:nvPr/>
        </p:nvSpPr>
        <p:spPr>
          <a:xfrm>
            <a:off x="6096000" y="3995103"/>
            <a:ext cx="4017531"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hu-HU" sz="1600" b="1">
                <a:solidFill>
                  <a:schemeClr val="bg1"/>
                </a:solidFill>
                <a:latin typeface="Arial" panose="020B0604020202020204" pitchFamily="34" charset="0"/>
                <a:cs typeface="Arial" panose="020B0604020202020204" pitchFamily="34" charset="0"/>
              </a:rPr>
              <a:t>reagáljunk a dezinformációra? </a:t>
            </a:r>
          </a:p>
        </p:txBody>
      </p:sp>
      <p:sp>
        <p:nvSpPr>
          <p:cNvPr id="46" name="CasellaDiTesto 45">
            <a:extLst>
              <a:ext uri="{FF2B5EF4-FFF2-40B4-BE49-F238E27FC236}">
                <a16:creationId xmlns:a16="http://schemas.microsoft.com/office/drawing/2014/main" id="{41794778-4061-3945-89E1-89856C6C4131}"/>
              </a:ext>
            </a:extLst>
          </p:cNvPr>
          <p:cNvSpPr txBox="1"/>
          <p:nvPr/>
        </p:nvSpPr>
        <p:spPr>
          <a:xfrm>
            <a:off x="1902124" y="4431617"/>
            <a:ext cx="3943499" cy="1323439"/>
          </a:xfrm>
          <a:prstGeom prst="rect">
            <a:avLst/>
          </a:prstGeom>
          <a:noFill/>
        </p:spPr>
        <p:txBody>
          <a:bodyPr wrap="square" rtlCol="0">
            <a:spAutoFit/>
          </a:bodyPr>
          <a:lstStyle/>
          <a:p>
            <a:r>
              <a:rPr lang="hu-HU" sz="8000" b="1" dirty="0">
                <a:solidFill>
                  <a:schemeClr val="accent2"/>
                </a:solidFill>
                <a:latin typeface="Arial" panose="020B0604020202020204" pitchFamily="34" charset="0"/>
                <a:cs typeface="Arial" panose="020B0604020202020204" pitchFamily="34" charset="0"/>
              </a:rPr>
              <a:t>Tippek</a:t>
            </a:r>
          </a:p>
        </p:txBody>
      </p:sp>
      <p:sp>
        <p:nvSpPr>
          <p:cNvPr id="47" name="Rettangolo con angoli arrotondati 46">
            <a:extLst>
              <a:ext uri="{FF2B5EF4-FFF2-40B4-BE49-F238E27FC236}">
                <a16:creationId xmlns:a16="http://schemas.microsoft.com/office/drawing/2014/main" id="{92C8A3FD-41DF-7344-8CC4-CAB21B4F85BB}"/>
              </a:ext>
            </a:extLst>
          </p:cNvPr>
          <p:cNvSpPr>
            <a:spLocks noChangeAspect="1"/>
          </p:cNvSpPr>
          <p:nvPr/>
        </p:nvSpPr>
        <p:spPr>
          <a:xfrm>
            <a:off x="6096000" y="4926125"/>
            <a:ext cx="2915353" cy="3623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hu-HU" sz="1600" b="1" dirty="0">
                <a:solidFill>
                  <a:schemeClr val="bg1"/>
                </a:solidFill>
                <a:latin typeface="Arial" panose="020B0604020202020204" pitchFamily="34" charset="0"/>
                <a:cs typeface="Arial" panose="020B0604020202020204" pitchFamily="34" charset="0"/>
              </a:rPr>
              <a:t>a további háttérkutatáshoz</a:t>
            </a:r>
          </a:p>
        </p:txBody>
      </p:sp>
    </p:spTree>
    <p:extLst>
      <p:ext uri="{BB962C8B-B14F-4D97-AF65-F5344CB8AC3E}">
        <p14:creationId xmlns:p14="http://schemas.microsoft.com/office/powerpoint/2010/main" val="1304663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FFFFFF"/>
                </a:solidFill>
                <a:effectLst/>
                <a:uLnTx/>
                <a:uFillTx/>
                <a:latin typeface="Arial"/>
              </a:rPr>
              <a:t>TIPPEK A TOVÁBBI HÁTTÉRKUTATÁSHOZ – </a:t>
            </a:r>
            <a:r>
              <a:rPr kumimoji="0" lang="hu-HU" sz="1500" b="1" i="0" u="none" strike="noStrike" kern="1200" cap="none" spc="0" normalizeH="0" baseline="0" noProof="0" dirty="0">
                <a:ln>
                  <a:noFill/>
                </a:ln>
                <a:solidFill>
                  <a:srgbClr val="FFFFFF"/>
                </a:solidFill>
                <a:effectLst/>
                <a:uLnTx/>
                <a:uFillTx/>
                <a:latin typeface="Arial"/>
              </a:rPr>
              <a:t>DEZINFORMÁCIÓVAL KAPCSOLATOS ONLINE JÁTÉKOK (KÜLSŐ FORRÁSOK)</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srgbClr val="FFFFFF"/>
                </a:solidFill>
                <a:effectLst/>
                <a:uLnTx/>
                <a:uFillTx/>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marR="0" lvl="0" indent="-285480" algn="l" defTabSz="914400" rtl="0" eaLnBrk="1" fontAlgn="auto" latinLnBrk="0" hangingPunct="1">
              <a:lnSpc>
                <a:spcPct val="90000"/>
              </a:lnSpc>
              <a:spcBef>
                <a:spcPts val="1199"/>
              </a:spcBef>
              <a:spcAft>
                <a:spcPts val="0"/>
              </a:spcAft>
              <a:buClr>
                <a:srgbClr val="4667FD"/>
              </a:buClr>
              <a:buSzTx/>
              <a:buFont typeface="Arial"/>
              <a:buChar char="•"/>
              <a:tabLst>
                <a:tab pos="1060560" algn="l"/>
              </a:tabLst>
              <a:defRPr/>
            </a:pPr>
            <a:r>
              <a:rPr kumimoji="0" lang="hu-HU" sz="1400" b="0" i="0" u="none" strike="noStrike" kern="1200" cap="none" spc="0" normalizeH="0" baseline="0" noProof="0">
                <a:ln>
                  <a:noFill/>
                </a:ln>
                <a:solidFill>
                  <a:srgbClr val="808080"/>
                </a:solidFill>
                <a:effectLst/>
                <a:uLnTx/>
                <a:uFillTx/>
                <a:latin typeface="Arial"/>
              </a:rPr>
              <a:t>The </a:t>
            </a:r>
            <a:r>
              <a:rPr kumimoji="0" lang="hu-HU" sz="1400" b="1" i="0" u="sng" strike="noStrike" kern="1200" cap="none" spc="0" normalizeH="0" baseline="0" noProof="0">
                <a:ln>
                  <a:noFill/>
                </a:ln>
                <a:solidFill>
                  <a:srgbClr val="964277"/>
                </a:solidFill>
                <a:effectLst/>
                <a:uLnTx/>
                <a:uFillTx/>
                <a:latin typeface="Arial"/>
                <a:hlinkClick r:id="rId3"/>
              </a:rPr>
              <a:t>Bad News Game</a:t>
            </a:r>
            <a:r>
              <a:rPr kumimoji="0" lang="hu-HU" sz="1400" b="0" i="0" u="none" strike="noStrike" kern="1200" cap="none" spc="0" normalizeH="0" baseline="0" noProof="0">
                <a:ln>
                  <a:noFill/>
                </a:ln>
                <a:solidFill>
                  <a:srgbClr val="808080"/>
                </a:solidFill>
                <a:effectLst/>
                <a:uLnTx/>
                <a:uFillTx/>
                <a:latin typeface="Arial"/>
              </a:rPr>
              <a:t> (több nyelven) és </a:t>
            </a:r>
            <a:r>
              <a:rPr kumimoji="0" lang="hu-HU" sz="1400" b="0" i="0" u="sng" strike="noStrike" kern="1200" cap="none" spc="0" normalizeH="0" baseline="0" noProof="0">
                <a:ln>
                  <a:noFill/>
                </a:ln>
                <a:solidFill>
                  <a:srgbClr val="964277"/>
                </a:solidFill>
                <a:effectLst/>
                <a:uLnTx/>
                <a:uFillTx/>
                <a:latin typeface="Arial"/>
                <a:hlinkClick r:id="rId4"/>
              </a:rPr>
              <a:t>Bad News Game for Kids</a:t>
            </a:r>
            <a:r>
              <a:rPr kumimoji="0" lang="hu-HU" sz="1400" b="0" i="0" u="none" strike="noStrike" kern="1200" cap="none" spc="0" normalizeH="0" baseline="0" noProof="0">
                <a:ln>
                  <a:noFill/>
                </a:ln>
                <a:solidFill>
                  <a:srgbClr val="808080"/>
                </a:solidFill>
                <a:effectLst/>
                <a:uLnTx/>
                <a:uFillTx/>
                <a:latin typeface="Arial"/>
              </a:rPr>
              <a:t> (kevesebb nyelven).  </a:t>
            </a:r>
            <a:r>
              <a:rPr kumimoji="0" lang="hu-HU" sz="1800" b="0" i="0" u="none" strike="noStrike" kern="1200" cap="none" spc="0" normalizeH="0" baseline="0" noProof="0">
                <a:ln>
                  <a:noFill/>
                </a:ln>
                <a:solidFill>
                  <a:prstClr val="black"/>
                </a:solidFill>
                <a:effectLst/>
                <a:uLnTx/>
                <a:uFillTx/>
                <a:latin typeface="Arial"/>
              </a:rPr>
              <a:t/>
            </a:r>
            <a:br>
              <a:rPr kumimoji="0" lang="hu-HU" sz="1800" b="0" i="0" u="none" strike="noStrike" kern="1200" cap="none" spc="0" normalizeH="0" baseline="0" noProof="0">
                <a:ln>
                  <a:noFill/>
                </a:ln>
                <a:solidFill>
                  <a:prstClr val="black"/>
                </a:solidFill>
                <a:effectLst/>
                <a:uLnTx/>
                <a:uFillTx/>
                <a:latin typeface="Arial"/>
              </a:rPr>
            </a:br>
            <a:r>
              <a:rPr kumimoji="0" lang="hu-HU" sz="1400" b="0" i="0" u="none" strike="noStrike" kern="1200" cap="none" spc="0" normalizeH="0" baseline="0" noProof="0">
                <a:ln>
                  <a:noFill/>
                </a:ln>
                <a:solidFill>
                  <a:srgbClr val="808080"/>
                </a:solidFill>
                <a:effectLst/>
                <a:uLnTx/>
                <a:uFillTx/>
                <a:latin typeface="Arial"/>
              </a:rPr>
              <a:t>Hozzuk létre a saját álhírünket! Standard változat: 15 év felettieknek. Gyerekeknek szóló változat: 8 év felettieknek.</a:t>
            </a:r>
          </a:p>
          <a:p>
            <a:pPr marL="1035000" marR="0" lvl="0" indent="0" algn="l" defTabSz="914400" rtl="0" eaLnBrk="1" fontAlgn="auto" latinLnBrk="0" hangingPunct="1">
              <a:lnSpc>
                <a:spcPct val="90000"/>
              </a:lnSpc>
              <a:spcBef>
                <a:spcPts val="1199"/>
              </a:spcBef>
              <a:spcAft>
                <a:spcPts val="0"/>
              </a:spcAft>
              <a:buClrTx/>
              <a:buSzTx/>
              <a:buFontTx/>
              <a:buNone/>
              <a:tabLst>
                <a:tab pos="1060560" algn="l"/>
              </a:tabLst>
              <a:defRPr/>
            </a:pPr>
            <a:r>
              <a:rPr kumimoji="0" lang="hu-HU" sz="1200" b="0" i="1" u="none" strike="noStrike" kern="1200" cap="none" spc="0" normalizeH="0" baseline="0" noProof="0">
                <a:ln>
                  <a:noFill/>
                </a:ln>
                <a:solidFill>
                  <a:srgbClr val="808080"/>
                </a:solidFill>
                <a:effectLst/>
                <a:uLnTx/>
                <a:uFillTx/>
                <a:latin typeface="Arial"/>
              </a:rPr>
              <a:t>Több nyelven elérhető.</a:t>
            </a:r>
          </a:p>
          <a:p>
            <a:pPr marL="863640" marR="0" lvl="0" indent="-285480" algn="l" defTabSz="914400" rtl="0" eaLnBrk="1" fontAlgn="auto" latinLnBrk="0" hangingPunct="1">
              <a:lnSpc>
                <a:spcPct val="90000"/>
              </a:lnSpc>
              <a:spcBef>
                <a:spcPts val="1199"/>
              </a:spcBef>
              <a:spcAft>
                <a:spcPts val="0"/>
              </a:spcAft>
              <a:buClr>
                <a:srgbClr val="4365E2"/>
              </a:buClr>
              <a:buSzTx/>
              <a:buFont typeface="Arial"/>
              <a:buChar char="•"/>
              <a:tabLst>
                <a:tab pos="1060560" algn="l"/>
              </a:tabLst>
              <a:defRPr/>
            </a:pPr>
            <a:r>
              <a:rPr kumimoji="0" lang="hu-HU" sz="1400" b="1" i="0" u="sng" strike="noStrike" kern="1200" cap="none" spc="0" normalizeH="0" baseline="0" noProof="0">
                <a:ln>
                  <a:noFill/>
                </a:ln>
                <a:solidFill>
                  <a:srgbClr val="964277"/>
                </a:solidFill>
                <a:effectLst/>
                <a:uLnTx/>
                <a:uFillTx/>
                <a:latin typeface="Arial"/>
                <a:hlinkClick r:id="rId5"/>
              </a:rPr>
              <a:t>Real or Photoshop?</a:t>
            </a:r>
            <a:r>
              <a:rPr kumimoji="0" lang="hu-HU" sz="1400" b="1" i="0" u="none" strike="noStrike" kern="1200" cap="none" spc="0" normalizeH="0" baseline="0" noProof="0">
                <a:ln>
                  <a:noFill/>
                </a:ln>
                <a:solidFill>
                  <a:srgbClr val="1D848A"/>
                </a:solidFill>
                <a:effectLst/>
                <a:uLnTx/>
                <a:uFillTx/>
                <a:latin typeface="Arial"/>
              </a:rPr>
              <a:t> </a:t>
            </a:r>
            <a:r>
              <a:rPr kumimoji="0" lang="hu-HU" sz="1400" b="0" i="0" u="none" strike="noStrike" kern="1200" cap="none" spc="0" normalizeH="0" baseline="0" noProof="0">
                <a:ln>
                  <a:noFill/>
                </a:ln>
                <a:solidFill>
                  <a:srgbClr val="808080"/>
                </a:solidFill>
                <a:effectLst/>
                <a:uLnTx/>
                <a:uFillTx/>
                <a:latin typeface="Arial"/>
              </a:rPr>
              <a:t>(EN) Tegyük próbára a megfigyelőkészségünket, hogy könnyebben észrevegyük a manipulált képeket!</a:t>
            </a:r>
          </a:p>
          <a:p>
            <a:pPr marL="577800" marR="0" lvl="0" indent="0" algn="l" defTabSz="914400" rtl="0" eaLnBrk="1" fontAlgn="auto" latinLnBrk="0" hangingPunct="1">
              <a:lnSpc>
                <a:spcPct val="90000"/>
              </a:lnSpc>
              <a:spcBef>
                <a:spcPts val="1199"/>
              </a:spcBef>
              <a:spcAft>
                <a:spcPts val="0"/>
              </a:spcAft>
              <a:buClrTx/>
              <a:buSzTx/>
              <a:buFontTx/>
              <a:buNone/>
              <a:tabLst>
                <a:tab pos="1060560" algn="l"/>
              </a:tabLst>
              <a:defRPr/>
            </a:pPr>
            <a:r>
              <a:rPr kumimoji="0" lang="hu-HU" sz="1200" b="0" i="1" u="none" strike="noStrike" kern="1200" cap="none" spc="0" normalizeH="0" baseline="0" noProof="0">
                <a:ln>
                  <a:noFill/>
                </a:ln>
                <a:solidFill>
                  <a:srgbClr val="808080"/>
                </a:solidFill>
                <a:effectLst/>
                <a:uLnTx/>
                <a:uFillTx/>
                <a:latin typeface="Arial"/>
              </a:rPr>
              <a:t>	Csak angol nyelven érhető el.</a:t>
            </a:r>
          </a:p>
          <a:p>
            <a:pPr marL="863640" marR="0" lvl="0" indent="-285480" algn="l" defTabSz="914400" rtl="0" eaLnBrk="1" fontAlgn="auto" latinLnBrk="0" hangingPunct="1">
              <a:lnSpc>
                <a:spcPct val="90000"/>
              </a:lnSpc>
              <a:spcBef>
                <a:spcPts val="1199"/>
              </a:spcBef>
              <a:spcAft>
                <a:spcPts val="0"/>
              </a:spcAft>
              <a:buClr>
                <a:srgbClr val="4365E2"/>
              </a:buClr>
              <a:buSzTx/>
              <a:buFont typeface="Arial"/>
              <a:buChar char="•"/>
              <a:tabLst>
                <a:tab pos="1060560" algn="l"/>
              </a:tabLst>
              <a:defRPr/>
            </a:pPr>
            <a:r>
              <a:rPr kumimoji="0" lang="hu-HU" sz="1400" b="1" i="0" u="sng" strike="noStrike" kern="1200" cap="none" spc="0" normalizeH="0" baseline="0" noProof="0">
                <a:ln>
                  <a:noFill/>
                </a:ln>
                <a:solidFill>
                  <a:srgbClr val="964277"/>
                </a:solidFill>
                <a:effectLst/>
                <a:uLnTx/>
                <a:uFillTx/>
                <a:latin typeface="Arial"/>
                <a:hlinkClick r:id="rId6"/>
              </a:rPr>
              <a:t>Fakescape</a:t>
            </a:r>
            <a:r>
              <a:rPr kumimoji="0" lang="hu-HU" sz="1400" b="0" i="0" u="none" strike="noStrike" kern="1200" cap="none" spc="0" normalizeH="0" baseline="0" noProof="0">
                <a:ln>
                  <a:noFill/>
                </a:ln>
                <a:solidFill>
                  <a:srgbClr val="1D848A"/>
                </a:solidFill>
                <a:effectLst/>
                <a:uLnTx/>
                <a:uFillTx/>
                <a:latin typeface="Arial"/>
              </a:rPr>
              <a:t> </a:t>
            </a:r>
            <a:r>
              <a:rPr kumimoji="0" lang="hu-HU" sz="1400" b="0" i="0" u="none" strike="noStrike" kern="1200" cap="none" spc="0" normalizeH="0" baseline="0" noProof="0">
                <a:ln>
                  <a:noFill/>
                </a:ln>
                <a:solidFill>
                  <a:srgbClr val="808080"/>
                </a:solidFill>
                <a:effectLst/>
                <a:uLnTx/>
                <a:uFillTx/>
                <a:latin typeface="Arial"/>
              </a:rPr>
              <a:t>(CZ and EN). Játékok, amelyekből a diákok megtanulhatják, hogyan „meneküljenek el” az álhírek elől. Igény szerint ingyenesen elérhető előadók számára. 13 év felettieknek.</a:t>
            </a:r>
          </a:p>
          <a:p>
            <a:pPr marL="577800" marR="0" lvl="0" indent="0" algn="l" defTabSz="914400" rtl="0" eaLnBrk="1" fontAlgn="auto" latinLnBrk="0" hangingPunct="1">
              <a:lnSpc>
                <a:spcPct val="90000"/>
              </a:lnSpc>
              <a:spcBef>
                <a:spcPts val="1199"/>
              </a:spcBef>
              <a:spcAft>
                <a:spcPts val="0"/>
              </a:spcAft>
              <a:buClrTx/>
              <a:buSzTx/>
              <a:buFontTx/>
              <a:buNone/>
              <a:tabLst>
                <a:tab pos="1060560" algn="l"/>
              </a:tabLst>
              <a:defRPr/>
            </a:pPr>
            <a:r>
              <a:rPr kumimoji="0" lang="hu-HU" sz="1200" b="0" i="1" u="none" strike="noStrike" kern="1200" cap="none" spc="0" normalizeH="0" baseline="0" noProof="0">
                <a:ln>
                  <a:noFill/>
                </a:ln>
                <a:solidFill>
                  <a:srgbClr val="808080"/>
                </a:solidFill>
                <a:effectLst/>
                <a:uLnTx/>
                <a:uFillTx/>
                <a:latin typeface="Arial"/>
              </a:rPr>
              <a:t>	Angol és cseh nyelven érhető el.</a:t>
            </a:r>
          </a:p>
          <a:p>
            <a:pPr marL="863640" marR="0" lvl="0" indent="-285480" algn="l" defTabSz="914400" rtl="0" eaLnBrk="1" fontAlgn="auto" latinLnBrk="0" hangingPunct="1">
              <a:lnSpc>
                <a:spcPct val="90000"/>
              </a:lnSpc>
              <a:spcBef>
                <a:spcPts val="1199"/>
              </a:spcBef>
              <a:spcAft>
                <a:spcPts val="0"/>
              </a:spcAft>
              <a:buClr>
                <a:srgbClr val="4365E2"/>
              </a:buClr>
              <a:buSzTx/>
              <a:buFont typeface="Arial"/>
              <a:buChar char="•"/>
              <a:tabLst>
                <a:tab pos="1060560" algn="l"/>
              </a:tabLst>
              <a:defRPr/>
            </a:pPr>
            <a:r>
              <a:rPr kumimoji="0" lang="hu-HU" sz="1400" b="1" i="0" u="sng" strike="noStrike" kern="1200" cap="none" spc="0" normalizeH="0" baseline="0" noProof="0">
                <a:ln>
                  <a:noFill/>
                </a:ln>
                <a:solidFill>
                  <a:srgbClr val="964277"/>
                </a:solidFill>
                <a:effectLst/>
                <a:uLnTx/>
                <a:uFillTx/>
                <a:latin typeface="Arial"/>
                <a:hlinkClick r:id="rId7"/>
              </a:rPr>
              <a:t>Fakey</a:t>
            </a:r>
            <a:r>
              <a:rPr kumimoji="0" lang="hu-HU" sz="1400" b="0" i="0" u="none" strike="noStrike" kern="1200" cap="none" spc="0" normalizeH="0" baseline="0" noProof="0">
                <a:ln>
                  <a:noFill/>
                </a:ln>
                <a:solidFill>
                  <a:srgbClr val="1D848A"/>
                </a:solidFill>
                <a:effectLst/>
                <a:uLnTx/>
                <a:uFillTx/>
                <a:latin typeface="Arial"/>
              </a:rPr>
              <a:t> </a:t>
            </a:r>
            <a:r>
              <a:rPr kumimoji="0" lang="hu-HU" sz="1400" b="0" i="0" u="none" strike="noStrike" kern="1200" cap="none" spc="0" normalizeH="0" baseline="0" noProof="0">
                <a:ln>
                  <a:noFill/>
                </a:ln>
                <a:solidFill>
                  <a:srgbClr val="808080"/>
                </a:solidFill>
                <a:effectLst/>
                <a:uLnTx/>
                <a:uFillTx/>
                <a:latin typeface="Arial"/>
              </a:rPr>
              <a:t>(EN). A játék növeli a médiatudatosságot, és tanulmányozza, hogy hogyan lépnek kapcsolatba az emberek a félretájékoztatással. 16 év felettieknek.</a:t>
            </a:r>
          </a:p>
          <a:p>
            <a:pPr marL="577800" marR="0" lvl="0" indent="0" algn="l" defTabSz="914400" rtl="0" eaLnBrk="1" fontAlgn="auto" latinLnBrk="0" hangingPunct="1">
              <a:lnSpc>
                <a:spcPct val="90000"/>
              </a:lnSpc>
              <a:spcBef>
                <a:spcPts val="1199"/>
              </a:spcBef>
              <a:spcAft>
                <a:spcPts val="0"/>
              </a:spcAft>
              <a:buClrTx/>
              <a:buSzTx/>
              <a:buFontTx/>
              <a:buNone/>
              <a:tabLst>
                <a:tab pos="1060560" algn="l"/>
              </a:tabLst>
              <a:defRPr/>
            </a:pPr>
            <a:r>
              <a:rPr kumimoji="0" lang="hu-HU" sz="1200" b="0" i="1" u="none" strike="noStrike" kern="1200" cap="none" spc="0" normalizeH="0" baseline="0" noProof="0">
                <a:ln>
                  <a:noFill/>
                </a:ln>
                <a:solidFill>
                  <a:srgbClr val="808080"/>
                </a:solidFill>
                <a:effectLst/>
                <a:uLnTx/>
                <a:uFillTx/>
                <a:latin typeface="Arial"/>
              </a:rPr>
              <a:t>	Csak angol nyelven érhető el.</a:t>
            </a:r>
          </a:p>
          <a:p>
            <a:pPr marL="863640" marR="0" lvl="0" indent="-285480" algn="l" defTabSz="914400" rtl="0" eaLnBrk="1" fontAlgn="auto" latinLnBrk="0" hangingPunct="1">
              <a:lnSpc>
                <a:spcPct val="90000"/>
              </a:lnSpc>
              <a:spcBef>
                <a:spcPts val="1199"/>
              </a:spcBef>
              <a:spcAft>
                <a:spcPts val="0"/>
              </a:spcAft>
              <a:buClr>
                <a:srgbClr val="4365E2"/>
              </a:buClr>
              <a:buSzTx/>
              <a:buFont typeface="Arial"/>
              <a:buChar char="•"/>
              <a:tabLst>
                <a:tab pos="1060560" algn="l"/>
              </a:tabLst>
              <a:defRPr/>
            </a:pPr>
            <a:r>
              <a:rPr kumimoji="0" lang="hu-HU" sz="1400" b="1" i="0" u="sng" strike="noStrike" kern="1200" cap="none" spc="0" normalizeH="0" baseline="0" noProof="0">
                <a:ln>
                  <a:noFill/>
                </a:ln>
                <a:solidFill>
                  <a:srgbClr val="964277"/>
                </a:solidFill>
                <a:effectLst/>
                <a:uLnTx/>
                <a:uFillTx/>
                <a:latin typeface="Arial"/>
                <a:hlinkClick r:id="rId8"/>
              </a:rPr>
              <a:t>Escape Fake</a:t>
            </a:r>
            <a:r>
              <a:rPr kumimoji="0" lang="hu-HU" sz="1400" b="1" i="0" u="none" strike="noStrike" kern="1200" cap="none" spc="0" normalizeH="0" baseline="0" noProof="0">
                <a:ln>
                  <a:noFill/>
                </a:ln>
                <a:solidFill>
                  <a:srgbClr val="1D848A"/>
                </a:solidFill>
                <a:effectLst/>
                <a:uLnTx/>
                <a:uFillTx/>
                <a:latin typeface="Arial"/>
              </a:rPr>
              <a:t> </a:t>
            </a:r>
            <a:r>
              <a:rPr kumimoji="0" lang="hu-HU" sz="1400" b="0" i="0" u="none" strike="noStrike" kern="1200" cap="none" spc="0" normalizeH="0" baseline="0" noProof="0">
                <a:ln>
                  <a:noFill/>
                </a:ln>
                <a:solidFill>
                  <a:srgbClr val="808080"/>
                </a:solidFill>
                <a:effectLst/>
                <a:uLnTx/>
                <a:uFillTx/>
                <a:latin typeface="Arial"/>
              </a:rPr>
              <a:t>(DE and EN). Letölthető játékalkalmazás, amely játékos formában növeli a médiatudatosságot. 15 év felettieknek.</a:t>
            </a:r>
          </a:p>
          <a:p>
            <a:pPr marL="577800" marR="0" lvl="0" indent="0" algn="l" defTabSz="914400" rtl="0" eaLnBrk="1" fontAlgn="auto" latinLnBrk="0" hangingPunct="1">
              <a:lnSpc>
                <a:spcPct val="90000"/>
              </a:lnSpc>
              <a:spcBef>
                <a:spcPts val="1199"/>
              </a:spcBef>
              <a:spcAft>
                <a:spcPts val="0"/>
              </a:spcAft>
              <a:buClrTx/>
              <a:buSzTx/>
              <a:buFontTx/>
              <a:buNone/>
              <a:tabLst>
                <a:tab pos="1060560" algn="l"/>
              </a:tabLst>
              <a:defRPr/>
            </a:pPr>
            <a:r>
              <a:rPr kumimoji="0" lang="hu-HU" sz="1200" b="0" i="1" u="none" strike="noStrike" kern="1200" cap="none" spc="0" normalizeH="0" baseline="0" noProof="0">
                <a:ln>
                  <a:noFill/>
                </a:ln>
                <a:solidFill>
                  <a:srgbClr val="808080"/>
                </a:solidFill>
                <a:effectLst/>
                <a:uLnTx/>
                <a:uFillTx/>
                <a:latin typeface="Arial"/>
              </a:rPr>
              <a:t>	Angol és német nyelven érhető el.</a:t>
            </a:r>
          </a:p>
          <a:p>
            <a:pPr marL="863640" marR="0" lvl="0" indent="-285480" algn="l" defTabSz="914400" rtl="0" eaLnBrk="1" fontAlgn="auto" latinLnBrk="0" hangingPunct="1">
              <a:lnSpc>
                <a:spcPct val="90000"/>
              </a:lnSpc>
              <a:spcBef>
                <a:spcPts val="1199"/>
              </a:spcBef>
              <a:spcAft>
                <a:spcPts val="0"/>
              </a:spcAft>
              <a:buClr>
                <a:srgbClr val="4365E2"/>
              </a:buClr>
              <a:buSzTx/>
              <a:buFont typeface="Arial"/>
              <a:buChar char="•"/>
              <a:tabLst>
                <a:tab pos="1060560" algn="l"/>
              </a:tabLst>
              <a:defRPr/>
            </a:pPr>
            <a:r>
              <a:rPr kumimoji="0" lang="hu-HU" sz="1400" b="1" i="0" u="sng" strike="noStrike" kern="1200" cap="none" spc="0" normalizeH="0" baseline="0" noProof="0">
                <a:ln>
                  <a:noFill/>
                </a:ln>
                <a:solidFill>
                  <a:srgbClr val="964277"/>
                </a:solidFill>
                <a:effectLst/>
                <a:uLnTx/>
                <a:uFillTx/>
                <a:latin typeface="Arial"/>
                <a:hlinkClick r:id="rId9"/>
              </a:rPr>
              <a:t>Troll Factory</a:t>
            </a:r>
            <a:r>
              <a:rPr kumimoji="0" lang="hu-HU" sz="1400" b="1" i="0" u="none" strike="noStrike" kern="1200" cap="none" spc="0" normalizeH="0" baseline="0" noProof="0">
                <a:ln>
                  <a:noFill/>
                </a:ln>
                <a:solidFill>
                  <a:srgbClr val="1D848A"/>
                </a:solidFill>
                <a:effectLst/>
                <a:uLnTx/>
                <a:uFillTx/>
                <a:latin typeface="Arial"/>
              </a:rPr>
              <a:t> </a:t>
            </a:r>
            <a:r>
              <a:rPr kumimoji="0" lang="hu-HU" sz="1400" b="0" i="0" u="none" strike="noStrike" kern="1200" cap="none" spc="0" normalizeH="0" baseline="0" noProof="0">
                <a:ln>
                  <a:noFill/>
                </a:ln>
                <a:solidFill>
                  <a:srgbClr val="808080"/>
                </a:solidFill>
                <a:effectLst/>
                <a:uLnTx/>
                <a:uFillTx/>
                <a:latin typeface="Arial"/>
              </a:rPr>
              <a:t>(EN). A játékos álhíreket létrehozó troll. 16 év felettieknek.</a:t>
            </a:r>
          </a:p>
          <a:p>
            <a:pPr marL="577800" marR="0" lvl="0" indent="0" algn="l" defTabSz="914400" rtl="0" eaLnBrk="1" fontAlgn="auto" latinLnBrk="0" hangingPunct="1">
              <a:lnSpc>
                <a:spcPct val="90000"/>
              </a:lnSpc>
              <a:spcBef>
                <a:spcPts val="1199"/>
              </a:spcBef>
              <a:spcAft>
                <a:spcPts val="0"/>
              </a:spcAft>
              <a:buClrTx/>
              <a:buSzTx/>
              <a:buFontTx/>
              <a:buNone/>
              <a:tabLst>
                <a:tab pos="1060560" algn="l"/>
              </a:tabLst>
              <a:defRPr/>
            </a:pPr>
            <a:r>
              <a:rPr kumimoji="0" lang="hu-HU" sz="1200" b="0" i="1" u="none" strike="noStrike" kern="1200" cap="none" spc="0" normalizeH="0" baseline="0" noProof="0">
                <a:ln>
                  <a:noFill/>
                </a:ln>
                <a:solidFill>
                  <a:srgbClr val="808080"/>
                </a:solidFill>
                <a:effectLst/>
                <a:uLnTx/>
                <a:uFillTx/>
                <a:latin typeface="Arial"/>
              </a:rPr>
              <a:t>	Csak angol nyelven érhető el.</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extLst>
      <p:ext uri="{BB962C8B-B14F-4D97-AF65-F5344CB8AC3E}">
        <p14:creationId xmlns:p14="http://schemas.microsoft.com/office/powerpoint/2010/main" val="347982871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u-HU" dirty="0"/>
              <a:t>TIPPEK A TOVÁBBI HÁTTÉRKUTATÁSHOZ – </a:t>
            </a:r>
            <a:r>
              <a:rPr lang="hu-HU" b="1" dirty="0"/>
              <a:t>TÉNYELLENŐRZŐK</a:t>
            </a:r>
          </a:p>
        </p:txBody>
      </p:sp>
      <p:sp>
        <p:nvSpPr>
          <p:cNvPr id="14" name="TextBox 6">
            <a:extLst>
              <a:ext uri="{FF2B5EF4-FFF2-40B4-BE49-F238E27FC236}">
                <a16:creationId xmlns:a16="http://schemas.microsoft.com/office/drawing/2014/main" id="{31B80B1B-D838-344B-BA8B-0D608104CAD4}"/>
              </a:ext>
            </a:extLst>
          </p:cNvPr>
          <p:cNvSpPr txBox="1"/>
          <p:nvPr/>
        </p:nvSpPr>
        <p:spPr>
          <a:xfrm>
            <a:off x="2768927" y="2522000"/>
            <a:ext cx="8302114" cy="2246769"/>
          </a:xfrm>
          <a:prstGeom prst="rect">
            <a:avLst/>
          </a:prstGeom>
          <a:noFill/>
        </p:spPr>
        <p:txBody>
          <a:bodyPr wrap="square" rtlCol="0">
            <a:spAutoFit/>
          </a:bodyPr>
          <a:lstStyle/>
          <a:p>
            <a:pPr marL="285750" indent="-285750">
              <a:buClr>
                <a:schemeClr val="bg2"/>
              </a:buClr>
              <a:buFont typeface="Arial" panose="020B0604020202020204" pitchFamily="34" charset="0"/>
              <a:buChar char="•"/>
            </a:pPr>
            <a:r>
              <a:rPr lang="hu-HU" sz="1400">
                <a:solidFill>
                  <a:schemeClr val="bg1">
                    <a:lumMod val="50000"/>
                  </a:schemeClr>
                </a:solidFill>
              </a:rPr>
              <a:t>Az egyes országokban elérhető tényellenőrző szervezetek listáját a </a:t>
            </a:r>
            <a:r>
              <a:rPr lang="hu-HU" sz="1400">
                <a:solidFill>
                  <a:schemeClr val="bg1">
                    <a:lumMod val="50000"/>
                  </a:schemeClr>
                </a:solidFill>
                <a:hlinkClick r:id="rId3"/>
              </a:rPr>
              <a:t>Poynter Intézet</a:t>
            </a:r>
            <a:r>
              <a:rPr lang="hu-HU" sz="1400">
                <a:solidFill>
                  <a:schemeClr val="bg1">
                    <a:lumMod val="50000"/>
                  </a:schemeClr>
                </a:solidFill>
              </a:rPr>
              <a:t/>
            </a:r>
            <a:br>
              <a:rPr lang="hu-HU" sz="1400">
                <a:solidFill>
                  <a:schemeClr val="bg1">
                    <a:lumMod val="50000"/>
                  </a:schemeClr>
                </a:solidFill>
              </a:rPr>
            </a:br>
            <a:r>
              <a:rPr lang="hu-HU" sz="1400">
                <a:solidFill>
                  <a:schemeClr val="bg1">
                    <a:lumMod val="50000"/>
                  </a:schemeClr>
                </a:solidFill>
              </a:rPr>
              <a:t>és a </a:t>
            </a:r>
            <a:r>
              <a:rPr lang="hu-HU" sz="1400" b="1">
                <a:solidFill>
                  <a:schemeClr val="bg1">
                    <a:lumMod val="50000"/>
                  </a:schemeClr>
                </a:solidFill>
                <a:hlinkClick r:id="rId4"/>
              </a:rPr>
              <a:t>Facebook</a:t>
            </a:r>
            <a:r>
              <a:rPr lang="hu-HU" sz="1400">
                <a:solidFill>
                  <a:schemeClr val="bg1">
                    <a:lumMod val="50000"/>
                  </a:schemeClr>
                </a:solidFill>
              </a:rPr>
              <a:t> frissíti</a:t>
            </a: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hu-HU" sz="1400">
                <a:solidFill>
                  <a:schemeClr val="bg1">
                    <a:lumMod val="50000"/>
                  </a:schemeClr>
                </a:solidFill>
              </a:rPr>
              <a:t>Tényellenőrző eredmények keresése az interneten egy adott témában vagy személyről</a:t>
            </a:r>
            <a:br>
              <a:rPr lang="hu-HU" sz="1400">
                <a:solidFill>
                  <a:schemeClr val="bg1">
                    <a:lumMod val="50000"/>
                  </a:schemeClr>
                </a:solidFill>
              </a:rPr>
            </a:br>
            <a:r>
              <a:rPr lang="hu-HU" sz="1400">
                <a:solidFill>
                  <a:schemeClr val="bg1">
                    <a:lumMod val="50000"/>
                  </a:schemeClr>
                </a:solidFill>
              </a:rPr>
              <a:t>a </a:t>
            </a:r>
            <a:r>
              <a:rPr lang="hu-HU" sz="1400" b="1">
                <a:solidFill>
                  <a:schemeClr val="tx2"/>
                </a:solidFill>
                <a:hlinkClick r:id="rId5"/>
              </a:rPr>
              <a:t>Google Fact Check Explorer</a:t>
            </a:r>
            <a:r>
              <a:rPr lang="hu-HU" sz="1400">
                <a:solidFill>
                  <a:schemeClr val="bg1">
                    <a:lumMod val="50000"/>
                  </a:schemeClr>
                </a:solidFill>
              </a:rPr>
              <a:t> szolgáltatásával</a:t>
            </a: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hu-HU" sz="1400" b="1">
                <a:solidFill>
                  <a:schemeClr val="tx2"/>
                </a:solidFill>
                <a:hlinkClick r:id="rId6"/>
              </a:rPr>
              <a:t>„Learn to Discern” </a:t>
            </a:r>
            <a:r>
              <a:rPr lang="hu-HU" sz="1400">
                <a:solidFill>
                  <a:schemeClr val="bg1">
                    <a:lumMod val="50000"/>
                  </a:schemeClr>
                </a:solidFill>
              </a:rPr>
              <a:t>– Az IREX nevű, globális fejlesztéssel és oktatással foglalkozó</a:t>
            </a:r>
            <a:br>
              <a:rPr lang="hu-HU" sz="1400">
                <a:solidFill>
                  <a:schemeClr val="bg1">
                    <a:lumMod val="50000"/>
                  </a:schemeClr>
                </a:solidFill>
              </a:rPr>
            </a:br>
            <a:r>
              <a:rPr lang="hu-HU" sz="1400">
                <a:solidFill>
                  <a:schemeClr val="bg1">
                    <a:lumMod val="50000"/>
                  </a:schemeClr>
                </a:solidFill>
              </a:rPr>
              <a:t>nonprofit szervezet kézikönyve médiatudatosságot oktatók számára</a:t>
            </a: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hu-HU" sz="1400">
                <a:solidFill>
                  <a:schemeClr val="bg1">
                    <a:lumMod val="50000"/>
                  </a:schemeClr>
                </a:solidFill>
              </a:rPr>
              <a:t>Az EU saját </a:t>
            </a:r>
            <a:r>
              <a:rPr lang="hu-HU" sz="1400" b="1">
                <a:solidFill>
                  <a:schemeClr val="bg1">
                    <a:lumMod val="50000"/>
                  </a:schemeClr>
                </a:solidFill>
                <a:hlinkClick r:id="rId7"/>
              </a:rPr>
              <a:t>dezinformációellenes csoportja</a:t>
            </a:r>
            <a:r>
              <a:rPr lang="hu-HU" sz="1400">
                <a:solidFill>
                  <a:schemeClr val="bg1">
                    <a:lumMod val="50000"/>
                  </a:schemeClr>
                </a:solidFill>
              </a:rPr>
              <a:t> és a „</a:t>
            </a:r>
            <a:r>
              <a:rPr lang="hu-HU" sz="1400" b="1">
                <a:solidFill>
                  <a:schemeClr val="tx2"/>
                </a:solidFill>
                <a:hlinkClick r:id="rId8"/>
              </a:rPr>
              <a:t>Think Before you Share</a:t>
            </a:r>
            <a:r>
              <a:rPr lang="hu-HU" sz="1400">
                <a:solidFill>
                  <a:schemeClr val="bg1">
                    <a:lumMod val="50000"/>
                  </a:schemeClr>
                </a:solidFill>
              </a:rPr>
              <a:t>” (Gondolkodjunk, mielőtt megosztunk valamit) kampány</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5.</a:t>
            </a:r>
          </a:p>
        </p:txBody>
      </p:sp>
      <p:grpSp>
        <p:nvGrpSpPr>
          <p:cNvPr id="2" name="Gruppo 1">
            <a:extLst>
              <a:ext uri="{FF2B5EF4-FFF2-40B4-BE49-F238E27FC236}">
                <a16:creationId xmlns:a16="http://schemas.microsoft.com/office/drawing/2014/main" id="{920FC34C-E42C-EF43-9CC7-2AD68A47EF52}"/>
              </a:ext>
            </a:extLst>
          </p:cNvPr>
          <p:cNvGrpSpPr/>
          <p:nvPr/>
        </p:nvGrpSpPr>
        <p:grpSpPr>
          <a:xfrm>
            <a:off x="92631" y="2184788"/>
            <a:ext cx="2799794" cy="2956093"/>
            <a:chOff x="92631" y="2184788"/>
            <a:chExt cx="2799794" cy="2956093"/>
          </a:xfrm>
        </p:grpSpPr>
        <p:pic>
          <p:nvPicPr>
            <p:cNvPr id="12" name="Elemento grafico 11" descr="Collegamento">
              <a:extLst>
                <a:ext uri="{FF2B5EF4-FFF2-40B4-BE49-F238E27FC236}">
                  <a16:creationId xmlns:a16="http://schemas.microsoft.com/office/drawing/2014/main" id="{6DD7F308-30D1-884A-8FE9-4D32CDEA045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13E7C6D-5830-C141-BDC1-1BBBA8C7FD33}"/>
                </a:ext>
              </a:extLst>
            </p:cNvPr>
            <p:cNvPicPr>
              <a:picLocks noChangeAspect="1"/>
            </p:cNvPicPr>
            <p:nvPr/>
          </p:nvPicPr>
          <p:blipFill>
            <a:blip r:embed="rId11">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425313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hu-HU" sz="1800" b="0" i="0" u="none" strike="noStrike" kern="1200" cap="none" spc="0" normalizeH="0" baseline="0" noProof="0">
                <a:ln>
                  <a:noFill/>
                </a:ln>
                <a:solidFill>
                  <a:srgbClr val="FFFFFF"/>
                </a:solidFill>
                <a:effectLst/>
                <a:uLnTx/>
                <a:uFillTx/>
                <a:latin typeface="Arial"/>
              </a:rPr>
              <a:t>AJÁNLÁSOK TOVÁBBI TÁJÉKOZÓDÁSHOZ — </a:t>
            </a:r>
            <a:r>
              <a:rPr kumimoji="0" lang="hu-HU" sz="1800" b="1" i="0" u="none" strike="noStrike" kern="1200" cap="none" spc="0" normalizeH="0" baseline="0" noProof="0">
                <a:ln>
                  <a:noFill/>
                </a:ln>
                <a:solidFill>
                  <a:srgbClr val="FFFFFF"/>
                </a:solidFill>
                <a:effectLst/>
                <a:uLnTx/>
                <a:uFillTx/>
                <a:latin typeface="Arial"/>
              </a:rPr>
              <a:t>NEMZETI FORRÁSOK</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srgbClr val="FFFFFF"/>
                </a:solidFill>
                <a:effectLst/>
                <a:uLnTx/>
                <a:uFillTx/>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90000"/>
              </a:lnSpc>
              <a:spcBef>
                <a:spcPts val="1199"/>
              </a:spcBef>
              <a:spcAft>
                <a:spcPts val="0"/>
              </a:spcAft>
              <a:buClrTx/>
              <a:buSzTx/>
              <a:buFontTx/>
              <a:buNone/>
              <a:tabLst/>
              <a:defRPr/>
            </a:pPr>
            <a:r>
              <a:rPr kumimoji="0" lang="hu-HU" sz="1400" b="1" i="0" u="none" strike="noStrike" kern="1200" cap="none" spc="0" normalizeH="0" baseline="0" noProof="0" dirty="0">
                <a:ln>
                  <a:noFill/>
                </a:ln>
                <a:solidFill>
                  <a:srgbClr val="0A1641"/>
                </a:solidFill>
                <a:effectLst/>
                <a:uLnTx/>
                <a:uFillTx/>
                <a:latin typeface="Arial"/>
              </a:rPr>
              <a:t>AUSZTRIA</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err="1">
                <a:ln>
                  <a:noFill/>
                </a:ln>
                <a:solidFill>
                  <a:srgbClr val="964277"/>
                </a:solidFill>
                <a:effectLst/>
                <a:uLnTx/>
                <a:uFillTx/>
                <a:latin typeface="Arial"/>
                <a:hlinkClick r:id="rId4"/>
              </a:rPr>
              <a:t>Mediamanual</a:t>
            </a:r>
            <a:endParaRPr kumimoji="0" lang="hu-HU" sz="1200" b="1" i="0" u="sng" strike="noStrike" kern="1200" cap="none" spc="0" normalizeH="0" baseline="0" noProof="0" dirty="0">
              <a:ln>
                <a:noFill/>
              </a:ln>
              <a:solidFill>
                <a:srgbClr val="964277"/>
              </a:solidFill>
              <a:effectLst/>
              <a:uLnTx/>
              <a:uFillTx/>
              <a:latin typeface="Arial"/>
              <a:hlinkClick r:id="rId4"/>
            </a:endParaRP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err="1">
                <a:ln>
                  <a:noFill/>
                </a:ln>
                <a:solidFill>
                  <a:srgbClr val="964277"/>
                </a:solidFill>
                <a:effectLst/>
                <a:uLnTx/>
                <a:uFillTx/>
                <a:latin typeface="Arial"/>
                <a:hlinkClick r:id="rId5"/>
              </a:rPr>
              <a:t>Saferinternet</a:t>
            </a:r>
            <a:endParaRPr kumimoji="0" lang="hu-HU" sz="1200" b="1" i="0" u="sng" strike="noStrike" kern="1200" cap="none" spc="0" normalizeH="0" baseline="0" noProof="0" dirty="0">
              <a:ln>
                <a:noFill/>
              </a:ln>
              <a:solidFill>
                <a:srgbClr val="964277"/>
              </a:solidFill>
              <a:effectLst/>
              <a:uLnTx/>
              <a:uFillTx/>
              <a:latin typeface="Arial"/>
              <a:hlinkClick r:id="rId5"/>
            </a:endParaRP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a:ln>
                  <a:noFill/>
                </a:ln>
                <a:solidFill>
                  <a:srgbClr val="964277"/>
                </a:solidFill>
                <a:effectLst/>
                <a:uLnTx/>
                <a:uFillTx/>
                <a:latin typeface="Arial"/>
                <a:hlinkClick r:id="rId6"/>
              </a:rPr>
              <a:t>BUPP</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err="1">
                <a:ln>
                  <a:noFill/>
                </a:ln>
                <a:solidFill>
                  <a:srgbClr val="964277"/>
                </a:solidFill>
                <a:effectLst/>
                <a:uLnTx/>
                <a:uFillTx/>
                <a:latin typeface="Arial"/>
                <a:hlinkClick r:id="rId7"/>
              </a:rPr>
              <a:t>Click</a:t>
            </a:r>
            <a:r>
              <a:rPr kumimoji="0" lang="hu-HU" sz="1200" b="1" i="0" u="sng" strike="noStrike" kern="1200" cap="none" spc="0" normalizeH="0" baseline="0" noProof="0" dirty="0">
                <a:ln>
                  <a:noFill/>
                </a:ln>
                <a:solidFill>
                  <a:srgbClr val="964277"/>
                </a:solidFill>
                <a:effectLst/>
                <a:uLnTx/>
                <a:uFillTx/>
                <a:latin typeface="Arial"/>
                <a:hlinkClick r:id="rId7"/>
              </a:rPr>
              <a:t> &amp; </a:t>
            </a:r>
            <a:r>
              <a:rPr kumimoji="0" lang="hu-HU" sz="1200" b="1" i="0" u="sng" strike="noStrike" kern="1200" cap="none" spc="0" normalizeH="0" baseline="0" noProof="0" dirty="0" err="1">
                <a:ln>
                  <a:noFill/>
                </a:ln>
                <a:solidFill>
                  <a:srgbClr val="964277"/>
                </a:solidFill>
                <a:effectLst/>
                <a:uLnTx/>
                <a:uFillTx/>
                <a:latin typeface="Arial"/>
                <a:hlinkClick r:id="rId7"/>
              </a:rPr>
              <a:t>Check</a:t>
            </a:r>
            <a:r>
              <a:rPr kumimoji="0" lang="hu-HU" sz="1200" b="1" i="0" u="none" strike="noStrike" kern="1200" cap="none" spc="0" normalizeH="0" baseline="0" noProof="0" dirty="0">
                <a:ln>
                  <a:noFill/>
                </a:ln>
                <a:solidFill>
                  <a:srgbClr val="0A1641"/>
                </a:solidFill>
                <a:effectLst/>
                <a:uLnTx/>
                <a:uFillTx/>
                <a:latin typeface="Arial"/>
              </a:rPr>
              <a:t> </a:t>
            </a: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r>
              <a:rPr kumimoji="0" lang="hu-HU" sz="1400" b="1" i="0" u="none" strike="noStrike" kern="1200" cap="none" spc="0" normalizeH="0" baseline="0" noProof="0" dirty="0">
                <a:ln>
                  <a:noFill/>
                </a:ln>
                <a:solidFill>
                  <a:srgbClr val="0A1641"/>
                </a:solidFill>
                <a:effectLst/>
                <a:uLnTx/>
                <a:uFillTx/>
                <a:latin typeface="Arial"/>
              </a:rPr>
              <a:t>BELGIUM</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err="1">
                <a:ln>
                  <a:noFill/>
                </a:ln>
                <a:solidFill>
                  <a:srgbClr val="964277"/>
                </a:solidFill>
                <a:effectLst/>
                <a:uLnTx/>
                <a:uFillTx/>
                <a:latin typeface="Arial"/>
                <a:hlinkClick r:id="rId8"/>
              </a:rPr>
              <a:t>Mediawijs</a:t>
            </a:r>
            <a:endParaRPr kumimoji="0" lang="hu-HU" sz="1200" b="1" i="0" u="sng" strike="noStrike" kern="1200" cap="none" spc="0" normalizeH="0" baseline="0" noProof="0" dirty="0">
              <a:ln>
                <a:noFill/>
              </a:ln>
              <a:solidFill>
                <a:srgbClr val="964277"/>
              </a:solidFill>
              <a:effectLst/>
              <a:uLnTx/>
              <a:uFillTx/>
              <a:latin typeface="Arial"/>
              <a:hlinkClick r:id="rId8"/>
            </a:endParaRP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r>
              <a:rPr kumimoji="0" lang="hu-HU" sz="1400" b="1" i="0" u="none" strike="noStrike" kern="1200" cap="none" spc="0" normalizeH="0" baseline="0" noProof="0" dirty="0">
                <a:ln>
                  <a:noFill/>
                </a:ln>
                <a:solidFill>
                  <a:srgbClr val="0A1641"/>
                </a:solidFill>
                <a:effectLst/>
                <a:uLnTx/>
                <a:uFillTx/>
                <a:latin typeface="Arial"/>
              </a:rPr>
              <a:t>BULGÁRIA</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err="1">
                <a:ln>
                  <a:noFill/>
                </a:ln>
                <a:solidFill>
                  <a:srgbClr val="964277"/>
                </a:solidFill>
                <a:effectLst/>
                <a:uLnTx/>
                <a:uFillTx/>
                <a:latin typeface="Arial"/>
                <a:hlinkClick r:id="rId9"/>
              </a:rPr>
              <a:t>Gramoten</a:t>
            </a:r>
            <a:r>
              <a:rPr kumimoji="0" lang="hu-HU" sz="1200" b="1" i="0" u="none" strike="noStrike" kern="1200" cap="none" spc="0" normalizeH="0" baseline="0" noProof="0" dirty="0">
                <a:ln>
                  <a:noFill/>
                </a:ln>
                <a:solidFill>
                  <a:srgbClr val="0A1641"/>
                </a:solidFill>
                <a:effectLst/>
                <a:uLnTx/>
                <a:uFillTx/>
                <a:latin typeface="Arial"/>
              </a:rPr>
              <a:t> </a:t>
            </a: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r>
              <a:rPr kumimoji="0" lang="hu-HU" sz="1400" b="1" i="0" u="none" strike="noStrike" kern="1200" cap="none" spc="0" normalizeH="0" baseline="0" noProof="0" dirty="0">
                <a:ln>
                  <a:noFill/>
                </a:ln>
                <a:solidFill>
                  <a:srgbClr val="0A1641"/>
                </a:solidFill>
                <a:effectLst/>
                <a:uLnTx/>
                <a:uFillTx/>
                <a:latin typeface="Arial"/>
              </a:rPr>
              <a:t>HORVÁTORSZÁG</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a:ln>
                  <a:noFill/>
                </a:ln>
                <a:solidFill>
                  <a:srgbClr val="964277"/>
                </a:solidFill>
                <a:effectLst/>
                <a:uLnTx/>
                <a:uFillTx/>
                <a:latin typeface="Arial"/>
                <a:hlinkClick r:id="rId10"/>
              </a:rPr>
              <a:t>Szövetség a kommunikációért és a médiakultúráért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err="1">
                <a:ln>
                  <a:noFill/>
                </a:ln>
                <a:solidFill>
                  <a:srgbClr val="964277"/>
                </a:solidFill>
                <a:effectLst/>
                <a:uLnTx/>
                <a:uFillTx/>
                <a:latin typeface="Arial"/>
                <a:hlinkClick r:id="rId11"/>
              </a:rPr>
              <a:t>Children</a:t>
            </a:r>
            <a:r>
              <a:rPr kumimoji="0" lang="hu-HU" sz="1200" b="1" i="0" u="sng" strike="noStrike" kern="1200" cap="none" spc="0" normalizeH="0" baseline="0" noProof="0" dirty="0">
                <a:ln>
                  <a:noFill/>
                </a:ln>
                <a:solidFill>
                  <a:srgbClr val="964277"/>
                </a:solidFill>
                <a:effectLst/>
                <a:uLnTx/>
                <a:uFillTx/>
                <a:latin typeface="Arial"/>
                <a:hlinkClick r:id="rId11"/>
              </a:rPr>
              <a:t> of </a:t>
            </a:r>
            <a:r>
              <a:rPr kumimoji="0" lang="hu-HU" sz="1200" b="1" i="0" u="sng" strike="noStrike" kern="1200" cap="none" spc="0" normalizeH="0" baseline="0" noProof="0" dirty="0" err="1">
                <a:ln>
                  <a:noFill/>
                </a:ln>
                <a:solidFill>
                  <a:srgbClr val="964277"/>
                </a:solidFill>
                <a:effectLst/>
                <a:uLnTx/>
                <a:uFillTx/>
                <a:latin typeface="Arial"/>
                <a:hlinkClick r:id="rId11"/>
              </a:rPr>
              <a:t>the</a:t>
            </a:r>
            <a:r>
              <a:rPr kumimoji="0" lang="hu-HU" sz="1200" b="1" i="0" u="sng" strike="noStrike" kern="1200" cap="none" spc="0" normalizeH="0" baseline="0" noProof="0" dirty="0">
                <a:ln>
                  <a:noFill/>
                </a:ln>
                <a:solidFill>
                  <a:srgbClr val="964277"/>
                </a:solidFill>
                <a:effectLst/>
                <a:uLnTx/>
                <a:uFillTx/>
                <a:latin typeface="Arial"/>
                <a:hlinkClick r:id="rId11"/>
              </a:rPr>
              <a:t> </a:t>
            </a:r>
            <a:r>
              <a:rPr kumimoji="0" lang="hu-HU" sz="1200" b="1" i="0" u="sng" strike="noStrike" kern="1200" cap="none" spc="0" normalizeH="0" baseline="0" noProof="0" dirty="0" err="1">
                <a:ln>
                  <a:noFill/>
                </a:ln>
                <a:solidFill>
                  <a:srgbClr val="964277"/>
                </a:solidFill>
                <a:effectLst/>
                <a:uLnTx/>
                <a:uFillTx/>
                <a:latin typeface="Arial"/>
                <a:hlinkClick r:id="rId11"/>
              </a:rPr>
              <a:t>media</a:t>
            </a:r>
            <a:r>
              <a:rPr kumimoji="0" lang="hu-HU" sz="1200" b="1" i="0" u="sng" strike="noStrike" kern="1200" cap="none" spc="0" normalizeH="0" baseline="0" noProof="0" dirty="0">
                <a:ln>
                  <a:noFill/>
                </a:ln>
                <a:solidFill>
                  <a:srgbClr val="964277"/>
                </a:solidFill>
                <a:effectLst/>
                <a:uLnTx/>
                <a:uFillTx/>
                <a:latin typeface="Arial"/>
                <a:hlinkClick r:id="rId11"/>
              </a:rPr>
              <a:t>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dirty="0">
                <a:ln>
                  <a:noFill/>
                </a:ln>
                <a:solidFill>
                  <a:srgbClr val="964277"/>
                </a:solidFill>
                <a:effectLst/>
                <a:uLnTx/>
                <a:uFillTx/>
                <a:latin typeface="Arial"/>
                <a:hlinkClick r:id="rId12"/>
              </a:rPr>
              <a:t>Médiatudatosság Napok</a:t>
            </a: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dirty="0">
              <a:ln>
                <a:noFill/>
              </a:ln>
              <a:solidFill>
                <a:prstClr val="black"/>
              </a:solidFill>
              <a:effectLst/>
              <a:uLnTx/>
              <a:uFillTx/>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l" defTabSz="914400" rtl="0" eaLnBrk="1" fontAlgn="auto" latinLnBrk="0" hangingPunct="1">
              <a:lnSpc>
                <a:spcPct val="90000"/>
              </a:lnSpc>
              <a:spcBef>
                <a:spcPts val="1199"/>
              </a:spcBef>
              <a:spcAft>
                <a:spcPts val="0"/>
              </a:spcAft>
              <a:buClrTx/>
              <a:buSzTx/>
              <a:buFontTx/>
              <a:buNone/>
              <a:tabLst/>
              <a:defRPr/>
            </a:pPr>
            <a:r>
              <a:rPr kumimoji="0" lang="hu-HU" sz="1400" b="1" i="0" u="none" strike="noStrike" kern="1200" cap="none" spc="0" normalizeH="0" baseline="0" noProof="0">
                <a:ln>
                  <a:noFill/>
                </a:ln>
                <a:solidFill>
                  <a:srgbClr val="0A1641"/>
                </a:solidFill>
                <a:effectLst/>
                <a:uLnTx/>
                <a:uFillTx/>
                <a:latin typeface="Arial"/>
              </a:rPr>
              <a:t>CIPRUS</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13"/>
              </a:rPr>
              <a:t>Combating Misinformation Through Media Literacy </a:t>
            </a: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r>
              <a:rPr kumimoji="0" lang="hu-HU" sz="1400" b="1" i="0" u="none" strike="noStrike" kern="1200" cap="none" spc="0" normalizeH="0" baseline="0" noProof="0">
                <a:ln>
                  <a:noFill/>
                </a:ln>
                <a:solidFill>
                  <a:srgbClr val="0A1641"/>
                </a:solidFill>
                <a:effectLst/>
                <a:uLnTx/>
                <a:uFillTx/>
                <a:latin typeface="Arial"/>
              </a:rPr>
              <a:t>CSEH KÖZTÁRSASÁG</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14"/>
              </a:rPr>
              <a:t>Clovekvtisni</a:t>
            </a:r>
            <a:r>
              <a:rPr kumimoji="0" lang="hu-HU" sz="1200" b="1" i="0" u="none" strike="noStrike" kern="1200" cap="none" spc="0" normalizeH="0" baseline="0" noProof="0">
                <a:ln>
                  <a:noFill/>
                </a:ln>
                <a:solidFill>
                  <a:srgbClr val="0A1641"/>
                </a:solidFill>
                <a:effectLst/>
                <a:uLnTx/>
                <a:uFillTx/>
                <a:latin typeface="Arial"/>
              </a:rPr>
              <a:t>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15"/>
              </a:rPr>
              <a:t>Fakescape</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16"/>
              </a:rPr>
              <a:t>Elpida</a:t>
            </a:r>
            <a:r>
              <a:rPr kumimoji="0" lang="hu-HU" sz="1200" b="1" i="0" u="none" strike="noStrike" kern="1200" cap="none" spc="0" normalizeH="0" baseline="0" noProof="0">
                <a:ln>
                  <a:noFill/>
                </a:ln>
                <a:solidFill>
                  <a:srgbClr val="0A1641"/>
                </a:solidFill>
                <a:effectLst/>
                <a:uLnTx/>
                <a:uFillTx/>
                <a:latin typeface="Arial"/>
              </a:rPr>
              <a:t> </a:t>
            </a: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r>
              <a:rPr kumimoji="0" lang="hu-HU" sz="1400" b="1" i="0" u="none" strike="noStrike" kern="1200" cap="none" spc="0" normalizeH="0" baseline="0" noProof="0">
                <a:ln>
                  <a:noFill/>
                </a:ln>
                <a:solidFill>
                  <a:srgbClr val="0A1641"/>
                </a:solidFill>
                <a:effectLst/>
                <a:uLnTx/>
                <a:uFillTx/>
                <a:latin typeface="Arial"/>
              </a:rPr>
              <a:t>DÁNIA</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17"/>
              </a:rPr>
              <a:t>International Media Support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18"/>
              </a:rPr>
              <a:t>TjekDet</a:t>
            </a:r>
            <a:r>
              <a:rPr kumimoji="0" lang="hu-HU" sz="1200" b="1" i="0" u="none" strike="noStrike" kern="1200" cap="none" spc="0" normalizeH="0" baseline="0" noProof="0">
                <a:ln>
                  <a:noFill/>
                </a:ln>
                <a:solidFill>
                  <a:srgbClr val="0A1641"/>
                </a:solidFill>
                <a:effectLst/>
                <a:uLnTx/>
                <a:uFillTx/>
                <a:latin typeface="Arial"/>
              </a:rPr>
              <a:t>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19"/>
              </a:rPr>
              <a:t>DR Detektor</a:t>
            </a:r>
            <a:r>
              <a:rPr kumimoji="0" lang="hu-HU" sz="1200" b="1" i="0" u="none" strike="noStrike" kern="1200" cap="none" spc="0" normalizeH="0" baseline="0" noProof="0">
                <a:ln>
                  <a:noFill/>
                </a:ln>
                <a:solidFill>
                  <a:srgbClr val="0A1641"/>
                </a:solidFill>
                <a:effectLst/>
                <a:uLnTx/>
                <a:uFillTx/>
                <a:latin typeface="Arial"/>
              </a:rPr>
              <a:t>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20"/>
              </a:rPr>
              <a:t>DR Ultra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21"/>
              </a:rPr>
              <a:t>Børneavisen</a:t>
            </a:r>
            <a:r>
              <a:rPr kumimoji="0" lang="hu-HU" sz="1200" b="1" i="0" u="none" strike="noStrike" kern="1200" cap="none" spc="0" normalizeH="0" baseline="0" noProof="0">
                <a:ln>
                  <a:noFill/>
                </a:ln>
                <a:solidFill>
                  <a:srgbClr val="0A1641"/>
                </a:solidFill>
                <a:effectLst/>
                <a:uLnTx/>
                <a:uFillTx/>
                <a:latin typeface="Arial"/>
              </a:rPr>
              <a:t> </a:t>
            </a:r>
          </a:p>
          <a:p>
            <a:pPr marL="182880" marR="0" lvl="0" indent="-182520" algn="l" defTabSz="914400" rtl="0" eaLnBrk="1" fontAlgn="auto" latinLnBrk="0" hangingPunct="1">
              <a:lnSpc>
                <a:spcPct val="90000"/>
              </a:lnSpc>
              <a:spcBef>
                <a:spcPts val="1199"/>
              </a:spcBef>
              <a:spcAft>
                <a:spcPts val="0"/>
              </a:spcAft>
              <a:buClr>
                <a:srgbClr val="40BAD2"/>
              </a:buClr>
              <a:buSzTx/>
              <a:buFont typeface="Wingdings 2" charset="2"/>
              <a:buChar char=""/>
              <a:tabLst/>
              <a:defRPr/>
            </a:pPr>
            <a:r>
              <a:rPr kumimoji="0" lang="hu-HU" sz="1200" b="1" i="0" u="sng" strike="noStrike" kern="1200" cap="none" spc="0" normalizeH="0" baseline="0" noProof="0">
                <a:ln>
                  <a:noFill/>
                </a:ln>
                <a:solidFill>
                  <a:srgbClr val="964277"/>
                </a:solidFill>
                <a:effectLst/>
                <a:uLnTx/>
                <a:uFillTx/>
                <a:latin typeface="Arial"/>
                <a:hlinkClick r:id="rId22"/>
              </a:rPr>
              <a:t>Danske Medier </a:t>
            </a: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90000"/>
              </a:lnSpc>
              <a:spcBef>
                <a:spcPts val="1199"/>
              </a:spcBef>
              <a:spcAft>
                <a:spcPts val="0"/>
              </a:spcAft>
              <a:buClrTx/>
              <a:buSzTx/>
              <a:buFontTx/>
              <a:buNone/>
              <a:tabLst/>
              <a:defRPr/>
            </a:pPr>
            <a:endParaRPr kumimoji="0" lang="fr-BE" sz="1200" b="0" i="0" u="none" strike="noStrike" kern="1200" cap="none" spc="-1" normalizeH="0" baseline="0" noProof="0">
              <a:ln>
                <a:noFill/>
              </a:ln>
              <a:solidFill>
                <a:prstClr val="black"/>
              </a:solidFill>
              <a:effectLst/>
              <a:uLnTx/>
              <a:uFillTx/>
              <a:latin typeface="Arial"/>
            </a:endParaRPr>
          </a:p>
        </p:txBody>
      </p:sp>
      <p:pic>
        <p:nvPicPr>
          <p:cNvPr id="647" name="Elemento grafico 14" descr="Collegamento"/>
          <p:cNvPicPr/>
          <p:nvPr/>
        </p:nvPicPr>
        <p:blipFill>
          <a:blip r:embed="rId23"/>
          <a:stretch/>
        </p:blipFill>
        <p:spPr>
          <a:xfrm>
            <a:off x="463680" y="2623680"/>
            <a:ext cx="1945440" cy="1945440"/>
          </a:xfrm>
          <a:prstGeom prst="rect">
            <a:avLst/>
          </a:prstGeom>
          <a:ln w="0">
            <a:noFill/>
          </a:ln>
        </p:spPr>
      </p:pic>
      <p:pic>
        <p:nvPicPr>
          <p:cNvPr id="648" name="Immagine 20"/>
          <p:cNvPicPr/>
          <p:nvPr/>
        </p:nvPicPr>
        <p:blipFill>
          <a:blip r:embed="rId24">
            <a:alphaModFix amt="19000"/>
          </a:blip>
          <a:stretch/>
        </p:blipFill>
        <p:spPr>
          <a:xfrm>
            <a:off x="92520" y="2184840"/>
            <a:ext cx="2799360" cy="2955600"/>
          </a:xfrm>
          <a:prstGeom prst="rect">
            <a:avLst/>
          </a:prstGeom>
          <a:ln w="0">
            <a:noFill/>
          </a:ln>
        </p:spPr>
      </p:pic>
    </p:spTree>
    <p:extLst>
      <p:ext uri="{BB962C8B-B14F-4D97-AF65-F5344CB8AC3E}">
        <p14:creationId xmlns:p14="http://schemas.microsoft.com/office/powerpoint/2010/main" val="273602902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3620D-1003-1B43-BFD4-C2033AA90D2C}"/>
              </a:ext>
            </a:extLst>
          </p:cNvPr>
          <p:cNvSpPr>
            <a:spLocks noGrp="1"/>
          </p:cNvSpPr>
          <p:nvPr>
            <p:ph type="ctrTitle"/>
          </p:nvPr>
        </p:nvSpPr>
        <p:spPr/>
        <p:txBody>
          <a:bodyPr/>
          <a:lstStyle/>
          <a:p>
            <a:r>
              <a:rPr lang="hu-HU" dirty="0"/>
              <a:t>NÉHÁNY PÉLDA</a:t>
            </a:r>
          </a:p>
        </p:txBody>
      </p:sp>
      <p:pic>
        <p:nvPicPr>
          <p:cNvPr id="4" name="Immagine 3">
            <a:extLst>
              <a:ext uri="{FF2B5EF4-FFF2-40B4-BE49-F238E27FC236}">
                <a16:creationId xmlns:a16="http://schemas.microsoft.com/office/drawing/2014/main" id="{3CEE9DEB-A764-A84C-A782-8168BB6BC42E}"/>
              </a:ext>
            </a:extLst>
          </p:cNvPr>
          <p:cNvPicPr>
            <a:picLocks noChangeAspect="1"/>
          </p:cNvPicPr>
          <p:nvPr/>
        </p:nvPicPr>
        <p:blipFill>
          <a:blip r:embed="rId3">
            <a:alphaModFix/>
          </a:blip>
          <a:srcRect/>
          <a:stretch/>
        </p:blipFill>
        <p:spPr>
          <a:xfrm>
            <a:off x="629163" y="957090"/>
            <a:ext cx="2662677" cy="5155339"/>
          </a:xfrm>
          <a:prstGeom prst="rect">
            <a:avLst/>
          </a:prstGeom>
          <a:effectLst>
            <a:reflection blurRad="6350" stA="15000" endPos="55000" dir="5400000" sy="-100000" algn="bl" rotWithShape="0"/>
          </a:effectLst>
        </p:spPr>
      </p:pic>
      <p:pic>
        <p:nvPicPr>
          <p:cNvPr id="5" name="Immagine 4">
            <a:extLst>
              <a:ext uri="{FF2B5EF4-FFF2-40B4-BE49-F238E27FC236}">
                <a16:creationId xmlns:a16="http://schemas.microsoft.com/office/drawing/2014/main" id="{7F8B35B2-4BCE-834D-B0BC-A7E182E59389}"/>
              </a:ext>
            </a:extLst>
          </p:cNvPr>
          <p:cNvPicPr>
            <a:picLocks noChangeAspect="1"/>
          </p:cNvPicPr>
          <p:nvPr/>
        </p:nvPicPr>
        <p:blipFill>
          <a:blip r:embed="rId4"/>
          <a:srcRect/>
          <a:stretch/>
        </p:blipFill>
        <p:spPr>
          <a:xfrm>
            <a:off x="7094628" y="1884480"/>
            <a:ext cx="3213557" cy="3039125"/>
          </a:xfrm>
          <a:prstGeom prst="rect">
            <a:avLst/>
          </a:prstGeom>
          <a:ln w="92075" cap="rnd" cmpd="sng">
            <a:noFill/>
          </a:ln>
        </p:spPr>
      </p:pic>
      <p:pic>
        <p:nvPicPr>
          <p:cNvPr id="6" name="Immagine 5">
            <a:extLst>
              <a:ext uri="{FF2B5EF4-FFF2-40B4-BE49-F238E27FC236}">
                <a16:creationId xmlns:a16="http://schemas.microsoft.com/office/drawing/2014/main" id="{56534C8E-12C3-E346-B914-DB41178D7318}"/>
              </a:ext>
            </a:extLst>
          </p:cNvPr>
          <p:cNvPicPr>
            <a:picLocks noChangeAspect="1"/>
          </p:cNvPicPr>
          <p:nvPr/>
        </p:nvPicPr>
        <p:blipFill>
          <a:blip r:embed="rId5"/>
          <a:srcRect/>
          <a:stretch/>
        </p:blipFill>
        <p:spPr>
          <a:xfrm>
            <a:off x="2897207" y="1879236"/>
            <a:ext cx="3220266" cy="2951350"/>
          </a:xfrm>
          <a:prstGeom prst="rect">
            <a:avLst/>
          </a:prstGeom>
          <a:ln w="92075" cap="rnd" cmpd="sng">
            <a:noFill/>
          </a:ln>
        </p:spPr>
      </p:pic>
      <p:sp>
        <p:nvSpPr>
          <p:cNvPr id="9" name="CasellaDiTesto 8">
            <a:extLst>
              <a:ext uri="{FF2B5EF4-FFF2-40B4-BE49-F238E27FC236}">
                <a16:creationId xmlns:a16="http://schemas.microsoft.com/office/drawing/2014/main" id="{BF6D4B68-578C-FD49-8755-723EE2A482DB}"/>
              </a:ext>
            </a:extLst>
          </p:cNvPr>
          <p:cNvSpPr txBox="1"/>
          <p:nvPr/>
        </p:nvSpPr>
        <p:spPr>
          <a:xfrm>
            <a:off x="2806984" y="1443462"/>
            <a:ext cx="3525890" cy="306302"/>
          </a:xfrm>
          <a:prstGeom prst="rect">
            <a:avLst/>
          </a:prstGeom>
          <a:noFill/>
        </p:spPr>
        <p:txBody>
          <a:bodyPr wrap="square" rtlCol="0">
            <a:spAutoFit/>
          </a:bodyPr>
          <a:lstStyle/>
          <a:p>
            <a:pPr>
              <a:lnSpc>
                <a:spcPts val="1780"/>
              </a:lnSpc>
            </a:pPr>
            <a:r>
              <a:rPr lang="hu-HU" sz="1400" b="1">
                <a:solidFill>
                  <a:srgbClr val="0B1741"/>
                </a:solidFill>
                <a:latin typeface="Arial" panose="020B0604020202020204" pitchFamily="34" charset="0"/>
                <a:cs typeface="Arial" panose="020B0604020202020204" pitchFamily="34" charset="0"/>
              </a:rPr>
              <a:t>HELYTELEN KÉPFELIRAT</a:t>
            </a:r>
          </a:p>
        </p:txBody>
      </p:sp>
      <p:pic>
        <p:nvPicPr>
          <p:cNvPr id="10" name="Immagine 9">
            <a:extLst>
              <a:ext uri="{FF2B5EF4-FFF2-40B4-BE49-F238E27FC236}">
                <a16:creationId xmlns:a16="http://schemas.microsoft.com/office/drawing/2014/main" id="{E620504B-CF08-B542-B531-96ECF45D35BD}"/>
              </a:ext>
            </a:extLst>
          </p:cNvPr>
          <p:cNvPicPr>
            <a:picLocks noChangeAspect="1"/>
          </p:cNvPicPr>
          <p:nvPr/>
        </p:nvPicPr>
        <p:blipFill>
          <a:blip r:embed="rId6"/>
          <a:stretch>
            <a:fillRect/>
          </a:stretch>
        </p:blipFill>
        <p:spPr>
          <a:xfrm>
            <a:off x="10127814" y="1193207"/>
            <a:ext cx="542486" cy="542486"/>
          </a:xfrm>
          <a:prstGeom prst="rect">
            <a:avLst/>
          </a:prstGeom>
        </p:spPr>
      </p:pic>
      <p:sp>
        <p:nvSpPr>
          <p:cNvPr id="11" name="CasellaDiTesto 10">
            <a:extLst>
              <a:ext uri="{FF2B5EF4-FFF2-40B4-BE49-F238E27FC236}">
                <a16:creationId xmlns:a16="http://schemas.microsoft.com/office/drawing/2014/main" id="{4D81E2D3-2F7C-B64D-B4C0-131499179282}"/>
              </a:ext>
            </a:extLst>
          </p:cNvPr>
          <p:cNvSpPr txBox="1"/>
          <p:nvPr/>
        </p:nvSpPr>
        <p:spPr>
          <a:xfrm>
            <a:off x="7008726" y="1467827"/>
            <a:ext cx="4078373" cy="297517"/>
          </a:xfrm>
          <a:prstGeom prst="rect">
            <a:avLst/>
          </a:prstGeom>
          <a:noFill/>
        </p:spPr>
        <p:txBody>
          <a:bodyPr wrap="square" rtlCol="0">
            <a:spAutoFit/>
          </a:bodyPr>
          <a:lstStyle/>
          <a:p>
            <a:pPr>
              <a:lnSpc>
                <a:spcPts val="1580"/>
              </a:lnSpc>
            </a:pPr>
            <a:r>
              <a:rPr lang="hu-HU" sz="1400" b="1">
                <a:solidFill>
                  <a:srgbClr val="0B1741"/>
                </a:solidFill>
                <a:latin typeface="Arial" panose="020B0604020202020204" pitchFamily="34" charset="0"/>
                <a:cs typeface="Arial" panose="020B0604020202020204" pitchFamily="34" charset="0"/>
              </a:rPr>
              <a:t>A FORRÁS NEM LÉTEZIK</a:t>
            </a:r>
          </a:p>
        </p:txBody>
      </p:sp>
      <p:pic>
        <p:nvPicPr>
          <p:cNvPr id="12" name="Immagine 11">
            <a:extLst>
              <a:ext uri="{FF2B5EF4-FFF2-40B4-BE49-F238E27FC236}">
                <a16:creationId xmlns:a16="http://schemas.microsoft.com/office/drawing/2014/main" id="{606B6C97-5B43-2441-93CD-FB3703A012FF}"/>
              </a:ext>
            </a:extLst>
          </p:cNvPr>
          <p:cNvPicPr>
            <a:picLocks noChangeAspect="1"/>
          </p:cNvPicPr>
          <p:nvPr/>
        </p:nvPicPr>
        <p:blipFill>
          <a:blip r:embed="rId7">
            <a:biLevel thresh="25000"/>
          </a:blip>
          <a:stretch>
            <a:fillRect/>
          </a:stretch>
        </p:blipFill>
        <p:spPr>
          <a:xfrm>
            <a:off x="5549292" y="1216182"/>
            <a:ext cx="754658" cy="515605"/>
          </a:xfrm>
          <a:prstGeom prst="rect">
            <a:avLst/>
          </a:prstGeom>
        </p:spPr>
      </p:pic>
      <p:sp>
        <p:nvSpPr>
          <p:cNvPr id="13" name="Rettangolo con angoli arrotondati 12">
            <a:extLst>
              <a:ext uri="{FF2B5EF4-FFF2-40B4-BE49-F238E27FC236}">
                <a16:creationId xmlns:a16="http://schemas.microsoft.com/office/drawing/2014/main" id="{D02BF0BF-D0E3-A44A-A197-E0B118A86D3D}"/>
              </a:ext>
            </a:extLst>
          </p:cNvPr>
          <p:cNvSpPr/>
          <p:nvPr/>
        </p:nvSpPr>
        <p:spPr>
          <a:xfrm>
            <a:off x="9309052" y="4533347"/>
            <a:ext cx="1534046" cy="39829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a:latin typeface="Arial" panose="020B0604020202020204" pitchFamily="34" charset="0"/>
                <a:cs typeface="Arial" panose="020B0604020202020204" pitchFamily="34" charset="0"/>
              </a:rPr>
              <a:t>HAMIS</a:t>
            </a:r>
          </a:p>
        </p:txBody>
      </p:sp>
      <p:sp>
        <p:nvSpPr>
          <p:cNvPr id="14" name="CasellaDiTesto 13">
            <a:extLst>
              <a:ext uri="{FF2B5EF4-FFF2-40B4-BE49-F238E27FC236}">
                <a16:creationId xmlns:a16="http://schemas.microsoft.com/office/drawing/2014/main" id="{4DD935C7-B9ED-D54D-97B3-1AAA81DCEBE9}"/>
              </a:ext>
            </a:extLst>
          </p:cNvPr>
          <p:cNvSpPr txBox="1"/>
          <p:nvPr/>
        </p:nvSpPr>
        <p:spPr>
          <a:xfrm>
            <a:off x="2806984" y="5151480"/>
            <a:ext cx="3525890" cy="630942"/>
          </a:xfrm>
          <a:prstGeom prst="rect">
            <a:avLst/>
          </a:prstGeom>
          <a:noFill/>
        </p:spPr>
        <p:txBody>
          <a:bodyPr wrap="square" rtlCol="0">
            <a:spAutoFit/>
          </a:bodyPr>
          <a:lstStyle/>
          <a:p>
            <a:pPr>
              <a:lnSpc>
                <a:spcPts val="1380"/>
              </a:lnSpc>
            </a:pPr>
            <a:r>
              <a:rPr lang="hu-HU" sz="1400" b="1">
                <a:latin typeface="Arial" panose="020B0604020202020204" pitchFamily="34" charset="0"/>
                <a:cs typeface="Arial" panose="020B0604020202020204" pitchFamily="34" charset="0"/>
              </a:rPr>
              <a:t>A kép egy másik lány fiókjához tartozik, aki ebből a szögből nagyon hasonlít Gretára.</a:t>
            </a:r>
          </a:p>
        </p:txBody>
      </p:sp>
      <p:sp>
        <p:nvSpPr>
          <p:cNvPr id="15" name="CasellaDiTesto 14">
            <a:extLst>
              <a:ext uri="{FF2B5EF4-FFF2-40B4-BE49-F238E27FC236}">
                <a16:creationId xmlns:a16="http://schemas.microsoft.com/office/drawing/2014/main" id="{6BF7849D-0E0E-E04E-B19E-E16377D0FCB7}"/>
              </a:ext>
            </a:extLst>
          </p:cNvPr>
          <p:cNvSpPr txBox="1"/>
          <p:nvPr/>
        </p:nvSpPr>
        <p:spPr>
          <a:xfrm>
            <a:off x="7006960" y="5178904"/>
            <a:ext cx="3618368" cy="630942"/>
          </a:xfrm>
          <a:prstGeom prst="rect">
            <a:avLst/>
          </a:prstGeom>
          <a:noFill/>
        </p:spPr>
        <p:txBody>
          <a:bodyPr wrap="square" rtlCol="0">
            <a:spAutoFit/>
          </a:bodyPr>
          <a:lstStyle/>
          <a:p>
            <a:pPr>
              <a:lnSpc>
                <a:spcPts val="1380"/>
              </a:lnSpc>
            </a:pPr>
            <a:r>
              <a:rPr lang="hu-HU" sz="1400" b="1">
                <a:latin typeface="Arial" panose="020B0604020202020204" pitchFamily="34" charset="0"/>
                <a:cs typeface="Arial" panose="020B0604020202020204" pitchFamily="34" charset="0"/>
              </a:rPr>
              <a:t>A dailypresser.com nem igazi híroldal. A bejegyzés teljes mértékben kitaláció.</a:t>
            </a:r>
          </a:p>
        </p:txBody>
      </p:sp>
      <p:sp>
        <p:nvSpPr>
          <p:cNvPr id="16" name="Rettangolo 15">
            <a:extLst>
              <a:ext uri="{FF2B5EF4-FFF2-40B4-BE49-F238E27FC236}">
                <a16:creationId xmlns:a16="http://schemas.microsoft.com/office/drawing/2014/main" id="{9B3E8E8F-EDB0-7949-954E-632FFEF0225F}"/>
              </a:ext>
            </a:extLst>
          </p:cNvPr>
          <p:cNvSpPr/>
          <p:nvPr/>
        </p:nvSpPr>
        <p:spPr>
          <a:xfrm>
            <a:off x="7117404" y="4562856"/>
            <a:ext cx="2370306" cy="338328"/>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con angoli arrotondati 16">
            <a:extLst>
              <a:ext uri="{FF2B5EF4-FFF2-40B4-BE49-F238E27FC236}">
                <a16:creationId xmlns:a16="http://schemas.microsoft.com/office/drawing/2014/main" id="{418F428D-3186-154E-9533-0C38C3274984}"/>
              </a:ext>
            </a:extLst>
          </p:cNvPr>
          <p:cNvSpPr/>
          <p:nvPr/>
        </p:nvSpPr>
        <p:spPr>
          <a:xfrm>
            <a:off x="2624328" y="4203701"/>
            <a:ext cx="3781582" cy="51204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latin typeface="Arial" panose="020B0604020202020204" pitchFamily="34" charset="0"/>
                <a:cs typeface="Arial" panose="020B0604020202020204" pitchFamily="34" charset="0"/>
              </a:rPr>
              <a:t>HAMIS</a:t>
            </a:r>
          </a:p>
        </p:txBody>
      </p:sp>
    </p:spTree>
    <p:extLst>
      <p:ext uri="{BB962C8B-B14F-4D97-AF65-F5344CB8AC3E}">
        <p14:creationId xmlns:p14="http://schemas.microsoft.com/office/powerpoint/2010/main" val="1350632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u-HU" dirty="0"/>
              <a:t>AJÁNLÁSOK TOVÁBBI TÁJÉKOZÓDÁSHOZ – </a:t>
            </a:r>
            <a:r>
              <a:rPr lang="hu-HU" b="1" dirty="0"/>
              <a:t>NEMZETI FORRÁSOK</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5.</a:t>
            </a:r>
          </a:p>
        </p:txBody>
      </p:sp>
      <p:sp>
        <p:nvSpPr>
          <p:cNvPr id="8" name="TextBox 3">
            <a:extLst>
              <a:ext uri="{FF2B5EF4-FFF2-40B4-BE49-F238E27FC236}">
                <a16:creationId xmlns:a16="http://schemas.microsoft.com/office/drawing/2014/main" id="{87A1C008-3B05-1147-AAB4-D681F1491571}"/>
              </a:ext>
            </a:extLst>
          </p:cNvPr>
          <p:cNvSpPr txBox="1"/>
          <p:nvPr/>
        </p:nvSpPr>
        <p:spPr>
          <a:xfrm>
            <a:off x="2782888" y="1196976"/>
            <a:ext cx="3285573" cy="6463308"/>
          </a:xfrm>
          <a:prstGeom prst="rect">
            <a:avLst/>
          </a:prstGeom>
          <a:noFill/>
        </p:spPr>
        <p:txBody>
          <a:bodyPr wrap="square" rtlCol="0">
            <a:spAutoFit/>
          </a:bodyPr>
          <a:lstStyle/>
          <a:p>
            <a:pPr lvl="0">
              <a:lnSpc>
                <a:spcPct val="90000"/>
              </a:lnSpc>
              <a:spcBef>
                <a:spcPts val="1200"/>
              </a:spcBef>
              <a:buClr>
                <a:srgbClr val="40BAD2"/>
              </a:buClr>
            </a:pPr>
            <a:r>
              <a:rPr lang="hu-HU" sz="1400" b="1"/>
              <a:t>ÉSZTORSZÁG</a:t>
            </a:r>
          </a:p>
          <a:p>
            <a:pPr marL="182880" lvl="0" indent="-182880">
              <a:lnSpc>
                <a:spcPct val="90000"/>
              </a:lnSpc>
              <a:spcBef>
                <a:spcPts val="1200"/>
              </a:spcBef>
              <a:buClr>
                <a:srgbClr val="40BAD2"/>
              </a:buClr>
              <a:buFont typeface="Wingdings 2" pitchFamily="18" charset="2"/>
              <a:buChar char=""/>
            </a:pPr>
            <a:r>
              <a:rPr lang="hu-HU" sz="1200" b="1">
                <a:hlinkClick r:id="rId3"/>
              </a:rPr>
              <a:t>Meediapädevuse nädal</a:t>
            </a:r>
          </a:p>
          <a:p>
            <a:pPr marL="182880" lvl="0" indent="-182880">
              <a:lnSpc>
                <a:spcPct val="90000"/>
              </a:lnSpc>
              <a:spcBef>
                <a:spcPts val="1200"/>
              </a:spcBef>
              <a:buClr>
                <a:srgbClr val="40BAD2"/>
              </a:buClr>
              <a:buFont typeface="Wingdings 2" pitchFamily="18" charset="2"/>
              <a:buChar char=""/>
            </a:pPr>
            <a:r>
              <a:rPr lang="hu-HU" sz="1200" b="1">
                <a:hlinkClick r:id="rId4"/>
              </a:rPr>
              <a:t>SALTO Participation &amp; Informa</a:t>
            </a:r>
            <a:r>
              <a:rPr lang="hu-HU" sz="1400" b="1">
                <a:hlinkClick r:id="rId4"/>
              </a:rPr>
              <a:t>tion</a:t>
            </a: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hu-HU" sz="1400" b="1"/>
              <a:t>FINNORSZÁG</a:t>
            </a:r>
          </a:p>
          <a:p>
            <a:pPr marL="182880" indent="-182880">
              <a:lnSpc>
                <a:spcPct val="90000"/>
              </a:lnSpc>
              <a:spcBef>
                <a:spcPts val="1200"/>
              </a:spcBef>
              <a:buClr>
                <a:srgbClr val="40BAD2"/>
              </a:buClr>
              <a:buFont typeface="Wingdings 2" pitchFamily="18" charset="2"/>
              <a:buChar char=""/>
            </a:pPr>
            <a:r>
              <a:rPr lang="hu-HU" sz="1200" b="1">
                <a:hlinkClick r:id="rId5"/>
              </a:rPr>
              <a:t>Media Literacy in Finland</a:t>
            </a:r>
          </a:p>
          <a:p>
            <a:pPr marL="182880" indent="-182880">
              <a:lnSpc>
                <a:spcPct val="90000"/>
              </a:lnSpc>
              <a:spcBef>
                <a:spcPts val="1200"/>
              </a:spcBef>
              <a:buClr>
                <a:srgbClr val="40BAD2"/>
              </a:buClr>
              <a:buFont typeface="Wingdings 2" pitchFamily="18" charset="2"/>
              <a:buChar char=""/>
            </a:pPr>
            <a:r>
              <a:rPr lang="hu-HU" sz="1200" b="1">
                <a:hlinkClick r:id="rId6"/>
              </a:rPr>
              <a:t>KAVI</a:t>
            </a:r>
          </a:p>
          <a:p>
            <a:pPr marL="182880" indent="-182880">
              <a:lnSpc>
                <a:spcPct val="90000"/>
              </a:lnSpc>
              <a:spcBef>
                <a:spcPts val="1200"/>
              </a:spcBef>
              <a:buClr>
                <a:srgbClr val="40BAD2"/>
              </a:buClr>
              <a:buFont typeface="Wingdings 2" pitchFamily="18" charset="2"/>
              <a:buChar char=""/>
            </a:pPr>
            <a:r>
              <a:rPr lang="hu-HU" sz="1200" b="1">
                <a:hlinkClick r:id="rId7"/>
              </a:rPr>
              <a:t>Médiatudatosság iskola</a:t>
            </a:r>
          </a:p>
          <a:p>
            <a:pPr marL="182880" indent="-182880">
              <a:lnSpc>
                <a:spcPct val="90000"/>
              </a:lnSpc>
              <a:spcBef>
                <a:spcPts val="1200"/>
              </a:spcBef>
              <a:buClr>
                <a:srgbClr val="40BAD2"/>
              </a:buClr>
              <a:buFont typeface="Wingdings 2" pitchFamily="18" charset="2"/>
              <a:buChar char=""/>
            </a:pPr>
            <a:r>
              <a:rPr lang="hu-HU" sz="1200" b="1">
                <a:hlinkClick r:id="rId8"/>
              </a:rPr>
              <a:t>Mediataitoviikko</a:t>
            </a:r>
          </a:p>
          <a:p>
            <a:pPr marL="182880" indent="-182880">
              <a:lnSpc>
                <a:spcPct val="90000"/>
              </a:lnSpc>
              <a:spcBef>
                <a:spcPts val="1200"/>
              </a:spcBef>
              <a:buClr>
                <a:srgbClr val="40BAD2"/>
              </a:buClr>
              <a:buFont typeface="Wingdings 2" pitchFamily="18" charset="2"/>
              <a:buChar char=""/>
            </a:pPr>
            <a:r>
              <a:rPr lang="hu-HU" sz="1200" b="1">
                <a:hlinkClick r:id="rId9"/>
              </a:rPr>
              <a:t>Mediakasvastus</a:t>
            </a:r>
          </a:p>
          <a:p>
            <a:pPr marL="182880" indent="-182880">
              <a:lnSpc>
                <a:spcPct val="90000"/>
              </a:lnSpc>
              <a:spcBef>
                <a:spcPts val="1200"/>
              </a:spcBef>
              <a:buClr>
                <a:srgbClr val="40BAD2"/>
              </a:buClr>
              <a:buFont typeface="Wingdings 2" pitchFamily="18" charset="2"/>
              <a:buChar char=""/>
            </a:pPr>
            <a:r>
              <a:rPr lang="hu-HU" sz="1200" b="1">
                <a:hlinkClick r:id="rId10"/>
              </a:rPr>
              <a:t>YLE Digitrennit </a:t>
            </a:r>
          </a:p>
          <a:p>
            <a:pPr marL="182880" indent="-182880">
              <a:lnSpc>
                <a:spcPct val="90000"/>
              </a:lnSpc>
              <a:spcBef>
                <a:spcPts val="1200"/>
              </a:spcBef>
              <a:buClr>
                <a:srgbClr val="40BAD2"/>
              </a:buClr>
              <a:buFont typeface="Wingdings 2" pitchFamily="18" charset="2"/>
              <a:buChar char=""/>
            </a:pPr>
            <a:r>
              <a:rPr lang="hu-HU" sz="1200" b="1">
                <a:hlinkClick r:id="rId11"/>
              </a:rPr>
              <a:t>YLE</a:t>
            </a:r>
            <a:r>
              <a:rPr lang="hu-HU" sz="1200">
                <a:hlinkClick r:id="rId11"/>
              </a:rPr>
              <a:t> </a:t>
            </a:r>
            <a:r>
              <a:rPr lang="hu-HU" sz="1200" b="1">
                <a:hlinkClick r:id="rId11"/>
              </a:rPr>
              <a:t>Uutisluokka</a:t>
            </a:r>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hu-HU" sz="1400" b="1"/>
              <a:t>FRANCIAORSZÁG</a:t>
            </a:r>
          </a:p>
          <a:p>
            <a:pPr marL="182880" lvl="0" indent="-182880">
              <a:lnSpc>
                <a:spcPct val="90000"/>
              </a:lnSpc>
              <a:spcBef>
                <a:spcPts val="1200"/>
              </a:spcBef>
              <a:buClr>
                <a:srgbClr val="40BAD2"/>
              </a:buClr>
              <a:buFont typeface="Wingdings 2" pitchFamily="18" charset="2"/>
              <a:buChar char=""/>
            </a:pPr>
            <a:r>
              <a:rPr lang="hu-HU" sz="1200" b="1">
                <a:hlinkClick r:id="rId12"/>
              </a:rPr>
              <a:t>IREX Europe</a:t>
            </a:r>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9" name="TextBox 5">
            <a:extLst>
              <a:ext uri="{FF2B5EF4-FFF2-40B4-BE49-F238E27FC236}">
                <a16:creationId xmlns:a16="http://schemas.microsoft.com/office/drawing/2014/main" id="{F2CE8560-F5FA-0A44-89A8-CE065381CA8F}"/>
              </a:ext>
            </a:extLst>
          </p:cNvPr>
          <p:cNvSpPr txBox="1"/>
          <p:nvPr/>
        </p:nvSpPr>
        <p:spPr>
          <a:xfrm>
            <a:off x="7435292" y="1196975"/>
            <a:ext cx="3935376" cy="5712333"/>
          </a:xfrm>
          <a:prstGeom prst="rect">
            <a:avLst/>
          </a:prstGeom>
          <a:noFill/>
        </p:spPr>
        <p:txBody>
          <a:bodyPr wrap="square" rtlCol="0">
            <a:spAutoFit/>
          </a:bodyPr>
          <a:lstStyle/>
          <a:p>
            <a:pPr lvl="0">
              <a:lnSpc>
                <a:spcPct val="90000"/>
              </a:lnSpc>
              <a:spcBef>
                <a:spcPts val="1200"/>
              </a:spcBef>
              <a:buClr>
                <a:srgbClr val="40BAD2"/>
              </a:buClr>
            </a:pPr>
            <a:r>
              <a:rPr lang="hu-HU" sz="1400" b="1"/>
              <a:t>NÉMETORSZÁG</a:t>
            </a:r>
          </a:p>
          <a:p>
            <a:pPr marL="182880" lvl="0" indent="-182880">
              <a:lnSpc>
                <a:spcPct val="90000"/>
              </a:lnSpc>
              <a:spcBef>
                <a:spcPts val="1200"/>
              </a:spcBef>
              <a:buClr>
                <a:srgbClr val="40BAD2"/>
              </a:buClr>
              <a:buFont typeface="Wingdings 2" pitchFamily="18" charset="2"/>
              <a:buChar char=""/>
            </a:pPr>
            <a:r>
              <a:rPr lang="hu-HU" sz="1200" b="1">
                <a:hlinkClick r:id="rId13"/>
              </a:rPr>
              <a:t>Medienkompetenz stärken</a:t>
            </a:r>
          </a:p>
          <a:p>
            <a:pPr marL="182880" lvl="0" indent="-182880">
              <a:lnSpc>
                <a:spcPct val="90000"/>
              </a:lnSpc>
              <a:spcBef>
                <a:spcPts val="1200"/>
              </a:spcBef>
              <a:buClr>
                <a:srgbClr val="40BAD2"/>
              </a:buClr>
              <a:buFont typeface="Wingdings 2" pitchFamily="18" charset="2"/>
              <a:buChar char=""/>
            </a:pPr>
            <a:r>
              <a:rPr lang="hu-HU" sz="1200" b="1">
                <a:hlinkClick r:id="rId14"/>
              </a:rPr>
              <a:t>SCHAU HIN! Was Dein Kind mit Medien macht</a:t>
            </a:r>
          </a:p>
          <a:p>
            <a:pPr marL="182880" lvl="0" indent="-182880">
              <a:lnSpc>
                <a:spcPct val="90000"/>
              </a:lnSpc>
              <a:spcBef>
                <a:spcPts val="1200"/>
              </a:spcBef>
              <a:buClr>
                <a:srgbClr val="40BAD2"/>
              </a:buClr>
              <a:buFont typeface="Wingdings 2" pitchFamily="18" charset="2"/>
              <a:buChar char=""/>
            </a:pPr>
            <a:r>
              <a:rPr lang="hu-HU" sz="1200" b="1">
                <a:hlinkClick r:id="rId15"/>
              </a:rPr>
              <a:t>Gutes Aufwachsen mit Medien</a:t>
            </a:r>
          </a:p>
          <a:p>
            <a:pPr marL="182880" lvl="0" indent="-182880">
              <a:lnSpc>
                <a:spcPct val="90000"/>
              </a:lnSpc>
              <a:spcBef>
                <a:spcPts val="1200"/>
              </a:spcBef>
              <a:buClr>
                <a:srgbClr val="40BAD2"/>
              </a:buClr>
              <a:buFont typeface="Wingdings 2" pitchFamily="18" charset="2"/>
              <a:buChar char=""/>
            </a:pPr>
            <a:r>
              <a:rPr lang="hu-HU" sz="1200" b="1">
                <a:hlinkClick r:id="rId16"/>
              </a:rPr>
              <a:t>Surfen ohne Risiko</a:t>
            </a:r>
          </a:p>
          <a:p>
            <a:pPr marL="182880" lvl="0" indent="-182880">
              <a:lnSpc>
                <a:spcPct val="90000"/>
              </a:lnSpc>
              <a:spcBef>
                <a:spcPts val="1200"/>
              </a:spcBef>
              <a:buClr>
                <a:srgbClr val="40BAD2"/>
              </a:buClr>
              <a:buFont typeface="Wingdings 2" pitchFamily="18" charset="2"/>
              <a:buChar char=""/>
            </a:pPr>
            <a:r>
              <a:rPr lang="hu-HU" sz="1200" b="1">
                <a:hlinkClick r:id="rId17"/>
              </a:rPr>
              <a:t>App-Datenbank des Deutschen Jugendinstituts</a:t>
            </a:r>
          </a:p>
          <a:p>
            <a:pPr marL="182880" lvl="0" indent="-182880">
              <a:lnSpc>
                <a:spcPct val="90000"/>
              </a:lnSpc>
              <a:spcBef>
                <a:spcPts val="1200"/>
              </a:spcBef>
              <a:buClr>
                <a:srgbClr val="40BAD2"/>
              </a:buClr>
              <a:buFont typeface="Wingdings 2" pitchFamily="18" charset="2"/>
              <a:buChar char=""/>
            </a:pPr>
            <a:r>
              <a:rPr lang="hu-HU" sz="1200" b="1">
                <a:hlinkClick r:id="rId18"/>
              </a:rPr>
              <a:t>ACT ON! aktiv + selbstbestimmt online</a:t>
            </a:r>
          </a:p>
          <a:p>
            <a:pPr marL="182880" lvl="0" indent="-182880">
              <a:lnSpc>
                <a:spcPct val="90000"/>
              </a:lnSpc>
              <a:spcBef>
                <a:spcPts val="1200"/>
              </a:spcBef>
              <a:buClr>
                <a:srgbClr val="40BAD2"/>
              </a:buClr>
              <a:buFont typeface="Wingdings 2" pitchFamily="18" charset="2"/>
              <a:buChar char=""/>
            </a:pPr>
            <a:r>
              <a:rPr lang="hu-HU" sz="1200" b="1">
                <a:hlinkClick r:id="rId19"/>
              </a:rPr>
              <a:t>Kindersuchmaschine „Blinde Kuh”</a:t>
            </a:r>
          </a:p>
          <a:p>
            <a:pPr marL="182880" lvl="0" indent="-182880">
              <a:lnSpc>
                <a:spcPct val="90000"/>
              </a:lnSpc>
              <a:spcBef>
                <a:spcPts val="1200"/>
              </a:spcBef>
              <a:buClr>
                <a:srgbClr val="40BAD2"/>
              </a:buClr>
              <a:buFont typeface="Wingdings 2" pitchFamily="18" charset="2"/>
              <a:buChar char=""/>
            </a:pPr>
            <a:r>
              <a:rPr lang="hu-HU" sz="1200" b="1">
                <a:hlinkClick r:id="rId20"/>
              </a:rPr>
              <a:t>DW Akademie</a:t>
            </a: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hu-HU" sz="1400" b="1"/>
              <a:t>GÖRÖGORSZÁG</a:t>
            </a:r>
          </a:p>
          <a:p>
            <a:pPr marL="182880" indent="-182880">
              <a:lnSpc>
                <a:spcPct val="90000"/>
              </a:lnSpc>
              <a:spcBef>
                <a:spcPts val="1200"/>
              </a:spcBef>
              <a:buClr>
                <a:srgbClr val="40BAD2"/>
              </a:buClr>
              <a:buFont typeface="Wingdings 2" pitchFamily="18" charset="2"/>
              <a:buChar char=""/>
            </a:pPr>
            <a:r>
              <a:rPr lang="hu-HU" sz="1200" b="1">
                <a:hlinkClick r:id="rId21"/>
              </a:rPr>
              <a:t>Médiatudatosság Intézet</a:t>
            </a:r>
            <a:r>
              <a:rPr lang="hu-HU" sz="1200" b="1"/>
              <a:t> </a:t>
            </a:r>
          </a:p>
          <a:p>
            <a:pPr marL="182880" indent="-182880">
              <a:lnSpc>
                <a:spcPct val="90000"/>
              </a:lnSpc>
              <a:spcBef>
                <a:spcPts val="1200"/>
              </a:spcBef>
              <a:buClr>
                <a:srgbClr val="40BAD2"/>
              </a:buClr>
              <a:buFont typeface="Wingdings 2" pitchFamily="18" charset="2"/>
              <a:buChar char=""/>
            </a:pPr>
            <a:r>
              <a:rPr lang="hu-HU" sz="1200" b="1">
                <a:hlinkClick r:id="rId22"/>
              </a:rPr>
              <a:t>Fakescape</a:t>
            </a:r>
          </a:p>
          <a:p>
            <a:pPr lvl="0">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11" name="Gruppo 10">
            <a:extLst>
              <a:ext uri="{FF2B5EF4-FFF2-40B4-BE49-F238E27FC236}">
                <a16:creationId xmlns:a16="http://schemas.microsoft.com/office/drawing/2014/main" id="{5214BF5A-F6B7-E24F-9E5C-CCF30DD33CE7}"/>
              </a:ext>
            </a:extLst>
          </p:cNvPr>
          <p:cNvGrpSpPr/>
          <p:nvPr/>
        </p:nvGrpSpPr>
        <p:grpSpPr>
          <a:xfrm>
            <a:off x="92631" y="2184788"/>
            <a:ext cx="2799794" cy="2956093"/>
            <a:chOff x="92631" y="2184788"/>
            <a:chExt cx="2799794" cy="2956093"/>
          </a:xfrm>
        </p:grpSpPr>
        <p:pic>
          <p:nvPicPr>
            <p:cNvPr id="12" name="Elemento grafico 11" descr="Collegamento">
              <a:extLst>
                <a:ext uri="{FF2B5EF4-FFF2-40B4-BE49-F238E27FC236}">
                  <a16:creationId xmlns:a16="http://schemas.microsoft.com/office/drawing/2014/main" id="{695764F4-9015-EF46-BE51-593E52FF44F3}"/>
                </a:ext>
              </a:extLst>
            </p:cNvPr>
            <p:cNvPicPr>
              <a:picLocks noChangeAspect="1"/>
            </p:cNvPicPr>
            <p:nvPr/>
          </p:nvPicPr>
          <p:blipFill>
            <a:blip r:embed="rId23">
              <a:extLst>
                <a:ext uri="{96DAC541-7B7A-43D3-8B79-37D633B846F1}">
                  <asvg:svgBlip xmlns:asvg="http://schemas.microsoft.com/office/drawing/2016/SVG/main" xmlns="" r:embed="rId26"/>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2238707-B0F8-AE41-9DED-A24E4EBEEE99}"/>
                </a:ext>
              </a:extLst>
            </p:cNvPr>
            <p:cNvPicPr>
              <a:picLocks noChangeAspect="1"/>
            </p:cNvPicPr>
            <p:nvPr/>
          </p:nvPicPr>
          <p:blipFill>
            <a:blip r:embed="rId27">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106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u-HU" dirty="0"/>
              <a:t>AJÁNLÁSOK TOVÁBBI TÁJÉKOZÓDÁSHOZ – </a:t>
            </a:r>
            <a:r>
              <a:rPr lang="hu-HU" b="1" dirty="0"/>
              <a:t>NEMZETI FORRÁSOK</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5</a:t>
            </a:r>
          </a:p>
        </p:txBody>
      </p:sp>
      <p:sp>
        <p:nvSpPr>
          <p:cNvPr id="10" name="TextBox 3">
            <a:extLst>
              <a:ext uri="{FF2B5EF4-FFF2-40B4-BE49-F238E27FC236}">
                <a16:creationId xmlns:a16="http://schemas.microsoft.com/office/drawing/2014/main" id="{009429D6-2D59-5B49-9E50-870B8C29A501}"/>
              </a:ext>
            </a:extLst>
          </p:cNvPr>
          <p:cNvSpPr txBox="1"/>
          <p:nvPr/>
        </p:nvSpPr>
        <p:spPr>
          <a:xfrm>
            <a:off x="2782888" y="937811"/>
            <a:ext cx="5130926" cy="6214009"/>
          </a:xfrm>
          <a:prstGeom prst="rect">
            <a:avLst/>
          </a:prstGeom>
          <a:noFill/>
        </p:spPr>
        <p:txBody>
          <a:bodyPr wrap="square" rtlCol="0">
            <a:spAutoFit/>
          </a:bodyPr>
          <a:lstStyle/>
          <a:p>
            <a:pPr>
              <a:lnSpc>
                <a:spcPct val="90000"/>
              </a:lnSpc>
              <a:spcBef>
                <a:spcPts val="1200"/>
              </a:spcBef>
              <a:buClr>
                <a:srgbClr val="40BAD2"/>
              </a:buClr>
            </a:pPr>
            <a:r>
              <a:rPr lang="hu-HU" sz="1400" b="1"/>
              <a:t>MAGYARORSZÁG</a:t>
            </a:r>
          </a:p>
          <a:p>
            <a:pPr marL="182880" indent="-182880">
              <a:lnSpc>
                <a:spcPct val="90000"/>
              </a:lnSpc>
              <a:spcBef>
                <a:spcPts val="1200"/>
              </a:spcBef>
              <a:buClr>
                <a:srgbClr val="40BAD2"/>
              </a:buClr>
              <a:buFont typeface="Wingdings 2" pitchFamily="18" charset="2"/>
              <a:buChar char=""/>
            </a:pPr>
            <a:r>
              <a:rPr lang="hu-HU" sz="1200" b="1">
                <a:hlinkClick r:id="rId3"/>
              </a:rPr>
              <a:t>Televele</a:t>
            </a:r>
          </a:p>
          <a:p>
            <a:pPr>
              <a:lnSpc>
                <a:spcPct val="90000"/>
              </a:lnSpc>
              <a:spcBef>
                <a:spcPts val="1200"/>
              </a:spcBef>
              <a:buClr>
                <a:srgbClr val="40BAD2"/>
              </a:buClr>
            </a:pPr>
            <a:endParaRPr lang="en-GB" sz="1200" b="1" dirty="0"/>
          </a:p>
          <a:p>
            <a:pPr>
              <a:lnSpc>
                <a:spcPct val="90000"/>
              </a:lnSpc>
              <a:spcBef>
                <a:spcPts val="1200"/>
              </a:spcBef>
              <a:buClr>
                <a:srgbClr val="40BAD2"/>
              </a:buClr>
            </a:pPr>
            <a:r>
              <a:rPr lang="hu-HU" sz="1400" b="1"/>
              <a:t>ÍRORSZÁG</a:t>
            </a:r>
          </a:p>
          <a:p>
            <a:pPr marL="182880" indent="-182880">
              <a:lnSpc>
                <a:spcPct val="90000"/>
              </a:lnSpc>
              <a:spcBef>
                <a:spcPts val="1200"/>
              </a:spcBef>
              <a:buClr>
                <a:srgbClr val="40BAD2"/>
              </a:buClr>
              <a:buFont typeface="Wingdings 2" pitchFamily="18" charset="2"/>
              <a:buChar char=""/>
            </a:pPr>
            <a:r>
              <a:rPr lang="hu-HU" sz="1200" b="1">
                <a:hlinkClick r:id="rId4"/>
              </a:rPr>
              <a:t>Be Media Smart </a:t>
            </a: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hu-HU" sz="1400" b="1"/>
              <a:t>OLASZORSZÁG</a:t>
            </a:r>
          </a:p>
          <a:p>
            <a:pPr marL="182880" indent="-182880">
              <a:lnSpc>
                <a:spcPct val="90000"/>
              </a:lnSpc>
              <a:spcBef>
                <a:spcPts val="1200"/>
              </a:spcBef>
              <a:buClr>
                <a:srgbClr val="40BAD2"/>
              </a:buClr>
              <a:buFont typeface="Wingdings 2" pitchFamily="18" charset="2"/>
              <a:buChar char=""/>
            </a:pPr>
            <a:r>
              <a:rPr lang="hu-HU" sz="1200" b="1">
                <a:hlinkClick r:id="rId5"/>
              </a:rPr>
              <a:t>Pagella Politica</a:t>
            </a:r>
          </a:p>
          <a:p>
            <a:pPr marL="182880" indent="-182880">
              <a:lnSpc>
                <a:spcPct val="90000"/>
              </a:lnSpc>
              <a:spcBef>
                <a:spcPts val="1200"/>
              </a:spcBef>
              <a:buClr>
                <a:srgbClr val="40BAD2"/>
              </a:buClr>
              <a:buFont typeface="Wingdings 2" pitchFamily="18" charset="2"/>
              <a:buChar char=""/>
            </a:pPr>
            <a:r>
              <a:rPr lang="hu-HU" sz="1200" b="1">
                <a:hlinkClick r:id="rId6"/>
              </a:rPr>
              <a:t>Facta</a:t>
            </a:r>
          </a:p>
          <a:p>
            <a:pPr marL="182880" indent="-182880">
              <a:lnSpc>
                <a:spcPct val="90000"/>
              </a:lnSpc>
              <a:spcBef>
                <a:spcPts val="1200"/>
              </a:spcBef>
              <a:buClr>
                <a:srgbClr val="40BAD2"/>
              </a:buClr>
              <a:buFont typeface="Wingdings 2" pitchFamily="18" charset="2"/>
              <a:buChar char=""/>
            </a:pPr>
            <a:r>
              <a:rPr lang="hu-HU" sz="1200" b="1">
                <a:hlinkClick r:id="rId7"/>
              </a:rPr>
              <a:t>Media Education</a:t>
            </a:r>
          </a:p>
          <a:p>
            <a:pPr marL="182880" indent="-182880">
              <a:lnSpc>
                <a:spcPct val="90000"/>
              </a:lnSpc>
              <a:spcBef>
                <a:spcPts val="1200"/>
              </a:spcBef>
              <a:buClr>
                <a:srgbClr val="40BAD2"/>
              </a:buClr>
              <a:buFont typeface="Wingdings 2" pitchFamily="18" charset="2"/>
              <a:buChar char=""/>
            </a:pPr>
            <a:r>
              <a:rPr lang="hu-HU" sz="1200" b="1">
                <a:hlinkClick r:id="rId8"/>
              </a:rPr>
              <a:t>Eurispes</a:t>
            </a:r>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hu-HU" sz="1400" b="1"/>
              <a:t>LETTORSZÁG</a:t>
            </a:r>
          </a:p>
          <a:p>
            <a:pPr marL="182880" lvl="0" indent="-182880">
              <a:lnSpc>
                <a:spcPct val="90000"/>
              </a:lnSpc>
              <a:spcBef>
                <a:spcPts val="1200"/>
              </a:spcBef>
              <a:buClr>
                <a:srgbClr val="40BAD2"/>
              </a:buClr>
              <a:buFont typeface="Wingdings 2" pitchFamily="18" charset="2"/>
              <a:buChar char=""/>
            </a:pPr>
            <a:r>
              <a:rPr lang="hu-HU" sz="1200" b="1">
                <a:hlinkClick r:id="rId9"/>
              </a:rPr>
              <a:t>Pilna doma (Full Thought)</a:t>
            </a:r>
          </a:p>
          <a:p>
            <a:pPr marL="182880" lvl="0" indent="-182880">
              <a:lnSpc>
                <a:spcPct val="90000"/>
              </a:lnSpc>
              <a:spcBef>
                <a:spcPts val="1200"/>
              </a:spcBef>
              <a:buClr>
                <a:srgbClr val="40BAD2"/>
              </a:buClr>
              <a:buFont typeface="Wingdings 2" pitchFamily="18" charset="2"/>
              <a:buChar char=""/>
            </a:pPr>
            <a:r>
              <a:rPr lang="hu-HU" sz="1200" b="1">
                <a:hlinkClick r:id="rId10"/>
              </a:rPr>
              <a:t>Re:Check</a:t>
            </a:r>
          </a:p>
          <a:p>
            <a:pPr marL="182880" lvl="0" indent="-182880">
              <a:lnSpc>
                <a:spcPct val="90000"/>
              </a:lnSpc>
              <a:spcBef>
                <a:spcPts val="1200"/>
              </a:spcBef>
              <a:buClr>
                <a:srgbClr val="40BAD2"/>
              </a:buClr>
              <a:buFont typeface="Wingdings 2" pitchFamily="18" charset="2"/>
              <a:buChar char=""/>
            </a:pPr>
            <a:r>
              <a:rPr lang="hu-HU" sz="1200" b="1">
                <a:hlinkClick r:id="rId11"/>
              </a:rPr>
              <a:t>CAPS un CIET jeb vilks manipulators</a:t>
            </a:r>
          </a:p>
          <a:p>
            <a:pPr marL="182880" lvl="0" indent="-182880">
              <a:lnSpc>
                <a:spcPct val="90000"/>
              </a:lnSpc>
              <a:spcBef>
                <a:spcPts val="1200"/>
              </a:spcBef>
              <a:buClr>
                <a:srgbClr val="40BAD2"/>
              </a:buClr>
              <a:buFont typeface="Wingdings 2" pitchFamily="18" charset="2"/>
              <a:buChar char=""/>
            </a:pPr>
            <a:r>
              <a:rPr lang="hu-HU" sz="1200" b="1">
                <a:hlinkClick r:id="rId12"/>
              </a:rPr>
              <a:t>Medijpratējs</a:t>
            </a:r>
          </a:p>
          <a:p>
            <a:pPr marL="182880" lvl="0" indent="-182880">
              <a:lnSpc>
                <a:spcPct val="90000"/>
              </a:lnSpc>
              <a:spcBef>
                <a:spcPts val="1200"/>
              </a:spcBef>
              <a:buClr>
                <a:srgbClr val="40BAD2"/>
              </a:buClr>
              <a:buFont typeface="Wingdings 2" pitchFamily="18" charset="2"/>
              <a:buChar char=""/>
            </a:pPr>
            <a:r>
              <a:rPr lang="hu-HU" sz="1200" b="1">
                <a:hlinkClick r:id="rId13"/>
              </a:rPr>
              <a:t>Superheroes in the Internet</a:t>
            </a:r>
          </a:p>
          <a:p>
            <a:pPr marL="182880" lvl="0" indent="-182880">
              <a:lnSpc>
                <a:spcPct val="90000"/>
              </a:lnSpc>
              <a:spcBef>
                <a:spcPts val="1200"/>
              </a:spcBef>
              <a:buClr>
                <a:srgbClr val="40BAD2"/>
              </a:buClr>
              <a:buFont typeface="Wingdings 2" pitchFamily="18" charset="2"/>
              <a:buChar char=""/>
            </a:pPr>
            <a:endParaRPr lang="en-LU" dirty="0"/>
          </a:p>
        </p:txBody>
      </p:sp>
      <p:sp>
        <p:nvSpPr>
          <p:cNvPr id="11" name="TextBox 5">
            <a:extLst>
              <a:ext uri="{FF2B5EF4-FFF2-40B4-BE49-F238E27FC236}">
                <a16:creationId xmlns:a16="http://schemas.microsoft.com/office/drawing/2014/main" id="{05CF2326-6555-5B45-9133-572CF02138A9}"/>
              </a:ext>
            </a:extLst>
          </p:cNvPr>
          <p:cNvSpPr txBox="1"/>
          <p:nvPr/>
        </p:nvSpPr>
        <p:spPr>
          <a:xfrm>
            <a:off x="7344550" y="937776"/>
            <a:ext cx="3259521" cy="8313045"/>
          </a:xfrm>
          <a:prstGeom prst="rect">
            <a:avLst/>
          </a:prstGeom>
          <a:noFill/>
        </p:spPr>
        <p:txBody>
          <a:bodyPr wrap="square" rtlCol="0">
            <a:spAutoFit/>
          </a:bodyPr>
          <a:lstStyle/>
          <a:p>
            <a:pPr lvl="0">
              <a:lnSpc>
                <a:spcPct val="90000"/>
              </a:lnSpc>
              <a:spcBef>
                <a:spcPts val="1200"/>
              </a:spcBef>
              <a:buClr>
                <a:srgbClr val="40BAD2"/>
              </a:buClr>
            </a:pPr>
            <a:r>
              <a:rPr lang="hu-HU" sz="1400" b="1"/>
              <a:t>LITVÁNIA</a:t>
            </a:r>
          </a:p>
          <a:p>
            <a:pPr marL="182880" indent="-182880">
              <a:lnSpc>
                <a:spcPct val="90000"/>
              </a:lnSpc>
              <a:spcBef>
                <a:spcPts val="1200"/>
              </a:spcBef>
              <a:buClr>
                <a:srgbClr val="40BAD2"/>
              </a:buClr>
              <a:buFont typeface="Wingdings 2" pitchFamily="18" charset="2"/>
              <a:buChar char=""/>
            </a:pPr>
            <a:r>
              <a:rPr lang="hu-HU" sz="1200" b="1">
                <a:hlinkClick r:id="rId14"/>
              </a:rPr>
              <a:t>Draugiškas internetas (Friendly Internet)</a:t>
            </a:r>
          </a:p>
          <a:p>
            <a:pPr marL="182880" indent="-182880">
              <a:lnSpc>
                <a:spcPct val="90000"/>
              </a:lnSpc>
              <a:spcBef>
                <a:spcPts val="1200"/>
              </a:spcBef>
              <a:buClr>
                <a:srgbClr val="40BAD2"/>
              </a:buClr>
              <a:buFont typeface="Wingdings 2" pitchFamily="18" charset="2"/>
              <a:buChar char=""/>
            </a:pPr>
            <a:r>
              <a:rPr lang="hu-HU" sz="1200" b="1">
                <a:hlinkClick r:id="rId15"/>
              </a:rPr>
              <a:t>Žinau viską</a:t>
            </a:r>
          </a:p>
          <a:p>
            <a:pPr marL="182880" indent="-182880">
              <a:lnSpc>
                <a:spcPct val="90000"/>
              </a:lnSpc>
              <a:spcBef>
                <a:spcPts val="1200"/>
              </a:spcBef>
              <a:buClr>
                <a:srgbClr val="40BAD2"/>
              </a:buClr>
              <a:buFont typeface="Wingdings 2" pitchFamily="18" charset="2"/>
              <a:buChar char=""/>
            </a:pPr>
            <a:r>
              <a:rPr lang="hu-HU" sz="1200" b="1">
                <a:hlinkClick r:id="rId16"/>
              </a:rPr>
              <a:t>Media literacy platform</a:t>
            </a:r>
          </a:p>
          <a:p>
            <a:pPr marL="182880" indent="-182880">
              <a:lnSpc>
                <a:spcPct val="90000"/>
              </a:lnSpc>
              <a:spcBef>
                <a:spcPts val="1200"/>
              </a:spcBef>
              <a:buClr>
                <a:srgbClr val="40BAD2"/>
              </a:buClr>
              <a:buFont typeface="Wingdings 2" pitchFamily="18" charset="2"/>
              <a:buChar char=""/>
            </a:pPr>
            <a:r>
              <a:rPr lang="hu-HU" sz="1200" b="1">
                <a:hlinkClick r:id="rId17"/>
              </a:rPr>
              <a:t>Debunk.eu</a:t>
            </a:r>
          </a:p>
          <a:p>
            <a:pPr>
              <a:lnSpc>
                <a:spcPct val="90000"/>
              </a:lnSpc>
              <a:spcBef>
                <a:spcPts val="1200"/>
              </a:spcBef>
              <a:buClr>
                <a:srgbClr val="40BAD2"/>
              </a:buClr>
            </a:pPr>
            <a:endParaRPr lang="fr-BE" sz="1400" b="1" dirty="0" smtClean="0"/>
          </a:p>
          <a:p>
            <a:pPr>
              <a:lnSpc>
                <a:spcPct val="90000"/>
              </a:lnSpc>
              <a:spcBef>
                <a:spcPts val="1200"/>
              </a:spcBef>
              <a:buClr>
                <a:srgbClr val="40BAD2"/>
              </a:buClr>
            </a:pPr>
            <a:r>
              <a:rPr lang="hu-HU" sz="1400" b="1"/>
              <a:t>LUXEMBURG</a:t>
            </a:r>
          </a:p>
          <a:p>
            <a:pPr marL="171450" indent="-171450">
              <a:lnSpc>
                <a:spcPct val="90000"/>
              </a:lnSpc>
              <a:spcBef>
                <a:spcPts val="1200"/>
              </a:spcBef>
              <a:buClr>
                <a:srgbClr val="40BAD2"/>
              </a:buClr>
              <a:buFont typeface="Arial" panose="020B0604020202020204" pitchFamily="34" charset="0"/>
              <a:buChar char="•"/>
            </a:pPr>
            <a:r>
              <a:rPr lang="hu-HU" sz="1200" b="1">
                <a:hlinkClick r:id="rId18"/>
              </a:rPr>
              <a:t>Bee-secure</a:t>
            </a:r>
          </a:p>
          <a:p>
            <a:pPr lvl="0">
              <a:lnSpc>
                <a:spcPct val="90000"/>
              </a:lnSpc>
              <a:spcBef>
                <a:spcPts val="1200"/>
              </a:spcBef>
              <a:buClr>
                <a:srgbClr val="40BAD2"/>
              </a:buClr>
            </a:pPr>
            <a:endParaRPr lang="fr-BE" sz="1400" b="1" dirty="0" smtClean="0"/>
          </a:p>
          <a:p>
            <a:pPr lvl="0">
              <a:lnSpc>
                <a:spcPct val="90000"/>
              </a:lnSpc>
              <a:spcBef>
                <a:spcPts val="1200"/>
              </a:spcBef>
              <a:buClr>
                <a:srgbClr val="40BAD2"/>
              </a:buClr>
            </a:pPr>
            <a:r>
              <a:rPr lang="hu-HU" sz="1400" b="1"/>
              <a:t>MÁLTA</a:t>
            </a:r>
          </a:p>
          <a:p>
            <a:pPr marL="182880" lvl="0" indent="-182880">
              <a:lnSpc>
                <a:spcPct val="90000"/>
              </a:lnSpc>
              <a:spcBef>
                <a:spcPts val="1200"/>
              </a:spcBef>
              <a:buClr>
                <a:srgbClr val="40BAD2"/>
              </a:buClr>
              <a:buFont typeface="Wingdings 2" pitchFamily="18" charset="2"/>
              <a:buChar char=""/>
            </a:pPr>
            <a:r>
              <a:rPr lang="hu-HU" sz="1200" b="1">
                <a:hlinkClick r:id="rId19"/>
              </a:rPr>
              <a:t>BeSmartOnline!</a:t>
            </a:r>
            <a:r>
              <a:rPr lang="hu-HU" sz="1200" b="1"/>
              <a:t> </a:t>
            </a:r>
          </a:p>
          <a:p>
            <a:pPr lvl="0">
              <a:lnSpc>
                <a:spcPct val="90000"/>
              </a:lnSpc>
              <a:spcBef>
                <a:spcPts val="1200"/>
              </a:spcBef>
              <a:buClr>
                <a:srgbClr val="40BAD2"/>
              </a:buClr>
            </a:pPr>
            <a:endParaRPr lang="fr-BE" sz="1200" b="1" dirty="0">
              <a:solidFill>
                <a:schemeClr val="tx2"/>
              </a:solidFill>
            </a:endParaRPr>
          </a:p>
          <a:p>
            <a:pPr lvl="0">
              <a:lnSpc>
                <a:spcPct val="90000"/>
              </a:lnSpc>
              <a:spcBef>
                <a:spcPts val="1200"/>
              </a:spcBef>
              <a:buClr>
                <a:srgbClr val="40BAD2"/>
              </a:buClr>
            </a:pPr>
            <a:r>
              <a:rPr lang="hu-HU" sz="1400" b="1"/>
              <a:t>HOLLANDIA</a:t>
            </a:r>
          </a:p>
          <a:p>
            <a:pPr marL="182880" indent="-182880">
              <a:lnSpc>
                <a:spcPct val="90000"/>
              </a:lnSpc>
              <a:spcBef>
                <a:spcPts val="1200"/>
              </a:spcBef>
              <a:buClr>
                <a:srgbClr val="40BAD2"/>
              </a:buClr>
              <a:buFont typeface="Wingdings 2" pitchFamily="18" charset="2"/>
              <a:buChar char=""/>
            </a:pPr>
            <a:r>
              <a:rPr lang="hu-HU" sz="1200" b="1">
                <a:hlinkClick r:id="rId20"/>
              </a:rPr>
              <a:t>Netwerk Mediawijsheid  </a:t>
            </a:r>
          </a:p>
          <a:p>
            <a:pPr marL="182880" indent="-182880">
              <a:lnSpc>
                <a:spcPct val="90000"/>
              </a:lnSpc>
              <a:spcBef>
                <a:spcPts val="1200"/>
              </a:spcBef>
              <a:buClr>
                <a:srgbClr val="40BAD2"/>
              </a:buClr>
              <a:buFont typeface="Wingdings 2" pitchFamily="18" charset="2"/>
              <a:buChar char=""/>
            </a:pPr>
            <a:r>
              <a:rPr lang="hu-HU" sz="1200" b="1">
                <a:hlinkClick r:id="rId21"/>
              </a:rPr>
              <a:t>European Journalism Centre </a:t>
            </a:r>
          </a:p>
          <a:p>
            <a:pPr marL="182880" indent="-182880">
              <a:lnSpc>
                <a:spcPct val="90000"/>
              </a:lnSpc>
              <a:spcBef>
                <a:spcPts val="1200"/>
              </a:spcBef>
              <a:buClr>
                <a:srgbClr val="40BAD2"/>
              </a:buClr>
              <a:buFont typeface="Wingdings 2" pitchFamily="18" charset="2"/>
              <a:buChar char=""/>
            </a:pPr>
            <a:r>
              <a:rPr lang="hu-HU" sz="1200" b="1">
                <a:hlinkClick r:id="rId22"/>
              </a:rPr>
              <a:t>Hoezomediawijs</a:t>
            </a:r>
            <a:r>
              <a:rPr lang="hu-HU" sz="1200" b="1"/>
              <a:t> </a:t>
            </a:r>
          </a:p>
          <a:p>
            <a:pPr marL="182880" lvl="0" indent="-182880">
              <a:lnSpc>
                <a:spcPct val="90000"/>
              </a:lnSpc>
              <a:spcBef>
                <a:spcPts val="1200"/>
              </a:spcBef>
              <a:buClr>
                <a:srgbClr val="40BAD2"/>
              </a:buClr>
              <a:buFont typeface="Wingdings 2" pitchFamily="18" charset="2"/>
              <a:buChar char=""/>
            </a:pPr>
            <a:r>
              <a:rPr lang="hu-HU" sz="1200" b="1">
                <a:hlinkClick r:id="rId23"/>
              </a:rPr>
              <a:t>Bad News</a:t>
            </a:r>
          </a:p>
          <a:p>
            <a:pPr marL="182880" indent="-182880">
              <a:lnSpc>
                <a:spcPct val="90000"/>
              </a:lnSpc>
              <a:spcBef>
                <a:spcPts val="1200"/>
              </a:spcBef>
              <a:buClr>
                <a:srgbClr val="40BAD2"/>
              </a:buClr>
              <a:buFont typeface="Wingdings 2" pitchFamily="18" charset="2"/>
              <a:buChar char=""/>
            </a:pPr>
            <a:endParaRPr lang="fr-BE" sz="1400" dirty="0">
              <a:solidFill>
                <a:schemeClr val="tx2"/>
              </a:solidFill>
            </a:endParaRPr>
          </a:p>
          <a:p>
            <a:pPr lvl="0">
              <a:lnSpc>
                <a:spcPct val="90000"/>
              </a:lnSpc>
              <a:spcBef>
                <a:spcPts val="1200"/>
              </a:spcBef>
              <a:buClr>
                <a:srgbClr val="40BAD2"/>
              </a:buClr>
            </a:pPr>
            <a:endParaRPr lang="fr-BE" sz="1400" dirty="0">
              <a:solidFill>
                <a:schemeClr val="tx2"/>
              </a:solidFill>
            </a:endParaRPr>
          </a:p>
          <a:p>
            <a:pPr>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8" name="Gruppo 7">
            <a:extLst>
              <a:ext uri="{FF2B5EF4-FFF2-40B4-BE49-F238E27FC236}">
                <a16:creationId xmlns:a16="http://schemas.microsoft.com/office/drawing/2014/main" id="{6277E09E-225D-994B-B509-262D074D586A}"/>
              </a:ext>
            </a:extLst>
          </p:cNvPr>
          <p:cNvGrpSpPr/>
          <p:nvPr/>
        </p:nvGrpSpPr>
        <p:grpSpPr>
          <a:xfrm>
            <a:off x="92631" y="2184788"/>
            <a:ext cx="2799794" cy="2956093"/>
            <a:chOff x="92631" y="2184788"/>
            <a:chExt cx="2799794" cy="2956093"/>
          </a:xfrm>
        </p:grpSpPr>
        <p:pic>
          <p:nvPicPr>
            <p:cNvPr id="9" name="Elemento grafico 8" descr="Collegamento">
              <a:extLst>
                <a:ext uri="{FF2B5EF4-FFF2-40B4-BE49-F238E27FC236}">
                  <a16:creationId xmlns:a16="http://schemas.microsoft.com/office/drawing/2014/main" id="{75B49DF4-30CB-ED4A-B34E-AFB7AE479ED2}"/>
                </a:ext>
              </a:extLst>
            </p:cNvPr>
            <p:cNvPicPr>
              <a:picLocks noChangeAspect="1"/>
            </p:cNvPicPr>
            <p:nvPr/>
          </p:nvPicPr>
          <p:blipFill>
            <a:blip r:embed="rId24">
              <a:extLst>
                <a:ext uri="{96DAC541-7B7A-43D3-8B79-37D633B846F1}">
                  <asvg:svgBlip xmlns:asvg="http://schemas.microsoft.com/office/drawing/2016/SVG/main" xmlns="" r:embed="rId25"/>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0C8AAEAE-113C-BC48-AA5E-F53D71503577}"/>
                </a:ext>
              </a:extLst>
            </p:cNvPr>
            <p:cNvPicPr>
              <a:picLocks noChangeAspect="1"/>
            </p:cNvPicPr>
            <p:nvPr/>
          </p:nvPicPr>
          <p:blipFill>
            <a:blip r:embed="rId26">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478548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u-HU" dirty="0"/>
              <a:t>AJÁNLÁSOK TOVÁBBI TÁJÉKOZÓDÁSHOZ – </a:t>
            </a:r>
            <a:r>
              <a:rPr lang="hu-HU" b="1" dirty="0"/>
              <a:t>NEMZETI FORRÁSOK</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5</a:t>
            </a:r>
          </a:p>
        </p:txBody>
      </p:sp>
      <p:sp>
        <p:nvSpPr>
          <p:cNvPr id="8" name="TextBox 3">
            <a:extLst>
              <a:ext uri="{FF2B5EF4-FFF2-40B4-BE49-F238E27FC236}">
                <a16:creationId xmlns:a16="http://schemas.microsoft.com/office/drawing/2014/main" id="{62FC2F05-5221-0942-B160-58B9A07A4175}"/>
              </a:ext>
            </a:extLst>
          </p:cNvPr>
          <p:cNvSpPr txBox="1"/>
          <p:nvPr/>
        </p:nvSpPr>
        <p:spPr>
          <a:xfrm>
            <a:off x="2794140" y="1112136"/>
            <a:ext cx="5130926" cy="4635115"/>
          </a:xfrm>
          <a:prstGeom prst="rect">
            <a:avLst/>
          </a:prstGeom>
          <a:noFill/>
        </p:spPr>
        <p:txBody>
          <a:bodyPr wrap="square" rtlCol="0">
            <a:spAutoFit/>
          </a:bodyPr>
          <a:lstStyle/>
          <a:p>
            <a:r>
              <a:rPr lang="hu-HU" sz="1400" b="1"/>
              <a:t>LENGYELORSZÁG</a:t>
            </a:r>
          </a:p>
          <a:p>
            <a:pPr marL="182880" indent="-182880">
              <a:lnSpc>
                <a:spcPct val="90000"/>
              </a:lnSpc>
              <a:spcBef>
                <a:spcPts val="1200"/>
              </a:spcBef>
              <a:buClr>
                <a:srgbClr val="40BAD2"/>
              </a:buClr>
              <a:buFont typeface="Wingdings 2" pitchFamily="18" charset="2"/>
              <a:buChar char=""/>
            </a:pPr>
            <a:r>
              <a:rPr lang="hu-HU" sz="1200" b="1">
                <a:hlinkClick r:id="rId3"/>
              </a:rPr>
              <a:t>Stefan Batory Alapítvány</a:t>
            </a:r>
          </a:p>
          <a:p>
            <a:pPr marL="182880" indent="-182880">
              <a:lnSpc>
                <a:spcPct val="90000"/>
              </a:lnSpc>
              <a:spcBef>
                <a:spcPts val="1200"/>
              </a:spcBef>
              <a:buClr>
                <a:srgbClr val="40BAD2"/>
              </a:buClr>
              <a:buFont typeface="Wingdings 2" pitchFamily="18" charset="2"/>
              <a:buChar char=""/>
            </a:pPr>
            <a:r>
              <a:rPr lang="hu-HU" sz="1200" b="1">
                <a:hlinkClick r:id="rId4"/>
              </a:rPr>
              <a:t>Journalistic Craft for Neighborhood</a:t>
            </a:r>
          </a:p>
          <a:p>
            <a:pPr marL="182880" indent="-182880">
              <a:lnSpc>
                <a:spcPct val="90000"/>
              </a:lnSpc>
              <a:spcBef>
                <a:spcPts val="1200"/>
              </a:spcBef>
              <a:buClr>
                <a:srgbClr val="40BAD2"/>
              </a:buClr>
              <a:buFont typeface="Wingdings 2" pitchFamily="18" charset="2"/>
              <a:buChar char=""/>
            </a:pPr>
            <a:r>
              <a:rPr lang="hu-HU" sz="1200" b="1">
                <a:hlinkClick r:id="rId5"/>
              </a:rPr>
              <a:t>Demagog</a:t>
            </a:r>
          </a:p>
          <a:p>
            <a:pPr marL="182880" indent="-182880">
              <a:lnSpc>
                <a:spcPct val="90000"/>
              </a:lnSpc>
              <a:spcBef>
                <a:spcPts val="1200"/>
              </a:spcBef>
              <a:buClr>
                <a:srgbClr val="40BAD2"/>
              </a:buClr>
              <a:buFont typeface="Wingdings 2" pitchFamily="18" charset="2"/>
              <a:buChar char=""/>
            </a:pPr>
            <a:r>
              <a:rPr lang="hu-HU" sz="1200" b="1">
                <a:hlinkClick r:id="rId6"/>
              </a:rPr>
              <a:t>A polgári oktatás központja</a:t>
            </a:r>
          </a:p>
          <a:p>
            <a:pPr marL="182880" indent="-182880">
              <a:lnSpc>
                <a:spcPct val="90000"/>
              </a:lnSpc>
              <a:spcBef>
                <a:spcPts val="1200"/>
              </a:spcBef>
              <a:buClr>
                <a:srgbClr val="40BAD2"/>
              </a:buClr>
              <a:buFont typeface="Wingdings 2" pitchFamily="18" charset="2"/>
              <a:buChar char=""/>
            </a:pPr>
            <a:r>
              <a:rPr lang="hu-HU" sz="1200" b="1">
                <a:hlinkClick r:id="rId7"/>
              </a:rPr>
              <a:t>Nowoczesna Polska</a:t>
            </a:r>
          </a:p>
          <a:p>
            <a:pPr marL="182880" indent="-182880">
              <a:lnSpc>
                <a:spcPct val="90000"/>
              </a:lnSpc>
              <a:spcBef>
                <a:spcPts val="1200"/>
              </a:spcBef>
              <a:buClr>
                <a:srgbClr val="40BAD2"/>
              </a:buClr>
              <a:buFont typeface="Wingdings 2" pitchFamily="18" charset="2"/>
              <a:buChar char=""/>
            </a:pPr>
            <a:r>
              <a:rPr lang="hu-HU" sz="1200" b="1">
                <a:hlinkClick r:id="rId8"/>
              </a:rPr>
              <a:t>Gyermek a hálóban</a:t>
            </a:r>
          </a:p>
          <a:p>
            <a:pPr marL="182880" indent="-182880">
              <a:lnSpc>
                <a:spcPct val="90000"/>
              </a:lnSpc>
              <a:spcBef>
                <a:spcPts val="1200"/>
              </a:spcBef>
              <a:buClr>
                <a:srgbClr val="40BAD2"/>
              </a:buClr>
              <a:buFont typeface="Wingdings 2" pitchFamily="18" charset="2"/>
              <a:buChar char=""/>
            </a:pPr>
            <a:r>
              <a:rPr lang="hu-HU" sz="1200" b="1">
                <a:hlinkClick r:id="rId9"/>
              </a:rPr>
              <a:t>Panoptykon Alapítvány</a:t>
            </a:r>
          </a:p>
          <a:p>
            <a:pPr marL="182880" indent="-182880">
              <a:lnSpc>
                <a:spcPct val="90000"/>
              </a:lnSpc>
              <a:spcBef>
                <a:spcPts val="1200"/>
              </a:spcBef>
              <a:buClr>
                <a:srgbClr val="40BAD2"/>
              </a:buClr>
              <a:buFont typeface="Wingdings 2" pitchFamily="18" charset="2"/>
              <a:buChar char=""/>
            </a:pPr>
            <a:r>
              <a:rPr lang="hu-HU" sz="1200" b="1">
                <a:hlinkClick r:id="rId10"/>
              </a:rPr>
              <a:t>Lengyel médiatudatosság szövetség</a:t>
            </a:r>
          </a:p>
          <a:p>
            <a:pPr marL="182880" indent="-182880">
              <a:lnSpc>
                <a:spcPct val="90000"/>
              </a:lnSpc>
              <a:spcBef>
                <a:spcPts val="1200"/>
              </a:spcBef>
              <a:buClr>
                <a:srgbClr val="40BAD2"/>
              </a:buClr>
              <a:buFont typeface="Wingdings 2" pitchFamily="18" charset="2"/>
              <a:buChar char=""/>
            </a:pPr>
            <a:r>
              <a:rPr lang="hu-HU" sz="1200" b="1">
                <a:hlinkClick r:id="rId11"/>
              </a:rPr>
              <a:t>The School with Class Foundation</a:t>
            </a:r>
          </a:p>
          <a:p>
            <a:pPr marL="182880" indent="-182880">
              <a:lnSpc>
                <a:spcPct val="90000"/>
              </a:lnSpc>
              <a:spcBef>
                <a:spcPts val="1200"/>
              </a:spcBef>
              <a:buClr>
                <a:srgbClr val="40BAD2"/>
              </a:buClr>
              <a:buFont typeface="Wingdings 2" pitchFamily="18" charset="2"/>
              <a:buChar char=""/>
            </a:pPr>
            <a:r>
              <a:rPr lang="hu-HU" sz="1200" b="1">
                <a:hlinkClick r:id="rId12"/>
              </a:rPr>
              <a:t>Wojownicy Klawiatury</a:t>
            </a:r>
          </a:p>
          <a:p>
            <a:pPr marL="182880" indent="-182880">
              <a:lnSpc>
                <a:spcPct val="90000"/>
              </a:lnSpc>
              <a:spcBef>
                <a:spcPts val="1200"/>
              </a:spcBef>
              <a:buClr>
                <a:srgbClr val="40BAD2"/>
              </a:buClr>
              <a:buFont typeface="Wingdings 2" pitchFamily="18" charset="2"/>
              <a:buChar char=""/>
            </a:pPr>
            <a:r>
              <a:rPr lang="hu-HU" sz="1200" b="1">
                <a:hlinkClick r:id="rId13"/>
              </a:rPr>
              <a:t>Konkret 24</a:t>
            </a:r>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9" name="TextBox 6">
            <a:extLst>
              <a:ext uri="{FF2B5EF4-FFF2-40B4-BE49-F238E27FC236}">
                <a16:creationId xmlns:a16="http://schemas.microsoft.com/office/drawing/2014/main" id="{CD8B595A-96FF-7745-A3DE-2C9628B58BFB}"/>
              </a:ext>
            </a:extLst>
          </p:cNvPr>
          <p:cNvSpPr txBox="1"/>
          <p:nvPr/>
        </p:nvSpPr>
        <p:spPr>
          <a:xfrm>
            <a:off x="6743093" y="1141352"/>
            <a:ext cx="3720156" cy="5370701"/>
          </a:xfrm>
          <a:prstGeom prst="rect">
            <a:avLst/>
          </a:prstGeom>
          <a:noFill/>
        </p:spPr>
        <p:txBody>
          <a:bodyPr wrap="square" rtlCol="0">
            <a:spAutoFit/>
          </a:bodyPr>
          <a:lstStyle/>
          <a:p>
            <a:pPr lvl="0">
              <a:lnSpc>
                <a:spcPct val="90000"/>
              </a:lnSpc>
              <a:spcBef>
                <a:spcPts val="1200"/>
              </a:spcBef>
              <a:buClr>
                <a:srgbClr val="40BAD2"/>
              </a:buClr>
            </a:pPr>
            <a:r>
              <a:rPr lang="hu-HU" sz="1400" b="1"/>
              <a:t>PORTUGÁLIA</a:t>
            </a:r>
          </a:p>
          <a:p>
            <a:pPr marL="182880" indent="-182880">
              <a:lnSpc>
                <a:spcPct val="90000"/>
              </a:lnSpc>
              <a:spcBef>
                <a:spcPts val="1200"/>
              </a:spcBef>
              <a:buClr>
                <a:srgbClr val="40BAD2"/>
              </a:buClr>
              <a:buFont typeface="Wingdings 2" pitchFamily="18" charset="2"/>
              <a:buChar char=""/>
            </a:pPr>
            <a:r>
              <a:rPr lang="hu-HU" sz="1200" b="1">
                <a:hlinkClick r:id="rId14"/>
              </a:rPr>
              <a:t>MILObs</a:t>
            </a:r>
          </a:p>
          <a:p>
            <a:pPr marL="182880" indent="-182880">
              <a:lnSpc>
                <a:spcPct val="90000"/>
              </a:lnSpc>
              <a:spcBef>
                <a:spcPts val="1200"/>
              </a:spcBef>
              <a:buClr>
                <a:srgbClr val="40BAD2"/>
              </a:buClr>
              <a:buFont typeface="Wingdings 2" pitchFamily="18" charset="2"/>
              <a:buChar char=""/>
            </a:pPr>
            <a:r>
              <a:rPr lang="hu-HU" sz="1200" b="1">
                <a:hlinkClick r:id="rId15"/>
              </a:rPr>
              <a:t>Internet Segura</a:t>
            </a:r>
          </a:p>
          <a:p>
            <a:pPr marL="182880" indent="-182880">
              <a:lnSpc>
                <a:spcPct val="90000"/>
              </a:lnSpc>
              <a:spcBef>
                <a:spcPts val="1200"/>
              </a:spcBef>
              <a:buClr>
                <a:srgbClr val="40BAD2"/>
              </a:buClr>
              <a:buFont typeface="Wingdings 2" pitchFamily="18" charset="2"/>
              <a:buChar char=""/>
            </a:pPr>
            <a:r>
              <a:rPr lang="hu-HU" sz="1200" b="1">
                <a:hlinkClick r:id="rId16"/>
              </a:rPr>
              <a:t>National Digital Competence Initiative 2030</a:t>
            </a:r>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hu-HU" sz="1400" b="1"/>
              <a:t>ROMÁNIA</a:t>
            </a:r>
          </a:p>
          <a:p>
            <a:pPr marL="182880" indent="-182880">
              <a:lnSpc>
                <a:spcPct val="90000"/>
              </a:lnSpc>
              <a:spcBef>
                <a:spcPts val="1200"/>
              </a:spcBef>
              <a:buClr>
                <a:srgbClr val="40BAD2"/>
              </a:buClr>
              <a:buFont typeface="Wingdings 2" pitchFamily="18" charset="2"/>
              <a:buChar char=""/>
            </a:pPr>
            <a:r>
              <a:rPr lang="hu-HU" sz="1200" b="1">
                <a:hlinkClick r:id="rId17"/>
              </a:rPr>
              <a:t>ActiveWatch</a:t>
            </a:r>
            <a:r>
              <a:rPr lang="hu-HU" sz="1200" b="1"/>
              <a:t> </a:t>
            </a:r>
          </a:p>
          <a:p>
            <a:pPr marL="182880" indent="-182880">
              <a:lnSpc>
                <a:spcPct val="90000"/>
              </a:lnSpc>
              <a:spcBef>
                <a:spcPts val="1200"/>
              </a:spcBef>
              <a:buClr>
                <a:srgbClr val="40BAD2"/>
              </a:buClr>
              <a:buFont typeface="Wingdings 2" pitchFamily="18" charset="2"/>
              <a:buChar char=""/>
            </a:pPr>
            <a:r>
              <a:rPr lang="hu-HU" sz="1200" b="1">
                <a:hlinkClick r:id="rId18"/>
              </a:rPr>
              <a:t>Factual</a:t>
            </a:r>
          </a:p>
          <a:p>
            <a:pPr marL="182880" indent="-182880">
              <a:lnSpc>
                <a:spcPct val="90000"/>
              </a:lnSpc>
              <a:spcBef>
                <a:spcPts val="1200"/>
              </a:spcBef>
              <a:buClr>
                <a:srgbClr val="40BAD2"/>
              </a:buClr>
              <a:buFont typeface="Wingdings 2" pitchFamily="18" charset="2"/>
              <a:buChar char=""/>
            </a:pPr>
            <a:r>
              <a:rPr lang="hu-HU" sz="1200" b="1">
                <a:hlinkClick r:id="rId19"/>
              </a:rPr>
              <a:t>Funky Citizens </a:t>
            </a:r>
          </a:p>
          <a:p>
            <a:pPr marL="182880" indent="-182880">
              <a:lnSpc>
                <a:spcPct val="90000"/>
              </a:lnSpc>
              <a:spcBef>
                <a:spcPts val="1200"/>
              </a:spcBef>
              <a:buClr>
                <a:srgbClr val="40BAD2"/>
              </a:buClr>
              <a:buFont typeface="Wingdings 2" pitchFamily="18" charset="2"/>
              <a:buChar char=""/>
            </a:pPr>
            <a:r>
              <a:rPr lang="hu-HU" sz="1200" b="1">
                <a:hlinkClick r:id="rId20"/>
              </a:rPr>
              <a:t>Mediawise Society </a:t>
            </a:r>
          </a:p>
          <a:p>
            <a:endParaRPr lang="fr-BE" sz="1400" dirty="0">
              <a:solidFill>
                <a:schemeClr val="tx2"/>
              </a:solidFill>
            </a:endParaRPr>
          </a:p>
          <a:p>
            <a:endParaRPr lang="fr-BE" sz="1400" b="1" dirty="0" smtClean="0"/>
          </a:p>
          <a:p>
            <a:r>
              <a:rPr lang="hu-HU" sz="1400" b="1"/>
              <a:t>SZLOVÁKIA</a:t>
            </a:r>
          </a:p>
          <a:p>
            <a:pPr marL="182880" indent="-182880">
              <a:lnSpc>
                <a:spcPct val="90000"/>
              </a:lnSpc>
              <a:spcBef>
                <a:spcPts val="1200"/>
              </a:spcBef>
              <a:buClr>
                <a:srgbClr val="40BAD2"/>
              </a:buClr>
              <a:buFont typeface="Wingdings 2" pitchFamily="18" charset="2"/>
              <a:buChar char=""/>
            </a:pPr>
            <a:r>
              <a:rPr lang="hu-HU" sz="1200" b="1">
                <a:hlinkClick r:id="rId21"/>
              </a:rPr>
              <a:t>Council for Broadcasting and Retransmission</a:t>
            </a:r>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10" name="Gruppo 9">
            <a:extLst>
              <a:ext uri="{FF2B5EF4-FFF2-40B4-BE49-F238E27FC236}">
                <a16:creationId xmlns:a16="http://schemas.microsoft.com/office/drawing/2014/main" id="{86820A10-C1AD-2941-9B2A-16035B0932E9}"/>
              </a:ext>
            </a:extLst>
          </p:cNvPr>
          <p:cNvGrpSpPr/>
          <p:nvPr/>
        </p:nvGrpSpPr>
        <p:grpSpPr>
          <a:xfrm>
            <a:off x="92631" y="2184788"/>
            <a:ext cx="2799794" cy="2956093"/>
            <a:chOff x="92631" y="2184788"/>
            <a:chExt cx="2799794" cy="2956093"/>
          </a:xfrm>
        </p:grpSpPr>
        <p:pic>
          <p:nvPicPr>
            <p:cNvPr id="11" name="Elemento grafico 10" descr="Collegamento">
              <a:extLst>
                <a:ext uri="{FF2B5EF4-FFF2-40B4-BE49-F238E27FC236}">
                  <a16:creationId xmlns:a16="http://schemas.microsoft.com/office/drawing/2014/main" id="{5E5F3294-354B-1C43-AFB1-FCDADA7CF964}"/>
                </a:ext>
              </a:extLst>
            </p:cNvPr>
            <p:cNvPicPr>
              <a:picLocks noChangeAspect="1"/>
            </p:cNvPicPr>
            <p:nvPr/>
          </p:nvPicPr>
          <p:blipFill>
            <a:blip r:embed="rId22">
              <a:extLst>
                <a:ext uri="{96DAC541-7B7A-43D3-8B79-37D633B846F1}">
                  <asvg:svgBlip xmlns:asvg="http://schemas.microsoft.com/office/drawing/2016/SVG/main" xmlns="" r:embed="rId25"/>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B8208C1-9C84-EE4E-810A-282DFDB38652}"/>
                </a:ext>
              </a:extLst>
            </p:cNvPr>
            <p:cNvPicPr>
              <a:picLocks noChangeAspect="1"/>
            </p:cNvPicPr>
            <p:nvPr/>
          </p:nvPicPr>
          <p:blipFill>
            <a:blip r:embed="rId26">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3487465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u-HU" dirty="0"/>
              <a:t>AJÁNLÁSOK TOVÁBBI TÁJÉKOZÓDÁSHOZ – </a:t>
            </a:r>
            <a:r>
              <a:rPr lang="hu-HU" b="1" dirty="0"/>
              <a:t>NEMZETI FORRÁSOK</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5</a:t>
            </a:r>
          </a:p>
        </p:txBody>
      </p:sp>
      <p:sp>
        <p:nvSpPr>
          <p:cNvPr id="10" name="TextBox 5">
            <a:extLst>
              <a:ext uri="{FF2B5EF4-FFF2-40B4-BE49-F238E27FC236}">
                <a16:creationId xmlns:a16="http://schemas.microsoft.com/office/drawing/2014/main" id="{8EA76D1B-961F-7841-8861-B3E12C52106C}"/>
              </a:ext>
            </a:extLst>
          </p:cNvPr>
          <p:cNvSpPr txBox="1"/>
          <p:nvPr/>
        </p:nvSpPr>
        <p:spPr>
          <a:xfrm>
            <a:off x="7319963" y="1964792"/>
            <a:ext cx="2536013" cy="1671227"/>
          </a:xfrm>
          <a:prstGeom prst="rect">
            <a:avLst/>
          </a:prstGeom>
          <a:noFill/>
        </p:spPr>
        <p:txBody>
          <a:bodyPr wrap="square" rtlCol="0">
            <a:spAutoFit/>
          </a:bodyPr>
          <a:lstStyle/>
          <a:p>
            <a:r>
              <a:rPr lang="hu-HU" sz="1400" b="1"/>
              <a:t>SPANYOLORSZÁG</a:t>
            </a:r>
          </a:p>
          <a:p>
            <a:pPr marL="182880" indent="-182880">
              <a:lnSpc>
                <a:spcPct val="90000"/>
              </a:lnSpc>
              <a:spcBef>
                <a:spcPts val="1200"/>
              </a:spcBef>
              <a:buClr>
                <a:srgbClr val="40BAD2"/>
              </a:buClr>
              <a:buFont typeface="Wingdings 2" pitchFamily="18" charset="2"/>
              <a:buChar char=""/>
            </a:pPr>
            <a:r>
              <a:rPr lang="hu-HU" sz="1200" b="1">
                <a:hlinkClick r:id="rId3"/>
              </a:rPr>
              <a:t>Istituto RTVE</a:t>
            </a:r>
          </a:p>
          <a:p>
            <a:pPr marL="182880" indent="-182880">
              <a:lnSpc>
                <a:spcPct val="90000"/>
              </a:lnSpc>
              <a:spcBef>
                <a:spcPts val="1200"/>
              </a:spcBef>
              <a:buClr>
                <a:srgbClr val="40BAD2"/>
              </a:buClr>
              <a:buFont typeface="Wingdings 2" pitchFamily="18" charset="2"/>
              <a:buChar char=""/>
            </a:pPr>
            <a:r>
              <a:rPr lang="hu-HU" sz="1200" b="1">
                <a:hlinkClick r:id="rId4"/>
              </a:rPr>
              <a:t>Maldita</a:t>
            </a:r>
          </a:p>
          <a:p>
            <a:pPr marL="182880" indent="-182880">
              <a:lnSpc>
                <a:spcPct val="90000"/>
              </a:lnSpc>
              <a:spcBef>
                <a:spcPts val="1200"/>
              </a:spcBef>
              <a:buClr>
                <a:srgbClr val="40BAD2"/>
              </a:buClr>
              <a:buFont typeface="Wingdings 2" pitchFamily="18" charset="2"/>
              <a:buChar char=""/>
            </a:pPr>
            <a:r>
              <a:rPr lang="hu-HU" sz="1200" b="1">
                <a:hlinkClick r:id="rId5"/>
              </a:rPr>
              <a:t>Internet Segura for Kids</a:t>
            </a:r>
          </a:p>
          <a:p>
            <a:pPr marL="182880" lvl="0" indent="-182880">
              <a:lnSpc>
                <a:spcPct val="90000"/>
              </a:lnSpc>
              <a:spcBef>
                <a:spcPts val="1200"/>
              </a:spcBef>
              <a:buClr>
                <a:srgbClr val="40BAD2"/>
              </a:buClr>
              <a:buFont typeface="Wingdings 2" pitchFamily="18" charset="2"/>
              <a:buChar char=""/>
            </a:pPr>
            <a:endParaRPr lang="en-LU" dirty="0"/>
          </a:p>
        </p:txBody>
      </p:sp>
      <p:sp>
        <p:nvSpPr>
          <p:cNvPr id="11" name="TextBox 6">
            <a:extLst>
              <a:ext uri="{FF2B5EF4-FFF2-40B4-BE49-F238E27FC236}">
                <a16:creationId xmlns:a16="http://schemas.microsoft.com/office/drawing/2014/main" id="{41AA3E4B-2D85-A848-B55F-E2C5906DB8DB}"/>
              </a:ext>
            </a:extLst>
          </p:cNvPr>
          <p:cNvSpPr txBox="1"/>
          <p:nvPr/>
        </p:nvSpPr>
        <p:spPr>
          <a:xfrm>
            <a:off x="2782888" y="1964792"/>
            <a:ext cx="3842755" cy="5127558"/>
          </a:xfrm>
          <a:prstGeom prst="rect">
            <a:avLst/>
          </a:prstGeom>
          <a:noFill/>
        </p:spPr>
        <p:txBody>
          <a:bodyPr wrap="square" rtlCol="0">
            <a:spAutoFit/>
          </a:bodyPr>
          <a:lstStyle/>
          <a:p>
            <a:r>
              <a:rPr lang="hu-HU" sz="1400" b="1"/>
              <a:t>SZLOVÉNIA</a:t>
            </a:r>
          </a:p>
          <a:p>
            <a:pPr marL="182880" indent="-182880">
              <a:lnSpc>
                <a:spcPct val="90000"/>
              </a:lnSpc>
              <a:spcBef>
                <a:spcPts val="1200"/>
              </a:spcBef>
              <a:buClr>
                <a:srgbClr val="40BAD2"/>
              </a:buClr>
              <a:buFont typeface="Wingdings 2" pitchFamily="18" charset="2"/>
              <a:buChar char=""/>
            </a:pPr>
            <a:r>
              <a:rPr lang="hu-HU" sz="1200" b="1">
                <a:hlinkClick r:id="rId6"/>
              </a:rPr>
              <a:t>NE/JA Razbijalka Mitov </a:t>
            </a:r>
          </a:p>
          <a:p>
            <a:pPr marL="182880" indent="-182880">
              <a:lnSpc>
                <a:spcPct val="90000"/>
              </a:lnSpc>
              <a:spcBef>
                <a:spcPts val="1200"/>
              </a:spcBef>
              <a:buClr>
                <a:srgbClr val="40BAD2"/>
              </a:buClr>
              <a:buFont typeface="Wingdings 2" pitchFamily="18" charset="2"/>
              <a:buChar char=""/>
            </a:pPr>
            <a:r>
              <a:rPr lang="hu-HU" sz="1200" b="1">
                <a:hlinkClick r:id="rId7"/>
              </a:rPr>
              <a:t>MIPI – medijska in informacijska pismenost</a:t>
            </a:r>
            <a:r>
              <a:rPr lang="hu-HU" sz="1200" b="1"/>
              <a:t> </a:t>
            </a:r>
          </a:p>
          <a:p>
            <a:pPr marL="182880" indent="-182880">
              <a:lnSpc>
                <a:spcPct val="90000"/>
              </a:lnSpc>
              <a:spcBef>
                <a:spcPts val="1200"/>
              </a:spcBef>
              <a:buClr>
                <a:srgbClr val="40BAD2"/>
              </a:buClr>
              <a:buFont typeface="Wingdings 2" pitchFamily="18" charset="2"/>
              <a:buChar char=""/>
            </a:pPr>
            <a:r>
              <a:rPr lang="hu-HU" sz="1200" b="1">
                <a:hlinkClick r:id="rId8"/>
              </a:rPr>
              <a:t>Časoris </a:t>
            </a:r>
          </a:p>
          <a:p>
            <a:pPr marL="182880" indent="-182880">
              <a:lnSpc>
                <a:spcPct val="90000"/>
              </a:lnSpc>
              <a:spcBef>
                <a:spcPts val="1200"/>
              </a:spcBef>
              <a:buClr>
                <a:srgbClr val="40BAD2"/>
              </a:buClr>
              <a:buFont typeface="Wingdings 2" pitchFamily="18" charset="2"/>
              <a:buChar char=""/>
            </a:pPr>
            <a:r>
              <a:rPr lang="hu-HU" sz="1200" b="1">
                <a:hlinkClick r:id="rId9"/>
              </a:rPr>
              <a:t>Otroci in mediji: iskanje resnice v svetu novic</a:t>
            </a:r>
            <a:r>
              <a:rPr lang="hu-HU" sz="1200" b="1"/>
              <a:t> </a:t>
            </a:r>
          </a:p>
          <a:p>
            <a:pPr marL="182880" indent="-182880">
              <a:lnSpc>
                <a:spcPct val="90000"/>
              </a:lnSpc>
              <a:spcBef>
                <a:spcPts val="1200"/>
              </a:spcBef>
              <a:buClr>
                <a:srgbClr val="40BAD2"/>
              </a:buClr>
              <a:buFont typeface="Wingdings 2" pitchFamily="18" charset="2"/>
              <a:buChar char=""/>
            </a:pPr>
            <a:r>
              <a:rPr lang="hu-HU" sz="1200" b="1">
                <a:hlinkClick r:id="rId10"/>
              </a:rPr>
              <a:t>Medijska pismenost</a:t>
            </a:r>
            <a:r>
              <a:rPr lang="hu-HU" sz="1200" b="1"/>
              <a:t> </a:t>
            </a:r>
          </a:p>
          <a:p>
            <a:pPr marL="182880" indent="-182880">
              <a:lnSpc>
                <a:spcPct val="90000"/>
              </a:lnSpc>
              <a:spcBef>
                <a:spcPts val="1200"/>
              </a:spcBef>
              <a:buClr>
                <a:srgbClr val="40BAD2"/>
              </a:buClr>
              <a:buFont typeface="Wingdings 2" pitchFamily="18" charset="2"/>
              <a:buChar char=""/>
            </a:pPr>
            <a:r>
              <a:rPr lang="hu-HU" sz="1200" b="1">
                <a:hlinkClick r:id="rId11"/>
              </a:rPr>
              <a:t>Safe</a:t>
            </a:r>
            <a:r>
              <a:rPr lang="hu-HU" sz="1200" b="1"/>
              <a:t/>
            </a:r>
            <a:br>
              <a:rPr lang="hu-HU" sz="1200" b="1"/>
            </a:br>
            <a:endParaRPr lang="hu-HU" sz="1200" b="1"/>
          </a:p>
          <a:p>
            <a:pPr>
              <a:lnSpc>
                <a:spcPct val="90000"/>
              </a:lnSpc>
              <a:spcBef>
                <a:spcPts val="1200"/>
              </a:spcBef>
              <a:buClr>
                <a:srgbClr val="40BAD2"/>
              </a:buClr>
            </a:pPr>
            <a:r>
              <a:rPr lang="hu-HU" sz="1400" b="1"/>
              <a:t>SVÉDORSZÁG</a:t>
            </a:r>
          </a:p>
          <a:p>
            <a:pPr marL="182880" indent="-182880">
              <a:lnSpc>
                <a:spcPct val="90000"/>
              </a:lnSpc>
              <a:spcBef>
                <a:spcPts val="1200"/>
              </a:spcBef>
              <a:buClr>
                <a:srgbClr val="40BAD2"/>
              </a:buClr>
              <a:buFont typeface="Wingdings 2" pitchFamily="18" charset="2"/>
              <a:buChar char=""/>
            </a:pPr>
            <a:r>
              <a:rPr lang="hu-HU" sz="1200" b="1">
                <a:hlinkClick r:id="rId12"/>
              </a:rPr>
              <a:t>MIK för mig</a:t>
            </a:r>
          </a:p>
          <a:p>
            <a:pPr marL="182880" indent="-182880">
              <a:lnSpc>
                <a:spcPct val="90000"/>
              </a:lnSpc>
              <a:spcBef>
                <a:spcPts val="1200"/>
              </a:spcBef>
              <a:buClr>
                <a:srgbClr val="40BAD2"/>
              </a:buClr>
              <a:buFont typeface="Wingdings 2" pitchFamily="18" charset="2"/>
              <a:buChar char=""/>
            </a:pPr>
            <a:r>
              <a:rPr lang="hu-HU" sz="1200" b="1">
                <a:hlinkClick r:id="rId13"/>
              </a:rPr>
              <a:t>Svéd nemzetközi fejlesztési ügynökség</a:t>
            </a:r>
          </a:p>
          <a:p>
            <a:pPr marL="182880" indent="-182880">
              <a:lnSpc>
                <a:spcPct val="90000"/>
              </a:lnSpc>
              <a:spcBef>
                <a:spcPts val="1200"/>
              </a:spcBef>
              <a:buClr>
                <a:srgbClr val="40BAD2"/>
              </a:buClr>
              <a:buFont typeface="Wingdings 2" pitchFamily="18" charset="2"/>
              <a:buChar char=""/>
            </a:pPr>
            <a:r>
              <a:rPr lang="hu-HU" sz="1200" b="1">
                <a:hlinkClick r:id="rId14"/>
              </a:rPr>
              <a:t>FOJO</a:t>
            </a:r>
            <a:r>
              <a:rPr lang="hu-HU" sz="1200" b="1"/>
              <a:t> </a:t>
            </a:r>
          </a:p>
          <a:p>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8" name="Gruppo 7">
            <a:extLst>
              <a:ext uri="{FF2B5EF4-FFF2-40B4-BE49-F238E27FC236}">
                <a16:creationId xmlns:a16="http://schemas.microsoft.com/office/drawing/2014/main" id="{0EC0E1E4-30C4-5D4D-B051-55CB331298F5}"/>
              </a:ext>
            </a:extLst>
          </p:cNvPr>
          <p:cNvGrpSpPr/>
          <p:nvPr/>
        </p:nvGrpSpPr>
        <p:grpSpPr>
          <a:xfrm>
            <a:off x="92631" y="2184788"/>
            <a:ext cx="2799794" cy="2956093"/>
            <a:chOff x="92631" y="2184788"/>
            <a:chExt cx="2799794" cy="2956093"/>
          </a:xfrm>
        </p:grpSpPr>
        <p:pic>
          <p:nvPicPr>
            <p:cNvPr id="9" name="Elemento grafico 8" descr="Collegamento">
              <a:extLst>
                <a:ext uri="{FF2B5EF4-FFF2-40B4-BE49-F238E27FC236}">
                  <a16:creationId xmlns:a16="http://schemas.microsoft.com/office/drawing/2014/main" id="{489F0301-0D00-B64D-B942-321D4A853F63}"/>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10F72CF5-6063-724A-A269-6BDE1528A8A7}"/>
                </a:ext>
              </a:extLst>
            </p:cNvPr>
            <p:cNvPicPr>
              <a:picLocks noChangeAspect="1"/>
            </p:cNvPicPr>
            <p:nvPr/>
          </p:nvPicPr>
          <p:blipFill>
            <a:blip r:embed="rId17">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335756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C1F7C30-42D3-2146-A4B9-3A051DE9E0C2}"/>
              </a:ext>
            </a:extLst>
          </p:cNvPr>
          <p:cNvPicPr>
            <a:picLocks noChangeAspect="1"/>
          </p:cNvPicPr>
          <p:nvPr/>
        </p:nvPicPr>
        <p:blipFill>
          <a:blip r:embed="rId2"/>
          <a:srcRect/>
          <a:stretch/>
        </p:blipFill>
        <p:spPr>
          <a:xfrm>
            <a:off x="5556630" y="3067567"/>
            <a:ext cx="1078740" cy="722866"/>
          </a:xfrm>
          <a:prstGeom prst="rect">
            <a:avLst/>
          </a:prstGeom>
        </p:spPr>
      </p:pic>
    </p:spTree>
    <p:extLst>
      <p:ext uri="{BB962C8B-B14F-4D97-AF65-F5344CB8AC3E}">
        <p14:creationId xmlns:p14="http://schemas.microsoft.com/office/powerpoint/2010/main" val="3668987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EE77F7-BEDD-AD48-BB87-EFC45537C88A}"/>
              </a:ext>
            </a:extLst>
          </p:cNvPr>
          <p:cNvSpPr>
            <a:spLocks noGrp="1"/>
          </p:cNvSpPr>
          <p:nvPr>
            <p:ph type="ctrTitle"/>
          </p:nvPr>
        </p:nvSpPr>
        <p:spPr/>
        <p:txBody>
          <a:bodyPr/>
          <a:lstStyle/>
          <a:p>
            <a:r>
              <a:rPr lang="hu-HU" dirty="0"/>
              <a:t>ÓRATERV</a:t>
            </a:r>
          </a:p>
        </p:txBody>
      </p:sp>
      <p:pic>
        <p:nvPicPr>
          <p:cNvPr id="4" name="Immagine 3">
            <a:extLst>
              <a:ext uri="{FF2B5EF4-FFF2-40B4-BE49-F238E27FC236}">
                <a16:creationId xmlns:a16="http://schemas.microsoft.com/office/drawing/2014/main" id="{A95CB768-113F-3E49-A5A1-DC102D7AF8B7}"/>
              </a:ext>
            </a:extLst>
          </p:cNvPr>
          <p:cNvPicPr>
            <a:picLocks noChangeAspect="1"/>
          </p:cNvPicPr>
          <p:nvPr/>
        </p:nvPicPr>
        <p:blipFill>
          <a:blip r:embed="rId3"/>
          <a:stretch>
            <a:fillRect/>
          </a:stretch>
        </p:blipFill>
        <p:spPr>
          <a:xfrm>
            <a:off x="5913594" y="1656541"/>
            <a:ext cx="2090521" cy="1379556"/>
          </a:xfrm>
          <a:prstGeom prst="rect">
            <a:avLst/>
          </a:prstGeom>
        </p:spPr>
      </p:pic>
      <p:pic>
        <p:nvPicPr>
          <p:cNvPr id="5" name="Immagine 4">
            <a:extLst>
              <a:ext uri="{FF2B5EF4-FFF2-40B4-BE49-F238E27FC236}">
                <a16:creationId xmlns:a16="http://schemas.microsoft.com/office/drawing/2014/main" id="{EBE9EFF2-38F0-6145-8C75-8192A9CD0629}"/>
              </a:ext>
            </a:extLst>
          </p:cNvPr>
          <p:cNvPicPr>
            <a:picLocks noChangeAspect="1"/>
          </p:cNvPicPr>
          <p:nvPr/>
        </p:nvPicPr>
        <p:blipFill>
          <a:blip r:embed="rId4"/>
          <a:stretch>
            <a:fillRect/>
          </a:stretch>
        </p:blipFill>
        <p:spPr>
          <a:xfrm>
            <a:off x="4909230" y="1582225"/>
            <a:ext cx="1432735" cy="2058964"/>
          </a:xfrm>
          <a:prstGeom prst="rect">
            <a:avLst/>
          </a:prstGeom>
          <a:effectLst>
            <a:reflection blurRad="6350" stA="12000" endPos="55000" dir="5400000" sy="-100000" algn="bl" rotWithShape="0"/>
          </a:effectLst>
        </p:spPr>
      </p:pic>
      <p:pic>
        <p:nvPicPr>
          <p:cNvPr id="6" name="Immagine 5">
            <a:extLst>
              <a:ext uri="{FF2B5EF4-FFF2-40B4-BE49-F238E27FC236}">
                <a16:creationId xmlns:a16="http://schemas.microsoft.com/office/drawing/2014/main" id="{D43D9180-1C12-0C49-A750-98FE34B1471F}"/>
              </a:ext>
            </a:extLst>
          </p:cNvPr>
          <p:cNvPicPr>
            <a:picLocks noChangeAspect="1"/>
          </p:cNvPicPr>
          <p:nvPr/>
        </p:nvPicPr>
        <p:blipFill>
          <a:blip r:embed="rId5"/>
          <a:stretch>
            <a:fillRect/>
          </a:stretch>
        </p:blipFill>
        <p:spPr>
          <a:xfrm>
            <a:off x="3609507" y="2130885"/>
            <a:ext cx="2054557" cy="3208549"/>
          </a:xfrm>
          <a:prstGeom prst="rect">
            <a:avLst/>
          </a:prstGeom>
          <a:effectLst>
            <a:reflection blurRad="6350" stA="12000" endPos="55000" dir="5400000" sy="-100000" algn="bl" rotWithShape="0"/>
          </a:effectLst>
        </p:spPr>
      </p:pic>
      <p:pic>
        <p:nvPicPr>
          <p:cNvPr id="7" name="Immagine 6">
            <a:extLst>
              <a:ext uri="{FF2B5EF4-FFF2-40B4-BE49-F238E27FC236}">
                <a16:creationId xmlns:a16="http://schemas.microsoft.com/office/drawing/2014/main" id="{311D9902-216C-1444-908D-481165D7CEE7}"/>
              </a:ext>
            </a:extLst>
          </p:cNvPr>
          <p:cNvPicPr>
            <a:picLocks noChangeAspect="1"/>
          </p:cNvPicPr>
          <p:nvPr/>
        </p:nvPicPr>
        <p:blipFill>
          <a:blip r:embed="rId6"/>
          <a:stretch>
            <a:fillRect/>
          </a:stretch>
        </p:blipFill>
        <p:spPr>
          <a:xfrm>
            <a:off x="6547734" y="2119883"/>
            <a:ext cx="1881470" cy="3200791"/>
          </a:xfrm>
          <a:prstGeom prst="rect">
            <a:avLst/>
          </a:prstGeom>
          <a:effectLst>
            <a:reflection blurRad="6350" stA="12000" endPos="55000" dir="5400000" sy="-100000" algn="bl" rotWithShape="0"/>
          </a:effectLst>
        </p:spPr>
      </p:pic>
      <p:pic>
        <p:nvPicPr>
          <p:cNvPr id="8" name="Elemento grafico 7" descr="Informazione">
            <a:extLst>
              <a:ext uri="{FF2B5EF4-FFF2-40B4-BE49-F238E27FC236}">
                <a16:creationId xmlns:a16="http://schemas.microsoft.com/office/drawing/2014/main" id="{3DD0748B-ACD3-0246-8834-C5E85C77CC2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504018" y="1865530"/>
            <a:ext cx="914400" cy="914400"/>
          </a:xfrm>
          <a:prstGeom prst="rect">
            <a:avLst/>
          </a:prstGeom>
        </p:spPr>
      </p:pic>
      <p:grpSp>
        <p:nvGrpSpPr>
          <p:cNvPr id="3" name="Gruppo 2">
            <a:extLst>
              <a:ext uri="{FF2B5EF4-FFF2-40B4-BE49-F238E27FC236}">
                <a16:creationId xmlns:a16="http://schemas.microsoft.com/office/drawing/2014/main" id="{C0D0A788-F26B-D043-89DB-930366DFF75E}"/>
              </a:ext>
            </a:extLst>
          </p:cNvPr>
          <p:cNvGrpSpPr/>
          <p:nvPr/>
        </p:nvGrpSpPr>
        <p:grpSpPr>
          <a:xfrm>
            <a:off x="7498442" y="836168"/>
            <a:ext cx="3650104" cy="721614"/>
            <a:chOff x="4639284" y="832712"/>
            <a:chExt cx="3650104" cy="721614"/>
          </a:xfrm>
        </p:grpSpPr>
        <p:sp>
          <p:nvSpPr>
            <p:cNvPr id="9" name="Rettangolo con angoli arrotondati 8">
              <a:extLst>
                <a:ext uri="{FF2B5EF4-FFF2-40B4-BE49-F238E27FC236}">
                  <a16:creationId xmlns:a16="http://schemas.microsoft.com/office/drawing/2014/main" id="{FAEC9573-445C-7F48-A2FF-55251705E2E3}"/>
                </a:ext>
              </a:extLst>
            </p:cNvPr>
            <p:cNvSpPr>
              <a:spLocks noChangeAspect="1"/>
            </p:cNvSpPr>
            <p:nvPr/>
          </p:nvSpPr>
          <p:spPr>
            <a:xfrm>
              <a:off x="4639284" y="839623"/>
              <a:ext cx="3650104" cy="71470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0" bIns="0" rtlCol="0" anchor="ctr">
              <a:noAutofit/>
            </a:bodyPr>
            <a:lstStyle/>
            <a:p>
              <a:pPr lvl="1">
                <a:lnSpc>
                  <a:spcPts val="1560"/>
                </a:lnSpc>
              </a:pPr>
              <a:r>
                <a:rPr lang="hu-HU" sz="2400" b="1">
                  <a:solidFill>
                    <a:schemeClr val="bg1"/>
                  </a:solidFill>
                  <a:latin typeface="Arial" panose="020B0604020202020204" pitchFamily="34" charset="0"/>
                  <a:cs typeface="Arial" panose="020B0604020202020204" pitchFamily="34" charset="0"/>
                </a:rPr>
                <a:t>CSOPORTMUNKA</a:t>
              </a:r>
            </a:p>
            <a:p>
              <a:pPr lvl="1">
                <a:lnSpc>
                  <a:spcPts val="1560"/>
                </a:lnSpc>
              </a:pPr>
              <a:r>
                <a:rPr lang="hu-HU" sz="1400" b="1">
                  <a:solidFill>
                    <a:schemeClr val="bg1"/>
                  </a:solidFill>
                  <a:latin typeface="Arial" panose="020B0604020202020204" pitchFamily="34" charset="0"/>
                  <a:cs typeface="Arial" panose="020B0604020202020204" pitchFamily="34" charset="0"/>
                </a:rPr>
                <a:t>ESETTANULMÁNYOK</a:t>
              </a:r>
            </a:p>
          </p:txBody>
        </p:sp>
        <p:sp>
          <p:nvSpPr>
            <p:cNvPr id="10" name="Rettangolo 9">
              <a:extLst>
                <a:ext uri="{FF2B5EF4-FFF2-40B4-BE49-F238E27FC236}">
                  <a16:creationId xmlns:a16="http://schemas.microsoft.com/office/drawing/2014/main" id="{2134C344-A430-354D-B6C2-B5804B0DD437}"/>
                </a:ext>
              </a:extLst>
            </p:cNvPr>
            <p:cNvSpPr/>
            <p:nvPr/>
          </p:nvSpPr>
          <p:spPr>
            <a:xfrm>
              <a:off x="4733262" y="832712"/>
              <a:ext cx="551194" cy="707886"/>
            </a:xfrm>
            <a:prstGeom prst="rect">
              <a:avLst/>
            </a:prstGeom>
          </p:spPr>
          <p:txBody>
            <a:bodyPr wrap="square">
              <a:spAutoFit/>
            </a:bodyPr>
            <a:lstStyle/>
            <a:p>
              <a:pPr algn="ctr"/>
              <a:r>
                <a:rPr lang="hu-HU" sz="4000" b="1">
                  <a:solidFill>
                    <a:schemeClr val="bg1"/>
                  </a:solidFill>
                  <a:latin typeface="Arial" panose="020B0604020202020204" pitchFamily="34" charset="0"/>
                  <a:cs typeface="Arial" panose="020B0604020202020204" pitchFamily="34" charset="0"/>
                </a:rPr>
                <a:t>2</a:t>
              </a:r>
            </a:p>
          </p:txBody>
        </p:sp>
      </p:grpSp>
      <p:grpSp>
        <p:nvGrpSpPr>
          <p:cNvPr id="11" name="Gruppo 10">
            <a:extLst>
              <a:ext uri="{FF2B5EF4-FFF2-40B4-BE49-F238E27FC236}">
                <a16:creationId xmlns:a16="http://schemas.microsoft.com/office/drawing/2014/main" id="{1652A613-CC93-D940-90B5-5A7B5309F67F}"/>
              </a:ext>
            </a:extLst>
          </p:cNvPr>
          <p:cNvGrpSpPr/>
          <p:nvPr/>
        </p:nvGrpSpPr>
        <p:grpSpPr>
          <a:xfrm>
            <a:off x="1319128" y="829792"/>
            <a:ext cx="3821283" cy="734365"/>
            <a:chOff x="424630" y="3526545"/>
            <a:chExt cx="3675565" cy="734365"/>
          </a:xfrm>
        </p:grpSpPr>
        <p:sp>
          <p:nvSpPr>
            <p:cNvPr id="12" name="Rettangolo con angoli arrotondati 11">
              <a:extLst>
                <a:ext uri="{FF2B5EF4-FFF2-40B4-BE49-F238E27FC236}">
                  <a16:creationId xmlns:a16="http://schemas.microsoft.com/office/drawing/2014/main" id="{6E462C1C-5C01-2A4C-A5EA-8CC54473FDCB}"/>
                </a:ext>
              </a:extLst>
            </p:cNvPr>
            <p:cNvSpPr>
              <a:spLocks noChangeAspect="1"/>
            </p:cNvSpPr>
            <p:nvPr/>
          </p:nvSpPr>
          <p:spPr>
            <a:xfrm>
              <a:off x="424630" y="3526545"/>
              <a:ext cx="3675565" cy="73436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0" bIns="0" rtlCol="0" anchor="ctr">
              <a:noAutofit/>
            </a:bodyPr>
            <a:lstStyle/>
            <a:p>
              <a:pPr lvl="1">
                <a:lnSpc>
                  <a:spcPts val="2260"/>
                </a:lnSpc>
              </a:pPr>
              <a:r>
                <a:rPr lang="hu-HU" sz="2400" b="1" dirty="0">
                  <a:solidFill>
                    <a:schemeClr val="bg1"/>
                  </a:solidFill>
                  <a:latin typeface="Arial" panose="020B0604020202020204" pitchFamily="34" charset="0"/>
                  <a:cs typeface="Arial" panose="020B0604020202020204" pitchFamily="34" charset="0"/>
                </a:rPr>
                <a:t>A DEZINFORMÁCIÓ MEGÉRTÉSE</a:t>
              </a:r>
            </a:p>
          </p:txBody>
        </p:sp>
        <p:sp>
          <p:nvSpPr>
            <p:cNvPr id="13" name="Rettangolo 12">
              <a:extLst>
                <a:ext uri="{FF2B5EF4-FFF2-40B4-BE49-F238E27FC236}">
                  <a16:creationId xmlns:a16="http://schemas.microsoft.com/office/drawing/2014/main" id="{295E25C7-CD3D-2D48-B71D-4B6C6AF690EB}"/>
                </a:ext>
              </a:extLst>
            </p:cNvPr>
            <p:cNvSpPr/>
            <p:nvPr/>
          </p:nvSpPr>
          <p:spPr>
            <a:xfrm>
              <a:off x="528804" y="3541140"/>
              <a:ext cx="551194" cy="707886"/>
            </a:xfrm>
            <a:prstGeom prst="rect">
              <a:avLst/>
            </a:prstGeom>
          </p:spPr>
          <p:txBody>
            <a:bodyPr wrap="square">
              <a:spAutoFit/>
            </a:bodyPr>
            <a:lstStyle/>
            <a:p>
              <a:pPr algn="ctr"/>
              <a:r>
                <a:rPr lang="hu-HU" sz="4000" b="1">
                  <a:solidFill>
                    <a:schemeClr val="bg1"/>
                  </a:solidFill>
                  <a:latin typeface="Arial" panose="020B0604020202020204" pitchFamily="34" charset="0"/>
                  <a:cs typeface="Arial" panose="020B0604020202020204" pitchFamily="34" charset="0"/>
                </a:rPr>
                <a:t>1</a:t>
              </a:r>
            </a:p>
          </p:txBody>
        </p:sp>
      </p:grpSp>
      <p:grpSp>
        <p:nvGrpSpPr>
          <p:cNvPr id="14" name="Gruppo 13">
            <a:extLst>
              <a:ext uri="{FF2B5EF4-FFF2-40B4-BE49-F238E27FC236}">
                <a16:creationId xmlns:a16="http://schemas.microsoft.com/office/drawing/2014/main" id="{409C18AA-6020-DE4B-B31B-E3480C991DBB}"/>
              </a:ext>
            </a:extLst>
          </p:cNvPr>
          <p:cNvGrpSpPr/>
          <p:nvPr/>
        </p:nvGrpSpPr>
        <p:grpSpPr>
          <a:xfrm>
            <a:off x="724619" y="4677104"/>
            <a:ext cx="4001968" cy="777765"/>
            <a:chOff x="6837060" y="1039363"/>
            <a:chExt cx="3407458" cy="707886"/>
          </a:xfrm>
        </p:grpSpPr>
        <p:sp>
          <p:nvSpPr>
            <p:cNvPr id="15" name="Rettangolo con angoli arrotondati 14">
              <a:extLst>
                <a:ext uri="{FF2B5EF4-FFF2-40B4-BE49-F238E27FC236}">
                  <a16:creationId xmlns:a16="http://schemas.microsoft.com/office/drawing/2014/main" id="{78CBC345-8776-4344-9D2A-9D852455DAA5}"/>
                </a:ext>
              </a:extLst>
            </p:cNvPr>
            <p:cNvSpPr>
              <a:spLocks noChangeAspect="1"/>
            </p:cNvSpPr>
            <p:nvPr/>
          </p:nvSpPr>
          <p:spPr>
            <a:xfrm>
              <a:off x="6837060" y="1060057"/>
              <a:ext cx="3407458" cy="68292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Ins="0" bIns="0" rtlCol="0" anchor="ctr">
              <a:noAutofit/>
            </a:bodyPr>
            <a:lstStyle/>
            <a:p>
              <a:pPr lvl="1">
                <a:lnSpc>
                  <a:spcPts val="2260"/>
                </a:lnSpc>
              </a:pPr>
              <a:r>
                <a:rPr lang="hu-HU" sz="2400" b="1" dirty="0">
                  <a:solidFill>
                    <a:schemeClr val="bg1"/>
                  </a:solidFill>
                  <a:latin typeface="Arial" panose="020B0604020202020204" pitchFamily="34" charset="0"/>
                  <a:cs typeface="Arial" panose="020B0604020202020204" pitchFamily="34" charset="0"/>
                </a:rPr>
                <a:t>PREZENTÁCIÓK</a:t>
              </a:r>
            </a:p>
            <a:p>
              <a:pPr lvl="1">
                <a:lnSpc>
                  <a:spcPts val="2260"/>
                </a:lnSpc>
              </a:pPr>
              <a:r>
                <a:rPr lang="hu-HU" sz="2400" b="1" dirty="0">
                  <a:solidFill>
                    <a:schemeClr val="bg1"/>
                  </a:solidFill>
                  <a:latin typeface="Arial" panose="020B0604020202020204" pitchFamily="34" charset="0"/>
                  <a:cs typeface="Arial" panose="020B0604020202020204" pitchFamily="34" charset="0"/>
                </a:rPr>
                <a:t>ÉS BESZÉLGETÉSEK</a:t>
              </a:r>
            </a:p>
          </p:txBody>
        </p:sp>
        <p:sp>
          <p:nvSpPr>
            <p:cNvPr id="16" name="Rettangolo 15">
              <a:extLst>
                <a:ext uri="{FF2B5EF4-FFF2-40B4-BE49-F238E27FC236}">
                  <a16:creationId xmlns:a16="http://schemas.microsoft.com/office/drawing/2014/main" id="{E897D41B-4E36-6745-B1C7-A495D9D768DD}"/>
                </a:ext>
              </a:extLst>
            </p:cNvPr>
            <p:cNvSpPr/>
            <p:nvPr/>
          </p:nvSpPr>
          <p:spPr>
            <a:xfrm>
              <a:off x="6940681" y="1039363"/>
              <a:ext cx="551194" cy="707886"/>
            </a:xfrm>
            <a:prstGeom prst="rect">
              <a:avLst/>
            </a:prstGeom>
          </p:spPr>
          <p:txBody>
            <a:bodyPr wrap="square">
              <a:spAutoFit/>
            </a:bodyPr>
            <a:lstStyle/>
            <a:p>
              <a:pPr algn="ctr"/>
              <a:r>
                <a:rPr lang="hu-HU" sz="4000" b="1">
                  <a:solidFill>
                    <a:schemeClr val="bg1"/>
                  </a:solidFill>
                  <a:latin typeface="Arial" panose="020B0604020202020204" pitchFamily="34" charset="0"/>
                  <a:cs typeface="Arial" panose="020B0604020202020204" pitchFamily="34" charset="0"/>
                </a:rPr>
                <a:t>3</a:t>
              </a:r>
            </a:p>
          </p:txBody>
        </p:sp>
      </p:grpSp>
      <p:grpSp>
        <p:nvGrpSpPr>
          <p:cNvPr id="17" name="Gruppo 16">
            <a:extLst>
              <a:ext uri="{FF2B5EF4-FFF2-40B4-BE49-F238E27FC236}">
                <a16:creationId xmlns:a16="http://schemas.microsoft.com/office/drawing/2014/main" id="{2F89C139-1D6C-D54D-8E6D-1D2871F28822}"/>
              </a:ext>
            </a:extLst>
          </p:cNvPr>
          <p:cNvGrpSpPr/>
          <p:nvPr/>
        </p:nvGrpSpPr>
        <p:grpSpPr>
          <a:xfrm>
            <a:off x="6504018" y="4865630"/>
            <a:ext cx="5564343" cy="743043"/>
            <a:chOff x="7184806" y="3020358"/>
            <a:chExt cx="4635702" cy="743043"/>
          </a:xfrm>
        </p:grpSpPr>
        <p:sp>
          <p:nvSpPr>
            <p:cNvPr id="18" name="Rettangolo con angoli arrotondati 17">
              <a:extLst>
                <a:ext uri="{FF2B5EF4-FFF2-40B4-BE49-F238E27FC236}">
                  <a16:creationId xmlns:a16="http://schemas.microsoft.com/office/drawing/2014/main" id="{CFFEF439-7669-2245-BB12-2857A330721D}"/>
                </a:ext>
              </a:extLst>
            </p:cNvPr>
            <p:cNvSpPr>
              <a:spLocks noChangeAspect="1"/>
            </p:cNvSpPr>
            <p:nvPr/>
          </p:nvSpPr>
          <p:spPr>
            <a:xfrm>
              <a:off x="7184806" y="3020358"/>
              <a:ext cx="4635702" cy="74304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0" rtlCol="0" anchor="ctr">
              <a:noAutofit/>
            </a:bodyPr>
            <a:lstStyle/>
            <a:p>
              <a:pPr lvl="1">
                <a:lnSpc>
                  <a:spcPts val="2260"/>
                </a:lnSpc>
              </a:pPr>
              <a:r>
                <a:rPr lang="hu-HU" sz="2400" b="1" dirty="0">
                  <a:solidFill>
                    <a:schemeClr val="bg1"/>
                  </a:solidFill>
                  <a:latin typeface="Arial" panose="020B0604020202020204" pitchFamily="34" charset="0"/>
                  <a:cs typeface="Arial" panose="020B0604020202020204" pitchFamily="34" charset="0"/>
                </a:rPr>
                <a:t>ÖSSZEFOGLALÁS ÉS TIPPEK A TOVÁBBI HÁTTÉRKUTATÁSHOZ</a:t>
              </a:r>
            </a:p>
          </p:txBody>
        </p:sp>
        <p:sp>
          <p:nvSpPr>
            <p:cNvPr id="19" name="Rettangolo 18">
              <a:extLst>
                <a:ext uri="{FF2B5EF4-FFF2-40B4-BE49-F238E27FC236}">
                  <a16:creationId xmlns:a16="http://schemas.microsoft.com/office/drawing/2014/main" id="{1555FACF-D428-1049-8A58-E32D548C63BF}"/>
                </a:ext>
              </a:extLst>
            </p:cNvPr>
            <p:cNvSpPr/>
            <p:nvPr/>
          </p:nvSpPr>
          <p:spPr>
            <a:xfrm>
              <a:off x="7243726" y="3051731"/>
              <a:ext cx="551194" cy="707886"/>
            </a:xfrm>
            <a:prstGeom prst="rect">
              <a:avLst/>
            </a:prstGeom>
          </p:spPr>
          <p:txBody>
            <a:bodyPr wrap="square">
              <a:spAutoFit/>
            </a:bodyPr>
            <a:lstStyle/>
            <a:p>
              <a:pPr algn="ctr"/>
              <a:r>
                <a:rPr lang="hu-HU" sz="4000" b="1" dirty="0">
                  <a:solidFill>
                    <a:schemeClr val="bg1"/>
                  </a:solidFill>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255696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AA776-2B0E-9149-9FA2-C64905273211}"/>
              </a:ext>
            </a:extLst>
          </p:cNvPr>
          <p:cNvSpPr>
            <a:spLocks noGrp="1"/>
          </p:cNvSpPr>
          <p:nvPr>
            <p:ph type="ctrTitle"/>
          </p:nvPr>
        </p:nvSpPr>
        <p:spPr/>
        <p:txBody>
          <a:bodyPr/>
          <a:lstStyle/>
          <a:p>
            <a:r>
              <a:rPr lang="hu-HU" dirty="0"/>
              <a:t>A DEZINFORMÁCIÓ MEGÉRTÉSE</a:t>
            </a:r>
          </a:p>
        </p:txBody>
      </p:sp>
      <p:sp>
        <p:nvSpPr>
          <p:cNvPr id="4" name="CasellaDiTesto 3">
            <a:extLst>
              <a:ext uri="{FF2B5EF4-FFF2-40B4-BE49-F238E27FC236}">
                <a16:creationId xmlns:a16="http://schemas.microsoft.com/office/drawing/2014/main" id="{0F40C41B-00ED-7F4A-8D6C-DBE7BC41AC13}"/>
              </a:ext>
            </a:extLst>
          </p:cNvPr>
          <p:cNvSpPr txBox="1"/>
          <p:nvPr/>
        </p:nvSpPr>
        <p:spPr>
          <a:xfrm>
            <a:off x="2791514" y="1685918"/>
            <a:ext cx="2891606" cy="1323439"/>
          </a:xfrm>
          <a:prstGeom prst="rect">
            <a:avLst/>
          </a:prstGeom>
          <a:noFill/>
        </p:spPr>
        <p:txBody>
          <a:bodyPr wrap="square" rtlCol="0">
            <a:spAutoFit/>
          </a:bodyPr>
          <a:lstStyle/>
          <a:p>
            <a:r>
              <a:rPr lang="hu-HU" sz="8000" b="1" dirty="0">
                <a:solidFill>
                  <a:srgbClr val="FF5D00"/>
                </a:solidFill>
                <a:latin typeface="Arial" panose="020B0604020202020204" pitchFamily="34" charset="0"/>
                <a:cs typeface="Arial" panose="020B0604020202020204" pitchFamily="34" charset="0"/>
              </a:rPr>
              <a:t>Mi</a:t>
            </a:r>
          </a:p>
        </p:txBody>
      </p:sp>
      <p:sp>
        <p:nvSpPr>
          <p:cNvPr id="5" name="CasellaDiTesto 4">
            <a:extLst>
              <a:ext uri="{FF2B5EF4-FFF2-40B4-BE49-F238E27FC236}">
                <a16:creationId xmlns:a16="http://schemas.microsoft.com/office/drawing/2014/main" id="{C352F445-4D02-3644-8469-72A1AB582F74}"/>
              </a:ext>
            </a:extLst>
          </p:cNvPr>
          <p:cNvSpPr txBox="1"/>
          <p:nvPr/>
        </p:nvSpPr>
        <p:spPr>
          <a:xfrm>
            <a:off x="2797649" y="2686378"/>
            <a:ext cx="4301898" cy="1323439"/>
          </a:xfrm>
          <a:prstGeom prst="rect">
            <a:avLst/>
          </a:prstGeom>
          <a:noFill/>
        </p:spPr>
        <p:txBody>
          <a:bodyPr wrap="square" rtlCol="0">
            <a:spAutoFit/>
          </a:bodyPr>
          <a:lstStyle/>
          <a:p>
            <a:r>
              <a:rPr lang="hu-HU" sz="8000" b="1" dirty="0" smtClean="0">
                <a:solidFill>
                  <a:srgbClr val="164193"/>
                </a:solidFill>
                <a:latin typeface="Arial" panose="020B0604020202020204" pitchFamily="34" charset="0"/>
                <a:cs typeface="Arial" panose="020B0604020202020204" pitchFamily="34" charset="0"/>
              </a:rPr>
              <a:t>Hogyan</a:t>
            </a:r>
            <a:endParaRPr lang="hu-HU" sz="8000" b="1" dirty="0">
              <a:solidFill>
                <a:srgbClr val="164193"/>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4CBB1CD6-674A-AA41-9AEC-4D0C6A76374C}"/>
              </a:ext>
            </a:extLst>
          </p:cNvPr>
          <p:cNvSpPr txBox="1"/>
          <p:nvPr/>
        </p:nvSpPr>
        <p:spPr>
          <a:xfrm>
            <a:off x="2849393" y="3924676"/>
            <a:ext cx="4008370" cy="1323439"/>
          </a:xfrm>
          <a:prstGeom prst="rect">
            <a:avLst/>
          </a:prstGeom>
          <a:noFill/>
        </p:spPr>
        <p:txBody>
          <a:bodyPr wrap="square" rtlCol="0">
            <a:spAutoFit/>
          </a:bodyPr>
          <a:lstStyle/>
          <a:p>
            <a:r>
              <a:rPr lang="hu-HU" sz="8000" b="1" dirty="0">
                <a:solidFill>
                  <a:srgbClr val="164193"/>
                </a:solidFill>
                <a:latin typeface="Arial" panose="020B0604020202020204" pitchFamily="34" charset="0"/>
                <a:cs typeface="Arial" panose="020B0604020202020204" pitchFamily="34" charset="0"/>
              </a:rPr>
              <a:t>Hogyan</a:t>
            </a:r>
          </a:p>
        </p:txBody>
      </p:sp>
      <p:pic>
        <p:nvPicPr>
          <p:cNvPr id="7" name="Immagine 6">
            <a:extLst>
              <a:ext uri="{FF2B5EF4-FFF2-40B4-BE49-F238E27FC236}">
                <a16:creationId xmlns:a16="http://schemas.microsoft.com/office/drawing/2014/main" id="{99DDD2F9-E42D-F543-AD93-777285CE9415}"/>
              </a:ext>
            </a:extLst>
          </p:cNvPr>
          <p:cNvPicPr>
            <a:picLocks noChangeAspect="1"/>
          </p:cNvPicPr>
          <p:nvPr/>
        </p:nvPicPr>
        <p:blipFill>
          <a:blip r:embed="rId4"/>
          <a:srcRect/>
          <a:stretch/>
        </p:blipFill>
        <p:spPr>
          <a:xfrm>
            <a:off x="1229051" y="1341854"/>
            <a:ext cx="1566966" cy="4212118"/>
          </a:xfrm>
          <a:prstGeom prst="rect">
            <a:avLst/>
          </a:prstGeom>
          <a:effectLst>
            <a:reflection stA="14000" endPos="55000" dir="5400000" sy="-100000" algn="bl" rotWithShape="0"/>
          </a:effectLst>
        </p:spPr>
      </p:pic>
      <p:grpSp>
        <p:nvGrpSpPr>
          <p:cNvPr id="18" name="Gruppo 17">
            <a:extLst>
              <a:ext uri="{FF2B5EF4-FFF2-40B4-BE49-F238E27FC236}">
                <a16:creationId xmlns:a16="http://schemas.microsoft.com/office/drawing/2014/main" id="{C559ECBE-5990-274C-82B8-A019B0BD3986}"/>
              </a:ext>
            </a:extLst>
          </p:cNvPr>
          <p:cNvGrpSpPr/>
          <p:nvPr/>
        </p:nvGrpSpPr>
        <p:grpSpPr>
          <a:xfrm>
            <a:off x="6889291" y="2173575"/>
            <a:ext cx="2128860" cy="725389"/>
            <a:chOff x="6714584" y="1616527"/>
            <a:chExt cx="2128860" cy="725389"/>
          </a:xfrm>
        </p:grpSpPr>
        <p:sp>
          <p:nvSpPr>
            <p:cNvPr id="8" name="Rettangolo con angoli arrotondati 7">
              <a:extLst>
                <a:ext uri="{FF2B5EF4-FFF2-40B4-BE49-F238E27FC236}">
                  <a16:creationId xmlns:a16="http://schemas.microsoft.com/office/drawing/2014/main" id="{095A6EA2-D0A7-9A45-A900-6964E588885B}"/>
                </a:ext>
              </a:extLst>
            </p:cNvPr>
            <p:cNvSpPr>
              <a:spLocks noChangeAspect="1"/>
            </p:cNvSpPr>
            <p:nvPr/>
          </p:nvSpPr>
          <p:spPr>
            <a:xfrm>
              <a:off x="6714584" y="1616527"/>
              <a:ext cx="212886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dirty="0">
                  <a:solidFill>
                    <a:schemeClr val="bg1"/>
                  </a:solidFill>
                  <a:latin typeface="Arial" panose="020B0604020202020204" pitchFamily="34" charset="0"/>
                  <a:cs typeface="Arial" panose="020B0604020202020204" pitchFamily="34" charset="0"/>
                </a:rPr>
                <a:t>a dezinformáció? </a:t>
              </a:r>
            </a:p>
          </p:txBody>
        </p:sp>
        <p:sp>
          <p:nvSpPr>
            <p:cNvPr id="9" name="Rettangolo 8">
              <a:extLst>
                <a:ext uri="{FF2B5EF4-FFF2-40B4-BE49-F238E27FC236}">
                  <a16:creationId xmlns:a16="http://schemas.microsoft.com/office/drawing/2014/main" id="{4AE51A11-D954-894F-B8C5-872C98F755E7}"/>
                </a:ext>
              </a:extLst>
            </p:cNvPr>
            <p:cNvSpPr/>
            <p:nvPr/>
          </p:nvSpPr>
          <p:spPr>
            <a:xfrm>
              <a:off x="6714584" y="2003362"/>
              <a:ext cx="1325830" cy="338554"/>
            </a:xfrm>
            <a:prstGeom prst="rect">
              <a:avLst/>
            </a:prstGeom>
          </p:spPr>
          <p:txBody>
            <a:bodyPr wrap="square">
              <a:spAutoFit/>
            </a:bodyPr>
            <a:lstStyle/>
            <a:p>
              <a:r>
                <a:rPr lang="hu-HU" sz="1600" b="1">
                  <a:solidFill>
                    <a:schemeClr val="accent5"/>
                  </a:solidFill>
                  <a:latin typeface="Arial" panose="020B0604020202020204" pitchFamily="34" charset="0"/>
                  <a:cs typeface="Arial" panose="020B0604020202020204" pitchFamily="34" charset="0"/>
                </a:rPr>
                <a:t>Példák</a:t>
              </a:r>
            </a:p>
          </p:txBody>
        </p:sp>
        <p:sp>
          <p:nvSpPr>
            <p:cNvPr id="14" name="Triangolo 13">
              <a:extLst>
                <a:ext uri="{FF2B5EF4-FFF2-40B4-BE49-F238E27FC236}">
                  <a16:creationId xmlns:a16="http://schemas.microsoft.com/office/drawing/2014/main" id="{BD7D7220-8071-BE48-BC66-D5C8038C95CA}"/>
                </a:ext>
              </a:extLst>
            </p:cNvPr>
            <p:cNvSpPr/>
            <p:nvPr/>
          </p:nvSpPr>
          <p:spPr>
            <a:xfrm rot="5400000">
              <a:off x="7832771" y="2124299"/>
              <a:ext cx="179616" cy="15093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grpSp>
      <p:grpSp>
        <p:nvGrpSpPr>
          <p:cNvPr id="3" name="Gruppo 2">
            <a:extLst>
              <a:ext uri="{FF2B5EF4-FFF2-40B4-BE49-F238E27FC236}">
                <a16:creationId xmlns:a16="http://schemas.microsoft.com/office/drawing/2014/main" id="{84136895-D400-D549-9ECE-0E72C3FBAF8F}"/>
              </a:ext>
            </a:extLst>
          </p:cNvPr>
          <p:cNvGrpSpPr/>
          <p:nvPr/>
        </p:nvGrpSpPr>
        <p:grpSpPr>
          <a:xfrm>
            <a:off x="6935385" y="4586395"/>
            <a:ext cx="4017531" cy="708812"/>
            <a:chOff x="6714584" y="4073319"/>
            <a:chExt cx="4017531" cy="708812"/>
          </a:xfrm>
        </p:grpSpPr>
        <p:sp>
          <p:nvSpPr>
            <p:cNvPr id="12" name="Rettangolo 11">
              <a:extLst>
                <a:ext uri="{FF2B5EF4-FFF2-40B4-BE49-F238E27FC236}">
                  <a16:creationId xmlns:a16="http://schemas.microsoft.com/office/drawing/2014/main" id="{A77F672D-5FE6-DD40-9A33-C505AC02C275}"/>
                </a:ext>
              </a:extLst>
            </p:cNvPr>
            <p:cNvSpPr/>
            <p:nvPr/>
          </p:nvSpPr>
          <p:spPr>
            <a:xfrm>
              <a:off x="6714584" y="4443577"/>
              <a:ext cx="2923402" cy="338554"/>
            </a:xfrm>
            <a:prstGeom prst="rect">
              <a:avLst/>
            </a:prstGeom>
          </p:spPr>
          <p:txBody>
            <a:bodyPr wrap="square">
              <a:spAutoFit/>
            </a:bodyPr>
            <a:lstStyle/>
            <a:p>
              <a:r>
                <a:rPr lang="hu-HU" sz="1600" b="1">
                  <a:solidFill>
                    <a:srgbClr val="164193"/>
                  </a:solidFill>
                  <a:latin typeface="Arial" panose="020B0604020202020204" pitchFamily="34" charset="0"/>
                  <a:cs typeface="Arial" panose="020B0604020202020204" pitchFamily="34" charset="0"/>
                </a:rPr>
                <a:t>Javasolt válaszlépések</a:t>
              </a:r>
            </a:p>
          </p:txBody>
        </p:sp>
        <p:sp>
          <p:nvSpPr>
            <p:cNvPr id="13" name="Rettangolo con angoli arrotondati 12">
              <a:extLst>
                <a:ext uri="{FF2B5EF4-FFF2-40B4-BE49-F238E27FC236}">
                  <a16:creationId xmlns:a16="http://schemas.microsoft.com/office/drawing/2014/main" id="{FDD561AF-A819-FF4C-8EAE-297881E889E5}"/>
                </a:ext>
              </a:extLst>
            </p:cNvPr>
            <p:cNvSpPr>
              <a:spLocks noChangeAspect="1"/>
            </p:cNvSpPr>
            <p:nvPr/>
          </p:nvSpPr>
          <p:spPr>
            <a:xfrm>
              <a:off x="6714584" y="4073319"/>
              <a:ext cx="4017531"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hu-HU" sz="1600" b="1" dirty="0">
                  <a:solidFill>
                    <a:schemeClr val="bg1"/>
                  </a:solidFill>
                  <a:latin typeface="Arial" panose="020B0604020202020204" pitchFamily="34" charset="0"/>
                  <a:cs typeface="Arial" panose="020B0604020202020204" pitchFamily="34" charset="0"/>
                </a:rPr>
                <a:t>reagáljunk a dezinformációra? </a:t>
              </a:r>
            </a:p>
          </p:txBody>
        </p:sp>
        <p:sp>
          <p:nvSpPr>
            <p:cNvPr id="15" name="Triangolo 14">
              <a:extLst>
                <a:ext uri="{FF2B5EF4-FFF2-40B4-BE49-F238E27FC236}">
                  <a16:creationId xmlns:a16="http://schemas.microsoft.com/office/drawing/2014/main" id="{91ED7ABB-5E48-7D48-87ED-AAF1083A15F9}"/>
                </a:ext>
              </a:extLst>
            </p:cNvPr>
            <p:cNvSpPr/>
            <p:nvPr/>
          </p:nvSpPr>
          <p:spPr>
            <a:xfrm rot="5400000">
              <a:off x="9403957" y="4551075"/>
              <a:ext cx="179616" cy="150930"/>
            </a:xfrm>
            <a:prstGeom prst="triangle">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7" name="Gruppo 16">
            <a:extLst>
              <a:ext uri="{FF2B5EF4-FFF2-40B4-BE49-F238E27FC236}">
                <a16:creationId xmlns:a16="http://schemas.microsoft.com/office/drawing/2014/main" id="{62130E43-1F3D-6D4F-A9D9-6C118CB4EE3A}"/>
              </a:ext>
            </a:extLst>
          </p:cNvPr>
          <p:cNvGrpSpPr/>
          <p:nvPr/>
        </p:nvGrpSpPr>
        <p:grpSpPr>
          <a:xfrm>
            <a:off x="6897915" y="3362839"/>
            <a:ext cx="2915353" cy="715366"/>
            <a:chOff x="6714584" y="2805791"/>
            <a:chExt cx="2915353" cy="715366"/>
          </a:xfrm>
        </p:grpSpPr>
        <p:sp>
          <p:nvSpPr>
            <p:cNvPr id="10" name="Rettangolo con angoli arrotondati 9">
              <a:extLst>
                <a:ext uri="{FF2B5EF4-FFF2-40B4-BE49-F238E27FC236}">
                  <a16:creationId xmlns:a16="http://schemas.microsoft.com/office/drawing/2014/main" id="{8E7D4F7F-6087-3843-8E98-030B1FE1907A}"/>
                </a:ext>
              </a:extLst>
            </p:cNvPr>
            <p:cNvSpPr>
              <a:spLocks noChangeAspect="1"/>
            </p:cNvSpPr>
            <p:nvPr/>
          </p:nvSpPr>
          <p:spPr>
            <a:xfrm>
              <a:off x="6714584" y="2805791"/>
              <a:ext cx="2915353"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1600" b="1" dirty="0">
                  <a:solidFill>
                    <a:schemeClr val="bg1"/>
                  </a:solidFill>
                  <a:latin typeface="Arial" panose="020B0604020202020204" pitchFamily="34" charset="0"/>
                  <a:cs typeface="Arial" panose="020B0604020202020204" pitchFamily="34" charset="0"/>
                </a:rPr>
                <a:t>működik a dezinformáció?</a:t>
              </a:r>
            </a:p>
          </p:txBody>
        </p:sp>
        <p:sp>
          <p:nvSpPr>
            <p:cNvPr id="11" name="Rettangolo 10">
              <a:extLst>
                <a:ext uri="{FF2B5EF4-FFF2-40B4-BE49-F238E27FC236}">
                  <a16:creationId xmlns:a16="http://schemas.microsoft.com/office/drawing/2014/main" id="{B452ABE3-A04E-3046-BACA-A1C12E136F90}"/>
                </a:ext>
              </a:extLst>
            </p:cNvPr>
            <p:cNvSpPr/>
            <p:nvPr/>
          </p:nvSpPr>
          <p:spPr>
            <a:xfrm>
              <a:off x="6714584" y="3182603"/>
              <a:ext cx="1189195" cy="338554"/>
            </a:xfrm>
            <a:prstGeom prst="rect">
              <a:avLst/>
            </a:prstGeom>
          </p:spPr>
          <p:txBody>
            <a:bodyPr wrap="square">
              <a:spAutoFit/>
            </a:bodyPr>
            <a:lstStyle/>
            <a:p>
              <a:r>
                <a:rPr lang="hu-HU" sz="1600" b="1">
                  <a:solidFill>
                    <a:srgbClr val="164193"/>
                  </a:solidFill>
                  <a:latin typeface="Arial" panose="020B0604020202020204" pitchFamily="34" charset="0"/>
                  <a:cs typeface="Arial" panose="020B0604020202020204" pitchFamily="34" charset="0"/>
                </a:rPr>
                <a:t>Példák</a:t>
              </a:r>
            </a:p>
          </p:txBody>
        </p:sp>
        <p:sp>
          <p:nvSpPr>
            <p:cNvPr id="16" name="Triangolo 15">
              <a:extLst>
                <a:ext uri="{FF2B5EF4-FFF2-40B4-BE49-F238E27FC236}">
                  <a16:creationId xmlns:a16="http://schemas.microsoft.com/office/drawing/2014/main" id="{5836F158-D637-F64F-9910-0FD70545B2F4}"/>
                </a:ext>
              </a:extLst>
            </p:cNvPr>
            <p:cNvSpPr/>
            <p:nvPr/>
          </p:nvSpPr>
          <p:spPr>
            <a:xfrm rot="5400000">
              <a:off x="7811751" y="3288411"/>
              <a:ext cx="179616" cy="150930"/>
            </a:xfrm>
            <a:prstGeom prst="triangle">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77711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97DE1-EC8A-6640-9C8D-E309FC686498}"/>
              </a:ext>
            </a:extLst>
          </p:cNvPr>
          <p:cNvSpPr>
            <a:spLocks noGrp="1"/>
          </p:cNvSpPr>
          <p:nvPr>
            <p:ph type="ctrTitle"/>
          </p:nvPr>
        </p:nvSpPr>
        <p:spPr/>
        <p:txBody>
          <a:bodyPr/>
          <a:lstStyle/>
          <a:p>
            <a:r>
              <a:rPr lang="hu-HU" dirty="0"/>
              <a:t>MI A DEZINFORMÁCIÓ?</a:t>
            </a:r>
          </a:p>
        </p:txBody>
      </p:sp>
      <p:sp>
        <p:nvSpPr>
          <p:cNvPr id="4" name="Rettangolo 3">
            <a:extLst>
              <a:ext uri="{FF2B5EF4-FFF2-40B4-BE49-F238E27FC236}">
                <a16:creationId xmlns:a16="http://schemas.microsoft.com/office/drawing/2014/main" id="{D4E3D080-4AB9-7347-88AB-C8FF0E965C72}"/>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1</a:t>
            </a:r>
          </a:p>
        </p:txBody>
      </p:sp>
      <p:sp>
        <p:nvSpPr>
          <p:cNvPr id="5" name="Rettangolo con angoli arrotondati 4">
            <a:extLst>
              <a:ext uri="{FF2B5EF4-FFF2-40B4-BE49-F238E27FC236}">
                <a16:creationId xmlns:a16="http://schemas.microsoft.com/office/drawing/2014/main" id="{71038F8B-C017-834D-9F1F-73691773639C}"/>
              </a:ext>
            </a:extLst>
          </p:cNvPr>
          <p:cNvSpPr>
            <a:spLocks noChangeAspect="1"/>
          </p:cNvSpPr>
          <p:nvPr/>
        </p:nvSpPr>
        <p:spPr>
          <a:xfrm>
            <a:off x="4127425" y="3139444"/>
            <a:ext cx="1633295"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2000" b="1" dirty="0">
                <a:latin typeface="Arial" panose="020B0604020202020204" pitchFamily="34" charset="0"/>
                <a:cs typeface="Arial" panose="020B0604020202020204" pitchFamily="34" charset="0"/>
              </a:rPr>
              <a:t>TÉNYEK</a:t>
            </a:r>
          </a:p>
        </p:txBody>
      </p:sp>
      <p:sp>
        <p:nvSpPr>
          <p:cNvPr id="6" name="Rettangolo con angoli arrotondati 5">
            <a:extLst>
              <a:ext uri="{FF2B5EF4-FFF2-40B4-BE49-F238E27FC236}">
                <a16:creationId xmlns:a16="http://schemas.microsoft.com/office/drawing/2014/main" id="{6E5C3C5F-2620-BD44-AE89-1EF9EFB1C29A}"/>
              </a:ext>
            </a:extLst>
          </p:cNvPr>
          <p:cNvSpPr>
            <a:spLocks noChangeAspect="1"/>
          </p:cNvSpPr>
          <p:nvPr/>
        </p:nvSpPr>
        <p:spPr>
          <a:xfrm>
            <a:off x="4127425" y="1015785"/>
            <a:ext cx="3562679"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hu-HU" sz="2000" b="1">
                <a:solidFill>
                  <a:schemeClr val="bg1"/>
                </a:solidFill>
                <a:latin typeface="Arial" panose="020B0604020202020204" pitchFamily="34" charset="0"/>
                <a:cs typeface="Arial" panose="020B0604020202020204" pitchFamily="34" charset="0"/>
              </a:rPr>
              <a:t>KÜLFÖLDI BEAVATKOZÁS</a:t>
            </a:r>
          </a:p>
        </p:txBody>
      </p:sp>
      <p:sp>
        <p:nvSpPr>
          <p:cNvPr id="7" name="Rettangolo con angoli arrotondati 6">
            <a:extLst>
              <a:ext uri="{FF2B5EF4-FFF2-40B4-BE49-F238E27FC236}">
                <a16:creationId xmlns:a16="http://schemas.microsoft.com/office/drawing/2014/main" id="{0FFCD834-17F0-5642-A974-1D8015506275}"/>
              </a:ext>
            </a:extLst>
          </p:cNvPr>
          <p:cNvSpPr>
            <a:spLocks noChangeAspect="1"/>
          </p:cNvSpPr>
          <p:nvPr/>
        </p:nvSpPr>
        <p:spPr>
          <a:xfrm>
            <a:off x="4127425" y="1546700"/>
            <a:ext cx="4274703"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2000" b="1" dirty="0">
                <a:solidFill>
                  <a:schemeClr val="bg1"/>
                </a:solidFill>
                <a:latin typeface="Arial" panose="020B0604020202020204" pitchFamily="34" charset="0"/>
                <a:cs typeface="Arial" panose="020B0604020202020204" pitchFamily="34" charset="0"/>
              </a:rPr>
              <a:t>BEFOLYÁSOLÓ MŰVELETEK</a:t>
            </a:r>
          </a:p>
        </p:txBody>
      </p:sp>
      <p:sp>
        <p:nvSpPr>
          <p:cNvPr id="8" name="Rettangolo con angoli arrotondati 7">
            <a:extLst>
              <a:ext uri="{FF2B5EF4-FFF2-40B4-BE49-F238E27FC236}">
                <a16:creationId xmlns:a16="http://schemas.microsoft.com/office/drawing/2014/main" id="{BC06A0CB-C2A5-EA45-9F32-3926F85976B7}"/>
              </a:ext>
            </a:extLst>
          </p:cNvPr>
          <p:cNvSpPr>
            <a:spLocks noChangeAspect="1"/>
          </p:cNvSpPr>
          <p:nvPr/>
        </p:nvSpPr>
        <p:spPr>
          <a:xfrm>
            <a:off x="4127425" y="2077614"/>
            <a:ext cx="2666567"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2000" b="1" dirty="0">
                <a:latin typeface="Arial" panose="020B0604020202020204" pitchFamily="34" charset="0"/>
                <a:cs typeface="Arial" panose="020B0604020202020204" pitchFamily="34" charset="0"/>
              </a:rPr>
              <a:t>DEZINFORMÁCIÓ</a:t>
            </a:r>
          </a:p>
        </p:txBody>
      </p:sp>
      <p:sp>
        <p:nvSpPr>
          <p:cNvPr id="9" name="Rettangolo con angoli arrotondati 8">
            <a:extLst>
              <a:ext uri="{FF2B5EF4-FFF2-40B4-BE49-F238E27FC236}">
                <a16:creationId xmlns:a16="http://schemas.microsoft.com/office/drawing/2014/main" id="{F12FF18D-07E5-3145-93A5-40A33BCE85FA}"/>
              </a:ext>
            </a:extLst>
          </p:cNvPr>
          <p:cNvSpPr>
            <a:spLocks noChangeAspect="1"/>
          </p:cNvSpPr>
          <p:nvPr/>
        </p:nvSpPr>
        <p:spPr>
          <a:xfrm>
            <a:off x="4127425" y="3670359"/>
            <a:ext cx="2152605"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2000" b="1" dirty="0">
                <a:latin typeface="Arial" panose="020B0604020202020204" pitchFamily="34" charset="0"/>
                <a:cs typeface="Arial" panose="020B0604020202020204" pitchFamily="34" charset="0"/>
              </a:rPr>
              <a:t>VÉLEMÉNYEK</a:t>
            </a:r>
          </a:p>
        </p:txBody>
      </p:sp>
      <p:sp>
        <p:nvSpPr>
          <p:cNvPr id="10" name="Rettangolo con angoli arrotondati 9">
            <a:extLst>
              <a:ext uri="{FF2B5EF4-FFF2-40B4-BE49-F238E27FC236}">
                <a16:creationId xmlns:a16="http://schemas.microsoft.com/office/drawing/2014/main" id="{DDBA1B9E-88AB-8548-A87A-CB56A3659760}"/>
              </a:ext>
            </a:extLst>
          </p:cNvPr>
          <p:cNvSpPr>
            <a:spLocks noChangeAspect="1"/>
          </p:cNvSpPr>
          <p:nvPr/>
        </p:nvSpPr>
        <p:spPr>
          <a:xfrm>
            <a:off x="4127425" y="2608529"/>
            <a:ext cx="3205028"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2000" b="1" dirty="0">
                <a:latin typeface="Arial" panose="020B0604020202020204" pitchFamily="34" charset="0"/>
                <a:cs typeface="Arial" panose="020B0604020202020204" pitchFamily="34" charset="0"/>
              </a:rPr>
              <a:t>FÉLRETÁJÉKOZTATÁS</a:t>
            </a:r>
          </a:p>
        </p:txBody>
      </p:sp>
      <p:sp>
        <p:nvSpPr>
          <p:cNvPr id="11" name="Rettangolo con angoli arrotondati 10">
            <a:extLst>
              <a:ext uri="{FF2B5EF4-FFF2-40B4-BE49-F238E27FC236}">
                <a16:creationId xmlns:a16="http://schemas.microsoft.com/office/drawing/2014/main" id="{2643BE59-3434-1146-A7E2-397A23FD403B}"/>
              </a:ext>
            </a:extLst>
          </p:cNvPr>
          <p:cNvSpPr>
            <a:spLocks noChangeAspect="1"/>
          </p:cNvSpPr>
          <p:nvPr/>
        </p:nvSpPr>
        <p:spPr>
          <a:xfrm>
            <a:off x="4127425" y="4201273"/>
            <a:ext cx="3015247"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u-HU" sz="2000" b="1">
                <a:latin typeface="Arial" panose="020B0604020202020204" pitchFamily="34" charset="0"/>
                <a:cs typeface="Arial" panose="020B0604020202020204" pitchFamily="34" charset="0"/>
              </a:rPr>
              <a:t>SZATÍRA ÉS HUMOR</a:t>
            </a:r>
          </a:p>
        </p:txBody>
      </p:sp>
      <p:sp>
        <p:nvSpPr>
          <p:cNvPr id="12" name="Rettangolo con angoli arrotondati 11">
            <a:extLst>
              <a:ext uri="{FF2B5EF4-FFF2-40B4-BE49-F238E27FC236}">
                <a16:creationId xmlns:a16="http://schemas.microsoft.com/office/drawing/2014/main" id="{A3C21ADD-4464-4847-83C4-CB6506329C49}"/>
              </a:ext>
            </a:extLst>
          </p:cNvPr>
          <p:cNvSpPr>
            <a:spLocks noChangeAspect="1"/>
          </p:cNvSpPr>
          <p:nvPr/>
        </p:nvSpPr>
        <p:spPr>
          <a:xfrm>
            <a:off x="4103136" y="4928570"/>
            <a:ext cx="5902298" cy="111457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0" bIns="0" rtlCol="0" anchor="ctr"/>
          <a:lstStyle/>
          <a:p>
            <a:pPr>
              <a:lnSpc>
                <a:spcPts val="3780"/>
              </a:lnSpc>
            </a:pPr>
            <a:r>
              <a:rPr lang="hu-HU" sz="4000" b="1">
                <a:solidFill>
                  <a:schemeClr val="bg1"/>
                </a:solidFill>
                <a:latin typeface="Arial" panose="020B0604020202020204" pitchFamily="34" charset="0"/>
                <a:cs typeface="Arial" panose="020B0604020202020204" pitchFamily="34" charset="0"/>
              </a:rPr>
              <a:t>MI A TÉNY? </a:t>
            </a:r>
          </a:p>
          <a:p>
            <a:pPr>
              <a:lnSpc>
                <a:spcPts val="3780"/>
              </a:lnSpc>
            </a:pPr>
            <a:r>
              <a:rPr lang="hu-HU" sz="4000" b="1">
                <a:solidFill>
                  <a:schemeClr val="bg1"/>
                </a:solidFill>
                <a:latin typeface="Arial" panose="020B0604020202020204" pitchFamily="34" charset="0"/>
                <a:cs typeface="Arial" panose="020B0604020202020204" pitchFamily="34" charset="0"/>
              </a:rPr>
              <a:t>MI A FIKCIÓ?</a:t>
            </a:r>
          </a:p>
        </p:txBody>
      </p:sp>
      <p:pic>
        <p:nvPicPr>
          <p:cNvPr id="13" name="Immagine 12">
            <a:extLst>
              <a:ext uri="{FF2B5EF4-FFF2-40B4-BE49-F238E27FC236}">
                <a16:creationId xmlns:a16="http://schemas.microsoft.com/office/drawing/2014/main" id="{F6A6CE10-7DE8-3A41-ABDD-C5BE7F320E09}"/>
              </a:ext>
            </a:extLst>
          </p:cNvPr>
          <p:cNvPicPr>
            <a:picLocks noChangeAspect="1"/>
          </p:cNvPicPr>
          <p:nvPr/>
        </p:nvPicPr>
        <p:blipFill>
          <a:blip r:embed="rId4"/>
          <a:stretch>
            <a:fillRect/>
          </a:stretch>
        </p:blipFill>
        <p:spPr>
          <a:xfrm>
            <a:off x="8189887" y="2140194"/>
            <a:ext cx="2551061" cy="3715940"/>
          </a:xfrm>
          <a:prstGeom prst="rect">
            <a:avLst/>
          </a:prstGeom>
        </p:spPr>
      </p:pic>
      <p:pic>
        <p:nvPicPr>
          <p:cNvPr id="14" name="Immagine 13">
            <a:extLst>
              <a:ext uri="{FF2B5EF4-FFF2-40B4-BE49-F238E27FC236}">
                <a16:creationId xmlns:a16="http://schemas.microsoft.com/office/drawing/2014/main" id="{CC7ADE4A-0D84-D947-BD39-C8A99BE165DB}"/>
              </a:ext>
            </a:extLst>
          </p:cNvPr>
          <p:cNvPicPr>
            <a:picLocks noChangeAspect="1"/>
          </p:cNvPicPr>
          <p:nvPr/>
        </p:nvPicPr>
        <p:blipFill>
          <a:blip r:embed="rId5"/>
          <a:srcRect/>
          <a:stretch/>
        </p:blipFill>
        <p:spPr>
          <a:xfrm flipH="1">
            <a:off x="1126385" y="831198"/>
            <a:ext cx="3117188" cy="5405404"/>
          </a:xfrm>
          <a:prstGeom prst="rect">
            <a:avLst/>
          </a:prstGeom>
          <a:effectLst>
            <a:reflection blurRad="6350" stA="9000" endPos="55000" dir="5400000" sy="-100000" algn="bl" rotWithShape="0"/>
          </a:effectLst>
        </p:spPr>
      </p:pic>
    </p:spTree>
    <p:extLst>
      <p:ext uri="{BB962C8B-B14F-4D97-AF65-F5344CB8AC3E}">
        <p14:creationId xmlns:p14="http://schemas.microsoft.com/office/powerpoint/2010/main" val="181442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7172611-5949-5242-960E-923577285CB2}"/>
              </a:ext>
            </a:extLst>
          </p:cNvPr>
          <p:cNvSpPr>
            <a:spLocks noGrp="1"/>
          </p:cNvSpPr>
          <p:nvPr>
            <p:ph type="ctrTitle"/>
          </p:nvPr>
        </p:nvSpPr>
        <p:spPr>
          <a:xfrm>
            <a:off x="0" y="0"/>
            <a:ext cx="12192000" cy="444843"/>
          </a:xfrm>
        </p:spPr>
        <p:txBody>
          <a:bodyPr/>
          <a:lstStyle/>
          <a:p>
            <a:pPr>
              <a:tabLst>
                <a:tab pos="5387975" algn="l"/>
              </a:tabLst>
            </a:pPr>
            <a:r>
              <a:rPr lang="hu-HU" dirty="0"/>
              <a:t>MI A DEZINFORMÁCIÓ? – </a:t>
            </a:r>
            <a:r>
              <a:rPr lang="hu-HU" b="1" dirty="0"/>
              <a:t>AZ OLTÁSELLENES MOZGALOM</a:t>
            </a:r>
          </a:p>
        </p:txBody>
      </p:sp>
      <p:sp>
        <p:nvSpPr>
          <p:cNvPr id="5" name="Rettangolo 4">
            <a:extLst>
              <a:ext uri="{FF2B5EF4-FFF2-40B4-BE49-F238E27FC236}">
                <a16:creationId xmlns:a16="http://schemas.microsoft.com/office/drawing/2014/main" id="{E5AE551A-7389-6E4B-B49C-FAC93B9C930D}"/>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1.</a:t>
            </a:r>
          </a:p>
        </p:txBody>
      </p:sp>
      <p:pic>
        <p:nvPicPr>
          <p:cNvPr id="4" name="Elementi multimediali online 3" descr="Journal: Study Linking Vaccine to Autism 'Fraud'">
            <a:hlinkClick r:id="" action="ppaction://media"/>
            <a:extLst>
              <a:ext uri="{FF2B5EF4-FFF2-40B4-BE49-F238E27FC236}">
                <a16:creationId xmlns:a16="http://schemas.microsoft.com/office/drawing/2014/main" id="{B7D54B95-13DE-664E-BA85-45565F5555CF}"/>
              </a:ext>
            </a:extLst>
          </p:cNvPr>
          <p:cNvPicPr>
            <a:picLocks noGrp="1" noRot="1" noChangeAspect="1"/>
          </p:cNvPicPr>
          <p:nvPr>
            <p:ph type="media" sz="quarter" idx="10"/>
            <a:videoFile r:link="rId1"/>
          </p:nvPr>
        </p:nvPicPr>
        <p:blipFill>
          <a:blip r:embed="rId5"/>
          <a:stretch>
            <a:fillRect/>
          </a:stretch>
        </p:blipFill>
        <p:spPr>
          <a:xfrm>
            <a:off x="655991" y="1727907"/>
            <a:ext cx="5592409" cy="3630156"/>
          </a:xfrm>
          <a:prstGeom prst="rect">
            <a:avLst/>
          </a:prstGeom>
        </p:spPr>
      </p:pic>
      <p:pic>
        <p:nvPicPr>
          <p:cNvPr id="8" name="Immagine 7">
            <a:extLst>
              <a:ext uri="{FF2B5EF4-FFF2-40B4-BE49-F238E27FC236}">
                <a16:creationId xmlns:a16="http://schemas.microsoft.com/office/drawing/2014/main" id="{4D9B2EE7-39FE-E041-A6FB-E0F7773FCBD3}"/>
              </a:ext>
            </a:extLst>
          </p:cNvPr>
          <p:cNvPicPr>
            <a:picLocks noChangeAspect="1"/>
          </p:cNvPicPr>
          <p:nvPr/>
        </p:nvPicPr>
        <p:blipFill rotWithShape="1">
          <a:blip r:embed="rId6"/>
          <a:srcRect t="22969" b="-23359"/>
          <a:stretch/>
        </p:blipFill>
        <p:spPr>
          <a:xfrm>
            <a:off x="6869827" y="216000"/>
            <a:ext cx="4698242" cy="6732000"/>
          </a:xfrm>
          <a:prstGeom prst="rect">
            <a:avLst/>
          </a:prstGeom>
        </p:spPr>
      </p:pic>
      <p:sp>
        <p:nvSpPr>
          <p:cNvPr id="20" name="Rettangolo con angoli arrotondati 19">
            <a:extLst>
              <a:ext uri="{FF2B5EF4-FFF2-40B4-BE49-F238E27FC236}">
                <a16:creationId xmlns:a16="http://schemas.microsoft.com/office/drawing/2014/main" id="{E363850F-2D56-7641-A89C-377EE15F158E}"/>
              </a:ext>
            </a:extLst>
          </p:cNvPr>
          <p:cNvSpPr/>
          <p:nvPr/>
        </p:nvSpPr>
        <p:spPr>
          <a:xfrm>
            <a:off x="6961517" y="2314717"/>
            <a:ext cx="4494362" cy="3678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hu-HU" sz="1700" b="1" dirty="0">
                <a:solidFill>
                  <a:schemeClr val="bg1"/>
                </a:solidFill>
                <a:latin typeface="Arial" panose="020B0604020202020204" pitchFamily="34" charset="0"/>
                <a:cs typeface="Arial" panose="020B0604020202020204" pitchFamily="34" charset="0"/>
              </a:rPr>
              <a:t>Hamis következtetések, társadalmi illúzió</a:t>
            </a:r>
          </a:p>
        </p:txBody>
      </p:sp>
      <p:sp>
        <p:nvSpPr>
          <p:cNvPr id="21" name="Rettangolo con angoli arrotondati 20">
            <a:extLst>
              <a:ext uri="{FF2B5EF4-FFF2-40B4-BE49-F238E27FC236}">
                <a16:creationId xmlns:a16="http://schemas.microsoft.com/office/drawing/2014/main" id="{E2286A21-B0F4-2E43-9B8D-65EB1159A09D}"/>
              </a:ext>
            </a:extLst>
          </p:cNvPr>
          <p:cNvSpPr/>
          <p:nvPr/>
        </p:nvSpPr>
        <p:spPr>
          <a:xfrm>
            <a:off x="7065034" y="2824776"/>
            <a:ext cx="4237888"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860"/>
              </a:lnSpc>
            </a:pPr>
            <a:r>
              <a:rPr lang="hu-HU" sz="1700" b="1" dirty="0">
                <a:solidFill>
                  <a:schemeClr val="bg1"/>
                </a:solidFill>
                <a:latin typeface="Arial" panose="020B0604020202020204" pitchFamily="34" charset="0"/>
                <a:cs typeface="Arial" panose="020B0604020202020204" pitchFamily="34" charset="0"/>
              </a:rPr>
              <a:t>Bűnbakkeresés, az autizmus valódi</a:t>
            </a:r>
            <a:br>
              <a:rPr lang="hu-HU" sz="1700" b="1" dirty="0">
                <a:solidFill>
                  <a:schemeClr val="bg1"/>
                </a:solidFill>
                <a:latin typeface="Arial" panose="020B0604020202020204" pitchFamily="34" charset="0"/>
                <a:cs typeface="Arial" panose="020B0604020202020204" pitchFamily="34" charset="0"/>
              </a:rPr>
            </a:br>
            <a:r>
              <a:rPr lang="hu-HU" sz="1700" b="1" dirty="0">
                <a:solidFill>
                  <a:schemeClr val="bg1"/>
                </a:solidFill>
                <a:latin typeface="Arial" panose="020B0604020202020204" pitchFamily="34" charset="0"/>
                <a:cs typeface="Arial" panose="020B0604020202020204" pitchFamily="34" charset="0"/>
              </a:rPr>
              <a:t>okai feledésbe merülnek/nincsenek elemezve</a:t>
            </a:r>
          </a:p>
        </p:txBody>
      </p:sp>
      <p:sp>
        <p:nvSpPr>
          <p:cNvPr id="22" name="Rettangolo con angoli arrotondati 21">
            <a:extLst>
              <a:ext uri="{FF2B5EF4-FFF2-40B4-BE49-F238E27FC236}">
                <a16:creationId xmlns:a16="http://schemas.microsoft.com/office/drawing/2014/main" id="{B0295E4F-E83A-1644-91D3-F37E39DA9707}"/>
              </a:ext>
            </a:extLst>
          </p:cNvPr>
          <p:cNvSpPr/>
          <p:nvPr/>
        </p:nvSpPr>
        <p:spPr>
          <a:xfrm>
            <a:off x="7147414" y="3970687"/>
            <a:ext cx="4155508" cy="12262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660"/>
              </a:lnSpc>
            </a:pPr>
            <a:r>
              <a:rPr lang="hu-HU" sz="1700" b="1" dirty="0">
                <a:solidFill>
                  <a:schemeClr val="bg1"/>
                </a:solidFill>
                <a:latin typeface="Arial" panose="020B0604020202020204" pitchFamily="34" charset="0"/>
                <a:cs typeface="Arial" panose="020B0604020202020204" pitchFamily="34" charset="0"/>
              </a:rPr>
              <a:t>Hosszú távú hatás: a beoltott személyek hányadának</a:t>
            </a:r>
          </a:p>
          <a:p>
            <a:pPr algn="ctr">
              <a:lnSpc>
                <a:spcPts val="1660"/>
              </a:lnSpc>
            </a:pPr>
            <a:r>
              <a:rPr lang="hu-HU" sz="1700" b="1" dirty="0">
                <a:solidFill>
                  <a:schemeClr val="bg1"/>
                </a:solidFill>
                <a:latin typeface="Arial" panose="020B0604020202020204" pitchFamily="34" charset="0"/>
                <a:cs typeface="Arial" panose="020B0604020202020204" pitchFamily="34" charset="0"/>
              </a:rPr>
              <a:t>csökkenése később tömeges járványhoz vezet</a:t>
            </a:r>
          </a:p>
        </p:txBody>
      </p:sp>
    </p:spTree>
    <p:extLst>
      <p:ext uri="{BB962C8B-B14F-4D97-AF65-F5344CB8AC3E}">
        <p14:creationId xmlns:p14="http://schemas.microsoft.com/office/powerpoint/2010/main" val="21168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B084B-1B42-6547-9D83-D5379894A930}"/>
              </a:ext>
            </a:extLst>
          </p:cNvPr>
          <p:cNvSpPr>
            <a:spLocks noGrp="1"/>
          </p:cNvSpPr>
          <p:nvPr>
            <p:ph type="ctrTitle"/>
          </p:nvPr>
        </p:nvSpPr>
        <p:spPr>
          <a:xfrm>
            <a:off x="0" y="1"/>
            <a:ext cx="12192000" cy="460214"/>
          </a:xfrm>
        </p:spPr>
        <p:txBody>
          <a:bodyPr/>
          <a:lstStyle/>
          <a:p>
            <a:r>
              <a:rPr lang="hu-HU" dirty="0"/>
              <a:t>MI A DEZINFORMÁCIÓ? – </a:t>
            </a:r>
            <a:r>
              <a:rPr lang="hu-HU" b="1" dirty="0"/>
              <a:t>A TÖRTÉNET, AMELY SZERINT A KORONAVÍRUST AZ 5G OKOZZA</a:t>
            </a:r>
          </a:p>
        </p:txBody>
      </p:sp>
      <p:pic>
        <p:nvPicPr>
          <p:cNvPr id="7" name="Immagine 6">
            <a:extLst>
              <a:ext uri="{FF2B5EF4-FFF2-40B4-BE49-F238E27FC236}">
                <a16:creationId xmlns:a16="http://schemas.microsoft.com/office/drawing/2014/main" id="{F72CC3D5-5951-5C4C-9DF9-D336AEB264E8}"/>
              </a:ext>
            </a:extLst>
          </p:cNvPr>
          <p:cNvPicPr>
            <a:picLocks noChangeAspect="1"/>
          </p:cNvPicPr>
          <p:nvPr/>
        </p:nvPicPr>
        <p:blipFill>
          <a:blip r:embed="rId3"/>
          <a:srcRect/>
          <a:stretch/>
        </p:blipFill>
        <p:spPr>
          <a:xfrm>
            <a:off x="4767930" y="1807671"/>
            <a:ext cx="2656139" cy="5412195"/>
          </a:xfrm>
          <a:prstGeom prst="rect">
            <a:avLst/>
          </a:prstGeom>
        </p:spPr>
      </p:pic>
      <p:pic>
        <p:nvPicPr>
          <p:cNvPr id="9" name="Immagine 8">
            <a:extLst>
              <a:ext uri="{FF2B5EF4-FFF2-40B4-BE49-F238E27FC236}">
                <a16:creationId xmlns:a16="http://schemas.microsoft.com/office/drawing/2014/main" id="{4A6C9482-FF90-E543-AFE5-7C677E22E692}"/>
              </a:ext>
            </a:extLst>
          </p:cNvPr>
          <p:cNvPicPr>
            <a:picLocks noChangeAspect="1"/>
          </p:cNvPicPr>
          <p:nvPr/>
        </p:nvPicPr>
        <p:blipFill>
          <a:blip r:embed="rId4"/>
          <a:stretch>
            <a:fillRect/>
          </a:stretch>
        </p:blipFill>
        <p:spPr>
          <a:xfrm>
            <a:off x="1103204" y="3273442"/>
            <a:ext cx="4473882" cy="4378044"/>
          </a:xfrm>
          <a:prstGeom prst="rect">
            <a:avLst/>
          </a:prstGeom>
        </p:spPr>
      </p:pic>
      <p:sp>
        <p:nvSpPr>
          <p:cNvPr id="10" name="Rettangolo 9">
            <a:extLst>
              <a:ext uri="{FF2B5EF4-FFF2-40B4-BE49-F238E27FC236}">
                <a16:creationId xmlns:a16="http://schemas.microsoft.com/office/drawing/2014/main" id="{F07A03EE-252F-5F40-8FBE-06151D70C279}"/>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1.</a:t>
            </a:r>
          </a:p>
        </p:txBody>
      </p:sp>
      <p:sp>
        <p:nvSpPr>
          <p:cNvPr id="13" name="Rettangolo con angoli arrotondati 12">
            <a:extLst>
              <a:ext uri="{FF2B5EF4-FFF2-40B4-BE49-F238E27FC236}">
                <a16:creationId xmlns:a16="http://schemas.microsoft.com/office/drawing/2014/main" id="{BCCA719B-8253-E34E-9392-0555EEF0DB53}"/>
              </a:ext>
            </a:extLst>
          </p:cNvPr>
          <p:cNvSpPr>
            <a:spLocks noChangeAspect="1"/>
          </p:cNvSpPr>
          <p:nvPr/>
        </p:nvSpPr>
        <p:spPr>
          <a:xfrm>
            <a:off x="139572" y="1219825"/>
            <a:ext cx="5437513" cy="4617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hu-HU" sz="1900" b="1" dirty="0" smtClean="0">
                <a:solidFill>
                  <a:schemeClr val="bg1"/>
                </a:solidFill>
                <a:latin typeface="Arial" panose="020B0604020202020204" pitchFamily="34" charset="0"/>
                <a:cs typeface="Arial" panose="020B0604020202020204" pitchFamily="34" charset="0"/>
              </a:rPr>
              <a:t>A VÉLEMÉNYNYILVÁNÍTÁS SZABADSÁGA</a:t>
            </a:r>
            <a:endParaRPr lang="hu-HU" sz="1900" b="1" dirty="0">
              <a:solidFill>
                <a:schemeClr val="bg1"/>
              </a:solidFill>
              <a:latin typeface="Arial" panose="020B0604020202020204" pitchFamily="34" charset="0"/>
              <a:cs typeface="Arial" panose="020B0604020202020204" pitchFamily="34" charset="0"/>
            </a:endParaRPr>
          </a:p>
        </p:txBody>
      </p:sp>
      <p:sp>
        <p:nvSpPr>
          <p:cNvPr id="14" name="Rettangolo con angoli arrotondati 13">
            <a:extLst>
              <a:ext uri="{FF2B5EF4-FFF2-40B4-BE49-F238E27FC236}">
                <a16:creationId xmlns:a16="http://schemas.microsoft.com/office/drawing/2014/main" id="{B741327B-DB04-6D49-B34D-87077CD055EE}"/>
              </a:ext>
            </a:extLst>
          </p:cNvPr>
          <p:cNvSpPr>
            <a:spLocks noChangeAspect="1"/>
          </p:cNvSpPr>
          <p:nvPr/>
        </p:nvSpPr>
        <p:spPr>
          <a:xfrm>
            <a:off x="379559" y="2444169"/>
            <a:ext cx="3942271" cy="6466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0" bIns="0" rtlCol="0" anchor="ctr">
            <a:noAutofit/>
          </a:bodyPr>
          <a:lstStyle/>
          <a:p>
            <a:pPr>
              <a:lnSpc>
                <a:spcPts val="1900"/>
              </a:lnSpc>
            </a:pPr>
            <a:r>
              <a:rPr lang="hu-HU" b="1" dirty="0">
                <a:solidFill>
                  <a:schemeClr val="bg1"/>
                </a:solidFill>
                <a:latin typeface="Arial" panose="020B0604020202020204" pitchFamily="34" charset="0"/>
                <a:cs typeface="Arial" panose="020B0604020202020204" pitchFamily="34" charset="0"/>
              </a:rPr>
              <a:t>ÓVATOSSÁG AZ </a:t>
            </a:r>
            <a:r>
              <a:rPr lang="hu-HU" b="1" dirty="0" smtClean="0">
                <a:solidFill>
                  <a:schemeClr val="bg1"/>
                </a:solidFill>
                <a:latin typeface="Arial" panose="020B0604020202020204" pitchFamily="34" charset="0"/>
                <a:cs typeface="Arial" panose="020B0604020202020204" pitchFamily="34" charset="0"/>
              </a:rPr>
              <a:t>EGÉSZSÉGÜGYI                                               </a:t>
            </a:r>
            <a:endParaRPr lang="hu-HU" b="1" dirty="0">
              <a:solidFill>
                <a:schemeClr val="bg1"/>
              </a:solidFill>
              <a:latin typeface="Arial" panose="020B0604020202020204" pitchFamily="34" charset="0"/>
              <a:cs typeface="Arial" panose="020B0604020202020204" pitchFamily="34" charset="0"/>
            </a:endParaRPr>
          </a:p>
          <a:p>
            <a:pPr>
              <a:lnSpc>
                <a:spcPts val="1900"/>
              </a:lnSpc>
            </a:pPr>
            <a:r>
              <a:rPr lang="hu-HU" b="1" dirty="0" smtClean="0">
                <a:solidFill>
                  <a:schemeClr val="bg1"/>
                </a:solidFill>
                <a:latin typeface="Arial" panose="020B0604020202020204" pitchFamily="34" charset="0"/>
                <a:cs typeface="Arial" panose="020B0604020202020204" pitchFamily="34" charset="0"/>
              </a:rPr>
              <a:t>HATÁSOKKAL </a:t>
            </a:r>
            <a:r>
              <a:rPr lang="hu-HU" b="1" dirty="0">
                <a:solidFill>
                  <a:schemeClr val="bg1"/>
                </a:solidFill>
                <a:latin typeface="Arial" panose="020B0604020202020204" pitchFamily="34" charset="0"/>
                <a:cs typeface="Arial" panose="020B0604020202020204" pitchFamily="34" charset="0"/>
              </a:rPr>
              <a:t>KAPCSOLATBAN</a:t>
            </a:r>
          </a:p>
        </p:txBody>
      </p:sp>
      <p:sp>
        <p:nvSpPr>
          <p:cNvPr id="15" name="Rettangolo con angoli arrotondati 14">
            <a:extLst>
              <a:ext uri="{FF2B5EF4-FFF2-40B4-BE49-F238E27FC236}">
                <a16:creationId xmlns:a16="http://schemas.microsoft.com/office/drawing/2014/main" id="{EDCCECD8-0D97-5F44-93B5-541773F26B29}"/>
              </a:ext>
            </a:extLst>
          </p:cNvPr>
          <p:cNvSpPr>
            <a:spLocks noChangeAspect="1"/>
          </p:cNvSpPr>
          <p:nvPr/>
        </p:nvSpPr>
        <p:spPr>
          <a:xfrm>
            <a:off x="7008898" y="1219825"/>
            <a:ext cx="4628136"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hu-HU" sz="2000" b="1" dirty="0">
                <a:solidFill>
                  <a:schemeClr val="bg1"/>
                </a:solidFill>
                <a:latin typeface="Arial" panose="020B0604020202020204" pitchFamily="34" charset="0"/>
                <a:cs typeface="Arial" panose="020B0604020202020204" pitchFamily="34" charset="0"/>
              </a:rPr>
              <a:t>AZ 5G TORNYOK MEGRONGÁLÁSA</a:t>
            </a:r>
          </a:p>
        </p:txBody>
      </p:sp>
      <p:sp>
        <p:nvSpPr>
          <p:cNvPr id="16" name="Rettangolo con angoli arrotondati 15">
            <a:extLst>
              <a:ext uri="{FF2B5EF4-FFF2-40B4-BE49-F238E27FC236}">
                <a16:creationId xmlns:a16="http://schemas.microsoft.com/office/drawing/2014/main" id="{30E2DAB2-61FB-2547-B2E2-720D86F46E61}"/>
              </a:ext>
            </a:extLst>
          </p:cNvPr>
          <p:cNvSpPr>
            <a:spLocks noChangeAspect="1"/>
          </p:cNvSpPr>
          <p:nvPr/>
        </p:nvSpPr>
        <p:spPr>
          <a:xfrm>
            <a:off x="7573992" y="2444169"/>
            <a:ext cx="4252823" cy="63787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u-HU" sz="2000" b="1" dirty="0">
                <a:solidFill>
                  <a:schemeClr val="bg1"/>
                </a:solidFill>
                <a:latin typeface="Arial" panose="020B0604020202020204" pitchFamily="34" charset="0"/>
                <a:cs typeface="Arial" panose="020B0604020202020204" pitchFamily="34" charset="0"/>
              </a:rPr>
              <a:t>KOMMUNIKÁCIÓS</a:t>
            </a:r>
          </a:p>
          <a:p>
            <a:pPr>
              <a:lnSpc>
                <a:spcPts val="1900"/>
              </a:lnSpc>
            </a:pPr>
            <a:r>
              <a:rPr lang="hu-HU" sz="2000" b="1" dirty="0">
                <a:solidFill>
                  <a:schemeClr val="bg1"/>
                </a:solidFill>
                <a:latin typeface="Arial" panose="020B0604020202020204" pitchFamily="34" charset="0"/>
                <a:cs typeface="Arial" panose="020B0604020202020204" pitchFamily="34" charset="0"/>
              </a:rPr>
              <a:t>HÁLÓZATOK MEGHIBÁSODÁSA</a:t>
            </a:r>
          </a:p>
        </p:txBody>
      </p:sp>
      <p:sp>
        <p:nvSpPr>
          <p:cNvPr id="17" name="Rettangolo con angoli arrotondati 16">
            <a:extLst>
              <a:ext uri="{FF2B5EF4-FFF2-40B4-BE49-F238E27FC236}">
                <a16:creationId xmlns:a16="http://schemas.microsoft.com/office/drawing/2014/main" id="{1D8C50A0-3D11-7A40-9BBD-A5FC06AE4653}"/>
              </a:ext>
            </a:extLst>
          </p:cNvPr>
          <p:cNvSpPr>
            <a:spLocks noChangeAspect="1"/>
          </p:cNvSpPr>
          <p:nvPr/>
        </p:nvSpPr>
        <p:spPr>
          <a:xfrm>
            <a:off x="6564702" y="3844608"/>
            <a:ext cx="5538158" cy="9069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u-HU" sz="2000" b="1" dirty="0">
                <a:solidFill>
                  <a:schemeClr val="bg1"/>
                </a:solidFill>
                <a:latin typeface="Arial" panose="020B0604020202020204" pitchFamily="34" charset="0"/>
                <a:cs typeface="Arial" panose="020B0604020202020204" pitchFamily="34" charset="0"/>
              </a:rPr>
              <a:t>HIBÁS KÉPZETTÁRSÍTÁS </a:t>
            </a:r>
          </a:p>
          <a:p>
            <a:pPr>
              <a:lnSpc>
                <a:spcPts val="1900"/>
              </a:lnSpc>
            </a:pPr>
            <a:r>
              <a:rPr lang="hu-HU" sz="2000" b="1" dirty="0">
                <a:solidFill>
                  <a:schemeClr val="bg1"/>
                </a:solidFill>
                <a:latin typeface="Arial" panose="020B0604020202020204" pitchFamily="34" charset="0"/>
                <a:cs typeface="Arial" panose="020B0604020202020204" pitchFamily="34" charset="0"/>
              </a:rPr>
              <a:t>A COVID-19 VÍRUS </a:t>
            </a:r>
          </a:p>
          <a:p>
            <a:pPr>
              <a:lnSpc>
                <a:spcPts val="1900"/>
              </a:lnSpc>
            </a:pPr>
            <a:r>
              <a:rPr lang="hu-HU" sz="2000" b="1" dirty="0">
                <a:solidFill>
                  <a:schemeClr val="bg1"/>
                </a:solidFill>
                <a:latin typeface="Arial" panose="020B0604020202020204" pitchFamily="34" charset="0"/>
                <a:cs typeface="Arial" panose="020B0604020202020204" pitchFamily="34" charset="0"/>
              </a:rPr>
              <a:t>ÉS A HÁLÓZATI TECHNOLÓGIÁK KÖZÖTT</a:t>
            </a:r>
          </a:p>
        </p:txBody>
      </p:sp>
    </p:spTree>
    <p:extLst>
      <p:ext uri="{BB962C8B-B14F-4D97-AF65-F5344CB8AC3E}">
        <p14:creationId xmlns:p14="http://schemas.microsoft.com/office/powerpoint/2010/main" val="293264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ADAE0D-0ABA-F644-9EF3-911E379F8644}"/>
              </a:ext>
            </a:extLst>
          </p:cNvPr>
          <p:cNvSpPr>
            <a:spLocks noGrp="1"/>
          </p:cNvSpPr>
          <p:nvPr>
            <p:ph type="ctrTitle"/>
          </p:nvPr>
        </p:nvSpPr>
        <p:spPr>
          <a:xfrm>
            <a:off x="0" y="12358"/>
            <a:ext cx="12192000" cy="460214"/>
          </a:xfrm>
        </p:spPr>
        <p:txBody>
          <a:bodyPr/>
          <a:lstStyle/>
          <a:p>
            <a:r>
              <a:rPr lang="hu-HU" dirty="0"/>
              <a:t>MI A DEZINFORMÁCIÓ? – </a:t>
            </a:r>
            <a:r>
              <a:rPr lang="hu-HU" b="1" dirty="0"/>
              <a:t>A MELEGVÍZ-IVÁS ELPUSZTÍTJA A KORONAVÍRUST</a:t>
            </a:r>
          </a:p>
        </p:txBody>
      </p:sp>
      <p:pic>
        <p:nvPicPr>
          <p:cNvPr id="9" name="Immagine 8">
            <a:extLst>
              <a:ext uri="{FF2B5EF4-FFF2-40B4-BE49-F238E27FC236}">
                <a16:creationId xmlns:a16="http://schemas.microsoft.com/office/drawing/2014/main" id="{1F183422-8997-4342-A9E3-86B3CA2A9ED9}"/>
              </a:ext>
            </a:extLst>
          </p:cNvPr>
          <p:cNvPicPr>
            <a:picLocks noChangeAspect="1"/>
          </p:cNvPicPr>
          <p:nvPr/>
        </p:nvPicPr>
        <p:blipFill rotWithShape="1">
          <a:blip r:embed="rId3"/>
          <a:srcRect t="-491" b="37526"/>
          <a:stretch/>
        </p:blipFill>
        <p:spPr>
          <a:xfrm>
            <a:off x="2804295" y="1316684"/>
            <a:ext cx="4263411" cy="5418225"/>
          </a:xfrm>
          <a:prstGeom prst="rect">
            <a:avLst/>
          </a:prstGeom>
        </p:spPr>
      </p:pic>
      <p:sp>
        <p:nvSpPr>
          <p:cNvPr id="10" name="Rettangolo con angoli arrotondati 9">
            <a:extLst>
              <a:ext uri="{FF2B5EF4-FFF2-40B4-BE49-F238E27FC236}">
                <a16:creationId xmlns:a16="http://schemas.microsoft.com/office/drawing/2014/main" id="{C1DA7C51-8ABF-BF44-90AE-0693EB15CD60}"/>
              </a:ext>
            </a:extLst>
          </p:cNvPr>
          <p:cNvSpPr>
            <a:spLocks noChangeAspect="1"/>
          </p:cNvSpPr>
          <p:nvPr/>
        </p:nvSpPr>
        <p:spPr>
          <a:xfrm>
            <a:off x="147420" y="2012586"/>
            <a:ext cx="3755640" cy="87986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36000" rIns="36000" bIns="0" rtlCol="0" anchor="ctr">
            <a:noAutofit/>
          </a:bodyPr>
          <a:lstStyle/>
          <a:p>
            <a:pPr>
              <a:lnSpc>
                <a:spcPts val="1900"/>
              </a:lnSpc>
            </a:pPr>
            <a:r>
              <a:rPr lang="hu-HU" sz="2000" b="1" dirty="0">
                <a:solidFill>
                  <a:schemeClr val="bg1"/>
                </a:solidFill>
                <a:latin typeface="Arial" panose="020B0604020202020204" pitchFamily="34" charset="0"/>
                <a:cs typeface="Arial" panose="020B0604020202020204" pitchFamily="34" charset="0"/>
              </a:rPr>
              <a:t>A MELEGVÍZ-IVÁS </a:t>
            </a:r>
          </a:p>
          <a:p>
            <a:pPr>
              <a:lnSpc>
                <a:spcPts val="1900"/>
              </a:lnSpc>
            </a:pPr>
            <a:r>
              <a:rPr lang="hu-HU" sz="2000" b="1" dirty="0">
                <a:solidFill>
                  <a:schemeClr val="bg1"/>
                </a:solidFill>
                <a:latin typeface="Arial" panose="020B0604020202020204" pitchFamily="34" charset="0"/>
                <a:cs typeface="Arial" panose="020B0604020202020204" pitchFamily="34" charset="0"/>
              </a:rPr>
              <a:t>NEM OKOZ </a:t>
            </a:r>
          </a:p>
          <a:p>
            <a:pPr>
              <a:lnSpc>
                <a:spcPts val="1900"/>
              </a:lnSpc>
            </a:pPr>
            <a:r>
              <a:rPr lang="hu-HU" sz="2000" b="1" dirty="0">
                <a:solidFill>
                  <a:schemeClr val="bg1"/>
                </a:solidFill>
                <a:latin typeface="Arial" panose="020B0604020202020204" pitchFamily="34" charset="0"/>
                <a:cs typeface="Arial" panose="020B0604020202020204" pitchFamily="34" charset="0"/>
              </a:rPr>
              <a:t>EGÉSZSÉGKÁROSODÁST</a:t>
            </a:r>
          </a:p>
        </p:txBody>
      </p:sp>
      <p:sp>
        <p:nvSpPr>
          <p:cNvPr id="11" name="Rettangolo con angoli arrotondati 10">
            <a:extLst>
              <a:ext uri="{FF2B5EF4-FFF2-40B4-BE49-F238E27FC236}">
                <a16:creationId xmlns:a16="http://schemas.microsoft.com/office/drawing/2014/main" id="{67F33940-43C9-E048-9213-18BDBF9BA891}"/>
              </a:ext>
            </a:extLst>
          </p:cNvPr>
          <p:cNvSpPr>
            <a:spLocks noChangeAspect="1"/>
          </p:cNvSpPr>
          <p:nvPr/>
        </p:nvSpPr>
        <p:spPr>
          <a:xfrm>
            <a:off x="6603024" y="665828"/>
            <a:ext cx="5457092" cy="127713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108000" rtlCol="0" anchor="ctr">
            <a:noAutofit/>
          </a:bodyPr>
          <a:lstStyle/>
          <a:p>
            <a:pPr>
              <a:lnSpc>
                <a:spcPts val="1900"/>
              </a:lnSpc>
            </a:pPr>
            <a:r>
              <a:rPr lang="hu-HU" sz="1900" b="1" dirty="0">
                <a:solidFill>
                  <a:schemeClr val="bg1"/>
                </a:solidFill>
                <a:latin typeface="Arial" panose="020B0604020202020204" pitchFamily="34" charset="0"/>
                <a:cs typeface="Arial" panose="020B0604020202020204" pitchFamily="34" charset="0"/>
              </a:rPr>
              <a:t>ELVONJA A FIGYELMET</a:t>
            </a:r>
          </a:p>
          <a:p>
            <a:pPr>
              <a:lnSpc>
                <a:spcPts val="1900"/>
              </a:lnSpc>
            </a:pPr>
            <a:r>
              <a:rPr lang="hu-HU" sz="1900" b="1" dirty="0">
                <a:solidFill>
                  <a:schemeClr val="bg1"/>
                </a:solidFill>
                <a:latin typeface="Arial" panose="020B0604020202020204" pitchFamily="34" charset="0"/>
                <a:cs typeface="Arial" panose="020B0604020202020204" pitchFamily="34" charset="0"/>
              </a:rPr>
              <a:t>A VÉDEKEZÉS</a:t>
            </a:r>
          </a:p>
          <a:p>
            <a:pPr>
              <a:lnSpc>
                <a:spcPts val="1900"/>
              </a:lnSpc>
            </a:pPr>
            <a:r>
              <a:rPr lang="hu-HU" sz="1900" b="1" dirty="0">
                <a:solidFill>
                  <a:schemeClr val="bg1"/>
                </a:solidFill>
                <a:latin typeface="Arial" panose="020B0604020202020204" pitchFamily="34" charset="0"/>
                <a:cs typeface="Arial" panose="020B0604020202020204" pitchFamily="34" charset="0"/>
              </a:rPr>
              <a:t>VALÓDI MÓDJAIRÓL</a:t>
            </a:r>
          </a:p>
          <a:p>
            <a:pPr>
              <a:lnSpc>
                <a:spcPts val="1900"/>
              </a:lnSpc>
            </a:pPr>
            <a:r>
              <a:rPr lang="hu-HU" sz="1400" dirty="0">
                <a:solidFill>
                  <a:schemeClr val="bg1"/>
                </a:solidFill>
                <a:latin typeface="Arial" panose="020B0604020202020204" pitchFamily="34" charset="0"/>
                <a:cs typeface="Arial" panose="020B0604020202020204" pitchFamily="34" charset="0"/>
              </a:rPr>
              <a:t>(kézmosás / vagy közösségi távolságtartás, szájmaszkviselés)</a:t>
            </a:r>
          </a:p>
        </p:txBody>
      </p:sp>
      <p:sp>
        <p:nvSpPr>
          <p:cNvPr id="12" name="Rettangolo con angoli arrotondati 11">
            <a:extLst>
              <a:ext uri="{FF2B5EF4-FFF2-40B4-BE49-F238E27FC236}">
                <a16:creationId xmlns:a16="http://schemas.microsoft.com/office/drawing/2014/main" id="{1CC0F141-85EE-DB49-81A0-762FD9CF367A}"/>
              </a:ext>
            </a:extLst>
          </p:cNvPr>
          <p:cNvSpPr>
            <a:spLocks noChangeAspect="1"/>
          </p:cNvSpPr>
          <p:nvPr/>
        </p:nvSpPr>
        <p:spPr>
          <a:xfrm>
            <a:off x="7292530" y="2650331"/>
            <a:ext cx="4767586" cy="76007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u-HU" sz="1900" b="1" dirty="0">
                <a:solidFill>
                  <a:schemeClr val="bg1"/>
                </a:solidFill>
                <a:latin typeface="Arial" panose="020B0604020202020204" pitchFamily="34" charset="0"/>
                <a:cs typeface="Arial" panose="020B0604020202020204" pitchFamily="34" charset="0"/>
              </a:rPr>
              <a:t>A KORONAVÍRUS ELLENI VÉDEKEZÉS</a:t>
            </a:r>
          </a:p>
          <a:p>
            <a:pPr>
              <a:lnSpc>
                <a:spcPts val="1900"/>
              </a:lnSpc>
            </a:pPr>
            <a:r>
              <a:rPr lang="hu-HU" sz="1900" b="1" dirty="0">
                <a:solidFill>
                  <a:schemeClr val="bg1"/>
                </a:solidFill>
                <a:latin typeface="Arial" panose="020B0604020202020204" pitchFamily="34" charset="0"/>
                <a:cs typeface="Arial" panose="020B0604020202020204" pitchFamily="34" charset="0"/>
              </a:rPr>
              <a:t>HAMIS ÉRZÉSE</a:t>
            </a:r>
          </a:p>
        </p:txBody>
      </p:sp>
      <p:sp>
        <p:nvSpPr>
          <p:cNvPr id="13" name="Rettangolo con angoli arrotondati 12">
            <a:extLst>
              <a:ext uri="{FF2B5EF4-FFF2-40B4-BE49-F238E27FC236}">
                <a16:creationId xmlns:a16="http://schemas.microsoft.com/office/drawing/2014/main" id="{3A156AD6-7FEC-F243-8562-FFCCE1008344}"/>
              </a:ext>
            </a:extLst>
          </p:cNvPr>
          <p:cNvSpPr>
            <a:spLocks noChangeAspect="1"/>
          </p:cNvSpPr>
          <p:nvPr/>
        </p:nvSpPr>
        <p:spPr>
          <a:xfrm>
            <a:off x="6075485" y="4337223"/>
            <a:ext cx="5984631" cy="107883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u-HU" sz="1700" b="1" dirty="0">
                <a:solidFill>
                  <a:schemeClr val="bg1"/>
                </a:solidFill>
                <a:latin typeface="Arial" panose="020B0604020202020204" pitchFamily="34" charset="0"/>
                <a:cs typeface="Arial" panose="020B0604020202020204" pitchFamily="34" charset="0"/>
              </a:rPr>
              <a:t>AZ EMBEREK FÉLELMÉT, ÉS BIZONYTALANSÁGÁT </a:t>
            </a:r>
          </a:p>
          <a:p>
            <a:pPr>
              <a:lnSpc>
                <a:spcPts val="1900"/>
              </a:lnSpc>
            </a:pPr>
            <a:r>
              <a:rPr lang="hu-HU" sz="1700" b="1" dirty="0">
                <a:solidFill>
                  <a:schemeClr val="bg1"/>
                </a:solidFill>
                <a:latin typeface="Arial" panose="020B0604020202020204" pitchFamily="34" charset="0"/>
                <a:cs typeface="Arial" panose="020B0604020202020204" pitchFamily="34" charset="0"/>
              </a:rPr>
              <a:t>KIHASZNÁLVA TUDOMÁNYOSOSAN  </a:t>
            </a:r>
          </a:p>
          <a:p>
            <a:pPr>
              <a:lnSpc>
                <a:spcPts val="1900"/>
              </a:lnSpc>
            </a:pPr>
            <a:r>
              <a:rPr lang="hu-HU" sz="1700" b="1" dirty="0">
                <a:solidFill>
                  <a:schemeClr val="bg1"/>
                </a:solidFill>
                <a:latin typeface="Arial" panose="020B0604020202020204" pitchFamily="34" charset="0"/>
                <a:cs typeface="Arial" panose="020B0604020202020204" pitchFamily="34" charset="0"/>
              </a:rPr>
              <a:t>NEM MEGALAPOZOTT INFORMÁCIÓK TERJESZTÉSE</a:t>
            </a:r>
          </a:p>
        </p:txBody>
      </p:sp>
      <p:sp>
        <p:nvSpPr>
          <p:cNvPr id="14" name="Rettangolo 13">
            <a:extLst>
              <a:ext uri="{FF2B5EF4-FFF2-40B4-BE49-F238E27FC236}">
                <a16:creationId xmlns:a16="http://schemas.microsoft.com/office/drawing/2014/main" id="{A899CA50-17C8-5541-9C5B-4B1A78669D5E}"/>
              </a:ext>
            </a:extLst>
          </p:cNvPr>
          <p:cNvSpPr/>
          <p:nvPr/>
        </p:nvSpPr>
        <p:spPr>
          <a:xfrm>
            <a:off x="139573" y="-86222"/>
            <a:ext cx="412292" cy="584775"/>
          </a:xfrm>
          <a:prstGeom prst="rect">
            <a:avLst/>
          </a:prstGeom>
        </p:spPr>
        <p:txBody>
          <a:bodyPr wrap="none">
            <a:spAutoFit/>
          </a:bodyPr>
          <a:lstStyle/>
          <a:p>
            <a:r>
              <a:rPr lang="hu-HU" sz="3200" b="1">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83938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Collegamento ipertestuale visitato">
      <a:dk1>
        <a:srgbClr val="0A1641"/>
      </a:dk1>
      <a:lt1>
        <a:srgbClr val="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2683</TotalTime>
  <Words>5803</Words>
  <Application>Microsoft Office PowerPoint</Application>
  <PresentationFormat>Widescreen</PresentationFormat>
  <Paragraphs>599</Paragraphs>
  <Slides>34</Slides>
  <Notes>25</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DejaVu Sans</vt:lpstr>
      <vt:lpstr>StarSymbol</vt:lpstr>
      <vt:lpstr>Times New Roman</vt:lpstr>
      <vt:lpstr>Wingdings</vt:lpstr>
      <vt:lpstr>Wingdings 2</vt:lpstr>
      <vt:lpstr>Tema di Office</vt:lpstr>
      <vt:lpstr>Office Theme</vt:lpstr>
      <vt:lpstr>PowerPoint Presentation</vt:lpstr>
      <vt:lpstr>NÉHÁNY PÉLDA</vt:lpstr>
      <vt:lpstr>NÉHÁNY PÉLDA</vt:lpstr>
      <vt:lpstr>ÓRATERV</vt:lpstr>
      <vt:lpstr>A DEZINFORMÁCIÓ MEGÉRTÉSE</vt:lpstr>
      <vt:lpstr>MI A DEZINFORMÁCIÓ?</vt:lpstr>
      <vt:lpstr>MI A DEZINFORMÁCIÓ? – AZ OLTÁSELLENES MOZGALOM</vt:lpstr>
      <vt:lpstr>MI A DEZINFORMÁCIÓ? – A TÖRTÉNET, AMELY SZERINT A KORONAVÍRUST AZ 5G OKOZZA</vt:lpstr>
      <vt:lpstr>MI A DEZINFORMÁCIÓ? – A MELEGVÍZ-IVÁS ELPUSZTÍTJA A KORONAVÍRUST</vt:lpstr>
      <vt:lpstr>MI A DEZINFORMÁCIÓ? – UGYANAZ A SZAMÉLY TÖNN, KÜLÖNBÖZŐ UKRÁNELLENES POLGÁRT SZEMÉLYESÍT MEG</vt:lpstr>
      <vt:lpstr>HOGYAN MŰKÖDIK A DEZINFORMÁCIÓ? — DEZINFORMÁCIÓS FOLYAMAT I.</vt:lpstr>
      <vt:lpstr>HOGYAN MŰKÖDIK A DEZINFORMÁCIÓ? — DEZINFORMÁCIÓS FOLYAMAT II. – AZ EURÓPAI ÉRTÉKREND</vt:lpstr>
      <vt:lpstr>HOGYAN MŰKÖDIK A DEZINFORMÁCIÓ? — DEZINFORMÁCIÓS FOLYAMAT II. – AZ EURÓPAI ÉRTÉKREND</vt:lpstr>
      <vt:lpstr>HOGYAN MŰKÖDIK A DEZINFORMÁCIÓ? — DEZINFORMÁCIÓS FOLYAMAT II. – AZ EURÓPAI ÉRTÉKREND</vt:lpstr>
      <vt:lpstr>HOGYAN MŰKÖDIK A DEZINFORMÁCIÓ? — DEZINFORMÁCIÓS FOLYAMAT II. – EU-ELLENESSÉG A RUSSIA-TODAY PÉLDÁJA</vt:lpstr>
      <vt:lpstr>HOGYAN MŰKÖDIK A DEZINFORMÁCIÓ? — DEZINFORMÁCIÓS FOLYAMAT II. – AZ EURÓPAI ÉRTÉKREND</vt:lpstr>
      <vt:lpstr>A DEZINFORMÁCIÓ MŰKÖDÉSE – A KÖZÖSSÉGI MÉDIA SZEREPE</vt:lpstr>
      <vt:lpstr>HOGYAN MŰKÖDIK A DEZINFORMÁCIÓ? – HOGYAN MANIPULÁLHATÓK A TARTALMAK? </vt:lpstr>
      <vt:lpstr>HOGYAN MŰKÖDIK A DEZINFORMÁCIÓ? – HOGYAN MANIPULÁLHATÓK A TARTALMAK? </vt:lpstr>
      <vt:lpstr>HOGYAN REAGÁLJUNK A DEZINFORMÁCIÓRA?</vt:lpstr>
      <vt:lpstr>HOGYAN REAGÁLJUNK A DEZINFORMÁCIÓRA? – GONDOLKODJUNK, MIELŐTT MEGOSZTUNK VALAMIT, ÉS ELLENŐRIZZÜK A TÉNYEKET</vt:lpstr>
      <vt:lpstr>HOGYAN REAGÁLJUNK A DEZINFORMÁCIÓRA? – ELLENŐRIZZÜK A TÉNYEKET</vt:lpstr>
      <vt:lpstr>HOGYAN REAGÁLJUNK A DEZINFORMÁCIÓRA?</vt:lpstr>
      <vt:lpstr>HOGYAN REAGÁLJUNK A DEZINFORMÁCIÓRA?</vt:lpstr>
      <vt:lpstr>CSOPORTMUNKA – FELADATAOK 3–4 CSOPORT SZÁMÁRA</vt:lpstr>
      <vt:lpstr>ÖSSZEFOGLALÁS – MIT TANULTUNK?</vt:lpstr>
      <vt:lpstr>PowerPoint Presentation</vt:lpstr>
      <vt:lpstr>TIPPEK A TOVÁBBI HÁTTÉRKUTATÁSHOZ – TÉNYELLENŐRZŐK</vt:lpstr>
      <vt:lpstr>PowerPoint Presentation</vt:lpstr>
      <vt:lpstr>AJÁNLÁSOK TOVÁBBI TÁJÉKOZÓDÁSHOZ – NEMZETI FORRÁSOK</vt:lpstr>
      <vt:lpstr>AJÁNLÁSOK TOVÁBBI TÁJÉKOZÓDÁSHOZ – NEMZETI FORRÁSOK</vt:lpstr>
      <vt:lpstr>AJÁNLÁSOK TOVÁBBI TÁJÉKOZÓDÁSHOZ – NEMZETI FORRÁSOK</vt:lpstr>
      <vt:lpstr>AJÁNLÁSOK TOVÁBBI TÁJÉKOZÓDÁSHOZ – NEMZETI FORRÁSOK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VANHEUSDEN Daisy Euthalia (COMM)</cp:lastModifiedBy>
  <cp:revision>98</cp:revision>
  <dcterms:created xsi:type="dcterms:W3CDTF">2021-01-13T11:40:04Z</dcterms:created>
  <dcterms:modified xsi:type="dcterms:W3CDTF">2021-04-09T08:26:35Z</dcterms:modified>
</cp:coreProperties>
</file>