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03" autoAdjust="0"/>
  </p:normalViewPr>
  <p:slideViewPr>
    <p:cSldViewPr snapToGrid="0">
      <p:cViewPr varScale="1">
        <p:scale>
          <a:sx n="58" d="100"/>
          <a:sy n="58" d="100"/>
        </p:scale>
        <p:origin x="9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sz="2000" b="1" strike="noStrike" dirty="0">
                <a:latin typeface="Arial"/>
              </a:rPr>
              <a:t>Kuris iš šių įrašų netikras?</a:t>
            </a:r>
          </a:p>
          <a:p>
            <a:pPr marL="216000" indent="-216000">
              <a:lnSpc>
                <a:spcPct val="100000"/>
              </a:lnSpc>
            </a:pPr>
            <a:endParaRPr lang="fr-BE" sz="2000" b="0" strike="noStrike" spc="-1" dirty="0">
              <a:latin typeface="Arial"/>
            </a:endParaRPr>
          </a:p>
          <a:p>
            <a:pPr marL="216000" indent="-216000">
              <a:lnSpc>
                <a:spcPct val="100000"/>
              </a:lnSpc>
            </a:pPr>
            <a:r>
              <a:rPr lang="lt-LT" sz="2000" b="0" strike="noStrike" dirty="0">
                <a:latin typeface="Arial"/>
              </a:rPr>
              <a:t>Apšilimo užduotis: pradėkite nuo paprasto pavyzdžio, dėl kurio tikriausiai niekas neapsigaus, bet kuris galbūt leis pasijuokti. </a:t>
            </a:r>
          </a:p>
          <a:p>
            <a:pPr marL="216000" indent="-216000">
              <a:lnSpc>
                <a:spcPct val="100000"/>
              </a:lnSpc>
            </a:pPr>
            <a:endParaRPr lang="fr-BE" sz="2000" b="0" strike="noStrike" spc="-1" dirty="0">
              <a:latin typeface="Arial"/>
            </a:endParaRPr>
          </a:p>
          <a:p>
            <a:pPr marL="216000" indent="-216000">
              <a:lnSpc>
                <a:spcPct val="100000"/>
              </a:lnSpc>
            </a:pPr>
            <a:r>
              <a:rPr lang="lt-LT" sz="2000" b="0" strike="noStrike" dirty="0">
                <a:latin typeface="Arial"/>
              </a:rPr>
              <a:t>Šaltinis –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1200" b="0" strike="noStrike" dirty="0">
                <a:latin typeface="Arial"/>
                <a:ea typeface="Calibri"/>
              </a:rPr>
              <a:t>KAIP DEZINFORMACIJA VEIKIA?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lt-LT" sz="1200" b="0" strike="noStrike" dirty="0">
                <a:latin typeface="Arial"/>
                <a:ea typeface="Calibri"/>
              </a:rPr>
              <a:t>Mokymosi tikslai:</a:t>
            </a:r>
          </a:p>
          <a:p>
            <a:pPr marL="171360" indent="-171000">
              <a:lnSpc>
                <a:spcPct val="100000"/>
              </a:lnSpc>
              <a:buClr>
                <a:srgbClr val="000000"/>
              </a:buClr>
              <a:buFont typeface="Wingdings" charset="2"/>
              <a:buChar char="-"/>
              <a:tabLst>
                <a:tab pos="0" algn="l"/>
              </a:tabLst>
            </a:pPr>
            <a:r>
              <a:rPr lang="lt-LT" sz="1200" b="0" strike="noStrike" dirty="0">
                <a:latin typeface="Arial"/>
                <a:ea typeface="Calibri"/>
              </a:rPr>
              <a:t>suprasti pagrindinius veikėjus, elgesio būdus ir turinį, būdingus dezinformacijai;</a:t>
            </a:r>
          </a:p>
          <a:p>
            <a:pPr marL="171360" indent="-171000">
              <a:lnSpc>
                <a:spcPct val="100000"/>
              </a:lnSpc>
              <a:buClr>
                <a:srgbClr val="000000"/>
              </a:buClr>
              <a:buFont typeface="Wingdings" charset="2"/>
              <a:buChar char="-"/>
              <a:tabLst>
                <a:tab pos="0" algn="l"/>
              </a:tabLst>
            </a:pPr>
            <a:r>
              <a:rPr lang="lt-LT" sz="1200" b="0" strike="noStrike" dirty="0">
                <a:latin typeface="Arial"/>
                <a:ea typeface="Calibri"/>
              </a:rPr>
              <a:t>suprasti, kad dezinformacijos skleidėjai dažnai sąmoningai siekia sukelti skaitytojų emocinę reakciją;</a:t>
            </a:r>
          </a:p>
          <a:p>
            <a:pPr marL="171360" indent="-171000">
              <a:lnSpc>
                <a:spcPct val="100000"/>
              </a:lnSpc>
              <a:buClr>
                <a:srgbClr val="000000"/>
              </a:buClr>
              <a:buFont typeface="Wingdings" charset="2"/>
              <a:buChar char="-"/>
              <a:tabLst>
                <a:tab pos="0" algn="l"/>
              </a:tabLst>
            </a:pPr>
            <a:r>
              <a:rPr lang="lt-LT" sz="1200" b="0" strike="noStrike" dirty="0">
                <a:latin typeface="Arial"/>
                <a:ea typeface="Calibri"/>
              </a:rPr>
              <a:t>suprasti, kad rizika dėl dezinformacijos kyla mums visiems; aptarti, kodėl tai pavojinga.</a:t>
            </a:r>
          </a:p>
          <a:p>
            <a:pPr>
              <a:lnSpc>
                <a:spcPct val="100000"/>
              </a:lnSpc>
              <a:tabLst>
                <a:tab pos="0" algn="l"/>
              </a:tabLst>
            </a:pPr>
            <a:endParaRPr lang="fr-BE" sz="1200" b="0" strike="noStrike" spc="-1" dirty="0">
              <a:latin typeface="Arial"/>
            </a:endParaRPr>
          </a:p>
          <a:p>
            <a:pPr>
              <a:lnSpc>
                <a:spcPct val="100000"/>
              </a:lnSpc>
              <a:tabLst>
                <a:tab pos="0" algn="l"/>
              </a:tabLst>
            </a:pPr>
            <a:r>
              <a:rPr lang="lt-LT" sz="2000" b="0" strike="noStrike" dirty="0">
                <a:latin typeface="Arial"/>
                <a:ea typeface="Calibri"/>
              </a:rPr>
              <a:t>Apibūdinimai</a:t>
            </a:r>
            <a:r>
              <a:rPr lang="lt-LT" dirty="0"/>
              <a:t/>
            </a:r>
            <a:br>
              <a:rPr lang="lt-LT" dirty="0"/>
            </a:br>
            <a:r>
              <a:rPr lang="lt-LT" sz="2000" b="0" strike="noStrike" dirty="0">
                <a:latin typeface="Arial"/>
                <a:ea typeface="Calibri"/>
              </a:rPr>
              <a:t>– Kada kažkuo patikime ir esame pasirengę labiau pasistengti, kad išreikštume palaikymą?</a:t>
            </a:r>
          </a:p>
          <a:p>
            <a:pPr>
              <a:lnSpc>
                <a:spcPct val="100000"/>
              </a:lnSpc>
              <a:tabLst>
                <a:tab pos="0" algn="l"/>
              </a:tabLst>
            </a:pPr>
            <a:r>
              <a:rPr lang="lt-LT" sz="2000" b="0" strike="noStrike" dirty="0">
                <a:latin typeface="Arial"/>
                <a:ea typeface="Calibri"/>
              </a:rPr>
              <a:t>– Dezinformacija yra procesas – tai neįvyksta greitai.</a:t>
            </a:r>
          </a:p>
          <a:p>
            <a:pPr>
              <a:lnSpc>
                <a:spcPct val="100000"/>
              </a:lnSpc>
              <a:tabLst>
                <a:tab pos="0" algn="l"/>
              </a:tabLst>
            </a:pPr>
            <a:r>
              <a:rPr lang="lt-LT" b="0" strike="noStrike" dirty="0"/>
              <a:t>–</a:t>
            </a:r>
            <a:r>
              <a:rPr lang="lt-LT" sz="2000" b="0" strike="noStrike" dirty="0">
                <a:latin typeface="Arial"/>
                <a:ea typeface="Calibri"/>
              </a:rPr>
              <a:t> 1998 m. buvo paskelbta melagingo mokslinio tyrimo ataskaita, kurioje vakcina nuo tymų susieta su autizmu. </a:t>
            </a:r>
            <a:r>
              <a:rPr lang="lt-LT" sz="1200" b="0" strike="noStrike" dirty="0" smtClean="0">
                <a:solidFill>
                  <a:srgbClr val="000000"/>
                </a:solidFill>
                <a:latin typeface="Times New Roman"/>
                <a:ea typeface="Arial"/>
              </a:rPr>
              <a:t>Melagingi </a:t>
            </a:r>
            <a:r>
              <a:rPr lang="lt-LT" sz="1200" b="0" strike="noStrike" dirty="0">
                <a:solidFill>
                  <a:srgbClr val="000000"/>
                </a:solidFill>
                <a:latin typeface="Times New Roman"/>
                <a:ea typeface="Arial"/>
              </a:rPr>
              <a:t>moksliniai tyrimai kursto skiepų baimę, todėl daugėja susirgimų tymais.</a:t>
            </a:r>
          </a:p>
          <a:p>
            <a:pPr>
              <a:lnSpc>
                <a:spcPct val="100000"/>
              </a:lnSpc>
              <a:tabLst>
                <a:tab pos="0" algn="l"/>
              </a:tabLst>
            </a:pPr>
            <a:r>
              <a:rPr lang="lt-LT" sz="2000" b="0" strike="noStrike" dirty="0">
                <a:solidFill>
                  <a:srgbClr val="000000"/>
                </a:solidFill>
                <a:latin typeface="Times New Roman"/>
                <a:ea typeface="Arial"/>
              </a:rPr>
              <a:t>– Paskata palaikyti idėją ar tikslą siekiant politinės ar finansinės naudos.</a:t>
            </a:r>
          </a:p>
          <a:p>
            <a:pPr>
              <a:lnSpc>
                <a:spcPct val="100000"/>
              </a:lnSpc>
              <a:tabLst>
                <a:tab pos="0" algn="l"/>
              </a:tabLst>
            </a:pPr>
            <a:r>
              <a:rPr lang="lt-LT" sz="1200" b="0" strike="noStrike" dirty="0">
                <a:solidFill>
                  <a:srgbClr val="000000"/>
                </a:solidFill>
                <a:latin typeface="Times New Roman"/>
                <a:ea typeface="Arial"/>
              </a:rPr>
              <a:t>– Mokiniai skatinami pamąstyti, kodėl tikros diskusijos neįmanomos, jeigu ne visi gali pasirinkti remdamiesi faktais; priimtinos visokios nuomonės, bet ne skleidžiamos melagystės.</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040" cy="308592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rPr>
              <a:t>Aptartinos temos</a:t>
            </a:r>
            <a:r>
              <a:rPr lang="lt-LT" dirty="0"/>
              <a:t/>
            </a:r>
            <a:br>
              <a:rPr lang="lt-LT" dirty="0"/>
            </a:br>
            <a:endParaRPr lang="lt-LT" dirty="0"/>
          </a:p>
          <a:p>
            <a:pPr marL="171360" indent="-171000">
              <a:lnSpc>
                <a:spcPct val="100000"/>
              </a:lnSpc>
              <a:buClr>
                <a:srgbClr val="000000"/>
              </a:buClr>
              <a:buFont typeface="StarSymbol"/>
              <a:buChar char="-"/>
              <a:tabLst>
                <a:tab pos="0" algn="l"/>
              </a:tabLst>
            </a:pPr>
            <a:r>
              <a:rPr lang="lt-LT" sz="2000" b="0" strike="noStrike" dirty="0">
                <a:latin typeface="Arial"/>
              </a:rPr>
              <a:t>Perdedant skirtumus silpninama bendruomenė.</a:t>
            </a:r>
          </a:p>
          <a:p>
            <a:pPr marL="171360" indent="-171000">
              <a:lnSpc>
                <a:spcPct val="100000"/>
              </a:lnSpc>
              <a:buClr>
                <a:srgbClr val="000000"/>
              </a:buClr>
              <a:buFont typeface="StarSymbol"/>
              <a:buChar char="-"/>
              <a:tabLst>
                <a:tab pos="0" algn="l"/>
              </a:tabLst>
            </a:pPr>
            <a:r>
              <a:rPr lang="lt-LT" sz="2000" b="0" strike="noStrike" dirty="0">
                <a:latin typeface="Arial"/>
              </a:rPr>
              <a:t>Stipriai bendruomenei, kurią vienija bendros vertybės ir bendra tapatybė, pakenkti sunkiau.</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t-LT" sz="2000" b="0" strike="noStrike" dirty="0">
                <a:latin typeface="Arial"/>
              </a:rPr>
              <a:t>Taigi dezinformacija naudojama žmonėms priešinti ir vidinėms skirtims pernelyg pabrėžti.</a:t>
            </a:r>
          </a:p>
          <a:p>
            <a:pPr marL="171360" indent="-171000">
              <a:lnSpc>
                <a:spcPct val="100000"/>
              </a:lnSpc>
              <a:buClr>
                <a:srgbClr val="000000"/>
              </a:buClr>
              <a:buFont typeface="StarSymbol"/>
              <a:buChar char="-"/>
            </a:pPr>
            <a:r>
              <a:rPr lang="lt-LT" sz="1200" b="0" strike="noStrike" dirty="0">
                <a:latin typeface="Arial"/>
                <a:ea typeface="Arial"/>
              </a:rPr>
              <a:t>Dezinformacijos skleidėjai siekia suskaldyti mūsų visuomenes ir paskleisti </a:t>
            </a:r>
            <a:r>
              <a:rPr lang="lt-LT" sz="1200" b="0" strike="noStrike" dirty="0" err="1">
                <a:latin typeface="Arial"/>
                <a:ea typeface="Arial"/>
              </a:rPr>
              <a:t>naratyvus</a:t>
            </a:r>
            <a:r>
              <a:rPr lang="lt-LT" sz="1200" b="0" strike="noStrike" dirty="0">
                <a:latin typeface="Arial"/>
                <a:ea typeface="Arial"/>
              </a:rPr>
              <a:t> „mes prieš juos“.</a:t>
            </a:r>
          </a:p>
          <a:p>
            <a:pPr marL="171360" indent="-171000">
              <a:lnSpc>
                <a:spcPct val="100000"/>
              </a:lnSpc>
              <a:buClr>
                <a:srgbClr val="000000"/>
              </a:buClr>
              <a:buFont typeface="StarSymbol"/>
              <a:buChar char="-"/>
            </a:pPr>
            <a:r>
              <a:rPr lang="lt-LT" sz="2000" b="0" strike="noStrike" dirty="0">
                <a:latin typeface="Arial"/>
                <a:ea typeface="Arial"/>
              </a:rPr>
              <a:t>Supriešinus buvusius draugus, kovoti su kiekviena atskira grupele gerokai lengviau.</a:t>
            </a:r>
          </a:p>
          <a:p>
            <a:pPr marL="171360" indent="-171000">
              <a:lnSpc>
                <a:spcPct val="100000"/>
              </a:lnSpc>
              <a:buClr>
                <a:srgbClr val="000000"/>
              </a:buClr>
              <a:buFont typeface="StarSymbol"/>
              <a:buChar char="-"/>
            </a:pPr>
            <a:r>
              <a:rPr lang="lt-LT" sz="1200" b="0" strike="noStrike" dirty="0">
                <a:latin typeface="Arial"/>
                <a:ea typeface="Arial"/>
              </a:rPr>
              <a:t>Tačiau didelę civilizacijos pažangos dalį lemia gebėjimas suderinti įvairių grupių interesus.</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sz="1200" b="0" strike="noStrike">
                <a:solidFill>
                  <a:srgbClr val="000000"/>
                </a:solidFill>
                <a:latin typeface="+mn-lt"/>
                <a:ea typeface="+mn-ea"/>
              </a:rPr>
              <a:t>Visi rizikuojame tapti dezinformacijos taikiniu. Tai pavojingas reiškinys, galintis:</a:t>
            </a:r>
          </a:p>
          <a:p>
            <a:pPr marL="216000" indent="-216000">
              <a:lnSpc>
                <a:spcPct val="100000"/>
              </a:lnSpc>
            </a:pPr>
            <a:r>
              <a:rPr lang="lt-LT" sz="1200" strike="noStrike">
                <a:solidFill>
                  <a:srgbClr val="000000"/>
                </a:solidFill>
                <a:latin typeface="+mn-lt"/>
                <a:ea typeface="+mn-ea"/>
              </a:rPr>
              <a:t>– </a:t>
            </a:r>
            <a:r>
              <a:rPr lang="lt-LT" sz="1200" b="1" strike="noStrike">
                <a:solidFill>
                  <a:srgbClr val="000000"/>
                </a:solidFill>
                <a:latin typeface="+mn-lt"/>
                <a:ea typeface="+mn-ea"/>
              </a:rPr>
              <a:t>paskleisti nepasitikėjimą viešosiomis įstaigomis</a:t>
            </a:r>
            <a:r>
              <a:rPr lang="lt-LT" sz="1200" strike="noStrike">
                <a:solidFill>
                  <a:srgbClr val="000000"/>
                </a:solidFill>
                <a:latin typeface="+mn-lt"/>
                <a:ea typeface="+mn-ea"/>
              </a:rPr>
              <a:t>, todėl gali įsivyrauti politinis abejingumas arba prasidėti radikalėjimas;</a:t>
            </a:r>
          </a:p>
          <a:p>
            <a:pPr marL="216000" indent="-216000">
              <a:lnSpc>
                <a:spcPct val="100000"/>
              </a:lnSpc>
            </a:pPr>
            <a:r>
              <a:rPr lang="lt-LT" sz="1200" strike="noStrike">
                <a:latin typeface="+mn-lt"/>
                <a:ea typeface="+mn-ea"/>
              </a:rPr>
              <a:t>– </a:t>
            </a:r>
            <a:r>
              <a:rPr lang="lt-LT" sz="1200" b="1" strike="noStrike">
                <a:latin typeface="+mn-lt"/>
                <a:ea typeface="+mn-ea"/>
              </a:rPr>
              <a:t>paskleisti nepasitikėjimą mokslo ir medicinos informacija</a:t>
            </a:r>
            <a:r>
              <a:rPr lang="lt-LT" sz="1200" strike="noStrike">
                <a:latin typeface="+mn-lt"/>
                <a:ea typeface="+mn-ea"/>
              </a:rPr>
              <a:t>, o tai gali turėti rimtų padarinių sveikatai.</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ea typeface="+mn-ea"/>
              </a:rPr>
              <a:t>Tokias valstybės kontroliuojamas žiniasklaidos priemones, kaip „</a:t>
            </a:r>
            <a:r>
              <a:rPr lang="lt-LT" sz="2000" b="0" strike="noStrike" dirty="0" err="1">
                <a:latin typeface="Arial"/>
                <a:ea typeface="+mn-ea"/>
              </a:rPr>
              <a:t>Russia</a:t>
            </a:r>
            <a:r>
              <a:rPr lang="lt-LT" sz="2000" b="0" strike="noStrike" dirty="0">
                <a:latin typeface="Arial"/>
                <a:ea typeface="+mn-ea"/>
              </a:rPr>
              <a:t> </a:t>
            </a:r>
            <a:r>
              <a:rPr lang="lt-LT" sz="2000" b="0" strike="noStrike" dirty="0" err="1">
                <a:latin typeface="Arial"/>
                <a:ea typeface="+mn-ea"/>
              </a:rPr>
              <a:t>Today</a:t>
            </a:r>
            <a:r>
              <a:rPr lang="lt-LT" sz="2000" b="0" strike="noStrike" dirty="0">
                <a:latin typeface="Arial"/>
                <a:ea typeface="+mn-ea"/>
              </a:rPr>
              <a:t>“, dažnai galima įtarti skleidžiant dezinformaciją, ypač siekiant sukelti nepasitikėjimą ir kurstyti nesantaiką ES ir Vakaruose. Įprastai dezinformacijos skleidėjai, ypač susiję su Kremliumi, stengiasi sėti nepasitikėjimą demokratinėmis institucijoms ir mėgina pakenkti Europos Sąjungai tyčia užtvindydami informacinę erdvę melagingais </a:t>
            </a:r>
            <a:r>
              <a:rPr lang="lt-LT" sz="2000" b="0" strike="noStrike" dirty="0" err="1">
                <a:latin typeface="Arial"/>
                <a:ea typeface="+mn-ea"/>
              </a:rPr>
              <a:t>naratyvais</a:t>
            </a:r>
            <a:r>
              <a:rPr lang="lt-LT" sz="2000" b="0" strike="noStrike" dirty="0">
                <a:latin typeface="Arial"/>
                <a:ea typeface="+mn-ea"/>
              </a:rPr>
              <a:t>. </a:t>
            </a:r>
            <a:r>
              <a:rPr lang="lt-LT" b="0" strike="noStrike" dirty="0"/>
              <a:t>Šiuose pavyzdžiuose – „</a:t>
            </a:r>
            <a:r>
              <a:rPr lang="lt-LT" b="0" strike="noStrike" dirty="0" err="1"/>
              <a:t>Russia</a:t>
            </a:r>
            <a:r>
              <a:rPr lang="lt-LT" b="0" strike="noStrike" dirty="0"/>
              <a:t> </a:t>
            </a:r>
            <a:r>
              <a:rPr lang="lt-LT" b="0" strike="noStrike" dirty="0" err="1"/>
              <a:t>Today</a:t>
            </a:r>
            <a:r>
              <a:rPr lang="lt-LT" b="0" strike="noStrike" dirty="0"/>
              <a:t>“ reportažai apie </a:t>
            </a:r>
            <a:r>
              <a:rPr lang="lt-LT" b="0" strike="noStrike" dirty="0" err="1"/>
              <a:t>remdesivirą</a:t>
            </a:r>
            <a:r>
              <a:rPr lang="lt-LT" b="0" strike="noStrike" dirty="0"/>
              <a:t>, kurį 2020 m. liepą ES leista naudoti COVID-19 sergantiems suaugusiesiems ir vyresniems nei 12 metų paaugliams, kuriems išsivystė plaučių uždegimas ir prireikė papildomo deguonies, gydyti.</a:t>
            </a:r>
            <a:r>
              <a:rPr lang="lt-LT" sz="1200" b="0" strike="noStrike" dirty="0">
                <a:solidFill>
                  <a:srgbClr val="000000"/>
                </a:solidFill>
                <a:latin typeface="+mn-lt"/>
                <a:ea typeface="+mn-ea"/>
              </a:rPr>
              <a:t> Kremliui palankios žiniasklaidos priemonės išplatino daug klaidinančių pasakojimų apie tai, kad ES perka didelį kiekį </a:t>
            </a:r>
            <a:r>
              <a:rPr lang="lt-LT" sz="1200" b="0" strike="noStrike" dirty="0" err="1">
                <a:solidFill>
                  <a:srgbClr val="000000"/>
                </a:solidFill>
                <a:latin typeface="+mn-lt"/>
                <a:ea typeface="+mn-ea"/>
              </a:rPr>
              <a:t>remdesiviro</a:t>
            </a:r>
            <a:r>
              <a:rPr lang="lt-LT" sz="1200" b="0" strike="noStrike" dirty="0">
                <a:solidFill>
                  <a:srgbClr val="000000"/>
                </a:solidFill>
                <a:latin typeface="+mn-lt"/>
                <a:ea typeface="+mn-ea"/>
              </a:rPr>
              <a:t>, nors PSO neva yra paskelbusi, kad gydymas juo neveiksmingas. </a:t>
            </a:r>
            <a:r>
              <a:rPr lang="lt-LT" sz="1200" b="0" strike="noStrike" dirty="0" err="1">
                <a:solidFill>
                  <a:srgbClr val="000000"/>
                </a:solidFill>
                <a:latin typeface="+mn-lt"/>
                <a:ea typeface="+mn-ea"/>
              </a:rPr>
              <a:t>Pasakojimuose</a:t>
            </a:r>
            <a:r>
              <a:rPr lang="lt-LT" sz="1200" b="0" strike="noStrike" dirty="0">
                <a:solidFill>
                  <a:srgbClr val="000000"/>
                </a:solidFill>
                <a:latin typeface="+mn-lt"/>
                <a:ea typeface="+mn-ea"/>
              </a:rPr>
              <a:t> šis žingsnis vadintas esmine ES sveikatos politikos nesėkme ir „vienu didžiausių sveikatos krizės skandalų“. Iš tiesų, pasak PSO, esama daug netikrumo dėl rezultatų, o remiantis įrodymais negalima teigti, kad </a:t>
            </a:r>
            <a:r>
              <a:rPr lang="lt-LT" sz="1200" b="0" strike="noStrike" dirty="0" err="1">
                <a:solidFill>
                  <a:srgbClr val="000000"/>
                </a:solidFill>
                <a:latin typeface="+mn-lt"/>
                <a:ea typeface="+mn-ea"/>
              </a:rPr>
              <a:t>remdesiviras</a:t>
            </a:r>
            <a:r>
              <a:rPr lang="lt-LT" sz="1200" b="0" strike="noStrike" dirty="0">
                <a:solidFill>
                  <a:srgbClr val="000000"/>
                </a:solidFill>
                <a:latin typeface="+mn-lt"/>
                <a:ea typeface="+mn-ea"/>
              </a:rPr>
              <a:t> </a:t>
            </a:r>
            <a:r>
              <a:rPr lang="lt-LT" sz="1200" b="0" i="1" strike="noStrike" dirty="0">
                <a:solidFill>
                  <a:srgbClr val="000000"/>
                </a:solidFill>
                <a:latin typeface="+mn-lt"/>
                <a:ea typeface="+mn-ea"/>
              </a:rPr>
              <a:t>neduoda</a:t>
            </a:r>
            <a:r>
              <a:rPr lang="lt-LT" sz="1200" b="0" strike="noStrike" dirty="0">
                <a:solidFill>
                  <a:srgbClr val="000000"/>
                </a:solidFill>
                <a:latin typeface="+mn-lt"/>
                <a:ea typeface="+mn-ea"/>
              </a:rPr>
              <a:t> naudos. Tai </a:t>
            </a:r>
            <a:r>
              <a:rPr lang="lt-LT" sz="1200" b="0" i="1" strike="noStrike" dirty="0">
                <a:solidFill>
                  <a:srgbClr val="000000"/>
                </a:solidFill>
                <a:latin typeface="+mn-lt"/>
                <a:ea typeface="+mn-ea"/>
              </a:rPr>
              <a:t>sąlyginė</a:t>
            </a:r>
            <a:r>
              <a:rPr lang="lt-LT" sz="1200" b="0" strike="noStrike" dirty="0">
                <a:solidFill>
                  <a:srgbClr val="000000"/>
                </a:solidFill>
                <a:latin typeface="+mn-lt"/>
                <a:ea typeface="+mn-ea"/>
              </a:rPr>
              <a:t> rekomendacija, skelbiama, kai intervencijos naudos ir rizikos įrodymai yra ne itin tvirti. </a:t>
            </a:r>
          </a:p>
          <a:p>
            <a:pPr>
              <a:lnSpc>
                <a:spcPct val="100000"/>
              </a:lnSpc>
              <a:tabLst>
                <a:tab pos="0" algn="l"/>
              </a:tabLst>
            </a:pPr>
            <a:endParaRPr lang="fr-BE" sz="1200" b="0" strike="noStrike" spc="-1" dirty="0">
              <a:latin typeface="Arial"/>
            </a:endParaRPr>
          </a:p>
          <a:p>
            <a:pPr>
              <a:lnSpc>
                <a:spcPct val="100000"/>
              </a:lnSpc>
              <a:tabLst>
                <a:tab pos="0" algn="l"/>
              </a:tabLst>
            </a:pPr>
            <a:r>
              <a:rPr lang="lt-LT" sz="1200" b="0" strike="noStrike" dirty="0">
                <a:solidFill>
                  <a:srgbClr val="000000"/>
                </a:solidFill>
                <a:latin typeface="+mn-lt"/>
                <a:ea typeface="+mn-ea"/>
              </a:rPr>
              <a:t>Tokį metodą plačiai taiko piktavaliai, skleidžiantys dezinformaciją siekdami politinės ir finansinės naudos: dažniausiai stengiamasi pakenkti ES ir (arba) Vakarams parodant, kad jų politika ir vertybės žlugusios, ir taip griaunant visuomenės pasitikėjimą tokius sprendimus priimančiomis institucijomis ir valdžios įstaigomis. Gausindami tokios informacijos kaip pastarajame pasakojime, dezinformacijos skleidėjai sukelia dar daugiau painiavos ir taip neaiškioje situacijoje, todėl visuomenė dažnai ima nepaisyti nacionalinių institucijų ir mokslo ekspertų nurodymų. </a:t>
            </a:r>
          </a:p>
          <a:p>
            <a:pPr>
              <a:lnSpc>
                <a:spcPct val="100000"/>
              </a:lnSpc>
              <a:tabLst>
                <a:tab pos="0" algn="l"/>
              </a:tabLst>
            </a:pPr>
            <a:endParaRPr lang="fr-BE" sz="1200" b="0" strike="noStrike" spc="-1" dirty="0">
              <a:latin typeface="Arial"/>
            </a:endParaRPr>
          </a:p>
          <a:p>
            <a:pPr>
              <a:lnSpc>
                <a:spcPct val="100000"/>
              </a:lnSpc>
              <a:tabLst>
                <a:tab pos="0" algn="l"/>
              </a:tabLst>
            </a:pPr>
            <a:r>
              <a:rPr lang="lt-LT" sz="2000" b="0" strike="noStrike" dirty="0">
                <a:solidFill>
                  <a:srgbClr val="000000"/>
                </a:solidFill>
                <a:latin typeface="+mn-lt"/>
                <a:ea typeface="+mn-ea"/>
              </a:rPr>
              <a:t>Šaltiniai: https://www.youtube.com/watch?v=e7jiPDxxx3o&amp;ab_channel=RTFrance;</a:t>
            </a:r>
          </a:p>
          <a:p>
            <a:pPr>
              <a:lnSpc>
                <a:spcPct val="100000"/>
              </a:lnSpc>
              <a:tabLst>
                <a:tab pos="0" algn="l"/>
              </a:tabLst>
            </a:pPr>
            <a:r>
              <a:rPr lang="lt-LT"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lt-LT"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sz="2000" b="0" strike="noStrike" dirty="0">
                <a:latin typeface="Arial"/>
              </a:rPr>
              <a:t>Nepaisant to, ar konkretaus dezinformacijos </a:t>
            </a:r>
            <a:r>
              <a:rPr lang="lt-LT" sz="2000" b="0" strike="noStrike" dirty="0" err="1">
                <a:latin typeface="Arial"/>
              </a:rPr>
              <a:t>naratyvo</a:t>
            </a:r>
            <a:r>
              <a:rPr lang="lt-LT" sz="2000" b="0" strike="noStrike" dirty="0">
                <a:latin typeface="Arial"/>
              </a:rPr>
              <a:t> skleidėjai siekia politinės, ar finansinės naudos, socialiniai tinklai atlieka milžinišką vaidmenį gausinant dezinformaciją arba stabdant jos plitimą. Aptarkite toliau nurodytas temas.</a:t>
            </a:r>
            <a:r>
              <a:rPr lang="lt-LT" dirty="0"/>
              <a:t/>
            </a:r>
            <a:br>
              <a:rPr lang="lt-LT" dirty="0"/>
            </a:br>
            <a:endParaRPr lang="lt-LT" dirty="0"/>
          </a:p>
          <a:p>
            <a:pPr marL="171360" indent="-171000">
              <a:lnSpc>
                <a:spcPct val="100000"/>
              </a:lnSpc>
              <a:buClr>
                <a:srgbClr val="000000"/>
              </a:buClr>
              <a:buFont typeface="StarSymbol"/>
              <a:buChar char="-"/>
            </a:pPr>
            <a:r>
              <a:rPr lang="lt-LT" sz="2000" b="0" strike="noStrike" dirty="0">
                <a:latin typeface="Arial"/>
              </a:rPr>
              <a:t>Socialiniais tinklais naudojasi visi, taip pat mes patys ir visi žmonės, kuriais pasitikime, pvz., mūsų draugai ir šeimos nariai. Todėl vertindami pamatytą ar gautą informaciją turime būti itin budrūs. Pažiūrėkite į pavyzdį – „</a:t>
            </a:r>
            <a:r>
              <a:rPr lang="lt-LT" sz="2000" b="0" strike="noStrike" dirty="0" err="1">
                <a:latin typeface="Arial"/>
              </a:rPr>
              <a:t>WhatsApp</a:t>
            </a:r>
            <a:r>
              <a:rPr lang="lt-LT" sz="2000" b="0" strike="noStrike" dirty="0">
                <a:latin typeface="Arial"/>
              </a:rPr>
              <a:t>“ žinutę, kurioje pateikiama visiškai klaidinga informacija apie netikrą koronaviruso gydymą (kairėje).</a:t>
            </a:r>
          </a:p>
          <a:p>
            <a:pPr marL="171360" indent="-171000">
              <a:lnSpc>
                <a:spcPct val="100000"/>
              </a:lnSpc>
              <a:buClr>
                <a:srgbClr val="000000"/>
              </a:buClr>
              <a:buFont typeface="StarSymbol"/>
              <a:buChar char="-"/>
            </a:pPr>
            <a:r>
              <a:rPr lang="lt-LT" sz="2000" b="0" strike="noStrike" dirty="0">
                <a:latin typeface="Arial"/>
              </a:rPr>
              <a:t>Antraštinis masalas (kai pelnas gaunamas iš spustelėjimų) – antraštės arba paveikslėliai ar vaizdo įrašai, tyčia sukurti </a:t>
            </a:r>
            <a:r>
              <a:rPr lang="lt-LT" sz="2000" b="0" strike="noStrike" dirty="0" smtClean="0">
                <a:latin typeface="Arial"/>
              </a:rPr>
              <a:t>ypač </a:t>
            </a:r>
            <a:r>
              <a:rPr lang="lt-LT" sz="2000" b="0" strike="noStrike" dirty="0">
                <a:latin typeface="Arial"/>
              </a:rPr>
              <a:t>patrauklūs ir paslaptingi, kad daugiau žmonių spustelėtų nuorodą. Prisimenate pirmiau nagrinėtą straipsnį apie popiežių, kuris palaiko D. Trumpą? Taip pat pažiūrėkite į skaidrėje pateiktą pavyzdį, kuriame ES neva nori sujungti Jungtinę Karalystę ir Prancūziją (viduryje viršuje).</a:t>
            </a:r>
          </a:p>
          <a:p>
            <a:pPr marL="171360" indent="-171000">
              <a:lnSpc>
                <a:spcPct val="100000"/>
              </a:lnSpc>
              <a:buClr>
                <a:srgbClr val="000000"/>
              </a:buClr>
              <a:buFont typeface="StarSymbol"/>
              <a:buChar char="-"/>
            </a:pPr>
            <a:r>
              <a:rPr lang="lt-LT" sz="2000" b="0" strike="noStrike" dirty="0">
                <a:latin typeface="Arial"/>
              </a:rPr>
              <a:t>Visiškai suklastotos istorijos, kaip antai skaidrėje parodytas 2020 m. balandžio </a:t>
            </a:r>
            <a:r>
              <a:rPr lang="lt-LT" sz="2000" b="0" strike="noStrike" dirty="0" smtClean="0">
                <a:latin typeface="+mn-lt"/>
              </a:rPr>
              <a:t>mėn. </a:t>
            </a:r>
            <a:r>
              <a:rPr lang="lt-LT" sz="2000" b="0" strike="noStrike" dirty="0">
                <a:latin typeface="Arial"/>
              </a:rPr>
              <a:t>„</a:t>
            </a:r>
            <a:r>
              <a:rPr lang="lt-LT" sz="2000" b="0" strike="noStrike" dirty="0" err="1">
                <a:latin typeface="Arial"/>
              </a:rPr>
              <a:t>Instagram</a:t>
            </a:r>
            <a:r>
              <a:rPr lang="lt-LT" sz="2000" b="0" strike="noStrike" dirty="0">
                <a:latin typeface="Arial"/>
              </a:rPr>
              <a:t>“ įrašas, kuriame teigiama, kad atrasta vakcina nuo koronaviruso, nors tuo metu tokios vakcinos neturėta ir net nebuvo pradėta atitinkamų rimtų mokslinių tyrimų (viduryje apačioje).</a:t>
            </a:r>
          </a:p>
          <a:p>
            <a:pPr marL="171360" indent="-171000">
              <a:lnSpc>
                <a:spcPct val="100000"/>
              </a:lnSpc>
              <a:buClr>
                <a:srgbClr val="000000"/>
              </a:buClr>
              <a:buFont typeface="StarSymbol"/>
              <a:buChar char="-"/>
            </a:pPr>
            <a:r>
              <a:rPr lang="lt-LT" sz="2000" b="0" strike="noStrike" dirty="0">
                <a:latin typeface="Arial"/>
              </a:rPr>
              <a:t>Dirbtinis sureikšminimas – platus istorijos ar </a:t>
            </a:r>
            <a:r>
              <a:rPr lang="lt-LT" sz="2000" b="0" strike="noStrike" dirty="0" err="1">
                <a:latin typeface="Arial"/>
              </a:rPr>
              <a:t>naratyvo</a:t>
            </a:r>
            <a:r>
              <a:rPr lang="lt-LT" sz="2000" b="0" strike="noStrike" dirty="0">
                <a:latin typeface="Arial"/>
              </a:rPr>
              <a:t> paskleidimas apgaulingomis priemonėmis: naudojant netikrus profilius ir botus</a:t>
            </a:r>
            <a:r>
              <a:rPr lang="lt-LT" sz="2000" b="0" strike="noStrike" dirty="0" smtClean="0">
                <a:latin typeface="Arial"/>
              </a:rPr>
              <a:t>, </a:t>
            </a:r>
            <a:r>
              <a:rPr lang="lt-LT" sz="2000" b="0" strike="noStrike" dirty="0">
                <a:latin typeface="Arial"/>
              </a:rPr>
              <a:t>gausiai komentuojant įrašus ir jais dalijantis, kad jie pritrauktų dar daugiau skaitytojų. Profiliai sąmoningai kuriami panašūs į </a:t>
            </a:r>
            <a:r>
              <a:rPr lang="lt-LT" sz="2000" b="0" strike="noStrike" dirty="0" smtClean="0">
                <a:latin typeface="Arial"/>
              </a:rPr>
              <a:t>paprastų </a:t>
            </a:r>
            <a:r>
              <a:rPr lang="lt-LT" sz="2000" b="0" strike="noStrike" dirty="0">
                <a:latin typeface="Arial"/>
              </a:rPr>
              <a:t>žmonių, dirbančių eilinius darbus ir turinčių įprastus pomėgius, bet yra valdomi vien dirbtinėmis priemonėmis arba iš trolių fabrikų. Šiame pavyzdyje matyti atsakymai į </a:t>
            </a:r>
            <a:r>
              <a:rPr lang="lt-LT" sz="2000" b="0" strike="noStrike">
                <a:latin typeface="Arial"/>
              </a:rPr>
              <a:t>įvairių </a:t>
            </a:r>
            <a:r>
              <a:rPr lang="lt-LT" sz="2000" b="0" strike="noStrike" smtClean="0">
                <a:latin typeface="Arial"/>
              </a:rPr>
              <a:t>tviterio“ </a:t>
            </a:r>
            <a:r>
              <a:rPr lang="lt-LT" sz="2000" b="0" strike="noStrike" dirty="0">
                <a:latin typeface="Arial"/>
              </a:rPr>
              <a:t>paskyrų įrašus, o atsakymuose naudojami panašūs </a:t>
            </a:r>
            <a:r>
              <a:rPr lang="lt-LT" sz="2000" b="0" strike="noStrike" dirty="0" err="1">
                <a:latin typeface="Arial"/>
              </a:rPr>
              <a:t>naratyvai</a:t>
            </a:r>
            <a:r>
              <a:rPr lang="lt-LT" sz="2000" b="0" strike="noStrike" dirty="0">
                <a:latin typeface="Arial"/>
              </a:rPr>
              <a:t> ar vienodas tekstas leidžia numanyti, kad žinutės rašomos koordinuotai. Šaltinis – Strateginio dialogo instituto (angl. </a:t>
            </a:r>
            <a:r>
              <a:rPr lang="lt-LT" sz="2000" b="0" i="1" strike="noStrike" dirty="0">
                <a:latin typeface="Arial"/>
              </a:rPr>
              <a:t>Institute </a:t>
            </a:r>
            <a:r>
              <a:rPr lang="lt-LT" sz="2000" b="0" i="1" strike="noStrike" dirty="0" err="1">
                <a:latin typeface="Arial"/>
              </a:rPr>
              <a:t>for</a:t>
            </a:r>
            <a:r>
              <a:rPr lang="lt-LT" sz="2000" b="0" i="1" strike="noStrike" dirty="0">
                <a:latin typeface="Arial"/>
              </a:rPr>
              <a:t> </a:t>
            </a:r>
            <a:r>
              <a:rPr lang="lt-LT" sz="2000" b="0" i="1" strike="noStrike" dirty="0" err="1">
                <a:latin typeface="Arial"/>
              </a:rPr>
              <a:t>Strategic</a:t>
            </a:r>
            <a:r>
              <a:rPr lang="lt-LT" sz="2000" b="0" i="1" strike="noStrike" dirty="0">
                <a:latin typeface="Arial"/>
              </a:rPr>
              <a:t> </a:t>
            </a:r>
            <a:r>
              <a:rPr lang="lt-LT" sz="2000" b="0" i="1" strike="noStrike" dirty="0" err="1">
                <a:latin typeface="Arial"/>
              </a:rPr>
              <a:t>Dialogue</a:t>
            </a:r>
            <a:r>
              <a:rPr lang="lt-LT" sz="2000" b="0" strike="noStrike" dirty="0">
                <a:latin typeface="Arial"/>
              </a:rPr>
              <a:t>) ir Demokratijos užtikrinimo aljanso (angl. </a:t>
            </a:r>
            <a:r>
              <a:rPr lang="lt-LT" sz="2000" b="0" i="1" strike="noStrike" dirty="0" err="1">
                <a:latin typeface="Arial"/>
              </a:rPr>
              <a:t>Alliance</a:t>
            </a:r>
            <a:r>
              <a:rPr lang="lt-LT" sz="2000" b="0" i="1" strike="noStrike" dirty="0">
                <a:latin typeface="Arial"/>
              </a:rPr>
              <a:t> </a:t>
            </a:r>
            <a:r>
              <a:rPr lang="lt-LT" sz="2000" b="0" i="1" strike="noStrike" dirty="0" err="1">
                <a:latin typeface="Arial"/>
              </a:rPr>
              <a:t>for</a:t>
            </a:r>
            <a:r>
              <a:rPr lang="lt-LT" sz="2000" b="0" i="1" strike="noStrike" dirty="0">
                <a:latin typeface="Arial"/>
              </a:rPr>
              <a:t> </a:t>
            </a:r>
            <a:r>
              <a:rPr lang="lt-LT" sz="2000" b="0" i="1" strike="noStrike" dirty="0" err="1">
                <a:latin typeface="Arial"/>
              </a:rPr>
              <a:t>Securing</a:t>
            </a:r>
            <a:r>
              <a:rPr lang="lt-LT" sz="2000" b="0" i="1" strike="noStrike" dirty="0">
                <a:latin typeface="Arial"/>
              </a:rPr>
              <a:t> </a:t>
            </a:r>
            <a:r>
              <a:rPr lang="lt-LT" sz="2000" b="0" i="1" strike="noStrike" dirty="0" err="1">
                <a:latin typeface="Arial"/>
              </a:rPr>
              <a:t>Democracy</a:t>
            </a:r>
            <a:r>
              <a:rPr lang="lt-LT" sz="2000" b="0" strike="noStrike" dirty="0">
                <a:latin typeface="Arial"/>
              </a:rPr>
              <a:t> ) ataskaita – https://www.isdglobal.org/wp-content/uploads/2020/08/ISDG-proCCP.pdf.</a:t>
            </a:r>
          </a:p>
          <a:p>
            <a:pPr marL="171360" indent="-171000">
              <a:lnSpc>
                <a:spcPct val="100000"/>
              </a:lnSpc>
              <a:buClr>
                <a:srgbClr val="000000"/>
              </a:buClr>
              <a:buFont typeface="StarSymbol"/>
              <a:buChar char="-"/>
            </a:pPr>
            <a:r>
              <a:rPr lang="lt-LT" sz="2000" b="0" strike="noStrike" dirty="0">
                <a:latin typeface="Arial"/>
              </a:rPr>
              <a:t>Kitame kontekste naudojami vaizdai (pavyzdžių pateikta paskesnėse skaidrėse). Skleidžiant dezinformaciją labai dažnai sena medžiaga (neretai vaizdinga ar sukrečianti) pakartotinai panaudojama pristatant pastarojo meto įvykį arba visai kituose kontekstuose.</a:t>
            </a:r>
          </a:p>
          <a:p>
            <a:pPr>
              <a:lnSpc>
                <a:spcPct val="100000"/>
              </a:lnSpc>
            </a:pPr>
            <a:endParaRPr lang="fr-BE" sz="2000" b="0" strike="noStrike" spc="-1" dirty="0">
              <a:latin typeface="Arial"/>
            </a:endParaRPr>
          </a:p>
          <a:p>
            <a:pPr>
              <a:lnSpc>
                <a:spcPct val="100000"/>
              </a:lnSpc>
              <a:tabLst>
                <a:tab pos="0" algn="l"/>
              </a:tabLst>
            </a:pPr>
            <a:r>
              <a:rPr lang="lt-LT" sz="2000" b="0" strike="noStrike" dirty="0">
                <a:latin typeface="Arial"/>
              </a:rPr>
              <a:t>Daugiau informacijos – </a:t>
            </a:r>
            <a:r>
              <a:rPr lang="lt-LT" sz="2000" b="0" u="sng" strike="noStrike" dirty="0">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t-LT" sz="2000" b="0" strike="noStrike" dirty="0">
                <a:latin typeface="Arial"/>
                <a:ea typeface="+mn-ea"/>
              </a:rPr>
              <a:t>Trumpų vaizdo įrašų programėlės „</a:t>
            </a:r>
            <a:r>
              <a:rPr lang="lt-LT" sz="2000" b="0" strike="noStrike" dirty="0" err="1">
                <a:latin typeface="Arial"/>
                <a:ea typeface="+mn-ea"/>
              </a:rPr>
              <a:t>TikTok</a:t>
            </a:r>
            <a:r>
              <a:rPr lang="lt-LT" sz="2000" b="0" strike="noStrike" dirty="0">
                <a:latin typeface="Arial"/>
                <a:ea typeface="+mn-ea"/>
              </a:rPr>
              <a:t>“ naudotojų gausėja neįtikėtinai sparčiai, ypač tarp paauglių. </a:t>
            </a:r>
            <a:r>
              <a:rPr lang="lt-LT" b="0" strike="noStrike" dirty="0"/>
              <a:t>Tačiau „</a:t>
            </a:r>
            <a:r>
              <a:rPr lang="lt-LT" b="0" strike="noStrike" dirty="0" err="1"/>
              <a:t>TikTok</a:t>
            </a:r>
            <a:r>
              <a:rPr lang="lt-LT" b="0" strike="noStrike" dirty="0"/>
              <a:t>“ populiarėjant Europoje ir Jungtinėse Amerikos Valstijose, šioje programėlėje imta skelbti ir įvairiausio melagingo turinio, daugiausia politinio, taip pat skiepų priešininkų įrašų arba su klimato kaita susijusios klaidinančios informacijos, kaip antai išpuolių prieš Švedijos aplinkosaugos aktyvistę Gretą </a:t>
            </a:r>
            <a:r>
              <a:rPr lang="lt-LT" b="0" strike="noStrike" dirty="0" err="1"/>
              <a:t>Tunberg</a:t>
            </a:r>
            <a:r>
              <a:rPr lang="lt-LT" b="0" strike="noStrike" dirty="0"/>
              <a:t>.</a:t>
            </a:r>
            <a:r>
              <a:rPr lang="lt-LT"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lt-LT" sz="1200" b="0" strike="noStrike" dirty="0">
                <a:solidFill>
                  <a:srgbClr val="000000"/>
                </a:solidFill>
                <a:latin typeface="+mn-lt"/>
                <a:ea typeface="+mn-ea"/>
              </a:rPr>
              <a:t>Šių metų pradžioje pasirodė nemažai „</a:t>
            </a:r>
            <a:r>
              <a:rPr lang="lt-LT" sz="1200" b="0" strike="noStrike" dirty="0" err="1">
                <a:solidFill>
                  <a:srgbClr val="000000"/>
                </a:solidFill>
                <a:latin typeface="+mn-lt"/>
                <a:ea typeface="+mn-ea"/>
              </a:rPr>
              <a:t>TikTok</a:t>
            </a:r>
            <a:r>
              <a:rPr lang="lt-LT" sz="1200" b="0" strike="noStrike" dirty="0">
                <a:solidFill>
                  <a:srgbClr val="000000"/>
                </a:solidFill>
                <a:latin typeface="+mn-lt"/>
                <a:ea typeface="+mn-ea"/>
              </a:rPr>
              <a:t>“ vaizdo įrašų, kuriuose buvo skelbiami nepagrįsti teiginiai ir paneigtos sąmokslo teorijos apie koronaviruso protrūkį.</a:t>
            </a:r>
          </a:p>
          <a:p>
            <a:pPr marL="171360" indent="-171000">
              <a:lnSpc>
                <a:spcPct val="100000"/>
              </a:lnSpc>
              <a:buClr>
                <a:srgbClr val="000000"/>
              </a:buClr>
              <a:buFont typeface="StarSymbol"/>
              <a:buChar char="-"/>
            </a:pPr>
            <a:r>
              <a:rPr lang="lt-LT" sz="1200" b="0" strike="noStrike" dirty="0">
                <a:solidFill>
                  <a:srgbClr val="000000"/>
                </a:solidFill>
                <a:latin typeface="+mn-lt"/>
                <a:ea typeface="+mn-ea"/>
              </a:rPr>
              <a:t>Bendrai tūkstančius kartų peržiūrėtuose tokiuose vaizdo įrašuose, kaip parodytasis čia, teigta, kad „Kinijos vyriausybė paleido virusą kaip populiacijos kontrolės priemonę“, arba tvirtinta, kad protrūkis „iš tiesų buvo vyriausybės biocheminis išpuolis“ siekiant sutrikdyti žmones. Kitame vaizdo įraše buvo teigiama, jog „žmonės įsitikinę, kad Kinija nusprendė „netyčia“ paleisti virusą &lt;...&gt; siekdama vykdyti populiacijos kontrolę“.</a:t>
            </a:r>
          </a:p>
          <a:p>
            <a:pPr marL="171360" indent="-171000">
              <a:lnSpc>
                <a:spcPct val="100000"/>
              </a:lnSpc>
              <a:buClr>
                <a:srgbClr val="000000"/>
              </a:buClr>
              <a:buFont typeface="StarSymbol"/>
              <a:buChar char="-"/>
            </a:pPr>
            <a:r>
              <a:rPr lang="lt-LT" sz="1200" b="0" strike="noStrike" dirty="0">
                <a:solidFill>
                  <a:srgbClr val="000000"/>
                </a:solidFill>
                <a:latin typeface="+mn-lt"/>
                <a:ea typeface="+mn-ea"/>
              </a:rPr>
              <a:t>Nuo tada „</a:t>
            </a:r>
            <a:r>
              <a:rPr lang="lt-LT" sz="1200" b="0" strike="noStrike" dirty="0" err="1">
                <a:solidFill>
                  <a:srgbClr val="000000"/>
                </a:solidFill>
                <a:latin typeface="+mn-lt"/>
                <a:ea typeface="+mn-ea"/>
              </a:rPr>
              <a:t>TikTok</a:t>
            </a:r>
            <a:r>
              <a:rPr lang="lt-LT" sz="1200" b="0" strike="noStrike" dirty="0">
                <a:solidFill>
                  <a:srgbClr val="000000"/>
                </a:solidFill>
                <a:latin typeface="+mn-lt"/>
                <a:ea typeface="+mn-ea"/>
              </a:rPr>
              <a:t>“ parengė aiškias gaires, kaip kovoti su jų platformoje skleidžiama klaidinančia informacija, be kita ko, medicinos srities, tačiau visi programėlės naudotojai žino, kaip greitai gali atsirasti ir paplisti naujų madų, </a:t>
            </a:r>
            <a:r>
              <a:rPr lang="lt-LT" sz="1200" b="0" strike="noStrike" dirty="0" err="1">
                <a:solidFill>
                  <a:srgbClr val="000000"/>
                </a:solidFill>
                <a:latin typeface="+mn-lt"/>
                <a:ea typeface="+mn-ea"/>
              </a:rPr>
              <a:t>grotažymių</a:t>
            </a:r>
            <a:r>
              <a:rPr lang="lt-LT" sz="1200" b="0" strike="noStrike" dirty="0">
                <a:solidFill>
                  <a:srgbClr val="000000"/>
                </a:solidFill>
                <a:latin typeface="+mn-lt"/>
                <a:ea typeface="+mn-ea"/>
              </a:rPr>
              <a:t> ir iššūkių, todėl žiūrint tokį turinį ir juo dalijantis svarbu būti budriems.</a:t>
            </a:r>
          </a:p>
          <a:p>
            <a:pPr>
              <a:lnSpc>
                <a:spcPct val="100000"/>
              </a:lnSpc>
            </a:pPr>
            <a:endParaRPr lang="fr-BE" sz="1200" b="0" strike="noStrike" spc="-1" dirty="0">
              <a:latin typeface="Arial"/>
            </a:endParaRPr>
          </a:p>
          <a:p>
            <a:pPr>
              <a:lnSpc>
                <a:spcPct val="100000"/>
              </a:lnSpc>
            </a:pPr>
            <a:r>
              <a:rPr lang="lt-LT" sz="1200" b="0" strike="noStrike" dirty="0">
                <a:solidFill>
                  <a:srgbClr val="000000"/>
                </a:solidFill>
                <a:latin typeface="+mn-lt"/>
                <a:ea typeface="+mn-ea"/>
              </a:rPr>
              <a:t>Šaltiniai: https://www.poynter.org/fact-checking/2019/misinformation-makes-its-way-to-tiktok/;</a:t>
            </a:r>
          </a:p>
          <a:p>
            <a:pPr>
              <a:lnSpc>
                <a:spcPct val="100000"/>
              </a:lnSpc>
            </a:pPr>
            <a:r>
              <a:rPr lang="lt-LT"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a:latin typeface="Arial"/>
              </a:rPr>
              <a:t>Atidžiai peržiūrėkite šį vaizdo įrašą. Atrodo labai tikroviškai, tiesa? Tačiau, kaip ir būtų galima tikėtis, lankydamasis Jungtinėse Amerikos Valstijose, popiežius triuko su staltiese neatliko, o šis įrašas yra gryna klastotė – tai vadinama sintetine vaizdakaita (angl. </a:t>
            </a:r>
            <a:r>
              <a:rPr lang="lt-LT" sz="2000" b="0" i="1" strike="noStrike">
                <a:latin typeface="Arial"/>
              </a:rPr>
              <a:t>deep fake</a:t>
            </a:r>
            <a:r>
              <a:rPr lang="lt-LT" sz="2000" b="0" strike="noStrike">
                <a:latin typeface="Arial"/>
              </a:rPr>
              <a:t>). Štai palyginimas su originalia versija: https://www.youtube.com/watch?v=ABy_1sL-R3s&amp;feature=emb_title.</a:t>
            </a:r>
          </a:p>
          <a:p>
            <a:pPr>
              <a:lnSpc>
                <a:spcPct val="100000"/>
              </a:lnSpc>
              <a:tabLst>
                <a:tab pos="0" algn="l"/>
              </a:tabLst>
            </a:pPr>
            <a:endParaRPr lang="fr-BE" sz="2000" b="0" strike="noStrike" spc="-1">
              <a:latin typeface="Arial"/>
            </a:endParaRPr>
          </a:p>
          <a:p>
            <a:pPr>
              <a:lnSpc>
                <a:spcPct val="100000"/>
              </a:lnSpc>
              <a:tabLst>
                <a:tab pos="0" algn="l"/>
              </a:tabLst>
            </a:pPr>
            <a:r>
              <a:rPr lang="lt-LT" b="0" strike="noStrike"/>
              <a:t>Sintetinė vaizdakaita yra šiandieninė „Photoshop“ versija: naudojantis dirbtiniu intelektu kuriama nauja medžiaga (paveikslėliai, vaizdo įrašai, garso įrašai), kurioje vaizduojami įvykiai, pareiškimai ar veiksmai, kurių iš tiesų niekada nebuvo.</a:t>
            </a:r>
            <a:r>
              <a:rPr lang="lt-LT" sz="1200" b="0" strike="noStrike">
                <a:solidFill>
                  <a:srgbClr val="000000"/>
                </a:solidFill>
                <a:latin typeface="+mn-lt"/>
                <a:ea typeface="+mn-ea"/>
              </a:rPr>
              <a:t> Rezultatai gali būti gana įtikinami. Sintetinė vaizdakaita nuo kitų formų melagingos informacijos skiriasi tuo, kad labai sunku nustatyti, jog ji netikra. Sintetinė vaizdakaita – netikri vaizdo įrašai, kuriami naudojant skaitmeninę programinę įrangą, kompiuterio mokymosi ir veidų keitimo galimybes.</a:t>
            </a:r>
          </a:p>
          <a:p>
            <a:pPr>
              <a:lnSpc>
                <a:spcPct val="100000"/>
              </a:lnSpc>
              <a:tabLst>
                <a:tab pos="0" algn="l"/>
              </a:tabLst>
            </a:pPr>
            <a:endParaRPr lang="fr-BE" sz="1200" b="0" strike="noStrike" spc="-1">
              <a:latin typeface="Arial"/>
            </a:endParaRPr>
          </a:p>
          <a:p>
            <a:pPr>
              <a:lnSpc>
                <a:spcPct val="100000"/>
              </a:lnSpc>
              <a:tabLst>
                <a:tab pos="0" algn="l"/>
              </a:tabLst>
            </a:pPr>
            <a:r>
              <a:rPr lang="lt-LT" sz="2000" b="0" strike="noStrike">
                <a:solidFill>
                  <a:srgbClr val="000000"/>
                </a:solidFill>
                <a:latin typeface="+mn-lt"/>
                <a:ea typeface="+mn-ea"/>
              </a:rPr>
              <a:t>Daugiau informacijos rasite čia: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rPr>
              <a:t>Dar vienas pavyzdys, kaip naudojant vaizdus kitame kontekste kuriamas melagingas </a:t>
            </a:r>
            <a:r>
              <a:rPr lang="lt-LT" sz="2000" b="0" strike="noStrike" dirty="0" err="1">
                <a:latin typeface="Arial"/>
              </a:rPr>
              <a:t>naratyvas</a:t>
            </a:r>
            <a:r>
              <a:rPr lang="lt-LT" sz="2000" b="0" strike="noStrike" dirty="0">
                <a:latin typeface="Arial"/>
              </a:rPr>
              <a:t>, yra šis „</a:t>
            </a:r>
            <a:r>
              <a:rPr lang="lt-LT" sz="2000" b="0" strike="noStrike" dirty="0" err="1">
                <a:latin typeface="Arial"/>
              </a:rPr>
              <a:t>Sputnik</a:t>
            </a:r>
            <a:r>
              <a:rPr lang="lt-LT" sz="2000" b="0" strike="noStrike" dirty="0">
                <a:latin typeface="Arial"/>
              </a:rPr>
              <a:t>“ pasakojimas, kaip „sukarintoje“ Latvijoje NATO mėgina patraukti vaikus: 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lt-LT" sz="1200" b="0" strike="noStrike" dirty="0">
                <a:solidFill>
                  <a:srgbClr val="000000"/>
                </a:solidFill>
                <a:latin typeface="+mn-lt"/>
                <a:ea typeface="+mn-ea"/>
              </a:rPr>
              <a:t>Paskatinkite mokinius pamąstyti apie savo </a:t>
            </a:r>
            <a:r>
              <a:rPr lang="lt-LT" sz="1200" b="1" strike="noStrike" dirty="0">
                <a:solidFill>
                  <a:srgbClr val="000000"/>
                </a:solidFill>
                <a:latin typeface="+mn-lt"/>
                <a:ea typeface="+mn-ea"/>
              </a:rPr>
              <a:t>emocijas</a:t>
            </a:r>
            <a:r>
              <a:rPr lang="lt-LT" sz="1200" b="0" strike="noStrike" dirty="0">
                <a:solidFill>
                  <a:srgbClr val="000000"/>
                </a:solidFill>
                <a:latin typeface="+mn-lt"/>
                <a:ea typeface="+mn-ea"/>
              </a:rPr>
              <a:t>. Ką jie jaučia tai matydami? Kaip jie reaguotų, jei tai būtų parodyta jų </a:t>
            </a:r>
            <a:r>
              <a:rPr lang="lt-LT" sz="1200" b="0" strike="noStrike" dirty="0" smtClean="0">
                <a:solidFill>
                  <a:srgbClr val="000000"/>
                </a:solidFill>
                <a:latin typeface="+mn-lt"/>
                <a:ea typeface="+mn-ea"/>
              </a:rPr>
              <a:t>„</a:t>
            </a:r>
            <a:r>
              <a:rPr lang="lt-LT" sz="1200" b="0" strike="noStrike" dirty="0" err="1">
                <a:solidFill>
                  <a:srgbClr val="000000"/>
                </a:solidFill>
                <a:latin typeface="+mn-lt"/>
                <a:ea typeface="+mn-ea"/>
              </a:rPr>
              <a:t>Instagram</a:t>
            </a:r>
            <a:r>
              <a:rPr lang="lt-LT" sz="1200" b="0" strike="noStrike" dirty="0">
                <a:solidFill>
                  <a:srgbClr val="000000"/>
                </a:solidFill>
                <a:latin typeface="+mn-lt"/>
                <a:ea typeface="+mn-ea"/>
              </a:rPr>
              <a:t>“ ar „</a:t>
            </a:r>
            <a:r>
              <a:rPr lang="lt-LT" sz="1200" b="0" strike="noStrike" dirty="0" err="1">
                <a:solidFill>
                  <a:srgbClr val="000000"/>
                </a:solidFill>
                <a:latin typeface="+mn-lt"/>
                <a:ea typeface="+mn-ea"/>
              </a:rPr>
              <a:t>TikTok</a:t>
            </a:r>
            <a:r>
              <a:rPr lang="lt-LT" sz="1200" b="0" strike="noStrike" dirty="0">
                <a:solidFill>
                  <a:srgbClr val="000000"/>
                </a:solidFill>
                <a:latin typeface="+mn-lt"/>
                <a:ea typeface="+mn-ea"/>
              </a:rPr>
              <a:t>“ naujienų sraute? Kodėl jiems tai sukelia emocijų? Ar dėl pačios žinios, jos pateikimo būdo, vaizdo?</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lt-LT" sz="1200" b="0" strike="noStrike" dirty="0">
                <a:solidFill>
                  <a:srgbClr val="000000"/>
                </a:solidFill>
                <a:latin typeface="+mn-lt"/>
                <a:ea typeface="+mn-ea"/>
              </a:rPr>
              <a:t>Pristatykite kitą skyrių – kaip reaguoti į dezinformaciją.</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1200" b="0" strike="noStrike">
                <a:solidFill>
                  <a:srgbClr val="000000"/>
                </a:solidFill>
                <a:latin typeface="Arial"/>
              </a:rPr>
              <a:t>KAIP REAGUOTI Į DEZINFORMACIJĄ?</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lt-LT" sz="1200" b="0" strike="noStrike">
                <a:solidFill>
                  <a:srgbClr val="000000"/>
                </a:solidFill>
                <a:latin typeface="Arial"/>
                <a:ea typeface="Calibri"/>
              </a:rPr>
              <a:t>Mokymosi tikslai:</a:t>
            </a:r>
            <a:r>
              <a:rPr lang="lt-LT"/>
              <a:t/>
            </a:r>
            <a:br>
              <a:rPr lang="lt-LT"/>
            </a:br>
            <a:r>
              <a:rPr lang="lt-LT" sz="1200" b="0" strike="noStrike">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lt-LT" sz="1200" b="0" strike="noStrike">
                <a:solidFill>
                  <a:srgbClr val="000000"/>
                </a:solidFill>
                <a:latin typeface="Arial"/>
                <a:ea typeface="Calibri"/>
              </a:rPr>
              <a:t>suprasti, kad visi turime stabdyti dezinformacijos sklidimą, nes ji kelia riziką mūsų demokratijai (ir galbūt mūsų gyvybei);</a:t>
            </a:r>
          </a:p>
          <a:p>
            <a:pPr marL="171360" indent="-171000">
              <a:lnSpc>
                <a:spcPct val="100000"/>
              </a:lnSpc>
              <a:buClr>
                <a:srgbClr val="000000"/>
              </a:buClr>
              <a:buFont typeface="Wingdings" charset="2"/>
              <a:buChar char="-"/>
              <a:tabLst>
                <a:tab pos="0" algn="l"/>
              </a:tabLst>
            </a:pPr>
            <a:r>
              <a:rPr lang="lt-LT" sz="1200" b="0" strike="noStrike">
                <a:solidFill>
                  <a:srgbClr val="000000"/>
                </a:solidFill>
                <a:latin typeface="Arial"/>
                <a:ea typeface="Calibri"/>
              </a:rPr>
              <a:t>aptarti įvairius turinio teisingumo vertinimo etapus, be kita ko, būtinybę susimąstyti prieš dalijantis informacija, taip pat esminius faktų tikrinimo proceso elementus;</a:t>
            </a:r>
          </a:p>
          <a:p>
            <a:pPr marL="171360" indent="-171000">
              <a:lnSpc>
                <a:spcPct val="100000"/>
              </a:lnSpc>
              <a:buClr>
                <a:srgbClr val="000000"/>
              </a:buClr>
              <a:buFont typeface="Wingdings" charset="2"/>
              <a:buChar char="-"/>
              <a:tabLst>
                <a:tab pos="0" algn="l"/>
              </a:tabLst>
            </a:pPr>
            <a:r>
              <a:rPr lang="lt-LT" sz="1200" b="0" strike="noStrike">
                <a:solidFill>
                  <a:srgbClr val="000000"/>
                </a:solidFill>
                <a:latin typeface="Arial"/>
                <a:ea typeface="Calibri"/>
              </a:rPr>
              <a:t>sužinoti, kaip kalbėti su žmonėmis apie dezinformaciją ir jos keliamus pavojus ir neleisti įtvirtinti žalingų ir klaidingų naratyvų.</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rPr>
              <a:t>Kartais sunku nustatyti, kas tiesa, o kas melas.</a:t>
            </a:r>
          </a:p>
          <a:p>
            <a:pPr>
              <a:lnSpc>
                <a:spcPct val="100000"/>
              </a:lnSpc>
              <a:tabLst>
                <a:tab pos="0" algn="l"/>
              </a:tabLst>
            </a:pPr>
            <a:endParaRPr lang="fr-BE" sz="2000" b="0" strike="noStrike" spc="-1" dirty="0">
              <a:latin typeface="Arial"/>
            </a:endParaRPr>
          </a:p>
          <a:p>
            <a:pPr>
              <a:lnSpc>
                <a:spcPct val="100000"/>
              </a:lnSpc>
              <a:tabLst>
                <a:tab pos="0" algn="l"/>
              </a:tabLst>
            </a:pPr>
            <a:r>
              <a:rPr lang="lt-LT" sz="2000" b="0" strike="noStrike" dirty="0">
                <a:latin typeface="Arial"/>
              </a:rPr>
              <a:t>Sprendimas: abu pavyzdžiai – netiesa. </a:t>
            </a: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lt-LT" sz="2000" b="0" strike="noStrike" dirty="0">
                <a:latin typeface="Arial"/>
              </a:rPr>
              <a:t>Klaidinantis pasakojimas: klimato aktyvistė su ginklu? Nuotraukoje užfiksuotas kitas asmuo, kuris žiūrint tokiu kampu atrodo tarsi Greta </a:t>
            </a:r>
            <a:r>
              <a:rPr lang="lt-LT" sz="2000" b="0" strike="noStrike" dirty="0" err="1">
                <a:latin typeface="Arial"/>
              </a:rPr>
              <a:t>Tunberg</a:t>
            </a:r>
            <a:r>
              <a:rPr lang="lt-LT" sz="2000" b="0" strike="noStrike" dirty="0">
                <a:latin typeface="Arial"/>
              </a:rPr>
              <a:t> </a:t>
            </a:r>
            <a:r>
              <a:rPr lang="lt-LT" sz="2000" b="0" strike="noStrike" dirty="0" smtClean="0">
                <a:latin typeface="Arial"/>
              </a:rPr>
              <a:t>(</a:t>
            </a:r>
            <a:r>
              <a:rPr lang="lt-LT" sz="2000" b="0" strike="noStrike" dirty="0">
                <a:latin typeface="Arial"/>
              </a:rPr>
              <a:t>šaltinis – www.snopes.com ir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lt-LT" sz="2000" b="0" strike="noStrike" dirty="0">
                <a:latin typeface="Arial"/>
              </a:rPr>
              <a:t>Išgalvotos žinios: pasakojimas neteisingas, o tokio naujienų šaltinio (dailypresser.com) apskritai nėra.</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1200" b="0" strike="noStrike" dirty="0">
                <a:solidFill>
                  <a:srgbClr val="000000"/>
                </a:solidFill>
                <a:latin typeface="+mn-lt"/>
                <a:ea typeface="+mn-ea"/>
              </a:rPr>
              <a:t>Apibūdinimai</a:t>
            </a:r>
          </a:p>
          <a:p>
            <a:pPr marL="171360" indent="-171000">
              <a:lnSpc>
                <a:spcPct val="100000"/>
              </a:lnSpc>
              <a:buClr>
                <a:srgbClr val="000000"/>
              </a:buClr>
              <a:buFont typeface="StarSymbol"/>
              <a:buChar char="-"/>
              <a:tabLst>
                <a:tab pos="0" algn="l"/>
              </a:tabLst>
            </a:pPr>
            <a:r>
              <a:rPr lang="lt-LT" sz="1200" b="0" strike="noStrike" dirty="0">
                <a:solidFill>
                  <a:srgbClr val="000000"/>
                </a:solidFill>
                <a:latin typeface="+mn-lt"/>
                <a:ea typeface="+mn-ea"/>
              </a:rPr>
              <a:t>Žinoti apie dezinformaciją ir suvokti, kad gali tapti jos </a:t>
            </a:r>
            <a:r>
              <a:rPr lang="lt-LT" sz="1200" b="0" strike="noStrike" dirty="0" smtClean="0">
                <a:solidFill>
                  <a:srgbClr val="000000"/>
                </a:solidFill>
                <a:latin typeface="+mn-lt"/>
                <a:ea typeface="+mn-ea"/>
              </a:rPr>
              <a:t>taikiniu</a:t>
            </a:r>
            <a:r>
              <a:rPr lang="lt-LT" sz="1200" b="0" strike="noStrike" dirty="0">
                <a:solidFill>
                  <a:srgbClr val="000000"/>
                </a:solidFill>
                <a:latin typeface="+mn-lt"/>
                <a:ea typeface="+mn-ea"/>
              </a:rPr>
              <a:t> – pirmas žingsnis siekiant apsisaugoti.</a:t>
            </a:r>
          </a:p>
          <a:p>
            <a:pPr marL="171360" indent="-171000">
              <a:lnSpc>
                <a:spcPct val="100000"/>
              </a:lnSpc>
              <a:buClr>
                <a:srgbClr val="000000"/>
              </a:buClr>
              <a:buFont typeface="StarSymbol"/>
              <a:buChar char="-"/>
              <a:tabLst>
                <a:tab pos="0" algn="l"/>
              </a:tabLst>
            </a:pPr>
            <a:r>
              <a:rPr lang="lt-LT" sz="1200" b="0" strike="noStrike" dirty="0">
                <a:solidFill>
                  <a:srgbClr val="000000"/>
                </a:solidFill>
                <a:latin typeface="+mn-lt"/>
                <a:ea typeface="+mn-ea"/>
              </a:rPr>
              <a:t>Tikrinti faktus – puikus antras žingsnis, be kita ko, galintis tapti smagiu užsiėmimu: žaisti detektyvą mokiniams gali išties patikti. Tiesa, dažniausiai tam prireikia nemažai laiko, bet mokiniai neturėtų prarasti užsidegimo, nes neretai tam tikri konkrečios informacijos ypatumai iškalbingai atskleidžia perduodamos žinios kokybę. </a:t>
            </a:r>
          </a:p>
          <a:p>
            <a:pPr marL="171360" indent="-171000">
              <a:lnSpc>
                <a:spcPct val="100000"/>
              </a:lnSpc>
              <a:buClr>
                <a:srgbClr val="000000"/>
              </a:buClr>
              <a:buFont typeface="StarSymbol"/>
              <a:buChar char="-"/>
              <a:tabLst>
                <a:tab pos="0" algn="l"/>
              </a:tabLst>
            </a:pPr>
            <a:r>
              <a:rPr lang="lt-LT" b="0" strike="noStrike" dirty="0">
                <a:solidFill>
                  <a:srgbClr val="000000"/>
                </a:solidFill>
              </a:rPr>
              <a:t>Informaciją visada reikėtų vertinti kritiškai.</a:t>
            </a:r>
          </a:p>
          <a:p>
            <a:pPr marL="171360" indent="-171000">
              <a:lnSpc>
                <a:spcPct val="100000"/>
              </a:lnSpc>
              <a:buClr>
                <a:srgbClr val="000000"/>
              </a:buClr>
              <a:buFont typeface="StarSymbol"/>
              <a:buChar char="-"/>
              <a:tabLst>
                <a:tab pos="0" algn="l"/>
              </a:tabLst>
            </a:pPr>
            <a:r>
              <a:rPr lang="lt-LT" sz="2000" b="0" strike="noStrike" dirty="0">
                <a:solidFill>
                  <a:srgbClr val="000000"/>
                </a:solidFill>
                <a:latin typeface="+mn-lt"/>
                <a:ea typeface="Arial"/>
              </a:rPr>
              <a:t>Kaip ugdyti pasitikėjimą institucijomis ir žiniasklaida?</a:t>
            </a:r>
          </a:p>
          <a:p>
            <a:pPr marL="171360" indent="-171000">
              <a:lnSpc>
                <a:spcPct val="100000"/>
              </a:lnSpc>
              <a:buClr>
                <a:srgbClr val="000000"/>
              </a:buClr>
              <a:buFont typeface="StarSymbol"/>
              <a:buChar char="-"/>
              <a:tabLst>
                <a:tab pos="0" algn="l"/>
              </a:tabLst>
            </a:pPr>
            <a:r>
              <a:rPr lang="lt-LT" sz="2000" b="0" strike="noStrike" dirty="0">
                <a:solidFill>
                  <a:srgbClr val="000000"/>
                </a:solidFill>
                <a:latin typeface="+mn-lt"/>
                <a:ea typeface="Arial"/>
              </a:rPr>
              <a:t>Kas nutiktų, jeigu ištikus krizei netikėtume savo valdžios institucijų nurodymais?</a:t>
            </a:r>
          </a:p>
          <a:p>
            <a:pPr marL="171360" indent="-171000">
              <a:lnSpc>
                <a:spcPct val="100000"/>
              </a:lnSpc>
              <a:buClr>
                <a:srgbClr val="000000"/>
              </a:buClr>
              <a:buFont typeface="StarSymbol"/>
              <a:buChar char="-"/>
              <a:tabLst>
                <a:tab pos="0" algn="l"/>
              </a:tabLst>
            </a:pPr>
            <a:r>
              <a:rPr lang="lt-LT" sz="2000" strike="noStrike" dirty="0" smtClean="0">
                <a:solidFill>
                  <a:srgbClr val="000000"/>
                </a:solidFill>
                <a:latin typeface="+mn-lt"/>
                <a:ea typeface="Arial"/>
              </a:rPr>
              <a:t>Labai </a:t>
            </a:r>
            <a:r>
              <a:rPr lang="lt-LT" sz="2000" strike="noStrike" dirty="0">
                <a:solidFill>
                  <a:srgbClr val="000000"/>
                </a:solidFill>
                <a:latin typeface="+mn-lt"/>
                <a:ea typeface="Arial"/>
              </a:rPr>
              <a:t>svarbu </a:t>
            </a:r>
            <a:r>
              <a:rPr lang="lt-LT" sz="2000" b="1" i="1" strike="noStrike" dirty="0">
                <a:solidFill>
                  <a:srgbClr val="000000"/>
                </a:solidFill>
                <a:latin typeface="+mn-lt"/>
                <a:ea typeface="Arial"/>
              </a:rPr>
              <a:t>šaltinis</a:t>
            </a:r>
            <a:r>
              <a:rPr lang="lt-LT" sz="2000" strike="noStrike" dirty="0">
                <a:solidFill>
                  <a:srgbClr val="000000"/>
                </a:solidFill>
                <a:latin typeface="+mn-lt"/>
                <a:ea typeface="Arial"/>
              </a:rPr>
              <a:t>: gerai būti šiek tiek skeptiškiems, tačiau tai ypač svarbu, jeigu šaltinis nepatikimas.</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lt-LT" sz="1200" b="0" strike="noStrike" dirty="0">
                <a:latin typeface="Arial"/>
                <a:ea typeface="Calibri"/>
              </a:rPr>
              <a:t>Prisiminkite vieną iš ankstesnių pavyzdžių (pvz., vaizdo įrašą, kaip Latvijoje neva ginkluojami ir į kariuomenę stoja vaikai, arba melagingą paveikslėlį, kuriame teigiama, kad </a:t>
            </a:r>
            <a:r>
              <a:rPr lang="lt-LT" sz="1200" b="0" strike="noStrike" dirty="0" smtClean="0">
                <a:latin typeface="Arial"/>
                <a:ea typeface="Calibri"/>
              </a:rPr>
              <a:t>sukurta </a:t>
            </a:r>
            <a:r>
              <a:rPr lang="lt-LT" sz="1200" b="0" strike="noStrike" dirty="0">
                <a:latin typeface="Arial"/>
                <a:ea typeface="Calibri"/>
              </a:rPr>
              <a:t>vakcina nuo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lt-LT" sz="1200" strike="noStrike" dirty="0">
                <a:latin typeface="Arial"/>
                <a:ea typeface="Calibri"/>
              </a:rPr>
              <a:t>Paraginkite mokinius pasvarstyti, ar jie </a:t>
            </a:r>
            <a:r>
              <a:rPr lang="lt-LT" sz="1200" b="1" strike="noStrike" dirty="0">
                <a:latin typeface="Arial"/>
                <a:ea typeface="Calibri"/>
              </a:rPr>
              <a:t>šališki</a:t>
            </a:r>
            <a:r>
              <a:rPr lang="lt-LT" sz="1200" strike="noStrike" dirty="0">
                <a:latin typeface="Arial"/>
                <a:ea typeface="Calibri"/>
              </a:rPr>
              <a:t>.</a:t>
            </a:r>
            <a:r>
              <a:rPr lang="lt-LT" sz="1200" b="0" strike="noStrike" dirty="0">
                <a:latin typeface="Arial"/>
                <a:ea typeface="Calibri"/>
              </a:rPr>
              <a:t> Ar jiems atrodo, kad ši žinia patvirtina tai, kuo jie jau tiki? Ar būtų kitaip, jeigu šia žinia būtų pasidalijęs jų draugas ar įžymus žmogus, kurio įrašus jie seka? </a:t>
            </a:r>
            <a:r>
              <a:rPr lang="lt-LT" sz="1200" strike="noStrike" dirty="0">
                <a:latin typeface="Arial"/>
                <a:ea typeface="Calibri"/>
              </a:rPr>
              <a:t>Aptarkite, </a:t>
            </a:r>
            <a:r>
              <a:rPr lang="lt-LT" sz="1200" b="1" strike="noStrike" dirty="0">
                <a:latin typeface="Arial"/>
                <a:ea typeface="Calibri"/>
              </a:rPr>
              <a:t>kaip galima patikrinti</a:t>
            </a:r>
            <a:r>
              <a:rPr lang="lt-LT" sz="1200" strike="noStrike" dirty="0">
                <a:latin typeface="Arial"/>
                <a:ea typeface="Calibri"/>
              </a:rPr>
              <a:t>, ar žinia tikra (papunkčiui pagal kompasą): patikrinti turinį, žiniasklaidos priemonę, autorių, šaltinius, paveikslėlius, mitų griovėjų informaciją.</a:t>
            </a:r>
            <a:r>
              <a:rPr lang="lt-LT" sz="1200" b="0" strike="noStrike" dirty="0">
                <a:solidFill>
                  <a:srgbClr val="000000"/>
                </a:solidFill>
                <a:latin typeface="Arial"/>
                <a:ea typeface="Calibri"/>
              </a:rPr>
              <a:t> Paraginkite pasvarstyti, koks šaltinis patikimas, o koks – ne. PAGALVOKITE PRIEŠ DALINDAMIESI! </a:t>
            </a:r>
            <a:r>
              <a:rPr lang="lt-LT" sz="1200" b="0" strike="noStrike" dirty="0" smtClean="0">
                <a:solidFill>
                  <a:srgbClr val="000000"/>
                </a:solidFill>
                <a:latin typeface="Arial"/>
                <a:ea typeface="Calibri"/>
              </a:rPr>
              <a:t>Kaip paskatą parodykite </a:t>
            </a:r>
            <a:r>
              <a:rPr lang="lt-LT" sz="1200" b="0" strike="noStrike" dirty="0">
                <a:solidFill>
                  <a:srgbClr val="000000"/>
                </a:solidFill>
                <a:latin typeface="Arial"/>
                <a:ea typeface="Calibri"/>
              </a:rPr>
              <a:t>„</a:t>
            </a:r>
            <a:r>
              <a:rPr lang="lt-LT" sz="1200" b="0" strike="noStrike" dirty="0" err="1">
                <a:solidFill>
                  <a:srgbClr val="000000"/>
                </a:solidFill>
                <a:latin typeface="Arial"/>
                <a:ea typeface="Calibri"/>
              </a:rPr>
              <a:t>EUvsDisinfo</a:t>
            </a:r>
            <a:r>
              <a:rPr lang="lt-LT" sz="1200" b="0" strike="noStrike" dirty="0">
                <a:solidFill>
                  <a:srgbClr val="000000"/>
                </a:solidFill>
                <a:latin typeface="Arial"/>
                <a:ea typeface="Calibri"/>
              </a:rPr>
              <a:t>“ vaizdo įrašą: </a:t>
            </a:r>
            <a:r>
              <a:rPr lang="lt-LT" sz="1200" b="0" u="sng" strike="noStrike" dirty="0">
                <a:solidFill>
                  <a:srgbClr val="000000"/>
                </a:solidFill>
                <a:uFillTx/>
                <a:latin typeface="Arial"/>
                <a:ea typeface="Calibri"/>
                <a:hlinkClick r:id="rId3"/>
              </a:rPr>
              <a:t>https://www.facebook.com/watch/?v=3192621760756370</a:t>
            </a:r>
            <a:r>
              <a:rPr lang="lt-LT" sz="1200" b="0" u="sng" strike="noStrike" dirty="0">
                <a:solidFill>
                  <a:srgbClr val="000000"/>
                </a:solidFill>
                <a:uFillTx/>
                <a:latin typeface="Arial"/>
                <a:ea typeface="Calibri"/>
              </a:rPr>
              <a:t>; </a:t>
            </a:r>
            <a:r>
              <a:rPr lang="lt-LT"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lt-LT" sz="1200" b="0" strike="noStrike" dirty="0">
                <a:solidFill>
                  <a:srgbClr val="000000"/>
                </a:solidFill>
                <a:latin typeface="Arial"/>
                <a:ea typeface="Calibri"/>
              </a:rPr>
              <a:t>Toliau pateikiama išsamesnės informacijos. </a:t>
            </a:r>
          </a:p>
          <a:p>
            <a:pPr algn="just">
              <a:lnSpc>
                <a:spcPct val="100000"/>
              </a:lnSpc>
              <a:tabLst>
                <a:tab pos="0" algn="l"/>
              </a:tabLst>
            </a:pPr>
            <a:r>
              <a:rPr lang="lt-LT"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lt-LT" sz="1200" strike="noStrike" dirty="0">
                <a:solidFill>
                  <a:srgbClr val="000000"/>
                </a:solidFill>
                <a:latin typeface="Arial"/>
                <a:ea typeface="Calibri"/>
              </a:rPr>
              <a:t>Perskaitykite visą straipsnį – </a:t>
            </a:r>
            <a:r>
              <a:rPr lang="lt-LT" sz="1200" b="1" strike="noStrike" dirty="0">
                <a:solidFill>
                  <a:srgbClr val="000000"/>
                </a:solidFill>
                <a:latin typeface="Arial"/>
                <a:ea typeface="Calibri"/>
              </a:rPr>
              <a:t>ar turinys atitinka antraštę</a:t>
            </a:r>
            <a:r>
              <a:rPr lang="lt-LT" sz="1200" strike="noStrike" dirty="0">
                <a:solidFill>
                  <a:srgbClr val="000000"/>
                </a:solidFill>
                <a:latin typeface="Arial"/>
                <a:ea typeface="Calibri"/>
              </a:rPr>
              <a:t>?</a:t>
            </a:r>
          </a:p>
          <a:p>
            <a:pPr marL="171360" indent="-171000">
              <a:lnSpc>
                <a:spcPct val="100000"/>
              </a:lnSpc>
              <a:buClr>
                <a:srgbClr val="000000"/>
              </a:buClr>
              <a:buFont typeface="Arial"/>
              <a:buChar char="-"/>
              <a:tabLst>
                <a:tab pos="457200" algn="l"/>
              </a:tabLst>
            </a:pPr>
            <a:r>
              <a:rPr lang="lt-LT" sz="1200" strike="noStrike" dirty="0">
                <a:solidFill>
                  <a:srgbClr val="000000"/>
                </a:solidFill>
                <a:latin typeface="Arial"/>
                <a:ea typeface="Calibri"/>
              </a:rPr>
              <a:t>Kaip </a:t>
            </a:r>
            <a:r>
              <a:rPr lang="lt-LT" sz="1200" b="1" strike="noStrike" dirty="0">
                <a:solidFill>
                  <a:srgbClr val="000000"/>
                </a:solidFill>
                <a:latin typeface="Arial"/>
                <a:ea typeface="Calibri"/>
              </a:rPr>
              <a:t>patikrinti, ar interneto svetainė patikima</a:t>
            </a:r>
            <a:r>
              <a:rPr lang="lt-LT" sz="1200" strike="noStrike" dirty="0">
                <a:solidFill>
                  <a:srgbClr val="000000"/>
                </a:solidFill>
                <a:latin typeface="Arial"/>
                <a:ea typeface="Calibri"/>
              </a:rPr>
              <a:t>?</a:t>
            </a:r>
            <a:r>
              <a:rPr lang="lt-LT" sz="1200" b="0" strike="noStrike" dirty="0">
                <a:solidFill>
                  <a:srgbClr val="000000"/>
                </a:solidFill>
                <a:latin typeface="Arial"/>
                <a:ea typeface="Calibri"/>
              </a:rPr>
              <a:t> Išanalizuokite URL adresą: visada patikrinkite, ar tai originali interneto svetainė, o gal URL adrese nežymiai pakeistas vardas ar prievardis viliantis, kad išsiblaškęs ar skubantis skaitytojas to nepastebės. Dezinformacijos svetainėms suteikiami šiek tiek pakeisti gerai žinomų žinių šaltinių pavadinimai. Pavyzdžiui, (kaip parodyta vienoje pirmųjų skaidrių) „dailypresser.com“ arba „nevvyorktimes.com“.</a:t>
            </a:r>
          </a:p>
          <a:p>
            <a:pPr marL="171360" indent="-171000">
              <a:lnSpc>
                <a:spcPct val="100000"/>
              </a:lnSpc>
              <a:buClr>
                <a:srgbClr val="000000"/>
              </a:buClr>
              <a:buFont typeface="Arial"/>
              <a:buChar char="-"/>
              <a:tabLst>
                <a:tab pos="457200" algn="l"/>
              </a:tabLst>
            </a:pPr>
            <a:r>
              <a:rPr lang="lt-LT" sz="1200" b="1" strike="noStrike" dirty="0">
                <a:solidFill>
                  <a:srgbClr val="000000"/>
                </a:solidFill>
                <a:latin typeface="Arial"/>
                <a:ea typeface="Calibri"/>
              </a:rPr>
              <a:t>Patikrinkite</a:t>
            </a:r>
            <a:r>
              <a:rPr lang="lt-LT" sz="1200" b="1" strike="noStrike" dirty="0">
                <a:solidFill>
                  <a:srgbClr val="FF0000"/>
                </a:solidFill>
                <a:latin typeface="Arial"/>
                <a:ea typeface="Calibri"/>
              </a:rPr>
              <a:t> datą ir autorių:</a:t>
            </a:r>
            <a:r>
              <a:rPr lang="lt-LT" sz="1200" b="0" strike="noStrike" dirty="0">
                <a:solidFill>
                  <a:srgbClr val="FF0000"/>
                </a:solidFill>
                <a:latin typeface="Arial"/>
                <a:ea typeface="Calibri"/>
              </a:rPr>
              <a:t> viešų asmenų, taip pat žiniasklaidos priemonių ir žurnalistų paskyros socialiniuose tinkluose dažnai (nors ne visada) būna patikrintos. Dažnai informavimo srityje dirbantys žmonės turi interneto svetaines ar kitokius viešus profilius, kurie gali padėti rasti informacijos apie juos pačius ir jų darbus.</a:t>
            </a:r>
          </a:p>
          <a:p>
            <a:pPr marL="171360" indent="-171000">
              <a:lnSpc>
                <a:spcPct val="100000"/>
              </a:lnSpc>
              <a:buClr>
                <a:srgbClr val="000000"/>
              </a:buClr>
              <a:buFont typeface="Arial"/>
              <a:buChar char="-"/>
              <a:tabLst>
                <a:tab pos="457200" algn="l"/>
              </a:tabLst>
            </a:pPr>
            <a:r>
              <a:rPr lang="lt-LT" sz="1200" b="1" strike="noStrike" dirty="0">
                <a:solidFill>
                  <a:srgbClr val="FF0000"/>
                </a:solidFill>
                <a:latin typeface="Arial"/>
                <a:ea typeface="Calibri"/>
              </a:rPr>
              <a:t>Paieškokite tos istorijos internete</a:t>
            </a:r>
            <a:r>
              <a:rPr lang="lt-LT" sz="1200" strike="noStrike" dirty="0">
                <a:solidFill>
                  <a:srgbClr val="FF0000"/>
                </a:solidFill>
                <a:latin typeface="Arial"/>
                <a:ea typeface="Calibri"/>
              </a:rPr>
              <a:t> – ar teiginiai patvirtinami kituose šaltiniuose?</a:t>
            </a:r>
            <a:r>
              <a:rPr lang="lt-LT" sz="1200" b="0" strike="noStrike" dirty="0">
                <a:solidFill>
                  <a:srgbClr val="FF0000"/>
                </a:solidFill>
                <a:latin typeface="Arial"/>
                <a:ea typeface="Calibri"/>
              </a:rPr>
              <a:t> Ar žinote, kokie tai šaltiniai?</a:t>
            </a:r>
          </a:p>
          <a:p>
            <a:pPr marL="171360" indent="-171000">
              <a:lnSpc>
                <a:spcPct val="100000"/>
              </a:lnSpc>
              <a:buClr>
                <a:srgbClr val="000000"/>
              </a:buClr>
              <a:buFont typeface="Arial"/>
              <a:buChar char="-"/>
              <a:tabLst>
                <a:tab pos="457200" algn="l"/>
              </a:tabLst>
            </a:pPr>
            <a:r>
              <a:rPr lang="lt-LT" sz="1200" strike="noStrike" dirty="0">
                <a:solidFill>
                  <a:srgbClr val="FF0000"/>
                </a:solidFill>
                <a:latin typeface="Arial"/>
                <a:ea typeface="Calibri"/>
              </a:rPr>
              <a:t>Patikrinkite, ar </a:t>
            </a:r>
            <a:r>
              <a:rPr lang="lt-LT" sz="1200" b="1" strike="noStrike" dirty="0">
                <a:solidFill>
                  <a:srgbClr val="FF0000"/>
                </a:solidFill>
                <a:latin typeface="Arial"/>
                <a:ea typeface="Calibri"/>
              </a:rPr>
              <a:t>paveikslėliai atrodo keisti arba suklastoti</a:t>
            </a:r>
            <a:r>
              <a:rPr lang="lt-LT" sz="1200" strike="noStrike" dirty="0">
                <a:solidFill>
                  <a:srgbClr val="FF0000"/>
                </a:solidFill>
                <a:latin typeface="Arial"/>
                <a:ea typeface="Calibri"/>
              </a:rPr>
              <a:t>.</a:t>
            </a:r>
            <a:r>
              <a:rPr lang="lt-LT" sz="1200" b="0" strike="noStrike" dirty="0">
                <a:solidFill>
                  <a:srgbClr val="FF0000"/>
                </a:solidFill>
                <a:latin typeface="Arial"/>
                <a:ea typeface="Calibri"/>
              </a:rPr>
              <a:t> Jei taip atrodo, galite „Google“ atlikti atvirkštinę vaizdų paiešką: </a:t>
            </a:r>
            <a:r>
              <a:rPr lang="lt-LT" sz="2000" b="0" u="sng" strike="noStrike" dirty="0">
                <a:solidFill>
                  <a:srgbClr val="000000"/>
                </a:solidFill>
                <a:uFillTx/>
                <a:latin typeface="Arial"/>
                <a:ea typeface="Calibri"/>
                <a:hlinkClick r:id="rId5"/>
              </a:rPr>
              <a:t>https://support.google.com/websearch/answer/1325808?co=GENIE.Platform%3DAndroid&amp;hl=en</a:t>
            </a:r>
            <a:r>
              <a:rPr lang="lt-LT" sz="1200" b="0" strike="noStrike" dirty="0">
                <a:solidFill>
                  <a:srgbClr val="000000"/>
                </a:solidFill>
                <a:latin typeface="Arial"/>
                <a:ea typeface="Calibri"/>
              </a:rPr>
              <a:t>. Galbūt atrasite, kad tai yra kito ar ankstesnio įvykio vaizdai.</a:t>
            </a:r>
          </a:p>
          <a:p>
            <a:pPr marL="171360" indent="-171000">
              <a:lnSpc>
                <a:spcPct val="100000"/>
              </a:lnSpc>
              <a:buClr>
                <a:srgbClr val="000000"/>
              </a:buClr>
              <a:buFont typeface="Arial"/>
              <a:buChar char="-"/>
              <a:tabLst>
                <a:tab pos="457200" algn="l"/>
              </a:tabLst>
            </a:pPr>
            <a:r>
              <a:rPr lang="lt-LT" sz="1200" b="1" strike="noStrike" dirty="0">
                <a:solidFill>
                  <a:srgbClr val="000000"/>
                </a:solidFill>
                <a:latin typeface="Arial"/>
                <a:ea typeface="Calibri"/>
              </a:rPr>
              <a:t>Pamąstykite apie</a:t>
            </a:r>
            <a:r>
              <a:rPr lang="lt-LT" sz="1200" strike="noStrike" dirty="0">
                <a:solidFill>
                  <a:srgbClr val="000000"/>
                </a:solidFill>
                <a:latin typeface="Arial"/>
                <a:ea typeface="Calibri"/>
              </a:rPr>
              <a:t> informacijos </a:t>
            </a:r>
            <a:r>
              <a:rPr lang="lt-LT" sz="1200" b="1" strike="noStrike" dirty="0">
                <a:solidFill>
                  <a:srgbClr val="000000"/>
                </a:solidFill>
                <a:latin typeface="Arial"/>
                <a:ea typeface="Calibri"/>
              </a:rPr>
              <a:t>kontekstą</a:t>
            </a:r>
            <a:r>
              <a:rPr lang="lt-LT" sz="1200" strike="noStrike" dirty="0">
                <a:solidFill>
                  <a:srgbClr val="000000"/>
                </a:solidFill>
                <a:latin typeface="Arial"/>
                <a:ea typeface="Calibri"/>
              </a:rPr>
              <a:t>: įsivaizduokite, kad telefonų gamintojas praneša apie dvigubai išaugusį pardavimą.</a:t>
            </a:r>
            <a:r>
              <a:rPr lang="lt-LT" sz="1200" b="0" strike="noStrike" dirty="0">
                <a:solidFill>
                  <a:srgbClr val="000000"/>
                </a:solidFill>
                <a:latin typeface="Arial"/>
                <a:ea typeface="Calibri"/>
              </a:rPr>
              <a:t> Dabar pridėkite kontekstą: gruodis, švenčių laikotarpis, parduotuvėse taikoma daug nuolaidų, todėl nusipirkti telefoną galima tiesiog šiek tiek pigiau. To buvo galima tikėtis, ar ne? Dažnai panašiai vyksta ir viešose diskusijose politiniais klausimais.</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rPr>
              <a:t>Įvairiose platformose </a:t>
            </a:r>
            <a:r>
              <a:rPr lang="lt-LT" sz="2000" b="0" strike="noStrike" dirty="0" smtClean="0">
                <a:latin typeface="Arial"/>
              </a:rPr>
              <a:t>taikoma </a:t>
            </a:r>
            <a:r>
              <a:rPr lang="lt-LT" sz="2000" b="0" strike="noStrike" dirty="0">
                <a:latin typeface="Arial"/>
              </a:rPr>
              <a:t>skirtinga kovos su dezinformacija, klaidinančia informacija ir potencialiai žalingu turiniu politika. </a:t>
            </a:r>
            <a:r>
              <a:rPr lang="lt-LT" sz="2000" strike="noStrike" dirty="0">
                <a:latin typeface="Arial"/>
              </a:rPr>
              <a:t>Tačiau galite padėti </a:t>
            </a:r>
            <a:r>
              <a:rPr lang="lt-LT" sz="2000" b="1" strike="noStrike" dirty="0">
                <a:latin typeface="Arial"/>
              </a:rPr>
              <a:t>aktyviai pranešdami</a:t>
            </a:r>
            <a:r>
              <a:rPr lang="lt-LT" sz="2000" strike="noStrike" dirty="0">
                <a:latin typeface="Arial"/>
              </a:rPr>
              <a:t> apie istorijas ir įrašus, kurie jums atrodo įtartini (dėl jų turinio, dėl to, kad paskyra, iš kurios jie skelbiami, jūsų manymu, galbūt nėra tikro žmogaus, arba dėl to, kad įrašai ir (arba) komentarai skelbiami koordinuotai ir dirbtinai).</a:t>
            </a:r>
            <a:r>
              <a:rPr lang="lt-LT" sz="2000" b="0" strike="noStrike" dirty="0">
                <a:latin typeface="Arial"/>
              </a:rPr>
              <a:t> Platformose paprastai įdiegta funkcija, kad galėtumėte lengvai tai padaryti.</a:t>
            </a:r>
          </a:p>
          <a:p>
            <a:pPr>
              <a:lnSpc>
                <a:spcPct val="100000"/>
              </a:lnSpc>
              <a:tabLst>
                <a:tab pos="0" algn="l"/>
              </a:tabLst>
            </a:pPr>
            <a:endParaRPr lang="fr-BE" sz="2000" b="0" strike="noStrike" spc="-1" dirty="0">
              <a:latin typeface="Arial"/>
            </a:endParaRPr>
          </a:p>
          <a:p>
            <a:pPr>
              <a:lnSpc>
                <a:spcPct val="100000"/>
              </a:lnSpc>
              <a:tabLst>
                <a:tab pos="0" algn="l"/>
              </a:tabLst>
            </a:pPr>
            <a:r>
              <a:rPr lang="lt-LT" sz="2000" b="0" strike="noStrike" dirty="0">
                <a:latin typeface="Arial"/>
              </a:rPr>
              <a:t>Daugiau informacijos –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sz="2000" b="1" strike="noStrike" dirty="0">
                <a:latin typeface="Arial"/>
              </a:rPr>
              <a:t>Tai, kaip su draugais ir šeimos nariais kalbi apie faktų tikrinimą, yra svarbu! Nuo to dažnai priklauso, ar jie tavęs klausysis, ar pakeis savo nuomonę. Toliau pateikiama pasiūlymų, kaip megzti tokius sudėtingus pokalbius.</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lt-LT" sz="1200" b="0" strike="noStrike" dirty="0">
                <a:solidFill>
                  <a:srgbClr val="000000"/>
                </a:solidFill>
                <a:latin typeface="+mn-lt"/>
                <a:ea typeface="+mn-ea"/>
              </a:rPr>
              <a:t>– </a:t>
            </a:r>
            <a:r>
              <a:rPr lang="lt-LT" sz="1200" b="0" i="1" strike="noStrike" dirty="0">
                <a:solidFill>
                  <a:srgbClr val="000000"/>
                </a:solidFill>
                <a:latin typeface="+mn-lt"/>
                <a:ea typeface="+mn-ea"/>
              </a:rPr>
              <a:t>Didžiausia galima klaida</a:t>
            </a:r>
            <a:r>
              <a:rPr lang="lt-LT" sz="1200" b="0" strike="noStrike" dirty="0">
                <a:solidFill>
                  <a:srgbClr val="000000"/>
                </a:solidFill>
                <a:latin typeface="+mn-lt"/>
                <a:ea typeface="+mn-ea"/>
              </a:rPr>
              <a:t>: nors kyla pagunda įgelti klaidinančia informacija tikintiems žmonėms, taip tikslo nepasieksi.  Daug tokių žmonių, nors ir suklaidinti, gali turėti suprantamų rūpesčių, aktualių būtent jiems, bet ne didžiajai visuomenės daliai. Pavyzdžiui, galbūt jų vaikui pasireiškė nepageidaujama reakcija į skiepą, nes gydytojai nežinojo apie alergiją, todėl jie nepasitiki vakcinomis. Tokiu atveju puolimas tik sustiprins jų įsitikinimus.</a:t>
            </a:r>
          </a:p>
          <a:p>
            <a:pPr marL="457200">
              <a:lnSpc>
                <a:spcPct val="100000"/>
              </a:lnSpc>
              <a:tabLst>
                <a:tab pos="0" algn="l"/>
              </a:tabLst>
            </a:pPr>
            <a:r>
              <a:rPr lang="lt-LT" sz="1200" b="0" strike="noStrike" dirty="0">
                <a:solidFill>
                  <a:srgbClr val="000000"/>
                </a:solidFill>
                <a:latin typeface="+mn-lt"/>
                <a:ea typeface="+mn-ea"/>
              </a:rPr>
              <a:t>–</a:t>
            </a:r>
            <a:r>
              <a:rPr lang="lt-LT" sz="1200" b="0" i="1" strike="noStrike" dirty="0">
                <a:solidFill>
                  <a:srgbClr val="000000"/>
                </a:solidFill>
                <a:latin typeface="+mn-lt"/>
                <a:ea typeface="+mn-ea"/>
              </a:rPr>
              <a:t> </a:t>
            </a:r>
            <a:r>
              <a:rPr lang="lt-LT" sz="1200" b="0" i="1" strike="noStrike" dirty="0" smtClean="0">
                <a:solidFill>
                  <a:srgbClr val="000000"/>
                </a:solidFill>
                <a:latin typeface="+mn-lt"/>
                <a:ea typeface="+mn-ea"/>
              </a:rPr>
              <a:t>Kreipdamasi(s</a:t>
            </a:r>
            <a:r>
              <a:rPr lang="lt-LT" sz="1200" b="0" i="1" strike="noStrike" dirty="0">
                <a:solidFill>
                  <a:srgbClr val="000000"/>
                </a:solidFill>
                <a:latin typeface="+mn-lt"/>
                <a:ea typeface="+mn-ea"/>
              </a:rPr>
              <a:t>) į kategoriškai nusiteikusius žmones pamėgink suprasti jų rūpesčius</a:t>
            </a:r>
            <a:r>
              <a:rPr lang="lt-LT" sz="1200" b="0" strike="noStrike" dirty="0">
                <a:solidFill>
                  <a:srgbClr val="000000"/>
                </a:solidFill>
                <a:latin typeface="+mn-lt"/>
                <a:ea typeface="+mn-ea"/>
              </a:rPr>
              <a:t>: šiaip ar taip klaidinančia informacija tikintys žmonės (kaip antai skiepų neigėjai) taip pat tik nori užtikrinti, kad jų vaikai būtų saugūs. Vis dėlto įrodyta, kad vakcinos yra (bent jau) saugesnis pasirinkimas nei nesiskiepyti. </a:t>
            </a:r>
            <a:r>
              <a:rPr lang="lt-LT" sz="1200" b="0" i="1" strike="noStrike" dirty="0">
                <a:solidFill>
                  <a:srgbClr val="000000"/>
                </a:solidFill>
                <a:latin typeface="+mn-lt"/>
                <a:ea typeface="+mn-ea"/>
              </a:rPr>
              <a:t>Paaiškinus tai draugiškai ir </a:t>
            </a:r>
            <a:r>
              <a:rPr lang="lt-LT" sz="1200" b="0" i="1" strike="noStrike" dirty="0" err="1">
                <a:solidFill>
                  <a:srgbClr val="000000"/>
                </a:solidFill>
                <a:latin typeface="+mn-lt"/>
                <a:ea typeface="+mn-ea"/>
              </a:rPr>
              <a:t>empatiškai</a:t>
            </a:r>
            <a:r>
              <a:rPr lang="lt-LT" sz="1200" b="0" i="1" strike="noStrike" dirty="0">
                <a:solidFill>
                  <a:srgbClr val="000000"/>
                </a:solidFill>
                <a:latin typeface="+mn-lt"/>
                <a:ea typeface="+mn-ea"/>
              </a:rPr>
              <a:t> labiausiai tikėtina, kad žmonės persigalvos; kitaip tariant, būk </a:t>
            </a:r>
            <a:r>
              <a:rPr lang="lt-LT" sz="1200" b="0" i="1" strike="noStrike" dirty="0" smtClean="0">
                <a:solidFill>
                  <a:srgbClr val="000000"/>
                </a:solidFill>
                <a:latin typeface="+mn-lt"/>
                <a:ea typeface="+mn-ea"/>
              </a:rPr>
              <a:t>kantrus</a:t>
            </a:r>
            <a:r>
              <a:rPr lang="lt-LT" sz="1200" b="0" i="1" strike="noStrike" dirty="0">
                <a:solidFill>
                  <a:srgbClr val="000000"/>
                </a:solidFill>
                <a:latin typeface="+mn-lt"/>
                <a:ea typeface="+mn-ea"/>
              </a:rPr>
              <a:t> </a:t>
            </a:r>
            <a:r>
              <a:rPr lang="lt-LT" sz="1200" b="0" i="1" strike="noStrike" dirty="0" smtClean="0">
                <a:solidFill>
                  <a:srgbClr val="000000"/>
                </a:solidFill>
                <a:latin typeface="+mn-lt"/>
                <a:ea typeface="+mn-ea"/>
              </a:rPr>
              <a:t>(-i) </a:t>
            </a:r>
            <a:r>
              <a:rPr lang="lt-LT" sz="1200" b="0" i="1" strike="noStrike" dirty="0">
                <a:solidFill>
                  <a:srgbClr val="000000"/>
                </a:solidFill>
                <a:latin typeface="+mn-lt"/>
                <a:ea typeface="+mn-ea"/>
              </a:rPr>
              <a:t>ir elkis su jais maloniai. </a:t>
            </a:r>
          </a:p>
          <a:p>
            <a:pPr>
              <a:lnSpc>
                <a:spcPct val="100000"/>
              </a:lnSpc>
              <a:tabLst>
                <a:tab pos="0" algn="l"/>
              </a:tabLst>
            </a:pPr>
            <a:endParaRPr lang="fr-BE" sz="1200" b="0" strike="noStrike" spc="-1" dirty="0">
              <a:latin typeface="Arial"/>
            </a:endParaRPr>
          </a:p>
          <a:p>
            <a:pPr>
              <a:lnSpc>
                <a:spcPct val="100000"/>
              </a:lnSpc>
              <a:tabLst>
                <a:tab pos="0" algn="l"/>
              </a:tabLst>
            </a:pPr>
            <a:r>
              <a:rPr lang="lt-LT" sz="1200" b="0" i="1" strike="noStrike" dirty="0">
                <a:solidFill>
                  <a:srgbClr val="000000"/>
                </a:solidFill>
                <a:latin typeface="+mn-lt"/>
                <a:ea typeface="+mn-ea"/>
              </a:rPr>
              <a:t>– Moksliniame procese daug netikrumo, o apie tai informuojama ne itin tinkamai.</a:t>
            </a:r>
            <a:r>
              <a:rPr lang="lt-LT" sz="1200" b="0" strike="noStrike" dirty="0">
                <a:solidFill>
                  <a:srgbClr val="000000"/>
                </a:solidFill>
                <a:latin typeface="+mn-lt"/>
                <a:ea typeface="+mn-ea"/>
              </a:rPr>
              <a:t> Pateikiant bet kokią informaciją reikia nuoširdžiai paaiškinti, kokiu mastu mokslininkai atitinkamu klausimu sutaria arba yra tikri. Kalbant su draugais ir šeimos nariais tai neturėtų būti svarbiausia žinia, tačiau reikėtų tai paminėti ir tiksliai nurodyti, kokiu mastu ekspertai dėl atitinkamo dalyko nėra tvirtai įsitikinę. Žmonės turi suprasti, kad mokslas kuriamas bandant ir klystant, o sprendimai priimami remiantis tuo metu turima geriausia informacija, tačiau ji gali keistis atlikus naujų tyrimų.</a:t>
            </a:r>
          </a:p>
          <a:p>
            <a:pPr>
              <a:lnSpc>
                <a:spcPct val="100000"/>
              </a:lnSpc>
              <a:tabLst>
                <a:tab pos="0" algn="l"/>
              </a:tabLst>
            </a:pPr>
            <a:endParaRPr lang="fr-BE" sz="1200" b="0" strike="noStrike" spc="-1" dirty="0">
              <a:latin typeface="Arial"/>
            </a:endParaRPr>
          </a:p>
          <a:p>
            <a:pPr>
              <a:lnSpc>
                <a:spcPct val="100000"/>
              </a:lnSpc>
              <a:tabLst>
                <a:tab pos="0" algn="l"/>
              </a:tabLst>
            </a:pPr>
            <a:r>
              <a:rPr lang="lt-LT" sz="1200" b="0" strike="noStrike" dirty="0">
                <a:solidFill>
                  <a:srgbClr val="000000"/>
                </a:solidFill>
                <a:latin typeface="+mn-lt"/>
                <a:ea typeface="+mn-ea"/>
              </a:rPr>
              <a:t>Daugiau sužinoti galima čia:</a:t>
            </a:r>
          </a:p>
          <a:p>
            <a:pPr>
              <a:lnSpc>
                <a:spcPct val="100000"/>
              </a:lnSpc>
              <a:tabLst>
                <a:tab pos="0" algn="l"/>
              </a:tabLst>
            </a:pPr>
            <a:r>
              <a:rPr lang="lt-LT"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lt-LT" sz="2000" b="0" u="sng" strike="noStrike" dirty="0">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lt-LT" sz="2000" b="0" strike="noStrike" dirty="0">
                <a:latin typeface="Arial"/>
              </a:rPr>
              <a:t>Dezinformacijos supratimas – 4–24 skaidrės</a:t>
            </a:r>
          </a:p>
          <a:p>
            <a:pPr marL="171360" indent="-171000">
              <a:lnSpc>
                <a:spcPct val="100000"/>
              </a:lnSpc>
              <a:buClr>
                <a:srgbClr val="000000"/>
              </a:buClr>
              <a:buFont typeface="StarSymbol"/>
              <a:buChar char="-"/>
            </a:pPr>
            <a:r>
              <a:rPr lang="lt-LT" sz="2000" b="0" strike="noStrike" dirty="0">
                <a:latin typeface="Arial"/>
              </a:rPr>
              <a:t>Darbas grupėse – 25 skaidrė</a:t>
            </a:r>
          </a:p>
          <a:p>
            <a:pPr marL="171360" indent="-171000">
              <a:lnSpc>
                <a:spcPct val="100000"/>
              </a:lnSpc>
              <a:buClr>
                <a:srgbClr val="000000"/>
              </a:buClr>
              <a:buFont typeface="StarSymbol"/>
              <a:buChar char="-"/>
            </a:pPr>
            <a:r>
              <a:rPr lang="lt-LT" sz="2000" b="0" strike="noStrike" dirty="0">
                <a:latin typeface="Arial"/>
              </a:rPr>
              <a:t>Pristatymai ir diskusijos – 25 skaidrė</a:t>
            </a:r>
          </a:p>
          <a:p>
            <a:pPr marL="171360" indent="-171000">
              <a:lnSpc>
                <a:spcPct val="100000"/>
              </a:lnSpc>
              <a:buClr>
                <a:srgbClr val="000000"/>
              </a:buClr>
              <a:buFont typeface="StarSymbol"/>
              <a:buChar char="-"/>
            </a:pPr>
            <a:r>
              <a:rPr lang="lt-LT" sz="2000" b="0" strike="noStrike" dirty="0">
                <a:latin typeface="Arial"/>
              </a:rPr>
              <a:t>Apibendrinimas ir patarimai, kaip sužinoti daugiau – 26–34 skaidrės</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a:latin typeface="Arial"/>
              </a:rPr>
              <a:t>Aptarsime apibrėžtis bei metodus ir pateiksime rekomendacijų, kaip lengvai pastebėti dezinformaciją, nuo jos apsisaugoti ir padėti kitiems tapti budresniems.</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lt-LT" sz="1200" b="0" strike="noStrike" dirty="0">
                <a:latin typeface="Arial"/>
                <a:ea typeface="Calibri"/>
              </a:rPr>
              <a:t>KAS YRA DEZINFORMACIJA?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lt-LT" sz="1200" b="0" strike="noStrike" dirty="0">
                <a:latin typeface="Arial"/>
                <a:ea typeface="Calibri"/>
              </a:rPr>
              <a:t>Mokymosi tikslai: </a:t>
            </a:r>
          </a:p>
          <a:p>
            <a:pPr marL="171360" indent="-171000" algn="just">
              <a:lnSpc>
                <a:spcPct val="100000"/>
              </a:lnSpc>
              <a:buClr>
                <a:srgbClr val="000000"/>
              </a:buClr>
              <a:buFont typeface="Wingdings" charset="2"/>
              <a:buChar char="-"/>
            </a:pPr>
            <a:r>
              <a:rPr lang="lt-LT" sz="1200" b="0" strike="noStrike" dirty="0">
                <a:latin typeface="Arial"/>
                <a:ea typeface="Calibri"/>
              </a:rPr>
              <a:t>pradėjus nuo apibrėžčių sugebėti atskirti sąvokas;</a:t>
            </a:r>
          </a:p>
          <a:p>
            <a:pPr marL="171360" indent="-171000" algn="just">
              <a:lnSpc>
                <a:spcPct val="100000"/>
              </a:lnSpc>
              <a:buClr>
                <a:srgbClr val="000000"/>
              </a:buClr>
              <a:buFont typeface="Wingdings" charset="2"/>
              <a:buChar char="-"/>
            </a:pPr>
            <a:r>
              <a:rPr lang="lt-LT" sz="1200" b="0" strike="noStrike" dirty="0">
                <a:solidFill>
                  <a:srgbClr val="000000"/>
                </a:solidFill>
                <a:latin typeface="Arial"/>
                <a:ea typeface="Calibri"/>
              </a:rPr>
              <a:t>įvertinti su kiekvienu atvejo tyrimu susijusius pavojus ir nustatyti, kaip jį būtų galima panaudoti kaip dezinformacijos </a:t>
            </a:r>
            <a:r>
              <a:rPr lang="lt-LT" sz="1200" b="0" strike="noStrike" dirty="0" err="1">
                <a:solidFill>
                  <a:srgbClr val="000000"/>
                </a:solidFill>
                <a:latin typeface="Arial"/>
                <a:ea typeface="Calibri"/>
              </a:rPr>
              <a:t>naratyvą</a:t>
            </a:r>
            <a:r>
              <a:rPr lang="lt-LT" sz="1200" b="0" strike="noStrike" dirty="0">
                <a:solidFill>
                  <a:srgbClr val="000000"/>
                </a:solidFill>
                <a:latin typeface="Arial"/>
                <a:ea typeface="Calibri"/>
              </a:rPr>
              <a:t>;</a:t>
            </a:r>
          </a:p>
          <a:p>
            <a:pPr marL="171360" indent="-171000" algn="just">
              <a:lnSpc>
                <a:spcPct val="100000"/>
              </a:lnSpc>
              <a:buClr>
                <a:srgbClr val="000000"/>
              </a:buClr>
              <a:buFont typeface="Wingdings" charset="2"/>
              <a:buChar char="-"/>
            </a:pPr>
            <a:r>
              <a:rPr lang="lt-LT" sz="1200" b="0" strike="noStrike" dirty="0">
                <a:solidFill>
                  <a:srgbClr val="000000"/>
                </a:solidFill>
                <a:latin typeface="Arial"/>
                <a:ea typeface="Calibri"/>
              </a:rPr>
              <a:t>pabrėžti vertybių svarbą: žiniasklaidos laisvės ir pliuralizmo skatinimo, pagrindinių teisių, tarp jų – saviraiškos laisvės, paisymo, tiesos monopolio negalimumo.</a:t>
            </a:r>
          </a:p>
          <a:p>
            <a:pPr algn="just">
              <a:lnSpc>
                <a:spcPct val="100000"/>
              </a:lnSpc>
            </a:pPr>
            <a:endParaRPr lang="fr-BE" sz="1200" b="0" strike="noStrike" spc="-1" dirty="0">
              <a:latin typeface="Arial"/>
            </a:endParaRPr>
          </a:p>
          <a:p>
            <a:pPr algn="just">
              <a:lnSpc>
                <a:spcPct val="100000"/>
              </a:lnSpc>
            </a:pPr>
            <a:r>
              <a:rPr lang="lt-LT" sz="1200" b="0" strike="noStrike" dirty="0">
                <a:solidFill>
                  <a:srgbClr val="000000"/>
                </a:solidFill>
                <a:latin typeface="Arial"/>
                <a:ea typeface="Calibri"/>
              </a:rPr>
              <a:t>Paklauskite mokinių, ar jie žino, kas yra dezinformacija. Palyginkite mokinių pateiktus pavyzdžius su apibrėžtimi. Ar kai kurie pavyzdžiai yra dezinformacija?</a:t>
            </a:r>
          </a:p>
          <a:p>
            <a:pPr algn="just">
              <a:lnSpc>
                <a:spcPct val="100000"/>
              </a:lnSpc>
            </a:pPr>
            <a:r>
              <a:rPr lang="lt-LT" sz="1200" b="0" strike="noStrike" dirty="0">
                <a:solidFill>
                  <a:srgbClr val="000000"/>
                </a:solidFill>
                <a:latin typeface="Arial"/>
                <a:ea typeface="Calibri"/>
              </a:rPr>
              <a:t>Jei ne, kas tai yra? (Pavyzdžiui, nemalonios žinios ar nuomonės, reklama, klaidos ar nesusipratimai.)</a:t>
            </a:r>
          </a:p>
          <a:p>
            <a:pPr algn="just">
              <a:lnSpc>
                <a:spcPct val="100000"/>
              </a:lnSpc>
            </a:pPr>
            <a:endParaRPr lang="fr-BE" sz="1200" b="0" strike="noStrike" spc="-1" dirty="0">
              <a:latin typeface="Arial"/>
            </a:endParaRPr>
          </a:p>
          <a:p>
            <a:pPr>
              <a:lnSpc>
                <a:spcPct val="100000"/>
              </a:lnSpc>
            </a:pPr>
            <a:r>
              <a:rPr lang="lt-LT" sz="1200" b="1" strike="noStrike" dirty="0">
                <a:solidFill>
                  <a:srgbClr val="000000"/>
                </a:solidFill>
                <a:latin typeface="Arial"/>
                <a:ea typeface="Calibri"/>
              </a:rPr>
              <a:t>Nuomonė ar faktas?</a:t>
            </a:r>
            <a:r>
              <a:rPr lang="lt-LT" sz="1200" b="0" strike="noStrike" dirty="0">
                <a:solidFill>
                  <a:srgbClr val="000000"/>
                </a:solidFill>
                <a:latin typeface="Arial"/>
                <a:ea typeface="Calibri"/>
              </a:rPr>
              <a:t> Nurodykite, kuo skiriasi nuomonė ir faktas.</a:t>
            </a:r>
          </a:p>
          <a:p>
            <a:pPr>
              <a:lnSpc>
                <a:spcPct val="100000"/>
              </a:lnSpc>
            </a:pPr>
            <a:r>
              <a:rPr lang="lt-LT" sz="1200" b="0" strike="noStrike" dirty="0">
                <a:solidFill>
                  <a:srgbClr val="000000"/>
                </a:solidFill>
                <a:latin typeface="Arial"/>
                <a:ea typeface="Calibri"/>
              </a:rPr>
              <a:t>Kas yra faktas? Faktus galima patikrinti ir pagrįsti įrodymais.</a:t>
            </a:r>
          </a:p>
          <a:p>
            <a:pPr>
              <a:lnSpc>
                <a:spcPct val="100000"/>
              </a:lnSpc>
            </a:pPr>
            <a:r>
              <a:rPr lang="lt-LT" sz="1200" b="0" strike="noStrike" dirty="0">
                <a:solidFill>
                  <a:srgbClr val="000000"/>
                </a:solidFill>
                <a:latin typeface="Arial"/>
                <a:ea typeface="Calibri"/>
              </a:rPr>
              <a:t>Kas yra nuomonė? Nuomonės grindžiamos įsitikinimais ar požiūriais, o ne įrodymais, kuriuos galima patikrinti. Kai kuriems žmonėms gali atrodyti priešingai. </a:t>
            </a:r>
          </a:p>
          <a:p>
            <a:pPr>
              <a:lnSpc>
                <a:spcPct val="100000"/>
              </a:lnSpc>
            </a:pPr>
            <a:endParaRPr lang="fr-BE" sz="1200" b="0" strike="noStrike" spc="-1" dirty="0">
              <a:latin typeface="Arial"/>
            </a:endParaRPr>
          </a:p>
          <a:p>
            <a:pPr>
              <a:lnSpc>
                <a:spcPct val="100000"/>
              </a:lnSpc>
            </a:pPr>
            <a:r>
              <a:rPr lang="lt-LT" sz="1200" b="0" i="1" strike="noStrike" dirty="0">
                <a:solidFill>
                  <a:srgbClr val="000000"/>
                </a:solidFill>
                <a:latin typeface="Arial"/>
                <a:ea typeface="Calibri"/>
              </a:rPr>
              <a:t>Siūloma (pasirinktinai) veikla: </a:t>
            </a:r>
            <a:r>
              <a:rPr lang="lt-LT" sz="1200" b="0" strike="noStrike" dirty="0">
                <a:solidFill>
                  <a:srgbClr val="000000"/>
                </a:solidFill>
                <a:latin typeface="Arial"/>
                <a:ea typeface="Calibri"/>
              </a:rPr>
              <a:t>paraginkite mokinius peržvelgti laikraščio straipsnį ir pažymėti tas dalis, kuriose pateikiama nuomonė, patikrinti tas dalis, kuriose nurodomi iš patikimo šaltinio perteikiami faktai, ir tas dalis, kurios panašios į faktus, bet šaltiniai nenurodomi. Paprašykite mokinių tuo, ką nustatė, pasidalyti klasėje.</a:t>
            </a:r>
          </a:p>
          <a:p>
            <a:pPr>
              <a:lnSpc>
                <a:spcPct val="100000"/>
              </a:lnSpc>
            </a:pPr>
            <a:endParaRPr lang="fr-BE" sz="1200" b="0" strike="noStrike" spc="-1" dirty="0">
              <a:latin typeface="Arial"/>
            </a:endParaRPr>
          </a:p>
          <a:p>
            <a:pPr>
              <a:lnSpc>
                <a:spcPct val="100000"/>
              </a:lnSpc>
            </a:pPr>
            <a:r>
              <a:rPr lang="lt-LT" sz="2000" b="0" strike="noStrike" dirty="0">
                <a:solidFill>
                  <a:srgbClr val="000000"/>
                </a:solidFill>
                <a:latin typeface="Arial"/>
                <a:ea typeface="Calibri"/>
              </a:rPr>
              <a:t>Klaidingos informacijos yra visur, tačiau svarbu atskirti dezinformaciją nuo kitokios klaidingos informacijos, pvz., klaidinančios informacijos, atsižvelgiant į KETINIMUS:</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lt-LT" sz="2000" strike="noStrike" dirty="0">
                <a:solidFill>
                  <a:srgbClr val="000000"/>
                </a:solidFill>
                <a:latin typeface="Arial"/>
                <a:ea typeface="Calibri"/>
              </a:rPr>
              <a:t>dezinformacija – klaidinga informacija, kuri yra kuriama ir kuria dalijamasi </a:t>
            </a:r>
            <a:r>
              <a:rPr lang="lt-LT" sz="2000" b="1" strike="noStrike" dirty="0">
                <a:solidFill>
                  <a:srgbClr val="000000"/>
                </a:solidFill>
                <a:latin typeface="Arial"/>
                <a:ea typeface="Calibri"/>
              </a:rPr>
              <a:t>siekiant tyčia padaryti žalos</a:t>
            </a:r>
            <a:r>
              <a:rPr lang="lt-LT" sz="2000" strike="noStrike" dirty="0">
                <a:solidFill>
                  <a:srgbClr val="000000"/>
                </a:solidFill>
                <a:latin typeface="Arial"/>
                <a:ea typeface="Calibri"/>
              </a:rPr>
              <a:t>.</a:t>
            </a:r>
            <a:r>
              <a:rPr lang="lt-LT" sz="2000" b="0" strike="noStrike" dirty="0">
                <a:solidFill>
                  <a:srgbClr val="000000"/>
                </a:solidFill>
                <a:latin typeface="Arial"/>
                <a:ea typeface="Calibri"/>
              </a:rPr>
              <a:t> Pavyzdžiui, įrašu tinkle „</a:t>
            </a:r>
            <a:r>
              <a:rPr lang="lt-LT" sz="2000" b="0" strike="noStrike" dirty="0" err="1">
                <a:solidFill>
                  <a:srgbClr val="000000"/>
                </a:solidFill>
                <a:latin typeface="Arial"/>
                <a:ea typeface="Calibri"/>
              </a:rPr>
              <a:t>Twitter</a:t>
            </a:r>
            <a:r>
              <a:rPr lang="lt-LT" sz="2000" b="0" strike="noStrike" dirty="0">
                <a:solidFill>
                  <a:srgbClr val="000000"/>
                </a:solidFill>
                <a:latin typeface="Arial"/>
                <a:ea typeface="Calibri"/>
              </a:rPr>
              <a:t>“ apie migrantus, kurie Europoje vykdo nusikaltimus, siekiama skaldyti visuomenę;</a:t>
            </a:r>
          </a:p>
          <a:p>
            <a:pPr marL="171360" indent="-171000">
              <a:lnSpc>
                <a:spcPct val="100000"/>
              </a:lnSpc>
              <a:spcAft>
                <a:spcPts val="601"/>
              </a:spcAft>
              <a:buClr>
                <a:srgbClr val="000000"/>
              </a:buClr>
              <a:buFont typeface="Wingdings" charset="2"/>
              <a:buChar char="-"/>
            </a:pPr>
            <a:r>
              <a:rPr lang="lt-LT" sz="2000" strike="noStrike" dirty="0">
                <a:solidFill>
                  <a:srgbClr val="000000"/>
                </a:solidFill>
                <a:latin typeface="Arial"/>
                <a:ea typeface="Calibri"/>
              </a:rPr>
              <a:t>klaidinanti informacija – klaidinga informacija, kuria </a:t>
            </a:r>
            <a:r>
              <a:rPr lang="lt-LT" sz="2000" b="1" strike="noStrike" dirty="0">
                <a:solidFill>
                  <a:srgbClr val="000000"/>
                </a:solidFill>
                <a:latin typeface="Arial"/>
                <a:ea typeface="Calibri"/>
              </a:rPr>
              <a:t>dalijamasi nesuvokiant, kad ji klaidinga, ir nesiekiant padaryti žalos</a:t>
            </a:r>
            <a:r>
              <a:rPr lang="lt-LT" sz="2000" strike="noStrike" dirty="0">
                <a:solidFill>
                  <a:srgbClr val="000000"/>
                </a:solidFill>
                <a:latin typeface="Arial"/>
                <a:ea typeface="Calibri"/>
              </a:rPr>
              <a:t>.</a:t>
            </a:r>
            <a:r>
              <a:rPr lang="lt-LT" sz="2000" b="0" strike="noStrike" dirty="0">
                <a:solidFill>
                  <a:srgbClr val="000000"/>
                </a:solidFill>
                <a:latin typeface="Arial"/>
                <a:ea typeface="Calibri"/>
              </a:rPr>
              <a:t> Dažnai tiesiog mėginama padėti. Pavyzdžiui, jūsų teta tinkle „Facebook“ pasidalija straipsniu ar </a:t>
            </a:r>
            <a:r>
              <a:rPr lang="lt-LT" sz="2000" b="0" strike="noStrike" dirty="0" err="1">
                <a:solidFill>
                  <a:srgbClr val="000000"/>
                </a:solidFill>
                <a:latin typeface="Arial"/>
                <a:ea typeface="Calibri"/>
              </a:rPr>
              <a:t>memu</a:t>
            </a:r>
            <a:r>
              <a:rPr lang="lt-LT" sz="2000" b="0" strike="noStrike" dirty="0">
                <a:solidFill>
                  <a:srgbClr val="000000"/>
                </a:solidFill>
                <a:latin typeface="Arial"/>
                <a:ea typeface="Calibri"/>
              </a:rPr>
              <a:t>, kuriame teigiama, kad česnakas saugo nuo COVID-19, manydama, kad tai naudinga informacija, ir nesuvokdama, kad ji klaidinga;</a:t>
            </a:r>
          </a:p>
          <a:p>
            <a:pPr marL="171360" indent="-171000">
              <a:lnSpc>
                <a:spcPct val="100000"/>
              </a:lnSpc>
              <a:buClr>
                <a:srgbClr val="000000"/>
              </a:buClr>
              <a:buFont typeface="Wingdings" charset="2"/>
              <a:buChar char="-"/>
            </a:pPr>
            <a:r>
              <a:rPr lang="lt-LT" sz="2000" b="0" strike="noStrike" dirty="0">
                <a:solidFill>
                  <a:srgbClr val="000000"/>
                </a:solidFill>
                <a:latin typeface="Arial"/>
                <a:ea typeface="Calibri"/>
              </a:rPr>
              <a:t>įtakos operacijos – koordinuotos pastangos daryti poveikį tikslinei auditorijai, pasinaudojant įvairiomis neteisėtomis ir apgaule grindžiamomis priemonėmis, kurios padeda priešininkui siekti savo tikslų;</a:t>
            </a:r>
          </a:p>
          <a:p>
            <a:pPr marL="171360" indent="-171000">
              <a:lnSpc>
                <a:spcPct val="100000"/>
              </a:lnSpc>
              <a:buClr>
                <a:srgbClr val="000000"/>
              </a:buClr>
              <a:buFont typeface="Wingdings" charset="2"/>
              <a:buChar char="-"/>
            </a:pPr>
            <a:r>
              <a:rPr lang="lt-LT" b="0" strike="noStrike" dirty="0">
                <a:solidFill>
                  <a:srgbClr val="000000"/>
                </a:solidFill>
                <a:latin typeface="Arial"/>
                <a:ea typeface="Calibri"/>
              </a:rPr>
              <a:t>užsienio šalių kišimasis – prievartiniai, apgaulingi ir (arba) slapti užsienio valstybės ar jos atstovų veiksmai, kuriais siekiama trukdyti laisvam politinės valios formavimuisi ir išraiškai, pvz., per rinkimus.</a:t>
            </a:r>
          </a:p>
          <a:p>
            <a:pPr>
              <a:lnSpc>
                <a:spcPct val="100000"/>
              </a:lnSpc>
              <a:tabLst>
                <a:tab pos="0" algn="l"/>
              </a:tabLst>
            </a:pPr>
            <a:endParaRPr lang="fr-BE" sz="2000" b="0" strike="noStrike" spc="-1" dirty="0">
              <a:latin typeface="Arial"/>
            </a:endParaRPr>
          </a:p>
          <a:p>
            <a:pPr>
              <a:lnSpc>
                <a:spcPct val="100000"/>
              </a:lnSpc>
              <a:tabLst>
                <a:tab pos="0" algn="l"/>
              </a:tabLst>
            </a:pPr>
            <a:r>
              <a:rPr lang="lt-LT" sz="2000" b="0" strike="noStrike" dirty="0">
                <a:solidFill>
                  <a:srgbClr val="000000"/>
                </a:solidFill>
                <a:latin typeface="Arial"/>
                <a:ea typeface="Calibri"/>
              </a:rPr>
              <a:t>Galbūt mokiniai taip pat žino sąvoką „</a:t>
            </a:r>
            <a:r>
              <a:rPr lang="lt-LT" sz="2000" b="0" strike="noStrike" dirty="0" smtClean="0">
                <a:solidFill>
                  <a:srgbClr val="000000"/>
                </a:solidFill>
                <a:latin typeface="Arial"/>
                <a:ea typeface="Calibri"/>
              </a:rPr>
              <a:t>melagingos žinios“, </a:t>
            </a:r>
            <a:r>
              <a:rPr lang="lt-LT" sz="2000" b="0" strike="noStrike" dirty="0">
                <a:solidFill>
                  <a:srgbClr val="000000"/>
                </a:solidFill>
                <a:latin typeface="Arial"/>
                <a:ea typeface="Calibri"/>
              </a:rPr>
              <a:t>tačiau jos vartoti nepatariame. Negerai, kai politikai kaltina nepriklausomus žurnalistus skelbiant „melagingas žinias“, nors tai tėra kritika. Nenorime, kad sąvoka „melagingos žinios“ būtų griaunamas pasitikėjimas žiniasklaida.</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040" cy="308592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dirty="0"/>
              <a:t>Pirmiausia parodykite vaizdo įrašą</a:t>
            </a:r>
            <a:r>
              <a:rPr lang="lt-LT" sz="2000" b="0" strike="noStrike" dirty="0">
                <a:latin typeface="Arial"/>
              </a:rPr>
              <a:t> skaidrėje (https://www.youtube.com/watch?v=d8uRYqsu2W4)</a:t>
            </a:r>
            <a:r>
              <a:rPr lang="lt-LT" dirty="0"/>
              <a:t>.</a:t>
            </a:r>
            <a:br>
              <a:rPr lang="lt-LT" dirty="0"/>
            </a:br>
            <a:r>
              <a:rPr lang="lt-LT" sz="2000" b="0" strike="noStrike" dirty="0">
                <a:latin typeface="Arial"/>
              </a:rPr>
              <a:t>Trukmė – 1 min. 40 sek.</a:t>
            </a:r>
          </a:p>
          <a:p>
            <a:pPr marL="216000" indent="-216000">
              <a:lnSpc>
                <a:spcPct val="100000"/>
              </a:lnSpc>
            </a:pPr>
            <a:endParaRPr lang="fr-BE" sz="2000" b="0" strike="noStrike" spc="-1" dirty="0">
              <a:latin typeface="Arial"/>
            </a:endParaRPr>
          </a:p>
          <a:p>
            <a:pPr marL="216000" indent="-216000">
              <a:lnSpc>
                <a:spcPct val="100000"/>
              </a:lnSpc>
            </a:pPr>
            <a:r>
              <a:rPr lang="lt-LT" sz="2000" b="0" strike="noStrike" dirty="0">
                <a:latin typeface="Arial"/>
              </a:rPr>
              <a:t>Vaizdo įrašo tekstas</a:t>
            </a:r>
          </a:p>
          <a:p>
            <a:pPr marL="139680">
              <a:lnSpc>
                <a:spcPct val="100000"/>
              </a:lnSpc>
              <a:tabLst>
                <a:tab pos="0" algn="l"/>
              </a:tabLst>
            </a:pPr>
            <a:r>
              <a:rPr lang="lt-LT" sz="1200" b="0" strike="noStrike" dirty="0">
                <a:solidFill>
                  <a:srgbClr val="000000"/>
                </a:solidFill>
                <a:latin typeface="Arial"/>
              </a:rPr>
              <a:t>---------------------------</a:t>
            </a:r>
            <a:r>
              <a:rPr lang="lt-LT" dirty="0"/>
              <a:t/>
            </a:r>
            <a:br>
              <a:rPr lang="lt-LT" dirty="0"/>
            </a:br>
            <a:r>
              <a:rPr lang="lt-LT" sz="2000" b="0" strike="noStrike" dirty="0">
                <a:solidFill>
                  <a:srgbClr val="000000"/>
                </a:solidFill>
                <a:latin typeface="Arial"/>
              </a:rPr>
              <a:t>(balsas už kadro)	</a:t>
            </a:r>
          </a:p>
          <a:p>
            <a:pPr marL="139680">
              <a:lnSpc>
                <a:spcPct val="100000"/>
              </a:lnSpc>
              <a:tabLst>
                <a:tab pos="0" algn="l"/>
              </a:tabLst>
            </a:pPr>
            <a:r>
              <a:rPr lang="lt-LT" sz="2000" b="0" strike="noStrike" dirty="0">
                <a:solidFill>
                  <a:srgbClr val="000000"/>
                </a:solidFill>
                <a:latin typeface="Arial"/>
              </a:rPr>
              <a:t>Milijonams su autizmu susidūrusių šeimų tai buvo galimas atsakymas, kodėl joms taip nutiko. Tai revoliucinis medicinos tyrimas, kuriame su šiuo sutrikimu susieti vaikų skiepai. Tačiau dabar teigiama, kad tas tyrimas „klaidinantis“, o kai kas netgi sako, kad tai – kruopščiai parengta apgaulė.</a:t>
            </a:r>
          </a:p>
          <a:p>
            <a:pPr marL="139680">
              <a:lnSpc>
                <a:spcPct val="100000"/>
              </a:lnSpc>
              <a:tabLst>
                <a:tab pos="0" algn="l"/>
              </a:tabLst>
            </a:pPr>
            <a:r>
              <a:rPr lang="lt-LT" sz="2000" b="0" strike="noStrike" dirty="0">
                <a:solidFill>
                  <a:srgbClr val="000000"/>
                </a:solidFill>
                <a:latin typeface="Arial"/>
              </a:rPr>
              <a:t>(Britanijos medicinos žurnalo redaktorė </a:t>
            </a:r>
            <a:r>
              <a:rPr lang="lt-LT" sz="2000" b="0" strike="noStrike" dirty="0" err="1">
                <a:solidFill>
                  <a:srgbClr val="000000"/>
                </a:solidFill>
                <a:latin typeface="Arial"/>
              </a:rPr>
              <a:t>Fiona</a:t>
            </a:r>
            <a:r>
              <a:rPr lang="lt-LT" sz="2000" b="0" strike="noStrike" dirty="0">
                <a:solidFill>
                  <a:srgbClr val="000000"/>
                </a:solidFill>
                <a:latin typeface="Arial"/>
              </a:rPr>
              <a:t> </a:t>
            </a:r>
            <a:r>
              <a:rPr lang="lt-LT" sz="2000" b="0" strike="noStrike" dirty="0" err="1">
                <a:solidFill>
                  <a:srgbClr val="000000"/>
                </a:solidFill>
                <a:latin typeface="Arial"/>
              </a:rPr>
              <a:t>Godli</a:t>
            </a:r>
            <a:r>
              <a:rPr lang="lt-LT" sz="2000" b="0" strike="noStrike" dirty="0">
                <a:solidFill>
                  <a:srgbClr val="000000"/>
                </a:solidFill>
                <a:latin typeface="Arial"/>
              </a:rPr>
              <a:t> (</a:t>
            </a:r>
            <a:r>
              <a:rPr lang="lt-LT" sz="2000" b="0" strike="noStrike" dirty="0" err="1">
                <a:solidFill>
                  <a:srgbClr val="000000"/>
                </a:solidFill>
                <a:latin typeface="Arial"/>
              </a:rPr>
              <a:t>Fiona</a:t>
            </a:r>
            <a:r>
              <a:rPr lang="lt-LT" sz="2000" b="0" strike="noStrike" dirty="0">
                <a:solidFill>
                  <a:srgbClr val="000000"/>
                </a:solidFill>
                <a:latin typeface="Arial"/>
              </a:rPr>
              <a:t> </a:t>
            </a:r>
            <a:r>
              <a:rPr lang="lt-LT" sz="2000" b="0" strike="noStrike" dirty="0" err="1">
                <a:solidFill>
                  <a:srgbClr val="000000"/>
                </a:solidFill>
                <a:latin typeface="Arial"/>
              </a:rPr>
              <a:t>Godlee</a:t>
            </a:r>
            <a:r>
              <a:rPr lang="lt-LT" sz="2000" b="0" strike="noStrike" dirty="0">
                <a:solidFill>
                  <a:srgbClr val="000000"/>
                </a:solidFill>
                <a:latin typeface="Arial"/>
              </a:rPr>
              <a:t>))	</a:t>
            </a:r>
          </a:p>
          <a:p>
            <a:pPr marL="139680">
              <a:lnSpc>
                <a:spcPct val="100000"/>
              </a:lnSpc>
              <a:tabLst>
                <a:tab pos="0" algn="l"/>
              </a:tabLst>
            </a:pPr>
            <a:r>
              <a:rPr lang="lt-LT" sz="2000" b="0" strike="noStrike" dirty="0">
                <a:solidFill>
                  <a:srgbClr val="000000"/>
                </a:solidFill>
                <a:latin typeface="Arial"/>
              </a:rPr>
              <a:t>Iš pat pradžių žinojome, kad šis tyrimas prastas. Žiniasklaidoje jam skirta nepaprastai daug dėmesio. Visi įrodymai, visi epidemiologiniai tyrimai, taip pat tyrimai, kuriuose nagrinėti vaikų kraujo duomenys, tai paneigė ir nepateikė jokių tokios sąsajos įrodymų.</a:t>
            </a:r>
          </a:p>
          <a:p>
            <a:pPr marL="139680">
              <a:lnSpc>
                <a:spcPct val="100000"/>
              </a:lnSpc>
              <a:tabLst>
                <a:tab pos="0" algn="l"/>
              </a:tabLst>
            </a:pPr>
            <a:r>
              <a:rPr lang="lt-LT" sz="2000" b="0" strike="noStrike" dirty="0">
                <a:solidFill>
                  <a:srgbClr val="000000"/>
                </a:solidFill>
                <a:latin typeface="Arial"/>
              </a:rPr>
              <a:t>(balsas už kadro)	</a:t>
            </a:r>
          </a:p>
          <a:p>
            <a:pPr marL="139680">
              <a:lnSpc>
                <a:spcPct val="100000"/>
              </a:lnSpc>
              <a:tabLst>
                <a:tab pos="0" algn="l"/>
              </a:tabLst>
            </a:pPr>
            <a:r>
              <a:rPr lang="lt-LT" sz="2000" b="0" strike="noStrike" dirty="0">
                <a:solidFill>
                  <a:srgbClr val="000000"/>
                </a:solidFill>
                <a:latin typeface="Arial"/>
              </a:rPr>
              <a:t>1998 m. </a:t>
            </a:r>
            <a:r>
              <a:rPr lang="lt-LT" sz="2000" b="0" strike="noStrike" dirty="0" err="1">
                <a:solidFill>
                  <a:srgbClr val="000000"/>
                </a:solidFill>
                <a:latin typeface="Arial"/>
              </a:rPr>
              <a:t>Endriu</a:t>
            </a:r>
            <a:r>
              <a:rPr lang="lt-LT" sz="2000" b="0" strike="noStrike" dirty="0">
                <a:solidFill>
                  <a:srgbClr val="000000"/>
                </a:solidFill>
                <a:latin typeface="Arial"/>
              </a:rPr>
              <a:t> </a:t>
            </a:r>
            <a:r>
              <a:rPr lang="lt-LT" sz="2000" b="0" strike="noStrike" dirty="0" err="1">
                <a:solidFill>
                  <a:srgbClr val="000000"/>
                </a:solidFill>
                <a:latin typeface="Arial"/>
              </a:rPr>
              <a:t>Veikfildo</a:t>
            </a:r>
            <a:r>
              <a:rPr lang="lt-LT" sz="2000" b="0" strike="noStrike" dirty="0">
                <a:solidFill>
                  <a:srgbClr val="000000"/>
                </a:solidFill>
                <a:latin typeface="Arial"/>
              </a:rPr>
              <a:t> (</a:t>
            </a:r>
            <a:r>
              <a:rPr lang="lt-LT" sz="2000" b="0" strike="noStrike" dirty="0" err="1">
                <a:solidFill>
                  <a:srgbClr val="000000"/>
                </a:solidFill>
                <a:latin typeface="Arial"/>
              </a:rPr>
              <a:t>Andrew</a:t>
            </a:r>
            <a:r>
              <a:rPr lang="lt-LT" sz="2000" b="0" strike="noStrike" dirty="0">
                <a:solidFill>
                  <a:srgbClr val="000000"/>
                </a:solidFill>
                <a:latin typeface="Arial"/>
              </a:rPr>
              <a:t> </a:t>
            </a:r>
            <a:r>
              <a:rPr lang="lt-LT" sz="2000" b="0" strike="noStrike" dirty="0" err="1">
                <a:solidFill>
                  <a:srgbClr val="000000"/>
                </a:solidFill>
                <a:latin typeface="Arial"/>
              </a:rPr>
              <a:t>Wakefield</a:t>
            </a:r>
            <a:r>
              <a:rPr lang="lt-LT" sz="2000" b="0" strike="noStrike" dirty="0">
                <a:solidFill>
                  <a:srgbClr val="000000"/>
                </a:solidFill>
                <a:latin typeface="Arial"/>
              </a:rPr>
              <a:t>) ir kolegų straipsnis išgąsdino pacientus, todėl visame pasaulyje krito imunizacijos rodikliai. E. </a:t>
            </a:r>
            <a:r>
              <a:rPr lang="lt-LT" sz="2000" b="0" strike="noStrike" dirty="0" err="1">
                <a:solidFill>
                  <a:srgbClr val="000000"/>
                </a:solidFill>
                <a:latin typeface="Arial"/>
              </a:rPr>
              <a:t>Veikfildas</a:t>
            </a:r>
            <a:r>
              <a:rPr lang="lt-LT" sz="2000" b="0" strike="noStrike" dirty="0">
                <a:solidFill>
                  <a:srgbClr val="000000"/>
                </a:solidFill>
                <a:latin typeface="Arial"/>
              </a:rPr>
              <a:t> teigė, kad 12 vaikų buvo sveiki, o susirgo po įprastinių skiepų nuo tymų, kiaulytės ir raudonukės.</a:t>
            </a:r>
          </a:p>
          <a:p>
            <a:pPr marL="139680">
              <a:lnSpc>
                <a:spcPct val="100000"/>
              </a:lnSpc>
              <a:tabLst>
                <a:tab pos="0" algn="l"/>
              </a:tabLst>
            </a:pPr>
            <a:r>
              <a:rPr lang="lt-LT" sz="2000" b="0" strike="noStrike" dirty="0">
                <a:solidFill>
                  <a:srgbClr val="000000"/>
                </a:solidFill>
                <a:latin typeface="Arial"/>
              </a:rPr>
              <a:t>Vis dėlto vėliau jo straipsnis buvo atšauktas, o iš naujo atlikus patikrinimą nustatyta, kad E. </a:t>
            </a:r>
            <a:r>
              <a:rPr lang="lt-LT" sz="2000" b="0" strike="noStrike" dirty="0" err="1">
                <a:solidFill>
                  <a:srgbClr val="000000"/>
                </a:solidFill>
                <a:latin typeface="Arial"/>
              </a:rPr>
              <a:t>Veikfildas</a:t>
            </a:r>
            <a:r>
              <a:rPr lang="lt-LT" sz="2000" b="0" strike="noStrike" dirty="0">
                <a:solidFill>
                  <a:srgbClr val="000000"/>
                </a:solidFill>
                <a:latin typeface="Arial"/>
              </a:rPr>
              <a:t> su kolegomis savo tyrimuose iškreipė faktus apie pacientus. Tačiau E. </a:t>
            </a:r>
            <a:r>
              <a:rPr lang="lt-LT" sz="2000" b="0" strike="noStrike" dirty="0" err="1">
                <a:solidFill>
                  <a:srgbClr val="000000"/>
                </a:solidFill>
                <a:latin typeface="Arial"/>
              </a:rPr>
              <a:t>Veikfildas</a:t>
            </a:r>
            <a:r>
              <a:rPr lang="lt-LT" sz="2000" b="0" strike="noStrike" dirty="0">
                <a:solidFill>
                  <a:srgbClr val="000000"/>
                </a:solidFill>
                <a:latin typeface="Arial"/>
              </a:rPr>
              <a:t> tebeturi </a:t>
            </a:r>
            <a:r>
              <a:rPr lang="lt-LT" sz="2000" b="0" strike="noStrike" dirty="0" smtClean="0">
                <a:solidFill>
                  <a:srgbClr val="000000"/>
                </a:solidFill>
                <a:latin typeface="Arial"/>
              </a:rPr>
              <a:t>šalininkų</a:t>
            </a:r>
            <a:r>
              <a:rPr lang="lt-LT" sz="2000" b="0" strike="noStrike" dirty="0">
                <a:solidFill>
                  <a:srgbClr val="000000"/>
                </a:solidFill>
                <a:latin typeface="Arial"/>
              </a:rPr>
              <a:t>,</a:t>
            </a:r>
            <a:r>
              <a:rPr lang="lt-LT" sz="2000" b="0" strike="noStrike" dirty="0" smtClean="0">
                <a:solidFill>
                  <a:srgbClr val="000000"/>
                </a:solidFill>
                <a:latin typeface="Arial"/>
              </a:rPr>
              <a:t> </a:t>
            </a:r>
            <a:r>
              <a:rPr lang="lt-LT" sz="2000" b="0" strike="noStrike" dirty="0">
                <a:solidFill>
                  <a:srgbClr val="000000"/>
                </a:solidFill>
                <a:latin typeface="Arial"/>
              </a:rPr>
              <a:t>vienas iš jų yra </a:t>
            </a:r>
            <a:r>
              <a:rPr lang="lt-LT" sz="2000" b="0" strike="noStrike" dirty="0" err="1">
                <a:solidFill>
                  <a:srgbClr val="000000"/>
                </a:solidFill>
                <a:latin typeface="Arial"/>
              </a:rPr>
              <a:t>Džeimis</a:t>
            </a:r>
            <a:r>
              <a:rPr lang="lt-LT" sz="2000" b="0" strike="noStrike" dirty="0">
                <a:solidFill>
                  <a:srgbClr val="000000"/>
                </a:solidFill>
                <a:latin typeface="Arial"/>
              </a:rPr>
              <a:t> </a:t>
            </a:r>
            <a:r>
              <a:rPr lang="lt-LT" sz="2000" b="0" strike="noStrike" dirty="0" err="1">
                <a:solidFill>
                  <a:srgbClr val="000000"/>
                </a:solidFill>
                <a:latin typeface="Arial"/>
              </a:rPr>
              <a:t>Hendlis</a:t>
            </a:r>
            <a:r>
              <a:rPr lang="lt-LT" sz="2000" b="0" strike="noStrike" dirty="0">
                <a:solidFill>
                  <a:srgbClr val="000000"/>
                </a:solidFill>
                <a:latin typeface="Arial"/>
              </a:rPr>
              <a:t> (</a:t>
            </a:r>
            <a:r>
              <a:rPr lang="lt-LT" sz="2000" b="0" strike="noStrike" dirty="0" err="1">
                <a:solidFill>
                  <a:srgbClr val="000000"/>
                </a:solidFill>
                <a:latin typeface="Arial"/>
              </a:rPr>
              <a:t>Jamie</a:t>
            </a:r>
            <a:r>
              <a:rPr lang="lt-LT" sz="2000" b="0" strike="noStrike" dirty="0">
                <a:solidFill>
                  <a:srgbClr val="000000"/>
                </a:solidFill>
                <a:latin typeface="Arial"/>
              </a:rPr>
              <a:t> </a:t>
            </a:r>
            <a:r>
              <a:rPr lang="lt-LT" sz="2000" b="0" strike="noStrike" dirty="0" err="1">
                <a:solidFill>
                  <a:srgbClr val="000000"/>
                </a:solidFill>
                <a:latin typeface="Arial"/>
              </a:rPr>
              <a:t>Handley</a:t>
            </a:r>
            <a:r>
              <a:rPr lang="lt-LT" sz="2000" b="0" strike="noStrike" dirty="0">
                <a:solidFill>
                  <a:srgbClr val="000000"/>
                </a:solidFill>
                <a:latin typeface="Arial"/>
              </a:rPr>
              <a:t>), pats auginantis </a:t>
            </a:r>
            <a:r>
              <a:rPr lang="lt-LT" sz="2000" b="0" strike="noStrike" dirty="0" err="1">
                <a:solidFill>
                  <a:srgbClr val="000000"/>
                </a:solidFill>
                <a:latin typeface="Arial"/>
              </a:rPr>
              <a:t>autistą</a:t>
            </a:r>
            <a:r>
              <a:rPr lang="lt-LT" sz="2000" b="0" strike="noStrike" dirty="0">
                <a:solidFill>
                  <a:srgbClr val="000000"/>
                </a:solidFill>
                <a:latin typeface="Arial"/>
              </a:rPr>
              <a:t> sūnų.</a:t>
            </a:r>
          </a:p>
          <a:p>
            <a:pPr marL="139680">
              <a:lnSpc>
                <a:spcPct val="100000"/>
              </a:lnSpc>
              <a:tabLst>
                <a:tab pos="0" algn="l"/>
              </a:tabLst>
            </a:pPr>
            <a:r>
              <a:rPr lang="lt-LT" sz="2000" b="0" strike="noStrike" dirty="0">
                <a:solidFill>
                  <a:srgbClr val="000000"/>
                </a:solidFill>
                <a:latin typeface="Arial"/>
              </a:rPr>
              <a:t>(„</a:t>
            </a:r>
            <a:r>
              <a:rPr lang="lt-LT" sz="2000" b="0" strike="noStrike" dirty="0" err="1">
                <a:solidFill>
                  <a:srgbClr val="000000"/>
                </a:solidFill>
                <a:latin typeface="Arial"/>
              </a:rPr>
              <a:t>Generation</a:t>
            </a:r>
            <a:r>
              <a:rPr lang="lt-LT" sz="2000" b="0" strike="noStrike" dirty="0">
                <a:solidFill>
                  <a:srgbClr val="000000"/>
                </a:solidFill>
                <a:latin typeface="Arial"/>
              </a:rPr>
              <a:t> </a:t>
            </a:r>
            <a:r>
              <a:rPr lang="lt-LT" sz="2000" b="0" strike="noStrike" dirty="0" err="1">
                <a:solidFill>
                  <a:srgbClr val="000000"/>
                </a:solidFill>
                <a:latin typeface="Arial"/>
              </a:rPr>
              <a:t>Rescue</a:t>
            </a:r>
            <a:r>
              <a:rPr lang="lt-LT" sz="2000" b="0" strike="noStrike" dirty="0">
                <a:solidFill>
                  <a:srgbClr val="000000"/>
                </a:solidFill>
                <a:latin typeface="Arial"/>
              </a:rPr>
              <a:t>“ įkūrėjas </a:t>
            </a:r>
            <a:r>
              <a:rPr lang="lt-LT" sz="2000" b="0" strike="noStrike" dirty="0" err="1">
                <a:solidFill>
                  <a:srgbClr val="000000"/>
                </a:solidFill>
                <a:latin typeface="Arial"/>
              </a:rPr>
              <a:t>Dž</a:t>
            </a:r>
            <a:r>
              <a:rPr lang="lt-LT" sz="2000" b="0" strike="noStrike" dirty="0">
                <a:solidFill>
                  <a:srgbClr val="000000"/>
                </a:solidFill>
                <a:latin typeface="Arial"/>
              </a:rPr>
              <a:t>. B. </a:t>
            </a:r>
            <a:r>
              <a:rPr lang="lt-LT" sz="2000" b="0" strike="noStrike" dirty="0" err="1">
                <a:solidFill>
                  <a:srgbClr val="000000"/>
                </a:solidFill>
                <a:latin typeface="Arial"/>
              </a:rPr>
              <a:t>Hendlis</a:t>
            </a:r>
            <a:r>
              <a:rPr lang="lt-LT" sz="2000" b="0" strike="noStrike" dirty="0">
                <a:solidFill>
                  <a:srgbClr val="000000"/>
                </a:solidFill>
                <a:latin typeface="Arial"/>
              </a:rPr>
              <a:t>)	</a:t>
            </a:r>
          </a:p>
          <a:p>
            <a:pPr marL="139680">
              <a:lnSpc>
                <a:spcPct val="100000"/>
              </a:lnSpc>
              <a:tabLst>
                <a:tab pos="0" algn="l"/>
              </a:tabLst>
            </a:pPr>
            <a:r>
              <a:rPr lang="lt-LT" sz="2000" b="0" strike="noStrike" dirty="0">
                <a:solidFill>
                  <a:srgbClr val="000000"/>
                </a:solidFill>
                <a:latin typeface="Arial"/>
              </a:rPr>
              <a:t>Žinoma, kad vakcinos pažeidžia smegenis, nereikia būti </a:t>
            </a:r>
            <a:r>
              <a:rPr lang="lt-LT" sz="2000" b="0" strike="noStrike" dirty="0" smtClean="0">
                <a:solidFill>
                  <a:srgbClr val="000000"/>
                </a:solidFill>
                <a:latin typeface="Arial"/>
              </a:rPr>
              <a:t>iškiliu </a:t>
            </a:r>
            <a:r>
              <a:rPr lang="lt-LT" sz="2000" b="0" strike="noStrike" dirty="0">
                <a:solidFill>
                  <a:srgbClr val="000000"/>
                </a:solidFill>
                <a:latin typeface="Arial"/>
              </a:rPr>
              <a:t>mokslininku, kad tai suvoktum: pas gydytoją nuvesti vaikai buvo sveiki, o po to siaubingai susirgo. Kai kuriems vaikams tai sukelia smegenų pažeidimus. Todėl mes vis dar esame čia, o tikri moksliniai tyrimai niekada nebuvo atlikti.</a:t>
            </a:r>
          </a:p>
          <a:p>
            <a:pPr marL="139680">
              <a:lnSpc>
                <a:spcPct val="100000"/>
              </a:lnSpc>
              <a:tabLst>
                <a:tab pos="0" algn="l"/>
              </a:tabLst>
            </a:pPr>
            <a:r>
              <a:rPr lang="lt-LT" sz="2000" b="0" strike="noStrike" dirty="0">
                <a:solidFill>
                  <a:srgbClr val="000000"/>
                </a:solidFill>
                <a:latin typeface="Arial"/>
              </a:rPr>
              <a:t>(balsas už kadro)	</a:t>
            </a:r>
          </a:p>
          <a:p>
            <a:pPr marL="139680">
              <a:lnSpc>
                <a:spcPct val="100000"/>
              </a:lnSpc>
              <a:tabLst>
                <a:tab pos="0" algn="l"/>
              </a:tabLst>
            </a:pPr>
            <a:r>
              <a:rPr lang="lt-LT" sz="2000" b="0" strike="noStrike" dirty="0">
                <a:solidFill>
                  <a:srgbClr val="000000"/>
                </a:solidFill>
                <a:latin typeface="Arial"/>
              </a:rPr>
              <a:t>Praėjusių metų gegužę E. </a:t>
            </a:r>
            <a:r>
              <a:rPr lang="lt-LT" sz="2000" b="0" strike="noStrike" dirty="0" err="1">
                <a:solidFill>
                  <a:srgbClr val="000000"/>
                </a:solidFill>
                <a:latin typeface="Arial"/>
              </a:rPr>
              <a:t>Veikfildui</a:t>
            </a:r>
            <a:r>
              <a:rPr lang="lt-LT" sz="2000" b="0" strike="noStrike" dirty="0">
                <a:solidFill>
                  <a:srgbClr val="000000"/>
                </a:solidFill>
                <a:latin typeface="Arial"/>
              </a:rPr>
              <a:t> Didžiojoje Britanijoje buvo atimta teisė verstis </a:t>
            </a:r>
            <a:r>
              <a:rPr lang="lt-LT" sz="2000" b="0" strike="noStrike" dirty="0" smtClean="0">
                <a:solidFill>
                  <a:srgbClr val="000000"/>
                </a:solidFill>
                <a:latin typeface="Arial"/>
              </a:rPr>
              <a:t>medicinos praktika. </a:t>
            </a:r>
            <a:r>
              <a:rPr lang="lt-LT" sz="2000" b="0" strike="noStrike" dirty="0">
                <a:solidFill>
                  <a:srgbClr val="000000"/>
                </a:solidFill>
                <a:latin typeface="Arial"/>
              </a:rPr>
              <a:t>Nuo to laiko atlikus kitų tyrimų MMR vakcinos ir autizmo ryšys nenustatytas.</a:t>
            </a:r>
          </a:p>
          <a:p>
            <a:pPr marL="139680">
              <a:lnSpc>
                <a:spcPct val="100000"/>
              </a:lnSpc>
              <a:tabLst>
                <a:tab pos="0" algn="l"/>
              </a:tabLst>
            </a:pPr>
            <a:r>
              <a:rPr lang="lt-LT" sz="2000" b="0" strike="noStrike" dirty="0">
                <a:solidFill>
                  <a:srgbClr val="000000"/>
                </a:solidFill>
                <a:latin typeface="Arial"/>
              </a:rPr>
              <a:t>Susisiekti su E. </a:t>
            </a:r>
            <a:r>
              <a:rPr lang="lt-LT" sz="2000" b="0" strike="noStrike" dirty="0" err="1">
                <a:solidFill>
                  <a:srgbClr val="000000"/>
                </a:solidFill>
                <a:latin typeface="Arial"/>
              </a:rPr>
              <a:t>Veikfildu</a:t>
            </a:r>
            <a:r>
              <a:rPr lang="lt-LT" sz="2000" b="0" strike="noStrike" dirty="0">
                <a:solidFill>
                  <a:srgbClr val="000000"/>
                </a:solidFill>
                <a:latin typeface="Arial"/>
              </a:rPr>
              <a:t> nepavyko. </a:t>
            </a:r>
            <a:r>
              <a:rPr lang="lt-LT" sz="2000" b="0" strike="noStrike" dirty="0" err="1">
                <a:solidFill>
                  <a:srgbClr val="000000"/>
                </a:solidFill>
                <a:latin typeface="Arial"/>
              </a:rPr>
              <a:t>Rozensonas</a:t>
            </a:r>
            <a:r>
              <a:rPr lang="lt-LT" sz="2000" b="0" strike="noStrike" dirty="0">
                <a:solidFill>
                  <a:srgbClr val="000000"/>
                </a:solidFill>
                <a:latin typeface="Arial"/>
              </a:rPr>
              <a:t> (</a:t>
            </a:r>
            <a:r>
              <a:rPr lang="lt-LT" sz="2000" b="0" strike="noStrike" dirty="0" err="1">
                <a:solidFill>
                  <a:srgbClr val="000000"/>
                </a:solidFill>
                <a:latin typeface="Arial"/>
              </a:rPr>
              <a:t>Rosenson</a:t>
            </a:r>
            <a:r>
              <a:rPr lang="lt-LT" sz="2000" b="0" strike="noStrike" dirty="0">
                <a:solidFill>
                  <a:srgbClr val="000000"/>
                </a:solidFill>
                <a:latin typeface="Arial"/>
              </a:rPr>
              <a:t>), „</a:t>
            </a:r>
            <a:r>
              <a:rPr lang="lt-LT" sz="2000" b="0" strike="noStrike" dirty="0" err="1">
                <a:solidFill>
                  <a:srgbClr val="000000"/>
                </a:solidFill>
                <a:latin typeface="Arial"/>
              </a:rPr>
              <a:t>Associated</a:t>
            </a:r>
            <a:r>
              <a:rPr lang="lt-LT" sz="2000" b="0" strike="noStrike" dirty="0">
                <a:solidFill>
                  <a:srgbClr val="000000"/>
                </a:solidFill>
                <a:latin typeface="Arial"/>
              </a:rPr>
              <a:t>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lt-L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lt-LT" sz="2000" b="0" strike="noStrike" dirty="0">
                <a:solidFill>
                  <a:srgbClr val="000000"/>
                </a:solidFill>
                <a:latin typeface="Arial"/>
              </a:rPr>
              <a:t>Aptartinos temos</a:t>
            </a:r>
          </a:p>
          <a:p>
            <a:pPr marL="311040" indent="-171000">
              <a:lnSpc>
                <a:spcPct val="100000"/>
              </a:lnSpc>
              <a:buClr>
                <a:srgbClr val="000000"/>
              </a:buClr>
              <a:buFont typeface="StarSymbol"/>
              <a:buChar char="-"/>
              <a:tabLst>
                <a:tab pos="0" algn="l"/>
              </a:tabLst>
            </a:pPr>
            <a:r>
              <a:rPr lang="lt-LT" sz="2000" b="0" strike="noStrike" dirty="0">
                <a:solidFill>
                  <a:srgbClr val="000000"/>
                </a:solidFill>
                <a:latin typeface="Arial"/>
              </a:rPr>
              <a:t>Visuomenė reikalauja, kad žmonės akademinėse institucijose laikytųsi aukštų akademinių standartų, todėl svarbu suprasti, kodėl tokie standartai reikalingi. </a:t>
            </a:r>
            <a:r>
              <a:rPr lang="lt-LT" sz="2000" b="0" strike="noStrike" dirty="0">
                <a:latin typeface="Arial"/>
              </a:rPr>
              <a:t>Šis vienas daug kartų paneigtas</a:t>
            </a:r>
            <a:r>
              <a:rPr lang="lt-LT" sz="2000" b="0" strike="noStrike" dirty="0">
                <a:solidFill>
                  <a:srgbClr val="FF0000"/>
                </a:solidFill>
                <a:latin typeface="Arial"/>
              </a:rPr>
              <a:t> ir demaskuotas mokslinis straipsnis yra viena iš svarbiausių priežasčių, kodėl skiepų priešininkų judėjimas kilo ir vis dar yra aktyvus. </a:t>
            </a:r>
            <a:r>
              <a:rPr lang="lt-LT" sz="2000" b="0" strike="noStrike" dirty="0" smtClean="0">
                <a:solidFill>
                  <a:srgbClr val="FF0000"/>
                </a:solidFill>
                <a:latin typeface="Arial"/>
              </a:rPr>
              <a:t>Straipsnis </a:t>
            </a:r>
            <a:r>
              <a:rPr lang="lt-LT" sz="2000" b="0" strike="noStrike" dirty="0">
                <a:solidFill>
                  <a:srgbClr val="FF0000"/>
                </a:solidFill>
                <a:latin typeface="Arial"/>
              </a:rPr>
              <a:t>buvo neteisingas, </a:t>
            </a:r>
            <a:r>
              <a:rPr lang="lt-LT" sz="2000" b="0" strike="noStrike" dirty="0" smtClean="0">
                <a:solidFill>
                  <a:srgbClr val="FF0000"/>
                </a:solidFill>
                <a:latin typeface="Arial"/>
              </a:rPr>
              <a:t>tačiau jam </a:t>
            </a:r>
            <a:r>
              <a:rPr lang="lt-LT" sz="2000" b="0" strike="noStrike" dirty="0">
                <a:solidFill>
                  <a:srgbClr val="FF0000"/>
                </a:solidFill>
                <a:latin typeface="Arial"/>
              </a:rPr>
              <a:t>žiniasklaidoje skirta tiek dėmesio, kad visuomenės nuomonė apie vakcinas </a:t>
            </a:r>
            <a:r>
              <a:rPr lang="lt-LT" sz="2000" b="0" strike="noStrike" dirty="0" smtClean="0">
                <a:solidFill>
                  <a:srgbClr val="FF0000"/>
                </a:solidFill>
                <a:latin typeface="Arial"/>
              </a:rPr>
              <a:t>suprastėjo, nors </a:t>
            </a:r>
            <a:r>
              <a:rPr lang="lt-LT" sz="2000" b="0" strike="noStrike" dirty="0">
                <a:solidFill>
                  <a:srgbClr val="FF0000"/>
                </a:solidFill>
                <a:latin typeface="Arial"/>
              </a:rPr>
              <a:t>vakcinų saugumas ir veiksmingumas buvo įrodytas daug kartų. </a:t>
            </a:r>
          </a:p>
          <a:p>
            <a:pPr marL="311040" indent="-171000">
              <a:lnSpc>
                <a:spcPct val="100000"/>
              </a:lnSpc>
              <a:buClr>
                <a:srgbClr val="000000"/>
              </a:buClr>
              <a:buFont typeface="StarSymbol"/>
              <a:buChar char="-"/>
              <a:tabLst>
                <a:tab pos="0" algn="l"/>
              </a:tabLst>
            </a:pPr>
            <a:r>
              <a:rPr lang="lt-LT" sz="2000" b="0" strike="noStrike" dirty="0">
                <a:solidFill>
                  <a:srgbClr val="FF0000"/>
                </a:solidFill>
                <a:latin typeface="Arial"/>
              </a:rPr>
              <a:t>Visi turi teisę į žodžio laisvę, tačiau tai nėra teisė tyčia skleisti melagystes, ypač jei jos gali būti žalingos visuomenės sveikatai.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lt-LT" sz="2000" b="0" strike="noStrike" dirty="0">
                <a:solidFill>
                  <a:srgbClr val="FF0000"/>
                </a:solidFill>
                <a:latin typeface="Arial"/>
              </a:rPr>
              <a:t>Kodėl tai blogai?</a:t>
            </a:r>
          </a:p>
          <a:p>
            <a:pPr marL="311040" indent="-171000">
              <a:lnSpc>
                <a:spcPct val="100000"/>
              </a:lnSpc>
              <a:buClr>
                <a:srgbClr val="000000"/>
              </a:buClr>
              <a:buFont typeface="StarSymbol"/>
              <a:buChar char="-"/>
              <a:tabLst>
                <a:tab pos="0" algn="l"/>
              </a:tabLst>
            </a:pPr>
            <a:r>
              <a:rPr lang="lt-LT" sz="2000" b="0" strike="noStrike" dirty="0">
                <a:solidFill>
                  <a:srgbClr val="FF0000"/>
                </a:solidFill>
                <a:latin typeface="Arial"/>
              </a:rPr>
              <a:t>Žmonėms norisi greitai „sujungti taškus“, net jei jų nustatyti ryšiai neatitinka mokslinių įžvalgų.</a:t>
            </a:r>
          </a:p>
          <a:p>
            <a:pPr marL="311040" indent="-171000">
              <a:lnSpc>
                <a:spcPct val="100000"/>
              </a:lnSpc>
              <a:buClr>
                <a:srgbClr val="000000"/>
              </a:buClr>
              <a:buFont typeface="StarSymbol"/>
              <a:buChar char="-"/>
              <a:tabLst>
                <a:tab pos="0" algn="l"/>
              </a:tabLst>
            </a:pPr>
            <a:r>
              <a:rPr lang="lt-LT" sz="2000" b="0" strike="noStrike" dirty="0">
                <a:solidFill>
                  <a:srgbClr val="FF0000"/>
                </a:solidFill>
                <a:latin typeface="Arial"/>
              </a:rPr>
              <a:t>Perkėlus kaltę lengviau nutylėti tokius galimus veiksnius kaip asmeninė atsakomybė ar įrodytos autizmo išsivystymo priežastys. Pavyzdžiui, autizmas paprastai diagnozuojamas maždaug tuo pat metu, kai vaikai skiepijami MMR vakcina (t. y. vakcina nuo tymų). Žmonės, labiau linkę tikėti, kad autizmas jų vaikui buvo sukeltas, o ne pripažinti, kad ši diagnozė nuo jų nepriklauso, paprastai ignoruoja šį faktą.</a:t>
            </a:r>
          </a:p>
          <a:p>
            <a:pPr marL="311040" indent="-171000">
              <a:lnSpc>
                <a:spcPct val="100000"/>
              </a:lnSpc>
              <a:buClr>
                <a:srgbClr val="000000"/>
              </a:buClr>
              <a:buFont typeface="StarSymbol"/>
              <a:buChar char="-"/>
              <a:tabLst>
                <a:tab pos="0" algn="l"/>
              </a:tabLst>
            </a:pPr>
            <a:r>
              <a:rPr lang="lt-LT" sz="2000" b="0" strike="noStrike" dirty="0">
                <a:solidFill>
                  <a:srgbClr val="FF0000"/>
                </a:solidFill>
                <a:latin typeface="Arial"/>
              </a:rPr>
              <a:t>Plačiai pasklidus šiai melagingai istorijai, kyla rizika, kad tai padarys poveikį vakcinacijos sistemai. Gali būti, kad daug žmonių be reikalo neteks imuniteto sunkioms ligoms.</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040" cy="308592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sz="1200" b="0" strike="noStrike" dirty="0">
                <a:latin typeface="+mn-lt"/>
                <a:ea typeface="+mn-ea"/>
              </a:rPr>
              <a:t>Nuo COVID-19 pandemijos pradžios socialiniuose tinkluose buvo skleidžiama daug klaidinančios informacijos ir buvo daug teigiančių, kad koronaviruso plitimas susijęs su 5G technologijomis. Viena vertus, visi turi teisę laisvai reikšti savo mintis ir nėra nieko blogo atsargiai ar net skeptiškai vertinti naujas technologijas ir jų galimą poveikį mūsų gyvenimui ir sveikatai.</a:t>
            </a:r>
          </a:p>
          <a:p>
            <a:pPr marL="216000" indent="-216000">
              <a:lnSpc>
                <a:spcPct val="100000"/>
              </a:lnSpc>
            </a:pPr>
            <a:endParaRPr lang="fr-BE" sz="1200" b="0" strike="noStrike" spc="-1" dirty="0">
              <a:latin typeface="Arial"/>
            </a:endParaRPr>
          </a:p>
          <a:p>
            <a:pPr marL="216000" indent="-216000">
              <a:lnSpc>
                <a:spcPct val="100000"/>
              </a:lnSpc>
            </a:pPr>
            <a:r>
              <a:rPr lang="lt-LT" sz="1200" b="0" strike="noStrike" dirty="0">
                <a:latin typeface="+mn-lt"/>
                <a:ea typeface="+mn-ea"/>
              </a:rPr>
              <a:t>TAČIAU ši teorija turėjo žalingų padarinių tikrovėje: pvz., buvo deginama telekomunikacijų infrastruktūra ir fiziškai puldinėjami infrastruktūrą įrengiantys darbuotojai.</a:t>
            </a:r>
          </a:p>
          <a:p>
            <a:pPr>
              <a:lnSpc>
                <a:spcPct val="100000"/>
              </a:lnSpc>
              <a:tabLst>
                <a:tab pos="0" algn="l"/>
              </a:tabLst>
            </a:pPr>
            <a:endParaRPr lang="fr-BE" sz="1200" b="0" strike="noStrike" spc="-1" dirty="0">
              <a:latin typeface="Arial"/>
            </a:endParaRPr>
          </a:p>
          <a:p>
            <a:pPr>
              <a:lnSpc>
                <a:spcPct val="100000"/>
              </a:lnSpc>
              <a:tabLst>
                <a:tab pos="0" algn="l"/>
              </a:tabLst>
            </a:pPr>
            <a:r>
              <a:rPr lang="lt-LT" sz="2000" b="0" strike="noStrike" dirty="0">
                <a:latin typeface="+mn-lt"/>
                <a:ea typeface="+mn-ea"/>
              </a:rPr>
              <a:t>Kodėl tai blogai?</a:t>
            </a:r>
          </a:p>
          <a:p>
            <a:pPr marL="171360" indent="-171000">
              <a:lnSpc>
                <a:spcPct val="100000"/>
              </a:lnSpc>
              <a:buClr>
                <a:srgbClr val="000000"/>
              </a:buClr>
              <a:buFont typeface="StarSymbol"/>
              <a:buChar char="-"/>
              <a:tabLst>
                <a:tab pos="0" algn="l"/>
              </a:tabLst>
            </a:pPr>
            <a:r>
              <a:rPr lang="lt-LT" sz="2000" b="0" strike="noStrike" dirty="0">
                <a:latin typeface="+mn-lt"/>
                <a:ea typeface="+mn-ea"/>
              </a:rPr>
              <a:t>Realiai naikinamas turtas: visoje Europoje buvo padegta mobiliojo ryšio bokštų.</a:t>
            </a:r>
          </a:p>
          <a:p>
            <a:pPr marL="171360" indent="-171000">
              <a:lnSpc>
                <a:spcPct val="100000"/>
              </a:lnSpc>
              <a:buClr>
                <a:srgbClr val="000000"/>
              </a:buClr>
              <a:buFont typeface="StarSymbol"/>
              <a:buChar char="-"/>
              <a:tabLst>
                <a:tab pos="0" algn="l"/>
              </a:tabLst>
            </a:pPr>
            <a:r>
              <a:rPr lang="lt-LT" sz="2000" b="0" strike="noStrike" dirty="0">
                <a:latin typeface="+mn-lt"/>
                <a:ea typeface="+mn-ea"/>
              </a:rPr>
              <a:t>Sutriko telekomunikacijų tinklai, nes sugriauta ir nuniokota daug 3G ir 4G ryšio bokštų, nuo kurių priklauso visuomenės naudojamas ryšys.</a:t>
            </a:r>
          </a:p>
          <a:p>
            <a:pPr marL="171360" indent="-171000">
              <a:lnSpc>
                <a:spcPct val="100000"/>
              </a:lnSpc>
              <a:buClr>
                <a:srgbClr val="000000"/>
              </a:buClr>
              <a:buFont typeface="StarSymbol"/>
              <a:buChar char="-"/>
              <a:tabLst>
                <a:tab pos="0" algn="l"/>
              </a:tabLst>
            </a:pPr>
            <a:r>
              <a:rPr lang="lt-LT" sz="1200" b="0" strike="noStrike" dirty="0">
                <a:solidFill>
                  <a:srgbClr val="000000"/>
                </a:solidFill>
                <a:latin typeface="+mn-lt"/>
                <a:ea typeface="+mn-ea"/>
              </a:rPr>
              <a:t>Gatvėse buvo puldinėjami 5G šviesolaidinius kabelius tiesiantys ar bet kokią kitokią telekomunikacijų infrastruktūrą įrengiantys telekomunikacijų bendrovių darbuotojai.</a:t>
            </a:r>
          </a:p>
          <a:p>
            <a:pPr>
              <a:lnSpc>
                <a:spcPct val="100000"/>
              </a:lnSpc>
              <a:tabLst>
                <a:tab pos="0" algn="l"/>
              </a:tabLst>
            </a:pPr>
            <a:endParaRPr lang="fr-BE" sz="1200" b="0" strike="noStrike" spc="-1" dirty="0">
              <a:latin typeface="Arial"/>
            </a:endParaRPr>
          </a:p>
          <a:p>
            <a:pPr>
              <a:lnSpc>
                <a:spcPct val="100000"/>
              </a:lnSpc>
              <a:tabLst>
                <a:tab pos="0" algn="l"/>
              </a:tabLst>
            </a:pPr>
            <a:r>
              <a:rPr lang="lt-LT" sz="1200" b="0" strike="noStrike" dirty="0">
                <a:solidFill>
                  <a:srgbClr val="000000"/>
                </a:solidFill>
                <a:latin typeface="+mn-lt"/>
                <a:ea typeface="+mn-ea"/>
              </a:rPr>
              <a:t>„Pajutę grėsmę, negalėdami kontroliuoti padėties arba mėgindami paaiškinti didelį ir reikšmingą įvykį, žmonės yra lengviau pažeidžiami ar linkę paaiškinimų ieškoti sąmokslo teorijose. Nors tai, regis, prieštarauja sveikam protui, žmonės jaučiasi labiau kontroliuojantys padėtį įsivaizduodami, kad dalykai nevyksta atsitiktinai, bet yra valdomi paslaptingų grupuočių ir organizacijų. Žmonėms labai sunku priimti savaiminį vyksmą,“ – Džordžo </a:t>
            </a:r>
            <a:r>
              <a:rPr lang="lt-LT" sz="1200" b="0" strike="noStrike" dirty="0" err="1">
                <a:solidFill>
                  <a:srgbClr val="000000"/>
                </a:solidFill>
                <a:latin typeface="+mn-lt"/>
                <a:ea typeface="+mn-ea"/>
              </a:rPr>
              <a:t>Meisono</a:t>
            </a:r>
            <a:r>
              <a:rPr lang="lt-LT" sz="1200" b="0" strike="noStrike" dirty="0">
                <a:solidFill>
                  <a:srgbClr val="000000"/>
                </a:solidFill>
                <a:latin typeface="+mn-lt"/>
                <a:ea typeface="+mn-ea"/>
              </a:rPr>
              <a:t> (George </a:t>
            </a:r>
            <a:r>
              <a:rPr lang="lt-LT" sz="1200" b="0" strike="noStrike" dirty="0" err="1">
                <a:solidFill>
                  <a:srgbClr val="000000"/>
                </a:solidFill>
                <a:latin typeface="+mn-lt"/>
                <a:ea typeface="+mn-ea"/>
              </a:rPr>
              <a:t>Mason</a:t>
            </a:r>
            <a:r>
              <a:rPr lang="lt-LT" sz="1200" b="0" strike="noStrike" dirty="0">
                <a:solidFill>
                  <a:srgbClr val="000000"/>
                </a:solidFill>
                <a:latin typeface="+mn-lt"/>
                <a:ea typeface="+mn-ea"/>
              </a:rPr>
              <a:t>) universiteto Klimato kaitos komunikacijos centro klaidinančios informacijos ekspertas Džonas Kukas (John </a:t>
            </a:r>
            <a:r>
              <a:rPr lang="lt-LT" sz="1200" b="0" strike="noStrike" dirty="0" err="1">
                <a:solidFill>
                  <a:srgbClr val="000000"/>
                </a:solidFill>
                <a:latin typeface="+mn-lt"/>
                <a:ea typeface="+mn-ea"/>
              </a:rPr>
              <a:t>Cook</a:t>
            </a:r>
            <a:r>
              <a:rPr lang="lt-LT" sz="1200" b="0" strike="noStrike" dirty="0">
                <a:solidFill>
                  <a:srgbClr val="000000"/>
                </a:solidFill>
                <a:latin typeface="+mn-lt"/>
                <a:ea typeface="+mn-ea"/>
              </a:rPr>
              <a:t>)</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lt-LT" sz="2000" b="0" strike="noStrike" dirty="0">
                <a:latin typeface="Arial"/>
              </a:rPr>
              <a:t>Aptartinos temos</a:t>
            </a:r>
          </a:p>
          <a:p>
            <a:pPr>
              <a:lnSpc>
                <a:spcPct val="100000"/>
              </a:lnSpc>
              <a:tabLst>
                <a:tab pos="0" algn="l"/>
              </a:tabLst>
            </a:pPr>
            <a:r>
              <a:rPr lang="lt-LT" sz="2000" b="0" strike="noStrike" dirty="0">
                <a:latin typeface="Arial"/>
              </a:rPr>
              <a:t>– Laikydamiesi netinkamų sveikatos rekomendacijų žmonės gali nuspręsti nesigydyti arba </a:t>
            </a:r>
            <a:r>
              <a:rPr lang="lt-LT" sz="2000" b="0" strike="noStrike" dirty="0">
                <a:solidFill>
                  <a:srgbClr val="FF0000"/>
                </a:solidFill>
                <a:latin typeface="Arial"/>
              </a:rPr>
              <a:t>nuvertinti ar pervertinti tam tikrą ligą. Geras pavyzdys – šis su COVID-19 susijęs paveikslėlis. Būtent tokį paveikslėlį kai kurie iš jūsų galbūt esate matę socialiniuose tinkluose ar net kai kuriuose jūsų „</a:t>
            </a:r>
            <a:r>
              <a:rPr lang="lt-LT" sz="2000" b="0" strike="noStrike" dirty="0" err="1">
                <a:solidFill>
                  <a:srgbClr val="FF0000"/>
                </a:solidFill>
                <a:latin typeface="Arial"/>
              </a:rPr>
              <a:t>WhatsApp</a:t>
            </a:r>
            <a:r>
              <a:rPr lang="lt-LT" sz="2000" b="0" strike="noStrike" dirty="0">
                <a:solidFill>
                  <a:srgbClr val="FF0000"/>
                </a:solidFill>
                <a:latin typeface="Arial"/>
              </a:rPr>
              <a:t>“ pokalbiuose: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lt-LT" sz="2000" b="0" strike="noStrike" dirty="0">
                <a:solidFill>
                  <a:srgbClr val="FF0000"/>
                </a:solidFill>
                <a:latin typeface="Arial"/>
              </a:rPr>
              <a:t>Kodėl tai blogai?</a:t>
            </a:r>
          </a:p>
          <a:p>
            <a:pPr marL="171360" indent="-171000">
              <a:lnSpc>
                <a:spcPct val="100000"/>
              </a:lnSpc>
              <a:buClr>
                <a:srgbClr val="000000"/>
              </a:buClr>
              <a:buFont typeface="StarSymbol"/>
              <a:buChar char="-"/>
              <a:tabLst>
                <a:tab pos="0" algn="l"/>
              </a:tabLst>
            </a:pPr>
            <a:r>
              <a:rPr lang="lt-LT" sz="2000" b="0" strike="noStrike" dirty="0">
                <a:solidFill>
                  <a:srgbClr val="FF0000"/>
                </a:solidFill>
                <a:latin typeface="Arial"/>
              </a:rPr>
              <a:t>Šiuo atveju siūlyti gerti karštą vandenį nėra labai pavojinga, bet kas būtų, jeigu būtų skleidžiama dezinformacija apie mums išties labai pavojingo skysčio, pvz., </a:t>
            </a:r>
            <a:r>
              <a:rPr lang="lt-LT" sz="2000" b="0" strike="noStrike" dirty="0" err="1">
                <a:solidFill>
                  <a:srgbClr val="FF0000"/>
                </a:solidFill>
                <a:latin typeface="Arial"/>
              </a:rPr>
              <a:t>baliklio</a:t>
            </a:r>
            <a:r>
              <a:rPr lang="lt-LT" sz="2000" b="0" strike="noStrike" dirty="0">
                <a:solidFill>
                  <a:srgbClr val="FF0000"/>
                </a:solidFill>
                <a:latin typeface="Arial"/>
              </a:rPr>
              <a:t>, gėrimą?</a:t>
            </a:r>
          </a:p>
          <a:p>
            <a:pPr marL="171360" indent="-171000">
              <a:lnSpc>
                <a:spcPct val="100000"/>
              </a:lnSpc>
              <a:buClr>
                <a:srgbClr val="000000"/>
              </a:buClr>
              <a:buFont typeface="StarSymbol"/>
              <a:buChar char="-"/>
              <a:tabLst>
                <a:tab pos="0" algn="l"/>
              </a:tabLst>
            </a:pPr>
            <a:r>
              <a:rPr lang="lt-LT" sz="2000" b="0" strike="noStrike" dirty="0">
                <a:solidFill>
                  <a:srgbClr val="FF0000"/>
                </a:solidFill>
                <a:latin typeface="Arial"/>
              </a:rPr>
              <a:t>Iš tikrųjų, Amerikos atogrąžų medicinos ir higienos žurnale paskelbto tyrimo duomenimis, dėl dezinformacijos ir klaidinančios informacijos apie koronavirusą mirė bent 800 žmonių (2020 m. rugpjūčio mėn. duomenimis) ir maždaug 6 000 buvo paguldyti į ligoninę. Tyrime nagrinėti internete sklandantys su COVID-19 susiję gandai, stigmos ir sąmokslo </a:t>
            </a:r>
            <a:r>
              <a:rPr lang="lt-LT" sz="2000" b="0" strike="noStrike" dirty="0" err="1">
                <a:solidFill>
                  <a:srgbClr val="FF0000"/>
                </a:solidFill>
                <a:latin typeface="Arial"/>
              </a:rPr>
              <a:t>naratyvai</a:t>
            </a:r>
            <a:r>
              <a:rPr lang="lt-LT" sz="2000" b="0" strike="noStrike" dirty="0">
                <a:solidFill>
                  <a:srgbClr val="FF0000"/>
                </a:solidFill>
                <a:latin typeface="Arial"/>
              </a:rPr>
              <a:t> ir jų poveikis visuomenės sveikatai.</a:t>
            </a:r>
          </a:p>
          <a:p>
            <a:pPr marL="171360" indent="-171000">
              <a:lnSpc>
                <a:spcPct val="100000"/>
              </a:lnSpc>
              <a:buClr>
                <a:srgbClr val="000000"/>
              </a:buClr>
              <a:buFont typeface="StarSymbol"/>
              <a:buChar char="-"/>
              <a:tabLst>
                <a:tab pos="0" algn="l"/>
              </a:tabLst>
            </a:pPr>
            <a:r>
              <a:rPr lang="lt-LT" sz="1200" b="0" strike="noStrike" dirty="0">
                <a:solidFill>
                  <a:srgbClr val="FF0000"/>
                </a:solidFill>
                <a:latin typeface="+mn-lt"/>
                <a:ea typeface="+mn-ea"/>
              </a:rPr>
              <a:t>Dažnai tokia klaidinga informacija skleidžiama be tyčios, tačiau daugeliu kitų atvejų ją platinantys šaltiniai mėgina išprovokuoti daugiau spustelėjimų skelbdami antraštes ir istorijas, meistriškai sukurtas siekiant patraukti dėmesį (vadinamoji antraštinio masalo žurnalistika: pvz., „Mokslininkai teigia, kad šis senovinis vaistas gali pateikti atsakymą, kaip išgydyti vėžį. Spustelėkite čia ir sužinosite daugiau!“), arba net piktavaliai stengiasi sukelti sumaištį bei painiavą ir užteršti informacinę aplinką daugybe dažnai prieštaringų </a:t>
            </a:r>
            <a:r>
              <a:rPr lang="lt-LT" sz="1200" b="0" strike="noStrike" dirty="0" err="1">
                <a:solidFill>
                  <a:srgbClr val="FF0000"/>
                </a:solidFill>
                <a:latin typeface="+mn-lt"/>
                <a:ea typeface="+mn-ea"/>
              </a:rPr>
              <a:t>naratyvų</a:t>
            </a:r>
            <a:r>
              <a:rPr lang="lt-LT" sz="1200" b="0" strike="noStrike" dirty="0">
                <a:solidFill>
                  <a:srgbClr val="FF0000"/>
                </a:solidFill>
                <a:latin typeface="+mn-lt"/>
                <a:ea typeface="+mn-ea"/>
              </a:rPr>
              <a:t>.</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lt-LT" dirty="0"/>
              <a:t>Pirmiausia parodykite vaizdo įrašą</a:t>
            </a:r>
            <a:r>
              <a:rPr lang="lt-LT" sz="2000" b="0" strike="noStrike" dirty="0">
                <a:latin typeface="Arial"/>
              </a:rPr>
              <a:t> skaidrėje (https://www.youtube.com/watch?v=9jnq3MRLsEU)</a:t>
            </a:r>
            <a:r>
              <a:rPr lang="lt-LT" dirty="0"/>
              <a:t>.</a:t>
            </a:r>
            <a:br>
              <a:rPr lang="lt-LT" dirty="0"/>
            </a:br>
            <a:r>
              <a:rPr lang="lt-LT" sz="2000" b="0" strike="noStrike" dirty="0">
                <a:latin typeface="Arial"/>
              </a:rPr>
              <a:t>Trukmė –  40” (nuo 2 min. 51 sek. iki 3 min. 31 sek.)</a:t>
            </a:r>
          </a:p>
          <a:p>
            <a:pPr marL="216000" indent="-216000">
              <a:lnSpc>
                <a:spcPct val="100000"/>
              </a:lnSpc>
            </a:pPr>
            <a:endParaRPr lang="fr-BE" sz="2000" b="0" strike="noStrike" spc="-1" dirty="0">
              <a:latin typeface="Arial"/>
            </a:endParaRPr>
          </a:p>
          <a:p>
            <a:pPr marL="216000" indent="-216000">
              <a:lnSpc>
                <a:spcPct val="100000"/>
              </a:lnSpc>
            </a:pPr>
            <a:r>
              <a:rPr lang="lt-LT" sz="2000" b="0" strike="noStrike" dirty="0">
                <a:latin typeface="Arial"/>
              </a:rPr>
              <a:t>Vaizdo įrašo tekstas (vertimas)</a:t>
            </a:r>
          </a:p>
          <a:p>
            <a:pPr marL="139680">
              <a:lnSpc>
                <a:spcPct val="100000"/>
              </a:lnSpc>
              <a:tabLst>
                <a:tab pos="0" algn="l"/>
              </a:tabLst>
            </a:pPr>
            <a:r>
              <a:rPr lang="lt-LT" sz="1200" b="0" strike="noStrike" dirty="0">
                <a:solidFill>
                  <a:srgbClr val="000000"/>
                </a:solidFill>
                <a:latin typeface="Arial"/>
              </a:rPr>
              <a:t>---------------------------</a:t>
            </a:r>
            <a:r>
              <a:rPr lang="lt-LT" dirty="0"/>
              <a:t/>
            </a:r>
            <a:br>
              <a:rPr lang="lt-LT" dirty="0"/>
            </a:br>
            <a:r>
              <a:rPr lang="lt-LT" sz="2000" b="0" strike="noStrike" dirty="0">
                <a:solidFill>
                  <a:srgbClr val="000000"/>
                </a:solidFill>
                <a:latin typeface="Arial"/>
              </a:rPr>
              <a:t>(Marija, kuri teigia esanti Odesos gyventoja, 2014 m. kovo 3 d. atvykusi į mitingą Sevastopolyje, Kryme)</a:t>
            </a:r>
            <a:r>
              <a:rPr lang="lt-LT" dirty="0"/>
              <a:t/>
            </a:r>
            <a:br>
              <a:rPr lang="lt-LT" dirty="0"/>
            </a:br>
            <a:r>
              <a:rPr lang="lt-LT" sz="2000" b="0" strike="noStrike" dirty="0">
                <a:solidFill>
                  <a:srgbClr val="000000"/>
                </a:solidFill>
                <a:latin typeface="Arial"/>
              </a:rPr>
              <a:t>(Krymo televizijos stoties NTS laidoje parodyto reportažo iš mitingo ištrauka)</a:t>
            </a:r>
            <a:r>
              <a:rPr lang="lt-LT" dirty="0"/>
              <a:t/>
            </a:r>
            <a:br>
              <a:rPr lang="lt-LT" dirty="0"/>
            </a:br>
            <a:r>
              <a:rPr lang="lt-LT" sz="2000" b="0" strike="noStrike" dirty="0">
                <a:solidFill>
                  <a:srgbClr val="000000"/>
                </a:solidFill>
                <a:latin typeface="Arial"/>
              </a:rPr>
              <a:t>//</a:t>
            </a:r>
          </a:p>
          <a:p>
            <a:pPr marL="139680">
              <a:lnSpc>
                <a:spcPct val="100000"/>
              </a:lnSpc>
              <a:tabLst>
                <a:tab pos="0" algn="l"/>
              </a:tabLst>
            </a:pPr>
            <a:r>
              <a:rPr lang="lt-LT" sz="2000" b="0" strike="noStrike" dirty="0">
                <a:solidFill>
                  <a:srgbClr val="000000"/>
                </a:solidFill>
                <a:latin typeface="Arial"/>
              </a:rPr>
              <a:t>Iš mokyklos skambina mokytojai ir prašo apsaugos.</a:t>
            </a:r>
            <a:r>
              <a:rPr lang="lt-LT" dirty="0"/>
              <a:t/>
            </a:r>
            <a:br>
              <a:rPr lang="lt-LT" dirty="0"/>
            </a:br>
            <a:r>
              <a:rPr lang="lt-LT" sz="2000" b="0" strike="noStrike" dirty="0">
                <a:solidFill>
                  <a:srgbClr val="000000"/>
                </a:solidFill>
                <a:latin typeface="Arial"/>
              </a:rPr>
              <a:t>Mano vaikai mokosi rusiškoje mokykloje, o aš esu tėvų taryboje.</a:t>
            </a:r>
          </a:p>
          <a:p>
            <a:pPr marL="139680">
              <a:lnSpc>
                <a:spcPct val="100000"/>
              </a:lnSpc>
              <a:tabLst>
                <a:tab pos="0" algn="l"/>
              </a:tabLst>
            </a:pPr>
            <a:r>
              <a:rPr lang="lt-LT" sz="2000" b="0" strike="noStrike" dirty="0">
                <a:solidFill>
                  <a:srgbClr val="000000"/>
                </a:solidFill>
                <a:latin typeface="Arial"/>
              </a:rPr>
              <a:t>Ateinu į mokyklą, o vaikai klausia: „Ar ir mes sėsim į kalėjimą, nes mokomės rusų kalbos ir šnekame rusiškai?“</a:t>
            </a:r>
          </a:p>
          <a:p>
            <a:pPr marL="139680">
              <a:lnSpc>
                <a:spcPct val="100000"/>
              </a:lnSpc>
              <a:tabLst>
                <a:tab pos="0" algn="l"/>
              </a:tabLst>
            </a:pPr>
            <a:r>
              <a:rPr lang="lt-LT" sz="2000" b="0" strike="noStrike" dirty="0">
                <a:solidFill>
                  <a:srgbClr val="000000"/>
                </a:solidFill>
                <a:latin typeface="Arial"/>
              </a:rPr>
              <a:t>Kad atvažiuotume pas jus, turėjome išjungti savo mobiliuosius telefonus ir išimti baterijas.</a:t>
            </a:r>
          </a:p>
          <a:p>
            <a:pPr marL="139680">
              <a:lnSpc>
                <a:spcPct val="100000"/>
              </a:lnSpc>
              <a:tabLst>
                <a:tab pos="0" algn="l"/>
              </a:tabLst>
            </a:pPr>
            <a:r>
              <a:rPr lang="lt-LT" sz="2000" b="0" strike="noStrike" dirty="0">
                <a:solidFill>
                  <a:srgbClr val="000000"/>
                </a:solidFill>
                <a:latin typeface="Arial"/>
              </a:rPr>
              <a:t>Prasidėjo baisus persekiojimas – tai tikrai siaubinga.</a:t>
            </a:r>
          </a:p>
          <a:p>
            <a:pPr marL="139680">
              <a:lnSpc>
                <a:spcPct val="100000"/>
              </a:lnSpc>
              <a:tabLst>
                <a:tab pos="0" algn="l"/>
              </a:tabLst>
            </a:pPr>
            <a:r>
              <a:rPr lang="lt-LT"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lt-LT" sz="2000" b="0" strike="noStrike" dirty="0">
                <a:solidFill>
                  <a:srgbClr val="000000"/>
                </a:solidFill>
                <a:latin typeface="Arial"/>
              </a:rPr>
              <a:t>//</a:t>
            </a:r>
          </a:p>
          <a:p>
            <a:pPr marL="139680">
              <a:lnSpc>
                <a:spcPct val="100000"/>
              </a:lnSpc>
              <a:tabLst>
                <a:tab pos="0" algn="l"/>
              </a:tabLst>
            </a:pPr>
            <a:r>
              <a:rPr lang="lt-LT" sz="2000" b="0" strike="noStrike" dirty="0">
                <a:solidFill>
                  <a:srgbClr val="000000"/>
                </a:solidFill>
                <a:latin typeface="Arial"/>
              </a:rPr>
              <a:t>Įvairūs vaizdo įrašai, kuriuose nufilmuoti tie patys dalyviai:</a:t>
            </a:r>
          </a:p>
          <a:p>
            <a:pPr marL="139680">
              <a:lnSpc>
                <a:spcPct val="100000"/>
              </a:lnSpc>
              <a:tabLst>
                <a:tab pos="0" algn="l"/>
              </a:tabLst>
            </a:pPr>
            <a:r>
              <a:rPr lang="lt-LT" sz="2000" b="0" strike="noStrike" dirty="0">
                <a:solidFill>
                  <a:srgbClr val="000000"/>
                </a:solidFill>
                <a:latin typeface="Arial"/>
              </a:rPr>
              <a:t>https://www.youtube.com/watch?v=Onui6ivzf4o (Charkove);</a:t>
            </a:r>
          </a:p>
          <a:p>
            <a:pPr marL="139680">
              <a:lnSpc>
                <a:spcPct val="100000"/>
              </a:lnSpc>
              <a:tabLst>
                <a:tab pos="0" algn="l"/>
              </a:tabLst>
            </a:pPr>
            <a:r>
              <a:rPr lang="lt-LT" sz="2000" b="0" strike="noStrike" dirty="0">
                <a:solidFill>
                  <a:srgbClr val="000000"/>
                </a:solidFill>
                <a:latin typeface="Arial"/>
              </a:rPr>
              <a:t>https://www.youtube.com/watch?v=9jnq3MRLsEU (Sevastopolyje);</a:t>
            </a:r>
          </a:p>
          <a:p>
            <a:pPr marL="139680">
              <a:lnSpc>
                <a:spcPct val="100000"/>
              </a:lnSpc>
              <a:tabLst>
                <a:tab pos="0" algn="l"/>
              </a:tabLst>
            </a:pPr>
            <a:r>
              <a:rPr lang="lt-LT" sz="2000" b="0" strike="noStrike" dirty="0">
                <a:solidFill>
                  <a:srgbClr val="000000"/>
                </a:solidFill>
                <a:latin typeface="Arial"/>
              </a:rPr>
              <a:t>https://www.youtube.com/watch?v=mYlDRUnzvsc (tariamas referendumas Kryme);</a:t>
            </a:r>
          </a:p>
          <a:p>
            <a:pPr marL="139680">
              <a:lnSpc>
                <a:spcPct val="100000"/>
              </a:lnSpc>
              <a:tabLst>
                <a:tab pos="0" algn="l"/>
              </a:tabLst>
            </a:pPr>
            <a:r>
              <a:rPr lang="lt-LT" sz="2000" b="0" strike="noStrike" dirty="0">
                <a:solidFill>
                  <a:srgbClr val="000000"/>
                </a:solidFill>
                <a:latin typeface="Arial"/>
              </a:rPr>
              <a:t>https://www.youtube.com/watch?v=3YM-Og-g_jY (Kijeve);</a:t>
            </a:r>
          </a:p>
          <a:p>
            <a:pPr marL="139680">
              <a:lnSpc>
                <a:spcPct val="100000"/>
              </a:lnSpc>
              <a:tabLst>
                <a:tab pos="0" algn="l"/>
              </a:tabLst>
            </a:pPr>
            <a:r>
              <a:rPr lang="lt-LT" sz="2000" b="0" strike="noStrike" dirty="0">
                <a:solidFill>
                  <a:srgbClr val="000000"/>
                </a:solidFill>
                <a:latin typeface="Arial"/>
              </a:rPr>
              <a:t>https://www.youtube.com/watch?v=x4jWXVQ-Jog (</a:t>
            </a:r>
            <a:r>
              <a:rPr lang="lt-LT" sz="2000" b="0" strike="noStrike" dirty="0" err="1">
                <a:solidFill>
                  <a:srgbClr val="000000"/>
                </a:solidFill>
                <a:latin typeface="Arial"/>
              </a:rPr>
              <a:t>Luganske</a:t>
            </a:r>
            <a:r>
              <a:rPr lang="lt-LT" sz="2000" b="0" strike="noStrike" dirty="0">
                <a:solidFill>
                  <a:srgbClr val="000000"/>
                </a:solidFill>
                <a:latin typeface="Arial"/>
              </a:rPr>
              <a:t>) – vaizdo įrašas neprieinamas;</a:t>
            </a:r>
          </a:p>
          <a:p>
            <a:pPr marL="139680">
              <a:lnSpc>
                <a:spcPct val="100000"/>
              </a:lnSpc>
              <a:tabLst>
                <a:tab pos="0" algn="l"/>
              </a:tabLst>
            </a:pPr>
            <a:r>
              <a:rPr lang="lt-LT" sz="2000" b="0" strike="noStrike" dirty="0">
                <a:solidFill>
                  <a:srgbClr val="000000"/>
                </a:solidFill>
                <a:latin typeface="Arial"/>
              </a:rPr>
              <a:t>https://www.youtube.com/watch?v=JzcBu28nqV0 (</a:t>
            </a:r>
            <a:r>
              <a:rPr lang="lt-LT" sz="2000" b="0" strike="noStrike" dirty="0" err="1">
                <a:solidFill>
                  <a:srgbClr val="000000"/>
                </a:solidFill>
                <a:latin typeface="Arial"/>
              </a:rPr>
              <a:t>Kryvyj</a:t>
            </a:r>
            <a:r>
              <a:rPr lang="lt-LT" sz="2000" b="0" strike="noStrike" dirty="0">
                <a:solidFill>
                  <a:srgbClr val="000000"/>
                </a:solidFill>
                <a:latin typeface="Arial"/>
              </a:rPr>
              <a:t> </a:t>
            </a:r>
            <a:r>
              <a:rPr lang="lt-LT" sz="2000" b="0" strike="noStrike" dirty="0" err="1">
                <a:solidFill>
                  <a:srgbClr val="000000"/>
                </a:solidFill>
                <a:latin typeface="Arial"/>
              </a:rPr>
              <a:t>Rihe</a:t>
            </a:r>
            <a:r>
              <a:rPr lang="lt-L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lt-LT" sz="2000" b="0" strike="noStrike" dirty="0">
                <a:solidFill>
                  <a:srgbClr val="000000"/>
                </a:solidFill>
                <a:latin typeface="Arial"/>
              </a:rPr>
              <a:t>Aptartinos temos</a:t>
            </a:r>
          </a:p>
          <a:p>
            <a:pPr marL="139680">
              <a:lnSpc>
                <a:spcPct val="100000"/>
              </a:lnSpc>
              <a:tabLst>
                <a:tab pos="0" algn="l"/>
              </a:tabLst>
            </a:pPr>
            <a:r>
              <a:rPr lang="lt-LT" sz="2000" b="0" strike="noStrike" dirty="0">
                <a:solidFill>
                  <a:srgbClr val="000000"/>
                </a:solidFill>
                <a:latin typeface="Arial"/>
              </a:rPr>
              <a:t>– Propagandos kūrėjai turi būti tikri, kad jų žinia bus nuosekli, todėl įvairius emocijas keliančius veikėjus vaidina profesionalūs aktoriai.</a:t>
            </a:r>
          </a:p>
          <a:p>
            <a:pPr marL="139680">
              <a:lnSpc>
                <a:spcPct val="100000"/>
              </a:lnSpc>
              <a:tabLst>
                <a:tab pos="0" algn="l"/>
              </a:tabLst>
            </a:pPr>
            <a:r>
              <a:rPr lang="lt-LT" sz="2000" b="0" strike="noStrike" dirty="0">
                <a:solidFill>
                  <a:srgbClr val="000000"/>
                </a:solidFill>
                <a:latin typeface="Arial"/>
              </a:rPr>
              <a:t>– Pateikus tikrų pavyzdžių padėtis neatrodytų tokia kraštutinė, todėl argumentai būtų atsverti ir galutinis poveikis žiūrovui būtų objektyvus. Tačiau čia perteikiama sufabrikuota neapykanta Ukrainos nepriklausomybės siekiams ir jos rėmėjams.</a:t>
            </a:r>
          </a:p>
          <a:p>
            <a:pPr>
              <a:lnSpc>
                <a:spcPct val="100000"/>
              </a:lnSpc>
              <a:tabLst>
                <a:tab pos="0" algn="l"/>
              </a:tabLst>
            </a:pPr>
            <a:endParaRPr lang="fr-BE" sz="2000" b="0" strike="noStrike" spc="-1" dirty="0">
              <a:latin typeface="Arial"/>
            </a:endParaRPr>
          </a:p>
          <a:p>
            <a:pPr>
              <a:lnSpc>
                <a:spcPct val="100000"/>
              </a:lnSpc>
              <a:tabLst>
                <a:tab pos="0" algn="l"/>
              </a:tabLst>
            </a:pPr>
            <a:r>
              <a:rPr lang="lt-LT" sz="2000" b="0" strike="noStrike" dirty="0">
                <a:solidFill>
                  <a:srgbClr val="000000"/>
                </a:solidFill>
                <a:latin typeface="Arial"/>
              </a:rPr>
              <a:t>Kodėl tai blogai?</a:t>
            </a:r>
          </a:p>
          <a:p>
            <a:pPr>
              <a:lnSpc>
                <a:spcPct val="100000"/>
              </a:lnSpc>
              <a:tabLst>
                <a:tab pos="0" algn="l"/>
              </a:tabLst>
            </a:pPr>
            <a:r>
              <a:rPr lang="lt-LT" sz="2000" b="0" strike="noStrike" dirty="0">
                <a:solidFill>
                  <a:srgbClr val="000000"/>
                </a:solidFill>
                <a:latin typeface="Arial"/>
              </a:rPr>
              <a:t>Skelbiant melagingą informaciją siekiama apšmeižti priešininkus, nepaisant tikrų faktų.</a:t>
            </a:r>
          </a:p>
          <a:p>
            <a:pPr>
              <a:lnSpc>
                <a:spcPct val="100000"/>
              </a:lnSpc>
              <a:tabLst>
                <a:tab pos="0" algn="l"/>
              </a:tabLst>
            </a:pPr>
            <a:r>
              <a:rPr lang="lt-LT" sz="2000" b="0" strike="noStrike" dirty="0">
                <a:solidFill>
                  <a:srgbClr val="000000"/>
                </a:solidFill>
                <a:latin typeface="Arial"/>
              </a:rPr>
              <a:t>Ekstremaliai (neteisingai) apibūdintą situaciją pateikus kaip tikrovę kurstomas keršto troškimas.</a:t>
            </a:r>
          </a:p>
          <a:p>
            <a:pPr>
              <a:lnSpc>
                <a:spcPct val="100000"/>
              </a:lnSpc>
              <a:tabLst>
                <a:tab pos="0" algn="l"/>
              </a:tabLst>
            </a:pPr>
            <a:r>
              <a:rPr lang="lt-LT" sz="2000" b="0" strike="noStrike" dirty="0">
                <a:solidFill>
                  <a:srgbClr val="000000"/>
                </a:solidFill>
                <a:latin typeface="Arial"/>
              </a:rPr>
              <a:t>Manipuliuojant emocijomis įtraukiamos įvairios socialinės grupės taip tarsi netiesiogiai įrodant, kad turi būti palaikomos „kraštutinės atsakomosios priemonės“.</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yle.fi/aihe/digitreenit" TargetMode="External"/><Relationship Id="rId13" Type="http://schemas.openxmlformats.org/officeDocument/2006/relationships/hyperlink" Target="https://www.gutes-aufwachsen-mit-medien.de/" TargetMode="External"/><Relationship Id="rId18" Type="http://schemas.openxmlformats.org/officeDocument/2006/relationships/hyperlink" Target="https://www.dw.com/en/dw-akademie/about-us/s-9519" TargetMode="External"/><Relationship Id="rId3" Type="http://schemas.openxmlformats.org/officeDocument/2006/relationships/hyperlink" Target="https://www.salto-youth.net/rc/participation/aboutparticipation/" TargetMode="External"/><Relationship Id="rId21" Type="http://schemas.openxmlformats.org/officeDocument/2006/relationships/image" Target="../media/image69.png"/><Relationship Id="rId7" Type="http://schemas.openxmlformats.org/officeDocument/2006/relationships/hyperlink" Target="https://mediakasvatus.fi/" TargetMode="External"/><Relationship Id="rId12" Type="http://schemas.openxmlformats.org/officeDocument/2006/relationships/hyperlink" Target="https://www.schau-hin.info/" TargetMode="External"/><Relationship Id="rId17" Type="http://schemas.openxmlformats.org/officeDocument/2006/relationships/hyperlink" Target="https://www.blinde-kuh.de/smart-index.html" TargetMode="External"/><Relationship Id="rId2" Type="http://schemas.openxmlformats.org/officeDocument/2006/relationships/image" Target="../media/image68.png"/><Relationship Id="rId16" Type="http://schemas.openxmlformats.org/officeDocument/2006/relationships/hyperlink" Target="https://act-on.jff.de/" TargetMode="External"/><Relationship Id="rId20" Type="http://schemas.openxmlformats.org/officeDocument/2006/relationships/hyperlink" Target="https://fakescape.cz/" TargetMode="External"/><Relationship Id="rId1" Type="http://schemas.openxmlformats.org/officeDocument/2006/relationships/slideLayout" Target="../slideLayouts/slideLayout61.xml"/><Relationship Id="rId6" Type="http://schemas.openxmlformats.org/officeDocument/2006/relationships/hyperlink" Target="https://www.mediataitoviikko.fi/" TargetMode="External"/><Relationship Id="rId11" Type="http://schemas.openxmlformats.org/officeDocument/2006/relationships/hyperlink" Target="https://www.bmfsfj.de/bmfsfj/themen/kinder-und-jugend/medienkompetenz/medienkompetenz-staerken/75350" TargetMode="External"/><Relationship Id="rId5" Type="http://schemas.openxmlformats.org/officeDocument/2006/relationships/hyperlink" Target="https://kavi.fi/sites/default/files/documents/mil_in_finland.pdf" TargetMode="External"/><Relationship Id="rId15" Type="http://schemas.openxmlformats.org/officeDocument/2006/relationships/hyperlink" Target="https://www.dji.de/ueber-uns/projekte/projekte/apps-fuer-kinder-angebote-und-trendanalysen/datenbank-apps-fuer-kinder.html" TargetMode="External"/><Relationship Id="rId10" Type="http://schemas.openxmlformats.org/officeDocument/2006/relationships/hyperlink" Target="http://irex-europe.fr/" TargetMode="External"/><Relationship Id="rId19" Type="http://schemas.openxmlformats.org/officeDocument/2006/relationships/hyperlink" Target="https://medialiteracyinstitute.gr/pii-imaste/" TargetMode="External"/><Relationship Id="rId4" Type="http://schemas.openxmlformats.org/officeDocument/2006/relationships/hyperlink" Target="https://medialukutaitosuomessa.fi/" TargetMode="External"/><Relationship Id="rId9" Type="http://schemas.openxmlformats.org/officeDocument/2006/relationships/hyperlink" Target="https://yle.fi/uutiset/osasto/uutisluokka/" TargetMode="External"/><Relationship Id="rId14" Type="http://schemas.openxmlformats.org/officeDocument/2006/relationships/hyperlink" Target="https://www.surfen-ohne-risiko.net/" TargetMode="External"/><Relationship Id="rId22"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hyperlink" Target="https://www.lsm.lv/pilnadoma" TargetMode="External"/><Relationship Id="rId13" Type="http://schemas.openxmlformats.org/officeDocument/2006/relationships/hyperlink" Target="https://www.zinauviska.lt/lt/" TargetMode="External"/><Relationship Id="rId18" Type="http://schemas.openxmlformats.org/officeDocument/2006/relationships/hyperlink" Target="https://ejc.net/" TargetMode="External"/><Relationship Id="rId3" Type="http://schemas.openxmlformats.org/officeDocument/2006/relationships/hyperlink" Target="https://televele.hu/" TargetMode="External"/><Relationship Id="rId21" Type="http://schemas.openxmlformats.org/officeDocument/2006/relationships/image" Target="../media/image69.png"/><Relationship Id="rId7" Type="http://schemas.openxmlformats.org/officeDocument/2006/relationships/hyperlink" Target="https://eurispes.eu/attivita/media-literacy/media-literacy-in-italia/" TargetMode="External"/><Relationship Id="rId12" Type="http://schemas.openxmlformats.org/officeDocument/2006/relationships/hyperlink" Target="https://www.draugiskasinternetas.lt/en/about-safer-internet/" TargetMode="External"/><Relationship Id="rId17" Type="http://schemas.openxmlformats.org/officeDocument/2006/relationships/hyperlink" Target="https://www.mediawijzer.net/" TargetMode="External"/><Relationship Id="rId2" Type="http://schemas.openxmlformats.org/officeDocument/2006/relationships/image" Target="../media/image68.png"/><Relationship Id="rId16" Type="http://schemas.openxmlformats.org/officeDocument/2006/relationships/hyperlink" Target="https://www.besmartonline.org.mt/Default.aspx" TargetMode="External"/><Relationship Id="rId20" Type="http://schemas.openxmlformats.org/officeDocument/2006/relationships/hyperlink" Target="https://www.aboutbadnews.com/social-impact-game" TargetMode="External"/><Relationship Id="rId1" Type="http://schemas.openxmlformats.org/officeDocument/2006/relationships/slideLayout" Target="../slideLayouts/slideLayout61.xml"/><Relationship Id="rId6" Type="http://schemas.openxmlformats.org/officeDocument/2006/relationships/hyperlink" Target="https://www.medmediaeducation.it/" TargetMode="External"/><Relationship Id="rId11" Type="http://schemas.openxmlformats.org/officeDocument/2006/relationships/hyperlink" Target="https://www.facebook.com/medijpratejs/" TargetMode="External"/><Relationship Id="rId5" Type="http://schemas.openxmlformats.org/officeDocument/2006/relationships/hyperlink" Target="https://www.facta.news/" TargetMode="External"/><Relationship Id="rId15" Type="http://schemas.openxmlformats.org/officeDocument/2006/relationships/hyperlink" Target="https://www.bee-secure.lu/fr/news" TargetMode="External"/><Relationship Id="rId10" Type="http://schemas.openxmlformats.org/officeDocument/2006/relationships/hyperlink" Target="https://www.km.gov.lv/uploads/ckeditor/files/mediju_politika/medijprat&#299;ba/medijpratibas%20materiali/Caps_un_ciet-ISBN-978-9984-633-45-9-ilovepdf-compressed.pdf" TargetMode="External"/><Relationship Id="rId19" Type="http://schemas.openxmlformats.org/officeDocument/2006/relationships/hyperlink" Target="https://www.hoezomediawijs.nl/" TargetMode="External"/><Relationship Id="rId4" Type="http://schemas.openxmlformats.org/officeDocument/2006/relationships/hyperlink" Target="https://www.bemediasmart.ie/" TargetMode="External"/><Relationship Id="rId9" Type="http://schemas.openxmlformats.org/officeDocument/2006/relationships/hyperlink" Target="https://en.rebaltica.lv/investigations/recheck/" TargetMode="External"/><Relationship Id="rId14" Type="http://schemas.openxmlformats.org/officeDocument/2006/relationships/hyperlink" Target="https://debunk.eu/about-debunk/" TargetMode="External"/><Relationship Id="rId22"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hyperlink" Target="https://www.szkolazklasa.org.pl/" TargetMode="External"/><Relationship Id="rId13" Type="http://schemas.openxmlformats.org/officeDocument/2006/relationships/hyperlink" Target="https://www.factual.ro/" TargetMode="External"/><Relationship Id="rId18" Type="http://schemas.openxmlformats.org/officeDocument/2006/relationships/image" Target="../media/image70.png"/><Relationship Id="rId3" Type="http://schemas.openxmlformats.org/officeDocument/2006/relationships/hyperlink" Target="https://e-jcn.eu/" TargetMode="External"/><Relationship Id="rId7" Type="http://schemas.openxmlformats.org/officeDocument/2006/relationships/hyperlink" Target="http://ptem.org.pl/" TargetMode="External"/><Relationship Id="rId12" Type="http://schemas.openxmlformats.org/officeDocument/2006/relationships/hyperlink" Target="https://www.activewatch.ro/" TargetMode="External"/><Relationship Id="rId17" Type="http://schemas.openxmlformats.org/officeDocument/2006/relationships/image" Target="../media/image69.png"/><Relationship Id="rId2" Type="http://schemas.openxmlformats.org/officeDocument/2006/relationships/image" Target="../media/image68.png"/><Relationship Id="rId16" Type="http://schemas.openxmlformats.org/officeDocument/2006/relationships/hyperlink" Target="http://en.rvr.sk/" TargetMode="External"/><Relationship Id="rId1" Type="http://schemas.openxmlformats.org/officeDocument/2006/relationships/slideLayout" Target="../slideLayouts/slideLayout61.xml"/><Relationship Id="rId6" Type="http://schemas.openxmlformats.org/officeDocument/2006/relationships/hyperlink" Target="https://fdds.pl/" TargetMode="External"/><Relationship Id="rId11" Type="http://schemas.openxmlformats.org/officeDocument/2006/relationships/hyperlink" Target="https://www.incode2030.gov.pt/en/incode2030" TargetMode="External"/><Relationship Id="rId5" Type="http://schemas.openxmlformats.org/officeDocument/2006/relationships/hyperlink" Target="https://nowoczesnapolska.org.pl/" TargetMode="External"/><Relationship Id="rId15" Type="http://schemas.openxmlformats.org/officeDocument/2006/relationships/hyperlink" Target="https://mediawise.ro/" TargetMode="External"/><Relationship Id="rId10" Type="http://schemas.openxmlformats.org/officeDocument/2006/relationships/hyperlink" Target="https://www.internetsegura.pt/cis/missao-e-objetivos" TargetMode="External"/><Relationship Id="rId4" Type="http://schemas.openxmlformats.org/officeDocument/2006/relationships/hyperlink" Target="https://demagog.org.pl/" TargetMode="External"/><Relationship Id="rId9" Type="http://schemas.openxmlformats.org/officeDocument/2006/relationships/hyperlink" Target="http://milobs.pt/" TargetMode="External"/><Relationship Id="rId14" Type="http://schemas.openxmlformats.org/officeDocument/2006/relationships/hyperlink" Target="https://funky.ong/english/"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FF5D00"/>
                </a:solidFill>
                <a:latin typeface="Arial"/>
              </a:rPr>
              <a:t>dez</a:t>
            </a:r>
            <a:r>
              <a:rPr lang="lt-LT" sz="8000" b="1" strike="noStrike">
                <a:solidFill>
                  <a:srgbClr val="164193"/>
                </a:solidFill>
                <a:latin typeface="Arial"/>
              </a:rPr>
              <a:t>informaciją IR SU JA KOVOTI</a:t>
            </a:r>
          </a:p>
        </p:txBody>
      </p:sp>
      <p:sp>
        <p:nvSpPr>
          <p:cNvPr id="283" name="CustomShape 2"/>
          <p:cNvSpPr/>
          <p:nvPr/>
        </p:nvSpPr>
        <p:spPr>
          <a:xfrm>
            <a:off x="2955240" y="342900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2800" b="0" strike="noStrike">
                <a:solidFill>
                  <a:srgbClr val="164193"/>
                </a:solidFill>
                <a:latin typeface="Arial"/>
              </a:rPr>
              <a:t>KAIP PASTEBĖTI</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600" strike="noStrike" dirty="0">
                <a:solidFill>
                  <a:srgbClr val="FFFFFF"/>
                </a:solidFill>
                <a:latin typeface="Arial"/>
              </a:rPr>
              <a:t>KAS YRA DEZINFORMACIJA – </a:t>
            </a:r>
            <a:r>
              <a:rPr lang="lt-LT" sz="1600" b="1" strike="noStrike" dirty="0">
                <a:solidFill>
                  <a:srgbClr val="FFFFFF"/>
                </a:solidFill>
                <a:latin typeface="Arial"/>
              </a:rPr>
              <a:t>TAS PATS ASMUO DEDASI SKIRTINGAIS PRIEŠ UKRAINĄ NUSITEIKUSIAIS PILIEČIAIS</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lt-LT" sz="1400" b="1" strike="noStrike">
                <a:solidFill>
                  <a:srgbClr val="FFFFFF"/>
                </a:solidFill>
                <a:latin typeface="Arial"/>
              </a:rPr>
              <a:t>Esu Marija, Kryme gyvenanti motina</a:t>
            </a:r>
          </a:p>
        </p:txBody>
      </p:sp>
      <p:sp>
        <p:nvSpPr>
          <p:cNvPr id="387" name="CustomShape 3"/>
          <p:cNvSpPr/>
          <p:nvPr/>
        </p:nvSpPr>
        <p:spPr>
          <a:xfrm>
            <a:off x="3343275" y="1670040"/>
            <a:ext cx="2686049"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t-LT" sz="1400" b="1" strike="noStrike" dirty="0">
                <a:solidFill>
                  <a:srgbClr val="FFFFFF"/>
                </a:solidFill>
                <a:latin typeface="Arial"/>
              </a:rPr>
              <a:t>Dabar </a:t>
            </a:r>
            <a:r>
              <a:rPr lang="lt-LT" sz="1400" b="1" strike="noStrike" dirty="0" smtClean="0">
                <a:solidFill>
                  <a:srgbClr val="FFFFFF"/>
                </a:solidFill>
                <a:latin typeface="Arial"/>
              </a:rPr>
              <a:t>esu </a:t>
            </a:r>
            <a:r>
              <a:rPr lang="lt-LT" sz="1400" b="1" strike="noStrike" dirty="0" err="1" smtClean="0">
                <a:solidFill>
                  <a:srgbClr val="FFFFFF"/>
                </a:solidFill>
                <a:latin typeface="Arial"/>
              </a:rPr>
              <a:t>Luganske</a:t>
            </a:r>
            <a:r>
              <a:rPr lang="lt-LT" sz="1400" b="1" strike="noStrike" dirty="0" smtClean="0">
                <a:solidFill>
                  <a:srgbClr val="FFFFFF"/>
                </a:solidFill>
                <a:latin typeface="Arial"/>
              </a:rPr>
              <a:t> įsikūrusio </a:t>
            </a:r>
          </a:p>
          <a:p>
            <a:pPr algn="ctr">
              <a:lnSpc>
                <a:spcPts val="1380"/>
              </a:lnSpc>
            </a:pPr>
            <a:r>
              <a:rPr lang="lt-LT" sz="1400" b="1" strike="noStrike" dirty="0" smtClean="0">
                <a:solidFill>
                  <a:srgbClr val="FFFFFF"/>
                </a:solidFill>
                <a:latin typeface="Arial"/>
              </a:rPr>
              <a:t>kultūros fondo </a:t>
            </a:r>
          </a:p>
          <a:p>
            <a:pPr algn="ctr">
              <a:lnSpc>
                <a:spcPts val="1380"/>
              </a:lnSpc>
            </a:pPr>
            <a:r>
              <a:rPr lang="lt-LT" sz="1400" b="1" strike="noStrike" dirty="0" smtClean="0">
                <a:solidFill>
                  <a:srgbClr val="FFFFFF"/>
                </a:solidFill>
                <a:latin typeface="Arial"/>
              </a:rPr>
              <a:t>direktoriaus </a:t>
            </a:r>
            <a:r>
              <a:rPr lang="lt-LT" sz="1400" b="1" strike="noStrike" dirty="0">
                <a:solidFill>
                  <a:srgbClr val="FFFFFF"/>
                </a:solidFill>
                <a:latin typeface="Arial"/>
              </a:rPr>
              <a:t>pavaduotoja</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t-LT" sz="1400" b="1" strike="noStrike">
                <a:solidFill>
                  <a:srgbClr val="FFFFFF"/>
                </a:solidFill>
                <a:latin typeface="Arial"/>
              </a:rPr>
              <a:t>Dabar esu rusakalbė, gyvenanti Rygoje, Latvijoje</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lt-LT" sz="1400" b="1" strike="noStrike" dirty="0">
                <a:solidFill>
                  <a:srgbClr val="FFFFFF"/>
                </a:solidFill>
                <a:latin typeface="Arial"/>
              </a:rPr>
              <a:t>Dabar esu </a:t>
            </a:r>
            <a:r>
              <a:rPr lang="lt-LT" sz="1400" b="1" strike="noStrike" dirty="0" smtClean="0">
                <a:solidFill>
                  <a:srgbClr val="FFFFFF"/>
                </a:solidFill>
                <a:latin typeface="Arial"/>
              </a:rPr>
              <a:t>Charkovo (Ukraina</a:t>
            </a:r>
            <a:r>
              <a:rPr lang="lt-LT" sz="1400" b="1" dirty="0">
                <a:solidFill>
                  <a:srgbClr val="FFFFFF"/>
                </a:solidFill>
                <a:latin typeface="Arial"/>
              </a:rPr>
              <a:t>)</a:t>
            </a:r>
            <a:r>
              <a:rPr lang="lt-LT" sz="1400" b="1" strike="noStrike" dirty="0" smtClean="0">
                <a:solidFill>
                  <a:srgbClr val="FFFFFF"/>
                </a:solidFill>
                <a:latin typeface="Arial"/>
              </a:rPr>
              <a:t> </a:t>
            </a:r>
            <a:r>
              <a:rPr lang="lt-LT" sz="1400" b="1" strike="noStrike" dirty="0">
                <a:solidFill>
                  <a:srgbClr val="FFFFFF"/>
                </a:solidFill>
                <a:latin typeface="Arial"/>
              </a:rPr>
              <a:t>gyventoja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1</a:t>
            </a:r>
          </a:p>
        </p:txBody>
      </p:sp>
      <p:sp>
        <p:nvSpPr>
          <p:cNvPr id="391" name="CustomShape 7"/>
          <p:cNvSpPr/>
          <p:nvPr/>
        </p:nvSpPr>
        <p:spPr>
          <a:xfrm>
            <a:off x="1590120" y="4816800"/>
            <a:ext cx="901152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lt-LT" sz="2000" b="1" strike="noStrike" dirty="0">
                <a:solidFill>
                  <a:srgbClr val="FFFFFF"/>
                </a:solidFill>
                <a:latin typeface="Arial"/>
              </a:rPr>
              <a:t>MELAGINGAME PASAKOJIME KALBANTI REALI MOTERIS YRA AKTORĖ</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dirty="0">
                <a:solidFill>
                  <a:srgbClr val="FFFFFF"/>
                </a:solidFill>
                <a:latin typeface="Arial"/>
              </a:rPr>
              <a:t>KAIP DEZINFORMACIJA VEIKIA – </a:t>
            </a:r>
            <a:r>
              <a:rPr lang="lt-LT" sz="1800" b="1" strike="noStrike" dirty="0">
                <a:solidFill>
                  <a:srgbClr val="FFFFFF"/>
                </a:solidFill>
                <a:latin typeface="Arial"/>
              </a:rPr>
              <a:t>DEZINFORMACIJOS PROCESAS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lt-LT" sz="4800" b="1" strike="noStrike">
                <a:solidFill>
                  <a:srgbClr val="FFFFFF"/>
                </a:solidFill>
                <a:latin typeface="Arial"/>
              </a:rPr>
              <a:t>PALAIKYTI</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lt-LT" sz="4800" b="1" strike="noStrike">
                <a:solidFill>
                  <a:srgbClr val="FFFFFF"/>
                </a:solidFill>
                <a:latin typeface="Arial"/>
              </a:rPr>
              <a:t>PATIKĖTI</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860015" y="4252680"/>
            <a:ext cx="2627689"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lt-LT" sz="4800" b="1" strike="noStrike" dirty="0">
                <a:solidFill>
                  <a:srgbClr val="FFFFFF"/>
                </a:solidFill>
                <a:latin typeface="Arial"/>
              </a:rPr>
              <a:t>VEIKTI</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DEZINFORMACIJOS PROCESAS II – EUROPOS VERTYBĖS</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t-LT" sz="1700" b="1" strike="noStrike">
                  <a:solidFill>
                    <a:srgbClr val="FF5D00"/>
                  </a:solidFill>
                  <a:latin typeface="Arial"/>
                </a:rPr>
                <a:t>VIENYBĖ</a:t>
              </a:r>
            </a:p>
            <a:p>
              <a:pPr algn="ctr">
                <a:lnSpc>
                  <a:spcPts val="1760"/>
                </a:lnSpc>
              </a:pPr>
              <a:r>
                <a:rPr lang="lt-LT" sz="1700" b="1" strike="noStrike">
                  <a:solidFill>
                    <a:srgbClr val="FF5D00"/>
                  </a:solidFill>
                  <a:latin typeface="Arial"/>
                </a:rPr>
                <a:t>ĮVAIROVĖJE</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t-LT" sz="1400" b="1" strike="noStrike">
                  <a:solidFill>
                    <a:srgbClr val="FFFFFF"/>
                  </a:solidFill>
                  <a:latin typeface="Arial"/>
                </a:rPr>
                <a:t>EUROPOS VERTYBĖS</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DEZINFORMACIJOS PROCESAS II – EUROPOS VERTYBĖS</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t-LT" sz="1700" b="1" strike="noStrike">
                  <a:solidFill>
                    <a:srgbClr val="FF5D00"/>
                  </a:solidFill>
                  <a:latin typeface="Arial"/>
                </a:rPr>
                <a:t>VIENYBĖ</a:t>
              </a:r>
            </a:p>
            <a:p>
              <a:pPr algn="ctr">
                <a:lnSpc>
                  <a:spcPts val="1760"/>
                </a:lnSpc>
              </a:pPr>
              <a:r>
                <a:rPr lang="lt-LT" sz="1700" b="1" strike="noStrike">
                  <a:solidFill>
                    <a:srgbClr val="FF5D00"/>
                  </a:solidFill>
                  <a:latin typeface="Arial"/>
                </a:rPr>
                <a:t>ĮVAIROVĖJE</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t-LT" sz="1400" b="1" strike="noStrike">
                  <a:solidFill>
                    <a:srgbClr val="FFFFFF"/>
                  </a:solidFill>
                  <a:latin typeface="Arial"/>
                </a:rPr>
                <a:t>EUROPOS VERTYBĖS</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059401" y="1934640"/>
            <a:ext cx="3049742"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lt-LT" sz="2000" b="1" strike="noStrike" dirty="0" smtClean="0">
                <a:solidFill>
                  <a:srgbClr val="FFFFFF"/>
                </a:solidFill>
                <a:latin typeface="Arial"/>
              </a:rPr>
              <a:t>Auga nepasitikėjimas</a:t>
            </a:r>
            <a:endParaRPr lang="lt-LT" sz="2000" b="1" strike="noStrike" dirty="0">
              <a:solidFill>
                <a:srgbClr val="FFFFFF"/>
              </a:solidFill>
              <a:latin typeface="Arial"/>
            </a:endParaRPr>
          </a:p>
          <a:p>
            <a:pPr>
              <a:lnSpc>
                <a:spcPts val="2001"/>
              </a:lnSpc>
            </a:pPr>
            <a:r>
              <a:rPr lang="lt-LT" sz="2000" b="1" strike="noStrike" dirty="0">
                <a:solidFill>
                  <a:srgbClr val="FFFFFF"/>
                </a:solidFill>
                <a:latin typeface="Arial"/>
              </a:rPr>
              <a:t>ir įtarumas</a:t>
            </a:r>
          </a:p>
        </p:txBody>
      </p:sp>
      <p:sp>
        <p:nvSpPr>
          <p:cNvPr id="497" name="CustomShape 41"/>
          <p:cNvSpPr/>
          <p:nvPr/>
        </p:nvSpPr>
        <p:spPr>
          <a:xfrm>
            <a:off x="328474" y="2892240"/>
            <a:ext cx="4462406" cy="8575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lt-LT" sz="2000" b="1" strike="noStrike" dirty="0">
                <a:solidFill>
                  <a:srgbClr val="FFFFFF"/>
                </a:solidFill>
                <a:latin typeface="Arial"/>
              </a:rPr>
              <a:t>Tikėjimas tokiomis vertybėmis kaip demokratija ir lygybė pamažu blėsta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DEZINFORMACIJOS PROCESAS II – EUROPOS VERTYBĖS</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lt-LT" sz="1400" b="1" strike="noStrike">
                <a:solidFill>
                  <a:srgbClr val="FFFFFF"/>
                </a:solidFill>
                <a:latin typeface="Arial"/>
              </a:rPr>
              <a:t>PLINTA EUROPAI PRIEŠINGOS VERTYBĖS</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t-LT" sz="1700" b="1" strike="noStrike">
                  <a:solidFill>
                    <a:srgbClr val="FF5D00"/>
                  </a:solidFill>
                  <a:latin typeface="Arial"/>
                </a:rPr>
                <a:t>VIENYBĖ</a:t>
              </a:r>
            </a:p>
            <a:p>
              <a:pPr algn="ctr">
                <a:lnSpc>
                  <a:spcPts val="1760"/>
                </a:lnSpc>
              </a:pPr>
              <a:r>
                <a:rPr lang="lt-LT" sz="1700" b="1" strike="noStrike">
                  <a:solidFill>
                    <a:srgbClr val="FF5D00"/>
                  </a:solidFill>
                  <a:latin typeface="Arial"/>
                </a:rPr>
                <a:t>ĮVAIROVĖJE</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t-LT" sz="1400" b="1" strike="noStrike">
                  <a:solidFill>
                    <a:srgbClr val="FFFFFF"/>
                  </a:solidFill>
                  <a:latin typeface="Arial"/>
                </a:rPr>
                <a:t>EUROPOS VERTYBĖS</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lt-LT" sz="1400" b="1" strike="noStrike">
                <a:solidFill>
                  <a:srgbClr val="FFFFFF"/>
                </a:solidFill>
                <a:latin typeface="Arial"/>
              </a:rPr>
              <a:t>VYRAUJA SUMAIŠTIS IR NERYŽTINGUMAS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603000"/>
          </a:xfrm>
          <a:prstGeom prst="rect">
            <a:avLst/>
          </a:prstGeom>
          <a:solidFill>
            <a:srgbClr val="0B1741"/>
          </a:solidFill>
          <a:ln w="0">
            <a:noFill/>
          </a:ln>
        </p:spPr>
        <p:txBody>
          <a:bodyPr lIns="720000" tIns="72000" anchor="ctr">
            <a:noAutofit/>
          </a:bodyPr>
          <a:lstStyle/>
          <a:p>
            <a:pPr>
              <a:lnSpc>
                <a:spcPct val="90000"/>
              </a:lnSpc>
            </a:pPr>
            <a:r>
              <a:rPr lang="lt-LT" sz="1800" strike="noStrike" dirty="0">
                <a:solidFill>
                  <a:srgbClr val="FFFFFF"/>
                </a:solidFill>
                <a:latin typeface="Arial"/>
              </a:rPr>
              <a:t>KAIP DEZINFORMACIJA VEIKIA – </a:t>
            </a:r>
            <a:r>
              <a:rPr lang="lt-LT" sz="1800" b="1" strike="noStrike" dirty="0">
                <a:solidFill>
                  <a:srgbClr val="FFFFFF"/>
                </a:solidFill>
                <a:latin typeface="Arial"/>
              </a:rPr>
              <a:t>DEZINFORMACIJOS PROCESAS II – PRIEŠIŠKUMAS ES: PAVYZDYS IŠ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DEZINFORMACIJOS PROCESAS II – EUROPOS VERTYBĖS</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SOCIALINIŲ TINKLŲ VAIDMUO</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t-LT" sz="2000" b="1" strike="noStrike">
                <a:solidFill>
                  <a:srgbClr val="FFFFFF"/>
                </a:solidFill>
                <a:latin typeface="Arial"/>
              </a:rPr>
              <a:t>SOCIALINIŲ TINKLŲ VAIDMUO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KAIP GALIMA MANIPULIUOTI TURINIU</a:t>
            </a:r>
            <a:r>
              <a:rPr lang="lt-LT" sz="1800" strike="noStrike">
                <a:solidFill>
                  <a:srgbClr val="FFFFFF"/>
                </a:solidFill>
                <a:latin typeface="Arial"/>
              </a:rPr>
              <a:t>?</a:t>
            </a:r>
            <a:r>
              <a:rPr lang="lt-LT" sz="1800" b="1" strike="noStrike">
                <a:solidFill>
                  <a:srgbClr val="FFFFFF"/>
                </a:solidFill>
                <a:latin typeface="Arial"/>
              </a:rPr>
              <a:t>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DEZINFORMACIJA VEIKIA – </a:t>
            </a:r>
            <a:r>
              <a:rPr lang="lt-LT" sz="1800" b="1" strike="noStrike">
                <a:solidFill>
                  <a:srgbClr val="FFFFFF"/>
                </a:solidFill>
                <a:latin typeface="Arial"/>
              </a:rPr>
              <a:t>KAIP GALIMA MANIPULIUOTI TURINIU</a:t>
            </a:r>
            <a:r>
              <a:rPr lang="lt-LT" sz="1800" strike="noStrike">
                <a:solidFill>
                  <a:srgbClr val="FFFFFF"/>
                </a:solidFill>
                <a:latin typeface="Arial"/>
              </a:rPr>
              <a:t>?</a:t>
            </a:r>
            <a:r>
              <a:rPr lang="lt-LT" sz="1800" b="1" strike="noStrike">
                <a:solidFill>
                  <a:srgbClr val="FFFFFF"/>
                </a:solidFill>
                <a:latin typeface="Arial"/>
              </a:rPr>
              <a:t>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KELI PAVYZDŽIAI</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2400" b="1" strike="noStrike">
                <a:solidFill>
                  <a:srgbClr val="FFFFFF"/>
                </a:solidFill>
                <a:latin typeface="Arial"/>
              </a:rPr>
              <a:t>Greta įsitvėrusi kulkosvaidžio!</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2400" b="1" strike="noStrike">
                <a:solidFill>
                  <a:srgbClr val="FFFFFF"/>
                </a:solidFill>
                <a:latin typeface="Arial"/>
              </a:rPr>
              <a:t>Popiežius remia politinį lyderį!</a:t>
            </a:r>
          </a:p>
        </p:txBody>
      </p:sp>
      <p:sp>
        <p:nvSpPr>
          <p:cNvPr id="293" name="CustomShape 4"/>
          <p:cNvSpPr/>
          <p:nvPr/>
        </p:nvSpPr>
        <p:spPr>
          <a:xfrm>
            <a:off x="2806920" y="1443600"/>
            <a:ext cx="3525480" cy="30484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lt-LT" sz="1400" b="1" strike="noStrike" dirty="0">
                <a:solidFill>
                  <a:srgbClr val="0B1741"/>
                </a:solidFill>
                <a:latin typeface="Arial"/>
              </a:rPr>
              <a:t>KAŽKAS </a:t>
            </a:r>
            <a:r>
              <a:rPr lang="lt-LT" sz="1400" b="1" strike="noStrike" dirty="0" smtClean="0">
                <a:solidFill>
                  <a:srgbClr val="0B1741"/>
                </a:solidFill>
                <a:latin typeface="Arial"/>
              </a:rPr>
              <a:t>TVITERYJE </a:t>
            </a:r>
            <a:r>
              <a:rPr lang="lt-LT" sz="1400" b="1" strike="noStrike" dirty="0">
                <a:solidFill>
                  <a:srgbClr val="0B1741"/>
                </a:solidFill>
                <a:latin typeface="Arial"/>
              </a:rPr>
              <a:t>RAŠO:</a:t>
            </a:r>
          </a:p>
        </p:txBody>
      </p:sp>
      <p:pic>
        <p:nvPicPr>
          <p:cNvPr id="294" name="Immagine 9"/>
          <p:cNvPicPr/>
          <p:nvPr/>
        </p:nvPicPr>
        <p:blipFill>
          <a:blip r:embed="rId6"/>
          <a:stretch/>
        </p:blipFill>
        <p:spPr>
          <a:xfrm>
            <a:off x="9862336" y="1243440"/>
            <a:ext cx="542160" cy="542160"/>
          </a:xfrm>
          <a:prstGeom prst="rect">
            <a:avLst/>
          </a:prstGeom>
          <a:ln w="0">
            <a:noFill/>
          </a:ln>
        </p:spPr>
      </p:pic>
      <p:sp>
        <p:nvSpPr>
          <p:cNvPr id="295" name="CustomShape 5"/>
          <p:cNvSpPr/>
          <p:nvPr/>
        </p:nvSpPr>
        <p:spPr>
          <a:xfrm>
            <a:off x="7008840" y="1467720"/>
            <a:ext cx="4078080" cy="29606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lt-LT" sz="1400" b="1" strike="noStrike" dirty="0">
                <a:solidFill>
                  <a:srgbClr val="0B1741"/>
                </a:solidFill>
                <a:latin typeface="Arial"/>
              </a:rPr>
              <a:t>KAŽKAS </a:t>
            </a:r>
            <a:r>
              <a:rPr lang="lt-LT" sz="1400" b="1" strike="noStrike" dirty="0" smtClean="0">
                <a:solidFill>
                  <a:srgbClr val="0B1741"/>
                </a:solidFill>
                <a:latin typeface="Arial"/>
              </a:rPr>
              <a:t>FEISBUKE </a:t>
            </a:r>
            <a:r>
              <a:rPr lang="lt-LT" sz="1400" b="1" strike="noStrike" dirty="0">
                <a:solidFill>
                  <a:srgbClr val="0B1741"/>
                </a:solidFill>
                <a:latin typeface="Arial"/>
              </a:rPr>
              <a:t>SKELBIA:</a:t>
            </a:r>
          </a:p>
        </p:txBody>
      </p:sp>
      <p:pic>
        <p:nvPicPr>
          <p:cNvPr id="296" name="Immagine 11"/>
          <p:cNvPicPr/>
          <p:nvPr/>
        </p:nvPicPr>
        <p:blipFill>
          <a:blip r:embed="rId7">
            <a:biLevel thresh="50000"/>
          </a:blip>
          <a:stretch/>
        </p:blipFill>
        <p:spPr>
          <a:xfrm>
            <a:off x="5539320" y="124344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KAIP REAGUOTI Į DEZINFORMACIJĄ?</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10914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4000" b="1" strike="noStrike" dirty="0">
                <a:solidFill>
                  <a:srgbClr val="FFFFFF"/>
                </a:solidFill>
                <a:latin typeface="Arial"/>
              </a:rPr>
              <a:t>Pagalvok</a:t>
            </a:r>
          </a:p>
        </p:txBody>
      </p:sp>
      <p:sp>
        <p:nvSpPr>
          <p:cNvPr id="535" name="CustomShape 3"/>
          <p:cNvSpPr/>
          <p:nvPr/>
        </p:nvSpPr>
        <p:spPr>
          <a:xfrm>
            <a:off x="3608280" y="2147040"/>
            <a:ext cx="2259120" cy="578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dirty="0">
                <a:solidFill>
                  <a:srgbClr val="FFFFFF"/>
                </a:solidFill>
                <a:latin typeface="Arial"/>
              </a:rPr>
              <a:t>prieš dalindamasis (-</a:t>
            </a:r>
            <a:r>
              <a:rPr lang="lt-LT" sz="1600" b="1" strike="noStrike" dirty="0" err="1">
                <a:solidFill>
                  <a:srgbClr val="FFFFFF"/>
                </a:solidFill>
                <a:latin typeface="Arial"/>
              </a:rPr>
              <a:t>asi</a:t>
            </a:r>
            <a:r>
              <a:rPr lang="lt-LT" sz="1600" b="1" strike="noStrike" dirty="0">
                <a:solidFill>
                  <a:srgbClr val="FFFFFF"/>
                </a:solidFill>
                <a:latin typeface="Arial"/>
              </a:rPr>
              <a:t>)</a:t>
            </a:r>
          </a:p>
        </p:txBody>
      </p:sp>
      <p:sp>
        <p:nvSpPr>
          <p:cNvPr id="536" name="CustomShape 4"/>
          <p:cNvSpPr/>
          <p:nvPr/>
        </p:nvSpPr>
        <p:spPr>
          <a:xfrm>
            <a:off x="9028800" y="1530000"/>
            <a:ext cx="223164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4000" b="1" strike="noStrike" dirty="0" smtClean="0">
                <a:solidFill>
                  <a:srgbClr val="FFFFFF"/>
                </a:solidFill>
                <a:latin typeface="Arial"/>
              </a:rPr>
              <a:t>Pranešk</a:t>
            </a:r>
            <a:endParaRPr lang="lt-LT" sz="4000" b="1" strike="noStrike" dirty="0">
              <a:solidFill>
                <a:srgbClr val="FFFFFF"/>
              </a:solidFill>
              <a:latin typeface="Arial"/>
            </a:endParaRPr>
          </a:p>
        </p:txBody>
      </p:sp>
      <p:sp>
        <p:nvSpPr>
          <p:cNvPr id="537" name="CustomShape 5"/>
          <p:cNvSpPr/>
          <p:nvPr/>
        </p:nvSpPr>
        <p:spPr>
          <a:xfrm>
            <a:off x="9217440" y="2147040"/>
            <a:ext cx="2043000" cy="4982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a:solidFill>
                  <a:srgbClr val="FFFFFF"/>
                </a:solidFill>
                <a:latin typeface="Arial"/>
              </a:rPr>
              <a:t>platformų valdytojams</a:t>
            </a:r>
          </a:p>
        </p:txBody>
      </p:sp>
      <p:sp>
        <p:nvSpPr>
          <p:cNvPr id="538" name="CustomShape 6"/>
          <p:cNvSpPr/>
          <p:nvPr/>
        </p:nvSpPr>
        <p:spPr>
          <a:xfrm>
            <a:off x="6819480" y="4861440"/>
            <a:ext cx="4282920" cy="4741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dirty="0">
                <a:solidFill>
                  <a:srgbClr val="FFFFFF"/>
                </a:solidFill>
                <a:latin typeface="Arial"/>
              </a:rPr>
              <a:t>Tapk </a:t>
            </a:r>
            <a:r>
              <a:rPr lang="lt-LT" sz="1600" b="1" strike="noStrike" dirty="0" smtClean="0">
                <a:solidFill>
                  <a:srgbClr val="FFFFFF"/>
                </a:solidFill>
                <a:latin typeface="Arial"/>
              </a:rPr>
              <a:t>asmeniniu </a:t>
            </a:r>
            <a:r>
              <a:rPr lang="lt-LT" sz="1600" b="1" strike="noStrike" dirty="0">
                <a:solidFill>
                  <a:srgbClr val="FFFFFF"/>
                </a:solidFill>
                <a:latin typeface="Arial"/>
              </a:rPr>
              <a:t>faktų tikrintoja (-u) savo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4000" b="1" strike="noStrike" dirty="0">
                <a:solidFill>
                  <a:srgbClr val="FFFFFF"/>
                </a:solidFill>
                <a:latin typeface="Arial"/>
              </a:rPr>
              <a:t>Tikrink faktus</a:t>
            </a:r>
          </a:p>
        </p:txBody>
      </p:sp>
      <p:sp>
        <p:nvSpPr>
          <p:cNvPr id="540" name="CustomShape 8"/>
          <p:cNvSpPr/>
          <p:nvPr/>
        </p:nvSpPr>
        <p:spPr>
          <a:xfrm>
            <a:off x="6386760" y="5276880"/>
            <a:ext cx="487368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4000" b="1" strike="noStrike" dirty="0">
                <a:solidFill>
                  <a:srgbClr val="FFFFFF"/>
                </a:solidFill>
                <a:latin typeface="Arial"/>
              </a:rPr>
              <a:t>šeimai ir draugams</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REAGUOTI Į DEZINFORMACIJĄ – </a:t>
            </a:r>
            <a:r>
              <a:rPr lang="lt-LT" sz="1800" b="1" strike="noStrike">
                <a:solidFill>
                  <a:srgbClr val="FFFFFF"/>
                </a:solidFill>
                <a:latin typeface="Arial"/>
              </a:rPr>
              <a:t>PRIEŠ DALINDAMASIS (-ASI) PAGALVOK IR TIKRINK FAKTUS</a:t>
            </a:r>
          </a:p>
        </p:txBody>
      </p:sp>
      <p:sp>
        <p:nvSpPr>
          <p:cNvPr id="546" name="CustomShape 3"/>
          <p:cNvSpPr/>
          <p:nvPr/>
        </p:nvSpPr>
        <p:spPr>
          <a:xfrm>
            <a:off x="584280" y="2877120"/>
            <a:ext cx="3213020"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6500" b="1" strike="noStrike" dirty="0">
                <a:solidFill>
                  <a:srgbClr val="FFFFFF"/>
                </a:solidFill>
                <a:latin typeface="Arial"/>
              </a:rPr>
              <a:t>Abejok</a:t>
            </a: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t-LT" sz="6500" b="1" strike="noStrike">
                <a:solidFill>
                  <a:srgbClr val="FFFFFF"/>
                </a:solidFill>
                <a:latin typeface="Arial"/>
              </a:rPr>
              <a:t>Tikrink faktus</a:t>
            </a:r>
          </a:p>
        </p:txBody>
      </p:sp>
      <p:sp>
        <p:nvSpPr>
          <p:cNvPr id="548" name="CustomShape 5"/>
          <p:cNvSpPr/>
          <p:nvPr/>
        </p:nvSpPr>
        <p:spPr>
          <a:xfrm>
            <a:off x="8119811" y="2877120"/>
            <a:ext cx="3970240"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6500" b="1" strike="noStrike" dirty="0">
                <a:solidFill>
                  <a:srgbClr val="FFFFFF"/>
                </a:solidFill>
                <a:latin typeface="Arial"/>
              </a:rPr>
              <a:t>Nuspręsk</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REAGUOTI Į DEZINFORMACIJĄ – </a:t>
            </a:r>
            <a:r>
              <a:rPr lang="lt-LT" sz="1800" b="1" strike="noStrike">
                <a:solidFill>
                  <a:srgbClr val="FFFFFF"/>
                </a:solidFill>
                <a:latin typeface="Arial"/>
              </a:rPr>
              <a:t>TIKRINK FAKTUS</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a:solidFill>
                  <a:srgbClr val="FFFFFF"/>
                </a:solidFill>
                <a:latin typeface="Arial"/>
              </a:rPr>
              <a:t>Tikrink turinį</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3364860" cy="38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dirty="0">
                <a:solidFill>
                  <a:srgbClr val="FFFFFF"/>
                </a:solidFill>
                <a:latin typeface="Arial"/>
              </a:rPr>
              <a:t>Tikrink žiniasklaidos priemonę</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a:solidFill>
                  <a:srgbClr val="FFFFFF"/>
                </a:solidFill>
                <a:latin typeface="Arial"/>
              </a:rPr>
              <a:t>Tikrink autorių</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a:solidFill>
                  <a:srgbClr val="FFFFFF"/>
                </a:solidFill>
                <a:latin typeface="Arial"/>
              </a:rPr>
              <a:t>Tikrink šaltinius</a:t>
            </a:r>
          </a:p>
        </p:txBody>
      </p:sp>
      <p:sp>
        <p:nvSpPr>
          <p:cNvPr id="557" name="CustomShape 7"/>
          <p:cNvSpPr/>
          <p:nvPr/>
        </p:nvSpPr>
        <p:spPr>
          <a:xfrm>
            <a:off x="4826700" y="5717520"/>
            <a:ext cx="2440080" cy="4174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dirty="0">
                <a:solidFill>
                  <a:srgbClr val="FFFFFF"/>
                </a:solidFill>
                <a:latin typeface="Arial"/>
              </a:rPr>
              <a:t>Tikrink paveikslėlius</a:t>
            </a:r>
          </a:p>
        </p:txBody>
      </p:sp>
      <p:sp>
        <p:nvSpPr>
          <p:cNvPr id="558" name="CustomShape 8"/>
          <p:cNvSpPr/>
          <p:nvPr/>
        </p:nvSpPr>
        <p:spPr>
          <a:xfrm>
            <a:off x="1578600" y="4881240"/>
            <a:ext cx="318852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dirty="0">
                <a:solidFill>
                  <a:srgbClr val="FFFFFF"/>
                </a:solidFill>
                <a:latin typeface="Arial"/>
              </a:rPr>
              <a:t>Pagalvok prieš </a:t>
            </a:r>
            <a:r>
              <a:rPr lang="lt-LT" sz="1600" b="1" strike="noStrike" dirty="0" smtClean="0">
                <a:solidFill>
                  <a:srgbClr val="FFFFFF"/>
                </a:solidFill>
                <a:latin typeface="Arial"/>
              </a:rPr>
              <a:t>dalindamasis</a:t>
            </a:r>
            <a:endParaRPr lang="lt-LT" sz="1600" b="1" strike="noStrike" dirty="0">
              <a:solidFill>
                <a:srgbClr val="FFFFFF"/>
              </a:solidFill>
              <a:latin typeface="Arial"/>
            </a:endParaRPr>
          </a:p>
        </p:txBody>
      </p:sp>
      <p:sp>
        <p:nvSpPr>
          <p:cNvPr id="559" name="CustomShape 9"/>
          <p:cNvSpPr/>
          <p:nvPr/>
        </p:nvSpPr>
        <p:spPr>
          <a:xfrm>
            <a:off x="1578600" y="3830040"/>
            <a:ext cx="28324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a:solidFill>
                  <a:srgbClr val="FFFFFF"/>
                </a:solidFill>
                <a:latin typeface="Arial"/>
              </a:rPr>
              <a:t>Įvertink savo šališkumą</a:t>
            </a:r>
          </a:p>
        </p:txBody>
      </p:sp>
      <p:sp>
        <p:nvSpPr>
          <p:cNvPr id="560" name="CustomShape 10"/>
          <p:cNvSpPr/>
          <p:nvPr/>
        </p:nvSpPr>
        <p:spPr>
          <a:xfrm>
            <a:off x="1714500" y="2752200"/>
            <a:ext cx="3017700" cy="38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1600" b="1" strike="noStrike" dirty="0">
                <a:solidFill>
                  <a:srgbClr val="FFFFFF"/>
                </a:solidFill>
                <a:latin typeface="Arial"/>
              </a:rPr>
              <a:t>Prisijunk prie mitų griovėjų</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lt-LT" sz="4000" b="1" strike="noStrike">
                <a:solidFill>
                  <a:srgbClr val="FFFFFF"/>
                </a:solidFill>
                <a:latin typeface="Arial"/>
              </a:rPr>
              <a:t>Jei abejoji, tikrink faktus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KAIP REAGUOTI Į DEZINFORMACIJĄ?</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30868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4000" b="1" strike="noStrike" dirty="0">
                <a:solidFill>
                  <a:srgbClr val="FFFFFF"/>
                </a:solidFill>
                <a:latin typeface="Arial"/>
              </a:rPr>
              <a:t>Pranešk</a:t>
            </a:r>
          </a:p>
        </p:txBody>
      </p:sp>
      <p:sp>
        <p:nvSpPr>
          <p:cNvPr id="566" name="CustomShape 4"/>
          <p:cNvSpPr/>
          <p:nvPr/>
        </p:nvSpPr>
        <p:spPr>
          <a:xfrm>
            <a:off x="1520280" y="3475800"/>
            <a:ext cx="2486520" cy="37728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dirty="0">
                <a:solidFill>
                  <a:srgbClr val="FFFFFF"/>
                </a:solidFill>
                <a:latin typeface="Arial"/>
              </a:rPr>
              <a:t>platformų valdytojams</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KAIP REAGUOTI Į DEZINFORMACIJĄ?</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3</a:t>
            </a:r>
          </a:p>
        </p:txBody>
      </p:sp>
      <p:sp>
        <p:nvSpPr>
          <p:cNvPr id="579" name="CustomShape 3"/>
          <p:cNvSpPr/>
          <p:nvPr/>
        </p:nvSpPr>
        <p:spPr>
          <a:xfrm>
            <a:off x="7962840" y="1562400"/>
            <a:ext cx="4051360" cy="8090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2761"/>
              </a:lnSpc>
            </a:pPr>
            <a:r>
              <a:rPr lang="lt-LT" sz="2800" b="1" strike="noStrike" dirty="0">
                <a:solidFill>
                  <a:srgbClr val="FFFFFF"/>
                </a:solidFill>
                <a:latin typeface="Arial"/>
              </a:rPr>
              <a:t>NEGĖDINK,</a:t>
            </a:r>
          </a:p>
          <a:p>
            <a:pPr>
              <a:lnSpc>
                <a:spcPts val="2761"/>
              </a:lnSpc>
            </a:pPr>
            <a:r>
              <a:rPr lang="lt-LT" sz="2800" b="1" strike="noStrike" dirty="0">
                <a:solidFill>
                  <a:srgbClr val="FFFFFF"/>
                </a:solidFill>
                <a:latin typeface="Arial"/>
              </a:rPr>
              <a:t>BŪK </a:t>
            </a:r>
            <a:r>
              <a:rPr lang="lt-LT" sz="2800" b="1" strike="noStrike" dirty="0" smtClean="0">
                <a:solidFill>
                  <a:srgbClr val="FFFFFF"/>
                </a:solidFill>
                <a:latin typeface="Arial"/>
              </a:rPr>
              <a:t>EMPATIŠKA(S)</a:t>
            </a:r>
            <a:endParaRPr lang="lt-LT" sz="2800" b="1" strike="noStrike" dirty="0">
              <a:solidFill>
                <a:srgbClr val="FFFFFF"/>
              </a:solidFill>
              <a:latin typeface="Arial"/>
            </a:endParaRP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833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lt-LT" sz="1800" b="0" strike="noStrike" dirty="0" smtClean="0">
                <a:solidFill>
                  <a:srgbClr val="FFFFFF"/>
                </a:solidFill>
                <a:latin typeface="Arial"/>
              </a:rPr>
              <a:t>Laikydamasi(s)</a:t>
            </a:r>
            <a:r>
              <a:rPr lang="lt-LT" sz="1800" b="0" strike="noStrike" dirty="0">
                <a:solidFill>
                  <a:srgbClr val="FFFFFF"/>
                </a:solidFill>
                <a:latin typeface="Arial"/>
              </a:rPr>
              <a:t> </a:t>
            </a:r>
            <a:r>
              <a:rPr lang="lt-LT" sz="1800" b="0" strike="noStrike" dirty="0" smtClean="0">
                <a:solidFill>
                  <a:srgbClr val="FFFFFF"/>
                </a:solidFill>
                <a:latin typeface="Arial"/>
              </a:rPr>
              <a:t>pozicijos </a:t>
            </a:r>
            <a:endParaRPr lang="lt-LT" sz="1800" b="0" strike="noStrike" dirty="0">
              <a:solidFill>
                <a:srgbClr val="FFFFFF"/>
              </a:solidFill>
              <a:latin typeface="Arial"/>
            </a:endParaRPr>
          </a:p>
          <a:p>
            <a:pPr>
              <a:lnSpc>
                <a:spcPts val="1760"/>
              </a:lnSpc>
            </a:pPr>
            <a:r>
              <a:rPr lang="lt-LT" sz="1800" strike="noStrike" dirty="0">
                <a:solidFill>
                  <a:srgbClr val="FFFFFF"/>
                </a:solidFill>
                <a:latin typeface="Arial"/>
              </a:rPr>
              <a:t>„</a:t>
            </a:r>
            <a:r>
              <a:rPr lang="lt-LT" sz="1800" b="1" strike="noStrike" dirty="0">
                <a:solidFill>
                  <a:srgbClr val="FFFFFF"/>
                </a:solidFill>
                <a:latin typeface="Arial"/>
              </a:rPr>
              <a:t>Tu klysti, o aš teisus (-i)</a:t>
            </a:r>
            <a:r>
              <a:rPr lang="lt-LT" sz="1800" strike="noStrike" dirty="0">
                <a:solidFill>
                  <a:srgbClr val="FFFFFF"/>
                </a:solidFill>
                <a:latin typeface="Arial"/>
              </a:rPr>
              <a:t>“</a:t>
            </a:r>
          </a:p>
          <a:p>
            <a:pPr>
              <a:lnSpc>
                <a:spcPts val="1760"/>
              </a:lnSpc>
            </a:pPr>
            <a:r>
              <a:rPr lang="lt-LT" sz="1800" b="0" strike="noStrike" dirty="0">
                <a:solidFill>
                  <a:srgbClr val="FFFFFF"/>
                </a:solidFill>
                <a:latin typeface="Arial"/>
              </a:rPr>
              <a:t>nieko nelaimėsi.</a:t>
            </a:r>
          </a:p>
        </p:txBody>
      </p:sp>
      <p:sp>
        <p:nvSpPr>
          <p:cNvPr id="582" name="CustomShape 5"/>
          <p:cNvSpPr/>
          <p:nvPr/>
        </p:nvSpPr>
        <p:spPr>
          <a:xfrm>
            <a:off x="2079330" y="4098536"/>
            <a:ext cx="803274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dirty="0">
                <a:solidFill>
                  <a:srgbClr val="FFFFFF"/>
                </a:solidFill>
                <a:latin typeface="Arial"/>
              </a:rPr>
              <a:t>Kaip kalbėti apie dezinformaciją su draugais ir šeimos nariais?</a:t>
            </a:r>
          </a:p>
        </p:txBody>
      </p:sp>
      <p:sp>
        <p:nvSpPr>
          <p:cNvPr id="583" name="CustomShape 6"/>
          <p:cNvSpPr/>
          <p:nvPr/>
        </p:nvSpPr>
        <p:spPr>
          <a:xfrm>
            <a:off x="2504880" y="5189040"/>
            <a:ext cx="7181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t-LT" sz="2800" b="1" strike="noStrike">
                <a:solidFill>
                  <a:srgbClr val="FFFFFF"/>
                </a:solidFill>
                <a:latin typeface="Arial"/>
              </a:rPr>
              <a:t>NESITIKĖK STAIGIŲ POKYČIŲ</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lt-LT" sz="1800" b="0" strike="noStrike">
                <a:solidFill>
                  <a:srgbClr val="FFFFFF"/>
                </a:solidFill>
                <a:latin typeface="Arial"/>
              </a:rPr>
              <a:t>Siekti, kad žmonės nustotų skleidę dezinformaciją, reikia švelniai ir kantriai.</a:t>
            </a:r>
          </a:p>
        </p:txBody>
      </p:sp>
      <p:sp>
        <p:nvSpPr>
          <p:cNvPr id="585" name="CustomShape 8"/>
          <p:cNvSpPr/>
          <p:nvPr/>
        </p:nvSpPr>
        <p:spPr>
          <a:xfrm>
            <a:off x="370080" y="1562400"/>
            <a:ext cx="3770640" cy="4499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lt-LT" sz="2800" b="1" strike="noStrike" dirty="0">
                <a:solidFill>
                  <a:srgbClr val="FFFFFF"/>
                </a:solidFill>
                <a:latin typeface="Arial"/>
              </a:rPr>
              <a:t>BŪK </a:t>
            </a:r>
            <a:r>
              <a:rPr lang="lt-LT" sz="2800" b="1" strike="noStrike" dirty="0" smtClean="0">
                <a:solidFill>
                  <a:srgbClr val="FFFFFF"/>
                </a:solidFill>
                <a:latin typeface="Arial"/>
              </a:rPr>
              <a:t>AKTYVUS (-I)</a:t>
            </a:r>
            <a:endParaRPr lang="lt-LT" sz="2800" b="1" strike="noStrike" dirty="0">
              <a:solidFill>
                <a:srgbClr val="FFFFFF"/>
              </a:solidFill>
              <a:latin typeface="Arial"/>
            </a:endParaRP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lt-LT" sz="1800" b="0" strike="noStrike">
                <a:solidFill>
                  <a:srgbClr val="FFFFFF"/>
                </a:solidFill>
                <a:latin typeface="Arial"/>
              </a:rPr>
              <a:t>VISI esame atsakingi, kad sklisti klaidinančiai informacijai būtų sukliudyta.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DARBAS GRUPĖSE – </a:t>
            </a:r>
            <a:r>
              <a:rPr lang="lt-LT" sz="1800" b="1" strike="noStrike">
                <a:solidFill>
                  <a:srgbClr val="FFFFFF"/>
                </a:solidFill>
                <a:latin typeface="Arial"/>
              </a:rPr>
              <a:t>UŽDUOTYS 3 AR 4 GRUPĖMS</a:t>
            </a:r>
          </a:p>
        </p:txBody>
      </p:sp>
      <p:sp>
        <p:nvSpPr>
          <p:cNvPr id="588" name="CustomShape 2"/>
          <p:cNvSpPr/>
          <p:nvPr/>
        </p:nvSpPr>
        <p:spPr>
          <a:xfrm>
            <a:off x="4696560" y="1078920"/>
            <a:ext cx="2798640" cy="6609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2000" b="1" strike="noStrike" dirty="0">
                <a:solidFill>
                  <a:srgbClr val="FFFFFF"/>
                </a:solidFill>
                <a:latin typeface="Arial"/>
              </a:rPr>
              <a:t>Užduotys 3 ar 4 grupėms</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t-LT" sz="1800" b="1" strike="noStrike">
                <a:solidFill>
                  <a:srgbClr val="FFFFFF"/>
                </a:solidFill>
                <a:latin typeface="Arial"/>
              </a:rPr>
              <a:t>SUSISKIRSTYKITE Į GRUPES</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t-LT" sz="1800" b="1" strike="noStrike">
                <a:solidFill>
                  <a:srgbClr val="FFFFFF"/>
                </a:solidFill>
                <a:latin typeface="Arial"/>
              </a:rPr>
              <a:t>GAUKITE ATVEJO TYRIMĄ IR UŽDUOTIS</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lt-LT" sz="1800" b="1" strike="noStrike">
                <a:solidFill>
                  <a:srgbClr val="FFFFFF"/>
                </a:solidFill>
                <a:latin typeface="Arial"/>
              </a:rPr>
              <a:t>PARENKITE PRISTATYMĄ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dirty="0">
                <a:solidFill>
                  <a:srgbClr val="FFFFFF"/>
                </a:solidFill>
                <a:latin typeface="Arial"/>
              </a:rPr>
              <a:t>APIBENDRINIMAS – </a:t>
            </a:r>
            <a:r>
              <a:rPr lang="lt-LT" sz="1800" b="1" strike="noStrike" dirty="0">
                <a:solidFill>
                  <a:srgbClr val="FFFFFF"/>
                </a:solidFill>
                <a:latin typeface="Arial"/>
              </a:rPr>
              <a:t>KO IŠMOKOME?</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23" name="CustomShape 3"/>
          <p:cNvSpPr/>
          <p:nvPr/>
        </p:nvSpPr>
        <p:spPr>
          <a:xfrm>
            <a:off x="3225240"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FF5D00"/>
                </a:solidFill>
                <a:latin typeface="Arial"/>
              </a:rPr>
              <a:t>Kas</a:t>
            </a: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164193"/>
                </a:solidFill>
                <a:latin typeface="Arial"/>
              </a:rPr>
              <a:t>Kaip</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164193"/>
                </a:solidFill>
                <a:latin typeface="Arial"/>
              </a:rPr>
              <a:t>Kaip</a:t>
            </a:r>
          </a:p>
        </p:txBody>
      </p:sp>
      <p:sp>
        <p:nvSpPr>
          <p:cNvPr id="626" name="CustomShape 6"/>
          <p:cNvSpPr/>
          <p:nvPr/>
        </p:nvSpPr>
        <p:spPr>
          <a:xfrm>
            <a:off x="6095880" y="2093400"/>
            <a:ext cx="2349620" cy="3952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dirty="0">
                <a:solidFill>
                  <a:srgbClr val="FFFFFF"/>
                </a:solidFill>
                <a:latin typeface="Arial"/>
              </a:rPr>
              <a:t>yra dezinformacija?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a:solidFill>
                  <a:srgbClr val="FFFFFF"/>
                </a:solidFill>
                <a:latin typeface="Arial"/>
              </a:rPr>
              <a:t>dezinformacija veikia?</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t-LT" sz="1600" b="1" strike="noStrike">
                <a:solidFill>
                  <a:srgbClr val="FFFFFF"/>
                </a:solidFill>
                <a:latin typeface="Arial"/>
              </a:rPr>
              <a:t>reikėtų reaguoti į dezinformaciją? </a:t>
            </a:r>
          </a:p>
        </p:txBody>
      </p:sp>
      <p:sp>
        <p:nvSpPr>
          <p:cNvPr id="629" name="CustomShape 9"/>
          <p:cNvSpPr/>
          <p:nvPr/>
        </p:nvSpPr>
        <p:spPr>
          <a:xfrm>
            <a:off x="3225240" y="4431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F49900"/>
                </a:solidFill>
                <a:latin typeface="Arial"/>
              </a:rPr>
              <a:t>Kaip</a:t>
            </a:r>
          </a:p>
        </p:txBody>
      </p:sp>
      <p:sp>
        <p:nvSpPr>
          <p:cNvPr id="630" name="CustomShape 10"/>
          <p:cNvSpPr/>
          <p:nvPr/>
        </p:nvSpPr>
        <p:spPr>
          <a:xfrm>
            <a:off x="6095880"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t-LT" sz="1600" b="1" strike="noStrike">
                <a:solidFill>
                  <a:srgbClr val="FFFFFF"/>
                </a:solidFill>
                <a:latin typeface="Arial"/>
              </a:rPr>
              <a:t>sužinoti daugiau?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SUŽINOTI DAUGIAU – </a:t>
            </a:r>
            <a:r>
              <a:rPr lang="lt-LT" sz="1800" b="1" strike="noStrike">
                <a:solidFill>
                  <a:srgbClr val="FFFFFF"/>
                </a:solidFill>
                <a:latin typeface="Arial"/>
              </a:rPr>
              <a:t>INTERNETINIAI ŽAIDIMAI DEZINFORMACIJOS TEMA (IŠORĖS IŠTEKLIAI)</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lt-LT" sz="1400" b="1" u="sng" strike="noStrike" dirty="0">
                <a:solidFill>
                  <a:srgbClr val="964277"/>
                </a:solidFill>
                <a:uFillTx/>
                <a:latin typeface="Arial"/>
                <a:hlinkClick r:id="rId3"/>
              </a:rPr>
              <a:t>Žaidimas „</a:t>
            </a:r>
            <a:r>
              <a:rPr lang="lt-LT" sz="1400" b="1" u="sng" strike="noStrike" dirty="0" err="1">
                <a:solidFill>
                  <a:srgbClr val="964277"/>
                </a:solidFill>
                <a:uFillTx/>
                <a:latin typeface="Arial"/>
                <a:hlinkClick r:id="rId3"/>
              </a:rPr>
              <a:t>Bad</a:t>
            </a:r>
            <a:r>
              <a:rPr lang="lt-LT" sz="1400" b="1" u="sng" strike="noStrike" dirty="0">
                <a:solidFill>
                  <a:srgbClr val="964277"/>
                </a:solidFill>
                <a:uFillTx/>
                <a:latin typeface="Arial"/>
                <a:hlinkClick r:id="rId3"/>
              </a:rPr>
              <a:t> </a:t>
            </a:r>
            <a:r>
              <a:rPr lang="lt-LT" sz="1400" b="1" u="sng" strike="noStrike" dirty="0" err="1">
                <a:solidFill>
                  <a:srgbClr val="964277"/>
                </a:solidFill>
                <a:uFillTx/>
                <a:latin typeface="Arial"/>
                <a:hlinkClick r:id="rId3"/>
              </a:rPr>
              <a:t>News</a:t>
            </a:r>
            <a:r>
              <a:rPr lang="lt-LT" sz="1400" b="1" u="sng" strike="noStrike" dirty="0">
                <a:solidFill>
                  <a:srgbClr val="964277"/>
                </a:solidFill>
                <a:uFillTx/>
                <a:latin typeface="Arial"/>
                <a:hlinkClick r:id="rId3"/>
              </a:rPr>
              <a:t>“</a:t>
            </a:r>
            <a:r>
              <a:rPr lang="lt-LT" sz="1400" b="0" strike="noStrike" dirty="0">
                <a:solidFill>
                  <a:srgbClr val="808080"/>
                </a:solidFill>
                <a:latin typeface="Arial"/>
              </a:rPr>
              <a:t> (keliomis kalbomis) ir </a:t>
            </a:r>
            <a:r>
              <a:rPr lang="lt-LT" sz="1400" b="1" u="sng" strike="noStrike" dirty="0">
                <a:solidFill>
                  <a:srgbClr val="964277"/>
                </a:solidFill>
                <a:uFillTx/>
                <a:latin typeface="Arial"/>
                <a:hlinkClick r:id="rId4"/>
              </a:rPr>
              <a:t>„</a:t>
            </a:r>
            <a:r>
              <a:rPr lang="lt-LT" sz="1400" b="1" u="sng" strike="noStrike" dirty="0" err="1">
                <a:solidFill>
                  <a:srgbClr val="964277"/>
                </a:solidFill>
                <a:uFillTx/>
                <a:latin typeface="Arial"/>
                <a:hlinkClick r:id="rId4"/>
              </a:rPr>
              <a:t>Bad</a:t>
            </a:r>
            <a:r>
              <a:rPr lang="lt-LT" sz="1400" b="1" u="sng" strike="noStrike" dirty="0">
                <a:solidFill>
                  <a:srgbClr val="964277"/>
                </a:solidFill>
                <a:uFillTx/>
                <a:latin typeface="Arial"/>
                <a:hlinkClick r:id="rId4"/>
              </a:rPr>
              <a:t> </a:t>
            </a:r>
            <a:r>
              <a:rPr lang="lt-LT" sz="1400" b="1" u="sng" strike="noStrike" dirty="0" err="1">
                <a:solidFill>
                  <a:srgbClr val="964277"/>
                </a:solidFill>
                <a:uFillTx/>
                <a:latin typeface="Arial"/>
                <a:hlinkClick r:id="rId4"/>
              </a:rPr>
              <a:t>News</a:t>
            </a:r>
            <a:r>
              <a:rPr lang="lt-LT" sz="1400" b="1" u="sng" strike="noStrike" dirty="0">
                <a:solidFill>
                  <a:srgbClr val="964277"/>
                </a:solidFill>
                <a:uFillTx/>
                <a:latin typeface="Arial"/>
                <a:hlinkClick r:id="rId4"/>
              </a:rPr>
              <a:t>“ vaikams</a:t>
            </a:r>
            <a:r>
              <a:rPr lang="lt-LT" sz="1400" b="0" strike="noStrike" dirty="0">
                <a:solidFill>
                  <a:srgbClr val="808080"/>
                </a:solidFill>
                <a:latin typeface="Arial"/>
              </a:rPr>
              <a:t> (mažiau kalbų).  </a:t>
            </a:r>
            <a:r>
              <a:rPr lang="lt-LT" dirty="0"/>
              <a:t/>
            </a:r>
            <a:br>
              <a:rPr lang="lt-LT" dirty="0"/>
            </a:br>
            <a:r>
              <a:rPr lang="lt-LT" sz="1400" b="0" strike="noStrike" dirty="0">
                <a:solidFill>
                  <a:srgbClr val="808080"/>
                </a:solidFill>
                <a:latin typeface="Arial"/>
              </a:rPr>
              <a:t>Patys susikurkite melagingas žinias. Standartinė versija – nuo 15 metų; vaikams skirta versija – nuo 8 metų.</a:t>
            </a:r>
          </a:p>
          <a:p>
            <a:pPr marL="1035000">
              <a:lnSpc>
                <a:spcPct val="90000"/>
              </a:lnSpc>
              <a:spcBef>
                <a:spcPts val="1199"/>
              </a:spcBef>
              <a:tabLst>
                <a:tab pos="1060560" algn="l"/>
              </a:tabLst>
            </a:pPr>
            <a:r>
              <a:rPr lang="lt-LT" sz="1200" b="0" i="1" strike="noStrike" dirty="0">
                <a:solidFill>
                  <a:srgbClr val="808080"/>
                </a:solidFill>
                <a:latin typeface="Arial"/>
              </a:rPr>
              <a:t>Keliomis kalbomis.</a:t>
            </a:r>
          </a:p>
          <a:p>
            <a:pPr marL="863640" indent="-285480">
              <a:lnSpc>
                <a:spcPct val="90000"/>
              </a:lnSpc>
              <a:spcBef>
                <a:spcPts val="1199"/>
              </a:spcBef>
              <a:buClr>
                <a:srgbClr val="4365E2"/>
              </a:buClr>
              <a:buFont typeface="Arial"/>
              <a:buChar char="•"/>
              <a:tabLst>
                <a:tab pos="1060560" algn="l"/>
              </a:tabLst>
            </a:pPr>
            <a:r>
              <a:rPr lang="lt-LT" sz="1400" b="1" u="sng" strike="noStrike" dirty="0">
                <a:solidFill>
                  <a:srgbClr val="964277"/>
                </a:solidFill>
                <a:uFillTx/>
                <a:latin typeface="Arial"/>
                <a:hlinkClick r:id="rId5"/>
              </a:rPr>
              <a:t>„</a:t>
            </a:r>
            <a:r>
              <a:rPr lang="lt-LT" sz="1400" b="1" u="sng" strike="noStrike" dirty="0" err="1">
                <a:solidFill>
                  <a:srgbClr val="964277"/>
                </a:solidFill>
                <a:uFillTx/>
                <a:latin typeface="Arial"/>
                <a:hlinkClick r:id="rId5"/>
              </a:rPr>
              <a:t>Real</a:t>
            </a:r>
            <a:r>
              <a:rPr lang="lt-LT" sz="1400" b="1" u="sng" strike="noStrike" dirty="0">
                <a:solidFill>
                  <a:srgbClr val="964277"/>
                </a:solidFill>
                <a:uFillTx/>
                <a:latin typeface="Arial"/>
                <a:hlinkClick r:id="rId5"/>
              </a:rPr>
              <a:t> </a:t>
            </a:r>
            <a:r>
              <a:rPr lang="lt-LT" sz="1400" b="1" u="sng" strike="noStrike" dirty="0" err="1">
                <a:solidFill>
                  <a:srgbClr val="964277"/>
                </a:solidFill>
                <a:uFillTx/>
                <a:latin typeface="Arial"/>
                <a:hlinkClick r:id="rId5"/>
              </a:rPr>
              <a:t>or</a:t>
            </a:r>
            <a:r>
              <a:rPr lang="lt-LT" sz="1400" b="1" u="sng" strike="noStrike" dirty="0">
                <a:solidFill>
                  <a:srgbClr val="964277"/>
                </a:solidFill>
                <a:uFillTx/>
                <a:latin typeface="Arial"/>
                <a:hlinkClick r:id="rId5"/>
              </a:rPr>
              <a:t> </a:t>
            </a:r>
            <a:r>
              <a:rPr lang="lt-LT" sz="1400" b="1" u="sng" strike="noStrike" dirty="0" err="1">
                <a:solidFill>
                  <a:srgbClr val="964277"/>
                </a:solidFill>
                <a:uFillTx/>
                <a:latin typeface="Arial"/>
                <a:hlinkClick r:id="rId5"/>
              </a:rPr>
              <a:t>Photoshop</a:t>
            </a:r>
            <a:r>
              <a:rPr lang="lt-LT" sz="1400" b="1" u="sng" strike="noStrike" dirty="0">
                <a:solidFill>
                  <a:srgbClr val="964277"/>
                </a:solidFill>
                <a:uFillTx/>
                <a:latin typeface="Arial"/>
                <a:hlinkClick r:id="rId5"/>
              </a:rPr>
              <a:t>?“</a:t>
            </a:r>
            <a:r>
              <a:rPr lang="lt-LT" sz="1400" b="1" strike="noStrike" dirty="0">
                <a:solidFill>
                  <a:srgbClr val="1D848A"/>
                </a:solidFill>
                <a:latin typeface="Arial"/>
              </a:rPr>
              <a:t> </a:t>
            </a:r>
            <a:r>
              <a:rPr lang="lt-LT" sz="1400" b="0" strike="noStrike" dirty="0">
                <a:solidFill>
                  <a:srgbClr val="808080"/>
                </a:solidFill>
                <a:latin typeface="Arial"/>
              </a:rPr>
              <a:t>(EN) Išmėginkite pastabumą, kad geriau suprastumėte, kaip manipuliuojama vaizdais.</a:t>
            </a:r>
          </a:p>
          <a:p>
            <a:pPr marL="577800">
              <a:lnSpc>
                <a:spcPct val="90000"/>
              </a:lnSpc>
              <a:spcBef>
                <a:spcPts val="1199"/>
              </a:spcBef>
              <a:tabLst>
                <a:tab pos="1060560" algn="l"/>
              </a:tabLst>
            </a:pPr>
            <a:r>
              <a:rPr lang="lt-LT" sz="1200" b="0" i="1" strike="noStrike" dirty="0">
                <a:solidFill>
                  <a:srgbClr val="808080"/>
                </a:solidFill>
                <a:latin typeface="Arial"/>
              </a:rPr>
              <a:t>	Tik anglų kalba.</a:t>
            </a:r>
          </a:p>
          <a:p>
            <a:pPr marL="863640" indent="-285480">
              <a:lnSpc>
                <a:spcPct val="90000"/>
              </a:lnSpc>
              <a:spcBef>
                <a:spcPts val="1199"/>
              </a:spcBef>
              <a:buClr>
                <a:srgbClr val="4365E2"/>
              </a:buClr>
              <a:buFont typeface="Arial"/>
              <a:buChar char="•"/>
              <a:tabLst>
                <a:tab pos="1060560" algn="l"/>
              </a:tabLst>
            </a:pPr>
            <a:r>
              <a:rPr lang="lt-LT" sz="1400" b="1" u="sng" strike="noStrike" dirty="0">
                <a:solidFill>
                  <a:srgbClr val="964277"/>
                </a:solidFill>
                <a:uFillTx/>
                <a:latin typeface="Arial"/>
                <a:hlinkClick r:id="rId6"/>
              </a:rPr>
              <a:t>„</a:t>
            </a:r>
            <a:r>
              <a:rPr lang="lt-LT" sz="1400" b="1" u="sng" strike="noStrike" dirty="0" err="1">
                <a:solidFill>
                  <a:srgbClr val="964277"/>
                </a:solidFill>
                <a:uFillTx/>
                <a:latin typeface="Arial"/>
                <a:hlinkClick r:id="rId6"/>
              </a:rPr>
              <a:t>Fakescape</a:t>
            </a:r>
            <a:r>
              <a:rPr lang="lt-LT" sz="1400" b="1" u="sng" strike="noStrike" dirty="0">
                <a:solidFill>
                  <a:srgbClr val="964277"/>
                </a:solidFill>
                <a:uFillTx/>
                <a:latin typeface="Arial"/>
                <a:hlinkClick r:id="rId6"/>
              </a:rPr>
              <a:t>“</a:t>
            </a:r>
            <a:r>
              <a:rPr lang="lt-LT" sz="1400" strike="noStrike" dirty="0">
                <a:solidFill>
                  <a:srgbClr val="808080"/>
                </a:solidFill>
                <a:latin typeface="Arial"/>
              </a:rPr>
              <a:t> (CZ ir EN).</a:t>
            </a:r>
            <a:r>
              <a:rPr lang="lt-LT" sz="1400" b="0" strike="noStrike" dirty="0">
                <a:solidFill>
                  <a:srgbClr val="808080"/>
                </a:solidFill>
                <a:latin typeface="Arial"/>
              </a:rPr>
              <a:t> Žaidimai, kuriais mokiniai mokomi, kaip išvengti melagingų žinių. Atsiunčiami paprašius, mokytojams nemokami. Nuo 13 metų.</a:t>
            </a:r>
          </a:p>
          <a:p>
            <a:pPr marL="577800">
              <a:lnSpc>
                <a:spcPct val="90000"/>
              </a:lnSpc>
              <a:spcBef>
                <a:spcPts val="1199"/>
              </a:spcBef>
              <a:tabLst>
                <a:tab pos="1060560" algn="l"/>
              </a:tabLst>
            </a:pPr>
            <a:r>
              <a:rPr lang="lt-LT" sz="1200" b="0" i="1" strike="noStrike" dirty="0">
                <a:solidFill>
                  <a:srgbClr val="808080"/>
                </a:solidFill>
                <a:latin typeface="Arial"/>
              </a:rPr>
              <a:t>	Anglų ir čekų kalbomis.</a:t>
            </a:r>
          </a:p>
          <a:p>
            <a:pPr marL="863640" indent="-285480">
              <a:lnSpc>
                <a:spcPct val="90000"/>
              </a:lnSpc>
              <a:spcBef>
                <a:spcPts val="1199"/>
              </a:spcBef>
              <a:buClr>
                <a:srgbClr val="4365E2"/>
              </a:buClr>
              <a:buFont typeface="Arial"/>
              <a:buChar char="•"/>
              <a:tabLst>
                <a:tab pos="1060560" algn="l"/>
              </a:tabLst>
            </a:pPr>
            <a:r>
              <a:rPr lang="lt-LT" sz="1400" b="1" u="sng" strike="noStrike" dirty="0">
                <a:solidFill>
                  <a:srgbClr val="964277"/>
                </a:solidFill>
                <a:uFillTx/>
                <a:latin typeface="Arial"/>
                <a:hlinkClick r:id="rId7"/>
              </a:rPr>
              <a:t>„</a:t>
            </a:r>
            <a:r>
              <a:rPr lang="lt-LT" sz="1400" b="1" u="sng" strike="noStrike" dirty="0" err="1">
                <a:solidFill>
                  <a:srgbClr val="964277"/>
                </a:solidFill>
                <a:uFillTx/>
                <a:latin typeface="Arial"/>
                <a:hlinkClick r:id="rId7"/>
              </a:rPr>
              <a:t>Fakey</a:t>
            </a:r>
            <a:r>
              <a:rPr lang="lt-LT" sz="1400" b="1" u="sng" strike="noStrike" dirty="0">
                <a:solidFill>
                  <a:srgbClr val="964277"/>
                </a:solidFill>
                <a:uFillTx/>
                <a:latin typeface="Arial"/>
                <a:hlinkClick r:id="rId7"/>
              </a:rPr>
              <a:t>“</a:t>
            </a:r>
            <a:r>
              <a:rPr lang="lt-LT" sz="1400" strike="noStrike" dirty="0">
                <a:solidFill>
                  <a:srgbClr val="808080"/>
                </a:solidFill>
                <a:latin typeface="Arial"/>
              </a:rPr>
              <a:t> (EN).</a:t>
            </a:r>
            <a:r>
              <a:rPr lang="lt-LT" sz="1400" b="0" strike="noStrike" dirty="0">
                <a:solidFill>
                  <a:srgbClr val="808080"/>
                </a:solidFill>
                <a:latin typeface="Arial"/>
              </a:rPr>
              <a:t> Žaidimas, kuriuo ugdomas medijų raštingumas ir parodoma, kaip žmonės elgiasi su klaidinančia informacija. Nuo 16 metų.</a:t>
            </a:r>
          </a:p>
          <a:p>
            <a:pPr marL="577800">
              <a:lnSpc>
                <a:spcPct val="90000"/>
              </a:lnSpc>
              <a:spcBef>
                <a:spcPts val="1199"/>
              </a:spcBef>
              <a:tabLst>
                <a:tab pos="1060560" algn="l"/>
              </a:tabLst>
            </a:pPr>
            <a:r>
              <a:rPr lang="lt-LT" sz="1200" b="0" i="1" strike="noStrike" dirty="0">
                <a:solidFill>
                  <a:srgbClr val="808080"/>
                </a:solidFill>
                <a:latin typeface="Arial"/>
              </a:rPr>
              <a:t>	Tik anglų kalba.</a:t>
            </a:r>
          </a:p>
          <a:p>
            <a:pPr marL="863640" indent="-285480">
              <a:lnSpc>
                <a:spcPct val="90000"/>
              </a:lnSpc>
              <a:spcBef>
                <a:spcPts val="1199"/>
              </a:spcBef>
              <a:buClr>
                <a:srgbClr val="4365E2"/>
              </a:buClr>
              <a:buFont typeface="Arial"/>
              <a:buChar char="•"/>
              <a:tabLst>
                <a:tab pos="1060560" algn="l"/>
              </a:tabLst>
            </a:pPr>
            <a:r>
              <a:rPr lang="lt-LT" sz="1400" b="1" u="sng" strike="noStrike" dirty="0">
                <a:solidFill>
                  <a:srgbClr val="964277"/>
                </a:solidFill>
                <a:uFillTx/>
                <a:latin typeface="Arial"/>
                <a:hlinkClick r:id="rId8"/>
              </a:rPr>
              <a:t>„</a:t>
            </a:r>
            <a:r>
              <a:rPr lang="lt-LT" sz="1400" b="1" u="sng" strike="noStrike" dirty="0" err="1">
                <a:solidFill>
                  <a:srgbClr val="964277"/>
                </a:solidFill>
                <a:uFillTx/>
                <a:latin typeface="Arial"/>
                <a:hlinkClick r:id="rId8"/>
              </a:rPr>
              <a:t>Escape</a:t>
            </a:r>
            <a:r>
              <a:rPr lang="lt-LT" sz="1400" b="1" u="sng" strike="noStrike" dirty="0">
                <a:solidFill>
                  <a:srgbClr val="964277"/>
                </a:solidFill>
                <a:uFillTx/>
                <a:latin typeface="Arial"/>
                <a:hlinkClick r:id="rId8"/>
              </a:rPr>
              <a:t> </a:t>
            </a:r>
            <a:r>
              <a:rPr lang="lt-LT" sz="1400" b="1" u="sng" strike="noStrike" dirty="0" err="1">
                <a:solidFill>
                  <a:srgbClr val="964277"/>
                </a:solidFill>
                <a:uFillTx/>
                <a:latin typeface="Arial"/>
                <a:hlinkClick r:id="rId8"/>
              </a:rPr>
              <a:t>Fake</a:t>
            </a:r>
            <a:r>
              <a:rPr lang="lt-LT" sz="1400" b="1" u="sng" strike="noStrike" dirty="0">
                <a:solidFill>
                  <a:srgbClr val="964277"/>
                </a:solidFill>
                <a:uFillTx/>
                <a:latin typeface="Arial"/>
                <a:hlinkClick r:id="rId8"/>
              </a:rPr>
              <a:t>“</a:t>
            </a:r>
            <a:r>
              <a:rPr lang="lt-LT" sz="1400" b="0" strike="noStrike" dirty="0">
                <a:solidFill>
                  <a:srgbClr val="808080"/>
                </a:solidFill>
                <a:latin typeface="Arial"/>
              </a:rPr>
              <a:t> (DE ir EN). Atsisiunčiamoji žaidimo programėlė, žaismingai ugdanti medijų raštingumą. Nuo 15 metų.</a:t>
            </a:r>
          </a:p>
          <a:p>
            <a:pPr marL="577800">
              <a:lnSpc>
                <a:spcPct val="90000"/>
              </a:lnSpc>
              <a:spcBef>
                <a:spcPts val="1199"/>
              </a:spcBef>
              <a:tabLst>
                <a:tab pos="1060560" algn="l"/>
              </a:tabLst>
            </a:pPr>
            <a:r>
              <a:rPr lang="lt-LT" sz="1200" b="0" i="1" strike="noStrike" dirty="0">
                <a:solidFill>
                  <a:srgbClr val="808080"/>
                </a:solidFill>
                <a:latin typeface="Arial"/>
              </a:rPr>
              <a:t>	Anglų ir vokiečių kalbomis.</a:t>
            </a:r>
          </a:p>
          <a:p>
            <a:pPr marL="863640" indent="-285480">
              <a:lnSpc>
                <a:spcPct val="90000"/>
              </a:lnSpc>
              <a:spcBef>
                <a:spcPts val="1199"/>
              </a:spcBef>
              <a:buClr>
                <a:srgbClr val="4365E2"/>
              </a:buClr>
              <a:buFont typeface="Arial"/>
              <a:buChar char="•"/>
              <a:tabLst>
                <a:tab pos="1060560" algn="l"/>
              </a:tabLst>
            </a:pPr>
            <a:r>
              <a:rPr lang="lt-LT" sz="1400" b="1" u="sng" strike="noStrike" dirty="0">
                <a:solidFill>
                  <a:srgbClr val="964277"/>
                </a:solidFill>
                <a:uFillTx/>
                <a:latin typeface="Arial"/>
                <a:hlinkClick r:id="rId9"/>
              </a:rPr>
              <a:t>„</a:t>
            </a:r>
            <a:r>
              <a:rPr lang="lt-LT" sz="1400" b="1" u="sng" strike="noStrike" dirty="0" err="1">
                <a:solidFill>
                  <a:srgbClr val="964277"/>
                </a:solidFill>
                <a:uFillTx/>
                <a:latin typeface="Arial"/>
                <a:hlinkClick r:id="rId9"/>
              </a:rPr>
              <a:t>Troll</a:t>
            </a:r>
            <a:r>
              <a:rPr lang="lt-LT" sz="1400" b="1" u="sng" strike="noStrike" dirty="0">
                <a:solidFill>
                  <a:srgbClr val="964277"/>
                </a:solidFill>
                <a:uFillTx/>
                <a:latin typeface="Arial"/>
                <a:hlinkClick r:id="rId9"/>
              </a:rPr>
              <a:t> </a:t>
            </a:r>
            <a:r>
              <a:rPr lang="lt-LT" sz="1400" b="1" u="sng" strike="noStrike" dirty="0" err="1">
                <a:solidFill>
                  <a:srgbClr val="964277"/>
                </a:solidFill>
                <a:uFillTx/>
                <a:latin typeface="Arial"/>
                <a:hlinkClick r:id="rId9"/>
              </a:rPr>
              <a:t>Factory</a:t>
            </a:r>
            <a:r>
              <a:rPr lang="lt-LT" sz="1400" b="1" u="sng" strike="noStrike" dirty="0">
                <a:solidFill>
                  <a:srgbClr val="964277"/>
                </a:solidFill>
                <a:uFillTx/>
                <a:latin typeface="Arial"/>
                <a:hlinkClick r:id="rId9"/>
              </a:rPr>
              <a:t>“</a:t>
            </a:r>
            <a:r>
              <a:rPr lang="lt-LT" sz="1400" b="0" strike="noStrike" dirty="0">
                <a:solidFill>
                  <a:srgbClr val="808080"/>
                </a:solidFill>
                <a:latin typeface="Arial"/>
              </a:rPr>
              <a:t> (EN). Žaidėjas dedasi melagingas žinias kuriančiu troliu. Nuo 16 metų.</a:t>
            </a:r>
          </a:p>
          <a:p>
            <a:pPr marL="577800">
              <a:lnSpc>
                <a:spcPct val="90000"/>
              </a:lnSpc>
              <a:spcBef>
                <a:spcPts val="1199"/>
              </a:spcBef>
              <a:tabLst>
                <a:tab pos="1060560" algn="l"/>
              </a:tabLst>
            </a:pPr>
            <a:r>
              <a:rPr lang="lt-LT" sz="1200" b="0" i="1" strike="noStrike" dirty="0">
                <a:solidFill>
                  <a:srgbClr val="808080"/>
                </a:solidFill>
                <a:latin typeface="Arial"/>
              </a:rPr>
              <a:t>	Tik anglų kalba.</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SUŽINOTI DAUGIAU – </a:t>
            </a:r>
            <a:r>
              <a:rPr lang="lt-LT" sz="1800" b="1" strike="noStrike">
                <a:solidFill>
                  <a:srgbClr val="FFFFFF"/>
                </a:solidFill>
                <a:latin typeface="Arial"/>
              </a:rPr>
              <a:t>FAKTŲ TIKRINTOJAI</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lt-LT" sz="1400" b="0" strike="noStrike">
                <a:solidFill>
                  <a:srgbClr val="808080"/>
                </a:solidFill>
                <a:latin typeface="Arial"/>
              </a:rPr>
              <a:t>Faktus tikrinančių jūsų šalies organizacijų sąrašai, atnaujinami </a:t>
            </a:r>
            <a:r>
              <a:rPr lang="lt-LT" sz="1400" b="1" u="sng" strike="noStrike">
                <a:solidFill>
                  <a:srgbClr val="964277"/>
                </a:solidFill>
                <a:uFillTx/>
                <a:latin typeface="Arial"/>
                <a:hlinkClick r:id="rId3"/>
              </a:rPr>
              <a:t>Pointerio instituto (Poynter Institute) svetainėje</a:t>
            </a:r>
            <a:r>
              <a:rPr lang="lt-LT" sz="1400" b="1" strike="noStrike">
                <a:solidFill>
                  <a:srgbClr val="1D848A"/>
                </a:solidFill>
                <a:latin typeface="Arial"/>
              </a:rPr>
              <a:t> </a:t>
            </a:r>
            <a:r>
              <a:rPr lang="lt-LT" sz="1400" b="0" strike="noStrike">
                <a:solidFill>
                  <a:srgbClr val="808080"/>
                </a:solidFill>
                <a:latin typeface="Arial"/>
              </a:rPr>
              <a:t>ir</a:t>
            </a:r>
            <a:r>
              <a:rPr lang="lt-LT" sz="1400" b="0" strike="noStrike">
                <a:solidFill>
                  <a:srgbClr val="1D848A"/>
                </a:solidFill>
                <a:latin typeface="Arial"/>
              </a:rPr>
              <a:t> </a:t>
            </a:r>
            <a:r>
              <a:rPr lang="lt-LT" sz="1400" b="1" u="sng" strike="noStrike">
                <a:solidFill>
                  <a:srgbClr val="964277"/>
                </a:solidFill>
                <a:uFillTx/>
                <a:latin typeface="Arial"/>
                <a:hlinkClick r:id="rId4"/>
              </a:rPr>
              <a:t>tinkle „Facebook“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t-LT" sz="1400" b="0" strike="noStrike">
                <a:solidFill>
                  <a:srgbClr val="808080"/>
                </a:solidFill>
                <a:latin typeface="Arial"/>
              </a:rPr>
              <a:t>Internete pateikiamų faktų apie tam tiktą temą ar asmenį tikrinimo rezultatų paieška naudojant</a:t>
            </a:r>
            <a:r>
              <a:rPr lang="lt-LT"/>
              <a:t> </a:t>
            </a:r>
            <a:r>
              <a:rPr lang="lt-LT" sz="1400" b="1" u="sng" strike="noStrike">
                <a:solidFill>
                  <a:srgbClr val="964277"/>
                </a:solidFill>
                <a:uFillTx/>
                <a:latin typeface="Arial"/>
                <a:hlinkClick r:id="rId5"/>
              </a:rPr>
              <a:t>„Google“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t-LT" sz="1400" b="1" u="sng" strike="noStrike">
                <a:solidFill>
                  <a:srgbClr val="964277"/>
                </a:solidFill>
                <a:uFillTx/>
                <a:latin typeface="Arial"/>
                <a:hlinkClick r:id="rId6"/>
              </a:rPr>
              <a:t>„Learn to Discern“ </a:t>
            </a:r>
            <a:r>
              <a:rPr lang="lt-LT" sz="1400" b="0" strike="noStrike">
                <a:solidFill>
                  <a:srgbClr val="808080"/>
                </a:solidFill>
                <a:latin typeface="Arial"/>
              </a:rPr>
              <a:t>– medijų raštingumo ugdytojo vadovas, parengtas pelno nesiekiančios pasaulinės vystymosi ir švietimo organizacijos IREX</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lt-LT" sz="1400" b="0" strike="noStrike">
                <a:solidFill>
                  <a:srgbClr val="808080"/>
                </a:solidFill>
                <a:latin typeface="Arial"/>
              </a:rPr>
              <a:t>ES </a:t>
            </a:r>
            <a:r>
              <a:rPr lang="lt-LT" sz="1400" b="1" u="sng" strike="noStrike">
                <a:solidFill>
                  <a:srgbClr val="964277"/>
                </a:solidFill>
                <a:uFillTx/>
                <a:latin typeface="Arial"/>
                <a:hlinkClick r:id="rId7"/>
              </a:rPr>
              <a:t>kovos su diskriminacija grupė</a:t>
            </a:r>
            <a:r>
              <a:rPr lang="lt-LT" sz="1400" b="1" strike="noStrike">
                <a:solidFill>
                  <a:srgbClr val="1D848A"/>
                </a:solidFill>
                <a:latin typeface="Arial"/>
              </a:rPr>
              <a:t> </a:t>
            </a:r>
            <a:r>
              <a:rPr lang="lt-LT" sz="1400" b="0" strike="noStrike">
                <a:solidFill>
                  <a:srgbClr val="808080"/>
                </a:solidFill>
                <a:latin typeface="Arial"/>
              </a:rPr>
              <a:t>ir kampanija </a:t>
            </a:r>
            <a:r>
              <a:rPr lang="lt-LT" sz="1400" b="1" strike="noStrike">
                <a:solidFill>
                  <a:srgbClr val="808080"/>
                </a:solidFill>
                <a:latin typeface="Arial"/>
              </a:rPr>
              <a:t>„</a:t>
            </a:r>
            <a:r>
              <a:rPr lang="lt-LT" sz="1400" b="1" u="sng" strike="noStrike">
                <a:solidFill>
                  <a:srgbClr val="964277"/>
                </a:solidFill>
                <a:uFillTx/>
                <a:latin typeface="Arial"/>
                <a:hlinkClick r:id="rId8"/>
              </a:rPr>
              <a:t>Think Before you Share</a:t>
            </a:r>
            <a:r>
              <a:rPr lang="lt-LT" sz="1400" b="1" strike="noStrike">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KAIP SUŽINOTI DAUGIAU – </a:t>
            </a:r>
            <a:r>
              <a:rPr lang="lt-LT" sz="1800" b="1" strike="noStrike">
                <a:solidFill>
                  <a:srgbClr val="FFFFFF"/>
                </a:solidFill>
                <a:latin typeface="Arial"/>
              </a:rPr>
              <a:t>NACIONALINIAI IŠTEKLIAI</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AUSTRIJA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6"/>
              </a:rPr>
              <a:t>Click &amp; Check</a:t>
            </a:r>
            <a:r>
              <a:rPr lang="lt-L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BELGIJA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BULGARIJA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8"/>
              </a:rPr>
              <a:t>Gramoten</a:t>
            </a:r>
            <a:r>
              <a:rPr lang="lt-L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KROATIJA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9"/>
              </a:rPr>
              <a:t>Ryšių ir medijų kultūros asociacija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0"/>
              </a:rPr>
              <a:t>Medijų vaikai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1"/>
              </a:rPr>
              <a:t>Medijų raštingumo dienos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KIPRAS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2"/>
              </a:rPr>
              <a:t>Kova su klaidinančia informacija ugdant medijų raštingumą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ČEKIJA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3"/>
              </a:rPr>
              <a:t>Clovekvtisni</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5"/>
              </a:rPr>
              <a:t>Elpida</a:t>
            </a:r>
            <a:r>
              <a:rPr lang="lt-L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DANIJA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7"/>
              </a:rPr>
              <a:t>TjekDet</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8"/>
              </a:rPr>
              <a:t>DR Detektor</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DR Ultra</a:t>
            </a:r>
            <a:r>
              <a:rPr lang="lt-LT" sz="1200" b="1" u="sng" strike="noStrike">
                <a:solidFill>
                  <a:srgbClr val="964277"/>
                </a:solidFill>
                <a:uFillTx/>
                <a:latin typeface="Arial"/>
                <a:hlinkClick r:id="rId19"/>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20"/>
              </a:rPr>
              <a:t>Børneavisen</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Danske Medier</a:t>
            </a:r>
            <a:r>
              <a:rPr lang="lt-LT" sz="1200" b="1" u="sng" strike="noStrike">
                <a:solidFill>
                  <a:srgbClr val="964277"/>
                </a:solidFill>
                <a:uFillTx/>
                <a:latin typeface="Arial"/>
                <a:hlinkClick r:id="rId21"/>
              </a:rPr>
              <a:t>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KELI PAVYZDŽIAI</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39986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lt-LT" sz="1400" b="1" strike="noStrike" dirty="0">
                <a:solidFill>
                  <a:srgbClr val="0B1741"/>
                </a:solidFill>
                <a:latin typeface="Arial"/>
              </a:rPr>
              <a:t>KLAIDINANTIS UŽRAŠAS PRIE NUOTRAUKOS</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lt-LT" sz="1400" b="1" strike="noStrike">
                <a:solidFill>
                  <a:srgbClr val="0B1741"/>
                </a:solidFill>
                <a:latin typeface="Arial"/>
              </a:rPr>
              <a:t>TOKIO ŠALTINIO NĖRA</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2800" b="1" strike="noStrike">
                <a:solidFill>
                  <a:srgbClr val="FFFFFF"/>
                </a:solidFill>
                <a:latin typeface="Arial"/>
              </a:rPr>
              <a:t>NETIESA</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lt-LT" sz="1400" b="1" strike="noStrike">
                <a:solidFill>
                  <a:srgbClr val="0A1641"/>
                </a:solidFill>
                <a:latin typeface="Arial"/>
              </a:rPr>
              <a:t>Nuotrauka yra iš paskyros, priklausančios kitai merginai, kuri žiūrint tokiu kampu panaši į Gretą.</a:t>
            </a:r>
          </a:p>
        </p:txBody>
      </p:sp>
      <p:sp>
        <p:nvSpPr>
          <p:cNvPr id="307" name="CustomShape 6"/>
          <p:cNvSpPr/>
          <p:nvPr/>
        </p:nvSpPr>
        <p:spPr>
          <a:xfrm>
            <a:off x="7007040" y="5178960"/>
            <a:ext cx="3618000" cy="4499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lt-LT" sz="1400" b="1" strike="noStrike" dirty="0" smtClean="0">
                <a:solidFill>
                  <a:srgbClr val="0A1641"/>
                </a:solidFill>
                <a:latin typeface="Arial"/>
              </a:rPr>
              <a:t>Dailypresser.com </a:t>
            </a:r>
            <a:r>
              <a:rPr lang="lt-LT" sz="1400" b="1" strike="noStrike" dirty="0">
                <a:solidFill>
                  <a:srgbClr val="0A1641"/>
                </a:solidFill>
                <a:latin typeface="Arial"/>
              </a:rPr>
              <a:t>nėra tikra naujienų svetainė, įrašas </a:t>
            </a:r>
            <a:r>
              <a:rPr lang="lt-LT" sz="1400" b="1" dirty="0" smtClean="0">
                <a:solidFill>
                  <a:srgbClr val="0A1641"/>
                </a:solidFill>
                <a:latin typeface="Arial"/>
              </a:rPr>
              <a:t>–</a:t>
            </a:r>
            <a:r>
              <a:rPr lang="lt-LT" sz="1400" b="1" strike="noStrike" dirty="0" smtClean="0">
                <a:solidFill>
                  <a:srgbClr val="0A1641"/>
                </a:solidFill>
                <a:latin typeface="Arial"/>
              </a:rPr>
              <a:t> grynas </a:t>
            </a:r>
            <a:r>
              <a:rPr lang="lt-LT" sz="1400" b="1" strike="noStrike" dirty="0">
                <a:solidFill>
                  <a:srgbClr val="0A1641"/>
                </a:solidFill>
                <a:latin typeface="Arial"/>
              </a:rPr>
              <a:t>pramanas.</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lt-LT" sz="2800" b="1" strike="noStrike">
                <a:solidFill>
                  <a:srgbClr val="FFFFFF"/>
                </a:solidFill>
                <a:latin typeface="Arial"/>
              </a:rPr>
              <a:t>NETIESA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REKOMENDACIJOS NORINTIEMS PASIDOMĖTI PAPILDOMAI – </a:t>
            </a:r>
            <a:r>
              <a:rPr lang="lt-LT" sz="1800" b="1" strike="noStrike">
                <a:solidFill>
                  <a:srgbClr val="FFFFFF"/>
                </a:solidFill>
                <a:latin typeface="Arial"/>
              </a:rPr>
              <a:t>NACIONALINIAI IŠTEKLIAI</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ESTIJA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Meediapädevuse nädal</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3"/>
              </a:rPr>
              <a:t>SALTO Participation &amp; Informa</a:t>
            </a:r>
            <a:r>
              <a:rPr lang="lt-LT" sz="1400" b="1" u="sng" strike="noStrike">
                <a:solidFill>
                  <a:srgbClr val="964277"/>
                </a:solidFill>
                <a:uFillTx/>
                <a:latin typeface="Arial"/>
                <a:hlinkClick r:id="rId3"/>
              </a:rPr>
              <a:t>tion</a:t>
            </a:r>
          </a:p>
          <a:p>
            <a:pPr>
              <a:lnSpc>
                <a:spcPct val="90000"/>
              </a:lnSpc>
              <a:spcBef>
                <a:spcPts val="1199"/>
              </a:spcBef>
            </a:pPr>
            <a:endParaRPr lang="fr-BE" sz="1400" b="0" strike="noStrike" spc="-1">
              <a:latin typeface="Arial"/>
            </a:endParaRPr>
          </a:p>
          <a:p>
            <a:pPr>
              <a:lnSpc>
                <a:spcPct val="90000"/>
              </a:lnSpc>
              <a:spcBef>
                <a:spcPts val="1199"/>
              </a:spcBef>
            </a:pPr>
            <a:r>
              <a:rPr lang="lt-LT" sz="1400" b="1" strike="noStrike">
                <a:solidFill>
                  <a:srgbClr val="0A1641"/>
                </a:solidFill>
                <a:latin typeface="Arial"/>
              </a:rPr>
              <a:t>SUOMIJA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4"/>
              </a:rPr>
              <a:t>Medijų raštingumas Suomijoje</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5"/>
              </a:rPr>
              <a:t>KAVI</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Medijų raštingumo mokykla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6"/>
              </a:rPr>
              <a:t>Mediataitoviikko</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7"/>
              </a:rPr>
              <a:t>Mediakasvastus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YLE Digitrennit</a:t>
            </a:r>
            <a:r>
              <a:rPr lang="lt-LT" sz="1200" b="1" u="sng" strike="noStrike">
                <a:solidFill>
                  <a:srgbClr val="964277"/>
                </a:solidFill>
                <a:uFillTx/>
                <a:latin typeface="Arial"/>
                <a:hlinkClick r:id="rId8"/>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9"/>
              </a:rPr>
              <a:t>YLE</a:t>
            </a:r>
            <a:r>
              <a:rPr lang="lt-LT" sz="1200" b="0" u="sng" strike="noStrike">
                <a:solidFill>
                  <a:srgbClr val="964277"/>
                </a:solidFill>
                <a:uFillTx/>
                <a:latin typeface="Arial"/>
                <a:hlinkClick r:id="rId9"/>
              </a:rPr>
              <a:t> </a:t>
            </a:r>
            <a:r>
              <a:rPr lang="lt-LT" sz="1200" b="1" u="sng" strike="noStrike">
                <a:solidFill>
                  <a:srgbClr val="964277"/>
                </a:solidFill>
                <a:uFillTx/>
                <a:latin typeface="Arial"/>
                <a:hlinkClick r:id="rId9"/>
              </a:rPr>
              <a:t>Uutisluokka</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PRANCŪZIJA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0"/>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VOKIETIJA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1"/>
              </a:rPr>
              <a:t>Medienkompetenz stärken</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2"/>
              </a:rPr>
              <a:t>SCHAU HIN! Was Dein Kind mit Medien macht</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3"/>
              </a:rPr>
              <a:t>Gutes Aufwachsen mit Medien</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4"/>
              </a:rPr>
              <a:t>Surfen ohne Risiko</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5"/>
              </a:rPr>
              <a:t>App-Datenbank des Deutschen Jugendinstituts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6"/>
              </a:rPr>
              <a:t>ACT ON! aktiv + selbstbestimmt online</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7"/>
              </a:rPr>
              <a:t>Kindersuchmaschine "Blinde Kuh"</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8"/>
              </a:rPr>
              <a:t>DW Akademie</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GRAIKIJA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9"/>
              </a:rPr>
              <a:t>Medijų raštingumo institutas</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20"/>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1"/>
            <a:stretch/>
          </p:blipFill>
          <p:spPr>
            <a:xfrm>
              <a:off x="463680" y="2623680"/>
              <a:ext cx="1945440" cy="1945440"/>
            </a:xfrm>
            <a:prstGeom prst="rect">
              <a:avLst/>
            </a:prstGeom>
            <a:ln w="0">
              <a:noFill/>
            </a:ln>
          </p:spPr>
        </p:pic>
        <p:pic>
          <p:nvPicPr>
            <p:cNvPr id="655" name="Immagine 12"/>
            <p:cNvPicPr/>
            <p:nvPr/>
          </p:nvPicPr>
          <p:blipFill>
            <a:blip r:embed="rId22">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REKOMENDACIJOS NORINTIEMS PASIDOMĖTI PAPILDOMAI – </a:t>
            </a:r>
            <a:r>
              <a:rPr lang="lt-LT" sz="1800" b="1" strike="noStrike">
                <a:solidFill>
                  <a:srgbClr val="FFFFFF"/>
                </a:solidFill>
                <a:latin typeface="Arial"/>
              </a:rPr>
              <a:t>NACIONALINIAI IŠTEKLIAI</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VENGRIJA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AIRIJA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ITALIJA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Pagella Politica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5"/>
              </a:rPr>
              <a:t>Facta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6"/>
              </a:rPr>
              <a:t>Medijų srities švietimas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7"/>
              </a:rPr>
              <a:t>Eurispes</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LATVIJA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8"/>
              </a:rPr>
              <a:t>Pilna doma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9"/>
              </a:rPr>
              <a:t>Re:Check</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0"/>
              </a:rPr>
              <a:t>CAPS un CIET jeb vilks manipulators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1"/>
              </a:rPr>
              <a:t>Medijpratējs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Superherojai internete</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LIETUVA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2"/>
              </a:rPr>
              <a:t>Draugiškas internetas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3"/>
              </a:rPr>
              <a:t>Žinau viską</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Medijų raštingumo platforma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4"/>
              </a:rPr>
              <a:t>Debunk.eu</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LIUKSEMBURGAS</a:t>
            </a:r>
          </a:p>
          <a:p>
            <a:pPr marL="171360" indent="-171000">
              <a:lnSpc>
                <a:spcPct val="90000"/>
              </a:lnSpc>
              <a:spcBef>
                <a:spcPts val="1199"/>
              </a:spcBef>
              <a:buClr>
                <a:srgbClr val="40BAD2"/>
              </a:buClr>
              <a:buFont typeface="Arial"/>
              <a:buChar char="•"/>
            </a:pPr>
            <a:r>
              <a:rPr lang="lt-LT" sz="1200" b="1" u="sng" strike="noStrike">
                <a:solidFill>
                  <a:srgbClr val="964277"/>
                </a:solidFill>
                <a:uFillTx/>
                <a:latin typeface="Arial"/>
                <a:hlinkClick r:id="rId15"/>
              </a:rPr>
              <a:t>Bee-secure</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6"/>
              </a:rPr>
              <a:t>BeSmartOnline!</a:t>
            </a:r>
            <a:r>
              <a:rPr lang="lt-L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NYDERLANDAI</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7"/>
              </a:rPr>
              <a:t>Netwerk Mediawijsheid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8"/>
              </a:rPr>
              <a:t>Europos žurnalistikos centras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9"/>
              </a:rPr>
              <a:t>Hoezomediawijs</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20"/>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1"/>
            <a:stretch/>
          </p:blipFill>
          <p:spPr>
            <a:xfrm>
              <a:off x="463680" y="2623680"/>
              <a:ext cx="1945440" cy="1945440"/>
            </a:xfrm>
            <a:prstGeom prst="rect">
              <a:avLst/>
            </a:prstGeom>
            <a:ln w="0">
              <a:noFill/>
            </a:ln>
          </p:spPr>
        </p:pic>
        <p:pic>
          <p:nvPicPr>
            <p:cNvPr id="662" name="Immagine 12"/>
            <p:cNvPicPr/>
            <p:nvPr/>
          </p:nvPicPr>
          <p:blipFill>
            <a:blip r:embed="rId22">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REKOMENDACIJOS NORINTIEMS PASIDOMĖTI PAPILDOMAI – </a:t>
            </a:r>
            <a:r>
              <a:rPr lang="lt-LT" sz="1800" b="1" strike="noStrike">
                <a:solidFill>
                  <a:srgbClr val="FFFFFF"/>
                </a:solidFill>
                <a:latin typeface="Arial"/>
              </a:rPr>
              <a:t>NACIONALINIAI IŠTEKLIAI</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1400" b="1" strike="noStrike">
                <a:solidFill>
                  <a:srgbClr val="0A1641"/>
                </a:solidFill>
                <a:latin typeface="Arial"/>
              </a:rPr>
              <a:t>LENKIJA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Stepono Batoro fondas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3"/>
              </a:rPr>
              <a:t>Journalistic Craft for Neighborhood</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4"/>
              </a:rPr>
              <a:t>Demagog</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Piliečių švietimo centras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5"/>
              </a:rPr>
              <a:t>Nowoczesna Polska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6"/>
              </a:rPr>
              <a:t>Vaikai internete</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Fondas „Panoptykon“</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7"/>
              </a:rPr>
              <a:t>Lenkijos medijų raštingumo asociacija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8"/>
              </a:rPr>
              <a:t>Klasiškos mokyklos fondas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Wojownicy Klawiatury</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lt-LT" sz="1400" b="1" strike="noStrike">
                <a:solidFill>
                  <a:srgbClr val="0A1641"/>
                </a:solidFill>
                <a:latin typeface="Arial"/>
              </a:rPr>
              <a:t>PORTUGALIJA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9"/>
              </a:rPr>
              <a:t>MILObs</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0"/>
              </a:rPr>
              <a:t>Internet Segura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1"/>
              </a:rPr>
              <a:t>Nacionalinė skaitmeninės kompetencijos iniciatyva e.2030</a:t>
            </a:r>
          </a:p>
          <a:p>
            <a:pPr>
              <a:lnSpc>
                <a:spcPct val="90000"/>
              </a:lnSpc>
              <a:spcBef>
                <a:spcPts val="1199"/>
              </a:spcBef>
            </a:pPr>
            <a:endParaRPr lang="fr-BE" sz="1200" b="0" strike="noStrike" spc="-1">
              <a:latin typeface="Arial"/>
            </a:endParaRPr>
          </a:p>
          <a:p>
            <a:pPr>
              <a:lnSpc>
                <a:spcPct val="90000"/>
              </a:lnSpc>
              <a:spcBef>
                <a:spcPts val="1199"/>
              </a:spcBef>
            </a:pPr>
            <a:r>
              <a:rPr lang="lt-LT" sz="1400" b="1" strike="noStrike">
                <a:solidFill>
                  <a:srgbClr val="0A1641"/>
                </a:solidFill>
                <a:latin typeface="Arial"/>
              </a:rPr>
              <a:t>RUMUNIJA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2"/>
              </a:rPr>
              <a:t>ActiveWatch</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3"/>
              </a:rPr>
              <a:t>Factual</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4"/>
              </a:rPr>
              <a:t>Funky Citizens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5"/>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lt-LT" sz="1400" b="1" strike="noStrike">
                <a:solidFill>
                  <a:srgbClr val="0A1641"/>
                </a:solidFill>
                <a:latin typeface="Arial"/>
              </a:rPr>
              <a:t>SLOVAKIJA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6"/>
              </a:rPr>
              <a:t>Transliavimo ir retransliavimo taryba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17"/>
            <a:stretch/>
          </p:blipFill>
          <p:spPr>
            <a:xfrm>
              <a:off x="463680" y="2623680"/>
              <a:ext cx="1945440" cy="1945440"/>
            </a:xfrm>
            <a:prstGeom prst="rect">
              <a:avLst/>
            </a:prstGeom>
            <a:ln w="0">
              <a:noFill/>
            </a:ln>
          </p:spPr>
        </p:pic>
        <p:pic>
          <p:nvPicPr>
            <p:cNvPr id="669" name="Immagine 12"/>
            <p:cNvPicPr/>
            <p:nvPr/>
          </p:nvPicPr>
          <p:blipFill>
            <a:blip r:embed="rId18">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REKOMENDACIJOS NORINTIEMS PASIDOMĖTI PAPILDOMAI – </a:t>
            </a:r>
            <a:r>
              <a:rPr lang="lt-LT" sz="1800" b="1" strike="noStrike">
                <a:solidFill>
                  <a:srgbClr val="FFFFFF"/>
                </a:solidFill>
                <a:latin typeface="Arial"/>
              </a:rPr>
              <a:t>NACIONALINIAI IŠTEKLIAI</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1400" b="1" strike="noStrike">
                <a:solidFill>
                  <a:srgbClr val="0A1641"/>
                </a:solidFill>
                <a:latin typeface="Arial"/>
              </a:rPr>
              <a:t>ISPANIJA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3"/>
              </a:rPr>
              <a:t>Instituto RTVE</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1400" b="1" strike="noStrike">
                <a:solidFill>
                  <a:srgbClr val="0A1641"/>
                </a:solidFill>
                <a:latin typeface="Arial"/>
              </a:rPr>
              <a:t>SLOVĖNIJA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7"/>
              </a:rPr>
              <a:t>MIPI – medijska in informacijska pismenost</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9"/>
              </a:rPr>
              <a:t>Otroci in mediji: iskanje resnice v svetu novic</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0"/>
              </a:rPr>
              <a:t>Medijska pismenost</a:t>
            </a:r>
            <a:r>
              <a:rPr lang="lt-L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1"/>
              </a:rPr>
              <a:t>Safe</a:t>
            </a:r>
            <a:r>
              <a:rPr lang="lt-LT"/>
              <a:t/>
            </a:r>
            <a:br>
              <a:rPr lang="lt-LT"/>
            </a:br>
            <a:r>
              <a:rPr lang="lt-LT" sz="1200" b="1" strike="noStrike">
                <a:solidFill>
                  <a:srgbClr val="0A1641"/>
                </a:solidFill>
                <a:latin typeface="Arial"/>
              </a:rPr>
              <a:t> </a:t>
            </a:r>
          </a:p>
          <a:p>
            <a:pPr>
              <a:lnSpc>
                <a:spcPct val="90000"/>
              </a:lnSpc>
              <a:spcBef>
                <a:spcPts val="1199"/>
              </a:spcBef>
            </a:pPr>
            <a:r>
              <a:rPr lang="lt-LT" sz="1400" b="1" strike="noStrike">
                <a:solidFill>
                  <a:srgbClr val="0A1641"/>
                </a:solidFill>
                <a:latin typeface="Arial"/>
              </a:rPr>
              <a:t>ŠVEDIJA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3"/>
              </a:rPr>
              <a:t>Švedijos tarptautinė vystymosi agentūra</a:t>
            </a:r>
          </a:p>
          <a:p>
            <a:pPr marL="182880" indent="-182520">
              <a:lnSpc>
                <a:spcPct val="90000"/>
              </a:lnSpc>
              <a:spcBef>
                <a:spcPts val="1199"/>
              </a:spcBef>
              <a:buClr>
                <a:srgbClr val="40BAD2"/>
              </a:buClr>
              <a:buFont typeface="Wingdings 2" charset="2"/>
              <a:buChar char=""/>
            </a:pPr>
            <a:r>
              <a:rPr lang="lt-LT" sz="1200" b="1" u="sng" strike="noStrike">
                <a:solidFill>
                  <a:srgbClr val="964277"/>
                </a:solidFill>
                <a:uFillTx/>
                <a:latin typeface="Arial"/>
                <a:hlinkClick r:id="rId14"/>
              </a:rPr>
              <a:t>FOJO</a:t>
            </a:r>
            <a:r>
              <a:rPr lang="lt-LT"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PAMOKOS PLANAS</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649680"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lt-LT" sz="2400" b="1" strike="noStrike">
                  <a:solidFill>
                    <a:srgbClr val="FFFFFF"/>
                  </a:solidFill>
                  <a:latin typeface="Arial"/>
                </a:rPr>
                <a:t>DARBAS GRUPĖSE</a:t>
              </a:r>
            </a:p>
            <a:p>
              <a:pPr marL="457200">
                <a:lnSpc>
                  <a:spcPts val="1559"/>
                </a:lnSpc>
              </a:pPr>
              <a:r>
                <a:rPr lang="lt-LT" sz="1400" b="1" strike="noStrike">
                  <a:solidFill>
                    <a:srgbClr val="FFFFFF"/>
                  </a:solidFill>
                  <a:latin typeface="Arial"/>
                </a:rPr>
                <a:t>ATVEJŲ TYRIMAI</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t-LT" sz="4000" b="1" strike="noStrike">
                  <a:solidFill>
                    <a:srgbClr val="FFFFFF"/>
                  </a:solidFill>
                  <a:latin typeface="Arial"/>
                </a:rPr>
                <a:t>2</a:t>
              </a:r>
            </a:p>
          </p:txBody>
        </p:sp>
      </p:grpSp>
      <p:grpSp>
        <p:nvGrpSpPr>
          <p:cNvPr id="319" name="Group 5"/>
          <p:cNvGrpSpPr/>
          <p:nvPr/>
        </p:nvGrpSpPr>
        <p:grpSpPr>
          <a:xfrm>
            <a:off x="1319039" y="829800"/>
            <a:ext cx="3767865" cy="734040"/>
            <a:chOff x="1319039" y="829800"/>
            <a:chExt cx="3767865" cy="734040"/>
          </a:xfrm>
        </p:grpSpPr>
        <p:sp>
          <p:nvSpPr>
            <p:cNvPr id="320" name="CustomShape 6"/>
            <p:cNvSpPr/>
            <p:nvPr/>
          </p:nvSpPr>
          <p:spPr>
            <a:xfrm>
              <a:off x="1319039" y="829800"/>
              <a:ext cx="3767865"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lt-LT" sz="2400" b="1" strike="noStrike" dirty="0">
                  <a:solidFill>
                    <a:srgbClr val="FFFFFF"/>
                  </a:solidFill>
                  <a:latin typeface="Arial"/>
                </a:rPr>
                <a:t>DEZINFORMACIJOS SUPRATIMAS</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t-LT"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lt-LT" sz="2400" b="1" strike="noStrike">
                  <a:solidFill>
                    <a:srgbClr val="FFFFFF"/>
                  </a:solidFill>
                  <a:latin typeface="Arial"/>
                </a:rPr>
                <a:t>PRISTATYMAI</a:t>
              </a:r>
            </a:p>
            <a:p>
              <a:pPr marL="457200">
                <a:lnSpc>
                  <a:spcPts val="2259"/>
                </a:lnSpc>
              </a:pPr>
              <a:r>
                <a:rPr lang="lt-LT" sz="2400" b="1" strike="noStrike">
                  <a:solidFill>
                    <a:srgbClr val="FFFFFF"/>
                  </a:solidFill>
                  <a:latin typeface="Arial"/>
                </a:rPr>
                <a:t>IR DISKUSIJOS</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t-LT" sz="4000" b="1" strike="noStrike">
                  <a:solidFill>
                    <a:srgbClr val="FFFFFF"/>
                  </a:solidFill>
                  <a:latin typeface="Arial"/>
                </a:rPr>
                <a:t>3</a:t>
              </a:r>
            </a:p>
          </p:txBody>
        </p:sp>
      </p:grpSp>
      <p:grpSp>
        <p:nvGrpSpPr>
          <p:cNvPr id="325" name="Group 11"/>
          <p:cNvGrpSpPr/>
          <p:nvPr/>
        </p:nvGrpSpPr>
        <p:grpSpPr>
          <a:xfrm>
            <a:off x="6895236" y="4641480"/>
            <a:ext cx="5045231" cy="742680"/>
            <a:chOff x="7002720" y="4641480"/>
            <a:chExt cx="4109910" cy="742680"/>
          </a:xfrm>
        </p:grpSpPr>
        <p:sp>
          <p:nvSpPr>
            <p:cNvPr id="326" name="CustomShape 12"/>
            <p:cNvSpPr/>
            <p:nvPr/>
          </p:nvSpPr>
          <p:spPr>
            <a:xfrm>
              <a:off x="7428703" y="4641480"/>
              <a:ext cx="3683927"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88900">
                <a:lnSpc>
                  <a:spcPts val="2259"/>
                </a:lnSpc>
              </a:pPr>
              <a:r>
                <a:rPr lang="lt-LT" sz="2000" b="1" strike="noStrike" dirty="0">
                  <a:solidFill>
                    <a:srgbClr val="FFFFFF"/>
                  </a:solidFill>
                  <a:latin typeface="Arial"/>
                </a:rPr>
                <a:t>APIBENDRINIMAS IR PATARIMAI, KAIP SUŽINOTI DAUGIAU</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lt-LT"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DEZINFORMACIJOS SUPRATIMAS</a:t>
            </a:r>
          </a:p>
        </p:txBody>
      </p:sp>
      <p:sp>
        <p:nvSpPr>
          <p:cNvPr id="329" name="CustomShape 2"/>
          <p:cNvSpPr/>
          <p:nvPr/>
        </p:nvSpPr>
        <p:spPr>
          <a:xfrm>
            <a:off x="3844080" y="147888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FF5D00"/>
                </a:solidFill>
                <a:latin typeface="Arial"/>
              </a:rPr>
              <a:t>Kas</a:t>
            </a:r>
          </a:p>
        </p:txBody>
      </p:sp>
      <p:sp>
        <p:nvSpPr>
          <p:cNvPr id="330" name="CustomShape 3"/>
          <p:cNvSpPr/>
          <p:nvPr/>
        </p:nvSpPr>
        <p:spPr>
          <a:xfrm>
            <a:off x="3884400" y="268632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164193"/>
                </a:solidFill>
                <a:latin typeface="Arial"/>
              </a:rPr>
              <a:t>Kaip</a:t>
            </a:r>
          </a:p>
        </p:txBody>
      </p:sp>
      <p:sp>
        <p:nvSpPr>
          <p:cNvPr id="331" name="CustomShape 4"/>
          <p:cNvSpPr/>
          <p:nvPr/>
        </p:nvSpPr>
        <p:spPr>
          <a:xfrm>
            <a:off x="3884400" y="392472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8000" b="1" strike="noStrike">
                <a:solidFill>
                  <a:srgbClr val="164193"/>
                </a:solidFill>
                <a:latin typeface="Arial"/>
              </a:rPr>
              <a:t>Kaip</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79" y="2173680"/>
            <a:ext cx="2273823" cy="720360"/>
            <a:chOff x="6630479" y="2173680"/>
            <a:chExt cx="2273823" cy="720360"/>
          </a:xfrm>
        </p:grpSpPr>
        <p:sp>
          <p:nvSpPr>
            <p:cNvPr id="334" name="CustomShape 6"/>
            <p:cNvSpPr/>
            <p:nvPr/>
          </p:nvSpPr>
          <p:spPr>
            <a:xfrm>
              <a:off x="6630479" y="2173680"/>
              <a:ext cx="2273823"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dirty="0">
                  <a:solidFill>
                    <a:srgbClr val="FFFFFF"/>
                  </a:solidFill>
                  <a:latin typeface="Arial"/>
                </a:rPr>
                <a:t>yra dezinformacija?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lt-LT" sz="1600" b="1" strike="noStrike">
                  <a:solidFill>
                    <a:srgbClr val="FE5D00"/>
                  </a:solidFill>
                  <a:latin typeface="Arial"/>
                </a:rPr>
                <a:t>Pavyzdžiai</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7180"/>
            <a:chOff x="6630480" y="4609440"/>
            <a:chExt cx="4017240" cy="707180"/>
          </a:xfrm>
        </p:grpSpPr>
        <p:sp>
          <p:nvSpPr>
            <p:cNvPr id="338" name="CustomShape 10"/>
            <p:cNvSpPr/>
            <p:nvPr/>
          </p:nvSpPr>
          <p:spPr>
            <a:xfrm>
              <a:off x="6630480" y="4979520"/>
              <a:ext cx="3738638"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1600" b="1" strike="noStrike" dirty="0">
                  <a:solidFill>
                    <a:srgbClr val="164193"/>
                  </a:solidFill>
                  <a:latin typeface="Arial"/>
                </a:rPr>
                <a:t>Rekomenduojami reagavimo būdai</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lt-LT" sz="1600" b="1" strike="noStrike">
                  <a:solidFill>
                    <a:srgbClr val="FFFFFF"/>
                  </a:solidFill>
                  <a:latin typeface="Arial"/>
                </a:rPr>
                <a:t>reikėtų reaguoti į dezinformaciją? </a:t>
              </a:r>
            </a:p>
          </p:txBody>
        </p:sp>
        <p:sp>
          <p:nvSpPr>
            <p:cNvPr id="340" name="CustomShape 12"/>
            <p:cNvSpPr/>
            <p:nvPr/>
          </p:nvSpPr>
          <p:spPr>
            <a:xfrm rot="5400000">
              <a:off x="10092757" y="507283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79" y="3362760"/>
            <a:ext cx="2914921" cy="714020"/>
            <a:chOff x="6630479" y="3362760"/>
            <a:chExt cx="2914921" cy="71402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1600" b="1" strike="noStrike">
                  <a:solidFill>
                    <a:srgbClr val="FFFFFF"/>
                  </a:solidFill>
                  <a:latin typeface="Arial"/>
                </a:rPr>
                <a:t>dezinformacija veikia?</a:t>
              </a:r>
            </a:p>
          </p:txBody>
        </p:sp>
        <p:sp>
          <p:nvSpPr>
            <p:cNvPr id="343" name="CustomShape 15"/>
            <p:cNvSpPr/>
            <p:nvPr/>
          </p:nvSpPr>
          <p:spPr>
            <a:xfrm>
              <a:off x="6630479" y="3739680"/>
              <a:ext cx="1465955"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lt-LT" sz="1600" b="1" strike="noStrike" dirty="0">
                  <a:solidFill>
                    <a:srgbClr val="164193"/>
                  </a:solidFill>
                  <a:latin typeface="Arial"/>
                </a:rPr>
                <a:t>Pavyzdžiai</a:t>
              </a:r>
            </a:p>
          </p:txBody>
        </p:sp>
        <p:sp>
          <p:nvSpPr>
            <p:cNvPr id="344" name="CustomShape 16"/>
            <p:cNvSpPr/>
            <p:nvPr/>
          </p:nvSpPr>
          <p:spPr>
            <a:xfrm rot="5400000">
              <a:off x="7777241" y="383299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b="0" strike="noStrike">
                <a:solidFill>
                  <a:srgbClr val="FFFFFF"/>
                </a:solidFill>
                <a:latin typeface="Arial"/>
              </a:rPr>
              <a:t>KAS YRA DEZINFORMACIJA?</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1</a:t>
            </a:r>
          </a:p>
        </p:txBody>
      </p:sp>
      <p:sp>
        <p:nvSpPr>
          <p:cNvPr id="347" name="CustomShape 3"/>
          <p:cNvSpPr/>
          <p:nvPr/>
        </p:nvSpPr>
        <p:spPr>
          <a:xfrm>
            <a:off x="4127400" y="3139560"/>
            <a:ext cx="141192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dirty="0">
                <a:solidFill>
                  <a:srgbClr val="FFFFFF"/>
                </a:solidFill>
                <a:latin typeface="Arial"/>
              </a:rPr>
              <a:t>FAKTAI</a:t>
            </a:r>
          </a:p>
        </p:txBody>
      </p:sp>
      <p:sp>
        <p:nvSpPr>
          <p:cNvPr id="348" name="CustomShape 4"/>
          <p:cNvSpPr/>
          <p:nvPr/>
        </p:nvSpPr>
        <p:spPr>
          <a:xfrm>
            <a:off x="4127400" y="1015920"/>
            <a:ext cx="373821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t-LT" sz="2000" b="1" strike="noStrike" dirty="0">
                <a:solidFill>
                  <a:srgbClr val="FFFFFF"/>
                </a:solidFill>
                <a:latin typeface="Arial"/>
              </a:rPr>
              <a:t>UŽSIENIO ŠALIŲ KIŠIMASIS</a:t>
            </a:r>
          </a:p>
        </p:txBody>
      </p:sp>
      <p:sp>
        <p:nvSpPr>
          <p:cNvPr id="349" name="CustomShape 5"/>
          <p:cNvSpPr/>
          <p:nvPr/>
        </p:nvSpPr>
        <p:spPr>
          <a:xfrm>
            <a:off x="4127400" y="1546560"/>
            <a:ext cx="35805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a:solidFill>
                  <a:srgbClr val="FFFFFF"/>
                </a:solidFill>
                <a:latin typeface="Arial"/>
              </a:rPr>
              <a:t>ĮTAKOS OPERACIJOS</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dirty="0">
                <a:solidFill>
                  <a:srgbClr val="FFFFFF"/>
                </a:solidFill>
                <a:latin typeface="Arial"/>
              </a:rPr>
              <a:t>DEZINFORMACIJA</a:t>
            </a:r>
          </a:p>
        </p:txBody>
      </p:sp>
      <p:sp>
        <p:nvSpPr>
          <p:cNvPr id="351" name="CustomShape 7"/>
          <p:cNvSpPr/>
          <p:nvPr/>
        </p:nvSpPr>
        <p:spPr>
          <a:xfrm>
            <a:off x="4127399" y="3670200"/>
            <a:ext cx="198043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dirty="0">
                <a:solidFill>
                  <a:srgbClr val="FFFFFF"/>
                </a:solidFill>
                <a:latin typeface="Arial"/>
              </a:rPr>
              <a:t>NUOMONĖS</a:t>
            </a:r>
          </a:p>
        </p:txBody>
      </p:sp>
      <p:sp>
        <p:nvSpPr>
          <p:cNvPr id="352" name="CustomShape 8"/>
          <p:cNvSpPr/>
          <p:nvPr/>
        </p:nvSpPr>
        <p:spPr>
          <a:xfrm>
            <a:off x="4127399" y="2608560"/>
            <a:ext cx="385362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dirty="0">
                <a:solidFill>
                  <a:srgbClr val="FFFFFF"/>
                </a:solidFill>
                <a:latin typeface="Arial"/>
              </a:rPr>
              <a:t>KLAIDINANTI INFORMACIJA</a:t>
            </a:r>
          </a:p>
        </p:txBody>
      </p:sp>
      <p:sp>
        <p:nvSpPr>
          <p:cNvPr id="353" name="CustomShape 9"/>
          <p:cNvSpPr/>
          <p:nvPr/>
        </p:nvSpPr>
        <p:spPr>
          <a:xfrm>
            <a:off x="4127399" y="4201200"/>
            <a:ext cx="310790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lt-LT" sz="2000" b="1" strike="noStrike">
                <a:solidFill>
                  <a:srgbClr val="FFFFFF"/>
                </a:solidFill>
                <a:latin typeface="Arial"/>
              </a:rPr>
              <a:t>SATYRA IR HUMORAS</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lt-LT" sz="4000" b="1" strike="noStrike">
                <a:solidFill>
                  <a:srgbClr val="FFFFFF"/>
                </a:solidFill>
                <a:latin typeface="Arial"/>
              </a:rPr>
              <a:t>KAS YRA FAKTAI, </a:t>
            </a:r>
          </a:p>
          <a:p>
            <a:pPr>
              <a:lnSpc>
                <a:spcPts val="3781"/>
              </a:lnSpc>
            </a:pPr>
            <a:r>
              <a:rPr lang="lt-LT" sz="4000" b="1" strike="noStrike">
                <a:solidFill>
                  <a:srgbClr val="FFFFFF"/>
                </a:solidFill>
                <a:latin typeface="Arial"/>
              </a:rPr>
              <a:t>O KAS PRAMANAI</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dirty="0">
                <a:solidFill>
                  <a:srgbClr val="FFFFFF"/>
                </a:solidFill>
                <a:latin typeface="Arial"/>
              </a:rPr>
              <a:t>KAS YRA DEZINFORMACIJA – </a:t>
            </a:r>
            <a:r>
              <a:rPr lang="lt-LT" sz="1800" b="1" strike="noStrike" dirty="0">
                <a:solidFill>
                  <a:srgbClr val="FFFFFF"/>
                </a:solidFill>
                <a:latin typeface="Arial"/>
              </a:rPr>
              <a:t>SKIEPŲ PRIEŠININKŲ JUDĖJIMAS</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lt-LT" sz="1800" b="1" strike="noStrike">
                <a:solidFill>
                  <a:srgbClr val="FFFFFF"/>
                </a:solidFill>
                <a:latin typeface="Arial"/>
              </a:rPr>
              <a:t>Melagingos išvados, socialinė iliuzija</a:t>
            </a:r>
          </a:p>
        </p:txBody>
      </p:sp>
      <p:sp>
        <p:nvSpPr>
          <p:cNvPr id="362" name="CustomShape 4"/>
          <p:cNvSpPr/>
          <p:nvPr/>
        </p:nvSpPr>
        <p:spPr>
          <a:xfrm>
            <a:off x="7147440" y="316800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lt-LT" sz="1800" b="1" strike="noStrike" dirty="0">
                <a:solidFill>
                  <a:srgbClr val="FFFFFF"/>
                </a:solidFill>
                <a:latin typeface="Arial"/>
              </a:rPr>
              <a:t>Ieškoma atpirkimo ožio, užmirštamos ir nenagrinėjamos</a:t>
            </a:r>
            <a:r>
              <a:rPr lang="lt-LT" dirty="0"/>
              <a:t/>
            </a:r>
            <a:br>
              <a:rPr lang="lt-LT" dirty="0"/>
            </a:br>
            <a:r>
              <a:rPr lang="lt-LT" sz="1800" b="1" strike="noStrike" dirty="0">
                <a:solidFill>
                  <a:srgbClr val="FFFFFF"/>
                </a:solidFill>
                <a:latin typeface="Arial"/>
              </a:rPr>
              <a:t>tikrosios autizmo priežastys</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lt-LT" sz="1800" b="1" strike="noStrike">
                <a:solidFill>
                  <a:srgbClr val="FFFFFF"/>
                </a:solidFill>
                <a:latin typeface="Arial"/>
              </a:rPr>
              <a:t>Ilgalaikis poveikis: sumažėjus</a:t>
            </a:r>
          </a:p>
          <a:p>
            <a:pPr algn="ctr">
              <a:lnSpc>
                <a:spcPts val="1661"/>
              </a:lnSpc>
            </a:pPr>
            <a:r>
              <a:rPr lang="lt-LT" sz="1800" b="1" strike="noStrike">
                <a:solidFill>
                  <a:srgbClr val="FFFFFF"/>
                </a:solidFill>
                <a:latin typeface="Arial"/>
              </a:rPr>
              <a:t>paskiepytų žmonių daliai vėliau kils masinė epidemija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KAS YRA DEZINFORMACIJA – </a:t>
            </a:r>
            <a:r>
              <a:rPr lang="lt-LT" sz="1800" b="1" strike="noStrike">
                <a:solidFill>
                  <a:srgbClr val="FFFFFF"/>
                </a:solidFill>
                <a:latin typeface="Arial"/>
              </a:rPr>
              <a:t>ISTORIJA, KAD KORONAVIRUSĄ SUKĖLĖ 5G</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t-LT" sz="2000" b="1" strike="noStrike">
                <a:solidFill>
                  <a:srgbClr val="FFFFFF"/>
                </a:solidFill>
                <a:latin typeface="Arial"/>
              </a:rPr>
              <a:t>SAVIRAIŠKOS LAISVĖ</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lt-LT" sz="2000" b="1" strike="noStrike">
                <a:solidFill>
                  <a:srgbClr val="FFFFFF"/>
                </a:solidFill>
                <a:latin typeface="Arial"/>
              </a:rPr>
              <a:t>RŪPESTIS</a:t>
            </a:r>
          </a:p>
          <a:p>
            <a:pPr>
              <a:lnSpc>
                <a:spcPts val="1899"/>
              </a:lnSpc>
            </a:pPr>
            <a:r>
              <a:rPr lang="lt-LT" sz="2000" b="1" strike="noStrike">
                <a:solidFill>
                  <a:srgbClr val="FFFFFF"/>
                </a:solidFill>
                <a:latin typeface="Arial"/>
              </a:rPr>
              <a:t>POVEIKIU SVEIKATAI</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lt-LT" sz="2000" b="1" strike="noStrike">
                <a:solidFill>
                  <a:srgbClr val="FFFFFF"/>
                </a:solidFill>
                <a:latin typeface="Arial"/>
              </a:rPr>
              <a:t>NIOKOJAMI 5G BOKŠTAI</a:t>
            </a:r>
          </a:p>
        </p:txBody>
      </p:sp>
      <p:sp>
        <p:nvSpPr>
          <p:cNvPr id="371" name="CustomShape 6"/>
          <p:cNvSpPr/>
          <p:nvPr/>
        </p:nvSpPr>
        <p:spPr>
          <a:xfrm>
            <a:off x="8735760" y="2444040"/>
            <a:ext cx="2788200"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t-LT" sz="2000" b="1" strike="noStrike">
                <a:solidFill>
                  <a:srgbClr val="FFFFFF"/>
                </a:solidFill>
                <a:latin typeface="Arial"/>
              </a:rPr>
              <a:t>TINKAMAI NEVEIKIA</a:t>
            </a:r>
          </a:p>
          <a:p>
            <a:pPr>
              <a:lnSpc>
                <a:spcPts val="1899"/>
              </a:lnSpc>
            </a:pPr>
            <a:r>
              <a:rPr lang="lt-LT" sz="2000" b="1" strike="noStrike">
                <a:solidFill>
                  <a:srgbClr val="FFFFFF"/>
                </a:solidFill>
                <a:latin typeface="Arial"/>
              </a:rPr>
              <a:t>RYŠIO TINKLAI</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t-LT" sz="2000" b="1" strike="noStrike">
                <a:solidFill>
                  <a:srgbClr val="FFFFFF"/>
                </a:solidFill>
                <a:latin typeface="Arial"/>
              </a:rPr>
              <a:t>COVID-19 KLAIDINGAI </a:t>
            </a:r>
          </a:p>
          <a:p>
            <a:pPr>
              <a:lnSpc>
                <a:spcPts val="1899"/>
              </a:lnSpc>
            </a:pPr>
            <a:r>
              <a:rPr lang="lt-LT" sz="2000" b="1" strike="noStrike">
                <a:solidFill>
                  <a:srgbClr val="FFFFFF"/>
                </a:solidFill>
                <a:latin typeface="Arial"/>
              </a:rPr>
              <a:t>SIEJAMAS SU </a:t>
            </a:r>
          </a:p>
          <a:p>
            <a:pPr>
              <a:lnSpc>
                <a:spcPts val="1899"/>
              </a:lnSpc>
            </a:pPr>
            <a:r>
              <a:rPr lang="lt-LT" sz="2000" b="1" strike="noStrike">
                <a:solidFill>
                  <a:srgbClr val="FFFFFF"/>
                </a:solidFill>
                <a:latin typeface="Arial"/>
              </a:rPr>
              <a:t>TINKLŲ TECHNOLOGIJOMIS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lt-LT" sz="1800" strike="noStrike">
                <a:solidFill>
                  <a:srgbClr val="FFFFFF"/>
                </a:solidFill>
                <a:latin typeface="Arial"/>
              </a:rPr>
              <a:t>KAS YRA DEZINFORMACIJA – </a:t>
            </a:r>
            <a:r>
              <a:rPr lang="lt-LT" sz="1800" b="1" strike="noStrike">
                <a:solidFill>
                  <a:srgbClr val="FFFFFF"/>
                </a:solidFill>
                <a:latin typeface="Arial"/>
              </a:rPr>
              <a:t>GERIANT KARŠTĄ VANDENĮ KORONAVIRUSAS ŽŪSTA</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lt-LT" sz="2000" b="1" strike="noStrike">
                <a:solidFill>
                  <a:srgbClr val="FFFFFF"/>
                </a:solidFill>
                <a:latin typeface="Arial"/>
              </a:rPr>
              <a:t>GERIANT KARŠTĄ </a:t>
            </a:r>
          </a:p>
          <a:p>
            <a:pPr>
              <a:lnSpc>
                <a:spcPts val="1899"/>
              </a:lnSpc>
            </a:pPr>
            <a:r>
              <a:rPr lang="lt-LT" sz="2000" b="1" strike="noStrike">
                <a:solidFill>
                  <a:srgbClr val="FFFFFF"/>
                </a:solidFill>
                <a:latin typeface="Arial"/>
              </a:rPr>
              <a:t>VANDENĮ FIZINĖS</a:t>
            </a:r>
          </a:p>
          <a:p>
            <a:pPr>
              <a:lnSpc>
                <a:spcPts val="1899"/>
              </a:lnSpc>
            </a:pPr>
            <a:r>
              <a:rPr lang="lt-LT" sz="2000" b="1" strike="noStrike">
                <a:solidFill>
                  <a:srgbClr val="FFFFFF"/>
                </a:solidFill>
                <a:latin typeface="Arial"/>
              </a:rPr>
              <a:t>ŽALOS NEBUS</a:t>
            </a:r>
          </a:p>
        </p:txBody>
      </p:sp>
      <p:sp>
        <p:nvSpPr>
          <p:cNvPr id="376" name="CustomShape 3"/>
          <p:cNvSpPr/>
          <p:nvPr/>
        </p:nvSpPr>
        <p:spPr>
          <a:xfrm>
            <a:off x="7292520" y="1088279"/>
            <a:ext cx="4701212" cy="127656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lt-LT" sz="2000" b="1" strike="noStrike" dirty="0">
                <a:solidFill>
                  <a:srgbClr val="FFFFFF"/>
                </a:solidFill>
                <a:latin typeface="Arial"/>
              </a:rPr>
              <a:t>NUKREIPIAMAS DĖMESYS</a:t>
            </a:r>
          </a:p>
          <a:p>
            <a:pPr>
              <a:lnSpc>
                <a:spcPts val="1899"/>
              </a:lnSpc>
            </a:pPr>
            <a:r>
              <a:rPr lang="lt-LT" sz="2000" b="1" strike="noStrike" dirty="0">
                <a:solidFill>
                  <a:srgbClr val="FFFFFF"/>
                </a:solidFill>
                <a:latin typeface="Arial"/>
              </a:rPr>
              <a:t>NUO </a:t>
            </a:r>
            <a:r>
              <a:rPr lang="lt-LT" sz="2000" b="1" strike="noStrike" dirty="0" smtClean="0">
                <a:solidFill>
                  <a:srgbClr val="FFFFFF"/>
                </a:solidFill>
                <a:latin typeface="Arial"/>
              </a:rPr>
              <a:t>TIKRŲ SAUGOJIMOSI </a:t>
            </a:r>
            <a:r>
              <a:rPr lang="lt-LT" sz="2000" b="1" strike="noStrike" dirty="0">
                <a:solidFill>
                  <a:srgbClr val="FFFFFF"/>
                </a:solidFill>
                <a:latin typeface="Arial"/>
              </a:rPr>
              <a:t>BŪDŲ</a:t>
            </a:r>
          </a:p>
          <a:p>
            <a:pPr>
              <a:lnSpc>
                <a:spcPts val="1899"/>
              </a:lnSpc>
            </a:pPr>
            <a:r>
              <a:rPr lang="lt-LT" sz="1400" b="0" strike="noStrike" dirty="0">
                <a:solidFill>
                  <a:srgbClr val="FFFFFF"/>
                </a:solidFill>
                <a:latin typeface="Arial"/>
              </a:rPr>
              <a:t>(rankų plovimo, socialinio atstumo laikymosi </a:t>
            </a:r>
            <a:r>
              <a:rPr lang="lt-LT" sz="1400" b="0" strike="noStrike" dirty="0" smtClean="0">
                <a:solidFill>
                  <a:srgbClr val="FFFFFF"/>
                </a:solidFill>
                <a:latin typeface="Arial"/>
              </a:rPr>
              <a:t/>
            </a:r>
            <a:br>
              <a:rPr lang="lt-LT" sz="1400" b="0" strike="noStrike" dirty="0" smtClean="0">
                <a:solidFill>
                  <a:srgbClr val="FFFFFF"/>
                </a:solidFill>
                <a:latin typeface="Arial"/>
              </a:rPr>
            </a:br>
            <a:r>
              <a:rPr lang="lt-LT" sz="1400" b="0" strike="noStrike" dirty="0" smtClean="0">
                <a:solidFill>
                  <a:srgbClr val="FFFFFF"/>
                </a:solidFill>
                <a:latin typeface="Arial"/>
              </a:rPr>
              <a:t>ar </a:t>
            </a:r>
            <a:r>
              <a:rPr lang="lt-LT" sz="1400" b="0" strike="noStrike" dirty="0">
                <a:solidFill>
                  <a:srgbClr val="FFFFFF"/>
                </a:solidFill>
                <a:latin typeface="Arial"/>
              </a:rPr>
              <a:t>veido kaukių dėvėjimo)</a:t>
            </a:r>
          </a:p>
        </p:txBody>
      </p:sp>
      <p:sp>
        <p:nvSpPr>
          <p:cNvPr id="377" name="CustomShape 4"/>
          <p:cNvSpPr/>
          <p:nvPr/>
        </p:nvSpPr>
        <p:spPr>
          <a:xfrm>
            <a:off x="7292520" y="2650320"/>
            <a:ext cx="459468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t-LT" sz="2000" b="1" strike="noStrike" dirty="0">
                <a:solidFill>
                  <a:srgbClr val="FFFFFF"/>
                </a:solidFill>
                <a:latin typeface="Arial"/>
              </a:rPr>
              <a:t>KLAIDINGAS JAUSMAS, KAD NUO</a:t>
            </a:r>
          </a:p>
          <a:p>
            <a:pPr>
              <a:lnSpc>
                <a:spcPts val="1899"/>
              </a:lnSpc>
            </a:pPr>
            <a:r>
              <a:rPr lang="lt-LT" sz="2000" b="1" strike="noStrike" dirty="0">
                <a:solidFill>
                  <a:srgbClr val="FFFFFF"/>
                </a:solidFill>
                <a:latin typeface="Arial"/>
              </a:rPr>
              <a:t>KORONAVIRUSO APSISAUGOTA</a:t>
            </a:r>
          </a:p>
        </p:txBody>
      </p:sp>
      <p:sp>
        <p:nvSpPr>
          <p:cNvPr id="378" name="CustomShape 5"/>
          <p:cNvSpPr/>
          <p:nvPr/>
        </p:nvSpPr>
        <p:spPr>
          <a:xfrm>
            <a:off x="7292520" y="3695400"/>
            <a:ext cx="4594680" cy="127609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lt-LT" sz="2000" b="1" strike="noStrike" dirty="0">
                <a:solidFill>
                  <a:srgbClr val="FFFFFF"/>
                </a:solidFill>
                <a:latin typeface="Arial"/>
              </a:rPr>
              <a:t>NAUDOJANTIS ŽMONIŲ </a:t>
            </a:r>
            <a:r>
              <a:rPr lang="lt-LT" sz="2000" b="1" strike="noStrike" dirty="0" smtClean="0">
                <a:solidFill>
                  <a:srgbClr val="FFFFFF"/>
                </a:solidFill>
                <a:latin typeface="Arial"/>
              </a:rPr>
              <a:t>BAIME </a:t>
            </a:r>
            <a:r>
              <a:rPr lang="lt-LT" sz="2000" b="1" strike="noStrike" dirty="0">
                <a:solidFill>
                  <a:srgbClr val="FFFFFF"/>
                </a:solidFill>
                <a:latin typeface="Arial"/>
              </a:rPr>
              <a:t>IR </a:t>
            </a:r>
            <a:endParaRPr lang="lt-LT" sz="2000" b="1" strike="noStrike" dirty="0" smtClean="0">
              <a:solidFill>
                <a:srgbClr val="FFFFFF"/>
              </a:solidFill>
              <a:latin typeface="Arial"/>
            </a:endParaRPr>
          </a:p>
          <a:p>
            <a:pPr>
              <a:lnSpc>
                <a:spcPts val="1899"/>
              </a:lnSpc>
            </a:pPr>
            <a:r>
              <a:rPr lang="lt-LT" sz="2000" b="1" strike="noStrike" dirty="0" smtClean="0">
                <a:solidFill>
                  <a:srgbClr val="FFFFFF"/>
                </a:solidFill>
                <a:latin typeface="Arial"/>
              </a:rPr>
              <a:t>NETIKRUMU SKLEIDŽIAMA </a:t>
            </a:r>
          </a:p>
          <a:p>
            <a:pPr>
              <a:lnSpc>
                <a:spcPts val="1899"/>
              </a:lnSpc>
            </a:pPr>
            <a:r>
              <a:rPr lang="lt-LT" sz="2000" b="1" strike="noStrike" dirty="0" smtClean="0">
                <a:solidFill>
                  <a:srgbClr val="FFFFFF"/>
                </a:solidFill>
                <a:latin typeface="Arial"/>
              </a:rPr>
              <a:t>MOKSLUI PRIEŠTARAUJANTI </a:t>
            </a:r>
            <a:br>
              <a:rPr lang="lt-LT" sz="2000" b="1" strike="noStrike" dirty="0" smtClean="0">
                <a:solidFill>
                  <a:srgbClr val="FFFFFF"/>
                </a:solidFill>
                <a:latin typeface="Arial"/>
              </a:rPr>
            </a:br>
            <a:r>
              <a:rPr lang="lt-LT" sz="2000" b="1" strike="noStrike" dirty="0" smtClean="0">
                <a:solidFill>
                  <a:srgbClr val="FFFFFF"/>
                </a:solidFill>
                <a:latin typeface="Arial"/>
              </a:rPr>
              <a:t>INFORMACIJA</a:t>
            </a:r>
            <a:endParaRPr lang="lt-LT" sz="2000" b="1" strike="noStrike" dirty="0">
              <a:solidFill>
                <a:srgbClr val="FFFFFF"/>
              </a:solidFill>
              <a:latin typeface="Arial"/>
            </a:endParaRP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lt-LT"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5534</Words>
  <Application>Microsoft Office PowerPoint</Application>
  <PresentationFormat>Widescreen</PresentationFormat>
  <Paragraphs>588</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2021-04-08T12:16:56Z</dcterms:created>
  <dcterms:modified xsi:type="dcterms:W3CDTF">2021-04-09T14:48:16Z</dcterms:modified>
  <dc:language/>
</cp:coreProperties>
</file>