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864" autoAdjust="0"/>
  </p:normalViewPr>
  <p:slideViewPr>
    <p:cSldViewPr snapToGrid="0">
      <p:cViewPr varScale="1">
        <p:scale>
          <a:sx n="39" d="100"/>
          <a:sy n="39" d="100"/>
        </p:scale>
        <p:origin x="1664"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bg-BG" sz="2000" b="1" strike="noStrike">
                <a:latin typeface="Arial"/>
              </a:rPr>
              <a:t>Кое е измислица?</a:t>
            </a:r>
          </a:p>
          <a:p>
            <a:pPr marL="216000" indent="-216000">
              <a:lnSpc>
                <a:spcPct val="100000"/>
              </a:lnSpc>
            </a:pPr>
            <a:endParaRPr lang="fr-BE" sz="2000" b="0" strike="noStrike" spc="-1">
              <a:latin typeface="Arial"/>
            </a:endParaRPr>
          </a:p>
          <a:p>
            <a:pPr marL="216000" indent="-216000">
              <a:lnSpc>
                <a:spcPct val="100000"/>
              </a:lnSpc>
            </a:pPr>
            <a:r>
              <a:rPr lang="bg-BG" sz="2000" b="0" strike="noStrike">
                <a:latin typeface="Arial"/>
              </a:rPr>
              <a:t>За загрявка: Да започнем с лесен пример, който вероятно няма да заблуди никого, но може да ви разсмее. </a:t>
            </a:r>
          </a:p>
          <a:p>
            <a:pPr marL="216000" indent="-216000">
              <a:lnSpc>
                <a:spcPct val="100000"/>
              </a:lnSpc>
            </a:pPr>
            <a:endParaRPr lang="fr-BE" sz="2000" b="0" strike="noStrike" spc="-1">
              <a:latin typeface="Arial"/>
            </a:endParaRPr>
          </a:p>
          <a:p>
            <a:pPr marL="216000" indent="-216000">
              <a:lnSpc>
                <a:spcPct val="100000"/>
              </a:lnSpc>
            </a:pPr>
            <a:r>
              <a:rPr lang="bg-BG" sz="2000" b="0" strike="noStrike">
                <a:latin typeface="Arial"/>
              </a:rPr>
              <a:t>Източник: www.snopes.com</a:t>
            </a: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solidFill>
                <a:srgbClr val="000000"/>
              </a:solidFill>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bg-BG" sz="1200" b="0" strike="noStrike" dirty="0">
                <a:latin typeface="Arial"/>
                <a:ea typeface="Calibri"/>
              </a:rPr>
              <a:t>КАК ДЕЙСТВА ДЕЗИНФОРМАЦИЯТА </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bg-BG" sz="1200" b="0" strike="noStrike" dirty="0">
                <a:latin typeface="Arial"/>
                <a:ea typeface="Calibri"/>
              </a:rPr>
              <a:t>Учебни цели</a:t>
            </a:r>
          </a:p>
          <a:p>
            <a:pPr marL="171360" indent="-171000">
              <a:lnSpc>
                <a:spcPct val="100000"/>
              </a:lnSpc>
              <a:buClr>
                <a:srgbClr val="000000"/>
              </a:buClr>
              <a:buFont typeface="Wingdings" charset="2"/>
              <a:buChar char="-"/>
              <a:tabLst>
                <a:tab pos="0" algn="l"/>
              </a:tabLst>
            </a:pPr>
            <a:r>
              <a:rPr lang="bg-BG" sz="1200" b="0" strike="noStrike" dirty="0">
                <a:latin typeface="Arial"/>
                <a:ea typeface="Calibri"/>
              </a:rPr>
              <a:t>Кои са главните действащи лица, поведения и съдържание, които са характерни за дезинформацията</a:t>
            </a:r>
          </a:p>
          <a:p>
            <a:pPr marL="171360" indent="-171000">
              <a:lnSpc>
                <a:spcPct val="100000"/>
              </a:lnSpc>
              <a:buClr>
                <a:srgbClr val="000000"/>
              </a:buClr>
              <a:buFont typeface="Wingdings" charset="2"/>
              <a:buChar char="-"/>
              <a:tabLst>
                <a:tab pos="0" algn="l"/>
              </a:tabLst>
            </a:pPr>
            <a:r>
              <a:rPr lang="bg-BG" sz="1200" b="0" strike="noStrike" dirty="0">
                <a:latin typeface="Arial"/>
                <a:ea typeface="Calibri"/>
              </a:rPr>
              <a:t>Тези, които разпространяват дезинформация, често се опитват преднамерено да предизвикат емоционална реакция у читателите</a:t>
            </a:r>
          </a:p>
          <a:p>
            <a:pPr marL="171360" indent="-171000">
              <a:lnSpc>
                <a:spcPct val="100000"/>
              </a:lnSpc>
              <a:buClr>
                <a:srgbClr val="000000"/>
              </a:buClr>
              <a:buFont typeface="Wingdings" charset="2"/>
              <a:buChar char="-"/>
              <a:tabLst>
                <a:tab pos="0" algn="l"/>
              </a:tabLst>
            </a:pPr>
            <a:r>
              <a:rPr lang="bg-BG" sz="1200" b="0" strike="noStrike" dirty="0">
                <a:latin typeface="Arial"/>
                <a:ea typeface="Calibri"/>
              </a:rPr>
              <a:t>Всички сме изложени на риск от дезинформация; обсъдете причините, поради които тя е опасна.</a:t>
            </a:r>
          </a:p>
          <a:p>
            <a:pPr>
              <a:lnSpc>
                <a:spcPct val="100000"/>
              </a:lnSpc>
              <a:tabLst>
                <a:tab pos="0" algn="l"/>
              </a:tabLst>
            </a:pPr>
            <a:endParaRPr lang="fr-BE" sz="1200" b="0" strike="noStrike" spc="-1" dirty="0">
              <a:latin typeface="Arial"/>
            </a:endParaRPr>
          </a:p>
          <a:p>
            <a:pPr>
              <a:lnSpc>
                <a:spcPct val="100000"/>
              </a:lnSpc>
              <a:tabLst>
                <a:tab pos="0" algn="l"/>
              </a:tabLst>
            </a:pPr>
            <a:r>
              <a:rPr lang="bg-BG" sz="2000" b="0" strike="noStrike" dirty="0">
                <a:latin typeface="Arial"/>
                <a:ea typeface="Calibri"/>
              </a:rPr>
              <a:t>Описания:</a:t>
            </a:r>
            <a:r>
              <a:rPr lang="bg-BG" dirty="0"/>
              <a:t/>
            </a:r>
            <a:br>
              <a:rPr lang="bg-BG" dirty="0"/>
            </a:br>
            <a:r>
              <a:rPr lang="bg-BG" sz="2000" b="0" strike="noStrike" dirty="0">
                <a:latin typeface="Arial"/>
                <a:ea typeface="Calibri"/>
              </a:rPr>
              <a:t>– Кога започваме да вярваме в нещо и кога сме готови да положим допълнителни усилия, за да подкрепим нещо?</a:t>
            </a:r>
          </a:p>
          <a:p>
            <a:pPr>
              <a:lnSpc>
                <a:spcPct val="100000"/>
              </a:lnSpc>
              <a:tabLst>
                <a:tab pos="0" algn="l"/>
              </a:tabLst>
            </a:pPr>
            <a:r>
              <a:rPr lang="bg-BG" sz="2000" b="0" strike="noStrike" dirty="0">
                <a:latin typeface="Arial"/>
                <a:ea typeface="Calibri"/>
              </a:rPr>
              <a:t>– Дезинформацията е процес — не се случва бързо:</a:t>
            </a:r>
          </a:p>
          <a:p>
            <a:pPr>
              <a:lnSpc>
                <a:spcPct val="100000"/>
              </a:lnSpc>
              <a:tabLst>
                <a:tab pos="0" algn="l"/>
              </a:tabLst>
            </a:pPr>
            <a:r>
              <a:rPr lang="bg-BG" b="0" strike="noStrike" dirty="0"/>
              <a:t>– През 1998 г. беше публикуван фалшив доклад от проучване, според което</a:t>
            </a:r>
            <a:r>
              <a:rPr lang="bg-BG" b="0" strike="noStrike" dirty="0">
                <a:latin typeface="Arial"/>
                <a:ea typeface="Calibri"/>
              </a:rPr>
              <a:t> съществува връзка между ваксината срещу морбили и аутизма. </a:t>
            </a:r>
            <a:r>
              <a:rPr lang="bg-BG" sz="2000" b="0" strike="noStrike" dirty="0">
                <a:latin typeface="Wingdings"/>
                <a:ea typeface="Calibri"/>
              </a:rPr>
              <a:t></a:t>
            </a:r>
            <a:r>
              <a:rPr lang="bg-BG" b="0" strike="noStrike" dirty="0">
                <a:latin typeface="Arial"/>
                <a:ea typeface="Calibri"/>
              </a:rPr>
              <a:t> </a:t>
            </a:r>
            <a:r>
              <a:rPr lang="bg-BG" sz="2000" b="0" strike="noStrike" dirty="0"/>
              <a:t>Фалшивите проучвания пораждат страх от ваксинацията, което води до по-висока заболеваемост от</a:t>
            </a:r>
            <a:r>
              <a:rPr lang="bg-BG" sz="1200" b="0" strike="noStrike" dirty="0">
                <a:solidFill>
                  <a:srgbClr val="000000"/>
                </a:solidFill>
                <a:latin typeface="Times New Roman"/>
                <a:ea typeface="Arial"/>
              </a:rPr>
              <a:t> </a:t>
            </a:r>
            <a:r>
              <a:rPr lang="bg-BG" sz="2000" b="0" strike="noStrike" dirty="0"/>
              <a:t>морбили</a:t>
            </a:r>
          </a:p>
          <a:p>
            <a:pPr>
              <a:lnSpc>
                <a:spcPct val="100000"/>
              </a:lnSpc>
              <a:tabLst>
                <a:tab pos="0" algn="l"/>
              </a:tabLst>
            </a:pPr>
            <a:r>
              <a:rPr lang="bg-BG" sz="2000" b="0" strike="noStrike" dirty="0">
                <a:solidFill>
                  <a:srgbClr val="000000"/>
                </a:solidFill>
                <a:latin typeface="Times New Roman"/>
                <a:ea typeface="Arial"/>
              </a:rPr>
              <a:t>– Мотивация за подкрепа на идея/кауза с цел политическо или финансово облагодетелстване</a:t>
            </a:r>
          </a:p>
          <a:p>
            <a:pPr>
              <a:lnSpc>
                <a:spcPct val="100000"/>
              </a:lnSpc>
              <a:tabLst>
                <a:tab pos="0" algn="l"/>
              </a:tabLst>
            </a:pPr>
            <a:r>
              <a:rPr lang="bg-BG" sz="1200" b="0" strike="noStrike" dirty="0">
                <a:solidFill>
                  <a:srgbClr val="000000"/>
                </a:solidFill>
                <a:latin typeface="Times New Roman"/>
                <a:ea typeface="Arial"/>
              </a:rPr>
              <a:t>– Учениците се насърчават да поразсъждават върху това, че не са възможни истински дебати, ако не може да се направи информиран избор въз основа на факти; макар и всички мнения да са приемливи, разпространяването на лъжи не е.</a:t>
            </a: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solidFill>
                <a:srgbClr val="000000"/>
              </a:solidFill>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bg-BG" sz="2000" b="0" strike="noStrike">
                <a:latin typeface="Arial"/>
              </a:rPr>
              <a:t>Основни моменти:</a:t>
            </a:r>
            <a:r>
              <a:rPr lang="bg-BG"/>
              <a:t/>
            </a:r>
            <a:br>
              <a:rPr lang="bg-BG"/>
            </a:br>
            <a:endParaRPr lang="bg-BG"/>
          </a:p>
          <a:p>
            <a:pPr marL="171360" indent="-171000">
              <a:lnSpc>
                <a:spcPct val="100000"/>
              </a:lnSpc>
              <a:buClr>
                <a:srgbClr val="000000"/>
              </a:buClr>
              <a:buFont typeface="StarSymbol"/>
              <a:buChar char="-"/>
              <a:tabLst>
                <a:tab pos="0" algn="l"/>
              </a:tabLst>
            </a:pPr>
            <a:r>
              <a:rPr lang="bg-BG" sz="2000" b="0" strike="noStrike">
                <a:latin typeface="Arial"/>
              </a:rPr>
              <a:t>Преувеличаването на разликите е средство за отслабване на общността</a:t>
            </a:r>
          </a:p>
          <a:p>
            <a:pPr marL="171360" indent="-171000">
              <a:lnSpc>
                <a:spcPct val="100000"/>
              </a:lnSpc>
              <a:buClr>
                <a:srgbClr val="000000"/>
              </a:buClr>
              <a:buFont typeface="StarSymbol"/>
              <a:buChar char="-"/>
              <a:tabLst>
                <a:tab pos="0" algn="l"/>
              </a:tabLst>
            </a:pPr>
            <a:r>
              <a:rPr lang="bg-BG" sz="2000" b="0" strike="noStrike">
                <a:latin typeface="Arial"/>
              </a:rPr>
              <a:t>По-трудно е да разклатиш една силна общност, която е обединена от споделени ценности и обща идентичност</a:t>
            </a:r>
          </a:p>
          <a:p>
            <a:pPr>
              <a:lnSpc>
                <a:spcPct val="100000"/>
              </a:lnSpc>
              <a:tabLst>
                <a:tab pos="0" algn="l"/>
              </a:tabLst>
            </a:pP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solidFill>
                <a:srgbClr val="000000"/>
              </a:solidFill>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bg-BG" sz="2000" b="0" strike="noStrike">
                <a:latin typeface="Arial"/>
              </a:rPr>
              <a:t>Ето защо дезинформацията се използва, за да се създаде разделение между хората и да се преувеличат вътрешните различия</a:t>
            </a:r>
          </a:p>
          <a:p>
            <a:pPr marL="171360" indent="-171000">
              <a:lnSpc>
                <a:spcPct val="100000"/>
              </a:lnSpc>
              <a:buClr>
                <a:srgbClr val="000000"/>
              </a:buClr>
              <a:buFont typeface="StarSymbol"/>
              <a:buChar char="-"/>
            </a:pPr>
            <a:r>
              <a:rPr lang="bg-BG" sz="1200" b="0" strike="noStrike">
                <a:latin typeface="Arial"/>
                <a:ea typeface="Arial"/>
              </a:rPr>
              <a:t>Разпространителите на дезинформация искат да поляризират обществата ни и да прокарат идеята за „ние срещу тях“</a:t>
            </a:r>
          </a:p>
          <a:p>
            <a:pPr marL="171360" indent="-171000">
              <a:lnSpc>
                <a:spcPct val="100000"/>
              </a:lnSpc>
              <a:buClr>
                <a:srgbClr val="000000"/>
              </a:buClr>
              <a:buFont typeface="StarSymbol"/>
              <a:buChar char="-"/>
            </a:pPr>
            <a:r>
              <a:rPr lang="bg-BG" sz="2000" b="0" strike="noStrike">
                <a:latin typeface="Arial"/>
                <a:ea typeface="Arial"/>
              </a:rPr>
              <a:t>Когато има разделение между стари приятели, е много по-лесно да се бориш с малките групи поотделно</a:t>
            </a:r>
          </a:p>
          <a:p>
            <a:pPr marL="171360" indent="-171000">
              <a:lnSpc>
                <a:spcPct val="100000"/>
              </a:lnSpc>
              <a:buClr>
                <a:srgbClr val="000000"/>
              </a:buClr>
              <a:buFont typeface="StarSymbol"/>
              <a:buChar char="-"/>
            </a:pPr>
            <a:r>
              <a:rPr lang="bg-BG" sz="1200" b="0" strike="noStrike">
                <a:latin typeface="Arial"/>
                <a:ea typeface="Arial"/>
              </a:rPr>
              <a:t>Голяма част от напредъка в цивилизацията обаче се дължи на намирането на компромиси между интересите на различни групи</a:t>
            </a: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solidFill>
                <a:srgbClr val="000000"/>
              </a:solidFill>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400" cy="308610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bg-BG" sz="1200" b="0" strike="noStrike">
                <a:solidFill>
                  <a:srgbClr val="000000"/>
                </a:solidFill>
                <a:latin typeface="+mn-lt"/>
                <a:ea typeface="+mn-ea"/>
              </a:rPr>
              <a:t>Всички сме изложени на риск да станем жертви на дезинформацията. Това е опасно явление, с което може:</a:t>
            </a:r>
          </a:p>
          <a:p>
            <a:pPr marL="216000" indent="-216000">
              <a:lnSpc>
                <a:spcPct val="100000"/>
              </a:lnSpc>
            </a:pPr>
            <a:r>
              <a:rPr lang="bg-BG" sz="1200" b="1" strike="noStrike">
                <a:solidFill>
                  <a:srgbClr val="000000"/>
                </a:solidFill>
                <a:latin typeface="+mn-lt"/>
                <a:ea typeface="+mn-ea"/>
              </a:rPr>
              <a:t>– да се разпространи недоверие в обществените институции</a:t>
            </a:r>
            <a:r>
              <a:rPr lang="bg-BG" sz="1200" b="0" strike="noStrike">
                <a:solidFill>
                  <a:srgbClr val="000000"/>
                </a:solidFill>
                <a:latin typeface="+mn-lt"/>
                <a:ea typeface="+mn-ea"/>
              </a:rPr>
              <a:t>, което да доведе до политическа апатия или радикализация;</a:t>
            </a:r>
          </a:p>
          <a:p>
            <a:pPr marL="216000" indent="-216000">
              <a:lnSpc>
                <a:spcPct val="100000"/>
              </a:lnSpc>
            </a:pPr>
            <a:r>
              <a:rPr lang="bg-BG" sz="1200" b="1" strike="noStrike">
                <a:solidFill>
                  <a:srgbClr val="000000"/>
                </a:solidFill>
                <a:latin typeface="+mn-lt"/>
                <a:ea typeface="+mn-ea"/>
              </a:rPr>
              <a:t>– да се разпространи недоверие в научната и медицинската информация</a:t>
            </a:r>
            <a:r>
              <a:rPr lang="bg-BG" sz="1200" b="0" strike="noStrike">
                <a:solidFill>
                  <a:srgbClr val="000000"/>
                </a:solidFill>
                <a:latin typeface="+mn-lt"/>
                <a:ea typeface="+mn-ea"/>
              </a:rPr>
              <a:t>, което може да има сериозни </a:t>
            </a:r>
            <a:r>
              <a:rPr lang="bg-BG" sz="1200" b="0" strike="noStrike">
                <a:latin typeface="+mn-lt"/>
                <a:ea typeface="+mn-ea"/>
              </a:rPr>
              <a:t>последици</a:t>
            </a:r>
            <a:r>
              <a:rPr lang="bg-BG" sz="1200" b="0" strike="noStrike">
                <a:solidFill>
                  <a:srgbClr val="FF0000"/>
                </a:solidFill>
                <a:latin typeface="+mn-lt"/>
                <a:ea typeface="+mn-ea"/>
              </a:rPr>
              <a:t> </a:t>
            </a:r>
            <a:r>
              <a:rPr lang="bg-BG" sz="1200" b="0" strike="noStrike">
                <a:solidFill>
                  <a:srgbClr val="000000"/>
                </a:solidFill>
                <a:latin typeface="+mn-lt"/>
                <a:ea typeface="+mn-ea"/>
              </a:rPr>
              <a:t>за здравето.</a:t>
            </a: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solidFill>
                <a:srgbClr val="000000"/>
              </a:solidFill>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bg-BG" sz="2000" b="0" strike="noStrike" dirty="0">
                <a:latin typeface="Arial"/>
                <a:ea typeface="+mn-ea"/>
              </a:rPr>
              <a:t>Контролираните от държавата медии като „Русия днес“ са „обичайните заподозрени“, които разпространяват дезинформация, особено с цел да се предизвикат недоверие и разделение в ЕС и Запада. Обща тактика на разпространяващите дезинформация, и по-специално на свързаните с Кремъл, е да пораждат недоверие в демократичните институции и да се опитват да разклатят основите на Европейския съюз, като умишлено заливат информационното пространство с измислени твърдения. </a:t>
            </a:r>
            <a:r>
              <a:rPr lang="bg-BG" b="0" strike="noStrike" dirty="0"/>
              <a:t>В дадените тук примери такъв е случаят с излъчените от „Русия днес“ материали за лекарството „</a:t>
            </a:r>
            <a:r>
              <a:rPr lang="bg-BG" b="0" strike="noStrike" dirty="0" err="1"/>
              <a:t>Ремдезивир</a:t>
            </a:r>
            <a:r>
              <a:rPr lang="bg-BG" b="0" strike="noStrike" dirty="0"/>
              <a:t>“, което през юли 2020 г. бе разрешено в ЕС за лечение на COVID-19 при възрастни и юноши на 12 и повече години с пневмония, които се нуждаят от допълнителен кислород.</a:t>
            </a:r>
            <a:r>
              <a:rPr lang="bg-BG" sz="1200" b="0" strike="noStrike" dirty="0">
                <a:solidFill>
                  <a:srgbClr val="000000"/>
                </a:solidFill>
                <a:latin typeface="+mn-lt"/>
                <a:ea typeface="+mn-ea"/>
              </a:rPr>
              <a:t> </a:t>
            </a:r>
            <a:r>
              <a:rPr lang="bg-BG" sz="1200" b="0" strike="noStrike" dirty="0" err="1">
                <a:solidFill>
                  <a:srgbClr val="000000"/>
                </a:solidFill>
                <a:latin typeface="+mn-lt"/>
                <a:ea typeface="+mn-ea"/>
              </a:rPr>
              <a:t>Прокремълските</a:t>
            </a:r>
            <a:r>
              <a:rPr lang="bg-BG" sz="1200" b="0" strike="noStrike" dirty="0">
                <a:solidFill>
                  <a:srgbClr val="000000"/>
                </a:solidFill>
                <a:latin typeface="+mn-lt"/>
                <a:ea typeface="+mn-ea"/>
              </a:rPr>
              <a:t> медии разпространиха многобройни лъжливи истории как ЕС е закупил големи количества от това лекарство, което СЗО уж обявила за неефективно за лечение на болестта. Този ход се представяше като голям провал на здравната политика на ЕС и като „един от на най-големите скандали, свързани със здравната криза“. Всъщност според СЗО надеждността на резултатите от проучването ѝ е ниска и данните не сочат, че от „</a:t>
            </a:r>
            <a:r>
              <a:rPr lang="bg-BG" sz="1200" b="0" strike="noStrike" dirty="0" err="1">
                <a:solidFill>
                  <a:srgbClr val="000000"/>
                </a:solidFill>
                <a:latin typeface="+mn-lt"/>
                <a:ea typeface="+mn-ea"/>
              </a:rPr>
              <a:t>Ремдезивир</a:t>
            </a:r>
            <a:r>
              <a:rPr lang="bg-BG" sz="1200" b="0" strike="noStrike" dirty="0">
                <a:solidFill>
                  <a:srgbClr val="000000"/>
                </a:solidFill>
                <a:latin typeface="+mn-lt"/>
                <a:ea typeface="+mn-ea"/>
              </a:rPr>
              <a:t>“ няма </a:t>
            </a:r>
            <a:r>
              <a:rPr lang="bg-BG" sz="1200" b="0" i="1" strike="noStrike" dirty="0">
                <a:solidFill>
                  <a:srgbClr val="000000"/>
                </a:solidFill>
                <a:latin typeface="+mn-lt"/>
                <a:ea typeface="+mn-ea"/>
              </a:rPr>
              <a:t>никаква</a:t>
            </a:r>
            <a:r>
              <a:rPr lang="bg-BG" sz="1200" b="0" strike="noStrike" dirty="0">
                <a:solidFill>
                  <a:srgbClr val="000000"/>
                </a:solidFill>
                <a:latin typeface="+mn-lt"/>
                <a:ea typeface="+mn-ea"/>
              </a:rPr>
              <a:t> полза. Става въпрос за </a:t>
            </a:r>
            <a:r>
              <a:rPr lang="bg-BG" sz="1200" b="0" i="1" strike="noStrike" dirty="0">
                <a:solidFill>
                  <a:srgbClr val="000000"/>
                </a:solidFill>
                <a:latin typeface="+mn-lt"/>
                <a:ea typeface="+mn-ea"/>
              </a:rPr>
              <a:t>условна</a:t>
            </a:r>
            <a:r>
              <a:rPr lang="bg-BG" sz="1200" b="0" strike="noStrike" dirty="0">
                <a:solidFill>
                  <a:srgbClr val="000000"/>
                </a:solidFill>
                <a:latin typeface="+mn-lt"/>
                <a:ea typeface="+mn-ea"/>
              </a:rPr>
              <a:t> препоръка, която се дава, когато данните за ползите и рисковете от дадена интервенция са с ниска надеждност. </a:t>
            </a:r>
          </a:p>
          <a:p>
            <a:pPr>
              <a:lnSpc>
                <a:spcPct val="100000"/>
              </a:lnSpc>
              <a:tabLst>
                <a:tab pos="0" algn="l"/>
              </a:tabLst>
            </a:pPr>
            <a:endParaRPr lang="fr-BE" sz="1200" b="0" strike="noStrike" spc="-1" dirty="0">
              <a:latin typeface="Arial"/>
            </a:endParaRPr>
          </a:p>
          <a:p>
            <a:pPr>
              <a:lnSpc>
                <a:spcPct val="100000"/>
              </a:lnSpc>
              <a:tabLst>
                <a:tab pos="0" algn="l"/>
              </a:tabLst>
            </a:pPr>
            <a:r>
              <a:rPr lang="bg-BG" sz="1200" b="0" strike="noStrike" dirty="0">
                <a:solidFill>
                  <a:srgbClr val="000000"/>
                </a:solidFill>
                <a:latin typeface="+mn-lt"/>
                <a:ea typeface="+mn-ea"/>
              </a:rPr>
              <a:t>Този </a:t>
            </a:r>
            <a:r>
              <a:rPr lang="bg-BG" sz="1200" b="0" strike="noStrike" dirty="0" smtClean="0">
                <a:solidFill>
                  <a:srgbClr val="000000"/>
                </a:solidFill>
                <a:latin typeface="+mn-lt"/>
                <a:ea typeface="+mn-ea"/>
              </a:rPr>
              <a:t>метод </a:t>
            </a:r>
            <a:r>
              <a:rPr lang="bg-BG" sz="1200" b="0" strike="noStrike" dirty="0">
                <a:solidFill>
                  <a:srgbClr val="000000"/>
                </a:solidFill>
                <a:latin typeface="+mn-lt"/>
                <a:ea typeface="+mn-ea"/>
              </a:rPr>
              <a:t>се използва широко от злонамерени лица, които разпространяват дезинформация, за да се извлече политическа и финансова изгода: целта най-често е да се </a:t>
            </a:r>
            <a:r>
              <a:rPr lang="bg-BG" sz="1200" b="0" strike="noStrike" dirty="0" err="1">
                <a:solidFill>
                  <a:srgbClr val="000000"/>
                </a:solidFill>
                <a:latin typeface="+mn-lt"/>
                <a:ea typeface="+mn-ea"/>
              </a:rPr>
              <a:t>подкопаe</a:t>
            </a:r>
            <a:r>
              <a:rPr lang="bg-BG" sz="1200" b="0" strike="noStrike" dirty="0">
                <a:solidFill>
                  <a:srgbClr val="000000"/>
                </a:solidFill>
                <a:latin typeface="+mn-lt"/>
                <a:ea typeface="+mn-ea"/>
              </a:rPr>
              <a:t> стабилността на ЕС и Запада, като техните политики и ценности се представят за провал, с което се уронва доверието на обществеността в институциите и органите, участващи в тези решения. Разпространявайки подобна информация, занимаващите се с дезинформация лица и структури всяват още по-голямо объркване във вече съществуваща ситуация на несигурност, вследствие на което обществеността често не се съобразява с насоките, предоставени от националните органи и научните експерти. </a:t>
            </a:r>
          </a:p>
          <a:p>
            <a:pPr>
              <a:lnSpc>
                <a:spcPct val="100000"/>
              </a:lnSpc>
              <a:tabLst>
                <a:tab pos="0" algn="l"/>
              </a:tabLst>
            </a:pPr>
            <a:endParaRPr lang="fr-BE" sz="1200" b="0" strike="noStrike" spc="-1" dirty="0">
              <a:latin typeface="Arial"/>
            </a:endParaRPr>
          </a:p>
          <a:p>
            <a:pPr>
              <a:lnSpc>
                <a:spcPct val="100000"/>
              </a:lnSpc>
              <a:tabLst>
                <a:tab pos="0" algn="l"/>
              </a:tabLst>
            </a:pPr>
            <a:r>
              <a:rPr lang="bg-BG" sz="2000" b="0" strike="noStrike" dirty="0">
                <a:solidFill>
                  <a:srgbClr val="000000"/>
                </a:solidFill>
                <a:latin typeface="+mn-lt"/>
                <a:ea typeface="+mn-ea"/>
              </a:rPr>
              <a:t>Източник: https://www.youtube.com/watch?v=e7jiPDxxx3o&amp;ab_channel=RTFrance</a:t>
            </a:r>
          </a:p>
          <a:p>
            <a:pPr>
              <a:lnSpc>
                <a:spcPct val="100000"/>
              </a:lnSpc>
              <a:tabLst>
                <a:tab pos="0" algn="l"/>
              </a:tabLst>
            </a:pPr>
            <a:r>
              <a:rPr lang="bg-BG" sz="2000" b="0" strike="noStrike" dirty="0">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bg-BG" sz="2000" b="0" strike="noStrike" dirty="0">
                <a:solidFill>
                  <a:srgbClr val="000000"/>
                </a:solidFill>
                <a:latin typeface="+mn-lt"/>
                <a:ea typeface="+mn-ea"/>
              </a:rPr>
              <a:t>https://www.ema.europa.eu/en/news/update-remdesivir-ema-will-evaluate-new-data-solidarity-trial</a:t>
            </a:r>
          </a:p>
          <a:p>
            <a:pPr>
              <a:lnSpc>
                <a:spcPct val="100000"/>
              </a:lnSpc>
              <a:tabLst>
                <a:tab pos="0" algn="l"/>
              </a:tabLst>
            </a:pPr>
            <a:endParaRPr lang="fr-BE" sz="2000" b="0" strike="noStrike" spc="-1" dirty="0">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solidFill>
                <a:srgbClr val="000000"/>
              </a:solidFill>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400" cy="308610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bg-BG" sz="2000" b="0" strike="noStrike" dirty="0">
                <a:latin typeface="Arial"/>
              </a:rPr>
              <a:t>Независимо дали целта на разпространителите на определена дезинформация е да се облагодетелстват политически или финансово, социалните медии имат огромна роля в засилването или спирането на разпространението дезинформацията. Говорете за:</a:t>
            </a:r>
            <a:r>
              <a:rPr lang="bg-BG" dirty="0"/>
              <a:t/>
            </a:r>
            <a:br>
              <a:rPr lang="bg-BG" dirty="0"/>
            </a:br>
            <a:endParaRPr lang="bg-BG" dirty="0"/>
          </a:p>
          <a:p>
            <a:pPr marL="171360" indent="-171000">
              <a:lnSpc>
                <a:spcPct val="100000"/>
              </a:lnSpc>
              <a:buClr>
                <a:srgbClr val="000000"/>
              </a:buClr>
              <a:buFont typeface="StarSymbol"/>
              <a:buChar char="-"/>
            </a:pPr>
            <a:r>
              <a:rPr lang="bg-BG" sz="2000" b="0" strike="noStrike" dirty="0">
                <a:latin typeface="Arial"/>
              </a:rPr>
              <a:t>Социалните медии се използват от всички, в това число и от нас и всички, на които имаме доверие, например приятелите и семейството. Затова трябва да сме още по-бдителни спрямо информацията, която виждаме/получаваме. Вижте примера по-горе със съобщението в </a:t>
            </a:r>
            <a:r>
              <a:rPr lang="bg-BG" sz="2000" b="0" strike="noStrike" dirty="0" err="1">
                <a:latin typeface="Arial"/>
              </a:rPr>
              <a:t>WhatsApp</a:t>
            </a:r>
            <a:r>
              <a:rPr lang="bg-BG" sz="2000" b="0" strike="noStrike" dirty="0">
                <a:latin typeface="Arial"/>
              </a:rPr>
              <a:t>, което съдържа изцяло неотговаряща на истината информация за фалшиво лекарство срещу </a:t>
            </a:r>
            <a:r>
              <a:rPr lang="bg-BG" sz="2000" b="0" strike="noStrike" dirty="0" err="1">
                <a:latin typeface="Arial"/>
              </a:rPr>
              <a:t>коронавируса</a:t>
            </a:r>
            <a:r>
              <a:rPr lang="bg-BG" sz="2000" b="0" strike="noStrike" dirty="0">
                <a:latin typeface="Arial"/>
              </a:rPr>
              <a:t>. (ляво)</a:t>
            </a:r>
          </a:p>
          <a:p>
            <a:pPr marL="171360" indent="-171000">
              <a:lnSpc>
                <a:spcPct val="100000"/>
              </a:lnSpc>
              <a:buClr>
                <a:srgbClr val="000000"/>
              </a:buClr>
              <a:buFont typeface="StarSymbol"/>
              <a:buChar char="-"/>
            </a:pPr>
            <a:r>
              <a:rPr lang="bg-BG" sz="2000" b="0" strike="noStrike" dirty="0" err="1">
                <a:latin typeface="Arial"/>
              </a:rPr>
              <a:t>Кликбейт</a:t>
            </a:r>
            <a:r>
              <a:rPr lang="bg-BG" sz="2000" b="0" strike="noStrike" dirty="0">
                <a:latin typeface="Arial"/>
              </a:rPr>
              <a:t> (генериране на печалба от кликове) &gt; съчиняване на заглавия или създаване на изображения/видеоматериали, които са преднамерено привлекателни и загадъчни, за да се генерират повече кликове. Спомняте ли си статията „Папата подкрепя </a:t>
            </a:r>
            <a:r>
              <a:rPr lang="bg-BG" sz="2000" b="0" strike="noStrike" dirty="0" err="1">
                <a:latin typeface="Arial"/>
              </a:rPr>
              <a:t>Тръмп</a:t>
            </a:r>
            <a:r>
              <a:rPr lang="bg-BG" sz="2000" b="0" strike="noStrike" dirty="0">
                <a:latin typeface="Arial"/>
              </a:rPr>
              <a:t>“ от по-рано? Вижте също и примера по-горе за твърдението, че ЕС иска да слее Обединеното кралство с Франция. (средата — горе)</a:t>
            </a:r>
          </a:p>
          <a:p>
            <a:pPr marL="171360" indent="-171000">
              <a:lnSpc>
                <a:spcPct val="100000"/>
              </a:lnSpc>
              <a:buClr>
                <a:srgbClr val="000000"/>
              </a:buClr>
              <a:buFont typeface="StarSymbol"/>
              <a:buChar char="-"/>
            </a:pPr>
            <a:r>
              <a:rPr lang="bg-BG" sz="2000" b="0" strike="noStrike" dirty="0">
                <a:latin typeface="Arial"/>
              </a:rPr>
              <a:t>Изцяло изфабрикувани истории като тази по-горе, публикувана в </a:t>
            </a:r>
            <a:r>
              <a:rPr lang="bg-BG" sz="2000" b="0" strike="noStrike" dirty="0" err="1">
                <a:latin typeface="Arial"/>
              </a:rPr>
              <a:t>Instagram</a:t>
            </a:r>
            <a:r>
              <a:rPr lang="bg-BG" sz="2000" b="0" strike="noStrike" dirty="0">
                <a:latin typeface="Arial"/>
              </a:rPr>
              <a:t> през април 2020 г., според която е открита ваксина срещу </a:t>
            </a:r>
            <a:r>
              <a:rPr lang="bg-BG" sz="2000" b="0" strike="noStrike" dirty="0" err="1">
                <a:latin typeface="Arial"/>
              </a:rPr>
              <a:t>коронавируса</a:t>
            </a:r>
            <a:r>
              <a:rPr lang="bg-BG" sz="2000" b="0" strike="noStrike" dirty="0">
                <a:latin typeface="Arial"/>
              </a:rPr>
              <a:t>, докато по това време не съществуваше такава ваксина и все още не бяха започнати напреднали научни изследвания за създаването ѝ (средата — долу)</a:t>
            </a:r>
          </a:p>
          <a:p>
            <a:pPr marL="171360" indent="-171000">
              <a:lnSpc>
                <a:spcPct val="100000"/>
              </a:lnSpc>
              <a:buClr>
                <a:srgbClr val="000000"/>
              </a:buClr>
              <a:buFont typeface="StarSymbol"/>
              <a:buChar char="-"/>
            </a:pPr>
            <a:r>
              <a:rPr lang="bg-BG" sz="2000" b="0" strike="noStrike" dirty="0">
                <a:latin typeface="Arial"/>
              </a:rPr>
              <a:t>Изкуствено усилване на ефекта &gt; бързо разпространяване на история или идея чрез неавтентични средства: фалшиви профили и </a:t>
            </a:r>
            <a:r>
              <a:rPr lang="bg-BG" sz="2000" b="0" strike="noStrike" dirty="0" err="1">
                <a:latin typeface="Arial"/>
              </a:rPr>
              <a:t>ботове</a:t>
            </a:r>
            <a:r>
              <a:rPr lang="bg-BG" sz="2000" b="0" strike="noStrike" dirty="0">
                <a:latin typeface="Arial"/>
              </a:rPr>
              <a:t>, засипване на публикации с коментари и множество споделяния, за да има по-голяма видимост публикацията. Профили, които се създават с цел да изглеждат като профили на „обикновени“ хора, съдържат информация за нормална работа и хобита, но се управляват изкуствено или от интернет </a:t>
            </a:r>
            <a:r>
              <a:rPr lang="bg-BG" sz="2000" b="0" strike="noStrike" dirty="0" err="1">
                <a:latin typeface="Arial"/>
              </a:rPr>
              <a:t>тролове</a:t>
            </a:r>
            <a:r>
              <a:rPr lang="bg-BG" sz="2000" b="0" strike="noStrike" dirty="0">
                <a:latin typeface="Arial"/>
              </a:rPr>
              <a:t>. В примера по-горе са посочени отговори на различни публикации от профили в </a:t>
            </a:r>
            <a:r>
              <a:rPr lang="bg-BG" sz="2000" b="0" strike="noStrike" dirty="0" err="1">
                <a:latin typeface="Arial"/>
              </a:rPr>
              <a:t>Twitter</a:t>
            </a:r>
            <a:r>
              <a:rPr lang="bg-BG" sz="2000" b="0" strike="noStrike" dirty="0">
                <a:latin typeface="Arial"/>
              </a:rPr>
              <a:t>, в които се използват подобни истории или идентичен текст, което предполага координирано изпращане на послание. Източник: Доклад от Института за стратегически диалог и Алианса за гарантиране на демокрацията — https://www.isdglobal.org/wp-content/uploads/2020/08/ISDG-proCCP.pdf</a:t>
            </a:r>
          </a:p>
          <a:p>
            <a:pPr marL="171360" indent="-171000">
              <a:lnSpc>
                <a:spcPct val="100000"/>
              </a:lnSpc>
              <a:buClr>
                <a:srgbClr val="000000"/>
              </a:buClr>
              <a:buFont typeface="StarSymbol"/>
              <a:buChar char="-"/>
            </a:pPr>
            <a:r>
              <a:rPr lang="bg-BG" sz="2000" b="0" strike="noStrike" dirty="0">
                <a:latin typeface="Arial"/>
              </a:rPr>
              <a:t>Използване на изображения извън контекст: ще видим пример за това в следващите слайдове. Много често срещан метод за дезинформация е повторното използване на стари изображения (често графични или шокиращи) за текущо събитие или в изцяло различни контексти.</a:t>
            </a:r>
          </a:p>
          <a:p>
            <a:pPr>
              <a:lnSpc>
                <a:spcPct val="100000"/>
              </a:lnSpc>
            </a:pPr>
            <a:endParaRPr lang="fr-BE" sz="2000" b="0" strike="noStrike" spc="-1" dirty="0">
              <a:latin typeface="Arial"/>
            </a:endParaRPr>
          </a:p>
          <a:p>
            <a:pPr>
              <a:lnSpc>
                <a:spcPct val="100000"/>
              </a:lnSpc>
              <a:tabLst>
                <a:tab pos="0" algn="l"/>
              </a:tabLst>
            </a:pPr>
            <a:r>
              <a:rPr lang="bg-BG" sz="2000" b="0" strike="noStrike" dirty="0">
                <a:latin typeface="Arial"/>
              </a:rPr>
              <a:t>За повече информация: </a:t>
            </a:r>
            <a:r>
              <a:rPr lang="bg-BG" sz="2000" b="0" u="sng" strike="noStrike" dirty="0">
                <a:solidFill>
                  <a:srgbClr val="000000"/>
                </a:solidFill>
                <a:uFillTx/>
                <a:latin typeface="Arial"/>
                <a:hlinkClick r:id="rId3"/>
              </a:rPr>
              <a:t>https://www.cits.ucsb.edu/fake-news/spread</a:t>
            </a: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solidFill>
                <a:srgbClr val="000000"/>
              </a:solidFill>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bg-BG" sz="2000" b="0" strike="noStrike" dirty="0">
                <a:latin typeface="Arial"/>
                <a:ea typeface="+mn-ea"/>
              </a:rPr>
              <a:t>Броят на потребителите на приложението за кратки видеоклипове </a:t>
            </a:r>
            <a:r>
              <a:rPr lang="bg-BG" sz="2000" b="0" strike="noStrike" dirty="0" err="1">
                <a:latin typeface="Arial"/>
                <a:ea typeface="+mn-ea"/>
              </a:rPr>
              <a:t>TikTok</a:t>
            </a:r>
            <a:r>
              <a:rPr lang="bg-BG" sz="2000" b="0" strike="noStrike" dirty="0">
                <a:latin typeface="Arial"/>
                <a:ea typeface="+mn-ea"/>
              </a:rPr>
              <a:t> се увеличи невероятно бързо, особено сред подрастващите. </a:t>
            </a:r>
            <a:r>
              <a:rPr lang="bg-BG" b="0" strike="noStrike" dirty="0"/>
              <a:t>Успоредно с нарастването на популярността му в Европа и САЩ обаче в </a:t>
            </a:r>
            <a:r>
              <a:rPr lang="bg-BG" b="0" strike="noStrike" dirty="0" err="1"/>
              <a:t>TikTok</a:t>
            </a:r>
            <a:r>
              <a:rPr lang="bg-BG" b="0" strike="noStrike" dirty="0"/>
              <a:t> се появи и разнообразно невярно съдържание, голяма част от което е с политически характер, както и съобщения срещу ваксинацията и невярна информация за изменението на климата, например нападки срещу шведската </a:t>
            </a:r>
            <a:r>
              <a:rPr lang="bg-BG" b="0" strike="noStrike" dirty="0" err="1"/>
              <a:t>екоактивистка</a:t>
            </a:r>
            <a:r>
              <a:rPr lang="bg-BG" b="0" strike="noStrike" dirty="0"/>
              <a:t> Грета </a:t>
            </a:r>
            <a:r>
              <a:rPr lang="bg-BG" b="0" strike="noStrike" dirty="0" err="1"/>
              <a:t>Тунберг</a:t>
            </a:r>
            <a:r>
              <a:rPr lang="bg-BG" b="0" strike="noStrike" dirty="0"/>
              <a:t>.</a:t>
            </a:r>
            <a:r>
              <a:rPr lang="bg-BG" sz="1200" b="0" strike="noStrike" dirty="0">
                <a:solidFill>
                  <a:srgbClr val="000000"/>
                </a:solidFill>
                <a:latin typeface="+mn-lt"/>
                <a:ea typeface="+mn-ea"/>
              </a:rPr>
              <a:t> </a:t>
            </a:r>
          </a:p>
          <a:p>
            <a:pPr marL="171360" indent="-171000">
              <a:lnSpc>
                <a:spcPct val="100000"/>
              </a:lnSpc>
              <a:buClr>
                <a:srgbClr val="000000"/>
              </a:buClr>
              <a:buFont typeface="StarSymbol"/>
              <a:buChar char="-"/>
            </a:pPr>
            <a:r>
              <a:rPr lang="bg-BG" sz="1200" b="0" strike="noStrike" dirty="0">
                <a:solidFill>
                  <a:srgbClr val="000000"/>
                </a:solidFill>
                <a:latin typeface="+mn-lt"/>
                <a:ea typeface="+mn-ea"/>
              </a:rPr>
              <a:t>По-рано тази година в </a:t>
            </a:r>
            <a:r>
              <a:rPr lang="bg-BG" sz="1200" b="0" strike="noStrike" dirty="0" err="1">
                <a:solidFill>
                  <a:srgbClr val="000000"/>
                </a:solidFill>
                <a:latin typeface="+mn-lt"/>
                <a:ea typeface="+mn-ea"/>
              </a:rPr>
              <a:t>TikTok</a:t>
            </a:r>
            <a:r>
              <a:rPr lang="bg-BG" sz="1200" b="0" strike="noStrike" dirty="0">
                <a:solidFill>
                  <a:srgbClr val="000000"/>
                </a:solidFill>
                <a:latin typeface="+mn-lt"/>
                <a:ea typeface="+mn-ea"/>
              </a:rPr>
              <a:t> имаше много видеоклипове, разпространяващи безпочвени твърдения и опровергани конспиративни теории за </a:t>
            </a:r>
            <a:r>
              <a:rPr lang="bg-BG" sz="1200" b="0" strike="noStrike" dirty="0" err="1">
                <a:solidFill>
                  <a:srgbClr val="000000"/>
                </a:solidFill>
                <a:latin typeface="+mn-lt"/>
                <a:ea typeface="+mn-ea"/>
              </a:rPr>
              <a:t>коронавирусната</a:t>
            </a:r>
            <a:r>
              <a:rPr lang="bg-BG" sz="1200" b="0" strike="noStrike" dirty="0">
                <a:solidFill>
                  <a:srgbClr val="000000"/>
                </a:solidFill>
                <a:latin typeface="+mn-lt"/>
                <a:ea typeface="+mn-ea"/>
              </a:rPr>
              <a:t> пандемия.</a:t>
            </a:r>
          </a:p>
          <a:p>
            <a:pPr marL="171360" indent="-171000">
              <a:lnSpc>
                <a:spcPct val="100000"/>
              </a:lnSpc>
              <a:buClr>
                <a:srgbClr val="000000"/>
              </a:buClr>
              <a:buFont typeface="StarSymbol"/>
              <a:buChar char="-"/>
            </a:pPr>
            <a:r>
              <a:rPr lang="bg-BG" sz="1200" b="0" strike="noStrike" dirty="0">
                <a:solidFill>
                  <a:srgbClr val="000000"/>
                </a:solidFill>
                <a:latin typeface="+mn-lt"/>
                <a:ea typeface="+mn-ea"/>
              </a:rPr>
              <a:t>Във видеоклипове като показания тук, които са гледани хиляди пъти, се твърди, че „китайското правителство е създало вируса, за да контролира населението“ или че епидемията е „със сигурност биохимична атака от правителството“, целяща да се отклони вниманието на хората. В друг видеоклип се казва, че „хората са убедени, че Китай е решил да пусне вируса „без да иска“, за да контролира населението“.</a:t>
            </a:r>
          </a:p>
          <a:p>
            <a:pPr marL="171360" indent="-171000">
              <a:lnSpc>
                <a:spcPct val="100000"/>
              </a:lnSpc>
              <a:buClr>
                <a:srgbClr val="000000"/>
              </a:buClr>
              <a:buFont typeface="StarSymbol"/>
              <a:buChar char="-"/>
            </a:pPr>
            <a:r>
              <a:rPr lang="bg-BG" sz="1200" b="0" strike="noStrike" dirty="0">
                <a:solidFill>
                  <a:srgbClr val="000000"/>
                </a:solidFill>
                <a:latin typeface="+mn-lt"/>
                <a:ea typeface="+mn-ea"/>
              </a:rPr>
              <a:t>Оттогава </a:t>
            </a:r>
            <a:r>
              <a:rPr lang="bg-BG" sz="1200" b="0" strike="noStrike" dirty="0" err="1">
                <a:solidFill>
                  <a:srgbClr val="000000"/>
                </a:solidFill>
                <a:latin typeface="+mn-lt"/>
                <a:ea typeface="+mn-ea"/>
              </a:rPr>
              <a:t>TikTok</a:t>
            </a:r>
            <a:r>
              <a:rPr lang="bg-BG" sz="1200" b="0" strike="noStrike" dirty="0">
                <a:solidFill>
                  <a:srgbClr val="000000"/>
                </a:solidFill>
                <a:latin typeface="+mn-lt"/>
                <a:ea typeface="+mn-ea"/>
              </a:rPr>
              <a:t> разработи ясни насоки срещу подвеждащата информация на платформата си, включително срещу невярната медицинска информация, но всеки, който използва приложението, знае колко бързо могат да се появят и разпространят нови тенденции, </a:t>
            </a:r>
            <a:r>
              <a:rPr lang="bg-BG" sz="1200" b="0" strike="noStrike" dirty="0" err="1">
                <a:solidFill>
                  <a:srgbClr val="000000"/>
                </a:solidFill>
                <a:latin typeface="+mn-lt"/>
                <a:ea typeface="+mn-ea"/>
              </a:rPr>
              <a:t>хаштагове</a:t>
            </a:r>
            <a:r>
              <a:rPr lang="bg-BG" sz="1200" b="0" strike="noStrike" dirty="0">
                <a:solidFill>
                  <a:srgbClr val="000000"/>
                </a:solidFill>
                <a:latin typeface="+mn-lt"/>
                <a:ea typeface="+mn-ea"/>
              </a:rPr>
              <a:t> и предизвикателства, така че е важно да внимаваме, когато разглеждаме и споделяме това съдържание.</a:t>
            </a:r>
          </a:p>
          <a:p>
            <a:pPr>
              <a:lnSpc>
                <a:spcPct val="100000"/>
              </a:lnSpc>
            </a:pPr>
            <a:endParaRPr lang="fr-BE" sz="1200" b="0" strike="noStrike" spc="-1" dirty="0">
              <a:latin typeface="Arial"/>
            </a:endParaRPr>
          </a:p>
          <a:p>
            <a:pPr>
              <a:lnSpc>
                <a:spcPct val="100000"/>
              </a:lnSpc>
            </a:pPr>
            <a:r>
              <a:rPr lang="bg-BG" sz="1200" b="0" strike="noStrike" dirty="0">
                <a:solidFill>
                  <a:srgbClr val="000000"/>
                </a:solidFill>
                <a:latin typeface="+mn-lt"/>
                <a:ea typeface="+mn-ea"/>
              </a:rPr>
              <a:t>Източници: https://www.poynter.org/fact-checking/2019/misinformation-makes-its-way-to-tiktok/</a:t>
            </a:r>
          </a:p>
          <a:p>
            <a:pPr>
              <a:lnSpc>
                <a:spcPct val="100000"/>
              </a:lnSpc>
            </a:pPr>
            <a:r>
              <a:rPr lang="bg-BG" sz="2000" b="0" strike="noStrike" dirty="0">
                <a:solidFill>
                  <a:srgbClr val="000000"/>
                </a:solidFill>
                <a:latin typeface="+mn-lt"/>
                <a:ea typeface="+mn-ea"/>
              </a:rPr>
              <a:t>https://www.mediamatters.org/fake-news/tiktok-hosting-videos-spreading-misinformation-about-coronavirus-despite-platforms-new</a:t>
            </a:r>
          </a:p>
          <a:p>
            <a:pPr>
              <a:lnSpc>
                <a:spcPct val="100000"/>
              </a:lnSpc>
            </a:pPr>
            <a:endParaRPr lang="fr-BE" sz="2000" b="0" strike="noStrike" spc="-1" dirty="0">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solidFill>
                <a:srgbClr val="000000"/>
              </a:solidFill>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040" cy="308592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bg-BG" sz="2000" b="0" strike="noStrike" dirty="0">
                <a:latin typeface="Arial"/>
              </a:rPr>
              <a:t>Изгледайте това видео много внимателно — изглежда съвсем истинско, нали? Не е изненадващо обаче, че папата не е изпълнявал номера с покривката при посещението си в САЩ и този клип е напълно фалшив: това наричаме „</a:t>
            </a:r>
            <a:r>
              <a:rPr lang="bg-BG" sz="2000" b="0" strike="noStrike" dirty="0" err="1">
                <a:latin typeface="Arial"/>
              </a:rPr>
              <a:t>дийп</a:t>
            </a:r>
            <a:r>
              <a:rPr lang="bg-BG" sz="2000" b="0" strike="noStrike" dirty="0">
                <a:latin typeface="Arial"/>
              </a:rPr>
              <a:t> </a:t>
            </a:r>
            <a:r>
              <a:rPr lang="bg-BG" sz="2000" b="0" strike="noStrike" dirty="0" err="1">
                <a:latin typeface="Arial"/>
              </a:rPr>
              <a:t>фейк</a:t>
            </a:r>
            <a:r>
              <a:rPr lang="bg-BG" sz="2000" b="0" strike="noStrike" dirty="0">
                <a:latin typeface="Arial"/>
              </a:rPr>
              <a:t>“. Ето сравнение с оригиналния клип: https://www.youtube.com/watch?v=ABy_1sL-R3s&amp;feature=emb_title</a:t>
            </a:r>
          </a:p>
          <a:p>
            <a:pPr>
              <a:lnSpc>
                <a:spcPct val="100000"/>
              </a:lnSpc>
              <a:tabLst>
                <a:tab pos="0" algn="l"/>
              </a:tabLst>
            </a:pPr>
            <a:endParaRPr lang="fr-BE" sz="2000" b="0" strike="noStrike" spc="-1" dirty="0">
              <a:latin typeface="Arial"/>
            </a:endParaRPr>
          </a:p>
          <a:p>
            <a:pPr>
              <a:lnSpc>
                <a:spcPct val="100000"/>
              </a:lnSpc>
              <a:tabLst>
                <a:tab pos="0" algn="l"/>
              </a:tabLst>
            </a:pPr>
            <a:r>
              <a:rPr lang="bg-BG" sz="2000" b="0" strike="noStrike" dirty="0" err="1">
                <a:latin typeface="Arial"/>
                <a:ea typeface="+mn-ea"/>
              </a:rPr>
              <a:t>Дийп</a:t>
            </a:r>
            <a:r>
              <a:rPr lang="bg-BG" sz="2000" b="0" strike="noStrike" dirty="0">
                <a:latin typeface="Arial"/>
                <a:ea typeface="+mn-ea"/>
              </a:rPr>
              <a:t> </a:t>
            </a:r>
            <a:r>
              <a:rPr lang="bg-BG" sz="2000" b="0" strike="noStrike" dirty="0" err="1">
                <a:latin typeface="Arial"/>
                <a:ea typeface="+mn-ea"/>
              </a:rPr>
              <a:t>фейковете</a:t>
            </a:r>
            <a:r>
              <a:rPr lang="bg-BG" sz="2000" b="0" strike="noStrike" dirty="0">
                <a:latin typeface="Arial"/>
                <a:ea typeface="+mn-ea"/>
              </a:rPr>
              <a:t> са съвременната версия на </a:t>
            </a:r>
            <a:r>
              <a:rPr lang="bg-BG" sz="2000" b="0" strike="noStrike" dirty="0" err="1">
                <a:latin typeface="Arial"/>
                <a:ea typeface="+mn-ea"/>
              </a:rPr>
              <a:t>Photoshop</a:t>
            </a:r>
            <a:r>
              <a:rPr lang="bg-BG" sz="2000" b="0" strike="noStrike" dirty="0">
                <a:latin typeface="Arial"/>
                <a:ea typeface="+mn-ea"/>
              </a:rPr>
              <a:t>: при тях се използва изкуствен интелект, за да </a:t>
            </a:r>
            <a:r>
              <a:rPr lang="bg-BG" sz="1200" b="0" strike="noStrike" dirty="0">
                <a:solidFill>
                  <a:srgbClr val="000000"/>
                </a:solidFill>
                <a:latin typeface="+mn-lt"/>
                <a:ea typeface="+mn-ea"/>
              </a:rPr>
              <a:t>се създаде нов материал (изображения, видеоматериали, гласови записи), в който се представят събития, изявления и действия, които никога не са се случили. Резултатите могат да бъдат много убедителни. </a:t>
            </a:r>
            <a:r>
              <a:rPr lang="bg-BG" sz="1200" b="0" strike="noStrike" dirty="0" err="1">
                <a:solidFill>
                  <a:srgbClr val="000000"/>
                </a:solidFill>
                <a:latin typeface="+mn-lt"/>
                <a:ea typeface="+mn-ea"/>
              </a:rPr>
              <a:t>Дийп</a:t>
            </a:r>
            <a:r>
              <a:rPr lang="bg-BG" sz="1200" b="0" strike="noStrike" dirty="0">
                <a:solidFill>
                  <a:srgbClr val="000000"/>
                </a:solidFill>
                <a:latin typeface="+mn-lt"/>
                <a:ea typeface="+mn-ea"/>
              </a:rPr>
              <a:t> </a:t>
            </a:r>
            <a:r>
              <a:rPr lang="bg-BG" sz="1200" b="0" strike="noStrike" dirty="0" err="1">
                <a:solidFill>
                  <a:srgbClr val="000000"/>
                </a:solidFill>
                <a:latin typeface="+mn-lt"/>
                <a:ea typeface="+mn-ea"/>
              </a:rPr>
              <a:t>фейковете</a:t>
            </a:r>
            <a:r>
              <a:rPr lang="bg-BG" sz="1200" b="0" strike="noStrike" dirty="0">
                <a:solidFill>
                  <a:srgbClr val="000000"/>
                </a:solidFill>
                <a:latin typeface="+mn-lt"/>
                <a:ea typeface="+mn-ea"/>
              </a:rPr>
              <a:t> се различават от другите форми на неотговаряща на истината информация, защото е много трудно да бъдат разпознати като фалшиви. </a:t>
            </a:r>
            <a:r>
              <a:rPr lang="bg-BG" sz="1200" b="0" strike="noStrike" dirty="0" err="1">
                <a:solidFill>
                  <a:srgbClr val="000000"/>
                </a:solidFill>
                <a:latin typeface="+mn-lt"/>
                <a:ea typeface="+mn-ea"/>
              </a:rPr>
              <a:t>Дийп</a:t>
            </a:r>
            <a:r>
              <a:rPr lang="bg-BG" sz="1200" b="0" strike="noStrike" dirty="0">
                <a:solidFill>
                  <a:srgbClr val="000000"/>
                </a:solidFill>
                <a:latin typeface="+mn-lt"/>
                <a:ea typeface="+mn-ea"/>
              </a:rPr>
              <a:t> </a:t>
            </a:r>
            <a:r>
              <a:rPr lang="bg-BG" sz="1200" b="0" strike="noStrike" dirty="0" err="1">
                <a:solidFill>
                  <a:srgbClr val="000000"/>
                </a:solidFill>
                <a:latin typeface="+mn-lt"/>
                <a:ea typeface="+mn-ea"/>
              </a:rPr>
              <a:t>фейковете</a:t>
            </a:r>
            <a:r>
              <a:rPr lang="bg-BG" sz="1200" b="0" strike="noStrike" dirty="0">
                <a:solidFill>
                  <a:srgbClr val="000000"/>
                </a:solidFill>
                <a:latin typeface="+mn-lt"/>
                <a:ea typeface="+mn-ea"/>
              </a:rPr>
              <a:t> са фалшиви видеоматериали, създадени посредством цифров софтуер, машинно обучение и размяна на лицата.</a:t>
            </a:r>
          </a:p>
          <a:p>
            <a:pPr>
              <a:lnSpc>
                <a:spcPct val="100000"/>
              </a:lnSpc>
              <a:tabLst>
                <a:tab pos="0" algn="l"/>
              </a:tabLst>
            </a:pPr>
            <a:endParaRPr lang="fr-BE" sz="1200" b="0" strike="noStrike" spc="-1" dirty="0">
              <a:latin typeface="Arial"/>
            </a:endParaRPr>
          </a:p>
          <a:p>
            <a:pPr>
              <a:lnSpc>
                <a:spcPct val="100000"/>
              </a:lnSpc>
              <a:tabLst>
                <a:tab pos="0" algn="l"/>
              </a:tabLst>
            </a:pPr>
            <a:r>
              <a:rPr lang="bg-BG" sz="2000" b="0" strike="noStrike" dirty="0">
                <a:solidFill>
                  <a:srgbClr val="000000"/>
                </a:solidFill>
                <a:latin typeface="+mn-lt"/>
                <a:ea typeface="+mn-ea"/>
              </a:rPr>
              <a:t>За повече информация, прочетете тук: https://www.betterinternetforkids.eu/web/portal/practice/awareness/detail?articleId=5398982#:~:text=Deepfakes%20are%20computer%2Dcreated%20artificial,action%20that%20never%20actually%20happened.&amp;text=Deepfakes%20are%20fake%20videos%20created,machine%20learning%20and%20face%20swapping.</a:t>
            </a:r>
          </a:p>
          <a:p>
            <a:pPr>
              <a:lnSpc>
                <a:spcPct val="100000"/>
              </a:lnSpc>
              <a:tabLst>
                <a:tab pos="0" algn="l"/>
              </a:tabLst>
            </a:pPr>
            <a:endParaRPr lang="fr-BE" sz="2000" b="0" strike="noStrike" spc="-1" dirty="0">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solidFill>
                <a:srgbClr val="000000"/>
              </a:solidFill>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040" cy="308592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bg-BG" sz="2000" b="0" strike="noStrike" dirty="0">
                <a:latin typeface="Arial"/>
              </a:rPr>
              <a:t>Друг пример за използване на изображения извън контекст с цел създаване на лъжлива история е разказът на „</a:t>
            </a:r>
            <a:r>
              <a:rPr lang="bg-BG" sz="2000" b="0" strike="noStrike" dirty="0" err="1">
                <a:latin typeface="Arial"/>
              </a:rPr>
              <a:t>Спутник</a:t>
            </a:r>
            <a:r>
              <a:rPr lang="bg-BG" sz="2000" b="0" strike="noStrike" dirty="0">
                <a:latin typeface="Arial"/>
              </a:rPr>
              <a:t>“ за деца в „милитаризирана“ Латвия, които се обучават от НАТО: </a:t>
            </a:r>
            <a:r>
              <a:rPr lang="bg-BG" sz="2000" b="0" u="sng" strike="noStrike" dirty="0">
                <a:solidFill>
                  <a:srgbClr val="000000"/>
                </a:solidFill>
                <a:uFillTx/>
                <a:latin typeface="Arial"/>
                <a:hlinkClick r:id="rId3"/>
              </a:rPr>
              <a:t>https://www.youtube.com/watch?v=nOd2vMCDv9M&amp;feature=youtu.be</a:t>
            </a:r>
          </a:p>
          <a:p>
            <a:pPr>
              <a:lnSpc>
                <a:spcPct val="100000"/>
              </a:lnSpc>
              <a:tabLst>
                <a:tab pos="0" algn="l"/>
              </a:tabLst>
            </a:pPr>
            <a:endParaRPr lang="fr-BE" sz="2000" b="0" strike="noStrike" spc="-1" dirty="0">
              <a:latin typeface="Arial"/>
            </a:endParaRPr>
          </a:p>
          <a:p>
            <a:pPr algn="just">
              <a:lnSpc>
                <a:spcPct val="100000"/>
              </a:lnSpc>
              <a:tabLst>
                <a:tab pos="0" algn="l"/>
              </a:tabLst>
            </a:pPr>
            <a:r>
              <a:rPr lang="bg-BG" sz="1200" strike="noStrike" dirty="0">
                <a:solidFill>
                  <a:srgbClr val="000000"/>
                </a:solidFill>
                <a:latin typeface="+mn-lt"/>
                <a:ea typeface="+mn-ea"/>
              </a:rPr>
              <a:t>Позволете на учениците да осмислят </a:t>
            </a:r>
            <a:r>
              <a:rPr lang="bg-BG" sz="1200" b="1" strike="noStrike" dirty="0">
                <a:solidFill>
                  <a:srgbClr val="000000"/>
                </a:solidFill>
                <a:latin typeface="+mn-lt"/>
                <a:ea typeface="+mn-ea"/>
              </a:rPr>
              <a:t>чувствата</a:t>
            </a:r>
            <a:r>
              <a:rPr lang="bg-BG" sz="1200" strike="noStrike" dirty="0">
                <a:solidFill>
                  <a:srgbClr val="000000"/>
                </a:solidFill>
                <a:latin typeface="+mn-lt"/>
                <a:ea typeface="+mn-ea"/>
              </a:rPr>
              <a:t> си.</a:t>
            </a:r>
            <a:r>
              <a:rPr lang="bg-BG" sz="1200" b="0" strike="noStrike" dirty="0">
                <a:solidFill>
                  <a:srgbClr val="000000"/>
                </a:solidFill>
                <a:latin typeface="+mn-lt"/>
                <a:ea typeface="+mn-ea"/>
              </a:rPr>
              <a:t> Какво чувстват, когато гледат това? Как биха реагирали, ако това се появи в лентата с новини в </a:t>
            </a:r>
            <a:r>
              <a:rPr lang="bg-BG" sz="1200" b="0" strike="noStrike" dirty="0" err="1">
                <a:solidFill>
                  <a:srgbClr val="000000"/>
                </a:solidFill>
                <a:latin typeface="+mn-lt"/>
                <a:ea typeface="+mn-ea"/>
              </a:rPr>
              <a:t>Instagram</a:t>
            </a:r>
            <a:r>
              <a:rPr lang="bg-BG" sz="1200" b="0" strike="noStrike" dirty="0">
                <a:solidFill>
                  <a:srgbClr val="000000"/>
                </a:solidFill>
                <a:latin typeface="+mn-lt"/>
                <a:ea typeface="+mn-ea"/>
              </a:rPr>
              <a:t>/</a:t>
            </a:r>
            <a:r>
              <a:rPr lang="bg-BG" sz="1200" b="0" strike="noStrike" dirty="0" err="1">
                <a:solidFill>
                  <a:srgbClr val="000000"/>
                </a:solidFill>
                <a:latin typeface="+mn-lt"/>
                <a:ea typeface="+mn-ea"/>
              </a:rPr>
              <a:t>Tiktok</a:t>
            </a:r>
            <a:r>
              <a:rPr lang="bg-BG" sz="1200" b="0" strike="noStrike" dirty="0">
                <a:solidFill>
                  <a:srgbClr val="000000"/>
                </a:solidFill>
                <a:latin typeface="+mn-lt"/>
                <a:ea typeface="+mn-ea"/>
              </a:rPr>
              <a:t>? Защо реагират емоционално на това? Заради самите новини, начина, по който са формулирани, снимката…?</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bg-BG" sz="1200" b="0" strike="noStrike" dirty="0">
                <a:solidFill>
                  <a:srgbClr val="000000"/>
                </a:solidFill>
                <a:latin typeface="+mn-lt"/>
                <a:ea typeface="+mn-ea"/>
              </a:rPr>
              <a:t>Представете следващата глава: как да реагираме на дезинформацията</a:t>
            </a: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solidFill>
                <a:srgbClr val="000000"/>
              </a:solidFill>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bg-BG" sz="1200" b="0" strike="noStrike" dirty="0">
                <a:solidFill>
                  <a:srgbClr val="000000"/>
                </a:solidFill>
                <a:latin typeface="Arial"/>
              </a:rPr>
              <a:t>КАК ДА РЕАГИРАМЕ НА ДЕЗИНФОРМАЦИЯТА</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bg-BG" sz="1200" b="0" strike="noStrike" dirty="0">
                <a:solidFill>
                  <a:srgbClr val="000000"/>
                </a:solidFill>
                <a:latin typeface="Arial"/>
                <a:ea typeface="Calibri"/>
              </a:rPr>
              <a:t>Учебни цели:</a:t>
            </a:r>
            <a:r>
              <a:rPr lang="bg-BG" dirty="0"/>
              <a:t/>
            </a:r>
            <a:br>
              <a:rPr lang="bg-BG" dirty="0"/>
            </a:br>
            <a:r>
              <a:rPr lang="bg-BG" sz="1200" b="0" strike="noStrike" dirty="0">
                <a:solidFill>
                  <a:srgbClr val="000000"/>
                </a:solidFill>
                <a:latin typeface="Arial"/>
                <a:ea typeface="Calibri"/>
              </a:rPr>
              <a:t> </a:t>
            </a:r>
          </a:p>
          <a:p>
            <a:pPr marL="171360" indent="-171000">
              <a:lnSpc>
                <a:spcPct val="100000"/>
              </a:lnSpc>
              <a:buClr>
                <a:srgbClr val="000000"/>
              </a:buClr>
              <a:buFont typeface="Wingdings" charset="2"/>
              <a:buChar char="-"/>
              <a:tabLst>
                <a:tab pos="0" algn="l"/>
              </a:tabLst>
            </a:pPr>
            <a:r>
              <a:rPr lang="bg-BG" sz="1200" b="0" strike="noStrike" dirty="0">
                <a:solidFill>
                  <a:srgbClr val="000000"/>
                </a:solidFill>
                <a:latin typeface="Arial"/>
                <a:ea typeface="Calibri"/>
              </a:rPr>
              <a:t>Осъзнайте, че всички имаме роля в спирането на разпространението на дезинформация, защото тя излага нашите демокрации (и потенциално живота ни) на риск</a:t>
            </a:r>
          </a:p>
          <a:p>
            <a:pPr marL="171360" indent="-171000">
              <a:lnSpc>
                <a:spcPct val="100000"/>
              </a:lnSpc>
              <a:buClr>
                <a:srgbClr val="000000"/>
              </a:buClr>
              <a:buFont typeface="Wingdings" charset="2"/>
              <a:buChar char="-"/>
              <a:tabLst>
                <a:tab pos="0" algn="l"/>
              </a:tabLst>
            </a:pPr>
            <a:r>
              <a:rPr lang="bg-BG" sz="1200" b="0" strike="noStrike" dirty="0">
                <a:solidFill>
                  <a:srgbClr val="000000"/>
                </a:solidFill>
                <a:latin typeface="Arial"/>
                <a:ea typeface="Calibri"/>
              </a:rPr>
              <a:t>Обсъдете различните стъпки за оценка на истинността на съдържанието, в това число да помислите, преди да споделите, и ключови елементи от процеса на проверка на фактите</a:t>
            </a:r>
          </a:p>
          <a:p>
            <a:pPr marL="171360" indent="-171000">
              <a:lnSpc>
                <a:spcPct val="100000"/>
              </a:lnSpc>
              <a:buClr>
                <a:srgbClr val="000000"/>
              </a:buClr>
              <a:buFont typeface="Wingdings" charset="2"/>
              <a:buChar char="-"/>
              <a:tabLst>
                <a:tab pos="0" algn="l"/>
              </a:tabLst>
            </a:pPr>
            <a:r>
              <a:rPr lang="bg-BG" sz="1200" b="0" strike="noStrike" dirty="0">
                <a:solidFill>
                  <a:srgbClr val="000000"/>
                </a:solidFill>
                <a:latin typeface="Arial"/>
                <a:ea typeface="Calibri"/>
              </a:rPr>
              <a:t>Научете се да говорите с другите за дезинформацията и опасностите, които тя крие, и им попречете да разпространяват вредни и лъжовни истории</a:t>
            </a: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solidFill>
                <a:srgbClr val="000000"/>
              </a:solidFill>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bg-BG" sz="2000" b="0" strike="noStrike">
                <a:latin typeface="Arial"/>
              </a:rPr>
              <a:t>Понякога е трудно да се различи истината от неистината</a:t>
            </a:r>
          </a:p>
          <a:p>
            <a:pPr>
              <a:lnSpc>
                <a:spcPct val="100000"/>
              </a:lnSpc>
              <a:tabLst>
                <a:tab pos="0" algn="l"/>
              </a:tabLst>
            </a:pPr>
            <a:endParaRPr lang="fr-BE" sz="2000" b="0" strike="noStrike" spc="-1">
              <a:latin typeface="Arial"/>
            </a:endParaRPr>
          </a:p>
          <a:p>
            <a:pPr>
              <a:lnSpc>
                <a:spcPct val="100000"/>
              </a:lnSpc>
              <a:tabLst>
                <a:tab pos="0" algn="l"/>
              </a:tabLst>
            </a:pPr>
            <a:r>
              <a:rPr lang="bg-BG" sz="2000" b="0" strike="noStrike">
                <a:latin typeface="Arial"/>
              </a:rPr>
              <a:t>Решения: и двете са измислица </a:t>
            </a:r>
          </a:p>
          <a:p>
            <a:pPr>
              <a:lnSpc>
                <a:spcPct val="100000"/>
              </a:lnSpc>
              <a:tabLst>
                <a:tab pos="0" algn="l"/>
              </a:tabLst>
            </a:pPr>
            <a:endParaRPr lang="fr-BE" sz="2000" b="0" strike="noStrike" spc="-1">
              <a:latin typeface="Arial"/>
            </a:endParaRPr>
          </a:p>
          <a:p>
            <a:pPr marL="228600" indent="-228240">
              <a:lnSpc>
                <a:spcPct val="100000"/>
              </a:lnSpc>
              <a:buClr>
                <a:srgbClr val="000000"/>
              </a:buClr>
              <a:buFont typeface="StarSymbol"/>
              <a:buAutoNum type="arabicParenR"/>
              <a:tabLst>
                <a:tab pos="0" algn="l"/>
              </a:tabLst>
            </a:pPr>
            <a:r>
              <a:rPr lang="bg-BG" sz="2000" b="0" strike="noStrike">
                <a:latin typeface="Arial"/>
              </a:rPr>
              <a:t>Лъжлива история: екоактивист с пушка? Снимката е на друг човек, който от този ъгъл прилича на Грета Тунберг (Източник: www.snopes.com и https://factual.afp.com/el-video-de-una-mujer-disparando-no-muestra-greta-thunberg-sino-una-ingeniera-sueca)</a:t>
            </a:r>
          </a:p>
          <a:p>
            <a:pPr marL="228600" indent="-228240">
              <a:lnSpc>
                <a:spcPct val="100000"/>
              </a:lnSpc>
              <a:buClr>
                <a:srgbClr val="000000"/>
              </a:buClr>
              <a:buFont typeface="StarSymbol"/>
              <a:buAutoNum type="arabicParenR"/>
              <a:tabLst>
                <a:tab pos="0" algn="l"/>
              </a:tabLst>
            </a:pPr>
            <a:r>
              <a:rPr lang="bg-BG" sz="2000" b="0" strike="noStrike">
                <a:latin typeface="Arial"/>
              </a:rPr>
              <a:t>Измислени новини: историята не е вярна и новинарският източник (dailypresser.com) просто не съществува</a:t>
            </a: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solidFill>
                <a:srgbClr val="000000"/>
              </a:solidFill>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bg-BG" sz="1200" b="0" strike="noStrike" dirty="0">
                <a:solidFill>
                  <a:srgbClr val="000000"/>
                </a:solidFill>
                <a:latin typeface="+mn-lt"/>
                <a:ea typeface="+mn-ea"/>
              </a:rPr>
              <a:t>Описания:</a:t>
            </a:r>
          </a:p>
          <a:p>
            <a:pPr marL="171360" indent="-171000">
              <a:lnSpc>
                <a:spcPct val="100000"/>
              </a:lnSpc>
              <a:buClr>
                <a:srgbClr val="000000"/>
              </a:buClr>
              <a:buFont typeface="StarSymbol"/>
              <a:buChar char="-"/>
              <a:tabLst>
                <a:tab pos="0" algn="l"/>
              </a:tabLst>
            </a:pPr>
            <a:r>
              <a:rPr lang="bg-BG" sz="1200" b="0" strike="noStrike" dirty="0">
                <a:solidFill>
                  <a:srgbClr val="000000"/>
                </a:solidFill>
                <a:latin typeface="+mn-lt"/>
                <a:ea typeface="+mn-ea"/>
              </a:rPr>
              <a:t>Първата стъпка към защита е да сте наясно, че съществува дезинформация и че може да бъдете мишена.</a:t>
            </a:r>
          </a:p>
          <a:p>
            <a:pPr marL="171360" indent="-171000">
              <a:lnSpc>
                <a:spcPct val="100000"/>
              </a:lnSpc>
              <a:buClr>
                <a:srgbClr val="000000"/>
              </a:buClr>
              <a:buFont typeface="StarSymbol"/>
              <a:buChar char="-"/>
              <a:tabLst>
                <a:tab pos="0" algn="l"/>
              </a:tabLst>
            </a:pPr>
            <a:r>
              <a:rPr lang="bg-BG" sz="1200" b="0" strike="noStrike" dirty="0">
                <a:solidFill>
                  <a:srgbClr val="000000"/>
                </a:solidFill>
                <a:latin typeface="+mn-lt"/>
                <a:ea typeface="+mn-ea"/>
              </a:rPr>
              <a:t>Като втора стъпка е добре да проверите фактите, което може да бъде и развлекателно занимание: все едно сте детектив, а за учениците може да е наистина забавно. Вярно е, че често отнема много време, но учениците не бива да се обезкуражават, защото често пъти определена характеристика от дадена информация вече разкрива много за качеството на предаденото послание. </a:t>
            </a:r>
          </a:p>
          <a:p>
            <a:pPr marL="171360" indent="-171000">
              <a:lnSpc>
                <a:spcPct val="100000"/>
              </a:lnSpc>
              <a:buClr>
                <a:srgbClr val="000000"/>
              </a:buClr>
              <a:buFont typeface="StarSymbol"/>
              <a:buChar char="-"/>
              <a:tabLst>
                <a:tab pos="0" algn="l"/>
              </a:tabLst>
            </a:pPr>
            <a:r>
              <a:rPr lang="bg-BG" b="0" strike="noStrike" dirty="0">
                <a:solidFill>
                  <a:srgbClr val="000000"/>
                </a:solidFill>
              </a:rPr>
              <a:t>Винаги </a:t>
            </a:r>
            <a:r>
              <a:rPr lang="bg-BG" sz="1200" b="0" strike="noStrike" dirty="0">
                <a:solidFill>
                  <a:srgbClr val="000000"/>
                </a:solidFill>
                <a:latin typeface="+mn-lt"/>
                <a:ea typeface="Arial"/>
              </a:rPr>
              <a:t>трябва да подхождате критично към информацията.</a:t>
            </a:r>
          </a:p>
          <a:p>
            <a:pPr marL="171360" indent="-171000">
              <a:lnSpc>
                <a:spcPct val="100000"/>
              </a:lnSpc>
              <a:buClr>
                <a:srgbClr val="000000"/>
              </a:buClr>
              <a:buFont typeface="StarSymbol"/>
              <a:buChar char="-"/>
              <a:tabLst>
                <a:tab pos="0" algn="l"/>
              </a:tabLst>
            </a:pPr>
            <a:r>
              <a:rPr lang="bg-BG" sz="2000" b="0" strike="noStrike" dirty="0">
                <a:solidFill>
                  <a:srgbClr val="000000"/>
                </a:solidFill>
                <a:latin typeface="+mn-lt"/>
                <a:ea typeface="Arial"/>
              </a:rPr>
              <a:t>Как да насърчим доверието в институциите и медиите?</a:t>
            </a:r>
          </a:p>
          <a:p>
            <a:pPr marL="171360" indent="-171000">
              <a:lnSpc>
                <a:spcPct val="100000"/>
              </a:lnSpc>
              <a:buClr>
                <a:srgbClr val="000000"/>
              </a:buClr>
              <a:buFont typeface="StarSymbol"/>
              <a:buChar char="-"/>
              <a:tabLst>
                <a:tab pos="0" algn="l"/>
              </a:tabLst>
            </a:pPr>
            <a:r>
              <a:rPr lang="bg-BG" sz="2000" b="0" strike="noStrike" dirty="0">
                <a:solidFill>
                  <a:srgbClr val="000000"/>
                </a:solidFill>
                <a:latin typeface="+mn-lt"/>
                <a:ea typeface="Arial"/>
              </a:rPr>
              <a:t>Какво би се случило, ако във времена на криза не вярваме на това, което властите ни казват да правим?</a:t>
            </a:r>
          </a:p>
          <a:p>
            <a:pPr marL="171360" indent="-171000">
              <a:lnSpc>
                <a:spcPct val="100000"/>
              </a:lnSpc>
              <a:buClr>
                <a:srgbClr val="000000"/>
              </a:buClr>
              <a:buFont typeface="StarSymbol"/>
              <a:buChar char="-"/>
              <a:tabLst>
                <a:tab pos="0" algn="l"/>
              </a:tabLst>
            </a:pPr>
            <a:r>
              <a:rPr lang="bg-BG" sz="2000" b="0" strike="noStrike" dirty="0">
                <a:solidFill>
                  <a:srgbClr val="000000"/>
                </a:solidFill>
                <a:latin typeface="+mn-lt"/>
                <a:ea typeface="Arial"/>
              </a:rPr>
              <a:t>Важен</a:t>
            </a:r>
            <a:r>
              <a:rPr lang="bg-BG" sz="2000" strike="noStrike" dirty="0">
                <a:solidFill>
                  <a:srgbClr val="000000"/>
                </a:solidFill>
                <a:latin typeface="+mn-lt"/>
                <a:ea typeface="Arial"/>
              </a:rPr>
              <a:t> е </a:t>
            </a:r>
            <a:r>
              <a:rPr lang="bg-BG" sz="2000" b="1" i="1" strike="noStrike" dirty="0">
                <a:solidFill>
                  <a:srgbClr val="000000"/>
                </a:solidFill>
                <a:latin typeface="+mn-lt"/>
                <a:ea typeface="Arial"/>
              </a:rPr>
              <a:t>източникът</a:t>
            </a:r>
            <a:r>
              <a:rPr lang="bg-BG" sz="2000" strike="noStrike" dirty="0">
                <a:solidFill>
                  <a:srgbClr val="000000"/>
                </a:solidFill>
                <a:latin typeface="+mn-lt"/>
                <a:ea typeface="Arial"/>
              </a:rPr>
              <a:t> — добре е да поддържаме </a:t>
            </a:r>
            <a:r>
              <a:rPr lang="bg-BG" sz="2000" b="0" strike="noStrike" dirty="0">
                <a:solidFill>
                  <a:srgbClr val="000000"/>
                </a:solidFill>
                <a:latin typeface="+mn-lt"/>
                <a:ea typeface="Arial"/>
              </a:rPr>
              <a:t>определено ниво на скептицизъм, но това е особено важно, ако източникът не е надежден.</a:t>
            </a: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solidFill>
                <a:srgbClr val="000000"/>
              </a:solidFill>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040" cy="308592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bg-BG" sz="1200" b="0" strike="noStrike" dirty="0">
                <a:latin typeface="Arial"/>
                <a:ea typeface="Calibri"/>
              </a:rPr>
              <a:t>Като упражнение се върнете към един от предходните примери (напр. видеоматериал, според който на деца се дават пушки и те се присъединяват към армията в Латвия, или фалшиво изображение на създадена ваксина срещу COVID-19).</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bg-BG" sz="1200" strike="noStrike" dirty="0">
                <a:latin typeface="Arial"/>
                <a:ea typeface="Calibri"/>
              </a:rPr>
              <a:t>Нека учениците </a:t>
            </a:r>
            <a:r>
              <a:rPr lang="bg-BG" sz="1200" strike="noStrike" dirty="0" err="1">
                <a:latin typeface="Arial"/>
                <a:ea typeface="Calibri"/>
              </a:rPr>
              <a:t>поразмишляват</a:t>
            </a:r>
            <a:r>
              <a:rPr lang="bg-BG" sz="1200" strike="noStrike" dirty="0">
                <a:latin typeface="Arial"/>
                <a:ea typeface="Calibri"/>
              </a:rPr>
              <a:t> върху </a:t>
            </a:r>
            <a:r>
              <a:rPr lang="bg-BG" sz="1200" b="1" strike="noStrike" dirty="0">
                <a:latin typeface="Arial"/>
                <a:ea typeface="Calibri"/>
              </a:rPr>
              <a:t>собствените си предубеждения</a:t>
            </a:r>
            <a:r>
              <a:rPr lang="bg-BG" sz="1200" strike="noStrike" dirty="0">
                <a:latin typeface="Arial"/>
                <a:ea typeface="Calibri"/>
              </a:rPr>
              <a:t>.</a:t>
            </a:r>
            <a:r>
              <a:rPr lang="bg-BG" sz="1200" b="0" strike="noStrike" dirty="0">
                <a:latin typeface="Arial"/>
                <a:ea typeface="Calibri"/>
              </a:rPr>
              <a:t> Считат ли, че тези новини потвърждават това, което те вече знаят? Щеше ли да е по-различно, ако новините бяха споделени от приятел, когото харесват/знаменитост, която следват...? </a:t>
            </a:r>
            <a:r>
              <a:rPr lang="bg-BG" sz="1200" strike="noStrike" dirty="0">
                <a:latin typeface="Arial"/>
                <a:ea typeface="Calibri"/>
              </a:rPr>
              <a:t>Обсъдете </a:t>
            </a:r>
            <a:r>
              <a:rPr lang="bg-BG" sz="1200" b="1" strike="noStrike" dirty="0">
                <a:latin typeface="Arial"/>
                <a:ea typeface="Calibri"/>
              </a:rPr>
              <a:t>как могат да проверят</a:t>
            </a:r>
            <a:r>
              <a:rPr lang="bg-BG" sz="1200" strike="noStrike" dirty="0">
                <a:latin typeface="Arial"/>
                <a:ea typeface="Calibri"/>
              </a:rPr>
              <a:t> дали това е истина (стъпките на компаса):</a:t>
            </a:r>
            <a:r>
              <a:rPr lang="bg-BG" sz="1200" b="0" strike="noStrike" dirty="0">
                <a:latin typeface="Arial"/>
                <a:ea typeface="Calibri"/>
              </a:rPr>
              <a:t> проверете съдържанието/медията/автора/източниците/снимките/разбивачи на митове.</a:t>
            </a:r>
            <a:r>
              <a:rPr lang="bg-BG" sz="1200" b="0" strike="noStrike" dirty="0">
                <a:solidFill>
                  <a:srgbClr val="000000"/>
                </a:solidFill>
                <a:latin typeface="Arial"/>
                <a:ea typeface="Calibri"/>
              </a:rPr>
              <a:t> Нека помислят за това какво е доверен източник и какво не е. ПОМИСЛЕТЕ, ПРЕДИ ДА СПОДЕЛИТЕ!! Покажете видеоматериал от </a:t>
            </a:r>
            <a:r>
              <a:rPr lang="bg-BG" sz="1200" b="0" strike="noStrike" dirty="0" err="1">
                <a:solidFill>
                  <a:srgbClr val="000000"/>
                </a:solidFill>
                <a:latin typeface="Arial"/>
                <a:ea typeface="Calibri"/>
              </a:rPr>
              <a:t>EUvsDisinfo</a:t>
            </a:r>
            <a:r>
              <a:rPr lang="bg-BG" sz="1200" b="0" strike="noStrike" dirty="0">
                <a:solidFill>
                  <a:srgbClr val="000000"/>
                </a:solidFill>
                <a:latin typeface="Arial"/>
                <a:ea typeface="Calibri"/>
              </a:rPr>
              <a:t> за вдъхновение: </a:t>
            </a:r>
            <a:r>
              <a:rPr lang="bg-BG" sz="1200" b="0" u="sng" strike="noStrike" dirty="0">
                <a:solidFill>
                  <a:srgbClr val="000000"/>
                </a:solidFill>
                <a:uFillTx/>
                <a:latin typeface="Arial"/>
                <a:ea typeface="Calibri"/>
                <a:hlinkClick r:id="rId3"/>
              </a:rPr>
              <a:t>https://www.facebook.com/watch/?v=3192621760756370</a:t>
            </a:r>
            <a:r>
              <a:rPr lang="bg-BG" sz="1200" b="0" u="sng" strike="noStrike" dirty="0">
                <a:solidFill>
                  <a:srgbClr val="000000"/>
                </a:solidFill>
                <a:uFillTx/>
                <a:latin typeface="Arial"/>
                <a:ea typeface="Calibri"/>
              </a:rPr>
              <a:t>; </a:t>
            </a:r>
            <a:r>
              <a:rPr lang="bg-BG" sz="1200" b="0" strike="noStrike" dirty="0">
                <a:solidFill>
                  <a:srgbClr val="000000"/>
                </a:solidFill>
                <a:latin typeface="Arial"/>
                <a:ea typeface="Calibri"/>
              </a:rPr>
              <a:t> </a:t>
            </a:r>
            <a:r>
              <a:rPr lang="bg-BG" sz="1200" b="0" u="sng" strike="noStrike" dirty="0">
                <a:solidFill>
                  <a:srgbClr val="000000"/>
                </a:solidFill>
                <a:uFillTx/>
                <a:latin typeface="Arial"/>
                <a:ea typeface="Calibri"/>
                <a:hlinkClick r:id="rId4"/>
              </a:rPr>
              <a:t>https://www.facebook.com/watch/?v=2584252091848910</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bg-BG" sz="1200" b="0" strike="noStrike" dirty="0">
                <a:solidFill>
                  <a:srgbClr val="000000"/>
                </a:solidFill>
                <a:latin typeface="Arial"/>
                <a:ea typeface="Calibri"/>
              </a:rPr>
              <a:t>По-подробно: </a:t>
            </a:r>
          </a:p>
          <a:p>
            <a:pPr algn="just">
              <a:lnSpc>
                <a:spcPct val="100000"/>
              </a:lnSpc>
              <a:tabLst>
                <a:tab pos="0" algn="l"/>
              </a:tabLst>
            </a:pPr>
            <a:r>
              <a:rPr lang="bg-BG" sz="1200" b="0" strike="noStrike" dirty="0">
                <a:solidFill>
                  <a:srgbClr val="000000"/>
                </a:solidFill>
                <a:latin typeface="Arial"/>
                <a:ea typeface="Calibri"/>
              </a:rPr>
              <a:t> </a:t>
            </a:r>
          </a:p>
          <a:p>
            <a:pPr marL="171360" indent="-171000">
              <a:lnSpc>
                <a:spcPct val="100000"/>
              </a:lnSpc>
              <a:buClr>
                <a:srgbClr val="000000"/>
              </a:buClr>
              <a:buFont typeface="Arial"/>
              <a:buChar char="-"/>
              <a:tabLst>
                <a:tab pos="457200" algn="l"/>
              </a:tabLst>
            </a:pPr>
            <a:r>
              <a:rPr lang="bg-BG" sz="1200" strike="noStrike" dirty="0">
                <a:solidFill>
                  <a:srgbClr val="000000"/>
                </a:solidFill>
                <a:latin typeface="Arial"/>
                <a:ea typeface="Calibri"/>
              </a:rPr>
              <a:t>Прочетете цялата статия — </a:t>
            </a:r>
            <a:r>
              <a:rPr lang="bg-BG" sz="1200" b="1" strike="noStrike" dirty="0">
                <a:solidFill>
                  <a:srgbClr val="000000"/>
                </a:solidFill>
                <a:latin typeface="Arial"/>
                <a:ea typeface="Calibri"/>
              </a:rPr>
              <a:t>съдържанието отговаря ли на заглавието?</a:t>
            </a:r>
          </a:p>
          <a:p>
            <a:pPr marL="171360" indent="-171000">
              <a:lnSpc>
                <a:spcPct val="100000"/>
              </a:lnSpc>
              <a:buClr>
                <a:srgbClr val="000000"/>
              </a:buClr>
              <a:buFont typeface="Arial"/>
              <a:buChar char="-"/>
              <a:tabLst>
                <a:tab pos="457200" algn="l"/>
              </a:tabLst>
            </a:pPr>
            <a:r>
              <a:rPr lang="bg-BG" sz="1200" strike="noStrike" dirty="0">
                <a:solidFill>
                  <a:srgbClr val="000000"/>
                </a:solidFill>
                <a:latin typeface="Arial"/>
                <a:ea typeface="Calibri"/>
              </a:rPr>
              <a:t>Как мога </a:t>
            </a:r>
            <a:r>
              <a:rPr lang="bg-BG" sz="1200" b="1" strike="noStrike" dirty="0">
                <a:solidFill>
                  <a:srgbClr val="000000"/>
                </a:solidFill>
                <a:latin typeface="Arial"/>
                <a:ea typeface="Calibri"/>
              </a:rPr>
              <a:t>да</a:t>
            </a:r>
            <a:r>
              <a:rPr lang="bg-BG" sz="1200" strike="noStrike" dirty="0">
                <a:solidFill>
                  <a:srgbClr val="000000"/>
                </a:solidFill>
                <a:latin typeface="Arial"/>
                <a:ea typeface="Calibri"/>
              </a:rPr>
              <a:t> </a:t>
            </a:r>
            <a:r>
              <a:rPr lang="bg-BG" sz="1200" b="1" strike="noStrike" dirty="0">
                <a:solidFill>
                  <a:srgbClr val="000000"/>
                </a:solidFill>
                <a:latin typeface="Arial"/>
                <a:ea typeface="Calibri"/>
              </a:rPr>
              <a:t>проверя надеждността на този уебсайт?</a:t>
            </a:r>
            <a:r>
              <a:rPr lang="bg-BG" sz="1200" b="0" strike="noStrike" dirty="0">
                <a:solidFill>
                  <a:srgbClr val="000000"/>
                </a:solidFill>
                <a:latin typeface="Arial"/>
                <a:ea typeface="Calibri"/>
              </a:rPr>
              <a:t> Анализ на URL: винаги проверявайте дали това е оригиналният сайт или дали URL-</a:t>
            </a:r>
            <a:r>
              <a:rPr lang="bg-BG" sz="1200" b="0" strike="noStrike" dirty="0" err="1">
                <a:solidFill>
                  <a:srgbClr val="000000"/>
                </a:solidFill>
                <a:latin typeface="Arial"/>
                <a:ea typeface="Calibri"/>
              </a:rPr>
              <a:t>ът</a:t>
            </a:r>
            <a:r>
              <a:rPr lang="bg-BG" sz="1200" b="0" strike="noStrike" dirty="0">
                <a:solidFill>
                  <a:srgbClr val="000000"/>
                </a:solidFill>
                <a:latin typeface="Arial"/>
                <a:ea typeface="Calibri"/>
              </a:rPr>
              <a:t> е създаден с малка промяна в името или разширението с идеята, че разсеян или забързан читател няма да забележи. Сайтовете за дезинформация вземат имената на добре познати новинарски източници, като променят малки подробности. Например: (от слайда в началото) dailypresser.com или nevvyorktimes.com.</a:t>
            </a:r>
          </a:p>
          <a:p>
            <a:pPr marL="171360" indent="-171000">
              <a:lnSpc>
                <a:spcPct val="100000"/>
              </a:lnSpc>
              <a:buClr>
                <a:srgbClr val="000000"/>
              </a:buClr>
              <a:buFont typeface="Arial"/>
              <a:buChar char="-"/>
              <a:tabLst>
                <a:tab pos="457200" algn="l"/>
              </a:tabLst>
            </a:pPr>
            <a:r>
              <a:rPr lang="bg-BG" sz="1200" strike="noStrike" dirty="0">
                <a:latin typeface="Arial"/>
                <a:ea typeface="Calibri"/>
              </a:rPr>
              <a:t>Проверете датата и автора:</a:t>
            </a:r>
            <a:r>
              <a:rPr lang="bg-BG" sz="1200" b="0" strike="noStrike" dirty="0">
                <a:solidFill>
                  <a:srgbClr val="FF0000"/>
                </a:solidFill>
                <a:latin typeface="Arial"/>
                <a:ea typeface="Calibri"/>
              </a:rPr>
              <a:t> често (но не винаги) се „проверяват“ профилите на публичните фигури в социалните мрежи, както и тези на медии и журналисти. Често хората, които работят в информационната индустрия, имат уебсайтове или други публични профили, които могат да ви помогнат да откриете тях и тяхната работа.</a:t>
            </a:r>
          </a:p>
          <a:p>
            <a:pPr marL="171360" indent="-171000">
              <a:lnSpc>
                <a:spcPct val="100000"/>
              </a:lnSpc>
              <a:buClr>
                <a:srgbClr val="000000"/>
              </a:buClr>
              <a:buFont typeface="Arial"/>
              <a:buChar char="-"/>
              <a:tabLst>
                <a:tab pos="457200" algn="l"/>
              </a:tabLst>
            </a:pPr>
            <a:r>
              <a:rPr lang="bg-BG" sz="1200" b="1" strike="noStrike" dirty="0">
                <a:solidFill>
                  <a:srgbClr val="FF0000"/>
                </a:solidFill>
                <a:latin typeface="Arial"/>
                <a:ea typeface="Calibri"/>
              </a:rPr>
              <a:t>Потърсете историята в интернет — </a:t>
            </a:r>
            <a:r>
              <a:rPr lang="bg-BG" sz="1200" strike="noStrike" dirty="0">
                <a:solidFill>
                  <a:srgbClr val="FF0000"/>
                </a:solidFill>
                <a:latin typeface="Arial"/>
                <a:ea typeface="Calibri"/>
              </a:rPr>
              <a:t>други източници подкрепят ли твърдението?</a:t>
            </a:r>
            <a:r>
              <a:rPr lang="bg-BG" sz="1200" b="0" strike="noStrike" dirty="0">
                <a:solidFill>
                  <a:srgbClr val="FF0000"/>
                </a:solidFill>
                <a:latin typeface="Arial"/>
                <a:ea typeface="Calibri"/>
              </a:rPr>
              <a:t> Знаете ли какъв вид източници са?</a:t>
            </a:r>
          </a:p>
          <a:p>
            <a:pPr marL="171360" indent="-171000">
              <a:lnSpc>
                <a:spcPct val="100000"/>
              </a:lnSpc>
              <a:buClr>
                <a:srgbClr val="000000"/>
              </a:buClr>
              <a:buFont typeface="Arial"/>
              <a:buChar char="-"/>
              <a:tabLst>
                <a:tab pos="457200" algn="l"/>
              </a:tabLst>
            </a:pPr>
            <a:r>
              <a:rPr lang="bg-BG" sz="1200" strike="noStrike" dirty="0">
                <a:solidFill>
                  <a:srgbClr val="FF0000"/>
                </a:solidFill>
                <a:latin typeface="Arial"/>
                <a:ea typeface="Calibri"/>
              </a:rPr>
              <a:t>Проверете дали </a:t>
            </a:r>
            <a:r>
              <a:rPr lang="bg-BG" sz="1200" b="1" strike="noStrike" dirty="0">
                <a:solidFill>
                  <a:srgbClr val="FF0000"/>
                </a:solidFill>
                <a:latin typeface="Arial"/>
                <a:ea typeface="Calibri"/>
              </a:rPr>
              <a:t>снимките не изглеждат странно или не са колаж</a:t>
            </a:r>
            <a:r>
              <a:rPr lang="bg-BG" sz="1200" b="0" strike="noStrike" dirty="0">
                <a:solidFill>
                  <a:srgbClr val="FF0000"/>
                </a:solidFill>
                <a:latin typeface="Arial"/>
                <a:ea typeface="Calibri"/>
              </a:rPr>
              <a:t>. Ако е така, тогава направете обратно търсене в </a:t>
            </a:r>
            <a:r>
              <a:rPr lang="bg-BG" sz="1200" b="0" strike="noStrike" dirty="0" err="1">
                <a:solidFill>
                  <a:srgbClr val="FF0000"/>
                </a:solidFill>
                <a:latin typeface="Arial"/>
                <a:ea typeface="Calibri"/>
              </a:rPr>
              <a:t>Google</a:t>
            </a:r>
            <a:r>
              <a:rPr lang="bg-BG" sz="1200" b="0" strike="noStrike" dirty="0">
                <a:solidFill>
                  <a:srgbClr val="FF0000"/>
                </a:solidFill>
                <a:latin typeface="Arial"/>
                <a:ea typeface="Calibri"/>
              </a:rPr>
              <a:t> Изображения: </a:t>
            </a:r>
            <a:r>
              <a:rPr lang="bg-BG" b="0" strike="noStrike" dirty="0">
                <a:solidFill>
                  <a:srgbClr val="000000"/>
                </a:solidFill>
                <a:latin typeface="Arial"/>
                <a:ea typeface="Calibri"/>
              </a:rPr>
              <a:t>https://support.google.com/websearch/answer/1325808?co=GENIE.Platform%3DAndroid&amp;hl=bg</a:t>
            </a:r>
            <a:r>
              <a:rPr lang="bg-BG" sz="1200" b="0" strike="noStrike" dirty="0">
                <a:solidFill>
                  <a:srgbClr val="000000"/>
                </a:solidFill>
                <a:latin typeface="Arial"/>
                <a:ea typeface="Calibri"/>
              </a:rPr>
              <a:t> Може би ще откриете, че е от различно събитие или е с по-ранна дата.</a:t>
            </a:r>
          </a:p>
          <a:p>
            <a:pPr marL="171360" indent="-171000">
              <a:lnSpc>
                <a:spcPct val="100000"/>
              </a:lnSpc>
              <a:buClr>
                <a:srgbClr val="000000"/>
              </a:buClr>
              <a:buFont typeface="Arial"/>
              <a:buChar char="-"/>
              <a:tabLst>
                <a:tab pos="457200" algn="l"/>
              </a:tabLst>
            </a:pPr>
            <a:r>
              <a:rPr lang="bg-BG" sz="1200" b="1" strike="noStrike" dirty="0">
                <a:solidFill>
                  <a:srgbClr val="000000"/>
                </a:solidFill>
                <a:latin typeface="Arial"/>
                <a:ea typeface="Calibri"/>
              </a:rPr>
              <a:t>Помислете за контекста</a:t>
            </a:r>
            <a:r>
              <a:rPr lang="bg-BG" sz="1200" strike="noStrike" dirty="0">
                <a:solidFill>
                  <a:srgbClr val="000000"/>
                </a:solidFill>
                <a:latin typeface="Arial"/>
                <a:ea typeface="Calibri"/>
              </a:rPr>
              <a:t> на информацията:</a:t>
            </a:r>
            <a:r>
              <a:rPr lang="bg-BG" sz="1200" b="0" strike="noStrike" dirty="0">
                <a:solidFill>
                  <a:srgbClr val="000000"/>
                </a:solidFill>
                <a:latin typeface="Arial"/>
                <a:ea typeface="Calibri"/>
              </a:rPr>
              <a:t> представете си, че производител на телефони ви каже, че продажбите са се удвоили. Сега добавете контекст: Беше декември, празници, в магазините има много намаления и е много по-евтино да си купиш телефон. Това се очакваше, нали? Същото често се случва и в публичните дебати на политически теми.</a:t>
            </a:r>
          </a:p>
          <a:p>
            <a:pPr>
              <a:lnSpc>
                <a:spcPct val="100000"/>
              </a:lnSpc>
              <a:tabLst>
                <a:tab pos="457200" algn="l"/>
              </a:tabLst>
            </a:pPr>
            <a:endParaRPr lang="fr-BE" sz="1200" b="0" strike="noStrike" spc="-1" dirty="0">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solidFill>
                <a:srgbClr val="000000"/>
              </a:solidFill>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040" cy="308592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bg-BG" sz="2000" b="0" strike="noStrike">
                <a:latin typeface="Arial"/>
              </a:rPr>
              <a:t>Различните платформи имат различни политики за справяне с дезинформацията, невярната информация и потенциално вредното съдържание. </a:t>
            </a:r>
            <a:r>
              <a:rPr lang="bg-BG" sz="2000" strike="noStrike">
                <a:latin typeface="Arial"/>
              </a:rPr>
              <a:t>Но можете да помогнете, като </a:t>
            </a:r>
            <a:r>
              <a:rPr lang="bg-BG" sz="2000" b="1" strike="noStrike">
                <a:latin typeface="Arial"/>
              </a:rPr>
              <a:t>проактивно сигнализирате </a:t>
            </a:r>
            <a:r>
              <a:rPr lang="bg-BG" sz="2000" strike="noStrike">
                <a:latin typeface="Arial"/>
              </a:rPr>
              <a:t>за истории или публикации, които ви изглеждат съмнителни (било то заради съдържанието, защото мислите, че профилът, от който са публикувани, може да не принадлежи на истински човек, или понеже публикуването/коментирането се осъществява по координиран и неавтентичен начин).</a:t>
            </a:r>
            <a:r>
              <a:rPr lang="bg-BG" sz="2000" b="0" strike="noStrike">
                <a:latin typeface="Arial"/>
              </a:rPr>
              <a:t> Платформите обикновено предлагат функция, с която лесно може да направите това.</a:t>
            </a:r>
          </a:p>
          <a:p>
            <a:pPr>
              <a:lnSpc>
                <a:spcPct val="100000"/>
              </a:lnSpc>
              <a:tabLst>
                <a:tab pos="0" algn="l"/>
              </a:tabLst>
            </a:pPr>
            <a:endParaRPr lang="fr-BE" sz="2000" b="0" strike="noStrike" spc="-1">
              <a:latin typeface="Arial"/>
            </a:endParaRPr>
          </a:p>
          <a:p>
            <a:pPr>
              <a:lnSpc>
                <a:spcPct val="100000"/>
              </a:lnSpc>
              <a:tabLst>
                <a:tab pos="0" algn="l"/>
              </a:tabLst>
            </a:pPr>
            <a:r>
              <a:rPr lang="bg-BG" sz="2000" b="0" strike="noStrike">
                <a:latin typeface="Arial"/>
              </a:rPr>
              <a:t>За повече информация: https://www.who.int/campaigns/connecting-the-world-to-combat-coronavirus/how-to-report-misinformation-online?gclid=CjwKCAiA9bmABhBbEiwASb35Vz8fbkigZUcF5SG8wVuOlgHWspqsMm65mx_h1Eo7yRGJPGx8MtOlHhoCaQwQAvD_BwE</a:t>
            </a: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solidFill>
                <a:srgbClr val="000000"/>
              </a:solidFill>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bg-BG" sz="2000" b="1" strike="noStrike" dirty="0">
                <a:latin typeface="Arial"/>
              </a:rPr>
              <a:t>Важно е как проверявате фактите, когато говорите с приятелите и семейството си! Често от това зависи дали те ще ви послушат или дали ще променят мнението си. По-долу са дадени някои идеи как да подходите към тези трудни разговори.</a:t>
            </a:r>
          </a:p>
          <a:p>
            <a:pPr marL="457200">
              <a:lnSpc>
                <a:spcPct val="100000"/>
              </a:lnSpc>
              <a:tabLst>
                <a:tab pos="0" algn="l"/>
              </a:tabLst>
            </a:pPr>
            <a:endParaRPr lang="fr-BE" sz="2000" b="0" strike="noStrike" spc="-1" dirty="0">
              <a:latin typeface="Arial"/>
            </a:endParaRPr>
          </a:p>
          <a:p>
            <a:pPr>
              <a:lnSpc>
                <a:spcPct val="100000"/>
              </a:lnSpc>
              <a:tabLst>
                <a:tab pos="0" algn="l"/>
              </a:tabLst>
            </a:pPr>
            <a:r>
              <a:rPr lang="bg-BG" sz="1200" b="0" strike="noStrike" dirty="0">
                <a:solidFill>
                  <a:srgbClr val="000000"/>
                </a:solidFill>
                <a:latin typeface="+mn-lt"/>
                <a:ea typeface="+mn-ea"/>
              </a:rPr>
              <a:t>- </a:t>
            </a:r>
            <a:r>
              <a:rPr lang="bg-BG" sz="1200" b="0" i="1" strike="noStrike" dirty="0">
                <a:solidFill>
                  <a:srgbClr val="000000"/>
                </a:solidFill>
                <a:latin typeface="+mn-lt"/>
                <a:ea typeface="+mn-ea"/>
              </a:rPr>
              <a:t>Най-голямата грешка, която може да направите</a:t>
            </a:r>
            <a:r>
              <a:rPr lang="bg-BG" sz="1200" b="0" strike="noStrike" dirty="0">
                <a:solidFill>
                  <a:srgbClr val="000000"/>
                </a:solidFill>
                <a:latin typeface="+mn-lt"/>
                <a:ea typeface="+mn-ea"/>
              </a:rPr>
              <a:t>: Може да ви се иска да се подиграете на хората, които смятат невярна информация за истина, но това е изключително </a:t>
            </a:r>
            <a:r>
              <a:rPr lang="bg-BG" sz="1200" b="0" strike="noStrike" dirty="0" err="1">
                <a:solidFill>
                  <a:srgbClr val="000000"/>
                </a:solidFill>
                <a:latin typeface="+mn-lt"/>
                <a:ea typeface="+mn-ea"/>
              </a:rPr>
              <a:t>контрапродуктивно</a:t>
            </a:r>
            <a:r>
              <a:rPr lang="bg-BG" sz="1200" b="0" strike="noStrike" dirty="0">
                <a:solidFill>
                  <a:srgbClr val="000000"/>
                </a:solidFill>
                <a:latin typeface="+mn-lt"/>
                <a:ea typeface="+mn-ea"/>
              </a:rPr>
              <a:t>.  Много от тях може да имат разбираеми, макар и неоснователни, опасения, които засягат тяхната специфична ситуация, но не и населението като цяло. Например детето им може да е имало нежелана реакция на ваксина, понеже лекарите не са знаели, че е алергично, и поради това е възможно да не се доверяват на ваксините. Ако в такъв случай ги нападате, това само ще затвърди убежденията им.</a:t>
            </a:r>
          </a:p>
          <a:p>
            <a:pPr marL="457200">
              <a:lnSpc>
                <a:spcPct val="100000"/>
              </a:lnSpc>
              <a:tabLst>
                <a:tab pos="0" algn="l"/>
              </a:tabLst>
            </a:pPr>
            <a:r>
              <a:rPr lang="bg-BG" sz="1200" b="0" strike="noStrike" dirty="0">
                <a:solidFill>
                  <a:srgbClr val="000000"/>
                </a:solidFill>
                <a:latin typeface="+mn-lt"/>
                <a:ea typeface="+mn-ea"/>
              </a:rPr>
              <a:t>- </a:t>
            </a:r>
            <a:r>
              <a:rPr lang="bg-BG" sz="1200" b="0" i="1" strike="noStrike" dirty="0">
                <a:solidFill>
                  <a:srgbClr val="000000"/>
                </a:solidFill>
                <a:latin typeface="+mn-lt"/>
                <a:ea typeface="+mn-ea"/>
              </a:rPr>
              <a:t>Въздействайте върху хардлайнерите, като споделите опасенията им</a:t>
            </a:r>
            <a:r>
              <a:rPr lang="bg-BG" sz="1200" b="0" strike="noStrike" dirty="0">
                <a:solidFill>
                  <a:srgbClr val="000000"/>
                </a:solidFill>
                <a:latin typeface="+mn-lt"/>
                <a:ea typeface="+mn-ea"/>
              </a:rPr>
              <a:t>: В крайна сметка хората, които смятат, че невярна информация е истина (например отричащите ваксините), също са хора и те просто искат да са сигурни, че децата им са в безопасност. Данните обаче сочат, че е (най-малкото) по-безопасно да се ваксинираш, отколкото да не се ваксинираш. </a:t>
            </a:r>
            <a:r>
              <a:rPr lang="bg-BG" sz="1200" b="0" i="1" strike="noStrike" dirty="0">
                <a:solidFill>
                  <a:srgbClr val="000000"/>
                </a:solidFill>
                <a:latin typeface="+mn-lt"/>
                <a:ea typeface="+mn-ea"/>
              </a:rPr>
              <a:t>Най-сигурният начин да промените мнението на хората, е да им обясните това със съчувствие и съпричастност.</a:t>
            </a:r>
            <a:r>
              <a:rPr lang="bg-BG" sz="1200" b="0" strike="noStrike" dirty="0">
                <a:solidFill>
                  <a:srgbClr val="000000"/>
                </a:solidFill>
                <a:latin typeface="+mn-lt"/>
                <a:ea typeface="+mn-ea"/>
              </a:rPr>
              <a:t> </a:t>
            </a:r>
            <a:r>
              <a:rPr lang="bg-BG" sz="1200" b="0" i="1" strike="noStrike" dirty="0">
                <a:solidFill>
                  <a:srgbClr val="000000"/>
                </a:solidFill>
                <a:latin typeface="+mn-lt"/>
                <a:ea typeface="+mn-ea"/>
              </a:rPr>
              <a:t>С други думи — проявете търпение и се дръжте любезно. </a:t>
            </a:r>
          </a:p>
          <a:p>
            <a:pPr>
              <a:lnSpc>
                <a:spcPct val="100000"/>
              </a:lnSpc>
              <a:tabLst>
                <a:tab pos="0" algn="l"/>
              </a:tabLst>
            </a:pPr>
            <a:endParaRPr lang="fr-BE" sz="1200" b="0" strike="noStrike" spc="-1" dirty="0">
              <a:latin typeface="Arial"/>
            </a:endParaRPr>
          </a:p>
          <a:p>
            <a:pPr>
              <a:lnSpc>
                <a:spcPct val="100000"/>
              </a:lnSpc>
              <a:tabLst>
                <a:tab pos="0" algn="l"/>
              </a:tabLst>
            </a:pPr>
            <a:r>
              <a:rPr lang="bg-BG" sz="1200" b="0" i="1" strike="noStrike" dirty="0">
                <a:solidFill>
                  <a:srgbClr val="000000"/>
                </a:solidFill>
                <a:latin typeface="+mn-lt"/>
                <a:ea typeface="+mn-ea"/>
              </a:rPr>
              <a:t>- Несигурността е характерна за научния процес и това не се обяснява добре.</a:t>
            </a:r>
            <a:r>
              <a:rPr lang="bg-BG" sz="1200" b="0" strike="noStrike" dirty="0">
                <a:solidFill>
                  <a:srgbClr val="000000"/>
                </a:solidFill>
                <a:latin typeface="+mn-lt"/>
                <a:ea typeface="+mn-ea"/>
              </a:rPr>
              <a:t> Каквато и информация да представяте, трябва откровено да обясните доколко има научен консенсус или сигурност за нея. Въпреки че това не трябва да е водещото послание, когато говорите с приятели и със семейството си, този аспект трябва да се засегне, като се спомене правилно степента на несигурност сред експертите. Хората трябва да разберат, че науката е процес на проби и грешки и че решенията се вземат въз основа на най-добрата налична към съответния момент информация, а тя може да се промени след нови проучвания.</a:t>
            </a:r>
          </a:p>
          <a:p>
            <a:pPr>
              <a:lnSpc>
                <a:spcPct val="100000"/>
              </a:lnSpc>
              <a:tabLst>
                <a:tab pos="0" algn="l"/>
              </a:tabLst>
            </a:pPr>
            <a:endParaRPr lang="fr-BE" sz="1200" b="0" strike="noStrike" spc="-1" dirty="0">
              <a:latin typeface="Arial"/>
            </a:endParaRPr>
          </a:p>
          <a:p>
            <a:pPr>
              <a:lnSpc>
                <a:spcPct val="100000"/>
              </a:lnSpc>
              <a:tabLst>
                <a:tab pos="0" algn="l"/>
              </a:tabLst>
            </a:pPr>
            <a:r>
              <a:rPr lang="bg-BG" sz="1200" b="0" strike="noStrike" dirty="0">
                <a:solidFill>
                  <a:srgbClr val="000000"/>
                </a:solidFill>
                <a:latin typeface="+mn-lt"/>
                <a:ea typeface="+mn-ea"/>
              </a:rPr>
              <a:t>Ако искате да научите повече, прочетете тук:</a:t>
            </a:r>
          </a:p>
          <a:p>
            <a:pPr>
              <a:lnSpc>
                <a:spcPct val="100000"/>
              </a:lnSpc>
              <a:tabLst>
                <a:tab pos="0" algn="l"/>
              </a:tabLst>
            </a:pPr>
            <a:r>
              <a:rPr lang="bg-BG" sz="1200" b="0" strike="noStrike" dirty="0">
                <a:solidFill>
                  <a:srgbClr val="000000"/>
                </a:solidFill>
                <a:latin typeface="Arial"/>
                <a:ea typeface="+mn-ea"/>
                <a:hlinkClick r:id="rId3"/>
              </a:rPr>
              <a:t>https://firstdraftnews.org/latest/how-to-talk-to-family-and-friends-about-that-misleading-whatsapp-message/</a:t>
            </a:r>
          </a:p>
          <a:p>
            <a:pPr>
              <a:lnSpc>
                <a:spcPct val="100000"/>
              </a:lnSpc>
              <a:tabLst>
                <a:tab pos="0" algn="l"/>
              </a:tabLst>
            </a:pPr>
            <a:r>
              <a:rPr lang="bg-BG" sz="2000" b="0" u="sng" strike="noStrike" dirty="0">
                <a:solidFill>
                  <a:srgbClr val="000000"/>
                </a:solidFill>
                <a:uFillTx/>
                <a:latin typeface="Arial"/>
                <a:ea typeface="+mn-ea"/>
                <a:hlinkClick r:id="rId4"/>
              </a:rPr>
              <a:t>https://www.poynter.org/fact-checking/2020/have-you-become-a-personal-fact-checker-to-your-family-and-friends/</a:t>
            </a: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solidFill>
                <a:srgbClr val="000000"/>
              </a:solidFill>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bg-BG" sz="2000" b="0" strike="noStrike">
                <a:latin typeface="Arial"/>
              </a:rPr>
              <a:t>Разбиране на явлението дезинформация — слайдове 4—24</a:t>
            </a:r>
          </a:p>
          <a:p>
            <a:pPr marL="171360" indent="-171000">
              <a:lnSpc>
                <a:spcPct val="100000"/>
              </a:lnSpc>
              <a:buClr>
                <a:srgbClr val="000000"/>
              </a:buClr>
              <a:buFont typeface="StarSymbol"/>
              <a:buChar char="-"/>
            </a:pPr>
            <a:r>
              <a:rPr lang="bg-BG" sz="2000" b="0" strike="noStrike">
                <a:latin typeface="Arial"/>
              </a:rPr>
              <a:t>Групова работа — слайд 25</a:t>
            </a:r>
          </a:p>
          <a:p>
            <a:pPr marL="171360" indent="-171000">
              <a:lnSpc>
                <a:spcPct val="100000"/>
              </a:lnSpc>
              <a:buClr>
                <a:srgbClr val="000000"/>
              </a:buClr>
              <a:buFont typeface="StarSymbol"/>
              <a:buChar char="-"/>
            </a:pPr>
            <a:r>
              <a:rPr lang="bg-BG" sz="2000" b="0" strike="noStrike">
                <a:latin typeface="Arial"/>
              </a:rPr>
              <a:t>Презентация и обсъждане — слайд 25</a:t>
            </a:r>
          </a:p>
          <a:p>
            <a:pPr marL="171360" indent="-171000">
              <a:lnSpc>
                <a:spcPct val="100000"/>
              </a:lnSpc>
              <a:buClr>
                <a:srgbClr val="000000"/>
              </a:buClr>
              <a:buFont typeface="StarSymbol"/>
              <a:buChar char="-"/>
            </a:pPr>
            <a:r>
              <a:rPr lang="bg-BG" sz="2000" b="0" strike="noStrike">
                <a:latin typeface="Arial"/>
              </a:rPr>
              <a:t>Обобщение и съвети за търсене на повече информация — слайдове 26—34</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solidFill>
                <a:srgbClr val="000000"/>
              </a:solidFill>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bg-BG" sz="2000" b="0" strike="noStrike">
                <a:latin typeface="Arial"/>
              </a:rPr>
              <a:t>Ще говорим за определения и техники и ще дадем някои съвети за това как лесно да разпознаете дезинформацията, да се защитите от нея и да помогнете на другите също да станат по-бдителни!</a:t>
            </a:r>
          </a:p>
          <a:p>
            <a:pPr>
              <a:lnSpc>
                <a:spcPct val="100000"/>
              </a:lnSpc>
              <a:tabLst>
                <a:tab pos="0" algn="l"/>
              </a:tabLst>
            </a:pPr>
            <a:endParaRPr lang="fr-BE" sz="2000" b="0" strike="noStrike" spc="-1">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solidFill>
                <a:srgbClr val="000000"/>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bg-BG" sz="1200" b="0" strike="noStrike" dirty="0">
                <a:latin typeface="Arial"/>
                <a:ea typeface="Calibri"/>
              </a:rPr>
              <a:t>КАКВО Е ДЕЗИНФОРМАЦИЯ </a:t>
            </a:r>
          </a:p>
          <a:p>
            <a:pPr marL="216000" indent="-216000" algn="just">
              <a:lnSpc>
                <a:spcPct val="100000"/>
              </a:lnSpc>
            </a:pPr>
            <a:endParaRPr lang="fr-BE" sz="1200" b="0" strike="noStrike" spc="-1" dirty="0">
              <a:latin typeface="Arial"/>
            </a:endParaRPr>
          </a:p>
          <a:p>
            <a:pPr marL="171360" indent="-171000" algn="just">
              <a:lnSpc>
                <a:spcPct val="100000"/>
              </a:lnSpc>
              <a:buClr>
                <a:srgbClr val="000000"/>
              </a:buClr>
              <a:buFont typeface="Wingdings" charset="2"/>
              <a:buChar char=""/>
            </a:pPr>
            <a:r>
              <a:rPr lang="bg-BG" sz="1200" b="0" strike="noStrike" dirty="0">
                <a:latin typeface="Arial"/>
                <a:ea typeface="Calibri"/>
              </a:rPr>
              <a:t>Учебни цели: </a:t>
            </a:r>
          </a:p>
          <a:p>
            <a:pPr marL="171360" indent="-171000" algn="just">
              <a:lnSpc>
                <a:spcPct val="100000"/>
              </a:lnSpc>
              <a:buClr>
                <a:srgbClr val="000000"/>
              </a:buClr>
              <a:buFont typeface="Wingdings" charset="2"/>
              <a:buChar char="-"/>
            </a:pPr>
            <a:r>
              <a:rPr lang="bg-BG" sz="1200" b="0" strike="noStrike" dirty="0">
                <a:latin typeface="Arial"/>
                <a:ea typeface="Calibri"/>
              </a:rPr>
              <a:t>запознаване с определенията и способност да се разграничават понятията</a:t>
            </a:r>
          </a:p>
          <a:p>
            <a:pPr marL="171360" indent="-171000" algn="just">
              <a:lnSpc>
                <a:spcPct val="100000"/>
              </a:lnSpc>
              <a:buClr>
                <a:srgbClr val="000000"/>
              </a:buClr>
              <a:buFont typeface="Wingdings" charset="2"/>
              <a:buChar char="-"/>
            </a:pPr>
            <a:r>
              <a:rPr lang="bg-BG" sz="1200" b="0" strike="noStrike" dirty="0">
                <a:solidFill>
                  <a:srgbClr val="000000"/>
                </a:solidFill>
                <a:latin typeface="Arial"/>
                <a:ea typeface="Calibri"/>
              </a:rPr>
              <a:t>оценка на опасностите по всеки разглеждан казус и как той може да бъде използван за създаване на дезинформация</a:t>
            </a:r>
          </a:p>
          <a:p>
            <a:pPr marL="171360" indent="-171000" algn="just">
              <a:lnSpc>
                <a:spcPct val="100000"/>
              </a:lnSpc>
              <a:buClr>
                <a:srgbClr val="000000"/>
              </a:buClr>
              <a:buFont typeface="Wingdings" charset="2"/>
              <a:buChar char="-"/>
            </a:pPr>
            <a:r>
              <a:rPr lang="bg-BG" sz="1200" b="0" strike="noStrike" dirty="0">
                <a:solidFill>
                  <a:srgbClr val="000000"/>
                </a:solidFill>
                <a:latin typeface="Arial"/>
                <a:ea typeface="Calibri"/>
              </a:rPr>
              <a:t>подчертаване на значението на ценностите: насърчаване на свободата и плурализма на медиите, зачитане на основните права, като например свободата на словото, без „Министерство на истината“.</a:t>
            </a:r>
          </a:p>
          <a:p>
            <a:pPr algn="just">
              <a:lnSpc>
                <a:spcPct val="100000"/>
              </a:lnSpc>
            </a:pPr>
            <a:endParaRPr lang="fr-BE" sz="1200" b="0" strike="noStrike" spc="-1" dirty="0">
              <a:latin typeface="Arial"/>
            </a:endParaRPr>
          </a:p>
          <a:p>
            <a:pPr algn="just">
              <a:lnSpc>
                <a:spcPct val="100000"/>
              </a:lnSpc>
            </a:pPr>
            <a:r>
              <a:rPr lang="bg-BG" sz="1200" b="0" strike="noStrike" dirty="0">
                <a:solidFill>
                  <a:srgbClr val="000000"/>
                </a:solidFill>
                <a:latin typeface="Arial"/>
                <a:ea typeface="Calibri"/>
              </a:rPr>
              <a:t>Попитайте учениците дали знаят какво е дезинформация. Проверете дали примерите на учениците съответстват на определението. Дали някои от тях са случаи на дезинформация?</a:t>
            </a:r>
          </a:p>
          <a:p>
            <a:pPr algn="just">
              <a:lnSpc>
                <a:spcPct val="100000"/>
              </a:lnSpc>
            </a:pPr>
            <a:r>
              <a:rPr lang="bg-BG" sz="1200" b="0" strike="noStrike" dirty="0">
                <a:solidFill>
                  <a:srgbClr val="000000"/>
                </a:solidFill>
                <a:latin typeface="Arial"/>
                <a:ea typeface="Calibri"/>
              </a:rPr>
              <a:t>Ако не, тогава какво са? (Например неприятни новини или мнения, маркетинг, грешки или недоразумения.)</a:t>
            </a:r>
          </a:p>
          <a:p>
            <a:pPr algn="just">
              <a:lnSpc>
                <a:spcPct val="100000"/>
              </a:lnSpc>
            </a:pPr>
            <a:endParaRPr lang="fr-BE" sz="1200" b="0" strike="noStrike" spc="-1" dirty="0">
              <a:latin typeface="Arial"/>
            </a:endParaRPr>
          </a:p>
          <a:p>
            <a:pPr>
              <a:lnSpc>
                <a:spcPct val="100000"/>
              </a:lnSpc>
            </a:pPr>
            <a:r>
              <a:rPr lang="bg-BG" sz="1200" b="1" strike="noStrike" dirty="0">
                <a:solidFill>
                  <a:srgbClr val="000000"/>
                </a:solidFill>
                <a:latin typeface="Arial"/>
                <a:ea typeface="Calibri"/>
              </a:rPr>
              <a:t>Мнение или факт?</a:t>
            </a:r>
            <a:r>
              <a:rPr lang="bg-BG" sz="1200" b="0" strike="noStrike" dirty="0">
                <a:solidFill>
                  <a:srgbClr val="000000"/>
                </a:solidFill>
                <a:latin typeface="Arial"/>
                <a:ea typeface="Calibri"/>
              </a:rPr>
              <a:t> Направете разграничение между мнение и факт.</a:t>
            </a:r>
          </a:p>
          <a:p>
            <a:pPr>
              <a:lnSpc>
                <a:spcPct val="100000"/>
              </a:lnSpc>
            </a:pPr>
            <a:r>
              <a:rPr lang="bg-BG" sz="1200" b="0" strike="noStrike" dirty="0">
                <a:solidFill>
                  <a:srgbClr val="000000"/>
                </a:solidFill>
                <a:latin typeface="Arial"/>
                <a:ea typeface="Calibri"/>
              </a:rPr>
              <a:t>Какво е факт? Фактите могат да бъдат проверени и подкрепени с доказателства.</a:t>
            </a:r>
          </a:p>
          <a:p>
            <a:pPr>
              <a:lnSpc>
                <a:spcPct val="100000"/>
              </a:lnSpc>
            </a:pPr>
            <a:r>
              <a:rPr lang="bg-BG" sz="1200" b="0" strike="noStrike" dirty="0">
                <a:solidFill>
                  <a:srgbClr val="000000"/>
                </a:solidFill>
                <a:latin typeface="Arial"/>
                <a:ea typeface="Calibri"/>
              </a:rPr>
              <a:t>Какво е мнение? Мненията се основават на вярване или на гледна точка, а не на доказателства, които могат да бъдат проверени. Възможно е някои хора да мислят, че е обратното. </a:t>
            </a:r>
          </a:p>
          <a:p>
            <a:pPr>
              <a:lnSpc>
                <a:spcPct val="100000"/>
              </a:lnSpc>
            </a:pPr>
            <a:endParaRPr lang="fr-BE" sz="1200" b="0" strike="noStrike" spc="-1" dirty="0">
              <a:latin typeface="Arial"/>
            </a:endParaRPr>
          </a:p>
          <a:p>
            <a:pPr>
              <a:lnSpc>
                <a:spcPct val="100000"/>
              </a:lnSpc>
            </a:pPr>
            <a:r>
              <a:rPr lang="bg-BG" sz="1200" b="0" i="1" strike="noStrike" dirty="0">
                <a:solidFill>
                  <a:srgbClr val="000000"/>
                </a:solidFill>
                <a:latin typeface="Arial"/>
                <a:ea typeface="Calibri"/>
              </a:rPr>
              <a:t>Предлагана (незадължителна) дейност: </a:t>
            </a:r>
            <a:r>
              <a:rPr lang="bg-BG" sz="1200" b="0" strike="noStrike" dirty="0">
                <a:solidFill>
                  <a:srgbClr val="000000"/>
                </a:solidFill>
                <a:latin typeface="Arial"/>
                <a:ea typeface="Calibri"/>
              </a:rPr>
              <a:t>Поискайте от учениците да прочетат новинарска статия, да подчертаят частите, които са мнения, и да проверят частите, които са факти с надежден източник, и онези, които изглеждат като факти, без обаче да споменават източници. Поискайте от класа да сподели констатациите си.</a:t>
            </a:r>
          </a:p>
          <a:p>
            <a:pPr>
              <a:lnSpc>
                <a:spcPct val="100000"/>
              </a:lnSpc>
            </a:pPr>
            <a:endParaRPr lang="fr-BE" sz="1200" b="0" strike="noStrike" spc="-1" dirty="0">
              <a:latin typeface="Arial"/>
            </a:endParaRPr>
          </a:p>
          <a:p>
            <a:pPr>
              <a:lnSpc>
                <a:spcPct val="100000"/>
              </a:lnSpc>
            </a:pPr>
            <a:r>
              <a:rPr lang="bg-BG" sz="2000" b="0" strike="noStrike" dirty="0">
                <a:solidFill>
                  <a:srgbClr val="000000"/>
                </a:solidFill>
                <a:latin typeface="Arial"/>
                <a:ea typeface="Calibri"/>
              </a:rPr>
              <a:t>Информация, която не е истина, има навсякъде. Важно е обаче да се прави разлика между дезинформацията и другите видове неотговаряща на истината информация, и по-конкретно невярната информация, въз основа на това дали има УМИСЪЛ:</a:t>
            </a:r>
          </a:p>
          <a:p>
            <a:pPr>
              <a:lnSpc>
                <a:spcPct val="100000"/>
              </a:lnSpc>
            </a:pPr>
            <a:endParaRPr lang="fr-BE" sz="2000" b="0" strike="noStrike" spc="-1" dirty="0">
              <a:latin typeface="Arial"/>
            </a:endParaRPr>
          </a:p>
          <a:p>
            <a:pPr marL="171360" indent="-171000">
              <a:lnSpc>
                <a:spcPct val="100000"/>
              </a:lnSpc>
              <a:spcAft>
                <a:spcPts val="601"/>
              </a:spcAft>
              <a:buClr>
                <a:srgbClr val="000000"/>
              </a:buClr>
              <a:buFont typeface="Wingdings" charset="2"/>
              <a:buChar char="-"/>
            </a:pPr>
            <a:r>
              <a:rPr lang="bg-BG" sz="2000" strike="noStrike" dirty="0">
                <a:solidFill>
                  <a:srgbClr val="000000"/>
                </a:solidFill>
                <a:latin typeface="Arial"/>
                <a:ea typeface="Calibri"/>
              </a:rPr>
              <a:t>Дезинформацията е информация, която не е истина и която се създава и споделя </a:t>
            </a:r>
            <a:r>
              <a:rPr lang="bg-BG" sz="2000" b="1" strike="noStrike" dirty="0">
                <a:solidFill>
                  <a:srgbClr val="000000"/>
                </a:solidFill>
                <a:latin typeface="Arial"/>
                <a:ea typeface="Calibri"/>
              </a:rPr>
              <a:t>с цел преднамерено причиняване на вреда</a:t>
            </a:r>
            <a:r>
              <a:rPr lang="bg-BG" sz="2000" strike="noStrike" dirty="0">
                <a:solidFill>
                  <a:srgbClr val="000000"/>
                </a:solidFill>
                <a:latin typeface="Arial"/>
                <a:ea typeface="Calibri"/>
              </a:rPr>
              <a:t>.</a:t>
            </a:r>
            <a:r>
              <a:rPr lang="bg-BG" sz="2000" b="0" strike="noStrike" dirty="0">
                <a:solidFill>
                  <a:srgbClr val="000000"/>
                </a:solidFill>
                <a:latin typeface="Arial"/>
                <a:ea typeface="Calibri"/>
              </a:rPr>
              <a:t> Пример: съобщение в </a:t>
            </a:r>
            <a:r>
              <a:rPr lang="bg-BG" sz="2000" b="0" strike="noStrike" dirty="0" err="1">
                <a:solidFill>
                  <a:srgbClr val="000000"/>
                </a:solidFill>
                <a:latin typeface="Arial"/>
                <a:ea typeface="Calibri"/>
              </a:rPr>
              <a:t>Twitter</a:t>
            </a:r>
            <a:r>
              <a:rPr lang="bg-BG" sz="2000" b="0" strike="noStrike" dirty="0">
                <a:solidFill>
                  <a:srgbClr val="000000"/>
                </a:solidFill>
                <a:latin typeface="Arial"/>
                <a:ea typeface="Calibri"/>
              </a:rPr>
              <a:t> за </a:t>
            </a:r>
            <a:r>
              <a:rPr lang="bg-BG" sz="2000" b="0" strike="noStrike" dirty="0" err="1">
                <a:solidFill>
                  <a:srgbClr val="000000"/>
                </a:solidFill>
                <a:latin typeface="Arial"/>
                <a:ea typeface="Calibri"/>
              </a:rPr>
              <a:t>мигранти</a:t>
            </a:r>
            <a:r>
              <a:rPr lang="bg-BG" sz="2000" b="0" strike="noStrike" dirty="0">
                <a:solidFill>
                  <a:srgbClr val="000000"/>
                </a:solidFill>
                <a:latin typeface="Arial"/>
                <a:ea typeface="Calibri"/>
              </a:rPr>
              <a:t>, които извършват престъпления в Европа, съчинено с цел да раздели обществото.</a:t>
            </a:r>
          </a:p>
          <a:p>
            <a:pPr marL="171360" indent="-171000">
              <a:lnSpc>
                <a:spcPct val="100000"/>
              </a:lnSpc>
              <a:spcAft>
                <a:spcPts val="601"/>
              </a:spcAft>
              <a:buClr>
                <a:srgbClr val="000000"/>
              </a:buClr>
              <a:buFont typeface="Wingdings" charset="2"/>
              <a:buChar char="-"/>
            </a:pPr>
            <a:r>
              <a:rPr lang="bg-BG" sz="2000" strike="noStrike" dirty="0">
                <a:solidFill>
                  <a:srgbClr val="000000"/>
                </a:solidFill>
                <a:latin typeface="Arial"/>
                <a:ea typeface="Calibri"/>
              </a:rPr>
              <a:t>Невярната информация е неотговаряща на истината информация, която</a:t>
            </a:r>
            <a:r>
              <a:rPr lang="bg-BG" sz="2000" b="1" strike="noStrike" dirty="0">
                <a:solidFill>
                  <a:srgbClr val="000000"/>
                </a:solidFill>
                <a:latin typeface="Arial"/>
                <a:ea typeface="Calibri"/>
              </a:rPr>
              <a:t> се споделя от хора, които не съзнават, че не е истина, и не искат да причинят вреда</a:t>
            </a:r>
            <a:r>
              <a:rPr lang="bg-BG" sz="2000" strike="noStrike" dirty="0">
                <a:solidFill>
                  <a:srgbClr val="000000"/>
                </a:solidFill>
                <a:latin typeface="Arial"/>
                <a:ea typeface="Calibri"/>
              </a:rPr>
              <a:t>.</a:t>
            </a:r>
            <a:r>
              <a:rPr lang="bg-BG" sz="2000" b="0" strike="noStrike" dirty="0">
                <a:solidFill>
                  <a:srgbClr val="000000"/>
                </a:solidFill>
                <a:latin typeface="Arial"/>
                <a:ea typeface="Calibri"/>
              </a:rPr>
              <a:t> Често те просто се опитват да помогнат. Пример: леля ви споделя статия или </a:t>
            </a:r>
            <a:r>
              <a:rPr lang="bg-BG" sz="2000" b="0" strike="noStrike" dirty="0" err="1">
                <a:solidFill>
                  <a:srgbClr val="000000"/>
                </a:solidFill>
                <a:latin typeface="Arial"/>
                <a:ea typeface="Calibri"/>
              </a:rPr>
              <a:t>мем</a:t>
            </a:r>
            <a:r>
              <a:rPr lang="bg-BG" sz="2000" b="0" strike="noStrike" dirty="0">
                <a:solidFill>
                  <a:srgbClr val="000000"/>
                </a:solidFill>
                <a:latin typeface="Arial"/>
                <a:ea typeface="Calibri"/>
              </a:rPr>
              <a:t> във </a:t>
            </a:r>
            <a:r>
              <a:rPr lang="bg-BG" sz="2000" b="0" strike="noStrike" dirty="0" err="1">
                <a:solidFill>
                  <a:srgbClr val="000000"/>
                </a:solidFill>
                <a:latin typeface="Arial"/>
                <a:ea typeface="Calibri"/>
              </a:rPr>
              <a:t>Facebook</a:t>
            </a:r>
            <a:r>
              <a:rPr lang="bg-BG" sz="2000" b="0" strike="noStrike" dirty="0">
                <a:solidFill>
                  <a:srgbClr val="000000"/>
                </a:solidFill>
                <a:latin typeface="Arial"/>
                <a:ea typeface="Calibri"/>
              </a:rPr>
              <a:t>, в които се твърди, че чесънът предпазва от COVID-19, защото си мисли, че това е полезна информация, без да съзнава, че не е истина.</a:t>
            </a:r>
          </a:p>
          <a:p>
            <a:pPr marL="171360" indent="-171000">
              <a:lnSpc>
                <a:spcPct val="100000"/>
              </a:lnSpc>
              <a:buClr>
                <a:srgbClr val="000000"/>
              </a:buClr>
              <a:buFont typeface="Wingdings" charset="2"/>
              <a:buChar char="-"/>
            </a:pPr>
            <a:r>
              <a:rPr lang="bg-BG" sz="2000" b="0" strike="noStrike" dirty="0">
                <a:solidFill>
                  <a:srgbClr val="000000"/>
                </a:solidFill>
                <a:latin typeface="Arial"/>
                <a:ea typeface="Calibri"/>
              </a:rPr>
              <a:t>Операции за оказване на влияние — координирани усилия за въздействие върху целева публика, като се използват разнообразни незаконни начини за измама в подкрепа на целите на противник.</a:t>
            </a:r>
          </a:p>
          <a:p>
            <a:pPr marL="171360" indent="-171000">
              <a:lnSpc>
                <a:spcPct val="100000"/>
              </a:lnSpc>
              <a:buClr>
                <a:srgbClr val="000000"/>
              </a:buClr>
              <a:buFont typeface="Wingdings" charset="2"/>
              <a:buChar char="-"/>
            </a:pPr>
            <a:r>
              <a:rPr lang="bg-BG" sz="1200" b="0" strike="noStrike" dirty="0">
                <a:solidFill>
                  <a:srgbClr val="000000"/>
                </a:solidFill>
                <a:latin typeface="Arial"/>
                <a:ea typeface="Calibri"/>
              </a:rPr>
              <a:t>Чуждестранна намеса — </a:t>
            </a:r>
            <a:r>
              <a:rPr lang="bg-BG" b="0" strike="noStrike" dirty="0">
                <a:solidFill>
                  <a:srgbClr val="000000"/>
                </a:solidFill>
                <a:latin typeface="Arial"/>
                <a:ea typeface="Calibri"/>
              </a:rPr>
              <a:t>принудителни, лъжливи и/или тайни действия от чужда държава или нейни агенти за нарушаване на свободното формиране и изразяване на политическа воля, например по време избори.</a:t>
            </a:r>
          </a:p>
          <a:p>
            <a:pPr>
              <a:lnSpc>
                <a:spcPct val="100000"/>
              </a:lnSpc>
              <a:tabLst>
                <a:tab pos="0" algn="l"/>
              </a:tabLst>
            </a:pPr>
            <a:endParaRPr lang="fr-BE" sz="2000" b="0" strike="noStrike" spc="-1" dirty="0">
              <a:latin typeface="Arial"/>
            </a:endParaRPr>
          </a:p>
          <a:p>
            <a:pPr>
              <a:lnSpc>
                <a:spcPct val="100000"/>
              </a:lnSpc>
              <a:tabLst>
                <a:tab pos="0" algn="l"/>
              </a:tabLst>
            </a:pPr>
            <a:r>
              <a:rPr lang="bg-BG" sz="2000" b="0" strike="noStrike" dirty="0">
                <a:solidFill>
                  <a:srgbClr val="000000"/>
                </a:solidFill>
                <a:latin typeface="Arial"/>
                <a:ea typeface="Calibri"/>
              </a:rPr>
              <a:t>Възможно е учениците да познават и понятието „фалшиви новини“, но не препоръчваме да го използвате. Не е редно независими журналисти, които просто критикуват, да бъдат обвинявани от политици, че публикуват „фалшиви новини“. Не искаме терминът „фалшиви новини“ да води до </a:t>
            </a:r>
            <a:r>
              <a:rPr lang="bg-BG" sz="2000" b="0" strike="noStrike" dirty="0" err="1">
                <a:solidFill>
                  <a:srgbClr val="000000"/>
                </a:solidFill>
                <a:latin typeface="Arial"/>
                <a:ea typeface="Calibri"/>
              </a:rPr>
              <a:t>делегитимиране</a:t>
            </a:r>
            <a:r>
              <a:rPr lang="bg-BG" sz="2000" b="0" strike="noStrike" dirty="0">
                <a:solidFill>
                  <a:srgbClr val="000000"/>
                </a:solidFill>
                <a:latin typeface="Arial"/>
                <a:ea typeface="Calibri"/>
              </a:rPr>
              <a:t> на медиите.</a:t>
            </a: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solidFill>
                <a:srgbClr val="000000"/>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bg-BG" sz="2000" b="0" strike="noStrike" dirty="0">
                <a:latin typeface="Arial"/>
              </a:rPr>
              <a:t>Започнете с гледане на видеоматериала на слайда (https://www.youtube.com/watch?v=d8uRYqsu2W4)</a:t>
            </a:r>
            <a:r>
              <a:rPr lang="bg-BG" dirty="0"/>
              <a:t/>
            </a:r>
            <a:br>
              <a:rPr lang="bg-BG" dirty="0"/>
            </a:br>
            <a:r>
              <a:rPr lang="bg-BG" sz="2000" b="0" strike="noStrike" dirty="0">
                <a:latin typeface="Arial"/>
              </a:rPr>
              <a:t>Продължителност: 1 мин 40 сек</a:t>
            </a:r>
          </a:p>
          <a:p>
            <a:pPr marL="216000" indent="-216000">
              <a:lnSpc>
                <a:spcPct val="100000"/>
              </a:lnSpc>
            </a:pPr>
            <a:endParaRPr lang="fr-BE" sz="2000" b="0" strike="noStrike" spc="-1" dirty="0">
              <a:latin typeface="Arial"/>
            </a:endParaRPr>
          </a:p>
          <a:p>
            <a:pPr marL="216000" indent="-216000">
              <a:lnSpc>
                <a:spcPct val="100000"/>
              </a:lnSpc>
            </a:pPr>
            <a:r>
              <a:rPr lang="bg-BG" sz="2000" b="0" strike="noStrike" dirty="0">
                <a:latin typeface="Arial"/>
              </a:rPr>
              <a:t>Препис:</a:t>
            </a:r>
          </a:p>
          <a:p>
            <a:pPr marL="139680">
              <a:lnSpc>
                <a:spcPct val="100000"/>
              </a:lnSpc>
              <a:tabLst>
                <a:tab pos="0" algn="l"/>
              </a:tabLst>
            </a:pPr>
            <a:r>
              <a:rPr lang="bg-BG" sz="1200" b="0" strike="noStrike" dirty="0">
                <a:solidFill>
                  <a:srgbClr val="000000"/>
                </a:solidFill>
                <a:latin typeface="Arial"/>
              </a:rPr>
              <a:t>---------------------------</a:t>
            </a:r>
            <a:r>
              <a:rPr lang="bg-BG" dirty="0"/>
              <a:t/>
            </a:r>
            <a:br>
              <a:rPr lang="bg-BG" dirty="0"/>
            </a:br>
            <a:r>
              <a:rPr lang="bg-BG" sz="2000" b="0" strike="noStrike" dirty="0">
                <a:solidFill>
                  <a:srgbClr val="000000"/>
                </a:solidFill>
                <a:latin typeface="Arial"/>
              </a:rPr>
              <a:t>(дикторски текст)	</a:t>
            </a:r>
          </a:p>
          <a:p>
            <a:pPr marL="139680">
              <a:lnSpc>
                <a:spcPct val="100000"/>
              </a:lnSpc>
              <a:tabLst>
                <a:tab pos="0" algn="l"/>
              </a:tabLst>
            </a:pPr>
            <a:r>
              <a:rPr lang="bg-BG" sz="2000" b="0" strike="noStrike" dirty="0">
                <a:solidFill>
                  <a:srgbClr val="000000"/>
                </a:solidFill>
                <a:latin typeface="Arial"/>
              </a:rPr>
              <a:t>За милиони семейства с дете </a:t>
            </a:r>
            <a:r>
              <a:rPr lang="bg-BG" sz="2000" b="0" strike="noStrike" dirty="0" err="1">
                <a:solidFill>
                  <a:srgbClr val="000000"/>
                </a:solidFill>
                <a:latin typeface="Arial"/>
              </a:rPr>
              <a:t>аутист</a:t>
            </a:r>
            <a:r>
              <a:rPr lang="bg-BG" sz="2000" b="0" strike="noStrike" dirty="0">
                <a:solidFill>
                  <a:srgbClr val="000000"/>
                </a:solidFill>
                <a:latin typeface="Arial"/>
              </a:rPr>
              <a:t> това беше възможен отговор на техните мъки. В ключово медицинско проучване беше посочена връзка между ваксинацията на децата и заболяването. Това проучване обаче сега е наричано „подвеждащо“, като някои дори твърдят, че е огромна измама.</a:t>
            </a:r>
          </a:p>
          <a:p>
            <a:pPr marL="139680">
              <a:lnSpc>
                <a:spcPct val="100000"/>
              </a:lnSpc>
              <a:tabLst>
                <a:tab pos="0" algn="l"/>
              </a:tabLst>
            </a:pPr>
            <a:r>
              <a:rPr lang="bg-BG" sz="2000" b="0" strike="noStrike" dirty="0">
                <a:solidFill>
                  <a:srgbClr val="000000"/>
                </a:solidFill>
                <a:latin typeface="Arial"/>
              </a:rPr>
              <a:t>(Фиона </a:t>
            </a:r>
            <a:r>
              <a:rPr lang="bg-BG" sz="2000" b="0" strike="noStrike" dirty="0" err="1">
                <a:solidFill>
                  <a:srgbClr val="000000"/>
                </a:solidFill>
                <a:latin typeface="Arial"/>
              </a:rPr>
              <a:t>Годлий</a:t>
            </a:r>
            <a:r>
              <a:rPr lang="bg-BG" sz="2000" b="0" strike="noStrike" dirty="0">
                <a:solidFill>
                  <a:srgbClr val="000000"/>
                </a:solidFill>
                <a:latin typeface="Arial"/>
              </a:rPr>
              <a:t>, редактор, </a:t>
            </a:r>
            <a:r>
              <a:rPr lang="bg-BG" sz="2000" b="0" strike="noStrike" dirty="0" err="1">
                <a:solidFill>
                  <a:srgbClr val="000000"/>
                </a:solidFill>
                <a:latin typeface="Arial"/>
              </a:rPr>
              <a:t>British</a:t>
            </a:r>
            <a:r>
              <a:rPr lang="bg-BG" sz="2000" b="0" strike="noStrike" dirty="0">
                <a:solidFill>
                  <a:srgbClr val="000000"/>
                </a:solidFill>
                <a:latin typeface="Arial"/>
              </a:rPr>
              <a:t> </a:t>
            </a:r>
            <a:r>
              <a:rPr lang="bg-BG" sz="2000" b="0" strike="noStrike" dirty="0" err="1">
                <a:solidFill>
                  <a:srgbClr val="000000"/>
                </a:solidFill>
                <a:latin typeface="Arial"/>
              </a:rPr>
              <a:t>Medical</a:t>
            </a:r>
            <a:r>
              <a:rPr lang="bg-BG" sz="2000" b="0" strike="noStrike" dirty="0">
                <a:solidFill>
                  <a:srgbClr val="000000"/>
                </a:solidFill>
                <a:latin typeface="Arial"/>
              </a:rPr>
              <a:t> </a:t>
            </a:r>
            <a:r>
              <a:rPr lang="bg-BG" sz="2000" b="0" strike="noStrike" dirty="0" err="1">
                <a:solidFill>
                  <a:srgbClr val="000000"/>
                </a:solidFill>
                <a:latin typeface="Arial"/>
              </a:rPr>
              <a:t>Journal</a:t>
            </a:r>
            <a:r>
              <a:rPr lang="bg-BG" sz="2000" b="0" strike="noStrike" dirty="0">
                <a:solidFill>
                  <a:srgbClr val="000000"/>
                </a:solidFill>
                <a:latin typeface="Arial"/>
              </a:rPr>
              <a:t>)	</a:t>
            </a:r>
          </a:p>
          <a:p>
            <a:pPr marL="139680">
              <a:lnSpc>
                <a:spcPct val="100000"/>
              </a:lnSpc>
              <a:tabLst>
                <a:tab pos="0" algn="l"/>
              </a:tabLst>
            </a:pPr>
            <a:r>
              <a:rPr lang="bg-BG" sz="2000" b="0" strike="noStrike" dirty="0">
                <a:solidFill>
                  <a:srgbClr val="000000"/>
                </a:solidFill>
                <a:latin typeface="Arial"/>
              </a:rPr>
              <a:t>От самото начало знаехме, че това е некачествено проучване. То получи огромно медийно внимание. Всички данни, всички епидемиологични проучвания, изследванията на кръвните групи на децата оспорват това и сочат, че няма доказателства за такава връзка.</a:t>
            </a:r>
          </a:p>
          <a:p>
            <a:pPr marL="139680">
              <a:lnSpc>
                <a:spcPct val="100000"/>
              </a:lnSpc>
              <a:tabLst>
                <a:tab pos="0" algn="l"/>
              </a:tabLst>
            </a:pPr>
            <a:r>
              <a:rPr lang="bg-BG" sz="2000" b="0" strike="noStrike" dirty="0">
                <a:solidFill>
                  <a:srgbClr val="000000"/>
                </a:solidFill>
                <a:latin typeface="Arial"/>
              </a:rPr>
              <a:t>(дикторски текст)	</a:t>
            </a:r>
          </a:p>
          <a:p>
            <a:pPr marL="139680">
              <a:lnSpc>
                <a:spcPct val="100000"/>
              </a:lnSpc>
              <a:tabLst>
                <a:tab pos="0" algn="l"/>
              </a:tabLst>
            </a:pPr>
            <a:r>
              <a:rPr lang="bg-BG" sz="2000" b="0" strike="noStrike" dirty="0">
                <a:solidFill>
                  <a:srgbClr val="000000"/>
                </a:solidFill>
                <a:latin typeface="Arial"/>
              </a:rPr>
              <a:t>През 1998 г. Андрю </a:t>
            </a:r>
            <a:r>
              <a:rPr lang="bg-BG" sz="2000" b="0" strike="noStrike" dirty="0" err="1">
                <a:solidFill>
                  <a:srgbClr val="000000"/>
                </a:solidFill>
                <a:latin typeface="Arial"/>
              </a:rPr>
              <a:t>Уейкфийлд</a:t>
            </a:r>
            <a:r>
              <a:rPr lang="bg-BG" sz="2000" b="0" strike="noStrike" dirty="0">
                <a:solidFill>
                  <a:srgbClr val="000000"/>
                </a:solidFill>
                <a:latin typeface="Arial"/>
              </a:rPr>
              <a:t> и неговите колеги публикуваха труд, който предизвика страх и доведе до спад в процента на имунизациите на световно равнище. </a:t>
            </a:r>
            <a:r>
              <a:rPr lang="bg-BG" sz="2000" b="0" strike="noStrike" dirty="0" err="1">
                <a:solidFill>
                  <a:srgbClr val="000000"/>
                </a:solidFill>
                <a:latin typeface="Arial"/>
              </a:rPr>
              <a:t>Уейкфийлд</a:t>
            </a:r>
            <a:r>
              <a:rPr lang="bg-BG" sz="2000" b="0" strike="noStrike" dirty="0">
                <a:solidFill>
                  <a:srgbClr val="000000"/>
                </a:solidFill>
                <a:latin typeface="Arial"/>
              </a:rPr>
              <a:t> твърдеше, че 12 деца са били с нормално развитие, докато не им е била поставена общата ваксина срещу морбили, епидемичен </a:t>
            </a:r>
            <a:r>
              <a:rPr lang="bg-BG" sz="2000" b="0" strike="noStrike" dirty="0" err="1">
                <a:solidFill>
                  <a:srgbClr val="000000"/>
                </a:solidFill>
                <a:latin typeface="Arial"/>
              </a:rPr>
              <a:t>паротит</a:t>
            </a:r>
            <a:r>
              <a:rPr lang="bg-BG" sz="2000" b="0" strike="noStrike" dirty="0">
                <a:solidFill>
                  <a:srgbClr val="000000"/>
                </a:solidFill>
                <a:latin typeface="Arial"/>
              </a:rPr>
              <a:t> и рубеола.</a:t>
            </a:r>
          </a:p>
          <a:p>
            <a:pPr marL="139680">
              <a:lnSpc>
                <a:spcPct val="100000"/>
              </a:lnSpc>
              <a:tabLst>
                <a:tab pos="0" algn="l"/>
              </a:tabLst>
            </a:pPr>
            <a:r>
              <a:rPr lang="bg-BG" sz="2000" b="0" strike="noStrike" dirty="0">
                <a:solidFill>
                  <a:srgbClr val="000000"/>
                </a:solidFill>
                <a:latin typeface="Arial"/>
              </a:rPr>
              <a:t>По-късно обаче този труд беше оттеглен и според ново проучване </a:t>
            </a:r>
            <a:r>
              <a:rPr lang="bg-BG" sz="2000" b="0" strike="noStrike" dirty="0" err="1">
                <a:solidFill>
                  <a:srgbClr val="000000"/>
                </a:solidFill>
                <a:latin typeface="Arial"/>
              </a:rPr>
              <a:t>Уейкфийлд</a:t>
            </a:r>
            <a:r>
              <a:rPr lang="bg-BG" sz="2000" b="0" strike="noStrike" dirty="0">
                <a:solidFill>
                  <a:srgbClr val="000000"/>
                </a:solidFill>
                <a:latin typeface="Arial"/>
              </a:rPr>
              <a:t> и колегите му са изопачили факти за пациенти в своите изследвания. </a:t>
            </a:r>
            <a:r>
              <a:rPr lang="bg-BG" sz="2000" b="0" strike="noStrike" dirty="0" err="1">
                <a:solidFill>
                  <a:srgbClr val="000000"/>
                </a:solidFill>
                <a:latin typeface="Arial"/>
              </a:rPr>
              <a:t>Уейкфийлд</a:t>
            </a:r>
            <a:r>
              <a:rPr lang="bg-BG" sz="2000" b="0" strike="noStrike" dirty="0">
                <a:solidFill>
                  <a:srgbClr val="000000"/>
                </a:solidFill>
                <a:latin typeface="Arial"/>
              </a:rPr>
              <a:t> обаче все още има свои поддръжници — Джейми </a:t>
            </a:r>
            <a:r>
              <a:rPr lang="bg-BG" sz="2000" b="0" strike="noStrike" dirty="0" err="1">
                <a:solidFill>
                  <a:srgbClr val="000000"/>
                </a:solidFill>
                <a:latin typeface="Arial"/>
              </a:rPr>
              <a:t>Хандли</a:t>
            </a:r>
            <a:r>
              <a:rPr lang="bg-BG" sz="2000" b="0" strike="noStrike" dirty="0">
                <a:solidFill>
                  <a:srgbClr val="000000"/>
                </a:solidFill>
                <a:latin typeface="Arial"/>
              </a:rPr>
              <a:t>, баща на момче </a:t>
            </a:r>
            <a:r>
              <a:rPr lang="bg-BG" sz="2000" b="0" strike="noStrike" dirty="0" err="1">
                <a:solidFill>
                  <a:srgbClr val="000000"/>
                </a:solidFill>
                <a:latin typeface="Arial"/>
              </a:rPr>
              <a:t>аутист</a:t>
            </a:r>
            <a:r>
              <a:rPr lang="bg-BG" sz="2000" b="0" strike="noStrike" dirty="0">
                <a:solidFill>
                  <a:srgbClr val="000000"/>
                </a:solidFill>
                <a:latin typeface="Arial"/>
              </a:rPr>
              <a:t>, е един от тях.</a:t>
            </a:r>
          </a:p>
          <a:p>
            <a:pPr marL="139680">
              <a:lnSpc>
                <a:spcPct val="100000"/>
              </a:lnSpc>
              <a:tabLst>
                <a:tab pos="0" algn="l"/>
              </a:tabLst>
            </a:pPr>
            <a:r>
              <a:rPr lang="bg-BG" sz="2000" b="0" strike="noStrike" dirty="0">
                <a:solidFill>
                  <a:srgbClr val="000000"/>
                </a:solidFill>
                <a:latin typeface="Arial"/>
              </a:rPr>
              <a:t>(</a:t>
            </a:r>
            <a:r>
              <a:rPr lang="bg-BG" sz="2000" b="0" strike="noStrike" dirty="0" err="1">
                <a:solidFill>
                  <a:srgbClr val="000000"/>
                </a:solidFill>
                <a:latin typeface="Arial"/>
              </a:rPr>
              <a:t>Дж</a:t>
            </a:r>
            <a:r>
              <a:rPr lang="bg-BG" sz="2000" b="0" strike="noStrike" dirty="0">
                <a:solidFill>
                  <a:srgbClr val="000000"/>
                </a:solidFill>
                <a:latin typeface="Arial"/>
              </a:rPr>
              <a:t>. Б. </a:t>
            </a:r>
            <a:r>
              <a:rPr lang="bg-BG" sz="2000" b="0" strike="noStrike" dirty="0" err="1">
                <a:solidFill>
                  <a:srgbClr val="000000"/>
                </a:solidFill>
                <a:latin typeface="Arial"/>
              </a:rPr>
              <a:t>Хандли</a:t>
            </a:r>
            <a:r>
              <a:rPr lang="bg-BG" sz="2000" b="0" strike="noStrike" dirty="0">
                <a:solidFill>
                  <a:srgbClr val="000000"/>
                </a:solidFill>
                <a:latin typeface="Arial"/>
              </a:rPr>
              <a:t>, основател, </a:t>
            </a:r>
            <a:r>
              <a:rPr lang="bg-BG" sz="2000" b="0" strike="noStrike" dirty="0" err="1">
                <a:solidFill>
                  <a:srgbClr val="000000"/>
                </a:solidFill>
                <a:latin typeface="Arial"/>
              </a:rPr>
              <a:t>Generation</a:t>
            </a:r>
            <a:r>
              <a:rPr lang="bg-BG" sz="2000" b="0" strike="noStrike" dirty="0">
                <a:solidFill>
                  <a:srgbClr val="000000"/>
                </a:solidFill>
                <a:latin typeface="Arial"/>
              </a:rPr>
              <a:t> </a:t>
            </a:r>
            <a:r>
              <a:rPr lang="bg-BG" sz="2000" b="0" strike="noStrike" dirty="0" err="1">
                <a:solidFill>
                  <a:srgbClr val="000000"/>
                </a:solidFill>
                <a:latin typeface="Arial"/>
              </a:rPr>
              <a:t>Rescue</a:t>
            </a:r>
            <a:r>
              <a:rPr lang="bg-BG" sz="2000" b="0" strike="noStrike" dirty="0">
                <a:solidFill>
                  <a:srgbClr val="000000"/>
                </a:solidFill>
                <a:latin typeface="Arial"/>
              </a:rPr>
              <a:t>)	</a:t>
            </a:r>
          </a:p>
          <a:p>
            <a:pPr marL="139680">
              <a:lnSpc>
                <a:spcPct val="100000"/>
              </a:lnSpc>
              <a:tabLst>
                <a:tab pos="0" algn="l"/>
              </a:tabLst>
            </a:pPr>
            <a:r>
              <a:rPr lang="bg-BG" sz="2000" b="0" strike="noStrike" dirty="0">
                <a:solidFill>
                  <a:srgbClr val="000000"/>
                </a:solidFill>
                <a:latin typeface="Arial"/>
              </a:rPr>
              <a:t>Известно е, че ваксините причиняват увреждане на мозъка, така че не е нужно да си ядрен физик, за да помислиш: водят детето да му поставят ваксина, всичко е наред с него, излиза и после страда много. А тези неща увреждат мозъка на някои деца. Ето защо все още сме тук, а истински научни изследвания никога не са правени.</a:t>
            </a:r>
          </a:p>
          <a:p>
            <a:pPr marL="139680">
              <a:lnSpc>
                <a:spcPct val="100000"/>
              </a:lnSpc>
              <a:tabLst>
                <a:tab pos="0" algn="l"/>
              </a:tabLst>
            </a:pPr>
            <a:r>
              <a:rPr lang="bg-BG" sz="2000" b="0" strike="noStrike" dirty="0">
                <a:solidFill>
                  <a:srgbClr val="000000"/>
                </a:solidFill>
                <a:latin typeface="Arial"/>
              </a:rPr>
              <a:t>(дикторски текст)	</a:t>
            </a:r>
          </a:p>
          <a:p>
            <a:pPr marL="139680">
              <a:lnSpc>
                <a:spcPct val="100000"/>
              </a:lnSpc>
              <a:tabLst>
                <a:tab pos="0" algn="l"/>
              </a:tabLst>
            </a:pPr>
            <a:r>
              <a:rPr lang="bg-BG" sz="2000" b="0" strike="noStrike" dirty="0">
                <a:solidFill>
                  <a:srgbClr val="000000"/>
                </a:solidFill>
                <a:latin typeface="Arial"/>
              </a:rPr>
              <a:t>Миналия май беше отнето правото на </a:t>
            </a:r>
            <a:r>
              <a:rPr lang="bg-BG" sz="2000" b="0" strike="noStrike" dirty="0" err="1">
                <a:solidFill>
                  <a:srgbClr val="000000"/>
                </a:solidFill>
                <a:latin typeface="Arial"/>
              </a:rPr>
              <a:t>Уейкфийлд</a:t>
            </a:r>
            <a:r>
              <a:rPr lang="bg-BG" sz="2000" b="0" strike="noStrike" dirty="0">
                <a:solidFill>
                  <a:srgbClr val="000000"/>
                </a:solidFill>
                <a:latin typeface="Arial"/>
              </a:rPr>
              <a:t> да практикува медицина във Великобритания. Проведените оттогава други проучвания не сочат да има връзка между аутизма и ваксинацията срещу морбили, </a:t>
            </a:r>
            <a:r>
              <a:rPr lang="bg-BG" sz="2000" b="0" strike="noStrike" dirty="0" err="1">
                <a:solidFill>
                  <a:srgbClr val="000000"/>
                </a:solidFill>
                <a:latin typeface="Arial"/>
              </a:rPr>
              <a:t>паротит</a:t>
            </a:r>
            <a:r>
              <a:rPr lang="bg-BG" sz="2000" b="0" strike="noStrike" dirty="0">
                <a:solidFill>
                  <a:srgbClr val="000000"/>
                </a:solidFill>
                <a:latin typeface="Arial"/>
              </a:rPr>
              <a:t> и рубеола.</a:t>
            </a:r>
          </a:p>
          <a:p>
            <a:pPr marL="139680">
              <a:lnSpc>
                <a:spcPct val="100000"/>
              </a:lnSpc>
              <a:tabLst>
                <a:tab pos="0" algn="l"/>
              </a:tabLst>
            </a:pPr>
            <a:r>
              <a:rPr lang="bg-BG" sz="2000" b="0" strike="noStrike" dirty="0" err="1">
                <a:solidFill>
                  <a:srgbClr val="000000"/>
                </a:solidFill>
                <a:latin typeface="Arial"/>
              </a:rPr>
              <a:t>Уейкфийлд</a:t>
            </a:r>
            <a:r>
              <a:rPr lang="bg-BG" sz="2000" b="0" strike="noStrike" dirty="0">
                <a:solidFill>
                  <a:srgbClr val="000000"/>
                </a:solidFill>
                <a:latin typeface="Arial"/>
              </a:rPr>
              <a:t> не беше открит за коментар. </a:t>
            </a:r>
            <a:r>
              <a:rPr lang="bg-BG" sz="2000" b="0" strike="noStrike" dirty="0" err="1">
                <a:solidFill>
                  <a:srgbClr val="000000"/>
                </a:solidFill>
                <a:latin typeface="Arial"/>
              </a:rPr>
              <a:t>Росенсон</a:t>
            </a:r>
            <a:r>
              <a:rPr lang="bg-BG" sz="2000" b="0" strike="noStrike" dirty="0">
                <a:solidFill>
                  <a:srgbClr val="000000"/>
                </a:solidFill>
                <a:latin typeface="Arial"/>
              </a:rPr>
              <a:t>, „</a:t>
            </a:r>
            <a:r>
              <a:rPr lang="bg-BG" sz="2000" b="0" strike="noStrike" dirty="0" err="1">
                <a:solidFill>
                  <a:srgbClr val="000000"/>
                </a:solidFill>
                <a:latin typeface="Arial"/>
              </a:rPr>
              <a:t>Асошиейтед</a:t>
            </a:r>
            <a:r>
              <a:rPr lang="bg-BG" sz="2000" b="0" strike="noStrike" dirty="0">
                <a:solidFill>
                  <a:srgbClr val="000000"/>
                </a:solidFill>
                <a:latin typeface="Arial"/>
              </a:rPr>
              <a:t> </a:t>
            </a:r>
            <a:r>
              <a:rPr lang="bg-BG" sz="2000" b="0" strike="noStrike" dirty="0" err="1">
                <a:solidFill>
                  <a:srgbClr val="000000"/>
                </a:solidFill>
                <a:latin typeface="Arial"/>
              </a:rPr>
              <a:t>Прес</a:t>
            </a:r>
            <a:r>
              <a:rPr lang="bg-BG"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bg-BG"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bg-BG" sz="2000" b="0" strike="noStrike" dirty="0">
                <a:solidFill>
                  <a:srgbClr val="000000"/>
                </a:solidFill>
                <a:latin typeface="Arial"/>
              </a:rPr>
              <a:t>Основни моменти:</a:t>
            </a:r>
          </a:p>
          <a:p>
            <a:pPr marL="311040" indent="-171000">
              <a:lnSpc>
                <a:spcPct val="100000"/>
              </a:lnSpc>
              <a:buClr>
                <a:srgbClr val="000000"/>
              </a:buClr>
              <a:buFont typeface="StarSymbol"/>
              <a:buChar char="-"/>
              <a:tabLst>
                <a:tab pos="0" algn="l"/>
              </a:tabLst>
            </a:pPr>
            <a:r>
              <a:rPr lang="bg-BG" sz="2000" b="0" strike="noStrike" dirty="0">
                <a:solidFill>
                  <a:srgbClr val="000000"/>
                </a:solidFill>
                <a:latin typeface="Arial"/>
              </a:rPr>
              <a:t>Обществото изисква от хората в академичните среди да следват високи научни стандарти, така че е важно да разберем защо са необходими тези стандарти. </a:t>
            </a:r>
            <a:r>
              <a:rPr lang="bg-BG" sz="2000" b="0" strike="noStrike" dirty="0">
                <a:latin typeface="Arial"/>
              </a:rPr>
              <a:t>Този един-единствен академичен труд, който беше опровергаван много пъти, е една от основните причини да се появи движението срещу ваксините и то все още да е широко разпространено.</a:t>
            </a:r>
            <a:r>
              <a:rPr lang="bg-BG" sz="2000" b="0" strike="noStrike" dirty="0">
                <a:solidFill>
                  <a:srgbClr val="FF0000"/>
                </a:solidFill>
                <a:latin typeface="Arial"/>
              </a:rPr>
              <a:t> </a:t>
            </a:r>
            <a:r>
              <a:rPr lang="bg-BG" sz="2000" b="0" strike="noStrike" dirty="0">
                <a:solidFill>
                  <a:srgbClr val="000000"/>
                </a:solidFill>
                <a:latin typeface="Arial"/>
              </a:rPr>
              <a:t>Въпреки че твърденията в публикацията са грешни, тя получи достатъчно медийно внимание, за да повлияе отрицателно на начина, по който хората възприемат ваксините — за които многократно е доказвано, че са безопасни и ефективни.</a:t>
            </a:r>
            <a:r>
              <a:rPr lang="bg-BG" sz="2000" b="0" strike="noStrike" dirty="0">
                <a:solidFill>
                  <a:srgbClr val="FF0000"/>
                </a:solidFill>
                <a:latin typeface="Arial"/>
              </a:rPr>
              <a:t> </a:t>
            </a:r>
          </a:p>
          <a:p>
            <a:pPr marL="311040" indent="-171000">
              <a:lnSpc>
                <a:spcPct val="100000"/>
              </a:lnSpc>
              <a:buClr>
                <a:srgbClr val="000000"/>
              </a:buClr>
              <a:buFont typeface="StarSymbol"/>
              <a:buChar char="-"/>
              <a:tabLst>
                <a:tab pos="0" algn="l"/>
              </a:tabLst>
            </a:pPr>
            <a:r>
              <a:rPr lang="bg-BG" sz="2000" b="0" strike="noStrike" dirty="0">
                <a:solidFill>
                  <a:srgbClr val="000000"/>
                </a:solidFill>
                <a:latin typeface="Arial"/>
              </a:rPr>
              <a:t>Всеки има право на свобода на словото, но това не означава, че имате право да разпространявате преднамерено лъжи, особено ако могат да навредят на общественото здраве.</a:t>
            </a:r>
            <a:r>
              <a:rPr lang="bg-BG" sz="2000" b="0" strike="noStrike" dirty="0">
                <a:solidFill>
                  <a:srgbClr val="FF0000"/>
                </a:solidFill>
                <a:latin typeface="Arial"/>
              </a:rPr>
              <a:t> </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bg-BG" sz="2000" b="0" strike="noStrike" dirty="0">
                <a:solidFill>
                  <a:srgbClr val="000000"/>
                </a:solidFill>
                <a:latin typeface="Arial"/>
              </a:rPr>
              <a:t>Защо това е лошо:</a:t>
            </a:r>
          </a:p>
          <a:p>
            <a:pPr marL="311040" indent="-171000">
              <a:lnSpc>
                <a:spcPct val="100000"/>
              </a:lnSpc>
              <a:buClr>
                <a:srgbClr val="000000"/>
              </a:buClr>
              <a:buFont typeface="StarSymbol"/>
              <a:buChar char="-"/>
              <a:tabLst>
                <a:tab pos="0" algn="l"/>
              </a:tabLst>
            </a:pPr>
            <a:r>
              <a:rPr lang="bg-BG" sz="2000" b="0" strike="noStrike" dirty="0">
                <a:solidFill>
                  <a:srgbClr val="000000"/>
                </a:solidFill>
                <a:latin typeface="Arial"/>
              </a:rPr>
              <a:t>Хората обичат „бързо да свързват фактите“ — дори когато заключенията, които правят, противоречат на научните познания.</a:t>
            </a:r>
          </a:p>
          <a:p>
            <a:pPr marL="311040" indent="-171000">
              <a:lnSpc>
                <a:spcPct val="100000"/>
              </a:lnSpc>
              <a:buClr>
                <a:srgbClr val="000000"/>
              </a:buClr>
              <a:buFont typeface="StarSymbol"/>
              <a:buChar char="-"/>
              <a:tabLst>
                <a:tab pos="0" algn="l"/>
              </a:tabLst>
            </a:pPr>
            <a:r>
              <a:rPr lang="bg-BG" sz="2000" b="0" strike="noStrike" dirty="0">
                <a:solidFill>
                  <a:srgbClr val="000000"/>
                </a:solidFill>
                <a:latin typeface="Arial"/>
              </a:rPr>
              <a:t>Прехвърлянето на вина допринася за пренебрегването на потенциални фактори, като например личната отговорност или доказани причини за развитието на аутизъм.</a:t>
            </a:r>
            <a:r>
              <a:rPr lang="bg-BG" sz="2000" b="0" strike="noStrike" dirty="0">
                <a:solidFill>
                  <a:srgbClr val="FF0000"/>
                </a:solidFill>
                <a:latin typeface="Arial"/>
              </a:rPr>
              <a:t> </a:t>
            </a:r>
            <a:r>
              <a:rPr lang="bg-BG" sz="2000" b="0" strike="noStrike" dirty="0">
                <a:solidFill>
                  <a:srgbClr val="000000"/>
                </a:solidFill>
                <a:latin typeface="Arial"/>
              </a:rPr>
              <a:t>Например аутизмът обикновено се диагностицира горе-долу по същото време, когато на децата се поставя ваксината срещу морбили, </a:t>
            </a:r>
            <a:r>
              <a:rPr lang="bg-BG" sz="2000" b="0" strike="noStrike" dirty="0" err="1">
                <a:solidFill>
                  <a:srgbClr val="000000"/>
                </a:solidFill>
                <a:latin typeface="Arial"/>
              </a:rPr>
              <a:t>паротит</a:t>
            </a:r>
            <a:r>
              <a:rPr lang="bg-BG" sz="2000" b="0" strike="noStrike" dirty="0">
                <a:solidFill>
                  <a:srgbClr val="000000"/>
                </a:solidFill>
                <a:latin typeface="Arial"/>
              </a:rPr>
              <a:t> и рубеола.</a:t>
            </a:r>
            <a:r>
              <a:rPr lang="bg-BG" sz="2000" b="0" strike="noStrike" dirty="0">
                <a:solidFill>
                  <a:srgbClr val="FF0000"/>
                </a:solidFill>
                <a:latin typeface="Arial"/>
              </a:rPr>
              <a:t> </a:t>
            </a:r>
            <a:r>
              <a:rPr lang="bg-BG" sz="2000" b="0" strike="noStrike" dirty="0">
                <a:solidFill>
                  <a:srgbClr val="000000"/>
                </a:solidFill>
                <a:latin typeface="Arial"/>
              </a:rPr>
              <a:t>Този факт обикновено се пренебрегва от хората, които предпочитат да вярват, че ваксината е причинила аутизма на детето им, отколкото да приемат, че диагнозата е извън техния контрол.</a:t>
            </a:r>
          </a:p>
          <a:p>
            <a:pPr marL="311040" indent="-171000">
              <a:lnSpc>
                <a:spcPct val="100000"/>
              </a:lnSpc>
              <a:buClr>
                <a:srgbClr val="000000"/>
              </a:buClr>
              <a:buFont typeface="StarSymbol"/>
              <a:buChar char="-"/>
              <a:tabLst>
                <a:tab pos="0" algn="l"/>
              </a:tabLst>
            </a:pPr>
            <a:r>
              <a:rPr lang="bg-BG" sz="2000" b="0" strike="noStrike" dirty="0">
                <a:solidFill>
                  <a:srgbClr val="000000"/>
                </a:solidFill>
                <a:latin typeface="Arial"/>
              </a:rPr>
              <a:t>Ако се разпространи повсеместно, тази невярна информация може да предизвика поврат за </a:t>
            </a:r>
            <a:r>
              <a:rPr lang="bg-BG" sz="2000" b="0" strike="noStrike" dirty="0" err="1">
                <a:solidFill>
                  <a:srgbClr val="000000"/>
                </a:solidFill>
                <a:latin typeface="Arial"/>
              </a:rPr>
              <a:t>ваксинационната</a:t>
            </a:r>
            <a:r>
              <a:rPr lang="bg-BG" sz="2000" b="0" strike="noStrike" dirty="0">
                <a:solidFill>
                  <a:srgbClr val="000000"/>
                </a:solidFill>
                <a:latin typeface="Arial"/>
              </a:rPr>
              <a:t> система.</a:t>
            </a:r>
            <a:r>
              <a:rPr lang="bg-BG" sz="2000" b="0" strike="noStrike" dirty="0">
                <a:solidFill>
                  <a:srgbClr val="FF0000"/>
                </a:solidFill>
                <a:latin typeface="Arial"/>
              </a:rPr>
              <a:t> </a:t>
            </a:r>
            <a:r>
              <a:rPr lang="bg-BG" sz="2000" b="0" strike="noStrike" dirty="0">
                <a:solidFill>
                  <a:srgbClr val="000000"/>
                </a:solidFill>
                <a:latin typeface="Arial"/>
              </a:rPr>
              <a:t>Възможно е много хора ненужно да загубят имунитета си срещу сериозни заболявания.</a:t>
            </a: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solidFill>
                <a:srgbClr val="000000"/>
              </a:solidFill>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bg-BG" sz="1200" b="0" strike="noStrike" dirty="0">
                <a:latin typeface="+mn-lt"/>
                <a:ea typeface="+mn-ea"/>
              </a:rPr>
              <a:t>От началото на пандемията от COVID-19 в социалните мрежи се разпространява много объркваща информация, като мнозина твърдят, че има връзка между 5G технологиите и разпространението на </a:t>
            </a:r>
            <a:r>
              <a:rPr lang="bg-BG" sz="1200" b="0" strike="noStrike" dirty="0" err="1">
                <a:latin typeface="+mn-lt"/>
                <a:ea typeface="+mn-ea"/>
              </a:rPr>
              <a:t>коронавируса</a:t>
            </a:r>
            <a:r>
              <a:rPr lang="bg-BG" sz="1200" b="0" strike="noStrike" dirty="0">
                <a:latin typeface="+mn-lt"/>
                <a:ea typeface="+mn-ea"/>
              </a:rPr>
              <a:t>. От една страна, всеки има правото да изразява себе си свободно и няма нищо лошо в това да си предпазлив или дори скептичен спрямо нови технологии и ефекта, който те могат да имат върху живота и здравето ни.</a:t>
            </a:r>
          </a:p>
          <a:p>
            <a:pPr marL="216000" indent="-216000">
              <a:lnSpc>
                <a:spcPct val="100000"/>
              </a:lnSpc>
            </a:pPr>
            <a:endParaRPr lang="fr-BE" sz="1200" b="0" strike="noStrike" spc="-1" dirty="0">
              <a:latin typeface="Arial"/>
            </a:endParaRPr>
          </a:p>
          <a:p>
            <a:pPr marL="216000" indent="-216000">
              <a:lnSpc>
                <a:spcPct val="100000"/>
              </a:lnSpc>
            </a:pPr>
            <a:r>
              <a:rPr lang="bg-BG" sz="1200" b="0" strike="noStrike" dirty="0">
                <a:latin typeface="+mn-lt"/>
                <a:ea typeface="+mn-ea"/>
              </a:rPr>
              <a:t>Тази теория ОБАЧЕ има реални вредни последствия, като горенето на телекомуникационна инфраструктура и физическото нападение над хората, които я монтират.</a:t>
            </a:r>
          </a:p>
          <a:p>
            <a:pPr>
              <a:lnSpc>
                <a:spcPct val="100000"/>
              </a:lnSpc>
              <a:tabLst>
                <a:tab pos="0" algn="l"/>
              </a:tabLst>
            </a:pPr>
            <a:endParaRPr lang="fr-BE" sz="1200" b="0" strike="noStrike" spc="-1" dirty="0">
              <a:latin typeface="Arial"/>
            </a:endParaRPr>
          </a:p>
          <a:p>
            <a:pPr>
              <a:lnSpc>
                <a:spcPct val="100000"/>
              </a:lnSpc>
              <a:tabLst>
                <a:tab pos="0" algn="l"/>
              </a:tabLst>
            </a:pPr>
            <a:r>
              <a:rPr lang="bg-BG" sz="2000" b="0" strike="noStrike" dirty="0">
                <a:latin typeface="+mn-lt"/>
                <a:ea typeface="+mn-ea"/>
              </a:rPr>
              <a:t>Защо това е лошо:</a:t>
            </a:r>
          </a:p>
          <a:p>
            <a:pPr marL="171360" indent="-171000">
              <a:lnSpc>
                <a:spcPct val="100000"/>
              </a:lnSpc>
              <a:buClr>
                <a:srgbClr val="000000"/>
              </a:buClr>
              <a:buFont typeface="StarSymbol"/>
              <a:buChar char="-"/>
              <a:tabLst>
                <a:tab pos="0" algn="l"/>
              </a:tabLst>
            </a:pPr>
            <a:r>
              <a:rPr lang="bg-BG" sz="2000" b="0" strike="noStrike" dirty="0">
                <a:latin typeface="+mn-lt"/>
                <a:ea typeface="+mn-ea"/>
              </a:rPr>
              <a:t>Реално унищожение: подпалвачи на клетъчни антени в цяла Европа</a:t>
            </a:r>
          </a:p>
          <a:p>
            <a:pPr marL="171360" indent="-171000">
              <a:lnSpc>
                <a:spcPct val="100000"/>
              </a:lnSpc>
              <a:buClr>
                <a:srgbClr val="000000"/>
              </a:buClr>
              <a:buFont typeface="StarSymbol"/>
              <a:buChar char="-"/>
              <a:tabLst>
                <a:tab pos="0" algn="l"/>
              </a:tabLst>
            </a:pPr>
            <a:r>
              <a:rPr lang="bg-BG" sz="2000" b="0" strike="noStrike" dirty="0">
                <a:latin typeface="+mn-lt"/>
                <a:ea typeface="+mn-ea"/>
              </a:rPr>
              <a:t>Срив в телекомуникационните мрежи, защото чрез много от антените, които бяха унищожени или станаха обект на вандализъм, се осигуряваше 3G и 4G услугата, на която разчита обществото</a:t>
            </a:r>
          </a:p>
          <a:p>
            <a:pPr marL="171360" indent="-171000">
              <a:lnSpc>
                <a:spcPct val="100000"/>
              </a:lnSpc>
              <a:buClr>
                <a:srgbClr val="000000"/>
              </a:buClr>
              <a:buFont typeface="StarSymbol"/>
              <a:buChar char="-"/>
              <a:tabLst>
                <a:tab pos="0" algn="l"/>
              </a:tabLst>
            </a:pPr>
            <a:r>
              <a:rPr lang="bg-BG" sz="1200" b="0" strike="noStrike" dirty="0">
                <a:solidFill>
                  <a:srgbClr val="000000"/>
                </a:solidFill>
                <a:latin typeface="+mn-lt"/>
                <a:ea typeface="+mn-ea"/>
              </a:rPr>
              <a:t>Служители на телекомуникационните компании са тормозени по улиците, защото полагат 5G </a:t>
            </a:r>
            <a:r>
              <a:rPr lang="bg-BG" sz="1200" b="0" strike="noStrike" dirty="0" err="1">
                <a:solidFill>
                  <a:srgbClr val="000000"/>
                </a:solidFill>
                <a:latin typeface="+mn-lt"/>
                <a:ea typeface="+mn-ea"/>
              </a:rPr>
              <a:t>фиброоптичен</a:t>
            </a:r>
            <a:r>
              <a:rPr lang="bg-BG" sz="1200" b="0" strike="noStrike" dirty="0">
                <a:solidFill>
                  <a:srgbClr val="000000"/>
                </a:solidFill>
                <a:latin typeface="+mn-lt"/>
                <a:ea typeface="+mn-ea"/>
              </a:rPr>
              <a:t> кабел или друг вид телекомуникационна инфраструктура.</a:t>
            </a:r>
          </a:p>
          <a:p>
            <a:pPr>
              <a:lnSpc>
                <a:spcPct val="100000"/>
              </a:lnSpc>
              <a:tabLst>
                <a:tab pos="0" algn="l"/>
              </a:tabLst>
            </a:pPr>
            <a:endParaRPr lang="fr-BE" sz="1200" b="0" strike="noStrike" spc="-1" dirty="0">
              <a:latin typeface="Arial"/>
            </a:endParaRPr>
          </a:p>
          <a:p>
            <a:pPr>
              <a:lnSpc>
                <a:spcPct val="100000"/>
              </a:lnSpc>
              <a:tabLst>
                <a:tab pos="0" algn="l"/>
              </a:tabLst>
            </a:pPr>
            <a:r>
              <a:rPr lang="bg-BG" sz="1200" b="0" strike="noStrike" dirty="0">
                <a:solidFill>
                  <a:srgbClr val="000000"/>
                </a:solidFill>
                <a:latin typeface="+mn-lt"/>
                <a:ea typeface="+mn-ea"/>
              </a:rPr>
              <a:t>„Когато хората се почувстват застрашени, смятат, че нямат контрол, или се опитват да си обяснят голямо значимо събитие, те са по-уязвими или са по-склонни да се обърнат към конспиративните теории, за да си обяснят случващото се. По този начин, който до някаква степен противоречи на здравия разум, хората придобиват по-голямо усещане за контрол — представят си, че вместо да се случват случайни неща, има сенчести групи и служби, които контролират това. Случайността доста тревожи хората.“ Джон Кук, специалист по невярна информация в Центъра за комуникация относно измененията на климата към Университета „Джордж </a:t>
            </a:r>
            <a:r>
              <a:rPr lang="bg-BG" sz="1200" b="0" strike="noStrike" dirty="0" err="1">
                <a:solidFill>
                  <a:srgbClr val="000000"/>
                </a:solidFill>
                <a:latin typeface="+mn-lt"/>
                <a:ea typeface="+mn-ea"/>
              </a:rPr>
              <a:t>Мейсън</a:t>
            </a:r>
            <a:r>
              <a:rPr lang="bg-BG" sz="1200" b="0" strike="noStrike" dirty="0">
                <a:solidFill>
                  <a:srgbClr val="000000"/>
                </a:solidFill>
                <a:latin typeface="+mn-lt"/>
                <a:ea typeface="+mn-ea"/>
              </a:rPr>
              <a:t>“</a:t>
            </a: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solidFill>
                <a:srgbClr val="000000"/>
              </a:solidFill>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bg-BG" sz="2000" b="0" strike="noStrike" dirty="0">
                <a:latin typeface="Arial"/>
              </a:rPr>
              <a:t>Въпроси за обсъждане:</a:t>
            </a:r>
          </a:p>
          <a:p>
            <a:pPr>
              <a:lnSpc>
                <a:spcPct val="100000"/>
              </a:lnSpc>
              <a:tabLst>
                <a:tab pos="0" algn="l"/>
              </a:tabLst>
            </a:pPr>
            <a:r>
              <a:rPr lang="bg-BG" sz="2000" b="0" strike="noStrike" dirty="0">
                <a:latin typeface="Arial"/>
              </a:rPr>
              <a:t>– Използването на неподходящи здравни съвети може да подведе хората да не предприемат лечение</a:t>
            </a:r>
            <a:r>
              <a:rPr lang="bg-BG" sz="2000" b="0" strike="noStrike" dirty="0">
                <a:solidFill>
                  <a:srgbClr val="FF0000"/>
                </a:solidFill>
                <a:latin typeface="Arial"/>
              </a:rPr>
              <a:t> или да ги накара да подценят или надценят болестта. Тази илюстрация е добър пример в контекста на COVID-19. Това е оригиналът, който някои от вас може би са виждали в социалните медии или дори в някои от чатовете в </a:t>
            </a:r>
            <a:r>
              <a:rPr lang="bg-BG" sz="2000" b="0" strike="noStrike" dirty="0" err="1">
                <a:solidFill>
                  <a:srgbClr val="FF0000"/>
                </a:solidFill>
                <a:latin typeface="Arial"/>
              </a:rPr>
              <a:t>WhatsApp</a:t>
            </a:r>
            <a:r>
              <a:rPr lang="bg-BG" sz="2000" b="0" strike="noStrike" dirty="0">
                <a:solidFill>
                  <a:srgbClr val="FF0000"/>
                </a:solidFill>
                <a:latin typeface="Arial"/>
              </a:rPr>
              <a:t>: https://factcheck.afp.com/gargling-warm-salt-water-or-vinegar-does-not-prevent-coronavirus-infection-health-experts-say</a:t>
            </a:r>
          </a:p>
          <a:p>
            <a:pPr>
              <a:lnSpc>
                <a:spcPct val="100000"/>
              </a:lnSpc>
              <a:tabLst>
                <a:tab pos="0" algn="l"/>
              </a:tabLst>
            </a:pPr>
            <a:endParaRPr lang="fr-BE" sz="2000" b="0" strike="noStrike" spc="-1" dirty="0">
              <a:latin typeface="Arial"/>
            </a:endParaRPr>
          </a:p>
          <a:p>
            <a:pPr>
              <a:lnSpc>
                <a:spcPct val="100000"/>
              </a:lnSpc>
              <a:tabLst>
                <a:tab pos="0" algn="l"/>
              </a:tabLst>
            </a:pPr>
            <a:r>
              <a:rPr lang="bg-BG" sz="2000" b="0" strike="noStrike" dirty="0">
                <a:solidFill>
                  <a:srgbClr val="FF0000"/>
                </a:solidFill>
                <a:latin typeface="Arial"/>
              </a:rPr>
              <a:t>Защо това е лошо:</a:t>
            </a:r>
          </a:p>
          <a:p>
            <a:pPr marL="171360" indent="-171000">
              <a:lnSpc>
                <a:spcPct val="100000"/>
              </a:lnSpc>
              <a:buClr>
                <a:srgbClr val="000000"/>
              </a:buClr>
              <a:buFont typeface="StarSymbol"/>
              <a:buChar char="-"/>
              <a:tabLst>
                <a:tab pos="0" algn="l"/>
              </a:tabLst>
            </a:pPr>
            <a:r>
              <a:rPr lang="bg-BG" sz="2000" b="0" strike="noStrike" dirty="0">
                <a:solidFill>
                  <a:srgbClr val="FF0000"/>
                </a:solidFill>
                <a:latin typeface="Arial"/>
              </a:rPr>
              <a:t>В този случай няма голяма опасност, ако на хората се казва да пият гореща вода. А ако дезинформацията се отнася до пиене на течност, която всъщност е много опасна, като например белината?</a:t>
            </a:r>
          </a:p>
          <a:p>
            <a:pPr marL="171360" indent="-171000">
              <a:lnSpc>
                <a:spcPct val="100000"/>
              </a:lnSpc>
              <a:buClr>
                <a:srgbClr val="000000"/>
              </a:buClr>
              <a:buFont typeface="StarSymbol"/>
              <a:buChar char="-"/>
              <a:tabLst>
                <a:tab pos="0" algn="l"/>
              </a:tabLst>
            </a:pPr>
            <a:r>
              <a:rPr lang="bg-BG" sz="2000" b="0" strike="noStrike" dirty="0">
                <a:solidFill>
                  <a:srgbClr val="FF0000"/>
                </a:solidFill>
                <a:latin typeface="Arial"/>
              </a:rPr>
              <a:t>Всъщност в проучване, публикувано в Американското списание за тропическа медицина и хигиена, беше посочено, че дезинформацията и погрешната информация за </a:t>
            </a:r>
            <a:r>
              <a:rPr lang="bg-BG" sz="2000" b="0" strike="noStrike" dirty="0" err="1">
                <a:solidFill>
                  <a:srgbClr val="FF0000"/>
                </a:solidFill>
                <a:latin typeface="Arial"/>
              </a:rPr>
              <a:t>коронавируса</a:t>
            </a:r>
            <a:r>
              <a:rPr lang="bg-BG" sz="2000" b="0" strike="noStrike" dirty="0">
                <a:solidFill>
                  <a:srgbClr val="FF0000"/>
                </a:solidFill>
                <a:latin typeface="Arial"/>
              </a:rPr>
              <a:t> са довели до смъртта на поне 800 души, а може и повече (към август 2020 г.), както и до хоспитализацията на около 6 000 души. Проучването обхващаше слуховете, </a:t>
            </a:r>
            <a:r>
              <a:rPr lang="bg-BG" sz="2000" b="0" strike="noStrike" dirty="0" err="1">
                <a:solidFill>
                  <a:srgbClr val="FF0000"/>
                </a:solidFill>
                <a:latin typeface="Arial"/>
              </a:rPr>
              <a:t>стигматизацията</a:t>
            </a:r>
            <a:r>
              <a:rPr lang="bg-BG" sz="2000" b="0" strike="noStrike" dirty="0">
                <a:solidFill>
                  <a:srgbClr val="FF0000"/>
                </a:solidFill>
                <a:latin typeface="Arial"/>
              </a:rPr>
              <a:t> и конспиративните теории, свързани с COVID-19, които се разпространяват онлайн, и въздействието им върху общественото здраве.</a:t>
            </a:r>
          </a:p>
          <a:p>
            <a:pPr marL="171360" indent="-171000">
              <a:lnSpc>
                <a:spcPct val="100000"/>
              </a:lnSpc>
              <a:buClr>
                <a:srgbClr val="000000"/>
              </a:buClr>
              <a:buFont typeface="StarSymbol"/>
              <a:buChar char="-"/>
              <a:tabLst>
                <a:tab pos="0" algn="l"/>
              </a:tabLst>
            </a:pPr>
            <a:r>
              <a:rPr lang="bg-BG" sz="1200" b="0" strike="noStrike" dirty="0">
                <a:solidFill>
                  <a:srgbClr val="FF0000"/>
                </a:solidFill>
                <a:latin typeface="+mn-lt"/>
                <a:ea typeface="+mn-ea"/>
              </a:rPr>
              <a:t>Често пъти тази невярна информация се разпространява непреднамерено, но в много други случаи се предава от източници, които се опитват да генерират кликове от заглавия и истории, които са внимателно съчинени с цел да привлекат вниманието („</a:t>
            </a:r>
            <a:r>
              <a:rPr lang="bg-BG" sz="1200" b="0" strike="noStrike" dirty="0" err="1">
                <a:solidFill>
                  <a:srgbClr val="FF0000"/>
                </a:solidFill>
                <a:latin typeface="+mn-lt"/>
                <a:ea typeface="+mn-ea"/>
              </a:rPr>
              <a:t>кликбейт</a:t>
            </a:r>
            <a:r>
              <a:rPr lang="bg-BG" sz="1200" b="0" strike="noStrike" dirty="0">
                <a:solidFill>
                  <a:srgbClr val="FF0000"/>
                </a:solidFill>
                <a:latin typeface="+mn-lt"/>
                <a:ea typeface="+mn-ea"/>
              </a:rPr>
              <a:t>“ </a:t>
            </a:r>
            <a:r>
              <a:rPr lang="bg-BG" sz="1200" b="0" strike="noStrike" dirty="0" err="1">
                <a:solidFill>
                  <a:srgbClr val="FF0000"/>
                </a:solidFill>
                <a:latin typeface="+mn-lt"/>
                <a:ea typeface="+mn-ea"/>
              </a:rPr>
              <a:t>журнализъм</a:t>
            </a:r>
            <a:r>
              <a:rPr lang="bg-BG" sz="1200" b="0" strike="noStrike" dirty="0">
                <a:solidFill>
                  <a:srgbClr val="FF0000"/>
                </a:solidFill>
                <a:latin typeface="+mn-lt"/>
                <a:ea typeface="+mn-ea"/>
              </a:rPr>
              <a:t>, напр. „Учени твърдят, че това древно лекарство може да е ключът към излекуването на рака. Кликнете тук, за да прочетете повече!“), или дори злонамерени лица, които се опитват да всеят хаос и объркване и да замърсят информационната среда с голям брой и често противоречащи си истории.</a:t>
            </a:r>
          </a:p>
          <a:p>
            <a:pPr>
              <a:lnSpc>
                <a:spcPct val="100000"/>
              </a:lnSpc>
              <a:tabLst>
                <a:tab pos="0" algn="l"/>
              </a:tabLst>
            </a:pPr>
            <a:endParaRPr lang="fr-BE" sz="1200" b="0" strike="noStrike" spc="-1" dirty="0">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solidFill>
                <a:srgbClr val="000000"/>
              </a:solidFill>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bg-BG" sz="2000" b="0" strike="noStrike" dirty="0">
                <a:latin typeface="Arial"/>
              </a:rPr>
              <a:t>Започнете с гледане на видеоматериала на слайда (https://www.youtube.com/watch?v=9jnq3MRLsEU)</a:t>
            </a:r>
            <a:r>
              <a:rPr lang="bg-BG" dirty="0"/>
              <a:t/>
            </a:r>
            <a:br>
              <a:rPr lang="bg-BG" dirty="0"/>
            </a:br>
            <a:r>
              <a:rPr lang="bg-BG" sz="2000" b="0" strike="noStrike" dirty="0">
                <a:latin typeface="Arial"/>
              </a:rPr>
              <a:t>Продължителност:  40 секунди (от 2:51 до 3:31)</a:t>
            </a:r>
          </a:p>
          <a:p>
            <a:pPr marL="216000" indent="-216000">
              <a:lnSpc>
                <a:spcPct val="100000"/>
              </a:lnSpc>
            </a:pPr>
            <a:endParaRPr lang="fr-BE" sz="2000" b="0" strike="noStrike" spc="-1" dirty="0">
              <a:latin typeface="Arial"/>
            </a:endParaRPr>
          </a:p>
          <a:p>
            <a:pPr marL="216000" indent="-216000">
              <a:lnSpc>
                <a:spcPct val="100000"/>
              </a:lnSpc>
            </a:pPr>
            <a:r>
              <a:rPr lang="bg-BG" sz="2000" b="0" strike="noStrike" dirty="0">
                <a:latin typeface="Arial"/>
              </a:rPr>
              <a:t>Препис (превод):</a:t>
            </a:r>
          </a:p>
          <a:p>
            <a:pPr marL="139680">
              <a:lnSpc>
                <a:spcPct val="100000"/>
              </a:lnSpc>
              <a:tabLst>
                <a:tab pos="0" algn="l"/>
              </a:tabLst>
            </a:pPr>
            <a:r>
              <a:rPr lang="bg-BG" sz="1200" b="0" strike="noStrike" dirty="0">
                <a:solidFill>
                  <a:srgbClr val="000000"/>
                </a:solidFill>
                <a:latin typeface="Arial"/>
              </a:rPr>
              <a:t>---------------------------</a:t>
            </a:r>
            <a:r>
              <a:rPr lang="bg-BG" dirty="0"/>
              <a:t/>
            </a:r>
            <a:br>
              <a:rPr lang="bg-BG" dirty="0"/>
            </a:br>
            <a:r>
              <a:rPr lang="bg-BG" sz="2000" b="0" strike="noStrike" dirty="0">
                <a:solidFill>
                  <a:srgbClr val="000000"/>
                </a:solidFill>
                <a:latin typeface="Arial"/>
              </a:rPr>
              <a:t>(Мария твърди, че е жител на Одеса и че е дошла на митинга в Севастопол, Крим, на 3 март 2014 г.)</a:t>
            </a:r>
            <a:r>
              <a:rPr lang="bg-BG" dirty="0"/>
              <a:t/>
            </a:r>
            <a:br>
              <a:rPr lang="bg-BG" dirty="0"/>
            </a:br>
            <a:r>
              <a:rPr lang="bg-BG" sz="2000" b="0" strike="noStrike" dirty="0">
                <a:solidFill>
                  <a:srgbClr val="000000"/>
                </a:solidFill>
                <a:latin typeface="Arial"/>
              </a:rPr>
              <a:t>(откъсът е от видеоматериал на кримския телевизионен канал НТС, излъчен като репортаж за митинга)</a:t>
            </a:r>
            <a:r>
              <a:rPr lang="bg-BG" dirty="0"/>
              <a:t/>
            </a:r>
            <a:br>
              <a:rPr lang="bg-BG" dirty="0"/>
            </a:br>
            <a:r>
              <a:rPr lang="bg-BG" sz="2000" b="0" strike="noStrike" dirty="0">
                <a:solidFill>
                  <a:srgbClr val="000000"/>
                </a:solidFill>
                <a:latin typeface="Arial"/>
              </a:rPr>
              <a:t>//</a:t>
            </a:r>
          </a:p>
          <a:p>
            <a:pPr marL="139680">
              <a:lnSpc>
                <a:spcPct val="100000"/>
              </a:lnSpc>
              <a:tabLst>
                <a:tab pos="0" algn="l"/>
              </a:tabLst>
            </a:pPr>
            <a:r>
              <a:rPr lang="bg-BG" sz="2000" b="0" strike="noStrike" dirty="0">
                <a:solidFill>
                  <a:srgbClr val="000000"/>
                </a:solidFill>
                <a:latin typeface="Arial"/>
              </a:rPr>
              <a:t>Учителите от училището молят за защита.</a:t>
            </a:r>
            <a:r>
              <a:rPr lang="bg-BG" dirty="0"/>
              <a:t/>
            </a:r>
            <a:br>
              <a:rPr lang="bg-BG" dirty="0"/>
            </a:br>
            <a:r>
              <a:rPr lang="bg-BG" sz="2000" b="0" strike="noStrike" dirty="0">
                <a:solidFill>
                  <a:srgbClr val="000000"/>
                </a:solidFill>
                <a:latin typeface="Arial"/>
              </a:rPr>
              <a:t>Децата ми учат в руско училище и аз съм член на родителския съвет.</a:t>
            </a:r>
          </a:p>
          <a:p>
            <a:pPr marL="139680">
              <a:lnSpc>
                <a:spcPct val="100000"/>
              </a:lnSpc>
              <a:tabLst>
                <a:tab pos="0" algn="l"/>
              </a:tabLst>
            </a:pPr>
            <a:r>
              <a:rPr lang="bg-BG" sz="2000" b="0" strike="noStrike" dirty="0">
                <a:solidFill>
                  <a:srgbClr val="000000"/>
                </a:solidFill>
                <a:latin typeface="Arial"/>
              </a:rPr>
              <a:t>Когато отивам в училището, децата ме питат: „Ще отидем ли и ние в затвора, защото учим руски език и говорим на руски?“.</a:t>
            </a:r>
          </a:p>
          <a:p>
            <a:pPr marL="139680">
              <a:lnSpc>
                <a:spcPct val="100000"/>
              </a:lnSpc>
              <a:tabLst>
                <a:tab pos="0" algn="l"/>
              </a:tabLst>
            </a:pPr>
            <a:r>
              <a:rPr lang="bg-BG" sz="2000" b="0" strike="noStrike" dirty="0">
                <a:solidFill>
                  <a:srgbClr val="000000"/>
                </a:solidFill>
                <a:latin typeface="Arial"/>
              </a:rPr>
              <a:t>За да се свържем с Вас, трябваше да изключим мобилните си телефони и да извадим батериите.</a:t>
            </a:r>
          </a:p>
          <a:p>
            <a:pPr marL="139680">
              <a:lnSpc>
                <a:spcPct val="100000"/>
              </a:lnSpc>
              <a:tabLst>
                <a:tab pos="0" algn="l"/>
              </a:tabLst>
            </a:pPr>
            <a:r>
              <a:rPr lang="bg-BG" sz="2000" b="0" strike="noStrike" dirty="0">
                <a:solidFill>
                  <a:srgbClr val="000000"/>
                </a:solidFill>
                <a:latin typeface="Arial"/>
              </a:rPr>
              <a:t>Голямото преследване започна — това е наистина ужасяващо.</a:t>
            </a:r>
          </a:p>
          <a:p>
            <a:pPr marL="139680">
              <a:lnSpc>
                <a:spcPct val="100000"/>
              </a:lnSpc>
              <a:tabLst>
                <a:tab pos="0" algn="l"/>
              </a:tabLst>
            </a:pPr>
            <a:r>
              <a:rPr lang="bg-BG" sz="1200" b="0" strike="noStrike" dirty="0">
                <a:solidFill>
                  <a:srgbClr val="000000"/>
                </a:solidFill>
                <a:latin typeface="Arial"/>
              </a:rPr>
              <a:t>---------------------------</a:t>
            </a:r>
          </a:p>
          <a:p>
            <a:pPr marL="139680">
              <a:lnSpc>
                <a:spcPct val="100000"/>
              </a:lnSpc>
              <a:tabLst>
                <a:tab pos="0" algn="l"/>
              </a:tabLst>
            </a:pPr>
            <a:endParaRPr lang="fr-BE" sz="1200" b="0" strike="noStrike" spc="-1" dirty="0">
              <a:latin typeface="Arial"/>
            </a:endParaRPr>
          </a:p>
          <a:p>
            <a:pPr marL="139680">
              <a:lnSpc>
                <a:spcPct val="100000"/>
              </a:lnSpc>
              <a:tabLst>
                <a:tab pos="0" algn="l"/>
              </a:tabLst>
            </a:pPr>
            <a:r>
              <a:rPr lang="bg-BG" sz="2000" b="0" strike="noStrike" dirty="0">
                <a:solidFill>
                  <a:srgbClr val="000000"/>
                </a:solidFill>
                <a:latin typeface="Arial"/>
              </a:rPr>
              <a:t>//</a:t>
            </a:r>
          </a:p>
          <a:p>
            <a:pPr marL="139680">
              <a:lnSpc>
                <a:spcPct val="100000"/>
              </a:lnSpc>
              <a:tabLst>
                <a:tab pos="0" algn="l"/>
              </a:tabLst>
            </a:pPr>
            <a:r>
              <a:rPr lang="bg-BG" sz="2000" b="0" strike="noStrike" dirty="0">
                <a:solidFill>
                  <a:srgbClr val="000000"/>
                </a:solidFill>
                <a:latin typeface="Arial"/>
              </a:rPr>
              <a:t>Различни видеоматериали със същите участници:</a:t>
            </a:r>
          </a:p>
          <a:p>
            <a:pPr marL="139680">
              <a:lnSpc>
                <a:spcPct val="100000"/>
              </a:lnSpc>
              <a:tabLst>
                <a:tab pos="0" algn="l"/>
              </a:tabLst>
            </a:pPr>
            <a:r>
              <a:rPr lang="bg-BG" sz="2000" b="0" strike="noStrike" dirty="0">
                <a:solidFill>
                  <a:srgbClr val="000000"/>
                </a:solidFill>
                <a:latin typeface="Arial"/>
              </a:rPr>
              <a:t>https://www.youtube.com/watch?v=Onui6ivzf4o (Харков)</a:t>
            </a:r>
          </a:p>
          <a:p>
            <a:pPr marL="139680">
              <a:lnSpc>
                <a:spcPct val="100000"/>
              </a:lnSpc>
              <a:tabLst>
                <a:tab pos="0" algn="l"/>
              </a:tabLst>
            </a:pPr>
            <a:r>
              <a:rPr lang="bg-BG" sz="2000" b="0" strike="noStrike" dirty="0">
                <a:solidFill>
                  <a:srgbClr val="000000"/>
                </a:solidFill>
                <a:latin typeface="Arial"/>
              </a:rPr>
              <a:t>https://www.youtube.com/watch?v=9jnq3MRLsEU (Севастопол)</a:t>
            </a:r>
          </a:p>
          <a:p>
            <a:pPr marL="139680">
              <a:lnSpc>
                <a:spcPct val="100000"/>
              </a:lnSpc>
              <a:tabLst>
                <a:tab pos="0" algn="l"/>
              </a:tabLst>
            </a:pPr>
            <a:r>
              <a:rPr lang="bg-BG" sz="2000" b="0" strike="noStrike" dirty="0">
                <a:solidFill>
                  <a:srgbClr val="000000"/>
                </a:solidFill>
                <a:latin typeface="Arial"/>
              </a:rPr>
              <a:t>https://www.youtube.com/watch?v=mYlDRUnzvsc („референдум“ в Крим)</a:t>
            </a:r>
          </a:p>
          <a:p>
            <a:pPr marL="139680">
              <a:lnSpc>
                <a:spcPct val="100000"/>
              </a:lnSpc>
              <a:tabLst>
                <a:tab pos="0" algn="l"/>
              </a:tabLst>
            </a:pPr>
            <a:r>
              <a:rPr lang="bg-BG" sz="2000" b="0" strike="noStrike" dirty="0">
                <a:solidFill>
                  <a:srgbClr val="000000"/>
                </a:solidFill>
                <a:latin typeface="Arial"/>
              </a:rPr>
              <a:t>https://www.youtube.com/watch?v=3YM-Og-g_jY (Киев)</a:t>
            </a:r>
          </a:p>
          <a:p>
            <a:pPr marL="139680">
              <a:lnSpc>
                <a:spcPct val="100000"/>
              </a:lnSpc>
              <a:tabLst>
                <a:tab pos="0" algn="l"/>
              </a:tabLst>
            </a:pPr>
            <a:r>
              <a:rPr lang="bg-BG" sz="2000" b="0" strike="noStrike" dirty="0">
                <a:solidFill>
                  <a:srgbClr val="000000"/>
                </a:solidFill>
                <a:latin typeface="Arial"/>
              </a:rPr>
              <a:t>https://www.youtube.com/watch?v=x4jWXVQ-Jog (Луганск) &gt; видеоклипът не е достъпен</a:t>
            </a:r>
          </a:p>
          <a:p>
            <a:pPr marL="139680">
              <a:lnSpc>
                <a:spcPct val="100000"/>
              </a:lnSpc>
              <a:tabLst>
                <a:tab pos="0" algn="l"/>
              </a:tabLst>
            </a:pPr>
            <a:r>
              <a:rPr lang="bg-BG" sz="2000" b="0" strike="noStrike" dirty="0">
                <a:solidFill>
                  <a:srgbClr val="000000"/>
                </a:solidFill>
                <a:latin typeface="Arial"/>
              </a:rPr>
              <a:t>https://www.youtube.com/watch?v=JzcBu28nqV0 (Кривой Рог)</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bg-BG" sz="2000" b="0" strike="noStrike" dirty="0">
                <a:solidFill>
                  <a:srgbClr val="000000"/>
                </a:solidFill>
                <a:latin typeface="Arial"/>
              </a:rPr>
              <a:t>Основни моменти:</a:t>
            </a:r>
          </a:p>
          <a:p>
            <a:pPr marL="139680">
              <a:lnSpc>
                <a:spcPct val="100000"/>
              </a:lnSpc>
              <a:tabLst>
                <a:tab pos="0" algn="l"/>
              </a:tabLst>
            </a:pPr>
            <a:r>
              <a:rPr lang="bg-BG" sz="2000" b="0" strike="noStrike" dirty="0">
                <a:solidFill>
                  <a:srgbClr val="000000"/>
                </a:solidFill>
                <a:latin typeface="Arial"/>
              </a:rPr>
              <a:t>– Авторите на пропаганда трябва да се уверят, че посланието им е последователно и затова се използват професионални актьори, които да влязат в ролята на затрогващи персонажи.</a:t>
            </a:r>
          </a:p>
          <a:p>
            <a:pPr marL="139680">
              <a:lnSpc>
                <a:spcPct val="100000"/>
              </a:lnSpc>
              <a:tabLst>
                <a:tab pos="0" algn="l"/>
              </a:tabLst>
            </a:pPr>
            <a:r>
              <a:rPr lang="bg-BG" sz="2000" b="0" strike="noStrike" dirty="0">
                <a:solidFill>
                  <a:srgbClr val="000000"/>
                </a:solidFill>
                <a:latin typeface="Arial"/>
              </a:rPr>
              <a:t>– Използването на действителни примери не би изглеждало толкова радикално и затова доводите са балансирани, а крайният ефект за зрителя ще бъде обективен. Вместо това тук виждаме изфабрикувана омраза към каузата за независимостта на Украйна и нейните поддръжници</a:t>
            </a:r>
          </a:p>
          <a:p>
            <a:pPr>
              <a:lnSpc>
                <a:spcPct val="100000"/>
              </a:lnSpc>
              <a:tabLst>
                <a:tab pos="0" algn="l"/>
              </a:tabLst>
            </a:pPr>
            <a:endParaRPr lang="fr-BE" sz="2000" b="0" strike="noStrike" spc="-1" dirty="0">
              <a:latin typeface="Arial"/>
            </a:endParaRPr>
          </a:p>
          <a:p>
            <a:pPr>
              <a:lnSpc>
                <a:spcPct val="100000"/>
              </a:lnSpc>
              <a:tabLst>
                <a:tab pos="0" algn="l"/>
              </a:tabLst>
            </a:pPr>
            <a:r>
              <a:rPr lang="bg-BG" sz="2000" b="0" strike="noStrike" dirty="0">
                <a:solidFill>
                  <a:srgbClr val="000000"/>
                </a:solidFill>
                <a:latin typeface="Arial"/>
              </a:rPr>
              <a:t>Защо това е лошо:</a:t>
            </a:r>
          </a:p>
          <a:p>
            <a:pPr>
              <a:lnSpc>
                <a:spcPct val="100000"/>
              </a:lnSpc>
              <a:tabLst>
                <a:tab pos="0" algn="l"/>
              </a:tabLst>
            </a:pPr>
            <a:r>
              <a:rPr lang="bg-BG" sz="2000" b="0" strike="noStrike" dirty="0">
                <a:solidFill>
                  <a:srgbClr val="000000"/>
                </a:solidFill>
                <a:latin typeface="Arial"/>
              </a:rPr>
              <a:t>Фалшивата информация се използва за очерняне на противниците, независимо какви са реалните факти.</a:t>
            </a:r>
          </a:p>
          <a:p>
            <a:pPr>
              <a:lnSpc>
                <a:spcPct val="100000"/>
              </a:lnSpc>
              <a:tabLst>
                <a:tab pos="0" algn="l"/>
              </a:tabLst>
            </a:pPr>
            <a:r>
              <a:rPr lang="bg-BG" sz="2000" b="0" strike="noStrike" dirty="0">
                <a:solidFill>
                  <a:srgbClr val="000000"/>
                </a:solidFill>
                <a:latin typeface="Arial"/>
              </a:rPr>
              <a:t>Крайно (невярно) описание на ситуацията се представя като действително и това предизвиква отмъстителна реакция.</a:t>
            </a:r>
          </a:p>
          <a:p>
            <a:pPr>
              <a:lnSpc>
                <a:spcPct val="100000"/>
              </a:lnSpc>
              <a:tabLst>
                <a:tab pos="0" algn="l"/>
              </a:tabLst>
            </a:pPr>
            <a:r>
              <a:rPr lang="bg-BG" sz="2000" b="0" strike="noStrike" dirty="0">
                <a:solidFill>
                  <a:srgbClr val="000000"/>
                </a:solidFill>
                <a:latin typeface="Arial"/>
              </a:rPr>
              <a:t>За целите на емоционалната манипулация се използват различни социални групи като непряк довод за подкрепа на „крайните насрещни мерки“</a:t>
            </a: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solidFill>
                <a:srgbClr val="000000"/>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ultra" TargetMode="External"/><Relationship Id="rId3" Type="http://schemas.openxmlformats.org/officeDocument/2006/relationships/hyperlink" Target="https://www.mediamanual.at/" TargetMode="External"/><Relationship Id="rId21" Type="http://schemas.openxmlformats.org/officeDocument/2006/relationships/image" Target="../media/image69.png"/><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danskemedier.dk/undervisning/"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10" Type="http://schemas.openxmlformats.org/officeDocument/2006/relationships/hyperlink" Target="https://www.djecamedija.org/" TargetMode="External"/><Relationship Id="rId19" Type="http://schemas.openxmlformats.org/officeDocument/2006/relationships/hyperlink" Target="https://borneavisen.dk/"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mediakasvatus.fi/" TargetMode="External"/><Relationship Id="rId13" Type="http://schemas.openxmlformats.org/officeDocument/2006/relationships/hyperlink" Target="https://www.schau-hin.info/" TargetMode="External"/><Relationship Id="rId18" Type="http://schemas.openxmlformats.org/officeDocument/2006/relationships/hyperlink" Target="https://www.blinde-kuh.de/smart-index.html" TargetMode="External"/><Relationship Id="rId3" Type="http://schemas.openxmlformats.org/officeDocument/2006/relationships/hyperlink" Target="https://www.hm.ee/et/meediapadevuse-nadal-2019-enne-motlen-siis-jagan" TargetMode="External"/><Relationship Id="rId21" Type="http://schemas.openxmlformats.org/officeDocument/2006/relationships/hyperlink" Target="https://fakescape.cz/" TargetMode="External"/><Relationship Id="rId7" Type="http://schemas.openxmlformats.org/officeDocument/2006/relationships/hyperlink" Target="https://www.mediataitoviikko.fi/" TargetMode="External"/><Relationship Id="rId12" Type="http://schemas.openxmlformats.org/officeDocument/2006/relationships/hyperlink" Target="https://www.bmfsfj.de/bmfsfj/themen/kinder-und-jugend/medienkompetenz/medienkompetenz-staerken/75350" TargetMode="External"/><Relationship Id="rId17" Type="http://schemas.openxmlformats.org/officeDocument/2006/relationships/hyperlink" Target="https://act-on.jff.de/" TargetMode="External"/><Relationship Id="rId2" Type="http://schemas.openxmlformats.org/officeDocument/2006/relationships/image" Target="../media/image68.png"/><Relationship Id="rId16" Type="http://schemas.openxmlformats.org/officeDocument/2006/relationships/hyperlink" Target="https://www.dji.de/ueber-uns/projekte/projekte/apps-fuer-kinder-angebote-und-trendanalysen/datenbank-apps-fuer-kinder.html" TargetMode="External"/><Relationship Id="rId20" Type="http://schemas.openxmlformats.org/officeDocument/2006/relationships/hyperlink" Target="https://medialiteracyinstitute.gr/pii-imaste/"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irex-europe.fr/about-irex-europe/" TargetMode="External"/><Relationship Id="rId5" Type="http://schemas.openxmlformats.org/officeDocument/2006/relationships/hyperlink" Target="https://medialukutaitosuomessa.fi/" TargetMode="External"/><Relationship Id="rId15" Type="http://schemas.openxmlformats.org/officeDocument/2006/relationships/hyperlink" Target="https://www.surfen-ohne-risiko.net/" TargetMode="External"/><Relationship Id="rId23" Type="http://schemas.openxmlformats.org/officeDocument/2006/relationships/image" Target="../media/image70.png"/><Relationship Id="rId10" Type="http://schemas.openxmlformats.org/officeDocument/2006/relationships/hyperlink" Target="https://yle.fi/uutiset/osasto/uutisluokka/" TargetMode="External"/><Relationship Id="rId19" Type="http://schemas.openxmlformats.org/officeDocument/2006/relationships/hyperlink" Target="https://www.dw.com/en/dw-akademie/about-us/s-9519"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yle.fi/aihe/digitreenit" TargetMode="External"/><Relationship Id="rId14" Type="http://schemas.openxmlformats.org/officeDocument/2006/relationships/hyperlink" Target="https://www.gutes-aufwachsen-mit-medien.de/" TargetMode="External"/><Relationship Id="rId22" Type="http://schemas.openxmlformats.org/officeDocument/2006/relationships/image" Target="../media/image69.png"/></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61.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299;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ptem.org.pl/" TargetMode="External"/><Relationship Id="rId13" Type="http://schemas.openxmlformats.org/officeDocument/2006/relationships/hyperlink" Target="https://www.internetsegura.pt/cis/missao-e-objetivos" TargetMode="External"/><Relationship Id="rId18" Type="http://schemas.openxmlformats.org/officeDocument/2006/relationships/hyperlink" Target="https://mediawise.ro/" TargetMode="External"/><Relationship Id="rId3" Type="http://schemas.openxmlformats.org/officeDocument/2006/relationships/hyperlink" Target="https://e-jcn.eu/" TargetMode="External"/><Relationship Id="rId21" Type="http://schemas.openxmlformats.org/officeDocument/2006/relationships/image" Target="../media/image70.png"/><Relationship Id="rId7" Type="http://schemas.openxmlformats.org/officeDocument/2006/relationships/hyperlink" Target="https://panoptykon.org/" TargetMode="External"/><Relationship Id="rId12" Type="http://schemas.openxmlformats.org/officeDocument/2006/relationships/hyperlink" Target="http://milobs.pt/" TargetMode="External"/><Relationship Id="rId17" Type="http://schemas.openxmlformats.org/officeDocument/2006/relationships/hyperlink" Target="https://funky.ong/english/" TargetMode="External"/><Relationship Id="rId2" Type="http://schemas.openxmlformats.org/officeDocument/2006/relationships/image" Target="../media/image68.png"/><Relationship Id="rId16" Type="http://schemas.openxmlformats.org/officeDocument/2006/relationships/hyperlink" Target="https://www.factual.ro/" TargetMode="External"/><Relationship Id="rId20" Type="http://schemas.openxmlformats.org/officeDocument/2006/relationships/image" Target="../media/image69.png"/><Relationship Id="rId1" Type="http://schemas.openxmlformats.org/officeDocument/2006/relationships/slideLayout" Target="../slideLayouts/slideLayout61.xml"/><Relationship Id="rId6" Type="http://schemas.openxmlformats.org/officeDocument/2006/relationships/hyperlink" Target="https://fdds.pl/" TargetMode="External"/><Relationship Id="rId11" Type="http://schemas.openxmlformats.org/officeDocument/2006/relationships/hyperlink" Target="https://konkret24.tvn24.pl/" TargetMode="External"/><Relationship Id="rId5" Type="http://schemas.openxmlformats.org/officeDocument/2006/relationships/hyperlink" Target="https://nowoczesnapolska.org.pl/" TargetMode="External"/><Relationship Id="rId15" Type="http://schemas.openxmlformats.org/officeDocument/2006/relationships/hyperlink" Target="https://www.activewatch.ro/" TargetMode="External"/><Relationship Id="rId10" Type="http://schemas.openxmlformats.org/officeDocument/2006/relationships/hyperlink" Target="https://www.facebook.com/groups/wojownicyklawiatury/" TargetMode="External"/><Relationship Id="rId19" Type="http://schemas.openxmlformats.org/officeDocument/2006/relationships/hyperlink" Target="http://en.rvr.sk/" TargetMode="External"/><Relationship Id="rId4" Type="http://schemas.openxmlformats.org/officeDocument/2006/relationships/hyperlink" Target="https://demagog.org.pl/" TargetMode="External"/><Relationship Id="rId9" Type="http://schemas.openxmlformats.org/officeDocument/2006/relationships/hyperlink" Target="https://www.szkolazklasa.org.pl/" TargetMode="External"/><Relationship Id="rId14" Type="http://schemas.openxmlformats.org/officeDocument/2006/relationships/hyperlink" Target="https://www.incode2030.gov.pt/en/incode2030"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71916" y="3712287"/>
            <a:ext cx="9320084" cy="13219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bg-BG" sz="8000" b="1" strike="noStrike" spc="-100" dirty="0">
                <a:solidFill>
                  <a:srgbClr val="FF5D00"/>
                </a:solidFill>
                <a:latin typeface="Arial"/>
              </a:rPr>
              <a:t>дез</a:t>
            </a:r>
            <a:r>
              <a:rPr lang="bg-BG" sz="8000" b="1" strike="noStrike" spc="-100" dirty="0">
                <a:solidFill>
                  <a:srgbClr val="164193"/>
                </a:solidFill>
                <a:latin typeface="Arial"/>
              </a:rPr>
              <a:t>информацията</a:t>
            </a:r>
          </a:p>
        </p:txBody>
      </p:sp>
      <p:sp>
        <p:nvSpPr>
          <p:cNvPr id="283" name="CustomShape 2"/>
          <p:cNvSpPr/>
          <p:nvPr/>
        </p:nvSpPr>
        <p:spPr>
          <a:xfrm>
            <a:off x="2949373" y="3186673"/>
            <a:ext cx="3862655" cy="9526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bg-BG" sz="2800" b="0" strike="noStrike" dirty="0">
                <a:solidFill>
                  <a:srgbClr val="164193"/>
                </a:solidFill>
                <a:latin typeface="Arial"/>
              </a:rPr>
              <a:t>ДА РАЗПОЗНАВАМЕ И ДА СЕ БОРИМ С</a:t>
            </a: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КАКВО E ДЕЗИНФОРМАЦИЯ — </a:t>
            </a:r>
            <a:r>
              <a:rPr lang="bg-BG" sz="1800" b="1" strike="noStrike">
                <a:solidFill>
                  <a:srgbClr val="FFFFFF"/>
                </a:solidFill>
                <a:latin typeface="Arial"/>
              </a:rPr>
              <a:t>ЕДИН И СЪЩИ ЧОВЕК СЕ ПРЕСТРУВА НА РАЗЛИЧНИ ГРАЖДАНИ УКРАИНОФОБИ</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518834"/>
            <a:ext cx="2379960" cy="797406"/>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bg-BG" sz="1400" b="1" strike="noStrike" dirty="0">
                <a:solidFill>
                  <a:srgbClr val="FFFFFF"/>
                </a:solidFill>
                <a:latin typeface="Arial"/>
              </a:rPr>
              <a:t>Аз съм Мария, майка съм и живея в Крим</a:t>
            </a:r>
          </a:p>
        </p:txBody>
      </p:sp>
      <p:sp>
        <p:nvSpPr>
          <p:cNvPr id="387" name="CustomShape 3"/>
          <p:cNvSpPr/>
          <p:nvPr/>
        </p:nvSpPr>
        <p:spPr>
          <a:xfrm>
            <a:off x="3541320" y="1518834"/>
            <a:ext cx="2352600" cy="797406"/>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200"/>
              </a:lnSpc>
            </a:pPr>
            <a:r>
              <a:rPr lang="bg-BG" sz="1400" b="1" strike="noStrike" dirty="0">
                <a:solidFill>
                  <a:srgbClr val="FFFFFF"/>
                </a:solidFill>
                <a:latin typeface="Arial"/>
              </a:rPr>
              <a:t>Сега съм заместник-председателят </a:t>
            </a:r>
          </a:p>
          <a:p>
            <a:pPr algn="ctr">
              <a:lnSpc>
                <a:spcPts val="1200"/>
              </a:lnSpc>
            </a:pPr>
            <a:r>
              <a:rPr lang="bg-BG" sz="1400" b="1" strike="noStrike" dirty="0">
                <a:solidFill>
                  <a:srgbClr val="FFFFFF"/>
                </a:solidFill>
                <a:latin typeface="Arial"/>
              </a:rPr>
              <a:t>на културна фондация </a:t>
            </a:r>
          </a:p>
          <a:p>
            <a:pPr algn="ctr">
              <a:lnSpc>
                <a:spcPts val="1200"/>
              </a:lnSpc>
            </a:pPr>
            <a:r>
              <a:rPr lang="bg-BG" sz="1400" b="1" strike="noStrike" dirty="0">
                <a:solidFill>
                  <a:srgbClr val="FFFFFF"/>
                </a:solidFill>
                <a:latin typeface="Arial"/>
              </a:rPr>
              <a:t> в Луганск</a:t>
            </a:r>
          </a:p>
        </p:txBody>
      </p:sp>
      <p:sp>
        <p:nvSpPr>
          <p:cNvPr id="388" name="CustomShape 4"/>
          <p:cNvSpPr/>
          <p:nvPr/>
        </p:nvSpPr>
        <p:spPr>
          <a:xfrm>
            <a:off x="6334560" y="1518834"/>
            <a:ext cx="2355480" cy="797406"/>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bg-BG" sz="1400" b="1" strike="noStrike" dirty="0">
                <a:solidFill>
                  <a:srgbClr val="FFFFFF"/>
                </a:solidFill>
                <a:latin typeface="Arial"/>
              </a:rPr>
              <a:t>Сега съм </a:t>
            </a:r>
            <a:r>
              <a:rPr lang="bg-BG" sz="1400" b="1" strike="noStrike" dirty="0" err="1">
                <a:solidFill>
                  <a:srgbClr val="FFFFFF"/>
                </a:solidFill>
                <a:latin typeface="Arial"/>
              </a:rPr>
              <a:t>рускоговоряща</a:t>
            </a:r>
            <a:r>
              <a:rPr lang="bg-BG" sz="1400" b="1" strike="noStrike" dirty="0">
                <a:solidFill>
                  <a:srgbClr val="FFFFFF"/>
                </a:solidFill>
                <a:latin typeface="Arial"/>
              </a:rPr>
              <a:t> жителка на Рига, Латвия</a:t>
            </a:r>
          </a:p>
        </p:txBody>
      </p:sp>
      <p:sp>
        <p:nvSpPr>
          <p:cNvPr id="389" name="CustomShape 5"/>
          <p:cNvSpPr/>
          <p:nvPr/>
        </p:nvSpPr>
        <p:spPr>
          <a:xfrm>
            <a:off x="9131760" y="1518834"/>
            <a:ext cx="2354400" cy="797406"/>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bg-BG" sz="1400" b="1" strike="noStrike" dirty="0">
                <a:solidFill>
                  <a:srgbClr val="FFFFFF"/>
                </a:solidFill>
                <a:latin typeface="Arial"/>
              </a:rPr>
              <a:t>Сега живея </a:t>
            </a:r>
          </a:p>
          <a:p>
            <a:pPr algn="ctr">
              <a:lnSpc>
                <a:spcPts val="1380"/>
              </a:lnSpc>
            </a:pPr>
            <a:r>
              <a:rPr lang="bg-BG" sz="1400" b="1" strike="noStrike" dirty="0">
                <a:solidFill>
                  <a:srgbClr val="FFFFFF"/>
                </a:solidFill>
                <a:latin typeface="Arial"/>
              </a:rPr>
              <a:t>в Харков, Украйна</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1</a:t>
            </a:r>
          </a:p>
        </p:txBody>
      </p:sp>
      <p:sp>
        <p:nvSpPr>
          <p:cNvPr id="391" name="CustomShape 7"/>
          <p:cNvSpPr/>
          <p:nvPr/>
        </p:nvSpPr>
        <p:spPr>
          <a:xfrm>
            <a:off x="2541722" y="4836600"/>
            <a:ext cx="7113722" cy="649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bg-BG" sz="2000" b="1" strike="noStrike" dirty="0">
                <a:solidFill>
                  <a:srgbClr val="FFFFFF"/>
                </a:solidFill>
                <a:latin typeface="Arial"/>
              </a:rPr>
              <a:t>ИСТИНСКА ЛИЧНОСТ Е ИЗПОЛЗВАНА КАТО АКТРИСА </a:t>
            </a:r>
            <a:endParaRPr lang="bg-BG" sz="2000" b="1" strike="noStrike" dirty="0" smtClean="0">
              <a:solidFill>
                <a:srgbClr val="FFFFFF"/>
              </a:solidFill>
              <a:latin typeface="Arial"/>
            </a:endParaRPr>
          </a:p>
          <a:p>
            <a:pPr algn="ctr">
              <a:lnSpc>
                <a:spcPts val="1899"/>
              </a:lnSpc>
            </a:pPr>
            <a:r>
              <a:rPr lang="bg-BG" sz="2000" b="1" strike="noStrike" dirty="0" smtClean="0">
                <a:solidFill>
                  <a:srgbClr val="FFFFFF"/>
                </a:solidFill>
                <a:latin typeface="Arial"/>
              </a:rPr>
              <a:t>ВЪВ </a:t>
            </a:r>
            <a:r>
              <a:rPr lang="bg-BG" sz="2000" b="1" strike="noStrike" dirty="0">
                <a:solidFill>
                  <a:srgbClr val="FFFFFF"/>
                </a:solidFill>
                <a:latin typeface="Arial"/>
              </a:rPr>
              <a:t>ФАЛШИВА ИСТОРИЯ</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КАК ДЕЙСТВА ДЕЗИНФОРМАЦИЯТА — </a:t>
            </a:r>
            <a:r>
              <a:rPr lang="bg-BG" sz="1800" b="1" strike="noStrike">
                <a:solidFill>
                  <a:srgbClr val="FFFFFF"/>
                </a:solidFill>
                <a:latin typeface="Arial"/>
              </a:rPr>
              <a:t>ПРОЦЕС НА ДЕЗИНФОРМАЦИЯТА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294818" y="4252679"/>
            <a:ext cx="3711960"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bg-BG" sz="4800" b="1" strike="noStrike" dirty="0">
                <a:solidFill>
                  <a:srgbClr val="FFFFFF"/>
                </a:solidFill>
                <a:latin typeface="Arial"/>
              </a:rPr>
              <a:t>ПОДКРЕПИ</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70559" y="4252544"/>
            <a:ext cx="4109760" cy="934831"/>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bg-BG" sz="4800" b="1" strike="noStrike" spc="-100" dirty="0">
                <a:solidFill>
                  <a:srgbClr val="FFFFFF"/>
                </a:solidFill>
                <a:latin typeface="Arial"/>
              </a:rPr>
              <a:t>ПОВЯРВАЙ</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8118724" y="4252408"/>
            <a:ext cx="3996241" cy="934831"/>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bg-BG" sz="4800" b="1" strike="noStrike" spc="-100" dirty="0">
                <a:solidFill>
                  <a:srgbClr val="FFFFFF"/>
                </a:solidFill>
                <a:latin typeface="Arial"/>
              </a:rPr>
              <a:t>ДЕЙСТВАЙ</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spc="-100" dirty="0">
                <a:solidFill>
                  <a:srgbClr val="FFFFFF"/>
                </a:solidFill>
                <a:latin typeface="Arial"/>
              </a:rPr>
              <a:t>КАК ДЕЙСТВА ДЕЗИНФОРМАЦИЯТА — </a:t>
            </a:r>
            <a:r>
              <a:rPr lang="bg-BG" sz="1800" b="1" strike="noStrike" spc="-100" dirty="0">
                <a:solidFill>
                  <a:srgbClr val="FFFFFF"/>
                </a:solidFill>
                <a:latin typeface="Arial"/>
              </a:rPr>
              <a:t>ПРОЦЕС НА ДЕЗИНФОРМАЦИЯТА II — ЕВРОПЕЙСКИТЕ ЦЕННОСТИ</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4966300" y="2702311"/>
            <a:ext cx="2523140" cy="2146252"/>
            <a:chOff x="4966300" y="2900392"/>
            <a:chExt cx="2258801" cy="1937520"/>
          </a:xfrm>
        </p:grpSpPr>
        <p:sp>
          <p:nvSpPr>
            <p:cNvPr id="440" name="CustomShape 34"/>
            <p:cNvSpPr/>
            <p:nvPr/>
          </p:nvSpPr>
          <p:spPr>
            <a:xfrm>
              <a:off x="5126940" y="2900392"/>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40" y="3852523"/>
              <a:ext cx="1924020" cy="49880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ts val="1760"/>
                </a:lnSpc>
              </a:pPr>
              <a:r>
                <a:rPr lang="bg-BG" sz="1700" b="1" strike="noStrike" spc="-100" dirty="0">
                  <a:solidFill>
                    <a:srgbClr val="FF5D00"/>
                  </a:solidFill>
                  <a:latin typeface="Arial"/>
                </a:rPr>
                <a:t>ЕДИНСТВО В</a:t>
              </a:r>
            </a:p>
            <a:p>
              <a:pPr algn="ctr">
                <a:lnSpc>
                  <a:spcPts val="1760"/>
                </a:lnSpc>
              </a:pPr>
              <a:r>
                <a:rPr lang="bg-BG" sz="1700" b="1" strike="noStrike" spc="-100" dirty="0">
                  <a:solidFill>
                    <a:srgbClr val="FF5D00"/>
                  </a:solidFill>
                  <a:latin typeface="Arial"/>
                </a:rPr>
                <a:t>МНОГООБРАЗИЕТО</a:t>
              </a: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4966300" y="3623760"/>
              <a:ext cx="2258801"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bg-BG" sz="1400" b="1" strike="noStrike" spc="-100" dirty="0">
                  <a:solidFill>
                    <a:srgbClr val="FFFFFF"/>
                  </a:solidFill>
                  <a:latin typeface="Arial"/>
                </a:rPr>
                <a:t>ЕВРОПЕЙСКИ ЦЕННОСТИ</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spc="-100" dirty="0">
                <a:solidFill>
                  <a:srgbClr val="FFFFFF"/>
                </a:solidFill>
                <a:latin typeface="Arial"/>
              </a:rPr>
              <a:t>КАК ДЕЙСТВА ДЕЗИНФОРМАЦИЯТА — </a:t>
            </a:r>
            <a:r>
              <a:rPr lang="bg-BG" sz="1800" b="1" strike="noStrike" spc="-100" dirty="0">
                <a:solidFill>
                  <a:srgbClr val="FFFFFF"/>
                </a:solidFill>
                <a:latin typeface="Arial"/>
              </a:rPr>
              <a:t>ПРОЦЕС НА ДЕЗИНФОРМАЦИЯТА II — ЕВРОПЕЙСКИ ЦЕННОСТИ</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2</a:t>
            </a:r>
          </a:p>
        </p:txBody>
      </p:sp>
      <p:sp>
        <p:nvSpPr>
          <p:cNvPr id="482" name="Line 29"/>
          <p:cNvSpPr/>
          <p:nvPr/>
        </p:nvSpPr>
        <p:spPr>
          <a:xfrm flipV="1">
            <a:off x="5131080" y="420048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5122000" y="2687760"/>
            <a:ext cx="2258801" cy="2105640"/>
            <a:chOff x="5105368" y="2797560"/>
            <a:chExt cx="1980665"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57503" y="3867455"/>
              <a:ext cx="1910880" cy="43904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500"/>
                </a:lnSpc>
              </a:pPr>
              <a:r>
                <a:rPr lang="bg-BG" sz="1700" b="1" strike="noStrike" spc="-100" dirty="0">
                  <a:solidFill>
                    <a:srgbClr val="FF5D00"/>
                  </a:solidFill>
                  <a:latin typeface="Arial"/>
                </a:rPr>
                <a:t>ЕДИНСТВО В</a:t>
              </a:r>
            </a:p>
            <a:p>
              <a:pPr algn="ctr">
                <a:lnSpc>
                  <a:spcPts val="1500"/>
                </a:lnSpc>
              </a:pPr>
              <a:r>
                <a:rPr lang="bg-BG" sz="1700" b="1" strike="noStrike" spc="-100" dirty="0">
                  <a:solidFill>
                    <a:srgbClr val="FF5D00"/>
                  </a:solidFill>
                  <a:latin typeface="Arial"/>
                </a:rPr>
                <a:t>МНОГООБРАЗИЕТО</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05368" y="3623760"/>
              <a:ext cx="1980665" cy="28186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bg-BG" sz="1400" b="1" strike="noStrike" spc="-100" dirty="0">
                  <a:solidFill>
                    <a:srgbClr val="FFFFFF"/>
                  </a:solidFill>
                  <a:latin typeface="Arial"/>
                </a:rPr>
                <a:t>ЕВРОПЕЙСКИ ЦЕННОСТИ</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059400" y="1749240"/>
            <a:ext cx="2937528" cy="82728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bg-BG" sz="2000" b="1" strike="noStrike" spc="-100" dirty="0">
                <a:solidFill>
                  <a:srgbClr val="FFFFFF"/>
                </a:solidFill>
                <a:latin typeface="Arial"/>
              </a:rPr>
              <a:t>Недоверието и</a:t>
            </a:r>
          </a:p>
          <a:p>
            <a:pPr>
              <a:lnSpc>
                <a:spcPts val="2001"/>
              </a:lnSpc>
            </a:pPr>
            <a:r>
              <a:rPr lang="bg-BG" sz="2000" b="1" strike="noStrike" spc="-100" dirty="0">
                <a:solidFill>
                  <a:srgbClr val="FFFFFF"/>
                </a:solidFill>
                <a:latin typeface="Arial"/>
              </a:rPr>
              <a:t>подозрението растат</a:t>
            </a:r>
          </a:p>
        </p:txBody>
      </p:sp>
      <p:sp>
        <p:nvSpPr>
          <p:cNvPr id="497" name="CustomShape 41"/>
          <p:cNvSpPr/>
          <p:nvPr/>
        </p:nvSpPr>
        <p:spPr>
          <a:xfrm>
            <a:off x="685800" y="2973600"/>
            <a:ext cx="4136400" cy="77616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1500"/>
              </a:lnSpc>
            </a:pPr>
            <a:r>
              <a:rPr lang="bg-BG" sz="2000" b="1" strike="noStrike" dirty="0">
                <a:solidFill>
                  <a:srgbClr val="FFFFFF"/>
                </a:solidFill>
                <a:latin typeface="Arial"/>
              </a:rPr>
              <a:t>Вярата в ценности като демокрацията и равенството малко по малко се губи</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spc="-100" dirty="0">
                <a:solidFill>
                  <a:srgbClr val="FFFFFF"/>
                </a:solidFill>
                <a:latin typeface="Arial"/>
              </a:rPr>
              <a:t>КАК ДЕЙСТВА ДЕЗИНФОРМАЦИЯТА — </a:t>
            </a:r>
            <a:r>
              <a:rPr lang="bg-BG" sz="1800" b="1" strike="noStrike" spc="-100" dirty="0">
                <a:solidFill>
                  <a:srgbClr val="FFFFFF"/>
                </a:solidFill>
                <a:latin typeface="Arial"/>
              </a:rPr>
              <a:t>ПРОЦЕС НА ДЕЗИНФОРМАЦИЯТА II — ЕВРОПЕЙСКИ ЦЕННОСТИ</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bg-BG" sz="1400" b="1" strike="noStrike">
                <a:solidFill>
                  <a:srgbClr val="FFFFFF"/>
                </a:solidFill>
                <a:latin typeface="Arial"/>
              </a:rPr>
              <a:t>ВСЕ ПОВЕЧЕ АНТИЕВРОПЕЙСКИ ЦЕННОСТИ</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bg-BG" sz="1700" b="1" strike="noStrike">
                  <a:solidFill>
                    <a:srgbClr val="FF5D00"/>
                  </a:solidFill>
                  <a:latin typeface="Arial"/>
                </a:rPr>
                <a:t>ЕДИНСТВО В</a:t>
              </a:r>
            </a:p>
            <a:p>
              <a:pPr algn="ctr">
                <a:lnSpc>
                  <a:spcPts val="1760"/>
                </a:lnSpc>
              </a:pPr>
              <a:r>
                <a:rPr lang="bg-BG" sz="1700" b="1" strike="noStrike">
                  <a:solidFill>
                    <a:srgbClr val="FF5D00"/>
                  </a:solidFill>
                  <a:latin typeface="Arial"/>
                </a:rPr>
                <a:t>МНОГООБРАЗИЕТО</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bg-BG" sz="1400" b="1" strike="noStrike">
                  <a:solidFill>
                    <a:srgbClr val="FFFFFF"/>
                  </a:solidFill>
                  <a:latin typeface="Arial"/>
                </a:rPr>
                <a:t>ЕВРОПЕЙСКИ ЦЕННОСТИ</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bg-BG" sz="1400" b="1" strike="noStrike">
                <a:solidFill>
                  <a:srgbClr val="FFFFFF"/>
                </a:solidFill>
                <a:latin typeface="Arial"/>
              </a:rPr>
              <a:t>ЦАРЯТ ОБЪРКВАНЕ И НЕРЕШИТЕЛНОСТ</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spc="-100" dirty="0">
                <a:solidFill>
                  <a:srgbClr val="FFFFFF"/>
                </a:solidFill>
                <a:latin typeface="Arial"/>
              </a:rPr>
              <a:t>КАК ДЕЙСТВА ДЕЗИНФОРМАЦИЯТА — </a:t>
            </a:r>
            <a:r>
              <a:rPr lang="bg-BG" sz="1800" b="1" strike="noStrike" spc="-100" dirty="0">
                <a:solidFill>
                  <a:srgbClr val="FFFFFF"/>
                </a:solidFill>
                <a:latin typeface="Arial"/>
              </a:rPr>
              <a:t>ПРОЦЕС НА ДЕЗИНФОРМАЦИЯТА II — СРЕЩУ ЕС: ОТ „РУСИЯ ДНЕС“</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spc="-100" dirty="0">
                <a:solidFill>
                  <a:srgbClr val="FFFFFF"/>
                </a:solidFill>
                <a:latin typeface="Arial"/>
              </a:rPr>
              <a:t>КАК ДЕЙСТВА ДЕЗИНФОРМАЦИЯТА — </a:t>
            </a:r>
            <a:r>
              <a:rPr lang="bg-BG" sz="1800" b="1" strike="noStrike" spc="-100" dirty="0">
                <a:solidFill>
                  <a:srgbClr val="FFFFFF"/>
                </a:solidFill>
                <a:latin typeface="Arial"/>
              </a:rPr>
              <a:t>ПРОЦЕС НА ДЕЗИНФОРМАЦИЯТА II — ЕВРОПЕЙСКИ ЦЕННОСТИ</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КАК ДЕЙСТВА ДЕЗИНФОРМАЦИЯТА — </a:t>
            </a:r>
            <a:r>
              <a:rPr lang="bg-BG" sz="1800" b="1" strike="noStrike">
                <a:solidFill>
                  <a:srgbClr val="FFFFFF"/>
                </a:solidFill>
                <a:latin typeface="Arial"/>
              </a:rPr>
              <a:t>РОЛЯТА НА СОЦИАЛНИТЕ МЕДИИ</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2</a:t>
            </a:r>
          </a:p>
        </p:txBody>
      </p:sp>
      <p:sp>
        <p:nvSpPr>
          <p:cNvPr id="521" name="CustomShape 3"/>
          <p:cNvSpPr/>
          <p:nvPr/>
        </p:nvSpPr>
        <p:spPr>
          <a:xfrm>
            <a:off x="3818016" y="1425960"/>
            <a:ext cx="4733208"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bg-BG" sz="2000" b="1" strike="noStrike" dirty="0">
                <a:solidFill>
                  <a:srgbClr val="FFFFFF"/>
                </a:solidFill>
                <a:latin typeface="Arial"/>
              </a:rPr>
              <a:t>РОЛЯТА НА СОЦИАЛНИТЕ МЕДИИ</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КАК ДЕЙСТВА ДЕЗИНФОРМАЦИЯТА — </a:t>
            </a:r>
            <a:r>
              <a:rPr lang="bg-BG" sz="1800" b="1" strike="noStrike">
                <a:solidFill>
                  <a:srgbClr val="FFFFFF"/>
                </a:solidFill>
                <a:latin typeface="Arial"/>
              </a:rPr>
              <a:t>КАК МОЖЕ ДА СЕ МАНИПУЛИРА СЪДЪРЖАНИЕТО?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КАК ДЕЙСТВА ДЕЗИНФОРМАЦИЯТА — </a:t>
            </a:r>
            <a:r>
              <a:rPr lang="bg-BG" sz="1800" b="1" strike="noStrike">
                <a:solidFill>
                  <a:srgbClr val="FFFFFF"/>
                </a:solidFill>
                <a:latin typeface="Arial"/>
              </a:rPr>
              <a:t>КАК МОЖЕ ДА СЕ МАНИПУЛИРА СЪДЪРЖАНИЕТО?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b="0" strike="noStrike">
                <a:solidFill>
                  <a:srgbClr val="FFFFFF"/>
                </a:solidFill>
                <a:latin typeface="Arial"/>
              </a:rPr>
              <a:t>НЯКОЛКО ПРИМЕРА</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1905120" y="4216320"/>
            <a:ext cx="4784040" cy="513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2400" b="1" strike="noStrike">
                <a:solidFill>
                  <a:srgbClr val="FFFFFF"/>
                </a:solidFill>
                <a:latin typeface="Arial"/>
              </a:rPr>
              <a:t>Грета държи картечница!</a:t>
            </a:r>
          </a:p>
        </p:txBody>
      </p:sp>
      <p:sp>
        <p:nvSpPr>
          <p:cNvPr id="292" name="CustomShape 3"/>
          <p:cNvSpPr/>
          <p:nvPr/>
        </p:nvSpPr>
        <p:spPr>
          <a:xfrm>
            <a:off x="6095880" y="4906206"/>
            <a:ext cx="5772240" cy="7527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2400" b="1" strike="noStrike" dirty="0">
                <a:solidFill>
                  <a:srgbClr val="FFFFFF"/>
                </a:solidFill>
                <a:latin typeface="Arial"/>
              </a:rPr>
              <a:t>Папата подкрепя политически лидер!</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bg-BG" sz="1400" b="1" strike="noStrike">
                <a:solidFill>
                  <a:srgbClr val="0B1741"/>
                </a:solidFill>
                <a:latin typeface="Arial"/>
              </a:rPr>
              <a:t>НЯКОЙ КАЗВА В TWITTER</a:t>
            </a:r>
          </a:p>
        </p:txBody>
      </p:sp>
      <p:pic>
        <p:nvPicPr>
          <p:cNvPr id="294" name="Immagine 9"/>
          <p:cNvPicPr/>
          <p:nvPr/>
        </p:nvPicPr>
        <p:blipFill>
          <a:blip r:embed="rId6"/>
          <a:stretch/>
        </p:blipFill>
        <p:spPr>
          <a:xfrm>
            <a:off x="10838880" y="119304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bg-BG" sz="1400" b="1" strike="noStrike">
                <a:solidFill>
                  <a:srgbClr val="0B1741"/>
                </a:solidFill>
                <a:latin typeface="Arial"/>
              </a:rPr>
              <a:t>ДРУГ ПУБЛИКУВА ВЪВ FACEBOOK</a:t>
            </a:r>
          </a:p>
        </p:txBody>
      </p:sp>
      <p:pic>
        <p:nvPicPr>
          <p:cNvPr id="296" name="Immagine 11"/>
          <p:cNvPicPr/>
          <p:nvPr/>
        </p:nvPicPr>
        <p:blipFill>
          <a:blip r:embed="rId7">
            <a:biLevel thresh="50000"/>
          </a:blip>
          <a:stretch/>
        </p:blipFill>
        <p:spPr>
          <a:xfrm>
            <a:off x="5549400" y="1216080"/>
            <a:ext cx="754200" cy="51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b="0" strike="noStrike">
                <a:solidFill>
                  <a:srgbClr val="FFFFFF"/>
                </a:solidFill>
                <a:latin typeface="Arial"/>
              </a:rPr>
              <a:t>КАК ДА РЕАГИРАМЕ НА ДЕЗИНФОРМАЦИЯТА</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bg-BG" sz="4000" b="1" strike="noStrike">
                <a:solidFill>
                  <a:srgbClr val="FFFFFF"/>
                </a:solidFill>
                <a:latin typeface="Arial"/>
              </a:rPr>
              <a:t>Помислете,</a:t>
            </a:r>
          </a:p>
        </p:txBody>
      </p:sp>
      <p:sp>
        <p:nvSpPr>
          <p:cNvPr id="535" name="CustomShape 3"/>
          <p:cNvSpPr/>
          <p:nvPr/>
        </p:nvSpPr>
        <p:spPr>
          <a:xfrm>
            <a:off x="3711310" y="2154780"/>
            <a:ext cx="2328881"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sz="1600" b="1" strike="noStrike" dirty="0">
                <a:solidFill>
                  <a:srgbClr val="FFFFFF"/>
                </a:solidFill>
                <a:latin typeface="Arial"/>
              </a:rPr>
              <a:t>преди да споделите</a:t>
            </a:r>
          </a:p>
        </p:txBody>
      </p:sp>
      <p:sp>
        <p:nvSpPr>
          <p:cNvPr id="536" name="CustomShape 4"/>
          <p:cNvSpPr/>
          <p:nvPr/>
        </p:nvSpPr>
        <p:spPr>
          <a:xfrm>
            <a:off x="8098021" y="1530000"/>
            <a:ext cx="4093739"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bg-BG" sz="4000" b="1" strike="noStrike" spc="-130" dirty="0">
                <a:solidFill>
                  <a:srgbClr val="FFFFFF"/>
                </a:solidFill>
                <a:latin typeface="Arial"/>
              </a:rPr>
              <a:t>Сигнализирайте</a:t>
            </a:r>
          </a:p>
        </p:txBody>
      </p:sp>
      <p:sp>
        <p:nvSpPr>
          <p:cNvPr id="537" name="CustomShape 5"/>
          <p:cNvSpPr/>
          <p:nvPr/>
        </p:nvSpPr>
        <p:spPr>
          <a:xfrm>
            <a:off x="9217440" y="2147040"/>
            <a:ext cx="2130498"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sz="1600" b="1" strike="noStrike" dirty="0">
                <a:solidFill>
                  <a:srgbClr val="FFFFFF"/>
                </a:solidFill>
                <a:latin typeface="Arial"/>
              </a:rPr>
              <a:t>на платформите</a:t>
            </a:r>
          </a:p>
        </p:txBody>
      </p:sp>
      <p:sp>
        <p:nvSpPr>
          <p:cNvPr id="538" name="CustomShape 6"/>
          <p:cNvSpPr/>
          <p:nvPr/>
        </p:nvSpPr>
        <p:spPr>
          <a:xfrm>
            <a:off x="6526080" y="4979520"/>
            <a:ext cx="5431458" cy="356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sz="1600" b="1" strike="noStrike" spc="-100" dirty="0">
                <a:solidFill>
                  <a:srgbClr val="FFFFFF"/>
                </a:solidFill>
                <a:latin typeface="Arial"/>
              </a:rPr>
              <a:t>Превърнете се в личен „проверител на фактите“ за </a:t>
            </a:r>
          </a:p>
        </p:txBody>
      </p:sp>
      <p:sp>
        <p:nvSpPr>
          <p:cNvPr id="539" name="CustomShape 7"/>
          <p:cNvSpPr/>
          <p:nvPr/>
        </p:nvSpPr>
        <p:spPr>
          <a:xfrm>
            <a:off x="2643480" y="5276880"/>
            <a:ext cx="4259520" cy="109115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3900"/>
              </a:lnSpc>
            </a:pPr>
            <a:r>
              <a:rPr lang="bg-BG" sz="4000" b="1" strike="noStrike" spc="-100" dirty="0">
                <a:solidFill>
                  <a:srgbClr val="FFFFFF"/>
                </a:solidFill>
                <a:latin typeface="Arial"/>
              </a:rPr>
              <a:t>Проверете фактите</a:t>
            </a:r>
          </a:p>
        </p:txBody>
      </p:sp>
      <p:sp>
        <p:nvSpPr>
          <p:cNvPr id="540" name="CustomShape 8"/>
          <p:cNvSpPr/>
          <p:nvPr/>
        </p:nvSpPr>
        <p:spPr>
          <a:xfrm>
            <a:off x="6386760" y="5276880"/>
            <a:ext cx="4020120" cy="109115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3900"/>
              </a:lnSpc>
            </a:pPr>
            <a:r>
              <a:rPr lang="bg-BG" sz="4000" b="1" strike="noStrike" dirty="0">
                <a:solidFill>
                  <a:srgbClr val="FFFFFF"/>
                </a:solidFill>
                <a:latin typeface="Arial"/>
              </a:rPr>
              <a:t>семейството и приятелите си</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КАК ДА РЕАГИРАМЕ НА ДЕЗИНФОРМАЦИЯТА — </a:t>
            </a:r>
            <a:r>
              <a:rPr lang="bg-BG" sz="1800" b="1" strike="noStrike">
                <a:solidFill>
                  <a:srgbClr val="FFFFFF"/>
                </a:solidFill>
                <a:latin typeface="Arial"/>
              </a:rPr>
              <a:t>ПОМИСЛЕТЕ, ПРЕДИ ДА СПОДЕЛИТЕ, И ПРОВЕРЕТЕ ФАКТИТЕ</a:t>
            </a:r>
          </a:p>
        </p:txBody>
      </p:sp>
      <p:sp>
        <p:nvSpPr>
          <p:cNvPr id="546" name="CustomShape 3"/>
          <p:cNvSpPr/>
          <p:nvPr/>
        </p:nvSpPr>
        <p:spPr>
          <a:xfrm>
            <a:off x="584280" y="2877120"/>
            <a:ext cx="2870640" cy="175287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bg-BG" sz="3600" b="1" strike="noStrike" dirty="0">
                <a:solidFill>
                  <a:srgbClr val="FFFFFF"/>
                </a:solidFill>
                <a:latin typeface="Arial"/>
              </a:rPr>
              <a:t>Поставете под съмнение</a:t>
            </a:r>
          </a:p>
        </p:txBody>
      </p:sp>
      <p:sp>
        <p:nvSpPr>
          <p:cNvPr id="547" name="CustomShape 4"/>
          <p:cNvSpPr/>
          <p:nvPr/>
        </p:nvSpPr>
        <p:spPr>
          <a:xfrm>
            <a:off x="3428640" y="2877120"/>
            <a:ext cx="533484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bg-BG" sz="3600" b="1" strike="noStrike" dirty="0">
                <a:solidFill>
                  <a:srgbClr val="FFFFFF"/>
                </a:solidFill>
                <a:latin typeface="Arial"/>
              </a:rPr>
              <a:t>Проверете фактите</a:t>
            </a:r>
          </a:p>
        </p:txBody>
      </p:sp>
      <p:sp>
        <p:nvSpPr>
          <p:cNvPr id="548" name="CustomShape 5"/>
          <p:cNvSpPr/>
          <p:nvPr/>
        </p:nvSpPr>
        <p:spPr>
          <a:xfrm>
            <a:off x="8822880" y="2877120"/>
            <a:ext cx="294516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bg-BG" sz="3600" b="1" strike="noStrike" dirty="0">
                <a:solidFill>
                  <a:srgbClr val="FFFFFF"/>
                </a:solidFill>
                <a:latin typeface="Arial"/>
              </a:rPr>
              <a:t>Вземете решение</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КАК ДА РЕАГИРАМЕ НА ДЕЗИНФОРМАЦИЯТА — </a:t>
            </a:r>
            <a:r>
              <a:rPr lang="bg-BG" sz="1800" b="1" strike="noStrike">
                <a:solidFill>
                  <a:srgbClr val="FFFFFF"/>
                </a:solidFill>
                <a:latin typeface="Arial"/>
              </a:rPr>
              <a:t>ПРОВЕРЕТЕ ФАКТИТЕ</a:t>
            </a:r>
          </a:p>
        </p:txBody>
      </p:sp>
      <p:sp>
        <p:nvSpPr>
          <p:cNvPr id="551" name="CustomShape 2"/>
          <p:cNvSpPr/>
          <p:nvPr/>
        </p:nvSpPr>
        <p:spPr>
          <a:xfrm>
            <a:off x="5038200" y="1993320"/>
            <a:ext cx="21150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1600" b="1" strike="noStrike">
                <a:solidFill>
                  <a:srgbClr val="FFFFFF"/>
                </a:solidFill>
                <a:latin typeface="Arial"/>
              </a:rPr>
              <a:t>Проверете съдържанието</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40" y="2752200"/>
            <a:ext cx="187272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1600" b="1" strike="noStrike">
                <a:solidFill>
                  <a:srgbClr val="FFFFFF"/>
                </a:solidFill>
                <a:latin typeface="Arial"/>
              </a:rPr>
              <a:t>Проверете медията</a:t>
            </a:r>
          </a:p>
        </p:txBody>
      </p:sp>
      <p:sp>
        <p:nvSpPr>
          <p:cNvPr id="555" name="CustomShape 5"/>
          <p:cNvSpPr/>
          <p:nvPr/>
        </p:nvSpPr>
        <p:spPr>
          <a:xfrm>
            <a:off x="7758360" y="3830040"/>
            <a:ext cx="1957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1600" b="1" strike="noStrike">
                <a:solidFill>
                  <a:srgbClr val="FFFFFF"/>
                </a:solidFill>
                <a:latin typeface="Arial"/>
              </a:rPr>
              <a:t>Проверете автора</a:t>
            </a:r>
          </a:p>
        </p:txBody>
      </p:sp>
      <p:sp>
        <p:nvSpPr>
          <p:cNvPr id="556" name="CustomShape 6"/>
          <p:cNvSpPr/>
          <p:nvPr/>
        </p:nvSpPr>
        <p:spPr>
          <a:xfrm>
            <a:off x="7417080" y="488124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1600" b="1" strike="noStrike">
                <a:solidFill>
                  <a:srgbClr val="FFFFFF"/>
                </a:solidFill>
                <a:latin typeface="Arial"/>
              </a:rPr>
              <a:t>Проверете източниците</a:t>
            </a:r>
          </a:p>
        </p:txBody>
      </p:sp>
      <p:sp>
        <p:nvSpPr>
          <p:cNvPr id="557" name="CustomShape 7"/>
          <p:cNvSpPr/>
          <p:nvPr/>
        </p:nvSpPr>
        <p:spPr>
          <a:xfrm>
            <a:off x="5019840" y="571752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1600" b="1" strike="noStrike">
                <a:solidFill>
                  <a:srgbClr val="FFFFFF"/>
                </a:solidFill>
                <a:latin typeface="Arial"/>
              </a:rPr>
              <a:t>Проверете снимките</a:t>
            </a:r>
          </a:p>
        </p:txBody>
      </p:sp>
      <p:sp>
        <p:nvSpPr>
          <p:cNvPr id="558" name="CustomShape 8"/>
          <p:cNvSpPr/>
          <p:nvPr/>
        </p:nvSpPr>
        <p:spPr>
          <a:xfrm>
            <a:off x="2211840" y="4881240"/>
            <a:ext cx="25552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1600" b="1" strike="noStrike">
                <a:solidFill>
                  <a:srgbClr val="FFFFFF"/>
                </a:solidFill>
                <a:latin typeface="Arial"/>
              </a:rPr>
              <a:t>Помислете, преди да споделите</a:t>
            </a:r>
          </a:p>
        </p:txBody>
      </p:sp>
      <p:sp>
        <p:nvSpPr>
          <p:cNvPr id="559" name="CustomShape 9"/>
          <p:cNvSpPr/>
          <p:nvPr/>
        </p:nvSpPr>
        <p:spPr>
          <a:xfrm>
            <a:off x="1578600" y="3830040"/>
            <a:ext cx="28324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1600" b="1" strike="noStrike">
                <a:solidFill>
                  <a:srgbClr val="FFFFFF"/>
                </a:solidFill>
                <a:latin typeface="Arial"/>
              </a:rPr>
              <a:t>Поставете под въпрос собствените си предубеждения</a:t>
            </a:r>
          </a:p>
        </p:txBody>
      </p:sp>
      <p:sp>
        <p:nvSpPr>
          <p:cNvPr id="560" name="CustomShape 10"/>
          <p:cNvSpPr/>
          <p:nvPr/>
        </p:nvSpPr>
        <p:spPr>
          <a:xfrm>
            <a:off x="2274120" y="2752200"/>
            <a:ext cx="24580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1600" b="1" strike="noStrike">
                <a:solidFill>
                  <a:srgbClr val="FFFFFF"/>
                </a:solidFill>
                <a:latin typeface="Arial"/>
              </a:rPr>
              <a:t>Присъединете се към разбивачите на митове</a:t>
            </a: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bg-BG" sz="4000" b="1" strike="noStrike">
                <a:solidFill>
                  <a:srgbClr val="FFFFFF"/>
                </a:solidFill>
                <a:latin typeface="Arial"/>
              </a:rPr>
              <a:t>Проверете фактите, ако имате съмнения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b="0" strike="noStrike">
                <a:solidFill>
                  <a:srgbClr val="FFFFFF"/>
                </a:solidFill>
                <a:latin typeface="Arial"/>
              </a:rPr>
              <a:t>КАК ДА РЕАГИРАМЕ НА ДЕЗИНФОРМАЦИЯТА</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2141280" y="2832840"/>
            <a:ext cx="197136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bg-BG" sz="4000" b="1" strike="noStrike">
                <a:solidFill>
                  <a:srgbClr val="FFFFFF"/>
                </a:solidFill>
                <a:latin typeface="Arial"/>
              </a:rPr>
              <a:t>Сигнализирайте</a:t>
            </a:r>
          </a:p>
        </p:txBody>
      </p:sp>
      <p:sp>
        <p:nvSpPr>
          <p:cNvPr id="566" name="CustomShape 4"/>
          <p:cNvSpPr/>
          <p:nvPr/>
        </p:nvSpPr>
        <p:spPr>
          <a:xfrm>
            <a:off x="1520280" y="347580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sz="1600" b="1" strike="noStrike">
                <a:solidFill>
                  <a:srgbClr val="FFFFFF"/>
                </a:solidFill>
                <a:latin typeface="Arial"/>
              </a:rPr>
              <a:t>на платформите</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b="0" strike="noStrike">
                <a:solidFill>
                  <a:srgbClr val="FFFFFF"/>
                </a:solidFill>
                <a:latin typeface="Arial"/>
              </a:rPr>
              <a:t>КАК ДА РЕАГИРАМЕ НА ДЕЗИНФОРМАЦИЯТА</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3</a:t>
            </a:r>
          </a:p>
        </p:txBody>
      </p:sp>
      <p:sp>
        <p:nvSpPr>
          <p:cNvPr id="579" name="CustomShape 3"/>
          <p:cNvSpPr/>
          <p:nvPr/>
        </p:nvSpPr>
        <p:spPr>
          <a:xfrm>
            <a:off x="7962840" y="1562400"/>
            <a:ext cx="3770640" cy="113674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761"/>
              </a:lnSpc>
            </a:pPr>
            <a:r>
              <a:rPr lang="bg-BG" sz="2000" b="1" strike="noStrike" dirty="0">
                <a:solidFill>
                  <a:srgbClr val="FFFFFF"/>
                </a:solidFill>
                <a:latin typeface="Arial"/>
              </a:rPr>
              <a:t>НЕ БЪДЕТЕ ОСЪДИТЕЛНИ —</a:t>
            </a:r>
          </a:p>
          <a:p>
            <a:pPr>
              <a:lnSpc>
                <a:spcPts val="2761"/>
              </a:lnSpc>
            </a:pPr>
            <a:r>
              <a:rPr lang="bg-BG" sz="2000" b="1" strike="noStrike" dirty="0">
                <a:solidFill>
                  <a:srgbClr val="FFFFFF"/>
                </a:solidFill>
                <a:latin typeface="Arial"/>
              </a:rPr>
              <a:t>ПОКАЖЕТЕ СЪПРИЧАСТИЕ</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7990920" y="266490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bg-BG" sz="1800" b="0" strike="noStrike" dirty="0">
                <a:solidFill>
                  <a:srgbClr val="FFFFFF"/>
                </a:solidFill>
                <a:latin typeface="Arial"/>
              </a:rPr>
              <a:t>Възприемането на тона </a:t>
            </a:r>
          </a:p>
          <a:p>
            <a:pPr>
              <a:lnSpc>
                <a:spcPts val="1760"/>
              </a:lnSpc>
            </a:pPr>
            <a:r>
              <a:rPr lang="bg-BG" sz="1800" b="1" strike="noStrike" dirty="0">
                <a:solidFill>
                  <a:srgbClr val="FFFFFF"/>
                </a:solidFill>
                <a:latin typeface="Arial"/>
              </a:rPr>
              <a:t>„аз съм прав, ти не си“</a:t>
            </a:r>
          </a:p>
          <a:p>
            <a:pPr>
              <a:lnSpc>
                <a:spcPts val="1760"/>
              </a:lnSpc>
            </a:pPr>
            <a:r>
              <a:rPr lang="bg-BG" sz="1800" b="0" strike="noStrike" dirty="0">
                <a:solidFill>
                  <a:srgbClr val="FFFFFF"/>
                </a:solidFill>
                <a:latin typeface="Arial"/>
              </a:rPr>
              <a:t>не действа</a:t>
            </a:r>
          </a:p>
        </p:txBody>
      </p:sp>
      <p:sp>
        <p:nvSpPr>
          <p:cNvPr id="582" name="CustomShape 5"/>
          <p:cNvSpPr/>
          <p:nvPr/>
        </p:nvSpPr>
        <p:spPr>
          <a:xfrm>
            <a:off x="2673360" y="4087440"/>
            <a:ext cx="684504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sz="2000" b="1" strike="noStrike">
                <a:solidFill>
                  <a:srgbClr val="FFFFFF"/>
                </a:solidFill>
                <a:latin typeface="Arial"/>
              </a:rPr>
              <a:t>Как да говорите за дезинформацията с приятели и роднини</a:t>
            </a:r>
          </a:p>
        </p:txBody>
      </p:sp>
      <p:sp>
        <p:nvSpPr>
          <p:cNvPr id="583" name="CustomShape 6"/>
          <p:cNvSpPr/>
          <p:nvPr/>
        </p:nvSpPr>
        <p:spPr>
          <a:xfrm>
            <a:off x="2504880" y="5189040"/>
            <a:ext cx="7181640" cy="41859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bg-BG" sz="2000" b="1" strike="noStrike" dirty="0">
                <a:solidFill>
                  <a:srgbClr val="FFFFFF"/>
                </a:solidFill>
                <a:latin typeface="Arial"/>
              </a:rPr>
              <a:t>НЕ ОЧАКВАЙТЕ НЕЗАБАВНА ПРОМЯНА</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bg-BG" sz="1800" b="0" strike="noStrike">
                <a:solidFill>
                  <a:srgbClr val="FFFFFF"/>
                </a:solidFill>
                <a:latin typeface="Arial"/>
              </a:rPr>
              <a:t>Необходими са благовъзпитаност и търпение, за да може хората да спрат да разпространяват дезинформация</a:t>
            </a:r>
          </a:p>
        </p:txBody>
      </p:sp>
      <p:sp>
        <p:nvSpPr>
          <p:cNvPr id="585" name="CustomShape 8"/>
          <p:cNvSpPr/>
          <p:nvPr/>
        </p:nvSpPr>
        <p:spPr>
          <a:xfrm>
            <a:off x="370080" y="1562400"/>
            <a:ext cx="3770640" cy="41859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bg-BG" sz="2000" b="1" strike="noStrike" dirty="0">
                <a:solidFill>
                  <a:srgbClr val="FFFFFF"/>
                </a:solidFill>
                <a:latin typeface="Arial"/>
              </a:rPr>
              <a:t>БЪДЕТЕ АКТИВНИ</a:t>
            </a: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bg-BG" sz="1800" b="0" strike="noStrike">
                <a:solidFill>
                  <a:srgbClr val="FFFFFF"/>
                </a:solidFill>
                <a:latin typeface="Arial"/>
              </a:rPr>
              <a:t>ВСИЧКИ имаме отговорност да попречим на разпространението на лъжлива информация</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РАБОТА ПО ГРУПИ — </a:t>
            </a:r>
            <a:r>
              <a:rPr lang="bg-BG" sz="1800" b="1" strike="noStrike">
                <a:solidFill>
                  <a:srgbClr val="FFFFFF"/>
                </a:solidFill>
                <a:latin typeface="Arial"/>
              </a:rPr>
              <a:t>ЗАДАЧИ ЗА 3—4 ГРУПИ</a:t>
            </a:r>
          </a:p>
        </p:txBody>
      </p:sp>
      <p:sp>
        <p:nvSpPr>
          <p:cNvPr id="588" name="CustomShape 2"/>
          <p:cNvSpPr/>
          <p:nvPr/>
        </p:nvSpPr>
        <p:spPr>
          <a:xfrm>
            <a:off x="4696560" y="1078920"/>
            <a:ext cx="330444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2000" b="1" strike="noStrike" dirty="0">
                <a:solidFill>
                  <a:srgbClr val="FFFFFF"/>
                </a:solidFill>
                <a:latin typeface="Arial"/>
              </a:rPr>
              <a:t>Задачи за 3—4 групи</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bg-BG" sz="1800" b="1" strike="noStrike">
                <a:solidFill>
                  <a:srgbClr val="FFFFFF"/>
                </a:solidFill>
                <a:latin typeface="Arial"/>
              </a:rPr>
              <a:t>РАЗДЕЛЕТЕ УЧЕНИЦИТЕ НА ГРУПИ</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bg-BG" sz="1800" b="1" strike="noStrike">
                <a:solidFill>
                  <a:srgbClr val="FFFFFF"/>
                </a:solidFill>
                <a:latin typeface="Arial"/>
              </a:rPr>
              <a:t>ПОДГОТВЕТЕ РАБОТАТА ПО КАЗУСИ И ЗАДАЧИТЕ</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bg-BG" sz="1800" b="1" strike="noStrike">
                <a:solidFill>
                  <a:srgbClr val="FFFFFF"/>
                </a:solidFill>
                <a:latin typeface="Arial"/>
              </a:rPr>
              <a:t>ПОДГОТВЕТЕ ПРЕЗЕНТАЦИЯ</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ОБОБЩЕНИЕ — </a:t>
            </a:r>
            <a:r>
              <a:rPr lang="bg-BG" sz="1800" b="1" strike="noStrike">
                <a:solidFill>
                  <a:srgbClr val="FFFFFF"/>
                </a:solidFill>
                <a:latin typeface="Arial"/>
              </a:rPr>
              <a:t>СЪВЕТИ КАКВО НАУЧИХМЕ?</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5</a:t>
            </a:r>
          </a:p>
        </p:txBody>
      </p:sp>
      <p:sp>
        <p:nvSpPr>
          <p:cNvPr id="623" name="CustomShape 3"/>
          <p:cNvSpPr/>
          <p:nvPr/>
        </p:nvSpPr>
        <p:spPr>
          <a:xfrm>
            <a:off x="2628900" y="1627560"/>
            <a:ext cx="348750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bg-BG" sz="8000" b="1" strike="noStrike" dirty="0">
                <a:solidFill>
                  <a:srgbClr val="FF5D00"/>
                </a:solidFill>
                <a:latin typeface="Arial"/>
              </a:rPr>
              <a:t>Какво</a:t>
            </a:r>
          </a:p>
        </p:txBody>
      </p:sp>
      <p:sp>
        <p:nvSpPr>
          <p:cNvPr id="624" name="CustomShape 4"/>
          <p:cNvSpPr/>
          <p:nvPr/>
        </p:nvSpPr>
        <p:spPr>
          <a:xfrm>
            <a:off x="2628900" y="2541960"/>
            <a:ext cx="313686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bg-BG" sz="8000" b="1" strike="noStrike" dirty="0">
                <a:solidFill>
                  <a:srgbClr val="164193"/>
                </a:solidFill>
                <a:latin typeface="Arial"/>
              </a:rPr>
              <a:t>Как</a:t>
            </a:r>
          </a:p>
        </p:txBody>
      </p:sp>
      <p:sp>
        <p:nvSpPr>
          <p:cNvPr id="625" name="CustomShape 5"/>
          <p:cNvSpPr/>
          <p:nvPr/>
        </p:nvSpPr>
        <p:spPr>
          <a:xfrm>
            <a:off x="2628900" y="3495600"/>
            <a:ext cx="326358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bg-BG" sz="8000" b="1" strike="noStrike" dirty="0">
                <a:solidFill>
                  <a:srgbClr val="164193"/>
                </a:solidFill>
                <a:latin typeface="Arial"/>
              </a:rPr>
              <a:t>Как</a:t>
            </a:r>
          </a:p>
        </p:txBody>
      </p:sp>
      <p:sp>
        <p:nvSpPr>
          <p:cNvPr id="626" name="CustomShape 6"/>
          <p:cNvSpPr/>
          <p:nvPr/>
        </p:nvSpPr>
        <p:spPr>
          <a:xfrm>
            <a:off x="6488999" y="2104200"/>
            <a:ext cx="2284297"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sz="1600" b="1" strike="noStrike" dirty="0">
                <a:solidFill>
                  <a:srgbClr val="FFFFFF"/>
                </a:solidFill>
                <a:latin typeface="Arial"/>
              </a:rPr>
              <a:t>е дезинформация? </a:t>
            </a:r>
          </a:p>
        </p:txBody>
      </p:sp>
      <p:sp>
        <p:nvSpPr>
          <p:cNvPr id="627" name="CustomShape 7"/>
          <p:cNvSpPr/>
          <p:nvPr/>
        </p:nvSpPr>
        <p:spPr>
          <a:xfrm>
            <a:off x="6489000" y="3064320"/>
            <a:ext cx="3334622"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sz="1600" b="1" strike="noStrike" dirty="0">
                <a:solidFill>
                  <a:srgbClr val="FFFFFF"/>
                </a:solidFill>
                <a:latin typeface="Arial"/>
              </a:rPr>
              <a:t>действа дезинформацията?</a:t>
            </a:r>
          </a:p>
        </p:txBody>
      </p:sp>
      <p:sp>
        <p:nvSpPr>
          <p:cNvPr id="628" name="CustomShape 8"/>
          <p:cNvSpPr/>
          <p:nvPr/>
        </p:nvSpPr>
        <p:spPr>
          <a:xfrm>
            <a:off x="6489000" y="402933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bg-BG" sz="1600" b="1" strike="noStrike" dirty="0">
                <a:solidFill>
                  <a:srgbClr val="FFFFFF"/>
                </a:solidFill>
                <a:latin typeface="Arial"/>
              </a:rPr>
              <a:t>да реагираме на дезинформацията? </a:t>
            </a:r>
          </a:p>
        </p:txBody>
      </p:sp>
      <p:sp>
        <p:nvSpPr>
          <p:cNvPr id="629" name="CustomShape 9"/>
          <p:cNvSpPr/>
          <p:nvPr/>
        </p:nvSpPr>
        <p:spPr>
          <a:xfrm>
            <a:off x="2628900" y="4431600"/>
            <a:ext cx="4076700" cy="13219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bg-BG" sz="8000" b="1" strike="noStrike" spc="-100" dirty="0">
                <a:solidFill>
                  <a:srgbClr val="F49900"/>
                </a:solidFill>
                <a:latin typeface="Arial"/>
              </a:rPr>
              <a:t>Съвети</a:t>
            </a:r>
          </a:p>
        </p:txBody>
      </p:sp>
      <p:sp>
        <p:nvSpPr>
          <p:cNvPr id="630" name="CustomShape 10"/>
          <p:cNvSpPr/>
          <p:nvPr/>
        </p:nvSpPr>
        <p:spPr>
          <a:xfrm>
            <a:off x="6488999" y="4948380"/>
            <a:ext cx="3830658" cy="3560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bg-BG" sz="1600" b="1" strike="noStrike" dirty="0">
                <a:solidFill>
                  <a:srgbClr val="FFFFFF"/>
                </a:solidFill>
                <a:latin typeface="Arial"/>
              </a:rPr>
              <a:t>за търсене на повече информация</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2000" cy="625680"/>
          </a:xfrm>
          <a:prstGeom prst="rect">
            <a:avLst/>
          </a:prstGeom>
          <a:solidFill>
            <a:srgbClr val="0B1741"/>
          </a:solidFill>
          <a:ln w="0">
            <a:noFill/>
          </a:ln>
        </p:spPr>
        <p:txBody>
          <a:bodyPr lIns="720000" tIns="72000" anchor="ctr">
            <a:noAutofit/>
          </a:bodyPr>
          <a:lstStyle/>
          <a:p>
            <a:pPr>
              <a:lnSpc>
                <a:spcPct val="90000"/>
              </a:lnSpc>
            </a:pPr>
            <a:r>
              <a:rPr lang="bg-BG" sz="1800" strike="noStrike" spc="-100" dirty="0">
                <a:solidFill>
                  <a:srgbClr val="FFFFFF"/>
                </a:solidFill>
                <a:latin typeface="Arial"/>
              </a:rPr>
              <a:t>СЪВЕТИ ЗА ТЪРСЕНЕ НА ПОВЕЧЕ ИНФОРМАЦИЯ — </a:t>
            </a:r>
            <a:r>
              <a:rPr lang="bg-BG" sz="1800" b="1" strike="noStrike" spc="-100" dirty="0">
                <a:solidFill>
                  <a:srgbClr val="FFFFFF"/>
                </a:solidFill>
                <a:latin typeface="Arial"/>
              </a:rPr>
              <a:t>ОНЛАЙН ИГРИ ЗА ДЕЗИНФОРМАЦИЯТА </a:t>
            </a:r>
            <a:endParaRPr lang="bg-BG" sz="1800" b="1" strike="noStrike" spc="-100" dirty="0" smtClean="0">
              <a:solidFill>
                <a:srgbClr val="FFFFFF"/>
              </a:solidFill>
              <a:latin typeface="Arial"/>
            </a:endParaRPr>
          </a:p>
          <a:p>
            <a:pPr>
              <a:lnSpc>
                <a:spcPct val="90000"/>
              </a:lnSpc>
            </a:pPr>
            <a:r>
              <a:rPr lang="bg-BG" sz="1800" b="1" strike="noStrike" spc="-100" dirty="0" smtClean="0">
                <a:solidFill>
                  <a:srgbClr val="FFFFFF"/>
                </a:solidFill>
                <a:latin typeface="Arial"/>
              </a:rPr>
              <a:t>(</a:t>
            </a:r>
            <a:r>
              <a:rPr lang="bg-BG" sz="1800" b="1" strike="noStrike" spc="-100" dirty="0">
                <a:solidFill>
                  <a:srgbClr val="FFFFFF"/>
                </a:solidFill>
                <a:latin typeface="Arial"/>
              </a:rPr>
              <a:t>ВЪНШНИ ИЗТОЧНИЦИ)</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5</a:t>
            </a:r>
          </a:p>
        </p:txBody>
      </p:sp>
      <p:sp>
        <p:nvSpPr>
          <p:cNvPr id="633" name="CustomShape 3"/>
          <p:cNvSpPr/>
          <p:nvPr/>
        </p:nvSpPr>
        <p:spPr>
          <a:xfrm>
            <a:off x="2234160" y="1197000"/>
            <a:ext cx="8966160" cy="53015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bg-BG" sz="1400" b="1" u="sng" strike="noStrike" dirty="0" err="1">
                <a:solidFill>
                  <a:srgbClr val="964277"/>
                </a:solidFill>
                <a:uFillTx/>
                <a:latin typeface="Arial"/>
                <a:hlinkClick r:id="rId3"/>
              </a:rPr>
              <a:t>Bad</a:t>
            </a:r>
            <a:r>
              <a:rPr lang="bg-BG" sz="1400" b="1" u="sng" strike="noStrike" dirty="0">
                <a:solidFill>
                  <a:srgbClr val="964277"/>
                </a:solidFill>
                <a:uFillTx/>
                <a:latin typeface="Arial"/>
                <a:hlinkClick r:id="rId3"/>
              </a:rPr>
              <a:t> News </a:t>
            </a:r>
            <a:r>
              <a:rPr lang="bg-BG" sz="1400" b="1" u="sng" strike="noStrike" dirty="0" err="1">
                <a:solidFill>
                  <a:srgbClr val="964277"/>
                </a:solidFill>
                <a:uFillTx/>
                <a:latin typeface="Arial"/>
                <a:hlinkClick r:id="rId3"/>
              </a:rPr>
              <a:t>Game</a:t>
            </a:r>
            <a:r>
              <a:rPr lang="bg-BG" sz="1400" b="1" u="sng" strike="noStrike" dirty="0">
                <a:solidFill>
                  <a:srgbClr val="964277"/>
                </a:solidFill>
                <a:uFillTx/>
                <a:latin typeface="Arial"/>
                <a:hlinkClick r:id="rId3"/>
              </a:rPr>
              <a:t> (игра)</a:t>
            </a:r>
            <a:r>
              <a:rPr lang="bg-BG" sz="1400" strike="noStrike" dirty="0">
                <a:latin typeface="Arial"/>
              </a:rPr>
              <a:t> </a:t>
            </a:r>
            <a:r>
              <a:rPr lang="bg-BG" sz="1400" dirty="0">
                <a:solidFill>
                  <a:srgbClr val="808080"/>
                </a:solidFill>
                <a:latin typeface="Arial"/>
              </a:rPr>
              <a:t>(на няколко езика) и </a:t>
            </a:r>
            <a:r>
              <a:rPr lang="bg-BG" sz="1400" b="1" u="sng" dirty="0" err="1">
                <a:solidFill>
                  <a:srgbClr val="964277"/>
                </a:solidFill>
                <a:latin typeface="Arial"/>
                <a:hlinkClick r:id="rId4"/>
              </a:rPr>
              <a:t>Bad</a:t>
            </a:r>
            <a:r>
              <a:rPr lang="bg-BG" sz="1400" b="1" u="sng" dirty="0">
                <a:solidFill>
                  <a:srgbClr val="964277"/>
                </a:solidFill>
                <a:latin typeface="Arial"/>
                <a:hlinkClick r:id="rId4"/>
              </a:rPr>
              <a:t> News </a:t>
            </a:r>
            <a:r>
              <a:rPr lang="bg-BG" sz="1400" b="1" u="sng" dirty="0" err="1">
                <a:solidFill>
                  <a:srgbClr val="964277"/>
                </a:solidFill>
                <a:latin typeface="Arial"/>
                <a:hlinkClick r:id="rId4"/>
              </a:rPr>
              <a:t>Game</a:t>
            </a:r>
            <a:r>
              <a:rPr lang="bg-BG" sz="1400" b="1" u="sng" dirty="0">
                <a:solidFill>
                  <a:srgbClr val="964277"/>
                </a:solidFill>
                <a:latin typeface="Arial"/>
                <a:hlinkClick r:id="rId4"/>
              </a:rPr>
              <a:t> </a:t>
            </a:r>
            <a:r>
              <a:rPr lang="bg-BG" sz="1400" b="1" u="sng" dirty="0" err="1">
                <a:solidFill>
                  <a:srgbClr val="964277"/>
                </a:solidFill>
                <a:latin typeface="Arial"/>
                <a:hlinkClick r:id="rId4"/>
              </a:rPr>
              <a:t>for</a:t>
            </a:r>
            <a:r>
              <a:rPr lang="bg-BG" sz="1400" b="1" u="sng" dirty="0">
                <a:solidFill>
                  <a:srgbClr val="964277"/>
                </a:solidFill>
                <a:latin typeface="Arial"/>
                <a:hlinkClick r:id="rId4"/>
              </a:rPr>
              <a:t> </a:t>
            </a:r>
            <a:r>
              <a:rPr lang="bg-BG" sz="1400" b="1" u="sng" dirty="0" err="1">
                <a:solidFill>
                  <a:srgbClr val="964277"/>
                </a:solidFill>
                <a:latin typeface="Arial"/>
                <a:hlinkClick r:id="rId4"/>
              </a:rPr>
              <a:t>Kids</a:t>
            </a:r>
            <a:r>
              <a:rPr lang="bg-BG" sz="1400" b="1" u="sng" dirty="0">
                <a:solidFill>
                  <a:srgbClr val="964277"/>
                </a:solidFill>
                <a:latin typeface="Arial"/>
                <a:hlinkClick r:id="rId4"/>
              </a:rPr>
              <a:t> (версия за деца</a:t>
            </a:r>
            <a:r>
              <a:rPr lang="bg-BG" sz="1400" b="1" u="sng" dirty="0">
                <a:solidFill>
                  <a:srgbClr val="964277"/>
                </a:solidFill>
                <a:latin typeface="Arial"/>
              </a:rPr>
              <a:t>) </a:t>
            </a:r>
            <a:r>
              <a:rPr lang="bg-BG" sz="1400" dirty="0">
                <a:solidFill>
                  <a:srgbClr val="808080"/>
                </a:solidFill>
                <a:latin typeface="Arial"/>
              </a:rPr>
              <a:t>(по-малко езици).  </a:t>
            </a:r>
            <a:r>
              <a:rPr lang="bg-BG" dirty="0"/>
              <a:t/>
            </a:r>
            <a:br>
              <a:rPr lang="bg-BG" dirty="0"/>
            </a:br>
            <a:r>
              <a:rPr lang="bg-BG" sz="1400" b="0" strike="noStrike" dirty="0">
                <a:solidFill>
                  <a:srgbClr val="808080"/>
                </a:solidFill>
                <a:latin typeface="Arial"/>
              </a:rPr>
              <a:t>Създайте собствени фалшиви новини. Стандартна версия: възраст:15+ Версия за деца: възраст: 8+</a:t>
            </a:r>
          </a:p>
          <a:p>
            <a:pPr marL="1035000">
              <a:lnSpc>
                <a:spcPct val="90000"/>
              </a:lnSpc>
              <a:spcBef>
                <a:spcPts val="1199"/>
              </a:spcBef>
              <a:tabLst>
                <a:tab pos="1060560" algn="l"/>
              </a:tabLst>
            </a:pPr>
            <a:r>
              <a:rPr lang="bg-BG" sz="1200" b="0" i="1" strike="noStrike" dirty="0">
                <a:solidFill>
                  <a:srgbClr val="808080"/>
                </a:solidFill>
                <a:latin typeface="Arial"/>
              </a:rPr>
              <a:t>Налична на няколко езика.</a:t>
            </a:r>
          </a:p>
          <a:p>
            <a:pPr marL="863640" indent="-285480">
              <a:lnSpc>
                <a:spcPct val="90000"/>
              </a:lnSpc>
              <a:spcBef>
                <a:spcPts val="1199"/>
              </a:spcBef>
              <a:buClr>
                <a:srgbClr val="4365E2"/>
              </a:buClr>
              <a:buFont typeface="Arial"/>
              <a:buChar char="•"/>
              <a:tabLst>
                <a:tab pos="1060560" algn="l"/>
              </a:tabLst>
            </a:pPr>
            <a:r>
              <a:rPr lang="bg-BG" sz="1400" b="1" u="sng" strike="noStrike" dirty="0">
                <a:solidFill>
                  <a:srgbClr val="964277"/>
                </a:solidFill>
                <a:uFillTx/>
                <a:latin typeface="Arial"/>
                <a:hlinkClick r:id="rId5"/>
              </a:rPr>
              <a:t>Истинско или подправено с </a:t>
            </a:r>
            <a:r>
              <a:rPr lang="bg-BG" sz="1400" b="1" u="sng" strike="noStrike" dirty="0" err="1">
                <a:solidFill>
                  <a:srgbClr val="964277"/>
                </a:solidFill>
                <a:uFillTx/>
                <a:latin typeface="Arial"/>
                <a:hlinkClick r:id="rId5"/>
              </a:rPr>
              <a:t>фотошоп</a:t>
            </a:r>
            <a:r>
              <a:rPr lang="bg-BG" sz="1400" b="1" u="sng" strike="noStrike" dirty="0">
                <a:solidFill>
                  <a:srgbClr val="964277"/>
                </a:solidFill>
                <a:uFillTx/>
                <a:latin typeface="Arial"/>
                <a:hlinkClick r:id="rId5"/>
              </a:rPr>
              <a:t>?</a:t>
            </a:r>
            <a:r>
              <a:rPr lang="bg-BG" sz="1400" b="1" strike="noStrike" dirty="0">
                <a:solidFill>
                  <a:srgbClr val="1D848A"/>
                </a:solidFill>
                <a:latin typeface="Arial"/>
              </a:rPr>
              <a:t> </a:t>
            </a:r>
            <a:r>
              <a:rPr lang="bg-BG" sz="1400" b="0" strike="noStrike" dirty="0">
                <a:solidFill>
                  <a:srgbClr val="808080"/>
                </a:solidFill>
                <a:latin typeface="Arial"/>
              </a:rPr>
              <a:t>(английски) Проверете уменията си за наблюдение, за да научите повече за манипулацията на изображенията.</a:t>
            </a:r>
          </a:p>
          <a:p>
            <a:pPr marL="577800">
              <a:lnSpc>
                <a:spcPct val="90000"/>
              </a:lnSpc>
              <a:spcBef>
                <a:spcPts val="1199"/>
              </a:spcBef>
              <a:tabLst>
                <a:tab pos="1060560" algn="l"/>
              </a:tabLst>
            </a:pPr>
            <a:r>
              <a:rPr lang="bg-BG" sz="1200" b="0" i="1" strike="noStrike" dirty="0">
                <a:solidFill>
                  <a:srgbClr val="808080"/>
                </a:solidFill>
                <a:latin typeface="Arial"/>
              </a:rPr>
              <a:t>	Налична само на английски език.</a:t>
            </a:r>
          </a:p>
          <a:p>
            <a:pPr marL="863640" indent="-285480">
              <a:lnSpc>
                <a:spcPct val="90000"/>
              </a:lnSpc>
              <a:spcBef>
                <a:spcPts val="1199"/>
              </a:spcBef>
              <a:buClr>
                <a:srgbClr val="4365E2"/>
              </a:buClr>
              <a:buFont typeface="Arial"/>
              <a:buChar char="•"/>
              <a:tabLst>
                <a:tab pos="1060560" algn="l"/>
              </a:tabLst>
            </a:pPr>
            <a:r>
              <a:rPr lang="bg-BG" sz="1400" b="1" u="sng" strike="noStrike" dirty="0" err="1">
                <a:solidFill>
                  <a:srgbClr val="964277"/>
                </a:solidFill>
                <a:uFillTx/>
                <a:latin typeface="Arial"/>
                <a:hlinkClick r:id="rId6"/>
              </a:rPr>
              <a:t>Fakescape</a:t>
            </a:r>
            <a:r>
              <a:rPr lang="bg-BG" sz="1400" strike="noStrike" dirty="0">
                <a:latin typeface="Arial"/>
              </a:rPr>
              <a:t> </a:t>
            </a:r>
            <a:r>
              <a:rPr lang="bg-BG" sz="1400" dirty="0">
                <a:solidFill>
                  <a:srgbClr val="808080"/>
                </a:solidFill>
                <a:latin typeface="Arial"/>
              </a:rPr>
              <a:t>(чешки и английски). </a:t>
            </a:r>
            <a:r>
              <a:rPr lang="bg-BG" sz="1400" b="0" strike="noStrike" dirty="0">
                <a:solidFill>
                  <a:srgbClr val="808080"/>
                </a:solidFill>
                <a:latin typeface="Arial"/>
              </a:rPr>
              <a:t>Игри, с които учениците се научават как да „избягат“ от фалшивите новини. По заявка и безплатна за преподаватели. Възраст: 13+</a:t>
            </a:r>
          </a:p>
          <a:p>
            <a:pPr marL="577800">
              <a:lnSpc>
                <a:spcPct val="90000"/>
              </a:lnSpc>
              <a:spcBef>
                <a:spcPts val="1199"/>
              </a:spcBef>
              <a:tabLst>
                <a:tab pos="1060560" algn="l"/>
              </a:tabLst>
            </a:pPr>
            <a:r>
              <a:rPr lang="bg-BG" sz="1200" b="0" i="1" strike="noStrike" dirty="0">
                <a:solidFill>
                  <a:srgbClr val="808080"/>
                </a:solidFill>
                <a:latin typeface="Arial"/>
              </a:rPr>
              <a:t>	Налична на английски и на чешки език.</a:t>
            </a:r>
          </a:p>
          <a:p>
            <a:pPr marL="863640" indent="-285480">
              <a:lnSpc>
                <a:spcPct val="90000"/>
              </a:lnSpc>
              <a:spcBef>
                <a:spcPts val="1199"/>
              </a:spcBef>
              <a:buClr>
                <a:srgbClr val="4365E2"/>
              </a:buClr>
              <a:buFont typeface="Arial"/>
              <a:buChar char="•"/>
              <a:tabLst>
                <a:tab pos="1060560" algn="l"/>
              </a:tabLst>
            </a:pPr>
            <a:r>
              <a:rPr lang="bg-BG" sz="1400" b="1" u="sng" strike="noStrike" dirty="0" err="1">
                <a:solidFill>
                  <a:srgbClr val="964277"/>
                </a:solidFill>
                <a:uFillTx/>
                <a:latin typeface="Arial"/>
                <a:hlinkClick r:id="rId7"/>
              </a:rPr>
              <a:t>Fakey</a:t>
            </a:r>
            <a:r>
              <a:rPr lang="bg-BG" sz="1400" strike="noStrike" dirty="0">
                <a:latin typeface="Arial"/>
              </a:rPr>
              <a:t> </a:t>
            </a:r>
            <a:r>
              <a:rPr lang="bg-BG" sz="1400" spc="-100" dirty="0">
                <a:solidFill>
                  <a:srgbClr val="808080"/>
                </a:solidFill>
                <a:latin typeface="Arial"/>
              </a:rPr>
              <a:t>(английски). </a:t>
            </a:r>
            <a:r>
              <a:rPr lang="bg-BG" sz="1400" b="0" strike="noStrike" dirty="0">
                <a:solidFill>
                  <a:srgbClr val="808080"/>
                </a:solidFill>
                <a:latin typeface="Arial"/>
              </a:rPr>
              <a:t>Игра, с която се учите на медийна грамотност и как хората си взаимодействат с невярната информация. Възраст: 16+</a:t>
            </a:r>
          </a:p>
          <a:p>
            <a:pPr marL="577800">
              <a:lnSpc>
                <a:spcPct val="90000"/>
              </a:lnSpc>
              <a:spcBef>
                <a:spcPts val="1199"/>
              </a:spcBef>
              <a:tabLst>
                <a:tab pos="1060560" algn="l"/>
              </a:tabLst>
            </a:pPr>
            <a:r>
              <a:rPr lang="bg-BG" sz="1200" b="0" i="1" strike="noStrike" dirty="0">
                <a:solidFill>
                  <a:srgbClr val="808080"/>
                </a:solidFill>
                <a:latin typeface="Arial"/>
              </a:rPr>
              <a:t>	Налична само на английски език.</a:t>
            </a:r>
          </a:p>
          <a:p>
            <a:pPr marL="863640" indent="-285480">
              <a:lnSpc>
                <a:spcPct val="90000"/>
              </a:lnSpc>
              <a:spcBef>
                <a:spcPts val="1199"/>
              </a:spcBef>
              <a:buClr>
                <a:srgbClr val="4365E2"/>
              </a:buClr>
              <a:buFont typeface="Arial"/>
              <a:buChar char="•"/>
              <a:tabLst>
                <a:tab pos="1060560" algn="l"/>
              </a:tabLst>
            </a:pPr>
            <a:r>
              <a:rPr lang="bg-BG" sz="1400" b="1" u="sng" dirty="0" err="1">
                <a:solidFill>
                  <a:srgbClr val="964277"/>
                </a:solidFill>
                <a:latin typeface="Arial"/>
                <a:hlinkClick r:id="rId8"/>
              </a:rPr>
              <a:t>Escape</a:t>
            </a:r>
            <a:r>
              <a:rPr lang="bg-BG" sz="1400" b="1" u="sng" dirty="0">
                <a:solidFill>
                  <a:srgbClr val="964277"/>
                </a:solidFill>
                <a:latin typeface="Arial"/>
                <a:hlinkClick r:id="rId8"/>
              </a:rPr>
              <a:t> </a:t>
            </a:r>
            <a:r>
              <a:rPr lang="bg-BG" sz="1400" b="1" u="sng" dirty="0" err="1">
                <a:solidFill>
                  <a:srgbClr val="964277"/>
                </a:solidFill>
                <a:latin typeface="Arial"/>
                <a:hlinkClick r:id="rId8"/>
              </a:rPr>
              <a:t>Fake</a:t>
            </a:r>
            <a:r>
              <a:rPr lang="bg-BG" sz="1400" b="1" u="sng" dirty="0">
                <a:solidFill>
                  <a:srgbClr val="964277"/>
                </a:solidFill>
                <a:latin typeface="Arial"/>
              </a:rPr>
              <a:t> </a:t>
            </a:r>
            <a:r>
              <a:rPr lang="bg-BG" sz="1400" dirty="0">
                <a:solidFill>
                  <a:srgbClr val="808080"/>
                </a:solidFill>
                <a:latin typeface="Arial"/>
              </a:rPr>
              <a:t>(немски и английски). Приложение за игра, което може да свалите и с което по забавен начин се учите на медийна </a:t>
            </a:r>
            <a:r>
              <a:rPr lang="bg-BG" sz="1400" b="0" strike="noStrike" dirty="0">
                <a:solidFill>
                  <a:srgbClr val="808080"/>
                </a:solidFill>
                <a:latin typeface="Arial"/>
              </a:rPr>
              <a:t>грамотност. Възраст: 15+</a:t>
            </a:r>
          </a:p>
          <a:p>
            <a:pPr marL="577800">
              <a:lnSpc>
                <a:spcPct val="90000"/>
              </a:lnSpc>
              <a:spcBef>
                <a:spcPts val="1199"/>
              </a:spcBef>
              <a:tabLst>
                <a:tab pos="1060560" algn="l"/>
              </a:tabLst>
            </a:pPr>
            <a:r>
              <a:rPr lang="bg-BG" sz="1200" b="0" i="1" strike="noStrike" dirty="0">
                <a:solidFill>
                  <a:srgbClr val="808080"/>
                </a:solidFill>
                <a:latin typeface="Arial"/>
              </a:rPr>
              <a:t>	Налични на английски и на немски език.</a:t>
            </a:r>
          </a:p>
          <a:p>
            <a:pPr marL="863640" indent="-285480">
              <a:lnSpc>
                <a:spcPct val="90000"/>
              </a:lnSpc>
              <a:spcBef>
                <a:spcPts val="1199"/>
              </a:spcBef>
              <a:buClr>
                <a:srgbClr val="4365E2"/>
              </a:buClr>
              <a:buFont typeface="Arial"/>
              <a:buChar char="•"/>
              <a:tabLst>
                <a:tab pos="1060560" algn="l"/>
              </a:tabLst>
            </a:pPr>
            <a:r>
              <a:rPr lang="bg-BG" sz="1400" b="1" u="sng" dirty="0" err="1">
                <a:solidFill>
                  <a:srgbClr val="964277"/>
                </a:solidFill>
                <a:latin typeface="Arial"/>
                <a:hlinkClick r:id="rId9"/>
              </a:rPr>
              <a:t>Troll</a:t>
            </a:r>
            <a:r>
              <a:rPr lang="bg-BG" sz="1400" b="1" u="sng" dirty="0">
                <a:solidFill>
                  <a:srgbClr val="964277"/>
                </a:solidFill>
                <a:latin typeface="Arial"/>
                <a:hlinkClick r:id="rId9"/>
              </a:rPr>
              <a:t> </a:t>
            </a:r>
            <a:r>
              <a:rPr lang="bg-BG" sz="1400" b="1" u="sng" dirty="0" err="1">
                <a:solidFill>
                  <a:srgbClr val="964277"/>
                </a:solidFill>
                <a:latin typeface="Arial"/>
                <a:hlinkClick r:id="rId9"/>
              </a:rPr>
              <a:t>Factory</a:t>
            </a:r>
            <a:r>
              <a:rPr lang="bg-BG" sz="1400" b="1" u="sng" dirty="0">
                <a:solidFill>
                  <a:srgbClr val="964277"/>
                </a:solidFill>
                <a:latin typeface="Arial"/>
              </a:rPr>
              <a:t> </a:t>
            </a:r>
            <a:r>
              <a:rPr lang="bg-BG" sz="1400" dirty="0" smtClean="0">
                <a:solidFill>
                  <a:srgbClr val="808080"/>
                </a:solidFill>
                <a:latin typeface="Arial"/>
              </a:rPr>
              <a:t>(английски). </a:t>
            </a:r>
            <a:r>
              <a:rPr lang="bg-BG" sz="1400" b="0" strike="noStrike" dirty="0" smtClean="0">
                <a:solidFill>
                  <a:srgbClr val="808080"/>
                </a:solidFill>
                <a:latin typeface="Arial"/>
              </a:rPr>
              <a:t>Играчът </a:t>
            </a:r>
            <a:r>
              <a:rPr lang="bg-BG" sz="1400" b="0" strike="noStrike" dirty="0">
                <a:solidFill>
                  <a:srgbClr val="808080"/>
                </a:solidFill>
                <a:latin typeface="Arial"/>
              </a:rPr>
              <a:t>е </a:t>
            </a:r>
            <a:r>
              <a:rPr lang="bg-BG" sz="1400" b="0" strike="noStrike" dirty="0" err="1">
                <a:solidFill>
                  <a:srgbClr val="808080"/>
                </a:solidFill>
                <a:latin typeface="Arial"/>
              </a:rPr>
              <a:t>трол</a:t>
            </a:r>
            <a:r>
              <a:rPr lang="bg-BG" sz="1400" b="0" strike="noStrike" dirty="0">
                <a:solidFill>
                  <a:srgbClr val="808080"/>
                </a:solidFill>
                <a:latin typeface="Arial"/>
              </a:rPr>
              <a:t>, който създава фалшиви новини. Възраст: 16+</a:t>
            </a:r>
          </a:p>
          <a:p>
            <a:pPr marL="577800">
              <a:lnSpc>
                <a:spcPct val="90000"/>
              </a:lnSpc>
              <a:spcBef>
                <a:spcPts val="1199"/>
              </a:spcBef>
              <a:tabLst>
                <a:tab pos="1060560" algn="l"/>
              </a:tabLst>
            </a:pPr>
            <a:r>
              <a:rPr lang="bg-BG" sz="1200" b="0" i="1" strike="noStrike" dirty="0">
                <a:solidFill>
                  <a:srgbClr val="808080"/>
                </a:solidFill>
                <a:latin typeface="Arial"/>
              </a:rPr>
              <a:t>	Налична само на </a:t>
            </a:r>
            <a:r>
              <a:rPr lang="bg-BG" sz="1200" b="0" i="1" strike="noStrike" dirty="0" smtClean="0">
                <a:solidFill>
                  <a:srgbClr val="808080"/>
                </a:solidFill>
                <a:latin typeface="Arial"/>
              </a:rPr>
              <a:t>английски </a:t>
            </a:r>
            <a:r>
              <a:rPr lang="bg-BG" sz="1200" b="0" i="1" strike="noStrike" dirty="0">
                <a:solidFill>
                  <a:srgbClr val="808080"/>
                </a:solidFill>
                <a:latin typeface="Arial"/>
              </a:rPr>
              <a:t>език.</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СЪВЕТИ ЗА ТЪРСЕНЕ НА ПОВЕЧЕ ИНФОРМАЦИЯ — </a:t>
            </a:r>
            <a:r>
              <a:rPr lang="bg-BG" sz="1800" b="1" strike="noStrike">
                <a:solidFill>
                  <a:srgbClr val="FFFFFF"/>
                </a:solidFill>
                <a:latin typeface="Arial"/>
              </a:rPr>
              <a:t>ПРОВЕРИТЕЛИ НА ФАКТИ</a:t>
            </a:r>
          </a:p>
        </p:txBody>
      </p:sp>
      <p:sp>
        <p:nvSpPr>
          <p:cNvPr id="638" name="CustomShape 2"/>
          <p:cNvSpPr/>
          <p:nvPr/>
        </p:nvSpPr>
        <p:spPr>
          <a:xfrm>
            <a:off x="2768760" y="2522160"/>
            <a:ext cx="8301600" cy="25223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bg-BG" sz="1400" dirty="0">
                <a:solidFill>
                  <a:srgbClr val="808080"/>
                </a:solidFill>
                <a:latin typeface="Arial"/>
              </a:rPr>
              <a:t>Списъците на организации във Вашата държава, които проверяват факти, се актуализират чрез </a:t>
            </a:r>
            <a:r>
              <a:rPr lang="bg-BG" sz="1400" b="1" u="sng" dirty="0">
                <a:solidFill>
                  <a:srgbClr val="964277"/>
                </a:solidFill>
                <a:latin typeface="+mj-lt"/>
                <a:hlinkClick r:id="rId3"/>
              </a:rPr>
              <a:t>Института </a:t>
            </a:r>
            <a:r>
              <a:rPr lang="bg-BG" sz="1400" b="1" u="sng" dirty="0" err="1">
                <a:solidFill>
                  <a:srgbClr val="964277"/>
                </a:solidFill>
                <a:latin typeface="+mj-lt"/>
                <a:hlinkClick r:id="rId3"/>
              </a:rPr>
              <a:t>Poynter</a:t>
            </a:r>
            <a:r>
              <a:rPr lang="bg-BG" sz="1400" b="1" u="sng" dirty="0">
                <a:solidFill>
                  <a:srgbClr val="964277"/>
                </a:solidFill>
                <a:latin typeface="+mj-lt"/>
              </a:rPr>
              <a:t> </a:t>
            </a:r>
            <a:r>
              <a:rPr lang="bg-BG" sz="1400" dirty="0">
                <a:solidFill>
                  <a:srgbClr val="808080"/>
                </a:solidFill>
                <a:latin typeface="+mj-lt"/>
              </a:rPr>
              <a:t>и</a:t>
            </a:r>
            <a:r>
              <a:rPr lang="bg-BG" sz="1400" dirty="0">
                <a:latin typeface="+mj-lt"/>
              </a:rPr>
              <a:t> </a:t>
            </a:r>
            <a:r>
              <a:rPr lang="bg-BG" sz="1400" b="1" u="sng" dirty="0" err="1">
                <a:solidFill>
                  <a:srgbClr val="964277"/>
                </a:solidFill>
                <a:uFillTx/>
                <a:latin typeface="+mj-lt"/>
                <a:hlinkClick r:id="rId4"/>
              </a:rPr>
              <a:t>Facebook</a:t>
            </a:r>
            <a:endParaRPr lang="bg-BG" sz="1400" b="1" u="sng" dirty="0">
              <a:solidFill>
                <a:srgbClr val="964277"/>
              </a:solidFill>
              <a:uFillTx/>
              <a:latin typeface="+mj-lt"/>
              <a:hlinkClick r:id="rId4"/>
            </a:endParaRP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bg-BG" sz="1400" b="0" strike="noStrike" dirty="0">
                <a:solidFill>
                  <a:srgbClr val="808080"/>
                </a:solidFill>
                <a:latin typeface="Arial"/>
              </a:rPr>
              <a:t>Потърсете резултати от проверка на факти от интернет за тема или личност, като използвате търсачката на </a:t>
            </a:r>
            <a:r>
              <a:rPr lang="bg-BG" sz="1400" b="0" strike="noStrike" dirty="0" err="1">
                <a:solidFill>
                  <a:srgbClr val="808080"/>
                </a:solidFill>
                <a:latin typeface="Arial"/>
              </a:rPr>
              <a:t>Google</a:t>
            </a:r>
            <a:r>
              <a:rPr lang="bg-BG" sz="1400" b="0" strike="noStrike" dirty="0">
                <a:solidFill>
                  <a:srgbClr val="808080"/>
                </a:solidFill>
                <a:latin typeface="Arial"/>
              </a:rPr>
              <a:t> за проверка на </a:t>
            </a:r>
            <a:r>
              <a:rPr lang="bg-BG" sz="1400" b="0" strike="noStrike" dirty="0" smtClean="0">
                <a:solidFill>
                  <a:srgbClr val="808080"/>
                </a:solidFill>
                <a:latin typeface="Arial"/>
              </a:rPr>
              <a:t>факти  </a:t>
            </a:r>
            <a:r>
              <a:rPr lang="bg-BG" dirty="0"/>
              <a:t/>
            </a:r>
            <a:br>
              <a:rPr lang="bg-BG" dirty="0"/>
            </a:br>
            <a:r>
              <a:rPr lang="bg-BG" sz="1400" b="1" u="sng" strike="noStrike" dirty="0" err="1">
                <a:solidFill>
                  <a:srgbClr val="964277"/>
                </a:solidFill>
                <a:uFillTx/>
                <a:latin typeface="Arial"/>
                <a:hlinkClick r:id="rId5"/>
              </a:rPr>
              <a:t>Google’s</a:t>
            </a:r>
            <a:r>
              <a:rPr lang="bg-BG" sz="1400" b="1" u="sng" strike="noStrike" dirty="0">
                <a:solidFill>
                  <a:srgbClr val="964277"/>
                </a:solidFill>
                <a:uFillTx/>
                <a:latin typeface="Arial"/>
                <a:hlinkClick r:id="rId5"/>
              </a:rPr>
              <a:t> </a:t>
            </a:r>
            <a:r>
              <a:rPr lang="bg-BG" sz="1400" b="1" u="sng" strike="noStrike" dirty="0" err="1">
                <a:solidFill>
                  <a:srgbClr val="964277"/>
                </a:solidFill>
                <a:uFillTx/>
                <a:latin typeface="Arial"/>
                <a:hlinkClick r:id="rId5"/>
              </a:rPr>
              <a:t>Fact</a:t>
            </a:r>
            <a:r>
              <a:rPr lang="bg-BG" sz="1400" b="1" u="sng" strike="noStrike" dirty="0">
                <a:solidFill>
                  <a:srgbClr val="964277"/>
                </a:solidFill>
                <a:uFillTx/>
                <a:latin typeface="Arial"/>
                <a:hlinkClick r:id="rId5"/>
              </a:rPr>
              <a:t> </a:t>
            </a:r>
            <a:r>
              <a:rPr lang="bg-BG" sz="1400" b="1" u="sng" strike="noStrike" dirty="0" err="1">
                <a:solidFill>
                  <a:srgbClr val="964277"/>
                </a:solidFill>
                <a:uFillTx/>
                <a:latin typeface="Arial"/>
                <a:hlinkClick r:id="rId5"/>
              </a:rPr>
              <a:t>Check</a:t>
            </a:r>
            <a:r>
              <a:rPr lang="bg-BG" sz="1400" b="1" u="sng" strike="noStrike" dirty="0">
                <a:solidFill>
                  <a:srgbClr val="964277"/>
                </a:solidFill>
                <a:uFillTx/>
                <a:latin typeface="Arial"/>
                <a:hlinkClick r:id="rId5"/>
              </a:rPr>
              <a:t> Explorer</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bg-BG" sz="1400" b="1" u="sng" strike="noStrike" dirty="0">
                <a:solidFill>
                  <a:srgbClr val="964277"/>
                </a:solidFill>
                <a:uFillTx/>
                <a:latin typeface="Arial"/>
                <a:hlinkClick r:id="rId6"/>
              </a:rPr>
              <a:t>„Научи се да разпознаваш“</a:t>
            </a:r>
            <a:r>
              <a:rPr lang="bg-BG" sz="1400" strike="noStrike" dirty="0">
                <a:latin typeface="Arial"/>
              </a:rPr>
              <a:t> </a:t>
            </a:r>
            <a:r>
              <a:rPr lang="bg-BG" sz="1400" dirty="0">
                <a:solidFill>
                  <a:srgbClr val="808080"/>
                </a:solidFill>
                <a:latin typeface="Arial"/>
              </a:rPr>
              <a:t>— </a:t>
            </a:r>
            <a:r>
              <a:rPr lang="bg-BG" sz="1400" b="0" strike="noStrike" dirty="0">
                <a:solidFill>
                  <a:srgbClr val="808080"/>
                </a:solidFill>
                <a:latin typeface="Arial"/>
              </a:rPr>
              <a:t>Ръководство на </a:t>
            </a:r>
            <a:r>
              <a:rPr lang="bg-BG" sz="1400" b="0" strike="noStrike" dirty="0" err="1">
                <a:solidFill>
                  <a:srgbClr val="808080"/>
                </a:solidFill>
                <a:latin typeface="Arial"/>
              </a:rPr>
              <a:t>обучителя</a:t>
            </a:r>
            <a:r>
              <a:rPr lang="bg-BG" sz="1400" b="0" strike="noStrike" dirty="0">
                <a:solidFill>
                  <a:srgbClr val="808080"/>
                </a:solidFill>
                <a:latin typeface="Arial"/>
              </a:rPr>
              <a:t> по медийна грамотност от </a:t>
            </a:r>
            <a:r>
              <a:rPr lang="bg-BG" dirty="0"/>
              <a:t/>
            </a:r>
            <a:br>
              <a:rPr lang="bg-BG" dirty="0"/>
            </a:br>
            <a:r>
              <a:rPr lang="bg-BG" sz="1400" b="0" strike="noStrike" dirty="0">
                <a:solidFill>
                  <a:srgbClr val="808080"/>
                </a:solidFill>
                <a:latin typeface="Arial"/>
              </a:rPr>
              <a:t>нестопанската организация за световно развитие и образование IREX</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bg-BG" sz="1400" b="1" u="sng" dirty="0">
                <a:solidFill>
                  <a:srgbClr val="964277"/>
                </a:solidFill>
                <a:latin typeface="Arial"/>
                <a:hlinkClick r:id="rId7"/>
              </a:rPr>
              <a:t>Групата на ЕС срещу дезинформацията</a:t>
            </a:r>
            <a:r>
              <a:rPr lang="bg-BG" sz="1400" b="1" u="sng" dirty="0">
                <a:solidFill>
                  <a:srgbClr val="964277"/>
                </a:solidFill>
                <a:latin typeface="Arial"/>
              </a:rPr>
              <a:t> </a:t>
            </a:r>
            <a:r>
              <a:rPr lang="bg-BG" sz="1400" dirty="0">
                <a:solidFill>
                  <a:srgbClr val="808080"/>
                </a:solidFill>
                <a:latin typeface="Arial"/>
              </a:rPr>
              <a:t>и кампанията </a:t>
            </a:r>
            <a:r>
              <a:rPr lang="bg-BG" sz="1400" b="1" u="sng" dirty="0">
                <a:solidFill>
                  <a:srgbClr val="964277"/>
                </a:solidFill>
                <a:latin typeface="Arial"/>
                <a:hlinkClick r:id="rId8"/>
              </a:rPr>
              <a:t>„Помислете, преди да споделите“</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СЪВЕТИ ЗА ТЪРСЕНЕ НА ПОВЕЧЕ ИНФОРМАЦИЯ — </a:t>
            </a:r>
            <a:r>
              <a:rPr lang="bg-BG" sz="1800" b="1" strike="noStrike">
                <a:solidFill>
                  <a:srgbClr val="FFFFFF"/>
                </a:solidFill>
                <a:latin typeface="Arial"/>
              </a:rPr>
              <a:t>НАЦИОНАЛНИ РЕСУРСИ</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bg-BG" sz="1400" b="1" strike="noStrike">
                <a:solidFill>
                  <a:srgbClr val="0A1641"/>
                </a:solidFill>
                <a:latin typeface="Arial"/>
              </a:rPr>
              <a:t>АВСТРИЯ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6"/>
              </a:rPr>
              <a:t>Click &amp; Check</a:t>
            </a:r>
            <a:r>
              <a:rPr lang="bg-BG"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bg-BG" sz="1400" b="1" strike="noStrike">
                <a:solidFill>
                  <a:srgbClr val="0A1641"/>
                </a:solidFill>
                <a:latin typeface="Arial"/>
              </a:rPr>
              <a:t>БЕЛГИЯ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7"/>
              </a:rPr>
              <a:t>Mediawijs</a:t>
            </a:r>
          </a:p>
          <a:p>
            <a:pPr>
              <a:lnSpc>
                <a:spcPct val="90000"/>
              </a:lnSpc>
              <a:spcBef>
                <a:spcPts val="1199"/>
              </a:spcBef>
            </a:pPr>
            <a:endParaRPr lang="fr-BE" sz="1200" b="0" strike="noStrike" spc="-1">
              <a:latin typeface="Arial"/>
            </a:endParaRPr>
          </a:p>
          <a:p>
            <a:pPr>
              <a:lnSpc>
                <a:spcPct val="90000"/>
              </a:lnSpc>
              <a:spcBef>
                <a:spcPts val="1199"/>
              </a:spcBef>
            </a:pPr>
            <a:r>
              <a:rPr lang="bg-BG" sz="1400" b="1" strike="noStrike">
                <a:solidFill>
                  <a:srgbClr val="0A1641"/>
                </a:solidFill>
                <a:latin typeface="Arial"/>
              </a:rPr>
              <a:t>БЪЛГАРИЯ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8"/>
              </a:rPr>
              <a:t>Gramoten</a:t>
            </a:r>
            <a:r>
              <a:rPr lang="bg-BG"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bg-BG" sz="1400" b="1" strike="noStrike">
                <a:solidFill>
                  <a:srgbClr val="0A1641"/>
                </a:solidFill>
                <a:latin typeface="Arial"/>
              </a:rPr>
              <a:t>ХЪРВАТИЯ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9"/>
              </a:rPr>
              <a:t>Асоциация за комуникация и медийна култура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0"/>
              </a:rPr>
              <a:t>Деца на медиите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1"/>
              </a:rPr>
              <a:t>Дни на медийната грамотност</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bg-BG" sz="1400" b="1" strike="noStrike">
                <a:solidFill>
                  <a:srgbClr val="0A1641"/>
                </a:solidFill>
                <a:latin typeface="Arial"/>
              </a:rPr>
              <a:t>КИПЪР</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2"/>
              </a:rPr>
              <a:t>Борбата с невярната информация чрез медийна грамотност </a:t>
            </a:r>
          </a:p>
          <a:p>
            <a:pPr>
              <a:lnSpc>
                <a:spcPct val="90000"/>
              </a:lnSpc>
              <a:spcBef>
                <a:spcPts val="1199"/>
              </a:spcBef>
            </a:pPr>
            <a:endParaRPr lang="fr-BE" sz="1200" b="0" strike="noStrike" spc="-1">
              <a:latin typeface="Arial"/>
            </a:endParaRPr>
          </a:p>
          <a:p>
            <a:pPr>
              <a:lnSpc>
                <a:spcPct val="90000"/>
              </a:lnSpc>
              <a:spcBef>
                <a:spcPts val="1199"/>
              </a:spcBef>
            </a:pPr>
            <a:r>
              <a:rPr lang="bg-BG" sz="1400" b="1" strike="noStrike">
                <a:solidFill>
                  <a:srgbClr val="0A1641"/>
                </a:solidFill>
                <a:latin typeface="Arial"/>
              </a:rPr>
              <a:t>ЧЕШКА РЕПУБЛИКА</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3"/>
              </a:rPr>
              <a:t>Clovekvtisni</a:t>
            </a:r>
            <a:r>
              <a:rPr lang="bg-BG"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5"/>
              </a:rPr>
              <a:t>Elpida</a:t>
            </a:r>
            <a:r>
              <a:rPr lang="bg-BG"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bg-BG" sz="1400" b="1" strike="noStrike">
                <a:solidFill>
                  <a:srgbClr val="0A1641"/>
                </a:solidFill>
                <a:latin typeface="Arial"/>
              </a:rPr>
              <a:t>ДАНИЯ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6"/>
              </a:rPr>
              <a:t>Международна медийна подкрепа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7"/>
              </a:rPr>
              <a:t>TjekDet</a:t>
            </a:r>
            <a:r>
              <a:rPr lang="bg-BG"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rPr>
              <a:t>DR Detektor</a:t>
            </a:r>
            <a:r>
              <a:rPr lang="bg-BG"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8"/>
              </a:rPr>
              <a:t>DR Ultra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9"/>
              </a:rPr>
              <a:t>Børneavisen</a:t>
            </a:r>
            <a:r>
              <a:rPr lang="bg-BG"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20"/>
              </a:rPr>
              <a:t>Danske Medier </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pic>
        <p:nvPicPr>
          <p:cNvPr id="647" name="Elemento grafico 14" descr="Collegamento"/>
          <p:cNvPicPr/>
          <p:nvPr/>
        </p:nvPicPr>
        <p:blipFill>
          <a:blip r:embed="rId21"/>
          <a:stretch/>
        </p:blipFill>
        <p:spPr>
          <a:xfrm>
            <a:off x="463680" y="2623680"/>
            <a:ext cx="1945440" cy="1945440"/>
          </a:xfrm>
          <a:prstGeom prst="rect">
            <a:avLst/>
          </a:prstGeom>
          <a:ln w="0">
            <a:noFill/>
          </a:ln>
        </p:spPr>
      </p:pic>
      <p:pic>
        <p:nvPicPr>
          <p:cNvPr id="648" name="Immagine 20"/>
          <p:cNvPicPr/>
          <p:nvPr/>
        </p:nvPicPr>
        <p:blipFill>
          <a:blip r:embed="rId22">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b="0" strike="noStrike">
                <a:solidFill>
                  <a:srgbClr val="FFFFFF"/>
                </a:solidFill>
                <a:latin typeface="Arial"/>
              </a:rPr>
              <a:t>НЯКОЛКО ПРИМЕРА</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66800" y="186228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bg-BG" sz="1400" b="1" strike="noStrike">
                <a:solidFill>
                  <a:srgbClr val="0B1741"/>
                </a:solidFill>
                <a:latin typeface="Arial"/>
              </a:rPr>
              <a:t>НЕВЕРЕН НАДПИС</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bg-BG" sz="1400" b="1" strike="noStrike">
                <a:solidFill>
                  <a:srgbClr val="0B1741"/>
                </a:solidFill>
                <a:latin typeface="Arial"/>
              </a:rPr>
              <a:t>ИЗТОЧНИКЪТ НЕ СЪЩЕСТВУВА</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46106" y="4533120"/>
            <a:ext cx="2587198"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2800" b="1" strike="noStrike" spc="-100" dirty="0">
                <a:solidFill>
                  <a:srgbClr val="FFFFFF"/>
                </a:solidFill>
                <a:latin typeface="Arial"/>
              </a:rPr>
              <a:t>НЕ E ИСТИНА</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bg-BG" sz="1400" b="1" strike="noStrike">
                <a:solidFill>
                  <a:srgbClr val="0A1641"/>
                </a:solidFill>
                <a:latin typeface="Arial"/>
              </a:rPr>
              <a:t>Снимката е от потребителския профил на друго момиче, което от този ъгъл прилича на Грета.</a:t>
            </a:r>
          </a:p>
        </p:txBody>
      </p:sp>
      <p:sp>
        <p:nvSpPr>
          <p:cNvPr id="307" name="CustomShape 6"/>
          <p:cNvSpPr/>
          <p:nvPr/>
        </p:nvSpPr>
        <p:spPr>
          <a:xfrm>
            <a:off x="7066800" y="515160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bg-BG" sz="1400" b="1" strike="noStrike" dirty="0">
                <a:solidFill>
                  <a:srgbClr val="0A1641"/>
                </a:solidFill>
                <a:latin typeface="Arial"/>
              </a:rPr>
              <a:t>Dailypresser.com не е истински новинарски уебсайт, а публикацията е пълна измислица.</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2800" b="1" strike="noStrike">
                <a:solidFill>
                  <a:srgbClr val="FFFFFF"/>
                </a:solidFill>
                <a:latin typeface="Arial"/>
              </a:rPr>
              <a:t>НЕ E ИСТИНА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ПРЕПОРЪКИ ЗА ИНТЕРЕСУВАЩИТЕ СЕ — </a:t>
            </a:r>
            <a:r>
              <a:rPr lang="bg-BG" sz="1800" b="1" strike="noStrike">
                <a:solidFill>
                  <a:srgbClr val="FFFFFF"/>
                </a:solidFill>
                <a:latin typeface="Arial"/>
              </a:rPr>
              <a:t>НАЦИОНАЛНИ РЕСУРСИ</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bg-BG" sz="1400" b="1" strike="noStrike">
                <a:solidFill>
                  <a:srgbClr val="0A1641"/>
                </a:solidFill>
                <a:latin typeface="Arial"/>
              </a:rPr>
              <a:t>ЕСТОНИЯ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3"/>
              </a:rPr>
              <a:t>Meediapädevuse nädal</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4"/>
              </a:rPr>
              <a:t>SALTO Участие и информация</a:t>
            </a:r>
          </a:p>
          <a:p>
            <a:pPr>
              <a:lnSpc>
                <a:spcPct val="90000"/>
              </a:lnSpc>
              <a:spcBef>
                <a:spcPts val="1199"/>
              </a:spcBef>
            </a:pPr>
            <a:endParaRPr lang="fr-BE" sz="1400" b="0" strike="noStrike" spc="-1">
              <a:latin typeface="Arial"/>
            </a:endParaRPr>
          </a:p>
          <a:p>
            <a:pPr>
              <a:lnSpc>
                <a:spcPct val="90000"/>
              </a:lnSpc>
              <a:spcBef>
                <a:spcPts val="1199"/>
              </a:spcBef>
            </a:pPr>
            <a:r>
              <a:rPr lang="bg-BG" sz="1400" b="1" strike="noStrike">
                <a:solidFill>
                  <a:srgbClr val="0A1641"/>
                </a:solidFill>
                <a:latin typeface="Arial"/>
              </a:rPr>
              <a:t>ФИНЛАНДИЯ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5"/>
              </a:rPr>
              <a:t>Медийна грамотност във Финландия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6"/>
              </a:rPr>
              <a:t>KAVI</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rPr>
              <a:t>Училище за медийна грамотност</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7"/>
              </a:rPr>
              <a:t>Mediataitoviikko</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8"/>
              </a:rPr>
              <a:t>Mediakasvastus</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9"/>
              </a:rPr>
              <a:t>YLE Digitrennit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0"/>
              </a:rPr>
              <a:t>YLE</a:t>
            </a:r>
            <a:r>
              <a:rPr lang="bg-BG" sz="1200" b="0" u="sng" strike="noStrike">
                <a:solidFill>
                  <a:srgbClr val="964277"/>
                </a:solidFill>
                <a:uFillTx/>
                <a:latin typeface="Arial"/>
                <a:hlinkClick r:id="rId10"/>
              </a:rPr>
              <a:t> </a:t>
            </a:r>
            <a:r>
              <a:rPr lang="bg-BG" sz="1200" b="1" u="sng" strike="noStrike">
                <a:solidFill>
                  <a:srgbClr val="964277"/>
                </a:solidFill>
                <a:uFillTx/>
                <a:latin typeface="Arial"/>
                <a:hlinkClick r:id="rId10"/>
              </a:rPr>
              <a:t>Uutisluokka</a:t>
            </a:r>
          </a:p>
          <a:p>
            <a:pPr>
              <a:lnSpc>
                <a:spcPct val="90000"/>
              </a:lnSpc>
              <a:spcBef>
                <a:spcPts val="1199"/>
              </a:spcBef>
            </a:pPr>
            <a:endParaRPr lang="fr-BE" sz="1200" b="0" strike="noStrike" spc="-1">
              <a:latin typeface="Arial"/>
            </a:endParaRPr>
          </a:p>
          <a:p>
            <a:pPr>
              <a:lnSpc>
                <a:spcPct val="90000"/>
              </a:lnSpc>
              <a:spcBef>
                <a:spcPts val="1199"/>
              </a:spcBef>
            </a:pPr>
            <a:r>
              <a:rPr lang="bg-BG" sz="1400" b="1" strike="noStrike">
                <a:solidFill>
                  <a:srgbClr val="0A1641"/>
                </a:solidFill>
                <a:latin typeface="Arial"/>
              </a:rPr>
              <a:t>ФРАНЦИЯ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1"/>
              </a:rPr>
              <a:t>IREX Europe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bg-BG" sz="1400" b="1" strike="noStrike">
                <a:solidFill>
                  <a:srgbClr val="0A1641"/>
                </a:solidFill>
                <a:latin typeface="Arial"/>
              </a:rPr>
              <a:t>ГЕРМАНИЯ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2"/>
              </a:rPr>
              <a:t>Medienkompetenz stärken</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3"/>
              </a:rPr>
              <a:t>SCHAU HIN! Was Dein Kind mit Medien macht</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4"/>
              </a:rPr>
              <a:t>Gutes Aufwachsen mit Medien</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5"/>
              </a:rPr>
              <a:t>Surfen ohne Risiko</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6"/>
              </a:rPr>
              <a:t>App-Datenbank des Deutschen Jugendinstituts</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7"/>
              </a:rPr>
              <a:t>ACT ON! aktiv + selbstbestimmt online</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8"/>
              </a:rPr>
              <a:t>Kindersuchmaschine "Blinde Kuh“</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9"/>
              </a:rPr>
              <a:t>DW Akademie</a:t>
            </a:r>
          </a:p>
          <a:p>
            <a:pPr>
              <a:lnSpc>
                <a:spcPct val="90000"/>
              </a:lnSpc>
              <a:spcBef>
                <a:spcPts val="1199"/>
              </a:spcBef>
            </a:pPr>
            <a:endParaRPr lang="fr-BE" sz="1200" b="0" strike="noStrike" spc="-1">
              <a:latin typeface="Arial"/>
            </a:endParaRPr>
          </a:p>
          <a:p>
            <a:pPr>
              <a:lnSpc>
                <a:spcPct val="90000"/>
              </a:lnSpc>
              <a:spcBef>
                <a:spcPts val="1199"/>
              </a:spcBef>
            </a:pPr>
            <a:r>
              <a:rPr lang="bg-BG" sz="1400" b="1" strike="noStrike">
                <a:solidFill>
                  <a:srgbClr val="0A1641"/>
                </a:solidFill>
                <a:latin typeface="Arial"/>
              </a:rPr>
              <a:t>ГЪРЦИЯ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20"/>
              </a:rPr>
              <a:t>Институт за медийна грамотност</a:t>
            </a:r>
            <a:r>
              <a:rPr lang="bg-BG"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21"/>
              </a:rPr>
              <a:t>Fakescape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2"/>
            <a:stretch/>
          </p:blipFill>
          <p:spPr>
            <a:xfrm>
              <a:off x="463680" y="2623680"/>
              <a:ext cx="1945440" cy="1945440"/>
            </a:xfrm>
            <a:prstGeom prst="rect">
              <a:avLst/>
            </a:prstGeom>
            <a:ln w="0">
              <a:noFill/>
            </a:ln>
          </p:spPr>
        </p:pic>
        <p:pic>
          <p:nvPicPr>
            <p:cNvPr id="655"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ПРЕПОРЪКИ ЗА ИНТЕРЕСУВАЩИТЕ СЕ — </a:t>
            </a:r>
            <a:r>
              <a:rPr lang="bg-BG" sz="1800" b="1" strike="noStrike">
                <a:solidFill>
                  <a:srgbClr val="FFFFFF"/>
                </a:solidFill>
                <a:latin typeface="Arial"/>
              </a:rPr>
              <a:t>НАЦИОНАЛНИ РЕСУРСИ</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bg-BG" sz="1400" b="1" strike="noStrike">
                <a:solidFill>
                  <a:srgbClr val="0A1641"/>
                </a:solidFill>
                <a:latin typeface="Arial"/>
              </a:rPr>
              <a:t>УНГАРИЯ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3"/>
              </a:rPr>
              <a:t>Televele</a:t>
            </a:r>
          </a:p>
          <a:p>
            <a:pPr>
              <a:lnSpc>
                <a:spcPct val="90000"/>
              </a:lnSpc>
              <a:spcBef>
                <a:spcPts val="1199"/>
              </a:spcBef>
            </a:pPr>
            <a:endParaRPr lang="fr-BE" sz="1200" b="0" strike="noStrike" spc="-1">
              <a:latin typeface="Arial"/>
            </a:endParaRPr>
          </a:p>
          <a:p>
            <a:pPr>
              <a:lnSpc>
                <a:spcPct val="90000"/>
              </a:lnSpc>
              <a:spcBef>
                <a:spcPts val="1199"/>
              </a:spcBef>
            </a:pPr>
            <a:r>
              <a:rPr lang="bg-BG" sz="1400" b="1" strike="noStrike">
                <a:solidFill>
                  <a:srgbClr val="0A1641"/>
                </a:solidFill>
                <a:latin typeface="Arial"/>
              </a:rPr>
              <a:t>ИРЛАНДИЯ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4"/>
              </a:rPr>
              <a:t>Be Media Smart </a:t>
            </a:r>
          </a:p>
          <a:p>
            <a:pPr>
              <a:lnSpc>
                <a:spcPct val="90000"/>
              </a:lnSpc>
              <a:spcBef>
                <a:spcPts val="1199"/>
              </a:spcBef>
            </a:pPr>
            <a:endParaRPr lang="fr-BE" sz="1200" b="0" strike="noStrike" spc="-1">
              <a:latin typeface="Arial"/>
            </a:endParaRPr>
          </a:p>
          <a:p>
            <a:pPr>
              <a:lnSpc>
                <a:spcPct val="90000"/>
              </a:lnSpc>
              <a:spcBef>
                <a:spcPts val="1199"/>
              </a:spcBef>
            </a:pPr>
            <a:r>
              <a:rPr lang="bg-BG" sz="1400" b="1" strike="noStrike">
                <a:solidFill>
                  <a:srgbClr val="0A1641"/>
                </a:solidFill>
                <a:latin typeface="Arial"/>
              </a:rPr>
              <a:t>ИТАЛИЯ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5"/>
              </a:rPr>
              <a:t>Pagella Politica</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6"/>
              </a:rPr>
              <a:t>Facta</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7"/>
              </a:rPr>
              <a:t>Медийно образование</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8"/>
              </a:rPr>
              <a:t>Eurispes</a:t>
            </a:r>
          </a:p>
          <a:p>
            <a:pPr>
              <a:lnSpc>
                <a:spcPct val="90000"/>
              </a:lnSpc>
              <a:spcBef>
                <a:spcPts val="1199"/>
              </a:spcBef>
            </a:pPr>
            <a:endParaRPr lang="fr-BE" sz="1200" b="0" strike="noStrike" spc="-1">
              <a:latin typeface="Arial"/>
            </a:endParaRPr>
          </a:p>
          <a:p>
            <a:pPr>
              <a:lnSpc>
                <a:spcPct val="90000"/>
              </a:lnSpc>
              <a:spcBef>
                <a:spcPts val="1199"/>
              </a:spcBef>
            </a:pPr>
            <a:r>
              <a:rPr lang="bg-BG" sz="1400" b="1" strike="noStrike">
                <a:solidFill>
                  <a:srgbClr val="0A1641"/>
                </a:solidFill>
                <a:latin typeface="Arial"/>
              </a:rPr>
              <a:t>ЛАТВИЯ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9"/>
              </a:rPr>
              <a:t>Pilna doma (Full Thought)</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0"/>
              </a:rPr>
              <a:t>Re:Check</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1"/>
              </a:rPr>
              <a:t>CAPS un CIET jeb vilks manipulators</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2"/>
              </a:rPr>
              <a:t>Medijpratējs</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3"/>
              </a:rPr>
              <a:t>Superheroes in the Internet</a:t>
            </a:r>
          </a:p>
          <a:p>
            <a:pPr>
              <a:lnSpc>
                <a:spcPct val="90000"/>
              </a:lnSpc>
              <a:spcBef>
                <a:spcPts val="1199"/>
              </a:spcBef>
            </a:pPr>
            <a:endParaRPr lang="fr-BE" sz="1200" b="0" strike="noStrike" spc="-1">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bg-BG" sz="1400" b="1" strike="noStrike">
                <a:solidFill>
                  <a:srgbClr val="0A1641"/>
                </a:solidFill>
                <a:latin typeface="Arial"/>
              </a:rPr>
              <a:t>ЛИТВА</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4"/>
              </a:rPr>
              <a:t>Draugiškas internetas (Friendly Internet)</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5"/>
              </a:rPr>
              <a:t>Žinau viską</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6"/>
              </a:rPr>
              <a:t>Media literacy platform</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7"/>
              </a:rPr>
              <a:t>Debunk.eu</a:t>
            </a:r>
          </a:p>
          <a:p>
            <a:pPr>
              <a:lnSpc>
                <a:spcPct val="90000"/>
              </a:lnSpc>
              <a:spcBef>
                <a:spcPts val="1199"/>
              </a:spcBef>
            </a:pPr>
            <a:endParaRPr lang="fr-BE" sz="1200" b="0" strike="noStrike" spc="-1">
              <a:latin typeface="Arial"/>
            </a:endParaRPr>
          </a:p>
          <a:p>
            <a:pPr>
              <a:lnSpc>
                <a:spcPct val="90000"/>
              </a:lnSpc>
              <a:spcBef>
                <a:spcPts val="1199"/>
              </a:spcBef>
            </a:pPr>
            <a:r>
              <a:rPr lang="bg-BG" sz="1400" b="1" strike="noStrike">
                <a:solidFill>
                  <a:srgbClr val="0A1641"/>
                </a:solidFill>
                <a:latin typeface="Arial"/>
              </a:rPr>
              <a:t>ЛЮКСЕМБУРГ</a:t>
            </a:r>
          </a:p>
          <a:p>
            <a:pPr marL="171360" indent="-171000">
              <a:lnSpc>
                <a:spcPct val="90000"/>
              </a:lnSpc>
              <a:spcBef>
                <a:spcPts val="1199"/>
              </a:spcBef>
              <a:buClr>
                <a:srgbClr val="40BAD2"/>
              </a:buClr>
              <a:buFont typeface="Arial"/>
              <a:buChar char="•"/>
            </a:pPr>
            <a:r>
              <a:rPr lang="bg-BG" sz="1200" b="1" u="sng" strike="noStrike">
                <a:solidFill>
                  <a:srgbClr val="964277"/>
                </a:solidFill>
                <a:uFillTx/>
                <a:latin typeface="Arial"/>
                <a:hlinkClick r:id="rId18"/>
              </a:rPr>
              <a:t>Bee-secure</a:t>
            </a:r>
          </a:p>
          <a:p>
            <a:pPr>
              <a:lnSpc>
                <a:spcPct val="90000"/>
              </a:lnSpc>
              <a:spcBef>
                <a:spcPts val="1199"/>
              </a:spcBef>
            </a:pPr>
            <a:endParaRPr lang="fr-BE" sz="1200" b="0" strike="noStrike" spc="-1">
              <a:latin typeface="Arial"/>
            </a:endParaRPr>
          </a:p>
          <a:p>
            <a:pPr>
              <a:lnSpc>
                <a:spcPct val="90000"/>
              </a:lnSpc>
              <a:spcBef>
                <a:spcPts val="1199"/>
              </a:spcBef>
            </a:pPr>
            <a:r>
              <a:rPr lang="bg-BG" sz="1400" b="1" strike="noStrike">
                <a:solidFill>
                  <a:srgbClr val="0A1641"/>
                </a:solidFill>
                <a:latin typeface="Arial"/>
              </a:rPr>
              <a:t>МАЛТА</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9"/>
              </a:rPr>
              <a:t>BeSmartOnline!</a:t>
            </a:r>
            <a:r>
              <a:rPr lang="bg-BG"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bg-BG" sz="1400" b="1" strike="noStrike">
                <a:solidFill>
                  <a:srgbClr val="0A1641"/>
                </a:solidFill>
                <a:latin typeface="Arial"/>
              </a:rPr>
              <a:t>НИДЕРЛАНДИЯ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20"/>
              </a:rPr>
              <a:t>Netwerk Mediawijsheid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21"/>
              </a:rPr>
              <a:t>Европейски център за журналистика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22"/>
              </a:rPr>
              <a:t>Hoezomediawijs</a:t>
            </a:r>
            <a:r>
              <a:rPr lang="bg-BG"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23"/>
              </a:rPr>
              <a:t>Лошите новини</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4"/>
            <a:stretch/>
          </p:blipFill>
          <p:spPr>
            <a:xfrm>
              <a:off x="463680" y="2623680"/>
              <a:ext cx="1945440" cy="1945440"/>
            </a:xfrm>
            <a:prstGeom prst="rect">
              <a:avLst/>
            </a:prstGeom>
            <a:ln w="0">
              <a:noFill/>
            </a:ln>
          </p:spPr>
        </p:pic>
        <p:pic>
          <p:nvPicPr>
            <p:cNvPr id="662"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ПРЕПОРЪКИ ЗА ИНТЕРЕСУВАЩИТЕ СЕ — </a:t>
            </a:r>
            <a:r>
              <a:rPr lang="bg-BG" sz="1800" b="1" strike="noStrike">
                <a:solidFill>
                  <a:srgbClr val="FFFFFF"/>
                </a:solidFill>
                <a:latin typeface="Arial"/>
              </a:rPr>
              <a:t>НАЦИОНАЛНИ РЕСУРСИ</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bg-BG" sz="1400" b="1" strike="noStrike">
                <a:solidFill>
                  <a:srgbClr val="0A1641"/>
                </a:solidFill>
                <a:latin typeface="Arial"/>
              </a:rPr>
              <a:t>ПОЛША</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rPr>
              <a:t>Фондация „Стефан Батори“</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3"/>
              </a:rPr>
              <a:t>Journalistic Craft for Neighborhood</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4"/>
              </a:rPr>
              <a:t>Demagog</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rPr>
              <a:t>Център за гражданско образование</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5"/>
              </a:rPr>
              <a:t>Nowoczesna Polska</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6"/>
              </a:rPr>
              <a:t>Дете в мрежата</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7"/>
              </a:rPr>
              <a:t>Panoptykon Foundation</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8"/>
              </a:rPr>
              <a:t>Полска асоциация за медийна грамотност</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9"/>
              </a:rPr>
              <a:t>Фондация „Училището с класа“</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0"/>
              </a:rPr>
              <a:t>Wojownicy Klawiatury</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1"/>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bg-BG" sz="1400" b="1" strike="noStrike">
                <a:solidFill>
                  <a:srgbClr val="0A1641"/>
                </a:solidFill>
                <a:latin typeface="Arial"/>
              </a:rPr>
              <a:t>ПОРТУГАЛИЯ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2"/>
              </a:rPr>
              <a:t>MILObs</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3"/>
              </a:rPr>
              <a:t>Internet Segura for Kids</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4"/>
              </a:rPr>
              <a:t>National Digital Competence Initiative e.2030</a:t>
            </a:r>
          </a:p>
          <a:p>
            <a:pPr>
              <a:lnSpc>
                <a:spcPct val="90000"/>
              </a:lnSpc>
              <a:spcBef>
                <a:spcPts val="1199"/>
              </a:spcBef>
            </a:pPr>
            <a:endParaRPr lang="fr-BE" sz="1200" b="0" strike="noStrike" spc="-1">
              <a:latin typeface="Arial"/>
            </a:endParaRPr>
          </a:p>
          <a:p>
            <a:pPr>
              <a:lnSpc>
                <a:spcPct val="90000"/>
              </a:lnSpc>
              <a:spcBef>
                <a:spcPts val="1199"/>
              </a:spcBef>
            </a:pPr>
            <a:r>
              <a:rPr lang="bg-BG" sz="1400" b="1" strike="noStrike">
                <a:solidFill>
                  <a:srgbClr val="0A1641"/>
                </a:solidFill>
                <a:latin typeface="Arial"/>
              </a:rPr>
              <a:t>РУМЪНИЯ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5"/>
              </a:rPr>
              <a:t>ActiveWatch</a:t>
            </a:r>
            <a:r>
              <a:rPr lang="bg-BG"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6"/>
              </a:rPr>
              <a:t>Factual</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7"/>
              </a:rPr>
              <a:t>Funky Citizens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8"/>
              </a:rPr>
              <a:t>Mediawise Society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bg-BG" sz="1400" b="1" strike="noStrike">
                <a:solidFill>
                  <a:srgbClr val="0A1641"/>
                </a:solidFill>
                <a:latin typeface="Arial"/>
              </a:rPr>
              <a:t>СЛОВАКИЯ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9"/>
              </a:rPr>
              <a:t>Съвет за излъчване и повторно предаване</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0"/>
            <a:stretch/>
          </p:blipFill>
          <p:spPr>
            <a:xfrm>
              <a:off x="463680" y="2623680"/>
              <a:ext cx="1945440" cy="1945440"/>
            </a:xfrm>
            <a:prstGeom prst="rect">
              <a:avLst/>
            </a:prstGeom>
            <a:ln w="0">
              <a:noFill/>
            </a:ln>
          </p:spPr>
        </p:pic>
        <p:pic>
          <p:nvPicPr>
            <p:cNvPr id="669" name="Immagine 12"/>
            <p:cNvPicPr/>
            <p:nvPr/>
          </p:nvPicPr>
          <p:blipFill>
            <a:blip r:embed="rId21">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ПРЕПОРЪКИ ЗА ИНТЕРЕСУВАЩИТЕ СЕ — </a:t>
            </a:r>
            <a:r>
              <a:rPr lang="bg-BG" sz="1800" b="1" strike="noStrike">
                <a:solidFill>
                  <a:srgbClr val="FFFFFF"/>
                </a:solidFill>
                <a:latin typeface="Arial"/>
              </a:rPr>
              <a:t>НАЦИОНАЛНИ РЕСУРСИ</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bg-BG" sz="1400" b="1" strike="noStrike">
                <a:solidFill>
                  <a:srgbClr val="0A1641"/>
                </a:solidFill>
                <a:latin typeface="Arial"/>
              </a:rPr>
              <a:t>ИСПАНИЯ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3"/>
              </a:rPr>
              <a:t>Istituto RTVE</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5"/>
              </a:rPr>
              <a:t>Internet Segura for Kids</a:t>
            </a:r>
          </a:p>
          <a:p>
            <a:pPr>
              <a:lnSpc>
                <a:spcPct val="90000"/>
              </a:lnSpc>
              <a:spcBef>
                <a:spcPts val="1199"/>
              </a:spcBef>
            </a:pPr>
            <a:endParaRPr lang="fr-BE" sz="1200" b="0" strike="noStrike" spc="-1">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bg-BG" sz="1400" b="1" strike="noStrike">
                <a:solidFill>
                  <a:srgbClr val="0A1641"/>
                </a:solidFill>
                <a:latin typeface="Arial"/>
              </a:rPr>
              <a:t>СЛОВЕНИЯ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7"/>
              </a:rPr>
              <a:t>MIPI – medijska in informacijska pismenost</a:t>
            </a:r>
            <a:r>
              <a:rPr lang="bg-BG"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8"/>
              </a:rPr>
              <a:t>Časoris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9"/>
              </a:rPr>
              <a:t>Otroci in mediji: iskanje resnice v svetu novic</a:t>
            </a:r>
            <a:r>
              <a:rPr lang="bg-BG"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0"/>
              </a:rPr>
              <a:t>Medijska pismenost</a:t>
            </a:r>
            <a:r>
              <a:rPr lang="bg-BG"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1"/>
              </a:rPr>
              <a:t>Safe</a:t>
            </a:r>
            <a:r>
              <a:rPr lang="bg-BG"/>
              <a:t/>
            </a:r>
            <a:br>
              <a:rPr lang="bg-BG"/>
            </a:br>
            <a:r>
              <a:rPr lang="bg-BG" sz="1200" b="1" strike="noStrike">
                <a:solidFill>
                  <a:srgbClr val="0A1641"/>
                </a:solidFill>
                <a:latin typeface="Arial"/>
              </a:rPr>
              <a:t> </a:t>
            </a:r>
          </a:p>
          <a:p>
            <a:pPr>
              <a:lnSpc>
                <a:spcPct val="90000"/>
              </a:lnSpc>
              <a:spcBef>
                <a:spcPts val="1199"/>
              </a:spcBef>
            </a:pPr>
            <a:r>
              <a:rPr lang="bg-BG" sz="1400" b="1" strike="noStrike">
                <a:solidFill>
                  <a:srgbClr val="0A1641"/>
                </a:solidFill>
                <a:latin typeface="Arial"/>
              </a:rPr>
              <a:t>ШВЕЦИЯ</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3"/>
              </a:rPr>
              <a:t>Шведска агенция за международно развитие</a:t>
            </a:r>
          </a:p>
          <a:p>
            <a:pPr marL="182880" indent="-182520">
              <a:lnSpc>
                <a:spcPct val="90000"/>
              </a:lnSpc>
              <a:spcBef>
                <a:spcPts val="1199"/>
              </a:spcBef>
              <a:buClr>
                <a:srgbClr val="40BAD2"/>
              </a:buClr>
              <a:buFont typeface="Wingdings 2" charset="2"/>
              <a:buChar char=""/>
            </a:pPr>
            <a:r>
              <a:rPr lang="bg-BG" sz="1200" b="1" u="sng" strike="noStrike">
                <a:solidFill>
                  <a:srgbClr val="964277"/>
                </a:solidFill>
                <a:uFillTx/>
                <a:latin typeface="Arial"/>
                <a:hlinkClick r:id="rId14"/>
              </a:rPr>
              <a:t>FOJO</a:t>
            </a:r>
            <a:r>
              <a:rPr lang="bg-BG"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b="0" strike="noStrike">
                <a:solidFill>
                  <a:srgbClr val="FFFFFF"/>
                </a:solidFill>
                <a:latin typeface="Arial"/>
              </a:rPr>
              <a:t>ПЛАН НА УРОКА</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40" y="836280"/>
            <a:ext cx="3649680" cy="721080"/>
            <a:chOff x="7498440" y="836280"/>
            <a:chExt cx="3649680" cy="721080"/>
          </a:xfrm>
        </p:grpSpPr>
        <p:sp>
          <p:nvSpPr>
            <p:cNvPr id="317" name="CustomShape 3"/>
            <p:cNvSpPr/>
            <p:nvPr/>
          </p:nvSpPr>
          <p:spPr>
            <a:xfrm>
              <a:off x="7498440" y="843120"/>
              <a:ext cx="364968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bg-BG" sz="2400" b="1" strike="noStrike">
                  <a:solidFill>
                    <a:srgbClr val="FFFFFF"/>
                  </a:solidFill>
                  <a:latin typeface="Arial"/>
                </a:rPr>
                <a:t>РАБОТА ПО ГРУПИ</a:t>
              </a:r>
            </a:p>
            <a:p>
              <a:pPr marL="457200">
                <a:lnSpc>
                  <a:spcPts val="1559"/>
                </a:lnSpc>
              </a:pPr>
              <a:r>
                <a:rPr lang="bg-BG" sz="1400" b="1" strike="noStrike">
                  <a:solidFill>
                    <a:srgbClr val="FFFFFF"/>
                  </a:solidFill>
                  <a:latin typeface="Arial"/>
                </a:rPr>
                <a:t>РАБОТА ПО КАЗУСИ</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bg-BG" sz="4000" b="1" strike="noStrike">
                  <a:solidFill>
                    <a:srgbClr val="FFFFFF"/>
                  </a:solidFill>
                  <a:latin typeface="Arial"/>
                </a:rPr>
                <a:t>2</a:t>
              </a:r>
            </a:p>
          </p:txBody>
        </p:sp>
      </p:grpSp>
      <p:grpSp>
        <p:nvGrpSpPr>
          <p:cNvPr id="319" name="Group 5"/>
          <p:cNvGrpSpPr/>
          <p:nvPr/>
        </p:nvGrpSpPr>
        <p:grpSpPr>
          <a:xfrm>
            <a:off x="1319040" y="829800"/>
            <a:ext cx="5228640" cy="734040"/>
            <a:chOff x="1319040" y="829800"/>
            <a:chExt cx="5309379" cy="734040"/>
          </a:xfrm>
        </p:grpSpPr>
        <p:sp>
          <p:nvSpPr>
            <p:cNvPr id="320" name="CustomShape 6"/>
            <p:cNvSpPr/>
            <p:nvPr/>
          </p:nvSpPr>
          <p:spPr>
            <a:xfrm>
              <a:off x="1319040" y="829800"/>
              <a:ext cx="5309379"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bg-BG" sz="2400" b="1" strike="noStrike" dirty="0">
                  <a:solidFill>
                    <a:srgbClr val="FFFFFF"/>
                  </a:solidFill>
                  <a:latin typeface="Arial"/>
                </a:rPr>
                <a:t>РАЗБИРАНЕ НА ЯВЛЕНИЕТО ДЕЗИНФОРМАЦИЯ</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bg-BG" sz="4000" b="1" strike="noStrike">
                  <a:solidFill>
                    <a:srgbClr val="FFFFFF"/>
                  </a:solidFill>
                  <a:latin typeface="Arial"/>
                </a:rPr>
                <a:t>1</a:t>
              </a:r>
            </a:p>
          </p:txBody>
        </p:sp>
      </p:grpSp>
      <p:grpSp>
        <p:nvGrpSpPr>
          <p:cNvPr id="322" name="Group 8"/>
          <p:cNvGrpSpPr/>
          <p:nvPr/>
        </p:nvGrpSpPr>
        <p:grpSpPr>
          <a:xfrm>
            <a:off x="1319040" y="4677120"/>
            <a:ext cx="3407040" cy="772560"/>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bg-BG" sz="2400" b="1" strike="noStrike">
                  <a:solidFill>
                    <a:srgbClr val="FFFFFF"/>
                  </a:solidFill>
                  <a:latin typeface="Arial"/>
                </a:rPr>
                <a:t>ПРЕЗЕНТАЦИИ</a:t>
              </a:r>
            </a:p>
            <a:p>
              <a:pPr marL="457200">
                <a:lnSpc>
                  <a:spcPts val="2259"/>
                </a:lnSpc>
              </a:pPr>
              <a:r>
                <a:rPr lang="bg-BG" sz="2400" b="1" strike="noStrike">
                  <a:solidFill>
                    <a:srgbClr val="FFFFFF"/>
                  </a:solidFill>
                  <a:latin typeface="Arial"/>
                </a:rPr>
                <a:t>И ОБСЪЖДАНИЯ</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bg-BG" sz="4000" b="1" strike="noStrike">
                  <a:solidFill>
                    <a:srgbClr val="FFFFFF"/>
                  </a:solidFill>
                  <a:latin typeface="Arial"/>
                </a:rPr>
                <a:t>3</a:t>
              </a:r>
            </a:p>
          </p:txBody>
        </p:sp>
      </p:grpSp>
      <p:grpSp>
        <p:nvGrpSpPr>
          <p:cNvPr id="325" name="Group 11"/>
          <p:cNvGrpSpPr/>
          <p:nvPr/>
        </p:nvGrpSpPr>
        <p:grpSpPr>
          <a:xfrm>
            <a:off x="5707079" y="4641480"/>
            <a:ext cx="6484681" cy="742680"/>
            <a:chOff x="6560006" y="4641480"/>
            <a:chExt cx="5631754" cy="742680"/>
          </a:xfrm>
        </p:grpSpPr>
        <p:sp>
          <p:nvSpPr>
            <p:cNvPr id="326" name="CustomShape 12"/>
            <p:cNvSpPr/>
            <p:nvPr/>
          </p:nvSpPr>
          <p:spPr>
            <a:xfrm>
              <a:off x="6739467" y="4641480"/>
              <a:ext cx="5452293"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bg-BG" sz="2400" b="1" strike="noStrike" spc="-100" dirty="0">
                  <a:solidFill>
                    <a:srgbClr val="FFFFFF"/>
                  </a:solidFill>
                  <a:latin typeface="Arial"/>
                </a:rPr>
                <a:t>ОБОБЩЕНИЕ И СЪВЕТИ ЗА ТЪРСЕНЕ НА ПОВЕЧЕ ИНФОРМАЦИЯ</a:t>
              </a:r>
            </a:p>
          </p:txBody>
        </p:sp>
        <p:sp>
          <p:nvSpPr>
            <p:cNvPr id="327" name="CustomShape 13"/>
            <p:cNvSpPr/>
            <p:nvPr/>
          </p:nvSpPr>
          <p:spPr>
            <a:xfrm>
              <a:off x="6560006" y="4664160"/>
              <a:ext cx="993514"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bg-BG" sz="4000" b="1" strike="noStrike" dirty="0">
                  <a:solidFill>
                    <a:srgbClr val="FFFFFF"/>
                  </a:solidFill>
                  <a:latin typeface="Arial"/>
                </a:rPr>
                <a:t>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b="0" strike="noStrike">
                <a:solidFill>
                  <a:srgbClr val="FFFFFF"/>
                </a:solidFill>
                <a:latin typeface="Arial"/>
              </a:rPr>
              <a:t>РАЗБИРАНЕ НА ЯВЛЕНИЕТО ДЕЗИНФОРМАЦИЯ</a:t>
            </a:r>
          </a:p>
        </p:txBody>
      </p:sp>
      <p:sp>
        <p:nvSpPr>
          <p:cNvPr id="329" name="CustomShape 2"/>
          <p:cNvSpPr/>
          <p:nvPr/>
        </p:nvSpPr>
        <p:spPr>
          <a:xfrm>
            <a:off x="3844079" y="1478880"/>
            <a:ext cx="3183253"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bg-BG" sz="8000" b="1" strike="noStrike" dirty="0">
                <a:solidFill>
                  <a:srgbClr val="FF5D00"/>
                </a:solidFill>
                <a:latin typeface="Arial"/>
              </a:rPr>
              <a:t>Какво</a:t>
            </a:r>
          </a:p>
        </p:txBody>
      </p:sp>
      <p:sp>
        <p:nvSpPr>
          <p:cNvPr id="330" name="CustomShape 3"/>
          <p:cNvSpPr/>
          <p:nvPr/>
        </p:nvSpPr>
        <p:spPr>
          <a:xfrm>
            <a:off x="3884400" y="268632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bg-BG" sz="8000" b="1" strike="noStrike">
                <a:solidFill>
                  <a:srgbClr val="164193"/>
                </a:solidFill>
                <a:latin typeface="Arial"/>
              </a:rPr>
              <a:t>Как</a:t>
            </a:r>
          </a:p>
        </p:txBody>
      </p:sp>
      <p:sp>
        <p:nvSpPr>
          <p:cNvPr id="331" name="CustomShape 4"/>
          <p:cNvSpPr/>
          <p:nvPr/>
        </p:nvSpPr>
        <p:spPr>
          <a:xfrm>
            <a:off x="3884400" y="392472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bg-BG" sz="8000" b="1" strike="noStrike">
                <a:solidFill>
                  <a:srgbClr val="164193"/>
                </a:solidFill>
                <a:latin typeface="Arial"/>
              </a:rPr>
              <a:t>Как</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7027330" y="2158350"/>
            <a:ext cx="2254128" cy="756140"/>
            <a:chOff x="7027330" y="2141280"/>
            <a:chExt cx="2254128" cy="756140"/>
          </a:xfrm>
        </p:grpSpPr>
        <p:sp>
          <p:nvSpPr>
            <p:cNvPr id="334" name="CustomShape 6"/>
            <p:cNvSpPr/>
            <p:nvPr/>
          </p:nvSpPr>
          <p:spPr>
            <a:xfrm>
              <a:off x="7027331" y="2141280"/>
              <a:ext cx="2254127"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sz="1600" b="1" strike="noStrike" dirty="0">
                  <a:solidFill>
                    <a:srgbClr val="FFFFFF"/>
                  </a:solidFill>
                  <a:latin typeface="Arial"/>
                </a:rPr>
                <a:t>е дезинформация? </a:t>
              </a:r>
            </a:p>
          </p:txBody>
        </p:sp>
        <p:sp>
          <p:nvSpPr>
            <p:cNvPr id="335" name="CustomShape 7"/>
            <p:cNvSpPr/>
            <p:nvPr/>
          </p:nvSpPr>
          <p:spPr>
            <a:xfrm>
              <a:off x="7027330" y="2560320"/>
              <a:ext cx="1375588"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bg-BG" sz="1600" b="1" strike="noStrike" dirty="0">
                  <a:solidFill>
                    <a:srgbClr val="FE5D00"/>
                  </a:solidFill>
                  <a:latin typeface="Arial"/>
                </a:rPr>
                <a:t>Примери</a:t>
              </a:r>
            </a:p>
          </p:txBody>
        </p:sp>
        <p:sp>
          <p:nvSpPr>
            <p:cNvPr id="336" name="CustomShape 8"/>
            <p:cNvSpPr/>
            <p:nvPr/>
          </p:nvSpPr>
          <p:spPr>
            <a:xfrm rot="5400000">
              <a:off x="8094122" y="2673513"/>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7016288" y="4630860"/>
            <a:ext cx="4017240" cy="728067"/>
            <a:chOff x="7016288" y="4630860"/>
            <a:chExt cx="4017240" cy="728067"/>
          </a:xfrm>
        </p:grpSpPr>
        <p:sp>
          <p:nvSpPr>
            <p:cNvPr id="338" name="CustomShape 10"/>
            <p:cNvSpPr/>
            <p:nvPr/>
          </p:nvSpPr>
          <p:spPr>
            <a:xfrm>
              <a:off x="7016288" y="5021827"/>
              <a:ext cx="2763942"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bg-BG" sz="1600" b="1" strike="noStrike" dirty="0">
                  <a:solidFill>
                    <a:srgbClr val="164193"/>
                  </a:solidFill>
                  <a:latin typeface="Arial"/>
                </a:rPr>
                <a:t>Препоръки за реакция</a:t>
              </a:r>
            </a:p>
          </p:txBody>
        </p:sp>
        <p:sp>
          <p:nvSpPr>
            <p:cNvPr id="339" name="CustomShape 11"/>
            <p:cNvSpPr/>
            <p:nvPr/>
          </p:nvSpPr>
          <p:spPr>
            <a:xfrm>
              <a:off x="7016288" y="463086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bg-BG" sz="1600" b="1" strike="noStrike" dirty="0">
                  <a:solidFill>
                    <a:srgbClr val="FFFFFF"/>
                  </a:solidFill>
                  <a:latin typeface="Arial"/>
                </a:rPr>
                <a:t>да реагираме на дезинформацията? </a:t>
              </a:r>
            </a:p>
          </p:txBody>
        </p:sp>
        <p:sp>
          <p:nvSpPr>
            <p:cNvPr id="340" name="CustomShape 12"/>
            <p:cNvSpPr/>
            <p:nvPr/>
          </p:nvSpPr>
          <p:spPr>
            <a:xfrm rot="5400000">
              <a:off x="9451732" y="507283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7027330" y="3394260"/>
            <a:ext cx="3200814" cy="739760"/>
            <a:chOff x="7027330" y="3337020"/>
            <a:chExt cx="3200814" cy="739760"/>
          </a:xfrm>
        </p:grpSpPr>
        <p:sp>
          <p:nvSpPr>
            <p:cNvPr id="342" name="CustomShape 14"/>
            <p:cNvSpPr/>
            <p:nvPr/>
          </p:nvSpPr>
          <p:spPr>
            <a:xfrm>
              <a:off x="7027330" y="3337020"/>
              <a:ext cx="3200814"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sz="1600" b="1" strike="noStrike" dirty="0">
                  <a:solidFill>
                    <a:srgbClr val="FFFFFF"/>
                  </a:solidFill>
                  <a:latin typeface="Arial"/>
                </a:rPr>
                <a:t>действа дезинформацията?</a:t>
              </a:r>
            </a:p>
          </p:txBody>
        </p:sp>
        <p:sp>
          <p:nvSpPr>
            <p:cNvPr id="343" name="CustomShape 15"/>
            <p:cNvSpPr/>
            <p:nvPr/>
          </p:nvSpPr>
          <p:spPr>
            <a:xfrm>
              <a:off x="7027330" y="3739680"/>
              <a:ext cx="1211090"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bg-BG" sz="1600" b="1" strike="noStrike" dirty="0">
                  <a:solidFill>
                    <a:srgbClr val="164193"/>
                  </a:solidFill>
                  <a:latin typeface="Arial"/>
                </a:rPr>
                <a:t>Примери</a:t>
              </a:r>
            </a:p>
          </p:txBody>
        </p:sp>
        <p:sp>
          <p:nvSpPr>
            <p:cNvPr id="344" name="CustomShape 16"/>
            <p:cNvSpPr/>
            <p:nvPr/>
          </p:nvSpPr>
          <p:spPr>
            <a:xfrm rot="5400000">
              <a:off x="8094122" y="384948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b="0" strike="noStrike">
                <a:solidFill>
                  <a:srgbClr val="FFFFFF"/>
                </a:solidFill>
                <a:latin typeface="Arial"/>
              </a:rPr>
              <a:t>КАКВО Е ДЕЗИНФОРМАЦИЯ</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1</a:t>
            </a:r>
          </a:p>
        </p:txBody>
      </p:sp>
      <p:sp>
        <p:nvSpPr>
          <p:cNvPr id="347" name="CustomShape 3"/>
          <p:cNvSpPr/>
          <p:nvPr/>
        </p:nvSpPr>
        <p:spPr>
          <a:xfrm>
            <a:off x="4127399" y="3139560"/>
            <a:ext cx="1509703"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b="1" strike="noStrike">
                <a:solidFill>
                  <a:srgbClr val="FFFFFF"/>
                </a:solidFill>
                <a:latin typeface="Arial"/>
              </a:rPr>
              <a:t>ФАКТИ</a:t>
            </a:r>
          </a:p>
        </p:txBody>
      </p:sp>
      <p:sp>
        <p:nvSpPr>
          <p:cNvPr id="348" name="CustomShape 4"/>
          <p:cNvSpPr/>
          <p:nvPr/>
        </p:nvSpPr>
        <p:spPr>
          <a:xfrm>
            <a:off x="4127399" y="946440"/>
            <a:ext cx="4368053" cy="531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bg-BG" b="1" strike="noStrike" dirty="0">
                <a:solidFill>
                  <a:srgbClr val="FFFFFF"/>
                </a:solidFill>
                <a:latin typeface="Arial"/>
              </a:rPr>
              <a:t>ЧУЖДЕСТРАННА НАМЕСА</a:t>
            </a:r>
          </a:p>
        </p:txBody>
      </p:sp>
      <p:sp>
        <p:nvSpPr>
          <p:cNvPr id="349" name="CustomShape 5"/>
          <p:cNvSpPr/>
          <p:nvPr/>
        </p:nvSpPr>
        <p:spPr>
          <a:xfrm>
            <a:off x="4127400" y="1546560"/>
            <a:ext cx="4390566"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b="1" strike="noStrike" dirty="0" smtClean="0">
                <a:solidFill>
                  <a:srgbClr val="FFFFFF"/>
                </a:solidFill>
                <a:latin typeface="Arial"/>
              </a:rPr>
              <a:t>ОП</a:t>
            </a:r>
            <a:r>
              <a:rPr lang="bg-BG" b="1" dirty="0" smtClean="0">
                <a:solidFill>
                  <a:srgbClr val="FFFFFF"/>
                </a:solidFill>
                <a:latin typeface="Arial"/>
              </a:rPr>
              <a:t>ИТ</a:t>
            </a:r>
            <a:r>
              <a:rPr lang="bg-BG" b="1" strike="noStrike" dirty="0" smtClean="0">
                <a:solidFill>
                  <a:srgbClr val="FFFFFF"/>
                </a:solidFill>
                <a:latin typeface="Arial"/>
              </a:rPr>
              <a:t> </a:t>
            </a:r>
            <a:r>
              <a:rPr lang="bg-BG" b="1" strike="noStrike" dirty="0">
                <a:solidFill>
                  <a:srgbClr val="FFFFFF"/>
                </a:solidFill>
                <a:latin typeface="Arial"/>
              </a:rPr>
              <a:t>ЗА </a:t>
            </a:r>
            <a:r>
              <a:rPr lang="bg-BG" b="1" strike="noStrike" dirty="0" smtClean="0">
                <a:solidFill>
                  <a:srgbClr val="FFFFFF"/>
                </a:solidFill>
                <a:latin typeface="Arial"/>
              </a:rPr>
              <a:t>ВЛИЯНИЕ</a:t>
            </a:r>
            <a:endParaRPr lang="bg-BG" b="1" strike="noStrike" dirty="0">
              <a:solidFill>
                <a:srgbClr val="FFFFFF"/>
              </a:solidFill>
              <a:latin typeface="Arial"/>
            </a:endParaRPr>
          </a:p>
        </p:txBody>
      </p:sp>
      <p:sp>
        <p:nvSpPr>
          <p:cNvPr id="350" name="CustomShape 6"/>
          <p:cNvSpPr/>
          <p:nvPr/>
        </p:nvSpPr>
        <p:spPr>
          <a:xfrm>
            <a:off x="4127399" y="2077560"/>
            <a:ext cx="3392911"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b="1" strike="noStrike" dirty="0">
                <a:solidFill>
                  <a:srgbClr val="FFFFFF"/>
                </a:solidFill>
                <a:latin typeface="Arial"/>
              </a:rPr>
              <a:t>ДЕЗИНФОРМАЦИЯ</a:t>
            </a:r>
          </a:p>
        </p:txBody>
      </p:sp>
      <p:sp>
        <p:nvSpPr>
          <p:cNvPr id="351" name="CustomShape 7"/>
          <p:cNvSpPr/>
          <p:nvPr/>
        </p:nvSpPr>
        <p:spPr>
          <a:xfrm>
            <a:off x="4127400" y="3670200"/>
            <a:ext cx="2002374"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b="1" strike="noStrike">
                <a:solidFill>
                  <a:srgbClr val="FFFFFF"/>
                </a:solidFill>
                <a:latin typeface="Arial"/>
              </a:rPr>
              <a:t>МНЕНИЯ</a:t>
            </a:r>
          </a:p>
        </p:txBody>
      </p:sp>
      <p:sp>
        <p:nvSpPr>
          <p:cNvPr id="352" name="CustomShape 8"/>
          <p:cNvSpPr/>
          <p:nvPr/>
        </p:nvSpPr>
        <p:spPr>
          <a:xfrm>
            <a:off x="4127400" y="2608560"/>
            <a:ext cx="3246794"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b="1" strike="noStrike">
                <a:solidFill>
                  <a:srgbClr val="FFFFFF"/>
                </a:solidFill>
                <a:latin typeface="Arial"/>
              </a:rPr>
              <a:t>НЕВЯРНА ИНФОРМАЦИЯ</a:t>
            </a:r>
          </a:p>
        </p:txBody>
      </p:sp>
      <p:sp>
        <p:nvSpPr>
          <p:cNvPr id="353" name="CustomShape 9"/>
          <p:cNvSpPr/>
          <p:nvPr/>
        </p:nvSpPr>
        <p:spPr>
          <a:xfrm>
            <a:off x="4127400" y="4201200"/>
            <a:ext cx="2766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b="1" strike="noStrike" dirty="0">
                <a:solidFill>
                  <a:srgbClr val="FFFFFF"/>
                </a:solidFill>
                <a:latin typeface="Arial"/>
              </a:rPr>
              <a:t>САТИРА</a:t>
            </a:r>
            <a:r>
              <a:rPr lang="bg-BG" sz="2000" b="1" strike="noStrike" dirty="0">
                <a:solidFill>
                  <a:srgbClr val="FFFFFF"/>
                </a:solidFill>
                <a:latin typeface="Arial"/>
              </a:rPr>
              <a:t> И ХУМОР</a:t>
            </a:r>
          </a:p>
        </p:txBody>
      </p:sp>
      <p:sp>
        <p:nvSpPr>
          <p:cNvPr id="354" name="CustomShape 10"/>
          <p:cNvSpPr/>
          <p:nvPr/>
        </p:nvSpPr>
        <p:spPr>
          <a:xfrm>
            <a:off x="4103280" y="4928400"/>
            <a:ext cx="5901840"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bg-BG" sz="3200" b="1" strike="noStrike" dirty="0">
                <a:solidFill>
                  <a:srgbClr val="FFFFFF"/>
                </a:solidFill>
                <a:latin typeface="Arial"/>
              </a:rPr>
              <a:t>КАКВО Е ФАКТ </a:t>
            </a:r>
          </a:p>
          <a:p>
            <a:pPr>
              <a:lnSpc>
                <a:spcPts val="3781"/>
              </a:lnSpc>
            </a:pPr>
            <a:r>
              <a:rPr lang="bg-BG" sz="3200" b="1" strike="noStrike" dirty="0">
                <a:solidFill>
                  <a:srgbClr val="FFFFFF"/>
                </a:solidFill>
                <a:latin typeface="Arial"/>
              </a:rPr>
              <a:t>КАКВО Е ИЗМИСЛИЦА</a:t>
            </a:r>
          </a:p>
        </p:txBody>
      </p:sp>
      <p:pic>
        <p:nvPicPr>
          <p:cNvPr id="355" name="Immagine 12"/>
          <p:cNvPicPr/>
          <p:nvPr/>
        </p:nvPicPr>
        <p:blipFill>
          <a:blip r:embed="rId4"/>
          <a:stretch/>
        </p:blipFill>
        <p:spPr>
          <a:xfrm>
            <a:off x="8190000" y="2140200"/>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КАКВО E ДЕЗИНФОРМАЦИЯ — </a:t>
            </a:r>
            <a:r>
              <a:rPr lang="bg-BG" sz="1800" b="1" strike="noStrike">
                <a:solidFill>
                  <a:srgbClr val="FFFFFF"/>
                </a:solidFill>
                <a:latin typeface="Arial"/>
              </a:rPr>
              <a:t>ДВИЖЕНИЕТО СРЕЩУ ВАКСИНИТЕ</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69880" y="216000"/>
            <a:ext cx="4698000" cy="6731640"/>
          </a:xfrm>
          <a:prstGeom prst="rect">
            <a:avLst/>
          </a:prstGeom>
          <a:ln w="0">
            <a:noFill/>
          </a:ln>
        </p:spPr>
      </p:pic>
      <p:sp>
        <p:nvSpPr>
          <p:cNvPr id="361" name="CustomShape 3"/>
          <p:cNvSpPr/>
          <p:nvPr/>
        </p:nvSpPr>
        <p:spPr>
          <a:xfrm>
            <a:off x="6942695" y="2395231"/>
            <a:ext cx="4552370" cy="38951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ct val="100000"/>
              </a:lnSpc>
            </a:pPr>
            <a:r>
              <a:rPr lang="bg-BG" sz="1800" b="1" strike="noStrike" spc="-100" dirty="0">
                <a:solidFill>
                  <a:srgbClr val="FFFFFF"/>
                </a:solidFill>
                <a:latin typeface="Arial"/>
              </a:rPr>
              <a:t>Фалшиви заключения, социална илюзия</a:t>
            </a:r>
          </a:p>
        </p:txBody>
      </p:sp>
      <p:sp>
        <p:nvSpPr>
          <p:cNvPr id="362" name="CustomShape 4"/>
          <p:cNvSpPr/>
          <p:nvPr/>
        </p:nvSpPr>
        <p:spPr>
          <a:xfrm>
            <a:off x="6942695" y="2881651"/>
            <a:ext cx="4552369" cy="102788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860"/>
              </a:lnSpc>
            </a:pPr>
            <a:r>
              <a:rPr lang="bg-BG" sz="1800" b="1" strike="noStrike" spc="-70" dirty="0">
                <a:solidFill>
                  <a:srgbClr val="FFFFFF"/>
                </a:solidFill>
                <a:latin typeface="Arial"/>
              </a:rPr>
              <a:t>Търсене на изкупителни жертви, истинските причини за</a:t>
            </a:r>
            <a:r>
              <a:rPr lang="bg-BG" spc="-70" dirty="0"/>
              <a:t/>
            </a:r>
            <a:br>
              <a:rPr lang="bg-BG" spc="-70" dirty="0"/>
            </a:br>
            <a:r>
              <a:rPr lang="bg-BG" sz="1800" b="1" strike="noStrike" spc="-70" dirty="0">
                <a:solidFill>
                  <a:srgbClr val="FFFFFF"/>
                </a:solidFill>
                <a:latin typeface="Arial"/>
              </a:rPr>
              <a:t>аутизма се забравят/не се анализират</a:t>
            </a:r>
          </a:p>
        </p:txBody>
      </p:sp>
      <p:sp>
        <p:nvSpPr>
          <p:cNvPr id="363" name="CustomShape 5"/>
          <p:cNvSpPr/>
          <p:nvPr/>
        </p:nvSpPr>
        <p:spPr>
          <a:xfrm>
            <a:off x="6942695" y="3994259"/>
            <a:ext cx="4552369" cy="91968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661"/>
              </a:lnSpc>
            </a:pPr>
            <a:r>
              <a:rPr lang="bg-BG" sz="1800" b="1" strike="noStrike" dirty="0">
                <a:solidFill>
                  <a:srgbClr val="FFFFFF"/>
                </a:solidFill>
                <a:latin typeface="Arial"/>
              </a:rPr>
              <a:t>Дългосрочен ефект: по-ниският</a:t>
            </a:r>
          </a:p>
          <a:p>
            <a:pPr algn="ctr">
              <a:lnSpc>
                <a:spcPts val="1661"/>
              </a:lnSpc>
            </a:pPr>
            <a:r>
              <a:rPr lang="bg-BG" sz="1800" b="1" strike="noStrike" dirty="0">
                <a:solidFill>
                  <a:srgbClr val="FFFFFF"/>
                </a:solidFill>
                <a:latin typeface="Arial"/>
              </a:rPr>
              <a:t>процент ваксинирани означава масова епидемия по-късно</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КАКВО E ДЕЗИНФОРМАЦИЯ — </a:t>
            </a:r>
            <a:r>
              <a:rPr lang="bg-BG" sz="1800" b="1" strike="noStrike">
                <a:solidFill>
                  <a:srgbClr val="FFFFFF"/>
                </a:solidFill>
                <a:latin typeface="Arial"/>
              </a:rPr>
              <a:t>5G МРЕЖАТА, ПРИЧИНЯВАЩА КОРОНАВИРУС</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1</a:t>
            </a:r>
          </a:p>
        </p:txBody>
      </p:sp>
      <p:sp>
        <p:nvSpPr>
          <p:cNvPr id="368" name="CustomShape 3"/>
          <p:cNvSpPr/>
          <p:nvPr/>
        </p:nvSpPr>
        <p:spPr>
          <a:xfrm>
            <a:off x="1452240" y="1219680"/>
            <a:ext cx="373896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bg-BG" sz="2000" b="1" strike="noStrike">
                <a:solidFill>
                  <a:srgbClr val="FFFFFF"/>
                </a:solidFill>
                <a:latin typeface="Arial"/>
              </a:rPr>
              <a:t>СВОБОДА НА ИЗРАЗЯВАНЕ</a:t>
            </a:r>
          </a:p>
        </p:txBody>
      </p:sp>
      <p:sp>
        <p:nvSpPr>
          <p:cNvPr id="369" name="CustomShape 4"/>
          <p:cNvSpPr/>
          <p:nvPr/>
        </p:nvSpPr>
        <p:spPr>
          <a:xfrm>
            <a:off x="560520" y="2444040"/>
            <a:ext cx="4088972"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bg-BG" sz="2000" b="1" strike="noStrike">
                <a:solidFill>
                  <a:srgbClr val="FFFFFF"/>
                </a:solidFill>
                <a:latin typeface="Arial"/>
              </a:rPr>
              <a:t>ПРЕДПАЗЛИВОСТ ОТНОСНО</a:t>
            </a:r>
          </a:p>
          <a:p>
            <a:pPr>
              <a:lnSpc>
                <a:spcPts val="1899"/>
              </a:lnSpc>
            </a:pPr>
            <a:r>
              <a:rPr lang="bg-BG" sz="2000" b="1" strike="noStrike">
                <a:solidFill>
                  <a:srgbClr val="FFFFFF"/>
                </a:solidFill>
                <a:latin typeface="Arial"/>
              </a:rPr>
              <a:t>ПОСЛЕДИЦИТЕ ЗА ЗДРАВЕТО</a:t>
            </a:r>
          </a:p>
        </p:txBody>
      </p:sp>
      <p:sp>
        <p:nvSpPr>
          <p:cNvPr id="370" name="CustomShape 5"/>
          <p:cNvSpPr/>
          <p:nvPr/>
        </p:nvSpPr>
        <p:spPr>
          <a:xfrm>
            <a:off x="7008840" y="121968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bg-BG" sz="2000" b="1" strike="noStrike">
                <a:solidFill>
                  <a:srgbClr val="FFFFFF"/>
                </a:solidFill>
                <a:latin typeface="Arial"/>
              </a:rPr>
              <a:t>ПОВРЕДА НА 5G КУЛИТЕ</a:t>
            </a:r>
          </a:p>
        </p:txBody>
      </p:sp>
      <p:sp>
        <p:nvSpPr>
          <p:cNvPr id="371" name="CustomShape 6"/>
          <p:cNvSpPr/>
          <p:nvPr/>
        </p:nvSpPr>
        <p:spPr>
          <a:xfrm>
            <a:off x="8059119" y="2283395"/>
            <a:ext cx="3378630" cy="990085"/>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bg-BG" sz="2000" b="1" strike="noStrike" dirty="0">
                <a:solidFill>
                  <a:srgbClr val="FFFFFF"/>
                </a:solidFill>
                <a:latin typeface="Arial"/>
              </a:rPr>
              <a:t>СРИВ В </a:t>
            </a:r>
            <a:endParaRPr lang="bg-BG" sz="2000" b="1" strike="noStrike" dirty="0" smtClean="0">
              <a:solidFill>
                <a:srgbClr val="FFFFFF"/>
              </a:solidFill>
              <a:latin typeface="Arial"/>
            </a:endParaRPr>
          </a:p>
          <a:p>
            <a:pPr>
              <a:lnSpc>
                <a:spcPts val="1899"/>
              </a:lnSpc>
            </a:pPr>
            <a:r>
              <a:rPr lang="bg-BG" sz="2000" b="1" strike="noStrike" dirty="0" smtClean="0">
                <a:solidFill>
                  <a:srgbClr val="FFFFFF"/>
                </a:solidFill>
                <a:latin typeface="Arial"/>
              </a:rPr>
              <a:t>КОМУНИКАЦИОННИТЕ</a:t>
            </a:r>
            <a:endParaRPr lang="bg-BG" sz="2000" b="1" strike="noStrike" dirty="0">
              <a:solidFill>
                <a:srgbClr val="FFFFFF"/>
              </a:solidFill>
              <a:latin typeface="Arial"/>
            </a:endParaRPr>
          </a:p>
          <a:p>
            <a:pPr>
              <a:lnSpc>
                <a:spcPts val="1899"/>
              </a:lnSpc>
            </a:pPr>
            <a:r>
              <a:rPr lang="bg-BG" sz="2000" b="1" strike="noStrike" dirty="0">
                <a:solidFill>
                  <a:srgbClr val="FFFFFF"/>
                </a:solidFill>
                <a:latin typeface="Arial"/>
              </a:rPr>
              <a:t>МРЕЖИ</a:t>
            </a:r>
          </a:p>
        </p:txBody>
      </p:sp>
      <p:sp>
        <p:nvSpPr>
          <p:cNvPr id="372" name="CustomShape 7"/>
          <p:cNvSpPr/>
          <p:nvPr/>
        </p:nvSpPr>
        <p:spPr>
          <a:xfrm>
            <a:off x="6884280" y="3844440"/>
            <a:ext cx="3868920"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bg-BG" sz="2000" b="1" strike="noStrike">
                <a:solidFill>
                  <a:srgbClr val="FFFFFF"/>
                </a:solidFill>
                <a:latin typeface="Arial"/>
              </a:rPr>
              <a:t>ПОГРЕШНО АСОЦИИРАНЕ </a:t>
            </a:r>
          </a:p>
          <a:p>
            <a:pPr>
              <a:lnSpc>
                <a:spcPts val="1899"/>
              </a:lnSpc>
            </a:pPr>
            <a:r>
              <a:rPr lang="bg-BG" sz="2000" b="1" strike="noStrike">
                <a:solidFill>
                  <a:srgbClr val="FFFFFF"/>
                </a:solidFill>
                <a:latin typeface="Arial"/>
              </a:rPr>
              <a:t>НА COVID-19 С </a:t>
            </a:r>
          </a:p>
          <a:p>
            <a:pPr>
              <a:lnSpc>
                <a:spcPts val="1899"/>
              </a:lnSpc>
            </a:pPr>
            <a:r>
              <a:rPr lang="bg-BG" sz="2000" b="1" strike="noStrike">
                <a:solidFill>
                  <a:srgbClr val="FFFFFF"/>
                </a:solidFill>
                <a:latin typeface="Arial"/>
              </a:rPr>
              <a:t>МРЕЖОВИТЕ ТЕХНОЛОГИИ</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bg-BG" sz="1800" strike="noStrike">
                <a:solidFill>
                  <a:srgbClr val="FFFFFF"/>
                </a:solidFill>
                <a:latin typeface="Arial"/>
              </a:rPr>
              <a:t>КАКВО E ДЕЗИНФОРМАЦИЯ — </a:t>
            </a:r>
            <a:r>
              <a:rPr lang="bg-BG" sz="1800" b="1" strike="noStrike">
                <a:solidFill>
                  <a:srgbClr val="FFFFFF"/>
                </a:solidFill>
                <a:latin typeface="Arial"/>
              </a:rPr>
              <a:t>ПИЕНЕТО НА ГОРЕЩА ВОДА УБИВА КОРОНАВИРУСА</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550320"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bg-BG" sz="2000" b="1" strike="noStrike">
                <a:solidFill>
                  <a:srgbClr val="FFFFFF"/>
                </a:solidFill>
                <a:latin typeface="Arial"/>
              </a:rPr>
              <a:t>ГОРЕЩАТА ВОДА </a:t>
            </a:r>
          </a:p>
          <a:p>
            <a:pPr>
              <a:lnSpc>
                <a:spcPts val="1899"/>
              </a:lnSpc>
            </a:pPr>
            <a:r>
              <a:rPr lang="bg-BG" sz="2000" b="1" strike="noStrike">
                <a:solidFill>
                  <a:srgbClr val="FFFFFF"/>
                </a:solidFill>
                <a:latin typeface="Arial"/>
              </a:rPr>
              <a:t>НЕ ПРИЧИНЯВА</a:t>
            </a:r>
          </a:p>
          <a:p>
            <a:pPr>
              <a:lnSpc>
                <a:spcPts val="1899"/>
              </a:lnSpc>
            </a:pPr>
            <a:r>
              <a:rPr lang="bg-BG" sz="2000" b="1" strike="noStrike">
                <a:solidFill>
                  <a:srgbClr val="FFFFFF"/>
                </a:solidFill>
                <a:latin typeface="Arial"/>
              </a:rPr>
              <a:t>ФИЗИЧЕСКА ВРЕДА</a:t>
            </a:r>
          </a:p>
        </p:txBody>
      </p:sp>
      <p:sp>
        <p:nvSpPr>
          <p:cNvPr id="376" name="CustomShape 3"/>
          <p:cNvSpPr/>
          <p:nvPr/>
        </p:nvSpPr>
        <p:spPr>
          <a:xfrm>
            <a:off x="7292519" y="1088280"/>
            <a:ext cx="4625677" cy="12769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bg-BG" b="1" strike="noStrike" spc="-100" dirty="0">
                <a:solidFill>
                  <a:srgbClr val="FFFFFF"/>
                </a:solidFill>
                <a:latin typeface="Arial"/>
              </a:rPr>
              <a:t>ОТВЛИЧА СЕ ВНИМАНИЕТО</a:t>
            </a:r>
          </a:p>
          <a:p>
            <a:pPr>
              <a:lnSpc>
                <a:spcPts val="1899"/>
              </a:lnSpc>
            </a:pPr>
            <a:r>
              <a:rPr lang="bg-BG" b="1" strike="noStrike" spc="-100" dirty="0">
                <a:solidFill>
                  <a:srgbClr val="FFFFFF"/>
                </a:solidFill>
                <a:latin typeface="Arial"/>
              </a:rPr>
              <a:t>ОТ ИСТИНСКИТЕ НАЧИНИ</a:t>
            </a:r>
          </a:p>
          <a:p>
            <a:pPr>
              <a:lnSpc>
                <a:spcPts val="1899"/>
              </a:lnSpc>
            </a:pPr>
            <a:r>
              <a:rPr lang="bg-BG" b="1" strike="noStrike" spc="-100" dirty="0">
                <a:solidFill>
                  <a:srgbClr val="FFFFFF"/>
                </a:solidFill>
                <a:latin typeface="Arial"/>
              </a:rPr>
              <a:t>ДА СЕ ПРЕДПАЗИТЕ</a:t>
            </a:r>
          </a:p>
          <a:p>
            <a:pPr>
              <a:lnSpc>
                <a:spcPts val="1200"/>
              </a:lnSpc>
            </a:pPr>
            <a:r>
              <a:rPr lang="bg-BG" sz="1600" b="0" strike="noStrike" spc="-100" dirty="0">
                <a:solidFill>
                  <a:srgbClr val="FFFFFF"/>
                </a:solidFill>
                <a:latin typeface="Arial"/>
              </a:rPr>
              <a:t>(миене на ръце/или спазване на социална </a:t>
            </a:r>
            <a:endParaRPr lang="bg-BG" sz="1600" b="0" strike="noStrike" spc="-100" dirty="0" smtClean="0">
              <a:solidFill>
                <a:srgbClr val="FFFFFF"/>
              </a:solidFill>
              <a:latin typeface="Arial"/>
            </a:endParaRPr>
          </a:p>
          <a:p>
            <a:pPr>
              <a:lnSpc>
                <a:spcPts val="1200"/>
              </a:lnSpc>
            </a:pPr>
            <a:r>
              <a:rPr lang="bg-BG" sz="1600" b="0" strike="noStrike" spc="-100" dirty="0" smtClean="0">
                <a:solidFill>
                  <a:srgbClr val="FFFFFF"/>
                </a:solidFill>
                <a:latin typeface="Arial"/>
              </a:rPr>
              <a:t>дистанция</a:t>
            </a:r>
            <a:r>
              <a:rPr lang="bg-BG" sz="1600" b="0" strike="noStrike" spc="-100" dirty="0">
                <a:solidFill>
                  <a:srgbClr val="FFFFFF"/>
                </a:solidFill>
                <a:latin typeface="Arial"/>
              </a:rPr>
              <a:t>, </a:t>
            </a:r>
            <a:r>
              <a:rPr lang="bg-BG" sz="1600" b="0" strike="noStrike" spc="-100" dirty="0" smtClean="0">
                <a:solidFill>
                  <a:srgbClr val="FFFFFF"/>
                </a:solidFill>
                <a:latin typeface="Arial"/>
              </a:rPr>
              <a:t> носене </a:t>
            </a:r>
            <a:r>
              <a:rPr lang="bg-BG" sz="1600" b="0" strike="noStrike" spc="-100" dirty="0">
                <a:solidFill>
                  <a:srgbClr val="FFFFFF"/>
                </a:solidFill>
                <a:latin typeface="Arial"/>
              </a:rPr>
              <a:t>на предпазна маска)</a:t>
            </a:r>
          </a:p>
        </p:txBody>
      </p:sp>
      <p:sp>
        <p:nvSpPr>
          <p:cNvPr id="377" name="CustomShape 4"/>
          <p:cNvSpPr/>
          <p:nvPr/>
        </p:nvSpPr>
        <p:spPr>
          <a:xfrm>
            <a:off x="7292520" y="2650320"/>
            <a:ext cx="4625676" cy="759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bg-BG" b="1" strike="noStrike" dirty="0">
                <a:solidFill>
                  <a:srgbClr val="FFFFFF"/>
                </a:solidFill>
                <a:latin typeface="Arial"/>
              </a:rPr>
              <a:t>ИЗМАМНО ЧУВСТВО ЗА ЗАЩИТА</a:t>
            </a:r>
          </a:p>
          <a:p>
            <a:pPr>
              <a:lnSpc>
                <a:spcPts val="1899"/>
              </a:lnSpc>
            </a:pPr>
            <a:r>
              <a:rPr lang="bg-BG" b="1" strike="noStrike" dirty="0">
                <a:solidFill>
                  <a:srgbClr val="FFFFFF"/>
                </a:solidFill>
                <a:latin typeface="Arial"/>
              </a:rPr>
              <a:t>СРЕЩУ КОРОНАВИРУСА</a:t>
            </a:r>
          </a:p>
        </p:txBody>
      </p:sp>
      <p:sp>
        <p:nvSpPr>
          <p:cNvPr id="378" name="CustomShape 5"/>
          <p:cNvSpPr/>
          <p:nvPr/>
        </p:nvSpPr>
        <p:spPr>
          <a:xfrm>
            <a:off x="7292520" y="3695399"/>
            <a:ext cx="4625676" cy="114007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bg-BG" sz="2000" b="1" strike="noStrike" dirty="0">
                <a:solidFill>
                  <a:srgbClr val="FFFFFF"/>
                </a:solidFill>
                <a:latin typeface="Arial"/>
              </a:rPr>
              <a:t>СТРАХЪТ НА ХОРАТА И </a:t>
            </a:r>
          </a:p>
          <a:p>
            <a:pPr>
              <a:lnSpc>
                <a:spcPts val="1899"/>
              </a:lnSpc>
            </a:pPr>
            <a:r>
              <a:rPr lang="bg-BG" b="1" strike="noStrike" dirty="0">
                <a:solidFill>
                  <a:srgbClr val="FFFFFF"/>
                </a:solidFill>
                <a:latin typeface="Arial"/>
              </a:rPr>
              <a:t>НЕСИГУРНОСТТА</a:t>
            </a:r>
            <a:r>
              <a:rPr lang="bg-BG" sz="2000" b="1" strike="noStrike" dirty="0">
                <a:solidFill>
                  <a:srgbClr val="FFFFFF"/>
                </a:solidFill>
                <a:latin typeface="Arial"/>
              </a:rPr>
              <a:t> СЕ ИЗПОЛЗВАТ </a:t>
            </a:r>
            <a:endParaRPr lang="bg-BG" sz="2000" b="1" strike="noStrike" dirty="0" smtClean="0">
              <a:solidFill>
                <a:srgbClr val="FFFFFF"/>
              </a:solidFill>
              <a:latin typeface="Arial"/>
            </a:endParaRPr>
          </a:p>
          <a:p>
            <a:pPr>
              <a:lnSpc>
                <a:spcPts val="1899"/>
              </a:lnSpc>
            </a:pPr>
            <a:r>
              <a:rPr lang="bg-BG" sz="2000" b="1" strike="noStrike" dirty="0" smtClean="0">
                <a:solidFill>
                  <a:srgbClr val="FFFFFF"/>
                </a:solidFill>
                <a:latin typeface="Arial"/>
              </a:rPr>
              <a:t>ЗА </a:t>
            </a:r>
            <a:r>
              <a:rPr lang="bg-BG" sz="2000" b="1" strike="noStrike" dirty="0">
                <a:solidFill>
                  <a:srgbClr val="FFFFFF"/>
                </a:solidFill>
                <a:latin typeface="Arial"/>
              </a:rPr>
              <a:t>РАЗПРОСТРАНЯВАНЕ НА </a:t>
            </a:r>
            <a:endParaRPr lang="bg-BG" sz="2000" b="1" strike="noStrike" dirty="0" smtClean="0">
              <a:solidFill>
                <a:srgbClr val="FFFFFF"/>
              </a:solidFill>
              <a:latin typeface="Arial"/>
            </a:endParaRPr>
          </a:p>
          <a:p>
            <a:pPr>
              <a:lnSpc>
                <a:spcPts val="1899"/>
              </a:lnSpc>
            </a:pPr>
            <a:r>
              <a:rPr lang="bg-BG" sz="2000" b="1" strike="noStrike" dirty="0" smtClean="0">
                <a:solidFill>
                  <a:srgbClr val="FFFFFF"/>
                </a:solidFill>
                <a:latin typeface="Arial"/>
              </a:rPr>
              <a:t>НЕНАУЧНА </a:t>
            </a:r>
            <a:r>
              <a:rPr lang="bg-BG" sz="2000" b="1" strike="noStrike" dirty="0">
                <a:solidFill>
                  <a:srgbClr val="FFFFFF"/>
                </a:solidFill>
                <a:latin typeface="Arial"/>
              </a:rPr>
              <a:t>ИНФОРМАЦИЯ</a:t>
            </a: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bg-BG" sz="3200" b="1" strike="noStrike">
                <a:solidFill>
                  <a:srgbClr val="FFFFFF"/>
                </a:solidFill>
                <a:latin typeface="Aria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2429</TotalTime>
  <Words>6213</Words>
  <Application>Microsoft Office PowerPoint</Application>
  <PresentationFormat>Widescreen</PresentationFormat>
  <Paragraphs>595</Paragraphs>
  <Slides>34</Slides>
  <Notes>23</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Microsoft Office User</dc:creator>
  <dc:description/>
  <cp:lastModifiedBy>BARCLAY Marcos (COMM-EXT)</cp:lastModifiedBy>
  <cp:revision>111</cp:revision>
  <dcterms:created xsi:type="dcterms:W3CDTF">2021-01-13T11:40:04Z</dcterms:created>
  <dcterms:modified xsi:type="dcterms:W3CDTF">2021-04-09T16:15:07Z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