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48" autoAdjust="0"/>
  </p:normalViewPr>
  <p:slideViewPr>
    <p:cSldViewPr snapToGrid="0">
      <p:cViewPr varScale="1">
        <p:scale>
          <a:sx n="60" d="100"/>
          <a:sy n="60" d="100"/>
        </p:scale>
        <p:origin x="78"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ro"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ro-RO" sz="2000" b="1" strike="noStrike" dirty="0">
                <a:latin typeface="Arial"/>
              </a:rPr>
              <a:t>Care informație este falsă?</a:t>
            </a:r>
          </a:p>
          <a:p>
            <a:pPr marL="216000" indent="-216000">
              <a:lnSpc>
                <a:spcPct val="100000"/>
              </a:lnSpc>
            </a:pPr>
            <a:endParaRPr lang="fr-BE" sz="2000" b="0" strike="noStrike" spc="-1" dirty="0">
              <a:latin typeface="Arial"/>
            </a:endParaRPr>
          </a:p>
          <a:p>
            <a:pPr marL="216000" indent="-216000">
              <a:lnSpc>
                <a:spcPct val="100000"/>
              </a:lnSpc>
            </a:pPr>
            <a:r>
              <a:rPr lang="ro-RO" sz="2000" b="0" strike="noStrike" dirty="0">
                <a:latin typeface="Arial"/>
              </a:rPr>
              <a:t>Facilitarea interacțiunii: Să începem cu un exemplu ușor care, cel mai probabil, nu va păcăli pe nimeni, dar ar putea să te facă să râzi. </a:t>
            </a:r>
          </a:p>
          <a:p>
            <a:pPr marL="216000" indent="-216000">
              <a:lnSpc>
                <a:spcPct val="100000"/>
              </a:lnSpc>
            </a:pPr>
            <a:endParaRPr lang="fr-BE" sz="2000" b="0" strike="noStrike" spc="-1" dirty="0">
              <a:latin typeface="Arial"/>
            </a:endParaRPr>
          </a:p>
          <a:p>
            <a:pPr marL="216000" indent="-216000">
              <a:lnSpc>
                <a:spcPct val="100000"/>
              </a:lnSpc>
            </a:pPr>
            <a:r>
              <a:rPr lang="ro-RO" sz="2000" b="0" strike="noStrike" dirty="0">
                <a:latin typeface="Arial"/>
              </a:rPr>
              <a:t>Sursă: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dirty="0">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1200" b="0" strike="noStrike" dirty="0">
                <a:latin typeface="Arial"/>
                <a:ea typeface="Calibri"/>
              </a:rPr>
              <a:t>CUM FUNCȚIONEAZĂ DEZINFORMAREA?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ro-RO" sz="1200" b="0" strike="noStrike" dirty="0">
                <a:latin typeface="Arial"/>
                <a:ea typeface="Calibri"/>
              </a:rPr>
              <a:t>Obiectivele procesului de învățare</a:t>
            </a:r>
          </a:p>
          <a:p>
            <a:pPr marL="171360" indent="-171000">
              <a:lnSpc>
                <a:spcPct val="100000"/>
              </a:lnSpc>
              <a:buClr>
                <a:srgbClr val="000000"/>
              </a:buClr>
              <a:buFont typeface="Wingdings" charset="2"/>
              <a:buChar char="-"/>
              <a:tabLst>
                <a:tab pos="0" algn="l"/>
              </a:tabLst>
            </a:pPr>
            <a:r>
              <a:rPr lang="ro-RO" sz="1200" b="0" strike="noStrike" dirty="0">
                <a:latin typeface="Arial"/>
                <a:ea typeface="Calibri"/>
              </a:rPr>
              <a:t>Să înțeleagă care sunt actorii principali, comportamentele și conținutul care definesc dezinformarea</a:t>
            </a:r>
          </a:p>
          <a:p>
            <a:pPr marL="171360" indent="-171000">
              <a:lnSpc>
                <a:spcPct val="100000"/>
              </a:lnSpc>
              <a:buClr>
                <a:srgbClr val="000000"/>
              </a:buClr>
              <a:buFont typeface="Wingdings" charset="2"/>
              <a:buChar char="-"/>
              <a:tabLst>
                <a:tab pos="0" algn="l"/>
              </a:tabLst>
            </a:pPr>
            <a:r>
              <a:rPr lang="ro-RO" sz="1200" b="0" strike="noStrike" dirty="0">
                <a:latin typeface="Arial"/>
                <a:ea typeface="Calibri"/>
              </a:rPr>
              <a:t>Să înțeleagă faptul că cei care răspândesc dezinformarea încearcă adesea să declanșeze în mod intenționat reacții emoționale din partea cititorilor</a:t>
            </a:r>
          </a:p>
          <a:p>
            <a:pPr marL="171360" indent="-171000">
              <a:lnSpc>
                <a:spcPct val="100000"/>
              </a:lnSpc>
              <a:buClr>
                <a:srgbClr val="000000"/>
              </a:buClr>
              <a:buFont typeface="Wingdings" charset="2"/>
              <a:buChar char="-"/>
              <a:tabLst>
                <a:tab pos="0" algn="l"/>
              </a:tabLst>
            </a:pPr>
            <a:r>
              <a:rPr lang="ro-RO" sz="1200" b="0" strike="noStrike" dirty="0">
                <a:latin typeface="Arial"/>
                <a:ea typeface="Calibri"/>
              </a:rPr>
              <a:t>Să înțeleagă faptul că suntem cu toții vulnerabili în fața dezinformării; discutați despre motivele pentru care este periculos acest lucru.</a:t>
            </a:r>
          </a:p>
          <a:p>
            <a:pPr>
              <a:lnSpc>
                <a:spcPct val="100000"/>
              </a:lnSpc>
              <a:tabLst>
                <a:tab pos="0" algn="l"/>
              </a:tabLst>
            </a:pPr>
            <a:endParaRPr lang="fr-BE" sz="1200" b="0" strike="noStrike" spc="-1" dirty="0">
              <a:latin typeface="Arial"/>
            </a:endParaRPr>
          </a:p>
          <a:p>
            <a:pPr>
              <a:lnSpc>
                <a:spcPct val="100000"/>
              </a:lnSpc>
              <a:tabLst>
                <a:tab pos="0" algn="l"/>
              </a:tabLst>
            </a:pPr>
            <a:r>
              <a:rPr lang="ro-RO" sz="2000" b="0" strike="noStrike" dirty="0">
                <a:latin typeface="Arial"/>
                <a:ea typeface="Calibri"/>
              </a:rPr>
              <a:t>Descrieri:</a:t>
            </a:r>
            <a:r>
              <a:rPr lang="ro-RO" dirty="0"/>
              <a:t/>
            </a:r>
            <a:br>
              <a:rPr lang="ro-RO" dirty="0"/>
            </a:br>
            <a:r>
              <a:rPr lang="ro-RO" sz="2000" b="0" strike="noStrike" dirty="0">
                <a:latin typeface="Arial"/>
                <a:ea typeface="Calibri"/>
              </a:rPr>
              <a:t>- Când începem să credem un anumit lucru și când suntem dispuși să depunem eforturi suplimentare pentru a susține un anumit lucru?</a:t>
            </a:r>
          </a:p>
          <a:p>
            <a:pPr>
              <a:lnSpc>
                <a:spcPct val="100000"/>
              </a:lnSpc>
              <a:tabLst>
                <a:tab pos="0" algn="l"/>
              </a:tabLst>
            </a:pPr>
            <a:r>
              <a:rPr lang="ro-RO" sz="2000" b="0" strike="noStrike" dirty="0">
                <a:latin typeface="Arial"/>
                <a:ea typeface="Calibri"/>
              </a:rPr>
              <a:t>- Dezinformarea este un proces – nu are loc rapid:</a:t>
            </a:r>
          </a:p>
          <a:p>
            <a:pPr>
              <a:lnSpc>
                <a:spcPct val="100000"/>
              </a:lnSpc>
              <a:tabLst>
                <a:tab pos="0" algn="l"/>
              </a:tabLst>
            </a:pPr>
            <a:r>
              <a:rPr lang="ro-RO" sz="2000" b="0" strike="noStrike" dirty="0">
                <a:latin typeface="Arial"/>
                <a:ea typeface="Calibri"/>
              </a:rPr>
              <a:t>- Raportul studiului fals care susținea existența unei legături între vaccinul împotriva rujeolei și autism a fost publicat în 1998 </a:t>
            </a:r>
            <a:r>
              <a:rPr lang="ro-RO" sz="2000" b="0" strike="noStrike" dirty="0">
                <a:latin typeface="Wingdings"/>
                <a:ea typeface="Calibri"/>
              </a:rPr>
              <a:t></a:t>
            </a:r>
            <a:r>
              <a:rPr lang="ro-RO" sz="2000" b="0" strike="noStrike" dirty="0">
                <a:latin typeface="Times New Roman"/>
                <a:ea typeface="Calibri"/>
              </a:rPr>
              <a:t> </a:t>
            </a:r>
            <a:r>
              <a:rPr lang="ro-RO" sz="1200" b="0" strike="noStrike" dirty="0">
                <a:solidFill>
                  <a:srgbClr val="000000"/>
                </a:solidFill>
                <a:latin typeface="Times New Roman"/>
                <a:ea typeface="Arial"/>
              </a:rPr>
              <a:t>Studiile false alimentează temerile cu privire la vaccinare, ceea ce duce la creșterea îmbolnăvirilor cu rujeolă</a:t>
            </a:r>
          </a:p>
          <a:p>
            <a:pPr>
              <a:lnSpc>
                <a:spcPct val="100000"/>
              </a:lnSpc>
              <a:tabLst>
                <a:tab pos="0" algn="l"/>
              </a:tabLst>
            </a:pPr>
            <a:r>
              <a:rPr lang="ro-RO" sz="2000" b="0" strike="noStrike" dirty="0">
                <a:solidFill>
                  <a:srgbClr val="000000"/>
                </a:solidFill>
                <a:latin typeface="Times New Roman"/>
                <a:ea typeface="Arial"/>
              </a:rPr>
              <a:t>- Motivația de a susține o idee/cauză pentru obținerea de avantaje de ordin politic sau financiar</a:t>
            </a:r>
          </a:p>
          <a:p>
            <a:pPr>
              <a:lnSpc>
                <a:spcPct val="100000"/>
              </a:lnSpc>
              <a:tabLst>
                <a:tab pos="0" algn="l"/>
              </a:tabLst>
            </a:pPr>
            <a:r>
              <a:rPr lang="ro-RO" sz="1200" b="0" strike="noStrike" dirty="0">
                <a:solidFill>
                  <a:srgbClr val="000000"/>
                </a:solidFill>
                <a:latin typeface="Times New Roman"/>
                <a:ea typeface="Arial"/>
              </a:rPr>
              <a:t>- Elevii sunt încurajați să se gândească la faptul că o dezbatere reală poate avea loc numai atunci când fiecare își fundamentează alegerile pe informații reale; în timp ce toate opiniile sunt acceptabile, răspândirea de minciuni nu este.</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dirty="0">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040" cy="308592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rPr>
              <a:t>Teme de discuție:</a:t>
            </a:r>
            <a:r>
              <a:rPr lang="ro-RO" dirty="0"/>
              <a:t/>
            </a:r>
            <a:br>
              <a:rPr lang="ro-RO" dirty="0"/>
            </a:br>
            <a:endParaRPr lang="ro-RO" dirty="0"/>
          </a:p>
          <a:p>
            <a:pPr marL="171360" indent="-171000">
              <a:lnSpc>
                <a:spcPct val="100000"/>
              </a:lnSpc>
              <a:buClr>
                <a:srgbClr val="000000"/>
              </a:buClr>
              <a:buFont typeface="StarSymbol"/>
              <a:buChar char="-"/>
              <a:tabLst>
                <a:tab pos="0" algn="l"/>
              </a:tabLst>
            </a:pPr>
            <a:r>
              <a:rPr lang="ro-RO" sz="2000" b="0" strike="noStrike" dirty="0">
                <a:latin typeface="Arial"/>
              </a:rPr>
              <a:t>Exacerbarea diferențelor este un instrument de slăbire a unei comunități</a:t>
            </a:r>
          </a:p>
          <a:p>
            <a:pPr marL="171360" indent="-171000">
              <a:lnSpc>
                <a:spcPct val="100000"/>
              </a:lnSpc>
              <a:buClr>
                <a:srgbClr val="000000"/>
              </a:buClr>
              <a:buFont typeface="StarSymbol"/>
              <a:buChar char="-"/>
              <a:tabLst>
                <a:tab pos="0" algn="l"/>
              </a:tabLst>
            </a:pPr>
            <a:r>
              <a:rPr lang="ro-RO" sz="2000" b="0" strike="noStrike" dirty="0">
                <a:latin typeface="Arial"/>
              </a:rPr>
              <a:t>Este mult mai greu să subminezi o comunitate puternică, unită prin valori împărtășite și o identitate comună</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dirty="0">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ro-RO" sz="2000" b="0" strike="noStrike" dirty="0">
                <a:latin typeface="Arial"/>
              </a:rPr>
              <a:t>În consecință, dezinformarea este folosită pentru a dezbina oamenii și pentru a exacerba diferențele interne</a:t>
            </a:r>
          </a:p>
          <a:p>
            <a:pPr marL="171360" indent="-171000">
              <a:lnSpc>
                <a:spcPct val="100000"/>
              </a:lnSpc>
              <a:buClr>
                <a:srgbClr val="000000"/>
              </a:buClr>
              <a:buFont typeface="StarSymbol"/>
              <a:buChar char="-"/>
            </a:pPr>
            <a:r>
              <a:rPr lang="ro-RO" sz="1200" b="0" strike="noStrike" dirty="0">
                <a:latin typeface="Arial"/>
                <a:ea typeface="Arial"/>
              </a:rPr>
              <a:t>Cei care răspândesc dezinformarea urmăresc polarizarea societăților noastre și promovarea de idei de tip „noi împotriva lor”</a:t>
            </a:r>
          </a:p>
          <a:p>
            <a:pPr marL="171360" indent="-171000">
              <a:lnSpc>
                <a:spcPct val="100000"/>
              </a:lnSpc>
              <a:buClr>
                <a:srgbClr val="000000"/>
              </a:buClr>
              <a:buFont typeface="StarSymbol"/>
              <a:buChar char="-"/>
            </a:pPr>
            <a:r>
              <a:rPr lang="ro-RO" sz="2000" b="0" strike="noStrike" dirty="0">
                <a:latin typeface="Arial"/>
                <a:ea typeface="Arial"/>
              </a:rPr>
              <a:t>Atunci când cei care erau prieteni sunt dezbinați, este mult mai ușor să te lupți cu fiecare grup mic în parte</a:t>
            </a:r>
          </a:p>
          <a:p>
            <a:pPr marL="171360" indent="-171000">
              <a:lnSpc>
                <a:spcPct val="100000"/>
              </a:lnSpc>
              <a:buClr>
                <a:srgbClr val="000000"/>
              </a:buClr>
              <a:buFont typeface="StarSymbol"/>
              <a:buChar char="-"/>
            </a:pPr>
            <a:r>
              <a:rPr lang="ro-RO" sz="1200" b="0" strike="noStrike" dirty="0">
                <a:latin typeface="Arial"/>
                <a:ea typeface="Arial"/>
              </a:rPr>
              <a:t>Însă o mare parte din progresul civilizației provine din identificarea de compromisuri între interesele diferitelor grupuri</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dirty="0">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040" cy="308592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ro-RO" sz="1200" b="0" strike="noStrike" dirty="0">
                <a:solidFill>
                  <a:srgbClr val="000000"/>
                </a:solidFill>
                <a:latin typeface="+mn-lt"/>
                <a:ea typeface="+mn-ea"/>
              </a:rPr>
              <a:t>Oricare dintre noi poate cădea pradă dezinformării. Este un fenomen periculos care:</a:t>
            </a:r>
          </a:p>
          <a:p>
            <a:pPr marL="216000" indent="-216000">
              <a:lnSpc>
                <a:spcPct val="100000"/>
              </a:lnSpc>
            </a:pPr>
            <a:r>
              <a:rPr lang="ro-RO" sz="1200" b="1" strike="noStrike" dirty="0">
                <a:solidFill>
                  <a:srgbClr val="000000"/>
                </a:solidFill>
                <a:latin typeface="+mn-lt"/>
                <a:ea typeface="+mn-ea"/>
              </a:rPr>
              <a:t>- poate să răspândească neîncredere în instituțiile publice</a:t>
            </a:r>
            <a:r>
              <a:rPr lang="ro-RO" sz="1200" b="0" strike="noStrike" dirty="0">
                <a:solidFill>
                  <a:srgbClr val="000000"/>
                </a:solidFill>
                <a:latin typeface="+mn-lt"/>
                <a:ea typeface="+mn-ea"/>
              </a:rPr>
              <a:t>, ceea ce poate duce la apatie politică sau radicalizare.</a:t>
            </a:r>
          </a:p>
          <a:p>
            <a:pPr marL="216000" indent="-216000">
              <a:lnSpc>
                <a:spcPct val="100000"/>
              </a:lnSpc>
            </a:pPr>
            <a:r>
              <a:rPr lang="ro-RO" sz="1200" b="1" strike="noStrike" dirty="0">
                <a:solidFill>
                  <a:srgbClr val="000000"/>
                </a:solidFill>
                <a:latin typeface="+mn-lt"/>
                <a:ea typeface="+mn-ea"/>
              </a:rPr>
              <a:t>- poate să răspândească neîncredere în informațiile științifice și medicale</a:t>
            </a:r>
            <a:r>
              <a:rPr lang="ro-RO" sz="1200" b="0" strike="noStrike" dirty="0">
                <a:solidFill>
                  <a:srgbClr val="000000"/>
                </a:solidFill>
                <a:latin typeface="+mn-lt"/>
                <a:ea typeface="+mn-ea"/>
              </a:rPr>
              <a:t>, ceea ce poate avea consecințe grave asupra</a:t>
            </a:r>
            <a:r>
              <a:rPr lang="ro-RO" sz="1200" b="0" strike="noStrike" dirty="0">
                <a:solidFill>
                  <a:srgbClr val="FF0000"/>
                </a:solidFill>
                <a:latin typeface="+mn-lt"/>
                <a:ea typeface="+mn-ea"/>
              </a:rPr>
              <a:t> </a:t>
            </a:r>
            <a:r>
              <a:rPr lang="ro-RO" sz="1200" b="0" strike="noStrike" dirty="0">
                <a:solidFill>
                  <a:srgbClr val="000000"/>
                </a:solidFill>
                <a:latin typeface="+mn-lt"/>
                <a:ea typeface="+mn-ea"/>
              </a:rPr>
              <a:t>sănătății.</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dirty="0">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ea typeface="+mn-ea"/>
              </a:rPr>
              <a:t>Mass-media controlată de stat, precum Russia Today, se numără printre principalele surse de dezinformare, care urmăresc în special să semene neîncredere și să creeze dezbinare în cadrul UE și în Occident. O tactică obișnuită a actorilor care răspândesc dezinformare, în special a celor care asociați, este de a semăna neîncredere în instituțiile democratice și de a încerca să submineze Uniunea Europeană împânzind în mod intenționat spațiul informațional cu idei false. În exemplele din acest diapozitiv, Russia Today abordează subiectul Remdesivir, medicament autorizat </a:t>
            </a:r>
            <a:r>
              <a:rPr lang="ro-RO" sz="1200" b="0" strike="noStrike" dirty="0">
                <a:solidFill>
                  <a:srgbClr val="000000"/>
                </a:solidFill>
                <a:latin typeface="+mn-lt"/>
                <a:ea typeface="+mn-ea"/>
              </a:rPr>
              <a:t>la nivelul UE în iulie 2020 pentru tratamentul COVID-19 la adulți și adolescenți începând cu vârsta de 12 ani, care au pneumonie și care necesită suplimentare cu oxigen. Mass-media apropiată de Kremlin a promovat mai multe povești înșelătoare cu privire la achiziționarea de către UE a unui stoc mare de Remdesivir, care ar fi fost considerat un tratament ineficient de către OMS. Acest demers a fost descris ca un eșec major al politicii UE în domeniul sănătății și „unul dintre cele mai mari scandaluri legate de criza sanitară”. În realitate, potrivit OMS, există un nivel scăzut de certitudine privind rezultatele, iar dovezile nu au arătat că Remdesivir nu are </a:t>
            </a:r>
            <a:r>
              <a:rPr lang="ro-RO" sz="1200" b="0" i="1" strike="noStrike" dirty="0">
                <a:solidFill>
                  <a:srgbClr val="000000"/>
                </a:solidFill>
                <a:latin typeface="+mn-lt"/>
                <a:ea typeface="+mn-ea"/>
              </a:rPr>
              <a:t>niciun</a:t>
            </a:r>
            <a:r>
              <a:rPr lang="ro-RO" sz="1200" b="0" strike="noStrike" dirty="0">
                <a:solidFill>
                  <a:srgbClr val="000000"/>
                </a:solidFill>
                <a:latin typeface="+mn-lt"/>
                <a:ea typeface="+mn-ea"/>
              </a:rPr>
              <a:t> beneficiu. Medicamentul a primit o autorizație de introducere pe piață </a:t>
            </a:r>
            <a:r>
              <a:rPr lang="ro-RO" sz="1200" b="0" i="1" strike="noStrike" dirty="0">
                <a:solidFill>
                  <a:srgbClr val="000000"/>
                </a:solidFill>
                <a:latin typeface="+mn-lt"/>
                <a:ea typeface="+mn-ea"/>
              </a:rPr>
              <a:t>condiționată</a:t>
            </a:r>
            <a:r>
              <a:rPr lang="ro-RO" sz="1200" b="0" strike="noStrike" dirty="0">
                <a:solidFill>
                  <a:srgbClr val="000000"/>
                </a:solidFill>
                <a:latin typeface="+mn-lt"/>
                <a:ea typeface="+mn-ea"/>
              </a:rPr>
              <a:t>, care este emisă atunci când dovezile privind beneficiile și riscurile unei intervenții sunt mai puțin sigure. </a:t>
            </a:r>
          </a:p>
          <a:p>
            <a:pPr>
              <a:lnSpc>
                <a:spcPct val="100000"/>
              </a:lnSpc>
              <a:tabLst>
                <a:tab pos="0" algn="l"/>
              </a:tabLst>
            </a:pPr>
            <a:endParaRPr lang="fr-BE" sz="1200" b="0" strike="noStrike" spc="-1" dirty="0">
              <a:latin typeface="Arial"/>
            </a:endParaRPr>
          </a:p>
          <a:p>
            <a:pPr>
              <a:lnSpc>
                <a:spcPct val="100000"/>
              </a:lnSpc>
              <a:tabLst>
                <a:tab pos="0" algn="l"/>
              </a:tabLst>
            </a:pPr>
            <a:r>
              <a:rPr lang="ro-RO" sz="1200" b="0" strike="noStrike" dirty="0">
                <a:solidFill>
                  <a:srgbClr val="000000"/>
                </a:solidFill>
                <a:latin typeface="+mn-lt"/>
                <a:ea typeface="+mn-ea"/>
              </a:rPr>
              <a:t>Aceasta este o metodă utilizată frecvent de actorii rău intenționați care răspândesc dezinformare pentru a obține avantaje politice și financiare: obiectivul este cel mai adesea de a submina UE/Occidentul prin prezentarea politicilor și a valorilor lor ca fiind unele eșuate, erodând astfel încrederea publicului în instituțiile și autoritățile implicate în luarea deciziilor. Amplificând informații precum povestea de mai sus, actorii care dezinformează creează și mai multă confuzie într-o situație deja incertă, determinând publicul larg să ignore adesea recomandările autorităților naționale și ale experților științifici. </a:t>
            </a:r>
          </a:p>
          <a:p>
            <a:pPr>
              <a:lnSpc>
                <a:spcPct val="100000"/>
              </a:lnSpc>
              <a:tabLst>
                <a:tab pos="0" algn="l"/>
              </a:tabLst>
            </a:pPr>
            <a:endParaRPr lang="fr-BE" sz="1200" b="0" strike="noStrike" spc="-1" dirty="0">
              <a:latin typeface="Arial"/>
            </a:endParaRPr>
          </a:p>
          <a:p>
            <a:pPr>
              <a:lnSpc>
                <a:spcPct val="100000"/>
              </a:lnSpc>
              <a:tabLst>
                <a:tab pos="0" algn="l"/>
              </a:tabLst>
            </a:pPr>
            <a:r>
              <a:rPr lang="ro-RO" sz="2000" b="0" strike="noStrike" dirty="0">
                <a:solidFill>
                  <a:srgbClr val="000000"/>
                </a:solidFill>
                <a:latin typeface="+mn-lt"/>
                <a:ea typeface="+mn-ea"/>
              </a:rPr>
              <a:t>Sursă: https://www.youtube.com/watch?v=e7jiPDxxx3o&amp;ab_channel=RTFrance</a:t>
            </a:r>
          </a:p>
          <a:p>
            <a:pPr>
              <a:lnSpc>
                <a:spcPct val="100000"/>
              </a:lnSpc>
              <a:tabLst>
                <a:tab pos="0" algn="l"/>
              </a:tabLst>
            </a:pPr>
            <a:r>
              <a:rPr lang="ro-RO"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ro-RO"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dirty="0">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040" cy="308592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ro-RO" sz="2000" b="0" strike="noStrike" dirty="0">
                <a:latin typeface="Arial"/>
              </a:rPr>
              <a:t>Indiferent dacă obiectivul urmărit de cei care răspândesc o anumită idee care dezinformează este acela de a obține avantaje politice sau financiare, platformele de comunicare socială joacă un rol extraordinar în amplificarea sau stoparea răspândirii dezinformării. Vorbiți despre:</a:t>
            </a:r>
            <a:r>
              <a:rPr lang="ro-RO" dirty="0"/>
              <a:t/>
            </a:r>
            <a:br>
              <a:rPr lang="ro-RO" dirty="0"/>
            </a:br>
            <a:endParaRPr lang="ro-RO" dirty="0"/>
          </a:p>
          <a:p>
            <a:pPr marL="171360" indent="-171000">
              <a:lnSpc>
                <a:spcPct val="100000"/>
              </a:lnSpc>
              <a:buClr>
                <a:srgbClr val="000000"/>
              </a:buClr>
              <a:buFont typeface="StarSymbol"/>
              <a:buChar char="-"/>
            </a:pPr>
            <a:r>
              <a:rPr lang="ro-RO" sz="2000" b="0" strike="noStrike" dirty="0">
                <a:latin typeface="Arial"/>
              </a:rPr>
              <a:t>Toată lumea utilizează platformele de comunicare socială, inclusiv noi și toți cei în care avem încredere, precum prietenii noștri și membrii familiei. Iată de ce trebuie să fim foarte vigilenți în raport cu informațiile pe care le vizualizăm/primim. Vezi mai sus un exemplu de mesaj pe WhatsApp care cuprinde informații în totalitate false despre un tratament fictiv pentru COVID-19. (stânga)</a:t>
            </a:r>
          </a:p>
          <a:p>
            <a:pPr marL="171360" indent="-171000">
              <a:lnSpc>
                <a:spcPct val="100000"/>
              </a:lnSpc>
              <a:buClr>
                <a:srgbClr val="000000"/>
              </a:buClr>
              <a:buFont typeface="StarSymbol"/>
              <a:buChar char="-"/>
            </a:pPr>
            <a:r>
              <a:rPr lang="ro-RO" sz="2000" b="0" strike="noStrike" dirty="0">
                <a:latin typeface="Arial"/>
              </a:rPr>
              <a:t>„Clickbait” (obținerea de profit din clicuri) &gt; titluri sau imagini/videoclipuri concepute în mod intenționat pentru a fi atractive și misterioase astfel încât să atragă mai multe clicuri. Vă reamintiți de articolul despre „Papa care îl susține pe Trump” de mai devreme? Vedeți și exemplul de mai sus, în care se susține că UE ar fi dorit să unească Regatul Unit cu Franța. (mijloc - sus)</a:t>
            </a:r>
          </a:p>
          <a:p>
            <a:pPr marL="171360" indent="-171000">
              <a:lnSpc>
                <a:spcPct val="100000"/>
              </a:lnSpc>
              <a:buClr>
                <a:srgbClr val="000000"/>
              </a:buClr>
              <a:buFont typeface="StarSymbol"/>
              <a:buChar char="-"/>
            </a:pPr>
            <a:r>
              <a:rPr lang="ro-RO" sz="2000" b="0" strike="noStrike" dirty="0">
                <a:latin typeface="Arial"/>
              </a:rPr>
              <a:t>Articole complet fabricate, precum cel de mai sus despre o postare pe Instagram din aprilie 2020 care susținea că a găsit vaccinul pentru COVID-19, deși la acel moment nu exista un astfel de vaccin și nici nu fuseseră inițiate cercetări avansate pentru dezvoltarea acestuia (mijloc – jos)</a:t>
            </a:r>
          </a:p>
          <a:p>
            <a:pPr marL="171360" indent="-171000">
              <a:lnSpc>
                <a:spcPct val="100000"/>
              </a:lnSpc>
              <a:buClr>
                <a:srgbClr val="000000"/>
              </a:buClr>
              <a:buFont typeface="StarSymbol"/>
              <a:buChar char="-"/>
            </a:pPr>
            <a:r>
              <a:rPr lang="ro-RO" sz="2000" b="0" strike="noStrike" dirty="0">
                <a:latin typeface="Arial"/>
              </a:rPr>
              <a:t>Amplificare artificială &gt; procesul prin care un articol sau o idee devine viral(ă) prin intermediul unor mijloace neautentice: profiluri false și boți, postări în asalt cu comentarii și distribuiri pentru a le da credibilitate. Profiluri create în mod intenționat cu scopul de arăta ca aparținând unor persoane „obișnuite”, cu descrieri despre locuri de muncă și pasiuni normale, care sunt însă operate în întregime în mod artificial sau de către ferme de troli. În exemplul de mai sus se arată răspunsuri la postări ale unor conturi de Twitter diferite, utilizând idei similare sau text identic, ceea ce sugerează un proces coordonat de transmitere a mesajelor. Sursă: Raportul întocmit de Institute for Strategic Dialogue and Alliance for Securing Democracy (Institutul pentru Dialog Strategic și Alianța pentru Garantarea Democrației) – https://www.isdglobal.org/wp-content/uploads/2020/08/ISDG-proCCP.pdf</a:t>
            </a:r>
          </a:p>
          <a:p>
            <a:pPr marL="171360" indent="-171000">
              <a:lnSpc>
                <a:spcPct val="100000"/>
              </a:lnSpc>
              <a:buClr>
                <a:srgbClr val="000000"/>
              </a:buClr>
              <a:buFont typeface="StarSymbol"/>
              <a:buChar char="-"/>
            </a:pPr>
            <a:r>
              <a:rPr lang="ro-RO" sz="2000" b="0" strike="noStrike" dirty="0">
                <a:latin typeface="Arial"/>
              </a:rPr>
              <a:t>Utilizarea de imagini în afara contextului: vom vedea un exemplu în diapozitivele următoare. O tehnică de dezinformare foarte frecvent întâlnită constă în refolosirea unor cadre mai vechi (deseori explicite sau șocante) pentru un eveniment din prezent, sau într-un context cu totul diferit.</a:t>
            </a:r>
          </a:p>
          <a:p>
            <a:pPr>
              <a:lnSpc>
                <a:spcPct val="100000"/>
              </a:lnSpc>
            </a:pPr>
            <a:endParaRPr lang="fr-BE" sz="2000" b="0" strike="noStrike" spc="-1" dirty="0">
              <a:latin typeface="Arial"/>
            </a:endParaRPr>
          </a:p>
          <a:p>
            <a:pPr>
              <a:lnSpc>
                <a:spcPct val="100000"/>
              </a:lnSpc>
              <a:tabLst>
                <a:tab pos="0" algn="l"/>
              </a:tabLst>
            </a:pPr>
            <a:r>
              <a:rPr lang="ro-RO" sz="2000" b="0" strike="noStrike" dirty="0">
                <a:latin typeface="Arial"/>
              </a:rPr>
              <a:t>Pentru mai multe informații: </a:t>
            </a:r>
            <a:r>
              <a:rPr lang="ro-RO"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dirty="0">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ro-RO" sz="2000" b="0" strike="noStrike" dirty="0">
                <a:latin typeface="Arial"/>
                <a:ea typeface="+mn-ea"/>
              </a:rPr>
              <a:t>TikTok, aplicația concepută pentru partajarea de videoclipuri scurte, a înregistrat o creștere incredibil de rapidă a bazei sale de utilizatori, în special în rândul adolescenților. Însă pe măsură ce a devenit tot mai populară în Europa și în SUA, </a:t>
            </a:r>
            <a:r>
              <a:rPr lang="ro-RO" sz="1200" b="0" strike="noStrike" dirty="0">
                <a:solidFill>
                  <a:srgbClr val="000000"/>
                </a:solidFill>
                <a:latin typeface="+mn-lt"/>
                <a:ea typeface="+mn-ea"/>
              </a:rPr>
              <a:t>pe TikTok au început să fie publicate o gamă largă de informații false, în mare parte cu caracter politic, precum și postări anti-vaccinare și informații înșelătoare legate de schimbările climatice, cum ar fi atacuri asupra activistei de mediu suedeze, Greta Thunberg. </a:t>
            </a:r>
          </a:p>
          <a:p>
            <a:pPr marL="171360" indent="-171000">
              <a:lnSpc>
                <a:spcPct val="100000"/>
              </a:lnSpc>
              <a:buClr>
                <a:srgbClr val="000000"/>
              </a:buClr>
              <a:buFont typeface="StarSymbol"/>
              <a:buChar char="-"/>
            </a:pPr>
            <a:r>
              <a:rPr lang="ro-RO" sz="1200" b="0" strike="noStrike" dirty="0">
                <a:solidFill>
                  <a:srgbClr val="000000"/>
                </a:solidFill>
                <a:latin typeface="+mn-lt"/>
                <a:ea typeface="+mn-ea"/>
              </a:rPr>
              <a:t>La începutul acestui an, pe TikTok au fost postate mai multe videoclipuri care răspândeau afirmații nefondate și teorii ale conspirației demontate legate de pandemia de COVID-19.</a:t>
            </a:r>
          </a:p>
          <a:p>
            <a:pPr marL="171360" indent="-171000">
              <a:lnSpc>
                <a:spcPct val="100000"/>
              </a:lnSpc>
              <a:buClr>
                <a:srgbClr val="000000"/>
              </a:buClr>
              <a:buFont typeface="StarSymbol"/>
              <a:buChar char="-"/>
            </a:pPr>
            <a:r>
              <a:rPr lang="ro-RO" sz="1200" b="0" strike="noStrike" dirty="0">
                <a:solidFill>
                  <a:srgbClr val="000000"/>
                </a:solidFill>
                <a:latin typeface="+mn-lt"/>
                <a:ea typeface="+mn-ea"/>
              </a:rPr>
              <a:t>Videoclipuri precum cel prezentat aici, cu mii de vizualizări combinate, susțineau că „guvernul chinez” a „introdus un virus pentru a controla populația” sau că pandemia este „de fapt un atac biochimic al guvernului” pentru a distrage atenția oamenilor. Într-un alt videoclip se menționa faptul că „oamenii sunt convinși că virusul a fost introdus «accidental» de China ... pentru a controla populația”.</a:t>
            </a:r>
          </a:p>
          <a:p>
            <a:pPr marL="171360" indent="-171000">
              <a:lnSpc>
                <a:spcPct val="100000"/>
              </a:lnSpc>
              <a:buClr>
                <a:srgbClr val="000000"/>
              </a:buClr>
              <a:buFont typeface="StarSymbol"/>
              <a:buChar char="-"/>
            </a:pPr>
            <a:r>
              <a:rPr lang="ro-RO" sz="1200" b="0" strike="noStrike" dirty="0">
                <a:solidFill>
                  <a:srgbClr val="000000"/>
                </a:solidFill>
                <a:latin typeface="+mn-lt"/>
                <a:ea typeface="+mn-ea"/>
              </a:rPr>
              <a:t>De atunci, TikTok a elaborat orientări clare împotriva informațiilor înșelătoare postate pe platformă, inclusiv împotriva informării greșite în domeniul medical, însă oricine folosește aplicația știe cât de repede pot începe și se pot răspândi noile tendințe, hashtag-uri și provocări; prin urmare, este importantă adoptarea unei atitudini vigilente la vizualizarea și distribuirea conținutului respectiv.</a:t>
            </a:r>
          </a:p>
          <a:p>
            <a:pPr>
              <a:lnSpc>
                <a:spcPct val="100000"/>
              </a:lnSpc>
            </a:pPr>
            <a:endParaRPr lang="fr-BE" sz="1200" b="0" strike="noStrike" spc="-1" dirty="0">
              <a:latin typeface="Arial"/>
            </a:endParaRPr>
          </a:p>
          <a:p>
            <a:pPr>
              <a:lnSpc>
                <a:spcPct val="100000"/>
              </a:lnSpc>
            </a:pPr>
            <a:r>
              <a:rPr lang="ro-RO" sz="1200" b="0" strike="noStrike" dirty="0">
                <a:solidFill>
                  <a:srgbClr val="000000"/>
                </a:solidFill>
                <a:latin typeface="+mn-lt"/>
                <a:ea typeface="+mn-ea"/>
              </a:rPr>
              <a:t>Surse: https://www.poynter.org/fact-checking/2019/misinformation-makes-its-way-to-tiktok/</a:t>
            </a:r>
          </a:p>
          <a:p>
            <a:pPr>
              <a:lnSpc>
                <a:spcPct val="100000"/>
              </a:lnSpc>
            </a:pPr>
            <a:r>
              <a:rPr lang="ro-RO"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dirty="0">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rPr>
              <a:t>Urmăriți cu mare atenție acest videoclip – arată foarte real, nu? Cu toate acestea, deloc surprinzător, Papa nu a făcut un truc cu fața de masă atunci când a vizitat Statele Unite ale Americii și acest videoclip este complet fabricat: este ceea ce numim un „deep fake” (un fals profund). Iată o comparație cu versiunea originală: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ro-RO" sz="2000" b="0" strike="noStrike" dirty="0">
                <a:latin typeface="Arial"/>
                <a:ea typeface="+mn-ea"/>
              </a:rPr>
              <a:t>Falsurile profunde reprezintă versiunea de astăzi a Photoshop: astfel de falsuri folosesc inteligența artificială pentru a </a:t>
            </a:r>
            <a:r>
              <a:rPr lang="ro-RO" sz="1200" b="0" strike="noStrike" dirty="0">
                <a:solidFill>
                  <a:srgbClr val="000000"/>
                </a:solidFill>
                <a:latin typeface="+mn-lt"/>
                <a:ea typeface="+mn-ea"/>
              </a:rPr>
              <a:t>crea cadre noi (imagini, videoclipuri, înregistrări vocale) cu scopul de a prezenta evenimente, declarații sau acțiuni care nu au avut loc în realitate. Rezultatele pot fi destul de convingătoare. Falsurile profunde sunt diferite de alte forme de informații false prin aceea că sunt foarte greu de identificat ca fiind false. Este vorba despre videoclipuri false obținute prin utilizarea de software digital, a procedurii de învățare automată și de înlocuire a fețelor.</a:t>
            </a:r>
          </a:p>
          <a:p>
            <a:pPr>
              <a:lnSpc>
                <a:spcPct val="100000"/>
              </a:lnSpc>
              <a:tabLst>
                <a:tab pos="0" algn="l"/>
              </a:tabLst>
            </a:pPr>
            <a:endParaRPr lang="fr-BE" sz="1200" b="0" strike="noStrike" spc="-1" dirty="0">
              <a:latin typeface="Arial"/>
            </a:endParaRPr>
          </a:p>
          <a:p>
            <a:pPr>
              <a:lnSpc>
                <a:spcPct val="100000"/>
              </a:lnSpc>
              <a:tabLst>
                <a:tab pos="0" algn="l"/>
              </a:tabLst>
            </a:pPr>
            <a:r>
              <a:rPr lang="ro-RO" sz="2000" b="0" strike="noStrike" dirty="0">
                <a:solidFill>
                  <a:srgbClr val="000000"/>
                </a:solidFill>
                <a:latin typeface="+mn-lt"/>
                <a:ea typeface="+mn-ea"/>
              </a:rPr>
              <a:t>Pentru informații suplimentare, vă rugăm să consultați: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dirty="0">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rPr>
              <a:t>Un alt exemplu de folosire a imaginilor în afara contextului pentru a construi o idee falsă este această poveste lansată de Sputnik despre copiii din Letonia „militarizată” care sunt îndoctrinați de NATO: </a:t>
            </a:r>
            <a:r>
              <a:rPr lang="ro-RO"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ro-RO" sz="1200" b="0" strike="noStrike" dirty="0">
                <a:solidFill>
                  <a:srgbClr val="000000"/>
                </a:solidFill>
                <a:latin typeface="+mn-lt"/>
                <a:ea typeface="+mn-ea"/>
              </a:rPr>
              <a:t>Lăsați-i pe elevi să-și analizeze </a:t>
            </a:r>
            <a:r>
              <a:rPr lang="ro-RO" sz="1200" b="1" strike="noStrike" dirty="0">
                <a:solidFill>
                  <a:srgbClr val="000000"/>
                </a:solidFill>
                <a:latin typeface="+mn-lt"/>
                <a:ea typeface="+mn-ea"/>
              </a:rPr>
              <a:t>emoțiile.</a:t>
            </a:r>
            <a:r>
              <a:rPr lang="ro-RO" sz="1200" b="0" strike="noStrike" dirty="0">
                <a:solidFill>
                  <a:srgbClr val="000000"/>
                </a:solidFill>
                <a:latin typeface="+mn-lt"/>
                <a:ea typeface="+mn-ea"/>
              </a:rPr>
              <a:t>. Ce simt când văd acest material? Cum ar reacționa dacă această poveste ar fi apărut în fluxul lor de știri de pe Instagram/Tiktok? De ce se emoționează la vederea articolului? Din cauza știrii în sine, din cauza modului în care este formulată, din cauza imaginii…?</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ro-RO" sz="1200" b="0" strike="noStrike" dirty="0">
                <a:solidFill>
                  <a:srgbClr val="000000"/>
                </a:solidFill>
                <a:latin typeface="+mn-lt"/>
                <a:ea typeface="+mn-ea"/>
              </a:rPr>
              <a:t>Introduceți capitolul următor: reacția la dezinformare</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dirty="0">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1200" b="0" strike="noStrike" dirty="0">
                <a:solidFill>
                  <a:srgbClr val="000000"/>
                </a:solidFill>
                <a:latin typeface="Arial"/>
              </a:rPr>
              <a:t>CUM SĂ REACȚIONĂM LA DEZINFORMARE?</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ro-RO" sz="1200" b="0" strike="noStrike" dirty="0">
                <a:solidFill>
                  <a:srgbClr val="000000"/>
                </a:solidFill>
                <a:latin typeface="Arial"/>
                <a:ea typeface="Calibri"/>
              </a:rPr>
              <a:t>Obiectivele procesului de învățare:</a:t>
            </a:r>
            <a:r>
              <a:rPr lang="ro-RO" dirty="0"/>
              <a:t/>
            </a:r>
            <a:br>
              <a:rPr lang="ro-RO" dirty="0"/>
            </a:br>
            <a:r>
              <a:rPr lang="ro-RO"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ro-RO" sz="1200" b="0" strike="noStrike" dirty="0">
                <a:solidFill>
                  <a:srgbClr val="000000"/>
                </a:solidFill>
                <a:latin typeface="Arial"/>
                <a:ea typeface="Calibri"/>
              </a:rPr>
              <a:t>Să înțeleagă că avem cu toții un rol în oprirea răspândirii dezinformării, deoarece dezinformarea ne periclitează democrațiile (și posibil și viața)</a:t>
            </a:r>
          </a:p>
          <a:p>
            <a:pPr marL="171360" indent="-171000">
              <a:lnSpc>
                <a:spcPct val="100000"/>
              </a:lnSpc>
              <a:buClr>
                <a:srgbClr val="000000"/>
              </a:buClr>
              <a:buFont typeface="Wingdings" charset="2"/>
              <a:buChar char="-"/>
              <a:tabLst>
                <a:tab pos="0" algn="l"/>
              </a:tabLst>
            </a:pPr>
            <a:r>
              <a:rPr lang="ro-RO" sz="1200" b="0" strike="noStrike" dirty="0">
                <a:solidFill>
                  <a:srgbClr val="000000"/>
                </a:solidFill>
                <a:latin typeface="Arial"/>
                <a:ea typeface="Calibri"/>
              </a:rPr>
              <a:t>Să discute despre diferitele etape ale evaluării veridicității conținutului, inclusiv despre distribuirea prudentă și despre elementele esențiale ale procesului de verificare a faptelor</a:t>
            </a:r>
          </a:p>
          <a:p>
            <a:pPr marL="171360" indent="-171000">
              <a:lnSpc>
                <a:spcPct val="100000"/>
              </a:lnSpc>
              <a:buClr>
                <a:srgbClr val="000000"/>
              </a:buClr>
              <a:buFont typeface="Wingdings" charset="2"/>
              <a:buChar char="-"/>
              <a:tabLst>
                <a:tab pos="0" algn="l"/>
              </a:tabLst>
            </a:pPr>
            <a:r>
              <a:rPr lang="ro-RO" sz="1200" b="0" strike="noStrike" dirty="0">
                <a:solidFill>
                  <a:srgbClr val="000000"/>
                </a:solidFill>
                <a:latin typeface="Arial"/>
                <a:ea typeface="Calibri"/>
              </a:rPr>
              <a:t>Să învețe cum să vorbească cu ceilalți despre dezinformare și despre pericolele acesteia și cum să-i oprească pe ceilalți să perpetueze idei dăunătoare și false</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dirty="0">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rPr>
              <a:t>Este dificil uneori să faci diferența între adevărat și fals</a:t>
            </a:r>
          </a:p>
          <a:p>
            <a:pPr>
              <a:lnSpc>
                <a:spcPct val="100000"/>
              </a:lnSpc>
              <a:tabLst>
                <a:tab pos="0" algn="l"/>
              </a:tabLst>
            </a:pPr>
            <a:endParaRPr lang="fr-BE" sz="2000" b="0" strike="noStrike" spc="-1" dirty="0">
              <a:latin typeface="Arial"/>
            </a:endParaRPr>
          </a:p>
          <a:p>
            <a:pPr>
              <a:lnSpc>
                <a:spcPct val="100000"/>
              </a:lnSpc>
              <a:tabLst>
                <a:tab pos="0" algn="l"/>
              </a:tabLst>
            </a:pPr>
            <a:r>
              <a:rPr lang="ro-RO" sz="2000" b="0" strike="noStrike" dirty="0">
                <a:latin typeface="Arial"/>
              </a:rPr>
              <a:t>Soluție: ambele false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ro-RO" sz="2000" b="0" strike="noStrike" dirty="0">
                <a:latin typeface="Arial"/>
              </a:rPr>
              <a:t>Poveste înșelătoare: un activist de mediu cu o armă? Imaginea aparține contului unei alte persoane care, din unghiul redat, seamănă cu Greta Thunberg (Sursa: www.snopes.com și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ro-RO" sz="2000" b="0" strike="noStrike" dirty="0">
                <a:latin typeface="Arial"/>
              </a:rPr>
              <a:t>Știre inventată: povestea nu este adevărată, iar sursa acesteia (dailypresser.com) pur și simplu nu există</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dirty="0">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1200" b="0" strike="noStrike" dirty="0">
                <a:solidFill>
                  <a:srgbClr val="000000"/>
                </a:solidFill>
                <a:latin typeface="+mn-lt"/>
                <a:ea typeface="+mn-ea"/>
              </a:rPr>
              <a:t>Descrieri:</a:t>
            </a:r>
          </a:p>
          <a:p>
            <a:pPr marL="171360" indent="-171000">
              <a:lnSpc>
                <a:spcPct val="100000"/>
              </a:lnSpc>
              <a:buClr>
                <a:srgbClr val="000000"/>
              </a:buClr>
              <a:buFont typeface="StarSymbol"/>
              <a:buChar char="-"/>
              <a:tabLst>
                <a:tab pos="0" algn="l"/>
              </a:tabLst>
            </a:pPr>
            <a:r>
              <a:rPr lang="ro-RO" sz="1200" b="0" strike="noStrike" dirty="0">
                <a:solidFill>
                  <a:srgbClr val="000000"/>
                </a:solidFill>
                <a:latin typeface="+mn-lt"/>
                <a:ea typeface="+mn-ea"/>
              </a:rPr>
              <a:t>Un prim pas către protecție este conștientizarea dezinformării și a faptului că oricare dintre noi poate fi o țintă.</a:t>
            </a:r>
          </a:p>
          <a:p>
            <a:pPr marL="171360" indent="-171000">
              <a:lnSpc>
                <a:spcPct val="100000"/>
              </a:lnSpc>
              <a:buClr>
                <a:srgbClr val="000000"/>
              </a:buClr>
              <a:buFont typeface="StarSymbol"/>
              <a:buChar char="-"/>
              <a:tabLst>
                <a:tab pos="0" algn="l"/>
              </a:tabLst>
            </a:pPr>
            <a:r>
              <a:rPr lang="ro-RO" sz="1200" b="0" strike="noStrike" dirty="0">
                <a:solidFill>
                  <a:srgbClr val="000000"/>
                </a:solidFill>
                <a:latin typeface="+mn-lt"/>
                <a:ea typeface="+mn-ea"/>
              </a:rPr>
              <a:t>Un bun pas secund este verificarea faptelor. Acesta poate fi și distractiv: e ca joaca de-a detectivul, de aceea elevilor ar putea să le placă mult. Este adevărat că de obicei, acest pas presupune mult timp, însă elevii nu ar trebui să se simtă descurajați pentru că, adesea, anumite caracteristici ale unei informații dezvăluie deja multe despre calitatea mesajului transmis. </a:t>
            </a:r>
          </a:p>
          <a:p>
            <a:pPr marL="171360" indent="-171000">
              <a:lnSpc>
                <a:spcPct val="100000"/>
              </a:lnSpc>
              <a:buClr>
                <a:srgbClr val="000000"/>
              </a:buClr>
              <a:buFont typeface="StarSymbol"/>
              <a:buChar char="-"/>
              <a:tabLst>
                <a:tab pos="0" algn="l"/>
              </a:tabLst>
            </a:pPr>
            <a:r>
              <a:rPr lang="ro-RO" sz="2000" b="0" strike="noStrike" dirty="0">
                <a:solidFill>
                  <a:srgbClr val="000000"/>
                </a:solidFill>
                <a:latin typeface="+mn-lt"/>
                <a:ea typeface="+mn-ea"/>
              </a:rPr>
              <a:t>Trebuie să privim </a:t>
            </a:r>
            <a:r>
              <a:rPr lang="ro-RO" sz="1200" b="0" strike="noStrike" dirty="0">
                <a:solidFill>
                  <a:srgbClr val="000000"/>
                </a:solidFill>
                <a:latin typeface="+mn-lt"/>
                <a:ea typeface="Arial"/>
              </a:rPr>
              <a:t>întotdeauna informațiile cu o atitudine critică.</a:t>
            </a:r>
          </a:p>
          <a:p>
            <a:pPr marL="171360" indent="-171000">
              <a:lnSpc>
                <a:spcPct val="100000"/>
              </a:lnSpc>
              <a:buClr>
                <a:srgbClr val="000000"/>
              </a:buClr>
              <a:buFont typeface="StarSymbol"/>
              <a:buChar char="-"/>
              <a:tabLst>
                <a:tab pos="0" algn="l"/>
              </a:tabLst>
            </a:pPr>
            <a:r>
              <a:rPr lang="ro-RO" sz="2000" b="0" strike="noStrike" dirty="0">
                <a:solidFill>
                  <a:srgbClr val="000000"/>
                </a:solidFill>
                <a:latin typeface="+mn-lt"/>
                <a:ea typeface="Arial"/>
              </a:rPr>
              <a:t>Cum încurajăm încrederea în instituții și în mass-media?</a:t>
            </a:r>
          </a:p>
          <a:p>
            <a:pPr marL="171360" indent="-171000">
              <a:lnSpc>
                <a:spcPct val="100000"/>
              </a:lnSpc>
              <a:buClr>
                <a:srgbClr val="000000"/>
              </a:buClr>
              <a:buFont typeface="StarSymbol"/>
              <a:buChar char="-"/>
              <a:tabLst>
                <a:tab pos="0" algn="l"/>
              </a:tabLst>
            </a:pPr>
            <a:r>
              <a:rPr lang="ro-RO" sz="2000" b="0" strike="noStrike" dirty="0">
                <a:solidFill>
                  <a:srgbClr val="000000"/>
                </a:solidFill>
                <a:latin typeface="+mn-lt"/>
                <a:ea typeface="Arial"/>
              </a:rPr>
              <a:t>Ce s-ar întâmpla dacă, în vreme de criză, nu am crede în ceea ce ne spun autoritățile să facem?</a:t>
            </a:r>
          </a:p>
          <a:p>
            <a:pPr marL="171360" indent="-171000">
              <a:lnSpc>
                <a:spcPct val="100000"/>
              </a:lnSpc>
              <a:buClr>
                <a:srgbClr val="000000"/>
              </a:buClr>
              <a:buFont typeface="StarSymbol"/>
              <a:buChar char="-"/>
              <a:tabLst>
                <a:tab pos="0" algn="l"/>
              </a:tabLst>
            </a:pPr>
            <a:r>
              <a:rPr lang="ro-RO" sz="2000" b="0" strike="noStrike" dirty="0">
                <a:solidFill>
                  <a:srgbClr val="000000"/>
                </a:solidFill>
                <a:latin typeface="+mn-lt"/>
                <a:ea typeface="Arial"/>
              </a:rPr>
              <a:t>Ceea ce este important este </a:t>
            </a:r>
            <a:r>
              <a:rPr lang="ro-RO" sz="2000" b="1" i="1" strike="noStrike" dirty="0">
                <a:solidFill>
                  <a:srgbClr val="000000"/>
                </a:solidFill>
                <a:latin typeface="+mn-lt"/>
                <a:ea typeface="Arial"/>
              </a:rPr>
              <a:t>sursa</a:t>
            </a:r>
            <a:r>
              <a:rPr lang="ro-RO" sz="2000" b="0" strike="noStrike" dirty="0">
                <a:solidFill>
                  <a:srgbClr val="000000"/>
                </a:solidFill>
                <a:latin typeface="+mn-lt"/>
                <a:ea typeface="Arial"/>
              </a:rPr>
              <a:t> - este bine să menținem un anumit grad de scepticism, dar acest lucru este cu atât mai important dacă sursa nu este credibilă.</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dirty="0">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ro-RO" sz="1200" b="0" strike="noStrike" dirty="0">
                <a:latin typeface="Arial"/>
                <a:ea typeface="Calibri"/>
              </a:rPr>
              <a:t>Pentru a exersa, întoarceți-vă la exemplele anterioare (de exemplu, videoclipul care prezintă copii cărora li s-ar fi dat arme și care s-ar fi înrolat în armata Letoniei, sau imaginea falsă privind inventarea vaccinului împotriva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ro-RO" sz="1200" b="0" strike="noStrike" dirty="0">
                <a:latin typeface="Arial"/>
                <a:ea typeface="Calibri"/>
              </a:rPr>
              <a:t>Propuneți-le elevilor să-și analizeze </a:t>
            </a:r>
            <a:r>
              <a:rPr lang="ro-RO" sz="1200" b="1" strike="noStrike" dirty="0">
                <a:latin typeface="Arial"/>
                <a:ea typeface="Calibri"/>
              </a:rPr>
              <a:t>propriile prejudecăți</a:t>
            </a:r>
            <a:r>
              <a:rPr lang="ro-RO" sz="1200" b="0" strike="noStrike" dirty="0">
                <a:latin typeface="Arial"/>
                <a:ea typeface="Calibri"/>
              </a:rPr>
              <a:t>. Simt că această știre confirmă ceea ce cred deja? Ar fi contat dacă această știre ar fi fost distribuită de un prieten pe care îl simpatizează/de celebrități pe care le urmăresc…? Discutați despre </a:t>
            </a:r>
            <a:r>
              <a:rPr lang="ro-RO" sz="1200" b="1" strike="noStrike" dirty="0">
                <a:latin typeface="Arial"/>
                <a:ea typeface="Calibri"/>
              </a:rPr>
              <a:t>cum pot verifica </a:t>
            </a:r>
            <a:r>
              <a:rPr lang="ro-RO" sz="1200" b="0" strike="noStrike" dirty="0">
                <a:latin typeface="Arial"/>
                <a:ea typeface="Calibri"/>
              </a:rPr>
              <a:t>veridicitatea știrii (pașii busolei): verificarea conținutului/canalului/autorului/surselor</a:t>
            </a:r>
            <a:r>
              <a:rPr lang="ro-RO" sz="1200" b="0" strike="noStrike" dirty="0">
                <a:solidFill>
                  <a:srgbClr val="000000"/>
                </a:solidFill>
                <a:latin typeface="Arial"/>
                <a:ea typeface="Calibri"/>
              </a:rPr>
              <a:t>/imaginilor/demontatorilor de mituri. Lăsați elevii să se gândească la ce reprezintă o sursă credibilă și ce nu. GÂNDEȘTE-TE ÎNAINTE SĂ DISTRIBUI! Redați videoclipul EUvsDisinfo (UE împotriva dezinformării) ca sursă de inspirație: </a:t>
            </a:r>
            <a:r>
              <a:rPr lang="ro-RO" sz="1200" b="0" u="sng" strike="noStrike" dirty="0">
                <a:solidFill>
                  <a:srgbClr val="000000"/>
                </a:solidFill>
                <a:uFillTx/>
                <a:latin typeface="Arial"/>
                <a:ea typeface="Calibri"/>
                <a:hlinkClick r:id="rId3"/>
              </a:rPr>
              <a:t>https://www.facebook.com/watch/?v=3192621760756370</a:t>
            </a:r>
            <a:r>
              <a:rPr lang="ro-RO" sz="1200" b="0" u="sng" strike="noStrike" dirty="0">
                <a:solidFill>
                  <a:srgbClr val="000000"/>
                </a:solidFill>
                <a:uFillTx/>
                <a:latin typeface="Arial"/>
                <a:ea typeface="Calibri"/>
              </a:rPr>
              <a:t>; </a:t>
            </a:r>
            <a:r>
              <a:rPr lang="ro-RO" sz="1200" b="0" strike="noStrike" dirty="0">
                <a:solidFill>
                  <a:srgbClr val="000000"/>
                </a:solidFill>
                <a:latin typeface="Arial"/>
                <a:ea typeface="Calibri"/>
              </a:rPr>
              <a:t> </a:t>
            </a:r>
            <a:r>
              <a:rPr lang="ro-RO"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ro-RO" sz="1200" b="0" strike="noStrike" dirty="0">
                <a:solidFill>
                  <a:srgbClr val="000000"/>
                </a:solidFill>
                <a:latin typeface="Arial"/>
                <a:ea typeface="Calibri"/>
              </a:rPr>
              <a:t>În detaliu: </a:t>
            </a:r>
          </a:p>
          <a:p>
            <a:pPr algn="just">
              <a:lnSpc>
                <a:spcPct val="100000"/>
              </a:lnSpc>
              <a:tabLst>
                <a:tab pos="0" algn="l"/>
              </a:tabLst>
            </a:pPr>
            <a:r>
              <a:rPr lang="ro-RO"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ro-RO" sz="1200" b="0" strike="noStrike" dirty="0">
                <a:solidFill>
                  <a:srgbClr val="000000"/>
                </a:solidFill>
                <a:latin typeface="Arial"/>
                <a:ea typeface="Calibri"/>
              </a:rPr>
              <a:t>Citiți tot articolul – </a:t>
            </a:r>
            <a:r>
              <a:rPr lang="ro-RO" sz="1200" b="1" strike="noStrike" dirty="0">
                <a:solidFill>
                  <a:srgbClr val="000000"/>
                </a:solidFill>
                <a:latin typeface="Arial"/>
                <a:ea typeface="Calibri"/>
              </a:rPr>
              <a:t>conținutul se potrivește cu titlul?</a:t>
            </a:r>
          </a:p>
          <a:p>
            <a:pPr marL="171360" indent="-171000">
              <a:lnSpc>
                <a:spcPct val="100000"/>
              </a:lnSpc>
              <a:buClr>
                <a:srgbClr val="000000"/>
              </a:buClr>
              <a:buFont typeface="Arial"/>
              <a:buChar char="-"/>
              <a:tabLst>
                <a:tab pos="457200" algn="l"/>
              </a:tabLst>
            </a:pPr>
            <a:r>
              <a:rPr lang="ro-RO" sz="1200" b="0" strike="noStrike" dirty="0">
                <a:solidFill>
                  <a:srgbClr val="000000"/>
                </a:solidFill>
                <a:latin typeface="Arial"/>
                <a:ea typeface="Calibri"/>
              </a:rPr>
              <a:t>Cum pot </a:t>
            </a:r>
            <a:r>
              <a:rPr lang="ro-RO" sz="1200" b="1" strike="noStrike" dirty="0">
                <a:solidFill>
                  <a:srgbClr val="000000"/>
                </a:solidFill>
                <a:latin typeface="Arial"/>
                <a:ea typeface="Calibri"/>
              </a:rPr>
              <a:t>verifica dacă un site web este de încredere?</a:t>
            </a:r>
            <a:r>
              <a:rPr lang="ro-RO" sz="1200" b="0" strike="noStrike" dirty="0">
                <a:solidFill>
                  <a:srgbClr val="000000"/>
                </a:solidFill>
                <a:latin typeface="Arial"/>
                <a:ea typeface="Calibri"/>
              </a:rPr>
              <a:t> Analiza URL: verificați întotdeauna dacă este vorba despre site-ul web original sau dacă URL-ul este construit cu o mică modificare în nume sau extensie, în ideea că un cititor ocupat sau grăbit nu va observa acest lucru. Site-urile de dezinformare preiau denumirea unor surse de știri de renume, modificând mici detalii. De exemplu: (din diapozitivul de la început) dailypresser.com sau nevvyorktimes.com.</a:t>
            </a:r>
          </a:p>
          <a:p>
            <a:pPr marL="171360" indent="-171000">
              <a:lnSpc>
                <a:spcPct val="100000"/>
              </a:lnSpc>
              <a:buClr>
                <a:srgbClr val="000000"/>
              </a:buClr>
              <a:buFont typeface="Arial"/>
              <a:buChar char="-"/>
              <a:tabLst>
                <a:tab pos="457200" algn="l"/>
              </a:tabLst>
            </a:pPr>
            <a:r>
              <a:rPr lang="ro-RO" sz="1200" b="1" strike="noStrike" dirty="0">
                <a:solidFill>
                  <a:srgbClr val="000000"/>
                </a:solidFill>
                <a:latin typeface="Arial"/>
                <a:ea typeface="Calibri"/>
              </a:rPr>
              <a:t>Verifică</a:t>
            </a:r>
            <a:r>
              <a:rPr lang="ro-RO" sz="1200" b="1" strike="noStrike" dirty="0">
                <a:solidFill>
                  <a:srgbClr val="FF0000"/>
                </a:solidFill>
                <a:latin typeface="Arial"/>
                <a:ea typeface="Calibri"/>
              </a:rPr>
              <a:t> data și autorul</a:t>
            </a:r>
            <a:r>
              <a:rPr lang="ro-RO" sz="1200" b="0" strike="noStrike" dirty="0">
                <a:solidFill>
                  <a:srgbClr val="FF0000"/>
                </a:solidFill>
                <a:latin typeface="Arial"/>
                <a:ea typeface="Calibri"/>
              </a:rPr>
              <a:t>: adesea (dar nu întotdeauna), conturile pe platforme de comunicare socială ale persoanelor publice, dar și ale mass-media și jurnaliștilor, sunt „verificate”. Deseori, oamenii care lucrează în sectorul informațiilor au site-uri web sau alte profiluri publice care te pot ajuta să identifici atât persoanele, cât și lucrările acestora.</a:t>
            </a:r>
          </a:p>
          <a:p>
            <a:pPr marL="171360" indent="-171000">
              <a:lnSpc>
                <a:spcPct val="100000"/>
              </a:lnSpc>
              <a:buClr>
                <a:srgbClr val="000000"/>
              </a:buClr>
              <a:buFont typeface="Arial"/>
              <a:buChar char="-"/>
              <a:tabLst>
                <a:tab pos="457200" algn="l"/>
              </a:tabLst>
            </a:pPr>
            <a:r>
              <a:rPr lang="ro-RO" sz="1200" b="1" strike="noStrike" dirty="0">
                <a:solidFill>
                  <a:srgbClr val="FF0000"/>
                </a:solidFill>
                <a:latin typeface="Arial"/>
                <a:ea typeface="Calibri"/>
              </a:rPr>
              <a:t>Caută povestea pe internet – </a:t>
            </a:r>
            <a:r>
              <a:rPr lang="ro-RO" sz="1200" b="0" strike="noStrike" dirty="0">
                <a:solidFill>
                  <a:srgbClr val="FF0000"/>
                </a:solidFill>
                <a:latin typeface="Arial"/>
                <a:ea typeface="Calibri"/>
              </a:rPr>
              <a:t>există alte surse care confirmă ceea ce se susține? Știi ce fel de surse sunt acestea?</a:t>
            </a:r>
          </a:p>
          <a:p>
            <a:pPr marL="171360" indent="-171000">
              <a:lnSpc>
                <a:spcPct val="100000"/>
              </a:lnSpc>
              <a:buClr>
                <a:srgbClr val="000000"/>
              </a:buClr>
              <a:buFont typeface="Arial"/>
              <a:buChar char="-"/>
              <a:tabLst>
                <a:tab pos="457200" algn="l"/>
              </a:tabLst>
            </a:pPr>
            <a:r>
              <a:rPr lang="ro-RO" sz="1200" b="0" strike="noStrike" dirty="0">
                <a:solidFill>
                  <a:srgbClr val="FF0000"/>
                </a:solidFill>
                <a:latin typeface="Arial"/>
                <a:ea typeface="Calibri"/>
              </a:rPr>
              <a:t>Verifică dacă </a:t>
            </a:r>
            <a:r>
              <a:rPr lang="ro-RO" sz="1200" b="1" strike="noStrike" dirty="0">
                <a:solidFill>
                  <a:srgbClr val="FF0000"/>
                </a:solidFill>
                <a:latin typeface="Arial"/>
                <a:ea typeface="Calibri"/>
              </a:rPr>
              <a:t>imaginile arată ciudat sau ca și când ar fi fost trucate</a:t>
            </a:r>
            <a:r>
              <a:rPr lang="ro-RO" sz="1200" b="0" strike="noStrike" dirty="0">
                <a:solidFill>
                  <a:srgbClr val="FF0000"/>
                </a:solidFill>
                <a:latin typeface="Arial"/>
                <a:ea typeface="Calibri"/>
              </a:rPr>
              <a:t>. Dacă da, fă o căutare inversă pe Google Images: </a:t>
            </a:r>
            <a:r>
              <a:rPr lang="ro-RO" sz="2000" b="0" u="sng" strike="noStrike" dirty="0">
                <a:solidFill>
                  <a:srgbClr val="000000"/>
                </a:solidFill>
                <a:uFillTx/>
                <a:latin typeface="Arial"/>
                <a:ea typeface="Calibri"/>
                <a:hlinkClick r:id="rId5"/>
              </a:rPr>
              <a:t>https://support.google.com/websearch/answer/1325808?co=GENIE.Platform%3DAndroid&amp;hl=en</a:t>
            </a:r>
            <a:r>
              <a:rPr lang="ro-RO" sz="1200" b="0" strike="noStrike" dirty="0">
                <a:solidFill>
                  <a:srgbClr val="000000"/>
                </a:solidFill>
                <a:latin typeface="Arial"/>
                <a:ea typeface="Calibri"/>
              </a:rPr>
              <a:t>. S-ar putea să descoperi că o imagine aparține unui alt eveniment sau are o dată anterioară.</a:t>
            </a:r>
          </a:p>
          <a:p>
            <a:pPr marL="171360" indent="-171000">
              <a:lnSpc>
                <a:spcPct val="100000"/>
              </a:lnSpc>
              <a:buClr>
                <a:srgbClr val="000000"/>
              </a:buClr>
              <a:buFont typeface="Arial"/>
              <a:buChar char="-"/>
              <a:tabLst>
                <a:tab pos="457200" algn="l"/>
              </a:tabLst>
            </a:pPr>
            <a:r>
              <a:rPr lang="ro-RO" sz="1200" b="1" strike="noStrike" dirty="0">
                <a:solidFill>
                  <a:srgbClr val="000000"/>
                </a:solidFill>
                <a:latin typeface="Arial"/>
                <a:ea typeface="Calibri"/>
              </a:rPr>
              <a:t>Gândește-te la contextul </a:t>
            </a:r>
            <a:r>
              <a:rPr lang="ro-RO" sz="1200" b="0" strike="noStrike" dirty="0">
                <a:solidFill>
                  <a:srgbClr val="000000"/>
                </a:solidFill>
                <a:latin typeface="Arial"/>
                <a:ea typeface="Calibri"/>
              </a:rPr>
              <a:t>în care este prezentată</a:t>
            </a:r>
            <a:r>
              <a:rPr lang="ro-RO" sz="1200" b="1" strike="noStrike" dirty="0">
                <a:solidFill>
                  <a:srgbClr val="000000"/>
                </a:solidFill>
                <a:latin typeface="Arial"/>
                <a:ea typeface="Calibri"/>
              </a:rPr>
              <a:t> </a:t>
            </a:r>
            <a:r>
              <a:rPr lang="ro-RO" sz="1200" b="0" strike="noStrike" dirty="0">
                <a:solidFill>
                  <a:srgbClr val="000000"/>
                </a:solidFill>
                <a:latin typeface="Arial"/>
                <a:ea typeface="Calibri"/>
              </a:rPr>
              <a:t>informația: imaginează-ți că un producător de telefoane îți spune că vânzările s-au dublat. Și acum adaugă context: Era luna decembrie, luna sărbătorilor de iarnă, când se aplică o multitudine de reduceri în magazine, așadar este mai ieftin, pur și simplu, să-ți iei un telefon. Era de așteptat să se întâmple astfel, corect? Același lucru se întâmplă adesea și în cazul dezbaterilor publice pe teme politice.</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dirty="0">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rPr>
              <a:t>Diferitele platforme au politici proprii pentru a face față dezinformării, informării greșite și conținutului potențial dăunător. Însă poți și tu să ajuți dacă </a:t>
            </a:r>
            <a:r>
              <a:rPr lang="ro-RO" sz="2000" b="1" strike="noStrike" dirty="0">
                <a:latin typeface="Arial"/>
              </a:rPr>
              <a:t>raportezi </a:t>
            </a:r>
            <a:r>
              <a:rPr lang="ro-RO" sz="2000" b="0" strike="noStrike" dirty="0">
                <a:latin typeface="Arial"/>
              </a:rPr>
              <a:t>poveștile și postările care îți par suspecte (conținut suspect/ cont care nu pare să aparțină unei persoane reale/ postări sau comentarii publicate de manieră coordonată și neautentică). De obicei, platformele dispun de o funcție care îți permite să faci acest lucru cu ușurință.</a:t>
            </a:r>
          </a:p>
          <a:p>
            <a:pPr>
              <a:lnSpc>
                <a:spcPct val="100000"/>
              </a:lnSpc>
              <a:tabLst>
                <a:tab pos="0" algn="l"/>
              </a:tabLst>
            </a:pPr>
            <a:endParaRPr lang="fr-BE" sz="2000" b="0" strike="noStrike" spc="-1" dirty="0">
              <a:latin typeface="Arial"/>
            </a:endParaRPr>
          </a:p>
          <a:p>
            <a:pPr>
              <a:lnSpc>
                <a:spcPct val="100000"/>
              </a:lnSpc>
              <a:tabLst>
                <a:tab pos="0" algn="l"/>
              </a:tabLst>
            </a:pPr>
            <a:r>
              <a:rPr lang="ro-RO" sz="2000" b="0" strike="noStrike" dirty="0">
                <a:latin typeface="Arial"/>
              </a:rPr>
              <a:t>Pentru mai multe informații: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dirty="0">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ro-RO" sz="2000" b="1" strike="noStrike" dirty="0">
                <a:latin typeface="Arial"/>
              </a:rPr>
              <a:t>Modul în care discutați faptele cu prietenii și familia este foarte important! De acest lucru depinde dacă vă vor asculta sau își vor schimba opinia. Mai jos sunt prezentate câteva idei despre cum să abordați aceste conversații dificile.</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ro-RO" sz="1200" b="0" i="1" strike="noStrike" dirty="0">
                <a:solidFill>
                  <a:srgbClr val="000000"/>
                </a:solidFill>
                <a:latin typeface="+mn-lt"/>
                <a:ea typeface="+mn-ea"/>
              </a:rPr>
              <a:t>- Cea mai mare greșeală pe care o puteți face</a:t>
            </a:r>
            <a:r>
              <a:rPr lang="ro-RO" sz="1200" b="0" strike="noStrike" dirty="0">
                <a:solidFill>
                  <a:srgbClr val="000000"/>
                </a:solidFill>
                <a:latin typeface="+mn-lt"/>
                <a:ea typeface="+mn-ea"/>
              </a:rPr>
              <a:t>: Deși tentația de a insulta persoanele care cred anumite informații înșelătoare este mare, această atitudine este extrem de contraproductivă.  Este posibil ca multe dintre aceste persoane să aibă îngrijorări care, deși nejustificate, pot fi de înțeles în situația lor specifică, dar care nu sunt caracteristice populației în general. De exemplu, este posibil ca un copil să fi avut o reacție adversă la un vaccin, deoarece medicii nu aveau cunoștință de faptul că acesta suferă de o alergie, și acest lucru să fi determinat lipsa de încredere în vaccinuri a părinților. Atacându-i într-o astfel de situație nu veți face decât să le întăriți convingerile.</a:t>
            </a:r>
          </a:p>
          <a:p>
            <a:pPr marL="457200">
              <a:lnSpc>
                <a:spcPct val="100000"/>
              </a:lnSpc>
              <a:tabLst>
                <a:tab pos="0" algn="l"/>
              </a:tabLst>
            </a:pPr>
            <a:r>
              <a:rPr lang="ro-RO" sz="1200" b="0" i="1" strike="noStrike" dirty="0">
                <a:solidFill>
                  <a:srgbClr val="000000"/>
                </a:solidFill>
                <a:latin typeface="+mn-lt"/>
                <a:ea typeface="+mn-ea"/>
              </a:rPr>
              <a:t>- Abordați persoanele inflexibile împărtășindu-le îngrijorările</a:t>
            </a:r>
            <a:r>
              <a:rPr lang="ro-RO" sz="1200" b="0" strike="noStrike" dirty="0">
                <a:solidFill>
                  <a:srgbClr val="000000"/>
                </a:solidFill>
                <a:latin typeface="+mn-lt"/>
                <a:ea typeface="+mn-ea"/>
              </a:rPr>
              <a:t>: În definitiv, și cei care cred informații înșelătoare (cum ar fi anti-vacciniștii) sunt oameni, care vor doar să se asigure că sunt în siguranță copiii lor. Dovezile indică însă că persoanele vaccinate sunt (cel puțin) mai bine protejate decât cele nevaccinate. </a:t>
            </a:r>
            <a:r>
              <a:rPr lang="ro-RO" sz="1200" b="0" i="1" strike="noStrike" dirty="0">
                <a:solidFill>
                  <a:srgbClr val="000000"/>
                </a:solidFill>
                <a:latin typeface="+mn-lt"/>
                <a:ea typeface="+mn-ea"/>
              </a:rPr>
              <a:t>Explicându-le acest lucru adoptând o atitudine politicoasă și empatică aveți șanse mari de a schimba opinia oamenilor</a:t>
            </a:r>
            <a:r>
              <a:rPr lang="ro-RO" sz="1200" b="0" strike="noStrike" dirty="0">
                <a:solidFill>
                  <a:srgbClr val="000000"/>
                </a:solidFill>
                <a:latin typeface="+mn-lt"/>
                <a:ea typeface="+mn-ea"/>
              </a:rPr>
              <a:t>; </a:t>
            </a:r>
            <a:r>
              <a:rPr lang="ro-RO" sz="1200" b="0" i="1" strike="noStrike" dirty="0">
                <a:solidFill>
                  <a:srgbClr val="000000"/>
                </a:solidFill>
                <a:latin typeface="+mn-lt"/>
                <a:ea typeface="+mn-ea"/>
              </a:rPr>
              <a:t>cu alte cuvinte, fiți răbdători și amabili cu ei. </a:t>
            </a:r>
          </a:p>
          <a:p>
            <a:pPr>
              <a:lnSpc>
                <a:spcPct val="100000"/>
              </a:lnSpc>
              <a:tabLst>
                <a:tab pos="0" algn="l"/>
              </a:tabLst>
            </a:pPr>
            <a:endParaRPr lang="fr-BE" sz="1200" b="0" strike="noStrike" spc="-1" dirty="0">
              <a:latin typeface="Arial"/>
            </a:endParaRPr>
          </a:p>
          <a:p>
            <a:pPr>
              <a:lnSpc>
                <a:spcPct val="100000"/>
              </a:lnSpc>
              <a:tabLst>
                <a:tab pos="0" algn="l"/>
              </a:tabLst>
            </a:pPr>
            <a:r>
              <a:rPr lang="ro-RO" sz="1200" b="0" i="1" strike="noStrike" dirty="0">
                <a:solidFill>
                  <a:srgbClr val="000000"/>
                </a:solidFill>
                <a:latin typeface="+mn-lt"/>
                <a:ea typeface="+mn-ea"/>
              </a:rPr>
              <a:t>- Procesul științific implică o doză mare de incertitudine și acest lucru nu este comunicat foarte bine.</a:t>
            </a:r>
            <a:r>
              <a:rPr lang="ro-RO" sz="1200" b="0" strike="noStrike" dirty="0">
                <a:solidFill>
                  <a:srgbClr val="000000"/>
                </a:solidFill>
                <a:latin typeface="+mn-lt"/>
                <a:ea typeface="+mn-ea"/>
              </a:rPr>
              <a:t> Orice informație pe care o furnizați trebuie să fie însoțită de o explicație sinceră a măsurii în care există un consens sau o certitudine științific(ă) cu privire la cele comunicate. Deși nu acesta ar trebui să fie principalul mesaj atunci când discutați cu prietenii și familia, acest aspect ar trebui să fie inclus în discuție și să reflecte cu exactitate gradul de incertitudine în rândul experților. Oamenii trebuie să înțeleagă că știința este un proces bazat pe experimente și că deciziile sunt luate pe baza celor mai bune informații disponibile la momentul respectiv, care se pot schimba pe măsură ce sunt efectuate noi studii.</a:t>
            </a:r>
          </a:p>
          <a:p>
            <a:pPr>
              <a:lnSpc>
                <a:spcPct val="100000"/>
              </a:lnSpc>
              <a:tabLst>
                <a:tab pos="0" algn="l"/>
              </a:tabLst>
            </a:pPr>
            <a:endParaRPr lang="fr-BE" sz="1200" b="0" strike="noStrike" spc="-1" dirty="0">
              <a:latin typeface="Arial"/>
            </a:endParaRPr>
          </a:p>
          <a:p>
            <a:pPr>
              <a:lnSpc>
                <a:spcPct val="100000"/>
              </a:lnSpc>
              <a:tabLst>
                <a:tab pos="0" algn="l"/>
              </a:tabLst>
            </a:pPr>
            <a:r>
              <a:rPr lang="ro-RO" sz="1200" b="0" strike="noStrike" dirty="0">
                <a:solidFill>
                  <a:srgbClr val="000000"/>
                </a:solidFill>
                <a:latin typeface="+mn-lt"/>
                <a:ea typeface="+mn-ea"/>
              </a:rPr>
              <a:t>Dacă doriți să aflați mai multe detalii, accesați:</a:t>
            </a:r>
          </a:p>
          <a:p>
            <a:pPr>
              <a:lnSpc>
                <a:spcPct val="100000"/>
              </a:lnSpc>
              <a:tabLst>
                <a:tab pos="0" algn="l"/>
              </a:tabLst>
            </a:pPr>
            <a:r>
              <a:rPr lang="ro-RO"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ro-RO"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dirty="0">
              <a:solidFill>
                <a:srgbClr val="000000"/>
              </a:solidFill>
              <a:latin typeface="+mn-lt"/>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B6A29499-08EE-4A46-939C-D35A967D2976}" type="slidenum">
              <a:rPr lang="fr-BE" sz="1400" b="0" strike="noStrike" spc="-1" smtClean="0">
                <a:latin typeface="Times New Roman"/>
              </a:rPr>
              <a:t>27</a:t>
            </a:fld>
            <a:endParaRPr lang="fr-BE" sz="1400" b="0" strike="noStrike" spc="-1">
              <a:latin typeface="Times New Roman"/>
            </a:endParaRPr>
          </a:p>
        </p:txBody>
      </p:sp>
    </p:spTree>
    <p:extLst>
      <p:ext uri="{BB962C8B-B14F-4D97-AF65-F5344CB8AC3E}">
        <p14:creationId xmlns:p14="http://schemas.microsoft.com/office/powerpoint/2010/main" val="36973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ro-RO" sz="2000" b="0" strike="noStrike" dirty="0">
                <a:latin typeface="Arial"/>
              </a:rPr>
              <a:t>Înțelegerea dezinformării – diapozitivele 4-24</a:t>
            </a:r>
          </a:p>
          <a:p>
            <a:pPr marL="171360" indent="-171000">
              <a:lnSpc>
                <a:spcPct val="100000"/>
              </a:lnSpc>
              <a:buClr>
                <a:srgbClr val="000000"/>
              </a:buClr>
              <a:buFont typeface="StarSymbol"/>
              <a:buChar char="-"/>
            </a:pPr>
            <a:r>
              <a:rPr lang="ro-RO" sz="2000" b="0" strike="noStrike" dirty="0">
                <a:latin typeface="Arial"/>
              </a:rPr>
              <a:t>Activități realizate pe grupe – diapozitivul 25</a:t>
            </a:r>
          </a:p>
          <a:p>
            <a:pPr marL="171360" indent="-171000">
              <a:lnSpc>
                <a:spcPct val="100000"/>
              </a:lnSpc>
              <a:buClr>
                <a:srgbClr val="000000"/>
              </a:buClr>
              <a:buFont typeface="StarSymbol"/>
              <a:buChar char="-"/>
            </a:pPr>
            <a:r>
              <a:rPr lang="ro-RO" sz="2000" b="0" strike="noStrike" dirty="0">
                <a:latin typeface="Arial"/>
              </a:rPr>
              <a:t>Prezentări și discuții – diapozitivul 25</a:t>
            </a:r>
          </a:p>
          <a:p>
            <a:pPr marL="171360" indent="-171000">
              <a:lnSpc>
                <a:spcPct val="100000"/>
              </a:lnSpc>
              <a:buClr>
                <a:srgbClr val="000000"/>
              </a:buClr>
              <a:buFont typeface="StarSymbol"/>
              <a:buChar char="-"/>
            </a:pPr>
            <a:r>
              <a:rPr lang="ro-RO" sz="2000" b="0" strike="noStrike" dirty="0">
                <a:latin typeface="Arial"/>
              </a:rPr>
              <a:t>Rezumat și sfaturi pentru a afla mai multe – diapozitivele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dirty="0">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rPr>
              <a:t>Vom discuta despre definiții și tehnici și vom prezenta câteva sfaturi despre cum să identificați cu ușurință dezinformarea, să vă protejați împotriva acesteia și să-i ajutați totodată și pe ceilalți să fie mai vigilenți!</a:t>
            </a:r>
          </a:p>
          <a:p>
            <a:pPr>
              <a:lnSpc>
                <a:spcPct val="100000"/>
              </a:lnSpc>
              <a:tabLst>
                <a:tab pos="0" algn="l"/>
              </a:tabLst>
            </a:pPr>
            <a:endParaRPr lang="fr-BE" sz="2000" b="0" strike="noStrike" spc="-1" dirty="0">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dirty="0">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ro-RO" sz="1200" b="0" strike="noStrike" dirty="0">
                <a:latin typeface="Arial"/>
                <a:ea typeface="Calibri"/>
              </a:rPr>
              <a:t>CE ESTE DEZINFORMAREA?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ro-RO" sz="1200" b="0" strike="noStrike" dirty="0">
                <a:latin typeface="Arial"/>
                <a:ea typeface="Calibri"/>
              </a:rPr>
              <a:t>Obiectivele procesului de învățare: </a:t>
            </a:r>
          </a:p>
          <a:p>
            <a:pPr marL="171360" indent="-171000" algn="just">
              <a:lnSpc>
                <a:spcPct val="100000"/>
              </a:lnSpc>
              <a:buClr>
                <a:srgbClr val="000000"/>
              </a:buClr>
              <a:buFont typeface="Wingdings" charset="2"/>
              <a:buChar char="-"/>
            </a:pPr>
            <a:r>
              <a:rPr lang="ro-RO" sz="1200" b="0" strike="noStrike" dirty="0">
                <a:latin typeface="Arial"/>
                <a:ea typeface="Calibri"/>
              </a:rPr>
              <a:t>începeți cu definiții și cu capacitatea de a face diferența între concepte</a:t>
            </a:r>
          </a:p>
          <a:p>
            <a:pPr marL="171360" indent="-171000" algn="just">
              <a:lnSpc>
                <a:spcPct val="100000"/>
              </a:lnSpc>
              <a:buClr>
                <a:srgbClr val="000000"/>
              </a:buClr>
              <a:buFont typeface="Wingdings" charset="2"/>
              <a:buChar char="-"/>
            </a:pPr>
            <a:r>
              <a:rPr lang="ro-RO" sz="1200" b="0" strike="noStrike" dirty="0">
                <a:solidFill>
                  <a:srgbClr val="000000"/>
                </a:solidFill>
                <a:latin typeface="Arial"/>
                <a:ea typeface="Calibri"/>
              </a:rPr>
              <a:t>evaluați pericolele aferente fiecărui studiu de caz și modul în care acesta ar putea fi utilizat ca exemplu de dezinformare</a:t>
            </a:r>
          </a:p>
          <a:p>
            <a:pPr marL="171360" indent="-171000" algn="just">
              <a:lnSpc>
                <a:spcPct val="100000"/>
              </a:lnSpc>
              <a:buClr>
                <a:srgbClr val="000000"/>
              </a:buClr>
              <a:buFont typeface="Wingdings" charset="2"/>
              <a:buChar char="-"/>
            </a:pPr>
            <a:r>
              <a:rPr lang="ro-RO" sz="1200" b="0" strike="noStrike" dirty="0">
                <a:solidFill>
                  <a:srgbClr val="000000"/>
                </a:solidFill>
                <a:latin typeface="Arial"/>
                <a:ea typeface="Calibri"/>
              </a:rPr>
              <a:t>subliniați importanța valorilor: promovarea libertății și a pluralismului mass-mediei, respectarea drepturilor fundamentale precum libertatea de exprimare, inexistența unui „Minister al Adevărului”</a:t>
            </a:r>
          </a:p>
          <a:p>
            <a:pPr algn="just">
              <a:lnSpc>
                <a:spcPct val="100000"/>
              </a:lnSpc>
            </a:pPr>
            <a:endParaRPr lang="fr-BE" sz="1200" b="0" strike="noStrike" spc="-1" dirty="0">
              <a:latin typeface="Arial"/>
            </a:endParaRPr>
          </a:p>
          <a:p>
            <a:pPr algn="just">
              <a:lnSpc>
                <a:spcPct val="100000"/>
              </a:lnSpc>
            </a:pPr>
            <a:r>
              <a:rPr lang="ro-RO" sz="1200" b="0" strike="noStrike" dirty="0">
                <a:solidFill>
                  <a:srgbClr val="000000"/>
                </a:solidFill>
                <a:latin typeface="Arial"/>
                <a:ea typeface="Calibri"/>
              </a:rPr>
              <a:t>Întrebați elevii dacă știu ce înseamnă dezinformarea. Faceți o comparație între exemplele date de elevi și definiția dezinformării. Unele dintre aceste exemple ar putea reprezenta dezinformare?</a:t>
            </a:r>
          </a:p>
          <a:p>
            <a:pPr algn="just">
              <a:lnSpc>
                <a:spcPct val="100000"/>
              </a:lnSpc>
            </a:pPr>
            <a:r>
              <a:rPr lang="ro-RO" sz="1200" b="0" strike="noStrike" dirty="0">
                <a:solidFill>
                  <a:srgbClr val="000000"/>
                </a:solidFill>
                <a:latin typeface="Arial"/>
                <a:ea typeface="Calibri"/>
              </a:rPr>
              <a:t>Dacă nu, ce reprezintă? (de exemplu, știri sau opinii neplăcute, marketing, greșeli sau neînțelegeri)</a:t>
            </a:r>
          </a:p>
          <a:p>
            <a:pPr algn="just">
              <a:lnSpc>
                <a:spcPct val="100000"/>
              </a:lnSpc>
            </a:pPr>
            <a:endParaRPr lang="fr-BE" sz="1200" b="0" strike="noStrike" spc="-1" dirty="0">
              <a:latin typeface="Arial"/>
            </a:endParaRPr>
          </a:p>
          <a:p>
            <a:pPr>
              <a:lnSpc>
                <a:spcPct val="100000"/>
              </a:lnSpc>
            </a:pPr>
            <a:r>
              <a:rPr lang="ro-RO" sz="1200" b="1" strike="noStrike" dirty="0">
                <a:solidFill>
                  <a:srgbClr val="000000"/>
                </a:solidFill>
                <a:latin typeface="Arial"/>
                <a:ea typeface="Calibri"/>
              </a:rPr>
              <a:t>Opinie sau fapt?</a:t>
            </a:r>
            <a:r>
              <a:rPr lang="ro-RO" sz="1200" b="0" strike="noStrike" dirty="0">
                <a:solidFill>
                  <a:srgbClr val="000000"/>
                </a:solidFill>
                <a:latin typeface="Arial"/>
                <a:ea typeface="Calibri"/>
              </a:rPr>
              <a:t> Faceți o diferențiere între opinie și fapt.</a:t>
            </a:r>
          </a:p>
          <a:p>
            <a:pPr>
              <a:lnSpc>
                <a:spcPct val="100000"/>
              </a:lnSpc>
            </a:pPr>
            <a:r>
              <a:rPr lang="ro-RO" sz="1200" b="0" strike="noStrike" dirty="0">
                <a:solidFill>
                  <a:srgbClr val="000000"/>
                </a:solidFill>
                <a:latin typeface="Arial"/>
                <a:ea typeface="Calibri"/>
              </a:rPr>
              <a:t>Ce este un fapt? Faptele pot fi verificate și susținute cu dovezi.</a:t>
            </a:r>
          </a:p>
          <a:p>
            <a:pPr>
              <a:lnSpc>
                <a:spcPct val="100000"/>
              </a:lnSpc>
            </a:pPr>
            <a:r>
              <a:rPr lang="ro-RO" sz="1200" b="0" strike="noStrike" dirty="0">
                <a:solidFill>
                  <a:srgbClr val="000000"/>
                </a:solidFill>
                <a:latin typeface="Arial"/>
                <a:ea typeface="Calibri"/>
              </a:rPr>
              <a:t>Ce este o opinie? Opiniile se bazează pe o părere sau un punct de vedere și nu pe dovezi care pot fi verificate. Unii oameni ar crede că este invers. </a:t>
            </a:r>
          </a:p>
          <a:p>
            <a:pPr>
              <a:lnSpc>
                <a:spcPct val="100000"/>
              </a:lnSpc>
            </a:pPr>
            <a:endParaRPr lang="fr-BE" sz="1200" b="0" strike="noStrike" spc="-1" dirty="0">
              <a:latin typeface="Arial"/>
            </a:endParaRPr>
          </a:p>
          <a:p>
            <a:pPr>
              <a:lnSpc>
                <a:spcPct val="100000"/>
              </a:lnSpc>
            </a:pPr>
            <a:r>
              <a:rPr lang="ro-RO" sz="1200" b="0" i="1" strike="noStrike" dirty="0">
                <a:solidFill>
                  <a:srgbClr val="000000"/>
                </a:solidFill>
                <a:latin typeface="Arial"/>
                <a:ea typeface="Calibri"/>
              </a:rPr>
              <a:t>Activitate sugerată (opțională): </a:t>
            </a:r>
            <a:r>
              <a:rPr lang="ro-RO" sz="1200" b="0" strike="noStrike" dirty="0">
                <a:solidFill>
                  <a:srgbClr val="000000"/>
                </a:solidFill>
                <a:latin typeface="Arial"/>
                <a:ea typeface="Calibri"/>
              </a:rPr>
              <a:t>Cereți elevilor să parcurgă un articol de ziar și să sublinieze părți care reprezintă opinii, să le verifice pe acelea care sunt fapte provenite dintr-o sursă credibilă și să le identifice pe cele care par a fi fapte, însă nu menționează sursele. Cereți clasei să-și prezinte constatările.</a:t>
            </a:r>
          </a:p>
          <a:p>
            <a:pPr>
              <a:lnSpc>
                <a:spcPct val="100000"/>
              </a:lnSpc>
            </a:pPr>
            <a:endParaRPr lang="fr-BE" sz="1200" b="0" strike="noStrike" spc="-1" dirty="0">
              <a:latin typeface="Arial"/>
            </a:endParaRPr>
          </a:p>
          <a:p>
            <a:pPr>
              <a:lnSpc>
                <a:spcPct val="100000"/>
              </a:lnSpc>
            </a:pPr>
            <a:r>
              <a:rPr lang="ro-RO" sz="2000" b="0" strike="noStrike" dirty="0">
                <a:solidFill>
                  <a:srgbClr val="000000"/>
                </a:solidFill>
                <a:latin typeface="Arial"/>
                <a:ea typeface="Calibri"/>
              </a:rPr>
              <a:t>Informațiile false se găsesc pretutindeni, însă este important să facem deosebirea între dezinformare și alte tipuri de informații false, și anume informarea greșită, în funcție de INTENȚIE:</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ro-RO" sz="2000" b="0" strike="noStrike" dirty="0">
                <a:solidFill>
                  <a:srgbClr val="000000"/>
                </a:solidFill>
                <a:latin typeface="Arial"/>
                <a:ea typeface="Calibri"/>
              </a:rPr>
              <a:t>Dezinformarea înseamnă informații false, create și distribuite </a:t>
            </a:r>
            <a:r>
              <a:rPr lang="ro-RO" sz="2000" b="1" strike="noStrike" dirty="0">
                <a:solidFill>
                  <a:srgbClr val="000000"/>
                </a:solidFill>
                <a:latin typeface="Arial"/>
                <a:ea typeface="Calibri"/>
              </a:rPr>
              <a:t>cu bună știință pentru a face rău</a:t>
            </a:r>
            <a:r>
              <a:rPr lang="ro-RO" sz="2000" b="0" strike="noStrike" dirty="0">
                <a:solidFill>
                  <a:srgbClr val="000000"/>
                </a:solidFill>
                <a:latin typeface="Arial"/>
                <a:ea typeface="Calibri"/>
              </a:rPr>
              <a:t>. Exemplu: un mesaj pe Twitter despre migranți care săvârșesc infracțiuni în Europa, menit să dezbine societatea.</a:t>
            </a:r>
          </a:p>
          <a:p>
            <a:pPr marL="171360" indent="-171000">
              <a:lnSpc>
                <a:spcPct val="100000"/>
              </a:lnSpc>
              <a:spcAft>
                <a:spcPts val="601"/>
              </a:spcAft>
              <a:buClr>
                <a:srgbClr val="000000"/>
              </a:buClr>
              <a:buFont typeface="Wingdings" charset="2"/>
              <a:buChar char="-"/>
            </a:pPr>
            <a:r>
              <a:rPr lang="ro-RO" sz="2000" b="0" strike="noStrike" dirty="0">
                <a:solidFill>
                  <a:srgbClr val="000000"/>
                </a:solidFill>
                <a:latin typeface="Arial"/>
                <a:ea typeface="Calibri"/>
              </a:rPr>
              <a:t>Informarea greșită înseamnă informații false </a:t>
            </a:r>
            <a:r>
              <a:rPr lang="ro-RO" sz="2000" b="1" strike="noStrike" dirty="0">
                <a:solidFill>
                  <a:srgbClr val="000000"/>
                </a:solidFill>
                <a:latin typeface="Arial"/>
                <a:ea typeface="Calibri"/>
              </a:rPr>
              <a:t>distribuite de oameni care nu realizează că acestea sunt false și nu intenționează să facă rău</a:t>
            </a:r>
            <a:r>
              <a:rPr lang="ro-RO" sz="2000" b="0" strike="noStrike" dirty="0">
                <a:solidFill>
                  <a:srgbClr val="000000"/>
                </a:solidFill>
                <a:latin typeface="Arial"/>
                <a:ea typeface="Calibri"/>
              </a:rPr>
              <a:t>. Deseori, ei doar încearcă să ajute. Exemplu: atunci când mătușa ta distribuie pe Facebook un articol sau </a:t>
            </a:r>
            <a:r>
              <a:rPr lang="en-GB" sz="2000" b="0" strike="noStrike" dirty="0" smtClean="0">
                <a:solidFill>
                  <a:srgbClr val="000000"/>
                </a:solidFill>
                <a:latin typeface="Arial"/>
                <a:ea typeface="Calibri"/>
              </a:rPr>
              <a:t>un</a:t>
            </a:r>
            <a:r>
              <a:rPr lang="ro-RO" sz="2000" b="0" strike="noStrike" dirty="0" smtClean="0">
                <a:solidFill>
                  <a:srgbClr val="000000"/>
                </a:solidFill>
                <a:latin typeface="Arial"/>
                <a:ea typeface="Calibri"/>
              </a:rPr>
              <a:t> </a:t>
            </a:r>
            <a:r>
              <a:rPr lang="ro-RO" sz="2000" b="0" strike="noStrike" dirty="0" err="1" smtClean="0">
                <a:solidFill>
                  <a:srgbClr val="000000"/>
                </a:solidFill>
                <a:latin typeface="Arial"/>
                <a:ea typeface="Calibri"/>
              </a:rPr>
              <a:t>mem</a:t>
            </a:r>
            <a:r>
              <a:rPr lang="en-GB" sz="2000" b="0" strike="noStrike" dirty="0" smtClean="0">
                <a:solidFill>
                  <a:srgbClr val="000000"/>
                </a:solidFill>
                <a:latin typeface="Arial"/>
                <a:ea typeface="Calibri"/>
              </a:rPr>
              <a:t>e</a:t>
            </a:r>
            <a:r>
              <a:rPr lang="ro-RO" sz="2000" b="0" strike="noStrike" dirty="0" smtClean="0">
                <a:solidFill>
                  <a:srgbClr val="000000"/>
                </a:solidFill>
                <a:latin typeface="Arial"/>
                <a:ea typeface="Calibri"/>
              </a:rPr>
              <a:t> </a:t>
            </a:r>
            <a:r>
              <a:rPr lang="ro-RO" sz="2000" b="0" strike="noStrike" dirty="0">
                <a:solidFill>
                  <a:srgbClr val="000000"/>
                </a:solidFill>
                <a:latin typeface="Arial"/>
                <a:ea typeface="Calibri"/>
              </a:rPr>
              <a:t>care pretinde că usturoiul protejează împotriva COVID-19, întrucât ea crede că această informație este utilă, fără a realiza că este falsă.</a:t>
            </a:r>
          </a:p>
          <a:p>
            <a:pPr marL="171360" indent="-171000">
              <a:lnSpc>
                <a:spcPct val="100000"/>
              </a:lnSpc>
              <a:buClr>
                <a:srgbClr val="000000"/>
              </a:buClr>
              <a:buFont typeface="Wingdings" charset="2"/>
              <a:buChar char="-"/>
            </a:pPr>
            <a:r>
              <a:rPr lang="ro-RO" sz="2000" b="0" strike="noStrike" dirty="0" smtClean="0">
                <a:solidFill>
                  <a:srgbClr val="000000"/>
                </a:solidFill>
                <a:latin typeface="Arial"/>
                <a:ea typeface="Calibri"/>
              </a:rPr>
              <a:t>Operațiuni de influențare – eforturi coordonate de a influența un public-țintă folosind </a:t>
            </a:r>
            <a:r>
              <a:rPr lang="ro-RO" sz="2000" b="0" strike="noStrike" dirty="0">
                <a:solidFill>
                  <a:srgbClr val="000000"/>
                </a:solidFill>
                <a:latin typeface="Arial"/>
                <a:ea typeface="Calibri"/>
              </a:rPr>
              <a:t>o gamă de mijloace nelegitime și înșelătoare, pentru a susține obiectivele unui </a:t>
            </a:r>
            <a:r>
              <a:rPr lang="ro-RO" sz="2000" b="0" strike="noStrike" dirty="0" smtClean="0">
                <a:solidFill>
                  <a:srgbClr val="000000"/>
                </a:solidFill>
                <a:latin typeface="Arial"/>
                <a:ea typeface="Calibri"/>
              </a:rPr>
              <a:t>adversar</a:t>
            </a:r>
            <a:endParaRPr lang="ro-RO" sz="2000" b="0" strike="noStrike" dirty="0">
              <a:solidFill>
                <a:srgbClr val="000000"/>
              </a:solidFill>
              <a:latin typeface="Arial"/>
              <a:ea typeface="Calibri"/>
            </a:endParaRPr>
          </a:p>
          <a:p>
            <a:pPr marL="171360" indent="-171000">
              <a:lnSpc>
                <a:spcPct val="100000"/>
              </a:lnSpc>
              <a:buClr>
                <a:srgbClr val="000000"/>
              </a:buClr>
              <a:buFont typeface="Wingdings" charset="2"/>
              <a:buChar char="-"/>
            </a:pPr>
            <a:r>
              <a:rPr lang="ro-RO" sz="1200" b="0" strike="noStrike" dirty="0">
                <a:solidFill>
                  <a:srgbClr val="000000"/>
                </a:solidFill>
                <a:latin typeface="Arial"/>
                <a:ea typeface="Calibri"/>
              </a:rPr>
              <a:t>Intervenție externă – eforturi</a:t>
            </a:r>
            <a:r>
              <a:rPr lang="ro-RO" sz="2000" b="0" strike="noStrike" dirty="0">
                <a:solidFill>
                  <a:srgbClr val="000000"/>
                </a:solidFill>
                <a:latin typeface="Arial"/>
                <a:ea typeface="Calibri"/>
              </a:rPr>
              <a:t> coercitive, înșelătoare și/sau clandestine, depuse de un stat străin sau de agenții acestuia pentru a perturba formarea și exprimarea liberă a voinței politice, de exemplu în timpul alegerilor</a:t>
            </a:r>
          </a:p>
          <a:p>
            <a:pPr>
              <a:lnSpc>
                <a:spcPct val="100000"/>
              </a:lnSpc>
              <a:tabLst>
                <a:tab pos="0" algn="l"/>
              </a:tabLst>
            </a:pPr>
            <a:endParaRPr lang="fr-BE" sz="2000" b="0" strike="noStrike" spc="-1" dirty="0">
              <a:latin typeface="Arial"/>
            </a:endParaRPr>
          </a:p>
          <a:p>
            <a:pPr>
              <a:lnSpc>
                <a:spcPct val="100000"/>
              </a:lnSpc>
              <a:tabLst>
                <a:tab pos="0" algn="l"/>
              </a:tabLst>
            </a:pPr>
            <a:r>
              <a:rPr lang="ro-RO" sz="2000" b="0" strike="noStrike" dirty="0">
                <a:solidFill>
                  <a:srgbClr val="000000"/>
                </a:solidFill>
                <a:latin typeface="Arial"/>
                <a:ea typeface="Calibri"/>
              </a:rPr>
              <a:t>Este posibil ca elevii să fie familiarizați, de asemenea, cu termenul de „știri false”, dar nu vă recomandăm să utilizați acest termen. Atunci când jurnaliștii independenți sunt acuzați de politicieni că publică „știri false” doar pentru că au o atitudine critică vizavi de acțiunile acestora, ceva nu este în regulă. Nu vrem ca termenul de „știri false” să afecteze legitimitatea mass-mediei.</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dirty="0">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ro-RO" sz="2000" b="0" strike="noStrike" dirty="0">
                <a:latin typeface="Arial"/>
              </a:rPr>
              <a:t>Începeți cu redarea videoclipului din diapozitiv (https://www.youtube.com/watch?v=d8uRYqsu2W4)</a:t>
            </a:r>
            <a:r>
              <a:rPr lang="ro-RO" dirty="0"/>
              <a:t/>
            </a:r>
            <a:br>
              <a:rPr lang="ro-RO" dirty="0"/>
            </a:br>
            <a:r>
              <a:rPr lang="ro-RO" sz="2000" b="0" strike="noStrike" dirty="0">
                <a:latin typeface="Arial"/>
              </a:rPr>
              <a:t>Timp total: 1 minut și 40 de secunde</a:t>
            </a:r>
          </a:p>
          <a:p>
            <a:pPr marL="216000" indent="-216000">
              <a:lnSpc>
                <a:spcPct val="100000"/>
              </a:lnSpc>
            </a:pPr>
            <a:endParaRPr lang="fr-BE" sz="2000" b="0" strike="noStrike" spc="-1" dirty="0">
              <a:latin typeface="Arial"/>
            </a:endParaRPr>
          </a:p>
          <a:p>
            <a:pPr marL="216000" indent="-216000">
              <a:lnSpc>
                <a:spcPct val="100000"/>
              </a:lnSpc>
            </a:pPr>
            <a:r>
              <a:rPr lang="ro-RO" sz="2000" b="0" strike="noStrike" dirty="0">
                <a:latin typeface="Arial"/>
              </a:rPr>
              <a:t>Transcriere:</a:t>
            </a:r>
          </a:p>
          <a:p>
            <a:pPr marL="139680">
              <a:lnSpc>
                <a:spcPct val="100000"/>
              </a:lnSpc>
              <a:tabLst>
                <a:tab pos="0" algn="l"/>
              </a:tabLst>
            </a:pPr>
            <a:r>
              <a:rPr lang="ro-RO" sz="1200" b="0" strike="noStrike" dirty="0">
                <a:solidFill>
                  <a:srgbClr val="000000"/>
                </a:solidFill>
                <a:latin typeface="Arial"/>
              </a:rPr>
              <a:t>---------------------------</a:t>
            </a:r>
            <a:r>
              <a:rPr lang="ro-RO" dirty="0"/>
              <a:t/>
            </a:r>
            <a:br>
              <a:rPr lang="ro-RO" dirty="0"/>
            </a:br>
            <a:r>
              <a:rPr lang="ro-RO" sz="2000" b="0" strike="noStrike" dirty="0">
                <a:solidFill>
                  <a:srgbClr val="000000"/>
                </a:solidFill>
                <a:latin typeface="Arial"/>
              </a:rPr>
              <a:t>(dublare)	</a:t>
            </a:r>
          </a:p>
          <a:p>
            <a:pPr marL="139680">
              <a:lnSpc>
                <a:spcPct val="100000"/>
              </a:lnSpc>
              <a:tabLst>
                <a:tab pos="0" algn="l"/>
              </a:tabLst>
            </a:pPr>
            <a:r>
              <a:rPr lang="ro-RO" sz="2000" b="0" strike="noStrike" dirty="0">
                <a:solidFill>
                  <a:srgbClr val="000000"/>
                </a:solidFill>
                <a:latin typeface="Arial"/>
              </a:rPr>
              <a:t>Pentru milioane de familii care se confruntă cu autismul, acesta putea fi explicația pentru problemele lor. Un studiu medical de referință, care stabilea o legătură între vaccinurile administrate copiilor și această boală. Însă acest studiu este acum considerat „înșelător”, existând de asemenea voci care spun că este o fraudă de proporții.</a:t>
            </a:r>
          </a:p>
          <a:p>
            <a:pPr marL="139680">
              <a:lnSpc>
                <a:spcPct val="100000"/>
              </a:lnSpc>
              <a:tabLst>
                <a:tab pos="0" algn="l"/>
              </a:tabLst>
            </a:pPr>
            <a:r>
              <a:rPr lang="ro-RO" sz="2000" b="0" strike="noStrike" dirty="0">
                <a:solidFill>
                  <a:srgbClr val="000000"/>
                </a:solidFill>
                <a:latin typeface="Arial"/>
              </a:rPr>
              <a:t>(Fiona Godlee, redactor, British Medical Journal)	</a:t>
            </a:r>
          </a:p>
          <a:p>
            <a:pPr marL="139680">
              <a:lnSpc>
                <a:spcPct val="100000"/>
              </a:lnSpc>
              <a:tabLst>
                <a:tab pos="0" algn="l"/>
              </a:tabLst>
            </a:pPr>
            <a:r>
              <a:rPr lang="ro-RO" sz="2000" b="0" strike="noStrike" dirty="0">
                <a:solidFill>
                  <a:srgbClr val="000000"/>
                </a:solidFill>
                <a:latin typeface="Arial"/>
              </a:rPr>
              <a:t>Am știut de la bun început că studiul avea o calitate îndoielnică. A beneficiat de o mediatizare enormă. Toate dovezile, toate studiile epidemiologice și cele care au efectuat analize de sânge pentru diverse cohorte de copii au contrazis acest studiu și au afirmat că nu există nicio dovadă cu privire la această legătură.</a:t>
            </a:r>
          </a:p>
          <a:p>
            <a:pPr marL="139680">
              <a:lnSpc>
                <a:spcPct val="100000"/>
              </a:lnSpc>
              <a:tabLst>
                <a:tab pos="0" algn="l"/>
              </a:tabLst>
            </a:pPr>
            <a:r>
              <a:rPr lang="ro-RO" sz="2000" b="0" strike="noStrike" dirty="0">
                <a:solidFill>
                  <a:srgbClr val="000000"/>
                </a:solidFill>
                <a:latin typeface="Arial"/>
              </a:rPr>
              <a:t>(dublare)	</a:t>
            </a:r>
          </a:p>
          <a:p>
            <a:pPr marL="139680">
              <a:lnSpc>
                <a:spcPct val="100000"/>
              </a:lnSpc>
              <a:tabLst>
                <a:tab pos="0" algn="l"/>
              </a:tabLst>
            </a:pPr>
            <a:r>
              <a:rPr lang="ro-RO" sz="2000" b="0" strike="noStrike" dirty="0">
                <a:solidFill>
                  <a:srgbClr val="000000"/>
                </a:solidFill>
                <a:latin typeface="Arial"/>
              </a:rPr>
              <a:t>Totul a început cu un articol scris de Andrew Wakefield și de colegii săi în 1998, care a speriat pacienții și a cauzat scăderea ratei de imunizare în întreaga lume. Wakefield susținea că 12 copii fuseseră normali până când li s-a administrat vaccinul obișnuit pentru rujeolă, oreion și rubeolă.</a:t>
            </a:r>
          </a:p>
          <a:p>
            <a:pPr marL="139680">
              <a:lnSpc>
                <a:spcPct val="100000"/>
              </a:lnSpc>
              <a:tabLst>
                <a:tab pos="0" algn="l"/>
              </a:tabLst>
            </a:pPr>
            <a:r>
              <a:rPr lang="ro-RO" sz="2000" b="0" strike="noStrike" dirty="0">
                <a:solidFill>
                  <a:srgbClr val="000000"/>
                </a:solidFill>
                <a:latin typeface="Arial"/>
              </a:rPr>
              <a:t>Însă această lucrare a fost retrasă ulterior, iar în urma unei noi examinări s-a constatat că Wakefield și colegii săi modificaseră unele informații referitoare la pacienți în studiile efectuate. Cu toate acestea, Wakefield continuă să aibă adepți – unul dintre aceștia este Jamie Handley, tatăl unui băiețel care suferă de autism.</a:t>
            </a:r>
          </a:p>
          <a:p>
            <a:pPr marL="139680">
              <a:lnSpc>
                <a:spcPct val="100000"/>
              </a:lnSpc>
              <a:tabLst>
                <a:tab pos="0" algn="l"/>
              </a:tabLst>
            </a:pPr>
            <a:r>
              <a:rPr lang="ro-RO" sz="2000" b="0" strike="noStrike" dirty="0">
                <a:solidFill>
                  <a:srgbClr val="000000"/>
                </a:solidFill>
                <a:latin typeface="Arial"/>
              </a:rPr>
              <a:t>(JB Handley, fondator, organizația Generation Rescue)	</a:t>
            </a:r>
          </a:p>
          <a:p>
            <a:pPr marL="139680">
              <a:lnSpc>
                <a:spcPct val="100000"/>
              </a:lnSpc>
              <a:tabLst>
                <a:tab pos="0" algn="l"/>
              </a:tabLst>
            </a:pPr>
            <a:r>
              <a:rPr lang="ro-RO" sz="2000" b="0" strike="noStrike" dirty="0">
                <a:solidFill>
                  <a:srgbClr val="000000"/>
                </a:solidFill>
                <a:latin typeface="Arial"/>
              </a:rPr>
              <a:t>Se știe că vaccinurile cauzează leziuni cerebrale, deci nu-i nevoie să fii om de știință ca să crezi: au dus copilul la vizita medicală programată, totul era normal, a ieșit din cabinet, suferea în mod dramatic. Aceste lucruri provoacă leziuni cerebrale în cazul unor copii. De aceea ne aflăm în continuare aici și nu s-a făcut niciodată știință adevărată.</a:t>
            </a:r>
          </a:p>
          <a:p>
            <a:pPr marL="139680">
              <a:lnSpc>
                <a:spcPct val="100000"/>
              </a:lnSpc>
              <a:tabLst>
                <a:tab pos="0" algn="l"/>
              </a:tabLst>
            </a:pPr>
            <a:r>
              <a:rPr lang="ro-RO" sz="2000" b="0" strike="noStrike" dirty="0">
                <a:solidFill>
                  <a:srgbClr val="000000"/>
                </a:solidFill>
                <a:latin typeface="Arial"/>
              </a:rPr>
              <a:t>(dublare)	</a:t>
            </a:r>
          </a:p>
          <a:p>
            <a:pPr marL="139680">
              <a:lnSpc>
                <a:spcPct val="100000"/>
              </a:lnSpc>
              <a:tabLst>
                <a:tab pos="0" algn="l"/>
              </a:tabLst>
            </a:pPr>
            <a:r>
              <a:rPr lang="ro-RO" sz="2000" b="0" strike="noStrike" dirty="0">
                <a:solidFill>
                  <a:srgbClr val="000000"/>
                </a:solidFill>
                <a:latin typeface="Arial"/>
              </a:rPr>
              <a:t>În luna mai 2019, lui Wakefield i s-a retras autorizația de liberă practică pentru profesia de medic în Marea Britanie. Alte studii realizate după acest moment au evidențiat că nu există nicio legătură între vaccinarea ROR (rujeolă, oreion, rubeolă) și autism.</a:t>
            </a:r>
          </a:p>
          <a:p>
            <a:pPr marL="139680">
              <a:lnSpc>
                <a:spcPct val="100000"/>
              </a:lnSpc>
              <a:tabLst>
                <a:tab pos="0" algn="l"/>
              </a:tabLst>
            </a:pPr>
            <a:r>
              <a:rPr lang="ro-RO" sz="2000" b="0" strike="noStrike" dirty="0">
                <a:solidFill>
                  <a:srgbClr val="000000"/>
                </a:solidFill>
                <a:latin typeface="Arial"/>
              </a:rPr>
              <a:t>Wakefield nu a putut fi contactat pentru un drept la replică. Rosenson, agenția Associated Press.</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ro-RO"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ro-RO" sz="2000" b="0" strike="noStrike" dirty="0">
                <a:solidFill>
                  <a:srgbClr val="000000"/>
                </a:solidFill>
                <a:latin typeface="Arial"/>
              </a:rPr>
              <a:t>Teme de discuție:</a:t>
            </a:r>
          </a:p>
          <a:p>
            <a:pPr marL="311040" indent="-171000">
              <a:lnSpc>
                <a:spcPct val="100000"/>
              </a:lnSpc>
              <a:buClr>
                <a:srgbClr val="000000"/>
              </a:buClr>
              <a:buFont typeface="StarSymbol"/>
              <a:buChar char="-"/>
              <a:tabLst>
                <a:tab pos="0" algn="l"/>
              </a:tabLst>
            </a:pPr>
            <a:r>
              <a:rPr lang="ro-RO" sz="2000" b="0" strike="noStrike" dirty="0">
                <a:solidFill>
                  <a:srgbClr val="000000"/>
                </a:solidFill>
                <a:latin typeface="Arial"/>
              </a:rPr>
              <a:t>Societatea cere personalului din instituțiile academice să respecte standarde academice ridicate – este important să înțelegem de ce sunt necesare acestea. Iată că o singură</a:t>
            </a:r>
            <a:r>
              <a:rPr lang="ro-RO" sz="2000" b="0" strike="noStrike" dirty="0">
                <a:solidFill>
                  <a:srgbClr val="FF0000"/>
                </a:solidFill>
                <a:latin typeface="Arial"/>
              </a:rPr>
              <a:t> lucrare academică, deși a fost infirmată și demontată în nenumărate rânduri, reprezintă unul dintre motivele principale pentru care mișcarea anti-vaccin a fost creată și continuă să se manifeste în prezent. Chiar dacă lucrarea era greșită, a beneficiat de o mediatizare suficientă pentru a deteriora percepția opiniei publice cu privire la vaccinuri, cu toate că s-a dovedit în mod repetat că acestea sunt sigure și eficiente. </a:t>
            </a:r>
          </a:p>
          <a:p>
            <a:pPr marL="311040" indent="-171000">
              <a:lnSpc>
                <a:spcPct val="100000"/>
              </a:lnSpc>
              <a:buClr>
                <a:srgbClr val="000000"/>
              </a:buClr>
              <a:buFont typeface="StarSymbol"/>
              <a:buChar char="-"/>
              <a:tabLst>
                <a:tab pos="0" algn="l"/>
              </a:tabLst>
            </a:pPr>
            <a:r>
              <a:rPr lang="ro-RO" sz="2000" b="0" strike="noStrike" dirty="0">
                <a:solidFill>
                  <a:srgbClr val="FF0000"/>
                </a:solidFill>
                <a:latin typeface="Arial"/>
              </a:rPr>
              <a:t>Oricine are dreptul la liberă exprimare, însă acest lucru nu înseamnă că o persoană are dreptul să răspândească minciuni cu bună știință, în special atunci când acestea pot afecta sănătatea publică.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ro-RO" sz="2000" b="0" strike="noStrike" dirty="0">
                <a:solidFill>
                  <a:srgbClr val="FF0000"/>
                </a:solidFill>
                <a:latin typeface="Arial"/>
              </a:rPr>
              <a:t>De ce este o practică dăunătoare:</a:t>
            </a:r>
          </a:p>
          <a:p>
            <a:pPr marL="311040" indent="-171000">
              <a:lnSpc>
                <a:spcPct val="100000"/>
              </a:lnSpc>
              <a:buClr>
                <a:srgbClr val="000000"/>
              </a:buClr>
              <a:buFont typeface="StarSymbol"/>
              <a:buChar char="-"/>
              <a:tabLst>
                <a:tab pos="0" algn="l"/>
              </a:tabLst>
            </a:pPr>
            <a:r>
              <a:rPr lang="ro-RO" sz="2000" b="0" strike="noStrike" dirty="0">
                <a:solidFill>
                  <a:srgbClr val="FF0000"/>
                </a:solidFill>
                <a:latin typeface="Arial"/>
              </a:rPr>
              <a:t>Oamenii sunt nerăbdători „să pună rapid lucrurile cap la cap” chiar și atunci când legăturile pe care le fac vin în contradicție cu informațiile științifice.</a:t>
            </a:r>
          </a:p>
          <a:p>
            <a:pPr marL="311040" indent="-171000">
              <a:lnSpc>
                <a:spcPct val="100000"/>
              </a:lnSpc>
              <a:buClr>
                <a:srgbClr val="000000"/>
              </a:buClr>
              <a:buFont typeface="StarSymbol"/>
              <a:buChar char="-"/>
              <a:tabLst>
                <a:tab pos="0" algn="l"/>
              </a:tabLst>
            </a:pPr>
            <a:r>
              <a:rPr lang="ro-RO" sz="2000" b="0" strike="noStrike" dirty="0">
                <a:solidFill>
                  <a:srgbClr val="FF0000"/>
                </a:solidFill>
                <a:latin typeface="Arial"/>
              </a:rPr>
              <a:t>Transferarea vinovăției ajută la ascunderea factorilor potențiali, precum responsabilitatea individuală sau cauzele dovedite ale dezvoltării autismului. De exemplu, autismul este diagnosticat de obicei cam în aceeași perioadă în care copiilor li se administrează vaccinul ROR (și anume vaccinul împotriva rujeolei). Acest fapt este de obicei ignorat de oameni, care preferă să creadă că i s-a „dat” autism copilului lor, mai degrabă decât să accepte că diagnosticul a reprezentat o chestiune asupra căreia nu aveau niciun control.</a:t>
            </a:r>
          </a:p>
          <a:p>
            <a:pPr marL="311040" indent="-171000">
              <a:lnSpc>
                <a:spcPct val="100000"/>
              </a:lnSpc>
              <a:buClr>
                <a:srgbClr val="000000"/>
              </a:buClr>
              <a:buFont typeface="StarSymbol"/>
              <a:buChar char="-"/>
              <a:tabLst>
                <a:tab pos="0" algn="l"/>
              </a:tabLst>
            </a:pPr>
            <a:r>
              <a:rPr lang="ro-RO" sz="2000" b="0" strike="noStrike" dirty="0">
                <a:solidFill>
                  <a:srgbClr val="FF0000"/>
                </a:solidFill>
                <a:latin typeface="Arial"/>
              </a:rPr>
              <a:t>Atunci când este răspândită pe scară largă, această poveste falsă riscă să se transforme într-un element care schimbă regulile jocului pentru sistemul de vaccinare. Un număr mare de oameni ar putea să-și piardă imunitatea la boli grave, fără niciun rost.</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dirty="0">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ro-RO" sz="1200" b="0" strike="noStrike" dirty="0">
                <a:latin typeface="+mn-lt"/>
                <a:ea typeface="+mn-ea"/>
              </a:rPr>
              <a:t>Încă de la începutul pandemiei de COVID-19, pe platformele de comunicare socială s-au distribuit informații neclare, multe dintre acestea pretinzând existența unei legături între tehnologiile 5G și răspândirea COVID-19. Pe de o parte, oricine are dreptul la liberă exprimare și nu este rău să fim precauți sau chiar sceptici cu privire la tehnologiile noi și la efectul pe care îl pot avea acestea asupra vieții și sănătății noastre.</a:t>
            </a:r>
          </a:p>
          <a:p>
            <a:pPr marL="216000" indent="-216000">
              <a:lnSpc>
                <a:spcPct val="100000"/>
              </a:lnSpc>
            </a:pPr>
            <a:endParaRPr lang="fr-BE" sz="1200" b="0" strike="noStrike" spc="-1" dirty="0">
              <a:latin typeface="Arial"/>
            </a:endParaRPr>
          </a:p>
          <a:p>
            <a:pPr marL="216000" indent="-216000">
              <a:lnSpc>
                <a:spcPct val="100000"/>
              </a:lnSpc>
            </a:pPr>
            <a:r>
              <a:rPr lang="ro-RO" sz="1200" b="0" strike="noStrike" dirty="0">
                <a:latin typeface="+mn-lt"/>
                <a:ea typeface="+mn-ea"/>
              </a:rPr>
              <a:t>ÎNSĂ această teorie a avut consecințe nefaste în lumea reală, precum arderea infrastructurii de telecomunicații și atacuri fizice asupra muncitorilor care instalau această infrastructură.</a:t>
            </a:r>
          </a:p>
          <a:p>
            <a:pPr>
              <a:lnSpc>
                <a:spcPct val="100000"/>
              </a:lnSpc>
              <a:tabLst>
                <a:tab pos="0" algn="l"/>
              </a:tabLst>
            </a:pPr>
            <a:endParaRPr lang="fr-BE" sz="1200" b="0" strike="noStrike" spc="-1" dirty="0">
              <a:latin typeface="Arial"/>
            </a:endParaRPr>
          </a:p>
          <a:p>
            <a:pPr>
              <a:lnSpc>
                <a:spcPct val="100000"/>
              </a:lnSpc>
              <a:tabLst>
                <a:tab pos="0" algn="l"/>
              </a:tabLst>
            </a:pPr>
            <a:r>
              <a:rPr lang="ro-RO" sz="2000" b="0" strike="noStrike" dirty="0">
                <a:latin typeface="+mn-lt"/>
                <a:ea typeface="+mn-ea"/>
              </a:rPr>
              <a:t>De ce este o practică dăunătoare:</a:t>
            </a:r>
          </a:p>
          <a:p>
            <a:pPr marL="171360" indent="-171000">
              <a:lnSpc>
                <a:spcPct val="100000"/>
              </a:lnSpc>
              <a:buClr>
                <a:srgbClr val="000000"/>
              </a:buClr>
              <a:buFont typeface="StarSymbol"/>
              <a:buChar char="-"/>
              <a:tabLst>
                <a:tab pos="0" algn="l"/>
              </a:tabLst>
            </a:pPr>
            <a:r>
              <a:rPr lang="ro-RO" sz="2000" b="0" strike="noStrike" dirty="0">
                <a:latin typeface="+mn-lt"/>
                <a:ea typeface="+mn-ea"/>
              </a:rPr>
              <a:t>Distrugeri în viața reală: piromani care dau foc turnurilor de telefonie în mai multe locații din Europa</a:t>
            </a:r>
          </a:p>
          <a:p>
            <a:pPr marL="171360" indent="-171000">
              <a:lnSpc>
                <a:spcPct val="100000"/>
              </a:lnSpc>
              <a:buClr>
                <a:srgbClr val="000000"/>
              </a:buClr>
              <a:buFont typeface="StarSymbol"/>
              <a:buChar char="-"/>
              <a:tabLst>
                <a:tab pos="0" algn="l"/>
              </a:tabLst>
            </a:pPr>
            <a:r>
              <a:rPr lang="ro-RO" sz="2000" b="0" strike="noStrike" dirty="0">
                <a:latin typeface="+mn-lt"/>
                <a:ea typeface="+mn-ea"/>
              </a:rPr>
              <a:t>Căderea rețelelor de telecomunicații, întrucât multe dintre turnurile distruse și vandalizate furnizau servicii 3G și 4G, de care depinde publicul larg</a:t>
            </a:r>
          </a:p>
          <a:p>
            <a:pPr marL="171360" indent="-171000">
              <a:lnSpc>
                <a:spcPct val="100000"/>
              </a:lnSpc>
              <a:buClr>
                <a:srgbClr val="000000"/>
              </a:buClr>
              <a:buFont typeface="StarSymbol"/>
              <a:buChar char="-"/>
              <a:tabLst>
                <a:tab pos="0" algn="l"/>
              </a:tabLst>
            </a:pPr>
            <a:r>
              <a:rPr lang="ro-RO" sz="1200" b="0" strike="noStrike" dirty="0">
                <a:solidFill>
                  <a:srgbClr val="000000"/>
                </a:solidFill>
                <a:latin typeface="+mn-lt"/>
                <a:ea typeface="+mn-ea"/>
              </a:rPr>
              <a:t>Angajați ai firmelor de telecomunicații hărțuiți pe stradă din cauză că întindeau fibră optică pentru 5G sau orice alte elemente ale infrastructurii de telecomunicații.</a:t>
            </a:r>
          </a:p>
          <a:p>
            <a:pPr>
              <a:lnSpc>
                <a:spcPct val="100000"/>
              </a:lnSpc>
              <a:tabLst>
                <a:tab pos="0" algn="l"/>
              </a:tabLst>
            </a:pPr>
            <a:endParaRPr lang="fr-BE" sz="1200" b="0" strike="noStrike" spc="-1" dirty="0">
              <a:latin typeface="Arial"/>
            </a:endParaRPr>
          </a:p>
          <a:p>
            <a:pPr>
              <a:lnSpc>
                <a:spcPct val="100000"/>
              </a:lnSpc>
              <a:tabLst>
                <a:tab pos="0" algn="l"/>
              </a:tabLst>
            </a:pPr>
            <a:r>
              <a:rPr lang="ro-RO" sz="1200" b="0" strike="noStrike" dirty="0">
                <a:solidFill>
                  <a:srgbClr val="000000"/>
                </a:solidFill>
                <a:latin typeface="+mn-lt"/>
                <a:ea typeface="+mn-ea"/>
              </a:rPr>
              <a:t>„Atunci când oamenii se simt amenințați, simt că scapă lucrurile de sub control sau încearcă să-și explice un eveniment semnificativ de amploare, sunt mult mai vulnerabili sau predispuși să plece urechea la teorii ale conspirației pentru a explica toate acestea. Cumva contraintuitiv, acest mod de acțiune conferă oamenilor un sentiment de control sporit atunci când își imaginează că lucrurile nu se întâmplă în mod aleatoriu, ci sunt cauzate de grupuri sau de agenții obscure care le controlează. Caracterul aleatoriu provoacă oamenilor o senzație de disconfort.” John Cook, expert în informare greșită la Centrul de Comunicare privind Schimbările Climatice din cadrul Universității George Mason</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dirty="0">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ro-RO" sz="2000" b="0" strike="noStrike" dirty="0">
                <a:latin typeface="Arial"/>
              </a:rPr>
              <a:t>Puncte de discuție:</a:t>
            </a:r>
          </a:p>
          <a:p>
            <a:pPr>
              <a:lnSpc>
                <a:spcPct val="100000"/>
              </a:lnSpc>
              <a:tabLst>
                <a:tab pos="0" algn="l"/>
              </a:tabLst>
            </a:pPr>
            <a:r>
              <a:rPr lang="ro-RO" sz="2000" b="0" strike="noStrike" dirty="0">
                <a:latin typeface="Arial"/>
              </a:rPr>
              <a:t>- Urmarea unor sfaturi de sănătate necorespunzătoare poate face ca oamenii să nu se vindece, ori</a:t>
            </a:r>
            <a:r>
              <a:rPr lang="ro-RO" sz="2000" b="0" strike="noStrike" dirty="0">
                <a:solidFill>
                  <a:srgbClr val="FF0000"/>
                </a:solidFill>
                <a:latin typeface="Arial"/>
              </a:rPr>
              <a:t> să subestimeze, ori să supraestimeze o anumită boală. Această imagine este un exemplu satisfăcător în contextul COVID-19. Mai jos se regăsește mesajul original pe care este posibil ca o parte dintre voi să-l fi văzut pe platformele de comunicare socială sau chiar în cadrul unora dintre conversațiile voastre pe WhatsApp: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ro-RO" sz="2000" b="0" strike="noStrike" dirty="0">
                <a:solidFill>
                  <a:srgbClr val="FF0000"/>
                </a:solidFill>
                <a:latin typeface="Arial"/>
              </a:rPr>
              <a:t>De ce este o practică dăunătoare:</a:t>
            </a:r>
          </a:p>
          <a:p>
            <a:pPr marL="171360" indent="-171000">
              <a:lnSpc>
                <a:spcPct val="100000"/>
              </a:lnSpc>
              <a:buClr>
                <a:srgbClr val="000000"/>
              </a:buClr>
              <a:buFont typeface="StarSymbol"/>
              <a:buChar char="-"/>
              <a:tabLst>
                <a:tab pos="0" algn="l"/>
              </a:tabLst>
            </a:pPr>
            <a:r>
              <a:rPr lang="ro-RO" sz="2000" b="0" strike="noStrike" dirty="0">
                <a:solidFill>
                  <a:srgbClr val="FF0000"/>
                </a:solidFill>
                <a:latin typeface="Arial"/>
              </a:rPr>
              <a:t>În acest caz, nu este foarte periculos să le spui oamenilor să bea apă fierbinte, dar ce-ar fi dacă dezinformarea s-ar referi la consumarea unui lichid care este cu adevărat periculos pentru noi, precum clorul?</a:t>
            </a:r>
          </a:p>
          <a:p>
            <a:pPr marL="171360" indent="-171000">
              <a:lnSpc>
                <a:spcPct val="100000"/>
              </a:lnSpc>
              <a:buClr>
                <a:srgbClr val="000000"/>
              </a:buClr>
              <a:buFont typeface="StarSymbol"/>
              <a:buChar char="-"/>
              <a:tabLst>
                <a:tab pos="0" algn="l"/>
              </a:tabLst>
            </a:pPr>
            <a:r>
              <a:rPr lang="ro-RO" sz="2000" b="0" strike="noStrike" dirty="0">
                <a:solidFill>
                  <a:srgbClr val="FF0000"/>
                </a:solidFill>
                <a:latin typeface="Arial"/>
              </a:rPr>
              <a:t>De fapt, un studiu realizat de Societatea Americană de Medicină Tropicală și Igienă a arătat că dezinformarea și informarea greșită cu privire a COVID-19 au cauzat decesul a cel puțin 800 de oameni, posibil chiar mai mulți (până în luna august 2020), precum și spitalizarea a circa 6 000 de oameni. Studiul a examinat zvonurile referitoare la COVID-19, stigmatizarea și teoriile conspirației care circulă online și impactul acestora asupra sănătății publice.</a:t>
            </a:r>
          </a:p>
          <a:p>
            <a:pPr marL="171360" indent="-171000">
              <a:lnSpc>
                <a:spcPct val="100000"/>
              </a:lnSpc>
              <a:buClr>
                <a:srgbClr val="000000"/>
              </a:buClr>
              <a:buFont typeface="StarSymbol"/>
              <a:buChar char="-"/>
              <a:tabLst>
                <a:tab pos="0" algn="l"/>
              </a:tabLst>
            </a:pPr>
            <a:r>
              <a:rPr lang="ro-RO" sz="1200" b="0" strike="noStrike" dirty="0">
                <a:solidFill>
                  <a:srgbClr val="FF0000"/>
                </a:solidFill>
                <a:latin typeface="+mn-lt"/>
                <a:ea typeface="+mn-ea"/>
              </a:rPr>
              <a:t>Adesea, aceste informații false sunt răspândite în mod neintenționat, dar în multe alte cazuri sunt răspândite de surse care încearcă să genereze clicuri din titluri și articole atent meșteșugite pentru a atrage atenția (jurnalism de tip „clickbait”, de exemplu „Oamenii de știință spun că acest remediu străvechi ar putea leacul împotriva cancerului. Faceți clic aici pentru a citi mai multe!”) sau chiar de actori rău intenționați care încearcă să semene haos, confuzie și să polueze mediul informațional cu un număr mare de idei, adesea contradictorii.</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dirty="0">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ro-RO" sz="2000" b="0" strike="noStrike" dirty="0">
                <a:latin typeface="Arial"/>
              </a:rPr>
              <a:t>Începeți cu redarea videoclipului din diapozitiv (https://www.youtube.com/watch?v=9jnq3MRLsEU)</a:t>
            </a:r>
            <a:r>
              <a:rPr lang="ro-RO" dirty="0"/>
              <a:t/>
            </a:r>
            <a:br>
              <a:rPr lang="ro-RO" dirty="0"/>
            </a:br>
            <a:r>
              <a:rPr lang="ro-RO" sz="2000" b="0" strike="noStrike" dirty="0">
                <a:latin typeface="Arial"/>
              </a:rPr>
              <a:t>Timp total:  40” (de la min2sec51 la min3sec31)</a:t>
            </a:r>
          </a:p>
          <a:p>
            <a:pPr marL="216000" indent="-216000">
              <a:lnSpc>
                <a:spcPct val="100000"/>
              </a:lnSpc>
            </a:pPr>
            <a:endParaRPr lang="fr-BE" sz="2000" b="0" strike="noStrike" spc="-1" dirty="0">
              <a:latin typeface="Arial"/>
            </a:endParaRPr>
          </a:p>
          <a:p>
            <a:pPr marL="216000" indent="-216000">
              <a:lnSpc>
                <a:spcPct val="100000"/>
              </a:lnSpc>
            </a:pPr>
            <a:r>
              <a:rPr lang="ro-RO" sz="2000" b="0" strike="noStrike" dirty="0">
                <a:latin typeface="Arial"/>
              </a:rPr>
              <a:t>Transcriere (tradusă):</a:t>
            </a:r>
          </a:p>
          <a:p>
            <a:pPr marL="139680">
              <a:lnSpc>
                <a:spcPct val="100000"/>
              </a:lnSpc>
              <a:tabLst>
                <a:tab pos="0" algn="l"/>
              </a:tabLst>
            </a:pPr>
            <a:r>
              <a:rPr lang="ro-RO" sz="1200" b="0" strike="noStrike" dirty="0">
                <a:solidFill>
                  <a:srgbClr val="000000"/>
                </a:solidFill>
                <a:latin typeface="Arial"/>
              </a:rPr>
              <a:t>---------------------------</a:t>
            </a:r>
            <a:r>
              <a:rPr lang="ro-RO" dirty="0"/>
              <a:t/>
            </a:r>
            <a:br>
              <a:rPr lang="ro-RO" dirty="0"/>
            </a:br>
            <a:r>
              <a:rPr lang="ro-RO" sz="2000" b="0" strike="noStrike" dirty="0">
                <a:solidFill>
                  <a:srgbClr val="000000"/>
                </a:solidFill>
                <a:latin typeface="Arial"/>
              </a:rPr>
              <a:t>(Maria se autointitulează locuitor al Odessei care a venit la adunarea din Sevastopol, Crimeea, în 3 martie 2014)</a:t>
            </a:r>
            <a:r>
              <a:rPr lang="ro-RO" dirty="0"/>
              <a:t/>
            </a:r>
            <a:br>
              <a:rPr lang="ro-RO" dirty="0"/>
            </a:br>
            <a:r>
              <a:rPr lang="ro-RO" sz="2000" b="0" strike="noStrike" dirty="0">
                <a:solidFill>
                  <a:srgbClr val="000000"/>
                </a:solidFill>
                <a:latin typeface="Arial"/>
              </a:rPr>
              <a:t>(fragmentul provine dintr-o difuzare a NTS – post TV din Crimeea, sub forma unui reportaj realizat la adunarea publică)</a:t>
            </a:r>
            <a:r>
              <a:rPr lang="ro-RO" dirty="0"/>
              <a:t/>
            </a:r>
            <a:br>
              <a:rPr lang="ro-RO" dirty="0"/>
            </a:br>
            <a:r>
              <a:rPr lang="ro-RO" sz="2000" b="0" strike="noStrike" dirty="0">
                <a:solidFill>
                  <a:srgbClr val="000000"/>
                </a:solidFill>
                <a:latin typeface="Arial"/>
              </a:rPr>
              <a:t>//</a:t>
            </a:r>
          </a:p>
          <a:p>
            <a:pPr marL="139680">
              <a:lnSpc>
                <a:spcPct val="100000"/>
              </a:lnSpc>
              <a:tabLst>
                <a:tab pos="0" algn="l"/>
              </a:tabLst>
            </a:pPr>
            <a:r>
              <a:rPr lang="ro-RO" sz="2000" b="0" strike="noStrike" dirty="0">
                <a:solidFill>
                  <a:srgbClr val="000000"/>
                </a:solidFill>
                <a:latin typeface="Arial"/>
              </a:rPr>
              <a:t>Cadrele didactice din școală sună și solicită protecție.</a:t>
            </a:r>
            <a:r>
              <a:rPr lang="ro-RO" dirty="0"/>
              <a:t/>
            </a:r>
            <a:br>
              <a:rPr lang="ro-RO" dirty="0"/>
            </a:br>
            <a:r>
              <a:rPr lang="ro-RO" sz="2000" b="0" strike="noStrike" dirty="0">
                <a:solidFill>
                  <a:srgbClr val="000000"/>
                </a:solidFill>
                <a:latin typeface="Arial"/>
              </a:rPr>
              <a:t>Copiii mei învață la școala rusă și eu fac parte din Consiliului părinților.</a:t>
            </a:r>
          </a:p>
          <a:p>
            <a:pPr marL="139680">
              <a:lnSpc>
                <a:spcPct val="100000"/>
              </a:lnSpc>
              <a:tabLst>
                <a:tab pos="0" algn="l"/>
              </a:tabLst>
            </a:pPr>
            <a:r>
              <a:rPr lang="ro-RO" sz="2000" b="0" strike="noStrike" dirty="0">
                <a:solidFill>
                  <a:srgbClr val="000000"/>
                </a:solidFill>
                <a:latin typeface="Arial"/>
              </a:rPr>
              <a:t>Când ajung la școală și copiii mă întreabă: „Vom merge și noi la închisoare acum din cauză că învățăm limba rusă și vorbim în rusă?”</a:t>
            </a:r>
          </a:p>
          <a:p>
            <a:pPr marL="139680">
              <a:lnSpc>
                <a:spcPct val="100000"/>
              </a:lnSpc>
              <a:tabLst>
                <a:tab pos="0" algn="l"/>
              </a:tabLst>
            </a:pPr>
            <a:r>
              <a:rPr lang="ro-RO" sz="2000" b="0" strike="noStrike" dirty="0">
                <a:solidFill>
                  <a:srgbClr val="000000"/>
                </a:solidFill>
                <a:latin typeface="Arial"/>
              </a:rPr>
              <a:t>Ca să ajungem la dumneavoastră a trebuit să ne închidem telefoanele mobile și să scoatem bateriile.</a:t>
            </a:r>
          </a:p>
          <a:p>
            <a:pPr marL="139680">
              <a:lnSpc>
                <a:spcPct val="100000"/>
              </a:lnSpc>
              <a:tabLst>
                <a:tab pos="0" algn="l"/>
              </a:tabLst>
            </a:pPr>
            <a:r>
              <a:rPr lang="ro-RO" sz="2000" b="0" strike="noStrike" dirty="0">
                <a:solidFill>
                  <a:srgbClr val="000000"/>
                </a:solidFill>
                <a:latin typeface="Arial"/>
              </a:rPr>
              <a:t>A început marea persecuție – este cu adevărat îngrozitor.</a:t>
            </a:r>
          </a:p>
          <a:p>
            <a:pPr marL="139680">
              <a:lnSpc>
                <a:spcPct val="100000"/>
              </a:lnSpc>
              <a:tabLst>
                <a:tab pos="0" algn="l"/>
              </a:tabLst>
            </a:pPr>
            <a:r>
              <a:rPr lang="ro-RO"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ro-RO" sz="2000" b="0" strike="noStrike" dirty="0">
                <a:solidFill>
                  <a:srgbClr val="000000"/>
                </a:solidFill>
                <a:latin typeface="Arial"/>
              </a:rPr>
              <a:t>//</a:t>
            </a:r>
          </a:p>
          <a:p>
            <a:pPr marL="139680">
              <a:lnSpc>
                <a:spcPct val="100000"/>
              </a:lnSpc>
              <a:tabLst>
                <a:tab pos="0" algn="l"/>
              </a:tabLst>
            </a:pPr>
            <a:r>
              <a:rPr lang="ro-RO" sz="2000" b="0" strike="noStrike" dirty="0">
                <a:solidFill>
                  <a:srgbClr val="000000"/>
                </a:solidFill>
                <a:latin typeface="Arial"/>
              </a:rPr>
              <a:t>Diferite videoclipuri cu aceiași participanți:</a:t>
            </a:r>
          </a:p>
          <a:p>
            <a:pPr marL="139680">
              <a:lnSpc>
                <a:spcPct val="100000"/>
              </a:lnSpc>
              <a:tabLst>
                <a:tab pos="0" algn="l"/>
              </a:tabLst>
            </a:pPr>
            <a:r>
              <a:rPr lang="ro-RO" sz="2000" b="0" strike="noStrike" dirty="0">
                <a:solidFill>
                  <a:srgbClr val="000000"/>
                </a:solidFill>
                <a:latin typeface="Arial"/>
              </a:rPr>
              <a:t>https://www.youtube.com/watch?v=Onui6ivzf4o (Harkov)</a:t>
            </a:r>
          </a:p>
          <a:p>
            <a:pPr marL="139680">
              <a:lnSpc>
                <a:spcPct val="100000"/>
              </a:lnSpc>
              <a:tabLst>
                <a:tab pos="0" algn="l"/>
              </a:tabLst>
            </a:pPr>
            <a:r>
              <a:rPr lang="ro-RO" sz="2000" b="0" strike="noStrike" dirty="0">
                <a:solidFill>
                  <a:srgbClr val="000000"/>
                </a:solidFill>
                <a:latin typeface="Arial"/>
              </a:rPr>
              <a:t>https://www.youtube.com/watch?v=9jnq3MRLsEU (Sevastopol)</a:t>
            </a:r>
          </a:p>
          <a:p>
            <a:pPr marL="139680">
              <a:lnSpc>
                <a:spcPct val="100000"/>
              </a:lnSpc>
              <a:tabLst>
                <a:tab pos="0" algn="l"/>
              </a:tabLst>
            </a:pPr>
            <a:r>
              <a:rPr lang="ro-RO" sz="2000" b="0" strike="noStrike" dirty="0">
                <a:solidFill>
                  <a:srgbClr val="000000"/>
                </a:solidFill>
                <a:latin typeface="Arial"/>
              </a:rPr>
              <a:t>https://www.youtube.com/watch?v=mYlDRUnzvsc („referendum” în Crimeea)</a:t>
            </a:r>
          </a:p>
          <a:p>
            <a:pPr marL="139680">
              <a:lnSpc>
                <a:spcPct val="100000"/>
              </a:lnSpc>
              <a:tabLst>
                <a:tab pos="0" algn="l"/>
              </a:tabLst>
            </a:pPr>
            <a:r>
              <a:rPr lang="ro-RO" sz="2000" b="0" strike="noStrike" dirty="0">
                <a:solidFill>
                  <a:srgbClr val="000000"/>
                </a:solidFill>
                <a:latin typeface="Arial"/>
              </a:rPr>
              <a:t>https://www.youtube.com/watch?v=3YM-Og-g_jY (Kiev)</a:t>
            </a:r>
          </a:p>
          <a:p>
            <a:pPr marL="139680">
              <a:lnSpc>
                <a:spcPct val="100000"/>
              </a:lnSpc>
              <a:tabLst>
                <a:tab pos="0" algn="l"/>
              </a:tabLst>
            </a:pPr>
            <a:r>
              <a:rPr lang="ro-RO" sz="2000" b="0" strike="noStrike" dirty="0">
                <a:solidFill>
                  <a:srgbClr val="000000"/>
                </a:solidFill>
                <a:latin typeface="Arial"/>
              </a:rPr>
              <a:t>https://www.youtube.com/watch?v=x4jWXVQ-Jog (Lugansk) &gt; videoclip indisponibil</a:t>
            </a:r>
          </a:p>
          <a:p>
            <a:pPr marL="139680">
              <a:lnSpc>
                <a:spcPct val="100000"/>
              </a:lnSpc>
              <a:tabLst>
                <a:tab pos="0" algn="l"/>
              </a:tabLst>
            </a:pPr>
            <a:r>
              <a:rPr lang="ro-RO" sz="2000" b="0" strike="noStrike" dirty="0">
                <a:solidFill>
                  <a:srgbClr val="000000"/>
                </a:solidFill>
                <a:latin typeface="Arial"/>
              </a:rPr>
              <a:t>https://www.youtube.com/watch?v=JzcBu28nqV0 (Krivoi Rog)</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ro-RO" sz="2000" b="0" strike="noStrike" dirty="0">
                <a:solidFill>
                  <a:srgbClr val="000000"/>
                </a:solidFill>
                <a:latin typeface="Arial"/>
              </a:rPr>
              <a:t>Teme de discuție:</a:t>
            </a:r>
          </a:p>
          <a:p>
            <a:pPr marL="139680">
              <a:lnSpc>
                <a:spcPct val="100000"/>
              </a:lnSpc>
              <a:tabLst>
                <a:tab pos="0" algn="l"/>
              </a:tabLst>
            </a:pPr>
            <a:r>
              <a:rPr lang="ro-RO" sz="2000" b="0" strike="noStrike" dirty="0">
                <a:solidFill>
                  <a:srgbClr val="000000"/>
                </a:solidFill>
                <a:latin typeface="Arial"/>
              </a:rPr>
              <a:t>- Autorii unei campanii de propagandă trebuie să se asigure că mesajul lor este consecvent, de aceea folosesc actori profesioniști în rolul unor personaje diferite care ne impresionează emoțional</a:t>
            </a:r>
          </a:p>
          <a:p>
            <a:pPr marL="139680">
              <a:lnSpc>
                <a:spcPct val="100000"/>
              </a:lnSpc>
              <a:tabLst>
                <a:tab pos="0" algn="l"/>
              </a:tabLst>
            </a:pPr>
            <a:r>
              <a:rPr lang="ro-RO" sz="2000" b="0" strike="noStrike" dirty="0">
                <a:solidFill>
                  <a:srgbClr val="000000"/>
                </a:solidFill>
                <a:latin typeface="Arial"/>
              </a:rPr>
              <a:t>- Folosirea de exemple reale nu ar părea la fel de radicală, așadar argumentele ar fi echilibrate, iar impactul final asupra privitorului ar fi obiectiv. În schimb, aici ne confruntăm cu ură fabricată împotriva cauzei independenței Ucrainei și împotriva susținătorilor acestei cauze</a:t>
            </a:r>
          </a:p>
          <a:p>
            <a:pPr>
              <a:lnSpc>
                <a:spcPct val="100000"/>
              </a:lnSpc>
              <a:tabLst>
                <a:tab pos="0" algn="l"/>
              </a:tabLst>
            </a:pPr>
            <a:endParaRPr lang="fr-BE" sz="2000" b="0" strike="noStrike" spc="-1" dirty="0">
              <a:latin typeface="Arial"/>
            </a:endParaRPr>
          </a:p>
          <a:p>
            <a:pPr>
              <a:lnSpc>
                <a:spcPct val="100000"/>
              </a:lnSpc>
              <a:tabLst>
                <a:tab pos="0" algn="l"/>
              </a:tabLst>
            </a:pPr>
            <a:r>
              <a:rPr lang="ro-RO" sz="2000" b="0" strike="noStrike" dirty="0">
                <a:solidFill>
                  <a:srgbClr val="000000"/>
                </a:solidFill>
                <a:latin typeface="Arial"/>
              </a:rPr>
              <a:t>De ce este o practică dăunătoare:</a:t>
            </a:r>
          </a:p>
          <a:p>
            <a:pPr>
              <a:lnSpc>
                <a:spcPct val="100000"/>
              </a:lnSpc>
              <a:tabLst>
                <a:tab pos="0" algn="l"/>
              </a:tabLst>
            </a:pPr>
            <a:r>
              <a:rPr lang="ro-RO" sz="2000" b="0" strike="noStrike" dirty="0">
                <a:solidFill>
                  <a:srgbClr val="000000"/>
                </a:solidFill>
                <a:latin typeface="Arial"/>
              </a:rPr>
              <a:t>Informațiile false sunt folosite pentru a denigra adversarii, indiferent de realitatea de la fața locului.</a:t>
            </a:r>
          </a:p>
          <a:p>
            <a:pPr>
              <a:lnSpc>
                <a:spcPct val="100000"/>
              </a:lnSpc>
              <a:tabLst>
                <a:tab pos="0" algn="l"/>
              </a:tabLst>
            </a:pPr>
            <a:r>
              <a:rPr lang="ro-RO" sz="2000" b="0" strike="noStrike" dirty="0">
                <a:solidFill>
                  <a:srgbClr val="000000"/>
                </a:solidFill>
                <a:latin typeface="Arial"/>
              </a:rPr>
              <a:t>O descriere extremă (falsă) a situației este prezentată ca fiind reală și astfel incită la o reacție de răzbunare</a:t>
            </a:r>
          </a:p>
          <a:p>
            <a:pPr>
              <a:lnSpc>
                <a:spcPct val="100000"/>
              </a:lnSpc>
              <a:tabLst>
                <a:tab pos="0" algn="l"/>
              </a:tabLst>
            </a:pPr>
            <a:r>
              <a:rPr lang="ro-RO" sz="2000" b="0" strike="noStrike" dirty="0">
                <a:solidFill>
                  <a:srgbClr val="000000"/>
                </a:solidFill>
                <a:latin typeface="Arial"/>
              </a:rPr>
              <a:t>Pentru manipularea emoțională sunt folosite diverse grupuri sociale ca argument indirect pentru susținerea „contramăsurilor extreme”</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dirty="0">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fakey.iuni.iu.edu/" TargetMode="External"/><Relationship Id="rId3" Type="http://schemas.openxmlformats.org/officeDocument/2006/relationships/image" Target="../media/image68.png"/><Relationship Id="rId7" Type="http://schemas.openxmlformats.org/officeDocument/2006/relationships/hyperlink" Target="https://fakescape.cz/en/about-us" TargetMode="External"/><Relationship Id="rId12"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61.xml"/><Relationship Id="rId6" Type="http://schemas.openxmlformats.org/officeDocument/2006/relationships/hyperlink" Target="https://landing.adobe.com/en/na/products/creative-cloud/69308-real-or-photoshop/index.html" TargetMode="External"/><Relationship Id="rId11" Type="http://schemas.openxmlformats.org/officeDocument/2006/relationships/image" Target="../media/image69.png"/><Relationship Id="rId5" Type="http://schemas.openxmlformats.org/officeDocument/2006/relationships/hyperlink" Target="https://www.getbadnews.com/droggame_book/junior-uk/#intro" TargetMode="External"/><Relationship Id="rId10" Type="http://schemas.openxmlformats.org/officeDocument/2006/relationships/hyperlink" Target="https://trollfactory.yle.fi/" TargetMode="External"/><Relationship Id="rId4" Type="http://schemas.openxmlformats.org/officeDocument/2006/relationships/hyperlink" Target="https://www.getbadnews.com/#intro" TargetMode="External"/><Relationship Id="rId9" Type="http://schemas.openxmlformats.org/officeDocument/2006/relationships/hyperlink" Target="https://escapefake.org/en/home-4/"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8000" b="1" strike="noStrike" dirty="0">
                <a:solidFill>
                  <a:srgbClr val="FF5D00"/>
                </a:solidFill>
                <a:latin typeface="Arial"/>
              </a:rPr>
              <a:t>dez</a:t>
            </a:r>
            <a:r>
              <a:rPr lang="ro-RO" sz="8000" b="1" strike="noStrike" dirty="0">
                <a:solidFill>
                  <a:srgbClr val="164193"/>
                </a:solidFill>
                <a:latin typeface="Arial"/>
              </a:rPr>
              <a:t>informarea</a:t>
            </a:r>
          </a:p>
        </p:txBody>
      </p:sp>
      <p:sp>
        <p:nvSpPr>
          <p:cNvPr id="283" name="CustomShape 2"/>
          <p:cNvSpPr/>
          <p:nvPr/>
        </p:nvSpPr>
        <p:spPr>
          <a:xfrm>
            <a:off x="2962080" y="292338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2800" b="0" strike="noStrike" dirty="0">
                <a:solidFill>
                  <a:srgbClr val="164193"/>
                </a:solidFill>
                <a:latin typeface="Arial"/>
              </a:rPr>
              <a:t>IDENTIFICĂ ȘI COMBATE</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CE ESTE DEZINFORMAREA? - </a:t>
            </a:r>
            <a:r>
              <a:rPr lang="ro-RO" sz="1800" b="1" strike="noStrike" dirty="0">
                <a:solidFill>
                  <a:srgbClr val="FFFFFF"/>
                </a:solidFill>
                <a:latin typeface="Arial"/>
              </a:rPr>
              <a:t>ACEEAȘI PERSOANĂ JOACĂ ROLUL UNOR CETĂȚENI ANTI-UCRAINENI DIFERIȚI</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491916"/>
            <a:ext cx="2379960" cy="760156"/>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ro-RO" sz="1400" b="1" strike="noStrike" dirty="0">
                <a:solidFill>
                  <a:srgbClr val="FFFFFF"/>
                </a:solidFill>
                <a:latin typeface="Arial"/>
              </a:rPr>
              <a:t>Sunt Maria, o mamă rezidentă în Crimeea</a:t>
            </a:r>
          </a:p>
        </p:txBody>
      </p:sp>
      <p:sp>
        <p:nvSpPr>
          <p:cNvPr id="387" name="CustomShape 3"/>
          <p:cNvSpPr/>
          <p:nvPr/>
        </p:nvSpPr>
        <p:spPr>
          <a:xfrm>
            <a:off x="3541320" y="1475874"/>
            <a:ext cx="2352600" cy="776198"/>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ro-RO" sz="1400" b="1" strike="noStrike" dirty="0">
                <a:solidFill>
                  <a:srgbClr val="FFFFFF"/>
                </a:solidFill>
                <a:latin typeface="Arial"/>
              </a:rPr>
              <a:t>Acum sunt vicepreședintele </a:t>
            </a:r>
          </a:p>
          <a:p>
            <a:pPr algn="ctr">
              <a:lnSpc>
                <a:spcPts val="1380"/>
              </a:lnSpc>
            </a:pPr>
            <a:r>
              <a:rPr lang="ro-RO" sz="1400" b="1" strike="noStrike" dirty="0">
                <a:solidFill>
                  <a:srgbClr val="FFFFFF"/>
                </a:solidFill>
                <a:latin typeface="Arial"/>
              </a:rPr>
              <a:t>unei fundații culturale </a:t>
            </a:r>
          </a:p>
          <a:p>
            <a:pPr algn="ctr">
              <a:lnSpc>
                <a:spcPts val="1380"/>
              </a:lnSpc>
            </a:pPr>
            <a:r>
              <a:rPr lang="ro-RO" sz="1400" b="1" strike="noStrike" dirty="0">
                <a:solidFill>
                  <a:srgbClr val="FFFFFF"/>
                </a:solidFill>
                <a:latin typeface="Arial"/>
              </a:rPr>
              <a:t>din Lugansk</a:t>
            </a:r>
          </a:p>
        </p:txBody>
      </p:sp>
      <p:sp>
        <p:nvSpPr>
          <p:cNvPr id="388" name="CustomShape 4"/>
          <p:cNvSpPr/>
          <p:nvPr/>
        </p:nvSpPr>
        <p:spPr>
          <a:xfrm>
            <a:off x="6334560" y="1475874"/>
            <a:ext cx="2355480" cy="776198"/>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ro-RO" sz="1400" b="1" strike="noStrike" dirty="0">
                <a:solidFill>
                  <a:srgbClr val="FFFFFF"/>
                </a:solidFill>
                <a:latin typeface="Arial"/>
              </a:rPr>
              <a:t>Acum sunt vorbitor de rusă și locuiesc în Riga, Letonia</a:t>
            </a:r>
          </a:p>
        </p:txBody>
      </p:sp>
      <p:sp>
        <p:nvSpPr>
          <p:cNvPr id="389" name="CustomShape 5"/>
          <p:cNvSpPr/>
          <p:nvPr/>
        </p:nvSpPr>
        <p:spPr>
          <a:xfrm>
            <a:off x="9124200" y="1491916"/>
            <a:ext cx="2354400" cy="760156"/>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ro-RO" sz="1400" b="1" strike="noStrike" dirty="0">
                <a:solidFill>
                  <a:srgbClr val="FFFFFF"/>
                </a:solidFill>
                <a:latin typeface="Arial"/>
              </a:rPr>
              <a:t>Acum locuiesc </a:t>
            </a:r>
          </a:p>
          <a:p>
            <a:pPr algn="ctr">
              <a:lnSpc>
                <a:spcPts val="1380"/>
              </a:lnSpc>
            </a:pPr>
            <a:r>
              <a:rPr lang="ro-RO" sz="1400" b="1" strike="noStrike" dirty="0">
                <a:solidFill>
                  <a:srgbClr val="FFFFFF"/>
                </a:solidFill>
                <a:latin typeface="Arial"/>
              </a:rPr>
              <a:t>în Harkov, Ucraina</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1</a:t>
            </a:r>
          </a:p>
        </p:txBody>
      </p:sp>
      <p:sp>
        <p:nvSpPr>
          <p:cNvPr id="391" name="CustomShape 7"/>
          <p:cNvSpPr/>
          <p:nvPr/>
        </p:nvSpPr>
        <p:spPr>
          <a:xfrm>
            <a:off x="738360" y="4836599"/>
            <a:ext cx="10548339" cy="66344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ro-RO" sz="2000" b="1" strike="noStrike" dirty="0">
                <a:solidFill>
                  <a:srgbClr val="FFFFFF"/>
                </a:solidFill>
                <a:latin typeface="Arial"/>
              </a:rPr>
              <a:t>PERSOANĂ REALĂ FOLOSITĂ CA ACTRIȚĂ ÎNTR-O POVESTE FALSĂ</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PROCESUL DEZINFORMĂRII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183957" y="4330447"/>
            <a:ext cx="3456000" cy="792000"/>
          </a:xfrm>
          <a:prstGeom prst="roundRect">
            <a:avLst>
              <a:gd name="adj" fmla="val 50000"/>
            </a:avLst>
          </a:prstGeom>
          <a:solidFill>
            <a:srgbClr val="FE5D00"/>
          </a:solidFill>
          <a:ln w="0">
            <a:noFill/>
          </a:ln>
        </p:spPr>
        <p:txBody>
          <a:bodyPr tIns="0" bIns="0" anchor="ctr">
            <a:noAutofit/>
          </a:bodyPr>
          <a:lstStyle/>
          <a:p>
            <a:pPr algn="ctr">
              <a:lnSpc>
                <a:spcPct val="90000"/>
              </a:lnSpc>
              <a:spcBef>
                <a:spcPts val="1001"/>
              </a:spcBef>
              <a:tabLst>
                <a:tab pos="0" algn="l"/>
              </a:tabLst>
            </a:pPr>
            <a:r>
              <a:rPr lang="ro-RO" sz="4000" b="1" strike="noStrike" dirty="0">
                <a:solidFill>
                  <a:srgbClr val="FFFFFF"/>
                </a:solidFill>
                <a:latin typeface="Arial"/>
              </a:rPr>
              <a:t>SUSȚINE</a:t>
            </a:r>
          </a:p>
        </p:txBody>
      </p:sp>
      <p:pic>
        <p:nvPicPr>
          <p:cNvPr id="395" name="Immagine 17"/>
          <p:cNvPicPr/>
          <p:nvPr/>
        </p:nvPicPr>
        <p:blipFill>
          <a:blip r:embed="rId4"/>
          <a:srcRect t="-3" b="50924"/>
          <a:stretch/>
        </p:blipFill>
        <p:spPr>
          <a:xfrm>
            <a:off x="1381795" y="1015920"/>
            <a:ext cx="1745525" cy="3291840"/>
          </a:xfrm>
          <a:prstGeom prst="rect">
            <a:avLst/>
          </a:prstGeom>
          <a:ln w="0">
            <a:noFill/>
          </a:ln>
        </p:spPr>
      </p:pic>
      <p:sp>
        <p:nvSpPr>
          <p:cNvPr id="396" name="CustomShape 3"/>
          <p:cNvSpPr/>
          <p:nvPr/>
        </p:nvSpPr>
        <p:spPr>
          <a:xfrm>
            <a:off x="549000" y="4330447"/>
            <a:ext cx="3251880" cy="79200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ro-RO" sz="4000" b="1" strike="noStrike" dirty="0">
                <a:solidFill>
                  <a:srgbClr val="FFFFFF"/>
                </a:solidFill>
                <a:latin typeface="Arial"/>
              </a:rPr>
              <a:t>CREDE</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023035" y="4323960"/>
            <a:ext cx="4026089" cy="792000"/>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ro-RO" sz="4000" b="1" strike="noStrike" dirty="0">
                <a:solidFill>
                  <a:srgbClr val="FFFFFF"/>
                </a:solidFill>
                <a:latin typeface="Arial"/>
              </a:rPr>
              <a:t>ACȚIONEAZĂ</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PROCESUL DEZINFORMĂRII II – VALORILE EUROPENE</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ro-RO" sz="1700" b="1" strike="noStrike" dirty="0">
                  <a:solidFill>
                    <a:srgbClr val="FF5D00"/>
                  </a:solidFill>
                  <a:latin typeface="Arial"/>
                </a:rPr>
                <a:t>UNITATE ÎN</a:t>
              </a:r>
            </a:p>
            <a:p>
              <a:pPr algn="ctr">
                <a:lnSpc>
                  <a:spcPts val="1760"/>
                </a:lnSpc>
              </a:pPr>
              <a:r>
                <a:rPr lang="ro-RO" sz="1700" b="1" strike="noStrike" dirty="0">
                  <a:solidFill>
                    <a:srgbClr val="FF5D00"/>
                  </a:solidFill>
                  <a:latin typeface="Arial"/>
                </a:rPr>
                <a:t>DIVERSITATE</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o-RO" sz="1400" b="1" strike="noStrike" dirty="0">
                  <a:solidFill>
                    <a:srgbClr val="FFFFFF"/>
                  </a:solidFill>
                  <a:latin typeface="Arial"/>
                </a:rPr>
                <a:t>VALORILE EUROPENE</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PROCESUL DEZINFORMĂRII II – VALORILE EUROPENE</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ro-RO" sz="1700" b="1" strike="noStrike" dirty="0">
                  <a:solidFill>
                    <a:srgbClr val="FF5D00"/>
                  </a:solidFill>
                  <a:latin typeface="Arial"/>
                </a:rPr>
                <a:t>UNITATE ÎN</a:t>
              </a:r>
            </a:p>
            <a:p>
              <a:pPr algn="ctr">
                <a:lnSpc>
                  <a:spcPts val="1760"/>
                </a:lnSpc>
              </a:pPr>
              <a:r>
                <a:rPr lang="ro-RO" sz="1700" b="1" strike="noStrike" dirty="0">
                  <a:solidFill>
                    <a:srgbClr val="FF5D00"/>
                  </a:solidFill>
                  <a:latin typeface="Arial"/>
                </a:rPr>
                <a:t>DIVERSITATE</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o-RO" sz="1400" b="1" strike="noStrike" dirty="0">
                  <a:solidFill>
                    <a:srgbClr val="FFFFFF"/>
                  </a:solidFill>
                  <a:latin typeface="Arial"/>
                </a:rPr>
                <a:t>VALORILE EUROPENE</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39" y="1566720"/>
            <a:ext cx="2672473" cy="1009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ro-RO" sz="2000" b="1" strike="noStrike" dirty="0">
                <a:solidFill>
                  <a:srgbClr val="FFFFFF"/>
                </a:solidFill>
                <a:latin typeface="Arial"/>
              </a:rPr>
              <a:t>Crește neîncrederea și</a:t>
            </a:r>
          </a:p>
          <a:p>
            <a:pPr>
              <a:lnSpc>
                <a:spcPts val="2001"/>
              </a:lnSpc>
            </a:pPr>
            <a:r>
              <a:rPr lang="ro-RO" sz="2000" b="1" strike="noStrike" dirty="0">
                <a:solidFill>
                  <a:srgbClr val="FFFFFF"/>
                </a:solidFill>
                <a:latin typeface="Arial"/>
              </a:rPr>
              <a:t>suspiciunea</a:t>
            </a:r>
          </a:p>
        </p:txBody>
      </p:sp>
      <p:sp>
        <p:nvSpPr>
          <p:cNvPr id="497" name="CustomShape 41"/>
          <p:cNvSpPr/>
          <p:nvPr/>
        </p:nvSpPr>
        <p:spPr>
          <a:xfrm>
            <a:off x="68507" y="2868840"/>
            <a:ext cx="4241880" cy="9939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ro-RO" sz="2000" b="1" strike="noStrike" dirty="0">
                <a:solidFill>
                  <a:srgbClr val="FFFFFF"/>
                </a:solidFill>
                <a:latin typeface="Arial"/>
              </a:rPr>
              <a:t>Scade încet încrederea în valori precum </a:t>
            </a:r>
            <a:r>
              <a:rPr lang="ro-RO" sz="2000" b="1" strike="noStrike" dirty="0" smtClean="0">
                <a:solidFill>
                  <a:srgbClr val="FFFFFF"/>
                </a:solidFill>
                <a:latin typeface="Arial"/>
              </a:rPr>
              <a:t>democrați</a:t>
            </a:r>
            <a:r>
              <a:rPr lang="en-GB" sz="2000" b="1" strike="noStrike" dirty="0" smtClean="0">
                <a:solidFill>
                  <a:srgbClr val="FFFFFF"/>
                </a:solidFill>
                <a:latin typeface="Arial"/>
              </a:rPr>
              <a:t>e</a:t>
            </a:r>
            <a:r>
              <a:rPr lang="ro-RO" sz="2000" b="1" strike="noStrike" dirty="0" smtClean="0">
                <a:solidFill>
                  <a:srgbClr val="FFFFFF"/>
                </a:solidFill>
                <a:latin typeface="Arial"/>
              </a:rPr>
              <a:t> </a:t>
            </a:r>
            <a:r>
              <a:rPr lang="ro-RO" sz="2000" b="1" strike="noStrike" dirty="0">
                <a:solidFill>
                  <a:srgbClr val="FFFFFF"/>
                </a:solidFill>
                <a:latin typeface="Arial"/>
              </a:rPr>
              <a:t>și </a:t>
            </a:r>
            <a:r>
              <a:rPr lang="ro-RO" sz="2000" b="1" strike="noStrike" dirty="0" smtClean="0">
                <a:solidFill>
                  <a:srgbClr val="FFFFFF"/>
                </a:solidFill>
                <a:latin typeface="Arial"/>
              </a:rPr>
              <a:t>egalitate</a:t>
            </a:r>
            <a:endParaRPr lang="ro-RO" sz="2000" b="1" strike="noStrike" dirty="0">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PROCESUL DEZINFORMĂRII II – VALORILE EUROPENE</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ro-RO" sz="1400" b="1" strike="noStrike" dirty="0">
                <a:solidFill>
                  <a:srgbClr val="FFFFFF"/>
                </a:solidFill>
                <a:latin typeface="Arial"/>
              </a:rPr>
              <a:t>VALORILE ANTIEUROPENE CÂȘTIGĂ TEREN</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ro-RO" sz="1700" b="1" strike="noStrike" dirty="0">
                  <a:solidFill>
                    <a:srgbClr val="FF5D00"/>
                  </a:solidFill>
                  <a:latin typeface="Arial"/>
                </a:rPr>
                <a:t>UNITATE ÎN</a:t>
              </a:r>
            </a:p>
            <a:p>
              <a:pPr algn="ctr">
                <a:lnSpc>
                  <a:spcPts val="1760"/>
                </a:lnSpc>
              </a:pPr>
              <a:r>
                <a:rPr lang="ro-RO" sz="1700" b="1" strike="noStrike" dirty="0">
                  <a:solidFill>
                    <a:srgbClr val="FF5D00"/>
                  </a:solidFill>
                  <a:latin typeface="Arial"/>
                </a:rPr>
                <a:t>DIVERSITATE</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o-RO" sz="1400" b="1" strike="noStrike" dirty="0">
                  <a:solidFill>
                    <a:srgbClr val="FFFFFF"/>
                  </a:solidFill>
                  <a:latin typeface="Arial"/>
                </a:rPr>
                <a:t>VALORILE EUROPENE</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ro-RO" sz="1400" b="1" strike="noStrike" dirty="0">
                <a:solidFill>
                  <a:srgbClr val="FFFFFF"/>
                </a:solidFill>
                <a:latin typeface="Arial"/>
              </a:rPr>
              <a:t>CONFUZIA ȘI NESIGURANȚA DOMNESC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286602"/>
            <a:ext cx="12191760" cy="111557"/>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PROCESUL DEZINFORMĂRII II - ÎMPOTRIVA UE: </a:t>
            </a:r>
            <a:r>
              <a:rPr lang="ro-RO" sz="1800" b="1" strike="noStrike" dirty="0" smtClean="0">
                <a:solidFill>
                  <a:srgbClr val="FFFFFF"/>
                </a:solidFill>
                <a:latin typeface="Arial"/>
              </a:rPr>
              <a:t>EXEMPLUL </a:t>
            </a:r>
            <a:r>
              <a:rPr lang="ro-RO" sz="1800" b="1" strike="noStrike" dirty="0">
                <a:solidFill>
                  <a:srgbClr val="FFFFFF"/>
                </a:solidFill>
                <a:latin typeface="Arial"/>
              </a:rPr>
              <a:t>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PROCESUL DEZINFORMĂRII II – VALORILE EUROPENE</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ROLUL PLATFORMELOR DE COMUNICARE SOCIALĂ</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sp>
        <p:nvSpPr>
          <p:cNvPr id="521" name="CustomShape 3"/>
          <p:cNvSpPr/>
          <p:nvPr/>
        </p:nvSpPr>
        <p:spPr>
          <a:xfrm>
            <a:off x="2681753" y="1297800"/>
            <a:ext cx="7005733"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ro-RO" sz="2000" b="1" strike="noStrike" dirty="0">
                <a:solidFill>
                  <a:srgbClr val="FFFFFF"/>
                </a:solidFill>
                <a:latin typeface="Arial"/>
              </a:rPr>
              <a:t>ROLUL PLATFORMELOR DE COMUNICARE SOCIALĂ</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CUM SE POATE MANIPULA CONȚINUTUL?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FUNCȚIONEAZĂ DEZINFORMAREA? - </a:t>
            </a:r>
            <a:r>
              <a:rPr lang="ro-RO" sz="1800" b="1" strike="noStrike" dirty="0">
                <a:solidFill>
                  <a:srgbClr val="FFFFFF"/>
                </a:solidFill>
                <a:latin typeface="Arial"/>
              </a:rPr>
              <a:t>CUM SE POATE MANIPULA CONȚINUTUL?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CÂTEVA EXEMPLE</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2400" b="1" strike="noStrike" dirty="0">
                <a:solidFill>
                  <a:srgbClr val="FFFFFF"/>
                </a:solidFill>
                <a:latin typeface="Arial"/>
              </a:rPr>
              <a:t>Greta are o mitralieră în mână!</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2400" b="1" strike="noStrike" dirty="0">
                <a:solidFill>
                  <a:srgbClr val="FFFFFF"/>
                </a:solidFill>
                <a:latin typeface="Arial"/>
              </a:rPr>
              <a:t>Papa susține un lider politic!</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ro-RO" sz="1400" b="1" strike="noStrike" dirty="0">
                <a:solidFill>
                  <a:srgbClr val="0B1741"/>
                </a:solidFill>
                <a:latin typeface="Arial"/>
              </a:rPr>
              <a:t>CINEVA POSTEAZĂ PE TWITTER</a:t>
            </a:r>
          </a:p>
        </p:txBody>
      </p:sp>
      <p:pic>
        <p:nvPicPr>
          <p:cNvPr id="294" name="Immagine 9"/>
          <p:cNvPicPr/>
          <p:nvPr/>
        </p:nvPicPr>
        <p:blipFill>
          <a:blip r:embed="rId6"/>
          <a:stretch/>
        </p:blipFill>
        <p:spPr>
          <a:xfrm>
            <a:off x="10815840" y="11966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ro-RO" sz="1400" b="1" strike="noStrike" dirty="0">
                <a:solidFill>
                  <a:srgbClr val="0B1741"/>
                </a:solidFill>
                <a:latin typeface="Arial"/>
              </a:rPr>
              <a:t>ALTCINEVA POSTEAZĂ PE FACEBOOK</a:t>
            </a:r>
          </a:p>
        </p:txBody>
      </p:sp>
      <p:pic>
        <p:nvPicPr>
          <p:cNvPr id="296" name="Immagine 11"/>
          <p:cNvPicPr/>
          <p:nvPr/>
        </p:nvPicPr>
        <p:blipFill>
          <a:blip r:embed="rId7">
            <a:biLevel thresh="50000"/>
          </a:blip>
          <a:stretch/>
        </p:blipFill>
        <p:spPr>
          <a:xfrm>
            <a:off x="5718780" y="12151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SĂ REACȚIONĂM LA DEZINFORMARE?</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4000" b="1" strike="noStrike" dirty="0">
                <a:solidFill>
                  <a:srgbClr val="FFFFFF"/>
                </a:solidFill>
                <a:latin typeface="Arial"/>
              </a:rPr>
              <a:t>Gândește-te</a:t>
            </a:r>
          </a:p>
        </p:txBody>
      </p:sp>
      <p:sp>
        <p:nvSpPr>
          <p:cNvPr id="535" name="CustomShape 3"/>
          <p:cNvSpPr/>
          <p:nvPr/>
        </p:nvSpPr>
        <p:spPr>
          <a:xfrm>
            <a:off x="3608279" y="2147040"/>
            <a:ext cx="251980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1600" b="1" strike="noStrike" dirty="0">
                <a:solidFill>
                  <a:srgbClr val="FFFFFF"/>
                </a:solidFill>
                <a:latin typeface="Arial"/>
              </a:rPr>
              <a:t>înainte </a:t>
            </a:r>
            <a:r>
              <a:rPr lang="en-GB" sz="1600" b="1" strike="noStrike" dirty="0" smtClean="0">
                <a:solidFill>
                  <a:srgbClr val="FFFFFF"/>
                </a:solidFill>
                <a:latin typeface="Arial"/>
              </a:rPr>
              <a:t>de a</a:t>
            </a:r>
            <a:r>
              <a:rPr lang="ro-RO" sz="1600" b="1" strike="noStrike" dirty="0" smtClean="0">
                <a:solidFill>
                  <a:srgbClr val="FFFFFF"/>
                </a:solidFill>
                <a:latin typeface="Arial"/>
              </a:rPr>
              <a:t> </a:t>
            </a:r>
            <a:r>
              <a:rPr lang="ro-RO" sz="1600" b="1" strike="noStrike" dirty="0">
                <a:solidFill>
                  <a:srgbClr val="FFFFFF"/>
                </a:solidFill>
                <a:latin typeface="Arial"/>
              </a:rPr>
              <a:t>distribui</a:t>
            </a:r>
          </a:p>
        </p:txBody>
      </p:sp>
      <p:sp>
        <p:nvSpPr>
          <p:cNvPr id="536" name="CustomShape 4"/>
          <p:cNvSpPr/>
          <p:nvPr/>
        </p:nvSpPr>
        <p:spPr>
          <a:xfrm>
            <a:off x="9028800" y="1530000"/>
            <a:ext cx="298123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o-RO" sz="4000" b="1" strike="noStrike" dirty="0">
                <a:solidFill>
                  <a:srgbClr val="FFFFFF"/>
                </a:solidFill>
                <a:latin typeface="Arial"/>
              </a:rPr>
              <a:t>Raportează</a:t>
            </a:r>
          </a:p>
        </p:txBody>
      </p:sp>
      <p:sp>
        <p:nvSpPr>
          <p:cNvPr id="537" name="CustomShape 5"/>
          <p:cNvSpPr/>
          <p:nvPr/>
        </p:nvSpPr>
        <p:spPr>
          <a:xfrm>
            <a:off x="9217440" y="2147040"/>
            <a:ext cx="2669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1600" b="1" strike="noStrike" dirty="0">
                <a:solidFill>
                  <a:srgbClr val="FFFFFF"/>
                </a:solidFill>
                <a:latin typeface="Arial"/>
              </a:rPr>
              <a:t>către platforme</a:t>
            </a:r>
          </a:p>
        </p:txBody>
      </p:sp>
      <p:sp>
        <p:nvSpPr>
          <p:cNvPr id="538" name="CustomShape 6"/>
          <p:cNvSpPr/>
          <p:nvPr/>
        </p:nvSpPr>
        <p:spPr>
          <a:xfrm>
            <a:off x="6433525" y="5273433"/>
            <a:ext cx="5190550" cy="35227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1600" b="1" strike="noStrike" dirty="0">
                <a:solidFill>
                  <a:srgbClr val="FFFFFF"/>
                </a:solidFill>
                <a:latin typeface="Arial"/>
              </a:rPr>
              <a:t>Fii verificator de fapte pentru </a:t>
            </a:r>
            <a:r>
              <a:rPr lang="ro-RO" sz="1600" b="1" strike="noStrike" dirty="0" smtClean="0">
                <a:solidFill>
                  <a:srgbClr val="FFFFFF"/>
                </a:solidFill>
                <a:latin typeface="Arial"/>
              </a:rPr>
              <a:t>familia</a:t>
            </a:r>
            <a:r>
              <a:rPr lang="en-GB" sz="1600" b="1" strike="noStrike" dirty="0" smtClean="0">
                <a:solidFill>
                  <a:srgbClr val="FFFFFF"/>
                </a:solidFill>
                <a:latin typeface="Arial"/>
              </a:rPr>
              <a:t> </a:t>
            </a:r>
            <a:r>
              <a:rPr lang="ro-RO" sz="1600" b="1" dirty="0" smtClean="0">
                <a:solidFill>
                  <a:srgbClr val="FFFFFF"/>
                </a:solidFill>
                <a:latin typeface="Arial"/>
              </a:rPr>
              <a:t>și prietenii tăi</a:t>
            </a:r>
            <a:r>
              <a:rPr lang="ro-RO" sz="1600" b="1" strike="noStrike" dirty="0" smtClean="0">
                <a:solidFill>
                  <a:srgbClr val="FFFFFF"/>
                </a:solidFill>
                <a:latin typeface="Arial"/>
              </a:rPr>
              <a:t> </a:t>
            </a:r>
            <a:endParaRPr lang="ro-RO" sz="1600" b="1" strike="noStrike" dirty="0">
              <a:solidFill>
                <a:srgbClr val="FFFFFF"/>
              </a:solidFill>
              <a:latin typeface="Arial"/>
            </a:endParaRPr>
          </a:p>
        </p:txBody>
      </p:sp>
      <p:sp>
        <p:nvSpPr>
          <p:cNvPr id="539" name="CustomShape 7"/>
          <p:cNvSpPr/>
          <p:nvPr/>
        </p:nvSpPr>
        <p:spPr>
          <a:xfrm>
            <a:off x="2650320" y="6040440"/>
            <a:ext cx="42595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3200" b="1" strike="noStrike" dirty="0">
                <a:solidFill>
                  <a:srgbClr val="FFFFFF"/>
                </a:solidFill>
                <a:latin typeface="Arial"/>
              </a:rPr>
              <a:t>Verifică faptele</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SĂ REACȚIONĂM LA DEZINFORMARE? - </a:t>
            </a:r>
            <a:r>
              <a:rPr lang="ro-RO" sz="1800" b="1" strike="noStrike" dirty="0">
                <a:solidFill>
                  <a:srgbClr val="FFFFFF"/>
                </a:solidFill>
                <a:latin typeface="Arial"/>
              </a:rPr>
              <a:t>GÂNDEȘTE-TE ÎNAINTE SĂ DISTRIBUI ȘI VERIFICĂ FAPTELE</a:t>
            </a:r>
          </a:p>
        </p:txBody>
      </p:sp>
      <p:sp>
        <p:nvSpPr>
          <p:cNvPr id="546" name="CustomShape 3"/>
          <p:cNvSpPr/>
          <p:nvPr/>
        </p:nvSpPr>
        <p:spPr>
          <a:xfrm>
            <a:off x="584280" y="2877120"/>
            <a:ext cx="287064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o-RO" sz="4800" b="1" strike="noStrike" dirty="0">
                <a:solidFill>
                  <a:srgbClr val="FFFFFF"/>
                </a:solidFill>
                <a:latin typeface="Arial"/>
              </a:rPr>
              <a:t>Pune la îndoială</a:t>
            </a:r>
          </a:p>
        </p:txBody>
      </p:sp>
      <p:sp>
        <p:nvSpPr>
          <p:cNvPr id="547" name="CustomShape 4"/>
          <p:cNvSpPr/>
          <p:nvPr/>
        </p:nvSpPr>
        <p:spPr>
          <a:xfrm>
            <a:off x="3428640" y="2877120"/>
            <a:ext cx="533484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o-RO" sz="4800" b="1" strike="noStrike" dirty="0">
                <a:solidFill>
                  <a:srgbClr val="FFFFFF"/>
                </a:solidFill>
                <a:latin typeface="Arial"/>
              </a:rPr>
              <a:t>Verifică </a:t>
            </a:r>
            <a:endParaRPr lang="ro-RO" sz="4800" b="1" strike="noStrike" dirty="0" smtClean="0">
              <a:solidFill>
                <a:srgbClr val="FFFFFF"/>
              </a:solidFill>
              <a:latin typeface="Arial"/>
            </a:endParaRPr>
          </a:p>
          <a:p>
            <a:pPr algn="ctr">
              <a:lnSpc>
                <a:spcPct val="100000"/>
              </a:lnSpc>
            </a:pPr>
            <a:r>
              <a:rPr lang="ro-RO" sz="4800" b="1" strike="noStrike" dirty="0" smtClean="0">
                <a:solidFill>
                  <a:srgbClr val="FFFFFF"/>
                </a:solidFill>
                <a:latin typeface="Arial"/>
              </a:rPr>
              <a:t>faptele</a:t>
            </a:r>
            <a:endParaRPr lang="ro-RO" sz="4800" b="1" strike="noStrike" dirty="0">
              <a:solidFill>
                <a:srgbClr val="FFFFFF"/>
              </a:solidFill>
              <a:latin typeface="Arial"/>
            </a:endParaRPr>
          </a:p>
        </p:txBody>
      </p:sp>
      <p:sp>
        <p:nvSpPr>
          <p:cNvPr id="548" name="CustomShape 5"/>
          <p:cNvSpPr/>
          <p:nvPr/>
        </p:nvSpPr>
        <p:spPr>
          <a:xfrm>
            <a:off x="8606071" y="2877120"/>
            <a:ext cx="294516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o-RO" sz="4800" b="1" strike="noStrike" dirty="0">
                <a:solidFill>
                  <a:srgbClr val="FFFFFF"/>
                </a:solidFill>
                <a:latin typeface="Arial"/>
              </a:rPr>
              <a:t>Ia o decizie</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SĂ REACȚIONĂM LA DEZINFORMARE? - </a:t>
            </a:r>
            <a:r>
              <a:rPr lang="ro-RO" sz="1800" b="1" strike="noStrike" dirty="0">
                <a:solidFill>
                  <a:srgbClr val="FFFFFF"/>
                </a:solidFill>
                <a:latin typeface="Arial"/>
              </a:rPr>
              <a:t>VERIFICAREA FAPTELOR</a:t>
            </a:r>
          </a:p>
        </p:txBody>
      </p:sp>
      <p:sp>
        <p:nvSpPr>
          <p:cNvPr id="551" name="CustomShape 2"/>
          <p:cNvSpPr/>
          <p:nvPr/>
        </p:nvSpPr>
        <p:spPr>
          <a:xfrm>
            <a:off x="4907880" y="1605960"/>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Inspectează conținutul</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301119"/>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Inspectează canalul de comunicare</a:t>
            </a:r>
          </a:p>
        </p:txBody>
      </p:sp>
      <p:sp>
        <p:nvSpPr>
          <p:cNvPr id="555" name="CustomShape 5"/>
          <p:cNvSpPr/>
          <p:nvPr/>
        </p:nvSpPr>
        <p:spPr>
          <a:xfrm>
            <a:off x="7913790" y="3410278"/>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Verifică autorul</a:t>
            </a:r>
          </a:p>
        </p:txBody>
      </p:sp>
      <p:sp>
        <p:nvSpPr>
          <p:cNvPr id="556" name="CustomShape 6"/>
          <p:cNvSpPr/>
          <p:nvPr/>
        </p:nvSpPr>
        <p:spPr>
          <a:xfrm>
            <a:off x="7604280" y="4519437"/>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Verifică sursele</a:t>
            </a:r>
          </a:p>
        </p:txBody>
      </p:sp>
      <p:sp>
        <p:nvSpPr>
          <p:cNvPr id="557" name="CustomShape 7"/>
          <p:cNvSpPr/>
          <p:nvPr/>
        </p:nvSpPr>
        <p:spPr>
          <a:xfrm>
            <a:off x="4858740" y="5720940"/>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Verifică imaginile</a:t>
            </a:r>
          </a:p>
        </p:txBody>
      </p:sp>
      <p:sp>
        <p:nvSpPr>
          <p:cNvPr id="558" name="CustomShape 8"/>
          <p:cNvSpPr/>
          <p:nvPr/>
        </p:nvSpPr>
        <p:spPr>
          <a:xfrm>
            <a:off x="2128950" y="4519437"/>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Gândește-te înainte să distribui</a:t>
            </a:r>
          </a:p>
        </p:txBody>
      </p:sp>
      <p:sp>
        <p:nvSpPr>
          <p:cNvPr id="559" name="CustomShape 9"/>
          <p:cNvSpPr/>
          <p:nvPr/>
        </p:nvSpPr>
        <p:spPr>
          <a:xfrm>
            <a:off x="1697315" y="3410278"/>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Pune sub semnul întrebării propriile prejudecăți</a:t>
            </a:r>
          </a:p>
        </p:txBody>
      </p:sp>
      <p:sp>
        <p:nvSpPr>
          <p:cNvPr id="560" name="CustomShape 10"/>
          <p:cNvSpPr/>
          <p:nvPr/>
        </p:nvSpPr>
        <p:spPr>
          <a:xfrm>
            <a:off x="2211840" y="2301119"/>
            <a:ext cx="2376000" cy="828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1600" b="1" strike="noStrike" dirty="0">
                <a:solidFill>
                  <a:srgbClr val="FFFFFF"/>
                </a:solidFill>
                <a:latin typeface="Arial"/>
              </a:rPr>
              <a:t>Alătură-te celor care demontează mituri</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o-RO" sz="4000" b="1" strike="noStrike" dirty="0">
                <a:solidFill>
                  <a:srgbClr val="FFFFFF"/>
                </a:solidFill>
                <a:latin typeface="Arial"/>
              </a:rPr>
              <a:t>Ori de câte ori ai îndoieli, verifică faptele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SĂ REACȚIONĂM LA DEZINFORMARE?</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3</a:t>
            </a:r>
          </a:p>
        </p:txBody>
      </p:sp>
      <p:pic>
        <p:nvPicPr>
          <p:cNvPr id="564" name="Immagine 18"/>
          <p:cNvPicPr/>
          <p:nvPr/>
        </p:nvPicPr>
        <p:blipFill>
          <a:blip r:embed="rId3"/>
          <a:stretch/>
        </p:blipFill>
        <p:spPr>
          <a:xfrm>
            <a:off x="868680" y="1897920"/>
            <a:ext cx="2174771" cy="2615040"/>
          </a:xfrm>
          <a:prstGeom prst="rect">
            <a:avLst/>
          </a:prstGeom>
          <a:ln w="0">
            <a:noFill/>
          </a:ln>
        </p:spPr>
      </p:pic>
      <p:sp>
        <p:nvSpPr>
          <p:cNvPr id="565" name="CustomShape 3"/>
          <p:cNvSpPr/>
          <p:nvPr/>
        </p:nvSpPr>
        <p:spPr>
          <a:xfrm>
            <a:off x="1520280" y="2832840"/>
            <a:ext cx="305748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o-RO" sz="4000" b="1" strike="noStrike" dirty="0">
                <a:solidFill>
                  <a:srgbClr val="FFFFFF"/>
                </a:solidFill>
                <a:latin typeface="Arial"/>
              </a:rPr>
              <a:t>Raportează</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1600" b="1" strike="noStrike" dirty="0">
                <a:solidFill>
                  <a:srgbClr val="FFFFFF"/>
                </a:solidFill>
                <a:latin typeface="Arial"/>
              </a:rPr>
              <a:t>către platforme</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CUM SĂ REACȚIONĂM LA DEZINFORMARE?</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ro-RO" sz="2800" b="1" strike="noStrike" dirty="0">
                <a:solidFill>
                  <a:srgbClr val="FFFFFF"/>
                </a:solidFill>
                <a:latin typeface="Arial"/>
              </a:rPr>
              <a:t>NU CRITICA</a:t>
            </a:r>
          </a:p>
          <a:p>
            <a:pPr>
              <a:lnSpc>
                <a:spcPts val="2761"/>
              </a:lnSpc>
            </a:pPr>
            <a:r>
              <a:rPr lang="ro-RO" sz="2800" b="1" strike="noStrike" dirty="0">
                <a:solidFill>
                  <a:srgbClr val="FFFFFF"/>
                </a:solidFill>
                <a:latin typeface="Arial"/>
              </a:rPr>
              <a:t>ARATĂ EMPATIE</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ro-RO" sz="1800" b="0" strike="noStrike" dirty="0">
                <a:solidFill>
                  <a:srgbClr val="FFFFFF"/>
                </a:solidFill>
                <a:latin typeface="Arial"/>
              </a:rPr>
              <a:t>Tonul de tip </a:t>
            </a:r>
          </a:p>
          <a:p>
            <a:pPr>
              <a:lnSpc>
                <a:spcPts val="1760"/>
              </a:lnSpc>
            </a:pPr>
            <a:r>
              <a:rPr lang="ro-RO" sz="1800" b="0" strike="noStrike" dirty="0">
                <a:solidFill>
                  <a:srgbClr val="FFFFFF"/>
                </a:solidFill>
                <a:latin typeface="Arial"/>
              </a:rPr>
              <a:t>„</a:t>
            </a:r>
            <a:r>
              <a:rPr lang="ro-RO" sz="1800" b="1" strike="noStrike" dirty="0">
                <a:solidFill>
                  <a:srgbClr val="FFFFFF"/>
                </a:solidFill>
                <a:latin typeface="Arial"/>
              </a:rPr>
              <a:t>tu te înșeli și eu am dreptate</a:t>
            </a:r>
            <a:r>
              <a:rPr lang="ro-RO" sz="1800" b="0" strike="noStrike" dirty="0">
                <a:solidFill>
                  <a:srgbClr val="FFFFFF"/>
                </a:solidFill>
                <a:latin typeface="Arial"/>
              </a:rPr>
              <a:t>”</a:t>
            </a:r>
          </a:p>
          <a:p>
            <a:pPr>
              <a:lnSpc>
                <a:spcPts val="1760"/>
              </a:lnSpc>
            </a:pPr>
            <a:r>
              <a:rPr lang="ro-RO" sz="1800" b="0" strike="noStrike" dirty="0">
                <a:solidFill>
                  <a:srgbClr val="FFFFFF"/>
                </a:solidFill>
                <a:latin typeface="Arial"/>
              </a:rPr>
              <a:t>nu funcționează</a:t>
            </a:r>
          </a:p>
        </p:txBody>
      </p:sp>
      <p:sp>
        <p:nvSpPr>
          <p:cNvPr id="582" name="CustomShape 5"/>
          <p:cNvSpPr/>
          <p:nvPr/>
        </p:nvSpPr>
        <p:spPr>
          <a:xfrm>
            <a:off x="2219977" y="4132440"/>
            <a:ext cx="8053780" cy="437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2000" b="1" strike="noStrike" dirty="0">
                <a:solidFill>
                  <a:srgbClr val="FFFFFF"/>
                </a:solidFill>
                <a:latin typeface="Arial"/>
              </a:rPr>
              <a:t>Cum să vorbim cu prietenii și familia despre dezinformare?</a:t>
            </a:r>
          </a:p>
        </p:txBody>
      </p:sp>
      <p:sp>
        <p:nvSpPr>
          <p:cNvPr id="583" name="CustomShape 6"/>
          <p:cNvSpPr/>
          <p:nvPr/>
        </p:nvSpPr>
        <p:spPr>
          <a:xfrm>
            <a:off x="1078173" y="5209560"/>
            <a:ext cx="10031105"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2761"/>
              </a:lnSpc>
            </a:pPr>
            <a:r>
              <a:rPr lang="ro-RO" sz="2800" b="1" strike="noStrike" dirty="0">
                <a:solidFill>
                  <a:srgbClr val="FFFFFF"/>
                </a:solidFill>
                <a:latin typeface="Arial"/>
              </a:rPr>
              <a:t>NU TE AȘTEPTA LA O SCHIMBARE IMEDIATĂ</a:t>
            </a:r>
          </a:p>
        </p:txBody>
      </p:sp>
      <p:sp>
        <p:nvSpPr>
          <p:cNvPr id="584" name="CustomShape 7"/>
          <p:cNvSpPr/>
          <p:nvPr/>
        </p:nvSpPr>
        <p:spPr>
          <a:xfrm>
            <a:off x="3426807" y="5672424"/>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ro-RO" sz="1800" b="0" strike="noStrike" dirty="0">
                <a:solidFill>
                  <a:srgbClr val="FFFFFF"/>
                </a:solidFill>
                <a:latin typeface="Arial"/>
              </a:rPr>
              <a:t>Este nevoie de politețe și de răbdare pentru a opri oamenii să răspândească dezinformarea</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ro-RO" sz="2800" b="1" strike="noStrike" dirty="0">
                <a:solidFill>
                  <a:srgbClr val="FFFFFF"/>
                </a:solidFill>
                <a:latin typeface="Arial"/>
              </a:rPr>
              <a:t>FII ACTIV</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ro-RO" sz="1800" b="0" strike="noStrike" dirty="0">
                <a:solidFill>
                  <a:srgbClr val="FFFFFF"/>
                </a:solidFill>
                <a:latin typeface="Arial"/>
              </a:rPr>
              <a:t>Cu TOȚII avem o responsabilitate de a împiedica răspândirea de informații înșelătoare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ACTIVITĂȚI REALIZATE PE GRUPE </a:t>
            </a:r>
            <a:r>
              <a:rPr lang="ro-RO" sz="1800" b="0" strike="noStrike" dirty="0" smtClean="0">
                <a:solidFill>
                  <a:srgbClr val="FFFFFF"/>
                </a:solidFill>
                <a:latin typeface="Arial"/>
              </a:rPr>
              <a:t>– </a:t>
            </a:r>
            <a:r>
              <a:rPr lang="ro-RO" sz="1800" b="1" strike="noStrike" dirty="0" smtClean="0">
                <a:solidFill>
                  <a:srgbClr val="FFFFFF"/>
                </a:solidFill>
                <a:latin typeface="Arial"/>
              </a:rPr>
              <a:t>EXERCIȚII </a:t>
            </a:r>
            <a:r>
              <a:rPr lang="ro-RO" sz="1800" b="1" strike="noStrike" dirty="0">
                <a:solidFill>
                  <a:srgbClr val="FFFFFF"/>
                </a:solidFill>
                <a:latin typeface="Arial"/>
              </a:rPr>
              <a:t>PENTRU 3-4 GRUPURI</a:t>
            </a:r>
          </a:p>
        </p:txBody>
      </p:sp>
      <p:sp>
        <p:nvSpPr>
          <p:cNvPr id="588" name="CustomShape 2"/>
          <p:cNvSpPr/>
          <p:nvPr/>
        </p:nvSpPr>
        <p:spPr>
          <a:xfrm>
            <a:off x="4696560" y="750627"/>
            <a:ext cx="2798640" cy="78981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2000" b="1" strike="noStrike" dirty="0" smtClean="0">
                <a:solidFill>
                  <a:srgbClr val="FFFFFF"/>
                </a:solidFill>
                <a:latin typeface="Arial"/>
              </a:rPr>
              <a:t>Exerciții </a:t>
            </a:r>
            <a:r>
              <a:rPr lang="ro-RO" sz="2000" b="1" strike="noStrike" dirty="0">
                <a:solidFill>
                  <a:srgbClr val="FFFFFF"/>
                </a:solidFill>
                <a:latin typeface="Arial"/>
              </a:rPr>
              <a:t>pentru 3-4 grupuri</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ro-RO" sz="1800" b="1" strike="noStrike" dirty="0">
                <a:solidFill>
                  <a:srgbClr val="FFFFFF"/>
                </a:solidFill>
                <a:latin typeface="Arial"/>
              </a:rPr>
              <a:t>ÎMPĂRȚIȚI-VĂ ÎN GRUPURI</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ro-RO" sz="1800" b="1" strike="noStrike" dirty="0">
                <a:solidFill>
                  <a:srgbClr val="FFFFFF"/>
                </a:solidFill>
                <a:latin typeface="Arial"/>
              </a:rPr>
              <a:t>FIECARE PRIMEȘTE POVESTEA ȘI </a:t>
            </a:r>
            <a:r>
              <a:rPr lang="ro-RO" b="1" dirty="0" smtClean="0">
                <a:solidFill>
                  <a:srgbClr val="FFFFFF"/>
                </a:solidFill>
                <a:latin typeface="Arial"/>
              </a:rPr>
              <a:t>EXERCIȚIILE</a:t>
            </a:r>
            <a:endParaRPr lang="ro-RO" sz="1800" b="1" strike="noStrike" dirty="0">
              <a:solidFill>
                <a:srgbClr val="FFFFFF"/>
              </a:solidFill>
              <a:latin typeface="Arial"/>
            </a:endParaRP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ro-RO" sz="1800" b="1" strike="noStrike" dirty="0">
                <a:solidFill>
                  <a:srgbClr val="FFFFFF"/>
                </a:solidFill>
                <a:latin typeface="Arial"/>
              </a:rPr>
              <a:t>PREGĂTIȚI O PREZENTARE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REZUMAT - </a:t>
            </a:r>
            <a:r>
              <a:rPr lang="ro-RO" sz="1800" b="1" strike="noStrike" dirty="0">
                <a:solidFill>
                  <a:srgbClr val="FFFFFF"/>
                </a:solidFill>
                <a:latin typeface="Arial"/>
              </a:rPr>
              <a:t>CE AM ÎNVĂȚAT?</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5</a:t>
            </a:r>
          </a:p>
        </p:txBody>
      </p:sp>
      <p:sp>
        <p:nvSpPr>
          <p:cNvPr id="623" name="CustomShape 3"/>
          <p:cNvSpPr/>
          <p:nvPr/>
        </p:nvSpPr>
        <p:spPr>
          <a:xfrm>
            <a:off x="2570146" y="166185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8000" b="1" strike="noStrike" dirty="0">
                <a:solidFill>
                  <a:srgbClr val="FF5D00"/>
                </a:solidFill>
                <a:latin typeface="Arial"/>
              </a:rPr>
              <a:t>Ce</a:t>
            </a:r>
          </a:p>
        </p:txBody>
      </p:sp>
      <p:sp>
        <p:nvSpPr>
          <p:cNvPr id="624" name="CustomShape 4"/>
          <p:cNvSpPr/>
          <p:nvPr/>
        </p:nvSpPr>
        <p:spPr>
          <a:xfrm>
            <a:off x="2570146" y="2552919"/>
            <a:ext cx="3195614"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o-RO" sz="8000" b="1" strike="noStrike" dirty="0">
                <a:solidFill>
                  <a:srgbClr val="164193"/>
                </a:solidFill>
                <a:latin typeface="Arial"/>
              </a:rPr>
              <a:t>Cum</a:t>
            </a:r>
          </a:p>
        </p:txBody>
      </p:sp>
      <p:sp>
        <p:nvSpPr>
          <p:cNvPr id="625" name="CustomShape 5"/>
          <p:cNvSpPr/>
          <p:nvPr/>
        </p:nvSpPr>
        <p:spPr>
          <a:xfrm>
            <a:off x="2570146" y="3413840"/>
            <a:ext cx="3322334"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o-RO" sz="8000" b="1" strike="noStrike" dirty="0">
                <a:solidFill>
                  <a:srgbClr val="164193"/>
                </a:solidFill>
                <a:latin typeface="Arial"/>
              </a:rPr>
              <a:t>Cum</a:t>
            </a:r>
          </a:p>
        </p:txBody>
      </p:sp>
      <p:sp>
        <p:nvSpPr>
          <p:cNvPr id="626" name="CustomShape 6"/>
          <p:cNvSpPr/>
          <p:nvPr/>
        </p:nvSpPr>
        <p:spPr>
          <a:xfrm>
            <a:off x="5892480" y="2036732"/>
            <a:ext cx="3118320" cy="720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1600" b="1" strike="noStrike" dirty="0">
                <a:solidFill>
                  <a:srgbClr val="FFFFFF"/>
                </a:solidFill>
                <a:latin typeface="Arial"/>
              </a:rPr>
              <a:t>este dezinformarea? </a:t>
            </a:r>
          </a:p>
        </p:txBody>
      </p:sp>
      <p:sp>
        <p:nvSpPr>
          <p:cNvPr id="627" name="CustomShape 7"/>
          <p:cNvSpPr/>
          <p:nvPr/>
        </p:nvSpPr>
        <p:spPr>
          <a:xfrm>
            <a:off x="5892479" y="2906850"/>
            <a:ext cx="3118320" cy="7200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1600" b="1" strike="noStrike" dirty="0">
                <a:solidFill>
                  <a:srgbClr val="FFFFFF"/>
                </a:solidFill>
                <a:latin typeface="Arial"/>
              </a:rPr>
              <a:t>funcționează dezinformarea?</a:t>
            </a:r>
          </a:p>
        </p:txBody>
      </p:sp>
      <p:sp>
        <p:nvSpPr>
          <p:cNvPr id="628" name="CustomShape 8"/>
          <p:cNvSpPr/>
          <p:nvPr/>
        </p:nvSpPr>
        <p:spPr>
          <a:xfrm>
            <a:off x="5892479" y="3773840"/>
            <a:ext cx="4821013" cy="7200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ro-RO" sz="1600" b="1" strike="noStrike" dirty="0">
                <a:solidFill>
                  <a:srgbClr val="FFFFFF"/>
                </a:solidFill>
                <a:latin typeface="Arial"/>
              </a:rPr>
              <a:t>ar trebui să reacționăm la dezinformare? </a:t>
            </a:r>
          </a:p>
        </p:txBody>
      </p:sp>
      <p:sp>
        <p:nvSpPr>
          <p:cNvPr id="629" name="CustomShape 9"/>
          <p:cNvSpPr/>
          <p:nvPr/>
        </p:nvSpPr>
        <p:spPr>
          <a:xfrm>
            <a:off x="2570146" y="4237267"/>
            <a:ext cx="3525733"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o-RO" sz="8000" b="1" strike="noStrike" dirty="0">
                <a:solidFill>
                  <a:srgbClr val="F49900"/>
                </a:solidFill>
                <a:latin typeface="Arial"/>
              </a:rPr>
              <a:t>Sfaturi</a:t>
            </a:r>
          </a:p>
        </p:txBody>
      </p:sp>
      <p:sp>
        <p:nvSpPr>
          <p:cNvPr id="630" name="CustomShape 10"/>
          <p:cNvSpPr/>
          <p:nvPr/>
        </p:nvSpPr>
        <p:spPr>
          <a:xfrm>
            <a:off x="5892479" y="4613577"/>
            <a:ext cx="3334724" cy="72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ro-RO" sz="1600" b="1" strike="noStrike" dirty="0">
                <a:solidFill>
                  <a:srgbClr val="FFFFFF"/>
                </a:solidFill>
                <a:latin typeface="Arial"/>
              </a:rPr>
              <a:t>pentru a afla mai multe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SFATURI PENTRU A AFLA MAI MULTE - </a:t>
            </a:r>
            <a:r>
              <a:rPr lang="ro-RO" sz="1800" b="1" strike="noStrike" dirty="0">
                <a:solidFill>
                  <a:srgbClr val="FFFFFF"/>
                </a:solidFill>
                <a:latin typeface="Arial"/>
              </a:rPr>
              <a:t>JOCURI ONLINE DESPRE DEZINFORMARE (RESURSE EXTERNE)</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5</a:t>
            </a:r>
          </a:p>
        </p:txBody>
      </p:sp>
      <p:sp>
        <p:nvSpPr>
          <p:cNvPr id="633" name="CustomShape 3"/>
          <p:cNvSpPr/>
          <p:nvPr/>
        </p:nvSpPr>
        <p:spPr>
          <a:xfrm>
            <a:off x="2234160" y="972410"/>
            <a:ext cx="9348240" cy="530153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ro-RO" sz="1400" b="1" u="sng" strike="noStrike" dirty="0">
                <a:solidFill>
                  <a:srgbClr val="964277"/>
                </a:solidFill>
                <a:uFillTx/>
                <a:latin typeface="Arial"/>
                <a:hlinkClick r:id="rId4"/>
              </a:rPr>
              <a:t>The </a:t>
            </a:r>
            <a:r>
              <a:rPr lang="ro-RO" sz="1400" b="1" u="sng" strike="noStrike" dirty="0" err="1">
                <a:solidFill>
                  <a:srgbClr val="964277"/>
                </a:solidFill>
                <a:uFillTx/>
                <a:latin typeface="Arial"/>
                <a:hlinkClick r:id="rId4"/>
              </a:rPr>
              <a:t>Bad</a:t>
            </a:r>
            <a:r>
              <a:rPr lang="ro-RO" sz="1400" b="1" u="sng" strike="noStrike" dirty="0">
                <a:solidFill>
                  <a:srgbClr val="964277"/>
                </a:solidFill>
                <a:uFillTx/>
                <a:latin typeface="Arial"/>
                <a:hlinkClick r:id="rId4"/>
              </a:rPr>
              <a:t> </a:t>
            </a:r>
            <a:r>
              <a:rPr lang="ro-RO" sz="1400" b="1" u="sng" strike="noStrike" dirty="0" err="1">
                <a:solidFill>
                  <a:srgbClr val="964277"/>
                </a:solidFill>
                <a:uFillTx/>
                <a:latin typeface="Arial"/>
                <a:hlinkClick r:id="rId4"/>
              </a:rPr>
              <a:t>News</a:t>
            </a:r>
            <a:r>
              <a:rPr lang="ro-RO" sz="1400" b="1" u="sng" strike="noStrike" dirty="0">
                <a:solidFill>
                  <a:srgbClr val="964277"/>
                </a:solidFill>
                <a:uFillTx/>
                <a:latin typeface="Arial"/>
                <a:hlinkClick r:id="rId4"/>
              </a:rPr>
              <a:t> Game </a:t>
            </a:r>
            <a:r>
              <a:rPr lang="ro-RO" sz="1400" b="0" strike="noStrike" dirty="0">
                <a:solidFill>
                  <a:srgbClr val="808080"/>
                </a:solidFill>
                <a:latin typeface="Arial"/>
              </a:rPr>
              <a:t>(Jocul veștilor proaste) – disponibil în câteva limbi și </a:t>
            </a:r>
            <a:r>
              <a:rPr lang="ro-RO" sz="1400" b="1" u="sng" strike="noStrike" dirty="0" err="1">
                <a:solidFill>
                  <a:srgbClr val="964277"/>
                </a:solidFill>
                <a:uFillTx/>
                <a:latin typeface="Arial"/>
                <a:hlinkClick r:id="rId5"/>
              </a:rPr>
              <a:t>Bad</a:t>
            </a:r>
            <a:r>
              <a:rPr lang="ro-RO" sz="1400" b="1" u="sng" strike="noStrike" dirty="0">
                <a:solidFill>
                  <a:srgbClr val="964277"/>
                </a:solidFill>
                <a:uFillTx/>
                <a:latin typeface="Arial"/>
                <a:hlinkClick r:id="rId5"/>
              </a:rPr>
              <a:t> </a:t>
            </a:r>
            <a:r>
              <a:rPr lang="ro-RO" sz="1400" b="1" u="sng" strike="noStrike" dirty="0" err="1">
                <a:solidFill>
                  <a:srgbClr val="964277"/>
                </a:solidFill>
                <a:uFillTx/>
                <a:latin typeface="Arial"/>
                <a:hlinkClick r:id="rId5"/>
              </a:rPr>
              <a:t>News</a:t>
            </a:r>
            <a:r>
              <a:rPr lang="ro-RO" sz="1400" b="1" u="sng" strike="noStrike" dirty="0">
                <a:solidFill>
                  <a:srgbClr val="964277"/>
                </a:solidFill>
                <a:uFillTx/>
                <a:latin typeface="Arial"/>
                <a:hlinkClick r:id="rId5"/>
              </a:rPr>
              <a:t> Game for </a:t>
            </a:r>
            <a:r>
              <a:rPr lang="ro-RO" sz="1400" b="1" u="sng" strike="noStrike" dirty="0" err="1">
                <a:solidFill>
                  <a:srgbClr val="964277"/>
                </a:solidFill>
                <a:uFillTx/>
                <a:latin typeface="Arial"/>
                <a:hlinkClick r:id="rId5"/>
              </a:rPr>
              <a:t>Kids</a:t>
            </a:r>
            <a:r>
              <a:rPr lang="ro-RO" sz="1400" b="1" strike="noStrike" dirty="0">
                <a:solidFill>
                  <a:srgbClr val="1D848A"/>
                </a:solidFill>
                <a:latin typeface="Arial"/>
              </a:rPr>
              <a:t> </a:t>
            </a:r>
            <a:r>
              <a:rPr lang="ro-RO" sz="1400" b="0" strike="noStrike" dirty="0">
                <a:solidFill>
                  <a:srgbClr val="808080"/>
                </a:solidFill>
                <a:latin typeface="Arial"/>
              </a:rPr>
              <a:t>(Jocul veștilor proaste pentru copii) – disponibil în mai puține limbi.  </a:t>
            </a:r>
            <a:r>
              <a:rPr lang="ro-RO" sz="1400" b="0" strike="noStrike" dirty="0" smtClean="0">
                <a:solidFill>
                  <a:srgbClr val="808080"/>
                </a:solidFill>
                <a:latin typeface="Arial"/>
              </a:rPr>
              <a:t>Creează-ți </a:t>
            </a:r>
            <a:r>
              <a:rPr lang="ro-RO" sz="1400" b="0" strike="noStrike" dirty="0">
                <a:solidFill>
                  <a:srgbClr val="808080"/>
                </a:solidFill>
                <a:latin typeface="Arial"/>
              </a:rPr>
              <a:t>propriile știri false. Versiune standard: pentru tineri de cel puțin 15 ani. Versiune pentru copii: pentru vârsta minimă de 8 ani.</a:t>
            </a:r>
          </a:p>
          <a:p>
            <a:pPr marL="1035000">
              <a:lnSpc>
                <a:spcPct val="90000"/>
              </a:lnSpc>
              <a:spcBef>
                <a:spcPts val="1199"/>
              </a:spcBef>
              <a:tabLst>
                <a:tab pos="1060560" algn="l"/>
              </a:tabLst>
            </a:pPr>
            <a:r>
              <a:rPr lang="ro-RO" sz="1200" b="0" i="1" strike="noStrike" dirty="0">
                <a:solidFill>
                  <a:srgbClr val="808080"/>
                </a:solidFill>
                <a:latin typeface="Arial"/>
              </a:rPr>
              <a:t>Disponibil în mai multe limbi.</a:t>
            </a:r>
          </a:p>
          <a:p>
            <a:pPr marL="863640" indent="-285480">
              <a:lnSpc>
                <a:spcPct val="90000"/>
              </a:lnSpc>
              <a:spcBef>
                <a:spcPts val="1199"/>
              </a:spcBef>
              <a:buClr>
                <a:srgbClr val="4365E2"/>
              </a:buClr>
              <a:buFont typeface="Arial"/>
              <a:buChar char="•"/>
              <a:tabLst>
                <a:tab pos="1060560" algn="l"/>
              </a:tabLst>
            </a:pPr>
            <a:r>
              <a:rPr lang="ro-RO" sz="1400" b="1" u="sng" strike="noStrike" dirty="0">
                <a:solidFill>
                  <a:srgbClr val="964277"/>
                </a:solidFill>
                <a:uFillTx/>
                <a:latin typeface="Arial"/>
                <a:hlinkClick r:id="rId6"/>
              </a:rPr>
              <a:t>Real or Photoshop? (Realitate sau Photoshop?)</a:t>
            </a:r>
            <a:r>
              <a:rPr lang="ro-RO" sz="1400" b="1" strike="noStrike" dirty="0">
                <a:solidFill>
                  <a:srgbClr val="1D848A"/>
                </a:solidFill>
                <a:latin typeface="Arial"/>
              </a:rPr>
              <a:t> </a:t>
            </a:r>
            <a:r>
              <a:rPr lang="ro-RO" sz="1400" b="0" strike="noStrike" dirty="0">
                <a:solidFill>
                  <a:srgbClr val="808080"/>
                </a:solidFill>
                <a:latin typeface="Arial"/>
              </a:rPr>
              <a:t>(EN) Testează-ți spiritul de observație pentru a înțelege mai bine manipularea imaginilor.</a:t>
            </a:r>
          </a:p>
          <a:p>
            <a:pPr marL="577800">
              <a:lnSpc>
                <a:spcPct val="90000"/>
              </a:lnSpc>
              <a:spcBef>
                <a:spcPts val="1199"/>
              </a:spcBef>
              <a:tabLst>
                <a:tab pos="1060560" algn="l"/>
              </a:tabLst>
            </a:pPr>
            <a:r>
              <a:rPr lang="ro-RO" sz="1200" b="0" i="1" strike="noStrike" dirty="0">
                <a:solidFill>
                  <a:srgbClr val="808080"/>
                </a:solidFill>
                <a:latin typeface="Arial"/>
              </a:rPr>
              <a:t>	Disponibil exclusiv în limba engleză.</a:t>
            </a:r>
          </a:p>
          <a:p>
            <a:pPr marL="863640" indent="-285480">
              <a:lnSpc>
                <a:spcPct val="90000"/>
              </a:lnSpc>
              <a:spcBef>
                <a:spcPts val="1199"/>
              </a:spcBef>
              <a:buClr>
                <a:srgbClr val="4365E2"/>
              </a:buClr>
              <a:buFont typeface="Arial"/>
              <a:buChar char="•"/>
              <a:tabLst>
                <a:tab pos="1060560" algn="l"/>
              </a:tabLst>
            </a:pPr>
            <a:r>
              <a:rPr lang="ro-RO" sz="1400" b="1" u="sng" strike="noStrike" dirty="0" err="1">
                <a:solidFill>
                  <a:srgbClr val="964277"/>
                </a:solidFill>
                <a:uFillTx/>
                <a:latin typeface="Arial"/>
                <a:hlinkClick r:id="rId7"/>
              </a:rPr>
              <a:t>Fakescape</a:t>
            </a:r>
            <a:r>
              <a:rPr lang="ro-RO" sz="1400" b="0" strike="noStrike" dirty="0">
                <a:solidFill>
                  <a:srgbClr val="1D848A"/>
                </a:solidFill>
                <a:latin typeface="Arial"/>
              </a:rPr>
              <a:t> </a:t>
            </a:r>
            <a:r>
              <a:rPr lang="ro-RO" sz="1400" b="0" strike="noStrike" dirty="0">
                <a:solidFill>
                  <a:srgbClr val="808080"/>
                </a:solidFill>
                <a:latin typeface="Arial"/>
              </a:rPr>
              <a:t>(Evadează din fals) (în limbile cehă și engleză). Jocuri care învață elevii cum să „scape” de știrile false. La cerere și gratuit pentru cadre didactice. Pentru elevi de minimum 13 ani.</a:t>
            </a:r>
          </a:p>
          <a:p>
            <a:pPr marL="577800">
              <a:lnSpc>
                <a:spcPct val="90000"/>
              </a:lnSpc>
              <a:spcBef>
                <a:spcPts val="1199"/>
              </a:spcBef>
              <a:tabLst>
                <a:tab pos="1060560" algn="l"/>
              </a:tabLst>
            </a:pPr>
            <a:r>
              <a:rPr lang="ro-RO" sz="1200" b="0" i="1" strike="noStrike" dirty="0">
                <a:solidFill>
                  <a:srgbClr val="808080"/>
                </a:solidFill>
                <a:latin typeface="Arial"/>
              </a:rPr>
              <a:t>	Disponibil în limbile engleză și cehă.</a:t>
            </a:r>
          </a:p>
          <a:p>
            <a:pPr marL="863640" indent="-285480">
              <a:lnSpc>
                <a:spcPct val="90000"/>
              </a:lnSpc>
              <a:spcBef>
                <a:spcPts val="1199"/>
              </a:spcBef>
              <a:buClr>
                <a:srgbClr val="4365E2"/>
              </a:buClr>
              <a:buFont typeface="Arial"/>
              <a:buChar char="•"/>
              <a:tabLst>
                <a:tab pos="1060560" algn="l"/>
              </a:tabLst>
            </a:pPr>
            <a:r>
              <a:rPr lang="ro-RO" sz="1400" b="1" u="sng" strike="noStrike" dirty="0" err="1">
                <a:solidFill>
                  <a:srgbClr val="964277"/>
                </a:solidFill>
                <a:uFillTx/>
                <a:latin typeface="Arial"/>
                <a:hlinkClick r:id="rId8"/>
              </a:rPr>
              <a:t>Fakey</a:t>
            </a:r>
            <a:r>
              <a:rPr lang="ro-RO" sz="1400" b="0" strike="noStrike" dirty="0">
                <a:solidFill>
                  <a:srgbClr val="1D848A"/>
                </a:solidFill>
                <a:latin typeface="Arial"/>
              </a:rPr>
              <a:t> </a:t>
            </a:r>
            <a:r>
              <a:rPr lang="ro-RO" sz="1400" b="0" strike="noStrike" dirty="0">
                <a:solidFill>
                  <a:srgbClr val="808080"/>
                </a:solidFill>
                <a:latin typeface="Arial"/>
              </a:rPr>
              <a:t>(EN). Joc care susține alfabetizarea mediatică și abordează modul în care oamenii interacționează cu informarea greșită. Pentru tineri de minimum 16 ani.</a:t>
            </a:r>
          </a:p>
          <a:p>
            <a:pPr marL="577800">
              <a:lnSpc>
                <a:spcPct val="90000"/>
              </a:lnSpc>
              <a:spcBef>
                <a:spcPts val="1199"/>
              </a:spcBef>
              <a:tabLst>
                <a:tab pos="1060560" algn="l"/>
              </a:tabLst>
            </a:pPr>
            <a:r>
              <a:rPr lang="ro-RO" sz="1200" b="0" i="1" strike="noStrike" dirty="0">
                <a:solidFill>
                  <a:srgbClr val="808080"/>
                </a:solidFill>
                <a:latin typeface="Arial"/>
              </a:rPr>
              <a:t>	Disponibil exclusiv în limba engleză.</a:t>
            </a:r>
          </a:p>
          <a:p>
            <a:pPr marL="863640" indent="-285480">
              <a:lnSpc>
                <a:spcPct val="90000"/>
              </a:lnSpc>
              <a:spcBef>
                <a:spcPts val="1199"/>
              </a:spcBef>
              <a:buClr>
                <a:srgbClr val="4365E2"/>
              </a:buClr>
              <a:buFont typeface="Arial"/>
              <a:buChar char="•"/>
              <a:tabLst>
                <a:tab pos="1060560" algn="l"/>
              </a:tabLst>
            </a:pPr>
            <a:r>
              <a:rPr lang="ro-RO" sz="1400" b="1" u="sng" strike="noStrike" dirty="0" err="1">
                <a:solidFill>
                  <a:srgbClr val="964277"/>
                </a:solidFill>
                <a:uFillTx/>
                <a:latin typeface="Arial"/>
                <a:hlinkClick r:id="rId9"/>
              </a:rPr>
              <a:t>Escape</a:t>
            </a:r>
            <a:r>
              <a:rPr lang="ro-RO" sz="1400" b="1" u="sng" strike="noStrike" dirty="0">
                <a:solidFill>
                  <a:srgbClr val="964277"/>
                </a:solidFill>
                <a:uFillTx/>
                <a:latin typeface="Arial"/>
                <a:hlinkClick r:id="rId9"/>
              </a:rPr>
              <a:t> Fake</a:t>
            </a:r>
            <a:r>
              <a:rPr lang="ro-RO" sz="1400" b="1" strike="noStrike" dirty="0">
                <a:solidFill>
                  <a:srgbClr val="1D848A"/>
                </a:solidFill>
                <a:latin typeface="Arial"/>
              </a:rPr>
              <a:t> </a:t>
            </a:r>
            <a:r>
              <a:rPr lang="ro-RO" sz="1400" b="0" strike="noStrike" dirty="0">
                <a:solidFill>
                  <a:srgbClr val="808080"/>
                </a:solidFill>
                <a:latin typeface="Arial"/>
              </a:rPr>
              <a:t>(Scapă de fals) (limbile germană și engleză). Aplicație de tip joc care poate fi descărcată și care susține alfabetizarea mediatică. Pentru tineri de minimum 15 ani.</a:t>
            </a:r>
          </a:p>
          <a:p>
            <a:pPr marL="577800">
              <a:lnSpc>
                <a:spcPct val="90000"/>
              </a:lnSpc>
              <a:spcBef>
                <a:spcPts val="1199"/>
              </a:spcBef>
              <a:tabLst>
                <a:tab pos="1060560" algn="l"/>
              </a:tabLst>
            </a:pPr>
            <a:r>
              <a:rPr lang="ro-RO" sz="1200" b="0" i="1" strike="noStrike" dirty="0">
                <a:solidFill>
                  <a:srgbClr val="808080"/>
                </a:solidFill>
                <a:latin typeface="Arial"/>
              </a:rPr>
              <a:t>	Disponibil în limbile engleză și germană.</a:t>
            </a:r>
          </a:p>
          <a:p>
            <a:pPr marL="863640" indent="-285480">
              <a:lnSpc>
                <a:spcPct val="90000"/>
              </a:lnSpc>
              <a:spcBef>
                <a:spcPts val="1199"/>
              </a:spcBef>
              <a:buClr>
                <a:srgbClr val="4365E2"/>
              </a:buClr>
              <a:buFont typeface="Arial"/>
              <a:buChar char="•"/>
              <a:tabLst>
                <a:tab pos="1060560" algn="l"/>
              </a:tabLst>
            </a:pPr>
            <a:r>
              <a:rPr lang="ro-RO" sz="1400" b="1" u="sng" strike="noStrike" dirty="0" err="1">
                <a:solidFill>
                  <a:srgbClr val="964277"/>
                </a:solidFill>
                <a:uFillTx/>
                <a:latin typeface="Arial"/>
                <a:hlinkClick r:id="rId10"/>
              </a:rPr>
              <a:t>Troll</a:t>
            </a:r>
            <a:r>
              <a:rPr lang="ro-RO" sz="1400" b="1" u="sng" strike="noStrike" dirty="0">
                <a:solidFill>
                  <a:srgbClr val="964277"/>
                </a:solidFill>
                <a:uFillTx/>
                <a:latin typeface="Arial"/>
                <a:hlinkClick r:id="rId10"/>
              </a:rPr>
              <a:t> </a:t>
            </a:r>
            <a:r>
              <a:rPr lang="ro-RO" sz="1400" b="1" u="sng" strike="noStrike" dirty="0" err="1">
                <a:solidFill>
                  <a:srgbClr val="964277"/>
                </a:solidFill>
                <a:uFillTx/>
                <a:latin typeface="Arial"/>
                <a:hlinkClick r:id="rId10"/>
              </a:rPr>
              <a:t>Factory</a:t>
            </a:r>
            <a:r>
              <a:rPr lang="ro-RO" sz="1400" b="1" strike="noStrike" dirty="0">
                <a:solidFill>
                  <a:srgbClr val="1D848A"/>
                </a:solidFill>
                <a:latin typeface="Arial"/>
              </a:rPr>
              <a:t> </a:t>
            </a:r>
            <a:r>
              <a:rPr lang="ro-RO" sz="1400" b="0" strike="noStrike" dirty="0">
                <a:solidFill>
                  <a:srgbClr val="808080"/>
                </a:solidFill>
                <a:latin typeface="Arial"/>
              </a:rPr>
              <a:t>(Fermă de troli) (EN). Jucătorul este un trol care creează știri false. Pentru tineri de minimum 16 ani.</a:t>
            </a:r>
          </a:p>
          <a:p>
            <a:pPr marL="577800">
              <a:lnSpc>
                <a:spcPct val="90000"/>
              </a:lnSpc>
              <a:spcBef>
                <a:spcPts val="1199"/>
              </a:spcBef>
              <a:tabLst>
                <a:tab pos="1060560" algn="l"/>
              </a:tabLst>
            </a:pPr>
            <a:r>
              <a:rPr lang="ro-RO" sz="1200" b="0" i="1" strike="noStrike" dirty="0">
                <a:solidFill>
                  <a:srgbClr val="808080"/>
                </a:solidFill>
                <a:latin typeface="Arial"/>
              </a:rPr>
              <a:t>	Disponibil exclusiv în limba engleză.</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1"/>
            <a:stretch/>
          </p:blipFill>
          <p:spPr>
            <a:xfrm>
              <a:off x="463680" y="2623680"/>
              <a:ext cx="1945440" cy="1945440"/>
            </a:xfrm>
            <a:prstGeom prst="rect">
              <a:avLst/>
            </a:prstGeom>
            <a:ln w="0">
              <a:noFill/>
            </a:ln>
          </p:spPr>
        </p:pic>
        <p:pic>
          <p:nvPicPr>
            <p:cNvPr id="636" name="Immagine 9"/>
            <p:cNvPicPr/>
            <p:nvPr/>
          </p:nvPicPr>
          <p:blipFill>
            <a:blip r:embed="rId12">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a:solidFill>
                  <a:srgbClr val="FFFFFF"/>
                </a:solidFill>
                <a:latin typeface="Arial"/>
              </a:rPr>
              <a:t>SFATURI PENTRU A AFLA MAI MULTE - </a:t>
            </a:r>
            <a:r>
              <a:rPr lang="ro-RO" sz="1800" b="1" strike="noStrike">
                <a:solidFill>
                  <a:srgbClr val="FFFFFF"/>
                </a:solidFill>
                <a:latin typeface="Arial"/>
              </a:rPr>
              <a:t>VERIFICATORI DE FAPTE</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ro-RO" sz="1400" b="0" strike="noStrike">
                <a:solidFill>
                  <a:srgbClr val="808080"/>
                </a:solidFill>
                <a:latin typeface="Arial"/>
              </a:rPr>
              <a:t>Listele cu organizațiile care efectuează verificări ale faptelor în țara ta sunt actualizate prin </a:t>
            </a:r>
            <a:r>
              <a:rPr lang="ro-RO" sz="1400" b="1" u="sng" strike="noStrike">
                <a:solidFill>
                  <a:srgbClr val="964277"/>
                </a:solidFill>
                <a:uFillTx/>
                <a:latin typeface="Arial"/>
                <a:hlinkClick r:id="rId3"/>
              </a:rPr>
              <a:t>Institutul Poynter</a:t>
            </a:r>
            <a:r>
              <a:rPr lang="ro-RO" sz="1400" b="1" strike="noStrike">
                <a:solidFill>
                  <a:srgbClr val="1D848A"/>
                </a:solidFill>
                <a:latin typeface="Arial"/>
              </a:rPr>
              <a:t> </a:t>
            </a:r>
            <a:r>
              <a:rPr lang="ro-RO"/>
              <a:t/>
            </a:r>
            <a:br>
              <a:rPr lang="ro-RO"/>
            </a:br>
            <a:r>
              <a:rPr lang="ro-RO" sz="1400" b="0" strike="noStrike">
                <a:solidFill>
                  <a:srgbClr val="808080"/>
                </a:solidFill>
                <a:latin typeface="Arial"/>
              </a:rPr>
              <a:t>și</a:t>
            </a:r>
            <a:r>
              <a:rPr lang="ro-RO" sz="1400" b="0" strike="noStrike">
                <a:solidFill>
                  <a:srgbClr val="1D848A"/>
                </a:solidFill>
                <a:latin typeface="Arial"/>
              </a:rPr>
              <a:t> </a:t>
            </a:r>
            <a:r>
              <a:rPr lang="ro-RO" sz="1400" b="1" u="sng" strike="noStrike">
                <a:solidFill>
                  <a:srgbClr val="964277"/>
                </a:solidFill>
                <a:uFillTx/>
                <a:latin typeface="Arial"/>
                <a:hlinkClick r:id="rId4"/>
              </a:rPr>
              <a:t>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ro-RO" sz="1400" b="0" strike="noStrike">
                <a:solidFill>
                  <a:srgbClr val="808080"/>
                </a:solidFill>
                <a:latin typeface="Arial"/>
              </a:rPr>
              <a:t>Caută rezultatele verificării faptelor de pe web cu privire la o temă sau persoană, folosind funcția </a:t>
            </a:r>
            <a:r>
              <a:rPr lang="ro-RO"/>
              <a:t/>
            </a:r>
            <a:br>
              <a:rPr lang="ro-RO"/>
            </a:br>
            <a:r>
              <a:rPr lang="ro-RO" sz="1400" b="1" u="sng" strike="noStrike">
                <a:solidFill>
                  <a:srgbClr val="964277"/>
                </a:solidFill>
                <a:uFillTx/>
                <a:latin typeface="Arial"/>
                <a:hlinkClick r:id="rId5"/>
              </a:rPr>
              <a:t>Fact Check Explorer de la Google</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ro-RO" sz="1400" b="1" u="sng" strike="noStrike">
                <a:solidFill>
                  <a:srgbClr val="964277"/>
                </a:solidFill>
                <a:uFillTx/>
                <a:latin typeface="Arial"/>
                <a:hlinkClick r:id="rId6"/>
              </a:rPr>
              <a:t>Learn to Discern (Învață să ai discernământ) </a:t>
            </a:r>
            <a:r>
              <a:rPr lang="ro-RO" sz="1400" b="0" strike="noStrike">
                <a:solidFill>
                  <a:srgbClr val="808080"/>
                </a:solidFill>
                <a:latin typeface="Arial"/>
              </a:rPr>
              <a:t>– Manualul formatorilor pentru alfabetizare mediatică, publicat de organizația non-profit pentru dezvoltare și educație globală </a:t>
            </a:r>
            <a:r>
              <a:rPr lang="ro-RO"/>
              <a:t/>
            </a:r>
            <a:br>
              <a:rPr lang="ro-RO"/>
            </a:br>
            <a:r>
              <a:rPr lang="ro-RO" sz="1400" b="0" strike="noStrike">
                <a:solidFill>
                  <a:srgbClr val="808080"/>
                </a:solidFill>
                <a:latin typeface="Arial"/>
              </a:rPr>
              <a:t>IREX</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ro-RO" sz="1400" b="0" strike="noStrike">
                <a:solidFill>
                  <a:srgbClr val="808080"/>
                </a:solidFill>
                <a:latin typeface="Arial"/>
              </a:rPr>
              <a:t>Grupul UE </a:t>
            </a:r>
            <a:r>
              <a:rPr lang="ro-RO" sz="1400" b="1" u="sng" strike="noStrike">
                <a:solidFill>
                  <a:srgbClr val="964277"/>
                </a:solidFill>
                <a:uFillTx/>
                <a:latin typeface="Arial"/>
                <a:hlinkClick r:id="rId7"/>
              </a:rPr>
              <a:t>pentru combaterea dezinformării</a:t>
            </a:r>
            <a:r>
              <a:rPr lang="ro-RO" sz="1400" b="1" strike="noStrike">
                <a:solidFill>
                  <a:srgbClr val="1D848A"/>
                </a:solidFill>
                <a:latin typeface="Arial"/>
              </a:rPr>
              <a:t> </a:t>
            </a:r>
            <a:r>
              <a:rPr lang="ro-RO" sz="1400" b="0" strike="noStrike">
                <a:solidFill>
                  <a:srgbClr val="808080"/>
                </a:solidFill>
                <a:latin typeface="Arial"/>
              </a:rPr>
              <a:t>și campania </a:t>
            </a:r>
            <a:r>
              <a:rPr lang="ro-RO" sz="1400" b="1" strike="noStrike">
                <a:solidFill>
                  <a:srgbClr val="808080"/>
                </a:solidFill>
                <a:latin typeface="Arial"/>
              </a:rPr>
              <a:t>„</a:t>
            </a:r>
            <a:r>
              <a:rPr lang="ro-RO" sz="1400" b="1" u="sng" strike="noStrike">
                <a:solidFill>
                  <a:srgbClr val="964277"/>
                </a:solidFill>
                <a:uFillTx/>
                <a:latin typeface="Arial"/>
                <a:hlinkClick r:id="rId8"/>
              </a:rPr>
              <a:t>Gândește-te înainte să distribui</a:t>
            </a:r>
            <a:r>
              <a:rPr lang="ro-RO" sz="1400" b="1" strike="noStrike">
                <a:solidFill>
                  <a:srgbClr val="808080"/>
                </a:solidFill>
                <a:latin typeface="Arial"/>
              </a:rPr>
              <a:t>”</a:t>
            </a:r>
            <a:r>
              <a:rPr lang="ro-RO" sz="1400" b="1" strike="noStrike">
                <a:latin typeface="Arial"/>
              </a:rPr>
              <a:t> </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a:solidFill>
                  <a:srgbClr val="FFFFFF"/>
                </a:solidFill>
                <a:latin typeface="Arial"/>
              </a:rPr>
              <a:t>SFATURI PENTRU A AFLA MAI MULTE - </a:t>
            </a:r>
            <a:r>
              <a:rPr lang="ro-RO" sz="1800" b="1" strike="noStrike">
                <a:solidFill>
                  <a:srgbClr val="FFFFFF"/>
                </a:solidFill>
                <a:latin typeface="Arial"/>
              </a:rPr>
              <a:t>RESURSE NAȚIONALE</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ro-RO" sz="1400" b="1" strike="noStrike">
                <a:solidFill>
                  <a:srgbClr val="0A1641"/>
                </a:solidFill>
                <a:latin typeface="Arial"/>
              </a:rPr>
              <a:t>AUSTRIA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6"/>
              </a:rPr>
              <a:t>Click &amp; Check (Dă clic și verifică)</a:t>
            </a:r>
            <a:r>
              <a:rPr lang="ro-RO"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BELGIA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BULGARIA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8"/>
              </a:rPr>
              <a:t>Gramoten</a:t>
            </a:r>
            <a:r>
              <a:rPr lang="ro-RO"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CROAȚIA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9"/>
              </a:rPr>
              <a:t>Asociația pentru comunicare și cultură mass-media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0"/>
              </a:rPr>
              <a:t>Copiii mass-mediei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1"/>
              </a:rPr>
              <a:t>Zilele alfabetizării mediatice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ro-RO" sz="1400" b="1" strike="noStrike">
                <a:solidFill>
                  <a:srgbClr val="0A1641"/>
                </a:solidFill>
                <a:latin typeface="Arial"/>
              </a:rPr>
              <a:t>CIPRU</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2"/>
              </a:rPr>
              <a:t>Combaterea informării greșite prin alfabetizare mediatică </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CEHIA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3"/>
              </a:rPr>
              <a:t>Clovekvtisni</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5"/>
              </a:rPr>
              <a:t>Elpida</a:t>
            </a:r>
            <a:r>
              <a:rPr lang="ro-RO"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DANEMARCA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7"/>
              </a:rPr>
              <a:t>TjekDet</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8"/>
              </a:rPr>
              <a:t>DR Detektor</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20"/>
              </a:rPr>
              <a:t>Børneavisen</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CÂTEVA EXEMPLE</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ro-RO" sz="1400" b="1" strike="noStrike" dirty="0">
                <a:solidFill>
                  <a:srgbClr val="0B1741"/>
                </a:solidFill>
                <a:latin typeface="Arial"/>
              </a:rPr>
              <a:t>LEGENDĂ GREȘITĂ</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ro-RO" sz="1400" b="1" strike="noStrike" dirty="0">
                <a:solidFill>
                  <a:srgbClr val="0B1741"/>
                </a:solidFill>
                <a:latin typeface="Arial"/>
              </a:rPr>
              <a:t>SURSA NU EXISTĂ</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60088" y="4523220"/>
            <a:ext cx="1535583" cy="417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2800" b="1" strike="noStrike" dirty="0">
                <a:solidFill>
                  <a:srgbClr val="FFFFFF"/>
                </a:solidFill>
                <a:latin typeface="Arial"/>
              </a:rPr>
              <a:t>FALS</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ro-RO" sz="1400" b="1" strike="noStrike" dirty="0">
                <a:solidFill>
                  <a:srgbClr val="0A1641"/>
                </a:solidFill>
                <a:latin typeface="Arial"/>
              </a:rPr>
              <a:t>Imaginea aparține contului unei alte fete care, din unghiul redat, seamănă cu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ro-RO" sz="1400" b="1" strike="noStrike" dirty="0">
                <a:solidFill>
                  <a:srgbClr val="0A1641"/>
                </a:solidFill>
                <a:latin typeface="Arial"/>
              </a:rPr>
              <a:t>Dailypresser.com nu este un site web real de știri, postarea a fost inventată în întregime.</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o-RO" sz="2800" b="1" strike="noStrike" dirty="0">
                <a:solidFill>
                  <a:srgbClr val="FFFFFF"/>
                </a:solidFill>
                <a:latin typeface="Arial"/>
              </a:rPr>
              <a:t>FALS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RECOMANDĂRI PENTRU DOCUMENTARE SUPLIMENTARĂ - </a:t>
            </a:r>
            <a:r>
              <a:rPr lang="ro-RO" sz="1800" b="1" strike="noStrike" dirty="0">
                <a:solidFill>
                  <a:srgbClr val="FFFFFF"/>
                </a:solidFill>
                <a:latin typeface="Arial"/>
              </a:rPr>
              <a:t>RESURSE NAȚIONALE</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ro-RO" sz="1400" b="1" strike="noStrike" dirty="0">
                <a:solidFill>
                  <a:srgbClr val="0A1641"/>
                </a:solidFill>
                <a:latin typeface="Arial"/>
              </a:rPr>
              <a:t>ESTONIA</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4"/>
              </a:rPr>
              <a:t>SALTO Participation &amp; Informa</a:t>
            </a:r>
            <a:r>
              <a:rPr lang="ro-RO" sz="1400" b="1" u="sng" strike="noStrike" dirty="0">
                <a:solidFill>
                  <a:srgbClr val="964277"/>
                </a:solidFill>
                <a:uFillTx/>
                <a:latin typeface="Arial"/>
                <a:hlinkClick r:id="rId4"/>
              </a:rPr>
              <a:t>tion</a:t>
            </a:r>
          </a:p>
          <a:p>
            <a:pPr>
              <a:lnSpc>
                <a:spcPct val="90000"/>
              </a:lnSpc>
              <a:spcBef>
                <a:spcPts val="1199"/>
              </a:spcBef>
            </a:pPr>
            <a:endParaRPr lang="fr-BE" sz="1400" b="0" strike="noStrike" spc="-1" dirty="0">
              <a:latin typeface="Arial"/>
            </a:endParaRPr>
          </a:p>
          <a:p>
            <a:pPr>
              <a:lnSpc>
                <a:spcPct val="90000"/>
              </a:lnSpc>
              <a:spcBef>
                <a:spcPts val="1199"/>
              </a:spcBef>
            </a:pPr>
            <a:r>
              <a:rPr lang="ro-RO" sz="1400" b="1" strike="noStrike" dirty="0">
                <a:solidFill>
                  <a:srgbClr val="0A1641"/>
                </a:solidFill>
                <a:latin typeface="Arial"/>
              </a:rPr>
              <a:t>FINLANDA</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5"/>
              </a:rPr>
              <a:t>Alfabetizare mediatică în Finlanda</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7"/>
              </a:rPr>
              <a:t>Școala de alfabetizare mediatică</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1"/>
              </a:rPr>
              <a:t>YLE</a:t>
            </a:r>
            <a:r>
              <a:rPr lang="ro-RO" sz="1200" b="0" u="sng" strike="noStrike" dirty="0">
                <a:solidFill>
                  <a:srgbClr val="964277"/>
                </a:solidFill>
                <a:uFillTx/>
                <a:latin typeface="Arial"/>
                <a:hlinkClick r:id="rId11"/>
              </a:rPr>
              <a:t> </a:t>
            </a:r>
            <a:r>
              <a:rPr lang="ro-RO" sz="1200" b="1" u="sng" strike="noStrike" dirty="0">
                <a:solidFill>
                  <a:srgbClr val="964277"/>
                </a:solidFill>
                <a:uFillTx/>
                <a:latin typeface="Arial"/>
                <a:hlinkClick r:id="rId11"/>
              </a:rPr>
              <a:t>Uutisluokka</a:t>
            </a:r>
          </a:p>
          <a:p>
            <a:pPr>
              <a:lnSpc>
                <a:spcPct val="90000"/>
              </a:lnSpc>
              <a:spcBef>
                <a:spcPts val="1199"/>
              </a:spcBef>
            </a:pPr>
            <a:endParaRPr lang="fr-BE" sz="1200" b="0" strike="noStrike" spc="-1" dirty="0">
              <a:latin typeface="Arial"/>
            </a:endParaRPr>
          </a:p>
          <a:p>
            <a:pPr>
              <a:lnSpc>
                <a:spcPct val="90000"/>
              </a:lnSpc>
              <a:spcBef>
                <a:spcPts val="1199"/>
              </a:spcBef>
            </a:pPr>
            <a:r>
              <a:rPr lang="ro-RO" sz="1400" b="1" strike="noStrike" dirty="0">
                <a:solidFill>
                  <a:srgbClr val="0A1641"/>
                </a:solidFill>
                <a:latin typeface="Arial"/>
              </a:rPr>
              <a:t>FRANȚA</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2"/>
              </a:rPr>
              <a:t>IREX Europa</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ro-RO" sz="1400" b="1" strike="noStrike" dirty="0">
                <a:solidFill>
                  <a:srgbClr val="0A1641"/>
                </a:solidFill>
                <a:latin typeface="Arial"/>
              </a:rPr>
              <a:t>GERMANIA</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4"/>
              </a:rPr>
              <a:t>SCHAU HIN! </a:t>
            </a:r>
            <a:r>
              <a:rPr lang="ro-RO" sz="1200" b="1" u="sng" strike="noStrike" dirty="0" err="1">
                <a:solidFill>
                  <a:srgbClr val="964277"/>
                </a:solidFill>
                <a:uFillTx/>
                <a:latin typeface="Arial"/>
                <a:hlinkClick r:id="rId14"/>
              </a:rPr>
              <a:t>Was</a:t>
            </a:r>
            <a:r>
              <a:rPr lang="ro-RO" sz="1200" b="1" u="sng" strike="noStrike" dirty="0">
                <a:solidFill>
                  <a:srgbClr val="964277"/>
                </a:solidFill>
                <a:uFillTx/>
                <a:latin typeface="Arial"/>
                <a:hlinkClick r:id="rId14"/>
              </a:rPr>
              <a:t> </a:t>
            </a:r>
            <a:r>
              <a:rPr lang="ro-RO" sz="1200" b="1" u="sng" strike="noStrike" dirty="0" err="1">
                <a:solidFill>
                  <a:srgbClr val="964277"/>
                </a:solidFill>
                <a:uFillTx/>
                <a:latin typeface="Arial"/>
                <a:hlinkClick r:id="rId14"/>
              </a:rPr>
              <a:t>Dein</a:t>
            </a:r>
            <a:r>
              <a:rPr lang="ro-RO" sz="1200" b="1" u="sng" strike="noStrike" dirty="0">
                <a:solidFill>
                  <a:srgbClr val="964277"/>
                </a:solidFill>
                <a:uFillTx/>
                <a:latin typeface="Arial"/>
                <a:hlinkClick r:id="rId14"/>
              </a:rPr>
              <a:t> </a:t>
            </a:r>
            <a:r>
              <a:rPr lang="ro-RO" sz="1200" b="1" u="sng" strike="noStrike" dirty="0" err="1">
                <a:solidFill>
                  <a:srgbClr val="964277"/>
                </a:solidFill>
                <a:uFillTx/>
                <a:latin typeface="Arial"/>
                <a:hlinkClick r:id="rId14"/>
              </a:rPr>
              <a:t>Kind</a:t>
            </a:r>
            <a:r>
              <a:rPr lang="ro-RO" sz="1200" b="1" u="sng" strike="noStrike" dirty="0">
                <a:solidFill>
                  <a:srgbClr val="964277"/>
                </a:solidFill>
                <a:uFillTx/>
                <a:latin typeface="Arial"/>
                <a:hlinkClick r:id="rId14"/>
              </a:rPr>
              <a:t> mit </a:t>
            </a:r>
            <a:r>
              <a:rPr lang="ro-RO" sz="1200" b="1" u="sng" strike="noStrike" dirty="0" err="1">
                <a:solidFill>
                  <a:srgbClr val="964277"/>
                </a:solidFill>
                <a:uFillTx/>
                <a:latin typeface="Arial"/>
                <a:hlinkClick r:id="rId14"/>
              </a:rPr>
              <a:t>Medien</a:t>
            </a:r>
            <a:r>
              <a:rPr lang="ro-RO" sz="1200" b="1" u="sng" strike="noStrike" dirty="0">
                <a:solidFill>
                  <a:srgbClr val="964277"/>
                </a:solidFill>
                <a:uFillTx/>
                <a:latin typeface="Arial"/>
                <a:hlinkClick r:id="rId14"/>
              </a:rPr>
              <a:t> </a:t>
            </a:r>
            <a:r>
              <a:rPr lang="ro-RO" sz="1200" b="1" u="sng" strike="noStrike" dirty="0" err="1">
                <a:solidFill>
                  <a:srgbClr val="964277"/>
                </a:solidFill>
                <a:uFillTx/>
                <a:latin typeface="Arial"/>
                <a:hlinkClick r:id="rId14"/>
              </a:rPr>
              <a:t>macht</a:t>
            </a:r>
            <a:endParaRPr lang="ro-RO" sz="1200" b="1" u="sng" strike="noStrike" dirty="0">
              <a:solidFill>
                <a:srgbClr val="964277"/>
              </a:solidFill>
              <a:uFillTx/>
              <a:latin typeface="Arial"/>
              <a:hlinkClick r:id="rId14"/>
            </a:endParaRP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5"/>
              </a:rPr>
              <a:t>Gutes</a:t>
            </a:r>
            <a:r>
              <a:rPr lang="ro-RO" sz="1200" b="1" u="sng" strike="noStrike" dirty="0">
                <a:solidFill>
                  <a:srgbClr val="964277"/>
                </a:solidFill>
                <a:uFillTx/>
                <a:latin typeface="Arial"/>
                <a:hlinkClick r:id="rId15"/>
              </a:rPr>
              <a:t> </a:t>
            </a:r>
            <a:r>
              <a:rPr lang="ro-RO" sz="1200" b="1" u="sng" strike="noStrike" dirty="0" err="1">
                <a:solidFill>
                  <a:srgbClr val="964277"/>
                </a:solidFill>
                <a:uFillTx/>
                <a:latin typeface="Arial"/>
                <a:hlinkClick r:id="rId15"/>
              </a:rPr>
              <a:t>Aufwachsen</a:t>
            </a:r>
            <a:r>
              <a:rPr lang="ro-RO" sz="1200" b="1" u="sng" strike="noStrike" dirty="0">
                <a:solidFill>
                  <a:srgbClr val="964277"/>
                </a:solidFill>
                <a:uFillTx/>
                <a:latin typeface="Arial"/>
                <a:hlinkClick r:id="rId15"/>
              </a:rPr>
              <a:t> mit </a:t>
            </a:r>
            <a:r>
              <a:rPr lang="ro-RO" sz="1200" b="1" u="sng" strike="noStrike" dirty="0" err="1">
                <a:solidFill>
                  <a:srgbClr val="964277"/>
                </a:solidFill>
                <a:uFillTx/>
                <a:latin typeface="Arial"/>
                <a:hlinkClick r:id="rId15"/>
              </a:rPr>
              <a:t>Medien</a:t>
            </a:r>
            <a:endParaRPr lang="ro-RO" sz="1200" b="1" u="sng" strike="noStrike" dirty="0">
              <a:solidFill>
                <a:srgbClr val="964277"/>
              </a:solidFill>
              <a:uFillTx/>
              <a:latin typeface="Arial"/>
              <a:hlinkClick r:id="rId15"/>
            </a:endParaRP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6"/>
              </a:rPr>
              <a:t>Surfen</a:t>
            </a:r>
            <a:r>
              <a:rPr lang="ro-RO" sz="1200" b="1" u="sng" strike="noStrike" dirty="0">
                <a:solidFill>
                  <a:srgbClr val="964277"/>
                </a:solidFill>
                <a:uFillTx/>
                <a:latin typeface="Arial"/>
                <a:hlinkClick r:id="rId16"/>
              </a:rPr>
              <a:t> </a:t>
            </a:r>
            <a:r>
              <a:rPr lang="ro-RO" sz="1200" b="1" u="sng" strike="noStrike" dirty="0" err="1">
                <a:solidFill>
                  <a:srgbClr val="964277"/>
                </a:solidFill>
                <a:uFillTx/>
                <a:latin typeface="Arial"/>
                <a:hlinkClick r:id="rId16"/>
              </a:rPr>
              <a:t>ohne</a:t>
            </a:r>
            <a:r>
              <a:rPr lang="ro-RO" sz="1200" b="1" u="sng" strike="noStrike" dirty="0">
                <a:solidFill>
                  <a:srgbClr val="964277"/>
                </a:solidFill>
                <a:uFillTx/>
                <a:latin typeface="Arial"/>
                <a:hlinkClick r:id="rId16"/>
              </a:rPr>
              <a:t> </a:t>
            </a:r>
            <a:r>
              <a:rPr lang="ro-RO" sz="1200" b="1" u="sng" strike="noStrike" dirty="0" err="1">
                <a:solidFill>
                  <a:srgbClr val="964277"/>
                </a:solidFill>
                <a:uFillTx/>
                <a:latin typeface="Arial"/>
                <a:hlinkClick r:id="rId16"/>
              </a:rPr>
              <a:t>Risiko</a:t>
            </a:r>
            <a:endParaRPr lang="ro-RO" sz="1200" b="1" u="sng" strike="noStrike" dirty="0">
              <a:solidFill>
                <a:srgbClr val="964277"/>
              </a:solidFill>
              <a:uFillTx/>
              <a:latin typeface="Arial"/>
              <a:hlinkClick r:id="rId16"/>
            </a:endParaRP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7"/>
              </a:rPr>
              <a:t>App-Datenbank</a:t>
            </a:r>
            <a:r>
              <a:rPr lang="ro-RO" sz="1200" b="1" u="sng" strike="noStrike" dirty="0">
                <a:solidFill>
                  <a:srgbClr val="964277"/>
                </a:solidFill>
                <a:uFillTx/>
                <a:latin typeface="Arial"/>
                <a:hlinkClick r:id="rId17"/>
              </a:rPr>
              <a:t> des </a:t>
            </a:r>
            <a:r>
              <a:rPr lang="ro-RO" sz="1200" b="1" u="sng" strike="noStrike" dirty="0" err="1">
                <a:solidFill>
                  <a:srgbClr val="964277"/>
                </a:solidFill>
                <a:uFillTx/>
                <a:latin typeface="Arial"/>
                <a:hlinkClick r:id="rId17"/>
              </a:rPr>
              <a:t>Deutschen</a:t>
            </a:r>
            <a:r>
              <a:rPr lang="ro-RO" sz="1200" b="1" u="sng" strike="noStrike" dirty="0">
                <a:solidFill>
                  <a:srgbClr val="964277"/>
                </a:solidFill>
                <a:uFillTx/>
                <a:latin typeface="Arial"/>
                <a:hlinkClick r:id="rId17"/>
              </a:rPr>
              <a:t> </a:t>
            </a:r>
            <a:r>
              <a:rPr lang="ro-RO" sz="1200" b="1" u="sng" strike="noStrike" dirty="0" err="1">
                <a:solidFill>
                  <a:srgbClr val="964277"/>
                </a:solidFill>
                <a:uFillTx/>
                <a:latin typeface="Arial"/>
                <a:hlinkClick r:id="rId17"/>
              </a:rPr>
              <a:t>Jugendinstituts</a:t>
            </a:r>
            <a:endParaRPr lang="ro-RO" sz="1200" b="1" u="sng" strike="noStrike" dirty="0">
              <a:solidFill>
                <a:srgbClr val="964277"/>
              </a:solidFill>
              <a:uFillTx/>
              <a:latin typeface="Arial"/>
              <a:hlinkClick r:id="rId17"/>
            </a:endParaRP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8"/>
              </a:rPr>
              <a:t>ACT ON! </a:t>
            </a:r>
            <a:r>
              <a:rPr lang="ro-RO" sz="1200" b="1" u="sng" strike="noStrike" dirty="0" err="1">
                <a:solidFill>
                  <a:srgbClr val="964277"/>
                </a:solidFill>
                <a:uFillTx/>
                <a:latin typeface="Arial"/>
                <a:hlinkClick r:id="rId18"/>
              </a:rPr>
              <a:t>aktiv</a:t>
            </a:r>
            <a:r>
              <a:rPr lang="ro-RO" sz="1200" b="1" u="sng" strike="noStrike" dirty="0">
                <a:solidFill>
                  <a:srgbClr val="964277"/>
                </a:solidFill>
                <a:uFillTx/>
                <a:latin typeface="Arial"/>
                <a:hlinkClick r:id="rId18"/>
              </a:rPr>
              <a:t> + </a:t>
            </a:r>
            <a:r>
              <a:rPr lang="ro-RO" sz="1200" b="1" u="sng" strike="noStrike" dirty="0" err="1">
                <a:solidFill>
                  <a:srgbClr val="964277"/>
                </a:solidFill>
                <a:uFillTx/>
                <a:latin typeface="Arial"/>
                <a:hlinkClick r:id="rId18"/>
              </a:rPr>
              <a:t>selbstbestimmt</a:t>
            </a:r>
            <a:r>
              <a:rPr lang="ro-RO" sz="1200" b="1" u="sng" strike="noStrike" dirty="0">
                <a:solidFill>
                  <a:srgbClr val="964277"/>
                </a:solidFill>
                <a:uFillTx/>
                <a:latin typeface="Arial"/>
                <a:hlinkClick r:id="rId18"/>
              </a:rPr>
              <a:t> online</a:t>
            </a: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9"/>
              </a:rPr>
              <a:t>Kindersuchmaschine</a:t>
            </a:r>
            <a:r>
              <a:rPr lang="ro-RO" sz="1200" b="1" u="sng" strike="noStrike" dirty="0">
                <a:solidFill>
                  <a:srgbClr val="964277"/>
                </a:solidFill>
                <a:uFillTx/>
                <a:latin typeface="Arial"/>
                <a:hlinkClick r:id="rId19"/>
              </a:rPr>
              <a:t> „</a:t>
            </a:r>
            <a:r>
              <a:rPr lang="ro-RO" sz="1200" b="1" u="sng" strike="noStrike" dirty="0" err="1">
                <a:solidFill>
                  <a:srgbClr val="964277"/>
                </a:solidFill>
                <a:uFillTx/>
                <a:latin typeface="Arial"/>
                <a:hlinkClick r:id="rId19"/>
              </a:rPr>
              <a:t>Blinde</a:t>
            </a:r>
            <a:r>
              <a:rPr lang="ro-RO" sz="1200" b="1" u="sng" strike="noStrike" dirty="0">
                <a:solidFill>
                  <a:srgbClr val="964277"/>
                </a:solidFill>
                <a:uFillTx/>
                <a:latin typeface="Arial"/>
                <a:hlinkClick r:id="rId19"/>
              </a:rPr>
              <a:t> </a:t>
            </a:r>
            <a:r>
              <a:rPr lang="ro-RO" sz="1200" b="1" u="sng" strike="noStrike" dirty="0" err="1">
                <a:solidFill>
                  <a:srgbClr val="964277"/>
                </a:solidFill>
                <a:uFillTx/>
                <a:latin typeface="Arial"/>
                <a:hlinkClick r:id="rId19"/>
              </a:rPr>
              <a:t>Kuh</a:t>
            </a:r>
            <a:r>
              <a:rPr lang="ro-RO" sz="1200" b="1" u="sng" strike="noStrike" dirty="0">
                <a:solidFill>
                  <a:srgbClr val="964277"/>
                </a:solidFill>
                <a:uFillTx/>
                <a:latin typeface="Arial"/>
                <a:hlinkClick r:id="rId19"/>
              </a:rPr>
              <a:t>”</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20"/>
              </a:rPr>
              <a:t>DW </a:t>
            </a:r>
            <a:r>
              <a:rPr lang="ro-RO" sz="1200" b="1" u="sng" strike="noStrike" dirty="0" err="1">
                <a:solidFill>
                  <a:srgbClr val="964277"/>
                </a:solidFill>
                <a:uFillTx/>
                <a:latin typeface="Arial"/>
                <a:hlinkClick r:id="rId20"/>
              </a:rPr>
              <a:t>Akademie</a:t>
            </a:r>
            <a:endParaRPr lang="ro-RO" sz="1200" b="1" u="sng" strike="noStrike" dirty="0">
              <a:solidFill>
                <a:srgbClr val="964277"/>
              </a:solidFill>
              <a:uFillTx/>
              <a:latin typeface="Arial"/>
              <a:hlinkClick r:id="rId20"/>
            </a:endParaRPr>
          </a:p>
          <a:p>
            <a:pPr>
              <a:lnSpc>
                <a:spcPct val="90000"/>
              </a:lnSpc>
              <a:spcBef>
                <a:spcPts val="1199"/>
              </a:spcBef>
            </a:pPr>
            <a:endParaRPr lang="fr-BE" sz="1200" b="0" strike="noStrike" spc="-1" dirty="0">
              <a:latin typeface="Arial"/>
            </a:endParaRPr>
          </a:p>
          <a:p>
            <a:pPr>
              <a:lnSpc>
                <a:spcPct val="90000"/>
              </a:lnSpc>
              <a:spcBef>
                <a:spcPts val="1199"/>
              </a:spcBef>
            </a:pPr>
            <a:r>
              <a:rPr lang="ro-RO" sz="1400" b="1" strike="noStrike" dirty="0">
                <a:solidFill>
                  <a:srgbClr val="0A1641"/>
                </a:solidFill>
                <a:latin typeface="Arial"/>
              </a:rPr>
              <a:t>GRECIA</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21"/>
              </a:rPr>
              <a:t>Institutul pentru alfabetizare mediatică</a:t>
            </a:r>
            <a:r>
              <a:rPr lang="ro-RO"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22"/>
              </a:rPr>
              <a:t>Fakescape</a:t>
            </a:r>
            <a:endParaRPr lang="ro-RO" sz="1200" b="1" u="sng" strike="noStrike" dirty="0">
              <a:solidFill>
                <a:srgbClr val="964277"/>
              </a:solidFill>
              <a:uFillTx/>
              <a:latin typeface="Arial"/>
              <a:hlinkClick r:id="rId22"/>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a:solidFill>
                  <a:srgbClr val="FFFFFF"/>
                </a:solidFill>
                <a:latin typeface="Arial"/>
              </a:rPr>
              <a:t>RECOMANDĂRI PENTRU DOCUMENTARE SUPLIMENTARĂ - </a:t>
            </a:r>
            <a:r>
              <a:rPr lang="ro-RO" sz="1800" b="1" strike="noStrike">
                <a:solidFill>
                  <a:srgbClr val="FFFFFF"/>
                </a:solidFill>
                <a:latin typeface="Arial"/>
              </a:rPr>
              <a:t>RESURSE NAȚIONALE</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ro-RO" sz="1400" b="1" strike="noStrike">
                <a:solidFill>
                  <a:srgbClr val="0A1641"/>
                </a:solidFill>
                <a:latin typeface="Arial"/>
              </a:rPr>
              <a:t>UNGARIA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IRLANDA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4"/>
              </a:rPr>
              <a:t>Be Media Smart (Fii inteligent în raport cu mass-media) </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ITALIA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7"/>
              </a:rPr>
              <a:t>Media Education (Asociația italiană pentru educație în domeniul mass-mediei)</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LETONIA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3"/>
              </a:rPr>
              <a:t>Supereroii internetului</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ro-RO" sz="1400" b="1" strike="noStrike">
                <a:solidFill>
                  <a:srgbClr val="0A1641"/>
                </a:solidFill>
                <a:latin typeface="Arial"/>
              </a:rPr>
              <a:t>LITUANIA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4"/>
              </a:rPr>
              <a:t>Draugiškas internetas (Internetul prietenos)</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6"/>
              </a:rPr>
              <a:t>Platforma de alfabetizare mediatică</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LUXEMBURG</a:t>
            </a:r>
          </a:p>
          <a:p>
            <a:pPr marL="171360" indent="-171000">
              <a:lnSpc>
                <a:spcPct val="90000"/>
              </a:lnSpc>
              <a:spcBef>
                <a:spcPts val="1199"/>
              </a:spcBef>
              <a:buClr>
                <a:srgbClr val="40BAD2"/>
              </a:buClr>
              <a:buFont typeface="Arial"/>
              <a:buChar char="•"/>
            </a:pPr>
            <a:r>
              <a:rPr lang="ro-RO"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9"/>
              </a:rPr>
              <a:t>BeSmartOnline!</a:t>
            </a:r>
            <a:r>
              <a:rPr lang="ro-RO"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ro-RO" sz="1400" b="1" strike="noStrike">
                <a:solidFill>
                  <a:srgbClr val="0A1641"/>
                </a:solidFill>
                <a:latin typeface="Arial"/>
              </a:rPr>
              <a:t>ȚĂRILE DE JOS</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21"/>
              </a:rPr>
              <a:t>European Journalism Centre (Centrul European de Jurnalism)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22"/>
              </a:rPr>
              <a:t>Hoezomediawijs</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23"/>
              </a:rPr>
              <a:t>Bad News (Vești proaste)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a:solidFill>
                  <a:srgbClr val="FFFFFF"/>
                </a:solidFill>
                <a:latin typeface="Arial"/>
              </a:rPr>
              <a:t>RECOMANDĂRI PENTRU DOCUMENTARE SUPLIMENTARĂ - </a:t>
            </a:r>
            <a:r>
              <a:rPr lang="ro-RO" sz="1800" b="1" strike="noStrike">
                <a:solidFill>
                  <a:srgbClr val="FFFFFF"/>
                </a:solidFill>
                <a:latin typeface="Arial"/>
              </a:rPr>
              <a:t>RESURSE NAȚIONALE</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1400" b="1" strike="noStrike">
                <a:solidFill>
                  <a:srgbClr val="0A1641"/>
                </a:solidFill>
                <a:latin typeface="Arial"/>
              </a:rPr>
              <a:t>POLONIA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3"/>
              </a:rPr>
              <a:t>Fundația Stefan Batory</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6"/>
              </a:rPr>
              <a:t>Center for Citizenship Education (Centrul pentru educație cetățenească)</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8"/>
              </a:rPr>
              <a:t>A Kid in the Web (Un copil în pânza de păianjen a web-ului)</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9"/>
              </a:rPr>
              <a:t>Fundația Panoptykon</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0"/>
              </a:rPr>
              <a:t>Polish Association of Media Literacy (Asociația polonă pentru alfabetizare media)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1"/>
              </a:rPr>
              <a:t>The School with Class Foundation (Fundația „Școala cu clasă”)</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7643912" y="100782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ro-RO" sz="1400" b="1" strike="noStrike" dirty="0">
                <a:solidFill>
                  <a:srgbClr val="0A1641"/>
                </a:solidFill>
                <a:latin typeface="Arial"/>
              </a:rPr>
              <a:t>PORTUGALIA</a:t>
            </a: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4"/>
              </a:rPr>
              <a:t>MILObs</a:t>
            </a:r>
            <a:endParaRPr lang="ro-RO" sz="1200" b="1" u="sng" strike="noStrike" dirty="0">
              <a:solidFill>
                <a:srgbClr val="964277"/>
              </a:solidFill>
              <a:uFillTx/>
              <a:latin typeface="Arial"/>
              <a:hlinkClick r:id="rId14"/>
            </a:endParaRP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5"/>
              </a:rPr>
              <a:t>Internet </a:t>
            </a:r>
            <a:r>
              <a:rPr lang="ro-RO" sz="1200" b="1" u="sng" strike="noStrike" dirty="0" err="1">
                <a:solidFill>
                  <a:srgbClr val="964277"/>
                </a:solidFill>
                <a:uFillTx/>
                <a:latin typeface="Arial"/>
                <a:hlinkClick r:id="rId15"/>
              </a:rPr>
              <a:t>Segura</a:t>
            </a:r>
            <a:endParaRPr lang="ro-RO" sz="1200" b="1" u="sng" strike="noStrike" dirty="0">
              <a:solidFill>
                <a:srgbClr val="964277"/>
              </a:solidFill>
              <a:uFillTx/>
              <a:latin typeface="Arial"/>
              <a:hlinkClick r:id="rId15"/>
            </a:endParaRP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16"/>
              </a:rPr>
              <a:t>National Digital </a:t>
            </a:r>
            <a:r>
              <a:rPr lang="ro-RO" sz="1200" b="1" u="sng" strike="noStrike" dirty="0" err="1">
                <a:solidFill>
                  <a:srgbClr val="964277"/>
                </a:solidFill>
                <a:uFillTx/>
                <a:latin typeface="Arial"/>
                <a:hlinkClick r:id="rId16"/>
              </a:rPr>
              <a:t>Competence</a:t>
            </a:r>
            <a:r>
              <a:rPr lang="ro-RO" sz="1200" b="1" u="sng" strike="noStrike" dirty="0">
                <a:solidFill>
                  <a:srgbClr val="964277"/>
                </a:solidFill>
                <a:uFillTx/>
                <a:latin typeface="Arial"/>
                <a:hlinkClick r:id="rId16"/>
              </a:rPr>
              <a:t> </a:t>
            </a:r>
            <a:r>
              <a:rPr lang="ro-RO" sz="1200" b="1" u="sng" strike="noStrike" dirty="0" err="1">
                <a:solidFill>
                  <a:srgbClr val="964277"/>
                </a:solidFill>
                <a:uFillTx/>
                <a:latin typeface="Arial"/>
                <a:hlinkClick r:id="rId16"/>
              </a:rPr>
              <a:t>Initiative</a:t>
            </a:r>
            <a:r>
              <a:rPr lang="ro-RO" sz="1200" b="1" u="sng" strike="noStrike" dirty="0">
                <a:solidFill>
                  <a:srgbClr val="964277"/>
                </a:solidFill>
                <a:uFillTx/>
                <a:latin typeface="Arial"/>
                <a:hlinkClick r:id="rId16"/>
              </a:rPr>
              <a:t> e.2030 (Inițiativa națională pentru competențe digitale e.2030)</a:t>
            </a:r>
          </a:p>
          <a:p>
            <a:pPr>
              <a:lnSpc>
                <a:spcPct val="90000"/>
              </a:lnSpc>
              <a:spcBef>
                <a:spcPts val="1199"/>
              </a:spcBef>
            </a:pPr>
            <a:endParaRPr lang="fr-BE" sz="1200" b="0" strike="noStrike" spc="-1" dirty="0">
              <a:latin typeface="Arial"/>
            </a:endParaRPr>
          </a:p>
          <a:p>
            <a:pPr>
              <a:lnSpc>
                <a:spcPct val="90000"/>
              </a:lnSpc>
              <a:spcBef>
                <a:spcPts val="1199"/>
              </a:spcBef>
            </a:pPr>
            <a:r>
              <a:rPr lang="ro-RO" sz="1400" b="1" strike="noStrike" dirty="0">
                <a:solidFill>
                  <a:srgbClr val="0A1641"/>
                </a:solidFill>
                <a:latin typeface="Arial"/>
              </a:rPr>
              <a:t>ROMÂNIA</a:t>
            </a: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7"/>
              </a:rPr>
              <a:t>ActiveWatch</a:t>
            </a:r>
            <a:r>
              <a:rPr lang="ro-RO"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8"/>
              </a:rPr>
              <a:t>Factual</a:t>
            </a:r>
            <a:endParaRPr lang="ro-RO" sz="1200" b="1" u="sng" strike="noStrike" dirty="0">
              <a:solidFill>
                <a:srgbClr val="964277"/>
              </a:solidFill>
              <a:uFillTx/>
              <a:latin typeface="Arial"/>
              <a:hlinkClick r:id="rId18"/>
            </a:endParaRP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19"/>
              </a:rPr>
              <a:t>Funky</a:t>
            </a:r>
            <a:r>
              <a:rPr lang="ro-RO" sz="1200" b="1" u="sng" strike="noStrike" dirty="0">
                <a:solidFill>
                  <a:srgbClr val="964277"/>
                </a:solidFill>
                <a:uFillTx/>
                <a:latin typeface="Arial"/>
                <a:hlinkClick r:id="rId19"/>
              </a:rPr>
              <a:t> </a:t>
            </a:r>
            <a:r>
              <a:rPr lang="ro-RO" sz="1200" b="1" u="sng" strike="noStrike" dirty="0" err="1">
                <a:solidFill>
                  <a:srgbClr val="964277"/>
                </a:solidFill>
                <a:uFillTx/>
                <a:latin typeface="Arial"/>
                <a:hlinkClick r:id="rId19"/>
              </a:rPr>
              <a:t>Citizens</a:t>
            </a:r>
            <a:r>
              <a:rPr lang="ro-RO" sz="1200" b="1" u="sng" strike="noStrike" dirty="0">
                <a:solidFill>
                  <a:srgbClr val="964277"/>
                </a:solidFill>
                <a:uFillTx/>
                <a:latin typeface="Arial"/>
                <a:hlinkClick r:id="rId19"/>
              </a:rPr>
              <a:t> </a:t>
            </a:r>
          </a:p>
          <a:p>
            <a:pPr marL="182880" indent="-182520">
              <a:lnSpc>
                <a:spcPct val="90000"/>
              </a:lnSpc>
              <a:spcBef>
                <a:spcPts val="1199"/>
              </a:spcBef>
              <a:buClr>
                <a:srgbClr val="40BAD2"/>
              </a:buClr>
              <a:buFont typeface="Wingdings 2" charset="2"/>
              <a:buChar char=""/>
            </a:pPr>
            <a:r>
              <a:rPr lang="ro-RO" sz="1200" b="1" u="sng" strike="noStrike" dirty="0" err="1">
                <a:solidFill>
                  <a:srgbClr val="964277"/>
                </a:solidFill>
                <a:uFillTx/>
                <a:latin typeface="Arial"/>
                <a:hlinkClick r:id="rId20"/>
              </a:rPr>
              <a:t>Mediawise</a:t>
            </a:r>
            <a:r>
              <a:rPr lang="ro-RO" sz="1200" b="1" u="sng" strike="noStrike" dirty="0">
                <a:solidFill>
                  <a:srgbClr val="964277"/>
                </a:solidFill>
                <a:uFillTx/>
                <a:latin typeface="Arial"/>
                <a:hlinkClick r:id="rId20"/>
              </a:rPr>
              <a:t> Society </a:t>
            </a:r>
          </a:p>
          <a:p>
            <a:pPr>
              <a:lnSpc>
                <a:spcPct val="100000"/>
              </a:lnSpc>
            </a:pPr>
            <a:endParaRPr lang="fr-BE" sz="1200" b="0" strike="noStrike" spc="-1" dirty="0">
              <a:latin typeface="Arial"/>
            </a:endParaRPr>
          </a:p>
          <a:p>
            <a:pPr>
              <a:lnSpc>
                <a:spcPct val="100000"/>
              </a:lnSpc>
            </a:pPr>
            <a:endParaRPr lang="fr-BE" sz="1200" b="0" strike="noStrike" spc="-1" dirty="0">
              <a:latin typeface="Arial"/>
            </a:endParaRPr>
          </a:p>
          <a:p>
            <a:pPr>
              <a:lnSpc>
                <a:spcPct val="100000"/>
              </a:lnSpc>
            </a:pPr>
            <a:r>
              <a:rPr lang="ro-RO" sz="1400" b="1" strike="noStrike" dirty="0">
                <a:solidFill>
                  <a:srgbClr val="0A1641"/>
                </a:solidFill>
                <a:latin typeface="Arial"/>
              </a:rPr>
              <a:t>SLOVACIA</a:t>
            </a:r>
          </a:p>
          <a:p>
            <a:pPr marL="182880" indent="-182520">
              <a:lnSpc>
                <a:spcPct val="90000"/>
              </a:lnSpc>
              <a:spcBef>
                <a:spcPts val="1199"/>
              </a:spcBef>
              <a:buClr>
                <a:srgbClr val="40BAD2"/>
              </a:buClr>
              <a:buFont typeface="Wingdings 2" charset="2"/>
              <a:buChar char=""/>
            </a:pPr>
            <a:r>
              <a:rPr lang="ro-RO" sz="1200" b="1" u="sng" strike="noStrike" dirty="0">
                <a:solidFill>
                  <a:srgbClr val="964277"/>
                </a:solidFill>
                <a:uFillTx/>
                <a:latin typeface="Arial"/>
                <a:hlinkClick r:id="rId21"/>
              </a:rPr>
              <a:t>Consiliul pentru Difuziune și Retransmisie</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a:solidFill>
                  <a:srgbClr val="FFFFFF"/>
                </a:solidFill>
                <a:latin typeface="Arial"/>
              </a:rPr>
              <a:t>RECOMANDĂRI PENTRU DOCUMENTARE SUPLIMENTARĂ - </a:t>
            </a:r>
            <a:r>
              <a:rPr lang="ro-RO" sz="1800" b="1" strike="noStrike">
                <a:solidFill>
                  <a:srgbClr val="FFFFFF"/>
                </a:solidFill>
                <a:latin typeface="Arial"/>
              </a:rPr>
              <a:t>RESURSE NAȚIONALE</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1400" b="1" strike="noStrike">
                <a:solidFill>
                  <a:srgbClr val="0A1641"/>
                </a:solidFill>
                <a:latin typeface="Arial"/>
              </a:rPr>
              <a:t>SPANIA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1400" b="1" strike="noStrike">
                <a:solidFill>
                  <a:srgbClr val="0A1641"/>
                </a:solidFill>
                <a:latin typeface="Arial"/>
              </a:rPr>
              <a:t>SLOVENIA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7"/>
              </a:rPr>
              <a:t>MIPI – medijska in informacijska pismenost</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9"/>
              </a:rPr>
              <a:t>Otroci in mediji: iskanje resnice v svetu novic</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0"/>
              </a:rPr>
              <a:t>Medijska pismenost</a:t>
            </a:r>
            <a:r>
              <a:rPr lang="ro-RO"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1"/>
              </a:rPr>
              <a:t>Inițiativa „Safe”</a:t>
            </a:r>
            <a:r>
              <a:rPr lang="ro-RO"/>
              <a:t/>
            </a:r>
            <a:br>
              <a:rPr lang="ro-RO"/>
            </a:br>
            <a:r>
              <a:rPr lang="ro-RO" sz="1200" b="1" strike="noStrike">
                <a:solidFill>
                  <a:srgbClr val="0A1641"/>
                </a:solidFill>
                <a:latin typeface="Arial"/>
              </a:rPr>
              <a:t> </a:t>
            </a:r>
          </a:p>
          <a:p>
            <a:pPr>
              <a:lnSpc>
                <a:spcPct val="90000"/>
              </a:lnSpc>
              <a:spcBef>
                <a:spcPts val="1199"/>
              </a:spcBef>
            </a:pPr>
            <a:r>
              <a:rPr lang="ro-RO" sz="1400" b="1" strike="noStrike">
                <a:solidFill>
                  <a:srgbClr val="0A1641"/>
                </a:solidFill>
                <a:latin typeface="Arial"/>
              </a:rPr>
              <a:t>SUEDIA</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3"/>
              </a:rPr>
              <a:t>Agenția suedeză pentru dezvoltare și cooperare internațională</a:t>
            </a:r>
          </a:p>
          <a:p>
            <a:pPr marL="182880" indent="-182520">
              <a:lnSpc>
                <a:spcPct val="90000"/>
              </a:lnSpc>
              <a:spcBef>
                <a:spcPts val="1199"/>
              </a:spcBef>
              <a:buClr>
                <a:srgbClr val="40BAD2"/>
              </a:buClr>
              <a:buFont typeface="Wingdings 2" charset="2"/>
              <a:buChar char=""/>
            </a:pPr>
            <a:r>
              <a:rPr lang="ro-RO" sz="1200" b="1" u="sng" strike="noStrike">
                <a:solidFill>
                  <a:srgbClr val="964277"/>
                </a:solidFill>
                <a:uFillTx/>
                <a:latin typeface="Arial"/>
                <a:hlinkClick r:id="rId14"/>
              </a:rPr>
              <a:t>FOJO</a:t>
            </a:r>
            <a:r>
              <a:rPr lang="ro-RO"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PLANUL LECȚIEI</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ro-RO" sz="2000" b="1" strike="noStrike" dirty="0">
                  <a:solidFill>
                    <a:srgbClr val="FFFFFF"/>
                  </a:solidFill>
                  <a:latin typeface="Arial"/>
                </a:rPr>
                <a:t>ACTIVITĂȚI REALIZATE PE GRUPE</a:t>
              </a:r>
            </a:p>
            <a:p>
              <a:pPr marL="457200">
                <a:lnSpc>
                  <a:spcPts val="1559"/>
                </a:lnSpc>
              </a:pPr>
              <a:r>
                <a:rPr lang="ro-RO" sz="2000" b="1" strike="noStrike" dirty="0" smtClean="0">
                  <a:solidFill>
                    <a:srgbClr val="FFFFFF"/>
                  </a:solidFill>
                  <a:latin typeface="Arial"/>
                </a:rPr>
                <a:t>STUDII </a:t>
              </a:r>
              <a:r>
                <a:rPr lang="ro-RO" sz="2000" b="1" strike="noStrike" dirty="0">
                  <a:solidFill>
                    <a:srgbClr val="FFFFFF"/>
                  </a:solidFill>
                  <a:latin typeface="Arial"/>
                </a:rPr>
                <a:t>DE CAZ</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o-RO" sz="4000" b="1" strike="noStrike" dirty="0">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ro-RO" sz="2000" b="1" strike="noStrike" dirty="0">
                  <a:solidFill>
                    <a:srgbClr val="FFFFFF"/>
                  </a:solidFill>
                  <a:latin typeface="Arial"/>
                </a:rPr>
                <a:t>ÎNȚELEGEREA DEZINFORMĂRII</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o-RO" sz="4000" b="1" strike="noStrike" dirty="0">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ro-RO" sz="2000" b="1" strike="noStrike" dirty="0">
                  <a:solidFill>
                    <a:srgbClr val="FFFFFF"/>
                  </a:solidFill>
                  <a:latin typeface="Arial"/>
                </a:rPr>
                <a:t>PREZENTĂRI</a:t>
              </a:r>
            </a:p>
            <a:p>
              <a:pPr marL="457200">
                <a:lnSpc>
                  <a:spcPts val="2259"/>
                </a:lnSpc>
              </a:pPr>
              <a:r>
                <a:rPr lang="ro-RO" sz="2000" b="1" strike="noStrike" dirty="0">
                  <a:solidFill>
                    <a:srgbClr val="FFFFFF"/>
                  </a:solidFill>
                  <a:latin typeface="Arial"/>
                </a:rPr>
                <a:t>ȘI DISCUȚII</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o-RO" sz="4000" b="1" strike="noStrike" dirty="0">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ro-RO" sz="2000" b="1" strike="noStrike" dirty="0">
                  <a:solidFill>
                    <a:srgbClr val="FFFFFF"/>
                  </a:solidFill>
                  <a:latin typeface="Arial"/>
                </a:rPr>
                <a:t>REZUMAT ȘI SFATURI PENTRU A AFLA MAI MULTE</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o-RO" sz="4000" b="1" strike="noStrike" dirty="0">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ÎNȚELEGEREA DEZINFORMĂRII</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8000" b="1" strike="noStrike" dirty="0">
                <a:solidFill>
                  <a:srgbClr val="FF5D00"/>
                </a:solidFill>
                <a:latin typeface="Arial"/>
              </a:rPr>
              <a:t>Ce</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8000" b="1" strike="noStrike" dirty="0">
                <a:solidFill>
                  <a:srgbClr val="164193"/>
                </a:solidFill>
                <a:latin typeface="Arial"/>
              </a:rPr>
              <a:t>Cum</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8000" b="1" strike="noStrike" dirty="0">
                <a:solidFill>
                  <a:srgbClr val="164193"/>
                </a:solidFill>
                <a:latin typeface="Arial"/>
              </a:rPr>
              <a:t>Cum</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019869"/>
            <a:ext cx="3195908" cy="87417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a:solidFill>
                    <a:srgbClr val="FFFFFF"/>
                  </a:solidFill>
                  <a:latin typeface="Arial"/>
                </a:rPr>
                <a:t>este dezinformarea?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1600" b="1" strike="noStrike" dirty="0">
                  <a:solidFill>
                    <a:srgbClr val="FE5D00"/>
                  </a:solidFill>
                  <a:latin typeface="Arial"/>
                </a:rPr>
                <a:t>Exemple</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209731" y="4609440"/>
            <a:ext cx="5281683"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1600" b="1" strike="noStrike" dirty="0">
                  <a:solidFill>
                    <a:srgbClr val="164193"/>
                  </a:solidFill>
                  <a:latin typeface="Arial"/>
                </a:rPr>
                <a:t>Răspunsuri recomandate</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ro-RO" sz="2000" b="1" strike="noStrike" dirty="0">
                  <a:solidFill>
                    <a:srgbClr val="FFFFFF"/>
                  </a:solidFill>
                  <a:latin typeface="Arial"/>
                </a:rPr>
                <a:t>ar trebui să reacționăm la dezinformare?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4451502"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a:solidFill>
                    <a:srgbClr val="FFFFFF"/>
                  </a:solidFill>
                  <a:latin typeface="Arial"/>
                </a:rPr>
                <a:t>funcționează dezinformarea?</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o-RO" sz="1600" b="1" strike="noStrike" dirty="0">
                  <a:solidFill>
                    <a:srgbClr val="164193"/>
                  </a:solidFill>
                  <a:latin typeface="Arial"/>
                </a:rPr>
                <a:t>Exemple</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CE ESTE DEZINFORMAREA?</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1</a:t>
            </a:r>
          </a:p>
        </p:txBody>
      </p:sp>
      <p:sp>
        <p:nvSpPr>
          <p:cNvPr id="347" name="CustomShape 3"/>
          <p:cNvSpPr/>
          <p:nvPr/>
        </p:nvSpPr>
        <p:spPr>
          <a:xfrm>
            <a:off x="4061901" y="3203368"/>
            <a:ext cx="2545920" cy="432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a:solidFill>
                  <a:srgbClr val="FFFFFF"/>
                </a:solidFill>
                <a:latin typeface="Arial"/>
              </a:rPr>
              <a:t>FAPTE REALE</a:t>
            </a:r>
          </a:p>
        </p:txBody>
      </p:sp>
      <p:sp>
        <p:nvSpPr>
          <p:cNvPr id="348" name="CustomShape 4"/>
          <p:cNvSpPr/>
          <p:nvPr/>
        </p:nvSpPr>
        <p:spPr>
          <a:xfrm>
            <a:off x="4061901" y="1095840"/>
            <a:ext cx="3562200" cy="432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ro-RO" sz="2000" b="1" strike="noStrike" dirty="0">
                <a:solidFill>
                  <a:srgbClr val="FFFFFF"/>
                </a:solidFill>
                <a:latin typeface="Arial"/>
              </a:rPr>
              <a:t>INTERVENȚIE EXTERNĂ</a:t>
            </a:r>
          </a:p>
        </p:txBody>
      </p:sp>
      <p:sp>
        <p:nvSpPr>
          <p:cNvPr id="349" name="CustomShape 5"/>
          <p:cNvSpPr/>
          <p:nvPr/>
        </p:nvSpPr>
        <p:spPr>
          <a:xfrm>
            <a:off x="4061901" y="1612396"/>
            <a:ext cx="4484337" cy="432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a:solidFill>
                  <a:srgbClr val="FFFFFF"/>
                </a:solidFill>
                <a:latin typeface="Arial"/>
              </a:rPr>
              <a:t>OPERAȚIUNI DE INFLUENȚARE</a:t>
            </a:r>
          </a:p>
        </p:txBody>
      </p:sp>
      <p:sp>
        <p:nvSpPr>
          <p:cNvPr id="350" name="CustomShape 6"/>
          <p:cNvSpPr/>
          <p:nvPr/>
        </p:nvSpPr>
        <p:spPr>
          <a:xfrm>
            <a:off x="4061901" y="2125686"/>
            <a:ext cx="2666160" cy="432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smtClean="0">
                <a:solidFill>
                  <a:srgbClr val="FFFFFF"/>
                </a:solidFill>
                <a:latin typeface="Arial"/>
              </a:rPr>
              <a:t>DEZINFORMARE</a:t>
            </a:r>
            <a:endParaRPr lang="ro-RO" sz="2000" b="1" strike="noStrike" dirty="0">
              <a:solidFill>
                <a:srgbClr val="FFFFFF"/>
              </a:solidFill>
              <a:latin typeface="Arial"/>
            </a:endParaRPr>
          </a:p>
        </p:txBody>
      </p:sp>
      <p:sp>
        <p:nvSpPr>
          <p:cNvPr id="351" name="CustomShape 7"/>
          <p:cNvSpPr/>
          <p:nvPr/>
        </p:nvSpPr>
        <p:spPr>
          <a:xfrm>
            <a:off x="4061901" y="3721250"/>
            <a:ext cx="1632960" cy="432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a:solidFill>
                  <a:srgbClr val="FFFFFF"/>
                </a:solidFill>
                <a:latin typeface="Arial"/>
              </a:rPr>
              <a:t>OPINII</a:t>
            </a:r>
          </a:p>
        </p:txBody>
      </p:sp>
      <p:sp>
        <p:nvSpPr>
          <p:cNvPr id="352" name="CustomShape 8"/>
          <p:cNvSpPr/>
          <p:nvPr/>
        </p:nvSpPr>
        <p:spPr>
          <a:xfrm>
            <a:off x="4061901" y="2685486"/>
            <a:ext cx="3894744" cy="432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a:solidFill>
                  <a:srgbClr val="FFFFFF"/>
                </a:solidFill>
                <a:latin typeface="Arial"/>
              </a:rPr>
              <a:t>INFORMARE GREȘITĂ</a:t>
            </a:r>
          </a:p>
        </p:txBody>
      </p:sp>
      <p:sp>
        <p:nvSpPr>
          <p:cNvPr id="353" name="CustomShape 9"/>
          <p:cNvSpPr/>
          <p:nvPr/>
        </p:nvSpPr>
        <p:spPr>
          <a:xfrm>
            <a:off x="4079063" y="4239132"/>
            <a:ext cx="2766960" cy="432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o-RO" sz="2000" b="1" strike="noStrike" dirty="0">
                <a:solidFill>
                  <a:srgbClr val="FFFFFF"/>
                </a:solidFill>
                <a:latin typeface="Arial"/>
              </a:rPr>
              <a:t>SATIRĂ ȘI 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ro-RO" sz="3200" b="1" strike="noStrike" dirty="0">
                <a:solidFill>
                  <a:srgbClr val="FFFFFF"/>
                </a:solidFill>
                <a:latin typeface="Arial"/>
              </a:rPr>
              <a:t>CE ESTE REALITATE </a:t>
            </a:r>
          </a:p>
          <a:p>
            <a:pPr>
              <a:lnSpc>
                <a:spcPts val="3781"/>
              </a:lnSpc>
            </a:pPr>
            <a:r>
              <a:rPr lang="ro-RO" sz="3200" b="1" strike="noStrike" dirty="0">
                <a:solidFill>
                  <a:srgbClr val="FFFFFF"/>
                </a:solidFill>
                <a:latin typeface="Arial"/>
              </a:rPr>
              <a:t>ȘI CE ESTE FICȚIUNE?</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CE ESTE DEZINFORMAREA? - </a:t>
            </a:r>
            <a:r>
              <a:rPr lang="ro-RO" sz="1800" b="1" strike="noStrike" dirty="0">
                <a:solidFill>
                  <a:srgbClr val="FFFFFF"/>
                </a:solidFill>
                <a:latin typeface="Arial"/>
              </a:rPr>
              <a:t>MIȘCAREA „ANTI-VACCIN”</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76000" y="199080"/>
            <a:ext cx="4698000" cy="6731640"/>
          </a:xfrm>
          <a:prstGeom prst="rect">
            <a:avLst/>
          </a:prstGeom>
          <a:ln w="0">
            <a:noFill/>
          </a:ln>
        </p:spPr>
      </p:pic>
      <p:sp>
        <p:nvSpPr>
          <p:cNvPr id="361" name="CustomShape 3"/>
          <p:cNvSpPr/>
          <p:nvPr/>
        </p:nvSpPr>
        <p:spPr>
          <a:xfrm>
            <a:off x="7147440" y="2281069"/>
            <a:ext cx="4336560"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ro-RO" sz="1800" b="1" strike="noStrike" dirty="0">
                <a:solidFill>
                  <a:srgbClr val="FFFFFF"/>
                </a:solidFill>
                <a:latin typeface="Arial"/>
              </a:rPr>
              <a:t>Concluzii false, iluzie socială</a:t>
            </a:r>
          </a:p>
        </p:txBody>
      </p:sp>
      <p:sp>
        <p:nvSpPr>
          <p:cNvPr id="362" name="CustomShape 4"/>
          <p:cNvSpPr/>
          <p:nvPr/>
        </p:nvSpPr>
        <p:spPr>
          <a:xfrm>
            <a:off x="7074000" y="2744439"/>
            <a:ext cx="4410000" cy="13705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ro-RO" sz="1800" b="1" strike="noStrike" dirty="0">
                <a:solidFill>
                  <a:srgbClr val="FFFFFF"/>
                </a:solidFill>
                <a:latin typeface="Arial"/>
              </a:rPr>
              <a:t>Căutarea unui țap ispășitor, adevăratele cauze ale</a:t>
            </a:r>
            <a:r>
              <a:rPr lang="ro-RO" dirty="0"/>
              <a:t/>
            </a:r>
            <a:br>
              <a:rPr lang="ro-RO" dirty="0"/>
            </a:br>
            <a:r>
              <a:rPr lang="ro-RO" sz="1800" b="1" strike="noStrike" dirty="0">
                <a:solidFill>
                  <a:srgbClr val="FFFFFF"/>
                </a:solidFill>
                <a:latin typeface="Arial"/>
              </a:rPr>
              <a:t>autismului sunt uitate/nu sunt analizate</a:t>
            </a:r>
          </a:p>
        </p:txBody>
      </p:sp>
      <p:sp>
        <p:nvSpPr>
          <p:cNvPr id="363" name="CustomShape 5"/>
          <p:cNvSpPr/>
          <p:nvPr/>
        </p:nvSpPr>
        <p:spPr>
          <a:xfrm>
            <a:off x="7164000" y="4227578"/>
            <a:ext cx="432000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ro-RO" sz="1800" b="1" strike="noStrike" dirty="0">
                <a:solidFill>
                  <a:srgbClr val="FFFFFF"/>
                </a:solidFill>
                <a:latin typeface="Arial"/>
              </a:rPr>
              <a:t>Impactul pe termen lung: scăderea</a:t>
            </a:r>
          </a:p>
          <a:p>
            <a:pPr algn="ctr">
              <a:lnSpc>
                <a:spcPts val="1661"/>
              </a:lnSpc>
            </a:pPr>
            <a:r>
              <a:rPr lang="ro-RO" sz="1800" b="1" strike="noStrike" dirty="0">
                <a:solidFill>
                  <a:srgbClr val="FFFFFF"/>
                </a:solidFill>
                <a:latin typeface="Arial"/>
              </a:rPr>
              <a:t>ratei de vaccinare înseamnă epidemie în masă mai târziu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CE ESTE DEZINFORMAREA? - </a:t>
            </a:r>
            <a:r>
              <a:rPr lang="ro-RO" sz="1800" b="1" strike="noStrike" dirty="0">
                <a:solidFill>
                  <a:srgbClr val="FFFFFF"/>
                </a:solidFill>
                <a:latin typeface="Arial"/>
              </a:rPr>
              <a:t>POVESTEA SISTEMULUI 5G CARE CAUZEAZĂ COVID-19</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1</a:t>
            </a:r>
          </a:p>
        </p:txBody>
      </p:sp>
      <p:sp>
        <p:nvSpPr>
          <p:cNvPr id="368" name="CustomShape 3"/>
          <p:cNvSpPr/>
          <p:nvPr/>
        </p:nvSpPr>
        <p:spPr>
          <a:xfrm>
            <a:off x="1452240" y="1219680"/>
            <a:ext cx="41241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gn="ctr">
              <a:lnSpc>
                <a:spcPct val="100000"/>
              </a:lnSpc>
            </a:pPr>
            <a:r>
              <a:rPr lang="ro-RO" sz="2000" b="1" strike="noStrike" dirty="0">
                <a:solidFill>
                  <a:srgbClr val="FFFFFF"/>
                </a:solidFill>
                <a:latin typeface="Arial"/>
              </a:rPr>
              <a:t>LIBERTATEA DE EXPRIMARE</a:t>
            </a:r>
          </a:p>
        </p:txBody>
      </p:sp>
      <p:sp>
        <p:nvSpPr>
          <p:cNvPr id="369" name="CustomShape 4"/>
          <p:cNvSpPr/>
          <p:nvPr/>
        </p:nvSpPr>
        <p:spPr>
          <a:xfrm>
            <a:off x="259307" y="2444040"/>
            <a:ext cx="4508533"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gn="ctr">
              <a:lnSpc>
                <a:spcPts val="1899"/>
              </a:lnSpc>
            </a:pPr>
            <a:r>
              <a:rPr lang="ro-RO" sz="2000" b="1" strike="noStrike" dirty="0">
                <a:solidFill>
                  <a:srgbClr val="FFFFFF"/>
                </a:solidFill>
                <a:latin typeface="Arial"/>
              </a:rPr>
              <a:t>PRUDENȚA CU PRIVIRE LA</a:t>
            </a:r>
          </a:p>
          <a:p>
            <a:pPr>
              <a:lnSpc>
                <a:spcPts val="1899"/>
              </a:lnSpc>
            </a:pPr>
            <a:r>
              <a:rPr lang="ro-RO" sz="2000" b="1" strike="noStrike" dirty="0">
                <a:solidFill>
                  <a:srgbClr val="FFFFFF"/>
                </a:solidFill>
                <a:latin typeface="Arial"/>
              </a:rPr>
              <a:t>EFECTELE ASUPRA SĂNĂTĂȚII</a:t>
            </a:r>
          </a:p>
        </p:txBody>
      </p:sp>
      <p:sp>
        <p:nvSpPr>
          <p:cNvPr id="370" name="CustomShape 5"/>
          <p:cNvSpPr/>
          <p:nvPr/>
        </p:nvSpPr>
        <p:spPr>
          <a:xfrm>
            <a:off x="6331680" y="1219680"/>
            <a:ext cx="4518290" cy="587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ro-RO" sz="2000" b="1" strike="noStrike" dirty="0">
                <a:solidFill>
                  <a:srgbClr val="FFFFFF"/>
                </a:solidFill>
                <a:latin typeface="Arial"/>
              </a:rPr>
              <a:t>DISTRUGEREA TURNURILOR 5G</a:t>
            </a:r>
          </a:p>
        </p:txBody>
      </p:sp>
      <p:sp>
        <p:nvSpPr>
          <p:cNvPr id="371" name="CustomShape 6"/>
          <p:cNvSpPr/>
          <p:nvPr/>
        </p:nvSpPr>
        <p:spPr>
          <a:xfrm>
            <a:off x="7423560" y="2444040"/>
            <a:ext cx="41004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ro-RO" sz="2000" b="1" strike="noStrike" dirty="0">
                <a:solidFill>
                  <a:srgbClr val="FFFFFF"/>
                </a:solidFill>
                <a:latin typeface="Arial"/>
              </a:rPr>
              <a:t>CĂDEREA</a:t>
            </a:r>
          </a:p>
          <a:p>
            <a:pPr algn="ctr">
              <a:lnSpc>
                <a:spcPts val="1899"/>
              </a:lnSpc>
            </a:pPr>
            <a:r>
              <a:rPr lang="ro-RO" sz="2000" b="1" strike="noStrike" dirty="0">
                <a:solidFill>
                  <a:srgbClr val="FFFFFF"/>
                </a:solidFill>
                <a:latin typeface="Arial"/>
              </a:rPr>
              <a:t>REȚELELOR DE COMUNICAȚII</a:t>
            </a:r>
          </a:p>
        </p:txBody>
      </p:sp>
      <p:sp>
        <p:nvSpPr>
          <p:cNvPr id="372" name="CustomShape 7"/>
          <p:cNvSpPr/>
          <p:nvPr/>
        </p:nvSpPr>
        <p:spPr>
          <a:xfrm>
            <a:off x="6550925" y="3844440"/>
            <a:ext cx="5381168"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ro-RO" sz="2000" b="1" strike="noStrike" dirty="0">
                <a:solidFill>
                  <a:srgbClr val="FFFFFF"/>
                </a:solidFill>
                <a:latin typeface="Arial"/>
              </a:rPr>
              <a:t>ASOCIEREA FALSĂ </a:t>
            </a:r>
            <a:r>
              <a:rPr lang="ro-RO" sz="2000" b="1" strike="noStrike" dirty="0" smtClean="0">
                <a:solidFill>
                  <a:srgbClr val="FFFFFF"/>
                </a:solidFill>
                <a:latin typeface="Arial"/>
              </a:rPr>
              <a:t>ÎNTRE </a:t>
            </a:r>
          </a:p>
          <a:p>
            <a:pPr algn="ctr">
              <a:lnSpc>
                <a:spcPts val="1899"/>
              </a:lnSpc>
            </a:pPr>
            <a:r>
              <a:rPr lang="ro-RO" sz="2000" b="1" strike="noStrike" dirty="0" smtClean="0">
                <a:solidFill>
                  <a:srgbClr val="FFFFFF"/>
                </a:solidFill>
                <a:latin typeface="Arial"/>
              </a:rPr>
              <a:t>COVID-19 </a:t>
            </a:r>
            <a:r>
              <a:rPr lang="ro-RO" sz="2000" b="1" strike="noStrike" dirty="0">
                <a:solidFill>
                  <a:srgbClr val="FFFFFF"/>
                </a:solidFill>
                <a:latin typeface="Arial"/>
              </a:rPr>
              <a:t>ȘI </a:t>
            </a:r>
            <a:r>
              <a:rPr lang="ro-RO" sz="2000" b="1" strike="noStrike" dirty="0" smtClean="0">
                <a:solidFill>
                  <a:srgbClr val="FFFFFF"/>
                </a:solidFill>
                <a:latin typeface="Arial"/>
              </a:rPr>
              <a:t>TEHNOLOGIILE </a:t>
            </a:r>
            <a:r>
              <a:rPr lang="ro-RO" sz="2000" b="1" strike="noStrike" dirty="0">
                <a:solidFill>
                  <a:srgbClr val="FFFFFF"/>
                </a:solidFill>
                <a:latin typeface="Arial"/>
              </a:rPr>
              <a:t>DE REȚEA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ro-RO" sz="1800" b="0" strike="noStrike" dirty="0">
                <a:solidFill>
                  <a:srgbClr val="FFFFFF"/>
                </a:solidFill>
                <a:latin typeface="Arial"/>
              </a:rPr>
              <a:t>CE ESTE DEZINFORMAREA? - </a:t>
            </a:r>
            <a:r>
              <a:rPr lang="ro-RO" sz="1800" b="1" strike="noStrike" dirty="0">
                <a:solidFill>
                  <a:srgbClr val="FFFFFF"/>
                </a:solidFill>
                <a:latin typeface="Arial"/>
              </a:rPr>
              <a:t>CORONAVIRUSUL DISPARE DACĂ BEI APĂ FIERBINTE</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gn="ctr">
              <a:lnSpc>
                <a:spcPts val="1899"/>
              </a:lnSpc>
            </a:pPr>
            <a:r>
              <a:rPr lang="ro-RO" sz="2000" b="1" dirty="0">
                <a:solidFill>
                  <a:srgbClr val="FFFFFF"/>
                </a:solidFill>
              </a:rPr>
              <a:t>NU PĂȚEȘTI NIMIC </a:t>
            </a:r>
            <a:endParaRPr lang="en-GB" sz="2000" b="1" dirty="0" smtClean="0">
              <a:solidFill>
                <a:srgbClr val="FFFFFF"/>
              </a:solidFill>
            </a:endParaRPr>
          </a:p>
          <a:p>
            <a:pPr algn="ctr">
              <a:lnSpc>
                <a:spcPts val="1899"/>
              </a:lnSpc>
            </a:pPr>
            <a:r>
              <a:rPr lang="ro-RO" sz="2000" b="1" dirty="0" smtClean="0">
                <a:solidFill>
                  <a:srgbClr val="FFFFFF"/>
                </a:solidFill>
              </a:rPr>
              <a:t>DACĂ </a:t>
            </a:r>
            <a:r>
              <a:rPr lang="ro-RO" sz="2000" b="1" dirty="0">
                <a:solidFill>
                  <a:srgbClr val="FFFFFF"/>
                </a:solidFill>
              </a:rPr>
              <a:t>BEI</a:t>
            </a:r>
          </a:p>
          <a:p>
            <a:pPr algn="ctr">
              <a:lnSpc>
                <a:spcPts val="1899"/>
              </a:lnSpc>
            </a:pPr>
            <a:r>
              <a:rPr lang="ro-RO" sz="2000" b="1" dirty="0">
                <a:solidFill>
                  <a:srgbClr val="FFFFFF"/>
                </a:solidFill>
              </a:rPr>
              <a:t>APĂ FIERBINTE</a:t>
            </a:r>
            <a:endParaRPr lang="ro-RO" sz="2000" b="1" dirty="0">
              <a:solidFill>
                <a:srgbClr val="FFFFFF"/>
              </a:solidFill>
            </a:endParaRPr>
          </a:p>
        </p:txBody>
      </p:sp>
      <p:sp>
        <p:nvSpPr>
          <p:cNvPr id="376" name="CustomShape 3"/>
          <p:cNvSpPr/>
          <p:nvPr/>
        </p:nvSpPr>
        <p:spPr>
          <a:xfrm>
            <a:off x="7040520" y="805218"/>
            <a:ext cx="5010452" cy="155998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ro-RO" sz="2000" b="1" strike="noStrike" dirty="0">
                <a:solidFill>
                  <a:srgbClr val="FFFFFF"/>
                </a:solidFill>
                <a:latin typeface="Arial"/>
              </a:rPr>
              <a:t>DISTRAGE ATENȚIA</a:t>
            </a:r>
          </a:p>
          <a:p>
            <a:pPr>
              <a:lnSpc>
                <a:spcPts val="1899"/>
              </a:lnSpc>
            </a:pPr>
            <a:r>
              <a:rPr lang="ro-RO" sz="2000" b="1" strike="noStrike" dirty="0">
                <a:solidFill>
                  <a:srgbClr val="FFFFFF"/>
                </a:solidFill>
                <a:latin typeface="Arial"/>
              </a:rPr>
              <a:t>DE LA METODELE REALE</a:t>
            </a:r>
          </a:p>
          <a:p>
            <a:pPr>
              <a:lnSpc>
                <a:spcPts val="1899"/>
              </a:lnSpc>
            </a:pPr>
            <a:r>
              <a:rPr lang="ro-RO" sz="2000" b="1" strike="noStrike" dirty="0">
                <a:solidFill>
                  <a:srgbClr val="FFFFFF"/>
                </a:solidFill>
                <a:latin typeface="Arial"/>
              </a:rPr>
              <a:t>PRIN CARE TE POȚI PROTEJA</a:t>
            </a:r>
          </a:p>
          <a:p>
            <a:pPr>
              <a:lnSpc>
                <a:spcPts val="1899"/>
              </a:lnSpc>
            </a:pPr>
            <a:r>
              <a:rPr lang="ro-RO" sz="1400" b="0" strike="noStrike" dirty="0">
                <a:solidFill>
                  <a:srgbClr val="FFFFFF"/>
                </a:solidFill>
                <a:latin typeface="Arial"/>
              </a:rPr>
              <a:t>(spălarea mâinilor sau distanțarea socială, masca facială)</a:t>
            </a:r>
          </a:p>
        </p:txBody>
      </p:sp>
      <p:sp>
        <p:nvSpPr>
          <p:cNvPr id="377" name="CustomShape 4"/>
          <p:cNvSpPr/>
          <p:nvPr/>
        </p:nvSpPr>
        <p:spPr>
          <a:xfrm>
            <a:off x="7170821" y="2514404"/>
            <a:ext cx="4880151" cy="132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ro-RO" sz="2000" b="1" strike="noStrike" dirty="0">
                <a:solidFill>
                  <a:srgbClr val="FFFFFF"/>
                </a:solidFill>
                <a:latin typeface="Arial"/>
              </a:rPr>
              <a:t>SENTIMENT FALS DE PROTECȚIE</a:t>
            </a:r>
          </a:p>
          <a:p>
            <a:pPr>
              <a:lnSpc>
                <a:spcPts val="1899"/>
              </a:lnSpc>
            </a:pPr>
            <a:r>
              <a:rPr lang="ro-RO" sz="2000" b="1" strike="noStrike" dirty="0">
                <a:solidFill>
                  <a:srgbClr val="FFFFFF"/>
                </a:solidFill>
                <a:latin typeface="Arial"/>
              </a:rPr>
              <a:t>ÎMPOTRIVA COVID-19</a:t>
            </a:r>
          </a:p>
        </p:txBody>
      </p:sp>
      <p:sp>
        <p:nvSpPr>
          <p:cNvPr id="378" name="CustomShape 5"/>
          <p:cNvSpPr/>
          <p:nvPr/>
        </p:nvSpPr>
        <p:spPr>
          <a:xfrm>
            <a:off x="7170821" y="3993448"/>
            <a:ext cx="4873371" cy="128289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ro-RO" sz="2000" b="1" strike="noStrike" dirty="0">
                <a:solidFill>
                  <a:srgbClr val="FFFFFF"/>
                </a:solidFill>
                <a:latin typeface="Arial"/>
              </a:rPr>
              <a:t>PROFITĂ DE TEAMA ȘI </a:t>
            </a:r>
          </a:p>
          <a:p>
            <a:pPr>
              <a:lnSpc>
                <a:spcPts val="1899"/>
              </a:lnSpc>
            </a:pPr>
            <a:r>
              <a:rPr lang="ro-RO" sz="2000" b="1" strike="noStrike" dirty="0">
                <a:solidFill>
                  <a:srgbClr val="FFFFFF"/>
                </a:solidFill>
                <a:latin typeface="Arial"/>
              </a:rPr>
              <a:t>DE INCERTITUDINEA OAMENILOR </a:t>
            </a:r>
            <a:endParaRPr lang="ro-RO" sz="2000" b="1" strike="noStrike" dirty="0" smtClean="0">
              <a:solidFill>
                <a:srgbClr val="FFFFFF"/>
              </a:solidFill>
              <a:latin typeface="Arial"/>
            </a:endParaRPr>
          </a:p>
          <a:p>
            <a:pPr>
              <a:lnSpc>
                <a:spcPts val="1899"/>
              </a:lnSpc>
            </a:pPr>
            <a:r>
              <a:rPr lang="ro-RO" sz="2000" b="1" strike="noStrike" dirty="0" smtClean="0">
                <a:solidFill>
                  <a:srgbClr val="FFFFFF"/>
                </a:solidFill>
                <a:latin typeface="Arial"/>
              </a:rPr>
              <a:t>PENTRU </a:t>
            </a:r>
            <a:r>
              <a:rPr lang="ro-RO" sz="2000" b="1" strike="noStrike" dirty="0">
                <a:solidFill>
                  <a:srgbClr val="FFFFFF"/>
                </a:solidFill>
                <a:latin typeface="Arial"/>
              </a:rPr>
              <a:t>A RĂSPÂNDI </a:t>
            </a:r>
            <a:r>
              <a:rPr lang="ro-RO" sz="2000" b="1" strike="noStrike" dirty="0" smtClean="0">
                <a:solidFill>
                  <a:srgbClr val="FFFFFF"/>
                </a:solidFill>
                <a:latin typeface="Arial"/>
              </a:rPr>
              <a:t>INFORMAȚII </a:t>
            </a:r>
          </a:p>
          <a:p>
            <a:pPr>
              <a:lnSpc>
                <a:spcPts val="1899"/>
              </a:lnSpc>
            </a:pPr>
            <a:r>
              <a:rPr lang="ro-RO" sz="2000" b="1" strike="noStrike" dirty="0" smtClean="0">
                <a:solidFill>
                  <a:srgbClr val="FFFFFF"/>
                </a:solidFill>
                <a:latin typeface="Arial"/>
              </a:rPr>
              <a:t>FĂRĂ </a:t>
            </a:r>
            <a:r>
              <a:rPr lang="ro-RO" sz="2000" b="1" strike="noStrike" dirty="0">
                <a:solidFill>
                  <a:srgbClr val="FFFFFF"/>
                </a:solidFill>
                <a:latin typeface="Arial"/>
              </a:rPr>
              <a:t>FUNDAMENT ȘTIINȚIFIC</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o-RO" sz="3200" b="1" strike="noStrike" dirty="0">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2327</TotalTime>
  <Words>6690</Words>
  <Application>Microsoft Office PowerPoint</Application>
  <PresentationFormat>Widescreen</PresentationFormat>
  <Paragraphs>591</Paragraphs>
  <Slides>34</Slides>
  <Notes>24</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SELARU Bogdan Traian (COMM-EXT)</cp:lastModifiedBy>
  <cp:revision>92</cp:revision>
  <dcterms:created xsi:type="dcterms:W3CDTF">2021-01-13T11:40:04Z</dcterms:created>
  <dcterms:modified xsi:type="dcterms:W3CDTF">2021-04-06T13:56:13Z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