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omments/modernComment_1B5_AFD7F875.xml" ContentType="application/vnd.ms-powerpoint.comment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3"/>
    <p:sldMasterId id="2147483698" r:id="rId4"/>
  </p:sldMasterIdLst>
  <p:notesMasterIdLst>
    <p:notesMasterId r:id="rId46"/>
  </p:notesMasterIdLst>
  <p:handoutMasterIdLst>
    <p:handoutMasterId r:id="rId47"/>
  </p:handoutMasterIdLst>
  <p:sldIdLst>
    <p:sldId id="327" r:id="rId5"/>
    <p:sldId id="423" r:id="rId6"/>
    <p:sldId id="347" r:id="rId7"/>
    <p:sldId id="294" r:id="rId8"/>
    <p:sldId id="396" r:id="rId9"/>
    <p:sldId id="354" r:id="rId10"/>
    <p:sldId id="355" r:id="rId11"/>
    <p:sldId id="356" r:id="rId12"/>
    <p:sldId id="357" r:id="rId13"/>
    <p:sldId id="417" r:id="rId14"/>
    <p:sldId id="416" r:id="rId15"/>
    <p:sldId id="348" r:id="rId16"/>
    <p:sldId id="346" r:id="rId17"/>
    <p:sldId id="410" r:id="rId18"/>
    <p:sldId id="398" r:id="rId19"/>
    <p:sldId id="300" r:id="rId20"/>
    <p:sldId id="413" r:id="rId21"/>
    <p:sldId id="314" r:id="rId22"/>
    <p:sldId id="428" r:id="rId23"/>
    <p:sldId id="349" r:id="rId24"/>
    <p:sldId id="425" r:id="rId25"/>
    <p:sldId id="406" r:id="rId26"/>
    <p:sldId id="407" r:id="rId27"/>
    <p:sldId id="408" r:id="rId28"/>
    <p:sldId id="426" r:id="rId29"/>
    <p:sldId id="431" r:id="rId30"/>
    <p:sldId id="334" r:id="rId31"/>
    <p:sldId id="350" r:id="rId32"/>
    <p:sldId id="384" r:id="rId33"/>
    <p:sldId id="390" r:id="rId34"/>
    <p:sldId id="385" r:id="rId35"/>
    <p:sldId id="352" r:id="rId36"/>
    <p:sldId id="339" r:id="rId37"/>
    <p:sldId id="393" r:id="rId38"/>
    <p:sldId id="395" r:id="rId39"/>
    <p:sldId id="394" r:id="rId40"/>
    <p:sldId id="435" r:id="rId41"/>
    <p:sldId id="437" r:id="rId42"/>
    <p:sldId id="342" r:id="rId43"/>
    <p:sldId id="343" r:id="rId44"/>
    <p:sldId id="430" r:id="rId45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OBSAH" id="{51FA4466-1705-B94D-BF4F-554C4F735700}">
          <p14:sldIdLst>
            <p14:sldId id="423"/>
            <p14:sldId id="347"/>
          </p14:sldIdLst>
        </p14:section>
        <p14:section name="CO JE EVR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EVROPSKÝ PROJEKT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CO EU DĚLÁ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334"/>
          </p14:sldIdLst>
        </p14:section>
        <p14:section name="JAK EU FUNGUJE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  <p14:sldId id="435"/>
            <p14:sldId id="437"/>
          </p14:sldIdLst>
        </p14:section>
        <p14:section name="KDE SE MOHU DOZVĚDĚT O EU VÍCE?" id="{4DEDCB1D-88D9-A345-A677-739D4EF1E4F1}">
          <p14:sldIdLst>
            <p14:sldId id="342"/>
          </p14:sldIdLst>
        </p14:section>
        <p14:section name="KONTAKTY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CF0756-CA14-81BD-81E1-E701C95608E5}" name="ORETANO Manuela (COMM)" initials="O(" userId="S::manuela.oretano@ec.europa.eu::c302b6c1-a6cf-48e9-bad6-372049ac282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5962" autoAdjust="0"/>
  </p:normalViewPr>
  <p:slideViewPr>
    <p:cSldViewPr snapToGrid="0" snapToObjects="1">
      <p:cViewPr varScale="1">
        <p:scale>
          <a:sx n="74" d="100"/>
          <a:sy n="74" d="100"/>
        </p:scale>
        <p:origin x="181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-173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ETANO Manuela (COMM)" userId="S::manuela.oretano@ec.europa.eu::c302b6c1-a6cf-48e9-bad6-372049ac2824" providerId="AD" clId="Web-{0C3979A7-4162-B6BF-D3BC-A72598C9B01D}"/>
    <pc:docChg chg="modSld">
      <pc:chgData name="ORETANO Manuela (COMM)" userId="S::manuela.oretano@ec.europa.eu::c302b6c1-a6cf-48e9-bad6-372049ac2824" providerId="AD" clId="Web-{0C3979A7-4162-B6BF-D3BC-A72598C9B01D}" dt="2025-01-10T11:06:06.785" v="2"/>
      <pc:docMkLst>
        <pc:docMk/>
      </pc:docMkLst>
      <pc:sldChg chg="modSp">
        <pc:chgData name="ORETANO Manuela (COMM)" userId="S::manuela.oretano@ec.europa.eu::c302b6c1-a6cf-48e9-bad6-372049ac2824" providerId="AD" clId="Web-{0C3979A7-4162-B6BF-D3BC-A72598C9B01D}" dt="2025-01-10T11:05:26.065" v="0"/>
        <pc:sldMkLst>
          <pc:docMk/>
          <pc:sldMk cId="3209097916" sldId="327"/>
        </pc:sldMkLst>
        <pc:picChg chg="mod">
          <ac:chgData name="ORETANO Manuela (COMM)" userId="S::manuela.oretano@ec.europa.eu::c302b6c1-a6cf-48e9-bad6-372049ac2824" providerId="AD" clId="Web-{0C3979A7-4162-B6BF-D3BC-A72598C9B01D}" dt="2025-01-10T11:05:26.065" v="0"/>
          <ac:picMkLst>
            <pc:docMk/>
            <pc:sldMk cId="3209097916" sldId="327"/>
            <ac:picMk id="6" creationId="{00000000-0000-0000-0000-000000000000}"/>
          </ac:picMkLst>
        </pc:picChg>
      </pc:sldChg>
      <pc:sldChg chg="modSp">
        <pc:chgData name="ORETANO Manuela (COMM)" userId="S::manuela.oretano@ec.europa.eu::c302b6c1-a6cf-48e9-bad6-372049ac2824" providerId="AD" clId="Web-{0C3979A7-4162-B6BF-D3BC-A72598C9B01D}" dt="2025-01-10T11:06:06.785" v="2"/>
        <pc:sldMkLst>
          <pc:docMk/>
          <pc:sldMk cId="4151216835" sldId="339"/>
        </pc:sldMkLst>
        <pc:picChg chg="mod">
          <ac:chgData name="ORETANO Manuela (COMM)" userId="S::manuela.oretano@ec.europa.eu::c302b6c1-a6cf-48e9-bad6-372049ac2824" providerId="AD" clId="Web-{0C3979A7-4162-B6BF-D3BC-A72598C9B01D}" dt="2025-01-10T11:06:06.785" v="2"/>
          <ac:picMkLst>
            <pc:docMk/>
            <pc:sldMk cId="4151216835" sldId="339"/>
            <ac:picMk id="4" creationId="{00000000-0000-0000-0000-000000000000}"/>
          </ac:picMkLst>
        </pc:picChg>
      </pc:sldChg>
      <pc:sldChg chg="modSp">
        <pc:chgData name="ORETANO Manuela (COMM)" userId="S::manuela.oretano@ec.europa.eu::c302b6c1-a6cf-48e9-bad6-372049ac2824" providerId="AD" clId="Web-{0C3979A7-4162-B6BF-D3BC-A72598C9B01D}" dt="2025-01-10T11:05:56.004" v="1"/>
        <pc:sldMkLst>
          <pc:docMk/>
          <pc:sldMk cId="1034728412" sldId="352"/>
        </pc:sldMkLst>
        <pc:picChg chg="mod">
          <ac:chgData name="ORETANO Manuela (COMM)" userId="S::manuela.oretano@ec.europa.eu::c302b6c1-a6cf-48e9-bad6-372049ac2824" providerId="AD" clId="Web-{0C3979A7-4162-B6BF-D3BC-A72598C9B01D}" dt="2025-01-10T11:05:56.004" v="1"/>
          <ac:picMkLst>
            <pc:docMk/>
            <pc:sldMk cId="1034728412" sldId="352"/>
            <ac:picMk id="15" creationId="{2F9512DC-1BC8-204B-B55A-31E4CAAF6952}"/>
          </ac:picMkLst>
        </pc:picChg>
      </pc:sldChg>
    </pc:docChg>
  </pc:docChgLst>
  <pc:docChgLst>
    <pc:chgData name="ORETANO Manuela (COMM)" userId="S::manuela.oretano@ec.europa.eu::c302b6c1-a6cf-48e9-bad6-372049ac2824" providerId="AD" clId="Web-{6B65C1A4-0533-AB89-E8F5-B71ABF0115B2}"/>
    <pc:docChg chg="modSld">
      <pc:chgData name="ORETANO Manuela (COMM)" userId="S::manuela.oretano@ec.europa.eu::c302b6c1-a6cf-48e9-bad6-372049ac2824" providerId="AD" clId="Web-{6B65C1A4-0533-AB89-E8F5-B71ABF0115B2}" dt="2025-01-31T09:02:20.868" v="1" actId="14100"/>
      <pc:docMkLst>
        <pc:docMk/>
      </pc:docMkLst>
      <pc:sldChg chg="modSp">
        <pc:chgData name="ORETANO Manuela (COMM)" userId="S::manuela.oretano@ec.europa.eu::c302b6c1-a6cf-48e9-bad6-372049ac2824" providerId="AD" clId="Web-{6B65C1A4-0533-AB89-E8F5-B71ABF0115B2}" dt="2025-01-31T09:02:20.868" v="1" actId="14100"/>
        <pc:sldMkLst>
          <pc:docMk/>
          <pc:sldMk cId="3562266476" sldId="314"/>
        </pc:sldMkLst>
        <pc:picChg chg="mod">
          <ac:chgData name="ORETANO Manuela (COMM)" userId="S::manuela.oretano@ec.europa.eu::c302b6c1-a6cf-48e9-bad6-372049ac2824" providerId="AD" clId="Web-{6B65C1A4-0533-AB89-E8F5-B71ABF0115B2}" dt="2025-01-31T09:02:20.868" v="1" actId="14100"/>
          <ac:picMkLst>
            <pc:docMk/>
            <pc:sldMk cId="3562266476" sldId="314"/>
            <ac:picMk id="3" creationId="{A1C0ACF2-53F3-5A64-140B-2737D8952AD6}"/>
          </ac:picMkLst>
        </pc:picChg>
      </pc:sldChg>
    </pc:docChg>
  </pc:docChgLst>
  <pc:docChgLst>
    <pc:chgData name="ORETANO Manuela (COMM)" userId="S::manuela.oretano@ec.europa.eu::c302b6c1-a6cf-48e9-bad6-372049ac2824" providerId="AD" clId="Web-{A4C29891-9714-4731-8AB5-A78F07AFA0BE}"/>
    <pc:docChg chg="modSld">
      <pc:chgData name="ORETANO Manuela (COMM)" userId="S::manuela.oretano@ec.europa.eu::c302b6c1-a6cf-48e9-bad6-372049ac2824" providerId="AD" clId="Web-{A4C29891-9714-4731-8AB5-A78F07AFA0BE}" dt="2025-05-02T14:48:49.666" v="5"/>
      <pc:docMkLst>
        <pc:docMk/>
      </pc:docMkLst>
      <pc:sldChg chg="modNotes">
        <pc:chgData name="ORETANO Manuela (COMM)" userId="S::manuela.oretano@ec.europa.eu::c302b6c1-a6cf-48e9-bad6-372049ac2824" providerId="AD" clId="Web-{A4C29891-9714-4731-8AB5-A78F07AFA0BE}" dt="2025-05-02T14:48:49.666" v="5"/>
        <pc:sldMkLst>
          <pc:docMk/>
          <pc:sldMk cId="3562266476" sldId="314"/>
        </pc:sldMkLst>
      </pc:sldChg>
    </pc:docChg>
  </pc:docChgLst>
  <pc:docChgLst>
    <pc:chgData name="PEKONEN Essi (COMM)" userId="S::essi.pekonen@ec.europa.eu::faa4a04e-b659-4410-aa26-bf3b85a833eb" providerId="AD" clId="Web-{376E3D17-E744-8F88-202F-A1E38D1A2387}"/>
    <pc:docChg chg="delSld modSection">
      <pc:chgData name="PEKONEN Essi (COMM)" userId="S::essi.pekonen@ec.europa.eu::faa4a04e-b659-4410-aa26-bf3b85a833eb" providerId="AD" clId="Web-{376E3D17-E744-8F88-202F-A1E38D1A2387}" dt="2024-07-03T07:43:25.986" v="2"/>
      <pc:docMkLst>
        <pc:docMk/>
      </pc:docMkLst>
      <pc:sldChg chg="del">
        <pc:chgData name="PEKONEN Essi (COMM)" userId="S::essi.pekonen@ec.europa.eu::faa4a04e-b659-4410-aa26-bf3b85a833eb" providerId="AD" clId="Web-{376E3D17-E744-8F88-202F-A1E38D1A2387}" dt="2024-07-03T07:43:25.970" v="1"/>
        <pc:sldMkLst>
          <pc:docMk/>
          <pc:sldMk cId="2298217229" sldId="257"/>
        </pc:sldMkLst>
      </pc:sldChg>
      <pc:sldChg chg="del">
        <pc:chgData name="PEKONEN Essi (COMM)" userId="S::essi.pekonen@ec.europa.eu::faa4a04e-b659-4410-aa26-bf3b85a833eb" providerId="AD" clId="Web-{376E3D17-E744-8F88-202F-A1E38D1A2387}" dt="2024-07-03T07:43:25.986" v="2"/>
        <pc:sldMkLst>
          <pc:docMk/>
          <pc:sldMk cId="3066518217" sldId="432"/>
        </pc:sldMkLst>
      </pc:sldChg>
      <pc:sldChg chg="del">
        <pc:chgData name="PEKONEN Essi (COMM)" userId="S::essi.pekonen@ec.europa.eu::faa4a04e-b659-4410-aa26-bf3b85a833eb" providerId="AD" clId="Web-{376E3D17-E744-8F88-202F-A1E38D1A2387}" dt="2024-07-03T07:43:17.220" v="0"/>
        <pc:sldMkLst>
          <pc:docMk/>
          <pc:sldMk cId="2006266051" sldId="433"/>
        </pc:sldMkLst>
      </pc:sldChg>
    </pc:docChg>
  </pc:docChgLst>
  <pc:docChgLst>
    <pc:chgData name="ORETANO Manuela (COMM)" userId="S::manuela.oretano@ec.europa.eu::c302b6c1-a6cf-48e9-bad6-372049ac2824" providerId="AD" clId="Web-{C2DDE5DE-E20E-2F3C-9144-C3BE5DDEA42C}"/>
    <pc:docChg chg="delSld modSection">
      <pc:chgData name="ORETANO Manuela (COMM)" userId="S::manuela.oretano@ec.europa.eu::c302b6c1-a6cf-48e9-bad6-372049ac2824" providerId="AD" clId="Web-{C2DDE5DE-E20E-2F3C-9144-C3BE5DDEA42C}" dt="2024-07-16T09:00:09.392" v="0"/>
      <pc:docMkLst>
        <pc:docMk/>
      </pc:docMkLst>
      <pc:sldChg chg="del">
        <pc:chgData name="ORETANO Manuela (COMM)" userId="S::manuela.oretano@ec.europa.eu::c302b6c1-a6cf-48e9-bad6-372049ac2824" providerId="AD" clId="Web-{C2DDE5DE-E20E-2F3C-9144-C3BE5DDEA42C}" dt="2024-07-16T09:00:09.392" v="0"/>
        <pc:sldMkLst>
          <pc:docMk/>
          <pc:sldMk cId="709964528" sldId="409"/>
        </pc:sldMkLst>
      </pc:sldChg>
    </pc:docChg>
  </pc:docChgLst>
  <pc:docChgLst>
    <pc:chgData name="ORETANO Manuela (COMM)" userId="S::manuela.oretano@ec.europa.eu::c302b6c1-a6cf-48e9-bad6-372049ac2824" providerId="AD" clId="Web-{1E8875DC-D93B-1572-49B0-C1F57EEC0739}"/>
    <pc:docChg chg="modSld">
      <pc:chgData name="ORETANO Manuela (COMM)" userId="S::manuela.oretano@ec.europa.eu::c302b6c1-a6cf-48e9-bad6-372049ac2824" providerId="AD" clId="Web-{1E8875DC-D93B-1572-49B0-C1F57EEC0739}" dt="2024-07-17T09:03:47.668" v="1"/>
      <pc:docMkLst>
        <pc:docMk/>
      </pc:docMkLst>
      <pc:sldChg chg="modNotes">
        <pc:chgData name="ORETANO Manuela (COMM)" userId="S::manuela.oretano@ec.europa.eu::c302b6c1-a6cf-48e9-bad6-372049ac2824" providerId="AD" clId="Web-{1E8875DC-D93B-1572-49B0-C1F57EEC0739}" dt="2024-07-17T09:03:47.668" v="1"/>
        <pc:sldMkLst>
          <pc:docMk/>
          <pc:sldMk cId="727304098" sldId="431"/>
        </pc:sldMkLst>
      </pc:sldChg>
    </pc:docChg>
  </pc:docChgLst>
  <pc:docChgLst>
    <pc:chgData name="ORETANO Manuela (COMM)" userId="S::manuela.oretano@ec.europa.eu::c302b6c1-a6cf-48e9-bad6-372049ac2824" providerId="AD" clId="Web-{75BDEBEA-36A6-5281-FA8A-669E63FF6B4C}"/>
    <pc:docChg chg="mod modSld">
      <pc:chgData name="ORETANO Manuela (COMM)" userId="S::manuela.oretano@ec.europa.eu::c302b6c1-a6cf-48e9-bad6-372049ac2824" providerId="AD" clId="Web-{75BDEBEA-36A6-5281-FA8A-669E63FF6B4C}" dt="2024-07-15T10:46:32.218" v="31"/>
      <pc:docMkLst>
        <pc:docMk/>
      </pc:docMkLst>
      <pc:sldChg chg="addCm delCm modNotes">
        <pc:chgData name="ORETANO Manuela (COMM)" userId="S::manuela.oretano@ec.europa.eu::c302b6c1-a6cf-48e9-bad6-372049ac2824" providerId="AD" clId="Web-{75BDEBEA-36A6-5281-FA8A-669E63FF6B4C}" dt="2024-07-15T10:42:15.256" v="11"/>
        <pc:sldMkLst>
          <pc:docMk/>
          <pc:sldMk cId="1225291961" sldId="4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ORETANO Manuela (COMM)" userId="S::manuela.oretano@ec.europa.eu::c302b6c1-a6cf-48e9-bad6-372049ac2824" providerId="AD" clId="Web-{75BDEBEA-36A6-5281-FA8A-669E63FF6B4C}" dt="2024-07-15T10:42:06.677" v="10"/>
              <pc2:cmMkLst xmlns:pc2="http://schemas.microsoft.com/office/powerpoint/2019/9/main/command">
                <pc:docMk/>
                <pc:sldMk cId="1225291961" sldId="408"/>
                <pc2:cmMk id="{672DB618-BDAE-424B-B0DE-CB2AA7B93233}"/>
              </pc2:cmMkLst>
            </pc226:cmChg>
          </p:ext>
        </pc:extLst>
      </pc:sldChg>
      <pc:sldChg chg="addCm delCm modNotes">
        <pc:chgData name="ORETANO Manuela (COMM)" userId="S::manuela.oretano@ec.europa.eu::c302b6c1-a6cf-48e9-bad6-372049ac2824" providerId="AD" clId="Web-{75BDEBEA-36A6-5281-FA8A-669E63FF6B4C}" dt="2024-07-15T10:46:32.218" v="31"/>
        <pc:sldMkLst>
          <pc:docMk/>
          <pc:sldMk cId="2950166645" sldId="4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ORETANO Manuela (COMM)" userId="S::manuela.oretano@ec.europa.eu::c302b6c1-a6cf-48e9-bad6-372049ac2824" providerId="AD" clId="Web-{75BDEBEA-36A6-5281-FA8A-669E63FF6B4C}" dt="2024-07-15T10:44:51.448" v="16"/>
              <pc2:cmMkLst xmlns:pc2="http://schemas.microsoft.com/office/powerpoint/2019/9/main/command">
                <pc:docMk/>
                <pc:sldMk cId="2950166645" sldId="437"/>
                <pc2:cmMk id="{8B9AE2C4-7D66-4ACB-87C6-211A193EBE00}"/>
              </pc2:cmMkLst>
            </pc226:cmChg>
            <pc226:cmChg xmlns:pc226="http://schemas.microsoft.com/office/powerpoint/2022/06/main/command" chg="add">
              <pc226:chgData name="ORETANO Manuela (COMM)" userId="S::manuela.oretano@ec.europa.eu::c302b6c1-a6cf-48e9-bad6-372049ac2824" providerId="AD" clId="Web-{75BDEBEA-36A6-5281-FA8A-669E63FF6B4C}" dt="2024-07-15T10:05:08.104" v="3"/>
              <pc2:cmMkLst xmlns:pc2="http://schemas.microsoft.com/office/powerpoint/2019/9/main/command">
                <pc:docMk/>
                <pc:sldMk cId="2950166645" sldId="437"/>
                <pc2:cmMk id="{2DB016CE-C869-49B6-91FF-F5913245A436}"/>
              </pc2:cmMkLst>
            </pc226:cmChg>
          </p:ext>
        </pc:extLst>
      </pc:sldChg>
    </pc:docChg>
  </pc:docChgLst>
</pc:chgInfo>
</file>

<file path=ppt/comments/modernComment_1B5_AFD7F87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B016CE-C869-49B6-91FF-F5913245A436}" authorId="{80CF0756-CA14-81BD-81E1-E701C95608E5}" created="2024-07-15T10:05:08.104">
    <pc:sldMkLst xmlns:pc="http://schemas.microsoft.com/office/powerpoint/2013/main/command">
      <pc:docMk/>
      <pc:sldMk cId="2950166645" sldId="437"/>
    </pc:sldMkLst>
    <p188:txBody>
      <a:bodyPr/>
      <a:lstStyle/>
      <a:p>
        <a:r>
          <a:rPr lang="en-US"/>
          <a:t>https://youth.europa.eu/youthweek_csen doesn't work</a:t>
        </a:r>
      </a:p>
    </p188:txBody>
  </p188:cm>
</p188:cmLst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b="1" dirty="0"/>
            <a:t>24 ÚŘEDNÍCH JAZYKŮ EU</a:t>
          </a:r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/>
      <dgm:spPr/>
      <dgm:t>
        <a:bodyPr/>
        <a:lstStyle/>
        <a:p>
          <a:r>
            <a:rPr lang="cs-CZ" b="1" dirty="0"/>
            <a:t>slovanské: </a:t>
          </a:r>
          <a:r>
            <a:rPr lang="cs-CZ" b="0" dirty="0"/>
            <a:t>bulharština, čeština, chorvatština, polština, slovenština a slovinština</a:t>
          </a:r>
          <a:endParaRPr lang="en-US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/>
      <dgm:spPr/>
      <dgm:t>
        <a:bodyPr/>
        <a:lstStyle/>
        <a:p>
          <a:r>
            <a:rPr lang="cs-CZ" b="1" dirty="0"/>
            <a:t>románské: </a:t>
          </a:r>
          <a:r>
            <a:rPr lang="cs-CZ" b="0" dirty="0"/>
            <a:t>španělština, francouzština, italština, portugalština a rumunština</a:t>
          </a:r>
          <a:endParaRPr lang="en-US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cs-CZ" b="1" dirty="0"/>
            <a:t>jiné: </a:t>
          </a:r>
          <a:r>
            <a:rPr lang="cs-CZ" b="0" dirty="0"/>
            <a:t>estonština a finština, řečtina, irština, litevština a lotyština, maďarština, maltština</a:t>
          </a:r>
          <a:endParaRPr lang="en-US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cs-CZ" b="1" dirty="0"/>
            <a:t>germánské: </a:t>
          </a:r>
          <a:r>
            <a:rPr lang="cs-CZ" b="0" dirty="0"/>
            <a:t>dánština, němčina, angličtina, nizozemština a švédština</a:t>
          </a:r>
          <a:endParaRPr lang="en-US" b="0" dirty="0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X="1056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zastupuje vlády zemí EU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sdružuje ministry zemí EU, kteří se scházejí, aby projednávali záležitosti EU (zemědělství, zahraniční věci, soudnictví atd.)</a:t>
          </a:r>
          <a:endParaRPr lang="en-IE" sz="1700" dirty="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přijímá rozhodnutí a společně s Evropským parlamentem schvaluje právní předpisy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rotující předsednictví – každých šest měsíců ji vede jiná země EU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zasedá</a:t>
          </a:r>
          <a:r>
            <a:rPr lang="en-US" sz="1700" dirty="0">
              <a:solidFill>
                <a:schemeClr val="tx1"/>
              </a:solidFill>
            </a:rPr>
            <a:t> v </a:t>
          </a:r>
          <a:r>
            <a:rPr lang="en-US" sz="1700" dirty="0" err="1">
              <a:solidFill>
                <a:schemeClr val="tx1"/>
              </a:solidFill>
            </a:rPr>
            <a:t>Bruselu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nebo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Lucemburku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zastupuje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společné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zájmy</a:t>
          </a:r>
          <a:r>
            <a:rPr lang="en-US" sz="1700" dirty="0">
              <a:solidFill>
                <a:schemeClr val="tx1"/>
              </a:solidFill>
            </a:rPr>
            <a:t> EU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skládá se z předsedy a jednoho komisaře za každou zemi EU, který odpovídá za určitou oblast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navrhuje nové právní předpisy a programy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volena Parlamentem na pět let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řídí politiky a rozpočet EU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strážkyní Smluv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sídlí v Bruselu a Lucemburku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sleduje právní předpisy EU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zajišťuje, že země EU dodržují právní předpisy EU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radí vnitrostátním soudům s výkladem těchto předpisů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ukládá pokuty zemím, které právní předpisy EU nedodržují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ověřuje, zda tyto předpisy dodržují základní práva (např. svobodu projevu, svobodu tisku)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skládá se z jednoho soudce z každé země EU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sídlí</a:t>
          </a:r>
          <a:r>
            <a:rPr lang="en-US" sz="1700" b="0" dirty="0">
              <a:solidFill>
                <a:schemeClr val="tx1"/>
              </a:solidFill>
            </a:rPr>
            <a:t> v </a:t>
          </a:r>
          <a:r>
            <a:rPr lang="en-US" sz="1700" b="0" dirty="0" err="1">
              <a:solidFill>
                <a:schemeClr val="tx1"/>
              </a:solidFill>
            </a:rPr>
            <a:t>Lucemburku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ověřuje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zda</a:t>
          </a:r>
          <a:r>
            <a:rPr lang="en-US" sz="1800" b="0" dirty="0">
              <a:solidFill>
                <a:schemeClr val="tx1"/>
              </a:solidFill>
            </a:rPr>
            <a:t> je </a:t>
          </a:r>
          <a:r>
            <a:rPr lang="en-US" sz="1800" b="0" dirty="0" err="1">
              <a:solidFill>
                <a:schemeClr val="tx1"/>
              </a:solidFill>
            </a:rPr>
            <a:t>rozpočet</a:t>
          </a:r>
          <a:r>
            <a:rPr lang="en-US" sz="1800" b="0" dirty="0">
              <a:solidFill>
                <a:schemeClr val="tx1"/>
              </a:solidFill>
            </a:rPr>
            <a:t> EU </a:t>
          </a:r>
          <a:r>
            <a:rPr lang="en-US" sz="1800" b="0" dirty="0" err="1">
              <a:solidFill>
                <a:schemeClr val="tx1"/>
              </a:solidFill>
            </a:rPr>
            <a:t>správně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čerpán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hlásí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podvody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podplácení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jinou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protiprávní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činnost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radí tvůrcům politik v EU, jak nejlépe čerpat rozpočet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skládá</a:t>
          </a:r>
          <a:r>
            <a:rPr lang="en-US" sz="1800" b="0" dirty="0">
              <a:solidFill>
                <a:schemeClr val="tx1"/>
              </a:solidFill>
            </a:rPr>
            <a:t> se </a:t>
          </a:r>
          <a:r>
            <a:rPr lang="en-US" sz="1800" b="0" dirty="0" err="1">
              <a:solidFill>
                <a:schemeClr val="tx1"/>
              </a:solidFill>
            </a:rPr>
            <a:t>ze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členů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které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jmenuje</a:t>
          </a:r>
          <a:r>
            <a:rPr lang="en-US" sz="1800" b="0" dirty="0">
              <a:solidFill>
                <a:schemeClr val="tx1"/>
              </a:solidFill>
            </a:rPr>
            <a:t> Rada </a:t>
          </a:r>
          <a:r>
            <a:rPr lang="en-US" sz="1800" b="0" dirty="0" err="1">
              <a:solidFill>
                <a:schemeClr val="tx1"/>
              </a:solidFill>
            </a:rPr>
            <a:t>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šestileté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období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řídí hospodářskou a měnovou politiku EU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spravuje evropskou měnu – „euro“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odpovídá za to, aby euro a ceny byly stabilní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700">
              <a:solidFill>
                <a:schemeClr val="tx1"/>
              </a:solidFill>
            </a:rPr>
            <a:t>stanovuje úrokové sazby pro eurozónu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spolupracuje s národními centrálními bankami zemí EU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skládá se ze šesti členů jmenovaných Radou na osmileté období, které nelze prodloužit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sídlí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Frankfurtu</a:t>
          </a:r>
          <a:r>
            <a:rPr lang="en-US" sz="1700" dirty="0">
              <a:solidFill>
                <a:schemeClr val="tx1"/>
              </a:solidFill>
            </a:rPr>
            <a:t> (v </a:t>
          </a:r>
          <a:r>
            <a:rPr lang="en-US" sz="1700" dirty="0" err="1">
              <a:solidFill>
                <a:schemeClr val="tx1"/>
              </a:solidFill>
            </a:rPr>
            <a:t>Německu</a:t>
          </a:r>
          <a:r>
            <a:rPr lang="en-US" sz="1700" dirty="0">
              <a:solidFill>
                <a:schemeClr val="tx1"/>
              </a:solidFill>
            </a:rPr>
            <a:t>)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Evropská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občanská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iniciativa</a:t>
          </a:r>
          <a:endParaRPr lang="en-US" sz="1800" dirty="0" err="1"/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</a:rPr>
            <a:t>Evropský týden mládeže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noProof="0" dirty="0">
            <a:solidFill>
              <a:schemeClr val="tx1"/>
            </a:solidFill>
          </a:endParaRPr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  <a:latin typeface="Calibri"/>
              <a:ea typeface="Calibri"/>
              <a:cs typeface="Calibri"/>
            </a:rPr>
            <a:t>Vaše Evropa, váš názor</a:t>
          </a:r>
          <a:endParaRPr lang="en-US" sz="1800" dirty="0">
            <a:solidFill>
              <a:srgbClr val="000000"/>
            </a:solidFill>
          </a:endParaRPr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57877B02-466B-4712-B690-9A4108857954}" type="presOf" srcId="{1B84C03F-BD1E-4A6C-A3EB-C26B2CDB2812}" destId="{77750A1C-A603-4501-A970-577A318CA0F2}" srcOrd="0" destOrd="0" presId="urn:microsoft.com/office/officeart/2008/layout/BendingPictureCaption"/>
    <dgm:cxn modelId="{677A240C-4718-4BD0-AFE6-9D2410C53BC6}" type="presOf" srcId="{F8D71222-5852-47DA-A5AC-8F2673B6E481}" destId="{08AA5198-5B16-4A5C-8C1B-A9232C56E376}" srcOrd="0" destOrd="0" presId="urn:microsoft.com/office/officeart/2008/layout/BendingPictureCaption"/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66BEC4B5-DB4B-4B85-89E5-A06F406148C1}" type="presOf" srcId="{1E9A1875-DAE9-49B5-A8B4-FC8FFF235A9A}" destId="{F34E1D28-9E26-4BCD-BE5C-A6705AFB6A7F}" srcOrd="0" destOrd="0" presId="urn:microsoft.com/office/officeart/2008/layout/BendingPictureCaption"/>
    <dgm:cxn modelId="{1F939FEA-0085-4392-8CEA-B8C3B8EBA664}" type="presOf" srcId="{5483B900-F507-4D16-AFC0-AFA0AD5B68A9}" destId="{BFE00547-7D91-441D-9DCA-44A127E91104}" srcOrd="0" destOrd="0" presId="urn:microsoft.com/office/officeart/2008/layout/BendingPictureCaption"/>
    <dgm:cxn modelId="{12437EF0-AE28-4D7D-BDBA-C29B5B10C840}" type="presParOf" srcId="{D1130244-D42B-4FBD-A513-9F38156E3AF5}" destId="{A97D8107-017B-4F71-B397-0F3A67F89CC8}" srcOrd="0" destOrd="0" presId="urn:microsoft.com/office/officeart/2008/layout/BendingPictureCaption"/>
    <dgm:cxn modelId="{7ED9FBF0-85F8-4729-A80C-023B5D15DD3B}" type="presParOf" srcId="{A97D8107-017B-4F71-B397-0F3A67F89CC8}" destId="{C4F7237E-5E33-4F25-A7C6-0C5735CA5DE2}" srcOrd="0" destOrd="0" presId="urn:microsoft.com/office/officeart/2008/layout/BendingPictureCaption"/>
    <dgm:cxn modelId="{AC1468AF-0B79-4504-B1CB-6E06DA4B50A0}" type="presParOf" srcId="{A97D8107-017B-4F71-B397-0F3A67F89CC8}" destId="{BFE00547-7D91-441D-9DCA-44A127E91104}" srcOrd="1" destOrd="0" presId="urn:microsoft.com/office/officeart/2008/layout/BendingPictureCaption"/>
    <dgm:cxn modelId="{2895A5C6-E2C8-4DEE-8623-5836DB771950}" type="presParOf" srcId="{D1130244-D42B-4FBD-A513-9F38156E3AF5}" destId="{9BBAB782-B510-4B01-8814-1AA2A7BC1321}" srcOrd="1" destOrd="0" presId="urn:microsoft.com/office/officeart/2008/layout/BendingPictureCaption"/>
    <dgm:cxn modelId="{E6065BE1-1046-4DA0-B720-97509698ADE3}" type="presParOf" srcId="{D1130244-D42B-4FBD-A513-9F38156E3AF5}" destId="{52FE83B6-52AA-4338-8CAD-F2F25D4D086B}" srcOrd="2" destOrd="0" presId="urn:microsoft.com/office/officeart/2008/layout/BendingPictureCaption"/>
    <dgm:cxn modelId="{80809357-71B9-4354-8CE5-2E1A20EC7967}" type="presParOf" srcId="{52FE83B6-52AA-4338-8CAD-F2F25D4D086B}" destId="{99B07678-D303-4844-926B-7BEC24326CBC}" srcOrd="0" destOrd="0" presId="urn:microsoft.com/office/officeart/2008/layout/BendingPictureCaption"/>
    <dgm:cxn modelId="{EEB85369-8007-4EB2-8347-B85513281F75}" type="presParOf" srcId="{52FE83B6-52AA-4338-8CAD-F2F25D4D086B}" destId="{77750A1C-A603-4501-A970-577A318CA0F2}" srcOrd="1" destOrd="0" presId="urn:microsoft.com/office/officeart/2008/layout/BendingPictureCaption"/>
    <dgm:cxn modelId="{F26241A0-8FEB-4FB2-A674-87D1981E7E54}" type="presParOf" srcId="{D1130244-D42B-4FBD-A513-9F38156E3AF5}" destId="{158E8728-F6F0-457F-9F46-4670A43C7377}" srcOrd="3" destOrd="0" presId="urn:microsoft.com/office/officeart/2008/layout/BendingPictureCaption"/>
    <dgm:cxn modelId="{D27CBA4F-A895-4535-B6CA-EFD58D94DE83}" type="presParOf" srcId="{D1130244-D42B-4FBD-A513-9F38156E3AF5}" destId="{F2B74032-DEFE-42CD-97C3-CC4CE0256774}" srcOrd="4" destOrd="0" presId="urn:microsoft.com/office/officeart/2008/layout/BendingPictureCaption"/>
    <dgm:cxn modelId="{DA927534-8C55-4BE6-B640-884D92DA003F}" type="presParOf" srcId="{F2B74032-DEFE-42CD-97C3-CC4CE0256774}" destId="{B6D00174-46E1-4AA4-9397-0186C46C5AE5}" srcOrd="0" destOrd="0" presId="urn:microsoft.com/office/officeart/2008/layout/BendingPictureCaption"/>
    <dgm:cxn modelId="{FDF84D05-F2A4-415E-9EAF-E6EB0ADE6464}" type="presParOf" srcId="{F2B74032-DEFE-42CD-97C3-CC4CE0256774}" destId="{08AA5198-5B16-4A5C-8C1B-A9232C56E376}" srcOrd="1" destOrd="0" presId="urn:microsoft.com/office/officeart/2008/layout/BendingPictureCaption"/>
    <dgm:cxn modelId="{F58B644F-C621-45C3-A623-ECA6ABD31C88}" type="presParOf" srcId="{D1130244-D42B-4FBD-A513-9F38156E3AF5}" destId="{C7016287-8D73-444D-8C8B-4912015B2EB9}" srcOrd="5" destOrd="0" presId="urn:microsoft.com/office/officeart/2008/layout/BendingPictureCaption"/>
    <dgm:cxn modelId="{1E6A2525-222D-4143-81C3-C9E5FEF077B3}" type="presParOf" srcId="{D1130244-D42B-4FBD-A513-9F38156E3AF5}" destId="{168BFE9B-E750-44F4-BE65-B3E1BECFF76E}" srcOrd="6" destOrd="0" presId="urn:microsoft.com/office/officeart/2008/layout/BendingPictureCaption"/>
    <dgm:cxn modelId="{E9CEB04C-576C-4D94-A1D5-ABC4DBFAEB79}" type="presParOf" srcId="{168BFE9B-E750-44F4-BE65-B3E1BECFF76E}" destId="{4F1657D7-D4C9-4306-8074-DCCA03870486}" srcOrd="0" destOrd="0" presId="urn:microsoft.com/office/officeart/2008/layout/BendingPictureCaption"/>
    <dgm:cxn modelId="{36C45C9B-3643-462B-8281-32CDAB11C8FC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Systém záruky pro mladé lidi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Evropský sbor solidarity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 dirty="0">
              <a:solidFill>
                <a:schemeClr val="bg1"/>
              </a:solidFill>
            </a:rPr>
            <a:t>Discover EU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cs-CZ"/>
            <a:t>Zdravotní péče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cs-CZ"/>
            <a:t>Práva cestujících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Přístup k digitálnímu předplatnému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cs-CZ" b="0" dirty="0"/>
            <a:t>Bezplatný roaming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 dirty="0"/>
            <a:t>EU ve světě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Účast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Práva a bezpečnost spotřebitelů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Projekty financované z EU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Ochrana životního prostředí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800" dirty="0"/>
            <a:t>Zelená dohoda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800"/>
            <a:t>Digitalizace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800" dirty="0"/>
            <a:t>Rovnost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je hlasem evropských občanů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skládá se ze členů ze všech zemí EU, které přímo volí občané každých pět let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projednává nové právní předpisy, jež navrhuje Evropská komise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(v případě potřeby) mění a schvaluje tyto právní předpisy společně s Radou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volí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předsedu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Evropské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komise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schvaluje rozpočet EU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má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nejméně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zasedání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ročně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Bruselu</a:t>
          </a:r>
          <a:r>
            <a:rPr lang="en-US" sz="1800" b="0" dirty="0">
              <a:solidFill>
                <a:schemeClr val="tx1"/>
              </a:solidFill>
            </a:rPr>
            <a:t> (v </a:t>
          </a:r>
          <a:r>
            <a:rPr lang="en-US" sz="1800" b="0" dirty="0" err="1">
              <a:solidFill>
                <a:schemeClr val="tx1"/>
              </a:solidFill>
            </a:rPr>
            <a:t>Belgii</a:t>
          </a:r>
          <a:r>
            <a:rPr lang="en-US" sz="1800" b="0" dirty="0">
              <a:solidFill>
                <a:schemeClr val="tx1"/>
              </a:solidFill>
            </a:rPr>
            <a:t>) a </a:t>
          </a:r>
          <a:r>
            <a:rPr lang="en-US" sz="1800" b="0" dirty="0" err="1">
              <a:solidFill>
                <a:schemeClr val="tx1"/>
              </a:solidFill>
            </a:rPr>
            <a:t>dvanáct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Štrasburku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Francii</a:t>
          </a:r>
          <a:r>
            <a:rPr lang="en-US" sz="1800" b="0" dirty="0">
              <a:solidFill>
                <a:schemeClr val="tx1"/>
              </a:solidFill>
            </a:rPr>
            <a:t>)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sdružuje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hlavy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států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předsedy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vlád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všech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zemí</a:t>
          </a:r>
          <a:r>
            <a:rPr lang="en-US" sz="1800" b="0" dirty="0">
              <a:solidFill>
                <a:schemeClr val="tx1"/>
              </a:solidFill>
            </a:rPr>
            <a:t> EU</a:t>
          </a:r>
          <a:endParaRPr lang="en-IE" sz="1800" b="0" dirty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stanovuje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hlavní</a:t>
          </a:r>
          <a:r>
            <a:rPr lang="en-US" sz="1800" b="0" dirty="0">
              <a:solidFill>
                <a:schemeClr val="tx1"/>
              </a:solidFill>
            </a:rPr>
            <a:t> priority a </a:t>
          </a:r>
          <a:r>
            <a:rPr lang="en-US" sz="1800" b="0" dirty="0" err="1">
              <a:solidFill>
                <a:schemeClr val="tx1"/>
              </a:solidFill>
            </a:rPr>
            <a:t>politické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směry</a:t>
          </a:r>
          <a:r>
            <a:rPr lang="en-US" sz="1800" b="0" dirty="0">
              <a:solidFill>
                <a:schemeClr val="tx1"/>
              </a:solidFill>
            </a:rPr>
            <a:t> EU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její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zasedání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evropské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summity</a:t>
          </a:r>
          <a:r>
            <a:rPr lang="en-US" sz="1800" b="0" dirty="0">
              <a:solidFill>
                <a:schemeClr val="tx1"/>
              </a:solidFill>
            </a:rPr>
            <a:t>, se </a:t>
          </a:r>
          <a:r>
            <a:rPr lang="en-US" sz="1800" b="0" dirty="0" err="1">
              <a:solidFill>
                <a:schemeClr val="tx1"/>
              </a:solidFill>
            </a:rPr>
            <a:t>konají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nejméně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čtyřikrát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ročně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Bruselu</a:t>
          </a:r>
          <a:r>
            <a:rPr lang="en-US" sz="1800" b="0" dirty="0">
              <a:solidFill>
                <a:schemeClr val="tx1"/>
              </a:solidFill>
            </a:rPr>
            <a:t> (v </a:t>
          </a:r>
          <a:r>
            <a:rPr lang="en-US" sz="1800" b="0" dirty="0" err="1">
              <a:solidFill>
                <a:schemeClr val="tx1"/>
              </a:solidFill>
            </a:rPr>
            <a:t>Belgii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nebo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Lucemburku</a:t>
          </a:r>
          <a:r>
            <a:rPr lang="en-US" sz="1800" b="0" dirty="0">
              <a:solidFill>
                <a:schemeClr val="tx1"/>
              </a:solidFill>
            </a:rPr>
            <a:t> (v </a:t>
          </a:r>
          <a:r>
            <a:rPr lang="en-US" sz="1800" b="0" dirty="0" err="1">
              <a:solidFill>
                <a:schemeClr val="tx1"/>
              </a:solidFill>
            </a:rPr>
            <a:t>Lucembursku</a:t>
          </a:r>
          <a:r>
            <a:rPr lang="en-US" sz="1800" b="0" dirty="0">
              <a:solidFill>
                <a:schemeClr val="tx1"/>
              </a:solidFill>
            </a:rPr>
            <a:t>)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nepřijímá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právní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předpisy</a:t>
          </a:r>
          <a:r>
            <a:rPr lang="en-US" sz="1800" b="0" dirty="0">
              <a:solidFill>
                <a:schemeClr val="tx1"/>
              </a:solidFill>
            </a:rPr>
            <a:t> EU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97271" y="1545603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24 ÚŘEDNÍCH JAZYKŮ EU</a:t>
          </a:r>
        </a:p>
      </dsp:txBody>
      <dsp:txXfrm>
        <a:off x="3616856" y="1958675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slovanské: </a:t>
          </a:r>
          <a:r>
            <a:rPr lang="cs-CZ" sz="1400" b="0" kern="1200" dirty="0"/>
            <a:t>bulharština, čeština, chorvatština, polština, slovenština a slovinština</a:t>
          </a:r>
          <a:endParaRPr lang="en-US" sz="14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germánské: </a:t>
          </a:r>
          <a:r>
            <a:rPr lang="cs-CZ" sz="1400" b="0" kern="1200" dirty="0"/>
            <a:t>dánština, němčina, angličtina, nizozemština a švédština</a:t>
          </a:r>
          <a:endParaRPr lang="en-US" sz="14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románské: </a:t>
          </a:r>
          <a:r>
            <a:rPr lang="cs-CZ" sz="1400" b="0" kern="1200" dirty="0"/>
            <a:t>španělština, francouzština, italština, portugalština a rumunština</a:t>
          </a:r>
          <a:endParaRPr lang="en-US" sz="14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jiné: </a:t>
          </a:r>
          <a:r>
            <a:rPr lang="cs-CZ" sz="1400" b="0" kern="1200" dirty="0"/>
            <a:t>estonština a finština, řečtina, irština, litevština a lotyština, maďarština, maltština</a:t>
          </a:r>
          <a:endParaRPr lang="en-US" sz="14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zastupuje vlády zemí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53732"/>
        <a:ext cx="3790170" cy="993242"/>
      </dsp:txXfrm>
    </dsp:sp>
    <dsp:sp modelId="{0573FA43-24D1-4D72-85C2-86103A7FCEF0}">
      <dsp:nvSpPr>
        <dsp:cNvPr id="0" name=""/>
        <dsp:cNvSpPr/>
      </dsp:nvSpPr>
      <dsp:spPr>
        <a:xfrm>
          <a:off x="0" y="1115373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sdružuje ministry zemí EU, kteří se scházejí, aby projednávali záležitosti EU (zemědělství, zahraniční věci, soudnictví atd.)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1169105"/>
        <a:ext cx="3790170" cy="993242"/>
      </dsp:txXfrm>
    </dsp:sp>
    <dsp:sp modelId="{050DFA99-827A-4EA5-8157-94CD9436E216}">
      <dsp:nvSpPr>
        <dsp:cNvPr id="0" name=""/>
        <dsp:cNvSpPr/>
      </dsp:nvSpPr>
      <dsp:spPr>
        <a:xfrm>
          <a:off x="0" y="2229256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přijímá rozhodnutí a společně s Evropským parlamentem schvaluje právní předpisy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2282988"/>
        <a:ext cx="3790170" cy="993242"/>
      </dsp:txXfrm>
    </dsp:sp>
    <dsp:sp modelId="{4F8DE995-AA6F-4DFE-8486-B480892B9757}">
      <dsp:nvSpPr>
        <dsp:cNvPr id="0" name=""/>
        <dsp:cNvSpPr/>
      </dsp:nvSpPr>
      <dsp:spPr>
        <a:xfrm>
          <a:off x="0" y="3343139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rotující předsednictví – každých šest měsíců ji vede jiná země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3396871"/>
        <a:ext cx="3790170" cy="993242"/>
      </dsp:txXfrm>
    </dsp:sp>
    <dsp:sp modelId="{C7565D90-15C1-4236-9AEC-41345840738B}">
      <dsp:nvSpPr>
        <dsp:cNvPr id="0" name=""/>
        <dsp:cNvSpPr/>
      </dsp:nvSpPr>
      <dsp:spPr>
        <a:xfrm>
          <a:off x="0" y="4457021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zasedá</a:t>
          </a:r>
          <a:r>
            <a:rPr lang="en-US" sz="1700" kern="1200" dirty="0">
              <a:solidFill>
                <a:schemeClr val="tx1"/>
              </a:solidFill>
            </a:rPr>
            <a:t> v </a:t>
          </a:r>
          <a:r>
            <a:rPr lang="en-US" sz="1700" kern="1200" dirty="0" err="1">
              <a:solidFill>
                <a:schemeClr val="tx1"/>
              </a:solidFill>
            </a:rPr>
            <a:t>Bruselu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nebo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Lucemburku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4510753"/>
        <a:ext cx="3790170" cy="9932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387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zastupuje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společné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zájmy</a:t>
          </a:r>
          <a:r>
            <a:rPr lang="en-US" sz="1700" kern="1200" dirty="0">
              <a:solidFill>
                <a:schemeClr val="tx1"/>
              </a:solidFill>
            </a:rPr>
            <a:t>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626"/>
        <a:ext cx="3916402" cy="706855"/>
      </dsp:txXfrm>
    </dsp:sp>
    <dsp:sp modelId="{08F48461-68D3-4A76-AAB9-A6AAE6BA7FA1}">
      <dsp:nvSpPr>
        <dsp:cNvPr id="0" name=""/>
        <dsp:cNvSpPr/>
      </dsp:nvSpPr>
      <dsp:spPr>
        <a:xfrm>
          <a:off x="0" y="799938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skládá se z předsedy a jednoho komisaře za každou zemi EU, který odpovídá za určitou oblast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838177"/>
        <a:ext cx="3916402" cy="706855"/>
      </dsp:txXfrm>
    </dsp:sp>
    <dsp:sp modelId="{346E50CA-F6B7-41F2-8D8A-4D6332E5C97D}">
      <dsp:nvSpPr>
        <dsp:cNvPr id="0" name=""/>
        <dsp:cNvSpPr/>
      </dsp:nvSpPr>
      <dsp:spPr>
        <a:xfrm>
          <a:off x="0" y="1597489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navrhuje nové právní předpisy a programy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1635728"/>
        <a:ext cx="3916402" cy="706855"/>
      </dsp:txXfrm>
    </dsp:sp>
    <dsp:sp modelId="{D37E5F20-5237-4726-B7B8-CA56F9306539}">
      <dsp:nvSpPr>
        <dsp:cNvPr id="0" name=""/>
        <dsp:cNvSpPr/>
      </dsp:nvSpPr>
      <dsp:spPr>
        <a:xfrm>
          <a:off x="0" y="2395040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volena Parlamentem na pět let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2433279"/>
        <a:ext cx="3916402" cy="706855"/>
      </dsp:txXfrm>
    </dsp:sp>
    <dsp:sp modelId="{5F4BB77E-160B-4FD3-9D8A-5F48DEBD3967}">
      <dsp:nvSpPr>
        <dsp:cNvPr id="0" name=""/>
        <dsp:cNvSpPr/>
      </dsp:nvSpPr>
      <dsp:spPr>
        <a:xfrm>
          <a:off x="0" y="319259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řídí politiky a rozpočet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3230830"/>
        <a:ext cx="3916402" cy="706855"/>
      </dsp:txXfrm>
    </dsp:sp>
    <dsp:sp modelId="{EF5BC60A-1813-445C-97E0-C76B6CBACB4C}">
      <dsp:nvSpPr>
        <dsp:cNvPr id="0" name=""/>
        <dsp:cNvSpPr/>
      </dsp:nvSpPr>
      <dsp:spPr>
        <a:xfrm>
          <a:off x="0" y="399014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strážkyní Smluv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28380"/>
        <a:ext cx="3916402" cy="706855"/>
      </dsp:txXfrm>
    </dsp:sp>
    <dsp:sp modelId="{8BFCEDFB-DD43-4B25-BA9B-809ED4B7C8C6}">
      <dsp:nvSpPr>
        <dsp:cNvPr id="0" name=""/>
        <dsp:cNvSpPr/>
      </dsp:nvSpPr>
      <dsp:spPr>
        <a:xfrm>
          <a:off x="0" y="4787692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sídlí v Bruselu a Lucemburku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825931"/>
        <a:ext cx="3916402" cy="7068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17936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sleduje právní předpisy EU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51748"/>
        <a:ext cx="4313297" cy="625016"/>
      </dsp:txXfrm>
    </dsp:sp>
    <dsp:sp modelId="{76251A12-CCF7-4C47-8263-EFA408C3CF50}">
      <dsp:nvSpPr>
        <dsp:cNvPr id="0" name=""/>
        <dsp:cNvSpPr/>
      </dsp:nvSpPr>
      <dsp:spPr>
        <a:xfrm>
          <a:off x="0" y="8171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zajišťuje, že země EU dodržují právní předpisy EU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850949"/>
        <a:ext cx="4313297" cy="625016"/>
      </dsp:txXfrm>
    </dsp:sp>
    <dsp:sp modelId="{CF2A7349-FD6F-4252-85AD-61C5186BA692}">
      <dsp:nvSpPr>
        <dsp:cNvPr id="0" name=""/>
        <dsp:cNvSpPr/>
      </dsp:nvSpPr>
      <dsp:spPr>
        <a:xfrm>
          <a:off x="0" y="16163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radí vnitrostátním soudům s výkladem těchto předpisů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1650149"/>
        <a:ext cx="4313297" cy="625016"/>
      </dsp:txXfrm>
    </dsp:sp>
    <dsp:sp modelId="{38D475D4-539D-4596-9BBC-8AE7671242F2}">
      <dsp:nvSpPr>
        <dsp:cNvPr id="0" name=""/>
        <dsp:cNvSpPr/>
      </dsp:nvSpPr>
      <dsp:spPr>
        <a:xfrm>
          <a:off x="0" y="24155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ukládá pokuty zemím, které právní předpisy EU nedodržují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2449349"/>
        <a:ext cx="4313297" cy="625016"/>
      </dsp:txXfrm>
    </dsp:sp>
    <dsp:sp modelId="{1A46EE3F-EBAE-49BA-B7F2-D3D3A3B2D42A}">
      <dsp:nvSpPr>
        <dsp:cNvPr id="0" name=""/>
        <dsp:cNvSpPr/>
      </dsp:nvSpPr>
      <dsp:spPr>
        <a:xfrm>
          <a:off x="0" y="32147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ověřuje, zda tyto předpisy dodržují základní práva (např. svobodu projevu, svobodu tisku)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3248549"/>
        <a:ext cx="4313297" cy="625016"/>
      </dsp:txXfrm>
    </dsp:sp>
    <dsp:sp modelId="{5C025595-DB12-4375-8957-7A2E9C9E3075}">
      <dsp:nvSpPr>
        <dsp:cNvPr id="0" name=""/>
        <dsp:cNvSpPr/>
      </dsp:nvSpPr>
      <dsp:spPr>
        <a:xfrm>
          <a:off x="0" y="4013936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skládá se z jednoho soudce z každé země EU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4047748"/>
        <a:ext cx="4313297" cy="625016"/>
      </dsp:txXfrm>
    </dsp:sp>
    <dsp:sp modelId="{E336DEEA-8F31-45DB-B883-3F3802818CA2}">
      <dsp:nvSpPr>
        <dsp:cNvPr id="0" name=""/>
        <dsp:cNvSpPr/>
      </dsp:nvSpPr>
      <dsp:spPr>
        <a:xfrm>
          <a:off x="0" y="4813136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sídlí</a:t>
          </a:r>
          <a:r>
            <a:rPr lang="en-US" sz="1700" b="0" kern="1200" dirty="0">
              <a:solidFill>
                <a:schemeClr val="tx1"/>
              </a:solidFill>
            </a:rPr>
            <a:t> v </a:t>
          </a:r>
          <a:r>
            <a:rPr lang="en-US" sz="1700" b="0" kern="1200" dirty="0" err="1">
              <a:solidFill>
                <a:schemeClr val="tx1"/>
              </a:solidFill>
            </a:rPr>
            <a:t>Lucemburku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4846948"/>
        <a:ext cx="4313297" cy="6250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ověřuje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zda</a:t>
          </a:r>
          <a:r>
            <a:rPr lang="en-US" sz="1800" b="0" kern="1200" dirty="0">
              <a:solidFill>
                <a:schemeClr val="tx1"/>
              </a:solidFill>
            </a:rPr>
            <a:t> je </a:t>
          </a:r>
          <a:r>
            <a:rPr lang="en-US" sz="1800" b="0" kern="1200" dirty="0" err="1">
              <a:solidFill>
                <a:schemeClr val="tx1"/>
              </a:solidFill>
            </a:rPr>
            <a:t>rozpočet</a:t>
          </a:r>
          <a:r>
            <a:rPr lang="en-US" sz="1800" b="0" kern="1200" dirty="0">
              <a:solidFill>
                <a:schemeClr val="tx1"/>
              </a:solidFill>
            </a:rPr>
            <a:t> EU </a:t>
          </a:r>
          <a:r>
            <a:rPr lang="en-US" sz="1800" b="0" kern="1200" dirty="0" err="1">
              <a:solidFill>
                <a:schemeClr val="tx1"/>
              </a:solidFill>
            </a:rPr>
            <a:t>správně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čerpán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hlásí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podvody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podplácení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jinou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protiprávní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činnost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745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radí tvůrcům politik v EU, jak nejlépe čerpat rozpočet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186645" cy="861508"/>
      </dsp:txXfrm>
    </dsp:sp>
    <dsp:sp modelId="{F0EC1485-D59A-4587-BBA3-A5E170B387A4}">
      <dsp:nvSpPr>
        <dsp:cNvPr id="0" name=""/>
        <dsp:cNvSpPr/>
      </dsp:nvSpPr>
      <dsp:spPr>
        <a:xfrm>
          <a:off x="0" y="1109346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skládá</a:t>
          </a:r>
          <a:r>
            <a:rPr lang="en-US" sz="1800" b="0" kern="1200" dirty="0">
              <a:solidFill>
                <a:schemeClr val="tx1"/>
              </a:solidFill>
            </a:rPr>
            <a:t> se </a:t>
          </a:r>
          <a:r>
            <a:rPr lang="en-US" sz="1800" b="0" kern="1200" dirty="0" err="1">
              <a:solidFill>
                <a:schemeClr val="tx1"/>
              </a:solidFill>
            </a:rPr>
            <a:t>ze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členů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které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jmenuje</a:t>
          </a:r>
          <a:r>
            <a:rPr lang="en-US" sz="1800" b="0" kern="1200" dirty="0">
              <a:solidFill>
                <a:schemeClr val="tx1"/>
              </a:solidFill>
            </a:rPr>
            <a:t> Rada </a:t>
          </a:r>
          <a:r>
            <a:rPr lang="en-US" sz="1800" b="0" kern="1200" dirty="0" err="1">
              <a:solidFill>
                <a:schemeClr val="tx1"/>
              </a:solidFill>
            </a:rPr>
            <a:t>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šestileté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období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55952"/>
        <a:ext cx="4186645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44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řídí hospodářskou a měnovou politiku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77245"/>
        <a:ext cx="4046134" cy="608124"/>
      </dsp:txXfrm>
    </dsp:sp>
    <dsp:sp modelId="{96B08EC4-E184-402A-B8AE-06B1F3D1D569}">
      <dsp:nvSpPr>
        <dsp:cNvPr id="0" name=""/>
        <dsp:cNvSpPr/>
      </dsp:nvSpPr>
      <dsp:spPr>
        <a:xfrm>
          <a:off x="0" y="821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spravuje evropskou měnu – „euro“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854845"/>
        <a:ext cx="4046134" cy="608124"/>
      </dsp:txXfrm>
    </dsp:sp>
    <dsp:sp modelId="{47FE0501-D40E-47EC-9E41-423B2E236FAA}">
      <dsp:nvSpPr>
        <dsp:cNvPr id="0" name=""/>
        <dsp:cNvSpPr/>
      </dsp:nvSpPr>
      <dsp:spPr>
        <a:xfrm>
          <a:off x="0" y="15995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odpovídá za to, aby euro a ceny byly stabilní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1632445"/>
        <a:ext cx="4046134" cy="608124"/>
      </dsp:txXfrm>
    </dsp:sp>
    <dsp:sp modelId="{68522F37-124D-4507-9DE5-1B75C78B6420}">
      <dsp:nvSpPr>
        <dsp:cNvPr id="0" name=""/>
        <dsp:cNvSpPr/>
      </dsp:nvSpPr>
      <dsp:spPr>
        <a:xfrm>
          <a:off x="0" y="23771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>
              <a:solidFill>
                <a:schemeClr val="tx1"/>
              </a:solidFill>
            </a:rPr>
            <a:t>stanovuje úrokové sazby pro eurozónu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2410045"/>
        <a:ext cx="4046134" cy="608124"/>
      </dsp:txXfrm>
    </dsp:sp>
    <dsp:sp modelId="{6EE063DE-7F51-4108-9284-6ADD12F54A5A}">
      <dsp:nvSpPr>
        <dsp:cNvPr id="0" name=""/>
        <dsp:cNvSpPr/>
      </dsp:nvSpPr>
      <dsp:spPr>
        <a:xfrm>
          <a:off x="0" y="31547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spolupracuje s národními centrálními bankami zemí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187645"/>
        <a:ext cx="4046134" cy="608124"/>
      </dsp:txXfrm>
    </dsp:sp>
    <dsp:sp modelId="{9CF11A85-D206-4F40-B8C3-898189EA253A}">
      <dsp:nvSpPr>
        <dsp:cNvPr id="0" name=""/>
        <dsp:cNvSpPr/>
      </dsp:nvSpPr>
      <dsp:spPr>
        <a:xfrm>
          <a:off x="0" y="3932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skládá se ze šesti členů jmenovaných Radou na osmileté období, které nelze prodloužit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965245"/>
        <a:ext cx="4046134" cy="608124"/>
      </dsp:txXfrm>
    </dsp:sp>
    <dsp:sp modelId="{EB4B9D14-D3E8-449B-95FA-9A5E38DB987B}">
      <dsp:nvSpPr>
        <dsp:cNvPr id="0" name=""/>
        <dsp:cNvSpPr/>
      </dsp:nvSpPr>
      <dsp:spPr>
        <a:xfrm>
          <a:off x="0" y="4709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sídlí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Frankfurtu</a:t>
          </a:r>
          <a:r>
            <a:rPr lang="en-US" sz="1700" kern="1200" dirty="0">
              <a:solidFill>
                <a:schemeClr val="tx1"/>
              </a:solidFill>
            </a:rPr>
            <a:t> (v </a:t>
          </a:r>
          <a:r>
            <a:rPr lang="en-US" sz="1700" kern="1200" dirty="0" err="1">
              <a:solidFill>
                <a:schemeClr val="tx1"/>
              </a:solidFill>
            </a:rPr>
            <a:t>Německu</a:t>
          </a:r>
          <a:r>
            <a:rPr lang="en-US" sz="1700" kern="1200" dirty="0">
              <a:solidFill>
                <a:schemeClr val="tx1"/>
              </a:solidFill>
            </a:rPr>
            <a:t>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4742845"/>
        <a:ext cx="4046134" cy="60812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Evropská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občanská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iniciativa</a:t>
          </a:r>
          <a:endParaRPr lang="en-US" sz="1800" kern="1200" dirty="0" err="1"/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Evropský týden mládeže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kern="12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kern="1200" noProof="0" dirty="0">
            <a:solidFill>
              <a:schemeClr val="tx1"/>
            </a:solidFill>
          </a:endParaRPr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Vaše Evropa, váš názor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4693994" y="4315426"/>
        <a:ext cx="2421946" cy="58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700" kern="1200" dirty="0"/>
            <a:t>Systém záruky pro mladé lidi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700" kern="1200" dirty="0"/>
            <a:t>Evropský sbor solidarity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 dirty="0">
              <a:solidFill>
                <a:schemeClr val="bg1"/>
              </a:solidFill>
            </a:rPr>
            <a:t>Discover EU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b="0" kern="1200" dirty="0"/>
            <a:t>Bezplatný roaming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kern="1200"/>
            <a:t>Zdravotní péče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kern="1200"/>
            <a:t>Práva cestujících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kern="1200" dirty="0"/>
            <a:t>Přístup k digitálnímu předplatnému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Účast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Ochrana životního prostředí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Práva a bezpečnost spotřebitelů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Projekty financované z EU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 dirty="0"/>
            <a:t>EU ve světě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800" kern="1200" dirty="0"/>
            <a:t>Zelená dohoda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800" kern="1200"/>
            <a:t>Digitalizace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800" kern="1200" dirty="0"/>
            <a:t>Rovnost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65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je hlasem evropských občanů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41277"/>
        <a:ext cx="4621972" cy="641908"/>
      </dsp:txXfrm>
    </dsp:sp>
    <dsp:sp modelId="{4FE1037A-DEA2-4953-80B1-C4AB23FF5CB3}">
      <dsp:nvSpPr>
        <dsp:cNvPr id="0" name=""/>
        <dsp:cNvSpPr/>
      </dsp:nvSpPr>
      <dsp:spPr>
        <a:xfrm>
          <a:off x="0" y="8273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skládá se ze členů ze všech zemí EU, které přímo volí občané každých pět let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862077"/>
        <a:ext cx="4621972" cy="641908"/>
      </dsp:txXfrm>
    </dsp:sp>
    <dsp:sp modelId="{07C6446F-ECCD-4CA1-8344-080591932ED6}">
      <dsp:nvSpPr>
        <dsp:cNvPr id="0" name=""/>
        <dsp:cNvSpPr/>
      </dsp:nvSpPr>
      <dsp:spPr>
        <a:xfrm>
          <a:off x="0" y="16481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projednává nové právní předpisy, jež navrhuje Evropská komise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1682877"/>
        <a:ext cx="4621972" cy="641908"/>
      </dsp:txXfrm>
    </dsp:sp>
    <dsp:sp modelId="{715891AF-FC43-40E9-9BA1-84AAEC706364}">
      <dsp:nvSpPr>
        <dsp:cNvPr id="0" name=""/>
        <dsp:cNvSpPr/>
      </dsp:nvSpPr>
      <dsp:spPr>
        <a:xfrm>
          <a:off x="0" y="24689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(v případě potřeby) mění a schvaluje tyto právní předpisy společně s Radou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2503677"/>
        <a:ext cx="4621972" cy="641908"/>
      </dsp:txXfrm>
    </dsp:sp>
    <dsp:sp modelId="{1BA08AB3-DFE7-4294-97EA-0DE79AB5366F}">
      <dsp:nvSpPr>
        <dsp:cNvPr id="0" name=""/>
        <dsp:cNvSpPr/>
      </dsp:nvSpPr>
      <dsp:spPr>
        <a:xfrm>
          <a:off x="0" y="32897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volí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předsedu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Evropské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komise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3324477"/>
        <a:ext cx="4621972" cy="641908"/>
      </dsp:txXfrm>
    </dsp:sp>
    <dsp:sp modelId="{C9254F1F-409A-4C00-BAEE-417CE0DBBEC0}">
      <dsp:nvSpPr>
        <dsp:cNvPr id="0" name=""/>
        <dsp:cNvSpPr/>
      </dsp:nvSpPr>
      <dsp:spPr>
        <a:xfrm>
          <a:off x="0" y="41105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schvaluje rozpočet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4145277"/>
        <a:ext cx="4621972" cy="641908"/>
      </dsp:txXfrm>
    </dsp:sp>
    <dsp:sp modelId="{394A40C5-2767-41BB-851C-AE743E22805B}">
      <dsp:nvSpPr>
        <dsp:cNvPr id="0" name=""/>
        <dsp:cNvSpPr/>
      </dsp:nvSpPr>
      <dsp:spPr>
        <a:xfrm>
          <a:off x="0" y="49313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má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nejméně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zasedání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ročně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Bruselu</a:t>
          </a:r>
          <a:r>
            <a:rPr lang="en-US" sz="1800" b="0" kern="1200" dirty="0">
              <a:solidFill>
                <a:schemeClr val="tx1"/>
              </a:solidFill>
            </a:rPr>
            <a:t> (v </a:t>
          </a:r>
          <a:r>
            <a:rPr lang="en-US" sz="1800" b="0" kern="1200" dirty="0" err="1">
              <a:solidFill>
                <a:schemeClr val="tx1"/>
              </a:solidFill>
            </a:rPr>
            <a:t>Belgii</a:t>
          </a:r>
          <a:r>
            <a:rPr lang="en-US" sz="1800" b="0" kern="1200" dirty="0">
              <a:solidFill>
                <a:schemeClr val="tx1"/>
              </a:solidFill>
            </a:rPr>
            <a:t>) a </a:t>
          </a:r>
          <a:r>
            <a:rPr lang="en-US" sz="1800" b="0" kern="1200" dirty="0" err="1">
              <a:solidFill>
                <a:schemeClr val="tx1"/>
              </a:solidFill>
            </a:rPr>
            <a:t>dvanáct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Štrasburku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Francii</a:t>
          </a:r>
          <a:r>
            <a:rPr lang="en-US" sz="1800" b="0" kern="1200" dirty="0">
              <a:solidFill>
                <a:schemeClr val="tx1"/>
              </a:solidFill>
            </a:rPr>
            <a:t>)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4726" y="4966077"/>
        <a:ext cx="4621972" cy="6419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sdružuje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hlavy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států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předsedy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vlád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všech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zemí</a:t>
          </a:r>
          <a:r>
            <a:rPr lang="en-US" sz="1800" b="0" kern="1200" dirty="0">
              <a:solidFill>
                <a:schemeClr val="tx1"/>
              </a:solidFill>
            </a:rPr>
            <a:t>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stanovuje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hlavní</a:t>
          </a:r>
          <a:r>
            <a:rPr lang="en-US" sz="1800" b="0" kern="1200" dirty="0">
              <a:solidFill>
                <a:schemeClr val="tx1"/>
              </a:solidFill>
            </a:rPr>
            <a:t> priority a </a:t>
          </a:r>
          <a:r>
            <a:rPr lang="en-US" sz="1800" b="0" kern="1200" dirty="0" err="1">
              <a:solidFill>
                <a:schemeClr val="tx1"/>
              </a:solidFill>
            </a:rPr>
            <a:t>politické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směry</a:t>
          </a:r>
          <a:r>
            <a:rPr lang="en-US" sz="1800" b="0" kern="1200" dirty="0">
              <a:solidFill>
                <a:schemeClr val="tx1"/>
              </a:solidFill>
            </a:rPr>
            <a:t>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2303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nepřijímá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právní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předpisy</a:t>
          </a:r>
          <a:r>
            <a:rPr lang="en-US" sz="1800" b="0" kern="1200" dirty="0">
              <a:solidFill>
                <a:schemeClr val="tx1"/>
              </a:solidFill>
            </a:rPr>
            <a:t>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062" y="60062"/>
        <a:ext cx="3965289" cy="1110252"/>
      </dsp:txXfrm>
    </dsp:sp>
    <dsp:sp modelId="{65BBAF80-F255-434B-ABEE-1099CF7F1D78}">
      <dsp:nvSpPr>
        <dsp:cNvPr id="0" name=""/>
        <dsp:cNvSpPr/>
      </dsp:nvSpPr>
      <dsp:spPr>
        <a:xfrm>
          <a:off x="0" y="1421723"/>
          <a:ext cx="4085413" cy="129962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její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zasedání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evropské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summity</a:t>
          </a:r>
          <a:r>
            <a:rPr lang="en-US" sz="1800" b="0" kern="1200" dirty="0">
              <a:solidFill>
                <a:schemeClr val="tx1"/>
              </a:solidFill>
            </a:rPr>
            <a:t>, se </a:t>
          </a:r>
          <a:r>
            <a:rPr lang="en-US" sz="1800" b="0" kern="1200" dirty="0" err="1">
              <a:solidFill>
                <a:schemeClr val="tx1"/>
              </a:solidFill>
            </a:rPr>
            <a:t>konají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nejméně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čtyřikrát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ročně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Bruselu</a:t>
          </a:r>
          <a:r>
            <a:rPr lang="en-US" sz="1800" b="0" kern="1200" dirty="0">
              <a:solidFill>
                <a:schemeClr val="tx1"/>
              </a:solidFill>
            </a:rPr>
            <a:t> (v </a:t>
          </a:r>
          <a:r>
            <a:rPr lang="en-US" sz="1800" b="0" kern="1200" dirty="0" err="1">
              <a:solidFill>
                <a:schemeClr val="tx1"/>
              </a:solidFill>
            </a:rPr>
            <a:t>Belgii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nebo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Lucemburku</a:t>
          </a:r>
          <a:r>
            <a:rPr lang="en-US" sz="1800" b="0" kern="1200" dirty="0">
              <a:solidFill>
                <a:schemeClr val="tx1"/>
              </a:solidFill>
            </a:rPr>
            <a:t> (v </a:t>
          </a:r>
          <a:r>
            <a:rPr lang="en-US" sz="1800" b="0" kern="1200" dirty="0" err="1">
              <a:solidFill>
                <a:schemeClr val="tx1"/>
              </a:solidFill>
            </a:rPr>
            <a:t>Lucembursku</a:t>
          </a:r>
          <a:r>
            <a:rPr lang="en-US" sz="1800" b="0" kern="1200" dirty="0">
              <a:solidFill>
                <a:schemeClr val="tx1"/>
              </a:solidFill>
            </a:rPr>
            <a:t>)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3442" y="1485165"/>
        <a:ext cx="3958529" cy="1172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c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Pw88qb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rV69JX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gv87hU" TargetMode="External"/><Relationship Id="rId5" Type="http://schemas.openxmlformats.org/officeDocument/2006/relationships/hyperlink" Target="https://kohesio.ec.europa.eu/cs/" TargetMode="External"/><Relationship Id="rId4" Type="http://schemas.openxmlformats.org/officeDocument/2006/relationships/hyperlink" Target="https://cinea.ec.europa.eu/life/life-european-countries_en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cs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u-solidarity-ukraine.ec.europa.eu/index_cs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s-initiative.europa.eu/_cs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esc.europa.eu/en/initiatives/your-europe-your-say" TargetMode="External"/><Relationship Id="rId5" Type="http://schemas.openxmlformats.org/officeDocument/2006/relationships/hyperlink" Target="https://european-youth-event.europarl.europa.eu/en/" TargetMode="External"/><Relationship Id="rId4" Type="http://schemas.openxmlformats.org/officeDocument/2006/relationships/hyperlink" Target="https://youth.europa.eu/youthweek_cs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má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úředních jazyků: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bulharštinu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chorvatštinu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nizozemštinu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angličtinu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francouzštinu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němčinu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řečtinu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lotyštinu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litevštinu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rumunštinu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slovinštinu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španělštinu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švédštinu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Mluvíš kromě svého mateřského jazyka nějakým jiným jazykem EU?</a:t>
            </a:r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Víš, jak se řekne „děkuji“ v jiných jazycích EU?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hovoří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úředními jazyky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různých jazykových rodin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Germánské jazyky: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dánština, němčina, angličtina, nizozemština a švédština.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Románské jazyky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španělština, francouzština, italština, portugalština a rumunština.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Slovanské jazyky: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bulharština, čeština, chorvatština, polština, slovenština a slovinština.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Jazyky EU, které nepatří do žádné z těchto tří rodin, jsou: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estonština a finština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litevština a lotyština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maltština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byla založena proto, aby skončily časté a krvavé války mezi sousedy, které vyvrcholily druhou světovou válkou.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roku 1950 začalo Evropské společenství uhlí a oceli sjednocovat evropské země hospodářsky i politicky, aby tak zajistilo trvalý mír.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Zakládajícími zeměmi Evropské unie jsou: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Německo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Lucembursko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Nizozemsko</a:t>
            </a:r>
            <a:endParaRPr lang="en-IE" sz="1200" b="0" i="0" u="none" strike="noStrike" kern="1200" noProof="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národy spolu nežily vždy v míru. Během staletí zažila Evropa mnoho válek.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20. století došlo ke dvěma světovým válkám: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1914–1918 byla první světová válka,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1939–1945 byla druhá světová válka.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když někdy dochází mezi zeměmi EU k neshodám, základní principy EU se v posledních 70 letech nezměnily. Jedním z cílů, pro něž byla Evropská unie založena, bylo zabránit budoucím rozbrojům.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roce 2012 získala Evropská unie díky své neúnavné práci pro mír, demokracii a lidská práva v Evropě i ve světě Nobelovu cenu míru.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 kroky při vytváření Evropské unie: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letech 1945 až 1950 zahájilo několik evropských politiků, mj. Robert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Simone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Gaspari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Konrad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Adenauer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proces budování Evropské unie, v níž dnes žijeme.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Schumanova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deklarace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Dne 9. května Robert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(tehdejší francouzský ministr zahraničí) navrhl, že by výroba uhlí a oceli – surovin, které byly použity pro přípravu války – měla být řízena společně, aby se žádná země nemohla tajně vyzbrojovat proti ostatním. Jedním z jeho nejznámějších citátů je: „Evropa se nevytvoří najednou nebo podle jednoho plánu. Uskuteční se naplňováním konkrétních cílů, vytvářejíc nejprve skutečnou solidaritu.“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Počátek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Evropského společenství uhlí a oceli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 tomto roce se Belgie, Francie, Itálie, Lucembursko, Německo a Nizozemsko dohodly, že spojí svůj průmysl v oblasti uhlí a oceli.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Římská smlouva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Šest zakládajících zemí se rozhodlo rozšířit svou spolupráci na další hospodářská odvětví a vytvořily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hospodářské společenství (EHS)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společenství pro atomovou energii (Euratom)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Maastrichtská smlouva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 průběhu let se ke Společenství připojilo více zemí a Maastrichtská smlouva byla počátkem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Evropské unie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jak ji známe dnes.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politická a hospodářská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unie,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žádné hraniční kontroly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mezi zeměmi, které jsou součástí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schengenského prostoru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jedna měna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země, které přijaly euro.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K zajištění volného pohybu zboží, služeb, kapitálu a lidí po EU byl vytvořen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jednotný trh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Odstranění technických, právních a administrativních překážek umožňuje občanům a společnostem EU obchodovat a podnikat svobodně v celé Unii. </a:t>
            </a:r>
            <a:b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Kromě 27 zemí EU jsou součástí jednotného evropského trhu také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Lichtenštejnsko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Švýcarsko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Schengenská dohoda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zrušila veškeré hraniční kontroly mezi sedmi zeměmi, které ji podepsaly.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stalo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úřední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měnou ve 12 zemích 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Největší rozšíření Evropské unie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jde o území, počet států a počet obyvatel. K EU přistoupilo deset nových zemí: Česko, Estonsko, Kypr, Litva, Lotyšsko, Maďarsko, Malta, Polsko, Slovensko a Slovinsko. Toto rozšíření znamenalo znovusjednocení Evropy, jež byla po půl století rozdělena železnou oponou a studenou válkou.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Lisabonská smlouva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zavádí novou strukturu, která poskytuje EU silnější úlohu ve světě a dodává hlasům občanů a vládám členských států větší váhu.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balíček opatření na podporu hospodářského oživení zemí EU, které byly zasaženy pandemií COVID-19. Cílem tohoto nástroje je posílit Evropu, transformovat ekonomiky a společnosti EU a vytvořit Evropu, která bude sloužit všem.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Během let se do evropského projektu zapojovalo stále více zemí.</a:t>
            </a:r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Schengenský prostor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 založen v roce 1995 pro země EU s cílem odstranit kontroly na jejich hranicích.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Občané EU se mohou v tomto prostoru volně pohybovat. Do schengenského prostoru patří 2</a:t>
            </a:r>
            <a:r>
              <a:rPr lang="fr-BE" dirty="0"/>
              <a:t>5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zemí EU (Belgie, </a:t>
            </a:r>
            <a:r>
              <a:rPr lang="cs-CZ" dirty="0"/>
              <a:t>Bulharsko,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Česko, Dánsko, Estonsko, Finsko, Francie, </a:t>
            </a:r>
            <a:r>
              <a:rPr lang="cs-CZ" dirty="0"/>
              <a:t>Chorvatsko,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Itálie, Litva, Lotyšsko, Lucembursko, Maďarsko, Malta, Německo, Nizozemsko, Polsko, Portugalsko, Rakousko, Řecko, </a:t>
            </a:r>
            <a:r>
              <a:rPr lang="cs-CZ" dirty="0"/>
              <a:t>Rumunsko,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Slovensko, Slovinsko, Španělsko a </a:t>
            </a:r>
            <a:r>
              <a:rPr lang="cs-CZ" dirty="0"/>
              <a:t>Švédsko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nahradilo dřívější národní měny a v současné době jej používá </a:t>
            </a:r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zemí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27 zemí EU: Belgie,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dirty="0" err="1">
                <a:solidFill>
                  <a:prstClr val="black"/>
                </a:solidFill>
              </a:rPr>
              <a:t>Chorvatsko</a:t>
            </a:r>
            <a:r>
              <a:rPr lang="fr-BE" sz="1200" b="0" dirty="0">
                <a:solidFill>
                  <a:prstClr val="black"/>
                </a:solidFill>
              </a:rPr>
              <a:t>,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Estonsko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Finsko, Francie, Irsko, Itálie, Kypr, Litva, Lotyšsko, Lucembursko, Malta, Německo, Nizozemsko, Portugalsko, Rakousko, Řecko, Slovensko, Slovinsko, Španělsko.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 záruk pro mladé lidi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určen k tomu, aby pomohl mladým lidem pokračovat ve vzdělávání nebo zvýšil jejich šance najít si zaměstnání tím, že jim poskytne odbornou přípravu v dovednostech, které zaměstnavatelé potřebují.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Internetové stránky Evropské sítě služeb zaměstnanosti EURES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pomáhají mladým lidem, kteří začínají hledat pracovní místo, stáž nebo učňovské vzdělávání v jiné zemi EU. Zaměstnavatelé je využívají také k hledání zájemců v jiných zemích 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Programu Erasmus+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mohou účastnit jak dospívající, tak dospělí ze zemí EU i mimo ni a mohou díky němu studovat, vzdělávat se nebo se účastnit výměnných pobytů mládeže v jedné z 33 zemí po celé Evropě i mimo ni.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Díky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Evropskému sboru solidarity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mohou mladí dospělí pracovat jako dobrovolníci v zahraničí (nebo doma) v oblasti, která je pro ně důležitá. Tato obohacující zkušenost jim umožňuje rozvíjet své dovednosti a kompetence.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 informací najdete zde: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Práce a studium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iniciativa Evropské unie, která dává osmnáctiletým příležitost procestovat a poznat Evropu.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zahraničí můžete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svůj mobilní telefon používat stejně jako doma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aniž byste museli platit další poplatky.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Dojde-li ke zrušení leteckého, autobusového, vlakového nebo lodního spoje, budou vám proplaceny náklady, protože jste chráněni celým souborem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 cestujících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naléhavých případech můžete využít zdravotní péči v kterékoli zemi EU díky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evropskému průkazu zdravotního pojištění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Můžete kdykoli sledovat svůj oblíbený seriál, protože máte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přístup ke svým předplaceným digitálním službám po celé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Účast: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utváření Evropy můžete přispět například: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účastí ve volbách do Evropského parlamentu: ve většině zemí EU je věková hranice pro účast ve volbách 18 let, v Řecku 17 let a v Rakousku a na Maltě 16 let. Belgie a Německo nedávno snížily věkovou hranici pro účast v evropských volbách na 16 let.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zahájením nebo podporou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občanské iniciativy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kterou vyzvete EU, aby navrhla nové právní předpisy v určité oblasti, za kterou je odpovědná,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účastí na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dialozích s občany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probíhají po celé EU a kde máte možnost diskutovat o evropských otázkách s představiteli EU</a:t>
            </a:r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Ochrana životního prostředí: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 proti změně klimatu je pro EU jednou z nejvyšších priorit. Proto se země EU zavázaly, že do roku 2030 výrazně sníží emise skleníkových plynů a spotřebu energie a budou vyrábět více energie z obnovitelných zdrojů (jako je větrná, solární nebo vodní energie).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 2000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síť chráněných území na naší planetě. Chrání kolem 2000 živočišných a rostlinných druhů a 230 typů stanovišť po celé EU. Více informací naleznete zde: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LIFE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financuje projekty, které chrání životní prostředí a bojují proti změně klimatu. Chcete-li najít projekty probíhající ve vaší zemi, klikněte sem: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https://cinea.ec.europa.eu/life/life-european-countries_en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Práva a bezpečnost spotřebitelů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Výrobky jako potraviny, hračky a kosmetika musí dříve, než mohou být v EU prodávány, splňovat přísné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bezpečnostní požadavky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Právní předpisy EU vám rovněž poskytují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minimálně dvouletou záruku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při nákupu spotřebního zboží a umožňují vám vrátit zboží, které jste zakoupili,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14 dnů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změníte názor.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Díky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obecnému nařízení EU o ochraně osobních údajů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navíc neustále chráněno soukromí spotřebitelů. EU rovněž usiluje 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zastavení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šíření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dezinformací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Projekty financované z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Evropská unie pomáhá lidem zlepšovat jejich životy tím, že: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podporuje vznik nových pracovních míst,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buduje novou infrastrukturu,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financuje vědecký výzkum,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modernizuje veřejné služby, jako jsou školy a nemocnice.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 informace:</a:t>
            </a:r>
            <a:r>
              <a:rPr lang="cs-CZ"/>
              <a:t> </a:t>
            </a:r>
            <a:r>
              <a:rPr lang="cs-CZ" dirty="0">
                <a:hlinkClick r:id="rId5"/>
              </a:rPr>
              <a:t>Kohesio: Seznamte se s projekty EU realizované ve vašem regionu (europa.eu)</a:t>
            </a:r>
            <a:endParaRPr lang="cs-CZ" sz="1200" u="sng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ve světě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podepsala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obchodní dohody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mnoha zeměmi po celém světě, které usnadňují společné podnikání. Více informací naleznete zde: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https://europa.eu/!gv87hU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rovněž realizuje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humanitární projekty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díky nimž poskytuje zranitelným osobám potraviny, přístřeší, lékařskou péči a vzdělávání,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https://europa.eu/!rV69JX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případě katastrof může EU poskytnout péči a pomoc prostřednictvím systému koordinované reakce známého jako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mechanismus civilní ochrany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https://europa.eu/!Pw88qb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Prostřednictvím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Zelené dohody pro Evropu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chce EU snížit své emise a do roku 2050 se stát prvním klimaticky neutrálním kontinentem. Více informací o Zelené dohodě najdete na adrese: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kampaň, jejímž cílem je: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vysvětlit občanům, co EU dělá pro oživení hospodářství po krizi způsobené pandemií COVID-19,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zajistit, aby byla EU v budoucnosti odolnější,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učinit EU bezpečnější, ekologičtější, zdravější, digitální a rovnoprávnou.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Digitalizace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 se snaží zajistit všem lidem žijícím v EU přístup k internetu (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iniciativa Wifi4EU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 zároveň zajistit bezpečnost dětem a mládeži při používání internetu nebo mobilních technologií (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Internet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 usiluje o vytvoření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Unie rovnosti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což znamená vytvořit podmínky, které všem umožní žít, prospívat a podílet se na vedení bez ohledu na jejich pohlaví, rasový nebo etnický původ, náboženské vyznání nebo přesvědčení, zdravotní postižení, věk nebo sexuální orientaci. K dosažení tohoto cíle zavádí EU mechanismy, politiky a opatření, jimiž bojuje proti strukturální diskriminaci a stereotypům, které se v našich společnostech často vyskytují.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 informace: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Priority Evropské Komise |Evropská komise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února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hodinách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zasáhly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hrůzné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zprávy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vojenské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vůči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prosazujeme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Unie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státu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hrůzné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dochází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hranicích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připomínají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důvod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Reakce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rychlá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stejně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případě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řady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předešlého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>
                <a:hlinkClick r:id="rId3"/>
              </a:rPr>
              <a:t>Solidarita EU s Ukrajinou - Evropská komise (europa.eu)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Příklady témat: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Lidská práva (např. práva osob LGBTIQ)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Životní prostředí (např. změna klimatu)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Zaměstnanost (např. jak získat práci po dokončení studia)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Mládež (např. příležitosti pro mladé lidi)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Sociální začlenění (např. rovnost žen a mužů)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Vzdělávání (např. jak studovat v jiné zemi či jak získat peníze na vyšší vzdělání po dokončení střední školy)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Zdraví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Evropského parlamentu mají adresu europarl.europa.eu.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Rady EU mají adresu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Rady EU mají adresu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 komise mají adresu ec.europa.eu.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Evropského soudního dvora mají adresu curia.europa.eu.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Evropského účetního dvora mají adresu eca.europa.eu.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 centrální banky mají adresu www.ecb.europa.eu.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732FC-255F-ED01-ECB0-857EF78C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1A90C7-A0B1-6F41-D1C6-0750082D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D3A816-54D2-3129-23BE-A54257664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2C1CF6-A443-A675-1F44-9FE34BD95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21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F75D-795E-3104-B4F9-724E5FA3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95A8B-48DF-3C76-B673-FAF704B2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1F8E0-C68B-ED81-686D-CBFDBCC34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 err="1"/>
              <a:t>Evropská</a:t>
            </a:r>
            <a:r>
              <a:rPr lang="en-GB" b="1" dirty="0"/>
              <a:t> </a:t>
            </a:r>
            <a:r>
              <a:rPr lang="en-GB" b="1" err="1"/>
              <a:t>občanská</a:t>
            </a:r>
            <a:r>
              <a:rPr lang="en-GB" b="1" dirty="0"/>
              <a:t> </a:t>
            </a:r>
            <a:r>
              <a:rPr lang="en-GB" b="1" err="1"/>
              <a:t>iniciativa</a:t>
            </a:r>
            <a:r>
              <a:rPr lang="en-GB" dirty="0"/>
              <a:t> je </a:t>
            </a:r>
            <a:r>
              <a:rPr lang="en-GB" err="1"/>
              <a:t>jedinečným</a:t>
            </a:r>
            <a:r>
              <a:rPr lang="en-GB" dirty="0"/>
              <a:t> </a:t>
            </a:r>
            <a:r>
              <a:rPr lang="en-GB" err="1"/>
              <a:t>způsobem</a:t>
            </a:r>
            <a:r>
              <a:rPr lang="en-GB" dirty="0"/>
              <a:t>, jak se </a:t>
            </a:r>
            <a:r>
              <a:rPr lang="en-GB" err="1"/>
              <a:t>podílet</a:t>
            </a:r>
            <a:r>
              <a:rPr lang="en-GB" dirty="0"/>
              <a:t> </a:t>
            </a:r>
            <a:r>
              <a:rPr lang="en-GB" err="1"/>
              <a:t>na</a:t>
            </a:r>
            <a:r>
              <a:rPr lang="en-GB" dirty="0"/>
              <a:t> </a:t>
            </a:r>
            <a:r>
              <a:rPr lang="en-GB" err="1"/>
              <a:t>utváření</a:t>
            </a:r>
            <a:r>
              <a:rPr lang="en-GB" dirty="0"/>
              <a:t> EU a </a:t>
            </a:r>
            <a:r>
              <a:rPr lang="en-GB" err="1"/>
              <a:t>vyzvat</a:t>
            </a:r>
            <a:r>
              <a:rPr lang="en-GB" dirty="0"/>
              <a:t> </a:t>
            </a:r>
            <a:r>
              <a:rPr lang="en-GB" err="1"/>
              <a:t>Evropskou</a:t>
            </a:r>
            <a:r>
              <a:rPr lang="en-GB" dirty="0"/>
              <a:t> </a:t>
            </a:r>
            <a:r>
              <a:rPr lang="en-GB" err="1"/>
              <a:t>komisi</a:t>
            </a:r>
            <a:r>
              <a:rPr lang="en-GB" dirty="0"/>
              <a:t> k </a:t>
            </a:r>
            <a:r>
              <a:rPr lang="en-GB" err="1"/>
              <a:t>tomu</a:t>
            </a:r>
            <a:r>
              <a:rPr lang="en-GB" dirty="0"/>
              <a:t>, aby </a:t>
            </a:r>
            <a:r>
              <a:rPr lang="en-GB" err="1"/>
              <a:t>navrhla</a:t>
            </a:r>
            <a:r>
              <a:rPr lang="en-GB" dirty="0"/>
              <a:t> </a:t>
            </a:r>
            <a:r>
              <a:rPr lang="en-GB" err="1"/>
              <a:t>nové</a:t>
            </a:r>
            <a:r>
              <a:rPr lang="en-GB" dirty="0"/>
              <a:t> </a:t>
            </a:r>
            <a:r>
              <a:rPr lang="en-GB" err="1"/>
              <a:t>právní</a:t>
            </a:r>
            <a:r>
              <a:rPr lang="en-GB" dirty="0"/>
              <a:t> </a:t>
            </a:r>
            <a:r>
              <a:rPr lang="en-GB" err="1"/>
              <a:t>předpisy</a:t>
            </a:r>
            <a:r>
              <a:rPr lang="en-GB" dirty="0"/>
              <a:t>. </a:t>
            </a:r>
            <a:r>
              <a:rPr lang="en-GB" err="1"/>
              <a:t>Jakmile</a:t>
            </a:r>
            <a:r>
              <a:rPr lang="en-GB" dirty="0"/>
              <a:t> se v </a:t>
            </a:r>
            <a:r>
              <a:rPr lang="en-GB" err="1"/>
              <a:t>rámci</a:t>
            </a:r>
            <a:r>
              <a:rPr lang="en-GB" dirty="0"/>
              <a:t> </a:t>
            </a:r>
            <a:r>
              <a:rPr lang="en-GB" err="1"/>
              <a:t>iniciativy</a:t>
            </a:r>
            <a:r>
              <a:rPr lang="en-GB" dirty="0"/>
              <a:t> </a:t>
            </a:r>
            <a:r>
              <a:rPr lang="en-GB" err="1"/>
              <a:t>nasbírá</a:t>
            </a:r>
            <a:r>
              <a:rPr lang="en-GB" dirty="0"/>
              <a:t> </a:t>
            </a:r>
            <a:r>
              <a:rPr lang="en-GB" err="1"/>
              <a:t>milion</a:t>
            </a:r>
            <a:r>
              <a:rPr lang="en-GB" dirty="0"/>
              <a:t> </a:t>
            </a:r>
            <a:r>
              <a:rPr lang="en-GB" err="1"/>
              <a:t>podpisů</a:t>
            </a:r>
            <a:r>
              <a:rPr lang="en-GB" dirty="0"/>
              <a:t>, Komise </a:t>
            </a:r>
            <a:r>
              <a:rPr lang="en-GB" err="1"/>
              <a:t>rozhodne</a:t>
            </a:r>
            <a:r>
              <a:rPr lang="en-GB" dirty="0"/>
              <a:t>, </a:t>
            </a:r>
            <a:r>
              <a:rPr lang="en-GB" err="1"/>
              <a:t>jaká</a:t>
            </a:r>
            <a:r>
              <a:rPr lang="en-GB" dirty="0"/>
              <a:t> </a:t>
            </a:r>
            <a:r>
              <a:rPr lang="en-GB" err="1"/>
              <a:t>opatření</a:t>
            </a:r>
            <a:r>
              <a:rPr lang="en-GB" dirty="0"/>
              <a:t> </a:t>
            </a:r>
            <a:r>
              <a:rPr lang="en-GB" err="1"/>
              <a:t>přijme</a:t>
            </a:r>
            <a:r>
              <a:rPr lang="en-GB" dirty="0"/>
              <a:t>. </a:t>
            </a:r>
            <a:r>
              <a:rPr lang="en-GB" dirty="0">
                <a:hlinkClick r:id="rId3"/>
              </a:rPr>
              <a:t>Úvodní stránka | Evropská občanská iniciativa (europa.eu)</a:t>
            </a:r>
            <a:endParaRPr lang="en-GB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dirty="0" err="1"/>
              <a:t>Vítáme</a:t>
            </a:r>
            <a:r>
              <a:rPr lang="en-GB" dirty="0"/>
              <a:t> </a:t>
            </a:r>
            <a:r>
              <a:rPr lang="en-GB" dirty="0" err="1"/>
              <a:t>vás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b="1" dirty="0" err="1"/>
              <a:t>Evropském</a:t>
            </a:r>
            <a:r>
              <a:rPr lang="en-GB" b="1" dirty="0"/>
              <a:t> </a:t>
            </a:r>
            <a:r>
              <a:rPr lang="en-GB" b="1" dirty="0" err="1"/>
              <a:t>týdnu</a:t>
            </a:r>
            <a:r>
              <a:rPr lang="en-GB" b="1" dirty="0"/>
              <a:t> </a:t>
            </a:r>
            <a:r>
              <a:rPr lang="en-GB" b="1" dirty="0" err="1"/>
              <a:t>mládeže</a:t>
            </a:r>
            <a:r>
              <a:rPr lang="en-GB" dirty="0"/>
              <a:t> 2024. </a:t>
            </a:r>
            <a:r>
              <a:rPr lang="en-GB" dirty="0" err="1"/>
              <a:t>Evropská</a:t>
            </a:r>
            <a:r>
              <a:rPr lang="en-GB" dirty="0"/>
              <a:t> </a:t>
            </a:r>
            <a:r>
              <a:rPr lang="en-GB" dirty="0" err="1"/>
              <a:t>komise</a:t>
            </a:r>
            <a:r>
              <a:rPr lang="en-GB" dirty="0"/>
              <a:t> </a:t>
            </a:r>
            <a:r>
              <a:rPr lang="en-GB" dirty="0" err="1"/>
              <a:t>pořádá</a:t>
            </a:r>
            <a:r>
              <a:rPr lang="en-GB" dirty="0"/>
              <a:t> </a:t>
            </a:r>
            <a:r>
              <a:rPr lang="en-GB" dirty="0" err="1"/>
              <a:t>týden</a:t>
            </a:r>
            <a:r>
              <a:rPr lang="en-GB" dirty="0"/>
              <a:t> </a:t>
            </a:r>
            <a:r>
              <a:rPr lang="en-GB" dirty="0" err="1"/>
              <a:t>mládeže</a:t>
            </a:r>
            <a:r>
              <a:rPr lang="en-GB" dirty="0"/>
              <a:t> s </a:t>
            </a:r>
            <a:r>
              <a:rPr lang="en-GB" dirty="0" err="1"/>
              <a:t>cílem</a:t>
            </a:r>
            <a:r>
              <a:rPr lang="en-GB" dirty="0"/>
              <a:t> </a:t>
            </a:r>
            <a:r>
              <a:rPr lang="en-GB" dirty="0" err="1"/>
              <a:t>podpořit</a:t>
            </a:r>
            <a:r>
              <a:rPr lang="en-GB" dirty="0"/>
              <a:t> v </a:t>
            </a:r>
            <a:r>
              <a:rPr lang="en-GB" dirty="0" err="1"/>
              <a:t>Evropě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mimo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zapojení</a:t>
            </a:r>
            <a:r>
              <a:rPr lang="en-GB" dirty="0"/>
              <a:t> </a:t>
            </a:r>
            <a:r>
              <a:rPr lang="en-GB" dirty="0" err="1"/>
              <a:t>mladých</a:t>
            </a:r>
            <a:r>
              <a:rPr lang="en-GB" dirty="0"/>
              <a:t> </a:t>
            </a:r>
            <a:r>
              <a:rPr lang="en-GB" dirty="0" err="1"/>
              <a:t>lidí</a:t>
            </a:r>
            <a:r>
              <a:rPr lang="en-GB" dirty="0"/>
              <a:t> do </a:t>
            </a:r>
            <a:r>
              <a:rPr lang="en-GB" dirty="0" err="1"/>
              <a:t>společenského</a:t>
            </a:r>
            <a:r>
              <a:rPr lang="en-GB" dirty="0"/>
              <a:t> </a:t>
            </a:r>
            <a:r>
              <a:rPr lang="en-GB" dirty="0" err="1"/>
              <a:t>dění</a:t>
            </a:r>
            <a:r>
              <a:rPr lang="en-GB" dirty="0"/>
              <a:t> a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aktivní</a:t>
            </a:r>
            <a:r>
              <a:rPr lang="en-GB" dirty="0"/>
              <a:t> </a:t>
            </a:r>
            <a:r>
              <a:rPr lang="en-GB" dirty="0" err="1"/>
              <a:t>občanství</a:t>
            </a:r>
            <a:r>
              <a:rPr lang="en-GB" dirty="0"/>
              <a:t>. </a:t>
            </a:r>
            <a:r>
              <a:rPr lang="en-GB" dirty="0" err="1"/>
              <a:t>Chcete</a:t>
            </a:r>
            <a:r>
              <a:rPr lang="en-GB" dirty="0"/>
              <a:t> se </a:t>
            </a:r>
            <a:r>
              <a:rPr lang="en-GB" dirty="0" err="1"/>
              <a:t>dozvědět</a:t>
            </a:r>
            <a:r>
              <a:rPr lang="en-GB" dirty="0"/>
              <a:t> </a:t>
            </a:r>
            <a:r>
              <a:rPr lang="en-GB" dirty="0" err="1"/>
              <a:t>více</a:t>
            </a:r>
            <a:r>
              <a:rPr lang="en-GB" dirty="0"/>
              <a:t> o </a:t>
            </a:r>
            <a:r>
              <a:rPr lang="en-GB" dirty="0" err="1"/>
              <a:t>příležitostech</a:t>
            </a:r>
            <a:r>
              <a:rPr lang="en-GB" dirty="0"/>
              <a:t> a </a:t>
            </a:r>
            <a:r>
              <a:rPr lang="en-GB" dirty="0" err="1"/>
              <a:t>politikách</a:t>
            </a:r>
            <a:r>
              <a:rPr lang="en-GB" dirty="0"/>
              <a:t> EU? </a:t>
            </a:r>
            <a:r>
              <a:rPr lang="en-GB" dirty="0" err="1"/>
              <a:t>Vyjádřit</a:t>
            </a:r>
            <a:r>
              <a:rPr lang="en-GB" dirty="0"/>
              <a:t> </a:t>
            </a:r>
            <a:r>
              <a:rPr lang="en-GB" dirty="0" err="1"/>
              <a:t>svůj</a:t>
            </a:r>
            <a:r>
              <a:rPr lang="en-GB" dirty="0"/>
              <a:t> </a:t>
            </a:r>
            <a:r>
              <a:rPr lang="en-GB" dirty="0" err="1"/>
              <a:t>názor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témata</a:t>
            </a:r>
            <a:r>
              <a:rPr lang="en-GB" dirty="0"/>
              <a:t>, </a:t>
            </a:r>
            <a:r>
              <a:rPr lang="en-GB" dirty="0" err="1"/>
              <a:t>která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pro </a:t>
            </a:r>
            <a:r>
              <a:rPr lang="en-GB" dirty="0" err="1"/>
              <a:t>vás</a:t>
            </a:r>
            <a:r>
              <a:rPr lang="en-GB" dirty="0"/>
              <a:t> </a:t>
            </a:r>
            <a:r>
              <a:rPr lang="en-GB" dirty="0" err="1"/>
              <a:t>důležitá</a:t>
            </a:r>
            <a:r>
              <a:rPr lang="en-GB" dirty="0"/>
              <a:t>? </a:t>
            </a:r>
            <a:r>
              <a:rPr lang="en-GB" dirty="0" err="1"/>
              <a:t>Účastnit</a:t>
            </a:r>
            <a:r>
              <a:rPr lang="en-GB" dirty="0"/>
              <a:t> se </a:t>
            </a:r>
            <a:r>
              <a:rPr lang="en-GB" dirty="0" err="1"/>
              <a:t>různých</a:t>
            </a:r>
            <a:r>
              <a:rPr lang="en-GB" dirty="0"/>
              <a:t> </a:t>
            </a:r>
            <a:r>
              <a:rPr lang="en-GB" dirty="0" err="1"/>
              <a:t>aktivit</a:t>
            </a:r>
            <a:r>
              <a:rPr lang="en-GB" dirty="0"/>
              <a:t> a </a:t>
            </a:r>
            <a:r>
              <a:rPr lang="en-GB" dirty="0" err="1"/>
              <a:t>diskusí</a:t>
            </a:r>
            <a:r>
              <a:rPr lang="en-GB" dirty="0"/>
              <a:t>? </a:t>
            </a:r>
            <a:r>
              <a:rPr lang="en-GB" dirty="0" err="1"/>
              <a:t>Využijte</a:t>
            </a:r>
            <a:r>
              <a:rPr lang="en-GB" dirty="0"/>
              <a:t> </a:t>
            </a:r>
            <a:r>
              <a:rPr lang="en-GB" dirty="0" err="1"/>
              <a:t>této</a:t>
            </a:r>
            <a:r>
              <a:rPr lang="en-GB" dirty="0"/>
              <a:t> </a:t>
            </a:r>
            <a:r>
              <a:rPr lang="en-GB" dirty="0" err="1"/>
              <a:t>příležitosti</a:t>
            </a:r>
            <a:r>
              <a:rPr lang="en-GB" dirty="0"/>
              <a:t> a </a:t>
            </a:r>
            <a:r>
              <a:rPr lang="en-GB" dirty="0" err="1"/>
              <a:t>představte</a:t>
            </a:r>
            <a:r>
              <a:rPr lang="en-GB" dirty="0"/>
              <a:t> </a:t>
            </a:r>
            <a:r>
              <a:rPr lang="en-GB" dirty="0" err="1"/>
              <a:t>ostatním</a:t>
            </a:r>
            <a:r>
              <a:rPr lang="en-GB" dirty="0"/>
              <a:t> </a:t>
            </a:r>
            <a:r>
              <a:rPr lang="en-GB" dirty="0" err="1"/>
              <a:t>svou</a:t>
            </a:r>
            <a:r>
              <a:rPr lang="en-GB" dirty="0"/>
              <a:t> </a:t>
            </a:r>
            <a:r>
              <a:rPr lang="en-GB" dirty="0" err="1"/>
              <a:t>vizi</a:t>
            </a:r>
            <a:r>
              <a:rPr lang="en-GB" dirty="0"/>
              <a:t>. </a:t>
            </a:r>
            <a:r>
              <a:rPr lang="en-GB" dirty="0" err="1"/>
              <a:t>Termín</a:t>
            </a:r>
            <a:r>
              <a:rPr lang="en-GB" dirty="0"/>
              <a:t>: 12.–19. </a:t>
            </a:r>
            <a:r>
              <a:rPr lang="en-GB" dirty="0" err="1"/>
              <a:t>dubna</a:t>
            </a:r>
            <a:r>
              <a:rPr lang="en-GB" dirty="0"/>
              <a:t> 2024: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dirty="0">
                <a:hlinkClick r:id="rId4"/>
              </a:rPr>
              <a:t>Základní informace | European Youth Portal (</a:t>
            </a:r>
            <a:r>
              <a:rPr lang="en-GB" u="none" kern="1200" noProof="0" dirty="0">
                <a:effectLst/>
                <a:hlinkClick r:id="rId4"/>
              </a:rPr>
              <a:t>europa.eu</a:t>
            </a:r>
            <a:r>
              <a:rPr lang="en-GB" dirty="0">
                <a:hlinkClick r:id="rId4"/>
              </a:rPr>
              <a:t>)</a:t>
            </a:r>
            <a:endParaRPr lang="en-GB" sz="1200" u="none" kern="1200" noProof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b="1" dirty="0"/>
              <a:t>EYE (European Youth Event)</a:t>
            </a:r>
            <a:r>
              <a:rPr lang="en-GB" dirty="0"/>
              <a:t> 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https://european-youth-event.europarl.europa.eu/</a:t>
            </a:r>
            <a:r>
              <a:rPr lang="en-GB" dirty="0">
                <a:hlinkClick r:id="rId5"/>
              </a:rPr>
              <a:t>cs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/</a:t>
            </a:r>
            <a:endParaRPr lang="en-GB" i="1" dirty="0">
              <a:cs typeface="Calibri"/>
              <a:hlinkClick r:id="rId5"/>
            </a:endParaRPr>
          </a:p>
          <a:p>
            <a:pPr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b="1" err="1"/>
              <a:t>Vaše</a:t>
            </a:r>
            <a:r>
              <a:rPr lang="en-GB" b="1" dirty="0"/>
              <a:t> Evropa</a:t>
            </a:r>
            <a:r>
              <a:rPr lang="en-GB" b="1" u="none" kern="1200" noProof="0" dirty="0">
                <a:effectLst/>
              </a:rPr>
              <a:t>, </a:t>
            </a:r>
            <a:r>
              <a:rPr lang="en-GB" b="1" err="1"/>
              <a:t>váš</a:t>
            </a:r>
            <a:r>
              <a:rPr lang="en-GB" b="1" dirty="0"/>
              <a:t> </a:t>
            </a:r>
            <a:r>
              <a:rPr lang="en-GB" b="1" err="1"/>
              <a:t>názor</a:t>
            </a:r>
            <a:r>
              <a:rPr lang="en-GB" b="1" dirty="0"/>
              <a:t> (YEYS)</a:t>
            </a:r>
            <a:r>
              <a:rPr lang="en-GB" dirty="0"/>
              <a:t> je </a:t>
            </a:r>
            <a:r>
              <a:rPr lang="en-GB" err="1"/>
              <a:t>každoroční</a:t>
            </a:r>
            <a:r>
              <a:rPr lang="en-GB" dirty="0"/>
              <a:t> </a:t>
            </a:r>
            <a:r>
              <a:rPr lang="en-GB" err="1"/>
              <a:t>akce</a:t>
            </a:r>
            <a:r>
              <a:rPr lang="en-GB" dirty="0"/>
              <a:t> EHSV pro </a:t>
            </a:r>
            <a:r>
              <a:rPr lang="en-GB" err="1"/>
              <a:t>mládež</a:t>
            </a:r>
            <a:r>
              <a:rPr lang="en-GB" dirty="0"/>
              <a:t>. </a:t>
            </a:r>
            <a:r>
              <a:rPr lang="en-GB" err="1"/>
              <a:t>Poprvé</a:t>
            </a:r>
            <a:r>
              <a:rPr lang="en-GB" dirty="0"/>
              <a:t> se </a:t>
            </a:r>
            <a:r>
              <a:rPr lang="en-GB" err="1"/>
              <a:t>uskutečnila</a:t>
            </a:r>
            <a:r>
              <a:rPr lang="en-GB" dirty="0"/>
              <a:t> v </a:t>
            </a:r>
            <a:r>
              <a:rPr lang="en-GB" err="1"/>
              <a:t>roce</a:t>
            </a:r>
            <a:r>
              <a:rPr lang="en-GB" dirty="0"/>
              <a:t> 2010 a </a:t>
            </a:r>
            <a:r>
              <a:rPr lang="en-GB" err="1"/>
              <a:t>jejím</a:t>
            </a:r>
            <a:r>
              <a:rPr lang="en-GB" dirty="0"/>
              <a:t> </a:t>
            </a:r>
            <a:r>
              <a:rPr lang="en-GB" err="1"/>
              <a:t>cílem</a:t>
            </a:r>
            <a:r>
              <a:rPr lang="en-GB" dirty="0"/>
              <a:t> je </a:t>
            </a:r>
            <a:r>
              <a:rPr lang="en-GB" err="1"/>
              <a:t>sblížit</a:t>
            </a:r>
            <a:r>
              <a:rPr lang="en-GB" dirty="0"/>
              <a:t> </a:t>
            </a:r>
            <a:r>
              <a:rPr lang="en-GB" err="1"/>
              <a:t>mladé</a:t>
            </a:r>
            <a:r>
              <a:rPr lang="en-GB" dirty="0"/>
              <a:t> </a:t>
            </a:r>
            <a:r>
              <a:rPr lang="en-GB" err="1"/>
              <a:t>lidi</a:t>
            </a:r>
            <a:r>
              <a:rPr lang="en-GB" dirty="0"/>
              <a:t> s </a:t>
            </a:r>
            <a:r>
              <a:rPr lang="en-GB" err="1"/>
              <a:t>Evropskou</a:t>
            </a:r>
            <a:r>
              <a:rPr lang="en-GB" dirty="0"/>
              <a:t> </a:t>
            </a:r>
            <a:r>
              <a:rPr lang="en-GB" err="1"/>
              <a:t>unií</a:t>
            </a:r>
            <a:r>
              <a:rPr lang="en-GB" dirty="0"/>
              <a:t>. </a:t>
            </a:r>
            <a:r>
              <a:rPr lang="en-GB" err="1"/>
              <a:t>Každý</a:t>
            </a:r>
            <a:r>
              <a:rPr lang="en-GB" dirty="0"/>
              <a:t> </a:t>
            </a:r>
            <a:r>
              <a:rPr lang="en-GB" err="1"/>
              <a:t>rok</a:t>
            </a:r>
            <a:r>
              <a:rPr lang="en-GB" dirty="0"/>
              <a:t> </a:t>
            </a:r>
            <a:r>
              <a:rPr lang="en-GB" err="1"/>
              <a:t>přijíždí</a:t>
            </a:r>
            <a:r>
              <a:rPr lang="en-GB" dirty="0"/>
              <a:t> </a:t>
            </a:r>
            <a:r>
              <a:rPr lang="en-GB" err="1"/>
              <a:t>na</a:t>
            </a:r>
            <a:r>
              <a:rPr lang="en-GB" dirty="0"/>
              <a:t> </a:t>
            </a:r>
            <a:r>
              <a:rPr lang="en-GB" err="1"/>
              <a:t>dva</a:t>
            </a:r>
            <a:r>
              <a:rPr lang="en-GB" dirty="0"/>
              <a:t> </a:t>
            </a:r>
            <a:r>
              <a:rPr lang="en-GB" err="1"/>
              <a:t>dny</a:t>
            </a:r>
            <a:r>
              <a:rPr lang="en-GB" dirty="0"/>
              <a:t> do </a:t>
            </a:r>
            <a:r>
              <a:rPr lang="en-GB" err="1"/>
              <a:t>Bruselu</a:t>
            </a:r>
            <a:r>
              <a:rPr lang="en-GB" dirty="0"/>
              <a:t> </a:t>
            </a:r>
            <a:r>
              <a:rPr lang="en-GB" err="1"/>
              <a:t>studenti</a:t>
            </a:r>
            <a:r>
              <a:rPr lang="en-GB" dirty="0"/>
              <a:t> </a:t>
            </a:r>
            <a:r>
              <a:rPr lang="en-GB" err="1"/>
              <a:t>ve</a:t>
            </a:r>
            <a:r>
              <a:rPr lang="en-GB" dirty="0"/>
              <a:t> </a:t>
            </a:r>
            <a:r>
              <a:rPr lang="en-GB" err="1"/>
              <a:t>věku</a:t>
            </a:r>
            <a:r>
              <a:rPr lang="en-GB" dirty="0"/>
              <a:t> 16–18 let ze </a:t>
            </a:r>
            <a:r>
              <a:rPr lang="en-GB" err="1"/>
              <a:t>všech</a:t>
            </a:r>
            <a:r>
              <a:rPr lang="en-GB" dirty="0"/>
              <a:t> </a:t>
            </a:r>
            <a:r>
              <a:rPr lang="en-GB" err="1"/>
              <a:t>členských</a:t>
            </a:r>
            <a:r>
              <a:rPr lang="en-GB" dirty="0"/>
              <a:t> </a:t>
            </a:r>
            <a:r>
              <a:rPr lang="en-GB" err="1"/>
              <a:t>států</a:t>
            </a:r>
            <a:r>
              <a:rPr lang="en-GB" dirty="0"/>
              <a:t> EU a </a:t>
            </a:r>
            <a:r>
              <a:rPr lang="en-GB" err="1"/>
              <a:t>kandidátských</a:t>
            </a:r>
            <a:r>
              <a:rPr lang="en-GB" dirty="0"/>
              <a:t> </a:t>
            </a:r>
            <a:r>
              <a:rPr lang="en-GB" err="1"/>
              <a:t>zemí</a:t>
            </a:r>
            <a:r>
              <a:rPr lang="en-GB" dirty="0"/>
              <a:t> a </a:t>
            </a:r>
            <a:r>
              <a:rPr lang="en-GB" err="1"/>
              <a:t>společně</a:t>
            </a:r>
            <a:r>
              <a:rPr lang="en-GB" dirty="0"/>
              <a:t> </a:t>
            </a:r>
            <a:r>
              <a:rPr lang="en-GB" err="1"/>
              <a:t>sestavují</a:t>
            </a:r>
            <a:r>
              <a:rPr lang="en-GB" dirty="0"/>
              <a:t> </a:t>
            </a:r>
            <a:r>
              <a:rPr lang="en-GB" err="1"/>
              <a:t>usnesení</a:t>
            </a:r>
            <a:r>
              <a:rPr lang="en-GB" dirty="0"/>
              <a:t>, </a:t>
            </a:r>
            <a:r>
              <a:rPr lang="en-GB" err="1"/>
              <a:t>která</a:t>
            </a:r>
            <a:r>
              <a:rPr lang="en-GB" dirty="0"/>
              <a:t> </a:t>
            </a:r>
            <a:r>
              <a:rPr lang="en-GB" err="1"/>
              <a:t>jsou</a:t>
            </a:r>
            <a:r>
              <a:rPr lang="en-GB" dirty="0"/>
              <a:t> </a:t>
            </a:r>
            <a:r>
              <a:rPr lang="en-GB" err="1"/>
              <a:t>poté</a:t>
            </a:r>
            <a:r>
              <a:rPr lang="en-GB" dirty="0"/>
              <a:t> </a:t>
            </a:r>
            <a:r>
              <a:rPr lang="en-GB" err="1"/>
              <a:t>předána</a:t>
            </a:r>
            <a:r>
              <a:rPr lang="en-GB" dirty="0"/>
              <a:t> </a:t>
            </a:r>
            <a:r>
              <a:rPr lang="en-GB" err="1"/>
              <a:t>orgánům</a:t>
            </a:r>
            <a:r>
              <a:rPr lang="en-GB" dirty="0"/>
              <a:t> EU. Tato </a:t>
            </a:r>
            <a:r>
              <a:rPr lang="en-GB" err="1"/>
              <a:t>usnesení</a:t>
            </a:r>
            <a:r>
              <a:rPr lang="en-GB" dirty="0"/>
              <a:t> </a:t>
            </a:r>
            <a:r>
              <a:rPr lang="en-GB" err="1"/>
              <a:t>obsahují</a:t>
            </a:r>
            <a:r>
              <a:rPr lang="en-GB" dirty="0"/>
              <a:t> </a:t>
            </a:r>
            <a:r>
              <a:rPr lang="en-GB" err="1"/>
              <a:t>jejich</a:t>
            </a:r>
            <a:r>
              <a:rPr lang="en-GB" dirty="0"/>
              <a:t> </a:t>
            </a:r>
            <a:r>
              <a:rPr lang="en-GB" err="1"/>
              <a:t>myšlenky</a:t>
            </a:r>
            <a:r>
              <a:rPr lang="en-GB" dirty="0"/>
              <a:t>, </a:t>
            </a:r>
            <a:r>
              <a:rPr lang="en-GB" err="1"/>
              <a:t>návrhy</a:t>
            </a:r>
            <a:r>
              <a:rPr lang="en-GB" dirty="0"/>
              <a:t> a </a:t>
            </a:r>
            <a:r>
              <a:rPr lang="en-GB" err="1"/>
              <a:t>očekávání</a:t>
            </a:r>
            <a:r>
              <a:rPr lang="en-GB" dirty="0"/>
              <a:t>, </a:t>
            </a:r>
            <a:r>
              <a:rPr lang="en-GB" err="1"/>
              <a:t>která</a:t>
            </a:r>
            <a:r>
              <a:rPr lang="en-GB" dirty="0"/>
              <a:t> </a:t>
            </a:r>
            <a:r>
              <a:rPr lang="en-GB" err="1"/>
              <a:t>mají</a:t>
            </a:r>
            <a:r>
              <a:rPr lang="en-GB" dirty="0"/>
              <a:t> od </a:t>
            </a:r>
            <a:r>
              <a:rPr lang="en-GB" err="1"/>
              <a:t>budoucnosti</a:t>
            </a:r>
            <a:r>
              <a:rPr lang="en-GB" dirty="0"/>
              <a:t> </a:t>
            </a:r>
            <a:r>
              <a:rPr lang="en-GB" err="1"/>
              <a:t>jakožto</a:t>
            </a:r>
            <a:r>
              <a:rPr lang="en-GB" dirty="0"/>
              <a:t> </a:t>
            </a:r>
            <a:r>
              <a:rPr lang="en-GB" err="1"/>
              <a:t>evropští</a:t>
            </a:r>
            <a:r>
              <a:rPr lang="en-GB" dirty="0"/>
              <a:t> </a:t>
            </a:r>
            <a:r>
              <a:rPr lang="en-GB" err="1"/>
              <a:t>občané</a:t>
            </a:r>
            <a:r>
              <a:rPr lang="en-GB" dirty="0"/>
              <a:t>.</a:t>
            </a:r>
            <a:endParaRPr lang="en-GB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https://www.eesc.europa.eu/</a:t>
            </a:r>
            <a:r>
              <a:rPr lang="en-GB" dirty="0">
                <a:hlinkClick r:id="rId6"/>
              </a:rPr>
              <a:t>cs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/initiatives/your-europe-your-say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cs typeface="Calibri"/>
              <a:hlinkClick r:id="rId6"/>
            </a:endParaRPr>
          </a:p>
          <a:p>
            <a:pPr>
              <a:buFont typeface="Arial" panose="020B0604020202020204" pitchFamily="34" charset="0"/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dirty="0"/>
              <a:t> 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029A6-E976-6B07-A2E3-9621064C6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2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„Únos Evropy“, přibližně 1470, olej na topolovém dřevě,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Louvres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Malba znázorňuje, jak Zeus, proměněný v bílého býka, unáší Evropu, nevinnou fénickou princeznu, z Kréty. Podle jedné z teorií o původu názvu „Evropa“ byl kontinent pojmenován po ní.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je Evropa?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šesti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světových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kontinentů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Skládá se ze 44 zemí.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ní více než 700 milionů lidí.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je to Evropská unie?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to ojedinělé hospodářské a politické společenství 27 evropských zemí, které se označují jako členské státy a které se rozhodly spojit síly a pracovat společně na lepší budoucnosti.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ní přibližně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milionů lidí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usnadňuje svým obyvatelům život, práci a cestování do jiných zemí Evropské unie.</a:t>
            </a:r>
            <a:endParaRPr lang="en-US" sz="11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 milníky při vytváření moderní Evropy: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založení starověkého Říma a starověkého Řecka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pomohlo vytvořit v Evropě demokracii, veřejnou správu a kulturu,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reformace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16. a 17. století, která změnila evropský přístup k náboženství,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osvícenství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myšlenkové, politické a ideologické hnutí v 18. století, které zdůrazňovalo význam logiky a rozumu a položilo základy moderních věd a politiky,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zavedení parlamentarismu,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který je v současnosti základním kamenem moderní evropské veřejné správy,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rozvoj sociálních práv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během 19. a 20. století, která nyní chrání život a práci evropských občanů.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 Picasso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španělský umělec známý tím, že spoluzaložil (společně s Georgesem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kubistické hnutí. Známá jsou zejména jeho dvě díla „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a „Avignonské slečny“.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německý skladatel a klavírista známý svými symfoniemi. Beethoven byl zásadní postavou přechodu mezi obdobími klasicismu a romantismu v západní hudbě. Složil „Ódu na radost“, která se později stala evropskou hymnou.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 Mucha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český secesní malíř a ilustrátor. Mezi jeho nejznámější obrazy patří „Ovoce“ (1897) a „Slovanská epopej“ (1910–1928), která znázorňuje dějiny všech slovanských národů.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švédská malířka. Její abstraktní obrazy, ve kterých zkoumala spiritualitu, životní cykly, spirály, geometrii a teorii barev, jsou považovány za první známá abstraktní díla v dějinách západního umění.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rakouský spisovatel, autor divadelních her, novinář a životopisec. Možná znáte jedno z jeho nejvýznamnějších děl „Královská hra a jiné povídky“ (1941), sbírku pěti vynikajících a tvůrčích psychologických thrillerů.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polská básnířka, esejistka a překladatelka, nositelka Nobelovy ceny za literaturu z roku 1996. Jednou z jejích nejznámějších sbírek básní je „Výhled se zrnkem písku“.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Beauvoir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francouzská spisovatelka, filozofka a esejistka. Jednou z jejích nejznámějších prací je její autobiografický román „Paměti spořádané dívky“ (1958), kde vypráví o svém mládí.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Szabó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maďarská spisovatelka, která psala divadelní hry, eseje, studie, paměti, poezii a dětskou literaturu. Její román „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(Dveře) byl vydán v roce 1987 a stal se jedním z jejích světově nejproslulejších děl.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 další evropské umělce znáš?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Každá země EU má svou vlastní kulturu, jazyk(y) a tradice. Všechny však sdílejí stejné společné hodnoty, které musí uznávat, pokud chtějí být součástí Evropské unie: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lidskou důstojnost,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svobodu,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demokracii,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právní stát,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lidská práva.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 z evropských hodnot je pro Tebe nejdůležitější a proč?</a:t>
            </a:r>
            <a:endParaRPr lang="en-GB" b="1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62.jpeg"/><Relationship Id="rId7" Type="http://schemas.openxmlformats.org/officeDocument/2006/relationships/diagramQuickStyle" Target="../diagrams/quickStyle7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7.xml"/><Relationship Id="rId10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microsoft.com/office/2007/relationships/diagramDrawing" Target="../diagrams/drawin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65.jpeg"/><Relationship Id="rId7" Type="http://schemas.openxmlformats.org/officeDocument/2006/relationships/diagramColors" Target="../diagrams/colors8.xml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Layout" Target="../diagrams/layout9.xml"/><Relationship Id="rId5" Type="http://schemas.openxmlformats.org/officeDocument/2006/relationships/diagramLayout" Target="../diagrams/layout8.xml"/><Relationship Id="rId10" Type="http://schemas.openxmlformats.org/officeDocument/2006/relationships/diagramData" Target="../diagrams/data9.xml"/><Relationship Id="rId4" Type="http://schemas.openxmlformats.org/officeDocument/2006/relationships/diagramData" Target="../diagrams/data8.xml"/><Relationship Id="rId9" Type="http://schemas.openxmlformats.org/officeDocument/2006/relationships/image" Target="../media/image66.png"/><Relationship Id="rId14" Type="http://schemas.microsoft.com/office/2007/relationships/diagramDrawing" Target="../diagrams/drawing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67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5" Type="http://schemas.openxmlformats.org/officeDocument/2006/relationships/image" Target="../media/image69.png"/><Relationship Id="rId10" Type="http://schemas.microsoft.com/office/2007/relationships/diagramDrawing" Target="../diagrams/drawing10.xml"/><Relationship Id="rId4" Type="http://schemas.openxmlformats.org/officeDocument/2006/relationships/image" Target="../media/image68.jpeg"/><Relationship Id="rId9" Type="http://schemas.openxmlformats.org/officeDocument/2006/relationships/diagramColors" Target="../diagrams/colors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71.jpeg"/><Relationship Id="rId10" Type="http://schemas.microsoft.com/office/2007/relationships/diagramDrawing" Target="../diagrams/drawing11.xml"/><Relationship Id="rId4" Type="http://schemas.openxmlformats.org/officeDocument/2006/relationships/image" Target="../media/image70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74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75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77.jpg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78.jfif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10" Type="http://schemas.openxmlformats.org/officeDocument/2006/relationships/image" Target="../media/image80.jpeg"/><Relationship Id="rId4" Type="http://schemas.openxmlformats.org/officeDocument/2006/relationships/diagramData" Target="../diagrams/data15.xml"/><Relationship Id="rId9" Type="http://schemas.openxmlformats.org/officeDocument/2006/relationships/image" Target="../media/image7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microsoft.com/office/2018/10/relationships/comments" Target="../comments/modernComment_1B5_AFD7F875.xml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8.jpg"/><Relationship Id="rId5" Type="http://schemas.openxmlformats.org/officeDocument/2006/relationships/image" Target="../media/image86.jpg"/><Relationship Id="rId10" Type="http://schemas.openxmlformats.org/officeDocument/2006/relationships/hyperlink" Target="https://europa.eu/learning-corner/home_cs" TargetMode="External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9.png"/><Relationship Id="rId7" Type="http://schemas.openxmlformats.org/officeDocument/2006/relationships/hyperlink" Target="https://europa.eu/european-union/contact/social-networks_c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cs" TargetMode="External"/><Relationship Id="rId5" Type="http://schemas.openxmlformats.org/officeDocument/2006/relationships/hyperlink" Target="https://europa.eu/european-union/contact_cs" TargetMode="External"/><Relationship Id="rId4" Type="http://schemas.openxmlformats.org/officeDocument/2006/relationships/hyperlink" Target="https://europa.eu/european-union/contact_en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1951194" y="2246645"/>
            <a:ext cx="2975882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EU V KOSTCE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 descr="A blue flag with yellow stars and a blue flag with black lines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0" y="6343501"/>
            <a:ext cx="85290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330639" y="6044634"/>
            <a:ext cx="1380506" cy="24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24 ÚŘEDNÍCH JAZYKŮ EU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 descr="A group of multicolored text on a black background&#10;&#10;Description automatically generated">
            <a:extLst>
              <a:ext uri="{FF2B5EF4-FFF2-40B4-BE49-F238E27FC236}">
                <a16:creationId xmlns:a16="http://schemas.microsoft.com/office/drawing/2014/main" id="{858EE464-0FCA-4029-024C-F94F773E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525599930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RODINY JAZYKŮ EU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9" y="6044634"/>
            <a:ext cx="1380506" cy="24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299410" y="2001838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EVROPSKÝ PROJEKT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2136338"/>
            <a:ext cx="44842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5400" b="1" dirty="0">
                <a:solidFill>
                  <a:prstClr val="white"/>
                </a:solidFill>
              </a:rPr>
              <a:t>KTERÉ ZEMĚ ZALOŽILY EU A PROČ?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OD VÁLKY K MÍRU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63342"/>
            <a:ext cx="246220" cy="179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063342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00812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OD VÁLKY K MÍRU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B0F0"/>
                </a:solidFill>
              </a:rPr>
              <a:t>Mír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byl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jedním</a:t>
            </a:r>
            <a:r>
              <a:rPr lang="en-US" b="1" dirty="0">
                <a:solidFill>
                  <a:srgbClr val="00B0F0"/>
                </a:solidFill>
              </a:rPr>
              <a:t> z </a:t>
            </a:r>
            <a:r>
              <a:rPr lang="en-US" b="1" dirty="0" err="1">
                <a:solidFill>
                  <a:srgbClr val="00B0F0"/>
                </a:solidFill>
              </a:rPr>
              <a:t>cílů</a:t>
            </a:r>
            <a:r>
              <a:rPr lang="en-US" b="1" dirty="0">
                <a:solidFill>
                  <a:srgbClr val="00B0F0"/>
                </a:solidFill>
              </a:rPr>
              <a:t>, pro </a:t>
            </a:r>
            <a:r>
              <a:rPr lang="en-US" b="1" dirty="0" err="1">
                <a:solidFill>
                  <a:srgbClr val="00B0F0"/>
                </a:solidFill>
              </a:rPr>
              <a:t>něž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byla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založena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Evropská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unie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pl-PL" b="1" dirty="0">
                <a:solidFill>
                  <a:srgbClr val="00B0F0"/>
                </a:solidFill>
              </a:rPr>
              <a:t>EU </a:t>
            </a:r>
            <a:r>
              <a:rPr lang="pl-PL" b="1" dirty="0" err="1">
                <a:solidFill>
                  <a:srgbClr val="00B0F0"/>
                </a:solidFill>
              </a:rPr>
              <a:t>získala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Nobelovu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cenu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míru</a:t>
            </a:r>
            <a:r>
              <a:rPr lang="pl-PL" b="1" dirty="0">
                <a:solidFill>
                  <a:srgbClr val="00B0F0"/>
                </a:solidFill>
              </a:rPr>
              <a:t> za rok 2012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4958568"/>
            <a:ext cx="279382" cy="189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4430265"/>
            <a:ext cx="461665" cy="24314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099786" y="5813783"/>
            <a:ext cx="1842209" cy="24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Evropské</a:t>
            </a:r>
            <a:r>
              <a:rPr lang="fr-BE" dirty="0"/>
              <a:t> </a:t>
            </a:r>
            <a:r>
              <a:rPr lang="fr-BE" dirty="0" err="1"/>
              <a:t>společenství</a:t>
            </a:r>
            <a:r>
              <a:rPr lang="fr-BE" dirty="0"/>
              <a:t> </a:t>
            </a:r>
            <a:r>
              <a:rPr lang="fr-BE" dirty="0" err="1"/>
              <a:t>uhlí</a:t>
            </a:r>
            <a:r>
              <a:rPr lang="fr-BE" dirty="0"/>
              <a:t> a </a:t>
            </a:r>
            <a:r>
              <a:rPr lang="fr-BE" dirty="0" err="1"/>
              <a:t>oceli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988933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1373" y="4290765"/>
            <a:ext cx="137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Schumanova</a:t>
            </a:r>
            <a:r>
              <a:rPr lang="fr-BE" dirty="0"/>
              <a:t> </a:t>
            </a:r>
            <a:r>
              <a:rPr lang="fr-BE" dirty="0" err="1"/>
              <a:t>deklarace</a:t>
            </a:r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36448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Římská</a:t>
            </a:r>
            <a:r>
              <a:rPr lang="fr-BE" dirty="0"/>
              <a:t> </a:t>
            </a:r>
            <a:r>
              <a:rPr lang="fr-BE" dirty="0" err="1"/>
              <a:t>smlouva</a:t>
            </a:r>
            <a:endParaRPr lang="fr-BE" dirty="0"/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98526" y="1899297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95497" y="2150221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Maastrichtská</a:t>
            </a:r>
            <a:r>
              <a:rPr lang="fr-BE" dirty="0"/>
              <a:t> </a:t>
            </a:r>
            <a:r>
              <a:rPr lang="fr-BE" dirty="0" err="1"/>
              <a:t>smlouva</a:t>
            </a:r>
            <a:endParaRPr lang="fr-BE" dirty="0"/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Jednotný</a:t>
            </a:r>
            <a:r>
              <a:rPr lang="fr-BE" dirty="0"/>
              <a:t> </a:t>
            </a:r>
            <a:r>
              <a:rPr lang="fr-BE" dirty="0" err="1"/>
              <a:t>trh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 err="1"/>
              <a:t>Schengenská</a:t>
            </a:r>
            <a:r>
              <a:rPr lang="fr-BE" dirty="0"/>
              <a:t> </a:t>
            </a:r>
            <a:r>
              <a:rPr lang="fr-BE" dirty="0" err="1"/>
              <a:t>dohoda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8163722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ZALOŽENÍ EVROPSKÉ UNIE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4192" y="4752430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2085759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Rozšíření</a:t>
            </a:r>
            <a:r>
              <a:rPr lang="fr-BE" dirty="0"/>
              <a:t> na </a:t>
            </a:r>
            <a:r>
              <a:rPr lang="fr-BE" dirty="0" err="1"/>
              <a:t>východ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Lisabonská</a:t>
            </a:r>
            <a:r>
              <a:rPr lang="en-IE" dirty="0"/>
              <a:t> </a:t>
            </a:r>
            <a:r>
              <a:rPr lang="en-IE" dirty="0" err="1"/>
              <a:t>smlouva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NextGenerationEU</a:t>
            </a:r>
            <a:endParaRPr lang="en-IE" dirty="0"/>
          </a:p>
          <a:p>
            <a:pPr algn="ctr"/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9292" y="1827534"/>
            <a:ext cx="150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dirty="0" err="1"/>
              <a:t>konec</a:t>
            </a:r>
            <a:r>
              <a:rPr lang="en-IE" dirty="0"/>
              <a:t> </a:t>
            </a:r>
            <a:r>
              <a:rPr lang="en-IE" dirty="0" err="1"/>
              <a:t>druhé</a:t>
            </a:r>
            <a:r>
              <a:rPr lang="en-IE" dirty="0"/>
              <a:t> </a:t>
            </a:r>
            <a:r>
              <a:rPr lang="en-IE" dirty="0" err="1"/>
              <a:t>světové</a:t>
            </a:r>
            <a:r>
              <a:rPr lang="en-IE" dirty="0"/>
              <a:t> </a:t>
            </a:r>
            <a:r>
              <a:rPr lang="en-IE" dirty="0" err="1"/>
              <a:t>války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52997" y="5826453"/>
            <a:ext cx="18168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140" y="164930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white"/>
                </a:solidFill>
              </a:rPr>
              <a:t>Belgie</a:t>
            </a:r>
            <a:r>
              <a:rPr lang="en-GB" sz="1400" b="1" dirty="0">
                <a:solidFill>
                  <a:prstClr val="white"/>
                </a:solidFill>
              </a:rPr>
              <a:t>, Francie, </a:t>
            </a:r>
            <a:r>
              <a:rPr lang="en-GB" sz="1400" b="1" dirty="0" err="1">
                <a:solidFill>
                  <a:prstClr val="white"/>
                </a:solidFill>
              </a:rPr>
              <a:t>Itálie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Lucembursko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Německo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Nizozemsko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9" y="2385345"/>
            <a:ext cx="222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 err="1">
                <a:solidFill>
                  <a:prstClr val="black"/>
                </a:solidFill>
              </a:rPr>
              <a:t>Dánsko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Irsko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království</a:t>
            </a:r>
            <a:r>
              <a:rPr lang="fr-BE" sz="1200" b="1" dirty="0">
                <a:solidFill>
                  <a:prstClr val="black"/>
                </a:solidFill>
              </a:rPr>
              <a:t> (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království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opustilo</a:t>
            </a:r>
            <a:r>
              <a:rPr lang="fr-BE" sz="1200" b="1" dirty="0">
                <a:solidFill>
                  <a:prstClr val="black"/>
                </a:solidFill>
              </a:rPr>
              <a:t> EU v </a:t>
            </a:r>
            <a:r>
              <a:rPr lang="fr-BE" sz="1200" b="1" dirty="0" err="1">
                <a:solidFill>
                  <a:prstClr val="black"/>
                </a:solidFill>
              </a:rPr>
              <a:t>roce</a:t>
            </a:r>
            <a:r>
              <a:rPr lang="fr-BE" sz="1200" b="1" dirty="0">
                <a:solidFill>
                  <a:prstClr val="black"/>
                </a:solidFill>
              </a:rPr>
              <a:t> 2020)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Řecko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217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Španělsko</a:t>
            </a:r>
            <a:r>
              <a:rPr lang="fr-BE" sz="1400" b="1" dirty="0">
                <a:solidFill>
                  <a:prstClr val="black"/>
                </a:solidFill>
              </a:rPr>
              <a:t> a </a:t>
            </a:r>
            <a:r>
              <a:rPr lang="fr-BE" sz="1400" b="1" dirty="0" err="1">
                <a:solidFill>
                  <a:prstClr val="black"/>
                </a:solidFill>
              </a:rPr>
              <a:t>Portugalsko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363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Finsko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Rakousko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Švédsko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3" y="4232094"/>
            <a:ext cx="3286610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black"/>
                </a:solidFill>
              </a:rPr>
              <a:t>Česko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Estonsko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Kypr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Lotyšsko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Litva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Maďarsko</a:t>
            </a:r>
            <a:r>
              <a:rPr lang="en-GB" sz="1400" b="1" dirty="0">
                <a:solidFill>
                  <a:prstClr val="black"/>
                </a:solidFill>
              </a:rPr>
              <a:t>, Malta, </a:t>
            </a:r>
            <a:r>
              <a:rPr lang="en-GB" sz="1400" b="1" dirty="0" err="1">
                <a:solidFill>
                  <a:prstClr val="black"/>
                </a:solidFill>
              </a:rPr>
              <a:t>Polsko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Slovinsko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Slovensko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Bulharsko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Rumunsko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5140" y="5722943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Chorvatsko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403572" y="3190594"/>
            <a:ext cx="12682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Spojené</a:t>
            </a:r>
            <a:r>
              <a:rPr lang="fr-BE" sz="1000" b="1" dirty="0">
                <a:solidFill>
                  <a:prstClr val="black"/>
                </a:solidFill>
              </a:rPr>
              <a:t> </a:t>
            </a:r>
            <a:r>
              <a:rPr lang="fr-BE" sz="1000" b="1" dirty="0" err="1">
                <a:solidFill>
                  <a:prstClr val="black"/>
                </a:solidFill>
              </a:rPr>
              <a:t>království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59025" y="291164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Irsko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26414" y="3562979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Německo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953766" y="399795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white"/>
                </a:solidFill>
              </a:rPr>
              <a:t>Francie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Belgie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822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Nizozemsko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93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Lucembursko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61092" y="4647317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Itálie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107977" y="4782424"/>
            <a:ext cx="7232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Španělsko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630594" y="4620315"/>
            <a:ext cx="8178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Portugalsko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172070" y="4388461"/>
            <a:ext cx="7841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Chorvatsko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93543" y="5162492"/>
            <a:ext cx="5036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Řecko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12447" y="4680984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Bulharsko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18002" y="4272904"/>
            <a:ext cx="7489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Rumunsko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Slovinsko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33313" y="4111047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Maďarsko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24992" y="3898960"/>
            <a:ext cx="721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Slovensko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470059" y="3428234"/>
            <a:ext cx="535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Polsko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15792" y="3756799"/>
            <a:ext cx="4972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Česko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50812" y="2397363"/>
            <a:ext cx="620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Švédsko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72350" y="2028905"/>
            <a:ext cx="5261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Finsko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6623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Estonsko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910021" y="2766694"/>
            <a:ext cx="646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Lotyšsko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73418" y="2966803"/>
            <a:ext cx="439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Litva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82346" y="5731655"/>
            <a:ext cx="4299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Kypr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667589" y="2852505"/>
            <a:ext cx="577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Dánsko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5912482" y="4036140"/>
            <a:ext cx="699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Rakousko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2412312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 ZEMĚ EU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24123" y="5826453"/>
            <a:ext cx="18168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970" y="-1218"/>
            <a:ext cx="512390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SCHENGENSKÝ PROSTOR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pic>
        <p:nvPicPr>
          <p:cNvPr id="3" name="Picture 2" descr="A map of europe with flags&#10;&#10;AI-generated content may be incorrect.">
            <a:extLst>
              <a:ext uri="{FF2B5EF4-FFF2-40B4-BE49-F238E27FC236}">
                <a16:creationId xmlns:a16="http://schemas.microsoft.com/office/drawing/2014/main" id="{A1C0ACF2-53F3-5A64-140B-2737D8952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" r="32"/>
          <a:stretch/>
        </p:blipFill>
        <p:spPr>
          <a:xfrm>
            <a:off x="892134" y="913182"/>
            <a:ext cx="6191851" cy="5593711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Víte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že</a:t>
            </a:r>
            <a:r>
              <a:rPr lang="en-GB" b="1" dirty="0">
                <a:solidFill>
                  <a:schemeClr val="bg1"/>
                </a:solidFill>
              </a:rPr>
              <a:t>...? </a:t>
            </a:r>
            <a:r>
              <a:rPr lang="en-GB" b="1" dirty="0" err="1">
                <a:solidFill>
                  <a:schemeClr val="bg1"/>
                </a:solidFill>
              </a:rPr>
              <a:t>Můžete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volně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cestovat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mezi</a:t>
            </a:r>
            <a:r>
              <a:rPr lang="en-GB" b="1" dirty="0">
                <a:solidFill>
                  <a:schemeClr val="bg1"/>
                </a:solidFill>
              </a:rPr>
              <a:t> 27 </a:t>
            </a:r>
            <a:r>
              <a:rPr lang="en-GB" b="1" dirty="0" err="1">
                <a:solidFill>
                  <a:schemeClr val="bg1"/>
                </a:solidFill>
              </a:rPr>
              <a:t>zeměmi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schengenského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prostoru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aniž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byste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museli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ukazovat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cestovní</a:t>
            </a:r>
            <a:r>
              <a:rPr lang="en-GB" b="1" dirty="0">
                <a:solidFill>
                  <a:schemeClr val="bg1"/>
                </a:solidFill>
              </a:rPr>
              <a:t> pas?</a:t>
            </a:r>
          </a:p>
        </p:txBody>
      </p: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F9BCA7-F91E-8352-4295-9A7DF08E1E6A}"/>
              </a:ext>
            </a:extLst>
          </p:cNvPr>
          <p:cNvSpPr/>
          <p:nvPr/>
        </p:nvSpPr>
        <p:spPr>
          <a:xfrm>
            <a:off x="1260263" y="1198880"/>
            <a:ext cx="6623473" cy="496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4FEADC4-B109-7FB4-ECD0-CB8CA8F21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76197" y="1198880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33722" y="5826451"/>
            <a:ext cx="1816872" cy="246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45614" y="6168202"/>
            <a:ext cx="3373259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Země</a:t>
            </a:r>
            <a:r>
              <a:rPr lang="en-US" sz="1600" b="1" dirty="0"/>
              <a:t> EU, </a:t>
            </a:r>
            <a:r>
              <a:rPr lang="en-US" sz="1600" b="1" dirty="0" err="1"/>
              <a:t>ve</a:t>
            </a:r>
            <a:r>
              <a:rPr lang="en-US" sz="1600" b="1" dirty="0"/>
              <a:t> </a:t>
            </a:r>
            <a:r>
              <a:rPr lang="en-US" sz="1600" b="1" dirty="0" err="1"/>
              <a:t>kterých</a:t>
            </a:r>
            <a:r>
              <a:rPr lang="en-US" sz="1600" b="1" dirty="0"/>
              <a:t> se </a:t>
            </a:r>
            <a:r>
              <a:rPr lang="en-US" sz="1600" b="1" dirty="0" err="1"/>
              <a:t>neplatí</a:t>
            </a:r>
            <a:r>
              <a:rPr lang="en-US" sz="1600" b="1" dirty="0"/>
              <a:t> </a:t>
            </a:r>
            <a:r>
              <a:rPr lang="en-US" sz="1600" b="1" dirty="0" err="1"/>
              <a:t>eurem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400" y="6168202"/>
            <a:ext cx="3250215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Země</a:t>
            </a:r>
            <a:r>
              <a:rPr lang="en-US" sz="1600" b="1" dirty="0"/>
              <a:t> EU, </a:t>
            </a:r>
            <a:r>
              <a:rPr lang="en-US" sz="1600" b="1" dirty="0" err="1"/>
              <a:t>ve</a:t>
            </a:r>
            <a:r>
              <a:rPr lang="en-US" sz="1600" b="1" dirty="0"/>
              <a:t> </a:t>
            </a:r>
            <a:r>
              <a:rPr lang="en-US" sz="1600" b="1" dirty="0" err="1"/>
              <a:t>kterých</a:t>
            </a:r>
            <a:r>
              <a:rPr lang="en-US" sz="1600" b="1" dirty="0"/>
              <a:t> se </a:t>
            </a:r>
            <a:r>
              <a:rPr lang="en-US" sz="1600" b="1" dirty="0" err="1"/>
              <a:t>platí</a:t>
            </a:r>
            <a:r>
              <a:rPr lang="en-US" sz="1600" b="1" dirty="0"/>
              <a:t> </a:t>
            </a:r>
            <a:r>
              <a:rPr lang="en-US" sz="1600" b="1" dirty="0" err="1"/>
              <a:t>eurem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2755993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EUROZÓNA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420395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chemeClr val="tx1"/>
                </a:solidFill>
              </a:rPr>
              <a:t>V </a:t>
            </a:r>
            <a:r>
              <a:rPr lang="en-GB" sz="2000" b="1" dirty="0" err="1">
                <a:solidFill>
                  <a:schemeClr val="tx1"/>
                </a:solidFill>
              </a:rPr>
              <a:t>současnosti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používá</a:t>
            </a:r>
            <a:r>
              <a:rPr lang="en-GB" sz="2000" b="1" dirty="0">
                <a:solidFill>
                  <a:schemeClr val="tx1"/>
                </a:solidFill>
              </a:rPr>
              <a:t> euro </a:t>
            </a:r>
            <a:r>
              <a:rPr lang="en-GB" sz="2000" b="1" dirty="0" err="1">
                <a:solidFill>
                  <a:schemeClr val="tx1"/>
                </a:solidFill>
              </a:rPr>
              <a:t>jako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svoji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oficiální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měnu</a:t>
            </a:r>
            <a:r>
              <a:rPr lang="en-GB" sz="2000" b="1" dirty="0">
                <a:solidFill>
                  <a:schemeClr val="tx1"/>
                </a:solidFill>
              </a:rPr>
              <a:t> 20 </a:t>
            </a:r>
            <a:r>
              <a:rPr lang="en-GB" sz="2000" b="1" dirty="0" err="1">
                <a:solidFill>
                  <a:schemeClr val="tx1"/>
                </a:solidFill>
              </a:rPr>
              <a:t>členských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států</a:t>
            </a:r>
            <a:r>
              <a:rPr lang="en-GB" sz="2000" b="1" dirty="0">
                <a:solidFill>
                  <a:schemeClr val="tx1"/>
                </a:solidFill>
              </a:rPr>
              <a:t> EU</a:t>
            </a: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OBSAH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CO JE EVROPA?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EVROPSKÝ PROJEKT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CO EU DĚLÁ?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77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JAK EVROPSKÁ UNIE FUNGUJE?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678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KDE SE MOHU DOZVĚDĚT VÍCE?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KONTAKTY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-225083" y="2483109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CO EU DĚLÁ?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758556" y="364898"/>
            <a:ext cx="39121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</a:rPr>
              <a:t>CO SI MYSLÍTE, ŽE DĚLÁ EVROPSKÁ UNIE PRO VÁS?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STUDIUM, PRÁCE A DOBROVOLNICTVÍ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14250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CESTOVÁNÍ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854059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...A MNOHEM VÍCE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504890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PRIORITY EU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532696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SOLIDARITA EU S UKRAJINOU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801775" y="1982251"/>
            <a:ext cx="27598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Čím</a:t>
            </a:r>
            <a:r>
              <a:rPr lang="en-IE" sz="2800" b="1" dirty="0">
                <a:solidFill>
                  <a:schemeClr val="bg1"/>
                </a:solidFill>
              </a:rPr>
              <a:t> by se </a:t>
            </a:r>
            <a:r>
              <a:rPr lang="en-IE" sz="2800" b="1" dirty="0" err="1">
                <a:solidFill>
                  <a:schemeClr val="bg1"/>
                </a:solidFill>
              </a:rPr>
              <a:t>podle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tebe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měly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evropské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instituce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přednostně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zabývat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55600" y="2758242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JAK EU FUNGUJE?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EVROPSKÝ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5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47116007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 JE EVROPA?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167436" y="220093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EVROPSKÁ RADA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>
            <a:off x="8886013" y="5477494"/>
            <a:ext cx="257989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91711358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90" y="137521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485797980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72797" y="165058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RADA EU</a:t>
            </a:r>
            <a:endParaRPr lang="fr-BE" dirty="0">
              <a:solidFill>
                <a:srgbClr val="FFC000"/>
              </a:solidFill>
            </a:endParaRP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5190309" y="194105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13854600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5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EVROPSKÁ KOMISE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 descr="A blue flag with yellow stars and a blue flag with black lines&#10;&#10;Description automatically generated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52" y="205005"/>
            <a:ext cx="573277" cy="3478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426334158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7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6712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FFC000"/>
                </a:solidFill>
              </a:rPr>
              <a:t>PRÁVNÍ PŘEDPISY EU: CO KDO DĚLÁ?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flag with yellow stars and a blue flag with black lines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075" y="787978"/>
            <a:ext cx="1448562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53124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Evropská</a:t>
            </a:r>
            <a:r>
              <a:rPr lang="fr-BE" sz="1400" dirty="0"/>
              <a:t> </a:t>
            </a:r>
            <a:r>
              <a:rPr lang="fr-BE" sz="1400" dirty="0" err="1"/>
              <a:t>komise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7920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Evropský</a:t>
            </a:r>
            <a:r>
              <a:rPr lang="fr-BE" sz="1400" dirty="0"/>
              <a:t> </a:t>
            </a:r>
            <a:r>
              <a:rPr lang="fr-BE" sz="1400" dirty="0" err="1"/>
              <a:t>parlament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23410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Rada </a:t>
            </a:r>
            <a:r>
              <a:rPr lang="fr-BE" sz="1400" dirty="0" err="1"/>
              <a:t>Evropské</a:t>
            </a:r>
            <a:r>
              <a:rPr lang="fr-BE" sz="1400" dirty="0"/>
              <a:t> unie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navrhuje</a:t>
            </a:r>
            <a:r>
              <a:rPr lang="en-IE" sz="1400" dirty="0"/>
              <a:t> </a:t>
            </a:r>
            <a:r>
              <a:rPr lang="en-IE" sz="1400" dirty="0" err="1"/>
              <a:t>právní</a:t>
            </a:r>
            <a:r>
              <a:rPr lang="en-IE" sz="1400" dirty="0"/>
              <a:t> </a:t>
            </a:r>
            <a:r>
              <a:rPr lang="en-IE" sz="1400" dirty="0" err="1"/>
              <a:t>předpis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NOVÝ PRÁVNÍ PŘEDPIS EU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přijímá</a:t>
            </a:r>
            <a:r>
              <a:rPr lang="en-IE" sz="1400" dirty="0"/>
              <a:t>, </a:t>
            </a:r>
            <a:r>
              <a:rPr lang="en-IE" sz="1400" dirty="0" err="1"/>
              <a:t>mění</a:t>
            </a:r>
            <a:r>
              <a:rPr lang="en-IE" sz="1400" dirty="0"/>
              <a:t> </a:t>
            </a:r>
            <a:r>
              <a:rPr lang="en-IE" sz="1400" dirty="0" err="1"/>
              <a:t>nebo</a:t>
            </a:r>
            <a:r>
              <a:rPr lang="en-IE" sz="1400" dirty="0"/>
              <a:t> </a:t>
            </a:r>
            <a:r>
              <a:rPr lang="en-IE" sz="1400" dirty="0" err="1"/>
              <a:t>zamítá</a:t>
            </a:r>
            <a:r>
              <a:rPr lang="en-IE" sz="1400" dirty="0"/>
              <a:t> </a:t>
            </a:r>
            <a:r>
              <a:rPr lang="en-IE" sz="1400" dirty="0" err="1"/>
              <a:t>navrhovaný</a:t>
            </a:r>
            <a:r>
              <a:rPr lang="en-IE" sz="1400" dirty="0"/>
              <a:t> </a:t>
            </a:r>
            <a:r>
              <a:rPr lang="en-IE" sz="1400" dirty="0" err="1"/>
              <a:t>právní</a:t>
            </a:r>
            <a:r>
              <a:rPr lang="en-IE" sz="1400" dirty="0"/>
              <a:t> </a:t>
            </a:r>
            <a:r>
              <a:rPr lang="en-IE" sz="1400" dirty="0" err="1"/>
              <a:t>předpis</a:t>
            </a:r>
            <a:endParaRPr lang="en-IE" sz="1400" dirty="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v </a:t>
            </a:r>
            <a:r>
              <a:rPr lang="en-IE" sz="1400" dirty="0" err="1"/>
              <a:t>případě</a:t>
            </a:r>
            <a:r>
              <a:rPr lang="en-IE" sz="1400" dirty="0"/>
              <a:t> </a:t>
            </a:r>
            <a:r>
              <a:rPr lang="en-IE" sz="1400" dirty="0" err="1"/>
              <a:t>přijetí</a:t>
            </a:r>
            <a:endParaRPr lang="en-IE" sz="1400" dirty="0"/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2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EVROPSKÝ SOUDNÍ DVŮR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0108762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41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EVROPSKÝ ÚČETNÍ DVŮR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615566963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874606643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225" y="150549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8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EVROPSKÁ CENTRÁLNÍ BANKA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9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23064454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D65C8-0976-FDF2-D276-E02623E6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A2720-EC7A-D6E1-4D01-D4F755B976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73D38442-B7B4-338D-3065-FD02FD077252}"/>
              </a:ext>
            </a:extLst>
          </p:cNvPr>
          <p:cNvSpPr/>
          <p:nvPr/>
        </p:nvSpPr>
        <p:spPr>
          <a:xfrm rot="5400000">
            <a:off x="1300454" y="2651663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07FC38-AE95-ECCA-2470-8A71EC0D5A7A}"/>
              </a:ext>
            </a:extLst>
          </p:cNvPr>
          <p:cNvSpPr txBox="1"/>
          <p:nvPr/>
        </p:nvSpPr>
        <p:spPr>
          <a:xfrm>
            <a:off x="2432758" y="2723167"/>
            <a:ext cx="533784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4800" b="1" dirty="0" err="1">
                <a:solidFill>
                  <a:schemeClr val="bg1"/>
                </a:solidFill>
              </a:rPr>
              <a:t>Pomozte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vybudovat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Evropu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svých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představ</a:t>
            </a:r>
            <a:r>
              <a:rPr lang="en-IE" sz="4800" b="1" dirty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00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7BC97-A11C-85DD-968F-450A2293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D7ECF-AD4B-DC6E-36E6-9EC1A2559C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5CD4693-E6FD-44D5-E230-1722712425FA}"/>
              </a:ext>
            </a:extLst>
          </p:cNvPr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495FB-3235-3B52-AE68-382B9105EEF3}"/>
              </a:ext>
            </a:extLst>
          </p:cNvPr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A7B4C-01F7-72C1-C5D3-136DBC9689EC}"/>
              </a:ext>
            </a:extLst>
          </p:cNvPr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B00CE-CE7E-8D66-D94A-79E1D28E7582}"/>
              </a:ext>
            </a:extLst>
          </p:cNvPr>
          <p:cNvSpPr txBox="1"/>
          <p:nvPr/>
        </p:nvSpPr>
        <p:spPr>
          <a:xfrm>
            <a:off x="8839200" y="4792337"/>
            <a:ext cx="338554" cy="20656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SHAPE EUROPE</a:t>
            </a:r>
          </a:p>
        </p:txBody>
      </p: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10FB8842-C123-B9CE-D211-12A3021F5E3A}"/>
              </a:ext>
            </a:extLst>
          </p:cNvPr>
          <p:cNvCxnSpPr/>
          <p:nvPr/>
        </p:nvCxnSpPr>
        <p:spPr>
          <a:xfrm>
            <a:off x="8897779" y="4792337"/>
            <a:ext cx="24622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E54047-89FE-0CD6-E005-7ED18189B8E7}"/>
              </a:ext>
            </a:extLst>
          </p:cNvPr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832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967899" y="327229"/>
            <a:ext cx="77054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Pomozte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vybudovat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Evropu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svých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představ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!</a:t>
            </a:r>
            <a:endParaRPr lang="en-US" dirty="0"/>
          </a:p>
        </p:txBody>
      </p:sp>
      <p:sp>
        <p:nvSpPr>
          <p:cNvPr id="833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336989" y="198554"/>
            <a:ext cx="583321" cy="594275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rgbClr val="FFC000"/>
              </a:solidFill>
              <a:highlight>
                <a:srgbClr val="E6565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016664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134420"/>
            <a:ext cx="770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KDE SE MOHU DOZVĚDĚT O EU VÍCE?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700114" y="5401389"/>
            <a:ext cx="266700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KDE SE MOHU DOZVĚDĚT O EU VÍCE?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14337" y="4190999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5" y="3422051"/>
            <a:ext cx="2930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Co </a:t>
            </a:r>
            <a:r>
              <a:rPr lang="it-IT" b="1" dirty="0" err="1"/>
              <a:t>dělá</a:t>
            </a:r>
            <a:r>
              <a:rPr lang="it-IT" b="1" dirty="0"/>
              <a:t> </a:t>
            </a:r>
            <a:r>
              <a:rPr lang="it-IT" b="1" dirty="0" err="1"/>
              <a:t>Evropa</a:t>
            </a:r>
            <a:r>
              <a:rPr lang="it-IT" b="1" dirty="0"/>
              <a:t> pro </a:t>
            </a:r>
            <a:r>
              <a:rPr lang="it-IT" b="1" dirty="0" err="1"/>
              <a:t>mě</a:t>
            </a:r>
            <a:endParaRPr lang="it-IT" b="1" dirty="0"/>
          </a:p>
          <a:p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3677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Internetové</a:t>
            </a:r>
            <a:r>
              <a:rPr lang="en-GB" b="1" dirty="0"/>
              <a:t> </a:t>
            </a:r>
            <a:r>
              <a:rPr lang="en-GB" b="1" dirty="0" err="1"/>
              <a:t>stránky</a:t>
            </a:r>
            <a:r>
              <a:rPr lang="en-GB" b="1" dirty="0"/>
              <a:t> Europa</a:t>
            </a:r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cs typeface="Arial" panose="020B0604020202020204" pitchFamily="34" charset="0"/>
              </a:rPr>
              <a:t>Úřad</a:t>
            </a:r>
            <a:r>
              <a:rPr lang="en-US" b="1" dirty="0">
                <a:cs typeface="Arial" panose="020B0604020202020204" pitchFamily="34" charset="0"/>
              </a:rPr>
              <a:t> pro </a:t>
            </a:r>
            <a:r>
              <a:rPr lang="en-US" b="1" dirty="0" err="1">
                <a:cs typeface="Arial" panose="020B0604020202020204" pitchFamily="34" charset="0"/>
              </a:rPr>
              <a:t>publikace</a:t>
            </a:r>
            <a:endParaRPr lang="en-US" b="1" dirty="0">
              <a:cs typeface="Arial" panose="020B0604020202020204" pitchFamily="34" charset="0"/>
            </a:endParaRPr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 err="1"/>
              <a:t>Evropa</a:t>
            </a:r>
            <a:r>
              <a:rPr lang="en-GB" b="1" dirty="0"/>
              <a:t> pro </a:t>
            </a:r>
            <a:r>
              <a:rPr lang="en-GB" b="1" dirty="0" err="1"/>
              <a:t>školy</a:t>
            </a:r>
            <a:r>
              <a:rPr lang="en-GB" b="1" dirty="0"/>
              <a:t> – </a:t>
            </a:r>
            <a:r>
              <a:rPr lang="en-GB" b="1" dirty="0" err="1"/>
              <a:t>novinky</a:t>
            </a:r>
            <a:endParaRPr lang="en-GB" b="1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930023"/>
            <a:ext cx="4065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Evropa</a:t>
            </a:r>
            <a:r>
              <a:rPr lang="en-GB" b="1" dirty="0"/>
              <a:t> pro </a:t>
            </a:r>
            <a:r>
              <a:rPr lang="en-GB" b="1" dirty="0" err="1"/>
              <a:t>školy</a:t>
            </a:r>
            <a:endParaRPr lang="en-GB" b="1" dirty="0"/>
          </a:p>
          <a:p>
            <a:r>
              <a:rPr lang="fr-BE" b="1" u="sng" dirty="0">
                <a:hlinkClick r:id="rId10"/>
              </a:rPr>
              <a:t>europa.eu/</a:t>
            </a:r>
            <a:r>
              <a:rPr lang="fr-BE" b="1" u="sng" dirty="0" err="1">
                <a:hlinkClick r:id="rId10"/>
              </a:rPr>
              <a:t>learning</a:t>
            </a:r>
            <a:r>
              <a:rPr lang="fr-BE" b="1" u="sng" dirty="0">
                <a:hlinkClick r:id="rId10"/>
              </a:rPr>
              <a:t>-corner/</a:t>
            </a:r>
            <a:r>
              <a:rPr lang="fr-BE" b="1" u="sng" dirty="0" err="1">
                <a:hlinkClick r:id="rId10"/>
              </a:rPr>
              <a:t>home_cs</a:t>
            </a:r>
            <a:endParaRPr lang="fr-BE" b="1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919015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066213" y="2238847"/>
            <a:ext cx="5093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CÍTÍŠ SE JAKO EVROPAN(KA)? 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4636" y="4177839"/>
            <a:ext cx="403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bg1"/>
                </a:solidFill>
              </a:rPr>
              <a:t>DÍKY ČEMU SE CÍTÍŠ JAKO EVROPAN(KA)?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KONTAKTY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506757" y="6224350"/>
            <a:ext cx="102108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KONTAKTY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4186" y="5832330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0" y="4236112"/>
            <a:ext cx="409904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Bezplatná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telefonní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linka</a:t>
            </a:r>
            <a:r>
              <a:rPr lang="en-US" dirty="0">
                <a:cs typeface="Arial" panose="020B0604020202020204" pitchFamily="34" charset="0"/>
              </a:rPr>
              <a:t>: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endParaRPr lang="en-US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0798" y="96457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Osobně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38803" y="972706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/>
              <a:t>Prostřednictvím</a:t>
            </a:r>
            <a:r>
              <a:rPr lang="fr-BE" sz="2400" dirty="0"/>
              <a:t> </a:t>
            </a:r>
            <a:r>
              <a:rPr lang="fr-BE" sz="2400" dirty="0" err="1"/>
              <a:t>sociálních</a:t>
            </a:r>
            <a:r>
              <a:rPr lang="fr-BE" sz="2400" dirty="0"/>
              <a:t> </a:t>
            </a:r>
            <a:r>
              <a:rPr lang="fr-BE" sz="2400" dirty="0" err="1"/>
              <a:t>médií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cs-CZ" b="1" u="sng" dirty="0">
                <a:hlinkClick r:id="rId5"/>
              </a:rPr>
              <a:t>europa.eu/</a:t>
            </a:r>
            <a:r>
              <a:rPr lang="cs-CZ" b="1" u="sng" dirty="0" err="1">
                <a:hlinkClick r:id="rId5"/>
              </a:rPr>
              <a:t>european</a:t>
            </a:r>
            <a:r>
              <a:rPr lang="cs-CZ" b="1" u="sng" dirty="0">
                <a:hlinkClick r:id="rId5"/>
              </a:rPr>
              <a:t>-union/</a:t>
            </a:r>
            <a:r>
              <a:rPr lang="cs-CZ" b="1" u="sng" dirty="0" err="1">
                <a:hlinkClick r:id="rId5"/>
              </a:rPr>
              <a:t>contact_cs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cs-CZ" dirty="0"/>
              <a:t>Máš otázky týkající se EU? Může ti pomoci </a:t>
            </a:r>
            <a:r>
              <a:rPr lang="cs-CZ" b="1" dirty="0" err="1"/>
              <a:t>Europe</a:t>
            </a:r>
            <a:r>
              <a:rPr lang="cs-CZ" b="1" dirty="0"/>
              <a:t> Direct</a:t>
            </a:r>
            <a:r>
              <a:rPr lang="cs-CZ" dirty="0"/>
              <a:t>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419" y="4797564"/>
            <a:ext cx="4115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en-US" dirty="0" err="1"/>
              <a:t>Vyhledej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nejbližší</a:t>
            </a:r>
            <a:r>
              <a:rPr lang="en-US" dirty="0"/>
              <a:t> </a:t>
            </a:r>
            <a:r>
              <a:rPr lang="en-US" dirty="0" err="1"/>
              <a:t>středisko</a:t>
            </a:r>
            <a:r>
              <a:rPr lang="en-US" dirty="0"/>
              <a:t> EU, </a:t>
            </a:r>
            <a:r>
              <a:rPr lang="en-US" dirty="0" err="1"/>
              <a:t>kam</a:t>
            </a:r>
            <a:r>
              <a:rPr lang="en-US" dirty="0"/>
              <a:t> se </a:t>
            </a:r>
            <a:r>
              <a:rPr lang="en-US" dirty="0" err="1"/>
              <a:t>můžeš</a:t>
            </a:r>
            <a:r>
              <a:rPr lang="en-US" dirty="0"/>
              <a:t> </a:t>
            </a:r>
            <a:r>
              <a:rPr lang="en-US" dirty="0" err="1"/>
              <a:t>obrátit</a:t>
            </a:r>
            <a:r>
              <a:rPr lang="en-US" dirty="0"/>
              <a:t> s </a:t>
            </a:r>
            <a:r>
              <a:rPr lang="en-US" dirty="0" err="1"/>
              <a:t>dotazy</a:t>
            </a:r>
            <a:r>
              <a:rPr lang="en-US" dirty="0"/>
              <a:t> a </a:t>
            </a:r>
            <a:r>
              <a:rPr lang="en-US" dirty="0" err="1"/>
              <a:t>náměty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diskusi</a:t>
            </a:r>
            <a:r>
              <a:rPr lang="en-US" dirty="0"/>
              <a:t>:</a:t>
            </a:r>
          </a:p>
          <a:p>
            <a:r>
              <a:rPr lang="cs-CZ" b="1" u="sng" dirty="0">
                <a:hlinkClick r:id="rId6"/>
              </a:rPr>
              <a:t>europa.eu/</a:t>
            </a:r>
            <a:r>
              <a:rPr lang="cs-CZ" b="1" u="sng" dirty="0" err="1">
                <a:hlinkClick r:id="rId6"/>
              </a:rPr>
              <a:t>european</a:t>
            </a:r>
            <a:r>
              <a:rPr lang="cs-CZ" b="1" u="sng" dirty="0">
                <a:hlinkClick r:id="rId6"/>
              </a:rPr>
              <a:t>-union/</a:t>
            </a:r>
            <a:r>
              <a:rPr lang="cs-CZ" b="1" u="sng" dirty="0" err="1">
                <a:hlinkClick r:id="rId6"/>
              </a:rPr>
              <a:t>contact</a:t>
            </a:r>
            <a:r>
              <a:rPr lang="cs-CZ" b="1" u="sng" dirty="0">
                <a:hlinkClick r:id="rId6"/>
              </a:rPr>
              <a:t>/</a:t>
            </a:r>
            <a:r>
              <a:rPr lang="cs-CZ" b="1" u="sng" dirty="0" err="1">
                <a:hlinkClick r:id="rId6"/>
              </a:rPr>
              <a:t>meet-us_cs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Pomocí </a:t>
            </a:r>
            <a:r>
              <a:rPr lang="cs-CZ" b="1" dirty="0"/>
              <a:t>vyhledávacího nástroje</a:t>
            </a:r>
            <a:r>
              <a:rPr lang="cs-CZ" dirty="0"/>
              <a:t> najdeš účty EU na sociálních médiích:</a:t>
            </a:r>
            <a:endParaRPr lang="en-US" dirty="0"/>
          </a:p>
          <a:p>
            <a:endParaRPr lang="en-US" dirty="0"/>
          </a:p>
          <a:p>
            <a:r>
              <a:rPr lang="cs-CZ" b="1" u="sng" dirty="0">
                <a:hlinkClick r:id="rId7"/>
              </a:rPr>
              <a:t>europa.eu/</a:t>
            </a:r>
            <a:r>
              <a:rPr lang="cs-CZ" b="1" u="sng" dirty="0" err="1">
                <a:hlinkClick r:id="rId7"/>
              </a:rPr>
              <a:t>european</a:t>
            </a:r>
            <a:r>
              <a:rPr lang="cs-CZ" b="1" u="sng" dirty="0">
                <a:hlinkClick r:id="rId7"/>
              </a:rPr>
              <a:t>-union/</a:t>
            </a:r>
            <a:r>
              <a:rPr lang="cs-CZ" b="1" u="sng" dirty="0" err="1">
                <a:hlinkClick r:id="rId7"/>
              </a:rPr>
              <a:t>contact</a:t>
            </a:r>
            <a:r>
              <a:rPr lang="cs-CZ" b="1" u="sng" dirty="0">
                <a:hlinkClick r:id="rId7"/>
              </a:rPr>
              <a:t>/</a:t>
            </a:r>
            <a:r>
              <a:rPr lang="cs-CZ" b="1" u="sng" dirty="0" err="1">
                <a:hlinkClick r:id="rId7"/>
              </a:rPr>
              <a:t>social-networks_cs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Dĕkuji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3709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Evropská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unie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2022</a:t>
            </a: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Není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-li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uvedeno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jinak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opakované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tohoto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dokumentu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povoleno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v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rámci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licence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Creative Commons Attribution 4.0 International (CC BY 4.0) (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). K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veškerému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nebo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reprodukci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prvků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které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nejsou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vlastnictví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Evropské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může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být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nutné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získat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svolení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přímo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od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příslušných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držitelů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práv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4098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ZÁKLADNÍ INFORMACE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409985" y="6044636"/>
            <a:ext cx="12218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milionů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lidí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EU: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EVROPA:</a:t>
            </a:r>
          </a:p>
          <a:p>
            <a:pPr algn="ctr"/>
            <a:r>
              <a:rPr lang="fr-BE" b="1" dirty="0">
                <a:solidFill>
                  <a:srgbClr val="002060"/>
                </a:solidFill>
              </a:rPr>
              <a:t>1 </a:t>
            </a:r>
            <a:r>
              <a:rPr lang="fr-BE" b="1" dirty="0" err="1">
                <a:solidFill>
                  <a:srgbClr val="002060"/>
                </a:solidFill>
              </a:rPr>
              <a:t>ze</a:t>
            </a:r>
            <a:r>
              <a:rPr lang="fr-BE" b="1" dirty="0">
                <a:solidFill>
                  <a:srgbClr val="002060"/>
                </a:solidFill>
              </a:rPr>
              <a:t> 6 </a:t>
            </a:r>
            <a:r>
              <a:rPr lang="fr-BE" b="1" dirty="0" err="1">
                <a:solidFill>
                  <a:srgbClr val="002060"/>
                </a:solidFill>
              </a:rPr>
              <a:t>světadílů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EVROPA: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přes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700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milionů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lidí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EVROPA: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zemí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80405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EU: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zemí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353496" y="6044635"/>
            <a:ext cx="1380507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EVROPSKÁ KULTURA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1400" y="4502133"/>
            <a:ext cx="527065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Evropská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kultura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rozmanitost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vycházející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ze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starověkého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Řecka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Říma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reformace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osvícenství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parlamentarismu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sociálních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práv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EVROPŠTÍ UMĚLCI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980624"/>
            <a:ext cx="33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V </a:t>
            </a:r>
            <a:r>
              <a:rPr lang="en-GB" dirty="0" err="1"/>
              <a:t>průběhu</a:t>
            </a:r>
            <a:r>
              <a:rPr lang="en-GB" dirty="0"/>
              <a:t> </a:t>
            </a:r>
            <a:r>
              <a:rPr lang="en-GB" dirty="0" err="1"/>
              <a:t>staletí</a:t>
            </a:r>
            <a:r>
              <a:rPr lang="en-GB" dirty="0"/>
              <a:t> </a:t>
            </a:r>
            <a:r>
              <a:rPr lang="en-GB" dirty="0" err="1"/>
              <a:t>umělce</a:t>
            </a:r>
            <a:r>
              <a:rPr lang="en-GB" dirty="0"/>
              <a:t> v </a:t>
            </a:r>
            <a:r>
              <a:rPr lang="en-GB" dirty="0" err="1"/>
              <a:t>celé</a:t>
            </a:r>
            <a:r>
              <a:rPr lang="en-GB" dirty="0"/>
              <a:t> </a:t>
            </a:r>
            <a:r>
              <a:rPr lang="en-GB" dirty="0" err="1"/>
              <a:t>Evropě</a:t>
            </a:r>
            <a:r>
              <a:rPr lang="en-GB" dirty="0"/>
              <a:t> </a:t>
            </a:r>
            <a:r>
              <a:rPr lang="en-GB" dirty="0" err="1"/>
              <a:t>inspirovaly</a:t>
            </a:r>
            <a:r>
              <a:rPr lang="en-GB" dirty="0"/>
              <a:t> </a:t>
            </a:r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hudební</a:t>
            </a:r>
            <a:r>
              <a:rPr lang="en-GB" dirty="0"/>
              <a:t>, </a:t>
            </a:r>
            <a:r>
              <a:rPr lang="en-GB" dirty="0" err="1"/>
              <a:t>architektonické</a:t>
            </a:r>
            <a:r>
              <a:rPr lang="en-GB" dirty="0"/>
              <a:t> a </a:t>
            </a:r>
            <a:r>
              <a:rPr lang="en-GB" dirty="0" err="1"/>
              <a:t>literární</a:t>
            </a:r>
            <a:r>
              <a:rPr lang="en-GB" dirty="0"/>
              <a:t> </a:t>
            </a:r>
            <a:r>
              <a:rPr lang="en-GB" dirty="0" err="1"/>
              <a:t>styly</a:t>
            </a:r>
            <a:r>
              <a:rPr lang="en-GB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8334455" y="6040815"/>
            <a:ext cx="1380508" cy="253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Například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cxnSp>
        <p:nvCxnSpPr>
          <p:cNvPr id="36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3992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EVROPSKÉ HODNOTY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6" y="6044635"/>
            <a:ext cx="138050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Lidská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důstojnost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Svoboda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Demokracie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Rovnost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Právní</a:t>
            </a:r>
            <a:r>
              <a:rPr lang="en-US" sz="2800" dirty="0">
                <a:solidFill>
                  <a:schemeClr val="tx1"/>
                </a:solidFill>
              </a:rPr>
              <a:t> stat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Lidská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práva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8D117DBB2F44FA1D2A1966638EA6B" ma:contentTypeVersion="16" ma:contentTypeDescription="Create a new document." ma:contentTypeScope="" ma:versionID="15525e661d9e30ccac6ba55489f739dd">
  <xsd:schema xmlns:xsd="http://www.w3.org/2001/XMLSchema" xmlns:xs="http://www.w3.org/2001/XMLSchema" xmlns:p="http://schemas.microsoft.com/office/2006/metadata/properties" xmlns:ns2="ca8317cf-74c1-4891-b748-a60e5112f8b7" xmlns:ns3="e12cc50a-6100-433c-9888-46e6873f3252" targetNamespace="http://schemas.microsoft.com/office/2006/metadata/properties" ma:root="true" ma:fieldsID="5fe6f25741c2d903082f53e3139968cf" ns2:_="" ns3:_="">
    <xsd:import namespace="ca8317cf-74c1-4891-b748-a60e5112f8b7"/>
    <xsd:import namespace="e12cc50a-6100-433c-9888-46e6873f32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317cf-74c1-4891-b748-a60e5112f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cc50a-6100-433c-9888-46e6873f325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995ed1-3d31-477c-98c3-2023446445c2}" ma:internalName="TaxCatchAll" ma:showField="CatchAllData" ma:web="e12cc50a-6100-433c-9888-46e6873f32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2032B9-C9DC-477C-8ABF-4ABE82CC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317cf-74c1-4891-b748-a60e5112f8b7"/>
    <ds:schemaRef ds:uri="e12cc50a-6100-433c-9888-46e6873f3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36610D-7E9B-4B4D-B7B9-271D85B579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33718</TotalTime>
  <Words>4355</Words>
  <Application>Microsoft Office PowerPoint</Application>
  <PresentationFormat>On-screen Show (4:3)</PresentationFormat>
  <Paragraphs>580</Paragraphs>
  <Slides>41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OD VÁLKY K MÍRU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STUDIUM, PRÁCE A DOBROVOLNICTVÍ  </vt:lpstr>
      <vt:lpstr>     CESTOVÁNÍ  </vt:lpstr>
      <vt:lpstr>      ...A MNOHEM VÍCE  </vt:lpstr>
      <vt:lpstr>      PRIORITY EU  </vt:lpstr>
      <vt:lpstr>      2022: SOLIDARITA EU S UKRAJINOU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Dĕkuji!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KANUCHOVA Kristina (COMM)</cp:lastModifiedBy>
  <cp:revision>1664</cp:revision>
  <cp:lastPrinted>2019-09-03T09:29:06Z</cp:lastPrinted>
  <dcterms:created xsi:type="dcterms:W3CDTF">2018-11-12T13:20:47Z</dcterms:created>
  <dcterms:modified xsi:type="dcterms:W3CDTF">2025-05-02T14:48:56Z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2023-02-06T20:20:28Z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8e9c949e-c674-4b74-a697-1f0cf629f565</vt:lpwstr>
  </property>
  <property fmtid="{D5CDD505-2E9C-101B-9397-08002B2CF9AE}" pid="8" name="MSIP_Label_6bd9ddd1-4d20-43f6-abfa-fc3c07406f94_ContentBits">
    <vt:lpwstr>0</vt:lpwstr>
  </property>
</Properties>
</file>