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INHALTSVERZEICHNIS" id="{51FA4466-1705-B94D-BF4F-554C4F735700}">
          <p14:sldIdLst>
            <p14:sldId id="423"/>
            <p14:sldId id="347"/>
          </p14:sldIdLst>
        </p14:section>
        <p14:section name="WAS IST EUROPA?" id="{EC384AE8-3301-F140-B97D-95A80BA374C4}">
          <p14:sldIdLst>
            <p14:sldId id="294"/>
            <p14:sldId id="396"/>
            <p14:sldId id="354"/>
            <p14:sldId id="355"/>
            <p14:sldId id="356"/>
            <p14:sldId id="357"/>
            <p14:sldId id="417"/>
            <p14:sldId id="416"/>
          </p14:sldIdLst>
        </p14:section>
        <p14:section name="DAS EUROPÄISCHE EINIGUNGSWERK" id="{BA3F5049-C3DF-E349-90D6-8E6AF1360F92}">
          <p14:sldIdLst>
            <p14:sldId id="348"/>
            <p14:sldId id="346"/>
            <p14:sldId id="410"/>
            <p14:sldId id="398"/>
            <p14:sldId id="300"/>
            <p14:sldId id="413"/>
            <p14:sldId id="314"/>
            <p14:sldId id="428"/>
          </p14:sldIdLst>
        </p14:section>
        <p14:section name="WAS MACHT DIE EU?" id="{5E61B94E-74E9-E84B-ACFB-56066B76546E}">
          <p14:sldIdLst>
            <p14:sldId id="349"/>
            <p14:sldId id="425"/>
            <p14:sldId id="406"/>
            <p14:sldId id="407"/>
            <p14:sldId id="408"/>
            <p14:sldId id="426"/>
            <p14:sldId id="431"/>
            <p14:sldId id="409"/>
            <p14:sldId id="334"/>
          </p14:sldIdLst>
        </p14:section>
        <p14:section name="WIE FUNKTIONIERT DIE EU?" id="{AB4CD371-728D-8742-BF17-A81C6428FE04}">
          <p14:sldIdLst>
            <p14:sldId id="350"/>
            <p14:sldId id="384"/>
            <p14:sldId id="390"/>
            <p14:sldId id="385"/>
            <p14:sldId id="352"/>
            <p14:sldId id="339"/>
            <p14:sldId id="393"/>
            <p14:sldId id="395"/>
            <p14:sldId id="394"/>
          </p14:sldIdLst>
        </p14:section>
        <p14:section name="WIE KANN ICH MEHR ÜBER DIE EU ERFAHREN?" id="{4DEDCB1D-88D9-A345-A677-739D4EF1E4F1}">
          <p14:sldIdLst>
            <p14:sldId id="342"/>
          </p14:sldIdLst>
        </p14:section>
        <p14:section name="BLEIB DRAN"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74" d="100"/>
          <a:sy n="74" d="100"/>
        </p:scale>
        <p:origin x="1810" y="5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a:t>24 AMTSSPRACHEN DER EU </a:t>
          </a:r>
          <a:endParaRPr lang="en-US"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de-DE" b="1" dirty="0"/>
            <a:t>Slawische Sprachen: </a:t>
          </a:r>
          <a:r>
            <a:rPr lang="de-DE" b="0" dirty="0"/>
            <a:t>Bulgarisch, Tschechisch, Kroatisch, Polnisch, Slowakisch und Slowenisch</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de-DE" b="1" dirty="0"/>
            <a:t>Germanische Sprachen: </a:t>
          </a:r>
          <a:r>
            <a:rPr lang="de-DE" b="0" dirty="0"/>
            <a:t>Dänisch, Deutsch, Englisch, Niederländisch und Schwedisch</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de-DE" b="1" dirty="0"/>
            <a:t>Romanische Sprachen: </a:t>
          </a:r>
          <a:r>
            <a:rPr lang="de-DE" b="0" dirty="0"/>
            <a:t>Spanisch, Französisch, Italienisch, Portugiesisch und Rumänisch</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de-DE" b="1" dirty="0"/>
            <a:t>Andere Sprachen: </a:t>
          </a:r>
          <a:r>
            <a:rPr lang="de-DE" b="0" dirty="0"/>
            <a:t>Estnisch und Finnisch, Griechisch, Irisch, Litauisch und Lettisch, Ungarisch, Maltesisch</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704"/>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de-DE" sz="1800" b="0" dirty="0">
              <a:solidFill>
                <a:schemeClr val="tx1"/>
              </a:solidFill>
            </a:rPr>
            <a:t>tritt mindestens viermal jährlich in Brüssel (Belgien) oder Luxemburg (Luxemburg) beim „Europäischen Gipfel“ zusammen.</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err="1">
              <a:solidFill>
                <a:schemeClr val="tx1"/>
              </a:solidFill>
            </a:rPr>
            <a:t>erlässt</a:t>
          </a:r>
          <a:r>
            <a:rPr lang="en-US" sz="1800" b="0" dirty="0">
              <a:solidFill>
                <a:schemeClr val="tx1"/>
              </a:solidFill>
            </a:rPr>
            <a:t> </a:t>
          </a:r>
          <a:r>
            <a:rPr lang="en-US" sz="1800" b="0" dirty="0" err="1">
              <a:solidFill>
                <a:schemeClr val="tx1"/>
              </a:solidFill>
            </a:rPr>
            <a:t>jedoch</a:t>
          </a:r>
          <a:r>
            <a:rPr lang="en-US" sz="1800" b="0" dirty="0">
              <a:solidFill>
                <a:schemeClr val="tx1"/>
              </a:solidFill>
            </a:rPr>
            <a:t> </a:t>
          </a:r>
          <a:r>
            <a:rPr lang="en-US" sz="1800" b="0" dirty="0" err="1">
              <a:solidFill>
                <a:schemeClr val="tx1"/>
              </a:solidFill>
            </a:rPr>
            <a:t>keine</a:t>
          </a:r>
          <a:r>
            <a:rPr lang="en-US" sz="1800" b="0" dirty="0">
              <a:solidFill>
                <a:schemeClr val="tx1"/>
              </a:solidFill>
            </a:rPr>
            <a:t> EU-</a:t>
          </a:r>
          <a:r>
            <a:rPr lang="en-US" sz="1800" b="0" dirty="0" err="1">
              <a:solidFill>
                <a:schemeClr val="tx1"/>
              </a:solidFill>
            </a:rPr>
            <a:t>Gesetze</a:t>
          </a:r>
          <a:r>
            <a:rPr lang="en-US" sz="1800" b="0" dirty="0">
              <a:solidFill>
                <a:schemeClr val="tx1"/>
              </a:solidFill>
            </a:rPr>
            <a:t>.</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de-DE" sz="1700" dirty="0">
              <a:solidFill>
                <a:schemeClr val="tx1"/>
              </a:solidFill>
            </a:rPr>
            <a:t>vertritt die Regierungen der EU-Staaten.</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de-DE" sz="1400" dirty="0">
              <a:solidFill>
                <a:schemeClr val="tx1"/>
              </a:solidFill>
            </a:rPr>
            <a:t>ist ein Organ, in dem Ministerinnen und Minister der EU-Mitgliedstaaten zusammenkommen, um über EU-Angelegenheiten (Landwirtschaft, auswärtige Angelegenheiten, Justiz usw.) zu beraten.</a:t>
          </a:r>
          <a:endParaRPr lang="en-IE" sz="14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de-DE" sz="1700" dirty="0">
              <a:solidFill>
                <a:schemeClr val="tx1"/>
              </a:solidFill>
            </a:rPr>
            <a:t>fasst Beschlüsse und erlässt gemeinsam mit dem Europäischen Parlament Gesetze.</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de-DE" sz="1700" dirty="0">
              <a:solidFill>
                <a:schemeClr val="tx1"/>
              </a:solidFill>
            </a:rPr>
            <a:t>hat einen turnusmäßig wechselnden Vorsitz, der alle sechs Monate von einem anderen EU-Land übernommen wird.</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de-DE" sz="1700" dirty="0">
              <a:solidFill>
                <a:schemeClr val="tx1"/>
              </a:solidFill>
            </a:rPr>
            <a:t>kommt in Brüssel oder Luxemburg zusammen.</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de-DE" sz="1700" dirty="0">
              <a:solidFill>
                <a:schemeClr val="tx1"/>
              </a:solidFill>
            </a:rPr>
            <a:t>vertritt die gemeinsamen Interessen der EU.</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de-DE" sz="1400" dirty="0">
              <a:solidFill>
                <a:schemeClr val="tx1"/>
              </a:solidFill>
            </a:rPr>
            <a:t>setzt sich zusammen aus einem Präsidenten oder einer Präsidentin sowie aus einem Kommissar oder einer Kommissarin aus jedem EU-Land, die für einen bestimmten Bereich zuständig sind.</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de-DE" sz="1700" dirty="0">
              <a:solidFill>
                <a:schemeClr val="tx1"/>
              </a:solidFill>
            </a:rPr>
            <a:t>schlägt neue Gesetze und Programme vor.</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de-DE" sz="1700" dirty="0">
              <a:solidFill>
                <a:schemeClr val="tx1"/>
              </a:solidFill>
            </a:rPr>
            <a:t>wird vom Parlament für fünf Jahre gewählt.</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de-DE" sz="1700" dirty="0">
              <a:solidFill>
                <a:schemeClr val="tx1"/>
              </a:solidFill>
            </a:rPr>
            <a:t>verwaltet die Politikbereiche der EU und den EU-Haushalt.</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de-DE" sz="1700" dirty="0">
              <a:solidFill>
                <a:schemeClr val="tx1"/>
              </a:solidFill>
            </a:rPr>
            <a:t>ist die Hüterin der Verträge.</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de-DE" sz="1700" dirty="0">
              <a:solidFill>
                <a:schemeClr val="tx1"/>
              </a:solidFill>
            </a:rPr>
            <a:t>hat ihren Sitz in Brüssel und Luxemburg.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behält</a:t>
          </a:r>
          <a:r>
            <a:rPr lang="en-US" sz="1700" b="0" dirty="0">
              <a:solidFill>
                <a:schemeClr val="tx1"/>
              </a:solidFill>
            </a:rPr>
            <a:t> EU-</a:t>
          </a:r>
          <a:r>
            <a:rPr lang="en-US" sz="1700" b="0" dirty="0" err="1">
              <a:solidFill>
                <a:schemeClr val="tx1"/>
              </a:solidFill>
            </a:rPr>
            <a:t>Gesetze</a:t>
          </a:r>
          <a:r>
            <a:rPr lang="en-US" sz="1700" b="0" dirty="0">
              <a:solidFill>
                <a:schemeClr val="tx1"/>
              </a:solidFill>
            </a:rPr>
            <a:t> </a:t>
          </a:r>
          <a:r>
            <a:rPr lang="en-US" sz="1700" b="0" dirty="0" err="1">
              <a:solidFill>
                <a:schemeClr val="tx1"/>
              </a:solidFill>
            </a:rPr>
            <a:t>im</a:t>
          </a:r>
          <a:r>
            <a:rPr lang="en-US" sz="1700" b="0" dirty="0">
              <a:solidFill>
                <a:schemeClr val="tx1"/>
              </a:solidFill>
            </a:rPr>
            <a:t> </a:t>
          </a:r>
          <a:r>
            <a:rPr lang="en-US" sz="1700" b="0" dirty="0" err="1">
              <a:solidFill>
                <a:schemeClr val="tx1"/>
              </a:solidFill>
            </a:rPr>
            <a:t>Blick</a:t>
          </a:r>
          <a:r>
            <a:rPr lang="en-US" sz="1700" b="0" dirty="0">
              <a:solidFill>
                <a:schemeClr val="tx1"/>
              </a:solidFill>
            </a:rPr>
            <a:t>.</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de-DE" sz="1700" b="0" dirty="0">
              <a:solidFill>
                <a:schemeClr val="tx1"/>
              </a:solidFill>
            </a:rPr>
            <a:t>stellt sicher, dass die EU-Länder die EU-Gesetze einhalten.</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de-DE" sz="1700" b="0" dirty="0">
              <a:solidFill>
                <a:schemeClr val="tx1"/>
              </a:solidFill>
            </a:rPr>
            <a:t>berät nationale Gerichte bei der Auslegung dieser Gesetze.</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de-DE" sz="1700" b="0" dirty="0">
              <a:solidFill>
                <a:schemeClr val="tx1"/>
              </a:solidFill>
            </a:rPr>
            <a:t>verhängt Geldbußen gegen Länder, wenn sie die EU-Gesetze nicht einhalten.</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de-DE" sz="1700" b="0" dirty="0">
              <a:solidFill>
                <a:schemeClr val="tx1"/>
              </a:solidFill>
            </a:rPr>
            <a:t>überprüft, ob die Gesetze die Grundrechte (z. B. Redefreiheit, Pressefreiheit) wahren.</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de-DE" sz="1700" b="0" dirty="0">
              <a:solidFill>
                <a:schemeClr val="tx1"/>
              </a:solidFill>
            </a:rPr>
            <a:t>setzt sich zusammen aus einem Richter oder einer Richterin pro EU-Land.</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de-DE" sz="1700" b="0" dirty="0">
              <a:solidFill>
                <a:schemeClr val="tx1"/>
              </a:solidFill>
            </a:rPr>
            <a:t>hat seinen Sitz in Luxemburg.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de-DE" sz="1800" b="0" dirty="0">
              <a:solidFill>
                <a:schemeClr val="tx1"/>
              </a:solidFill>
            </a:rPr>
            <a:t>überprüft, ob die Haushaltsmittel der EU ordnungsgemäß verwendet wurden.</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de-DE" sz="1800" b="0" dirty="0">
              <a:solidFill>
                <a:schemeClr val="tx1"/>
              </a:solidFill>
            </a:rPr>
            <a:t>meldet Fälle von Betrug, Korruption oder sonstige rechtswidrige Handlungen.</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de-DE" sz="1800" b="0" dirty="0">
              <a:solidFill>
                <a:schemeClr val="tx1"/>
              </a:solidFill>
            </a:rPr>
            <a:t>berät die politischen Entscheidungsträger der EU in Haushaltsfragen.</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de-DE" sz="1800" b="0" dirty="0">
              <a:solidFill>
                <a:schemeClr val="tx1"/>
              </a:solidFill>
            </a:rPr>
            <a:t>setzt sich aus Mitgliedern zusammen, die vom Rat für sechs Jahre ernannt werden.</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de-DE" sz="1700" dirty="0">
              <a:solidFill>
                <a:schemeClr val="tx1"/>
              </a:solidFill>
            </a:rPr>
            <a:t>ist für die Gestaltung und Durchführung der Wirtschafts- und Währungspolitik der EU zuständig.</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de-DE" sz="1700" dirty="0">
              <a:solidFill>
                <a:schemeClr val="tx1"/>
              </a:solidFill>
            </a:rPr>
            <a:t>verwaltet die europäische Währung – den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de-DE" sz="1700" dirty="0">
              <a:solidFill>
                <a:schemeClr val="tx1"/>
              </a:solidFill>
            </a:rPr>
            <a:t>hat die Aufgabe, den Euro und die Preise stabil zu halten.</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de-DE" sz="1700" dirty="0">
              <a:solidFill>
                <a:schemeClr val="tx1"/>
              </a:solidFill>
            </a:rPr>
            <a:t>legt die Zinssätze für den Euro-Raum fest.</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de-DE" sz="1700" dirty="0">
              <a:solidFill>
                <a:schemeClr val="tx1"/>
              </a:solidFill>
            </a:rPr>
            <a:t>arbeitet mit den Landeszentralbanken der EU-Länder zusammen.</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de-DE" sz="1700" dirty="0">
              <a:solidFill>
                <a:schemeClr val="tx1"/>
              </a:solidFill>
            </a:rPr>
            <a:t>setzt sich aus sechs Mitgliedern zusammen, die vom Rat für acht Jahre ernannt werden (ohne Verlängerungsmöglichkeit).</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de-DE" sz="1700" dirty="0">
              <a:solidFill>
                <a:schemeClr val="tx1"/>
              </a:solidFill>
            </a:rPr>
            <a:t>hat ihren Sitz in Frankfurt (Deutschland).</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de-DE" dirty="0"/>
            <a:t>Die Jugendgarantie</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de-DE" dirty="0"/>
            <a:t>Europäisches Solidaritätskorps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de-DE"/>
            <a:t>Hilfe bei Gesundheitsdienstleistungen</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de-DE"/>
            <a:t>Passagierrechte</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de-DE" dirty="0"/>
            <a:t>Zugriff auf digitale Abonnements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de-DE"/>
            <a:t>Abschaffung der Roaming-Gebühren</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de-DE" sz="1600" b="0" dirty="0"/>
            <a:t>Die EU in der Welt</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dirty="0" err="1"/>
            <a:t>Mitbestimmung</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200" dirty="0" err="1"/>
            <a:t>Verbraucherschutz</a:t>
          </a:r>
          <a:r>
            <a:rPr lang="en-US" sz="1200" dirty="0"/>
            <a:t> und -</a:t>
          </a:r>
          <a:r>
            <a:rPr lang="en-US" sz="1200" dirty="0" err="1"/>
            <a:t>recht</a:t>
          </a:r>
          <a:endParaRPr lang="en-US" sz="12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a:t>EU-geförderte Projekte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de-DE" sz="1600"/>
            <a:t>Umweltschutz</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a:solidFill>
                <a:schemeClr val="bg1"/>
              </a:solidFill>
            </a:rPr>
            <a:t>Green Deal</a:t>
          </a: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a:t>Digitalisierung</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Gleichwertigkeit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de-DE" sz="3200" dirty="0"/>
            <a:t>Das europäische Jahr der Jugend</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de-DE" sz="1800" b="0" dirty="0">
              <a:solidFill>
                <a:schemeClr val="tx1"/>
              </a:solidFill>
            </a:rPr>
            <a:t>ist die Stimme der europäischen Bürgerinnen und Bürger.</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de-DE" sz="1800" b="0" dirty="0">
              <a:solidFill>
                <a:schemeClr val="tx1"/>
              </a:solidFill>
            </a:rPr>
            <a:t>vereint Abgeordnete aus allen EU-Ländern, die alle fünf Jahre direkt von den Bürgerinnen und Bürgern gewählt werden.</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de-DE" sz="1800" b="0" dirty="0">
              <a:solidFill>
                <a:schemeClr val="tx1"/>
              </a:solidFill>
            </a:rPr>
            <a:t>diskutiert neue Gesetze, die die Europäische Kommission vorschlägt.</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de-DE" sz="1800" b="0" dirty="0">
              <a:solidFill>
                <a:schemeClr val="tx1"/>
              </a:solidFill>
            </a:rPr>
            <a:t>ändert diese Gesetze (im Bedarfsfall) und beschließt sie zusammen mit dem Rat.</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de-DE" sz="1800" b="0" dirty="0">
              <a:solidFill>
                <a:schemeClr val="tx1"/>
              </a:solidFill>
            </a:rPr>
            <a:t>wählt den Präsidenten oder die Präsidentin der Europäischen Kommission.</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dirty="0" err="1">
              <a:solidFill>
                <a:schemeClr val="tx1"/>
              </a:solidFill>
            </a:rPr>
            <a:t>billigt</a:t>
          </a:r>
          <a:r>
            <a:rPr lang="en-US" sz="1800" b="0" dirty="0">
              <a:solidFill>
                <a:schemeClr val="tx1"/>
              </a:solidFill>
            </a:rPr>
            <a:t> den EU-</a:t>
          </a:r>
          <a:r>
            <a:rPr lang="en-US" sz="1800" b="0" dirty="0" err="1">
              <a:solidFill>
                <a:schemeClr val="tx1"/>
              </a:solidFill>
            </a:rPr>
            <a:t>Haushalt</a:t>
          </a:r>
          <a:r>
            <a:rPr lang="en-US" sz="1800" b="0" dirty="0">
              <a:solidFill>
                <a:schemeClr val="tx1"/>
              </a:solidFill>
            </a:rPr>
            <a:t>.</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de-DE" sz="1800" b="0" dirty="0">
              <a:solidFill>
                <a:schemeClr val="tx1"/>
              </a:solidFill>
            </a:rPr>
            <a:t>hält mindestens sechs Sitzungen im Jahr in Brüssel (Belgien) und 12 in Straßburg (Frankreich) ab.</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de-DE" sz="1800" b="0" dirty="0">
              <a:solidFill>
                <a:schemeClr val="tx1"/>
              </a:solidFill>
            </a:rPr>
            <a:t>setzt sich aus den Staats- oder Regierungsspitzen aller EU-Länder zusammen.</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de-DE" sz="1800" b="0" dirty="0">
              <a:solidFill>
                <a:schemeClr val="tx1"/>
              </a:solidFill>
            </a:rPr>
            <a:t>legt die wichtigsten Prioritäten und die politische Ausrichtung der EU fest.</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82043"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t>24 AMTSSPRACHEN DER EU </a:t>
          </a:r>
          <a:endParaRPr lang="en-US" sz="2200" b="1" kern="1200" dirty="0"/>
        </a:p>
      </dsp:txBody>
      <dsp:txXfrm>
        <a:off x="3601628"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Slawische Sprachen: </a:t>
          </a:r>
          <a:r>
            <a:rPr lang="de-DE" sz="1400" b="0" kern="1200" dirty="0"/>
            <a:t>Bulgarisch, Tschechisch, Kroatisch, Polnisch, Slowakisch und Slowenisch</a:t>
          </a:r>
          <a:endParaRPr lang="en-US" sz="14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Germanische Sprachen: </a:t>
          </a:r>
          <a:r>
            <a:rPr lang="de-DE" sz="1400" b="0" kern="1200" dirty="0"/>
            <a:t>Dänisch, Deutsch, Englisch, Niederländisch und Schwedisch</a:t>
          </a:r>
          <a:endParaRPr lang="en-US" sz="14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Romanische Sprachen: </a:t>
          </a:r>
          <a:r>
            <a:rPr lang="de-DE" sz="1400" b="0" kern="1200" dirty="0"/>
            <a:t>Spanisch, Französisch, Italienisch, Portugiesisch und Rumänisch</a:t>
          </a:r>
          <a:endParaRPr lang="en-US" sz="14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Andere Sprachen: </a:t>
          </a:r>
          <a:r>
            <a:rPr lang="de-DE" sz="1400" b="0" kern="1200" dirty="0"/>
            <a:t>Estnisch und Finnisch, Griechisch, Irisch, Litauisch und Lettisch, Ungarisch, Maltesisch</a:t>
          </a:r>
          <a:endParaRPr lang="en-US" sz="14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erlässt</a:t>
          </a:r>
          <a:r>
            <a:rPr lang="en-US" sz="1800" b="0" kern="1200" dirty="0">
              <a:solidFill>
                <a:schemeClr val="tx1"/>
              </a:solidFill>
            </a:rPr>
            <a:t> </a:t>
          </a:r>
          <a:r>
            <a:rPr lang="en-US" sz="1800" b="0" kern="1200" dirty="0" err="1">
              <a:solidFill>
                <a:schemeClr val="tx1"/>
              </a:solidFill>
            </a:rPr>
            <a:t>jedoch</a:t>
          </a:r>
          <a:r>
            <a:rPr lang="en-US" sz="1800" b="0" kern="1200" dirty="0">
              <a:solidFill>
                <a:schemeClr val="tx1"/>
              </a:solidFill>
            </a:rPr>
            <a:t> </a:t>
          </a:r>
          <a:r>
            <a:rPr lang="en-US" sz="1800" b="0" kern="1200" dirty="0" err="1">
              <a:solidFill>
                <a:schemeClr val="tx1"/>
              </a:solidFill>
            </a:rPr>
            <a:t>keine</a:t>
          </a:r>
          <a:r>
            <a:rPr lang="en-US" sz="1800" b="0" kern="1200" dirty="0">
              <a:solidFill>
                <a:schemeClr val="tx1"/>
              </a:solidFill>
            </a:rPr>
            <a:t> EU-</a:t>
          </a:r>
          <a:r>
            <a:rPr lang="en-US" sz="1800" b="0" kern="1200" dirty="0" err="1">
              <a:solidFill>
                <a:schemeClr val="tx1"/>
              </a:solidFill>
            </a:rPr>
            <a:t>Gesetze</a:t>
          </a:r>
          <a:r>
            <a:rPr lang="en-US" sz="1800" b="0" kern="1200" dirty="0">
              <a:solidFill>
                <a:schemeClr val="tx1"/>
              </a:solidFill>
            </a:rPr>
            <a:t>.</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tritt mindestens viermal jährlich in Brüssel (Belgien) oder Luxemburg (Luxemburg) beim „Europäischen Gipfel“ zusammen.</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vertritt die Regierungen der EU-Staaten.</a:t>
          </a:r>
          <a:endParaRPr lang="en-IE" sz="1700" kern="1200" dirty="0">
            <a:solidFill>
              <a:schemeClr val="tx1"/>
            </a:solidFill>
          </a:endParaRPr>
        </a:p>
      </dsp:txBody>
      <dsp:txXfrm>
        <a:off x="53732" y="53732"/>
        <a:ext cx="3790170" cy="993242"/>
      </dsp:txXfrm>
    </dsp:sp>
    <dsp:sp modelId="{0573FA43-24D1-4D72-85C2-86103A7FCEF0}">
      <dsp:nvSpPr>
        <dsp:cNvPr id="0" name=""/>
        <dsp:cNvSpPr/>
      </dsp:nvSpPr>
      <dsp:spPr>
        <a:xfrm>
          <a:off x="0" y="1115373"/>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de-DE" sz="1400" kern="1200" dirty="0">
              <a:solidFill>
                <a:schemeClr val="tx1"/>
              </a:solidFill>
            </a:rPr>
            <a:t>ist ein Organ, in dem Ministerinnen und Minister der EU-Mitgliedstaaten zusammenkommen, um über EU-Angelegenheiten (Landwirtschaft, auswärtige Angelegenheiten, Justiz usw.) zu beraten.</a:t>
          </a:r>
          <a:endParaRPr lang="en-IE" sz="1400" kern="1200" dirty="0">
            <a:solidFill>
              <a:schemeClr val="tx1"/>
            </a:solidFill>
          </a:endParaRPr>
        </a:p>
      </dsp:txBody>
      <dsp:txXfrm>
        <a:off x="53732" y="1169105"/>
        <a:ext cx="3790170" cy="993242"/>
      </dsp:txXfrm>
    </dsp:sp>
    <dsp:sp modelId="{050DFA99-827A-4EA5-8157-94CD9436E216}">
      <dsp:nvSpPr>
        <dsp:cNvPr id="0" name=""/>
        <dsp:cNvSpPr/>
      </dsp:nvSpPr>
      <dsp:spPr>
        <a:xfrm>
          <a:off x="0" y="2229256"/>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fasst Beschlüsse und erlässt gemeinsam mit dem Europäischen Parlament Gesetze.</a:t>
          </a:r>
          <a:endParaRPr lang="en-IE" sz="1700" kern="1200" dirty="0">
            <a:solidFill>
              <a:schemeClr val="tx1"/>
            </a:solidFill>
          </a:endParaRPr>
        </a:p>
      </dsp:txBody>
      <dsp:txXfrm>
        <a:off x="53732" y="2282988"/>
        <a:ext cx="3790170" cy="993242"/>
      </dsp:txXfrm>
    </dsp:sp>
    <dsp:sp modelId="{4F8DE995-AA6F-4DFE-8486-B480892B9757}">
      <dsp:nvSpPr>
        <dsp:cNvPr id="0" name=""/>
        <dsp:cNvSpPr/>
      </dsp:nvSpPr>
      <dsp:spPr>
        <a:xfrm>
          <a:off x="0" y="3343139"/>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hat einen turnusmäßig wechselnden Vorsitz, der alle sechs Monate von einem anderen EU-Land übernommen wird.</a:t>
          </a:r>
          <a:endParaRPr lang="en-IE" sz="1700" kern="1200" dirty="0">
            <a:solidFill>
              <a:schemeClr val="tx1"/>
            </a:solidFill>
          </a:endParaRPr>
        </a:p>
      </dsp:txBody>
      <dsp:txXfrm>
        <a:off x="53732" y="3396871"/>
        <a:ext cx="3790170" cy="993242"/>
      </dsp:txXfrm>
    </dsp:sp>
    <dsp:sp modelId="{C7565D90-15C1-4236-9AEC-41345840738B}">
      <dsp:nvSpPr>
        <dsp:cNvPr id="0" name=""/>
        <dsp:cNvSpPr/>
      </dsp:nvSpPr>
      <dsp:spPr>
        <a:xfrm>
          <a:off x="0" y="4457021"/>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kommt in Brüssel oder Luxemburg zusammen.</a:t>
          </a:r>
          <a:endParaRPr lang="en-IE" sz="1700" kern="1200" dirty="0">
            <a:solidFill>
              <a:schemeClr val="tx1"/>
            </a:solidFill>
          </a:endParaRPr>
        </a:p>
      </dsp:txBody>
      <dsp:txXfrm>
        <a:off x="53732" y="4510753"/>
        <a:ext cx="3790170" cy="9932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31"/>
          <a:ext cx="3992880" cy="7864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vertritt die gemeinsamen Interessen der EU.</a:t>
          </a:r>
          <a:endParaRPr lang="en-IE" sz="1700" kern="1200" dirty="0">
            <a:solidFill>
              <a:schemeClr val="tx1"/>
            </a:solidFill>
          </a:endParaRPr>
        </a:p>
      </dsp:txBody>
      <dsp:txXfrm>
        <a:off x="38391" y="38422"/>
        <a:ext cx="3916098" cy="709671"/>
      </dsp:txXfrm>
    </dsp:sp>
    <dsp:sp modelId="{08F48461-68D3-4A76-AAB9-A6AAE6BA7FA1}">
      <dsp:nvSpPr>
        <dsp:cNvPr id="0" name=""/>
        <dsp:cNvSpPr/>
      </dsp:nvSpPr>
      <dsp:spPr>
        <a:xfrm>
          <a:off x="0" y="797847"/>
          <a:ext cx="3992880" cy="7864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de-DE" sz="1400" kern="1200" dirty="0">
              <a:solidFill>
                <a:schemeClr val="tx1"/>
              </a:solidFill>
            </a:rPr>
            <a:t>setzt sich zusammen aus einem Präsidenten oder einer Präsidentin sowie aus einem Kommissar oder einer Kommissarin aus jedem EU-Land, die für einen bestimmten Bereich zuständig sind.</a:t>
          </a:r>
          <a:endParaRPr lang="en-IE" sz="1400" kern="1200" dirty="0">
            <a:solidFill>
              <a:schemeClr val="tx1"/>
            </a:solidFill>
          </a:endParaRPr>
        </a:p>
      </dsp:txBody>
      <dsp:txXfrm>
        <a:off x="38391" y="836238"/>
        <a:ext cx="3916098" cy="709671"/>
      </dsp:txXfrm>
    </dsp:sp>
    <dsp:sp modelId="{346E50CA-F6B7-41F2-8D8A-4D6332E5C97D}">
      <dsp:nvSpPr>
        <dsp:cNvPr id="0" name=""/>
        <dsp:cNvSpPr/>
      </dsp:nvSpPr>
      <dsp:spPr>
        <a:xfrm>
          <a:off x="0" y="1595664"/>
          <a:ext cx="3992880" cy="7864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schlägt neue Gesetze und Programme vor.</a:t>
          </a:r>
          <a:endParaRPr lang="en-IE" sz="1700" kern="1200" dirty="0">
            <a:solidFill>
              <a:schemeClr val="tx1"/>
            </a:solidFill>
          </a:endParaRPr>
        </a:p>
      </dsp:txBody>
      <dsp:txXfrm>
        <a:off x="38391" y="1634055"/>
        <a:ext cx="3916098" cy="709671"/>
      </dsp:txXfrm>
    </dsp:sp>
    <dsp:sp modelId="{D37E5F20-5237-4726-B7B8-CA56F9306539}">
      <dsp:nvSpPr>
        <dsp:cNvPr id="0" name=""/>
        <dsp:cNvSpPr/>
      </dsp:nvSpPr>
      <dsp:spPr>
        <a:xfrm>
          <a:off x="0" y="2393480"/>
          <a:ext cx="3992880" cy="7864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wird vom Parlament für fünf Jahre gewählt.</a:t>
          </a:r>
          <a:endParaRPr lang="en-IE" sz="1700" kern="1200" dirty="0">
            <a:solidFill>
              <a:schemeClr val="tx1"/>
            </a:solidFill>
          </a:endParaRPr>
        </a:p>
      </dsp:txBody>
      <dsp:txXfrm>
        <a:off x="38391" y="2431871"/>
        <a:ext cx="3916098" cy="709671"/>
      </dsp:txXfrm>
    </dsp:sp>
    <dsp:sp modelId="{5F4BB77E-160B-4FD3-9D8A-5F48DEBD3967}">
      <dsp:nvSpPr>
        <dsp:cNvPr id="0" name=""/>
        <dsp:cNvSpPr/>
      </dsp:nvSpPr>
      <dsp:spPr>
        <a:xfrm>
          <a:off x="0" y="3191296"/>
          <a:ext cx="3992880" cy="7864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verwaltet die Politikbereiche der EU und den EU-Haushalt.</a:t>
          </a:r>
          <a:endParaRPr lang="en-IE" sz="1700" kern="1200" dirty="0">
            <a:solidFill>
              <a:schemeClr val="tx1"/>
            </a:solidFill>
          </a:endParaRPr>
        </a:p>
      </dsp:txBody>
      <dsp:txXfrm>
        <a:off x="38391" y="3229687"/>
        <a:ext cx="3916098" cy="709671"/>
      </dsp:txXfrm>
    </dsp:sp>
    <dsp:sp modelId="{EF5BC60A-1813-445C-97E0-C76B6CBACB4C}">
      <dsp:nvSpPr>
        <dsp:cNvPr id="0" name=""/>
        <dsp:cNvSpPr/>
      </dsp:nvSpPr>
      <dsp:spPr>
        <a:xfrm>
          <a:off x="0" y="3989112"/>
          <a:ext cx="3992880" cy="7864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ist die Hüterin der Verträge.</a:t>
          </a:r>
          <a:endParaRPr lang="en-IE" sz="1700" kern="1200" dirty="0">
            <a:solidFill>
              <a:schemeClr val="tx1"/>
            </a:solidFill>
          </a:endParaRPr>
        </a:p>
      </dsp:txBody>
      <dsp:txXfrm>
        <a:off x="38391" y="4027503"/>
        <a:ext cx="3916098" cy="709671"/>
      </dsp:txXfrm>
    </dsp:sp>
    <dsp:sp modelId="{8BFCEDFB-DD43-4B25-BA9B-809ED4B7C8C6}">
      <dsp:nvSpPr>
        <dsp:cNvPr id="0" name=""/>
        <dsp:cNvSpPr/>
      </dsp:nvSpPr>
      <dsp:spPr>
        <a:xfrm>
          <a:off x="0" y="4786928"/>
          <a:ext cx="3992880" cy="7864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hat ihren Sitz in Brüssel und Luxemburg.</a:t>
          </a:r>
          <a:endParaRPr lang="en-IE" sz="1700" kern="1200" dirty="0">
            <a:solidFill>
              <a:schemeClr val="tx1"/>
            </a:solidFill>
          </a:endParaRPr>
        </a:p>
      </dsp:txBody>
      <dsp:txXfrm>
        <a:off x="38391" y="4825319"/>
        <a:ext cx="3916098" cy="70967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behält</a:t>
          </a:r>
          <a:r>
            <a:rPr lang="en-US" sz="1700" b="0" kern="1200" dirty="0">
              <a:solidFill>
                <a:schemeClr val="tx1"/>
              </a:solidFill>
            </a:rPr>
            <a:t> EU-</a:t>
          </a:r>
          <a:r>
            <a:rPr lang="en-US" sz="1700" b="0" kern="1200" dirty="0" err="1">
              <a:solidFill>
                <a:schemeClr val="tx1"/>
              </a:solidFill>
            </a:rPr>
            <a:t>Gesetze</a:t>
          </a:r>
          <a:r>
            <a:rPr lang="en-US" sz="1700" b="0" kern="1200" dirty="0">
              <a:solidFill>
                <a:schemeClr val="tx1"/>
              </a:solidFill>
            </a:rPr>
            <a:t> </a:t>
          </a:r>
          <a:r>
            <a:rPr lang="en-US" sz="1700" b="0" kern="1200" dirty="0" err="1">
              <a:solidFill>
                <a:schemeClr val="tx1"/>
              </a:solidFill>
            </a:rPr>
            <a:t>im</a:t>
          </a:r>
          <a:r>
            <a:rPr lang="en-US" sz="1700" b="0" kern="1200" dirty="0">
              <a:solidFill>
                <a:schemeClr val="tx1"/>
              </a:solidFill>
            </a:rPr>
            <a:t> </a:t>
          </a:r>
          <a:r>
            <a:rPr lang="en-US" sz="1700" b="0" kern="1200" dirty="0" err="1">
              <a:solidFill>
                <a:schemeClr val="tx1"/>
              </a:solidFill>
            </a:rPr>
            <a:t>Blick</a:t>
          </a:r>
          <a:r>
            <a:rPr lang="en-US" sz="1700" b="0" kern="1200" dirty="0">
              <a:solidFill>
                <a:schemeClr val="tx1"/>
              </a:solidFill>
            </a:rPr>
            <a:t>.</a:t>
          </a:r>
          <a:endParaRPr lang="en-IE" sz="1700" b="0" kern="1200" dirty="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b="0" kern="1200" dirty="0">
              <a:solidFill>
                <a:schemeClr val="tx1"/>
              </a:solidFill>
            </a:rPr>
            <a:t>stellt sicher, dass die EU-Länder die EU-Gesetze einhalten.</a:t>
          </a:r>
          <a:endParaRPr lang="en-IE" sz="1700" b="0" kern="1200" dirty="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b="0" kern="1200" dirty="0">
              <a:solidFill>
                <a:schemeClr val="tx1"/>
              </a:solidFill>
            </a:rPr>
            <a:t>berät nationale Gerichte bei der Auslegung dieser Gesetze.</a:t>
          </a:r>
          <a:endParaRPr lang="en-IE" sz="1700" b="0" kern="1200" dirty="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b="0" kern="1200" dirty="0">
              <a:solidFill>
                <a:schemeClr val="tx1"/>
              </a:solidFill>
            </a:rPr>
            <a:t>verhängt Geldbußen gegen Länder, wenn sie die EU-Gesetze nicht einhalten.</a:t>
          </a:r>
          <a:endParaRPr lang="en-IE" sz="1700" b="0" kern="1200" dirty="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b="0" kern="1200" dirty="0">
              <a:solidFill>
                <a:schemeClr val="tx1"/>
              </a:solidFill>
            </a:rPr>
            <a:t>überprüft, ob die Gesetze die Grundrechte (z. B. Redefreiheit, Pressefreiheit) wahren.</a:t>
          </a:r>
          <a:endParaRPr lang="en-IE" sz="1700" b="0" kern="1200" dirty="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b="0" kern="1200" dirty="0">
              <a:solidFill>
                <a:schemeClr val="tx1"/>
              </a:solidFill>
            </a:rPr>
            <a:t>setzt sich zusammen aus einem Richter oder einer Richterin pro EU-Land.</a:t>
          </a:r>
          <a:endParaRPr lang="en-IE" sz="1700" b="0" kern="1200" dirty="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b="0" kern="1200" dirty="0">
              <a:solidFill>
                <a:schemeClr val="tx1"/>
              </a:solidFill>
            </a:rPr>
            <a:t>hat seinen Sitz in Luxemburg.</a:t>
          </a:r>
          <a:endParaRPr lang="en-IE" sz="1700" b="0" kern="1200" dirty="0">
            <a:solidFill>
              <a:schemeClr val="tx1"/>
            </a:solidFill>
          </a:endParaRPr>
        </a:p>
      </dsp:txBody>
      <dsp:txXfrm>
        <a:off x="33812" y="4846948"/>
        <a:ext cx="4313297" cy="625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überprüft, ob die Haushaltsmittel der EU ordnungsgemäß verwendet wurden.</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meldet Fälle von Betrug, Korruption oder sonstige rechtswidrige Handlungen.</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berät die politischen Entscheidungsträger der EU in Haushaltsfragen.</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setzt sich aus Mitgliedern zusammen, die vom Rat für sechs Jahre ernannt werden.</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701"/>
          <a:ext cx="4111930" cy="764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ist für die Gestaltung und Durchführung der Wirtschafts- und Währungspolitik der EU zuständig.</a:t>
          </a:r>
          <a:endParaRPr lang="en-IE" sz="1700" kern="1200" dirty="0">
            <a:solidFill>
              <a:schemeClr val="tx1"/>
            </a:solidFill>
          </a:endParaRPr>
        </a:p>
      </dsp:txBody>
      <dsp:txXfrm>
        <a:off x="37328" y="40029"/>
        <a:ext cx="4037274" cy="690002"/>
      </dsp:txXfrm>
    </dsp:sp>
    <dsp:sp modelId="{96B08EC4-E184-402A-B8AE-06B1F3D1D569}">
      <dsp:nvSpPr>
        <dsp:cNvPr id="0" name=""/>
        <dsp:cNvSpPr/>
      </dsp:nvSpPr>
      <dsp:spPr>
        <a:xfrm>
          <a:off x="0" y="779060"/>
          <a:ext cx="4111930" cy="764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verwaltet die europäische Währung – den Euro.</a:t>
          </a:r>
          <a:endParaRPr lang="en-IE" sz="1700" kern="1200" dirty="0">
            <a:solidFill>
              <a:schemeClr val="tx1"/>
            </a:solidFill>
          </a:endParaRPr>
        </a:p>
      </dsp:txBody>
      <dsp:txXfrm>
        <a:off x="37328" y="816388"/>
        <a:ext cx="4037274" cy="690002"/>
      </dsp:txXfrm>
    </dsp:sp>
    <dsp:sp modelId="{47FE0501-D40E-47EC-9E41-423B2E236FAA}">
      <dsp:nvSpPr>
        <dsp:cNvPr id="0" name=""/>
        <dsp:cNvSpPr/>
      </dsp:nvSpPr>
      <dsp:spPr>
        <a:xfrm>
          <a:off x="0" y="1555419"/>
          <a:ext cx="4111930" cy="764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hat die Aufgabe, den Euro und die Preise stabil zu halten.</a:t>
          </a:r>
          <a:endParaRPr lang="en-IE" sz="1700" kern="1200" dirty="0">
            <a:solidFill>
              <a:schemeClr val="tx1"/>
            </a:solidFill>
          </a:endParaRPr>
        </a:p>
      </dsp:txBody>
      <dsp:txXfrm>
        <a:off x="37328" y="1592747"/>
        <a:ext cx="4037274" cy="690002"/>
      </dsp:txXfrm>
    </dsp:sp>
    <dsp:sp modelId="{68522F37-124D-4507-9DE5-1B75C78B6420}">
      <dsp:nvSpPr>
        <dsp:cNvPr id="0" name=""/>
        <dsp:cNvSpPr/>
      </dsp:nvSpPr>
      <dsp:spPr>
        <a:xfrm>
          <a:off x="0" y="2331778"/>
          <a:ext cx="4111930" cy="764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legt die Zinssätze für den Euro-Raum fest.</a:t>
          </a:r>
          <a:endParaRPr lang="en-IE" sz="1700" kern="1200" dirty="0">
            <a:solidFill>
              <a:schemeClr val="tx1"/>
            </a:solidFill>
          </a:endParaRPr>
        </a:p>
      </dsp:txBody>
      <dsp:txXfrm>
        <a:off x="37328" y="2369106"/>
        <a:ext cx="4037274" cy="690002"/>
      </dsp:txXfrm>
    </dsp:sp>
    <dsp:sp modelId="{6EE063DE-7F51-4108-9284-6ADD12F54A5A}">
      <dsp:nvSpPr>
        <dsp:cNvPr id="0" name=""/>
        <dsp:cNvSpPr/>
      </dsp:nvSpPr>
      <dsp:spPr>
        <a:xfrm>
          <a:off x="0" y="3108136"/>
          <a:ext cx="4111930" cy="764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arbeitet mit den Landeszentralbanken der EU-Länder zusammen.</a:t>
          </a:r>
          <a:endParaRPr lang="en-IE" sz="1700" kern="1200" dirty="0">
            <a:solidFill>
              <a:schemeClr val="tx1"/>
            </a:solidFill>
          </a:endParaRPr>
        </a:p>
      </dsp:txBody>
      <dsp:txXfrm>
        <a:off x="37328" y="3145464"/>
        <a:ext cx="4037274" cy="690002"/>
      </dsp:txXfrm>
    </dsp:sp>
    <dsp:sp modelId="{9CF11A85-D206-4F40-B8C3-898189EA253A}">
      <dsp:nvSpPr>
        <dsp:cNvPr id="0" name=""/>
        <dsp:cNvSpPr/>
      </dsp:nvSpPr>
      <dsp:spPr>
        <a:xfrm>
          <a:off x="0" y="3884495"/>
          <a:ext cx="4111930" cy="764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setzt sich aus sechs Mitgliedern zusammen, die vom Rat für acht Jahre ernannt werden (ohne Verlängerungsmöglichkeit).</a:t>
          </a:r>
          <a:endParaRPr lang="en-IE" sz="1700" kern="1200" dirty="0">
            <a:solidFill>
              <a:schemeClr val="tx1"/>
            </a:solidFill>
          </a:endParaRPr>
        </a:p>
      </dsp:txBody>
      <dsp:txXfrm>
        <a:off x="37328" y="3921823"/>
        <a:ext cx="4037274" cy="690002"/>
      </dsp:txXfrm>
    </dsp:sp>
    <dsp:sp modelId="{EB4B9D14-D3E8-449B-95FA-9A5E38DB987B}">
      <dsp:nvSpPr>
        <dsp:cNvPr id="0" name=""/>
        <dsp:cNvSpPr/>
      </dsp:nvSpPr>
      <dsp:spPr>
        <a:xfrm>
          <a:off x="0" y="4660854"/>
          <a:ext cx="4111930" cy="764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solidFill>
                <a:schemeClr val="tx1"/>
              </a:solidFill>
            </a:rPr>
            <a:t>hat ihren Sitz in Frankfurt (Deutschland).</a:t>
          </a:r>
          <a:endParaRPr lang="en-IE" sz="1700" kern="1200" dirty="0">
            <a:solidFill>
              <a:schemeClr val="tx1"/>
            </a:solidFill>
          </a:endParaRPr>
        </a:p>
      </dsp:txBody>
      <dsp:txXfrm>
        <a:off x="37328" y="4698182"/>
        <a:ext cx="4037274" cy="690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de-DE" sz="1700" kern="1200" dirty="0"/>
            <a:t>Die Jugendgarantie</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de-DE" sz="1700" kern="1200" dirty="0"/>
            <a:t>Europäisches Solidaritätskorps</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IE" sz="1200" b="0" kern="1200" dirty="0">
              <a:solidFill>
                <a:schemeClr val="bg1"/>
              </a:solidFill>
            </a:rPr>
            <a:t>Discover EU</a:t>
          </a:r>
          <a:endParaRPr lang="en-US" sz="12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de-DE" sz="1200" kern="1200"/>
            <a:t>Abschaffung der Roaming-Gebühren</a:t>
          </a:r>
          <a:endParaRPr lang="en-US" sz="12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de-DE" sz="1200" kern="1200"/>
            <a:t>Hilfe bei Gesundheitsdienstleistungen</a:t>
          </a:r>
          <a:endParaRPr lang="en-US" sz="12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de-DE" sz="1200" kern="1200"/>
            <a:t>Passagierrechte</a:t>
          </a:r>
          <a:endParaRPr lang="en-US" sz="12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de-DE" sz="1200" kern="1200" dirty="0"/>
            <a:t>Zugriff auf digitale Abonnements</a:t>
          </a:r>
          <a:endParaRPr lang="en-US" sz="12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err="1"/>
            <a:t>Mitbestimmung</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de-DE" sz="1600" kern="1200"/>
            <a:t>Umweltschutz</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dirty="0" err="1"/>
            <a:t>Verbraucherschutz</a:t>
          </a:r>
          <a:r>
            <a:rPr lang="en-US" sz="1200" kern="1200" dirty="0"/>
            <a:t> und -</a:t>
          </a:r>
          <a:r>
            <a:rPr lang="en-US" sz="1200" kern="1200" dirty="0" err="1"/>
            <a:t>recht</a:t>
          </a:r>
          <a:endParaRPr lang="en-US" sz="12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EU-geförderte Projekte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de-DE" sz="1600" b="0" kern="1200" dirty="0"/>
            <a:t>Die EU in der Welt</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chemeClr val="bg1"/>
              </a:solidFill>
            </a:rPr>
            <a:t>Green Deal</a:t>
          </a: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t>Digitalisierung</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Gleichwertigkeit</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de-DE" sz="3200" kern="1200" dirty="0"/>
            <a:t>Das europäische Jahr der Jugend</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407"/>
          <a:ext cx="4691424" cy="7968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ist die Stimme der europäischen Bürgerinnen und Bürger.</a:t>
          </a:r>
          <a:endParaRPr lang="en-IE" sz="1800" b="0" kern="1200" dirty="0">
            <a:solidFill>
              <a:schemeClr val="tx1"/>
            </a:solidFill>
          </a:endParaRPr>
        </a:p>
      </dsp:txBody>
      <dsp:txXfrm>
        <a:off x="38898" y="40305"/>
        <a:ext cx="4613628" cy="719039"/>
      </dsp:txXfrm>
    </dsp:sp>
    <dsp:sp modelId="{4FE1037A-DEA2-4953-80B1-C4AB23FF5CB3}">
      <dsp:nvSpPr>
        <dsp:cNvPr id="0" name=""/>
        <dsp:cNvSpPr/>
      </dsp:nvSpPr>
      <dsp:spPr>
        <a:xfrm>
          <a:off x="0" y="809676"/>
          <a:ext cx="4691424" cy="7968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vereint Abgeordnete aus allen EU-Ländern, die alle fünf Jahre direkt von den Bürgerinnen und Bürgern gewählt werden.</a:t>
          </a:r>
          <a:endParaRPr lang="en-IE" sz="1800" b="0" kern="1200" dirty="0">
            <a:solidFill>
              <a:schemeClr val="tx1"/>
            </a:solidFill>
          </a:endParaRPr>
        </a:p>
      </dsp:txBody>
      <dsp:txXfrm>
        <a:off x="38898" y="848574"/>
        <a:ext cx="4613628" cy="719039"/>
      </dsp:txXfrm>
    </dsp:sp>
    <dsp:sp modelId="{07C6446F-ECCD-4CA1-8344-080591932ED6}">
      <dsp:nvSpPr>
        <dsp:cNvPr id="0" name=""/>
        <dsp:cNvSpPr/>
      </dsp:nvSpPr>
      <dsp:spPr>
        <a:xfrm>
          <a:off x="0" y="1617945"/>
          <a:ext cx="4691424" cy="7968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diskutiert neue Gesetze, die die Europäische Kommission vorschlägt.</a:t>
          </a:r>
          <a:endParaRPr lang="en-IE" sz="1800" b="0" kern="1200" dirty="0">
            <a:solidFill>
              <a:schemeClr val="tx1"/>
            </a:solidFill>
          </a:endParaRPr>
        </a:p>
      </dsp:txBody>
      <dsp:txXfrm>
        <a:off x="38898" y="1656843"/>
        <a:ext cx="4613628" cy="719039"/>
      </dsp:txXfrm>
    </dsp:sp>
    <dsp:sp modelId="{715891AF-FC43-40E9-9BA1-84AAEC706364}">
      <dsp:nvSpPr>
        <dsp:cNvPr id="0" name=""/>
        <dsp:cNvSpPr/>
      </dsp:nvSpPr>
      <dsp:spPr>
        <a:xfrm>
          <a:off x="0" y="2426213"/>
          <a:ext cx="4691424" cy="7968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ändert diese Gesetze (im Bedarfsfall) und beschließt sie zusammen mit dem Rat.</a:t>
          </a:r>
          <a:endParaRPr lang="en-IE" sz="1800" b="0" kern="1200" dirty="0">
            <a:solidFill>
              <a:schemeClr val="tx1"/>
            </a:solidFill>
          </a:endParaRPr>
        </a:p>
      </dsp:txBody>
      <dsp:txXfrm>
        <a:off x="38898" y="2465111"/>
        <a:ext cx="4613628" cy="719039"/>
      </dsp:txXfrm>
    </dsp:sp>
    <dsp:sp modelId="{1BA08AB3-DFE7-4294-97EA-0DE79AB5366F}">
      <dsp:nvSpPr>
        <dsp:cNvPr id="0" name=""/>
        <dsp:cNvSpPr/>
      </dsp:nvSpPr>
      <dsp:spPr>
        <a:xfrm>
          <a:off x="0" y="3234482"/>
          <a:ext cx="4691424" cy="7968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wählt den Präsidenten oder die Präsidentin der Europäischen Kommission.</a:t>
          </a:r>
          <a:endParaRPr lang="en-IE" sz="1800" b="0" kern="1200" dirty="0">
            <a:solidFill>
              <a:schemeClr val="tx1"/>
            </a:solidFill>
          </a:endParaRPr>
        </a:p>
      </dsp:txBody>
      <dsp:txXfrm>
        <a:off x="38898" y="3273380"/>
        <a:ext cx="4613628" cy="719039"/>
      </dsp:txXfrm>
    </dsp:sp>
    <dsp:sp modelId="{C9254F1F-409A-4C00-BAEE-417CE0DBBEC0}">
      <dsp:nvSpPr>
        <dsp:cNvPr id="0" name=""/>
        <dsp:cNvSpPr/>
      </dsp:nvSpPr>
      <dsp:spPr>
        <a:xfrm>
          <a:off x="0" y="4042750"/>
          <a:ext cx="4691424" cy="7968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billigt</a:t>
          </a:r>
          <a:r>
            <a:rPr lang="en-US" sz="1800" b="0" kern="1200" dirty="0">
              <a:solidFill>
                <a:schemeClr val="tx1"/>
              </a:solidFill>
            </a:rPr>
            <a:t> den EU-</a:t>
          </a:r>
          <a:r>
            <a:rPr lang="en-US" sz="1800" b="0" kern="1200" dirty="0" err="1">
              <a:solidFill>
                <a:schemeClr val="tx1"/>
              </a:solidFill>
            </a:rPr>
            <a:t>Haushalt</a:t>
          </a:r>
          <a:r>
            <a:rPr lang="en-US" sz="1800" b="0" kern="1200" dirty="0">
              <a:solidFill>
                <a:schemeClr val="tx1"/>
              </a:solidFill>
            </a:rPr>
            <a:t>.</a:t>
          </a:r>
          <a:endParaRPr lang="en-IE" sz="1800" b="0" kern="1200" dirty="0">
            <a:solidFill>
              <a:schemeClr val="tx1"/>
            </a:solidFill>
          </a:endParaRPr>
        </a:p>
      </dsp:txBody>
      <dsp:txXfrm>
        <a:off x="38898" y="4081648"/>
        <a:ext cx="4613628" cy="719039"/>
      </dsp:txXfrm>
    </dsp:sp>
    <dsp:sp modelId="{394A40C5-2767-41BB-851C-AE743E22805B}">
      <dsp:nvSpPr>
        <dsp:cNvPr id="0" name=""/>
        <dsp:cNvSpPr/>
      </dsp:nvSpPr>
      <dsp:spPr>
        <a:xfrm>
          <a:off x="0" y="4851019"/>
          <a:ext cx="4691424" cy="7968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hält mindestens sechs Sitzungen im Jahr in Brüssel (Belgien) und 12 in Straßburg (Frankreich) ab.</a:t>
          </a:r>
          <a:endParaRPr lang="en-IE" sz="1900" b="0" kern="1200" dirty="0">
            <a:solidFill>
              <a:schemeClr val="tx1"/>
            </a:solidFill>
          </a:endParaRPr>
        </a:p>
      </dsp:txBody>
      <dsp:txXfrm>
        <a:off x="38898" y="4889917"/>
        <a:ext cx="4613628" cy="7190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setzt sich aus den Staats- oder Regierungsspitzen aller EU-Länder zusammen.</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0" kern="1200" dirty="0">
              <a:solidFill>
                <a:schemeClr val="tx1"/>
              </a:solidFill>
            </a:rPr>
            <a:t>legt die wichtigsten Prioritäten und die politische Ausrichtung der EU fest.</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03/03/2023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03/03/2023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d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development-cooperation_de" TargetMode="External"/><Relationship Id="rId3" Type="http://schemas.openxmlformats.org/officeDocument/2006/relationships/hyperlink" Target="https://europa.eu/!WRCtC3" TargetMode="External"/><Relationship Id="rId7" Type="http://schemas.openxmlformats.org/officeDocument/2006/relationships/hyperlink" Target="https://europa.eu/european-union/topics/trade_d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de&amp;keywords=&amp;theme=0&amp;country=0&amp;list=1" TargetMode="External"/><Relationship Id="rId5" Type="http://schemas.openxmlformats.org/officeDocument/2006/relationships/hyperlink" Target="https://ec.europa.eu/regional_policy/de/projects/" TargetMode="External"/><Relationship Id="rId4" Type="http://schemas.openxmlformats.org/officeDocument/2006/relationships/hyperlink" Target="https://cinea.ec.europa.eu/life/life-european-countries_de" TargetMode="External"/><Relationship Id="rId9" Type="http://schemas.openxmlformats.org/officeDocument/2006/relationships/hyperlink" Target="https://europa.eu/european-union/topics/humanitarian-aid-civil-protection_d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d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d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d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Europäische Union hat </a:t>
            </a:r>
            <a:r>
              <a:rPr lang="de-DE" sz="1200" b="1" kern="1200" dirty="0">
                <a:solidFill>
                  <a:schemeClr val="tx1"/>
                </a:solidFill>
                <a:effectLst/>
                <a:latin typeface="+mn-lt"/>
                <a:ea typeface="+mn-ea"/>
                <a:cs typeface="+mn-cs"/>
              </a:rPr>
              <a:t>24 Amtssprachen: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Bulgarisch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Kroatisch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Tschechisch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Dänisch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Niederländisch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Englisch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Estnisch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Finnisch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Französisch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Deutsch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Griechisch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Ungarisch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Irisch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Italienisch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Lettisch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Litauisch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Maltesisch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Polnisch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Portugiesisch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Rumänisch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Slowakisch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Slowenisch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Spanisch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Schwedisch</a:t>
            </a:r>
          </a:p>
          <a:p>
            <a:pPr lvl="0"/>
            <a:endParaRPr lang="en-US"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Sprichst du irgendeine andere EU-Sprache außer deiner Muttersprache?</a:t>
            </a:r>
          </a:p>
          <a:p>
            <a:endParaRPr lang="en-US"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So sagt man „danke“ in den EU-Sprachen. Kannst du die jeweiligen Sprachen erkennen?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Europäische Union hat </a:t>
            </a:r>
            <a:r>
              <a:rPr lang="de-DE" sz="1200" b="1" kern="1200" dirty="0">
                <a:solidFill>
                  <a:schemeClr val="tx1"/>
                </a:solidFill>
                <a:effectLst/>
                <a:latin typeface="+mn-lt"/>
                <a:ea typeface="+mn-ea"/>
                <a:cs typeface="+mn-cs"/>
              </a:rPr>
              <a:t>24 Amtssprachen</a:t>
            </a:r>
            <a:r>
              <a:rPr lang="de-DE" sz="1200" kern="1200" dirty="0">
                <a:solidFill>
                  <a:schemeClr val="tx1"/>
                </a:solidFill>
                <a:effectLst/>
                <a:latin typeface="+mn-lt"/>
                <a:ea typeface="+mn-ea"/>
                <a:cs typeface="+mn-cs"/>
              </a:rPr>
              <a:t> aus verschiedenen Sprachfamilien</a:t>
            </a:r>
            <a:r>
              <a:rPr lang="de-DE"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Germanische Sprachen:</a:t>
            </a:r>
            <a:r>
              <a:rPr lang="de-DE" sz="1200" kern="1200" dirty="0">
                <a:solidFill>
                  <a:schemeClr val="tx1"/>
                </a:solidFill>
                <a:effectLst/>
                <a:latin typeface="+mn-lt"/>
                <a:ea typeface="+mn-ea"/>
                <a:cs typeface="+mn-cs"/>
              </a:rPr>
              <a:t> Dänisch, Deutsch, Englisch, Niederländisch und Schwedisch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Romanische Sprachen</a:t>
            </a:r>
            <a:r>
              <a:rPr lang="de-DE" sz="1200" kern="1200" dirty="0">
                <a:solidFill>
                  <a:schemeClr val="tx1"/>
                </a:solidFill>
                <a:effectLst/>
                <a:latin typeface="+mn-lt"/>
                <a:ea typeface="+mn-ea"/>
                <a:cs typeface="+mn-cs"/>
              </a:rPr>
              <a:t>: Spanisch, Französisch, Italienisch, Portugiesisch und Rumänisch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Slawische Sprachen:</a:t>
            </a:r>
            <a:r>
              <a:rPr lang="de-DE" sz="1200" kern="1200" dirty="0">
                <a:solidFill>
                  <a:schemeClr val="tx1"/>
                </a:solidFill>
                <a:effectLst/>
                <a:latin typeface="+mn-lt"/>
                <a:ea typeface="+mn-ea"/>
                <a:cs typeface="+mn-cs"/>
              </a:rPr>
              <a:t> Bulgarisch, Tschechisch, Kroatisch, Polnisch, Slowakisch und Slowenisch</a:t>
            </a:r>
          </a:p>
          <a:p>
            <a:pPr lvl="0"/>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EU-Sprachen, die zu keiner dieser drei Sprachfamilien gehören, sind:</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Estnisch und Finnisch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Griechisch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Irisch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Litauisch und Lettisch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Ungarisch</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Maltesisch</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Europäische Union wurde gegründet, um den zahlreichen blutigen Kriegen zwischen Nachbarstaaten ein Ende zu setzen. Nach dem Zweiten Weltkrieg war ein absoluter Tiefpunkt erreicht.</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Ab 1950 begann die Europäische Gemeinschaft für Kohle und Stahl, die Länder Europas wirtschaftlich und politisch zu vereinen, um einen dauerhaften Frieden zu gewährleisten.</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Gründungsländer der Europäischen Union waren: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Belgien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Deutschland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Frankreich</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Italien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Luxemburg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Niederlande</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Nationen Europas haben nicht immer in Frieden zusammengelebt. Im Laufe der Jahrhunderte wurden viele Kriege geführt.</a:t>
            </a:r>
          </a:p>
          <a:p>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Zwei Weltkriege fanden im 20. Jahrhundert statt:</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de-DE" sz="1200" kern="1200" dirty="0">
                <a:solidFill>
                  <a:schemeClr val="tx1"/>
                </a:solidFill>
                <a:effectLst/>
                <a:latin typeface="+mn-lt"/>
                <a:ea typeface="+mn-ea"/>
                <a:cs typeface="+mn-cs"/>
              </a:rPr>
              <a:t>1914-1918 der Erste Weltkrieg.</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de-DE" sz="1200" kern="1200" dirty="0">
                <a:solidFill>
                  <a:schemeClr val="tx1"/>
                </a:solidFill>
                <a:effectLst/>
                <a:latin typeface="+mn-lt"/>
                <a:ea typeface="+mn-ea"/>
                <a:cs typeface="+mn-cs"/>
              </a:rPr>
              <a:t>1939-1945 der Zweite Weltkrieg.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Auch wenn sich die EU-Staaten nicht immer in allem einig sind, so hat sich doch an den Grundsätzen, auf denen die EU fußt, in den letzten 70 Jahren nichts geändert. Die Vermeidung künftiger Konflikte war einer der Beweggründe für die Gründung der Europäischen Union.</a:t>
            </a:r>
          </a:p>
          <a:p>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Anerkennung ihres unermüdlichen Eintretens für Frieden, Demokratie und Menschenrechte in Europa und weltweit wurde der Europäischen Union im Jahr 2012 der Friedensnobelpreis verliehen.</a:t>
            </a:r>
            <a:endParaRPr lang="en-US" dirty="0"/>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de-DE" sz="1200" b="1" kern="1200" dirty="0">
                <a:solidFill>
                  <a:schemeClr val="tx1"/>
                </a:solidFill>
                <a:effectLst/>
                <a:latin typeface="+mn-lt"/>
                <a:ea typeface="+mn-ea"/>
                <a:cs typeface="+mn-cs"/>
              </a:rPr>
              <a:t>Die wichtigsten Schritte auf dem Weg zur Schaffung der Europäischen Union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Zwischen 1945 und 1950 leiteten einige europäische Politiker, darunter Robert Schuman, Simone Veil, Jean Monnet, </a:t>
            </a:r>
            <a:r>
              <a:rPr lang="de-DE" sz="1200" kern="1200" dirty="0" err="1">
                <a:solidFill>
                  <a:schemeClr val="tx1"/>
                </a:solidFill>
                <a:effectLst/>
                <a:latin typeface="+mn-lt"/>
                <a:ea typeface="+mn-ea"/>
                <a:cs typeface="+mn-cs"/>
              </a:rPr>
              <a:t>Alcide</a:t>
            </a:r>
            <a:r>
              <a:rPr lang="de-DE" sz="1200" kern="1200" dirty="0">
                <a:solidFill>
                  <a:schemeClr val="tx1"/>
                </a:solidFill>
                <a:effectLst/>
                <a:latin typeface="+mn-lt"/>
                <a:ea typeface="+mn-ea"/>
                <a:cs typeface="+mn-cs"/>
              </a:rPr>
              <a:t> De </a:t>
            </a:r>
            <a:r>
              <a:rPr lang="de-DE" sz="1200" kern="1200" dirty="0" err="1">
                <a:solidFill>
                  <a:schemeClr val="tx1"/>
                </a:solidFill>
                <a:effectLst/>
                <a:latin typeface="+mn-lt"/>
                <a:ea typeface="+mn-ea"/>
                <a:cs typeface="+mn-cs"/>
              </a:rPr>
              <a:t>Gasperi</a:t>
            </a:r>
            <a:r>
              <a:rPr lang="de-DE" sz="1200" kern="1200" dirty="0">
                <a:solidFill>
                  <a:schemeClr val="tx1"/>
                </a:solidFill>
                <a:effectLst/>
                <a:latin typeface="+mn-lt"/>
                <a:ea typeface="+mn-ea"/>
                <a:cs typeface="+mn-cs"/>
              </a:rPr>
              <a:t> und Konrad Adenauer, einen Prozess ein, mit dem die Europäische Union geschaffen wurde, in der wir heute leben.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1950 – </a:t>
            </a:r>
            <a:r>
              <a:rPr lang="de-DE" sz="1200" b="1" kern="1200" dirty="0">
                <a:solidFill>
                  <a:schemeClr val="tx1"/>
                </a:solidFill>
                <a:effectLst/>
                <a:latin typeface="+mn-lt"/>
                <a:ea typeface="+mn-ea"/>
                <a:cs typeface="+mn-cs"/>
              </a:rPr>
              <a:t>Schuman-Erklärung</a:t>
            </a:r>
            <a:r>
              <a:rPr lang="de-DE" sz="1200" kern="1200" dirty="0">
                <a:solidFill>
                  <a:schemeClr val="tx1"/>
                </a:solidFill>
                <a:effectLst/>
                <a:latin typeface="+mn-lt"/>
                <a:ea typeface="+mn-ea"/>
                <a:cs typeface="+mn-cs"/>
              </a:rPr>
              <a:t>: Am 9. Mai schlug der damalige französische Außenminister Robert Schuman vor, die Produktion der kriegswichtigen Güter Kohle und Stahl unter eine gemeinsame Verwaltung zu stellen, damit kein Land heimlich aufrüsten kann. Eines seiner berühmtesten Zitate ist: „Europa wird nicht von heute auf morgen oder am Reißbrett entstehen. Erst greifbare Erfolge werden zu einer echten Solidarität führen.“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1951 – Gründung der </a:t>
            </a:r>
            <a:r>
              <a:rPr lang="de-DE" sz="1200" b="1" kern="1200" dirty="0">
                <a:solidFill>
                  <a:schemeClr val="tx1"/>
                </a:solidFill>
                <a:effectLst/>
                <a:latin typeface="+mn-lt"/>
                <a:ea typeface="+mn-ea"/>
                <a:cs typeface="+mn-cs"/>
              </a:rPr>
              <a:t>Europäischen Gemeinschaft für Kohle und Stahl</a:t>
            </a:r>
            <a:r>
              <a:rPr lang="de-DE" sz="1200" kern="1200" dirty="0">
                <a:solidFill>
                  <a:schemeClr val="tx1"/>
                </a:solidFill>
                <a:effectLst/>
                <a:latin typeface="+mn-lt"/>
                <a:ea typeface="+mn-ea"/>
                <a:cs typeface="+mn-cs"/>
              </a:rPr>
              <a:t>: Belgien, Frankreich, Deutschland, Italien, Luxemburg und die Niederlande beschließen, ihre Kohle- und Stahlindustrie zusammenzulegen.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1957 – </a:t>
            </a:r>
            <a:r>
              <a:rPr lang="de-DE" sz="1200" b="1" kern="1200" dirty="0">
                <a:solidFill>
                  <a:schemeClr val="tx1"/>
                </a:solidFill>
                <a:effectLst/>
                <a:latin typeface="+mn-lt"/>
                <a:ea typeface="+mn-ea"/>
                <a:cs typeface="+mn-cs"/>
              </a:rPr>
              <a:t>Die</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Römischen Verträge</a:t>
            </a:r>
            <a:r>
              <a:rPr lang="de-DE" sz="1200" kern="1200" dirty="0">
                <a:solidFill>
                  <a:schemeClr val="tx1"/>
                </a:solidFill>
                <a:effectLst/>
                <a:latin typeface="+mn-lt"/>
                <a:ea typeface="+mn-ea"/>
                <a:cs typeface="+mn-cs"/>
              </a:rPr>
              <a:t>: Die sechs Gründungsländer beschließen, ihre Zusammenarbeit auf andere Wirtschaftsbereiche auszudehnen, und gründen die </a:t>
            </a:r>
            <a:r>
              <a:rPr lang="de-DE" sz="1200" b="1" kern="1200" dirty="0">
                <a:solidFill>
                  <a:schemeClr val="tx1"/>
                </a:solidFill>
                <a:effectLst/>
                <a:latin typeface="+mn-lt"/>
                <a:ea typeface="+mn-ea"/>
                <a:cs typeface="+mn-cs"/>
              </a:rPr>
              <a:t>Europäische Wirtschaftsgemeinschaft (EWG) </a:t>
            </a:r>
            <a:r>
              <a:rPr lang="de-DE" sz="1200" kern="1200" dirty="0">
                <a:solidFill>
                  <a:schemeClr val="tx1"/>
                </a:solidFill>
                <a:effectLst/>
                <a:latin typeface="+mn-lt"/>
                <a:ea typeface="+mn-ea"/>
                <a:cs typeface="+mn-cs"/>
              </a:rPr>
              <a:t>und </a:t>
            </a:r>
            <a:r>
              <a:rPr lang="de-DE" sz="1200" b="1" kern="1200" dirty="0">
                <a:solidFill>
                  <a:schemeClr val="tx1"/>
                </a:solidFill>
                <a:effectLst/>
                <a:latin typeface="+mn-lt"/>
                <a:ea typeface="+mn-ea"/>
                <a:cs typeface="+mn-cs"/>
              </a:rPr>
              <a:t>die Europäische Atomgemeinschaft (</a:t>
            </a:r>
            <a:r>
              <a:rPr lang="de-DE" sz="1200" b="1" kern="1200" dirty="0" err="1">
                <a:solidFill>
                  <a:schemeClr val="tx1"/>
                </a:solidFill>
                <a:effectLst/>
                <a:latin typeface="+mn-lt"/>
                <a:ea typeface="+mn-ea"/>
                <a:cs typeface="+mn-cs"/>
              </a:rPr>
              <a:t>Euratom</a:t>
            </a:r>
            <a:r>
              <a:rPr lang="de-DE" sz="1200" b="1" kern="1200" dirty="0">
                <a:solidFill>
                  <a:schemeClr val="tx1"/>
                </a:solidFill>
                <a:effectLst/>
                <a:latin typeface="+mn-lt"/>
                <a:ea typeface="+mn-ea"/>
                <a:cs typeface="+mn-cs"/>
              </a:rPr>
              <a:t>)</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1992 – </a:t>
            </a:r>
            <a:r>
              <a:rPr lang="de-DE" sz="1200" b="1" kern="1200" dirty="0">
                <a:solidFill>
                  <a:schemeClr val="tx1"/>
                </a:solidFill>
                <a:effectLst/>
                <a:latin typeface="+mn-lt"/>
                <a:ea typeface="+mn-ea"/>
                <a:cs typeface="+mn-cs"/>
              </a:rPr>
              <a:t>Der</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Vertrag von Maastricht</a:t>
            </a:r>
            <a:r>
              <a:rPr lang="de-DE" sz="1200" kern="1200" dirty="0">
                <a:solidFill>
                  <a:schemeClr val="tx1"/>
                </a:solidFill>
                <a:effectLst/>
                <a:latin typeface="+mn-lt"/>
                <a:ea typeface="+mn-ea"/>
                <a:cs typeface="+mn-cs"/>
              </a:rPr>
              <a:t>: Im Laufe der Jahre treten mehr Länder der Gemeinschaft bei. Der Vertrag von Maastricht ist der Beginn der </a:t>
            </a:r>
            <a:r>
              <a:rPr lang="de-DE" sz="1200" b="1" kern="1200" dirty="0">
                <a:solidFill>
                  <a:schemeClr val="tx1"/>
                </a:solidFill>
                <a:effectLst/>
                <a:latin typeface="+mn-lt"/>
                <a:ea typeface="+mn-ea"/>
                <a:cs typeface="+mn-cs"/>
              </a:rPr>
              <a:t>Europäischen Union</a:t>
            </a:r>
            <a:r>
              <a:rPr lang="de-DE" sz="1200" kern="1200" dirty="0">
                <a:solidFill>
                  <a:schemeClr val="tx1"/>
                </a:solidFill>
                <a:effectLst/>
                <a:latin typeface="+mn-lt"/>
                <a:ea typeface="+mn-ea"/>
                <a:cs typeface="+mn-cs"/>
              </a:rPr>
              <a:t>, wie wir sie heute kennen.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eine </a:t>
            </a:r>
            <a:r>
              <a:rPr lang="de-DE" sz="1200" b="1" kern="1200" dirty="0">
                <a:solidFill>
                  <a:schemeClr val="tx1"/>
                </a:solidFill>
                <a:effectLst/>
                <a:latin typeface="+mn-lt"/>
                <a:ea typeface="+mn-ea"/>
                <a:cs typeface="+mn-cs"/>
              </a:rPr>
              <a:t>politische und wirtschaftliche </a:t>
            </a:r>
            <a:r>
              <a:rPr lang="de-DE" sz="1200" kern="1200" dirty="0">
                <a:solidFill>
                  <a:schemeClr val="tx1"/>
                </a:solidFill>
                <a:effectLst/>
                <a:latin typeface="+mn-lt"/>
                <a:ea typeface="+mn-ea"/>
                <a:cs typeface="+mn-cs"/>
              </a:rPr>
              <a:t>Union;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b="1" kern="1200" dirty="0">
                <a:solidFill>
                  <a:schemeClr val="tx1"/>
                </a:solidFill>
                <a:effectLst/>
                <a:latin typeface="+mn-lt"/>
                <a:ea typeface="+mn-ea"/>
                <a:cs typeface="+mn-cs"/>
              </a:rPr>
              <a:t>keine Grenzkontrollen </a:t>
            </a:r>
            <a:r>
              <a:rPr lang="de-DE" sz="1200" kern="1200" dirty="0">
                <a:solidFill>
                  <a:schemeClr val="tx1"/>
                </a:solidFill>
                <a:effectLst/>
                <a:latin typeface="+mn-lt"/>
                <a:ea typeface="+mn-ea"/>
                <a:cs typeface="+mn-cs"/>
              </a:rPr>
              <a:t>zwischen den Ländern des </a:t>
            </a:r>
            <a:r>
              <a:rPr lang="de-DE" sz="1200" b="1" kern="1200" dirty="0">
                <a:solidFill>
                  <a:schemeClr val="tx1"/>
                </a:solidFill>
                <a:effectLst/>
                <a:latin typeface="+mn-lt"/>
                <a:ea typeface="+mn-ea"/>
                <a:cs typeface="+mn-cs"/>
              </a:rPr>
              <a:t>Schengen-Raums</a:t>
            </a:r>
            <a:r>
              <a:rPr lang="de-DE"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b="1" kern="1200" dirty="0">
                <a:solidFill>
                  <a:schemeClr val="tx1"/>
                </a:solidFill>
                <a:effectLst/>
                <a:latin typeface="+mn-lt"/>
                <a:ea typeface="+mn-ea"/>
                <a:cs typeface="+mn-cs"/>
              </a:rPr>
              <a:t>eine einzige Währung</a:t>
            </a:r>
            <a:r>
              <a:rPr lang="de-DE" sz="1200" kern="1200" dirty="0">
                <a:solidFill>
                  <a:schemeClr val="tx1"/>
                </a:solidFill>
                <a:effectLst/>
                <a:latin typeface="+mn-lt"/>
                <a:ea typeface="+mn-ea"/>
                <a:cs typeface="+mn-cs"/>
              </a:rPr>
              <a:t> für die Länder, die den Euro eingeführt haben.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1993 – </a:t>
            </a:r>
            <a:r>
              <a:rPr lang="de-DE" sz="1200" b="1" kern="1200" dirty="0">
                <a:solidFill>
                  <a:schemeClr val="tx1"/>
                </a:solidFill>
                <a:effectLst/>
                <a:latin typeface="+mn-lt"/>
                <a:ea typeface="+mn-ea"/>
                <a:cs typeface="+mn-cs"/>
              </a:rPr>
              <a:t>Der Binnenmarkt</a:t>
            </a:r>
            <a:r>
              <a:rPr lang="de-DE" sz="1200" kern="1200" dirty="0">
                <a:solidFill>
                  <a:schemeClr val="tx1"/>
                </a:solidFill>
                <a:effectLst/>
                <a:latin typeface="+mn-lt"/>
                <a:ea typeface="+mn-ea"/>
                <a:cs typeface="+mn-cs"/>
              </a:rPr>
              <a:t> wird geschaffen, um den freien Waren-, Dienstleistungs-, Kapital- und Personenverkehr innerhalb der EU zu ermöglichen. Durch die Aufhebung technischer, rechtlicher und bürokratischer Barrieren ermöglicht die EU ihren Bürgerinnen, Bürgern und Unternehmen EU-weit freien Handel und freie Ausübung der Geschäftstätigkeit.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Neben den 27 EU-Ländern gehören </a:t>
            </a:r>
            <a:r>
              <a:rPr lang="de-DE" sz="1200" b="1" kern="1200" dirty="0">
                <a:solidFill>
                  <a:schemeClr val="tx1"/>
                </a:solidFill>
                <a:effectLst/>
                <a:latin typeface="+mn-lt"/>
                <a:ea typeface="+mn-ea"/>
                <a:cs typeface="+mn-cs"/>
              </a:rPr>
              <a:t>Island</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Liechtenstein</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Norwegen</a:t>
            </a:r>
            <a:r>
              <a:rPr lang="de-DE" sz="1200" kern="1200" dirty="0">
                <a:solidFill>
                  <a:schemeClr val="tx1"/>
                </a:solidFill>
                <a:effectLst/>
                <a:latin typeface="+mn-lt"/>
                <a:ea typeface="+mn-ea"/>
                <a:cs typeface="+mn-cs"/>
              </a:rPr>
              <a:t> und </a:t>
            </a:r>
            <a:r>
              <a:rPr lang="de-DE" sz="1200" b="1" kern="1200" dirty="0">
                <a:solidFill>
                  <a:schemeClr val="tx1"/>
                </a:solidFill>
                <a:effectLst/>
                <a:latin typeface="+mn-lt"/>
                <a:ea typeface="+mn-ea"/>
                <a:cs typeface="+mn-cs"/>
              </a:rPr>
              <a:t>die Schweiz </a:t>
            </a:r>
            <a:r>
              <a:rPr lang="de-DE" sz="1200" kern="1200" dirty="0">
                <a:solidFill>
                  <a:schemeClr val="tx1"/>
                </a:solidFill>
                <a:effectLst/>
                <a:latin typeface="+mn-lt"/>
                <a:ea typeface="+mn-ea"/>
                <a:cs typeface="+mn-cs"/>
              </a:rPr>
              <a:t>zum europäischen Binnenmarkt.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1995</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 Mit dem </a:t>
            </a:r>
            <a:r>
              <a:rPr lang="de-DE" sz="1200" b="1" kern="1200" dirty="0">
                <a:solidFill>
                  <a:schemeClr val="tx1"/>
                </a:solidFill>
                <a:effectLst/>
                <a:latin typeface="+mn-lt"/>
                <a:ea typeface="+mn-ea"/>
                <a:cs typeface="+mn-cs"/>
              </a:rPr>
              <a:t>Schengener Übereinkommen</a:t>
            </a:r>
            <a:r>
              <a:rPr lang="de-DE" sz="1200" kern="1200" dirty="0">
                <a:solidFill>
                  <a:schemeClr val="tx1"/>
                </a:solidFill>
                <a:effectLst/>
                <a:latin typeface="+mn-lt"/>
                <a:ea typeface="+mn-ea"/>
                <a:cs typeface="+mn-cs"/>
              </a:rPr>
              <a:t> werden alle Grenzkontrollen zwischen den sieben Unterzeichnerstaaten abgeschafft.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0" kern="1200" dirty="0">
                <a:solidFill>
                  <a:schemeClr val="tx1"/>
                </a:solidFill>
                <a:effectLst/>
                <a:latin typeface="+mn-lt"/>
                <a:ea typeface="+mn-ea"/>
                <a:cs typeface="+mn-cs"/>
              </a:rPr>
              <a:t>2002</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 Der </a:t>
            </a:r>
            <a:r>
              <a:rPr lang="de-DE" sz="1200" b="1" kern="1200" dirty="0">
                <a:solidFill>
                  <a:schemeClr val="tx1"/>
                </a:solidFill>
                <a:effectLst/>
                <a:latin typeface="+mn-lt"/>
                <a:ea typeface="+mn-ea"/>
                <a:cs typeface="+mn-cs"/>
              </a:rPr>
              <a:t>Euro wird in 12 EU-Ländern zum gesetzlichen</a:t>
            </a:r>
            <a:r>
              <a:rPr lang="de-DE" sz="1200" kern="1200" dirty="0">
                <a:solidFill>
                  <a:schemeClr val="tx1"/>
                </a:solidFill>
                <a:effectLst/>
                <a:latin typeface="+mn-lt"/>
                <a:ea typeface="+mn-ea"/>
                <a:cs typeface="+mn-cs"/>
              </a:rPr>
              <a:t> Zahlungsmittel.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2004</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 Die </a:t>
            </a:r>
            <a:r>
              <a:rPr lang="de-DE" sz="1200" b="1" kern="1200" dirty="0">
                <a:solidFill>
                  <a:schemeClr val="tx1"/>
                </a:solidFill>
                <a:effectLst/>
                <a:latin typeface="+mn-lt"/>
                <a:ea typeface="+mn-ea"/>
                <a:cs typeface="+mn-cs"/>
              </a:rPr>
              <a:t>größte Erweiterung der Europäischen Union</a:t>
            </a:r>
            <a:r>
              <a:rPr lang="de-DE" sz="1200" kern="1200" dirty="0">
                <a:solidFill>
                  <a:schemeClr val="tx1"/>
                </a:solidFill>
                <a:effectLst/>
                <a:latin typeface="+mn-lt"/>
                <a:ea typeface="+mn-ea"/>
                <a:cs typeface="+mn-cs"/>
              </a:rPr>
              <a:t> in Bezug auf Fläche, Anzahl der Staaten und Bevölkerung. Zehn weitere Länder treten der EU bei: Estland, Lettland, Litauen, Malta, Polen, die Slowakei, Slowenien, Tschechien, Ungarn und Zypern. Diese Erweiterung bedeutet die Wiedervereinigung Europas, das seit einem halben Jahrhundert durch den Eisernen Vorhang und den Kalten Krieg geteilt war.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2007</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Mit dem Vertrag von Lissabon</a:t>
            </a:r>
            <a:r>
              <a:rPr lang="de-DE" sz="1200" kern="1200" dirty="0">
                <a:solidFill>
                  <a:schemeClr val="tx1"/>
                </a:solidFill>
                <a:effectLst/>
                <a:latin typeface="+mn-lt"/>
                <a:ea typeface="+mn-ea"/>
                <a:cs typeface="+mn-cs"/>
              </a:rPr>
              <a:t> wird eine neue Struktur eingeführt, die der EU eine stärkere Rolle in der Welt und den Stimmen der Bürgerinnen und Bürger sowie den nationalen Regierungen mehr Gewicht verleiht.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2020 – </a:t>
            </a:r>
            <a:r>
              <a:rPr lang="de-DE" sz="1200" kern="1200" dirty="0" err="1">
                <a:solidFill>
                  <a:schemeClr val="tx1"/>
                </a:solidFill>
                <a:effectLst/>
                <a:latin typeface="+mn-lt"/>
                <a:ea typeface="+mn-ea"/>
                <a:cs typeface="+mn-cs"/>
              </a:rPr>
              <a:t>NextGenerationEU</a:t>
            </a:r>
            <a:r>
              <a:rPr lang="de-DE" sz="1200" kern="1200" dirty="0">
                <a:solidFill>
                  <a:schemeClr val="tx1"/>
                </a:solidFill>
                <a:effectLst/>
                <a:latin typeface="+mn-lt"/>
                <a:ea typeface="+mn-ea"/>
                <a:cs typeface="+mn-cs"/>
              </a:rPr>
              <a:t> ist ein Konjunkturpaket zur Unterstützung der von der COVID-19-Pandemie betroffenen EU-Länder. Ziel von </a:t>
            </a:r>
            <a:r>
              <a:rPr lang="de-DE" sz="1200" kern="1200" dirty="0" err="1">
                <a:solidFill>
                  <a:schemeClr val="tx1"/>
                </a:solidFill>
                <a:effectLst/>
                <a:latin typeface="+mn-lt"/>
                <a:ea typeface="+mn-ea"/>
                <a:cs typeface="+mn-cs"/>
              </a:rPr>
              <a:t>NextGenerationEU</a:t>
            </a:r>
            <a:r>
              <a:rPr lang="de-DE" sz="1200" kern="1200" dirty="0">
                <a:solidFill>
                  <a:schemeClr val="tx1"/>
                </a:solidFill>
                <a:effectLst/>
                <a:latin typeface="+mn-lt"/>
                <a:ea typeface="+mn-ea"/>
                <a:cs typeface="+mn-cs"/>
              </a:rPr>
              <a:t> ist es, Europa zu stärken, die Volkswirtschaften und Gesellschaften der EU umzugestalten und ein Europa für alle zu schaffen.</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Im Laufe der Jahre schlossen sich immer mehr Länder dem europäischen Einigungsprojekt 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Mit der Errichtung des </a:t>
            </a:r>
            <a:r>
              <a:rPr lang="de-DE" sz="1200" b="1" kern="1200" dirty="0">
                <a:solidFill>
                  <a:schemeClr val="tx1"/>
                </a:solidFill>
                <a:effectLst/>
                <a:latin typeface="+mn-lt"/>
                <a:ea typeface="+mn-ea"/>
                <a:cs typeface="+mn-cs"/>
              </a:rPr>
              <a:t>Schengen-Raums </a:t>
            </a:r>
            <a:r>
              <a:rPr lang="de-DE" sz="1200" kern="1200" dirty="0">
                <a:solidFill>
                  <a:schemeClr val="tx1"/>
                </a:solidFill>
                <a:effectLst/>
                <a:latin typeface="+mn-lt"/>
                <a:ea typeface="+mn-ea"/>
                <a:cs typeface="+mn-cs"/>
              </a:rPr>
              <a:t>1995 haben die EU-Länder die Kontrollen an ihren Grenzen abgeschafft.</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EU-Bürgerinnen und -Bürger können sich innerhalb dieses Gebietes frei bewegen. Zum Schengen-Raum gehören 23 EU-Länder (Belgien, Dänemark, Deutschland, Estland, Finnland, Frankreich, Griechenland, </a:t>
            </a:r>
            <a:r>
              <a:rPr lang="fr-BE" sz="1200" b="0" dirty="0" err="1">
                <a:solidFill>
                  <a:prstClr val="black"/>
                </a:solidFill>
              </a:rPr>
              <a:t>Kroatien</a:t>
            </a:r>
            <a:r>
              <a:rPr lang="fr-BE" sz="1200" b="0" dirty="0">
                <a:solidFill>
                  <a:prstClr val="black"/>
                </a:solidFill>
              </a:rPr>
              <a:t>,</a:t>
            </a:r>
            <a:r>
              <a:rPr lang="fr-BE" sz="1200" b="1" dirty="0">
                <a:solidFill>
                  <a:prstClr val="black"/>
                </a:solidFill>
              </a:rPr>
              <a:t> </a:t>
            </a:r>
            <a:r>
              <a:rPr lang="de-DE" sz="1200" kern="1200" dirty="0">
                <a:solidFill>
                  <a:schemeClr val="tx1"/>
                </a:solidFill>
                <a:effectLst/>
                <a:latin typeface="+mn-lt"/>
                <a:ea typeface="+mn-ea"/>
                <a:cs typeface="+mn-cs"/>
              </a:rPr>
              <a:t>Italien, Lettland, Litauen, Luxemburg, Malta, Niederlande, Österreich, Polen, Portugal, Schweden, Slowakei, Slowenien, Spanien, Tschechien und Ungarn) und vier Nicht-EU-Länder (Island, Liechtenstein, Norwegen und Schweiz).</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Der Euro trat an die Stelle der früheren Landeswährungen und wird derzeit von </a:t>
            </a:r>
            <a:r>
              <a:rPr lang="de-DE" sz="1200" b="1" kern="1200" dirty="0">
                <a:solidFill>
                  <a:schemeClr val="tx1"/>
                </a:solidFill>
                <a:effectLst/>
                <a:latin typeface="+mn-lt"/>
                <a:ea typeface="+mn-ea"/>
                <a:cs typeface="+mn-cs"/>
              </a:rPr>
              <a:t>20 Ländern </a:t>
            </a:r>
            <a:r>
              <a:rPr lang="de-DE" sz="1200" kern="1200" dirty="0">
                <a:solidFill>
                  <a:schemeClr val="tx1"/>
                </a:solidFill>
                <a:effectLst/>
                <a:latin typeface="+mn-lt"/>
                <a:ea typeface="+mn-ea"/>
                <a:cs typeface="+mn-cs"/>
              </a:rPr>
              <a:t>der 27 EU-Länder verwendet: Belgien, Deutschland, Estland, Finnland, Frankreich, Griechenland, Irland, Italien, </a:t>
            </a:r>
            <a:r>
              <a:rPr lang="fr-BE" sz="1200" b="0" dirty="0" err="1">
                <a:solidFill>
                  <a:prstClr val="black"/>
                </a:solidFill>
              </a:rPr>
              <a:t>Kroatien</a:t>
            </a:r>
            <a:r>
              <a:rPr lang="fr-BE" sz="1200" b="0">
                <a:solidFill>
                  <a:prstClr val="black"/>
                </a:solidFill>
              </a:rPr>
              <a:t>,</a:t>
            </a:r>
            <a:r>
              <a:rPr lang="de-DE" sz="1200" kern="1200">
                <a:solidFill>
                  <a:schemeClr val="tx1"/>
                </a:solidFill>
                <a:effectLst/>
                <a:latin typeface="+mn-lt"/>
                <a:ea typeface="+mn-ea"/>
                <a:cs typeface="+mn-cs"/>
              </a:rPr>
              <a:t> </a:t>
            </a:r>
            <a:r>
              <a:rPr lang="de-DE" sz="1200" kern="1200" dirty="0">
                <a:solidFill>
                  <a:schemeClr val="tx1"/>
                </a:solidFill>
                <a:effectLst/>
                <a:latin typeface="+mn-lt"/>
                <a:ea typeface="+mn-ea"/>
                <a:cs typeface="+mn-cs"/>
              </a:rPr>
              <a:t>Lettland, Litauen, Luxemburg, Malta, Niederlande, Österreich, Portugal, Slowakei, Slowenien, Spanien und Zypern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Jugendgarantie </a:t>
            </a:r>
            <a:r>
              <a:rPr lang="de-DE" sz="1200" kern="1200" dirty="0">
                <a:solidFill>
                  <a:schemeClr val="tx1"/>
                </a:solidFill>
                <a:effectLst/>
                <a:latin typeface="+mn-lt"/>
                <a:ea typeface="+mn-ea"/>
                <a:cs typeface="+mn-cs"/>
              </a:rPr>
              <a:t>soll jungen Menschen helfen, ihre Ausbildung fortzusetzen oder ihre Chancen, einen Arbeitsplatz zu finden, zu erhöhen, indem ihnen die von den Arbeitgebern verlangten Fertigkeiten vermittelt werden.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Das </a:t>
            </a:r>
            <a:r>
              <a:rPr lang="de-DE" sz="1200" b="1" kern="1200" dirty="0">
                <a:solidFill>
                  <a:schemeClr val="tx1"/>
                </a:solidFill>
                <a:effectLst/>
                <a:latin typeface="+mn-lt"/>
                <a:ea typeface="+mn-ea"/>
                <a:cs typeface="+mn-cs"/>
              </a:rPr>
              <a:t>EURES-Portal</a:t>
            </a:r>
            <a:r>
              <a:rPr lang="de-DE" sz="1200" kern="1200" dirty="0">
                <a:solidFill>
                  <a:schemeClr val="tx1"/>
                </a:solidFill>
                <a:effectLst/>
                <a:latin typeface="+mn-lt"/>
                <a:ea typeface="+mn-ea"/>
                <a:cs typeface="+mn-cs"/>
              </a:rPr>
              <a:t> hilft jungen Menschen bei der Suche nach einem Arbeits-, Praktikums- oder Ausbildungsplatz in einem anderen EU-Land. Arbeitgeber finden hier Stellensuchende aus anderen EU-Ländern.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Das </a:t>
            </a:r>
            <a:r>
              <a:rPr lang="de-DE" sz="1200" b="1" kern="1200" dirty="0">
                <a:solidFill>
                  <a:schemeClr val="tx1"/>
                </a:solidFill>
                <a:effectLst/>
                <a:latin typeface="+mn-lt"/>
                <a:ea typeface="+mn-ea"/>
                <a:cs typeface="+mn-cs"/>
              </a:rPr>
              <a:t>Programm Erasmus+ </a:t>
            </a:r>
            <a:r>
              <a:rPr lang="de-DE" sz="1200" kern="1200" dirty="0">
                <a:solidFill>
                  <a:schemeClr val="tx1"/>
                </a:solidFill>
                <a:effectLst/>
                <a:latin typeface="+mn-lt"/>
                <a:ea typeface="+mn-ea"/>
                <a:cs typeface="+mn-cs"/>
              </a:rPr>
              <a:t>steht Jugendlichen und Erwachsenen aus EU- und Nicht-EU-Ländern offen und ermöglicht es dir, in einem von 33 Ländern in ganz Europa und darüber hinaus zu studieren, eine Ausbildung zu absolvieren oder an einem Jugendaustausch teilzunehmen.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Das </a:t>
            </a:r>
            <a:r>
              <a:rPr lang="de-DE" sz="1200" b="1" kern="1200" dirty="0">
                <a:solidFill>
                  <a:schemeClr val="tx1"/>
                </a:solidFill>
                <a:effectLst/>
                <a:latin typeface="+mn-lt"/>
                <a:ea typeface="+mn-ea"/>
                <a:cs typeface="+mn-cs"/>
              </a:rPr>
              <a:t>Europäische Solidaritätskorps </a:t>
            </a:r>
            <a:r>
              <a:rPr lang="de-DE" sz="1200" kern="1200" dirty="0">
                <a:solidFill>
                  <a:schemeClr val="tx1"/>
                </a:solidFill>
                <a:effectLst/>
                <a:latin typeface="+mn-lt"/>
                <a:ea typeface="+mn-ea"/>
                <a:cs typeface="+mn-cs"/>
              </a:rPr>
              <a:t>bietet jungen Erwachsenen Gelegenheit, sich im Ausland (oder zu Hause) mit einer Freiwilligentätigkeit für eine Sache einzusetzen, die ihnen am Herzen liegt. So können sie ihren Horizont erweitern.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Weitere Informationen findest du unter </a:t>
            </a:r>
            <a:r>
              <a:rPr lang="de-DE" sz="1200" u="sng" kern="1200" dirty="0">
                <a:solidFill>
                  <a:schemeClr val="tx1"/>
                </a:solidFill>
                <a:effectLst/>
                <a:latin typeface="+mn-lt"/>
                <a:ea typeface="+mn-ea"/>
                <a:cs typeface="+mn-cs"/>
                <a:hlinkClick r:id="rId3"/>
              </a:rPr>
              <a:t>Arbeiten und Studien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de-DE" sz="1200" b="1" kern="1200" dirty="0" err="1">
                <a:solidFill>
                  <a:schemeClr val="tx1"/>
                </a:solidFill>
                <a:effectLst/>
                <a:latin typeface="+mn-lt"/>
                <a:ea typeface="+mn-ea"/>
                <a:cs typeface="+mn-cs"/>
              </a:rPr>
              <a:t>DiscoverEU</a:t>
            </a:r>
            <a:r>
              <a:rPr lang="de-DE" sz="1200" kern="1200" dirty="0">
                <a:solidFill>
                  <a:schemeClr val="tx1"/>
                </a:solidFill>
                <a:effectLst/>
                <a:latin typeface="+mn-lt"/>
                <a:ea typeface="+mn-ea"/>
                <a:cs typeface="+mn-cs"/>
              </a:rPr>
              <a:t> ist eine Initiative der Europäischen Union, die 18-Jährigen die Möglichkeit bietet, Europa durch Reisen zu entdecken.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Im Ausland kannst du</a:t>
            </a:r>
            <a:r>
              <a:rPr lang="de-DE" sz="1200" b="1" kern="1200" dirty="0">
                <a:solidFill>
                  <a:schemeClr val="tx1"/>
                </a:solidFill>
                <a:effectLst/>
                <a:latin typeface="+mn-lt"/>
                <a:ea typeface="+mn-ea"/>
                <a:cs typeface="+mn-cs"/>
              </a:rPr>
              <a:t> dein Mobiltelefon genauso wie zu Hause nutzen</a:t>
            </a:r>
            <a:r>
              <a:rPr lang="de-DE" sz="1200" kern="1200" dirty="0">
                <a:solidFill>
                  <a:schemeClr val="tx1"/>
                </a:solidFill>
                <a:effectLst/>
                <a:latin typeface="+mn-lt"/>
                <a:ea typeface="+mn-ea"/>
                <a:cs typeface="+mn-cs"/>
              </a:rPr>
              <a:t>, ohne zusätzliche Gebühren zu zahlen.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Wenn deine Flug-, Bus-, Zug- oder Schiffsreise storniert wird, erhältst du eine Erstattung, da du durch ein vollständiges Paket von </a:t>
            </a:r>
            <a:r>
              <a:rPr lang="de-DE" sz="1200" b="1" kern="1200" dirty="0">
                <a:solidFill>
                  <a:schemeClr val="tx1"/>
                </a:solidFill>
                <a:effectLst/>
                <a:latin typeface="+mn-lt"/>
                <a:ea typeface="+mn-ea"/>
                <a:cs typeface="+mn-cs"/>
              </a:rPr>
              <a:t>Passagierrechten</a:t>
            </a:r>
            <a:r>
              <a:rPr lang="de-DE" sz="1200" kern="1200" dirty="0">
                <a:solidFill>
                  <a:schemeClr val="tx1"/>
                </a:solidFill>
                <a:effectLst/>
                <a:latin typeface="+mn-lt"/>
                <a:ea typeface="+mn-ea"/>
                <a:cs typeface="+mn-cs"/>
              </a:rPr>
              <a:t> geschützt bist.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In Notfällen kannst du dank der </a:t>
            </a:r>
            <a:r>
              <a:rPr lang="de-DE" sz="1200" b="1" kern="1200" dirty="0">
                <a:solidFill>
                  <a:schemeClr val="tx1"/>
                </a:solidFill>
                <a:effectLst/>
                <a:latin typeface="+mn-lt"/>
                <a:ea typeface="+mn-ea"/>
                <a:cs typeface="+mn-cs"/>
              </a:rPr>
              <a:t>Europäischen Krankenversicherungskarte</a:t>
            </a:r>
            <a:r>
              <a:rPr lang="de-DE" sz="1200" kern="1200" dirty="0">
                <a:solidFill>
                  <a:schemeClr val="tx1"/>
                </a:solidFill>
                <a:effectLst/>
                <a:latin typeface="+mn-lt"/>
                <a:ea typeface="+mn-ea"/>
                <a:cs typeface="+mn-cs"/>
              </a:rPr>
              <a:t> in jedem EU-Land Gesundheitsdienstleistungen in Anspruch nehmen.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Du kannst deine Lieblingsserie weiterhin sehen, weil du </a:t>
            </a:r>
            <a:r>
              <a:rPr lang="de-DE" sz="1200" b="1" kern="1200" dirty="0">
                <a:solidFill>
                  <a:schemeClr val="tx1"/>
                </a:solidFill>
                <a:effectLst/>
                <a:latin typeface="+mn-lt"/>
                <a:ea typeface="+mn-ea"/>
                <a:cs typeface="+mn-cs"/>
              </a:rPr>
              <a:t>EU-weit Zugriff auf deine digitalen Abonnements</a:t>
            </a:r>
            <a:r>
              <a:rPr lang="de-DE" sz="1200" kern="1200" dirty="0">
                <a:solidFill>
                  <a:schemeClr val="tx1"/>
                </a:solidFill>
                <a:effectLst/>
                <a:latin typeface="+mn-lt"/>
                <a:ea typeface="+mn-ea"/>
                <a:cs typeface="+mn-cs"/>
              </a:rPr>
              <a:t> hast.</a:t>
            </a: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i="0" kern="1200" dirty="0" err="1">
                <a:solidFill>
                  <a:schemeClr val="tx1"/>
                </a:solidFill>
                <a:effectLst/>
                <a:latin typeface="+mn-lt"/>
                <a:ea typeface="+mn-ea"/>
                <a:cs typeface="+mn-cs"/>
              </a:rPr>
              <a:t>Mitbestimmung</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du kannst Europa mitgestalten, z. B. durch:</a:t>
            </a:r>
            <a:endParaRPr lang="en-US" sz="1200" kern="1200" dirty="0">
              <a:solidFill>
                <a:schemeClr val="tx1"/>
              </a:solidFill>
              <a:effectLst/>
              <a:latin typeface="+mn-lt"/>
              <a:ea typeface="+mn-ea"/>
              <a:cs typeface="+mn-cs"/>
            </a:endParaRPr>
          </a:p>
          <a:p>
            <a:pPr marL="628650" lvl="1" indent="-171450">
              <a:lnSpc>
                <a:spcPct val="107000"/>
              </a:lnSpc>
              <a:spcAft>
                <a:spcPts val="800"/>
              </a:spcAft>
              <a:buFont typeface="Wingdings" panose="05000000000000000000" pitchFamily="2" charset="2"/>
              <a:buChar char="Ø"/>
              <a:tabLst>
                <a:tab pos="914400" algn="l"/>
              </a:tabLst>
            </a:pPr>
            <a:r>
              <a:rPr lang="de-DE" sz="1200" kern="1200" dirty="0">
                <a:solidFill>
                  <a:schemeClr val="tx1"/>
                </a:solidFill>
                <a:effectLst/>
                <a:latin typeface="+mn-lt"/>
                <a:ea typeface="+mn-ea"/>
                <a:cs typeface="+mn-cs"/>
              </a:rPr>
              <a:t>deine </a:t>
            </a:r>
            <a:r>
              <a:rPr lang="de-DE" sz="1800" dirty="0">
                <a:effectLst/>
                <a:latin typeface="Calibri" panose="020F0502020204030204" pitchFamily="34" charset="0"/>
                <a:ea typeface="Calibri" panose="020F0502020204030204" pitchFamily="34" charset="0"/>
                <a:cs typeface="Times New Roman" panose="02020603050405020304" pitchFamily="18" charset="0"/>
              </a:rPr>
              <a:t>Teilnahme an den Wahlen zum Europäischen Parlament: Wahlberechtigt ist man in den meisten EU-Ländern mit 18, in Griechenland mit 17 — und in Österreich und Malta mit 16 Jahren. Für die Europawahlen haben Belgien und Deutschland das Wahlalter kürzlich auf 16 Jahre gesenkt.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das Initiieren oder Unterstützen einer </a:t>
            </a:r>
            <a:r>
              <a:rPr lang="de-DE" sz="1200" b="1" kern="1200" dirty="0">
                <a:solidFill>
                  <a:schemeClr val="tx1"/>
                </a:solidFill>
                <a:effectLst/>
                <a:latin typeface="+mn-lt"/>
                <a:ea typeface="+mn-ea"/>
                <a:cs typeface="+mn-cs"/>
              </a:rPr>
              <a:t>Europäischen Bürgerinitiative</a:t>
            </a:r>
            <a:r>
              <a:rPr lang="de-DE" sz="1200" kern="1200" dirty="0">
                <a:solidFill>
                  <a:schemeClr val="tx1"/>
                </a:solidFill>
                <a:effectLst/>
                <a:latin typeface="+mn-lt"/>
                <a:ea typeface="+mn-ea"/>
                <a:cs typeface="+mn-cs"/>
              </a:rPr>
              <a:t>, die die EU dazu auffordert, neue Rechtsvorschriften zu einem bestimmten Thema in ihrem Zuständigkeitsbereich vorzuschlagen;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deine Teilnahme an EU-weit stattfindenden </a:t>
            </a:r>
            <a:r>
              <a:rPr lang="de-DE" sz="1200" b="1" kern="1200" dirty="0">
                <a:solidFill>
                  <a:schemeClr val="tx1"/>
                </a:solidFill>
                <a:effectLst/>
                <a:latin typeface="+mn-lt"/>
                <a:ea typeface="+mn-ea"/>
                <a:cs typeface="+mn-cs"/>
              </a:rPr>
              <a:t>Bürgerdialogen</a:t>
            </a:r>
            <a:r>
              <a:rPr lang="de-DE" sz="1200" kern="1200" dirty="0">
                <a:solidFill>
                  <a:schemeClr val="tx1"/>
                </a:solidFill>
                <a:effectLst/>
                <a:latin typeface="+mn-lt"/>
                <a:ea typeface="+mn-ea"/>
                <a:cs typeface="+mn-cs"/>
              </a:rPr>
              <a:t>, wo du Gelegenheit bekommst, europäische Themen mit EU-Vertreterinnen und -Vertretern zu diskutieren;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Umweltschutz:</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Die Bekämpfung des Klimawandels hat für die EU oberste Priorität. Alle Länder der Europäischen Union haben sich verpflichtet, bis 2030 ihre Treibhausgasemissionen und ihren Energieverbrauch drastisch zu senken und mehr Energie aus erneuerbaren Quellen (z. B. Wind-, Solar- oder Wasserkraft) zu erzeugen.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b="1" kern="1200" dirty="0">
                <a:solidFill>
                  <a:schemeClr val="tx1"/>
                </a:solidFill>
                <a:effectLst/>
                <a:latin typeface="+mn-lt"/>
                <a:ea typeface="+mn-ea"/>
                <a:cs typeface="+mn-cs"/>
              </a:rPr>
              <a:t>Natura 2000 </a:t>
            </a:r>
            <a:r>
              <a:rPr lang="de-DE" sz="1200" kern="1200" dirty="0">
                <a:solidFill>
                  <a:schemeClr val="tx1"/>
                </a:solidFill>
                <a:effectLst/>
                <a:latin typeface="+mn-lt"/>
                <a:ea typeface="+mn-ea"/>
                <a:cs typeface="+mn-cs"/>
              </a:rPr>
              <a:t>ist ein Netz von Naturschutzgebieten auf der ganzen Welt. Durch Natura 2000 werden EU-weit rund 2000 Tier- und Pflanzenarten und 230 Lebensraumtypen geschützt. Weitere Informationen findest du hier: </a:t>
            </a:r>
            <a:r>
              <a:rPr lang="de-DE" sz="1200" u="sng" kern="1200" dirty="0">
                <a:solidFill>
                  <a:schemeClr val="tx1"/>
                </a:solidFill>
                <a:effectLst/>
                <a:latin typeface="+mn-lt"/>
                <a:ea typeface="+mn-ea"/>
                <a:cs typeface="+mn-cs"/>
                <a:hlinkClick r:id="rId3"/>
              </a:rPr>
              <a:t>https://europa.eu/!vC49dj</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Das </a:t>
            </a:r>
            <a:r>
              <a:rPr lang="de-DE" sz="1200" b="1" kern="1200" dirty="0">
                <a:solidFill>
                  <a:schemeClr val="tx1"/>
                </a:solidFill>
                <a:effectLst/>
                <a:latin typeface="+mn-lt"/>
                <a:ea typeface="+mn-ea"/>
                <a:cs typeface="+mn-cs"/>
              </a:rPr>
              <a:t>LIFE-Programm der EU</a:t>
            </a:r>
            <a:r>
              <a:rPr lang="de-DE" sz="1200" kern="1200" dirty="0">
                <a:solidFill>
                  <a:schemeClr val="tx1"/>
                </a:solidFill>
                <a:effectLst/>
                <a:latin typeface="+mn-lt"/>
                <a:ea typeface="+mn-ea"/>
                <a:cs typeface="+mn-cs"/>
              </a:rPr>
              <a:t> finanziert Projekte zum Schutz der Umwelt und zur Bekämpfung des Klimawandels. Klicke hier, um die Projekte in deinem Land zu finden: </a:t>
            </a:r>
            <a:r>
              <a:rPr lang="de-DE" sz="1200" u="sng" kern="1200" dirty="0">
                <a:solidFill>
                  <a:schemeClr val="tx1"/>
                </a:solidFill>
                <a:effectLst/>
                <a:latin typeface="+mn-lt"/>
                <a:ea typeface="+mn-ea"/>
                <a:cs typeface="+mn-cs"/>
                <a:hlinkClick r:id="rId4"/>
              </a:rPr>
              <a:t>https://cinea.ec.europa.eu/life/life-european-countries_de</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Rechte und Sicherheit von Verbraucherinnen und Verbrauchern</a:t>
            </a:r>
            <a:r>
              <a:rPr lang="de-DE" sz="1200" kern="1200" dirty="0">
                <a:solidFill>
                  <a:schemeClr val="tx1"/>
                </a:solidFill>
                <a:effectLst/>
                <a:latin typeface="+mn-lt"/>
                <a:ea typeface="+mn-ea"/>
                <a:cs typeface="+mn-cs"/>
              </a:rPr>
              <a:t>: Produkte wie Lebensmittel, Spielzeug und Kosmetika müssen strenge </a:t>
            </a:r>
            <a:r>
              <a:rPr lang="de-DE" sz="1200" b="1" kern="1200" dirty="0">
                <a:solidFill>
                  <a:schemeClr val="tx1"/>
                </a:solidFill>
                <a:effectLst/>
                <a:latin typeface="+mn-lt"/>
                <a:ea typeface="+mn-ea"/>
                <a:cs typeface="+mn-cs"/>
              </a:rPr>
              <a:t>Sicherheitsanforderungen</a:t>
            </a:r>
            <a:r>
              <a:rPr lang="de-DE" sz="1200" kern="1200" dirty="0">
                <a:solidFill>
                  <a:schemeClr val="tx1"/>
                </a:solidFill>
                <a:effectLst/>
                <a:latin typeface="+mn-lt"/>
                <a:ea typeface="+mn-ea"/>
                <a:cs typeface="+mn-cs"/>
              </a:rPr>
              <a:t> erfüllen, bevor sie in der EU verkauft werden dürfen. Das EU-Recht sieht auch eine </a:t>
            </a:r>
            <a:r>
              <a:rPr lang="de-DE" sz="1200" b="1" kern="1200" dirty="0">
                <a:solidFill>
                  <a:schemeClr val="tx1"/>
                </a:solidFill>
                <a:effectLst/>
                <a:latin typeface="+mn-lt"/>
                <a:ea typeface="+mn-ea"/>
                <a:cs typeface="+mn-cs"/>
              </a:rPr>
              <a:t>Garantie von mindestens zwei Jahren </a:t>
            </a:r>
            <a:r>
              <a:rPr lang="de-DE" sz="1200" kern="1200" dirty="0">
                <a:solidFill>
                  <a:schemeClr val="tx1"/>
                </a:solidFill>
                <a:effectLst/>
                <a:latin typeface="+mn-lt"/>
                <a:ea typeface="+mn-ea"/>
                <a:cs typeface="+mn-cs"/>
              </a:rPr>
              <a:t>beim Kauf von Verbrauchsgütern vor und ermöglicht es dir, die gekauften Waren </a:t>
            </a:r>
            <a:r>
              <a:rPr lang="de-DE" sz="1200" b="1" kern="1200" dirty="0">
                <a:solidFill>
                  <a:schemeClr val="tx1"/>
                </a:solidFill>
                <a:effectLst/>
                <a:latin typeface="+mn-lt"/>
                <a:ea typeface="+mn-ea"/>
                <a:cs typeface="+mn-cs"/>
              </a:rPr>
              <a:t>innerhalb von 14 Tagen</a:t>
            </a:r>
            <a:r>
              <a:rPr lang="de-DE" sz="1200" kern="1200" dirty="0">
                <a:solidFill>
                  <a:schemeClr val="tx1"/>
                </a:solidFill>
                <a:effectLst/>
                <a:latin typeface="+mn-lt"/>
                <a:ea typeface="+mn-ea"/>
                <a:cs typeface="+mn-cs"/>
              </a:rPr>
              <a:t> zurückzugeben, wenn du deine Meinung änderst. Darüber hinaus wird die Privatsphäre der Verbraucherinnen und Verbraucher dank der </a:t>
            </a:r>
            <a:r>
              <a:rPr lang="de-DE" sz="1200" b="1" kern="1200" dirty="0">
                <a:solidFill>
                  <a:schemeClr val="tx1"/>
                </a:solidFill>
                <a:effectLst/>
                <a:latin typeface="+mn-lt"/>
                <a:ea typeface="+mn-ea"/>
                <a:cs typeface="+mn-cs"/>
              </a:rPr>
              <a:t>EU-Datenschutz-Grundverordnung</a:t>
            </a:r>
            <a:r>
              <a:rPr lang="de-DE" sz="1200" kern="1200" dirty="0">
                <a:solidFill>
                  <a:schemeClr val="tx1"/>
                </a:solidFill>
                <a:effectLst/>
                <a:latin typeface="+mn-lt"/>
                <a:ea typeface="+mn-ea"/>
                <a:cs typeface="+mn-cs"/>
              </a:rPr>
              <a:t> ständig geschützt. Die EU setzt sich auch dafür ein, die Verbreitung von </a:t>
            </a:r>
            <a:r>
              <a:rPr lang="de-DE" sz="1200" b="1" kern="1200" dirty="0">
                <a:solidFill>
                  <a:schemeClr val="tx1"/>
                </a:solidFill>
                <a:effectLst/>
                <a:latin typeface="+mn-lt"/>
                <a:ea typeface="+mn-ea"/>
                <a:cs typeface="+mn-cs"/>
              </a:rPr>
              <a:t>Desinformation</a:t>
            </a:r>
            <a:r>
              <a:rPr lang="de-DE" sz="1200" kern="1200" dirty="0">
                <a:solidFill>
                  <a:schemeClr val="tx1"/>
                </a:solidFill>
                <a:effectLst/>
                <a:latin typeface="+mn-lt"/>
                <a:ea typeface="+mn-ea"/>
                <a:cs typeface="+mn-cs"/>
              </a:rPr>
              <a:t> zu </a:t>
            </a:r>
            <a:r>
              <a:rPr lang="de-DE" sz="1200" b="1" kern="1200" dirty="0">
                <a:solidFill>
                  <a:schemeClr val="tx1"/>
                </a:solidFill>
                <a:effectLst/>
                <a:latin typeface="+mn-lt"/>
                <a:ea typeface="+mn-ea"/>
                <a:cs typeface="+mn-cs"/>
              </a:rPr>
              <a:t>stoppen</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de-D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EU-geförderte Projekte</a:t>
            </a:r>
            <a:r>
              <a:rPr lang="de-DE" sz="1200" kern="1200" dirty="0">
                <a:solidFill>
                  <a:schemeClr val="tx1"/>
                </a:solidFill>
                <a:effectLst/>
                <a:latin typeface="+mn-lt"/>
                <a:ea typeface="+mn-ea"/>
                <a:cs typeface="+mn-cs"/>
              </a:rPr>
              <a:t>: Die Europäische Union trägt dazu bei, das Leben der Menschen zu verbessern, indem sie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neue Arbeitsplätze fördert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neue Infrastrukturen schafft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wissenschaftliche Forschung finanziert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öffentliche Einrichtungen wie Schulen und Krankenhäuser modernisiert.</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Weitere Informationen: </a:t>
            </a:r>
            <a:r>
              <a:rPr lang="de-DE" sz="1200" u="sng" kern="1200" dirty="0">
                <a:solidFill>
                  <a:schemeClr val="tx1"/>
                </a:solidFill>
                <a:effectLst/>
                <a:latin typeface="+mn-lt"/>
                <a:ea typeface="+mn-ea"/>
                <a:cs typeface="+mn-cs"/>
                <a:hlinkClick r:id="rId5"/>
              </a:rPr>
              <a:t>https://ec.europa.eu/regional_policy/de/projects/</a:t>
            </a:r>
            <a:r>
              <a:rPr lang="de-DE" sz="1200" kern="1200" dirty="0">
                <a:solidFill>
                  <a:schemeClr val="tx1"/>
                </a:solidFill>
                <a:effectLst/>
                <a:latin typeface="+mn-lt"/>
                <a:ea typeface="+mn-ea"/>
                <a:cs typeface="+mn-cs"/>
              </a:rPr>
              <a:t> und </a:t>
            </a:r>
            <a:r>
              <a:rPr lang="de-DE" sz="1200" u="sng" kern="1200" dirty="0">
                <a:solidFill>
                  <a:schemeClr val="tx1"/>
                </a:solidFill>
                <a:effectLst/>
                <a:latin typeface="+mn-lt"/>
                <a:ea typeface="+mn-ea"/>
                <a:cs typeface="+mn-cs"/>
                <a:hlinkClick r:id="rId6"/>
              </a:rPr>
              <a:t>https://ec.europa.eu/esf/main.jsp?catId=46&amp;langId=de&amp;keywords=&amp;theme=0&amp;country=0&amp;list=1</a:t>
            </a:r>
            <a:endParaRPr lang="en-US" sz="1200" kern="1200" dirty="0">
              <a:solidFill>
                <a:schemeClr val="tx1"/>
              </a:solidFill>
              <a:effectLst/>
              <a:latin typeface="+mn-lt"/>
              <a:ea typeface="+mn-ea"/>
              <a:cs typeface="+mn-cs"/>
            </a:endParaRPr>
          </a:p>
          <a:p>
            <a:pPr lvl="0"/>
            <a:endParaRPr lang="de-D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Die EU in der Welt</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Die EU hat mit vielen Ländern der Welt </a:t>
            </a:r>
            <a:r>
              <a:rPr lang="de-DE" sz="1200" b="1" kern="1200" dirty="0">
                <a:solidFill>
                  <a:schemeClr val="tx1"/>
                </a:solidFill>
                <a:effectLst/>
                <a:latin typeface="+mn-lt"/>
                <a:ea typeface="+mn-ea"/>
                <a:cs typeface="+mn-cs"/>
              </a:rPr>
              <a:t>Handelsabkommen</a:t>
            </a:r>
            <a:r>
              <a:rPr lang="de-DE" sz="1200" kern="1200" dirty="0">
                <a:solidFill>
                  <a:schemeClr val="tx1"/>
                </a:solidFill>
                <a:effectLst/>
                <a:latin typeface="+mn-lt"/>
                <a:ea typeface="+mn-ea"/>
                <a:cs typeface="+mn-cs"/>
              </a:rPr>
              <a:t> unterzeichnet, die die wirtschaftliche Zusammenarbeit erleichtern. Mehr Informationen zu diesem Thema findest du hier: </a:t>
            </a:r>
            <a:r>
              <a:rPr lang="de-DE" sz="1200" u="sng" kern="1200" dirty="0">
                <a:solidFill>
                  <a:schemeClr val="tx1"/>
                </a:solidFill>
                <a:effectLst/>
                <a:latin typeface="+mn-lt"/>
                <a:ea typeface="+mn-ea"/>
                <a:cs typeface="+mn-cs"/>
                <a:hlinkClick r:id="rId7"/>
              </a:rPr>
              <a:t>https://europa.eu/european-union/topics/trade_de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Darüber hinaus führt die EU </a:t>
            </a:r>
            <a:r>
              <a:rPr lang="de-DE" sz="1200" b="1" kern="1200" dirty="0">
                <a:solidFill>
                  <a:schemeClr val="tx1"/>
                </a:solidFill>
                <a:effectLst/>
                <a:latin typeface="+mn-lt"/>
                <a:ea typeface="+mn-ea"/>
                <a:cs typeface="+mn-cs"/>
              </a:rPr>
              <a:t>humanitäre Projekte</a:t>
            </a:r>
            <a:r>
              <a:rPr lang="de-DE" sz="1200" kern="1200" dirty="0">
                <a:solidFill>
                  <a:schemeClr val="tx1"/>
                </a:solidFill>
                <a:effectLst/>
                <a:latin typeface="+mn-lt"/>
                <a:ea typeface="+mn-ea"/>
                <a:cs typeface="+mn-cs"/>
              </a:rPr>
              <a:t> zur Versorgung schutzbedürftiger Menschen mit Nahrungsmitteln, Unterkünften, medizinischer Versorgung und Bildung durch: </a:t>
            </a:r>
            <a:r>
              <a:rPr lang="de-DE" sz="1200" u="sng" kern="1200" dirty="0">
                <a:solidFill>
                  <a:schemeClr val="tx1"/>
                </a:solidFill>
                <a:effectLst/>
                <a:latin typeface="+mn-lt"/>
                <a:ea typeface="+mn-ea"/>
                <a:cs typeface="+mn-cs"/>
                <a:hlinkClick r:id="rId8"/>
              </a:rPr>
              <a:t>https://european-union.europa.eu/priorities-and-actions/actions-topic/development-and-cooperation_de</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Im Katastrophenfall kann die EU Hilfe über ein koordiniertes System zur Katastrophenabwehr leisten, das als </a:t>
            </a:r>
            <a:r>
              <a:rPr lang="de-DE" sz="1200" b="1" kern="1200" dirty="0">
                <a:solidFill>
                  <a:schemeClr val="tx1"/>
                </a:solidFill>
                <a:effectLst/>
                <a:latin typeface="+mn-lt"/>
                <a:ea typeface="+mn-ea"/>
                <a:cs typeface="+mn-cs"/>
              </a:rPr>
              <a:t>Katastrophenschutzverfahren</a:t>
            </a:r>
            <a:r>
              <a:rPr lang="de-DE" sz="1200" kern="1200" dirty="0">
                <a:solidFill>
                  <a:schemeClr val="tx1"/>
                </a:solidFill>
                <a:effectLst/>
                <a:latin typeface="+mn-lt"/>
                <a:ea typeface="+mn-ea"/>
                <a:cs typeface="+mn-cs"/>
              </a:rPr>
              <a:t> bekannt ist </a:t>
            </a:r>
            <a:r>
              <a:rPr lang="de-DE" sz="1200" u="sng" kern="1200" dirty="0">
                <a:solidFill>
                  <a:schemeClr val="tx1"/>
                </a:solidFill>
                <a:effectLst/>
                <a:latin typeface="+mn-lt"/>
                <a:ea typeface="+mn-ea"/>
                <a:cs typeface="+mn-cs"/>
                <a:hlinkClick r:id="rId9"/>
              </a:rPr>
              <a:t>https://european-union.europa.eu/priorities-and-actions/actions-topic/human-rights-and-democracy_de</a:t>
            </a:r>
            <a:r>
              <a:rPr lang="de-DE" sz="1200" kern="1200" dirty="0">
                <a:solidFill>
                  <a:schemeClr val="tx1"/>
                </a:solidFill>
                <a:effectLst/>
                <a:latin typeface="+mn-lt"/>
                <a:ea typeface="+mn-ea"/>
                <a:cs typeface="+mn-cs"/>
              </a:rPr>
              <a:t>.</a:t>
            </a:r>
            <a:endParaRPr lang="en-US" sz="1050" b="0" dirty="0"/>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 dem </a:t>
            </a:r>
            <a:r>
              <a:rPr lang="de-DE" sz="1200" b="1" kern="1200" dirty="0">
                <a:solidFill>
                  <a:schemeClr val="tx1"/>
                </a:solidFill>
                <a:effectLst/>
                <a:latin typeface="+mn-lt"/>
                <a:ea typeface="+mn-ea"/>
                <a:cs typeface="+mn-cs"/>
              </a:rPr>
              <a:t>europäischen </a:t>
            </a:r>
            <a:r>
              <a:rPr lang="en-US" sz="1200" b="1" i="0" kern="1200" dirty="0">
                <a:solidFill>
                  <a:schemeClr val="tx1"/>
                </a:solidFill>
                <a:effectLst/>
                <a:latin typeface="+mn-lt"/>
                <a:ea typeface="+mn-ea"/>
                <a:cs typeface="+mn-cs"/>
              </a:rPr>
              <a:t>Green Deal </a:t>
            </a:r>
            <a:r>
              <a:rPr lang="de-DE" sz="1200" kern="1200" dirty="0">
                <a:solidFill>
                  <a:schemeClr val="tx1"/>
                </a:solidFill>
                <a:effectLst/>
                <a:latin typeface="+mn-lt"/>
                <a:ea typeface="+mn-ea"/>
                <a:cs typeface="+mn-cs"/>
              </a:rPr>
              <a:t>will die EU ihre Emissionen senken und bis 2050 zum ersten klimaneutralen Kontinent werden. Weitere Informationen über den Grünen Deal findest du hier: </a:t>
            </a:r>
            <a:r>
              <a:rPr lang="de-DE" sz="1200" u="sng" kern="1200" dirty="0">
                <a:solidFill>
                  <a:schemeClr val="tx1"/>
                </a:solidFill>
                <a:effectLst/>
                <a:latin typeface="+mn-lt"/>
                <a:ea typeface="+mn-ea"/>
                <a:cs typeface="+mn-cs"/>
                <a:hlinkClick r:id="rId3"/>
              </a:rPr>
              <a:t>https://ec.europa.eu/info/strategy/priorities-2019-2024/european-green-deal_de</a:t>
            </a:r>
            <a:endParaRPr lang="de-D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err="1">
                <a:solidFill>
                  <a:schemeClr val="tx1"/>
                </a:solidFill>
                <a:effectLst/>
                <a:latin typeface="+mn-lt"/>
                <a:ea typeface="+mn-ea"/>
                <a:cs typeface="+mn-cs"/>
              </a:rPr>
              <a:t>NextGenerationEU</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ist eine Kampagne, die darauf abzielt,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den Bürgerinnen und Bürgern zu erklären, was die EU unternimmt, um die Wirtschaft nach der Corona-Krise wieder anzukurbeln;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die EU in Zukunft krisenfester zu gestalten;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de-DE" sz="1200" kern="1200" dirty="0">
                <a:solidFill>
                  <a:schemeClr val="tx1"/>
                </a:solidFill>
                <a:effectLst/>
                <a:latin typeface="+mn-lt"/>
                <a:ea typeface="+mn-ea"/>
                <a:cs typeface="+mn-cs"/>
              </a:rPr>
              <a:t>eine sicherere, grünere, gesündere, digitale und gerechtere EU zu schaffen.</a:t>
            </a:r>
            <a:endParaRPr lang="en-US" sz="1200" kern="1200" dirty="0">
              <a:solidFill>
                <a:schemeClr val="tx1"/>
              </a:solidFill>
              <a:effectLst/>
              <a:latin typeface="+mn-lt"/>
              <a:ea typeface="+mn-ea"/>
              <a:cs typeface="+mn-cs"/>
            </a:endParaRPr>
          </a:p>
          <a:p>
            <a:pPr lvl="0"/>
            <a:endParaRPr lang="de-D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Digitalisierung</a:t>
            </a:r>
            <a:r>
              <a:rPr lang="de-DE" sz="1200" kern="1200" dirty="0">
                <a:solidFill>
                  <a:schemeClr val="tx1"/>
                </a:solidFill>
                <a:effectLst/>
                <a:latin typeface="+mn-lt"/>
                <a:ea typeface="+mn-ea"/>
                <a:cs typeface="+mn-cs"/>
              </a:rPr>
              <a:t>: Die EU arbeitet auf das Ziel hin, allen in der EU lebenden Menschen den Zugang zum Internet zu ermöglichen (</a:t>
            </a:r>
            <a:r>
              <a:rPr lang="de-DE" sz="1200" b="1" kern="1200" dirty="0">
                <a:solidFill>
                  <a:schemeClr val="tx1"/>
                </a:solidFill>
                <a:effectLst/>
                <a:latin typeface="+mn-lt"/>
                <a:ea typeface="+mn-ea"/>
                <a:cs typeface="+mn-cs"/>
              </a:rPr>
              <a:t>Wifi4EU-Initiative</a:t>
            </a:r>
            <a:r>
              <a:rPr lang="de-DE" sz="1200" kern="1200" dirty="0">
                <a:solidFill>
                  <a:schemeClr val="tx1"/>
                </a:solidFill>
                <a:effectLst/>
                <a:latin typeface="+mn-lt"/>
                <a:ea typeface="+mn-ea"/>
                <a:cs typeface="+mn-cs"/>
              </a:rPr>
              <a:t>) und gleichzeitig die Sicherheit von Kindern und jungen Erwachsenen bei der Nutzung des Internets oder mobiler Technologien zu gewährleisten (</a:t>
            </a:r>
            <a:r>
              <a:rPr lang="de-DE" sz="1200" b="1" kern="1200" dirty="0" err="1">
                <a:solidFill>
                  <a:schemeClr val="tx1"/>
                </a:solidFill>
                <a:effectLst/>
                <a:latin typeface="+mn-lt"/>
                <a:ea typeface="+mn-ea"/>
                <a:cs typeface="+mn-cs"/>
              </a:rPr>
              <a:t>Better</a:t>
            </a:r>
            <a:r>
              <a:rPr lang="de-DE" sz="1200" b="1" kern="1200" dirty="0">
                <a:solidFill>
                  <a:schemeClr val="tx1"/>
                </a:solidFill>
                <a:effectLst/>
                <a:latin typeface="+mn-lt"/>
                <a:ea typeface="+mn-ea"/>
                <a:cs typeface="+mn-cs"/>
              </a:rPr>
              <a:t> Internet </a:t>
            </a:r>
            <a:r>
              <a:rPr lang="de-DE" sz="1200" b="1" kern="1200" dirty="0" err="1">
                <a:solidFill>
                  <a:schemeClr val="tx1"/>
                </a:solidFill>
                <a:effectLst/>
                <a:latin typeface="+mn-lt"/>
                <a:ea typeface="+mn-ea"/>
                <a:cs typeface="+mn-cs"/>
              </a:rPr>
              <a:t>for</a:t>
            </a:r>
            <a:r>
              <a:rPr lang="de-DE" sz="1200" b="1" kern="1200" dirty="0">
                <a:solidFill>
                  <a:schemeClr val="tx1"/>
                </a:solidFill>
                <a:effectLst/>
                <a:latin typeface="+mn-lt"/>
                <a:ea typeface="+mn-ea"/>
                <a:cs typeface="+mn-cs"/>
              </a:rPr>
              <a:t> Kids</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de-D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Gleichwertigkeit</a:t>
            </a:r>
            <a:r>
              <a:rPr lang="de-DE" sz="1200" kern="1200" dirty="0">
                <a:solidFill>
                  <a:schemeClr val="tx1"/>
                </a:solidFill>
                <a:effectLst/>
                <a:latin typeface="+mn-lt"/>
                <a:ea typeface="+mn-ea"/>
                <a:cs typeface="+mn-cs"/>
              </a:rPr>
              <a:t>: Die EU setzt sich für die Verwirklichung einer </a:t>
            </a:r>
            <a:r>
              <a:rPr lang="de-DE" sz="1200" b="1" kern="1200" dirty="0">
                <a:solidFill>
                  <a:schemeClr val="tx1"/>
                </a:solidFill>
                <a:effectLst/>
                <a:latin typeface="+mn-lt"/>
                <a:ea typeface="+mn-ea"/>
                <a:cs typeface="+mn-cs"/>
              </a:rPr>
              <a:t>Union der Gleichheit</a:t>
            </a:r>
            <a:r>
              <a:rPr lang="de-DE" sz="1200" kern="1200" dirty="0">
                <a:solidFill>
                  <a:schemeClr val="tx1"/>
                </a:solidFill>
                <a:effectLst/>
                <a:latin typeface="+mn-lt"/>
                <a:ea typeface="+mn-ea"/>
                <a:cs typeface="+mn-cs"/>
              </a:rPr>
              <a:t> ein, d. h. sie ist bestrebt, die Voraussetzungen dafür zu schaffen, dass alle Menschen unbehelligt leben, sich entfalten und Führungspositionen übernehmen können, ungeachtet von Unterschieden aufgrund ihres Geschlechts, ihrer Hautfarbe oder ethnischen Herkunft, ihrer Religion oder Weltanschauung, einer Behinderung, ihres Alters oder ihrer sexuellen Orientierung. Um dieses Ziel zu erreichen, geht die EU mit Mechanismen, Strategien und Maßnahmen gegen strukturelle Diskriminierung und die bei uns häufig vorhandenen Stereotypen vor.</a:t>
            </a:r>
            <a:endParaRPr lang="en-US"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Weitere Informationen: </a:t>
            </a:r>
            <a:r>
              <a:rPr lang="de-DE" sz="1200" u="sng" kern="1200" dirty="0">
                <a:solidFill>
                  <a:schemeClr val="tx1"/>
                </a:solidFill>
                <a:effectLst/>
                <a:latin typeface="+mn-lt"/>
                <a:ea typeface="+mn-ea"/>
                <a:cs typeface="+mn-cs"/>
                <a:hlinkClick r:id="rId4"/>
              </a:rPr>
              <a:t>Die Prioritäten der Europäischen Kommission | Europäische Kommission (europa.eu)</a:t>
            </a:r>
            <a:endParaRPr lang="en-GB" sz="14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Als Europa am 24. Februar 2022 erwachte, sah es sich mit der entsetzlichen Nachricht über die militärische Aggression Russlands gegen die Ukraine konfrontiert. Diese Aggression ist nicht nur ein Angriff auf die Ukraine, sondern auch auf die Werte, die wir in der Europäischen Union hochhalten. Als eine auf Frieden, Demokratie und Rechtsstaatlichkeit gegründete Union erinnern wir uns angesichts der Gräueltaten an unserer Grenze sehr genau an die Gründe, aus denen die EU entstanden ist. Die EU hat mit Einigkeit, Stärke und Schnelligkeit auf diese Krise reagiert, wie sie dies bei den zahlreichen Herausforderungen des Vorjahres getan 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https://ec.europa.eu/info/strategy/priorities-2019-2024/stronger-europe-world/eu-solidarity-ukraine_de</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de-DE" sz="1800" b="1">
                <a:effectLst/>
                <a:latin typeface="Calibri" panose="020F0502020204030204" pitchFamily="34" charset="0"/>
                <a:ea typeface="Calibri" panose="020F0502020204030204" pitchFamily="34" charset="0"/>
                <a:cs typeface="Times New Roman" panose="02020603050405020304" pitchFamily="18" charset="0"/>
              </a:rPr>
              <a:t>Das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Europäische Jahr der Jugend</a:t>
            </a:r>
            <a:r>
              <a:rPr lang="de-DE" sz="1800" dirty="0">
                <a:effectLst/>
                <a:latin typeface="Calibri" panose="020F0502020204030204" pitchFamily="34" charset="0"/>
                <a:ea typeface="Calibri" panose="020F0502020204030204" pitchFamily="34" charset="0"/>
                <a:cs typeface="Times New Roman" panose="02020603050405020304" pitchFamily="18" charset="0"/>
              </a:rPr>
              <a:t>: 2022 war das Europäische Jahr der Jugend. Es schuf mehr Möglichkeiten für junge Menschen und ermutigte sie dazu, aktive Bürgerinnen und Bürger sowie Akteure des Wandels zu werden. Es sollte jungen Menschen insgesamt mehr und bessere Zukunftschancen bieten. Mehr zum Europäischen Jahr der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Jugend</a:t>
            </a:r>
            <a:r>
              <a:rPr lang="de-DE" sz="1200" u="sng" kern="1200" dirty="0" err="1">
                <a:solidFill>
                  <a:schemeClr val="tx1"/>
                </a:solidFill>
                <a:effectLst/>
                <a:latin typeface="+mn-lt"/>
                <a:ea typeface="+mn-ea"/>
                <a:cs typeface="+mn-cs"/>
                <a:hlinkClick r:id="rId3"/>
              </a:rPr>
              <a:t>Was</a:t>
            </a:r>
            <a:r>
              <a:rPr lang="de-DE" sz="1200" u="sng" kern="1200" dirty="0">
                <a:solidFill>
                  <a:schemeClr val="tx1"/>
                </a:solidFill>
                <a:effectLst/>
                <a:latin typeface="+mn-lt"/>
                <a:ea typeface="+mn-ea"/>
                <a:cs typeface="+mn-cs"/>
                <a:hlinkClick r:id="rId3"/>
              </a:rPr>
              <a:t> ist das Europäische Jahr der Jugend? | Europäisches Jugendportal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Mögliche Themen: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Menschenrechte (z. B. LGBTIQ-Rechte)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Umwelt (z. B. Klimaschutz)</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Beschäftigung (z. B. wie man nach dem Studium einen Arbeitsplatz findet)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Jugend (z. B. Chancen für junge Menschen)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Soziale Inklusion (z. B. Gleichstellung von Frauen und Männern)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Bildung (z. B. wie man im Ausland studieren kann/wie man nach Abschluss der Sekundarschule finanzielle Unterstützung für ein Studium bekommt)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Gesundheit</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Besuche die offizielle Website des Europäischen Parlaments unter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Besuche die offizielle Website des Rates der EU unter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Besuche die offizielle Website des Rates der EU unter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Besuche die offizielle Website der Europäischen Kommission unter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Besuche die offizielle Website des Gerichtshofs der Europäischen Union unter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Besuche die offizielle Website des Europäischen Rechnungshofs unter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Besuche die offizielle Website der Europäischen Zentralbank unter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Liberale da Verona, „Die Entführung der Europa“, ca. 1470, Öl auf Pappelholz, Louvre.</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Das Gemälde zeigt die Entführung der phönizischen Königstochter Europa durch Zeus, der sich in einen weißen Stier verwandelt hat, um die Prinzessin aus Kreta zu entführen. Eine der Theorien zur Herkunft des Namens „Europa“ besagt, dass der Kontinent nach ihr benannt wurde.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b="1" kern="1200" dirty="0">
                <a:solidFill>
                  <a:schemeClr val="tx1"/>
                </a:solidFill>
                <a:effectLst/>
                <a:latin typeface="+mn-lt"/>
                <a:ea typeface="+mn-ea"/>
                <a:cs typeface="+mn-cs"/>
              </a:rPr>
              <a:t>Was ist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BE" sz="1200" kern="1200" dirty="0" err="1">
                <a:solidFill>
                  <a:schemeClr val="tx1"/>
                </a:solidFill>
                <a:effectLst/>
                <a:latin typeface="+mn-lt"/>
                <a:ea typeface="+mn-ea"/>
                <a:cs typeface="+mn-cs"/>
              </a:rPr>
              <a:t>Einer</a:t>
            </a:r>
            <a:r>
              <a:rPr lang="fr-BE" sz="1200" kern="1200" dirty="0">
                <a:solidFill>
                  <a:schemeClr val="tx1"/>
                </a:solidFill>
                <a:effectLst/>
                <a:latin typeface="+mn-lt"/>
                <a:ea typeface="+mn-ea"/>
                <a:cs typeface="+mn-cs"/>
              </a:rPr>
              <a:t> der </a:t>
            </a:r>
            <a:r>
              <a:rPr lang="fr-BE" sz="1200" kern="1200" dirty="0" err="1">
                <a:solidFill>
                  <a:schemeClr val="tx1"/>
                </a:solidFill>
                <a:effectLst/>
                <a:latin typeface="+mn-lt"/>
                <a:ea typeface="+mn-ea"/>
                <a:cs typeface="+mn-cs"/>
              </a:rPr>
              <a:t>sechs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Kontinente</a:t>
            </a:r>
            <a:r>
              <a:rPr lang="fr-BE" sz="1200" kern="1200" dirty="0">
                <a:solidFill>
                  <a:schemeClr val="tx1"/>
                </a:solidFill>
                <a:effectLst/>
                <a:latin typeface="+mn-lt"/>
                <a:ea typeface="+mn-ea"/>
                <a:cs typeface="+mn-cs"/>
              </a:rPr>
              <a:t> der </a:t>
            </a:r>
            <a:r>
              <a:rPr lang="fr-BE" sz="1200" kern="1200" dirty="0" err="1">
                <a:solidFill>
                  <a:schemeClr val="tx1"/>
                </a:solidFill>
                <a:effectLst/>
                <a:latin typeface="+mn-lt"/>
                <a:ea typeface="+mn-ea"/>
                <a:cs typeface="+mn-cs"/>
              </a:rPr>
              <a:t>Welt</a:t>
            </a: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Europa umfasst 44 Länder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Seine Einwohnerzahl beträgt mehr als 700 Millionen</a:t>
            </a:r>
          </a:p>
          <a:p>
            <a:pPr lvl="0"/>
            <a:endParaRPr lang="en-US"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Was ist die Europäische Union?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Sie ist eine einmalige wirtschaftliche und politische Union, der 27 europäische Mitgliedstaaten angehören, die gemeinsam in eine bessere Zukunft gehen wollen.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Ihre Einwohnerzahl beträgt ca. </a:t>
            </a:r>
            <a:r>
              <a:rPr lang="de-DE" sz="1200" b="1" kern="1200" dirty="0">
                <a:solidFill>
                  <a:schemeClr val="tx1"/>
                </a:solidFill>
                <a:effectLst/>
                <a:latin typeface="+mn-lt"/>
                <a:ea typeface="+mn-ea"/>
                <a:cs typeface="+mn-cs"/>
              </a:rPr>
              <a:t>447 Millionen</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Die Europäische Union macht es ihren Bürgerinnen und Bürgern einfacher, in einem anderen EU-Land zu leben, zu arbeiten oder dorthin zu reisen.</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Meilensteine auf dem Weg zu einem modernen Europa waren: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Die griechische Antike und die Gründung Roms</a:t>
            </a:r>
            <a:r>
              <a:rPr lang="de-DE" sz="1200" kern="1200" dirty="0">
                <a:solidFill>
                  <a:schemeClr val="tx1"/>
                </a:solidFill>
                <a:effectLst/>
                <a:latin typeface="+mn-lt"/>
                <a:ea typeface="+mn-ea"/>
                <a:cs typeface="+mn-cs"/>
              </a:rPr>
              <a:t>, die Demokratie, den Staatsgedanken und Kultur nach Europa gebracht haben.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Die Reformation </a:t>
            </a:r>
            <a:r>
              <a:rPr lang="de-DE" sz="1200" kern="1200" dirty="0">
                <a:solidFill>
                  <a:schemeClr val="tx1"/>
                </a:solidFill>
                <a:effectLst/>
                <a:latin typeface="+mn-lt"/>
                <a:ea typeface="+mn-ea"/>
                <a:cs typeface="+mn-cs"/>
              </a:rPr>
              <a:t>im 16. und 17. Jahrhundert, die in Europa die Haltung gegenüber der Religion verändert hat.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Die Aufklärung</a:t>
            </a:r>
            <a:r>
              <a:rPr lang="de-DE" sz="1200" kern="1200" dirty="0">
                <a:solidFill>
                  <a:schemeClr val="tx1"/>
                </a:solidFill>
                <a:effectLst/>
                <a:latin typeface="+mn-lt"/>
                <a:ea typeface="+mn-ea"/>
                <a:cs typeface="+mn-cs"/>
              </a:rPr>
              <a:t>, eine geistige, politische und ideologische Strömung im 18. Jahrhundert, die Logik und Verstand in den Vordergrund gerückt und die Grundlagen für die moderne Wissenschaft und Politik geschaffen hat.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b="1" kern="1200" dirty="0">
                <a:solidFill>
                  <a:schemeClr val="tx1"/>
                </a:solidFill>
                <a:effectLst/>
                <a:latin typeface="+mn-lt"/>
                <a:ea typeface="+mn-ea"/>
                <a:cs typeface="+mn-cs"/>
              </a:rPr>
              <a:t>Die Einführung des Parlamentarismus,</a:t>
            </a:r>
            <a:r>
              <a:rPr lang="de-DE" sz="1200" kern="1200" dirty="0">
                <a:solidFill>
                  <a:schemeClr val="tx1"/>
                </a:solidFill>
                <a:effectLst/>
                <a:latin typeface="+mn-lt"/>
                <a:ea typeface="+mn-ea"/>
                <a:cs typeface="+mn-cs"/>
              </a:rPr>
              <a:t> der heute das Fundament moderner europäischer Regierungsformen bildet.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1" kern="1200" dirty="0">
                <a:solidFill>
                  <a:schemeClr val="tx1"/>
                </a:solidFill>
                <a:effectLst/>
                <a:latin typeface="+mn-lt"/>
                <a:ea typeface="+mn-ea"/>
                <a:cs typeface="+mn-cs"/>
              </a:rPr>
              <a:t>Die Entwicklung der sozialen Rechte </a:t>
            </a:r>
            <a:r>
              <a:rPr lang="de-DE" sz="1200" kern="1200" dirty="0">
                <a:solidFill>
                  <a:schemeClr val="tx1"/>
                </a:solidFill>
                <a:effectLst/>
                <a:latin typeface="+mn-lt"/>
                <a:ea typeface="+mn-ea"/>
                <a:cs typeface="+mn-cs"/>
              </a:rPr>
              <a:t>im Laufe des 19. und 20. Jahrhunderts, die unsere heutigen Lebens- und Arbeitsbedingungen schützen.</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de-DE" sz="1200" b="1" kern="1200" dirty="0">
                <a:solidFill>
                  <a:schemeClr val="tx1"/>
                </a:solidFill>
                <a:effectLst/>
                <a:latin typeface="+mn-lt"/>
                <a:ea typeface="+mn-ea"/>
                <a:cs typeface="+mn-cs"/>
              </a:rPr>
              <a:t>Pablo Picasso</a:t>
            </a:r>
            <a:r>
              <a:rPr lang="de-DE" sz="1200" kern="1200" dirty="0">
                <a:solidFill>
                  <a:schemeClr val="tx1"/>
                </a:solidFill>
                <a:effectLst/>
                <a:latin typeface="+mn-lt"/>
                <a:ea typeface="+mn-ea"/>
                <a:cs typeface="+mn-cs"/>
              </a:rPr>
              <a:t> war ein spanischer Künstler, der dafür bekannt ist, neben Georges Braque den Kubismus mitbegründet zu haben. Du kennst vielleicht zwei seiner berühmten Werke — „</a:t>
            </a:r>
            <a:r>
              <a:rPr lang="de-DE" sz="1200" kern="1200" dirty="0" err="1">
                <a:solidFill>
                  <a:schemeClr val="tx1"/>
                </a:solidFill>
                <a:effectLst/>
                <a:latin typeface="+mn-lt"/>
                <a:ea typeface="+mn-ea"/>
                <a:cs typeface="+mn-cs"/>
              </a:rPr>
              <a:t>Guernica</a:t>
            </a:r>
            <a:r>
              <a:rPr lang="de-DE" sz="1200" kern="1200" dirty="0">
                <a:solidFill>
                  <a:schemeClr val="tx1"/>
                </a:solidFill>
                <a:effectLst/>
                <a:latin typeface="+mn-lt"/>
                <a:ea typeface="+mn-ea"/>
                <a:cs typeface="+mn-cs"/>
              </a:rPr>
              <a:t>“ und „Les </a:t>
            </a:r>
            <a:r>
              <a:rPr lang="de-DE" sz="1200" kern="1200" dirty="0" err="1">
                <a:solidFill>
                  <a:schemeClr val="tx1"/>
                </a:solidFill>
                <a:effectLst/>
                <a:latin typeface="+mn-lt"/>
                <a:ea typeface="+mn-ea"/>
                <a:cs typeface="+mn-cs"/>
              </a:rPr>
              <a:t>Demoiselles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d'Avignon</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lvl="0" indent="-228600">
              <a:buFont typeface="+mj-lt"/>
              <a:buAutoNum type="arabicPeriod"/>
            </a:pPr>
            <a:r>
              <a:rPr lang="de-DE" sz="1200" b="1" kern="1200" dirty="0">
                <a:solidFill>
                  <a:schemeClr val="tx1"/>
                </a:solidFill>
                <a:effectLst/>
                <a:latin typeface="+mn-lt"/>
                <a:ea typeface="+mn-ea"/>
                <a:cs typeface="+mn-cs"/>
              </a:rPr>
              <a:t>Ludwig van Beethoven</a:t>
            </a:r>
            <a:r>
              <a:rPr lang="de-DE" sz="1200" kern="1200" dirty="0">
                <a:solidFill>
                  <a:schemeClr val="tx1"/>
                </a:solidFill>
                <a:effectLst/>
                <a:latin typeface="+mn-lt"/>
                <a:ea typeface="+mn-ea"/>
                <a:cs typeface="+mn-cs"/>
              </a:rPr>
              <a:t> war ein deutscher Komponist und Pianist, der für seine Symphonien bekannt ist. Beethoven war in der westlichen Musik maßgebend für den Übergang von der Klassik zur Romantik. Er komponierte die „Ode an die Freude“, die später zur Europahymne wurde.</a:t>
            </a:r>
            <a:endParaRPr lang="en-US" sz="1200" kern="1200" dirty="0">
              <a:solidFill>
                <a:schemeClr val="tx1"/>
              </a:solidFill>
              <a:effectLst/>
              <a:latin typeface="+mn-lt"/>
              <a:ea typeface="+mn-ea"/>
              <a:cs typeface="+mn-cs"/>
            </a:endParaRPr>
          </a:p>
          <a:p>
            <a:pPr marL="228600" lvl="0" indent="-228600">
              <a:buFont typeface="+mj-lt"/>
              <a:buAutoNum type="arabicPeriod"/>
            </a:pPr>
            <a:r>
              <a:rPr lang="de-DE" sz="1200" b="1" kern="1200" dirty="0">
                <a:solidFill>
                  <a:schemeClr val="tx1"/>
                </a:solidFill>
                <a:effectLst/>
                <a:latin typeface="+mn-lt"/>
                <a:ea typeface="+mn-ea"/>
                <a:cs typeface="+mn-cs"/>
              </a:rPr>
              <a:t>Alfons Mucha</a:t>
            </a:r>
            <a:r>
              <a:rPr lang="de-DE" sz="1200" kern="1200" dirty="0">
                <a:solidFill>
                  <a:schemeClr val="tx1"/>
                </a:solidFill>
                <a:effectLst/>
                <a:latin typeface="+mn-lt"/>
                <a:ea typeface="+mn-ea"/>
                <a:cs typeface="+mn-cs"/>
              </a:rPr>
              <a:t> war ein tschechischer Maler und Zeichner und ein Vertreter des Jugendstils. Zu seinen bekanntesten Gemälden gehören „Früchte“ (1897) und „Das Slawische Epos“ (1910–1928), das die Geschichte aller slawischen Völker darstellt.</a:t>
            </a:r>
            <a:endParaRPr lang="en-US" sz="1200" kern="1200" dirty="0">
              <a:solidFill>
                <a:schemeClr val="tx1"/>
              </a:solidFill>
              <a:effectLst/>
              <a:latin typeface="+mn-lt"/>
              <a:ea typeface="+mn-ea"/>
              <a:cs typeface="+mn-cs"/>
            </a:endParaRPr>
          </a:p>
          <a:p>
            <a:pPr marL="228600" lvl="0" indent="-228600">
              <a:buFont typeface="+mj-lt"/>
              <a:buAutoNum type="arabicPeriod"/>
            </a:pPr>
            <a:r>
              <a:rPr lang="de-DE" sz="1200" b="1" kern="1200" dirty="0">
                <a:solidFill>
                  <a:schemeClr val="tx1"/>
                </a:solidFill>
                <a:effectLst/>
                <a:latin typeface="+mn-lt"/>
                <a:ea typeface="+mn-ea"/>
                <a:cs typeface="+mn-cs"/>
              </a:rPr>
              <a:t> Hilma </a:t>
            </a:r>
            <a:r>
              <a:rPr lang="de-DE" sz="1200" b="1" kern="1200" dirty="0" err="1">
                <a:solidFill>
                  <a:schemeClr val="tx1"/>
                </a:solidFill>
                <a:effectLst/>
                <a:latin typeface="+mn-lt"/>
                <a:ea typeface="+mn-ea"/>
                <a:cs typeface="+mn-cs"/>
              </a:rPr>
              <a:t>af</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Klint</a:t>
            </a:r>
            <a:r>
              <a:rPr lang="de-DE" sz="1200" kern="1200" dirty="0">
                <a:solidFill>
                  <a:schemeClr val="tx1"/>
                </a:solidFill>
                <a:effectLst/>
                <a:latin typeface="+mn-lt"/>
                <a:ea typeface="+mn-ea"/>
                <a:cs typeface="+mn-cs"/>
              </a:rPr>
              <a:t> war eine schwedische Malerin. Ihre abstrakten Gemälde, in denen sie sich mit Spiritualität, Lebenszyklen, Spiralen, Geometrie und Farbtheorie auseinandersetzte, zählen zu den ersten abstrakten Werken in der westlichen Kunstgeschichte.</a:t>
            </a:r>
            <a:endParaRPr lang="en-US" sz="1200" kern="1200" dirty="0">
              <a:solidFill>
                <a:schemeClr val="tx1"/>
              </a:solidFill>
              <a:effectLst/>
              <a:latin typeface="+mn-lt"/>
              <a:ea typeface="+mn-ea"/>
              <a:cs typeface="+mn-cs"/>
            </a:endParaRPr>
          </a:p>
          <a:p>
            <a:pPr marL="228600" lvl="0" indent="-228600">
              <a:buFont typeface="+mj-lt"/>
              <a:buAutoNum type="arabicPeriod"/>
            </a:pPr>
            <a:r>
              <a:rPr lang="de-DE" sz="1200" b="1" kern="1200" dirty="0">
                <a:solidFill>
                  <a:schemeClr val="tx1"/>
                </a:solidFill>
                <a:effectLst/>
                <a:latin typeface="+mn-lt"/>
                <a:ea typeface="+mn-ea"/>
                <a:cs typeface="+mn-cs"/>
              </a:rPr>
              <a:t>Stefan Zweig</a:t>
            </a:r>
            <a:r>
              <a:rPr lang="de-DE" sz="1200" kern="1200" dirty="0">
                <a:solidFill>
                  <a:schemeClr val="tx1"/>
                </a:solidFill>
                <a:effectLst/>
                <a:latin typeface="+mn-lt"/>
                <a:ea typeface="+mn-ea"/>
                <a:cs typeface="+mn-cs"/>
              </a:rPr>
              <a:t> war ein österreichischer Schriftsteller, Dramatiker, Journalist und Biograph. Vielleicht kennst du eines seiner wichtigsten Werke „Die Schachnovelle und andere Geschichten“ (1941), eine Sammlung von fünf brillanten und kreativen psychologischen Thrillern.</a:t>
            </a:r>
            <a:endParaRPr lang="en-US" sz="1200" kern="1200" dirty="0">
              <a:solidFill>
                <a:schemeClr val="tx1"/>
              </a:solidFill>
              <a:effectLst/>
              <a:latin typeface="+mn-lt"/>
              <a:ea typeface="+mn-ea"/>
              <a:cs typeface="+mn-cs"/>
            </a:endParaRPr>
          </a:p>
          <a:p>
            <a:pPr marL="228600" lvl="0" indent="-228600">
              <a:buFont typeface="+mj-lt"/>
              <a:buAutoNum type="arabicPeriod"/>
            </a:pPr>
            <a:r>
              <a:rPr lang="de-DE" sz="1200" b="1" kern="1200" dirty="0" err="1">
                <a:solidFill>
                  <a:schemeClr val="tx1"/>
                </a:solidFill>
                <a:effectLst/>
                <a:latin typeface="+mn-lt"/>
                <a:ea typeface="+mn-ea"/>
                <a:cs typeface="+mn-cs"/>
              </a:rPr>
              <a:t>Wisława</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Szymborska</a:t>
            </a:r>
            <a:r>
              <a:rPr lang="de-DE" sz="1200" kern="1200" dirty="0">
                <a:solidFill>
                  <a:schemeClr val="tx1"/>
                </a:solidFill>
                <a:effectLst/>
                <a:latin typeface="+mn-lt"/>
                <a:ea typeface="+mn-ea"/>
                <a:cs typeface="+mn-cs"/>
              </a:rPr>
              <a:t> war eine polnische Dichterin, Essayistin und Übersetzerin, die 1996 den Nobelpreis für Literatur erhielt. Eine ihrer berühmtesten </a:t>
            </a:r>
            <a:r>
              <a:rPr lang="de-DE" sz="1200" kern="1200" dirty="0" err="1">
                <a:solidFill>
                  <a:schemeClr val="tx1"/>
                </a:solidFill>
                <a:effectLst/>
                <a:latin typeface="+mn-lt"/>
                <a:ea typeface="+mn-ea"/>
                <a:cs typeface="+mn-cs"/>
              </a:rPr>
              <a:t>Gedichtesammlungen</a:t>
            </a:r>
            <a:r>
              <a:rPr lang="de-DE" sz="1200" kern="1200" dirty="0">
                <a:solidFill>
                  <a:schemeClr val="tx1"/>
                </a:solidFill>
                <a:effectLst/>
                <a:latin typeface="+mn-lt"/>
                <a:ea typeface="+mn-ea"/>
                <a:cs typeface="+mn-cs"/>
              </a:rPr>
              <a:t> ist „Landschaft mit Sandkorn“.</a:t>
            </a:r>
            <a:endParaRPr lang="en-US" sz="1200" kern="1200" dirty="0">
              <a:solidFill>
                <a:schemeClr val="tx1"/>
              </a:solidFill>
              <a:effectLst/>
              <a:latin typeface="+mn-lt"/>
              <a:ea typeface="+mn-ea"/>
              <a:cs typeface="+mn-cs"/>
            </a:endParaRPr>
          </a:p>
          <a:p>
            <a:pPr marL="228600" lvl="0" indent="-228600">
              <a:buFont typeface="+mj-lt"/>
              <a:buAutoNum type="arabicPeriod"/>
            </a:pPr>
            <a:r>
              <a:rPr lang="de-DE" sz="1200" b="1" kern="1200" dirty="0">
                <a:solidFill>
                  <a:schemeClr val="tx1"/>
                </a:solidFill>
                <a:effectLst/>
                <a:latin typeface="+mn-lt"/>
                <a:ea typeface="+mn-ea"/>
                <a:cs typeface="+mn-cs"/>
              </a:rPr>
              <a:t>Simone de Beauvoir</a:t>
            </a:r>
            <a:r>
              <a:rPr lang="de-DE" sz="1200" kern="1200" dirty="0">
                <a:solidFill>
                  <a:schemeClr val="tx1"/>
                </a:solidFill>
                <a:effectLst/>
                <a:latin typeface="+mn-lt"/>
                <a:ea typeface="+mn-ea"/>
                <a:cs typeface="+mn-cs"/>
              </a:rPr>
              <a:t> war eine französische Schriftstellerin, Philosophin und Essayistin. Eines ihrer berühmtesten Werke ist ihr autobiographischer Roman „</a:t>
            </a:r>
            <a:r>
              <a:rPr lang="de-DE" sz="1200" kern="1200" dirty="0" err="1">
                <a:solidFill>
                  <a:schemeClr val="tx1"/>
                </a:solidFill>
                <a:effectLst/>
                <a:latin typeface="+mn-lt"/>
                <a:ea typeface="+mn-ea"/>
                <a:cs typeface="+mn-cs"/>
              </a:rPr>
              <a:t>Mémoires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d’une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jeune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fille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rangée</a:t>
            </a:r>
            <a:r>
              <a:rPr lang="de-DE" sz="1200" kern="1200" dirty="0">
                <a:solidFill>
                  <a:schemeClr val="tx1"/>
                </a:solidFill>
                <a:effectLst/>
                <a:latin typeface="+mn-lt"/>
                <a:ea typeface="+mn-ea"/>
                <a:cs typeface="+mn-cs"/>
              </a:rPr>
              <a:t>“ („Memoiren einer Tochter aus gutem Haus“, 1958), in dem sie aus ihrer Kindheit und Jugend erzählt.</a:t>
            </a:r>
            <a:endParaRPr lang="en-US" sz="1200" kern="1200" dirty="0">
              <a:solidFill>
                <a:schemeClr val="tx1"/>
              </a:solidFill>
              <a:effectLst/>
              <a:latin typeface="+mn-lt"/>
              <a:ea typeface="+mn-ea"/>
              <a:cs typeface="+mn-cs"/>
            </a:endParaRPr>
          </a:p>
          <a:p>
            <a:pPr marL="228600" lvl="0" indent="-228600">
              <a:buFont typeface="+mj-lt"/>
              <a:buAutoNum type="arabicPeriod"/>
            </a:pPr>
            <a:r>
              <a:rPr lang="de-DE" sz="1200" b="1" kern="1200" dirty="0">
                <a:solidFill>
                  <a:schemeClr val="tx1"/>
                </a:solidFill>
                <a:effectLst/>
                <a:latin typeface="+mn-lt"/>
                <a:ea typeface="+mn-ea"/>
                <a:cs typeface="+mn-cs"/>
              </a:rPr>
              <a:t>Magda </a:t>
            </a:r>
            <a:r>
              <a:rPr lang="de-DE" sz="1200" b="1" kern="1200" dirty="0" err="1">
                <a:solidFill>
                  <a:schemeClr val="tx1"/>
                </a:solidFill>
                <a:effectLst/>
                <a:latin typeface="+mn-lt"/>
                <a:ea typeface="+mn-ea"/>
                <a:cs typeface="+mn-cs"/>
              </a:rPr>
              <a:t>Szabó</a:t>
            </a:r>
            <a:r>
              <a:rPr lang="de-DE" sz="1200" kern="1200" dirty="0">
                <a:solidFill>
                  <a:schemeClr val="tx1"/>
                </a:solidFill>
                <a:effectLst/>
                <a:latin typeface="+mn-lt"/>
                <a:ea typeface="+mn-ea"/>
                <a:cs typeface="+mn-cs"/>
              </a:rPr>
              <a:t> war eine ungarische Romanschriftstellerin, die Dramen, Essays, Studien, Erinnerungen, Poesie und Kinderliteratur schrieb. Ihr 1987 erschienener Roman „</a:t>
            </a:r>
            <a:r>
              <a:rPr lang="de-DE" sz="1200" kern="1200" dirty="0" err="1">
                <a:solidFill>
                  <a:schemeClr val="tx1"/>
                </a:solidFill>
                <a:effectLst/>
                <a:latin typeface="+mn-lt"/>
                <a:ea typeface="+mn-ea"/>
                <a:cs typeface="+mn-cs"/>
              </a:rPr>
              <a:t>Az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ajtó</a:t>
            </a:r>
            <a:r>
              <a:rPr lang="de-DE" sz="1200" kern="1200" dirty="0">
                <a:solidFill>
                  <a:schemeClr val="tx1"/>
                </a:solidFill>
                <a:effectLst/>
                <a:latin typeface="+mn-lt"/>
                <a:ea typeface="+mn-ea"/>
                <a:cs typeface="+mn-cs"/>
              </a:rPr>
              <a:t>“ („Die Tür“) sollte zu einem ihrer bekanntesten Werke weltweit werden.</a:t>
            </a:r>
            <a:endParaRPr lang="en-US" sz="1200" kern="1200" dirty="0">
              <a:solidFill>
                <a:schemeClr val="tx1"/>
              </a:solidFill>
              <a:effectLst/>
              <a:latin typeface="+mn-lt"/>
              <a:ea typeface="+mn-ea"/>
              <a:cs typeface="+mn-cs"/>
            </a:endParaRPr>
          </a:p>
          <a:p>
            <a:endParaRPr lang="de-D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1" i="1" kern="1200" dirty="0">
                <a:solidFill>
                  <a:schemeClr val="tx1"/>
                </a:solidFill>
                <a:effectLst/>
                <a:latin typeface="+mn-lt"/>
                <a:ea typeface="+mn-ea"/>
                <a:cs typeface="+mn-cs"/>
              </a:rPr>
              <a:t>Welche europäischen Künstlerinnen und Künstler kennst du noch?</a:t>
            </a:r>
            <a:endParaRPr lang="en-GB" b="1" i="1"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Jedes EU-Land hat seine eigene Kultur, seine eigene(n) Sprache(n) und seine eigenen Traditionen. Trotzdem haben sie alle dieselben gemeinsamen Werte, die sie achten müssen, wenn sie zur Europäischen Union gehören wollen: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Würde des Menschen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Freiheit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Demokratie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Gleichstellung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Rechtsstaatlichkeit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Menschenrechte</a:t>
            </a:r>
            <a:endParaRPr lang="en-US" sz="1200" kern="1200" dirty="0">
              <a:solidFill>
                <a:schemeClr val="tx1"/>
              </a:solidFill>
              <a:effectLst/>
              <a:latin typeface="+mn-lt"/>
              <a:ea typeface="+mn-ea"/>
              <a:cs typeface="+mn-cs"/>
            </a:endParaRPr>
          </a:p>
          <a:p>
            <a:endParaRPr lang="de-D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1" i="1" kern="1200" dirty="0">
                <a:solidFill>
                  <a:schemeClr val="tx1"/>
                </a:solidFill>
                <a:effectLst/>
                <a:latin typeface="+mn-lt"/>
                <a:ea typeface="+mn-ea"/>
                <a:cs typeface="+mn-cs"/>
              </a:rPr>
              <a:t>Welcher der europäischen Werte ist für dich der wichtigste – und warum?</a:t>
            </a:r>
            <a:endParaRPr lang="en-GB" b="1" baseline="0"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03/03/2023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03/03/2023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03/03/2023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03/03/2023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de"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de"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de" TargetMode="External"/><Relationship Id="rId5" Type="http://schemas.openxmlformats.org/officeDocument/2006/relationships/hyperlink" Target="https://europa.eu/european-union/contact_de"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878631" y="2253010"/>
            <a:ext cx="3169446"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DIE EU IM ÜBERBLICK</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WAS IST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de-DE" sz="3200" b="1" dirty="0">
                <a:solidFill>
                  <a:srgbClr val="003296"/>
                </a:solidFill>
              </a:rPr>
              <a:t>DIE 24 AMTSSPRACHEN DER EU</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2422136103"/>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EU-SPRACHFAMILIEN</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WAS IST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99410" y="1625540"/>
            <a:ext cx="6545179" cy="2585323"/>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DAS EUROPÄISCHE PROJEKT</a:t>
            </a:r>
          </a:p>
          <a:p>
            <a:pPr algn="ctr"/>
            <a:endParaRPr lang="fr-FR" sz="4800" b="1"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305341"/>
            <a:ext cx="4484282" cy="4247317"/>
          </a:xfrm>
          <a:prstGeom prst="rect">
            <a:avLst/>
          </a:prstGeom>
          <a:noFill/>
        </p:spPr>
        <p:txBody>
          <a:bodyPr wrap="square" rtlCol="0">
            <a:spAutoFit/>
          </a:bodyPr>
          <a:lstStyle/>
          <a:p>
            <a:pPr lvl="0" algn="ctr">
              <a:defRPr/>
            </a:pPr>
            <a:r>
              <a:rPr lang="de-DE" sz="5400" b="1" dirty="0">
                <a:solidFill>
                  <a:prstClr val="white"/>
                </a:solidFill>
              </a:rPr>
              <a:t>WELCHE LÄNDER GRÜNDETEN DIE EU - UND WARUM?</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31763"/>
            <a:ext cx="5926045"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VOM KRIEG ZUM FRIEDEN</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4251961"/>
            <a:ext cx="243840" cy="2606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DAS EUROPÄISCHE EINIGUNGSWERK</a:t>
            </a:r>
          </a:p>
        </p:txBody>
      </p:sp>
      <p:cxnSp>
        <p:nvCxnSpPr>
          <p:cNvPr id="8" name="Connecteur droit 12"/>
          <p:cNvCxnSpPr/>
          <p:nvPr/>
        </p:nvCxnSpPr>
        <p:spPr>
          <a:xfrm>
            <a:off x="8900160" y="425196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4254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VOM KRIEG ZUM FRIEDEN</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00B0F0"/>
                </a:solidFill>
              </a:rPr>
              <a:t>Frieden war eines der Ziele bei der Gründung der Europäischen Union</a:t>
            </a:r>
          </a:p>
          <a:p>
            <a:pPr algn="ctr"/>
            <a:endParaRPr lang="en-US" b="1" dirty="0">
              <a:solidFill>
                <a:srgbClr val="00B0F0"/>
              </a:solidFill>
            </a:endParaRPr>
          </a:p>
          <a:p>
            <a:pPr algn="ctr"/>
            <a:r>
              <a:rPr lang="de-DE" b="1" dirty="0">
                <a:solidFill>
                  <a:srgbClr val="00B0F0"/>
                </a:solidFill>
              </a:rPr>
              <a:t>Die EU erhielt im Jahr 2012 den Friedensnobelpreis</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343401"/>
            <a:ext cx="279382" cy="2514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343401"/>
            <a:ext cx="461665" cy="2548780"/>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DAS EUROPÄISCHE EINIGUNGSWERK</a:t>
            </a:r>
          </a:p>
          <a:p>
            <a:endParaRPr lang="en-IE" sz="800" dirty="0"/>
          </a:p>
        </p:txBody>
      </p:sp>
      <p:cxnSp>
        <p:nvCxnSpPr>
          <p:cNvPr id="14" name="Straight Connector 13"/>
          <p:cNvCxnSpPr/>
          <p:nvPr/>
        </p:nvCxnSpPr>
        <p:spPr>
          <a:xfrm>
            <a:off x="8864618" y="4343401"/>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rot="16200000">
            <a:off x="7732718" y="5431466"/>
            <a:ext cx="257634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DAS EUROPÄISCHE EINIGUNGSWERK</a:t>
            </a:r>
          </a:p>
        </p:txBody>
      </p:sp>
      <p:cxnSp>
        <p:nvCxnSpPr>
          <p:cNvPr id="13" name="Connecteur droit 12"/>
          <p:cNvCxnSpPr/>
          <p:nvPr/>
        </p:nvCxnSpPr>
        <p:spPr>
          <a:xfrm>
            <a:off x="8889800" y="4223398"/>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de-DE" dirty="0"/>
              <a:t>Europäische Gemeinschaft für Kohle und Stahl</a:t>
            </a:r>
            <a:endParaRPr lang="fr-BE" dirty="0"/>
          </a:p>
        </p:txBody>
      </p:sp>
      <p:sp>
        <p:nvSpPr>
          <p:cNvPr id="23" name="TextBox 22"/>
          <p:cNvSpPr txBox="1"/>
          <p:nvPr/>
        </p:nvSpPr>
        <p:spPr>
          <a:xfrm>
            <a:off x="988933"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0568" y="4292118"/>
            <a:ext cx="1270605" cy="646331"/>
          </a:xfrm>
          <a:prstGeom prst="rect">
            <a:avLst/>
          </a:prstGeom>
          <a:noFill/>
        </p:spPr>
        <p:txBody>
          <a:bodyPr wrap="square" rtlCol="0">
            <a:spAutoFit/>
          </a:bodyPr>
          <a:lstStyle/>
          <a:p>
            <a:pPr algn="ctr"/>
            <a:r>
              <a:rPr lang="fr-BE" dirty="0"/>
              <a:t>Schuman-</a:t>
            </a:r>
            <a:r>
              <a:rPr lang="fr-BE" dirty="0" err="1"/>
              <a:t>Erklärung</a:t>
            </a:r>
            <a:endParaRPr lang="fr-BE" dirty="0"/>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14117" y="4692625"/>
            <a:ext cx="1520441" cy="646331"/>
          </a:xfrm>
          <a:prstGeom prst="rect">
            <a:avLst/>
          </a:prstGeom>
          <a:noFill/>
        </p:spPr>
        <p:txBody>
          <a:bodyPr wrap="square" rtlCol="0">
            <a:spAutoFit/>
          </a:bodyPr>
          <a:lstStyle/>
          <a:p>
            <a:pPr algn="ctr"/>
            <a:r>
              <a:rPr lang="fr-BE" dirty="0" err="1"/>
              <a:t>Vertrag</a:t>
            </a:r>
            <a:r>
              <a:rPr lang="fr-BE" dirty="0"/>
              <a:t> </a:t>
            </a:r>
            <a:r>
              <a:rPr lang="fr-BE" dirty="0" err="1"/>
              <a:t>von</a:t>
            </a:r>
            <a:r>
              <a:rPr lang="fr-BE" dirty="0"/>
              <a:t> Rom</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dirty="0" err="1"/>
              <a:t>Vertrag</a:t>
            </a:r>
            <a:r>
              <a:rPr lang="fr-BE" dirty="0"/>
              <a:t> </a:t>
            </a:r>
            <a:r>
              <a:rPr lang="fr-BE" dirty="0" err="1"/>
              <a:t>von</a:t>
            </a:r>
            <a:r>
              <a:rPr lang="fr-BE" dirty="0"/>
              <a:t> Maastricht</a:t>
            </a:r>
          </a:p>
        </p:txBody>
      </p:sp>
      <p:sp>
        <p:nvSpPr>
          <p:cNvPr id="59" name="TextBox 58"/>
          <p:cNvSpPr txBox="1"/>
          <p:nvPr/>
        </p:nvSpPr>
        <p:spPr>
          <a:xfrm>
            <a:off x="3423612" y="4071783"/>
            <a:ext cx="1721584" cy="646331"/>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EU-</a:t>
            </a:r>
            <a:r>
              <a:rPr lang="fr-BE" dirty="0" err="1"/>
              <a:t>Binnenmarkt</a:t>
            </a:r>
            <a:endParaRPr lang="fr-BE" dirty="0"/>
          </a:p>
        </p:txBody>
      </p:sp>
      <p:sp>
        <p:nvSpPr>
          <p:cNvPr id="79" name="TextBox 78"/>
          <p:cNvSpPr txBox="1"/>
          <p:nvPr/>
        </p:nvSpPr>
        <p:spPr>
          <a:xfrm>
            <a:off x="4252063" y="1042832"/>
            <a:ext cx="178147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Schengen-</a:t>
            </a:r>
            <a:r>
              <a:rPr lang="fr-BE" dirty="0" err="1"/>
              <a:t>Abkommen</a:t>
            </a:r>
            <a:endParaRPr lang="fr-BE" sz="2000" dirty="0">
              <a:solidFill>
                <a:schemeClr val="accent1">
                  <a:lumMod val="50000"/>
                </a:schemeClr>
              </a:solidFill>
            </a:endParaRPr>
          </a:p>
        </p:txBody>
      </p:sp>
      <p:sp>
        <p:nvSpPr>
          <p:cNvPr id="86" name="TextBox 85"/>
          <p:cNvSpPr txBox="1"/>
          <p:nvPr/>
        </p:nvSpPr>
        <p:spPr>
          <a:xfrm>
            <a:off x="6133681" y="183986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1" y="18973"/>
            <a:ext cx="8525223"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de-DE" sz="3200" b="1" dirty="0">
                <a:solidFill>
                  <a:srgbClr val="00B0F0"/>
                </a:solidFill>
              </a:rPr>
              <a:t>DIE GRÜNDUNG DER EUROPÄISCHEN UNION</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246038" y="4718114"/>
            <a:ext cx="1370489" cy="923330"/>
          </a:xfrm>
          <a:prstGeom prst="rect">
            <a:avLst/>
          </a:prstGeom>
          <a:noFill/>
        </p:spPr>
        <p:txBody>
          <a:bodyPr wrap="square" rtlCol="0">
            <a:spAutoFit/>
          </a:bodyPr>
          <a:lstStyle/>
          <a:p>
            <a:pPr algn="ctr"/>
            <a:r>
              <a:rPr lang="fr-BE" dirty="0"/>
              <a:t>EURO- </a:t>
            </a:r>
            <a:r>
              <a:rPr lang="fr-BE" dirty="0" err="1"/>
              <a:t>Einführung</a:t>
            </a:r>
            <a:r>
              <a:rPr lang="fr-BE" dirty="0"/>
              <a:t> (€)</a:t>
            </a:r>
          </a:p>
        </p:txBody>
      </p:sp>
      <p:sp>
        <p:nvSpPr>
          <p:cNvPr id="8" name="TextBox 7"/>
          <p:cNvSpPr txBox="1"/>
          <p:nvPr/>
        </p:nvSpPr>
        <p:spPr>
          <a:xfrm>
            <a:off x="5619061" y="2070474"/>
            <a:ext cx="1721616" cy="369332"/>
          </a:xfrm>
          <a:prstGeom prst="rect">
            <a:avLst/>
          </a:prstGeom>
          <a:noFill/>
        </p:spPr>
        <p:txBody>
          <a:bodyPr wrap="square" rtlCol="0">
            <a:spAutoFit/>
          </a:bodyPr>
          <a:lstStyle/>
          <a:p>
            <a:pPr algn="ctr"/>
            <a:r>
              <a:rPr lang="fr-BE" dirty="0" err="1"/>
              <a:t>Osterweiterung</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Vertrag</a:t>
            </a:r>
            <a:r>
              <a:rPr lang="en-IE" dirty="0"/>
              <a:t> von </a:t>
            </a:r>
            <a:r>
              <a:rPr lang="en-IE" dirty="0" err="1"/>
              <a:t>Lissabon</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9187" y="1338358"/>
            <a:ext cx="1374099"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Ende</a:t>
            </a:r>
            <a:r>
              <a:rPr lang="en-IE" dirty="0"/>
              <a:t> des </a:t>
            </a:r>
            <a:r>
              <a:rPr lang="en-IE" dirty="0" err="1"/>
              <a:t>Zweiten</a:t>
            </a:r>
            <a:r>
              <a:rPr lang="en-IE" dirty="0"/>
              <a:t> </a:t>
            </a:r>
            <a:r>
              <a:rPr lang="en-IE" dirty="0" err="1"/>
              <a:t>Weltkriegs</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7728540" y="5440562"/>
            <a:ext cx="2576346"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DAS EUROPÄISCHE EINIGUNGSWERK</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907701" y="4247334"/>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de-DE" sz="1400" b="1" dirty="0">
                <a:solidFill>
                  <a:prstClr val="white"/>
                </a:solidFill>
              </a:rPr>
              <a:t>Belgien, Deutschland, Frankreich, Italien, Luxemburg, Niederlande</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2239118" cy="830997"/>
          </a:xfrm>
          <a:prstGeom prst="rect">
            <a:avLst/>
          </a:prstGeom>
          <a:noFill/>
        </p:spPr>
        <p:txBody>
          <a:bodyPr wrap="square" rtlCol="0">
            <a:spAutoFit/>
          </a:bodyPr>
          <a:lstStyle/>
          <a:p>
            <a:pPr lvl="0">
              <a:defRPr/>
            </a:pPr>
            <a:r>
              <a:rPr lang="de-DE" sz="1200" b="1" dirty="0">
                <a:solidFill>
                  <a:prstClr val="black"/>
                </a:solidFill>
              </a:rPr>
              <a:t>Dänemark, Irland, Vereinigtes Königreich (das Vereinigte Königreich ist 2020 aus der EU ausgetreten)</a:t>
            </a:r>
            <a:endParaRPr kumimoji="0" lang="fr-BE" sz="12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Griechenland</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022601" cy="307777"/>
          </a:xfrm>
          <a:prstGeom prst="rect">
            <a:avLst/>
          </a:prstGeom>
          <a:noFill/>
        </p:spPr>
        <p:txBody>
          <a:bodyPr wrap="square" rtlCol="0">
            <a:spAutoFit/>
          </a:bodyPr>
          <a:lstStyle/>
          <a:p>
            <a:pPr lvl="0">
              <a:defRPr/>
            </a:pPr>
            <a:r>
              <a:rPr lang="fr-BE" sz="1400" b="1" dirty="0" err="1">
                <a:solidFill>
                  <a:prstClr val="black"/>
                </a:solidFill>
              </a:rPr>
              <a:t>Spanien</a:t>
            </a:r>
            <a:r>
              <a:rPr lang="fr-BE" sz="1400" b="1" dirty="0">
                <a:solidFill>
                  <a:prstClr val="black"/>
                </a:solidFill>
              </a:rPr>
              <a:t> </a:t>
            </a:r>
            <a:r>
              <a:rPr lang="fr-BE" sz="1400" b="1" dirty="0" err="1">
                <a:solidFill>
                  <a:prstClr val="black"/>
                </a:solidFill>
              </a:rPr>
              <a:t>und</a:t>
            </a:r>
            <a:r>
              <a:rPr lang="fr-BE" sz="1400" b="1" dirty="0">
                <a:solidFill>
                  <a:prstClr val="black"/>
                </a:solidFill>
              </a:rPr>
              <a:t>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39" y="3887723"/>
            <a:ext cx="2666941" cy="276999"/>
          </a:xfrm>
          <a:prstGeom prst="rect">
            <a:avLst/>
          </a:prstGeom>
          <a:noFill/>
        </p:spPr>
        <p:txBody>
          <a:bodyPr wrap="square" rtlCol="0">
            <a:spAutoFit/>
          </a:bodyPr>
          <a:lstStyle/>
          <a:p>
            <a:pPr lvl="0">
              <a:defRPr/>
            </a:pPr>
            <a:r>
              <a:rPr lang="fr-BE" sz="1200" b="1" dirty="0" err="1">
                <a:solidFill>
                  <a:prstClr val="black"/>
                </a:solidFill>
              </a:rPr>
              <a:t>Finnland</a:t>
            </a:r>
            <a:r>
              <a:rPr lang="fr-BE" sz="1200" b="1" dirty="0">
                <a:solidFill>
                  <a:prstClr val="black"/>
                </a:solidFill>
              </a:rPr>
              <a:t>, </a:t>
            </a:r>
            <a:r>
              <a:rPr lang="fr-BE" sz="1200" b="1" dirty="0" err="1">
                <a:solidFill>
                  <a:prstClr val="black"/>
                </a:solidFill>
              </a:rPr>
              <a:t>Österreich</a:t>
            </a:r>
            <a:r>
              <a:rPr lang="fr-BE" sz="1200" b="1" dirty="0">
                <a:solidFill>
                  <a:prstClr val="black"/>
                </a:solidFill>
              </a:rPr>
              <a:t>, </a:t>
            </a:r>
            <a:r>
              <a:rPr lang="fr-BE" sz="1200" b="1" dirty="0" err="1">
                <a:solidFill>
                  <a:prstClr val="black"/>
                </a:solidFill>
              </a:rPr>
              <a:t>Schweden</a:t>
            </a:r>
            <a:endParaRPr kumimoji="0" lang="fr-BE" sz="1200" b="1" i="0" u="none" strike="noStrike" kern="1200" cap="none" spc="0" normalizeH="0" baseline="0" noProof="0" dirty="0">
              <a:ln>
                <a:noFill/>
              </a:ln>
              <a:solidFill>
                <a:prstClr val="black"/>
              </a:solidFill>
              <a:effectLst/>
              <a:uLnTx/>
              <a:uFillTx/>
              <a:latin typeface="Calibri" panose="020F0502020204030204"/>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n-GB" sz="1400" b="1" dirty="0" err="1">
                <a:solidFill>
                  <a:prstClr val="black"/>
                </a:solidFill>
              </a:rPr>
              <a:t>Tschechien</a:t>
            </a:r>
            <a:r>
              <a:rPr lang="en-GB" sz="1400" b="1" dirty="0">
                <a:solidFill>
                  <a:prstClr val="black"/>
                </a:solidFill>
              </a:rPr>
              <a:t>, </a:t>
            </a:r>
            <a:r>
              <a:rPr lang="en-GB" sz="1400" b="1" dirty="0" err="1">
                <a:solidFill>
                  <a:prstClr val="black"/>
                </a:solidFill>
              </a:rPr>
              <a:t>Estland</a:t>
            </a:r>
            <a:r>
              <a:rPr lang="en-GB" sz="1400" b="1" dirty="0">
                <a:solidFill>
                  <a:prstClr val="black"/>
                </a:solidFill>
              </a:rPr>
              <a:t>, </a:t>
            </a:r>
            <a:r>
              <a:rPr lang="en-GB" sz="1400" b="1" dirty="0" err="1">
                <a:solidFill>
                  <a:prstClr val="black"/>
                </a:solidFill>
              </a:rPr>
              <a:t>Zypern</a:t>
            </a:r>
            <a:r>
              <a:rPr lang="en-GB" sz="1400" b="1" dirty="0">
                <a:solidFill>
                  <a:prstClr val="black"/>
                </a:solidFill>
              </a:rPr>
              <a:t>, </a:t>
            </a:r>
            <a:r>
              <a:rPr lang="en-GB" sz="1400" b="1" dirty="0" err="1">
                <a:solidFill>
                  <a:prstClr val="black"/>
                </a:solidFill>
              </a:rPr>
              <a:t>Lettland</a:t>
            </a:r>
            <a:r>
              <a:rPr lang="en-GB" sz="1400" b="1" dirty="0">
                <a:solidFill>
                  <a:prstClr val="black"/>
                </a:solidFill>
              </a:rPr>
              <a:t>, </a:t>
            </a:r>
            <a:r>
              <a:rPr lang="en-GB" sz="1400" b="1" dirty="0" err="1">
                <a:solidFill>
                  <a:prstClr val="black"/>
                </a:solidFill>
              </a:rPr>
              <a:t>Litauen</a:t>
            </a:r>
            <a:r>
              <a:rPr lang="en-GB" sz="1400" b="1" dirty="0">
                <a:solidFill>
                  <a:prstClr val="black"/>
                </a:solidFill>
              </a:rPr>
              <a:t>, </a:t>
            </a:r>
            <a:r>
              <a:rPr lang="en-GB" sz="1400" b="1" dirty="0" err="1">
                <a:solidFill>
                  <a:prstClr val="black"/>
                </a:solidFill>
              </a:rPr>
              <a:t>Ungarn</a:t>
            </a:r>
            <a:r>
              <a:rPr lang="en-GB" sz="1400" b="1" dirty="0">
                <a:solidFill>
                  <a:prstClr val="black"/>
                </a:solidFill>
              </a:rPr>
              <a:t>, Malta, </a:t>
            </a:r>
            <a:r>
              <a:rPr lang="en-GB" sz="1400" b="1" dirty="0" err="1">
                <a:solidFill>
                  <a:prstClr val="black"/>
                </a:solidFill>
              </a:rPr>
              <a:t>Polen</a:t>
            </a:r>
            <a:r>
              <a:rPr lang="en-GB" sz="1400" b="1" dirty="0">
                <a:solidFill>
                  <a:prstClr val="black"/>
                </a:solidFill>
              </a:rPr>
              <a:t>, </a:t>
            </a:r>
            <a:r>
              <a:rPr lang="en-GB" sz="1400" b="1" dirty="0" err="1">
                <a:solidFill>
                  <a:prstClr val="black"/>
                </a:solidFill>
              </a:rPr>
              <a:t>Slowenien</a:t>
            </a:r>
            <a:r>
              <a:rPr lang="en-GB" sz="1400" b="1" dirty="0">
                <a:solidFill>
                  <a:prstClr val="black"/>
                </a:solidFill>
              </a:rPr>
              <a:t>, </a:t>
            </a:r>
            <a:r>
              <a:rPr lang="en-GB" sz="1400" b="1" dirty="0" err="1">
                <a:solidFill>
                  <a:prstClr val="black"/>
                </a:solidFill>
              </a:rPr>
              <a:t>Slowakei</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Bulgarien</a:t>
            </a:r>
            <a:r>
              <a:rPr lang="fr-BE" sz="1400" b="1" dirty="0">
                <a:solidFill>
                  <a:prstClr val="black"/>
                </a:solidFill>
              </a:rPr>
              <a:t>, </a:t>
            </a:r>
            <a:r>
              <a:rPr lang="fr-BE" sz="1400" b="1" dirty="0" err="1">
                <a:solidFill>
                  <a:prstClr val="black"/>
                </a:solidFill>
              </a:rPr>
              <a:t>Rumänien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Kroatien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367063" y="3017021"/>
            <a:ext cx="1329045" cy="400110"/>
          </a:xfrm>
          <a:prstGeom prst="rect">
            <a:avLst/>
          </a:prstGeom>
          <a:noFill/>
        </p:spPr>
        <p:txBody>
          <a:bodyPr wrap="square" rtlCol="0">
            <a:spAutoFit/>
          </a:bodyPr>
          <a:lstStyle/>
          <a:p>
            <a:pPr lvl="0" algn="ctr">
              <a:defRPr/>
            </a:pPr>
            <a:r>
              <a:rPr lang="de-DE" sz="1000" b="1" dirty="0">
                <a:solidFill>
                  <a:prstClr val="black"/>
                </a:solidFill>
              </a:rPr>
              <a:t>Vereinigtes Königreich</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17862" y="2911648"/>
            <a:ext cx="634963" cy="246221"/>
          </a:xfrm>
          <a:prstGeom prst="rect">
            <a:avLst/>
          </a:prstGeom>
          <a:noFill/>
        </p:spPr>
        <p:txBody>
          <a:bodyPr wrap="square" rtlCol="0">
            <a:spAutoFit/>
          </a:bodyPr>
          <a:lstStyle/>
          <a:p>
            <a:pPr lvl="0">
              <a:defRPr/>
            </a:pPr>
            <a:r>
              <a:rPr lang="de-DE" sz="1000" b="1" dirty="0">
                <a:solidFill>
                  <a:prstClr val="black"/>
                </a:solidFill>
              </a:rPr>
              <a:t>Irland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588515" y="3562979"/>
            <a:ext cx="848309" cy="246221"/>
          </a:xfrm>
          <a:prstGeom prst="rect">
            <a:avLst/>
          </a:prstGeom>
          <a:noFill/>
        </p:spPr>
        <p:txBody>
          <a:bodyPr wrap="none" rtlCol="0">
            <a:spAutoFit/>
          </a:bodyPr>
          <a:lstStyle/>
          <a:p>
            <a:pPr lvl="0">
              <a:defRPr/>
            </a:pPr>
            <a:r>
              <a:rPr lang="de-DE" sz="1000" b="1" dirty="0">
                <a:solidFill>
                  <a:prstClr val="white"/>
                </a:solidFill>
              </a:rPr>
              <a:t>Deutschland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844401" y="3997955"/>
            <a:ext cx="744114" cy="246221"/>
          </a:xfrm>
          <a:prstGeom prst="rect">
            <a:avLst/>
          </a:prstGeom>
          <a:noFill/>
        </p:spPr>
        <p:txBody>
          <a:bodyPr wrap="none" rtlCol="0">
            <a:spAutoFit/>
          </a:bodyPr>
          <a:lstStyle/>
          <a:p>
            <a:pPr lvl="0">
              <a:defRPr/>
            </a:pPr>
            <a:r>
              <a:rPr lang="de-DE" sz="1000" b="1" dirty="0">
                <a:solidFill>
                  <a:prstClr val="white"/>
                </a:solidFill>
              </a:rPr>
              <a:t>Frankreich</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79005" cy="246221"/>
          </a:xfrm>
          <a:prstGeom prst="rect">
            <a:avLst/>
          </a:prstGeom>
          <a:noFill/>
        </p:spPr>
        <p:txBody>
          <a:bodyPr wrap="none" rtlCol="0">
            <a:spAutoFit/>
          </a:bodyPr>
          <a:lstStyle/>
          <a:p>
            <a:pPr lvl="0">
              <a:defRPr/>
            </a:pPr>
            <a:r>
              <a:rPr lang="de-DE" sz="1000" b="1" dirty="0">
                <a:solidFill>
                  <a:prstClr val="white"/>
                </a:solidFill>
              </a:rPr>
              <a:t>Belgien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40295" cy="246221"/>
          </a:xfrm>
          <a:prstGeom prst="rect">
            <a:avLst/>
          </a:prstGeom>
          <a:noFill/>
        </p:spPr>
        <p:txBody>
          <a:bodyPr wrap="none" rtlCol="0">
            <a:spAutoFit/>
          </a:bodyPr>
          <a:lstStyle/>
          <a:p>
            <a:pPr lvl="0">
              <a:defRPr/>
            </a:pPr>
            <a:r>
              <a:rPr lang="de-DE" sz="1000" b="1" dirty="0">
                <a:solidFill>
                  <a:prstClr val="white"/>
                </a:solidFill>
              </a:rPr>
              <a:t>Niederlande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de-DE"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20109" y="4638465"/>
            <a:ext cx="522900" cy="246221"/>
          </a:xfrm>
          <a:prstGeom prst="rect">
            <a:avLst/>
          </a:prstGeom>
          <a:noFill/>
        </p:spPr>
        <p:txBody>
          <a:bodyPr wrap="none" rtlCol="0">
            <a:spAutoFit/>
          </a:bodyPr>
          <a:lstStyle/>
          <a:p>
            <a:pPr lvl="0">
              <a:defRPr/>
            </a:pPr>
            <a:r>
              <a:rPr lang="de-DE" sz="1000" b="1">
                <a:solidFill>
                  <a:prstClr val="white"/>
                </a:solidFill>
              </a:rPr>
              <a:t>Italien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54301" y="4759750"/>
            <a:ext cx="611065" cy="246221"/>
          </a:xfrm>
          <a:prstGeom prst="rect">
            <a:avLst/>
          </a:prstGeom>
        </p:spPr>
        <p:txBody>
          <a:bodyPr wrap="none">
            <a:spAutoFit/>
          </a:bodyPr>
          <a:lstStyle/>
          <a:p>
            <a:pPr lvl="0">
              <a:defRPr/>
            </a:pPr>
            <a:r>
              <a:rPr lang="fr-BE" sz="1000" b="1" dirty="0" err="1">
                <a:solidFill>
                  <a:prstClr val="black"/>
                </a:solidFill>
              </a:rPr>
              <a:t>Spanien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11843" y="4402589"/>
            <a:ext cx="641522" cy="246221"/>
          </a:xfrm>
          <a:prstGeom prst="rect">
            <a:avLst/>
          </a:prstGeom>
        </p:spPr>
        <p:txBody>
          <a:bodyPr wrap="none">
            <a:spAutoFit/>
          </a:bodyPr>
          <a:lstStyle/>
          <a:p>
            <a:pPr lvl="0">
              <a:defRPr/>
            </a:pPr>
            <a:r>
              <a:rPr lang="fr-BE" sz="1000" b="1" dirty="0" err="1">
                <a:solidFill>
                  <a:prstClr val="black"/>
                </a:solidFill>
              </a:rPr>
              <a:t>Kroatien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577620" y="5179286"/>
            <a:ext cx="894797" cy="246221"/>
          </a:xfrm>
          <a:prstGeom prst="rect">
            <a:avLst/>
          </a:prstGeom>
        </p:spPr>
        <p:txBody>
          <a:bodyPr wrap="none">
            <a:spAutoFit/>
          </a:bodyPr>
          <a:lstStyle/>
          <a:p>
            <a:pPr lvl="0">
              <a:defRPr/>
            </a:pPr>
            <a:r>
              <a:rPr lang="fr-BE" sz="1000" b="1" dirty="0" err="1">
                <a:solidFill>
                  <a:prstClr val="black"/>
                </a:solidFill>
              </a:rPr>
              <a:t>Griechenland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41659" y="4679797"/>
            <a:ext cx="691215" cy="246221"/>
          </a:xfrm>
          <a:prstGeom prst="rect">
            <a:avLst/>
          </a:prstGeom>
        </p:spPr>
        <p:txBody>
          <a:bodyPr wrap="none">
            <a:spAutoFit/>
          </a:bodyPr>
          <a:lstStyle/>
          <a:p>
            <a:pPr lvl="0">
              <a:defRPr/>
            </a:pPr>
            <a:r>
              <a:rPr lang="fr-BE" sz="1000" b="1" dirty="0" err="1">
                <a:solidFill>
                  <a:prstClr val="black"/>
                </a:solidFill>
              </a:rPr>
              <a:t>Bulgarien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15437" y="4267000"/>
            <a:ext cx="726481" cy="246221"/>
          </a:xfrm>
          <a:prstGeom prst="rect">
            <a:avLst/>
          </a:prstGeom>
        </p:spPr>
        <p:txBody>
          <a:bodyPr wrap="none">
            <a:spAutoFit/>
          </a:bodyPr>
          <a:lstStyle/>
          <a:p>
            <a:pPr lvl="0">
              <a:defRPr/>
            </a:pPr>
            <a:r>
              <a:rPr lang="fr-BE" sz="1000" b="1" dirty="0" err="1">
                <a:solidFill>
                  <a:prstClr val="black"/>
                </a:solidFill>
              </a:rPr>
              <a:t>Rumänien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740908" cy="246221"/>
          </a:xfrm>
          <a:prstGeom prst="rect">
            <a:avLst/>
          </a:prstGeom>
        </p:spPr>
        <p:txBody>
          <a:bodyPr wrap="none">
            <a:spAutoFit/>
          </a:bodyPr>
          <a:lstStyle/>
          <a:p>
            <a:pPr lvl="0">
              <a:defRPr/>
            </a:pPr>
            <a:r>
              <a:rPr lang="en-GB" sz="1000" b="1" dirty="0" err="1">
                <a:solidFill>
                  <a:prstClr val="black"/>
                </a:solidFill>
              </a:rPr>
              <a:t>Slowenien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60107" y="4138069"/>
            <a:ext cx="574196" cy="246221"/>
          </a:xfrm>
          <a:prstGeom prst="rect">
            <a:avLst/>
          </a:prstGeom>
        </p:spPr>
        <p:txBody>
          <a:bodyPr wrap="none">
            <a:spAutoFit/>
          </a:bodyPr>
          <a:lstStyle/>
          <a:p>
            <a:pPr lvl="0">
              <a:defRPr/>
            </a:pPr>
            <a:r>
              <a:rPr lang="en-GB" sz="1000" b="1" dirty="0" err="1">
                <a:solidFill>
                  <a:prstClr val="black"/>
                </a:solidFill>
              </a:rPr>
              <a:t>Ungarn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62361" cy="246221"/>
          </a:xfrm>
          <a:prstGeom prst="rect">
            <a:avLst/>
          </a:prstGeom>
        </p:spPr>
        <p:txBody>
          <a:bodyPr wrap="none">
            <a:spAutoFit/>
          </a:bodyPr>
          <a:lstStyle/>
          <a:p>
            <a:pPr lvl="0">
              <a:defRPr/>
            </a:pPr>
            <a:r>
              <a:rPr lang="en-GB" sz="1000" b="1" dirty="0" err="1">
                <a:solidFill>
                  <a:prstClr val="black"/>
                </a:solidFill>
              </a:rPr>
              <a:t>Slowakei</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91927" y="3455292"/>
            <a:ext cx="487634" cy="246221"/>
          </a:xfrm>
          <a:prstGeom prst="rect">
            <a:avLst/>
          </a:prstGeom>
        </p:spPr>
        <p:txBody>
          <a:bodyPr wrap="none">
            <a:spAutoFit/>
          </a:bodyPr>
          <a:lstStyle/>
          <a:p>
            <a:pPr lvl="0">
              <a:defRPr/>
            </a:pPr>
            <a:r>
              <a:rPr lang="en-GB" sz="1000" b="1" dirty="0" err="1">
                <a:solidFill>
                  <a:prstClr val="black"/>
                </a:solidFill>
              </a:rPr>
              <a:t>Polen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053117" y="3748142"/>
            <a:ext cx="772969" cy="246221"/>
          </a:xfrm>
          <a:prstGeom prst="rect">
            <a:avLst/>
          </a:prstGeom>
        </p:spPr>
        <p:txBody>
          <a:bodyPr wrap="none">
            <a:spAutoFit/>
          </a:bodyPr>
          <a:lstStyle/>
          <a:p>
            <a:pPr lvl="0">
              <a:defRPr/>
            </a:pPr>
            <a:r>
              <a:rPr lang="en-GB" sz="1000" b="1" dirty="0" err="1">
                <a:solidFill>
                  <a:prstClr val="black"/>
                </a:solidFill>
              </a:rPr>
              <a:t>Tschechien</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096399" y="2397363"/>
            <a:ext cx="729687" cy="246221"/>
          </a:xfrm>
          <a:prstGeom prst="rect">
            <a:avLst/>
          </a:prstGeom>
        </p:spPr>
        <p:txBody>
          <a:bodyPr wrap="none">
            <a:spAutoFit/>
          </a:bodyPr>
          <a:lstStyle/>
          <a:p>
            <a:pPr lvl="0">
              <a:defRPr/>
            </a:pPr>
            <a:r>
              <a:rPr lang="fr-BE" sz="1000" b="1" dirty="0" err="1">
                <a:solidFill>
                  <a:prstClr val="black"/>
                </a:solidFill>
              </a:rPr>
              <a:t>Schweden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26086" y="2028905"/>
            <a:ext cx="646331" cy="246221"/>
          </a:xfrm>
          <a:prstGeom prst="rect">
            <a:avLst/>
          </a:prstGeom>
        </p:spPr>
        <p:txBody>
          <a:bodyPr wrap="none">
            <a:spAutoFit/>
          </a:bodyPr>
          <a:lstStyle/>
          <a:p>
            <a:pPr lvl="0">
              <a:defRPr/>
            </a:pPr>
            <a:r>
              <a:rPr lang="fr-BE" sz="1000" b="1" dirty="0" err="1">
                <a:solidFill>
                  <a:prstClr val="black"/>
                </a:solidFill>
              </a:rPr>
              <a:t>Finnland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lvl="0">
              <a:defRPr/>
            </a:pPr>
            <a:r>
              <a:rPr lang="en-GB" sz="1000" b="1" dirty="0" err="1">
                <a:solidFill>
                  <a:prstClr val="black"/>
                </a:solidFill>
              </a:rPr>
              <a:t>Estland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853365" y="2766694"/>
            <a:ext cx="625492" cy="246221"/>
          </a:xfrm>
          <a:prstGeom prst="rect">
            <a:avLst/>
          </a:prstGeom>
        </p:spPr>
        <p:txBody>
          <a:bodyPr wrap="none">
            <a:spAutoFit/>
          </a:bodyPr>
          <a:lstStyle/>
          <a:p>
            <a:pPr lvl="0">
              <a:defRPr/>
            </a:pPr>
            <a:r>
              <a:rPr lang="en-GB" sz="1000" b="1" dirty="0" err="1">
                <a:solidFill>
                  <a:prstClr val="black"/>
                </a:solidFill>
              </a:rPr>
              <a:t>Lettland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06659" y="2975579"/>
            <a:ext cx="580608" cy="246221"/>
          </a:xfrm>
          <a:prstGeom prst="rect">
            <a:avLst/>
          </a:prstGeom>
        </p:spPr>
        <p:txBody>
          <a:bodyPr wrap="none">
            <a:spAutoFit/>
          </a:bodyPr>
          <a:lstStyle/>
          <a:p>
            <a:pPr lvl="0">
              <a:defRPr/>
            </a:pPr>
            <a:r>
              <a:rPr lang="en-GB" sz="1000" b="1" dirty="0" err="1">
                <a:solidFill>
                  <a:prstClr val="black"/>
                </a:solidFill>
              </a:rPr>
              <a:t>Litauen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53357" cy="246221"/>
          </a:xfrm>
          <a:prstGeom prst="rect">
            <a:avLst/>
          </a:prstGeom>
        </p:spPr>
        <p:txBody>
          <a:bodyPr wrap="none">
            <a:spAutoFit/>
          </a:bodyPr>
          <a:lstStyle/>
          <a:p>
            <a:pPr lvl="0">
              <a:defRPr/>
            </a:pPr>
            <a:r>
              <a:rPr lang="en-GB" sz="1000" b="1" dirty="0" err="1">
                <a:solidFill>
                  <a:prstClr val="black"/>
                </a:solidFill>
              </a:rPr>
              <a:t>Zypern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32893" cy="246221"/>
          </a:xfrm>
          <a:prstGeom prst="rect">
            <a:avLst/>
          </a:prstGeom>
        </p:spPr>
        <p:txBody>
          <a:bodyPr wrap="none">
            <a:spAutoFit/>
          </a:bodyPr>
          <a:lstStyle/>
          <a:p>
            <a:pPr lvl="0">
              <a:defRPr/>
            </a:pPr>
            <a:r>
              <a:rPr lang="de-DE" sz="1000" b="1" dirty="0">
                <a:solidFill>
                  <a:prstClr val="black"/>
                </a:solidFill>
              </a:rPr>
              <a:t>Dänemark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85182" y="4001887"/>
            <a:ext cx="739305" cy="246221"/>
          </a:xfrm>
          <a:prstGeom prst="rect">
            <a:avLst/>
          </a:prstGeom>
        </p:spPr>
        <p:txBody>
          <a:bodyPr wrap="none">
            <a:spAutoFit/>
          </a:bodyPr>
          <a:lstStyle/>
          <a:p>
            <a:pPr lvl="0">
              <a:defRPr/>
            </a:pPr>
            <a:r>
              <a:rPr lang="fr-BE" sz="1000" b="1" dirty="0" err="1">
                <a:solidFill>
                  <a:prstClr val="black"/>
                </a:solidFill>
              </a:rPr>
              <a:t>Österreich</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3" y="1868"/>
            <a:ext cx="4597255"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EU-MITGLIEDSTAATEN</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7734785" y="5446716"/>
            <a:ext cx="257634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DAS EUROPÄISCHE EINIGUNGSWERK</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281653"/>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dirty="0" err="1">
                <a:solidFill>
                  <a:schemeClr val="bg1"/>
                </a:solidFill>
              </a:rPr>
              <a:t>Länder</a:t>
            </a:r>
            <a:r>
              <a:rPr lang="en-US" sz="1600" dirty="0">
                <a:solidFill>
                  <a:schemeClr val="bg1"/>
                </a:solidFill>
              </a:rPr>
              <a:t> des Schengen-</a:t>
            </a:r>
            <a:r>
              <a:rPr lang="en-US" sz="1600" dirty="0" err="1">
                <a:solidFill>
                  <a:schemeClr val="bg1"/>
                </a:solidFill>
              </a:rPr>
              <a:t>Raums</a:t>
            </a:r>
            <a:endParaRPr lang="en-US" sz="16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dirty="0" err="1"/>
              <a:t>Nicht</a:t>
            </a:r>
            <a:r>
              <a:rPr lang="en-US" sz="1600" dirty="0"/>
              <a:t>-Schengen-</a:t>
            </a:r>
            <a:r>
              <a:rPr lang="en-US" sz="1600" dirty="0" err="1"/>
              <a:t>Länder</a:t>
            </a:r>
            <a:r>
              <a:rPr lang="en-US" sz="1600" dirty="0"/>
              <a:t> der EU</a:t>
            </a:r>
            <a:endParaRPr lang="en-US" sz="1600" dirty="0">
              <a:solidFill>
                <a:schemeClr val="bg1"/>
              </a:solidFill>
            </a:endParaRPr>
          </a:p>
        </p:txBody>
      </p:sp>
      <p:sp>
        <p:nvSpPr>
          <p:cNvPr id="5" name="Rectangle 4"/>
          <p:cNvSpPr/>
          <p:nvPr/>
        </p:nvSpPr>
        <p:spPr>
          <a:xfrm>
            <a:off x="11970" y="-1218"/>
            <a:ext cx="435016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SCHENGEN-RAUM</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7" name="Picture 6" descr="Map&#10;&#10;Description automatically generated">
            <a:extLst>
              <a:ext uri="{FF2B5EF4-FFF2-40B4-BE49-F238E27FC236}">
                <a16:creationId xmlns:a16="http://schemas.microsoft.com/office/drawing/2014/main" id="{DAD20F0B-E764-1664-4905-4EEA40336103}"/>
              </a:ext>
            </a:extLst>
          </p:cNvPr>
          <p:cNvPicPr>
            <a:picLocks noChangeAspect="1"/>
          </p:cNvPicPr>
          <p:nvPr/>
        </p:nvPicPr>
        <p:blipFill rotWithShape="1">
          <a:blip r:embed="rId3"/>
          <a:srcRect l="19725" t="4749" r="12039" b="-713"/>
          <a:stretch/>
        </p:blipFill>
        <p:spPr>
          <a:xfrm>
            <a:off x="892134"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Wusstest du, dass du frei zwischen den 27 Ländern des Schengen-Raums reisen kannst, ohne deinen Reisepass vorzuzeigen?</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C0A823-3748-F864-9AF4-41C07577813B}"/>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8D093F04-A18A-A26D-E5D8-402D650D84C4}"/>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7753983" y="5446716"/>
            <a:ext cx="257634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DAS EUROPÄISCHE EINIGUNGSWERK</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35594" y="6165691"/>
            <a:ext cx="3383280" cy="307777"/>
          </a:xfrm>
          <a:prstGeom prst="rect">
            <a:avLst/>
          </a:prstGeom>
          <a:solidFill>
            <a:srgbClr val="FFC000"/>
          </a:solidFill>
        </p:spPr>
        <p:txBody>
          <a:bodyPr wrap="square" rtlCol="0">
            <a:spAutoFit/>
          </a:bodyPr>
          <a:lstStyle/>
          <a:p>
            <a:r>
              <a:rPr lang="de-DE" sz="1400" b="1" dirty="0"/>
              <a:t>EU-Länder, die den Euro nicht verwenden</a:t>
            </a:r>
            <a:endParaRPr lang="en-US" sz="14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1"/>
            <a:ext cx="3240194" cy="305267"/>
          </a:xfrm>
          <a:prstGeom prst="rect">
            <a:avLst/>
          </a:prstGeom>
          <a:solidFill>
            <a:srgbClr val="00B0F0"/>
          </a:solidFill>
        </p:spPr>
        <p:txBody>
          <a:bodyPr wrap="square" rtlCol="0">
            <a:spAutoFit/>
          </a:bodyPr>
          <a:lstStyle/>
          <a:p>
            <a:r>
              <a:rPr lang="de-DE" sz="1400" b="1" dirty="0"/>
              <a:t>EU-Länder, die den Euro verwenden</a:t>
            </a:r>
            <a:endParaRPr lang="en-US" sz="1400" b="1" dirty="0"/>
          </a:p>
        </p:txBody>
      </p:sp>
      <p:sp>
        <p:nvSpPr>
          <p:cNvPr id="2" name="Rectangle 1"/>
          <p:cNvSpPr/>
          <p:nvPr/>
        </p:nvSpPr>
        <p:spPr>
          <a:xfrm>
            <a:off x="15342" y="1295"/>
            <a:ext cx="322253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EURO-RAUM</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20</a:t>
            </a:r>
            <a:r>
              <a:rPr lang="de-DE" sz="2000" b="1" dirty="0">
                <a:solidFill>
                  <a:schemeClr val="tx1"/>
                </a:solidFill>
              </a:rPr>
              <a:t> EU-Länder verwenden den Euro heute als offizielle Währung</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7779" y="4230096"/>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INHALTSVERZEICHNIS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WAS IST EUROPA?</a:t>
            </a:r>
          </a:p>
        </p:txBody>
      </p:sp>
      <p:sp>
        <p:nvSpPr>
          <p:cNvPr id="12" name="TextBox 11"/>
          <p:cNvSpPr txBox="1"/>
          <p:nvPr/>
        </p:nvSpPr>
        <p:spPr>
          <a:xfrm>
            <a:off x="746115" y="2149239"/>
            <a:ext cx="3229697" cy="400110"/>
          </a:xfrm>
          <a:prstGeom prst="rect">
            <a:avLst/>
          </a:prstGeom>
          <a:noFill/>
        </p:spPr>
        <p:txBody>
          <a:bodyPr wrap="square" rtlCol="0">
            <a:spAutoFit/>
          </a:bodyPr>
          <a:lstStyle/>
          <a:p>
            <a:r>
              <a:rPr lang="fr-FR" sz="2000" b="1" dirty="0">
                <a:latin typeface="Calibri" charset="0"/>
                <a:ea typeface="Calibri" charset="0"/>
                <a:cs typeface="Calibri" charset="0"/>
              </a:rPr>
              <a:t>DAS EUROPÄISCHE PROJEKT</a:t>
            </a:r>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WAS MACHT DIE EU?</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WIE FUNKTIONIERT DIE EU?</a:t>
            </a:r>
          </a:p>
        </p:txBody>
      </p:sp>
      <p:sp>
        <p:nvSpPr>
          <p:cNvPr id="15" name="TextBox 14"/>
          <p:cNvSpPr txBox="1"/>
          <p:nvPr/>
        </p:nvSpPr>
        <p:spPr>
          <a:xfrm>
            <a:off x="746116" y="4434936"/>
            <a:ext cx="3229696" cy="707886"/>
          </a:xfrm>
          <a:prstGeom prst="rect">
            <a:avLst/>
          </a:prstGeom>
          <a:noFill/>
        </p:spPr>
        <p:txBody>
          <a:bodyPr wrap="square" rtlCol="0">
            <a:spAutoFit/>
          </a:bodyPr>
          <a:lstStyle/>
          <a:p>
            <a:r>
              <a:rPr lang="de-DE" sz="2000" b="1" dirty="0"/>
              <a:t>WIE KANN ICH MEHR ERFAHREN?</a:t>
            </a:r>
            <a:endParaRPr lang="en-IE" sz="2000" b="1" dirty="0"/>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IN KONTAKT BLEIBEN</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743412" y="2483109"/>
            <a:ext cx="7665720" cy="830997"/>
          </a:xfrm>
          <a:prstGeom prst="rect">
            <a:avLst/>
          </a:prstGeom>
          <a:noFill/>
        </p:spPr>
        <p:txBody>
          <a:bodyPr wrap="square" rtlCol="0">
            <a:spAutoFit/>
          </a:bodyPr>
          <a:lstStyle/>
          <a:p>
            <a:pPr algn="ctr"/>
            <a:r>
              <a:rPr lang="fr-FR" sz="4800" b="1" dirty="0">
                <a:solidFill>
                  <a:schemeClr val="bg1"/>
                </a:solidFill>
              </a:rPr>
              <a:t>WAS MACHT DIE EU?</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575524"/>
            <a:ext cx="4238625" cy="4708981"/>
          </a:xfrm>
          <a:prstGeom prst="rect">
            <a:avLst/>
          </a:prstGeom>
          <a:noFill/>
        </p:spPr>
        <p:txBody>
          <a:bodyPr wrap="square" rtlCol="0">
            <a:spAutoFit/>
          </a:bodyPr>
          <a:lstStyle/>
          <a:p>
            <a:pPr algn="ctr"/>
            <a:r>
              <a:rPr lang="de-DE" sz="5000" b="1" dirty="0">
                <a:solidFill>
                  <a:schemeClr val="bg1"/>
                </a:solidFill>
              </a:rPr>
              <a:t>WAS TUT DIE EUROPÄISCHE UNION DEINER MEINUNG NACH FÜR DICH?</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STUDIUM, ARBEIT UND FREIWILLIGENTÄTIGKEIT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8483537"/>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WAS MACHT DIE EU?</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269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REISEN</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6707556"/>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WAS MACHT DIE EU?</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269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…UND VIELES MEHR</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7900634"/>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TextBox 9"/>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WAS MACHT DIE EU?</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269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PRIORITÄTEN DER EU</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769621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WAS MACHT DIE EU?</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269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SOLIDARITÄT MIT DER UKRAINE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WAS MACHT DIE EU?</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cxnSp>
        <p:nvCxnSpPr>
          <p:cNvPr id="8" name="Connecteur droit 10">
            <a:extLst>
              <a:ext uri="{FF2B5EF4-FFF2-40B4-BE49-F238E27FC236}">
                <a16:creationId xmlns:a16="http://schemas.microsoft.com/office/drawing/2014/main" id="{5210E45B-69ED-2949-8AA6-29C7C026AFBA}"/>
              </a:ext>
            </a:extLst>
          </p:cNvPr>
          <p:cNvCxnSpPr/>
          <p:nvPr/>
        </p:nvCxnSpPr>
        <p:spPr>
          <a:xfrm>
            <a:off x="8897779" y="5269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t>
            </a:r>
            <a:r>
              <a:rPr lang="de-DE" sz="3600" b="1" dirty="0">
                <a:solidFill>
                  <a:srgbClr val="C00000"/>
                </a:solidFill>
                <a:latin typeface="+mn-lt"/>
              </a:rPr>
              <a:t>DAS EUROPÄISCHE JAHR DER JUGEND</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920509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WAS MACHT DIE EU?</a:t>
            </a:r>
          </a:p>
        </p:txBody>
      </p:sp>
      <p:cxnSp>
        <p:nvCxnSpPr>
          <p:cNvPr id="8" name="Connecteur droit 10">
            <a:extLst>
              <a:ext uri="{FF2B5EF4-FFF2-40B4-BE49-F238E27FC236}">
                <a16:creationId xmlns:a16="http://schemas.microsoft.com/office/drawing/2014/main" id="{5210E45B-69ED-2949-8AA6-29C7C026AFBA}"/>
              </a:ext>
            </a:extLst>
          </p:cNvPr>
          <p:cNvCxnSpPr/>
          <p:nvPr/>
        </p:nvCxnSpPr>
        <p:spPr>
          <a:xfrm>
            <a:off x="8897779" y="5269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044860"/>
            <a:ext cx="3177621" cy="2246769"/>
          </a:xfrm>
          <a:prstGeom prst="rect">
            <a:avLst/>
          </a:prstGeom>
          <a:noFill/>
        </p:spPr>
        <p:txBody>
          <a:bodyPr wrap="square" rtlCol="0">
            <a:spAutoFit/>
          </a:bodyPr>
          <a:lstStyle/>
          <a:p>
            <a:pPr algn="ctr"/>
            <a:r>
              <a:rPr lang="de-DE" sz="2800" b="1" dirty="0">
                <a:solidFill>
                  <a:schemeClr val="bg1"/>
                </a:solidFill>
              </a:rPr>
              <a:t>Welche Themen sollten die EU-Institutionen deiner Meinung vorrangig behandeln?</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92764"/>
            <a:ext cx="7429500" cy="830997"/>
          </a:xfrm>
          <a:prstGeom prst="rect">
            <a:avLst/>
          </a:prstGeom>
          <a:noFill/>
        </p:spPr>
        <p:txBody>
          <a:bodyPr wrap="square" rtlCol="0">
            <a:spAutoFit/>
          </a:bodyPr>
          <a:lstStyle/>
          <a:p>
            <a:pPr algn="ctr"/>
            <a:r>
              <a:rPr lang="fr-FR" sz="4800" b="1" dirty="0">
                <a:solidFill>
                  <a:schemeClr val="bg1"/>
                </a:solidFill>
              </a:rPr>
              <a:t>WIE FUNKTIONIERT DIE EU?</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WAS IST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34379" y="5740801"/>
            <a:ext cx="1980599" cy="253798"/>
          </a:xfrm>
          <a:prstGeom prst="rect">
            <a:avLst/>
          </a:prstGeom>
        </p:spPr>
        <p:txBody>
          <a:bodyPr wrap="square">
            <a:spAutoFit/>
          </a:bodyPr>
          <a:lstStyle/>
          <a:p>
            <a:r>
              <a:rPr lang="fr-FR" sz="1000" b="1" dirty="0">
                <a:solidFill>
                  <a:srgbClr val="FFA00E"/>
                </a:solidFill>
                <a:latin typeface="Arial" charset="0"/>
                <a:ea typeface="Arial" charset="0"/>
                <a:cs typeface="Arial" charset="0"/>
              </a:rPr>
              <a:t>WIE FUNKTIONIERT DIE EU?</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2" y="157713"/>
            <a:ext cx="5736431" cy="584775"/>
          </a:xfrm>
          <a:prstGeom prst="rect">
            <a:avLst/>
          </a:prstGeom>
          <a:noFill/>
        </p:spPr>
        <p:txBody>
          <a:bodyPr wrap="square" rtlCol="0">
            <a:spAutoFit/>
          </a:bodyPr>
          <a:lstStyle/>
          <a:p>
            <a:r>
              <a:rPr lang="fr-FR" sz="3200" b="1" dirty="0">
                <a:solidFill>
                  <a:srgbClr val="FFC000"/>
                </a:solidFill>
              </a:rPr>
              <a:t>DAS EUROPÄISCHE PARLAMENT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1813" y="186591"/>
            <a:ext cx="966710" cy="527296"/>
          </a:xfrm>
          <a:prstGeom prst="rect">
            <a:avLst/>
          </a:prstGeom>
        </p:spPr>
      </p:pic>
      <p:graphicFrame>
        <p:nvGraphicFramePr>
          <p:cNvPr id="4" name="Diagram 3"/>
          <p:cNvGraphicFramePr/>
          <p:nvPr>
            <p:extLst>
              <p:ext uri="{D42A27DB-BD31-4B8C-83A1-F6EECF244321}">
                <p14:modId xmlns:p14="http://schemas.microsoft.com/office/powerpoint/2010/main" val="1439629311"/>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662982" y="199554"/>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DER EUROPÄISCHE RAT</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42097" y="5754025"/>
            <a:ext cx="1957587"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WIE FUNKTIONIERT DIE EU?</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898381"/>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2670771620"/>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59594" y="156387"/>
            <a:ext cx="737680" cy="627942"/>
          </a:xfrm>
          <a:prstGeom prst="rect">
            <a:avLst/>
          </a:prstGeom>
        </p:spPr>
      </p:pic>
      <p:graphicFrame>
        <p:nvGraphicFramePr>
          <p:cNvPr id="9" name="Diagram 8"/>
          <p:cNvGraphicFramePr/>
          <p:nvPr>
            <p:extLst>
              <p:ext uri="{D42A27DB-BD31-4B8C-83A1-F6EECF244321}">
                <p14:modId xmlns:p14="http://schemas.microsoft.com/office/powerpoint/2010/main" val="309604115"/>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364678" y="14310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DER RAT DER EU</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r>
              <a:rPr lang="fr-FR" sz="1000" b="1" dirty="0">
                <a:solidFill>
                  <a:srgbClr val="FFA00E"/>
                </a:solidFill>
                <a:latin typeface="Arial" charset="0"/>
                <a:ea typeface="Arial" charset="0"/>
                <a:cs typeface="Arial" charset="0"/>
              </a:rPr>
              <a:t>WIE FUNKTIONIERT DIE EU?</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3852394" y="143109"/>
            <a:ext cx="824411" cy="482785"/>
          </a:xfrm>
          <a:prstGeom prst="rect">
            <a:avLst/>
          </a:prstGeom>
        </p:spPr>
      </p:pic>
      <p:graphicFrame>
        <p:nvGraphicFramePr>
          <p:cNvPr id="5" name="Diagram 4"/>
          <p:cNvGraphicFramePr/>
          <p:nvPr>
            <p:extLst>
              <p:ext uri="{D42A27DB-BD31-4B8C-83A1-F6EECF244321}">
                <p14:modId xmlns:p14="http://schemas.microsoft.com/office/powerpoint/2010/main" val="170807034"/>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DIE EUROPÄISCHE KOMMISSION</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pPr lvl="0">
              <a:defRPr/>
            </a:pPr>
            <a:r>
              <a:rPr lang="fr-FR" sz="1000" b="1" dirty="0">
                <a:solidFill>
                  <a:srgbClr val="FFA00E"/>
                </a:solidFill>
                <a:latin typeface="Arial" charset="0"/>
                <a:ea typeface="Arial" charset="0"/>
                <a:cs typeface="Arial" charset="0"/>
              </a:rPr>
              <a:t>WIE FUNKTIONIERT DIE EU?</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8090" y="119702"/>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778692118"/>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601933" cy="584775"/>
          </a:xfrm>
          <a:prstGeom prst="rect">
            <a:avLst/>
          </a:prstGeom>
          <a:noFill/>
        </p:spPr>
        <p:txBody>
          <a:bodyPr wrap="square" rtlCol="0">
            <a:spAutoFit/>
          </a:bodyPr>
          <a:lstStyle/>
          <a:p>
            <a:r>
              <a:rPr lang="de-DE" sz="3200" b="1" dirty="0">
                <a:solidFill>
                  <a:srgbClr val="FFC000"/>
                </a:solidFill>
              </a:rPr>
              <a:t>EU-GESETZE: WER IST WOFÜR ZUSTÄNDIG?</a:t>
            </a:r>
            <a:endParaRPr lang="fr-BE" sz="3200" b="1"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55658" y="5669655"/>
            <a:ext cx="2130465" cy="246224"/>
          </a:xfrm>
          <a:prstGeom prst="rect">
            <a:avLst/>
          </a:prstGeom>
        </p:spPr>
        <p:txBody>
          <a:bodyPr wrap="square">
            <a:spAutoFit/>
          </a:bodyPr>
          <a:lstStyle/>
          <a:p>
            <a:r>
              <a:rPr lang="fr-FR" sz="1000" b="1" dirty="0">
                <a:solidFill>
                  <a:srgbClr val="FFA00E"/>
                </a:solidFill>
                <a:latin typeface="Arial" charset="0"/>
                <a:ea typeface="Arial" charset="0"/>
                <a:cs typeface="Arial" charset="0"/>
              </a:rPr>
              <a:t>WIE FUNKTIONIERT DIE EU?</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545957" y="1563508"/>
            <a:ext cx="2289742" cy="307777"/>
          </a:xfrm>
          <a:prstGeom prst="rect">
            <a:avLst/>
          </a:prstGeom>
          <a:noFill/>
        </p:spPr>
        <p:txBody>
          <a:bodyPr wrap="square" rtlCol="0">
            <a:spAutoFit/>
          </a:bodyPr>
          <a:lstStyle/>
          <a:p>
            <a:r>
              <a:rPr lang="fr-BE" sz="1400" dirty="0" err="1"/>
              <a:t>Europäische</a:t>
            </a:r>
            <a:r>
              <a:rPr lang="fr-BE" sz="1400" dirty="0"/>
              <a:t> </a:t>
            </a:r>
            <a:r>
              <a:rPr lang="fr-BE" sz="1400" dirty="0" err="1"/>
              <a:t>Kommission</a:t>
            </a:r>
            <a:endParaRPr lang="fr-BE" sz="1400" dirty="0"/>
          </a:p>
        </p:txBody>
      </p:sp>
      <p:sp>
        <p:nvSpPr>
          <p:cNvPr id="9" name="TextBox 8"/>
          <p:cNvSpPr txBox="1"/>
          <p:nvPr/>
        </p:nvSpPr>
        <p:spPr>
          <a:xfrm>
            <a:off x="732720" y="4419758"/>
            <a:ext cx="2192917" cy="307777"/>
          </a:xfrm>
          <a:prstGeom prst="rect">
            <a:avLst/>
          </a:prstGeom>
          <a:noFill/>
        </p:spPr>
        <p:txBody>
          <a:bodyPr wrap="square" rtlCol="0">
            <a:spAutoFit/>
          </a:bodyPr>
          <a:lstStyle/>
          <a:p>
            <a:r>
              <a:rPr lang="fr-BE" sz="1400" dirty="0" err="1"/>
              <a:t>Europäisches</a:t>
            </a:r>
            <a:r>
              <a:rPr lang="fr-BE" sz="1400" dirty="0"/>
              <a:t> </a:t>
            </a:r>
            <a:r>
              <a:rPr lang="fr-BE" sz="1400" dirty="0" err="1"/>
              <a:t>Parlament</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077626" y="4383515"/>
            <a:ext cx="2441014" cy="307777"/>
          </a:xfrm>
          <a:prstGeom prst="rect">
            <a:avLst/>
          </a:prstGeom>
          <a:noFill/>
        </p:spPr>
        <p:txBody>
          <a:bodyPr wrap="square" rtlCol="0">
            <a:spAutoFit/>
          </a:bodyPr>
          <a:lstStyle/>
          <a:p>
            <a:r>
              <a:rPr lang="fr-BE" sz="1400" dirty="0"/>
              <a:t>Rat der </a:t>
            </a:r>
            <a:r>
              <a:rPr lang="fr-BE" sz="1400" dirty="0" err="1"/>
              <a:t>Europäischen</a:t>
            </a:r>
            <a:r>
              <a:rPr lang="fr-BE" sz="1400" dirty="0"/>
              <a:t> Union</a:t>
            </a:r>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schlägt</a:t>
            </a:r>
            <a:r>
              <a:rPr lang="en-IE" sz="1400" dirty="0"/>
              <a:t> </a:t>
            </a:r>
            <a:r>
              <a:rPr lang="en-IE" sz="1400" dirty="0" err="1"/>
              <a:t>Gesetze</a:t>
            </a:r>
            <a:r>
              <a:rPr lang="en-IE" sz="1400" dirty="0"/>
              <a:t> </a:t>
            </a:r>
            <a:r>
              <a:rPr lang="en-IE" sz="1400" dirty="0" err="1"/>
              <a:t>vor</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NEUES EU-GESETZ</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verabschieden oder ändern einen Gesetzesvorschlag oder lehnen ihn ab</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bei</a:t>
            </a:r>
            <a:r>
              <a:rPr lang="en-IE" sz="1400" dirty="0"/>
              <a:t> </a:t>
            </a:r>
            <a:r>
              <a:rPr lang="en-IE" sz="1400" dirty="0" err="1"/>
              <a:t>Zustimmung</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DER EUROPÄISCHE GERICHTSHOF</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99787033"/>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r>
              <a:rPr lang="fr-FR" sz="1000" b="1" dirty="0">
                <a:solidFill>
                  <a:srgbClr val="FFA00E"/>
                </a:solidFill>
                <a:latin typeface="Arial" charset="0"/>
                <a:ea typeface="Arial" charset="0"/>
                <a:cs typeface="Arial" charset="0"/>
              </a:rPr>
              <a:t>WIE FUNKTIONIERT DIE EU?</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DER EUROPÄISCHE RECHNUNGSHOF</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pPr lvl="0">
              <a:defRPr/>
            </a:pPr>
            <a:r>
              <a:rPr lang="fr-FR" sz="1000" b="1" dirty="0">
                <a:solidFill>
                  <a:srgbClr val="FFA00E"/>
                </a:solidFill>
                <a:latin typeface="Arial" charset="0"/>
                <a:ea typeface="Arial" charset="0"/>
                <a:cs typeface="Arial" charset="0"/>
              </a:rPr>
              <a:t>WIE FUNKTIONIERT DIE EU?</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978374245"/>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166612051"/>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DIE EUROPÄISCHE ZENTRALBANK</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7951924" y="5661030"/>
            <a:ext cx="2142824" cy="251113"/>
          </a:xfrm>
          <a:prstGeom prst="rect">
            <a:avLst/>
          </a:prstGeom>
        </p:spPr>
        <p:txBody>
          <a:bodyPr wrap="square">
            <a:spAutoFit/>
          </a:bodyPr>
          <a:lstStyle/>
          <a:p>
            <a:r>
              <a:rPr lang="fr-FR" sz="1000" b="1" dirty="0">
                <a:solidFill>
                  <a:srgbClr val="FFA00E"/>
                </a:solidFill>
                <a:latin typeface="Arial" charset="0"/>
                <a:ea typeface="Arial" charset="0"/>
                <a:cs typeface="Arial" charset="0"/>
              </a:rPr>
              <a:t>WIE FUNKTIONIERT DIE EU?</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757219338"/>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5" y="134420"/>
            <a:ext cx="8237791" cy="584775"/>
          </a:xfrm>
          <a:prstGeom prst="rect">
            <a:avLst/>
          </a:prstGeom>
          <a:noFill/>
        </p:spPr>
        <p:txBody>
          <a:bodyPr wrap="square" rtlCol="0">
            <a:spAutoFit/>
          </a:bodyPr>
          <a:lstStyle/>
          <a:p>
            <a:r>
              <a:rPr lang="de-DE" sz="3200" b="1" dirty="0">
                <a:solidFill>
                  <a:srgbClr val="E65657"/>
                </a:solidFill>
                <a:latin typeface="Calibri" panose="020F0502020204030204" pitchFamily="34" charset="0"/>
                <a:cs typeface="Calibri" panose="020F0502020204030204" pitchFamily="34" charset="0"/>
              </a:rPr>
              <a:t>WIE KANN ICH MEHR ÜBER DIE EU ERFAHREN?</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450316" y="5151590"/>
            <a:ext cx="3166600" cy="246221"/>
          </a:xfrm>
          <a:prstGeom prst="rect">
            <a:avLst/>
          </a:prstGeom>
          <a:solidFill>
            <a:schemeClr val="bg1"/>
          </a:solidFill>
        </p:spPr>
        <p:txBody>
          <a:bodyPr wrap="square">
            <a:spAutoFit/>
          </a:bodyPr>
          <a:lstStyle/>
          <a:p>
            <a:r>
              <a:rPr lang="de-DE" sz="1000" b="1" dirty="0">
                <a:solidFill>
                  <a:srgbClr val="FF5050"/>
                </a:solidFill>
                <a:latin typeface="Arial" charset="0"/>
                <a:ea typeface="Arial" charset="0"/>
                <a:cs typeface="Arial" charset="0"/>
              </a:rPr>
              <a:t>WIE KANN ICH MEHR ÜBER DIE EU ERFAHREN?</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367204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de-DE" b="1" dirty="0"/>
              <a:t>Das tut die EU für mich</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GB" b="1" dirty="0"/>
              <a:t>Europa-Website</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Amt</a:t>
            </a:r>
            <a:r>
              <a:rPr lang="en-US" b="1" dirty="0">
                <a:cs typeface="Arial" panose="020B0604020202020204" pitchFamily="34" charset="0"/>
              </a:rPr>
              <a:t> </a:t>
            </a:r>
            <a:r>
              <a:rPr lang="en-US" b="1" dirty="0" err="1">
                <a:cs typeface="Arial" panose="020B0604020202020204" pitchFamily="34" charset="0"/>
              </a:rPr>
              <a:t>für</a:t>
            </a:r>
            <a:r>
              <a:rPr lang="en-US" b="1" dirty="0">
                <a:cs typeface="Arial" panose="020B0604020202020204" pitchFamily="34" charset="0"/>
              </a:rPr>
              <a:t> </a:t>
            </a:r>
            <a:r>
              <a:rPr lang="en-US" b="1" dirty="0" err="1">
                <a:cs typeface="Arial" panose="020B0604020202020204" pitchFamily="34" charset="0"/>
              </a:rPr>
              <a:t>Veröffentlichungen</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a:t>Newsletter </a:t>
            </a:r>
            <a:r>
              <a:rPr lang="en-GB" b="1" dirty="0" err="1"/>
              <a:t>zur</a:t>
            </a:r>
            <a:r>
              <a:rPr lang="en-GB" b="1" dirty="0"/>
              <a:t> </a:t>
            </a:r>
            <a:r>
              <a:rPr lang="en-GB" b="1" dirty="0" err="1"/>
              <a:t>Lernecke</a:t>
            </a:r>
            <a:endParaRPr lang="en-GB" b="1"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890293" cy="646331"/>
          </a:xfrm>
          <a:prstGeom prst="rect">
            <a:avLst/>
          </a:prstGeom>
        </p:spPr>
        <p:txBody>
          <a:bodyPr wrap="square">
            <a:spAutoFit/>
          </a:bodyPr>
          <a:lstStyle/>
          <a:p>
            <a:r>
              <a:rPr lang="en-GB" b="1" dirty="0" err="1"/>
              <a:t>Lernecke</a:t>
            </a:r>
            <a:endParaRPr lang="en-GB" b="1" dirty="0"/>
          </a:p>
          <a:p>
            <a:r>
              <a:rPr lang="de-DE" b="1" u="sng" dirty="0">
                <a:hlinkClick r:id="rId10"/>
              </a:rPr>
              <a:t>europa.eu/</a:t>
            </a:r>
            <a:r>
              <a:rPr lang="de-DE" b="1" u="sng" dirty="0" err="1">
                <a:hlinkClick r:id="rId10"/>
              </a:rPr>
              <a:t>learning</a:t>
            </a:r>
            <a:r>
              <a:rPr lang="de-DE" b="1" u="sng" dirty="0">
                <a:hlinkClick r:id="rId10"/>
              </a:rPr>
              <a:t>-corner/</a:t>
            </a:r>
            <a:r>
              <a:rPr lang="de-DE" b="1" u="sng" dirty="0" err="1">
                <a:hlinkClick r:id="rId10"/>
              </a:rPr>
              <a:t>home_de</a:t>
            </a:r>
            <a:endParaRPr lang="en-US"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BLEIB DRAN</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BLEIB DRAN</a:t>
            </a: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139615" cy="1138773"/>
          </a:xfrm>
          <a:prstGeom prst="rect">
            <a:avLst/>
          </a:prstGeom>
          <a:noFill/>
        </p:spPr>
        <p:txBody>
          <a:bodyPr wrap="square" rtlCol="0">
            <a:spAutoFit/>
          </a:bodyPr>
          <a:lstStyle/>
          <a:p>
            <a:r>
              <a:rPr lang="en-US" dirty="0" err="1">
                <a:cs typeface="Arial" panose="020B0604020202020204" pitchFamily="34" charset="0"/>
              </a:rPr>
              <a:t>Kostenlose</a:t>
            </a:r>
            <a:r>
              <a:rPr lang="en-US" dirty="0">
                <a:cs typeface="Arial" panose="020B0604020202020204" pitchFamily="34" charset="0"/>
              </a:rPr>
              <a:t> </a:t>
            </a:r>
            <a:r>
              <a:rPr lang="en-US" dirty="0" err="1">
                <a:cs typeface="Arial" panose="020B0604020202020204" pitchFamily="34" charset="0"/>
              </a:rPr>
              <a:t>Servicenummer</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71956"/>
            <a:ext cx="2132178" cy="461665"/>
          </a:xfrm>
          <a:prstGeom prst="rect">
            <a:avLst/>
          </a:prstGeom>
          <a:noFill/>
        </p:spPr>
        <p:txBody>
          <a:bodyPr wrap="square" rtlCol="0">
            <a:spAutoFit/>
          </a:bodyPr>
          <a:lstStyle/>
          <a:p>
            <a:pPr algn="ctr"/>
            <a:r>
              <a:rPr lang="en-GB" sz="2400" dirty="0" err="1"/>
              <a:t>Persönlich</a:t>
            </a:r>
            <a:r>
              <a:rPr lang="en-GB" sz="2400" dirty="0"/>
              <a:t>:</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err="1"/>
              <a:t>Über</a:t>
            </a:r>
            <a:r>
              <a:rPr lang="fr-BE" sz="2400" dirty="0"/>
              <a:t> </a:t>
            </a:r>
            <a:r>
              <a:rPr lang="fr-BE" sz="2400" dirty="0" err="1"/>
              <a:t>soziale</a:t>
            </a:r>
            <a:r>
              <a:rPr lang="fr-BE" sz="2400" dirty="0"/>
              <a:t> </a:t>
            </a:r>
            <a:r>
              <a:rPr lang="fr-BE" sz="2400" dirty="0" err="1"/>
              <a:t>Medien</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de-DE" b="1" u="sng" dirty="0">
                <a:hlinkClick r:id="rId5"/>
              </a:rPr>
              <a:t>europa.eu/</a:t>
            </a:r>
            <a:r>
              <a:rPr lang="de-DE" b="1" u="sng" dirty="0" err="1">
                <a:hlinkClick r:id="rId5"/>
              </a:rPr>
              <a:t>european</a:t>
            </a:r>
            <a:r>
              <a:rPr lang="de-DE" b="1" u="sng" dirty="0">
                <a:hlinkClick r:id="rId5"/>
              </a:rPr>
              <a:t>-union/</a:t>
            </a:r>
            <a:r>
              <a:rPr lang="de-DE" b="1" u="sng" dirty="0" err="1">
                <a:hlinkClick r:id="rId5"/>
              </a:rPr>
              <a:t>contact_de</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de-DE" dirty="0"/>
              <a:t>Fragen zur EU? </a:t>
            </a:r>
            <a:r>
              <a:rPr lang="de-DE" b="1" dirty="0"/>
              <a:t>Europe </a:t>
            </a:r>
            <a:r>
              <a:rPr lang="de-DE" b="1" dirty="0" err="1"/>
              <a:t>Direct</a:t>
            </a:r>
            <a:r>
              <a:rPr lang="de-DE" dirty="0"/>
              <a:t> kann dir helfen!</a:t>
            </a:r>
            <a:endParaRPr lang="en-US" dirty="0"/>
          </a:p>
        </p:txBody>
      </p:sp>
      <p:sp>
        <p:nvSpPr>
          <p:cNvPr id="5" name="Rectangle 4"/>
          <p:cNvSpPr/>
          <p:nvPr/>
        </p:nvSpPr>
        <p:spPr>
          <a:xfrm>
            <a:off x="169649" y="4947692"/>
            <a:ext cx="4115727" cy="1477328"/>
          </a:xfrm>
          <a:prstGeom prst="rect">
            <a:avLst/>
          </a:prstGeom>
        </p:spPr>
        <p:txBody>
          <a:bodyPr wrap="square">
            <a:spAutoFit/>
          </a:bodyPr>
          <a:lstStyle/>
          <a:p>
            <a:r>
              <a:rPr lang="en-US" b="1" dirty="0"/>
              <a:t>&gt;</a:t>
            </a:r>
            <a:r>
              <a:rPr lang="en-US" dirty="0"/>
              <a:t> </a:t>
            </a:r>
            <a:r>
              <a:rPr lang="de-DE" dirty="0"/>
              <a:t>Um Fragen zu stellen und über die EU zu </a:t>
            </a:r>
            <a:r>
              <a:rPr lang="de-DE" dirty="0" err="1"/>
              <a:t>diskuztieren</a:t>
            </a:r>
            <a:r>
              <a:rPr lang="de-DE" dirty="0"/>
              <a:t>, findest du hier ein EUROPE-DIRECT-Zentrum in deiner Nähe: </a:t>
            </a:r>
            <a:r>
              <a:rPr lang="de-DE" b="1" u="sng" dirty="0">
                <a:hlinkClick r:id="rId6"/>
              </a:rPr>
              <a:t>europa.eu/</a:t>
            </a:r>
            <a:r>
              <a:rPr lang="de-DE" b="1" u="sng" dirty="0" err="1">
                <a:hlinkClick r:id="rId6"/>
              </a:rPr>
              <a:t>european</a:t>
            </a:r>
            <a:r>
              <a:rPr lang="de-DE" b="1" u="sng" dirty="0">
                <a:hlinkClick r:id="rId6"/>
              </a:rPr>
              <a:t>-union/</a:t>
            </a:r>
            <a:r>
              <a:rPr lang="de-DE" b="1" u="sng" dirty="0" err="1">
                <a:hlinkClick r:id="rId6"/>
              </a:rPr>
              <a:t>contact</a:t>
            </a:r>
            <a:r>
              <a:rPr lang="de-DE" b="1" u="sng" dirty="0">
                <a:hlinkClick r:id="rId6"/>
              </a:rPr>
              <a:t>/</a:t>
            </a:r>
            <a:r>
              <a:rPr lang="de-DE" b="1" u="sng" dirty="0" err="1">
                <a:hlinkClick r:id="rId6"/>
              </a:rPr>
              <a:t>meet-us_de</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de-DE" dirty="0"/>
              <a:t>Um Konten mit EU-Beiträgen in sozialen Medien zu finden, kannst du dieses </a:t>
            </a:r>
            <a:r>
              <a:rPr lang="de-DE" b="1" dirty="0" err="1"/>
              <a:t>Suchtool</a:t>
            </a:r>
            <a:r>
              <a:rPr lang="de-DE" dirty="0"/>
              <a:t> verwenden:</a:t>
            </a:r>
            <a:endParaRPr lang="en-US" dirty="0"/>
          </a:p>
          <a:p>
            <a:r>
              <a:rPr lang="de-DE" b="1" u="sng" dirty="0">
                <a:hlinkClick r:id="rId7"/>
              </a:rPr>
              <a:t>europa.eu/</a:t>
            </a:r>
            <a:r>
              <a:rPr lang="de-DE" b="1" u="sng" dirty="0" err="1">
                <a:hlinkClick r:id="rId7"/>
              </a:rPr>
              <a:t>european</a:t>
            </a:r>
            <a:r>
              <a:rPr lang="de-DE" b="1" u="sng" dirty="0">
                <a:hlinkClick r:id="rId7"/>
              </a:rPr>
              <a:t>-union/</a:t>
            </a:r>
            <a:r>
              <a:rPr lang="de-DE" b="1" u="sng" dirty="0" err="1">
                <a:hlinkClick r:id="rId7"/>
              </a:rPr>
              <a:t>contact</a:t>
            </a:r>
            <a:r>
              <a:rPr lang="de-DE" b="1" u="sng" dirty="0">
                <a:hlinkClick r:id="rId7"/>
              </a:rPr>
              <a:t>/</a:t>
            </a:r>
            <a:r>
              <a:rPr lang="de-DE" b="1" u="sng" dirty="0" err="1">
                <a:hlinkClick r:id="rId7"/>
              </a:rPr>
              <a:t>social-networks_de</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1708184" y="2397030"/>
            <a:ext cx="5809582" cy="1938992"/>
          </a:xfrm>
          <a:prstGeom prst="rect">
            <a:avLst/>
          </a:prstGeom>
          <a:noFill/>
        </p:spPr>
        <p:txBody>
          <a:bodyPr wrap="square" rtlCol="0">
            <a:spAutoFit/>
          </a:bodyPr>
          <a:lstStyle/>
          <a:p>
            <a:pPr algn="ctr"/>
            <a:r>
              <a:rPr lang="fr-FR" sz="6000" b="1" dirty="0">
                <a:solidFill>
                  <a:schemeClr val="bg1"/>
                </a:solidFill>
              </a:rPr>
              <a:t>FÜHLST DU DICH EUROPÄISCH?</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846096" y="4313404"/>
            <a:ext cx="3533757" cy="369332"/>
          </a:xfrm>
          <a:prstGeom prst="rect">
            <a:avLst/>
          </a:prstGeom>
          <a:noFill/>
        </p:spPr>
        <p:txBody>
          <a:bodyPr wrap="square" rtlCol="0">
            <a:spAutoFit/>
          </a:bodyPr>
          <a:lstStyle/>
          <a:p>
            <a:r>
              <a:rPr lang="de-DE" i="1" dirty="0">
                <a:solidFill>
                  <a:schemeClr val="bg1"/>
                </a:solidFill>
              </a:rPr>
              <a:t>WAS MACHT DIESES GEFÜHL AUS?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Danke</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3423"/>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Europäische</a:t>
            </a:r>
            <a:r>
              <a:rPr lang="en-US" sz="788" b="1" dirty="0">
                <a:solidFill>
                  <a:srgbClr val="FFFFFF">
                    <a:lumMod val="50000"/>
                  </a:srgbClr>
                </a:solidFill>
              </a:rPr>
              <a:t> Union, </a:t>
            </a:r>
            <a:r>
              <a:rPr lang="en-US" sz="788" b="1" dirty="0">
                <a:solidFill>
                  <a:srgbClr val="FFFFFF">
                    <a:lumMod val="50000"/>
                  </a:srgbClr>
                </a:solidFill>
                <a:latin typeface="Arial"/>
              </a:rPr>
              <a:t>2022</a:t>
            </a:r>
          </a:p>
          <a:p>
            <a:pPr defTabSz="685800">
              <a:spcAft>
                <a:spcPts val="1350"/>
              </a:spcAft>
              <a:buClr>
                <a:srgbClr val="034EA2"/>
              </a:buClr>
            </a:pPr>
            <a:r>
              <a:rPr lang="de-DE" sz="788" dirty="0">
                <a:solidFill>
                  <a:srgbClr val="FFFFFF">
                    <a:lumMod val="50000"/>
                  </a:srgbClr>
                </a:solidFill>
              </a:rPr>
              <a:t>Sofern nichts anderes angegeben ist, wird dieses Dokument zu den Bedingungen einer Lizenz Creative </a:t>
            </a:r>
            <a:r>
              <a:rPr lang="de-DE" sz="788" dirty="0" err="1">
                <a:solidFill>
                  <a:srgbClr val="FFFFFF">
                    <a:lumMod val="50000"/>
                  </a:srgbClr>
                </a:solidFill>
              </a:rPr>
              <a:t>Commons</a:t>
            </a:r>
            <a:r>
              <a:rPr lang="de-DE" sz="788" dirty="0">
                <a:solidFill>
                  <a:srgbClr val="FFFFFF">
                    <a:lumMod val="50000"/>
                  </a:srgbClr>
                </a:solidFill>
              </a:rPr>
              <a:t> 4.0 International (CC BY 4.0) (</a:t>
            </a:r>
            <a:r>
              <a:rPr lang="de-DE" sz="788" dirty="0">
                <a:solidFill>
                  <a:srgbClr val="FFFFFF">
                    <a:lumMod val="50000"/>
                  </a:srgbClr>
                </a:solidFill>
                <a:hlinkClick r:id="rId8"/>
              </a:rPr>
              <a:t>https://creativecommons.org/licenses/by/4.0/</a:t>
            </a:r>
            <a:r>
              <a:rPr lang="de-DE" sz="788" dirty="0">
                <a:solidFill>
                  <a:srgbClr val="FFFFFF">
                    <a:lumMod val="50000"/>
                  </a:srgbClr>
                </a:solidFill>
              </a:rPr>
              <a:t>) zur Verfügung gestellt. Für jede Verwendung oder Wiedergabe von Elementen, die nicht Eigentum der EU sind, muss gegebenenfalls direkt bei den jeweiligen Rechteinhabern eine Genehmigung eingeholt werden.</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283078"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DIE GRUNDLAGEN</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WAS IST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84775"/>
          </a:xfrm>
          <a:prstGeom prst="rect">
            <a:avLst/>
          </a:prstGeom>
          <a:noFill/>
        </p:spPr>
        <p:txBody>
          <a:bodyPr wrap="square" rtlCol="0">
            <a:spAutoFit/>
          </a:bodyPr>
          <a:lstStyle/>
          <a:p>
            <a:pPr algn="ctr"/>
            <a:r>
              <a:rPr lang="fr-FR" sz="1600" b="1" dirty="0">
                <a:solidFill>
                  <a:srgbClr val="002060"/>
                </a:solidFill>
                <a:latin typeface="Calibri" charset="0"/>
                <a:ea typeface="Calibri" charset="0"/>
                <a:cs typeface="Calibri" charset="0"/>
              </a:rPr>
              <a:t>447 </a:t>
            </a:r>
            <a:r>
              <a:rPr lang="fr-FR" sz="1600" b="1" dirty="0" err="1">
                <a:solidFill>
                  <a:srgbClr val="002060"/>
                </a:solidFill>
                <a:latin typeface="Calibri" charset="0"/>
                <a:ea typeface="Calibri" charset="0"/>
                <a:cs typeface="Calibri" charset="0"/>
              </a:rPr>
              <a:t>Millionen</a:t>
            </a:r>
            <a:r>
              <a:rPr lang="fr-FR" sz="1600" b="1" dirty="0">
                <a:solidFill>
                  <a:srgbClr val="002060"/>
                </a:solidFill>
                <a:latin typeface="Calibri" charset="0"/>
                <a:ea typeface="Calibri" charset="0"/>
                <a:cs typeface="Calibri" charset="0"/>
              </a:rPr>
              <a:t> </a:t>
            </a:r>
            <a:r>
              <a:rPr lang="fr-FR" sz="1600" b="1" dirty="0" err="1">
                <a:solidFill>
                  <a:srgbClr val="002060"/>
                </a:solidFill>
                <a:latin typeface="Calibri" charset="0"/>
                <a:ea typeface="Calibri" charset="0"/>
                <a:cs typeface="Calibri" charset="0"/>
              </a:rPr>
              <a:t>Menschen</a:t>
            </a:r>
            <a:endParaRPr lang="fr-BE" sz="16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err="1">
                <a:solidFill>
                  <a:srgbClr val="002060"/>
                </a:solidFill>
              </a:rPr>
              <a:t>Einer</a:t>
            </a:r>
            <a:r>
              <a:rPr lang="fr-BE" b="1" dirty="0">
                <a:solidFill>
                  <a:srgbClr val="002060"/>
                </a:solidFill>
              </a:rPr>
              <a:t> </a:t>
            </a:r>
            <a:r>
              <a:rPr lang="fr-BE" b="1" dirty="0" err="1">
                <a:solidFill>
                  <a:srgbClr val="002060"/>
                </a:solidFill>
              </a:rPr>
              <a:t>von</a:t>
            </a:r>
            <a:r>
              <a:rPr lang="fr-BE" b="1" dirty="0">
                <a:solidFill>
                  <a:srgbClr val="002060"/>
                </a:solidFill>
              </a:rPr>
              <a:t> 6 </a:t>
            </a:r>
            <a:r>
              <a:rPr lang="fr-BE" b="1" dirty="0" err="1">
                <a:solidFill>
                  <a:srgbClr val="002060"/>
                </a:solidFill>
              </a:rPr>
              <a:t>Kontinenten</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err="1">
                <a:solidFill>
                  <a:srgbClr val="002060"/>
                </a:solidFill>
                <a:latin typeface="Calibri" charset="0"/>
                <a:ea typeface="Calibri" charset="0"/>
                <a:cs typeface="Calibri" charset="0"/>
              </a:rPr>
              <a:t>über</a:t>
            </a:r>
            <a:r>
              <a:rPr lang="fr-FR" b="1" dirty="0">
                <a:solidFill>
                  <a:srgbClr val="002060"/>
                </a:solidFill>
                <a:latin typeface="Calibri" charset="0"/>
                <a:ea typeface="Calibri" charset="0"/>
                <a:cs typeface="Calibri" charset="0"/>
              </a:rPr>
              <a:t> 700 </a:t>
            </a:r>
            <a:r>
              <a:rPr lang="fr-FR" b="1" dirty="0" err="1">
                <a:solidFill>
                  <a:srgbClr val="002060"/>
                </a:solidFill>
                <a:latin typeface="Calibri" charset="0"/>
                <a:ea typeface="Calibri" charset="0"/>
                <a:cs typeface="Calibri" charset="0"/>
              </a:rPr>
              <a:t>Millionen</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Menschen</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Länder</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Länder</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WAS IST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18816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EUROPÄISCHE KULTUR</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179320" y="4502133"/>
            <a:ext cx="667273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de-DE" sz="2000" b="1" dirty="0">
                <a:solidFill>
                  <a:schemeClr val="accent5">
                    <a:lumMod val="50000"/>
                  </a:schemeClr>
                </a:solidFill>
              </a:rPr>
              <a:t>Die Europäische Kultur und Vielfalt wurden geprägt durch:</a:t>
            </a:r>
          </a:p>
          <a:p>
            <a:pPr marL="522900" indent="-342900">
              <a:lnSpc>
                <a:spcPct val="150000"/>
              </a:lnSpc>
              <a:buFont typeface="Arial" panose="020B0604020202020204" pitchFamily="34" charset="0"/>
              <a:buChar char="•"/>
            </a:pPr>
            <a:r>
              <a:rPr lang="de-DE" sz="2000" b="1" dirty="0">
                <a:solidFill>
                  <a:schemeClr val="accent5">
                    <a:lumMod val="50000"/>
                  </a:schemeClr>
                </a:solidFill>
              </a:rPr>
              <a:t>das antike Griechenland und das antike Rom</a:t>
            </a:r>
          </a:p>
          <a:p>
            <a:pPr marL="522900" indent="-342900">
              <a:lnSpc>
                <a:spcPct val="150000"/>
              </a:lnSpc>
              <a:buFont typeface="Arial" panose="020B0604020202020204" pitchFamily="34" charset="0"/>
              <a:buChar char="•"/>
            </a:pPr>
            <a:r>
              <a:rPr lang="de-DE" sz="2000" b="1" dirty="0">
                <a:solidFill>
                  <a:schemeClr val="accent5">
                    <a:lumMod val="50000"/>
                  </a:schemeClr>
                </a:solidFill>
              </a:rPr>
              <a:t>die Reformation und die Aufklärung</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Parlamentarismus</a:t>
            </a:r>
            <a:r>
              <a:rPr lang="en-GB" sz="2000" b="1" dirty="0">
                <a:solidFill>
                  <a:schemeClr val="accent5">
                    <a:lumMod val="50000"/>
                  </a:schemeClr>
                </a:solidFill>
              </a:rPr>
              <a:t> und </a:t>
            </a:r>
            <a:r>
              <a:rPr lang="en-GB" sz="2000" b="1" dirty="0" err="1">
                <a:solidFill>
                  <a:schemeClr val="accent5">
                    <a:lumMod val="50000"/>
                  </a:schemeClr>
                </a:solidFill>
              </a:rPr>
              <a:t>soziale</a:t>
            </a:r>
            <a:r>
              <a:rPr lang="en-GB" sz="2000" b="1" dirty="0">
                <a:solidFill>
                  <a:schemeClr val="accent5">
                    <a:lumMod val="50000"/>
                  </a:schemeClr>
                </a:solidFill>
              </a:rPr>
              <a:t> </a:t>
            </a:r>
            <a:r>
              <a:rPr lang="en-GB" sz="2000" b="1" dirty="0" err="1">
                <a:solidFill>
                  <a:schemeClr val="accent5">
                    <a:lumMod val="50000"/>
                  </a:schemeClr>
                </a:solidFill>
              </a:rPr>
              <a:t>Rechte</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0" y="206235"/>
            <a:ext cx="8381829"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EUROPÄISCHE KÜNSTLERINNEN UND KÜNSTLER</a:t>
            </a:r>
          </a:p>
        </p:txBody>
      </p:sp>
      <p:sp>
        <p:nvSpPr>
          <p:cNvPr id="3" name="ZoneTexte 2"/>
          <p:cNvSpPr txBox="1"/>
          <p:nvPr/>
        </p:nvSpPr>
        <p:spPr>
          <a:xfrm>
            <a:off x="726942" y="640348"/>
            <a:ext cx="3385038" cy="1754326"/>
          </a:xfrm>
          <a:prstGeom prst="rect">
            <a:avLst/>
          </a:prstGeom>
          <a:noFill/>
        </p:spPr>
        <p:txBody>
          <a:bodyPr wrap="square" rtlCol="0">
            <a:spAutoFit/>
          </a:bodyPr>
          <a:lstStyle/>
          <a:p>
            <a:endParaRPr lang="en-GB" dirty="0"/>
          </a:p>
          <a:p>
            <a:r>
              <a:rPr lang="de-DE" dirty="0"/>
              <a:t>Im Laufe der Jahrhunderte haben neue Stilrichtungen in Musik, Architektur und Literatur Künstlerinnen und Künstler aus ganz Europa inspiriert.</a:t>
            </a:r>
            <a:endParaRPr lang="en-GB" dirty="0"/>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WAS IST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Hier</a:t>
            </a:r>
            <a:r>
              <a:rPr lang="en-GB" dirty="0"/>
              <a:t> </a:t>
            </a:r>
            <a:r>
              <a:rPr lang="en-GB" dirty="0" err="1"/>
              <a:t>einige</a:t>
            </a:r>
            <a:r>
              <a:rPr lang="en-GB" dirty="0"/>
              <a:t> </a:t>
            </a:r>
            <a:r>
              <a:rPr lang="en-GB" dirty="0" err="1"/>
              <a:t>Beispiele</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83107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DIE EUROPÄISCHEN WERTE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WAS IST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Würde</a:t>
            </a:r>
            <a:r>
              <a:rPr lang="en-US" sz="2400" dirty="0">
                <a:solidFill>
                  <a:schemeClr val="tx1"/>
                </a:solidFill>
              </a:rPr>
              <a:t> des Menschen</a:t>
            </a:r>
          </a:p>
          <a:p>
            <a:pPr algn="ctr"/>
            <a:r>
              <a:rPr lang="en-US" sz="2400" dirty="0" err="1">
                <a:solidFill>
                  <a:schemeClr val="tx1"/>
                </a:solidFill>
              </a:rPr>
              <a:t>Freiheit</a:t>
            </a:r>
            <a:endParaRPr lang="en-US" sz="2400" dirty="0">
              <a:solidFill>
                <a:schemeClr val="tx1"/>
              </a:solidFill>
            </a:endParaRPr>
          </a:p>
          <a:p>
            <a:pPr algn="ctr"/>
            <a:r>
              <a:rPr lang="en-US" sz="2400" dirty="0" err="1">
                <a:solidFill>
                  <a:schemeClr val="tx1"/>
                </a:solidFill>
              </a:rPr>
              <a:t>Demokratie</a:t>
            </a:r>
            <a:endParaRPr lang="en-US" sz="2400" dirty="0">
              <a:solidFill>
                <a:schemeClr val="tx1"/>
              </a:solidFill>
            </a:endParaRPr>
          </a:p>
          <a:p>
            <a:pPr algn="ctr"/>
            <a:r>
              <a:rPr lang="en-US" sz="2400" dirty="0" err="1">
                <a:solidFill>
                  <a:schemeClr val="tx1"/>
                </a:solidFill>
              </a:rPr>
              <a:t>Gleichstellung</a:t>
            </a:r>
            <a:endParaRPr lang="en-US" sz="2400" dirty="0">
              <a:solidFill>
                <a:schemeClr val="tx1"/>
              </a:solidFill>
            </a:endParaRPr>
          </a:p>
          <a:p>
            <a:pPr algn="ctr"/>
            <a:r>
              <a:rPr lang="en-US" sz="2400" dirty="0" err="1">
                <a:solidFill>
                  <a:schemeClr val="tx1"/>
                </a:solidFill>
              </a:rPr>
              <a:t>Rechtsstaatlichkeit</a:t>
            </a:r>
            <a:endParaRPr lang="en-US" sz="2400" dirty="0">
              <a:solidFill>
                <a:schemeClr val="tx1"/>
              </a:solidFill>
            </a:endParaRPr>
          </a:p>
          <a:p>
            <a:pPr algn="ctr"/>
            <a:r>
              <a:rPr lang="en-US" sz="2400" dirty="0" err="1">
                <a:solidFill>
                  <a:schemeClr val="tx1"/>
                </a:solidFill>
              </a:rPr>
              <a:t>Menschenrechte</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33742</TotalTime>
  <Words>4802</Words>
  <Application>Microsoft Office PowerPoint</Application>
  <PresentationFormat>On-screen Show (4:3)</PresentationFormat>
  <Paragraphs>577</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VOM KRIEG ZUM FRIEDEN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STUDIUM, ARBEIT UND FREIWILLIGENTÄTIGKEIT  </vt:lpstr>
      <vt:lpstr>     REISEN  </vt:lpstr>
      <vt:lpstr>      …UND VIELES MEHR  </vt:lpstr>
      <vt:lpstr>      PRIORITÄTEN DER EU  </vt:lpstr>
      <vt:lpstr>      2022: SOLIDARITÄT MIT DER UKRAINE  </vt:lpstr>
      <vt:lpstr>      2022: DAS EUROPÄISCHE JAHR DER JUGEND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Danke!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1554</cp:revision>
  <cp:lastPrinted>2019-09-03T09:29:06Z</cp:lastPrinted>
  <dcterms:created xsi:type="dcterms:W3CDTF">2018-11-12T13:20:47Z</dcterms:created>
  <dcterms:modified xsi:type="dcterms:W3CDTF">2023-03-03T09:49:50Z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2023-02-06T20:09:05Z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49c42001-99bd-4ae0-ab35-31c7f2c26597</vt:lpwstr>
  </property>
  <property fmtid="{D5CDD505-2E9C-101B-9397-08002B2CF9AE}" pid="8" name="MSIP_Label_6bd9ddd1-4d20-43f6-abfa-fc3c07406f94_ContentBits">
    <vt:lpwstr>0</vt:lpwstr>
  </property>
</Properties>
</file>