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ΠΙΝΑΚΑΣ ΠΕΡΙΕΧΟΜΕΝΩΝ" id="{51FA4466-1705-B94D-BF4F-554C4F735700}">
          <p14:sldIdLst>
            <p14:sldId id="423"/>
            <p14:sldId id="347"/>
          </p14:sldIdLst>
        </p14:section>
        <p14:section name="ΤΙ ΕΙΝΑΙ Η ΕΥΡΩΠΗ;" id="{EC384AE8-3301-F140-B97D-95A80BA374C4}">
          <p14:sldIdLst>
            <p14:sldId id="294"/>
            <p14:sldId id="396"/>
            <p14:sldId id="354"/>
            <p14:sldId id="355"/>
            <p14:sldId id="356"/>
            <p14:sldId id="357"/>
            <p14:sldId id="417"/>
            <p14:sldId id="416"/>
          </p14:sldIdLst>
        </p14:section>
        <p14:section name="ΤΟ ΕΥΡΩΠΑΪΚΟ ΕΡΓΟ" id="{BA3F5049-C3DF-E349-90D6-8E6AF1360F92}">
          <p14:sldIdLst>
            <p14:sldId id="348"/>
            <p14:sldId id="346"/>
            <p14:sldId id="410"/>
            <p14:sldId id="398"/>
            <p14:sldId id="300"/>
            <p14:sldId id="413"/>
            <p14:sldId id="314"/>
            <p14:sldId id="428"/>
          </p14:sldIdLst>
        </p14:section>
        <p14:section name="ΤΙ ΚΑΝΕΙ Η ΕΕ;" id="{5E61B94E-74E9-E84B-ACFB-56066B76546E}">
          <p14:sldIdLst>
            <p14:sldId id="349"/>
            <p14:sldId id="425"/>
            <p14:sldId id="406"/>
            <p14:sldId id="407"/>
            <p14:sldId id="408"/>
            <p14:sldId id="426"/>
            <p14:sldId id="431"/>
            <p14:sldId id="409"/>
            <p14:sldId id="334"/>
          </p14:sldIdLst>
        </p14:section>
        <p14:section name="ΠΏΣ ΛΕΙΤΟΥΡΓΕΊ Η ΕΕ;" id="{AB4CD371-728D-8742-BF17-A81C6428FE04}">
          <p14:sldIdLst>
            <p14:sldId id="350"/>
            <p14:sldId id="384"/>
            <p14:sldId id="390"/>
            <p14:sldId id="385"/>
            <p14:sldId id="352"/>
            <p14:sldId id="339"/>
            <p14:sldId id="393"/>
            <p14:sldId id="395"/>
            <p14:sldId id="394"/>
          </p14:sldIdLst>
        </p14:section>
        <p14:section name="ΠΩΣ ΜΠΟΡΩ ΝΑ ΜΑΘΩ ΠΕΡΙΣΣΟΤΕΡΑ ΓΙΑ ΤΗΝ ΕΕ;" id="{4DEDCB1D-88D9-A345-A677-739D4EF1E4F1}">
          <p14:sldIdLst>
            <p14:sldId id="342"/>
          </p14:sldIdLst>
        </p14:section>
        <p14:section name="ΕΠΙΚΟΙΝΩΝΙΑ"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l-GR" sz="2400" b="1" dirty="0"/>
            <a:t>24 ΕΠΙΣΗΜΕΣ ΓΛΩΣΣΕΣ ΤΗΣ ΕΕ </a:t>
          </a:r>
          <a:endParaRPr lang="en-US" sz="24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l-GR" b="1" dirty="0"/>
            <a:t>Σλαβικές: </a:t>
          </a:r>
          <a:r>
            <a:rPr lang="el-GR" b="0" dirty="0"/>
            <a:t>βουλγαρικά, τσεχικά, κροατικά, πολωνικά, σλοβακικά και σλοβενικά</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l-GR" b="1" dirty="0"/>
            <a:t>Γερμανικές: </a:t>
          </a:r>
          <a:r>
            <a:rPr lang="el-GR" b="0" dirty="0"/>
            <a:t>δανικά, γερμανικά, αγγλικά, ολλανδικά και σουηδικά</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l-GR" b="1" dirty="0"/>
            <a:t>Λατινογενείς: </a:t>
          </a:r>
          <a:r>
            <a:rPr lang="el-GR" b="0" dirty="0"/>
            <a:t>ισπανικά, γαλλικά, ιταλικά, πορτογαλικά και ρουμανικά</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l-GR" b="1" dirty="0"/>
            <a:t>Άλλες: </a:t>
          </a:r>
          <a:r>
            <a:rPr lang="el-GR" b="0" dirty="0"/>
            <a:t>εσθονικά και φινλανδικά, ελληνικά, ιρλανδικά, λιθουανικά και </a:t>
          </a:r>
          <a:r>
            <a:rPr lang="el-GR" b="0" dirty="0" err="1"/>
            <a:t>λετονικά</a:t>
          </a:r>
          <a:r>
            <a:rPr lang="el-GR" b="0" dirty="0"/>
            <a:t>, ουγγρικά, </a:t>
          </a:r>
          <a:r>
            <a:rPr lang="el-GR" b="0" i="0" dirty="0"/>
            <a:t>μαλτέζικα</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l-GR" sz="1800" b="0" dirty="0">
              <a:solidFill>
                <a:schemeClr val="tx1"/>
              </a:solidFill>
            </a:rPr>
            <a:t>συνέρχεται τουλάχιστον τέσσερις φορές ετησίως στις Βρυξέλλες (Βέλγιο) ή στο Λουξεμβούργο (Λουξεμβούργο) για τις ευρωπαϊκές συνόδους κορυφής</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l-GR" sz="1800" b="0">
              <a:solidFill>
                <a:schemeClr val="tx1"/>
              </a:solidFill>
            </a:rPr>
            <a:t>δεν εγκρίνει νόμους της ΕΕ</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l-GR" sz="1700" dirty="0">
              <a:solidFill>
                <a:schemeClr val="tx1"/>
              </a:solidFill>
            </a:rPr>
            <a:t>εκπροσωπεί τις κυβερνήσεις των χωρών της ΕΕ</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l-GR" sz="1700">
              <a:solidFill>
                <a:schemeClr val="tx1"/>
              </a:solidFill>
            </a:rPr>
            <a:t>στο πλαίσιό του συνέρχονται υπουργοί των χωρών της ΕΕ, που συνεδριάζουν για να συζητήσουν θέματα της ΕΕ (γεωργία, εξωτερικές υποθέσεις, δικαιοσύνη κ.λπ.)</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l-GR" sz="1700">
              <a:solidFill>
                <a:schemeClr val="tx1"/>
              </a:solidFill>
            </a:rPr>
            <a:t>λαμβάνει αποφάσεις και ψηφίζει νόμους μαζί με το Ευρωπαϊκό Κοινοβούλιο</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l-GR" sz="1700">
              <a:solidFill>
                <a:schemeClr val="tx1"/>
              </a:solidFill>
            </a:rPr>
            <a:t>έχει εναλλασσόμενη Προεδρία —κάθε έξι μήνες αναλαμβάνει την Προεδρία διαφορετική χώρα της ΕΕ</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l-GR" sz="1700" dirty="0">
              <a:solidFill>
                <a:schemeClr val="tx1"/>
              </a:solidFill>
            </a:rPr>
            <a:t>συνεδριάζει στις Βρυξέλλες ή στο Λουξεμβούργο</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l-GR" sz="1700" dirty="0">
              <a:solidFill>
                <a:schemeClr val="tx1"/>
              </a:solidFill>
            </a:rPr>
            <a:t>εκπροσωπεί τα κοινά συμφέροντα της ΕΕ</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l-GR" sz="1400" dirty="0">
              <a:solidFill>
                <a:schemeClr val="tx1"/>
              </a:solidFill>
            </a:rPr>
            <a:t>αποτελείται από έναν πρόεδρο, καθώς και έναν επίτροπο από κάθε χώρα της ΕΕ, ο οποίος είναι αρμόδιος για συγκεκριμένο αντικείμενο</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l-GR" sz="1700">
              <a:solidFill>
                <a:schemeClr val="tx1"/>
              </a:solidFill>
            </a:rPr>
            <a:t>προτείνει νέους νόμους και προγράμματα</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l-GR" sz="1700">
              <a:solidFill>
                <a:schemeClr val="tx1"/>
              </a:solidFill>
            </a:rPr>
            <a:t>εκλέγεται από το Κοινοβούλιο για 5 έτη</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l-GR" sz="1700">
              <a:solidFill>
                <a:schemeClr val="tx1"/>
              </a:solidFill>
            </a:rPr>
            <a:t>διαχειρίζεται τις πολιτικές και τον προϋπολογισμό της ΕΕ</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l-GR" sz="1700">
              <a:solidFill>
                <a:schemeClr val="tx1"/>
              </a:solidFill>
            </a:rPr>
            <a:t>είναι ο θεματοφύλακας των Συνθηκών</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l-GR" sz="1700" dirty="0">
              <a:solidFill>
                <a:schemeClr val="tx1"/>
              </a:solidFill>
            </a:rPr>
            <a:t>εδρεύει στις Βρυξέλλες και στο Λουξεμβούργο</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l-GR" sz="1700" b="0" dirty="0">
              <a:solidFill>
                <a:schemeClr val="tx1"/>
              </a:solidFill>
            </a:rPr>
            <a:t>παρακολουθεί τους νόμους της ΕΕ</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l-GR" sz="1700" b="0">
              <a:solidFill>
                <a:schemeClr val="tx1"/>
              </a:solidFill>
            </a:rPr>
            <a:t>διασφαλίζει ότι οι χώρες της ΕΕ τηρούν τους νόμους της ΕΕ</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l-GR" sz="1700" b="0">
              <a:solidFill>
                <a:schemeClr val="tx1"/>
              </a:solidFill>
            </a:rPr>
            <a:t>συμβουλεύει τα εθνικά δικαστήρια για την ερμηνεία αυτών των νόμων</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l-GR" sz="1700" b="0">
              <a:solidFill>
                <a:schemeClr val="tx1"/>
              </a:solidFill>
            </a:rPr>
            <a:t>επιβάλλει κυρώσεις στις χώρες, αν δεν τηρούν τους νόμους της ΕΕ</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l-GR" sz="1700" b="0">
              <a:solidFill>
                <a:schemeClr val="tx1"/>
              </a:solidFill>
            </a:rPr>
            <a:t>ελέγχει αν οι νόμοι σέβονται τα θεμελιώδη δικαιώματα (π.χ. ελευθερία λόγου, ελευθερία του Τύπου)</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l-GR" sz="1700" b="0">
              <a:solidFill>
                <a:schemeClr val="tx1"/>
              </a:solidFill>
            </a:rPr>
            <a:t>αποτελείται από έναν δικαστή ανά χώρα της ΕΕ</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l-GR" sz="1700" b="0" dirty="0">
              <a:solidFill>
                <a:schemeClr val="tx1"/>
              </a:solidFill>
            </a:rPr>
            <a:t>εδρεύει στο Λουξεμβούργο</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l-GR" sz="1800" b="0" dirty="0">
              <a:solidFill>
                <a:schemeClr val="tx1"/>
              </a:solidFill>
            </a:rPr>
            <a:t>ελέγχει αν ο προϋπολογισμός της ΕΕ έχει δαπανηθεί σωστά</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l-GR" sz="1800" b="0" dirty="0">
              <a:solidFill>
                <a:schemeClr val="tx1"/>
              </a:solidFill>
            </a:rPr>
            <a:t>υποβάλλει εκθέσεις για απάτη, διαφθορά ή άλλη παράνομη δραστηριότητα</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l-GR" sz="1800" b="0" dirty="0">
              <a:solidFill>
                <a:schemeClr val="tx1"/>
              </a:solidFill>
            </a:rPr>
            <a:t>συμβουλεύει τους υπεύθυνους χάραξης πολιτικής της ΕΕ σχετικά με τον βέλτιστο τρόπο διάθεσης του προϋπολογισμού</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l-GR" sz="1800" b="0" dirty="0">
              <a:solidFill>
                <a:schemeClr val="tx1"/>
              </a:solidFill>
            </a:rPr>
            <a:t>τα μέλη του διορίζονται από το Συμβούλιο και έχουν εξαετή θητεία</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l-GR" sz="1700" dirty="0">
              <a:solidFill>
                <a:schemeClr val="tx1"/>
              </a:solidFill>
            </a:rPr>
            <a:t>χαράσσει την οικονομική και νομισματική πολιτική της ΕΕ</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l-GR" sz="1700">
              <a:solidFill>
                <a:schemeClr val="tx1"/>
              </a:solidFill>
            </a:rPr>
            <a:t>διαχειρίζεται το ευρωπαϊκό νόμισμα – το «ευρώ»</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l-GR" sz="1700">
              <a:solidFill>
                <a:schemeClr val="tx1"/>
              </a:solidFill>
            </a:rPr>
            <a:t>είναι αρμόδια για τη διατήρηση της σταθερότητας του ευρώ και των τιμών</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l-GR" sz="1700">
              <a:solidFill>
                <a:schemeClr val="tx1"/>
              </a:solidFill>
            </a:rPr>
            <a:t>καθορίζει τα επιτόκια για τη ζώνη του ευρώ</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l-GR" sz="1700">
              <a:solidFill>
                <a:schemeClr val="tx1"/>
              </a:solidFill>
            </a:rPr>
            <a:t>συνεργάζεται με τις εθνικές κεντρικές τράπεζες των χωρών της ΕΕ</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l-GR" sz="1700">
              <a:solidFill>
                <a:schemeClr val="tx1"/>
              </a:solidFill>
            </a:rPr>
            <a:t>τα έξι μέλη της διορίζονται από το Συμβούλιο και έχουν οκταετή θητεία μη ανανεώσιμη</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l-GR" sz="1700" dirty="0">
              <a:solidFill>
                <a:schemeClr val="tx1"/>
              </a:solidFill>
            </a:rPr>
            <a:t>εδρεύει στη Φρανκφούρτη (Γερμανία)</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l-GR" b="0" dirty="0">
              <a:solidFill>
                <a:schemeClr val="bg1"/>
              </a:solidFill>
            </a:rPr>
            <a:t>Πρόγραμμα «Εγγυήσεις για τη Νεολαία»</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l-GR"/>
            <a:t>Πρόγραμμα </a:t>
          </a:r>
          <a:r>
            <a:rPr lang="en-US"/>
            <a:t>ERASMUS+</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l-GR" dirty="0"/>
            <a:t>Ευρωπαϊκό Σώμα Αλληλεγγύης</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l-GR"/>
            <a:t>Υγειονομική περίθαλψη</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l-GR"/>
            <a:t>Δικαιώματα των επιβατών</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l-GR" dirty="0"/>
            <a:t>Πρόσβαση σε ψηφιακές συνδρομές</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l-GR" dirty="0"/>
            <a:t>Δωρεάν </a:t>
          </a:r>
          <a:r>
            <a:rPr lang="el-GR" dirty="0" err="1"/>
            <a:t>περιαγωγή</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l-GR" sz="1600" dirty="0"/>
            <a:t>Η ΕΕ στον κόσμο</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l-GR" sz="1600" dirty="0"/>
            <a:t>Συμμετοχή</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l-GR" sz="1400" dirty="0"/>
            <a:t>Δικαιώματα και ασφάλεια των καταναλωτών</a:t>
          </a:r>
          <a:endParaRPr lang="en-US" sz="14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l-GR" sz="1200" dirty="0"/>
            <a:t>Έργα που χρηματοδοτούνται από την ΕΕ</a:t>
          </a:r>
          <a:endParaRPr lang="en-US" sz="12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l-GR" sz="1600"/>
            <a:t>Προστασία του περιβάλλοντος</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l-GR" sz="1800" b="0">
              <a:solidFill>
                <a:schemeClr val="bg1"/>
              </a:solidFill>
            </a:rPr>
            <a:t>Πράσινη Συμφωνία</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l-GR" sz="1800" dirty="0" err="1"/>
            <a:t>Ψηφιοποίηση</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l-GR" sz="1800" dirty="0"/>
            <a:t>Ισότητα</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l-GR" sz="3200" dirty="0"/>
            <a:t>Το Ευρωπαϊκό Έτος Νεολαίας</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l-GR" sz="1800" b="0">
              <a:solidFill>
                <a:schemeClr val="tx1"/>
              </a:solidFill>
            </a:rPr>
            <a:t>είναι η φωνή των Ευρωπαίων πολιτών</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l-GR" sz="1800" b="0">
              <a:solidFill>
                <a:schemeClr val="tx1"/>
              </a:solidFill>
            </a:rPr>
            <a:t>έχει μέλη από όλες τις χώρες της ΕΕ, που εκλέγονται απευθείας από τους πολίτες κάθε πέντε χρόνια</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l-GR" sz="1800" b="0">
              <a:solidFill>
                <a:schemeClr val="tx1"/>
              </a:solidFill>
            </a:rPr>
            <a:t>συζητά νέους νόμους που προτείνονται από την Ευρωπαϊκή Επιτροπή</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l-GR" sz="1800" b="0">
              <a:solidFill>
                <a:schemeClr val="tx1"/>
              </a:solidFill>
            </a:rPr>
            <a:t>τροποποιεί (αν είναι απαραίτητο) και αποφασίζει αυτούς τους νόμους μαζί με το Συμβούλιο</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l-GR" sz="1800" b="0">
              <a:solidFill>
                <a:schemeClr val="tx1"/>
              </a:solidFill>
            </a:rPr>
            <a:t>εκλέγει τον πρόεδρο της Ευρωπαϊκής Επιτροπής</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l-GR" sz="1800" b="0">
              <a:solidFill>
                <a:schemeClr val="tx1"/>
              </a:solidFill>
            </a:rPr>
            <a:t>εγκρίνει τον προϋπολογισμό της ΕΕ</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l-GR" sz="1800" b="0" dirty="0">
              <a:solidFill>
                <a:schemeClr val="tx1"/>
              </a:solidFill>
            </a:rPr>
            <a:t>διεξάγει τουλάχιστον έξι συνεδριάσεις ετησίως στις Βρυξέλλες (Βέλγιο) και 12 στο Στρασβούργο (Γαλλία)</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l-GR" sz="1800" b="0" dirty="0">
              <a:solidFill>
                <a:schemeClr val="tx1"/>
              </a:solidFill>
            </a:rPr>
            <a:t>στο πλαίσιό του συνέρχονται οι αρχηγοί κρατών ή κυβερνήσεων όλων των χωρών της ΕΕ</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l-GR" sz="1800" b="0" dirty="0">
              <a:solidFill>
                <a:schemeClr val="tx1"/>
              </a:solidFill>
            </a:rPr>
            <a:t>ορίζει τις κύριες προτεραιότητες και κατευθύνσεις πολιτικής της ΕΕ</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1" kern="1200" dirty="0"/>
            <a:t>24 ΕΠΙΣΗΜΕΣ ΓΛΩΣΣΕΣ ΤΗΣ ΕΕ </a:t>
          </a:r>
          <a:endParaRPr lang="en-US" sz="2400" b="1" kern="1200" dirty="0"/>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Σλαβικές: </a:t>
          </a:r>
          <a:r>
            <a:rPr lang="el-GR" sz="1500" b="0" kern="1200" dirty="0"/>
            <a:t>βουλγαρικά, τσεχικά, κροατικά, πολωνικά, σλοβακικά και σλοβενικά</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Γερμανικές: </a:t>
          </a:r>
          <a:r>
            <a:rPr lang="el-GR" sz="1500" b="0" kern="1200" dirty="0"/>
            <a:t>δανικά, γερμανικά, αγγλικά, ολλανδικά και σουηδικά</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Λατινογενείς: </a:t>
          </a:r>
          <a:r>
            <a:rPr lang="el-GR" sz="1500" b="0" kern="1200" dirty="0"/>
            <a:t>ισπανικά, γαλλικά, ιταλικά, πορτογαλικά και ρουμανικά</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Άλλες: </a:t>
          </a:r>
          <a:r>
            <a:rPr lang="el-GR" sz="1500" b="0" kern="1200" dirty="0"/>
            <a:t>εσθονικά και φινλανδικά, ελληνικά, ιρλανδικά, λιθουανικά και </a:t>
          </a:r>
          <a:r>
            <a:rPr lang="el-GR" sz="1500" b="0" kern="1200" dirty="0" err="1"/>
            <a:t>λετονικά</a:t>
          </a:r>
          <a:r>
            <a:rPr lang="el-GR" sz="1500" b="0" kern="1200" dirty="0"/>
            <a:t>, ουγγρικά, </a:t>
          </a:r>
          <a:r>
            <a:rPr lang="el-GR" sz="1500" b="0" i="0" kern="1200" dirty="0"/>
            <a:t>μαλτέζικα</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δεν εγκρίνει νόμους της ΕΕ</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συνέρχεται τουλάχιστον τέσσερις φορές ετησίως στις Βρυξέλλες (Βέλγιο) ή στο Λουξεμβούργο (Λουξεμβούργο) για τις ευρωπαϊκές συνόδους κορυφής</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εκπροσωπεί τις κυβερνήσεις των χωρών της ΕΕ</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στο πλαίσιό του συνέρχονται υπουργοί των χωρών της ΕΕ, που συνεδριάζουν για να συζητήσουν θέματα της ΕΕ (γεωργία, εξωτερικές υποθέσεις, δικαιοσύνη κ.λπ.)</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λαμβάνει αποφάσεις και ψηφίζει νόμους μαζί με το Ευρωπαϊκό Κοινοβούλιο</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έχει εναλλασσόμενη Προεδρία —κάθε έξι μήνες αναλαμβάνει την Προεδρία διαφορετική χώρα της ΕΕ</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συνεδριάζει στις Βρυξέλλες ή στο Λουξεμβούργο</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εκπροσωπεί τα κοινά συμφέροντα της ΕΕ</a:t>
          </a:r>
          <a:endParaRPr lang="en-IE" sz="1700" kern="1200" dirty="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l-GR" sz="1400" kern="1200" dirty="0">
              <a:solidFill>
                <a:schemeClr val="tx1"/>
              </a:solidFill>
            </a:rPr>
            <a:t>αποτελείται από έναν πρόεδρο, καθώς και έναν επίτροπο από κάθε χώρα της ΕΕ, ο οποίος είναι αρμόδιος για συγκεκριμένο αντικείμενο</a:t>
          </a:r>
          <a:endParaRPr lang="en-IE" sz="1400" kern="1200" dirty="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προτείνει νέους νόμους και προγράμματα</a:t>
          </a:r>
          <a:endParaRPr lang="en-IE" sz="1700" kern="1200" dirty="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εκλέγεται από το Κοινοβούλιο για 5 έτη</a:t>
          </a:r>
          <a:endParaRPr lang="en-IE" sz="1700" kern="1200" dirty="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διαχειρίζεται τις πολιτικές και τον προϋπολογισμό της ΕΕ</a:t>
          </a:r>
          <a:endParaRPr lang="en-IE" sz="1700" kern="1200" dirty="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είναι ο θεματοφύλακας των Συνθηκών</a:t>
          </a:r>
          <a:endParaRPr lang="en-IE" sz="1700" kern="1200" dirty="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εδρεύει στις Βρυξέλλες και στο Λουξεμβούργο</a:t>
          </a:r>
          <a:endParaRPr lang="en-IE" sz="1700" kern="1200" dirty="0">
            <a:solidFill>
              <a:schemeClr val="tx1"/>
            </a:solidFill>
          </a:endParaRPr>
        </a:p>
      </dsp:txBody>
      <dsp:txXfrm>
        <a:off x="37481" y="4830119"/>
        <a:ext cx="3917918" cy="6928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dirty="0">
              <a:solidFill>
                <a:schemeClr val="tx1"/>
              </a:solidFill>
            </a:rPr>
            <a:t>παρακολουθεί τους νόμους της ΕΕ</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διασφαλίζει ότι οι χώρες της ΕΕ τηρούν τους νόμους της ΕΕ</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συμβουλεύει τα εθνικά δικαστήρια για την ερμηνεία αυτών των νόμων</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επιβάλλει κυρώσεις στις χώρες, αν δεν τηρούν τους νόμους της ΕΕ</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ελέγχει αν οι νόμοι σέβονται τα θεμελιώδη δικαιώματα (π.χ. ελευθερία λόγου, ελευθερία του Τύπου)</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αποτελείται από έναν δικαστή ανά χώρα της ΕΕ</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dirty="0">
              <a:solidFill>
                <a:schemeClr val="tx1"/>
              </a:solidFill>
            </a:rPr>
            <a:t>εδρεύει στο Λουξεμβούργο</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ελέγχει αν ο προϋπολογισμός της ΕΕ έχει δαπανηθεί σωστά</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υποβάλλει εκθέσεις για απάτη, διαφθορά ή άλλη παράνομη δραστηριότητα</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συμβουλεύει τους υπεύθυνους χάραξης πολιτικής της ΕΕ σχετικά με τον βέλτιστο τρόπο διάθεσης του προϋπολογισμού</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τα μέλη του διορίζονται από το Συμβούλιο και έχουν εξαετή θητεία</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χαράσσει την οικονομική και νομισματική πολιτική της ΕΕ</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διαχειρίζεται το ευρωπαϊκό νόμισμα – το «ευρώ»</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είναι αρμόδια για τη διατήρηση της σταθερότητας του ευρώ και των τιμών</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καθορίζει τα επιτόκια για τη ζώνη του ευρώ</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συνεργάζεται με τις εθνικές κεντρικές τράπεζες των χωρών της ΕΕ</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τα έξι μέλη της διορίζονται από το Συμβούλιο και έχουν οκταετή θητεία μη ανανεώσιμη</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εδρεύει στη Φρανκφούρτη (Γερμανία)</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b="0" kern="1200" dirty="0">
              <a:solidFill>
                <a:schemeClr val="bg1"/>
              </a:solidFill>
            </a:rPr>
            <a:t>Πρόγραμμα «Εγγυήσεις για τη Νεολαία»</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kern="1200"/>
            <a:t>Πρόγραμμα </a:t>
          </a:r>
          <a:r>
            <a:rPr lang="en-US" sz="1700" kern="1200"/>
            <a:t>ERASMUS+</a:t>
          </a:r>
          <a:endParaRPr lang="en-US" sz="1700" kern="1200" dirty="0"/>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kern="1200" dirty="0"/>
            <a:t>Ευρωπαϊκό Σώμα Αλληλεγγύης</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Δωρεάν </a:t>
          </a:r>
          <a:r>
            <a:rPr lang="el-GR" sz="1400" kern="1200" dirty="0" err="1"/>
            <a:t>περιαγωγή</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a:t>Υγειονομική περίθαλψη</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a:t>Δικαιώματα των επιβατών</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Πρόσβαση σε ψηφιακές συνδρομές</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dirty="0"/>
            <a:t>Συμμετοχή</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a:t>Προστασία του περιβάλλοντος</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Δικαιώματα και ασφάλεια των καταναλωτών</a:t>
          </a:r>
          <a:endParaRPr lang="en-US" sz="14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l-GR" sz="1200" kern="1200" dirty="0"/>
            <a:t>Έργα που χρηματοδοτούνται από την ΕΕ</a:t>
          </a:r>
          <a:endParaRPr lang="en-US" sz="12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dirty="0"/>
            <a:t>Η ΕΕ στον κόσμο</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b="0" kern="1200">
              <a:solidFill>
                <a:schemeClr val="bg1"/>
              </a:solidFill>
            </a:rPr>
            <a:t>Πράσινη Συμφωνία</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kern="1200" dirty="0" err="1"/>
            <a:t>Ψηφιοποίηση</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kern="1200" dirty="0"/>
            <a:t>Ισότητα</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l-GR" sz="3200" kern="1200" dirty="0"/>
            <a:t>Το Ευρωπαϊκό Έτος Νεολαίας</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είναι η φωνή των Ευρωπαίων πολιτών</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έχει μέλη από όλες τις χώρες της ΕΕ, που εκλέγονται απευθείας από τους πολίτες κάθε πέντε χρόνια</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συζητά νέους νόμους που προτείνονται από την Ευρωπαϊκή Επιτροπή</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τροποποιεί (αν είναι απαραίτητο) και αποφασίζει αυτούς τους νόμους μαζί με το Συμβούλιο</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εκλέγει τον πρόεδρο της Ευρωπαϊκής Επιτροπής</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εγκρίνει τον προϋπολογισμό της ΕΕ</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διεξάγει τουλάχιστον έξι συνεδριάσεις ετησίως στις Βρυξέλλες (Βέλγιο) και 12 στο Στρασβούργο (Γαλλία)</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στο πλαίσιό του συνέρχονται οι αρχηγοί κρατών ή κυβερνήσεων όλων των χωρών της ΕΕ</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ορίζει τις κύριες προτεραιότητες και κατευθύνσεις πολιτικής της ΕΕ</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10/03/2023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10/03/2023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el" TargetMode="External"/><Relationship Id="rId3" Type="http://schemas.openxmlformats.org/officeDocument/2006/relationships/hyperlink" Target="https://europa.eu/!HQjNRP" TargetMode="External"/><Relationship Id="rId7" Type="http://schemas.openxmlformats.org/officeDocument/2006/relationships/hyperlink" Target="https://europa.eu/european-union/topics/trade_e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el&amp;keywords=&amp;theme=0&amp;country=0&amp;list=1" TargetMode="External"/><Relationship Id="rId5" Type="http://schemas.openxmlformats.org/officeDocument/2006/relationships/hyperlink" Target="https://ec.europa.eu/regional_policy/el/projects/" TargetMode="External"/><Relationship Id="rId4" Type="http://schemas.openxmlformats.org/officeDocument/2006/relationships/hyperlink" Target="https://cinea.ec.europa.eu/life/life-european-countries_el" TargetMode="External"/><Relationship Id="rId9" Type="http://schemas.openxmlformats.org/officeDocument/2006/relationships/hyperlink" Target="https://europa.eu/european-union/topics/humanitarian-aid-civil-protection_e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έχει </a:t>
            </a:r>
            <a:r>
              <a:rPr lang="el-GR" sz="1200" b="1" kern="1200" dirty="0">
                <a:solidFill>
                  <a:schemeClr val="tx1"/>
                </a:solidFill>
                <a:effectLst/>
                <a:latin typeface="+mn-lt"/>
                <a:ea typeface="+mn-ea"/>
                <a:cs typeface="+mn-cs"/>
              </a:rPr>
              <a:t>24 επίσημες γλώσσες:</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Βουλγαρικά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Κροατικά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Τσεχικά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Δανικά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Ολλανδικά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Αγγλικά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Εσθονικά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Φινλανδικά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Γαλλικά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Γερμανικά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Ελληνικά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Ουγγρικά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Ιρλανδικά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Ιταλικά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err="1">
                <a:solidFill>
                  <a:schemeClr val="tx1"/>
                </a:solidFill>
                <a:effectLst/>
                <a:latin typeface="+mn-lt"/>
                <a:ea typeface="+mn-ea"/>
                <a:cs typeface="+mn-cs"/>
              </a:rPr>
              <a:t>Λετονικά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Λιθουανικά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Μαλτέζικα</a:t>
            </a:r>
            <a:endParaRPr lang="fr-BE"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Πολωνικά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Πορτογαλικά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Ρουμανικά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Σλοβακικά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Σλοβενικά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Ισπανικά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Σουηδικά</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r>
              <a:rPr lang="el-GR" sz="1200" b="1" i="1" kern="1200" dirty="0">
                <a:solidFill>
                  <a:schemeClr val="tx1"/>
                </a:solidFill>
                <a:effectLst/>
                <a:latin typeface="+mn-lt"/>
                <a:ea typeface="+mn-ea"/>
                <a:cs typeface="+mn-cs"/>
              </a:rPr>
              <a:t>Μιλάτε κάποια άλλη γλώσσα της ΕΕ εκτός από τη μητρική σας;</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r>
              <a:rPr lang="el-GR" sz="1200" b="1" i="1" kern="1200" dirty="0">
                <a:solidFill>
                  <a:schemeClr val="tx1"/>
                </a:solidFill>
                <a:effectLst/>
                <a:latin typeface="+mn-lt"/>
                <a:ea typeface="+mn-ea"/>
                <a:cs typeface="+mn-cs"/>
              </a:rPr>
              <a:t>Μπορείτε να αναγνωρίσετε πώς να πείτε «ευχαριστώ» σε άλλες γλώσσες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έχει </a:t>
            </a:r>
            <a:r>
              <a:rPr lang="el-GR" sz="1200" b="1" kern="1200" dirty="0">
                <a:solidFill>
                  <a:schemeClr val="tx1"/>
                </a:solidFill>
                <a:effectLst/>
                <a:latin typeface="+mn-lt"/>
                <a:ea typeface="+mn-ea"/>
                <a:cs typeface="+mn-cs"/>
              </a:rPr>
              <a:t>24 επίσημες γλώσσες</a:t>
            </a:r>
            <a:r>
              <a:rPr lang="el-GR" sz="1200" kern="1200" dirty="0">
                <a:solidFill>
                  <a:schemeClr val="tx1"/>
                </a:solidFill>
                <a:effectLst/>
                <a:latin typeface="+mn-lt"/>
                <a:ea typeface="+mn-ea"/>
                <a:cs typeface="+mn-cs"/>
              </a:rPr>
              <a:t> από διαφορετικές γλωσσικές οικογένειες: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Γερμανικές γλώσσες:</a:t>
            </a:r>
            <a:r>
              <a:rPr lang="el-GR" sz="1200" kern="1200" dirty="0">
                <a:solidFill>
                  <a:schemeClr val="tx1"/>
                </a:solidFill>
                <a:effectLst/>
                <a:latin typeface="+mn-lt"/>
                <a:ea typeface="+mn-ea"/>
                <a:cs typeface="+mn-cs"/>
              </a:rPr>
              <a:t> δανικά, γερμανικά, αγγλικά, ολλανδικά και σουηδικά.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Λατινογενείς γλώσσες</a:t>
            </a:r>
            <a:r>
              <a:rPr lang="el-GR" sz="1200" kern="1200" dirty="0">
                <a:solidFill>
                  <a:schemeClr val="tx1"/>
                </a:solidFill>
                <a:effectLst/>
                <a:latin typeface="+mn-lt"/>
                <a:ea typeface="+mn-ea"/>
                <a:cs typeface="+mn-cs"/>
              </a:rPr>
              <a:t>: ισπανικά, γαλλικά, ιταλικά, πορτογαλικά και ρουμανικά.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Σλαβικές γλώσσες:</a:t>
            </a:r>
            <a:r>
              <a:rPr lang="el-GR" sz="1200" kern="1200" dirty="0">
                <a:solidFill>
                  <a:schemeClr val="tx1"/>
                </a:solidFill>
                <a:effectLst/>
                <a:latin typeface="+mn-lt"/>
                <a:ea typeface="+mn-ea"/>
                <a:cs typeface="+mn-cs"/>
              </a:rPr>
              <a:t> βουλγαρικά, τσεχικά, κροατικά, πολωνικά, σλοβακικά και σλοβενικά.</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γλώσσες της ΕΕ που δεν ανήκουν σε μία από αυτές τις τρεις οικογένειες είναι οι εξής: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εσθονικά και φινλανδικά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ελληνικά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ιρλανδικά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λιθουανικά και πολωνικά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ουγγρικά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μαλτέζικα</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δημιουργήθηκε για να θέσει τέλος στους συχνούς και αιματηρούς πολέμους μεταξύ γειτόνων, που κορυφώθηκαν με τον Δεύτερο Παγκόσμιο Πόλεμο.</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﻿Από το 1950, η Ευρωπαϊκή Κοινότητα Άνθρακα και Χάλυβα άρχισε να ενώνει τις ευρωπαϊκές χώρες, από οικονομική και πολιτική άποψη, για να εξασφαλίσει διαρκή ειρήνη.</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χώρες που ίδρυσαν την Ευρωπαϊκή Ένωση είναι οι εξής:</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Βέλγιο</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Γερμανία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Γαλλία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Ιταλία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Λουξεμβούργο</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Κάτω Χώρες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Τα ευρωπαϊκά έθνη δεν ζούσαν πάντα ειρηνικά μεταξύ τους. Πολλοί πόλεμοι έλαβαν χώρα ανά τους αιώνες.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Δύο παγκόσμιοι πόλεμοι έλαβαν χώρα τον 20ό αιώνα:</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l-GR" sz="1200" kern="1200" dirty="0">
                <a:solidFill>
                  <a:schemeClr val="tx1"/>
                </a:solidFill>
                <a:effectLst/>
                <a:latin typeface="+mn-lt"/>
                <a:ea typeface="+mn-ea"/>
                <a:cs typeface="+mn-cs"/>
              </a:rPr>
              <a:t>1914-1918 Α’ Παγκόσμιος Πόλεμος</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l-GR" sz="1200" kern="1200" dirty="0">
                <a:solidFill>
                  <a:schemeClr val="tx1"/>
                </a:solidFill>
                <a:effectLst/>
                <a:latin typeface="+mn-lt"/>
                <a:ea typeface="+mn-ea"/>
                <a:cs typeface="+mn-cs"/>
              </a:rPr>
              <a:t>1939-1945 Β’ Παγκόσμιος Πόλεμος</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Παρότι ορισμένες φορές μπορεί να υπάρχουν διαφωνίες μεταξύ των χωρών της ΕΕ, οι βασικές αρχές της ΕΕ έχουν παραμείνει αμετάβλητες τα τελευταία 70 χρόνια. Η αποτροπή μελλοντικών συγκρούσεων ήταν ένας από τους στόχους που οδήγησαν στη δημιουργία της Ευρωπαϊκής Ένωσης.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2012, χάρη στις άοκνες προσπάθειές της για την προάσπιση της ειρήνης, της δημοκρατίας και των ανθρώπινων δικαιωμάτων στην Ευρώπη και σε ολόκληρο τον κόσμο, απονεμήθηκε στην Ευρωπαϊκή Ένωση το βραβείο Νόμπελ Ειρήνης.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l-GR" sz="1200" b="1" kern="1200" dirty="0">
                <a:solidFill>
                  <a:schemeClr val="tx1"/>
                </a:solidFill>
                <a:effectLst/>
                <a:latin typeface="+mn-lt"/>
                <a:ea typeface="+mn-ea"/>
                <a:cs typeface="+mn-cs"/>
              </a:rPr>
              <a:t>Κύρια βήματα προς την κατεύθυνση της δημιουργίας της Ευρωπαϊκής Ένωσης:</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Την περίοδο από το 1945 έως το 1950, ορισμένοι Ευρωπαίοι πολιτικοί, μεταξύ των οποίων ο </a:t>
            </a:r>
            <a:r>
              <a:rPr lang="el-GR" sz="1200" kern="1200" dirty="0" err="1">
                <a:solidFill>
                  <a:schemeClr val="tx1"/>
                </a:solidFill>
                <a:effectLst/>
                <a:latin typeface="+mn-lt"/>
                <a:ea typeface="+mn-ea"/>
                <a:cs typeface="+mn-cs"/>
              </a:rPr>
              <a:t>Ρομπέρ</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η Σιμόν Βέιλ, ο Ζαν Μονέ, ο </a:t>
            </a:r>
            <a:r>
              <a:rPr lang="el-GR" sz="1200" kern="1200" dirty="0" err="1">
                <a:solidFill>
                  <a:schemeClr val="tx1"/>
                </a:solidFill>
                <a:effectLst/>
                <a:latin typeface="+mn-lt"/>
                <a:ea typeface="+mn-ea"/>
                <a:cs typeface="+mn-cs"/>
              </a:rPr>
              <a:t>Αλτσίντε</a:t>
            </a:r>
            <a:r>
              <a:rPr lang="el-GR" sz="1200" kern="1200" dirty="0">
                <a:solidFill>
                  <a:schemeClr val="tx1"/>
                </a:solidFill>
                <a:effectLst/>
                <a:latin typeface="+mn-lt"/>
                <a:ea typeface="+mn-ea"/>
                <a:cs typeface="+mn-cs"/>
              </a:rPr>
              <a:t> ντε </a:t>
            </a:r>
            <a:r>
              <a:rPr lang="el-GR" sz="1200" kern="1200" dirty="0" err="1">
                <a:solidFill>
                  <a:schemeClr val="tx1"/>
                </a:solidFill>
                <a:effectLst/>
                <a:latin typeface="+mn-lt"/>
                <a:ea typeface="+mn-ea"/>
                <a:cs typeface="+mn-cs"/>
              </a:rPr>
              <a:t>Γκάσπερι</a:t>
            </a:r>
            <a:r>
              <a:rPr lang="el-GR" sz="1200" kern="1200" dirty="0">
                <a:solidFill>
                  <a:schemeClr val="tx1"/>
                </a:solidFill>
                <a:effectLst/>
                <a:latin typeface="+mn-lt"/>
                <a:ea typeface="+mn-ea"/>
                <a:cs typeface="+mn-cs"/>
              </a:rPr>
              <a:t> και ο Κόνραντ </a:t>
            </a:r>
            <a:r>
              <a:rPr lang="el-GR" sz="1200" kern="1200" dirty="0" err="1">
                <a:solidFill>
                  <a:schemeClr val="tx1"/>
                </a:solidFill>
                <a:effectLst/>
                <a:latin typeface="+mn-lt"/>
                <a:ea typeface="+mn-ea"/>
                <a:cs typeface="+mn-cs"/>
              </a:rPr>
              <a:t>Αντενάουερ</a:t>
            </a:r>
            <a:r>
              <a:rPr lang="el-GR" sz="1200" kern="1200" dirty="0">
                <a:solidFill>
                  <a:schemeClr val="tx1"/>
                </a:solidFill>
                <a:effectLst/>
                <a:latin typeface="+mn-lt"/>
                <a:ea typeface="+mn-ea"/>
                <a:cs typeface="+mn-cs"/>
              </a:rPr>
              <a:t>, ξεκίνησαν τη διαδικασία δημιουργίας της Ευρωπαϊκής Ένωσης στην οποία ζούμε σήμερα.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1950 </a:t>
            </a:r>
            <a:r>
              <a:rPr lang="el-GR" sz="1200" b="1" kern="1200" dirty="0">
                <a:solidFill>
                  <a:schemeClr val="tx1"/>
                </a:solidFill>
                <a:effectLst/>
                <a:latin typeface="+mn-lt"/>
                <a:ea typeface="+mn-ea"/>
                <a:cs typeface="+mn-cs"/>
              </a:rPr>
              <a:t>Διακήρυξη </a:t>
            </a:r>
            <a:r>
              <a:rPr lang="el-GR" sz="1200" b="1"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 Στις 9 Μαΐου ο </a:t>
            </a:r>
            <a:r>
              <a:rPr lang="el-GR" sz="1200" kern="1200" dirty="0" err="1">
                <a:solidFill>
                  <a:schemeClr val="tx1"/>
                </a:solidFill>
                <a:effectLst/>
                <a:latin typeface="+mn-lt"/>
                <a:ea typeface="+mn-ea"/>
                <a:cs typeface="+mn-cs"/>
              </a:rPr>
              <a:t>Ρομπέρ</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(τότε υπουργός Εξωτερικών της Γαλλίας) πρότεινε η διαχείριση της παραγωγής άνθρακα και χάλυβα —των πρώτων υλών που χρησιμοποιούνται για την προετοιμασία ενός πολέμου— να γίνεται συλλογικά, ώστε να διασφαλίζεται ότι καμία χώρα δεν θα μπορεί να εξοπλιστεί κρυφά εναντίον των άλλων. Ένα από τα πιο διάσημα αποφθέγματά του είναι: «Η Ευρώπη δεν θα δημιουργηθεί ως διά μαγείας ούτε με βάση ένα γενικό σχέδιο. Θα </a:t>
            </a:r>
            <a:r>
              <a:rPr lang="el-GR" sz="1200" kern="1200" dirty="0" err="1">
                <a:solidFill>
                  <a:schemeClr val="tx1"/>
                </a:solidFill>
                <a:effectLst/>
                <a:latin typeface="+mn-lt"/>
                <a:ea typeface="+mn-ea"/>
                <a:cs typeface="+mn-cs"/>
              </a:rPr>
              <a:t>οικοδομηθεί</a:t>
            </a:r>
            <a:r>
              <a:rPr lang="el-GR" sz="1200" kern="1200" dirty="0">
                <a:solidFill>
                  <a:schemeClr val="tx1"/>
                </a:solidFill>
                <a:effectLst/>
                <a:latin typeface="+mn-lt"/>
                <a:ea typeface="+mn-ea"/>
                <a:cs typeface="+mn-cs"/>
              </a:rPr>
              <a:t> με συγκεκριμένα επιτεύγματα που πρώτα θα δημιουργήσουν μια πραγματική αλληλεγγύη».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1951 Δημιουργία της </a:t>
            </a:r>
            <a:r>
              <a:rPr lang="el-GR" sz="1200" b="1" kern="1200" dirty="0">
                <a:solidFill>
                  <a:schemeClr val="tx1"/>
                </a:solidFill>
                <a:effectLst/>
                <a:latin typeface="+mn-lt"/>
                <a:ea typeface="+mn-ea"/>
                <a:cs typeface="+mn-cs"/>
              </a:rPr>
              <a:t>Ευρωπαϊκής Κοινότητας Άνθρακα και Χάλυβα</a:t>
            </a:r>
            <a:r>
              <a:rPr lang="el-GR" sz="1200" kern="1200" dirty="0">
                <a:solidFill>
                  <a:schemeClr val="tx1"/>
                </a:solidFill>
                <a:effectLst/>
                <a:latin typeface="+mn-lt"/>
                <a:ea typeface="+mn-ea"/>
                <a:cs typeface="+mn-cs"/>
              </a:rPr>
              <a:t> — Το Βέλγιο, η Γαλλία, η Γερμανία, η Ιταλία, το Λουξεμβούργο και οι Κάτω Χώρες συμφώνησαν να ενώσουν τις βιομηχανίες τους παραγωγής άνθρακα και χάλυβα.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1957 </a:t>
            </a:r>
            <a:r>
              <a:rPr lang="el-GR" sz="1200" b="1" kern="1200" dirty="0">
                <a:solidFill>
                  <a:schemeClr val="tx1"/>
                </a:solidFill>
                <a:effectLst/>
                <a:latin typeface="+mn-lt"/>
                <a:ea typeface="+mn-ea"/>
                <a:cs typeface="+mn-cs"/>
              </a:rPr>
              <a:t>Η</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Συνθήκη της Ρώμης</a:t>
            </a:r>
            <a:r>
              <a:rPr lang="el-GR" sz="1200" kern="1200" dirty="0">
                <a:solidFill>
                  <a:schemeClr val="tx1"/>
                </a:solidFill>
                <a:effectLst/>
                <a:latin typeface="+mn-lt"/>
                <a:ea typeface="+mn-ea"/>
                <a:cs typeface="+mn-cs"/>
              </a:rPr>
              <a:t> — Οι 6 ιδρυτικές χώρες αποφάσισαν να επεκτείνουν τη συνεργασία τους σε άλλους οικονομικούς τομείς και δημιούργησαν την </a:t>
            </a:r>
            <a:r>
              <a:rPr lang="el-GR" sz="1200" b="1" kern="1200" dirty="0">
                <a:solidFill>
                  <a:schemeClr val="tx1"/>
                </a:solidFill>
                <a:effectLst/>
                <a:latin typeface="+mn-lt"/>
                <a:ea typeface="+mn-ea"/>
                <a:cs typeface="+mn-cs"/>
              </a:rPr>
              <a:t>Ευρωπαϊκή Οικονομική Κοινότητα (ΕΟΚ)</a:t>
            </a:r>
            <a:r>
              <a:rPr lang="el-GR" sz="1200" kern="1200" dirty="0">
                <a:solidFill>
                  <a:schemeClr val="tx1"/>
                </a:solidFill>
                <a:effectLst/>
                <a:latin typeface="+mn-lt"/>
                <a:ea typeface="+mn-ea"/>
                <a:cs typeface="+mn-cs"/>
              </a:rPr>
              <a:t> και την </a:t>
            </a:r>
            <a:r>
              <a:rPr lang="el-GR" sz="1200" b="1" kern="1200" dirty="0">
                <a:solidFill>
                  <a:schemeClr val="tx1"/>
                </a:solidFill>
                <a:effectLst/>
                <a:latin typeface="+mn-lt"/>
                <a:ea typeface="+mn-ea"/>
                <a:cs typeface="+mn-cs"/>
              </a:rPr>
              <a:t>Ευρωπαϊκή Κοινότητα Ατομικής Ενέργειας (</a:t>
            </a:r>
            <a:r>
              <a:rPr lang="el-GR" sz="1200" b="1" kern="1200" dirty="0" err="1">
                <a:solidFill>
                  <a:schemeClr val="tx1"/>
                </a:solidFill>
                <a:effectLst/>
                <a:latin typeface="+mn-lt"/>
                <a:ea typeface="+mn-ea"/>
                <a:cs typeface="+mn-cs"/>
              </a:rPr>
              <a:t>Ευρατόμ</a:t>
            </a:r>
            <a:r>
              <a:rPr lang="el-GR" sz="1200" b="1"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1992 </a:t>
            </a:r>
            <a:r>
              <a:rPr lang="el-GR" sz="1200" b="1" kern="1200" dirty="0">
                <a:solidFill>
                  <a:schemeClr val="tx1"/>
                </a:solidFill>
                <a:effectLst/>
                <a:latin typeface="+mn-lt"/>
                <a:ea typeface="+mn-ea"/>
                <a:cs typeface="+mn-cs"/>
              </a:rPr>
              <a:t>Η</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Συνθήκη του Μάαστριχτ</a:t>
            </a:r>
            <a:r>
              <a:rPr lang="el-GR" sz="1200" kern="1200" dirty="0">
                <a:solidFill>
                  <a:schemeClr val="tx1"/>
                </a:solidFill>
                <a:effectLst/>
                <a:latin typeface="+mn-lt"/>
                <a:ea typeface="+mn-ea"/>
                <a:cs typeface="+mn-cs"/>
              </a:rPr>
              <a:t> — Με την πάροδο των ετών, προσχώρησαν και άλλες χώρες στην κοινότητα και η Συνθήκη του Μάαστριχτ σηματοδότησε την αρχή της </a:t>
            </a:r>
            <a:r>
              <a:rPr lang="el-GR" sz="1200" b="1" kern="1200" dirty="0">
                <a:solidFill>
                  <a:schemeClr val="tx1"/>
                </a:solidFill>
                <a:effectLst/>
                <a:latin typeface="+mn-lt"/>
                <a:ea typeface="+mn-ea"/>
                <a:cs typeface="+mn-cs"/>
              </a:rPr>
              <a:t>Ευρωπαϊκής Ένωσης</a:t>
            </a:r>
            <a:r>
              <a:rPr lang="el-GR" sz="1200" kern="1200" dirty="0">
                <a:solidFill>
                  <a:schemeClr val="tx1"/>
                </a:solidFill>
                <a:effectLst/>
                <a:latin typeface="+mn-lt"/>
                <a:ea typeface="+mn-ea"/>
                <a:cs typeface="+mn-cs"/>
              </a:rPr>
              <a:t> όπως τη γνωρίζουμε σήμερα.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μια </a:t>
            </a:r>
            <a:r>
              <a:rPr lang="el-GR" sz="1200" b="1" kern="1200" dirty="0">
                <a:solidFill>
                  <a:schemeClr val="tx1"/>
                </a:solidFill>
                <a:effectLst/>
                <a:latin typeface="+mn-lt"/>
                <a:ea typeface="+mn-ea"/>
                <a:cs typeface="+mn-cs"/>
              </a:rPr>
              <a:t>πολιτική και οικονομική</a:t>
            </a:r>
            <a:r>
              <a:rPr lang="el-GR" sz="1200" kern="1200" dirty="0">
                <a:solidFill>
                  <a:schemeClr val="tx1"/>
                </a:solidFill>
                <a:effectLst/>
                <a:latin typeface="+mn-lt"/>
                <a:ea typeface="+mn-ea"/>
                <a:cs typeface="+mn-cs"/>
              </a:rPr>
              <a:t> ένωση·</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b="1" kern="1200" dirty="0">
                <a:solidFill>
                  <a:schemeClr val="tx1"/>
                </a:solidFill>
                <a:effectLst/>
                <a:latin typeface="+mn-lt"/>
                <a:ea typeface="+mn-ea"/>
                <a:cs typeface="+mn-cs"/>
              </a:rPr>
              <a:t>απουσία συνοριακών ελέγχων</a:t>
            </a:r>
            <a:r>
              <a:rPr lang="el-GR" sz="1200" kern="1200" dirty="0">
                <a:solidFill>
                  <a:schemeClr val="tx1"/>
                </a:solidFill>
                <a:effectLst/>
                <a:latin typeface="+mn-lt"/>
                <a:ea typeface="+mn-ea"/>
                <a:cs typeface="+mn-cs"/>
              </a:rPr>
              <a:t> μεταξύ των χωρών που αποτελούν μέρος </a:t>
            </a:r>
            <a:r>
              <a:rPr lang="el-GR" sz="1200" b="0" i="0" kern="1200" dirty="0">
                <a:solidFill>
                  <a:schemeClr val="tx1"/>
                </a:solidFill>
                <a:effectLst/>
                <a:latin typeface="+mn-lt"/>
                <a:ea typeface="+mn-ea"/>
                <a:cs typeface="+mn-cs"/>
              </a:rPr>
              <a:t>της ζώνης </a:t>
            </a:r>
            <a:r>
              <a:rPr lang="el-GR" sz="1200" b="0" i="0" kern="1200" dirty="0" err="1">
                <a:solidFill>
                  <a:schemeClr val="tx1"/>
                </a:solidFill>
                <a:effectLst/>
                <a:latin typeface="+mn-lt"/>
                <a:ea typeface="+mn-ea"/>
                <a:cs typeface="+mn-cs"/>
              </a:rPr>
              <a:t>Σένγκεν</a:t>
            </a:r>
            <a:r>
              <a:rPr lang="el-GR" sz="1200" b="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b="1" kern="1200" dirty="0">
                <a:solidFill>
                  <a:schemeClr val="tx1"/>
                </a:solidFill>
                <a:effectLst/>
                <a:latin typeface="+mn-lt"/>
                <a:ea typeface="+mn-ea"/>
                <a:cs typeface="+mn-cs"/>
              </a:rPr>
              <a:t>ένα νόμισμα</a:t>
            </a:r>
            <a:r>
              <a:rPr lang="el-GR" sz="1200" kern="1200" dirty="0">
                <a:solidFill>
                  <a:schemeClr val="tx1"/>
                </a:solidFill>
                <a:effectLst/>
                <a:latin typeface="+mn-lt"/>
                <a:ea typeface="+mn-ea"/>
                <a:cs typeface="+mn-cs"/>
              </a:rPr>
              <a:t> μεταξύ των χωρών που έχουν υιοθετήσει το ευρώ.</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1993 — Δημιουργήθηκε η </a:t>
            </a:r>
            <a:r>
              <a:rPr lang="el-GR" sz="1200" b="1" kern="1200" dirty="0">
                <a:solidFill>
                  <a:schemeClr val="tx1"/>
                </a:solidFill>
                <a:effectLst/>
                <a:latin typeface="+mn-lt"/>
                <a:ea typeface="+mn-ea"/>
                <a:cs typeface="+mn-cs"/>
              </a:rPr>
              <a:t>ενιαία αγορά</a:t>
            </a:r>
            <a:r>
              <a:rPr lang="el-GR" sz="1200" kern="1200" dirty="0">
                <a:solidFill>
                  <a:schemeClr val="tx1"/>
                </a:solidFill>
                <a:effectLst/>
                <a:latin typeface="+mn-lt"/>
                <a:ea typeface="+mn-ea"/>
                <a:cs typeface="+mn-cs"/>
              </a:rPr>
              <a:t> για να διασφαλίσει την ελεύθερη κυκλοφορία αγαθών, υπηρεσιών, κεφαλαίου και προσώπων εντός της ΕΕ. ﻿Με την άρση των τεχνικών, νομικών και γραφειοκρατικών εμποδίων, η ΕΕ επιτρέπει στους πολίτες και τις εταιρείες να εμπορεύονται και να αναπτύσσουν επιχειρηματικές δραστηριότητες ελεύθερα σε ολόκληρη την ΕΕ. </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Εκτός από τις 27 χώρες της ΕΕ, η </a:t>
            </a:r>
            <a:r>
              <a:rPr lang="el-GR" sz="1200" b="1" kern="1200" dirty="0">
                <a:solidFill>
                  <a:schemeClr val="tx1"/>
                </a:solidFill>
                <a:effectLst/>
                <a:latin typeface="+mn-lt"/>
                <a:ea typeface="+mn-ea"/>
                <a:cs typeface="+mn-cs"/>
              </a:rPr>
              <a:t>Ισλανδία</a:t>
            </a:r>
            <a:r>
              <a:rPr lang="el-GR" sz="1200" kern="1200" dirty="0">
                <a:solidFill>
                  <a:schemeClr val="tx1"/>
                </a:solidFill>
                <a:effectLst/>
                <a:latin typeface="+mn-lt"/>
                <a:ea typeface="+mn-ea"/>
                <a:cs typeface="+mn-cs"/>
              </a:rPr>
              <a:t>, το </a:t>
            </a:r>
            <a:r>
              <a:rPr lang="el-GR" sz="1200" b="1" kern="1200" dirty="0">
                <a:solidFill>
                  <a:schemeClr val="tx1"/>
                </a:solidFill>
                <a:effectLst/>
                <a:latin typeface="+mn-lt"/>
                <a:ea typeface="+mn-ea"/>
                <a:cs typeface="+mn-cs"/>
              </a:rPr>
              <a:t>Λιχτενστάιν</a:t>
            </a:r>
            <a:r>
              <a:rPr lang="el-GR" sz="1200" kern="1200" dirty="0">
                <a:solidFill>
                  <a:schemeClr val="tx1"/>
                </a:solidFill>
                <a:effectLst/>
                <a:latin typeface="+mn-lt"/>
                <a:ea typeface="+mn-ea"/>
                <a:cs typeface="+mn-cs"/>
              </a:rPr>
              <a:t>, η </a:t>
            </a:r>
            <a:r>
              <a:rPr lang="el-GR" sz="1200" b="1" kern="1200" dirty="0">
                <a:solidFill>
                  <a:schemeClr val="tx1"/>
                </a:solidFill>
                <a:effectLst/>
                <a:latin typeface="+mn-lt"/>
                <a:ea typeface="+mn-ea"/>
                <a:cs typeface="+mn-cs"/>
              </a:rPr>
              <a:t>Νορβηγία</a:t>
            </a:r>
            <a:r>
              <a:rPr lang="el-GR" sz="1200" kern="1200" dirty="0">
                <a:solidFill>
                  <a:schemeClr val="tx1"/>
                </a:solidFill>
                <a:effectLst/>
                <a:latin typeface="+mn-lt"/>
                <a:ea typeface="+mn-ea"/>
                <a:cs typeface="+mn-cs"/>
              </a:rPr>
              <a:t> και η </a:t>
            </a:r>
            <a:r>
              <a:rPr lang="el-GR" sz="1200" b="1" kern="1200" dirty="0">
                <a:solidFill>
                  <a:schemeClr val="tx1"/>
                </a:solidFill>
                <a:effectLst/>
                <a:latin typeface="+mn-lt"/>
                <a:ea typeface="+mn-ea"/>
                <a:cs typeface="+mn-cs"/>
              </a:rPr>
              <a:t>Ελβετία</a:t>
            </a:r>
            <a:r>
              <a:rPr lang="el-GR" sz="1200" kern="1200" dirty="0">
                <a:solidFill>
                  <a:schemeClr val="tx1"/>
                </a:solidFill>
                <a:effectLst/>
                <a:latin typeface="+mn-lt"/>
                <a:ea typeface="+mn-ea"/>
                <a:cs typeface="+mn-cs"/>
              </a:rPr>
              <a:t> αποτελούν μέρος της ευρωπαϊκής ενιαίας αγοράς.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1995</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Η Συμφωνία του </a:t>
            </a:r>
            <a:r>
              <a:rPr lang="el-GR" sz="1200" b="1"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κατάργησε όλους τους συνοριακούς ελέγχους μεταξύ των επτά χωρών που την έχουν υπογράψει.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kern="1200" dirty="0">
                <a:solidFill>
                  <a:schemeClr val="tx1"/>
                </a:solidFill>
                <a:effectLst/>
                <a:latin typeface="+mn-lt"/>
                <a:ea typeface="+mn-ea"/>
                <a:cs typeface="+mn-cs"/>
              </a:rPr>
              <a:t>2002</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Το </a:t>
            </a:r>
            <a:r>
              <a:rPr lang="el-GR" sz="1200" b="1" kern="1200" dirty="0">
                <a:solidFill>
                  <a:schemeClr val="tx1"/>
                </a:solidFill>
                <a:effectLst/>
                <a:latin typeface="+mn-lt"/>
                <a:ea typeface="+mn-ea"/>
                <a:cs typeface="+mn-cs"/>
              </a:rPr>
              <a:t>ευρώ έγινε το νόμιμο</a:t>
            </a:r>
            <a:r>
              <a:rPr lang="el-GR" sz="1200" kern="1200" dirty="0">
                <a:solidFill>
                  <a:schemeClr val="tx1"/>
                </a:solidFill>
                <a:effectLst/>
                <a:latin typeface="+mn-lt"/>
                <a:ea typeface="+mn-ea"/>
                <a:cs typeface="+mn-cs"/>
              </a:rPr>
              <a:t> νόμισμα σε 12 χώρες της ΕΕ.</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2004</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Η </a:t>
            </a:r>
            <a:r>
              <a:rPr lang="el-GR" sz="1200" b="1" kern="1200" dirty="0">
                <a:solidFill>
                  <a:schemeClr val="tx1"/>
                </a:solidFill>
                <a:effectLst/>
                <a:latin typeface="+mn-lt"/>
                <a:ea typeface="+mn-ea"/>
                <a:cs typeface="+mn-cs"/>
              </a:rPr>
              <a:t>μεγαλύτερη επέκταση της Ευρωπαϊκής Ένωσης</a:t>
            </a:r>
            <a:r>
              <a:rPr lang="el-GR" sz="1200" kern="1200" dirty="0">
                <a:solidFill>
                  <a:schemeClr val="tx1"/>
                </a:solidFill>
                <a:effectLst/>
                <a:latin typeface="+mn-lt"/>
                <a:ea typeface="+mn-ea"/>
                <a:cs typeface="+mn-cs"/>
              </a:rPr>
              <a:t>, όσον αφορά το έδαφος, τον αριθμό των κρατών και τον πληθυσμό. Δέκα νέες χώρες προσχώρησαν στην ΕΕ: η Κύπρος, η Τσεχία, η Εσθονία, η Ουγγαρία, η Λετονία, η Λιθουανία, η Μάλτα, η Πολωνία, η Σλοβακία και η Σλοβενία. Η διεύρυνση αυτή σηματοδότησε την επανένωση της Ευρώπης, η οποία ήταν διχοτομημένη επί μισό αιώνα από το Σιδηρούν Παραπέτασμα και τον Ψυχρό Πόλεμο.</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2007</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Η Συνθήκη της Λισαβόνας</a:t>
            </a:r>
            <a:r>
              <a:rPr lang="el-GR" sz="1200" kern="1200" dirty="0">
                <a:solidFill>
                  <a:schemeClr val="tx1"/>
                </a:solidFill>
                <a:effectLst/>
                <a:latin typeface="+mn-lt"/>
                <a:ea typeface="+mn-ea"/>
                <a:cs typeface="+mn-cs"/>
              </a:rPr>
              <a:t> εισήγαγε μια νέα δομή η οποία εξασφαλίζει στην ΕΕ ισχυρότερο ρόλο στον κόσμο και δίνει μεγαλύτερη βαρύτητα στις απόψεις των πολιτών και των εθνικών κυβερνήσεων.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2020 — Το </a:t>
            </a:r>
            <a:r>
              <a:rPr lang="el-GR" sz="1200"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μια δέσμη μέτρων οικονομικής ανάκαμψης για τη στήριξη των χωρών της ΕΕ που έχουν πληγεί από την πανδημία COVID-19. Στόχος του </a:t>
            </a:r>
            <a:r>
              <a:rPr lang="el-GR" sz="1200"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να καταστήσει την Ευρώπη ισχυρότερη, να μετασχηματίσει τις οικονομίες και τις κοινωνίες της ΕΕ και να σχεδιάσει μια Ευρώπη στην υπηρεσία όλων.</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 την πάροδο των ετών, όλο και περισσότερες χώρες συμμετείχαν στο ευρωπαϊκό εγχείρημα.</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kern="1200" dirty="0">
                <a:solidFill>
                  <a:schemeClr val="tx1"/>
                </a:solidFill>
                <a:effectLst/>
                <a:latin typeface="+mn-lt"/>
                <a:ea typeface="+mn-ea"/>
                <a:cs typeface="+mn-cs"/>
              </a:rPr>
              <a:t>Η ζώνη </a:t>
            </a:r>
            <a:r>
              <a:rPr lang="el-GR" sz="1200" b="0" i="0"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δημιουργήθηκε το 1995, προκειμένου οι χώρες της ΕΕ να άρουν τους ελέγχους στα σύνορά τους.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πολίτες της ΕΕ μπορούν να κυκλοφορούν ελεύθερα σε αυτόν τον χώρο. </a:t>
            </a:r>
            <a:r>
              <a:rPr lang="el-GR" sz="1200" b="0" i="0" kern="1200" dirty="0">
                <a:solidFill>
                  <a:schemeClr val="tx1"/>
                </a:solidFill>
                <a:effectLst/>
                <a:latin typeface="+mn-lt"/>
                <a:ea typeface="+mn-ea"/>
                <a:cs typeface="+mn-cs"/>
              </a:rPr>
              <a:t>Η ζώνη </a:t>
            </a:r>
            <a:r>
              <a:rPr lang="el-GR" sz="1200" b="0" i="0"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συγκεντρώνει 2</a:t>
            </a:r>
            <a:r>
              <a:rPr lang="fr-BE" sz="1200" kern="1200" dirty="0">
                <a:solidFill>
                  <a:schemeClr val="tx1"/>
                </a:solidFill>
                <a:effectLst/>
                <a:latin typeface="+mn-lt"/>
                <a:ea typeface="+mn-ea"/>
                <a:cs typeface="+mn-cs"/>
              </a:rPr>
              <a:t>3</a:t>
            </a:r>
            <a:r>
              <a:rPr lang="el-GR" sz="1200" kern="1200" dirty="0">
                <a:solidFill>
                  <a:schemeClr val="tx1"/>
                </a:solidFill>
                <a:effectLst/>
                <a:latin typeface="+mn-lt"/>
                <a:ea typeface="+mn-ea"/>
                <a:cs typeface="+mn-cs"/>
              </a:rPr>
              <a:t> χώρες της ΕΕ (Αυστρία, Βέλγιο, Τσεχία, Δανία, Εσθονία, Φινλανδία, Γαλλία, Γερμανία, Ελλάδα, </a:t>
            </a:r>
            <a:r>
              <a:rPr lang="el-GR" sz="1200" b="0" dirty="0">
                <a:solidFill>
                  <a:prstClr val="black"/>
                </a:solidFill>
              </a:rPr>
              <a:t>Κροατία</a:t>
            </a:r>
            <a:r>
              <a:rPr lang="fr-BE" sz="1200" b="0" dirty="0">
                <a:solidFill>
                  <a:prstClr val="black"/>
                </a:solidFill>
              </a:rPr>
              <a:t>, </a:t>
            </a:r>
            <a:r>
              <a:rPr lang="el-GR" sz="1200" kern="1200" dirty="0">
                <a:solidFill>
                  <a:schemeClr val="tx1"/>
                </a:solidFill>
                <a:effectLst/>
                <a:latin typeface="+mn-lt"/>
                <a:ea typeface="+mn-ea"/>
                <a:cs typeface="+mn-cs"/>
              </a:rPr>
              <a:t>Ουγγαρία, Ιταλία, Λετονία, Λιθουανία, Λουξεμβούργο, Μάλτα, Κάτω Χώρες, Πολωνία, Πορτογαλία, Σλοβακία, Σλοβενία, Ισπανία, Σουηδία) και 4 χώρες εκτός ΕΕ (Ισλανδία, Λιχτενστάιν, Νορβηγία και Ελβετία).</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Το ευρώ αντικατέστησε τα πρώην εθνικά νομίσματα και χρησιμοποιείται τώρα σε </a:t>
            </a:r>
            <a:r>
              <a:rPr lang="fr-BE" sz="1200" b="1" kern="1200" dirty="0">
                <a:solidFill>
                  <a:schemeClr val="tx1"/>
                </a:solidFill>
                <a:effectLst/>
                <a:latin typeface="+mn-lt"/>
                <a:ea typeface="+mn-ea"/>
                <a:cs typeface="+mn-cs"/>
              </a:rPr>
              <a:t>20</a:t>
            </a:r>
            <a:r>
              <a:rPr lang="el-GR" sz="1200" kern="1200" dirty="0">
                <a:solidFill>
                  <a:schemeClr val="tx1"/>
                </a:solidFill>
                <a:effectLst/>
                <a:latin typeface="+mn-lt"/>
                <a:ea typeface="+mn-ea"/>
                <a:cs typeface="+mn-cs"/>
              </a:rPr>
              <a:t> από τις 27 χώρες της ΕΕ: Αυστρία, Βέλγιο, Γαλλία, Γερμανία, Ελλάδα, Εσθονία, Ιρλανδία, Ισπανία, Ιταλία, Κάτω Χώρες, </a:t>
            </a:r>
            <a:r>
              <a:rPr lang="el-GR" sz="1200" b="0" dirty="0">
                <a:solidFill>
                  <a:prstClr val="black"/>
                </a:solidFill>
              </a:rPr>
              <a:t>Κροατία</a:t>
            </a:r>
            <a:r>
              <a:rPr lang="fr-BE" sz="1200" b="0" dirty="0">
                <a:solidFill>
                  <a:prstClr val="black"/>
                </a:solidFill>
              </a:rPr>
              <a:t>, </a:t>
            </a:r>
            <a:r>
              <a:rPr lang="el-GR" sz="1200" kern="1200" dirty="0">
                <a:solidFill>
                  <a:schemeClr val="tx1"/>
                </a:solidFill>
                <a:effectLst/>
                <a:latin typeface="+mn-lt"/>
                <a:ea typeface="+mn-ea"/>
                <a:cs typeface="+mn-cs"/>
              </a:rPr>
              <a:t>Κύπρος, Λετονία, Λιθουανία, Λουξεμβούργο, Μάλτα, Πορτογαλία, Σλοβακία, Σλοβενία, Φινλανδία.</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«Εγγυήσεις για τη νεολαία»</a:t>
            </a:r>
            <a:r>
              <a:rPr lang="el-GR" sz="1200" kern="1200" dirty="0">
                <a:solidFill>
                  <a:schemeClr val="tx1"/>
                </a:solidFill>
                <a:effectLst/>
                <a:latin typeface="+mn-lt"/>
                <a:ea typeface="+mn-ea"/>
                <a:cs typeface="+mn-cs"/>
              </a:rPr>
              <a:t> έχει σχεδιαστεί για να βοηθήσει τους νέους να συνεχίσουν την εκπαίδευσή τους ή να αυξήσουν τις πιθανότητές τους να βρουν εργασία, με την κατάρτισή τους στις δεξιότητες που χρειάζονται οι εργοδότες.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O </a:t>
            </a:r>
            <a:r>
              <a:rPr lang="el-GR" sz="1200" b="1" kern="1200" dirty="0" err="1">
                <a:solidFill>
                  <a:schemeClr val="tx1"/>
                </a:solidFill>
                <a:effectLst/>
                <a:latin typeface="+mn-lt"/>
                <a:ea typeface="+mn-ea"/>
                <a:cs typeface="+mn-cs"/>
              </a:rPr>
              <a:t>ιστότοπος</a:t>
            </a:r>
            <a:r>
              <a:rPr lang="el-GR" sz="1200" b="1" kern="1200" dirty="0">
                <a:solidFill>
                  <a:schemeClr val="tx1"/>
                </a:solidFill>
                <a:effectLst/>
                <a:latin typeface="+mn-lt"/>
                <a:ea typeface="+mn-ea"/>
                <a:cs typeface="+mn-cs"/>
              </a:rPr>
              <a:t> εύρεσης εργασίας EURES</a:t>
            </a:r>
            <a:r>
              <a:rPr lang="el-GR" sz="1200" kern="1200" dirty="0">
                <a:solidFill>
                  <a:schemeClr val="tx1"/>
                </a:solidFill>
                <a:effectLst/>
                <a:latin typeface="+mn-lt"/>
                <a:ea typeface="+mn-ea"/>
                <a:cs typeface="+mn-cs"/>
              </a:rPr>
              <a:t> βοηθά τους νέους να ξεκινήσουν να αναζητούν θέση εργασίας, πρακτικής άσκησης ή μαθητείας σε άλλη χώρα της ΕΕ. Οι εργοδότες το χρησιμοποιούν επίσης για να βρουν υποψηφίους σε άλλες χώρες της ΕΕ.</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a:solidFill>
                  <a:schemeClr val="tx1"/>
                </a:solidFill>
                <a:effectLst/>
                <a:latin typeface="+mn-lt"/>
                <a:ea typeface="+mn-ea"/>
                <a:cs typeface="+mn-cs"/>
              </a:rPr>
              <a:t>πρόγραμμα </a:t>
            </a:r>
            <a:r>
              <a:rPr lang="el-GR" sz="1200" b="1" kern="1200" dirty="0" err="1">
                <a:solidFill>
                  <a:schemeClr val="tx1"/>
                </a:solidFill>
                <a:effectLst/>
                <a:latin typeface="+mn-lt"/>
                <a:ea typeface="+mn-ea"/>
                <a:cs typeface="+mn-cs"/>
              </a:rPr>
              <a:t>Erasmus</a:t>
            </a:r>
            <a:r>
              <a:rPr lang="el-GR" sz="1200" b="1"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είναι ανοικτό τόσο σε εφήβους όσο και σε ενήλικες από χώρες της ΕΕ και τρίτες χώρες· χάρη σ’ αυτό μπορείτε να σπουδάσετε, να καταρτιστείτε ή να συμμετάσχετε σε ανταλλαγές νέων σε μία από τις 33 χώρες της Ευρώπης και πέραν αυτής.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Ευρωπαϊκό Σώμα Αλληλεγγύης</a:t>
            </a:r>
            <a:r>
              <a:rPr lang="el-GR" sz="1200" kern="1200" dirty="0">
                <a:solidFill>
                  <a:schemeClr val="tx1"/>
                </a:solidFill>
                <a:effectLst/>
                <a:latin typeface="+mn-lt"/>
                <a:ea typeface="+mn-ea"/>
                <a:cs typeface="+mn-cs"/>
              </a:rPr>
              <a:t> επιτρέπει σε νεαρούς ενήλικες να προσφέρουν εθελοντική εργασία στο εξωτερικό (ή στη χώρα τους) για έναν σκοπό που είναι σημαντικός γι’ αυτούς. Αυτή η εποικοδομητική εμπειρία τούς επιτρέπει να αναπτύξουν τις δεξιότητες και τις ικανότητές τους.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Μάθετε περισσότερα εδώ: </a:t>
            </a:r>
            <a:r>
              <a:rPr lang="el-GR" sz="1200" u="sng" kern="1200" dirty="0">
                <a:solidFill>
                  <a:schemeClr val="tx1"/>
                </a:solidFill>
                <a:effectLst/>
                <a:latin typeface="+mn-lt"/>
                <a:ea typeface="+mn-ea"/>
                <a:cs typeface="+mn-cs"/>
                <a:hlinkClick r:id="rId3"/>
              </a:rPr>
              <a:t>Εργασία και σπουδές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DiscoverEU</a:t>
            </a:r>
            <a:r>
              <a:rPr lang="el-GR" sz="1200" kern="1200" dirty="0">
                <a:solidFill>
                  <a:schemeClr val="tx1"/>
                </a:solidFill>
                <a:effectLst/>
                <a:latin typeface="+mn-lt"/>
                <a:ea typeface="+mn-ea"/>
                <a:cs typeface="+mn-cs"/>
              </a:rPr>
              <a:t> είναι μια πρωτοβουλία της Ευρωπαϊκής Ένωσης που δίνει σε 18χρονους την ευκαιρία να ανακαλύψουν την Ευρώπη ταξιδεύοντας.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Όταν βρίσκεστε στο εξωτερικό, μπορείτε να </a:t>
            </a:r>
            <a:r>
              <a:rPr lang="el-GR" sz="1200" b="1" kern="1200" dirty="0">
                <a:solidFill>
                  <a:schemeClr val="tx1"/>
                </a:solidFill>
                <a:effectLst/>
                <a:latin typeface="+mn-lt"/>
                <a:ea typeface="+mn-ea"/>
                <a:cs typeface="+mn-cs"/>
              </a:rPr>
              <a:t>χρησιμοποιείτε το κινητό σας τηλέφωνο ακριβώς όπως στη χώρα διαμονής σας</a:t>
            </a:r>
            <a:r>
              <a:rPr lang="el-GR" sz="1200" kern="1200" dirty="0">
                <a:solidFill>
                  <a:schemeClr val="tx1"/>
                </a:solidFill>
                <a:effectLst/>
                <a:latin typeface="+mn-lt"/>
                <a:ea typeface="+mn-ea"/>
                <a:cs typeface="+mn-cs"/>
              </a:rPr>
              <a:t> χωρίς να καταβάλλετε πρόσθετα τέλη.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Εάν ακυρωθεί το ταξίδι σας με αεροπλάνο, λεωφορείο, τρένο ή πλοίο, θα σας επιστραφούν τα έξοδα, επειδή προστατεύεστε από ένα πλήρες σύνολο </a:t>
            </a:r>
            <a:r>
              <a:rPr lang="el-GR" sz="1200" b="1" kern="1200" dirty="0">
                <a:solidFill>
                  <a:schemeClr val="tx1"/>
                </a:solidFill>
                <a:effectLst/>
                <a:latin typeface="+mn-lt"/>
                <a:ea typeface="+mn-ea"/>
                <a:cs typeface="+mn-cs"/>
              </a:rPr>
              <a:t>δικαιωμάτων επιβατών</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Σε περίπτωση έκτακτης ανάγκης, μπορείτε να λάβετε υγειονομική περίθαλψη σε οποιαδήποτε χώρα της ΕΕ χάρη στην </a:t>
            </a:r>
            <a:r>
              <a:rPr lang="el-GR" sz="1200" b="1" kern="1200" dirty="0">
                <a:solidFill>
                  <a:schemeClr val="tx1"/>
                </a:solidFill>
                <a:effectLst/>
                <a:latin typeface="+mn-lt"/>
                <a:ea typeface="+mn-ea"/>
                <a:cs typeface="+mn-cs"/>
              </a:rPr>
              <a:t>Ευρωπαϊκή Κάρτα Ασφάλισης Ασθένειας</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Μπορείτε να συνεχίσετε να παρακολουθείτε τις αγαπημένες σας σειρές, καθώς </a:t>
            </a:r>
            <a:r>
              <a:rPr lang="el-GR" sz="1200" b="1" kern="1200" dirty="0">
                <a:solidFill>
                  <a:schemeClr val="tx1"/>
                </a:solidFill>
                <a:effectLst/>
                <a:latin typeface="+mn-lt"/>
                <a:ea typeface="+mn-ea"/>
                <a:cs typeface="+mn-cs"/>
              </a:rPr>
              <a:t>η πρόσβασή σας στις ψηφιακές συνδρομές σας ισχύει σε όλη την ΕΕ</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Συμμετοχή: </a:t>
            </a:r>
            <a:r>
              <a:rPr lang="el-GR" sz="1200" kern="1200" dirty="0">
                <a:solidFill>
                  <a:schemeClr val="tx1"/>
                </a:solidFill>
                <a:effectLst/>
                <a:latin typeface="+mn-lt"/>
                <a:ea typeface="+mn-ea"/>
                <a:cs typeface="+mn-cs"/>
              </a:rPr>
              <a:t>μπορείτε να συμβάλετε στη διαμόρφωση της Ευρώπης, για παράδειγμα: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800" dirty="0">
                <a:effectLst/>
                <a:latin typeface="Calibri" panose="020F0502020204030204" pitchFamily="34" charset="0"/>
                <a:ea typeface="Calibri" panose="020F0502020204030204" pitchFamily="34" charset="0"/>
                <a:cs typeface="Times New Roman" panose="02020603050405020304" pitchFamily="18" charset="0"/>
              </a:rPr>
              <a:t>ψηφίζοντας στις εκλογές για το Ευρωπαϊκό Κοινοβούλιο: η ηλικία ψήφου είναι τα 18 έτη στις περισσότερες χώρες της ΕΕ, τα 17 έτη στην Ελλάδα και τα 16 έτη στην Αυστρία και τη Μάλτα. Το Βέλγιο και η Γερμανία μείωσαν πρόσφατα την ηλικία ψήφου για τις ευρωπαϊκές εκλογές στα 16 έτη.</a:t>
            </a:r>
            <a:r>
              <a:rPr lang="el-GR"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800">
                <a:effectLst/>
                <a:latin typeface="Calibri" panose="020F0502020204030204" pitchFamily="34" charset="0"/>
                <a:ea typeface="Calibri" panose="020F0502020204030204" pitchFamily="34" charset="0"/>
                <a:cs typeface="Times New Roman" panose="02020603050405020304" pitchFamily="18" charset="0"/>
              </a:rPr>
              <a:t>δρομολογώντας ή στηρίζοντας μια </a:t>
            </a:r>
            <a:r>
              <a:rPr lang="el-GR" sz="1800" b="1">
                <a:effectLst/>
                <a:latin typeface="Calibri" panose="020F0502020204030204" pitchFamily="34" charset="0"/>
                <a:ea typeface="Calibri" panose="020F0502020204030204" pitchFamily="34" charset="0"/>
                <a:cs typeface="Times New Roman" panose="02020603050405020304" pitchFamily="18" charset="0"/>
              </a:rPr>
              <a:t>Ευρωπαϊκή Πρωτοβουλία Πολιτών</a:t>
            </a:r>
            <a:r>
              <a:rPr lang="el-GR" sz="1800">
                <a:effectLst/>
                <a:latin typeface="Calibri" panose="020F0502020204030204" pitchFamily="34" charset="0"/>
                <a:ea typeface="Calibri" panose="020F0502020204030204" pitchFamily="34" charset="0"/>
                <a:cs typeface="Times New Roman" panose="02020603050405020304" pitchFamily="18" charset="0"/>
              </a:rPr>
              <a:t> που καλεί την ΕΕ να προτείνει νέα νομοθεσία για ένα συγκεκριμένο θέμα για το οποίο είναι αρμόδια.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παρακολουθήσετε τους </a:t>
            </a:r>
            <a:r>
              <a:rPr lang="el-GR" sz="1200" b="1" kern="1200" dirty="0">
                <a:solidFill>
                  <a:schemeClr val="tx1"/>
                </a:solidFill>
                <a:effectLst/>
                <a:latin typeface="+mn-lt"/>
                <a:ea typeface="+mn-ea"/>
                <a:cs typeface="+mn-cs"/>
              </a:rPr>
              <a:t>διαλόγους με τους πολίτες</a:t>
            </a:r>
            <a:r>
              <a:rPr lang="el-GR" sz="1200" kern="1200" dirty="0">
                <a:solidFill>
                  <a:schemeClr val="tx1"/>
                </a:solidFill>
                <a:effectLst/>
                <a:latin typeface="+mn-lt"/>
                <a:ea typeface="+mn-ea"/>
                <a:cs typeface="+mn-cs"/>
              </a:rPr>
              <a:t> που λαμβάνουν χώρα σε ολόκληρη την ΕΕ, όπου έχετε την ευκαιρία να συζητήσετε ευρωπαϊκά θέματα με τους εκπροσώπους της ΕΕ·</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Προστασία περιβάλλοντος: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καταπολέμηση της κλιματικής αλλαγής αποτελεί κορυφαία προτεραιότητα για την ΕΕ. Όλες οι χώρες της ΕΕ έχουν δεσμευτεί ότι έως το 2030 θα πρέπει: να μειώσουν δραστικά τις εκπομπές αερίων του θερμοκηπίου και τη χρήση ενέργειας και να παραγάγουν μεγαλύτερο μέρος της ενέργειάς τους από ανανεώσιμες πηγές (όπως αιολική, ηλιακή ή υδροηλεκτρική ενέργεια).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Natura</a:t>
            </a:r>
            <a:r>
              <a:rPr lang="el-GR" sz="1200" b="1" kern="1200" dirty="0">
                <a:solidFill>
                  <a:schemeClr val="tx1"/>
                </a:solidFill>
                <a:effectLst/>
                <a:latin typeface="+mn-lt"/>
                <a:ea typeface="+mn-ea"/>
                <a:cs typeface="+mn-cs"/>
              </a:rPr>
              <a:t> 2000</a:t>
            </a:r>
            <a:r>
              <a:rPr lang="el-GR" sz="1200" kern="1200" dirty="0">
                <a:solidFill>
                  <a:schemeClr val="tx1"/>
                </a:solidFill>
                <a:effectLst/>
                <a:latin typeface="+mn-lt"/>
                <a:ea typeface="+mn-ea"/>
                <a:cs typeface="+mn-cs"/>
              </a:rPr>
              <a:t> είναι ένα δίκτυο προστατευόμενων ζωνών στον πλανήτη. Προστατεύει περίπου 2 000 είδη ζώων και φυτών και 230 τύπους </a:t>
            </a:r>
            <a:r>
              <a:rPr lang="el-GR" sz="1200" kern="1200" dirty="0" err="1">
                <a:solidFill>
                  <a:schemeClr val="tx1"/>
                </a:solidFill>
                <a:effectLst/>
                <a:latin typeface="+mn-lt"/>
                <a:ea typeface="+mn-ea"/>
                <a:cs typeface="+mn-cs"/>
              </a:rPr>
              <a:t>οικοτόπων</a:t>
            </a:r>
            <a:r>
              <a:rPr lang="el-GR" sz="1200" kern="1200" dirty="0">
                <a:solidFill>
                  <a:schemeClr val="tx1"/>
                </a:solidFill>
                <a:effectLst/>
                <a:latin typeface="+mn-lt"/>
                <a:ea typeface="+mn-ea"/>
                <a:cs typeface="+mn-cs"/>
              </a:rPr>
              <a:t> σε ολόκληρη την ΕΕ. Κάντε κλικ εδώ για περισσότερες πληροφορίες: </a:t>
            </a:r>
            <a:r>
              <a:rPr lang="el-GR" sz="1200" u="sng" kern="1200" dirty="0">
                <a:solidFill>
                  <a:schemeClr val="tx1"/>
                </a:solidFill>
                <a:effectLst/>
                <a:latin typeface="+mn-lt"/>
                <a:ea typeface="+mn-ea"/>
                <a:cs typeface="+mn-cs"/>
                <a:hlinkClick r:id="rId3"/>
              </a:rPr>
              <a:t>https://europa.eu/!vC49dj</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LIFE της ΕΕ</a:t>
            </a:r>
            <a:r>
              <a:rPr lang="el-GR" sz="1200" kern="1200" dirty="0">
                <a:solidFill>
                  <a:schemeClr val="tx1"/>
                </a:solidFill>
                <a:effectLst/>
                <a:latin typeface="+mn-lt"/>
                <a:ea typeface="+mn-ea"/>
                <a:cs typeface="+mn-cs"/>
              </a:rPr>
              <a:t> χρηματοδοτεί έργα που προστατεύουν το περιβάλλον και καταπολεμούν την κλιματική αλλαγή. Κάντε κλικ εδώ για να βρείτε τα έργα που υλοποιούνται στη χώρα σας: </a:t>
            </a:r>
            <a:r>
              <a:rPr lang="el-GR" sz="1200" u="sng" kern="1200" dirty="0">
                <a:solidFill>
                  <a:schemeClr val="tx1"/>
                </a:solidFill>
                <a:effectLst/>
                <a:latin typeface="+mn-lt"/>
                <a:ea typeface="+mn-ea"/>
                <a:cs typeface="+mn-cs"/>
                <a:hlinkClick r:id="rId4"/>
              </a:rPr>
              <a:t>https://cinea.ec.europa.eu/life/life-european-countries_el</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Δικαιώματα και ασφάλεια των καταναλωτών</a:t>
            </a:r>
            <a:r>
              <a:rPr lang="el-GR" sz="1200" kern="1200" dirty="0">
                <a:solidFill>
                  <a:schemeClr val="tx1"/>
                </a:solidFill>
                <a:effectLst/>
                <a:latin typeface="+mn-lt"/>
                <a:ea typeface="+mn-ea"/>
                <a:cs typeface="+mn-cs"/>
              </a:rPr>
              <a:t>: Προϊόντα όπως τρόφιμα, παιχνίδια και καλλυντικά πρέπει να πληρούν αυστηρές </a:t>
            </a:r>
            <a:r>
              <a:rPr lang="el-GR" sz="1200" b="1" kern="1200" dirty="0">
                <a:solidFill>
                  <a:schemeClr val="tx1"/>
                </a:solidFill>
                <a:effectLst/>
                <a:latin typeface="+mn-lt"/>
                <a:ea typeface="+mn-ea"/>
                <a:cs typeface="+mn-cs"/>
              </a:rPr>
              <a:t>απαιτήσεις ασφάλειας</a:t>
            </a:r>
            <a:r>
              <a:rPr lang="el-GR" sz="1200" kern="1200" dirty="0">
                <a:solidFill>
                  <a:schemeClr val="tx1"/>
                </a:solidFill>
                <a:effectLst/>
                <a:latin typeface="+mn-lt"/>
                <a:ea typeface="+mn-ea"/>
                <a:cs typeface="+mn-cs"/>
              </a:rPr>
              <a:t> πριν από την πώλησή τους εντός της ΕΕ. Η νομοθεσία της ΕΕ σας παρέχει επίσης </a:t>
            </a:r>
            <a:r>
              <a:rPr lang="el-GR" sz="1200" b="1" kern="1200" dirty="0">
                <a:solidFill>
                  <a:schemeClr val="tx1"/>
                </a:solidFill>
                <a:effectLst/>
                <a:latin typeface="+mn-lt"/>
                <a:ea typeface="+mn-ea"/>
                <a:cs typeface="+mn-cs"/>
              </a:rPr>
              <a:t>ελάχιστη εγγύηση 2 ετών</a:t>
            </a:r>
            <a:r>
              <a:rPr lang="el-GR" sz="1200" kern="1200" dirty="0">
                <a:solidFill>
                  <a:schemeClr val="tx1"/>
                </a:solidFill>
                <a:effectLst/>
                <a:latin typeface="+mn-lt"/>
                <a:ea typeface="+mn-ea"/>
                <a:cs typeface="+mn-cs"/>
              </a:rPr>
              <a:t> όταν αγοράζετε καταναλωτικά αγαθά και σας επιτρέπει να επιστρέψετε τα προϊόντα που αγοράσατε </a:t>
            </a:r>
            <a:r>
              <a:rPr lang="el-GR" sz="1200" b="1" kern="1200" dirty="0">
                <a:solidFill>
                  <a:schemeClr val="tx1"/>
                </a:solidFill>
                <a:effectLst/>
                <a:latin typeface="+mn-lt"/>
                <a:ea typeface="+mn-ea"/>
                <a:cs typeface="+mn-cs"/>
              </a:rPr>
              <a:t>εντός 14 ημερών</a:t>
            </a:r>
            <a:r>
              <a:rPr lang="el-GR" sz="1200" kern="1200" dirty="0">
                <a:solidFill>
                  <a:schemeClr val="tx1"/>
                </a:solidFill>
                <a:effectLst/>
                <a:latin typeface="+mn-lt"/>
                <a:ea typeface="+mn-ea"/>
                <a:cs typeface="+mn-cs"/>
              </a:rPr>
              <a:t> εάν αλλάξετε γνώμη.</a:t>
            </a:r>
            <a:r>
              <a:rPr lang="fr-BE" sz="1200" kern="1200" baseline="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Επιπλέον, χάρη στον </a:t>
            </a:r>
            <a:r>
              <a:rPr lang="el-GR" sz="1200" b="1" kern="1200" dirty="0">
                <a:solidFill>
                  <a:schemeClr val="tx1"/>
                </a:solidFill>
                <a:effectLst/>
                <a:latin typeface="+mn-lt"/>
                <a:ea typeface="+mn-ea"/>
                <a:cs typeface="+mn-cs"/>
              </a:rPr>
              <a:t>γενικό κανονισμό της ΕΕ για την προστασία των δεδομένων</a:t>
            </a:r>
            <a:r>
              <a:rPr lang="el-GR" sz="1200" kern="1200" dirty="0">
                <a:solidFill>
                  <a:schemeClr val="tx1"/>
                </a:solidFill>
                <a:effectLst/>
                <a:latin typeface="+mn-lt"/>
                <a:ea typeface="+mn-ea"/>
                <a:cs typeface="+mn-cs"/>
              </a:rPr>
              <a:t>, η ιδιωτική ζωή των καταναλωτών προστατεύεται συνεχώς. Η ΕΕ εργάζεται επίσης για την </a:t>
            </a:r>
            <a:r>
              <a:rPr lang="el-GR" sz="1200" b="1" kern="1200" dirty="0">
                <a:solidFill>
                  <a:schemeClr val="tx1"/>
                </a:solidFill>
                <a:effectLst/>
                <a:latin typeface="+mn-lt"/>
                <a:ea typeface="+mn-ea"/>
                <a:cs typeface="+mn-cs"/>
              </a:rPr>
              <a:t>ανάσχεση</a:t>
            </a:r>
            <a:r>
              <a:rPr lang="el-GR" sz="1200" kern="1200" dirty="0">
                <a:solidFill>
                  <a:schemeClr val="tx1"/>
                </a:solidFill>
                <a:effectLst/>
                <a:latin typeface="+mn-lt"/>
                <a:ea typeface="+mn-ea"/>
                <a:cs typeface="+mn-cs"/>
              </a:rPr>
              <a:t> της εξάπλωσης της </a:t>
            </a:r>
            <a:r>
              <a:rPr lang="el-GR" sz="1200" b="1" kern="1200" dirty="0">
                <a:solidFill>
                  <a:schemeClr val="tx1"/>
                </a:solidFill>
                <a:effectLst/>
                <a:latin typeface="+mn-lt"/>
                <a:ea typeface="+mn-ea"/>
                <a:cs typeface="+mn-cs"/>
              </a:rPr>
              <a:t>παραπληροφόρησης</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kern="1200" dirty="0">
                <a:solidFill>
                  <a:schemeClr val="tx1"/>
                </a:solidFill>
                <a:effectLst/>
                <a:latin typeface="+mn-lt"/>
                <a:ea typeface="+mn-ea"/>
                <a:cs typeface="+mn-cs"/>
              </a:rPr>
              <a:t>Έργα που χρηματοδοτούνται από την ΕΕ</a:t>
            </a:r>
            <a:r>
              <a:rPr lang="el-GR" sz="1200" kern="1200" dirty="0">
                <a:solidFill>
                  <a:schemeClr val="tx1"/>
                </a:solidFill>
                <a:effectLst/>
                <a:latin typeface="+mn-lt"/>
                <a:ea typeface="+mn-ea"/>
                <a:cs typeface="+mn-cs"/>
              </a:rPr>
              <a:t>: Η Ευρωπαϊκή Ένωση συμβάλλει στη βελτίωση της ζωής των ανθρώπων με τους εξής τρόπους:</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στήριξη νέων θέσεων εργασίας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κατασκευή νέας υποδομής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χρηματοδότηση της επιστημονικής έρευνας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εκσυγχρονισμός των δημόσιων υπηρεσιών, όπως σχολεία και νοσοκομεία.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Περισσότερες πληροφορίες: </a:t>
            </a:r>
            <a:r>
              <a:rPr lang="el-GR" sz="1200" u="sng" kern="1200" dirty="0">
                <a:solidFill>
                  <a:schemeClr val="tx1"/>
                </a:solidFill>
                <a:effectLst/>
                <a:latin typeface="+mn-lt"/>
                <a:ea typeface="+mn-ea"/>
                <a:cs typeface="+mn-cs"/>
                <a:hlinkClick r:id="rId5"/>
              </a:rPr>
              <a:t>https://ec.europa.eu/regional_policy/el/projects/</a:t>
            </a:r>
            <a:r>
              <a:rPr lang="el-GR" sz="1200" kern="1200" dirty="0">
                <a:solidFill>
                  <a:schemeClr val="tx1"/>
                </a:solidFill>
                <a:effectLst/>
                <a:latin typeface="+mn-lt"/>
                <a:ea typeface="+mn-ea"/>
                <a:cs typeface="+mn-cs"/>
              </a:rPr>
              <a:t> και </a:t>
            </a:r>
            <a:r>
              <a:rPr lang="el-GR" sz="1200" u="sng" kern="1200" dirty="0">
                <a:solidFill>
                  <a:schemeClr val="tx1"/>
                </a:solidFill>
                <a:effectLst/>
                <a:latin typeface="+mn-lt"/>
                <a:ea typeface="+mn-ea"/>
                <a:cs typeface="+mn-cs"/>
                <a:hlinkClick r:id="rId6"/>
              </a:rPr>
              <a:t>https://ec.europa.eu/esf/main.jsp?catId=46&amp;langId=el&amp;keywords=&amp;theme=0&amp;country=0&amp;list=1</a:t>
            </a:r>
            <a:endParaRPr lang="fr-BE" sz="1200" u="sng" kern="1200" dirty="0">
              <a:solidFill>
                <a:schemeClr val="tx1"/>
              </a:solidFill>
              <a:effectLst/>
              <a:latin typeface="+mn-lt"/>
              <a:ea typeface="+mn-ea"/>
              <a:cs typeface="+mn-cs"/>
            </a:endParaRPr>
          </a:p>
          <a:p>
            <a:endParaRPr lang="fr-BE"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η ΕΕ στον κόσμο</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ΕΕ έχει υπογράψει </a:t>
            </a:r>
            <a:r>
              <a:rPr lang="el-GR" sz="1200" b="1" kern="1200" dirty="0">
                <a:solidFill>
                  <a:schemeClr val="tx1"/>
                </a:solidFill>
                <a:effectLst/>
                <a:latin typeface="+mn-lt"/>
                <a:ea typeface="+mn-ea"/>
                <a:cs typeface="+mn-cs"/>
              </a:rPr>
              <a:t>εμπορικές συμφωνίες</a:t>
            </a:r>
            <a:r>
              <a:rPr lang="el-GR" sz="1200" kern="1200" dirty="0">
                <a:solidFill>
                  <a:schemeClr val="tx1"/>
                </a:solidFill>
                <a:effectLst/>
                <a:latin typeface="+mn-lt"/>
                <a:ea typeface="+mn-ea"/>
                <a:cs typeface="+mn-cs"/>
              </a:rPr>
              <a:t> με πολλές χώρες ανά τον κόσμο, οι οποίες διευκολύνουν την από κοινού άσκηση επιχειρηματικών δραστηριοτήτων. Για περισσότερες πληροφορίες επισκεφθείτε τον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a:t>
            </a:r>
            <a:r>
              <a:rPr lang="el-GR" sz="1200" u="sng" kern="1200" dirty="0">
                <a:solidFill>
                  <a:schemeClr val="tx1"/>
                </a:solidFill>
                <a:effectLst/>
                <a:latin typeface="+mn-lt"/>
                <a:ea typeface="+mn-ea"/>
                <a:cs typeface="+mn-cs"/>
                <a:hlinkClick r:id="rId7"/>
              </a:rPr>
              <a:t>https://europa.eu/european-union/topics/trade_el</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ΕΕ υλοποιεί επίσης </a:t>
            </a:r>
            <a:r>
              <a:rPr lang="el-GR" sz="1200" b="1" kern="1200" dirty="0">
                <a:solidFill>
                  <a:schemeClr val="tx1"/>
                </a:solidFill>
                <a:effectLst/>
                <a:latin typeface="+mn-lt"/>
                <a:ea typeface="+mn-ea"/>
                <a:cs typeface="+mn-cs"/>
              </a:rPr>
              <a:t>ανθρωπιστικά έργα</a:t>
            </a:r>
            <a:r>
              <a:rPr lang="el-GR" sz="1200" kern="1200" dirty="0">
                <a:solidFill>
                  <a:schemeClr val="tx1"/>
                </a:solidFill>
                <a:effectLst/>
                <a:latin typeface="+mn-lt"/>
                <a:ea typeface="+mn-ea"/>
                <a:cs typeface="+mn-cs"/>
              </a:rPr>
              <a:t> με στόχο την παροχή τροφίμων, στέγης, ιατρικής περίθαλψης και εκπαίδευσης σε ευάλωτα άτομα, </a:t>
            </a:r>
            <a:r>
              <a:rPr lang="el-GR" sz="1200" u="sng" kern="1200" dirty="0">
                <a:solidFill>
                  <a:schemeClr val="tx1"/>
                </a:solidFill>
                <a:effectLst/>
                <a:latin typeface="+mn-lt"/>
                <a:ea typeface="+mn-ea"/>
                <a:cs typeface="+mn-cs"/>
                <a:hlinkClick r:id="rId8"/>
              </a:rPr>
              <a:t>https://europa.eu/european-union/topics/development-cooperation_el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Σε περίπτωση καταστροφών, η ΕΕ μπορεί να παρέχει βοήθεια μέσω ενός συστήματος συντονισμένης αντίδρασης, γνωστό ως </a:t>
            </a:r>
            <a:r>
              <a:rPr lang="el-GR" sz="1200" b="1" kern="1200" dirty="0">
                <a:solidFill>
                  <a:schemeClr val="tx1"/>
                </a:solidFill>
                <a:effectLst/>
                <a:latin typeface="+mn-lt"/>
                <a:ea typeface="+mn-ea"/>
                <a:cs typeface="+mn-cs"/>
              </a:rPr>
              <a:t>μηχανισμός πολιτικής προστασίας</a:t>
            </a:r>
            <a:r>
              <a:rPr lang="el-GR" sz="1200" kern="1200" dirty="0">
                <a:solidFill>
                  <a:schemeClr val="tx1"/>
                </a:solidFill>
                <a:effectLst/>
                <a:latin typeface="+mn-lt"/>
                <a:ea typeface="+mn-ea"/>
                <a:cs typeface="+mn-cs"/>
              </a:rPr>
              <a:t>, </a:t>
            </a:r>
            <a:r>
              <a:rPr lang="el-GR" sz="1200" u="sng" kern="1200" dirty="0">
                <a:solidFill>
                  <a:schemeClr val="tx1"/>
                </a:solidFill>
                <a:effectLst/>
                <a:latin typeface="+mn-lt"/>
                <a:ea typeface="+mn-ea"/>
                <a:cs typeface="+mn-cs"/>
                <a:hlinkClick r:id="rId9"/>
              </a:rPr>
              <a:t>https://europa.eu/european-union/topics/humanitarian-aid-civil-protection_el</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Με την </a:t>
            </a:r>
            <a:r>
              <a:rPr lang="el-GR" sz="1200" b="1" kern="1200" dirty="0">
                <a:solidFill>
                  <a:schemeClr val="tx1"/>
                </a:solidFill>
                <a:effectLst/>
                <a:latin typeface="+mn-lt"/>
                <a:ea typeface="+mn-ea"/>
                <a:cs typeface="+mn-cs"/>
              </a:rPr>
              <a:t>Ευρωπαϊκή Πράσινη Συμφωνία</a:t>
            </a:r>
            <a:r>
              <a:rPr lang="el-GR" sz="1200" kern="1200" dirty="0">
                <a:solidFill>
                  <a:schemeClr val="tx1"/>
                </a:solidFill>
                <a:effectLst/>
                <a:latin typeface="+mn-lt"/>
                <a:ea typeface="+mn-ea"/>
                <a:cs typeface="+mn-cs"/>
              </a:rPr>
              <a:t>, η ΕΕ έχει ως στόχο να μειώσει τις εκπομπές της και να καταστεί η πρώτη κλιματικά ουδέτερη ήπειρος έως το 2050. Μάθε περισσότερα για την Πράσινη Συμφωνία στην ακόλουθη διεύθυνση: </a:t>
            </a:r>
            <a:r>
              <a:rPr lang="el-GR" sz="1200" u="sng" kern="1200" dirty="0">
                <a:solidFill>
                  <a:schemeClr val="tx1"/>
                </a:solidFill>
                <a:effectLst/>
                <a:latin typeface="+mn-lt"/>
                <a:ea typeface="+mn-ea"/>
                <a:cs typeface="+mn-cs"/>
                <a:hlinkClick r:id="rId3"/>
              </a:rPr>
              <a:t>https://ec.europa.eu/info/strategy/priorities-2019-2024/european-green-deal_el</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μια εκστρατεία με στόχο:</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εξηγήσει στους πολίτες τι κάνει η ΕΕ για να δώσει νέα ώθηση στην οικονομία μετά την κρίση που προκάλεσε η πανδημία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οικοδομήσει ένα πιο ανθεκτικό μέλλον για την ΕΕ·</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καταστήσει την ΕΕ ασφαλέστερη, πράσινη, υγιέστερη, ψηφιακή και ισότιμη.</a:t>
            </a:r>
            <a:endParaRPr lang="fr-BE"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err="1">
                <a:solidFill>
                  <a:schemeClr val="tx1"/>
                </a:solidFill>
                <a:effectLst/>
                <a:latin typeface="+mn-lt"/>
                <a:ea typeface="+mn-ea"/>
                <a:cs typeface="+mn-cs"/>
              </a:rPr>
              <a:t>Ψηφιοποίηση</a:t>
            </a:r>
            <a:r>
              <a:rPr lang="el-GR" sz="1200" kern="1200" dirty="0">
                <a:solidFill>
                  <a:schemeClr val="tx1"/>
                </a:solidFill>
                <a:effectLst/>
                <a:latin typeface="+mn-lt"/>
                <a:ea typeface="+mn-ea"/>
                <a:cs typeface="+mn-cs"/>
              </a:rPr>
              <a:t>: Η ΕΕ εργάζεται για την παροχή πρόσβασης στο διαδίκτυο σε όλους τους ανθρώπους που ζουν στην ΕΕ (</a:t>
            </a:r>
            <a:r>
              <a:rPr lang="el-GR" sz="1200" b="1" kern="1200" dirty="0">
                <a:solidFill>
                  <a:schemeClr val="tx1"/>
                </a:solidFill>
                <a:effectLst/>
                <a:latin typeface="+mn-lt"/>
                <a:ea typeface="+mn-ea"/>
                <a:cs typeface="+mn-cs"/>
              </a:rPr>
              <a:t>πρωτοβουλία Wifi4EU</a:t>
            </a:r>
            <a:r>
              <a:rPr lang="el-GR" sz="1200" kern="1200" dirty="0">
                <a:solidFill>
                  <a:schemeClr val="tx1"/>
                </a:solidFill>
                <a:effectLst/>
                <a:latin typeface="+mn-lt"/>
                <a:ea typeface="+mn-ea"/>
                <a:cs typeface="+mn-cs"/>
              </a:rPr>
              <a:t>), διατηρώντας παράλληλα τα παιδιά και τους νέους ενήλικες ασφαλείς όταν χρησιμοποιούν το διαδίκτυο ή τις κινητές τεχνολογίες (</a:t>
            </a:r>
            <a:r>
              <a:rPr lang="el-GR" sz="1200" b="1" kern="1200" dirty="0">
                <a:solidFill>
                  <a:schemeClr val="tx1"/>
                </a:solidFill>
                <a:effectLst/>
                <a:latin typeface="+mn-lt"/>
                <a:ea typeface="+mn-ea"/>
                <a:cs typeface="+mn-cs"/>
              </a:rPr>
              <a:t>Καλύτερο διαδίκτυο για παιδιά</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Ισότητα</a:t>
            </a:r>
            <a:r>
              <a:rPr lang="el-GR" sz="1200" kern="1200" dirty="0">
                <a:solidFill>
                  <a:schemeClr val="tx1"/>
                </a:solidFill>
                <a:effectLst/>
                <a:latin typeface="+mn-lt"/>
                <a:ea typeface="+mn-ea"/>
                <a:cs typeface="+mn-cs"/>
              </a:rPr>
              <a:t>: Η ΕΕ έχει δεσμευτεί για την επίτευξη μιας </a:t>
            </a:r>
            <a:r>
              <a:rPr lang="el-GR" sz="1200" b="1" kern="1200" dirty="0">
                <a:solidFill>
                  <a:schemeClr val="tx1"/>
                </a:solidFill>
                <a:effectLst/>
                <a:latin typeface="+mn-lt"/>
                <a:ea typeface="+mn-ea"/>
                <a:cs typeface="+mn-cs"/>
              </a:rPr>
              <a:t>Ένωσης ισότητας</a:t>
            </a:r>
            <a:r>
              <a:rPr lang="el-GR" sz="1200" kern="1200" dirty="0">
                <a:solidFill>
                  <a:schemeClr val="tx1"/>
                </a:solidFill>
                <a:effectLst/>
                <a:latin typeface="+mn-lt"/>
                <a:ea typeface="+mn-ea"/>
                <a:cs typeface="+mn-cs"/>
              </a:rPr>
              <a:t>, πράγμα που σημαίνει τη δημιουργία των προϋποθέσεων ώστε όλοι να ζουν, να ευδοκιμούν και να ηγούνται ανεξάρτητα από τις διαφορές λόγω φύλου, φυλετικής ή </a:t>
            </a:r>
            <a:r>
              <a:rPr lang="el-GR" sz="1200" kern="1200" dirty="0" err="1">
                <a:solidFill>
                  <a:schemeClr val="tx1"/>
                </a:solidFill>
                <a:effectLst/>
                <a:latin typeface="+mn-lt"/>
                <a:ea typeface="+mn-ea"/>
                <a:cs typeface="+mn-cs"/>
              </a:rPr>
              <a:t>εθνοτικής</a:t>
            </a:r>
            <a:r>
              <a:rPr lang="el-GR" sz="1200" kern="1200" dirty="0">
                <a:solidFill>
                  <a:schemeClr val="tx1"/>
                </a:solidFill>
                <a:effectLst/>
                <a:latin typeface="+mn-lt"/>
                <a:ea typeface="+mn-ea"/>
                <a:cs typeface="+mn-cs"/>
              </a:rPr>
              <a:t> καταγωγής, θρησκείας ή πεποιθήσεων, αναπηρίας, ηλικίας ή γενετήσιου προσανατολισμού. Για την επίτευξη αυτού του στόχου, η ΕΕ θέτει σε εφαρμογή μηχανισμούς, πολιτικές και δράσεις που θέτουν υπό αμφισβήτηση τις διαρθρωτικές διακρίσεις και τα στερεότυπα που υπάρχουν συχνά στις κοινωνίες μας.</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Περισσότερες πληροφορίες: </a:t>
            </a:r>
            <a:r>
              <a:rPr lang="el-GR" sz="1200" u="sng" kern="1200" dirty="0">
                <a:solidFill>
                  <a:schemeClr val="tx1"/>
                </a:solidFill>
                <a:effectLst/>
                <a:latin typeface="+mn-lt"/>
                <a:ea typeface="+mn-ea"/>
                <a:cs typeface="+mn-cs"/>
                <a:hlinkClick r:id="rId4"/>
              </a:rPr>
              <a:t>Οι προτεραιότητες της Ευρωπαϊκής Επιτροπής | Ευρωπαϊκή Επιτροπή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sz="1200" b="0" i="0" kern="1200" dirty="0">
                <a:solidFill>
                  <a:schemeClr val="tx1"/>
                </a:solidFill>
                <a:effectLst/>
                <a:latin typeface="+mn-lt"/>
                <a:ea typeface="+mn-ea"/>
                <a:cs typeface="+mn-cs"/>
              </a:rPr>
              <a:t>Στις 24 Φεβρουαρίου 2022 η Ευρώπη ξύπνησε με τα θλιβερά νέα σχετικά με τη στρατιωτική επίθεση της Ρωσίας κατά της Ουκρανίας. Δεν πρόκειται για επίθεση μόνο κατά της Ουκρανίας, αλλά και κατά των αξιών που υποστηρίζουμε στην Ευρωπαϊκή Ένωση. Ως μια Ένωση που θεμελιώνεται στην ειρήνη, τη δημοκρατία και το κράτος δικαίου, οι φρικαλεότητες που συμβαίνουν στα σύνορά μας μάς υπενθυμίζουν ακριβώς τον λόγο για τον οποίο δημιουργήθηκε η ΕΕ. Η ΕΕ ανταποκρίθηκε με ενότητα, δύναμη και ταχύτητα στην κρίση αυτή, όπως έπραξε για την αντιμετώπιση των πολλών προκλήσεων του προηγούμενου έτους.</a:t>
            </a:r>
          </a:p>
          <a:p>
            <a:r>
              <a:rPr lang="en-US" dirty="0"/>
              <a:t>https://ec.europa.eu/info/strategy/priorities-2019-2024/stronger-europe-world/eu-solidarity-ukraine_el</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l-GR" sz="1800" b="1" dirty="0">
                <a:effectLst/>
                <a:latin typeface="Calibri" panose="020F0502020204030204" pitchFamily="34" charset="0"/>
                <a:ea typeface="Calibri" panose="020F0502020204030204" pitchFamily="34" charset="0"/>
                <a:cs typeface="Times New Roman" panose="02020603050405020304" pitchFamily="18" charset="0"/>
              </a:rPr>
              <a:t>Το Ευρωπαϊκό Έτος Νεολαίας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 2022 ήταν το Ευρωπαϊκό Έτος Νεολαίας. Προώθησε ευκαιρίες για τους νέους και τις νέες και τους ενθάρρυνε να γίνουν ενεργοί πολίτες και παράγοντες αλλαγής. Στόχος ήταν να δοθούν στους νέους και στις νέες περισσότερες και καλύτερες ευκαιρίες για το μέλλον. </a:t>
            </a:r>
            <a:r>
              <a:rPr lang="el-GR" sz="1800">
                <a:effectLst/>
                <a:latin typeface="Calibri" panose="020F0502020204030204" pitchFamily="34" charset="0"/>
                <a:ea typeface="Calibri" panose="020F0502020204030204" pitchFamily="34" charset="0"/>
                <a:cs typeface="Times New Roman" panose="02020603050405020304" pitchFamily="18" charset="0"/>
              </a:rPr>
              <a:t>Για περισσότερες πληροφορίες σχετικά με τα αποτελέσματα του έτους: </a:t>
            </a:r>
            <a:r>
              <a:rPr lang="el-GR"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Τι είναι το Ευρωπαϊκό Έτος Νεολαίας; | Ευρωπαϊκή Δικτυακή Πύλη της Νεολαίας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Ενδεικτικά θέματα: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﻿Ανθρώπινα δικαιώματα (π.χ. δικαιώματα ΛΟΑΤΚΙ)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Περιβάλλον (π.χ. κλιματική αλλαγή)</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﻿Απασχόληση (π.χ. πώς να βρείτε δουλειά μετά τις σπουδές)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Νεολαία (π.χ. ευκαιρίες για νέους)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﻿Κοινωνική ένταξη (π.χ. ισότητα των φύλων)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﻿Εκπαίδευση (π.χ. πώς να σπουδάσετε σε άλλη χώρα / πώς να χρηματοδοτήσετε τις τριτοβάθμιες σπουδές σας μετά το τέλος της δευτεροβάθμιας εκπαίδευσής σας)</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Υγεία</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latin typeface="Calibri" panose="020F0502020204030204" pitchFamily="34" charset="0"/>
                <a:cs typeface="Calibri" panose="020F0502020204030204" pitchFamily="34" charset="0"/>
              </a:rPr>
              <a:t>Μεταβείτε στη διεύθυνση europarl.europa.eu, για να αποκτήσετε πρόσβαση στον επίσημο </a:t>
            </a:r>
            <a:r>
              <a:rPr lang="el-GR" dirty="0" err="1">
                <a:latin typeface="Calibri" panose="020F0502020204030204" pitchFamily="34" charset="0"/>
                <a:cs typeface="Calibri" panose="020F0502020204030204" pitchFamily="34" charset="0"/>
              </a:rPr>
              <a:t>ιστότοπο</a:t>
            </a:r>
            <a:r>
              <a:rPr lang="el-GR" dirty="0">
                <a:latin typeface="Calibri" panose="020F0502020204030204" pitchFamily="34" charset="0"/>
                <a:cs typeface="Calibri" panose="020F0502020204030204" pitchFamily="34" charset="0"/>
              </a:rPr>
              <a:t> του Ευρωπαϊκού Κοινοβουλίου.</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consilium.europa.eu,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Συμβουλίου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consilium.europa.eu,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Συμβουλίου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ec.europa.eu,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της Ευρωπαϊκής Επιτροπής.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curia.europa.eu,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Ευρωπαϊκού Δικαστηρίου.</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latin typeface="Calibri" panose="020F0502020204030204" pitchFamily="34" charset="0"/>
                <a:cs typeface="Calibri" panose="020F0502020204030204" pitchFamily="34" charset="0"/>
              </a:rPr>
              <a:t>Μεταβείτε στη διεύθυνση eca.europa.eu, για να αποκτήσετε πρόσβαση στον επίσημο </a:t>
            </a:r>
            <a:r>
              <a:rPr lang="el-GR" dirty="0" err="1">
                <a:latin typeface="Calibri" panose="020F0502020204030204" pitchFamily="34" charset="0"/>
                <a:cs typeface="Calibri" panose="020F0502020204030204" pitchFamily="34" charset="0"/>
              </a:rPr>
              <a:t>ιστότοπο</a:t>
            </a:r>
            <a:r>
              <a:rPr lang="el-GR" dirty="0">
                <a:latin typeface="Calibri" panose="020F0502020204030204" pitchFamily="34" charset="0"/>
                <a:cs typeface="Calibri" panose="020F0502020204030204" pitchFamily="34" charset="0"/>
              </a:rPr>
              <a:t> του Ευρωπαϊκού Ελεγκτικού Συνεδρίου.</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Μεταβείτε στη διεύθυνση www.ecb.europa.eu, για να αποκτήσετε πρόσβαση στον επίσημο </a:t>
            </a:r>
            <a:r>
              <a:rPr lang="el-GR" dirty="0" err="1"/>
              <a:t>ιστότοπο</a:t>
            </a:r>
            <a:r>
              <a:rPr lang="el-GR" dirty="0"/>
              <a:t> της Ευρωπαϊκής Κεντρικής Τράπεζας.</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u="none" kern="1200" dirty="0" err="1">
                <a:solidFill>
                  <a:schemeClr val="tx1"/>
                </a:solidFill>
                <a:effectLst/>
                <a:latin typeface="+mn-lt"/>
                <a:ea typeface="+mn-ea"/>
                <a:cs typeface="+mn-cs"/>
              </a:rPr>
              <a:t>Liberale</a:t>
            </a:r>
            <a:r>
              <a:rPr lang="el-GR" sz="1200" u="none" kern="1200" dirty="0">
                <a:solidFill>
                  <a:schemeClr val="tx1"/>
                </a:solidFill>
                <a:effectLst/>
                <a:latin typeface="+mn-lt"/>
                <a:ea typeface="+mn-ea"/>
                <a:cs typeface="+mn-cs"/>
              </a:rPr>
              <a:t> </a:t>
            </a:r>
            <a:r>
              <a:rPr lang="el-GR" sz="1200" u="none" kern="1200" dirty="0" err="1">
                <a:solidFill>
                  <a:schemeClr val="tx1"/>
                </a:solidFill>
                <a:effectLst/>
                <a:latin typeface="+mn-lt"/>
                <a:ea typeface="+mn-ea"/>
                <a:cs typeface="+mn-cs"/>
              </a:rPr>
              <a:t>da</a:t>
            </a:r>
            <a:r>
              <a:rPr lang="el-GR" sz="1200" u="none" kern="1200" dirty="0">
                <a:solidFill>
                  <a:schemeClr val="tx1"/>
                </a:solidFill>
                <a:effectLst/>
                <a:latin typeface="+mn-lt"/>
                <a:ea typeface="+mn-ea"/>
                <a:cs typeface="+mn-cs"/>
              </a:rPr>
              <a:t> </a:t>
            </a:r>
            <a:r>
              <a:rPr lang="el-GR" sz="1200" u="none" kern="1200" dirty="0" err="1">
                <a:solidFill>
                  <a:schemeClr val="tx1"/>
                </a:solidFill>
                <a:effectLst/>
                <a:latin typeface="+mn-lt"/>
                <a:ea typeface="+mn-ea"/>
                <a:cs typeface="+mn-cs"/>
              </a:rPr>
              <a:t>Verona</a:t>
            </a:r>
            <a:r>
              <a:rPr lang="el-GR" sz="1200" u="none" kern="1200" dirty="0">
                <a:solidFill>
                  <a:schemeClr val="tx1"/>
                </a:solidFill>
                <a:effectLst/>
                <a:latin typeface="+mn-lt"/>
                <a:ea typeface="+mn-ea"/>
                <a:cs typeface="+mn-cs"/>
              </a:rPr>
              <a:t>, «Η αρπαγή της Ευρώπης», περίπου 1470, </a:t>
            </a:r>
            <a:r>
              <a:rPr lang="el-GR" sz="1200" b="0" i="0" u="none" kern="1200" dirty="0">
                <a:solidFill>
                  <a:schemeClr val="tx1"/>
                </a:solidFill>
                <a:effectLst/>
                <a:latin typeface="+mn-lt"/>
                <a:ea typeface="+mn-ea"/>
                <a:cs typeface="+mn-cs"/>
              </a:rPr>
              <a:t>λάδι σε ξύλο</a:t>
            </a:r>
            <a:r>
              <a:rPr lang="el-GR" sz="1200" u="none" kern="1200" dirty="0">
                <a:solidFill>
                  <a:schemeClr val="tx1"/>
                </a:solidFill>
                <a:effectLst/>
                <a:latin typeface="+mn-lt"/>
                <a:ea typeface="+mn-ea"/>
                <a:cs typeface="+mn-cs"/>
              </a:rPr>
              <a:t>, Λούβρο.</a:t>
            </a:r>
            <a:endParaRPr lang="en-US" sz="1200" u="none" kern="1200" dirty="0">
              <a:solidFill>
                <a:schemeClr val="tx1"/>
              </a:solidFill>
              <a:effectLst/>
              <a:latin typeface="+mn-lt"/>
              <a:ea typeface="+mn-ea"/>
              <a:cs typeface="+mn-cs"/>
            </a:endParaRPr>
          </a:p>
          <a:p>
            <a:r>
              <a:rPr lang="el-GR" sz="1200" u="none" kern="1200" dirty="0">
                <a:solidFill>
                  <a:schemeClr val="tx1"/>
                </a:solidFill>
                <a:effectLst/>
                <a:latin typeface="+mn-lt"/>
                <a:ea typeface="+mn-ea"/>
                <a:cs typeface="+mn-cs"/>
              </a:rPr>
              <a:t>Ο πίνακας απεικονίζει την απαγωγή της Ευρώπης, </a:t>
            </a:r>
            <a:r>
              <a:rPr lang="el-GR" sz="1200" b="0" i="0" u="none" kern="1200" dirty="0">
                <a:solidFill>
                  <a:schemeClr val="tx1"/>
                </a:solidFill>
                <a:effectLst/>
                <a:latin typeface="+mn-lt"/>
                <a:ea typeface="+mn-ea"/>
                <a:cs typeface="+mn-cs"/>
              </a:rPr>
              <a:t>της νεαρής πριγκίπισσας της Φοινίκης</a:t>
            </a:r>
            <a:r>
              <a:rPr lang="el-GR" sz="1200" u="none" kern="1200" dirty="0">
                <a:solidFill>
                  <a:schemeClr val="tx1"/>
                </a:solidFill>
                <a:effectLst/>
                <a:latin typeface="+mn-lt"/>
                <a:ea typeface="+mn-ea"/>
                <a:cs typeface="+mn-cs"/>
              </a:rPr>
              <a:t>, από τον Δία, ο οποίος μεταμορφώθηκε σε λευκό ταύρο για να μεταφέρει την πριγκίπισσα μακριά από την Κρήτη. Σύμφωνα με μία από τις θεωρίες, από αυτήν πήρε την ονομασία της η ευρωπαϊκή ήπειρος.</a:t>
            </a:r>
            <a:endParaRPr lang="en-IE"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l-GR" sz="1200" b="1" kern="1200" dirty="0">
                <a:solidFill>
                  <a:schemeClr val="tx1"/>
                </a:solidFill>
                <a:effectLst/>
                <a:latin typeface="+mn-lt"/>
                <a:ea typeface="+mn-ea"/>
                <a:cs typeface="+mn-cs"/>
              </a:rPr>
              <a:t>Τι είναι η Ευρώπη;</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Μί</a:t>
            </a:r>
            <a:r>
              <a:rPr lang="en-US" sz="1200" kern="1200" dirty="0">
                <a:solidFill>
                  <a:schemeClr val="tx1"/>
                </a:solidFill>
                <a:effectLst/>
                <a:latin typeface="+mn-lt"/>
                <a:ea typeface="+mn-ea"/>
                <a:cs typeface="+mn-cs"/>
              </a:rPr>
              <a:t>α από τις έξι ηπείρους του κόσμου</a:t>
            </a: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Αποτελείται από</a:t>
            </a:r>
            <a:r>
              <a:rPr lang="el-GR" sz="1200" kern="1200" dirty="0">
                <a:solidFill>
                  <a:schemeClr val="tx1"/>
                </a:solidFill>
                <a:effectLst/>
                <a:latin typeface="+mn-lt"/>
                <a:ea typeface="+mn-ea"/>
                <a:cs typeface="+mn-cs"/>
              </a:rPr>
              <a:t> 44 χώρες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 πληθυσμός της ξεπερνά τα 700 εκατ. κατοίκους</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Τι είναι η Ευρωπαϊκή Ένωση;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Είναι μια μοναδική οικονομική και πολιτική ένωση μεταξύ 27 ευρωπαϊκών χωρών, γνωστών ως κρατών μελών, οι οποίες αποφάσισαν να ενώσουν τις δυνάμεις τους για να οικοδομήσουν μαζί ένα καλύτερο μέλλον.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 πληθυσμός της είναι περίπου </a:t>
            </a:r>
            <a:r>
              <a:rPr lang="el-GR" sz="1200" b="1" kern="1200" dirty="0">
                <a:solidFill>
                  <a:schemeClr val="tx1"/>
                </a:solidFill>
                <a:effectLst/>
                <a:latin typeface="+mn-lt"/>
                <a:ea typeface="+mn-ea"/>
                <a:cs typeface="+mn-cs"/>
              </a:rPr>
              <a:t>447 εκατ. κάτοικοι.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Χάρη στην Ευρωπαϊκή Ένωση, οι πολίτες της μπορούν να ζουν, να εργάζονται και να ταξιδεύουν ευκολότερα σε άλλη χώρα της Ευρωπαϊκής Ένωσης.</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Βασικά ορόσημα στη δημιουργία της σύγχρονης Ευρώπης περιλαμβάνουν:</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ίδρυση της Αρχαίας Ρώμης και της Αρχαίας Ελλάδας</a:t>
            </a:r>
            <a:r>
              <a:rPr lang="el-GR" sz="1200" kern="1200" dirty="0">
                <a:solidFill>
                  <a:schemeClr val="tx1"/>
                </a:solidFill>
                <a:effectLst/>
                <a:latin typeface="+mn-lt"/>
                <a:ea typeface="+mn-ea"/>
                <a:cs typeface="+mn-cs"/>
              </a:rPr>
              <a:t>, που βοήθησαν την Ευρώπη να δημιουργήσει τη δημοκρατία, τη διακυβέρνηση και τον πολιτισμό.</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 Μεταρρύθμιση, </a:t>
            </a:r>
            <a:r>
              <a:rPr lang="el-GR" sz="1200" kern="1200" dirty="0">
                <a:solidFill>
                  <a:schemeClr val="tx1"/>
                </a:solidFill>
                <a:effectLst/>
                <a:latin typeface="+mn-lt"/>
                <a:ea typeface="+mn-ea"/>
                <a:cs typeface="+mn-cs"/>
              </a:rPr>
              <a:t>κατά τον 16ο και τον 17ο αιώνα, που άλλαξε την προσέγγιση της Ευρώπης στη θρησκεία.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τον Διαφωτισμό</a:t>
            </a:r>
            <a:r>
              <a:rPr lang="el-GR" sz="1200" kern="1200" dirty="0">
                <a:solidFill>
                  <a:schemeClr val="tx1"/>
                </a:solidFill>
                <a:effectLst/>
                <a:latin typeface="+mn-lt"/>
                <a:ea typeface="+mn-ea"/>
                <a:cs typeface="+mn-cs"/>
              </a:rPr>
              <a:t>, ένα διανοητικό, πολιτικό και ιδεολογικό κίνημα του 18</a:t>
            </a:r>
            <a:r>
              <a:rPr lang="el-GR" sz="1200" kern="1200" baseline="30000" dirty="0">
                <a:solidFill>
                  <a:schemeClr val="tx1"/>
                </a:solidFill>
                <a:effectLst/>
                <a:latin typeface="+mn-lt"/>
                <a:ea typeface="+mn-ea"/>
                <a:cs typeface="+mn-cs"/>
              </a:rPr>
              <a:t>ου</a:t>
            </a:r>
            <a:r>
              <a:rPr lang="el-GR" sz="1200" kern="1200" dirty="0">
                <a:solidFill>
                  <a:schemeClr val="tx1"/>
                </a:solidFill>
                <a:effectLst/>
                <a:latin typeface="+mn-lt"/>
                <a:ea typeface="+mn-ea"/>
                <a:cs typeface="+mn-cs"/>
              </a:rPr>
              <a:t> αιώνα, που τόνισε τη σημασία της λογικής και του ορθολογισμού, και έθεσε τους βασικούς κανόνες για τη σύγχρονη επιστήμη και πολιτική.</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επινόηση του κοινοβουλευτισμού,</a:t>
            </a:r>
            <a:r>
              <a:rPr lang="el-GR" sz="1200" kern="1200" dirty="0">
                <a:solidFill>
                  <a:schemeClr val="tx1"/>
                </a:solidFill>
                <a:effectLst/>
                <a:latin typeface="+mn-lt"/>
                <a:ea typeface="+mn-ea"/>
                <a:cs typeface="+mn-cs"/>
              </a:rPr>
              <a:t> που τώρα αποτελεί τον θεμέλιο λίθο της σύγχρονης ευρωπαϊκής διακυβέρνησης.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ανάπτυξη των κοινωνικών δικαιωμάτων </a:t>
            </a:r>
            <a:r>
              <a:rPr lang="el-GR" sz="1200" kern="1200" dirty="0">
                <a:solidFill>
                  <a:schemeClr val="tx1"/>
                </a:solidFill>
                <a:effectLst/>
                <a:latin typeface="+mn-lt"/>
                <a:ea typeface="+mn-ea"/>
                <a:cs typeface="+mn-cs"/>
              </a:rPr>
              <a:t>κατά τη διάρκεια του 19ου και του 20ού αιώνα, που τώρα προστατεύουν τη ζωή και την εργασία των Ευρωπαίων πολιτών.</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l-GR" sz="1200" b="1" kern="1200" dirty="0">
                <a:solidFill>
                  <a:schemeClr val="tx1"/>
                </a:solidFill>
                <a:effectLst/>
                <a:latin typeface="+mn-lt"/>
                <a:ea typeface="+mn-ea"/>
                <a:cs typeface="+mn-cs"/>
              </a:rPr>
              <a:t>Πάμπλο Πικάσο</a:t>
            </a:r>
            <a:r>
              <a:rPr lang="el-GR" sz="1200" kern="1200" dirty="0">
                <a:solidFill>
                  <a:schemeClr val="tx1"/>
                </a:solidFill>
                <a:effectLst/>
                <a:latin typeface="+mn-lt"/>
                <a:ea typeface="+mn-ea"/>
                <a:cs typeface="+mn-cs"/>
              </a:rPr>
              <a:t>: Ισπανός καλλιτέχνης, γνωστός συνιδρυτής (μαζί με τον Ζορζ </a:t>
            </a:r>
            <a:r>
              <a:rPr lang="el-GR" sz="1200" kern="1200" dirty="0" err="1">
                <a:solidFill>
                  <a:schemeClr val="tx1"/>
                </a:solidFill>
                <a:effectLst/>
                <a:latin typeface="+mn-lt"/>
                <a:ea typeface="+mn-ea"/>
                <a:cs typeface="+mn-cs"/>
              </a:rPr>
              <a:t>Μπρακ</a:t>
            </a:r>
            <a:r>
              <a:rPr lang="el-GR" sz="1200" kern="1200" dirty="0">
                <a:solidFill>
                  <a:schemeClr val="tx1"/>
                </a:solidFill>
                <a:effectLst/>
                <a:latin typeface="+mn-lt"/>
                <a:ea typeface="+mn-ea"/>
                <a:cs typeface="+mn-cs"/>
              </a:rPr>
              <a:t>) του κυβιστικού κινήματος. </a:t>
            </a:r>
            <a:r>
              <a:rPr lang="el-GR" sz="1200" b="0" i="0" kern="1200" dirty="0">
                <a:solidFill>
                  <a:schemeClr val="tx1"/>
                </a:solidFill>
                <a:effectLst/>
                <a:latin typeface="+mn-lt"/>
                <a:ea typeface="+mn-ea"/>
                <a:cs typeface="+mn-cs"/>
              </a:rPr>
              <a:t>Ίσως γνωρίζετε</a:t>
            </a:r>
            <a:r>
              <a:rPr lang="fr-BE" sz="1200" b="0" i="0" kern="1200" baseline="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δύο από τα διάσημα έργα του —την «</a:t>
            </a:r>
            <a:r>
              <a:rPr lang="el-GR" sz="1200" kern="1200" dirty="0" err="1">
                <a:solidFill>
                  <a:schemeClr val="tx1"/>
                </a:solidFill>
                <a:effectLst/>
                <a:latin typeface="+mn-lt"/>
                <a:ea typeface="+mn-ea"/>
                <a:cs typeface="+mn-cs"/>
              </a:rPr>
              <a:t>Γκερνίκα</a:t>
            </a:r>
            <a:r>
              <a:rPr lang="el-GR" sz="1200" kern="1200" dirty="0">
                <a:solidFill>
                  <a:schemeClr val="tx1"/>
                </a:solidFill>
                <a:effectLst/>
                <a:latin typeface="+mn-lt"/>
                <a:ea typeface="+mn-ea"/>
                <a:cs typeface="+mn-cs"/>
              </a:rPr>
              <a:t>» και τις «Δεσποινίδες της Αβινιόν».</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Λούντβιχ βαν </a:t>
            </a:r>
            <a:r>
              <a:rPr lang="el-GR" sz="1200" b="1" kern="1200" dirty="0" err="1">
                <a:solidFill>
                  <a:schemeClr val="tx1"/>
                </a:solidFill>
                <a:effectLst/>
                <a:latin typeface="+mn-lt"/>
                <a:ea typeface="+mn-ea"/>
                <a:cs typeface="+mn-cs"/>
              </a:rPr>
              <a:t>Μπετόβεν</a:t>
            </a:r>
            <a:r>
              <a:rPr lang="el-GR" sz="1200" kern="1200" dirty="0">
                <a:solidFill>
                  <a:schemeClr val="tx1"/>
                </a:solidFill>
                <a:effectLst/>
                <a:latin typeface="+mn-lt"/>
                <a:ea typeface="+mn-ea"/>
                <a:cs typeface="+mn-cs"/>
              </a:rPr>
              <a:t>: Γερμανός συνθέτης και πιανίστας, γνωστός για τις συμφωνίες του. Ο </a:t>
            </a:r>
            <a:r>
              <a:rPr lang="el-GR" sz="1200" kern="1200" dirty="0" err="1">
                <a:solidFill>
                  <a:schemeClr val="tx1"/>
                </a:solidFill>
                <a:effectLst/>
                <a:latin typeface="+mn-lt"/>
                <a:ea typeface="+mn-ea"/>
                <a:cs typeface="+mn-cs"/>
              </a:rPr>
              <a:t>Μπετόβεν</a:t>
            </a:r>
            <a:r>
              <a:rPr lang="el-GR" sz="1200" kern="1200" dirty="0">
                <a:solidFill>
                  <a:schemeClr val="tx1"/>
                </a:solidFill>
                <a:effectLst/>
                <a:latin typeface="+mn-lt"/>
                <a:ea typeface="+mn-ea"/>
                <a:cs typeface="+mn-cs"/>
              </a:rPr>
              <a:t> ήταν σημαντική φυσιογνωμία στη μετάβαση μεταξύ της κλασικής και της ρομαντικής περιόδου της δυτικής μουσικής. Συνέθεσε την «Ωδή στη Χαρά», η οποία αργότερα έγινε ο ευρωπαϊκός ύμνος.</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Αλφόνς </a:t>
            </a:r>
            <a:r>
              <a:rPr lang="el-GR" sz="1200" b="1" kern="1200" dirty="0" err="1">
                <a:solidFill>
                  <a:schemeClr val="tx1"/>
                </a:solidFill>
                <a:effectLst/>
                <a:latin typeface="+mn-lt"/>
                <a:ea typeface="+mn-ea"/>
                <a:cs typeface="+mn-cs"/>
              </a:rPr>
              <a:t>Μούκα</a:t>
            </a:r>
            <a:r>
              <a:rPr lang="el-GR" sz="1200" kern="1200" dirty="0">
                <a:solidFill>
                  <a:schemeClr val="tx1"/>
                </a:solidFill>
                <a:effectLst/>
                <a:latin typeface="+mn-lt"/>
                <a:ea typeface="+mn-ea"/>
                <a:cs typeface="+mn-cs"/>
              </a:rPr>
              <a:t>: ο Τσέχος ζωγράφος και εικονογράφος ανήκε στο κίνημα </a:t>
            </a:r>
            <a:r>
              <a:rPr lang="el-GR" sz="1200" kern="1200" dirty="0" err="1">
                <a:solidFill>
                  <a:schemeClr val="tx1"/>
                </a:solidFill>
                <a:effectLst/>
                <a:latin typeface="+mn-lt"/>
                <a:ea typeface="+mn-ea"/>
                <a:cs typeface="+mn-cs"/>
              </a:rPr>
              <a:t>Αρ</a:t>
            </a:r>
            <a:r>
              <a:rPr lang="el-GR" sz="1200" kern="1200" dirty="0">
                <a:solidFill>
                  <a:schemeClr val="tx1"/>
                </a:solidFill>
                <a:effectLst/>
                <a:latin typeface="+mn-lt"/>
                <a:ea typeface="+mn-ea"/>
                <a:cs typeface="+mn-cs"/>
              </a:rPr>
              <a:t> Νουβό. Στους πιο διάσημους πίνακες του συγκαταλέγονται το «Φρούτο» (1897) και «Το σλαβικό έπος» (1910–1928), που απεικονίζει την ιστορία όλων των σλαβικών λαών.</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Η </a:t>
            </a:r>
            <a:r>
              <a:rPr lang="el-GR" sz="1200" b="1" kern="1200" dirty="0" err="1">
                <a:solidFill>
                  <a:schemeClr val="tx1"/>
                </a:solidFill>
                <a:effectLst/>
                <a:latin typeface="+mn-lt"/>
                <a:ea typeface="+mn-ea"/>
                <a:cs typeface="+mn-cs"/>
              </a:rPr>
              <a:t>Χίλμα</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αφ</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Κλιντ</a:t>
            </a:r>
            <a:r>
              <a:rPr lang="el-GR" sz="1200" kern="1200" dirty="0">
                <a:solidFill>
                  <a:schemeClr val="tx1"/>
                </a:solidFill>
                <a:effectLst/>
                <a:latin typeface="+mn-lt"/>
                <a:ea typeface="+mn-ea"/>
                <a:cs typeface="+mn-cs"/>
              </a:rPr>
              <a:t> ήταν Σουηδή ζωγράφος. Οι αφηρημένοι πίνακες της, οι οποίοι εξερευνούσαν την πνευματικότητα, τους κύκλους της ζωής, τα σπειροειδή, τη γεωμετρία και τη θεωρία των χρωμάτων, συγκαταλέγονται στα πρώτα αφηρημένα έργα που είναι γνωστά στη Δυτική Ιστορία της Τέχνης.</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Στέφαν </a:t>
            </a:r>
            <a:r>
              <a:rPr lang="el-GR" sz="1200" b="1" kern="1200" dirty="0" err="1">
                <a:solidFill>
                  <a:schemeClr val="tx1"/>
                </a:solidFill>
                <a:effectLst/>
                <a:latin typeface="+mn-lt"/>
                <a:ea typeface="+mn-ea"/>
                <a:cs typeface="+mn-cs"/>
              </a:rPr>
              <a:t>Τσβάιχ</a:t>
            </a:r>
            <a:r>
              <a:rPr lang="el-GR" sz="1200" kern="1200" dirty="0">
                <a:solidFill>
                  <a:schemeClr val="tx1"/>
                </a:solidFill>
                <a:effectLst/>
                <a:latin typeface="+mn-lt"/>
                <a:ea typeface="+mn-ea"/>
                <a:cs typeface="+mn-cs"/>
              </a:rPr>
              <a:t>: Αυστριακός μυθιστοριογράφος, θεατρικός συγγραφέας, δημοσιογράφος και βιογράφος. Ίσως γνωρίζετε ένα από τα σημαντικότερα έργα του, «Σκακιστική νουβέλα και άλλες ιστορίες» (1941), μια συλλογή πέντε ευφυέστατων και δημιουργικών ψυχολογικών θρίλερ.</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err="1">
                <a:solidFill>
                  <a:schemeClr val="tx1"/>
                </a:solidFill>
                <a:effectLst/>
                <a:latin typeface="+mn-lt"/>
                <a:ea typeface="+mn-ea"/>
                <a:cs typeface="+mn-cs"/>
              </a:rPr>
              <a:t>Βισουάβα</a:t>
            </a:r>
            <a:r>
              <a:rPr lang="el-GR" sz="1200" b="1" kern="1200" dirty="0">
                <a:solidFill>
                  <a:schemeClr val="tx1"/>
                </a:solidFill>
                <a:effectLst/>
                <a:latin typeface="+mn-lt"/>
                <a:ea typeface="+mn-ea"/>
                <a:cs typeface="+mn-cs"/>
              </a:rPr>
              <a:t> Σιμπόρσκα</a:t>
            </a:r>
            <a:r>
              <a:rPr lang="el-GR" sz="1200" kern="1200" dirty="0">
                <a:solidFill>
                  <a:schemeClr val="tx1"/>
                </a:solidFill>
                <a:effectLst/>
                <a:latin typeface="+mn-lt"/>
                <a:ea typeface="+mn-ea"/>
                <a:cs typeface="+mn-cs"/>
              </a:rPr>
              <a:t>: Πολωνή ποιήτρια, δοκιμιογράφος και μεταφράστρια, κέρδισε το Βραβείο Νόμπελ Λογοτεχνίας το 1996. Μια από τις πιο διάσημες συλλογές ποιημάτων της είναι το «Θέα με κόκκο άμμου».</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kern="1200" dirty="0">
                <a:solidFill>
                  <a:schemeClr val="tx1"/>
                </a:solidFill>
                <a:effectLst/>
                <a:latin typeface="+mn-lt"/>
                <a:ea typeface="+mn-ea"/>
                <a:cs typeface="+mn-cs"/>
              </a:rPr>
              <a:t>Η </a:t>
            </a:r>
            <a:r>
              <a:rPr lang="el-GR" sz="1200" b="1" kern="1200" dirty="0">
                <a:solidFill>
                  <a:schemeClr val="tx1"/>
                </a:solidFill>
                <a:effectLst/>
                <a:latin typeface="+mn-lt"/>
                <a:ea typeface="+mn-ea"/>
                <a:cs typeface="+mn-cs"/>
              </a:rPr>
              <a:t>Σιμόν ντε </a:t>
            </a:r>
            <a:r>
              <a:rPr lang="el-GR" sz="1200" b="1" kern="1200" dirty="0" err="1">
                <a:solidFill>
                  <a:schemeClr val="tx1"/>
                </a:solidFill>
                <a:effectLst/>
                <a:latin typeface="+mn-lt"/>
                <a:ea typeface="+mn-ea"/>
                <a:cs typeface="+mn-cs"/>
              </a:rPr>
              <a:t>Μποβουάρ</a:t>
            </a:r>
            <a:r>
              <a:rPr lang="el-GR" sz="1200" kern="1200" dirty="0">
                <a:solidFill>
                  <a:schemeClr val="tx1"/>
                </a:solidFill>
                <a:effectLst/>
                <a:latin typeface="+mn-lt"/>
                <a:ea typeface="+mn-ea"/>
                <a:cs typeface="+mn-cs"/>
              </a:rPr>
              <a:t> ήταν Γαλλίδα συγγραφέας, φιλόσοφος και δοκιμιογράφος. Ένα από τα πιο διάσημα έργα της είναι το αυτοβιογραφικό της μυθιστόρημα «Οι αναμνήσεις μιας καθωσπρέπει κόρης» (1958), όπου μιλά για τα νεανικά της χρόνια.</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kern="1200" dirty="0">
                <a:solidFill>
                  <a:schemeClr val="tx1"/>
                </a:solidFill>
                <a:effectLst/>
                <a:latin typeface="+mn-lt"/>
                <a:ea typeface="+mn-ea"/>
                <a:cs typeface="+mn-cs"/>
              </a:rPr>
              <a:t>Η </a:t>
            </a:r>
            <a:r>
              <a:rPr lang="el-GR" sz="1200" b="1" kern="1200" dirty="0" err="1">
                <a:solidFill>
                  <a:schemeClr val="tx1"/>
                </a:solidFill>
                <a:effectLst/>
                <a:latin typeface="+mn-lt"/>
                <a:ea typeface="+mn-ea"/>
                <a:cs typeface="+mn-cs"/>
              </a:rPr>
              <a:t>Μάγκντα</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Σάμπο</a:t>
            </a:r>
            <a:r>
              <a:rPr lang="el-GR" sz="1200" kern="1200" dirty="0">
                <a:solidFill>
                  <a:schemeClr val="tx1"/>
                </a:solidFill>
                <a:effectLst/>
                <a:latin typeface="+mn-lt"/>
                <a:ea typeface="+mn-ea"/>
                <a:cs typeface="+mn-cs"/>
              </a:rPr>
              <a:t> ήταν </a:t>
            </a:r>
            <a:r>
              <a:rPr lang="el-GR" sz="1200" kern="1200" dirty="0" err="1">
                <a:solidFill>
                  <a:schemeClr val="tx1"/>
                </a:solidFill>
                <a:effectLst/>
                <a:latin typeface="+mn-lt"/>
                <a:ea typeface="+mn-ea"/>
                <a:cs typeface="+mn-cs"/>
              </a:rPr>
              <a:t>Ουγγαρέζα</a:t>
            </a:r>
            <a:r>
              <a:rPr lang="el-GR" sz="1200" kern="1200" dirty="0">
                <a:solidFill>
                  <a:schemeClr val="tx1"/>
                </a:solidFill>
                <a:effectLst/>
                <a:latin typeface="+mn-lt"/>
                <a:ea typeface="+mn-ea"/>
                <a:cs typeface="+mn-cs"/>
              </a:rPr>
              <a:t> μυθιστοριογράφος, η οποία έγραψε θεατρικά έργα, δοκίμια, μελέτες, απομνημονεύματα, ποίηση και παιδική λογοτεχνία. Το μυθιστόρημά της «Η πόρτα» δημοσιεύθηκε το 1987 και έγινε ένα από τα πιο διάσημα έργα της παγκοσμίως.</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i="1" kern="1200" dirty="0">
                <a:solidFill>
                  <a:schemeClr val="tx1"/>
                </a:solidFill>
                <a:effectLst/>
                <a:latin typeface="+mn-lt"/>
                <a:ea typeface="+mn-ea"/>
                <a:cs typeface="+mn-cs"/>
              </a:rPr>
              <a:t>Ποιους άλλους Ευρωπαίους καλλιτέχνες γνωρίζετε;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Κάθε χώρα της ΕΕ έχει τον δικό της πολιτισμό, γλώσσα και παραδόσεις. Ωστόσο, όλες οι χώρες μοιράζονται τις ίδιες κοινές αξίες τις οποίες οφείλουν </a:t>
            </a:r>
            <a:r>
              <a:rPr lang="el-GR" sz="1200" b="0" i="0" kern="1200" dirty="0">
                <a:solidFill>
                  <a:schemeClr val="tx1"/>
                </a:solidFill>
                <a:effectLst/>
                <a:latin typeface="+mn-lt"/>
                <a:ea typeface="+mn-ea"/>
                <a:cs typeface="+mn-cs"/>
              </a:rPr>
              <a:t>να σέβονται</a:t>
            </a:r>
            <a:r>
              <a:rPr lang="el-GR" sz="1200" kern="1200" dirty="0">
                <a:solidFill>
                  <a:schemeClr val="tx1"/>
                </a:solidFill>
                <a:effectLst/>
                <a:latin typeface="+mn-lt"/>
                <a:ea typeface="+mn-ea"/>
                <a:cs typeface="+mn-cs"/>
              </a:rPr>
              <a:t>, εάν επιθυμούν να ανήκουν στην Ευρωπαϊκή Ένωση: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Ανθρώπινη αξιοπρέπεια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Ελευθερία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Δημοκρατία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Ισότητα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Κράτος δικαίου</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Ανθρώπινα δικαιώματα</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i="1" kern="1200" dirty="0">
                <a:solidFill>
                  <a:schemeClr val="tx1"/>
                </a:solidFill>
                <a:effectLst/>
                <a:latin typeface="+mn-lt"/>
                <a:ea typeface="+mn-ea"/>
                <a:cs typeface="+mn-cs"/>
              </a:rPr>
              <a:t>Ποια από τις ευρωπαϊκές αξίες είναι η πιο σημαντική για εσάς και γιατί;</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10/03/2023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10/03/2023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10/03/2023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10/03/2023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el"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e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el" TargetMode="External"/><Relationship Id="rId5" Type="http://schemas.openxmlformats.org/officeDocument/2006/relationships/hyperlink" Target="https://europa.eu/european-union/contact_el"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el-GR" sz="4800" b="1" dirty="0">
                <a:solidFill>
                  <a:schemeClr val="bg1"/>
                </a:solidFill>
              </a:rPr>
              <a:t>Η ΕΕ ΜΕ ΔΥΟ ΛΟΓΙΑ</a:t>
            </a:r>
            <a:endParaRPr lang="fr-BE" sz="4800" b="1" dirty="0">
              <a:solidFill>
                <a:schemeClr val="bg1"/>
              </a:solidFill>
            </a:endParaRP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l-GR" sz="3200" b="1" dirty="0">
                <a:solidFill>
                  <a:srgbClr val="003296"/>
                </a:solidFill>
              </a:rPr>
              <a:t>ΟΙ 24 ΕΠΙΣΗΜΕΣ ΓΛΩΣΣΕΣ ΤΗΣ ΕΕ </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561755785"/>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ΟΙΚΟΓΕΝΕΙΕΣ ΓΛΩΣΣΩΝ ΤΗΣ ΕΕ</a:t>
            </a: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55820" y="2001838"/>
            <a:ext cx="6545179" cy="1107996"/>
          </a:xfrm>
          <a:prstGeom prst="rect">
            <a:avLst/>
          </a:prstGeom>
          <a:noFill/>
        </p:spPr>
        <p:txBody>
          <a:bodyPr wrap="square" rtlCol="0">
            <a:spAutoFit/>
          </a:bodyPr>
          <a:lstStyle/>
          <a:p>
            <a:pPr algn="ctr"/>
            <a:endParaRPr lang="fr-FR" b="1" dirty="0">
              <a:solidFill>
                <a:schemeClr val="bg1"/>
              </a:solidFill>
            </a:endParaRPr>
          </a:p>
          <a:p>
            <a:pPr algn="ctr"/>
            <a:r>
              <a:rPr lang="el-GR" sz="4800" b="1" dirty="0">
                <a:solidFill>
                  <a:schemeClr val="bg1"/>
                </a:solidFill>
              </a:rPr>
              <a:t>ΤΟ ΕΥΡΩΠΑΪΚΟ ΕΡΓΟ</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el-GR" sz="5400" b="1" dirty="0">
                <a:solidFill>
                  <a:prstClr val="white"/>
                </a:solidFill>
              </a:rPr>
              <a:t>ΠΟΙΕΣ ΧΩΡΕΣ ΔΗΜΙΟΥΡΓΗΣΑΝ ΤΗΝ ΕΕ ΚΑΙ ΓΙΑΤΙ;</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7162800" cy="792162"/>
          </a:xfrm>
        </p:spPr>
        <p:txBody>
          <a:bodyPr>
            <a:noAutofit/>
          </a:bodyPr>
          <a:lstStyle/>
          <a:p>
            <a:r>
              <a:rPr lang="en-IE" sz="3200" b="1" dirty="0">
                <a:solidFill>
                  <a:schemeClr val="accent5">
                    <a:lumMod val="50000"/>
                  </a:schemeClr>
                </a:solidFill>
              </a:rPr>
              <a:t>       </a:t>
            </a:r>
            <a:r>
              <a:rPr lang="el-GR" sz="3200" b="1" dirty="0">
                <a:solidFill>
                  <a:srgbClr val="00B0F0"/>
                </a:solidFill>
                <a:latin typeface="+mn-lt"/>
              </a:rPr>
              <a:t>ΑΠΟ ΤΟΝ ΠΟΛΕΜΟ ΣΤΗΝ ΕΙΡΗΝΗ</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l-GR" sz="1000" b="1" dirty="0">
                <a:solidFill>
                  <a:srgbClr val="00B0F0"/>
                </a:solidFill>
                <a:latin typeface="Arial" charset="0"/>
                <a:ea typeface="Arial" charset="0"/>
                <a:cs typeface="Arial" charset="0"/>
              </a:rPr>
              <a:t>ΤΟ ΕΥΡΩΠΑΪΚΟ ΕΡΓΟ</a:t>
            </a:r>
          </a:p>
        </p:txBody>
      </p:sp>
      <p:cxnSp>
        <p:nvCxnSpPr>
          <p:cNvPr id="8" name="Connecteur droit 12"/>
          <p:cNvCxnSpPr/>
          <p:nvPr/>
        </p:nvCxnSpPr>
        <p:spPr>
          <a:xfrm>
            <a:off x="8897780" y="501234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66598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a:t>
            </a:r>
            <a:r>
              <a:rPr lang="el-GR" sz="3200" b="1" dirty="0">
                <a:solidFill>
                  <a:srgbClr val="00B0F0"/>
                </a:solidFill>
                <a:latin typeface="Calibri" charset="0"/>
                <a:ea typeface="Calibri" charset="0"/>
                <a:cs typeface="Calibri" charset="0"/>
              </a:rPr>
              <a:t>ΑΠΟ ΤΟΝ ΠΟΛΕΜΟ ΣΤΗΝ ΕΙΡΗΝΗ</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85344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rgbClr val="00B0F0"/>
                </a:solidFill>
              </a:rPr>
              <a:t>Η ειρήνη ήταν ένας από τους στόχους που οδήγησαν στη δημιουργία της Ευρωπαϊκής Ένωσης</a:t>
            </a:r>
            <a:endParaRPr lang="fr-BE" sz="1600" b="1" dirty="0">
              <a:solidFill>
                <a:srgbClr val="00B0F0"/>
              </a:solidFill>
            </a:endParaRPr>
          </a:p>
          <a:p>
            <a:pPr algn="ctr"/>
            <a:endParaRPr lang="en-US" sz="1600" b="1" dirty="0">
              <a:solidFill>
                <a:srgbClr val="00B0F0"/>
              </a:solidFill>
            </a:endParaRPr>
          </a:p>
          <a:p>
            <a:pPr algn="ctr"/>
            <a:r>
              <a:rPr lang="el-GR" sz="1600" b="1" dirty="0">
                <a:solidFill>
                  <a:srgbClr val="00B0F0"/>
                </a:solidFill>
              </a:rPr>
              <a:t>Η ΕΕ έλαβε το Βραβείο Νόμπελ Ειρήνης το 2012</a:t>
            </a:r>
            <a:endParaRPr lang="en-US" sz="1600"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el-GR" sz="1000" b="1" dirty="0">
                <a:solidFill>
                  <a:srgbClr val="00B0F0"/>
                </a:solidFill>
                <a:latin typeface="Arial" charset="0"/>
                <a:ea typeface="Arial" charset="0"/>
                <a:cs typeface="Arial" charset="0"/>
              </a:rPr>
              <a:t>ΤΟ ΕΥΡΩΠΑΪΚΟ ΕΡΓΟ</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785" y="5813784"/>
            <a:ext cx="1842209" cy="246222"/>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el-GR" dirty="0"/>
              <a:t>Ευρωπαϊκή Κοινότητα Άνθρακα και Χάλυβα</a:t>
            </a:r>
            <a:endParaRPr lang="fr-BE" dirty="0"/>
          </a:p>
        </p:txBody>
      </p:sp>
      <p:sp>
        <p:nvSpPr>
          <p:cNvPr id="23" name="TextBox 22"/>
          <p:cNvSpPr txBox="1"/>
          <p:nvPr/>
        </p:nvSpPr>
        <p:spPr>
          <a:xfrm>
            <a:off x="988933" y="4047933"/>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0568" y="4290765"/>
            <a:ext cx="1270605" cy="646331"/>
          </a:xfrm>
          <a:prstGeom prst="rect">
            <a:avLst/>
          </a:prstGeom>
          <a:noFill/>
        </p:spPr>
        <p:txBody>
          <a:bodyPr wrap="square" rtlCol="0">
            <a:spAutoFit/>
          </a:bodyPr>
          <a:lstStyle/>
          <a:p>
            <a:pPr algn="ctr"/>
            <a:r>
              <a:rPr lang="el-GR" dirty="0"/>
              <a:t>Διακήρυξη </a:t>
            </a:r>
            <a:r>
              <a:rPr lang="el-GR" dirty="0" err="1"/>
              <a:t>Σουμάν</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36448"/>
            <a:ext cx="1520441" cy="646331"/>
          </a:xfrm>
          <a:prstGeom prst="rect">
            <a:avLst/>
          </a:prstGeom>
          <a:noFill/>
        </p:spPr>
        <p:txBody>
          <a:bodyPr wrap="square" rtlCol="0">
            <a:spAutoFit/>
          </a:bodyPr>
          <a:lstStyle/>
          <a:p>
            <a:pPr algn="ctr"/>
            <a:r>
              <a:rPr lang="el-GR" dirty="0"/>
              <a:t>Συνθήκη της Ρώμης</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28211"/>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el-GR" dirty="0"/>
              <a:t>Συνθήκη του Μάαστριχτ</a:t>
            </a:r>
            <a:endParaRPr lang="fr-BE" dirty="0"/>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el-GR" dirty="0"/>
              <a:t>Ενιαία αγορά</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el-GR" dirty="0"/>
              <a:t>Συμφωνία του </a:t>
            </a:r>
            <a:r>
              <a:rPr lang="el-GR" dirty="0" err="1"/>
              <a:t>Σένγκεν</a:t>
            </a:r>
            <a:endParaRPr lang="fr-BE" sz="2000" dirty="0">
              <a:solidFill>
                <a:schemeClr val="accent1">
                  <a:lumMod val="50000"/>
                </a:schemeClr>
              </a:solidFill>
            </a:endParaRPr>
          </a:p>
        </p:txBody>
      </p:sp>
      <p:sp>
        <p:nvSpPr>
          <p:cNvPr id="86" name="TextBox 85"/>
          <p:cNvSpPr txBox="1"/>
          <p:nvPr/>
        </p:nvSpPr>
        <p:spPr>
          <a:xfrm>
            <a:off x="6133681" y="1443011"/>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057229"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el-GR" sz="3200" b="1" dirty="0">
                <a:solidFill>
                  <a:srgbClr val="00B0F0"/>
                </a:solidFill>
              </a:rPr>
              <a:t>Η ΔΗΜΙΟΥΡΓΙΑ ΤΗΣ ΕΥΡΩΠΑΪΚΗΣ ΕΝΩΣΗΣ</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62235" y="4736448"/>
            <a:ext cx="1047077" cy="369332"/>
          </a:xfrm>
          <a:prstGeom prst="rect">
            <a:avLst/>
          </a:prstGeom>
          <a:noFill/>
        </p:spPr>
        <p:txBody>
          <a:bodyPr wrap="square" rtlCol="0">
            <a:spAutoFit/>
          </a:bodyPr>
          <a:lstStyle/>
          <a:p>
            <a:pPr algn="ctr"/>
            <a:r>
              <a:rPr lang="el-GR" dirty="0"/>
              <a:t>Ευρώ</a:t>
            </a:r>
            <a:endParaRPr lang="fr-BE" dirty="0"/>
          </a:p>
        </p:txBody>
      </p:sp>
      <p:sp>
        <p:nvSpPr>
          <p:cNvPr id="8" name="TextBox 7"/>
          <p:cNvSpPr txBox="1"/>
          <p:nvPr/>
        </p:nvSpPr>
        <p:spPr>
          <a:xfrm>
            <a:off x="5796688" y="1732903"/>
            <a:ext cx="1373079" cy="923330"/>
          </a:xfrm>
          <a:prstGeom prst="rect">
            <a:avLst/>
          </a:prstGeom>
          <a:noFill/>
        </p:spPr>
        <p:txBody>
          <a:bodyPr wrap="square" rtlCol="0">
            <a:spAutoFit/>
          </a:bodyPr>
          <a:lstStyle/>
          <a:p>
            <a:pPr algn="ctr"/>
            <a:r>
              <a:rPr lang="el-GR" dirty="0"/>
              <a:t>Διεύρυνση προς </a:t>
            </a:r>
            <a:r>
              <a:rPr lang="el-GR" dirty="0" err="1"/>
              <a:t>ανατολάς</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1200329"/>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l-GR" dirty="0"/>
              <a:t>Συνθήκη της Λισαβόνας</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7848" y="1522184"/>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l-GR" dirty="0"/>
              <a:t>τέλος του Β’ Παγκοσμίου Πολέμου</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17771" y="5826453"/>
            <a:ext cx="1816872" cy="246221"/>
          </a:xfrm>
          <a:prstGeom prst="rect">
            <a:avLst/>
          </a:prstGeom>
        </p:spPr>
        <p:txBody>
          <a:bodyPr wrap="square">
            <a:spAutoFit/>
          </a:bodyPr>
          <a:lstStyle/>
          <a:p>
            <a:pPr lvl="0">
              <a:defRPr/>
            </a:pPr>
            <a:r>
              <a:rPr lang="el-GR" sz="1000" b="1" dirty="0">
                <a:solidFill>
                  <a:srgbClr val="00B0F0"/>
                </a:solidFill>
                <a:latin typeface="Arial" charset="0"/>
                <a:ea typeface="Arial" charset="0"/>
                <a:cs typeface="Arial" charset="0"/>
              </a:rPr>
              <a:t>ΤΟ ΕΥΡΩΠΑΪΚΟ ΕΡΓΟ</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l-GR" sz="1400" b="1" dirty="0">
                <a:solidFill>
                  <a:prstClr val="white"/>
                </a:solidFill>
              </a:rPr>
              <a:t>Βέλγιο, Γαλλία, Γερμανία, Ιταλία, Κάτω Χώρες, Λουξεμβούργο</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99564"/>
            <a:ext cx="2294371" cy="646331"/>
          </a:xfrm>
          <a:prstGeom prst="rect">
            <a:avLst/>
          </a:prstGeom>
          <a:noFill/>
        </p:spPr>
        <p:txBody>
          <a:bodyPr wrap="square" rtlCol="0">
            <a:spAutoFit/>
          </a:bodyPr>
          <a:lstStyle/>
          <a:p>
            <a:pPr lvl="0">
              <a:defRPr/>
            </a:pPr>
            <a:r>
              <a:rPr lang="el-GR" sz="1200" b="1" dirty="0">
                <a:solidFill>
                  <a:prstClr val="black"/>
                </a:solidFill>
              </a:rPr>
              <a:t>Δανία, Ιρλανδία, Ηνωμένο Βασίλειο (το Ηνωμένο Βασίλειο αποχώρησε από την ΕΕ το 2020)</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el-GR" sz="1400" b="1" dirty="0">
                <a:solidFill>
                  <a:prstClr val="black"/>
                </a:solidFill>
              </a:rPr>
              <a:t>Ελλάδα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174963" cy="307777"/>
          </a:xfrm>
          <a:prstGeom prst="rect">
            <a:avLst/>
          </a:prstGeom>
          <a:noFill/>
        </p:spPr>
        <p:txBody>
          <a:bodyPr wrap="square" rtlCol="0">
            <a:spAutoFit/>
          </a:bodyPr>
          <a:lstStyle/>
          <a:p>
            <a:pPr lvl="0">
              <a:defRPr/>
            </a:pPr>
            <a:r>
              <a:rPr lang="el-GR" sz="1400" b="1" dirty="0">
                <a:solidFill>
                  <a:prstClr val="black"/>
                </a:solidFill>
              </a:rPr>
              <a:t>Ισπανία και Πορτογαλία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39" y="3887723"/>
            <a:ext cx="2537233" cy="276999"/>
          </a:xfrm>
          <a:prstGeom prst="rect">
            <a:avLst/>
          </a:prstGeom>
          <a:noFill/>
        </p:spPr>
        <p:txBody>
          <a:bodyPr wrap="square" rtlCol="0">
            <a:spAutoFit/>
          </a:bodyPr>
          <a:lstStyle/>
          <a:p>
            <a:pPr lvl="0">
              <a:defRPr/>
            </a:pPr>
            <a:r>
              <a:rPr lang="el-GR" sz="1200" b="1" dirty="0">
                <a:solidFill>
                  <a:prstClr val="black"/>
                </a:solidFill>
              </a:rPr>
              <a:t>Αυστρία, Σουηδία, Φινλανδία</a:t>
            </a:r>
            <a:endParaRPr kumimoji="0" lang="fr-BE" sz="1200" b="1" i="0" u="none" strike="noStrike" kern="1200" cap="none" spc="0" normalizeH="0" baseline="0" noProof="0" dirty="0">
              <a:ln>
                <a:noFill/>
              </a:ln>
              <a:solidFill>
                <a:prstClr val="black"/>
              </a:solidFill>
              <a:effectLst/>
              <a:uLnTx/>
              <a:uFillTx/>
              <a:latin typeface="Calibri" panose="020F0502020204030204"/>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l-GR" sz="1400" b="1" dirty="0">
                <a:solidFill>
                  <a:prstClr val="black"/>
                </a:solidFill>
              </a:rPr>
              <a:t>Εσθονία, Κύπρος, Λετονία, Λιθουανία, Μάλτα, Ουγγαρία, Πολωνία, Σλοβακία, Σλοβενία, Τσεχία</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el-GR" sz="1400" b="1" dirty="0">
                <a:solidFill>
                  <a:prstClr val="black"/>
                </a:solidFill>
              </a:rPr>
              <a:t>Βουλγαρία, Ρουμανία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el-GR" sz="1400" b="1" dirty="0">
                <a:solidFill>
                  <a:prstClr val="black"/>
                </a:solidFill>
              </a:rPr>
              <a:t>Κροατία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09568" y="3066330"/>
            <a:ext cx="1067855" cy="400110"/>
          </a:xfrm>
          <a:prstGeom prst="rect">
            <a:avLst/>
          </a:prstGeom>
          <a:noFill/>
        </p:spPr>
        <p:txBody>
          <a:bodyPr wrap="square" rtlCol="0">
            <a:spAutoFit/>
          </a:bodyPr>
          <a:lstStyle/>
          <a:p>
            <a:pPr lvl="0" algn="ctr">
              <a:defRPr/>
            </a:pPr>
            <a:r>
              <a:rPr lang="el-GR" sz="1000" b="1" dirty="0">
                <a:solidFill>
                  <a:prstClr val="black"/>
                </a:solidFill>
              </a:rPr>
              <a:t>Ηνωμένο Βασίλειο</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75853" y="2911648"/>
            <a:ext cx="778355" cy="246221"/>
          </a:xfrm>
          <a:prstGeom prst="rect">
            <a:avLst/>
          </a:prstGeom>
          <a:noFill/>
        </p:spPr>
        <p:txBody>
          <a:bodyPr wrap="square" rtlCol="0">
            <a:spAutoFit/>
          </a:bodyPr>
          <a:lstStyle/>
          <a:p>
            <a:pPr lvl="0">
              <a:defRPr/>
            </a:pPr>
            <a:r>
              <a:rPr lang="el-GR" sz="1000" b="1" dirty="0">
                <a:solidFill>
                  <a:prstClr val="black"/>
                </a:solidFill>
              </a:rPr>
              <a:t>Ιρλανδία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84803" cy="246221"/>
          </a:xfrm>
          <a:prstGeom prst="rect">
            <a:avLst/>
          </a:prstGeom>
          <a:noFill/>
        </p:spPr>
        <p:txBody>
          <a:bodyPr wrap="none" rtlCol="0">
            <a:spAutoFit/>
          </a:bodyPr>
          <a:lstStyle/>
          <a:p>
            <a:pPr lvl="0">
              <a:defRPr/>
            </a:pPr>
            <a:r>
              <a:rPr lang="el-GR" sz="1000" b="1" dirty="0">
                <a:solidFill>
                  <a:prstClr val="white"/>
                </a:solidFill>
              </a:rPr>
              <a:t>Γερμανία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50151" cy="246221"/>
          </a:xfrm>
          <a:prstGeom prst="rect">
            <a:avLst/>
          </a:prstGeom>
          <a:noFill/>
        </p:spPr>
        <p:txBody>
          <a:bodyPr wrap="none" rtlCol="0">
            <a:spAutoFit/>
          </a:bodyPr>
          <a:lstStyle/>
          <a:p>
            <a:pPr lvl="0">
              <a:defRPr/>
            </a:pPr>
            <a:r>
              <a:rPr lang="el-GR" sz="1000" b="1" dirty="0">
                <a:solidFill>
                  <a:prstClr val="white"/>
                </a:solidFill>
              </a:rPr>
              <a:t>Γαλλία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74696" y="3534247"/>
            <a:ext cx="543739" cy="246221"/>
          </a:xfrm>
          <a:prstGeom prst="rect">
            <a:avLst/>
          </a:prstGeom>
          <a:noFill/>
        </p:spPr>
        <p:txBody>
          <a:bodyPr wrap="none" rtlCol="0">
            <a:spAutoFit/>
          </a:bodyPr>
          <a:lstStyle/>
          <a:p>
            <a:pPr lvl="0">
              <a:defRPr/>
            </a:pPr>
            <a:r>
              <a:rPr lang="el-GR" sz="1000" b="1" dirty="0">
                <a:solidFill>
                  <a:prstClr val="white"/>
                </a:solidFill>
              </a:rPr>
              <a:t>Βέλγιο</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1897" cy="246221"/>
          </a:xfrm>
          <a:prstGeom prst="rect">
            <a:avLst/>
          </a:prstGeom>
          <a:noFill/>
        </p:spPr>
        <p:txBody>
          <a:bodyPr wrap="none" rtlCol="0">
            <a:spAutoFit/>
          </a:bodyPr>
          <a:lstStyle/>
          <a:p>
            <a:pPr lvl="0">
              <a:defRPr/>
            </a:pPr>
            <a:r>
              <a:rPr lang="el-GR" sz="1000" b="1" dirty="0">
                <a:solidFill>
                  <a:prstClr val="white"/>
                </a:solidFill>
              </a:rPr>
              <a:t>Κάτω Χώρες</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987771" cy="246221"/>
          </a:xfrm>
          <a:prstGeom prst="rect">
            <a:avLst/>
          </a:prstGeom>
          <a:noFill/>
        </p:spPr>
        <p:txBody>
          <a:bodyPr wrap="none" rtlCol="0">
            <a:spAutoFit/>
          </a:bodyPr>
          <a:lstStyle/>
          <a:p>
            <a:pPr lvl="0">
              <a:defRPr/>
            </a:pPr>
            <a:r>
              <a:rPr lang="el-GR" sz="1000" b="1" dirty="0">
                <a:solidFill>
                  <a:prstClr val="white"/>
                </a:solidFill>
              </a:rPr>
              <a:t>Λουξεμβούργο</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26361" y="4647317"/>
            <a:ext cx="518091" cy="246221"/>
          </a:xfrm>
          <a:prstGeom prst="rect">
            <a:avLst/>
          </a:prstGeom>
          <a:noFill/>
        </p:spPr>
        <p:txBody>
          <a:bodyPr wrap="none" rtlCol="0">
            <a:spAutoFit/>
          </a:bodyPr>
          <a:lstStyle/>
          <a:p>
            <a:pPr lvl="0">
              <a:defRPr/>
            </a:pPr>
            <a:r>
              <a:rPr lang="el-GR" sz="1000" b="1" dirty="0">
                <a:solidFill>
                  <a:prstClr val="white"/>
                </a:solidFill>
              </a:rPr>
              <a:t>Ιταλία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75565" y="4794907"/>
            <a:ext cx="611065" cy="246221"/>
          </a:xfrm>
          <a:prstGeom prst="rect">
            <a:avLst/>
          </a:prstGeom>
        </p:spPr>
        <p:txBody>
          <a:bodyPr wrap="none">
            <a:spAutoFit/>
          </a:bodyPr>
          <a:lstStyle/>
          <a:p>
            <a:pPr lvl="0">
              <a:defRPr/>
            </a:pPr>
            <a:r>
              <a:rPr lang="el-GR" sz="1000" b="1" dirty="0">
                <a:solidFill>
                  <a:prstClr val="black"/>
                </a:solidFill>
              </a:rPr>
              <a:t>Ισπανία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42442" y="4589919"/>
            <a:ext cx="829073" cy="246221"/>
          </a:xfrm>
          <a:prstGeom prst="rect">
            <a:avLst/>
          </a:prstGeom>
        </p:spPr>
        <p:txBody>
          <a:bodyPr wrap="none">
            <a:spAutoFit/>
          </a:bodyPr>
          <a:lstStyle/>
          <a:p>
            <a:pPr lvl="0">
              <a:defRPr/>
            </a:pPr>
            <a:r>
              <a:rPr lang="el-GR" sz="1000" b="1" dirty="0">
                <a:solidFill>
                  <a:prstClr val="black"/>
                </a:solidFill>
              </a:rPr>
              <a:t>Πορτογαλία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41643" y="4374391"/>
            <a:ext cx="628698" cy="246221"/>
          </a:xfrm>
          <a:prstGeom prst="rect">
            <a:avLst/>
          </a:prstGeom>
        </p:spPr>
        <p:txBody>
          <a:bodyPr wrap="none">
            <a:spAutoFit/>
          </a:bodyPr>
          <a:lstStyle/>
          <a:p>
            <a:pPr lvl="0">
              <a:defRPr/>
            </a:pPr>
            <a:r>
              <a:rPr lang="el-GR" sz="1000" b="1" dirty="0">
                <a:solidFill>
                  <a:prstClr val="black"/>
                </a:solidFill>
              </a:rPr>
              <a:t>Κροατία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65495" y="5154589"/>
            <a:ext cx="591829" cy="246221"/>
          </a:xfrm>
          <a:prstGeom prst="rect">
            <a:avLst/>
          </a:prstGeom>
        </p:spPr>
        <p:txBody>
          <a:bodyPr wrap="none">
            <a:spAutoFit/>
          </a:bodyPr>
          <a:lstStyle/>
          <a:p>
            <a:pPr lvl="0">
              <a:defRPr/>
            </a:pPr>
            <a:r>
              <a:rPr lang="el-GR" sz="1000" b="1" dirty="0">
                <a:solidFill>
                  <a:prstClr val="black"/>
                </a:solidFill>
              </a:rPr>
              <a:t>Ελλάδα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6967881" y="4665293"/>
            <a:ext cx="772969" cy="246221"/>
          </a:xfrm>
          <a:prstGeom prst="rect">
            <a:avLst/>
          </a:prstGeom>
        </p:spPr>
        <p:txBody>
          <a:bodyPr wrap="none">
            <a:spAutoFit/>
          </a:bodyPr>
          <a:lstStyle/>
          <a:p>
            <a:pPr lvl="0">
              <a:defRPr/>
            </a:pPr>
            <a:r>
              <a:rPr lang="el-GR" sz="1000" b="1" dirty="0">
                <a:solidFill>
                  <a:prstClr val="black"/>
                </a:solidFill>
              </a:rPr>
              <a:t>Βουλγαρία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20394" y="4251280"/>
            <a:ext cx="713657" cy="246221"/>
          </a:xfrm>
          <a:prstGeom prst="rect">
            <a:avLst/>
          </a:prstGeom>
        </p:spPr>
        <p:txBody>
          <a:bodyPr wrap="none">
            <a:spAutoFit/>
          </a:bodyPr>
          <a:lstStyle/>
          <a:p>
            <a:pPr lvl="0">
              <a:defRPr/>
            </a:pPr>
            <a:r>
              <a:rPr lang="el-GR" sz="1000" b="1" dirty="0">
                <a:solidFill>
                  <a:prstClr val="black"/>
                </a:solidFill>
              </a:rPr>
              <a:t>Ρουμανία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79994" cy="246221"/>
          </a:xfrm>
          <a:prstGeom prst="rect">
            <a:avLst/>
          </a:prstGeom>
        </p:spPr>
        <p:txBody>
          <a:bodyPr wrap="none">
            <a:spAutoFit/>
          </a:bodyPr>
          <a:lstStyle/>
          <a:p>
            <a:pPr lvl="0">
              <a:defRPr/>
            </a:pPr>
            <a:r>
              <a:rPr lang="el-GR" sz="1000" b="1">
                <a:solidFill>
                  <a:prstClr val="black"/>
                </a:solidFill>
              </a:rPr>
              <a:t>Σλοβενία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21396" y="4102530"/>
            <a:ext cx="715260" cy="246221"/>
          </a:xfrm>
          <a:prstGeom prst="rect">
            <a:avLst/>
          </a:prstGeom>
        </p:spPr>
        <p:txBody>
          <a:bodyPr wrap="none">
            <a:spAutoFit/>
          </a:bodyPr>
          <a:lstStyle/>
          <a:p>
            <a:pPr lvl="0">
              <a:defRPr/>
            </a:pPr>
            <a:r>
              <a:rPr lang="el-GR" sz="1000" b="1" dirty="0">
                <a:solidFill>
                  <a:prstClr val="black"/>
                </a:solidFill>
              </a:rPr>
              <a:t>Ουγγαρία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58089" y="3919033"/>
            <a:ext cx="696024" cy="246221"/>
          </a:xfrm>
          <a:prstGeom prst="rect">
            <a:avLst/>
          </a:prstGeom>
        </p:spPr>
        <p:txBody>
          <a:bodyPr wrap="none">
            <a:spAutoFit/>
          </a:bodyPr>
          <a:lstStyle/>
          <a:p>
            <a:pPr lvl="0">
              <a:defRPr/>
            </a:pPr>
            <a:r>
              <a:rPr lang="el-GR" sz="1000" b="1" dirty="0">
                <a:solidFill>
                  <a:prstClr val="black"/>
                </a:solidFill>
              </a:rPr>
              <a:t>Σλοβακία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21396" y="3428234"/>
            <a:ext cx="660758" cy="246221"/>
          </a:xfrm>
          <a:prstGeom prst="rect">
            <a:avLst/>
          </a:prstGeom>
        </p:spPr>
        <p:txBody>
          <a:bodyPr wrap="none">
            <a:spAutoFit/>
          </a:bodyPr>
          <a:lstStyle/>
          <a:p>
            <a:pPr lvl="0">
              <a:defRPr/>
            </a:pPr>
            <a:r>
              <a:rPr lang="el-GR" sz="1000" b="1" dirty="0">
                <a:solidFill>
                  <a:prstClr val="black"/>
                </a:solidFill>
              </a:rPr>
              <a:t>Πολωνία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48548" cy="246221"/>
          </a:xfrm>
          <a:prstGeom prst="rect">
            <a:avLst/>
          </a:prstGeom>
        </p:spPr>
        <p:txBody>
          <a:bodyPr wrap="none">
            <a:spAutoFit/>
          </a:bodyPr>
          <a:lstStyle/>
          <a:p>
            <a:pPr lvl="0">
              <a:defRPr/>
            </a:pPr>
            <a:r>
              <a:rPr lang="el-GR" sz="1000" b="1" dirty="0">
                <a:solidFill>
                  <a:prstClr val="black"/>
                </a:solidFill>
              </a:rPr>
              <a:t>Τσεχία</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19976" y="2416304"/>
            <a:ext cx="636713" cy="246221"/>
          </a:xfrm>
          <a:prstGeom prst="rect">
            <a:avLst/>
          </a:prstGeom>
        </p:spPr>
        <p:txBody>
          <a:bodyPr wrap="none">
            <a:spAutoFit/>
          </a:bodyPr>
          <a:lstStyle/>
          <a:p>
            <a:pPr lvl="0">
              <a:defRPr/>
            </a:pPr>
            <a:r>
              <a:rPr lang="el-GR" sz="1000" b="1" dirty="0">
                <a:solidFill>
                  <a:prstClr val="black"/>
                </a:solidFill>
              </a:rPr>
              <a:t>Σουηδία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754180" y="2047824"/>
            <a:ext cx="764953" cy="246221"/>
          </a:xfrm>
          <a:prstGeom prst="rect">
            <a:avLst/>
          </a:prstGeom>
        </p:spPr>
        <p:txBody>
          <a:bodyPr wrap="none">
            <a:spAutoFit/>
          </a:bodyPr>
          <a:lstStyle/>
          <a:p>
            <a:pPr lvl="0">
              <a:defRPr/>
            </a:pPr>
            <a:r>
              <a:rPr lang="el-GR" sz="1000" b="1" dirty="0">
                <a:solidFill>
                  <a:prstClr val="black"/>
                </a:solidFill>
              </a:rPr>
              <a:t>Φινλανδία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30301" cy="246221"/>
          </a:xfrm>
          <a:prstGeom prst="rect">
            <a:avLst/>
          </a:prstGeom>
        </p:spPr>
        <p:txBody>
          <a:bodyPr wrap="none">
            <a:spAutoFit/>
          </a:bodyPr>
          <a:lstStyle/>
          <a:p>
            <a:pPr lvl="0">
              <a:defRPr/>
            </a:pPr>
            <a:r>
              <a:rPr lang="el-GR" sz="1000" b="1" dirty="0">
                <a:solidFill>
                  <a:prstClr val="black"/>
                </a:solidFill>
              </a:rPr>
              <a:t>Εσθονία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12668" cy="246221"/>
          </a:xfrm>
          <a:prstGeom prst="rect">
            <a:avLst/>
          </a:prstGeom>
        </p:spPr>
        <p:txBody>
          <a:bodyPr wrap="none">
            <a:spAutoFit/>
          </a:bodyPr>
          <a:lstStyle/>
          <a:p>
            <a:pPr lvl="0">
              <a:defRPr/>
            </a:pPr>
            <a:r>
              <a:rPr lang="el-GR" sz="1000" b="1" dirty="0">
                <a:solidFill>
                  <a:prstClr val="black"/>
                </a:solidFill>
              </a:rPr>
              <a:t>Λετονία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756938" cy="246221"/>
          </a:xfrm>
          <a:prstGeom prst="rect">
            <a:avLst/>
          </a:prstGeom>
        </p:spPr>
        <p:txBody>
          <a:bodyPr wrap="none">
            <a:spAutoFit/>
          </a:bodyPr>
          <a:lstStyle/>
          <a:p>
            <a:pPr lvl="0">
              <a:defRPr/>
            </a:pPr>
            <a:r>
              <a:rPr lang="el-GR" sz="1000" b="1" dirty="0">
                <a:solidFill>
                  <a:prstClr val="black"/>
                </a:solidFill>
              </a:rPr>
              <a:t>Λιθουανία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59769" cy="246221"/>
          </a:xfrm>
          <a:prstGeom prst="rect">
            <a:avLst/>
          </a:prstGeom>
        </p:spPr>
        <p:txBody>
          <a:bodyPr wrap="none">
            <a:spAutoFit/>
          </a:bodyPr>
          <a:lstStyle/>
          <a:p>
            <a:pPr lvl="0">
              <a:defRPr/>
            </a:pPr>
            <a:r>
              <a:rPr lang="el-GR" sz="1000" b="1" dirty="0">
                <a:solidFill>
                  <a:prstClr val="black"/>
                </a:solidFill>
              </a:rPr>
              <a:t>Μάλτα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88623" cy="246221"/>
          </a:xfrm>
          <a:prstGeom prst="rect">
            <a:avLst/>
          </a:prstGeom>
        </p:spPr>
        <p:txBody>
          <a:bodyPr wrap="none">
            <a:spAutoFit/>
          </a:bodyPr>
          <a:lstStyle/>
          <a:p>
            <a:pPr lvl="0">
              <a:defRPr/>
            </a:pPr>
            <a:r>
              <a:rPr lang="el-GR" sz="1000" b="1" dirty="0">
                <a:solidFill>
                  <a:prstClr val="black"/>
                </a:solidFill>
              </a:rPr>
              <a:t>Κύπρος</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749684" y="2852505"/>
            <a:ext cx="506870" cy="246221"/>
          </a:xfrm>
          <a:prstGeom prst="rect">
            <a:avLst/>
          </a:prstGeom>
        </p:spPr>
        <p:txBody>
          <a:bodyPr wrap="none">
            <a:spAutoFit/>
          </a:bodyPr>
          <a:lstStyle/>
          <a:p>
            <a:pPr lvl="0">
              <a:defRPr/>
            </a:pPr>
            <a:r>
              <a:rPr lang="el-GR" sz="1000" b="1" dirty="0">
                <a:solidFill>
                  <a:prstClr val="black"/>
                </a:solidFill>
              </a:rPr>
              <a:t>Δανία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66889" y="4031676"/>
            <a:ext cx="631904" cy="246221"/>
          </a:xfrm>
          <a:prstGeom prst="rect">
            <a:avLst/>
          </a:prstGeom>
        </p:spPr>
        <p:txBody>
          <a:bodyPr wrap="none">
            <a:spAutoFit/>
          </a:bodyPr>
          <a:lstStyle/>
          <a:p>
            <a:pPr lvl="0">
              <a:defRPr/>
            </a:pPr>
            <a:r>
              <a:rPr lang="el-GR" sz="1000" b="1" dirty="0">
                <a:solidFill>
                  <a:prstClr val="black"/>
                </a:solidFill>
              </a:rPr>
              <a:t>Αυστρία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47327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a:t>
            </a:r>
            <a:r>
              <a:rPr lang="el-GR" sz="3200" b="1" dirty="0">
                <a:solidFill>
                  <a:srgbClr val="00B0F0"/>
                </a:solidFill>
              </a:rPr>
              <a:t>ΧΩΡΕΣ ΕΕ</a:t>
            </a:r>
            <a:endParaRPr lang="fr-FR" sz="3200" b="1" dirty="0">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33720" y="5826451"/>
            <a:ext cx="1816871" cy="246223"/>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07777"/>
          </a:xfrm>
          <a:prstGeom prst="rect">
            <a:avLst/>
          </a:prstGeom>
          <a:solidFill>
            <a:srgbClr val="0085C5"/>
          </a:solidFill>
        </p:spPr>
        <p:txBody>
          <a:bodyPr wrap="square" rtlCol="0">
            <a:spAutoFit/>
          </a:bodyPr>
          <a:lstStyle/>
          <a:p>
            <a:r>
              <a:rPr lang="el-GR" sz="1400" dirty="0">
                <a:solidFill>
                  <a:schemeClr val="bg1"/>
                </a:solidFill>
              </a:rPr>
              <a:t>Χώρες του χώρου </a:t>
            </a:r>
            <a:r>
              <a:rPr lang="el-GR" sz="1400" dirty="0" err="1">
                <a:solidFill>
                  <a:schemeClr val="bg1"/>
                </a:solidFill>
              </a:rPr>
              <a:t>Σένγκεν</a:t>
            </a:r>
            <a:endParaRPr lang="en-US" sz="14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07777"/>
          </a:xfrm>
          <a:prstGeom prst="rect">
            <a:avLst/>
          </a:prstGeom>
          <a:solidFill>
            <a:srgbClr val="31C5F1"/>
          </a:solidFill>
        </p:spPr>
        <p:txBody>
          <a:bodyPr wrap="square" rtlCol="0">
            <a:spAutoFit/>
          </a:bodyPr>
          <a:lstStyle/>
          <a:p>
            <a:r>
              <a:rPr lang="el-GR" sz="1400" dirty="0"/>
              <a:t>Χώρες της ΕΕ εκτός του χώρου </a:t>
            </a:r>
            <a:r>
              <a:rPr lang="el-GR" sz="1400" dirty="0" err="1"/>
              <a:t>Σένγκεν</a:t>
            </a:r>
            <a:endParaRPr lang="en-US" sz="14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a:t>
            </a:r>
            <a:r>
              <a:rPr lang="el-GR" sz="3200" b="1" dirty="0">
                <a:solidFill>
                  <a:srgbClr val="00B0F0"/>
                </a:solidFill>
              </a:rPr>
              <a:t>ΧΩΡΟΣ ΣΕΝΓΚΕΝ</a:t>
            </a:r>
            <a:endParaRPr lang="fr-FR" sz="3200" b="1" dirty="0">
              <a:solidFill>
                <a:srgbClr val="00B0F0"/>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9934488E-DA23-ECB2-26FE-1A9EA9DE1ED3}"/>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rPr>
              <a:t>Το γνωρίζατε; Μπορείτε να ταξιδέψετε ελεύθερα μεταξύ των 2</a:t>
            </a:r>
            <a:r>
              <a:rPr lang="fr-BE" sz="1600" b="1" dirty="0">
                <a:solidFill>
                  <a:schemeClr val="bg1"/>
                </a:solidFill>
              </a:rPr>
              <a:t>7</a:t>
            </a:r>
            <a:r>
              <a:rPr lang="el-GR" sz="1600" b="1" dirty="0">
                <a:solidFill>
                  <a:schemeClr val="bg1"/>
                </a:solidFill>
              </a:rPr>
              <a:t> χωρών του χώρου </a:t>
            </a:r>
            <a:r>
              <a:rPr lang="el-GR" sz="1600" b="1" dirty="0" err="1">
                <a:solidFill>
                  <a:schemeClr val="bg1"/>
                </a:solidFill>
              </a:rPr>
              <a:t>Σένγκεν</a:t>
            </a:r>
            <a:r>
              <a:rPr lang="el-GR" sz="1600" b="1" dirty="0">
                <a:solidFill>
                  <a:schemeClr val="bg1"/>
                </a:solidFill>
              </a:rPr>
              <a:t> χωρίς να επιδείξετε το διαβατήριό σας;</a:t>
            </a:r>
            <a:endParaRPr lang="en-GB" sz="1600"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50BC9E-90BE-AB2A-80A8-F1A23510A8C7}"/>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08E8463E-A282-27D3-3A06-B752FDDC1F3F}"/>
              </a:ext>
            </a:extLst>
          </p:cNvPr>
          <p:cNvPicPr>
            <a:picLocks noChangeAspect="1"/>
          </p:cNvPicPr>
          <p:nvPr/>
        </p:nvPicPr>
        <p:blipFill rotWithShape="1">
          <a:blip r:embed="rId3"/>
          <a:srcRect l="22981" t="15416" r="4374"/>
          <a:stretch/>
        </p:blipFill>
        <p:spPr>
          <a:xfrm>
            <a:off x="1276203"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33720" y="5826451"/>
            <a:ext cx="1816872" cy="246223"/>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02480" y="6168202"/>
            <a:ext cx="3316394" cy="276999"/>
          </a:xfrm>
          <a:prstGeom prst="rect">
            <a:avLst/>
          </a:prstGeom>
          <a:solidFill>
            <a:srgbClr val="FFC000"/>
          </a:solidFill>
        </p:spPr>
        <p:txBody>
          <a:bodyPr wrap="square" rtlCol="0">
            <a:spAutoFit/>
          </a:bodyPr>
          <a:lstStyle/>
          <a:p>
            <a:r>
              <a:rPr lang="el-GR" sz="1200" b="1" dirty="0"/>
              <a:t>Χώρες της ΕΕ που δεν χρησιμοποιούν το ευρώ</a:t>
            </a:r>
            <a:endParaRPr lang="en-US" sz="12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307080" cy="276999"/>
          </a:xfrm>
          <a:prstGeom prst="rect">
            <a:avLst/>
          </a:prstGeom>
          <a:solidFill>
            <a:srgbClr val="00B0F0"/>
          </a:solidFill>
        </p:spPr>
        <p:txBody>
          <a:bodyPr wrap="square" rtlCol="0">
            <a:spAutoFit/>
          </a:bodyPr>
          <a:lstStyle/>
          <a:p>
            <a:r>
              <a:rPr lang="el-GR" sz="1200" b="1" dirty="0"/>
              <a:t>Χώρες της ΕΕ που χρησιμοποιούν το ευρώ</a:t>
            </a:r>
            <a:endParaRPr lang="en-US" sz="1200" b="1" dirty="0"/>
          </a:p>
        </p:txBody>
      </p:sp>
      <p:sp>
        <p:nvSpPr>
          <p:cNvPr id="2" name="Rectangle 1"/>
          <p:cNvSpPr/>
          <p:nvPr/>
        </p:nvSpPr>
        <p:spPr>
          <a:xfrm>
            <a:off x="15343" y="1295"/>
            <a:ext cx="272785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a:t>
            </a:r>
            <a:r>
              <a:rPr lang="el-GR" sz="3200" b="1" dirty="0">
                <a:solidFill>
                  <a:srgbClr val="00B0F0"/>
                </a:solidFill>
              </a:rPr>
              <a:t>ΕΥΡΩΖΩΝΗ</a:t>
            </a:r>
            <a:endParaRPr lang="fr-FR" sz="3200" b="1" dirty="0">
              <a:solidFill>
                <a:srgbClr val="00B0F0"/>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BE" sz="2000" b="1" dirty="0">
                <a:solidFill>
                  <a:schemeClr val="tx1"/>
                </a:solidFill>
              </a:rPr>
              <a:t>20</a:t>
            </a:r>
            <a:r>
              <a:rPr lang="el-GR" sz="2000" b="1" dirty="0">
                <a:solidFill>
                  <a:schemeClr val="tx1"/>
                </a:solidFill>
              </a:rPr>
              <a:t> χώρες της ΕΕ χρησιμοποιούν πλέον το ευρώ ως εθνικό νόμισμα</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642360" cy="461665"/>
          </a:xfrm>
          <a:prstGeom prst="rect">
            <a:avLst/>
          </a:prstGeom>
          <a:noFill/>
        </p:spPr>
        <p:txBody>
          <a:bodyPr wrap="square" rtlCol="0">
            <a:spAutoFit/>
          </a:bodyPr>
          <a:lstStyle/>
          <a:p>
            <a:r>
              <a:rPr lang="el-GR" sz="2400" b="1" dirty="0"/>
              <a:t>ΠΙΝΑΚΑΣ ΠΕΡΙΕΧΟΜΕΝΩΝ</a:t>
            </a:r>
            <a:endParaRPr lang="en-IE" sz="2400" b="1" dirty="0"/>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el-GR" sz="2000" b="1" dirty="0">
                <a:latin typeface="Calibri" charset="0"/>
                <a:ea typeface="Calibri" charset="0"/>
                <a:cs typeface="Calibri" charset="0"/>
              </a:rPr>
              <a:t>ΤΙ ΕΙΝΑΙ Η ΕΥΡΩΠΗ;</a:t>
            </a:r>
            <a:endParaRPr lang="fr-FR" sz="2000" b="1" dirty="0">
              <a:latin typeface="Calibri" charset="0"/>
              <a:ea typeface="Calibri" charset="0"/>
              <a:cs typeface="Calibri" charset="0"/>
            </a:endParaRPr>
          </a:p>
        </p:txBody>
      </p:sp>
      <p:sp>
        <p:nvSpPr>
          <p:cNvPr id="12" name="TextBox 11"/>
          <p:cNvSpPr txBox="1"/>
          <p:nvPr/>
        </p:nvSpPr>
        <p:spPr>
          <a:xfrm>
            <a:off x="746116" y="2149239"/>
            <a:ext cx="2865086" cy="400110"/>
          </a:xfrm>
          <a:prstGeom prst="rect">
            <a:avLst/>
          </a:prstGeom>
          <a:noFill/>
        </p:spPr>
        <p:txBody>
          <a:bodyPr wrap="square" rtlCol="0">
            <a:spAutoFit/>
          </a:bodyPr>
          <a:lstStyle/>
          <a:p>
            <a:r>
              <a:rPr lang="el-GR" sz="2000" b="1" dirty="0">
                <a:latin typeface="Calibri" charset="0"/>
                <a:ea typeface="Calibri" charset="0"/>
                <a:cs typeface="Calibri" charset="0"/>
              </a:rPr>
              <a:t>ΤΟ ΕΥΡΩΠΑΪΚΟ ΕΡΓΟ</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l-GR" sz="2000" b="1" dirty="0"/>
              <a:t>ΤΙ ΚΑΝΕΙ Η ΕΕ;</a:t>
            </a:r>
            <a:endParaRPr lang="en-IE" sz="2000" b="1" dirty="0"/>
          </a:p>
        </p:txBody>
      </p:sp>
      <p:sp>
        <p:nvSpPr>
          <p:cNvPr id="14" name="TextBox 13"/>
          <p:cNvSpPr txBox="1"/>
          <p:nvPr/>
        </p:nvSpPr>
        <p:spPr>
          <a:xfrm>
            <a:off x="746116" y="3777170"/>
            <a:ext cx="3229696" cy="400110"/>
          </a:xfrm>
          <a:prstGeom prst="rect">
            <a:avLst/>
          </a:prstGeom>
          <a:noFill/>
        </p:spPr>
        <p:txBody>
          <a:bodyPr wrap="square" rtlCol="0">
            <a:spAutoFit/>
          </a:bodyPr>
          <a:lstStyle/>
          <a:p>
            <a:r>
              <a:rPr lang="el-GR" sz="2000" b="1" dirty="0"/>
              <a:t>ΠΩΣ ΛΕΙΤΟΥΡΓΕΙ Η ΕΕ;</a:t>
            </a:r>
            <a:endParaRPr lang="en-IE" sz="2000" b="1" dirty="0"/>
          </a:p>
        </p:txBody>
      </p:sp>
      <p:sp>
        <p:nvSpPr>
          <p:cNvPr id="15" name="TextBox 14"/>
          <p:cNvSpPr txBox="1"/>
          <p:nvPr/>
        </p:nvSpPr>
        <p:spPr>
          <a:xfrm>
            <a:off x="746116" y="4419696"/>
            <a:ext cx="3031575" cy="707886"/>
          </a:xfrm>
          <a:prstGeom prst="rect">
            <a:avLst/>
          </a:prstGeom>
          <a:noFill/>
        </p:spPr>
        <p:txBody>
          <a:bodyPr wrap="square" rtlCol="0">
            <a:spAutoFit/>
          </a:bodyPr>
          <a:lstStyle/>
          <a:p>
            <a:r>
              <a:rPr lang="el-GR" sz="2000" b="1" dirty="0"/>
              <a:t>ΠΩΣ ΜΠΟΡΩ ΝΑ ΜΑΘΩ ΠΕΡΙΣΣΟΤΕΡΑ;</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l-GR" sz="2000" b="1" dirty="0"/>
              <a:t>ΕΠΙΚΟΙΝΩΝΙΑ</a:t>
            </a:r>
            <a:endParaRPr lang="en-IE" sz="2000" b="1" dirty="0"/>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48798"/>
            <a:ext cx="7665720" cy="830997"/>
          </a:xfrm>
          <a:prstGeom prst="rect">
            <a:avLst/>
          </a:prstGeom>
          <a:noFill/>
        </p:spPr>
        <p:txBody>
          <a:bodyPr wrap="square" rtlCol="0">
            <a:spAutoFit/>
          </a:bodyPr>
          <a:lstStyle/>
          <a:p>
            <a:pPr algn="ctr"/>
            <a:r>
              <a:rPr lang="el-GR" sz="4800" b="1" dirty="0">
                <a:solidFill>
                  <a:schemeClr val="bg1"/>
                </a:solidFill>
              </a:rPr>
              <a:t>ΤΙ ΚΑΝΕΙ Η ΕΕ;</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893508"/>
            <a:ext cx="4238625" cy="3939540"/>
          </a:xfrm>
          <a:prstGeom prst="rect">
            <a:avLst/>
          </a:prstGeom>
          <a:noFill/>
        </p:spPr>
        <p:txBody>
          <a:bodyPr wrap="square" rtlCol="0">
            <a:spAutoFit/>
          </a:bodyPr>
          <a:lstStyle/>
          <a:p>
            <a:pPr algn="ctr"/>
            <a:r>
              <a:rPr lang="el-GR" sz="5000" b="1" dirty="0">
                <a:solidFill>
                  <a:schemeClr val="bg1"/>
                </a:solidFill>
              </a:rPr>
              <a:t>ΤΙ ΠΙΣΤΕΥΕΤΕ ΟΤΙ ΚΑΝΕΙ Η ΕΥΡΩΠΑΪΚΗ ΕΝΩΣΗ ΓΙΑ ΣΑΣ;</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ΣΠΟΥΔΕΣ, ΕΡΓΑΣΙΑ ΚΑΙ ΕΘΕΛΟΝΤΙΣΜΟΣ</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6379000"/>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ΤΑΞΙΔΙΑ</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8935158"/>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el-GR" sz="3600" b="1" dirty="0">
                <a:solidFill>
                  <a:srgbClr val="C00000"/>
                </a:solidFill>
                <a:latin typeface="+mn-lt"/>
              </a:rPr>
              <a:t>...ΚΑΙ ΠΟΛΥ ΠΕΡΙΣΣΟΤΕΡΑ</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8104837"/>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ΠΡΟΤΕΡΑΙΟΤΗΤΕΣ ΤΗΣ ΕΕ</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3559699"/>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7481993"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a:t>
            </a:r>
            <a:r>
              <a:rPr lang="el-GR" sz="3600" b="1" dirty="0">
                <a:solidFill>
                  <a:srgbClr val="C00000"/>
                </a:solidFill>
                <a:latin typeface="+mn-lt"/>
              </a:rPr>
              <a:t>ΑΛΛΗΛΕΓΓΥΗ ΤΗΣ ΕΕ ΠΡΟΣ ΤΗΝ ΟΥΚΡΑΝΙΑ</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t>
            </a:r>
            <a:r>
              <a:rPr lang="el-GR" sz="3600" b="1" dirty="0">
                <a:solidFill>
                  <a:srgbClr val="C00000"/>
                </a:solidFill>
                <a:latin typeface="+mn-lt"/>
              </a:rPr>
              <a:t>ΕΥΡΩΠΑΪΚΟ ΕΤΟΣ ΝΕΟΛΑΙΑΣ</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7452882"/>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166360" y="1203959"/>
            <a:ext cx="3625594" cy="3552319"/>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403847" y="1663463"/>
            <a:ext cx="3177621" cy="2677656"/>
          </a:xfrm>
          <a:prstGeom prst="rect">
            <a:avLst/>
          </a:prstGeom>
          <a:noFill/>
        </p:spPr>
        <p:txBody>
          <a:bodyPr wrap="square" rtlCol="0">
            <a:spAutoFit/>
          </a:bodyPr>
          <a:lstStyle/>
          <a:p>
            <a:pPr algn="ctr"/>
            <a:r>
              <a:rPr lang="el-GR" sz="2800" b="1" dirty="0">
                <a:solidFill>
                  <a:schemeClr val="bg1"/>
                </a:solidFill>
              </a:rPr>
              <a:t>Σε ποια θέματα θεωρείτε ότι πρέπει να δώσουν προτεραιότητα τα ευρωπαϊκά θεσμικά όργανα;</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78995" y="2792764"/>
            <a:ext cx="7429500" cy="830997"/>
          </a:xfrm>
          <a:prstGeom prst="rect">
            <a:avLst/>
          </a:prstGeom>
          <a:noFill/>
        </p:spPr>
        <p:txBody>
          <a:bodyPr wrap="square" rtlCol="0">
            <a:spAutoFit/>
          </a:bodyPr>
          <a:lstStyle/>
          <a:p>
            <a:pPr algn="ctr"/>
            <a:r>
              <a:rPr lang="el-GR" sz="4800" b="1" dirty="0">
                <a:solidFill>
                  <a:schemeClr val="bg1"/>
                </a:solidFill>
              </a:rPr>
              <a:t>ΠΩΣ ΛΕΙΤΟΥΡΓΕΙ Η ΕΕ;</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el-GR" sz="4800" b="1" dirty="0">
                <a:solidFill>
                  <a:schemeClr val="bg1"/>
                </a:solidFill>
                <a:latin typeface="Calibri" charset="0"/>
                <a:ea typeface="Calibri" charset="0"/>
                <a:cs typeface="Calibri" charset="0"/>
              </a:rPr>
              <a:t>ΤΙ ΕΙΝΑΙ Η ΕΥΡΩΠΗ;</a:t>
            </a:r>
            <a:endParaRPr lang="fr-FR" sz="4800" b="1" dirty="0">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34380" y="5740800"/>
            <a:ext cx="1980599" cy="253799"/>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2" y="157713"/>
            <a:ext cx="6699817" cy="584775"/>
          </a:xfrm>
          <a:prstGeom prst="rect">
            <a:avLst/>
          </a:prstGeom>
          <a:noFill/>
        </p:spPr>
        <p:txBody>
          <a:bodyPr wrap="square" rtlCol="0">
            <a:spAutoFit/>
          </a:bodyPr>
          <a:lstStyle/>
          <a:p>
            <a:r>
              <a:rPr lang="el-GR" sz="3200" b="1" dirty="0">
                <a:solidFill>
                  <a:srgbClr val="FFC000"/>
                </a:solidFill>
              </a:rPr>
              <a:t>ΤΟ ΕΥΡΩΠΑΪΚΟ ΚΟΙΝΟΒΟΥΛΙΟ</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9309"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941445979"/>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856752" y="220093"/>
            <a:ext cx="5130237" cy="584775"/>
          </a:xfrm>
          <a:prstGeom prst="rect">
            <a:avLst/>
          </a:prstGeom>
          <a:noFill/>
        </p:spPr>
        <p:txBody>
          <a:bodyPr wrap="square" rtlCol="0">
            <a:spAutoFit/>
          </a:bodyPr>
          <a:lstStyle/>
          <a:p>
            <a:pPr algn="ctr"/>
            <a:r>
              <a:rPr lang="el-GR" sz="3200" b="1" dirty="0">
                <a:solidFill>
                  <a:srgbClr val="FFC000"/>
                </a:solidFill>
                <a:latin typeface="Calibri" panose="020F0502020204030204" pitchFamily="34" charset="0"/>
                <a:cs typeface="Calibri" panose="020F0502020204030204" pitchFamily="34" charset="0"/>
              </a:rPr>
              <a:t>ΤΟ ΕΥΡΩΠΑΪΚΟ ΣΥΜΒΟΥΛΙΟ</a:t>
            </a:r>
            <a:endParaRPr lang="fr-FR" sz="3200" b="1" dirty="0">
              <a:solidFill>
                <a:srgbClr val="FFC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25829" y="5739826"/>
            <a:ext cx="1990125" cy="246222"/>
          </a:xfrm>
          <a:prstGeom prst="rect">
            <a:avLst/>
          </a:prstGeom>
          <a:solidFill>
            <a:schemeClr val="bg1"/>
          </a:solidFill>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867874"/>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79745928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05626"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689349245"/>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5161956" cy="584775"/>
          </a:xfrm>
          <a:prstGeom prst="rect">
            <a:avLst/>
          </a:prstGeom>
          <a:noFill/>
        </p:spPr>
        <p:txBody>
          <a:bodyPr wrap="square" rtlCol="0">
            <a:spAutoFit/>
          </a:bodyPr>
          <a:lstStyle/>
          <a:p>
            <a:pPr algn="ctr"/>
            <a:r>
              <a:rPr lang="el-GR" sz="3200" b="1" dirty="0">
                <a:solidFill>
                  <a:srgbClr val="FFC000"/>
                </a:solidFill>
                <a:latin typeface="Calibri" panose="020F0502020204030204" pitchFamily="34" charset="0"/>
                <a:cs typeface="Calibri" panose="020F0502020204030204" pitchFamily="34" charset="0"/>
              </a:rPr>
              <a:t>ΤΟ ΣΥΜΒΟΥΛΙΟ ΤΗΣ ΕΕ</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949479" y="5663476"/>
            <a:ext cx="2142823" cy="246223"/>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55386363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el-GR" sz="3200" b="1" dirty="0">
                <a:solidFill>
                  <a:srgbClr val="FFC000"/>
                </a:solidFill>
              </a:rPr>
              <a:t>Η ΕΥΡΩΠΑΪΚΗ ΕΠΙΤΡΟΠΗ</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78" y="5663476"/>
            <a:ext cx="2142824" cy="246221"/>
          </a:xfrm>
          <a:prstGeom prst="rect">
            <a:avLst/>
          </a:prstGeom>
        </p:spPr>
        <p:txBody>
          <a:bodyPr wrap="square">
            <a:spAutoFit/>
          </a:bodyPr>
          <a:lstStyle/>
          <a:p>
            <a:pPr lvl="0">
              <a:defRPr/>
            </a:pPr>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9447" y="14482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38325040"/>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845556" cy="584775"/>
          </a:xfrm>
          <a:prstGeom prst="rect">
            <a:avLst/>
          </a:prstGeom>
          <a:noFill/>
        </p:spPr>
        <p:txBody>
          <a:bodyPr wrap="square" rtlCol="0">
            <a:spAutoFit/>
          </a:bodyPr>
          <a:lstStyle/>
          <a:p>
            <a:r>
              <a:rPr lang="el-GR" sz="3200" b="1" dirty="0">
                <a:solidFill>
                  <a:srgbClr val="FFC000"/>
                </a:solidFill>
              </a:rPr>
              <a:t>ΝΟΜΟΙ ΤΗΣ ΕΕ: ΠΟΙΟΣ ΚΑΝΕΙ ΤΙ;</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55657" y="5669655"/>
            <a:ext cx="2130466" cy="246221"/>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el-GR" sz="1400" dirty="0"/>
              <a:t>Ευρωπαϊκή Επιτροπή</a:t>
            </a:r>
            <a:endParaRPr lang="fr-BE" sz="1400" dirty="0"/>
          </a:p>
        </p:txBody>
      </p:sp>
      <p:sp>
        <p:nvSpPr>
          <p:cNvPr id="9" name="TextBox 8"/>
          <p:cNvSpPr txBox="1"/>
          <p:nvPr/>
        </p:nvSpPr>
        <p:spPr>
          <a:xfrm>
            <a:off x="812930" y="4419758"/>
            <a:ext cx="2192917" cy="307777"/>
          </a:xfrm>
          <a:prstGeom prst="rect">
            <a:avLst/>
          </a:prstGeom>
          <a:noFill/>
        </p:spPr>
        <p:txBody>
          <a:bodyPr wrap="square" rtlCol="0">
            <a:spAutoFit/>
          </a:bodyPr>
          <a:lstStyle/>
          <a:p>
            <a:r>
              <a:rPr lang="el-GR" sz="1400" dirty="0"/>
              <a:t>Ευρωπαϊκό Κοινοβούλιο</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278906" cy="523220"/>
          </a:xfrm>
          <a:prstGeom prst="rect">
            <a:avLst/>
          </a:prstGeom>
          <a:noFill/>
        </p:spPr>
        <p:txBody>
          <a:bodyPr wrap="square" rtlCol="0">
            <a:spAutoFit/>
          </a:bodyPr>
          <a:lstStyle/>
          <a:p>
            <a:pPr algn="ctr"/>
            <a:r>
              <a:rPr lang="el-GR" sz="1400" dirty="0"/>
              <a:t>Συμβούλιο της Ευρωπαϊκής Ένωσης</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προτείνει μια νομοθετική πράξη</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Νέες νομοθετικές πράξεις της ΕΕ</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Εγκρίνει, τροποποιεί ή απορρίπτει την προτεινόμενη νομοθετική πράξη</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Εφόσον συμφωνηθεί</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l-GR" sz="3200" b="1" dirty="0">
                <a:solidFill>
                  <a:srgbClr val="FFC000"/>
                </a:solidFill>
                <a:latin typeface="Calibri" panose="020F0502020204030204" pitchFamily="34" charset="0"/>
                <a:cs typeface="Calibri" panose="020F0502020204030204" pitchFamily="34" charset="0"/>
              </a:rPr>
              <a:t>ΤΟ ΕΥΡΩΠΑΪΚΟ ΔΙΚΑΣΤΗΡΙΟ</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49011695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076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l-GR" sz="3200" b="1" dirty="0">
                <a:solidFill>
                  <a:srgbClr val="FFC000"/>
                </a:solidFill>
                <a:latin typeface="Calibri" panose="020F0502020204030204" pitchFamily="34" charset="0"/>
                <a:cs typeface="Calibri" panose="020F0502020204030204" pitchFamily="34" charset="0"/>
              </a:rPr>
              <a:t>ΤΟ ΕΥΡΩΠΑΪΚΟ ΕΛΕΓΚΤΙΚΟ ΣΥΝΕΔΡΙΟ</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80" y="5663475"/>
            <a:ext cx="2142823" cy="246226"/>
          </a:xfrm>
          <a:prstGeom prst="rect">
            <a:avLst/>
          </a:prstGeom>
        </p:spPr>
        <p:txBody>
          <a:bodyPr wrap="square">
            <a:spAutoFit/>
          </a:bodyPr>
          <a:lstStyle/>
          <a:p>
            <a:pPr lvl="0">
              <a:defRPr/>
            </a:pPr>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36001427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967661146"/>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24825" y="175196"/>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l-GR" sz="3200" b="1" dirty="0">
                <a:solidFill>
                  <a:srgbClr val="FFC000"/>
                </a:solidFill>
                <a:latin typeface="Calibri" panose="020F0502020204030204" pitchFamily="34" charset="0"/>
                <a:cs typeface="Calibri" panose="020F0502020204030204" pitchFamily="34" charset="0"/>
              </a:rPr>
              <a:t>Η ΕΥΡΩΠΑΪΚΗ ΚΕΝΤΡΙΚΗ ΤΡΑΠΕΖΑ</a:t>
            </a:r>
            <a:endParaRPr lang="en-GB" sz="3200" b="1" dirty="0">
              <a:solidFill>
                <a:srgbClr val="FFC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949478" y="5663476"/>
            <a:ext cx="2142824" cy="246221"/>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530"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475522916"/>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5198"/>
            <a:ext cx="8055974" cy="523220"/>
          </a:xfrm>
          <a:prstGeom prst="rect">
            <a:avLst/>
          </a:prstGeom>
          <a:noFill/>
        </p:spPr>
        <p:txBody>
          <a:bodyPr wrap="square" rtlCol="0">
            <a:spAutoFit/>
          </a:bodyPr>
          <a:lstStyle/>
          <a:p>
            <a:r>
              <a:rPr lang="el-GR" sz="2800" b="1" dirty="0">
                <a:solidFill>
                  <a:srgbClr val="E65657"/>
                </a:solidFill>
                <a:latin typeface="Calibri" panose="020F0502020204030204" pitchFamily="34" charset="0"/>
                <a:cs typeface="Calibri" panose="020F0502020204030204" pitchFamily="34" charset="0"/>
              </a:rPr>
              <a:t>ΠΩΣ ΜΠΟΡΩ ΝΑ ΜΑΘΩ ΠΕΡΙΣΣΟΤΕΡΑ ΓΙΑ ΤΗΝ ΕΕ;</a:t>
            </a:r>
            <a:endParaRPr lang="fr-FR" sz="28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284877" y="5009266"/>
            <a:ext cx="3435950" cy="246221"/>
          </a:xfrm>
          <a:prstGeom prst="rect">
            <a:avLst/>
          </a:prstGeom>
          <a:solidFill>
            <a:schemeClr val="bg1"/>
          </a:solidFill>
        </p:spPr>
        <p:txBody>
          <a:bodyPr wrap="square">
            <a:spAutoFit/>
          </a:bodyPr>
          <a:lstStyle/>
          <a:p>
            <a:r>
              <a:rPr lang="el-GR" sz="1000" b="1" dirty="0">
                <a:solidFill>
                  <a:srgbClr val="FF5050"/>
                </a:solidFill>
                <a:latin typeface="Arial" charset="0"/>
                <a:ea typeface="Arial" charset="0"/>
                <a:cs typeface="Arial" charset="0"/>
              </a:rPr>
              <a:t>ΠΩΣ ΜΠΟΡΩ ΝΑ ΜΑΘΩ ΠΕΡΙΣΣΟΤΕΡΑ ΓΙΑ ΤΗΝ ΕΕ;</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79741" y="3406811"/>
            <a:ext cx="262473"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110063" y="3422051"/>
            <a:ext cx="3387641"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l-GR" b="1" dirty="0"/>
              <a:t>Τι κάνει η Ευρώπη για μένα</a:t>
            </a:r>
            <a:endParaRPr lang="fr-BE" b="1" dirty="0"/>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l-GR" b="1" dirty="0" err="1"/>
              <a:t>Ιστότοπος</a:t>
            </a:r>
            <a:r>
              <a:rPr lang="el-GR" b="1" dirty="0"/>
              <a:t> </a:t>
            </a:r>
            <a:r>
              <a:rPr lang="en-GB" b="1" dirty="0"/>
              <a:t>Europa</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l-GR" b="1" dirty="0">
                <a:cs typeface="Arial" panose="020B0604020202020204" pitchFamily="34" charset="0"/>
              </a:rPr>
              <a:t>Υπηρεσία Εκδόσεων</a:t>
            </a:r>
            <a:endParaRPr lang="fr-BE"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l-GR" b="1" dirty="0"/>
              <a:t>Ενημερωτικό δελτίο της Γωνιάς μάθησης</a:t>
            </a:r>
            <a:endParaRPr lang="fr-BE"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3804376" cy="646331"/>
          </a:xfrm>
          <a:prstGeom prst="rect">
            <a:avLst/>
          </a:prstGeom>
        </p:spPr>
        <p:txBody>
          <a:bodyPr wrap="square">
            <a:spAutoFit/>
          </a:bodyPr>
          <a:lstStyle/>
          <a:p>
            <a:r>
              <a:rPr lang="el-GR" b="1" dirty="0"/>
              <a:t>Γωνιά μάθησης</a:t>
            </a:r>
            <a:endParaRPr lang="fr-BE" b="1" dirty="0"/>
          </a:p>
          <a:p>
            <a:r>
              <a:rPr lang="el-GR" b="1" u="sng" dirty="0">
                <a:hlinkClick r:id="rId10"/>
              </a:rPr>
              <a:t>europa.eu/</a:t>
            </a:r>
            <a:r>
              <a:rPr lang="el-GR" b="1" u="sng" dirty="0" err="1">
                <a:hlinkClick r:id="rId10"/>
              </a:rPr>
              <a:t>learning-corner</a:t>
            </a:r>
            <a:r>
              <a:rPr lang="el-GR" b="1" u="sng" dirty="0">
                <a:hlinkClick r:id="rId10"/>
              </a:rPr>
              <a:t>/</a:t>
            </a:r>
            <a:r>
              <a:rPr lang="el-GR" b="1" u="sng" dirty="0" err="1">
                <a:hlinkClick r:id="rId10"/>
              </a:rPr>
              <a:t>home_el</a:t>
            </a:r>
            <a:endParaRPr lang="en-US"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el-GR" sz="3200" b="1" dirty="0">
                <a:solidFill>
                  <a:srgbClr val="00B050"/>
                </a:solidFill>
              </a:rPr>
              <a:t>ΕΠΙΚΟΙΝΩΝΙΑ</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el-GR" sz="1000" b="1" dirty="0">
                <a:solidFill>
                  <a:srgbClr val="00B050"/>
                </a:solidFill>
                <a:latin typeface="Arial" charset="0"/>
                <a:ea typeface="Arial" charset="0"/>
                <a:cs typeface="Arial" charset="0"/>
              </a:rPr>
              <a:t>ΕΠΙΚΟΙΝΩΝΙΑ</a:t>
            </a:r>
            <a:endParaRPr lang="fr-FR" sz="1000" b="1" dirty="0">
              <a:solidFill>
                <a:srgbClr val="00B050"/>
              </a:solidFill>
              <a:latin typeface="Arial" charset="0"/>
              <a:ea typeface="Arial" charset="0"/>
              <a:cs typeface="Arial" charset="0"/>
            </a:endParaRP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048675"/>
            <a:ext cx="4099049" cy="1138773"/>
          </a:xfrm>
          <a:prstGeom prst="rect">
            <a:avLst/>
          </a:prstGeom>
          <a:noFill/>
        </p:spPr>
        <p:txBody>
          <a:bodyPr wrap="square" rtlCol="0">
            <a:spAutoFit/>
          </a:bodyPr>
          <a:lstStyle/>
          <a:p>
            <a:r>
              <a:rPr lang="el-GR" dirty="0">
                <a:cs typeface="Arial" panose="020B0604020202020204" pitchFamily="34" charset="0"/>
              </a:rPr>
              <a:t>Τηλέφωνο χωρίς χρέωση</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784655" y="964578"/>
            <a:ext cx="2649673" cy="461665"/>
          </a:xfrm>
          <a:prstGeom prst="rect">
            <a:avLst/>
          </a:prstGeom>
          <a:noFill/>
        </p:spPr>
        <p:txBody>
          <a:bodyPr wrap="square" rtlCol="0">
            <a:spAutoFit/>
          </a:bodyPr>
          <a:lstStyle/>
          <a:p>
            <a:pPr algn="ctr"/>
            <a:r>
              <a:rPr lang="el-GR" sz="2400" dirty="0"/>
              <a:t>Προσωπική επαφή:</a:t>
            </a:r>
            <a:endParaRPr lang="en-GB" dirty="0"/>
          </a:p>
        </p:txBody>
      </p:sp>
      <p:sp>
        <p:nvSpPr>
          <p:cNvPr id="29" name="TextBox 28"/>
          <p:cNvSpPr txBox="1"/>
          <p:nvPr/>
        </p:nvSpPr>
        <p:spPr>
          <a:xfrm>
            <a:off x="4552035" y="967498"/>
            <a:ext cx="4507982" cy="461665"/>
          </a:xfrm>
          <a:prstGeom prst="rect">
            <a:avLst/>
          </a:prstGeom>
          <a:noFill/>
        </p:spPr>
        <p:txBody>
          <a:bodyPr wrap="square" rtlCol="0">
            <a:spAutoFit/>
          </a:bodyPr>
          <a:lstStyle/>
          <a:p>
            <a:pPr algn="ctr"/>
            <a:r>
              <a:rPr lang="el-GR" sz="2400" dirty="0"/>
              <a:t>Στα μέσα κοινωνικής δικτύωσης:</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395281"/>
            <a:ext cx="4483464" cy="646331"/>
          </a:xfrm>
          <a:prstGeom prst="rect">
            <a:avLst/>
          </a:prstGeom>
          <a:noFill/>
        </p:spPr>
        <p:txBody>
          <a:bodyPr wrap="square" rtlCol="0">
            <a:spAutoFit/>
          </a:bodyPr>
          <a:lstStyle/>
          <a:p>
            <a:endParaRPr lang="en-GB" dirty="0">
              <a:solidFill>
                <a:schemeClr val="bg1"/>
              </a:solidFill>
              <a:hlinkClick r:id="rId4"/>
            </a:endParaRPr>
          </a:p>
          <a:p>
            <a:r>
              <a:rPr lang="el-GR" b="1" u="sng" dirty="0">
                <a:hlinkClick r:id="rId5"/>
              </a:rPr>
              <a:t>europa.eu/</a:t>
            </a:r>
            <a:r>
              <a:rPr lang="el-GR" b="1" u="sng" dirty="0" err="1">
                <a:hlinkClick r:id="rId5"/>
              </a:rPr>
              <a:t>european-union</a:t>
            </a:r>
            <a:r>
              <a:rPr lang="el-GR" b="1" u="sng" dirty="0">
                <a:hlinkClick r:id="rId5"/>
              </a:rPr>
              <a:t>/</a:t>
            </a:r>
            <a:r>
              <a:rPr lang="el-GR" b="1" u="sng" dirty="0" err="1">
                <a:hlinkClick r:id="rId5"/>
              </a:rPr>
              <a:t>contact_el</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923330"/>
          </a:xfrm>
          <a:prstGeom prst="rect">
            <a:avLst/>
          </a:prstGeom>
        </p:spPr>
        <p:txBody>
          <a:bodyPr wrap="square">
            <a:spAutoFit/>
          </a:bodyPr>
          <a:lstStyle/>
          <a:p>
            <a:r>
              <a:rPr lang="en-US" dirty="0">
                <a:cs typeface="Arial" panose="020B0604020202020204" pitchFamily="34" charset="0"/>
              </a:rPr>
              <a:t>&gt; </a:t>
            </a:r>
            <a:r>
              <a:rPr lang="el-GR" dirty="0">
                <a:cs typeface="Arial" panose="020B0604020202020204" pitchFamily="34" charset="0"/>
              </a:rPr>
              <a:t>Ερωτήσεις σχετικά με την ΕΕ; Η υπηρεσία </a:t>
            </a:r>
            <a:r>
              <a:rPr lang="el-GR" b="1" dirty="0">
                <a:cs typeface="Arial" panose="020B0604020202020204" pitchFamily="34" charset="0"/>
              </a:rPr>
              <a:t>Europe </a:t>
            </a:r>
            <a:r>
              <a:rPr lang="el-GR" b="1" dirty="0" err="1">
                <a:cs typeface="Arial" panose="020B0604020202020204" pitchFamily="34" charset="0"/>
              </a:rPr>
              <a:t>Direct</a:t>
            </a:r>
            <a:r>
              <a:rPr lang="el-GR" b="1" dirty="0">
                <a:cs typeface="Arial" panose="020B0604020202020204" pitchFamily="34" charset="0"/>
              </a:rPr>
              <a:t> </a:t>
            </a:r>
            <a:r>
              <a:rPr lang="el-GR" dirty="0">
                <a:cs typeface="Arial" panose="020B0604020202020204" pitchFamily="34" charset="0"/>
              </a:rPr>
              <a:t>μπορεί να βοηθήσει.</a:t>
            </a:r>
            <a:endParaRPr lang="de-DE" dirty="0">
              <a:cs typeface="Arial" panose="020B0604020202020204" pitchFamily="34" charset="0"/>
            </a:endParaRPr>
          </a:p>
        </p:txBody>
      </p:sp>
      <p:sp>
        <p:nvSpPr>
          <p:cNvPr id="5" name="Rectangle 4"/>
          <p:cNvSpPr/>
          <p:nvPr/>
        </p:nvSpPr>
        <p:spPr>
          <a:xfrm>
            <a:off x="185609" y="4709731"/>
            <a:ext cx="4115727" cy="1754326"/>
          </a:xfrm>
          <a:prstGeom prst="rect">
            <a:avLst/>
          </a:prstGeom>
        </p:spPr>
        <p:txBody>
          <a:bodyPr wrap="square">
            <a:spAutoFit/>
          </a:bodyPr>
          <a:lstStyle/>
          <a:p>
            <a:r>
              <a:rPr lang="en-US" b="1" dirty="0"/>
              <a:t>&gt;</a:t>
            </a:r>
            <a:r>
              <a:rPr lang="en-US" dirty="0"/>
              <a:t> </a:t>
            </a:r>
            <a:r>
              <a:rPr lang="el-GR" dirty="0"/>
              <a:t>Βρείτε το πλησιέστερο κέντρο της ΕΕ για να μας συναντήσετε, να μας απευθύνετε ερωτήσεις και να συζητήσετε για την ΕΕ.</a:t>
            </a:r>
            <a:endParaRPr lang="fr-BE" dirty="0"/>
          </a:p>
          <a:p>
            <a:r>
              <a:rPr lang="el-GR" b="1" u="sng" dirty="0">
                <a:hlinkClick r:id="rId6"/>
              </a:rPr>
              <a:t>europa.eu/</a:t>
            </a:r>
            <a:r>
              <a:rPr lang="el-GR" b="1" u="sng" dirty="0" err="1">
                <a:hlinkClick r:id="rId6"/>
              </a:rPr>
              <a:t>european-union</a:t>
            </a:r>
            <a:r>
              <a:rPr lang="el-GR" b="1" u="sng" dirty="0">
                <a:hlinkClick r:id="rId6"/>
              </a:rPr>
              <a:t>/</a:t>
            </a:r>
            <a:r>
              <a:rPr lang="el-GR" b="1" u="sng" dirty="0" err="1">
                <a:hlinkClick r:id="rId6"/>
              </a:rPr>
              <a:t>contact</a:t>
            </a:r>
            <a:r>
              <a:rPr lang="el-GR" b="1" u="sng" dirty="0">
                <a:hlinkClick r:id="rId6"/>
              </a:rPr>
              <a:t>/</a:t>
            </a:r>
            <a:r>
              <a:rPr lang="el-GR" b="1" u="sng" dirty="0" err="1">
                <a:hlinkClick r:id="rId6"/>
              </a:rPr>
              <a:t>meet-us_el</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el-GR" dirty="0"/>
              <a:t>Χρησιμοποιήστε το </a:t>
            </a:r>
            <a:r>
              <a:rPr lang="el-GR" b="1" dirty="0"/>
              <a:t>εργαλείο αναζήτησης</a:t>
            </a:r>
            <a:r>
              <a:rPr lang="el-GR" dirty="0"/>
              <a:t> για να βρείτε τους λογαριασμούς της ΕΕ στα μέσα κοινωνικής δικτύωσης.</a:t>
            </a:r>
            <a:endParaRPr lang="en-US" dirty="0"/>
          </a:p>
          <a:p>
            <a:r>
              <a:rPr lang="el-GR" b="1" u="sng" dirty="0">
                <a:hlinkClick r:id="rId7"/>
              </a:rPr>
              <a:t>europa.eu/</a:t>
            </a:r>
            <a:r>
              <a:rPr lang="el-GR" b="1" u="sng" dirty="0" err="1">
                <a:hlinkClick r:id="rId7"/>
              </a:rPr>
              <a:t>european-union</a:t>
            </a:r>
            <a:r>
              <a:rPr lang="el-GR" b="1" u="sng" dirty="0">
                <a:hlinkClick r:id="rId7"/>
              </a:rPr>
              <a:t>/</a:t>
            </a:r>
            <a:r>
              <a:rPr lang="el-GR" b="1" u="sng" dirty="0" err="1">
                <a:hlinkClick r:id="rId7"/>
              </a:rPr>
              <a:t>contact</a:t>
            </a:r>
            <a:r>
              <a:rPr lang="el-GR" b="1" u="sng" dirty="0">
                <a:hlinkClick r:id="rId7"/>
              </a:rPr>
              <a:t>/</a:t>
            </a:r>
            <a:r>
              <a:rPr lang="el-GR" b="1" u="sng" dirty="0" err="1">
                <a:hlinkClick r:id="rId7"/>
              </a:rPr>
              <a:t>social-networks_el</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11340" y="2238847"/>
            <a:ext cx="5203267" cy="1938992"/>
          </a:xfrm>
          <a:prstGeom prst="rect">
            <a:avLst/>
          </a:prstGeom>
          <a:noFill/>
        </p:spPr>
        <p:txBody>
          <a:bodyPr wrap="square" rtlCol="0">
            <a:spAutoFit/>
          </a:bodyPr>
          <a:lstStyle/>
          <a:p>
            <a:pPr algn="ctr"/>
            <a:r>
              <a:rPr lang="el-GR" sz="6000" b="1" dirty="0">
                <a:solidFill>
                  <a:schemeClr val="bg1"/>
                </a:solidFill>
              </a:rPr>
              <a:t>ΑΙΣΘΑΝΕΣΤΕ ΕΥΡΩΠΑΙΟΣ/-Α;</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0" y="4151356"/>
            <a:ext cx="3705225" cy="369332"/>
          </a:xfrm>
          <a:prstGeom prst="rect">
            <a:avLst/>
          </a:prstGeom>
          <a:noFill/>
        </p:spPr>
        <p:txBody>
          <a:bodyPr wrap="square" rtlCol="0">
            <a:spAutoFit/>
          </a:bodyPr>
          <a:lstStyle/>
          <a:p>
            <a:r>
              <a:rPr lang="el-GR" i="1" dirty="0">
                <a:solidFill>
                  <a:schemeClr val="bg1"/>
                </a:solidFill>
              </a:rPr>
              <a:t>ΤΙ ΣΕ ΚΑΝΕΙ ΝΑ ΝΙΩΘΕΙΣ ΕΥΡΩΠΑΙΟΣ;</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a:t>Ευχαριστώ!</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70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l-GR" sz="788" b="1" dirty="0">
                <a:solidFill>
                  <a:srgbClr val="FFFFFF">
                    <a:lumMod val="50000"/>
                  </a:srgbClr>
                </a:solidFill>
              </a:rPr>
              <a:t>Ευρωπαϊκή Ένωση, </a:t>
            </a:r>
            <a:r>
              <a:rPr lang="en-US" sz="788" b="1" dirty="0">
                <a:solidFill>
                  <a:srgbClr val="FFFFFF">
                    <a:lumMod val="50000"/>
                  </a:srgbClr>
                </a:solidFill>
                <a:latin typeface="Arial"/>
              </a:rPr>
              <a:t>2022</a:t>
            </a:r>
          </a:p>
          <a:p>
            <a:pPr defTabSz="685800">
              <a:spcAft>
                <a:spcPts val="1350"/>
              </a:spcAft>
              <a:buClr>
                <a:srgbClr val="034EA2"/>
              </a:buClr>
            </a:pPr>
            <a:r>
              <a:rPr lang="el-GR" sz="788" dirty="0">
                <a:solidFill>
                  <a:srgbClr val="FFFFFF">
                    <a:lumMod val="50000"/>
                  </a:srgbClr>
                </a:solidFill>
              </a:rPr>
              <a:t>Εάν δεν ορίζεται διαφορετικά, η περαιτέρω χρήση του παρόντος εγγράφου επιτρέπεται βάσει άδειας </a:t>
            </a:r>
            <a:r>
              <a:rPr lang="el-GR" sz="788" dirty="0" err="1">
                <a:solidFill>
                  <a:srgbClr val="FFFFFF">
                    <a:lumMod val="50000"/>
                  </a:srgbClr>
                </a:solidFill>
              </a:rPr>
              <a:t>Creative</a:t>
            </a:r>
            <a:r>
              <a:rPr lang="el-GR" sz="788" dirty="0">
                <a:solidFill>
                  <a:srgbClr val="FFFFFF">
                    <a:lumMod val="50000"/>
                  </a:srgbClr>
                </a:solidFill>
              </a:rPr>
              <a:t> </a:t>
            </a:r>
            <a:r>
              <a:rPr lang="el-GR" sz="788" dirty="0" err="1">
                <a:solidFill>
                  <a:srgbClr val="FFFFFF">
                    <a:lumMod val="50000"/>
                  </a:srgbClr>
                </a:solidFill>
              </a:rPr>
              <a:t>Commons</a:t>
            </a:r>
            <a:r>
              <a:rPr lang="el-GR" sz="788" dirty="0">
                <a:solidFill>
                  <a:srgbClr val="FFFFFF">
                    <a:lumMod val="50000"/>
                  </a:srgbClr>
                </a:solidFill>
              </a:rPr>
              <a:t> </a:t>
            </a:r>
            <a:r>
              <a:rPr lang="el-GR" sz="788" dirty="0" err="1">
                <a:solidFill>
                  <a:srgbClr val="FFFFFF">
                    <a:lumMod val="50000"/>
                  </a:srgbClr>
                </a:solidFill>
              </a:rPr>
              <a:t>Attribution</a:t>
            </a:r>
            <a:r>
              <a:rPr lang="el-GR" sz="788" dirty="0">
                <a:solidFill>
                  <a:srgbClr val="FFFFFF">
                    <a:lumMod val="50000"/>
                  </a:srgbClr>
                </a:solidFill>
              </a:rPr>
              <a:t> 4.0 International (CC BY 4.0) (</a:t>
            </a:r>
            <a:r>
              <a:rPr lang="el-GR" sz="788" dirty="0">
                <a:solidFill>
                  <a:srgbClr val="FFFFFF">
                    <a:lumMod val="50000"/>
                  </a:srgbClr>
                </a:solidFill>
                <a:hlinkClick r:id="rId8"/>
              </a:rPr>
              <a:t>https://creativecommons.org/licenses/by/4.0/</a:t>
            </a:r>
            <a:r>
              <a:rPr lang="el-GR" sz="788" dirty="0">
                <a:solidFill>
                  <a:srgbClr val="FFFFFF">
                    <a:lumMod val="50000"/>
                  </a:srgbClr>
                </a:solidFill>
              </a:rPr>
              <a:t>).</a:t>
            </a:r>
            <a:r>
              <a:rPr lang="fr-BE" sz="788" dirty="0">
                <a:solidFill>
                  <a:srgbClr val="FFFFFF">
                    <a:lumMod val="50000"/>
                  </a:srgbClr>
                </a:solidFill>
              </a:rPr>
              <a:t> </a:t>
            </a:r>
            <a:r>
              <a:rPr lang="el-GR" sz="788" dirty="0">
                <a:solidFill>
                  <a:srgbClr val="FFFFFF">
                    <a:lumMod val="50000"/>
                  </a:srgbClr>
                </a:solidFill>
              </a:rPr>
              <a:t>Για κάθε χρήση ή αναπαραγωγή στοιχείων τα οποία δεν ανήκουν στην Ευρωπαϊκή Ένωση, ενδέχεται να απαιτείται άδεια απευθείας από τους κατόχους των σχετικών δικαιωμάτων.</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082319" cy="584775"/>
          </a:xfrm>
          <a:prstGeom prst="rect">
            <a:avLst/>
          </a:prstGeom>
          <a:noFill/>
        </p:spPr>
        <p:txBody>
          <a:bodyPr wrap="none" rtlCol="0">
            <a:spAutoFit/>
          </a:bodyPr>
          <a:lstStyle/>
          <a:p>
            <a:r>
              <a:rPr lang="el-GR" sz="3200" b="1" dirty="0">
                <a:solidFill>
                  <a:srgbClr val="2A4591"/>
                </a:solidFill>
                <a:latin typeface="Calibri" charset="0"/>
                <a:ea typeface="Calibri" charset="0"/>
                <a:cs typeface="Calibri" charset="0"/>
              </a:rPr>
              <a:t>ΒΑΣΙΚΑ ΣΤΟΙΧΕΙΑ</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2"/>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el-GR" sz="1400" b="1" dirty="0">
                <a:solidFill>
                  <a:srgbClr val="002060"/>
                </a:solidFill>
                <a:latin typeface="Calibri" charset="0"/>
                <a:ea typeface="Calibri" charset="0"/>
                <a:cs typeface="Calibri" charset="0"/>
              </a:rPr>
              <a:t>447 εκατομμύρια άτομα</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el-GR" b="1" dirty="0">
                <a:solidFill>
                  <a:srgbClr val="002060"/>
                </a:solidFill>
              </a:rPr>
              <a:t>ΕΕ</a:t>
            </a:r>
            <a:r>
              <a:rPr lang="fr-BE" b="1" dirty="0">
                <a:solidFill>
                  <a:srgbClr val="002060"/>
                </a:solidFill>
              </a:rPr>
              <a:t>:</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rPr>
              <a:t>1 από τις </a:t>
            </a:r>
            <a:r>
              <a:rPr lang="fr-BE" b="1" dirty="0">
                <a:solidFill>
                  <a:srgbClr val="002060"/>
                </a:solidFill>
              </a:rPr>
              <a:t>6</a:t>
            </a:r>
            <a:r>
              <a:rPr lang="el-GR" b="1" dirty="0">
                <a:solidFill>
                  <a:srgbClr val="002060"/>
                </a:solidFill>
              </a:rPr>
              <a:t> ηπείρους</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latin typeface="Calibri" charset="0"/>
                <a:ea typeface="Calibri" charset="0"/>
                <a:cs typeface="Calibri" charset="0"/>
              </a:rPr>
              <a:t>περισσότερα από 700 εκατομμύρια άτομα</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latin typeface="Calibri" charset="0"/>
                <a:ea typeface="Calibri" charset="0"/>
                <a:cs typeface="Calibri" charset="0"/>
              </a:rPr>
              <a:t>44 χώρες</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l-GR" b="1" dirty="0">
                <a:solidFill>
                  <a:srgbClr val="002060"/>
                </a:solidFill>
              </a:rPr>
              <a:t>ΕΕ</a:t>
            </a:r>
            <a:r>
              <a:rPr lang="en-IE" b="1" dirty="0">
                <a:solidFill>
                  <a:srgbClr val="002060"/>
                </a:solidFill>
              </a:rPr>
              <a:t>:</a:t>
            </a:r>
          </a:p>
          <a:p>
            <a:pPr algn="ctr"/>
            <a:r>
              <a:rPr lang="el-GR" b="1" dirty="0">
                <a:solidFill>
                  <a:srgbClr val="002060"/>
                </a:solidFill>
              </a:rPr>
              <a:t>27 χώρες</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08195" y="6044636"/>
            <a:ext cx="1425390" cy="246221"/>
          </a:xfrm>
          <a:prstGeom prst="rect">
            <a:avLst/>
          </a:prstGeom>
          <a:solidFill>
            <a:schemeClr val="bg1"/>
          </a:solidFill>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797762" cy="584775"/>
          </a:xfrm>
          <a:prstGeom prst="rect">
            <a:avLst/>
          </a:prstGeom>
          <a:solidFill>
            <a:srgbClr val="F0F4FA"/>
          </a:solidFill>
        </p:spPr>
        <p:txBody>
          <a:bodyPr wrap="square" rtlCol="0">
            <a:spAutoFit/>
          </a:bodyPr>
          <a:lstStyle/>
          <a:p>
            <a:r>
              <a:rPr lang="el-GR" sz="3200" b="1" dirty="0">
                <a:solidFill>
                  <a:srgbClr val="2A4591"/>
                </a:solidFill>
                <a:latin typeface="Calibri" charset="0"/>
                <a:ea typeface="Calibri" charset="0"/>
                <a:cs typeface="Calibri" charset="0"/>
              </a:rPr>
              <a:t>ΕΥΡΩΠΑΪΚΟΣ ΠΟΛΙΤΙΣΜΟΣ</a:t>
            </a:r>
            <a:endParaRPr lang="fr-FR" sz="3200" b="1" dirty="0">
              <a:solidFill>
                <a:srgbClr val="2A4591"/>
              </a:solidFill>
              <a:latin typeface="Calibri" charset="0"/>
              <a:ea typeface="Calibri" charset="0"/>
              <a:cs typeface="Calibri" charset="0"/>
            </a:endParaRPr>
          </a:p>
        </p:txBody>
      </p:sp>
      <p:cxnSp>
        <p:nvCxnSpPr>
          <p:cNvPr id="12"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1844040" y="4502133"/>
            <a:ext cx="70080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l-GR" sz="2000" b="1" dirty="0">
                <a:solidFill>
                  <a:schemeClr val="accent5">
                    <a:lumMod val="50000"/>
                  </a:schemeClr>
                </a:solidFill>
              </a:rPr>
              <a:t>Ο ευρωπαϊκός πολιτισμός και η πολυμορφία πηγάζουν από:</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την Αρχαία Ελλάδα και Ρώμη</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τη Μεταρρύθμιση και τον Διαφωτισμό</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τον κοινοβουλευτισμό και τα κοινωνικά δικαιώματα</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ΕΥΡΩΠΑΙΟΙ ΚΑΛΛΙΤΕΧΝΕΣ</a:t>
            </a:r>
            <a:endParaRPr lang="fr-FR" sz="3200" b="1" dirty="0">
              <a:solidFill>
                <a:srgbClr val="2A4591"/>
              </a:solidFill>
              <a:latin typeface="Calibri" charset="0"/>
              <a:ea typeface="Calibri" charset="0"/>
              <a:cs typeface="Calibri" charset="0"/>
            </a:endParaRP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l-GR" dirty="0"/>
              <a:t>Με την πάροδο των αιώνων, νέα είδη μουσικής, αρχιτεκτονικής και λογοτεχνίας ενέπνευσαν τους καλλιτέχνες σε όλη την Ευρώπη.</a:t>
            </a:r>
            <a:endParaRPr lang="en-GB" dirty="0"/>
          </a:p>
        </p:txBody>
      </p:sp>
      <p:sp>
        <p:nvSpPr>
          <p:cNvPr id="8" name="Rectangle 7"/>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l-GR" dirty="0"/>
              <a:t>Για παράδειγμα:</a:t>
            </a:r>
            <a:endParaRPr lang="en-GB" dirty="0"/>
          </a:p>
        </p:txBody>
      </p:sp>
      <p:sp>
        <p:nvSpPr>
          <p:cNvPr id="4" name="TextBox 3"/>
          <p:cNvSpPr txBox="1"/>
          <p:nvPr/>
        </p:nvSpPr>
        <p:spPr>
          <a:xfrm>
            <a:off x="551682" y="2854914"/>
            <a:ext cx="2145306" cy="1600438"/>
          </a:xfrm>
          <a:prstGeom prst="rect">
            <a:avLst/>
          </a:prstGeom>
          <a:noFill/>
        </p:spPr>
        <p:txBody>
          <a:bodyPr wrap="square" rtlCol="0">
            <a:spAutoFit/>
          </a:bodyPr>
          <a:lstStyle/>
          <a:p>
            <a:pPr marL="342900" indent="-342900">
              <a:buFont typeface="+mj-lt"/>
              <a:buAutoNum type="arabicPeriod"/>
            </a:pPr>
            <a:r>
              <a:rPr lang="el-GR" sz="1600" dirty="0"/>
              <a:t>Ο Πάμπλο Πικάσο</a:t>
            </a:r>
          </a:p>
          <a:p>
            <a:pPr marL="342900" indent="-342900">
              <a:buFont typeface="+mj-lt"/>
              <a:buAutoNum type="arabicPeriod"/>
            </a:pPr>
            <a:r>
              <a:rPr lang="el-GR" sz="1600" dirty="0"/>
              <a:t>Ο Λούντβιχ βαν </a:t>
            </a:r>
            <a:r>
              <a:rPr lang="el-GR" sz="1600" dirty="0" err="1"/>
              <a:t>Μπετόβεν</a:t>
            </a:r>
            <a:endParaRPr lang="el-GR" sz="1600" dirty="0"/>
          </a:p>
          <a:p>
            <a:pPr marL="342900" indent="-342900">
              <a:buFont typeface="+mj-lt"/>
              <a:buAutoNum type="arabicPeriod"/>
            </a:pPr>
            <a:r>
              <a:rPr lang="el-GR" sz="1600" dirty="0"/>
              <a:t>Ο Αλφόνς </a:t>
            </a:r>
            <a:r>
              <a:rPr lang="el-GR" sz="1600" dirty="0" err="1"/>
              <a:t>Μούκα</a:t>
            </a:r>
            <a:endParaRPr lang="el-GR" sz="1600" dirty="0"/>
          </a:p>
          <a:p>
            <a:pPr marL="342900" indent="-342900">
              <a:buFont typeface="+mj-lt"/>
              <a:buAutoNum type="arabicPeriod"/>
            </a:pPr>
            <a:r>
              <a:rPr lang="el-GR" sz="1600" dirty="0"/>
              <a:t>Η </a:t>
            </a:r>
            <a:r>
              <a:rPr lang="el-GR" sz="1600" dirty="0" err="1"/>
              <a:t>Χίλμα</a:t>
            </a:r>
            <a:r>
              <a:rPr lang="el-GR" sz="1600" dirty="0"/>
              <a:t> </a:t>
            </a:r>
            <a:r>
              <a:rPr lang="el-GR" sz="1600" dirty="0" err="1"/>
              <a:t>αφ</a:t>
            </a:r>
            <a:r>
              <a:rPr lang="el-GR" sz="1600" dirty="0"/>
              <a:t> </a:t>
            </a:r>
            <a:r>
              <a:rPr lang="el-GR" sz="1600" dirty="0" err="1"/>
              <a:t>Κλιντ</a:t>
            </a:r>
            <a:endParaRPr lang="el-GR" sz="1600" dirty="0"/>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659977" y="2811624"/>
            <a:ext cx="2393451" cy="1846659"/>
          </a:xfrm>
          <a:prstGeom prst="rect">
            <a:avLst/>
          </a:prstGeom>
          <a:noFill/>
        </p:spPr>
        <p:txBody>
          <a:bodyPr wrap="square" rtlCol="0">
            <a:spAutoFit/>
          </a:bodyPr>
          <a:lstStyle/>
          <a:p>
            <a:pPr marL="342900" indent="-342900">
              <a:buFont typeface="+mj-lt"/>
              <a:buAutoNum type="arabicPeriod" startAt="5"/>
            </a:pPr>
            <a:r>
              <a:rPr lang="el-GR" sz="1600" dirty="0"/>
              <a:t>Ο Στέφαν </a:t>
            </a:r>
            <a:r>
              <a:rPr lang="el-GR" sz="1600" dirty="0" err="1"/>
              <a:t>Τσβάιχ</a:t>
            </a:r>
            <a:endParaRPr lang="el-GR" sz="1600" dirty="0"/>
          </a:p>
          <a:p>
            <a:pPr marL="342900" indent="-342900">
              <a:buFont typeface="+mj-lt"/>
              <a:buAutoNum type="arabicPeriod" startAt="5"/>
            </a:pPr>
            <a:r>
              <a:rPr lang="el-GR" sz="1600" dirty="0"/>
              <a:t>Η </a:t>
            </a:r>
            <a:r>
              <a:rPr lang="el-GR" sz="1600" dirty="0" err="1"/>
              <a:t>Βισουάβα</a:t>
            </a:r>
            <a:r>
              <a:rPr lang="el-GR" sz="1600" dirty="0"/>
              <a:t> Σιμπόρσκα</a:t>
            </a:r>
          </a:p>
          <a:p>
            <a:pPr marL="342900" indent="-342900">
              <a:buFont typeface="+mj-lt"/>
              <a:buAutoNum type="arabicPeriod" startAt="5"/>
            </a:pPr>
            <a:r>
              <a:rPr lang="el-GR" sz="1600" dirty="0"/>
              <a:t>Η Σιμόν ντε </a:t>
            </a:r>
            <a:r>
              <a:rPr lang="el-GR" sz="1600" dirty="0" err="1"/>
              <a:t>Μποβουάρ</a:t>
            </a:r>
            <a:endParaRPr lang="el-GR" sz="1600" dirty="0"/>
          </a:p>
          <a:p>
            <a:pPr marL="342900" indent="-342900">
              <a:buFont typeface="+mj-lt"/>
              <a:buAutoNum type="arabicPeriod" startAt="5"/>
            </a:pPr>
            <a:r>
              <a:rPr lang="el-GR" sz="1600" dirty="0"/>
              <a:t>Η </a:t>
            </a:r>
            <a:r>
              <a:rPr lang="el-GR" sz="1600" dirty="0" err="1"/>
              <a:t>Μάγκντα</a:t>
            </a:r>
            <a:r>
              <a:rPr lang="el-GR" sz="1600" dirty="0"/>
              <a:t> </a:t>
            </a:r>
            <a:r>
              <a:rPr lang="el-GR" sz="1600" dirty="0" err="1"/>
              <a:t>Σάμπο</a:t>
            </a:r>
            <a:endParaRPr lang="el-GR" sz="1600"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ΕΥΡΩΠΑΪΚΕΣ ΑΞΙΕΣ</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Ανθρώπινη αξιοπρέπεια</a:t>
            </a:r>
            <a:endParaRPr lang="fr-BE" sz="2400" dirty="0">
              <a:solidFill>
                <a:schemeClr val="tx1"/>
              </a:solidFill>
            </a:endParaRPr>
          </a:p>
          <a:p>
            <a:pPr algn="ctr"/>
            <a:r>
              <a:rPr lang="el-GR" sz="2400" dirty="0">
                <a:solidFill>
                  <a:schemeClr val="tx1"/>
                </a:solidFill>
              </a:rPr>
              <a:t>Ελευθερία</a:t>
            </a:r>
            <a:endParaRPr lang="en-US" sz="2400" dirty="0">
              <a:solidFill>
                <a:schemeClr val="tx1"/>
              </a:solidFill>
            </a:endParaRPr>
          </a:p>
          <a:p>
            <a:pPr algn="ctr"/>
            <a:r>
              <a:rPr lang="el-GR" sz="2400" dirty="0">
                <a:solidFill>
                  <a:schemeClr val="tx1"/>
                </a:solidFill>
              </a:rPr>
              <a:t>Δημοκρατία</a:t>
            </a:r>
            <a:endParaRPr lang="en-US" sz="2400" dirty="0">
              <a:solidFill>
                <a:schemeClr val="tx1"/>
              </a:solidFill>
            </a:endParaRPr>
          </a:p>
          <a:p>
            <a:pPr algn="ctr"/>
            <a:r>
              <a:rPr lang="el-GR" sz="2400" dirty="0">
                <a:solidFill>
                  <a:schemeClr val="tx1"/>
                </a:solidFill>
              </a:rPr>
              <a:t>Ισότητα</a:t>
            </a:r>
            <a:endParaRPr lang="en-US" sz="2400" dirty="0">
              <a:solidFill>
                <a:schemeClr val="tx1"/>
              </a:solidFill>
            </a:endParaRPr>
          </a:p>
          <a:p>
            <a:pPr algn="ctr"/>
            <a:r>
              <a:rPr lang="el-GR" sz="2400" dirty="0">
                <a:solidFill>
                  <a:schemeClr val="tx1"/>
                </a:solidFill>
              </a:rPr>
              <a:t>Κράτος δικαίου</a:t>
            </a:r>
            <a:endParaRPr lang="fr-BE" sz="2400" dirty="0">
              <a:solidFill>
                <a:schemeClr val="tx1"/>
              </a:solidFill>
            </a:endParaRPr>
          </a:p>
          <a:p>
            <a:pPr algn="ctr"/>
            <a:r>
              <a:rPr lang="el-GR" sz="2400" dirty="0">
                <a:solidFill>
                  <a:schemeClr val="tx1"/>
                </a:solidFill>
              </a:rPr>
              <a:t>Ανθρώπινα δικαιώματα</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33634</TotalTime>
  <Words>5134</Words>
  <Application>Microsoft Office PowerPoint</Application>
  <PresentationFormat>On-screen Show (4:3)</PresentationFormat>
  <Paragraphs>578</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ΑΠΟ ΤΟΝ ΠΟΛΕΜΟ ΣΤΗΝ ΕΙΡΗΝΗ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ΣΠΟΥΔΕΣ, ΕΡΓΑΣΙΑ ΚΑΙ ΕΘΕΛΟΝΤΙΣΜΟΣ  </vt:lpstr>
      <vt:lpstr>     ΤΑΞΙΔΙΑ  </vt:lpstr>
      <vt:lpstr>      ...ΚΑΙ ΠΟΛΥ ΠΕΡΙΣΣΟΤΕΡΑ  </vt:lpstr>
      <vt:lpstr>      ΠΡΟΤΕΡΑΙΟΤΗΤΕΣ ΤΗΣ ΕΕ  </vt:lpstr>
      <vt:lpstr>      2022: ΑΛΛΗΛΕΓΓΥΗ ΤΗΣ ΕΕ ΠΡΟΣ ΤΗΝ ΟΥΚΡΑΝΙΑ  </vt:lpstr>
      <vt:lpstr>      2022: ΕΥΡΩΠΑΪΚΟ ΕΤΟΣ ΝΕΟΛΑΙΑΣ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1551</cp:revision>
  <cp:lastPrinted>2019-09-03T09:29:06Z</cp:lastPrinted>
  <dcterms:created xsi:type="dcterms:W3CDTF">2018-11-12T13:20:47Z</dcterms:created>
  <dcterms:modified xsi:type="dcterms:W3CDTF">2023-03-10T16:00:34Z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2023-02-06T20:01:29Z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90b62ab9-2f77-49a6-bf05-dfc05a29ce5f</vt:lpwstr>
  </property>
  <property fmtid="{D5CDD505-2E9C-101B-9397-08002B2CF9AE}" pid="8" name="MSIP_Label_6bd9ddd1-4d20-43f6-abfa-fc3c07406f94_ContentBits">
    <vt:lpwstr>0</vt:lpwstr>
  </property>
</Properties>
</file>