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3"/>
    <p:sldMasterId id="2147483698" r:id="rId4"/>
  </p:sldMasterIdLst>
  <p:notesMasterIdLst>
    <p:notesMasterId r:id="rId46"/>
  </p:notesMasterIdLst>
  <p:handoutMasterIdLst>
    <p:handoutMasterId r:id="rId47"/>
  </p:handoutMasterIdLst>
  <p:sldIdLst>
    <p:sldId id="327" r:id="rId5"/>
    <p:sldId id="423" r:id="rId6"/>
    <p:sldId id="347" r:id="rId7"/>
    <p:sldId id="294" r:id="rId8"/>
    <p:sldId id="396" r:id="rId9"/>
    <p:sldId id="354" r:id="rId10"/>
    <p:sldId id="355" r:id="rId11"/>
    <p:sldId id="356" r:id="rId12"/>
    <p:sldId id="357" r:id="rId13"/>
    <p:sldId id="417" r:id="rId14"/>
    <p:sldId id="416" r:id="rId15"/>
    <p:sldId id="348" r:id="rId16"/>
    <p:sldId id="346" r:id="rId17"/>
    <p:sldId id="410" r:id="rId18"/>
    <p:sldId id="398" r:id="rId19"/>
    <p:sldId id="300" r:id="rId20"/>
    <p:sldId id="413" r:id="rId21"/>
    <p:sldId id="314" r:id="rId22"/>
    <p:sldId id="428" r:id="rId23"/>
    <p:sldId id="349" r:id="rId24"/>
    <p:sldId id="425" r:id="rId25"/>
    <p:sldId id="406" r:id="rId26"/>
    <p:sldId id="407" r:id="rId27"/>
    <p:sldId id="408" r:id="rId28"/>
    <p:sldId id="426" r:id="rId29"/>
    <p:sldId id="431" r:id="rId30"/>
    <p:sldId id="334" r:id="rId31"/>
    <p:sldId id="350" r:id="rId32"/>
    <p:sldId id="384" r:id="rId33"/>
    <p:sldId id="390" r:id="rId34"/>
    <p:sldId id="385" r:id="rId35"/>
    <p:sldId id="352" r:id="rId36"/>
    <p:sldId id="339" r:id="rId37"/>
    <p:sldId id="393" r:id="rId38"/>
    <p:sldId id="395" r:id="rId39"/>
    <p:sldId id="394" r:id="rId40"/>
    <p:sldId id="435" r:id="rId41"/>
    <p:sldId id="437" r:id="rId42"/>
    <p:sldId id="342" r:id="rId43"/>
    <p:sldId id="343" r:id="rId44"/>
    <p:sldId id="430" r:id="rId45"/>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ΠΙΝΑΚΑΣ ΠΕΡΙΕΧΟΜΕΝΩΝ" id="{51FA4466-1705-B94D-BF4F-554C4F735700}">
          <p14:sldIdLst>
            <p14:sldId id="423"/>
            <p14:sldId id="347"/>
          </p14:sldIdLst>
        </p14:section>
        <p14:section name="ΤΙ ΕΙΝΑΙ Η ΕΥΡΩΠΗ;" id="{EC384AE8-3301-F140-B97D-95A80BA374C4}">
          <p14:sldIdLst>
            <p14:sldId id="294"/>
            <p14:sldId id="396"/>
            <p14:sldId id="354"/>
            <p14:sldId id="355"/>
            <p14:sldId id="356"/>
            <p14:sldId id="357"/>
            <p14:sldId id="417"/>
            <p14:sldId id="416"/>
          </p14:sldIdLst>
        </p14:section>
        <p14:section name="ΤΟ ΕΥΡΩΠΑΪΚΟ ΕΡΓΟ" id="{BA3F5049-C3DF-E349-90D6-8E6AF1360F92}">
          <p14:sldIdLst>
            <p14:sldId id="348"/>
            <p14:sldId id="346"/>
            <p14:sldId id="410"/>
            <p14:sldId id="398"/>
            <p14:sldId id="300"/>
            <p14:sldId id="413"/>
            <p14:sldId id="314"/>
            <p14:sldId id="428"/>
          </p14:sldIdLst>
        </p14:section>
        <p14:section name="ΤΙ ΚΑΝΕΙ Η ΕΕ;" id="{5E61B94E-74E9-E84B-ACFB-56066B76546E}">
          <p14:sldIdLst>
            <p14:sldId id="349"/>
            <p14:sldId id="425"/>
            <p14:sldId id="406"/>
            <p14:sldId id="407"/>
            <p14:sldId id="408"/>
            <p14:sldId id="426"/>
            <p14:sldId id="431"/>
            <p14:sldId id="334"/>
          </p14:sldIdLst>
        </p14:section>
        <p14:section name="ΠΏΣ ΛΕΙΤΟΥΡΓΕΊ Η ΕΕ;" id="{AB4CD371-728D-8742-BF17-A81C6428FE04}">
          <p14:sldIdLst>
            <p14:sldId id="350"/>
            <p14:sldId id="384"/>
            <p14:sldId id="390"/>
            <p14:sldId id="385"/>
            <p14:sldId id="352"/>
            <p14:sldId id="339"/>
            <p14:sldId id="393"/>
            <p14:sldId id="395"/>
            <p14:sldId id="394"/>
            <p14:sldId id="435"/>
            <p14:sldId id="437"/>
          </p14:sldIdLst>
        </p14:section>
        <p14:section name="ΠΩΣ ΜΠΟΡΩ ΝΑ ΜΑΘΩ ΠΕΡΙΣΣΟΤΕΡΑ ΓΙΑ ΤΗΝ ΕΕ;" id="{4DEDCB1D-88D9-A345-A677-739D4EF1E4F1}">
          <p14:sldIdLst>
            <p14:sldId id="342"/>
          </p14:sldIdLst>
        </p14:section>
        <p14:section name="ΕΠΙΚΟΙΝΩΝΙΑ"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A9AC4C-791F-BBBD-D351-4EF4F8909CD8}" v="1" dt="2025-05-02T15:09:31.5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85962" autoAdjust="0"/>
  </p:normalViewPr>
  <p:slideViewPr>
    <p:cSldViewPr snapToGrid="0" snapToObjects="1">
      <p:cViewPr varScale="1">
        <p:scale>
          <a:sx n="64" d="100"/>
          <a:sy n="64" d="100"/>
        </p:scale>
        <p:origin x="1416" y="56"/>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ETANO Manuela (COMM)" userId="S::manuela.oretano@ec.europa.eu::c302b6c1-a6cf-48e9-bad6-372049ac2824" providerId="AD" clId="Web-{C5AA5DB6-594F-9484-F8C2-684253D27886}"/>
    <pc:docChg chg="modSld">
      <pc:chgData name="ORETANO Manuela (COMM)" userId="S::manuela.oretano@ec.europa.eu::c302b6c1-a6cf-48e9-bad6-372049ac2824" providerId="AD" clId="Web-{C5AA5DB6-594F-9484-F8C2-684253D27886}" dt="2024-07-17T09:08:34.955" v="0"/>
      <pc:docMkLst>
        <pc:docMk/>
      </pc:docMkLst>
      <pc:sldChg chg="modNotes">
        <pc:chgData name="ORETANO Manuela (COMM)" userId="S::manuela.oretano@ec.europa.eu::c302b6c1-a6cf-48e9-bad6-372049ac2824" providerId="AD" clId="Web-{C5AA5DB6-594F-9484-F8C2-684253D27886}" dt="2024-07-17T09:08:34.955" v="0"/>
        <pc:sldMkLst>
          <pc:docMk/>
          <pc:sldMk cId="727304098" sldId="431"/>
        </pc:sldMkLst>
      </pc:sldChg>
    </pc:docChg>
  </pc:docChgLst>
  <pc:docChgLst>
    <pc:chgData name="ORETANO Manuela (COMM)" userId="S::manuela.oretano@ec.europa.eu::c302b6c1-a6cf-48e9-bad6-372049ac2824" providerId="AD" clId="Web-{A3EC06FC-BB61-9DBF-63F7-AAC270907DD4}"/>
    <pc:docChg chg="modSld">
      <pc:chgData name="ORETANO Manuela (COMM)" userId="S::manuela.oretano@ec.europa.eu::c302b6c1-a6cf-48e9-bad6-372049ac2824" providerId="AD" clId="Web-{A3EC06FC-BB61-9DBF-63F7-AAC270907DD4}" dt="2025-01-10T11:35:55.512" v="2"/>
      <pc:docMkLst>
        <pc:docMk/>
      </pc:docMkLst>
      <pc:sldChg chg="modSp">
        <pc:chgData name="ORETANO Manuela (COMM)" userId="S::manuela.oretano@ec.europa.eu::c302b6c1-a6cf-48e9-bad6-372049ac2824" providerId="AD" clId="Web-{A3EC06FC-BB61-9DBF-63F7-AAC270907DD4}" dt="2025-01-10T11:35:12.402" v="0"/>
        <pc:sldMkLst>
          <pc:docMk/>
          <pc:sldMk cId="3209097916" sldId="327"/>
        </pc:sldMkLst>
        <pc:picChg chg="mod">
          <ac:chgData name="ORETANO Manuela (COMM)" userId="S::manuela.oretano@ec.europa.eu::c302b6c1-a6cf-48e9-bad6-372049ac2824" providerId="AD" clId="Web-{A3EC06FC-BB61-9DBF-63F7-AAC270907DD4}" dt="2025-01-10T11:35:12.402" v="0"/>
          <ac:picMkLst>
            <pc:docMk/>
            <pc:sldMk cId="3209097916" sldId="327"/>
            <ac:picMk id="6" creationId="{00000000-0000-0000-0000-000000000000}"/>
          </ac:picMkLst>
        </pc:picChg>
      </pc:sldChg>
      <pc:sldChg chg="modSp">
        <pc:chgData name="ORETANO Manuela (COMM)" userId="S::manuela.oretano@ec.europa.eu::c302b6c1-a6cf-48e9-bad6-372049ac2824" providerId="AD" clId="Web-{A3EC06FC-BB61-9DBF-63F7-AAC270907DD4}" dt="2025-01-10T11:35:40.918" v="1"/>
        <pc:sldMkLst>
          <pc:docMk/>
          <pc:sldMk cId="4151216835" sldId="339"/>
        </pc:sldMkLst>
        <pc:picChg chg="mod">
          <ac:chgData name="ORETANO Manuela (COMM)" userId="S::manuela.oretano@ec.europa.eu::c302b6c1-a6cf-48e9-bad6-372049ac2824" providerId="AD" clId="Web-{A3EC06FC-BB61-9DBF-63F7-AAC270907DD4}" dt="2025-01-10T11:35:40.918" v="1"/>
          <ac:picMkLst>
            <pc:docMk/>
            <pc:sldMk cId="4151216835" sldId="339"/>
            <ac:picMk id="4" creationId="{00000000-0000-0000-0000-000000000000}"/>
          </ac:picMkLst>
        </pc:picChg>
      </pc:sldChg>
      <pc:sldChg chg="modSp">
        <pc:chgData name="ORETANO Manuela (COMM)" userId="S::manuela.oretano@ec.europa.eu::c302b6c1-a6cf-48e9-bad6-372049ac2824" providerId="AD" clId="Web-{A3EC06FC-BB61-9DBF-63F7-AAC270907DD4}" dt="2025-01-10T11:35:55.512" v="2"/>
        <pc:sldMkLst>
          <pc:docMk/>
          <pc:sldMk cId="1034728412" sldId="352"/>
        </pc:sldMkLst>
        <pc:picChg chg="mod">
          <ac:chgData name="ORETANO Manuela (COMM)" userId="S::manuela.oretano@ec.europa.eu::c302b6c1-a6cf-48e9-bad6-372049ac2824" providerId="AD" clId="Web-{A3EC06FC-BB61-9DBF-63F7-AAC270907DD4}" dt="2025-01-10T11:35:55.512" v="2"/>
          <ac:picMkLst>
            <pc:docMk/>
            <pc:sldMk cId="1034728412" sldId="352"/>
            <ac:picMk id="15" creationId="{2F9512DC-1BC8-204B-B55A-31E4CAAF6952}"/>
          </ac:picMkLst>
        </pc:picChg>
      </pc:sldChg>
    </pc:docChg>
  </pc:docChgLst>
  <pc:docChgLst>
    <pc:chgData name="ORETANO Manuela (COMM)" userId="S::manuela.oretano@ec.europa.eu::c302b6c1-a6cf-48e9-bad6-372049ac2824" providerId="AD" clId="Web-{9892F985-C9A7-7BA6-DB5F-9FAF4EF70BF0}"/>
    <pc:docChg chg="modSld">
      <pc:chgData name="ORETANO Manuela (COMM)" userId="S::manuela.oretano@ec.europa.eu::c302b6c1-a6cf-48e9-bad6-372049ac2824" providerId="AD" clId="Web-{9892F985-C9A7-7BA6-DB5F-9FAF4EF70BF0}" dt="2024-07-15T13:12:12.846" v="12"/>
      <pc:docMkLst>
        <pc:docMk/>
      </pc:docMkLst>
      <pc:sldChg chg="modNotes">
        <pc:chgData name="ORETANO Manuela (COMM)" userId="S::manuela.oretano@ec.europa.eu::c302b6c1-a6cf-48e9-bad6-372049ac2824" providerId="AD" clId="Web-{9892F985-C9A7-7BA6-DB5F-9FAF4EF70BF0}" dt="2024-07-15T13:06:48.915" v="1"/>
        <pc:sldMkLst>
          <pc:docMk/>
          <pc:sldMk cId="1225291961" sldId="408"/>
        </pc:sldMkLst>
      </pc:sldChg>
      <pc:sldChg chg="modNotes">
        <pc:chgData name="ORETANO Manuela (COMM)" userId="S::manuela.oretano@ec.europa.eu::c302b6c1-a6cf-48e9-bad6-372049ac2824" providerId="AD" clId="Web-{9892F985-C9A7-7BA6-DB5F-9FAF4EF70BF0}" dt="2024-07-15T13:09:35.569" v="8"/>
        <pc:sldMkLst>
          <pc:docMk/>
          <pc:sldMk cId="709964528" sldId="409"/>
        </pc:sldMkLst>
      </pc:sldChg>
      <pc:sldChg chg="modNotes">
        <pc:chgData name="ORETANO Manuela (COMM)" userId="S::manuela.oretano@ec.europa.eu::c302b6c1-a6cf-48e9-bad6-372049ac2824" providerId="AD" clId="Web-{9892F985-C9A7-7BA6-DB5F-9FAF4EF70BF0}" dt="2024-07-15T13:12:12.846" v="12"/>
        <pc:sldMkLst>
          <pc:docMk/>
          <pc:sldMk cId="2950166645" sldId="437"/>
        </pc:sldMkLst>
      </pc:sldChg>
    </pc:docChg>
  </pc:docChgLst>
  <pc:docChgLst>
    <pc:chgData name="PEKONEN Essi (COMM)" userId="S::essi.pekonen@ec.europa.eu::faa4a04e-b659-4410-aa26-bf3b85a833eb" providerId="AD" clId="Web-{18F5C288-70AA-9661-3A9C-EF2E3824F4C2}"/>
    <pc:docChg chg="delSld modSection">
      <pc:chgData name="PEKONEN Essi (COMM)" userId="S::essi.pekonen@ec.europa.eu::faa4a04e-b659-4410-aa26-bf3b85a833eb" providerId="AD" clId="Web-{18F5C288-70AA-9661-3A9C-EF2E3824F4C2}" dt="2024-07-03T07:53:53.548" v="2"/>
      <pc:docMkLst>
        <pc:docMk/>
      </pc:docMkLst>
      <pc:sldChg chg="del">
        <pc:chgData name="PEKONEN Essi (COMM)" userId="S::essi.pekonen@ec.europa.eu::faa4a04e-b659-4410-aa26-bf3b85a833eb" providerId="AD" clId="Web-{18F5C288-70AA-9661-3A9C-EF2E3824F4C2}" dt="2024-07-03T07:53:52.220" v="1"/>
        <pc:sldMkLst>
          <pc:docMk/>
          <pc:sldMk cId="2298217229" sldId="257"/>
        </pc:sldMkLst>
      </pc:sldChg>
      <pc:sldChg chg="del">
        <pc:chgData name="PEKONEN Essi (COMM)" userId="S::essi.pekonen@ec.europa.eu::faa4a04e-b659-4410-aa26-bf3b85a833eb" providerId="AD" clId="Web-{18F5C288-70AA-9661-3A9C-EF2E3824F4C2}" dt="2024-07-03T07:53:50.907" v="0"/>
        <pc:sldMkLst>
          <pc:docMk/>
          <pc:sldMk cId="3066518217" sldId="432"/>
        </pc:sldMkLst>
      </pc:sldChg>
      <pc:sldChg chg="del">
        <pc:chgData name="PEKONEN Essi (COMM)" userId="S::essi.pekonen@ec.europa.eu::faa4a04e-b659-4410-aa26-bf3b85a833eb" providerId="AD" clId="Web-{18F5C288-70AA-9661-3A9C-EF2E3824F4C2}" dt="2024-07-03T07:53:53.548" v="2"/>
        <pc:sldMkLst>
          <pc:docMk/>
          <pc:sldMk cId="2006266051" sldId="433"/>
        </pc:sldMkLst>
      </pc:sldChg>
    </pc:docChg>
  </pc:docChgLst>
  <pc:docChgLst>
    <pc:chgData name="ORETANO Manuela (COMM)" userId="c302b6c1-a6cf-48e9-bad6-372049ac2824" providerId="ADAL" clId="{19B3EA18-05BA-4DC4-B982-937AE7CDC466}"/>
    <pc:docChg chg="modSld">
      <pc:chgData name="ORETANO Manuela (COMM)" userId="c302b6c1-a6cf-48e9-bad6-372049ac2824" providerId="ADAL" clId="{19B3EA18-05BA-4DC4-B982-937AE7CDC466}" dt="2025-01-31T09:05:33.603" v="0" actId="14826"/>
      <pc:docMkLst>
        <pc:docMk/>
      </pc:docMkLst>
      <pc:sldChg chg="modSp">
        <pc:chgData name="ORETANO Manuela (COMM)" userId="c302b6c1-a6cf-48e9-bad6-372049ac2824" providerId="ADAL" clId="{19B3EA18-05BA-4DC4-B982-937AE7CDC466}" dt="2025-01-31T09:05:33.603" v="0" actId="14826"/>
        <pc:sldMkLst>
          <pc:docMk/>
          <pc:sldMk cId="3562266476" sldId="314"/>
        </pc:sldMkLst>
        <pc:picChg chg="mod">
          <ac:chgData name="ORETANO Manuela (COMM)" userId="c302b6c1-a6cf-48e9-bad6-372049ac2824" providerId="ADAL" clId="{19B3EA18-05BA-4DC4-B982-937AE7CDC466}" dt="2025-01-31T09:05:33.603" v="0" actId="14826"/>
          <ac:picMkLst>
            <pc:docMk/>
            <pc:sldMk cId="3562266476" sldId="314"/>
            <ac:picMk id="3" creationId="{9934488E-DA23-ECB2-26FE-1A9EA9DE1ED3}"/>
          </ac:picMkLst>
        </pc:picChg>
      </pc:sldChg>
    </pc:docChg>
  </pc:docChgLst>
  <pc:docChgLst>
    <pc:chgData name="ORETANO Manuela (COMM)" userId="S::manuela.oretano@ec.europa.eu::c302b6c1-a6cf-48e9-bad6-372049ac2824" providerId="AD" clId="Web-{C9A9AC4C-791F-BBBD-D351-4EF4F8909CD8}"/>
    <pc:docChg chg="modSld">
      <pc:chgData name="ORETANO Manuela (COMM)" userId="S::manuela.oretano@ec.europa.eu::c302b6c1-a6cf-48e9-bad6-372049ac2824" providerId="AD" clId="Web-{C9A9AC4C-791F-BBBD-D351-4EF4F8909CD8}" dt="2025-05-02T15:09:24.297" v="4"/>
      <pc:docMkLst>
        <pc:docMk/>
      </pc:docMkLst>
      <pc:sldChg chg="modNotes">
        <pc:chgData name="ORETANO Manuela (COMM)" userId="S::manuela.oretano@ec.europa.eu::c302b6c1-a6cf-48e9-bad6-372049ac2824" providerId="AD" clId="Web-{C9A9AC4C-791F-BBBD-D351-4EF4F8909CD8}" dt="2025-05-02T15:09:24.297" v="4"/>
        <pc:sldMkLst>
          <pc:docMk/>
          <pc:sldMk cId="3562266476" sldId="314"/>
        </pc:sldMkLst>
      </pc:sldChg>
    </pc:docChg>
  </pc:docChgLst>
  <pc:docChgLst>
    <pc:chgData name="ORETANO Manuela (COMM)" userId="S::manuela.oretano@ec.europa.eu::c302b6c1-a6cf-48e9-bad6-372049ac2824" providerId="AD" clId="Web-{AF08B588-31F0-2888-C163-9FFDEFCDFC19}"/>
    <pc:docChg chg="delSld modSection">
      <pc:chgData name="ORETANO Manuela (COMM)" userId="S::manuela.oretano@ec.europa.eu::c302b6c1-a6cf-48e9-bad6-372049ac2824" providerId="AD" clId="Web-{AF08B588-31F0-2888-C163-9FFDEFCDFC19}" dt="2024-07-16T10:36:44.157" v="0"/>
      <pc:docMkLst>
        <pc:docMk/>
      </pc:docMkLst>
      <pc:sldChg chg="del">
        <pc:chgData name="ORETANO Manuela (COMM)" userId="S::manuela.oretano@ec.europa.eu::c302b6c1-a6cf-48e9-bad6-372049ac2824" providerId="AD" clId="Web-{AF08B588-31F0-2888-C163-9FFDEFCDFC19}" dt="2024-07-16T10:36:44.157" v="0"/>
        <pc:sldMkLst>
          <pc:docMk/>
          <pc:sldMk cId="709964528" sldId="409"/>
        </pc:sldMkLst>
      </pc:sldChg>
    </pc:docChg>
  </pc:docChgLst>
</pc:chgInfo>
</file>

<file path=ppt/diagrams/_rels/data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ata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ata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rawing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custT="1"/>
      <dgm:spPr>
        <a:solidFill>
          <a:srgbClr val="005674">
            <a:alpha val="50000"/>
          </a:srgbClr>
        </a:solidFill>
      </dgm:spPr>
      <dgm:t>
        <a:bodyPr/>
        <a:lstStyle/>
        <a:p>
          <a:r>
            <a:rPr lang="el-GR" sz="2400" b="1" dirty="0"/>
            <a:t>24 ΕΠΙΣΗΜΕΣ ΓΛΩΣΣΕΣ ΤΗΣ ΕΕ </a:t>
          </a:r>
          <a:endParaRPr lang="en-US" sz="2400" b="1" dirty="0"/>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dgm:spPr/>
      <dgm:t>
        <a:bodyPr/>
        <a:lstStyle/>
        <a:p>
          <a:r>
            <a:rPr lang="el-GR" b="1" dirty="0"/>
            <a:t>Σλαβικές: </a:t>
          </a:r>
          <a:r>
            <a:rPr lang="el-GR" b="0" dirty="0"/>
            <a:t>βουλγαρικά, τσεχικά, κροατικά, πολωνικά, σλοβακικά και σλοβενικά</a:t>
          </a:r>
          <a:endParaRPr lang="en-US" b="0" dirty="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dgm:spPr>
        <a:solidFill>
          <a:schemeClr val="accent2">
            <a:lumMod val="75000"/>
            <a:alpha val="50000"/>
          </a:schemeClr>
        </a:solidFill>
      </dgm:spPr>
      <dgm:t>
        <a:bodyPr/>
        <a:lstStyle/>
        <a:p>
          <a:r>
            <a:rPr lang="el-GR" b="1" dirty="0"/>
            <a:t>Γερμανικές: </a:t>
          </a:r>
          <a:r>
            <a:rPr lang="el-GR" b="0" dirty="0"/>
            <a:t>δανικά, γερμανικά, αγγλικά, ολλανδικά και σουηδικά</a:t>
          </a:r>
          <a:endParaRPr lang="en-US" b="0"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dgm:spPr/>
      <dgm:t>
        <a:bodyPr/>
        <a:lstStyle/>
        <a:p>
          <a:r>
            <a:rPr lang="el-GR" b="1" dirty="0"/>
            <a:t>Λατινογενείς: </a:t>
          </a:r>
          <a:r>
            <a:rPr lang="el-GR" b="0" dirty="0"/>
            <a:t>ισπανικά, γαλλικά, ιταλικά, πορτογαλικά και ρουμανικά</a:t>
          </a:r>
          <a:endParaRPr lang="en-US" b="0"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dgm:spPr>
        <a:solidFill>
          <a:srgbClr val="FFC000">
            <a:alpha val="50000"/>
          </a:srgbClr>
        </a:solidFill>
      </dgm:spPr>
      <dgm:t>
        <a:bodyPr/>
        <a:lstStyle/>
        <a:p>
          <a:r>
            <a:rPr lang="el-GR" b="1" dirty="0"/>
            <a:t>Άλλες: </a:t>
          </a:r>
          <a:r>
            <a:rPr lang="el-GR" b="0" dirty="0"/>
            <a:t>εσθονικά και φινλανδικά, ελληνικά, ιρλανδικά, λιθουανικά και </a:t>
          </a:r>
          <a:r>
            <a:rPr lang="el-GR" b="0" dirty="0" err="1"/>
            <a:t>λετονικά</a:t>
          </a:r>
          <a:r>
            <a:rPr lang="el-GR" b="0" dirty="0"/>
            <a:t>, ουγγρικά, </a:t>
          </a:r>
          <a:r>
            <a:rPr lang="el-GR" b="0" i="0" dirty="0"/>
            <a:t>μαλτέζικα</a:t>
          </a:r>
          <a:endParaRPr lang="en-US" b="0"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el-GR" sz="1700" dirty="0">
              <a:solidFill>
                <a:schemeClr val="tx1"/>
              </a:solidFill>
            </a:rPr>
            <a:t>εκπροσωπεί τις κυβερνήσεις των χωρών της ΕΕ</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el-GR" sz="1700">
              <a:solidFill>
                <a:schemeClr val="tx1"/>
              </a:solidFill>
            </a:rPr>
            <a:t>στο πλαίσιό του συνέρχονται υπουργοί των χωρών της ΕΕ, που συνεδριάζουν για να συζητήσουν θέματα της ΕΕ (γεωργία, εξωτερικές υποθέσεις, δικαιοσύνη κ.λπ.)</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el-GR" sz="1700">
              <a:solidFill>
                <a:schemeClr val="tx1"/>
              </a:solidFill>
            </a:rPr>
            <a:t>λαμβάνει αποφάσεις και ψηφίζει νόμους μαζί με το Ευρωπαϊκό Κοινοβούλιο</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el-GR" sz="1700">
              <a:solidFill>
                <a:schemeClr val="tx1"/>
              </a:solidFill>
            </a:rPr>
            <a:t>έχει εναλλασσόμενη Προεδρία —κάθε έξι μήνες αναλαμβάνει την Προεδρία διαφορετική χώρα της ΕΕ</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el-GR" sz="1700" dirty="0">
              <a:solidFill>
                <a:schemeClr val="tx1"/>
              </a:solidFill>
            </a:rPr>
            <a:t>συνεδριάζει στις Βρυξέλλες ή στο Λουξεμβούργο</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el-GR" sz="1700" dirty="0">
              <a:solidFill>
                <a:schemeClr val="tx1"/>
              </a:solidFill>
            </a:rPr>
            <a:t>εκπροσωπεί τα κοινά συμφέροντα της ΕΕ</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el-GR" sz="1400" dirty="0">
              <a:solidFill>
                <a:schemeClr val="tx1"/>
              </a:solidFill>
            </a:rPr>
            <a:t>αποτελείται από έναν πρόεδρο, καθώς και έναν επίτροπο από κάθε χώρα της ΕΕ, ο οποίος είναι αρμόδιος για συγκεκριμένο αντικείμενο</a:t>
          </a:r>
          <a:endParaRPr lang="en-IE" sz="14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el-GR" sz="1700">
              <a:solidFill>
                <a:schemeClr val="tx1"/>
              </a:solidFill>
            </a:rPr>
            <a:t>προτείνει νέους νόμους και προγράμματα</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el-GR" sz="1700">
              <a:solidFill>
                <a:schemeClr val="tx1"/>
              </a:solidFill>
            </a:rPr>
            <a:t>εκλέγεται από το Κοινοβούλιο για 5 έτη</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el-GR" sz="1700">
              <a:solidFill>
                <a:schemeClr val="tx1"/>
              </a:solidFill>
            </a:rPr>
            <a:t>διαχειρίζεται τις πολιτικές και τον προϋπολογισμό της ΕΕ</a:t>
          </a:r>
          <a:endParaRPr lang="en-IE" sz="1700" dirty="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el-GR" sz="1700">
              <a:solidFill>
                <a:schemeClr val="tx1"/>
              </a:solidFill>
            </a:rPr>
            <a:t>είναι ο θεματοφύλακας των Συνθηκών</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el-GR" sz="1700" dirty="0">
              <a:solidFill>
                <a:schemeClr val="tx1"/>
              </a:solidFill>
            </a:rPr>
            <a:t>εδρεύει στις Βρυξέλλες και στο Λουξεμβούργο</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l-GR" sz="1700" b="0" dirty="0">
              <a:solidFill>
                <a:schemeClr val="tx1"/>
              </a:solidFill>
            </a:rPr>
            <a:t>παρακολουθεί τους νόμους της ΕΕ</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el-GR" sz="1700" b="0">
              <a:solidFill>
                <a:schemeClr val="tx1"/>
              </a:solidFill>
            </a:rPr>
            <a:t>διασφαλίζει ότι οι χώρες της ΕΕ τηρούν τους νόμους της ΕΕ</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el-GR" sz="1700" b="0">
              <a:solidFill>
                <a:schemeClr val="tx1"/>
              </a:solidFill>
            </a:rPr>
            <a:t>συμβουλεύει τα εθνικά δικαστήρια για την ερμηνεία αυτών των νόμων</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el-GR" sz="1700" b="0">
              <a:solidFill>
                <a:schemeClr val="tx1"/>
              </a:solidFill>
            </a:rPr>
            <a:t>επιβάλλει κυρώσεις στις χώρες, αν δεν τηρούν τους νόμους της ΕΕ</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el-GR" sz="1700" b="0">
              <a:solidFill>
                <a:schemeClr val="tx1"/>
              </a:solidFill>
            </a:rPr>
            <a:t>ελέγχει αν οι νόμοι σέβονται τα θεμελιώδη δικαιώματα (π.χ. ελευθερία λόγου, ελευθερία του Τύπου)</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el-GR" sz="1700" b="0">
              <a:solidFill>
                <a:schemeClr val="tx1"/>
              </a:solidFill>
            </a:rPr>
            <a:t>αποτελείται από έναν δικαστή ανά χώρα της ΕΕ</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el-GR" sz="1700" b="0" dirty="0">
              <a:solidFill>
                <a:schemeClr val="tx1"/>
              </a:solidFill>
            </a:rPr>
            <a:t>εδρεύει στο Λουξεμβούργο</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el-GR" sz="1800" b="0" dirty="0">
              <a:solidFill>
                <a:schemeClr val="tx1"/>
              </a:solidFill>
            </a:rPr>
            <a:t>ελέγχει αν ο προϋπολογισμός της ΕΕ έχει δαπανηθεί σωστά</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el-GR" sz="1800" b="0" dirty="0">
              <a:solidFill>
                <a:schemeClr val="tx1"/>
              </a:solidFill>
            </a:rPr>
            <a:t>υποβάλλει εκθέσεις για απάτη, διαφθορά ή άλλη παράνομη δραστηριότητα</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el-GR" sz="1800" b="0" dirty="0">
              <a:solidFill>
                <a:schemeClr val="tx1"/>
              </a:solidFill>
            </a:rPr>
            <a:t>συμβουλεύει τους υπεύθυνους χάραξης πολιτικής της ΕΕ σχετικά με τον βέλτιστο τρόπο διάθεσης του προϋπολογισμού</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el-GR" sz="1800" b="0" dirty="0">
              <a:solidFill>
                <a:schemeClr val="tx1"/>
              </a:solidFill>
            </a:rPr>
            <a:t>τα μέλη του διορίζονται από το Συμβούλιο και έχουν εξαετή θητεία</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el-GR" sz="1700" dirty="0">
              <a:solidFill>
                <a:schemeClr val="tx1"/>
              </a:solidFill>
            </a:rPr>
            <a:t>χαράσσει την οικονομική και νομισματική πολιτική της ΕΕ</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el-GR" sz="1700">
              <a:solidFill>
                <a:schemeClr val="tx1"/>
              </a:solidFill>
            </a:rPr>
            <a:t>διαχειρίζεται το ευρωπαϊκό νόμισμα – το «ευρώ»</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el-GR" sz="1700">
              <a:solidFill>
                <a:schemeClr val="tx1"/>
              </a:solidFill>
            </a:rPr>
            <a:t>είναι αρμόδια για τη διατήρηση της σταθερότητας του ευρώ και των τιμών</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el-GR" sz="1700">
              <a:solidFill>
                <a:schemeClr val="tx1"/>
              </a:solidFill>
            </a:rPr>
            <a:t>καθορίζει τα επιτόκια για τη ζώνη του ευρώ</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el-GR" sz="1700">
              <a:solidFill>
                <a:schemeClr val="tx1"/>
              </a:solidFill>
            </a:rPr>
            <a:t>συνεργάζεται με τις εθνικές κεντρικές τράπεζες των χωρών της ΕΕ</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el-GR" sz="1700">
              <a:solidFill>
                <a:schemeClr val="tx1"/>
              </a:solidFill>
            </a:rPr>
            <a:t>τα έξι μέλη της διορίζονται από το Συμβούλιο και έχουν οκταετή θητεία μη ανανεώσιμη</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el-GR" sz="1700" dirty="0">
              <a:solidFill>
                <a:schemeClr val="tx1"/>
              </a:solidFill>
            </a:rPr>
            <a:t>εδρεύει στη Φρανκφούρτη (Γερμανία)</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4_2" csCatId="accent4" phldr="1"/>
      <dgm:spPr/>
      <dgm:t>
        <a:bodyPr/>
        <a:lstStyle/>
        <a:p>
          <a:endParaRPr lang="en-US"/>
        </a:p>
      </dgm:t>
    </dgm:pt>
    <dgm:pt modelId="{5483B900-F507-4D16-AFC0-AFA0AD5B68A9}">
      <dgm:prSet phldrT="[Text]" phldr="0" custT="1"/>
      <dgm:spPr>
        <a:solidFill>
          <a:schemeClr val="accent4">
            <a:lumMod val="60000"/>
            <a:lumOff val="40000"/>
          </a:schemeClr>
        </a:solidFill>
        <a:ln>
          <a:solidFill>
            <a:schemeClr val="tx1"/>
          </a:solidFill>
        </a:ln>
      </dgm:spPr>
      <dgm:t>
        <a:bodyPr/>
        <a:lstStyle/>
        <a:p>
          <a:r>
            <a:rPr lang="en-US" sz="1800" b="0" dirty="0" err="1">
              <a:solidFill>
                <a:srgbClr val="000000"/>
              </a:solidFill>
              <a:latin typeface="Calibri"/>
              <a:ea typeface="Calibri"/>
              <a:cs typeface="Calibri"/>
            </a:rPr>
            <a:t>Ευρω</a:t>
          </a:r>
          <a:r>
            <a:rPr lang="en-US" sz="1800" b="0" dirty="0">
              <a:solidFill>
                <a:srgbClr val="000000"/>
              </a:solidFill>
              <a:latin typeface="Calibri"/>
              <a:ea typeface="Calibri"/>
              <a:cs typeface="Calibri"/>
            </a:rPr>
            <a:t>πα</a:t>
          </a:r>
          <a:r>
            <a:rPr lang="en-US" sz="1800" b="0" dirty="0" err="1">
              <a:solidFill>
                <a:srgbClr val="000000"/>
              </a:solidFill>
              <a:latin typeface="Calibri"/>
              <a:ea typeface="Calibri"/>
              <a:cs typeface="Calibri"/>
            </a:rPr>
            <a:t>ϊκή</a:t>
          </a:r>
          <a:r>
            <a:rPr lang="en-US" sz="1800" b="0" dirty="0">
              <a:solidFill>
                <a:srgbClr val="000000"/>
              </a:solidFill>
              <a:latin typeface="Calibri"/>
              <a:ea typeface="Calibri"/>
              <a:cs typeface="Calibri"/>
            </a:rPr>
            <a:t> </a:t>
          </a:r>
          <a:r>
            <a:rPr lang="en-US" sz="1800" b="0" dirty="0" err="1">
              <a:solidFill>
                <a:srgbClr val="000000"/>
              </a:solidFill>
              <a:latin typeface="Calibri"/>
              <a:ea typeface="Calibri"/>
              <a:cs typeface="Calibri"/>
            </a:rPr>
            <a:t>Πρωτο</a:t>
          </a:r>
          <a:r>
            <a:rPr lang="en-US" sz="1800" b="0" dirty="0">
              <a:solidFill>
                <a:srgbClr val="000000"/>
              </a:solidFill>
              <a:latin typeface="Calibri"/>
              <a:ea typeface="Calibri"/>
              <a:cs typeface="Calibri"/>
            </a:rPr>
            <a:t>β</a:t>
          </a:r>
          <a:r>
            <a:rPr lang="en-US" sz="1800" b="0" dirty="0" err="1">
              <a:solidFill>
                <a:srgbClr val="000000"/>
              </a:solidFill>
              <a:latin typeface="Calibri"/>
              <a:ea typeface="Calibri"/>
              <a:cs typeface="Calibri"/>
            </a:rPr>
            <a:t>ουλί</a:t>
          </a:r>
          <a:r>
            <a:rPr lang="en-US" sz="1800" b="0" dirty="0">
              <a:solidFill>
                <a:srgbClr val="000000"/>
              </a:solidFill>
              <a:latin typeface="Calibri"/>
              <a:ea typeface="Calibri"/>
              <a:cs typeface="Calibri"/>
            </a:rPr>
            <a:t>α </a:t>
          </a:r>
          <a:r>
            <a:rPr lang="en-US" sz="1800" b="0" dirty="0" err="1">
              <a:solidFill>
                <a:srgbClr val="000000"/>
              </a:solidFill>
              <a:latin typeface="Calibri"/>
              <a:ea typeface="Calibri"/>
              <a:cs typeface="Calibri"/>
            </a:rPr>
            <a:t>Πολιτών</a:t>
          </a:r>
          <a:endParaRPr lang="en-US" sz="1800" dirty="0"/>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chemeClr val="accent4">
            <a:lumMod val="60000"/>
            <a:lumOff val="40000"/>
          </a:schemeClr>
        </a:solidFill>
        <a:ln>
          <a:solidFill>
            <a:schemeClr val="tx1"/>
          </a:solidFill>
        </a:ln>
      </dgm:spPr>
      <dgm:t>
        <a:bodyPr/>
        <a:lstStyle/>
        <a:p>
          <a:r>
            <a:rPr lang="en-US" sz="1800" dirty="0">
              <a:solidFill>
                <a:srgbClr val="000000"/>
              </a:solidFill>
              <a:latin typeface="Calibri"/>
              <a:cs typeface="Calibri"/>
            </a:rPr>
            <a:t>Ευρωπαϊκή Εβδομάδα Νεολαίας</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phldr="0" custT="1"/>
      <dgm:spPr>
        <a:solidFill>
          <a:schemeClr val="accent4">
            <a:lumMod val="60000"/>
            <a:lumOff val="40000"/>
          </a:schemeClr>
        </a:solidFill>
        <a:ln>
          <a:solidFill>
            <a:schemeClr val="tx1"/>
          </a:solidFill>
        </a:ln>
      </dgm:spPr>
      <dgm:t>
        <a:bodyPr/>
        <a:lstStyle/>
        <a:p>
          <a:pPr rtl="0"/>
          <a:r>
            <a:rPr lang="en-IE" sz="1800" noProof="0" dirty="0">
              <a:solidFill>
                <a:schemeClr val="tx1"/>
              </a:solidFill>
              <a:latin typeface="Calibri Light" panose="020F0302020204030204"/>
            </a:rPr>
            <a:t>European Youth Event (EYE)</a:t>
          </a:r>
          <a:endParaRPr lang="en-IE" sz="1800" noProof="0" dirty="0">
            <a:solidFill>
              <a:schemeClr val="tx1"/>
            </a:solidFill>
          </a:endParaRPr>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phldr="0" custT="1"/>
      <dgm:spPr>
        <a:solidFill>
          <a:schemeClr val="accent4">
            <a:lumMod val="60000"/>
            <a:lumOff val="40000"/>
          </a:schemeClr>
        </a:solidFill>
        <a:ln>
          <a:solidFill>
            <a:schemeClr val="tx1"/>
          </a:solidFill>
        </a:ln>
      </dgm:spPr>
      <dgm:t>
        <a:bodyPr/>
        <a:lstStyle/>
        <a:p>
          <a:r>
            <a:rPr lang="en-US" sz="1800" dirty="0">
              <a:solidFill>
                <a:srgbClr val="000000"/>
              </a:solidFill>
              <a:latin typeface="Calibri"/>
              <a:ea typeface="Calibri"/>
              <a:cs typeface="Calibri"/>
            </a:rPr>
            <a:t>Η </a:t>
          </a:r>
          <a:r>
            <a:rPr lang="en-US" sz="1800" dirty="0" err="1">
              <a:solidFill>
                <a:srgbClr val="000000"/>
              </a:solidFill>
              <a:latin typeface="Calibri"/>
              <a:ea typeface="Calibri"/>
              <a:cs typeface="Calibri"/>
            </a:rPr>
            <a:t>δική</a:t>
          </a:r>
          <a:r>
            <a:rPr lang="en-US" sz="1800" dirty="0">
              <a:solidFill>
                <a:srgbClr val="000000"/>
              </a:solidFill>
              <a:latin typeface="Calibri"/>
              <a:ea typeface="Calibri"/>
              <a:cs typeface="Calibri"/>
            </a:rPr>
            <a:t> </a:t>
          </a:r>
          <a:r>
            <a:rPr lang="en-US" sz="1800" dirty="0" err="1">
              <a:solidFill>
                <a:srgbClr val="000000"/>
              </a:solidFill>
              <a:latin typeface="Calibri"/>
              <a:ea typeface="Calibri"/>
              <a:cs typeface="Calibri"/>
            </a:rPr>
            <a:t>σου</a:t>
          </a:r>
          <a:r>
            <a:rPr lang="en-US" sz="1800" dirty="0">
              <a:solidFill>
                <a:srgbClr val="000000"/>
              </a:solidFill>
              <a:latin typeface="Calibri"/>
              <a:ea typeface="Calibri"/>
              <a:cs typeface="Calibri"/>
            </a:rPr>
            <a:t> </a:t>
          </a:r>
          <a:r>
            <a:rPr lang="en-US" sz="1800" dirty="0" err="1">
              <a:solidFill>
                <a:srgbClr val="000000"/>
              </a:solidFill>
              <a:latin typeface="Calibri"/>
              <a:ea typeface="Calibri"/>
              <a:cs typeface="Calibri"/>
            </a:rPr>
            <a:t>Ευρώ</a:t>
          </a:r>
          <a:r>
            <a:rPr lang="en-US" sz="1800" dirty="0">
              <a:solidFill>
                <a:srgbClr val="000000"/>
              </a:solidFill>
              <a:latin typeface="Calibri"/>
              <a:ea typeface="Calibri"/>
              <a:cs typeface="Calibri"/>
            </a:rPr>
            <a:t>πη, η </a:t>
          </a:r>
          <a:r>
            <a:rPr lang="en-US" sz="1800" dirty="0" err="1">
              <a:solidFill>
                <a:srgbClr val="000000"/>
              </a:solidFill>
              <a:latin typeface="Calibri"/>
              <a:ea typeface="Calibri"/>
              <a:cs typeface="Calibri"/>
            </a:rPr>
            <a:t>δική</a:t>
          </a:r>
          <a:r>
            <a:rPr lang="en-US" sz="1800" dirty="0">
              <a:solidFill>
                <a:srgbClr val="000000"/>
              </a:solidFill>
              <a:latin typeface="Calibri"/>
              <a:ea typeface="Calibri"/>
              <a:cs typeface="Calibri"/>
            </a:rPr>
            <a:t> </a:t>
          </a:r>
          <a:r>
            <a:rPr lang="en-US" sz="1800" dirty="0" err="1">
              <a:solidFill>
                <a:srgbClr val="000000"/>
              </a:solidFill>
              <a:latin typeface="Calibri"/>
              <a:ea typeface="Calibri"/>
              <a:cs typeface="Calibri"/>
            </a:rPr>
            <a:t>σου</a:t>
          </a:r>
          <a:r>
            <a:rPr lang="en-US" sz="1800" dirty="0">
              <a:solidFill>
                <a:srgbClr val="000000"/>
              </a:solidFill>
              <a:latin typeface="Calibri"/>
              <a:ea typeface="Calibri"/>
              <a:cs typeface="Calibri"/>
            </a:rPr>
            <a:t> </a:t>
          </a:r>
          <a:r>
            <a:rPr lang="en-US" sz="1800" dirty="0" err="1">
              <a:solidFill>
                <a:srgbClr val="000000"/>
              </a:solidFill>
              <a:latin typeface="Calibri"/>
              <a:ea typeface="Calibri"/>
              <a:cs typeface="Calibri"/>
            </a:rPr>
            <a:t>φωνή</a:t>
          </a:r>
          <a:r>
            <a:rPr lang="en-US" sz="1800" dirty="0">
              <a:solidFill>
                <a:srgbClr val="000000"/>
              </a:solidFill>
              <a:latin typeface="Calibri"/>
              <a:ea typeface="Calibri"/>
              <a:cs typeface="Calibri"/>
            </a:rPr>
            <a:t>!</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rotWithShape="1">
          <a:blip xmlns:r="http://schemas.openxmlformats.org/officeDocument/2006/relationships" r:embed="rId1"/>
          <a:srcRect/>
          <a:stretch>
            <a:fillRect l="-12000" r="-12000"/>
          </a:stretch>
        </a:blipFill>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rotWithShape="1">
          <a:blip xmlns:r="http://schemas.openxmlformats.org/officeDocument/2006/relationships" r:embed="rId2"/>
          <a:srcRect/>
          <a:stretch>
            <a:fillRect l="-5000" r="-5000"/>
          </a:stretch>
        </a:blipFill>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rotWithShape="1">
          <a:blip xmlns:r="http://schemas.openxmlformats.org/officeDocument/2006/relationships" r:embed="rId3"/>
          <a:srcRect/>
          <a:stretch>
            <a:fillRect l="-5000" r="-5000"/>
          </a:stretch>
        </a:blipFill>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rotWithShape="1">
          <a:blip xmlns:r="http://schemas.openxmlformats.org/officeDocument/2006/relationships" r:embed="rId4"/>
          <a:srcRect/>
          <a:stretch>
            <a:fillRect t="-11000" b="-11000"/>
          </a:stretch>
        </a:blipFill>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l-GR" b="0" dirty="0">
              <a:solidFill>
                <a:schemeClr val="bg1"/>
              </a:solidFill>
            </a:rPr>
            <a:t>Πρόγραμμα «Εγγυήσεις για τη Νεολαία»</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l-GR"/>
            <a:t>Πρόγραμμα </a:t>
          </a:r>
          <a:r>
            <a:rPr lang="en-US"/>
            <a:t>ERASMUS+</a:t>
          </a:r>
          <a:endParaRPr lang="en-US"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l-GR" dirty="0"/>
            <a:t>Ευρωπαϊκό Σώμα Αλληλεγγύης</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Discover 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el-GR"/>
            <a:t>Υγειονομική περίθαλψη</a:t>
          </a:r>
          <a:endParaRPr lang="en-US"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el-GR"/>
            <a:t>Δικαιώματα των επιβατών</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el-GR" dirty="0"/>
            <a:t>Πρόσβαση σε ψηφιακές συνδρομές</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el-GR" dirty="0"/>
            <a:t>Δωρεάν </a:t>
          </a:r>
          <a:r>
            <a:rPr lang="el-GR" dirty="0" err="1"/>
            <a:t>περιαγωγή</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el-GR" sz="1600" dirty="0"/>
            <a:t>Η ΕΕ στον κόσμο</a:t>
          </a:r>
          <a:endParaRPr lang="en-US" sz="16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el-GR" sz="1600" dirty="0"/>
            <a:t>Συμμετοχή</a:t>
          </a:r>
          <a:endParaRPr lang="en-US" sz="16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el-GR" sz="1400" dirty="0"/>
            <a:t>Δικαιώματα και ασφάλεια των καταναλωτών</a:t>
          </a:r>
          <a:endParaRPr lang="en-US" sz="14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el-GR" sz="1200" dirty="0"/>
            <a:t>Έργα που χρηματοδοτούνται από την ΕΕ</a:t>
          </a:r>
          <a:endParaRPr lang="en-US" sz="12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el-GR" sz="1600"/>
            <a:t>Προστασία του περιβάλλοντος</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el-GR" sz="1800" b="0">
              <a:solidFill>
                <a:schemeClr val="bg1"/>
              </a:solidFill>
            </a:rPr>
            <a:t>Πράσινη Συμφωνία</a:t>
          </a:r>
          <a:endParaRPr lang="en-US" sz="1800"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err="1"/>
            <a:t>NextGenerationEU</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el-GR" sz="1800" dirty="0" err="1"/>
            <a:t>Ψηφιοποίηση</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el-GR" sz="1800" dirty="0"/>
            <a:t>Ισότητα</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el-GR" sz="1800" b="0">
              <a:solidFill>
                <a:schemeClr val="tx1"/>
              </a:solidFill>
            </a:rPr>
            <a:t>είναι η φωνή των Ευρωπαίων πολιτών</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el-GR" sz="1800" b="0">
              <a:solidFill>
                <a:schemeClr val="tx1"/>
              </a:solidFill>
            </a:rPr>
            <a:t>έχει μέλη από όλες τις χώρες της ΕΕ, που εκλέγονται απευθείας από τους πολίτες κάθε πέντε χρόνια</a:t>
          </a:r>
          <a:endParaRPr lang="en-IE" sz="18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el-GR" sz="1800" b="0">
              <a:solidFill>
                <a:schemeClr val="tx1"/>
              </a:solidFill>
            </a:rPr>
            <a:t>συζητά νέους νόμους που προτείνονται από την Ευρωπαϊκή Επιτροπή</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el-GR" sz="1800" b="0">
              <a:solidFill>
                <a:schemeClr val="tx1"/>
              </a:solidFill>
            </a:rPr>
            <a:t>τροποποιεί (αν είναι απαραίτητο) και αποφασίζει αυτούς τους νόμους μαζί με το Συμβούλιο</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el-GR" sz="1800" b="0">
              <a:solidFill>
                <a:schemeClr val="tx1"/>
              </a:solidFill>
            </a:rPr>
            <a:t>εκλέγει τον πρόεδρο της Ευρωπαϊκής Επιτροπής</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l-GR" sz="1800" b="0">
              <a:solidFill>
                <a:schemeClr val="tx1"/>
              </a:solidFill>
            </a:rPr>
            <a:t>εγκρίνει τον προϋπολογισμό της ΕΕ</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el-GR" sz="1800" b="0" dirty="0">
              <a:solidFill>
                <a:schemeClr val="tx1"/>
              </a:solidFill>
            </a:rPr>
            <a:t>διεξάγει τουλάχιστον έξι συνεδριάσεις ετησίως στις Βρυξέλλες (Βέλγιο) και 12 στο Στρασβούργο (Γαλλία)</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el-GR" sz="1800" b="0" dirty="0">
              <a:solidFill>
                <a:schemeClr val="tx1"/>
              </a:solidFill>
            </a:rPr>
            <a:t>στο πλαίσιό του συνέρχονται οι αρχηγοί κρατών ή κυβερνήσεων όλων των χωρών της ΕΕ</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el-GR" sz="1800" b="0" dirty="0">
              <a:solidFill>
                <a:schemeClr val="tx1"/>
              </a:solidFill>
            </a:rPr>
            <a:t>ορίζει τις κύριες προτεραιότητες και κατευθύνσεις πολιτικής της ΕΕ</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el-GR" sz="1800" b="0" dirty="0">
              <a:solidFill>
                <a:schemeClr val="tx1"/>
              </a:solidFill>
            </a:rPr>
            <a:t>συνέρχεται τουλάχιστον τέσσερις φορές ετησίως στις Βρυξέλλες (Βέλγιο) ή στο Λουξεμβούργο (Λουξεμβούργο) για τις ευρωπαϊκές συνόδους κορυφής</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el-GR" sz="1800" b="0">
              <a:solidFill>
                <a:schemeClr val="tx1"/>
              </a:solidFill>
            </a:rPr>
            <a:t>δεν εγκρίνει νόμους της ΕΕ</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51587" y="1545603"/>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l-GR" sz="2400" b="1" kern="1200" dirty="0"/>
            <a:t>24 ΕΠΙΣΗΜΕΣ ΓΛΩΣΣΕΣ ΤΗΣ ΕΕ </a:t>
          </a:r>
          <a:endParaRPr lang="en-US" sz="2400" b="1" kern="1200" dirty="0"/>
        </a:p>
      </dsp:txBody>
      <dsp:txXfrm>
        <a:off x="3571172" y="1958675"/>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l-GR" sz="1500" b="1" kern="1200" dirty="0"/>
            <a:t>Σλαβικές: </a:t>
          </a:r>
          <a:r>
            <a:rPr lang="el-GR" sz="1500" b="0" kern="1200" dirty="0"/>
            <a:t>βουλγαρικά, τσεχικά, κροατικά, πολωνικά, σλοβακικά και σλοβενικά</a:t>
          </a:r>
          <a:endParaRPr lang="en-US" sz="1500" b="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l-GR" sz="1500" b="1" kern="1200" dirty="0"/>
            <a:t>Γερμανικές: </a:t>
          </a:r>
          <a:r>
            <a:rPr lang="el-GR" sz="1500" b="0" kern="1200" dirty="0"/>
            <a:t>δανικά, γερμανικά, αγγλικά, ολλανδικά και σουηδικά</a:t>
          </a:r>
          <a:endParaRPr lang="en-US" sz="1500" b="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l-GR" sz="1500" b="1" kern="1200" dirty="0"/>
            <a:t>Λατινογενείς: </a:t>
          </a:r>
          <a:r>
            <a:rPr lang="el-GR" sz="1500" b="0" kern="1200" dirty="0"/>
            <a:t>ισπανικά, γαλλικά, ιταλικά, πορτογαλικά και ρουμανικά</a:t>
          </a:r>
          <a:endParaRPr lang="en-US" sz="1500" b="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l-GR" sz="1500" b="1" kern="1200" dirty="0"/>
            <a:t>Άλλες: </a:t>
          </a:r>
          <a:r>
            <a:rPr lang="el-GR" sz="1500" b="0" kern="1200" dirty="0"/>
            <a:t>εσθονικά και φινλανδικά, ελληνικά, ιρλανδικά, λιθουανικά και </a:t>
          </a:r>
          <a:r>
            <a:rPr lang="el-GR" sz="1500" b="0" kern="1200" dirty="0" err="1"/>
            <a:t>λετονικά</a:t>
          </a:r>
          <a:r>
            <a:rPr lang="el-GR" sz="1500" b="0" kern="1200" dirty="0"/>
            <a:t>, ουγγρικά, </a:t>
          </a:r>
          <a:r>
            <a:rPr lang="el-GR" sz="1500" b="0" i="0" kern="1200" dirty="0"/>
            <a:t>μαλτέζικα</a:t>
          </a:r>
          <a:endParaRPr lang="en-US" sz="1500" b="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dirty="0">
              <a:solidFill>
                <a:schemeClr val="tx1"/>
              </a:solidFill>
            </a:rPr>
            <a:t>εκπροσωπεί τις κυβερνήσεις των χωρών της ΕΕ</a:t>
          </a:r>
          <a:endParaRPr lang="en-IE" sz="1700" kern="1200" dirty="0">
            <a:solidFill>
              <a:schemeClr val="tx1"/>
            </a:solidFill>
          </a:endParaRPr>
        </a:p>
      </dsp:txBody>
      <dsp:txXfrm>
        <a:off x="53763" y="53763"/>
        <a:ext cx="3790108" cy="993811"/>
      </dsp:txXfrm>
    </dsp:sp>
    <dsp:sp modelId="{0573FA43-24D1-4D72-85C2-86103A7FCEF0}">
      <dsp:nvSpPr>
        <dsp:cNvPr id="0" name=""/>
        <dsp:cNvSpPr/>
      </dsp:nvSpPr>
      <dsp:spPr>
        <a:xfrm>
          <a:off x="0" y="1114482"/>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a:solidFill>
                <a:schemeClr val="tx1"/>
              </a:solidFill>
            </a:rPr>
            <a:t>στο πλαίσιό του συνέρχονται υπουργοί των χωρών της ΕΕ, που συνεδριάζουν για να συζητήσουν θέματα της ΕΕ (γεωργία, εξωτερικές υποθέσεις, δικαιοσύνη κ.λπ.)</a:t>
          </a:r>
          <a:endParaRPr lang="en-IE" sz="1700" kern="1200" dirty="0">
            <a:solidFill>
              <a:schemeClr val="tx1"/>
            </a:solidFill>
          </a:endParaRPr>
        </a:p>
      </dsp:txBody>
      <dsp:txXfrm>
        <a:off x="53763" y="1168245"/>
        <a:ext cx="3790108" cy="993811"/>
      </dsp:txXfrm>
    </dsp:sp>
    <dsp:sp modelId="{050DFA99-827A-4EA5-8157-94CD9436E216}">
      <dsp:nvSpPr>
        <dsp:cNvPr id="0" name=""/>
        <dsp:cNvSpPr/>
      </dsp:nvSpPr>
      <dsp:spPr>
        <a:xfrm>
          <a:off x="0" y="2228940"/>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a:solidFill>
                <a:schemeClr val="tx1"/>
              </a:solidFill>
            </a:rPr>
            <a:t>λαμβάνει αποφάσεις και ψηφίζει νόμους μαζί με το Ευρωπαϊκό Κοινοβούλιο</a:t>
          </a:r>
          <a:endParaRPr lang="en-IE" sz="1700" kern="1200" dirty="0">
            <a:solidFill>
              <a:schemeClr val="tx1"/>
            </a:solidFill>
          </a:endParaRPr>
        </a:p>
      </dsp:txBody>
      <dsp:txXfrm>
        <a:off x="53763" y="2282703"/>
        <a:ext cx="3790108" cy="993811"/>
      </dsp:txXfrm>
    </dsp:sp>
    <dsp:sp modelId="{4F8DE995-AA6F-4DFE-8486-B480892B9757}">
      <dsp:nvSpPr>
        <dsp:cNvPr id="0" name=""/>
        <dsp:cNvSpPr/>
      </dsp:nvSpPr>
      <dsp:spPr>
        <a:xfrm>
          <a:off x="0" y="3343398"/>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a:solidFill>
                <a:schemeClr val="tx1"/>
              </a:solidFill>
            </a:rPr>
            <a:t>έχει εναλλασσόμενη Προεδρία —κάθε έξι μήνες αναλαμβάνει την Προεδρία διαφορετική χώρα της ΕΕ</a:t>
          </a:r>
          <a:endParaRPr lang="en-IE" sz="1700" kern="1200" dirty="0">
            <a:solidFill>
              <a:schemeClr val="tx1"/>
            </a:solidFill>
          </a:endParaRPr>
        </a:p>
      </dsp:txBody>
      <dsp:txXfrm>
        <a:off x="53763" y="3397161"/>
        <a:ext cx="3790108" cy="993811"/>
      </dsp:txXfrm>
    </dsp:sp>
    <dsp:sp modelId="{C7565D90-15C1-4236-9AEC-41345840738B}">
      <dsp:nvSpPr>
        <dsp:cNvPr id="0" name=""/>
        <dsp:cNvSpPr/>
      </dsp:nvSpPr>
      <dsp:spPr>
        <a:xfrm>
          <a:off x="0" y="4457856"/>
          <a:ext cx="3897634" cy="1101337"/>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dirty="0">
              <a:solidFill>
                <a:schemeClr val="tx1"/>
              </a:solidFill>
            </a:rPr>
            <a:t>συνεδριάζει στις Βρυξέλλες ή στο Λουξεμβούργο</a:t>
          </a:r>
          <a:endParaRPr lang="en-IE" sz="1700" kern="1200" dirty="0">
            <a:solidFill>
              <a:schemeClr val="tx1"/>
            </a:solidFill>
          </a:endParaRPr>
        </a:p>
      </dsp:txBody>
      <dsp:txXfrm>
        <a:off x="53763" y="4511619"/>
        <a:ext cx="3790108" cy="99381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12963"/>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dirty="0">
              <a:solidFill>
                <a:schemeClr val="tx1"/>
              </a:solidFill>
            </a:rPr>
            <a:t>εκπροσωπεί τα κοινά συμφέροντα της ΕΕ</a:t>
          </a:r>
          <a:endParaRPr lang="en-IE" sz="1700" kern="1200" dirty="0">
            <a:solidFill>
              <a:schemeClr val="tx1"/>
            </a:solidFill>
          </a:endParaRPr>
        </a:p>
      </dsp:txBody>
      <dsp:txXfrm>
        <a:off x="37481" y="50444"/>
        <a:ext cx="3917918" cy="692850"/>
      </dsp:txXfrm>
    </dsp:sp>
    <dsp:sp modelId="{08F48461-68D3-4A76-AAB9-A6AAE6BA7FA1}">
      <dsp:nvSpPr>
        <dsp:cNvPr id="0" name=""/>
        <dsp:cNvSpPr/>
      </dsp:nvSpPr>
      <dsp:spPr>
        <a:xfrm>
          <a:off x="0" y="809575"/>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l-GR" sz="1400" kern="1200" dirty="0">
              <a:solidFill>
                <a:schemeClr val="tx1"/>
              </a:solidFill>
            </a:rPr>
            <a:t>αποτελείται από έναν πρόεδρο, καθώς και έναν επίτροπο από κάθε χώρα της ΕΕ, ο οποίος είναι αρμόδιος για συγκεκριμένο αντικείμενο</a:t>
          </a:r>
          <a:endParaRPr lang="en-IE" sz="1400" kern="1200" dirty="0">
            <a:solidFill>
              <a:schemeClr val="tx1"/>
            </a:solidFill>
          </a:endParaRPr>
        </a:p>
      </dsp:txBody>
      <dsp:txXfrm>
        <a:off x="37481" y="847056"/>
        <a:ext cx="3917918" cy="692850"/>
      </dsp:txXfrm>
    </dsp:sp>
    <dsp:sp modelId="{346E50CA-F6B7-41F2-8D8A-4D6332E5C97D}">
      <dsp:nvSpPr>
        <dsp:cNvPr id="0" name=""/>
        <dsp:cNvSpPr/>
      </dsp:nvSpPr>
      <dsp:spPr>
        <a:xfrm>
          <a:off x="0" y="1606188"/>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a:solidFill>
                <a:schemeClr val="tx1"/>
              </a:solidFill>
            </a:rPr>
            <a:t>προτείνει νέους νόμους και προγράμματα</a:t>
          </a:r>
          <a:endParaRPr lang="en-IE" sz="1700" kern="1200" dirty="0">
            <a:solidFill>
              <a:schemeClr val="tx1"/>
            </a:solidFill>
          </a:endParaRPr>
        </a:p>
      </dsp:txBody>
      <dsp:txXfrm>
        <a:off x="37481" y="1643669"/>
        <a:ext cx="3917918" cy="692850"/>
      </dsp:txXfrm>
    </dsp:sp>
    <dsp:sp modelId="{D37E5F20-5237-4726-B7B8-CA56F9306539}">
      <dsp:nvSpPr>
        <dsp:cNvPr id="0" name=""/>
        <dsp:cNvSpPr/>
      </dsp:nvSpPr>
      <dsp:spPr>
        <a:xfrm>
          <a:off x="0" y="2402800"/>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a:solidFill>
                <a:schemeClr val="tx1"/>
              </a:solidFill>
            </a:rPr>
            <a:t>εκλέγεται από το Κοινοβούλιο για 5 έτη</a:t>
          </a:r>
          <a:endParaRPr lang="en-IE" sz="1700" kern="1200" dirty="0">
            <a:solidFill>
              <a:schemeClr val="tx1"/>
            </a:solidFill>
          </a:endParaRPr>
        </a:p>
      </dsp:txBody>
      <dsp:txXfrm>
        <a:off x="37481" y="2440281"/>
        <a:ext cx="3917918" cy="692850"/>
      </dsp:txXfrm>
    </dsp:sp>
    <dsp:sp modelId="{5F4BB77E-160B-4FD3-9D8A-5F48DEBD3967}">
      <dsp:nvSpPr>
        <dsp:cNvPr id="0" name=""/>
        <dsp:cNvSpPr/>
      </dsp:nvSpPr>
      <dsp:spPr>
        <a:xfrm>
          <a:off x="0" y="3199413"/>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a:solidFill>
                <a:schemeClr val="tx1"/>
              </a:solidFill>
            </a:rPr>
            <a:t>διαχειρίζεται τις πολιτικές και τον προϋπολογισμό της ΕΕ</a:t>
          </a:r>
          <a:endParaRPr lang="en-IE" sz="1700" kern="1200" dirty="0">
            <a:solidFill>
              <a:schemeClr val="tx1"/>
            </a:solidFill>
          </a:endParaRPr>
        </a:p>
      </dsp:txBody>
      <dsp:txXfrm>
        <a:off x="37481" y="3236894"/>
        <a:ext cx="3917918" cy="692850"/>
      </dsp:txXfrm>
    </dsp:sp>
    <dsp:sp modelId="{EF5BC60A-1813-445C-97E0-C76B6CBACB4C}">
      <dsp:nvSpPr>
        <dsp:cNvPr id="0" name=""/>
        <dsp:cNvSpPr/>
      </dsp:nvSpPr>
      <dsp:spPr>
        <a:xfrm>
          <a:off x="0" y="3996025"/>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a:solidFill>
                <a:schemeClr val="tx1"/>
              </a:solidFill>
            </a:rPr>
            <a:t>είναι ο θεματοφύλακας των Συνθηκών</a:t>
          </a:r>
          <a:endParaRPr lang="en-IE" sz="1700" kern="1200" dirty="0">
            <a:solidFill>
              <a:schemeClr val="tx1"/>
            </a:solidFill>
          </a:endParaRPr>
        </a:p>
      </dsp:txBody>
      <dsp:txXfrm>
        <a:off x="37481" y="4033506"/>
        <a:ext cx="3917918" cy="692850"/>
      </dsp:txXfrm>
    </dsp:sp>
    <dsp:sp modelId="{8BFCEDFB-DD43-4B25-BA9B-809ED4B7C8C6}">
      <dsp:nvSpPr>
        <dsp:cNvPr id="0" name=""/>
        <dsp:cNvSpPr/>
      </dsp:nvSpPr>
      <dsp:spPr>
        <a:xfrm>
          <a:off x="0" y="4792638"/>
          <a:ext cx="3992880" cy="76781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dirty="0">
              <a:solidFill>
                <a:schemeClr val="tx1"/>
              </a:solidFill>
            </a:rPr>
            <a:t>εδρεύει στις Βρυξέλλες και στο Λουξεμβούργο</a:t>
          </a:r>
          <a:endParaRPr lang="en-IE" sz="1700" kern="1200" dirty="0">
            <a:solidFill>
              <a:schemeClr val="tx1"/>
            </a:solidFill>
          </a:endParaRPr>
        </a:p>
      </dsp:txBody>
      <dsp:txXfrm>
        <a:off x="37481" y="4830119"/>
        <a:ext cx="3917918" cy="69285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47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b="0" kern="1200" dirty="0">
              <a:solidFill>
                <a:schemeClr val="tx1"/>
              </a:solidFill>
            </a:rPr>
            <a:t>παρακολουθεί τους νόμους της ΕΕ</a:t>
          </a:r>
          <a:endParaRPr lang="en-IE" sz="1700" b="0" kern="1200" dirty="0">
            <a:solidFill>
              <a:schemeClr val="tx1"/>
            </a:solidFill>
          </a:endParaRPr>
        </a:p>
      </dsp:txBody>
      <dsp:txXfrm>
        <a:off x="38011" y="38482"/>
        <a:ext cx="4304899" cy="702639"/>
      </dsp:txXfrm>
    </dsp:sp>
    <dsp:sp modelId="{76251A12-CCF7-4C47-8263-EFA408C3CF50}">
      <dsp:nvSpPr>
        <dsp:cNvPr id="0" name=""/>
        <dsp:cNvSpPr/>
      </dsp:nvSpPr>
      <dsp:spPr>
        <a:xfrm>
          <a:off x="0" y="791156"/>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b="0" kern="1200">
              <a:solidFill>
                <a:schemeClr val="tx1"/>
              </a:solidFill>
            </a:rPr>
            <a:t>διασφαλίζει ότι οι χώρες της ΕΕ τηρούν τους νόμους της ΕΕ</a:t>
          </a:r>
          <a:endParaRPr lang="en-IE" sz="1700" b="0" kern="1200" dirty="0">
            <a:solidFill>
              <a:schemeClr val="tx1"/>
            </a:solidFill>
          </a:endParaRPr>
        </a:p>
      </dsp:txBody>
      <dsp:txXfrm>
        <a:off x="38011" y="829167"/>
        <a:ext cx="4304899" cy="702639"/>
      </dsp:txXfrm>
    </dsp:sp>
    <dsp:sp modelId="{CF2A7349-FD6F-4252-85AD-61C5186BA692}">
      <dsp:nvSpPr>
        <dsp:cNvPr id="0" name=""/>
        <dsp:cNvSpPr/>
      </dsp:nvSpPr>
      <dsp:spPr>
        <a:xfrm>
          <a:off x="0" y="158184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b="0" kern="1200">
              <a:solidFill>
                <a:schemeClr val="tx1"/>
              </a:solidFill>
            </a:rPr>
            <a:t>συμβουλεύει τα εθνικά δικαστήρια για την ερμηνεία αυτών των νόμων</a:t>
          </a:r>
          <a:endParaRPr lang="en-IE" sz="1700" b="0" kern="1200" dirty="0">
            <a:solidFill>
              <a:schemeClr val="tx1"/>
            </a:solidFill>
          </a:endParaRPr>
        </a:p>
      </dsp:txBody>
      <dsp:txXfrm>
        <a:off x="38011" y="1619852"/>
        <a:ext cx="4304899" cy="702639"/>
      </dsp:txXfrm>
    </dsp:sp>
    <dsp:sp modelId="{38D475D4-539D-4596-9BBC-8AE7671242F2}">
      <dsp:nvSpPr>
        <dsp:cNvPr id="0" name=""/>
        <dsp:cNvSpPr/>
      </dsp:nvSpPr>
      <dsp:spPr>
        <a:xfrm>
          <a:off x="0" y="2372526"/>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b="0" kern="1200">
              <a:solidFill>
                <a:schemeClr val="tx1"/>
              </a:solidFill>
            </a:rPr>
            <a:t>επιβάλλει κυρώσεις στις χώρες, αν δεν τηρούν τους νόμους της ΕΕ</a:t>
          </a:r>
          <a:endParaRPr lang="en-IE" sz="1700" b="0" kern="1200" dirty="0">
            <a:solidFill>
              <a:schemeClr val="tx1"/>
            </a:solidFill>
          </a:endParaRPr>
        </a:p>
      </dsp:txBody>
      <dsp:txXfrm>
        <a:off x="38011" y="2410537"/>
        <a:ext cx="4304899" cy="702639"/>
      </dsp:txXfrm>
    </dsp:sp>
    <dsp:sp modelId="{1A46EE3F-EBAE-49BA-B7F2-D3D3A3B2D42A}">
      <dsp:nvSpPr>
        <dsp:cNvPr id="0" name=""/>
        <dsp:cNvSpPr/>
      </dsp:nvSpPr>
      <dsp:spPr>
        <a:xfrm>
          <a:off x="0" y="316321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b="0" kern="1200">
              <a:solidFill>
                <a:schemeClr val="tx1"/>
              </a:solidFill>
            </a:rPr>
            <a:t>ελέγχει αν οι νόμοι σέβονται τα θεμελιώδη δικαιώματα (π.χ. ελευθερία λόγου, ελευθερία του Τύπου)</a:t>
          </a:r>
          <a:endParaRPr lang="en-IE" sz="1700" b="0" kern="1200" dirty="0">
            <a:solidFill>
              <a:schemeClr val="tx1"/>
            </a:solidFill>
          </a:endParaRPr>
        </a:p>
      </dsp:txBody>
      <dsp:txXfrm>
        <a:off x="38011" y="3201222"/>
        <a:ext cx="4304899" cy="702639"/>
      </dsp:txXfrm>
    </dsp:sp>
    <dsp:sp modelId="{5C025595-DB12-4375-8957-7A2E9C9E3075}">
      <dsp:nvSpPr>
        <dsp:cNvPr id="0" name=""/>
        <dsp:cNvSpPr/>
      </dsp:nvSpPr>
      <dsp:spPr>
        <a:xfrm>
          <a:off x="0" y="3953895"/>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b="0" kern="1200">
              <a:solidFill>
                <a:schemeClr val="tx1"/>
              </a:solidFill>
            </a:rPr>
            <a:t>αποτελείται από έναν δικαστή ανά χώρα της ΕΕ</a:t>
          </a:r>
          <a:endParaRPr lang="en-IE" sz="1700" b="0" kern="1200" dirty="0">
            <a:solidFill>
              <a:schemeClr val="tx1"/>
            </a:solidFill>
          </a:endParaRPr>
        </a:p>
      </dsp:txBody>
      <dsp:txXfrm>
        <a:off x="38011" y="3991906"/>
        <a:ext cx="4304899" cy="702639"/>
      </dsp:txXfrm>
    </dsp:sp>
    <dsp:sp modelId="{E336DEEA-8F31-45DB-B883-3F3802818CA2}">
      <dsp:nvSpPr>
        <dsp:cNvPr id="0" name=""/>
        <dsp:cNvSpPr/>
      </dsp:nvSpPr>
      <dsp:spPr>
        <a:xfrm>
          <a:off x="0" y="4744580"/>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b="0" kern="1200" dirty="0">
              <a:solidFill>
                <a:schemeClr val="tx1"/>
              </a:solidFill>
            </a:rPr>
            <a:t>εδρεύει στο Λουξεμβούργο</a:t>
          </a:r>
          <a:endParaRPr lang="en-IE" sz="1700" b="0" kern="1200" dirty="0">
            <a:solidFill>
              <a:schemeClr val="tx1"/>
            </a:solidFill>
          </a:endParaRPr>
        </a:p>
      </dsp:txBody>
      <dsp:txXfrm>
        <a:off x="38011" y="4782591"/>
        <a:ext cx="4304899" cy="70263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dirty="0">
              <a:solidFill>
                <a:schemeClr val="tx1"/>
              </a:solidFill>
            </a:rPr>
            <a:t>ελέγχει αν ο προϋπολογισμός της ΕΕ έχει δαπανηθεί σωστά</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dirty="0">
              <a:solidFill>
                <a:schemeClr val="tx1"/>
              </a:solidFill>
            </a:rPr>
            <a:t>υποβάλλει εκθέσεις για απάτη, διαφθορά ή άλλη παράνομη δραστηριότητα</a:t>
          </a:r>
          <a:endParaRPr lang="en-IE" sz="1800" b="0" kern="1200" dirty="0">
            <a:solidFill>
              <a:schemeClr val="tx1"/>
            </a:solidFill>
          </a:endParaRPr>
        </a:p>
      </dsp:txBody>
      <dsp:txXfrm>
        <a:off x="46606" y="1163698"/>
        <a:ext cx="4355366" cy="8615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115"/>
          <a:ext cx="4279857" cy="9956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dirty="0">
              <a:solidFill>
                <a:schemeClr val="tx1"/>
              </a:solidFill>
            </a:rPr>
            <a:t>συμβουλεύει τους υπεύθυνους χάραξης πολιτικής της ΕΕ σχετικά με τον βέλτιστο τρόπο διάθεσης του προϋπολογισμού</a:t>
          </a:r>
          <a:endParaRPr lang="en-IE" sz="1800" b="0" kern="1200" dirty="0">
            <a:solidFill>
              <a:schemeClr val="tx1"/>
            </a:solidFill>
          </a:endParaRPr>
        </a:p>
      </dsp:txBody>
      <dsp:txXfrm>
        <a:off x="48605" y="55720"/>
        <a:ext cx="4182647" cy="898460"/>
      </dsp:txXfrm>
    </dsp:sp>
    <dsp:sp modelId="{F0EC1485-D59A-4587-BBA3-A5E170B387A4}">
      <dsp:nvSpPr>
        <dsp:cNvPr id="0" name=""/>
        <dsp:cNvSpPr/>
      </dsp:nvSpPr>
      <dsp:spPr>
        <a:xfrm>
          <a:off x="0" y="1069026"/>
          <a:ext cx="4279857" cy="9956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dirty="0">
              <a:solidFill>
                <a:schemeClr val="tx1"/>
              </a:solidFill>
            </a:rPr>
            <a:t>τα μέλη του διορίζονται από το Συμβούλιο και έχουν εξαετή θητεία</a:t>
          </a:r>
          <a:endParaRPr lang="en-IE" sz="1800" b="0" kern="1200" dirty="0">
            <a:solidFill>
              <a:schemeClr val="tx1"/>
            </a:solidFill>
          </a:endParaRPr>
        </a:p>
      </dsp:txBody>
      <dsp:txXfrm>
        <a:off x="48605" y="1117631"/>
        <a:ext cx="4182647" cy="8984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2955"/>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dirty="0">
              <a:solidFill>
                <a:schemeClr val="tx1"/>
              </a:solidFill>
            </a:rPr>
            <a:t>χαράσσει την οικονομική και νομισματική πολιτική της ΕΕ</a:t>
          </a:r>
          <a:endParaRPr lang="en-IE" sz="1700" kern="1200" dirty="0">
            <a:solidFill>
              <a:schemeClr val="tx1"/>
            </a:solidFill>
          </a:endParaRPr>
        </a:p>
      </dsp:txBody>
      <dsp:txXfrm>
        <a:off x="37320" y="40275"/>
        <a:ext cx="4037290" cy="689861"/>
      </dsp:txXfrm>
    </dsp:sp>
    <dsp:sp modelId="{96B08EC4-E184-402A-B8AE-06B1F3D1D569}">
      <dsp:nvSpPr>
        <dsp:cNvPr id="0" name=""/>
        <dsp:cNvSpPr/>
      </dsp:nvSpPr>
      <dsp:spPr>
        <a:xfrm>
          <a:off x="0" y="779255"/>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a:solidFill>
                <a:schemeClr val="tx1"/>
              </a:solidFill>
            </a:rPr>
            <a:t>διαχειρίζεται το ευρωπαϊκό νόμισμα – το «ευρώ»</a:t>
          </a:r>
          <a:endParaRPr lang="en-IE" sz="1700" kern="1200" dirty="0">
            <a:solidFill>
              <a:schemeClr val="tx1"/>
            </a:solidFill>
          </a:endParaRPr>
        </a:p>
      </dsp:txBody>
      <dsp:txXfrm>
        <a:off x="37320" y="816575"/>
        <a:ext cx="4037290" cy="689861"/>
      </dsp:txXfrm>
    </dsp:sp>
    <dsp:sp modelId="{47FE0501-D40E-47EC-9E41-423B2E236FAA}">
      <dsp:nvSpPr>
        <dsp:cNvPr id="0" name=""/>
        <dsp:cNvSpPr/>
      </dsp:nvSpPr>
      <dsp:spPr>
        <a:xfrm>
          <a:off x="0" y="15555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a:solidFill>
                <a:schemeClr val="tx1"/>
              </a:solidFill>
            </a:rPr>
            <a:t>είναι αρμόδια για τη διατήρηση της σταθερότητας του ευρώ και των τιμών</a:t>
          </a:r>
          <a:endParaRPr lang="en-IE" sz="1700" kern="1200" dirty="0">
            <a:solidFill>
              <a:schemeClr val="tx1"/>
            </a:solidFill>
          </a:endParaRPr>
        </a:p>
      </dsp:txBody>
      <dsp:txXfrm>
        <a:off x="37320" y="1592876"/>
        <a:ext cx="4037290" cy="689861"/>
      </dsp:txXfrm>
    </dsp:sp>
    <dsp:sp modelId="{68522F37-124D-4507-9DE5-1B75C78B6420}">
      <dsp:nvSpPr>
        <dsp:cNvPr id="0" name=""/>
        <dsp:cNvSpPr/>
      </dsp:nvSpPr>
      <dsp:spPr>
        <a:xfrm>
          <a:off x="0" y="23318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a:solidFill>
                <a:schemeClr val="tx1"/>
              </a:solidFill>
            </a:rPr>
            <a:t>καθορίζει τα επιτόκια για τη ζώνη του ευρώ</a:t>
          </a:r>
          <a:endParaRPr lang="en-IE" sz="1700" kern="1200" dirty="0">
            <a:solidFill>
              <a:schemeClr val="tx1"/>
            </a:solidFill>
          </a:endParaRPr>
        </a:p>
      </dsp:txBody>
      <dsp:txXfrm>
        <a:off x="37320" y="2369176"/>
        <a:ext cx="4037290" cy="689861"/>
      </dsp:txXfrm>
    </dsp:sp>
    <dsp:sp modelId="{6EE063DE-7F51-4108-9284-6ADD12F54A5A}">
      <dsp:nvSpPr>
        <dsp:cNvPr id="0" name=""/>
        <dsp:cNvSpPr/>
      </dsp:nvSpPr>
      <dsp:spPr>
        <a:xfrm>
          <a:off x="0" y="31081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a:solidFill>
                <a:schemeClr val="tx1"/>
              </a:solidFill>
            </a:rPr>
            <a:t>συνεργάζεται με τις εθνικές κεντρικές τράπεζες των χωρών της ΕΕ</a:t>
          </a:r>
          <a:endParaRPr lang="en-IE" sz="1700" kern="1200" dirty="0">
            <a:solidFill>
              <a:schemeClr val="tx1"/>
            </a:solidFill>
          </a:endParaRPr>
        </a:p>
      </dsp:txBody>
      <dsp:txXfrm>
        <a:off x="37320" y="3145476"/>
        <a:ext cx="4037290" cy="689861"/>
      </dsp:txXfrm>
    </dsp:sp>
    <dsp:sp modelId="{9CF11A85-D206-4F40-B8C3-898189EA253A}">
      <dsp:nvSpPr>
        <dsp:cNvPr id="0" name=""/>
        <dsp:cNvSpPr/>
      </dsp:nvSpPr>
      <dsp:spPr>
        <a:xfrm>
          <a:off x="0" y="3884457"/>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a:solidFill>
                <a:schemeClr val="tx1"/>
              </a:solidFill>
            </a:rPr>
            <a:t>τα έξι μέλη της διορίζονται από το Συμβούλιο και έχουν οκταετή θητεία μη ανανεώσιμη</a:t>
          </a:r>
          <a:endParaRPr lang="en-IE" sz="1700" kern="1200" dirty="0">
            <a:solidFill>
              <a:schemeClr val="tx1"/>
            </a:solidFill>
          </a:endParaRPr>
        </a:p>
      </dsp:txBody>
      <dsp:txXfrm>
        <a:off x="37320" y="3921777"/>
        <a:ext cx="4037290" cy="689861"/>
      </dsp:txXfrm>
    </dsp:sp>
    <dsp:sp modelId="{EB4B9D14-D3E8-449B-95FA-9A5E38DB987B}">
      <dsp:nvSpPr>
        <dsp:cNvPr id="0" name=""/>
        <dsp:cNvSpPr/>
      </dsp:nvSpPr>
      <dsp:spPr>
        <a:xfrm>
          <a:off x="0" y="4660757"/>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l-GR" sz="1700" kern="1200" dirty="0">
              <a:solidFill>
                <a:schemeClr val="tx1"/>
              </a:solidFill>
            </a:rPr>
            <a:t>εδρεύει στη Φρανκφούρτη (Γερμανία)</a:t>
          </a:r>
          <a:endParaRPr lang="en-IE" sz="1700" kern="1200" dirty="0">
            <a:solidFill>
              <a:schemeClr val="tx1"/>
            </a:solidFill>
          </a:endParaRPr>
        </a:p>
      </dsp:txBody>
      <dsp:txXfrm>
        <a:off x="37320" y="4698077"/>
        <a:ext cx="4037290" cy="68986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rotWithShape="1">
          <a:blip xmlns:r="http://schemas.openxmlformats.org/officeDocument/2006/relationships" r:embed="rId1"/>
          <a:srcRect/>
          <a:stretch>
            <a:fillRect l="-12000" r="-12000"/>
          </a:stretch>
        </a:blipFill>
        <a:ln>
          <a:no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dirty="0" err="1">
              <a:solidFill>
                <a:srgbClr val="000000"/>
              </a:solidFill>
              <a:latin typeface="Calibri"/>
              <a:ea typeface="Calibri"/>
              <a:cs typeface="Calibri"/>
            </a:rPr>
            <a:t>Ευρω</a:t>
          </a:r>
          <a:r>
            <a:rPr lang="en-US" sz="1800" b="0" kern="1200" dirty="0">
              <a:solidFill>
                <a:srgbClr val="000000"/>
              </a:solidFill>
              <a:latin typeface="Calibri"/>
              <a:ea typeface="Calibri"/>
              <a:cs typeface="Calibri"/>
            </a:rPr>
            <a:t>πα</a:t>
          </a:r>
          <a:r>
            <a:rPr lang="en-US" sz="1800" b="0" kern="1200" dirty="0" err="1">
              <a:solidFill>
                <a:srgbClr val="000000"/>
              </a:solidFill>
              <a:latin typeface="Calibri"/>
              <a:ea typeface="Calibri"/>
              <a:cs typeface="Calibri"/>
            </a:rPr>
            <a:t>ϊκή</a:t>
          </a:r>
          <a:r>
            <a:rPr lang="en-US" sz="1800" b="0" kern="1200" dirty="0">
              <a:solidFill>
                <a:srgbClr val="000000"/>
              </a:solidFill>
              <a:latin typeface="Calibri"/>
              <a:ea typeface="Calibri"/>
              <a:cs typeface="Calibri"/>
            </a:rPr>
            <a:t> </a:t>
          </a:r>
          <a:r>
            <a:rPr lang="en-US" sz="1800" b="0" kern="1200" dirty="0" err="1">
              <a:solidFill>
                <a:srgbClr val="000000"/>
              </a:solidFill>
              <a:latin typeface="Calibri"/>
              <a:ea typeface="Calibri"/>
              <a:cs typeface="Calibri"/>
            </a:rPr>
            <a:t>Πρωτο</a:t>
          </a:r>
          <a:r>
            <a:rPr lang="en-US" sz="1800" b="0" kern="1200" dirty="0">
              <a:solidFill>
                <a:srgbClr val="000000"/>
              </a:solidFill>
              <a:latin typeface="Calibri"/>
              <a:ea typeface="Calibri"/>
              <a:cs typeface="Calibri"/>
            </a:rPr>
            <a:t>β</a:t>
          </a:r>
          <a:r>
            <a:rPr lang="en-US" sz="1800" b="0" kern="1200" dirty="0" err="1">
              <a:solidFill>
                <a:srgbClr val="000000"/>
              </a:solidFill>
              <a:latin typeface="Calibri"/>
              <a:ea typeface="Calibri"/>
              <a:cs typeface="Calibri"/>
            </a:rPr>
            <a:t>ουλί</a:t>
          </a:r>
          <a:r>
            <a:rPr lang="en-US" sz="1800" b="0" kern="1200" dirty="0">
              <a:solidFill>
                <a:srgbClr val="000000"/>
              </a:solidFill>
              <a:latin typeface="Calibri"/>
              <a:ea typeface="Calibri"/>
              <a:cs typeface="Calibri"/>
            </a:rPr>
            <a:t>α </a:t>
          </a:r>
          <a:r>
            <a:rPr lang="en-US" sz="1800" b="0" kern="1200" dirty="0" err="1">
              <a:solidFill>
                <a:srgbClr val="000000"/>
              </a:solidFill>
              <a:latin typeface="Calibri"/>
              <a:ea typeface="Calibri"/>
              <a:cs typeface="Calibri"/>
            </a:rPr>
            <a:t>Πολιτών</a:t>
          </a:r>
          <a:endParaRPr lang="en-US" sz="1800" kern="1200" dirty="0"/>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rotWithShape="1">
          <a:blip xmlns:r="http://schemas.openxmlformats.org/officeDocument/2006/relationships" r:embed="rId2"/>
          <a:srcRect/>
          <a:stretch>
            <a:fillRect l="-5000" r="-5000"/>
          </a:stretch>
        </a:blipFill>
        <a:ln>
          <a:no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solidFill>
                <a:srgbClr val="000000"/>
              </a:solidFill>
              <a:latin typeface="Calibri"/>
              <a:cs typeface="Calibri"/>
            </a:rPr>
            <a:t>Ευρωπαϊκή Εβδομάδα Νεολαίας</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rotWithShape="1">
          <a:blip xmlns:r="http://schemas.openxmlformats.org/officeDocument/2006/relationships" r:embed="rId3"/>
          <a:srcRect/>
          <a:stretch>
            <a:fillRect l="-5000" r="-5000"/>
          </a:stretch>
        </a:blipFill>
        <a:ln>
          <a:no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IE" sz="1800" kern="1200" noProof="0" dirty="0">
              <a:solidFill>
                <a:schemeClr val="tx1"/>
              </a:solidFill>
              <a:latin typeface="Calibri Light" panose="020F0302020204030204"/>
            </a:rPr>
            <a:t>European Youth Event (EYE)</a:t>
          </a:r>
          <a:endParaRPr lang="en-IE" sz="1800" kern="1200" noProof="0" dirty="0">
            <a:solidFill>
              <a:schemeClr val="tx1"/>
            </a:solidFill>
          </a:endParaRPr>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rotWithShape="1">
          <a:blip xmlns:r="http://schemas.openxmlformats.org/officeDocument/2006/relationships" r:embed="rId4"/>
          <a:srcRect/>
          <a:stretch>
            <a:fillRect t="-11000" b="-11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solidFill>
                <a:srgbClr val="000000"/>
              </a:solidFill>
              <a:latin typeface="Calibri"/>
              <a:ea typeface="Calibri"/>
              <a:cs typeface="Calibri"/>
            </a:rPr>
            <a:t>Η </a:t>
          </a:r>
          <a:r>
            <a:rPr lang="en-US" sz="1800" kern="1200" dirty="0" err="1">
              <a:solidFill>
                <a:srgbClr val="000000"/>
              </a:solidFill>
              <a:latin typeface="Calibri"/>
              <a:ea typeface="Calibri"/>
              <a:cs typeface="Calibri"/>
            </a:rPr>
            <a:t>δική</a:t>
          </a:r>
          <a:r>
            <a:rPr lang="en-US" sz="1800" kern="1200" dirty="0">
              <a:solidFill>
                <a:srgbClr val="000000"/>
              </a:solidFill>
              <a:latin typeface="Calibri"/>
              <a:ea typeface="Calibri"/>
              <a:cs typeface="Calibri"/>
            </a:rPr>
            <a:t> </a:t>
          </a:r>
          <a:r>
            <a:rPr lang="en-US" sz="1800" kern="1200" dirty="0" err="1">
              <a:solidFill>
                <a:srgbClr val="000000"/>
              </a:solidFill>
              <a:latin typeface="Calibri"/>
              <a:ea typeface="Calibri"/>
              <a:cs typeface="Calibri"/>
            </a:rPr>
            <a:t>σου</a:t>
          </a:r>
          <a:r>
            <a:rPr lang="en-US" sz="1800" kern="1200" dirty="0">
              <a:solidFill>
                <a:srgbClr val="000000"/>
              </a:solidFill>
              <a:latin typeface="Calibri"/>
              <a:ea typeface="Calibri"/>
              <a:cs typeface="Calibri"/>
            </a:rPr>
            <a:t> </a:t>
          </a:r>
          <a:r>
            <a:rPr lang="en-US" sz="1800" kern="1200" dirty="0" err="1">
              <a:solidFill>
                <a:srgbClr val="000000"/>
              </a:solidFill>
              <a:latin typeface="Calibri"/>
              <a:ea typeface="Calibri"/>
              <a:cs typeface="Calibri"/>
            </a:rPr>
            <a:t>Ευρώ</a:t>
          </a:r>
          <a:r>
            <a:rPr lang="en-US" sz="1800" kern="1200" dirty="0">
              <a:solidFill>
                <a:srgbClr val="000000"/>
              </a:solidFill>
              <a:latin typeface="Calibri"/>
              <a:ea typeface="Calibri"/>
              <a:cs typeface="Calibri"/>
            </a:rPr>
            <a:t>πη, η </a:t>
          </a:r>
          <a:r>
            <a:rPr lang="en-US" sz="1800" kern="1200" dirty="0" err="1">
              <a:solidFill>
                <a:srgbClr val="000000"/>
              </a:solidFill>
              <a:latin typeface="Calibri"/>
              <a:ea typeface="Calibri"/>
              <a:cs typeface="Calibri"/>
            </a:rPr>
            <a:t>δική</a:t>
          </a:r>
          <a:r>
            <a:rPr lang="en-US" sz="1800" kern="1200" dirty="0">
              <a:solidFill>
                <a:srgbClr val="000000"/>
              </a:solidFill>
              <a:latin typeface="Calibri"/>
              <a:ea typeface="Calibri"/>
              <a:cs typeface="Calibri"/>
            </a:rPr>
            <a:t> </a:t>
          </a:r>
          <a:r>
            <a:rPr lang="en-US" sz="1800" kern="1200" dirty="0" err="1">
              <a:solidFill>
                <a:srgbClr val="000000"/>
              </a:solidFill>
              <a:latin typeface="Calibri"/>
              <a:ea typeface="Calibri"/>
              <a:cs typeface="Calibri"/>
            </a:rPr>
            <a:t>σου</a:t>
          </a:r>
          <a:r>
            <a:rPr lang="en-US" sz="1800" kern="1200" dirty="0">
              <a:solidFill>
                <a:srgbClr val="000000"/>
              </a:solidFill>
              <a:latin typeface="Calibri"/>
              <a:ea typeface="Calibri"/>
              <a:cs typeface="Calibri"/>
            </a:rPr>
            <a:t> </a:t>
          </a:r>
          <a:r>
            <a:rPr lang="en-US" sz="1800" kern="1200" dirty="0" err="1">
              <a:solidFill>
                <a:srgbClr val="000000"/>
              </a:solidFill>
              <a:latin typeface="Calibri"/>
              <a:ea typeface="Calibri"/>
              <a:cs typeface="Calibri"/>
            </a:rPr>
            <a:t>φωνή</a:t>
          </a:r>
          <a:r>
            <a:rPr lang="en-US" sz="1800" kern="1200" dirty="0">
              <a:solidFill>
                <a:srgbClr val="000000"/>
              </a:solidFill>
              <a:latin typeface="Calibri"/>
              <a:ea typeface="Calibri"/>
              <a:cs typeface="Calibri"/>
            </a:rPr>
            <a:t>!</a:t>
          </a:r>
          <a:endParaRPr lang="en-US" sz="1800" kern="1200" dirty="0"/>
        </a:p>
      </dsp:txBody>
      <dsp:txXfrm>
        <a:off x="4693994" y="4315426"/>
        <a:ext cx="2421946" cy="582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l-GR" sz="1700" b="0" kern="1200" dirty="0">
              <a:solidFill>
                <a:schemeClr val="bg1"/>
              </a:solidFill>
            </a:rPr>
            <a:t>Πρόγραμμα «Εγγυήσεις για τη Νεολαία»</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l-GR" sz="1700" kern="1200"/>
            <a:t>Πρόγραμμα </a:t>
          </a:r>
          <a:r>
            <a:rPr lang="en-US" sz="1700" kern="1200"/>
            <a:t>ERASMUS+</a:t>
          </a:r>
          <a:endParaRPr lang="en-US" sz="1700" kern="1200" dirty="0"/>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l-GR" sz="1700" kern="1200" dirty="0"/>
            <a:t>Ευρωπαϊκό Σώμα Αλληλεγγύης</a:t>
          </a:r>
          <a:endParaRPr lang="en-US" sz="1700" kern="1200" dirty="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Discover 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l-GR" sz="1400" kern="1200" dirty="0"/>
            <a:t>Δωρεάν </a:t>
          </a:r>
          <a:r>
            <a:rPr lang="el-GR" sz="1400" kern="1200" dirty="0" err="1"/>
            <a:t>περιαγωγή</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l-GR" sz="1400" kern="1200"/>
            <a:t>Υγειονομική περίθαλψη</a:t>
          </a:r>
          <a:endParaRPr lang="en-US" sz="1400" kern="1200" dirty="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l-GR" sz="1400" kern="1200"/>
            <a:t>Δικαιώματα των επιβατών</a:t>
          </a:r>
          <a:endParaRPr lang="en-US" sz="140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l-GR" sz="1400" kern="1200" dirty="0"/>
            <a:t>Πρόσβαση σε ψηφιακές συνδρομές</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l-GR" sz="1600" kern="1200" dirty="0"/>
            <a:t>Συμμετοχή</a:t>
          </a:r>
          <a:endParaRPr lang="en-US" sz="16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l-GR" sz="1600" kern="1200"/>
            <a:t>Προστασία του περιβάλλοντος</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l-GR" sz="1400" kern="1200" dirty="0"/>
            <a:t>Δικαιώματα και ασφάλεια των καταναλωτών</a:t>
          </a:r>
          <a:endParaRPr lang="en-US" sz="14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5000"/>
            </a:spcAft>
            <a:buNone/>
          </a:pPr>
          <a:r>
            <a:rPr lang="el-GR" sz="1200" kern="1200" dirty="0"/>
            <a:t>Έργα που χρηματοδοτούνται από την ΕΕ</a:t>
          </a:r>
          <a:endParaRPr lang="en-US" sz="12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el-GR" sz="1600" kern="1200" dirty="0"/>
            <a:t>Η ΕΕ στον κόσμο</a:t>
          </a:r>
          <a:endParaRPr lang="en-US" sz="1600" b="0" kern="1200" dirty="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l-GR" sz="1800" b="0" kern="1200">
              <a:solidFill>
                <a:schemeClr val="bg1"/>
              </a:solidFill>
            </a:rPr>
            <a:t>Πράσινη Συμφωνία</a:t>
          </a:r>
          <a:endParaRPr lang="en-US" sz="1800" b="0" kern="1200" dirty="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NextGenerationEU</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l-GR" sz="1800" kern="1200" dirty="0" err="1"/>
            <a:t>Ψηφιοποίηση</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l-GR" sz="1800" kern="1200" dirty="0"/>
            <a:t>Ισότητα</a:t>
          </a:r>
          <a:endParaRPr lang="en-US" sz="1800" kern="1200" dirty="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1725"/>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a:solidFill>
                <a:schemeClr val="tx1"/>
              </a:solidFill>
            </a:rPr>
            <a:t>είναι η φωνή των Ευρωπαίων πολιτών</a:t>
          </a:r>
          <a:endParaRPr lang="en-IE" sz="1800" b="0" kern="1200" dirty="0">
            <a:solidFill>
              <a:schemeClr val="tx1"/>
            </a:solidFill>
          </a:endParaRPr>
        </a:p>
      </dsp:txBody>
      <dsp:txXfrm>
        <a:off x="38773" y="40498"/>
        <a:ext cx="4613878" cy="716716"/>
      </dsp:txXfrm>
    </dsp:sp>
    <dsp:sp modelId="{4FE1037A-DEA2-4953-80B1-C4AB23FF5CB3}">
      <dsp:nvSpPr>
        <dsp:cNvPr id="0" name=""/>
        <dsp:cNvSpPr/>
      </dsp:nvSpPr>
      <dsp:spPr>
        <a:xfrm>
          <a:off x="0" y="810316"/>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a:solidFill>
                <a:schemeClr val="tx1"/>
              </a:solidFill>
            </a:rPr>
            <a:t>έχει μέλη από όλες τις χώρες της ΕΕ, που εκλέγονται απευθείας από τους πολίτες κάθε πέντε χρόνια</a:t>
          </a:r>
          <a:endParaRPr lang="en-IE" sz="1800" b="0" kern="1200" dirty="0">
            <a:solidFill>
              <a:schemeClr val="tx1"/>
            </a:solidFill>
          </a:endParaRPr>
        </a:p>
      </dsp:txBody>
      <dsp:txXfrm>
        <a:off x="38773" y="849089"/>
        <a:ext cx="4613878" cy="716716"/>
      </dsp:txXfrm>
    </dsp:sp>
    <dsp:sp modelId="{07C6446F-ECCD-4CA1-8344-080591932ED6}">
      <dsp:nvSpPr>
        <dsp:cNvPr id="0" name=""/>
        <dsp:cNvSpPr/>
      </dsp:nvSpPr>
      <dsp:spPr>
        <a:xfrm>
          <a:off x="0" y="1618908"/>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a:solidFill>
                <a:schemeClr val="tx1"/>
              </a:solidFill>
            </a:rPr>
            <a:t>συζητά νέους νόμους που προτείνονται από την Ευρωπαϊκή Επιτροπή</a:t>
          </a:r>
          <a:endParaRPr lang="en-IE" sz="1800" b="0" kern="1200" dirty="0">
            <a:solidFill>
              <a:schemeClr val="tx1"/>
            </a:solidFill>
          </a:endParaRPr>
        </a:p>
      </dsp:txBody>
      <dsp:txXfrm>
        <a:off x="38773" y="1657681"/>
        <a:ext cx="4613878" cy="716716"/>
      </dsp:txXfrm>
    </dsp:sp>
    <dsp:sp modelId="{715891AF-FC43-40E9-9BA1-84AAEC706364}">
      <dsp:nvSpPr>
        <dsp:cNvPr id="0" name=""/>
        <dsp:cNvSpPr/>
      </dsp:nvSpPr>
      <dsp:spPr>
        <a:xfrm>
          <a:off x="0" y="2427500"/>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a:solidFill>
                <a:schemeClr val="tx1"/>
              </a:solidFill>
            </a:rPr>
            <a:t>τροποποιεί (αν είναι απαραίτητο) και αποφασίζει αυτούς τους νόμους μαζί με το Συμβούλιο</a:t>
          </a:r>
          <a:endParaRPr lang="en-IE" sz="1800" b="0" kern="1200" dirty="0">
            <a:solidFill>
              <a:schemeClr val="tx1"/>
            </a:solidFill>
          </a:endParaRPr>
        </a:p>
      </dsp:txBody>
      <dsp:txXfrm>
        <a:off x="38773" y="2466273"/>
        <a:ext cx="4613878" cy="716716"/>
      </dsp:txXfrm>
    </dsp:sp>
    <dsp:sp modelId="{1BA08AB3-DFE7-4294-97EA-0DE79AB5366F}">
      <dsp:nvSpPr>
        <dsp:cNvPr id="0" name=""/>
        <dsp:cNvSpPr/>
      </dsp:nvSpPr>
      <dsp:spPr>
        <a:xfrm>
          <a:off x="0" y="3236092"/>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a:solidFill>
                <a:schemeClr val="tx1"/>
              </a:solidFill>
            </a:rPr>
            <a:t>εκλέγει τον πρόεδρο της Ευρωπαϊκής Επιτροπής</a:t>
          </a:r>
          <a:endParaRPr lang="en-IE" sz="1800" b="0" kern="1200" dirty="0">
            <a:solidFill>
              <a:schemeClr val="tx1"/>
            </a:solidFill>
          </a:endParaRPr>
        </a:p>
      </dsp:txBody>
      <dsp:txXfrm>
        <a:off x="38773" y="3274865"/>
        <a:ext cx="4613878" cy="716716"/>
      </dsp:txXfrm>
    </dsp:sp>
    <dsp:sp modelId="{C9254F1F-409A-4C00-BAEE-417CE0DBBEC0}">
      <dsp:nvSpPr>
        <dsp:cNvPr id="0" name=""/>
        <dsp:cNvSpPr/>
      </dsp:nvSpPr>
      <dsp:spPr>
        <a:xfrm>
          <a:off x="0" y="4044684"/>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a:solidFill>
                <a:schemeClr val="tx1"/>
              </a:solidFill>
            </a:rPr>
            <a:t>εγκρίνει τον προϋπολογισμό της ΕΕ</a:t>
          </a:r>
          <a:endParaRPr lang="en-IE" sz="1800" b="0" kern="1200" dirty="0">
            <a:solidFill>
              <a:schemeClr val="tx1"/>
            </a:solidFill>
          </a:endParaRPr>
        </a:p>
      </dsp:txBody>
      <dsp:txXfrm>
        <a:off x="38773" y="4083457"/>
        <a:ext cx="4613878" cy="716716"/>
      </dsp:txXfrm>
    </dsp:sp>
    <dsp:sp modelId="{394A40C5-2767-41BB-851C-AE743E22805B}">
      <dsp:nvSpPr>
        <dsp:cNvPr id="0" name=""/>
        <dsp:cNvSpPr/>
      </dsp:nvSpPr>
      <dsp:spPr>
        <a:xfrm>
          <a:off x="0" y="4853275"/>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dirty="0">
              <a:solidFill>
                <a:schemeClr val="tx1"/>
              </a:solidFill>
            </a:rPr>
            <a:t>διεξάγει τουλάχιστον έξι συνεδριάσεις ετησίως στις Βρυξέλλες (Βέλγιο) και 12 στο Στρασβούργο (Γαλλία)</a:t>
          </a:r>
          <a:endParaRPr lang="en-IE" sz="1900" b="0" kern="1200" dirty="0">
            <a:solidFill>
              <a:schemeClr val="tx1"/>
            </a:solidFill>
          </a:endParaRPr>
        </a:p>
      </dsp:txBody>
      <dsp:txXfrm>
        <a:off x="38773" y="4892048"/>
        <a:ext cx="4613878" cy="7167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dirty="0">
              <a:solidFill>
                <a:schemeClr val="tx1"/>
              </a:solidFill>
            </a:rPr>
            <a:t>στο πλαίσιό του συνέρχονται οι αρχηγοί κρατών ή κυβερνήσεων όλων των χωρών της ΕΕ</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dirty="0">
              <a:solidFill>
                <a:schemeClr val="tx1"/>
              </a:solidFill>
            </a:rPr>
            <a:t>ορίζει τις κύριες προτεραιότητες και κατευθύνσεις πολιτικής της ΕΕ</a:t>
          </a:r>
          <a:endParaRPr lang="en-IE" sz="1800" b="0" kern="1200" dirty="0">
            <a:solidFill>
              <a:schemeClr val="tx1"/>
            </a:solidFill>
          </a:endParaRPr>
        </a:p>
      </dsp:txBody>
      <dsp:txXfrm>
        <a:off x="59399" y="1525861"/>
        <a:ext cx="4183260"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2303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a:solidFill>
                <a:schemeClr val="tx1"/>
              </a:solidFill>
            </a:rPr>
            <a:t>δεν εγκρίνει νόμους της ΕΕ</a:t>
          </a:r>
          <a:endParaRPr lang="en-IE" sz="1800" b="0" kern="1200" dirty="0">
            <a:solidFill>
              <a:schemeClr val="tx1"/>
            </a:solidFill>
          </a:endParaRPr>
        </a:p>
      </dsp:txBody>
      <dsp:txXfrm>
        <a:off x="60062" y="60062"/>
        <a:ext cx="3965289" cy="1110252"/>
      </dsp:txXfrm>
    </dsp:sp>
    <dsp:sp modelId="{65BBAF80-F255-434B-ABEE-1099CF7F1D78}">
      <dsp:nvSpPr>
        <dsp:cNvPr id="0" name=""/>
        <dsp:cNvSpPr/>
      </dsp:nvSpPr>
      <dsp:spPr>
        <a:xfrm>
          <a:off x="0" y="1421723"/>
          <a:ext cx="4085413" cy="129962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l-GR" sz="1800" b="0" kern="1200" dirty="0">
              <a:solidFill>
                <a:schemeClr val="tx1"/>
              </a:solidFill>
            </a:rPr>
            <a:t>συνέρχεται τουλάχιστον τέσσερις φορές ετησίως στις Βρυξέλλες (Βέλγιο) ή στο Λουξεμβούργο (Λουξεμβούργο) για τις ευρωπαϊκές συνόδους κορυφής</a:t>
          </a:r>
          <a:endParaRPr lang="en-IE" sz="1800" b="0" kern="1200" dirty="0">
            <a:solidFill>
              <a:schemeClr val="tx1"/>
            </a:solidFill>
          </a:endParaRPr>
        </a:p>
      </dsp:txBody>
      <dsp:txXfrm>
        <a:off x="63442" y="1485165"/>
        <a:ext cx="3958529" cy="117274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02/05/2025</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02/05/2025</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e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european-union/topics/humanitarian-aid-civil-protection_el" TargetMode="External"/><Relationship Id="rId3" Type="http://schemas.openxmlformats.org/officeDocument/2006/relationships/hyperlink" Target="https://europa.eu/!HQjNRP" TargetMode="External"/><Relationship Id="rId7" Type="http://schemas.openxmlformats.org/officeDocument/2006/relationships/hyperlink" Target="https://europa.eu/european-union/topics/development-cooperation_el"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a.eu/european-union/topics/trade_el" TargetMode="External"/><Relationship Id="rId5" Type="http://schemas.openxmlformats.org/officeDocument/2006/relationships/hyperlink" Target="https://kohesio.ec.europa.eu/el" TargetMode="External"/><Relationship Id="rId4" Type="http://schemas.openxmlformats.org/officeDocument/2006/relationships/hyperlink" Target="https://cinea.ec.europa.eu/life/life-european-countries_el"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e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el"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u-solidarity-ukraine.ec.europa.eu/index_e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itizens-initiative.europa.eu/_el"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eesc.europa.eu/el/initiatives/i-diki-soy-eyropi-i-diki-soy-foni" TargetMode="External"/><Relationship Id="rId5" Type="http://schemas.openxmlformats.org/officeDocument/2006/relationships/hyperlink" Target="https://european-youth-event.europarl.europa.eu/en/" TargetMode="External"/><Relationship Id="rId4" Type="http://schemas.openxmlformats.org/officeDocument/2006/relationships/hyperlink" Target="https://youth.europa.eu/youthweek_el"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Η Ευρωπαϊκή Ένωση έχει </a:t>
            </a:r>
            <a:r>
              <a:rPr lang="el-GR" sz="1200" b="1" kern="1200" dirty="0">
                <a:solidFill>
                  <a:schemeClr val="tx1"/>
                </a:solidFill>
                <a:effectLst/>
                <a:latin typeface="+mn-lt"/>
                <a:ea typeface="+mn-ea"/>
                <a:cs typeface="+mn-cs"/>
              </a:rPr>
              <a:t>24 επίσημες γλώσσες:</a:t>
            </a:r>
            <a:endParaRPr lang="fr-BE"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Βουλγαρικά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Κροατικά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Τσεχικά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Δανικά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Ολλανδικά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Αγγλικά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Εσθονικά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Φινλανδικά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Γαλλικά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Γερμανικά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Ελληνικά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Ουγγρικά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Ιρλανδικά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Ιταλικά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err="1">
                <a:solidFill>
                  <a:schemeClr val="tx1"/>
                </a:solidFill>
                <a:effectLst/>
                <a:latin typeface="+mn-lt"/>
                <a:ea typeface="+mn-ea"/>
                <a:cs typeface="+mn-cs"/>
              </a:rPr>
              <a:t>Λετονικά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Λιθουανικά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0" i="0" kern="1200" dirty="0">
                <a:solidFill>
                  <a:schemeClr val="tx1"/>
                </a:solidFill>
                <a:effectLst/>
                <a:latin typeface="+mn-lt"/>
                <a:ea typeface="+mn-ea"/>
                <a:cs typeface="+mn-cs"/>
              </a:rPr>
              <a:t>Μαλτέζικα</a:t>
            </a:r>
            <a:endParaRPr lang="fr-BE" sz="1200" b="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Πολωνικά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Πορτογαλικά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Ρουμανικά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Σλοβακικά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Σλοβενικά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Ισπανικά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Σουηδικά</a:t>
            </a:r>
            <a:endParaRPr lang="en-US" sz="1200" kern="1200" dirty="0">
              <a:solidFill>
                <a:schemeClr val="tx1"/>
              </a:solidFill>
              <a:effectLst/>
              <a:latin typeface="+mn-lt"/>
              <a:ea typeface="+mn-ea"/>
              <a:cs typeface="+mn-cs"/>
            </a:endParaRPr>
          </a:p>
          <a:p>
            <a:endParaRPr lang="fr-BE" sz="1200" b="1" i="1" kern="1200" dirty="0">
              <a:solidFill>
                <a:schemeClr val="tx1"/>
              </a:solidFill>
              <a:effectLst/>
              <a:latin typeface="+mn-lt"/>
              <a:ea typeface="+mn-ea"/>
              <a:cs typeface="+mn-cs"/>
            </a:endParaRPr>
          </a:p>
          <a:p>
            <a:r>
              <a:rPr lang="el-GR" sz="1200" b="1" i="1" kern="1200" dirty="0">
                <a:solidFill>
                  <a:schemeClr val="tx1"/>
                </a:solidFill>
                <a:effectLst/>
                <a:latin typeface="+mn-lt"/>
                <a:ea typeface="+mn-ea"/>
                <a:cs typeface="+mn-cs"/>
              </a:rPr>
              <a:t>Μιλάτε κάποια άλλη γλώσσα της ΕΕ εκτός από τη μητρική σας;</a:t>
            </a:r>
            <a:endParaRPr lang="en-US" sz="1200" kern="1200" dirty="0">
              <a:solidFill>
                <a:schemeClr val="tx1"/>
              </a:solidFill>
              <a:effectLst/>
              <a:latin typeface="+mn-lt"/>
              <a:ea typeface="+mn-ea"/>
              <a:cs typeface="+mn-cs"/>
            </a:endParaRPr>
          </a:p>
          <a:p>
            <a:endParaRPr lang="fr-BE" sz="1200" b="1" i="1" kern="1200" dirty="0">
              <a:solidFill>
                <a:schemeClr val="tx1"/>
              </a:solidFill>
              <a:effectLst/>
              <a:latin typeface="+mn-lt"/>
              <a:ea typeface="+mn-ea"/>
              <a:cs typeface="+mn-cs"/>
            </a:endParaRPr>
          </a:p>
          <a:p>
            <a:r>
              <a:rPr lang="el-GR" sz="1200" b="1" i="1" kern="1200" dirty="0">
                <a:solidFill>
                  <a:schemeClr val="tx1"/>
                </a:solidFill>
                <a:effectLst/>
                <a:latin typeface="+mn-lt"/>
                <a:ea typeface="+mn-ea"/>
                <a:cs typeface="+mn-cs"/>
              </a:rPr>
              <a:t>Μπορείτε να αναγνωρίσετε πώς να πείτε «ευχαριστώ» σε άλλες γλώσσες της ΕΕ;</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Η Ευρωπαϊκή Ένωση έχει </a:t>
            </a:r>
            <a:r>
              <a:rPr lang="el-GR" sz="1200" b="1" kern="1200" dirty="0">
                <a:solidFill>
                  <a:schemeClr val="tx1"/>
                </a:solidFill>
                <a:effectLst/>
                <a:latin typeface="+mn-lt"/>
                <a:ea typeface="+mn-ea"/>
                <a:cs typeface="+mn-cs"/>
              </a:rPr>
              <a:t>24 επίσημες γλώσσες</a:t>
            </a:r>
            <a:r>
              <a:rPr lang="el-GR" sz="1200" kern="1200" dirty="0">
                <a:solidFill>
                  <a:schemeClr val="tx1"/>
                </a:solidFill>
                <a:effectLst/>
                <a:latin typeface="+mn-lt"/>
                <a:ea typeface="+mn-ea"/>
                <a:cs typeface="+mn-cs"/>
              </a:rPr>
              <a:t> από διαφορετικές γλωσσικές οικογένειες:</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Γερμανικές γλώσσες:</a:t>
            </a:r>
            <a:r>
              <a:rPr lang="el-GR" sz="1200" kern="1200" dirty="0">
                <a:solidFill>
                  <a:schemeClr val="tx1"/>
                </a:solidFill>
                <a:effectLst/>
                <a:latin typeface="+mn-lt"/>
                <a:ea typeface="+mn-ea"/>
                <a:cs typeface="+mn-cs"/>
              </a:rPr>
              <a:t> δανικά, γερμανικά, αγγλικά, ολλανδικά και σουηδικά.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Λατινογενείς γλώσσες</a:t>
            </a:r>
            <a:r>
              <a:rPr lang="el-GR" sz="1200" kern="1200" dirty="0">
                <a:solidFill>
                  <a:schemeClr val="tx1"/>
                </a:solidFill>
                <a:effectLst/>
                <a:latin typeface="+mn-lt"/>
                <a:ea typeface="+mn-ea"/>
                <a:cs typeface="+mn-cs"/>
              </a:rPr>
              <a:t>: ισπανικά, γαλλικά, ιταλικά, πορτογαλικά και ρουμανικά.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Σλαβικές γλώσσες:</a:t>
            </a:r>
            <a:r>
              <a:rPr lang="el-GR" sz="1200" kern="1200" dirty="0">
                <a:solidFill>
                  <a:schemeClr val="tx1"/>
                </a:solidFill>
                <a:effectLst/>
                <a:latin typeface="+mn-lt"/>
                <a:ea typeface="+mn-ea"/>
                <a:cs typeface="+mn-cs"/>
              </a:rPr>
              <a:t> βουλγαρικά, τσεχικά, κροατικά, πολωνικά, σλοβακικά και σλοβενικά.</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Οι γλώσσες της ΕΕ που δεν ανήκουν σε μία από αυτές τις τρεις οικογένειες είναι οι εξής:</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εσθονικά και φινλανδικά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ελληνικά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ιρλανδικά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λιθουανικά και πολωνικά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ουγγρικά</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0" i="0" kern="1200" dirty="0">
                <a:solidFill>
                  <a:schemeClr val="tx1"/>
                </a:solidFill>
                <a:effectLst/>
                <a:latin typeface="+mn-lt"/>
                <a:ea typeface="+mn-ea"/>
                <a:cs typeface="+mn-cs"/>
              </a:rPr>
              <a:t>μαλτέζικα</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Η Ευρωπαϊκή Ένωση δημιουργήθηκε για να θέσει τέλος στους συχνούς και αιματηρούς πολέμους μεταξύ γειτόνων, που κορυφώθηκαν με τον Δεύτερο Παγκόσμιο Πόλεμο.</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﻿Από το 1950, η Ευρωπαϊκή Κοινότητα Άνθρακα και Χάλυβα άρχισε να ενώνει τις ευρωπαϊκές χώρες, από οικονομική και πολιτική άποψη, για να εξασφαλίσει διαρκή ειρήνη.</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Οι χώρες που ίδρυσαν την Ευρωπαϊκή Ένωση είναι οι εξής:</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l-GR" sz="1200" kern="1200" dirty="0">
                <a:solidFill>
                  <a:schemeClr val="tx1"/>
                </a:solidFill>
                <a:effectLst/>
                <a:latin typeface="+mn-lt"/>
                <a:ea typeface="+mn-ea"/>
                <a:cs typeface="+mn-cs"/>
              </a:rPr>
              <a:t>Βέλγιο</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l-GR" sz="1200" kern="1200" dirty="0">
                <a:solidFill>
                  <a:schemeClr val="tx1"/>
                </a:solidFill>
                <a:effectLst/>
                <a:latin typeface="+mn-lt"/>
                <a:ea typeface="+mn-ea"/>
                <a:cs typeface="+mn-cs"/>
              </a:rPr>
              <a:t>Γερμανία</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l-GR" sz="1200" kern="1200" dirty="0">
                <a:solidFill>
                  <a:schemeClr val="tx1"/>
                </a:solidFill>
                <a:effectLst/>
                <a:latin typeface="+mn-lt"/>
                <a:ea typeface="+mn-ea"/>
                <a:cs typeface="+mn-cs"/>
              </a:rPr>
              <a:t>Γαλλία</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l-GR" sz="1200" kern="1200" dirty="0">
                <a:solidFill>
                  <a:schemeClr val="tx1"/>
                </a:solidFill>
                <a:effectLst/>
                <a:latin typeface="+mn-lt"/>
                <a:ea typeface="+mn-ea"/>
                <a:cs typeface="+mn-cs"/>
              </a:rPr>
              <a:t>Ιταλία</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l-GR" sz="1200" kern="1200" dirty="0">
                <a:solidFill>
                  <a:schemeClr val="tx1"/>
                </a:solidFill>
                <a:effectLst/>
                <a:latin typeface="+mn-lt"/>
                <a:ea typeface="+mn-ea"/>
                <a:cs typeface="+mn-cs"/>
              </a:rPr>
              <a:t>Λουξεμβούργο</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l-GR" sz="1200" kern="1200" dirty="0">
                <a:solidFill>
                  <a:schemeClr val="tx1"/>
                </a:solidFill>
                <a:effectLst/>
                <a:latin typeface="+mn-lt"/>
                <a:ea typeface="+mn-ea"/>
                <a:cs typeface="+mn-cs"/>
              </a:rPr>
              <a:t>Κάτω Χώρες</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Τα ευρωπαϊκά έθνη δεν ζούσαν πάντα ειρηνικά μεταξύ τους. Πολλοί πόλεμοι έλαβαν χώρα ανά τους αιώνες.</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Δύο παγκόσμιοι πόλεμοι έλαβαν χώρα τον 20ό αιώνα:</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l-GR" sz="1200" kern="1200" dirty="0">
                <a:solidFill>
                  <a:schemeClr val="tx1"/>
                </a:solidFill>
                <a:effectLst/>
                <a:latin typeface="+mn-lt"/>
                <a:ea typeface="+mn-ea"/>
                <a:cs typeface="+mn-cs"/>
              </a:rPr>
              <a:t>1914-1918 Α’ Παγκόσμιος Πόλεμος</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el-GR" sz="1200" kern="1200" dirty="0">
                <a:solidFill>
                  <a:schemeClr val="tx1"/>
                </a:solidFill>
                <a:effectLst/>
                <a:latin typeface="+mn-lt"/>
                <a:ea typeface="+mn-ea"/>
                <a:cs typeface="+mn-cs"/>
              </a:rPr>
              <a:t>1939-1945 Β’ Παγκόσμιος Πόλεμος</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Παρότι ορισμένες φορές μπορεί να υπάρχουν διαφωνίες μεταξύ των χωρών της ΕΕ, οι βασικές αρχές της ΕΕ έχουν παραμείνει αμετάβλητες τα τελευταία 70 χρόνια. Η αποτροπή μελλοντικών συγκρούσεων ήταν ένας από τους στόχους που οδήγησαν στη δημιουργία της Ευρωπαϊκής Ένωσης.</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Το 2012, χάρη στις άοκνες προσπάθειές της για την προάσπιση της ειρήνης, της δημοκρατίας και των ανθρώπινων δικαιωμάτων στην Ευρώπη και σε ολόκληρο τον κόσμο, απονεμήθηκε στην Ευρωπαϊκή Ένωση το βραβείο Νόμπελ Ειρήνης.</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r>
              <a:rPr lang="el-GR" sz="1200" b="1" kern="1200" dirty="0">
                <a:solidFill>
                  <a:schemeClr val="tx1"/>
                </a:solidFill>
                <a:effectLst/>
                <a:latin typeface="+mn-lt"/>
                <a:ea typeface="+mn-ea"/>
                <a:cs typeface="+mn-cs"/>
              </a:rPr>
              <a:t>Κύρια βήματα προς την κατεύθυνση της δημιουργίας της Ευρωπαϊκής Ένωσης:</a:t>
            </a:r>
            <a:endParaRPr lang="fr-BE"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Την περίοδο από το 1945 έως το 1950, ορισμένοι Ευρωπαίοι πολιτικοί, μεταξύ των οποίων ο </a:t>
            </a:r>
            <a:r>
              <a:rPr lang="el-GR" sz="1200" kern="1200" dirty="0" err="1">
                <a:solidFill>
                  <a:schemeClr val="tx1"/>
                </a:solidFill>
                <a:effectLst/>
                <a:latin typeface="+mn-lt"/>
                <a:ea typeface="+mn-ea"/>
                <a:cs typeface="+mn-cs"/>
              </a:rPr>
              <a:t>Ρομπέρ</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Σουμάν</a:t>
            </a:r>
            <a:r>
              <a:rPr lang="el-GR" sz="1200" kern="1200" dirty="0">
                <a:solidFill>
                  <a:schemeClr val="tx1"/>
                </a:solidFill>
                <a:effectLst/>
                <a:latin typeface="+mn-lt"/>
                <a:ea typeface="+mn-ea"/>
                <a:cs typeface="+mn-cs"/>
              </a:rPr>
              <a:t>, η Σιμόν Βέιλ, ο Ζαν Μονέ, ο </a:t>
            </a:r>
            <a:r>
              <a:rPr lang="el-GR" sz="1200" kern="1200" dirty="0" err="1">
                <a:solidFill>
                  <a:schemeClr val="tx1"/>
                </a:solidFill>
                <a:effectLst/>
                <a:latin typeface="+mn-lt"/>
                <a:ea typeface="+mn-ea"/>
                <a:cs typeface="+mn-cs"/>
              </a:rPr>
              <a:t>Αλτσίντε</a:t>
            </a:r>
            <a:r>
              <a:rPr lang="el-GR" sz="1200" kern="1200" dirty="0">
                <a:solidFill>
                  <a:schemeClr val="tx1"/>
                </a:solidFill>
                <a:effectLst/>
                <a:latin typeface="+mn-lt"/>
                <a:ea typeface="+mn-ea"/>
                <a:cs typeface="+mn-cs"/>
              </a:rPr>
              <a:t> ντε </a:t>
            </a:r>
            <a:r>
              <a:rPr lang="el-GR" sz="1200" kern="1200" dirty="0" err="1">
                <a:solidFill>
                  <a:schemeClr val="tx1"/>
                </a:solidFill>
                <a:effectLst/>
                <a:latin typeface="+mn-lt"/>
                <a:ea typeface="+mn-ea"/>
                <a:cs typeface="+mn-cs"/>
              </a:rPr>
              <a:t>Γκάσπερι</a:t>
            </a:r>
            <a:r>
              <a:rPr lang="el-GR" sz="1200" kern="1200" dirty="0">
                <a:solidFill>
                  <a:schemeClr val="tx1"/>
                </a:solidFill>
                <a:effectLst/>
                <a:latin typeface="+mn-lt"/>
                <a:ea typeface="+mn-ea"/>
                <a:cs typeface="+mn-cs"/>
              </a:rPr>
              <a:t> και ο Κόνραντ </a:t>
            </a:r>
            <a:r>
              <a:rPr lang="el-GR" sz="1200" kern="1200" dirty="0" err="1">
                <a:solidFill>
                  <a:schemeClr val="tx1"/>
                </a:solidFill>
                <a:effectLst/>
                <a:latin typeface="+mn-lt"/>
                <a:ea typeface="+mn-ea"/>
                <a:cs typeface="+mn-cs"/>
              </a:rPr>
              <a:t>Αντενάουερ</a:t>
            </a:r>
            <a:r>
              <a:rPr lang="el-GR" sz="1200" kern="1200" dirty="0">
                <a:solidFill>
                  <a:schemeClr val="tx1"/>
                </a:solidFill>
                <a:effectLst/>
                <a:latin typeface="+mn-lt"/>
                <a:ea typeface="+mn-ea"/>
                <a:cs typeface="+mn-cs"/>
              </a:rPr>
              <a:t>, ξεκίνησαν τη διαδικασία δημιουργίας της Ευρωπαϊκής Ένωσης στην οποία ζούμε σήμερα.</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1950 </a:t>
            </a:r>
            <a:r>
              <a:rPr lang="el-GR" sz="1200" b="1" kern="1200" dirty="0">
                <a:solidFill>
                  <a:schemeClr val="tx1"/>
                </a:solidFill>
                <a:effectLst/>
                <a:latin typeface="+mn-lt"/>
                <a:ea typeface="+mn-ea"/>
                <a:cs typeface="+mn-cs"/>
              </a:rPr>
              <a:t>Διακήρυξη </a:t>
            </a:r>
            <a:r>
              <a:rPr lang="el-GR" sz="1200" b="1" kern="1200" dirty="0" err="1">
                <a:solidFill>
                  <a:schemeClr val="tx1"/>
                </a:solidFill>
                <a:effectLst/>
                <a:latin typeface="+mn-lt"/>
                <a:ea typeface="+mn-ea"/>
                <a:cs typeface="+mn-cs"/>
              </a:rPr>
              <a:t>Σουμάν</a:t>
            </a:r>
            <a:r>
              <a:rPr lang="el-GR" sz="1200" kern="1200" dirty="0">
                <a:solidFill>
                  <a:schemeClr val="tx1"/>
                </a:solidFill>
                <a:effectLst/>
                <a:latin typeface="+mn-lt"/>
                <a:ea typeface="+mn-ea"/>
                <a:cs typeface="+mn-cs"/>
              </a:rPr>
              <a:t> — Στις 9 Μαΐου ο </a:t>
            </a:r>
            <a:r>
              <a:rPr lang="el-GR" sz="1200" kern="1200" dirty="0" err="1">
                <a:solidFill>
                  <a:schemeClr val="tx1"/>
                </a:solidFill>
                <a:effectLst/>
                <a:latin typeface="+mn-lt"/>
                <a:ea typeface="+mn-ea"/>
                <a:cs typeface="+mn-cs"/>
              </a:rPr>
              <a:t>Ρομπέρ</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Σουμάν</a:t>
            </a:r>
            <a:r>
              <a:rPr lang="el-GR" sz="1200" kern="1200" dirty="0">
                <a:solidFill>
                  <a:schemeClr val="tx1"/>
                </a:solidFill>
                <a:effectLst/>
                <a:latin typeface="+mn-lt"/>
                <a:ea typeface="+mn-ea"/>
                <a:cs typeface="+mn-cs"/>
              </a:rPr>
              <a:t> (τότε υπουργός Εξωτερικών της Γαλλίας) πρότεινε η διαχείριση της παραγωγής άνθρακα και χάλυβα —των πρώτων υλών που χρησιμοποιούνται για την προετοιμασία ενός πολέμου— να γίνεται συλλογικά, ώστε να διασφαλίζεται ότι καμία χώρα δεν θα μπορεί να εξοπλιστεί κρυφά εναντίον των άλλων. Ένα από τα πιο διάσημα αποφθέγματά του είναι: «Η Ευρώπη δεν θα δημιουργηθεί ως διά μαγείας ούτε με βάση ένα γενικό σχέδιο. Θα </a:t>
            </a:r>
            <a:r>
              <a:rPr lang="el-GR" sz="1200" kern="1200" dirty="0" err="1">
                <a:solidFill>
                  <a:schemeClr val="tx1"/>
                </a:solidFill>
                <a:effectLst/>
                <a:latin typeface="+mn-lt"/>
                <a:ea typeface="+mn-ea"/>
                <a:cs typeface="+mn-cs"/>
              </a:rPr>
              <a:t>οικοδομηθεί</a:t>
            </a:r>
            <a:r>
              <a:rPr lang="el-GR" sz="1200" kern="1200" dirty="0">
                <a:solidFill>
                  <a:schemeClr val="tx1"/>
                </a:solidFill>
                <a:effectLst/>
                <a:latin typeface="+mn-lt"/>
                <a:ea typeface="+mn-ea"/>
                <a:cs typeface="+mn-cs"/>
              </a:rPr>
              <a:t> με συγκεκριμένα επιτεύγματα που πρώτα θα δημιουργήσουν μια πραγματική αλληλεγγύη».</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1951 Δημιουργία της </a:t>
            </a:r>
            <a:r>
              <a:rPr lang="el-GR" sz="1200" b="1" kern="1200" dirty="0">
                <a:solidFill>
                  <a:schemeClr val="tx1"/>
                </a:solidFill>
                <a:effectLst/>
                <a:latin typeface="+mn-lt"/>
                <a:ea typeface="+mn-ea"/>
                <a:cs typeface="+mn-cs"/>
              </a:rPr>
              <a:t>Ευρωπαϊκής Κοινότητας Άνθρακα και Χάλυβα</a:t>
            </a:r>
            <a:r>
              <a:rPr lang="el-GR" sz="1200" kern="1200" dirty="0">
                <a:solidFill>
                  <a:schemeClr val="tx1"/>
                </a:solidFill>
                <a:effectLst/>
                <a:latin typeface="+mn-lt"/>
                <a:ea typeface="+mn-ea"/>
                <a:cs typeface="+mn-cs"/>
              </a:rPr>
              <a:t> — Το Βέλγιο, η Γαλλία, η Γερμανία, η Ιταλία, το Λουξεμβούργο και οι Κάτω Χώρες συμφώνησαν να ενώσουν τις βιομηχανίες τους παραγωγής άνθρακα και χάλυβα.</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1957 </a:t>
            </a:r>
            <a:r>
              <a:rPr lang="el-GR" sz="1200" b="1" kern="1200" dirty="0">
                <a:solidFill>
                  <a:schemeClr val="tx1"/>
                </a:solidFill>
                <a:effectLst/>
                <a:latin typeface="+mn-lt"/>
                <a:ea typeface="+mn-ea"/>
                <a:cs typeface="+mn-cs"/>
              </a:rPr>
              <a:t>Η</a:t>
            </a:r>
            <a:r>
              <a:rPr lang="el-GR" sz="1200" kern="1200" dirty="0">
                <a:solidFill>
                  <a:schemeClr val="tx1"/>
                </a:solidFill>
                <a:effectLst/>
                <a:latin typeface="+mn-lt"/>
                <a:ea typeface="+mn-ea"/>
                <a:cs typeface="+mn-cs"/>
              </a:rPr>
              <a:t> </a:t>
            </a:r>
            <a:r>
              <a:rPr lang="el-GR" sz="1200" b="1" kern="1200" dirty="0">
                <a:solidFill>
                  <a:schemeClr val="tx1"/>
                </a:solidFill>
                <a:effectLst/>
                <a:latin typeface="+mn-lt"/>
                <a:ea typeface="+mn-ea"/>
                <a:cs typeface="+mn-cs"/>
              </a:rPr>
              <a:t>Συνθήκη της Ρώμης</a:t>
            </a:r>
            <a:r>
              <a:rPr lang="el-GR" sz="1200" kern="1200" dirty="0">
                <a:solidFill>
                  <a:schemeClr val="tx1"/>
                </a:solidFill>
                <a:effectLst/>
                <a:latin typeface="+mn-lt"/>
                <a:ea typeface="+mn-ea"/>
                <a:cs typeface="+mn-cs"/>
              </a:rPr>
              <a:t> — Οι 6 ιδρυτικές χώρες αποφάσισαν να επεκτείνουν τη συνεργασία τους σε άλλους οικονομικούς τομείς και δημιούργησαν την </a:t>
            </a:r>
            <a:r>
              <a:rPr lang="el-GR" sz="1200" b="1" kern="1200" dirty="0">
                <a:solidFill>
                  <a:schemeClr val="tx1"/>
                </a:solidFill>
                <a:effectLst/>
                <a:latin typeface="+mn-lt"/>
                <a:ea typeface="+mn-ea"/>
                <a:cs typeface="+mn-cs"/>
              </a:rPr>
              <a:t>Ευρωπαϊκή Οικονομική Κοινότητα (ΕΟΚ)</a:t>
            </a:r>
            <a:r>
              <a:rPr lang="el-GR" sz="1200" kern="1200" dirty="0">
                <a:solidFill>
                  <a:schemeClr val="tx1"/>
                </a:solidFill>
                <a:effectLst/>
                <a:latin typeface="+mn-lt"/>
                <a:ea typeface="+mn-ea"/>
                <a:cs typeface="+mn-cs"/>
              </a:rPr>
              <a:t> και την </a:t>
            </a:r>
            <a:r>
              <a:rPr lang="el-GR" sz="1200" b="1" kern="1200" dirty="0">
                <a:solidFill>
                  <a:schemeClr val="tx1"/>
                </a:solidFill>
                <a:effectLst/>
                <a:latin typeface="+mn-lt"/>
                <a:ea typeface="+mn-ea"/>
                <a:cs typeface="+mn-cs"/>
              </a:rPr>
              <a:t>Ευρωπαϊκή Κοινότητα Ατομικής Ενέργειας (</a:t>
            </a:r>
            <a:r>
              <a:rPr lang="el-GR" sz="1200" b="1" kern="1200" dirty="0" err="1">
                <a:solidFill>
                  <a:schemeClr val="tx1"/>
                </a:solidFill>
                <a:effectLst/>
                <a:latin typeface="+mn-lt"/>
                <a:ea typeface="+mn-ea"/>
                <a:cs typeface="+mn-cs"/>
              </a:rPr>
              <a:t>Ευρατόμ</a:t>
            </a:r>
            <a:r>
              <a:rPr lang="el-GR" sz="1200" b="1" kern="1200" dirty="0">
                <a:solidFill>
                  <a:schemeClr val="tx1"/>
                </a:solidFill>
                <a:effectLst/>
                <a:latin typeface="+mn-lt"/>
                <a:ea typeface="+mn-ea"/>
                <a:cs typeface="+mn-cs"/>
              </a:rPr>
              <a:t>)</a:t>
            </a:r>
            <a:r>
              <a:rPr lang="el-G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1992 </a:t>
            </a:r>
            <a:r>
              <a:rPr lang="el-GR" sz="1200" b="1" kern="1200" dirty="0">
                <a:solidFill>
                  <a:schemeClr val="tx1"/>
                </a:solidFill>
                <a:effectLst/>
                <a:latin typeface="+mn-lt"/>
                <a:ea typeface="+mn-ea"/>
                <a:cs typeface="+mn-cs"/>
              </a:rPr>
              <a:t>Η</a:t>
            </a:r>
            <a:r>
              <a:rPr lang="el-GR" sz="1200" kern="1200" dirty="0">
                <a:solidFill>
                  <a:schemeClr val="tx1"/>
                </a:solidFill>
                <a:effectLst/>
                <a:latin typeface="+mn-lt"/>
                <a:ea typeface="+mn-ea"/>
                <a:cs typeface="+mn-cs"/>
              </a:rPr>
              <a:t> </a:t>
            </a:r>
            <a:r>
              <a:rPr lang="el-GR" sz="1200" b="1" kern="1200" dirty="0">
                <a:solidFill>
                  <a:schemeClr val="tx1"/>
                </a:solidFill>
                <a:effectLst/>
                <a:latin typeface="+mn-lt"/>
                <a:ea typeface="+mn-ea"/>
                <a:cs typeface="+mn-cs"/>
              </a:rPr>
              <a:t>Συνθήκη του Μάαστριχτ</a:t>
            </a:r>
            <a:r>
              <a:rPr lang="el-GR" sz="1200" kern="1200" dirty="0">
                <a:solidFill>
                  <a:schemeClr val="tx1"/>
                </a:solidFill>
                <a:effectLst/>
                <a:latin typeface="+mn-lt"/>
                <a:ea typeface="+mn-ea"/>
                <a:cs typeface="+mn-cs"/>
              </a:rPr>
              <a:t> — Με την πάροδο των ετών, προσχώρησαν και άλλες χώρες στην κοινότητα και η Συνθήκη του Μάαστριχτ σηματοδότησε την αρχή της </a:t>
            </a:r>
            <a:r>
              <a:rPr lang="el-GR" sz="1200" b="1" kern="1200" dirty="0">
                <a:solidFill>
                  <a:schemeClr val="tx1"/>
                </a:solidFill>
                <a:effectLst/>
                <a:latin typeface="+mn-lt"/>
                <a:ea typeface="+mn-ea"/>
                <a:cs typeface="+mn-cs"/>
              </a:rPr>
              <a:t>Ευρωπαϊκής Ένωσης</a:t>
            </a:r>
            <a:r>
              <a:rPr lang="el-GR" sz="1200" kern="1200" dirty="0">
                <a:solidFill>
                  <a:schemeClr val="tx1"/>
                </a:solidFill>
                <a:effectLst/>
                <a:latin typeface="+mn-lt"/>
                <a:ea typeface="+mn-ea"/>
                <a:cs typeface="+mn-cs"/>
              </a:rPr>
              <a:t> όπως τη γνωρίζουμε σήμερα.</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μια </a:t>
            </a:r>
            <a:r>
              <a:rPr lang="el-GR" sz="1200" b="1" kern="1200" dirty="0">
                <a:solidFill>
                  <a:schemeClr val="tx1"/>
                </a:solidFill>
                <a:effectLst/>
                <a:latin typeface="+mn-lt"/>
                <a:ea typeface="+mn-ea"/>
                <a:cs typeface="+mn-cs"/>
              </a:rPr>
              <a:t>πολιτική και οικονομική</a:t>
            </a:r>
            <a:r>
              <a:rPr lang="el-GR" sz="1200" kern="1200" dirty="0">
                <a:solidFill>
                  <a:schemeClr val="tx1"/>
                </a:solidFill>
                <a:effectLst/>
                <a:latin typeface="+mn-lt"/>
                <a:ea typeface="+mn-ea"/>
                <a:cs typeface="+mn-cs"/>
              </a:rPr>
              <a:t> ένωση·</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b="1" kern="1200" dirty="0">
                <a:solidFill>
                  <a:schemeClr val="tx1"/>
                </a:solidFill>
                <a:effectLst/>
                <a:latin typeface="+mn-lt"/>
                <a:ea typeface="+mn-ea"/>
                <a:cs typeface="+mn-cs"/>
              </a:rPr>
              <a:t>απουσία συνοριακών ελέγχων</a:t>
            </a:r>
            <a:r>
              <a:rPr lang="el-GR" sz="1200" kern="1200" dirty="0">
                <a:solidFill>
                  <a:schemeClr val="tx1"/>
                </a:solidFill>
                <a:effectLst/>
                <a:latin typeface="+mn-lt"/>
                <a:ea typeface="+mn-ea"/>
                <a:cs typeface="+mn-cs"/>
              </a:rPr>
              <a:t> μεταξύ των χωρών που αποτελούν μέρος </a:t>
            </a:r>
            <a:r>
              <a:rPr lang="el-GR" sz="1200" b="0" i="0" kern="1200" dirty="0">
                <a:solidFill>
                  <a:schemeClr val="tx1"/>
                </a:solidFill>
                <a:effectLst/>
                <a:latin typeface="+mn-lt"/>
                <a:ea typeface="+mn-ea"/>
                <a:cs typeface="+mn-cs"/>
              </a:rPr>
              <a:t>της ζώνης </a:t>
            </a:r>
            <a:r>
              <a:rPr lang="el-GR" sz="1200" b="0" i="0" kern="1200" dirty="0" err="1">
                <a:solidFill>
                  <a:schemeClr val="tx1"/>
                </a:solidFill>
                <a:effectLst/>
                <a:latin typeface="+mn-lt"/>
                <a:ea typeface="+mn-ea"/>
                <a:cs typeface="+mn-cs"/>
              </a:rPr>
              <a:t>Σένγκεν</a:t>
            </a:r>
            <a:r>
              <a:rPr lang="el-GR" sz="1200" b="0" i="0"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(1995)·</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b="1" kern="1200" dirty="0">
                <a:solidFill>
                  <a:schemeClr val="tx1"/>
                </a:solidFill>
                <a:effectLst/>
                <a:latin typeface="+mn-lt"/>
                <a:ea typeface="+mn-ea"/>
                <a:cs typeface="+mn-cs"/>
              </a:rPr>
              <a:t>ένα νόμισμα</a:t>
            </a:r>
            <a:r>
              <a:rPr lang="el-GR" sz="1200" kern="1200" dirty="0">
                <a:solidFill>
                  <a:schemeClr val="tx1"/>
                </a:solidFill>
                <a:effectLst/>
                <a:latin typeface="+mn-lt"/>
                <a:ea typeface="+mn-ea"/>
                <a:cs typeface="+mn-cs"/>
              </a:rPr>
              <a:t> μεταξύ των χωρών που έχουν υιοθετήσει το ευρώ.</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1993 — Δημιουργήθηκε η </a:t>
            </a:r>
            <a:r>
              <a:rPr lang="el-GR" sz="1200" b="1" kern="1200" dirty="0">
                <a:solidFill>
                  <a:schemeClr val="tx1"/>
                </a:solidFill>
                <a:effectLst/>
                <a:latin typeface="+mn-lt"/>
                <a:ea typeface="+mn-ea"/>
                <a:cs typeface="+mn-cs"/>
              </a:rPr>
              <a:t>ενιαία αγορά</a:t>
            </a:r>
            <a:r>
              <a:rPr lang="el-GR" sz="1200" kern="1200" dirty="0">
                <a:solidFill>
                  <a:schemeClr val="tx1"/>
                </a:solidFill>
                <a:effectLst/>
                <a:latin typeface="+mn-lt"/>
                <a:ea typeface="+mn-ea"/>
                <a:cs typeface="+mn-cs"/>
              </a:rPr>
              <a:t> για να διασφαλίσει την ελεύθερη κυκλοφορία αγαθών, υπηρεσιών, κεφαλαίου και προσώπων εντός της ΕΕ. ﻿Με την άρση των τεχνικών, νομικών και γραφειοκρατικών εμποδίων, η ΕΕ επιτρέπει στους πολίτες και τις εταιρείες να εμπορεύονται και να αναπτύσσουν επιχειρηματικές δραστηριότητες ελεύθερα σε ολόκληρη την ΕΕ. </a:t>
            </a:r>
            <a:br>
              <a:rPr lang="el-GR" sz="1200" kern="1200" dirty="0">
                <a:solidFill>
                  <a:schemeClr val="tx1"/>
                </a:solidFill>
                <a:effectLst/>
                <a:latin typeface="+mn-lt"/>
                <a:ea typeface="+mn-ea"/>
                <a:cs typeface="+mn-cs"/>
              </a:rPr>
            </a:br>
            <a:r>
              <a:rPr lang="el-GR" sz="1200" kern="1200" dirty="0">
                <a:solidFill>
                  <a:schemeClr val="tx1"/>
                </a:solidFill>
                <a:effectLst/>
                <a:latin typeface="+mn-lt"/>
                <a:ea typeface="+mn-ea"/>
                <a:cs typeface="+mn-cs"/>
              </a:rPr>
              <a:t>Εκτός από τις 27 χώρες της ΕΕ, η </a:t>
            </a:r>
            <a:r>
              <a:rPr lang="el-GR" sz="1200" b="1" kern="1200" dirty="0">
                <a:solidFill>
                  <a:schemeClr val="tx1"/>
                </a:solidFill>
                <a:effectLst/>
                <a:latin typeface="+mn-lt"/>
                <a:ea typeface="+mn-ea"/>
                <a:cs typeface="+mn-cs"/>
              </a:rPr>
              <a:t>Ισλανδία</a:t>
            </a:r>
            <a:r>
              <a:rPr lang="el-GR" sz="1200" kern="1200" dirty="0">
                <a:solidFill>
                  <a:schemeClr val="tx1"/>
                </a:solidFill>
                <a:effectLst/>
                <a:latin typeface="+mn-lt"/>
                <a:ea typeface="+mn-ea"/>
                <a:cs typeface="+mn-cs"/>
              </a:rPr>
              <a:t>, το </a:t>
            </a:r>
            <a:r>
              <a:rPr lang="el-GR" sz="1200" b="1" kern="1200" dirty="0">
                <a:solidFill>
                  <a:schemeClr val="tx1"/>
                </a:solidFill>
                <a:effectLst/>
                <a:latin typeface="+mn-lt"/>
                <a:ea typeface="+mn-ea"/>
                <a:cs typeface="+mn-cs"/>
              </a:rPr>
              <a:t>Λιχτενστάιν</a:t>
            </a:r>
            <a:r>
              <a:rPr lang="el-GR" sz="1200" kern="1200" dirty="0">
                <a:solidFill>
                  <a:schemeClr val="tx1"/>
                </a:solidFill>
                <a:effectLst/>
                <a:latin typeface="+mn-lt"/>
                <a:ea typeface="+mn-ea"/>
                <a:cs typeface="+mn-cs"/>
              </a:rPr>
              <a:t>, η </a:t>
            </a:r>
            <a:r>
              <a:rPr lang="el-GR" sz="1200" b="1" kern="1200" dirty="0">
                <a:solidFill>
                  <a:schemeClr val="tx1"/>
                </a:solidFill>
                <a:effectLst/>
                <a:latin typeface="+mn-lt"/>
                <a:ea typeface="+mn-ea"/>
                <a:cs typeface="+mn-cs"/>
              </a:rPr>
              <a:t>Νορβηγία</a:t>
            </a:r>
            <a:r>
              <a:rPr lang="el-GR" sz="1200" kern="1200" dirty="0">
                <a:solidFill>
                  <a:schemeClr val="tx1"/>
                </a:solidFill>
                <a:effectLst/>
                <a:latin typeface="+mn-lt"/>
                <a:ea typeface="+mn-ea"/>
                <a:cs typeface="+mn-cs"/>
              </a:rPr>
              <a:t> και η </a:t>
            </a:r>
            <a:r>
              <a:rPr lang="el-GR" sz="1200" b="1" kern="1200" dirty="0">
                <a:solidFill>
                  <a:schemeClr val="tx1"/>
                </a:solidFill>
                <a:effectLst/>
                <a:latin typeface="+mn-lt"/>
                <a:ea typeface="+mn-ea"/>
                <a:cs typeface="+mn-cs"/>
              </a:rPr>
              <a:t>Ελβετία</a:t>
            </a:r>
            <a:r>
              <a:rPr lang="el-GR" sz="1200" kern="1200" dirty="0">
                <a:solidFill>
                  <a:schemeClr val="tx1"/>
                </a:solidFill>
                <a:effectLst/>
                <a:latin typeface="+mn-lt"/>
                <a:ea typeface="+mn-ea"/>
                <a:cs typeface="+mn-cs"/>
              </a:rPr>
              <a:t> αποτελούν μέρος της ευρωπαϊκής ενιαίας αγοράς.</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1995</a:t>
            </a:r>
            <a:r>
              <a:rPr lang="el-GR" sz="1200" b="1"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 </a:t>
            </a:r>
            <a:r>
              <a:rPr lang="el-GR" sz="1200" b="1" kern="1200" dirty="0">
                <a:solidFill>
                  <a:schemeClr val="tx1"/>
                </a:solidFill>
                <a:effectLst/>
                <a:latin typeface="+mn-lt"/>
                <a:ea typeface="+mn-ea"/>
                <a:cs typeface="+mn-cs"/>
              </a:rPr>
              <a:t>Η Συμφωνία του </a:t>
            </a:r>
            <a:r>
              <a:rPr lang="el-GR" sz="1200" b="1" kern="1200" dirty="0" err="1">
                <a:solidFill>
                  <a:schemeClr val="tx1"/>
                </a:solidFill>
                <a:effectLst/>
                <a:latin typeface="+mn-lt"/>
                <a:ea typeface="+mn-ea"/>
                <a:cs typeface="+mn-cs"/>
              </a:rPr>
              <a:t>Σένγκεν</a:t>
            </a:r>
            <a:r>
              <a:rPr lang="el-GR" sz="1200" kern="1200" dirty="0">
                <a:solidFill>
                  <a:schemeClr val="tx1"/>
                </a:solidFill>
                <a:effectLst/>
                <a:latin typeface="+mn-lt"/>
                <a:ea typeface="+mn-ea"/>
                <a:cs typeface="+mn-cs"/>
              </a:rPr>
              <a:t> κατάργησε όλους τους συνοριακούς ελέγχους μεταξύ των επτά χωρών που την έχουν υπογράψει.</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0" kern="1200" dirty="0">
                <a:solidFill>
                  <a:schemeClr val="tx1"/>
                </a:solidFill>
                <a:effectLst/>
                <a:latin typeface="+mn-lt"/>
                <a:ea typeface="+mn-ea"/>
                <a:cs typeface="+mn-cs"/>
              </a:rPr>
              <a:t>2002</a:t>
            </a:r>
            <a:r>
              <a:rPr lang="el-GR" sz="1200" b="1"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 Το </a:t>
            </a:r>
            <a:r>
              <a:rPr lang="el-GR" sz="1200" b="1" kern="1200" dirty="0">
                <a:solidFill>
                  <a:schemeClr val="tx1"/>
                </a:solidFill>
                <a:effectLst/>
                <a:latin typeface="+mn-lt"/>
                <a:ea typeface="+mn-ea"/>
                <a:cs typeface="+mn-cs"/>
              </a:rPr>
              <a:t>ευρώ έγινε το νόμιμο</a:t>
            </a:r>
            <a:r>
              <a:rPr lang="el-GR" sz="1200" kern="1200" dirty="0">
                <a:solidFill>
                  <a:schemeClr val="tx1"/>
                </a:solidFill>
                <a:effectLst/>
                <a:latin typeface="+mn-lt"/>
                <a:ea typeface="+mn-ea"/>
                <a:cs typeface="+mn-cs"/>
              </a:rPr>
              <a:t> νόμισμα σε 12 χώρες της ΕΕ.</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2004</a:t>
            </a:r>
            <a:r>
              <a:rPr lang="el-GR" sz="1200" b="1"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 Η </a:t>
            </a:r>
            <a:r>
              <a:rPr lang="el-GR" sz="1200" b="1" kern="1200" dirty="0">
                <a:solidFill>
                  <a:schemeClr val="tx1"/>
                </a:solidFill>
                <a:effectLst/>
                <a:latin typeface="+mn-lt"/>
                <a:ea typeface="+mn-ea"/>
                <a:cs typeface="+mn-cs"/>
              </a:rPr>
              <a:t>μεγαλύτερη επέκταση της Ευρωπαϊκής Ένωσης</a:t>
            </a:r>
            <a:r>
              <a:rPr lang="el-GR" sz="1200" kern="1200" dirty="0">
                <a:solidFill>
                  <a:schemeClr val="tx1"/>
                </a:solidFill>
                <a:effectLst/>
                <a:latin typeface="+mn-lt"/>
                <a:ea typeface="+mn-ea"/>
                <a:cs typeface="+mn-cs"/>
              </a:rPr>
              <a:t>, όσον αφορά το έδαφος, τον αριθμό των κρατών και τον πληθυσμό. Δέκα νέες χώρες προσχώρησαν στην ΕΕ: η Κύπρος, η Τσεχία, η Εσθονία, η Ουγγαρία, η Λετονία, η Λιθουανία, η Μάλτα, η Πολωνία, η Σλοβακία και η Σλοβενία. Η διεύρυνση αυτή σηματοδότησε την επανένωση της Ευρώπης, η οποία ήταν διχοτομημένη επί μισό αιώνα από το Σιδηρούν Παραπέτασμα και τον Ψυχρό Πόλεμο.</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2007</a:t>
            </a:r>
            <a:r>
              <a:rPr lang="el-GR" sz="1200" b="1"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 </a:t>
            </a:r>
            <a:r>
              <a:rPr lang="el-GR" sz="1200" b="1" kern="1200" dirty="0">
                <a:solidFill>
                  <a:schemeClr val="tx1"/>
                </a:solidFill>
                <a:effectLst/>
                <a:latin typeface="+mn-lt"/>
                <a:ea typeface="+mn-ea"/>
                <a:cs typeface="+mn-cs"/>
              </a:rPr>
              <a:t>Η Συνθήκη της Λισαβόνας</a:t>
            </a:r>
            <a:r>
              <a:rPr lang="el-GR" sz="1200" kern="1200" dirty="0">
                <a:solidFill>
                  <a:schemeClr val="tx1"/>
                </a:solidFill>
                <a:effectLst/>
                <a:latin typeface="+mn-lt"/>
                <a:ea typeface="+mn-ea"/>
                <a:cs typeface="+mn-cs"/>
              </a:rPr>
              <a:t> εισήγαγε μια νέα δομή η οποία εξασφαλίζει στην ΕΕ ισχυρότερο ρόλο στον κόσμο και δίνει μεγαλύτερη βαρύτητα στις απόψεις των πολιτών και των εθνικών κυβερνήσεων.</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2020 — Το </a:t>
            </a:r>
            <a:r>
              <a:rPr lang="el-GR" sz="1200" kern="1200" dirty="0" err="1">
                <a:solidFill>
                  <a:schemeClr val="tx1"/>
                </a:solidFill>
                <a:effectLst/>
                <a:latin typeface="+mn-lt"/>
                <a:ea typeface="+mn-ea"/>
                <a:cs typeface="+mn-cs"/>
              </a:rPr>
              <a:t>NextGenerationEU</a:t>
            </a:r>
            <a:r>
              <a:rPr lang="el-GR" sz="1200" kern="1200" dirty="0">
                <a:solidFill>
                  <a:schemeClr val="tx1"/>
                </a:solidFill>
                <a:effectLst/>
                <a:latin typeface="+mn-lt"/>
                <a:ea typeface="+mn-ea"/>
                <a:cs typeface="+mn-cs"/>
              </a:rPr>
              <a:t> είναι μια δέσμη μέτρων οικονομικής ανάκαμψης για τη στήριξη των χωρών της ΕΕ που έχουν πληγεί από την πανδημία COVID-19. Στόχος του </a:t>
            </a:r>
            <a:r>
              <a:rPr lang="el-GR" sz="1200" kern="1200" dirty="0" err="1">
                <a:solidFill>
                  <a:schemeClr val="tx1"/>
                </a:solidFill>
                <a:effectLst/>
                <a:latin typeface="+mn-lt"/>
                <a:ea typeface="+mn-ea"/>
                <a:cs typeface="+mn-cs"/>
              </a:rPr>
              <a:t>NextGenerationEU</a:t>
            </a:r>
            <a:r>
              <a:rPr lang="el-GR" sz="1200" kern="1200" dirty="0">
                <a:solidFill>
                  <a:schemeClr val="tx1"/>
                </a:solidFill>
                <a:effectLst/>
                <a:latin typeface="+mn-lt"/>
                <a:ea typeface="+mn-ea"/>
                <a:cs typeface="+mn-cs"/>
              </a:rPr>
              <a:t> είναι να καταστήσει την Ευρώπη ισχυρότερη, να μετασχηματίσει τις οικονομίες και τις κοινωνίες της ΕΕ και να σχεδιάσει μια Ευρώπη στην υπηρεσία όλων.</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﻿Με την πάροδο των ετών, όλο και περισσότερες χώρες συμμετείχαν στο ευρωπαϊκό εγχείρημα.</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0" i="0" kern="1200" dirty="0">
                <a:solidFill>
                  <a:schemeClr val="tx1"/>
                </a:solidFill>
                <a:effectLst/>
                <a:latin typeface="+mn-lt"/>
                <a:ea typeface="+mn-ea"/>
                <a:cs typeface="+mn-cs"/>
              </a:rPr>
              <a:t>Η ζώνη </a:t>
            </a:r>
            <a:r>
              <a:rPr lang="el-GR" sz="1200" b="0" i="0" kern="1200" dirty="0" err="1">
                <a:solidFill>
                  <a:schemeClr val="tx1"/>
                </a:solidFill>
                <a:effectLst/>
                <a:latin typeface="+mn-lt"/>
                <a:ea typeface="+mn-ea"/>
                <a:cs typeface="+mn-cs"/>
              </a:rPr>
              <a:t>Σένγκεν</a:t>
            </a:r>
            <a:r>
              <a:rPr lang="el-GR" sz="1200" kern="1200" dirty="0">
                <a:solidFill>
                  <a:schemeClr val="tx1"/>
                </a:solidFill>
                <a:effectLst/>
                <a:latin typeface="+mn-lt"/>
                <a:ea typeface="+mn-ea"/>
                <a:cs typeface="+mn-cs"/>
              </a:rPr>
              <a:t> δημιουργήθηκε το 1995, προκειμένου οι χώρες της ΕΕ να άρουν τους ελέγχους στα σύνορά τους.</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﻿Οι πολίτες της ΕΕ μπορούν να κυκλοφορούν ελεύθερα σε αυτόν τον χώρο. </a:t>
            </a:r>
            <a:r>
              <a:rPr lang="el-GR" sz="1200" b="0" i="0" kern="1200" dirty="0">
                <a:solidFill>
                  <a:schemeClr val="tx1"/>
                </a:solidFill>
                <a:effectLst/>
                <a:latin typeface="+mn-lt"/>
                <a:ea typeface="+mn-ea"/>
                <a:cs typeface="+mn-cs"/>
              </a:rPr>
              <a:t>Η ζώνη </a:t>
            </a:r>
            <a:r>
              <a:rPr lang="el-GR" sz="1200" b="0" i="0" kern="1200" dirty="0" err="1">
                <a:solidFill>
                  <a:schemeClr val="tx1"/>
                </a:solidFill>
                <a:effectLst/>
                <a:latin typeface="+mn-lt"/>
                <a:ea typeface="+mn-ea"/>
                <a:cs typeface="+mn-cs"/>
              </a:rPr>
              <a:t>Σένγκεν</a:t>
            </a:r>
            <a:r>
              <a:rPr lang="el-GR" sz="1200" kern="1200" dirty="0">
                <a:solidFill>
                  <a:schemeClr val="tx1"/>
                </a:solidFill>
                <a:effectLst/>
                <a:latin typeface="+mn-lt"/>
                <a:ea typeface="+mn-ea"/>
                <a:cs typeface="+mn-cs"/>
              </a:rPr>
              <a:t> συγκεντρώνει 2</a:t>
            </a:r>
            <a:r>
              <a:rPr lang="fr-BE" dirty="0"/>
              <a:t>5</a:t>
            </a:r>
            <a:r>
              <a:rPr lang="el-GR" sz="1200" kern="1200" dirty="0">
                <a:solidFill>
                  <a:schemeClr val="tx1"/>
                </a:solidFill>
                <a:effectLst/>
                <a:latin typeface="+mn-lt"/>
                <a:ea typeface="+mn-ea"/>
                <a:cs typeface="+mn-cs"/>
              </a:rPr>
              <a:t> χώρες της ΕΕ (</a:t>
            </a:r>
            <a:r>
              <a:rPr lang="el-GR" kern="1200" dirty="0">
                <a:effectLst/>
              </a:rPr>
              <a:t>Αυστρία, Βέλγιο, </a:t>
            </a:r>
            <a:r>
              <a:rPr lang="el-GR" dirty="0"/>
              <a:t>Βουλγαρία</a:t>
            </a:r>
            <a:r>
              <a:rPr lang="el-GR" kern="1200" dirty="0">
                <a:effectLst/>
              </a:rPr>
              <a:t>, Γαλλία, Γερμανία, </a:t>
            </a:r>
            <a:r>
              <a:rPr lang="el-GR" dirty="0"/>
              <a:t>Δανία, </a:t>
            </a:r>
            <a:r>
              <a:rPr lang="el-GR" kern="1200" dirty="0">
                <a:effectLst/>
              </a:rPr>
              <a:t>Ελλάδα, </a:t>
            </a:r>
            <a:r>
              <a:rPr lang="el-GR" dirty="0"/>
              <a:t>Εσθονία</a:t>
            </a:r>
            <a:r>
              <a:rPr lang="el-GR" b="0" dirty="0"/>
              <a:t>, </a:t>
            </a:r>
            <a:r>
              <a:rPr lang="el-GR" dirty="0"/>
              <a:t>Ισπανία</a:t>
            </a:r>
            <a:r>
              <a:rPr lang="el-GR" kern="1200" dirty="0">
                <a:effectLst/>
              </a:rPr>
              <a:t>, Ιταλία, </a:t>
            </a:r>
            <a:r>
              <a:rPr lang="el-GR" dirty="0"/>
              <a:t>Κάτω Χώρες, Κροατία, </a:t>
            </a:r>
            <a:r>
              <a:rPr lang="el-GR" kern="1200" dirty="0">
                <a:effectLst/>
              </a:rPr>
              <a:t>Λετονία, Λιθουανία, Λουξεμβούργο, Μάλτα, </a:t>
            </a:r>
            <a:r>
              <a:rPr lang="el-GR" dirty="0"/>
              <a:t>Ουγγαρία</a:t>
            </a:r>
            <a:r>
              <a:rPr lang="el-GR" kern="1200" dirty="0">
                <a:effectLst/>
              </a:rPr>
              <a:t>, Πολωνία, Πορτογαλία, </a:t>
            </a:r>
            <a:r>
              <a:rPr lang="el-GR" dirty="0"/>
              <a:t>Ρουμανία, </a:t>
            </a:r>
            <a:r>
              <a:rPr lang="el-GR" kern="1200" dirty="0">
                <a:effectLst/>
              </a:rPr>
              <a:t>Σλοβακία, Σλοβενία, Σουηδία</a:t>
            </a:r>
            <a:r>
              <a:rPr lang="el-GR" dirty="0"/>
              <a:t>, Τσεχία και Φινλανδία)</a:t>
            </a:r>
            <a:r>
              <a:rPr lang="el-GR" sz="1200" kern="1200" dirty="0">
                <a:solidFill>
                  <a:schemeClr val="tx1"/>
                </a:solidFill>
                <a:effectLst/>
                <a:latin typeface="+mn-lt"/>
                <a:ea typeface="+mn-ea"/>
                <a:cs typeface="+mn-cs"/>
              </a:rPr>
              <a:t> και 4 χώρες εκτός ΕΕ (Ισλανδία, Λιχτενστάιν, Νορβηγία και Ελβετία).</a:t>
            </a:r>
            <a:endParaRPr lang="el-GR" sz="1200" kern="1200" dirty="0">
              <a:solidFill>
                <a:schemeClr val="tx1"/>
              </a:solidFill>
              <a:effectLst/>
              <a:latin typeface="+mn-lt"/>
              <a:ea typeface="Calibri"/>
              <a:cs typeface="Calibri"/>
            </a:endParaRPr>
          </a:p>
          <a:p>
            <a:endParaRPr lang="el-GR" dirty="0">
              <a:ea typeface="Calibri"/>
              <a:cs typeface="Calibri"/>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Το ευρώ αντικατέστησε τα πρώην εθνικά νομίσματα και χρησιμοποιείται τώρα σε </a:t>
            </a:r>
            <a:r>
              <a:rPr lang="fr-BE" sz="1200" b="1" kern="1200" dirty="0">
                <a:solidFill>
                  <a:schemeClr val="tx1"/>
                </a:solidFill>
                <a:effectLst/>
                <a:latin typeface="+mn-lt"/>
                <a:ea typeface="+mn-ea"/>
                <a:cs typeface="+mn-cs"/>
              </a:rPr>
              <a:t>20</a:t>
            </a:r>
            <a:r>
              <a:rPr lang="el-GR" sz="1200" kern="1200" dirty="0">
                <a:solidFill>
                  <a:schemeClr val="tx1"/>
                </a:solidFill>
                <a:effectLst/>
                <a:latin typeface="+mn-lt"/>
                <a:ea typeface="+mn-ea"/>
                <a:cs typeface="+mn-cs"/>
              </a:rPr>
              <a:t> από τις 27 χώρες της ΕΕ: Αυστρία, Βέλγιο, Γαλλία, Γερμανία, Ελλάδα, Εσθονία, Ιρλανδία, Ισπανία, Ιταλία, Κάτω Χώρες, </a:t>
            </a:r>
            <a:r>
              <a:rPr lang="el-GR" sz="1200" b="0" dirty="0">
                <a:solidFill>
                  <a:prstClr val="black"/>
                </a:solidFill>
              </a:rPr>
              <a:t>Κροατία</a:t>
            </a:r>
            <a:r>
              <a:rPr lang="fr-BE" sz="1200" b="0" dirty="0">
                <a:solidFill>
                  <a:prstClr val="black"/>
                </a:solidFill>
              </a:rPr>
              <a:t>, </a:t>
            </a:r>
            <a:r>
              <a:rPr lang="el-GR" sz="1200" kern="1200" dirty="0">
                <a:solidFill>
                  <a:schemeClr val="tx1"/>
                </a:solidFill>
                <a:effectLst/>
                <a:latin typeface="+mn-lt"/>
                <a:ea typeface="+mn-ea"/>
                <a:cs typeface="+mn-cs"/>
              </a:rPr>
              <a:t>Κύπρος, Λετονία, Λιθουανία, Λουξεμβούργο, Μάλτα, Πορτογαλία, Σλοβακία, Σλοβενία, Φινλανδία.</a:t>
            </a:r>
            <a:endParaRPr lang="en-GB" noProof="0" dirty="0"/>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Το πρόγραμμα </a:t>
            </a:r>
            <a:r>
              <a:rPr lang="el-GR" sz="1200" b="1" kern="1200" dirty="0">
                <a:solidFill>
                  <a:schemeClr val="tx1"/>
                </a:solidFill>
                <a:effectLst/>
                <a:latin typeface="+mn-lt"/>
                <a:ea typeface="+mn-ea"/>
                <a:cs typeface="+mn-cs"/>
              </a:rPr>
              <a:t>«Εγγυήσεις για τη νεολαία»</a:t>
            </a:r>
            <a:r>
              <a:rPr lang="el-GR" sz="1200" kern="1200" dirty="0">
                <a:solidFill>
                  <a:schemeClr val="tx1"/>
                </a:solidFill>
                <a:effectLst/>
                <a:latin typeface="+mn-lt"/>
                <a:ea typeface="+mn-ea"/>
                <a:cs typeface="+mn-cs"/>
              </a:rPr>
              <a:t> έχει σχεδιαστεί για να βοηθήσει τους νέους να συνεχίσουν την εκπαίδευσή τους ή να αυξήσουν τις πιθανότητές τους να βρουν εργασία, με την κατάρτισή τους στις δεξιότητες που χρειάζονται οι εργοδότες.</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O </a:t>
            </a:r>
            <a:r>
              <a:rPr lang="el-GR" sz="1200" b="1" kern="1200" dirty="0" err="1">
                <a:solidFill>
                  <a:schemeClr val="tx1"/>
                </a:solidFill>
                <a:effectLst/>
                <a:latin typeface="+mn-lt"/>
                <a:ea typeface="+mn-ea"/>
                <a:cs typeface="+mn-cs"/>
              </a:rPr>
              <a:t>ιστότοπος</a:t>
            </a:r>
            <a:r>
              <a:rPr lang="el-GR" sz="1200" b="1" kern="1200" dirty="0">
                <a:solidFill>
                  <a:schemeClr val="tx1"/>
                </a:solidFill>
                <a:effectLst/>
                <a:latin typeface="+mn-lt"/>
                <a:ea typeface="+mn-ea"/>
                <a:cs typeface="+mn-cs"/>
              </a:rPr>
              <a:t> εύρεσης εργασίας EURES</a:t>
            </a:r>
            <a:r>
              <a:rPr lang="el-GR" sz="1200" kern="1200" dirty="0">
                <a:solidFill>
                  <a:schemeClr val="tx1"/>
                </a:solidFill>
                <a:effectLst/>
                <a:latin typeface="+mn-lt"/>
                <a:ea typeface="+mn-ea"/>
                <a:cs typeface="+mn-cs"/>
              </a:rPr>
              <a:t> βοηθά τους νέους να ξεκινήσουν να αναζητούν θέση εργασίας, πρακτικής άσκησης ή μαθητείας σε άλλη χώρα της ΕΕ. Οι εργοδότες το χρησιμοποιούν επίσης για να βρουν υποψηφίους σε άλλες χώρες της ΕΕ.</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Το </a:t>
            </a:r>
            <a:r>
              <a:rPr lang="el-GR" sz="1200" b="1" kern="1200" dirty="0">
                <a:solidFill>
                  <a:schemeClr val="tx1"/>
                </a:solidFill>
                <a:effectLst/>
                <a:latin typeface="+mn-lt"/>
                <a:ea typeface="+mn-ea"/>
                <a:cs typeface="+mn-cs"/>
              </a:rPr>
              <a:t>πρόγραμμα </a:t>
            </a:r>
            <a:r>
              <a:rPr lang="el-GR" sz="1200" b="1" kern="1200" dirty="0" err="1">
                <a:solidFill>
                  <a:schemeClr val="tx1"/>
                </a:solidFill>
                <a:effectLst/>
                <a:latin typeface="+mn-lt"/>
                <a:ea typeface="+mn-ea"/>
                <a:cs typeface="+mn-cs"/>
              </a:rPr>
              <a:t>Erasmus</a:t>
            </a:r>
            <a:r>
              <a:rPr lang="el-GR" sz="1200" b="1" kern="1200" dirty="0">
                <a:solidFill>
                  <a:schemeClr val="tx1"/>
                </a:solidFill>
                <a:effectLst/>
                <a:latin typeface="+mn-lt"/>
                <a:ea typeface="+mn-ea"/>
                <a:cs typeface="+mn-cs"/>
              </a:rPr>
              <a:t>+</a:t>
            </a:r>
            <a:r>
              <a:rPr lang="el-GR" sz="1200" kern="1200" dirty="0">
                <a:solidFill>
                  <a:schemeClr val="tx1"/>
                </a:solidFill>
                <a:effectLst/>
                <a:latin typeface="+mn-lt"/>
                <a:ea typeface="+mn-ea"/>
                <a:cs typeface="+mn-cs"/>
              </a:rPr>
              <a:t> είναι ανοικτό τόσο σε εφήβους όσο και σε ενήλικες από χώρες της ΕΕ και τρίτες χώρες· χάρη σ’ αυτό μπορείτε να σπουδάσετε, να καταρτιστείτε ή να συμμετάσχετε σε ανταλλαγές νέων σε μία από τις 33 χώρες της Ευρώπης και πέραν αυτής.</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Το πρόγραμμα </a:t>
            </a:r>
            <a:r>
              <a:rPr lang="el-GR" sz="1200" b="1" kern="1200" dirty="0">
                <a:solidFill>
                  <a:schemeClr val="tx1"/>
                </a:solidFill>
                <a:effectLst/>
                <a:latin typeface="+mn-lt"/>
                <a:ea typeface="+mn-ea"/>
                <a:cs typeface="+mn-cs"/>
              </a:rPr>
              <a:t>Ευρωπαϊκό Σώμα Αλληλεγγύης</a:t>
            </a:r>
            <a:r>
              <a:rPr lang="el-GR" sz="1200" kern="1200" dirty="0">
                <a:solidFill>
                  <a:schemeClr val="tx1"/>
                </a:solidFill>
                <a:effectLst/>
                <a:latin typeface="+mn-lt"/>
                <a:ea typeface="+mn-ea"/>
                <a:cs typeface="+mn-cs"/>
              </a:rPr>
              <a:t> επιτρέπει σε νεαρούς ενήλικες να προσφέρουν εθελοντική εργασία στο εξωτερικό (ή στη χώρα τους) για έναν σκοπό που είναι σημαντικός γι’ αυτούς. Αυτή η εποικοδομητική εμπειρία τούς επιτρέπει να αναπτύξουν τις δεξιότητες και τις ικανότητές τους.</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Μάθετε περισσότερα εδώ: </a:t>
            </a:r>
            <a:r>
              <a:rPr lang="el-GR" sz="1200" u="sng" kern="1200" dirty="0">
                <a:solidFill>
                  <a:schemeClr val="tx1"/>
                </a:solidFill>
                <a:effectLst/>
                <a:latin typeface="+mn-lt"/>
                <a:ea typeface="+mn-ea"/>
                <a:cs typeface="+mn-cs"/>
                <a:hlinkClick r:id="rId3"/>
              </a:rPr>
              <a:t>Εργασία και σπουδές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Το </a:t>
            </a:r>
            <a:r>
              <a:rPr lang="el-GR" sz="1200" b="1" kern="1200" dirty="0" err="1">
                <a:solidFill>
                  <a:schemeClr val="tx1"/>
                </a:solidFill>
                <a:effectLst/>
                <a:latin typeface="+mn-lt"/>
                <a:ea typeface="+mn-ea"/>
                <a:cs typeface="+mn-cs"/>
              </a:rPr>
              <a:t>DiscoverEU</a:t>
            </a:r>
            <a:r>
              <a:rPr lang="el-GR" sz="1200" kern="1200" dirty="0">
                <a:solidFill>
                  <a:schemeClr val="tx1"/>
                </a:solidFill>
                <a:effectLst/>
                <a:latin typeface="+mn-lt"/>
                <a:ea typeface="+mn-ea"/>
                <a:cs typeface="+mn-cs"/>
              </a:rPr>
              <a:t> είναι μια πρωτοβουλία της Ευρωπαϊκής Ένωσης που δίνει σε 18χρονους την ευκαιρία να ανακαλύψουν την Ευρώπη ταξιδεύοντας.</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Όταν βρίσκεστε στο εξωτερικό, μπορείτε να </a:t>
            </a:r>
            <a:r>
              <a:rPr lang="el-GR" sz="1200" b="1" kern="1200" dirty="0">
                <a:solidFill>
                  <a:schemeClr val="tx1"/>
                </a:solidFill>
                <a:effectLst/>
                <a:latin typeface="+mn-lt"/>
                <a:ea typeface="+mn-ea"/>
                <a:cs typeface="+mn-cs"/>
              </a:rPr>
              <a:t>χρησιμοποιείτε το κινητό σας τηλέφωνο ακριβώς όπως στη χώρα διαμονής σας</a:t>
            </a:r>
            <a:r>
              <a:rPr lang="el-GR" sz="1200" kern="1200" dirty="0">
                <a:solidFill>
                  <a:schemeClr val="tx1"/>
                </a:solidFill>
                <a:effectLst/>
                <a:latin typeface="+mn-lt"/>
                <a:ea typeface="+mn-ea"/>
                <a:cs typeface="+mn-cs"/>
              </a:rPr>
              <a:t> χωρίς να καταβάλλετε πρόσθετα τέλη.</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Εάν ακυρωθεί το ταξίδι σας με αεροπλάνο, λεωφορείο, τρένο ή πλοίο, θα σας επιστραφούν τα έξοδα, επειδή προστατεύεστε από ένα πλήρες σύνολο </a:t>
            </a:r>
            <a:r>
              <a:rPr lang="el-GR" sz="1200" b="1" kern="1200" dirty="0">
                <a:solidFill>
                  <a:schemeClr val="tx1"/>
                </a:solidFill>
                <a:effectLst/>
                <a:latin typeface="+mn-lt"/>
                <a:ea typeface="+mn-ea"/>
                <a:cs typeface="+mn-cs"/>
              </a:rPr>
              <a:t>δικαιωμάτων επιβατών</a:t>
            </a:r>
            <a:r>
              <a:rPr lang="el-G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Σε περίπτωση έκτακτης ανάγκης, μπορείτε να λάβετε υγειονομική περίθαλψη σε οποιαδήποτε χώρα της ΕΕ χάρη στην </a:t>
            </a:r>
            <a:r>
              <a:rPr lang="el-GR" sz="1200" b="1" kern="1200" dirty="0">
                <a:solidFill>
                  <a:schemeClr val="tx1"/>
                </a:solidFill>
                <a:effectLst/>
                <a:latin typeface="+mn-lt"/>
                <a:ea typeface="+mn-ea"/>
                <a:cs typeface="+mn-cs"/>
              </a:rPr>
              <a:t>Ευρωπαϊκή Κάρτα Ασφάλισης Ασθένειας</a:t>
            </a:r>
            <a:r>
              <a:rPr lang="el-G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Μπορείτε να συνεχίσετε να παρακολουθείτε τις αγαπημένες σας σειρές, καθώς </a:t>
            </a:r>
            <a:r>
              <a:rPr lang="el-GR" sz="1200" b="1" kern="1200" dirty="0">
                <a:solidFill>
                  <a:schemeClr val="tx1"/>
                </a:solidFill>
                <a:effectLst/>
                <a:latin typeface="+mn-lt"/>
                <a:ea typeface="+mn-ea"/>
                <a:cs typeface="+mn-cs"/>
              </a:rPr>
              <a:t>η πρόσβασή σας στις ψηφιακές συνδρομές σας ισχύει σε όλη την ΕΕ</a:t>
            </a:r>
            <a:r>
              <a:rPr lang="el-G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Συμμετοχή: </a:t>
            </a:r>
            <a:r>
              <a:rPr lang="el-GR" sz="1200" kern="1200" dirty="0">
                <a:solidFill>
                  <a:schemeClr val="tx1"/>
                </a:solidFill>
                <a:effectLst/>
                <a:latin typeface="+mn-lt"/>
                <a:ea typeface="+mn-ea"/>
                <a:cs typeface="+mn-cs"/>
              </a:rPr>
              <a:t>μπορείτε να συμβάλετε στη διαμόρφωση της Ευρώπης, για παράδειγμα:</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800" dirty="0">
                <a:effectLst/>
                <a:latin typeface="Calibri" panose="020F0502020204030204" pitchFamily="34" charset="0"/>
                <a:ea typeface="Calibri" panose="020F0502020204030204" pitchFamily="34" charset="0"/>
                <a:cs typeface="Times New Roman" panose="02020603050405020304" pitchFamily="18" charset="0"/>
              </a:rPr>
              <a:t>ψηφίζοντας στις εκλογές για το Ευρωπαϊκό Κοινοβούλιο: η ηλικία ψήφου είναι τα 18 έτη στις περισσότερες χώρες της ΕΕ, τα 17 έτη στην Ελλάδα και τα 16 έτη στην Αυστρία και τη Μάλτα. Το Βέλγιο και η Γερμανία μείωσαν πρόσφατα την ηλικία ψήφου για τις ευρωπαϊκές εκλογές στα 16 έτη.</a:t>
            </a:r>
            <a:r>
              <a:rPr lang="el-GR" sz="1200" kern="1200" dirty="0">
                <a:solidFill>
                  <a:schemeClr val="tx1"/>
                </a:solidFill>
                <a:effectLst/>
                <a:latin typeface="+mn-lt"/>
                <a:ea typeface="+mn-ea"/>
                <a:cs typeface="+mn-cs"/>
              </a:rPr>
              <a:t>﻿</a:t>
            </a:r>
            <a:endParaRPr lang="en-IE"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800" dirty="0">
                <a:effectLst/>
                <a:latin typeface="Calibri"/>
                <a:ea typeface="Calibri" panose="020F0502020204030204" pitchFamily="34" charset="0"/>
                <a:cs typeface="Calibri"/>
              </a:rPr>
              <a:t>δρομολογώντας ή στηρίζοντας μια </a:t>
            </a:r>
            <a:r>
              <a:rPr lang="el-GR" sz="1800" b="1" dirty="0">
                <a:effectLst/>
                <a:latin typeface="Calibri"/>
                <a:ea typeface="Calibri" panose="020F0502020204030204" pitchFamily="34" charset="0"/>
                <a:cs typeface="Calibri"/>
              </a:rPr>
              <a:t>Ευρωπαϊκή Πρωτοβουλία Πολιτών</a:t>
            </a:r>
            <a:r>
              <a:rPr lang="el-GR" sz="1800" dirty="0">
                <a:effectLst/>
                <a:latin typeface="Calibri"/>
                <a:ea typeface="Calibri" panose="020F0502020204030204" pitchFamily="34" charset="0"/>
                <a:cs typeface="Calibri"/>
              </a:rPr>
              <a:t> που καλεί την ΕΕ να προτείνει νέα νομοθεσία για ένα συγκεκριμένο θέμα για το οποίο είναι αρμόδια.</a:t>
            </a:r>
            <a:endParaRPr lang="en-US" sz="1200" kern="1200" dirty="0">
              <a:solidFill>
                <a:schemeClr val="tx1"/>
              </a:solidFill>
              <a:effectLst/>
              <a:latin typeface="Calibri"/>
              <a:cs typeface="Calibri"/>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﻿να παρακολουθήσετε τους </a:t>
            </a:r>
            <a:r>
              <a:rPr lang="el-GR" sz="1200" b="1" kern="1200" dirty="0">
                <a:solidFill>
                  <a:schemeClr val="tx1"/>
                </a:solidFill>
                <a:effectLst/>
                <a:latin typeface="+mn-lt"/>
                <a:ea typeface="+mn-ea"/>
                <a:cs typeface="+mn-cs"/>
              </a:rPr>
              <a:t>διαλόγους με τους πολίτες</a:t>
            </a:r>
            <a:r>
              <a:rPr lang="el-GR" sz="1200" kern="1200" dirty="0">
                <a:solidFill>
                  <a:schemeClr val="tx1"/>
                </a:solidFill>
                <a:effectLst/>
                <a:latin typeface="+mn-lt"/>
                <a:ea typeface="+mn-ea"/>
                <a:cs typeface="+mn-cs"/>
              </a:rPr>
              <a:t> που λαμβάνουν χώρα σε ολόκληρη την ΕΕ, όπου έχετε την ευκαιρία να συζητήσετε ευρωπαϊκά θέματα με τους εκπροσώπους της ΕΕ·</a:t>
            </a:r>
            <a:endParaRPr lang="fr-BE" sz="1200" kern="1200" dirty="0">
              <a:solidFill>
                <a:schemeClr val="tx1"/>
              </a:solidFill>
              <a:effectLst/>
              <a:latin typeface="+mn-lt"/>
              <a:ea typeface="+mn-ea"/>
              <a:cs typeface="+mn-cs"/>
            </a:endParaRPr>
          </a:p>
          <a:p>
            <a:pPr marL="628650" lvl="1" indent="-171450">
              <a:buFont typeface="Wingdings" panose="05000000000000000000" pitchFamily="2" charset="2"/>
              <a:buChar char="Ø"/>
            </a:pPr>
            <a:endParaRPr lang="fr-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Προστασία περιβάλλοντος:</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Η καταπολέμηση της κλιματικής αλλαγής αποτελεί κορυφαία προτεραιότητα για την ΕΕ. Όλες οι χώρες της ΕΕ έχουν δεσμευτεί ότι έως το 2030 θα πρέπει: να μειώσουν δραστικά τις εκπομπές αερίων του θερμοκηπίου και τη χρήση ενέργειας και να παραγάγουν μεγαλύτερο μέρος της ενέργειάς τους από ανανεώσιμες πηγές (όπως αιολική, ηλιακή ή υδροηλεκτρική ενέργεια).</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Το </a:t>
            </a:r>
            <a:r>
              <a:rPr lang="el-GR" sz="1200" b="1" kern="1200" dirty="0" err="1">
                <a:solidFill>
                  <a:schemeClr val="tx1"/>
                </a:solidFill>
                <a:effectLst/>
                <a:latin typeface="+mn-lt"/>
                <a:ea typeface="+mn-ea"/>
                <a:cs typeface="+mn-cs"/>
              </a:rPr>
              <a:t>Natura</a:t>
            </a:r>
            <a:r>
              <a:rPr lang="el-GR" sz="1200" b="1" kern="1200" dirty="0">
                <a:solidFill>
                  <a:schemeClr val="tx1"/>
                </a:solidFill>
                <a:effectLst/>
                <a:latin typeface="+mn-lt"/>
                <a:ea typeface="+mn-ea"/>
                <a:cs typeface="+mn-cs"/>
              </a:rPr>
              <a:t> 2000</a:t>
            </a:r>
            <a:r>
              <a:rPr lang="el-GR" sz="1200" kern="1200" dirty="0">
                <a:solidFill>
                  <a:schemeClr val="tx1"/>
                </a:solidFill>
                <a:effectLst/>
                <a:latin typeface="+mn-lt"/>
                <a:ea typeface="+mn-ea"/>
                <a:cs typeface="+mn-cs"/>
              </a:rPr>
              <a:t> είναι ένα δίκτυο προστατευόμενων ζωνών στον πλανήτη. Προστατεύει περίπου 2 000 είδη ζώων και φυτών και 230 τύπους </a:t>
            </a:r>
            <a:r>
              <a:rPr lang="el-GR" sz="1200" kern="1200" dirty="0" err="1">
                <a:solidFill>
                  <a:schemeClr val="tx1"/>
                </a:solidFill>
                <a:effectLst/>
                <a:latin typeface="+mn-lt"/>
                <a:ea typeface="+mn-ea"/>
                <a:cs typeface="+mn-cs"/>
              </a:rPr>
              <a:t>οικοτόπων</a:t>
            </a:r>
            <a:r>
              <a:rPr lang="el-GR" sz="1200" kern="1200" dirty="0">
                <a:solidFill>
                  <a:schemeClr val="tx1"/>
                </a:solidFill>
                <a:effectLst/>
                <a:latin typeface="+mn-lt"/>
                <a:ea typeface="+mn-ea"/>
                <a:cs typeface="+mn-cs"/>
              </a:rPr>
              <a:t> σε ολόκληρη την ΕΕ. Κάντε κλικ εδώ για περισσότερες πληροφορίες: </a:t>
            </a:r>
            <a:r>
              <a:rPr lang="el-GR" sz="1200" u="sng" kern="1200" dirty="0">
                <a:solidFill>
                  <a:schemeClr val="tx1"/>
                </a:solidFill>
                <a:effectLst/>
                <a:latin typeface="+mn-lt"/>
                <a:ea typeface="+mn-ea"/>
                <a:cs typeface="+mn-cs"/>
                <a:hlinkClick r:id="rId3"/>
              </a:rPr>
              <a:t>https://europa.eu/!vC49dj</a:t>
            </a:r>
            <a:r>
              <a:rPr lang="el-G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Το πρόγραμμα </a:t>
            </a:r>
            <a:r>
              <a:rPr lang="el-GR" sz="1200" b="1" kern="1200" dirty="0">
                <a:solidFill>
                  <a:schemeClr val="tx1"/>
                </a:solidFill>
                <a:effectLst/>
                <a:latin typeface="+mn-lt"/>
                <a:ea typeface="+mn-ea"/>
                <a:cs typeface="+mn-cs"/>
              </a:rPr>
              <a:t>LIFE της ΕΕ</a:t>
            </a:r>
            <a:r>
              <a:rPr lang="el-GR" sz="1200" kern="1200" dirty="0">
                <a:solidFill>
                  <a:schemeClr val="tx1"/>
                </a:solidFill>
                <a:effectLst/>
                <a:latin typeface="+mn-lt"/>
                <a:ea typeface="+mn-ea"/>
                <a:cs typeface="+mn-cs"/>
              </a:rPr>
              <a:t> χρηματοδοτεί έργα που προστατεύουν το περιβάλλον και καταπολεμούν την κλιματική αλλαγή. Κάντε κλικ εδώ για να βρείτε τα έργα που υλοποιούνται στη χώρα σας: </a:t>
            </a:r>
            <a:r>
              <a:rPr lang="el-GR" sz="1200" u="sng" kern="1200" dirty="0">
                <a:solidFill>
                  <a:schemeClr val="tx1"/>
                </a:solidFill>
                <a:effectLst/>
                <a:latin typeface="+mn-lt"/>
                <a:ea typeface="+mn-ea"/>
                <a:cs typeface="+mn-cs"/>
                <a:hlinkClick r:id="rId4"/>
              </a:rPr>
              <a:t>https://cinea.ec.europa.eu/life/life-european-countries_el</a:t>
            </a:r>
            <a:r>
              <a:rPr lang="el-GR"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a:p>
            <a:pPr marL="628650" lvl="1" indent="-171450">
              <a:buFont typeface="Wingdings" panose="05000000000000000000" pitchFamily="2" charset="2"/>
              <a:buChar char="Ø"/>
            </a:pPr>
            <a:endParaRPr lang="fr-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Δικαιώματα και ασφάλεια των καταναλωτών</a:t>
            </a:r>
            <a:r>
              <a:rPr lang="el-GR" sz="1200" kern="1200" dirty="0">
                <a:solidFill>
                  <a:schemeClr val="tx1"/>
                </a:solidFill>
                <a:effectLst/>
                <a:latin typeface="+mn-lt"/>
                <a:ea typeface="+mn-ea"/>
                <a:cs typeface="+mn-cs"/>
              </a:rPr>
              <a:t>: Προϊόντα όπως τρόφιμα, παιχνίδια και καλλυντικά πρέπει να πληρούν αυστηρές </a:t>
            </a:r>
            <a:r>
              <a:rPr lang="el-GR" sz="1200" b="1" kern="1200" dirty="0">
                <a:solidFill>
                  <a:schemeClr val="tx1"/>
                </a:solidFill>
                <a:effectLst/>
                <a:latin typeface="+mn-lt"/>
                <a:ea typeface="+mn-ea"/>
                <a:cs typeface="+mn-cs"/>
              </a:rPr>
              <a:t>απαιτήσεις ασφάλειας</a:t>
            </a:r>
            <a:r>
              <a:rPr lang="el-GR" sz="1200" kern="1200" dirty="0">
                <a:solidFill>
                  <a:schemeClr val="tx1"/>
                </a:solidFill>
                <a:effectLst/>
                <a:latin typeface="+mn-lt"/>
                <a:ea typeface="+mn-ea"/>
                <a:cs typeface="+mn-cs"/>
              </a:rPr>
              <a:t> πριν από την πώλησή τους εντός της ΕΕ. Η νομοθεσία της ΕΕ σας παρέχει επίσης </a:t>
            </a:r>
            <a:r>
              <a:rPr lang="el-GR" sz="1200" b="1" kern="1200" dirty="0">
                <a:solidFill>
                  <a:schemeClr val="tx1"/>
                </a:solidFill>
                <a:effectLst/>
                <a:latin typeface="+mn-lt"/>
                <a:ea typeface="+mn-ea"/>
                <a:cs typeface="+mn-cs"/>
              </a:rPr>
              <a:t>ελάχιστη εγγύηση 2 ετών</a:t>
            </a:r>
            <a:r>
              <a:rPr lang="el-GR" sz="1200" kern="1200" dirty="0">
                <a:solidFill>
                  <a:schemeClr val="tx1"/>
                </a:solidFill>
                <a:effectLst/>
                <a:latin typeface="+mn-lt"/>
                <a:ea typeface="+mn-ea"/>
                <a:cs typeface="+mn-cs"/>
              </a:rPr>
              <a:t> όταν αγοράζετε καταναλωτικά αγαθά και σας επιτρέπει να επιστρέψετε τα προϊόντα που αγοράσατε </a:t>
            </a:r>
            <a:r>
              <a:rPr lang="el-GR" sz="1200" b="1" kern="1200" dirty="0">
                <a:solidFill>
                  <a:schemeClr val="tx1"/>
                </a:solidFill>
                <a:effectLst/>
                <a:latin typeface="+mn-lt"/>
                <a:ea typeface="+mn-ea"/>
                <a:cs typeface="+mn-cs"/>
              </a:rPr>
              <a:t>εντός 14 ημερών</a:t>
            </a:r>
            <a:r>
              <a:rPr lang="el-GR" sz="1200" kern="1200" dirty="0">
                <a:solidFill>
                  <a:schemeClr val="tx1"/>
                </a:solidFill>
                <a:effectLst/>
                <a:latin typeface="+mn-lt"/>
                <a:ea typeface="+mn-ea"/>
                <a:cs typeface="+mn-cs"/>
              </a:rPr>
              <a:t> εάν αλλάξετε γνώμη.</a:t>
            </a:r>
            <a:r>
              <a:rPr lang="fr-BE" sz="1200" kern="1200" baseline="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Επιπλέον, χάρη στον </a:t>
            </a:r>
            <a:r>
              <a:rPr lang="el-GR" sz="1200" b="1" kern="1200" dirty="0">
                <a:solidFill>
                  <a:schemeClr val="tx1"/>
                </a:solidFill>
                <a:effectLst/>
                <a:latin typeface="+mn-lt"/>
                <a:ea typeface="+mn-ea"/>
                <a:cs typeface="+mn-cs"/>
              </a:rPr>
              <a:t>γενικό κανονισμό της ΕΕ για την προστασία των δεδομένων</a:t>
            </a:r>
            <a:r>
              <a:rPr lang="el-GR" sz="1200" kern="1200" dirty="0">
                <a:solidFill>
                  <a:schemeClr val="tx1"/>
                </a:solidFill>
                <a:effectLst/>
                <a:latin typeface="+mn-lt"/>
                <a:ea typeface="+mn-ea"/>
                <a:cs typeface="+mn-cs"/>
              </a:rPr>
              <a:t>, η ιδιωτική ζωή των καταναλωτών προστατεύεται συνεχώς. Η ΕΕ εργάζεται επίσης για την </a:t>
            </a:r>
            <a:r>
              <a:rPr lang="el-GR" sz="1200" b="1" kern="1200" dirty="0">
                <a:solidFill>
                  <a:schemeClr val="tx1"/>
                </a:solidFill>
                <a:effectLst/>
                <a:latin typeface="+mn-lt"/>
                <a:ea typeface="+mn-ea"/>
                <a:cs typeface="+mn-cs"/>
              </a:rPr>
              <a:t>ανάσχεση</a:t>
            </a:r>
            <a:r>
              <a:rPr lang="el-GR" sz="1200" kern="1200" dirty="0">
                <a:solidFill>
                  <a:schemeClr val="tx1"/>
                </a:solidFill>
                <a:effectLst/>
                <a:latin typeface="+mn-lt"/>
                <a:ea typeface="+mn-ea"/>
                <a:cs typeface="+mn-cs"/>
              </a:rPr>
              <a:t> της εξάπλωσης της </a:t>
            </a:r>
            <a:r>
              <a:rPr lang="el-GR" sz="1200" b="1" kern="1200" dirty="0">
                <a:solidFill>
                  <a:schemeClr val="tx1"/>
                </a:solidFill>
                <a:effectLst/>
                <a:latin typeface="+mn-lt"/>
                <a:ea typeface="+mn-ea"/>
                <a:cs typeface="+mn-cs"/>
              </a:rPr>
              <a:t>παραπληροφόρησης</a:t>
            </a:r>
            <a:r>
              <a:rPr lang="el-GR"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l-GR" sz="1200" b="1" kern="1200" dirty="0">
                <a:solidFill>
                  <a:schemeClr val="tx1"/>
                </a:solidFill>
                <a:effectLst/>
                <a:latin typeface="+mn-lt"/>
                <a:ea typeface="+mn-ea"/>
                <a:cs typeface="+mn-cs"/>
              </a:rPr>
              <a:t>Έργα που χρηματοδοτούνται από την ΕΕ</a:t>
            </a:r>
            <a:r>
              <a:rPr lang="el-GR" sz="1200" kern="1200" dirty="0">
                <a:solidFill>
                  <a:schemeClr val="tx1"/>
                </a:solidFill>
                <a:effectLst/>
                <a:latin typeface="+mn-lt"/>
                <a:ea typeface="+mn-ea"/>
                <a:cs typeface="+mn-cs"/>
              </a:rPr>
              <a:t>: Η Ευρωπαϊκή Ένωση συμβάλλει στη βελτίωση της ζωής των ανθρώπων με τους εξής τρόπους:</a:t>
            </a:r>
            <a:endParaRPr lang="fr-BE"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στήριξη νέων θέσεων εργασίας</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κατασκευή νέας υποδομής</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χρηματοδότηση της επιστημονικής έρευνας</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εκσυγχρονισμός των δημόσιων υπηρεσιών, όπως σχολεία και νοσοκομεία.</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Περισσότερες πληροφορίες: </a:t>
            </a:r>
            <a:r>
              <a:rPr lang="el-GR" dirty="0">
                <a:hlinkClick r:id="rId5"/>
              </a:rPr>
              <a:t>Kohesio: ανακαλύψτε έργα της ΕΕ στην περιφέρειά σας (</a:t>
            </a:r>
            <a:r>
              <a:rPr lang="el-GR" kern="1200" dirty="0">
                <a:effectLst/>
                <a:hlinkClick r:id="rId5"/>
              </a:rPr>
              <a:t>europa.eu</a:t>
            </a:r>
            <a:r>
              <a:rPr lang="el-GR" dirty="0">
                <a:hlinkClick r:id="rId5"/>
              </a:rPr>
              <a:t>)</a:t>
            </a:r>
            <a:endParaRPr lang="fr-BE" sz="1200" u="sng" kern="1200" dirty="0">
              <a:solidFill>
                <a:schemeClr val="tx1"/>
              </a:solidFill>
              <a:effectLst/>
              <a:latin typeface="+mn-lt"/>
              <a:ea typeface="+mn-ea"/>
              <a:cs typeface="+mn-cs"/>
            </a:endParaRPr>
          </a:p>
          <a:p>
            <a:endParaRPr lang="fr-BE" sz="1200" u="sng"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η ΕΕ στον κόσμο</a:t>
            </a:r>
            <a:r>
              <a:rPr lang="el-G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Η ΕΕ έχει υπογράψει </a:t>
            </a:r>
            <a:r>
              <a:rPr lang="el-GR" sz="1200" b="1" kern="1200" dirty="0">
                <a:solidFill>
                  <a:schemeClr val="tx1"/>
                </a:solidFill>
                <a:effectLst/>
                <a:latin typeface="+mn-lt"/>
                <a:ea typeface="+mn-ea"/>
                <a:cs typeface="+mn-cs"/>
              </a:rPr>
              <a:t>εμπορικές συμφωνίες</a:t>
            </a:r>
            <a:r>
              <a:rPr lang="el-GR" sz="1200" kern="1200" dirty="0">
                <a:solidFill>
                  <a:schemeClr val="tx1"/>
                </a:solidFill>
                <a:effectLst/>
                <a:latin typeface="+mn-lt"/>
                <a:ea typeface="+mn-ea"/>
                <a:cs typeface="+mn-cs"/>
              </a:rPr>
              <a:t> με πολλές χώρες ανά τον κόσμο, οι οποίες διευκολύνουν την από κοινού άσκηση επιχειρηματικών δραστηριοτήτων. Για περισσότερες πληροφορίες επισκεφθείτε τον </a:t>
            </a:r>
            <a:r>
              <a:rPr lang="el-GR" sz="1200" kern="1200" dirty="0" err="1">
                <a:solidFill>
                  <a:schemeClr val="tx1"/>
                </a:solidFill>
                <a:effectLst/>
                <a:latin typeface="+mn-lt"/>
                <a:ea typeface="+mn-ea"/>
                <a:cs typeface="+mn-cs"/>
              </a:rPr>
              <a:t>ιστότοπο</a:t>
            </a:r>
            <a:r>
              <a:rPr lang="el-GR" sz="1200" kern="1200" dirty="0">
                <a:solidFill>
                  <a:schemeClr val="tx1"/>
                </a:solidFill>
                <a:effectLst/>
                <a:latin typeface="+mn-lt"/>
                <a:ea typeface="+mn-ea"/>
                <a:cs typeface="+mn-cs"/>
              </a:rPr>
              <a:t>: </a:t>
            </a:r>
            <a:r>
              <a:rPr lang="el-GR" sz="1200" u="sng" kern="1200" dirty="0">
                <a:solidFill>
                  <a:schemeClr val="tx1"/>
                </a:solidFill>
                <a:effectLst/>
                <a:latin typeface="+mn-lt"/>
                <a:ea typeface="+mn-ea"/>
                <a:cs typeface="+mn-cs"/>
                <a:hlinkClick r:id="rId6"/>
              </a:rPr>
              <a:t>https://europa.eu/european-union/topics/trade_el</a:t>
            </a:r>
            <a:r>
              <a:rPr lang="el-G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Η ΕΕ υλοποιεί επίσης </a:t>
            </a:r>
            <a:r>
              <a:rPr lang="el-GR" sz="1200" b="1" kern="1200" dirty="0">
                <a:solidFill>
                  <a:schemeClr val="tx1"/>
                </a:solidFill>
                <a:effectLst/>
                <a:latin typeface="+mn-lt"/>
                <a:ea typeface="+mn-ea"/>
                <a:cs typeface="+mn-cs"/>
              </a:rPr>
              <a:t>ανθρωπιστικά έργα</a:t>
            </a:r>
            <a:r>
              <a:rPr lang="el-GR" sz="1200" kern="1200" dirty="0">
                <a:solidFill>
                  <a:schemeClr val="tx1"/>
                </a:solidFill>
                <a:effectLst/>
                <a:latin typeface="+mn-lt"/>
                <a:ea typeface="+mn-ea"/>
                <a:cs typeface="+mn-cs"/>
              </a:rPr>
              <a:t> με στόχο την παροχή τροφίμων, στέγης, ιατρικής περίθαλψης και εκπαίδευσης σε ευάλωτα άτομα, </a:t>
            </a:r>
            <a:r>
              <a:rPr lang="el-GR" sz="1200" u="sng" kern="1200" dirty="0">
                <a:solidFill>
                  <a:schemeClr val="tx1"/>
                </a:solidFill>
                <a:effectLst/>
                <a:latin typeface="+mn-lt"/>
                <a:ea typeface="+mn-ea"/>
                <a:cs typeface="+mn-cs"/>
                <a:hlinkClick r:id="rId7"/>
              </a:rPr>
              <a:t>https://europa.eu/european-union/topics/development-cooperation_el</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Σε περίπτωση καταστροφών, η ΕΕ μπορεί να παρέχει βοήθεια μέσω ενός συστήματος συντονισμένης αντίδρασης, γνωστό ως </a:t>
            </a:r>
            <a:r>
              <a:rPr lang="el-GR" sz="1200" b="1" kern="1200" dirty="0">
                <a:solidFill>
                  <a:schemeClr val="tx1"/>
                </a:solidFill>
                <a:effectLst/>
                <a:latin typeface="+mn-lt"/>
                <a:ea typeface="+mn-ea"/>
                <a:cs typeface="+mn-cs"/>
              </a:rPr>
              <a:t>μηχανισμός πολιτικής προστασίας</a:t>
            </a:r>
            <a:r>
              <a:rPr lang="el-GR" sz="1200" kern="1200" dirty="0">
                <a:solidFill>
                  <a:schemeClr val="tx1"/>
                </a:solidFill>
                <a:effectLst/>
                <a:latin typeface="+mn-lt"/>
                <a:ea typeface="+mn-ea"/>
                <a:cs typeface="+mn-cs"/>
              </a:rPr>
              <a:t>, </a:t>
            </a:r>
            <a:r>
              <a:rPr lang="el-GR" sz="1200" u="sng" kern="1200" dirty="0">
                <a:solidFill>
                  <a:schemeClr val="tx1"/>
                </a:solidFill>
                <a:effectLst/>
                <a:latin typeface="+mn-lt"/>
                <a:ea typeface="+mn-ea"/>
                <a:cs typeface="+mn-cs"/>
                <a:hlinkClick r:id="rId8"/>
              </a:rPr>
              <a:t>https://europa.eu/european-union/topics/humanitarian-aid-civil-protection_el</a:t>
            </a:r>
            <a:r>
              <a:rPr lang="el-G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Με την </a:t>
            </a:r>
            <a:r>
              <a:rPr lang="el-GR" sz="1200" b="1" kern="1200" dirty="0">
                <a:solidFill>
                  <a:schemeClr val="tx1"/>
                </a:solidFill>
                <a:effectLst/>
                <a:latin typeface="+mn-lt"/>
                <a:ea typeface="+mn-ea"/>
                <a:cs typeface="+mn-cs"/>
              </a:rPr>
              <a:t>Ευρωπαϊκή Πράσινη Συμφωνία</a:t>
            </a:r>
            <a:r>
              <a:rPr lang="el-GR" sz="1200" kern="1200" dirty="0">
                <a:solidFill>
                  <a:schemeClr val="tx1"/>
                </a:solidFill>
                <a:effectLst/>
                <a:latin typeface="+mn-lt"/>
                <a:ea typeface="+mn-ea"/>
                <a:cs typeface="+mn-cs"/>
              </a:rPr>
              <a:t>, η ΕΕ έχει ως στόχο να μειώσει τις εκπομπές της και να καταστεί η πρώτη κλιματικά ουδέτερη ήπειρος έως το 2050. Μάθε περισσότερα για την Πράσινη Συμφωνία στην ακόλουθη διεύθυνση: </a:t>
            </a:r>
            <a:r>
              <a:rPr lang="el-GR" sz="1200" u="sng" kern="1200" dirty="0">
                <a:solidFill>
                  <a:schemeClr val="tx1"/>
                </a:solidFill>
                <a:effectLst/>
                <a:latin typeface="+mn-lt"/>
                <a:ea typeface="+mn-ea"/>
                <a:cs typeface="+mn-cs"/>
                <a:hlinkClick r:id="rId3"/>
              </a:rPr>
              <a:t>https://ec.europa.eu/info/strategy/priorities-2019-2024/european-green-deal_el</a:t>
            </a:r>
            <a:endParaRPr lang="fr-BE" sz="1200" u="sng"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Το </a:t>
            </a:r>
            <a:r>
              <a:rPr lang="el-GR" sz="1200" b="1" kern="1200" dirty="0" err="1">
                <a:solidFill>
                  <a:schemeClr val="tx1"/>
                </a:solidFill>
                <a:effectLst/>
                <a:latin typeface="+mn-lt"/>
                <a:ea typeface="+mn-ea"/>
                <a:cs typeface="+mn-cs"/>
              </a:rPr>
              <a:t>NextGenerationEU</a:t>
            </a:r>
            <a:r>
              <a:rPr lang="el-GR" sz="1200" kern="1200" dirty="0">
                <a:solidFill>
                  <a:schemeClr val="tx1"/>
                </a:solidFill>
                <a:effectLst/>
                <a:latin typeface="+mn-lt"/>
                <a:ea typeface="+mn-ea"/>
                <a:cs typeface="+mn-cs"/>
              </a:rPr>
              <a:t> είναι μια εκστρατεία με στόχο:</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να εξηγήσει στους πολίτες τι κάνει η ΕΕ για να δώσει νέα ώθηση στην οικονομία μετά την κρίση που προκάλεσε η πανδημία COVID-19·</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να οικοδομήσει ένα πιο ανθεκτικό μέλλον για την ΕΕ·</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el-GR" sz="1200" kern="1200" dirty="0">
                <a:solidFill>
                  <a:schemeClr val="tx1"/>
                </a:solidFill>
                <a:effectLst/>
                <a:latin typeface="+mn-lt"/>
                <a:ea typeface="+mn-ea"/>
                <a:cs typeface="+mn-cs"/>
              </a:rPr>
              <a:t>να καταστήσει την ΕΕ ασφαλέστερη, πράσινη, υγιέστερη, ψηφιακή και ισότιμη.</a:t>
            </a:r>
            <a:endParaRPr lang="fr-BE" sz="1200" kern="1200" dirty="0">
              <a:solidFill>
                <a:schemeClr val="tx1"/>
              </a:solidFill>
              <a:effectLst/>
              <a:latin typeface="+mn-lt"/>
              <a:ea typeface="+mn-ea"/>
              <a:cs typeface="+mn-cs"/>
            </a:endParaRPr>
          </a:p>
          <a:p>
            <a:pPr marL="457200" lvl="1" indent="0">
              <a:buFont typeface="Wingdings" panose="05000000000000000000" pitchFamily="2" charset="2"/>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err="1">
                <a:solidFill>
                  <a:schemeClr val="tx1"/>
                </a:solidFill>
                <a:effectLst/>
                <a:latin typeface="+mn-lt"/>
                <a:ea typeface="+mn-ea"/>
                <a:cs typeface="+mn-cs"/>
              </a:rPr>
              <a:t>Ψηφιοποίηση</a:t>
            </a:r>
            <a:r>
              <a:rPr lang="el-GR" sz="1200" kern="1200" dirty="0">
                <a:solidFill>
                  <a:schemeClr val="tx1"/>
                </a:solidFill>
                <a:effectLst/>
                <a:latin typeface="+mn-lt"/>
                <a:ea typeface="+mn-ea"/>
                <a:cs typeface="+mn-cs"/>
              </a:rPr>
              <a:t>: Η ΕΕ εργάζεται για την παροχή πρόσβασης στο διαδίκτυο σε όλους τους ανθρώπους που ζουν στην ΕΕ (</a:t>
            </a:r>
            <a:r>
              <a:rPr lang="el-GR" sz="1200" b="1" kern="1200" dirty="0">
                <a:solidFill>
                  <a:schemeClr val="tx1"/>
                </a:solidFill>
                <a:effectLst/>
                <a:latin typeface="+mn-lt"/>
                <a:ea typeface="+mn-ea"/>
                <a:cs typeface="+mn-cs"/>
              </a:rPr>
              <a:t>πρωτοβουλία Wifi4EU</a:t>
            </a:r>
            <a:r>
              <a:rPr lang="el-GR" sz="1200" kern="1200" dirty="0">
                <a:solidFill>
                  <a:schemeClr val="tx1"/>
                </a:solidFill>
                <a:effectLst/>
                <a:latin typeface="+mn-lt"/>
                <a:ea typeface="+mn-ea"/>
                <a:cs typeface="+mn-cs"/>
              </a:rPr>
              <a:t>), διατηρώντας παράλληλα τα παιδιά και τους νέους ενήλικες ασφαλείς όταν χρησιμοποιούν το διαδίκτυο ή τις κινητές τεχνολογίες (</a:t>
            </a:r>
            <a:r>
              <a:rPr lang="el-GR" sz="1200" b="1" kern="1200" dirty="0">
                <a:solidFill>
                  <a:schemeClr val="tx1"/>
                </a:solidFill>
                <a:effectLst/>
                <a:latin typeface="+mn-lt"/>
                <a:ea typeface="+mn-ea"/>
                <a:cs typeface="+mn-cs"/>
              </a:rPr>
              <a:t>Καλύτερο διαδίκτυο για παιδιά</a:t>
            </a:r>
            <a:r>
              <a:rPr lang="el-GR"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Ισότητα</a:t>
            </a:r>
            <a:r>
              <a:rPr lang="el-GR" sz="1200" kern="1200" dirty="0">
                <a:solidFill>
                  <a:schemeClr val="tx1"/>
                </a:solidFill>
                <a:effectLst/>
                <a:latin typeface="+mn-lt"/>
                <a:ea typeface="+mn-ea"/>
                <a:cs typeface="+mn-cs"/>
              </a:rPr>
              <a:t>: Η ΕΕ έχει δεσμευτεί για την επίτευξη μιας </a:t>
            </a:r>
            <a:r>
              <a:rPr lang="el-GR" sz="1200" b="1" kern="1200" dirty="0">
                <a:solidFill>
                  <a:schemeClr val="tx1"/>
                </a:solidFill>
                <a:effectLst/>
                <a:latin typeface="+mn-lt"/>
                <a:ea typeface="+mn-ea"/>
                <a:cs typeface="+mn-cs"/>
              </a:rPr>
              <a:t>Ένωσης ισότητας</a:t>
            </a:r>
            <a:r>
              <a:rPr lang="el-GR" sz="1200" kern="1200" dirty="0">
                <a:solidFill>
                  <a:schemeClr val="tx1"/>
                </a:solidFill>
                <a:effectLst/>
                <a:latin typeface="+mn-lt"/>
                <a:ea typeface="+mn-ea"/>
                <a:cs typeface="+mn-cs"/>
              </a:rPr>
              <a:t>, πράγμα που σημαίνει τη δημιουργία των προϋποθέσεων ώστε όλοι να ζουν, να ευδοκιμούν και να ηγούνται ανεξάρτητα από τις διαφορές λόγω φύλου, φυλετικής ή </a:t>
            </a:r>
            <a:r>
              <a:rPr lang="el-GR" sz="1200" kern="1200" dirty="0" err="1">
                <a:solidFill>
                  <a:schemeClr val="tx1"/>
                </a:solidFill>
                <a:effectLst/>
                <a:latin typeface="+mn-lt"/>
                <a:ea typeface="+mn-ea"/>
                <a:cs typeface="+mn-cs"/>
              </a:rPr>
              <a:t>εθνοτικής</a:t>
            </a:r>
            <a:r>
              <a:rPr lang="el-GR" sz="1200" kern="1200" dirty="0">
                <a:solidFill>
                  <a:schemeClr val="tx1"/>
                </a:solidFill>
                <a:effectLst/>
                <a:latin typeface="+mn-lt"/>
                <a:ea typeface="+mn-ea"/>
                <a:cs typeface="+mn-cs"/>
              </a:rPr>
              <a:t> καταγωγής, θρησκείας ή πεποιθήσεων, αναπηρίας, ηλικίας ή γενετήσιου προσανατολισμού. Για την επίτευξη αυτού του στόχου, η ΕΕ θέτει σε εφαρμογή μηχανισμούς, πολιτικές και δράσεις που θέτουν υπό αμφισβήτηση τις διαρθρωτικές διακρίσεις και τα στερεότυπα που υπάρχουν συχνά στις κοινωνίες μας.</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Περισσότερες πληροφορίες: </a:t>
            </a:r>
            <a:r>
              <a:rPr lang="el-GR" sz="1200" u="sng" kern="1200" dirty="0">
                <a:solidFill>
                  <a:schemeClr val="tx1"/>
                </a:solidFill>
                <a:effectLst/>
                <a:latin typeface="+mn-lt"/>
                <a:ea typeface="+mn-ea"/>
                <a:cs typeface="+mn-cs"/>
                <a:hlinkClick r:id="rId4"/>
              </a:rPr>
              <a:t>Οι προτεραιότητες της Ευρωπαϊκής Επιτροπής | Ευρωπαϊκή Επιτροπή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l-GR" sz="1200" b="0" i="0" kern="1200" dirty="0">
                <a:solidFill>
                  <a:schemeClr val="tx1"/>
                </a:solidFill>
                <a:effectLst/>
                <a:latin typeface="+mn-lt"/>
                <a:ea typeface="+mn-ea"/>
                <a:cs typeface="+mn-cs"/>
              </a:rPr>
              <a:t>Στις 24 Φεβρουαρίου 2022 η Ευρώπη ξύπνησε με τα θλιβερά νέα σχετικά με τη στρατιωτική επίθεση της Ρωσίας κατά της Ουκρανίας. Δεν πρόκειται για επίθεση μόνο κατά της Ουκρανίας, αλλά και κατά των αξιών που υποστηρίζουμε στην Ευρωπαϊκή Ένωση. Ως μια Ένωση που θεμελιώνεται στην ειρήνη, τη δημοκρατία και το κράτος δικαίου, οι φρικαλεότητες που συμβαίνουν στα σύνορά μας μάς υπενθυμίζουν ακριβώς τον λόγο για τον οποίο δημιουργήθηκε η ΕΕ. Η ΕΕ ανταποκρίθηκε με ενότητα, δύναμη και ταχύτητα στην κρίση αυτή, όπως έπραξε για την αντιμετώπιση των πολλών προκλήσεων του προηγούμενου έτους.</a:t>
            </a:r>
          </a:p>
          <a:p>
            <a:r>
              <a:rPr lang="en-US" dirty="0">
                <a:hlinkClick r:id="rId3"/>
              </a:rPr>
              <a:t>Αλληλεγγύη της ΕΕ προς την Ουκρανία - Ευρωπαϊκή Επιτροπή (europa.eu)</a:t>
            </a:r>
            <a:endParaRPr lang="en-US"/>
          </a:p>
        </p:txBody>
      </p:sp>
      <p:sp>
        <p:nvSpPr>
          <p:cNvPr id="4" name="Slide Number Placeholder 3"/>
          <p:cNvSpPr>
            <a:spLocks noGrp="1"/>
          </p:cNvSpPr>
          <p:nvPr>
            <p:ph type="sldNum" sz="quarter" idx="10"/>
          </p:nvPr>
        </p:nvSpPr>
        <p:spPr/>
        <p:txBody>
          <a:bodyPr/>
          <a:lstStyle/>
          <a:p>
            <a:fld id="{E798FA88-871F-5C48-9EBC-B5098FA55A7A}" type="slidenum">
              <a:rPr lang="fr-FR" smtClean="0"/>
              <a:t>26</a:t>
            </a:fld>
            <a:endParaRPr lang="fr-FR"/>
          </a:p>
        </p:txBody>
      </p:sp>
    </p:spTree>
    <p:extLst>
      <p:ext uri="{BB962C8B-B14F-4D97-AF65-F5344CB8AC3E}">
        <p14:creationId xmlns:p14="http://schemas.microsoft.com/office/powerpoint/2010/main" val="3377079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Ενδεικτικά θέματα:</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﻿Ανθρώπινα δικαιώματα (π.χ. δικαιώματα ΛΟΑΤΚΙ)</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Περιβάλλον (π.χ. κλιματική αλλαγή)</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﻿Απασχόληση (π.χ. πώς να βρείτε δουλειά μετά τις σπουδές)</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Νεολαία (π.χ. ευκαιρίες για νέους)</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﻿Κοινωνική ένταξη (π.χ. ισότητα των φύλων)</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﻿Εκπαίδευση (π.χ. πώς να σπουδάσετε σε άλλη χώρα / πώς να χρηματοδοτήσετε τις τριτοβάθμιες σπουδές σας μετά το τέλος της δευτεροβάθμιας εκπαίδευσής σας)</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l-GR" sz="1200" kern="1200" dirty="0">
                <a:solidFill>
                  <a:schemeClr val="tx1"/>
                </a:solidFill>
                <a:effectLst/>
                <a:latin typeface="+mn-lt"/>
                <a:ea typeface="+mn-ea"/>
                <a:cs typeface="+mn-cs"/>
              </a:rPr>
              <a:t>Υγεία</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latin typeface="Calibri" panose="020F0502020204030204" pitchFamily="34" charset="0"/>
                <a:cs typeface="Calibri" panose="020F0502020204030204" pitchFamily="34" charset="0"/>
              </a:rPr>
              <a:t>Μεταβείτε στη διεύθυνση europarl.europa.eu, για να αποκτήσετε πρόσβαση στον επίσημο </a:t>
            </a:r>
            <a:r>
              <a:rPr lang="el-GR" dirty="0" err="1">
                <a:latin typeface="Calibri" panose="020F0502020204030204" pitchFamily="34" charset="0"/>
                <a:cs typeface="Calibri" panose="020F0502020204030204" pitchFamily="34" charset="0"/>
              </a:rPr>
              <a:t>ιστότοπο</a:t>
            </a:r>
            <a:r>
              <a:rPr lang="el-GR" dirty="0">
                <a:latin typeface="Calibri" panose="020F0502020204030204" pitchFamily="34" charset="0"/>
                <a:cs typeface="Calibri" panose="020F0502020204030204" pitchFamily="34" charset="0"/>
              </a:rPr>
              <a:t> του Ευρωπαϊκού Κοινοβουλίου.</a:t>
            </a:r>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﻿Μεταβείτε στη διεύθυνση consilium.europa.eu, για να αποκτήσετε πρόσβαση στον επίσημο </a:t>
            </a:r>
            <a:r>
              <a:rPr lang="el-GR" sz="1200" kern="1200" dirty="0" err="1">
                <a:solidFill>
                  <a:schemeClr val="tx1"/>
                </a:solidFill>
                <a:effectLst/>
                <a:latin typeface="+mn-lt"/>
                <a:ea typeface="+mn-ea"/>
                <a:cs typeface="+mn-cs"/>
              </a:rPr>
              <a:t>ιστότοπο</a:t>
            </a:r>
            <a:r>
              <a:rPr lang="el-GR" sz="1200" kern="1200" dirty="0">
                <a:solidFill>
                  <a:schemeClr val="tx1"/>
                </a:solidFill>
                <a:effectLst/>
                <a:latin typeface="+mn-lt"/>
                <a:ea typeface="+mn-ea"/>
                <a:cs typeface="+mn-cs"/>
              </a:rPr>
              <a:t> του Συμβουλίου της ΕΕ.</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﻿Μεταβείτε στη διεύθυνση consilium.europa.eu, για να αποκτήσετε πρόσβαση στον επίσημο </a:t>
            </a:r>
            <a:r>
              <a:rPr lang="el-GR" sz="1200" kern="1200" dirty="0" err="1">
                <a:solidFill>
                  <a:schemeClr val="tx1"/>
                </a:solidFill>
                <a:effectLst/>
                <a:latin typeface="+mn-lt"/>
                <a:ea typeface="+mn-ea"/>
                <a:cs typeface="+mn-cs"/>
              </a:rPr>
              <a:t>ιστότοπο</a:t>
            </a:r>
            <a:r>
              <a:rPr lang="el-GR" sz="1200" kern="1200" dirty="0">
                <a:solidFill>
                  <a:schemeClr val="tx1"/>
                </a:solidFill>
                <a:effectLst/>
                <a:latin typeface="+mn-lt"/>
                <a:ea typeface="+mn-ea"/>
                <a:cs typeface="+mn-cs"/>
              </a:rPr>
              <a:t> του Συμβουλίου της ΕΕ.</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﻿Μεταβείτε στη διεύθυνση ec.europa.eu, για να αποκτήσετε πρόσβαση στον επίσημο </a:t>
            </a:r>
            <a:r>
              <a:rPr lang="el-GR" sz="1200" kern="1200" dirty="0" err="1">
                <a:solidFill>
                  <a:schemeClr val="tx1"/>
                </a:solidFill>
                <a:effectLst/>
                <a:latin typeface="+mn-lt"/>
                <a:ea typeface="+mn-ea"/>
                <a:cs typeface="+mn-cs"/>
              </a:rPr>
              <a:t>ιστότοπο</a:t>
            </a:r>
            <a:r>
              <a:rPr lang="el-GR" sz="1200" kern="1200" dirty="0">
                <a:solidFill>
                  <a:schemeClr val="tx1"/>
                </a:solidFill>
                <a:effectLst/>
                <a:latin typeface="+mn-lt"/>
                <a:ea typeface="+mn-ea"/>
                <a:cs typeface="+mn-cs"/>
              </a:rPr>
              <a:t> της Ευρωπαϊκής Επιτροπής.</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33</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﻿Μεταβείτε στη διεύθυνση curia.europa.eu, για να αποκτήσετε πρόσβαση στον επίσημο </a:t>
            </a:r>
            <a:r>
              <a:rPr lang="el-GR" sz="1200" kern="1200" dirty="0" err="1">
                <a:solidFill>
                  <a:schemeClr val="tx1"/>
                </a:solidFill>
                <a:effectLst/>
                <a:latin typeface="+mn-lt"/>
                <a:ea typeface="+mn-ea"/>
                <a:cs typeface="+mn-cs"/>
              </a:rPr>
              <a:t>ιστότοπο</a:t>
            </a:r>
            <a:r>
              <a:rPr lang="el-GR" sz="1200" kern="1200" dirty="0">
                <a:solidFill>
                  <a:schemeClr val="tx1"/>
                </a:solidFill>
                <a:effectLst/>
                <a:latin typeface="+mn-lt"/>
                <a:ea typeface="+mn-ea"/>
                <a:cs typeface="+mn-cs"/>
              </a:rPr>
              <a:t> του Ευρωπαϊκού Δικαστηρίου.</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latin typeface="Calibri" panose="020F0502020204030204" pitchFamily="34" charset="0"/>
                <a:cs typeface="Calibri" panose="020F0502020204030204" pitchFamily="34" charset="0"/>
              </a:rPr>
              <a:t>Μεταβείτε στη διεύθυνση eca.europa.eu, για να αποκτήσετε πρόσβαση στον επίσημο </a:t>
            </a:r>
            <a:r>
              <a:rPr lang="el-GR" dirty="0" err="1">
                <a:latin typeface="Calibri" panose="020F0502020204030204" pitchFamily="34" charset="0"/>
                <a:cs typeface="Calibri" panose="020F0502020204030204" pitchFamily="34" charset="0"/>
              </a:rPr>
              <a:t>ιστότοπο</a:t>
            </a:r>
            <a:r>
              <a:rPr lang="el-GR" dirty="0">
                <a:latin typeface="Calibri" panose="020F0502020204030204" pitchFamily="34" charset="0"/>
                <a:cs typeface="Calibri" panose="020F0502020204030204" pitchFamily="34" charset="0"/>
              </a:rPr>
              <a:t> του Ευρωπαϊκού Ελεγκτικού Συνεδρίου.</a:t>
            </a:r>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Μεταβείτε στη διεύθυνση www.ecb.europa.eu, για να αποκτήσετε πρόσβαση στον επίσημο </a:t>
            </a:r>
            <a:r>
              <a:rPr lang="el-GR" dirty="0" err="1"/>
              <a:t>ιστότοπο</a:t>
            </a:r>
            <a:r>
              <a:rPr lang="el-GR" dirty="0"/>
              <a:t> της Ευρωπαϊκής Κεντρικής Τράπεζας.</a:t>
            </a:r>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36</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732FC-255F-ED01-ECB0-857EF78CA3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1A90C7-A0B1-6F41-D1C6-0750082D54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FD3A816-54D2-3129-23BE-A54257664C0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D2C1CF6-A443-A675-1F44-9FE34BD95A02}"/>
              </a:ext>
            </a:extLst>
          </p:cNvPr>
          <p:cNvSpPr>
            <a:spLocks noGrp="1"/>
          </p:cNvSpPr>
          <p:nvPr>
            <p:ph type="sldNum" sz="quarter" idx="5"/>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1502821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4F75D-795E-3104-B4F9-724E5FA31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95A8B-48DF-3C76-B673-FAF704B20F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1F8E0-C68B-ED81-686D-CBFDBCC3413D}"/>
              </a:ext>
            </a:extLst>
          </p:cNvPr>
          <p:cNvSpPr>
            <a:spLocks noGrp="1"/>
          </p:cNvSpPr>
          <p:nvPr>
            <p:ph type="body" idx="1"/>
          </p:nvPr>
        </p:nvSpPr>
        <p:spPr/>
        <p:txBody>
          <a:bodyPr/>
          <a:lstStyle/>
          <a:p>
            <a:pPr>
              <a:defRPr/>
            </a:pPr>
            <a:r>
              <a:rPr lang="en-GB" dirty="0"/>
              <a:t>Η </a:t>
            </a:r>
            <a:r>
              <a:rPr lang="en-GB" b="1" err="1"/>
              <a:t>Ευρω</a:t>
            </a:r>
            <a:r>
              <a:rPr lang="en-GB" b="1" dirty="0"/>
              <a:t>πα</a:t>
            </a:r>
            <a:r>
              <a:rPr lang="en-GB" b="1" err="1"/>
              <a:t>ϊκή</a:t>
            </a:r>
            <a:r>
              <a:rPr lang="en-GB" b="1" dirty="0"/>
              <a:t> </a:t>
            </a:r>
            <a:r>
              <a:rPr lang="en-GB" b="1" err="1"/>
              <a:t>Πρωτο</a:t>
            </a:r>
            <a:r>
              <a:rPr lang="en-GB" b="1" dirty="0"/>
              <a:t>β</a:t>
            </a:r>
            <a:r>
              <a:rPr lang="en-GB" b="1" err="1"/>
              <a:t>ουλί</a:t>
            </a:r>
            <a:r>
              <a:rPr lang="en-GB" b="1" dirty="0"/>
              <a:t>α </a:t>
            </a:r>
            <a:r>
              <a:rPr lang="en-GB" b="1" err="1"/>
              <a:t>Πολιτών</a:t>
            </a:r>
            <a:r>
              <a:rPr lang="en-GB" b="1" dirty="0"/>
              <a:t> </a:t>
            </a:r>
            <a:r>
              <a:rPr lang="en-GB" err="1"/>
              <a:t>είν</a:t>
            </a:r>
            <a:r>
              <a:rPr lang="en-GB" dirty="0"/>
              <a:t>αι </a:t>
            </a:r>
            <a:r>
              <a:rPr lang="en-GB" err="1"/>
              <a:t>έν</a:t>
            </a:r>
            <a:r>
              <a:rPr lang="en-GB" dirty="0"/>
              <a:t>ας </a:t>
            </a:r>
            <a:r>
              <a:rPr lang="en-GB" err="1"/>
              <a:t>μον</a:t>
            </a:r>
            <a:r>
              <a:rPr lang="en-GB" dirty="0"/>
              <a:t>α</a:t>
            </a:r>
            <a:r>
              <a:rPr lang="en-GB" err="1"/>
              <a:t>δικός</a:t>
            </a:r>
            <a:r>
              <a:rPr lang="en-GB" dirty="0"/>
              <a:t> </a:t>
            </a:r>
            <a:r>
              <a:rPr lang="en-GB" err="1"/>
              <a:t>τρό</a:t>
            </a:r>
            <a:r>
              <a:rPr lang="en-GB" dirty="0"/>
              <a:t>π</a:t>
            </a:r>
            <a:r>
              <a:rPr lang="en-GB" err="1"/>
              <a:t>ος</a:t>
            </a:r>
            <a:r>
              <a:rPr lang="en-GB" dirty="0"/>
              <a:t> </a:t>
            </a:r>
            <a:r>
              <a:rPr lang="en-GB" err="1"/>
              <a:t>με</a:t>
            </a:r>
            <a:r>
              <a:rPr lang="en-GB" dirty="0"/>
              <a:t> </a:t>
            </a:r>
            <a:r>
              <a:rPr lang="en-GB" err="1"/>
              <a:t>τον</a:t>
            </a:r>
            <a:r>
              <a:rPr lang="en-GB" dirty="0"/>
              <a:t> οπ</a:t>
            </a:r>
            <a:r>
              <a:rPr lang="en-GB" err="1"/>
              <a:t>οίο</a:t>
            </a:r>
            <a:r>
              <a:rPr lang="en-GB" dirty="0"/>
              <a:t> μπ</a:t>
            </a:r>
            <a:r>
              <a:rPr lang="en-GB" err="1"/>
              <a:t>ορείτε</a:t>
            </a:r>
            <a:r>
              <a:rPr lang="en-GB" dirty="0"/>
              <a:t> να </a:t>
            </a:r>
            <a:r>
              <a:rPr lang="en-GB" err="1"/>
              <a:t>συμ</a:t>
            </a:r>
            <a:r>
              <a:rPr lang="en-GB" dirty="0"/>
              <a:t>β</a:t>
            </a:r>
            <a:r>
              <a:rPr lang="en-GB" err="1"/>
              <a:t>άλετε</a:t>
            </a:r>
            <a:r>
              <a:rPr lang="en-GB" dirty="0"/>
              <a:t> </a:t>
            </a:r>
            <a:r>
              <a:rPr lang="en-GB" err="1"/>
              <a:t>στη</a:t>
            </a:r>
            <a:r>
              <a:rPr lang="en-GB" dirty="0"/>
              <a:t> </a:t>
            </a:r>
            <a:r>
              <a:rPr lang="en-GB" err="1"/>
              <a:t>δι</a:t>
            </a:r>
            <a:r>
              <a:rPr lang="en-GB" dirty="0"/>
              <a:t>α</a:t>
            </a:r>
            <a:r>
              <a:rPr lang="en-GB" err="1"/>
              <a:t>μόρφωση</a:t>
            </a:r>
            <a:r>
              <a:rPr lang="en-GB" dirty="0"/>
              <a:t> </a:t>
            </a:r>
            <a:r>
              <a:rPr lang="en-GB" err="1"/>
              <a:t>της</a:t>
            </a:r>
            <a:r>
              <a:rPr lang="en-GB" dirty="0"/>
              <a:t> ΕΕ, </a:t>
            </a:r>
            <a:r>
              <a:rPr lang="en-GB" err="1"/>
              <a:t>ζητώντ</a:t>
            </a:r>
            <a:r>
              <a:rPr lang="en-GB" dirty="0"/>
              <a:t>ας από </a:t>
            </a:r>
            <a:r>
              <a:rPr lang="en-GB" err="1"/>
              <a:t>την</a:t>
            </a:r>
            <a:r>
              <a:rPr lang="en-GB" dirty="0"/>
              <a:t> </a:t>
            </a:r>
            <a:r>
              <a:rPr lang="en-GB" err="1"/>
              <a:t>Ευρω</a:t>
            </a:r>
            <a:r>
              <a:rPr lang="en-GB" dirty="0"/>
              <a:t>πα</a:t>
            </a:r>
            <a:r>
              <a:rPr lang="en-GB" err="1"/>
              <a:t>ϊκή</a:t>
            </a:r>
            <a:r>
              <a:rPr lang="en-GB" dirty="0"/>
              <a:t> Επ</a:t>
            </a:r>
            <a:r>
              <a:rPr lang="en-GB" err="1"/>
              <a:t>ιτρο</a:t>
            </a:r>
            <a:r>
              <a:rPr lang="en-GB" dirty="0"/>
              <a:t>πή να π</a:t>
            </a:r>
            <a:r>
              <a:rPr lang="en-GB" err="1"/>
              <a:t>ροτείνει</a:t>
            </a:r>
            <a:r>
              <a:rPr lang="en-GB" dirty="0"/>
              <a:t> </a:t>
            </a:r>
            <a:r>
              <a:rPr lang="en-GB" err="1"/>
              <a:t>νέους</a:t>
            </a:r>
            <a:r>
              <a:rPr lang="en-GB" dirty="0"/>
              <a:t> </a:t>
            </a:r>
            <a:r>
              <a:rPr lang="en-GB" err="1"/>
              <a:t>νόμους</a:t>
            </a:r>
            <a:r>
              <a:rPr lang="en-GB" dirty="0"/>
              <a:t>. </a:t>
            </a:r>
            <a:r>
              <a:rPr lang="en-GB" err="1"/>
              <a:t>Μόλις</a:t>
            </a:r>
            <a:r>
              <a:rPr lang="en-GB" dirty="0"/>
              <a:t> </a:t>
            </a:r>
            <a:r>
              <a:rPr lang="en-GB" err="1"/>
              <a:t>μι</a:t>
            </a:r>
            <a:r>
              <a:rPr lang="en-GB" dirty="0"/>
              <a:t>α π</a:t>
            </a:r>
            <a:r>
              <a:rPr lang="en-GB" err="1"/>
              <a:t>ρωτο</a:t>
            </a:r>
            <a:r>
              <a:rPr lang="en-GB" dirty="0"/>
              <a:t>β</a:t>
            </a:r>
            <a:r>
              <a:rPr lang="en-GB" err="1"/>
              <a:t>ουλί</a:t>
            </a:r>
            <a:r>
              <a:rPr lang="en-GB" dirty="0"/>
              <a:t>α </a:t>
            </a:r>
            <a:r>
              <a:rPr lang="en-GB" err="1"/>
              <a:t>συγκεντρώσει</a:t>
            </a:r>
            <a:r>
              <a:rPr lang="en-GB" dirty="0"/>
              <a:t> 1 </a:t>
            </a:r>
            <a:r>
              <a:rPr lang="en-GB" err="1"/>
              <a:t>εκ</a:t>
            </a:r>
            <a:r>
              <a:rPr lang="en-GB" dirty="0"/>
              <a:t>α</a:t>
            </a:r>
            <a:r>
              <a:rPr lang="en-GB" err="1"/>
              <a:t>τομμύριο</a:t>
            </a:r>
            <a:r>
              <a:rPr lang="en-GB" dirty="0"/>
              <a:t> υπ</a:t>
            </a:r>
            <a:r>
              <a:rPr lang="en-GB" err="1"/>
              <a:t>ογρ</a:t>
            </a:r>
            <a:r>
              <a:rPr lang="en-GB" dirty="0"/>
              <a:t>α</a:t>
            </a:r>
            <a:r>
              <a:rPr lang="en-GB" err="1"/>
              <a:t>φές</a:t>
            </a:r>
            <a:r>
              <a:rPr lang="en-GB" dirty="0"/>
              <a:t>, η Επ</a:t>
            </a:r>
            <a:r>
              <a:rPr lang="en-GB" err="1"/>
              <a:t>ιτρο</a:t>
            </a:r>
            <a:r>
              <a:rPr lang="en-GB" dirty="0"/>
              <a:t>πή θα απ</a:t>
            </a:r>
            <a:r>
              <a:rPr lang="en-GB" err="1"/>
              <a:t>οφ</a:t>
            </a:r>
            <a:r>
              <a:rPr lang="en-GB" dirty="0"/>
              <a:t>α</a:t>
            </a:r>
            <a:r>
              <a:rPr lang="en-GB" err="1"/>
              <a:t>σίσει</a:t>
            </a:r>
            <a:r>
              <a:rPr lang="en-GB" dirty="0"/>
              <a:t> </a:t>
            </a:r>
            <a:r>
              <a:rPr lang="en-GB" err="1"/>
              <a:t>σε</a:t>
            </a:r>
            <a:r>
              <a:rPr lang="en-GB" dirty="0"/>
              <a:t> π</a:t>
            </a:r>
            <a:r>
              <a:rPr lang="en-GB" err="1"/>
              <a:t>οιες</a:t>
            </a:r>
            <a:r>
              <a:rPr lang="en-GB" dirty="0"/>
              <a:t> </a:t>
            </a:r>
            <a:r>
              <a:rPr lang="en-GB" err="1"/>
              <a:t>ενέργειες</a:t>
            </a:r>
            <a:r>
              <a:rPr lang="en-GB"/>
              <a:t> θα π</a:t>
            </a:r>
            <a:r>
              <a:rPr lang="en-GB" err="1"/>
              <a:t>ρο</a:t>
            </a:r>
            <a:r>
              <a:rPr lang="en-GB"/>
              <a:t>β</a:t>
            </a:r>
            <a:r>
              <a:rPr lang="en-GB" err="1"/>
              <a:t>εί</a:t>
            </a:r>
            <a:r>
              <a:rPr lang="en-GB"/>
              <a:t>.. </a:t>
            </a:r>
            <a:r>
              <a:rPr lang="en-GB" dirty="0">
                <a:hlinkClick r:id="rId3"/>
              </a:rPr>
              <a:t>Αρχική σελίδα | Ευρωπαϊκή Πρωτοβουλία Πολιτών (</a:t>
            </a:r>
            <a:r>
              <a:rPr lang="en-GB" u="none" kern="1200" noProof="0" dirty="0">
                <a:effectLst/>
                <a:hlinkClick r:id="rId3"/>
              </a:rPr>
              <a:t>europa.eu</a:t>
            </a:r>
            <a:r>
              <a:rPr lang="en-GB" dirty="0">
                <a:hlinkClick r:id="rId3"/>
              </a:rPr>
              <a:t>)</a:t>
            </a:r>
            <a:endParaRPr lang="en-GB" dirty="0">
              <a:cs typeface="Calibri"/>
            </a:endParaRPr>
          </a:p>
          <a:p>
            <a:pPr>
              <a:buFont typeface="Arial" panose="020B0604020202020204" pitchFamily="34" charset="0"/>
              <a:defRPr/>
            </a:pPr>
            <a:endParaRPr lang="en-GB">
              <a:cs typeface="Calibri"/>
            </a:endParaRPr>
          </a:p>
          <a:p>
            <a:pPr>
              <a:defRPr/>
            </a:pPr>
            <a:r>
              <a:rPr lang="en-GB" dirty="0"/>
              <a:t>Κα</a:t>
            </a:r>
            <a:r>
              <a:rPr lang="en-GB" dirty="0" err="1"/>
              <a:t>λώς</a:t>
            </a:r>
            <a:r>
              <a:rPr lang="en-GB" dirty="0"/>
              <a:t> </a:t>
            </a:r>
            <a:r>
              <a:rPr lang="en-GB" dirty="0" err="1"/>
              <a:t>ήρθ</a:t>
            </a:r>
            <a:r>
              <a:rPr lang="en-GB" dirty="0"/>
              <a:t>α</a:t>
            </a:r>
            <a:r>
              <a:rPr lang="en-GB" dirty="0" err="1"/>
              <a:t>τε</a:t>
            </a:r>
            <a:r>
              <a:rPr lang="en-GB" dirty="0"/>
              <a:t> </a:t>
            </a:r>
            <a:r>
              <a:rPr lang="en-GB" dirty="0" err="1"/>
              <a:t>στην</a:t>
            </a:r>
            <a:r>
              <a:rPr lang="en-GB" dirty="0"/>
              <a:t> </a:t>
            </a:r>
            <a:r>
              <a:rPr lang="en-GB" b="1" dirty="0" err="1"/>
              <a:t>Ευρω</a:t>
            </a:r>
            <a:r>
              <a:rPr lang="en-GB" b="1" dirty="0"/>
              <a:t>πα</a:t>
            </a:r>
            <a:r>
              <a:rPr lang="en-GB" b="1" dirty="0" err="1"/>
              <a:t>ϊκή</a:t>
            </a:r>
            <a:r>
              <a:rPr lang="en-GB" b="1" dirty="0"/>
              <a:t> Εβ</a:t>
            </a:r>
            <a:r>
              <a:rPr lang="en-GB" b="1" dirty="0" err="1"/>
              <a:t>δομάδ</a:t>
            </a:r>
            <a:r>
              <a:rPr lang="en-GB" b="1" dirty="0"/>
              <a:t>α </a:t>
            </a:r>
            <a:r>
              <a:rPr lang="en-GB" b="1" dirty="0" err="1"/>
              <a:t>Νεολ</a:t>
            </a:r>
            <a:r>
              <a:rPr lang="en-GB" b="1" dirty="0"/>
              <a:t>αίας 2024</a:t>
            </a:r>
            <a:r>
              <a:rPr lang="en-GB" dirty="0"/>
              <a:t>, </a:t>
            </a:r>
            <a:r>
              <a:rPr lang="en-GB" dirty="0" err="1"/>
              <a:t>την</a:t>
            </a:r>
            <a:r>
              <a:rPr lang="en-GB" dirty="0"/>
              <a:t> </a:t>
            </a:r>
            <a:r>
              <a:rPr lang="en-GB" dirty="0" err="1"/>
              <a:t>εκδήλωση</a:t>
            </a:r>
            <a:r>
              <a:rPr lang="en-GB" dirty="0"/>
              <a:t> π</a:t>
            </a:r>
            <a:r>
              <a:rPr lang="en-GB" dirty="0" err="1"/>
              <a:t>ου</a:t>
            </a:r>
            <a:r>
              <a:rPr lang="en-GB" dirty="0"/>
              <a:t> </a:t>
            </a:r>
            <a:r>
              <a:rPr lang="en-GB" dirty="0" err="1"/>
              <a:t>διοργ</a:t>
            </a:r>
            <a:r>
              <a:rPr lang="en-GB" dirty="0"/>
              <a:t>α</a:t>
            </a:r>
            <a:r>
              <a:rPr lang="en-GB" dirty="0" err="1"/>
              <a:t>νώνει</a:t>
            </a:r>
            <a:r>
              <a:rPr lang="en-GB" dirty="0"/>
              <a:t> </a:t>
            </a:r>
            <a:r>
              <a:rPr lang="en-GB" dirty="0" err="1"/>
              <a:t>κάθε</a:t>
            </a:r>
            <a:r>
              <a:rPr lang="en-GB" dirty="0"/>
              <a:t> </a:t>
            </a:r>
            <a:r>
              <a:rPr lang="en-GB" dirty="0" err="1"/>
              <a:t>δύο</a:t>
            </a:r>
            <a:r>
              <a:rPr lang="en-GB" dirty="0"/>
              <a:t> </a:t>
            </a:r>
            <a:r>
              <a:rPr lang="en-GB" dirty="0" err="1"/>
              <a:t>έτη</a:t>
            </a:r>
            <a:r>
              <a:rPr lang="en-GB" dirty="0"/>
              <a:t> η </a:t>
            </a:r>
            <a:r>
              <a:rPr lang="en-GB" dirty="0" err="1"/>
              <a:t>Ευρω</a:t>
            </a:r>
            <a:r>
              <a:rPr lang="en-GB" dirty="0"/>
              <a:t>πα</a:t>
            </a:r>
            <a:r>
              <a:rPr lang="en-GB" dirty="0" err="1"/>
              <a:t>ϊκή</a:t>
            </a:r>
            <a:r>
              <a:rPr lang="en-GB" dirty="0"/>
              <a:t> Επ</a:t>
            </a:r>
            <a:r>
              <a:rPr lang="en-GB" dirty="0" err="1"/>
              <a:t>ιτρο</a:t>
            </a:r>
            <a:r>
              <a:rPr lang="en-GB" dirty="0"/>
              <a:t>πή </a:t>
            </a:r>
            <a:r>
              <a:rPr lang="en-GB" dirty="0" err="1"/>
              <a:t>γι</a:t>
            </a:r>
            <a:r>
              <a:rPr lang="en-GB" dirty="0"/>
              <a:t>α </a:t>
            </a:r>
            <a:r>
              <a:rPr lang="en-GB" dirty="0" err="1"/>
              <a:t>τον</a:t>
            </a:r>
            <a:r>
              <a:rPr lang="en-GB" dirty="0"/>
              <a:t> </a:t>
            </a:r>
            <a:r>
              <a:rPr lang="en-GB" dirty="0" err="1"/>
              <a:t>εορτ</a:t>
            </a:r>
            <a:r>
              <a:rPr lang="en-GB" dirty="0"/>
              <a:t>α</a:t>
            </a:r>
            <a:r>
              <a:rPr lang="en-GB" dirty="0" err="1"/>
              <a:t>σμό</a:t>
            </a:r>
            <a:r>
              <a:rPr lang="en-GB" dirty="0"/>
              <a:t> και </a:t>
            </a:r>
            <a:r>
              <a:rPr lang="en-GB" dirty="0" err="1"/>
              <a:t>την</a:t>
            </a:r>
            <a:r>
              <a:rPr lang="en-GB" dirty="0"/>
              <a:t> π</a:t>
            </a:r>
            <a:r>
              <a:rPr lang="en-GB" dirty="0" err="1"/>
              <a:t>ροώθηση</a:t>
            </a:r>
            <a:r>
              <a:rPr lang="en-GB" dirty="0"/>
              <a:t> </a:t>
            </a:r>
            <a:r>
              <a:rPr lang="en-GB" dirty="0" err="1"/>
              <a:t>της</a:t>
            </a:r>
            <a:r>
              <a:rPr lang="en-GB" dirty="0"/>
              <a:t> </a:t>
            </a:r>
            <a:r>
              <a:rPr lang="en-GB" dirty="0" err="1"/>
              <a:t>συμμετοχής</a:t>
            </a:r>
            <a:r>
              <a:rPr lang="en-GB" dirty="0"/>
              <a:t> και </a:t>
            </a:r>
            <a:r>
              <a:rPr lang="en-GB" dirty="0" err="1"/>
              <a:t>της</a:t>
            </a:r>
            <a:r>
              <a:rPr lang="en-GB" dirty="0"/>
              <a:t> </a:t>
            </a:r>
            <a:r>
              <a:rPr lang="en-GB" dirty="0" err="1"/>
              <a:t>δρ</a:t>
            </a:r>
            <a:r>
              <a:rPr lang="en-GB" dirty="0"/>
              <a:t>α</a:t>
            </a:r>
            <a:r>
              <a:rPr lang="en-GB" dirty="0" err="1"/>
              <a:t>στηριο</a:t>
            </a:r>
            <a:r>
              <a:rPr lang="en-GB" dirty="0"/>
              <a:t>π</a:t>
            </a:r>
            <a:r>
              <a:rPr lang="en-GB" dirty="0" err="1"/>
              <a:t>οίησης</a:t>
            </a:r>
            <a:r>
              <a:rPr lang="en-GB" dirty="0"/>
              <a:t> </a:t>
            </a:r>
            <a:r>
              <a:rPr lang="en-GB" dirty="0" err="1"/>
              <a:t>των</a:t>
            </a:r>
            <a:r>
              <a:rPr lang="en-GB" dirty="0"/>
              <a:t> </a:t>
            </a:r>
            <a:r>
              <a:rPr lang="en-GB" dirty="0" err="1"/>
              <a:t>νέων</a:t>
            </a:r>
            <a:r>
              <a:rPr lang="en-GB" dirty="0"/>
              <a:t> </a:t>
            </a:r>
            <a:r>
              <a:rPr lang="en-GB" dirty="0" err="1"/>
              <a:t>στ</a:t>
            </a:r>
            <a:r>
              <a:rPr lang="en-GB" dirty="0"/>
              <a:t>α </a:t>
            </a:r>
            <a:r>
              <a:rPr lang="en-GB" dirty="0" err="1"/>
              <a:t>κοινά</a:t>
            </a:r>
            <a:r>
              <a:rPr lang="en-GB" dirty="0"/>
              <a:t> </a:t>
            </a:r>
            <a:r>
              <a:rPr lang="en-GB" dirty="0" err="1"/>
              <a:t>σε</a:t>
            </a:r>
            <a:r>
              <a:rPr lang="en-GB" dirty="0"/>
              <a:t> </a:t>
            </a:r>
            <a:r>
              <a:rPr lang="en-GB" dirty="0" err="1"/>
              <a:t>ολόκληρη</a:t>
            </a:r>
            <a:r>
              <a:rPr lang="en-GB" dirty="0"/>
              <a:t> </a:t>
            </a:r>
            <a:r>
              <a:rPr lang="en-GB" dirty="0" err="1"/>
              <a:t>την</a:t>
            </a:r>
            <a:r>
              <a:rPr lang="en-GB" dirty="0"/>
              <a:t> </a:t>
            </a:r>
            <a:r>
              <a:rPr lang="en-GB" dirty="0" err="1"/>
              <a:t>Ευρώ</a:t>
            </a:r>
            <a:r>
              <a:rPr lang="en-GB" dirty="0"/>
              <a:t>πη και π</a:t>
            </a:r>
            <a:r>
              <a:rPr lang="en-GB" dirty="0" err="1"/>
              <a:t>έρ</a:t>
            </a:r>
            <a:r>
              <a:rPr lang="en-GB" dirty="0"/>
              <a:t>αν α</a:t>
            </a:r>
            <a:r>
              <a:rPr lang="en-GB" dirty="0" err="1"/>
              <a:t>υτής</a:t>
            </a:r>
            <a:r>
              <a:rPr lang="en-GB" dirty="0"/>
              <a:t>. </a:t>
            </a:r>
            <a:r>
              <a:rPr lang="en-GB" dirty="0" err="1"/>
              <a:t>Θέλετε</a:t>
            </a:r>
            <a:r>
              <a:rPr lang="en-GB" dirty="0"/>
              <a:t> να </a:t>
            </a:r>
            <a:r>
              <a:rPr lang="en-GB" dirty="0" err="1"/>
              <a:t>μάθετε</a:t>
            </a:r>
            <a:r>
              <a:rPr lang="en-GB" dirty="0"/>
              <a:t> π</a:t>
            </a:r>
            <a:r>
              <a:rPr lang="en-GB" dirty="0" err="1"/>
              <a:t>ερισσότερ</a:t>
            </a:r>
            <a:r>
              <a:rPr lang="en-GB" dirty="0"/>
              <a:t>α </a:t>
            </a:r>
            <a:r>
              <a:rPr lang="en-GB" dirty="0" err="1"/>
              <a:t>γι</a:t>
            </a:r>
            <a:r>
              <a:rPr lang="en-GB" dirty="0"/>
              <a:t>α </a:t>
            </a:r>
            <a:r>
              <a:rPr lang="en-GB" dirty="0" err="1"/>
              <a:t>τις</a:t>
            </a:r>
            <a:r>
              <a:rPr lang="en-GB" dirty="0"/>
              <a:t> </a:t>
            </a:r>
            <a:r>
              <a:rPr lang="en-GB" dirty="0" err="1"/>
              <a:t>ευκ</a:t>
            </a:r>
            <a:r>
              <a:rPr lang="en-GB" dirty="0"/>
              <a:t>α</a:t>
            </a:r>
            <a:r>
              <a:rPr lang="en-GB" dirty="0" err="1"/>
              <a:t>ιρίες</a:t>
            </a:r>
            <a:r>
              <a:rPr lang="en-GB" dirty="0"/>
              <a:t> και </a:t>
            </a:r>
            <a:r>
              <a:rPr lang="en-GB" dirty="0" err="1"/>
              <a:t>τις</a:t>
            </a:r>
            <a:r>
              <a:rPr lang="en-GB" dirty="0"/>
              <a:t> π</a:t>
            </a:r>
            <a:r>
              <a:rPr lang="en-GB" dirty="0" err="1"/>
              <a:t>ολιτικές</a:t>
            </a:r>
            <a:r>
              <a:rPr lang="en-GB" dirty="0"/>
              <a:t> </a:t>
            </a:r>
            <a:r>
              <a:rPr lang="en-GB" dirty="0" err="1"/>
              <a:t>της</a:t>
            </a:r>
            <a:r>
              <a:rPr lang="en-GB" dirty="0"/>
              <a:t> ΕΕ; Να </a:t>
            </a:r>
            <a:r>
              <a:rPr lang="en-GB" dirty="0" err="1"/>
              <a:t>δι</a:t>
            </a:r>
            <a:r>
              <a:rPr lang="en-GB" dirty="0"/>
              <a:t>α</a:t>
            </a:r>
            <a:r>
              <a:rPr lang="en-GB" dirty="0" err="1"/>
              <a:t>τυ</a:t>
            </a:r>
            <a:r>
              <a:rPr lang="en-GB" dirty="0"/>
              <a:t>π</a:t>
            </a:r>
            <a:r>
              <a:rPr lang="en-GB" dirty="0" err="1"/>
              <a:t>ώσετε</a:t>
            </a:r>
            <a:r>
              <a:rPr lang="en-GB" dirty="0"/>
              <a:t> </a:t>
            </a:r>
            <a:r>
              <a:rPr lang="en-GB" dirty="0" err="1"/>
              <a:t>τη</a:t>
            </a:r>
            <a:r>
              <a:rPr lang="en-GB" dirty="0"/>
              <a:t> </a:t>
            </a:r>
            <a:r>
              <a:rPr lang="en-GB" dirty="0" err="1"/>
              <a:t>γνώμη</a:t>
            </a:r>
            <a:r>
              <a:rPr lang="en-GB" dirty="0"/>
              <a:t> σας </a:t>
            </a:r>
            <a:r>
              <a:rPr lang="en-GB" dirty="0" err="1"/>
              <a:t>σχετικά</a:t>
            </a:r>
            <a:r>
              <a:rPr lang="en-GB" dirty="0"/>
              <a:t> </a:t>
            </a:r>
            <a:r>
              <a:rPr lang="en-GB" dirty="0" err="1"/>
              <a:t>με</a:t>
            </a:r>
            <a:r>
              <a:rPr lang="en-GB" dirty="0"/>
              <a:t> </a:t>
            </a:r>
            <a:r>
              <a:rPr lang="en-GB" dirty="0" err="1"/>
              <a:t>τις</a:t>
            </a:r>
            <a:r>
              <a:rPr lang="en-GB" dirty="0"/>
              <a:t> </a:t>
            </a:r>
            <a:r>
              <a:rPr lang="en-GB" dirty="0" err="1"/>
              <a:t>δι</a:t>
            </a:r>
            <a:r>
              <a:rPr lang="en-GB" dirty="0"/>
              <a:t>α</a:t>
            </a:r>
            <a:r>
              <a:rPr lang="en-GB" dirty="0" err="1"/>
              <a:t>δικ</a:t>
            </a:r>
            <a:r>
              <a:rPr lang="en-GB" dirty="0"/>
              <a:t>α</a:t>
            </a:r>
            <a:r>
              <a:rPr lang="en-GB" dirty="0" err="1"/>
              <a:t>σίες</a:t>
            </a:r>
            <a:r>
              <a:rPr lang="en-GB" dirty="0"/>
              <a:t> π</a:t>
            </a:r>
            <a:r>
              <a:rPr lang="en-GB" dirty="0" err="1"/>
              <a:t>ου</a:t>
            </a:r>
            <a:r>
              <a:rPr lang="en-GB" dirty="0"/>
              <a:t> σας </a:t>
            </a:r>
            <a:r>
              <a:rPr lang="en-GB" dirty="0" err="1"/>
              <a:t>ενδι</a:t>
            </a:r>
            <a:r>
              <a:rPr lang="en-GB" dirty="0"/>
              <a:t>α</a:t>
            </a:r>
            <a:r>
              <a:rPr lang="en-GB" dirty="0" err="1"/>
              <a:t>φέρουν</a:t>
            </a:r>
            <a:r>
              <a:rPr lang="en-GB" dirty="0"/>
              <a:t>; Να </a:t>
            </a:r>
            <a:r>
              <a:rPr lang="en-GB" dirty="0" err="1"/>
              <a:t>λά</a:t>
            </a:r>
            <a:r>
              <a:rPr lang="en-GB" dirty="0"/>
              <a:t>β</a:t>
            </a:r>
            <a:r>
              <a:rPr lang="en-GB" dirty="0" err="1"/>
              <a:t>ετε</a:t>
            </a:r>
            <a:r>
              <a:rPr lang="en-GB" dirty="0"/>
              <a:t> </a:t>
            </a:r>
            <a:r>
              <a:rPr lang="en-GB" dirty="0" err="1"/>
              <a:t>μέρος</a:t>
            </a:r>
            <a:r>
              <a:rPr lang="en-GB" dirty="0"/>
              <a:t> </a:t>
            </a:r>
            <a:r>
              <a:rPr lang="en-GB" dirty="0" err="1"/>
              <a:t>σε</a:t>
            </a:r>
            <a:r>
              <a:rPr lang="en-GB" dirty="0"/>
              <a:t> </a:t>
            </a:r>
            <a:r>
              <a:rPr lang="en-GB" dirty="0" err="1"/>
              <a:t>διάφορες</a:t>
            </a:r>
            <a:r>
              <a:rPr lang="en-GB" dirty="0"/>
              <a:t> </a:t>
            </a:r>
            <a:r>
              <a:rPr lang="en-GB" dirty="0" err="1"/>
              <a:t>δρ</a:t>
            </a:r>
            <a:r>
              <a:rPr lang="en-GB" dirty="0"/>
              <a:t>α</a:t>
            </a:r>
            <a:r>
              <a:rPr lang="en-GB" dirty="0" err="1"/>
              <a:t>στηριότητες</a:t>
            </a:r>
            <a:r>
              <a:rPr lang="en-GB" dirty="0"/>
              <a:t> και </a:t>
            </a:r>
            <a:r>
              <a:rPr lang="en-GB" dirty="0" err="1"/>
              <a:t>συζητήσεις</a:t>
            </a:r>
            <a:r>
              <a:rPr lang="en-GB" dirty="0"/>
              <a:t>; </a:t>
            </a:r>
            <a:r>
              <a:rPr lang="en-GB" dirty="0" err="1"/>
              <a:t>Τότε</a:t>
            </a:r>
            <a:r>
              <a:rPr lang="en-GB" dirty="0"/>
              <a:t>, α</a:t>
            </a:r>
            <a:r>
              <a:rPr lang="en-GB" dirty="0" err="1"/>
              <a:t>δράξτε</a:t>
            </a:r>
            <a:r>
              <a:rPr lang="en-GB" dirty="0"/>
              <a:t> </a:t>
            </a:r>
            <a:r>
              <a:rPr lang="en-GB" dirty="0" err="1"/>
              <a:t>την</a:t>
            </a:r>
            <a:r>
              <a:rPr lang="en-GB" dirty="0"/>
              <a:t> </a:t>
            </a:r>
            <a:r>
              <a:rPr lang="en-GB" dirty="0" err="1"/>
              <a:t>ευκ</a:t>
            </a:r>
            <a:r>
              <a:rPr lang="en-GB" dirty="0"/>
              <a:t>α</a:t>
            </a:r>
            <a:r>
              <a:rPr lang="en-GB" dirty="0" err="1"/>
              <a:t>ιρί</a:t>
            </a:r>
            <a:r>
              <a:rPr lang="en-GB" dirty="0"/>
              <a:t>α π</a:t>
            </a:r>
            <a:r>
              <a:rPr lang="en-GB" dirty="0" err="1"/>
              <a:t>ου</a:t>
            </a:r>
            <a:r>
              <a:rPr lang="en-GB" dirty="0"/>
              <a:t> σας π</a:t>
            </a:r>
            <a:r>
              <a:rPr lang="en-GB" dirty="0" err="1"/>
              <a:t>ροσφέρετ</a:t>
            </a:r>
            <a:r>
              <a:rPr lang="en-GB" dirty="0"/>
              <a:t>αι να </a:t>
            </a:r>
            <a:r>
              <a:rPr lang="en-GB" dirty="0" err="1"/>
              <a:t>δώσετε</a:t>
            </a:r>
            <a:r>
              <a:rPr lang="en-GB" dirty="0"/>
              <a:t> </a:t>
            </a:r>
            <a:r>
              <a:rPr lang="en-GB" dirty="0" err="1"/>
              <a:t>φωνή</a:t>
            </a:r>
            <a:r>
              <a:rPr lang="en-GB" dirty="0"/>
              <a:t> </a:t>
            </a:r>
            <a:r>
              <a:rPr lang="en-GB" dirty="0" err="1"/>
              <a:t>στο</a:t>
            </a:r>
            <a:r>
              <a:rPr lang="en-GB" dirty="0"/>
              <a:t> </a:t>
            </a:r>
            <a:r>
              <a:rPr lang="en-GB" dirty="0" err="1"/>
              <a:t>όρ</a:t>
            </a:r>
            <a:r>
              <a:rPr lang="en-GB" dirty="0"/>
              <a:t>α</a:t>
            </a:r>
            <a:r>
              <a:rPr lang="en-GB" dirty="0" err="1"/>
              <a:t>μά</a:t>
            </a:r>
            <a:r>
              <a:rPr lang="en-GB" dirty="0"/>
              <a:t> σας. </a:t>
            </a:r>
            <a:r>
              <a:rPr lang="en-GB" dirty="0" err="1"/>
              <a:t>Ημερομηνίες</a:t>
            </a:r>
            <a:r>
              <a:rPr lang="en-GB" dirty="0"/>
              <a:t>: 12 - 19 Απ</a:t>
            </a:r>
            <a:r>
              <a:rPr lang="en-GB" dirty="0" err="1"/>
              <a:t>ριλίου</a:t>
            </a:r>
            <a:r>
              <a:rPr lang="en-GB" dirty="0"/>
              <a:t> 2024</a:t>
            </a:r>
            <a:endParaRPr lang="en-US" dirty="0">
              <a:cs typeface="Calibri" panose="020F0502020204030204"/>
            </a:endParaRPr>
          </a:p>
          <a:p>
            <a:pPr>
              <a:defRPr/>
            </a:pPr>
            <a:r>
              <a:rPr lang="en-GB" dirty="0"/>
              <a:t>:</a:t>
            </a:r>
            <a:r>
              <a:rPr lang="en-GB" dirty="0">
                <a:hlinkClick r:id="rId4"/>
              </a:rPr>
              <a:t>Σχετικά | European Youth Portal (</a:t>
            </a:r>
            <a:r>
              <a:rPr lang="en-GB" u="none" kern="1200" noProof="0" dirty="0">
                <a:effectLst/>
                <a:hlinkClick r:id="rId4"/>
              </a:rPr>
              <a:t>europa.eu</a:t>
            </a:r>
            <a:r>
              <a:rPr lang="en-GB" dirty="0">
                <a:hlinkClick r:id="rId4"/>
              </a:rPr>
              <a:t>)</a:t>
            </a:r>
            <a:endParaRPr lang="en-GB" sz="1200" u="none" kern="1200" noProof="0" dirty="0">
              <a:solidFill>
                <a:schemeClr val="tx1"/>
              </a:solidFill>
              <a:effectLst/>
              <a:latin typeface="+mn-lt"/>
              <a:cs typeface="Calibri"/>
            </a:endParaRPr>
          </a:p>
          <a:p>
            <a:pPr>
              <a:defRPr/>
            </a:pPr>
            <a:endParaRPr lang="en-GB">
              <a:cs typeface="Calibri"/>
            </a:endParaRPr>
          </a:p>
          <a:p>
            <a:pPr>
              <a:defRPr/>
            </a:pPr>
            <a:r>
              <a:rPr lang="en-GB" b="1" dirty="0"/>
              <a:t>EYE (European Youth Event)</a:t>
            </a:r>
            <a:r>
              <a:rPr lang="en-GB" dirty="0"/>
              <a:t> </a:t>
            </a:r>
            <a:r>
              <a:rPr lang="en-GB" sz="1200" u="none" kern="1200" noProof="0" dirty="0">
                <a:solidFill>
                  <a:schemeClr val="tx1"/>
                </a:solidFill>
                <a:effectLst/>
                <a:latin typeface="+mn-lt"/>
                <a:ea typeface="+mn-ea"/>
                <a:cs typeface="+mn-cs"/>
                <a:hlinkClick r:id="rId5"/>
              </a:rPr>
              <a:t>https://european-youth-event.europarl.europa.eu/en/</a:t>
            </a:r>
            <a:endParaRPr lang="en-GB" i="1" dirty="0">
              <a:cs typeface="Calibri"/>
            </a:endParaRPr>
          </a:p>
          <a:p>
            <a:pPr>
              <a:defRPr/>
            </a:pPr>
            <a:endParaRPr lang="en-GB">
              <a:cs typeface="Calibri"/>
            </a:endParaRPr>
          </a:p>
          <a:p>
            <a:pPr>
              <a:defRPr/>
            </a:pPr>
            <a:r>
              <a:rPr lang="en-GB" b="1" dirty="0"/>
              <a:t>«Η </a:t>
            </a:r>
            <a:r>
              <a:rPr lang="en-GB" b="1" err="1"/>
              <a:t>δική</a:t>
            </a:r>
            <a:r>
              <a:rPr lang="en-GB" b="1" dirty="0"/>
              <a:t> </a:t>
            </a:r>
            <a:r>
              <a:rPr lang="en-GB" b="1" err="1"/>
              <a:t>σου</a:t>
            </a:r>
            <a:r>
              <a:rPr lang="en-GB" b="1" dirty="0"/>
              <a:t> </a:t>
            </a:r>
            <a:r>
              <a:rPr lang="en-GB" b="1" err="1"/>
              <a:t>Ευρώ</a:t>
            </a:r>
            <a:r>
              <a:rPr lang="en-GB" b="1" dirty="0"/>
              <a:t>πη</a:t>
            </a:r>
            <a:r>
              <a:rPr lang="en-GB" b="1" u="none" kern="1200" noProof="0" dirty="0">
                <a:effectLst/>
              </a:rPr>
              <a:t>, </a:t>
            </a:r>
            <a:r>
              <a:rPr lang="en-GB" b="1" dirty="0"/>
              <a:t>η </a:t>
            </a:r>
            <a:r>
              <a:rPr lang="en-GB" b="1" err="1"/>
              <a:t>δική</a:t>
            </a:r>
            <a:r>
              <a:rPr lang="en-GB" b="1" dirty="0"/>
              <a:t> </a:t>
            </a:r>
            <a:r>
              <a:rPr lang="en-GB" b="1" err="1"/>
              <a:t>σου</a:t>
            </a:r>
            <a:r>
              <a:rPr lang="en-GB" b="1" dirty="0"/>
              <a:t> </a:t>
            </a:r>
            <a:r>
              <a:rPr lang="en-GB" b="1" err="1"/>
              <a:t>φωνή</a:t>
            </a:r>
            <a:r>
              <a:rPr lang="en-GB" b="1" dirty="0"/>
              <a:t>!» (YEYS)</a:t>
            </a:r>
            <a:r>
              <a:rPr lang="en-GB" dirty="0"/>
              <a:t> απ</a:t>
            </a:r>
            <a:r>
              <a:rPr lang="en-GB" err="1"/>
              <a:t>οτελεί</a:t>
            </a:r>
            <a:r>
              <a:rPr lang="en-GB" dirty="0"/>
              <a:t> </a:t>
            </a:r>
            <a:r>
              <a:rPr lang="en-GB" err="1"/>
              <a:t>την</a:t>
            </a:r>
            <a:r>
              <a:rPr lang="en-GB" dirty="0"/>
              <a:t> </a:t>
            </a:r>
            <a:r>
              <a:rPr lang="en-GB" err="1"/>
              <a:t>ετήσι</a:t>
            </a:r>
            <a:r>
              <a:rPr lang="en-GB" dirty="0"/>
              <a:t>α </a:t>
            </a:r>
            <a:r>
              <a:rPr lang="en-GB" err="1"/>
              <a:t>εκδήλωση</a:t>
            </a:r>
            <a:r>
              <a:rPr lang="en-GB" dirty="0"/>
              <a:t> </a:t>
            </a:r>
            <a:r>
              <a:rPr lang="en-GB" err="1"/>
              <a:t>της</a:t>
            </a:r>
            <a:r>
              <a:rPr lang="en-GB" dirty="0"/>
              <a:t> ΕΟΚΕ </a:t>
            </a:r>
            <a:r>
              <a:rPr lang="en-GB" err="1"/>
              <a:t>γι</a:t>
            </a:r>
            <a:r>
              <a:rPr lang="en-GB" dirty="0"/>
              <a:t>α </a:t>
            </a:r>
            <a:r>
              <a:rPr lang="en-GB" err="1"/>
              <a:t>τους</a:t>
            </a:r>
            <a:r>
              <a:rPr lang="en-GB" dirty="0"/>
              <a:t> </a:t>
            </a:r>
            <a:r>
              <a:rPr lang="en-GB" err="1"/>
              <a:t>νέους</a:t>
            </a:r>
            <a:r>
              <a:rPr lang="en-GB" dirty="0"/>
              <a:t>. </a:t>
            </a:r>
            <a:r>
              <a:rPr lang="en-GB" err="1"/>
              <a:t>Ξεκίνησε</a:t>
            </a:r>
            <a:r>
              <a:rPr lang="en-GB" dirty="0"/>
              <a:t> </a:t>
            </a:r>
            <a:r>
              <a:rPr lang="en-GB" err="1"/>
              <a:t>το</a:t>
            </a:r>
            <a:r>
              <a:rPr lang="en-GB" dirty="0"/>
              <a:t> 2010 </a:t>
            </a:r>
            <a:r>
              <a:rPr lang="en-GB" err="1"/>
              <a:t>με</a:t>
            </a:r>
            <a:r>
              <a:rPr lang="en-GB" dirty="0"/>
              <a:t> </a:t>
            </a:r>
            <a:r>
              <a:rPr lang="en-GB" err="1"/>
              <a:t>στόχο</a:t>
            </a:r>
            <a:r>
              <a:rPr lang="en-GB" dirty="0"/>
              <a:t> να </a:t>
            </a:r>
            <a:r>
              <a:rPr lang="en-GB" err="1"/>
              <a:t>συνδέσει</a:t>
            </a:r>
            <a:r>
              <a:rPr lang="en-GB" dirty="0"/>
              <a:t> </a:t>
            </a:r>
            <a:r>
              <a:rPr lang="en-GB" err="1"/>
              <a:t>τους</a:t>
            </a:r>
            <a:r>
              <a:rPr lang="en-GB" dirty="0"/>
              <a:t> </a:t>
            </a:r>
            <a:r>
              <a:rPr lang="en-GB" err="1"/>
              <a:t>νέους</a:t>
            </a:r>
            <a:r>
              <a:rPr lang="en-GB" dirty="0"/>
              <a:t> </a:t>
            </a:r>
            <a:r>
              <a:rPr lang="en-GB" err="1"/>
              <a:t>με</a:t>
            </a:r>
            <a:r>
              <a:rPr lang="en-GB" dirty="0"/>
              <a:t> </a:t>
            </a:r>
            <a:r>
              <a:rPr lang="en-GB" err="1"/>
              <a:t>την</a:t>
            </a:r>
            <a:r>
              <a:rPr lang="en-GB" dirty="0"/>
              <a:t> </a:t>
            </a:r>
            <a:r>
              <a:rPr lang="en-GB" err="1"/>
              <a:t>Ευρω</a:t>
            </a:r>
            <a:r>
              <a:rPr lang="en-GB" dirty="0"/>
              <a:t>πα</a:t>
            </a:r>
            <a:r>
              <a:rPr lang="en-GB" err="1"/>
              <a:t>ϊκή</a:t>
            </a:r>
            <a:r>
              <a:rPr lang="en-GB" dirty="0"/>
              <a:t> </a:t>
            </a:r>
            <a:r>
              <a:rPr lang="en-GB" err="1"/>
              <a:t>Ένωση</a:t>
            </a:r>
            <a:r>
              <a:rPr lang="en-GB" dirty="0"/>
              <a:t>. </a:t>
            </a:r>
            <a:r>
              <a:rPr lang="en-GB" err="1"/>
              <a:t>Κάθε</a:t>
            </a:r>
            <a:r>
              <a:rPr lang="en-GB" dirty="0"/>
              <a:t> </a:t>
            </a:r>
            <a:r>
              <a:rPr lang="en-GB" err="1"/>
              <a:t>χρόνο</a:t>
            </a:r>
            <a:r>
              <a:rPr lang="en-GB" dirty="0"/>
              <a:t>, μα</a:t>
            </a:r>
            <a:r>
              <a:rPr lang="en-GB" err="1"/>
              <a:t>θητές</a:t>
            </a:r>
            <a:r>
              <a:rPr lang="en-GB" dirty="0"/>
              <a:t> </a:t>
            </a:r>
            <a:r>
              <a:rPr lang="en-GB" err="1"/>
              <a:t>ηλικί</a:t>
            </a:r>
            <a:r>
              <a:rPr lang="en-GB" dirty="0"/>
              <a:t>ας 16-18 </a:t>
            </a:r>
            <a:r>
              <a:rPr lang="en-GB" err="1"/>
              <a:t>ετών</a:t>
            </a:r>
            <a:r>
              <a:rPr lang="en-GB" dirty="0"/>
              <a:t> από </a:t>
            </a:r>
            <a:r>
              <a:rPr lang="en-GB" err="1"/>
              <a:t>όλ</a:t>
            </a:r>
            <a:r>
              <a:rPr lang="en-GB" dirty="0"/>
              <a:t>α τα </a:t>
            </a:r>
            <a:r>
              <a:rPr lang="en-GB" err="1"/>
              <a:t>κράτη</a:t>
            </a:r>
            <a:r>
              <a:rPr lang="en-GB" dirty="0"/>
              <a:t> </a:t>
            </a:r>
            <a:r>
              <a:rPr lang="en-GB" err="1"/>
              <a:t>μέλη</a:t>
            </a:r>
            <a:r>
              <a:rPr lang="en-GB" dirty="0"/>
              <a:t> </a:t>
            </a:r>
            <a:r>
              <a:rPr lang="en-GB" err="1"/>
              <a:t>της</a:t>
            </a:r>
            <a:r>
              <a:rPr lang="en-GB" dirty="0"/>
              <a:t> </a:t>
            </a:r>
            <a:r>
              <a:rPr lang="en-GB" err="1"/>
              <a:t>Ευρω</a:t>
            </a:r>
            <a:r>
              <a:rPr lang="en-GB" dirty="0"/>
              <a:t>πα</a:t>
            </a:r>
            <a:r>
              <a:rPr lang="en-GB" err="1"/>
              <a:t>ϊκής</a:t>
            </a:r>
            <a:r>
              <a:rPr lang="en-GB" dirty="0"/>
              <a:t> </a:t>
            </a:r>
            <a:r>
              <a:rPr lang="en-GB" err="1"/>
              <a:t>Ένωσης</a:t>
            </a:r>
            <a:r>
              <a:rPr lang="en-GB" dirty="0"/>
              <a:t> και </a:t>
            </a:r>
            <a:r>
              <a:rPr lang="en-GB" err="1"/>
              <a:t>τις</a:t>
            </a:r>
            <a:r>
              <a:rPr lang="en-GB" dirty="0"/>
              <a:t> υπ</a:t>
            </a:r>
            <a:r>
              <a:rPr lang="en-GB" err="1"/>
              <a:t>οψήφιες</a:t>
            </a:r>
            <a:r>
              <a:rPr lang="en-GB" dirty="0"/>
              <a:t> π</a:t>
            </a:r>
            <a:r>
              <a:rPr lang="en-GB" err="1"/>
              <a:t>ρος</a:t>
            </a:r>
            <a:r>
              <a:rPr lang="en-GB" dirty="0"/>
              <a:t> </a:t>
            </a:r>
            <a:r>
              <a:rPr lang="en-GB" err="1"/>
              <a:t>έντ</a:t>
            </a:r>
            <a:r>
              <a:rPr lang="en-GB" dirty="0"/>
              <a:t>α</a:t>
            </a:r>
            <a:r>
              <a:rPr lang="en-GB" err="1"/>
              <a:t>ξη</a:t>
            </a:r>
            <a:r>
              <a:rPr lang="en-GB" dirty="0"/>
              <a:t> </a:t>
            </a:r>
            <a:r>
              <a:rPr lang="en-GB" err="1"/>
              <a:t>χώρες</a:t>
            </a:r>
            <a:r>
              <a:rPr lang="en-GB" dirty="0"/>
              <a:t> </a:t>
            </a:r>
            <a:r>
              <a:rPr lang="en-GB" err="1"/>
              <a:t>έρχοντ</a:t>
            </a:r>
            <a:r>
              <a:rPr lang="en-GB" dirty="0"/>
              <a:t>αι </a:t>
            </a:r>
            <a:r>
              <a:rPr lang="en-GB" err="1"/>
              <a:t>στις</a:t>
            </a:r>
            <a:r>
              <a:rPr lang="en-GB" dirty="0"/>
              <a:t> </a:t>
            </a:r>
            <a:r>
              <a:rPr lang="en-GB" err="1"/>
              <a:t>Βρυξέλλες</a:t>
            </a:r>
            <a:r>
              <a:rPr lang="en-GB" dirty="0"/>
              <a:t> </a:t>
            </a:r>
            <a:r>
              <a:rPr lang="en-GB" err="1"/>
              <a:t>γι</a:t>
            </a:r>
            <a:r>
              <a:rPr lang="en-GB" dirty="0"/>
              <a:t>α </a:t>
            </a:r>
            <a:r>
              <a:rPr lang="en-GB" err="1"/>
              <a:t>δύο</a:t>
            </a:r>
            <a:r>
              <a:rPr lang="en-GB" dirty="0"/>
              <a:t> </a:t>
            </a:r>
            <a:r>
              <a:rPr lang="en-GB" err="1"/>
              <a:t>ημέρες</a:t>
            </a:r>
            <a:r>
              <a:rPr lang="en-GB" dirty="0"/>
              <a:t> και </a:t>
            </a:r>
            <a:r>
              <a:rPr lang="en-GB" err="1"/>
              <a:t>συνεργάζοντ</a:t>
            </a:r>
            <a:r>
              <a:rPr lang="en-GB" dirty="0"/>
              <a:t>αι </a:t>
            </a:r>
            <a:r>
              <a:rPr lang="en-GB" err="1"/>
              <a:t>στην</a:t>
            </a:r>
            <a:r>
              <a:rPr lang="en-GB" dirty="0"/>
              <a:t> κα</a:t>
            </a:r>
            <a:r>
              <a:rPr lang="en-GB" err="1"/>
              <a:t>τάρτιση</a:t>
            </a:r>
            <a:r>
              <a:rPr lang="en-GB" dirty="0"/>
              <a:t> </a:t>
            </a:r>
            <a:r>
              <a:rPr lang="en-GB" err="1"/>
              <a:t>ψηφισμάτων</a:t>
            </a:r>
            <a:r>
              <a:rPr lang="en-GB" dirty="0"/>
              <a:t> π</a:t>
            </a:r>
            <a:r>
              <a:rPr lang="en-GB" err="1"/>
              <a:t>ου</a:t>
            </a:r>
            <a:r>
              <a:rPr lang="en-GB" dirty="0"/>
              <a:t> </a:t>
            </a:r>
            <a:r>
              <a:rPr lang="en-GB" err="1"/>
              <a:t>εν</a:t>
            </a:r>
            <a:r>
              <a:rPr lang="en-GB" dirty="0"/>
              <a:t> </a:t>
            </a:r>
            <a:r>
              <a:rPr lang="en-GB" err="1"/>
              <a:t>συνεχεί</a:t>
            </a:r>
            <a:r>
              <a:rPr lang="en-GB" dirty="0"/>
              <a:t>α </a:t>
            </a:r>
            <a:r>
              <a:rPr lang="en-GB" err="1"/>
              <a:t>δι</a:t>
            </a:r>
            <a:r>
              <a:rPr lang="en-GB" dirty="0"/>
              <a:t>αβιβ</a:t>
            </a:r>
            <a:r>
              <a:rPr lang="en-GB" err="1"/>
              <a:t>άζοντ</a:t>
            </a:r>
            <a:r>
              <a:rPr lang="en-GB" dirty="0"/>
              <a:t>αι </a:t>
            </a:r>
            <a:r>
              <a:rPr lang="en-GB" err="1"/>
              <a:t>στ</a:t>
            </a:r>
            <a:r>
              <a:rPr lang="en-GB" dirty="0"/>
              <a:t>α </a:t>
            </a:r>
            <a:r>
              <a:rPr lang="en-GB" err="1"/>
              <a:t>θεσμικά</a:t>
            </a:r>
            <a:r>
              <a:rPr lang="en-GB" dirty="0"/>
              <a:t> </a:t>
            </a:r>
            <a:r>
              <a:rPr lang="en-GB" err="1"/>
              <a:t>όργ</a:t>
            </a:r>
            <a:r>
              <a:rPr lang="en-GB" dirty="0"/>
              <a:t>ανα </a:t>
            </a:r>
            <a:r>
              <a:rPr lang="en-GB" err="1"/>
              <a:t>της</a:t>
            </a:r>
            <a:r>
              <a:rPr lang="en-GB" dirty="0"/>
              <a:t> </a:t>
            </a:r>
            <a:r>
              <a:rPr lang="en-GB" err="1"/>
              <a:t>Ευρω</a:t>
            </a:r>
            <a:r>
              <a:rPr lang="en-GB" dirty="0"/>
              <a:t>πα</a:t>
            </a:r>
            <a:r>
              <a:rPr lang="en-GB" err="1"/>
              <a:t>ϊκής</a:t>
            </a:r>
            <a:r>
              <a:rPr lang="en-GB" dirty="0"/>
              <a:t> </a:t>
            </a:r>
            <a:r>
              <a:rPr lang="en-GB" err="1"/>
              <a:t>Ένωσης</a:t>
            </a:r>
            <a:r>
              <a:rPr lang="en-GB" dirty="0"/>
              <a:t>. </a:t>
            </a:r>
            <a:r>
              <a:rPr lang="en-GB" err="1"/>
              <a:t>Αυτά</a:t>
            </a:r>
            <a:r>
              <a:rPr lang="en-GB" dirty="0"/>
              <a:t> τα </a:t>
            </a:r>
            <a:r>
              <a:rPr lang="en-GB" err="1"/>
              <a:t>ψηφίσμ</a:t>
            </a:r>
            <a:r>
              <a:rPr lang="en-GB" dirty="0"/>
              <a:t>ατα π</a:t>
            </a:r>
            <a:r>
              <a:rPr lang="en-GB" err="1"/>
              <a:t>εριέχουν</a:t>
            </a:r>
            <a:r>
              <a:rPr lang="en-GB" dirty="0"/>
              <a:t> </a:t>
            </a:r>
            <a:r>
              <a:rPr lang="en-GB" err="1"/>
              <a:t>τις</a:t>
            </a:r>
            <a:r>
              <a:rPr lang="en-GB" dirty="0"/>
              <a:t> </a:t>
            </a:r>
            <a:r>
              <a:rPr lang="en-GB" err="1"/>
              <a:t>ιδέες</a:t>
            </a:r>
            <a:r>
              <a:rPr lang="en-GB" dirty="0"/>
              <a:t>, </a:t>
            </a:r>
            <a:r>
              <a:rPr lang="en-GB" err="1"/>
              <a:t>τις</a:t>
            </a:r>
            <a:r>
              <a:rPr lang="en-GB" dirty="0"/>
              <a:t> π</a:t>
            </a:r>
            <a:r>
              <a:rPr lang="en-GB" err="1"/>
              <a:t>ροτάσεις</a:t>
            </a:r>
            <a:r>
              <a:rPr lang="en-GB" dirty="0"/>
              <a:t> και </a:t>
            </a:r>
            <a:r>
              <a:rPr lang="en-GB" err="1"/>
              <a:t>τις</a:t>
            </a:r>
            <a:r>
              <a:rPr lang="en-GB" dirty="0"/>
              <a:t> </a:t>
            </a:r>
            <a:r>
              <a:rPr lang="en-GB" err="1"/>
              <a:t>ελ</a:t>
            </a:r>
            <a:r>
              <a:rPr lang="en-GB" dirty="0"/>
              <a:t>π</a:t>
            </a:r>
            <a:r>
              <a:rPr lang="en-GB" err="1"/>
              <a:t>ίδες</a:t>
            </a:r>
            <a:r>
              <a:rPr lang="en-GB" dirty="0"/>
              <a:t> </a:t>
            </a:r>
            <a:r>
              <a:rPr lang="en-GB" err="1"/>
              <a:t>τους</a:t>
            </a:r>
            <a:r>
              <a:rPr lang="en-GB" dirty="0"/>
              <a:t> </a:t>
            </a:r>
            <a:r>
              <a:rPr lang="en-GB" err="1"/>
              <a:t>γι</a:t>
            </a:r>
            <a:r>
              <a:rPr lang="en-GB" dirty="0"/>
              <a:t>α </a:t>
            </a:r>
            <a:r>
              <a:rPr lang="en-GB" err="1"/>
              <a:t>το</a:t>
            </a:r>
            <a:r>
              <a:rPr lang="en-GB" dirty="0"/>
              <a:t> </a:t>
            </a:r>
            <a:r>
              <a:rPr lang="en-GB" err="1"/>
              <a:t>μέλλον</a:t>
            </a:r>
            <a:r>
              <a:rPr lang="en-GB" dirty="0"/>
              <a:t> </a:t>
            </a:r>
            <a:r>
              <a:rPr lang="en-GB" err="1"/>
              <a:t>τους</a:t>
            </a:r>
            <a:r>
              <a:rPr lang="en-GB" dirty="0"/>
              <a:t> </a:t>
            </a:r>
            <a:r>
              <a:rPr lang="en-GB" err="1"/>
              <a:t>ως</a:t>
            </a:r>
            <a:r>
              <a:rPr lang="en-GB" dirty="0"/>
              <a:t> </a:t>
            </a:r>
            <a:r>
              <a:rPr lang="en-GB" err="1"/>
              <a:t>Ευρω</a:t>
            </a:r>
            <a:r>
              <a:rPr lang="en-GB" dirty="0"/>
              <a:t>πα</a:t>
            </a:r>
            <a:r>
              <a:rPr lang="en-GB" err="1"/>
              <a:t>ίων</a:t>
            </a:r>
            <a:r>
              <a:rPr lang="en-GB" dirty="0"/>
              <a:t> π</a:t>
            </a:r>
            <a:r>
              <a:rPr lang="en-GB" err="1"/>
              <a:t>ολιτών</a:t>
            </a:r>
            <a:r>
              <a:rPr lang="en-GB" dirty="0"/>
              <a:t>.</a:t>
            </a:r>
            <a:endParaRPr lang="en-GB" dirty="0">
              <a:cs typeface="Calibri"/>
            </a:endParaRPr>
          </a:p>
          <a:p>
            <a:pPr>
              <a:defRPr/>
            </a:pPr>
            <a:r>
              <a:rPr lang="en-GB" dirty="0">
                <a:hlinkClick r:id="rId6"/>
              </a:rPr>
              <a:t>Η</a:t>
            </a:r>
            <a:r>
              <a:rPr lang="en-GB" dirty="0">
                <a:hlinkClick r:id="rId6">
                  <a:extLst>
                    <a:ext uri="{A12FA001-AC4F-418D-AE19-62706E023703}">
                      <ahyp:hlinkClr xmlns:ahyp="http://schemas.microsoft.com/office/drawing/2018/hyperlinkcolor" val="tx"/>
                    </a:ext>
                  </a:extLst>
                </a:hlinkClick>
              </a:rPr>
              <a:t> δική σου Ευρώπη, η δική σου φωνή! | EESC (</a:t>
            </a:r>
            <a:r>
              <a:rPr lang="en-GB" u="none" kern="1200" noProof="0" dirty="0">
                <a:effectLst/>
                <a:hlinkClick r:id="rId6">
                  <a:extLst>
                    <a:ext uri="{A12FA001-AC4F-418D-AE19-62706E023703}">
                      <ahyp:hlinkClr xmlns:ahyp="http://schemas.microsoft.com/office/drawing/2018/hyperlinkcolor" val="tx"/>
                    </a:ext>
                  </a:extLst>
                </a:hlinkClick>
              </a:rPr>
              <a:t>europa.eu</a:t>
            </a:r>
            <a:r>
              <a:rPr lang="en-GB" dirty="0">
                <a:hlinkClick r:id="rId6">
                  <a:extLst>
                    <a:ext uri="{A12FA001-AC4F-418D-AE19-62706E023703}">
                      <ahyp:hlinkClr xmlns:ahyp="http://schemas.microsoft.com/office/drawing/2018/hyperlinkcolor" val="tx"/>
                    </a:ext>
                  </a:extLst>
                </a:hlinkClick>
              </a:rPr>
              <a:t>)</a:t>
            </a:r>
            <a:endParaRPr lang="en-GB"/>
          </a:p>
          <a:p>
            <a:pPr>
              <a:buFont typeface="Arial" panose="020B0604020202020204" pitchFamily="34" charset="0"/>
              <a:defRPr/>
            </a:pPr>
            <a:endParaRPr lang="en-GB">
              <a:cs typeface="Calibri"/>
            </a:endParaRPr>
          </a:p>
          <a:p>
            <a:pPr>
              <a:defRPr/>
            </a:pPr>
            <a:r>
              <a:rPr lang="en-GB" dirty="0"/>
              <a:t> </a:t>
            </a:r>
            <a:endParaRPr lang="en-GB" sz="1200" u="none" kern="1200" noProof="0" dirty="0">
              <a:solidFill>
                <a:schemeClr val="tx1"/>
              </a:solidFill>
              <a:effectLst/>
              <a:latin typeface="+mn-lt"/>
              <a:cs typeface="Calibri"/>
            </a:endParaRPr>
          </a:p>
        </p:txBody>
      </p:sp>
      <p:sp>
        <p:nvSpPr>
          <p:cNvPr id="4" name="Slide Number Placeholder 3">
            <a:extLst>
              <a:ext uri="{FF2B5EF4-FFF2-40B4-BE49-F238E27FC236}">
                <a16:creationId xmlns:a16="http://schemas.microsoft.com/office/drawing/2014/main" id="{7A1029A6-E976-6B07-A2E3-9621064C6440}"/>
              </a:ext>
            </a:extLst>
          </p:cNvPr>
          <p:cNvSpPr>
            <a:spLocks noGrp="1"/>
          </p:cNvSpPr>
          <p:nvPr>
            <p:ph type="sldNum" sz="quarter" idx="10"/>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187622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40</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u="none" kern="1200" dirty="0" err="1">
                <a:solidFill>
                  <a:schemeClr val="tx1"/>
                </a:solidFill>
                <a:effectLst/>
                <a:latin typeface="+mn-lt"/>
                <a:ea typeface="+mn-ea"/>
                <a:cs typeface="+mn-cs"/>
              </a:rPr>
              <a:t>Liberale</a:t>
            </a:r>
            <a:r>
              <a:rPr lang="el-GR" sz="1200" u="none" kern="1200" dirty="0">
                <a:solidFill>
                  <a:schemeClr val="tx1"/>
                </a:solidFill>
                <a:effectLst/>
                <a:latin typeface="+mn-lt"/>
                <a:ea typeface="+mn-ea"/>
                <a:cs typeface="+mn-cs"/>
              </a:rPr>
              <a:t> </a:t>
            </a:r>
            <a:r>
              <a:rPr lang="el-GR" sz="1200" u="none" kern="1200" dirty="0" err="1">
                <a:solidFill>
                  <a:schemeClr val="tx1"/>
                </a:solidFill>
                <a:effectLst/>
                <a:latin typeface="+mn-lt"/>
                <a:ea typeface="+mn-ea"/>
                <a:cs typeface="+mn-cs"/>
              </a:rPr>
              <a:t>da</a:t>
            </a:r>
            <a:r>
              <a:rPr lang="el-GR" sz="1200" u="none" kern="1200" dirty="0">
                <a:solidFill>
                  <a:schemeClr val="tx1"/>
                </a:solidFill>
                <a:effectLst/>
                <a:latin typeface="+mn-lt"/>
                <a:ea typeface="+mn-ea"/>
                <a:cs typeface="+mn-cs"/>
              </a:rPr>
              <a:t> </a:t>
            </a:r>
            <a:r>
              <a:rPr lang="el-GR" sz="1200" u="none" kern="1200" dirty="0" err="1">
                <a:solidFill>
                  <a:schemeClr val="tx1"/>
                </a:solidFill>
                <a:effectLst/>
                <a:latin typeface="+mn-lt"/>
                <a:ea typeface="+mn-ea"/>
                <a:cs typeface="+mn-cs"/>
              </a:rPr>
              <a:t>Verona</a:t>
            </a:r>
            <a:r>
              <a:rPr lang="el-GR" sz="1200" u="none" kern="1200" dirty="0">
                <a:solidFill>
                  <a:schemeClr val="tx1"/>
                </a:solidFill>
                <a:effectLst/>
                <a:latin typeface="+mn-lt"/>
                <a:ea typeface="+mn-ea"/>
                <a:cs typeface="+mn-cs"/>
              </a:rPr>
              <a:t>, «Η αρπαγή της Ευρώπης», περίπου 1470, </a:t>
            </a:r>
            <a:r>
              <a:rPr lang="el-GR" sz="1200" b="0" i="0" u="none" kern="1200" dirty="0">
                <a:solidFill>
                  <a:schemeClr val="tx1"/>
                </a:solidFill>
                <a:effectLst/>
                <a:latin typeface="+mn-lt"/>
                <a:ea typeface="+mn-ea"/>
                <a:cs typeface="+mn-cs"/>
              </a:rPr>
              <a:t>λάδι σε ξύλο</a:t>
            </a:r>
            <a:r>
              <a:rPr lang="el-GR" sz="1200" u="none" kern="1200" dirty="0">
                <a:solidFill>
                  <a:schemeClr val="tx1"/>
                </a:solidFill>
                <a:effectLst/>
                <a:latin typeface="+mn-lt"/>
                <a:ea typeface="+mn-ea"/>
                <a:cs typeface="+mn-cs"/>
              </a:rPr>
              <a:t>, Λούβρο.</a:t>
            </a:r>
            <a:endParaRPr lang="en-US" sz="1200" u="none" kern="1200" dirty="0">
              <a:solidFill>
                <a:schemeClr val="tx1"/>
              </a:solidFill>
              <a:effectLst/>
              <a:latin typeface="+mn-lt"/>
              <a:ea typeface="+mn-ea"/>
              <a:cs typeface="+mn-cs"/>
            </a:endParaRPr>
          </a:p>
          <a:p>
            <a:r>
              <a:rPr lang="el-GR" sz="1200" u="none" kern="1200" dirty="0">
                <a:solidFill>
                  <a:schemeClr val="tx1"/>
                </a:solidFill>
                <a:effectLst/>
                <a:latin typeface="+mn-lt"/>
                <a:ea typeface="+mn-ea"/>
                <a:cs typeface="+mn-cs"/>
              </a:rPr>
              <a:t>Ο πίνακας απεικονίζει την απαγωγή της Ευρώπης, </a:t>
            </a:r>
            <a:r>
              <a:rPr lang="el-GR" sz="1200" b="0" i="0" u="none" kern="1200" dirty="0">
                <a:solidFill>
                  <a:schemeClr val="tx1"/>
                </a:solidFill>
                <a:effectLst/>
                <a:latin typeface="+mn-lt"/>
                <a:ea typeface="+mn-ea"/>
                <a:cs typeface="+mn-cs"/>
              </a:rPr>
              <a:t>της νεαρής πριγκίπισσας της Φοινίκης</a:t>
            </a:r>
            <a:r>
              <a:rPr lang="el-GR" sz="1200" u="none" kern="1200" dirty="0">
                <a:solidFill>
                  <a:schemeClr val="tx1"/>
                </a:solidFill>
                <a:effectLst/>
                <a:latin typeface="+mn-lt"/>
                <a:ea typeface="+mn-ea"/>
                <a:cs typeface="+mn-cs"/>
              </a:rPr>
              <a:t>, από τον Δία, ο οποίος μεταμορφώθηκε σε λευκό ταύρο για να μεταφέρει την πριγκίπισσα μακριά από την Κρήτη. Σύμφωνα με μία από τις θεωρίες, από αυτήν πήρε την ονομασία της η ευρωπαϊκή ήπειρος.</a:t>
            </a:r>
            <a:endParaRPr lang="en-IE" sz="120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l-GR" sz="1200" b="1" kern="1200" dirty="0">
                <a:solidFill>
                  <a:schemeClr val="tx1"/>
                </a:solidFill>
                <a:effectLst/>
                <a:latin typeface="+mn-lt"/>
                <a:ea typeface="+mn-ea"/>
                <a:cs typeface="+mn-cs"/>
              </a:rPr>
              <a:t>Τι είναι η Ευρώπη;</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Μί</a:t>
            </a:r>
            <a:r>
              <a:rPr lang="en-US" sz="1200" kern="1200" dirty="0">
                <a:solidFill>
                  <a:schemeClr val="tx1"/>
                </a:solidFill>
                <a:effectLst/>
                <a:latin typeface="+mn-lt"/>
                <a:ea typeface="+mn-ea"/>
                <a:cs typeface="+mn-cs"/>
              </a:rPr>
              <a:t>α από τις έξι ηπείρους του κόσμου</a:t>
            </a:r>
          </a:p>
          <a:p>
            <a:pPr marL="171450" lvl="0" indent="-171450">
              <a:buFont typeface="Arial" panose="020B0604020202020204" pitchFamily="34" charset="0"/>
              <a:buChar char="•"/>
            </a:pPr>
            <a:r>
              <a:rPr lang="el-GR" sz="1200" b="0" i="0" kern="1200" dirty="0">
                <a:solidFill>
                  <a:schemeClr val="tx1"/>
                </a:solidFill>
                <a:effectLst/>
                <a:latin typeface="+mn-lt"/>
                <a:ea typeface="+mn-ea"/>
                <a:cs typeface="+mn-cs"/>
              </a:rPr>
              <a:t>Αποτελείται από</a:t>
            </a:r>
            <a:r>
              <a:rPr lang="el-GR" sz="1200" kern="1200" dirty="0">
                <a:solidFill>
                  <a:schemeClr val="tx1"/>
                </a:solidFill>
                <a:effectLst/>
                <a:latin typeface="+mn-lt"/>
                <a:ea typeface="+mn-ea"/>
                <a:cs typeface="+mn-cs"/>
              </a:rPr>
              <a:t> 44 χώρες</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Ο πληθυσμός της ξεπερνά τα 700 εκατ. κατοίκους</a:t>
            </a:r>
            <a:endParaRPr lang="fr-BE"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l-GR" sz="1200" b="1" kern="1200" dirty="0">
                <a:solidFill>
                  <a:schemeClr val="tx1"/>
                </a:solidFill>
                <a:effectLst/>
                <a:latin typeface="+mn-lt"/>
                <a:ea typeface="+mn-ea"/>
                <a:cs typeface="+mn-cs"/>
              </a:rPr>
              <a:t>Τι είναι η Ευρωπαϊκή Ένωση;</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Είναι μια μοναδική οικονομική και πολιτική ένωση μεταξύ 27 ευρωπαϊκών χωρών, γνωστών ως κρατών μελών, οι οποίες αποφάσισαν να ενώσουν τις δυνάμεις τους για να οικοδομήσουν μαζί ένα καλύτερο μέλλον.</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Ο πληθυσμός της είναι περίπου </a:t>
            </a:r>
            <a:r>
              <a:rPr lang="el-GR" sz="1200" b="1" kern="1200" dirty="0">
                <a:solidFill>
                  <a:schemeClr val="tx1"/>
                </a:solidFill>
                <a:effectLst/>
                <a:latin typeface="+mn-lt"/>
                <a:ea typeface="+mn-ea"/>
                <a:cs typeface="+mn-cs"/>
              </a:rPr>
              <a:t>447 εκατ. κάτοικοι.</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Χάρη στην Ευρωπαϊκή Ένωση, οι πολίτες της μπορούν να ζουν, να εργάζονται και να ταξιδεύουν ευκολότερα σε άλλη χώρα της Ευρωπαϊκής Ένωσης.</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Βασικά ορόσημα στη δημιουργία της σύγχρονης Ευρώπης περιλαμβάνουν:</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την ίδρυση της Αρχαίας Ρώμης και της Αρχαίας Ελλάδας</a:t>
            </a:r>
            <a:r>
              <a:rPr lang="el-GR" sz="1200" kern="1200" dirty="0">
                <a:solidFill>
                  <a:schemeClr val="tx1"/>
                </a:solidFill>
                <a:effectLst/>
                <a:latin typeface="+mn-lt"/>
                <a:ea typeface="+mn-ea"/>
                <a:cs typeface="+mn-cs"/>
              </a:rPr>
              <a:t>, που βοήθησαν την Ευρώπη να δημιουργήσει τη δημοκρατία, τη διακυβέρνηση και τον πολιτισμό.</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τη Μεταρρύθμιση, </a:t>
            </a:r>
            <a:r>
              <a:rPr lang="el-GR" sz="1200" kern="1200" dirty="0">
                <a:solidFill>
                  <a:schemeClr val="tx1"/>
                </a:solidFill>
                <a:effectLst/>
                <a:latin typeface="+mn-lt"/>
                <a:ea typeface="+mn-ea"/>
                <a:cs typeface="+mn-cs"/>
              </a:rPr>
              <a:t>κατά τον 16ο και τον 17ο αιώνα, που άλλαξε την προσέγγιση της Ευρώπης στη θρησκεία.</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τον Διαφωτισμό</a:t>
            </a:r>
            <a:r>
              <a:rPr lang="el-GR" sz="1200" kern="1200" dirty="0">
                <a:solidFill>
                  <a:schemeClr val="tx1"/>
                </a:solidFill>
                <a:effectLst/>
                <a:latin typeface="+mn-lt"/>
                <a:ea typeface="+mn-ea"/>
                <a:cs typeface="+mn-cs"/>
              </a:rPr>
              <a:t>, ένα διανοητικό, πολιτικό και ιδεολογικό κίνημα του 18</a:t>
            </a:r>
            <a:r>
              <a:rPr lang="el-GR" sz="1200" kern="1200" baseline="30000" dirty="0">
                <a:solidFill>
                  <a:schemeClr val="tx1"/>
                </a:solidFill>
                <a:effectLst/>
                <a:latin typeface="+mn-lt"/>
                <a:ea typeface="+mn-ea"/>
                <a:cs typeface="+mn-cs"/>
              </a:rPr>
              <a:t>ου</a:t>
            </a:r>
            <a:r>
              <a:rPr lang="el-GR" sz="1200" kern="1200" dirty="0">
                <a:solidFill>
                  <a:schemeClr val="tx1"/>
                </a:solidFill>
                <a:effectLst/>
                <a:latin typeface="+mn-lt"/>
                <a:ea typeface="+mn-ea"/>
                <a:cs typeface="+mn-cs"/>
              </a:rPr>
              <a:t> αιώνα, που τόνισε τη σημασία της λογικής και του ορθολογισμού, και έθεσε τους βασικούς κανόνες για τη σύγχρονη επιστήμη και πολιτική.</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την επινόηση του κοινοβουλευτισμού,</a:t>
            </a:r>
            <a:r>
              <a:rPr lang="el-GR" sz="1200" kern="1200" dirty="0">
                <a:solidFill>
                  <a:schemeClr val="tx1"/>
                </a:solidFill>
                <a:effectLst/>
                <a:latin typeface="+mn-lt"/>
                <a:ea typeface="+mn-ea"/>
                <a:cs typeface="+mn-cs"/>
              </a:rPr>
              <a:t> που τώρα αποτελεί τον θεμέλιο λίθο της σύγχρονης ευρωπαϊκής διακυβέρνησης.</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b="1" kern="1200" dirty="0">
                <a:solidFill>
                  <a:schemeClr val="tx1"/>
                </a:solidFill>
                <a:effectLst/>
                <a:latin typeface="+mn-lt"/>
                <a:ea typeface="+mn-ea"/>
                <a:cs typeface="+mn-cs"/>
              </a:rPr>
              <a:t>την ανάπτυξη των κοινωνικών δικαιωμάτων </a:t>
            </a:r>
            <a:r>
              <a:rPr lang="el-GR" sz="1200" kern="1200" dirty="0">
                <a:solidFill>
                  <a:schemeClr val="tx1"/>
                </a:solidFill>
                <a:effectLst/>
                <a:latin typeface="+mn-lt"/>
                <a:ea typeface="+mn-ea"/>
                <a:cs typeface="+mn-cs"/>
              </a:rPr>
              <a:t>κατά τη διάρκεια του 19ου και του 20ού αιώνα, που τώρα προστατεύουν τη ζωή και την εργασία των Ευρωπαίων πολιτών.</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el-GR" sz="1200" b="1" kern="1200" dirty="0">
                <a:solidFill>
                  <a:schemeClr val="tx1"/>
                </a:solidFill>
                <a:effectLst/>
                <a:latin typeface="+mn-lt"/>
                <a:ea typeface="+mn-ea"/>
                <a:cs typeface="+mn-cs"/>
              </a:rPr>
              <a:t>Πάμπλο Πικάσο</a:t>
            </a:r>
            <a:r>
              <a:rPr lang="el-GR" sz="1200" kern="1200" dirty="0">
                <a:solidFill>
                  <a:schemeClr val="tx1"/>
                </a:solidFill>
                <a:effectLst/>
                <a:latin typeface="+mn-lt"/>
                <a:ea typeface="+mn-ea"/>
                <a:cs typeface="+mn-cs"/>
              </a:rPr>
              <a:t>: Ισπανός καλλιτέχνης, γνωστός συνιδρυτής (μαζί με τον Ζορζ </a:t>
            </a:r>
            <a:r>
              <a:rPr lang="el-GR" sz="1200" kern="1200" dirty="0" err="1">
                <a:solidFill>
                  <a:schemeClr val="tx1"/>
                </a:solidFill>
                <a:effectLst/>
                <a:latin typeface="+mn-lt"/>
                <a:ea typeface="+mn-ea"/>
                <a:cs typeface="+mn-cs"/>
              </a:rPr>
              <a:t>Μπρακ</a:t>
            </a:r>
            <a:r>
              <a:rPr lang="el-GR" sz="1200" kern="1200" dirty="0">
                <a:solidFill>
                  <a:schemeClr val="tx1"/>
                </a:solidFill>
                <a:effectLst/>
                <a:latin typeface="+mn-lt"/>
                <a:ea typeface="+mn-ea"/>
                <a:cs typeface="+mn-cs"/>
              </a:rPr>
              <a:t>) του κυβιστικού κινήματος. </a:t>
            </a:r>
            <a:r>
              <a:rPr lang="el-GR" sz="1200" b="0" i="0" kern="1200" dirty="0">
                <a:solidFill>
                  <a:schemeClr val="tx1"/>
                </a:solidFill>
                <a:effectLst/>
                <a:latin typeface="+mn-lt"/>
                <a:ea typeface="+mn-ea"/>
                <a:cs typeface="+mn-cs"/>
              </a:rPr>
              <a:t>Ίσως γνωρίζετε</a:t>
            </a:r>
            <a:r>
              <a:rPr lang="fr-BE" sz="1200" b="0" i="0" kern="1200" baseline="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δύο από τα διάσημα έργα του —την «</a:t>
            </a:r>
            <a:r>
              <a:rPr lang="el-GR" sz="1200" kern="1200" dirty="0" err="1">
                <a:solidFill>
                  <a:schemeClr val="tx1"/>
                </a:solidFill>
                <a:effectLst/>
                <a:latin typeface="+mn-lt"/>
                <a:ea typeface="+mn-ea"/>
                <a:cs typeface="+mn-cs"/>
              </a:rPr>
              <a:t>Γκερνίκα</a:t>
            </a:r>
            <a:r>
              <a:rPr lang="el-GR" sz="1200" kern="1200" dirty="0">
                <a:solidFill>
                  <a:schemeClr val="tx1"/>
                </a:solidFill>
                <a:effectLst/>
                <a:latin typeface="+mn-lt"/>
                <a:ea typeface="+mn-ea"/>
                <a:cs typeface="+mn-cs"/>
              </a:rPr>
              <a:t>» και τις «Δεσποινίδες της Αβινιόν».</a:t>
            </a:r>
            <a:endParaRPr lang="en-US" sz="1200" kern="1200" dirty="0">
              <a:solidFill>
                <a:schemeClr val="tx1"/>
              </a:solidFill>
              <a:effectLst/>
              <a:latin typeface="+mn-lt"/>
              <a:ea typeface="+mn-ea"/>
              <a:cs typeface="+mn-cs"/>
            </a:endParaRPr>
          </a:p>
          <a:p>
            <a:pPr marL="228600" lvl="0" indent="-228600">
              <a:buFont typeface="+mj-lt"/>
              <a:buAutoNum type="arabicPeriod"/>
            </a:pPr>
            <a:r>
              <a:rPr lang="el-GR" sz="1200" b="1" kern="1200" dirty="0">
                <a:solidFill>
                  <a:schemeClr val="tx1"/>
                </a:solidFill>
                <a:effectLst/>
                <a:latin typeface="+mn-lt"/>
                <a:ea typeface="+mn-ea"/>
                <a:cs typeface="+mn-cs"/>
              </a:rPr>
              <a:t>Λούντβιχ βαν </a:t>
            </a:r>
            <a:r>
              <a:rPr lang="el-GR" sz="1200" b="1" kern="1200" dirty="0" err="1">
                <a:solidFill>
                  <a:schemeClr val="tx1"/>
                </a:solidFill>
                <a:effectLst/>
                <a:latin typeface="+mn-lt"/>
                <a:ea typeface="+mn-ea"/>
                <a:cs typeface="+mn-cs"/>
              </a:rPr>
              <a:t>Μπετόβεν</a:t>
            </a:r>
            <a:r>
              <a:rPr lang="el-GR" sz="1200" kern="1200" dirty="0">
                <a:solidFill>
                  <a:schemeClr val="tx1"/>
                </a:solidFill>
                <a:effectLst/>
                <a:latin typeface="+mn-lt"/>
                <a:ea typeface="+mn-ea"/>
                <a:cs typeface="+mn-cs"/>
              </a:rPr>
              <a:t>: Γερμανός συνθέτης και πιανίστας, γνωστός για τις συμφωνίες του. Ο </a:t>
            </a:r>
            <a:r>
              <a:rPr lang="el-GR" sz="1200" kern="1200" dirty="0" err="1">
                <a:solidFill>
                  <a:schemeClr val="tx1"/>
                </a:solidFill>
                <a:effectLst/>
                <a:latin typeface="+mn-lt"/>
                <a:ea typeface="+mn-ea"/>
                <a:cs typeface="+mn-cs"/>
              </a:rPr>
              <a:t>Μπετόβεν</a:t>
            </a:r>
            <a:r>
              <a:rPr lang="el-GR" sz="1200" kern="1200" dirty="0">
                <a:solidFill>
                  <a:schemeClr val="tx1"/>
                </a:solidFill>
                <a:effectLst/>
                <a:latin typeface="+mn-lt"/>
                <a:ea typeface="+mn-ea"/>
                <a:cs typeface="+mn-cs"/>
              </a:rPr>
              <a:t> ήταν σημαντική φυσιογνωμία στη μετάβαση μεταξύ της κλασικής και της ρομαντικής περιόδου της δυτικής μουσικής. Συνέθεσε την «Ωδή στη Χαρά», η οποία αργότερα έγινε ο ευρωπαϊκός ύμνος.</a:t>
            </a:r>
            <a:endParaRPr lang="en-US" sz="1200" kern="1200" dirty="0">
              <a:solidFill>
                <a:schemeClr val="tx1"/>
              </a:solidFill>
              <a:effectLst/>
              <a:latin typeface="+mn-lt"/>
              <a:ea typeface="+mn-ea"/>
              <a:cs typeface="+mn-cs"/>
            </a:endParaRPr>
          </a:p>
          <a:p>
            <a:pPr marL="228600" lvl="0" indent="-228600">
              <a:buFont typeface="+mj-lt"/>
              <a:buAutoNum type="arabicPeriod"/>
            </a:pPr>
            <a:r>
              <a:rPr lang="el-GR" sz="1200" b="1" kern="1200" dirty="0">
                <a:solidFill>
                  <a:schemeClr val="tx1"/>
                </a:solidFill>
                <a:effectLst/>
                <a:latin typeface="+mn-lt"/>
                <a:ea typeface="+mn-ea"/>
                <a:cs typeface="+mn-cs"/>
              </a:rPr>
              <a:t>Αλφόνς </a:t>
            </a:r>
            <a:r>
              <a:rPr lang="el-GR" sz="1200" b="1" kern="1200" dirty="0" err="1">
                <a:solidFill>
                  <a:schemeClr val="tx1"/>
                </a:solidFill>
                <a:effectLst/>
                <a:latin typeface="+mn-lt"/>
                <a:ea typeface="+mn-ea"/>
                <a:cs typeface="+mn-cs"/>
              </a:rPr>
              <a:t>Μούκα</a:t>
            </a:r>
            <a:r>
              <a:rPr lang="el-GR" sz="1200" kern="1200" dirty="0">
                <a:solidFill>
                  <a:schemeClr val="tx1"/>
                </a:solidFill>
                <a:effectLst/>
                <a:latin typeface="+mn-lt"/>
                <a:ea typeface="+mn-ea"/>
                <a:cs typeface="+mn-cs"/>
              </a:rPr>
              <a:t>: ο Τσέχος ζωγράφος και εικονογράφος ανήκε στο κίνημα </a:t>
            </a:r>
            <a:r>
              <a:rPr lang="el-GR" sz="1200" kern="1200" dirty="0" err="1">
                <a:solidFill>
                  <a:schemeClr val="tx1"/>
                </a:solidFill>
                <a:effectLst/>
                <a:latin typeface="+mn-lt"/>
                <a:ea typeface="+mn-ea"/>
                <a:cs typeface="+mn-cs"/>
              </a:rPr>
              <a:t>Αρ</a:t>
            </a:r>
            <a:r>
              <a:rPr lang="el-GR" sz="1200" kern="1200" dirty="0">
                <a:solidFill>
                  <a:schemeClr val="tx1"/>
                </a:solidFill>
                <a:effectLst/>
                <a:latin typeface="+mn-lt"/>
                <a:ea typeface="+mn-ea"/>
                <a:cs typeface="+mn-cs"/>
              </a:rPr>
              <a:t> Νουβό. Στους πιο διάσημους πίνακες του συγκαταλέγονται το «Φρούτο» (1897) και «Το σλαβικό έπος» (1910–1928), που απεικονίζει την ιστορία όλων των σλαβικών λαών.</a:t>
            </a:r>
            <a:endParaRPr lang="en-US" sz="1200" kern="1200" dirty="0">
              <a:solidFill>
                <a:schemeClr val="tx1"/>
              </a:solidFill>
              <a:effectLst/>
              <a:latin typeface="+mn-lt"/>
              <a:ea typeface="+mn-ea"/>
              <a:cs typeface="+mn-cs"/>
            </a:endParaRPr>
          </a:p>
          <a:p>
            <a:pPr marL="228600" lvl="0" indent="-228600">
              <a:buFont typeface="+mj-lt"/>
              <a:buAutoNum type="arabicPeriod"/>
            </a:pPr>
            <a:r>
              <a:rPr lang="el-GR" sz="1200" b="1" kern="1200" dirty="0">
                <a:solidFill>
                  <a:schemeClr val="tx1"/>
                </a:solidFill>
                <a:effectLst/>
                <a:latin typeface="+mn-lt"/>
                <a:ea typeface="+mn-ea"/>
                <a:cs typeface="+mn-cs"/>
              </a:rPr>
              <a:t> </a:t>
            </a:r>
            <a:r>
              <a:rPr lang="el-GR" sz="1200" kern="1200" dirty="0">
                <a:solidFill>
                  <a:schemeClr val="tx1"/>
                </a:solidFill>
                <a:effectLst/>
                <a:latin typeface="+mn-lt"/>
                <a:ea typeface="+mn-ea"/>
                <a:cs typeface="+mn-cs"/>
              </a:rPr>
              <a:t>Η </a:t>
            </a:r>
            <a:r>
              <a:rPr lang="el-GR" sz="1200" b="1" kern="1200" dirty="0" err="1">
                <a:solidFill>
                  <a:schemeClr val="tx1"/>
                </a:solidFill>
                <a:effectLst/>
                <a:latin typeface="+mn-lt"/>
                <a:ea typeface="+mn-ea"/>
                <a:cs typeface="+mn-cs"/>
              </a:rPr>
              <a:t>Χίλμα</a:t>
            </a:r>
            <a:r>
              <a:rPr lang="el-GR" sz="1200" b="1" kern="1200" dirty="0">
                <a:solidFill>
                  <a:schemeClr val="tx1"/>
                </a:solidFill>
                <a:effectLst/>
                <a:latin typeface="+mn-lt"/>
                <a:ea typeface="+mn-ea"/>
                <a:cs typeface="+mn-cs"/>
              </a:rPr>
              <a:t> </a:t>
            </a:r>
            <a:r>
              <a:rPr lang="el-GR" sz="1200" b="1" kern="1200" dirty="0" err="1">
                <a:solidFill>
                  <a:schemeClr val="tx1"/>
                </a:solidFill>
                <a:effectLst/>
                <a:latin typeface="+mn-lt"/>
                <a:ea typeface="+mn-ea"/>
                <a:cs typeface="+mn-cs"/>
              </a:rPr>
              <a:t>αφ</a:t>
            </a:r>
            <a:r>
              <a:rPr lang="el-GR" sz="1200" b="1" kern="1200" dirty="0">
                <a:solidFill>
                  <a:schemeClr val="tx1"/>
                </a:solidFill>
                <a:effectLst/>
                <a:latin typeface="+mn-lt"/>
                <a:ea typeface="+mn-ea"/>
                <a:cs typeface="+mn-cs"/>
              </a:rPr>
              <a:t> </a:t>
            </a:r>
            <a:r>
              <a:rPr lang="el-GR" sz="1200" b="1" kern="1200" dirty="0" err="1">
                <a:solidFill>
                  <a:schemeClr val="tx1"/>
                </a:solidFill>
                <a:effectLst/>
                <a:latin typeface="+mn-lt"/>
                <a:ea typeface="+mn-ea"/>
                <a:cs typeface="+mn-cs"/>
              </a:rPr>
              <a:t>Κλιντ</a:t>
            </a:r>
            <a:r>
              <a:rPr lang="el-GR" sz="1200" kern="1200" dirty="0">
                <a:solidFill>
                  <a:schemeClr val="tx1"/>
                </a:solidFill>
                <a:effectLst/>
                <a:latin typeface="+mn-lt"/>
                <a:ea typeface="+mn-ea"/>
                <a:cs typeface="+mn-cs"/>
              </a:rPr>
              <a:t> ήταν Σουηδή ζωγράφος. Οι αφηρημένοι πίνακες της, οι οποίοι εξερευνούσαν την πνευματικότητα, τους κύκλους της ζωής, τα σπειροειδή, τη γεωμετρία και τη θεωρία των χρωμάτων, συγκαταλέγονται στα πρώτα αφηρημένα έργα που είναι γνωστά στη Δυτική Ιστορία της Τέχνης.</a:t>
            </a:r>
            <a:endParaRPr lang="en-US" sz="1200" kern="1200" dirty="0">
              <a:solidFill>
                <a:schemeClr val="tx1"/>
              </a:solidFill>
              <a:effectLst/>
              <a:latin typeface="+mn-lt"/>
              <a:ea typeface="+mn-ea"/>
              <a:cs typeface="+mn-cs"/>
            </a:endParaRPr>
          </a:p>
          <a:p>
            <a:pPr marL="228600" lvl="0" indent="-228600">
              <a:buFont typeface="+mj-lt"/>
              <a:buAutoNum type="arabicPeriod"/>
            </a:pPr>
            <a:r>
              <a:rPr lang="el-GR" sz="1200" b="1" kern="1200" dirty="0">
                <a:solidFill>
                  <a:schemeClr val="tx1"/>
                </a:solidFill>
                <a:effectLst/>
                <a:latin typeface="+mn-lt"/>
                <a:ea typeface="+mn-ea"/>
                <a:cs typeface="+mn-cs"/>
              </a:rPr>
              <a:t>Στέφαν </a:t>
            </a:r>
            <a:r>
              <a:rPr lang="el-GR" sz="1200" b="1" kern="1200" dirty="0" err="1">
                <a:solidFill>
                  <a:schemeClr val="tx1"/>
                </a:solidFill>
                <a:effectLst/>
                <a:latin typeface="+mn-lt"/>
                <a:ea typeface="+mn-ea"/>
                <a:cs typeface="+mn-cs"/>
              </a:rPr>
              <a:t>Τσβάιχ</a:t>
            </a:r>
            <a:r>
              <a:rPr lang="el-GR" sz="1200" kern="1200" dirty="0">
                <a:solidFill>
                  <a:schemeClr val="tx1"/>
                </a:solidFill>
                <a:effectLst/>
                <a:latin typeface="+mn-lt"/>
                <a:ea typeface="+mn-ea"/>
                <a:cs typeface="+mn-cs"/>
              </a:rPr>
              <a:t>: Αυστριακός μυθιστοριογράφος, θεατρικός συγγραφέας, δημοσιογράφος και βιογράφος. Ίσως γνωρίζετε ένα από τα σημαντικότερα έργα του, «Σκακιστική νουβέλα και άλλες ιστορίες» (1941), μια συλλογή πέντε ευφυέστατων και δημιουργικών ψυχολογικών θρίλερ.</a:t>
            </a:r>
            <a:endParaRPr lang="en-US" sz="1200" kern="1200" dirty="0">
              <a:solidFill>
                <a:schemeClr val="tx1"/>
              </a:solidFill>
              <a:effectLst/>
              <a:latin typeface="+mn-lt"/>
              <a:ea typeface="+mn-ea"/>
              <a:cs typeface="+mn-cs"/>
            </a:endParaRPr>
          </a:p>
          <a:p>
            <a:pPr marL="228600" lvl="0" indent="-228600">
              <a:buFont typeface="+mj-lt"/>
              <a:buAutoNum type="arabicPeriod"/>
            </a:pPr>
            <a:r>
              <a:rPr lang="el-GR" sz="1200" b="1" kern="1200" dirty="0" err="1">
                <a:solidFill>
                  <a:schemeClr val="tx1"/>
                </a:solidFill>
                <a:effectLst/>
                <a:latin typeface="+mn-lt"/>
                <a:ea typeface="+mn-ea"/>
                <a:cs typeface="+mn-cs"/>
              </a:rPr>
              <a:t>Βισουάβα</a:t>
            </a:r>
            <a:r>
              <a:rPr lang="el-GR" sz="1200" b="1" kern="1200" dirty="0">
                <a:solidFill>
                  <a:schemeClr val="tx1"/>
                </a:solidFill>
                <a:effectLst/>
                <a:latin typeface="+mn-lt"/>
                <a:ea typeface="+mn-ea"/>
                <a:cs typeface="+mn-cs"/>
              </a:rPr>
              <a:t> Σιμπόρσκα</a:t>
            </a:r>
            <a:r>
              <a:rPr lang="el-GR" sz="1200" kern="1200" dirty="0">
                <a:solidFill>
                  <a:schemeClr val="tx1"/>
                </a:solidFill>
                <a:effectLst/>
                <a:latin typeface="+mn-lt"/>
                <a:ea typeface="+mn-ea"/>
                <a:cs typeface="+mn-cs"/>
              </a:rPr>
              <a:t>: Πολωνή ποιήτρια, δοκιμιογράφος και μεταφράστρια, κέρδισε το Βραβείο Νόμπελ Λογοτεχνίας το 1996. Μια από τις πιο διάσημες συλλογές ποιημάτων της είναι το «Θέα με κόκκο άμμου».</a:t>
            </a:r>
            <a:endParaRPr lang="en-US" sz="1200" kern="1200" dirty="0">
              <a:solidFill>
                <a:schemeClr val="tx1"/>
              </a:solidFill>
              <a:effectLst/>
              <a:latin typeface="+mn-lt"/>
              <a:ea typeface="+mn-ea"/>
              <a:cs typeface="+mn-cs"/>
            </a:endParaRPr>
          </a:p>
          <a:p>
            <a:pPr marL="228600" lvl="0" indent="-228600">
              <a:buFont typeface="+mj-lt"/>
              <a:buAutoNum type="arabicPeriod"/>
            </a:pPr>
            <a:r>
              <a:rPr lang="el-GR" sz="1200" kern="1200" dirty="0">
                <a:solidFill>
                  <a:schemeClr val="tx1"/>
                </a:solidFill>
                <a:effectLst/>
                <a:latin typeface="+mn-lt"/>
                <a:ea typeface="+mn-ea"/>
                <a:cs typeface="+mn-cs"/>
              </a:rPr>
              <a:t>Η </a:t>
            </a:r>
            <a:r>
              <a:rPr lang="el-GR" sz="1200" b="1" kern="1200" dirty="0">
                <a:solidFill>
                  <a:schemeClr val="tx1"/>
                </a:solidFill>
                <a:effectLst/>
                <a:latin typeface="+mn-lt"/>
                <a:ea typeface="+mn-ea"/>
                <a:cs typeface="+mn-cs"/>
              </a:rPr>
              <a:t>Σιμόν ντε </a:t>
            </a:r>
            <a:r>
              <a:rPr lang="el-GR" sz="1200" b="1" kern="1200" dirty="0" err="1">
                <a:solidFill>
                  <a:schemeClr val="tx1"/>
                </a:solidFill>
                <a:effectLst/>
                <a:latin typeface="+mn-lt"/>
                <a:ea typeface="+mn-ea"/>
                <a:cs typeface="+mn-cs"/>
              </a:rPr>
              <a:t>Μποβουάρ</a:t>
            </a:r>
            <a:r>
              <a:rPr lang="el-GR" sz="1200" kern="1200" dirty="0">
                <a:solidFill>
                  <a:schemeClr val="tx1"/>
                </a:solidFill>
                <a:effectLst/>
                <a:latin typeface="+mn-lt"/>
                <a:ea typeface="+mn-ea"/>
                <a:cs typeface="+mn-cs"/>
              </a:rPr>
              <a:t> ήταν Γαλλίδα συγγραφέας, φιλόσοφος και δοκιμιογράφος. Ένα από τα πιο διάσημα έργα της είναι το αυτοβιογραφικό της μυθιστόρημα «Οι αναμνήσεις μιας καθωσπρέπει κόρης» (1958), όπου μιλά για τα νεανικά της χρόνια.</a:t>
            </a:r>
            <a:endParaRPr lang="en-US" sz="1200" kern="1200" dirty="0">
              <a:solidFill>
                <a:schemeClr val="tx1"/>
              </a:solidFill>
              <a:effectLst/>
              <a:latin typeface="+mn-lt"/>
              <a:ea typeface="+mn-ea"/>
              <a:cs typeface="+mn-cs"/>
            </a:endParaRPr>
          </a:p>
          <a:p>
            <a:pPr marL="228600" lvl="0" indent="-228600">
              <a:buFont typeface="+mj-lt"/>
              <a:buAutoNum type="arabicPeriod"/>
            </a:pPr>
            <a:r>
              <a:rPr lang="el-GR" sz="1200" kern="1200" dirty="0">
                <a:solidFill>
                  <a:schemeClr val="tx1"/>
                </a:solidFill>
                <a:effectLst/>
                <a:latin typeface="+mn-lt"/>
                <a:ea typeface="+mn-ea"/>
                <a:cs typeface="+mn-cs"/>
              </a:rPr>
              <a:t>Η </a:t>
            </a:r>
            <a:r>
              <a:rPr lang="el-GR" sz="1200" b="1" kern="1200" dirty="0" err="1">
                <a:solidFill>
                  <a:schemeClr val="tx1"/>
                </a:solidFill>
                <a:effectLst/>
                <a:latin typeface="+mn-lt"/>
                <a:ea typeface="+mn-ea"/>
                <a:cs typeface="+mn-cs"/>
              </a:rPr>
              <a:t>Μάγκντα</a:t>
            </a:r>
            <a:r>
              <a:rPr lang="el-GR" sz="1200" b="1" kern="1200" dirty="0">
                <a:solidFill>
                  <a:schemeClr val="tx1"/>
                </a:solidFill>
                <a:effectLst/>
                <a:latin typeface="+mn-lt"/>
                <a:ea typeface="+mn-ea"/>
                <a:cs typeface="+mn-cs"/>
              </a:rPr>
              <a:t> </a:t>
            </a:r>
            <a:r>
              <a:rPr lang="el-GR" sz="1200" b="1" kern="1200" dirty="0" err="1">
                <a:solidFill>
                  <a:schemeClr val="tx1"/>
                </a:solidFill>
                <a:effectLst/>
                <a:latin typeface="+mn-lt"/>
                <a:ea typeface="+mn-ea"/>
                <a:cs typeface="+mn-cs"/>
              </a:rPr>
              <a:t>Σάμπο</a:t>
            </a:r>
            <a:r>
              <a:rPr lang="el-GR" sz="1200" kern="1200" dirty="0">
                <a:solidFill>
                  <a:schemeClr val="tx1"/>
                </a:solidFill>
                <a:effectLst/>
                <a:latin typeface="+mn-lt"/>
                <a:ea typeface="+mn-ea"/>
                <a:cs typeface="+mn-cs"/>
              </a:rPr>
              <a:t> ήταν </a:t>
            </a:r>
            <a:r>
              <a:rPr lang="el-GR" sz="1200" kern="1200" dirty="0" err="1">
                <a:solidFill>
                  <a:schemeClr val="tx1"/>
                </a:solidFill>
                <a:effectLst/>
                <a:latin typeface="+mn-lt"/>
                <a:ea typeface="+mn-ea"/>
                <a:cs typeface="+mn-cs"/>
              </a:rPr>
              <a:t>Ουγγαρέζα</a:t>
            </a:r>
            <a:r>
              <a:rPr lang="el-GR" sz="1200" kern="1200" dirty="0">
                <a:solidFill>
                  <a:schemeClr val="tx1"/>
                </a:solidFill>
                <a:effectLst/>
                <a:latin typeface="+mn-lt"/>
                <a:ea typeface="+mn-ea"/>
                <a:cs typeface="+mn-cs"/>
              </a:rPr>
              <a:t> μυθιστοριογράφος, η οποία έγραψε θεατρικά έργα, δοκίμια, μελέτες, απομνημονεύματα, ποίηση και παιδική λογοτεχνία. Το μυθιστόρημά της «Η πόρτα» δημοσιεύθηκε το 1987 και έγινε ένα από τα πιο διάσημα έργα της παγκοσμίως.</a:t>
            </a:r>
            <a:endParaRPr lang="en-US" sz="1200" kern="1200" dirty="0">
              <a:solidFill>
                <a:schemeClr val="tx1"/>
              </a:solidFill>
              <a:effectLst/>
              <a:latin typeface="+mn-lt"/>
              <a:ea typeface="+mn-ea"/>
              <a:cs typeface="+mn-cs"/>
            </a:endParaRPr>
          </a:p>
          <a:p>
            <a:endParaRPr lang="fr-BE"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el-GR" sz="1200" b="1" i="1" kern="1200" dirty="0">
                <a:solidFill>
                  <a:schemeClr val="tx1"/>
                </a:solidFill>
                <a:effectLst/>
                <a:latin typeface="+mn-lt"/>
                <a:ea typeface="+mn-ea"/>
                <a:cs typeface="+mn-cs"/>
              </a:rPr>
              <a:t>Ποιους άλλους Ευρωπαίους καλλιτέχνες γνωρίζετε;</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kern="1200" dirty="0">
                <a:solidFill>
                  <a:schemeClr val="tx1"/>
                </a:solidFill>
                <a:effectLst/>
                <a:latin typeface="+mn-lt"/>
                <a:ea typeface="+mn-ea"/>
                <a:cs typeface="+mn-cs"/>
              </a:rPr>
              <a:t>Κάθε χώρα της ΕΕ έχει τον δικό της πολιτισμό, γλώσσα και παραδόσεις. Ωστόσο, όλες οι χώρες μοιράζονται τις ίδιες κοινές αξίες τις οποίες οφείλουν </a:t>
            </a:r>
            <a:r>
              <a:rPr lang="el-GR" sz="1200" b="0" i="0" kern="1200" dirty="0">
                <a:solidFill>
                  <a:schemeClr val="tx1"/>
                </a:solidFill>
                <a:effectLst/>
                <a:latin typeface="+mn-lt"/>
                <a:ea typeface="+mn-ea"/>
                <a:cs typeface="+mn-cs"/>
              </a:rPr>
              <a:t>να σέβονται</a:t>
            </a:r>
            <a:r>
              <a:rPr lang="el-GR" sz="1200" kern="1200" dirty="0">
                <a:solidFill>
                  <a:schemeClr val="tx1"/>
                </a:solidFill>
                <a:effectLst/>
                <a:latin typeface="+mn-lt"/>
                <a:ea typeface="+mn-ea"/>
                <a:cs typeface="+mn-cs"/>
              </a:rPr>
              <a:t>, εάν επιθυμούν να ανήκουν στην Ευρωπαϊκή Ένωση:</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Ανθρώπινη αξιοπρέπεια</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Ελευθερία</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Δημοκρατία</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Ισότητα</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Κράτος δικαίου</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l-GR" sz="1200" kern="1200" dirty="0">
                <a:solidFill>
                  <a:schemeClr val="tx1"/>
                </a:solidFill>
                <a:effectLst/>
                <a:latin typeface="+mn-lt"/>
                <a:ea typeface="+mn-ea"/>
                <a:cs typeface="+mn-cs"/>
              </a:rPr>
              <a:t>Ανθρώπινα δικαιώματα</a:t>
            </a:r>
            <a:endParaRPr lang="en-US" sz="1200" kern="1200" dirty="0">
              <a:solidFill>
                <a:schemeClr val="tx1"/>
              </a:solidFill>
              <a:effectLst/>
              <a:latin typeface="+mn-lt"/>
              <a:ea typeface="+mn-ea"/>
              <a:cs typeface="+mn-cs"/>
            </a:endParaRPr>
          </a:p>
          <a:p>
            <a:endParaRPr lang="fr-BE"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el-GR" sz="1200" b="1" i="1" kern="1200" dirty="0">
                <a:solidFill>
                  <a:schemeClr val="tx1"/>
                </a:solidFill>
                <a:effectLst/>
                <a:latin typeface="+mn-lt"/>
                <a:ea typeface="+mn-ea"/>
                <a:cs typeface="+mn-cs"/>
              </a:rPr>
              <a:t>Ποια από τις ευρωπαϊκές αξίες είναι η πιο σημαντική για εσάς και γιατί;</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02/05/2025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02/05/2025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02/05/2025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02/05/2025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62.jpeg"/><Relationship Id="rId7" Type="http://schemas.openxmlformats.org/officeDocument/2006/relationships/diagramQuickStyle" Target="../diagrams/quickStyle7.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hyperlink" Target="https://en.wikipedia.org/wiki/en:Creative_Commons" TargetMode="External"/><Relationship Id="rId5" Type="http://schemas.openxmlformats.org/officeDocument/2006/relationships/diagramData" Target="../diagrams/data7.xml"/><Relationship Id="rId10" Type="http://schemas.openxmlformats.org/officeDocument/2006/relationships/image" Target="../media/image64.jpeg"/><Relationship Id="rId4" Type="http://schemas.openxmlformats.org/officeDocument/2006/relationships/image" Target="../media/image63.png"/><Relationship Id="rId9" Type="http://schemas.microsoft.com/office/2007/relationships/diagramDrawing" Target="../diagrams/drawing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diagramDrawing" Target="../diagrams/drawing8.xml"/><Relationship Id="rId13" Type="http://schemas.openxmlformats.org/officeDocument/2006/relationships/diagramColors" Target="../diagrams/colors9.xml"/><Relationship Id="rId3" Type="http://schemas.openxmlformats.org/officeDocument/2006/relationships/image" Target="../media/image65.jpeg"/><Relationship Id="rId7" Type="http://schemas.openxmlformats.org/officeDocument/2006/relationships/diagramColors" Target="../diagrams/colors8.xml"/><Relationship Id="rId12" Type="http://schemas.openxmlformats.org/officeDocument/2006/relationships/diagramQuickStyle" Target="../diagrams/quickStyle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diagramLayout" Target="../diagrams/layout9.xml"/><Relationship Id="rId5" Type="http://schemas.openxmlformats.org/officeDocument/2006/relationships/diagramLayout" Target="../diagrams/layout8.xml"/><Relationship Id="rId10" Type="http://schemas.openxmlformats.org/officeDocument/2006/relationships/diagramData" Target="../diagrams/data9.xml"/><Relationship Id="rId4" Type="http://schemas.openxmlformats.org/officeDocument/2006/relationships/diagramData" Target="../diagrams/data8.xml"/><Relationship Id="rId9" Type="http://schemas.openxmlformats.org/officeDocument/2006/relationships/image" Target="../media/image66.png"/><Relationship Id="rId14" Type="http://schemas.microsoft.com/office/2007/relationships/diagramDrawing" Target="../diagrams/drawing9.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67.jpeg"/><Relationship Id="rId7" Type="http://schemas.openxmlformats.org/officeDocument/2006/relationships/diagramLayout" Target="../diagrams/layout10.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Data" Target="../diagrams/data10.xml"/><Relationship Id="rId5" Type="http://schemas.openxmlformats.org/officeDocument/2006/relationships/image" Target="../media/image69.png"/><Relationship Id="rId10" Type="http://schemas.microsoft.com/office/2007/relationships/diagramDrawing" Target="../diagrams/drawing10.xml"/><Relationship Id="rId4" Type="http://schemas.openxmlformats.org/officeDocument/2006/relationships/image" Target="../media/image68.jpeg"/><Relationship Id="rId9" Type="http://schemas.openxmlformats.org/officeDocument/2006/relationships/diagramColors" Target="../diagrams/colors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Data" Target="../diagrams/data11.xml"/><Relationship Id="rId5" Type="http://schemas.openxmlformats.org/officeDocument/2006/relationships/image" Target="../media/image71.jpeg"/><Relationship Id="rId10" Type="http://schemas.microsoft.com/office/2007/relationships/diagramDrawing" Target="../diagrams/drawing11.xml"/><Relationship Id="rId4" Type="http://schemas.openxmlformats.org/officeDocument/2006/relationships/image" Target="../media/image70.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74.jpeg"/><Relationship Id="rId4" Type="http://schemas.openxmlformats.org/officeDocument/2006/relationships/diagramLayout" Target="../diagrams/layout12.xml"/><Relationship Id="rId9"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75.png"/><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5" Type="http://schemas.openxmlformats.org/officeDocument/2006/relationships/image" Target="../media/image77.jpg"/><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 Id="rId14" Type="http://schemas.openxmlformats.org/officeDocument/2006/relationships/image" Target="../media/image76.jpeg"/></Relationships>
</file>

<file path=ppt/slides/_rels/slide3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78.jfif"/><Relationship Id="rId7" Type="http://schemas.openxmlformats.org/officeDocument/2006/relationships/diagramColors" Target="../diagrams/colors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10" Type="http://schemas.openxmlformats.org/officeDocument/2006/relationships/image" Target="../media/image80.jpeg"/><Relationship Id="rId4" Type="http://schemas.openxmlformats.org/officeDocument/2006/relationships/diagramData" Target="../diagrams/data15.xml"/><Relationship Id="rId9" Type="http://schemas.openxmlformats.org/officeDocument/2006/relationships/image" Target="../media/image79.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9.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8.jpg"/><Relationship Id="rId5" Type="http://schemas.openxmlformats.org/officeDocument/2006/relationships/image" Target="../media/image86.jpg"/><Relationship Id="rId10" Type="http://schemas.openxmlformats.org/officeDocument/2006/relationships/hyperlink" Target="https://europa.eu/learning-corner/home_el" TargetMode="External"/><Relationship Id="rId4" Type="http://schemas.openxmlformats.org/officeDocument/2006/relationships/image" Target="../media/image85.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9.png"/><Relationship Id="rId7" Type="http://schemas.openxmlformats.org/officeDocument/2006/relationships/hyperlink" Target="https://europa.eu/european-union/contact/social-networks_el"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europa.eu/european-union/contact/meet-us_el" TargetMode="External"/><Relationship Id="rId5" Type="http://schemas.openxmlformats.org/officeDocument/2006/relationships/hyperlink" Target="https://europa.eu/european-union/contact_el" TargetMode="External"/><Relationship Id="rId4" Type="http://schemas.openxmlformats.org/officeDocument/2006/relationships/hyperlink" Target="https://europa.eu/european-union/contact_en"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91.png"/><Relationship Id="rId7"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1951194" y="2246645"/>
            <a:ext cx="2975882" cy="1569660"/>
          </a:xfrm>
          <a:prstGeom prst="rect">
            <a:avLst/>
          </a:prstGeom>
          <a:noFill/>
          <a:scene3d>
            <a:camera prst="isometricOffAxis1Right"/>
            <a:lightRig rig="threePt" dir="t"/>
          </a:scene3d>
        </p:spPr>
        <p:txBody>
          <a:bodyPr wrap="square" rtlCol="0">
            <a:spAutoFit/>
          </a:bodyPr>
          <a:lstStyle/>
          <a:p>
            <a:pPr algn="ctr"/>
            <a:r>
              <a:rPr lang="el-GR" sz="4800" b="1" dirty="0">
                <a:solidFill>
                  <a:schemeClr val="bg1"/>
                </a:solidFill>
              </a:rPr>
              <a:t>Η ΕΕ ΜΕ ΔΥΟ ΛΟΓΙΑ</a:t>
            </a:r>
            <a:endParaRPr lang="fr-BE" sz="4800" b="1" dirty="0">
              <a:solidFill>
                <a:schemeClr val="bg1"/>
              </a:solidFill>
            </a:endParaRP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descr="A blue flag with yellow stars and a blue flag with black lines&#10;&#10;Description automatically generated"/>
          <p:cNvPicPr>
            <a:picLocks noChangeAspect="1"/>
          </p:cNvPicPr>
          <p:nvPr/>
        </p:nvPicPr>
        <p:blipFill>
          <a:blip r:embed="rId4"/>
          <a:stretch>
            <a:fillRect/>
          </a:stretch>
        </p:blipFill>
        <p:spPr>
          <a:xfrm>
            <a:off x="170910" y="6343501"/>
            <a:ext cx="85290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2" name="Rectangle 11"/>
          <p:cNvSpPr/>
          <p:nvPr/>
        </p:nvSpPr>
        <p:spPr>
          <a:xfrm rot="16200000">
            <a:off x="8308195" y="6044636"/>
            <a:ext cx="1425390" cy="246221"/>
          </a:xfrm>
          <a:prstGeom prst="rect">
            <a:avLst/>
          </a:prstGeom>
        </p:spPr>
        <p:txBody>
          <a:bodyPr wrap="none">
            <a:spAutoFit/>
          </a:bodyPr>
          <a:lstStyle/>
          <a:p>
            <a:r>
              <a:rPr lang="el-GR" sz="1000" b="1" dirty="0">
                <a:solidFill>
                  <a:srgbClr val="2A4591"/>
                </a:solidFill>
                <a:latin typeface="Arial" charset="0"/>
                <a:ea typeface="Arial" charset="0"/>
                <a:cs typeface="Arial" charset="0"/>
              </a:rPr>
              <a:t>ΤΙ ΕΙΝΑΙ Η ΕΥΡΩΠΗ;</a:t>
            </a:r>
          </a:p>
        </p:txBody>
      </p:sp>
      <p:cxnSp>
        <p:nvCxnSpPr>
          <p:cNvPr id="13" name="Connecteur droit 11"/>
          <p:cNvCxnSpPr/>
          <p:nvPr/>
        </p:nvCxnSpPr>
        <p:spPr>
          <a:xfrm>
            <a:off x="8897779" y="546225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sp>
        <p:nvSpPr>
          <p:cNvPr id="2" name="TextBox 1"/>
          <p:cNvSpPr txBox="1"/>
          <p:nvPr/>
        </p:nvSpPr>
        <p:spPr>
          <a:xfrm>
            <a:off x="868680" y="304800"/>
            <a:ext cx="6659880" cy="584775"/>
          </a:xfrm>
          <a:prstGeom prst="rect">
            <a:avLst/>
          </a:prstGeom>
          <a:noFill/>
        </p:spPr>
        <p:txBody>
          <a:bodyPr wrap="square" rtlCol="0">
            <a:spAutoFit/>
          </a:bodyPr>
          <a:lstStyle/>
          <a:p>
            <a:r>
              <a:rPr lang="el-GR" sz="3200" b="1" dirty="0">
                <a:solidFill>
                  <a:srgbClr val="003296"/>
                </a:solidFill>
              </a:rPr>
              <a:t>ΟΙ 24 ΕΠΙΣΗΜΕΣ ΓΛΩΣΣΕΣ ΤΗΣ ΕΕ </a:t>
            </a:r>
            <a:endParaRPr lang="en-IE" sz="3200" b="1" dirty="0">
              <a:solidFill>
                <a:srgbClr val="003296"/>
              </a:solidFill>
            </a:endParaRP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descr="A group of multicolored text on a black background&#10;&#10;Description automatically generated">
            <a:extLst>
              <a:ext uri="{FF2B5EF4-FFF2-40B4-BE49-F238E27FC236}">
                <a16:creationId xmlns:a16="http://schemas.microsoft.com/office/drawing/2014/main" id="{7CBDF264-E2DF-E09C-5C94-C0509A6FD2F5}"/>
              </a:ext>
            </a:extLst>
          </p:cNvPr>
          <p:cNvPicPr>
            <a:picLocks noChangeAspect="1"/>
          </p:cNvPicPr>
          <p:nvPr/>
        </p:nvPicPr>
        <p:blipFill>
          <a:blip r:embed="rId3"/>
          <a:stretch>
            <a:fillRect/>
          </a:stretch>
        </p:blipFill>
        <p:spPr>
          <a:xfrm>
            <a:off x="2514600" y="1371600"/>
            <a:ext cx="4114800" cy="4114800"/>
          </a:xfrm>
          <a:prstGeom prst="rect">
            <a:avLst/>
          </a:prstGeom>
        </p:spPr>
      </p:pic>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1561755785"/>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el-GR" sz="3200" b="1" dirty="0">
                <a:solidFill>
                  <a:srgbClr val="2A4591"/>
                </a:solidFill>
                <a:latin typeface="Calibri" charset="0"/>
                <a:ea typeface="Calibri" charset="0"/>
                <a:cs typeface="Calibri" charset="0"/>
              </a:rPr>
              <a:t>ΟΙΚΟΓΕΝΕΙΕΣ ΓΛΩΣΣΩΝ ΤΗΣ ΕΕ</a:t>
            </a:r>
          </a:p>
        </p:txBody>
      </p:sp>
      <p:sp>
        <p:nvSpPr>
          <p:cNvPr id="12" name="Rectangle 11"/>
          <p:cNvSpPr/>
          <p:nvPr/>
        </p:nvSpPr>
        <p:spPr>
          <a:xfrm rot="16200000">
            <a:off x="8308195" y="6044636"/>
            <a:ext cx="1425390" cy="246221"/>
          </a:xfrm>
          <a:prstGeom prst="rect">
            <a:avLst/>
          </a:prstGeom>
        </p:spPr>
        <p:txBody>
          <a:bodyPr wrap="none">
            <a:spAutoFit/>
          </a:bodyPr>
          <a:lstStyle/>
          <a:p>
            <a:r>
              <a:rPr lang="el-GR" sz="1000" b="1" dirty="0">
                <a:solidFill>
                  <a:srgbClr val="2A4591"/>
                </a:solidFill>
                <a:latin typeface="Arial" charset="0"/>
                <a:ea typeface="Arial" charset="0"/>
                <a:cs typeface="Arial" charset="0"/>
              </a:rPr>
              <a:t>ΤΙ ΕΙΝΑΙ Η ΕΥΡΩΠΗ;</a:t>
            </a:r>
          </a:p>
        </p:txBody>
      </p:sp>
      <p:cxnSp>
        <p:nvCxnSpPr>
          <p:cNvPr id="13" name="Connecteur droit 11"/>
          <p:cNvCxnSpPr/>
          <p:nvPr/>
        </p:nvCxnSpPr>
        <p:spPr>
          <a:xfrm>
            <a:off x="8897779" y="546225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455820" y="2001838"/>
            <a:ext cx="6545179" cy="1107996"/>
          </a:xfrm>
          <a:prstGeom prst="rect">
            <a:avLst/>
          </a:prstGeom>
          <a:noFill/>
        </p:spPr>
        <p:txBody>
          <a:bodyPr wrap="square" rtlCol="0">
            <a:spAutoFit/>
          </a:bodyPr>
          <a:lstStyle/>
          <a:p>
            <a:pPr algn="ctr"/>
            <a:endParaRPr lang="fr-FR" b="1" dirty="0">
              <a:solidFill>
                <a:schemeClr val="bg1"/>
              </a:solidFill>
            </a:endParaRPr>
          </a:p>
          <a:p>
            <a:pPr algn="ctr"/>
            <a:r>
              <a:rPr lang="el-GR" sz="4800" b="1" dirty="0">
                <a:solidFill>
                  <a:schemeClr val="bg1"/>
                </a:solidFill>
              </a:rPr>
              <a:t>ΤΟ ΕΥΡΩΠΑΪΚΟ ΕΡΓΟ</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1720840"/>
            <a:ext cx="4484282" cy="3416320"/>
          </a:xfrm>
          <a:prstGeom prst="rect">
            <a:avLst/>
          </a:prstGeom>
          <a:noFill/>
        </p:spPr>
        <p:txBody>
          <a:bodyPr wrap="square" rtlCol="0">
            <a:spAutoFit/>
          </a:bodyPr>
          <a:lstStyle/>
          <a:p>
            <a:pPr lvl="0" algn="ctr">
              <a:defRPr/>
            </a:pPr>
            <a:r>
              <a:rPr lang="el-GR" sz="5400" b="1" dirty="0">
                <a:solidFill>
                  <a:prstClr val="white"/>
                </a:solidFill>
              </a:rPr>
              <a:t>ΠΟΙΕΣ ΧΩΡΕΣ ΔΗΜΙΟΥΡΓΗΣΑΝ ΤΗΝ ΕΕ ΚΑΙ ΓΙΑΤΙ;</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7162800" cy="792162"/>
          </a:xfrm>
        </p:spPr>
        <p:txBody>
          <a:bodyPr>
            <a:noAutofit/>
          </a:bodyPr>
          <a:lstStyle/>
          <a:p>
            <a:r>
              <a:rPr lang="en-IE" sz="3200" b="1" dirty="0">
                <a:solidFill>
                  <a:schemeClr val="accent5">
                    <a:lumMod val="50000"/>
                  </a:schemeClr>
                </a:solidFill>
              </a:rPr>
              <a:t>       </a:t>
            </a:r>
            <a:r>
              <a:rPr lang="el-GR" sz="3200" b="1" dirty="0">
                <a:solidFill>
                  <a:srgbClr val="00B0F0"/>
                </a:solidFill>
                <a:latin typeface="+mn-lt"/>
              </a:rPr>
              <a:t>ΑΠΟ ΤΟΝ ΠΟΛΕΜΟ ΣΤΗΝ ΕΙΡΗΝΗ</a:t>
            </a:r>
            <a:endParaRPr lang="en-IE" sz="3200" b="1" dirty="0">
              <a:solidFill>
                <a:srgbClr val="00B0F0"/>
              </a:solidFill>
              <a:latin typeface="+mn-lt"/>
            </a:endParaRP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015791"/>
            <a:ext cx="243840" cy="184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l-GR" sz="1000" b="1" dirty="0">
                <a:solidFill>
                  <a:srgbClr val="00B0F0"/>
                </a:solidFill>
                <a:latin typeface="Arial" charset="0"/>
                <a:ea typeface="Arial" charset="0"/>
                <a:cs typeface="Arial" charset="0"/>
              </a:rPr>
              <a:t>ΤΟ ΕΥΡΩΠΑΪΚΟ ΕΡΓΟ</a:t>
            </a:r>
          </a:p>
        </p:txBody>
      </p:sp>
      <p:cxnSp>
        <p:nvCxnSpPr>
          <p:cNvPr id="8" name="Connecteur droit 12"/>
          <p:cNvCxnSpPr/>
          <p:nvPr/>
        </p:nvCxnSpPr>
        <p:spPr>
          <a:xfrm>
            <a:off x="8897780" y="5012346"/>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665988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a:t>
            </a:r>
            <a:r>
              <a:rPr lang="el-GR" sz="3200" b="1" dirty="0">
                <a:solidFill>
                  <a:srgbClr val="00B0F0"/>
                </a:solidFill>
                <a:latin typeface="Calibri" charset="0"/>
                <a:ea typeface="Calibri" charset="0"/>
                <a:cs typeface="Calibri" charset="0"/>
              </a:rPr>
              <a:t>ΑΠΟ ΤΟΝ ΠΟΛΕΜΟ ΣΤΗΝ ΕΙΡΗΝΗ</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187439" y="853440"/>
            <a:ext cx="2956561" cy="28803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rgbClr val="00B0F0"/>
                </a:solidFill>
              </a:rPr>
              <a:t>Η ειρήνη ήταν ένας από τους στόχους που οδήγησαν στη δημιουργία της Ευρωπαϊκής Ένωσης</a:t>
            </a:r>
            <a:endParaRPr lang="fr-BE" sz="1600" b="1" dirty="0">
              <a:solidFill>
                <a:srgbClr val="00B0F0"/>
              </a:solidFill>
            </a:endParaRPr>
          </a:p>
          <a:p>
            <a:pPr algn="ctr"/>
            <a:endParaRPr lang="en-US" sz="1600" b="1" dirty="0">
              <a:solidFill>
                <a:srgbClr val="00B0F0"/>
              </a:solidFill>
            </a:endParaRPr>
          </a:p>
          <a:p>
            <a:pPr algn="ctr"/>
            <a:r>
              <a:rPr lang="el-GR" sz="1600" b="1" dirty="0">
                <a:solidFill>
                  <a:srgbClr val="00B0F0"/>
                </a:solidFill>
              </a:rPr>
              <a:t>Η ΕΕ έλαβε το Βραβείο Νόμπελ Ειρήνης το 2012</a:t>
            </a:r>
            <a:endParaRPr lang="en-US" sz="1600" b="1" dirty="0">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4958568"/>
            <a:ext cx="279382" cy="1899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4430265"/>
            <a:ext cx="461665" cy="2431435"/>
          </a:xfrm>
          <a:prstGeom prst="rect">
            <a:avLst/>
          </a:prstGeom>
          <a:noFill/>
        </p:spPr>
        <p:txBody>
          <a:bodyPr vert="vert270" wrap="square" rtlCol="0">
            <a:spAutoFit/>
          </a:bodyPr>
          <a:lstStyle/>
          <a:p>
            <a:r>
              <a:rPr lang="el-GR" sz="1000" b="1" dirty="0">
                <a:solidFill>
                  <a:srgbClr val="00B0F0"/>
                </a:solidFill>
                <a:latin typeface="Arial" charset="0"/>
                <a:ea typeface="Arial" charset="0"/>
                <a:cs typeface="Arial" charset="0"/>
              </a:rPr>
              <a:t>ΤΟ ΕΥΡΩΠΑΪΚΟ ΕΡΓΟ</a:t>
            </a:r>
          </a:p>
          <a:p>
            <a:endParaRPr lang="en-IE" sz="800" dirty="0"/>
          </a:p>
        </p:txBody>
      </p:sp>
      <p:cxnSp>
        <p:nvCxnSpPr>
          <p:cNvPr id="14" name="Straight Connector 13"/>
          <p:cNvCxnSpPr/>
          <p:nvPr/>
        </p:nvCxnSpPr>
        <p:spPr>
          <a:xfrm>
            <a:off x="8864618" y="4958568"/>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099785" y="5813784"/>
            <a:ext cx="1842209" cy="246222"/>
          </a:xfrm>
          <a:prstGeom prst="rect">
            <a:avLst/>
          </a:prstGeom>
        </p:spPr>
        <p:txBody>
          <a:bodyPr wrap="square">
            <a:spAutoFit/>
          </a:bodyPr>
          <a:lstStyle/>
          <a:p>
            <a:r>
              <a:rPr lang="el-GR" sz="1000" b="1" dirty="0">
                <a:solidFill>
                  <a:srgbClr val="00B0F0"/>
                </a:solidFill>
                <a:latin typeface="Arial" charset="0"/>
                <a:ea typeface="Arial" charset="0"/>
                <a:cs typeface="Arial" charset="0"/>
              </a:rPr>
              <a:t>ΤΟ ΕΥΡΩΠΑΪΚΟ ΕΡΓΟ</a:t>
            </a:r>
          </a:p>
        </p:txBody>
      </p:sp>
      <p:cxnSp>
        <p:nvCxnSpPr>
          <p:cNvPr id="13" name="Connecteur droit 12"/>
          <p:cNvCxnSpPr/>
          <p:nvPr/>
        </p:nvCxnSpPr>
        <p:spPr>
          <a:xfrm>
            <a:off x="8897779"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25084" y="887258"/>
            <a:ext cx="650288"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1200329"/>
          </a:xfrm>
          <a:prstGeom prst="rect">
            <a:avLst/>
          </a:prstGeom>
          <a:noFill/>
        </p:spPr>
        <p:txBody>
          <a:bodyPr wrap="square" rtlCol="0">
            <a:spAutoFit/>
          </a:bodyPr>
          <a:lstStyle/>
          <a:p>
            <a:pPr algn="ctr"/>
            <a:r>
              <a:rPr lang="el-GR" dirty="0"/>
              <a:t>Ευρωπαϊκή Κοινότητα Άνθρακα και Χάλυβα</a:t>
            </a:r>
            <a:endParaRPr lang="fr-BE" dirty="0"/>
          </a:p>
        </p:txBody>
      </p:sp>
      <p:sp>
        <p:nvSpPr>
          <p:cNvPr id="23" name="TextBox 22"/>
          <p:cNvSpPr txBox="1"/>
          <p:nvPr/>
        </p:nvSpPr>
        <p:spPr>
          <a:xfrm>
            <a:off x="988933" y="4047933"/>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720568" y="4290765"/>
            <a:ext cx="1270605" cy="646331"/>
          </a:xfrm>
          <a:prstGeom prst="rect">
            <a:avLst/>
          </a:prstGeom>
          <a:noFill/>
        </p:spPr>
        <p:txBody>
          <a:bodyPr wrap="square" rtlCol="0">
            <a:spAutoFit/>
          </a:bodyPr>
          <a:lstStyle/>
          <a:p>
            <a:pPr algn="ctr"/>
            <a:r>
              <a:rPr lang="el-GR" dirty="0"/>
              <a:t>Διακήρυξη </a:t>
            </a:r>
            <a:r>
              <a:rPr lang="el-GR" dirty="0" err="1"/>
              <a:t>Σουμάν</a:t>
            </a:r>
            <a:endParaRPr lang="fr-BE" dirty="0"/>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08964" y="4736448"/>
            <a:ext cx="1520441" cy="646331"/>
          </a:xfrm>
          <a:prstGeom prst="rect">
            <a:avLst/>
          </a:prstGeom>
          <a:noFill/>
        </p:spPr>
        <p:txBody>
          <a:bodyPr wrap="square" rtlCol="0">
            <a:spAutoFit/>
          </a:bodyPr>
          <a:lstStyle/>
          <a:p>
            <a:pPr algn="ctr"/>
            <a:r>
              <a:rPr lang="el-GR" dirty="0"/>
              <a:t>Συνθήκη της Ρώμης</a:t>
            </a:r>
            <a:endParaRPr lang="fr-BE" dirty="0"/>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47983" y="1928211"/>
            <a:ext cx="672065"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711939" y="2179688"/>
            <a:ext cx="1548044" cy="646331"/>
          </a:xfrm>
          <a:prstGeom prst="rect">
            <a:avLst/>
          </a:prstGeom>
          <a:noFill/>
        </p:spPr>
        <p:txBody>
          <a:bodyPr wrap="square" rtlCol="0">
            <a:spAutoFit/>
          </a:bodyPr>
          <a:lstStyle/>
          <a:p>
            <a:pPr algn="ctr"/>
            <a:r>
              <a:rPr lang="el-GR" dirty="0"/>
              <a:t>Συνθήκη του Μάαστριχτ</a:t>
            </a:r>
            <a:endParaRPr lang="fr-BE" dirty="0"/>
          </a:p>
        </p:txBody>
      </p:sp>
      <p:sp>
        <p:nvSpPr>
          <p:cNvPr id="59" name="TextBox 58"/>
          <p:cNvSpPr txBox="1"/>
          <p:nvPr/>
        </p:nvSpPr>
        <p:spPr>
          <a:xfrm>
            <a:off x="3712983" y="4038732"/>
            <a:ext cx="1218541" cy="923330"/>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el-GR" dirty="0"/>
              <a:t>Ενιαία αγορά</a:t>
            </a:r>
            <a:endParaRPr lang="fr-BE" dirty="0"/>
          </a:p>
        </p:txBody>
      </p:sp>
      <p:sp>
        <p:nvSpPr>
          <p:cNvPr id="79" name="TextBox 78"/>
          <p:cNvSpPr txBox="1"/>
          <p:nvPr/>
        </p:nvSpPr>
        <p:spPr>
          <a:xfrm>
            <a:off x="4432303" y="1025309"/>
            <a:ext cx="1424822" cy="923330"/>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el-GR" dirty="0"/>
              <a:t>Συμφωνία του </a:t>
            </a:r>
            <a:r>
              <a:rPr lang="el-GR" dirty="0" err="1"/>
              <a:t>Σένγκεν</a:t>
            </a:r>
            <a:endParaRPr lang="fr-BE" sz="2000" dirty="0">
              <a:solidFill>
                <a:schemeClr val="accent1">
                  <a:lumMod val="50000"/>
                </a:schemeClr>
              </a:solidFill>
            </a:endParaRPr>
          </a:p>
        </p:txBody>
      </p:sp>
      <p:sp>
        <p:nvSpPr>
          <p:cNvPr id="86" name="TextBox 85"/>
          <p:cNvSpPr txBox="1"/>
          <p:nvPr/>
        </p:nvSpPr>
        <p:spPr>
          <a:xfrm>
            <a:off x="6133681" y="1443011"/>
            <a:ext cx="709476"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8057229"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el-GR" sz="3200" b="1" dirty="0">
                <a:solidFill>
                  <a:srgbClr val="00B0F0"/>
                </a:solidFill>
              </a:rPr>
              <a:t>Η ΔΗΜΙΟΥΡΓΙΑ ΤΗΣ ΕΥΡΩΠΑΪΚΗΣ ΕΝΩΣΗΣ</a:t>
            </a:r>
            <a:endParaRPr lang="fr-BE" sz="3200" b="1" dirty="0">
              <a:solidFill>
                <a:srgbClr val="00B0F0"/>
              </a:solidFill>
            </a:endParaRP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62235" y="4736448"/>
            <a:ext cx="1047077" cy="369332"/>
          </a:xfrm>
          <a:prstGeom prst="rect">
            <a:avLst/>
          </a:prstGeom>
          <a:noFill/>
        </p:spPr>
        <p:txBody>
          <a:bodyPr wrap="square" rtlCol="0">
            <a:spAutoFit/>
          </a:bodyPr>
          <a:lstStyle/>
          <a:p>
            <a:pPr algn="ctr"/>
            <a:r>
              <a:rPr lang="el-GR" dirty="0"/>
              <a:t>Ευρώ</a:t>
            </a:r>
            <a:endParaRPr lang="fr-BE" dirty="0"/>
          </a:p>
        </p:txBody>
      </p:sp>
      <p:sp>
        <p:nvSpPr>
          <p:cNvPr id="8" name="TextBox 7"/>
          <p:cNvSpPr txBox="1"/>
          <p:nvPr/>
        </p:nvSpPr>
        <p:spPr>
          <a:xfrm>
            <a:off x="5796688" y="1732903"/>
            <a:ext cx="1373079" cy="923330"/>
          </a:xfrm>
          <a:prstGeom prst="rect">
            <a:avLst/>
          </a:prstGeom>
          <a:noFill/>
        </p:spPr>
        <p:txBody>
          <a:bodyPr wrap="square" rtlCol="0">
            <a:spAutoFit/>
          </a:bodyPr>
          <a:lstStyle/>
          <a:p>
            <a:pPr algn="ctr"/>
            <a:r>
              <a:rPr lang="el-GR" dirty="0"/>
              <a:t>Διεύρυνση προς </a:t>
            </a:r>
            <a:r>
              <a:rPr lang="el-GR" dirty="0" err="1"/>
              <a:t>ανατολάς</a:t>
            </a:r>
            <a:endParaRPr lang="fr-BE" dirty="0"/>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a:off x="2150228" y="2322066"/>
            <a:ext cx="0" cy="810716"/>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725296" y="3979450"/>
            <a:ext cx="1266901" cy="1200329"/>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l-GR" dirty="0"/>
              <a:t>Συνθήκη της Λισαβόνας</a:t>
            </a:r>
            <a:endParaRPr lang="en-IE" dirty="0"/>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57848" y="1522184"/>
            <a:ext cx="1373158" cy="1200329"/>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el-GR" dirty="0"/>
              <a:t>τέλος του Β’ Παγκοσμίου Πολέμου</a:t>
            </a:r>
            <a:endParaRPr lang="en-IE" dirty="0"/>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117771" y="5826453"/>
            <a:ext cx="1816872" cy="246221"/>
          </a:xfrm>
          <a:prstGeom prst="rect">
            <a:avLst/>
          </a:prstGeom>
        </p:spPr>
        <p:txBody>
          <a:bodyPr wrap="square">
            <a:spAutoFit/>
          </a:bodyPr>
          <a:lstStyle/>
          <a:p>
            <a:pPr lvl="0">
              <a:defRPr/>
            </a:pPr>
            <a:r>
              <a:rPr lang="el-GR" sz="1000" b="1" dirty="0">
                <a:solidFill>
                  <a:srgbClr val="00B0F0"/>
                </a:solidFill>
                <a:latin typeface="Arial" charset="0"/>
                <a:ea typeface="Arial" charset="0"/>
                <a:cs typeface="Arial" charset="0"/>
              </a:rPr>
              <a:t>ΤΟ ΕΥΡΩΠΑΪΚΟ ΕΡΓΟ</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3335" y="1648181"/>
            <a:ext cx="2245502" cy="738664"/>
          </a:xfrm>
          <a:prstGeom prst="rect">
            <a:avLst/>
          </a:prstGeom>
          <a:solidFill>
            <a:schemeClr val="accent1">
              <a:lumMod val="75000"/>
            </a:schemeClr>
          </a:solidFill>
        </p:spPr>
        <p:txBody>
          <a:bodyPr wrap="square" rtlCol="0">
            <a:spAutoFit/>
          </a:bodyPr>
          <a:lstStyle/>
          <a:p>
            <a:pPr lvl="0">
              <a:defRPr/>
            </a:pPr>
            <a:r>
              <a:rPr lang="el-GR" sz="1400" b="1" dirty="0">
                <a:solidFill>
                  <a:prstClr val="white"/>
                </a:solidFill>
              </a:rPr>
              <a:t>Βέλγιο, Γαλλία, Γερμανία, Ιταλία, Κάτω Χώρες, Λουξεμβούργο</a:t>
            </a: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8" y="2399564"/>
            <a:ext cx="2294371" cy="646331"/>
          </a:xfrm>
          <a:prstGeom prst="rect">
            <a:avLst/>
          </a:prstGeom>
          <a:noFill/>
        </p:spPr>
        <p:txBody>
          <a:bodyPr wrap="square" rtlCol="0">
            <a:spAutoFit/>
          </a:bodyPr>
          <a:lstStyle/>
          <a:p>
            <a:pPr lvl="0">
              <a:defRPr/>
            </a:pPr>
            <a:r>
              <a:rPr lang="el-GR" sz="1200" b="1" dirty="0">
                <a:solidFill>
                  <a:prstClr val="black"/>
                </a:solidFill>
              </a:rPr>
              <a:t>Δανία, Ιρλανδία, Ηνωμένο Βασίλειο (το Ηνωμένο Βασίλειο αποχώρησε από την ΕΕ το 2020)</a:t>
            </a:r>
            <a:endParaRPr kumimoji="0" lang="fr-BE" sz="12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115955"/>
            <a:ext cx="1509823" cy="307777"/>
          </a:xfrm>
          <a:prstGeom prst="rect">
            <a:avLst/>
          </a:prstGeom>
          <a:noFill/>
        </p:spPr>
        <p:txBody>
          <a:bodyPr wrap="square" rtlCol="0">
            <a:spAutoFit/>
          </a:bodyPr>
          <a:lstStyle/>
          <a:p>
            <a:pPr lvl="0">
              <a:defRPr/>
            </a:pPr>
            <a:r>
              <a:rPr lang="el-GR" sz="1400" b="1" dirty="0">
                <a:solidFill>
                  <a:prstClr val="black"/>
                </a:solidFill>
              </a:rPr>
              <a:t>Ελλάδα</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2174963" cy="307777"/>
          </a:xfrm>
          <a:prstGeom prst="rect">
            <a:avLst/>
          </a:prstGeom>
          <a:noFill/>
        </p:spPr>
        <p:txBody>
          <a:bodyPr wrap="square" rtlCol="0">
            <a:spAutoFit/>
          </a:bodyPr>
          <a:lstStyle/>
          <a:p>
            <a:pPr lvl="0">
              <a:defRPr/>
            </a:pPr>
            <a:r>
              <a:rPr lang="el-GR" sz="1400" b="1" dirty="0">
                <a:solidFill>
                  <a:prstClr val="black"/>
                </a:solidFill>
              </a:rPr>
              <a:t>Ισπανία και Πορτογαλία</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39" y="3887723"/>
            <a:ext cx="2537233" cy="276999"/>
          </a:xfrm>
          <a:prstGeom prst="rect">
            <a:avLst/>
          </a:prstGeom>
          <a:noFill/>
        </p:spPr>
        <p:txBody>
          <a:bodyPr wrap="square" rtlCol="0">
            <a:spAutoFit/>
          </a:bodyPr>
          <a:lstStyle/>
          <a:p>
            <a:pPr lvl="0">
              <a:defRPr/>
            </a:pPr>
            <a:r>
              <a:rPr lang="el-GR" sz="1200" b="1" dirty="0">
                <a:solidFill>
                  <a:prstClr val="black"/>
                </a:solidFill>
              </a:rPr>
              <a:t>Αυστρία, Σουηδία, Φινλανδία</a:t>
            </a:r>
            <a:endParaRPr kumimoji="0" lang="fr-BE" sz="1200" b="1" i="0" u="none" strike="noStrike" kern="1200" cap="none" spc="0" normalizeH="0" baseline="0" noProof="0" dirty="0">
              <a:ln>
                <a:noFill/>
              </a:ln>
              <a:solidFill>
                <a:prstClr val="black"/>
              </a:solidFill>
              <a:effectLst/>
              <a:uLnTx/>
              <a:uFillTx/>
              <a:latin typeface="Calibri" panose="020F0502020204030204"/>
            </a:endParaRPr>
          </a:p>
        </p:txBody>
      </p:sp>
      <p:sp>
        <p:nvSpPr>
          <p:cNvPr id="25" name="Rectangle 24"/>
          <p:cNvSpPr/>
          <p:nvPr/>
        </p:nvSpPr>
        <p:spPr>
          <a:xfrm>
            <a:off x="343981" y="4232094"/>
            <a:ext cx="3286611"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79939"/>
            <a:ext cx="2247307" cy="954107"/>
          </a:xfrm>
          <a:prstGeom prst="rect">
            <a:avLst/>
          </a:prstGeom>
          <a:noFill/>
        </p:spPr>
        <p:txBody>
          <a:bodyPr wrap="square" rtlCol="0">
            <a:spAutoFit/>
          </a:bodyPr>
          <a:lstStyle/>
          <a:p>
            <a:pPr lvl="0">
              <a:defRPr/>
            </a:pPr>
            <a:r>
              <a:rPr lang="el-GR" sz="1400" b="1" dirty="0">
                <a:solidFill>
                  <a:prstClr val="black"/>
                </a:solidFill>
              </a:rPr>
              <a:t>Εσθονία, Κύπρος, Λετονία, Λιθουανία, Μάλτα, Ουγγαρία, Πολωνία, Σλοβακία, Σλοβενία, Τσεχία</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1860263" cy="307777"/>
          </a:xfrm>
          <a:prstGeom prst="rect">
            <a:avLst/>
          </a:prstGeom>
          <a:noFill/>
        </p:spPr>
        <p:txBody>
          <a:bodyPr wrap="square" rtlCol="0">
            <a:spAutoFit/>
          </a:bodyPr>
          <a:lstStyle/>
          <a:p>
            <a:pPr lvl="0">
              <a:defRPr/>
            </a:pPr>
            <a:r>
              <a:rPr lang="el-GR" sz="1400" b="1" dirty="0">
                <a:solidFill>
                  <a:prstClr val="black"/>
                </a:solidFill>
              </a:rPr>
              <a:t>Βουλγαρία, Ρουμανία</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3335" y="5731356"/>
            <a:ext cx="1498756" cy="307777"/>
          </a:xfrm>
          <a:prstGeom prst="rect">
            <a:avLst/>
          </a:prstGeom>
          <a:noFill/>
        </p:spPr>
        <p:txBody>
          <a:bodyPr wrap="square" rtlCol="0">
            <a:spAutoFit/>
          </a:bodyPr>
          <a:lstStyle/>
          <a:p>
            <a:pPr lvl="0">
              <a:defRPr/>
            </a:pPr>
            <a:r>
              <a:rPr lang="el-GR" sz="1400" b="1" dirty="0">
                <a:solidFill>
                  <a:prstClr val="black"/>
                </a:solidFill>
              </a:rPr>
              <a:t>Κροατία</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509568" y="3066330"/>
            <a:ext cx="1067855" cy="400110"/>
          </a:xfrm>
          <a:prstGeom prst="rect">
            <a:avLst/>
          </a:prstGeom>
          <a:noFill/>
        </p:spPr>
        <p:txBody>
          <a:bodyPr wrap="square" rtlCol="0">
            <a:spAutoFit/>
          </a:bodyPr>
          <a:lstStyle/>
          <a:p>
            <a:pPr lvl="0" algn="ctr">
              <a:defRPr/>
            </a:pPr>
            <a:r>
              <a:rPr lang="el-GR" sz="1000" b="1" dirty="0">
                <a:solidFill>
                  <a:prstClr val="black"/>
                </a:solidFill>
              </a:rPr>
              <a:t>Ηνωμένο Βασίλειο</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275853" y="2911648"/>
            <a:ext cx="778355" cy="246221"/>
          </a:xfrm>
          <a:prstGeom prst="rect">
            <a:avLst/>
          </a:prstGeom>
          <a:noFill/>
        </p:spPr>
        <p:txBody>
          <a:bodyPr wrap="square" rtlCol="0">
            <a:spAutoFit/>
          </a:bodyPr>
          <a:lstStyle/>
          <a:p>
            <a:pPr lvl="0">
              <a:defRPr/>
            </a:pPr>
            <a:r>
              <a:rPr lang="el-GR" sz="1000" b="1" dirty="0">
                <a:solidFill>
                  <a:prstClr val="black"/>
                </a:solidFill>
              </a:rPr>
              <a:t>Ιρλανδία</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60718" y="3562979"/>
            <a:ext cx="684803" cy="246221"/>
          </a:xfrm>
          <a:prstGeom prst="rect">
            <a:avLst/>
          </a:prstGeom>
          <a:noFill/>
        </p:spPr>
        <p:txBody>
          <a:bodyPr wrap="none" rtlCol="0">
            <a:spAutoFit/>
          </a:bodyPr>
          <a:lstStyle/>
          <a:p>
            <a:pPr lvl="0">
              <a:defRPr/>
            </a:pPr>
            <a:r>
              <a:rPr lang="el-GR" sz="1000" b="1" dirty="0">
                <a:solidFill>
                  <a:prstClr val="white"/>
                </a:solidFill>
              </a:rPr>
              <a:t>Γερμανία</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53766" y="3997955"/>
            <a:ext cx="550151" cy="246221"/>
          </a:xfrm>
          <a:prstGeom prst="rect">
            <a:avLst/>
          </a:prstGeom>
          <a:noFill/>
        </p:spPr>
        <p:txBody>
          <a:bodyPr wrap="none" rtlCol="0">
            <a:spAutoFit/>
          </a:bodyPr>
          <a:lstStyle/>
          <a:p>
            <a:pPr lvl="0">
              <a:defRPr/>
            </a:pPr>
            <a:r>
              <a:rPr lang="el-GR" sz="1000" b="1" dirty="0">
                <a:solidFill>
                  <a:prstClr val="white"/>
                </a:solidFill>
              </a:rPr>
              <a:t>Γαλλία</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74696" y="3534247"/>
            <a:ext cx="543739" cy="246221"/>
          </a:xfrm>
          <a:prstGeom prst="rect">
            <a:avLst/>
          </a:prstGeom>
          <a:noFill/>
        </p:spPr>
        <p:txBody>
          <a:bodyPr wrap="none" rtlCol="0">
            <a:spAutoFit/>
          </a:bodyPr>
          <a:lstStyle/>
          <a:p>
            <a:pPr lvl="0">
              <a:defRPr/>
            </a:pPr>
            <a:r>
              <a:rPr lang="el-GR" sz="1000" b="1" dirty="0">
                <a:solidFill>
                  <a:prstClr val="white"/>
                </a:solidFill>
              </a:rPr>
              <a:t>Βέλγιο</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841897" cy="246221"/>
          </a:xfrm>
          <a:prstGeom prst="rect">
            <a:avLst/>
          </a:prstGeom>
          <a:noFill/>
        </p:spPr>
        <p:txBody>
          <a:bodyPr wrap="none" rtlCol="0">
            <a:spAutoFit/>
          </a:bodyPr>
          <a:lstStyle/>
          <a:p>
            <a:pPr lvl="0">
              <a:defRPr/>
            </a:pPr>
            <a:r>
              <a:rPr lang="el-GR" sz="1000" b="1" dirty="0">
                <a:solidFill>
                  <a:prstClr val="white"/>
                </a:solidFill>
              </a:rPr>
              <a:t>Κάτω Χώρες</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987771" cy="246221"/>
          </a:xfrm>
          <a:prstGeom prst="rect">
            <a:avLst/>
          </a:prstGeom>
          <a:noFill/>
        </p:spPr>
        <p:txBody>
          <a:bodyPr wrap="none" rtlCol="0">
            <a:spAutoFit/>
          </a:bodyPr>
          <a:lstStyle/>
          <a:p>
            <a:pPr lvl="0">
              <a:defRPr/>
            </a:pPr>
            <a:r>
              <a:rPr lang="el-GR" sz="1000" b="1" dirty="0">
                <a:solidFill>
                  <a:prstClr val="white"/>
                </a:solidFill>
              </a:rPr>
              <a:t>Λουξεμβούργο</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26361" y="4647317"/>
            <a:ext cx="518091" cy="246221"/>
          </a:xfrm>
          <a:prstGeom prst="rect">
            <a:avLst/>
          </a:prstGeom>
          <a:noFill/>
        </p:spPr>
        <p:txBody>
          <a:bodyPr wrap="none" rtlCol="0">
            <a:spAutoFit/>
          </a:bodyPr>
          <a:lstStyle/>
          <a:p>
            <a:pPr lvl="0">
              <a:defRPr/>
            </a:pPr>
            <a:r>
              <a:rPr lang="el-GR" sz="1000" b="1" dirty="0">
                <a:solidFill>
                  <a:prstClr val="white"/>
                </a:solidFill>
              </a:rPr>
              <a:t>Ιταλία</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175565" y="4794907"/>
            <a:ext cx="611065" cy="246221"/>
          </a:xfrm>
          <a:prstGeom prst="rect">
            <a:avLst/>
          </a:prstGeom>
        </p:spPr>
        <p:txBody>
          <a:bodyPr wrap="none">
            <a:spAutoFit/>
          </a:bodyPr>
          <a:lstStyle/>
          <a:p>
            <a:pPr lvl="0">
              <a:defRPr/>
            </a:pPr>
            <a:r>
              <a:rPr lang="el-GR" sz="1000" b="1" dirty="0">
                <a:solidFill>
                  <a:prstClr val="black"/>
                </a:solidFill>
              </a:rPr>
              <a:t>Ισπανία</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642442" y="4589919"/>
            <a:ext cx="829073" cy="246221"/>
          </a:xfrm>
          <a:prstGeom prst="rect">
            <a:avLst/>
          </a:prstGeom>
        </p:spPr>
        <p:txBody>
          <a:bodyPr wrap="none">
            <a:spAutoFit/>
          </a:bodyPr>
          <a:lstStyle/>
          <a:p>
            <a:pPr lvl="0">
              <a:defRPr/>
            </a:pPr>
            <a:r>
              <a:rPr lang="el-GR" sz="1000" b="1" dirty="0">
                <a:solidFill>
                  <a:prstClr val="black"/>
                </a:solidFill>
              </a:rPr>
              <a:t>Πορτογαλία</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41643" y="4374391"/>
            <a:ext cx="628698" cy="246221"/>
          </a:xfrm>
          <a:prstGeom prst="rect">
            <a:avLst/>
          </a:prstGeom>
        </p:spPr>
        <p:txBody>
          <a:bodyPr wrap="none">
            <a:spAutoFit/>
          </a:bodyPr>
          <a:lstStyle/>
          <a:p>
            <a:pPr lvl="0">
              <a:defRPr/>
            </a:pPr>
            <a:r>
              <a:rPr lang="el-GR" sz="1000" b="1" dirty="0">
                <a:solidFill>
                  <a:prstClr val="black"/>
                </a:solidFill>
              </a:rPr>
              <a:t>Κροατία</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65495" y="5154589"/>
            <a:ext cx="591829" cy="246221"/>
          </a:xfrm>
          <a:prstGeom prst="rect">
            <a:avLst/>
          </a:prstGeom>
        </p:spPr>
        <p:txBody>
          <a:bodyPr wrap="none">
            <a:spAutoFit/>
          </a:bodyPr>
          <a:lstStyle/>
          <a:p>
            <a:pPr lvl="0">
              <a:defRPr/>
            </a:pPr>
            <a:r>
              <a:rPr lang="el-GR" sz="1000" b="1" dirty="0">
                <a:solidFill>
                  <a:prstClr val="black"/>
                </a:solidFill>
              </a:rPr>
              <a:t>Ελλάδα</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6967881" y="4665293"/>
            <a:ext cx="772969" cy="246221"/>
          </a:xfrm>
          <a:prstGeom prst="rect">
            <a:avLst/>
          </a:prstGeom>
        </p:spPr>
        <p:txBody>
          <a:bodyPr wrap="none">
            <a:spAutoFit/>
          </a:bodyPr>
          <a:lstStyle/>
          <a:p>
            <a:pPr lvl="0">
              <a:defRPr/>
            </a:pPr>
            <a:r>
              <a:rPr lang="el-GR" sz="1000" b="1" dirty="0">
                <a:solidFill>
                  <a:prstClr val="black"/>
                </a:solidFill>
              </a:rPr>
              <a:t>Βουλγαρία</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20394" y="4251280"/>
            <a:ext cx="713657" cy="246221"/>
          </a:xfrm>
          <a:prstGeom prst="rect">
            <a:avLst/>
          </a:prstGeom>
        </p:spPr>
        <p:txBody>
          <a:bodyPr wrap="none">
            <a:spAutoFit/>
          </a:bodyPr>
          <a:lstStyle/>
          <a:p>
            <a:pPr lvl="0">
              <a:defRPr/>
            </a:pPr>
            <a:r>
              <a:rPr lang="el-GR" sz="1000" b="1" dirty="0">
                <a:solidFill>
                  <a:prstClr val="black"/>
                </a:solidFill>
              </a:rPr>
              <a:t>Ρουμανία</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79994" cy="246221"/>
          </a:xfrm>
          <a:prstGeom prst="rect">
            <a:avLst/>
          </a:prstGeom>
        </p:spPr>
        <p:txBody>
          <a:bodyPr wrap="none">
            <a:spAutoFit/>
          </a:bodyPr>
          <a:lstStyle/>
          <a:p>
            <a:pPr lvl="0">
              <a:defRPr/>
            </a:pPr>
            <a:r>
              <a:rPr lang="el-GR" sz="1000" b="1">
                <a:solidFill>
                  <a:prstClr val="black"/>
                </a:solidFill>
              </a:rPr>
              <a:t>Σλοβενία</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21396" y="4102530"/>
            <a:ext cx="715260" cy="246221"/>
          </a:xfrm>
          <a:prstGeom prst="rect">
            <a:avLst/>
          </a:prstGeom>
        </p:spPr>
        <p:txBody>
          <a:bodyPr wrap="none">
            <a:spAutoFit/>
          </a:bodyPr>
          <a:lstStyle/>
          <a:p>
            <a:pPr lvl="0">
              <a:defRPr/>
            </a:pPr>
            <a:r>
              <a:rPr lang="el-GR" sz="1000" b="1" dirty="0">
                <a:solidFill>
                  <a:prstClr val="black"/>
                </a:solidFill>
              </a:rPr>
              <a:t>Ουγγαρία</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58089" y="3919033"/>
            <a:ext cx="696024" cy="246221"/>
          </a:xfrm>
          <a:prstGeom prst="rect">
            <a:avLst/>
          </a:prstGeom>
        </p:spPr>
        <p:txBody>
          <a:bodyPr wrap="none">
            <a:spAutoFit/>
          </a:bodyPr>
          <a:lstStyle/>
          <a:p>
            <a:pPr lvl="0">
              <a:defRPr/>
            </a:pPr>
            <a:r>
              <a:rPr lang="el-GR" sz="1000" b="1" dirty="0">
                <a:solidFill>
                  <a:prstClr val="black"/>
                </a:solidFill>
              </a:rPr>
              <a:t>Σλοβακία</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21396" y="3428234"/>
            <a:ext cx="660758" cy="246221"/>
          </a:xfrm>
          <a:prstGeom prst="rect">
            <a:avLst/>
          </a:prstGeom>
        </p:spPr>
        <p:txBody>
          <a:bodyPr wrap="none">
            <a:spAutoFit/>
          </a:bodyPr>
          <a:lstStyle/>
          <a:p>
            <a:pPr lvl="0">
              <a:defRPr/>
            </a:pPr>
            <a:r>
              <a:rPr lang="el-GR" sz="1000" b="1" dirty="0">
                <a:solidFill>
                  <a:prstClr val="black"/>
                </a:solidFill>
              </a:rPr>
              <a:t>Πολωνία</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5792" y="3756799"/>
            <a:ext cx="548548" cy="246221"/>
          </a:xfrm>
          <a:prstGeom prst="rect">
            <a:avLst/>
          </a:prstGeom>
        </p:spPr>
        <p:txBody>
          <a:bodyPr wrap="none">
            <a:spAutoFit/>
          </a:bodyPr>
          <a:lstStyle/>
          <a:p>
            <a:pPr lvl="0">
              <a:defRPr/>
            </a:pPr>
            <a:r>
              <a:rPr lang="el-GR" sz="1000" b="1" dirty="0">
                <a:solidFill>
                  <a:prstClr val="black"/>
                </a:solidFill>
              </a:rPr>
              <a:t>Τσεχία</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19976" y="2416304"/>
            <a:ext cx="636713" cy="246221"/>
          </a:xfrm>
          <a:prstGeom prst="rect">
            <a:avLst/>
          </a:prstGeom>
        </p:spPr>
        <p:txBody>
          <a:bodyPr wrap="none">
            <a:spAutoFit/>
          </a:bodyPr>
          <a:lstStyle/>
          <a:p>
            <a:pPr lvl="0">
              <a:defRPr/>
            </a:pPr>
            <a:r>
              <a:rPr lang="el-GR" sz="1000" b="1" dirty="0">
                <a:solidFill>
                  <a:prstClr val="black"/>
                </a:solidFill>
              </a:rPr>
              <a:t>Σουηδία</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754180" y="2047824"/>
            <a:ext cx="764953" cy="246221"/>
          </a:xfrm>
          <a:prstGeom prst="rect">
            <a:avLst/>
          </a:prstGeom>
        </p:spPr>
        <p:txBody>
          <a:bodyPr wrap="none">
            <a:spAutoFit/>
          </a:bodyPr>
          <a:lstStyle/>
          <a:p>
            <a:pPr lvl="0">
              <a:defRPr/>
            </a:pPr>
            <a:r>
              <a:rPr lang="el-GR" sz="1000" b="1" dirty="0">
                <a:solidFill>
                  <a:prstClr val="black"/>
                </a:solidFill>
              </a:rPr>
              <a:t>Φινλανδία</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630301" cy="246221"/>
          </a:xfrm>
          <a:prstGeom prst="rect">
            <a:avLst/>
          </a:prstGeom>
        </p:spPr>
        <p:txBody>
          <a:bodyPr wrap="none">
            <a:spAutoFit/>
          </a:bodyPr>
          <a:lstStyle/>
          <a:p>
            <a:pPr lvl="0">
              <a:defRPr/>
            </a:pPr>
            <a:r>
              <a:rPr lang="el-GR" sz="1000" b="1" dirty="0">
                <a:solidFill>
                  <a:prstClr val="black"/>
                </a:solidFill>
              </a:rPr>
              <a:t>Εσθονία</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612668" cy="246221"/>
          </a:xfrm>
          <a:prstGeom prst="rect">
            <a:avLst/>
          </a:prstGeom>
        </p:spPr>
        <p:txBody>
          <a:bodyPr wrap="none">
            <a:spAutoFit/>
          </a:bodyPr>
          <a:lstStyle/>
          <a:p>
            <a:pPr lvl="0">
              <a:defRPr/>
            </a:pPr>
            <a:r>
              <a:rPr lang="el-GR" sz="1000" b="1" dirty="0">
                <a:solidFill>
                  <a:prstClr val="black"/>
                </a:solidFill>
              </a:rPr>
              <a:t>Λετονία</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747539" y="2975579"/>
            <a:ext cx="756938" cy="246221"/>
          </a:xfrm>
          <a:prstGeom prst="rect">
            <a:avLst/>
          </a:prstGeom>
        </p:spPr>
        <p:txBody>
          <a:bodyPr wrap="none">
            <a:spAutoFit/>
          </a:bodyPr>
          <a:lstStyle/>
          <a:p>
            <a:pPr lvl="0">
              <a:defRPr/>
            </a:pPr>
            <a:r>
              <a:rPr lang="el-GR" sz="1000" b="1" dirty="0">
                <a:solidFill>
                  <a:prstClr val="black"/>
                </a:solidFill>
              </a:rPr>
              <a:t>Λιθουανία</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559769" cy="246221"/>
          </a:xfrm>
          <a:prstGeom prst="rect">
            <a:avLst/>
          </a:prstGeom>
        </p:spPr>
        <p:txBody>
          <a:bodyPr wrap="none">
            <a:spAutoFit/>
          </a:bodyPr>
          <a:lstStyle/>
          <a:p>
            <a:pPr lvl="0">
              <a:defRPr/>
            </a:pPr>
            <a:r>
              <a:rPr lang="el-GR" sz="1000" b="1" dirty="0">
                <a:solidFill>
                  <a:prstClr val="black"/>
                </a:solidFill>
              </a:rPr>
              <a:t>Μάλτα</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588623" cy="246221"/>
          </a:xfrm>
          <a:prstGeom prst="rect">
            <a:avLst/>
          </a:prstGeom>
        </p:spPr>
        <p:txBody>
          <a:bodyPr wrap="none">
            <a:spAutoFit/>
          </a:bodyPr>
          <a:lstStyle/>
          <a:p>
            <a:pPr lvl="0">
              <a:defRPr/>
            </a:pPr>
            <a:r>
              <a:rPr lang="el-GR" sz="1000" b="1" dirty="0">
                <a:solidFill>
                  <a:prstClr val="black"/>
                </a:solidFill>
              </a:rPr>
              <a:t>Κύπρος</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749684" y="2852505"/>
            <a:ext cx="506870" cy="246221"/>
          </a:xfrm>
          <a:prstGeom prst="rect">
            <a:avLst/>
          </a:prstGeom>
        </p:spPr>
        <p:txBody>
          <a:bodyPr wrap="none">
            <a:spAutoFit/>
          </a:bodyPr>
          <a:lstStyle/>
          <a:p>
            <a:pPr lvl="0">
              <a:defRPr/>
            </a:pPr>
            <a:r>
              <a:rPr lang="el-GR" sz="1000" b="1" dirty="0">
                <a:solidFill>
                  <a:prstClr val="black"/>
                </a:solidFill>
              </a:rPr>
              <a:t>Δανία</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5966889" y="4031676"/>
            <a:ext cx="631904" cy="246221"/>
          </a:xfrm>
          <a:prstGeom prst="rect">
            <a:avLst/>
          </a:prstGeom>
        </p:spPr>
        <p:txBody>
          <a:bodyPr wrap="none">
            <a:spAutoFit/>
          </a:bodyPr>
          <a:lstStyle/>
          <a:p>
            <a:pPr lvl="0">
              <a:defRPr/>
            </a:pPr>
            <a:r>
              <a:rPr lang="el-GR" sz="1000" b="1" dirty="0">
                <a:solidFill>
                  <a:prstClr val="black"/>
                </a:solidFill>
              </a:rPr>
              <a:t>Αυστρία</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2473272"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a:t>
            </a:r>
            <a:r>
              <a:rPr lang="el-GR" sz="3200" b="1" dirty="0">
                <a:solidFill>
                  <a:srgbClr val="00B0F0"/>
                </a:solidFill>
              </a:rPr>
              <a:t>ΧΩΡΕΣ ΕΕ</a:t>
            </a:r>
            <a:endParaRPr lang="fr-FR" sz="3200" b="1" dirty="0">
              <a:solidFill>
                <a:srgbClr val="00B0F0"/>
              </a:solidFill>
            </a:endParaRP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0244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04761F-8A94-0E4B-8476-A73D91B8A152}"/>
              </a:ext>
            </a:extLst>
          </p:cNvPr>
          <p:cNvSpPr/>
          <p:nvPr/>
        </p:nvSpPr>
        <p:spPr>
          <a:xfrm rot="16200000">
            <a:off x="8133720" y="5826451"/>
            <a:ext cx="1816871" cy="246223"/>
          </a:xfrm>
          <a:prstGeom prst="rect">
            <a:avLst/>
          </a:prstGeom>
        </p:spPr>
        <p:txBody>
          <a:bodyPr wrap="square">
            <a:spAutoFit/>
          </a:bodyPr>
          <a:lstStyle/>
          <a:p>
            <a:r>
              <a:rPr lang="el-GR" sz="1000" b="1" dirty="0">
                <a:solidFill>
                  <a:srgbClr val="00B0F0"/>
                </a:solidFill>
                <a:latin typeface="Arial" charset="0"/>
                <a:ea typeface="Arial" charset="0"/>
                <a:cs typeface="Arial" charset="0"/>
              </a:rPr>
              <a:t>ΤΟ ΕΥΡΩΠΑΪΚΟ ΕΡΓΟ</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1971" y="-1218"/>
            <a:ext cx="370284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a:t>
            </a:r>
            <a:r>
              <a:rPr lang="el-GR" sz="3200" b="1" dirty="0">
                <a:solidFill>
                  <a:srgbClr val="00B0F0"/>
                </a:solidFill>
              </a:rPr>
              <a:t>ΧΩΡΟΣ ΣΕΝΓΚΕΝ</a:t>
            </a:r>
            <a:endParaRPr lang="fr-FR" sz="3200" b="1" dirty="0">
              <a:solidFill>
                <a:srgbClr val="00B0F0"/>
              </a:solidFill>
            </a:endParaRP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pic>
        <p:nvPicPr>
          <p:cNvPr id="3" name="Picture 2">
            <a:extLst>
              <a:ext uri="{FF2B5EF4-FFF2-40B4-BE49-F238E27FC236}">
                <a16:creationId xmlns:a16="http://schemas.microsoft.com/office/drawing/2014/main" id="{9934488E-DA23-ECB2-26FE-1A9EA9DE1ED3}"/>
              </a:ext>
            </a:extLst>
          </p:cNvPr>
          <p:cNvPicPr>
            <a:picLocks noChangeAspect="1"/>
          </p:cNvPicPr>
          <p:nvPr/>
        </p:nvPicPr>
        <p:blipFill>
          <a:blip r:embed="rId3"/>
          <a:srcRect l="32" r="32"/>
          <a:stretch/>
        </p:blipFill>
        <p:spPr>
          <a:xfrm>
            <a:off x="892135" y="913182"/>
            <a:ext cx="5904906" cy="5335460"/>
          </a:xfrm>
          <a:prstGeom prst="rect">
            <a:avLst/>
          </a:prstGeom>
        </p:spPr>
      </p:pic>
      <p:sp>
        <p:nvSpPr>
          <p:cNvPr id="2" name="Flowchart: Connector 1"/>
          <p:cNvSpPr/>
          <p:nvPr/>
        </p:nvSpPr>
        <p:spPr>
          <a:xfrm>
            <a:off x="6036290" y="1846305"/>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bg1"/>
                </a:solidFill>
              </a:rPr>
              <a:t>Το γνωρίζατε; Μπορείτε να ταξιδέψετε ελεύθερα μεταξύ των 2</a:t>
            </a:r>
            <a:r>
              <a:rPr lang="fr-BE" sz="1600" b="1" dirty="0">
                <a:solidFill>
                  <a:schemeClr val="bg1"/>
                </a:solidFill>
              </a:rPr>
              <a:t>7</a:t>
            </a:r>
            <a:r>
              <a:rPr lang="el-GR" sz="1600" b="1" dirty="0">
                <a:solidFill>
                  <a:schemeClr val="bg1"/>
                </a:solidFill>
              </a:rPr>
              <a:t> χωρών του χώρου </a:t>
            </a:r>
            <a:r>
              <a:rPr lang="el-GR" sz="1600" b="1" dirty="0" err="1">
                <a:solidFill>
                  <a:schemeClr val="bg1"/>
                </a:solidFill>
              </a:rPr>
              <a:t>Σένγκεν</a:t>
            </a:r>
            <a:r>
              <a:rPr lang="el-GR" sz="1600" b="1" dirty="0">
                <a:solidFill>
                  <a:schemeClr val="bg1"/>
                </a:solidFill>
              </a:rPr>
              <a:t> χωρίς να επιδείξετε το διαβατήριό σας;</a:t>
            </a:r>
            <a:endParaRPr lang="en-GB" sz="1600" b="1" dirty="0">
              <a:solidFill>
                <a:schemeClr val="bg1"/>
              </a:solidFill>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50BC9E-90BE-AB2A-80A8-F1A23510A8C7}"/>
              </a:ext>
            </a:extLst>
          </p:cNvPr>
          <p:cNvSpPr/>
          <p:nvPr/>
        </p:nvSpPr>
        <p:spPr>
          <a:xfrm>
            <a:off x="1295400" y="1198880"/>
            <a:ext cx="6623474" cy="4969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Map&#10;&#10;Description automatically generated">
            <a:extLst>
              <a:ext uri="{FF2B5EF4-FFF2-40B4-BE49-F238E27FC236}">
                <a16:creationId xmlns:a16="http://schemas.microsoft.com/office/drawing/2014/main" id="{08E8463E-A282-27D3-3A06-B752FDDC1F3F}"/>
              </a:ext>
            </a:extLst>
          </p:cNvPr>
          <p:cNvPicPr>
            <a:picLocks noChangeAspect="1"/>
          </p:cNvPicPr>
          <p:nvPr/>
        </p:nvPicPr>
        <p:blipFill rotWithShape="1">
          <a:blip r:embed="rId3"/>
          <a:srcRect l="22981" t="15416" r="4374"/>
          <a:stretch/>
        </p:blipFill>
        <p:spPr>
          <a:xfrm>
            <a:off x="1276203" y="1198882"/>
            <a:ext cx="6642671" cy="496932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133720" y="5826451"/>
            <a:ext cx="1816872" cy="246223"/>
          </a:xfrm>
          <a:prstGeom prst="rect">
            <a:avLst/>
          </a:prstGeom>
        </p:spPr>
        <p:txBody>
          <a:bodyPr wrap="square">
            <a:spAutoFit/>
          </a:bodyPr>
          <a:lstStyle/>
          <a:p>
            <a:r>
              <a:rPr lang="el-GR" sz="1000" b="1" dirty="0">
                <a:solidFill>
                  <a:srgbClr val="00B0F0"/>
                </a:solidFill>
                <a:latin typeface="Arial" charset="0"/>
                <a:ea typeface="Arial" charset="0"/>
                <a:cs typeface="Arial" charset="0"/>
              </a:rPr>
              <a:t>ΤΟ ΕΥΡΩΠΑΪΚΟ ΕΡΓΟ</a:t>
            </a:r>
          </a:p>
        </p:txBody>
      </p:sp>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602480" y="6168202"/>
            <a:ext cx="3316394" cy="276999"/>
          </a:xfrm>
          <a:prstGeom prst="rect">
            <a:avLst/>
          </a:prstGeom>
          <a:solidFill>
            <a:srgbClr val="FFC000"/>
          </a:solidFill>
        </p:spPr>
        <p:txBody>
          <a:bodyPr wrap="square" rtlCol="0">
            <a:spAutoFit/>
          </a:bodyPr>
          <a:lstStyle/>
          <a:p>
            <a:r>
              <a:rPr lang="el-GR" sz="1200" b="1" dirty="0"/>
              <a:t>Χώρες της ΕΕ που δεν χρησιμοποιούν το ευρώ</a:t>
            </a:r>
            <a:endParaRPr lang="en-US" sz="1200" b="1" dirty="0">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0" y="6168201"/>
            <a:ext cx="3307080" cy="276999"/>
          </a:xfrm>
          <a:prstGeom prst="rect">
            <a:avLst/>
          </a:prstGeom>
          <a:solidFill>
            <a:srgbClr val="00B0F0"/>
          </a:solidFill>
        </p:spPr>
        <p:txBody>
          <a:bodyPr wrap="square" rtlCol="0">
            <a:spAutoFit/>
          </a:bodyPr>
          <a:lstStyle/>
          <a:p>
            <a:r>
              <a:rPr lang="el-GR" sz="1200" b="1" dirty="0"/>
              <a:t>Χώρες της ΕΕ που χρησιμοποιούν το ευρώ</a:t>
            </a:r>
            <a:endParaRPr lang="en-US" sz="1200" b="1" dirty="0"/>
          </a:p>
        </p:txBody>
      </p:sp>
      <p:sp>
        <p:nvSpPr>
          <p:cNvPr id="2" name="Rectangle 1"/>
          <p:cNvSpPr/>
          <p:nvPr/>
        </p:nvSpPr>
        <p:spPr>
          <a:xfrm>
            <a:off x="15343" y="1295"/>
            <a:ext cx="2727858"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a:t>
            </a:r>
            <a:r>
              <a:rPr lang="el-GR" sz="3200" b="1" dirty="0">
                <a:solidFill>
                  <a:srgbClr val="00B0F0"/>
                </a:solidFill>
              </a:rPr>
              <a:t>ΕΥΡΩΖΩΝΗ</a:t>
            </a:r>
            <a:endParaRPr lang="fr-FR" sz="3200" b="1" dirty="0">
              <a:solidFill>
                <a:srgbClr val="00B0F0"/>
              </a:solidFill>
            </a:endParaRP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54"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Flowchart: Connector 5"/>
          <p:cNvSpPr/>
          <p:nvPr/>
        </p:nvSpPr>
        <p:spPr>
          <a:xfrm>
            <a:off x="6198302" y="605210"/>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fr-BE" sz="2000" b="1" dirty="0">
                <a:solidFill>
                  <a:schemeClr val="tx1"/>
                </a:solidFill>
              </a:rPr>
              <a:t>20</a:t>
            </a:r>
            <a:r>
              <a:rPr lang="el-GR" sz="2000" b="1" dirty="0">
                <a:solidFill>
                  <a:schemeClr val="tx1"/>
                </a:solidFill>
              </a:rPr>
              <a:t> χώρες της ΕΕ χρησιμοποιούν πλέον το ευρώ ως εθνικό νόμισμα</a:t>
            </a:r>
            <a:endParaRPr lang="en-GB" sz="2000" b="1" dirty="0">
              <a:solidFill>
                <a:schemeClr val="tx1"/>
              </a:solidFill>
            </a:endParaRPr>
          </a:p>
        </p:txBody>
      </p: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642360" cy="461665"/>
          </a:xfrm>
          <a:prstGeom prst="rect">
            <a:avLst/>
          </a:prstGeom>
          <a:noFill/>
        </p:spPr>
        <p:txBody>
          <a:bodyPr wrap="square" rtlCol="0">
            <a:spAutoFit/>
          </a:bodyPr>
          <a:lstStyle/>
          <a:p>
            <a:r>
              <a:rPr lang="el-GR" sz="2400" b="1" dirty="0"/>
              <a:t>ΠΙΝΑΚΑΣ ΠΕΡΙΕΧΟΜΕΝΩΝ</a:t>
            </a:r>
            <a:endParaRPr lang="en-IE" sz="2400" b="1" dirty="0"/>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59090"/>
            <a:ext cx="2407886" cy="400110"/>
          </a:xfrm>
          <a:prstGeom prst="rect">
            <a:avLst/>
          </a:prstGeom>
          <a:noFill/>
        </p:spPr>
        <p:txBody>
          <a:bodyPr wrap="square" rtlCol="0">
            <a:spAutoFit/>
          </a:bodyPr>
          <a:lstStyle/>
          <a:p>
            <a:r>
              <a:rPr lang="el-GR" sz="2000" b="1" dirty="0">
                <a:latin typeface="Calibri" charset="0"/>
                <a:ea typeface="Calibri" charset="0"/>
                <a:cs typeface="Calibri" charset="0"/>
              </a:rPr>
              <a:t>ΤΙ ΕΙΝΑΙ Η ΕΥΡΩΠΗ;</a:t>
            </a:r>
            <a:endParaRPr lang="fr-FR" sz="2000" b="1" dirty="0">
              <a:latin typeface="Calibri" charset="0"/>
              <a:ea typeface="Calibri" charset="0"/>
              <a:cs typeface="Calibri" charset="0"/>
            </a:endParaRPr>
          </a:p>
        </p:txBody>
      </p:sp>
      <p:sp>
        <p:nvSpPr>
          <p:cNvPr id="12" name="TextBox 11"/>
          <p:cNvSpPr txBox="1"/>
          <p:nvPr/>
        </p:nvSpPr>
        <p:spPr>
          <a:xfrm>
            <a:off x="746116" y="2149239"/>
            <a:ext cx="2865086" cy="400110"/>
          </a:xfrm>
          <a:prstGeom prst="rect">
            <a:avLst/>
          </a:prstGeom>
          <a:noFill/>
        </p:spPr>
        <p:txBody>
          <a:bodyPr wrap="square" rtlCol="0">
            <a:spAutoFit/>
          </a:bodyPr>
          <a:lstStyle/>
          <a:p>
            <a:r>
              <a:rPr lang="el-GR" sz="2000" b="1" dirty="0">
                <a:latin typeface="Calibri" charset="0"/>
                <a:ea typeface="Calibri" charset="0"/>
                <a:cs typeface="Calibri" charset="0"/>
              </a:rPr>
              <a:t>ΤΟ ΕΥΡΩΠΑΪΚΟ ΕΡΓΟ</a:t>
            </a:r>
            <a:endParaRPr lang="en-IE" dirty="0"/>
          </a:p>
        </p:txBody>
      </p:sp>
      <p:sp>
        <p:nvSpPr>
          <p:cNvPr id="13" name="TextBox 12"/>
          <p:cNvSpPr txBox="1"/>
          <p:nvPr/>
        </p:nvSpPr>
        <p:spPr>
          <a:xfrm>
            <a:off x="771991" y="3012152"/>
            <a:ext cx="2865086" cy="400110"/>
          </a:xfrm>
          <a:prstGeom prst="rect">
            <a:avLst/>
          </a:prstGeom>
          <a:noFill/>
        </p:spPr>
        <p:txBody>
          <a:bodyPr wrap="square" rtlCol="0">
            <a:spAutoFit/>
          </a:bodyPr>
          <a:lstStyle/>
          <a:p>
            <a:r>
              <a:rPr lang="el-GR" sz="2000" b="1" dirty="0"/>
              <a:t>ΤΙ ΚΑΝΕΙ Η ΕΕ;</a:t>
            </a:r>
            <a:endParaRPr lang="en-IE" sz="2000" b="1" dirty="0"/>
          </a:p>
        </p:txBody>
      </p:sp>
      <p:sp>
        <p:nvSpPr>
          <p:cNvPr id="14" name="TextBox 13"/>
          <p:cNvSpPr txBox="1"/>
          <p:nvPr/>
        </p:nvSpPr>
        <p:spPr>
          <a:xfrm>
            <a:off x="746116" y="3777170"/>
            <a:ext cx="3229696" cy="400110"/>
          </a:xfrm>
          <a:prstGeom prst="rect">
            <a:avLst/>
          </a:prstGeom>
          <a:noFill/>
        </p:spPr>
        <p:txBody>
          <a:bodyPr wrap="square" rtlCol="0">
            <a:spAutoFit/>
          </a:bodyPr>
          <a:lstStyle/>
          <a:p>
            <a:r>
              <a:rPr lang="el-GR" sz="2000" b="1" dirty="0"/>
              <a:t>ΠΩΣ ΛΕΙΤΟΥΡΓΕΙ Η ΕΕ;</a:t>
            </a:r>
            <a:endParaRPr lang="en-IE" sz="2000" b="1" dirty="0"/>
          </a:p>
        </p:txBody>
      </p:sp>
      <p:sp>
        <p:nvSpPr>
          <p:cNvPr id="15" name="TextBox 14"/>
          <p:cNvSpPr txBox="1"/>
          <p:nvPr/>
        </p:nvSpPr>
        <p:spPr>
          <a:xfrm>
            <a:off x="746116" y="4419696"/>
            <a:ext cx="3031575" cy="707886"/>
          </a:xfrm>
          <a:prstGeom prst="rect">
            <a:avLst/>
          </a:prstGeom>
          <a:noFill/>
        </p:spPr>
        <p:txBody>
          <a:bodyPr wrap="square" rtlCol="0">
            <a:spAutoFit/>
          </a:bodyPr>
          <a:lstStyle/>
          <a:p>
            <a:r>
              <a:rPr lang="el-GR" sz="2000" b="1" dirty="0"/>
              <a:t>ΠΩΣ ΜΠΟΡΩ ΝΑ ΜΑΘΩ ΠΕΡΙΣΣΟΤΕΡΑ;</a:t>
            </a:r>
            <a:endParaRPr lang="en-IE" sz="2000" b="1" dirty="0"/>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746116" y="5449567"/>
            <a:ext cx="2698275" cy="400110"/>
          </a:xfrm>
          <a:prstGeom prst="rect">
            <a:avLst/>
          </a:prstGeom>
          <a:noFill/>
        </p:spPr>
        <p:txBody>
          <a:bodyPr wrap="square" rtlCol="0">
            <a:spAutoFit/>
          </a:bodyPr>
          <a:lstStyle/>
          <a:p>
            <a:r>
              <a:rPr lang="el-GR" sz="2000" b="1" dirty="0"/>
              <a:t>ΕΠΙΚΟΙΝΩΝΙΑ</a:t>
            </a:r>
            <a:endParaRPr lang="en-IE" sz="2000" b="1" dirty="0"/>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0" y="2448798"/>
            <a:ext cx="7665720" cy="830997"/>
          </a:xfrm>
          <a:prstGeom prst="rect">
            <a:avLst/>
          </a:prstGeom>
          <a:noFill/>
        </p:spPr>
        <p:txBody>
          <a:bodyPr wrap="square" rtlCol="0">
            <a:spAutoFit/>
          </a:bodyPr>
          <a:lstStyle/>
          <a:p>
            <a:pPr algn="ctr"/>
            <a:r>
              <a:rPr lang="el-GR" sz="4800" b="1" dirty="0">
                <a:solidFill>
                  <a:schemeClr val="bg1"/>
                </a:solidFill>
              </a:rPr>
              <a:t>ΤΙ ΚΑΝΕΙ Η ΕΕ;</a:t>
            </a:r>
            <a:endParaRPr lang="fr-FR" sz="48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893508"/>
            <a:ext cx="4238625" cy="3939540"/>
          </a:xfrm>
          <a:prstGeom prst="rect">
            <a:avLst/>
          </a:prstGeom>
          <a:noFill/>
        </p:spPr>
        <p:txBody>
          <a:bodyPr wrap="square" rtlCol="0">
            <a:spAutoFit/>
          </a:bodyPr>
          <a:lstStyle/>
          <a:p>
            <a:pPr algn="ctr"/>
            <a:r>
              <a:rPr lang="el-GR" sz="5000" b="1" dirty="0">
                <a:solidFill>
                  <a:schemeClr val="bg1"/>
                </a:solidFill>
              </a:rPr>
              <a:t>ΤΙ ΠΙΣΤΕΥΕΤΕ ΟΤΙ ΚΑΝΕΙ Η ΕΥΡΩΠΑΪΚΗ ΕΝΩΣΗ ΓΙΑ ΣΑΣ;</a:t>
            </a:r>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06653"/>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l-GR" sz="3600" b="1" dirty="0">
                <a:solidFill>
                  <a:srgbClr val="C00000"/>
                </a:solidFill>
                <a:latin typeface="+mn-lt"/>
              </a:rPr>
              <a:t>ΣΠΟΥΔΕΣ, ΕΡΓΑΣΙΑ ΚΑΙ ΕΘΕΛΟΝΤΙΣΜΟΣ</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26379000"/>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l-GR" sz="1000" b="1" dirty="0">
                <a:solidFill>
                  <a:srgbClr val="C00000"/>
                </a:solidFill>
                <a:latin typeface="Arial" panose="020B0604020202020204" pitchFamily="34" charset="0"/>
                <a:cs typeface="Arial" panose="020B0604020202020204" pitchFamily="34" charset="0"/>
              </a:rPr>
              <a:t>ΤΙ ΚΑΝΕΙ Η ΕΕ;</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65072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37133"/>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l-GR" sz="3600" b="1" dirty="0">
                <a:solidFill>
                  <a:srgbClr val="C00000"/>
                </a:solidFill>
                <a:latin typeface="+mn-lt"/>
              </a:rPr>
              <a:t>ΤΑΞΙΔΙΑ</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28935158"/>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4" name="TextBox 13"/>
          <p:cNvSpPr txBox="1"/>
          <p:nvPr/>
        </p:nvSpPr>
        <p:spPr>
          <a:xfrm>
            <a:off x="8839200" y="5120640"/>
            <a:ext cx="338554" cy="1737360"/>
          </a:xfrm>
          <a:prstGeom prst="rect">
            <a:avLst/>
          </a:prstGeom>
          <a:noFill/>
        </p:spPr>
        <p:txBody>
          <a:bodyPr vert="vert270" wrap="square" rtlCol="0">
            <a:spAutoFit/>
          </a:bodyPr>
          <a:lstStyle/>
          <a:p>
            <a:r>
              <a:rPr lang="el-GR" sz="1000" b="1" dirty="0">
                <a:solidFill>
                  <a:srgbClr val="C00000"/>
                </a:solidFill>
                <a:latin typeface="Arial" panose="020B0604020202020204" pitchFamily="34" charset="0"/>
                <a:cs typeface="Arial" panose="020B0604020202020204" pitchFamily="34" charset="0"/>
              </a:rPr>
              <a:t>ΤΙ ΚΑΝΕΙ Η ΕΕ;</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565072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58877"/>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el-GR" sz="3600" b="1" dirty="0">
                <a:solidFill>
                  <a:srgbClr val="C00000"/>
                </a:solidFill>
                <a:latin typeface="+mn-lt"/>
              </a:rPr>
              <a:t>...ΚΑΙ ΠΟΛΥ ΠΕΡΙΣΣΟΤΕΡΑ</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38104837"/>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8839200" y="5120640"/>
            <a:ext cx="338554" cy="1737360"/>
          </a:xfrm>
          <a:prstGeom prst="rect">
            <a:avLst/>
          </a:prstGeom>
          <a:noFill/>
        </p:spPr>
        <p:txBody>
          <a:bodyPr vert="vert270" wrap="square" rtlCol="0">
            <a:spAutoFit/>
          </a:bodyPr>
          <a:lstStyle/>
          <a:p>
            <a:r>
              <a:rPr lang="el-GR" sz="1000" b="1" dirty="0">
                <a:solidFill>
                  <a:srgbClr val="C00000"/>
                </a:solidFill>
                <a:latin typeface="Arial" panose="020B0604020202020204" pitchFamily="34" charset="0"/>
                <a:cs typeface="Arial" panose="020B0604020202020204" pitchFamily="34" charset="0"/>
              </a:rPr>
              <a:t>ΤΙ ΚΑΝΕΙ Η ΕΕ;</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565072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98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l-GR" sz="3600" b="1" dirty="0">
                <a:solidFill>
                  <a:srgbClr val="C00000"/>
                </a:solidFill>
                <a:latin typeface="+mn-lt"/>
              </a:rPr>
              <a:t>ΠΡΟΤΕΡΑΙΟΤΗΤΕΣ ΤΗΣ ΕΕ</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73559699"/>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1" name="TextBox 10"/>
          <p:cNvSpPr txBox="1"/>
          <p:nvPr/>
        </p:nvSpPr>
        <p:spPr>
          <a:xfrm>
            <a:off x="8839200" y="5120640"/>
            <a:ext cx="338554" cy="1737360"/>
          </a:xfrm>
          <a:prstGeom prst="rect">
            <a:avLst/>
          </a:prstGeom>
          <a:noFill/>
        </p:spPr>
        <p:txBody>
          <a:bodyPr vert="vert270" wrap="square" rtlCol="0">
            <a:spAutoFit/>
          </a:bodyPr>
          <a:lstStyle/>
          <a:p>
            <a:r>
              <a:rPr lang="el-GR" sz="1000" b="1" dirty="0">
                <a:solidFill>
                  <a:srgbClr val="C00000"/>
                </a:solidFill>
                <a:latin typeface="Arial" panose="020B0604020202020204" pitchFamily="34" charset="0"/>
                <a:cs typeface="Arial" panose="020B0604020202020204" pitchFamily="34" charset="0"/>
              </a:rPr>
              <a:t>ΤΙ ΚΑΝΕΙ Η ΕΕ;</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565072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7481993"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a:t>
            </a:r>
            <a:r>
              <a:rPr lang="el-GR" sz="3600" b="1" dirty="0">
                <a:solidFill>
                  <a:srgbClr val="C00000"/>
                </a:solidFill>
                <a:latin typeface="+mn-lt"/>
              </a:rPr>
              <a:t>ΑΛΛΗΛΕΓΓΥΗ ΤΗΣ ΕΕ ΠΡΟΣ ΤΗΝ ΟΥΚΡΑΝΙΑ</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r>
              <a:rPr lang="fr-BE" sz="2400" dirty="0">
                <a:hlinkClick r:id="rId4"/>
              </a:rPr>
              <a:t>#</a:t>
            </a:r>
            <a:r>
              <a:rPr lang="fr-BE" sz="2400" dirty="0" err="1">
                <a:hlinkClick r:id="rId4"/>
              </a:rPr>
              <a:t>StandWithUkraine</a:t>
            </a:r>
            <a:endParaRPr lang="fr-BE" sz="2400" dirty="0"/>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l-GR" sz="1000" b="1" dirty="0">
                <a:solidFill>
                  <a:srgbClr val="C00000"/>
                </a:solidFill>
                <a:latin typeface="Arial" panose="020B0604020202020204" pitchFamily="34" charset="0"/>
                <a:cs typeface="Arial" panose="020B0604020202020204" pitchFamily="34" charset="0"/>
              </a:rPr>
              <a:t>ΤΙ ΚΑΝΕΙ Η ΕΕ;</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65072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304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166360" y="1203959"/>
            <a:ext cx="3625594" cy="3552319"/>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403847" y="1663463"/>
            <a:ext cx="3177621" cy="2677656"/>
          </a:xfrm>
          <a:prstGeom prst="rect">
            <a:avLst/>
          </a:prstGeom>
          <a:noFill/>
        </p:spPr>
        <p:txBody>
          <a:bodyPr wrap="square" rtlCol="0">
            <a:spAutoFit/>
          </a:bodyPr>
          <a:lstStyle/>
          <a:p>
            <a:pPr algn="ctr"/>
            <a:r>
              <a:rPr lang="el-GR" sz="2800" b="1" dirty="0">
                <a:solidFill>
                  <a:schemeClr val="bg1"/>
                </a:solidFill>
              </a:rPr>
              <a:t>Σε ποια θέματα θεωρείτε ότι πρέπει να δώσουν προτεραιότητα τα ευρωπαϊκά θεσμικά όργανα;</a:t>
            </a:r>
            <a:endParaRPr lang="en-IE" sz="28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678995" y="2792764"/>
            <a:ext cx="7429500" cy="830997"/>
          </a:xfrm>
          <a:prstGeom prst="rect">
            <a:avLst/>
          </a:prstGeom>
          <a:noFill/>
        </p:spPr>
        <p:txBody>
          <a:bodyPr wrap="square" rtlCol="0">
            <a:spAutoFit/>
          </a:bodyPr>
          <a:lstStyle/>
          <a:p>
            <a:pPr algn="ctr"/>
            <a:r>
              <a:rPr lang="el-GR" sz="4800" b="1" dirty="0">
                <a:solidFill>
                  <a:schemeClr val="bg1"/>
                </a:solidFill>
              </a:rPr>
              <a:t>ΠΩΣ ΛΕΙΤΟΥΡΓΕΙ Η ΕΕ;</a:t>
            </a:r>
            <a:endParaRPr lang="fr-FR" sz="48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034380" y="5740800"/>
            <a:ext cx="1980599" cy="253799"/>
          </a:xfrm>
          <a:prstGeom prst="rect">
            <a:avLst/>
          </a:prstGeom>
        </p:spPr>
        <p:txBody>
          <a:bodyPr wrap="square">
            <a:spAutoFit/>
          </a:bodyPr>
          <a:lstStyle/>
          <a:p>
            <a:r>
              <a:rPr lang="el-GR" sz="1000" b="1" dirty="0">
                <a:solidFill>
                  <a:srgbClr val="FFA00E"/>
                </a:solidFill>
                <a:latin typeface="Arial" charset="0"/>
                <a:ea typeface="Arial" charset="0"/>
                <a:cs typeface="Arial" charset="0"/>
              </a:rPr>
              <a:t>ΠΏΣ ΛΕΙΤΟΥΡΓΕΊ Η ΕΕ;</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2" y="157713"/>
            <a:ext cx="6699817" cy="584775"/>
          </a:xfrm>
          <a:prstGeom prst="rect">
            <a:avLst/>
          </a:prstGeom>
          <a:noFill/>
        </p:spPr>
        <p:txBody>
          <a:bodyPr wrap="square" rtlCol="0">
            <a:spAutoFit/>
          </a:bodyPr>
          <a:lstStyle/>
          <a:p>
            <a:r>
              <a:rPr lang="el-GR" sz="3200" b="1" dirty="0">
                <a:solidFill>
                  <a:srgbClr val="FFC000"/>
                </a:solidFill>
              </a:rPr>
              <a:t>ΤΟ ΕΥΡΩΠΑΪΚΟ ΚΟΙΝΟΒΟΥΛΙΟ</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9309" y="194590"/>
            <a:ext cx="966710" cy="527296"/>
          </a:xfrm>
          <a:prstGeom prst="rect">
            <a:avLst/>
          </a:prstGeom>
        </p:spPr>
      </p:pic>
      <p:graphicFrame>
        <p:nvGraphicFramePr>
          <p:cNvPr id="4" name="Diagram 3"/>
          <p:cNvGraphicFramePr/>
          <p:nvPr>
            <p:extLst>
              <p:ext uri="{D42A27DB-BD31-4B8C-83A1-F6EECF244321}">
                <p14:modId xmlns:p14="http://schemas.microsoft.com/office/powerpoint/2010/main" val="1941445979"/>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el-GR" sz="4800" b="1" dirty="0">
                <a:solidFill>
                  <a:schemeClr val="bg1"/>
                </a:solidFill>
                <a:latin typeface="Calibri" charset="0"/>
                <a:ea typeface="Calibri" charset="0"/>
                <a:cs typeface="Calibri" charset="0"/>
              </a:rPr>
              <a:t>ΤΙ ΕΙΝΑΙ Η ΕΥΡΩΠΗ;</a:t>
            </a:r>
            <a:endParaRPr lang="fr-FR" sz="4800" b="1" dirty="0">
              <a:solidFill>
                <a:schemeClr val="bg1"/>
              </a:solidFill>
              <a:latin typeface="Calibri" charset="0"/>
              <a:ea typeface="Calibri" charset="0"/>
              <a:cs typeface="Calibri" charset="0"/>
            </a:endParaRP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856752" y="220093"/>
            <a:ext cx="5130237" cy="584775"/>
          </a:xfrm>
          <a:prstGeom prst="rect">
            <a:avLst/>
          </a:prstGeom>
          <a:noFill/>
        </p:spPr>
        <p:txBody>
          <a:bodyPr wrap="square" rtlCol="0">
            <a:spAutoFit/>
          </a:bodyPr>
          <a:lstStyle/>
          <a:p>
            <a:pPr algn="ctr"/>
            <a:r>
              <a:rPr lang="el-GR" sz="3200" b="1" dirty="0">
                <a:solidFill>
                  <a:srgbClr val="FFC000"/>
                </a:solidFill>
                <a:latin typeface="Calibri" panose="020F0502020204030204" pitchFamily="34" charset="0"/>
                <a:cs typeface="Calibri" panose="020F0502020204030204" pitchFamily="34" charset="0"/>
              </a:rPr>
              <a:t>ΤΟ ΕΥΡΩΠΑΪΚΟ ΣΥΜΒΟΥΛΙΟ</a:t>
            </a:r>
            <a:endParaRPr lang="fr-FR" sz="3200" b="1" dirty="0">
              <a:solidFill>
                <a:srgbClr val="FFC000"/>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025829" y="5739826"/>
            <a:ext cx="1990125" cy="246222"/>
          </a:xfrm>
          <a:prstGeom prst="rect">
            <a:avLst/>
          </a:prstGeom>
          <a:solidFill>
            <a:schemeClr val="bg1"/>
          </a:solidFill>
        </p:spPr>
        <p:txBody>
          <a:bodyPr wrap="square">
            <a:spAutoFit/>
          </a:bodyPr>
          <a:lstStyle/>
          <a:p>
            <a:r>
              <a:rPr lang="el-GR" sz="1000" b="1" dirty="0">
                <a:solidFill>
                  <a:srgbClr val="FFA00E"/>
                </a:solidFill>
                <a:latin typeface="Arial" charset="0"/>
                <a:ea typeface="Arial" charset="0"/>
                <a:cs typeface="Arial" charset="0"/>
              </a:rPr>
              <a:t>ΠΏΣ ΛΕΙΤΟΥΡΓΕΊ Η ΕΕ;</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a:off x="8897780" y="4867874"/>
            <a:ext cx="246221"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1797459286"/>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105626" y="137521"/>
            <a:ext cx="737680" cy="627942"/>
          </a:xfrm>
          <a:prstGeom prst="rect">
            <a:avLst/>
          </a:prstGeom>
        </p:spPr>
      </p:pic>
      <p:graphicFrame>
        <p:nvGraphicFramePr>
          <p:cNvPr id="9" name="Diagram 8"/>
          <p:cNvGraphicFramePr/>
          <p:nvPr>
            <p:extLst>
              <p:ext uri="{D42A27DB-BD31-4B8C-83A1-F6EECF244321}">
                <p14:modId xmlns:p14="http://schemas.microsoft.com/office/powerpoint/2010/main" val="689349245"/>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180754" y="182879"/>
            <a:ext cx="5161956" cy="584775"/>
          </a:xfrm>
          <a:prstGeom prst="rect">
            <a:avLst/>
          </a:prstGeom>
          <a:noFill/>
        </p:spPr>
        <p:txBody>
          <a:bodyPr wrap="square" rtlCol="0">
            <a:spAutoFit/>
          </a:bodyPr>
          <a:lstStyle/>
          <a:p>
            <a:pPr algn="ctr"/>
            <a:r>
              <a:rPr lang="el-GR" sz="3200" b="1" dirty="0">
                <a:solidFill>
                  <a:srgbClr val="FFC000"/>
                </a:solidFill>
                <a:latin typeface="Calibri" panose="020F0502020204030204" pitchFamily="34" charset="0"/>
                <a:cs typeface="Calibri" panose="020F0502020204030204" pitchFamily="34" charset="0"/>
              </a:rPr>
              <a:t>ΤΟ ΣΥΜΒΟΥΛΙΟ ΤΗΣ ΕΕ</a:t>
            </a:r>
            <a:endParaRPr lang="fr-BE" dirty="0"/>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8" name="Rectangle 7">
            <a:extLst>
              <a:ext uri="{FF2B5EF4-FFF2-40B4-BE49-F238E27FC236}">
                <a16:creationId xmlns:a16="http://schemas.microsoft.com/office/drawing/2014/main" id="{29035EC9-303B-AE47-815D-6078FEB3C030}"/>
              </a:ext>
            </a:extLst>
          </p:cNvPr>
          <p:cNvSpPr/>
          <p:nvPr/>
        </p:nvSpPr>
        <p:spPr>
          <a:xfrm rot="16200000">
            <a:off x="7949479" y="5663476"/>
            <a:ext cx="2142823" cy="246223"/>
          </a:xfrm>
          <a:prstGeom prst="rect">
            <a:avLst/>
          </a:prstGeom>
        </p:spPr>
        <p:txBody>
          <a:bodyPr wrap="square">
            <a:spAutoFit/>
          </a:bodyPr>
          <a:lstStyle/>
          <a:p>
            <a:r>
              <a:rPr lang="el-GR" sz="1000" b="1" dirty="0">
                <a:solidFill>
                  <a:srgbClr val="FFA00E"/>
                </a:solidFill>
                <a:latin typeface="Arial" charset="0"/>
                <a:ea typeface="Arial" charset="0"/>
                <a:cs typeface="Arial" charset="0"/>
              </a:rPr>
              <a:t>ΠΏΣ ΛΕΙΤΟΥΡΓΕΊ Η ΕΕ;</a:t>
            </a:r>
          </a:p>
        </p:txBody>
      </p:sp>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5190309" y="194105"/>
            <a:ext cx="824411" cy="482785"/>
          </a:xfrm>
          <a:prstGeom prst="rect">
            <a:avLst/>
          </a:prstGeom>
        </p:spPr>
      </p:pic>
      <p:graphicFrame>
        <p:nvGraphicFramePr>
          <p:cNvPr id="5" name="Diagram 4"/>
          <p:cNvGraphicFramePr/>
          <p:nvPr>
            <p:extLst>
              <p:ext uri="{D42A27DB-BD31-4B8C-83A1-F6EECF244321}">
                <p14:modId xmlns:p14="http://schemas.microsoft.com/office/powerpoint/2010/main" val="553863639"/>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54848"/>
            <a:ext cx="6590819" cy="584775"/>
          </a:xfrm>
          <a:prstGeom prst="rect">
            <a:avLst/>
          </a:prstGeom>
          <a:noFill/>
        </p:spPr>
        <p:txBody>
          <a:bodyPr wrap="square" rtlCol="0">
            <a:spAutoFit/>
          </a:bodyPr>
          <a:lstStyle/>
          <a:p>
            <a:pPr lvl="0">
              <a:defRPr/>
            </a:pPr>
            <a:r>
              <a:rPr lang="el-GR" sz="3200" b="1" dirty="0">
                <a:solidFill>
                  <a:srgbClr val="FFC000"/>
                </a:solidFill>
              </a:rPr>
              <a:t>Η ΕΥΡΩΠΑΪΚΗ ΕΠΙΤΡΟΠΗ</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7949478" y="5663476"/>
            <a:ext cx="2142824" cy="246221"/>
          </a:xfrm>
          <a:prstGeom prst="rect">
            <a:avLst/>
          </a:prstGeom>
        </p:spPr>
        <p:txBody>
          <a:bodyPr wrap="square">
            <a:spAutoFit/>
          </a:bodyPr>
          <a:lstStyle/>
          <a:p>
            <a:pPr lvl="0">
              <a:defRPr/>
            </a:pPr>
            <a:r>
              <a:rPr lang="el-GR" sz="1000" b="1" dirty="0">
                <a:solidFill>
                  <a:srgbClr val="FFA00E"/>
                </a:solidFill>
                <a:latin typeface="Arial" charset="0"/>
                <a:ea typeface="Arial" charset="0"/>
                <a:cs typeface="Arial" charset="0"/>
              </a:rPr>
              <a:t>ΠΏΣ ΛΕΙΤΟΥΡΓΕΊ Η ΕΕ;</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descr="A blue flag with yellow stars and a blue flag with black lines&#10;&#10;Description automatically generated">
            <a:extLst>
              <a:ext uri="{FF2B5EF4-FFF2-40B4-BE49-F238E27FC236}">
                <a16:creationId xmlns:a16="http://schemas.microsoft.com/office/drawing/2014/main" id="{2F9512DC-1BC8-204B-B55A-31E4CAAF6952}"/>
              </a:ext>
            </a:extLst>
          </p:cNvPr>
          <p:cNvPicPr>
            <a:picLocks noChangeAspect="1"/>
          </p:cNvPicPr>
          <p:nvPr/>
        </p:nvPicPr>
        <p:blipFill>
          <a:blip r:embed="rId3"/>
          <a:stretch>
            <a:fillRect/>
          </a:stretch>
        </p:blipFill>
        <p:spPr>
          <a:xfrm>
            <a:off x="5409447" y="258288"/>
            <a:ext cx="573277" cy="347830"/>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3338325040"/>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5845556" cy="584775"/>
          </a:xfrm>
          <a:prstGeom prst="rect">
            <a:avLst/>
          </a:prstGeom>
          <a:noFill/>
        </p:spPr>
        <p:txBody>
          <a:bodyPr wrap="square" rtlCol="0">
            <a:spAutoFit/>
          </a:bodyPr>
          <a:lstStyle/>
          <a:p>
            <a:r>
              <a:rPr lang="el-GR" sz="3200" b="1" dirty="0">
                <a:solidFill>
                  <a:srgbClr val="FFC000"/>
                </a:solidFill>
              </a:rPr>
              <a:t>ΝΟΜΟΙ ΤΗΣ ΕΕ: ΠΟΙΟΣ ΚΑΝΕΙ ΤΙ;</a:t>
            </a:r>
            <a:endParaRPr lang="fr-BE" sz="3200" b="1" dirty="0">
              <a:solidFill>
                <a:srgbClr val="FFC000"/>
              </a:solidFill>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7955657" y="5669655"/>
            <a:ext cx="2130466" cy="246221"/>
          </a:xfrm>
          <a:prstGeom prst="rect">
            <a:avLst/>
          </a:prstGeom>
        </p:spPr>
        <p:txBody>
          <a:bodyPr wrap="square">
            <a:spAutoFit/>
          </a:bodyPr>
          <a:lstStyle/>
          <a:p>
            <a:r>
              <a:rPr lang="el-GR" sz="1000" b="1" dirty="0">
                <a:solidFill>
                  <a:srgbClr val="FFA00E"/>
                </a:solidFill>
                <a:latin typeface="Arial" charset="0"/>
                <a:ea typeface="Arial" charset="0"/>
                <a:cs typeface="Arial" charset="0"/>
              </a:rPr>
              <a:t>ΠΏΣ ΛΕΙΤΟΥΡΓΕΊ Η ΕΕ;</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blue flag with yellow stars and a blue flag with black lines&#10;&#10;Description automatically generated"/>
          <p:cNvPicPr>
            <a:picLocks noChangeAspect="1"/>
          </p:cNvPicPr>
          <p:nvPr/>
        </p:nvPicPr>
        <p:blipFill>
          <a:blip r:embed="rId3"/>
          <a:stretch>
            <a:fillRect/>
          </a:stretch>
        </p:blipFill>
        <p:spPr>
          <a:xfrm>
            <a:off x="3756075" y="787978"/>
            <a:ext cx="1448562" cy="878903"/>
          </a:xfrm>
          <a:prstGeom prst="rect">
            <a:avLst/>
          </a:prstGeom>
        </p:spPr>
      </p:pic>
      <p:sp>
        <p:nvSpPr>
          <p:cNvPr id="27" name="TextBox 26"/>
          <p:cNvSpPr txBox="1"/>
          <p:nvPr/>
        </p:nvSpPr>
        <p:spPr>
          <a:xfrm>
            <a:off x="3658251" y="1563508"/>
            <a:ext cx="2289742" cy="307777"/>
          </a:xfrm>
          <a:prstGeom prst="rect">
            <a:avLst/>
          </a:prstGeom>
          <a:noFill/>
        </p:spPr>
        <p:txBody>
          <a:bodyPr wrap="square" rtlCol="0">
            <a:spAutoFit/>
          </a:bodyPr>
          <a:lstStyle/>
          <a:p>
            <a:r>
              <a:rPr lang="el-GR" sz="1400" dirty="0"/>
              <a:t>Ευρωπαϊκή Επιτροπή</a:t>
            </a:r>
            <a:endParaRPr lang="fr-BE" sz="1400" dirty="0"/>
          </a:p>
        </p:txBody>
      </p:sp>
      <p:sp>
        <p:nvSpPr>
          <p:cNvPr id="9" name="TextBox 8"/>
          <p:cNvSpPr txBox="1"/>
          <p:nvPr/>
        </p:nvSpPr>
        <p:spPr>
          <a:xfrm>
            <a:off x="812930" y="4419758"/>
            <a:ext cx="2192917" cy="307777"/>
          </a:xfrm>
          <a:prstGeom prst="rect">
            <a:avLst/>
          </a:prstGeom>
          <a:noFill/>
        </p:spPr>
        <p:txBody>
          <a:bodyPr wrap="square" rtlCol="0">
            <a:spAutoFit/>
          </a:bodyPr>
          <a:lstStyle/>
          <a:p>
            <a:r>
              <a:rPr lang="el-GR" sz="1400" dirty="0"/>
              <a:t>Ευρωπαϊκό Κοινοβούλιο</a:t>
            </a:r>
            <a:endParaRPr lang="fr-BE" sz="1400" dirty="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5988692" y="4422968"/>
            <a:ext cx="2278906" cy="523220"/>
          </a:xfrm>
          <a:prstGeom prst="rect">
            <a:avLst/>
          </a:prstGeom>
          <a:noFill/>
        </p:spPr>
        <p:txBody>
          <a:bodyPr wrap="square" rtlCol="0">
            <a:spAutoFit/>
          </a:bodyPr>
          <a:lstStyle/>
          <a:p>
            <a:pPr algn="ctr"/>
            <a:r>
              <a:rPr lang="el-GR" sz="1400" dirty="0"/>
              <a:t>Συμβούλιο της Ευρωπαϊκής Ένωσης</a:t>
            </a:r>
            <a:endParaRPr lang="fr-BE" sz="1400" dirty="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t>προτείνει μια νομοθετική πράξη</a:t>
            </a:r>
            <a:endParaRPr lang="en-IE" sz="1400" dirty="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t>Νέες νομοθετικές πράξεις της ΕΕ</a:t>
            </a:r>
            <a:endParaRPr lang="en-IE" sz="1600" dirty="0"/>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t>Εγκρίνει, τροποποιεί ή απορρίπτει την προτεινόμενη νομοθετική πράξη</a:t>
            </a:r>
            <a:endParaRPr lang="en-IE" sz="1400" dirty="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t>Εφόσον συμφωνηθεί</a:t>
            </a:r>
            <a:endParaRPr lang="en-IE" sz="1400" dirty="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151216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50521"/>
            <a:ext cx="8248214" cy="584775"/>
          </a:xfrm>
          <a:prstGeom prst="rect">
            <a:avLst/>
          </a:prstGeom>
        </p:spPr>
        <p:txBody>
          <a:bodyPr wrap="square">
            <a:spAutoFit/>
          </a:bodyPr>
          <a:lstStyle/>
          <a:p>
            <a:r>
              <a:rPr lang="el-GR" sz="3200" b="1" dirty="0">
                <a:solidFill>
                  <a:srgbClr val="FFC000"/>
                </a:solidFill>
                <a:latin typeface="Calibri" panose="020F0502020204030204" pitchFamily="34" charset="0"/>
                <a:cs typeface="Calibri" panose="020F0502020204030204" pitchFamily="34" charset="0"/>
              </a:rPr>
              <a:t>ΤΟ ΕΥΡΩΠΑΪΚΟ ΔΙΚΑΣΤΗΡΙΟ</a:t>
            </a:r>
            <a:endParaRPr lang="fr-FR" sz="32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3490116953"/>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40767" y="68365"/>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4" name="Rectangle 13">
            <a:extLst>
              <a:ext uri="{FF2B5EF4-FFF2-40B4-BE49-F238E27FC236}">
                <a16:creationId xmlns:a16="http://schemas.microsoft.com/office/drawing/2014/main" id="{29035EC9-303B-AE47-815D-6078FEB3C030}"/>
              </a:ext>
            </a:extLst>
          </p:cNvPr>
          <p:cNvSpPr/>
          <p:nvPr/>
        </p:nvSpPr>
        <p:spPr>
          <a:xfrm rot="16200000">
            <a:off x="7949479" y="5663476"/>
            <a:ext cx="2142823" cy="246224"/>
          </a:xfrm>
          <a:prstGeom prst="rect">
            <a:avLst/>
          </a:prstGeom>
        </p:spPr>
        <p:txBody>
          <a:bodyPr wrap="square">
            <a:spAutoFit/>
          </a:bodyPr>
          <a:lstStyle/>
          <a:p>
            <a:r>
              <a:rPr lang="el-GR" sz="1000" b="1" dirty="0">
                <a:solidFill>
                  <a:srgbClr val="FFA00E"/>
                </a:solidFill>
                <a:latin typeface="Arial" charset="0"/>
                <a:ea typeface="Arial" charset="0"/>
                <a:cs typeface="Arial" charset="0"/>
              </a:rPr>
              <a:t>ΠΏΣ ΛΕΙΤΟΥΡΓΕΊ Η ΕΕ;</a:t>
            </a:r>
          </a:p>
        </p:txBody>
      </p:sp>
      <p:cxnSp>
        <p:nvCxnSpPr>
          <p:cNvPr id="15"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6816095" cy="584775"/>
          </a:xfrm>
          <a:prstGeom prst="rect">
            <a:avLst/>
          </a:prstGeom>
          <a:noFill/>
        </p:spPr>
        <p:txBody>
          <a:bodyPr wrap="square" rtlCol="0">
            <a:spAutoFit/>
          </a:bodyPr>
          <a:lstStyle/>
          <a:p>
            <a:r>
              <a:rPr lang="el-GR" sz="3200" b="1" dirty="0">
                <a:solidFill>
                  <a:srgbClr val="FFC000"/>
                </a:solidFill>
                <a:latin typeface="Calibri" panose="020F0502020204030204" pitchFamily="34" charset="0"/>
                <a:cs typeface="Calibri" panose="020F0502020204030204" pitchFamily="34" charset="0"/>
              </a:rPr>
              <a:t>ΤΟ ΕΥΡΩΠΑΪΚΟ ΕΛΕΓΚΤΙΚΟ ΣΥΝΕΔΡΙΟ</a:t>
            </a:r>
            <a:endParaRPr lang="fr-BE" sz="3200" dirty="0">
              <a:solidFill>
                <a:srgbClr val="FFC000"/>
              </a:solidFill>
            </a:endParaRPr>
          </a:p>
        </p:txBody>
      </p:sp>
      <p:sp>
        <p:nvSpPr>
          <p:cNvPr id="7" name="Rectangle 6">
            <a:extLst>
              <a:ext uri="{FF2B5EF4-FFF2-40B4-BE49-F238E27FC236}">
                <a16:creationId xmlns:a16="http://schemas.microsoft.com/office/drawing/2014/main" id="{29035EC9-303B-AE47-815D-6078FEB3C030}"/>
              </a:ext>
            </a:extLst>
          </p:cNvPr>
          <p:cNvSpPr/>
          <p:nvPr/>
        </p:nvSpPr>
        <p:spPr>
          <a:xfrm rot="16200000">
            <a:off x="7949480" y="5663475"/>
            <a:ext cx="2142823" cy="246226"/>
          </a:xfrm>
          <a:prstGeom prst="rect">
            <a:avLst/>
          </a:prstGeom>
        </p:spPr>
        <p:txBody>
          <a:bodyPr wrap="square">
            <a:spAutoFit/>
          </a:bodyPr>
          <a:lstStyle/>
          <a:p>
            <a:pPr lvl="0">
              <a:defRPr/>
            </a:pPr>
            <a:r>
              <a:rPr lang="el-GR" sz="1000" b="1" dirty="0">
                <a:solidFill>
                  <a:srgbClr val="FFA00E"/>
                </a:solidFill>
                <a:latin typeface="Arial" charset="0"/>
                <a:ea typeface="Arial" charset="0"/>
                <a:cs typeface="Arial" charset="0"/>
              </a:rPr>
              <a:t>ΠΏΣ ΛΕΙΤΟΥΡΓΕΊ Η ΕΕ;</a:t>
            </a:r>
          </a:p>
        </p:txBody>
      </p:sp>
      <p:cxnSp>
        <p:nvCxnSpPr>
          <p:cNvPr id="8"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2360014278"/>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967661146"/>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224825" y="175196"/>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91102"/>
            <a:ext cx="6097290" cy="584775"/>
          </a:xfrm>
          <a:prstGeom prst="rect">
            <a:avLst/>
          </a:prstGeom>
          <a:noFill/>
        </p:spPr>
        <p:txBody>
          <a:bodyPr wrap="square" rtlCol="0">
            <a:spAutoFit/>
          </a:bodyPr>
          <a:lstStyle/>
          <a:p>
            <a:r>
              <a:rPr lang="el-GR" sz="3200" b="1" dirty="0">
                <a:solidFill>
                  <a:srgbClr val="FFC000"/>
                </a:solidFill>
                <a:latin typeface="Calibri" panose="020F0502020204030204" pitchFamily="34" charset="0"/>
                <a:cs typeface="Calibri" panose="020F0502020204030204" pitchFamily="34" charset="0"/>
              </a:rPr>
              <a:t>Η ΕΥΡΩΠΑΪΚΗ ΚΕΝΤΡΙΚΗ ΤΡΑΠΕΖΑ</a:t>
            </a:r>
            <a:endParaRPr lang="en-GB" sz="3200" b="1" dirty="0">
              <a:solidFill>
                <a:srgbClr val="FFC000"/>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29035EC9-303B-AE47-815D-6078FEB3C030}"/>
              </a:ext>
            </a:extLst>
          </p:cNvPr>
          <p:cNvSpPr/>
          <p:nvPr/>
        </p:nvSpPr>
        <p:spPr>
          <a:xfrm rot="16200000">
            <a:off x="7949478" y="5663476"/>
            <a:ext cx="2142824" cy="246221"/>
          </a:xfrm>
          <a:prstGeom prst="rect">
            <a:avLst/>
          </a:prstGeom>
        </p:spPr>
        <p:txBody>
          <a:bodyPr wrap="square">
            <a:spAutoFit/>
          </a:bodyPr>
          <a:lstStyle/>
          <a:p>
            <a:r>
              <a:rPr lang="el-GR" sz="1000" b="1" dirty="0">
                <a:solidFill>
                  <a:srgbClr val="FFA00E"/>
                </a:solidFill>
                <a:latin typeface="Arial" charset="0"/>
                <a:ea typeface="Arial" charset="0"/>
                <a:cs typeface="Arial" charset="0"/>
              </a:rPr>
              <a:t>ΠΏΣ ΛΕΙΤΟΥΡΓΕΊ Η ΕΕ;</a:t>
            </a:r>
          </a:p>
        </p:txBody>
      </p:sp>
      <p:cxnSp>
        <p:nvCxnSpPr>
          <p:cNvPr id="11" name="Connecteur droit 7">
            <a:extLst>
              <a:ext uri="{FF2B5EF4-FFF2-40B4-BE49-F238E27FC236}">
                <a16:creationId xmlns:a16="http://schemas.microsoft.com/office/drawing/2014/main" id="{20AEFC96-86A5-934A-A758-ECEF939B2C7A}"/>
              </a:ext>
            </a:extLst>
          </p:cNvPr>
          <p:cNvCxnSpPr/>
          <p:nvPr/>
        </p:nvCxnSpPr>
        <p:spPr>
          <a:xfrm>
            <a:off x="8897781" y="4715177"/>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530"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475522916"/>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a:extLst>
            <a:ext uri="{FF2B5EF4-FFF2-40B4-BE49-F238E27FC236}">
              <a16:creationId xmlns:a16="http://schemas.microsoft.com/office/drawing/2014/main" id="{2C6D65C8-0976-FDF2-D276-E02623E6C16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EFA2720-EC7A-D6E1-4D01-D4F755B97675}"/>
              </a:ext>
            </a:extLst>
          </p:cNvPr>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a:extLst>
              <a:ext uri="{FF2B5EF4-FFF2-40B4-BE49-F238E27FC236}">
                <a16:creationId xmlns:a16="http://schemas.microsoft.com/office/drawing/2014/main" id="{73D38442-B7B4-338D-3065-FD02FD077252}"/>
              </a:ext>
            </a:extLst>
          </p:cNvPr>
          <p:cNvSpPr/>
          <p:nvPr/>
        </p:nvSpPr>
        <p:spPr>
          <a:xfrm rot="5400000">
            <a:off x="1300454" y="2651663"/>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6" name="ZoneTexte 5">
            <a:extLst>
              <a:ext uri="{FF2B5EF4-FFF2-40B4-BE49-F238E27FC236}">
                <a16:creationId xmlns:a16="http://schemas.microsoft.com/office/drawing/2014/main" id="{F107FC38-AE95-ECCA-2470-8A71EC0D5A7A}"/>
              </a:ext>
            </a:extLst>
          </p:cNvPr>
          <p:cNvSpPr txBox="1"/>
          <p:nvPr/>
        </p:nvSpPr>
        <p:spPr>
          <a:xfrm>
            <a:off x="2378843" y="1666431"/>
            <a:ext cx="5337847" cy="3785652"/>
          </a:xfrm>
          <a:prstGeom prst="rect">
            <a:avLst/>
          </a:prstGeom>
          <a:noFill/>
        </p:spPr>
        <p:txBody>
          <a:bodyPr wrap="square" lIns="91440" tIns="45720" rIns="91440" bIns="45720" rtlCol="0" anchor="t">
            <a:spAutoFit/>
          </a:bodyPr>
          <a:lstStyle/>
          <a:p>
            <a:r>
              <a:rPr lang="en-IE" sz="4800" b="1" dirty="0">
                <a:solidFill>
                  <a:schemeClr val="bg1"/>
                </a:solidFill>
              </a:rPr>
              <a:t>Μπ</a:t>
            </a:r>
            <a:r>
              <a:rPr lang="en-IE" sz="4800" b="1" dirty="0" err="1">
                <a:solidFill>
                  <a:schemeClr val="bg1"/>
                </a:solidFill>
              </a:rPr>
              <a:t>ορείτε</a:t>
            </a:r>
            <a:r>
              <a:rPr lang="en-IE" sz="4800" b="1" dirty="0">
                <a:solidFill>
                  <a:schemeClr val="bg1"/>
                </a:solidFill>
              </a:rPr>
              <a:t> να </a:t>
            </a:r>
            <a:r>
              <a:rPr lang="en-IE" sz="4800" b="1" dirty="0" err="1">
                <a:solidFill>
                  <a:schemeClr val="bg1"/>
                </a:solidFill>
              </a:rPr>
              <a:t>συμ</a:t>
            </a:r>
            <a:r>
              <a:rPr lang="en-IE" sz="4800" b="1" dirty="0">
                <a:solidFill>
                  <a:schemeClr val="bg1"/>
                </a:solidFill>
              </a:rPr>
              <a:t>β</a:t>
            </a:r>
            <a:r>
              <a:rPr lang="en-IE" sz="4800" b="1" dirty="0" err="1">
                <a:solidFill>
                  <a:schemeClr val="bg1"/>
                </a:solidFill>
              </a:rPr>
              <a:t>άλετε</a:t>
            </a:r>
            <a:r>
              <a:rPr lang="en-IE" sz="4800" b="1" dirty="0">
                <a:solidFill>
                  <a:schemeClr val="bg1"/>
                </a:solidFill>
              </a:rPr>
              <a:t> </a:t>
            </a:r>
            <a:r>
              <a:rPr lang="en-IE" sz="4800" b="1" dirty="0" err="1">
                <a:solidFill>
                  <a:schemeClr val="bg1"/>
                </a:solidFill>
              </a:rPr>
              <a:t>στη</a:t>
            </a:r>
            <a:r>
              <a:rPr lang="en-IE" sz="4800" b="1" dirty="0">
                <a:solidFill>
                  <a:schemeClr val="bg1"/>
                </a:solidFill>
              </a:rPr>
              <a:t> </a:t>
            </a:r>
            <a:r>
              <a:rPr lang="en-IE" sz="4800" b="1" dirty="0" err="1">
                <a:solidFill>
                  <a:schemeClr val="bg1"/>
                </a:solidFill>
              </a:rPr>
              <a:t>δι</a:t>
            </a:r>
            <a:r>
              <a:rPr lang="en-IE" sz="4800" b="1" dirty="0">
                <a:solidFill>
                  <a:schemeClr val="bg1"/>
                </a:solidFill>
              </a:rPr>
              <a:t>α</a:t>
            </a:r>
            <a:r>
              <a:rPr lang="en-IE" sz="4800" b="1" dirty="0" err="1">
                <a:solidFill>
                  <a:schemeClr val="bg1"/>
                </a:solidFill>
              </a:rPr>
              <a:t>μόρφωση</a:t>
            </a:r>
            <a:r>
              <a:rPr lang="en-IE" sz="4800" b="1" dirty="0">
                <a:solidFill>
                  <a:schemeClr val="bg1"/>
                </a:solidFill>
              </a:rPr>
              <a:t> </a:t>
            </a:r>
            <a:r>
              <a:rPr lang="en-IE" sz="4800" b="1" dirty="0" err="1">
                <a:solidFill>
                  <a:schemeClr val="bg1"/>
                </a:solidFill>
              </a:rPr>
              <a:t>της</a:t>
            </a:r>
            <a:r>
              <a:rPr lang="en-IE" sz="4800" b="1" dirty="0">
                <a:solidFill>
                  <a:schemeClr val="bg1"/>
                </a:solidFill>
              </a:rPr>
              <a:t> </a:t>
            </a:r>
            <a:r>
              <a:rPr lang="en-IE" sz="4800" b="1" dirty="0" err="1">
                <a:solidFill>
                  <a:schemeClr val="bg1"/>
                </a:solidFill>
              </a:rPr>
              <a:t>Ευρώ</a:t>
            </a:r>
            <a:r>
              <a:rPr lang="en-IE" sz="4800" b="1" dirty="0">
                <a:solidFill>
                  <a:schemeClr val="bg1"/>
                </a:solidFill>
              </a:rPr>
              <a:t>π</a:t>
            </a:r>
            <a:r>
              <a:rPr lang="en-IE" sz="4800" b="1" dirty="0" err="1">
                <a:solidFill>
                  <a:schemeClr val="bg1"/>
                </a:solidFill>
              </a:rPr>
              <a:t>ης</a:t>
            </a:r>
            <a:r>
              <a:rPr lang="en-IE" sz="4800" b="1" dirty="0">
                <a:solidFill>
                  <a:schemeClr val="bg1"/>
                </a:solidFill>
              </a:rPr>
              <a:t> π</a:t>
            </a:r>
            <a:r>
              <a:rPr lang="en-IE" sz="4800" b="1" dirty="0" err="1">
                <a:solidFill>
                  <a:schemeClr val="bg1"/>
                </a:solidFill>
              </a:rPr>
              <a:t>ου</a:t>
            </a:r>
            <a:r>
              <a:rPr lang="en-IE" sz="4800" b="1" dirty="0">
                <a:solidFill>
                  <a:schemeClr val="bg1"/>
                </a:solidFill>
              </a:rPr>
              <a:t> ΕΣΕΙΣ </a:t>
            </a:r>
            <a:r>
              <a:rPr lang="en-IE" sz="4800" b="1" dirty="0" err="1">
                <a:solidFill>
                  <a:schemeClr val="bg1"/>
                </a:solidFill>
              </a:rPr>
              <a:t>θέλετε</a:t>
            </a:r>
            <a:r>
              <a:rPr lang="en-IE" sz="4800" b="1"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366900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7BC97-A11C-85DD-968F-450A22937B26}"/>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E6D7ECF-AD4B-DC6E-36E6-9EC1A2559C1E}"/>
              </a:ext>
            </a:extLst>
          </p:cNvPr>
          <p:cNvGraphicFramePr>
            <a:graphicFrameLocks noGrp="1"/>
          </p:cNvGraphicFramePr>
          <p:nvPr>
            <p:ph idx="1"/>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55CD4693-E6FD-44D5-E230-1722712425FA}"/>
              </a:ext>
            </a:extLst>
          </p:cNvPr>
          <p:cNvSpPr/>
          <p:nvPr/>
        </p:nvSpPr>
        <p:spPr>
          <a:xfrm>
            <a:off x="3360420" y="1290042"/>
            <a:ext cx="854721" cy="184666"/>
          </a:xfrm>
          <a:prstGeom prst="rect">
            <a:avLst/>
          </a:prstGeom>
        </p:spPr>
        <p:txBody>
          <a:bodyPr wrap="square">
            <a:spAutoFit/>
          </a:bodyPr>
          <a:lstStyle/>
          <a:p>
            <a:pPr lvl="0">
              <a:defRPr/>
            </a:pPr>
            <a:r>
              <a:rPr lang="fr-BE" sz="600" i="1"/>
              <a:t>© </a:t>
            </a:r>
            <a:r>
              <a:rPr lang="fr-BE" sz="600"/>
              <a:t>EUROPEAN UNION</a:t>
            </a:r>
          </a:p>
        </p:txBody>
      </p:sp>
      <p:sp>
        <p:nvSpPr>
          <p:cNvPr id="7" name="Rectangle 6">
            <a:extLst>
              <a:ext uri="{FF2B5EF4-FFF2-40B4-BE49-F238E27FC236}">
                <a16:creationId xmlns:a16="http://schemas.microsoft.com/office/drawing/2014/main" id="{134495FB-3235-3B52-AE68-382B9105EEF3}"/>
              </a:ext>
            </a:extLst>
          </p:cNvPr>
          <p:cNvSpPr/>
          <p:nvPr/>
        </p:nvSpPr>
        <p:spPr>
          <a:xfrm>
            <a:off x="6781800" y="127480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a:extLst>
              <a:ext uri="{FF2B5EF4-FFF2-40B4-BE49-F238E27FC236}">
                <a16:creationId xmlns:a16="http://schemas.microsoft.com/office/drawing/2014/main" id="{9FCA7B4C-01F7-72C1-C5D3-136DBC9689EC}"/>
              </a:ext>
            </a:extLst>
          </p:cNvPr>
          <p:cNvSpPr/>
          <p:nvPr/>
        </p:nvSpPr>
        <p:spPr>
          <a:xfrm>
            <a:off x="3360420" y="3829771"/>
            <a:ext cx="854721" cy="184666"/>
          </a:xfrm>
          <a:prstGeom prst="rect">
            <a:avLst/>
          </a:prstGeom>
        </p:spPr>
        <p:txBody>
          <a:bodyPr wrap="square">
            <a:spAutoFit/>
          </a:bodyPr>
          <a:lstStyle/>
          <a:p>
            <a:pPr lvl="0">
              <a:defRPr/>
            </a:pPr>
            <a:r>
              <a:rPr lang="fr-BE" sz="600" i="1"/>
              <a:t>© </a:t>
            </a:r>
            <a:r>
              <a:rPr lang="fr-BE" sz="600"/>
              <a:t>EUROPEAN UNION</a:t>
            </a:r>
          </a:p>
        </p:txBody>
      </p:sp>
      <p:sp>
        <p:nvSpPr>
          <p:cNvPr id="9" name="TextBox 8">
            <a:extLst>
              <a:ext uri="{FF2B5EF4-FFF2-40B4-BE49-F238E27FC236}">
                <a16:creationId xmlns:a16="http://schemas.microsoft.com/office/drawing/2014/main" id="{4C1B00CE-CE7E-8D66-D94A-79E1D28E7582}"/>
              </a:ext>
            </a:extLst>
          </p:cNvPr>
          <p:cNvSpPr txBox="1"/>
          <p:nvPr/>
        </p:nvSpPr>
        <p:spPr>
          <a:xfrm>
            <a:off x="8839200" y="4792337"/>
            <a:ext cx="338554" cy="2065663"/>
          </a:xfrm>
          <a:prstGeom prst="rect">
            <a:avLst/>
          </a:prstGeom>
          <a:noFill/>
        </p:spPr>
        <p:txBody>
          <a:bodyPr vert="vert270" wrap="square" rtlCol="0">
            <a:spAutoFit/>
          </a:bodyPr>
          <a:lstStyle/>
          <a:p>
            <a:r>
              <a:rPr lang="en-IE" sz="1000" b="1">
                <a:solidFill>
                  <a:srgbClr val="FFC000"/>
                </a:solidFill>
                <a:latin typeface="Arial" panose="020B0604020202020204" pitchFamily="34" charset="0"/>
                <a:cs typeface="Arial" panose="020B0604020202020204" pitchFamily="34" charset="0"/>
              </a:rPr>
              <a:t>HOW YOU CAN SHAPE EUROPE</a:t>
            </a:r>
          </a:p>
        </p:txBody>
      </p:sp>
      <p:cxnSp>
        <p:nvCxnSpPr>
          <p:cNvPr id="10" name="Connecteur droit 10">
            <a:extLst>
              <a:ext uri="{FF2B5EF4-FFF2-40B4-BE49-F238E27FC236}">
                <a16:creationId xmlns:a16="http://schemas.microsoft.com/office/drawing/2014/main" id="{10FB8842-C123-B9CE-D211-12A3021F5E3A}"/>
              </a:ext>
            </a:extLst>
          </p:cNvPr>
          <p:cNvCxnSpPr/>
          <p:nvPr/>
        </p:nvCxnSpPr>
        <p:spPr>
          <a:xfrm>
            <a:off x="8897779" y="4792337"/>
            <a:ext cx="246221"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2E54047-89FE-0CD6-E005-7ED18189B8E7}"/>
              </a:ext>
            </a:extLst>
          </p:cNvPr>
          <p:cNvSpPr txBox="1"/>
          <p:nvPr/>
        </p:nvSpPr>
        <p:spPr>
          <a:xfrm>
            <a:off x="6781800" y="3829771"/>
            <a:ext cx="1052201"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832" name="ZoneTexte 1">
            <a:extLst>
              <a:ext uri="{FF2B5EF4-FFF2-40B4-BE49-F238E27FC236}">
                <a16:creationId xmlns:a16="http://schemas.microsoft.com/office/drawing/2014/main" id="{EAB918C0-49F4-4D3A-BED6-12B81054F2F1}"/>
              </a:ext>
            </a:extLst>
          </p:cNvPr>
          <p:cNvSpPr txBox="1"/>
          <p:nvPr/>
        </p:nvSpPr>
        <p:spPr>
          <a:xfrm>
            <a:off x="967899" y="165484"/>
            <a:ext cx="7705454" cy="107721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E" sz="3200" b="1" dirty="0">
                <a:solidFill>
                  <a:srgbClr val="FFC000"/>
                </a:solidFill>
                <a:cs typeface="Calibri"/>
              </a:rPr>
              <a:t>Μπ</a:t>
            </a:r>
            <a:r>
              <a:rPr lang="en-IE" sz="3200" b="1" dirty="0" err="1">
                <a:solidFill>
                  <a:srgbClr val="FFC000"/>
                </a:solidFill>
                <a:cs typeface="Calibri"/>
              </a:rPr>
              <a:t>ορείτε</a:t>
            </a:r>
            <a:r>
              <a:rPr lang="en-IE" sz="3200" b="1" dirty="0">
                <a:solidFill>
                  <a:srgbClr val="FFC000"/>
                </a:solidFill>
                <a:cs typeface="Calibri"/>
              </a:rPr>
              <a:t> να </a:t>
            </a:r>
            <a:r>
              <a:rPr lang="en-IE" sz="3200" b="1" dirty="0" err="1">
                <a:solidFill>
                  <a:srgbClr val="FFC000"/>
                </a:solidFill>
                <a:cs typeface="Calibri"/>
              </a:rPr>
              <a:t>συμ</a:t>
            </a:r>
            <a:r>
              <a:rPr lang="en-IE" sz="3200" b="1" dirty="0">
                <a:solidFill>
                  <a:srgbClr val="FFC000"/>
                </a:solidFill>
                <a:cs typeface="Calibri"/>
              </a:rPr>
              <a:t>β</a:t>
            </a:r>
            <a:r>
              <a:rPr lang="en-IE" sz="3200" b="1" dirty="0" err="1">
                <a:solidFill>
                  <a:srgbClr val="FFC000"/>
                </a:solidFill>
                <a:cs typeface="Calibri"/>
              </a:rPr>
              <a:t>άλετε</a:t>
            </a:r>
            <a:r>
              <a:rPr lang="en-IE" sz="3200" b="1" dirty="0">
                <a:solidFill>
                  <a:srgbClr val="FFC000"/>
                </a:solidFill>
                <a:cs typeface="Calibri"/>
              </a:rPr>
              <a:t> </a:t>
            </a:r>
            <a:r>
              <a:rPr lang="en-IE" sz="3200" b="1" dirty="0" err="1">
                <a:solidFill>
                  <a:srgbClr val="FFC000"/>
                </a:solidFill>
                <a:cs typeface="Calibri"/>
              </a:rPr>
              <a:t>στη</a:t>
            </a:r>
            <a:r>
              <a:rPr lang="en-IE" sz="3200" b="1" dirty="0">
                <a:solidFill>
                  <a:srgbClr val="FFC000"/>
                </a:solidFill>
                <a:cs typeface="Calibri"/>
              </a:rPr>
              <a:t> </a:t>
            </a:r>
            <a:r>
              <a:rPr lang="en-IE" sz="3200" b="1" dirty="0" err="1">
                <a:solidFill>
                  <a:srgbClr val="FFC000"/>
                </a:solidFill>
                <a:cs typeface="Calibri"/>
              </a:rPr>
              <a:t>δι</a:t>
            </a:r>
            <a:r>
              <a:rPr lang="en-IE" sz="3200" b="1" dirty="0">
                <a:solidFill>
                  <a:srgbClr val="FFC000"/>
                </a:solidFill>
                <a:cs typeface="Calibri"/>
              </a:rPr>
              <a:t>α</a:t>
            </a:r>
            <a:r>
              <a:rPr lang="en-IE" sz="3200" b="1" dirty="0" err="1">
                <a:solidFill>
                  <a:srgbClr val="FFC000"/>
                </a:solidFill>
                <a:cs typeface="Calibri"/>
              </a:rPr>
              <a:t>μόρφωση</a:t>
            </a:r>
            <a:r>
              <a:rPr lang="en-IE" sz="3200" b="1" dirty="0">
                <a:solidFill>
                  <a:srgbClr val="FFC000"/>
                </a:solidFill>
                <a:cs typeface="Calibri"/>
              </a:rPr>
              <a:t> </a:t>
            </a:r>
            <a:r>
              <a:rPr lang="en-IE" sz="3200" b="1" dirty="0" err="1">
                <a:solidFill>
                  <a:srgbClr val="FFC000"/>
                </a:solidFill>
                <a:cs typeface="Calibri"/>
              </a:rPr>
              <a:t>της</a:t>
            </a:r>
            <a:r>
              <a:rPr lang="en-IE" sz="3200" b="1" dirty="0">
                <a:solidFill>
                  <a:srgbClr val="FFC000"/>
                </a:solidFill>
                <a:cs typeface="Calibri"/>
              </a:rPr>
              <a:t> </a:t>
            </a:r>
            <a:r>
              <a:rPr lang="en-IE" sz="3200" b="1" dirty="0" err="1">
                <a:solidFill>
                  <a:srgbClr val="FFC000"/>
                </a:solidFill>
                <a:cs typeface="Calibri"/>
              </a:rPr>
              <a:t>Ευρώ</a:t>
            </a:r>
            <a:r>
              <a:rPr lang="en-IE" sz="3200" b="1" dirty="0">
                <a:solidFill>
                  <a:srgbClr val="FFC000"/>
                </a:solidFill>
                <a:cs typeface="Calibri"/>
              </a:rPr>
              <a:t>π</a:t>
            </a:r>
            <a:r>
              <a:rPr lang="en-IE" sz="3200" b="1" dirty="0" err="1">
                <a:solidFill>
                  <a:srgbClr val="FFC000"/>
                </a:solidFill>
                <a:cs typeface="Calibri"/>
              </a:rPr>
              <a:t>ης</a:t>
            </a:r>
            <a:r>
              <a:rPr lang="en-IE" sz="3200" b="1" dirty="0">
                <a:solidFill>
                  <a:srgbClr val="FFC000"/>
                </a:solidFill>
                <a:cs typeface="Calibri"/>
              </a:rPr>
              <a:t> π</a:t>
            </a:r>
            <a:r>
              <a:rPr lang="en-IE" sz="3200" b="1" dirty="0" err="1">
                <a:solidFill>
                  <a:srgbClr val="FFC000"/>
                </a:solidFill>
                <a:cs typeface="Calibri"/>
              </a:rPr>
              <a:t>ου</a:t>
            </a:r>
            <a:r>
              <a:rPr lang="en-IE" sz="3200" b="1" dirty="0">
                <a:solidFill>
                  <a:srgbClr val="FFC000"/>
                </a:solidFill>
                <a:cs typeface="Calibri"/>
              </a:rPr>
              <a:t> ΕΣΕΙΣ </a:t>
            </a:r>
            <a:r>
              <a:rPr lang="en-IE" sz="3200" b="1" dirty="0" err="1">
                <a:solidFill>
                  <a:srgbClr val="FFC000"/>
                </a:solidFill>
                <a:cs typeface="Calibri"/>
              </a:rPr>
              <a:t>θέλετε</a:t>
            </a:r>
            <a:r>
              <a:rPr lang="en-IE" sz="3200" b="1" dirty="0">
                <a:solidFill>
                  <a:srgbClr val="FFC000"/>
                </a:solidFill>
                <a:cs typeface="Calibri"/>
              </a:rPr>
              <a:t>!</a:t>
            </a:r>
            <a:endParaRPr lang="en-US" dirty="0"/>
          </a:p>
        </p:txBody>
      </p:sp>
      <p:sp>
        <p:nvSpPr>
          <p:cNvPr id="833" name="Larme 6">
            <a:extLst>
              <a:ext uri="{FF2B5EF4-FFF2-40B4-BE49-F238E27FC236}">
                <a16:creationId xmlns:a16="http://schemas.microsoft.com/office/drawing/2014/main" id="{C6FA5732-686E-7742-9EC1-DB83AFC7D1DC}"/>
              </a:ext>
            </a:extLst>
          </p:cNvPr>
          <p:cNvSpPr/>
          <p:nvPr/>
        </p:nvSpPr>
        <p:spPr>
          <a:xfrm rot="5400000">
            <a:off x="336989" y="198554"/>
            <a:ext cx="583321" cy="594275"/>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solidFill>
                <a:srgbClr val="FFC000"/>
              </a:solidFill>
              <a:highlight>
                <a:srgbClr val="E65657"/>
              </a:highlight>
            </a:endParaRPr>
          </a:p>
        </p:txBody>
      </p:sp>
    </p:spTree>
    <p:extLst>
      <p:ext uri="{BB962C8B-B14F-4D97-AF65-F5344CB8AC3E}">
        <p14:creationId xmlns:p14="http://schemas.microsoft.com/office/powerpoint/2010/main" val="2950166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65198"/>
            <a:ext cx="8055974" cy="523220"/>
          </a:xfrm>
          <a:prstGeom prst="rect">
            <a:avLst/>
          </a:prstGeom>
          <a:noFill/>
        </p:spPr>
        <p:txBody>
          <a:bodyPr wrap="square" rtlCol="0">
            <a:spAutoFit/>
          </a:bodyPr>
          <a:lstStyle/>
          <a:p>
            <a:r>
              <a:rPr lang="el-GR" sz="2800" b="1" dirty="0">
                <a:solidFill>
                  <a:srgbClr val="E65657"/>
                </a:solidFill>
                <a:latin typeface="Calibri" panose="020F0502020204030204" pitchFamily="34" charset="0"/>
                <a:cs typeface="Calibri" panose="020F0502020204030204" pitchFamily="34" charset="0"/>
              </a:rPr>
              <a:t>ΠΩΣ ΜΠΟΡΩ ΝΑ ΜΑΘΩ ΠΕΡΙΣΣΟΤΕΡΑ ΓΙΑ ΤΗΝ ΕΕ;</a:t>
            </a:r>
            <a:endParaRPr lang="fr-FR" sz="2800" b="1" dirty="0">
              <a:solidFill>
                <a:srgbClr val="E65657"/>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7284877" y="5009266"/>
            <a:ext cx="3435950" cy="246221"/>
          </a:xfrm>
          <a:prstGeom prst="rect">
            <a:avLst/>
          </a:prstGeom>
          <a:solidFill>
            <a:schemeClr val="bg1"/>
          </a:solidFill>
        </p:spPr>
        <p:txBody>
          <a:bodyPr wrap="square">
            <a:spAutoFit/>
          </a:bodyPr>
          <a:lstStyle/>
          <a:p>
            <a:r>
              <a:rPr lang="el-GR" sz="1000" b="1" dirty="0">
                <a:solidFill>
                  <a:srgbClr val="FF5050"/>
                </a:solidFill>
                <a:latin typeface="Arial" charset="0"/>
                <a:ea typeface="Arial" charset="0"/>
                <a:cs typeface="Arial" charset="0"/>
              </a:rPr>
              <a:t>ΠΩΣ ΜΠΟΡΩ ΝΑ ΜΑΘΩ ΠΕΡΙΣΣΟΤΕΡΑ ΓΙΑ ΤΗΝ ΕΕ;</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879741" y="3406811"/>
            <a:ext cx="262473"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110063" y="3422051"/>
            <a:ext cx="3387641"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el-GR" b="1" dirty="0"/>
              <a:t>Τι κάνει η Ευρώπη για μένα</a:t>
            </a:r>
            <a:endParaRPr lang="fr-BE" b="1" dirty="0"/>
          </a:p>
          <a:p>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2703837" cy="1754326"/>
          </a:xfrm>
          <a:prstGeom prst="rect">
            <a:avLst/>
          </a:prstGeom>
          <a:noFill/>
        </p:spPr>
        <p:txBody>
          <a:bodyPr wrap="square" rtlCol="0">
            <a:spAutoFit/>
          </a:bodyPr>
          <a:lstStyle/>
          <a:p>
            <a:r>
              <a:rPr lang="el-GR" b="1" dirty="0" err="1"/>
              <a:t>Ιστότοπος</a:t>
            </a:r>
            <a:r>
              <a:rPr lang="el-GR" b="1" dirty="0"/>
              <a:t> </a:t>
            </a:r>
            <a:r>
              <a:rPr lang="en-GB" b="1" dirty="0"/>
              <a:t>Europa</a:t>
            </a:r>
          </a:p>
          <a:p>
            <a:r>
              <a:rPr lang="en-GB" b="1" dirty="0">
                <a:hlinkClick r:id="rId6"/>
              </a:rPr>
              <a:t>europa.eu</a:t>
            </a:r>
            <a:endParaRPr lang="en-GB"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el-GR" b="1" dirty="0">
                <a:cs typeface="Arial" panose="020B0604020202020204" pitchFamily="34" charset="0"/>
              </a:rPr>
              <a:t>Υπηρεσία Εκδόσεων</a:t>
            </a:r>
            <a:endParaRPr lang="fr-BE" b="1" dirty="0">
              <a:cs typeface="Arial" panose="020B0604020202020204" pitchFamily="34" charset="0"/>
            </a:endParaRPr>
          </a:p>
          <a:p>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dirty="0">
              <a:hlinkClick r:id="rId8"/>
            </a:endParaRPr>
          </a:p>
          <a:p>
            <a:endParaRPr lang="en-GB" b="1" dirty="0"/>
          </a:p>
          <a:p>
            <a:endParaRPr lang="en-GB" b="1" dirty="0"/>
          </a:p>
          <a:p>
            <a:r>
              <a:rPr lang="el-GR" b="1" dirty="0"/>
              <a:t>Ενημερωτικό δελτίο της Γωνιάς μάθησης</a:t>
            </a:r>
            <a:endParaRPr lang="fr-BE" b="1" dirty="0"/>
          </a:p>
          <a:p>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4" y="2768071"/>
            <a:ext cx="3804376" cy="646331"/>
          </a:xfrm>
          <a:prstGeom prst="rect">
            <a:avLst/>
          </a:prstGeom>
        </p:spPr>
        <p:txBody>
          <a:bodyPr wrap="square">
            <a:spAutoFit/>
          </a:bodyPr>
          <a:lstStyle/>
          <a:p>
            <a:r>
              <a:rPr lang="el-GR" b="1" dirty="0"/>
              <a:t>Γωνιά μάθησης</a:t>
            </a:r>
            <a:endParaRPr lang="fr-BE" b="1" dirty="0"/>
          </a:p>
          <a:p>
            <a:r>
              <a:rPr lang="el-GR" b="1" u="sng" dirty="0">
                <a:hlinkClick r:id="rId10"/>
              </a:rPr>
              <a:t>europa.eu/</a:t>
            </a:r>
            <a:r>
              <a:rPr lang="el-GR" b="1" u="sng" dirty="0" err="1">
                <a:hlinkClick r:id="rId10"/>
              </a:rPr>
              <a:t>learning-corner</a:t>
            </a:r>
            <a:r>
              <a:rPr lang="el-GR" b="1" u="sng" dirty="0">
                <a:hlinkClick r:id="rId10"/>
              </a:rPr>
              <a:t>/</a:t>
            </a:r>
            <a:r>
              <a:rPr lang="el-GR" b="1" u="sng" dirty="0" err="1">
                <a:hlinkClick r:id="rId10"/>
              </a:rPr>
              <a:t>home_el</a:t>
            </a:r>
            <a:endParaRPr lang="en-US"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011340" y="2238847"/>
            <a:ext cx="5203267" cy="1938992"/>
          </a:xfrm>
          <a:prstGeom prst="rect">
            <a:avLst/>
          </a:prstGeom>
          <a:noFill/>
        </p:spPr>
        <p:txBody>
          <a:bodyPr wrap="square" rtlCol="0">
            <a:spAutoFit/>
          </a:bodyPr>
          <a:lstStyle/>
          <a:p>
            <a:pPr algn="ctr"/>
            <a:r>
              <a:rPr lang="el-GR" sz="6000" b="1" dirty="0">
                <a:solidFill>
                  <a:schemeClr val="bg1"/>
                </a:solidFill>
              </a:rPr>
              <a:t>ΑΙΣΘΑΝΕΣΤΕ ΕΥΡΩΠΑΙΟΣ/-Α;</a:t>
            </a:r>
            <a:endParaRPr lang="fr-FR" sz="60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2760360" y="4151356"/>
            <a:ext cx="3705225" cy="369332"/>
          </a:xfrm>
          <a:prstGeom prst="rect">
            <a:avLst/>
          </a:prstGeom>
          <a:noFill/>
        </p:spPr>
        <p:txBody>
          <a:bodyPr wrap="square" rtlCol="0">
            <a:spAutoFit/>
          </a:bodyPr>
          <a:lstStyle/>
          <a:p>
            <a:r>
              <a:rPr lang="el-GR" i="1" dirty="0">
                <a:solidFill>
                  <a:schemeClr val="bg1"/>
                </a:solidFill>
              </a:rPr>
              <a:t>ΤΙ ΣΕ ΚΑΝΕΙ ΝΑ ΝΙΩΘΕΙΣ ΕΥΡΩΠΑΙΟΣ;</a:t>
            </a: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el-GR" sz="3200" b="1" dirty="0">
                <a:solidFill>
                  <a:srgbClr val="00B050"/>
                </a:solidFill>
              </a:rPr>
              <a:t>ΕΠΙΚΟΙΝΩΝΙΑ</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407004" y="6121004"/>
            <a:ext cx="1227770" cy="246221"/>
          </a:xfrm>
          <a:prstGeom prst="rect">
            <a:avLst/>
          </a:prstGeom>
          <a:solidFill>
            <a:schemeClr val="bg1"/>
          </a:solidFill>
          <a:ln>
            <a:solidFill>
              <a:schemeClr val="bg1"/>
            </a:solidFill>
          </a:ln>
        </p:spPr>
        <p:txBody>
          <a:bodyPr wrap="square">
            <a:spAutoFit/>
          </a:bodyPr>
          <a:lstStyle/>
          <a:p>
            <a:r>
              <a:rPr lang="el-GR" sz="1000" b="1" dirty="0">
                <a:solidFill>
                  <a:srgbClr val="00B050"/>
                </a:solidFill>
                <a:latin typeface="Arial" charset="0"/>
                <a:ea typeface="Arial" charset="0"/>
                <a:cs typeface="Arial" charset="0"/>
              </a:rPr>
              <a:t>ΕΠΙΚΟΙΝΩΝΙΑ</a:t>
            </a:r>
            <a:endParaRPr lang="fr-FR" sz="1000" b="1" dirty="0">
              <a:solidFill>
                <a:srgbClr val="00B050"/>
              </a:solidFill>
              <a:latin typeface="Arial" charset="0"/>
              <a:ea typeface="Arial" charset="0"/>
              <a:cs typeface="Arial" charset="0"/>
            </a:endParaRPr>
          </a:p>
        </p:txBody>
      </p:sp>
      <p:cxnSp>
        <p:nvCxnSpPr>
          <p:cNvPr id="15" name="Straight Connector 14"/>
          <p:cNvCxnSpPr/>
          <p:nvPr/>
        </p:nvCxnSpPr>
        <p:spPr>
          <a:xfrm>
            <a:off x="8897778" y="5627934"/>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0" y="4048675"/>
            <a:ext cx="4099049" cy="1138773"/>
          </a:xfrm>
          <a:prstGeom prst="rect">
            <a:avLst/>
          </a:prstGeom>
          <a:noFill/>
        </p:spPr>
        <p:txBody>
          <a:bodyPr wrap="square" rtlCol="0">
            <a:spAutoFit/>
          </a:bodyPr>
          <a:lstStyle/>
          <a:p>
            <a:r>
              <a:rPr lang="el-GR" dirty="0">
                <a:cs typeface="Arial" panose="020B0604020202020204" pitchFamily="34" charset="0"/>
              </a:rPr>
              <a:t>Τηλέφωνο χωρίς χρέωση</a:t>
            </a:r>
            <a:r>
              <a:rPr lang="en-US" b="0" dirty="0">
                <a:solidFill>
                  <a:schemeClr val="tx1"/>
                </a:solidFill>
                <a:cs typeface="Arial" panose="020B0604020202020204" pitchFamily="34" charset="0"/>
              </a:rPr>
              <a:t>: </a:t>
            </a:r>
            <a:r>
              <a:rPr lang="en-US" b="1" dirty="0">
                <a:solidFill>
                  <a:schemeClr val="tx1"/>
                </a:solidFill>
                <a:cs typeface="Arial" panose="020B0604020202020204" pitchFamily="34" charset="0"/>
              </a:rPr>
              <a:t>00 800 6 7 8 9 10 11</a:t>
            </a:r>
          </a:p>
          <a:p>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784655" y="964578"/>
            <a:ext cx="2649673" cy="461665"/>
          </a:xfrm>
          <a:prstGeom prst="rect">
            <a:avLst/>
          </a:prstGeom>
          <a:noFill/>
        </p:spPr>
        <p:txBody>
          <a:bodyPr wrap="square" rtlCol="0">
            <a:spAutoFit/>
          </a:bodyPr>
          <a:lstStyle/>
          <a:p>
            <a:pPr algn="ctr"/>
            <a:r>
              <a:rPr lang="el-GR" sz="2400" dirty="0"/>
              <a:t>Προσωπική επαφή:</a:t>
            </a:r>
            <a:endParaRPr lang="en-GB" dirty="0"/>
          </a:p>
        </p:txBody>
      </p:sp>
      <p:sp>
        <p:nvSpPr>
          <p:cNvPr id="29" name="TextBox 28"/>
          <p:cNvSpPr txBox="1"/>
          <p:nvPr/>
        </p:nvSpPr>
        <p:spPr>
          <a:xfrm>
            <a:off x="4552035" y="967498"/>
            <a:ext cx="4507982" cy="461665"/>
          </a:xfrm>
          <a:prstGeom prst="rect">
            <a:avLst/>
          </a:prstGeom>
          <a:noFill/>
        </p:spPr>
        <p:txBody>
          <a:bodyPr wrap="square" rtlCol="0">
            <a:spAutoFit/>
          </a:bodyPr>
          <a:lstStyle/>
          <a:p>
            <a:pPr algn="ctr"/>
            <a:r>
              <a:rPr lang="el-GR" sz="2400" dirty="0"/>
              <a:t>Στα μέσα κοινωνικής δικτύωσης:</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395281"/>
            <a:ext cx="4483464" cy="646331"/>
          </a:xfrm>
          <a:prstGeom prst="rect">
            <a:avLst/>
          </a:prstGeom>
          <a:noFill/>
        </p:spPr>
        <p:txBody>
          <a:bodyPr wrap="square" rtlCol="0">
            <a:spAutoFit/>
          </a:bodyPr>
          <a:lstStyle/>
          <a:p>
            <a:endParaRPr lang="en-GB" dirty="0">
              <a:solidFill>
                <a:schemeClr val="bg1"/>
              </a:solidFill>
              <a:hlinkClick r:id="rId4"/>
            </a:endParaRPr>
          </a:p>
          <a:p>
            <a:r>
              <a:rPr lang="el-GR" b="1" u="sng" dirty="0">
                <a:hlinkClick r:id="rId5"/>
              </a:rPr>
              <a:t>europa.eu/</a:t>
            </a:r>
            <a:r>
              <a:rPr lang="el-GR" b="1" u="sng" dirty="0" err="1">
                <a:hlinkClick r:id="rId5"/>
              </a:rPr>
              <a:t>european-union</a:t>
            </a:r>
            <a:r>
              <a:rPr lang="el-GR" b="1" u="sng" dirty="0">
                <a:hlinkClick r:id="rId5"/>
              </a:rPr>
              <a:t>/</a:t>
            </a:r>
            <a:r>
              <a:rPr lang="el-GR" b="1" u="sng" dirty="0" err="1">
                <a:hlinkClick r:id="rId5"/>
              </a:rPr>
              <a:t>contact_el</a:t>
            </a:r>
            <a:endParaRPr lang="en-US" dirty="0"/>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923330"/>
          </a:xfrm>
          <a:prstGeom prst="rect">
            <a:avLst/>
          </a:prstGeom>
        </p:spPr>
        <p:txBody>
          <a:bodyPr wrap="square">
            <a:spAutoFit/>
          </a:bodyPr>
          <a:lstStyle/>
          <a:p>
            <a:r>
              <a:rPr lang="en-US" dirty="0">
                <a:cs typeface="Arial" panose="020B0604020202020204" pitchFamily="34" charset="0"/>
              </a:rPr>
              <a:t>&gt; </a:t>
            </a:r>
            <a:r>
              <a:rPr lang="el-GR" dirty="0">
                <a:cs typeface="Arial" panose="020B0604020202020204" pitchFamily="34" charset="0"/>
              </a:rPr>
              <a:t>Ερωτήσεις σχετικά με την ΕΕ; Η υπηρεσία </a:t>
            </a:r>
            <a:r>
              <a:rPr lang="el-GR" b="1" dirty="0">
                <a:cs typeface="Arial" panose="020B0604020202020204" pitchFamily="34" charset="0"/>
              </a:rPr>
              <a:t>Europe </a:t>
            </a:r>
            <a:r>
              <a:rPr lang="el-GR" b="1" dirty="0" err="1">
                <a:cs typeface="Arial" panose="020B0604020202020204" pitchFamily="34" charset="0"/>
              </a:rPr>
              <a:t>Direct</a:t>
            </a:r>
            <a:r>
              <a:rPr lang="el-GR" b="1" dirty="0">
                <a:cs typeface="Arial" panose="020B0604020202020204" pitchFamily="34" charset="0"/>
              </a:rPr>
              <a:t> </a:t>
            </a:r>
            <a:r>
              <a:rPr lang="el-GR" dirty="0">
                <a:cs typeface="Arial" panose="020B0604020202020204" pitchFamily="34" charset="0"/>
              </a:rPr>
              <a:t>μπορεί να βοηθήσει.</a:t>
            </a:r>
            <a:endParaRPr lang="de-DE" dirty="0">
              <a:cs typeface="Arial" panose="020B0604020202020204" pitchFamily="34" charset="0"/>
            </a:endParaRPr>
          </a:p>
        </p:txBody>
      </p:sp>
      <p:sp>
        <p:nvSpPr>
          <p:cNvPr id="5" name="Rectangle 4"/>
          <p:cNvSpPr/>
          <p:nvPr/>
        </p:nvSpPr>
        <p:spPr>
          <a:xfrm>
            <a:off x="185609" y="4709731"/>
            <a:ext cx="4115727" cy="1754326"/>
          </a:xfrm>
          <a:prstGeom prst="rect">
            <a:avLst/>
          </a:prstGeom>
        </p:spPr>
        <p:txBody>
          <a:bodyPr wrap="square">
            <a:spAutoFit/>
          </a:bodyPr>
          <a:lstStyle/>
          <a:p>
            <a:r>
              <a:rPr lang="en-US" b="1" dirty="0"/>
              <a:t>&gt;</a:t>
            </a:r>
            <a:r>
              <a:rPr lang="en-US" dirty="0"/>
              <a:t> </a:t>
            </a:r>
            <a:r>
              <a:rPr lang="el-GR" dirty="0"/>
              <a:t>Βρείτε το πλησιέστερο κέντρο της ΕΕ για να μας συναντήσετε, να μας απευθύνετε ερωτήσεις και να συζητήσετε για την ΕΕ.</a:t>
            </a:r>
            <a:endParaRPr lang="fr-BE" dirty="0"/>
          </a:p>
          <a:p>
            <a:r>
              <a:rPr lang="el-GR" b="1" u="sng" dirty="0">
                <a:hlinkClick r:id="rId6"/>
              </a:rPr>
              <a:t>europa.eu/</a:t>
            </a:r>
            <a:r>
              <a:rPr lang="el-GR" b="1" u="sng" dirty="0" err="1">
                <a:hlinkClick r:id="rId6"/>
              </a:rPr>
              <a:t>european-union</a:t>
            </a:r>
            <a:r>
              <a:rPr lang="el-GR" b="1" u="sng" dirty="0">
                <a:hlinkClick r:id="rId6"/>
              </a:rPr>
              <a:t>/</a:t>
            </a:r>
            <a:r>
              <a:rPr lang="el-GR" b="1" u="sng" dirty="0" err="1">
                <a:hlinkClick r:id="rId6"/>
              </a:rPr>
              <a:t>contact</a:t>
            </a:r>
            <a:r>
              <a:rPr lang="el-GR" b="1" u="sng" dirty="0">
                <a:hlinkClick r:id="rId6"/>
              </a:rPr>
              <a:t>/</a:t>
            </a:r>
            <a:r>
              <a:rPr lang="el-GR" b="1" u="sng" dirty="0" err="1">
                <a:hlinkClick r:id="rId6"/>
              </a:rPr>
              <a:t>meet-us_el</a:t>
            </a:r>
            <a:endParaRPr lang="en-US" dirty="0"/>
          </a:p>
        </p:txBody>
      </p:sp>
      <p:sp>
        <p:nvSpPr>
          <p:cNvPr id="19" name="Rectangle 18"/>
          <p:cNvSpPr/>
          <p:nvPr/>
        </p:nvSpPr>
        <p:spPr>
          <a:xfrm>
            <a:off x="4582994" y="4657590"/>
            <a:ext cx="4572000" cy="1477328"/>
          </a:xfrm>
          <a:prstGeom prst="rect">
            <a:avLst/>
          </a:prstGeom>
        </p:spPr>
        <p:txBody>
          <a:bodyPr wrap="square">
            <a:spAutoFit/>
          </a:bodyPr>
          <a:lstStyle/>
          <a:p>
            <a:r>
              <a:rPr lang="el-GR" dirty="0"/>
              <a:t>Χρησιμοποιήστε το </a:t>
            </a:r>
            <a:r>
              <a:rPr lang="el-GR" b="1" dirty="0"/>
              <a:t>εργαλείο αναζήτησης</a:t>
            </a:r>
            <a:r>
              <a:rPr lang="el-GR" dirty="0"/>
              <a:t> για να βρείτε τους λογαριασμούς της ΕΕ στα μέσα κοινωνικής δικτύωσης.</a:t>
            </a:r>
            <a:endParaRPr lang="en-US" dirty="0"/>
          </a:p>
          <a:p>
            <a:r>
              <a:rPr lang="el-GR" b="1" u="sng" dirty="0">
                <a:hlinkClick r:id="rId7"/>
              </a:rPr>
              <a:t>europa.eu/</a:t>
            </a:r>
            <a:r>
              <a:rPr lang="el-GR" b="1" u="sng" dirty="0" err="1">
                <a:hlinkClick r:id="rId7"/>
              </a:rPr>
              <a:t>european-union</a:t>
            </a:r>
            <a:r>
              <a:rPr lang="el-GR" b="1" u="sng" dirty="0">
                <a:hlinkClick r:id="rId7"/>
              </a:rPr>
              <a:t>/</a:t>
            </a:r>
            <a:r>
              <a:rPr lang="el-GR" b="1" u="sng" dirty="0" err="1">
                <a:hlinkClick r:id="rId7"/>
              </a:rPr>
              <a:t>contact</a:t>
            </a:r>
            <a:r>
              <a:rPr lang="el-GR" b="1" u="sng" dirty="0">
                <a:hlinkClick r:id="rId7"/>
              </a:rPr>
              <a:t>/</a:t>
            </a:r>
            <a:r>
              <a:rPr lang="el-GR" b="1" u="sng" dirty="0" err="1">
                <a:hlinkClick r:id="rId7"/>
              </a:rPr>
              <a:t>social-networks_el</a:t>
            </a:r>
            <a:endParaRPr lang="en-US" dirty="0"/>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b="1" dirty="0"/>
              <a:t>Ευχαριστώ!</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dirty="0">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13709"/>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l-GR" sz="788" b="1" dirty="0">
                <a:solidFill>
                  <a:srgbClr val="FFFFFF">
                    <a:lumMod val="50000"/>
                  </a:srgbClr>
                </a:solidFill>
              </a:rPr>
              <a:t>Ευρωπαϊκή Ένωση, </a:t>
            </a:r>
            <a:r>
              <a:rPr lang="en-US" sz="788" b="1" dirty="0">
                <a:solidFill>
                  <a:srgbClr val="FFFFFF">
                    <a:lumMod val="50000"/>
                  </a:srgbClr>
                </a:solidFill>
                <a:latin typeface="Arial"/>
              </a:rPr>
              <a:t>2022</a:t>
            </a:r>
          </a:p>
          <a:p>
            <a:pPr defTabSz="685800">
              <a:spcAft>
                <a:spcPts val="1350"/>
              </a:spcAft>
              <a:buClr>
                <a:srgbClr val="034EA2"/>
              </a:buClr>
            </a:pPr>
            <a:r>
              <a:rPr lang="el-GR" sz="788" dirty="0">
                <a:solidFill>
                  <a:srgbClr val="FFFFFF">
                    <a:lumMod val="50000"/>
                  </a:srgbClr>
                </a:solidFill>
              </a:rPr>
              <a:t>Εάν δεν ορίζεται διαφορετικά, η περαιτέρω χρήση του παρόντος εγγράφου επιτρέπεται βάσει άδειας </a:t>
            </a:r>
            <a:r>
              <a:rPr lang="el-GR" sz="788" dirty="0" err="1">
                <a:solidFill>
                  <a:srgbClr val="FFFFFF">
                    <a:lumMod val="50000"/>
                  </a:srgbClr>
                </a:solidFill>
              </a:rPr>
              <a:t>Creative</a:t>
            </a:r>
            <a:r>
              <a:rPr lang="el-GR" sz="788" dirty="0">
                <a:solidFill>
                  <a:srgbClr val="FFFFFF">
                    <a:lumMod val="50000"/>
                  </a:srgbClr>
                </a:solidFill>
              </a:rPr>
              <a:t> </a:t>
            </a:r>
            <a:r>
              <a:rPr lang="el-GR" sz="788" dirty="0" err="1">
                <a:solidFill>
                  <a:srgbClr val="FFFFFF">
                    <a:lumMod val="50000"/>
                  </a:srgbClr>
                </a:solidFill>
              </a:rPr>
              <a:t>Commons</a:t>
            </a:r>
            <a:r>
              <a:rPr lang="el-GR" sz="788" dirty="0">
                <a:solidFill>
                  <a:srgbClr val="FFFFFF">
                    <a:lumMod val="50000"/>
                  </a:srgbClr>
                </a:solidFill>
              </a:rPr>
              <a:t> </a:t>
            </a:r>
            <a:r>
              <a:rPr lang="el-GR" sz="788" dirty="0" err="1">
                <a:solidFill>
                  <a:srgbClr val="FFFFFF">
                    <a:lumMod val="50000"/>
                  </a:srgbClr>
                </a:solidFill>
              </a:rPr>
              <a:t>Attribution</a:t>
            </a:r>
            <a:r>
              <a:rPr lang="el-GR" sz="788" dirty="0">
                <a:solidFill>
                  <a:srgbClr val="FFFFFF">
                    <a:lumMod val="50000"/>
                  </a:srgbClr>
                </a:solidFill>
              </a:rPr>
              <a:t> 4.0 International (CC BY 4.0) (</a:t>
            </a:r>
            <a:r>
              <a:rPr lang="el-GR" sz="788" dirty="0">
                <a:solidFill>
                  <a:srgbClr val="FFFFFF">
                    <a:lumMod val="50000"/>
                  </a:srgbClr>
                </a:solidFill>
                <a:hlinkClick r:id="rId8"/>
              </a:rPr>
              <a:t>https://creativecommons.org/licenses/by/4.0/</a:t>
            </a:r>
            <a:r>
              <a:rPr lang="el-GR" sz="788" dirty="0">
                <a:solidFill>
                  <a:srgbClr val="FFFFFF">
                    <a:lumMod val="50000"/>
                  </a:srgbClr>
                </a:solidFill>
              </a:rPr>
              <a:t>).</a:t>
            </a:r>
            <a:r>
              <a:rPr lang="fr-BE" sz="788" dirty="0">
                <a:solidFill>
                  <a:srgbClr val="FFFFFF">
                    <a:lumMod val="50000"/>
                  </a:srgbClr>
                </a:solidFill>
              </a:rPr>
              <a:t> </a:t>
            </a:r>
            <a:r>
              <a:rPr lang="el-GR" sz="788" dirty="0">
                <a:solidFill>
                  <a:srgbClr val="FFFFFF">
                    <a:lumMod val="50000"/>
                  </a:srgbClr>
                </a:solidFill>
              </a:rPr>
              <a:t>Για κάθε χρήση ή αναπαραγωγή στοιχείων τα οποία δεν ανήκουν στην Ευρωπαϊκή Ένωση, ενδέχεται να απαιτείται άδεια απευθείας από τους κατόχους των σχετικών δικαιωμάτων.</a:t>
            </a:r>
            <a:endParaRPr lang="en-US" sz="788" dirty="0">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3082319" cy="584775"/>
          </a:xfrm>
          <a:prstGeom prst="rect">
            <a:avLst/>
          </a:prstGeom>
          <a:noFill/>
        </p:spPr>
        <p:txBody>
          <a:bodyPr wrap="none" rtlCol="0">
            <a:spAutoFit/>
          </a:bodyPr>
          <a:lstStyle/>
          <a:p>
            <a:r>
              <a:rPr lang="el-GR" sz="3200" b="1" dirty="0">
                <a:solidFill>
                  <a:srgbClr val="2A4591"/>
                </a:solidFill>
                <a:latin typeface="Calibri" charset="0"/>
                <a:ea typeface="Calibri" charset="0"/>
                <a:cs typeface="Calibri" charset="0"/>
              </a:rPr>
              <a:t>ΒΑΣΙΚΑ ΣΤΟΙΧΕΙΑ</a:t>
            </a:r>
            <a:endParaRPr lang="fr-FR" sz="3200" b="1" dirty="0">
              <a:solidFill>
                <a:srgbClr val="2A4591"/>
              </a:solidFill>
              <a:latin typeface="Calibri" charset="0"/>
              <a:ea typeface="Calibri" charset="0"/>
              <a:cs typeface="Calibri" charset="0"/>
            </a:endParaRPr>
          </a:p>
        </p:txBody>
      </p:sp>
      <p:sp>
        <p:nvSpPr>
          <p:cNvPr id="12" name="Rectangle 11"/>
          <p:cNvSpPr/>
          <p:nvPr/>
        </p:nvSpPr>
        <p:spPr>
          <a:xfrm rot="16200000">
            <a:off x="8308195" y="6044636"/>
            <a:ext cx="1425390" cy="246221"/>
          </a:xfrm>
          <a:prstGeom prst="rect">
            <a:avLst/>
          </a:prstGeom>
        </p:spPr>
        <p:txBody>
          <a:bodyPr wrap="none">
            <a:spAutoFit/>
          </a:bodyPr>
          <a:lstStyle/>
          <a:p>
            <a:r>
              <a:rPr lang="el-GR" sz="1000" b="1" dirty="0">
                <a:solidFill>
                  <a:srgbClr val="2A4591"/>
                </a:solidFill>
                <a:latin typeface="Arial" charset="0"/>
                <a:ea typeface="Arial" charset="0"/>
                <a:cs typeface="Arial" charset="0"/>
              </a:rPr>
              <a:t>ΤΙ ΕΙΝΑΙ Η ΕΥΡΩΠΗ;</a:t>
            </a:r>
          </a:p>
        </p:txBody>
      </p:sp>
      <p:cxnSp>
        <p:nvCxnSpPr>
          <p:cNvPr id="13" name="Connecteur droit 12"/>
          <p:cNvCxnSpPr/>
          <p:nvPr/>
        </p:nvCxnSpPr>
        <p:spPr>
          <a:xfrm>
            <a:off x="8897779" y="546225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523220"/>
          </a:xfrm>
          <a:prstGeom prst="rect">
            <a:avLst/>
          </a:prstGeom>
          <a:noFill/>
        </p:spPr>
        <p:txBody>
          <a:bodyPr wrap="square" rtlCol="0">
            <a:spAutoFit/>
          </a:bodyPr>
          <a:lstStyle/>
          <a:p>
            <a:pPr algn="ctr"/>
            <a:r>
              <a:rPr lang="el-GR" sz="1400" b="1" dirty="0">
                <a:solidFill>
                  <a:srgbClr val="002060"/>
                </a:solidFill>
                <a:latin typeface="Calibri" charset="0"/>
                <a:ea typeface="Calibri" charset="0"/>
                <a:cs typeface="Calibri" charset="0"/>
              </a:rPr>
              <a:t>447 εκατομμύρια άτομα</a:t>
            </a:r>
            <a:endParaRPr lang="fr-BE" sz="1400" b="1" dirty="0">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el-GR" b="1" dirty="0">
                <a:solidFill>
                  <a:srgbClr val="002060"/>
                </a:solidFill>
              </a:rPr>
              <a:t>ΕΕ</a:t>
            </a:r>
            <a:r>
              <a:rPr lang="fr-BE" b="1" dirty="0">
                <a:solidFill>
                  <a:srgbClr val="002060"/>
                </a:solidFill>
              </a:rPr>
              <a:t>:</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ΕΥΡΩΠΗ</a:t>
            </a:r>
            <a:r>
              <a:rPr lang="fr-BE" b="1" dirty="0">
                <a:solidFill>
                  <a:srgbClr val="002060"/>
                </a:solidFill>
              </a:rPr>
              <a:t>:</a:t>
            </a:r>
          </a:p>
          <a:p>
            <a:pPr algn="ctr"/>
            <a:r>
              <a:rPr lang="el-GR" b="1" dirty="0">
                <a:solidFill>
                  <a:srgbClr val="002060"/>
                </a:solidFill>
              </a:rPr>
              <a:t>1 από τις </a:t>
            </a:r>
            <a:r>
              <a:rPr lang="fr-BE" b="1" dirty="0">
                <a:solidFill>
                  <a:srgbClr val="002060"/>
                </a:solidFill>
              </a:rPr>
              <a:t>6</a:t>
            </a:r>
            <a:r>
              <a:rPr lang="el-GR" b="1" dirty="0">
                <a:solidFill>
                  <a:srgbClr val="002060"/>
                </a:solidFill>
              </a:rPr>
              <a:t> ηπείρους</a:t>
            </a:r>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ΕΥΡΩΠΗ</a:t>
            </a:r>
            <a:r>
              <a:rPr lang="fr-BE" b="1" dirty="0">
                <a:solidFill>
                  <a:srgbClr val="002060"/>
                </a:solidFill>
              </a:rPr>
              <a:t>:</a:t>
            </a:r>
          </a:p>
          <a:p>
            <a:pPr algn="ctr"/>
            <a:r>
              <a:rPr lang="el-GR" b="1" dirty="0">
                <a:solidFill>
                  <a:srgbClr val="002060"/>
                </a:solidFill>
                <a:latin typeface="Calibri" charset="0"/>
                <a:ea typeface="Calibri" charset="0"/>
                <a:cs typeface="Calibri" charset="0"/>
              </a:rPr>
              <a:t>περισσότερα από 700 εκατομμύρια άτομα</a:t>
            </a:r>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002060"/>
                </a:solidFill>
              </a:rPr>
              <a:t>ΕΥΡΩΠΗ</a:t>
            </a:r>
            <a:r>
              <a:rPr lang="fr-BE" b="1" dirty="0">
                <a:solidFill>
                  <a:srgbClr val="002060"/>
                </a:solidFill>
              </a:rPr>
              <a:t>:</a:t>
            </a:r>
          </a:p>
          <a:p>
            <a:pPr algn="ctr"/>
            <a:r>
              <a:rPr lang="el-GR" b="1" dirty="0">
                <a:solidFill>
                  <a:srgbClr val="002060"/>
                </a:solidFill>
                <a:latin typeface="Calibri" charset="0"/>
                <a:ea typeface="Calibri" charset="0"/>
                <a:cs typeface="Calibri" charset="0"/>
              </a:rPr>
              <a:t>44 χώρες</a:t>
            </a:r>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103932" y="4554163"/>
            <a:ext cx="1205512" cy="646331"/>
          </a:xfrm>
          <a:prstGeom prst="rect">
            <a:avLst/>
          </a:prstGeom>
          <a:noFill/>
        </p:spPr>
        <p:txBody>
          <a:bodyPr wrap="square" rtlCol="0">
            <a:spAutoFit/>
          </a:bodyPr>
          <a:lstStyle/>
          <a:p>
            <a:pPr algn="ctr"/>
            <a:r>
              <a:rPr lang="el-GR" b="1" dirty="0">
                <a:solidFill>
                  <a:srgbClr val="002060"/>
                </a:solidFill>
              </a:rPr>
              <a:t>ΕΕ</a:t>
            </a:r>
            <a:r>
              <a:rPr lang="en-IE" b="1" dirty="0">
                <a:solidFill>
                  <a:srgbClr val="002060"/>
                </a:solidFill>
              </a:rPr>
              <a:t>:</a:t>
            </a:r>
          </a:p>
          <a:p>
            <a:pPr algn="ctr"/>
            <a:r>
              <a:rPr lang="el-GR" b="1" dirty="0">
                <a:solidFill>
                  <a:srgbClr val="002060"/>
                </a:solidFill>
              </a:rPr>
              <a:t>27 χώρες</a:t>
            </a:r>
            <a:endParaRPr lang="en-IE" b="1" dirty="0">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308195" y="6044636"/>
            <a:ext cx="1425390" cy="246221"/>
          </a:xfrm>
          <a:prstGeom prst="rect">
            <a:avLst/>
          </a:prstGeom>
          <a:solidFill>
            <a:schemeClr val="bg1"/>
          </a:solidFill>
        </p:spPr>
        <p:txBody>
          <a:bodyPr wrap="none">
            <a:spAutoFit/>
          </a:bodyPr>
          <a:lstStyle/>
          <a:p>
            <a:r>
              <a:rPr lang="el-GR" sz="1000" b="1" dirty="0">
                <a:solidFill>
                  <a:srgbClr val="2A4591"/>
                </a:solidFill>
                <a:latin typeface="Arial" charset="0"/>
                <a:ea typeface="Arial" charset="0"/>
                <a:cs typeface="Arial" charset="0"/>
              </a:rPr>
              <a:t>ΤΙ ΕΙΝΑΙ Η ΕΥΡΩΠΗ;</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8" y="361489"/>
            <a:ext cx="4797762" cy="584775"/>
          </a:xfrm>
          <a:prstGeom prst="rect">
            <a:avLst/>
          </a:prstGeom>
          <a:solidFill>
            <a:srgbClr val="F0F4FA"/>
          </a:solidFill>
        </p:spPr>
        <p:txBody>
          <a:bodyPr wrap="square" rtlCol="0">
            <a:spAutoFit/>
          </a:bodyPr>
          <a:lstStyle/>
          <a:p>
            <a:r>
              <a:rPr lang="el-GR" sz="3200" b="1" dirty="0">
                <a:solidFill>
                  <a:srgbClr val="2A4591"/>
                </a:solidFill>
                <a:latin typeface="Calibri" charset="0"/>
                <a:ea typeface="Calibri" charset="0"/>
                <a:cs typeface="Calibri" charset="0"/>
              </a:rPr>
              <a:t>ΕΥΡΩΠΑΪΚΟΣ ΠΟΛΙΤΙΣΜΟΣ</a:t>
            </a:r>
            <a:endParaRPr lang="fr-FR" sz="3200" b="1" dirty="0">
              <a:solidFill>
                <a:srgbClr val="2A4591"/>
              </a:solidFill>
              <a:latin typeface="Calibri" charset="0"/>
              <a:ea typeface="Calibri" charset="0"/>
              <a:cs typeface="Calibri" charset="0"/>
            </a:endParaRPr>
          </a:p>
        </p:txBody>
      </p:sp>
      <p:cxnSp>
        <p:nvCxnSpPr>
          <p:cNvPr id="12" name="Connecteur droit 11"/>
          <p:cNvCxnSpPr/>
          <p:nvPr/>
        </p:nvCxnSpPr>
        <p:spPr>
          <a:xfrm>
            <a:off x="8897779" y="546225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1844040" y="4502133"/>
            <a:ext cx="700801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el-GR" sz="2000" b="1" dirty="0">
                <a:solidFill>
                  <a:schemeClr val="accent5">
                    <a:lumMod val="50000"/>
                  </a:schemeClr>
                </a:solidFill>
              </a:rPr>
              <a:t>Ο ευρωπαϊκός πολιτισμός και η πολυμορφία πηγάζουν από:</a:t>
            </a:r>
            <a:endParaRPr lang="fr-BE" sz="2000" b="1" dirty="0">
              <a:solidFill>
                <a:schemeClr val="accent5">
                  <a:lumMod val="50000"/>
                </a:schemeClr>
              </a:solidFill>
            </a:endParaRPr>
          </a:p>
          <a:p>
            <a:pPr marL="522900" indent="-342900">
              <a:lnSpc>
                <a:spcPct val="150000"/>
              </a:lnSpc>
              <a:buFont typeface="Arial" panose="020B0604020202020204" pitchFamily="34" charset="0"/>
              <a:buChar char="•"/>
            </a:pPr>
            <a:r>
              <a:rPr lang="el-GR" sz="2000" b="1" dirty="0">
                <a:solidFill>
                  <a:schemeClr val="accent5">
                    <a:lumMod val="50000"/>
                  </a:schemeClr>
                </a:solidFill>
              </a:rPr>
              <a:t>την Αρχαία Ελλάδα και Ρώμη</a:t>
            </a:r>
            <a:endParaRPr lang="fr-BE" sz="2000" b="1" dirty="0">
              <a:solidFill>
                <a:schemeClr val="accent5">
                  <a:lumMod val="50000"/>
                </a:schemeClr>
              </a:solidFill>
            </a:endParaRPr>
          </a:p>
          <a:p>
            <a:pPr marL="522900" indent="-342900">
              <a:lnSpc>
                <a:spcPct val="150000"/>
              </a:lnSpc>
              <a:buFont typeface="Arial" panose="020B0604020202020204" pitchFamily="34" charset="0"/>
              <a:buChar char="•"/>
            </a:pPr>
            <a:r>
              <a:rPr lang="el-GR" sz="2000" b="1" dirty="0">
                <a:solidFill>
                  <a:schemeClr val="accent5">
                    <a:lumMod val="50000"/>
                  </a:schemeClr>
                </a:solidFill>
              </a:rPr>
              <a:t>τη Μεταρρύθμιση και τον Διαφωτισμό</a:t>
            </a:r>
            <a:endParaRPr lang="fr-BE" sz="2000" b="1" dirty="0">
              <a:solidFill>
                <a:schemeClr val="accent5">
                  <a:lumMod val="50000"/>
                </a:schemeClr>
              </a:solidFill>
            </a:endParaRPr>
          </a:p>
          <a:p>
            <a:pPr marL="522900" indent="-342900">
              <a:lnSpc>
                <a:spcPct val="150000"/>
              </a:lnSpc>
              <a:buFont typeface="Arial" panose="020B0604020202020204" pitchFamily="34" charset="0"/>
              <a:buChar char="•"/>
            </a:pPr>
            <a:r>
              <a:rPr lang="el-GR" sz="2000" b="1" dirty="0">
                <a:solidFill>
                  <a:schemeClr val="accent5">
                    <a:lumMod val="50000"/>
                  </a:schemeClr>
                </a:solidFill>
              </a:rPr>
              <a:t>τον κοινοβουλευτισμό και τα κοινωνικά δικαιώματα</a:t>
            </a: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4527228" cy="584775"/>
          </a:xfrm>
          <a:prstGeom prst="rect">
            <a:avLst/>
          </a:prstGeom>
          <a:noFill/>
        </p:spPr>
        <p:txBody>
          <a:bodyPr wrap="square" rtlCol="0">
            <a:spAutoFit/>
          </a:bodyPr>
          <a:lstStyle/>
          <a:p>
            <a:r>
              <a:rPr lang="el-GR" sz="3200" b="1" dirty="0">
                <a:solidFill>
                  <a:srgbClr val="2A4591"/>
                </a:solidFill>
                <a:latin typeface="Calibri" charset="0"/>
                <a:ea typeface="Calibri" charset="0"/>
                <a:cs typeface="Calibri" charset="0"/>
              </a:rPr>
              <a:t>ΕΥΡΩΠΑΙΟΙ ΚΑΛΛΙΤΕΧΝΕΣ</a:t>
            </a:r>
            <a:endParaRPr lang="fr-FR" sz="3200" b="1" dirty="0">
              <a:solidFill>
                <a:srgbClr val="2A4591"/>
              </a:solidFill>
              <a:latin typeface="Calibri" charset="0"/>
              <a:ea typeface="Calibri" charset="0"/>
              <a:cs typeface="Calibri" charset="0"/>
            </a:endParaRPr>
          </a:p>
        </p:txBody>
      </p:sp>
      <p:sp>
        <p:nvSpPr>
          <p:cNvPr id="3" name="ZoneTexte 2"/>
          <p:cNvSpPr txBox="1"/>
          <p:nvPr/>
        </p:nvSpPr>
        <p:spPr>
          <a:xfrm>
            <a:off x="726942" y="874663"/>
            <a:ext cx="3385038" cy="1477328"/>
          </a:xfrm>
          <a:prstGeom prst="rect">
            <a:avLst/>
          </a:prstGeom>
          <a:noFill/>
        </p:spPr>
        <p:txBody>
          <a:bodyPr wrap="square" rtlCol="0">
            <a:spAutoFit/>
          </a:bodyPr>
          <a:lstStyle/>
          <a:p>
            <a:endParaRPr lang="en-GB" dirty="0"/>
          </a:p>
          <a:p>
            <a:r>
              <a:rPr lang="el-GR" dirty="0"/>
              <a:t>Με την πάροδο των αιώνων, νέα είδη μουσικής, αρχιτεκτονικής και λογοτεχνίας ενέπνευσαν τους καλλιτέχνες σε όλη την Ευρώπη.</a:t>
            </a:r>
            <a:endParaRPr lang="en-GB" dirty="0"/>
          </a:p>
        </p:txBody>
      </p:sp>
      <p:sp>
        <p:nvSpPr>
          <p:cNvPr id="8" name="Rectangle 7"/>
          <p:cNvSpPr/>
          <p:nvPr/>
        </p:nvSpPr>
        <p:spPr>
          <a:xfrm rot="16200000">
            <a:off x="8308195" y="6044636"/>
            <a:ext cx="1425390" cy="246221"/>
          </a:xfrm>
          <a:prstGeom prst="rect">
            <a:avLst/>
          </a:prstGeom>
        </p:spPr>
        <p:txBody>
          <a:bodyPr wrap="none">
            <a:spAutoFit/>
          </a:bodyPr>
          <a:lstStyle/>
          <a:p>
            <a:r>
              <a:rPr lang="el-GR" sz="1000" b="1" dirty="0">
                <a:solidFill>
                  <a:srgbClr val="2A4591"/>
                </a:solidFill>
                <a:latin typeface="Arial" charset="0"/>
                <a:ea typeface="Arial" charset="0"/>
                <a:cs typeface="Arial" charset="0"/>
              </a:rPr>
              <a:t>ΤΙ ΕΙΝΑΙ Η ΕΥΡΩΠΗ;</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l-GR" dirty="0"/>
              <a:t>Για παράδειγμα:</a:t>
            </a:r>
            <a:endParaRPr lang="en-GB" dirty="0"/>
          </a:p>
        </p:txBody>
      </p:sp>
      <p:sp>
        <p:nvSpPr>
          <p:cNvPr id="4" name="TextBox 3"/>
          <p:cNvSpPr txBox="1"/>
          <p:nvPr/>
        </p:nvSpPr>
        <p:spPr>
          <a:xfrm>
            <a:off x="551682" y="2854914"/>
            <a:ext cx="2145306" cy="1600438"/>
          </a:xfrm>
          <a:prstGeom prst="rect">
            <a:avLst/>
          </a:prstGeom>
          <a:noFill/>
        </p:spPr>
        <p:txBody>
          <a:bodyPr wrap="square" rtlCol="0">
            <a:spAutoFit/>
          </a:bodyPr>
          <a:lstStyle/>
          <a:p>
            <a:pPr marL="342900" indent="-342900">
              <a:buFont typeface="+mj-lt"/>
              <a:buAutoNum type="arabicPeriod"/>
            </a:pPr>
            <a:r>
              <a:rPr lang="el-GR" sz="1600" dirty="0"/>
              <a:t>Ο Πάμπλο Πικάσο</a:t>
            </a:r>
          </a:p>
          <a:p>
            <a:pPr marL="342900" indent="-342900">
              <a:buFont typeface="+mj-lt"/>
              <a:buAutoNum type="arabicPeriod"/>
            </a:pPr>
            <a:r>
              <a:rPr lang="el-GR" sz="1600" dirty="0"/>
              <a:t>Ο Λούντβιχ βαν </a:t>
            </a:r>
            <a:r>
              <a:rPr lang="el-GR" sz="1600" dirty="0" err="1"/>
              <a:t>Μπετόβεν</a:t>
            </a:r>
            <a:endParaRPr lang="el-GR" sz="1600" dirty="0"/>
          </a:p>
          <a:p>
            <a:pPr marL="342900" indent="-342900">
              <a:buFont typeface="+mj-lt"/>
              <a:buAutoNum type="arabicPeriod"/>
            </a:pPr>
            <a:r>
              <a:rPr lang="el-GR" sz="1600" dirty="0"/>
              <a:t>Ο Αλφόνς </a:t>
            </a:r>
            <a:r>
              <a:rPr lang="el-GR" sz="1600" dirty="0" err="1"/>
              <a:t>Μούκα</a:t>
            </a:r>
            <a:endParaRPr lang="el-GR" sz="1600" dirty="0"/>
          </a:p>
          <a:p>
            <a:pPr marL="342900" indent="-342900">
              <a:buFont typeface="+mj-lt"/>
              <a:buAutoNum type="arabicPeriod"/>
            </a:pPr>
            <a:r>
              <a:rPr lang="el-GR" sz="1600" dirty="0"/>
              <a:t>Η </a:t>
            </a:r>
            <a:r>
              <a:rPr lang="el-GR" sz="1600" dirty="0" err="1"/>
              <a:t>Χίλμα</a:t>
            </a:r>
            <a:r>
              <a:rPr lang="el-GR" sz="1600" dirty="0"/>
              <a:t> </a:t>
            </a:r>
            <a:r>
              <a:rPr lang="el-GR" sz="1600" dirty="0" err="1"/>
              <a:t>αφ</a:t>
            </a:r>
            <a:r>
              <a:rPr lang="el-GR" sz="1600" dirty="0"/>
              <a:t> </a:t>
            </a:r>
            <a:r>
              <a:rPr lang="el-GR" sz="1600" dirty="0" err="1"/>
              <a:t>Κλιντ</a:t>
            </a:r>
            <a:endParaRPr lang="el-GR" sz="1600" dirty="0"/>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659977" y="2811624"/>
            <a:ext cx="2393451" cy="1846659"/>
          </a:xfrm>
          <a:prstGeom prst="rect">
            <a:avLst/>
          </a:prstGeom>
          <a:noFill/>
        </p:spPr>
        <p:txBody>
          <a:bodyPr wrap="square" rtlCol="0">
            <a:spAutoFit/>
          </a:bodyPr>
          <a:lstStyle/>
          <a:p>
            <a:pPr marL="342900" indent="-342900">
              <a:buFont typeface="+mj-lt"/>
              <a:buAutoNum type="arabicPeriod" startAt="5"/>
            </a:pPr>
            <a:r>
              <a:rPr lang="el-GR" sz="1600" dirty="0"/>
              <a:t>Ο Στέφαν </a:t>
            </a:r>
            <a:r>
              <a:rPr lang="el-GR" sz="1600" dirty="0" err="1"/>
              <a:t>Τσβάιχ</a:t>
            </a:r>
            <a:endParaRPr lang="el-GR" sz="1600" dirty="0"/>
          </a:p>
          <a:p>
            <a:pPr marL="342900" indent="-342900">
              <a:buFont typeface="+mj-lt"/>
              <a:buAutoNum type="arabicPeriod" startAt="5"/>
            </a:pPr>
            <a:r>
              <a:rPr lang="el-GR" sz="1600" dirty="0"/>
              <a:t>Η </a:t>
            </a:r>
            <a:r>
              <a:rPr lang="el-GR" sz="1600" dirty="0" err="1"/>
              <a:t>Βισουάβα</a:t>
            </a:r>
            <a:r>
              <a:rPr lang="el-GR" sz="1600" dirty="0"/>
              <a:t> Σιμπόρσκα</a:t>
            </a:r>
          </a:p>
          <a:p>
            <a:pPr marL="342900" indent="-342900">
              <a:buFont typeface="+mj-lt"/>
              <a:buAutoNum type="arabicPeriod" startAt="5"/>
            </a:pPr>
            <a:r>
              <a:rPr lang="el-GR" sz="1600" dirty="0"/>
              <a:t>Η Σιμόν ντε </a:t>
            </a:r>
            <a:r>
              <a:rPr lang="el-GR" sz="1600" dirty="0" err="1"/>
              <a:t>Μποβουάρ</a:t>
            </a:r>
            <a:endParaRPr lang="el-GR" sz="1600" dirty="0"/>
          </a:p>
          <a:p>
            <a:pPr marL="342900" indent="-342900">
              <a:buFont typeface="+mj-lt"/>
              <a:buAutoNum type="arabicPeriod" startAt="5"/>
            </a:pPr>
            <a:r>
              <a:rPr lang="el-GR" sz="1600" dirty="0"/>
              <a:t>Η </a:t>
            </a:r>
            <a:r>
              <a:rPr lang="el-GR" sz="1600" dirty="0" err="1"/>
              <a:t>Μάγκντα</a:t>
            </a:r>
            <a:r>
              <a:rPr lang="el-GR" sz="1600" dirty="0"/>
              <a:t> </a:t>
            </a:r>
            <a:r>
              <a:rPr lang="el-GR" sz="1600" dirty="0" err="1"/>
              <a:t>Σάμπο</a:t>
            </a:r>
            <a:endParaRPr lang="el-GR" sz="1600"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cxnSp>
        <p:nvCxnSpPr>
          <p:cNvPr id="36" name="Connecteur droit 11"/>
          <p:cNvCxnSpPr/>
          <p:nvPr/>
        </p:nvCxnSpPr>
        <p:spPr>
          <a:xfrm>
            <a:off x="8897779" y="546225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3597497" cy="584775"/>
          </a:xfrm>
          <a:prstGeom prst="rect">
            <a:avLst/>
          </a:prstGeom>
          <a:noFill/>
        </p:spPr>
        <p:txBody>
          <a:bodyPr wrap="square" rtlCol="0">
            <a:spAutoFit/>
          </a:bodyPr>
          <a:lstStyle/>
          <a:p>
            <a:r>
              <a:rPr lang="el-GR" sz="3200" b="1" dirty="0">
                <a:solidFill>
                  <a:srgbClr val="2A4591"/>
                </a:solidFill>
                <a:latin typeface="Calibri" charset="0"/>
                <a:ea typeface="Calibri" charset="0"/>
                <a:cs typeface="Calibri" charset="0"/>
              </a:rPr>
              <a:t>ΕΥΡΩΠΑΪΚΕΣ ΑΞΙΕΣ</a:t>
            </a:r>
            <a:endParaRPr lang="fr-FR" sz="3200" b="1" dirty="0">
              <a:solidFill>
                <a:srgbClr val="2A4591"/>
              </a:solidFill>
              <a:latin typeface="Calibri" charset="0"/>
              <a:ea typeface="Calibri" charset="0"/>
              <a:cs typeface="Calibri" charset="0"/>
            </a:endParaRPr>
          </a:p>
        </p:txBody>
      </p:sp>
      <p:sp>
        <p:nvSpPr>
          <p:cNvPr id="12" name="Rectangle 11"/>
          <p:cNvSpPr/>
          <p:nvPr/>
        </p:nvSpPr>
        <p:spPr>
          <a:xfrm rot="16200000">
            <a:off x="8308195" y="6044636"/>
            <a:ext cx="1425390" cy="246221"/>
          </a:xfrm>
          <a:prstGeom prst="rect">
            <a:avLst/>
          </a:prstGeom>
        </p:spPr>
        <p:txBody>
          <a:bodyPr wrap="none">
            <a:spAutoFit/>
          </a:bodyPr>
          <a:lstStyle/>
          <a:p>
            <a:r>
              <a:rPr lang="el-GR" sz="1000" b="1" dirty="0">
                <a:solidFill>
                  <a:srgbClr val="2A4591"/>
                </a:solidFill>
                <a:latin typeface="Arial" charset="0"/>
                <a:ea typeface="Arial" charset="0"/>
                <a:cs typeface="Arial" charset="0"/>
              </a:rPr>
              <a:t>ΤΙ ΕΙΝΑΙ Η ΕΥΡΩΠΗ;</a:t>
            </a:r>
          </a:p>
        </p:txBody>
      </p:sp>
      <p:cxnSp>
        <p:nvCxnSpPr>
          <p:cNvPr id="13" name="Connecteur droit 11"/>
          <p:cNvCxnSpPr/>
          <p:nvPr/>
        </p:nvCxnSpPr>
        <p:spPr>
          <a:xfrm>
            <a:off x="8897779" y="546225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solidFill>
                  <a:schemeClr val="tx1"/>
                </a:solidFill>
              </a:rPr>
              <a:t>Ανθρώπινη αξιοπρέπεια</a:t>
            </a:r>
            <a:endParaRPr lang="fr-BE" sz="2400" dirty="0">
              <a:solidFill>
                <a:schemeClr val="tx1"/>
              </a:solidFill>
            </a:endParaRPr>
          </a:p>
          <a:p>
            <a:pPr algn="ctr"/>
            <a:r>
              <a:rPr lang="el-GR" sz="2400" dirty="0">
                <a:solidFill>
                  <a:schemeClr val="tx1"/>
                </a:solidFill>
              </a:rPr>
              <a:t>Ελευθερία</a:t>
            </a:r>
            <a:endParaRPr lang="en-US" sz="2400" dirty="0">
              <a:solidFill>
                <a:schemeClr val="tx1"/>
              </a:solidFill>
            </a:endParaRPr>
          </a:p>
          <a:p>
            <a:pPr algn="ctr"/>
            <a:r>
              <a:rPr lang="el-GR" sz="2400" dirty="0">
                <a:solidFill>
                  <a:schemeClr val="tx1"/>
                </a:solidFill>
              </a:rPr>
              <a:t>Δημοκρατία</a:t>
            </a:r>
            <a:endParaRPr lang="en-US" sz="2400" dirty="0">
              <a:solidFill>
                <a:schemeClr val="tx1"/>
              </a:solidFill>
            </a:endParaRPr>
          </a:p>
          <a:p>
            <a:pPr algn="ctr"/>
            <a:r>
              <a:rPr lang="el-GR" sz="2400" dirty="0">
                <a:solidFill>
                  <a:schemeClr val="tx1"/>
                </a:solidFill>
              </a:rPr>
              <a:t>Ισότητα</a:t>
            </a:r>
            <a:endParaRPr lang="en-US" sz="2400" dirty="0">
              <a:solidFill>
                <a:schemeClr val="tx1"/>
              </a:solidFill>
            </a:endParaRPr>
          </a:p>
          <a:p>
            <a:pPr algn="ctr"/>
            <a:r>
              <a:rPr lang="el-GR" sz="2400" dirty="0">
                <a:solidFill>
                  <a:schemeClr val="tx1"/>
                </a:solidFill>
              </a:rPr>
              <a:t>Κράτος δικαίου</a:t>
            </a:r>
            <a:endParaRPr lang="fr-BE" sz="2400" dirty="0">
              <a:solidFill>
                <a:schemeClr val="tx1"/>
              </a:solidFill>
            </a:endParaRPr>
          </a:p>
          <a:p>
            <a:pPr algn="ctr"/>
            <a:r>
              <a:rPr lang="el-GR" sz="2400" dirty="0">
                <a:solidFill>
                  <a:schemeClr val="tx1"/>
                </a:solidFill>
              </a:rPr>
              <a:t>Ανθρώπινα δικαιώματα</a:t>
            </a:r>
            <a:endParaRPr lang="en-US" sz="2400" dirty="0">
              <a:solidFill>
                <a:schemeClr val="tx1"/>
              </a:solidFill>
            </a:endParaRPr>
          </a:p>
        </p:txBody>
      </p: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28D117DBB2F44FA1D2A1966638EA6B" ma:contentTypeVersion="16" ma:contentTypeDescription="Create a new document." ma:contentTypeScope="" ma:versionID="15525e661d9e30ccac6ba55489f739dd">
  <xsd:schema xmlns:xsd="http://www.w3.org/2001/XMLSchema" xmlns:xs="http://www.w3.org/2001/XMLSchema" xmlns:p="http://schemas.microsoft.com/office/2006/metadata/properties" xmlns:ns2="ca8317cf-74c1-4891-b748-a60e5112f8b7" xmlns:ns3="e12cc50a-6100-433c-9888-46e6873f3252" targetNamespace="http://schemas.microsoft.com/office/2006/metadata/properties" ma:root="true" ma:fieldsID="5fe6f25741c2d903082f53e3139968cf" ns2:_="" ns3:_="">
    <xsd:import namespace="ca8317cf-74c1-4891-b748-a60e5112f8b7"/>
    <xsd:import namespace="e12cc50a-6100-433c-9888-46e6873f32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317cf-74c1-4891-b748-a60e5112f8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2cc50a-6100-433c-9888-46e6873f325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995ed1-3d31-477c-98c3-2023446445c2}" ma:internalName="TaxCatchAll" ma:showField="CatchAllData" ma:web="e12cc50a-6100-433c-9888-46e6873f325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BDBD29-E8D5-4F58-9023-931E113F8C95}">
  <ds:schemaRefs>
    <ds:schemaRef ds:uri="http://schemas.microsoft.com/sharepoint/v3/contenttype/forms"/>
  </ds:schemaRefs>
</ds:datastoreItem>
</file>

<file path=customXml/itemProps2.xml><?xml version="1.0" encoding="utf-8"?>
<ds:datastoreItem xmlns:ds="http://schemas.openxmlformats.org/officeDocument/2006/customXml" ds:itemID="{DA194F9B-7620-4152-B38D-124219527D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8317cf-74c1-4891-b748-a60e5112f8b7"/>
    <ds:schemaRef ds:uri="e12cc50a-6100-433c-9888-46e6873f32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33634</TotalTime>
  <Words>5371</Words>
  <Application>Microsoft Office PowerPoint</Application>
  <PresentationFormat>On-screen Show (4:3)</PresentationFormat>
  <Paragraphs>595</Paragraphs>
  <Slides>41</Slides>
  <Notes>39</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ΑΠΟ ΤΟΝ ΠΟΛΕΜΟ ΣΤΗΝ ΕΙΡΗΝΗ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ΣΠΟΥΔΕΣ, ΕΡΓΑΣΙΑ ΚΑΙ ΕΘΕΛΟΝΤΙΣΜΟΣ  </vt:lpstr>
      <vt:lpstr>     ΤΑΞΙΔΙΑ  </vt:lpstr>
      <vt:lpstr>      ...ΚΑΙ ΠΟΛΥ ΠΕΡΙΣΣΟΤΕΡΑ  </vt:lpstr>
      <vt:lpstr>      ΠΡΟΤΕΡΑΙΟΤΗΤΕΣ ΤΗΣ ΕΕ  </vt:lpstr>
      <vt:lpstr>      2022: ΑΛΛΗΛΕΓΓΥΗ ΤΗΣ ΕΕ ΠΡΟΣ ΤΗΝ ΟΥΚΡΑΝΙΑ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Ευχαριστώ!</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ORETANO Manuela (COMM)</cp:lastModifiedBy>
  <cp:revision>1638</cp:revision>
  <cp:lastPrinted>2019-09-03T09:29:06Z</cp:lastPrinted>
  <dcterms:created xsi:type="dcterms:W3CDTF">2018-11-12T13:20:47Z</dcterms:created>
  <dcterms:modified xsi:type="dcterms:W3CDTF">2025-05-02T15:09:40Z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2023-02-06T20:01:29Z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90b62ab9-2f77-49a6-bf05-dfc05a29ce5f</vt:lpwstr>
  </property>
  <property fmtid="{D5CDD505-2E9C-101B-9397-08002B2CF9AE}" pid="8" name="MSIP_Label_6bd9ddd1-4d20-43f6-abfa-fc3c07406f94_ContentBits">
    <vt:lpwstr>0</vt:lpwstr>
  </property>
</Properties>
</file>