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3"/>
    <p:sldMasterId id="2147483698"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0A27B102-9BD1-D149-8965-C07EE91AD901}">
          <p14:sldIdLst>
            <p14:sldId id="327"/>
          </p14:sldIdLst>
        </p14:section>
        <p14:section name="ΠΙΝΑΚΑΣ ΠΕΡΙΕΧΟΜΕΝΩΝ" id="{51FA4466-1705-B94D-BF4F-554C4F735700}">
          <p14:sldIdLst>
            <p14:sldId id="423"/>
            <p14:sldId id="347"/>
          </p14:sldIdLst>
        </p14:section>
        <p14:section name="ΤΙ ΕΙΝΑΙ Η ΕΥΡΩΠΗ;" id="{EC384AE8-3301-F140-B97D-95A80BA374C4}">
          <p14:sldIdLst>
            <p14:sldId id="294"/>
            <p14:sldId id="396"/>
            <p14:sldId id="354"/>
            <p14:sldId id="355"/>
            <p14:sldId id="356"/>
            <p14:sldId id="357"/>
            <p14:sldId id="417"/>
            <p14:sldId id="416"/>
          </p14:sldIdLst>
        </p14:section>
        <p14:section name="ΤΟ ΕΥΡΩΠΑΪΚΟ ΕΡΓΟ" id="{BA3F5049-C3DF-E349-90D6-8E6AF1360F92}">
          <p14:sldIdLst>
            <p14:sldId id="348"/>
            <p14:sldId id="346"/>
            <p14:sldId id="410"/>
            <p14:sldId id="398"/>
            <p14:sldId id="300"/>
            <p14:sldId id="413"/>
            <p14:sldId id="314"/>
            <p14:sldId id="428"/>
          </p14:sldIdLst>
        </p14:section>
        <p14:section name="ΤΙ ΚΑΝΕΙ Η ΕΕ;" id="{5E61B94E-74E9-E84B-ACFB-56066B76546E}">
          <p14:sldIdLst>
            <p14:sldId id="349"/>
            <p14:sldId id="425"/>
            <p14:sldId id="406"/>
            <p14:sldId id="407"/>
            <p14:sldId id="408"/>
            <p14:sldId id="426"/>
            <p14:sldId id="431"/>
            <p14:sldId id="334"/>
          </p14:sldIdLst>
        </p14:section>
        <p14:section name="ΠΏΣ ΛΕΙΤΟΥΡΓΕΊ Η ΕΕ;" id="{AB4CD371-728D-8742-BF17-A81C6428FE04}">
          <p14:sldIdLst>
            <p14:sldId id="350"/>
            <p14:sldId id="384"/>
            <p14:sldId id="390"/>
            <p14:sldId id="385"/>
            <p14:sldId id="352"/>
            <p14:sldId id="339"/>
            <p14:sldId id="393"/>
            <p14:sldId id="395"/>
            <p14:sldId id="394"/>
            <p14:sldId id="435"/>
            <p14:sldId id="437"/>
          </p14:sldIdLst>
        </p14:section>
        <p14:section name="ΠΩΣ ΜΠΟΡΩ ΝΑ ΜΑΘΩ ΠΕΡΙΣΣΟΤΕΡΑ ΓΙΑ ΤΗΝ ΕΕ;" id="{4DEDCB1D-88D9-A345-A677-739D4EF1E4F1}">
          <p14:sldIdLst>
            <p14:sldId id="342"/>
          </p14:sldIdLst>
        </p14:section>
        <p14:section name="ΕΠΙΚΟΙΝΩΝΙΑ" id="{D694022F-AF8F-024C-BDDB-CF290513F7E0}">
          <p14:sldIdLst>
            <p14:sldId id="343"/>
            <p14:sldId id="4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BRY Anne-Sophie (COMM)" initials="FA( [2]" lastIdx="29" clrIdx="6">
    <p:extLst>
      <p:ext uri="{19B8F6BF-5375-455C-9EA6-DF929625EA0E}">
        <p15:presenceInfo xmlns:p15="http://schemas.microsoft.com/office/powerpoint/2012/main" userId="S-1-5-21-1606980848-2025429265-839522115-257769" providerId="AD"/>
      </p:ext>
    </p:extLst>
  </p:cmAuthor>
  <p:cmAuthor id="1" name="Fridrich, Patricia" initials="FP" lastIdx="1" clrIdx="0"/>
  <p:cmAuthor id="2" name="SOLDATOVA Lucia (COMM)" initials="SL" lastIdx="28" clrIdx="1"/>
  <p:cmAuthor id="3" name="STRASZBURGER Gwenn (COMM)" initials="SG(" lastIdx="148" clrIdx="2"/>
  <p:cmAuthor id="4" name="ANTONELLO Diana (COMM)" initials="AD(" lastIdx="57" clrIdx="3">
    <p:extLst>
      <p:ext uri="{19B8F6BF-5375-455C-9EA6-DF929625EA0E}">
        <p15:presenceInfo xmlns:p15="http://schemas.microsoft.com/office/powerpoint/2012/main" userId="ANTONELLO Diana (COMM)" providerId="None"/>
      </p:ext>
    </p:extLst>
  </p:cmAuthor>
  <p:cmAuthor id="5" name="ANTONELLO Diana (COMM)" initials="AD( [2]" lastIdx="37" clrIdx="4">
    <p:extLst>
      <p:ext uri="{19B8F6BF-5375-455C-9EA6-DF929625EA0E}">
        <p15:presenceInfo xmlns:p15="http://schemas.microsoft.com/office/powerpoint/2012/main" userId="S-1-5-21-1606980848-2025429265-839522115-1367081" providerId="AD"/>
      </p:ext>
    </p:extLst>
  </p:cmAuthor>
  <p:cmAuthor id="6" name="FABRY Anne-Sophie (COMM)" initials="FA(" lastIdx="7" clrIdx="5">
    <p:extLst>
      <p:ext uri="{19B8F6BF-5375-455C-9EA6-DF929625EA0E}">
        <p15:presenceInfo xmlns:p15="http://schemas.microsoft.com/office/powerpoint/2012/main" userId="FABRY Anne-Sophie (COM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8FF"/>
    <a:srgbClr val="003296"/>
    <a:srgbClr val="004A64"/>
    <a:srgbClr val="002E3E"/>
    <a:srgbClr val="5C7AD0"/>
    <a:srgbClr val="DDF6FF"/>
    <a:srgbClr val="FFFAEB"/>
    <a:srgbClr val="FFF9E5"/>
    <a:srgbClr val="F0F4FA"/>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A9AC4C-791F-BBBD-D351-4EF4F8909CD8}" v="1" dt="2025-05-02T15:09:31.5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85962" autoAdjust="0"/>
  </p:normalViewPr>
  <p:slideViewPr>
    <p:cSldViewPr snapToGrid="0" snapToObjects="1">
      <p:cViewPr varScale="1">
        <p:scale>
          <a:sx n="64" d="100"/>
          <a:sy n="64" d="100"/>
        </p:scale>
        <p:origin x="1416" y="56"/>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2" d="100"/>
          <a:sy n="82" d="100"/>
        </p:scale>
        <p:origin x="400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_rels/viewProps.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C5AA5DB6-594F-9484-F8C2-684253D27886}"/>
    <pc:docChg chg="modSld">
      <pc:chgData name="ORETANO Manuela (COMM)" userId="S::manuela.oretano@ec.europa.eu::c302b6c1-a6cf-48e9-bad6-372049ac2824" providerId="AD" clId="Web-{C5AA5DB6-594F-9484-F8C2-684253D27886}" dt="2024-07-17T09:08:34.955" v="0"/>
      <pc:docMkLst>
        <pc:docMk/>
      </pc:docMkLst>
      <pc:sldChg chg="modNotes">
        <pc:chgData name="ORETANO Manuela (COMM)" userId="S::manuela.oretano@ec.europa.eu::c302b6c1-a6cf-48e9-bad6-372049ac2824" providerId="AD" clId="Web-{C5AA5DB6-594F-9484-F8C2-684253D27886}" dt="2024-07-17T09:08:34.955" v="0"/>
        <pc:sldMkLst>
          <pc:docMk/>
          <pc:sldMk cId="727304098" sldId="431"/>
        </pc:sldMkLst>
      </pc:sldChg>
    </pc:docChg>
  </pc:docChgLst>
  <pc:docChgLst>
    <pc:chgData name="ORETANO Manuela (COMM)" userId="S::manuela.oretano@ec.europa.eu::c302b6c1-a6cf-48e9-bad6-372049ac2824" providerId="AD" clId="Web-{A3EC06FC-BB61-9DBF-63F7-AAC270907DD4}"/>
    <pc:docChg chg="modSld">
      <pc:chgData name="ORETANO Manuela (COMM)" userId="S::manuela.oretano@ec.europa.eu::c302b6c1-a6cf-48e9-bad6-372049ac2824" providerId="AD" clId="Web-{A3EC06FC-BB61-9DBF-63F7-AAC270907DD4}" dt="2025-01-10T11:35:55.512" v="2"/>
      <pc:docMkLst>
        <pc:docMk/>
      </pc:docMkLst>
      <pc:sldChg chg="modSp">
        <pc:chgData name="ORETANO Manuela (COMM)" userId="S::manuela.oretano@ec.europa.eu::c302b6c1-a6cf-48e9-bad6-372049ac2824" providerId="AD" clId="Web-{A3EC06FC-BB61-9DBF-63F7-AAC270907DD4}" dt="2025-01-10T11:35:12.402" v="0"/>
        <pc:sldMkLst>
          <pc:docMk/>
          <pc:sldMk cId="3209097916" sldId="327"/>
        </pc:sldMkLst>
        <pc:picChg chg="mod">
          <ac:chgData name="ORETANO Manuela (COMM)" userId="S::manuela.oretano@ec.europa.eu::c302b6c1-a6cf-48e9-bad6-372049ac2824" providerId="AD" clId="Web-{A3EC06FC-BB61-9DBF-63F7-AAC270907DD4}" dt="2025-01-10T11:35:12.402" v="0"/>
          <ac:picMkLst>
            <pc:docMk/>
            <pc:sldMk cId="3209097916" sldId="327"/>
            <ac:picMk id="6" creationId="{00000000-0000-0000-0000-000000000000}"/>
          </ac:picMkLst>
        </pc:picChg>
      </pc:sldChg>
      <pc:sldChg chg="modSp">
        <pc:chgData name="ORETANO Manuela (COMM)" userId="S::manuela.oretano@ec.europa.eu::c302b6c1-a6cf-48e9-bad6-372049ac2824" providerId="AD" clId="Web-{A3EC06FC-BB61-9DBF-63F7-AAC270907DD4}" dt="2025-01-10T11:35:40.918" v="1"/>
        <pc:sldMkLst>
          <pc:docMk/>
          <pc:sldMk cId="4151216835" sldId="339"/>
        </pc:sldMkLst>
        <pc:picChg chg="mod">
          <ac:chgData name="ORETANO Manuela (COMM)" userId="S::manuela.oretano@ec.europa.eu::c302b6c1-a6cf-48e9-bad6-372049ac2824" providerId="AD" clId="Web-{A3EC06FC-BB61-9DBF-63F7-AAC270907DD4}" dt="2025-01-10T11:35:40.918" v="1"/>
          <ac:picMkLst>
            <pc:docMk/>
            <pc:sldMk cId="4151216835" sldId="339"/>
            <ac:picMk id="4" creationId="{00000000-0000-0000-0000-000000000000}"/>
          </ac:picMkLst>
        </pc:picChg>
      </pc:sldChg>
      <pc:sldChg chg="modSp">
        <pc:chgData name="ORETANO Manuela (COMM)" userId="S::manuela.oretano@ec.europa.eu::c302b6c1-a6cf-48e9-bad6-372049ac2824" providerId="AD" clId="Web-{A3EC06FC-BB61-9DBF-63F7-AAC270907DD4}" dt="2025-01-10T11:35:55.512" v="2"/>
        <pc:sldMkLst>
          <pc:docMk/>
          <pc:sldMk cId="1034728412" sldId="352"/>
        </pc:sldMkLst>
        <pc:picChg chg="mod">
          <ac:chgData name="ORETANO Manuela (COMM)" userId="S::manuela.oretano@ec.europa.eu::c302b6c1-a6cf-48e9-bad6-372049ac2824" providerId="AD" clId="Web-{A3EC06FC-BB61-9DBF-63F7-AAC270907DD4}" dt="2025-01-10T11:35:55.512" v="2"/>
          <ac:picMkLst>
            <pc:docMk/>
            <pc:sldMk cId="1034728412" sldId="352"/>
            <ac:picMk id="15" creationId="{2F9512DC-1BC8-204B-B55A-31E4CAAF6952}"/>
          </ac:picMkLst>
        </pc:picChg>
      </pc:sldChg>
    </pc:docChg>
  </pc:docChgLst>
  <pc:docChgLst>
    <pc:chgData name="ORETANO Manuela (COMM)" userId="S::manuela.oretano@ec.europa.eu::c302b6c1-a6cf-48e9-bad6-372049ac2824" providerId="AD" clId="Web-{9892F985-C9A7-7BA6-DB5F-9FAF4EF70BF0}"/>
    <pc:docChg chg="modSld">
      <pc:chgData name="ORETANO Manuela (COMM)" userId="S::manuela.oretano@ec.europa.eu::c302b6c1-a6cf-48e9-bad6-372049ac2824" providerId="AD" clId="Web-{9892F985-C9A7-7BA6-DB5F-9FAF4EF70BF0}" dt="2024-07-15T13:12:12.846" v="12"/>
      <pc:docMkLst>
        <pc:docMk/>
      </pc:docMkLst>
      <pc:sldChg chg="modNotes">
        <pc:chgData name="ORETANO Manuela (COMM)" userId="S::manuela.oretano@ec.europa.eu::c302b6c1-a6cf-48e9-bad6-372049ac2824" providerId="AD" clId="Web-{9892F985-C9A7-7BA6-DB5F-9FAF4EF70BF0}" dt="2024-07-15T13:06:48.915" v="1"/>
        <pc:sldMkLst>
          <pc:docMk/>
          <pc:sldMk cId="1225291961" sldId="408"/>
        </pc:sldMkLst>
      </pc:sldChg>
      <pc:sldChg chg="modNotes">
        <pc:chgData name="ORETANO Manuela (COMM)" userId="S::manuela.oretano@ec.europa.eu::c302b6c1-a6cf-48e9-bad6-372049ac2824" providerId="AD" clId="Web-{9892F985-C9A7-7BA6-DB5F-9FAF4EF70BF0}" dt="2024-07-15T13:09:35.569" v="8"/>
        <pc:sldMkLst>
          <pc:docMk/>
          <pc:sldMk cId="709964528" sldId="409"/>
        </pc:sldMkLst>
      </pc:sldChg>
      <pc:sldChg chg="modNotes">
        <pc:chgData name="ORETANO Manuela (COMM)" userId="S::manuela.oretano@ec.europa.eu::c302b6c1-a6cf-48e9-bad6-372049ac2824" providerId="AD" clId="Web-{9892F985-C9A7-7BA6-DB5F-9FAF4EF70BF0}" dt="2024-07-15T13:12:12.846" v="12"/>
        <pc:sldMkLst>
          <pc:docMk/>
          <pc:sldMk cId="2950166645" sldId="437"/>
        </pc:sldMkLst>
      </pc:sldChg>
    </pc:docChg>
  </pc:docChgLst>
  <pc:docChgLst>
    <pc:chgData name="PEKONEN Essi (COMM)" userId="S::essi.pekonen@ec.europa.eu::faa4a04e-b659-4410-aa26-bf3b85a833eb" providerId="AD" clId="Web-{18F5C288-70AA-9661-3A9C-EF2E3824F4C2}"/>
    <pc:docChg chg="delSld modSection">
      <pc:chgData name="PEKONEN Essi (COMM)" userId="S::essi.pekonen@ec.europa.eu::faa4a04e-b659-4410-aa26-bf3b85a833eb" providerId="AD" clId="Web-{18F5C288-70AA-9661-3A9C-EF2E3824F4C2}" dt="2024-07-03T07:53:53.548" v="2"/>
      <pc:docMkLst>
        <pc:docMk/>
      </pc:docMkLst>
      <pc:sldChg chg="del">
        <pc:chgData name="PEKONEN Essi (COMM)" userId="S::essi.pekonen@ec.europa.eu::faa4a04e-b659-4410-aa26-bf3b85a833eb" providerId="AD" clId="Web-{18F5C288-70AA-9661-3A9C-EF2E3824F4C2}" dt="2024-07-03T07:53:52.220" v="1"/>
        <pc:sldMkLst>
          <pc:docMk/>
          <pc:sldMk cId="2298217229" sldId="257"/>
        </pc:sldMkLst>
      </pc:sldChg>
      <pc:sldChg chg="del">
        <pc:chgData name="PEKONEN Essi (COMM)" userId="S::essi.pekonen@ec.europa.eu::faa4a04e-b659-4410-aa26-bf3b85a833eb" providerId="AD" clId="Web-{18F5C288-70AA-9661-3A9C-EF2E3824F4C2}" dt="2024-07-03T07:53:50.907" v="0"/>
        <pc:sldMkLst>
          <pc:docMk/>
          <pc:sldMk cId="3066518217" sldId="432"/>
        </pc:sldMkLst>
      </pc:sldChg>
      <pc:sldChg chg="del">
        <pc:chgData name="PEKONEN Essi (COMM)" userId="S::essi.pekonen@ec.europa.eu::faa4a04e-b659-4410-aa26-bf3b85a833eb" providerId="AD" clId="Web-{18F5C288-70AA-9661-3A9C-EF2E3824F4C2}" dt="2024-07-03T07:53:53.548" v="2"/>
        <pc:sldMkLst>
          <pc:docMk/>
          <pc:sldMk cId="2006266051" sldId="433"/>
        </pc:sldMkLst>
      </pc:sldChg>
    </pc:docChg>
  </pc:docChgLst>
  <pc:docChgLst>
    <pc:chgData name="ORETANO Manuela (COMM)" userId="c302b6c1-a6cf-48e9-bad6-372049ac2824" providerId="ADAL" clId="{19B3EA18-05BA-4DC4-B982-937AE7CDC466}"/>
    <pc:docChg chg="modSld">
      <pc:chgData name="ORETANO Manuela (COMM)" userId="c302b6c1-a6cf-48e9-bad6-372049ac2824" providerId="ADAL" clId="{19B3EA18-05BA-4DC4-B982-937AE7CDC466}" dt="2025-01-31T09:05:33.603" v="0" actId="14826"/>
      <pc:docMkLst>
        <pc:docMk/>
      </pc:docMkLst>
      <pc:sldChg chg="modSp">
        <pc:chgData name="ORETANO Manuela (COMM)" userId="c302b6c1-a6cf-48e9-bad6-372049ac2824" providerId="ADAL" clId="{19B3EA18-05BA-4DC4-B982-937AE7CDC466}" dt="2025-01-31T09:05:33.603" v="0" actId="14826"/>
        <pc:sldMkLst>
          <pc:docMk/>
          <pc:sldMk cId="3562266476" sldId="314"/>
        </pc:sldMkLst>
        <pc:picChg chg="mod">
          <ac:chgData name="ORETANO Manuela (COMM)" userId="c302b6c1-a6cf-48e9-bad6-372049ac2824" providerId="ADAL" clId="{19B3EA18-05BA-4DC4-B982-937AE7CDC466}" dt="2025-01-31T09:05:33.603" v="0" actId="14826"/>
          <ac:picMkLst>
            <pc:docMk/>
            <pc:sldMk cId="3562266476" sldId="314"/>
            <ac:picMk id="3" creationId="{9934488E-DA23-ECB2-26FE-1A9EA9DE1ED3}"/>
          </ac:picMkLst>
        </pc:picChg>
      </pc:sldChg>
    </pc:docChg>
  </pc:docChgLst>
  <pc:docChgLst>
    <pc:chgData name="ORETANO Manuela (COMM)" userId="S::manuela.oretano@ec.europa.eu::c302b6c1-a6cf-48e9-bad6-372049ac2824" providerId="AD" clId="Web-{C9A9AC4C-791F-BBBD-D351-4EF4F8909CD8}"/>
    <pc:docChg chg="modSld">
      <pc:chgData name="ORETANO Manuela (COMM)" userId="S::manuela.oretano@ec.europa.eu::c302b6c1-a6cf-48e9-bad6-372049ac2824" providerId="AD" clId="Web-{C9A9AC4C-791F-BBBD-D351-4EF4F8909CD8}" dt="2025-05-02T15:09:24.297" v="4"/>
      <pc:docMkLst>
        <pc:docMk/>
      </pc:docMkLst>
      <pc:sldChg chg="modNotes">
        <pc:chgData name="ORETANO Manuela (COMM)" userId="S::manuela.oretano@ec.europa.eu::c302b6c1-a6cf-48e9-bad6-372049ac2824" providerId="AD" clId="Web-{C9A9AC4C-791F-BBBD-D351-4EF4F8909CD8}" dt="2025-05-02T15:09:24.297" v="4"/>
        <pc:sldMkLst>
          <pc:docMk/>
          <pc:sldMk cId="3562266476" sldId="314"/>
        </pc:sldMkLst>
      </pc:sldChg>
    </pc:docChg>
  </pc:docChgLst>
  <pc:docChgLst>
    <pc:chgData name="ORETANO Manuela (COMM)" userId="S::manuela.oretano@ec.europa.eu::c302b6c1-a6cf-48e9-bad6-372049ac2824" providerId="AD" clId="Web-{AF08B588-31F0-2888-C163-9FFDEFCDFC19}"/>
    <pc:docChg chg="delSld modSection">
      <pc:chgData name="ORETANO Manuela (COMM)" userId="S::manuela.oretano@ec.europa.eu::c302b6c1-a6cf-48e9-bad6-372049ac2824" providerId="AD" clId="Web-{AF08B588-31F0-2888-C163-9FFDEFCDFC19}" dt="2024-07-16T10:36:44.157" v="0"/>
      <pc:docMkLst>
        <pc:docMk/>
      </pc:docMkLst>
      <pc:sldChg chg="del">
        <pc:chgData name="ORETANO Manuela (COMM)" userId="S::manuela.oretano@ec.europa.eu::c302b6c1-a6cf-48e9-bad6-372049ac2824" providerId="AD" clId="Web-{AF08B588-31F0-2888-C163-9FFDEFCDFC19}" dt="2024-07-16T10:36:44.157" v="0"/>
        <pc:sldMkLst>
          <pc:docMk/>
          <pc:sldMk cId="709964528" sldId="409"/>
        </pc:sldMkLst>
      </pc:sldChg>
    </pc:docChg>
  </pc:docChgLst>
</pc:chgInfo>
</file>

<file path=ppt/diagrams/_rels/data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ata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image" Target="../media/image41.jpg"/><Relationship Id="rId4" Type="http://schemas.openxmlformats.org/officeDocument/2006/relationships/image" Target="../media/image44.jpg"/></Relationships>
</file>

<file path=ppt/diagrams/_rels/data4.xml.rels><?xml version="1.0" encoding="UTF-8" standalone="yes"?>
<Relationships xmlns="http://schemas.openxmlformats.org/package/2006/relationships"><Relationship Id="rId3" Type="http://schemas.openxmlformats.org/officeDocument/2006/relationships/image" Target="../media/image47.jfif"/><Relationship Id="rId2" Type="http://schemas.openxmlformats.org/officeDocument/2006/relationships/image" Target="../media/image46.jpg"/><Relationship Id="rId1" Type="http://schemas.openxmlformats.org/officeDocument/2006/relationships/image" Target="../media/image45.jpg"/><Relationship Id="rId5" Type="http://schemas.openxmlformats.org/officeDocument/2006/relationships/image" Target="../media/image49.jpg"/><Relationship Id="rId4" Type="http://schemas.openxmlformats.org/officeDocument/2006/relationships/image" Target="../media/image48.jpg"/></Relationships>
</file>

<file path=ppt/diagrams/_rels/data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image" Target="../media/image50.jpg"/><Relationship Id="rId5" Type="http://schemas.openxmlformats.org/officeDocument/2006/relationships/image" Target="../media/image54.jpg"/><Relationship Id="rId4" Type="http://schemas.openxmlformats.org/officeDocument/2006/relationships/image" Target="../media/image53.jpg"/></Relationships>
</file>

<file path=ppt/diagrams/_rels/data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image" Target="../media/image55.jpg"/><Relationship Id="rId4" Type="http://schemas.openxmlformats.org/officeDocument/2006/relationships/image" Target="../media/image58.jpg"/></Relationships>
</file>

<file path=ppt/diagrams/_rels/drawing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image" Target="../media/image41.jpg"/><Relationship Id="rId4" Type="http://schemas.openxmlformats.org/officeDocument/2006/relationships/image" Target="../media/image44.jpg"/></Relationships>
</file>

<file path=ppt/diagrams/_rels/drawing4.xml.rels><?xml version="1.0" encoding="UTF-8" standalone="yes"?>
<Relationships xmlns="http://schemas.openxmlformats.org/package/2006/relationships"><Relationship Id="rId3" Type="http://schemas.openxmlformats.org/officeDocument/2006/relationships/image" Target="../media/image47.jfif"/><Relationship Id="rId2" Type="http://schemas.openxmlformats.org/officeDocument/2006/relationships/image" Target="../media/image46.jpg"/><Relationship Id="rId1" Type="http://schemas.openxmlformats.org/officeDocument/2006/relationships/image" Target="../media/image45.jpg"/><Relationship Id="rId5" Type="http://schemas.openxmlformats.org/officeDocument/2006/relationships/image" Target="../media/image49.jpg"/><Relationship Id="rId4" Type="http://schemas.openxmlformats.org/officeDocument/2006/relationships/image" Target="../media/image48.jpg"/></Relationships>
</file>

<file path=ppt/diagrams/_rels/drawing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image" Target="../media/image50.jpg"/><Relationship Id="rId5" Type="http://schemas.openxmlformats.org/officeDocument/2006/relationships/image" Target="../media/image54.jpg"/><Relationship Id="rId4" Type="http://schemas.openxmlformats.org/officeDocument/2006/relationships/image" Target="../media/image53.jpg"/></Relationships>
</file>

<file path=ppt/diagrams/_rels/drawing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image" Target="../media/image55.jpg"/><Relationship Id="rId4" Type="http://schemas.openxmlformats.org/officeDocument/2006/relationships/image" Target="../media/image58.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A8543-2A51-4DD3-BB48-07A407CFCCAE}"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US"/>
        </a:p>
      </dgm:t>
    </dgm:pt>
    <dgm:pt modelId="{5252904E-63FF-49E9-9B90-17FD5D70A378}">
      <dgm:prSet phldrT="[Text]" custT="1"/>
      <dgm:spPr>
        <a:solidFill>
          <a:srgbClr val="005674">
            <a:alpha val="50000"/>
          </a:srgbClr>
        </a:solidFill>
      </dgm:spPr>
      <dgm:t>
        <a:bodyPr/>
        <a:lstStyle/>
        <a:p>
          <a:r>
            <a:rPr lang="el-GR" sz="2400" b="1" dirty="0"/>
            <a:t>24 ΕΠΙΣΗΜΕΣ ΓΛΩΣΣΕΣ ΤΗΣ ΕΕ </a:t>
          </a:r>
          <a:endParaRPr lang="en-US" sz="2400" b="1" dirty="0"/>
        </a:p>
      </dgm:t>
    </dgm:pt>
    <dgm:pt modelId="{E741B154-A7F6-4CBA-B60F-F2E3CC52A4DF}" type="parTrans" cxnId="{290B1463-7FDA-4554-B558-2F673542FC39}">
      <dgm:prSet/>
      <dgm:spPr/>
      <dgm:t>
        <a:bodyPr/>
        <a:lstStyle/>
        <a:p>
          <a:endParaRPr lang="en-US"/>
        </a:p>
      </dgm:t>
    </dgm:pt>
    <dgm:pt modelId="{AC7E3459-E89D-4833-BB6A-AB6D86B3D6A8}" type="sibTrans" cxnId="{290B1463-7FDA-4554-B558-2F673542FC39}">
      <dgm:prSet/>
      <dgm:spPr/>
      <dgm:t>
        <a:bodyPr/>
        <a:lstStyle/>
        <a:p>
          <a:endParaRPr lang="en-US"/>
        </a:p>
      </dgm:t>
    </dgm:pt>
    <dgm:pt modelId="{629869C1-1260-444D-AA31-696E17EEDF7E}">
      <dgm:prSet phldrT="[Text]"/>
      <dgm:spPr/>
      <dgm:t>
        <a:bodyPr/>
        <a:lstStyle/>
        <a:p>
          <a:r>
            <a:rPr lang="el-GR" b="1" dirty="0"/>
            <a:t>Σλαβικές: </a:t>
          </a:r>
          <a:r>
            <a:rPr lang="el-GR" b="0" dirty="0"/>
            <a:t>βουλγαρικά, τσεχικά, κροατικά, πολωνικά, σλοβακικά και σλοβενικά</a:t>
          </a:r>
          <a:endParaRPr lang="en-US" b="0" dirty="0"/>
        </a:p>
      </dgm:t>
    </dgm:pt>
    <dgm:pt modelId="{25E0E280-853C-493D-9CC4-CFB157DCF58B}" type="parTrans" cxnId="{06423D0F-C633-4A57-B128-2F1F8B67B4EC}">
      <dgm:prSet/>
      <dgm:spPr/>
      <dgm:t>
        <a:bodyPr/>
        <a:lstStyle/>
        <a:p>
          <a:endParaRPr lang="en-US"/>
        </a:p>
      </dgm:t>
    </dgm:pt>
    <dgm:pt modelId="{FFC0FA8A-88D3-499F-8002-8162CAFD5564}" type="sibTrans" cxnId="{06423D0F-C633-4A57-B128-2F1F8B67B4EC}">
      <dgm:prSet/>
      <dgm:spPr/>
      <dgm:t>
        <a:bodyPr/>
        <a:lstStyle/>
        <a:p>
          <a:endParaRPr lang="en-US"/>
        </a:p>
      </dgm:t>
    </dgm:pt>
    <dgm:pt modelId="{F5C09E29-FD16-4B7E-A14F-2CCC52E30343}">
      <dgm:prSet phldrT="[Text]"/>
      <dgm:spPr>
        <a:solidFill>
          <a:schemeClr val="accent2">
            <a:lumMod val="75000"/>
            <a:alpha val="50000"/>
          </a:schemeClr>
        </a:solidFill>
      </dgm:spPr>
      <dgm:t>
        <a:bodyPr/>
        <a:lstStyle/>
        <a:p>
          <a:r>
            <a:rPr lang="el-GR" b="1" dirty="0"/>
            <a:t>Γερμανικές: </a:t>
          </a:r>
          <a:r>
            <a:rPr lang="el-GR" b="0" dirty="0"/>
            <a:t>δανικά, γερμανικά, αγγλικά, ολλανδικά και σουηδικά</a:t>
          </a:r>
          <a:endParaRPr lang="en-US" b="0" dirty="0"/>
        </a:p>
      </dgm:t>
    </dgm:pt>
    <dgm:pt modelId="{EB8EB8CD-5DD0-477B-85C5-30ACE25D1402}" type="parTrans" cxnId="{D8A64EF1-7383-4156-BBDE-BFEF19C147C0}">
      <dgm:prSet/>
      <dgm:spPr/>
      <dgm:t>
        <a:bodyPr/>
        <a:lstStyle/>
        <a:p>
          <a:endParaRPr lang="en-US"/>
        </a:p>
      </dgm:t>
    </dgm:pt>
    <dgm:pt modelId="{7A79D66E-4933-4979-A670-6D383622AAE6}" type="sibTrans" cxnId="{D8A64EF1-7383-4156-BBDE-BFEF19C147C0}">
      <dgm:prSet/>
      <dgm:spPr/>
      <dgm:t>
        <a:bodyPr/>
        <a:lstStyle/>
        <a:p>
          <a:endParaRPr lang="en-US"/>
        </a:p>
      </dgm:t>
    </dgm:pt>
    <dgm:pt modelId="{572F5CBD-D895-4AAF-842A-0B8465468BD4}">
      <dgm:prSet phldrT="[Text]"/>
      <dgm:spPr/>
      <dgm:t>
        <a:bodyPr/>
        <a:lstStyle/>
        <a:p>
          <a:r>
            <a:rPr lang="el-GR" b="1" dirty="0"/>
            <a:t>Λατινογενείς: </a:t>
          </a:r>
          <a:r>
            <a:rPr lang="el-GR" b="0" dirty="0"/>
            <a:t>ισπανικά, γαλλικά, ιταλικά, πορτογαλικά και ρουμανικά</a:t>
          </a:r>
          <a:endParaRPr lang="en-US" b="0" dirty="0"/>
        </a:p>
      </dgm:t>
    </dgm:pt>
    <dgm:pt modelId="{6BEAA7CD-2C2F-40FF-A3F0-BBA2896D9A82}" type="parTrans" cxnId="{1E842B5A-3537-4761-BB29-507C716C3A9F}">
      <dgm:prSet/>
      <dgm:spPr/>
      <dgm:t>
        <a:bodyPr/>
        <a:lstStyle/>
        <a:p>
          <a:endParaRPr lang="en-US"/>
        </a:p>
      </dgm:t>
    </dgm:pt>
    <dgm:pt modelId="{E5C0D13C-F51D-43D7-B7DE-92E5B3E3D7B6}" type="sibTrans" cxnId="{1E842B5A-3537-4761-BB29-507C716C3A9F}">
      <dgm:prSet/>
      <dgm:spPr/>
      <dgm:t>
        <a:bodyPr/>
        <a:lstStyle/>
        <a:p>
          <a:endParaRPr lang="en-US"/>
        </a:p>
      </dgm:t>
    </dgm:pt>
    <dgm:pt modelId="{DBE77370-9D42-4A7B-A3CA-8D1218AFB214}">
      <dgm:prSet phldrT="[Text]"/>
      <dgm:spPr>
        <a:solidFill>
          <a:srgbClr val="FFC000">
            <a:alpha val="50000"/>
          </a:srgbClr>
        </a:solidFill>
      </dgm:spPr>
      <dgm:t>
        <a:bodyPr/>
        <a:lstStyle/>
        <a:p>
          <a:r>
            <a:rPr lang="el-GR" b="1" dirty="0"/>
            <a:t>Άλλες: </a:t>
          </a:r>
          <a:r>
            <a:rPr lang="el-GR" b="0" dirty="0"/>
            <a:t>εσθονικά και φινλανδικά, ελληνικά, ιρλανδικά, λιθουανικά και </a:t>
          </a:r>
          <a:r>
            <a:rPr lang="el-GR" b="0" dirty="0" err="1"/>
            <a:t>λετονικά</a:t>
          </a:r>
          <a:r>
            <a:rPr lang="el-GR" b="0" dirty="0"/>
            <a:t>, ουγγρικά, </a:t>
          </a:r>
          <a:r>
            <a:rPr lang="el-GR" b="0" i="0" dirty="0"/>
            <a:t>μαλτέζικα</a:t>
          </a:r>
          <a:endParaRPr lang="en-US" b="0" dirty="0"/>
        </a:p>
      </dgm:t>
    </dgm:pt>
    <dgm:pt modelId="{429CE523-C5FC-49E6-A450-6B83AC651315}" type="parTrans" cxnId="{95C6C0A3-E2D4-4466-9B49-CCA3C3FC8E90}">
      <dgm:prSet/>
      <dgm:spPr/>
      <dgm:t>
        <a:bodyPr/>
        <a:lstStyle/>
        <a:p>
          <a:endParaRPr lang="en-US"/>
        </a:p>
      </dgm:t>
    </dgm:pt>
    <dgm:pt modelId="{C2DDAA2E-18F3-4716-9F4A-A07C95660494}" type="sibTrans" cxnId="{95C6C0A3-E2D4-4466-9B49-CCA3C3FC8E90}">
      <dgm:prSet/>
      <dgm:spPr/>
      <dgm:t>
        <a:bodyPr/>
        <a:lstStyle/>
        <a:p>
          <a:endParaRPr lang="en-US"/>
        </a:p>
      </dgm:t>
    </dgm:pt>
    <dgm:pt modelId="{A770E368-C418-4D75-8C7D-5F748FC37372}" type="pres">
      <dgm:prSet presAssocID="{546A8543-2A51-4DD3-BB48-07A407CFCCAE}" presName="composite" presStyleCnt="0">
        <dgm:presLayoutVars>
          <dgm:chMax val="1"/>
          <dgm:dir/>
          <dgm:resizeHandles val="exact"/>
        </dgm:presLayoutVars>
      </dgm:prSet>
      <dgm:spPr/>
    </dgm:pt>
    <dgm:pt modelId="{1885BDA1-124B-4DC3-A05D-ACACDF21F510}" type="pres">
      <dgm:prSet presAssocID="{546A8543-2A51-4DD3-BB48-07A407CFCCAE}" presName="radial" presStyleCnt="0">
        <dgm:presLayoutVars>
          <dgm:animLvl val="ctr"/>
        </dgm:presLayoutVars>
      </dgm:prSet>
      <dgm:spPr/>
    </dgm:pt>
    <dgm:pt modelId="{8BEDEE8B-A512-47E2-A3C9-74492F618D4F}" type="pres">
      <dgm:prSet presAssocID="{5252904E-63FF-49E9-9B90-17FD5D70A378}" presName="centerShape" presStyleLbl="vennNode1" presStyleIdx="0" presStyleCnt="5" custScaleX="86259" custScaleY="84920"/>
      <dgm:spPr/>
    </dgm:pt>
    <dgm:pt modelId="{529148A2-7FCD-4369-9EFC-ACFC3C7F6D7A}" type="pres">
      <dgm:prSet presAssocID="{629869C1-1260-444D-AA31-696E17EEDF7E}" presName="node" presStyleLbl="vennNode1" presStyleIdx="1" presStyleCnt="5" custScaleX="130306" custScaleY="122181" custRadScaleRad="89753" custRadScaleInc="-519">
        <dgm:presLayoutVars>
          <dgm:bulletEnabled val="1"/>
        </dgm:presLayoutVars>
      </dgm:prSet>
      <dgm:spPr/>
    </dgm:pt>
    <dgm:pt modelId="{14294006-4B65-442B-A0BD-25F001259F70}" type="pres">
      <dgm:prSet presAssocID="{F5C09E29-FD16-4B7E-A14F-2CCC52E30343}" presName="node" presStyleLbl="vennNode1" presStyleIdx="2" presStyleCnt="5" custScaleX="131175" custScaleY="126686" custRadScaleRad="98546" custRadScaleInc="-946">
        <dgm:presLayoutVars>
          <dgm:bulletEnabled val="1"/>
        </dgm:presLayoutVars>
      </dgm:prSet>
      <dgm:spPr/>
    </dgm:pt>
    <dgm:pt modelId="{E5581C0B-7D92-4AD3-97E0-B4938FE73CA5}" type="pres">
      <dgm:prSet presAssocID="{572F5CBD-D895-4AAF-842A-0B8465468BD4}" presName="node" presStyleLbl="vennNode1" presStyleIdx="3" presStyleCnt="5" custScaleX="134871" custScaleY="131363" custRadScaleRad="83428" custRadScaleInc="1563">
        <dgm:presLayoutVars>
          <dgm:bulletEnabled val="1"/>
        </dgm:presLayoutVars>
      </dgm:prSet>
      <dgm:spPr/>
    </dgm:pt>
    <dgm:pt modelId="{422BC532-F1F3-4869-AE88-2EBED49E2E90}" type="pres">
      <dgm:prSet presAssocID="{DBE77370-9D42-4A7B-A3CA-8D1218AFB214}" presName="node" presStyleLbl="vennNode1" presStyleIdx="4" presStyleCnt="5" custScaleX="134099" custScaleY="131150" custRadScaleRad="96339" custRadScaleInc="0">
        <dgm:presLayoutVars>
          <dgm:bulletEnabled val="1"/>
        </dgm:presLayoutVars>
      </dgm:prSet>
      <dgm:spPr/>
    </dgm:pt>
  </dgm:ptLst>
  <dgm:cxnLst>
    <dgm:cxn modelId="{06423D0F-C633-4A57-B128-2F1F8B67B4EC}" srcId="{5252904E-63FF-49E9-9B90-17FD5D70A378}" destId="{629869C1-1260-444D-AA31-696E17EEDF7E}" srcOrd="0" destOrd="0" parTransId="{25E0E280-853C-493D-9CC4-CFB157DCF58B}" sibTransId="{FFC0FA8A-88D3-499F-8002-8162CAFD5564}"/>
    <dgm:cxn modelId="{8632ED3B-FDB1-42F4-A600-5E6812922112}" type="presOf" srcId="{F5C09E29-FD16-4B7E-A14F-2CCC52E30343}" destId="{14294006-4B65-442B-A0BD-25F001259F70}" srcOrd="0" destOrd="0" presId="urn:microsoft.com/office/officeart/2005/8/layout/radial3"/>
    <dgm:cxn modelId="{290B1463-7FDA-4554-B558-2F673542FC39}" srcId="{546A8543-2A51-4DD3-BB48-07A407CFCCAE}" destId="{5252904E-63FF-49E9-9B90-17FD5D70A378}" srcOrd="0" destOrd="0" parTransId="{E741B154-A7F6-4CBA-B60F-F2E3CC52A4DF}" sibTransId="{AC7E3459-E89D-4833-BB6A-AB6D86B3D6A8}"/>
    <dgm:cxn modelId="{1E842B5A-3537-4761-BB29-507C716C3A9F}" srcId="{5252904E-63FF-49E9-9B90-17FD5D70A378}" destId="{572F5CBD-D895-4AAF-842A-0B8465468BD4}" srcOrd="2" destOrd="0" parTransId="{6BEAA7CD-2C2F-40FF-A3F0-BBA2896D9A82}" sibTransId="{E5C0D13C-F51D-43D7-B7DE-92E5B3E3D7B6}"/>
    <dgm:cxn modelId="{DA7E5580-7A80-4949-A0CB-6E445676EBFC}" type="presOf" srcId="{DBE77370-9D42-4A7B-A3CA-8D1218AFB214}" destId="{422BC532-F1F3-4869-AE88-2EBED49E2E90}" srcOrd="0" destOrd="0" presId="urn:microsoft.com/office/officeart/2005/8/layout/radial3"/>
    <dgm:cxn modelId="{95C6C0A3-E2D4-4466-9B49-CCA3C3FC8E90}" srcId="{5252904E-63FF-49E9-9B90-17FD5D70A378}" destId="{DBE77370-9D42-4A7B-A3CA-8D1218AFB214}" srcOrd="3" destOrd="0" parTransId="{429CE523-C5FC-49E6-A450-6B83AC651315}" sibTransId="{C2DDAA2E-18F3-4716-9F4A-A07C95660494}"/>
    <dgm:cxn modelId="{ABFA7AAB-04F0-4879-8A9D-056CC2A04FDE}" type="presOf" srcId="{572F5CBD-D895-4AAF-842A-0B8465468BD4}" destId="{E5581C0B-7D92-4AD3-97E0-B4938FE73CA5}" srcOrd="0" destOrd="0" presId="urn:microsoft.com/office/officeart/2005/8/layout/radial3"/>
    <dgm:cxn modelId="{D6F929D0-C6C2-4CA5-81BF-B27CF3AB90C5}" type="presOf" srcId="{629869C1-1260-444D-AA31-696E17EEDF7E}" destId="{529148A2-7FCD-4369-9EFC-ACFC3C7F6D7A}" srcOrd="0" destOrd="0" presId="urn:microsoft.com/office/officeart/2005/8/layout/radial3"/>
    <dgm:cxn modelId="{7D6AABDE-7985-40FE-948B-A9F7E77B5F8B}" type="presOf" srcId="{5252904E-63FF-49E9-9B90-17FD5D70A378}" destId="{8BEDEE8B-A512-47E2-A3C9-74492F618D4F}" srcOrd="0" destOrd="0" presId="urn:microsoft.com/office/officeart/2005/8/layout/radial3"/>
    <dgm:cxn modelId="{D8A64EF1-7383-4156-BBDE-BFEF19C147C0}" srcId="{5252904E-63FF-49E9-9B90-17FD5D70A378}" destId="{F5C09E29-FD16-4B7E-A14F-2CCC52E30343}" srcOrd="1" destOrd="0" parTransId="{EB8EB8CD-5DD0-477B-85C5-30ACE25D1402}" sibTransId="{7A79D66E-4933-4979-A670-6D383622AAE6}"/>
    <dgm:cxn modelId="{1D742CF8-D1BF-4C2D-BD65-059CAAF20605}" type="presOf" srcId="{546A8543-2A51-4DD3-BB48-07A407CFCCAE}" destId="{A770E368-C418-4D75-8C7D-5F748FC37372}" srcOrd="0" destOrd="0" presId="urn:microsoft.com/office/officeart/2005/8/layout/radial3"/>
    <dgm:cxn modelId="{E7C5EA66-FB68-4499-9ECC-D05E6154E573}" type="presParOf" srcId="{A770E368-C418-4D75-8C7D-5F748FC37372}" destId="{1885BDA1-124B-4DC3-A05D-ACACDF21F510}" srcOrd="0" destOrd="0" presId="urn:microsoft.com/office/officeart/2005/8/layout/radial3"/>
    <dgm:cxn modelId="{CC8E7EA1-83A0-4736-955F-67ADBE447842}" type="presParOf" srcId="{1885BDA1-124B-4DC3-A05D-ACACDF21F510}" destId="{8BEDEE8B-A512-47E2-A3C9-74492F618D4F}" srcOrd="0" destOrd="0" presId="urn:microsoft.com/office/officeart/2005/8/layout/radial3"/>
    <dgm:cxn modelId="{7D5676D0-6286-44AF-8ECF-D2C6AFF7AF43}" type="presParOf" srcId="{1885BDA1-124B-4DC3-A05D-ACACDF21F510}" destId="{529148A2-7FCD-4369-9EFC-ACFC3C7F6D7A}" srcOrd="1" destOrd="0" presId="urn:microsoft.com/office/officeart/2005/8/layout/radial3"/>
    <dgm:cxn modelId="{13B26301-E6E6-40E1-A6E1-C2EDB0859E12}" type="presParOf" srcId="{1885BDA1-124B-4DC3-A05D-ACACDF21F510}" destId="{14294006-4B65-442B-A0BD-25F001259F70}" srcOrd="2" destOrd="0" presId="urn:microsoft.com/office/officeart/2005/8/layout/radial3"/>
    <dgm:cxn modelId="{1D78EE11-B2A8-4B9B-ADA0-5C3B7164204F}" type="presParOf" srcId="{1885BDA1-124B-4DC3-A05D-ACACDF21F510}" destId="{E5581C0B-7D92-4AD3-97E0-B4938FE73CA5}" srcOrd="3" destOrd="0" presId="urn:microsoft.com/office/officeart/2005/8/layout/radial3"/>
    <dgm:cxn modelId="{949C9112-8C66-43B2-8842-060B25EE1B14}" type="presParOf" srcId="{1885BDA1-124B-4DC3-A05D-ACACDF21F510}" destId="{422BC532-F1F3-4869-AE88-2EBED49E2E90}"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4D10AB-652A-4FBB-9D63-C31280F8F3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5898A6-3D75-4AFF-97B0-57FAA2C1CC4E}">
      <dgm:prSet custT="1"/>
      <dgm:spPr>
        <a:solidFill>
          <a:srgbClr val="FFC000"/>
        </a:solidFill>
      </dgm:spPr>
      <dgm:t>
        <a:bodyPr/>
        <a:lstStyle/>
        <a:p>
          <a:pPr rtl="0"/>
          <a:r>
            <a:rPr lang="el-GR" sz="1700" dirty="0">
              <a:solidFill>
                <a:schemeClr val="tx1"/>
              </a:solidFill>
            </a:rPr>
            <a:t>εκπροσωπεί τις κυβερνήσεις των χωρών της ΕΕ</a:t>
          </a:r>
          <a:endParaRPr lang="en-IE" sz="1700" dirty="0">
            <a:solidFill>
              <a:schemeClr val="tx1"/>
            </a:solidFill>
          </a:endParaRPr>
        </a:p>
      </dgm:t>
    </dgm:pt>
    <dgm:pt modelId="{444B9149-1101-4141-96A7-7A6074093B5B}" type="parTrans" cxnId="{7DA0BE22-75D7-436A-93F9-C11E22BAEA94}">
      <dgm:prSet/>
      <dgm:spPr/>
      <dgm:t>
        <a:bodyPr/>
        <a:lstStyle/>
        <a:p>
          <a:endParaRPr lang="en-US"/>
        </a:p>
      </dgm:t>
    </dgm:pt>
    <dgm:pt modelId="{72C1FA24-6D46-4D8A-AB6C-FD028A5F8A57}" type="sibTrans" cxnId="{7DA0BE22-75D7-436A-93F9-C11E22BAEA94}">
      <dgm:prSet/>
      <dgm:spPr/>
      <dgm:t>
        <a:bodyPr/>
        <a:lstStyle/>
        <a:p>
          <a:endParaRPr lang="en-US"/>
        </a:p>
      </dgm:t>
    </dgm:pt>
    <dgm:pt modelId="{9A81B48D-4189-4637-9B54-03E2DBC31C94}">
      <dgm:prSet custT="1"/>
      <dgm:spPr>
        <a:solidFill>
          <a:srgbClr val="FFC000"/>
        </a:solidFill>
      </dgm:spPr>
      <dgm:t>
        <a:bodyPr/>
        <a:lstStyle/>
        <a:p>
          <a:pPr rtl="0"/>
          <a:r>
            <a:rPr lang="el-GR" sz="1700">
              <a:solidFill>
                <a:schemeClr val="tx1"/>
              </a:solidFill>
            </a:rPr>
            <a:t>στο πλαίσιό του συνέρχονται υπουργοί των χωρών της ΕΕ, που συνεδριάζουν για να συζητήσουν θέματα της ΕΕ (γεωργία, εξωτερικές υποθέσεις, δικαιοσύνη κ.λπ.)</a:t>
          </a:r>
          <a:endParaRPr lang="en-IE" sz="1700" dirty="0">
            <a:solidFill>
              <a:schemeClr val="tx1"/>
            </a:solidFill>
          </a:endParaRPr>
        </a:p>
      </dgm:t>
    </dgm:pt>
    <dgm:pt modelId="{02D2473F-6012-453E-B846-16692B860B03}" type="parTrans" cxnId="{7DC0E24F-C5DA-407F-8342-A5CEE171C567}">
      <dgm:prSet/>
      <dgm:spPr/>
      <dgm:t>
        <a:bodyPr/>
        <a:lstStyle/>
        <a:p>
          <a:endParaRPr lang="en-US"/>
        </a:p>
      </dgm:t>
    </dgm:pt>
    <dgm:pt modelId="{AF422124-B457-4B56-A30A-1C9303052209}" type="sibTrans" cxnId="{7DC0E24F-C5DA-407F-8342-A5CEE171C567}">
      <dgm:prSet/>
      <dgm:spPr/>
      <dgm:t>
        <a:bodyPr/>
        <a:lstStyle/>
        <a:p>
          <a:endParaRPr lang="en-US"/>
        </a:p>
      </dgm:t>
    </dgm:pt>
    <dgm:pt modelId="{344372FE-7FD0-400E-B5B1-D06552431CFB}">
      <dgm:prSet custT="1"/>
      <dgm:spPr>
        <a:solidFill>
          <a:srgbClr val="FFC000"/>
        </a:solidFill>
      </dgm:spPr>
      <dgm:t>
        <a:bodyPr/>
        <a:lstStyle/>
        <a:p>
          <a:pPr rtl="0"/>
          <a:r>
            <a:rPr lang="el-GR" sz="1700">
              <a:solidFill>
                <a:schemeClr val="tx1"/>
              </a:solidFill>
            </a:rPr>
            <a:t>λαμβάνει αποφάσεις και ψηφίζει νόμους μαζί με το Ευρωπαϊκό Κοινοβούλιο</a:t>
          </a:r>
          <a:endParaRPr lang="en-IE" sz="1700" dirty="0">
            <a:solidFill>
              <a:schemeClr val="tx1"/>
            </a:solidFill>
          </a:endParaRPr>
        </a:p>
      </dgm:t>
    </dgm:pt>
    <dgm:pt modelId="{F25FBEFF-3E93-481E-AD6A-2ACFB675BE2D}" type="parTrans" cxnId="{42FD6498-2F05-4395-9A9A-BD8FA921657E}">
      <dgm:prSet/>
      <dgm:spPr/>
      <dgm:t>
        <a:bodyPr/>
        <a:lstStyle/>
        <a:p>
          <a:endParaRPr lang="en-US"/>
        </a:p>
      </dgm:t>
    </dgm:pt>
    <dgm:pt modelId="{80010A4F-8070-4FFE-AE69-C37C2185D73F}" type="sibTrans" cxnId="{42FD6498-2F05-4395-9A9A-BD8FA921657E}">
      <dgm:prSet/>
      <dgm:spPr/>
      <dgm:t>
        <a:bodyPr/>
        <a:lstStyle/>
        <a:p>
          <a:endParaRPr lang="en-US"/>
        </a:p>
      </dgm:t>
    </dgm:pt>
    <dgm:pt modelId="{B8DCE87E-4AFE-434D-915D-AD6E13EE68A1}">
      <dgm:prSet custT="1"/>
      <dgm:spPr>
        <a:solidFill>
          <a:srgbClr val="FFC000"/>
        </a:solidFill>
      </dgm:spPr>
      <dgm:t>
        <a:bodyPr/>
        <a:lstStyle/>
        <a:p>
          <a:pPr rtl="0"/>
          <a:r>
            <a:rPr lang="el-GR" sz="1700">
              <a:solidFill>
                <a:schemeClr val="tx1"/>
              </a:solidFill>
            </a:rPr>
            <a:t>έχει εναλλασσόμενη Προεδρία —κάθε έξι μήνες αναλαμβάνει την Προεδρία διαφορετική χώρα της ΕΕ</a:t>
          </a:r>
          <a:endParaRPr lang="en-IE" sz="1700" dirty="0">
            <a:solidFill>
              <a:schemeClr val="tx1"/>
            </a:solidFill>
          </a:endParaRPr>
        </a:p>
      </dgm:t>
    </dgm:pt>
    <dgm:pt modelId="{5375C13A-8424-4353-9711-4BF6F4868B8C}" type="parTrans" cxnId="{BBF50584-E525-4632-BB03-0645757ECE43}">
      <dgm:prSet/>
      <dgm:spPr/>
      <dgm:t>
        <a:bodyPr/>
        <a:lstStyle/>
        <a:p>
          <a:endParaRPr lang="en-US"/>
        </a:p>
      </dgm:t>
    </dgm:pt>
    <dgm:pt modelId="{C0752C81-FC21-4DF4-95CE-D0E4883CEA72}" type="sibTrans" cxnId="{BBF50584-E525-4632-BB03-0645757ECE43}">
      <dgm:prSet/>
      <dgm:spPr/>
      <dgm:t>
        <a:bodyPr/>
        <a:lstStyle/>
        <a:p>
          <a:endParaRPr lang="en-US"/>
        </a:p>
      </dgm:t>
    </dgm:pt>
    <dgm:pt modelId="{3EF27179-2DBF-4452-A932-6BD125836B57}">
      <dgm:prSet custT="1"/>
      <dgm:spPr>
        <a:solidFill>
          <a:srgbClr val="FFC000"/>
        </a:solidFill>
      </dgm:spPr>
      <dgm:t>
        <a:bodyPr/>
        <a:lstStyle/>
        <a:p>
          <a:pPr rtl="0"/>
          <a:r>
            <a:rPr lang="el-GR" sz="1700" dirty="0">
              <a:solidFill>
                <a:schemeClr val="tx1"/>
              </a:solidFill>
            </a:rPr>
            <a:t>συνεδριάζει στις Βρυξέλλες ή στο Λουξεμβούργο</a:t>
          </a:r>
          <a:endParaRPr lang="en-IE" sz="1700" dirty="0">
            <a:solidFill>
              <a:schemeClr val="tx1"/>
            </a:solidFill>
          </a:endParaRPr>
        </a:p>
      </dgm:t>
    </dgm:pt>
    <dgm:pt modelId="{B20309FC-72C9-492D-BEEB-FF679139B334}" type="parTrans" cxnId="{0AF985E5-283D-490F-BFB9-B745E39284FD}">
      <dgm:prSet/>
      <dgm:spPr/>
      <dgm:t>
        <a:bodyPr/>
        <a:lstStyle/>
        <a:p>
          <a:endParaRPr lang="en-US"/>
        </a:p>
      </dgm:t>
    </dgm:pt>
    <dgm:pt modelId="{762377CA-CCB1-47F2-8F62-E4938483D248}" type="sibTrans" cxnId="{0AF985E5-283D-490F-BFB9-B745E39284FD}">
      <dgm:prSet/>
      <dgm:spPr/>
      <dgm:t>
        <a:bodyPr/>
        <a:lstStyle/>
        <a:p>
          <a:endParaRPr lang="en-US"/>
        </a:p>
      </dgm:t>
    </dgm:pt>
    <dgm:pt modelId="{4EE2631B-CB16-4C8B-8AB6-4FB00A8B028F}" type="pres">
      <dgm:prSet presAssocID="{474D10AB-652A-4FBB-9D63-C31280F8F333}" presName="linear" presStyleCnt="0">
        <dgm:presLayoutVars>
          <dgm:animLvl val="lvl"/>
          <dgm:resizeHandles val="exact"/>
        </dgm:presLayoutVars>
      </dgm:prSet>
      <dgm:spPr/>
    </dgm:pt>
    <dgm:pt modelId="{FD453E10-EE28-4A6C-93F1-8D17BDA9655B}" type="pres">
      <dgm:prSet presAssocID="{C65898A6-3D75-4AFF-97B0-57FAA2C1CC4E}" presName="parentText" presStyleLbl="node1" presStyleIdx="0" presStyleCnt="5" custLinFactY="-2484" custLinFactNeighborY="-100000">
        <dgm:presLayoutVars>
          <dgm:chMax val="0"/>
          <dgm:bulletEnabled val="1"/>
        </dgm:presLayoutVars>
      </dgm:prSet>
      <dgm:spPr/>
    </dgm:pt>
    <dgm:pt modelId="{968BCACB-FF21-41A2-BCC5-B7639A161617}" type="pres">
      <dgm:prSet presAssocID="{72C1FA24-6D46-4D8A-AB6C-FD028A5F8A57}" presName="spacer" presStyleCnt="0"/>
      <dgm:spPr/>
    </dgm:pt>
    <dgm:pt modelId="{0573FA43-24D1-4D72-85C2-86103A7FCEF0}" type="pres">
      <dgm:prSet presAssocID="{9A81B48D-4189-4637-9B54-03E2DBC31C94}" presName="parentText" presStyleLbl="node1" presStyleIdx="1" presStyleCnt="5">
        <dgm:presLayoutVars>
          <dgm:chMax val="0"/>
          <dgm:bulletEnabled val="1"/>
        </dgm:presLayoutVars>
      </dgm:prSet>
      <dgm:spPr/>
    </dgm:pt>
    <dgm:pt modelId="{A82885AA-7DA0-4AD6-9DE5-35C099D52507}" type="pres">
      <dgm:prSet presAssocID="{AF422124-B457-4B56-A30A-1C9303052209}" presName="spacer" presStyleCnt="0"/>
      <dgm:spPr/>
    </dgm:pt>
    <dgm:pt modelId="{050DFA99-827A-4EA5-8157-94CD9436E216}" type="pres">
      <dgm:prSet presAssocID="{344372FE-7FD0-400E-B5B1-D06552431CFB}" presName="parentText" presStyleLbl="node1" presStyleIdx="2" presStyleCnt="5">
        <dgm:presLayoutVars>
          <dgm:chMax val="0"/>
          <dgm:bulletEnabled val="1"/>
        </dgm:presLayoutVars>
      </dgm:prSet>
      <dgm:spPr/>
    </dgm:pt>
    <dgm:pt modelId="{22B420C3-DB51-492A-B545-6A2F14C1ED5A}" type="pres">
      <dgm:prSet presAssocID="{80010A4F-8070-4FFE-AE69-C37C2185D73F}" presName="spacer" presStyleCnt="0"/>
      <dgm:spPr/>
    </dgm:pt>
    <dgm:pt modelId="{4F8DE995-AA6F-4DFE-8486-B480892B9757}" type="pres">
      <dgm:prSet presAssocID="{B8DCE87E-4AFE-434D-915D-AD6E13EE68A1}" presName="parentText" presStyleLbl="node1" presStyleIdx="3" presStyleCnt="5">
        <dgm:presLayoutVars>
          <dgm:chMax val="0"/>
          <dgm:bulletEnabled val="1"/>
        </dgm:presLayoutVars>
      </dgm:prSet>
      <dgm:spPr/>
    </dgm:pt>
    <dgm:pt modelId="{C1D03E70-BE97-476C-8E7F-D57CF8E1A485}" type="pres">
      <dgm:prSet presAssocID="{C0752C81-FC21-4DF4-95CE-D0E4883CEA72}" presName="spacer" presStyleCnt="0"/>
      <dgm:spPr/>
    </dgm:pt>
    <dgm:pt modelId="{C7565D90-15C1-4236-9AEC-41345840738B}" type="pres">
      <dgm:prSet presAssocID="{3EF27179-2DBF-4452-A932-6BD125836B57}" presName="parentText" presStyleLbl="node1" presStyleIdx="4" presStyleCnt="5">
        <dgm:presLayoutVars>
          <dgm:chMax val="0"/>
          <dgm:bulletEnabled val="1"/>
        </dgm:presLayoutVars>
      </dgm:prSet>
      <dgm:spPr/>
    </dgm:pt>
  </dgm:ptLst>
  <dgm:cxnLst>
    <dgm:cxn modelId="{A300D500-87CA-4BF2-83C4-C973F86ED928}" type="presOf" srcId="{C65898A6-3D75-4AFF-97B0-57FAA2C1CC4E}" destId="{FD453E10-EE28-4A6C-93F1-8D17BDA9655B}" srcOrd="0" destOrd="0" presId="urn:microsoft.com/office/officeart/2005/8/layout/vList2"/>
    <dgm:cxn modelId="{C155870F-FA1E-44E8-9D7A-76910D1AD6F6}" type="presOf" srcId="{3EF27179-2DBF-4452-A932-6BD125836B57}" destId="{C7565D90-15C1-4236-9AEC-41345840738B}" srcOrd="0" destOrd="0" presId="urn:microsoft.com/office/officeart/2005/8/layout/vList2"/>
    <dgm:cxn modelId="{E40E3819-FAD9-4181-9035-BCA449B1DDDC}" type="presOf" srcId="{344372FE-7FD0-400E-B5B1-D06552431CFB}" destId="{050DFA99-827A-4EA5-8157-94CD9436E216}" srcOrd="0" destOrd="0" presId="urn:microsoft.com/office/officeart/2005/8/layout/vList2"/>
    <dgm:cxn modelId="{7DA0BE22-75D7-436A-93F9-C11E22BAEA94}" srcId="{474D10AB-652A-4FBB-9D63-C31280F8F333}" destId="{C65898A6-3D75-4AFF-97B0-57FAA2C1CC4E}" srcOrd="0" destOrd="0" parTransId="{444B9149-1101-4141-96A7-7A6074093B5B}" sibTransId="{72C1FA24-6D46-4D8A-AB6C-FD028A5F8A57}"/>
    <dgm:cxn modelId="{617FC36B-0C99-4F73-B25D-6643062D46DE}" type="presOf" srcId="{9A81B48D-4189-4637-9B54-03E2DBC31C94}" destId="{0573FA43-24D1-4D72-85C2-86103A7FCEF0}" srcOrd="0" destOrd="0" presId="urn:microsoft.com/office/officeart/2005/8/layout/vList2"/>
    <dgm:cxn modelId="{7DC0E24F-C5DA-407F-8342-A5CEE171C567}" srcId="{474D10AB-652A-4FBB-9D63-C31280F8F333}" destId="{9A81B48D-4189-4637-9B54-03E2DBC31C94}" srcOrd="1" destOrd="0" parTransId="{02D2473F-6012-453E-B846-16692B860B03}" sibTransId="{AF422124-B457-4B56-A30A-1C9303052209}"/>
    <dgm:cxn modelId="{BBF50584-E525-4632-BB03-0645757ECE43}" srcId="{474D10AB-652A-4FBB-9D63-C31280F8F333}" destId="{B8DCE87E-4AFE-434D-915D-AD6E13EE68A1}" srcOrd="3" destOrd="0" parTransId="{5375C13A-8424-4353-9711-4BF6F4868B8C}" sibTransId="{C0752C81-FC21-4DF4-95CE-D0E4883CEA72}"/>
    <dgm:cxn modelId="{C2B4D586-C262-458D-A596-8C0EEFBF1BB8}" type="presOf" srcId="{474D10AB-652A-4FBB-9D63-C31280F8F333}" destId="{4EE2631B-CB16-4C8B-8AB6-4FB00A8B028F}" srcOrd="0" destOrd="0" presId="urn:microsoft.com/office/officeart/2005/8/layout/vList2"/>
    <dgm:cxn modelId="{42FD6498-2F05-4395-9A9A-BD8FA921657E}" srcId="{474D10AB-652A-4FBB-9D63-C31280F8F333}" destId="{344372FE-7FD0-400E-B5B1-D06552431CFB}" srcOrd="2" destOrd="0" parTransId="{F25FBEFF-3E93-481E-AD6A-2ACFB675BE2D}" sibTransId="{80010A4F-8070-4FFE-AE69-C37C2185D73F}"/>
    <dgm:cxn modelId="{A2FCCFBC-1ED9-41DD-B298-F3EAFCC20253}" type="presOf" srcId="{B8DCE87E-4AFE-434D-915D-AD6E13EE68A1}" destId="{4F8DE995-AA6F-4DFE-8486-B480892B9757}" srcOrd="0" destOrd="0" presId="urn:microsoft.com/office/officeart/2005/8/layout/vList2"/>
    <dgm:cxn modelId="{0AF985E5-283D-490F-BFB9-B745E39284FD}" srcId="{474D10AB-652A-4FBB-9D63-C31280F8F333}" destId="{3EF27179-2DBF-4452-A932-6BD125836B57}" srcOrd="4" destOrd="0" parTransId="{B20309FC-72C9-492D-BEEB-FF679139B334}" sibTransId="{762377CA-CCB1-47F2-8F62-E4938483D248}"/>
    <dgm:cxn modelId="{FAE548AC-3538-4769-B28A-C7576C794772}" type="presParOf" srcId="{4EE2631B-CB16-4C8B-8AB6-4FB00A8B028F}" destId="{FD453E10-EE28-4A6C-93F1-8D17BDA9655B}" srcOrd="0" destOrd="0" presId="urn:microsoft.com/office/officeart/2005/8/layout/vList2"/>
    <dgm:cxn modelId="{2C9F26C8-5FFB-4D9C-843F-2F3ECAEE7D6B}" type="presParOf" srcId="{4EE2631B-CB16-4C8B-8AB6-4FB00A8B028F}" destId="{968BCACB-FF21-41A2-BCC5-B7639A161617}" srcOrd="1" destOrd="0" presId="urn:microsoft.com/office/officeart/2005/8/layout/vList2"/>
    <dgm:cxn modelId="{CE983B58-1F85-419C-A931-E380CD0D3C3F}" type="presParOf" srcId="{4EE2631B-CB16-4C8B-8AB6-4FB00A8B028F}" destId="{0573FA43-24D1-4D72-85C2-86103A7FCEF0}" srcOrd="2" destOrd="0" presId="urn:microsoft.com/office/officeart/2005/8/layout/vList2"/>
    <dgm:cxn modelId="{8EF5A835-0385-4D65-83E3-AE37C6BC9A8B}" type="presParOf" srcId="{4EE2631B-CB16-4C8B-8AB6-4FB00A8B028F}" destId="{A82885AA-7DA0-4AD6-9DE5-35C099D52507}" srcOrd="3" destOrd="0" presId="urn:microsoft.com/office/officeart/2005/8/layout/vList2"/>
    <dgm:cxn modelId="{705FA27D-A2F2-4D60-A65D-8EFAAA7FCDD5}" type="presParOf" srcId="{4EE2631B-CB16-4C8B-8AB6-4FB00A8B028F}" destId="{050DFA99-827A-4EA5-8157-94CD9436E216}" srcOrd="4" destOrd="0" presId="urn:microsoft.com/office/officeart/2005/8/layout/vList2"/>
    <dgm:cxn modelId="{088A9F8B-6697-43A4-AC41-357121183516}" type="presParOf" srcId="{4EE2631B-CB16-4C8B-8AB6-4FB00A8B028F}" destId="{22B420C3-DB51-492A-B545-6A2F14C1ED5A}" srcOrd="5" destOrd="0" presId="urn:microsoft.com/office/officeart/2005/8/layout/vList2"/>
    <dgm:cxn modelId="{66755414-64BA-4231-8F47-4F60AF1B1026}" type="presParOf" srcId="{4EE2631B-CB16-4C8B-8AB6-4FB00A8B028F}" destId="{4F8DE995-AA6F-4DFE-8486-B480892B9757}" srcOrd="6" destOrd="0" presId="urn:microsoft.com/office/officeart/2005/8/layout/vList2"/>
    <dgm:cxn modelId="{CB6AB127-39A9-4EE9-9FD2-60AC6B3389B1}" type="presParOf" srcId="{4EE2631B-CB16-4C8B-8AB6-4FB00A8B028F}" destId="{C1D03E70-BE97-476C-8E7F-D57CF8E1A485}" srcOrd="7" destOrd="0" presId="urn:microsoft.com/office/officeart/2005/8/layout/vList2"/>
    <dgm:cxn modelId="{36BDC9BA-73A9-4C4A-8D32-CC69ED9AE64F}" type="presParOf" srcId="{4EE2631B-CB16-4C8B-8AB6-4FB00A8B028F}" destId="{C7565D90-15C1-4236-9AEC-41345840738B}"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FA97B75-6A57-4D33-ABC3-B9B3C28BD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0EB82B8-9475-4AED-AF44-FB5C3F7887F7}">
      <dgm:prSet custT="1"/>
      <dgm:spPr>
        <a:solidFill>
          <a:srgbClr val="FFC000"/>
        </a:solidFill>
      </dgm:spPr>
      <dgm:t>
        <a:bodyPr/>
        <a:lstStyle/>
        <a:p>
          <a:pPr rtl="0"/>
          <a:r>
            <a:rPr lang="el-GR" sz="1700" dirty="0">
              <a:solidFill>
                <a:schemeClr val="tx1"/>
              </a:solidFill>
            </a:rPr>
            <a:t>εκπροσωπεί τα κοινά συμφέροντα της ΕΕ</a:t>
          </a:r>
          <a:endParaRPr lang="en-IE" sz="1700" dirty="0">
            <a:solidFill>
              <a:schemeClr val="tx1"/>
            </a:solidFill>
          </a:endParaRPr>
        </a:p>
      </dgm:t>
    </dgm:pt>
    <dgm:pt modelId="{73E6874D-F9F3-4E82-B140-6507E6C0C650}" type="parTrans" cxnId="{C41D3005-2217-4688-9780-E9B8A51967CC}">
      <dgm:prSet/>
      <dgm:spPr/>
      <dgm:t>
        <a:bodyPr/>
        <a:lstStyle/>
        <a:p>
          <a:endParaRPr lang="en-US"/>
        </a:p>
      </dgm:t>
    </dgm:pt>
    <dgm:pt modelId="{74558F61-CE4A-447F-8A5D-8417832E7526}" type="sibTrans" cxnId="{C41D3005-2217-4688-9780-E9B8A51967CC}">
      <dgm:prSet/>
      <dgm:spPr/>
      <dgm:t>
        <a:bodyPr/>
        <a:lstStyle/>
        <a:p>
          <a:endParaRPr lang="en-US"/>
        </a:p>
      </dgm:t>
    </dgm:pt>
    <dgm:pt modelId="{C1EECBD9-E0D8-45C2-8F98-D08BBBAFD5A1}">
      <dgm:prSet custT="1"/>
      <dgm:spPr>
        <a:solidFill>
          <a:srgbClr val="FFC000"/>
        </a:solidFill>
      </dgm:spPr>
      <dgm:t>
        <a:bodyPr/>
        <a:lstStyle/>
        <a:p>
          <a:pPr rtl="0"/>
          <a:r>
            <a:rPr lang="el-GR" sz="1400" dirty="0">
              <a:solidFill>
                <a:schemeClr val="tx1"/>
              </a:solidFill>
            </a:rPr>
            <a:t>αποτελείται από έναν πρόεδρο, καθώς και έναν επίτροπο από κάθε χώρα της ΕΕ, ο οποίος είναι αρμόδιος για συγκεκριμένο αντικείμενο</a:t>
          </a:r>
          <a:endParaRPr lang="en-IE" sz="1400" dirty="0">
            <a:solidFill>
              <a:schemeClr val="tx1"/>
            </a:solidFill>
          </a:endParaRPr>
        </a:p>
      </dgm:t>
    </dgm:pt>
    <dgm:pt modelId="{4CB06FC3-8138-4CCC-99EE-6760A5421340}" type="parTrans" cxnId="{7BD06695-8A7B-4F57-8277-7DA12432977C}">
      <dgm:prSet/>
      <dgm:spPr/>
      <dgm:t>
        <a:bodyPr/>
        <a:lstStyle/>
        <a:p>
          <a:endParaRPr lang="en-US"/>
        </a:p>
      </dgm:t>
    </dgm:pt>
    <dgm:pt modelId="{ED228303-0972-4BF8-9E3D-7847263463DE}" type="sibTrans" cxnId="{7BD06695-8A7B-4F57-8277-7DA12432977C}">
      <dgm:prSet/>
      <dgm:spPr/>
      <dgm:t>
        <a:bodyPr/>
        <a:lstStyle/>
        <a:p>
          <a:endParaRPr lang="en-US"/>
        </a:p>
      </dgm:t>
    </dgm:pt>
    <dgm:pt modelId="{2C42F82F-59D6-4808-9E0F-A240A700DA6B}">
      <dgm:prSet custT="1"/>
      <dgm:spPr>
        <a:solidFill>
          <a:srgbClr val="FFC000"/>
        </a:solidFill>
      </dgm:spPr>
      <dgm:t>
        <a:bodyPr/>
        <a:lstStyle/>
        <a:p>
          <a:pPr rtl="0"/>
          <a:r>
            <a:rPr lang="el-GR" sz="1700">
              <a:solidFill>
                <a:schemeClr val="tx1"/>
              </a:solidFill>
            </a:rPr>
            <a:t>προτείνει νέους νόμους και προγράμματα</a:t>
          </a:r>
          <a:endParaRPr lang="en-IE" sz="1700" dirty="0">
            <a:solidFill>
              <a:schemeClr val="tx1"/>
            </a:solidFill>
          </a:endParaRPr>
        </a:p>
      </dgm:t>
    </dgm:pt>
    <dgm:pt modelId="{69BD4A42-6B9F-4EC2-A901-5AA5A906A92D}" type="parTrans" cxnId="{38EDC957-1FC5-4003-BDEF-D20FE8FF71C7}">
      <dgm:prSet/>
      <dgm:spPr/>
      <dgm:t>
        <a:bodyPr/>
        <a:lstStyle/>
        <a:p>
          <a:endParaRPr lang="en-US"/>
        </a:p>
      </dgm:t>
    </dgm:pt>
    <dgm:pt modelId="{D8E85A51-3B3E-4483-9ADD-056D85BF1031}" type="sibTrans" cxnId="{38EDC957-1FC5-4003-BDEF-D20FE8FF71C7}">
      <dgm:prSet/>
      <dgm:spPr/>
      <dgm:t>
        <a:bodyPr/>
        <a:lstStyle/>
        <a:p>
          <a:endParaRPr lang="en-US"/>
        </a:p>
      </dgm:t>
    </dgm:pt>
    <dgm:pt modelId="{772570FC-73D3-456C-B0DC-D86B5B71086E}">
      <dgm:prSet custT="1"/>
      <dgm:spPr>
        <a:solidFill>
          <a:srgbClr val="FFC000"/>
        </a:solidFill>
      </dgm:spPr>
      <dgm:t>
        <a:bodyPr/>
        <a:lstStyle/>
        <a:p>
          <a:pPr rtl="0"/>
          <a:r>
            <a:rPr lang="el-GR" sz="1700">
              <a:solidFill>
                <a:schemeClr val="tx1"/>
              </a:solidFill>
            </a:rPr>
            <a:t>εκλέγεται από το Κοινοβούλιο για 5 έτη</a:t>
          </a:r>
          <a:endParaRPr lang="en-IE" sz="1700" dirty="0">
            <a:solidFill>
              <a:schemeClr val="tx1"/>
            </a:solidFill>
          </a:endParaRPr>
        </a:p>
      </dgm:t>
    </dgm:pt>
    <dgm:pt modelId="{CE27BA19-5028-4005-871B-2A66CC8463BD}" type="parTrans" cxnId="{E229D1D6-B246-4D15-9950-FECE2A4CD865}">
      <dgm:prSet/>
      <dgm:spPr/>
      <dgm:t>
        <a:bodyPr/>
        <a:lstStyle/>
        <a:p>
          <a:endParaRPr lang="en-US"/>
        </a:p>
      </dgm:t>
    </dgm:pt>
    <dgm:pt modelId="{CE6D9607-312E-48FE-B7EF-A62ECBEEAEF8}" type="sibTrans" cxnId="{E229D1D6-B246-4D15-9950-FECE2A4CD865}">
      <dgm:prSet/>
      <dgm:spPr/>
      <dgm:t>
        <a:bodyPr/>
        <a:lstStyle/>
        <a:p>
          <a:endParaRPr lang="en-US"/>
        </a:p>
      </dgm:t>
    </dgm:pt>
    <dgm:pt modelId="{B8912B1B-6380-4D71-92B6-698FA14E6CF1}">
      <dgm:prSet custT="1"/>
      <dgm:spPr>
        <a:solidFill>
          <a:srgbClr val="FFC000"/>
        </a:solidFill>
      </dgm:spPr>
      <dgm:t>
        <a:bodyPr/>
        <a:lstStyle/>
        <a:p>
          <a:pPr rtl="0"/>
          <a:r>
            <a:rPr lang="el-GR" sz="1700">
              <a:solidFill>
                <a:schemeClr val="tx1"/>
              </a:solidFill>
            </a:rPr>
            <a:t>διαχειρίζεται τις πολιτικές και τον προϋπολογισμό της ΕΕ</a:t>
          </a:r>
          <a:endParaRPr lang="en-IE" sz="1700" dirty="0">
            <a:solidFill>
              <a:schemeClr val="tx1"/>
            </a:solidFill>
          </a:endParaRPr>
        </a:p>
      </dgm:t>
    </dgm:pt>
    <dgm:pt modelId="{49DFD30F-A579-4BCE-AE62-577B4DE8765C}" type="parTrans" cxnId="{5AA77FAD-1E53-4CF4-9E64-2352CDA8B9B9}">
      <dgm:prSet/>
      <dgm:spPr/>
      <dgm:t>
        <a:bodyPr/>
        <a:lstStyle/>
        <a:p>
          <a:endParaRPr lang="en-US"/>
        </a:p>
      </dgm:t>
    </dgm:pt>
    <dgm:pt modelId="{A3DAE11E-C8B9-4D1A-8BD0-CEECE1C3BCC6}" type="sibTrans" cxnId="{5AA77FAD-1E53-4CF4-9E64-2352CDA8B9B9}">
      <dgm:prSet/>
      <dgm:spPr/>
      <dgm:t>
        <a:bodyPr/>
        <a:lstStyle/>
        <a:p>
          <a:endParaRPr lang="en-US"/>
        </a:p>
      </dgm:t>
    </dgm:pt>
    <dgm:pt modelId="{EEF750D7-BAFF-4755-B645-2048F6C9B9D6}">
      <dgm:prSet custT="1"/>
      <dgm:spPr>
        <a:solidFill>
          <a:srgbClr val="FFC000"/>
        </a:solidFill>
      </dgm:spPr>
      <dgm:t>
        <a:bodyPr/>
        <a:lstStyle/>
        <a:p>
          <a:pPr rtl="0"/>
          <a:r>
            <a:rPr lang="el-GR" sz="1700">
              <a:solidFill>
                <a:schemeClr val="tx1"/>
              </a:solidFill>
            </a:rPr>
            <a:t>είναι ο θεματοφύλακας των Συνθηκών</a:t>
          </a:r>
          <a:endParaRPr lang="en-IE" sz="1700" dirty="0">
            <a:solidFill>
              <a:schemeClr val="tx1"/>
            </a:solidFill>
          </a:endParaRPr>
        </a:p>
      </dgm:t>
    </dgm:pt>
    <dgm:pt modelId="{1EA079AD-8215-476A-8132-481C8F9E8FFA}" type="parTrans" cxnId="{3175A66E-A96C-4E26-9948-292E8C9C6EA4}">
      <dgm:prSet/>
      <dgm:spPr/>
      <dgm:t>
        <a:bodyPr/>
        <a:lstStyle/>
        <a:p>
          <a:endParaRPr lang="en-US"/>
        </a:p>
      </dgm:t>
    </dgm:pt>
    <dgm:pt modelId="{904D0C7D-0372-4A21-A4B1-090B49ED04DB}" type="sibTrans" cxnId="{3175A66E-A96C-4E26-9948-292E8C9C6EA4}">
      <dgm:prSet/>
      <dgm:spPr/>
      <dgm:t>
        <a:bodyPr/>
        <a:lstStyle/>
        <a:p>
          <a:endParaRPr lang="en-US"/>
        </a:p>
      </dgm:t>
    </dgm:pt>
    <dgm:pt modelId="{2C40F097-DF72-4D59-B5E3-90D2DF227EB2}">
      <dgm:prSet custT="1"/>
      <dgm:spPr>
        <a:solidFill>
          <a:srgbClr val="FFC000"/>
        </a:solidFill>
      </dgm:spPr>
      <dgm:t>
        <a:bodyPr/>
        <a:lstStyle/>
        <a:p>
          <a:pPr rtl="0"/>
          <a:r>
            <a:rPr lang="el-GR" sz="1700" dirty="0">
              <a:solidFill>
                <a:schemeClr val="tx1"/>
              </a:solidFill>
            </a:rPr>
            <a:t>εδρεύει στις Βρυξέλλες και στο Λουξεμβούργο</a:t>
          </a:r>
          <a:endParaRPr lang="en-IE" sz="1700" dirty="0">
            <a:solidFill>
              <a:schemeClr val="tx1"/>
            </a:solidFill>
          </a:endParaRPr>
        </a:p>
      </dgm:t>
    </dgm:pt>
    <dgm:pt modelId="{3758BB80-540D-45FF-9B8E-86F2080E582B}" type="parTrans" cxnId="{44BEDEEC-EC19-4868-83B0-7E4E656232DC}">
      <dgm:prSet/>
      <dgm:spPr/>
      <dgm:t>
        <a:bodyPr/>
        <a:lstStyle/>
        <a:p>
          <a:endParaRPr lang="en-US"/>
        </a:p>
      </dgm:t>
    </dgm:pt>
    <dgm:pt modelId="{F171CE5F-3DA0-426D-BA0E-8F1CDC221D88}" type="sibTrans" cxnId="{44BEDEEC-EC19-4868-83B0-7E4E656232DC}">
      <dgm:prSet/>
      <dgm:spPr/>
      <dgm:t>
        <a:bodyPr/>
        <a:lstStyle/>
        <a:p>
          <a:endParaRPr lang="en-US"/>
        </a:p>
      </dgm:t>
    </dgm:pt>
    <dgm:pt modelId="{8E7C3E28-BEE1-4CB0-8345-590542A53B4B}" type="pres">
      <dgm:prSet presAssocID="{4FA97B75-6A57-4D33-ABC3-B9B3C28BD963}" presName="linear" presStyleCnt="0">
        <dgm:presLayoutVars>
          <dgm:animLvl val="lvl"/>
          <dgm:resizeHandles val="exact"/>
        </dgm:presLayoutVars>
      </dgm:prSet>
      <dgm:spPr/>
    </dgm:pt>
    <dgm:pt modelId="{40CF2307-406E-4677-8693-5E4A914BB902}" type="pres">
      <dgm:prSet presAssocID="{E0EB82B8-9475-4AED-AF44-FB5C3F7887F7}" presName="parentText" presStyleLbl="node1" presStyleIdx="0" presStyleCnt="7">
        <dgm:presLayoutVars>
          <dgm:chMax val="0"/>
          <dgm:bulletEnabled val="1"/>
        </dgm:presLayoutVars>
      </dgm:prSet>
      <dgm:spPr/>
    </dgm:pt>
    <dgm:pt modelId="{F08BD79C-1BA6-442B-B98D-85DD6561CADB}" type="pres">
      <dgm:prSet presAssocID="{74558F61-CE4A-447F-8A5D-8417832E7526}" presName="spacer" presStyleCnt="0"/>
      <dgm:spPr/>
    </dgm:pt>
    <dgm:pt modelId="{08F48461-68D3-4A76-AAB9-A6AAE6BA7FA1}" type="pres">
      <dgm:prSet presAssocID="{C1EECBD9-E0D8-45C2-8F98-D08BBBAFD5A1}" presName="parentText" presStyleLbl="node1" presStyleIdx="1" presStyleCnt="7">
        <dgm:presLayoutVars>
          <dgm:chMax val="0"/>
          <dgm:bulletEnabled val="1"/>
        </dgm:presLayoutVars>
      </dgm:prSet>
      <dgm:spPr/>
    </dgm:pt>
    <dgm:pt modelId="{30F19053-1996-4E5E-9A0D-FB6C964D8DC4}" type="pres">
      <dgm:prSet presAssocID="{ED228303-0972-4BF8-9E3D-7847263463DE}" presName="spacer" presStyleCnt="0"/>
      <dgm:spPr/>
    </dgm:pt>
    <dgm:pt modelId="{346E50CA-F6B7-41F2-8D8A-4D6332E5C97D}" type="pres">
      <dgm:prSet presAssocID="{2C42F82F-59D6-4808-9E0F-A240A700DA6B}" presName="parentText" presStyleLbl="node1" presStyleIdx="2" presStyleCnt="7">
        <dgm:presLayoutVars>
          <dgm:chMax val="0"/>
          <dgm:bulletEnabled val="1"/>
        </dgm:presLayoutVars>
      </dgm:prSet>
      <dgm:spPr/>
    </dgm:pt>
    <dgm:pt modelId="{9843DDEB-6F86-49BD-87C1-D9D86C48B80B}" type="pres">
      <dgm:prSet presAssocID="{D8E85A51-3B3E-4483-9ADD-056D85BF1031}" presName="spacer" presStyleCnt="0"/>
      <dgm:spPr/>
    </dgm:pt>
    <dgm:pt modelId="{D37E5F20-5237-4726-B7B8-CA56F9306539}" type="pres">
      <dgm:prSet presAssocID="{772570FC-73D3-456C-B0DC-D86B5B71086E}" presName="parentText" presStyleLbl="node1" presStyleIdx="3" presStyleCnt="7">
        <dgm:presLayoutVars>
          <dgm:chMax val="0"/>
          <dgm:bulletEnabled val="1"/>
        </dgm:presLayoutVars>
      </dgm:prSet>
      <dgm:spPr/>
    </dgm:pt>
    <dgm:pt modelId="{ACC6C353-4BAD-46FB-A719-69B950549280}" type="pres">
      <dgm:prSet presAssocID="{CE6D9607-312E-48FE-B7EF-A62ECBEEAEF8}" presName="spacer" presStyleCnt="0"/>
      <dgm:spPr/>
    </dgm:pt>
    <dgm:pt modelId="{5F4BB77E-160B-4FD3-9D8A-5F48DEBD3967}" type="pres">
      <dgm:prSet presAssocID="{B8912B1B-6380-4D71-92B6-698FA14E6CF1}" presName="parentText" presStyleLbl="node1" presStyleIdx="4" presStyleCnt="7">
        <dgm:presLayoutVars>
          <dgm:chMax val="0"/>
          <dgm:bulletEnabled val="1"/>
        </dgm:presLayoutVars>
      </dgm:prSet>
      <dgm:spPr/>
    </dgm:pt>
    <dgm:pt modelId="{DDAD2B69-33C2-47B1-AFFE-441050819C20}" type="pres">
      <dgm:prSet presAssocID="{A3DAE11E-C8B9-4D1A-8BD0-CEECE1C3BCC6}" presName="spacer" presStyleCnt="0"/>
      <dgm:spPr/>
    </dgm:pt>
    <dgm:pt modelId="{EF5BC60A-1813-445C-97E0-C76B6CBACB4C}" type="pres">
      <dgm:prSet presAssocID="{EEF750D7-BAFF-4755-B645-2048F6C9B9D6}" presName="parentText" presStyleLbl="node1" presStyleIdx="5" presStyleCnt="7">
        <dgm:presLayoutVars>
          <dgm:chMax val="0"/>
          <dgm:bulletEnabled val="1"/>
        </dgm:presLayoutVars>
      </dgm:prSet>
      <dgm:spPr/>
    </dgm:pt>
    <dgm:pt modelId="{161340BF-70DB-4471-A7AF-22C485B7D648}" type="pres">
      <dgm:prSet presAssocID="{904D0C7D-0372-4A21-A4B1-090B49ED04DB}" presName="spacer" presStyleCnt="0"/>
      <dgm:spPr/>
    </dgm:pt>
    <dgm:pt modelId="{8BFCEDFB-DD43-4B25-BA9B-809ED4B7C8C6}" type="pres">
      <dgm:prSet presAssocID="{2C40F097-DF72-4D59-B5E3-90D2DF227EB2}" presName="parentText" presStyleLbl="node1" presStyleIdx="6" presStyleCnt="7">
        <dgm:presLayoutVars>
          <dgm:chMax val="0"/>
          <dgm:bulletEnabled val="1"/>
        </dgm:presLayoutVars>
      </dgm:prSet>
      <dgm:spPr/>
    </dgm:pt>
  </dgm:ptLst>
  <dgm:cxnLst>
    <dgm:cxn modelId="{C41D3005-2217-4688-9780-E9B8A51967CC}" srcId="{4FA97B75-6A57-4D33-ABC3-B9B3C28BD963}" destId="{E0EB82B8-9475-4AED-AF44-FB5C3F7887F7}" srcOrd="0" destOrd="0" parTransId="{73E6874D-F9F3-4E82-B140-6507E6C0C650}" sibTransId="{74558F61-CE4A-447F-8A5D-8417832E7526}"/>
    <dgm:cxn modelId="{EFA7632A-8A4B-42C2-BF44-486C0F126021}" type="presOf" srcId="{E0EB82B8-9475-4AED-AF44-FB5C3F7887F7}" destId="{40CF2307-406E-4677-8693-5E4A914BB902}" srcOrd="0" destOrd="0" presId="urn:microsoft.com/office/officeart/2005/8/layout/vList2"/>
    <dgm:cxn modelId="{92967141-126C-4475-93CF-289791780FA3}" type="presOf" srcId="{EEF750D7-BAFF-4755-B645-2048F6C9B9D6}" destId="{EF5BC60A-1813-445C-97E0-C76B6CBACB4C}" srcOrd="0" destOrd="0" presId="urn:microsoft.com/office/officeart/2005/8/layout/vList2"/>
    <dgm:cxn modelId="{3175A66E-A96C-4E26-9948-292E8C9C6EA4}" srcId="{4FA97B75-6A57-4D33-ABC3-B9B3C28BD963}" destId="{EEF750D7-BAFF-4755-B645-2048F6C9B9D6}" srcOrd="5" destOrd="0" parTransId="{1EA079AD-8215-476A-8132-481C8F9E8FFA}" sibTransId="{904D0C7D-0372-4A21-A4B1-090B49ED04DB}"/>
    <dgm:cxn modelId="{42AC4955-4243-4CA2-A7FB-3CF133BDBFA3}" type="presOf" srcId="{2C42F82F-59D6-4808-9E0F-A240A700DA6B}" destId="{346E50CA-F6B7-41F2-8D8A-4D6332E5C97D}" srcOrd="0" destOrd="0" presId="urn:microsoft.com/office/officeart/2005/8/layout/vList2"/>
    <dgm:cxn modelId="{38EDC957-1FC5-4003-BDEF-D20FE8FF71C7}" srcId="{4FA97B75-6A57-4D33-ABC3-B9B3C28BD963}" destId="{2C42F82F-59D6-4808-9E0F-A240A700DA6B}" srcOrd="2" destOrd="0" parTransId="{69BD4A42-6B9F-4EC2-A901-5AA5A906A92D}" sibTransId="{D8E85A51-3B3E-4483-9ADD-056D85BF1031}"/>
    <dgm:cxn modelId="{75AB2387-86C9-4933-8430-53A1C0D64D40}" type="presOf" srcId="{C1EECBD9-E0D8-45C2-8F98-D08BBBAFD5A1}" destId="{08F48461-68D3-4A76-AAB9-A6AAE6BA7FA1}" srcOrd="0" destOrd="0" presId="urn:microsoft.com/office/officeart/2005/8/layout/vList2"/>
    <dgm:cxn modelId="{DEF24290-AE15-4B71-8245-433125829F08}" type="presOf" srcId="{B8912B1B-6380-4D71-92B6-698FA14E6CF1}" destId="{5F4BB77E-160B-4FD3-9D8A-5F48DEBD3967}" srcOrd="0" destOrd="0" presId="urn:microsoft.com/office/officeart/2005/8/layout/vList2"/>
    <dgm:cxn modelId="{7BD06695-8A7B-4F57-8277-7DA12432977C}" srcId="{4FA97B75-6A57-4D33-ABC3-B9B3C28BD963}" destId="{C1EECBD9-E0D8-45C2-8F98-D08BBBAFD5A1}" srcOrd="1" destOrd="0" parTransId="{4CB06FC3-8138-4CCC-99EE-6760A5421340}" sibTransId="{ED228303-0972-4BF8-9E3D-7847263463DE}"/>
    <dgm:cxn modelId="{4BDDB699-81B3-4853-80C4-74185E0D8C07}" type="presOf" srcId="{4FA97B75-6A57-4D33-ABC3-B9B3C28BD963}" destId="{8E7C3E28-BEE1-4CB0-8345-590542A53B4B}" srcOrd="0" destOrd="0" presId="urn:microsoft.com/office/officeart/2005/8/layout/vList2"/>
    <dgm:cxn modelId="{5AA77FAD-1E53-4CF4-9E64-2352CDA8B9B9}" srcId="{4FA97B75-6A57-4D33-ABC3-B9B3C28BD963}" destId="{B8912B1B-6380-4D71-92B6-698FA14E6CF1}" srcOrd="4" destOrd="0" parTransId="{49DFD30F-A579-4BCE-AE62-577B4DE8765C}" sibTransId="{A3DAE11E-C8B9-4D1A-8BD0-CEECE1C3BCC6}"/>
    <dgm:cxn modelId="{C797FECF-C27F-4B82-8DA3-19DF0E3BC8FE}" type="presOf" srcId="{772570FC-73D3-456C-B0DC-D86B5B71086E}" destId="{D37E5F20-5237-4726-B7B8-CA56F9306539}" srcOrd="0" destOrd="0" presId="urn:microsoft.com/office/officeart/2005/8/layout/vList2"/>
    <dgm:cxn modelId="{E229D1D6-B246-4D15-9950-FECE2A4CD865}" srcId="{4FA97B75-6A57-4D33-ABC3-B9B3C28BD963}" destId="{772570FC-73D3-456C-B0DC-D86B5B71086E}" srcOrd="3" destOrd="0" parTransId="{CE27BA19-5028-4005-871B-2A66CC8463BD}" sibTransId="{CE6D9607-312E-48FE-B7EF-A62ECBEEAEF8}"/>
    <dgm:cxn modelId="{44BEDEEC-EC19-4868-83B0-7E4E656232DC}" srcId="{4FA97B75-6A57-4D33-ABC3-B9B3C28BD963}" destId="{2C40F097-DF72-4D59-B5E3-90D2DF227EB2}" srcOrd="6" destOrd="0" parTransId="{3758BB80-540D-45FF-9B8E-86F2080E582B}" sibTransId="{F171CE5F-3DA0-426D-BA0E-8F1CDC221D88}"/>
    <dgm:cxn modelId="{7D23DEED-C807-4B83-AA94-5CC0CFE3B895}" type="presOf" srcId="{2C40F097-DF72-4D59-B5E3-90D2DF227EB2}" destId="{8BFCEDFB-DD43-4B25-BA9B-809ED4B7C8C6}" srcOrd="0" destOrd="0" presId="urn:microsoft.com/office/officeart/2005/8/layout/vList2"/>
    <dgm:cxn modelId="{42957A97-51F7-4C6C-A549-92BAF341410C}" type="presParOf" srcId="{8E7C3E28-BEE1-4CB0-8345-590542A53B4B}" destId="{40CF2307-406E-4677-8693-5E4A914BB902}" srcOrd="0" destOrd="0" presId="urn:microsoft.com/office/officeart/2005/8/layout/vList2"/>
    <dgm:cxn modelId="{91F7373A-D9E0-46ED-94F3-95733C5E79CE}" type="presParOf" srcId="{8E7C3E28-BEE1-4CB0-8345-590542A53B4B}" destId="{F08BD79C-1BA6-442B-B98D-85DD6561CADB}" srcOrd="1" destOrd="0" presId="urn:microsoft.com/office/officeart/2005/8/layout/vList2"/>
    <dgm:cxn modelId="{78744AB6-BD58-4928-9D6C-51E599290AEB}" type="presParOf" srcId="{8E7C3E28-BEE1-4CB0-8345-590542A53B4B}" destId="{08F48461-68D3-4A76-AAB9-A6AAE6BA7FA1}" srcOrd="2" destOrd="0" presId="urn:microsoft.com/office/officeart/2005/8/layout/vList2"/>
    <dgm:cxn modelId="{D71BB5FE-7D8C-4AAF-9B6B-B42E7E9162FD}" type="presParOf" srcId="{8E7C3E28-BEE1-4CB0-8345-590542A53B4B}" destId="{30F19053-1996-4E5E-9A0D-FB6C964D8DC4}" srcOrd="3" destOrd="0" presId="urn:microsoft.com/office/officeart/2005/8/layout/vList2"/>
    <dgm:cxn modelId="{58B10B41-6624-4CD9-8B4B-B738921ABE5C}" type="presParOf" srcId="{8E7C3E28-BEE1-4CB0-8345-590542A53B4B}" destId="{346E50CA-F6B7-41F2-8D8A-4D6332E5C97D}" srcOrd="4" destOrd="0" presId="urn:microsoft.com/office/officeart/2005/8/layout/vList2"/>
    <dgm:cxn modelId="{3883CEE4-0657-4B7C-AB82-C1E2DFBFDEBE}" type="presParOf" srcId="{8E7C3E28-BEE1-4CB0-8345-590542A53B4B}" destId="{9843DDEB-6F86-49BD-87C1-D9D86C48B80B}" srcOrd="5" destOrd="0" presId="urn:microsoft.com/office/officeart/2005/8/layout/vList2"/>
    <dgm:cxn modelId="{EBEC8B62-E3B1-45C9-8569-4B8B58774D16}" type="presParOf" srcId="{8E7C3E28-BEE1-4CB0-8345-590542A53B4B}" destId="{D37E5F20-5237-4726-B7B8-CA56F9306539}" srcOrd="6" destOrd="0" presId="urn:microsoft.com/office/officeart/2005/8/layout/vList2"/>
    <dgm:cxn modelId="{28C1D831-C14F-441F-9848-FC7B81240B01}" type="presParOf" srcId="{8E7C3E28-BEE1-4CB0-8345-590542A53B4B}" destId="{ACC6C353-4BAD-46FB-A719-69B950549280}" srcOrd="7" destOrd="0" presId="urn:microsoft.com/office/officeart/2005/8/layout/vList2"/>
    <dgm:cxn modelId="{635C7F48-1932-42A6-82AB-8900A40219EB}" type="presParOf" srcId="{8E7C3E28-BEE1-4CB0-8345-590542A53B4B}" destId="{5F4BB77E-160B-4FD3-9D8A-5F48DEBD3967}" srcOrd="8" destOrd="0" presId="urn:microsoft.com/office/officeart/2005/8/layout/vList2"/>
    <dgm:cxn modelId="{8E81A5A8-9101-4332-A089-9D5935362AE7}" type="presParOf" srcId="{8E7C3E28-BEE1-4CB0-8345-590542A53B4B}" destId="{DDAD2B69-33C2-47B1-AFFE-441050819C20}" srcOrd="9" destOrd="0" presId="urn:microsoft.com/office/officeart/2005/8/layout/vList2"/>
    <dgm:cxn modelId="{1F9CE45B-7831-486B-85C0-3C6DEC7B96DF}" type="presParOf" srcId="{8E7C3E28-BEE1-4CB0-8345-590542A53B4B}" destId="{EF5BC60A-1813-445C-97E0-C76B6CBACB4C}" srcOrd="10" destOrd="0" presId="urn:microsoft.com/office/officeart/2005/8/layout/vList2"/>
    <dgm:cxn modelId="{4E859EED-32A8-45ED-8483-D7B96C0A2F01}" type="presParOf" srcId="{8E7C3E28-BEE1-4CB0-8345-590542A53B4B}" destId="{161340BF-70DB-4471-A7AF-22C485B7D648}" srcOrd="11" destOrd="0" presId="urn:microsoft.com/office/officeart/2005/8/layout/vList2"/>
    <dgm:cxn modelId="{61CA4869-60CC-454B-A39D-6F39F59B8789}" type="presParOf" srcId="{8E7C3E28-BEE1-4CB0-8345-590542A53B4B}" destId="{8BFCEDFB-DD43-4B25-BA9B-809ED4B7C8C6}"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371A80-066E-4843-AF1B-C8AA93CAC5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66C016-8BE2-4B07-9D00-E9E978582DB6}">
      <dgm:prSet custT="1"/>
      <dgm:spPr>
        <a:solidFill>
          <a:srgbClr val="FFC000"/>
        </a:solidFill>
      </dgm:spPr>
      <dgm:t>
        <a:bodyPr/>
        <a:lstStyle/>
        <a:p>
          <a:pPr rtl="0"/>
          <a:r>
            <a:rPr lang="el-GR" sz="1700" b="0" dirty="0">
              <a:solidFill>
                <a:schemeClr val="tx1"/>
              </a:solidFill>
            </a:rPr>
            <a:t>παρακολουθεί τους νόμους της ΕΕ</a:t>
          </a:r>
          <a:endParaRPr lang="en-IE" sz="1700" b="0" dirty="0">
            <a:solidFill>
              <a:schemeClr val="tx1"/>
            </a:solidFill>
          </a:endParaRPr>
        </a:p>
      </dgm:t>
    </dgm:pt>
    <dgm:pt modelId="{CEB153D9-84BF-4FE4-BFD0-0DCEFE279849}" type="parTrans" cxnId="{D00C5DFC-868D-476E-A6CD-DC9B99811799}">
      <dgm:prSet/>
      <dgm:spPr/>
      <dgm:t>
        <a:bodyPr/>
        <a:lstStyle/>
        <a:p>
          <a:endParaRPr lang="en-US"/>
        </a:p>
      </dgm:t>
    </dgm:pt>
    <dgm:pt modelId="{0CA7EC95-3DFA-473E-9905-67BADABC9725}" type="sibTrans" cxnId="{D00C5DFC-868D-476E-A6CD-DC9B99811799}">
      <dgm:prSet/>
      <dgm:spPr/>
      <dgm:t>
        <a:bodyPr/>
        <a:lstStyle/>
        <a:p>
          <a:endParaRPr lang="en-US"/>
        </a:p>
      </dgm:t>
    </dgm:pt>
    <dgm:pt modelId="{5BD8E56F-5C39-4E10-B8E3-516EB86E6DDF}">
      <dgm:prSet custT="1"/>
      <dgm:spPr>
        <a:solidFill>
          <a:srgbClr val="FFC000"/>
        </a:solidFill>
      </dgm:spPr>
      <dgm:t>
        <a:bodyPr/>
        <a:lstStyle/>
        <a:p>
          <a:pPr rtl="0"/>
          <a:r>
            <a:rPr lang="el-GR" sz="1700" b="0">
              <a:solidFill>
                <a:schemeClr val="tx1"/>
              </a:solidFill>
            </a:rPr>
            <a:t>διασφαλίζει ότι οι χώρες της ΕΕ τηρούν τους νόμους της ΕΕ</a:t>
          </a:r>
          <a:endParaRPr lang="en-IE" sz="1700" b="0" dirty="0">
            <a:solidFill>
              <a:schemeClr val="tx1"/>
            </a:solidFill>
          </a:endParaRPr>
        </a:p>
      </dgm:t>
    </dgm:pt>
    <dgm:pt modelId="{280F0626-E7EE-4237-A59A-582748007B35}" type="parTrans" cxnId="{A15B52E4-9F02-4EEE-AB84-F30514E6955F}">
      <dgm:prSet/>
      <dgm:spPr/>
      <dgm:t>
        <a:bodyPr/>
        <a:lstStyle/>
        <a:p>
          <a:endParaRPr lang="en-US"/>
        </a:p>
      </dgm:t>
    </dgm:pt>
    <dgm:pt modelId="{9B1EBC72-491F-4FC5-8BAD-211725590169}" type="sibTrans" cxnId="{A15B52E4-9F02-4EEE-AB84-F30514E6955F}">
      <dgm:prSet/>
      <dgm:spPr/>
      <dgm:t>
        <a:bodyPr/>
        <a:lstStyle/>
        <a:p>
          <a:endParaRPr lang="en-US"/>
        </a:p>
      </dgm:t>
    </dgm:pt>
    <dgm:pt modelId="{5212F4F7-7584-41C8-92C4-28213919EC04}">
      <dgm:prSet custT="1"/>
      <dgm:spPr>
        <a:solidFill>
          <a:srgbClr val="FFC000"/>
        </a:solidFill>
      </dgm:spPr>
      <dgm:t>
        <a:bodyPr/>
        <a:lstStyle/>
        <a:p>
          <a:pPr rtl="0"/>
          <a:r>
            <a:rPr lang="el-GR" sz="1700" b="0">
              <a:solidFill>
                <a:schemeClr val="tx1"/>
              </a:solidFill>
            </a:rPr>
            <a:t>συμβουλεύει τα εθνικά δικαστήρια για την ερμηνεία αυτών των νόμων</a:t>
          </a:r>
          <a:endParaRPr lang="en-IE" sz="1700" b="0" dirty="0">
            <a:solidFill>
              <a:schemeClr val="tx1"/>
            </a:solidFill>
          </a:endParaRPr>
        </a:p>
      </dgm:t>
    </dgm:pt>
    <dgm:pt modelId="{54618C3E-D594-4507-9BB7-B3C646D2F683}" type="parTrans" cxnId="{028EFBE1-826D-4D3A-A81D-734A44355C75}">
      <dgm:prSet/>
      <dgm:spPr/>
      <dgm:t>
        <a:bodyPr/>
        <a:lstStyle/>
        <a:p>
          <a:endParaRPr lang="en-US"/>
        </a:p>
      </dgm:t>
    </dgm:pt>
    <dgm:pt modelId="{049659BF-29D9-4C70-A737-2B6D9B0DCEFC}" type="sibTrans" cxnId="{028EFBE1-826D-4D3A-A81D-734A44355C75}">
      <dgm:prSet/>
      <dgm:spPr/>
      <dgm:t>
        <a:bodyPr/>
        <a:lstStyle/>
        <a:p>
          <a:endParaRPr lang="en-US"/>
        </a:p>
      </dgm:t>
    </dgm:pt>
    <dgm:pt modelId="{49E0804C-1A36-4D6B-82F3-0B1F63B5E682}">
      <dgm:prSet custT="1"/>
      <dgm:spPr>
        <a:solidFill>
          <a:srgbClr val="FFC000"/>
        </a:solidFill>
      </dgm:spPr>
      <dgm:t>
        <a:bodyPr/>
        <a:lstStyle/>
        <a:p>
          <a:pPr rtl="0"/>
          <a:r>
            <a:rPr lang="el-GR" sz="1700" b="0">
              <a:solidFill>
                <a:schemeClr val="tx1"/>
              </a:solidFill>
            </a:rPr>
            <a:t>επιβάλλει κυρώσεις στις χώρες, αν δεν τηρούν τους νόμους της ΕΕ</a:t>
          </a:r>
          <a:endParaRPr lang="en-IE" sz="1700" b="0" dirty="0">
            <a:solidFill>
              <a:schemeClr val="tx1"/>
            </a:solidFill>
          </a:endParaRPr>
        </a:p>
      </dgm:t>
    </dgm:pt>
    <dgm:pt modelId="{60529F6C-C3F9-428A-B60A-95082C0F7D4F}" type="parTrans" cxnId="{E24BF225-49D0-48AE-8730-E5645933325D}">
      <dgm:prSet/>
      <dgm:spPr/>
      <dgm:t>
        <a:bodyPr/>
        <a:lstStyle/>
        <a:p>
          <a:endParaRPr lang="en-US"/>
        </a:p>
      </dgm:t>
    </dgm:pt>
    <dgm:pt modelId="{7F9E07F5-2C86-4E64-A83B-89BCC4371EC3}" type="sibTrans" cxnId="{E24BF225-49D0-48AE-8730-E5645933325D}">
      <dgm:prSet/>
      <dgm:spPr/>
      <dgm:t>
        <a:bodyPr/>
        <a:lstStyle/>
        <a:p>
          <a:endParaRPr lang="en-US"/>
        </a:p>
      </dgm:t>
    </dgm:pt>
    <dgm:pt modelId="{5DFD3A8D-9EBC-4E59-83DE-D999C03A28F2}">
      <dgm:prSet custT="1"/>
      <dgm:spPr>
        <a:solidFill>
          <a:srgbClr val="FFC000"/>
        </a:solidFill>
      </dgm:spPr>
      <dgm:t>
        <a:bodyPr/>
        <a:lstStyle/>
        <a:p>
          <a:pPr rtl="0"/>
          <a:r>
            <a:rPr lang="el-GR" sz="1700" b="0">
              <a:solidFill>
                <a:schemeClr val="tx1"/>
              </a:solidFill>
            </a:rPr>
            <a:t>ελέγχει αν οι νόμοι σέβονται τα θεμελιώδη δικαιώματα (π.χ. ελευθερία λόγου, ελευθερία του Τύπου)</a:t>
          </a:r>
          <a:endParaRPr lang="en-IE" sz="1700" b="0" dirty="0">
            <a:solidFill>
              <a:schemeClr val="tx1"/>
            </a:solidFill>
          </a:endParaRPr>
        </a:p>
      </dgm:t>
    </dgm:pt>
    <dgm:pt modelId="{80B427B3-3F4A-487F-842A-6D5EA6210E88}" type="parTrans" cxnId="{AA72311D-2FD0-4A7C-AD1B-AD57BDC3F68B}">
      <dgm:prSet/>
      <dgm:spPr/>
      <dgm:t>
        <a:bodyPr/>
        <a:lstStyle/>
        <a:p>
          <a:endParaRPr lang="en-US"/>
        </a:p>
      </dgm:t>
    </dgm:pt>
    <dgm:pt modelId="{CDDDFC15-7877-42E4-B335-F39052B60177}" type="sibTrans" cxnId="{AA72311D-2FD0-4A7C-AD1B-AD57BDC3F68B}">
      <dgm:prSet/>
      <dgm:spPr/>
      <dgm:t>
        <a:bodyPr/>
        <a:lstStyle/>
        <a:p>
          <a:endParaRPr lang="en-US"/>
        </a:p>
      </dgm:t>
    </dgm:pt>
    <dgm:pt modelId="{6CDDDF61-8513-4011-927D-E59177B490B6}">
      <dgm:prSet custT="1"/>
      <dgm:spPr>
        <a:solidFill>
          <a:srgbClr val="FFC000"/>
        </a:solidFill>
      </dgm:spPr>
      <dgm:t>
        <a:bodyPr/>
        <a:lstStyle/>
        <a:p>
          <a:pPr rtl="0"/>
          <a:r>
            <a:rPr lang="el-GR" sz="1700" b="0">
              <a:solidFill>
                <a:schemeClr val="tx1"/>
              </a:solidFill>
            </a:rPr>
            <a:t>αποτελείται από έναν δικαστή ανά χώρα της ΕΕ</a:t>
          </a:r>
          <a:endParaRPr lang="en-IE" sz="1700" b="0" dirty="0">
            <a:solidFill>
              <a:schemeClr val="tx1"/>
            </a:solidFill>
          </a:endParaRPr>
        </a:p>
      </dgm:t>
    </dgm:pt>
    <dgm:pt modelId="{77C8B466-453B-4BE8-8DEC-3744D8DEC179}" type="parTrans" cxnId="{926B413D-7E4A-4DB9-9203-BA5ACF085E83}">
      <dgm:prSet/>
      <dgm:spPr/>
      <dgm:t>
        <a:bodyPr/>
        <a:lstStyle/>
        <a:p>
          <a:endParaRPr lang="en-US"/>
        </a:p>
      </dgm:t>
    </dgm:pt>
    <dgm:pt modelId="{3E084E4C-99B7-402A-8108-A1E4DD698853}" type="sibTrans" cxnId="{926B413D-7E4A-4DB9-9203-BA5ACF085E83}">
      <dgm:prSet/>
      <dgm:spPr/>
      <dgm:t>
        <a:bodyPr/>
        <a:lstStyle/>
        <a:p>
          <a:endParaRPr lang="en-US"/>
        </a:p>
      </dgm:t>
    </dgm:pt>
    <dgm:pt modelId="{64DE1F46-588D-44F7-B665-F76C2C2730A9}">
      <dgm:prSet custT="1"/>
      <dgm:spPr>
        <a:solidFill>
          <a:srgbClr val="FFC000"/>
        </a:solidFill>
      </dgm:spPr>
      <dgm:t>
        <a:bodyPr/>
        <a:lstStyle/>
        <a:p>
          <a:pPr rtl="0"/>
          <a:r>
            <a:rPr lang="el-GR" sz="1700" b="0" dirty="0">
              <a:solidFill>
                <a:schemeClr val="tx1"/>
              </a:solidFill>
            </a:rPr>
            <a:t>εδρεύει στο Λουξεμβούργο</a:t>
          </a:r>
          <a:endParaRPr lang="en-IE" sz="1700" b="0" dirty="0">
            <a:solidFill>
              <a:schemeClr val="tx1"/>
            </a:solidFill>
          </a:endParaRPr>
        </a:p>
      </dgm:t>
    </dgm:pt>
    <dgm:pt modelId="{746A7439-E37A-48EC-8D83-E9F99E213D96}" type="parTrans" cxnId="{1C4436C7-262A-403C-9115-9B3696070CB2}">
      <dgm:prSet/>
      <dgm:spPr/>
      <dgm:t>
        <a:bodyPr/>
        <a:lstStyle/>
        <a:p>
          <a:endParaRPr lang="en-US"/>
        </a:p>
      </dgm:t>
    </dgm:pt>
    <dgm:pt modelId="{3A8006CB-5C07-4931-B066-25BDF306C105}" type="sibTrans" cxnId="{1C4436C7-262A-403C-9115-9B3696070CB2}">
      <dgm:prSet/>
      <dgm:spPr/>
      <dgm:t>
        <a:bodyPr/>
        <a:lstStyle/>
        <a:p>
          <a:endParaRPr lang="en-US"/>
        </a:p>
      </dgm:t>
    </dgm:pt>
    <dgm:pt modelId="{CB99B53D-8396-43BA-932C-0C49160AE2D1}" type="pres">
      <dgm:prSet presAssocID="{1C371A80-066E-4843-AF1B-C8AA93CAC5C4}" presName="linear" presStyleCnt="0">
        <dgm:presLayoutVars>
          <dgm:animLvl val="lvl"/>
          <dgm:resizeHandles val="exact"/>
        </dgm:presLayoutVars>
      </dgm:prSet>
      <dgm:spPr/>
    </dgm:pt>
    <dgm:pt modelId="{9A4DE28F-17B5-4205-BFFB-0EBCA8C5D8BA}" type="pres">
      <dgm:prSet presAssocID="{9566C016-8BE2-4B07-9D00-E9E978582DB6}" presName="parentText" presStyleLbl="node1" presStyleIdx="0" presStyleCnt="7">
        <dgm:presLayoutVars>
          <dgm:chMax val="0"/>
          <dgm:bulletEnabled val="1"/>
        </dgm:presLayoutVars>
      </dgm:prSet>
      <dgm:spPr/>
    </dgm:pt>
    <dgm:pt modelId="{519713E7-E915-4BDD-B649-79BF6584D5BD}" type="pres">
      <dgm:prSet presAssocID="{0CA7EC95-3DFA-473E-9905-67BADABC9725}" presName="spacer" presStyleCnt="0"/>
      <dgm:spPr/>
    </dgm:pt>
    <dgm:pt modelId="{76251A12-CCF7-4C47-8263-EFA408C3CF50}" type="pres">
      <dgm:prSet presAssocID="{5BD8E56F-5C39-4E10-B8E3-516EB86E6DDF}" presName="parentText" presStyleLbl="node1" presStyleIdx="1" presStyleCnt="7">
        <dgm:presLayoutVars>
          <dgm:chMax val="0"/>
          <dgm:bulletEnabled val="1"/>
        </dgm:presLayoutVars>
      </dgm:prSet>
      <dgm:spPr/>
    </dgm:pt>
    <dgm:pt modelId="{E56EBFA2-CA54-4351-B46E-0F0B49EE3048}" type="pres">
      <dgm:prSet presAssocID="{9B1EBC72-491F-4FC5-8BAD-211725590169}" presName="spacer" presStyleCnt="0"/>
      <dgm:spPr/>
    </dgm:pt>
    <dgm:pt modelId="{CF2A7349-FD6F-4252-85AD-61C5186BA692}" type="pres">
      <dgm:prSet presAssocID="{5212F4F7-7584-41C8-92C4-28213919EC04}" presName="parentText" presStyleLbl="node1" presStyleIdx="2" presStyleCnt="7">
        <dgm:presLayoutVars>
          <dgm:chMax val="0"/>
          <dgm:bulletEnabled val="1"/>
        </dgm:presLayoutVars>
      </dgm:prSet>
      <dgm:spPr/>
    </dgm:pt>
    <dgm:pt modelId="{8770146C-E2B9-4BF7-B6A6-30478ECCACAB}" type="pres">
      <dgm:prSet presAssocID="{049659BF-29D9-4C70-A737-2B6D9B0DCEFC}" presName="spacer" presStyleCnt="0"/>
      <dgm:spPr/>
    </dgm:pt>
    <dgm:pt modelId="{38D475D4-539D-4596-9BBC-8AE7671242F2}" type="pres">
      <dgm:prSet presAssocID="{49E0804C-1A36-4D6B-82F3-0B1F63B5E682}" presName="parentText" presStyleLbl="node1" presStyleIdx="3" presStyleCnt="7">
        <dgm:presLayoutVars>
          <dgm:chMax val="0"/>
          <dgm:bulletEnabled val="1"/>
        </dgm:presLayoutVars>
      </dgm:prSet>
      <dgm:spPr/>
    </dgm:pt>
    <dgm:pt modelId="{2348164D-B661-49BB-B5CE-1A73AFA2EE23}" type="pres">
      <dgm:prSet presAssocID="{7F9E07F5-2C86-4E64-A83B-89BCC4371EC3}" presName="spacer" presStyleCnt="0"/>
      <dgm:spPr/>
    </dgm:pt>
    <dgm:pt modelId="{1A46EE3F-EBAE-49BA-B7F2-D3D3A3B2D42A}" type="pres">
      <dgm:prSet presAssocID="{5DFD3A8D-9EBC-4E59-83DE-D999C03A28F2}" presName="parentText" presStyleLbl="node1" presStyleIdx="4" presStyleCnt="7">
        <dgm:presLayoutVars>
          <dgm:chMax val="0"/>
          <dgm:bulletEnabled val="1"/>
        </dgm:presLayoutVars>
      </dgm:prSet>
      <dgm:spPr/>
    </dgm:pt>
    <dgm:pt modelId="{CB0AF00E-EB87-4DAE-84BE-AC91F987A170}" type="pres">
      <dgm:prSet presAssocID="{CDDDFC15-7877-42E4-B335-F39052B60177}" presName="spacer" presStyleCnt="0"/>
      <dgm:spPr/>
    </dgm:pt>
    <dgm:pt modelId="{5C025595-DB12-4375-8957-7A2E9C9E3075}" type="pres">
      <dgm:prSet presAssocID="{6CDDDF61-8513-4011-927D-E59177B490B6}" presName="parentText" presStyleLbl="node1" presStyleIdx="5" presStyleCnt="7">
        <dgm:presLayoutVars>
          <dgm:chMax val="0"/>
          <dgm:bulletEnabled val="1"/>
        </dgm:presLayoutVars>
      </dgm:prSet>
      <dgm:spPr/>
    </dgm:pt>
    <dgm:pt modelId="{67BF54B1-393F-49D9-AE6D-3EA78064FCDD}" type="pres">
      <dgm:prSet presAssocID="{3E084E4C-99B7-402A-8108-A1E4DD698853}" presName="spacer" presStyleCnt="0"/>
      <dgm:spPr/>
    </dgm:pt>
    <dgm:pt modelId="{E336DEEA-8F31-45DB-B883-3F3802818CA2}" type="pres">
      <dgm:prSet presAssocID="{64DE1F46-588D-44F7-B665-F76C2C2730A9}" presName="parentText" presStyleLbl="node1" presStyleIdx="6" presStyleCnt="7">
        <dgm:presLayoutVars>
          <dgm:chMax val="0"/>
          <dgm:bulletEnabled val="1"/>
        </dgm:presLayoutVars>
      </dgm:prSet>
      <dgm:spPr/>
    </dgm:pt>
  </dgm:ptLst>
  <dgm:cxnLst>
    <dgm:cxn modelId="{5AF88B07-D326-4F72-B41F-780584491841}" type="presOf" srcId="{6CDDDF61-8513-4011-927D-E59177B490B6}" destId="{5C025595-DB12-4375-8957-7A2E9C9E3075}" srcOrd="0" destOrd="0" presId="urn:microsoft.com/office/officeart/2005/8/layout/vList2"/>
    <dgm:cxn modelId="{FB49590B-DEAD-4705-8540-720AB45F5930}" type="presOf" srcId="{49E0804C-1A36-4D6B-82F3-0B1F63B5E682}" destId="{38D475D4-539D-4596-9BBC-8AE7671242F2}" srcOrd="0" destOrd="0" presId="urn:microsoft.com/office/officeart/2005/8/layout/vList2"/>
    <dgm:cxn modelId="{AA72311D-2FD0-4A7C-AD1B-AD57BDC3F68B}" srcId="{1C371A80-066E-4843-AF1B-C8AA93CAC5C4}" destId="{5DFD3A8D-9EBC-4E59-83DE-D999C03A28F2}" srcOrd="4" destOrd="0" parTransId="{80B427B3-3F4A-487F-842A-6D5EA6210E88}" sibTransId="{CDDDFC15-7877-42E4-B335-F39052B60177}"/>
    <dgm:cxn modelId="{E88D7D23-2002-40CF-8AED-5287DB69BFFA}" type="presOf" srcId="{5DFD3A8D-9EBC-4E59-83DE-D999C03A28F2}" destId="{1A46EE3F-EBAE-49BA-B7F2-D3D3A3B2D42A}" srcOrd="0" destOrd="0" presId="urn:microsoft.com/office/officeart/2005/8/layout/vList2"/>
    <dgm:cxn modelId="{E24BF225-49D0-48AE-8730-E5645933325D}" srcId="{1C371A80-066E-4843-AF1B-C8AA93CAC5C4}" destId="{49E0804C-1A36-4D6B-82F3-0B1F63B5E682}" srcOrd="3" destOrd="0" parTransId="{60529F6C-C3F9-428A-B60A-95082C0F7D4F}" sibTransId="{7F9E07F5-2C86-4E64-A83B-89BCC4371EC3}"/>
    <dgm:cxn modelId="{926B413D-7E4A-4DB9-9203-BA5ACF085E83}" srcId="{1C371A80-066E-4843-AF1B-C8AA93CAC5C4}" destId="{6CDDDF61-8513-4011-927D-E59177B490B6}" srcOrd="5" destOrd="0" parTransId="{77C8B466-453B-4BE8-8DEC-3744D8DEC179}" sibTransId="{3E084E4C-99B7-402A-8108-A1E4DD698853}"/>
    <dgm:cxn modelId="{0D38B64F-650B-4CF6-9407-5622865A1754}" type="presOf" srcId="{1C371A80-066E-4843-AF1B-C8AA93CAC5C4}" destId="{CB99B53D-8396-43BA-932C-0C49160AE2D1}" srcOrd="0" destOrd="0" presId="urn:microsoft.com/office/officeart/2005/8/layout/vList2"/>
    <dgm:cxn modelId="{7492A7B5-A239-46D5-B5F7-5F02CEC41F31}" type="presOf" srcId="{5BD8E56F-5C39-4E10-B8E3-516EB86E6DDF}" destId="{76251A12-CCF7-4C47-8263-EFA408C3CF50}" srcOrd="0" destOrd="0" presId="urn:microsoft.com/office/officeart/2005/8/layout/vList2"/>
    <dgm:cxn modelId="{1C4436C7-262A-403C-9115-9B3696070CB2}" srcId="{1C371A80-066E-4843-AF1B-C8AA93CAC5C4}" destId="{64DE1F46-588D-44F7-B665-F76C2C2730A9}" srcOrd="6" destOrd="0" parTransId="{746A7439-E37A-48EC-8D83-E9F99E213D96}" sibTransId="{3A8006CB-5C07-4931-B066-25BDF306C105}"/>
    <dgm:cxn modelId="{9B5CABCC-26EB-44A7-B27E-255DFF2DCC16}" type="presOf" srcId="{64DE1F46-588D-44F7-B665-F76C2C2730A9}" destId="{E336DEEA-8F31-45DB-B883-3F3802818CA2}" srcOrd="0" destOrd="0" presId="urn:microsoft.com/office/officeart/2005/8/layout/vList2"/>
    <dgm:cxn modelId="{D8A1D7CF-8182-4B6C-91CD-FD7901BD4BAC}" type="presOf" srcId="{5212F4F7-7584-41C8-92C4-28213919EC04}" destId="{CF2A7349-FD6F-4252-85AD-61C5186BA692}" srcOrd="0" destOrd="0" presId="urn:microsoft.com/office/officeart/2005/8/layout/vList2"/>
    <dgm:cxn modelId="{028EFBE1-826D-4D3A-A81D-734A44355C75}" srcId="{1C371A80-066E-4843-AF1B-C8AA93CAC5C4}" destId="{5212F4F7-7584-41C8-92C4-28213919EC04}" srcOrd="2" destOrd="0" parTransId="{54618C3E-D594-4507-9BB7-B3C646D2F683}" sibTransId="{049659BF-29D9-4C70-A737-2B6D9B0DCEFC}"/>
    <dgm:cxn modelId="{A15B52E4-9F02-4EEE-AB84-F30514E6955F}" srcId="{1C371A80-066E-4843-AF1B-C8AA93CAC5C4}" destId="{5BD8E56F-5C39-4E10-B8E3-516EB86E6DDF}" srcOrd="1" destOrd="0" parTransId="{280F0626-E7EE-4237-A59A-582748007B35}" sibTransId="{9B1EBC72-491F-4FC5-8BAD-211725590169}"/>
    <dgm:cxn modelId="{6D65B0EC-7E64-4245-BA8F-E846538CB0FE}" type="presOf" srcId="{9566C016-8BE2-4B07-9D00-E9E978582DB6}" destId="{9A4DE28F-17B5-4205-BFFB-0EBCA8C5D8BA}" srcOrd="0" destOrd="0" presId="urn:microsoft.com/office/officeart/2005/8/layout/vList2"/>
    <dgm:cxn modelId="{D00C5DFC-868D-476E-A6CD-DC9B99811799}" srcId="{1C371A80-066E-4843-AF1B-C8AA93CAC5C4}" destId="{9566C016-8BE2-4B07-9D00-E9E978582DB6}" srcOrd="0" destOrd="0" parTransId="{CEB153D9-84BF-4FE4-BFD0-0DCEFE279849}" sibTransId="{0CA7EC95-3DFA-473E-9905-67BADABC9725}"/>
    <dgm:cxn modelId="{1E157489-4122-41EF-A475-D7D7884A4D5E}" type="presParOf" srcId="{CB99B53D-8396-43BA-932C-0C49160AE2D1}" destId="{9A4DE28F-17B5-4205-BFFB-0EBCA8C5D8BA}" srcOrd="0" destOrd="0" presId="urn:microsoft.com/office/officeart/2005/8/layout/vList2"/>
    <dgm:cxn modelId="{49494D8A-FE9D-41A8-B4BD-4AA74B2619A0}" type="presParOf" srcId="{CB99B53D-8396-43BA-932C-0C49160AE2D1}" destId="{519713E7-E915-4BDD-B649-79BF6584D5BD}" srcOrd="1" destOrd="0" presId="urn:microsoft.com/office/officeart/2005/8/layout/vList2"/>
    <dgm:cxn modelId="{C867BE16-49F5-436A-94E9-E251D19795DA}" type="presParOf" srcId="{CB99B53D-8396-43BA-932C-0C49160AE2D1}" destId="{76251A12-CCF7-4C47-8263-EFA408C3CF50}" srcOrd="2" destOrd="0" presId="urn:microsoft.com/office/officeart/2005/8/layout/vList2"/>
    <dgm:cxn modelId="{1D8B0C10-C9FA-4666-B3F4-561A7DD75AC4}" type="presParOf" srcId="{CB99B53D-8396-43BA-932C-0C49160AE2D1}" destId="{E56EBFA2-CA54-4351-B46E-0F0B49EE3048}" srcOrd="3" destOrd="0" presId="urn:microsoft.com/office/officeart/2005/8/layout/vList2"/>
    <dgm:cxn modelId="{A33BC07E-6823-4484-9DC7-FFA51EC861B5}" type="presParOf" srcId="{CB99B53D-8396-43BA-932C-0C49160AE2D1}" destId="{CF2A7349-FD6F-4252-85AD-61C5186BA692}" srcOrd="4" destOrd="0" presId="urn:microsoft.com/office/officeart/2005/8/layout/vList2"/>
    <dgm:cxn modelId="{8C94491E-2FDA-4E24-9919-7695204A3D23}" type="presParOf" srcId="{CB99B53D-8396-43BA-932C-0C49160AE2D1}" destId="{8770146C-E2B9-4BF7-B6A6-30478ECCACAB}" srcOrd="5" destOrd="0" presId="urn:microsoft.com/office/officeart/2005/8/layout/vList2"/>
    <dgm:cxn modelId="{CF84E903-822D-462F-8B1B-5BE59382F0B6}" type="presParOf" srcId="{CB99B53D-8396-43BA-932C-0C49160AE2D1}" destId="{38D475D4-539D-4596-9BBC-8AE7671242F2}" srcOrd="6" destOrd="0" presId="urn:microsoft.com/office/officeart/2005/8/layout/vList2"/>
    <dgm:cxn modelId="{92863345-E413-46CB-8B2A-8685C2ADE10E}" type="presParOf" srcId="{CB99B53D-8396-43BA-932C-0C49160AE2D1}" destId="{2348164D-B661-49BB-B5CE-1A73AFA2EE23}" srcOrd="7" destOrd="0" presId="urn:microsoft.com/office/officeart/2005/8/layout/vList2"/>
    <dgm:cxn modelId="{ED50CC6B-FBCE-4C26-B73C-02D662633B16}" type="presParOf" srcId="{CB99B53D-8396-43BA-932C-0C49160AE2D1}" destId="{1A46EE3F-EBAE-49BA-B7F2-D3D3A3B2D42A}" srcOrd="8" destOrd="0" presId="urn:microsoft.com/office/officeart/2005/8/layout/vList2"/>
    <dgm:cxn modelId="{F56B21EF-86DD-40D0-8E1A-D25C8C8166D5}" type="presParOf" srcId="{CB99B53D-8396-43BA-932C-0C49160AE2D1}" destId="{CB0AF00E-EB87-4DAE-84BE-AC91F987A170}" srcOrd="9" destOrd="0" presId="urn:microsoft.com/office/officeart/2005/8/layout/vList2"/>
    <dgm:cxn modelId="{BFC0EF00-0698-4698-B34F-254C52F5E7DE}" type="presParOf" srcId="{CB99B53D-8396-43BA-932C-0C49160AE2D1}" destId="{5C025595-DB12-4375-8957-7A2E9C9E3075}" srcOrd="10" destOrd="0" presId="urn:microsoft.com/office/officeart/2005/8/layout/vList2"/>
    <dgm:cxn modelId="{3F6442B5-6678-40C1-BBBC-BA3CE6E523BC}" type="presParOf" srcId="{CB99B53D-8396-43BA-932C-0C49160AE2D1}" destId="{67BF54B1-393F-49D9-AE6D-3EA78064FCDD}" srcOrd="11" destOrd="0" presId="urn:microsoft.com/office/officeart/2005/8/layout/vList2"/>
    <dgm:cxn modelId="{E2E7A398-AADB-4A48-B71F-5A8A5BDA8528}" type="presParOf" srcId="{CB99B53D-8396-43BA-932C-0C49160AE2D1}" destId="{E336DEEA-8F31-45DB-B883-3F3802818CA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950FFC-163E-4EB5-A452-CBBE30A125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A63BF1-B99E-4308-A3DF-09E1B106D39E}">
      <dgm:prSet custT="1"/>
      <dgm:spPr>
        <a:solidFill>
          <a:srgbClr val="FFC000"/>
        </a:solidFill>
      </dgm:spPr>
      <dgm:t>
        <a:bodyPr/>
        <a:lstStyle/>
        <a:p>
          <a:pPr rtl="0"/>
          <a:r>
            <a:rPr lang="el-GR" sz="1800" b="0" dirty="0">
              <a:solidFill>
                <a:schemeClr val="tx1"/>
              </a:solidFill>
            </a:rPr>
            <a:t>ελέγχει αν ο προϋπολογισμός της ΕΕ έχει δαπανηθεί σωστά</a:t>
          </a:r>
          <a:endParaRPr lang="en-IE" sz="1800" b="0" dirty="0">
            <a:solidFill>
              <a:schemeClr val="tx1"/>
            </a:solidFill>
          </a:endParaRPr>
        </a:p>
      </dgm:t>
    </dgm:pt>
    <dgm:pt modelId="{76973C9F-CB76-46BE-AF50-44571A3035D4}" type="parTrans" cxnId="{681E48C3-FBB7-4197-A785-28C9EAC26B9D}">
      <dgm:prSet/>
      <dgm:spPr/>
      <dgm:t>
        <a:bodyPr/>
        <a:lstStyle/>
        <a:p>
          <a:endParaRPr lang="en-US"/>
        </a:p>
      </dgm:t>
    </dgm:pt>
    <dgm:pt modelId="{55DEA536-4451-4064-B9CD-F80BF0BB6D81}" type="sibTrans" cxnId="{681E48C3-FBB7-4197-A785-28C9EAC26B9D}">
      <dgm:prSet/>
      <dgm:spPr/>
      <dgm:t>
        <a:bodyPr/>
        <a:lstStyle/>
        <a:p>
          <a:endParaRPr lang="en-US"/>
        </a:p>
      </dgm:t>
    </dgm:pt>
    <dgm:pt modelId="{DDE7E5CF-8802-4BF1-B5AF-6CFA6C22E8E1}">
      <dgm:prSet custT="1"/>
      <dgm:spPr>
        <a:solidFill>
          <a:srgbClr val="FFC000"/>
        </a:solidFill>
      </dgm:spPr>
      <dgm:t>
        <a:bodyPr/>
        <a:lstStyle/>
        <a:p>
          <a:pPr rtl="0"/>
          <a:r>
            <a:rPr lang="el-GR" sz="1800" b="0" dirty="0">
              <a:solidFill>
                <a:schemeClr val="tx1"/>
              </a:solidFill>
            </a:rPr>
            <a:t>υποβάλλει εκθέσεις για απάτη, διαφθορά ή άλλη παράνομη δραστηριότητα</a:t>
          </a:r>
          <a:endParaRPr lang="en-IE" sz="1800" b="0" dirty="0">
            <a:solidFill>
              <a:schemeClr val="tx1"/>
            </a:solidFill>
          </a:endParaRPr>
        </a:p>
      </dgm:t>
    </dgm:pt>
    <dgm:pt modelId="{735DFC0E-85E3-4DCD-9933-E15A4CF091D9}" type="parTrans" cxnId="{2384E250-6F93-4E10-AE60-38497E2D33E1}">
      <dgm:prSet/>
      <dgm:spPr/>
      <dgm:t>
        <a:bodyPr/>
        <a:lstStyle/>
        <a:p>
          <a:endParaRPr lang="en-US"/>
        </a:p>
      </dgm:t>
    </dgm:pt>
    <dgm:pt modelId="{85DB7005-B14E-41DE-8801-D8C756E725CD}" type="sibTrans" cxnId="{2384E250-6F93-4E10-AE60-38497E2D33E1}">
      <dgm:prSet/>
      <dgm:spPr/>
      <dgm:t>
        <a:bodyPr/>
        <a:lstStyle/>
        <a:p>
          <a:endParaRPr lang="en-US"/>
        </a:p>
      </dgm:t>
    </dgm:pt>
    <dgm:pt modelId="{37F1273D-BF21-4A4F-91AC-1F82C2749C3F}" type="pres">
      <dgm:prSet presAssocID="{40950FFC-163E-4EB5-A452-CBBE30A125E4}" presName="linear" presStyleCnt="0">
        <dgm:presLayoutVars>
          <dgm:animLvl val="lvl"/>
          <dgm:resizeHandles val="exact"/>
        </dgm:presLayoutVars>
      </dgm:prSet>
      <dgm:spPr/>
    </dgm:pt>
    <dgm:pt modelId="{78416D14-B5FE-487D-89E3-DE5B8EBA96AE}" type="pres">
      <dgm:prSet presAssocID="{A8A63BF1-B99E-4308-A3DF-09E1B106D39E}" presName="parentText" presStyleLbl="node1" presStyleIdx="0" presStyleCnt="2">
        <dgm:presLayoutVars>
          <dgm:chMax val="0"/>
          <dgm:bulletEnabled val="1"/>
        </dgm:presLayoutVars>
      </dgm:prSet>
      <dgm:spPr/>
    </dgm:pt>
    <dgm:pt modelId="{A8D5D898-9631-44F4-808D-101EB8A5BC71}" type="pres">
      <dgm:prSet presAssocID="{55DEA536-4451-4064-B9CD-F80BF0BB6D81}" presName="spacer" presStyleCnt="0"/>
      <dgm:spPr/>
    </dgm:pt>
    <dgm:pt modelId="{9377D582-878E-4013-AA68-6AAB08392164}" type="pres">
      <dgm:prSet presAssocID="{DDE7E5CF-8802-4BF1-B5AF-6CFA6C22E8E1}" presName="parentText" presStyleLbl="node1" presStyleIdx="1" presStyleCnt="2" custLinFactY="17959" custLinFactNeighborY="100000">
        <dgm:presLayoutVars>
          <dgm:chMax val="0"/>
          <dgm:bulletEnabled val="1"/>
        </dgm:presLayoutVars>
      </dgm:prSet>
      <dgm:spPr/>
    </dgm:pt>
  </dgm:ptLst>
  <dgm:cxnLst>
    <dgm:cxn modelId="{4E177C18-0C9A-4051-A2F3-D205C42FA20E}" type="presOf" srcId="{40950FFC-163E-4EB5-A452-CBBE30A125E4}" destId="{37F1273D-BF21-4A4F-91AC-1F82C2749C3F}" srcOrd="0" destOrd="0" presId="urn:microsoft.com/office/officeart/2005/8/layout/vList2"/>
    <dgm:cxn modelId="{FD78FE6C-53D6-45DA-BF35-A2C92811CC14}" type="presOf" srcId="{DDE7E5CF-8802-4BF1-B5AF-6CFA6C22E8E1}" destId="{9377D582-878E-4013-AA68-6AAB08392164}" srcOrd="0" destOrd="0" presId="urn:microsoft.com/office/officeart/2005/8/layout/vList2"/>
    <dgm:cxn modelId="{2384E250-6F93-4E10-AE60-38497E2D33E1}" srcId="{40950FFC-163E-4EB5-A452-CBBE30A125E4}" destId="{DDE7E5CF-8802-4BF1-B5AF-6CFA6C22E8E1}" srcOrd="1" destOrd="0" parTransId="{735DFC0E-85E3-4DCD-9933-E15A4CF091D9}" sibTransId="{85DB7005-B14E-41DE-8801-D8C756E725CD}"/>
    <dgm:cxn modelId="{9ED186AF-B345-4842-8311-D157DF3974F2}" type="presOf" srcId="{A8A63BF1-B99E-4308-A3DF-09E1B106D39E}" destId="{78416D14-B5FE-487D-89E3-DE5B8EBA96AE}" srcOrd="0" destOrd="0" presId="urn:microsoft.com/office/officeart/2005/8/layout/vList2"/>
    <dgm:cxn modelId="{681E48C3-FBB7-4197-A785-28C9EAC26B9D}" srcId="{40950FFC-163E-4EB5-A452-CBBE30A125E4}" destId="{A8A63BF1-B99E-4308-A3DF-09E1B106D39E}" srcOrd="0" destOrd="0" parTransId="{76973C9F-CB76-46BE-AF50-44571A3035D4}" sibTransId="{55DEA536-4451-4064-B9CD-F80BF0BB6D81}"/>
    <dgm:cxn modelId="{C7503EBC-3043-4807-8722-4C33E7B2281A}" type="presParOf" srcId="{37F1273D-BF21-4A4F-91AC-1F82C2749C3F}" destId="{78416D14-B5FE-487D-89E3-DE5B8EBA96AE}" srcOrd="0" destOrd="0" presId="urn:microsoft.com/office/officeart/2005/8/layout/vList2"/>
    <dgm:cxn modelId="{DAEF987B-D438-4623-A44A-F44938FE77C4}" type="presParOf" srcId="{37F1273D-BF21-4A4F-91AC-1F82C2749C3F}" destId="{A8D5D898-9631-44F4-808D-101EB8A5BC71}" srcOrd="1" destOrd="0" presId="urn:microsoft.com/office/officeart/2005/8/layout/vList2"/>
    <dgm:cxn modelId="{203D0517-9976-4954-9062-1ADB60CF99FD}" type="presParOf" srcId="{37F1273D-BF21-4A4F-91AC-1F82C2749C3F}" destId="{9377D582-878E-4013-AA68-6AAB0839216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C2E4E2-A8C7-4818-86F1-E42748B7DA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950B58-4F0F-4A63-879D-D2DD55D871E4}">
      <dgm:prSet custT="1"/>
      <dgm:spPr>
        <a:solidFill>
          <a:srgbClr val="FFC000"/>
        </a:solidFill>
      </dgm:spPr>
      <dgm:t>
        <a:bodyPr/>
        <a:lstStyle/>
        <a:p>
          <a:pPr rtl="0"/>
          <a:r>
            <a:rPr lang="el-GR" sz="1800" b="0" dirty="0">
              <a:solidFill>
                <a:schemeClr val="tx1"/>
              </a:solidFill>
            </a:rPr>
            <a:t>συμβουλεύει τους υπεύθυνους χάραξης πολιτικής της ΕΕ σχετικά με τον βέλτιστο τρόπο διάθεσης του προϋπολογισμού</a:t>
          </a:r>
          <a:endParaRPr lang="en-IE" sz="1800" b="0" dirty="0">
            <a:solidFill>
              <a:schemeClr val="tx1"/>
            </a:solidFill>
          </a:endParaRPr>
        </a:p>
      </dgm:t>
    </dgm:pt>
    <dgm:pt modelId="{A94EBA0B-F81B-4CBB-9FA4-8FCA953CA701}" type="parTrans" cxnId="{7C240B24-8DDC-4452-8A24-985AE059AFE7}">
      <dgm:prSet/>
      <dgm:spPr/>
      <dgm:t>
        <a:bodyPr/>
        <a:lstStyle/>
        <a:p>
          <a:endParaRPr lang="en-US"/>
        </a:p>
      </dgm:t>
    </dgm:pt>
    <dgm:pt modelId="{9E7F0EFD-3401-4E73-A676-B7AA8D9A9B42}" type="sibTrans" cxnId="{7C240B24-8DDC-4452-8A24-985AE059AFE7}">
      <dgm:prSet/>
      <dgm:spPr/>
      <dgm:t>
        <a:bodyPr/>
        <a:lstStyle/>
        <a:p>
          <a:endParaRPr lang="en-US"/>
        </a:p>
      </dgm:t>
    </dgm:pt>
    <dgm:pt modelId="{829C8F53-664D-43CA-8CF6-AA8591F2D7EC}">
      <dgm:prSet custT="1"/>
      <dgm:spPr>
        <a:solidFill>
          <a:srgbClr val="FFC000"/>
        </a:solidFill>
      </dgm:spPr>
      <dgm:t>
        <a:bodyPr/>
        <a:lstStyle/>
        <a:p>
          <a:pPr rtl="0"/>
          <a:r>
            <a:rPr lang="el-GR" sz="1800" b="0" dirty="0">
              <a:solidFill>
                <a:schemeClr val="tx1"/>
              </a:solidFill>
            </a:rPr>
            <a:t>τα μέλη του διορίζονται από το Συμβούλιο και έχουν εξαετή θητεία</a:t>
          </a:r>
          <a:endParaRPr lang="en-IE" sz="1800" b="0" dirty="0">
            <a:solidFill>
              <a:schemeClr val="tx1"/>
            </a:solidFill>
          </a:endParaRPr>
        </a:p>
      </dgm:t>
    </dgm:pt>
    <dgm:pt modelId="{CE0CC0CE-E211-4B46-BFD4-EB5646B9ABDD}" type="parTrans" cxnId="{A9598146-CA58-47AF-9A07-CF5DA76ED2BC}">
      <dgm:prSet/>
      <dgm:spPr/>
      <dgm:t>
        <a:bodyPr/>
        <a:lstStyle/>
        <a:p>
          <a:endParaRPr lang="en-US"/>
        </a:p>
      </dgm:t>
    </dgm:pt>
    <dgm:pt modelId="{A01162D6-E145-45DB-A4C1-F6ED7CB0C704}" type="sibTrans" cxnId="{A9598146-CA58-47AF-9A07-CF5DA76ED2BC}">
      <dgm:prSet/>
      <dgm:spPr/>
      <dgm:t>
        <a:bodyPr/>
        <a:lstStyle/>
        <a:p>
          <a:endParaRPr lang="en-US"/>
        </a:p>
      </dgm:t>
    </dgm:pt>
    <dgm:pt modelId="{2B658093-C9C9-43D3-AC6F-BDD7B3BBB16B}" type="pres">
      <dgm:prSet presAssocID="{F9C2E4E2-A8C7-4818-86F1-E42748B7DAE2}" presName="linear" presStyleCnt="0">
        <dgm:presLayoutVars>
          <dgm:animLvl val="lvl"/>
          <dgm:resizeHandles val="exact"/>
        </dgm:presLayoutVars>
      </dgm:prSet>
      <dgm:spPr/>
    </dgm:pt>
    <dgm:pt modelId="{8CABF5D0-DF66-4BCE-A0CE-41B8F62A31AB}" type="pres">
      <dgm:prSet presAssocID="{EE950B58-4F0F-4A63-879D-D2DD55D871E4}" presName="parentText" presStyleLbl="node1" presStyleIdx="0" presStyleCnt="2">
        <dgm:presLayoutVars>
          <dgm:chMax val="0"/>
          <dgm:bulletEnabled val="1"/>
        </dgm:presLayoutVars>
      </dgm:prSet>
      <dgm:spPr/>
    </dgm:pt>
    <dgm:pt modelId="{BA0A5631-2B95-4340-8007-AB27B92D9780}" type="pres">
      <dgm:prSet presAssocID="{9E7F0EFD-3401-4E73-A676-B7AA8D9A9B42}" presName="spacer" presStyleCnt="0"/>
      <dgm:spPr/>
    </dgm:pt>
    <dgm:pt modelId="{F0EC1485-D59A-4587-BBA3-A5E170B387A4}" type="pres">
      <dgm:prSet presAssocID="{829C8F53-664D-43CA-8CF6-AA8591F2D7EC}" presName="parentText" presStyleLbl="node1" presStyleIdx="1" presStyleCnt="2">
        <dgm:presLayoutVars>
          <dgm:chMax val="0"/>
          <dgm:bulletEnabled val="1"/>
        </dgm:presLayoutVars>
      </dgm:prSet>
      <dgm:spPr/>
    </dgm:pt>
  </dgm:ptLst>
  <dgm:cxnLst>
    <dgm:cxn modelId="{FC809B16-033C-407E-8A58-5B6DEF262FCE}" type="presOf" srcId="{829C8F53-664D-43CA-8CF6-AA8591F2D7EC}" destId="{F0EC1485-D59A-4587-BBA3-A5E170B387A4}" srcOrd="0" destOrd="0" presId="urn:microsoft.com/office/officeart/2005/8/layout/vList2"/>
    <dgm:cxn modelId="{7C240B24-8DDC-4452-8A24-985AE059AFE7}" srcId="{F9C2E4E2-A8C7-4818-86F1-E42748B7DAE2}" destId="{EE950B58-4F0F-4A63-879D-D2DD55D871E4}" srcOrd="0" destOrd="0" parTransId="{A94EBA0B-F81B-4CBB-9FA4-8FCA953CA701}" sibTransId="{9E7F0EFD-3401-4E73-A676-B7AA8D9A9B42}"/>
    <dgm:cxn modelId="{A9598146-CA58-47AF-9A07-CF5DA76ED2BC}" srcId="{F9C2E4E2-A8C7-4818-86F1-E42748B7DAE2}" destId="{829C8F53-664D-43CA-8CF6-AA8591F2D7EC}" srcOrd="1" destOrd="0" parTransId="{CE0CC0CE-E211-4B46-BFD4-EB5646B9ABDD}" sibTransId="{A01162D6-E145-45DB-A4C1-F6ED7CB0C704}"/>
    <dgm:cxn modelId="{3765E76A-981A-4254-A355-15273EC136FA}" type="presOf" srcId="{EE950B58-4F0F-4A63-879D-D2DD55D871E4}" destId="{8CABF5D0-DF66-4BCE-A0CE-41B8F62A31AB}" srcOrd="0" destOrd="0" presId="urn:microsoft.com/office/officeart/2005/8/layout/vList2"/>
    <dgm:cxn modelId="{81CEC385-F2B0-4F09-9BD4-E3BD50215FC7}" type="presOf" srcId="{F9C2E4E2-A8C7-4818-86F1-E42748B7DAE2}" destId="{2B658093-C9C9-43D3-AC6F-BDD7B3BBB16B}" srcOrd="0" destOrd="0" presId="urn:microsoft.com/office/officeart/2005/8/layout/vList2"/>
    <dgm:cxn modelId="{CFAD6413-BBAF-4D55-8D3F-3A0D8006B27E}" type="presParOf" srcId="{2B658093-C9C9-43D3-AC6F-BDD7B3BBB16B}" destId="{8CABF5D0-DF66-4BCE-A0CE-41B8F62A31AB}" srcOrd="0" destOrd="0" presId="urn:microsoft.com/office/officeart/2005/8/layout/vList2"/>
    <dgm:cxn modelId="{652E62D5-EF9A-4101-A2D8-1E27BB4E3F66}" type="presParOf" srcId="{2B658093-C9C9-43D3-AC6F-BDD7B3BBB16B}" destId="{BA0A5631-2B95-4340-8007-AB27B92D9780}" srcOrd="1" destOrd="0" presId="urn:microsoft.com/office/officeart/2005/8/layout/vList2"/>
    <dgm:cxn modelId="{D07A15C2-D3F7-4F6C-AE31-E01858E2A85A}" type="presParOf" srcId="{2B658093-C9C9-43D3-AC6F-BDD7B3BBB16B}" destId="{F0EC1485-D59A-4587-BBA3-A5E170B387A4}"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A785F1A-303B-4FE1-842E-DD577CE8FC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8858E7-FE31-4F9F-B0BA-D16D320AAAE7}">
      <dgm:prSet custT="1"/>
      <dgm:spPr>
        <a:solidFill>
          <a:srgbClr val="FFC000"/>
        </a:solidFill>
      </dgm:spPr>
      <dgm:t>
        <a:bodyPr/>
        <a:lstStyle/>
        <a:p>
          <a:pPr rtl="0"/>
          <a:r>
            <a:rPr lang="el-GR" sz="1700" dirty="0">
              <a:solidFill>
                <a:schemeClr val="tx1"/>
              </a:solidFill>
            </a:rPr>
            <a:t>χαράσσει την οικονομική και νομισματική πολιτική της ΕΕ</a:t>
          </a:r>
          <a:endParaRPr lang="en-IE" sz="1700" dirty="0">
            <a:solidFill>
              <a:schemeClr val="tx1"/>
            </a:solidFill>
          </a:endParaRPr>
        </a:p>
      </dgm:t>
    </dgm:pt>
    <dgm:pt modelId="{CAB6654C-AB5A-4811-BF77-848890045C3C}" type="parTrans" cxnId="{1C37D5BF-13F1-411F-8BD1-9F6BB43538AB}">
      <dgm:prSet/>
      <dgm:spPr/>
      <dgm:t>
        <a:bodyPr/>
        <a:lstStyle/>
        <a:p>
          <a:endParaRPr lang="en-US"/>
        </a:p>
      </dgm:t>
    </dgm:pt>
    <dgm:pt modelId="{AECCF133-DCD4-41D1-A38B-6C2F46A7B3A8}" type="sibTrans" cxnId="{1C37D5BF-13F1-411F-8BD1-9F6BB43538AB}">
      <dgm:prSet/>
      <dgm:spPr/>
      <dgm:t>
        <a:bodyPr/>
        <a:lstStyle/>
        <a:p>
          <a:endParaRPr lang="en-US"/>
        </a:p>
      </dgm:t>
    </dgm:pt>
    <dgm:pt modelId="{A9964F8A-DB40-45B4-9591-CD62422204C1}">
      <dgm:prSet custT="1"/>
      <dgm:spPr>
        <a:solidFill>
          <a:srgbClr val="FFC000"/>
        </a:solidFill>
      </dgm:spPr>
      <dgm:t>
        <a:bodyPr/>
        <a:lstStyle/>
        <a:p>
          <a:pPr rtl="0"/>
          <a:r>
            <a:rPr lang="el-GR" sz="1700">
              <a:solidFill>
                <a:schemeClr val="tx1"/>
              </a:solidFill>
            </a:rPr>
            <a:t>διαχειρίζεται το ευρωπαϊκό νόμισμα – το «ευρώ»</a:t>
          </a:r>
          <a:endParaRPr lang="en-IE" sz="1700" dirty="0">
            <a:solidFill>
              <a:schemeClr val="tx1"/>
            </a:solidFill>
          </a:endParaRPr>
        </a:p>
      </dgm:t>
    </dgm:pt>
    <dgm:pt modelId="{8429C25F-B843-442E-B3CC-480E24E7CAA9}" type="parTrans" cxnId="{1A149919-E6BF-41C6-AAB4-DB2A9A57279F}">
      <dgm:prSet/>
      <dgm:spPr/>
      <dgm:t>
        <a:bodyPr/>
        <a:lstStyle/>
        <a:p>
          <a:endParaRPr lang="en-US"/>
        </a:p>
      </dgm:t>
    </dgm:pt>
    <dgm:pt modelId="{10512D33-FA1D-4746-8AE2-85C5D7F461D7}" type="sibTrans" cxnId="{1A149919-E6BF-41C6-AAB4-DB2A9A57279F}">
      <dgm:prSet/>
      <dgm:spPr/>
      <dgm:t>
        <a:bodyPr/>
        <a:lstStyle/>
        <a:p>
          <a:endParaRPr lang="en-US"/>
        </a:p>
      </dgm:t>
    </dgm:pt>
    <dgm:pt modelId="{02D3C9E0-998F-4667-A716-5F6EE76E0029}">
      <dgm:prSet custT="1"/>
      <dgm:spPr>
        <a:solidFill>
          <a:srgbClr val="FFC000"/>
        </a:solidFill>
      </dgm:spPr>
      <dgm:t>
        <a:bodyPr/>
        <a:lstStyle/>
        <a:p>
          <a:pPr rtl="0"/>
          <a:r>
            <a:rPr lang="el-GR" sz="1700">
              <a:solidFill>
                <a:schemeClr val="tx1"/>
              </a:solidFill>
            </a:rPr>
            <a:t>είναι αρμόδια για τη διατήρηση της σταθερότητας του ευρώ και των τιμών</a:t>
          </a:r>
          <a:endParaRPr lang="en-IE" sz="1700" dirty="0">
            <a:solidFill>
              <a:schemeClr val="tx1"/>
            </a:solidFill>
          </a:endParaRPr>
        </a:p>
      </dgm:t>
    </dgm:pt>
    <dgm:pt modelId="{55072872-CE40-42AD-BA06-AE71E4CD9F95}" type="parTrans" cxnId="{38BFAC56-E469-47A3-A04D-BCA756436CAD}">
      <dgm:prSet/>
      <dgm:spPr/>
      <dgm:t>
        <a:bodyPr/>
        <a:lstStyle/>
        <a:p>
          <a:endParaRPr lang="en-US"/>
        </a:p>
      </dgm:t>
    </dgm:pt>
    <dgm:pt modelId="{3F6D8C45-F642-400A-8F4E-0897294682EA}" type="sibTrans" cxnId="{38BFAC56-E469-47A3-A04D-BCA756436CAD}">
      <dgm:prSet/>
      <dgm:spPr/>
      <dgm:t>
        <a:bodyPr/>
        <a:lstStyle/>
        <a:p>
          <a:endParaRPr lang="en-US"/>
        </a:p>
      </dgm:t>
    </dgm:pt>
    <dgm:pt modelId="{6C63FBD4-82FC-4599-BAF2-50E731EBB741}">
      <dgm:prSet custT="1"/>
      <dgm:spPr>
        <a:solidFill>
          <a:srgbClr val="FFC000"/>
        </a:solidFill>
      </dgm:spPr>
      <dgm:t>
        <a:bodyPr/>
        <a:lstStyle/>
        <a:p>
          <a:pPr rtl="0"/>
          <a:r>
            <a:rPr lang="el-GR" sz="1700">
              <a:solidFill>
                <a:schemeClr val="tx1"/>
              </a:solidFill>
            </a:rPr>
            <a:t>καθορίζει τα επιτόκια για τη ζώνη του ευρώ</a:t>
          </a:r>
          <a:endParaRPr lang="en-IE" sz="1700" dirty="0">
            <a:solidFill>
              <a:schemeClr val="tx1"/>
            </a:solidFill>
          </a:endParaRPr>
        </a:p>
      </dgm:t>
    </dgm:pt>
    <dgm:pt modelId="{EC84011B-B052-4A3D-B34C-E097DCD2A5BF}" type="parTrans" cxnId="{6EA44AC4-32B6-4DC3-9CF2-2AB764F372D8}">
      <dgm:prSet/>
      <dgm:spPr/>
      <dgm:t>
        <a:bodyPr/>
        <a:lstStyle/>
        <a:p>
          <a:endParaRPr lang="en-US"/>
        </a:p>
      </dgm:t>
    </dgm:pt>
    <dgm:pt modelId="{D2080DCA-4AE3-4085-8AEF-0EBFBC7F4F6B}" type="sibTrans" cxnId="{6EA44AC4-32B6-4DC3-9CF2-2AB764F372D8}">
      <dgm:prSet/>
      <dgm:spPr/>
      <dgm:t>
        <a:bodyPr/>
        <a:lstStyle/>
        <a:p>
          <a:endParaRPr lang="en-US"/>
        </a:p>
      </dgm:t>
    </dgm:pt>
    <dgm:pt modelId="{E1739D6F-3556-4300-AF03-1DAC28C6928B}">
      <dgm:prSet custT="1"/>
      <dgm:spPr>
        <a:solidFill>
          <a:srgbClr val="FFC000"/>
        </a:solidFill>
      </dgm:spPr>
      <dgm:t>
        <a:bodyPr/>
        <a:lstStyle/>
        <a:p>
          <a:pPr rtl="0"/>
          <a:r>
            <a:rPr lang="el-GR" sz="1700">
              <a:solidFill>
                <a:schemeClr val="tx1"/>
              </a:solidFill>
            </a:rPr>
            <a:t>συνεργάζεται με τις εθνικές κεντρικές τράπεζες των χωρών της ΕΕ</a:t>
          </a:r>
          <a:endParaRPr lang="en-IE" sz="1700" dirty="0">
            <a:solidFill>
              <a:schemeClr val="tx1"/>
            </a:solidFill>
          </a:endParaRPr>
        </a:p>
      </dgm:t>
    </dgm:pt>
    <dgm:pt modelId="{B0812F4F-EB4D-472C-8FB7-293053624A82}" type="parTrans" cxnId="{92BE7418-9A3A-4BA6-B4FC-9286CCBD3419}">
      <dgm:prSet/>
      <dgm:spPr/>
      <dgm:t>
        <a:bodyPr/>
        <a:lstStyle/>
        <a:p>
          <a:endParaRPr lang="en-US"/>
        </a:p>
      </dgm:t>
    </dgm:pt>
    <dgm:pt modelId="{1009306A-E08B-4497-AFCF-CE69A2E74D1E}" type="sibTrans" cxnId="{92BE7418-9A3A-4BA6-B4FC-9286CCBD3419}">
      <dgm:prSet/>
      <dgm:spPr/>
      <dgm:t>
        <a:bodyPr/>
        <a:lstStyle/>
        <a:p>
          <a:endParaRPr lang="en-US"/>
        </a:p>
      </dgm:t>
    </dgm:pt>
    <dgm:pt modelId="{C5189ECD-463B-4454-9654-9893A3308C5D}">
      <dgm:prSet custT="1"/>
      <dgm:spPr>
        <a:solidFill>
          <a:srgbClr val="FFC000"/>
        </a:solidFill>
      </dgm:spPr>
      <dgm:t>
        <a:bodyPr/>
        <a:lstStyle/>
        <a:p>
          <a:pPr rtl="0"/>
          <a:r>
            <a:rPr lang="el-GR" sz="1700">
              <a:solidFill>
                <a:schemeClr val="tx1"/>
              </a:solidFill>
            </a:rPr>
            <a:t>τα έξι μέλη της διορίζονται από το Συμβούλιο και έχουν οκταετή θητεία μη ανανεώσιμη</a:t>
          </a:r>
          <a:endParaRPr lang="en-IE" sz="1700" dirty="0">
            <a:solidFill>
              <a:schemeClr val="tx1"/>
            </a:solidFill>
          </a:endParaRPr>
        </a:p>
      </dgm:t>
    </dgm:pt>
    <dgm:pt modelId="{E914B793-F4E0-4CFF-A7BC-1661990D645E}" type="parTrans" cxnId="{59EAAE92-4AAF-44A8-9DC1-AE2C38E11691}">
      <dgm:prSet/>
      <dgm:spPr/>
      <dgm:t>
        <a:bodyPr/>
        <a:lstStyle/>
        <a:p>
          <a:endParaRPr lang="en-US"/>
        </a:p>
      </dgm:t>
    </dgm:pt>
    <dgm:pt modelId="{0EE83BA6-640A-428C-B858-761C0EED9989}" type="sibTrans" cxnId="{59EAAE92-4AAF-44A8-9DC1-AE2C38E11691}">
      <dgm:prSet/>
      <dgm:spPr/>
      <dgm:t>
        <a:bodyPr/>
        <a:lstStyle/>
        <a:p>
          <a:endParaRPr lang="en-US"/>
        </a:p>
      </dgm:t>
    </dgm:pt>
    <dgm:pt modelId="{3F97F813-90AA-4EB4-86CE-243095AEDAE6}">
      <dgm:prSet custT="1"/>
      <dgm:spPr>
        <a:solidFill>
          <a:srgbClr val="FFC000"/>
        </a:solidFill>
      </dgm:spPr>
      <dgm:t>
        <a:bodyPr/>
        <a:lstStyle/>
        <a:p>
          <a:pPr rtl="0"/>
          <a:r>
            <a:rPr lang="el-GR" sz="1700" dirty="0">
              <a:solidFill>
                <a:schemeClr val="tx1"/>
              </a:solidFill>
            </a:rPr>
            <a:t>εδρεύει στη Φρανκφούρτη (Γερμανία)</a:t>
          </a:r>
          <a:endParaRPr lang="en-IE" sz="1700" dirty="0">
            <a:solidFill>
              <a:schemeClr val="tx1"/>
            </a:solidFill>
          </a:endParaRPr>
        </a:p>
      </dgm:t>
    </dgm:pt>
    <dgm:pt modelId="{5B0A4603-DEE4-452A-BEB0-E2938A010BD2}" type="parTrans" cxnId="{271A9C0B-8481-4F4C-BCAB-98FF945D49FE}">
      <dgm:prSet/>
      <dgm:spPr/>
      <dgm:t>
        <a:bodyPr/>
        <a:lstStyle/>
        <a:p>
          <a:endParaRPr lang="en-US"/>
        </a:p>
      </dgm:t>
    </dgm:pt>
    <dgm:pt modelId="{A83CCB43-B467-4ACC-B7D5-F80E3D4D0EBF}" type="sibTrans" cxnId="{271A9C0B-8481-4F4C-BCAB-98FF945D49FE}">
      <dgm:prSet/>
      <dgm:spPr/>
      <dgm:t>
        <a:bodyPr/>
        <a:lstStyle/>
        <a:p>
          <a:endParaRPr lang="en-US"/>
        </a:p>
      </dgm:t>
    </dgm:pt>
    <dgm:pt modelId="{C435D38D-66E7-4903-AC8E-D03833A6D1A3}" type="pres">
      <dgm:prSet presAssocID="{CA785F1A-303B-4FE1-842E-DD577CE8FC94}" presName="linear" presStyleCnt="0">
        <dgm:presLayoutVars>
          <dgm:animLvl val="lvl"/>
          <dgm:resizeHandles val="exact"/>
        </dgm:presLayoutVars>
      </dgm:prSet>
      <dgm:spPr/>
    </dgm:pt>
    <dgm:pt modelId="{3FE16EC3-41E9-4EE9-B399-BA497F9628C9}" type="pres">
      <dgm:prSet presAssocID="{7D8858E7-FE31-4F9F-B0BA-D16D320AAAE7}" presName="parentText" presStyleLbl="node1" presStyleIdx="0" presStyleCnt="7">
        <dgm:presLayoutVars>
          <dgm:chMax val="0"/>
          <dgm:bulletEnabled val="1"/>
        </dgm:presLayoutVars>
      </dgm:prSet>
      <dgm:spPr/>
    </dgm:pt>
    <dgm:pt modelId="{41AE9C1B-006D-445D-A3A3-C0AE2D3D64B6}" type="pres">
      <dgm:prSet presAssocID="{AECCF133-DCD4-41D1-A38B-6C2F46A7B3A8}" presName="spacer" presStyleCnt="0"/>
      <dgm:spPr/>
    </dgm:pt>
    <dgm:pt modelId="{96B08EC4-E184-402A-B8AE-06B1F3D1D569}" type="pres">
      <dgm:prSet presAssocID="{A9964F8A-DB40-45B4-9591-CD62422204C1}" presName="parentText" presStyleLbl="node1" presStyleIdx="1" presStyleCnt="7">
        <dgm:presLayoutVars>
          <dgm:chMax val="0"/>
          <dgm:bulletEnabled val="1"/>
        </dgm:presLayoutVars>
      </dgm:prSet>
      <dgm:spPr/>
    </dgm:pt>
    <dgm:pt modelId="{9E966409-6357-49EB-9C85-902FB5B9ABC3}" type="pres">
      <dgm:prSet presAssocID="{10512D33-FA1D-4746-8AE2-85C5D7F461D7}" presName="spacer" presStyleCnt="0"/>
      <dgm:spPr/>
    </dgm:pt>
    <dgm:pt modelId="{47FE0501-D40E-47EC-9E41-423B2E236FAA}" type="pres">
      <dgm:prSet presAssocID="{02D3C9E0-998F-4667-A716-5F6EE76E0029}" presName="parentText" presStyleLbl="node1" presStyleIdx="2" presStyleCnt="7">
        <dgm:presLayoutVars>
          <dgm:chMax val="0"/>
          <dgm:bulletEnabled val="1"/>
        </dgm:presLayoutVars>
      </dgm:prSet>
      <dgm:spPr/>
    </dgm:pt>
    <dgm:pt modelId="{24BAE707-7917-4028-83C6-0A9991E9EFB6}" type="pres">
      <dgm:prSet presAssocID="{3F6D8C45-F642-400A-8F4E-0897294682EA}" presName="spacer" presStyleCnt="0"/>
      <dgm:spPr/>
    </dgm:pt>
    <dgm:pt modelId="{68522F37-124D-4507-9DE5-1B75C78B6420}" type="pres">
      <dgm:prSet presAssocID="{6C63FBD4-82FC-4599-BAF2-50E731EBB741}" presName="parentText" presStyleLbl="node1" presStyleIdx="3" presStyleCnt="7">
        <dgm:presLayoutVars>
          <dgm:chMax val="0"/>
          <dgm:bulletEnabled val="1"/>
        </dgm:presLayoutVars>
      </dgm:prSet>
      <dgm:spPr/>
    </dgm:pt>
    <dgm:pt modelId="{5DAE1C46-6BD5-409E-8D35-B7EA89EC27C1}" type="pres">
      <dgm:prSet presAssocID="{D2080DCA-4AE3-4085-8AEF-0EBFBC7F4F6B}" presName="spacer" presStyleCnt="0"/>
      <dgm:spPr/>
    </dgm:pt>
    <dgm:pt modelId="{6EE063DE-7F51-4108-9284-6ADD12F54A5A}" type="pres">
      <dgm:prSet presAssocID="{E1739D6F-3556-4300-AF03-1DAC28C6928B}" presName="parentText" presStyleLbl="node1" presStyleIdx="4" presStyleCnt="7">
        <dgm:presLayoutVars>
          <dgm:chMax val="0"/>
          <dgm:bulletEnabled val="1"/>
        </dgm:presLayoutVars>
      </dgm:prSet>
      <dgm:spPr/>
    </dgm:pt>
    <dgm:pt modelId="{DF19E26E-FCA2-436E-BA46-234145BABC46}" type="pres">
      <dgm:prSet presAssocID="{1009306A-E08B-4497-AFCF-CE69A2E74D1E}" presName="spacer" presStyleCnt="0"/>
      <dgm:spPr/>
    </dgm:pt>
    <dgm:pt modelId="{9CF11A85-D206-4F40-B8C3-898189EA253A}" type="pres">
      <dgm:prSet presAssocID="{C5189ECD-463B-4454-9654-9893A3308C5D}" presName="parentText" presStyleLbl="node1" presStyleIdx="5" presStyleCnt="7">
        <dgm:presLayoutVars>
          <dgm:chMax val="0"/>
          <dgm:bulletEnabled val="1"/>
        </dgm:presLayoutVars>
      </dgm:prSet>
      <dgm:spPr/>
    </dgm:pt>
    <dgm:pt modelId="{55B6EB9E-B0EE-4282-BE6A-40F3F9BA6965}" type="pres">
      <dgm:prSet presAssocID="{0EE83BA6-640A-428C-B858-761C0EED9989}" presName="spacer" presStyleCnt="0"/>
      <dgm:spPr/>
    </dgm:pt>
    <dgm:pt modelId="{EB4B9D14-D3E8-449B-95FA-9A5E38DB987B}" type="pres">
      <dgm:prSet presAssocID="{3F97F813-90AA-4EB4-86CE-243095AEDAE6}" presName="parentText" presStyleLbl="node1" presStyleIdx="6" presStyleCnt="7">
        <dgm:presLayoutVars>
          <dgm:chMax val="0"/>
          <dgm:bulletEnabled val="1"/>
        </dgm:presLayoutVars>
      </dgm:prSet>
      <dgm:spPr/>
    </dgm:pt>
  </dgm:ptLst>
  <dgm:cxnLst>
    <dgm:cxn modelId="{271A9C0B-8481-4F4C-BCAB-98FF945D49FE}" srcId="{CA785F1A-303B-4FE1-842E-DD577CE8FC94}" destId="{3F97F813-90AA-4EB4-86CE-243095AEDAE6}" srcOrd="6" destOrd="0" parTransId="{5B0A4603-DEE4-452A-BEB0-E2938A010BD2}" sibTransId="{A83CCB43-B467-4ACC-B7D5-F80E3D4D0EBF}"/>
    <dgm:cxn modelId="{92BE7418-9A3A-4BA6-B4FC-9286CCBD3419}" srcId="{CA785F1A-303B-4FE1-842E-DD577CE8FC94}" destId="{E1739D6F-3556-4300-AF03-1DAC28C6928B}" srcOrd="4" destOrd="0" parTransId="{B0812F4F-EB4D-472C-8FB7-293053624A82}" sibTransId="{1009306A-E08B-4497-AFCF-CE69A2E74D1E}"/>
    <dgm:cxn modelId="{1A149919-E6BF-41C6-AAB4-DB2A9A57279F}" srcId="{CA785F1A-303B-4FE1-842E-DD577CE8FC94}" destId="{A9964F8A-DB40-45B4-9591-CD62422204C1}" srcOrd="1" destOrd="0" parTransId="{8429C25F-B843-442E-B3CC-480E24E7CAA9}" sibTransId="{10512D33-FA1D-4746-8AE2-85C5D7F461D7}"/>
    <dgm:cxn modelId="{C4763B5E-B163-44DC-B268-F1EF8BBBEE0C}" type="presOf" srcId="{C5189ECD-463B-4454-9654-9893A3308C5D}" destId="{9CF11A85-D206-4F40-B8C3-898189EA253A}" srcOrd="0" destOrd="0" presId="urn:microsoft.com/office/officeart/2005/8/layout/vList2"/>
    <dgm:cxn modelId="{DA85B148-BB88-4244-A208-EACB1B9E99FD}" type="presOf" srcId="{A9964F8A-DB40-45B4-9591-CD62422204C1}" destId="{96B08EC4-E184-402A-B8AE-06B1F3D1D569}" srcOrd="0" destOrd="0" presId="urn:microsoft.com/office/officeart/2005/8/layout/vList2"/>
    <dgm:cxn modelId="{AA1BB26A-63AB-4946-A05C-15CC4446A5D6}" type="presOf" srcId="{7D8858E7-FE31-4F9F-B0BA-D16D320AAAE7}" destId="{3FE16EC3-41E9-4EE9-B399-BA497F9628C9}" srcOrd="0" destOrd="0" presId="urn:microsoft.com/office/officeart/2005/8/layout/vList2"/>
    <dgm:cxn modelId="{0048994E-8591-4E86-87A3-2031845EB622}" type="presOf" srcId="{02D3C9E0-998F-4667-A716-5F6EE76E0029}" destId="{47FE0501-D40E-47EC-9E41-423B2E236FAA}" srcOrd="0" destOrd="0" presId="urn:microsoft.com/office/officeart/2005/8/layout/vList2"/>
    <dgm:cxn modelId="{23961A51-020A-460B-A7EA-4444659C7183}" type="presOf" srcId="{3F97F813-90AA-4EB4-86CE-243095AEDAE6}" destId="{EB4B9D14-D3E8-449B-95FA-9A5E38DB987B}" srcOrd="0" destOrd="0" presId="urn:microsoft.com/office/officeart/2005/8/layout/vList2"/>
    <dgm:cxn modelId="{39F38156-FAC7-4DF3-B1AB-B0D7750A59AB}" type="presOf" srcId="{CA785F1A-303B-4FE1-842E-DD577CE8FC94}" destId="{C435D38D-66E7-4903-AC8E-D03833A6D1A3}" srcOrd="0" destOrd="0" presId="urn:microsoft.com/office/officeart/2005/8/layout/vList2"/>
    <dgm:cxn modelId="{38BFAC56-E469-47A3-A04D-BCA756436CAD}" srcId="{CA785F1A-303B-4FE1-842E-DD577CE8FC94}" destId="{02D3C9E0-998F-4667-A716-5F6EE76E0029}" srcOrd="2" destOrd="0" parTransId="{55072872-CE40-42AD-BA06-AE71E4CD9F95}" sibTransId="{3F6D8C45-F642-400A-8F4E-0897294682EA}"/>
    <dgm:cxn modelId="{8267D981-8489-4178-A5FE-6A41484673F5}" type="presOf" srcId="{E1739D6F-3556-4300-AF03-1DAC28C6928B}" destId="{6EE063DE-7F51-4108-9284-6ADD12F54A5A}" srcOrd="0" destOrd="0" presId="urn:microsoft.com/office/officeart/2005/8/layout/vList2"/>
    <dgm:cxn modelId="{59EAAE92-4AAF-44A8-9DC1-AE2C38E11691}" srcId="{CA785F1A-303B-4FE1-842E-DD577CE8FC94}" destId="{C5189ECD-463B-4454-9654-9893A3308C5D}" srcOrd="5" destOrd="0" parTransId="{E914B793-F4E0-4CFF-A7BC-1661990D645E}" sibTransId="{0EE83BA6-640A-428C-B858-761C0EED9989}"/>
    <dgm:cxn modelId="{1C37D5BF-13F1-411F-8BD1-9F6BB43538AB}" srcId="{CA785F1A-303B-4FE1-842E-DD577CE8FC94}" destId="{7D8858E7-FE31-4F9F-B0BA-D16D320AAAE7}" srcOrd="0" destOrd="0" parTransId="{CAB6654C-AB5A-4811-BF77-848890045C3C}" sibTransId="{AECCF133-DCD4-41D1-A38B-6C2F46A7B3A8}"/>
    <dgm:cxn modelId="{6EA44AC4-32B6-4DC3-9CF2-2AB764F372D8}" srcId="{CA785F1A-303B-4FE1-842E-DD577CE8FC94}" destId="{6C63FBD4-82FC-4599-BAF2-50E731EBB741}" srcOrd="3" destOrd="0" parTransId="{EC84011B-B052-4A3D-B34C-E097DCD2A5BF}" sibTransId="{D2080DCA-4AE3-4085-8AEF-0EBFBC7F4F6B}"/>
    <dgm:cxn modelId="{E8C2A0D6-96E1-44CF-BEA6-7F0B616DE10E}" type="presOf" srcId="{6C63FBD4-82FC-4599-BAF2-50E731EBB741}" destId="{68522F37-124D-4507-9DE5-1B75C78B6420}" srcOrd="0" destOrd="0" presId="urn:microsoft.com/office/officeart/2005/8/layout/vList2"/>
    <dgm:cxn modelId="{4C3711FC-548F-4D0D-BA3C-E0F6A516EC55}" type="presParOf" srcId="{C435D38D-66E7-4903-AC8E-D03833A6D1A3}" destId="{3FE16EC3-41E9-4EE9-B399-BA497F9628C9}" srcOrd="0" destOrd="0" presId="urn:microsoft.com/office/officeart/2005/8/layout/vList2"/>
    <dgm:cxn modelId="{8954B1FF-AE84-4CB6-A3AD-BB448769859E}" type="presParOf" srcId="{C435D38D-66E7-4903-AC8E-D03833A6D1A3}" destId="{41AE9C1B-006D-445D-A3A3-C0AE2D3D64B6}" srcOrd="1" destOrd="0" presId="urn:microsoft.com/office/officeart/2005/8/layout/vList2"/>
    <dgm:cxn modelId="{E2430FE0-F6C1-4290-9C0C-37972704FBDA}" type="presParOf" srcId="{C435D38D-66E7-4903-AC8E-D03833A6D1A3}" destId="{96B08EC4-E184-402A-B8AE-06B1F3D1D569}" srcOrd="2" destOrd="0" presId="urn:microsoft.com/office/officeart/2005/8/layout/vList2"/>
    <dgm:cxn modelId="{1D26076F-3AB6-45E1-859C-B82D01A7B81B}" type="presParOf" srcId="{C435D38D-66E7-4903-AC8E-D03833A6D1A3}" destId="{9E966409-6357-49EB-9C85-902FB5B9ABC3}" srcOrd="3" destOrd="0" presId="urn:microsoft.com/office/officeart/2005/8/layout/vList2"/>
    <dgm:cxn modelId="{68FAAD80-4648-4B94-AF6D-EB593CE6B6DB}" type="presParOf" srcId="{C435D38D-66E7-4903-AC8E-D03833A6D1A3}" destId="{47FE0501-D40E-47EC-9E41-423B2E236FAA}" srcOrd="4" destOrd="0" presId="urn:microsoft.com/office/officeart/2005/8/layout/vList2"/>
    <dgm:cxn modelId="{EEDD8EEF-4E78-4682-8E08-B16D27F5EF99}" type="presParOf" srcId="{C435D38D-66E7-4903-AC8E-D03833A6D1A3}" destId="{24BAE707-7917-4028-83C6-0A9991E9EFB6}" srcOrd="5" destOrd="0" presId="urn:microsoft.com/office/officeart/2005/8/layout/vList2"/>
    <dgm:cxn modelId="{54141663-B612-4EC8-A165-45A5A0EF7150}" type="presParOf" srcId="{C435D38D-66E7-4903-AC8E-D03833A6D1A3}" destId="{68522F37-124D-4507-9DE5-1B75C78B6420}" srcOrd="6" destOrd="0" presId="urn:microsoft.com/office/officeart/2005/8/layout/vList2"/>
    <dgm:cxn modelId="{76CA03C9-97FB-4B11-AA8F-A41AEB191E6F}" type="presParOf" srcId="{C435D38D-66E7-4903-AC8E-D03833A6D1A3}" destId="{5DAE1C46-6BD5-409E-8D35-B7EA89EC27C1}" srcOrd="7" destOrd="0" presId="urn:microsoft.com/office/officeart/2005/8/layout/vList2"/>
    <dgm:cxn modelId="{927773B1-29A7-43A1-BB8C-63E1FACA8FA1}" type="presParOf" srcId="{C435D38D-66E7-4903-AC8E-D03833A6D1A3}" destId="{6EE063DE-7F51-4108-9284-6ADD12F54A5A}" srcOrd="8" destOrd="0" presId="urn:microsoft.com/office/officeart/2005/8/layout/vList2"/>
    <dgm:cxn modelId="{DB2A3D2B-28CB-4F66-851D-5832CB29CE0B}" type="presParOf" srcId="{C435D38D-66E7-4903-AC8E-D03833A6D1A3}" destId="{DF19E26E-FCA2-436E-BA46-234145BABC46}" srcOrd="9" destOrd="0" presId="urn:microsoft.com/office/officeart/2005/8/layout/vList2"/>
    <dgm:cxn modelId="{4026AD1F-B3B6-4D76-A1EF-CAD4AE7C9BB1}" type="presParOf" srcId="{C435D38D-66E7-4903-AC8E-D03833A6D1A3}" destId="{9CF11A85-D206-4F40-B8C3-898189EA253A}" srcOrd="10" destOrd="0" presId="urn:microsoft.com/office/officeart/2005/8/layout/vList2"/>
    <dgm:cxn modelId="{6BE7A426-6616-49F4-8728-BA408579A73D}" type="presParOf" srcId="{C435D38D-66E7-4903-AC8E-D03833A6D1A3}" destId="{55B6EB9E-B0EE-4282-BE6A-40F3F9BA6965}" srcOrd="11" destOrd="0" presId="urn:microsoft.com/office/officeart/2005/8/layout/vList2"/>
    <dgm:cxn modelId="{D7B7F64F-F87F-428F-B7D6-21E7B3723028}" type="presParOf" srcId="{C435D38D-66E7-4903-AC8E-D03833A6D1A3}" destId="{EB4B9D14-D3E8-449B-95FA-9A5E38DB987B}"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4_2" csCatId="accent4" phldr="1"/>
      <dgm:spPr/>
      <dgm:t>
        <a:bodyPr/>
        <a:lstStyle/>
        <a:p>
          <a:endParaRPr lang="en-US"/>
        </a:p>
      </dgm:t>
    </dgm:pt>
    <dgm:pt modelId="{5483B900-F507-4D16-AFC0-AFA0AD5B68A9}">
      <dgm:prSet phldrT="[Text]" phldr="0" custT="1"/>
      <dgm:spPr>
        <a:solidFill>
          <a:schemeClr val="accent4">
            <a:lumMod val="60000"/>
            <a:lumOff val="40000"/>
          </a:schemeClr>
        </a:solidFill>
        <a:ln>
          <a:solidFill>
            <a:schemeClr val="tx1"/>
          </a:solidFill>
        </a:ln>
      </dgm:spPr>
      <dgm:t>
        <a:bodyPr/>
        <a:lstStyle/>
        <a:p>
          <a:r>
            <a:rPr lang="en-US" sz="1800" b="0" dirty="0" err="1">
              <a:solidFill>
                <a:srgbClr val="000000"/>
              </a:solidFill>
              <a:latin typeface="Calibri"/>
              <a:ea typeface="Calibri"/>
              <a:cs typeface="Calibri"/>
            </a:rPr>
            <a:t>Ευρω</a:t>
          </a:r>
          <a:r>
            <a:rPr lang="en-US" sz="1800" b="0" dirty="0">
              <a:solidFill>
                <a:srgbClr val="000000"/>
              </a:solidFill>
              <a:latin typeface="Calibri"/>
              <a:ea typeface="Calibri"/>
              <a:cs typeface="Calibri"/>
            </a:rPr>
            <a:t>πα</a:t>
          </a:r>
          <a:r>
            <a:rPr lang="en-US" sz="1800" b="0" dirty="0" err="1">
              <a:solidFill>
                <a:srgbClr val="000000"/>
              </a:solidFill>
              <a:latin typeface="Calibri"/>
              <a:ea typeface="Calibri"/>
              <a:cs typeface="Calibri"/>
            </a:rPr>
            <a:t>ϊκή</a:t>
          </a:r>
          <a:r>
            <a:rPr lang="en-US" sz="1800" b="0" dirty="0">
              <a:solidFill>
                <a:srgbClr val="000000"/>
              </a:solidFill>
              <a:latin typeface="Calibri"/>
              <a:ea typeface="Calibri"/>
              <a:cs typeface="Calibri"/>
            </a:rPr>
            <a:t> </a:t>
          </a:r>
          <a:r>
            <a:rPr lang="en-US" sz="1800" b="0" dirty="0" err="1">
              <a:solidFill>
                <a:srgbClr val="000000"/>
              </a:solidFill>
              <a:latin typeface="Calibri"/>
              <a:ea typeface="Calibri"/>
              <a:cs typeface="Calibri"/>
            </a:rPr>
            <a:t>Πρωτο</a:t>
          </a:r>
          <a:r>
            <a:rPr lang="en-US" sz="1800" b="0" dirty="0">
              <a:solidFill>
                <a:srgbClr val="000000"/>
              </a:solidFill>
              <a:latin typeface="Calibri"/>
              <a:ea typeface="Calibri"/>
              <a:cs typeface="Calibri"/>
            </a:rPr>
            <a:t>β</a:t>
          </a:r>
          <a:r>
            <a:rPr lang="en-US" sz="1800" b="0" dirty="0" err="1">
              <a:solidFill>
                <a:srgbClr val="000000"/>
              </a:solidFill>
              <a:latin typeface="Calibri"/>
              <a:ea typeface="Calibri"/>
              <a:cs typeface="Calibri"/>
            </a:rPr>
            <a:t>ουλί</a:t>
          </a:r>
          <a:r>
            <a:rPr lang="en-US" sz="1800" b="0" dirty="0">
              <a:solidFill>
                <a:srgbClr val="000000"/>
              </a:solidFill>
              <a:latin typeface="Calibri"/>
              <a:ea typeface="Calibri"/>
              <a:cs typeface="Calibri"/>
            </a:rPr>
            <a:t>α </a:t>
          </a:r>
          <a:r>
            <a:rPr lang="en-US" sz="1800" b="0" dirty="0" err="1">
              <a:solidFill>
                <a:srgbClr val="000000"/>
              </a:solidFill>
              <a:latin typeface="Calibri"/>
              <a:ea typeface="Calibri"/>
              <a:cs typeface="Calibri"/>
            </a:rPr>
            <a:t>Πολιτών</a:t>
          </a:r>
          <a:endParaRPr lang="en-US" sz="1800" dirty="0"/>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chemeClr val="accent4">
            <a:lumMod val="60000"/>
            <a:lumOff val="40000"/>
          </a:schemeClr>
        </a:solidFill>
        <a:ln>
          <a:solidFill>
            <a:schemeClr val="tx1"/>
          </a:solidFill>
        </a:ln>
      </dgm:spPr>
      <dgm:t>
        <a:bodyPr/>
        <a:lstStyle/>
        <a:p>
          <a:r>
            <a:rPr lang="en-US" sz="1800" dirty="0">
              <a:solidFill>
                <a:srgbClr val="000000"/>
              </a:solidFill>
              <a:latin typeface="Calibri"/>
              <a:cs typeface="Calibri"/>
            </a:rPr>
            <a:t>Ευρωπαϊκή Εβδομάδα Νεολαίας</a:t>
          </a:r>
          <a:endParaRPr lang="en-US" sz="1800" dirty="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phldr="0" custT="1"/>
      <dgm:spPr>
        <a:solidFill>
          <a:schemeClr val="accent4">
            <a:lumMod val="60000"/>
            <a:lumOff val="40000"/>
          </a:schemeClr>
        </a:solidFill>
        <a:ln>
          <a:solidFill>
            <a:schemeClr val="tx1"/>
          </a:solidFill>
        </a:ln>
      </dgm:spPr>
      <dgm:t>
        <a:bodyPr/>
        <a:lstStyle/>
        <a:p>
          <a:pPr rtl="0"/>
          <a:r>
            <a:rPr lang="en-IE" sz="1800" noProof="0" dirty="0">
              <a:solidFill>
                <a:schemeClr val="tx1"/>
              </a:solidFill>
              <a:latin typeface="Calibri Light" panose="020F0302020204030204"/>
            </a:rPr>
            <a:t>European Youth Event (EYE)</a:t>
          </a:r>
          <a:endParaRPr lang="en-IE" sz="1800" noProof="0" dirty="0">
            <a:solidFill>
              <a:schemeClr val="tx1"/>
            </a:solidFill>
          </a:endParaRPr>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phldr="0" custT="1"/>
      <dgm:spPr>
        <a:solidFill>
          <a:schemeClr val="accent4">
            <a:lumMod val="60000"/>
            <a:lumOff val="40000"/>
          </a:schemeClr>
        </a:solidFill>
        <a:ln>
          <a:solidFill>
            <a:schemeClr val="tx1"/>
          </a:solidFill>
        </a:ln>
      </dgm:spPr>
      <dgm:t>
        <a:bodyPr/>
        <a:lstStyle/>
        <a:p>
          <a:r>
            <a:rPr lang="en-US" sz="1800" dirty="0">
              <a:solidFill>
                <a:srgbClr val="000000"/>
              </a:solidFill>
              <a:latin typeface="Calibri"/>
              <a:ea typeface="Calibri"/>
              <a:cs typeface="Calibri"/>
            </a:rPr>
            <a:t>Η </a:t>
          </a:r>
          <a:r>
            <a:rPr lang="en-US" sz="1800" dirty="0" err="1">
              <a:solidFill>
                <a:srgbClr val="000000"/>
              </a:solidFill>
              <a:latin typeface="Calibri"/>
              <a:ea typeface="Calibri"/>
              <a:cs typeface="Calibri"/>
            </a:rPr>
            <a:t>δική</a:t>
          </a:r>
          <a:r>
            <a:rPr lang="en-US" sz="1800" dirty="0">
              <a:solidFill>
                <a:srgbClr val="000000"/>
              </a:solidFill>
              <a:latin typeface="Calibri"/>
              <a:ea typeface="Calibri"/>
              <a:cs typeface="Calibri"/>
            </a:rPr>
            <a:t> </a:t>
          </a:r>
          <a:r>
            <a:rPr lang="en-US" sz="1800" dirty="0" err="1">
              <a:solidFill>
                <a:srgbClr val="000000"/>
              </a:solidFill>
              <a:latin typeface="Calibri"/>
              <a:ea typeface="Calibri"/>
              <a:cs typeface="Calibri"/>
            </a:rPr>
            <a:t>σου</a:t>
          </a:r>
          <a:r>
            <a:rPr lang="en-US" sz="1800" dirty="0">
              <a:solidFill>
                <a:srgbClr val="000000"/>
              </a:solidFill>
              <a:latin typeface="Calibri"/>
              <a:ea typeface="Calibri"/>
              <a:cs typeface="Calibri"/>
            </a:rPr>
            <a:t> </a:t>
          </a:r>
          <a:r>
            <a:rPr lang="en-US" sz="1800" dirty="0" err="1">
              <a:solidFill>
                <a:srgbClr val="000000"/>
              </a:solidFill>
              <a:latin typeface="Calibri"/>
              <a:ea typeface="Calibri"/>
              <a:cs typeface="Calibri"/>
            </a:rPr>
            <a:t>Ευρώ</a:t>
          </a:r>
          <a:r>
            <a:rPr lang="en-US" sz="1800" dirty="0">
              <a:solidFill>
                <a:srgbClr val="000000"/>
              </a:solidFill>
              <a:latin typeface="Calibri"/>
              <a:ea typeface="Calibri"/>
              <a:cs typeface="Calibri"/>
            </a:rPr>
            <a:t>πη, η </a:t>
          </a:r>
          <a:r>
            <a:rPr lang="en-US" sz="1800" dirty="0" err="1">
              <a:solidFill>
                <a:srgbClr val="000000"/>
              </a:solidFill>
              <a:latin typeface="Calibri"/>
              <a:ea typeface="Calibri"/>
              <a:cs typeface="Calibri"/>
            </a:rPr>
            <a:t>δική</a:t>
          </a:r>
          <a:r>
            <a:rPr lang="en-US" sz="1800" dirty="0">
              <a:solidFill>
                <a:srgbClr val="000000"/>
              </a:solidFill>
              <a:latin typeface="Calibri"/>
              <a:ea typeface="Calibri"/>
              <a:cs typeface="Calibri"/>
            </a:rPr>
            <a:t> </a:t>
          </a:r>
          <a:r>
            <a:rPr lang="en-US" sz="1800" dirty="0" err="1">
              <a:solidFill>
                <a:srgbClr val="000000"/>
              </a:solidFill>
              <a:latin typeface="Calibri"/>
              <a:ea typeface="Calibri"/>
              <a:cs typeface="Calibri"/>
            </a:rPr>
            <a:t>σου</a:t>
          </a:r>
          <a:r>
            <a:rPr lang="en-US" sz="1800" dirty="0">
              <a:solidFill>
                <a:srgbClr val="000000"/>
              </a:solidFill>
              <a:latin typeface="Calibri"/>
              <a:ea typeface="Calibri"/>
              <a:cs typeface="Calibri"/>
            </a:rPr>
            <a:t> </a:t>
          </a:r>
          <a:r>
            <a:rPr lang="en-US" sz="1800" dirty="0" err="1">
              <a:solidFill>
                <a:srgbClr val="000000"/>
              </a:solidFill>
              <a:latin typeface="Calibri"/>
              <a:ea typeface="Calibri"/>
              <a:cs typeface="Calibri"/>
            </a:rPr>
            <a:t>φωνή</a:t>
          </a:r>
          <a:r>
            <a:rPr lang="en-US" sz="1800" dirty="0">
              <a:solidFill>
                <a:srgbClr val="000000"/>
              </a:solidFill>
              <a:latin typeface="Calibri"/>
              <a:ea typeface="Calibri"/>
              <a:cs typeface="Calibri"/>
            </a:rPr>
            <a:t>!</a:t>
          </a:r>
          <a:endParaRPr lang="en-US" sz="1800" dirty="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rotWithShape="1">
          <a:blip xmlns:r="http://schemas.openxmlformats.org/officeDocument/2006/relationships" r:embed="rId1"/>
          <a:srcRect/>
          <a:stretch>
            <a:fillRect l="-12000" r="-12000"/>
          </a:stretch>
        </a:blipFill>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rotWithShape="1">
          <a:blip xmlns:r="http://schemas.openxmlformats.org/officeDocument/2006/relationships" r:embed="rId2"/>
          <a:srcRect/>
          <a:stretch>
            <a:fillRect l="-5000" r="-5000"/>
          </a:stretch>
        </a:blipFill>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rotWithShape="1">
          <a:blip xmlns:r="http://schemas.openxmlformats.org/officeDocument/2006/relationships" r:embed="rId3"/>
          <a:srcRect/>
          <a:stretch>
            <a:fillRect l="-5000" r="-5000"/>
          </a:stretch>
        </a:blipFill>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rotWithShape="1">
          <a:blip xmlns:r="http://schemas.openxmlformats.org/officeDocument/2006/relationships" r:embed="rId4"/>
          <a:srcRect/>
          <a:stretch>
            <a:fillRect t="-11000" b="-11000"/>
          </a:stretch>
        </a:blipFill>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B3534B-F753-46E6-AB22-4DD74C74A100}"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04F95EA1-916C-470D-9740-AB0F64907A0B}">
      <dgm:prSet phldrT="[Text]" custT="1"/>
      <dgm:spPr>
        <a:solidFill>
          <a:srgbClr val="00B0F0"/>
        </a:solidFill>
        <a:ln>
          <a:solidFill>
            <a:schemeClr val="tx1"/>
          </a:solidFill>
        </a:ln>
      </dgm:spPr>
      <dgm:t>
        <a:bodyPr/>
        <a:lstStyle/>
        <a:p>
          <a:r>
            <a:rPr lang="en-US" sz="2400" b="1" dirty="0">
              <a:solidFill>
                <a:schemeClr val="tx1"/>
              </a:solidFill>
            </a:rPr>
            <a:t>1914</a:t>
          </a:r>
        </a:p>
      </dgm:t>
    </dgm:pt>
    <dgm:pt modelId="{B54F9AFF-5AF2-4557-BA3B-BF6099CE37E9}" type="parTrans" cxnId="{1134B8A9-6FD2-42EF-9EDE-F6DD28DBA47E}">
      <dgm:prSet/>
      <dgm:spPr/>
      <dgm:t>
        <a:bodyPr/>
        <a:lstStyle/>
        <a:p>
          <a:endParaRPr lang="en-US"/>
        </a:p>
      </dgm:t>
    </dgm:pt>
    <dgm:pt modelId="{A0D0EB9E-2133-457F-AF84-CB77FAB0884F}" type="sibTrans" cxnId="{1134B8A9-6FD2-42EF-9EDE-F6DD28DBA47E}">
      <dgm:prSet/>
      <dgm:spPr/>
      <dgm:t>
        <a:bodyPr/>
        <a:lstStyle/>
        <a:p>
          <a:endParaRPr lang="en-US"/>
        </a:p>
      </dgm:t>
    </dgm:pt>
    <dgm:pt modelId="{ED45E002-A715-43CA-9906-BEB7F91733D6}">
      <dgm:prSet phldrT="[Text]" custT="1"/>
      <dgm:spPr>
        <a:solidFill>
          <a:srgbClr val="00B0F0"/>
        </a:solidFill>
        <a:ln>
          <a:solidFill>
            <a:schemeClr val="tx1"/>
          </a:solidFill>
        </a:ln>
      </dgm:spPr>
      <dgm:t>
        <a:bodyPr/>
        <a:lstStyle/>
        <a:p>
          <a:r>
            <a:rPr lang="en-US" sz="2400" b="1" dirty="0">
              <a:solidFill>
                <a:schemeClr val="tx1"/>
              </a:solidFill>
            </a:rPr>
            <a:t>1918</a:t>
          </a:r>
        </a:p>
      </dgm:t>
    </dgm:pt>
    <dgm:pt modelId="{B2988112-4D61-48E2-A200-FDE8475ECA8F}" type="parTrans" cxnId="{24E4E4AF-3458-487B-AABD-79A386F9685E}">
      <dgm:prSet/>
      <dgm:spPr/>
      <dgm:t>
        <a:bodyPr/>
        <a:lstStyle/>
        <a:p>
          <a:endParaRPr lang="en-US"/>
        </a:p>
      </dgm:t>
    </dgm:pt>
    <dgm:pt modelId="{B616F2B6-CE0E-481A-BDA5-AD1938C0B75B}" type="sibTrans" cxnId="{24E4E4AF-3458-487B-AABD-79A386F9685E}">
      <dgm:prSet/>
      <dgm:spPr/>
      <dgm:t>
        <a:bodyPr/>
        <a:lstStyle/>
        <a:p>
          <a:endParaRPr lang="en-US"/>
        </a:p>
      </dgm:t>
    </dgm:pt>
    <dgm:pt modelId="{2062EC86-304E-4805-896A-A040C6B0EEFB}">
      <dgm:prSet phldrT="[Text]" custT="1"/>
      <dgm:spPr>
        <a:solidFill>
          <a:srgbClr val="00B0F0"/>
        </a:solidFill>
        <a:ln>
          <a:solidFill>
            <a:schemeClr val="tx1"/>
          </a:solidFill>
        </a:ln>
      </dgm:spPr>
      <dgm:t>
        <a:bodyPr/>
        <a:lstStyle/>
        <a:p>
          <a:r>
            <a:rPr lang="en-US" sz="2400" b="1" dirty="0">
              <a:solidFill>
                <a:schemeClr val="tx1"/>
              </a:solidFill>
            </a:rPr>
            <a:t>1939</a:t>
          </a:r>
        </a:p>
      </dgm:t>
    </dgm:pt>
    <dgm:pt modelId="{A7C4B986-E7D5-47B6-8DC6-F49978AE0277}" type="parTrans" cxnId="{45C58CEF-4BA5-4E16-9151-D6C05BA21216}">
      <dgm:prSet/>
      <dgm:spPr/>
      <dgm:t>
        <a:bodyPr/>
        <a:lstStyle/>
        <a:p>
          <a:endParaRPr lang="en-US"/>
        </a:p>
      </dgm:t>
    </dgm:pt>
    <dgm:pt modelId="{C7F9AC5C-2537-4327-9E9C-2A10249BFCA0}" type="sibTrans" cxnId="{45C58CEF-4BA5-4E16-9151-D6C05BA21216}">
      <dgm:prSet/>
      <dgm:spPr/>
      <dgm:t>
        <a:bodyPr/>
        <a:lstStyle/>
        <a:p>
          <a:endParaRPr lang="en-US"/>
        </a:p>
      </dgm:t>
    </dgm:pt>
    <dgm:pt modelId="{586FE3DA-BA79-4CA3-B39A-B63FCFFAA0F9}">
      <dgm:prSet phldrT="[Text]" custT="1"/>
      <dgm:spPr>
        <a:solidFill>
          <a:srgbClr val="00B0F0"/>
        </a:solidFill>
        <a:ln>
          <a:solidFill>
            <a:schemeClr val="tx1"/>
          </a:solidFill>
        </a:ln>
      </dgm:spPr>
      <dgm:t>
        <a:bodyPr/>
        <a:lstStyle/>
        <a:p>
          <a:r>
            <a:rPr lang="en-US" sz="2400" b="1" dirty="0">
              <a:solidFill>
                <a:schemeClr val="tx1"/>
              </a:solidFill>
            </a:rPr>
            <a:t>1945</a:t>
          </a:r>
        </a:p>
      </dgm:t>
    </dgm:pt>
    <dgm:pt modelId="{D89B398D-BF71-42D4-8E05-925D037D8C8C}" type="parTrans" cxnId="{BA8874EE-24D6-449D-B887-124B36B2CB95}">
      <dgm:prSet/>
      <dgm:spPr/>
      <dgm:t>
        <a:bodyPr/>
        <a:lstStyle/>
        <a:p>
          <a:endParaRPr lang="en-US"/>
        </a:p>
      </dgm:t>
    </dgm:pt>
    <dgm:pt modelId="{53715810-AB68-4120-A0A1-BF20894EAB82}" type="sibTrans" cxnId="{BA8874EE-24D6-449D-B887-124B36B2CB95}">
      <dgm:prSet/>
      <dgm:spPr/>
      <dgm:t>
        <a:bodyPr/>
        <a:lstStyle/>
        <a:p>
          <a:endParaRPr lang="en-US"/>
        </a:p>
      </dgm:t>
    </dgm:pt>
    <dgm:pt modelId="{8966FE07-2D8C-4F5E-B531-4ED076AF5D27}" type="pres">
      <dgm:prSet presAssocID="{A1B3534B-F753-46E6-AB22-4DD74C74A100}" presName="diagram" presStyleCnt="0">
        <dgm:presLayoutVars>
          <dgm:dir/>
        </dgm:presLayoutVars>
      </dgm:prSet>
      <dgm:spPr/>
    </dgm:pt>
    <dgm:pt modelId="{F473A85D-CA76-4E3A-BCAD-ACD51AE56F97}" type="pres">
      <dgm:prSet presAssocID="{04F95EA1-916C-470D-9740-AB0F64907A0B}" presName="composite" presStyleCnt="0"/>
      <dgm:spPr/>
    </dgm:pt>
    <dgm:pt modelId="{D60FE816-3E39-4346-9541-DE9013C0CD7F}" type="pres">
      <dgm:prSet presAssocID="{04F95EA1-916C-470D-9740-AB0F64907A0B}" presName="Image" presStyleLbl="bgShp" presStyleIdx="0" presStyleCnt="4"/>
      <dgm:spPr>
        <a:blipFill rotWithShape="1">
          <a:blip xmlns:r="http://schemas.openxmlformats.org/officeDocument/2006/relationships" r:embed="rId1"/>
          <a:stretch>
            <a:fillRect/>
          </a:stretch>
        </a:blipFill>
      </dgm:spPr>
    </dgm:pt>
    <dgm:pt modelId="{661DA055-562D-474C-89A4-8490B75CEAA8}" type="pres">
      <dgm:prSet presAssocID="{04F95EA1-916C-470D-9740-AB0F64907A0B}" presName="Parent" presStyleLbl="node0" presStyleIdx="0" presStyleCnt="4">
        <dgm:presLayoutVars>
          <dgm:bulletEnabled val="1"/>
        </dgm:presLayoutVars>
      </dgm:prSet>
      <dgm:spPr/>
    </dgm:pt>
    <dgm:pt modelId="{41264CFE-CFDC-4E75-AD2B-108E948158E2}" type="pres">
      <dgm:prSet presAssocID="{A0D0EB9E-2133-457F-AF84-CB77FAB0884F}" presName="sibTrans" presStyleCnt="0"/>
      <dgm:spPr/>
    </dgm:pt>
    <dgm:pt modelId="{E75785FC-FA01-4CCE-9731-5F62EEC62978}" type="pres">
      <dgm:prSet presAssocID="{ED45E002-A715-43CA-9906-BEB7F91733D6}" presName="composite" presStyleCnt="0"/>
      <dgm:spPr/>
    </dgm:pt>
    <dgm:pt modelId="{88BD178F-D8A5-4038-AB32-EB171CB24442}" type="pres">
      <dgm:prSet presAssocID="{ED45E002-A715-43CA-9906-BEB7F91733D6}" presName="Image" presStyleLbl="bgShp" presStyleIdx="1" presStyleCnt="4"/>
      <dgm:spPr>
        <a:blipFill rotWithShape="1">
          <a:blip xmlns:r="http://schemas.openxmlformats.org/officeDocument/2006/relationships" r:embed="rId2"/>
          <a:stretch>
            <a:fillRect/>
          </a:stretch>
        </a:blipFill>
      </dgm:spPr>
    </dgm:pt>
    <dgm:pt modelId="{43E45C0E-9B95-4125-8000-06B30E5FC073}" type="pres">
      <dgm:prSet presAssocID="{ED45E002-A715-43CA-9906-BEB7F91733D6}" presName="Parent" presStyleLbl="node0" presStyleIdx="1" presStyleCnt="4">
        <dgm:presLayoutVars>
          <dgm:bulletEnabled val="1"/>
        </dgm:presLayoutVars>
      </dgm:prSet>
      <dgm:spPr/>
    </dgm:pt>
    <dgm:pt modelId="{68F5AA3E-9235-4465-87DD-787367D0AE7E}" type="pres">
      <dgm:prSet presAssocID="{B616F2B6-CE0E-481A-BDA5-AD1938C0B75B}" presName="sibTrans" presStyleCnt="0"/>
      <dgm:spPr/>
    </dgm:pt>
    <dgm:pt modelId="{7BF6BB17-4188-49D5-85DA-EE0E9910342F}" type="pres">
      <dgm:prSet presAssocID="{2062EC86-304E-4805-896A-A040C6B0EEFB}" presName="composite" presStyleCnt="0"/>
      <dgm:spPr/>
    </dgm:pt>
    <dgm:pt modelId="{3950F79D-9A6C-40C2-BCB4-208FB67CFEF2}" type="pres">
      <dgm:prSet presAssocID="{2062EC86-304E-4805-896A-A040C6B0EEFB}" presName="Image" presStyleLbl="bgShp" presStyleIdx="2" presStyleCnt="4"/>
      <dgm:spPr>
        <a:blipFill rotWithShape="1">
          <a:blip xmlns:r="http://schemas.openxmlformats.org/officeDocument/2006/relationships" r:embed="rId3"/>
          <a:stretch>
            <a:fillRect/>
          </a:stretch>
        </a:blipFill>
      </dgm:spPr>
    </dgm:pt>
    <dgm:pt modelId="{82532F62-78F8-4353-B5D9-71F96297137D}" type="pres">
      <dgm:prSet presAssocID="{2062EC86-304E-4805-896A-A040C6B0EEFB}" presName="Parent" presStyleLbl="node0" presStyleIdx="2" presStyleCnt="4">
        <dgm:presLayoutVars>
          <dgm:bulletEnabled val="1"/>
        </dgm:presLayoutVars>
      </dgm:prSet>
      <dgm:spPr/>
    </dgm:pt>
    <dgm:pt modelId="{5E1BD5DB-BCB6-4F73-BA2C-3A4A9A751668}" type="pres">
      <dgm:prSet presAssocID="{C7F9AC5C-2537-4327-9E9C-2A10249BFCA0}" presName="sibTrans" presStyleCnt="0"/>
      <dgm:spPr/>
    </dgm:pt>
    <dgm:pt modelId="{667D435D-9591-4C76-8267-601280F6DBC0}" type="pres">
      <dgm:prSet presAssocID="{586FE3DA-BA79-4CA3-B39A-B63FCFFAA0F9}" presName="composite" presStyleCnt="0"/>
      <dgm:spPr/>
    </dgm:pt>
    <dgm:pt modelId="{8843B5AF-756E-43EC-B20E-8E43EE9C1DE7}" type="pres">
      <dgm:prSet presAssocID="{586FE3DA-BA79-4CA3-B39A-B63FCFFAA0F9}" presName="Image" presStyleLbl="bgShp" presStyleIdx="3" presStyleCnt="4"/>
      <dgm:spPr>
        <a:blipFill rotWithShape="1">
          <a:blip xmlns:r="http://schemas.openxmlformats.org/officeDocument/2006/relationships" r:embed="rId4"/>
          <a:stretch>
            <a:fillRect/>
          </a:stretch>
        </a:blipFill>
      </dgm:spPr>
    </dgm:pt>
    <dgm:pt modelId="{F0F2D078-F01C-4212-853D-AED86D2D1B66}" type="pres">
      <dgm:prSet presAssocID="{586FE3DA-BA79-4CA3-B39A-B63FCFFAA0F9}" presName="Parent" presStyleLbl="node0" presStyleIdx="3" presStyleCnt="4">
        <dgm:presLayoutVars>
          <dgm:bulletEnabled val="1"/>
        </dgm:presLayoutVars>
      </dgm:prSet>
      <dgm:spPr/>
    </dgm:pt>
  </dgm:ptLst>
  <dgm:cxnLst>
    <dgm:cxn modelId="{F5A09045-621B-4DDE-8625-B143BCB1E235}" type="presOf" srcId="{A1B3534B-F753-46E6-AB22-4DD74C74A100}" destId="{8966FE07-2D8C-4F5E-B531-4ED076AF5D27}" srcOrd="0" destOrd="0" presId="urn:microsoft.com/office/officeart/2008/layout/BendingPictureCaption"/>
    <dgm:cxn modelId="{972B1388-DAD1-4CFE-9729-DAB87BE865FD}" type="presOf" srcId="{2062EC86-304E-4805-896A-A040C6B0EEFB}" destId="{82532F62-78F8-4353-B5D9-71F96297137D}" srcOrd="0" destOrd="0" presId="urn:microsoft.com/office/officeart/2008/layout/BendingPictureCaption"/>
    <dgm:cxn modelId="{1134B8A9-6FD2-42EF-9EDE-F6DD28DBA47E}" srcId="{A1B3534B-F753-46E6-AB22-4DD74C74A100}" destId="{04F95EA1-916C-470D-9740-AB0F64907A0B}" srcOrd="0" destOrd="0" parTransId="{B54F9AFF-5AF2-4557-BA3B-BF6099CE37E9}" sibTransId="{A0D0EB9E-2133-457F-AF84-CB77FAB0884F}"/>
    <dgm:cxn modelId="{24E4E4AF-3458-487B-AABD-79A386F9685E}" srcId="{A1B3534B-F753-46E6-AB22-4DD74C74A100}" destId="{ED45E002-A715-43CA-9906-BEB7F91733D6}" srcOrd="1" destOrd="0" parTransId="{B2988112-4D61-48E2-A200-FDE8475ECA8F}" sibTransId="{B616F2B6-CE0E-481A-BDA5-AD1938C0B75B}"/>
    <dgm:cxn modelId="{303B28DF-D329-4DF2-B1B0-152165846CE0}" type="presOf" srcId="{586FE3DA-BA79-4CA3-B39A-B63FCFFAA0F9}" destId="{F0F2D078-F01C-4212-853D-AED86D2D1B66}" srcOrd="0" destOrd="0" presId="urn:microsoft.com/office/officeart/2008/layout/BendingPictureCaption"/>
    <dgm:cxn modelId="{2F42FAE0-B277-44DE-AE30-A17D6B809871}" type="presOf" srcId="{ED45E002-A715-43CA-9906-BEB7F91733D6}" destId="{43E45C0E-9B95-4125-8000-06B30E5FC073}" srcOrd="0" destOrd="0" presId="urn:microsoft.com/office/officeart/2008/layout/BendingPictureCaption"/>
    <dgm:cxn modelId="{D18363E6-8F97-499B-982F-14303D961060}" type="presOf" srcId="{04F95EA1-916C-470D-9740-AB0F64907A0B}" destId="{661DA055-562D-474C-89A4-8490B75CEAA8}" srcOrd="0" destOrd="0" presId="urn:microsoft.com/office/officeart/2008/layout/BendingPictureCaption"/>
    <dgm:cxn modelId="{BA8874EE-24D6-449D-B887-124B36B2CB95}" srcId="{A1B3534B-F753-46E6-AB22-4DD74C74A100}" destId="{586FE3DA-BA79-4CA3-B39A-B63FCFFAA0F9}" srcOrd="3" destOrd="0" parTransId="{D89B398D-BF71-42D4-8E05-925D037D8C8C}" sibTransId="{53715810-AB68-4120-A0A1-BF20894EAB82}"/>
    <dgm:cxn modelId="{45C58CEF-4BA5-4E16-9151-D6C05BA21216}" srcId="{A1B3534B-F753-46E6-AB22-4DD74C74A100}" destId="{2062EC86-304E-4805-896A-A040C6B0EEFB}" srcOrd="2" destOrd="0" parTransId="{A7C4B986-E7D5-47B6-8DC6-F49978AE0277}" sibTransId="{C7F9AC5C-2537-4327-9E9C-2A10249BFCA0}"/>
    <dgm:cxn modelId="{D87FA33F-46F9-4D74-B235-67B69CCE2BF3}" type="presParOf" srcId="{8966FE07-2D8C-4F5E-B531-4ED076AF5D27}" destId="{F473A85D-CA76-4E3A-BCAD-ACD51AE56F97}" srcOrd="0" destOrd="0" presId="urn:microsoft.com/office/officeart/2008/layout/BendingPictureCaption"/>
    <dgm:cxn modelId="{A9ECAC5A-97F7-403C-9DAE-F7868414B737}" type="presParOf" srcId="{F473A85D-CA76-4E3A-BCAD-ACD51AE56F97}" destId="{D60FE816-3E39-4346-9541-DE9013C0CD7F}" srcOrd="0" destOrd="0" presId="urn:microsoft.com/office/officeart/2008/layout/BendingPictureCaption"/>
    <dgm:cxn modelId="{B0632BC1-B478-49B6-94B0-927ED081772C}" type="presParOf" srcId="{F473A85D-CA76-4E3A-BCAD-ACD51AE56F97}" destId="{661DA055-562D-474C-89A4-8490B75CEAA8}" srcOrd="1" destOrd="0" presId="urn:microsoft.com/office/officeart/2008/layout/BendingPictureCaption"/>
    <dgm:cxn modelId="{11E39378-43C6-45BB-AB60-DBCAFB0CF3D6}" type="presParOf" srcId="{8966FE07-2D8C-4F5E-B531-4ED076AF5D27}" destId="{41264CFE-CFDC-4E75-AD2B-108E948158E2}" srcOrd="1" destOrd="0" presId="urn:microsoft.com/office/officeart/2008/layout/BendingPictureCaption"/>
    <dgm:cxn modelId="{6F2CE0F8-A292-4543-A564-784F88E1F70C}" type="presParOf" srcId="{8966FE07-2D8C-4F5E-B531-4ED076AF5D27}" destId="{E75785FC-FA01-4CCE-9731-5F62EEC62978}" srcOrd="2" destOrd="0" presId="urn:microsoft.com/office/officeart/2008/layout/BendingPictureCaption"/>
    <dgm:cxn modelId="{7BB4768C-EEF5-4D24-A440-B7803EE61553}" type="presParOf" srcId="{E75785FC-FA01-4CCE-9731-5F62EEC62978}" destId="{88BD178F-D8A5-4038-AB32-EB171CB24442}" srcOrd="0" destOrd="0" presId="urn:microsoft.com/office/officeart/2008/layout/BendingPictureCaption"/>
    <dgm:cxn modelId="{B0DDA2BB-99ED-461E-954F-FDE8C6BB2281}" type="presParOf" srcId="{E75785FC-FA01-4CCE-9731-5F62EEC62978}" destId="{43E45C0E-9B95-4125-8000-06B30E5FC073}" srcOrd="1" destOrd="0" presId="urn:microsoft.com/office/officeart/2008/layout/BendingPictureCaption"/>
    <dgm:cxn modelId="{35BDE300-37EB-44BC-8E5C-BF2BF24B9FCB}" type="presParOf" srcId="{8966FE07-2D8C-4F5E-B531-4ED076AF5D27}" destId="{68F5AA3E-9235-4465-87DD-787367D0AE7E}" srcOrd="3" destOrd="0" presId="urn:microsoft.com/office/officeart/2008/layout/BendingPictureCaption"/>
    <dgm:cxn modelId="{A0B9BD18-F421-4167-85D4-31117D4E5BBF}" type="presParOf" srcId="{8966FE07-2D8C-4F5E-B531-4ED076AF5D27}" destId="{7BF6BB17-4188-49D5-85DA-EE0E9910342F}" srcOrd="4" destOrd="0" presId="urn:microsoft.com/office/officeart/2008/layout/BendingPictureCaption"/>
    <dgm:cxn modelId="{4253D3F8-C5EC-4DCF-B237-2D98E2E5CB22}" type="presParOf" srcId="{7BF6BB17-4188-49D5-85DA-EE0E9910342F}" destId="{3950F79D-9A6C-40C2-BCB4-208FB67CFEF2}" srcOrd="0" destOrd="0" presId="urn:microsoft.com/office/officeart/2008/layout/BendingPictureCaption"/>
    <dgm:cxn modelId="{2F0FF8A5-8BBF-4FBB-BD14-6F4BE472A909}" type="presParOf" srcId="{7BF6BB17-4188-49D5-85DA-EE0E9910342F}" destId="{82532F62-78F8-4353-B5D9-71F96297137D}" srcOrd="1" destOrd="0" presId="urn:microsoft.com/office/officeart/2008/layout/BendingPictureCaption"/>
    <dgm:cxn modelId="{923513BB-119B-48F8-BBFE-C920D755D91D}" type="presParOf" srcId="{8966FE07-2D8C-4F5E-B531-4ED076AF5D27}" destId="{5E1BD5DB-BCB6-4F73-BA2C-3A4A9A751668}" srcOrd="5" destOrd="0" presId="urn:microsoft.com/office/officeart/2008/layout/BendingPictureCaption"/>
    <dgm:cxn modelId="{F78A41D3-8CD3-4705-9042-BD015715DBDC}" type="presParOf" srcId="{8966FE07-2D8C-4F5E-B531-4ED076AF5D27}" destId="{667D435D-9591-4C76-8267-601280F6DBC0}" srcOrd="6" destOrd="0" presId="urn:microsoft.com/office/officeart/2008/layout/BendingPictureCaption"/>
    <dgm:cxn modelId="{9AF9ACD2-3EA9-4D08-94B6-3885C8C031DF}" type="presParOf" srcId="{667D435D-9591-4C76-8267-601280F6DBC0}" destId="{8843B5AF-756E-43EC-B20E-8E43EE9C1DE7}" srcOrd="0" destOrd="0" presId="urn:microsoft.com/office/officeart/2008/layout/BendingPictureCaption"/>
    <dgm:cxn modelId="{763F2FED-6882-4A6E-ABFD-0D509D440595}" type="presParOf" srcId="{667D435D-9591-4C76-8267-601280F6DBC0}" destId="{F0F2D078-F01C-4212-853D-AED86D2D1B66}"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el-GR" b="0" dirty="0">
              <a:solidFill>
                <a:schemeClr val="bg1"/>
              </a:solidFill>
            </a:rPr>
            <a:t>Πρόγραμμα «Εγγυήσεις για τη Νεολαία»</a:t>
          </a:r>
          <a:endParaRPr lang="en-US" b="0" dirty="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AE1E4721-4536-4E53-B78E-F5EBDFE973C6}">
      <dgm:prSet phldrT="[Text]"/>
      <dgm:spPr>
        <a:solidFill>
          <a:srgbClr val="C00000"/>
        </a:solidFill>
      </dgm:spPr>
      <dgm:t>
        <a:bodyPr/>
        <a:lstStyle/>
        <a:p>
          <a:r>
            <a:rPr lang="en-US" dirty="0"/>
            <a:t>EURES</a:t>
          </a:r>
        </a:p>
      </dgm:t>
    </dgm:pt>
    <dgm:pt modelId="{AFD5F15A-E751-41F4-B350-823B4784BD88}" type="parTrans" cxnId="{2429AA98-8FC2-44C8-B507-FFF07C154296}">
      <dgm:prSet/>
      <dgm:spPr/>
      <dgm:t>
        <a:bodyPr/>
        <a:lstStyle/>
        <a:p>
          <a:endParaRPr lang="en-US"/>
        </a:p>
      </dgm:t>
    </dgm:pt>
    <dgm:pt modelId="{D5DAE98A-5702-4807-87A7-136835FB93B4}" type="sibTrans" cxnId="{2429AA98-8FC2-44C8-B507-FFF07C154296}">
      <dgm:prSet/>
      <dgm:spPr/>
      <dgm:t>
        <a:bodyPr/>
        <a:lstStyle/>
        <a:p>
          <a:endParaRPr lang="en-US"/>
        </a:p>
      </dgm:t>
    </dgm:pt>
    <dgm:pt modelId="{1B84C03F-BD1E-4A6C-A3EB-C26B2CDB2812}">
      <dgm:prSet phldrT="[Text]"/>
      <dgm:spPr>
        <a:solidFill>
          <a:srgbClr val="C00000"/>
        </a:solidFill>
      </dgm:spPr>
      <dgm:t>
        <a:bodyPr/>
        <a:lstStyle/>
        <a:p>
          <a:r>
            <a:rPr lang="el-GR"/>
            <a:t>Πρόγραμμα </a:t>
          </a:r>
          <a:r>
            <a:rPr lang="en-US"/>
            <a:t>ERASMUS+</a:t>
          </a:r>
          <a:endParaRPr lang="en-US" dirty="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el-GR" dirty="0"/>
            <a:t>Ευρωπαϊκό Σώμα Αλληλεγγύης</a:t>
          </a:r>
          <a:endParaRPr lang="en-US" dirty="0"/>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custLinFactNeighborX="1863" custLinFactNeighborY="-2877"/>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dgm:spPr>
    </dgm:pt>
    <dgm:pt modelId="{CF204A7B-9FC3-40EF-93B9-97FEB18F3BA9}" type="pres">
      <dgm:prSet presAssocID="{AE1E4721-4536-4E53-B78E-F5EBDFE973C6}" presName="Parent" presStyleLbl="node0" presStyleIdx="1" presStyleCnt="4">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dgm:spPr>
    </dgm:pt>
    <dgm:pt modelId="{77750A1C-A603-4501-A970-577A318CA0F2}" type="pres">
      <dgm:prSet presAssocID="{1B84C03F-BD1E-4A6C-A3EB-C26B2CDB2812}" presName="Parent" presStyleLbl="node0" presStyleIdx="2" presStyleCnt="4">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dgm:spPr>
    </dgm:pt>
    <dgm:pt modelId="{B12E3613-BF4C-4FCB-A5ED-EEA2B050432E}" type="pres">
      <dgm:prSet presAssocID="{3F66B546-3353-4E68-8541-5875D7D5CA93}"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en-IE" b="0" dirty="0">
              <a:solidFill>
                <a:schemeClr val="bg1"/>
              </a:solidFill>
            </a:rPr>
            <a:t>Discover EU</a:t>
          </a:r>
          <a:endParaRPr lang="en-US" b="0" dirty="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dgm:spPr>
        <a:solidFill>
          <a:srgbClr val="C00000"/>
        </a:solidFill>
      </dgm:spPr>
      <dgm:t>
        <a:bodyPr/>
        <a:lstStyle/>
        <a:p>
          <a:r>
            <a:rPr lang="el-GR"/>
            <a:t>Υγειονομική περίθαλψη</a:t>
          </a:r>
          <a:endParaRPr lang="en-US" dirty="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el-GR"/>
            <a:t>Δικαιώματα των επιβατών</a:t>
          </a:r>
          <a:endParaRPr lang="en-US" dirty="0"/>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41FD48AF-82EF-4C3D-8B83-73D2189AF7F5}">
      <dgm:prSet phldrT="[Text]"/>
      <dgm:spPr>
        <a:solidFill>
          <a:srgbClr val="C00000"/>
        </a:solidFill>
      </dgm:spPr>
      <dgm:t>
        <a:bodyPr/>
        <a:lstStyle/>
        <a:p>
          <a:r>
            <a:rPr lang="el-GR" dirty="0"/>
            <a:t>Πρόσβαση σε ψηφιακές συνδρομές</a:t>
          </a:r>
          <a:endParaRPr lang="en-US" b="0" dirty="0"/>
        </a:p>
      </dgm:t>
    </dgm:pt>
    <dgm:pt modelId="{9B4CE36B-CE16-442A-8727-ACCE4EB8B310}" type="parTrans" cxnId="{A10EDF5C-E319-484F-9B6D-668168CB1643}">
      <dgm:prSet/>
      <dgm:spPr/>
      <dgm:t>
        <a:bodyPr/>
        <a:lstStyle/>
        <a:p>
          <a:endParaRPr lang="en-US"/>
        </a:p>
      </dgm:t>
    </dgm:pt>
    <dgm:pt modelId="{59A4EF1F-042C-4FE0-8FEB-1C416B2320D3}" type="sibTrans" cxnId="{A10EDF5C-E319-484F-9B6D-668168CB1643}">
      <dgm:prSet/>
      <dgm:spPr/>
      <dgm:t>
        <a:bodyPr/>
        <a:lstStyle/>
        <a:p>
          <a:endParaRPr lang="en-US"/>
        </a:p>
      </dgm:t>
    </dgm:pt>
    <dgm:pt modelId="{AE1E4721-4536-4E53-B78E-F5EBDFE973C6}">
      <dgm:prSet phldrT="[Text]"/>
      <dgm:spPr>
        <a:solidFill>
          <a:srgbClr val="C00000"/>
        </a:solidFill>
      </dgm:spPr>
      <dgm:t>
        <a:bodyPr/>
        <a:lstStyle/>
        <a:p>
          <a:r>
            <a:rPr lang="el-GR" dirty="0"/>
            <a:t>Δωρεάν </a:t>
          </a:r>
          <a:r>
            <a:rPr lang="el-GR" dirty="0" err="1"/>
            <a:t>περιαγωγή</a:t>
          </a:r>
          <a:endParaRPr lang="en-US" b="0" dirty="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5" custScaleY="102182"/>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5">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1" presStyleCnt="5">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dgm:spPr>
    </dgm:pt>
    <dgm:pt modelId="{77750A1C-A603-4501-A970-577A318CA0F2}" type="pres">
      <dgm:prSet presAssocID="{1B84C03F-BD1E-4A6C-A3EB-C26B2CDB2812}" presName="Parent" presStyleLbl="node0" presStyleIdx="2" presStyleCnt="5">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dgm:spPr>
    </dgm:pt>
    <dgm:pt modelId="{B12E3613-BF4C-4FCB-A5ED-EEA2B050432E}" type="pres">
      <dgm:prSet presAssocID="{3F66B546-3353-4E68-8541-5875D7D5CA93}" presName="Parent" presStyleLbl="node0" presStyleIdx="3" presStyleCnt="5">
        <dgm:presLayoutVars>
          <dgm:bulletEnabled val="1"/>
        </dgm:presLayoutVars>
      </dgm:prSet>
      <dgm:spPr/>
    </dgm:pt>
    <dgm:pt modelId="{9873AD3A-EC2B-4CD3-B149-3B5EE1979270}" type="pres">
      <dgm:prSet presAssocID="{1D1FCD61-8120-423F-800E-51276E19DF87}" presName="sibTrans" presStyleCnt="0"/>
      <dgm:spPr/>
    </dgm:pt>
    <dgm:pt modelId="{63A7C0DD-8C94-431D-99B1-0150EFD00563}" type="pres">
      <dgm:prSet presAssocID="{41FD48AF-82EF-4C3D-8B83-73D2189AF7F5}" presName="composite" presStyleCnt="0"/>
      <dgm:spPr/>
    </dgm:pt>
    <dgm:pt modelId="{B3E90C2C-69B7-4CB0-9087-59A5D2830EDB}" type="pres">
      <dgm:prSet presAssocID="{41FD48AF-82EF-4C3D-8B83-73D2189AF7F5}"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A1FC47BF-2FF4-4B91-9DD8-BD1B1AC602DB}" type="pres">
      <dgm:prSet presAssocID="{41FD48AF-82EF-4C3D-8B83-73D2189AF7F5}" presName="Parent" presStyleLbl="node0" presStyleIdx="4" presStyleCnt="5">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A10EDF5C-E319-484F-9B6D-668168CB1643}" srcId="{3A04A2F7-FB45-4A17-9103-CCCC924B63C3}" destId="{41FD48AF-82EF-4C3D-8B83-73D2189AF7F5}" srcOrd="4" destOrd="0" parTransId="{9B4CE36B-CE16-442A-8727-ACCE4EB8B310}" sibTransId="{59A4EF1F-042C-4FE0-8FEB-1C416B2320D3}"/>
    <dgm:cxn modelId="{81A91552-C3C3-44BA-9007-0A45F3D96AB2}" type="presOf" srcId="{41FD48AF-82EF-4C3D-8B83-73D2189AF7F5}" destId="{A1FC47BF-2FF4-4B91-9DD8-BD1B1AC602DB}" srcOrd="0" destOrd="0" presId="urn:microsoft.com/office/officeart/2008/layout/BendingPictureCaption"/>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 modelId="{BCCDE3B8-78A6-4836-8B75-16FFA1C69409}" type="presParOf" srcId="{D1130244-D42B-4FBD-A513-9F38156E3AF5}" destId="{9873AD3A-EC2B-4CD3-B149-3B5EE1979270}" srcOrd="7" destOrd="0" presId="urn:microsoft.com/office/officeart/2008/layout/BendingPictureCaption"/>
    <dgm:cxn modelId="{12901013-BBE8-41EA-BFE2-0144CECBF37E}" type="presParOf" srcId="{D1130244-D42B-4FBD-A513-9F38156E3AF5}" destId="{63A7C0DD-8C94-431D-99B1-0150EFD00563}" srcOrd="8" destOrd="0" presId="urn:microsoft.com/office/officeart/2008/layout/BendingPictureCaption"/>
    <dgm:cxn modelId="{C4FDCDC3-357B-4F15-93A8-664698F3753F}" type="presParOf" srcId="{63A7C0DD-8C94-431D-99B1-0150EFD00563}" destId="{B3E90C2C-69B7-4CB0-9087-59A5D2830EDB}" srcOrd="0" destOrd="0" presId="urn:microsoft.com/office/officeart/2008/layout/BendingPictureCaption"/>
    <dgm:cxn modelId="{B5748194-6F27-4A3C-BBCA-E99B63D47133}" type="presParOf" srcId="{63A7C0DD-8C94-431D-99B1-0150EFD00563}" destId="{A1FC47BF-2FF4-4B91-9DD8-BD1B1AC602DB}"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AE1E4721-4536-4E53-B78E-F5EBDFE973C6}">
      <dgm:prSet phldrT="[Text]" custT="1"/>
      <dgm:spPr>
        <a:solidFill>
          <a:srgbClr val="C00000"/>
        </a:solidFill>
      </dgm:spPr>
      <dgm:t>
        <a:bodyPr/>
        <a:lstStyle/>
        <a:p>
          <a:r>
            <a:rPr lang="el-GR" sz="1600" dirty="0"/>
            <a:t>Η ΕΕ στον κόσμο</a:t>
          </a:r>
          <a:endParaRPr lang="en-US" sz="1600" b="0" dirty="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4E007132-DD03-4ECD-AE32-E1871159DBBB}">
      <dgm:prSet phldrT="[Text]" custT="1"/>
      <dgm:spPr>
        <a:solidFill>
          <a:srgbClr val="C00000"/>
        </a:solidFill>
      </dgm:spPr>
      <dgm:t>
        <a:bodyPr/>
        <a:lstStyle/>
        <a:p>
          <a:r>
            <a:rPr lang="el-GR" sz="1600" dirty="0"/>
            <a:t>Συμμετοχή</a:t>
          </a:r>
          <a:endParaRPr lang="en-US" sz="1600" b="0" dirty="0">
            <a:solidFill>
              <a:schemeClr val="bg1"/>
            </a:solidFill>
          </a:endParaRPr>
        </a:p>
      </dgm:t>
    </dgm:pt>
    <dgm:pt modelId="{1D8C9C3E-9F99-440E-A254-DF9C2846F917}" type="parTrans" cxnId="{5E699531-0A0B-4AF5-90A0-F16DD18F4203}">
      <dgm:prSet/>
      <dgm:spPr/>
      <dgm:t>
        <a:bodyPr/>
        <a:lstStyle/>
        <a:p>
          <a:endParaRPr lang="en-US"/>
        </a:p>
      </dgm:t>
    </dgm:pt>
    <dgm:pt modelId="{4300DD24-3B90-43AA-A5FF-28D2C2969528}" type="sibTrans" cxnId="{5E699531-0A0B-4AF5-90A0-F16DD18F4203}">
      <dgm:prSet/>
      <dgm:spPr/>
      <dgm:t>
        <a:bodyPr/>
        <a:lstStyle/>
        <a:p>
          <a:endParaRPr lang="en-US"/>
        </a:p>
      </dgm:t>
    </dgm:pt>
    <dgm:pt modelId="{23686025-A0F0-4530-B4D0-0F137D5879D5}">
      <dgm:prSet phldrT="[Text]" custT="1"/>
      <dgm:spPr>
        <a:solidFill>
          <a:srgbClr val="C00000"/>
        </a:solidFill>
      </dgm:spPr>
      <dgm:t>
        <a:bodyPr/>
        <a:lstStyle/>
        <a:p>
          <a:r>
            <a:rPr lang="el-GR" sz="1400" dirty="0"/>
            <a:t>Δικαιώματα και ασφάλεια των καταναλωτών</a:t>
          </a:r>
          <a:endParaRPr lang="en-US" sz="1400" b="0" dirty="0">
            <a:solidFill>
              <a:schemeClr val="bg1"/>
            </a:solidFill>
          </a:endParaRPr>
        </a:p>
      </dgm:t>
    </dgm:pt>
    <dgm:pt modelId="{C240A5E7-1370-41CE-A955-06957978960A}" type="parTrans" cxnId="{104165F4-3573-41A1-A1CF-11542E1DB30A}">
      <dgm:prSet/>
      <dgm:spPr/>
      <dgm:t>
        <a:bodyPr/>
        <a:lstStyle/>
        <a:p>
          <a:endParaRPr lang="en-US"/>
        </a:p>
      </dgm:t>
    </dgm:pt>
    <dgm:pt modelId="{32C4C99C-B11A-4E55-8596-6B21AD9B4C80}" type="sibTrans" cxnId="{104165F4-3573-41A1-A1CF-11542E1DB30A}">
      <dgm:prSet/>
      <dgm:spPr/>
      <dgm:t>
        <a:bodyPr/>
        <a:lstStyle/>
        <a:p>
          <a:endParaRPr lang="en-US"/>
        </a:p>
      </dgm:t>
    </dgm:pt>
    <dgm:pt modelId="{A4E0317E-3D61-4605-B530-EA250725D942}">
      <dgm:prSet phldrT="[Text]" custT="1"/>
      <dgm:spPr>
        <a:solidFill>
          <a:srgbClr val="C00000"/>
        </a:solidFill>
      </dgm:spPr>
      <dgm:t>
        <a:bodyPr/>
        <a:lstStyle/>
        <a:p>
          <a:r>
            <a:rPr lang="el-GR" sz="1200" dirty="0"/>
            <a:t>Έργα που χρηματοδοτούνται από την ΕΕ</a:t>
          </a:r>
          <a:endParaRPr lang="en-US" sz="1200" b="0" dirty="0"/>
        </a:p>
      </dgm:t>
    </dgm:pt>
    <dgm:pt modelId="{36D5568D-3826-48E6-AA0D-84C2EEE76658}" type="parTrans" cxnId="{0EA80C28-24B8-48E2-9A45-7011BA4DF373}">
      <dgm:prSet/>
      <dgm:spPr/>
      <dgm:t>
        <a:bodyPr/>
        <a:lstStyle/>
        <a:p>
          <a:endParaRPr lang="en-US"/>
        </a:p>
      </dgm:t>
    </dgm:pt>
    <dgm:pt modelId="{724996ED-96DB-4390-B9DC-93CF9C69280E}" type="sibTrans" cxnId="{0EA80C28-24B8-48E2-9A45-7011BA4DF373}">
      <dgm:prSet/>
      <dgm:spPr/>
      <dgm:t>
        <a:bodyPr/>
        <a:lstStyle/>
        <a:p>
          <a:endParaRPr lang="en-US"/>
        </a:p>
      </dgm:t>
    </dgm:pt>
    <dgm:pt modelId="{58E3564A-FD83-47FC-8236-F058E051BE8F}">
      <dgm:prSet phldrT="[Text]" custT="1"/>
      <dgm:spPr>
        <a:solidFill>
          <a:srgbClr val="C00000"/>
        </a:solidFill>
      </dgm:spPr>
      <dgm:t>
        <a:bodyPr/>
        <a:lstStyle/>
        <a:p>
          <a:r>
            <a:rPr lang="el-GR" sz="1600"/>
            <a:t>Προστασία του περιβάλλοντος</a:t>
          </a:r>
          <a:endParaRPr lang="en-US" sz="1600" b="0" dirty="0">
            <a:solidFill>
              <a:schemeClr val="bg1"/>
            </a:solidFill>
          </a:endParaRPr>
        </a:p>
      </dgm:t>
    </dgm:pt>
    <dgm:pt modelId="{DA87AB8D-1065-45CC-9BB3-71CD53623885}" type="parTrans" cxnId="{6EC17BDA-C176-4D2D-B1A2-F3A1444FF6E9}">
      <dgm:prSet/>
      <dgm:spPr/>
      <dgm:t>
        <a:bodyPr/>
        <a:lstStyle/>
        <a:p>
          <a:endParaRPr lang="en-US"/>
        </a:p>
      </dgm:t>
    </dgm:pt>
    <dgm:pt modelId="{DFEDB820-B8A5-4938-8891-510A82B006FD}" type="sibTrans" cxnId="{6EC17BDA-C176-4D2D-B1A2-F3A1444FF6E9}">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36CBB6F7-A572-4F6D-93AE-3A86E5175509}" type="pres">
      <dgm:prSet presAssocID="{4E007132-DD03-4ECD-AE32-E1871159DBBB}" presName="composite" presStyleCnt="0"/>
      <dgm:spPr/>
    </dgm:pt>
    <dgm:pt modelId="{85A128FC-0697-46D7-A447-AF0C9179B242}" type="pres">
      <dgm:prSet presAssocID="{4E007132-DD03-4ECD-AE32-E1871159DBBB}" presName="Image" presStyleLbl="bgShp"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237A7567-5F7D-43AA-9754-4B177E087488}" type="pres">
      <dgm:prSet presAssocID="{4E007132-DD03-4ECD-AE32-E1871159DBBB}" presName="Parent" presStyleLbl="node0" presStyleIdx="0" presStyleCnt="5">
        <dgm:presLayoutVars>
          <dgm:bulletEnabled val="1"/>
        </dgm:presLayoutVars>
      </dgm:prSet>
      <dgm:spPr/>
    </dgm:pt>
    <dgm:pt modelId="{80E4C41A-0877-427B-A678-A7D21C5A1B48}" type="pres">
      <dgm:prSet presAssocID="{4300DD24-3B90-43AA-A5FF-28D2C2969528}" presName="sibTrans" presStyleCnt="0"/>
      <dgm:spPr/>
    </dgm:pt>
    <dgm:pt modelId="{B812C085-276E-44C7-99CA-C81C71F96918}" type="pres">
      <dgm:prSet presAssocID="{58E3564A-FD83-47FC-8236-F058E051BE8F}" presName="composite" presStyleCnt="0"/>
      <dgm:spPr/>
    </dgm:pt>
    <dgm:pt modelId="{285A63CA-B2EB-4228-8A3E-44161EC84A67}" type="pres">
      <dgm:prSet presAssocID="{58E3564A-FD83-47FC-8236-F058E051BE8F}"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FA534018-8E4E-4CE4-A65D-C9D72FF6B82B}" type="pres">
      <dgm:prSet presAssocID="{58E3564A-FD83-47FC-8236-F058E051BE8F}" presName="Parent" presStyleLbl="node0" presStyleIdx="1" presStyleCnt="5">
        <dgm:presLayoutVars>
          <dgm:bulletEnabled val="1"/>
        </dgm:presLayoutVars>
      </dgm:prSet>
      <dgm:spPr/>
    </dgm:pt>
    <dgm:pt modelId="{EE9F383B-F6F6-4B48-8621-8CC7AAD7F2CD}" type="pres">
      <dgm:prSet presAssocID="{DFEDB820-B8A5-4938-8891-510A82B006FD}" presName="sibTrans" presStyleCnt="0"/>
      <dgm:spPr/>
    </dgm:pt>
    <dgm:pt modelId="{ACF77BFE-E5C3-4495-BE2F-70034FA6505B}" type="pres">
      <dgm:prSet presAssocID="{23686025-A0F0-4530-B4D0-0F137D5879D5}" presName="composite" presStyleCnt="0"/>
      <dgm:spPr/>
    </dgm:pt>
    <dgm:pt modelId="{9DDBB07F-AB40-476E-A6B4-526A927538C8}" type="pres">
      <dgm:prSet presAssocID="{23686025-A0F0-4530-B4D0-0F137D5879D5}" presName="Image" presStyleLbl="bgShp" presStyleIdx="2" presStyleCnt="5"/>
      <dgm:spPr>
        <a:blipFill rotWithShape="1">
          <a:blip xmlns:r="http://schemas.openxmlformats.org/officeDocument/2006/relationships" r:embed="rId3"/>
          <a:stretch>
            <a:fillRect/>
          </a:stretch>
        </a:blipFill>
        <a:ln>
          <a:solidFill>
            <a:schemeClr val="tx1"/>
          </a:solidFill>
        </a:ln>
      </dgm:spPr>
    </dgm:pt>
    <dgm:pt modelId="{FC45899D-AC99-43ED-85A5-68F6F4FA0FA2}" type="pres">
      <dgm:prSet presAssocID="{23686025-A0F0-4530-B4D0-0F137D5879D5}" presName="Parent" presStyleLbl="node0" presStyleIdx="2" presStyleCnt="5">
        <dgm:presLayoutVars>
          <dgm:bulletEnabled val="1"/>
        </dgm:presLayoutVars>
      </dgm:prSet>
      <dgm:spPr/>
    </dgm:pt>
    <dgm:pt modelId="{C7FDC1BB-81F7-4A5B-ADBE-1EEA1BD0C844}" type="pres">
      <dgm:prSet presAssocID="{32C4C99C-B11A-4E55-8596-6B21AD9B4C80}" presName="sibTrans" presStyleCnt="0"/>
      <dgm:spPr/>
    </dgm:pt>
    <dgm:pt modelId="{FBB5FD95-870A-44C9-A85E-3E5C0EEF7A60}" type="pres">
      <dgm:prSet presAssocID="{A4E0317E-3D61-4605-B530-EA250725D942}" presName="composite" presStyleCnt="0"/>
      <dgm:spPr/>
    </dgm:pt>
    <dgm:pt modelId="{1E9E862F-BDF6-4CFA-8C3B-B970A78BAA6D}" type="pres">
      <dgm:prSet presAssocID="{A4E0317E-3D61-4605-B530-EA250725D942}"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B8D3A751-8EC9-4643-9A3E-6C6784E89749}" type="pres">
      <dgm:prSet presAssocID="{A4E0317E-3D61-4605-B530-EA250725D942}" presName="Parent" presStyleLbl="node0" presStyleIdx="3" presStyleCnt="5">
        <dgm:presLayoutVars>
          <dgm:bulletEnabled val="1"/>
        </dgm:presLayoutVars>
      </dgm:prSet>
      <dgm:spPr/>
    </dgm:pt>
    <dgm:pt modelId="{35E94610-C2B4-4F0B-86E0-BF3F8A4766D7}" type="pres">
      <dgm:prSet presAssocID="{724996ED-96DB-4390-B9DC-93CF9C69280E}"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4" presStyleCnt="5">
        <dgm:presLayoutVars>
          <dgm:bulletEnabled val="1"/>
        </dgm:presLayoutVars>
      </dgm:prSet>
      <dgm:spPr/>
    </dgm:pt>
  </dgm:ptLst>
  <dgm:cxnLst>
    <dgm:cxn modelId="{08010604-0792-4628-BF3C-562318639515}" type="presOf" srcId="{A4E0317E-3D61-4605-B530-EA250725D942}" destId="{B8D3A751-8EC9-4643-9A3E-6C6784E89749}" srcOrd="0" destOrd="0" presId="urn:microsoft.com/office/officeart/2008/layout/BendingPictureCaption"/>
    <dgm:cxn modelId="{9C344B0E-3E69-46CC-A560-8B014B20A534}" type="presOf" srcId="{58E3564A-FD83-47FC-8236-F058E051BE8F}" destId="{FA534018-8E4E-4CE4-A65D-C9D72FF6B82B}" srcOrd="0" destOrd="0" presId="urn:microsoft.com/office/officeart/2008/layout/BendingPictureCaption"/>
    <dgm:cxn modelId="{0EA80C28-24B8-48E2-9A45-7011BA4DF373}" srcId="{3A04A2F7-FB45-4A17-9103-CCCC924B63C3}" destId="{A4E0317E-3D61-4605-B530-EA250725D942}" srcOrd="3" destOrd="0" parTransId="{36D5568D-3826-48E6-AA0D-84C2EEE76658}" sibTransId="{724996ED-96DB-4390-B9DC-93CF9C69280E}"/>
    <dgm:cxn modelId="{5E699531-0A0B-4AF5-90A0-F16DD18F4203}" srcId="{3A04A2F7-FB45-4A17-9103-CCCC924B63C3}" destId="{4E007132-DD03-4ECD-AE32-E1871159DBBB}" srcOrd="0" destOrd="0" parTransId="{1D8C9C3E-9F99-440E-A254-DF9C2846F917}" sibTransId="{4300DD24-3B90-43AA-A5FF-28D2C2969528}"/>
    <dgm:cxn modelId="{616F9E69-5ACA-4CDB-BDD1-CD954A428724}" type="presOf" srcId="{23686025-A0F0-4530-B4D0-0F137D5879D5}" destId="{FC45899D-AC99-43ED-85A5-68F6F4FA0FA2}"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999B5B7C-B224-4D6D-9C69-FD23148A6922}" type="presOf" srcId="{4E007132-DD03-4ECD-AE32-E1871159DBBB}" destId="{237A7567-5F7D-43AA-9754-4B177E087488}" srcOrd="0" destOrd="0" presId="urn:microsoft.com/office/officeart/2008/layout/BendingPictureCaption"/>
    <dgm:cxn modelId="{2429AA98-8FC2-44C8-B507-FFF07C154296}" srcId="{3A04A2F7-FB45-4A17-9103-CCCC924B63C3}" destId="{AE1E4721-4536-4E53-B78E-F5EBDFE973C6}" srcOrd="4" destOrd="0" parTransId="{AFD5F15A-E751-41F4-B350-823B4784BD88}" sibTransId="{D5DAE98A-5702-4807-87A7-136835FB93B4}"/>
    <dgm:cxn modelId="{6EC17BDA-C176-4D2D-B1A2-F3A1444FF6E9}" srcId="{3A04A2F7-FB45-4A17-9103-CCCC924B63C3}" destId="{58E3564A-FD83-47FC-8236-F058E051BE8F}" srcOrd="1" destOrd="0" parTransId="{DA87AB8D-1065-45CC-9BB3-71CD53623885}" sibTransId="{DFEDB820-B8A5-4938-8891-510A82B006FD}"/>
    <dgm:cxn modelId="{104165F4-3573-41A1-A1CF-11542E1DB30A}" srcId="{3A04A2F7-FB45-4A17-9103-CCCC924B63C3}" destId="{23686025-A0F0-4530-B4D0-0F137D5879D5}" srcOrd="2" destOrd="0" parTransId="{C240A5E7-1370-41CE-A955-06957978960A}" sibTransId="{32C4C99C-B11A-4E55-8596-6B21AD9B4C80}"/>
    <dgm:cxn modelId="{AAAE37D4-A3EA-4769-B6FD-54436C6CCBFC}" type="presParOf" srcId="{D1130244-D42B-4FBD-A513-9F38156E3AF5}" destId="{36CBB6F7-A572-4F6D-93AE-3A86E5175509}" srcOrd="0" destOrd="0" presId="urn:microsoft.com/office/officeart/2008/layout/BendingPictureCaption"/>
    <dgm:cxn modelId="{3CFD7A88-6CA2-4C55-980F-318A61D0F316}" type="presParOf" srcId="{36CBB6F7-A572-4F6D-93AE-3A86E5175509}" destId="{85A128FC-0697-46D7-A447-AF0C9179B242}" srcOrd="0" destOrd="0" presId="urn:microsoft.com/office/officeart/2008/layout/BendingPictureCaption"/>
    <dgm:cxn modelId="{B3AE0846-99F7-4FA8-A3D9-395D25959CB5}" type="presParOf" srcId="{36CBB6F7-A572-4F6D-93AE-3A86E5175509}" destId="{237A7567-5F7D-43AA-9754-4B177E087488}" srcOrd="1" destOrd="0" presId="urn:microsoft.com/office/officeart/2008/layout/BendingPictureCaption"/>
    <dgm:cxn modelId="{7E074159-C3D0-47C1-86A1-F602FB5001CA}" type="presParOf" srcId="{D1130244-D42B-4FBD-A513-9F38156E3AF5}" destId="{80E4C41A-0877-427B-A678-A7D21C5A1B48}" srcOrd="1" destOrd="0" presId="urn:microsoft.com/office/officeart/2008/layout/BendingPictureCaption"/>
    <dgm:cxn modelId="{53055311-F556-4D0B-8991-D5225D7654FE}" type="presParOf" srcId="{D1130244-D42B-4FBD-A513-9F38156E3AF5}" destId="{B812C085-276E-44C7-99CA-C81C71F96918}" srcOrd="2" destOrd="0" presId="urn:microsoft.com/office/officeart/2008/layout/BendingPictureCaption"/>
    <dgm:cxn modelId="{1C930D3A-8D0A-43A5-8A05-5F7754F5326B}" type="presParOf" srcId="{B812C085-276E-44C7-99CA-C81C71F96918}" destId="{285A63CA-B2EB-4228-8A3E-44161EC84A67}" srcOrd="0" destOrd="0" presId="urn:microsoft.com/office/officeart/2008/layout/BendingPictureCaption"/>
    <dgm:cxn modelId="{943E19F6-E524-431F-A6C1-E6B5460E1A39}" type="presParOf" srcId="{B812C085-276E-44C7-99CA-C81C71F96918}" destId="{FA534018-8E4E-4CE4-A65D-C9D72FF6B82B}" srcOrd="1" destOrd="0" presId="urn:microsoft.com/office/officeart/2008/layout/BendingPictureCaption"/>
    <dgm:cxn modelId="{DF774073-0D7D-42FB-9161-C0E73A9969A8}" type="presParOf" srcId="{D1130244-D42B-4FBD-A513-9F38156E3AF5}" destId="{EE9F383B-F6F6-4B48-8621-8CC7AAD7F2CD}" srcOrd="3" destOrd="0" presId="urn:microsoft.com/office/officeart/2008/layout/BendingPictureCaption"/>
    <dgm:cxn modelId="{196613F7-5728-44B9-B111-862EDC2F50F3}" type="presParOf" srcId="{D1130244-D42B-4FBD-A513-9F38156E3AF5}" destId="{ACF77BFE-E5C3-4495-BE2F-70034FA6505B}" srcOrd="4" destOrd="0" presId="urn:microsoft.com/office/officeart/2008/layout/BendingPictureCaption"/>
    <dgm:cxn modelId="{89985011-BD32-4814-8FCA-59EA91B09417}" type="presParOf" srcId="{ACF77BFE-E5C3-4495-BE2F-70034FA6505B}" destId="{9DDBB07F-AB40-476E-A6B4-526A927538C8}" srcOrd="0" destOrd="0" presId="urn:microsoft.com/office/officeart/2008/layout/BendingPictureCaption"/>
    <dgm:cxn modelId="{DEF55A7F-612C-4B4A-A25F-3F1BA961F040}" type="presParOf" srcId="{ACF77BFE-E5C3-4495-BE2F-70034FA6505B}" destId="{FC45899D-AC99-43ED-85A5-68F6F4FA0FA2}" srcOrd="1" destOrd="0" presId="urn:microsoft.com/office/officeart/2008/layout/BendingPictureCaption"/>
    <dgm:cxn modelId="{CEA40FB8-A8ED-4BBA-9245-38A9762D5F4A}" type="presParOf" srcId="{D1130244-D42B-4FBD-A513-9F38156E3AF5}" destId="{C7FDC1BB-81F7-4A5B-ADBE-1EEA1BD0C844}" srcOrd="5" destOrd="0" presId="urn:microsoft.com/office/officeart/2008/layout/BendingPictureCaption"/>
    <dgm:cxn modelId="{AF217A1D-60CF-4016-8467-25D46565461E}" type="presParOf" srcId="{D1130244-D42B-4FBD-A513-9F38156E3AF5}" destId="{FBB5FD95-870A-44C9-A85E-3E5C0EEF7A60}" srcOrd="6" destOrd="0" presId="urn:microsoft.com/office/officeart/2008/layout/BendingPictureCaption"/>
    <dgm:cxn modelId="{2C55DDB3-E998-427D-8425-2347D17CCC66}" type="presParOf" srcId="{FBB5FD95-870A-44C9-A85E-3E5C0EEF7A60}" destId="{1E9E862F-BDF6-4CFA-8C3B-B970A78BAA6D}" srcOrd="0" destOrd="0" presId="urn:microsoft.com/office/officeart/2008/layout/BendingPictureCaption"/>
    <dgm:cxn modelId="{DE211BFD-EA3A-4BB5-A59B-CDC4AFDB00A3}" type="presParOf" srcId="{FBB5FD95-870A-44C9-A85E-3E5C0EEF7A60}" destId="{B8D3A751-8EC9-4643-9A3E-6C6784E89749}" srcOrd="1" destOrd="0" presId="urn:microsoft.com/office/officeart/2008/layout/BendingPictureCaption"/>
    <dgm:cxn modelId="{2A65354A-F733-4175-A72E-CAE501DEDA01}" type="presParOf" srcId="{D1130244-D42B-4FBD-A513-9F38156E3AF5}" destId="{35E94610-C2B4-4F0B-86E0-BF3F8A4766D7}" srcOrd="7" destOrd="0" presId="urn:microsoft.com/office/officeart/2008/layout/BendingPictureCaption"/>
    <dgm:cxn modelId="{6E556F39-5670-44CF-BB34-4E263AADFE02}" type="presParOf" srcId="{D1130244-D42B-4FBD-A513-9F38156E3AF5}" destId="{B77CCFB2-561C-43EA-A298-A4FA6C078266}" srcOrd="8"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custT="1"/>
      <dgm:spPr>
        <a:solidFill>
          <a:srgbClr val="C00000"/>
        </a:solidFill>
      </dgm:spPr>
      <dgm:t>
        <a:bodyPr/>
        <a:lstStyle/>
        <a:p>
          <a:r>
            <a:rPr lang="el-GR" sz="1800" b="0">
              <a:solidFill>
                <a:schemeClr val="bg1"/>
              </a:solidFill>
            </a:rPr>
            <a:t>Πράσινη Συμφωνία</a:t>
          </a:r>
          <a:endParaRPr lang="en-US" sz="1800" b="0" dirty="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rgbClr val="C00000"/>
        </a:solidFill>
      </dgm:spPr>
      <dgm:t>
        <a:bodyPr/>
        <a:lstStyle/>
        <a:p>
          <a:r>
            <a:rPr lang="en-US" sz="1800" dirty="0" err="1"/>
            <a:t>NextGenerationEU</a:t>
          </a:r>
          <a:endParaRPr lang="en-US" sz="1800" dirty="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custT="1"/>
      <dgm:spPr>
        <a:solidFill>
          <a:srgbClr val="C00000"/>
        </a:solidFill>
      </dgm:spPr>
      <dgm:t>
        <a:bodyPr/>
        <a:lstStyle/>
        <a:p>
          <a:r>
            <a:rPr lang="el-GR" sz="1800" dirty="0" err="1"/>
            <a:t>Ψηφιοποίηση</a:t>
          </a:r>
          <a:endParaRPr lang="en-US" sz="1800" dirty="0"/>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custT="1"/>
      <dgm:spPr>
        <a:solidFill>
          <a:srgbClr val="C00000"/>
        </a:solidFill>
      </dgm:spPr>
      <dgm:t>
        <a:bodyPr/>
        <a:lstStyle/>
        <a:p>
          <a:r>
            <a:rPr lang="el-GR" sz="1800" dirty="0"/>
            <a:t>Ισότητα</a:t>
          </a:r>
          <a:endParaRPr lang="en-US" sz="1800" dirty="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8B5C1F-2483-412A-BDE0-8974F6ED10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60DFD22-2CAF-421D-A9A3-D3C2FFB229D4}">
      <dgm:prSet custT="1"/>
      <dgm:spPr>
        <a:solidFill>
          <a:srgbClr val="FFC000"/>
        </a:solidFill>
      </dgm:spPr>
      <dgm:t>
        <a:bodyPr/>
        <a:lstStyle/>
        <a:p>
          <a:pPr rtl="0"/>
          <a:r>
            <a:rPr lang="el-GR" sz="1800" b="0">
              <a:solidFill>
                <a:schemeClr val="tx1"/>
              </a:solidFill>
            </a:rPr>
            <a:t>είναι η φωνή των Ευρωπαίων πολιτών</a:t>
          </a:r>
          <a:endParaRPr lang="en-IE" sz="1800" b="0" dirty="0">
            <a:solidFill>
              <a:schemeClr val="tx1"/>
            </a:solidFill>
          </a:endParaRPr>
        </a:p>
      </dgm:t>
    </dgm:pt>
    <dgm:pt modelId="{AB05733B-4864-43DA-A173-7DF41A84B0EB}" type="parTrans" cxnId="{7B6161DF-ADE0-4223-9E90-EE2FF187255C}">
      <dgm:prSet/>
      <dgm:spPr/>
      <dgm:t>
        <a:bodyPr/>
        <a:lstStyle/>
        <a:p>
          <a:endParaRPr lang="en-US"/>
        </a:p>
      </dgm:t>
    </dgm:pt>
    <dgm:pt modelId="{7301982C-B647-46A9-92FE-80A99C5AE089}" type="sibTrans" cxnId="{7B6161DF-ADE0-4223-9E90-EE2FF187255C}">
      <dgm:prSet/>
      <dgm:spPr/>
      <dgm:t>
        <a:bodyPr/>
        <a:lstStyle/>
        <a:p>
          <a:endParaRPr lang="en-US"/>
        </a:p>
      </dgm:t>
    </dgm:pt>
    <dgm:pt modelId="{C9EBD0BD-4459-45D5-9A1E-1B6378142E1C}">
      <dgm:prSet custT="1"/>
      <dgm:spPr>
        <a:solidFill>
          <a:srgbClr val="FFC000"/>
        </a:solidFill>
      </dgm:spPr>
      <dgm:t>
        <a:bodyPr/>
        <a:lstStyle/>
        <a:p>
          <a:pPr rtl="0"/>
          <a:r>
            <a:rPr lang="el-GR" sz="1800" b="0">
              <a:solidFill>
                <a:schemeClr val="tx1"/>
              </a:solidFill>
            </a:rPr>
            <a:t>έχει μέλη από όλες τις χώρες της ΕΕ, που εκλέγονται απευθείας από τους πολίτες κάθε πέντε χρόνια</a:t>
          </a:r>
          <a:endParaRPr lang="en-IE" sz="1800" b="0" dirty="0">
            <a:solidFill>
              <a:schemeClr val="tx1"/>
            </a:solidFill>
          </a:endParaRPr>
        </a:p>
      </dgm:t>
    </dgm:pt>
    <dgm:pt modelId="{6474E237-3E9E-4F4F-8799-AB5474F10277}" type="parTrans" cxnId="{DA40094E-2790-43FE-B49D-D8F0A736096E}">
      <dgm:prSet/>
      <dgm:spPr/>
      <dgm:t>
        <a:bodyPr/>
        <a:lstStyle/>
        <a:p>
          <a:endParaRPr lang="en-US"/>
        </a:p>
      </dgm:t>
    </dgm:pt>
    <dgm:pt modelId="{AA1827B8-0390-435D-8A64-30B31B5475E9}" type="sibTrans" cxnId="{DA40094E-2790-43FE-B49D-D8F0A736096E}">
      <dgm:prSet/>
      <dgm:spPr/>
      <dgm:t>
        <a:bodyPr/>
        <a:lstStyle/>
        <a:p>
          <a:endParaRPr lang="en-US"/>
        </a:p>
      </dgm:t>
    </dgm:pt>
    <dgm:pt modelId="{DDF773E0-5ED0-4453-8E9E-1FDEB08137C7}">
      <dgm:prSet custT="1"/>
      <dgm:spPr>
        <a:solidFill>
          <a:srgbClr val="FFC000"/>
        </a:solidFill>
      </dgm:spPr>
      <dgm:t>
        <a:bodyPr/>
        <a:lstStyle/>
        <a:p>
          <a:pPr rtl="0"/>
          <a:r>
            <a:rPr lang="el-GR" sz="1800" b="0">
              <a:solidFill>
                <a:schemeClr val="tx1"/>
              </a:solidFill>
            </a:rPr>
            <a:t>συζητά νέους νόμους που προτείνονται από την Ευρωπαϊκή Επιτροπή</a:t>
          </a:r>
          <a:endParaRPr lang="en-IE" sz="1800" b="0" dirty="0">
            <a:solidFill>
              <a:schemeClr val="tx1"/>
            </a:solidFill>
          </a:endParaRPr>
        </a:p>
      </dgm:t>
    </dgm:pt>
    <dgm:pt modelId="{4AC9AB2D-FBEE-4F5E-9908-3D0BF9BC3B20}" type="parTrans" cxnId="{8B269019-A93D-492E-BFBD-94FD26B903CB}">
      <dgm:prSet/>
      <dgm:spPr/>
      <dgm:t>
        <a:bodyPr/>
        <a:lstStyle/>
        <a:p>
          <a:endParaRPr lang="en-US"/>
        </a:p>
      </dgm:t>
    </dgm:pt>
    <dgm:pt modelId="{BBF630F5-6950-448B-868B-ADBAF96216B0}" type="sibTrans" cxnId="{8B269019-A93D-492E-BFBD-94FD26B903CB}">
      <dgm:prSet/>
      <dgm:spPr/>
      <dgm:t>
        <a:bodyPr/>
        <a:lstStyle/>
        <a:p>
          <a:endParaRPr lang="en-US"/>
        </a:p>
      </dgm:t>
    </dgm:pt>
    <dgm:pt modelId="{D17BC7BB-AC77-47F1-B850-7B5CE791F236}">
      <dgm:prSet custT="1"/>
      <dgm:spPr>
        <a:solidFill>
          <a:srgbClr val="FFC000"/>
        </a:solidFill>
      </dgm:spPr>
      <dgm:t>
        <a:bodyPr/>
        <a:lstStyle/>
        <a:p>
          <a:pPr rtl="0"/>
          <a:r>
            <a:rPr lang="el-GR" sz="1800" b="0">
              <a:solidFill>
                <a:schemeClr val="tx1"/>
              </a:solidFill>
            </a:rPr>
            <a:t>τροποποιεί (αν είναι απαραίτητο) και αποφασίζει αυτούς τους νόμους μαζί με το Συμβούλιο</a:t>
          </a:r>
          <a:endParaRPr lang="en-IE" sz="1800" b="0" dirty="0">
            <a:solidFill>
              <a:schemeClr val="tx1"/>
            </a:solidFill>
          </a:endParaRPr>
        </a:p>
      </dgm:t>
    </dgm:pt>
    <dgm:pt modelId="{2ED171F2-6983-4C1F-AC0B-BBE1D0AE1204}" type="parTrans" cxnId="{0005090B-FFED-444E-831E-7524FD787455}">
      <dgm:prSet/>
      <dgm:spPr/>
      <dgm:t>
        <a:bodyPr/>
        <a:lstStyle/>
        <a:p>
          <a:endParaRPr lang="en-US"/>
        </a:p>
      </dgm:t>
    </dgm:pt>
    <dgm:pt modelId="{DFD98C43-5D26-4C14-9ECA-9AF2D74AEDC0}" type="sibTrans" cxnId="{0005090B-FFED-444E-831E-7524FD787455}">
      <dgm:prSet/>
      <dgm:spPr/>
      <dgm:t>
        <a:bodyPr/>
        <a:lstStyle/>
        <a:p>
          <a:endParaRPr lang="en-US"/>
        </a:p>
      </dgm:t>
    </dgm:pt>
    <dgm:pt modelId="{E8028DDB-AACF-417E-AC75-DAC05625AF03}">
      <dgm:prSet custT="1"/>
      <dgm:spPr>
        <a:solidFill>
          <a:srgbClr val="FFC000"/>
        </a:solidFill>
      </dgm:spPr>
      <dgm:t>
        <a:bodyPr/>
        <a:lstStyle/>
        <a:p>
          <a:pPr rtl="0"/>
          <a:r>
            <a:rPr lang="el-GR" sz="1800" b="0">
              <a:solidFill>
                <a:schemeClr val="tx1"/>
              </a:solidFill>
            </a:rPr>
            <a:t>εκλέγει τον πρόεδρο της Ευρωπαϊκής Επιτροπής</a:t>
          </a:r>
          <a:endParaRPr lang="en-IE" sz="1800" b="0" dirty="0">
            <a:solidFill>
              <a:schemeClr val="tx1"/>
            </a:solidFill>
          </a:endParaRPr>
        </a:p>
      </dgm:t>
    </dgm:pt>
    <dgm:pt modelId="{CB20CB47-9BD2-4E66-83B0-70D3870AC0B2}" type="parTrans" cxnId="{18DA7F4F-74C0-4D1C-A757-4A26AE6E9660}">
      <dgm:prSet/>
      <dgm:spPr/>
      <dgm:t>
        <a:bodyPr/>
        <a:lstStyle/>
        <a:p>
          <a:endParaRPr lang="en-US"/>
        </a:p>
      </dgm:t>
    </dgm:pt>
    <dgm:pt modelId="{8720CC4D-BE4A-4B26-8D90-134D9A36323D}" type="sibTrans" cxnId="{18DA7F4F-74C0-4D1C-A757-4A26AE6E9660}">
      <dgm:prSet/>
      <dgm:spPr/>
      <dgm:t>
        <a:bodyPr/>
        <a:lstStyle/>
        <a:p>
          <a:endParaRPr lang="en-US"/>
        </a:p>
      </dgm:t>
    </dgm:pt>
    <dgm:pt modelId="{C60B4388-5BE2-49DA-AF00-1BB77197FDE2}">
      <dgm:prSet custT="1"/>
      <dgm:spPr>
        <a:solidFill>
          <a:srgbClr val="FFC000"/>
        </a:solidFill>
      </dgm:spPr>
      <dgm:t>
        <a:bodyPr/>
        <a:lstStyle/>
        <a:p>
          <a:pPr rtl="0"/>
          <a:r>
            <a:rPr lang="el-GR" sz="1800" b="0">
              <a:solidFill>
                <a:schemeClr val="tx1"/>
              </a:solidFill>
            </a:rPr>
            <a:t>εγκρίνει τον προϋπολογισμό της ΕΕ</a:t>
          </a:r>
          <a:endParaRPr lang="en-IE" sz="1800" b="0" dirty="0">
            <a:solidFill>
              <a:schemeClr val="tx1"/>
            </a:solidFill>
          </a:endParaRPr>
        </a:p>
      </dgm:t>
    </dgm:pt>
    <dgm:pt modelId="{131A31C5-62BD-4FFC-A200-BB4B3088474B}" type="parTrans" cxnId="{AF270CEC-957B-4B46-94C5-A3F3D720DAD0}">
      <dgm:prSet/>
      <dgm:spPr/>
      <dgm:t>
        <a:bodyPr/>
        <a:lstStyle/>
        <a:p>
          <a:endParaRPr lang="en-US"/>
        </a:p>
      </dgm:t>
    </dgm:pt>
    <dgm:pt modelId="{D68D6159-39CF-4128-96FE-7071A4649BD8}" type="sibTrans" cxnId="{AF270CEC-957B-4B46-94C5-A3F3D720DAD0}">
      <dgm:prSet/>
      <dgm:spPr/>
      <dgm:t>
        <a:bodyPr/>
        <a:lstStyle/>
        <a:p>
          <a:endParaRPr lang="en-US"/>
        </a:p>
      </dgm:t>
    </dgm:pt>
    <dgm:pt modelId="{C475C7A0-690D-4A3F-9FE9-07590BB8CECD}">
      <dgm:prSet custT="1"/>
      <dgm:spPr>
        <a:solidFill>
          <a:srgbClr val="FFC000"/>
        </a:solidFill>
      </dgm:spPr>
      <dgm:t>
        <a:bodyPr/>
        <a:lstStyle/>
        <a:p>
          <a:pPr rtl="0"/>
          <a:r>
            <a:rPr lang="el-GR" sz="1800" b="0" dirty="0">
              <a:solidFill>
                <a:schemeClr val="tx1"/>
              </a:solidFill>
            </a:rPr>
            <a:t>διεξάγει τουλάχιστον έξι συνεδριάσεις ετησίως στις Βρυξέλλες (Βέλγιο) και 12 στο Στρασβούργο (Γαλλία)</a:t>
          </a:r>
          <a:endParaRPr lang="en-IE" sz="1900" b="0" dirty="0">
            <a:solidFill>
              <a:schemeClr val="tx1"/>
            </a:solidFill>
          </a:endParaRPr>
        </a:p>
      </dgm:t>
    </dgm:pt>
    <dgm:pt modelId="{926E2EF2-44D2-4A7C-A5F5-5DCA4E13D31A}" type="parTrans" cxnId="{F81E943C-0EAB-4952-8388-DEB0F5B63B44}">
      <dgm:prSet/>
      <dgm:spPr/>
      <dgm:t>
        <a:bodyPr/>
        <a:lstStyle/>
        <a:p>
          <a:endParaRPr lang="en-US"/>
        </a:p>
      </dgm:t>
    </dgm:pt>
    <dgm:pt modelId="{747A0153-A71D-4163-8926-FF8969DF3431}" type="sibTrans" cxnId="{F81E943C-0EAB-4952-8388-DEB0F5B63B44}">
      <dgm:prSet/>
      <dgm:spPr/>
      <dgm:t>
        <a:bodyPr/>
        <a:lstStyle/>
        <a:p>
          <a:endParaRPr lang="en-US"/>
        </a:p>
      </dgm:t>
    </dgm:pt>
    <dgm:pt modelId="{E1790290-581A-4C84-91EA-CAD052E93A59}" type="pres">
      <dgm:prSet presAssocID="{768B5C1F-2483-412A-BDE0-8974F6ED1021}" presName="linear" presStyleCnt="0">
        <dgm:presLayoutVars>
          <dgm:animLvl val="lvl"/>
          <dgm:resizeHandles val="exact"/>
        </dgm:presLayoutVars>
      </dgm:prSet>
      <dgm:spPr/>
    </dgm:pt>
    <dgm:pt modelId="{B9BC91AA-3A86-49A9-B4FD-A76EA5E21331}" type="pres">
      <dgm:prSet presAssocID="{560DFD22-2CAF-421D-A9A3-D3C2FFB229D4}" presName="parentText" presStyleLbl="node1" presStyleIdx="0" presStyleCnt="7">
        <dgm:presLayoutVars>
          <dgm:chMax val="0"/>
          <dgm:bulletEnabled val="1"/>
        </dgm:presLayoutVars>
      </dgm:prSet>
      <dgm:spPr/>
    </dgm:pt>
    <dgm:pt modelId="{6611974D-4F43-4DF2-B93E-4EA5D945A3B1}" type="pres">
      <dgm:prSet presAssocID="{7301982C-B647-46A9-92FE-80A99C5AE089}" presName="spacer" presStyleCnt="0"/>
      <dgm:spPr/>
    </dgm:pt>
    <dgm:pt modelId="{4FE1037A-DEA2-4953-80B1-C4AB23FF5CB3}" type="pres">
      <dgm:prSet presAssocID="{C9EBD0BD-4459-45D5-9A1E-1B6378142E1C}" presName="parentText" presStyleLbl="node1" presStyleIdx="1" presStyleCnt="7">
        <dgm:presLayoutVars>
          <dgm:chMax val="0"/>
          <dgm:bulletEnabled val="1"/>
        </dgm:presLayoutVars>
      </dgm:prSet>
      <dgm:spPr/>
    </dgm:pt>
    <dgm:pt modelId="{B320E652-B53D-4C8D-BD65-4229C8D24313}" type="pres">
      <dgm:prSet presAssocID="{AA1827B8-0390-435D-8A64-30B31B5475E9}" presName="spacer" presStyleCnt="0"/>
      <dgm:spPr/>
    </dgm:pt>
    <dgm:pt modelId="{07C6446F-ECCD-4CA1-8344-080591932ED6}" type="pres">
      <dgm:prSet presAssocID="{DDF773E0-5ED0-4453-8E9E-1FDEB08137C7}" presName="parentText" presStyleLbl="node1" presStyleIdx="2" presStyleCnt="7">
        <dgm:presLayoutVars>
          <dgm:chMax val="0"/>
          <dgm:bulletEnabled val="1"/>
        </dgm:presLayoutVars>
      </dgm:prSet>
      <dgm:spPr/>
    </dgm:pt>
    <dgm:pt modelId="{AA617802-0088-4F0F-969E-30A79C6BF2AD}" type="pres">
      <dgm:prSet presAssocID="{BBF630F5-6950-448B-868B-ADBAF96216B0}" presName="spacer" presStyleCnt="0"/>
      <dgm:spPr/>
    </dgm:pt>
    <dgm:pt modelId="{715891AF-FC43-40E9-9BA1-84AAEC706364}" type="pres">
      <dgm:prSet presAssocID="{D17BC7BB-AC77-47F1-B850-7B5CE791F236}" presName="parentText" presStyleLbl="node1" presStyleIdx="3" presStyleCnt="7">
        <dgm:presLayoutVars>
          <dgm:chMax val="0"/>
          <dgm:bulletEnabled val="1"/>
        </dgm:presLayoutVars>
      </dgm:prSet>
      <dgm:spPr/>
    </dgm:pt>
    <dgm:pt modelId="{8992DAF4-0B26-489D-8837-A11516C75E03}" type="pres">
      <dgm:prSet presAssocID="{DFD98C43-5D26-4C14-9ECA-9AF2D74AEDC0}" presName="spacer" presStyleCnt="0"/>
      <dgm:spPr/>
    </dgm:pt>
    <dgm:pt modelId="{1BA08AB3-DFE7-4294-97EA-0DE79AB5366F}" type="pres">
      <dgm:prSet presAssocID="{E8028DDB-AACF-417E-AC75-DAC05625AF03}" presName="parentText" presStyleLbl="node1" presStyleIdx="4" presStyleCnt="7">
        <dgm:presLayoutVars>
          <dgm:chMax val="0"/>
          <dgm:bulletEnabled val="1"/>
        </dgm:presLayoutVars>
      </dgm:prSet>
      <dgm:spPr/>
    </dgm:pt>
    <dgm:pt modelId="{35EF5703-CD3C-429E-A309-464A2E42D27A}" type="pres">
      <dgm:prSet presAssocID="{8720CC4D-BE4A-4B26-8D90-134D9A36323D}" presName="spacer" presStyleCnt="0"/>
      <dgm:spPr/>
    </dgm:pt>
    <dgm:pt modelId="{C9254F1F-409A-4C00-BAEE-417CE0DBBEC0}" type="pres">
      <dgm:prSet presAssocID="{C60B4388-5BE2-49DA-AF00-1BB77197FDE2}" presName="parentText" presStyleLbl="node1" presStyleIdx="5" presStyleCnt="7">
        <dgm:presLayoutVars>
          <dgm:chMax val="0"/>
          <dgm:bulletEnabled val="1"/>
        </dgm:presLayoutVars>
      </dgm:prSet>
      <dgm:spPr/>
    </dgm:pt>
    <dgm:pt modelId="{B293DEBD-0FC5-428B-85E0-2B004C805257}" type="pres">
      <dgm:prSet presAssocID="{D68D6159-39CF-4128-96FE-7071A4649BD8}" presName="spacer" presStyleCnt="0"/>
      <dgm:spPr/>
    </dgm:pt>
    <dgm:pt modelId="{394A40C5-2767-41BB-851C-AE743E22805B}" type="pres">
      <dgm:prSet presAssocID="{C475C7A0-690D-4A3F-9FE9-07590BB8CECD}" presName="parentText" presStyleLbl="node1" presStyleIdx="6" presStyleCnt="7">
        <dgm:presLayoutVars>
          <dgm:chMax val="0"/>
          <dgm:bulletEnabled val="1"/>
        </dgm:presLayoutVars>
      </dgm:prSet>
      <dgm:spPr/>
    </dgm:pt>
  </dgm:ptLst>
  <dgm:cxnLst>
    <dgm:cxn modelId="{B5FC3207-416F-48EF-909B-25B45DBBA7EB}" type="presOf" srcId="{C475C7A0-690D-4A3F-9FE9-07590BB8CECD}" destId="{394A40C5-2767-41BB-851C-AE743E22805B}" srcOrd="0" destOrd="0" presId="urn:microsoft.com/office/officeart/2005/8/layout/vList2"/>
    <dgm:cxn modelId="{0005090B-FFED-444E-831E-7524FD787455}" srcId="{768B5C1F-2483-412A-BDE0-8974F6ED1021}" destId="{D17BC7BB-AC77-47F1-B850-7B5CE791F236}" srcOrd="3" destOrd="0" parTransId="{2ED171F2-6983-4C1F-AC0B-BBE1D0AE1204}" sibTransId="{DFD98C43-5D26-4C14-9ECA-9AF2D74AEDC0}"/>
    <dgm:cxn modelId="{8B269019-A93D-492E-BFBD-94FD26B903CB}" srcId="{768B5C1F-2483-412A-BDE0-8974F6ED1021}" destId="{DDF773E0-5ED0-4453-8E9E-1FDEB08137C7}" srcOrd="2" destOrd="0" parTransId="{4AC9AB2D-FBEE-4F5E-9908-3D0BF9BC3B20}" sibTransId="{BBF630F5-6950-448B-868B-ADBAF96216B0}"/>
    <dgm:cxn modelId="{DC518925-2C2D-4970-986C-7E290DC1C00B}" type="presOf" srcId="{C9EBD0BD-4459-45D5-9A1E-1B6378142E1C}" destId="{4FE1037A-DEA2-4953-80B1-C4AB23FF5CB3}" srcOrd="0" destOrd="0" presId="urn:microsoft.com/office/officeart/2005/8/layout/vList2"/>
    <dgm:cxn modelId="{F81E943C-0EAB-4952-8388-DEB0F5B63B44}" srcId="{768B5C1F-2483-412A-BDE0-8974F6ED1021}" destId="{C475C7A0-690D-4A3F-9FE9-07590BB8CECD}" srcOrd="6" destOrd="0" parTransId="{926E2EF2-44D2-4A7C-A5F5-5DCA4E13D31A}" sibTransId="{747A0153-A71D-4163-8926-FF8969DF3431}"/>
    <dgm:cxn modelId="{6943C43F-06DA-4E98-B86F-9F22C2CD9972}" type="presOf" srcId="{C60B4388-5BE2-49DA-AF00-1BB77197FDE2}" destId="{C9254F1F-409A-4C00-BAEE-417CE0DBBEC0}" srcOrd="0" destOrd="0" presId="urn:microsoft.com/office/officeart/2005/8/layout/vList2"/>
    <dgm:cxn modelId="{39838342-5056-4D6D-A925-DF9BF36642CF}" type="presOf" srcId="{768B5C1F-2483-412A-BDE0-8974F6ED1021}" destId="{E1790290-581A-4C84-91EA-CAD052E93A59}" srcOrd="0" destOrd="0" presId="urn:microsoft.com/office/officeart/2005/8/layout/vList2"/>
    <dgm:cxn modelId="{95DF3B45-1BBE-49F9-BB94-183195EB21A9}" type="presOf" srcId="{560DFD22-2CAF-421D-A9A3-D3C2FFB229D4}" destId="{B9BC91AA-3A86-49A9-B4FD-A76EA5E21331}" srcOrd="0" destOrd="0" presId="urn:microsoft.com/office/officeart/2005/8/layout/vList2"/>
    <dgm:cxn modelId="{DA40094E-2790-43FE-B49D-D8F0A736096E}" srcId="{768B5C1F-2483-412A-BDE0-8974F6ED1021}" destId="{C9EBD0BD-4459-45D5-9A1E-1B6378142E1C}" srcOrd="1" destOrd="0" parTransId="{6474E237-3E9E-4F4F-8799-AB5474F10277}" sibTransId="{AA1827B8-0390-435D-8A64-30B31B5475E9}"/>
    <dgm:cxn modelId="{18DA7F4F-74C0-4D1C-A757-4A26AE6E9660}" srcId="{768B5C1F-2483-412A-BDE0-8974F6ED1021}" destId="{E8028DDB-AACF-417E-AC75-DAC05625AF03}" srcOrd="4" destOrd="0" parTransId="{CB20CB47-9BD2-4E66-83B0-70D3870AC0B2}" sibTransId="{8720CC4D-BE4A-4B26-8D90-134D9A36323D}"/>
    <dgm:cxn modelId="{B886F195-25BF-4288-A293-311885BE4658}" type="presOf" srcId="{D17BC7BB-AC77-47F1-B850-7B5CE791F236}" destId="{715891AF-FC43-40E9-9BA1-84AAEC706364}" srcOrd="0" destOrd="0" presId="urn:microsoft.com/office/officeart/2005/8/layout/vList2"/>
    <dgm:cxn modelId="{32A417CB-B56A-4B02-81B2-E543F705F6AE}" type="presOf" srcId="{E8028DDB-AACF-417E-AC75-DAC05625AF03}" destId="{1BA08AB3-DFE7-4294-97EA-0DE79AB5366F}" srcOrd="0" destOrd="0" presId="urn:microsoft.com/office/officeart/2005/8/layout/vList2"/>
    <dgm:cxn modelId="{7B6161DF-ADE0-4223-9E90-EE2FF187255C}" srcId="{768B5C1F-2483-412A-BDE0-8974F6ED1021}" destId="{560DFD22-2CAF-421D-A9A3-D3C2FFB229D4}" srcOrd="0" destOrd="0" parTransId="{AB05733B-4864-43DA-A173-7DF41A84B0EB}" sibTransId="{7301982C-B647-46A9-92FE-80A99C5AE089}"/>
    <dgm:cxn modelId="{BFF442E2-AF9E-4B59-96D2-46B1F3070DB9}" type="presOf" srcId="{DDF773E0-5ED0-4453-8E9E-1FDEB08137C7}" destId="{07C6446F-ECCD-4CA1-8344-080591932ED6}" srcOrd="0" destOrd="0" presId="urn:microsoft.com/office/officeart/2005/8/layout/vList2"/>
    <dgm:cxn modelId="{AF270CEC-957B-4B46-94C5-A3F3D720DAD0}" srcId="{768B5C1F-2483-412A-BDE0-8974F6ED1021}" destId="{C60B4388-5BE2-49DA-AF00-1BB77197FDE2}" srcOrd="5" destOrd="0" parTransId="{131A31C5-62BD-4FFC-A200-BB4B3088474B}" sibTransId="{D68D6159-39CF-4128-96FE-7071A4649BD8}"/>
    <dgm:cxn modelId="{52BDA583-713C-4261-B1AD-ACBA6098E4F5}" type="presParOf" srcId="{E1790290-581A-4C84-91EA-CAD052E93A59}" destId="{B9BC91AA-3A86-49A9-B4FD-A76EA5E21331}" srcOrd="0" destOrd="0" presId="urn:microsoft.com/office/officeart/2005/8/layout/vList2"/>
    <dgm:cxn modelId="{B8FF128F-C6FD-4C12-9856-C27EF5F10DDD}" type="presParOf" srcId="{E1790290-581A-4C84-91EA-CAD052E93A59}" destId="{6611974D-4F43-4DF2-B93E-4EA5D945A3B1}" srcOrd="1" destOrd="0" presId="urn:microsoft.com/office/officeart/2005/8/layout/vList2"/>
    <dgm:cxn modelId="{AB4E0FA3-4FE2-4DA4-8BF2-134A0D59B228}" type="presParOf" srcId="{E1790290-581A-4C84-91EA-CAD052E93A59}" destId="{4FE1037A-DEA2-4953-80B1-C4AB23FF5CB3}" srcOrd="2" destOrd="0" presId="urn:microsoft.com/office/officeart/2005/8/layout/vList2"/>
    <dgm:cxn modelId="{54292A75-4C64-4A32-9696-8412A0B00268}" type="presParOf" srcId="{E1790290-581A-4C84-91EA-CAD052E93A59}" destId="{B320E652-B53D-4C8D-BD65-4229C8D24313}" srcOrd="3" destOrd="0" presId="urn:microsoft.com/office/officeart/2005/8/layout/vList2"/>
    <dgm:cxn modelId="{0DE59BE8-5AE2-445F-8DF2-31F01F06838D}" type="presParOf" srcId="{E1790290-581A-4C84-91EA-CAD052E93A59}" destId="{07C6446F-ECCD-4CA1-8344-080591932ED6}" srcOrd="4" destOrd="0" presId="urn:microsoft.com/office/officeart/2005/8/layout/vList2"/>
    <dgm:cxn modelId="{3A3BEDEF-E1C1-4BCD-9AEE-5A537E2E378D}" type="presParOf" srcId="{E1790290-581A-4C84-91EA-CAD052E93A59}" destId="{AA617802-0088-4F0F-969E-30A79C6BF2AD}" srcOrd="5" destOrd="0" presId="urn:microsoft.com/office/officeart/2005/8/layout/vList2"/>
    <dgm:cxn modelId="{71E6698C-78F4-4279-B192-B97BFDE96726}" type="presParOf" srcId="{E1790290-581A-4C84-91EA-CAD052E93A59}" destId="{715891AF-FC43-40E9-9BA1-84AAEC706364}" srcOrd="6" destOrd="0" presId="urn:microsoft.com/office/officeart/2005/8/layout/vList2"/>
    <dgm:cxn modelId="{3B3DE47B-32D8-4798-8477-3756AF3022BF}" type="presParOf" srcId="{E1790290-581A-4C84-91EA-CAD052E93A59}" destId="{8992DAF4-0B26-489D-8837-A11516C75E03}" srcOrd="7" destOrd="0" presId="urn:microsoft.com/office/officeart/2005/8/layout/vList2"/>
    <dgm:cxn modelId="{30FEAE6F-1223-486B-B7CE-E2559B5C72F0}" type="presParOf" srcId="{E1790290-581A-4C84-91EA-CAD052E93A59}" destId="{1BA08AB3-DFE7-4294-97EA-0DE79AB5366F}" srcOrd="8" destOrd="0" presId="urn:microsoft.com/office/officeart/2005/8/layout/vList2"/>
    <dgm:cxn modelId="{CF1BA315-9D25-4B86-9ACB-B5802CBB2AB3}" type="presParOf" srcId="{E1790290-581A-4C84-91EA-CAD052E93A59}" destId="{35EF5703-CD3C-429E-A309-464A2E42D27A}" srcOrd="9" destOrd="0" presId="urn:microsoft.com/office/officeart/2005/8/layout/vList2"/>
    <dgm:cxn modelId="{7D9C72C1-CF66-4374-9CA3-2F1D85CB97BE}" type="presParOf" srcId="{E1790290-581A-4C84-91EA-CAD052E93A59}" destId="{C9254F1F-409A-4C00-BAEE-417CE0DBBEC0}" srcOrd="10" destOrd="0" presId="urn:microsoft.com/office/officeart/2005/8/layout/vList2"/>
    <dgm:cxn modelId="{69723510-E482-40B1-88C6-A7FCE632C766}" type="presParOf" srcId="{E1790290-581A-4C84-91EA-CAD052E93A59}" destId="{B293DEBD-0FC5-428B-85E0-2B004C805257}" srcOrd="11" destOrd="0" presId="urn:microsoft.com/office/officeart/2005/8/layout/vList2"/>
    <dgm:cxn modelId="{CC75A07D-72EB-4E70-AEB4-07100257E3C9}" type="presParOf" srcId="{E1790290-581A-4C84-91EA-CAD052E93A59}" destId="{394A40C5-2767-41BB-851C-AE743E22805B}"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4F8E1B-6F96-4983-946B-04662C1BA5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22A69B-F796-46AD-9362-F867264B2F3C}">
      <dgm:prSet custT="1"/>
      <dgm:spPr>
        <a:solidFill>
          <a:srgbClr val="FFC000"/>
        </a:solidFill>
      </dgm:spPr>
      <dgm:t>
        <a:bodyPr/>
        <a:lstStyle/>
        <a:p>
          <a:pPr rtl="0"/>
          <a:r>
            <a:rPr lang="el-GR" sz="1800" b="0" dirty="0">
              <a:solidFill>
                <a:schemeClr val="tx1"/>
              </a:solidFill>
            </a:rPr>
            <a:t>στο πλαίσιό του συνέρχονται οι αρχηγοί κρατών ή κυβερνήσεων όλων των χωρών της ΕΕ</a:t>
          </a:r>
          <a:endParaRPr lang="en-IE" sz="1800" b="0" dirty="0">
            <a:solidFill>
              <a:schemeClr val="tx1"/>
            </a:solidFill>
          </a:endParaRPr>
        </a:p>
      </dgm:t>
    </dgm:pt>
    <dgm:pt modelId="{F38CD75F-E218-49E2-9C1B-A3362D82162F}" type="parTrans" cxnId="{A4B678C7-0EF1-4479-AEB7-A7E4B63DBC80}">
      <dgm:prSet/>
      <dgm:spPr/>
      <dgm:t>
        <a:bodyPr/>
        <a:lstStyle/>
        <a:p>
          <a:endParaRPr lang="en-US"/>
        </a:p>
      </dgm:t>
    </dgm:pt>
    <dgm:pt modelId="{D37B67A2-D6B8-461C-92B3-94B2EA1FAA8B}" type="sibTrans" cxnId="{A4B678C7-0EF1-4479-AEB7-A7E4B63DBC80}">
      <dgm:prSet/>
      <dgm:spPr/>
      <dgm:t>
        <a:bodyPr/>
        <a:lstStyle/>
        <a:p>
          <a:endParaRPr lang="en-US"/>
        </a:p>
      </dgm:t>
    </dgm:pt>
    <dgm:pt modelId="{CB6F7021-46E4-4F26-B810-6693236197D1}">
      <dgm:prSet custT="1"/>
      <dgm:spPr>
        <a:solidFill>
          <a:srgbClr val="FFC000"/>
        </a:solidFill>
      </dgm:spPr>
      <dgm:t>
        <a:bodyPr/>
        <a:lstStyle/>
        <a:p>
          <a:pPr rtl="0"/>
          <a:r>
            <a:rPr lang="el-GR" sz="1800" b="0" dirty="0">
              <a:solidFill>
                <a:schemeClr val="tx1"/>
              </a:solidFill>
            </a:rPr>
            <a:t>ορίζει τις κύριες προτεραιότητες και κατευθύνσεις πολιτικής της ΕΕ</a:t>
          </a:r>
          <a:endParaRPr lang="en-IE" sz="1800" b="0" dirty="0">
            <a:solidFill>
              <a:schemeClr val="tx1"/>
            </a:solidFill>
          </a:endParaRPr>
        </a:p>
      </dgm:t>
    </dgm:pt>
    <dgm:pt modelId="{4BC7A46C-0D3D-4BDB-ADBA-3BF631560172}" type="parTrans" cxnId="{3C0C775E-B4D1-46BE-BDED-FBEBF55F80FD}">
      <dgm:prSet/>
      <dgm:spPr/>
      <dgm:t>
        <a:bodyPr/>
        <a:lstStyle/>
        <a:p>
          <a:endParaRPr lang="en-US"/>
        </a:p>
      </dgm:t>
    </dgm:pt>
    <dgm:pt modelId="{0AC9FD57-C83F-41FE-8286-21434F36F37F}" type="sibTrans" cxnId="{3C0C775E-B4D1-46BE-BDED-FBEBF55F80FD}">
      <dgm:prSet/>
      <dgm:spPr/>
      <dgm:t>
        <a:bodyPr/>
        <a:lstStyle/>
        <a:p>
          <a:endParaRPr lang="en-US"/>
        </a:p>
      </dgm:t>
    </dgm:pt>
    <dgm:pt modelId="{E9DA9292-FBA8-4BEE-876F-8057A942B437}" type="pres">
      <dgm:prSet presAssocID="{DD4F8E1B-6F96-4983-946B-04662C1BA590}" presName="linear" presStyleCnt="0">
        <dgm:presLayoutVars>
          <dgm:animLvl val="lvl"/>
          <dgm:resizeHandles val="exact"/>
        </dgm:presLayoutVars>
      </dgm:prSet>
      <dgm:spPr/>
    </dgm:pt>
    <dgm:pt modelId="{3A8B946D-8D4A-4046-9F97-DA58CA546363}" type="pres">
      <dgm:prSet presAssocID="{7E22A69B-F796-46AD-9362-F867264B2F3C}" presName="parentText" presStyleLbl="node1" presStyleIdx="0" presStyleCnt="2">
        <dgm:presLayoutVars>
          <dgm:chMax val="0"/>
          <dgm:bulletEnabled val="1"/>
        </dgm:presLayoutVars>
      </dgm:prSet>
      <dgm:spPr/>
    </dgm:pt>
    <dgm:pt modelId="{F1660586-3F57-4546-8AE4-6CC2FFD910E4}" type="pres">
      <dgm:prSet presAssocID="{D37B67A2-D6B8-461C-92B3-94B2EA1FAA8B}" presName="spacer" presStyleCnt="0"/>
      <dgm:spPr/>
    </dgm:pt>
    <dgm:pt modelId="{39BEFE8A-05BC-4A66-859E-B5960F1EAF2D}" type="pres">
      <dgm:prSet presAssocID="{CB6F7021-46E4-4F26-B810-6693236197D1}" presName="parentText" presStyleLbl="node1" presStyleIdx="1" presStyleCnt="2">
        <dgm:presLayoutVars>
          <dgm:chMax val="0"/>
          <dgm:bulletEnabled val="1"/>
        </dgm:presLayoutVars>
      </dgm:prSet>
      <dgm:spPr/>
    </dgm:pt>
  </dgm:ptLst>
  <dgm:cxnLst>
    <dgm:cxn modelId="{3C0C775E-B4D1-46BE-BDED-FBEBF55F80FD}" srcId="{DD4F8E1B-6F96-4983-946B-04662C1BA590}" destId="{CB6F7021-46E4-4F26-B810-6693236197D1}" srcOrd="1" destOrd="0" parTransId="{4BC7A46C-0D3D-4BDB-ADBA-3BF631560172}" sibTransId="{0AC9FD57-C83F-41FE-8286-21434F36F37F}"/>
    <dgm:cxn modelId="{D9635C8E-B07B-4FDF-B9B3-6B59459C5149}" type="presOf" srcId="{7E22A69B-F796-46AD-9362-F867264B2F3C}" destId="{3A8B946D-8D4A-4046-9F97-DA58CA546363}" srcOrd="0" destOrd="0" presId="urn:microsoft.com/office/officeart/2005/8/layout/vList2"/>
    <dgm:cxn modelId="{68B9A293-5D31-4E21-B2BB-4FA110089B65}" type="presOf" srcId="{CB6F7021-46E4-4F26-B810-6693236197D1}" destId="{39BEFE8A-05BC-4A66-859E-B5960F1EAF2D}" srcOrd="0" destOrd="0" presId="urn:microsoft.com/office/officeart/2005/8/layout/vList2"/>
    <dgm:cxn modelId="{B6408A98-C3F6-4174-82B3-2E0F3DF03467}" type="presOf" srcId="{DD4F8E1B-6F96-4983-946B-04662C1BA590}" destId="{E9DA9292-FBA8-4BEE-876F-8057A942B437}" srcOrd="0" destOrd="0" presId="urn:microsoft.com/office/officeart/2005/8/layout/vList2"/>
    <dgm:cxn modelId="{A4B678C7-0EF1-4479-AEB7-A7E4B63DBC80}" srcId="{DD4F8E1B-6F96-4983-946B-04662C1BA590}" destId="{7E22A69B-F796-46AD-9362-F867264B2F3C}" srcOrd="0" destOrd="0" parTransId="{F38CD75F-E218-49E2-9C1B-A3362D82162F}" sibTransId="{D37B67A2-D6B8-461C-92B3-94B2EA1FAA8B}"/>
    <dgm:cxn modelId="{86C1CE2E-7A8E-4C40-ABBF-3252012DEC92}" type="presParOf" srcId="{E9DA9292-FBA8-4BEE-876F-8057A942B437}" destId="{3A8B946D-8D4A-4046-9F97-DA58CA546363}" srcOrd="0" destOrd="0" presId="urn:microsoft.com/office/officeart/2005/8/layout/vList2"/>
    <dgm:cxn modelId="{56EC8B2D-E499-4507-9A3C-D085F331B2D5}" type="presParOf" srcId="{E9DA9292-FBA8-4BEE-876F-8057A942B437}" destId="{F1660586-3F57-4546-8AE4-6CC2FFD910E4}" srcOrd="1" destOrd="0" presId="urn:microsoft.com/office/officeart/2005/8/layout/vList2"/>
    <dgm:cxn modelId="{3D740DE4-9F7C-44B4-AA36-65F2FD8D8B45}" type="presParOf" srcId="{E9DA9292-FBA8-4BEE-876F-8057A942B437}" destId="{39BEFE8A-05BC-4A66-859E-B5960F1EAF2D}"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A769DE-5C55-4015-BD89-FCB0F9F334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D68881-3410-4D6A-A4C4-EFD4020AB915}">
      <dgm:prSet custT="1"/>
      <dgm:spPr>
        <a:solidFill>
          <a:srgbClr val="FFC000"/>
        </a:solidFill>
      </dgm:spPr>
      <dgm:t>
        <a:bodyPr/>
        <a:lstStyle/>
        <a:p>
          <a:pPr rtl="0"/>
          <a:r>
            <a:rPr lang="el-GR" sz="1800" b="0" dirty="0">
              <a:solidFill>
                <a:schemeClr val="tx1"/>
              </a:solidFill>
            </a:rPr>
            <a:t>συνέρχεται τουλάχιστον τέσσερις φορές ετησίως στις Βρυξέλλες (Βέλγιο) ή στο Λουξεμβούργο (Λουξεμβούργο) για τις ευρωπαϊκές συνόδους κορυφής</a:t>
          </a:r>
          <a:endParaRPr lang="en-IE" sz="1800" b="0" dirty="0">
            <a:solidFill>
              <a:schemeClr val="tx1"/>
            </a:solidFill>
          </a:endParaRPr>
        </a:p>
      </dgm:t>
    </dgm:pt>
    <dgm:pt modelId="{7A0A4548-9EBC-45A6-8877-EF6F8D05EE88}" type="parTrans" cxnId="{2F946E57-E98F-4290-8D67-A3484D682D19}">
      <dgm:prSet/>
      <dgm:spPr/>
      <dgm:t>
        <a:bodyPr/>
        <a:lstStyle/>
        <a:p>
          <a:endParaRPr lang="en-US"/>
        </a:p>
      </dgm:t>
    </dgm:pt>
    <dgm:pt modelId="{1EA2B47A-B1E3-42DE-B71F-54E341FD811B}" type="sibTrans" cxnId="{2F946E57-E98F-4290-8D67-A3484D682D19}">
      <dgm:prSet/>
      <dgm:spPr/>
      <dgm:t>
        <a:bodyPr/>
        <a:lstStyle/>
        <a:p>
          <a:endParaRPr lang="en-US"/>
        </a:p>
      </dgm:t>
    </dgm:pt>
    <dgm:pt modelId="{27F2B6D6-9EEF-49CA-B7A8-E1F59690A444}">
      <dgm:prSet custT="1"/>
      <dgm:spPr>
        <a:solidFill>
          <a:srgbClr val="FFC000"/>
        </a:solidFill>
      </dgm:spPr>
      <dgm:t>
        <a:bodyPr/>
        <a:lstStyle/>
        <a:p>
          <a:pPr rtl="0"/>
          <a:r>
            <a:rPr lang="el-GR" sz="1800" b="0">
              <a:solidFill>
                <a:schemeClr val="tx1"/>
              </a:solidFill>
            </a:rPr>
            <a:t>δεν εγκρίνει νόμους της ΕΕ</a:t>
          </a:r>
          <a:endParaRPr lang="en-IE" sz="1800" b="0" dirty="0">
            <a:solidFill>
              <a:schemeClr val="tx1"/>
            </a:solidFill>
          </a:endParaRPr>
        </a:p>
      </dgm:t>
    </dgm:pt>
    <dgm:pt modelId="{D5BF4E4F-DEB9-4654-85C0-72E5DFCDDE9A}" type="sibTrans" cxnId="{922C2AAA-8170-435C-B4C9-86726CC09E3C}">
      <dgm:prSet/>
      <dgm:spPr/>
      <dgm:t>
        <a:bodyPr/>
        <a:lstStyle/>
        <a:p>
          <a:endParaRPr lang="en-US"/>
        </a:p>
      </dgm:t>
    </dgm:pt>
    <dgm:pt modelId="{5A5B7EB7-431E-4FE3-B550-E3D62889D6A0}" type="parTrans" cxnId="{922C2AAA-8170-435C-B4C9-86726CC09E3C}">
      <dgm:prSet/>
      <dgm:spPr/>
      <dgm:t>
        <a:bodyPr/>
        <a:lstStyle/>
        <a:p>
          <a:endParaRPr lang="en-US"/>
        </a:p>
      </dgm:t>
    </dgm:pt>
    <dgm:pt modelId="{9BA67AA7-5AF6-4CBF-A748-22B4E4C63DFC}" type="pres">
      <dgm:prSet presAssocID="{DFA769DE-5C55-4015-BD89-FCB0F9F33467}" presName="linear" presStyleCnt="0">
        <dgm:presLayoutVars>
          <dgm:animLvl val="lvl"/>
          <dgm:resizeHandles val="exact"/>
        </dgm:presLayoutVars>
      </dgm:prSet>
      <dgm:spPr/>
    </dgm:pt>
    <dgm:pt modelId="{5287CFCF-5FDB-4B8D-815B-D85F281BB2C0}" type="pres">
      <dgm:prSet presAssocID="{27F2B6D6-9EEF-49CA-B7A8-E1F59690A444}" presName="parentText" presStyleLbl="node1" presStyleIdx="0" presStyleCnt="2" custScaleY="96922" custLinFactY="-1617" custLinFactNeighborY="-100000">
        <dgm:presLayoutVars>
          <dgm:chMax val="0"/>
          <dgm:bulletEnabled val="1"/>
        </dgm:presLayoutVars>
      </dgm:prSet>
      <dgm:spPr/>
    </dgm:pt>
    <dgm:pt modelId="{17A713FC-D7E0-46B6-821C-87C46D35B42F}" type="pres">
      <dgm:prSet presAssocID="{D5BF4E4F-DEB9-4654-85C0-72E5DFCDDE9A}" presName="spacer" presStyleCnt="0"/>
      <dgm:spPr/>
    </dgm:pt>
    <dgm:pt modelId="{65BBAF80-F255-434B-ABEE-1099CF7F1D78}" type="pres">
      <dgm:prSet presAssocID="{74D68881-3410-4D6A-A4C4-EFD4020AB915}" presName="parentText" presStyleLbl="node1" presStyleIdx="1" presStyleCnt="2" custScaleY="102377" custLinFactNeighborY="-3245">
        <dgm:presLayoutVars>
          <dgm:chMax val="0"/>
          <dgm:bulletEnabled val="1"/>
        </dgm:presLayoutVars>
      </dgm:prSet>
      <dgm:spPr/>
    </dgm:pt>
  </dgm:ptLst>
  <dgm:cxnLst>
    <dgm:cxn modelId="{039D1A08-015F-41C6-9976-CB286C8727E3}" type="presOf" srcId="{74D68881-3410-4D6A-A4C4-EFD4020AB915}" destId="{65BBAF80-F255-434B-ABEE-1099CF7F1D78}" srcOrd="0" destOrd="0" presId="urn:microsoft.com/office/officeart/2005/8/layout/vList2"/>
    <dgm:cxn modelId="{9CD17673-E552-4BAE-8DD1-DEBE843A1540}" type="presOf" srcId="{DFA769DE-5C55-4015-BD89-FCB0F9F33467}" destId="{9BA67AA7-5AF6-4CBF-A748-22B4E4C63DFC}" srcOrd="0" destOrd="0" presId="urn:microsoft.com/office/officeart/2005/8/layout/vList2"/>
    <dgm:cxn modelId="{2F946E57-E98F-4290-8D67-A3484D682D19}" srcId="{DFA769DE-5C55-4015-BD89-FCB0F9F33467}" destId="{74D68881-3410-4D6A-A4C4-EFD4020AB915}" srcOrd="1" destOrd="0" parTransId="{7A0A4548-9EBC-45A6-8877-EF6F8D05EE88}" sibTransId="{1EA2B47A-B1E3-42DE-B71F-54E341FD811B}"/>
    <dgm:cxn modelId="{2BF7CE89-02C6-4071-B9BB-0EDE22664B4D}" type="presOf" srcId="{27F2B6D6-9EEF-49CA-B7A8-E1F59690A444}" destId="{5287CFCF-5FDB-4B8D-815B-D85F281BB2C0}" srcOrd="0" destOrd="0" presId="urn:microsoft.com/office/officeart/2005/8/layout/vList2"/>
    <dgm:cxn modelId="{922C2AAA-8170-435C-B4C9-86726CC09E3C}" srcId="{DFA769DE-5C55-4015-BD89-FCB0F9F33467}" destId="{27F2B6D6-9EEF-49CA-B7A8-E1F59690A444}" srcOrd="0" destOrd="0" parTransId="{5A5B7EB7-431E-4FE3-B550-E3D62889D6A0}" sibTransId="{D5BF4E4F-DEB9-4654-85C0-72E5DFCDDE9A}"/>
    <dgm:cxn modelId="{96C88235-20CA-4D9D-890E-529A3DADA63A}" type="presParOf" srcId="{9BA67AA7-5AF6-4CBF-A748-22B4E4C63DFC}" destId="{5287CFCF-5FDB-4B8D-815B-D85F281BB2C0}" srcOrd="0" destOrd="0" presId="urn:microsoft.com/office/officeart/2005/8/layout/vList2"/>
    <dgm:cxn modelId="{12A6050D-0CB8-44EB-90AB-364ACAFB5094}" type="presParOf" srcId="{9BA67AA7-5AF6-4CBF-A748-22B4E4C63DFC}" destId="{17A713FC-D7E0-46B6-821C-87C46D35B42F}" srcOrd="1" destOrd="0" presId="urn:microsoft.com/office/officeart/2005/8/layout/vList2"/>
    <dgm:cxn modelId="{77915769-E3D3-4CD9-A4C1-0E51398471AE}" type="presParOf" srcId="{9BA67AA7-5AF6-4CBF-A748-22B4E4C63DFC}" destId="{65BBAF80-F255-434B-ABEE-1099CF7F1D78}"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DEE8B-A512-47E2-A3C9-74492F618D4F}">
      <dsp:nvSpPr>
        <dsp:cNvPr id="0" name=""/>
        <dsp:cNvSpPr/>
      </dsp:nvSpPr>
      <dsp:spPr>
        <a:xfrm>
          <a:off x="3151587" y="1545603"/>
          <a:ext cx="2865104" cy="2820629"/>
        </a:xfrm>
        <a:prstGeom prst="ellipse">
          <a:avLst/>
        </a:prstGeom>
        <a:solidFill>
          <a:srgbClr val="00567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l-GR" sz="2400" b="1" kern="1200" dirty="0"/>
            <a:t>24 ΕΠΙΣΗΜΕΣ ΓΛΩΣΣΕΣ ΤΗΣ ΕΕ </a:t>
          </a:r>
          <a:endParaRPr lang="en-US" sz="2400" b="1" kern="1200" dirty="0"/>
        </a:p>
      </dsp:txBody>
      <dsp:txXfrm>
        <a:off x="3571172" y="1958675"/>
        <a:ext cx="2025934" cy="1994485"/>
      </dsp:txXfrm>
    </dsp:sp>
    <dsp:sp modelId="{529148A2-7FCD-4369-9EFC-ACFC3C7F6D7A}">
      <dsp:nvSpPr>
        <dsp:cNvPr id="0" name=""/>
        <dsp:cNvSpPr/>
      </dsp:nvSpPr>
      <dsp:spPr>
        <a:xfrm>
          <a:off x="3486279" y="-1"/>
          <a:ext cx="2164065" cy="2029129"/>
        </a:xfrm>
        <a:prstGeom prst="ellipse">
          <a:avLst/>
        </a:prstGeom>
        <a:solidFill>
          <a:schemeClr val="accent4">
            <a:alpha val="50000"/>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l-GR" sz="1500" b="1" kern="1200" dirty="0"/>
            <a:t>Σλαβικές: </a:t>
          </a:r>
          <a:r>
            <a:rPr lang="el-GR" sz="1500" b="0" kern="1200" dirty="0"/>
            <a:t>βουλγαρικά, τσεχικά, κροατικά, πολωνικά, σλοβακικά και σλοβενικά</a:t>
          </a:r>
          <a:endParaRPr lang="en-US" sz="1500" b="0" kern="1200" dirty="0"/>
        </a:p>
      </dsp:txBody>
      <dsp:txXfrm>
        <a:off x="3803199" y="297158"/>
        <a:ext cx="1530225" cy="1434811"/>
      </dsp:txXfrm>
    </dsp:sp>
    <dsp:sp modelId="{14294006-4B65-442B-A0BD-25F001259F70}">
      <dsp:nvSpPr>
        <dsp:cNvPr id="0" name=""/>
        <dsp:cNvSpPr/>
      </dsp:nvSpPr>
      <dsp:spPr>
        <a:xfrm>
          <a:off x="5626273" y="1872270"/>
          <a:ext cx="2178497" cy="2103946"/>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l-GR" sz="1500" b="1" kern="1200" dirty="0"/>
            <a:t>Γερμανικές: </a:t>
          </a:r>
          <a:r>
            <a:rPr lang="el-GR" sz="1500" b="0" kern="1200" dirty="0"/>
            <a:t>δανικά, γερμανικά, αγγλικά, ολλανδικά και σουηδικά</a:t>
          </a:r>
          <a:endParaRPr lang="en-US" sz="1500" b="0" kern="1200" dirty="0"/>
        </a:p>
      </dsp:txBody>
      <dsp:txXfrm>
        <a:off x="5945306" y="2180386"/>
        <a:ext cx="1540431" cy="1487714"/>
      </dsp:txXfrm>
    </dsp:sp>
    <dsp:sp modelId="{E5581C0B-7D92-4AD3-97E0-B4938FE73CA5}">
      <dsp:nvSpPr>
        <dsp:cNvPr id="0" name=""/>
        <dsp:cNvSpPr/>
      </dsp:nvSpPr>
      <dsp:spPr>
        <a:xfrm>
          <a:off x="3419898" y="3669169"/>
          <a:ext cx="2239879" cy="2181620"/>
        </a:xfrm>
        <a:prstGeom prst="ellipse">
          <a:avLst/>
        </a:prstGeom>
        <a:solidFill>
          <a:schemeClr val="accent4">
            <a:alpha val="50000"/>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l-GR" sz="1500" b="1" kern="1200" dirty="0"/>
            <a:t>Λατινογενείς: </a:t>
          </a:r>
          <a:r>
            <a:rPr lang="el-GR" sz="1500" b="0" kern="1200" dirty="0"/>
            <a:t>ισπανικά, γαλλικά, ιταλικά, πορτογαλικά και ρουμανικά</a:t>
          </a:r>
          <a:endParaRPr lang="en-US" sz="1500" b="0" kern="1200" dirty="0"/>
        </a:p>
      </dsp:txBody>
      <dsp:txXfrm>
        <a:off x="3747921" y="3988660"/>
        <a:ext cx="1583833" cy="1542638"/>
      </dsp:txXfrm>
    </dsp:sp>
    <dsp:sp modelId="{422BC532-F1F3-4869-AE88-2EBED49E2E90}">
      <dsp:nvSpPr>
        <dsp:cNvPr id="0" name=""/>
        <dsp:cNvSpPr/>
      </dsp:nvSpPr>
      <dsp:spPr>
        <a:xfrm>
          <a:off x="1386731" y="1866876"/>
          <a:ext cx="2227058" cy="2178082"/>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l-GR" sz="1500" b="1" kern="1200" dirty="0"/>
            <a:t>Άλλες: </a:t>
          </a:r>
          <a:r>
            <a:rPr lang="el-GR" sz="1500" b="0" kern="1200" dirty="0"/>
            <a:t>εσθονικά και φινλανδικά, ελληνικά, ιρλανδικά, λιθουανικά και </a:t>
          </a:r>
          <a:r>
            <a:rPr lang="el-GR" sz="1500" b="0" kern="1200" dirty="0" err="1"/>
            <a:t>λετονικά</a:t>
          </a:r>
          <a:r>
            <a:rPr lang="el-GR" sz="1500" b="0" kern="1200" dirty="0"/>
            <a:t>, ουγγρικά, </a:t>
          </a:r>
          <a:r>
            <a:rPr lang="el-GR" sz="1500" b="0" i="0" kern="1200" dirty="0"/>
            <a:t>μαλτέζικα</a:t>
          </a:r>
          <a:endParaRPr lang="en-US" sz="1500" b="0" kern="1200" dirty="0"/>
        </a:p>
      </dsp:txBody>
      <dsp:txXfrm>
        <a:off x="1712876" y="2185849"/>
        <a:ext cx="1574768" cy="15401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53E10-EE28-4A6C-93F1-8D17BDA9655B}">
      <dsp:nvSpPr>
        <dsp:cNvPr id="0" name=""/>
        <dsp:cNvSpPr/>
      </dsp:nvSpPr>
      <dsp:spPr>
        <a:xfrm>
          <a:off x="0" y="0"/>
          <a:ext cx="3897634" cy="1101337"/>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dirty="0">
              <a:solidFill>
                <a:schemeClr val="tx1"/>
              </a:solidFill>
            </a:rPr>
            <a:t>εκπροσωπεί τις κυβερνήσεις των χωρών της ΕΕ</a:t>
          </a:r>
          <a:endParaRPr lang="en-IE" sz="1700" kern="1200" dirty="0">
            <a:solidFill>
              <a:schemeClr val="tx1"/>
            </a:solidFill>
          </a:endParaRPr>
        </a:p>
      </dsp:txBody>
      <dsp:txXfrm>
        <a:off x="53763" y="53763"/>
        <a:ext cx="3790108" cy="993811"/>
      </dsp:txXfrm>
    </dsp:sp>
    <dsp:sp modelId="{0573FA43-24D1-4D72-85C2-86103A7FCEF0}">
      <dsp:nvSpPr>
        <dsp:cNvPr id="0" name=""/>
        <dsp:cNvSpPr/>
      </dsp:nvSpPr>
      <dsp:spPr>
        <a:xfrm>
          <a:off x="0" y="1114482"/>
          <a:ext cx="3897634" cy="1101337"/>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στο πλαίσιό του συνέρχονται υπουργοί των χωρών της ΕΕ, που συνεδριάζουν για να συζητήσουν θέματα της ΕΕ (γεωργία, εξωτερικές υποθέσεις, δικαιοσύνη κ.λπ.)</a:t>
          </a:r>
          <a:endParaRPr lang="en-IE" sz="1700" kern="1200" dirty="0">
            <a:solidFill>
              <a:schemeClr val="tx1"/>
            </a:solidFill>
          </a:endParaRPr>
        </a:p>
      </dsp:txBody>
      <dsp:txXfrm>
        <a:off x="53763" y="1168245"/>
        <a:ext cx="3790108" cy="993811"/>
      </dsp:txXfrm>
    </dsp:sp>
    <dsp:sp modelId="{050DFA99-827A-4EA5-8157-94CD9436E216}">
      <dsp:nvSpPr>
        <dsp:cNvPr id="0" name=""/>
        <dsp:cNvSpPr/>
      </dsp:nvSpPr>
      <dsp:spPr>
        <a:xfrm>
          <a:off x="0" y="2228940"/>
          <a:ext cx="3897634" cy="1101337"/>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λαμβάνει αποφάσεις και ψηφίζει νόμους μαζί με το Ευρωπαϊκό Κοινοβούλιο</a:t>
          </a:r>
          <a:endParaRPr lang="en-IE" sz="1700" kern="1200" dirty="0">
            <a:solidFill>
              <a:schemeClr val="tx1"/>
            </a:solidFill>
          </a:endParaRPr>
        </a:p>
      </dsp:txBody>
      <dsp:txXfrm>
        <a:off x="53763" y="2282703"/>
        <a:ext cx="3790108" cy="993811"/>
      </dsp:txXfrm>
    </dsp:sp>
    <dsp:sp modelId="{4F8DE995-AA6F-4DFE-8486-B480892B9757}">
      <dsp:nvSpPr>
        <dsp:cNvPr id="0" name=""/>
        <dsp:cNvSpPr/>
      </dsp:nvSpPr>
      <dsp:spPr>
        <a:xfrm>
          <a:off x="0" y="3343398"/>
          <a:ext cx="3897634" cy="1101337"/>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έχει εναλλασσόμενη Προεδρία —κάθε έξι μήνες αναλαμβάνει την Προεδρία διαφορετική χώρα της ΕΕ</a:t>
          </a:r>
          <a:endParaRPr lang="en-IE" sz="1700" kern="1200" dirty="0">
            <a:solidFill>
              <a:schemeClr val="tx1"/>
            </a:solidFill>
          </a:endParaRPr>
        </a:p>
      </dsp:txBody>
      <dsp:txXfrm>
        <a:off x="53763" y="3397161"/>
        <a:ext cx="3790108" cy="993811"/>
      </dsp:txXfrm>
    </dsp:sp>
    <dsp:sp modelId="{C7565D90-15C1-4236-9AEC-41345840738B}">
      <dsp:nvSpPr>
        <dsp:cNvPr id="0" name=""/>
        <dsp:cNvSpPr/>
      </dsp:nvSpPr>
      <dsp:spPr>
        <a:xfrm>
          <a:off x="0" y="4457856"/>
          <a:ext cx="3897634" cy="1101337"/>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dirty="0">
              <a:solidFill>
                <a:schemeClr val="tx1"/>
              </a:solidFill>
            </a:rPr>
            <a:t>συνεδριάζει στις Βρυξέλλες ή στο Λουξεμβούργο</a:t>
          </a:r>
          <a:endParaRPr lang="en-IE" sz="1700" kern="1200" dirty="0">
            <a:solidFill>
              <a:schemeClr val="tx1"/>
            </a:solidFill>
          </a:endParaRPr>
        </a:p>
      </dsp:txBody>
      <dsp:txXfrm>
        <a:off x="53763" y="4511619"/>
        <a:ext cx="3790108" cy="99381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2307-406E-4677-8693-5E4A914BB902}">
      <dsp:nvSpPr>
        <dsp:cNvPr id="0" name=""/>
        <dsp:cNvSpPr/>
      </dsp:nvSpPr>
      <dsp:spPr>
        <a:xfrm>
          <a:off x="0" y="12963"/>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dirty="0">
              <a:solidFill>
                <a:schemeClr val="tx1"/>
              </a:solidFill>
            </a:rPr>
            <a:t>εκπροσωπεί τα κοινά συμφέροντα της ΕΕ</a:t>
          </a:r>
          <a:endParaRPr lang="en-IE" sz="1700" kern="1200" dirty="0">
            <a:solidFill>
              <a:schemeClr val="tx1"/>
            </a:solidFill>
          </a:endParaRPr>
        </a:p>
      </dsp:txBody>
      <dsp:txXfrm>
        <a:off x="37481" y="50444"/>
        <a:ext cx="3917918" cy="692850"/>
      </dsp:txXfrm>
    </dsp:sp>
    <dsp:sp modelId="{08F48461-68D3-4A76-AAB9-A6AAE6BA7FA1}">
      <dsp:nvSpPr>
        <dsp:cNvPr id="0" name=""/>
        <dsp:cNvSpPr/>
      </dsp:nvSpPr>
      <dsp:spPr>
        <a:xfrm>
          <a:off x="0" y="809575"/>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l-GR" sz="1400" kern="1200" dirty="0">
              <a:solidFill>
                <a:schemeClr val="tx1"/>
              </a:solidFill>
            </a:rPr>
            <a:t>αποτελείται από έναν πρόεδρο, καθώς και έναν επίτροπο από κάθε χώρα της ΕΕ, ο οποίος είναι αρμόδιος για συγκεκριμένο αντικείμενο</a:t>
          </a:r>
          <a:endParaRPr lang="en-IE" sz="1400" kern="1200" dirty="0">
            <a:solidFill>
              <a:schemeClr val="tx1"/>
            </a:solidFill>
          </a:endParaRPr>
        </a:p>
      </dsp:txBody>
      <dsp:txXfrm>
        <a:off x="37481" y="847056"/>
        <a:ext cx="3917918" cy="692850"/>
      </dsp:txXfrm>
    </dsp:sp>
    <dsp:sp modelId="{346E50CA-F6B7-41F2-8D8A-4D6332E5C97D}">
      <dsp:nvSpPr>
        <dsp:cNvPr id="0" name=""/>
        <dsp:cNvSpPr/>
      </dsp:nvSpPr>
      <dsp:spPr>
        <a:xfrm>
          <a:off x="0" y="1606188"/>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προτείνει νέους νόμους και προγράμματα</a:t>
          </a:r>
          <a:endParaRPr lang="en-IE" sz="1700" kern="1200" dirty="0">
            <a:solidFill>
              <a:schemeClr val="tx1"/>
            </a:solidFill>
          </a:endParaRPr>
        </a:p>
      </dsp:txBody>
      <dsp:txXfrm>
        <a:off x="37481" y="1643669"/>
        <a:ext cx="3917918" cy="692850"/>
      </dsp:txXfrm>
    </dsp:sp>
    <dsp:sp modelId="{D37E5F20-5237-4726-B7B8-CA56F9306539}">
      <dsp:nvSpPr>
        <dsp:cNvPr id="0" name=""/>
        <dsp:cNvSpPr/>
      </dsp:nvSpPr>
      <dsp:spPr>
        <a:xfrm>
          <a:off x="0" y="2402800"/>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εκλέγεται από το Κοινοβούλιο για 5 έτη</a:t>
          </a:r>
          <a:endParaRPr lang="en-IE" sz="1700" kern="1200" dirty="0">
            <a:solidFill>
              <a:schemeClr val="tx1"/>
            </a:solidFill>
          </a:endParaRPr>
        </a:p>
      </dsp:txBody>
      <dsp:txXfrm>
        <a:off x="37481" y="2440281"/>
        <a:ext cx="3917918" cy="692850"/>
      </dsp:txXfrm>
    </dsp:sp>
    <dsp:sp modelId="{5F4BB77E-160B-4FD3-9D8A-5F48DEBD3967}">
      <dsp:nvSpPr>
        <dsp:cNvPr id="0" name=""/>
        <dsp:cNvSpPr/>
      </dsp:nvSpPr>
      <dsp:spPr>
        <a:xfrm>
          <a:off x="0" y="3199413"/>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διαχειρίζεται τις πολιτικές και τον προϋπολογισμό της ΕΕ</a:t>
          </a:r>
          <a:endParaRPr lang="en-IE" sz="1700" kern="1200" dirty="0">
            <a:solidFill>
              <a:schemeClr val="tx1"/>
            </a:solidFill>
          </a:endParaRPr>
        </a:p>
      </dsp:txBody>
      <dsp:txXfrm>
        <a:off x="37481" y="3236894"/>
        <a:ext cx="3917918" cy="692850"/>
      </dsp:txXfrm>
    </dsp:sp>
    <dsp:sp modelId="{EF5BC60A-1813-445C-97E0-C76B6CBACB4C}">
      <dsp:nvSpPr>
        <dsp:cNvPr id="0" name=""/>
        <dsp:cNvSpPr/>
      </dsp:nvSpPr>
      <dsp:spPr>
        <a:xfrm>
          <a:off x="0" y="3996025"/>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είναι ο θεματοφύλακας των Συνθηκών</a:t>
          </a:r>
          <a:endParaRPr lang="en-IE" sz="1700" kern="1200" dirty="0">
            <a:solidFill>
              <a:schemeClr val="tx1"/>
            </a:solidFill>
          </a:endParaRPr>
        </a:p>
      </dsp:txBody>
      <dsp:txXfrm>
        <a:off x="37481" y="4033506"/>
        <a:ext cx="3917918" cy="692850"/>
      </dsp:txXfrm>
    </dsp:sp>
    <dsp:sp modelId="{8BFCEDFB-DD43-4B25-BA9B-809ED4B7C8C6}">
      <dsp:nvSpPr>
        <dsp:cNvPr id="0" name=""/>
        <dsp:cNvSpPr/>
      </dsp:nvSpPr>
      <dsp:spPr>
        <a:xfrm>
          <a:off x="0" y="4792638"/>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dirty="0">
              <a:solidFill>
                <a:schemeClr val="tx1"/>
              </a:solidFill>
            </a:rPr>
            <a:t>εδρεύει στις Βρυξέλλες και στο Λουξεμβούργο</a:t>
          </a:r>
          <a:endParaRPr lang="en-IE" sz="1700" kern="1200" dirty="0">
            <a:solidFill>
              <a:schemeClr val="tx1"/>
            </a:solidFill>
          </a:endParaRPr>
        </a:p>
      </dsp:txBody>
      <dsp:txXfrm>
        <a:off x="37481" y="4830119"/>
        <a:ext cx="3917918" cy="69285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4DE28F-17B5-4205-BFFB-0EBCA8C5D8BA}">
      <dsp:nvSpPr>
        <dsp:cNvPr id="0" name=""/>
        <dsp:cNvSpPr/>
      </dsp:nvSpPr>
      <dsp:spPr>
        <a:xfrm>
          <a:off x="0" y="471"/>
          <a:ext cx="4380921" cy="77866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b="0" kern="1200" dirty="0">
              <a:solidFill>
                <a:schemeClr val="tx1"/>
              </a:solidFill>
            </a:rPr>
            <a:t>παρακολουθεί τους νόμους της ΕΕ</a:t>
          </a:r>
          <a:endParaRPr lang="en-IE" sz="1700" b="0" kern="1200" dirty="0">
            <a:solidFill>
              <a:schemeClr val="tx1"/>
            </a:solidFill>
          </a:endParaRPr>
        </a:p>
      </dsp:txBody>
      <dsp:txXfrm>
        <a:off x="38011" y="38482"/>
        <a:ext cx="4304899" cy="702639"/>
      </dsp:txXfrm>
    </dsp:sp>
    <dsp:sp modelId="{76251A12-CCF7-4C47-8263-EFA408C3CF50}">
      <dsp:nvSpPr>
        <dsp:cNvPr id="0" name=""/>
        <dsp:cNvSpPr/>
      </dsp:nvSpPr>
      <dsp:spPr>
        <a:xfrm>
          <a:off x="0" y="791156"/>
          <a:ext cx="4380921" cy="77866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b="0" kern="1200">
              <a:solidFill>
                <a:schemeClr val="tx1"/>
              </a:solidFill>
            </a:rPr>
            <a:t>διασφαλίζει ότι οι χώρες της ΕΕ τηρούν τους νόμους της ΕΕ</a:t>
          </a:r>
          <a:endParaRPr lang="en-IE" sz="1700" b="0" kern="1200" dirty="0">
            <a:solidFill>
              <a:schemeClr val="tx1"/>
            </a:solidFill>
          </a:endParaRPr>
        </a:p>
      </dsp:txBody>
      <dsp:txXfrm>
        <a:off x="38011" y="829167"/>
        <a:ext cx="4304899" cy="702639"/>
      </dsp:txXfrm>
    </dsp:sp>
    <dsp:sp modelId="{CF2A7349-FD6F-4252-85AD-61C5186BA692}">
      <dsp:nvSpPr>
        <dsp:cNvPr id="0" name=""/>
        <dsp:cNvSpPr/>
      </dsp:nvSpPr>
      <dsp:spPr>
        <a:xfrm>
          <a:off x="0" y="1581841"/>
          <a:ext cx="4380921" cy="77866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b="0" kern="1200">
              <a:solidFill>
                <a:schemeClr val="tx1"/>
              </a:solidFill>
            </a:rPr>
            <a:t>συμβουλεύει τα εθνικά δικαστήρια για την ερμηνεία αυτών των νόμων</a:t>
          </a:r>
          <a:endParaRPr lang="en-IE" sz="1700" b="0" kern="1200" dirty="0">
            <a:solidFill>
              <a:schemeClr val="tx1"/>
            </a:solidFill>
          </a:endParaRPr>
        </a:p>
      </dsp:txBody>
      <dsp:txXfrm>
        <a:off x="38011" y="1619852"/>
        <a:ext cx="4304899" cy="702639"/>
      </dsp:txXfrm>
    </dsp:sp>
    <dsp:sp modelId="{38D475D4-539D-4596-9BBC-8AE7671242F2}">
      <dsp:nvSpPr>
        <dsp:cNvPr id="0" name=""/>
        <dsp:cNvSpPr/>
      </dsp:nvSpPr>
      <dsp:spPr>
        <a:xfrm>
          <a:off x="0" y="2372526"/>
          <a:ext cx="4380921" cy="77866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b="0" kern="1200">
              <a:solidFill>
                <a:schemeClr val="tx1"/>
              </a:solidFill>
            </a:rPr>
            <a:t>επιβάλλει κυρώσεις στις χώρες, αν δεν τηρούν τους νόμους της ΕΕ</a:t>
          </a:r>
          <a:endParaRPr lang="en-IE" sz="1700" b="0" kern="1200" dirty="0">
            <a:solidFill>
              <a:schemeClr val="tx1"/>
            </a:solidFill>
          </a:endParaRPr>
        </a:p>
      </dsp:txBody>
      <dsp:txXfrm>
        <a:off x="38011" y="2410537"/>
        <a:ext cx="4304899" cy="702639"/>
      </dsp:txXfrm>
    </dsp:sp>
    <dsp:sp modelId="{1A46EE3F-EBAE-49BA-B7F2-D3D3A3B2D42A}">
      <dsp:nvSpPr>
        <dsp:cNvPr id="0" name=""/>
        <dsp:cNvSpPr/>
      </dsp:nvSpPr>
      <dsp:spPr>
        <a:xfrm>
          <a:off x="0" y="3163211"/>
          <a:ext cx="4380921" cy="77866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b="0" kern="1200">
              <a:solidFill>
                <a:schemeClr val="tx1"/>
              </a:solidFill>
            </a:rPr>
            <a:t>ελέγχει αν οι νόμοι σέβονται τα θεμελιώδη δικαιώματα (π.χ. ελευθερία λόγου, ελευθερία του Τύπου)</a:t>
          </a:r>
          <a:endParaRPr lang="en-IE" sz="1700" b="0" kern="1200" dirty="0">
            <a:solidFill>
              <a:schemeClr val="tx1"/>
            </a:solidFill>
          </a:endParaRPr>
        </a:p>
      </dsp:txBody>
      <dsp:txXfrm>
        <a:off x="38011" y="3201222"/>
        <a:ext cx="4304899" cy="702639"/>
      </dsp:txXfrm>
    </dsp:sp>
    <dsp:sp modelId="{5C025595-DB12-4375-8957-7A2E9C9E3075}">
      <dsp:nvSpPr>
        <dsp:cNvPr id="0" name=""/>
        <dsp:cNvSpPr/>
      </dsp:nvSpPr>
      <dsp:spPr>
        <a:xfrm>
          <a:off x="0" y="3953895"/>
          <a:ext cx="4380921" cy="77866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b="0" kern="1200">
              <a:solidFill>
                <a:schemeClr val="tx1"/>
              </a:solidFill>
            </a:rPr>
            <a:t>αποτελείται από έναν δικαστή ανά χώρα της ΕΕ</a:t>
          </a:r>
          <a:endParaRPr lang="en-IE" sz="1700" b="0" kern="1200" dirty="0">
            <a:solidFill>
              <a:schemeClr val="tx1"/>
            </a:solidFill>
          </a:endParaRPr>
        </a:p>
      </dsp:txBody>
      <dsp:txXfrm>
        <a:off x="38011" y="3991906"/>
        <a:ext cx="4304899" cy="702639"/>
      </dsp:txXfrm>
    </dsp:sp>
    <dsp:sp modelId="{E336DEEA-8F31-45DB-B883-3F3802818CA2}">
      <dsp:nvSpPr>
        <dsp:cNvPr id="0" name=""/>
        <dsp:cNvSpPr/>
      </dsp:nvSpPr>
      <dsp:spPr>
        <a:xfrm>
          <a:off x="0" y="4744580"/>
          <a:ext cx="4380921" cy="77866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b="0" kern="1200" dirty="0">
              <a:solidFill>
                <a:schemeClr val="tx1"/>
              </a:solidFill>
            </a:rPr>
            <a:t>εδρεύει στο Λουξεμβούργο</a:t>
          </a:r>
          <a:endParaRPr lang="en-IE" sz="1700" b="0" kern="1200" dirty="0">
            <a:solidFill>
              <a:schemeClr val="tx1"/>
            </a:solidFill>
          </a:endParaRPr>
        </a:p>
      </dsp:txBody>
      <dsp:txXfrm>
        <a:off x="38011" y="4782591"/>
        <a:ext cx="4304899" cy="7026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6D14-B5FE-487D-89E3-DE5B8EBA96AE}">
      <dsp:nvSpPr>
        <dsp:cNvPr id="0" name=""/>
        <dsp:cNvSpPr/>
      </dsp:nvSpPr>
      <dsp:spPr>
        <a:xfrm>
          <a:off x="0" y="7745"/>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dirty="0">
              <a:solidFill>
                <a:schemeClr val="tx1"/>
              </a:solidFill>
            </a:rPr>
            <a:t>ελέγχει αν ο προϋπολογισμός της ΕΕ έχει δαπανηθεί σωστά</a:t>
          </a:r>
          <a:endParaRPr lang="en-IE" sz="1800" b="0" kern="1200" dirty="0">
            <a:solidFill>
              <a:schemeClr val="tx1"/>
            </a:solidFill>
          </a:endParaRPr>
        </a:p>
      </dsp:txBody>
      <dsp:txXfrm>
        <a:off x="46606" y="54351"/>
        <a:ext cx="4355366" cy="861508"/>
      </dsp:txXfrm>
    </dsp:sp>
    <dsp:sp modelId="{9377D582-878E-4013-AA68-6AAB08392164}">
      <dsp:nvSpPr>
        <dsp:cNvPr id="0" name=""/>
        <dsp:cNvSpPr/>
      </dsp:nvSpPr>
      <dsp:spPr>
        <a:xfrm>
          <a:off x="0" y="1117092"/>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dirty="0">
              <a:solidFill>
                <a:schemeClr val="tx1"/>
              </a:solidFill>
            </a:rPr>
            <a:t>υποβάλλει εκθέσεις για απάτη, διαφθορά ή άλλη παράνομη δραστηριότητα</a:t>
          </a:r>
          <a:endParaRPr lang="en-IE" sz="1800" b="0" kern="1200" dirty="0">
            <a:solidFill>
              <a:schemeClr val="tx1"/>
            </a:solidFill>
          </a:endParaRPr>
        </a:p>
      </dsp:txBody>
      <dsp:txXfrm>
        <a:off x="46606" y="1163698"/>
        <a:ext cx="4355366" cy="8615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F5D0-DF66-4BCE-A0CE-41B8F62A31AB}">
      <dsp:nvSpPr>
        <dsp:cNvPr id="0" name=""/>
        <dsp:cNvSpPr/>
      </dsp:nvSpPr>
      <dsp:spPr>
        <a:xfrm>
          <a:off x="0" y="7115"/>
          <a:ext cx="4279857" cy="99567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dirty="0">
              <a:solidFill>
                <a:schemeClr val="tx1"/>
              </a:solidFill>
            </a:rPr>
            <a:t>συμβουλεύει τους υπεύθυνους χάραξης πολιτικής της ΕΕ σχετικά με τον βέλτιστο τρόπο διάθεσης του προϋπολογισμού</a:t>
          </a:r>
          <a:endParaRPr lang="en-IE" sz="1800" b="0" kern="1200" dirty="0">
            <a:solidFill>
              <a:schemeClr val="tx1"/>
            </a:solidFill>
          </a:endParaRPr>
        </a:p>
      </dsp:txBody>
      <dsp:txXfrm>
        <a:off x="48605" y="55720"/>
        <a:ext cx="4182647" cy="898460"/>
      </dsp:txXfrm>
    </dsp:sp>
    <dsp:sp modelId="{F0EC1485-D59A-4587-BBA3-A5E170B387A4}">
      <dsp:nvSpPr>
        <dsp:cNvPr id="0" name=""/>
        <dsp:cNvSpPr/>
      </dsp:nvSpPr>
      <dsp:spPr>
        <a:xfrm>
          <a:off x="0" y="1069026"/>
          <a:ext cx="4279857" cy="99567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dirty="0">
              <a:solidFill>
                <a:schemeClr val="tx1"/>
              </a:solidFill>
            </a:rPr>
            <a:t>τα μέλη του διορίζονται από το Συμβούλιο και έχουν εξαετή θητεία</a:t>
          </a:r>
          <a:endParaRPr lang="en-IE" sz="1800" b="0" kern="1200" dirty="0">
            <a:solidFill>
              <a:schemeClr val="tx1"/>
            </a:solidFill>
          </a:endParaRPr>
        </a:p>
      </dsp:txBody>
      <dsp:txXfrm>
        <a:off x="48605" y="1117631"/>
        <a:ext cx="4182647" cy="8984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16EC3-41E9-4EE9-B399-BA497F9628C9}">
      <dsp:nvSpPr>
        <dsp:cNvPr id="0" name=""/>
        <dsp:cNvSpPr/>
      </dsp:nvSpPr>
      <dsp:spPr>
        <a:xfrm>
          <a:off x="0" y="2955"/>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dirty="0">
              <a:solidFill>
                <a:schemeClr val="tx1"/>
              </a:solidFill>
            </a:rPr>
            <a:t>χαράσσει την οικονομική και νομισματική πολιτική της ΕΕ</a:t>
          </a:r>
          <a:endParaRPr lang="en-IE" sz="1700" kern="1200" dirty="0">
            <a:solidFill>
              <a:schemeClr val="tx1"/>
            </a:solidFill>
          </a:endParaRPr>
        </a:p>
      </dsp:txBody>
      <dsp:txXfrm>
        <a:off x="37320" y="40275"/>
        <a:ext cx="4037290" cy="689861"/>
      </dsp:txXfrm>
    </dsp:sp>
    <dsp:sp modelId="{96B08EC4-E184-402A-B8AE-06B1F3D1D569}">
      <dsp:nvSpPr>
        <dsp:cNvPr id="0" name=""/>
        <dsp:cNvSpPr/>
      </dsp:nvSpPr>
      <dsp:spPr>
        <a:xfrm>
          <a:off x="0" y="779255"/>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διαχειρίζεται το ευρωπαϊκό νόμισμα – το «ευρώ»</a:t>
          </a:r>
          <a:endParaRPr lang="en-IE" sz="1700" kern="1200" dirty="0">
            <a:solidFill>
              <a:schemeClr val="tx1"/>
            </a:solidFill>
          </a:endParaRPr>
        </a:p>
      </dsp:txBody>
      <dsp:txXfrm>
        <a:off x="37320" y="816575"/>
        <a:ext cx="4037290" cy="689861"/>
      </dsp:txXfrm>
    </dsp:sp>
    <dsp:sp modelId="{47FE0501-D40E-47EC-9E41-423B2E236FAA}">
      <dsp:nvSpPr>
        <dsp:cNvPr id="0" name=""/>
        <dsp:cNvSpPr/>
      </dsp:nvSpPr>
      <dsp:spPr>
        <a:xfrm>
          <a:off x="0" y="1555556"/>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είναι αρμόδια για τη διατήρηση της σταθερότητας του ευρώ και των τιμών</a:t>
          </a:r>
          <a:endParaRPr lang="en-IE" sz="1700" kern="1200" dirty="0">
            <a:solidFill>
              <a:schemeClr val="tx1"/>
            </a:solidFill>
          </a:endParaRPr>
        </a:p>
      </dsp:txBody>
      <dsp:txXfrm>
        <a:off x="37320" y="1592876"/>
        <a:ext cx="4037290" cy="689861"/>
      </dsp:txXfrm>
    </dsp:sp>
    <dsp:sp modelId="{68522F37-124D-4507-9DE5-1B75C78B6420}">
      <dsp:nvSpPr>
        <dsp:cNvPr id="0" name=""/>
        <dsp:cNvSpPr/>
      </dsp:nvSpPr>
      <dsp:spPr>
        <a:xfrm>
          <a:off x="0" y="2331856"/>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καθορίζει τα επιτόκια για τη ζώνη του ευρώ</a:t>
          </a:r>
          <a:endParaRPr lang="en-IE" sz="1700" kern="1200" dirty="0">
            <a:solidFill>
              <a:schemeClr val="tx1"/>
            </a:solidFill>
          </a:endParaRPr>
        </a:p>
      </dsp:txBody>
      <dsp:txXfrm>
        <a:off x="37320" y="2369176"/>
        <a:ext cx="4037290" cy="689861"/>
      </dsp:txXfrm>
    </dsp:sp>
    <dsp:sp modelId="{6EE063DE-7F51-4108-9284-6ADD12F54A5A}">
      <dsp:nvSpPr>
        <dsp:cNvPr id="0" name=""/>
        <dsp:cNvSpPr/>
      </dsp:nvSpPr>
      <dsp:spPr>
        <a:xfrm>
          <a:off x="0" y="3108156"/>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συνεργάζεται με τις εθνικές κεντρικές τράπεζες των χωρών της ΕΕ</a:t>
          </a:r>
          <a:endParaRPr lang="en-IE" sz="1700" kern="1200" dirty="0">
            <a:solidFill>
              <a:schemeClr val="tx1"/>
            </a:solidFill>
          </a:endParaRPr>
        </a:p>
      </dsp:txBody>
      <dsp:txXfrm>
        <a:off x="37320" y="3145476"/>
        <a:ext cx="4037290" cy="689861"/>
      </dsp:txXfrm>
    </dsp:sp>
    <dsp:sp modelId="{9CF11A85-D206-4F40-B8C3-898189EA253A}">
      <dsp:nvSpPr>
        <dsp:cNvPr id="0" name=""/>
        <dsp:cNvSpPr/>
      </dsp:nvSpPr>
      <dsp:spPr>
        <a:xfrm>
          <a:off x="0" y="3884457"/>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a:solidFill>
                <a:schemeClr val="tx1"/>
              </a:solidFill>
            </a:rPr>
            <a:t>τα έξι μέλη της διορίζονται από το Συμβούλιο και έχουν οκταετή θητεία μη ανανεώσιμη</a:t>
          </a:r>
          <a:endParaRPr lang="en-IE" sz="1700" kern="1200" dirty="0">
            <a:solidFill>
              <a:schemeClr val="tx1"/>
            </a:solidFill>
          </a:endParaRPr>
        </a:p>
      </dsp:txBody>
      <dsp:txXfrm>
        <a:off x="37320" y="3921777"/>
        <a:ext cx="4037290" cy="689861"/>
      </dsp:txXfrm>
    </dsp:sp>
    <dsp:sp modelId="{EB4B9D14-D3E8-449B-95FA-9A5E38DB987B}">
      <dsp:nvSpPr>
        <dsp:cNvPr id="0" name=""/>
        <dsp:cNvSpPr/>
      </dsp:nvSpPr>
      <dsp:spPr>
        <a:xfrm>
          <a:off x="0" y="4660757"/>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l-GR" sz="1700" kern="1200" dirty="0">
              <a:solidFill>
                <a:schemeClr val="tx1"/>
              </a:solidFill>
            </a:rPr>
            <a:t>εδρεύει στη Φρανκφούρτη (Γερμανία)</a:t>
          </a:r>
          <a:endParaRPr lang="en-IE" sz="1700" kern="1200" dirty="0">
            <a:solidFill>
              <a:schemeClr val="tx1"/>
            </a:solidFill>
          </a:endParaRPr>
        </a:p>
      </dsp:txBody>
      <dsp:txXfrm>
        <a:off x="37320" y="4698077"/>
        <a:ext cx="4037290" cy="68986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rotWithShape="1">
          <a:blip xmlns:r="http://schemas.openxmlformats.org/officeDocument/2006/relationships" r:embed="rId1"/>
          <a:srcRect/>
          <a:stretch>
            <a:fillRect l="-12000" r="-12000"/>
          </a:stretch>
        </a:blipFill>
        <a:ln>
          <a:no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b="0" kern="1200" dirty="0" err="1">
              <a:solidFill>
                <a:srgbClr val="000000"/>
              </a:solidFill>
              <a:latin typeface="Calibri"/>
              <a:ea typeface="Calibri"/>
              <a:cs typeface="Calibri"/>
            </a:rPr>
            <a:t>Ευρω</a:t>
          </a:r>
          <a:r>
            <a:rPr lang="en-US" sz="1800" b="0" kern="1200" dirty="0">
              <a:solidFill>
                <a:srgbClr val="000000"/>
              </a:solidFill>
              <a:latin typeface="Calibri"/>
              <a:ea typeface="Calibri"/>
              <a:cs typeface="Calibri"/>
            </a:rPr>
            <a:t>πα</a:t>
          </a:r>
          <a:r>
            <a:rPr lang="en-US" sz="1800" b="0" kern="1200" dirty="0" err="1">
              <a:solidFill>
                <a:srgbClr val="000000"/>
              </a:solidFill>
              <a:latin typeface="Calibri"/>
              <a:ea typeface="Calibri"/>
              <a:cs typeface="Calibri"/>
            </a:rPr>
            <a:t>ϊκή</a:t>
          </a:r>
          <a:r>
            <a:rPr lang="en-US" sz="1800" b="0" kern="1200" dirty="0">
              <a:solidFill>
                <a:srgbClr val="000000"/>
              </a:solidFill>
              <a:latin typeface="Calibri"/>
              <a:ea typeface="Calibri"/>
              <a:cs typeface="Calibri"/>
            </a:rPr>
            <a:t> </a:t>
          </a:r>
          <a:r>
            <a:rPr lang="en-US" sz="1800" b="0" kern="1200" dirty="0" err="1">
              <a:solidFill>
                <a:srgbClr val="000000"/>
              </a:solidFill>
              <a:latin typeface="Calibri"/>
              <a:ea typeface="Calibri"/>
              <a:cs typeface="Calibri"/>
            </a:rPr>
            <a:t>Πρωτο</a:t>
          </a:r>
          <a:r>
            <a:rPr lang="en-US" sz="1800" b="0" kern="1200" dirty="0">
              <a:solidFill>
                <a:srgbClr val="000000"/>
              </a:solidFill>
              <a:latin typeface="Calibri"/>
              <a:ea typeface="Calibri"/>
              <a:cs typeface="Calibri"/>
            </a:rPr>
            <a:t>β</a:t>
          </a:r>
          <a:r>
            <a:rPr lang="en-US" sz="1800" b="0" kern="1200" dirty="0" err="1">
              <a:solidFill>
                <a:srgbClr val="000000"/>
              </a:solidFill>
              <a:latin typeface="Calibri"/>
              <a:ea typeface="Calibri"/>
              <a:cs typeface="Calibri"/>
            </a:rPr>
            <a:t>ουλί</a:t>
          </a:r>
          <a:r>
            <a:rPr lang="en-US" sz="1800" b="0" kern="1200" dirty="0">
              <a:solidFill>
                <a:srgbClr val="000000"/>
              </a:solidFill>
              <a:latin typeface="Calibri"/>
              <a:ea typeface="Calibri"/>
              <a:cs typeface="Calibri"/>
            </a:rPr>
            <a:t>α </a:t>
          </a:r>
          <a:r>
            <a:rPr lang="en-US" sz="1800" b="0" kern="1200" dirty="0" err="1">
              <a:solidFill>
                <a:srgbClr val="000000"/>
              </a:solidFill>
              <a:latin typeface="Calibri"/>
              <a:ea typeface="Calibri"/>
              <a:cs typeface="Calibri"/>
            </a:rPr>
            <a:t>Πολιτών</a:t>
          </a:r>
          <a:endParaRPr lang="en-US" sz="1800" kern="1200" dirty="0"/>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rotWithShape="1">
          <a:blip xmlns:r="http://schemas.openxmlformats.org/officeDocument/2006/relationships" r:embed="rId2"/>
          <a:srcRect/>
          <a:stretch>
            <a:fillRect l="-5000" r="-5000"/>
          </a:stretch>
        </a:blipFill>
        <a:ln>
          <a:no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dirty="0">
              <a:solidFill>
                <a:srgbClr val="000000"/>
              </a:solidFill>
              <a:latin typeface="Calibri"/>
              <a:cs typeface="Calibri"/>
            </a:rPr>
            <a:t>Ευρωπαϊκή Εβδομάδα Νεολαίας</a:t>
          </a:r>
          <a:endParaRPr lang="en-US" sz="1800" kern="1200" dirty="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rotWithShape="1">
          <a:blip xmlns:r="http://schemas.openxmlformats.org/officeDocument/2006/relationships" r:embed="rId3"/>
          <a:srcRect/>
          <a:stretch>
            <a:fillRect l="-5000" r="-5000"/>
          </a:stretch>
        </a:blipFill>
        <a:ln>
          <a:no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noProof="0" dirty="0">
              <a:solidFill>
                <a:schemeClr val="tx1"/>
              </a:solidFill>
              <a:latin typeface="Calibri Light" panose="020F0302020204030204"/>
            </a:rPr>
            <a:t>European Youth Event (EYE)</a:t>
          </a:r>
          <a:endParaRPr lang="en-IE" sz="1800" kern="1200" noProof="0" dirty="0">
            <a:solidFill>
              <a:schemeClr val="tx1"/>
            </a:solidFill>
          </a:endParaRPr>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rotWithShape="1">
          <a:blip xmlns:r="http://schemas.openxmlformats.org/officeDocument/2006/relationships" r:embed="rId4"/>
          <a:srcRect/>
          <a:stretch>
            <a:fillRect t="-11000" b="-11000"/>
          </a:stretch>
        </a:blipFill>
        <a:ln>
          <a:no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dirty="0">
              <a:solidFill>
                <a:srgbClr val="000000"/>
              </a:solidFill>
              <a:latin typeface="Calibri"/>
              <a:ea typeface="Calibri"/>
              <a:cs typeface="Calibri"/>
            </a:rPr>
            <a:t>Η </a:t>
          </a:r>
          <a:r>
            <a:rPr lang="en-US" sz="1800" kern="1200" dirty="0" err="1">
              <a:solidFill>
                <a:srgbClr val="000000"/>
              </a:solidFill>
              <a:latin typeface="Calibri"/>
              <a:ea typeface="Calibri"/>
              <a:cs typeface="Calibri"/>
            </a:rPr>
            <a:t>δική</a:t>
          </a:r>
          <a:r>
            <a:rPr lang="en-US" sz="1800" kern="1200" dirty="0">
              <a:solidFill>
                <a:srgbClr val="000000"/>
              </a:solidFill>
              <a:latin typeface="Calibri"/>
              <a:ea typeface="Calibri"/>
              <a:cs typeface="Calibri"/>
            </a:rPr>
            <a:t> </a:t>
          </a:r>
          <a:r>
            <a:rPr lang="en-US" sz="1800" kern="1200" dirty="0" err="1">
              <a:solidFill>
                <a:srgbClr val="000000"/>
              </a:solidFill>
              <a:latin typeface="Calibri"/>
              <a:ea typeface="Calibri"/>
              <a:cs typeface="Calibri"/>
            </a:rPr>
            <a:t>σου</a:t>
          </a:r>
          <a:r>
            <a:rPr lang="en-US" sz="1800" kern="1200" dirty="0">
              <a:solidFill>
                <a:srgbClr val="000000"/>
              </a:solidFill>
              <a:latin typeface="Calibri"/>
              <a:ea typeface="Calibri"/>
              <a:cs typeface="Calibri"/>
            </a:rPr>
            <a:t> </a:t>
          </a:r>
          <a:r>
            <a:rPr lang="en-US" sz="1800" kern="1200" dirty="0" err="1">
              <a:solidFill>
                <a:srgbClr val="000000"/>
              </a:solidFill>
              <a:latin typeface="Calibri"/>
              <a:ea typeface="Calibri"/>
              <a:cs typeface="Calibri"/>
            </a:rPr>
            <a:t>Ευρώ</a:t>
          </a:r>
          <a:r>
            <a:rPr lang="en-US" sz="1800" kern="1200" dirty="0">
              <a:solidFill>
                <a:srgbClr val="000000"/>
              </a:solidFill>
              <a:latin typeface="Calibri"/>
              <a:ea typeface="Calibri"/>
              <a:cs typeface="Calibri"/>
            </a:rPr>
            <a:t>πη, η </a:t>
          </a:r>
          <a:r>
            <a:rPr lang="en-US" sz="1800" kern="1200" dirty="0" err="1">
              <a:solidFill>
                <a:srgbClr val="000000"/>
              </a:solidFill>
              <a:latin typeface="Calibri"/>
              <a:ea typeface="Calibri"/>
              <a:cs typeface="Calibri"/>
            </a:rPr>
            <a:t>δική</a:t>
          </a:r>
          <a:r>
            <a:rPr lang="en-US" sz="1800" kern="1200" dirty="0">
              <a:solidFill>
                <a:srgbClr val="000000"/>
              </a:solidFill>
              <a:latin typeface="Calibri"/>
              <a:ea typeface="Calibri"/>
              <a:cs typeface="Calibri"/>
            </a:rPr>
            <a:t> </a:t>
          </a:r>
          <a:r>
            <a:rPr lang="en-US" sz="1800" kern="1200" dirty="0" err="1">
              <a:solidFill>
                <a:srgbClr val="000000"/>
              </a:solidFill>
              <a:latin typeface="Calibri"/>
              <a:ea typeface="Calibri"/>
              <a:cs typeface="Calibri"/>
            </a:rPr>
            <a:t>σου</a:t>
          </a:r>
          <a:r>
            <a:rPr lang="en-US" sz="1800" kern="1200" dirty="0">
              <a:solidFill>
                <a:srgbClr val="000000"/>
              </a:solidFill>
              <a:latin typeface="Calibri"/>
              <a:ea typeface="Calibri"/>
              <a:cs typeface="Calibri"/>
            </a:rPr>
            <a:t> </a:t>
          </a:r>
          <a:r>
            <a:rPr lang="en-US" sz="1800" kern="1200" dirty="0" err="1">
              <a:solidFill>
                <a:srgbClr val="000000"/>
              </a:solidFill>
              <a:latin typeface="Calibri"/>
              <a:ea typeface="Calibri"/>
              <a:cs typeface="Calibri"/>
            </a:rPr>
            <a:t>φωνή</a:t>
          </a:r>
          <a:r>
            <a:rPr lang="en-US" sz="1800" kern="1200" dirty="0">
              <a:solidFill>
                <a:srgbClr val="000000"/>
              </a:solidFill>
              <a:latin typeface="Calibri"/>
              <a:ea typeface="Calibri"/>
              <a:cs typeface="Calibri"/>
            </a:rPr>
            <a:t>!</a:t>
          </a:r>
          <a:endParaRPr lang="en-US" sz="1800" kern="1200" dirty="0"/>
        </a:p>
      </dsp:txBody>
      <dsp:txXfrm>
        <a:off x="4693994" y="4315426"/>
        <a:ext cx="2421946" cy="582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FE816-3E39-4346-9541-DE9013C0CD7F}">
      <dsp:nvSpPr>
        <dsp:cNvPr id="0" name=""/>
        <dsp:cNvSpPr/>
      </dsp:nvSpPr>
      <dsp:spPr>
        <a:xfrm>
          <a:off x="431561" y="19137"/>
          <a:ext cx="2326268" cy="1719103"/>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661DA055-562D-474C-89A4-8490B75CEAA8}">
      <dsp:nvSpPr>
        <dsp:cNvPr id="0" name=""/>
        <dsp:cNvSpPr/>
      </dsp:nvSpPr>
      <dsp:spPr>
        <a:xfrm>
          <a:off x="901765"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dirty="0">
              <a:solidFill>
                <a:schemeClr val="tx1"/>
              </a:solidFill>
            </a:rPr>
            <a:t>1914</a:t>
          </a:r>
        </a:p>
      </dsp:txBody>
      <dsp:txXfrm>
        <a:off x="901765" y="1426535"/>
        <a:ext cx="2004550" cy="481726"/>
      </dsp:txXfrm>
    </dsp:sp>
    <dsp:sp modelId="{88BD178F-D8A5-4038-AB32-EB171CB24442}">
      <dsp:nvSpPr>
        <dsp:cNvPr id="0" name=""/>
        <dsp:cNvSpPr/>
      </dsp:nvSpPr>
      <dsp:spPr>
        <a:xfrm>
          <a:off x="3189684" y="19137"/>
          <a:ext cx="2326268" cy="1719103"/>
        </a:xfrm>
        <a:prstGeom prst="rect">
          <a:avLst/>
        </a:prstGeom>
        <a:blipFill rotWithShape="1">
          <a:blip xmlns:r="http://schemas.openxmlformats.org/officeDocument/2006/relationships" r:embed="rId2"/>
          <a:stretch>
            <a:fillRect/>
          </a:stretch>
        </a:blipFill>
        <a:ln>
          <a:noFill/>
        </a:ln>
        <a:effectLst/>
      </dsp:spPr>
      <dsp:style>
        <a:lnRef idx="0">
          <a:scrgbClr r="0" g="0" b="0"/>
        </a:lnRef>
        <a:fillRef idx="1">
          <a:scrgbClr r="0" g="0" b="0"/>
        </a:fillRef>
        <a:effectRef idx="0">
          <a:scrgbClr r="0" g="0" b="0"/>
        </a:effectRef>
        <a:fontRef idx="minor"/>
      </dsp:style>
    </dsp:sp>
    <dsp:sp modelId="{43E45C0E-9B95-4125-8000-06B30E5FC073}">
      <dsp:nvSpPr>
        <dsp:cNvPr id="0" name=""/>
        <dsp:cNvSpPr/>
      </dsp:nvSpPr>
      <dsp:spPr>
        <a:xfrm>
          <a:off x="3659887"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dirty="0">
              <a:solidFill>
                <a:schemeClr val="tx1"/>
              </a:solidFill>
            </a:rPr>
            <a:t>1918</a:t>
          </a:r>
        </a:p>
      </dsp:txBody>
      <dsp:txXfrm>
        <a:off x="3659887" y="1426535"/>
        <a:ext cx="2004550" cy="481726"/>
      </dsp:txXfrm>
    </dsp:sp>
    <dsp:sp modelId="{3950F79D-9A6C-40C2-BCB4-208FB67CFEF2}">
      <dsp:nvSpPr>
        <dsp:cNvPr id="0" name=""/>
        <dsp:cNvSpPr/>
      </dsp:nvSpPr>
      <dsp:spPr>
        <a:xfrm>
          <a:off x="431561" y="2155737"/>
          <a:ext cx="2326268" cy="1719103"/>
        </a:xfrm>
        <a:prstGeom prst="rect">
          <a:avLst/>
        </a:prstGeom>
        <a:blipFill rotWithShape="1">
          <a:blip xmlns:r="http://schemas.openxmlformats.org/officeDocument/2006/relationships" r:embed="rId3"/>
          <a:stretch>
            <a:fillRect/>
          </a:stretch>
        </a:blipFill>
        <a:ln>
          <a:noFill/>
        </a:ln>
        <a:effectLst/>
      </dsp:spPr>
      <dsp:style>
        <a:lnRef idx="0">
          <a:scrgbClr r="0" g="0" b="0"/>
        </a:lnRef>
        <a:fillRef idx="1">
          <a:scrgbClr r="0" g="0" b="0"/>
        </a:fillRef>
        <a:effectRef idx="0">
          <a:scrgbClr r="0" g="0" b="0"/>
        </a:effectRef>
        <a:fontRef idx="minor"/>
      </dsp:style>
    </dsp:sp>
    <dsp:sp modelId="{82532F62-78F8-4353-B5D9-71F96297137D}">
      <dsp:nvSpPr>
        <dsp:cNvPr id="0" name=""/>
        <dsp:cNvSpPr/>
      </dsp:nvSpPr>
      <dsp:spPr>
        <a:xfrm>
          <a:off x="901765"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dirty="0">
              <a:solidFill>
                <a:schemeClr val="tx1"/>
              </a:solidFill>
            </a:rPr>
            <a:t>1939</a:t>
          </a:r>
        </a:p>
      </dsp:txBody>
      <dsp:txXfrm>
        <a:off x="901765" y="3563135"/>
        <a:ext cx="2004550" cy="481726"/>
      </dsp:txXfrm>
    </dsp:sp>
    <dsp:sp modelId="{8843B5AF-756E-43EC-B20E-8E43EE9C1DE7}">
      <dsp:nvSpPr>
        <dsp:cNvPr id="0" name=""/>
        <dsp:cNvSpPr/>
      </dsp:nvSpPr>
      <dsp:spPr>
        <a:xfrm>
          <a:off x="3189684" y="2155737"/>
          <a:ext cx="2326268" cy="1719103"/>
        </a:xfrm>
        <a:prstGeom prst="rect">
          <a:avLst/>
        </a:prstGeom>
        <a:blipFill rotWithShape="1">
          <a:blip xmlns:r="http://schemas.openxmlformats.org/officeDocument/2006/relationships" r:embed="rId4"/>
          <a:stretch>
            <a:fillRect/>
          </a:stretch>
        </a:blipFill>
        <a:ln>
          <a:noFill/>
        </a:ln>
        <a:effectLst/>
      </dsp:spPr>
      <dsp:style>
        <a:lnRef idx="0">
          <a:scrgbClr r="0" g="0" b="0"/>
        </a:lnRef>
        <a:fillRef idx="1">
          <a:scrgbClr r="0" g="0" b="0"/>
        </a:fillRef>
        <a:effectRef idx="0">
          <a:scrgbClr r="0" g="0" b="0"/>
        </a:effectRef>
        <a:fontRef idx="minor"/>
      </dsp:style>
    </dsp:sp>
    <dsp:sp modelId="{F0F2D078-F01C-4212-853D-AED86D2D1B66}">
      <dsp:nvSpPr>
        <dsp:cNvPr id="0" name=""/>
        <dsp:cNvSpPr/>
      </dsp:nvSpPr>
      <dsp:spPr>
        <a:xfrm>
          <a:off x="3659887"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dirty="0">
              <a:solidFill>
                <a:schemeClr val="tx1"/>
              </a:solidFill>
            </a:rPr>
            <a:t>1945</a:t>
          </a:r>
        </a:p>
      </dsp:txBody>
      <dsp:txXfrm>
        <a:off x="3659887" y="3563135"/>
        <a:ext cx="2004550" cy="481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983116" y="0"/>
          <a:ext cx="2658314" cy="196448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470910"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l-GR" sz="1700" b="0" kern="1200" dirty="0">
              <a:solidFill>
                <a:schemeClr val="bg1"/>
              </a:solidFill>
            </a:rPr>
            <a:t>Πρόγραμμα «Εγγυήσεις για τη Νεολαία»</a:t>
          </a:r>
          <a:endParaRPr lang="en-US" sz="1700" b="0" kern="1200" dirty="0">
            <a:solidFill>
              <a:schemeClr val="bg1"/>
            </a:solidFill>
          </a:endParaRPr>
        </a:p>
      </dsp:txBody>
      <dsp:txXfrm>
        <a:off x="1470910" y="1649834"/>
        <a:ext cx="2290675" cy="550487"/>
      </dsp:txXfrm>
    </dsp:sp>
    <dsp:sp modelId="{E7843C9F-8C3E-416B-B267-8F089EBBC993}">
      <dsp:nvSpPr>
        <dsp:cNvPr id="0" name=""/>
        <dsp:cNvSpPr/>
      </dsp:nvSpPr>
      <dsp:spPr>
        <a:xfrm>
          <a:off x="4125113" y="41547"/>
          <a:ext cx="2658314" cy="196448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662432"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dirty="0"/>
            <a:t>EURES</a:t>
          </a:r>
        </a:p>
      </dsp:txBody>
      <dsp:txXfrm>
        <a:off x="4662432" y="1649834"/>
        <a:ext cx="2290675" cy="550487"/>
      </dsp:txXfrm>
    </dsp:sp>
    <dsp:sp modelId="{99B07678-D303-4844-926B-7BEC24326CBC}">
      <dsp:nvSpPr>
        <dsp:cNvPr id="0" name=""/>
        <dsp:cNvSpPr/>
      </dsp:nvSpPr>
      <dsp:spPr>
        <a:xfrm>
          <a:off x="933591" y="2483121"/>
          <a:ext cx="2658314" cy="196448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1470910"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l-GR" sz="1700" kern="1200"/>
            <a:t>Πρόγραμμα </a:t>
          </a:r>
          <a:r>
            <a:rPr lang="en-US" sz="1700" kern="1200"/>
            <a:t>ERASMUS+</a:t>
          </a:r>
          <a:endParaRPr lang="en-US" sz="1700" kern="1200" dirty="0"/>
        </a:p>
      </dsp:txBody>
      <dsp:txXfrm>
        <a:off x="1470910" y="4091408"/>
        <a:ext cx="2290675" cy="550487"/>
      </dsp:txXfrm>
    </dsp:sp>
    <dsp:sp modelId="{6A46E911-F4E9-4148-A02B-E55EE38ED28C}">
      <dsp:nvSpPr>
        <dsp:cNvPr id="0" name=""/>
        <dsp:cNvSpPr/>
      </dsp:nvSpPr>
      <dsp:spPr>
        <a:xfrm>
          <a:off x="4125113" y="2483121"/>
          <a:ext cx="2658314" cy="196448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4662432"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l-GR" sz="1700" kern="1200" dirty="0"/>
            <a:t>Ευρωπαϊκό Σώμα Αλληλεγγύης</a:t>
          </a:r>
          <a:endParaRPr lang="en-US" sz="1700" kern="1200" dirty="0"/>
        </a:p>
      </dsp:txBody>
      <dsp:txXfrm>
        <a:off x="4662432" y="4091408"/>
        <a:ext cx="2290675" cy="550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3386" y="572216"/>
          <a:ext cx="2289739" cy="172903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466206" y="197597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IE" sz="1400" b="0" kern="1200" dirty="0">
              <a:solidFill>
                <a:schemeClr val="bg1"/>
              </a:solidFill>
            </a:rPr>
            <a:t>Discover EU</a:t>
          </a:r>
          <a:endParaRPr lang="en-US" sz="1400" b="0" kern="1200" dirty="0">
            <a:solidFill>
              <a:schemeClr val="bg1"/>
            </a:solidFill>
          </a:endParaRPr>
        </a:p>
      </dsp:txBody>
      <dsp:txXfrm>
        <a:off x="466206" y="1975974"/>
        <a:ext cx="1973073" cy="474162"/>
      </dsp:txXfrm>
    </dsp:sp>
    <dsp:sp modelId="{E7843C9F-8C3E-416B-B267-8F089EBBC993}">
      <dsp:nvSpPr>
        <dsp:cNvPr id="0" name=""/>
        <dsp:cNvSpPr/>
      </dsp:nvSpPr>
      <dsp:spPr>
        <a:xfrm>
          <a:off x="2725403" y="581446"/>
          <a:ext cx="2289739" cy="169210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3188223"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l-GR" sz="1400" kern="1200" dirty="0"/>
            <a:t>Δωρεάν </a:t>
          </a:r>
          <a:r>
            <a:rPr lang="el-GR" sz="1400" kern="1200" dirty="0" err="1"/>
            <a:t>περιαγωγή</a:t>
          </a:r>
          <a:endParaRPr lang="en-US" sz="1400" b="0" kern="1200" dirty="0"/>
        </a:p>
      </dsp:txBody>
      <dsp:txXfrm>
        <a:off x="3188223" y="1966744"/>
        <a:ext cx="1973073" cy="474162"/>
      </dsp:txXfrm>
    </dsp:sp>
    <dsp:sp modelId="{99B07678-D303-4844-926B-7BEC24326CBC}">
      <dsp:nvSpPr>
        <dsp:cNvPr id="0" name=""/>
        <dsp:cNvSpPr/>
      </dsp:nvSpPr>
      <dsp:spPr>
        <a:xfrm>
          <a:off x="5447420" y="581446"/>
          <a:ext cx="2289739" cy="169210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5910239"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l-GR" sz="1400" kern="1200"/>
            <a:t>Υγειονομική περίθαλψη</a:t>
          </a:r>
          <a:endParaRPr lang="en-US" sz="1400" kern="1200" dirty="0"/>
        </a:p>
      </dsp:txBody>
      <dsp:txXfrm>
        <a:off x="5910239" y="1966744"/>
        <a:ext cx="1973073" cy="474162"/>
      </dsp:txXfrm>
    </dsp:sp>
    <dsp:sp modelId="{6A46E911-F4E9-4148-A02B-E55EE38ED28C}">
      <dsp:nvSpPr>
        <dsp:cNvPr id="0" name=""/>
        <dsp:cNvSpPr/>
      </dsp:nvSpPr>
      <dsp:spPr>
        <a:xfrm>
          <a:off x="1364395" y="2693726"/>
          <a:ext cx="2289739" cy="169210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1827214"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l-GR" sz="1400" kern="1200"/>
            <a:t>Δικαιώματα των επιβατών</a:t>
          </a:r>
          <a:endParaRPr lang="en-US" sz="1400" kern="1200" dirty="0"/>
        </a:p>
      </dsp:txBody>
      <dsp:txXfrm>
        <a:off x="1827214" y="4079024"/>
        <a:ext cx="1973073" cy="474162"/>
      </dsp:txXfrm>
    </dsp:sp>
    <dsp:sp modelId="{B3E90C2C-69B7-4CB0-9087-59A5D2830EDB}">
      <dsp:nvSpPr>
        <dsp:cNvPr id="0" name=""/>
        <dsp:cNvSpPr/>
      </dsp:nvSpPr>
      <dsp:spPr>
        <a:xfrm>
          <a:off x="4086411" y="2693726"/>
          <a:ext cx="2289739" cy="169210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A1FC47BF-2FF4-4B91-9DD8-BD1B1AC602DB}">
      <dsp:nvSpPr>
        <dsp:cNvPr id="0" name=""/>
        <dsp:cNvSpPr/>
      </dsp:nvSpPr>
      <dsp:spPr>
        <a:xfrm>
          <a:off x="4549231"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l-GR" sz="1400" kern="1200" dirty="0"/>
            <a:t>Πρόσβαση σε ψηφιακές συνδρομές</a:t>
          </a:r>
          <a:endParaRPr lang="en-US" sz="1400" b="0" kern="1200" dirty="0"/>
        </a:p>
      </dsp:txBody>
      <dsp:txXfrm>
        <a:off x="4549231" y="4079024"/>
        <a:ext cx="1973073" cy="474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128FC-0697-46D7-A447-AF0C9179B242}">
      <dsp:nvSpPr>
        <dsp:cNvPr id="0" name=""/>
        <dsp:cNvSpPr/>
      </dsp:nvSpPr>
      <dsp:spPr>
        <a:xfrm>
          <a:off x="3311" y="423789"/>
          <a:ext cx="2278202" cy="168358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237A7567-5F7D-43AA-9754-4B177E087488}">
      <dsp:nvSpPr>
        <dsp:cNvPr id="0" name=""/>
        <dsp:cNvSpPr/>
      </dsp:nvSpPr>
      <dsp:spPr>
        <a:xfrm>
          <a:off x="463799"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l-GR" sz="1600" kern="1200" dirty="0"/>
            <a:t>Συμμετοχή</a:t>
          </a:r>
          <a:endParaRPr lang="en-US" sz="1600" b="0" kern="1200" dirty="0">
            <a:solidFill>
              <a:schemeClr val="bg1"/>
            </a:solidFill>
          </a:endParaRPr>
        </a:p>
      </dsp:txBody>
      <dsp:txXfrm>
        <a:off x="463799" y="1802107"/>
        <a:ext cx="1963132" cy="471773"/>
      </dsp:txXfrm>
    </dsp:sp>
    <dsp:sp modelId="{285A63CA-B2EB-4228-8A3E-44161EC84A67}">
      <dsp:nvSpPr>
        <dsp:cNvPr id="0" name=""/>
        <dsp:cNvSpPr/>
      </dsp:nvSpPr>
      <dsp:spPr>
        <a:xfrm>
          <a:off x="2731540" y="423789"/>
          <a:ext cx="2278202" cy="16835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A534018-8E4E-4CE4-A65D-C9D72FF6B82B}">
      <dsp:nvSpPr>
        <dsp:cNvPr id="0" name=""/>
        <dsp:cNvSpPr/>
      </dsp:nvSpPr>
      <dsp:spPr>
        <a:xfrm>
          <a:off x="3192027"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l-GR" sz="1600" kern="1200"/>
            <a:t>Προστασία του περιβάλλοντος</a:t>
          </a:r>
          <a:endParaRPr lang="en-US" sz="1600" b="0" kern="1200" dirty="0">
            <a:solidFill>
              <a:schemeClr val="bg1"/>
            </a:solidFill>
          </a:endParaRPr>
        </a:p>
      </dsp:txBody>
      <dsp:txXfrm>
        <a:off x="3192027" y="1802107"/>
        <a:ext cx="1963132" cy="471773"/>
      </dsp:txXfrm>
    </dsp:sp>
    <dsp:sp modelId="{9DDBB07F-AB40-476E-A6B4-526A927538C8}">
      <dsp:nvSpPr>
        <dsp:cNvPr id="0" name=""/>
        <dsp:cNvSpPr/>
      </dsp:nvSpPr>
      <dsp:spPr>
        <a:xfrm>
          <a:off x="5459768" y="423789"/>
          <a:ext cx="2278202" cy="1683583"/>
        </a:xfrm>
        <a:prstGeom prst="rect">
          <a:avLst/>
        </a:prstGeom>
        <a:blipFill rotWithShape="1">
          <a:blip xmlns:r="http://schemas.openxmlformats.org/officeDocument/2006/relationships" r:embed="rId3"/>
          <a:stretch>
            <a:fillRect/>
          </a:stretch>
        </a:blipFill>
        <a:ln>
          <a:solidFill>
            <a:schemeClr val="tx1"/>
          </a:solidFill>
        </a:ln>
        <a:effectLst/>
      </dsp:spPr>
      <dsp:style>
        <a:lnRef idx="0">
          <a:scrgbClr r="0" g="0" b="0"/>
        </a:lnRef>
        <a:fillRef idx="1">
          <a:scrgbClr r="0" g="0" b="0"/>
        </a:fillRef>
        <a:effectRef idx="0">
          <a:scrgbClr r="0" g="0" b="0"/>
        </a:effectRef>
        <a:fontRef idx="minor"/>
      </dsp:style>
    </dsp:sp>
    <dsp:sp modelId="{FC45899D-AC99-43ED-85A5-68F6F4FA0FA2}">
      <dsp:nvSpPr>
        <dsp:cNvPr id="0" name=""/>
        <dsp:cNvSpPr/>
      </dsp:nvSpPr>
      <dsp:spPr>
        <a:xfrm>
          <a:off x="5920256"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l-GR" sz="1400" kern="1200" dirty="0"/>
            <a:t>Δικαιώματα και ασφάλεια των καταναλωτών</a:t>
          </a:r>
          <a:endParaRPr lang="en-US" sz="1400" b="0" kern="1200" dirty="0">
            <a:solidFill>
              <a:schemeClr val="bg1"/>
            </a:solidFill>
          </a:endParaRPr>
        </a:p>
      </dsp:txBody>
      <dsp:txXfrm>
        <a:off x="5920256" y="1802107"/>
        <a:ext cx="1963132" cy="471773"/>
      </dsp:txXfrm>
    </dsp:sp>
    <dsp:sp modelId="{1E9E862F-BDF6-4CFA-8C3B-B970A78BAA6D}">
      <dsp:nvSpPr>
        <dsp:cNvPr id="0" name=""/>
        <dsp:cNvSpPr/>
      </dsp:nvSpPr>
      <dsp:spPr>
        <a:xfrm>
          <a:off x="1367426" y="2516242"/>
          <a:ext cx="2278202" cy="168358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8D3A751-8EC9-4643-9A3E-6C6784E89749}">
      <dsp:nvSpPr>
        <dsp:cNvPr id="0" name=""/>
        <dsp:cNvSpPr/>
      </dsp:nvSpPr>
      <dsp:spPr>
        <a:xfrm>
          <a:off x="1827913"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5000"/>
            </a:spcAft>
            <a:buNone/>
          </a:pPr>
          <a:r>
            <a:rPr lang="el-GR" sz="1200" kern="1200" dirty="0"/>
            <a:t>Έργα που χρηματοδοτούνται από την ΕΕ</a:t>
          </a:r>
          <a:endParaRPr lang="en-US" sz="1200" b="0" kern="1200" dirty="0"/>
        </a:p>
      </dsp:txBody>
      <dsp:txXfrm>
        <a:off x="1827913" y="3894560"/>
        <a:ext cx="1963132" cy="471773"/>
      </dsp:txXfrm>
    </dsp:sp>
    <dsp:sp modelId="{E7843C9F-8C3E-416B-B267-8F089EBBC993}">
      <dsp:nvSpPr>
        <dsp:cNvPr id="0" name=""/>
        <dsp:cNvSpPr/>
      </dsp:nvSpPr>
      <dsp:spPr>
        <a:xfrm>
          <a:off x="4095654" y="2516242"/>
          <a:ext cx="2278202" cy="168358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556141"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l-GR" sz="1600" kern="1200" dirty="0"/>
            <a:t>Η ΕΕ στον κόσμο</a:t>
          </a:r>
          <a:endParaRPr lang="en-US" sz="1600" b="0" kern="1200" dirty="0"/>
        </a:p>
      </dsp:txBody>
      <dsp:txXfrm>
        <a:off x="4556141" y="3894560"/>
        <a:ext cx="1963132" cy="471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l-GR" sz="1800" b="0" kern="1200">
              <a:solidFill>
                <a:schemeClr val="bg1"/>
              </a:solidFill>
            </a:rPr>
            <a:t>Πράσινη Συμφωνία</a:t>
          </a:r>
          <a:endParaRPr lang="en-US" sz="1800" b="0" kern="1200" dirty="0">
            <a:solidFill>
              <a:schemeClr val="bg1"/>
            </a:solidFill>
          </a:endParaRP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dirty="0" err="1"/>
            <a:t>NextGenerationEU</a:t>
          </a:r>
          <a:endParaRPr lang="en-US" sz="1800" kern="1200" dirty="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l-GR" sz="1800" kern="1200" dirty="0" err="1"/>
            <a:t>Ψηφιοποίηση</a:t>
          </a:r>
          <a:endParaRPr lang="en-US" sz="1800" kern="1200" dirty="0"/>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l-GR" sz="1800" kern="1200" dirty="0"/>
            <a:t>Ισότητα</a:t>
          </a:r>
          <a:endParaRPr lang="en-US" sz="1800" kern="1200" dirty="0"/>
        </a:p>
      </dsp:txBody>
      <dsp:txXfrm>
        <a:off x="4693994" y="4315426"/>
        <a:ext cx="2421946" cy="5820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91AA-3A86-49A9-B4FD-A76EA5E21331}">
      <dsp:nvSpPr>
        <dsp:cNvPr id="0" name=""/>
        <dsp:cNvSpPr/>
      </dsp:nvSpPr>
      <dsp:spPr>
        <a:xfrm>
          <a:off x="0" y="1725"/>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a:solidFill>
                <a:schemeClr val="tx1"/>
              </a:solidFill>
            </a:rPr>
            <a:t>είναι η φωνή των Ευρωπαίων πολιτών</a:t>
          </a:r>
          <a:endParaRPr lang="en-IE" sz="1800" b="0" kern="1200" dirty="0">
            <a:solidFill>
              <a:schemeClr val="tx1"/>
            </a:solidFill>
          </a:endParaRPr>
        </a:p>
      </dsp:txBody>
      <dsp:txXfrm>
        <a:off x="38773" y="40498"/>
        <a:ext cx="4613878" cy="716716"/>
      </dsp:txXfrm>
    </dsp:sp>
    <dsp:sp modelId="{4FE1037A-DEA2-4953-80B1-C4AB23FF5CB3}">
      <dsp:nvSpPr>
        <dsp:cNvPr id="0" name=""/>
        <dsp:cNvSpPr/>
      </dsp:nvSpPr>
      <dsp:spPr>
        <a:xfrm>
          <a:off x="0" y="810316"/>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a:solidFill>
                <a:schemeClr val="tx1"/>
              </a:solidFill>
            </a:rPr>
            <a:t>έχει μέλη από όλες τις χώρες της ΕΕ, που εκλέγονται απευθείας από τους πολίτες κάθε πέντε χρόνια</a:t>
          </a:r>
          <a:endParaRPr lang="en-IE" sz="1800" b="0" kern="1200" dirty="0">
            <a:solidFill>
              <a:schemeClr val="tx1"/>
            </a:solidFill>
          </a:endParaRPr>
        </a:p>
      </dsp:txBody>
      <dsp:txXfrm>
        <a:off x="38773" y="849089"/>
        <a:ext cx="4613878" cy="716716"/>
      </dsp:txXfrm>
    </dsp:sp>
    <dsp:sp modelId="{07C6446F-ECCD-4CA1-8344-080591932ED6}">
      <dsp:nvSpPr>
        <dsp:cNvPr id="0" name=""/>
        <dsp:cNvSpPr/>
      </dsp:nvSpPr>
      <dsp:spPr>
        <a:xfrm>
          <a:off x="0" y="1618908"/>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a:solidFill>
                <a:schemeClr val="tx1"/>
              </a:solidFill>
            </a:rPr>
            <a:t>συζητά νέους νόμους που προτείνονται από την Ευρωπαϊκή Επιτροπή</a:t>
          </a:r>
          <a:endParaRPr lang="en-IE" sz="1800" b="0" kern="1200" dirty="0">
            <a:solidFill>
              <a:schemeClr val="tx1"/>
            </a:solidFill>
          </a:endParaRPr>
        </a:p>
      </dsp:txBody>
      <dsp:txXfrm>
        <a:off x="38773" y="1657681"/>
        <a:ext cx="4613878" cy="716716"/>
      </dsp:txXfrm>
    </dsp:sp>
    <dsp:sp modelId="{715891AF-FC43-40E9-9BA1-84AAEC706364}">
      <dsp:nvSpPr>
        <dsp:cNvPr id="0" name=""/>
        <dsp:cNvSpPr/>
      </dsp:nvSpPr>
      <dsp:spPr>
        <a:xfrm>
          <a:off x="0" y="2427500"/>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a:solidFill>
                <a:schemeClr val="tx1"/>
              </a:solidFill>
            </a:rPr>
            <a:t>τροποποιεί (αν είναι απαραίτητο) και αποφασίζει αυτούς τους νόμους μαζί με το Συμβούλιο</a:t>
          </a:r>
          <a:endParaRPr lang="en-IE" sz="1800" b="0" kern="1200" dirty="0">
            <a:solidFill>
              <a:schemeClr val="tx1"/>
            </a:solidFill>
          </a:endParaRPr>
        </a:p>
      </dsp:txBody>
      <dsp:txXfrm>
        <a:off x="38773" y="2466273"/>
        <a:ext cx="4613878" cy="716716"/>
      </dsp:txXfrm>
    </dsp:sp>
    <dsp:sp modelId="{1BA08AB3-DFE7-4294-97EA-0DE79AB5366F}">
      <dsp:nvSpPr>
        <dsp:cNvPr id="0" name=""/>
        <dsp:cNvSpPr/>
      </dsp:nvSpPr>
      <dsp:spPr>
        <a:xfrm>
          <a:off x="0" y="3236092"/>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a:solidFill>
                <a:schemeClr val="tx1"/>
              </a:solidFill>
            </a:rPr>
            <a:t>εκλέγει τον πρόεδρο της Ευρωπαϊκής Επιτροπής</a:t>
          </a:r>
          <a:endParaRPr lang="en-IE" sz="1800" b="0" kern="1200" dirty="0">
            <a:solidFill>
              <a:schemeClr val="tx1"/>
            </a:solidFill>
          </a:endParaRPr>
        </a:p>
      </dsp:txBody>
      <dsp:txXfrm>
        <a:off x="38773" y="3274865"/>
        <a:ext cx="4613878" cy="716716"/>
      </dsp:txXfrm>
    </dsp:sp>
    <dsp:sp modelId="{C9254F1F-409A-4C00-BAEE-417CE0DBBEC0}">
      <dsp:nvSpPr>
        <dsp:cNvPr id="0" name=""/>
        <dsp:cNvSpPr/>
      </dsp:nvSpPr>
      <dsp:spPr>
        <a:xfrm>
          <a:off x="0" y="4044684"/>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a:solidFill>
                <a:schemeClr val="tx1"/>
              </a:solidFill>
            </a:rPr>
            <a:t>εγκρίνει τον προϋπολογισμό της ΕΕ</a:t>
          </a:r>
          <a:endParaRPr lang="en-IE" sz="1800" b="0" kern="1200" dirty="0">
            <a:solidFill>
              <a:schemeClr val="tx1"/>
            </a:solidFill>
          </a:endParaRPr>
        </a:p>
      </dsp:txBody>
      <dsp:txXfrm>
        <a:off x="38773" y="4083457"/>
        <a:ext cx="4613878" cy="716716"/>
      </dsp:txXfrm>
    </dsp:sp>
    <dsp:sp modelId="{394A40C5-2767-41BB-851C-AE743E22805B}">
      <dsp:nvSpPr>
        <dsp:cNvPr id="0" name=""/>
        <dsp:cNvSpPr/>
      </dsp:nvSpPr>
      <dsp:spPr>
        <a:xfrm>
          <a:off x="0" y="4853275"/>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dirty="0">
              <a:solidFill>
                <a:schemeClr val="tx1"/>
              </a:solidFill>
            </a:rPr>
            <a:t>διεξάγει τουλάχιστον έξι συνεδριάσεις ετησίως στις Βρυξέλλες (Βέλγιο) και 12 στο Στρασβούργο (Γαλλία)</a:t>
          </a:r>
          <a:endParaRPr lang="en-IE" sz="1900" b="0" kern="1200" dirty="0">
            <a:solidFill>
              <a:schemeClr val="tx1"/>
            </a:solidFill>
          </a:endParaRPr>
        </a:p>
      </dsp:txBody>
      <dsp:txXfrm>
        <a:off x="38773" y="4892048"/>
        <a:ext cx="4613878" cy="7167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B946D-8D4A-4046-9F97-DA58CA546363}">
      <dsp:nvSpPr>
        <dsp:cNvPr id="0" name=""/>
        <dsp:cNvSpPr/>
      </dsp:nvSpPr>
      <dsp:spPr>
        <a:xfrm>
          <a:off x="0" y="62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dirty="0">
              <a:solidFill>
                <a:schemeClr val="tx1"/>
              </a:solidFill>
            </a:rPr>
            <a:t>στο πλαίσιό του συνέρχονται οι αρχηγοί κρατών ή κυβερνήσεων όλων των χωρών της ΕΕ</a:t>
          </a:r>
          <a:endParaRPr lang="en-IE" sz="1800" b="0" kern="1200" dirty="0">
            <a:solidFill>
              <a:schemeClr val="tx1"/>
            </a:solidFill>
          </a:endParaRPr>
        </a:p>
      </dsp:txBody>
      <dsp:txXfrm>
        <a:off x="59399" y="121861"/>
        <a:ext cx="4183260" cy="1098002"/>
      </dsp:txXfrm>
    </dsp:sp>
    <dsp:sp modelId="{39BEFE8A-05BC-4A66-859E-B5960F1EAF2D}">
      <dsp:nvSpPr>
        <dsp:cNvPr id="0" name=""/>
        <dsp:cNvSpPr/>
      </dsp:nvSpPr>
      <dsp:spPr>
        <a:xfrm>
          <a:off x="0" y="1466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dirty="0">
              <a:solidFill>
                <a:schemeClr val="tx1"/>
              </a:solidFill>
            </a:rPr>
            <a:t>ορίζει τις κύριες προτεραιότητες και κατευθύνσεις πολιτικής της ΕΕ</a:t>
          </a:r>
          <a:endParaRPr lang="en-IE" sz="1800" b="0" kern="1200" dirty="0">
            <a:solidFill>
              <a:schemeClr val="tx1"/>
            </a:solidFill>
          </a:endParaRPr>
        </a:p>
      </dsp:txBody>
      <dsp:txXfrm>
        <a:off x="59399" y="1525861"/>
        <a:ext cx="4183260"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7CFCF-5FDB-4B8D-815B-D85F281BB2C0}">
      <dsp:nvSpPr>
        <dsp:cNvPr id="0" name=""/>
        <dsp:cNvSpPr/>
      </dsp:nvSpPr>
      <dsp:spPr>
        <a:xfrm>
          <a:off x="0" y="0"/>
          <a:ext cx="4085413" cy="12303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a:solidFill>
                <a:schemeClr val="tx1"/>
              </a:solidFill>
            </a:rPr>
            <a:t>δεν εγκρίνει νόμους της ΕΕ</a:t>
          </a:r>
          <a:endParaRPr lang="en-IE" sz="1800" b="0" kern="1200" dirty="0">
            <a:solidFill>
              <a:schemeClr val="tx1"/>
            </a:solidFill>
          </a:endParaRPr>
        </a:p>
      </dsp:txBody>
      <dsp:txXfrm>
        <a:off x="60062" y="60062"/>
        <a:ext cx="3965289" cy="1110252"/>
      </dsp:txXfrm>
    </dsp:sp>
    <dsp:sp modelId="{65BBAF80-F255-434B-ABEE-1099CF7F1D78}">
      <dsp:nvSpPr>
        <dsp:cNvPr id="0" name=""/>
        <dsp:cNvSpPr/>
      </dsp:nvSpPr>
      <dsp:spPr>
        <a:xfrm>
          <a:off x="0" y="1421723"/>
          <a:ext cx="4085413" cy="129962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l-GR" sz="1800" b="0" kern="1200" dirty="0">
              <a:solidFill>
                <a:schemeClr val="tx1"/>
              </a:solidFill>
            </a:rPr>
            <a:t>συνέρχεται τουλάχιστον τέσσερις φορές ετησίως στις Βρυξέλλες (Βέλγιο) ή στο Λουξεμβούργο (Λουξεμβούργο) για τις ευρωπαϊκές συνόδους κορυφής</a:t>
          </a:r>
          <a:endParaRPr lang="en-IE" sz="1800" b="0" kern="1200" dirty="0">
            <a:solidFill>
              <a:schemeClr val="tx1"/>
            </a:solidFill>
          </a:endParaRPr>
        </a:p>
      </dsp:txBody>
      <dsp:txXfrm>
        <a:off x="63442" y="1485165"/>
        <a:ext cx="3958529" cy="117274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vl1pPr>
          </a:lstStyle>
          <a:p>
            <a:fld id="{EBC06443-0A7E-4706-A9BA-7A69A75D48FD}" type="datetimeFigureOut">
              <a:rPr lang="en-GB" smtClean="0"/>
              <a:t>02/05/2025</a:t>
            </a:fld>
            <a:endParaRPr lang="en-GB"/>
          </a:p>
        </p:txBody>
      </p:sp>
      <p:sp>
        <p:nvSpPr>
          <p:cNvPr id="4" name="Footer Placeholder 3"/>
          <p:cNvSpPr>
            <a:spLocks noGrp="1"/>
          </p:cNvSpPr>
          <p:nvPr>
            <p:ph type="ftr" sz="quarter" idx="2"/>
          </p:nvPr>
        </p:nvSpPr>
        <p:spPr>
          <a:xfrm>
            <a:off x="0" y="9264650"/>
            <a:ext cx="2889250" cy="4889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264650"/>
            <a:ext cx="2889250" cy="488950"/>
          </a:xfrm>
          <a:prstGeom prst="rect">
            <a:avLst/>
          </a:prstGeom>
        </p:spPr>
        <p:txBody>
          <a:bodyPr vert="horz" lIns="91440" tIns="45720" rIns="91440" bIns="45720" rtlCol="0" anchor="b"/>
          <a:lstStyle>
            <a:lvl1pPr algn="r">
              <a:defRPr sz="1200"/>
            </a:lvl1pPr>
          </a:lstStyle>
          <a:p>
            <a:fld id="{10334B2A-8DCF-4396-82AC-BCAB21D1729E}" type="slidenum">
              <a:rPr lang="en-GB" smtClean="0"/>
              <a:t>‹#›</a:t>
            </a:fld>
            <a:endParaRPr lang="en-GB"/>
          </a:p>
        </p:txBody>
      </p:sp>
    </p:spTree>
    <p:extLst>
      <p:ext uri="{BB962C8B-B14F-4D97-AF65-F5344CB8AC3E}">
        <p14:creationId xmlns:p14="http://schemas.microsoft.com/office/powerpoint/2010/main" val="410711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A0D01E2C-3F1B-2946-B562-4A5A260BBEC7}" type="datetimeFigureOut">
              <a:rPr lang="fr-FR" smtClean="0"/>
              <a:t>02/05/2025</a:t>
            </a:fld>
            <a:endParaRPr lang="fr-FR"/>
          </a:p>
        </p:txBody>
      </p:sp>
      <p:sp>
        <p:nvSpPr>
          <p:cNvPr id="4" name="Espace réservé de l’image des diapositives 3"/>
          <p:cNvSpPr>
            <a:spLocks noGrp="1" noRot="1" noChangeAspect="1"/>
          </p:cNvSpPr>
          <p:nvPr>
            <p:ph type="sldImg" idx="2"/>
          </p:nvPr>
        </p:nvSpPr>
        <p:spPr>
          <a:xfrm>
            <a:off x="1139825" y="1219200"/>
            <a:ext cx="4389438" cy="32924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E798FA88-871F-5C48-9EBC-B5098FA55A7A}" type="slidenum">
              <a:rPr lang="fr-FR" smtClean="0"/>
              <a:t>‹#›</a:t>
            </a:fld>
            <a:endParaRPr lang="fr-FR"/>
          </a:p>
        </p:txBody>
      </p:sp>
    </p:spTree>
    <p:extLst>
      <p:ext uri="{BB962C8B-B14F-4D97-AF65-F5344CB8AC3E}">
        <p14:creationId xmlns:p14="http://schemas.microsoft.com/office/powerpoint/2010/main" val="1464415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e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a.eu/european-union/topics/humanitarian-aid-civil-protection_el" TargetMode="External"/><Relationship Id="rId3" Type="http://schemas.openxmlformats.org/officeDocument/2006/relationships/hyperlink" Target="https://europa.eu/!HQjNRP" TargetMode="External"/><Relationship Id="rId7" Type="http://schemas.openxmlformats.org/officeDocument/2006/relationships/hyperlink" Target="https://europa.eu/european-union/topics/development-cooperation_el"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a.eu/european-union/topics/trade_el" TargetMode="External"/><Relationship Id="rId5" Type="http://schemas.openxmlformats.org/officeDocument/2006/relationships/hyperlink" Target="https://kohesio.ec.europa.eu/el" TargetMode="External"/><Relationship Id="rId4" Type="http://schemas.openxmlformats.org/officeDocument/2006/relationships/hyperlink" Target="https://cinea.ec.europa.eu/life/life-european-countries_el"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el"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el"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e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el"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www.eesc.europa.eu/el/initiatives/i-diki-soy-eyropi-i-diki-soy-foni" TargetMode="External"/><Relationship Id="rId5" Type="http://schemas.openxmlformats.org/officeDocument/2006/relationships/hyperlink" Target="https://european-youth-event.europarl.europa.eu/en/" TargetMode="External"/><Relationship Id="rId4" Type="http://schemas.openxmlformats.org/officeDocument/2006/relationships/hyperlink" Target="https://youth.europa.eu/youthweek_el"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98FA88-871F-5C48-9EBC-B5098FA55A7A}" type="slidenum">
              <a:rPr lang="fr-FR" smtClean="0"/>
              <a:t>1</a:t>
            </a:fld>
            <a:endParaRPr lang="fr-FR"/>
          </a:p>
        </p:txBody>
      </p:sp>
    </p:spTree>
    <p:extLst>
      <p:ext uri="{BB962C8B-B14F-4D97-AF65-F5344CB8AC3E}">
        <p14:creationId xmlns:p14="http://schemas.microsoft.com/office/powerpoint/2010/main" val="172678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Η Ευρωπαϊκή Ένωση έχει </a:t>
            </a:r>
            <a:r>
              <a:rPr lang="el-GR" sz="1200" b="1" kern="1200" dirty="0">
                <a:solidFill>
                  <a:schemeClr val="tx1"/>
                </a:solidFill>
                <a:effectLst/>
                <a:latin typeface="+mn-lt"/>
                <a:ea typeface="+mn-ea"/>
                <a:cs typeface="+mn-cs"/>
              </a:rPr>
              <a:t>24 επίσημες γλώσσες:</a:t>
            </a:r>
            <a:endParaRPr lang="fr-BE"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Βουλγαρικά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Κροατικά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Τσεχικά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Δανικά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Ολλανδικά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Αγγλικά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Εσθονικά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Φινλανδικά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Γαλλικά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Γερμανικά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Ελληνικά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Ουγγρικά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Ιρλανδικά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Ιταλικά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err="1">
                <a:solidFill>
                  <a:schemeClr val="tx1"/>
                </a:solidFill>
                <a:effectLst/>
                <a:latin typeface="+mn-lt"/>
                <a:ea typeface="+mn-ea"/>
                <a:cs typeface="+mn-cs"/>
              </a:rPr>
              <a:t>Λετονικά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Λιθουανικά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0" i="0" kern="1200" dirty="0">
                <a:solidFill>
                  <a:schemeClr val="tx1"/>
                </a:solidFill>
                <a:effectLst/>
                <a:latin typeface="+mn-lt"/>
                <a:ea typeface="+mn-ea"/>
                <a:cs typeface="+mn-cs"/>
              </a:rPr>
              <a:t>Μαλτέζικα</a:t>
            </a:r>
            <a:endParaRPr lang="fr-BE" sz="1200" b="0" i="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Πολωνικά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Πορτογαλικά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Ρουμανικά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Σλοβακικά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Σλοβενικά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Ισπανικά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Σουηδικά</a:t>
            </a:r>
            <a:endParaRPr lang="en-US" sz="1200" kern="1200" dirty="0">
              <a:solidFill>
                <a:schemeClr val="tx1"/>
              </a:solidFill>
              <a:effectLst/>
              <a:latin typeface="+mn-lt"/>
              <a:ea typeface="+mn-ea"/>
              <a:cs typeface="+mn-cs"/>
            </a:endParaRPr>
          </a:p>
          <a:p>
            <a:endParaRPr lang="fr-BE" sz="1200" b="1" i="1" kern="1200" dirty="0">
              <a:solidFill>
                <a:schemeClr val="tx1"/>
              </a:solidFill>
              <a:effectLst/>
              <a:latin typeface="+mn-lt"/>
              <a:ea typeface="+mn-ea"/>
              <a:cs typeface="+mn-cs"/>
            </a:endParaRPr>
          </a:p>
          <a:p>
            <a:r>
              <a:rPr lang="el-GR" sz="1200" b="1" i="1" kern="1200" dirty="0">
                <a:solidFill>
                  <a:schemeClr val="tx1"/>
                </a:solidFill>
                <a:effectLst/>
                <a:latin typeface="+mn-lt"/>
                <a:ea typeface="+mn-ea"/>
                <a:cs typeface="+mn-cs"/>
              </a:rPr>
              <a:t>Μιλάτε κάποια άλλη γλώσσα της ΕΕ εκτός από τη μητρική σας;</a:t>
            </a:r>
            <a:endParaRPr lang="en-US" sz="1200" kern="1200" dirty="0">
              <a:solidFill>
                <a:schemeClr val="tx1"/>
              </a:solidFill>
              <a:effectLst/>
              <a:latin typeface="+mn-lt"/>
              <a:ea typeface="+mn-ea"/>
              <a:cs typeface="+mn-cs"/>
            </a:endParaRPr>
          </a:p>
          <a:p>
            <a:endParaRPr lang="fr-BE" sz="1200" b="1" i="1" kern="1200" dirty="0">
              <a:solidFill>
                <a:schemeClr val="tx1"/>
              </a:solidFill>
              <a:effectLst/>
              <a:latin typeface="+mn-lt"/>
              <a:ea typeface="+mn-ea"/>
              <a:cs typeface="+mn-cs"/>
            </a:endParaRPr>
          </a:p>
          <a:p>
            <a:r>
              <a:rPr lang="el-GR" sz="1200" b="1" i="1" kern="1200" dirty="0">
                <a:solidFill>
                  <a:schemeClr val="tx1"/>
                </a:solidFill>
                <a:effectLst/>
                <a:latin typeface="+mn-lt"/>
                <a:ea typeface="+mn-ea"/>
                <a:cs typeface="+mn-cs"/>
              </a:rPr>
              <a:t>Μπορείτε να αναγνωρίσετε πώς να πείτε «ευχαριστώ» σε άλλες γλώσσες της ΕΕ;</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10</a:t>
            </a:fld>
            <a:endParaRPr lang="fr-FR"/>
          </a:p>
        </p:txBody>
      </p:sp>
    </p:spTree>
    <p:extLst>
      <p:ext uri="{BB962C8B-B14F-4D97-AF65-F5344CB8AC3E}">
        <p14:creationId xmlns:p14="http://schemas.microsoft.com/office/powerpoint/2010/main" val="2049826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Η Ευρωπαϊκή Ένωση έχει </a:t>
            </a:r>
            <a:r>
              <a:rPr lang="el-GR" sz="1200" b="1" kern="1200" dirty="0">
                <a:solidFill>
                  <a:schemeClr val="tx1"/>
                </a:solidFill>
                <a:effectLst/>
                <a:latin typeface="+mn-lt"/>
                <a:ea typeface="+mn-ea"/>
                <a:cs typeface="+mn-cs"/>
              </a:rPr>
              <a:t>24 επίσημες γλώσσες</a:t>
            </a:r>
            <a:r>
              <a:rPr lang="el-GR" sz="1200" kern="1200" dirty="0">
                <a:solidFill>
                  <a:schemeClr val="tx1"/>
                </a:solidFill>
                <a:effectLst/>
                <a:latin typeface="+mn-lt"/>
                <a:ea typeface="+mn-ea"/>
                <a:cs typeface="+mn-cs"/>
              </a:rPr>
              <a:t> από διαφορετικές γλωσσικές οικογένειες:</a:t>
            </a:r>
            <a:endParaRPr lang="fr-BE"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Γερμανικές γλώσσες:</a:t>
            </a:r>
            <a:r>
              <a:rPr lang="el-GR" sz="1200" kern="1200" dirty="0">
                <a:solidFill>
                  <a:schemeClr val="tx1"/>
                </a:solidFill>
                <a:effectLst/>
                <a:latin typeface="+mn-lt"/>
                <a:ea typeface="+mn-ea"/>
                <a:cs typeface="+mn-cs"/>
              </a:rPr>
              <a:t> δανικά, γερμανικά, αγγλικά, ολλανδικά και σουηδικά.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Λατινογενείς γλώσσες</a:t>
            </a:r>
            <a:r>
              <a:rPr lang="el-GR" sz="1200" kern="1200" dirty="0">
                <a:solidFill>
                  <a:schemeClr val="tx1"/>
                </a:solidFill>
                <a:effectLst/>
                <a:latin typeface="+mn-lt"/>
                <a:ea typeface="+mn-ea"/>
                <a:cs typeface="+mn-cs"/>
              </a:rPr>
              <a:t>: ισπανικά, γαλλικά, ιταλικά, πορτογαλικά και ρουμανικά.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Σλαβικές γλώσσες:</a:t>
            </a:r>
            <a:r>
              <a:rPr lang="el-GR" sz="1200" kern="1200" dirty="0">
                <a:solidFill>
                  <a:schemeClr val="tx1"/>
                </a:solidFill>
                <a:effectLst/>
                <a:latin typeface="+mn-lt"/>
                <a:ea typeface="+mn-ea"/>
                <a:cs typeface="+mn-cs"/>
              </a:rPr>
              <a:t> βουλγαρικά, τσεχικά, κροατικά, πολωνικά, σλοβακικά και σλοβενικά.</a:t>
            </a:r>
            <a:endParaRPr lang="fr-BE"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Οι γλώσσες της ΕΕ που δεν ανήκουν σε μία από αυτές τις τρεις οικογένειες είναι οι εξής:</a:t>
            </a:r>
            <a:endParaRPr lang="fr-BE"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εσθονικά και φινλανδικά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ελληνικά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ιρλανδικά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λιθουανικά και πολωνικά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ουγγρικά</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0" i="0" kern="1200" dirty="0">
                <a:solidFill>
                  <a:schemeClr val="tx1"/>
                </a:solidFill>
                <a:effectLst/>
                <a:latin typeface="+mn-lt"/>
                <a:ea typeface="+mn-ea"/>
                <a:cs typeface="+mn-cs"/>
              </a:rPr>
              <a:t>μαλτέζικα</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11</a:t>
            </a:fld>
            <a:endParaRPr lang="fr-FR"/>
          </a:p>
        </p:txBody>
      </p:sp>
    </p:spTree>
    <p:extLst>
      <p:ext uri="{BB962C8B-B14F-4D97-AF65-F5344CB8AC3E}">
        <p14:creationId xmlns:p14="http://schemas.microsoft.com/office/powerpoint/2010/main" val="287769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12</a:t>
            </a:fld>
            <a:endParaRPr lang="fr-FR"/>
          </a:p>
        </p:txBody>
      </p:sp>
    </p:spTree>
    <p:extLst>
      <p:ext uri="{BB962C8B-B14F-4D97-AF65-F5344CB8AC3E}">
        <p14:creationId xmlns:p14="http://schemas.microsoft.com/office/powerpoint/2010/main" val="583914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Η Ευρωπαϊκή Ένωση δημιουργήθηκε για να θέσει τέλος στους συχνούς και αιματηρούς πολέμους μεταξύ γειτόνων, που κορυφώθηκαν με τον Δεύτερο Παγκόσμιο Πόλεμο.</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﻿Από το 1950, η Ευρωπαϊκή Κοινότητα Άνθρακα και Χάλυβα άρχισε να ενώνει τις ευρωπαϊκές χώρες, από οικονομική και πολιτική άποψη, για να εξασφαλίσει διαρκή ειρήνη.</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Οι χώρες που ίδρυσαν την Ευρωπαϊκή Ένωση είναι οι εξής:</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a:solidFill>
                  <a:schemeClr val="tx1"/>
                </a:solidFill>
                <a:effectLst/>
                <a:latin typeface="+mn-lt"/>
                <a:ea typeface="+mn-ea"/>
                <a:cs typeface="+mn-cs"/>
              </a:rPr>
              <a:t>Βέλγιο</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a:solidFill>
                  <a:schemeClr val="tx1"/>
                </a:solidFill>
                <a:effectLst/>
                <a:latin typeface="+mn-lt"/>
                <a:ea typeface="+mn-ea"/>
                <a:cs typeface="+mn-cs"/>
              </a:rPr>
              <a:t>Γερμανία</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a:solidFill>
                  <a:schemeClr val="tx1"/>
                </a:solidFill>
                <a:effectLst/>
                <a:latin typeface="+mn-lt"/>
                <a:ea typeface="+mn-ea"/>
                <a:cs typeface="+mn-cs"/>
              </a:rPr>
              <a:t>Γαλλία</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a:solidFill>
                  <a:schemeClr val="tx1"/>
                </a:solidFill>
                <a:effectLst/>
                <a:latin typeface="+mn-lt"/>
                <a:ea typeface="+mn-ea"/>
                <a:cs typeface="+mn-cs"/>
              </a:rPr>
              <a:t>Ιταλία</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a:solidFill>
                  <a:schemeClr val="tx1"/>
                </a:solidFill>
                <a:effectLst/>
                <a:latin typeface="+mn-lt"/>
                <a:ea typeface="+mn-ea"/>
                <a:cs typeface="+mn-cs"/>
              </a:rPr>
              <a:t>Λουξεμβούργο</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a:solidFill>
                  <a:schemeClr val="tx1"/>
                </a:solidFill>
                <a:effectLst/>
                <a:latin typeface="+mn-lt"/>
                <a:ea typeface="+mn-ea"/>
                <a:cs typeface="+mn-cs"/>
              </a:rPr>
              <a:t>Κάτω Χώρες</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Τα ευρωπαϊκά έθνη δεν ζούσαν πάντα ειρηνικά μεταξύ τους. Πολλοί πόλεμοι έλαβαν χώρα ανά τους αιώνες.</a:t>
            </a:r>
            <a:endParaRPr lang="fr-BE"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Δύο παγκόσμιοι πόλεμοι έλαβαν χώρα τον 20ό αιώνα:</a:t>
            </a:r>
            <a:endParaRPr lang="en-US" sz="1200" kern="1200" dirty="0">
              <a:solidFill>
                <a:schemeClr val="tx1"/>
              </a:solidFill>
              <a:effectLst/>
              <a:latin typeface="+mn-lt"/>
              <a:ea typeface="+mn-ea"/>
              <a:cs typeface="+mn-cs"/>
            </a:endParaRPr>
          </a:p>
          <a:p>
            <a:pPr marL="171450" indent="-171450">
              <a:buFont typeface="Wingdings" panose="05000000000000000000" pitchFamily="2" charset="2"/>
              <a:buChar char="Ø"/>
            </a:pPr>
            <a:r>
              <a:rPr lang="el-GR" sz="1200" kern="1200" dirty="0">
                <a:solidFill>
                  <a:schemeClr val="tx1"/>
                </a:solidFill>
                <a:effectLst/>
                <a:latin typeface="+mn-lt"/>
                <a:ea typeface="+mn-ea"/>
                <a:cs typeface="+mn-cs"/>
              </a:rPr>
              <a:t>1914-1918 Α’ Παγκόσμιος Πόλεμος</a:t>
            </a:r>
            <a:endParaRPr lang="en-US" sz="1200" kern="1200" dirty="0">
              <a:solidFill>
                <a:schemeClr val="tx1"/>
              </a:solidFill>
              <a:effectLst/>
              <a:latin typeface="+mn-lt"/>
              <a:ea typeface="+mn-ea"/>
              <a:cs typeface="+mn-cs"/>
            </a:endParaRPr>
          </a:p>
          <a:p>
            <a:pPr marL="171450" indent="-171450">
              <a:buFont typeface="Wingdings" panose="05000000000000000000" pitchFamily="2" charset="2"/>
              <a:buChar char="Ø"/>
            </a:pPr>
            <a:r>
              <a:rPr lang="el-GR" sz="1200" kern="1200" dirty="0">
                <a:solidFill>
                  <a:schemeClr val="tx1"/>
                </a:solidFill>
                <a:effectLst/>
                <a:latin typeface="+mn-lt"/>
                <a:ea typeface="+mn-ea"/>
                <a:cs typeface="+mn-cs"/>
              </a:rPr>
              <a:t>1939-1945 Β’ Παγκόσμιος Πόλεμος</a:t>
            </a:r>
            <a:endParaRPr lang="en-I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14</a:t>
            </a:fld>
            <a:endParaRPr lang="fr-FR"/>
          </a:p>
        </p:txBody>
      </p:sp>
    </p:spTree>
    <p:extLst>
      <p:ext uri="{BB962C8B-B14F-4D97-AF65-F5344CB8AC3E}">
        <p14:creationId xmlns:p14="http://schemas.microsoft.com/office/powerpoint/2010/main" val="1388632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Παρότι ορισμένες φορές μπορεί να υπάρχουν διαφωνίες μεταξύ των χωρών της ΕΕ, οι βασικές αρχές της ΕΕ έχουν παραμείνει αμετάβλητες τα τελευταία 70 χρόνια. Η αποτροπή μελλοντικών συγκρούσεων ήταν ένας από τους στόχους που οδήγησαν στη δημιουργία της Ευρωπαϊκής Ένωσης.</a:t>
            </a:r>
            <a:endParaRPr lang="fr-BE"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Το 2012, χάρη στις άοκνες προσπάθειές της για την προάσπιση της ειρήνης, της δημοκρατίας και των ανθρώπινων δικαιωμάτων στην Ευρώπη και σε ολόκληρο τον κόσμο, απονεμήθηκε στην Ευρωπαϊκή Ένωση το βραβείο Νόμπελ Ειρήνης.</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15</a:t>
            </a:fld>
            <a:endParaRPr lang="fr-FR"/>
          </a:p>
        </p:txBody>
      </p:sp>
    </p:spTree>
    <p:extLst>
      <p:ext uri="{BB962C8B-B14F-4D97-AF65-F5344CB8AC3E}">
        <p14:creationId xmlns:p14="http://schemas.microsoft.com/office/powerpoint/2010/main" val="280788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6909" y="4693919"/>
            <a:ext cx="5335270" cy="4711339"/>
          </a:xfrm>
        </p:spPr>
        <p:txBody>
          <a:bodyPr/>
          <a:lstStyle/>
          <a:p>
            <a:r>
              <a:rPr lang="el-GR" sz="1200" b="1" kern="1200" dirty="0">
                <a:solidFill>
                  <a:schemeClr val="tx1"/>
                </a:solidFill>
                <a:effectLst/>
                <a:latin typeface="+mn-lt"/>
                <a:ea typeface="+mn-ea"/>
                <a:cs typeface="+mn-cs"/>
              </a:rPr>
              <a:t>Κύρια βήματα προς την κατεύθυνση της δημιουργίας της Ευρωπαϊκής Ένωσης:</a:t>
            </a:r>
            <a:endParaRPr lang="fr-BE"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Την περίοδο από το 1945 έως το 1950, ορισμένοι Ευρωπαίοι πολιτικοί, μεταξύ των οποίων ο </a:t>
            </a:r>
            <a:r>
              <a:rPr lang="el-GR" sz="1200" kern="1200" dirty="0" err="1">
                <a:solidFill>
                  <a:schemeClr val="tx1"/>
                </a:solidFill>
                <a:effectLst/>
                <a:latin typeface="+mn-lt"/>
                <a:ea typeface="+mn-ea"/>
                <a:cs typeface="+mn-cs"/>
              </a:rPr>
              <a:t>Ρομπέρ</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Σουμάν</a:t>
            </a:r>
            <a:r>
              <a:rPr lang="el-GR" sz="1200" kern="1200" dirty="0">
                <a:solidFill>
                  <a:schemeClr val="tx1"/>
                </a:solidFill>
                <a:effectLst/>
                <a:latin typeface="+mn-lt"/>
                <a:ea typeface="+mn-ea"/>
                <a:cs typeface="+mn-cs"/>
              </a:rPr>
              <a:t>, η Σιμόν Βέιλ, ο Ζαν Μονέ, ο </a:t>
            </a:r>
            <a:r>
              <a:rPr lang="el-GR" sz="1200" kern="1200" dirty="0" err="1">
                <a:solidFill>
                  <a:schemeClr val="tx1"/>
                </a:solidFill>
                <a:effectLst/>
                <a:latin typeface="+mn-lt"/>
                <a:ea typeface="+mn-ea"/>
                <a:cs typeface="+mn-cs"/>
              </a:rPr>
              <a:t>Αλτσίντε</a:t>
            </a:r>
            <a:r>
              <a:rPr lang="el-GR" sz="1200" kern="1200" dirty="0">
                <a:solidFill>
                  <a:schemeClr val="tx1"/>
                </a:solidFill>
                <a:effectLst/>
                <a:latin typeface="+mn-lt"/>
                <a:ea typeface="+mn-ea"/>
                <a:cs typeface="+mn-cs"/>
              </a:rPr>
              <a:t> ντε </a:t>
            </a:r>
            <a:r>
              <a:rPr lang="el-GR" sz="1200" kern="1200" dirty="0" err="1">
                <a:solidFill>
                  <a:schemeClr val="tx1"/>
                </a:solidFill>
                <a:effectLst/>
                <a:latin typeface="+mn-lt"/>
                <a:ea typeface="+mn-ea"/>
                <a:cs typeface="+mn-cs"/>
              </a:rPr>
              <a:t>Γκάσπερι</a:t>
            </a:r>
            <a:r>
              <a:rPr lang="el-GR" sz="1200" kern="1200" dirty="0">
                <a:solidFill>
                  <a:schemeClr val="tx1"/>
                </a:solidFill>
                <a:effectLst/>
                <a:latin typeface="+mn-lt"/>
                <a:ea typeface="+mn-ea"/>
                <a:cs typeface="+mn-cs"/>
              </a:rPr>
              <a:t> και ο Κόνραντ </a:t>
            </a:r>
            <a:r>
              <a:rPr lang="el-GR" sz="1200" kern="1200" dirty="0" err="1">
                <a:solidFill>
                  <a:schemeClr val="tx1"/>
                </a:solidFill>
                <a:effectLst/>
                <a:latin typeface="+mn-lt"/>
                <a:ea typeface="+mn-ea"/>
                <a:cs typeface="+mn-cs"/>
              </a:rPr>
              <a:t>Αντενάουερ</a:t>
            </a:r>
            <a:r>
              <a:rPr lang="el-GR" sz="1200" kern="1200" dirty="0">
                <a:solidFill>
                  <a:schemeClr val="tx1"/>
                </a:solidFill>
                <a:effectLst/>
                <a:latin typeface="+mn-lt"/>
                <a:ea typeface="+mn-ea"/>
                <a:cs typeface="+mn-cs"/>
              </a:rPr>
              <a:t>, ξεκίνησαν τη διαδικασία δημιουργίας της Ευρωπαϊκής Ένωσης στην οποία ζούμε σήμερα.</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1950 </a:t>
            </a:r>
            <a:r>
              <a:rPr lang="el-GR" sz="1200" b="1" kern="1200" dirty="0">
                <a:solidFill>
                  <a:schemeClr val="tx1"/>
                </a:solidFill>
                <a:effectLst/>
                <a:latin typeface="+mn-lt"/>
                <a:ea typeface="+mn-ea"/>
                <a:cs typeface="+mn-cs"/>
              </a:rPr>
              <a:t>Διακήρυξη </a:t>
            </a:r>
            <a:r>
              <a:rPr lang="el-GR" sz="1200" b="1" kern="1200" dirty="0" err="1">
                <a:solidFill>
                  <a:schemeClr val="tx1"/>
                </a:solidFill>
                <a:effectLst/>
                <a:latin typeface="+mn-lt"/>
                <a:ea typeface="+mn-ea"/>
                <a:cs typeface="+mn-cs"/>
              </a:rPr>
              <a:t>Σουμάν</a:t>
            </a:r>
            <a:r>
              <a:rPr lang="el-GR" sz="1200" kern="1200" dirty="0">
                <a:solidFill>
                  <a:schemeClr val="tx1"/>
                </a:solidFill>
                <a:effectLst/>
                <a:latin typeface="+mn-lt"/>
                <a:ea typeface="+mn-ea"/>
                <a:cs typeface="+mn-cs"/>
              </a:rPr>
              <a:t> — Στις 9 Μαΐου ο </a:t>
            </a:r>
            <a:r>
              <a:rPr lang="el-GR" sz="1200" kern="1200" dirty="0" err="1">
                <a:solidFill>
                  <a:schemeClr val="tx1"/>
                </a:solidFill>
                <a:effectLst/>
                <a:latin typeface="+mn-lt"/>
                <a:ea typeface="+mn-ea"/>
                <a:cs typeface="+mn-cs"/>
              </a:rPr>
              <a:t>Ρομπέρ</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Σουμάν</a:t>
            </a:r>
            <a:r>
              <a:rPr lang="el-GR" sz="1200" kern="1200" dirty="0">
                <a:solidFill>
                  <a:schemeClr val="tx1"/>
                </a:solidFill>
                <a:effectLst/>
                <a:latin typeface="+mn-lt"/>
                <a:ea typeface="+mn-ea"/>
                <a:cs typeface="+mn-cs"/>
              </a:rPr>
              <a:t> (τότε υπουργός Εξωτερικών της Γαλλίας) πρότεινε η διαχείριση της παραγωγής άνθρακα και χάλυβα —των πρώτων υλών που χρησιμοποιούνται για την προετοιμασία ενός πολέμου— να γίνεται συλλογικά, ώστε να διασφαλίζεται ότι καμία χώρα δεν θα μπορεί να εξοπλιστεί κρυφά εναντίον των άλλων. Ένα από τα πιο διάσημα αποφθέγματά του είναι: «Η Ευρώπη δεν θα δημιουργηθεί ως διά μαγείας ούτε με βάση ένα γενικό σχέδιο. Θα </a:t>
            </a:r>
            <a:r>
              <a:rPr lang="el-GR" sz="1200" kern="1200" dirty="0" err="1">
                <a:solidFill>
                  <a:schemeClr val="tx1"/>
                </a:solidFill>
                <a:effectLst/>
                <a:latin typeface="+mn-lt"/>
                <a:ea typeface="+mn-ea"/>
                <a:cs typeface="+mn-cs"/>
              </a:rPr>
              <a:t>οικοδομηθεί</a:t>
            </a:r>
            <a:r>
              <a:rPr lang="el-GR" sz="1200" kern="1200" dirty="0">
                <a:solidFill>
                  <a:schemeClr val="tx1"/>
                </a:solidFill>
                <a:effectLst/>
                <a:latin typeface="+mn-lt"/>
                <a:ea typeface="+mn-ea"/>
                <a:cs typeface="+mn-cs"/>
              </a:rPr>
              <a:t> με συγκεκριμένα επιτεύγματα που πρώτα θα δημιουργήσουν μια πραγματική αλληλεγγύη».</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1951 Δημιουργία της </a:t>
            </a:r>
            <a:r>
              <a:rPr lang="el-GR" sz="1200" b="1" kern="1200" dirty="0">
                <a:solidFill>
                  <a:schemeClr val="tx1"/>
                </a:solidFill>
                <a:effectLst/>
                <a:latin typeface="+mn-lt"/>
                <a:ea typeface="+mn-ea"/>
                <a:cs typeface="+mn-cs"/>
              </a:rPr>
              <a:t>Ευρωπαϊκής Κοινότητας Άνθρακα και Χάλυβα</a:t>
            </a:r>
            <a:r>
              <a:rPr lang="el-GR" sz="1200" kern="1200" dirty="0">
                <a:solidFill>
                  <a:schemeClr val="tx1"/>
                </a:solidFill>
                <a:effectLst/>
                <a:latin typeface="+mn-lt"/>
                <a:ea typeface="+mn-ea"/>
                <a:cs typeface="+mn-cs"/>
              </a:rPr>
              <a:t> — Το Βέλγιο, η Γαλλία, η Γερμανία, η Ιταλία, το Λουξεμβούργο και οι Κάτω Χώρες συμφώνησαν να ενώσουν τις βιομηχανίες τους παραγωγής άνθρακα και χάλυβα.</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1957 </a:t>
            </a:r>
            <a:r>
              <a:rPr lang="el-GR" sz="1200" b="1" kern="1200" dirty="0">
                <a:solidFill>
                  <a:schemeClr val="tx1"/>
                </a:solidFill>
                <a:effectLst/>
                <a:latin typeface="+mn-lt"/>
                <a:ea typeface="+mn-ea"/>
                <a:cs typeface="+mn-cs"/>
              </a:rPr>
              <a:t>Η</a:t>
            </a:r>
            <a:r>
              <a:rPr lang="el-GR" sz="1200" kern="1200" dirty="0">
                <a:solidFill>
                  <a:schemeClr val="tx1"/>
                </a:solidFill>
                <a:effectLst/>
                <a:latin typeface="+mn-lt"/>
                <a:ea typeface="+mn-ea"/>
                <a:cs typeface="+mn-cs"/>
              </a:rPr>
              <a:t> </a:t>
            </a:r>
            <a:r>
              <a:rPr lang="el-GR" sz="1200" b="1" kern="1200" dirty="0">
                <a:solidFill>
                  <a:schemeClr val="tx1"/>
                </a:solidFill>
                <a:effectLst/>
                <a:latin typeface="+mn-lt"/>
                <a:ea typeface="+mn-ea"/>
                <a:cs typeface="+mn-cs"/>
              </a:rPr>
              <a:t>Συνθήκη της Ρώμης</a:t>
            </a:r>
            <a:r>
              <a:rPr lang="el-GR" sz="1200" kern="1200" dirty="0">
                <a:solidFill>
                  <a:schemeClr val="tx1"/>
                </a:solidFill>
                <a:effectLst/>
                <a:latin typeface="+mn-lt"/>
                <a:ea typeface="+mn-ea"/>
                <a:cs typeface="+mn-cs"/>
              </a:rPr>
              <a:t> — Οι 6 ιδρυτικές χώρες αποφάσισαν να επεκτείνουν τη συνεργασία τους σε άλλους οικονομικούς τομείς και δημιούργησαν την </a:t>
            </a:r>
            <a:r>
              <a:rPr lang="el-GR" sz="1200" b="1" kern="1200" dirty="0">
                <a:solidFill>
                  <a:schemeClr val="tx1"/>
                </a:solidFill>
                <a:effectLst/>
                <a:latin typeface="+mn-lt"/>
                <a:ea typeface="+mn-ea"/>
                <a:cs typeface="+mn-cs"/>
              </a:rPr>
              <a:t>Ευρωπαϊκή Οικονομική Κοινότητα (ΕΟΚ)</a:t>
            </a:r>
            <a:r>
              <a:rPr lang="el-GR" sz="1200" kern="1200" dirty="0">
                <a:solidFill>
                  <a:schemeClr val="tx1"/>
                </a:solidFill>
                <a:effectLst/>
                <a:latin typeface="+mn-lt"/>
                <a:ea typeface="+mn-ea"/>
                <a:cs typeface="+mn-cs"/>
              </a:rPr>
              <a:t> και την </a:t>
            </a:r>
            <a:r>
              <a:rPr lang="el-GR" sz="1200" b="1" kern="1200" dirty="0">
                <a:solidFill>
                  <a:schemeClr val="tx1"/>
                </a:solidFill>
                <a:effectLst/>
                <a:latin typeface="+mn-lt"/>
                <a:ea typeface="+mn-ea"/>
                <a:cs typeface="+mn-cs"/>
              </a:rPr>
              <a:t>Ευρωπαϊκή Κοινότητα Ατομικής Ενέργειας (</a:t>
            </a:r>
            <a:r>
              <a:rPr lang="el-GR" sz="1200" b="1" kern="1200" dirty="0" err="1">
                <a:solidFill>
                  <a:schemeClr val="tx1"/>
                </a:solidFill>
                <a:effectLst/>
                <a:latin typeface="+mn-lt"/>
                <a:ea typeface="+mn-ea"/>
                <a:cs typeface="+mn-cs"/>
              </a:rPr>
              <a:t>Ευρατόμ</a:t>
            </a:r>
            <a:r>
              <a:rPr lang="el-GR" sz="1200" b="1" kern="1200" dirty="0">
                <a:solidFill>
                  <a:schemeClr val="tx1"/>
                </a:solidFill>
                <a:effectLst/>
                <a:latin typeface="+mn-lt"/>
                <a:ea typeface="+mn-ea"/>
                <a:cs typeface="+mn-cs"/>
              </a:rPr>
              <a:t>)</a:t>
            </a:r>
            <a:r>
              <a:rPr lang="el-G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1992 </a:t>
            </a:r>
            <a:r>
              <a:rPr lang="el-GR" sz="1200" b="1" kern="1200" dirty="0">
                <a:solidFill>
                  <a:schemeClr val="tx1"/>
                </a:solidFill>
                <a:effectLst/>
                <a:latin typeface="+mn-lt"/>
                <a:ea typeface="+mn-ea"/>
                <a:cs typeface="+mn-cs"/>
              </a:rPr>
              <a:t>Η</a:t>
            </a:r>
            <a:r>
              <a:rPr lang="el-GR" sz="1200" kern="1200" dirty="0">
                <a:solidFill>
                  <a:schemeClr val="tx1"/>
                </a:solidFill>
                <a:effectLst/>
                <a:latin typeface="+mn-lt"/>
                <a:ea typeface="+mn-ea"/>
                <a:cs typeface="+mn-cs"/>
              </a:rPr>
              <a:t> </a:t>
            </a:r>
            <a:r>
              <a:rPr lang="el-GR" sz="1200" b="1" kern="1200" dirty="0">
                <a:solidFill>
                  <a:schemeClr val="tx1"/>
                </a:solidFill>
                <a:effectLst/>
                <a:latin typeface="+mn-lt"/>
                <a:ea typeface="+mn-ea"/>
                <a:cs typeface="+mn-cs"/>
              </a:rPr>
              <a:t>Συνθήκη του Μάαστριχτ</a:t>
            </a:r>
            <a:r>
              <a:rPr lang="el-GR" sz="1200" kern="1200" dirty="0">
                <a:solidFill>
                  <a:schemeClr val="tx1"/>
                </a:solidFill>
                <a:effectLst/>
                <a:latin typeface="+mn-lt"/>
                <a:ea typeface="+mn-ea"/>
                <a:cs typeface="+mn-cs"/>
              </a:rPr>
              <a:t> — Με την πάροδο των ετών, προσχώρησαν και άλλες χώρες στην κοινότητα και η Συνθήκη του Μάαστριχτ σηματοδότησε την αρχή της </a:t>
            </a:r>
            <a:r>
              <a:rPr lang="el-GR" sz="1200" b="1" kern="1200" dirty="0">
                <a:solidFill>
                  <a:schemeClr val="tx1"/>
                </a:solidFill>
                <a:effectLst/>
                <a:latin typeface="+mn-lt"/>
                <a:ea typeface="+mn-ea"/>
                <a:cs typeface="+mn-cs"/>
              </a:rPr>
              <a:t>Ευρωπαϊκής Ένωσης</a:t>
            </a:r>
            <a:r>
              <a:rPr lang="el-GR" sz="1200" kern="1200" dirty="0">
                <a:solidFill>
                  <a:schemeClr val="tx1"/>
                </a:solidFill>
                <a:effectLst/>
                <a:latin typeface="+mn-lt"/>
                <a:ea typeface="+mn-ea"/>
                <a:cs typeface="+mn-cs"/>
              </a:rPr>
              <a:t> όπως τη γνωρίζουμε σήμερα.</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μια </a:t>
            </a:r>
            <a:r>
              <a:rPr lang="el-GR" sz="1200" b="1" kern="1200" dirty="0">
                <a:solidFill>
                  <a:schemeClr val="tx1"/>
                </a:solidFill>
                <a:effectLst/>
                <a:latin typeface="+mn-lt"/>
                <a:ea typeface="+mn-ea"/>
                <a:cs typeface="+mn-cs"/>
              </a:rPr>
              <a:t>πολιτική και οικονομική</a:t>
            </a:r>
            <a:r>
              <a:rPr lang="el-GR" sz="1200" kern="1200" dirty="0">
                <a:solidFill>
                  <a:schemeClr val="tx1"/>
                </a:solidFill>
                <a:effectLst/>
                <a:latin typeface="+mn-lt"/>
                <a:ea typeface="+mn-ea"/>
                <a:cs typeface="+mn-cs"/>
              </a:rPr>
              <a:t> ένωση·</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b="1" kern="1200" dirty="0">
                <a:solidFill>
                  <a:schemeClr val="tx1"/>
                </a:solidFill>
                <a:effectLst/>
                <a:latin typeface="+mn-lt"/>
                <a:ea typeface="+mn-ea"/>
                <a:cs typeface="+mn-cs"/>
              </a:rPr>
              <a:t>απουσία συνοριακών ελέγχων</a:t>
            </a:r>
            <a:r>
              <a:rPr lang="el-GR" sz="1200" kern="1200" dirty="0">
                <a:solidFill>
                  <a:schemeClr val="tx1"/>
                </a:solidFill>
                <a:effectLst/>
                <a:latin typeface="+mn-lt"/>
                <a:ea typeface="+mn-ea"/>
                <a:cs typeface="+mn-cs"/>
              </a:rPr>
              <a:t> μεταξύ των χωρών που αποτελούν μέρος </a:t>
            </a:r>
            <a:r>
              <a:rPr lang="el-GR" sz="1200" b="0" i="0" kern="1200" dirty="0">
                <a:solidFill>
                  <a:schemeClr val="tx1"/>
                </a:solidFill>
                <a:effectLst/>
                <a:latin typeface="+mn-lt"/>
                <a:ea typeface="+mn-ea"/>
                <a:cs typeface="+mn-cs"/>
              </a:rPr>
              <a:t>της ζώνης </a:t>
            </a:r>
            <a:r>
              <a:rPr lang="el-GR" sz="1200" b="0" i="0" kern="1200" dirty="0" err="1">
                <a:solidFill>
                  <a:schemeClr val="tx1"/>
                </a:solidFill>
                <a:effectLst/>
                <a:latin typeface="+mn-lt"/>
                <a:ea typeface="+mn-ea"/>
                <a:cs typeface="+mn-cs"/>
              </a:rPr>
              <a:t>Σένγκεν</a:t>
            </a:r>
            <a:r>
              <a:rPr lang="el-GR" sz="1200" b="0" i="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(1995)·</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b="1" kern="1200" dirty="0">
                <a:solidFill>
                  <a:schemeClr val="tx1"/>
                </a:solidFill>
                <a:effectLst/>
                <a:latin typeface="+mn-lt"/>
                <a:ea typeface="+mn-ea"/>
                <a:cs typeface="+mn-cs"/>
              </a:rPr>
              <a:t>ένα νόμισμα</a:t>
            </a:r>
            <a:r>
              <a:rPr lang="el-GR" sz="1200" kern="1200" dirty="0">
                <a:solidFill>
                  <a:schemeClr val="tx1"/>
                </a:solidFill>
                <a:effectLst/>
                <a:latin typeface="+mn-lt"/>
                <a:ea typeface="+mn-ea"/>
                <a:cs typeface="+mn-cs"/>
              </a:rPr>
              <a:t> μεταξύ των χωρών που έχουν υιοθετήσει το ευρώ.</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1993 — Δημιουργήθηκε η </a:t>
            </a:r>
            <a:r>
              <a:rPr lang="el-GR" sz="1200" b="1" kern="1200" dirty="0">
                <a:solidFill>
                  <a:schemeClr val="tx1"/>
                </a:solidFill>
                <a:effectLst/>
                <a:latin typeface="+mn-lt"/>
                <a:ea typeface="+mn-ea"/>
                <a:cs typeface="+mn-cs"/>
              </a:rPr>
              <a:t>ενιαία αγορά</a:t>
            </a:r>
            <a:r>
              <a:rPr lang="el-GR" sz="1200" kern="1200" dirty="0">
                <a:solidFill>
                  <a:schemeClr val="tx1"/>
                </a:solidFill>
                <a:effectLst/>
                <a:latin typeface="+mn-lt"/>
                <a:ea typeface="+mn-ea"/>
                <a:cs typeface="+mn-cs"/>
              </a:rPr>
              <a:t> για να διασφαλίσει την ελεύθερη κυκλοφορία αγαθών, υπηρεσιών, κεφαλαίου και προσώπων εντός της ΕΕ. ﻿Με την άρση των τεχνικών, νομικών και γραφειοκρατικών εμποδίων, η ΕΕ επιτρέπει στους πολίτες και τις εταιρείες να εμπορεύονται και να αναπτύσσουν επιχειρηματικές δραστηριότητες ελεύθερα σε ολόκληρη την ΕΕ. </a:t>
            </a:r>
            <a:br>
              <a:rPr lang="el-GR" sz="1200" kern="1200" dirty="0">
                <a:solidFill>
                  <a:schemeClr val="tx1"/>
                </a:solidFill>
                <a:effectLst/>
                <a:latin typeface="+mn-lt"/>
                <a:ea typeface="+mn-ea"/>
                <a:cs typeface="+mn-cs"/>
              </a:rPr>
            </a:br>
            <a:r>
              <a:rPr lang="el-GR" sz="1200" kern="1200" dirty="0">
                <a:solidFill>
                  <a:schemeClr val="tx1"/>
                </a:solidFill>
                <a:effectLst/>
                <a:latin typeface="+mn-lt"/>
                <a:ea typeface="+mn-ea"/>
                <a:cs typeface="+mn-cs"/>
              </a:rPr>
              <a:t>Εκτός από τις 27 χώρες της ΕΕ, η </a:t>
            </a:r>
            <a:r>
              <a:rPr lang="el-GR" sz="1200" b="1" kern="1200" dirty="0">
                <a:solidFill>
                  <a:schemeClr val="tx1"/>
                </a:solidFill>
                <a:effectLst/>
                <a:latin typeface="+mn-lt"/>
                <a:ea typeface="+mn-ea"/>
                <a:cs typeface="+mn-cs"/>
              </a:rPr>
              <a:t>Ισλανδία</a:t>
            </a:r>
            <a:r>
              <a:rPr lang="el-GR" sz="1200" kern="1200" dirty="0">
                <a:solidFill>
                  <a:schemeClr val="tx1"/>
                </a:solidFill>
                <a:effectLst/>
                <a:latin typeface="+mn-lt"/>
                <a:ea typeface="+mn-ea"/>
                <a:cs typeface="+mn-cs"/>
              </a:rPr>
              <a:t>, το </a:t>
            </a:r>
            <a:r>
              <a:rPr lang="el-GR" sz="1200" b="1" kern="1200" dirty="0">
                <a:solidFill>
                  <a:schemeClr val="tx1"/>
                </a:solidFill>
                <a:effectLst/>
                <a:latin typeface="+mn-lt"/>
                <a:ea typeface="+mn-ea"/>
                <a:cs typeface="+mn-cs"/>
              </a:rPr>
              <a:t>Λιχτενστάιν</a:t>
            </a:r>
            <a:r>
              <a:rPr lang="el-GR" sz="1200" kern="1200" dirty="0">
                <a:solidFill>
                  <a:schemeClr val="tx1"/>
                </a:solidFill>
                <a:effectLst/>
                <a:latin typeface="+mn-lt"/>
                <a:ea typeface="+mn-ea"/>
                <a:cs typeface="+mn-cs"/>
              </a:rPr>
              <a:t>, η </a:t>
            </a:r>
            <a:r>
              <a:rPr lang="el-GR" sz="1200" b="1" kern="1200" dirty="0">
                <a:solidFill>
                  <a:schemeClr val="tx1"/>
                </a:solidFill>
                <a:effectLst/>
                <a:latin typeface="+mn-lt"/>
                <a:ea typeface="+mn-ea"/>
                <a:cs typeface="+mn-cs"/>
              </a:rPr>
              <a:t>Νορβηγία</a:t>
            </a:r>
            <a:r>
              <a:rPr lang="el-GR" sz="1200" kern="1200" dirty="0">
                <a:solidFill>
                  <a:schemeClr val="tx1"/>
                </a:solidFill>
                <a:effectLst/>
                <a:latin typeface="+mn-lt"/>
                <a:ea typeface="+mn-ea"/>
                <a:cs typeface="+mn-cs"/>
              </a:rPr>
              <a:t> και η </a:t>
            </a:r>
            <a:r>
              <a:rPr lang="el-GR" sz="1200" b="1" kern="1200" dirty="0">
                <a:solidFill>
                  <a:schemeClr val="tx1"/>
                </a:solidFill>
                <a:effectLst/>
                <a:latin typeface="+mn-lt"/>
                <a:ea typeface="+mn-ea"/>
                <a:cs typeface="+mn-cs"/>
              </a:rPr>
              <a:t>Ελβετία</a:t>
            </a:r>
            <a:r>
              <a:rPr lang="el-GR" sz="1200" kern="1200" dirty="0">
                <a:solidFill>
                  <a:schemeClr val="tx1"/>
                </a:solidFill>
                <a:effectLst/>
                <a:latin typeface="+mn-lt"/>
                <a:ea typeface="+mn-ea"/>
                <a:cs typeface="+mn-cs"/>
              </a:rPr>
              <a:t> αποτελούν μέρος της ευρωπαϊκής ενιαίας αγοράς.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1995</a:t>
            </a:r>
            <a:r>
              <a:rPr lang="el-GR" sz="1200" b="1"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 </a:t>
            </a:r>
            <a:r>
              <a:rPr lang="el-GR" sz="1200" b="1" kern="1200" dirty="0">
                <a:solidFill>
                  <a:schemeClr val="tx1"/>
                </a:solidFill>
                <a:effectLst/>
                <a:latin typeface="+mn-lt"/>
                <a:ea typeface="+mn-ea"/>
                <a:cs typeface="+mn-cs"/>
              </a:rPr>
              <a:t>Η Συμφωνία του </a:t>
            </a:r>
            <a:r>
              <a:rPr lang="el-GR" sz="1200" b="1" kern="1200" dirty="0" err="1">
                <a:solidFill>
                  <a:schemeClr val="tx1"/>
                </a:solidFill>
                <a:effectLst/>
                <a:latin typeface="+mn-lt"/>
                <a:ea typeface="+mn-ea"/>
                <a:cs typeface="+mn-cs"/>
              </a:rPr>
              <a:t>Σένγκεν</a:t>
            </a:r>
            <a:r>
              <a:rPr lang="el-GR" sz="1200" kern="1200" dirty="0">
                <a:solidFill>
                  <a:schemeClr val="tx1"/>
                </a:solidFill>
                <a:effectLst/>
                <a:latin typeface="+mn-lt"/>
                <a:ea typeface="+mn-ea"/>
                <a:cs typeface="+mn-cs"/>
              </a:rPr>
              <a:t> κατάργησε όλους τους συνοριακούς ελέγχους μεταξύ των επτά χωρών που την έχουν υπογράψει.</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0" kern="1200" dirty="0">
                <a:solidFill>
                  <a:schemeClr val="tx1"/>
                </a:solidFill>
                <a:effectLst/>
                <a:latin typeface="+mn-lt"/>
                <a:ea typeface="+mn-ea"/>
                <a:cs typeface="+mn-cs"/>
              </a:rPr>
              <a:t>2002</a:t>
            </a:r>
            <a:r>
              <a:rPr lang="el-GR" sz="1200" b="1"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 Το </a:t>
            </a:r>
            <a:r>
              <a:rPr lang="el-GR" sz="1200" b="1" kern="1200" dirty="0">
                <a:solidFill>
                  <a:schemeClr val="tx1"/>
                </a:solidFill>
                <a:effectLst/>
                <a:latin typeface="+mn-lt"/>
                <a:ea typeface="+mn-ea"/>
                <a:cs typeface="+mn-cs"/>
              </a:rPr>
              <a:t>ευρώ έγινε το νόμιμο</a:t>
            </a:r>
            <a:r>
              <a:rPr lang="el-GR" sz="1200" kern="1200" dirty="0">
                <a:solidFill>
                  <a:schemeClr val="tx1"/>
                </a:solidFill>
                <a:effectLst/>
                <a:latin typeface="+mn-lt"/>
                <a:ea typeface="+mn-ea"/>
                <a:cs typeface="+mn-cs"/>
              </a:rPr>
              <a:t> νόμισμα σε 12 χώρες της ΕΕ.</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2004</a:t>
            </a:r>
            <a:r>
              <a:rPr lang="el-GR" sz="1200" b="1"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 Η </a:t>
            </a:r>
            <a:r>
              <a:rPr lang="el-GR" sz="1200" b="1" kern="1200" dirty="0">
                <a:solidFill>
                  <a:schemeClr val="tx1"/>
                </a:solidFill>
                <a:effectLst/>
                <a:latin typeface="+mn-lt"/>
                <a:ea typeface="+mn-ea"/>
                <a:cs typeface="+mn-cs"/>
              </a:rPr>
              <a:t>μεγαλύτερη επέκταση της Ευρωπαϊκής Ένωσης</a:t>
            </a:r>
            <a:r>
              <a:rPr lang="el-GR" sz="1200" kern="1200" dirty="0">
                <a:solidFill>
                  <a:schemeClr val="tx1"/>
                </a:solidFill>
                <a:effectLst/>
                <a:latin typeface="+mn-lt"/>
                <a:ea typeface="+mn-ea"/>
                <a:cs typeface="+mn-cs"/>
              </a:rPr>
              <a:t>, όσον αφορά το έδαφος, τον αριθμό των κρατών και τον πληθυσμό. Δέκα νέες χώρες προσχώρησαν στην ΕΕ: η Κύπρος, η Τσεχία, η Εσθονία, η Ουγγαρία, η Λετονία, η Λιθουανία, η Μάλτα, η Πολωνία, η Σλοβακία και η Σλοβενία. Η διεύρυνση αυτή σηματοδότησε την επανένωση της Ευρώπης, η οποία ήταν διχοτομημένη επί μισό αιώνα από το Σιδηρούν Παραπέτασμα και τον Ψυχρό Πόλεμο.</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2007</a:t>
            </a:r>
            <a:r>
              <a:rPr lang="el-GR" sz="1200" b="1"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 </a:t>
            </a:r>
            <a:r>
              <a:rPr lang="el-GR" sz="1200" b="1" kern="1200" dirty="0">
                <a:solidFill>
                  <a:schemeClr val="tx1"/>
                </a:solidFill>
                <a:effectLst/>
                <a:latin typeface="+mn-lt"/>
                <a:ea typeface="+mn-ea"/>
                <a:cs typeface="+mn-cs"/>
              </a:rPr>
              <a:t>Η Συνθήκη της Λισαβόνας</a:t>
            </a:r>
            <a:r>
              <a:rPr lang="el-GR" sz="1200" kern="1200" dirty="0">
                <a:solidFill>
                  <a:schemeClr val="tx1"/>
                </a:solidFill>
                <a:effectLst/>
                <a:latin typeface="+mn-lt"/>
                <a:ea typeface="+mn-ea"/>
                <a:cs typeface="+mn-cs"/>
              </a:rPr>
              <a:t> εισήγαγε μια νέα δομή η οποία εξασφαλίζει στην ΕΕ ισχυρότερο ρόλο στον κόσμο και δίνει μεγαλύτερη βαρύτητα στις απόψεις των πολιτών και των εθνικών κυβερνήσεων.</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2020 — Το </a:t>
            </a:r>
            <a:r>
              <a:rPr lang="el-GR" sz="1200" kern="1200" dirty="0" err="1">
                <a:solidFill>
                  <a:schemeClr val="tx1"/>
                </a:solidFill>
                <a:effectLst/>
                <a:latin typeface="+mn-lt"/>
                <a:ea typeface="+mn-ea"/>
                <a:cs typeface="+mn-cs"/>
              </a:rPr>
              <a:t>NextGenerationEU</a:t>
            </a:r>
            <a:r>
              <a:rPr lang="el-GR" sz="1200" kern="1200" dirty="0">
                <a:solidFill>
                  <a:schemeClr val="tx1"/>
                </a:solidFill>
                <a:effectLst/>
                <a:latin typeface="+mn-lt"/>
                <a:ea typeface="+mn-ea"/>
                <a:cs typeface="+mn-cs"/>
              </a:rPr>
              <a:t> είναι μια δέσμη μέτρων οικονομικής ανάκαμψης για τη στήριξη των χωρών της ΕΕ που έχουν πληγεί από την πανδημία COVID-19. Στόχος του </a:t>
            </a:r>
            <a:r>
              <a:rPr lang="el-GR" sz="1200" kern="1200" dirty="0" err="1">
                <a:solidFill>
                  <a:schemeClr val="tx1"/>
                </a:solidFill>
                <a:effectLst/>
                <a:latin typeface="+mn-lt"/>
                <a:ea typeface="+mn-ea"/>
                <a:cs typeface="+mn-cs"/>
              </a:rPr>
              <a:t>NextGenerationEU</a:t>
            </a:r>
            <a:r>
              <a:rPr lang="el-GR" sz="1200" kern="1200" dirty="0">
                <a:solidFill>
                  <a:schemeClr val="tx1"/>
                </a:solidFill>
                <a:effectLst/>
                <a:latin typeface="+mn-lt"/>
                <a:ea typeface="+mn-ea"/>
                <a:cs typeface="+mn-cs"/>
              </a:rPr>
              <a:t> είναι να καταστήσει την Ευρώπη ισχυρότερη, να μετασχηματίσει τις οικονομίες και τις κοινωνίες της ΕΕ και να σχεδιάσει μια Ευρώπη στην υπηρεσία όλων.</a:t>
            </a: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16</a:t>
            </a:fld>
            <a:endParaRPr lang="fr-FR"/>
          </a:p>
        </p:txBody>
      </p:sp>
    </p:spTree>
    <p:extLst>
      <p:ext uri="{BB962C8B-B14F-4D97-AF65-F5344CB8AC3E}">
        <p14:creationId xmlns:p14="http://schemas.microsoft.com/office/powerpoint/2010/main" val="3399546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﻿Με την πάροδο των ετών, όλο και περισσότερες χώρες συμμετείχαν στο ευρωπαϊκό εγχείρημα.</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3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kern="1200" dirty="0">
                <a:solidFill>
                  <a:schemeClr val="tx1"/>
                </a:solidFill>
                <a:effectLst/>
                <a:latin typeface="+mn-lt"/>
                <a:ea typeface="+mn-ea"/>
                <a:cs typeface="+mn-cs"/>
              </a:rPr>
              <a:t>Η ζώνη </a:t>
            </a:r>
            <a:r>
              <a:rPr lang="el-GR" sz="1200" b="0" i="0" kern="1200" dirty="0" err="1">
                <a:solidFill>
                  <a:schemeClr val="tx1"/>
                </a:solidFill>
                <a:effectLst/>
                <a:latin typeface="+mn-lt"/>
                <a:ea typeface="+mn-ea"/>
                <a:cs typeface="+mn-cs"/>
              </a:rPr>
              <a:t>Σένγκεν</a:t>
            </a:r>
            <a:r>
              <a:rPr lang="el-GR" sz="1200" kern="1200" dirty="0">
                <a:solidFill>
                  <a:schemeClr val="tx1"/>
                </a:solidFill>
                <a:effectLst/>
                <a:latin typeface="+mn-lt"/>
                <a:ea typeface="+mn-ea"/>
                <a:cs typeface="+mn-cs"/>
              </a:rPr>
              <a:t> δημιουργήθηκε το 1995, προκειμένου οι χώρες της ΕΕ να άρουν τους ελέγχους στα σύνορά τους.</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﻿Οι πολίτες της ΕΕ μπορούν να κυκλοφορούν ελεύθερα σε αυτόν τον χώρο. </a:t>
            </a:r>
            <a:r>
              <a:rPr lang="el-GR" sz="1200" b="0" i="0" kern="1200" dirty="0">
                <a:solidFill>
                  <a:schemeClr val="tx1"/>
                </a:solidFill>
                <a:effectLst/>
                <a:latin typeface="+mn-lt"/>
                <a:ea typeface="+mn-ea"/>
                <a:cs typeface="+mn-cs"/>
              </a:rPr>
              <a:t>Η ζώνη </a:t>
            </a:r>
            <a:r>
              <a:rPr lang="el-GR" sz="1200" b="0" i="0" kern="1200" dirty="0" err="1">
                <a:solidFill>
                  <a:schemeClr val="tx1"/>
                </a:solidFill>
                <a:effectLst/>
                <a:latin typeface="+mn-lt"/>
                <a:ea typeface="+mn-ea"/>
                <a:cs typeface="+mn-cs"/>
              </a:rPr>
              <a:t>Σένγκεν</a:t>
            </a:r>
            <a:r>
              <a:rPr lang="el-GR" sz="1200" kern="1200" dirty="0">
                <a:solidFill>
                  <a:schemeClr val="tx1"/>
                </a:solidFill>
                <a:effectLst/>
                <a:latin typeface="+mn-lt"/>
                <a:ea typeface="+mn-ea"/>
                <a:cs typeface="+mn-cs"/>
              </a:rPr>
              <a:t> συγκεντρώνει 2</a:t>
            </a:r>
            <a:r>
              <a:rPr lang="fr-BE" dirty="0"/>
              <a:t>5</a:t>
            </a:r>
            <a:r>
              <a:rPr lang="el-GR" sz="1200" kern="1200" dirty="0">
                <a:solidFill>
                  <a:schemeClr val="tx1"/>
                </a:solidFill>
                <a:effectLst/>
                <a:latin typeface="+mn-lt"/>
                <a:ea typeface="+mn-ea"/>
                <a:cs typeface="+mn-cs"/>
              </a:rPr>
              <a:t> χώρες της ΕΕ (</a:t>
            </a:r>
            <a:r>
              <a:rPr lang="el-GR" kern="1200" dirty="0">
                <a:effectLst/>
              </a:rPr>
              <a:t>Αυστρία, Βέλγιο, </a:t>
            </a:r>
            <a:r>
              <a:rPr lang="el-GR" dirty="0"/>
              <a:t>Βουλγαρία</a:t>
            </a:r>
            <a:r>
              <a:rPr lang="el-GR" kern="1200" dirty="0">
                <a:effectLst/>
              </a:rPr>
              <a:t>, Γαλλία, Γερμανία, </a:t>
            </a:r>
            <a:r>
              <a:rPr lang="el-GR" dirty="0"/>
              <a:t>Δανία, </a:t>
            </a:r>
            <a:r>
              <a:rPr lang="el-GR" kern="1200" dirty="0">
                <a:effectLst/>
              </a:rPr>
              <a:t>Ελλάδα, </a:t>
            </a:r>
            <a:r>
              <a:rPr lang="el-GR" dirty="0"/>
              <a:t>Εσθονία</a:t>
            </a:r>
            <a:r>
              <a:rPr lang="el-GR" b="0" dirty="0"/>
              <a:t>, </a:t>
            </a:r>
            <a:r>
              <a:rPr lang="el-GR" dirty="0"/>
              <a:t>Ισπανία</a:t>
            </a:r>
            <a:r>
              <a:rPr lang="el-GR" kern="1200" dirty="0">
                <a:effectLst/>
              </a:rPr>
              <a:t>, Ιταλία, </a:t>
            </a:r>
            <a:r>
              <a:rPr lang="el-GR" dirty="0"/>
              <a:t>Κάτω Χώρες, Κροατία, </a:t>
            </a:r>
            <a:r>
              <a:rPr lang="el-GR" kern="1200" dirty="0">
                <a:effectLst/>
              </a:rPr>
              <a:t>Λετονία, Λιθουανία, Λουξεμβούργο, Μάλτα, </a:t>
            </a:r>
            <a:r>
              <a:rPr lang="el-GR" dirty="0"/>
              <a:t>Ουγγαρία</a:t>
            </a:r>
            <a:r>
              <a:rPr lang="el-GR" kern="1200" dirty="0">
                <a:effectLst/>
              </a:rPr>
              <a:t>, Πολωνία, Πορτογαλία, </a:t>
            </a:r>
            <a:r>
              <a:rPr lang="el-GR" dirty="0"/>
              <a:t>Ρουμανία, </a:t>
            </a:r>
            <a:r>
              <a:rPr lang="el-GR" kern="1200" dirty="0">
                <a:effectLst/>
              </a:rPr>
              <a:t>Σλοβακία, Σλοβενία, Σουηδία</a:t>
            </a:r>
            <a:r>
              <a:rPr lang="el-GR" dirty="0"/>
              <a:t>, Τσεχία και Φινλανδία)</a:t>
            </a:r>
            <a:r>
              <a:rPr lang="el-GR" sz="1200" kern="1200" dirty="0">
                <a:solidFill>
                  <a:schemeClr val="tx1"/>
                </a:solidFill>
                <a:effectLst/>
                <a:latin typeface="+mn-lt"/>
                <a:ea typeface="+mn-ea"/>
                <a:cs typeface="+mn-cs"/>
              </a:rPr>
              <a:t> και 4 χώρες εκτός ΕΕ (Ισλανδία, Λιχτενστάιν, Νορβηγία και Ελβετία).</a:t>
            </a:r>
            <a:endParaRPr lang="el-GR" sz="1200" kern="1200" dirty="0">
              <a:solidFill>
                <a:schemeClr val="tx1"/>
              </a:solidFill>
              <a:effectLst/>
              <a:latin typeface="+mn-lt"/>
              <a:ea typeface="Calibri"/>
              <a:cs typeface="Calibri"/>
            </a:endParaRPr>
          </a:p>
          <a:p>
            <a:endParaRPr lang="el-GR" dirty="0">
              <a:ea typeface="Calibri"/>
              <a:cs typeface="Calibri"/>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18</a:t>
            </a:fld>
            <a:endParaRPr lang="fr-FR"/>
          </a:p>
        </p:txBody>
      </p:sp>
    </p:spTree>
    <p:extLst>
      <p:ext uri="{BB962C8B-B14F-4D97-AF65-F5344CB8AC3E}">
        <p14:creationId xmlns:p14="http://schemas.microsoft.com/office/powerpoint/2010/main" val="280498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Το ευρώ αντικατέστησε τα πρώην εθνικά νομίσματα και χρησιμοποιείται τώρα σε </a:t>
            </a:r>
            <a:r>
              <a:rPr lang="fr-BE" sz="1200" b="1" kern="1200" dirty="0">
                <a:solidFill>
                  <a:schemeClr val="tx1"/>
                </a:solidFill>
                <a:effectLst/>
                <a:latin typeface="+mn-lt"/>
                <a:ea typeface="+mn-ea"/>
                <a:cs typeface="+mn-cs"/>
              </a:rPr>
              <a:t>20</a:t>
            </a:r>
            <a:r>
              <a:rPr lang="el-GR" sz="1200" kern="1200" dirty="0">
                <a:solidFill>
                  <a:schemeClr val="tx1"/>
                </a:solidFill>
                <a:effectLst/>
                <a:latin typeface="+mn-lt"/>
                <a:ea typeface="+mn-ea"/>
                <a:cs typeface="+mn-cs"/>
              </a:rPr>
              <a:t> από τις 27 χώρες της ΕΕ: Αυστρία, Βέλγιο, Γαλλία, Γερμανία, Ελλάδα, Εσθονία, Ιρλανδία, Ισπανία, Ιταλία, Κάτω Χώρες, </a:t>
            </a:r>
            <a:r>
              <a:rPr lang="el-GR" sz="1200" b="0" dirty="0">
                <a:solidFill>
                  <a:prstClr val="black"/>
                </a:solidFill>
              </a:rPr>
              <a:t>Κροατία</a:t>
            </a:r>
            <a:r>
              <a:rPr lang="fr-BE" sz="1200" b="0" dirty="0">
                <a:solidFill>
                  <a:prstClr val="black"/>
                </a:solidFill>
              </a:rPr>
              <a:t>, </a:t>
            </a:r>
            <a:r>
              <a:rPr lang="el-GR" sz="1200" kern="1200" dirty="0">
                <a:solidFill>
                  <a:schemeClr val="tx1"/>
                </a:solidFill>
                <a:effectLst/>
                <a:latin typeface="+mn-lt"/>
                <a:ea typeface="+mn-ea"/>
                <a:cs typeface="+mn-cs"/>
              </a:rPr>
              <a:t>Κύπρος, Λετονία, Λιθουανία, Λουξεμβούργο, Μάλτα, Πορτογαλία, Σλοβακία, Σλοβενία, Φινλανδία.</a:t>
            </a:r>
            <a:endParaRPr lang="en-GB" noProof="0" dirty="0"/>
          </a:p>
        </p:txBody>
      </p:sp>
      <p:sp>
        <p:nvSpPr>
          <p:cNvPr id="4" name="Slide Number Placeholder 3"/>
          <p:cNvSpPr>
            <a:spLocks noGrp="1"/>
          </p:cNvSpPr>
          <p:nvPr>
            <p:ph type="sldNum" sz="quarter" idx="10"/>
          </p:nvPr>
        </p:nvSpPr>
        <p:spPr/>
        <p:txBody>
          <a:bodyPr/>
          <a:lstStyle/>
          <a:p>
            <a:fld id="{E798FA88-871F-5C48-9EBC-B5098FA55A7A}" type="slidenum">
              <a:rPr lang="fr-FR" smtClean="0"/>
              <a:t>19</a:t>
            </a:fld>
            <a:endParaRPr lang="fr-FR"/>
          </a:p>
        </p:txBody>
      </p:sp>
    </p:spTree>
    <p:extLst>
      <p:ext uri="{BB962C8B-B14F-4D97-AF65-F5344CB8AC3E}">
        <p14:creationId xmlns:p14="http://schemas.microsoft.com/office/powerpoint/2010/main" val="383881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2</a:t>
            </a:fld>
            <a:endParaRPr lang="fr-FR"/>
          </a:p>
        </p:txBody>
      </p:sp>
    </p:spTree>
    <p:extLst>
      <p:ext uri="{BB962C8B-B14F-4D97-AF65-F5344CB8AC3E}">
        <p14:creationId xmlns:p14="http://schemas.microsoft.com/office/powerpoint/2010/main" val="296137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Το πρόγραμμα </a:t>
            </a:r>
            <a:r>
              <a:rPr lang="el-GR" sz="1200" b="1" kern="1200" dirty="0">
                <a:solidFill>
                  <a:schemeClr val="tx1"/>
                </a:solidFill>
                <a:effectLst/>
                <a:latin typeface="+mn-lt"/>
                <a:ea typeface="+mn-ea"/>
                <a:cs typeface="+mn-cs"/>
              </a:rPr>
              <a:t>«Εγγυήσεις για τη νεολαία»</a:t>
            </a:r>
            <a:r>
              <a:rPr lang="el-GR" sz="1200" kern="1200" dirty="0">
                <a:solidFill>
                  <a:schemeClr val="tx1"/>
                </a:solidFill>
                <a:effectLst/>
                <a:latin typeface="+mn-lt"/>
                <a:ea typeface="+mn-ea"/>
                <a:cs typeface="+mn-cs"/>
              </a:rPr>
              <a:t> έχει σχεδιαστεί για να βοηθήσει τους νέους να συνεχίσουν την εκπαίδευσή τους ή να αυξήσουν τις πιθανότητές τους να βρουν εργασία, με την κατάρτισή τους στις δεξιότητες που χρειάζονται οι εργοδότες.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O </a:t>
            </a:r>
            <a:r>
              <a:rPr lang="el-GR" sz="1200" b="1" kern="1200" dirty="0" err="1">
                <a:solidFill>
                  <a:schemeClr val="tx1"/>
                </a:solidFill>
                <a:effectLst/>
                <a:latin typeface="+mn-lt"/>
                <a:ea typeface="+mn-ea"/>
                <a:cs typeface="+mn-cs"/>
              </a:rPr>
              <a:t>ιστότοπος</a:t>
            </a:r>
            <a:r>
              <a:rPr lang="el-GR" sz="1200" b="1" kern="1200" dirty="0">
                <a:solidFill>
                  <a:schemeClr val="tx1"/>
                </a:solidFill>
                <a:effectLst/>
                <a:latin typeface="+mn-lt"/>
                <a:ea typeface="+mn-ea"/>
                <a:cs typeface="+mn-cs"/>
              </a:rPr>
              <a:t> εύρεσης εργασίας EURES</a:t>
            </a:r>
            <a:r>
              <a:rPr lang="el-GR" sz="1200" kern="1200" dirty="0">
                <a:solidFill>
                  <a:schemeClr val="tx1"/>
                </a:solidFill>
                <a:effectLst/>
                <a:latin typeface="+mn-lt"/>
                <a:ea typeface="+mn-ea"/>
                <a:cs typeface="+mn-cs"/>
              </a:rPr>
              <a:t> βοηθά τους νέους να ξεκινήσουν να αναζητούν θέση εργασίας, πρακτικής άσκησης ή μαθητείας σε άλλη χώρα της ΕΕ. Οι εργοδότες το χρησιμοποιούν επίσης για να βρουν υποψηφίους σε άλλες χώρες της ΕΕ.</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Το </a:t>
            </a:r>
            <a:r>
              <a:rPr lang="el-GR" sz="1200" b="1" kern="1200" dirty="0">
                <a:solidFill>
                  <a:schemeClr val="tx1"/>
                </a:solidFill>
                <a:effectLst/>
                <a:latin typeface="+mn-lt"/>
                <a:ea typeface="+mn-ea"/>
                <a:cs typeface="+mn-cs"/>
              </a:rPr>
              <a:t>πρόγραμμα </a:t>
            </a:r>
            <a:r>
              <a:rPr lang="el-GR" sz="1200" b="1" kern="1200" dirty="0" err="1">
                <a:solidFill>
                  <a:schemeClr val="tx1"/>
                </a:solidFill>
                <a:effectLst/>
                <a:latin typeface="+mn-lt"/>
                <a:ea typeface="+mn-ea"/>
                <a:cs typeface="+mn-cs"/>
              </a:rPr>
              <a:t>Erasmus</a:t>
            </a:r>
            <a:r>
              <a:rPr lang="el-GR" sz="1200" b="1" kern="1200" dirty="0">
                <a:solidFill>
                  <a:schemeClr val="tx1"/>
                </a:solidFill>
                <a:effectLst/>
                <a:latin typeface="+mn-lt"/>
                <a:ea typeface="+mn-ea"/>
                <a:cs typeface="+mn-cs"/>
              </a:rPr>
              <a:t>+</a:t>
            </a:r>
            <a:r>
              <a:rPr lang="el-GR" sz="1200" kern="1200" dirty="0">
                <a:solidFill>
                  <a:schemeClr val="tx1"/>
                </a:solidFill>
                <a:effectLst/>
                <a:latin typeface="+mn-lt"/>
                <a:ea typeface="+mn-ea"/>
                <a:cs typeface="+mn-cs"/>
              </a:rPr>
              <a:t> είναι ανοικτό τόσο σε εφήβους όσο και σε ενήλικες από χώρες της ΕΕ και τρίτες χώρες· χάρη σ’ αυτό μπορείτε να σπουδάσετε, να καταρτιστείτε ή να συμμετάσχετε σε ανταλλαγές νέων σε μία από τις 33 χώρες της Ευρώπης και πέραν αυτής.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Το πρόγραμμα </a:t>
            </a:r>
            <a:r>
              <a:rPr lang="el-GR" sz="1200" b="1" kern="1200" dirty="0">
                <a:solidFill>
                  <a:schemeClr val="tx1"/>
                </a:solidFill>
                <a:effectLst/>
                <a:latin typeface="+mn-lt"/>
                <a:ea typeface="+mn-ea"/>
                <a:cs typeface="+mn-cs"/>
              </a:rPr>
              <a:t>Ευρωπαϊκό Σώμα Αλληλεγγύης</a:t>
            </a:r>
            <a:r>
              <a:rPr lang="el-GR" sz="1200" kern="1200" dirty="0">
                <a:solidFill>
                  <a:schemeClr val="tx1"/>
                </a:solidFill>
                <a:effectLst/>
                <a:latin typeface="+mn-lt"/>
                <a:ea typeface="+mn-ea"/>
                <a:cs typeface="+mn-cs"/>
              </a:rPr>
              <a:t> επιτρέπει σε νεαρούς ενήλικες να προσφέρουν εθελοντική εργασία στο εξωτερικό (ή στη χώρα τους) για έναν σκοπό που είναι σημαντικός γι’ αυτούς. Αυτή η εποικοδομητική εμπειρία τούς επιτρέπει να αναπτύξουν τις δεξιότητες και τις ικανότητές τους.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Μάθετε περισσότερα εδώ: </a:t>
            </a:r>
            <a:r>
              <a:rPr lang="el-GR" sz="1200" u="sng" kern="1200" dirty="0">
                <a:solidFill>
                  <a:schemeClr val="tx1"/>
                </a:solidFill>
                <a:effectLst/>
                <a:latin typeface="+mn-lt"/>
                <a:ea typeface="+mn-ea"/>
                <a:cs typeface="+mn-cs"/>
                <a:hlinkClick r:id="rId3"/>
              </a:rPr>
              <a:t>Εργασία και σπουδές (europa.eu)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22</a:t>
            </a:fld>
            <a:endParaRPr lang="fr-FR"/>
          </a:p>
        </p:txBody>
      </p:sp>
    </p:spTree>
    <p:extLst>
      <p:ext uri="{BB962C8B-B14F-4D97-AF65-F5344CB8AC3E}">
        <p14:creationId xmlns:p14="http://schemas.microsoft.com/office/powerpoint/2010/main" val="2776130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Το </a:t>
            </a:r>
            <a:r>
              <a:rPr lang="el-GR" sz="1200" b="1" kern="1200" dirty="0" err="1">
                <a:solidFill>
                  <a:schemeClr val="tx1"/>
                </a:solidFill>
                <a:effectLst/>
                <a:latin typeface="+mn-lt"/>
                <a:ea typeface="+mn-ea"/>
                <a:cs typeface="+mn-cs"/>
              </a:rPr>
              <a:t>DiscoverEU</a:t>
            </a:r>
            <a:r>
              <a:rPr lang="el-GR" sz="1200" kern="1200" dirty="0">
                <a:solidFill>
                  <a:schemeClr val="tx1"/>
                </a:solidFill>
                <a:effectLst/>
                <a:latin typeface="+mn-lt"/>
                <a:ea typeface="+mn-ea"/>
                <a:cs typeface="+mn-cs"/>
              </a:rPr>
              <a:t> είναι μια πρωτοβουλία της Ευρωπαϊκής Ένωσης που δίνει σε 18χρονους την ευκαιρία να ανακαλύψουν την Ευρώπη ταξιδεύοντας.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Όταν βρίσκεστε στο εξωτερικό, μπορείτε να </a:t>
            </a:r>
            <a:r>
              <a:rPr lang="el-GR" sz="1200" b="1" kern="1200" dirty="0">
                <a:solidFill>
                  <a:schemeClr val="tx1"/>
                </a:solidFill>
                <a:effectLst/>
                <a:latin typeface="+mn-lt"/>
                <a:ea typeface="+mn-ea"/>
                <a:cs typeface="+mn-cs"/>
              </a:rPr>
              <a:t>χρησιμοποιείτε το κινητό σας τηλέφωνο ακριβώς όπως στη χώρα διαμονής σας</a:t>
            </a:r>
            <a:r>
              <a:rPr lang="el-GR" sz="1200" kern="1200" dirty="0">
                <a:solidFill>
                  <a:schemeClr val="tx1"/>
                </a:solidFill>
                <a:effectLst/>
                <a:latin typeface="+mn-lt"/>
                <a:ea typeface="+mn-ea"/>
                <a:cs typeface="+mn-cs"/>
              </a:rPr>
              <a:t> χωρίς να καταβάλλετε πρόσθετα τέλη.</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Εάν ακυρωθεί το ταξίδι σας με αεροπλάνο, λεωφορείο, τρένο ή πλοίο, θα σας επιστραφούν τα έξοδα, επειδή προστατεύεστε από ένα πλήρες σύνολο </a:t>
            </a:r>
            <a:r>
              <a:rPr lang="el-GR" sz="1200" b="1" kern="1200" dirty="0">
                <a:solidFill>
                  <a:schemeClr val="tx1"/>
                </a:solidFill>
                <a:effectLst/>
                <a:latin typeface="+mn-lt"/>
                <a:ea typeface="+mn-ea"/>
                <a:cs typeface="+mn-cs"/>
              </a:rPr>
              <a:t>δικαιωμάτων επιβατών</a:t>
            </a:r>
            <a:r>
              <a:rPr lang="el-G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Σε περίπτωση έκτακτης ανάγκης, μπορείτε να λάβετε υγειονομική περίθαλψη σε οποιαδήποτε χώρα της ΕΕ χάρη στην </a:t>
            </a:r>
            <a:r>
              <a:rPr lang="el-GR" sz="1200" b="1" kern="1200" dirty="0">
                <a:solidFill>
                  <a:schemeClr val="tx1"/>
                </a:solidFill>
                <a:effectLst/>
                <a:latin typeface="+mn-lt"/>
                <a:ea typeface="+mn-ea"/>
                <a:cs typeface="+mn-cs"/>
              </a:rPr>
              <a:t>Ευρωπαϊκή Κάρτα Ασφάλισης Ασθένειας</a:t>
            </a:r>
            <a:r>
              <a:rPr lang="el-G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Μπορείτε να συνεχίσετε να παρακολουθείτε τις αγαπημένες σας σειρές, καθώς </a:t>
            </a:r>
            <a:r>
              <a:rPr lang="el-GR" sz="1200" b="1" kern="1200" dirty="0">
                <a:solidFill>
                  <a:schemeClr val="tx1"/>
                </a:solidFill>
                <a:effectLst/>
                <a:latin typeface="+mn-lt"/>
                <a:ea typeface="+mn-ea"/>
                <a:cs typeface="+mn-cs"/>
              </a:rPr>
              <a:t>η πρόσβασή σας στις ψηφιακές συνδρομές σας ισχύει σε όλη την ΕΕ</a:t>
            </a:r>
            <a:r>
              <a:rPr lang="el-G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23</a:t>
            </a:fld>
            <a:endParaRPr lang="fr-FR"/>
          </a:p>
        </p:txBody>
      </p:sp>
    </p:spTree>
    <p:extLst>
      <p:ext uri="{BB962C8B-B14F-4D97-AF65-F5344CB8AC3E}">
        <p14:creationId xmlns:p14="http://schemas.microsoft.com/office/powerpoint/2010/main" val="2676779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Συμμετοχή: </a:t>
            </a:r>
            <a:r>
              <a:rPr lang="el-GR" sz="1200" kern="1200" dirty="0">
                <a:solidFill>
                  <a:schemeClr val="tx1"/>
                </a:solidFill>
                <a:effectLst/>
                <a:latin typeface="+mn-lt"/>
                <a:ea typeface="+mn-ea"/>
                <a:cs typeface="+mn-cs"/>
              </a:rPr>
              <a:t>μπορείτε να συμβάλετε στη διαμόρφωση της Ευρώπης, για παράδειγμα:</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800" dirty="0">
                <a:effectLst/>
                <a:latin typeface="Calibri" panose="020F0502020204030204" pitchFamily="34" charset="0"/>
                <a:ea typeface="Calibri" panose="020F0502020204030204" pitchFamily="34" charset="0"/>
                <a:cs typeface="Times New Roman" panose="02020603050405020304" pitchFamily="18" charset="0"/>
              </a:rPr>
              <a:t>ψηφίζοντας στις εκλογές για το Ευρωπαϊκό Κοινοβούλιο: η ηλικία ψήφου είναι τα 18 έτη στις περισσότερες χώρες της ΕΕ, τα 17 έτη στην Ελλάδα και τα 16 έτη στην Αυστρία και τη Μάλτα. Το Βέλγιο και η Γερμανία μείωσαν πρόσφατα την ηλικία ψήφου για τις ευρωπαϊκές εκλογές στα 16 έτη.</a:t>
            </a:r>
            <a:r>
              <a:rPr lang="el-GR" sz="1200" kern="1200" dirty="0">
                <a:solidFill>
                  <a:schemeClr val="tx1"/>
                </a:solidFill>
                <a:effectLst/>
                <a:latin typeface="+mn-lt"/>
                <a:ea typeface="+mn-ea"/>
                <a:cs typeface="+mn-cs"/>
              </a:rPr>
              <a:t>﻿</a:t>
            </a:r>
            <a:endParaRPr lang="en-IE"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800" dirty="0">
                <a:effectLst/>
                <a:latin typeface="Calibri"/>
                <a:ea typeface="Calibri" panose="020F0502020204030204" pitchFamily="34" charset="0"/>
                <a:cs typeface="Calibri"/>
              </a:rPr>
              <a:t>δρομολογώντας ή στηρίζοντας μια </a:t>
            </a:r>
            <a:r>
              <a:rPr lang="el-GR" sz="1800" b="1" dirty="0">
                <a:effectLst/>
                <a:latin typeface="Calibri"/>
                <a:ea typeface="Calibri" panose="020F0502020204030204" pitchFamily="34" charset="0"/>
                <a:cs typeface="Calibri"/>
              </a:rPr>
              <a:t>Ευρωπαϊκή Πρωτοβουλία Πολιτών</a:t>
            </a:r>
            <a:r>
              <a:rPr lang="el-GR" sz="1800" dirty="0">
                <a:effectLst/>
                <a:latin typeface="Calibri"/>
                <a:ea typeface="Calibri" panose="020F0502020204030204" pitchFamily="34" charset="0"/>
                <a:cs typeface="Calibri"/>
              </a:rPr>
              <a:t> που καλεί την ΕΕ να προτείνει νέα νομοθεσία για ένα συγκεκριμένο θέμα για το οποίο είναι αρμόδια.</a:t>
            </a:r>
            <a:endParaRPr lang="en-US" sz="1200" kern="1200" dirty="0">
              <a:solidFill>
                <a:schemeClr val="tx1"/>
              </a:solidFill>
              <a:effectLst/>
              <a:latin typeface="Calibri"/>
              <a:cs typeface="Calibri"/>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﻿να παρακολουθήσετε τους </a:t>
            </a:r>
            <a:r>
              <a:rPr lang="el-GR" sz="1200" b="1" kern="1200" dirty="0">
                <a:solidFill>
                  <a:schemeClr val="tx1"/>
                </a:solidFill>
                <a:effectLst/>
                <a:latin typeface="+mn-lt"/>
                <a:ea typeface="+mn-ea"/>
                <a:cs typeface="+mn-cs"/>
              </a:rPr>
              <a:t>διαλόγους με τους πολίτες</a:t>
            </a:r>
            <a:r>
              <a:rPr lang="el-GR" sz="1200" kern="1200" dirty="0">
                <a:solidFill>
                  <a:schemeClr val="tx1"/>
                </a:solidFill>
                <a:effectLst/>
                <a:latin typeface="+mn-lt"/>
                <a:ea typeface="+mn-ea"/>
                <a:cs typeface="+mn-cs"/>
              </a:rPr>
              <a:t> που λαμβάνουν χώρα σε ολόκληρη την ΕΕ, όπου έχετε την ευκαιρία να συζητήσετε ευρωπαϊκά θέματα με τους εκπροσώπους της ΕΕ·</a:t>
            </a:r>
            <a:endParaRPr lang="fr-BE" sz="1200" kern="1200" dirty="0">
              <a:solidFill>
                <a:schemeClr val="tx1"/>
              </a:solidFill>
              <a:effectLst/>
              <a:latin typeface="+mn-lt"/>
              <a:ea typeface="+mn-ea"/>
              <a:cs typeface="+mn-cs"/>
            </a:endParaRPr>
          </a:p>
          <a:p>
            <a:pPr marL="628650" lvl="1" indent="-171450">
              <a:buFont typeface="Wingdings" panose="05000000000000000000" pitchFamily="2" charset="2"/>
              <a:buChar char="Ø"/>
            </a:pPr>
            <a:endParaRPr lang="fr-B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Προστασία περιβάλλοντος:</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Η καταπολέμηση της κλιματικής αλλαγής αποτελεί κορυφαία προτεραιότητα για την ΕΕ. Όλες οι χώρες της ΕΕ έχουν δεσμευτεί ότι έως το 2030 θα πρέπει: να μειώσουν δραστικά τις εκπομπές αερίων του θερμοκηπίου και τη χρήση ενέργειας και να παραγάγουν μεγαλύτερο μέρος της ενέργειάς τους από ανανεώσιμες πηγές (όπως αιολική, ηλιακή ή υδροηλεκτρική ενέργεια).</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Το </a:t>
            </a:r>
            <a:r>
              <a:rPr lang="el-GR" sz="1200" b="1" kern="1200" dirty="0" err="1">
                <a:solidFill>
                  <a:schemeClr val="tx1"/>
                </a:solidFill>
                <a:effectLst/>
                <a:latin typeface="+mn-lt"/>
                <a:ea typeface="+mn-ea"/>
                <a:cs typeface="+mn-cs"/>
              </a:rPr>
              <a:t>Natura</a:t>
            </a:r>
            <a:r>
              <a:rPr lang="el-GR" sz="1200" b="1" kern="1200" dirty="0">
                <a:solidFill>
                  <a:schemeClr val="tx1"/>
                </a:solidFill>
                <a:effectLst/>
                <a:latin typeface="+mn-lt"/>
                <a:ea typeface="+mn-ea"/>
                <a:cs typeface="+mn-cs"/>
              </a:rPr>
              <a:t> 2000</a:t>
            </a:r>
            <a:r>
              <a:rPr lang="el-GR" sz="1200" kern="1200" dirty="0">
                <a:solidFill>
                  <a:schemeClr val="tx1"/>
                </a:solidFill>
                <a:effectLst/>
                <a:latin typeface="+mn-lt"/>
                <a:ea typeface="+mn-ea"/>
                <a:cs typeface="+mn-cs"/>
              </a:rPr>
              <a:t> είναι ένα δίκτυο προστατευόμενων ζωνών στον πλανήτη. Προστατεύει περίπου 2 000 είδη ζώων και φυτών και 230 τύπους </a:t>
            </a:r>
            <a:r>
              <a:rPr lang="el-GR" sz="1200" kern="1200" dirty="0" err="1">
                <a:solidFill>
                  <a:schemeClr val="tx1"/>
                </a:solidFill>
                <a:effectLst/>
                <a:latin typeface="+mn-lt"/>
                <a:ea typeface="+mn-ea"/>
                <a:cs typeface="+mn-cs"/>
              </a:rPr>
              <a:t>οικοτόπων</a:t>
            </a:r>
            <a:r>
              <a:rPr lang="el-GR" sz="1200" kern="1200" dirty="0">
                <a:solidFill>
                  <a:schemeClr val="tx1"/>
                </a:solidFill>
                <a:effectLst/>
                <a:latin typeface="+mn-lt"/>
                <a:ea typeface="+mn-ea"/>
                <a:cs typeface="+mn-cs"/>
              </a:rPr>
              <a:t> σε ολόκληρη την ΕΕ. Κάντε κλικ εδώ για περισσότερες πληροφορίες: </a:t>
            </a:r>
            <a:r>
              <a:rPr lang="el-GR" sz="1200" u="sng" kern="1200" dirty="0">
                <a:solidFill>
                  <a:schemeClr val="tx1"/>
                </a:solidFill>
                <a:effectLst/>
                <a:latin typeface="+mn-lt"/>
                <a:ea typeface="+mn-ea"/>
                <a:cs typeface="+mn-cs"/>
                <a:hlinkClick r:id="rId3"/>
              </a:rPr>
              <a:t>https://europa.eu/!vC49dj</a:t>
            </a:r>
            <a:r>
              <a:rPr lang="el-G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Το πρόγραμμα </a:t>
            </a:r>
            <a:r>
              <a:rPr lang="el-GR" sz="1200" b="1" kern="1200" dirty="0">
                <a:solidFill>
                  <a:schemeClr val="tx1"/>
                </a:solidFill>
                <a:effectLst/>
                <a:latin typeface="+mn-lt"/>
                <a:ea typeface="+mn-ea"/>
                <a:cs typeface="+mn-cs"/>
              </a:rPr>
              <a:t>LIFE της ΕΕ</a:t>
            </a:r>
            <a:r>
              <a:rPr lang="el-GR" sz="1200" kern="1200" dirty="0">
                <a:solidFill>
                  <a:schemeClr val="tx1"/>
                </a:solidFill>
                <a:effectLst/>
                <a:latin typeface="+mn-lt"/>
                <a:ea typeface="+mn-ea"/>
                <a:cs typeface="+mn-cs"/>
              </a:rPr>
              <a:t> χρηματοδοτεί έργα που προστατεύουν το περιβάλλον και καταπολεμούν την κλιματική αλλαγή. Κάντε κλικ εδώ για να βρείτε τα έργα που υλοποιούνται στη χώρα σας: </a:t>
            </a:r>
            <a:r>
              <a:rPr lang="el-GR" sz="1200" u="sng" kern="1200" dirty="0">
                <a:solidFill>
                  <a:schemeClr val="tx1"/>
                </a:solidFill>
                <a:effectLst/>
                <a:latin typeface="+mn-lt"/>
                <a:ea typeface="+mn-ea"/>
                <a:cs typeface="+mn-cs"/>
                <a:hlinkClick r:id="rId4"/>
              </a:rPr>
              <a:t>https://cinea.ec.europa.eu/life/life-european-countries_el</a:t>
            </a:r>
            <a:r>
              <a:rPr lang="el-GR" sz="1200" kern="1200" dirty="0">
                <a:solidFill>
                  <a:schemeClr val="tx1"/>
                </a:solidFill>
                <a:effectLst/>
                <a:latin typeface="+mn-lt"/>
                <a:ea typeface="+mn-ea"/>
                <a:cs typeface="+mn-cs"/>
              </a:rPr>
              <a:t>.</a:t>
            </a:r>
            <a:endParaRPr lang="fr-BE" sz="1200" kern="1200" dirty="0">
              <a:solidFill>
                <a:schemeClr val="tx1"/>
              </a:solidFill>
              <a:effectLst/>
              <a:latin typeface="+mn-lt"/>
              <a:ea typeface="+mn-ea"/>
              <a:cs typeface="+mn-cs"/>
            </a:endParaRPr>
          </a:p>
          <a:p>
            <a:pPr marL="628650" lvl="1" indent="-171450">
              <a:buFont typeface="Wingdings" panose="05000000000000000000" pitchFamily="2" charset="2"/>
              <a:buChar char="Ø"/>
            </a:pPr>
            <a:endParaRPr lang="fr-B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Δικαιώματα και ασφάλεια των καταναλωτών</a:t>
            </a:r>
            <a:r>
              <a:rPr lang="el-GR" sz="1200" kern="1200" dirty="0">
                <a:solidFill>
                  <a:schemeClr val="tx1"/>
                </a:solidFill>
                <a:effectLst/>
                <a:latin typeface="+mn-lt"/>
                <a:ea typeface="+mn-ea"/>
                <a:cs typeface="+mn-cs"/>
              </a:rPr>
              <a:t>: Προϊόντα όπως τρόφιμα, παιχνίδια και καλλυντικά πρέπει να πληρούν αυστηρές </a:t>
            </a:r>
            <a:r>
              <a:rPr lang="el-GR" sz="1200" b="1" kern="1200" dirty="0">
                <a:solidFill>
                  <a:schemeClr val="tx1"/>
                </a:solidFill>
                <a:effectLst/>
                <a:latin typeface="+mn-lt"/>
                <a:ea typeface="+mn-ea"/>
                <a:cs typeface="+mn-cs"/>
              </a:rPr>
              <a:t>απαιτήσεις ασφάλειας</a:t>
            </a:r>
            <a:r>
              <a:rPr lang="el-GR" sz="1200" kern="1200" dirty="0">
                <a:solidFill>
                  <a:schemeClr val="tx1"/>
                </a:solidFill>
                <a:effectLst/>
                <a:latin typeface="+mn-lt"/>
                <a:ea typeface="+mn-ea"/>
                <a:cs typeface="+mn-cs"/>
              </a:rPr>
              <a:t> πριν από την πώλησή τους εντός της ΕΕ. Η νομοθεσία της ΕΕ σας παρέχει επίσης </a:t>
            </a:r>
            <a:r>
              <a:rPr lang="el-GR" sz="1200" b="1" kern="1200" dirty="0">
                <a:solidFill>
                  <a:schemeClr val="tx1"/>
                </a:solidFill>
                <a:effectLst/>
                <a:latin typeface="+mn-lt"/>
                <a:ea typeface="+mn-ea"/>
                <a:cs typeface="+mn-cs"/>
              </a:rPr>
              <a:t>ελάχιστη εγγύηση 2 ετών</a:t>
            </a:r>
            <a:r>
              <a:rPr lang="el-GR" sz="1200" kern="1200" dirty="0">
                <a:solidFill>
                  <a:schemeClr val="tx1"/>
                </a:solidFill>
                <a:effectLst/>
                <a:latin typeface="+mn-lt"/>
                <a:ea typeface="+mn-ea"/>
                <a:cs typeface="+mn-cs"/>
              </a:rPr>
              <a:t> όταν αγοράζετε καταναλωτικά αγαθά και σας επιτρέπει να επιστρέψετε τα προϊόντα που αγοράσατε </a:t>
            </a:r>
            <a:r>
              <a:rPr lang="el-GR" sz="1200" b="1" kern="1200" dirty="0">
                <a:solidFill>
                  <a:schemeClr val="tx1"/>
                </a:solidFill>
                <a:effectLst/>
                <a:latin typeface="+mn-lt"/>
                <a:ea typeface="+mn-ea"/>
                <a:cs typeface="+mn-cs"/>
              </a:rPr>
              <a:t>εντός 14 ημερών</a:t>
            </a:r>
            <a:r>
              <a:rPr lang="el-GR" sz="1200" kern="1200" dirty="0">
                <a:solidFill>
                  <a:schemeClr val="tx1"/>
                </a:solidFill>
                <a:effectLst/>
                <a:latin typeface="+mn-lt"/>
                <a:ea typeface="+mn-ea"/>
                <a:cs typeface="+mn-cs"/>
              </a:rPr>
              <a:t> εάν αλλάξετε γνώμη.</a:t>
            </a:r>
            <a:r>
              <a:rPr lang="fr-BE"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Επιπλέον, χάρη στον </a:t>
            </a:r>
            <a:r>
              <a:rPr lang="el-GR" sz="1200" b="1" kern="1200" dirty="0">
                <a:solidFill>
                  <a:schemeClr val="tx1"/>
                </a:solidFill>
                <a:effectLst/>
                <a:latin typeface="+mn-lt"/>
                <a:ea typeface="+mn-ea"/>
                <a:cs typeface="+mn-cs"/>
              </a:rPr>
              <a:t>γενικό κανονισμό της ΕΕ για την προστασία των δεδομένων</a:t>
            </a:r>
            <a:r>
              <a:rPr lang="el-GR" sz="1200" kern="1200" dirty="0">
                <a:solidFill>
                  <a:schemeClr val="tx1"/>
                </a:solidFill>
                <a:effectLst/>
                <a:latin typeface="+mn-lt"/>
                <a:ea typeface="+mn-ea"/>
                <a:cs typeface="+mn-cs"/>
              </a:rPr>
              <a:t>, η ιδιωτική ζωή των καταναλωτών προστατεύεται συνεχώς. Η ΕΕ εργάζεται επίσης για την </a:t>
            </a:r>
            <a:r>
              <a:rPr lang="el-GR" sz="1200" b="1" kern="1200" dirty="0">
                <a:solidFill>
                  <a:schemeClr val="tx1"/>
                </a:solidFill>
                <a:effectLst/>
                <a:latin typeface="+mn-lt"/>
                <a:ea typeface="+mn-ea"/>
                <a:cs typeface="+mn-cs"/>
              </a:rPr>
              <a:t>ανάσχεση</a:t>
            </a:r>
            <a:r>
              <a:rPr lang="el-GR" sz="1200" kern="1200" dirty="0">
                <a:solidFill>
                  <a:schemeClr val="tx1"/>
                </a:solidFill>
                <a:effectLst/>
                <a:latin typeface="+mn-lt"/>
                <a:ea typeface="+mn-ea"/>
                <a:cs typeface="+mn-cs"/>
              </a:rPr>
              <a:t> της εξάπλωσης της </a:t>
            </a:r>
            <a:r>
              <a:rPr lang="el-GR" sz="1200" b="1" kern="1200" dirty="0">
                <a:solidFill>
                  <a:schemeClr val="tx1"/>
                </a:solidFill>
                <a:effectLst/>
                <a:latin typeface="+mn-lt"/>
                <a:ea typeface="+mn-ea"/>
                <a:cs typeface="+mn-cs"/>
              </a:rPr>
              <a:t>παραπληροφόρησης</a:t>
            </a:r>
            <a:r>
              <a:rPr lang="el-GR" sz="1200" kern="1200" dirty="0">
                <a:solidFill>
                  <a:schemeClr val="tx1"/>
                </a:solidFill>
                <a:effectLst/>
                <a:latin typeface="+mn-lt"/>
                <a:ea typeface="+mn-ea"/>
                <a:cs typeface="+mn-cs"/>
              </a:rPr>
              <a:t>.</a:t>
            </a:r>
            <a:endParaRPr lang="fr-BE" sz="1200"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b="1" kern="1200" dirty="0">
                <a:solidFill>
                  <a:schemeClr val="tx1"/>
                </a:solidFill>
                <a:effectLst/>
                <a:latin typeface="+mn-lt"/>
                <a:ea typeface="+mn-ea"/>
                <a:cs typeface="+mn-cs"/>
              </a:rPr>
              <a:t>Έργα που χρηματοδοτούνται από την ΕΕ</a:t>
            </a:r>
            <a:r>
              <a:rPr lang="el-GR" sz="1200" kern="1200" dirty="0">
                <a:solidFill>
                  <a:schemeClr val="tx1"/>
                </a:solidFill>
                <a:effectLst/>
                <a:latin typeface="+mn-lt"/>
                <a:ea typeface="+mn-ea"/>
                <a:cs typeface="+mn-cs"/>
              </a:rPr>
              <a:t>: Η Ευρωπαϊκή Ένωση συμβάλλει στη βελτίωση της ζωής των ανθρώπων με τους εξής τρόπους:</a:t>
            </a:r>
            <a:endParaRPr lang="fr-BE"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στήριξη νέων θέσεων εργασίας</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κατασκευή νέας υποδομής</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χρηματοδότηση της επιστημονικής έρευνας</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εκσυγχρονισμός των δημόσιων υπηρεσιών, όπως σχολεία και νοσοκομεία.</a:t>
            </a:r>
            <a:endParaRPr lang="en-US"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Περισσότερες πληροφορίες: </a:t>
            </a:r>
            <a:r>
              <a:rPr lang="el-GR" dirty="0">
                <a:hlinkClick r:id="rId5"/>
              </a:rPr>
              <a:t>Kohesio: ανακαλύψτε έργα της ΕΕ στην περιφέρειά σας (</a:t>
            </a:r>
            <a:r>
              <a:rPr lang="el-GR" kern="1200" dirty="0">
                <a:effectLst/>
                <a:hlinkClick r:id="rId5"/>
              </a:rPr>
              <a:t>europa.eu</a:t>
            </a:r>
            <a:r>
              <a:rPr lang="el-GR" dirty="0">
                <a:hlinkClick r:id="rId5"/>
              </a:rPr>
              <a:t>)</a:t>
            </a:r>
            <a:endParaRPr lang="fr-BE" sz="1200" u="sng" kern="1200" dirty="0">
              <a:solidFill>
                <a:schemeClr val="tx1"/>
              </a:solidFill>
              <a:effectLst/>
              <a:latin typeface="+mn-lt"/>
              <a:ea typeface="+mn-ea"/>
              <a:cs typeface="+mn-cs"/>
            </a:endParaRPr>
          </a:p>
          <a:p>
            <a:endParaRPr lang="fr-BE" sz="1200" u="sng"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η ΕΕ στον κόσμο</a:t>
            </a:r>
            <a:r>
              <a:rPr lang="el-G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Η ΕΕ έχει υπογράψει </a:t>
            </a:r>
            <a:r>
              <a:rPr lang="el-GR" sz="1200" b="1" kern="1200" dirty="0">
                <a:solidFill>
                  <a:schemeClr val="tx1"/>
                </a:solidFill>
                <a:effectLst/>
                <a:latin typeface="+mn-lt"/>
                <a:ea typeface="+mn-ea"/>
                <a:cs typeface="+mn-cs"/>
              </a:rPr>
              <a:t>εμπορικές συμφωνίες</a:t>
            </a:r>
            <a:r>
              <a:rPr lang="el-GR" sz="1200" kern="1200" dirty="0">
                <a:solidFill>
                  <a:schemeClr val="tx1"/>
                </a:solidFill>
                <a:effectLst/>
                <a:latin typeface="+mn-lt"/>
                <a:ea typeface="+mn-ea"/>
                <a:cs typeface="+mn-cs"/>
              </a:rPr>
              <a:t> με πολλές χώρες ανά τον κόσμο, οι οποίες διευκολύνουν την από κοινού άσκηση επιχειρηματικών δραστηριοτήτων. Για περισσότερες πληροφορίες επισκεφθείτε τον </a:t>
            </a:r>
            <a:r>
              <a:rPr lang="el-GR" sz="1200" kern="1200" dirty="0" err="1">
                <a:solidFill>
                  <a:schemeClr val="tx1"/>
                </a:solidFill>
                <a:effectLst/>
                <a:latin typeface="+mn-lt"/>
                <a:ea typeface="+mn-ea"/>
                <a:cs typeface="+mn-cs"/>
              </a:rPr>
              <a:t>ιστότοπο</a:t>
            </a:r>
            <a:r>
              <a:rPr lang="el-GR" sz="1200" kern="1200" dirty="0">
                <a:solidFill>
                  <a:schemeClr val="tx1"/>
                </a:solidFill>
                <a:effectLst/>
                <a:latin typeface="+mn-lt"/>
                <a:ea typeface="+mn-ea"/>
                <a:cs typeface="+mn-cs"/>
              </a:rPr>
              <a:t>: </a:t>
            </a:r>
            <a:r>
              <a:rPr lang="el-GR" sz="1200" u="sng" kern="1200" dirty="0">
                <a:solidFill>
                  <a:schemeClr val="tx1"/>
                </a:solidFill>
                <a:effectLst/>
                <a:latin typeface="+mn-lt"/>
                <a:ea typeface="+mn-ea"/>
                <a:cs typeface="+mn-cs"/>
                <a:hlinkClick r:id="rId6"/>
              </a:rPr>
              <a:t>https://europa.eu/european-union/topics/trade_el</a:t>
            </a:r>
            <a:r>
              <a:rPr lang="el-G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Η ΕΕ υλοποιεί επίσης </a:t>
            </a:r>
            <a:r>
              <a:rPr lang="el-GR" sz="1200" b="1" kern="1200" dirty="0">
                <a:solidFill>
                  <a:schemeClr val="tx1"/>
                </a:solidFill>
                <a:effectLst/>
                <a:latin typeface="+mn-lt"/>
                <a:ea typeface="+mn-ea"/>
                <a:cs typeface="+mn-cs"/>
              </a:rPr>
              <a:t>ανθρωπιστικά έργα</a:t>
            </a:r>
            <a:r>
              <a:rPr lang="el-GR" sz="1200" kern="1200" dirty="0">
                <a:solidFill>
                  <a:schemeClr val="tx1"/>
                </a:solidFill>
                <a:effectLst/>
                <a:latin typeface="+mn-lt"/>
                <a:ea typeface="+mn-ea"/>
                <a:cs typeface="+mn-cs"/>
              </a:rPr>
              <a:t> με στόχο την παροχή τροφίμων, στέγης, ιατρικής περίθαλψης και εκπαίδευσης σε ευάλωτα άτομα, </a:t>
            </a:r>
            <a:r>
              <a:rPr lang="el-GR" sz="1200" u="sng" kern="1200" dirty="0">
                <a:solidFill>
                  <a:schemeClr val="tx1"/>
                </a:solidFill>
                <a:effectLst/>
                <a:latin typeface="+mn-lt"/>
                <a:ea typeface="+mn-ea"/>
                <a:cs typeface="+mn-cs"/>
                <a:hlinkClick r:id="rId7"/>
              </a:rPr>
              <a:t>https://europa.eu/european-union/topics/development-cooperation_el</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Σε περίπτωση καταστροφών, η ΕΕ μπορεί να παρέχει βοήθεια μέσω ενός συστήματος συντονισμένης αντίδρασης, γνωστό ως </a:t>
            </a:r>
            <a:r>
              <a:rPr lang="el-GR" sz="1200" b="1" kern="1200" dirty="0">
                <a:solidFill>
                  <a:schemeClr val="tx1"/>
                </a:solidFill>
                <a:effectLst/>
                <a:latin typeface="+mn-lt"/>
                <a:ea typeface="+mn-ea"/>
                <a:cs typeface="+mn-cs"/>
              </a:rPr>
              <a:t>μηχανισμός πολιτικής προστασίας</a:t>
            </a:r>
            <a:r>
              <a:rPr lang="el-GR" sz="1200" kern="1200" dirty="0">
                <a:solidFill>
                  <a:schemeClr val="tx1"/>
                </a:solidFill>
                <a:effectLst/>
                <a:latin typeface="+mn-lt"/>
                <a:ea typeface="+mn-ea"/>
                <a:cs typeface="+mn-cs"/>
              </a:rPr>
              <a:t>, </a:t>
            </a:r>
            <a:r>
              <a:rPr lang="el-GR" sz="1200" u="sng" kern="1200" dirty="0">
                <a:solidFill>
                  <a:schemeClr val="tx1"/>
                </a:solidFill>
                <a:effectLst/>
                <a:latin typeface="+mn-lt"/>
                <a:ea typeface="+mn-ea"/>
                <a:cs typeface="+mn-cs"/>
                <a:hlinkClick r:id="rId8"/>
              </a:rPr>
              <a:t>https://europa.eu/european-union/topics/humanitarian-aid-civil-protection_el</a:t>
            </a:r>
            <a:r>
              <a:rPr lang="el-G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24</a:t>
            </a:fld>
            <a:endParaRPr lang="fr-FR" dirty="0"/>
          </a:p>
        </p:txBody>
      </p:sp>
    </p:spTree>
    <p:extLst>
      <p:ext uri="{BB962C8B-B14F-4D97-AF65-F5344CB8AC3E}">
        <p14:creationId xmlns:p14="http://schemas.microsoft.com/office/powerpoint/2010/main" val="3552109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Με την </a:t>
            </a:r>
            <a:r>
              <a:rPr lang="el-GR" sz="1200" b="1" kern="1200" dirty="0">
                <a:solidFill>
                  <a:schemeClr val="tx1"/>
                </a:solidFill>
                <a:effectLst/>
                <a:latin typeface="+mn-lt"/>
                <a:ea typeface="+mn-ea"/>
                <a:cs typeface="+mn-cs"/>
              </a:rPr>
              <a:t>Ευρωπαϊκή Πράσινη Συμφωνία</a:t>
            </a:r>
            <a:r>
              <a:rPr lang="el-GR" sz="1200" kern="1200" dirty="0">
                <a:solidFill>
                  <a:schemeClr val="tx1"/>
                </a:solidFill>
                <a:effectLst/>
                <a:latin typeface="+mn-lt"/>
                <a:ea typeface="+mn-ea"/>
                <a:cs typeface="+mn-cs"/>
              </a:rPr>
              <a:t>, η ΕΕ έχει ως στόχο να μειώσει τις εκπομπές της και να καταστεί η πρώτη κλιματικά ουδέτερη ήπειρος έως το 2050. Μάθε περισσότερα για την Πράσινη Συμφωνία στην ακόλουθη διεύθυνση: </a:t>
            </a:r>
            <a:r>
              <a:rPr lang="el-GR" sz="1200" u="sng" kern="1200" dirty="0">
                <a:solidFill>
                  <a:schemeClr val="tx1"/>
                </a:solidFill>
                <a:effectLst/>
                <a:latin typeface="+mn-lt"/>
                <a:ea typeface="+mn-ea"/>
                <a:cs typeface="+mn-cs"/>
                <a:hlinkClick r:id="rId3"/>
              </a:rPr>
              <a:t>https://ec.europa.eu/info/strategy/priorities-2019-2024/european-green-deal_el</a:t>
            </a:r>
            <a:endParaRPr lang="fr-BE" sz="1200" u="sng"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Το </a:t>
            </a:r>
            <a:r>
              <a:rPr lang="el-GR" sz="1200" b="1" kern="1200" dirty="0" err="1">
                <a:solidFill>
                  <a:schemeClr val="tx1"/>
                </a:solidFill>
                <a:effectLst/>
                <a:latin typeface="+mn-lt"/>
                <a:ea typeface="+mn-ea"/>
                <a:cs typeface="+mn-cs"/>
              </a:rPr>
              <a:t>NextGenerationEU</a:t>
            </a:r>
            <a:r>
              <a:rPr lang="el-GR" sz="1200" kern="1200" dirty="0">
                <a:solidFill>
                  <a:schemeClr val="tx1"/>
                </a:solidFill>
                <a:effectLst/>
                <a:latin typeface="+mn-lt"/>
                <a:ea typeface="+mn-ea"/>
                <a:cs typeface="+mn-cs"/>
              </a:rPr>
              <a:t> είναι μια εκστρατεία με στόχο:</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να εξηγήσει στους πολίτες τι κάνει η ΕΕ για να δώσει νέα ώθηση στην οικονομία μετά την κρίση που προκάλεσε η πανδημία COVID-19·</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να οικοδομήσει ένα πιο ανθεκτικό μέλλον για την ΕΕ·</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el-GR" sz="1200" kern="1200" dirty="0">
                <a:solidFill>
                  <a:schemeClr val="tx1"/>
                </a:solidFill>
                <a:effectLst/>
                <a:latin typeface="+mn-lt"/>
                <a:ea typeface="+mn-ea"/>
                <a:cs typeface="+mn-cs"/>
              </a:rPr>
              <a:t>να καταστήσει την ΕΕ ασφαλέστερη, πράσινη, υγιέστερη, ψηφιακή και ισότιμη.</a:t>
            </a:r>
            <a:endParaRPr lang="fr-BE" sz="1200" kern="1200" dirty="0">
              <a:solidFill>
                <a:schemeClr val="tx1"/>
              </a:solidFill>
              <a:effectLst/>
              <a:latin typeface="+mn-lt"/>
              <a:ea typeface="+mn-ea"/>
              <a:cs typeface="+mn-cs"/>
            </a:endParaRPr>
          </a:p>
          <a:p>
            <a:pPr marL="457200" lvl="1" indent="0">
              <a:buFont typeface="Wingdings" panose="05000000000000000000" pitchFamily="2" charset="2"/>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err="1">
                <a:solidFill>
                  <a:schemeClr val="tx1"/>
                </a:solidFill>
                <a:effectLst/>
                <a:latin typeface="+mn-lt"/>
                <a:ea typeface="+mn-ea"/>
                <a:cs typeface="+mn-cs"/>
              </a:rPr>
              <a:t>Ψηφιοποίηση</a:t>
            </a:r>
            <a:r>
              <a:rPr lang="el-GR" sz="1200" kern="1200" dirty="0">
                <a:solidFill>
                  <a:schemeClr val="tx1"/>
                </a:solidFill>
                <a:effectLst/>
                <a:latin typeface="+mn-lt"/>
                <a:ea typeface="+mn-ea"/>
                <a:cs typeface="+mn-cs"/>
              </a:rPr>
              <a:t>: Η ΕΕ εργάζεται για την παροχή πρόσβασης στο διαδίκτυο σε όλους τους ανθρώπους που ζουν στην ΕΕ (</a:t>
            </a:r>
            <a:r>
              <a:rPr lang="el-GR" sz="1200" b="1" kern="1200" dirty="0">
                <a:solidFill>
                  <a:schemeClr val="tx1"/>
                </a:solidFill>
                <a:effectLst/>
                <a:latin typeface="+mn-lt"/>
                <a:ea typeface="+mn-ea"/>
                <a:cs typeface="+mn-cs"/>
              </a:rPr>
              <a:t>πρωτοβουλία Wifi4EU</a:t>
            </a:r>
            <a:r>
              <a:rPr lang="el-GR" sz="1200" kern="1200" dirty="0">
                <a:solidFill>
                  <a:schemeClr val="tx1"/>
                </a:solidFill>
                <a:effectLst/>
                <a:latin typeface="+mn-lt"/>
                <a:ea typeface="+mn-ea"/>
                <a:cs typeface="+mn-cs"/>
              </a:rPr>
              <a:t>), διατηρώντας παράλληλα τα παιδιά και τους νέους ενήλικες ασφαλείς όταν χρησιμοποιούν το διαδίκτυο ή τις κινητές τεχνολογίες (</a:t>
            </a:r>
            <a:r>
              <a:rPr lang="el-GR" sz="1200" b="1" kern="1200" dirty="0">
                <a:solidFill>
                  <a:schemeClr val="tx1"/>
                </a:solidFill>
                <a:effectLst/>
                <a:latin typeface="+mn-lt"/>
                <a:ea typeface="+mn-ea"/>
                <a:cs typeface="+mn-cs"/>
              </a:rPr>
              <a:t>Καλύτερο διαδίκτυο για παιδιά</a:t>
            </a:r>
            <a:r>
              <a:rPr lang="el-GR" sz="1200" kern="1200" dirty="0">
                <a:solidFill>
                  <a:schemeClr val="tx1"/>
                </a:solidFill>
                <a:effectLst/>
                <a:latin typeface="+mn-lt"/>
                <a:ea typeface="+mn-ea"/>
                <a:cs typeface="+mn-cs"/>
              </a:rPr>
              <a:t>).</a:t>
            </a:r>
            <a:endParaRPr lang="fr-BE" sz="1200"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Ισότητα</a:t>
            </a:r>
            <a:r>
              <a:rPr lang="el-GR" sz="1200" kern="1200" dirty="0">
                <a:solidFill>
                  <a:schemeClr val="tx1"/>
                </a:solidFill>
                <a:effectLst/>
                <a:latin typeface="+mn-lt"/>
                <a:ea typeface="+mn-ea"/>
                <a:cs typeface="+mn-cs"/>
              </a:rPr>
              <a:t>: Η ΕΕ έχει δεσμευτεί για την επίτευξη μιας </a:t>
            </a:r>
            <a:r>
              <a:rPr lang="el-GR" sz="1200" b="1" kern="1200" dirty="0">
                <a:solidFill>
                  <a:schemeClr val="tx1"/>
                </a:solidFill>
                <a:effectLst/>
                <a:latin typeface="+mn-lt"/>
                <a:ea typeface="+mn-ea"/>
                <a:cs typeface="+mn-cs"/>
              </a:rPr>
              <a:t>Ένωσης ισότητας</a:t>
            </a:r>
            <a:r>
              <a:rPr lang="el-GR" sz="1200" kern="1200" dirty="0">
                <a:solidFill>
                  <a:schemeClr val="tx1"/>
                </a:solidFill>
                <a:effectLst/>
                <a:latin typeface="+mn-lt"/>
                <a:ea typeface="+mn-ea"/>
                <a:cs typeface="+mn-cs"/>
              </a:rPr>
              <a:t>, πράγμα που σημαίνει τη δημιουργία των προϋποθέσεων ώστε όλοι να ζουν, να ευδοκιμούν και να ηγούνται ανεξάρτητα από τις διαφορές λόγω φύλου, φυλετικής ή </a:t>
            </a:r>
            <a:r>
              <a:rPr lang="el-GR" sz="1200" kern="1200" dirty="0" err="1">
                <a:solidFill>
                  <a:schemeClr val="tx1"/>
                </a:solidFill>
                <a:effectLst/>
                <a:latin typeface="+mn-lt"/>
                <a:ea typeface="+mn-ea"/>
                <a:cs typeface="+mn-cs"/>
              </a:rPr>
              <a:t>εθνοτικής</a:t>
            </a:r>
            <a:r>
              <a:rPr lang="el-GR" sz="1200" kern="1200" dirty="0">
                <a:solidFill>
                  <a:schemeClr val="tx1"/>
                </a:solidFill>
                <a:effectLst/>
                <a:latin typeface="+mn-lt"/>
                <a:ea typeface="+mn-ea"/>
                <a:cs typeface="+mn-cs"/>
              </a:rPr>
              <a:t> καταγωγής, θρησκείας ή πεποιθήσεων, αναπηρίας, ηλικίας ή γενετήσιου προσανατολισμού. Για την επίτευξη αυτού του στόχου, η ΕΕ θέτει σε εφαρμογή μηχανισμούς, πολιτικές και δράσεις που θέτουν υπό αμφισβήτηση τις διαρθρωτικές διακρίσεις και τα στερεότυπα που υπάρχουν συχνά στις κοινωνίες μας.</a:t>
            </a:r>
            <a:endParaRPr lang="fr-BE" sz="1200"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Περισσότερες πληροφορίες: </a:t>
            </a:r>
            <a:r>
              <a:rPr lang="el-GR" sz="1200" u="sng" kern="1200" dirty="0">
                <a:solidFill>
                  <a:schemeClr val="tx1"/>
                </a:solidFill>
                <a:effectLst/>
                <a:latin typeface="+mn-lt"/>
                <a:ea typeface="+mn-ea"/>
                <a:cs typeface="+mn-cs"/>
                <a:hlinkClick r:id="rId4"/>
              </a:rPr>
              <a:t>Οι προτεραιότητες της Ευρωπαϊκής Επιτροπής | Ευρωπαϊκή Επιτροπή (europa.eu)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25</a:t>
            </a:fld>
            <a:endParaRPr lang="fr-FR"/>
          </a:p>
        </p:txBody>
      </p:sp>
    </p:spTree>
    <p:extLst>
      <p:ext uri="{BB962C8B-B14F-4D97-AF65-F5344CB8AC3E}">
        <p14:creationId xmlns:p14="http://schemas.microsoft.com/office/powerpoint/2010/main" val="1131796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kern="1200" dirty="0">
                <a:solidFill>
                  <a:schemeClr val="tx1"/>
                </a:solidFill>
                <a:effectLst/>
                <a:latin typeface="+mn-lt"/>
                <a:ea typeface="+mn-ea"/>
                <a:cs typeface="+mn-cs"/>
              </a:rPr>
              <a:t>Στις 24 Φεβρουαρίου 2022 η Ευρώπη ξύπνησε με τα θλιβερά νέα σχετικά με τη στρατιωτική επίθεση της Ρωσίας κατά της Ουκρανίας. Δεν πρόκειται για επίθεση μόνο κατά της Ουκρανίας, αλλά και κατά των αξιών που υποστηρίζουμε στην Ευρωπαϊκή Ένωση. Ως μια Ένωση που θεμελιώνεται στην ειρήνη, τη δημοκρατία και το κράτος δικαίου, οι φρικαλεότητες που συμβαίνουν στα σύνορά μας μάς υπενθυμίζουν ακριβώς τον λόγο για τον οποίο δημιουργήθηκε η ΕΕ. Η ΕΕ ανταποκρίθηκε με ενότητα, δύναμη και ταχύτητα στην κρίση αυτή, όπως έπραξε για την αντιμετώπιση των πολλών προκλήσεων του προηγούμενου έτους.</a:t>
            </a:r>
          </a:p>
          <a:p>
            <a:r>
              <a:rPr lang="en-US" dirty="0">
                <a:hlinkClick r:id="rId3"/>
              </a:rPr>
              <a:t>Αλληλεγγύη της ΕΕ προς την Ουκρανία - Ευρωπαϊκή Επιτροπή (europa.eu)</a:t>
            </a:r>
            <a:endParaRPr lang="en-US"/>
          </a:p>
        </p:txBody>
      </p:sp>
      <p:sp>
        <p:nvSpPr>
          <p:cNvPr id="4" name="Slide Number Placeholder 3"/>
          <p:cNvSpPr>
            <a:spLocks noGrp="1"/>
          </p:cNvSpPr>
          <p:nvPr>
            <p:ph type="sldNum" sz="quarter" idx="10"/>
          </p:nvPr>
        </p:nvSpPr>
        <p:spPr/>
        <p:txBody>
          <a:bodyPr/>
          <a:lstStyle/>
          <a:p>
            <a:fld id="{E798FA88-871F-5C48-9EBC-B5098FA55A7A}" type="slidenum">
              <a:rPr lang="fr-FR" smtClean="0"/>
              <a:t>26</a:t>
            </a:fld>
            <a:endParaRPr lang="fr-FR"/>
          </a:p>
        </p:txBody>
      </p:sp>
    </p:spTree>
    <p:extLst>
      <p:ext uri="{BB962C8B-B14F-4D97-AF65-F5344CB8AC3E}">
        <p14:creationId xmlns:p14="http://schemas.microsoft.com/office/powerpoint/2010/main" val="3377079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Ενδεικτικά θέματα:</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﻿Ανθρώπινα δικαιώματα (π.χ. δικαιώματα ΛΟΑΤΚΙ)</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Περιβάλλον (π.χ. κλιματική αλλαγή)</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﻿Απασχόληση (π.χ. πώς να βρείτε δουλειά μετά τις σπουδές)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Νεολαία (π.χ. ευκαιρίες για νέους)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﻿Κοινωνική ένταξη (π.χ. ισότητα των φύλων)</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﻿Εκπαίδευση (π.χ. πώς να σπουδάσετε σε άλλη χώρα / πώς να χρηματοδοτήσετε τις τριτοβάθμιες σπουδές σας μετά το τέλος της δευτεροβάθμιας εκπαίδευσής σας)</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a:solidFill>
                  <a:schemeClr val="tx1"/>
                </a:solidFill>
                <a:effectLst/>
                <a:latin typeface="+mn-lt"/>
                <a:ea typeface="+mn-ea"/>
                <a:cs typeface="+mn-cs"/>
              </a:rPr>
              <a:t>Υγεία</a:t>
            </a:r>
            <a:endParaRPr lang="en-IE"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98FA88-871F-5C48-9EBC-B5098FA55A7A}" type="slidenum">
              <a:rPr lang="fr-FR" smtClean="0"/>
              <a:t>27</a:t>
            </a:fld>
            <a:endParaRPr lang="fr-FR"/>
          </a:p>
        </p:txBody>
      </p:sp>
    </p:spTree>
    <p:extLst>
      <p:ext uri="{BB962C8B-B14F-4D97-AF65-F5344CB8AC3E}">
        <p14:creationId xmlns:p14="http://schemas.microsoft.com/office/powerpoint/2010/main" val="156445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28</a:t>
            </a:fld>
            <a:endParaRPr lang="fr-FR"/>
          </a:p>
        </p:txBody>
      </p:sp>
    </p:spTree>
    <p:extLst>
      <p:ext uri="{BB962C8B-B14F-4D97-AF65-F5344CB8AC3E}">
        <p14:creationId xmlns:p14="http://schemas.microsoft.com/office/powerpoint/2010/main" val="1122840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latin typeface="Calibri" panose="020F0502020204030204" pitchFamily="34" charset="0"/>
                <a:cs typeface="Calibri" panose="020F0502020204030204" pitchFamily="34" charset="0"/>
              </a:rPr>
              <a:t>Μεταβείτε στη διεύθυνση europarl.europa.eu, για να αποκτήσετε πρόσβαση στον επίσημο </a:t>
            </a:r>
            <a:r>
              <a:rPr lang="el-GR" dirty="0" err="1">
                <a:latin typeface="Calibri" panose="020F0502020204030204" pitchFamily="34" charset="0"/>
                <a:cs typeface="Calibri" panose="020F0502020204030204" pitchFamily="34" charset="0"/>
              </a:rPr>
              <a:t>ιστότοπο</a:t>
            </a:r>
            <a:r>
              <a:rPr lang="el-GR" dirty="0">
                <a:latin typeface="Calibri" panose="020F0502020204030204" pitchFamily="34" charset="0"/>
                <a:cs typeface="Calibri" panose="020F0502020204030204" pitchFamily="34" charset="0"/>
              </a:rPr>
              <a:t> του Ευρωπαϊκού Κοινοβουλίου.</a:t>
            </a:r>
            <a:endParaRPr lang="en-GB" dirty="0"/>
          </a:p>
        </p:txBody>
      </p:sp>
      <p:sp>
        <p:nvSpPr>
          <p:cNvPr id="4" name="Slide Number Placeholder 3"/>
          <p:cNvSpPr>
            <a:spLocks noGrp="1"/>
          </p:cNvSpPr>
          <p:nvPr>
            <p:ph type="sldNum" sz="quarter" idx="10"/>
          </p:nvPr>
        </p:nvSpPr>
        <p:spPr/>
        <p:txBody>
          <a:bodyPr/>
          <a:lstStyle/>
          <a:p>
            <a:fld id="{E798FA88-871F-5C48-9EBC-B5098FA55A7A}" type="slidenum">
              <a:rPr lang="fr-FR" smtClean="0"/>
              <a:t>29</a:t>
            </a:fld>
            <a:endParaRPr lang="fr-FR"/>
          </a:p>
        </p:txBody>
      </p:sp>
    </p:spTree>
    <p:extLst>
      <p:ext uri="{BB962C8B-B14F-4D97-AF65-F5344CB8AC3E}">
        <p14:creationId xmlns:p14="http://schemas.microsoft.com/office/powerpoint/2010/main" val="1859069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﻿Μεταβείτε στη διεύθυνση consilium.europa.eu, για να αποκτήσετε πρόσβαση στον επίσημο </a:t>
            </a:r>
            <a:r>
              <a:rPr lang="el-GR" sz="1200" kern="1200" dirty="0" err="1">
                <a:solidFill>
                  <a:schemeClr val="tx1"/>
                </a:solidFill>
                <a:effectLst/>
                <a:latin typeface="+mn-lt"/>
                <a:ea typeface="+mn-ea"/>
                <a:cs typeface="+mn-cs"/>
              </a:rPr>
              <a:t>ιστότοπο</a:t>
            </a:r>
            <a:r>
              <a:rPr lang="el-GR" sz="1200" kern="1200" dirty="0">
                <a:solidFill>
                  <a:schemeClr val="tx1"/>
                </a:solidFill>
                <a:effectLst/>
                <a:latin typeface="+mn-lt"/>
                <a:ea typeface="+mn-ea"/>
                <a:cs typeface="+mn-cs"/>
              </a:rPr>
              <a:t> του Συμβουλίου της ΕΕ.</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30</a:t>
            </a:fld>
            <a:endParaRPr lang="fr-FR"/>
          </a:p>
        </p:txBody>
      </p:sp>
    </p:spTree>
    <p:extLst>
      <p:ext uri="{BB962C8B-B14F-4D97-AF65-F5344CB8AC3E}">
        <p14:creationId xmlns:p14="http://schemas.microsoft.com/office/powerpoint/2010/main" val="304462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﻿Μεταβείτε στη διεύθυνση consilium.europa.eu, για να αποκτήσετε πρόσβαση στον επίσημο </a:t>
            </a:r>
            <a:r>
              <a:rPr lang="el-GR" sz="1200" kern="1200" dirty="0" err="1">
                <a:solidFill>
                  <a:schemeClr val="tx1"/>
                </a:solidFill>
                <a:effectLst/>
                <a:latin typeface="+mn-lt"/>
                <a:ea typeface="+mn-ea"/>
                <a:cs typeface="+mn-cs"/>
              </a:rPr>
              <a:t>ιστότοπο</a:t>
            </a:r>
            <a:r>
              <a:rPr lang="el-GR" sz="1200" kern="1200" dirty="0">
                <a:solidFill>
                  <a:schemeClr val="tx1"/>
                </a:solidFill>
                <a:effectLst/>
                <a:latin typeface="+mn-lt"/>
                <a:ea typeface="+mn-ea"/>
                <a:cs typeface="+mn-cs"/>
              </a:rPr>
              <a:t> του Συμβουλίου της ΕΕ.</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31</a:t>
            </a:fld>
            <a:endParaRPr lang="fr-FR"/>
          </a:p>
        </p:txBody>
      </p:sp>
    </p:spTree>
    <p:extLst>
      <p:ext uri="{BB962C8B-B14F-4D97-AF65-F5344CB8AC3E}">
        <p14:creationId xmlns:p14="http://schemas.microsoft.com/office/powerpoint/2010/main" val="267024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98FA88-871F-5C48-9EBC-B5098FA55A7A}" type="slidenum">
              <a:rPr lang="fr-FR" smtClean="0"/>
              <a:t>3</a:t>
            </a:fld>
            <a:endParaRPr lang="fr-FR"/>
          </a:p>
        </p:txBody>
      </p:sp>
    </p:spTree>
    <p:extLst>
      <p:ext uri="{BB962C8B-B14F-4D97-AF65-F5344CB8AC3E}">
        <p14:creationId xmlns:p14="http://schemas.microsoft.com/office/powerpoint/2010/main" val="3679121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﻿Μεταβείτε στη διεύθυνση ec.europa.eu, για να αποκτήσετε πρόσβαση στον επίσημο </a:t>
            </a:r>
            <a:r>
              <a:rPr lang="el-GR" sz="1200" kern="1200" dirty="0" err="1">
                <a:solidFill>
                  <a:schemeClr val="tx1"/>
                </a:solidFill>
                <a:effectLst/>
                <a:latin typeface="+mn-lt"/>
                <a:ea typeface="+mn-ea"/>
                <a:cs typeface="+mn-cs"/>
              </a:rPr>
              <a:t>ιστότοπο</a:t>
            </a:r>
            <a:r>
              <a:rPr lang="el-GR" sz="1200" kern="1200" dirty="0">
                <a:solidFill>
                  <a:schemeClr val="tx1"/>
                </a:solidFill>
                <a:effectLst/>
                <a:latin typeface="+mn-lt"/>
                <a:ea typeface="+mn-ea"/>
                <a:cs typeface="+mn-cs"/>
              </a:rPr>
              <a:t> της Ευρωπαϊκής Επιτροπής.</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521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E798FA88-871F-5C48-9EBC-B5098FA55A7A}" type="slidenum">
              <a:rPr lang="fr-FR" smtClean="0"/>
              <a:t>33</a:t>
            </a:fld>
            <a:endParaRPr lang="fr-FR"/>
          </a:p>
        </p:txBody>
      </p:sp>
    </p:spTree>
    <p:extLst>
      <p:ext uri="{BB962C8B-B14F-4D97-AF65-F5344CB8AC3E}">
        <p14:creationId xmlns:p14="http://schemas.microsoft.com/office/powerpoint/2010/main" val="1544136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﻿Μεταβείτε στη διεύθυνση curia.europa.eu, για να αποκτήσετε πρόσβαση στον επίσημο </a:t>
            </a:r>
            <a:r>
              <a:rPr lang="el-GR" sz="1200" kern="1200" dirty="0" err="1">
                <a:solidFill>
                  <a:schemeClr val="tx1"/>
                </a:solidFill>
                <a:effectLst/>
                <a:latin typeface="+mn-lt"/>
                <a:ea typeface="+mn-ea"/>
                <a:cs typeface="+mn-cs"/>
              </a:rPr>
              <a:t>ιστότοπο</a:t>
            </a:r>
            <a:r>
              <a:rPr lang="el-GR" sz="1200" kern="1200" dirty="0">
                <a:solidFill>
                  <a:schemeClr val="tx1"/>
                </a:solidFill>
                <a:effectLst/>
                <a:latin typeface="+mn-lt"/>
                <a:ea typeface="+mn-ea"/>
                <a:cs typeface="+mn-cs"/>
              </a:rPr>
              <a:t> του Ευρωπαϊκού Δικαστηρίου.</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34</a:t>
            </a:fld>
            <a:endParaRPr lang="fr-FR"/>
          </a:p>
        </p:txBody>
      </p:sp>
    </p:spTree>
    <p:extLst>
      <p:ext uri="{BB962C8B-B14F-4D97-AF65-F5344CB8AC3E}">
        <p14:creationId xmlns:p14="http://schemas.microsoft.com/office/powerpoint/2010/main" val="1635120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latin typeface="Calibri" panose="020F0502020204030204" pitchFamily="34" charset="0"/>
                <a:cs typeface="Calibri" panose="020F0502020204030204" pitchFamily="34" charset="0"/>
              </a:rPr>
              <a:t>Μεταβείτε στη διεύθυνση eca.europa.eu, για να αποκτήσετε πρόσβαση στον επίσημο </a:t>
            </a:r>
            <a:r>
              <a:rPr lang="el-GR" dirty="0" err="1">
                <a:latin typeface="Calibri" panose="020F0502020204030204" pitchFamily="34" charset="0"/>
                <a:cs typeface="Calibri" panose="020F0502020204030204" pitchFamily="34" charset="0"/>
              </a:rPr>
              <a:t>ιστότοπο</a:t>
            </a:r>
            <a:r>
              <a:rPr lang="el-GR" dirty="0">
                <a:latin typeface="Calibri" panose="020F0502020204030204" pitchFamily="34" charset="0"/>
                <a:cs typeface="Calibri" panose="020F0502020204030204" pitchFamily="34" charset="0"/>
              </a:rPr>
              <a:t> του Ευρωπαϊκού Ελεγκτικού Συνεδρίου.</a:t>
            </a:r>
            <a:endParaRPr lang="en-GB"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373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Μεταβείτε στη διεύθυνση www.ecb.europa.eu, για να αποκτήσετε πρόσβαση στον επίσημο </a:t>
            </a:r>
            <a:r>
              <a:rPr lang="el-GR" dirty="0" err="1"/>
              <a:t>ιστότοπο</a:t>
            </a:r>
            <a:r>
              <a:rPr lang="el-GR" dirty="0"/>
              <a:t> της Ευρωπαϊκής Κεντρικής Τράπεζας.</a:t>
            </a:r>
            <a:endParaRPr lang="en-GB" dirty="0"/>
          </a:p>
        </p:txBody>
      </p:sp>
      <p:sp>
        <p:nvSpPr>
          <p:cNvPr id="4" name="Slide Number Placeholder 3"/>
          <p:cNvSpPr>
            <a:spLocks noGrp="1"/>
          </p:cNvSpPr>
          <p:nvPr>
            <p:ph type="sldNum" sz="quarter" idx="10"/>
          </p:nvPr>
        </p:nvSpPr>
        <p:spPr/>
        <p:txBody>
          <a:bodyPr/>
          <a:lstStyle/>
          <a:p>
            <a:fld id="{E798FA88-871F-5C48-9EBC-B5098FA55A7A}" type="slidenum">
              <a:rPr lang="fr-FR" smtClean="0"/>
              <a:t>36</a:t>
            </a:fld>
            <a:endParaRPr lang="fr-FR"/>
          </a:p>
        </p:txBody>
      </p:sp>
    </p:spTree>
    <p:extLst>
      <p:ext uri="{BB962C8B-B14F-4D97-AF65-F5344CB8AC3E}">
        <p14:creationId xmlns:p14="http://schemas.microsoft.com/office/powerpoint/2010/main" val="2700881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32FC-255F-ED01-ECB0-857EF78CA36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1A90C7-A0B1-6F41-D1C6-0750082D54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D3A816-54D2-3129-23BE-A54257664C0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D2C1CF6-A443-A675-1F44-9FE34BD95A02}"/>
              </a:ext>
            </a:extLst>
          </p:cNvPr>
          <p:cNvSpPr>
            <a:spLocks noGrp="1"/>
          </p:cNvSpPr>
          <p:nvPr>
            <p:ph type="sldNum" sz="quarter" idx="5"/>
          </p:nvPr>
        </p:nvSpPr>
        <p:spPr/>
        <p:txBody>
          <a:bodyPr/>
          <a:lstStyle/>
          <a:p>
            <a:fld id="{E798FA88-871F-5C48-9EBC-B5098FA55A7A}" type="slidenum">
              <a:rPr lang="fr-FR" smtClean="0"/>
              <a:t>37</a:t>
            </a:fld>
            <a:endParaRPr lang="fr-FR"/>
          </a:p>
        </p:txBody>
      </p:sp>
    </p:spTree>
    <p:extLst>
      <p:ext uri="{BB962C8B-B14F-4D97-AF65-F5344CB8AC3E}">
        <p14:creationId xmlns:p14="http://schemas.microsoft.com/office/powerpoint/2010/main" val="150282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F75D-795E-3104-B4F9-724E5FA31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95A8B-48DF-3C76-B673-FAF704B20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1F8E0-C68B-ED81-686D-CBFDBCC3413D}"/>
              </a:ext>
            </a:extLst>
          </p:cNvPr>
          <p:cNvSpPr>
            <a:spLocks noGrp="1"/>
          </p:cNvSpPr>
          <p:nvPr>
            <p:ph type="body" idx="1"/>
          </p:nvPr>
        </p:nvSpPr>
        <p:spPr/>
        <p:txBody>
          <a:bodyPr/>
          <a:lstStyle/>
          <a:p>
            <a:pPr>
              <a:defRPr/>
            </a:pPr>
            <a:r>
              <a:rPr lang="en-GB" dirty="0"/>
              <a:t>Η </a:t>
            </a:r>
            <a:r>
              <a:rPr lang="en-GB" b="1" err="1"/>
              <a:t>Ευρω</a:t>
            </a:r>
            <a:r>
              <a:rPr lang="en-GB" b="1" dirty="0"/>
              <a:t>πα</a:t>
            </a:r>
            <a:r>
              <a:rPr lang="en-GB" b="1" err="1"/>
              <a:t>ϊκή</a:t>
            </a:r>
            <a:r>
              <a:rPr lang="en-GB" b="1" dirty="0"/>
              <a:t> </a:t>
            </a:r>
            <a:r>
              <a:rPr lang="en-GB" b="1" err="1"/>
              <a:t>Πρωτο</a:t>
            </a:r>
            <a:r>
              <a:rPr lang="en-GB" b="1" dirty="0"/>
              <a:t>β</a:t>
            </a:r>
            <a:r>
              <a:rPr lang="en-GB" b="1" err="1"/>
              <a:t>ουλί</a:t>
            </a:r>
            <a:r>
              <a:rPr lang="en-GB" b="1" dirty="0"/>
              <a:t>α </a:t>
            </a:r>
            <a:r>
              <a:rPr lang="en-GB" b="1" err="1"/>
              <a:t>Πολιτών</a:t>
            </a:r>
            <a:r>
              <a:rPr lang="en-GB" b="1" dirty="0"/>
              <a:t> </a:t>
            </a:r>
            <a:r>
              <a:rPr lang="en-GB" err="1"/>
              <a:t>είν</a:t>
            </a:r>
            <a:r>
              <a:rPr lang="en-GB" dirty="0"/>
              <a:t>αι </a:t>
            </a:r>
            <a:r>
              <a:rPr lang="en-GB" err="1"/>
              <a:t>έν</a:t>
            </a:r>
            <a:r>
              <a:rPr lang="en-GB" dirty="0"/>
              <a:t>ας </a:t>
            </a:r>
            <a:r>
              <a:rPr lang="en-GB" err="1"/>
              <a:t>μον</a:t>
            </a:r>
            <a:r>
              <a:rPr lang="en-GB" dirty="0"/>
              <a:t>α</a:t>
            </a:r>
            <a:r>
              <a:rPr lang="en-GB" err="1"/>
              <a:t>δικός</a:t>
            </a:r>
            <a:r>
              <a:rPr lang="en-GB" dirty="0"/>
              <a:t> </a:t>
            </a:r>
            <a:r>
              <a:rPr lang="en-GB" err="1"/>
              <a:t>τρό</a:t>
            </a:r>
            <a:r>
              <a:rPr lang="en-GB" dirty="0"/>
              <a:t>π</a:t>
            </a:r>
            <a:r>
              <a:rPr lang="en-GB" err="1"/>
              <a:t>ος</a:t>
            </a:r>
            <a:r>
              <a:rPr lang="en-GB" dirty="0"/>
              <a:t> </a:t>
            </a:r>
            <a:r>
              <a:rPr lang="en-GB" err="1"/>
              <a:t>με</a:t>
            </a:r>
            <a:r>
              <a:rPr lang="en-GB" dirty="0"/>
              <a:t> </a:t>
            </a:r>
            <a:r>
              <a:rPr lang="en-GB" err="1"/>
              <a:t>τον</a:t>
            </a:r>
            <a:r>
              <a:rPr lang="en-GB" dirty="0"/>
              <a:t> οπ</a:t>
            </a:r>
            <a:r>
              <a:rPr lang="en-GB" err="1"/>
              <a:t>οίο</a:t>
            </a:r>
            <a:r>
              <a:rPr lang="en-GB" dirty="0"/>
              <a:t> μπ</a:t>
            </a:r>
            <a:r>
              <a:rPr lang="en-GB" err="1"/>
              <a:t>ορείτε</a:t>
            </a:r>
            <a:r>
              <a:rPr lang="en-GB" dirty="0"/>
              <a:t> να </a:t>
            </a:r>
            <a:r>
              <a:rPr lang="en-GB" err="1"/>
              <a:t>συμ</a:t>
            </a:r>
            <a:r>
              <a:rPr lang="en-GB" dirty="0"/>
              <a:t>β</a:t>
            </a:r>
            <a:r>
              <a:rPr lang="en-GB" err="1"/>
              <a:t>άλετε</a:t>
            </a:r>
            <a:r>
              <a:rPr lang="en-GB" dirty="0"/>
              <a:t> </a:t>
            </a:r>
            <a:r>
              <a:rPr lang="en-GB" err="1"/>
              <a:t>στη</a:t>
            </a:r>
            <a:r>
              <a:rPr lang="en-GB" dirty="0"/>
              <a:t> </a:t>
            </a:r>
            <a:r>
              <a:rPr lang="en-GB" err="1"/>
              <a:t>δι</a:t>
            </a:r>
            <a:r>
              <a:rPr lang="en-GB" dirty="0"/>
              <a:t>α</a:t>
            </a:r>
            <a:r>
              <a:rPr lang="en-GB" err="1"/>
              <a:t>μόρφωση</a:t>
            </a:r>
            <a:r>
              <a:rPr lang="en-GB" dirty="0"/>
              <a:t> </a:t>
            </a:r>
            <a:r>
              <a:rPr lang="en-GB" err="1"/>
              <a:t>της</a:t>
            </a:r>
            <a:r>
              <a:rPr lang="en-GB" dirty="0"/>
              <a:t> ΕΕ, </a:t>
            </a:r>
            <a:r>
              <a:rPr lang="en-GB" err="1"/>
              <a:t>ζητώντ</a:t>
            </a:r>
            <a:r>
              <a:rPr lang="en-GB" dirty="0"/>
              <a:t>ας από </a:t>
            </a:r>
            <a:r>
              <a:rPr lang="en-GB" err="1"/>
              <a:t>την</a:t>
            </a:r>
            <a:r>
              <a:rPr lang="en-GB" dirty="0"/>
              <a:t> </a:t>
            </a:r>
            <a:r>
              <a:rPr lang="en-GB" err="1"/>
              <a:t>Ευρω</a:t>
            </a:r>
            <a:r>
              <a:rPr lang="en-GB" dirty="0"/>
              <a:t>πα</a:t>
            </a:r>
            <a:r>
              <a:rPr lang="en-GB" err="1"/>
              <a:t>ϊκή</a:t>
            </a:r>
            <a:r>
              <a:rPr lang="en-GB" dirty="0"/>
              <a:t> Επ</a:t>
            </a:r>
            <a:r>
              <a:rPr lang="en-GB" err="1"/>
              <a:t>ιτρο</a:t>
            </a:r>
            <a:r>
              <a:rPr lang="en-GB" dirty="0"/>
              <a:t>πή να π</a:t>
            </a:r>
            <a:r>
              <a:rPr lang="en-GB" err="1"/>
              <a:t>ροτείνει</a:t>
            </a:r>
            <a:r>
              <a:rPr lang="en-GB" dirty="0"/>
              <a:t> </a:t>
            </a:r>
            <a:r>
              <a:rPr lang="en-GB" err="1"/>
              <a:t>νέους</a:t>
            </a:r>
            <a:r>
              <a:rPr lang="en-GB" dirty="0"/>
              <a:t> </a:t>
            </a:r>
            <a:r>
              <a:rPr lang="en-GB" err="1"/>
              <a:t>νόμους</a:t>
            </a:r>
            <a:r>
              <a:rPr lang="en-GB" dirty="0"/>
              <a:t>. </a:t>
            </a:r>
            <a:r>
              <a:rPr lang="en-GB" err="1"/>
              <a:t>Μόλις</a:t>
            </a:r>
            <a:r>
              <a:rPr lang="en-GB" dirty="0"/>
              <a:t> </a:t>
            </a:r>
            <a:r>
              <a:rPr lang="en-GB" err="1"/>
              <a:t>μι</a:t>
            </a:r>
            <a:r>
              <a:rPr lang="en-GB" dirty="0"/>
              <a:t>α π</a:t>
            </a:r>
            <a:r>
              <a:rPr lang="en-GB" err="1"/>
              <a:t>ρωτο</a:t>
            </a:r>
            <a:r>
              <a:rPr lang="en-GB" dirty="0"/>
              <a:t>β</a:t>
            </a:r>
            <a:r>
              <a:rPr lang="en-GB" err="1"/>
              <a:t>ουλί</a:t>
            </a:r>
            <a:r>
              <a:rPr lang="en-GB" dirty="0"/>
              <a:t>α </a:t>
            </a:r>
            <a:r>
              <a:rPr lang="en-GB" err="1"/>
              <a:t>συγκεντρώσει</a:t>
            </a:r>
            <a:r>
              <a:rPr lang="en-GB" dirty="0"/>
              <a:t> 1 </a:t>
            </a:r>
            <a:r>
              <a:rPr lang="en-GB" err="1"/>
              <a:t>εκ</a:t>
            </a:r>
            <a:r>
              <a:rPr lang="en-GB" dirty="0"/>
              <a:t>α</a:t>
            </a:r>
            <a:r>
              <a:rPr lang="en-GB" err="1"/>
              <a:t>τομμύριο</a:t>
            </a:r>
            <a:r>
              <a:rPr lang="en-GB" dirty="0"/>
              <a:t> υπ</a:t>
            </a:r>
            <a:r>
              <a:rPr lang="en-GB" err="1"/>
              <a:t>ογρ</a:t>
            </a:r>
            <a:r>
              <a:rPr lang="en-GB" dirty="0"/>
              <a:t>α</a:t>
            </a:r>
            <a:r>
              <a:rPr lang="en-GB" err="1"/>
              <a:t>φές</a:t>
            </a:r>
            <a:r>
              <a:rPr lang="en-GB" dirty="0"/>
              <a:t>, η Επ</a:t>
            </a:r>
            <a:r>
              <a:rPr lang="en-GB" err="1"/>
              <a:t>ιτρο</a:t>
            </a:r>
            <a:r>
              <a:rPr lang="en-GB" dirty="0"/>
              <a:t>πή θα απ</a:t>
            </a:r>
            <a:r>
              <a:rPr lang="en-GB" err="1"/>
              <a:t>οφ</a:t>
            </a:r>
            <a:r>
              <a:rPr lang="en-GB" dirty="0"/>
              <a:t>α</a:t>
            </a:r>
            <a:r>
              <a:rPr lang="en-GB" err="1"/>
              <a:t>σίσει</a:t>
            </a:r>
            <a:r>
              <a:rPr lang="en-GB" dirty="0"/>
              <a:t> </a:t>
            </a:r>
            <a:r>
              <a:rPr lang="en-GB" err="1"/>
              <a:t>σε</a:t>
            </a:r>
            <a:r>
              <a:rPr lang="en-GB" dirty="0"/>
              <a:t> π</a:t>
            </a:r>
            <a:r>
              <a:rPr lang="en-GB" err="1"/>
              <a:t>οιες</a:t>
            </a:r>
            <a:r>
              <a:rPr lang="en-GB" dirty="0"/>
              <a:t> </a:t>
            </a:r>
            <a:r>
              <a:rPr lang="en-GB" err="1"/>
              <a:t>ενέργειες</a:t>
            </a:r>
            <a:r>
              <a:rPr lang="en-GB"/>
              <a:t> θα π</a:t>
            </a:r>
            <a:r>
              <a:rPr lang="en-GB" err="1"/>
              <a:t>ρο</a:t>
            </a:r>
            <a:r>
              <a:rPr lang="en-GB"/>
              <a:t>β</a:t>
            </a:r>
            <a:r>
              <a:rPr lang="en-GB" err="1"/>
              <a:t>εί</a:t>
            </a:r>
            <a:r>
              <a:rPr lang="en-GB"/>
              <a:t>.. </a:t>
            </a:r>
            <a:r>
              <a:rPr lang="en-GB" dirty="0">
                <a:hlinkClick r:id="rId3"/>
              </a:rPr>
              <a:t>Αρχική σελίδα | Ευρωπαϊκή Πρωτοβουλία Πολιτών (</a:t>
            </a:r>
            <a:r>
              <a:rPr lang="en-GB" u="none" kern="1200" noProof="0" dirty="0">
                <a:effectLst/>
                <a:hlinkClick r:id="rId3"/>
              </a:rPr>
              <a:t>europa.eu</a:t>
            </a:r>
            <a:r>
              <a:rPr lang="en-GB" dirty="0">
                <a:hlinkClick r:id="rId3"/>
              </a:rPr>
              <a:t>)</a:t>
            </a:r>
            <a:endParaRPr lang="en-GB" dirty="0">
              <a:cs typeface="Calibri"/>
            </a:endParaRPr>
          </a:p>
          <a:p>
            <a:pPr>
              <a:buFont typeface="Arial" panose="020B0604020202020204" pitchFamily="34" charset="0"/>
              <a:defRPr/>
            </a:pPr>
            <a:endParaRPr lang="en-GB">
              <a:cs typeface="Calibri"/>
            </a:endParaRPr>
          </a:p>
          <a:p>
            <a:pPr>
              <a:defRPr/>
            </a:pPr>
            <a:r>
              <a:rPr lang="en-GB" dirty="0"/>
              <a:t>Κα</a:t>
            </a:r>
            <a:r>
              <a:rPr lang="en-GB" dirty="0" err="1"/>
              <a:t>λώς</a:t>
            </a:r>
            <a:r>
              <a:rPr lang="en-GB" dirty="0"/>
              <a:t> </a:t>
            </a:r>
            <a:r>
              <a:rPr lang="en-GB" dirty="0" err="1"/>
              <a:t>ήρθ</a:t>
            </a:r>
            <a:r>
              <a:rPr lang="en-GB" dirty="0"/>
              <a:t>α</a:t>
            </a:r>
            <a:r>
              <a:rPr lang="en-GB" dirty="0" err="1"/>
              <a:t>τε</a:t>
            </a:r>
            <a:r>
              <a:rPr lang="en-GB" dirty="0"/>
              <a:t> </a:t>
            </a:r>
            <a:r>
              <a:rPr lang="en-GB" dirty="0" err="1"/>
              <a:t>στην</a:t>
            </a:r>
            <a:r>
              <a:rPr lang="en-GB" dirty="0"/>
              <a:t> </a:t>
            </a:r>
            <a:r>
              <a:rPr lang="en-GB" b="1" dirty="0" err="1"/>
              <a:t>Ευρω</a:t>
            </a:r>
            <a:r>
              <a:rPr lang="en-GB" b="1" dirty="0"/>
              <a:t>πα</a:t>
            </a:r>
            <a:r>
              <a:rPr lang="en-GB" b="1" dirty="0" err="1"/>
              <a:t>ϊκή</a:t>
            </a:r>
            <a:r>
              <a:rPr lang="en-GB" b="1" dirty="0"/>
              <a:t> Εβ</a:t>
            </a:r>
            <a:r>
              <a:rPr lang="en-GB" b="1" dirty="0" err="1"/>
              <a:t>δομάδ</a:t>
            </a:r>
            <a:r>
              <a:rPr lang="en-GB" b="1" dirty="0"/>
              <a:t>α </a:t>
            </a:r>
            <a:r>
              <a:rPr lang="en-GB" b="1" dirty="0" err="1"/>
              <a:t>Νεολ</a:t>
            </a:r>
            <a:r>
              <a:rPr lang="en-GB" b="1" dirty="0"/>
              <a:t>αίας 2024</a:t>
            </a:r>
            <a:r>
              <a:rPr lang="en-GB" dirty="0"/>
              <a:t>, </a:t>
            </a:r>
            <a:r>
              <a:rPr lang="en-GB" dirty="0" err="1"/>
              <a:t>την</a:t>
            </a:r>
            <a:r>
              <a:rPr lang="en-GB" dirty="0"/>
              <a:t> </a:t>
            </a:r>
            <a:r>
              <a:rPr lang="en-GB" dirty="0" err="1"/>
              <a:t>εκδήλωση</a:t>
            </a:r>
            <a:r>
              <a:rPr lang="en-GB" dirty="0"/>
              <a:t> π</a:t>
            </a:r>
            <a:r>
              <a:rPr lang="en-GB" dirty="0" err="1"/>
              <a:t>ου</a:t>
            </a:r>
            <a:r>
              <a:rPr lang="en-GB" dirty="0"/>
              <a:t> </a:t>
            </a:r>
            <a:r>
              <a:rPr lang="en-GB" dirty="0" err="1"/>
              <a:t>διοργ</a:t>
            </a:r>
            <a:r>
              <a:rPr lang="en-GB" dirty="0"/>
              <a:t>α</a:t>
            </a:r>
            <a:r>
              <a:rPr lang="en-GB" dirty="0" err="1"/>
              <a:t>νώνει</a:t>
            </a:r>
            <a:r>
              <a:rPr lang="en-GB" dirty="0"/>
              <a:t> </a:t>
            </a:r>
            <a:r>
              <a:rPr lang="en-GB" dirty="0" err="1"/>
              <a:t>κάθε</a:t>
            </a:r>
            <a:r>
              <a:rPr lang="en-GB" dirty="0"/>
              <a:t> </a:t>
            </a:r>
            <a:r>
              <a:rPr lang="en-GB" dirty="0" err="1"/>
              <a:t>δύο</a:t>
            </a:r>
            <a:r>
              <a:rPr lang="en-GB" dirty="0"/>
              <a:t> </a:t>
            </a:r>
            <a:r>
              <a:rPr lang="en-GB" dirty="0" err="1"/>
              <a:t>έτη</a:t>
            </a:r>
            <a:r>
              <a:rPr lang="en-GB" dirty="0"/>
              <a:t> η </a:t>
            </a:r>
            <a:r>
              <a:rPr lang="en-GB" dirty="0" err="1"/>
              <a:t>Ευρω</a:t>
            </a:r>
            <a:r>
              <a:rPr lang="en-GB" dirty="0"/>
              <a:t>πα</a:t>
            </a:r>
            <a:r>
              <a:rPr lang="en-GB" dirty="0" err="1"/>
              <a:t>ϊκή</a:t>
            </a:r>
            <a:r>
              <a:rPr lang="en-GB" dirty="0"/>
              <a:t> Επ</a:t>
            </a:r>
            <a:r>
              <a:rPr lang="en-GB" dirty="0" err="1"/>
              <a:t>ιτρο</a:t>
            </a:r>
            <a:r>
              <a:rPr lang="en-GB" dirty="0"/>
              <a:t>πή </a:t>
            </a:r>
            <a:r>
              <a:rPr lang="en-GB" dirty="0" err="1"/>
              <a:t>γι</a:t>
            </a:r>
            <a:r>
              <a:rPr lang="en-GB" dirty="0"/>
              <a:t>α </a:t>
            </a:r>
            <a:r>
              <a:rPr lang="en-GB" dirty="0" err="1"/>
              <a:t>τον</a:t>
            </a:r>
            <a:r>
              <a:rPr lang="en-GB" dirty="0"/>
              <a:t> </a:t>
            </a:r>
            <a:r>
              <a:rPr lang="en-GB" dirty="0" err="1"/>
              <a:t>εορτ</a:t>
            </a:r>
            <a:r>
              <a:rPr lang="en-GB" dirty="0"/>
              <a:t>α</a:t>
            </a:r>
            <a:r>
              <a:rPr lang="en-GB" dirty="0" err="1"/>
              <a:t>σμό</a:t>
            </a:r>
            <a:r>
              <a:rPr lang="en-GB" dirty="0"/>
              <a:t> και </a:t>
            </a:r>
            <a:r>
              <a:rPr lang="en-GB" dirty="0" err="1"/>
              <a:t>την</a:t>
            </a:r>
            <a:r>
              <a:rPr lang="en-GB" dirty="0"/>
              <a:t> π</a:t>
            </a:r>
            <a:r>
              <a:rPr lang="en-GB" dirty="0" err="1"/>
              <a:t>ροώθηση</a:t>
            </a:r>
            <a:r>
              <a:rPr lang="en-GB" dirty="0"/>
              <a:t> </a:t>
            </a:r>
            <a:r>
              <a:rPr lang="en-GB" dirty="0" err="1"/>
              <a:t>της</a:t>
            </a:r>
            <a:r>
              <a:rPr lang="en-GB" dirty="0"/>
              <a:t> </a:t>
            </a:r>
            <a:r>
              <a:rPr lang="en-GB" dirty="0" err="1"/>
              <a:t>συμμετοχής</a:t>
            </a:r>
            <a:r>
              <a:rPr lang="en-GB" dirty="0"/>
              <a:t> και </a:t>
            </a:r>
            <a:r>
              <a:rPr lang="en-GB" dirty="0" err="1"/>
              <a:t>της</a:t>
            </a:r>
            <a:r>
              <a:rPr lang="en-GB" dirty="0"/>
              <a:t> </a:t>
            </a:r>
            <a:r>
              <a:rPr lang="en-GB" dirty="0" err="1"/>
              <a:t>δρ</a:t>
            </a:r>
            <a:r>
              <a:rPr lang="en-GB" dirty="0"/>
              <a:t>α</a:t>
            </a:r>
            <a:r>
              <a:rPr lang="en-GB" dirty="0" err="1"/>
              <a:t>στηριο</a:t>
            </a:r>
            <a:r>
              <a:rPr lang="en-GB" dirty="0"/>
              <a:t>π</a:t>
            </a:r>
            <a:r>
              <a:rPr lang="en-GB" dirty="0" err="1"/>
              <a:t>οίησης</a:t>
            </a:r>
            <a:r>
              <a:rPr lang="en-GB" dirty="0"/>
              <a:t> </a:t>
            </a:r>
            <a:r>
              <a:rPr lang="en-GB" dirty="0" err="1"/>
              <a:t>των</a:t>
            </a:r>
            <a:r>
              <a:rPr lang="en-GB" dirty="0"/>
              <a:t> </a:t>
            </a:r>
            <a:r>
              <a:rPr lang="en-GB" dirty="0" err="1"/>
              <a:t>νέων</a:t>
            </a:r>
            <a:r>
              <a:rPr lang="en-GB" dirty="0"/>
              <a:t> </a:t>
            </a:r>
            <a:r>
              <a:rPr lang="en-GB" dirty="0" err="1"/>
              <a:t>στ</a:t>
            </a:r>
            <a:r>
              <a:rPr lang="en-GB" dirty="0"/>
              <a:t>α </a:t>
            </a:r>
            <a:r>
              <a:rPr lang="en-GB" dirty="0" err="1"/>
              <a:t>κοινά</a:t>
            </a:r>
            <a:r>
              <a:rPr lang="en-GB" dirty="0"/>
              <a:t> </a:t>
            </a:r>
            <a:r>
              <a:rPr lang="en-GB" dirty="0" err="1"/>
              <a:t>σε</a:t>
            </a:r>
            <a:r>
              <a:rPr lang="en-GB" dirty="0"/>
              <a:t> </a:t>
            </a:r>
            <a:r>
              <a:rPr lang="en-GB" dirty="0" err="1"/>
              <a:t>ολόκληρη</a:t>
            </a:r>
            <a:r>
              <a:rPr lang="en-GB" dirty="0"/>
              <a:t> </a:t>
            </a:r>
            <a:r>
              <a:rPr lang="en-GB" dirty="0" err="1"/>
              <a:t>την</a:t>
            </a:r>
            <a:r>
              <a:rPr lang="en-GB" dirty="0"/>
              <a:t> </a:t>
            </a:r>
            <a:r>
              <a:rPr lang="en-GB" dirty="0" err="1"/>
              <a:t>Ευρώ</a:t>
            </a:r>
            <a:r>
              <a:rPr lang="en-GB" dirty="0"/>
              <a:t>πη και π</a:t>
            </a:r>
            <a:r>
              <a:rPr lang="en-GB" dirty="0" err="1"/>
              <a:t>έρ</a:t>
            </a:r>
            <a:r>
              <a:rPr lang="en-GB" dirty="0"/>
              <a:t>αν α</a:t>
            </a:r>
            <a:r>
              <a:rPr lang="en-GB" dirty="0" err="1"/>
              <a:t>υτής</a:t>
            </a:r>
            <a:r>
              <a:rPr lang="en-GB" dirty="0"/>
              <a:t>. </a:t>
            </a:r>
            <a:r>
              <a:rPr lang="en-GB" dirty="0" err="1"/>
              <a:t>Θέλετε</a:t>
            </a:r>
            <a:r>
              <a:rPr lang="en-GB" dirty="0"/>
              <a:t> να </a:t>
            </a:r>
            <a:r>
              <a:rPr lang="en-GB" dirty="0" err="1"/>
              <a:t>μάθετε</a:t>
            </a:r>
            <a:r>
              <a:rPr lang="en-GB" dirty="0"/>
              <a:t> π</a:t>
            </a:r>
            <a:r>
              <a:rPr lang="en-GB" dirty="0" err="1"/>
              <a:t>ερισσότερ</a:t>
            </a:r>
            <a:r>
              <a:rPr lang="en-GB" dirty="0"/>
              <a:t>α </a:t>
            </a:r>
            <a:r>
              <a:rPr lang="en-GB" dirty="0" err="1"/>
              <a:t>γι</a:t>
            </a:r>
            <a:r>
              <a:rPr lang="en-GB" dirty="0"/>
              <a:t>α </a:t>
            </a:r>
            <a:r>
              <a:rPr lang="en-GB" dirty="0" err="1"/>
              <a:t>τις</a:t>
            </a:r>
            <a:r>
              <a:rPr lang="en-GB" dirty="0"/>
              <a:t> </a:t>
            </a:r>
            <a:r>
              <a:rPr lang="en-GB" dirty="0" err="1"/>
              <a:t>ευκ</a:t>
            </a:r>
            <a:r>
              <a:rPr lang="en-GB" dirty="0"/>
              <a:t>α</a:t>
            </a:r>
            <a:r>
              <a:rPr lang="en-GB" dirty="0" err="1"/>
              <a:t>ιρίες</a:t>
            </a:r>
            <a:r>
              <a:rPr lang="en-GB" dirty="0"/>
              <a:t> και </a:t>
            </a:r>
            <a:r>
              <a:rPr lang="en-GB" dirty="0" err="1"/>
              <a:t>τις</a:t>
            </a:r>
            <a:r>
              <a:rPr lang="en-GB" dirty="0"/>
              <a:t> π</a:t>
            </a:r>
            <a:r>
              <a:rPr lang="en-GB" dirty="0" err="1"/>
              <a:t>ολιτικές</a:t>
            </a:r>
            <a:r>
              <a:rPr lang="en-GB" dirty="0"/>
              <a:t> </a:t>
            </a:r>
            <a:r>
              <a:rPr lang="en-GB" dirty="0" err="1"/>
              <a:t>της</a:t>
            </a:r>
            <a:r>
              <a:rPr lang="en-GB" dirty="0"/>
              <a:t> ΕΕ; Να </a:t>
            </a:r>
            <a:r>
              <a:rPr lang="en-GB" dirty="0" err="1"/>
              <a:t>δι</a:t>
            </a:r>
            <a:r>
              <a:rPr lang="en-GB" dirty="0"/>
              <a:t>α</a:t>
            </a:r>
            <a:r>
              <a:rPr lang="en-GB" dirty="0" err="1"/>
              <a:t>τυ</a:t>
            </a:r>
            <a:r>
              <a:rPr lang="en-GB" dirty="0"/>
              <a:t>π</a:t>
            </a:r>
            <a:r>
              <a:rPr lang="en-GB" dirty="0" err="1"/>
              <a:t>ώσετε</a:t>
            </a:r>
            <a:r>
              <a:rPr lang="en-GB" dirty="0"/>
              <a:t> </a:t>
            </a:r>
            <a:r>
              <a:rPr lang="en-GB" dirty="0" err="1"/>
              <a:t>τη</a:t>
            </a:r>
            <a:r>
              <a:rPr lang="en-GB" dirty="0"/>
              <a:t> </a:t>
            </a:r>
            <a:r>
              <a:rPr lang="en-GB" dirty="0" err="1"/>
              <a:t>γνώμη</a:t>
            </a:r>
            <a:r>
              <a:rPr lang="en-GB" dirty="0"/>
              <a:t> σας </a:t>
            </a:r>
            <a:r>
              <a:rPr lang="en-GB" dirty="0" err="1"/>
              <a:t>σχετικά</a:t>
            </a:r>
            <a:r>
              <a:rPr lang="en-GB" dirty="0"/>
              <a:t> </a:t>
            </a:r>
            <a:r>
              <a:rPr lang="en-GB" dirty="0" err="1"/>
              <a:t>με</a:t>
            </a:r>
            <a:r>
              <a:rPr lang="en-GB" dirty="0"/>
              <a:t> </a:t>
            </a:r>
            <a:r>
              <a:rPr lang="en-GB" dirty="0" err="1"/>
              <a:t>τις</a:t>
            </a:r>
            <a:r>
              <a:rPr lang="en-GB" dirty="0"/>
              <a:t> </a:t>
            </a:r>
            <a:r>
              <a:rPr lang="en-GB" dirty="0" err="1"/>
              <a:t>δι</a:t>
            </a:r>
            <a:r>
              <a:rPr lang="en-GB" dirty="0"/>
              <a:t>α</a:t>
            </a:r>
            <a:r>
              <a:rPr lang="en-GB" dirty="0" err="1"/>
              <a:t>δικ</a:t>
            </a:r>
            <a:r>
              <a:rPr lang="en-GB" dirty="0"/>
              <a:t>α</a:t>
            </a:r>
            <a:r>
              <a:rPr lang="en-GB" dirty="0" err="1"/>
              <a:t>σίες</a:t>
            </a:r>
            <a:r>
              <a:rPr lang="en-GB" dirty="0"/>
              <a:t> π</a:t>
            </a:r>
            <a:r>
              <a:rPr lang="en-GB" dirty="0" err="1"/>
              <a:t>ου</a:t>
            </a:r>
            <a:r>
              <a:rPr lang="en-GB" dirty="0"/>
              <a:t> σας </a:t>
            </a:r>
            <a:r>
              <a:rPr lang="en-GB" dirty="0" err="1"/>
              <a:t>ενδι</a:t>
            </a:r>
            <a:r>
              <a:rPr lang="en-GB" dirty="0"/>
              <a:t>α</a:t>
            </a:r>
            <a:r>
              <a:rPr lang="en-GB" dirty="0" err="1"/>
              <a:t>φέρουν</a:t>
            </a:r>
            <a:r>
              <a:rPr lang="en-GB" dirty="0"/>
              <a:t>; Να </a:t>
            </a:r>
            <a:r>
              <a:rPr lang="en-GB" dirty="0" err="1"/>
              <a:t>λά</a:t>
            </a:r>
            <a:r>
              <a:rPr lang="en-GB" dirty="0"/>
              <a:t>β</a:t>
            </a:r>
            <a:r>
              <a:rPr lang="en-GB" dirty="0" err="1"/>
              <a:t>ετε</a:t>
            </a:r>
            <a:r>
              <a:rPr lang="en-GB" dirty="0"/>
              <a:t> </a:t>
            </a:r>
            <a:r>
              <a:rPr lang="en-GB" dirty="0" err="1"/>
              <a:t>μέρος</a:t>
            </a:r>
            <a:r>
              <a:rPr lang="en-GB" dirty="0"/>
              <a:t> </a:t>
            </a:r>
            <a:r>
              <a:rPr lang="en-GB" dirty="0" err="1"/>
              <a:t>σε</a:t>
            </a:r>
            <a:r>
              <a:rPr lang="en-GB" dirty="0"/>
              <a:t> </a:t>
            </a:r>
            <a:r>
              <a:rPr lang="en-GB" dirty="0" err="1"/>
              <a:t>διάφορες</a:t>
            </a:r>
            <a:r>
              <a:rPr lang="en-GB" dirty="0"/>
              <a:t> </a:t>
            </a:r>
            <a:r>
              <a:rPr lang="en-GB" dirty="0" err="1"/>
              <a:t>δρ</a:t>
            </a:r>
            <a:r>
              <a:rPr lang="en-GB" dirty="0"/>
              <a:t>α</a:t>
            </a:r>
            <a:r>
              <a:rPr lang="en-GB" dirty="0" err="1"/>
              <a:t>στηριότητες</a:t>
            </a:r>
            <a:r>
              <a:rPr lang="en-GB" dirty="0"/>
              <a:t> και </a:t>
            </a:r>
            <a:r>
              <a:rPr lang="en-GB" dirty="0" err="1"/>
              <a:t>συζητήσεις</a:t>
            </a:r>
            <a:r>
              <a:rPr lang="en-GB" dirty="0"/>
              <a:t>; </a:t>
            </a:r>
            <a:r>
              <a:rPr lang="en-GB" dirty="0" err="1"/>
              <a:t>Τότε</a:t>
            </a:r>
            <a:r>
              <a:rPr lang="en-GB" dirty="0"/>
              <a:t>, α</a:t>
            </a:r>
            <a:r>
              <a:rPr lang="en-GB" dirty="0" err="1"/>
              <a:t>δράξτε</a:t>
            </a:r>
            <a:r>
              <a:rPr lang="en-GB" dirty="0"/>
              <a:t> </a:t>
            </a:r>
            <a:r>
              <a:rPr lang="en-GB" dirty="0" err="1"/>
              <a:t>την</a:t>
            </a:r>
            <a:r>
              <a:rPr lang="en-GB" dirty="0"/>
              <a:t> </a:t>
            </a:r>
            <a:r>
              <a:rPr lang="en-GB" dirty="0" err="1"/>
              <a:t>ευκ</a:t>
            </a:r>
            <a:r>
              <a:rPr lang="en-GB" dirty="0"/>
              <a:t>α</a:t>
            </a:r>
            <a:r>
              <a:rPr lang="en-GB" dirty="0" err="1"/>
              <a:t>ιρί</a:t>
            </a:r>
            <a:r>
              <a:rPr lang="en-GB" dirty="0"/>
              <a:t>α π</a:t>
            </a:r>
            <a:r>
              <a:rPr lang="en-GB" dirty="0" err="1"/>
              <a:t>ου</a:t>
            </a:r>
            <a:r>
              <a:rPr lang="en-GB" dirty="0"/>
              <a:t> σας π</a:t>
            </a:r>
            <a:r>
              <a:rPr lang="en-GB" dirty="0" err="1"/>
              <a:t>ροσφέρετ</a:t>
            </a:r>
            <a:r>
              <a:rPr lang="en-GB" dirty="0"/>
              <a:t>αι να </a:t>
            </a:r>
            <a:r>
              <a:rPr lang="en-GB" dirty="0" err="1"/>
              <a:t>δώσετε</a:t>
            </a:r>
            <a:r>
              <a:rPr lang="en-GB" dirty="0"/>
              <a:t> </a:t>
            </a:r>
            <a:r>
              <a:rPr lang="en-GB" dirty="0" err="1"/>
              <a:t>φωνή</a:t>
            </a:r>
            <a:r>
              <a:rPr lang="en-GB" dirty="0"/>
              <a:t> </a:t>
            </a:r>
            <a:r>
              <a:rPr lang="en-GB" dirty="0" err="1"/>
              <a:t>στο</a:t>
            </a:r>
            <a:r>
              <a:rPr lang="en-GB" dirty="0"/>
              <a:t> </a:t>
            </a:r>
            <a:r>
              <a:rPr lang="en-GB" dirty="0" err="1"/>
              <a:t>όρ</a:t>
            </a:r>
            <a:r>
              <a:rPr lang="en-GB" dirty="0"/>
              <a:t>α</a:t>
            </a:r>
            <a:r>
              <a:rPr lang="en-GB" dirty="0" err="1"/>
              <a:t>μά</a:t>
            </a:r>
            <a:r>
              <a:rPr lang="en-GB" dirty="0"/>
              <a:t> σας. </a:t>
            </a:r>
            <a:r>
              <a:rPr lang="en-GB" dirty="0" err="1"/>
              <a:t>Ημερομηνίες</a:t>
            </a:r>
            <a:r>
              <a:rPr lang="en-GB" dirty="0"/>
              <a:t>: 12 - 19 Απ</a:t>
            </a:r>
            <a:r>
              <a:rPr lang="en-GB" dirty="0" err="1"/>
              <a:t>ριλίου</a:t>
            </a:r>
            <a:r>
              <a:rPr lang="en-GB" dirty="0"/>
              <a:t> 2024</a:t>
            </a:r>
            <a:endParaRPr lang="en-US" dirty="0">
              <a:cs typeface="Calibri" panose="020F0502020204030204"/>
            </a:endParaRPr>
          </a:p>
          <a:p>
            <a:pPr>
              <a:defRPr/>
            </a:pPr>
            <a:r>
              <a:rPr lang="en-GB" dirty="0"/>
              <a:t>:</a:t>
            </a:r>
            <a:r>
              <a:rPr lang="en-GB" dirty="0">
                <a:hlinkClick r:id="rId4"/>
              </a:rPr>
              <a:t>Σχετικά | European Youth Portal (</a:t>
            </a:r>
            <a:r>
              <a:rPr lang="en-GB" u="none" kern="1200" noProof="0" dirty="0">
                <a:effectLst/>
                <a:hlinkClick r:id="rId4"/>
              </a:rPr>
              <a:t>europa.eu</a:t>
            </a:r>
            <a:r>
              <a:rPr lang="en-GB" dirty="0">
                <a:hlinkClick r:id="rId4"/>
              </a:rPr>
              <a:t>)</a:t>
            </a:r>
            <a:endParaRPr lang="en-GB" sz="1200" u="none" kern="1200" noProof="0" dirty="0">
              <a:solidFill>
                <a:schemeClr val="tx1"/>
              </a:solidFill>
              <a:effectLst/>
              <a:latin typeface="+mn-lt"/>
              <a:cs typeface="Calibri"/>
            </a:endParaRPr>
          </a:p>
          <a:p>
            <a:pPr>
              <a:defRPr/>
            </a:pPr>
            <a:endParaRPr lang="en-GB">
              <a:cs typeface="Calibri"/>
            </a:endParaRPr>
          </a:p>
          <a:p>
            <a:pPr>
              <a:defRPr/>
            </a:pPr>
            <a:r>
              <a:rPr lang="en-GB" b="1" dirty="0"/>
              <a:t>EYE (European Youth Event)</a:t>
            </a:r>
            <a:r>
              <a:rPr lang="en-GB" dirty="0"/>
              <a:t> </a:t>
            </a:r>
            <a:r>
              <a:rPr lang="en-GB" sz="1200" u="none" kern="1200" noProof="0" dirty="0">
                <a:solidFill>
                  <a:schemeClr val="tx1"/>
                </a:solidFill>
                <a:effectLst/>
                <a:latin typeface="+mn-lt"/>
                <a:ea typeface="+mn-ea"/>
                <a:cs typeface="+mn-cs"/>
                <a:hlinkClick r:id="rId5"/>
              </a:rPr>
              <a:t>https://european-youth-event.europarl.europa.eu/en/</a:t>
            </a:r>
            <a:endParaRPr lang="en-GB" i="1" dirty="0">
              <a:cs typeface="Calibri"/>
            </a:endParaRPr>
          </a:p>
          <a:p>
            <a:pPr>
              <a:defRPr/>
            </a:pPr>
            <a:endParaRPr lang="en-GB">
              <a:cs typeface="Calibri"/>
            </a:endParaRPr>
          </a:p>
          <a:p>
            <a:pPr>
              <a:defRPr/>
            </a:pPr>
            <a:r>
              <a:rPr lang="en-GB" b="1" dirty="0"/>
              <a:t>«Η </a:t>
            </a:r>
            <a:r>
              <a:rPr lang="en-GB" b="1" err="1"/>
              <a:t>δική</a:t>
            </a:r>
            <a:r>
              <a:rPr lang="en-GB" b="1" dirty="0"/>
              <a:t> </a:t>
            </a:r>
            <a:r>
              <a:rPr lang="en-GB" b="1" err="1"/>
              <a:t>σου</a:t>
            </a:r>
            <a:r>
              <a:rPr lang="en-GB" b="1" dirty="0"/>
              <a:t> </a:t>
            </a:r>
            <a:r>
              <a:rPr lang="en-GB" b="1" err="1"/>
              <a:t>Ευρώ</a:t>
            </a:r>
            <a:r>
              <a:rPr lang="en-GB" b="1" dirty="0"/>
              <a:t>πη</a:t>
            </a:r>
            <a:r>
              <a:rPr lang="en-GB" b="1" u="none" kern="1200" noProof="0" dirty="0">
                <a:effectLst/>
              </a:rPr>
              <a:t>, </a:t>
            </a:r>
            <a:r>
              <a:rPr lang="en-GB" b="1" dirty="0"/>
              <a:t>η </a:t>
            </a:r>
            <a:r>
              <a:rPr lang="en-GB" b="1" err="1"/>
              <a:t>δική</a:t>
            </a:r>
            <a:r>
              <a:rPr lang="en-GB" b="1" dirty="0"/>
              <a:t> </a:t>
            </a:r>
            <a:r>
              <a:rPr lang="en-GB" b="1" err="1"/>
              <a:t>σου</a:t>
            </a:r>
            <a:r>
              <a:rPr lang="en-GB" b="1" dirty="0"/>
              <a:t> </a:t>
            </a:r>
            <a:r>
              <a:rPr lang="en-GB" b="1" err="1"/>
              <a:t>φωνή</a:t>
            </a:r>
            <a:r>
              <a:rPr lang="en-GB" b="1" dirty="0"/>
              <a:t>!» (YEYS)</a:t>
            </a:r>
            <a:r>
              <a:rPr lang="en-GB" dirty="0"/>
              <a:t> απ</a:t>
            </a:r>
            <a:r>
              <a:rPr lang="en-GB" err="1"/>
              <a:t>οτελεί</a:t>
            </a:r>
            <a:r>
              <a:rPr lang="en-GB" dirty="0"/>
              <a:t> </a:t>
            </a:r>
            <a:r>
              <a:rPr lang="en-GB" err="1"/>
              <a:t>την</a:t>
            </a:r>
            <a:r>
              <a:rPr lang="en-GB" dirty="0"/>
              <a:t> </a:t>
            </a:r>
            <a:r>
              <a:rPr lang="en-GB" err="1"/>
              <a:t>ετήσι</a:t>
            </a:r>
            <a:r>
              <a:rPr lang="en-GB" dirty="0"/>
              <a:t>α </a:t>
            </a:r>
            <a:r>
              <a:rPr lang="en-GB" err="1"/>
              <a:t>εκδήλωση</a:t>
            </a:r>
            <a:r>
              <a:rPr lang="en-GB" dirty="0"/>
              <a:t> </a:t>
            </a:r>
            <a:r>
              <a:rPr lang="en-GB" err="1"/>
              <a:t>της</a:t>
            </a:r>
            <a:r>
              <a:rPr lang="en-GB" dirty="0"/>
              <a:t> ΕΟΚΕ </a:t>
            </a:r>
            <a:r>
              <a:rPr lang="en-GB" err="1"/>
              <a:t>γι</a:t>
            </a:r>
            <a:r>
              <a:rPr lang="en-GB" dirty="0"/>
              <a:t>α </a:t>
            </a:r>
            <a:r>
              <a:rPr lang="en-GB" err="1"/>
              <a:t>τους</a:t>
            </a:r>
            <a:r>
              <a:rPr lang="en-GB" dirty="0"/>
              <a:t> </a:t>
            </a:r>
            <a:r>
              <a:rPr lang="en-GB" err="1"/>
              <a:t>νέους</a:t>
            </a:r>
            <a:r>
              <a:rPr lang="en-GB" dirty="0"/>
              <a:t>. </a:t>
            </a:r>
            <a:r>
              <a:rPr lang="en-GB" err="1"/>
              <a:t>Ξεκίνησε</a:t>
            </a:r>
            <a:r>
              <a:rPr lang="en-GB" dirty="0"/>
              <a:t> </a:t>
            </a:r>
            <a:r>
              <a:rPr lang="en-GB" err="1"/>
              <a:t>το</a:t>
            </a:r>
            <a:r>
              <a:rPr lang="en-GB" dirty="0"/>
              <a:t> 2010 </a:t>
            </a:r>
            <a:r>
              <a:rPr lang="en-GB" err="1"/>
              <a:t>με</a:t>
            </a:r>
            <a:r>
              <a:rPr lang="en-GB" dirty="0"/>
              <a:t> </a:t>
            </a:r>
            <a:r>
              <a:rPr lang="en-GB" err="1"/>
              <a:t>στόχο</a:t>
            </a:r>
            <a:r>
              <a:rPr lang="en-GB" dirty="0"/>
              <a:t> να </a:t>
            </a:r>
            <a:r>
              <a:rPr lang="en-GB" err="1"/>
              <a:t>συνδέσει</a:t>
            </a:r>
            <a:r>
              <a:rPr lang="en-GB" dirty="0"/>
              <a:t> </a:t>
            </a:r>
            <a:r>
              <a:rPr lang="en-GB" err="1"/>
              <a:t>τους</a:t>
            </a:r>
            <a:r>
              <a:rPr lang="en-GB" dirty="0"/>
              <a:t> </a:t>
            </a:r>
            <a:r>
              <a:rPr lang="en-GB" err="1"/>
              <a:t>νέους</a:t>
            </a:r>
            <a:r>
              <a:rPr lang="en-GB" dirty="0"/>
              <a:t> </a:t>
            </a:r>
            <a:r>
              <a:rPr lang="en-GB" err="1"/>
              <a:t>με</a:t>
            </a:r>
            <a:r>
              <a:rPr lang="en-GB" dirty="0"/>
              <a:t> </a:t>
            </a:r>
            <a:r>
              <a:rPr lang="en-GB" err="1"/>
              <a:t>την</a:t>
            </a:r>
            <a:r>
              <a:rPr lang="en-GB" dirty="0"/>
              <a:t> </a:t>
            </a:r>
            <a:r>
              <a:rPr lang="en-GB" err="1"/>
              <a:t>Ευρω</a:t>
            </a:r>
            <a:r>
              <a:rPr lang="en-GB" dirty="0"/>
              <a:t>πα</a:t>
            </a:r>
            <a:r>
              <a:rPr lang="en-GB" err="1"/>
              <a:t>ϊκή</a:t>
            </a:r>
            <a:r>
              <a:rPr lang="en-GB" dirty="0"/>
              <a:t> </a:t>
            </a:r>
            <a:r>
              <a:rPr lang="en-GB" err="1"/>
              <a:t>Ένωση</a:t>
            </a:r>
            <a:r>
              <a:rPr lang="en-GB" dirty="0"/>
              <a:t>. </a:t>
            </a:r>
            <a:r>
              <a:rPr lang="en-GB" err="1"/>
              <a:t>Κάθε</a:t>
            </a:r>
            <a:r>
              <a:rPr lang="en-GB" dirty="0"/>
              <a:t> </a:t>
            </a:r>
            <a:r>
              <a:rPr lang="en-GB" err="1"/>
              <a:t>χρόνο</a:t>
            </a:r>
            <a:r>
              <a:rPr lang="en-GB" dirty="0"/>
              <a:t>, μα</a:t>
            </a:r>
            <a:r>
              <a:rPr lang="en-GB" err="1"/>
              <a:t>θητές</a:t>
            </a:r>
            <a:r>
              <a:rPr lang="en-GB" dirty="0"/>
              <a:t> </a:t>
            </a:r>
            <a:r>
              <a:rPr lang="en-GB" err="1"/>
              <a:t>ηλικί</a:t>
            </a:r>
            <a:r>
              <a:rPr lang="en-GB" dirty="0"/>
              <a:t>ας 16-18 </a:t>
            </a:r>
            <a:r>
              <a:rPr lang="en-GB" err="1"/>
              <a:t>ετών</a:t>
            </a:r>
            <a:r>
              <a:rPr lang="en-GB" dirty="0"/>
              <a:t> από </a:t>
            </a:r>
            <a:r>
              <a:rPr lang="en-GB" err="1"/>
              <a:t>όλ</a:t>
            </a:r>
            <a:r>
              <a:rPr lang="en-GB" dirty="0"/>
              <a:t>α τα </a:t>
            </a:r>
            <a:r>
              <a:rPr lang="en-GB" err="1"/>
              <a:t>κράτη</a:t>
            </a:r>
            <a:r>
              <a:rPr lang="en-GB" dirty="0"/>
              <a:t> </a:t>
            </a:r>
            <a:r>
              <a:rPr lang="en-GB" err="1"/>
              <a:t>μέλη</a:t>
            </a:r>
            <a:r>
              <a:rPr lang="en-GB" dirty="0"/>
              <a:t> </a:t>
            </a:r>
            <a:r>
              <a:rPr lang="en-GB" err="1"/>
              <a:t>της</a:t>
            </a:r>
            <a:r>
              <a:rPr lang="en-GB" dirty="0"/>
              <a:t> </a:t>
            </a:r>
            <a:r>
              <a:rPr lang="en-GB" err="1"/>
              <a:t>Ευρω</a:t>
            </a:r>
            <a:r>
              <a:rPr lang="en-GB" dirty="0"/>
              <a:t>πα</a:t>
            </a:r>
            <a:r>
              <a:rPr lang="en-GB" err="1"/>
              <a:t>ϊκής</a:t>
            </a:r>
            <a:r>
              <a:rPr lang="en-GB" dirty="0"/>
              <a:t> </a:t>
            </a:r>
            <a:r>
              <a:rPr lang="en-GB" err="1"/>
              <a:t>Ένωσης</a:t>
            </a:r>
            <a:r>
              <a:rPr lang="en-GB" dirty="0"/>
              <a:t> και </a:t>
            </a:r>
            <a:r>
              <a:rPr lang="en-GB" err="1"/>
              <a:t>τις</a:t>
            </a:r>
            <a:r>
              <a:rPr lang="en-GB" dirty="0"/>
              <a:t> υπ</a:t>
            </a:r>
            <a:r>
              <a:rPr lang="en-GB" err="1"/>
              <a:t>οψήφιες</a:t>
            </a:r>
            <a:r>
              <a:rPr lang="en-GB" dirty="0"/>
              <a:t> π</a:t>
            </a:r>
            <a:r>
              <a:rPr lang="en-GB" err="1"/>
              <a:t>ρος</a:t>
            </a:r>
            <a:r>
              <a:rPr lang="en-GB" dirty="0"/>
              <a:t> </a:t>
            </a:r>
            <a:r>
              <a:rPr lang="en-GB" err="1"/>
              <a:t>έντ</a:t>
            </a:r>
            <a:r>
              <a:rPr lang="en-GB" dirty="0"/>
              <a:t>α</a:t>
            </a:r>
            <a:r>
              <a:rPr lang="en-GB" err="1"/>
              <a:t>ξη</a:t>
            </a:r>
            <a:r>
              <a:rPr lang="en-GB" dirty="0"/>
              <a:t> </a:t>
            </a:r>
            <a:r>
              <a:rPr lang="en-GB" err="1"/>
              <a:t>χώρες</a:t>
            </a:r>
            <a:r>
              <a:rPr lang="en-GB" dirty="0"/>
              <a:t> </a:t>
            </a:r>
            <a:r>
              <a:rPr lang="en-GB" err="1"/>
              <a:t>έρχοντ</a:t>
            </a:r>
            <a:r>
              <a:rPr lang="en-GB" dirty="0"/>
              <a:t>αι </a:t>
            </a:r>
            <a:r>
              <a:rPr lang="en-GB" err="1"/>
              <a:t>στις</a:t>
            </a:r>
            <a:r>
              <a:rPr lang="en-GB" dirty="0"/>
              <a:t> </a:t>
            </a:r>
            <a:r>
              <a:rPr lang="en-GB" err="1"/>
              <a:t>Βρυξέλλες</a:t>
            </a:r>
            <a:r>
              <a:rPr lang="en-GB" dirty="0"/>
              <a:t> </a:t>
            </a:r>
            <a:r>
              <a:rPr lang="en-GB" err="1"/>
              <a:t>γι</a:t>
            </a:r>
            <a:r>
              <a:rPr lang="en-GB" dirty="0"/>
              <a:t>α </a:t>
            </a:r>
            <a:r>
              <a:rPr lang="en-GB" err="1"/>
              <a:t>δύο</a:t>
            </a:r>
            <a:r>
              <a:rPr lang="en-GB" dirty="0"/>
              <a:t> </a:t>
            </a:r>
            <a:r>
              <a:rPr lang="en-GB" err="1"/>
              <a:t>ημέρες</a:t>
            </a:r>
            <a:r>
              <a:rPr lang="en-GB" dirty="0"/>
              <a:t> και </a:t>
            </a:r>
            <a:r>
              <a:rPr lang="en-GB" err="1"/>
              <a:t>συνεργάζοντ</a:t>
            </a:r>
            <a:r>
              <a:rPr lang="en-GB" dirty="0"/>
              <a:t>αι </a:t>
            </a:r>
            <a:r>
              <a:rPr lang="en-GB" err="1"/>
              <a:t>στην</a:t>
            </a:r>
            <a:r>
              <a:rPr lang="en-GB" dirty="0"/>
              <a:t> κα</a:t>
            </a:r>
            <a:r>
              <a:rPr lang="en-GB" err="1"/>
              <a:t>τάρτιση</a:t>
            </a:r>
            <a:r>
              <a:rPr lang="en-GB" dirty="0"/>
              <a:t> </a:t>
            </a:r>
            <a:r>
              <a:rPr lang="en-GB" err="1"/>
              <a:t>ψηφισμάτων</a:t>
            </a:r>
            <a:r>
              <a:rPr lang="en-GB" dirty="0"/>
              <a:t> π</a:t>
            </a:r>
            <a:r>
              <a:rPr lang="en-GB" err="1"/>
              <a:t>ου</a:t>
            </a:r>
            <a:r>
              <a:rPr lang="en-GB" dirty="0"/>
              <a:t> </a:t>
            </a:r>
            <a:r>
              <a:rPr lang="en-GB" err="1"/>
              <a:t>εν</a:t>
            </a:r>
            <a:r>
              <a:rPr lang="en-GB" dirty="0"/>
              <a:t> </a:t>
            </a:r>
            <a:r>
              <a:rPr lang="en-GB" err="1"/>
              <a:t>συνεχεί</a:t>
            </a:r>
            <a:r>
              <a:rPr lang="en-GB" dirty="0"/>
              <a:t>α </a:t>
            </a:r>
            <a:r>
              <a:rPr lang="en-GB" err="1"/>
              <a:t>δι</a:t>
            </a:r>
            <a:r>
              <a:rPr lang="en-GB" dirty="0"/>
              <a:t>αβιβ</a:t>
            </a:r>
            <a:r>
              <a:rPr lang="en-GB" err="1"/>
              <a:t>άζοντ</a:t>
            </a:r>
            <a:r>
              <a:rPr lang="en-GB" dirty="0"/>
              <a:t>αι </a:t>
            </a:r>
            <a:r>
              <a:rPr lang="en-GB" err="1"/>
              <a:t>στ</a:t>
            </a:r>
            <a:r>
              <a:rPr lang="en-GB" dirty="0"/>
              <a:t>α </a:t>
            </a:r>
            <a:r>
              <a:rPr lang="en-GB" err="1"/>
              <a:t>θεσμικά</a:t>
            </a:r>
            <a:r>
              <a:rPr lang="en-GB" dirty="0"/>
              <a:t> </a:t>
            </a:r>
            <a:r>
              <a:rPr lang="en-GB" err="1"/>
              <a:t>όργ</a:t>
            </a:r>
            <a:r>
              <a:rPr lang="en-GB" dirty="0"/>
              <a:t>ανα </a:t>
            </a:r>
            <a:r>
              <a:rPr lang="en-GB" err="1"/>
              <a:t>της</a:t>
            </a:r>
            <a:r>
              <a:rPr lang="en-GB" dirty="0"/>
              <a:t> </a:t>
            </a:r>
            <a:r>
              <a:rPr lang="en-GB" err="1"/>
              <a:t>Ευρω</a:t>
            </a:r>
            <a:r>
              <a:rPr lang="en-GB" dirty="0"/>
              <a:t>πα</a:t>
            </a:r>
            <a:r>
              <a:rPr lang="en-GB" err="1"/>
              <a:t>ϊκής</a:t>
            </a:r>
            <a:r>
              <a:rPr lang="en-GB" dirty="0"/>
              <a:t> </a:t>
            </a:r>
            <a:r>
              <a:rPr lang="en-GB" err="1"/>
              <a:t>Ένωσης</a:t>
            </a:r>
            <a:r>
              <a:rPr lang="en-GB" dirty="0"/>
              <a:t>. </a:t>
            </a:r>
            <a:r>
              <a:rPr lang="en-GB" err="1"/>
              <a:t>Αυτά</a:t>
            </a:r>
            <a:r>
              <a:rPr lang="en-GB" dirty="0"/>
              <a:t> τα </a:t>
            </a:r>
            <a:r>
              <a:rPr lang="en-GB" err="1"/>
              <a:t>ψηφίσμ</a:t>
            </a:r>
            <a:r>
              <a:rPr lang="en-GB" dirty="0"/>
              <a:t>ατα π</a:t>
            </a:r>
            <a:r>
              <a:rPr lang="en-GB" err="1"/>
              <a:t>εριέχουν</a:t>
            </a:r>
            <a:r>
              <a:rPr lang="en-GB" dirty="0"/>
              <a:t> </a:t>
            </a:r>
            <a:r>
              <a:rPr lang="en-GB" err="1"/>
              <a:t>τις</a:t>
            </a:r>
            <a:r>
              <a:rPr lang="en-GB" dirty="0"/>
              <a:t> </a:t>
            </a:r>
            <a:r>
              <a:rPr lang="en-GB" err="1"/>
              <a:t>ιδέες</a:t>
            </a:r>
            <a:r>
              <a:rPr lang="en-GB" dirty="0"/>
              <a:t>, </a:t>
            </a:r>
            <a:r>
              <a:rPr lang="en-GB" err="1"/>
              <a:t>τις</a:t>
            </a:r>
            <a:r>
              <a:rPr lang="en-GB" dirty="0"/>
              <a:t> π</a:t>
            </a:r>
            <a:r>
              <a:rPr lang="en-GB" err="1"/>
              <a:t>ροτάσεις</a:t>
            </a:r>
            <a:r>
              <a:rPr lang="en-GB" dirty="0"/>
              <a:t> και </a:t>
            </a:r>
            <a:r>
              <a:rPr lang="en-GB" err="1"/>
              <a:t>τις</a:t>
            </a:r>
            <a:r>
              <a:rPr lang="en-GB" dirty="0"/>
              <a:t> </a:t>
            </a:r>
            <a:r>
              <a:rPr lang="en-GB" err="1"/>
              <a:t>ελ</a:t>
            </a:r>
            <a:r>
              <a:rPr lang="en-GB" dirty="0"/>
              <a:t>π</a:t>
            </a:r>
            <a:r>
              <a:rPr lang="en-GB" err="1"/>
              <a:t>ίδες</a:t>
            </a:r>
            <a:r>
              <a:rPr lang="en-GB" dirty="0"/>
              <a:t> </a:t>
            </a:r>
            <a:r>
              <a:rPr lang="en-GB" err="1"/>
              <a:t>τους</a:t>
            </a:r>
            <a:r>
              <a:rPr lang="en-GB" dirty="0"/>
              <a:t> </a:t>
            </a:r>
            <a:r>
              <a:rPr lang="en-GB" err="1"/>
              <a:t>γι</a:t>
            </a:r>
            <a:r>
              <a:rPr lang="en-GB" dirty="0"/>
              <a:t>α </a:t>
            </a:r>
            <a:r>
              <a:rPr lang="en-GB" err="1"/>
              <a:t>το</a:t>
            </a:r>
            <a:r>
              <a:rPr lang="en-GB" dirty="0"/>
              <a:t> </a:t>
            </a:r>
            <a:r>
              <a:rPr lang="en-GB" err="1"/>
              <a:t>μέλλον</a:t>
            </a:r>
            <a:r>
              <a:rPr lang="en-GB" dirty="0"/>
              <a:t> </a:t>
            </a:r>
            <a:r>
              <a:rPr lang="en-GB" err="1"/>
              <a:t>τους</a:t>
            </a:r>
            <a:r>
              <a:rPr lang="en-GB" dirty="0"/>
              <a:t> </a:t>
            </a:r>
            <a:r>
              <a:rPr lang="en-GB" err="1"/>
              <a:t>ως</a:t>
            </a:r>
            <a:r>
              <a:rPr lang="en-GB" dirty="0"/>
              <a:t> </a:t>
            </a:r>
            <a:r>
              <a:rPr lang="en-GB" err="1"/>
              <a:t>Ευρω</a:t>
            </a:r>
            <a:r>
              <a:rPr lang="en-GB" dirty="0"/>
              <a:t>πα</a:t>
            </a:r>
            <a:r>
              <a:rPr lang="en-GB" err="1"/>
              <a:t>ίων</a:t>
            </a:r>
            <a:r>
              <a:rPr lang="en-GB" dirty="0"/>
              <a:t> π</a:t>
            </a:r>
            <a:r>
              <a:rPr lang="en-GB" err="1"/>
              <a:t>ολιτών</a:t>
            </a:r>
            <a:r>
              <a:rPr lang="en-GB" dirty="0"/>
              <a:t>.</a:t>
            </a:r>
            <a:endParaRPr lang="en-GB" dirty="0">
              <a:cs typeface="Calibri"/>
            </a:endParaRPr>
          </a:p>
          <a:p>
            <a:pPr>
              <a:defRPr/>
            </a:pPr>
            <a:r>
              <a:rPr lang="en-GB" dirty="0">
                <a:hlinkClick r:id="rId6"/>
              </a:rPr>
              <a:t>Η</a:t>
            </a:r>
            <a:r>
              <a:rPr lang="en-GB" dirty="0">
                <a:hlinkClick r:id="rId6">
                  <a:extLst>
                    <a:ext uri="{A12FA001-AC4F-418D-AE19-62706E023703}">
                      <ahyp:hlinkClr xmlns:ahyp="http://schemas.microsoft.com/office/drawing/2018/hyperlinkcolor" val="tx"/>
                    </a:ext>
                  </a:extLst>
                </a:hlinkClick>
              </a:rPr>
              <a:t> δική σου Ευρώπη, η δική σου φωνή! | EESC (</a:t>
            </a:r>
            <a:r>
              <a:rPr lang="en-GB" u="none" kern="1200" noProof="0" dirty="0">
                <a:effectLst/>
                <a:hlinkClick r:id="rId6">
                  <a:extLst>
                    <a:ext uri="{A12FA001-AC4F-418D-AE19-62706E023703}">
                      <ahyp:hlinkClr xmlns:ahyp="http://schemas.microsoft.com/office/drawing/2018/hyperlinkcolor" val="tx"/>
                    </a:ext>
                  </a:extLst>
                </a:hlinkClick>
              </a:rPr>
              <a:t>europa.eu</a:t>
            </a:r>
            <a:r>
              <a:rPr lang="en-GB" dirty="0">
                <a:hlinkClick r:id="rId6">
                  <a:extLst>
                    <a:ext uri="{A12FA001-AC4F-418D-AE19-62706E023703}">
                      <ahyp:hlinkClr xmlns:ahyp="http://schemas.microsoft.com/office/drawing/2018/hyperlinkcolor" val="tx"/>
                    </a:ext>
                  </a:extLst>
                </a:hlinkClick>
              </a:rPr>
              <a:t>)</a:t>
            </a:r>
            <a:endParaRPr lang="en-GB"/>
          </a:p>
          <a:p>
            <a:pPr>
              <a:buFont typeface="Arial" panose="020B0604020202020204" pitchFamily="34" charset="0"/>
              <a:defRPr/>
            </a:pPr>
            <a:endParaRPr lang="en-GB">
              <a:cs typeface="Calibri"/>
            </a:endParaRPr>
          </a:p>
          <a:p>
            <a:pPr>
              <a:defRPr/>
            </a:pPr>
            <a:r>
              <a:rPr lang="en-GB" dirty="0"/>
              <a:t> </a:t>
            </a:r>
            <a:endParaRPr lang="en-GB" sz="1200" u="none" kern="1200" noProof="0" dirty="0">
              <a:solidFill>
                <a:schemeClr val="tx1"/>
              </a:solidFill>
              <a:effectLst/>
              <a:latin typeface="+mn-lt"/>
              <a:cs typeface="Calibri"/>
            </a:endParaRPr>
          </a:p>
        </p:txBody>
      </p:sp>
      <p:sp>
        <p:nvSpPr>
          <p:cNvPr id="4" name="Slide Number Placeholder 3">
            <a:extLst>
              <a:ext uri="{FF2B5EF4-FFF2-40B4-BE49-F238E27FC236}">
                <a16:creationId xmlns:a16="http://schemas.microsoft.com/office/drawing/2014/main" id="{7A1029A6-E976-6B07-A2E3-9621064C6440}"/>
              </a:ext>
            </a:extLst>
          </p:cNvPr>
          <p:cNvSpPr>
            <a:spLocks noGrp="1"/>
          </p:cNvSpPr>
          <p:nvPr>
            <p:ph type="sldNum" sz="quarter" idx="10"/>
          </p:nvPr>
        </p:nvSpPr>
        <p:spPr/>
        <p:txBody>
          <a:bodyPr/>
          <a:lstStyle/>
          <a:p>
            <a:fld id="{E798FA88-871F-5C48-9EBC-B5098FA55A7A}" type="slidenum">
              <a:rPr lang="fr-FR" smtClean="0"/>
              <a:t>38</a:t>
            </a:fld>
            <a:endParaRPr lang="fr-FR"/>
          </a:p>
        </p:txBody>
      </p:sp>
    </p:spTree>
    <p:extLst>
      <p:ext uri="{BB962C8B-B14F-4D97-AF65-F5344CB8AC3E}">
        <p14:creationId xmlns:p14="http://schemas.microsoft.com/office/powerpoint/2010/main" val="187622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39</a:t>
            </a:fld>
            <a:endParaRPr lang="fr-FR"/>
          </a:p>
        </p:txBody>
      </p:sp>
    </p:spTree>
    <p:extLst>
      <p:ext uri="{BB962C8B-B14F-4D97-AF65-F5344CB8AC3E}">
        <p14:creationId xmlns:p14="http://schemas.microsoft.com/office/powerpoint/2010/main" val="4002034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40</a:t>
            </a:fld>
            <a:endParaRPr lang="fr-FR"/>
          </a:p>
        </p:txBody>
      </p:sp>
    </p:spTree>
    <p:extLst>
      <p:ext uri="{BB962C8B-B14F-4D97-AF65-F5344CB8AC3E}">
        <p14:creationId xmlns:p14="http://schemas.microsoft.com/office/powerpoint/2010/main" val="4156885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99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98FA88-871F-5C48-9EBC-B5098FA55A7A}" type="slidenum">
              <a:rPr lang="fr-FR" smtClean="0"/>
              <a:t>4</a:t>
            </a:fld>
            <a:endParaRPr lang="fr-FR"/>
          </a:p>
        </p:txBody>
      </p:sp>
    </p:spTree>
    <p:extLst>
      <p:ext uri="{BB962C8B-B14F-4D97-AF65-F5344CB8AC3E}">
        <p14:creationId xmlns:p14="http://schemas.microsoft.com/office/powerpoint/2010/main" val="42619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u="none" kern="1200" dirty="0" err="1">
                <a:solidFill>
                  <a:schemeClr val="tx1"/>
                </a:solidFill>
                <a:effectLst/>
                <a:latin typeface="+mn-lt"/>
                <a:ea typeface="+mn-ea"/>
                <a:cs typeface="+mn-cs"/>
              </a:rPr>
              <a:t>Liberale</a:t>
            </a:r>
            <a:r>
              <a:rPr lang="el-GR" sz="1200" u="none" kern="1200" dirty="0">
                <a:solidFill>
                  <a:schemeClr val="tx1"/>
                </a:solidFill>
                <a:effectLst/>
                <a:latin typeface="+mn-lt"/>
                <a:ea typeface="+mn-ea"/>
                <a:cs typeface="+mn-cs"/>
              </a:rPr>
              <a:t> </a:t>
            </a:r>
            <a:r>
              <a:rPr lang="el-GR" sz="1200" u="none" kern="1200" dirty="0" err="1">
                <a:solidFill>
                  <a:schemeClr val="tx1"/>
                </a:solidFill>
                <a:effectLst/>
                <a:latin typeface="+mn-lt"/>
                <a:ea typeface="+mn-ea"/>
                <a:cs typeface="+mn-cs"/>
              </a:rPr>
              <a:t>da</a:t>
            </a:r>
            <a:r>
              <a:rPr lang="el-GR" sz="1200" u="none" kern="1200" dirty="0">
                <a:solidFill>
                  <a:schemeClr val="tx1"/>
                </a:solidFill>
                <a:effectLst/>
                <a:latin typeface="+mn-lt"/>
                <a:ea typeface="+mn-ea"/>
                <a:cs typeface="+mn-cs"/>
              </a:rPr>
              <a:t> </a:t>
            </a:r>
            <a:r>
              <a:rPr lang="el-GR" sz="1200" u="none" kern="1200" dirty="0" err="1">
                <a:solidFill>
                  <a:schemeClr val="tx1"/>
                </a:solidFill>
                <a:effectLst/>
                <a:latin typeface="+mn-lt"/>
                <a:ea typeface="+mn-ea"/>
                <a:cs typeface="+mn-cs"/>
              </a:rPr>
              <a:t>Verona</a:t>
            </a:r>
            <a:r>
              <a:rPr lang="el-GR" sz="1200" u="none" kern="1200" dirty="0">
                <a:solidFill>
                  <a:schemeClr val="tx1"/>
                </a:solidFill>
                <a:effectLst/>
                <a:latin typeface="+mn-lt"/>
                <a:ea typeface="+mn-ea"/>
                <a:cs typeface="+mn-cs"/>
              </a:rPr>
              <a:t>, «Η αρπαγή της Ευρώπης», περίπου 1470, </a:t>
            </a:r>
            <a:r>
              <a:rPr lang="el-GR" sz="1200" b="0" i="0" u="none" kern="1200" dirty="0">
                <a:solidFill>
                  <a:schemeClr val="tx1"/>
                </a:solidFill>
                <a:effectLst/>
                <a:latin typeface="+mn-lt"/>
                <a:ea typeface="+mn-ea"/>
                <a:cs typeface="+mn-cs"/>
              </a:rPr>
              <a:t>λάδι σε ξύλο</a:t>
            </a:r>
            <a:r>
              <a:rPr lang="el-GR" sz="1200" u="none" kern="1200" dirty="0">
                <a:solidFill>
                  <a:schemeClr val="tx1"/>
                </a:solidFill>
                <a:effectLst/>
                <a:latin typeface="+mn-lt"/>
                <a:ea typeface="+mn-ea"/>
                <a:cs typeface="+mn-cs"/>
              </a:rPr>
              <a:t>, Λούβρο.</a:t>
            </a:r>
            <a:endParaRPr lang="en-US" sz="1200" u="none" kern="1200" dirty="0">
              <a:solidFill>
                <a:schemeClr val="tx1"/>
              </a:solidFill>
              <a:effectLst/>
              <a:latin typeface="+mn-lt"/>
              <a:ea typeface="+mn-ea"/>
              <a:cs typeface="+mn-cs"/>
            </a:endParaRPr>
          </a:p>
          <a:p>
            <a:r>
              <a:rPr lang="el-GR" sz="1200" u="none" kern="1200" dirty="0">
                <a:solidFill>
                  <a:schemeClr val="tx1"/>
                </a:solidFill>
                <a:effectLst/>
                <a:latin typeface="+mn-lt"/>
                <a:ea typeface="+mn-ea"/>
                <a:cs typeface="+mn-cs"/>
              </a:rPr>
              <a:t>Ο πίνακας απεικονίζει την απαγωγή της Ευρώπης, </a:t>
            </a:r>
            <a:r>
              <a:rPr lang="el-GR" sz="1200" b="0" i="0" u="none" kern="1200" dirty="0">
                <a:solidFill>
                  <a:schemeClr val="tx1"/>
                </a:solidFill>
                <a:effectLst/>
                <a:latin typeface="+mn-lt"/>
                <a:ea typeface="+mn-ea"/>
                <a:cs typeface="+mn-cs"/>
              </a:rPr>
              <a:t>της νεαρής πριγκίπισσας της Φοινίκης</a:t>
            </a:r>
            <a:r>
              <a:rPr lang="el-GR" sz="1200" u="none" kern="1200" dirty="0">
                <a:solidFill>
                  <a:schemeClr val="tx1"/>
                </a:solidFill>
                <a:effectLst/>
                <a:latin typeface="+mn-lt"/>
                <a:ea typeface="+mn-ea"/>
                <a:cs typeface="+mn-cs"/>
              </a:rPr>
              <a:t>, από τον Δία, ο οποίος μεταμορφώθηκε σε λευκό ταύρο για να μεταφέρει την πριγκίπισσα μακριά από την Κρήτη. Σύμφωνα με μία από τις θεωρίες, από αυτήν πήρε την ονομασία της η ευρωπαϊκή ήπειρος.</a:t>
            </a:r>
            <a:endParaRPr lang="en-IE" sz="1200"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5</a:t>
            </a:fld>
            <a:endParaRPr lang="fr-FR"/>
          </a:p>
        </p:txBody>
      </p:sp>
    </p:spTree>
    <p:extLst>
      <p:ext uri="{BB962C8B-B14F-4D97-AF65-F5344CB8AC3E}">
        <p14:creationId xmlns:p14="http://schemas.microsoft.com/office/powerpoint/2010/main" val="323900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l-GR" sz="1200" b="1" kern="1200" dirty="0">
                <a:solidFill>
                  <a:schemeClr val="tx1"/>
                </a:solidFill>
                <a:effectLst/>
                <a:latin typeface="+mn-lt"/>
                <a:ea typeface="+mn-ea"/>
                <a:cs typeface="+mn-cs"/>
              </a:rPr>
              <a:t>Τι είναι η Ευρώπη;</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err="1">
                <a:solidFill>
                  <a:schemeClr val="tx1"/>
                </a:solidFill>
                <a:effectLst/>
                <a:latin typeface="+mn-lt"/>
                <a:ea typeface="+mn-ea"/>
                <a:cs typeface="+mn-cs"/>
              </a:rPr>
              <a:t>Μί</a:t>
            </a:r>
            <a:r>
              <a:rPr lang="en-US" sz="1200" kern="1200" dirty="0">
                <a:solidFill>
                  <a:schemeClr val="tx1"/>
                </a:solidFill>
                <a:effectLst/>
                <a:latin typeface="+mn-lt"/>
                <a:ea typeface="+mn-ea"/>
                <a:cs typeface="+mn-cs"/>
              </a:rPr>
              <a:t>α από τις έξι ηπείρους του κόσμου</a:t>
            </a:r>
          </a:p>
          <a:p>
            <a:pPr marL="171450" lvl="0" indent="-171450">
              <a:buFont typeface="Arial" panose="020B0604020202020204" pitchFamily="34" charset="0"/>
              <a:buChar char="•"/>
            </a:pPr>
            <a:r>
              <a:rPr lang="el-GR" sz="1200" b="0" i="0" kern="1200" dirty="0">
                <a:solidFill>
                  <a:schemeClr val="tx1"/>
                </a:solidFill>
                <a:effectLst/>
                <a:latin typeface="+mn-lt"/>
                <a:ea typeface="+mn-ea"/>
                <a:cs typeface="+mn-cs"/>
              </a:rPr>
              <a:t>Αποτελείται από</a:t>
            </a:r>
            <a:r>
              <a:rPr lang="el-GR" sz="1200" kern="1200" dirty="0">
                <a:solidFill>
                  <a:schemeClr val="tx1"/>
                </a:solidFill>
                <a:effectLst/>
                <a:latin typeface="+mn-lt"/>
                <a:ea typeface="+mn-ea"/>
                <a:cs typeface="+mn-cs"/>
              </a:rPr>
              <a:t> 44 χώρες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Ο πληθυσμός της ξεπερνά τα 700 εκατ. κατοίκους</a:t>
            </a:r>
            <a:endParaRPr lang="fr-BE" sz="1200"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r>
              <a:rPr lang="el-GR" sz="1200" b="1" kern="1200" dirty="0">
                <a:solidFill>
                  <a:schemeClr val="tx1"/>
                </a:solidFill>
                <a:effectLst/>
                <a:latin typeface="+mn-lt"/>
                <a:ea typeface="+mn-ea"/>
                <a:cs typeface="+mn-cs"/>
              </a:rPr>
              <a:t>Τι είναι η Ευρωπαϊκή Ένωση;</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Είναι μια μοναδική οικονομική και πολιτική ένωση μεταξύ 27 ευρωπαϊκών χωρών, γνωστών ως κρατών μελών, οι οποίες αποφάσισαν να ενώσουν τις δυνάμεις τους για να οικοδομήσουν μαζί ένα καλύτερο μέλλον.</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Ο πληθυσμός της είναι περίπου </a:t>
            </a:r>
            <a:r>
              <a:rPr lang="el-GR" sz="1200" b="1" kern="1200" dirty="0">
                <a:solidFill>
                  <a:schemeClr val="tx1"/>
                </a:solidFill>
                <a:effectLst/>
                <a:latin typeface="+mn-lt"/>
                <a:ea typeface="+mn-ea"/>
                <a:cs typeface="+mn-cs"/>
              </a:rPr>
              <a:t>447 εκατ. κάτοικοι.</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Χάρη στην Ευρωπαϊκή Ένωση, οι πολίτες της μπορούν να ζουν, να εργάζονται και να ταξιδεύουν ευκολότερα σε άλλη χώρα της Ευρωπαϊκής Ένωσης.</a:t>
            </a: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6</a:t>
            </a:fld>
            <a:endParaRPr lang="fr-FR"/>
          </a:p>
        </p:txBody>
      </p:sp>
    </p:spTree>
    <p:extLst>
      <p:ext uri="{BB962C8B-B14F-4D97-AF65-F5344CB8AC3E}">
        <p14:creationId xmlns:p14="http://schemas.microsoft.com/office/powerpoint/2010/main" val="10646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Βασικά ορόσημα στη δημιουργία της σύγχρονης Ευρώπης περιλαμβάνουν:</a:t>
            </a:r>
            <a:endParaRPr lang="fr-BE"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την ίδρυση της Αρχαίας Ρώμης και της Αρχαίας Ελλάδας</a:t>
            </a:r>
            <a:r>
              <a:rPr lang="el-GR" sz="1200" kern="1200" dirty="0">
                <a:solidFill>
                  <a:schemeClr val="tx1"/>
                </a:solidFill>
                <a:effectLst/>
                <a:latin typeface="+mn-lt"/>
                <a:ea typeface="+mn-ea"/>
                <a:cs typeface="+mn-cs"/>
              </a:rPr>
              <a:t>, που βοήθησαν την Ευρώπη να δημιουργήσει τη δημοκρατία, τη διακυβέρνηση και τον πολιτισμό.</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τη Μεταρρύθμιση, </a:t>
            </a:r>
            <a:r>
              <a:rPr lang="el-GR" sz="1200" kern="1200" dirty="0">
                <a:solidFill>
                  <a:schemeClr val="tx1"/>
                </a:solidFill>
                <a:effectLst/>
                <a:latin typeface="+mn-lt"/>
                <a:ea typeface="+mn-ea"/>
                <a:cs typeface="+mn-cs"/>
              </a:rPr>
              <a:t>κατά τον 16ο και τον 17ο αιώνα, που άλλαξε την προσέγγιση της Ευρώπης στη θρησκεία.</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τον Διαφωτισμό</a:t>
            </a:r>
            <a:r>
              <a:rPr lang="el-GR" sz="1200" kern="1200" dirty="0">
                <a:solidFill>
                  <a:schemeClr val="tx1"/>
                </a:solidFill>
                <a:effectLst/>
                <a:latin typeface="+mn-lt"/>
                <a:ea typeface="+mn-ea"/>
                <a:cs typeface="+mn-cs"/>
              </a:rPr>
              <a:t>, ένα διανοητικό, πολιτικό και ιδεολογικό κίνημα του 18</a:t>
            </a:r>
            <a:r>
              <a:rPr lang="el-GR" sz="1200" kern="1200" baseline="30000" dirty="0">
                <a:solidFill>
                  <a:schemeClr val="tx1"/>
                </a:solidFill>
                <a:effectLst/>
                <a:latin typeface="+mn-lt"/>
                <a:ea typeface="+mn-ea"/>
                <a:cs typeface="+mn-cs"/>
              </a:rPr>
              <a:t>ου</a:t>
            </a:r>
            <a:r>
              <a:rPr lang="el-GR" sz="1200" kern="1200" dirty="0">
                <a:solidFill>
                  <a:schemeClr val="tx1"/>
                </a:solidFill>
                <a:effectLst/>
                <a:latin typeface="+mn-lt"/>
                <a:ea typeface="+mn-ea"/>
                <a:cs typeface="+mn-cs"/>
              </a:rPr>
              <a:t> αιώνα, που τόνισε τη σημασία της λογικής και του ορθολογισμού, και έθεσε τους βασικούς κανόνες για τη σύγχρονη επιστήμη και πολιτική.</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την επινόηση του κοινοβουλευτισμού,</a:t>
            </a:r>
            <a:r>
              <a:rPr lang="el-GR" sz="1200" kern="1200" dirty="0">
                <a:solidFill>
                  <a:schemeClr val="tx1"/>
                </a:solidFill>
                <a:effectLst/>
                <a:latin typeface="+mn-lt"/>
                <a:ea typeface="+mn-ea"/>
                <a:cs typeface="+mn-cs"/>
              </a:rPr>
              <a:t> που τώρα αποτελεί τον θεμέλιο λίθο της σύγχρονης ευρωπαϊκής διακυβέρνησης.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b="1" kern="1200" dirty="0">
                <a:solidFill>
                  <a:schemeClr val="tx1"/>
                </a:solidFill>
                <a:effectLst/>
                <a:latin typeface="+mn-lt"/>
                <a:ea typeface="+mn-ea"/>
                <a:cs typeface="+mn-cs"/>
              </a:rPr>
              <a:t>την ανάπτυξη των κοινωνικών δικαιωμάτων </a:t>
            </a:r>
            <a:r>
              <a:rPr lang="el-GR" sz="1200" kern="1200" dirty="0">
                <a:solidFill>
                  <a:schemeClr val="tx1"/>
                </a:solidFill>
                <a:effectLst/>
                <a:latin typeface="+mn-lt"/>
                <a:ea typeface="+mn-ea"/>
                <a:cs typeface="+mn-cs"/>
              </a:rPr>
              <a:t>κατά τη διάρκεια του 19ου και του 20ού αιώνα, που τώρα προστατεύουν τη ζωή και την εργασία των Ευρωπαίων πολιτών.</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7</a:t>
            </a:fld>
            <a:endParaRPr lang="fr-FR"/>
          </a:p>
        </p:txBody>
      </p:sp>
    </p:spTree>
    <p:extLst>
      <p:ext uri="{BB962C8B-B14F-4D97-AF65-F5344CB8AC3E}">
        <p14:creationId xmlns:p14="http://schemas.microsoft.com/office/powerpoint/2010/main" val="254760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93920"/>
            <a:ext cx="5335270" cy="4897120"/>
          </a:xfrm>
        </p:spPr>
        <p:txBody>
          <a:bodyPr/>
          <a:lstStyle/>
          <a:p>
            <a:pPr marL="228600" lvl="0" indent="-228600">
              <a:buFont typeface="+mj-lt"/>
              <a:buAutoNum type="arabicPeriod"/>
            </a:pPr>
            <a:r>
              <a:rPr lang="el-GR" sz="1200" b="1" kern="1200" dirty="0">
                <a:solidFill>
                  <a:schemeClr val="tx1"/>
                </a:solidFill>
                <a:effectLst/>
                <a:latin typeface="+mn-lt"/>
                <a:ea typeface="+mn-ea"/>
                <a:cs typeface="+mn-cs"/>
              </a:rPr>
              <a:t>Πάμπλο Πικάσο</a:t>
            </a:r>
            <a:r>
              <a:rPr lang="el-GR" sz="1200" kern="1200" dirty="0">
                <a:solidFill>
                  <a:schemeClr val="tx1"/>
                </a:solidFill>
                <a:effectLst/>
                <a:latin typeface="+mn-lt"/>
                <a:ea typeface="+mn-ea"/>
                <a:cs typeface="+mn-cs"/>
              </a:rPr>
              <a:t>: Ισπανός καλλιτέχνης, γνωστός συνιδρυτής (μαζί με τον Ζορζ </a:t>
            </a:r>
            <a:r>
              <a:rPr lang="el-GR" sz="1200" kern="1200" dirty="0" err="1">
                <a:solidFill>
                  <a:schemeClr val="tx1"/>
                </a:solidFill>
                <a:effectLst/>
                <a:latin typeface="+mn-lt"/>
                <a:ea typeface="+mn-ea"/>
                <a:cs typeface="+mn-cs"/>
              </a:rPr>
              <a:t>Μπρακ</a:t>
            </a:r>
            <a:r>
              <a:rPr lang="el-GR" sz="1200" kern="1200" dirty="0">
                <a:solidFill>
                  <a:schemeClr val="tx1"/>
                </a:solidFill>
                <a:effectLst/>
                <a:latin typeface="+mn-lt"/>
                <a:ea typeface="+mn-ea"/>
                <a:cs typeface="+mn-cs"/>
              </a:rPr>
              <a:t>) του κυβιστικού κινήματος. </a:t>
            </a:r>
            <a:r>
              <a:rPr lang="el-GR" sz="1200" b="0" i="0" kern="1200" dirty="0">
                <a:solidFill>
                  <a:schemeClr val="tx1"/>
                </a:solidFill>
                <a:effectLst/>
                <a:latin typeface="+mn-lt"/>
                <a:ea typeface="+mn-ea"/>
                <a:cs typeface="+mn-cs"/>
              </a:rPr>
              <a:t>Ίσως γνωρίζετε</a:t>
            </a:r>
            <a:r>
              <a:rPr lang="fr-BE" sz="1200" b="0" i="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δύο από τα διάσημα έργα του —την «</a:t>
            </a:r>
            <a:r>
              <a:rPr lang="el-GR" sz="1200" kern="1200" dirty="0" err="1">
                <a:solidFill>
                  <a:schemeClr val="tx1"/>
                </a:solidFill>
                <a:effectLst/>
                <a:latin typeface="+mn-lt"/>
                <a:ea typeface="+mn-ea"/>
                <a:cs typeface="+mn-cs"/>
              </a:rPr>
              <a:t>Γκερνίκα</a:t>
            </a:r>
            <a:r>
              <a:rPr lang="el-GR" sz="1200" kern="1200" dirty="0">
                <a:solidFill>
                  <a:schemeClr val="tx1"/>
                </a:solidFill>
                <a:effectLst/>
                <a:latin typeface="+mn-lt"/>
                <a:ea typeface="+mn-ea"/>
                <a:cs typeface="+mn-cs"/>
              </a:rPr>
              <a:t>» και τις «Δεσποινίδες της Αβινιόν».</a:t>
            </a:r>
            <a:endParaRPr lang="en-US" sz="1200" kern="1200" dirty="0">
              <a:solidFill>
                <a:schemeClr val="tx1"/>
              </a:solidFill>
              <a:effectLst/>
              <a:latin typeface="+mn-lt"/>
              <a:ea typeface="+mn-ea"/>
              <a:cs typeface="+mn-cs"/>
            </a:endParaRPr>
          </a:p>
          <a:p>
            <a:pPr marL="228600" lvl="0" indent="-228600">
              <a:buFont typeface="+mj-lt"/>
              <a:buAutoNum type="arabicPeriod"/>
            </a:pPr>
            <a:r>
              <a:rPr lang="el-GR" sz="1200" b="1" kern="1200" dirty="0">
                <a:solidFill>
                  <a:schemeClr val="tx1"/>
                </a:solidFill>
                <a:effectLst/>
                <a:latin typeface="+mn-lt"/>
                <a:ea typeface="+mn-ea"/>
                <a:cs typeface="+mn-cs"/>
              </a:rPr>
              <a:t>Λούντβιχ βαν </a:t>
            </a:r>
            <a:r>
              <a:rPr lang="el-GR" sz="1200" b="1" kern="1200" dirty="0" err="1">
                <a:solidFill>
                  <a:schemeClr val="tx1"/>
                </a:solidFill>
                <a:effectLst/>
                <a:latin typeface="+mn-lt"/>
                <a:ea typeface="+mn-ea"/>
                <a:cs typeface="+mn-cs"/>
              </a:rPr>
              <a:t>Μπετόβεν</a:t>
            </a:r>
            <a:r>
              <a:rPr lang="el-GR" sz="1200" kern="1200" dirty="0">
                <a:solidFill>
                  <a:schemeClr val="tx1"/>
                </a:solidFill>
                <a:effectLst/>
                <a:latin typeface="+mn-lt"/>
                <a:ea typeface="+mn-ea"/>
                <a:cs typeface="+mn-cs"/>
              </a:rPr>
              <a:t>: Γερμανός συνθέτης και πιανίστας, γνωστός για τις συμφωνίες του. Ο </a:t>
            </a:r>
            <a:r>
              <a:rPr lang="el-GR" sz="1200" kern="1200" dirty="0" err="1">
                <a:solidFill>
                  <a:schemeClr val="tx1"/>
                </a:solidFill>
                <a:effectLst/>
                <a:latin typeface="+mn-lt"/>
                <a:ea typeface="+mn-ea"/>
                <a:cs typeface="+mn-cs"/>
              </a:rPr>
              <a:t>Μπετόβεν</a:t>
            </a:r>
            <a:r>
              <a:rPr lang="el-GR" sz="1200" kern="1200" dirty="0">
                <a:solidFill>
                  <a:schemeClr val="tx1"/>
                </a:solidFill>
                <a:effectLst/>
                <a:latin typeface="+mn-lt"/>
                <a:ea typeface="+mn-ea"/>
                <a:cs typeface="+mn-cs"/>
              </a:rPr>
              <a:t> ήταν σημαντική φυσιογνωμία στη μετάβαση μεταξύ της κλασικής και της ρομαντικής περιόδου της δυτικής μουσικής. Συνέθεσε την «Ωδή στη Χαρά», η οποία αργότερα έγινε ο ευρωπαϊκός ύμνος.</a:t>
            </a:r>
            <a:endParaRPr lang="en-US" sz="1200" kern="1200" dirty="0">
              <a:solidFill>
                <a:schemeClr val="tx1"/>
              </a:solidFill>
              <a:effectLst/>
              <a:latin typeface="+mn-lt"/>
              <a:ea typeface="+mn-ea"/>
              <a:cs typeface="+mn-cs"/>
            </a:endParaRPr>
          </a:p>
          <a:p>
            <a:pPr marL="228600" lvl="0" indent="-228600">
              <a:buFont typeface="+mj-lt"/>
              <a:buAutoNum type="arabicPeriod"/>
            </a:pPr>
            <a:r>
              <a:rPr lang="el-GR" sz="1200" b="1" kern="1200" dirty="0">
                <a:solidFill>
                  <a:schemeClr val="tx1"/>
                </a:solidFill>
                <a:effectLst/>
                <a:latin typeface="+mn-lt"/>
                <a:ea typeface="+mn-ea"/>
                <a:cs typeface="+mn-cs"/>
              </a:rPr>
              <a:t>Αλφόνς </a:t>
            </a:r>
            <a:r>
              <a:rPr lang="el-GR" sz="1200" b="1" kern="1200" dirty="0" err="1">
                <a:solidFill>
                  <a:schemeClr val="tx1"/>
                </a:solidFill>
                <a:effectLst/>
                <a:latin typeface="+mn-lt"/>
                <a:ea typeface="+mn-ea"/>
                <a:cs typeface="+mn-cs"/>
              </a:rPr>
              <a:t>Μούκα</a:t>
            </a:r>
            <a:r>
              <a:rPr lang="el-GR" sz="1200" kern="1200" dirty="0">
                <a:solidFill>
                  <a:schemeClr val="tx1"/>
                </a:solidFill>
                <a:effectLst/>
                <a:latin typeface="+mn-lt"/>
                <a:ea typeface="+mn-ea"/>
                <a:cs typeface="+mn-cs"/>
              </a:rPr>
              <a:t>: ο Τσέχος ζωγράφος και εικονογράφος ανήκε στο κίνημα </a:t>
            </a:r>
            <a:r>
              <a:rPr lang="el-GR" sz="1200" kern="1200" dirty="0" err="1">
                <a:solidFill>
                  <a:schemeClr val="tx1"/>
                </a:solidFill>
                <a:effectLst/>
                <a:latin typeface="+mn-lt"/>
                <a:ea typeface="+mn-ea"/>
                <a:cs typeface="+mn-cs"/>
              </a:rPr>
              <a:t>Αρ</a:t>
            </a:r>
            <a:r>
              <a:rPr lang="el-GR" sz="1200" kern="1200" dirty="0">
                <a:solidFill>
                  <a:schemeClr val="tx1"/>
                </a:solidFill>
                <a:effectLst/>
                <a:latin typeface="+mn-lt"/>
                <a:ea typeface="+mn-ea"/>
                <a:cs typeface="+mn-cs"/>
              </a:rPr>
              <a:t> Νουβό. Στους πιο διάσημους πίνακες του συγκαταλέγονται το «Φρούτο» (1897) και «Το σλαβικό έπος» (1910–1928), που απεικονίζει την ιστορία όλων των σλαβικών λαών.</a:t>
            </a:r>
            <a:endParaRPr lang="en-US" sz="1200" kern="1200" dirty="0">
              <a:solidFill>
                <a:schemeClr val="tx1"/>
              </a:solidFill>
              <a:effectLst/>
              <a:latin typeface="+mn-lt"/>
              <a:ea typeface="+mn-ea"/>
              <a:cs typeface="+mn-cs"/>
            </a:endParaRPr>
          </a:p>
          <a:p>
            <a:pPr marL="228600" lvl="0" indent="-228600">
              <a:buFont typeface="+mj-lt"/>
              <a:buAutoNum type="arabicPeriod"/>
            </a:pPr>
            <a:r>
              <a:rPr lang="el-GR" sz="1200" b="1"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Η </a:t>
            </a:r>
            <a:r>
              <a:rPr lang="el-GR" sz="1200" b="1" kern="1200" dirty="0" err="1">
                <a:solidFill>
                  <a:schemeClr val="tx1"/>
                </a:solidFill>
                <a:effectLst/>
                <a:latin typeface="+mn-lt"/>
                <a:ea typeface="+mn-ea"/>
                <a:cs typeface="+mn-cs"/>
              </a:rPr>
              <a:t>Χίλμα</a:t>
            </a:r>
            <a:r>
              <a:rPr lang="el-GR" sz="1200" b="1" kern="1200" dirty="0">
                <a:solidFill>
                  <a:schemeClr val="tx1"/>
                </a:solidFill>
                <a:effectLst/>
                <a:latin typeface="+mn-lt"/>
                <a:ea typeface="+mn-ea"/>
                <a:cs typeface="+mn-cs"/>
              </a:rPr>
              <a:t> </a:t>
            </a:r>
            <a:r>
              <a:rPr lang="el-GR" sz="1200" b="1" kern="1200" dirty="0" err="1">
                <a:solidFill>
                  <a:schemeClr val="tx1"/>
                </a:solidFill>
                <a:effectLst/>
                <a:latin typeface="+mn-lt"/>
                <a:ea typeface="+mn-ea"/>
                <a:cs typeface="+mn-cs"/>
              </a:rPr>
              <a:t>αφ</a:t>
            </a:r>
            <a:r>
              <a:rPr lang="el-GR" sz="1200" b="1" kern="1200" dirty="0">
                <a:solidFill>
                  <a:schemeClr val="tx1"/>
                </a:solidFill>
                <a:effectLst/>
                <a:latin typeface="+mn-lt"/>
                <a:ea typeface="+mn-ea"/>
                <a:cs typeface="+mn-cs"/>
              </a:rPr>
              <a:t> </a:t>
            </a:r>
            <a:r>
              <a:rPr lang="el-GR" sz="1200" b="1" kern="1200" dirty="0" err="1">
                <a:solidFill>
                  <a:schemeClr val="tx1"/>
                </a:solidFill>
                <a:effectLst/>
                <a:latin typeface="+mn-lt"/>
                <a:ea typeface="+mn-ea"/>
                <a:cs typeface="+mn-cs"/>
              </a:rPr>
              <a:t>Κλιντ</a:t>
            </a:r>
            <a:r>
              <a:rPr lang="el-GR" sz="1200" kern="1200" dirty="0">
                <a:solidFill>
                  <a:schemeClr val="tx1"/>
                </a:solidFill>
                <a:effectLst/>
                <a:latin typeface="+mn-lt"/>
                <a:ea typeface="+mn-ea"/>
                <a:cs typeface="+mn-cs"/>
              </a:rPr>
              <a:t> ήταν Σουηδή ζωγράφος. Οι αφηρημένοι πίνακες της, οι οποίοι εξερευνούσαν την πνευματικότητα, τους κύκλους της ζωής, τα σπειροειδή, τη γεωμετρία και τη θεωρία των χρωμάτων, συγκαταλέγονται στα πρώτα αφηρημένα έργα που είναι γνωστά στη Δυτική Ιστορία της Τέχνης.</a:t>
            </a:r>
            <a:endParaRPr lang="en-US" sz="1200" kern="1200" dirty="0">
              <a:solidFill>
                <a:schemeClr val="tx1"/>
              </a:solidFill>
              <a:effectLst/>
              <a:latin typeface="+mn-lt"/>
              <a:ea typeface="+mn-ea"/>
              <a:cs typeface="+mn-cs"/>
            </a:endParaRPr>
          </a:p>
          <a:p>
            <a:pPr marL="228600" lvl="0" indent="-228600">
              <a:buFont typeface="+mj-lt"/>
              <a:buAutoNum type="arabicPeriod"/>
            </a:pPr>
            <a:r>
              <a:rPr lang="el-GR" sz="1200" b="1" kern="1200" dirty="0">
                <a:solidFill>
                  <a:schemeClr val="tx1"/>
                </a:solidFill>
                <a:effectLst/>
                <a:latin typeface="+mn-lt"/>
                <a:ea typeface="+mn-ea"/>
                <a:cs typeface="+mn-cs"/>
              </a:rPr>
              <a:t>Στέφαν </a:t>
            </a:r>
            <a:r>
              <a:rPr lang="el-GR" sz="1200" b="1" kern="1200" dirty="0" err="1">
                <a:solidFill>
                  <a:schemeClr val="tx1"/>
                </a:solidFill>
                <a:effectLst/>
                <a:latin typeface="+mn-lt"/>
                <a:ea typeface="+mn-ea"/>
                <a:cs typeface="+mn-cs"/>
              </a:rPr>
              <a:t>Τσβάιχ</a:t>
            </a:r>
            <a:r>
              <a:rPr lang="el-GR" sz="1200" kern="1200" dirty="0">
                <a:solidFill>
                  <a:schemeClr val="tx1"/>
                </a:solidFill>
                <a:effectLst/>
                <a:latin typeface="+mn-lt"/>
                <a:ea typeface="+mn-ea"/>
                <a:cs typeface="+mn-cs"/>
              </a:rPr>
              <a:t>: Αυστριακός μυθιστοριογράφος, θεατρικός συγγραφέας, δημοσιογράφος και βιογράφος. Ίσως γνωρίζετε ένα από τα σημαντικότερα έργα του, «Σκακιστική νουβέλα και άλλες ιστορίες» (1941), μια συλλογή πέντε ευφυέστατων και δημιουργικών ψυχολογικών θρίλερ.</a:t>
            </a:r>
            <a:endParaRPr lang="en-US" sz="1200" kern="1200" dirty="0">
              <a:solidFill>
                <a:schemeClr val="tx1"/>
              </a:solidFill>
              <a:effectLst/>
              <a:latin typeface="+mn-lt"/>
              <a:ea typeface="+mn-ea"/>
              <a:cs typeface="+mn-cs"/>
            </a:endParaRPr>
          </a:p>
          <a:p>
            <a:pPr marL="228600" lvl="0" indent="-228600">
              <a:buFont typeface="+mj-lt"/>
              <a:buAutoNum type="arabicPeriod"/>
            </a:pPr>
            <a:r>
              <a:rPr lang="el-GR" sz="1200" b="1" kern="1200" dirty="0" err="1">
                <a:solidFill>
                  <a:schemeClr val="tx1"/>
                </a:solidFill>
                <a:effectLst/>
                <a:latin typeface="+mn-lt"/>
                <a:ea typeface="+mn-ea"/>
                <a:cs typeface="+mn-cs"/>
              </a:rPr>
              <a:t>Βισουάβα</a:t>
            </a:r>
            <a:r>
              <a:rPr lang="el-GR" sz="1200" b="1" kern="1200" dirty="0">
                <a:solidFill>
                  <a:schemeClr val="tx1"/>
                </a:solidFill>
                <a:effectLst/>
                <a:latin typeface="+mn-lt"/>
                <a:ea typeface="+mn-ea"/>
                <a:cs typeface="+mn-cs"/>
              </a:rPr>
              <a:t> Σιμπόρσκα</a:t>
            </a:r>
            <a:r>
              <a:rPr lang="el-GR" sz="1200" kern="1200" dirty="0">
                <a:solidFill>
                  <a:schemeClr val="tx1"/>
                </a:solidFill>
                <a:effectLst/>
                <a:latin typeface="+mn-lt"/>
                <a:ea typeface="+mn-ea"/>
                <a:cs typeface="+mn-cs"/>
              </a:rPr>
              <a:t>: Πολωνή ποιήτρια, δοκιμιογράφος και μεταφράστρια, κέρδισε το Βραβείο Νόμπελ Λογοτεχνίας το 1996. Μια από τις πιο διάσημες συλλογές ποιημάτων της είναι το «Θέα με κόκκο άμμου».</a:t>
            </a:r>
            <a:endParaRPr lang="en-US" sz="1200" kern="1200" dirty="0">
              <a:solidFill>
                <a:schemeClr val="tx1"/>
              </a:solidFill>
              <a:effectLst/>
              <a:latin typeface="+mn-lt"/>
              <a:ea typeface="+mn-ea"/>
              <a:cs typeface="+mn-cs"/>
            </a:endParaRPr>
          </a:p>
          <a:p>
            <a:pPr marL="228600" lvl="0" indent="-228600">
              <a:buFont typeface="+mj-lt"/>
              <a:buAutoNum type="arabicPeriod"/>
            </a:pPr>
            <a:r>
              <a:rPr lang="el-GR" sz="1200" kern="1200" dirty="0">
                <a:solidFill>
                  <a:schemeClr val="tx1"/>
                </a:solidFill>
                <a:effectLst/>
                <a:latin typeface="+mn-lt"/>
                <a:ea typeface="+mn-ea"/>
                <a:cs typeface="+mn-cs"/>
              </a:rPr>
              <a:t>Η </a:t>
            </a:r>
            <a:r>
              <a:rPr lang="el-GR" sz="1200" b="1" kern="1200" dirty="0">
                <a:solidFill>
                  <a:schemeClr val="tx1"/>
                </a:solidFill>
                <a:effectLst/>
                <a:latin typeface="+mn-lt"/>
                <a:ea typeface="+mn-ea"/>
                <a:cs typeface="+mn-cs"/>
              </a:rPr>
              <a:t>Σιμόν ντε </a:t>
            </a:r>
            <a:r>
              <a:rPr lang="el-GR" sz="1200" b="1" kern="1200" dirty="0" err="1">
                <a:solidFill>
                  <a:schemeClr val="tx1"/>
                </a:solidFill>
                <a:effectLst/>
                <a:latin typeface="+mn-lt"/>
                <a:ea typeface="+mn-ea"/>
                <a:cs typeface="+mn-cs"/>
              </a:rPr>
              <a:t>Μποβουάρ</a:t>
            </a:r>
            <a:r>
              <a:rPr lang="el-GR" sz="1200" kern="1200" dirty="0">
                <a:solidFill>
                  <a:schemeClr val="tx1"/>
                </a:solidFill>
                <a:effectLst/>
                <a:latin typeface="+mn-lt"/>
                <a:ea typeface="+mn-ea"/>
                <a:cs typeface="+mn-cs"/>
              </a:rPr>
              <a:t> ήταν Γαλλίδα συγγραφέας, φιλόσοφος και δοκιμιογράφος. Ένα από τα πιο διάσημα έργα της είναι το αυτοβιογραφικό της μυθιστόρημα «Οι αναμνήσεις μιας καθωσπρέπει κόρης» (1958), όπου μιλά για τα νεανικά της χρόνια.</a:t>
            </a:r>
            <a:endParaRPr lang="en-US" sz="1200" kern="1200" dirty="0">
              <a:solidFill>
                <a:schemeClr val="tx1"/>
              </a:solidFill>
              <a:effectLst/>
              <a:latin typeface="+mn-lt"/>
              <a:ea typeface="+mn-ea"/>
              <a:cs typeface="+mn-cs"/>
            </a:endParaRPr>
          </a:p>
          <a:p>
            <a:pPr marL="228600" lvl="0" indent="-228600">
              <a:buFont typeface="+mj-lt"/>
              <a:buAutoNum type="arabicPeriod"/>
            </a:pPr>
            <a:r>
              <a:rPr lang="el-GR" sz="1200" kern="1200" dirty="0">
                <a:solidFill>
                  <a:schemeClr val="tx1"/>
                </a:solidFill>
                <a:effectLst/>
                <a:latin typeface="+mn-lt"/>
                <a:ea typeface="+mn-ea"/>
                <a:cs typeface="+mn-cs"/>
              </a:rPr>
              <a:t>Η </a:t>
            </a:r>
            <a:r>
              <a:rPr lang="el-GR" sz="1200" b="1" kern="1200" dirty="0" err="1">
                <a:solidFill>
                  <a:schemeClr val="tx1"/>
                </a:solidFill>
                <a:effectLst/>
                <a:latin typeface="+mn-lt"/>
                <a:ea typeface="+mn-ea"/>
                <a:cs typeface="+mn-cs"/>
              </a:rPr>
              <a:t>Μάγκντα</a:t>
            </a:r>
            <a:r>
              <a:rPr lang="el-GR" sz="1200" b="1" kern="1200" dirty="0">
                <a:solidFill>
                  <a:schemeClr val="tx1"/>
                </a:solidFill>
                <a:effectLst/>
                <a:latin typeface="+mn-lt"/>
                <a:ea typeface="+mn-ea"/>
                <a:cs typeface="+mn-cs"/>
              </a:rPr>
              <a:t> </a:t>
            </a:r>
            <a:r>
              <a:rPr lang="el-GR" sz="1200" b="1" kern="1200" dirty="0" err="1">
                <a:solidFill>
                  <a:schemeClr val="tx1"/>
                </a:solidFill>
                <a:effectLst/>
                <a:latin typeface="+mn-lt"/>
                <a:ea typeface="+mn-ea"/>
                <a:cs typeface="+mn-cs"/>
              </a:rPr>
              <a:t>Σάμπο</a:t>
            </a:r>
            <a:r>
              <a:rPr lang="el-GR" sz="1200" kern="1200" dirty="0">
                <a:solidFill>
                  <a:schemeClr val="tx1"/>
                </a:solidFill>
                <a:effectLst/>
                <a:latin typeface="+mn-lt"/>
                <a:ea typeface="+mn-ea"/>
                <a:cs typeface="+mn-cs"/>
              </a:rPr>
              <a:t> ήταν </a:t>
            </a:r>
            <a:r>
              <a:rPr lang="el-GR" sz="1200" kern="1200" dirty="0" err="1">
                <a:solidFill>
                  <a:schemeClr val="tx1"/>
                </a:solidFill>
                <a:effectLst/>
                <a:latin typeface="+mn-lt"/>
                <a:ea typeface="+mn-ea"/>
                <a:cs typeface="+mn-cs"/>
              </a:rPr>
              <a:t>Ουγγαρέζα</a:t>
            </a:r>
            <a:r>
              <a:rPr lang="el-GR" sz="1200" kern="1200" dirty="0">
                <a:solidFill>
                  <a:schemeClr val="tx1"/>
                </a:solidFill>
                <a:effectLst/>
                <a:latin typeface="+mn-lt"/>
                <a:ea typeface="+mn-ea"/>
                <a:cs typeface="+mn-cs"/>
              </a:rPr>
              <a:t> μυθιστοριογράφος, η οποία έγραψε θεατρικά έργα, δοκίμια, μελέτες, απομνημονεύματα, ποίηση και παιδική λογοτεχνία. Το μυθιστόρημά της «Η πόρτα» δημοσιεύθηκε το 1987 και έγινε ένα από τα πιο διάσημα έργα της παγκοσμίως.</a:t>
            </a:r>
            <a:endParaRPr lang="en-US" sz="1200" kern="1200" dirty="0">
              <a:solidFill>
                <a:schemeClr val="tx1"/>
              </a:solidFill>
              <a:effectLst/>
              <a:latin typeface="+mn-lt"/>
              <a:ea typeface="+mn-ea"/>
              <a:cs typeface="+mn-cs"/>
            </a:endParaRPr>
          </a:p>
          <a:p>
            <a:endParaRPr lang="fr-BE" sz="1200" b="1" i="1"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b="1" i="1" kern="1200" dirty="0">
                <a:solidFill>
                  <a:schemeClr val="tx1"/>
                </a:solidFill>
                <a:effectLst/>
                <a:latin typeface="+mn-lt"/>
                <a:ea typeface="+mn-ea"/>
                <a:cs typeface="+mn-cs"/>
              </a:rPr>
              <a:t>Ποιους άλλους Ευρωπαίους καλλιτέχνες γνωρίζετε;</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8</a:t>
            </a:fld>
            <a:endParaRPr lang="fr-FR"/>
          </a:p>
        </p:txBody>
      </p:sp>
    </p:spTree>
    <p:extLst>
      <p:ext uri="{BB962C8B-B14F-4D97-AF65-F5344CB8AC3E}">
        <p14:creationId xmlns:p14="http://schemas.microsoft.com/office/powerpoint/2010/main" val="2899160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Κάθε χώρα της ΕΕ έχει τον δικό της πολιτισμό, γλώσσα και παραδόσεις. Ωστόσο, όλες οι χώρες μοιράζονται τις ίδιες κοινές αξίες τις οποίες οφείλουν </a:t>
            </a:r>
            <a:r>
              <a:rPr lang="el-GR" sz="1200" b="0" i="0" kern="1200" dirty="0">
                <a:solidFill>
                  <a:schemeClr val="tx1"/>
                </a:solidFill>
                <a:effectLst/>
                <a:latin typeface="+mn-lt"/>
                <a:ea typeface="+mn-ea"/>
                <a:cs typeface="+mn-cs"/>
              </a:rPr>
              <a:t>να σέβονται</a:t>
            </a:r>
            <a:r>
              <a:rPr lang="el-GR" sz="1200" kern="1200" dirty="0">
                <a:solidFill>
                  <a:schemeClr val="tx1"/>
                </a:solidFill>
                <a:effectLst/>
                <a:latin typeface="+mn-lt"/>
                <a:ea typeface="+mn-ea"/>
                <a:cs typeface="+mn-cs"/>
              </a:rPr>
              <a:t>, εάν επιθυμούν να ανήκουν στην Ευρωπαϊκή Ένωση:</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Ανθρώπινη αξιοπρέπεια</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Ελευθερία</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Δημοκρατία</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Ισότητα</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Κράτος δικαίου</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Ανθρώπινα δικαιώματα</a:t>
            </a:r>
            <a:endParaRPr lang="en-US" sz="1200" kern="1200" dirty="0">
              <a:solidFill>
                <a:schemeClr val="tx1"/>
              </a:solidFill>
              <a:effectLst/>
              <a:latin typeface="+mn-lt"/>
              <a:ea typeface="+mn-ea"/>
              <a:cs typeface="+mn-cs"/>
            </a:endParaRPr>
          </a:p>
          <a:p>
            <a:endParaRPr lang="fr-BE" sz="1200" b="1" i="1"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b="1" i="1" kern="1200" dirty="0">
                <a:solidFill>
                  <a:schemeClr val="tx1"/>
                </a:solidFill>
                <a:effectLst/>
                <a:latin typeface="+mn-lt"/>
                <a:ea typeface="+mn-ea"/>
                <a:cs typeface="+mn-cs"/>
              </a:rPr>
              <a:t>Ποια από τις ευρωπαϊκές αξίες είναι η πιο σημαντική για εσάς και γιατί;</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9</a:t>
            </a:fld>
            <a:endParaRPr lang="fr-FR"/>
          </a:p>
        </p:txBody>
      </p:sp>
    </p:spTree>
    <p:extLst>
      <p:ext uri="{BB962C8B-B14F-4D97-AF65-F5344CB8AC3E}">
        <p14:creationId xmlns:p14="http://schemas.microsoft.com/office/powerpoint/2010/main" val="424296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fr-BE"/>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799776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20981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2129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495555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285183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91456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802642" y="1122363"/>
            <a:ext cx="8007029" cy="2387600"/>
          </a:xfrm>
        </p:spPr>
        <p:txBody>
          <a:bodyPr anchor="b">
            <a:noAutofit/>
          </a:bodyPr>
          <a:lstStyle>
            <a:lvl1pPr algn="l">
              <a:defRPr sz="45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802642" y="3602038"/>
            <a:ext cx="800702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0786" y="6045258"/>
            <a:ext cx="1288884" cy="451153"/>
          </a:xfrm>
          <a:prstGeom prst="rect">
            <a:avLst/>
          </a:prstGeom>
        </p:spPr>
      </p:pic>
    </p:spTree>
    <p:extLst>
      <p:ext uri="{BB962C8B-B14F-4D97-AF65-F5344CB8AC3E}">
        <p14:creationId xmlns:p14="http://schemas.microsoft.com/office/powerpoint/2010/main" val="4093305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5389" y="6045865"/>
            <a:ext cx="1287150" cy="450546"/>
          </a:xfrm>
          <a:prstGeom prst="rect">
            <a:avLst/>
          </a:prstGeom>
        </p:spPr>
      </p:pic>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06142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363151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8764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88964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896312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647175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688894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05994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10632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701769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38442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19099426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630383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Edit Master text styles</a:t>
            </a:r>
          </a:p>
        </p:txBody>
      </p:sp>
    </p:spTree>
    <p:extLst>
      <p:ext uri="{BB962C8B-B14F-4D97-AF65-F5344CB8AC3E}">
        <p14:creationId xmlns:p14="http://schemas.microsoft.com/office/powerpoint/2010/main" val="3152398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628650" y="3630614"/>
            <a:ext cx="78867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57857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fr-BE"/>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500784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1918990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7108965" y="1913417"/>
            <a:ext cx="1406386" cy="2434309"/>
          </a:xfrm>
          <a:solidFill>
            <a:schemeClr val="bg2"/>
          </a:solidFill>
          <a:ln w="28575">
            <a:solidFill>
              <a:schemeClr val="bg1"/>
            </a:solidFill>
          </a:ln>
        </p:spPr>
        <p:txBody>
          <a:bodyPr/>
          <a:lstStyle/>
          <a:p>
            <a:r>
              <a:rPr lang="en-US"/>
              <a:t>Click icon to add picture</a:t>
            </a:r>
            <a:endParaRPr lang="en-GB"/>
          </a:p>
        </p:txBody>
      </p:sp>
      <p:sp>
        <p:nvSpPr>
          <p:cNvPr id="9" name="Picture Placeholder 5"/>
          <p:cNvSpPr>
            <a:spLocks noGrp="1"/>
          </p:cNvSpPr>
          <p:nvPr>
            <p:ph type="pic" sz="quarter" idx="14"/>
          </p:nvPr>
        </p:nvSpPr>
        <p:spPr>
          <a:xfrm>
            <a:off x="5288551" y="2898477"/>
            <a:ext cx="1730463" cy="2307284"/>
          </a:xfrm>
          <a:solidFill>
            <a:schemeClr val="bg2"/>
          </a:solidFill>
          <a:ln w="28575">
            <a:solidFill>
              <a:schemeClr val="bg1"/>
            </a:solidFill>
          </a:ln>
        </p:spPr>
        <p:txBody>
          <a:bodyPr/>
          <a:lstStyle/>
          <a:p>
            <a:r>
              <a:rPr lang="en-US"/>
              <a:t>Click icon to add picture</a:t>
            </a:r>
            <a:endParaRPr lang="en-GB"/>
          </a:p>
        </p:txBody>
      </p:sp>
      <p:sp>
        <p:nvSpPr>
          <p:cNvPr id="8" name="Picture Placeholder 5"/>
          <p:cNvSpPr>
            <a:spLocks noGrp="1"/>
          </p:cNvSpPr>
          <p:nvPr>
            <p:ph type="pic" sz="quarter" idx="13"/>
          </p:nvPr>
        </p:nvSpPr>
        <p:spPr>
          <a:xfrm>
            <a:off x="3061485" y="1913416"/>
            <a:ext cx="2389134" cy="2184030"/>
          </a:xfrm>
          <a:solidFill>
            <a:schemeClr val="bg2"/>
          </a:solidFill>
          <a:ln w="28575">
            <a:solidFill>
              <a:schemeClr val="bg1"/>
            </a:solidFill>
          </a:ln>
        </p:spPr>
        <p:txBody>
          <a:bodyPr/>
          <a:lstStyle/>
          <a:p>
            <a:r>
              <a:rPr lang="en-US"/>
              <a:t>Click icon to add picture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703660" y="1748078"/>
            <a:ext cx="1982390" cy="1868487"/>
          </a:xfrm>
          <a:solidFill>
            <a:schemeClr val="bg2"/>
          </a:solidFill>
          <a:ln w="28575">
            <a:solidFill>
              <a:schemeClr val="bg1"/>
            </a:solidFill>
          </a:ln>
        </p:spPr>
        <p:txBody>
          <a:bodyPr/>
          <a:lstStyle/>
          <a:p>
            <a:r>
              <a:rPr lang="en-US"/>
              <a:t>Click icon to add picture</a:t>
            </a:r>
            <a:endParaRPr lang="en-GB"/>
          </a:p>
        </p:txBody>
      </p:sp>
      <p:sp>
        <p:nvSpPr>
          <p:cNvPr id="7" name="Picture Placeholder 5"/>
          <p:cNvSpPr>
            <a:spLocks noGrp="1"/>
          </p:cNvSpPr>
          <p:nvPr>
            <p:ph type="pic" sz="quarter" idx="12"/>
          </p:nvPr>
        </p:nvSpPr>
        <p:spPr>
          <a:xfrm>
            <a:off x="2130189" y="2860831"/>
            <a:ext cx="1215323" cy="2184030"/>
          </a:xfrm>
          <a:solidFill>
            <a:schemeClr val="bg2"/>
          </a:solidFill>
          <a:ln w="28575">
            <a:solidFill>
              <a:schemeClr val="bg1"/>
            </a:solidFill>
          </a:ln>
        </p:spPr>
        <p:txBody>
          <a:bodyPr/>
          <a:lstStyle/>
          <a:p>
            <a:r>
              <a:rPr lang="en-US"/>
              <a:t>Click icon to add picture</a:t>
            </a:r>
            <a:endParaRPr lang="en-GB"/>
          </a:p>
        </p:txBody>
      </p:sp>
      <p:sp>
        <p:nvSpPr>
          <p:cNvPr id="12" name="Picture Placeholder 11"/>
          <p:cNvSpPr>
            <a:spLocks noGrp="1"/>
          </p:cNvSpPr>
          <p:nvPr>
            <p:ph type="pic" sz="quarter" idx="16"/>
          </p:nvPr>
        </p:nvSpPr>
        <p:spPr>
          <a:xfrm>
            <a:off x="3689323" y="3790927"/>
            <a:ext cx="1490663" cy="1987550"/>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3" name="Picture Placeholder 11"/>
          <p:cNvSpPr>
            <a:spLocks noGrp="1"/>
          </p:cNvSpPr>
          <p:nvPr>
            <p:ph type="pic" sz="quarter" idx="17"/>
          </p:nvPr>
        </p:nvSpPr>
        <p:spPr>
          <a:xfrm>
            <a:off x="703660" y="3908959"/>
            <a:ext cx="1313615" cy="1751486"/>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4"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13197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52431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fr-BE"/>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C9FA8FDF-3DAB-064F-ACC4-ED7A67D18D26}" type="datetimeFigureOut">
              <a:rPr lang="fr-FR" smtClean="0"/>
              <a:t>02/05/2025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8477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Date Placeholder 2"/>
          <p:cNvSpPr>
            <a:spLocks noGrp="1"/>
          </p:cNvSpPr>
          <p:nvPr>
            <p:ph type="dt" sz="half" idx="10"/>
          </p:nvPr>
        </p:nvSpPr>
        <p:spPr/>
        <p:txBody>
          <a:bodyPr/>
          <a:lstStyle/>
          <a:p>
            <a:fld id="{C9FA8FDF-3DAB-064F-ACC4-ED7A67D18D26}" type="datetimeFigureOut">
              <a:rPr lang="fr-FR" smtClean="0"/>
              <a:t>02/05/2025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30894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A8FDF-3DAB-064F-ACC4-ED7A67D18D26}" type="datetimeFigureOut">
              <a:rPr lang="fr-FR" smtClean="0"/>
              <a:t>02/05/2025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1304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64460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908270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9FA8FDF-3DAB-064F-ACC4-ED7A67D18D26}" type="datetimeFigureOut">
              <a:rPr lang="fr-FR" smtClean="0"/>
              <a:t>02/05/2025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09E056-FA89-C94B-A55B-0D06588B2422}" type="slidenum">
              <a:rPr lang="fr-FR" smtClean="0"/>
              <a:t>‹#›</a:t>
            </a:fld>
            <a:endParaRPr lang="fr-FR"/>
          </a:p>
        </p:txBody>
      </p:sp>
    </p:spTree>
    <p:extLst>
      <p:ext uri="{BB962C8B-B14F-4D97-AF65-F5344CB8AC3E}">
        <p14:creationId xmlns:p14="http://schemas.microsoft.com/office/powerpoint/2010/main" val="32473684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628650" y="6131287"/>
            <a:ext cx="20574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7525389" y="6045989"/>
            <a:ext cx="1286800" cy="450423"/>
          </a:xfrm>
          <a:prstGeom prst="rect">
            <a:avLst/>
          </a:prstGeom>
        </p:spPr>
      </p:pic>
    </p:spTree>
    <p:extLst>
      <p:ext uri="{BB962C8B-B14F-4D97-AF65-F5344CB8AC3E}">
        <p14:creationId xmlns:p14="http://schemas.microsoft.com/office/powerpoint/2010/main" val="384198279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62.jpeg"/><Relationship Id="rId7" Type="http://schemas.openxmlformats.org/officeDocument/2006/relationships/diagramQuickStyle" Target="../diagrams/quickStyle7.xml"/><Relationship Id="rId12"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Layout" Target="../diagrams/layout7.xml"/><Relationship Id="rId11" Type="http://schemas.openxmlformats.org/officeDocument/2006/relationships/hyperlink" Target="https://en.wikipedia.org/wiki/en:Creative_Commons" TargetMode="External"/><Relationship Id="rId5" Type="http://schemas.openxmlformats.org/officeDocument/2006/relationships/diagramData" Target="../diagrams/data7.xml"/><Relationship Id="rId10" Type="http://schemas.openxmlformats.org/officeDocument/2006/relationships/image" Target="../media/image64.jpeg"/><Relationship Id="rId4" Type="http://schemas.openxmlformats.org/officeDocument/2006/relationships/image" Target="../media/image63.png"/><Relationship Id="rId9" Type="http://schemas.microsoft.com/office/2007/relationships/diagramDrawing" Target="../diagrams/drawing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13" Type="http://schemas.openxmlformats.org/officeDocument/2006/relationships/diagramColors" Target="../diagrams/colors9.xml"/><Relationship Id="rId3" Type="http://schemas.openxmlformats.org/officeDocument/2006/relationships/image" Target="../media/image65.jpeg"/><Relationship Id="rId7" Type="http://schemas.openxmlformats.org/officeDocument/2006/relationships/diagramColors" Target="../diagrams/colors8.xml"/><Relationship Id="rId12" Type="http://schemas.openxmlformats.org/officeDocument/2006/relationships/diagramQuickStyle" Target="../diagrams/quickStyle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8.xml"/><Relationship Id="rId11" Type="http://schemas.openxmlformats.org/officeDocument/2006/relationships/diagramLayout" Target="../diagrams/layout9.xml"/><Relationship Id="rId5" Type="http://schemas.openxmlformats.org/officeDocument/2006/relationships/diagramLayout" Target="../diagrams/layout8.xml"/><Relationship Id="rId10" Type="http://schemas.openxmlformats.org/officeDocument/2006/relationships/diagramData" Target="../diagrams/data9.xml"/><Relationship Id="rId4" Type="http://schemas.openxmlformats.org/officeDocument/2006/relationships/diagramData" Target="../diagrams/data8.xml"/><Relationship Id="rId9" Type="http://schemas.openxmlformats.org/officeDocument/2006/relationships/image" Target="../media/image66.png"/><Relationship Id="rId14" Type="http://schemas.microsoft.com/office/2007/relationships/diagramDrawing" Target="../diagrams/drawing9.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67.jpeg"/><Relationship Id="rId7" Type="http://schemas.openxmlformats.org/officeDocument/2006/relationships/diagramLayout" Target="../diagrams/layout10.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69.png"/><Relationship Id="rId10" Type="http://schemas.microsoft.com/office/2007/relationships/diagramDrawing" Target="../diagrams/drawing10.xml"/><Relationship Id="rId4" Type="http://schemas.openxmlformats.org/officeDocument/2006/relationships/image" Target="../media/image68.jpeg"/><Relationship Id="rId9" Type="http://schemas.openxmlformats.org/officeDocument/2006/relationships/diagramColors" Target="../diagrams/colors10.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8.jpeg"/><Relationship Id="rId7" Type="http://schemas.openxmlformats.org/officeDocument/2006/relationships/diagramLayout" Target="../diagrams/layout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image" Target="../media/image71.jpeg"/><Relationship Id="rId10" Type="http://schemas.microsoft.com/office/2007/relationships/diagramDrawing" Target="../diagrams/drawing11.xml"/><Relationship Id="rId4" Type="http://schemas.openxmlformats.org/officeDocument/2006/relationships/image" Target="../media/image70.jpeg"/><Relationship Id="rId9" Type="http://schemas.openxmlformats.org/officeDocument/2006/relationships/diagramColors" Target="../diagrams/colors11.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74.jpeg"/><Relationship Id="rId4" Type="http://schemas.openxmlformats.org/officeDocument/2006/relationships/diagramLayout" Target="../diagrams/layout12.xml"/><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75.pn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5" Type="http://schemas.openxmlformats.org/officeDocument/2006/relationships/image" Target="../media/image77.jpg"/><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image" Target="../media/image76.jpeg"/></Relationships>
</file>

<file path=ppt/slides/_rels/slide3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8.jfif"/><Relationship Id="rId7" Type="http://schemas.openxmlformats.org/officeDocument/2006/relationships/diagramColors" Target="../diagrams/colors1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10" Type="http://schemas.openxmlformats.org/officeDocument/2006/relationships/image" Target="../media/image80.jpeg"/><Relationship Id="rId4" Type="http://schemas.openxmlformats.org/officeDocument/2006/relationships/diagramData" Target="../diagrams/data15.xml"/><Relationship Id="rId9" Type="http://schemas.openxmlformats.org/officeDocument/2006/relationships/image" Target="../media/image79.jp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g"/><Relationship Id="rId5" Type="http://schemas.openxmlformats.org/officeDocument/2006/relationships/image" Target="../media/image86.jpg"/><Relationship Id="rId10" Type="http://schemas.openxmlformats.org/officeDocument/2006/relationships/hyperlink" Target="https://europa.eu/learning-corner/home_el"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9.png"/><Relationship Id="rId7" Type="http://schemas.openxmlformats.org/officeDocument/2006/relationships/hyperlink" Target="https://europa.eu/european-union/contact/social-networks_el"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meet-us_el" TargetMode="External"/><Relationship Id="rId5" Type="http://schemas.openxmlformats.org/officeDocument/2006/relationships/hyperlink" Target="https://europa.eu/european-union/contact_el" TargetMode="External"/><Relationship Id="rId4" Type="http://schemas.openxmlformats.org/officeDocument/2006/relationships/hyperlink" Target="https://europa.eu/european-union/contact_en"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image" Target="../media/image91.png"/><Relationship Id="rId7"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hyperlink" Target="mailto:COMM-A2@ec.europa.eu" TargetMode="External"/><Relationship Id="rId5" Type="http://schemas.openxmlformats.org/officeDocument/2006/relationships/hyperlink" Target="https://europa.eu/learning-corner/home_en" TargetMode="External"/><Relationship Id="rId4" Type="http://schemas.openxmlformats.org/officeDocument/2006/relationships/hyperlink" Target="NULL" TargetMode="External"/><Relationship Id="rId9"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7000"/>
            <a:lum/>
          </a:blip>
          <a:srcRect/>
          <a:stretch>
            <a:fillRect l="-8000" r="-8000"/>
          </a:stretch>
        </a:blipFill>
        <a:effectLst/>
      </p:bgPr>
    </p:bg>
    <p:spTree>
      <p:nvGrpSpPr>
        <p:cNvPr id="1" name=""/>
        <p:cNvGrpSpPr/>
        <p:nvPr/>
      </p:nvGrpSpPr>
      <p:grpSpPr>
        <a:xfrm>
          <a:off x="0" y="0"/>
          <a:ext cx="0" cy="0"/>
          <a:chOff x="0" y="0"/>
          <a:chExt cx="0" cy="0"/>
        </a:xfrm>
      </p:grpSpPr>
      <p:sp>
        <p:nvSpPr>
          <p:cNvPr id="2" name="Folded Corner 1"/>
          <p:cNvSpPr/>
          <p:nvPr/>
        </p:nvSpPr>
        <p:spPr>
          <a:xfrm rot="21415103">
            <a:off x="1760100" y="1497039"/>
            <a:ext cx="3503193" cy="3068872"/>
          </a:xfrm>
          <a:prstGeom prst="foldedCorner">
            <a:avLst/>
          </a:prstGeom>
          <a:solidFill>
            <a:srgbClr val="FF0000">
              <a:alpha val="91000"/>
            </a:srgb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3" name="TextBox 2"/>
          <p:cNvSpPr txBox="1"/>
          <p:nvPr/>
        </p:nvSpPr>
        <p:spPr>
          <a:xfrm>
            <a:off x="1951194" y="2246645"/>
            <a:ext cx="2975882" cy="1569660"/>
          </a:xfrm>
          <a:prstGeom prst="rect">
            <a:avLst/>
          </a:prstGeom>
          <a:noFill/>
          <a:scene3d>
            <a:camera prst="isometricOffAxis1Right"/>
            <a:lightRig rig="threePt" dir="t"/>
          </a:scene3d>
        </p:spPr>
        <p:txBody>
          <a:bodyPr wrap="square" rtlCol="0">
            <a:spAutoFit/>
          </a:bodyPr>
          <a:lstStyle/>
          <a:p>
            <a:pPr algn="ctr"/>
            <a:r>
              <a:rPr lang="el-GR" sz="4800" b="1" dirty="0">
                <a:solidFill>
                  <a:schemeClr val="bg1"/>
                </a:solidFill>
              </a:rPr>
              <a:t>Η ΕΕ ΜΕ ΔΥΟ ΛΟΓΙΑ</a:t>
            </a:r>
            <a:endParaRPr lang="fr-BE" sz="4800" b="1" dirty="0">
              <a:solidFill>
                <a:schemeClr val="bg1"/>
              </a:solidFill>
            </a:endParaRPr>
          </a:p>
        </p:txBody>
      </p:sp>
      <p:cxnSp>
        <p:nvCxnSpPr>
          <p:cNvPr id="8" name="Straight Connector 7"/>
          <p:cNvCxnSpPr/>
          <p:nvPr/>
        </p:nvCxnSpPr>
        <p:spPr>
          <a:xfrm>
            <a:off x="1878631" y="1920752"/>
            <a:ext cx="145126" cy="4228910"/>
          </a:xfrm>
          <a:prstGeom prst="line">
            <a:avLst/>
          </a:prstGeom>
          <a:ln w="38100" cap="sq"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331376" y="6676325"/>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pic>
        <p:nvPicPr>
          <p:cNvPr id="6" name="Picture 5" descr="A blue flag with yellow stars and a blue flag with black lines&#10;&#10;Description automatically generated"/>
          <p:cNvPicPr>
            <a:picLocks noChangeAspect="1"/>
          </p:cNvPicPr>
          <p:nvPr/>
        </p:nvPicPr>
        <p:blipFill>
          <a:blip r:embed="rId4"/>
          <a:stretch>
            <a:fillRect/>
          </a:stretch>
        </p:blipFill>
        <p:spPr>
          <a:xfrm>
            <a:off x="170910" y="6343501"/>
            <a:ext cx="852900" cy="517490"/>
          </a:xfrm>
          <a:prstGeom prst="rect">
            <a:avLst/>
          </a:prstGeom>
        </p:spPr>
      </p:pic>
    </p:spTree>
    <p:extLst>
      <p:ext uri="{BB962C8B-B14F-4D97-AF65-F5344CB8AC3E}">
        <p14:creationId xmlns:p14="http://schemas.microsoft.com/office/powerpoint/2010/main" val="320909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2" name="Rectangle 11"/>
          <p:cNvSpPr/>
          <p:nvPr/>
        </p:nvSpPr>
        <p:spPr>
          <a:xfrm rot="16200000">
            <a:off x="8308195" y="6044636"/>
            <a:ext cx="1425390" cy="246221"/>
          </a:xfrm>
          <a:prstGeom prst="rect">
            <a:avLst/>
          </a:prstGeom>
        </p:spPr>
        <p:txBody>
          <a:bodyPr wrap="none">
            <a:spAutoFit/>
          </a:bodyPr>
          <a:lstStyle/>
          <a:p>
            <a:r>
              <a:rPr lang="el-GR" sz="1000" b="1" dirty="0">
                <a:solidFill>
                  <a:srgbClr val="2A4591"/>
                </a:solidFill>
                <a:latin typeface="Arial" charset="0"/>
                <a:ea typeface="Arial" charset="0"/>
                <a:cs typeface="Arial" charset="0"/>
              </a:rPr>
              <a:t>ΤΙ ΕΙΝΑΙ Η ΕΥΡΩΠΗ;</a:t>
            </a:r>
          </a:p>
        </p:txBody>
      </p:sp>
      <p:cxnSp>
        <p:nvCxnSpPr>
          <p:cNvPr id="13" name="Connecteur droit 11"/>
          <p:cNvCxnSpPr/>
          <p:nvPr/>
        </p:nvCxnSpPr>
        <p:spPr>
          <a:xfrm>
            <a:off x="8897779" y="546225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dirty="0">
              <a:solidFill>
                <a:schemeClr val="accent1">
                  <a:lumMod val="50000"/>
                </a:schemeClr>
              </a:solidFill>
            </a:endParaRPr>
          </a:p>
          <a:p>
            <a:endParaRPr lang="en-IE" dirty="0"/>
          </a:p>
        </p:txBody>
      </p:sp>
      <p:sp>
        <p:nvSpPr>
          <p:cNvPr id="5" name="TextBox 4"/>
          <p:cNvSpPr txBox="1"/>
          <p:nvPr/>
        </p:nvSpPr>
        <p:spPr>
          <a:xfrm>
            <a:off x="1178335" y="1767840"/>
            <a:ext cx="6822665" cy="400110"/>
          </a:xfrm>
          <a:prstGeom prst="rect">
            <a:avLst/>
          </a:prstGeom>
          <a:noFill/>
        </p:spPr>
        <p:txBody>
          <a:bodyPr wrap="square" rtlCol="0">
            <a:spAutoFit/>
          </a:bodyPr>
          <a:lstStyle/>
          <a:p>
            <a:endParaRPr lang="en-IE" sz="2000" dirty="0"/>
          </a:p>
        </p:txBody>
      </p:sp>
      <p:sp>
        <p:nvSpPr>
          <p:cNvPr id="2" name="TextBox 1"/>
          <p:cNvSpPr txBox="1"/>
          <p:nvPr/>
        </p:nvSpPr>
        <p:spPr>
          <a:xfrm>
            <a:off x="868680" y="304800"/>
            <a:ext cx="6659880" cy="584775"/>
          </a:xfrm>
          <a:prstGeom prst="rect">
            <a:avLst/>
          </a:prstGeom>
          <a:noFill/>
        </p:spPr>
        <p:txBody>
          <a:bodyPr wrap="square" rtlCol="0">
            <a:spAutoFit/>
          </a:bodyPr>
          <a:lstStyle/>
          <a:p>
            <a:r>
              <a:rPr lang="el-GR" sz="3200" b="1" dirty="0">
                <a:solidFill>
                  <a:srgbClr val="003296"/>
                </a:solidFill>
              </a:rPr>
              <a:t>ΟΙ 24 ΕΠΙΣΗΜΕΣ ΓΛΩΣΣΕΣ ΤΗΣ ΕΕ </a:t>
            </a:r>
            <a:endParaRPr lang="en-IE" sz="3200" b="1" dirty="0">
              <a:solidFill>
                <a:srgbClr val="003296"/>
              </a:solidFill>
            </a:endParaRPr>
          </a:p>
        </p:txBody>
      </p:sp>
      <p:sp>
        <p:nvSpPr>
          <p:cNvPr id="8" name="Larme 8"/>
          <p:cNvSpPr/>
          <p:nvPr/>
        </p:nvSpPr>
        <p:spPr>
          <a:xfrm rot="5400000">
            <a:off x="217381" y="123972"/>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Picture 2" descr="A group of multicolored text on a black background&#10;&#10;Description automatically generated">
            <a:extLst>
              <a:ext uri="{FF2B5EF4-FFF2-40B4-BE49-F238E27FC236}">
                <a16:creationId xmlns:a16="http://schemas.microsoft.com/office/drawing/2014/main" id="{7CBDF264-E2DF-E09C-5C94-C0509A6FD2F5}"/>
              </a:ext>
            </a:extLst>
          </p:cNvPr>
          <p:cNvPicPr>
            <a:picLocks noChangeAspect="1"/>
          </p:cNvPicPr>
          <p:nvPr/>
        </p:nvPicPr>
        <p:blipFill>
          <a:blip r:embed="rId3"/>
          <a:stretch>
            <a:fillRect/>
          </a:stretch>
        </p:blipFill>
        <p:spPr>
          <a:xfrm>
            <a:off x="2514600" y="1371600"/>
            <a:ext cx="4114800" cy="4114800"/>
          </a:xfrm>
          <a:prstGeom prst="rect">
            <a:avLst/>
          </a:prstGeom>
        </p:spPr>
      </p:pic>
    </p:spTree>
    <p:extLst>
      <p:ext uri="{BB962C8B-B14F-4D97-AF65-F5344CB8AC3E}">
        <p14:creationId xmlns:p14="http://schemas.microsoft.com/office/powerpoint/2010/main" val="267100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graphicFrame>
        <p:nvGraphicFramePr>
          <p:cNvPr id="14" name="Diagram 13"/>
          <p:cNvGraphicFramePr/>
          <p:nvPr>
            <p:extLst>
              <p:ext uri="{D42A27DB-BD31-4B8C-83A1-F6EECF244321}">
                <p14:modId xmlns:p14="http://schemas.microsoft.com/office/powerpoint/2010/main" val="1561755785"/>
              </p:ext>
            </p:extLst>
          </p:nvPr>
        </p:nvGraphicFramePr>
        <p:xfrm>
          <a:off x="1" y="869919"/>
          <a:ext cx="9143999" cy="5988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77508"/>
            <a:ext cx="5791197" cy="584775"/>
          </a:xfrm>
          <a:prstGeom prst="rect">
            <a:avLst/>
          </a:prstGeom>
          <a:noFill/>
        </p:spPr>
        <p:txBody>
          <a:bodyPr wrap="square" rtlCol="0">
            <a:spAutoFit/>
          </a:bodyPr>
          <a:lstStyle/>
          <a:p>
            <a:r>
              <a:rPr lang="el-GR" sz="3200" b="1" dirty="0">
                <a:solidFill>
                  <a:srgbClr val="2A4591"/>
                </a:solidFill>
                <a:latin typeface="Calibri" charset="0"/>
                <a:ea typeface="Calibri" charset="0"/>
                <a:cs typeface="Calibri" charset="0"/>
              </a:rPr>
              <a:t>ΟΙΚΟΓΕΝΕΙΕΣ ΓΛΩΣΣΩΝ ΤΗΣ ΕΕ</a:t>
            </a:r>
          </a:p>
        </p:txBody>
      </p:sp>
      <p:sp>
        <p:nvSpPr>
          <p:cNvPr id="12" name="Rectangle 11"/>
          <p:cNvSpPr/>
          <p:nvPr/>
        </p:nvSpPr>
        <p:spPr>
          <a:xfrm rot="16200000">
            <a:off x="8308195" y="6044636"/>
            <a:ext cx="1425390" cy="246221"/>
          </a:xfrm>
          <a:prstGeom prst="rect">
            <a:avLst/>
          </a:prstGeom>
        </p:spPr>
        <p:txBody>
          <a:bodyPr wrap="none">
            <a:spAutoFit/>
          </a:bodyPr>
          <a:lstStyle/>
          <a:p>
            <a:r>
              <a:rPr lang="el-GR" sz="1000" b="1" dirty="0">
                <a:solidFill>
                  <a:srgbClr val="2A4591"/>
                </a:solidFill>
                <a:latin typeface="Arial" charset="0"/>
                <a:ea typeface="Arial" charset="0"/>
                <a:cs typeface="Arial" charset="0"/>
              </a:rPr>
              <a:t>ΤΙ ΕΙΝΑΙ Η ΕΥΡΩΠΗ;</a:t>
            </a:r>
          </a:p>
        </p:txBody>
      </p:sp>
      <p:cxnSp>
        <p:nvCxnSpPr>
          <p:cNvPr id="13" name="Connecteur droit 11"/>
          <p:cNvCxnSpPr/>
          <p:nvPr/>
        </p:nvCxnSpPr>
        <p:spPr>
          <a:xfrm>
            <a:off x="8897779" y="546225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dirty="0">
              <a:solidFill>
                <a:schemeClr val="accent1">
                  <a:lumMod val="50000"/>
                </a:schemeClr>
              </a:solidFill>
            </a:endParaRPr>
          </a:p>
          <a:p>
            <a:endParaRPr lang="en-IE" dirty="0"/>
          </a:p>
        </p:txBody>
      </p:sp>
    </p:spTree>
    <p:extLst>
      <p:ext uri="{BB962C8B-B14F-4D97-AF65-F5344CB8AC3E}">
        <p14:creationId xmlns:p14="http://schemas.microsoft.com/office/powerpoint/2010/main" val="164892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dirty="0">
              <a:solidFill>
                <a:srgbClr val="0082B0"/>
              </a:solidFill>
            </a:endParaRPr>
          </a:p>
        </p:txBody>
      </p:sp>
      <p:sp>
        <p:nvSpPr>
          <p:cNvPr id="5" name="Larme 4"/>
          <p:cNvSpPr/>
          <p:nvPr/>
        </p:nvSpPr>
        <p:spPr>
          <a:xfrm rot="5400000">
            <a:off x="1062576" y="2181998"/>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455820" y="2001838"/>
            <a:ext cx="6545179" cy="1107996"/>
          </a:xfrm>
          <a:prstGeom prst="rect">
            <a:avLst/>
          </a:prstGeom>
          <a:noFill/>
        </p:spPr>
        <p:txBody>
          <a:bodyPr wrap="square" rtlCol="0">
            <a:spAutoFit/>
          </a:bodyPr>
          <a:lstStyle/>
          <a:p>
            <a:pPr algn="ctr"/>
            <a:endParaRPr lang="fr-FR" b="1" dirty="0">
              <a:solidFill>
                <a:schemeClr val="bg1"/>
              </a:solidFill>
            </a:endParaRPr>
          </a:p>
          <a:p>
            <a:pPr algn="ctr"/>
            <a:r>
              <a:rPr lang="el-GR" sz="4800" b="1" dirty="0">
                <a:solidFill>
                  <a:schemeClr val="bg1"/>
                </a:solidFill>
              </a:rPr>
              <a:t>ΤΟ ΕΥΡΩΠΑΪΚΟ ΕΡΓΟ</a:t>
            </a:r>
            <a:endParaRPr lang="fr-FR" sz="4800" dirty="0">
              <a:solidFill>
                <a:schemeClr val="bg1"/>
              </a:solidFill>
            </a:endParaRPr>
          </a:p>
        </p:txBody>
      </p:sp>
      <p:pic>
        <p:nvPicPr>
          <p:cNvPr id="8" name="Image 7">
            <a:extLst>
              <a:ext uri="{FF2B5EF4-FFF2-40B4-BE49-F238E27FC236}">
                <a16:creationId xmlns:a16="http://schemas.microsoft.com/office/drawing/2014/main" id="{D2C76B6E-A0BE-0D49-8BC6-D9B639110F90}"/>
              </a:ext>
            </a:extLst>
          </p:cNvPr>
          <p:cNvPicPr>
            <a:picLocks noChangeAspect="1"/>
          </p:cNvPicPr>
          <p:nvPr/>
        </p:nvPicPr>
        <p:blipFill>
          <a:blip r:embed="rId3"/>
          <a:stretch>
            <a:fillRect/>
          </a:stretch>
        </p:blipFill>
        <p:spPr>
          <a:xfrm>
            <a:off x="5524500" y="3550903"/>
            <a:ext cx="2713334" cy="669524"/>
          </a:xfrm>
          <a:prstGeom prst="rect">
            <a:avLst/>
          </a:prstGeom>
        </p:spPr>
      </p:pic>
    </p:spTree>
    <p:extLst>
      <p:ext uri="{BB962C8B-B14F-4D97-AF65-F5344CB8AC3E}">
        <p14:creationId xmlns:p14="http://schemas.microsoft.com/office/powerpoint/2010/main" val="236523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6124FCEB-F0B2-E645-86BE-42FBDAEC4954}"/>
              </a:ext>
            </a:extLst>
          </p:cNvPr>
          <p:cNvSpPr/>
          <p:nvPr/>
        </p:nvSpPr>
        <p:spPr>
          <a:xfrm rot="5400000">
            <a:off x="1779572" y="619875"/>
            <a:ext cx="5584852" cy="5618251"/>
          </a:xfrm>
          <a:prstGeom prst="teardrop">
            <a:avLst/>
          </a:prstGeom>
          <a:solidFill>
            <a:srgbClr val="00B0F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2329857" y="1720840"/>
            <a:ext cx="4484282" cy="3416320"/>
          </a:xfrm>
          <a:prstGeom prst="rect">
            <a:avLst/>
          </a:prstGeom>
          <a:noFill/>
        </p:spPr>
        <p:txBody>
          <a:bodyPr wrap="square" rtlCol="0">
            <a:spAutoFit/>
          </a:bodyPr>
          <a:lstStyle/>
          <a:p>
            <a:pPr lvl="0" algn="ctr">
              <a:defRPr/>
            </a:pPr>
            <a:r>
              <a:rPr lang="el-GR" sz="5400" b="1" dirty="0">
                <a:solidFill>
                  <a:prstClr val="white"/>
                </a:solidFill>
              </a:rPr>
              <a:t>ΠΟΙΕΣ ΧΩΡΕΣ ΔΗΜΙΟΥΡΓΗΣΑΝ ΤΗΝ ΕΕ ΚΑΙ ΓΙΑΤΙ;</a:t>
            </a:r>
            <a:endParaRPr kumimoji="0" lang="fr-FR" sz="5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8331376" y="6673334"/>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dirty="0">
                <a:ln>
                  <a:noFill/>
                </a:ln>
                <a:solidFill>
                  <a:prstClr val="white"/>
                </a:solidFill>
                <a:effectLst/>
                <a:uLnTx/>
                <a:uFillTx/>
                <a:latin typeface="Calibri" panose="020F0502020204030204"/>
                <a:ea typeface="+mn-ea"/>
                <a:cs typeface="+mn-cs"/>
              </a:rPr>
              <a:t>EUROPEAN UNION</a:t>
            </a:r>
          </a:p>
        </p:txBody>
      </p:sp>
    </p:spTree>
    <p:extLst>
      <p:ext uri="{BB962C8B-B14F-4D97-AF65-F5344CB8AC3E}">
        <p14:creationId xmlns:p14="http://schemas.microsoft.com/office/powerpoint/2010/main" val="303751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31763"/>
            <a:ext cx="7162800" cy="792162"/>
          </a:xfrm>
        </p:spPr>
        <p:txBody>
          <a:bodyPr>
            <a:noAutofit/>
          </a:bodyPr>
          <a:lstStyle/>
          <a:p>
            <a:r>
              <a:rPr lang="en-IE" sz="3200" b="1" dirty="0">
                <a:solidFill>
                  <a:schemeClr val="accent5">
                    <a:lumMod val="50000"/>
                  </a:schemeClr>
                </a:solidFill>
              </a:rPr>
              <a:t>       </a:t>
            </a:r>
            <a:r>
              <a:rPr lang="el-GR" sz="3200" b="1" dirty="0">
                <a:solidFill>
                  <a:srgbClr val="00B0F0"/>
                </a:solidFill>
                <a:latin typeface="+mn-lt"/>
              </a:rPr>
              <a:t>ΑΠΟ ΤΟΝ ΠΟΛΕΜΟ ΣΤΗΝ ΕΙΡΗΝΗ</a:t>
            </a:r>
            <a:endParaRPr lang="en-IE" sz="3200" b="1" dirty="0">
              <a:solidFill>
                <a:srgbClr val="00B0F0"/>
              </a:solidFill>
              <a:latin typeface="+mn-lt"/>
            </a:endParaRPr>
          </a:p>
        </p:txBody>
      </p:sp>
      <p:sp>
        <p:nvSpPr>
          <p:cNvPr id="18" name="Larme 12"/>
          <p:cNvSpPr/>
          <p:nvPr/>
        </p:nvSpPr>
        <p:spPr>
          <a:xfrm rot="5400000">
            <a:off x="87274" y="130447"/>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900160" y="5015791"/>
            <a:ext cx="243840" cy="1842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el-GR" sz="1000" b="1" dirty="0">
                <a:solidFill>
                  <a:srgbClr val="00B0F0"/>
                </a:solidFill>
                <a:latin typeface="Arial" charset="0"/>
                <a:ea typeface="Arial" charset="0"/>
                <a:cs typeface="Arial" charset="0"/>
              </a:rPr>
              <a:t>ΤΟ ΕΥΡΩΠΑΪΚΟ ΕΡΓΟ</a:t>
            </a:r>
          </a:p>
        </p:txBody>
      </p:sp>
      <p:cxnSp>
        <p:nvCxnSpPr>
          <p:cNvPr id="8" name="Connecteur droit 12"/>
          <p:cNvCxnSpPr/>
          <p:nvPr/>
        </p:nvCxnSpPr>
        <p:spPr>
          <a:xfrm>
            <a:off x="8897780" y="5012346"/>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12" name="Diagram 11"/>
          <p:cNvGraphicFramePr/>
          <p:nvPr>
            <p:extLst>
              <p:ext uri="{D42A27DB-BD31-4B8C-83A1-F6EECF244321}">
                <p14:modId xmlns:p14="http://schemas.microsoft.com/office/powerpoint/2010/main" val="411595217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1932431" y="1396999"/>
            <a:ext cx="1041400" cy="461665"/>
          </a:xfrm>
          <a:prstGeom prst="rect">
            <a:avLst/>
          </a:prstGeom>
          <a:noFill/>
        </p:spPr>
        <p:txBody>
          <a:bodyPr wrap="square" rtlCol="0">
            <a:spAutoFit/>
          </a:bodyPr>
          <a:lstStyle/>
          <a:p>
            <a:r>
              <a:rPr lang="fr-BE" sz="600" i="1" dirty="0"/>
              <a:t>© </a:t>
            </a:r>
            <a:r>
              <a:rPr lang="fr-BE" sz="600" dirty="0"/>
              <a:t>PUBLIC DOMAIN</a:t>
            </a:r>
            <a:endParaRPr lang="en-IE" sz="600" dirty="0"/>
          </a:p>
          <a:p>
            <a:endParaRPr lang="en-IE" dirty="0"/>
          </a:p>
        </p:txBody>
      </p:sp>
      <p:sp>
        <p:nvSpPr>
          <p:cNvPr id="14" name="TextBox 13"/>
          <p:cNvSpPr txBox="1"/>
          <p:nvPr/>
        </p:nvSpPr>
        <p:spPr>
          <a:xfrm>
            <a:off x="4667786" y="1397000"/>
            <a:ext cx="1258259" cy="461665"/>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endParaRPr lang="en-IE" sz="600" dirty="0">
              <a:solidFill>
                <a:schemeClr val="bg1"/>
              </a:solidFill>
            </a:endParaRPr>
          </a:p>
          <a:p>
            <a:endParaRPr lang="en-IE" dirty="0"/>
          </a:p>
        </p:txBody>
      </p:sp>
      <p:sp>
        <p:nvSpPr>
          <p:cNvPr id="19" name="TextBox 18"/>
          <p:cNvSpPr txBox="1"/>
          <p:nvPr/>
        </p:nvSpPr>
        <p:spPr>
          <a:xfrm>
            <a:off x="1932430" y="3557199"/>
            <a:ext cx="1041400" cy="461665"/>
          </a:xfrm>
          <a:prstGeom prst="rect">
            <a:avLst/>
          </a:prstGeom>
          <a:noFill/>
        </p:spPr>
        <p:txBody>
          <a:bodyPr wrap="square" rtlCol="0">
            <a:spAutoFit/>
          </a:bodyPr>
          <a:lstStyle/>
          <a:p>
            <a:r>
              <a:rPr lang="fr-BE" sz="600" i="1" dirty="0"/>
              <a:t>© </a:t>
            </a:r>
            <a:r>
              <a:rPr lang="fr-BE" sz="600" dirty="0"/>
              <a:t>PUBLIC DOMAIN</a:t>
            </a:r>
            <a:endParaRPr lang="en-IE" sz="600" dirty="0"/>
          </a:p>
          <a:p>
            <a:endParaRPr lang="en-IE" dirty="0"/>
          </a:p>
        </p:txBody>
      </p:sp>
      <p:sp>
        <p:nvSpPr>
          <p:cNvPr id="21" name="TextBox 20"/>
          <p:cNvSpPr txBox="1"/>
          <p:nvPr/>
        </p:nvSpPr>
        <p:spPr>
          <a:xfrm>
            <a:off x="4667786" y="3557200"/>
            <a:ext cx="1041400" cy="461665"/>
          </a:xfrm>
          <a:prstGeom prst="rect">
            <a:avLst/>
          </a:prstGeom>
          <a:noFill/>
        </p:spPr>
        <p:txBody>
          <a:bodyPr wrap="square" rtlCol="0">
            <a:spAutoFit/>
          </a:bodyPr>
          <a:lstStyle/>
          <a:p>
            <a:r>
              <a:rPr lang="fr-BE" sz="600" i="1" dirty="0"/>
              <a:t>© </a:t>
            </a:r>
            <a:r>
              <a:rPr lang="fr-BE" sz="600" dirty="0"/>
              <a:t>PUBLIC DOMAIN</a:t>
            </a:r>
            <a:endParaRPr lang="en-IE" sz="600" dirty="0"/>
          </a:p>
          <a:p>
            <a:endParaRPr lang="en-IE" dirty="0"/>
          </a:p>
        </p:txBody>
      </p:sp>
    </p:spTree>
    <p:extLst>
      <p:ext uri="{BB962C8B-B14F-4D97-AF65-F5344CB8AC3E}">
        <p14:creationId xmlns:p14="http://schemas.microsoft.com/office/powerpoint/2010/main" val="2617418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0" y="0"/>
            <a:ext cx="6659880" cy="789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dirty="0">
                <a:solidFill>
                  <a:schemeClr val="accent1"/>
                </a:solidFill>
                <a:latin typeface="Calibri" charset="0"/>
                <a:ea typeface="Calibri" charset="0"/>
                <a:cs typeface="Calibri" charset="0"/>
              </a:rPr>
              <a:t>      </a:t>
            </a:r>
            <a:r>
              <a:rPr lang="fr-FR" sz="3200" b="1" dirty="0">
                <a:solidFill>
                  <a:srgbClr val="00B0F0"/>
                </a:solidFill>
                <a:latin typeface="Calibri" charset="0"/>
                <a:ea typeface="Calibri" charset="0"/>
                <a:cs typeface="Calibri" charset="0"/>
              </a:rPr>
              <a:t> </a:t>
            </a:r>
            <a:r>
              <a:rPr lang="el-GR" sz="3200" b="1" dirty="0">
                <a:solidFill>
                  <a:srgbClr val="00B0F0"/>
                </a:solidFill>
                <a:latin typeface="Calibri" charset="0"/>
                <a:ea typeface="Calibri" charset="0"/>
                <a:cs typeface="Calibri" charset="0"/>
              </a:rPr>
              <a:t>ΑΠΟ ΤΟΝ ΠΟΛΕΜΟ ΣΤΗΝ ΕΙΡΗΝΗ</a:t>
            </a:r>
            <a:endParaRPr lang="fr-FR" sz="3200" dirty="0">
              <a:solidFill>
                <a:srgbClr val="00B0F0"/>
              </a:solidFill>
              <a:latin typeface="Calibri" charset="0"/>
              <a:ea typeface="Calibri" charset="0"/>
              <a:cs typeface="Calibri" charset="0"/>
            </a:endParaRPr>
          </a:p>
        </p:txBody>
      </p:sp>
      <p:sp>
        <p:nvSpPr>
          <p:cNvPr id="5" name="Flowchart: Connector 4"/>
          <p:cNvSpPr/>
          <p:nvPr/>
        </p:nvSpPr>
        <p:spPr>
          <a:xfrm>
            <a:off x="6187439" y="853440"/>
            <a:ext cx="2956561" cy="288036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rgbClr val="00B0F0"/>
                </a:solidFill>
              </a:rPr>
              <a:t>Η ειρήνη ήταν ένας από τους στόχους που οδήγησαν στη δημιουργία της Ευρωπαϊκής Ένωσης</a:t>
            </a:r>
            <a:endParaRPr lang="fr-BE" sz="1600" b="1" dirty="0">
              <a:solidFill>
                <a:srgbClr val="00B0F0"/>
              </a:solidFill>
            </a:endParaRPr>
          </a:p>
          <a:p>
            <a:pPr algn="ctr"/>
            <a:endParaRPr lang="en-US" sz="1600" b="1" dirty="0">
              <a:solidFill>
                <a:srgbClr val="00B0F0"/>
              </a:solidFill>
            </a:endParaRPr>
          </a:p>
          <a:p>
            <a:pPr algn="ctr"/>
            <a:r>
              <a:rPr lang="el-GR" sz="1600" b="1" dirty="0">
                <a:solidFill>
                  <a:srgbClr val="00B0F0"/>
                </a:solidFill>
              </a:rPr>
              <a:t>Η ΕΕ έλαβε το Βραβείο Νόμπελ Ειρήνης το 2012</a:t>
            </a:r>
            <a:endParaRPr lang="en-US" sz="1600" b="1" dirty="0">
              <a:solidFill>
                <a:srgbClr val="00B0F0"/>
              </a:solidFill>
            </a:endParaRPr>
          </a:p>
        </p:txBody>
      </p:sp>
      <p:sp>
        <p:nvSpPr>
          <p:cNvPr id="1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289279" y="-37"/>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7" name="Rectangle 6"/>
          <p:cNvSpPr/>
          <p:nvPr/>
        </p:nvSpPr>
        <p:spPr>
          <a:xfrm>
            <a:off x="8864618" y="4958568"/>
            <a:ext cx="279382" cy="1899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p:cNvSpPr txBox="1"/>
          <p:nvPr/>
        </p:nvSpPr>
        <p:spPr>
          <a:xfrm>
            <a:off x="8864618" y="4430265"/>
            <a:ext cx="461665" cy="2431435"/>
          </a:xfrm>
          <a:prstGeom prst="rect">
            <a:avLst/>
          </a:prstGeom>
          <a:noFill/>
        </p:spPr>
        <p:txBody>
          <a:bodyPr vert="vert270" wrap="square" rtlCol="0">
            <a:spAutoFit/>
          </a:bodyPr>
          <a:lstStyle/>
          <a:p>
            <a:r>
              <a:rPr lang="el-GR" sz="1000" b="1" dirty="0">
                <a:solidFill>
                  <a:srgbClr val="00B0F0"/>
                </a:solidFill>
                <a:latin typeface="Arial" charset="0"/>
                <a:ea typeface="Arial" charset="0"/>
                <a:cs typeface="Arial" charset="0"/>
              </a:rPr>
              <a:t>ΤΟ ΕΥΡΩΠΑΪΚΟ ΕΡΓΟ</a:t>
            </a:r>
          </a:p>
          <a:p>
            <a:endParaRPr lang="en-IE" sz="800" dirty="0"/>
          </a:p>
        </p:txBody>
      </p:sp>
      <p:cxnSp>
        <p:nvCxnSpPr>
          <p:cNvPr id="14" name="Straight Connector 13"/>
          <p:cNvCxnSpPr/>
          <p:nvPr/>
        </p:nvCxnSpPr>
        <p:spPr>
          <a:xfrm>
            <a:off x="8864618" y="4958568"/>
            <a:ext cx="27938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2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12" name="Rectangle 11"/>
          <p:cNvSpPr/>
          <p:nvPr/>
        </p:nvSpPr>
        <p:spPr>
          <a:xfrm rot="16200000">
            <a:off x="8099785" y="5813784"/>
            <a:ext cx="1842209" cy="246222"/>
          </a:xfrm>
          <a:prstGeom prst="rect">
            <a:avLst/>
          </a:prstGeom>
        </p:spPr>
        <p:txBody>
          <a:bodyPr wrap="square">
            <a:spAutoFit/>
          </a:bodyPr>
          <a:lstStyle/>
          <a:p>
            <a:r>
              <a:rPr lang="el-GR" sz="1000" b="1" dirty="0">
                <a:solidFill>
                  <a:srgbClr val="00B0F0"/>
                </a:solidFill>
                <a:latin typeface="Arial" charset="0"/>
                <a:ea typeface="Arial" charset="0"/>
                <a:cs typeface="Arial" charset="0"/>
              </a:rPr>
              <a:t>ΤΟ ΕΥΡΩΠΑΪΚΟ ΕΡΓΟ</a:t>
            </a:r>
          </a:p>
        </p:txBody>
      </p:sp>
      <p:cxnSp>
        <p:nvCxnSpPr>
          <p:cNvPr id="13" name="Connecteur droit 12"/>
          <p:cNvCxnSpPr/>
          <p:nvPr/>
        </p:nvCxnSpPr>
        <p:spPr>
          <a:xfrm>
            <a:off x="8897779" y="5015791"/>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Chevron 4"/>
          <p:cNvSpPr/>
          <p:nvPr/>
        </p:nvSpPr>
        <p:spPr>
          <a:xfrm>
            <a:off x="2335077" y="3210426"/>
            <a:ext cx="1174296" cy="408457"/>
          </a:xfrm>
          <a:prstGeom prst="chevron">
            <a:avLst/>
          </a:prstGeom>
          <a:solidFill>
            <a:srgbClr val="005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Chevron 9"/>
          <p:cNvSpPr/>
          <p:nvPr/>
        </p:nvSpPr>
        <p:spPr>
          <a:xfrm>
            <a:off x="1678561" y="3210426"/>
            <a:ext cx="992120" cy="408457"/>
          </a:xfrm>
          <a:prstGeom prst="chevron">
            <a:avLst/>
          </a:prstGeom>
          <a:solidFill>
            <a:srgbClr val="004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TextBox 8"/>
          <p:cNvSpPr txBox="1"/>
          <p:nvPr/>
        </p:nvSpPr>
        <p:spPr>
          <a:xfrm>
            <a:off x="1825084" y="887258"/>
            <a:ext cx="650288" cy="369332"/>
          </a:xfrm>
          <a:prstGeom prst="rect">
            <a:avLst/>
          </a:prstGeom>
          <a:noFill/>
        </p:spPr>
        <p:txBody>
          <a:bodyPr wrap="square" rtlCol="0">
            <a:spAutoFit/>
          </a:bodyPr>
          <a:lstStyle/>
          <a:p>
            <a:r>
              <a:rPr lang="fr-BE" b="1" dirty="0">
                <a:solidFill>
                  <a:schemeClr val="accent5">
                    <a:lumMod val="75000"/>
                  </a:schemeClr>
                </a:solidFill>
              </a:rPr>
              <a:t>1951</a:t>
            </a:r>
          </a:p>
        </p:txBody>
      </p:sp>
      <p:sp>
        <p:nvSpPr>
          <p:cNvPr id="18" name="TextBox 17"/>
          <p:cNvSpPr txBox="1"/>
          <p:nvPr/>
        </p:nvSpPr>
        <p:spPr>
          <a:xfrm>
            <a:off x="1178952" y="1121737"/>
            <a:ext cx="1942551" cy="1200329"/>
          </a:xfrm>
          <a:prstGeom prst="rect">
            <a:avLst/>
          </a:prstGeom>
          <a:noFill/>
        </p:spPr>
        <p:txBody>
          <a:bodyPr wrap="square" rtlCol="0">
            <a:spAutoFit/>
          </a:bodyPr>
          <a:lstStyle/>
          <a:p>
            <a:pPr algn="ctr"/>
            <a:r>
              <a:rPr lang="el-GR" dirty="0"/>
              <a:t>Ευρωπαϊκή Κοινότητα Άνθρακα και Χάλυβα</a:t>
            </a:r>
            <a:endParaRPr lang="fr-BE" dirty="0"/>
          </a:p>
        </p:txBody>
      </p:sp>
      <p:sp>
        <p:nvSpPr>
          <p:cNvPr id="23" name="TextBox 22"/>
          <p:cNvSpPr txBox="1"/>
          <p:nvPr/>
        </p:nvSpPr>
        <p:spPr>
          <a:xfrm>
            <a:off x="988933" y="4047933"/>
            <a:ext cx="739195" cy="369332"/>
          </a:xfrm>
          <a:prstGeom prst="rect">
            <a:avLst/>
          </a:prstGeom>
          <a:noFill/>
        </p:spPr>
        <p:txBody>
          <a:bodyPr wrap="square" rtlCol="0">
            <a:spAutoFit/>
          </a:bodyPr>
          <a:lstStyle/>
          <a:p>
            <a:r>
              <a:rPr lang="fr-BE" b="1" dirty="0">
                <a:solidFill>
                  <a:schemeClr val="accent5">
                    <a:lumMod val="75000"/>
                  </a:schemeClr>
                </a:solidFill>
              </a:rPr>
              <a:t>1950</a:t>
            </a:r>
            <a:endParaRPr lang="fr-BE" dirty="0">
              <a:solidFill>
                <a:schemeClr val="accent5">
                  <a:lumMod val="75000"/>
                </a:schemeClr>
              </a:solidFill>
            </a:endParaRPr>
          </a:p>
        </p:txBody>
      </p:sp>
      <p:sp>
        <p:nvSpPr>
          <p:cNvPr id="24" name="TextBox 23"/>
          <p:cNvSpPr txBox="1"/>
          <p:nvPr/>
        </p:nvSpPr>
        <p:spPr>
          <a:xfrm>
            <a:off x="720568" y="4290765"/>
            <a:ext cx="1270605" cy="646331"/>
          </a:xfrm>
          <a:prstGeom prst="rect">
            <a:avLst/>
          </a:prstGeom>
          <a:noFill/>
        </p:spPr>
        <p:txBody>
          <a:bodyPr wrap="square" rtlCol="0">
            <a:spAutoFit/>
          </a:bodyPr>
          <a:lstStyle/>
          <a:p>
            <a:pPr algn="ctr"/>
            <a:r>
              <a:rPr lang="el-GR" dirty="0"/>
              <a:t>Διακήρυξη </a:t>
            </a:r>
            <a:r>
              <a:rPr lang="el-GR" dirty="0" err="1"/>
              <a:t>Σουμάν</a:t>
            </a:r>
            <a:endParaRPr lang="fr-BE" dirty="0"/>
          </a:p>
        </p:txBody>
      </p:sp>
      <p:sp>
        <p:nvSpPr>
          <p:cNvPr id="15" name="Rectangle 14"/>
          <p:cNvSpPr/>
          <p:nvPr/>
        </p:nvSpPr>
        <p:spPr>
          <a:xfrm>
            <a:off x="7739323" y="3696528"/>
            <a:ext cx="1404677" cy="1148316"/>
          </a:xfrm>
          <a:prstGeom prst="rect">
            <a:avLst/>
          </a:prstGeom>
          <a:solidFill>
            <a:srgbClr val="F7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Chevron 20"/>
          <p:cNvSpPr/>
          <p:nvPr/>
        </p:nvSpPr>
        <p:spPr>
          <a:xfrm>
            <a:off x="3087017" y="3212601"/>
            <a:ext cx="988259" cy="406282"/>
          </a:xfrm>
          <a:prstGeom prst="chevron">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5" name="Chevron 24"/>
          <p:cNvSpPr/>
          <p:nvPr/>
        </p:nvSpPr>
        <p:spPr>
          <a:xfrm>
            <a:off x="4632835" y="3210427"/>
            <a:ext cx="1024723" cy="408456"/>
          </a:xfrm>
          <a:prstGeom prst="chevr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00B0F0"/>
              </a:solidFill>
            </a:endParaRPr>
          </a:p>
        </p:txBody>
      </p:sp>
      <p:sp>
        <p:nvSpPr>
          <p:cNvPr id="26" name="Chevron 25"/>
          <p:cNvSpPr/>
          <p:nvPr/>
        </p:nvSpPr>
        <p:spPr>
          <a:xfrm>
            <a:off x="3802744" y="3212601"/>
            <a:ext cx="1032476" cy="406282"/>
          </a:xfrm>
          <a:prstGeom prst="chevron">
            <a:avLst/>
          </a:prstGeom>
          <a:solidFill>
            <a:srgbClr val="009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7" name="Chevron 26"/>
          <p:cNvSpPr/>
          <p:nvPr/>
        </p:nvSpPr>
        <p:spPr>
          <a:xfrm>
            <a:off x="5458458" y="3210427"/>
            <a:ext cx="958893" cy="408456"/>
          </a:xfrm>
          <a:prstGeom prst="chevron">
            <a:avLst/>
          </a:prstGeom>
          <a:solidFill>
            <a:srgbClr val="15C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8" name="Chevron 27"/>
          <p:cNvSpPr/>
          <p:nvPr/>
        </p:nvSpPr>
        <p:spPr>
          <a:xfrm>
            <a:off x="6213775" y="3212573"/>
            <a:ext cx="908288" cy="406310"/>
          </a:xfrm>
          <a:prstGeom prst="chevron">
            <a:avLst/>
          </a:prstGeom>
          <a:solidFill>
            <a:srgbClr val="65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9" name="Chevron 28"/>
          <p:cNvSpPr/>
          <p:nvPr/>
        </p:nvSpPr>
        <p:spPr>
          <a:xfrm>
            <a:off x="7589237" y="3212601"/>
            <a:ext cx="935986" cy="405215"/>
          </a:xfrm>
          <a:prstGeom prst="chevron">
            <a:avLst/>
          </a:prstGeom>
          <a:solidFill>
            <a:srgbClr val="CDF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31" name="Chevron 30"/>
          <p:cNvSpPr/>
          <p:nvPr/>
        </p:nvSpPr>
        <p:spPr>
          <a:xfrm>
            <a:off x="6906684" y="3210425"/>
            <a:ext cx="904126" cy="408457"/>
          </a:xfrm>
          <a:prstGeom prst="chevron">
            <a:avLst/>
          </a:prstGeom>
          <a:solidFill>
            <a:srgbClr val="AFE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7" name="TextBox 16"/>
          <p:cNvSpPr txBox="1"/>
          <p:nvPr/>
        </p:nvSpPr>
        <p:spPr>
          <a:xfrm>
            <a:off x="2008964" y="4736448"/>
            <a:ext cx="1520441" cy="646331"/>
          </a:xfrm>
          <a:prstGeom prst="rect">
            <a:avLst/>
          </a:prstGeom>
          <a:noFill/>
        </p:spPr>
        <p:txBody>
          <a:bodyPr wrap="square" rtlCol="0">
            <a:spAutoFit/>
          </a:bodyPr>
          <a:lstStyle/>
          <a:p>
            <a:pPr algn="ctr"/>
            <a:r>
              <a:rPr lang="el-GR" dirty="0"/>
              <a:t>Συνθήκη της Ρώμης</a:t>
            </a:r>
            <a:endParaRPr lang="fr-BE" dirty="0"/>
          </a:p>
        </p:txBody>
      </p:sp>
      <p:sp>
        <p:nvSpPr>
          <p:cNvPr id="34" name="TextBox 33"/>
          <p:cNvSpPr txBox="1"/>
          <p:nvPr/>
        </p:nvSpPr>
        <p:spPr>
          <a:xfrm>
            <a:off x="1894241" y="4470868"/>
            <a:ext cx="1747671" cy="369332"/>
          </a:xfrm>
          <a:prstGeom prst="rect">
            <a:avLst/>
          </a:prstGeom>
          <a:noFill/>
        </p:spPr>
        <p:txBody>
          <a:bodyPr wrap="square" rtlCol="0">
            <a:spAutoFit/>
          </a:bodyPr>
          <a:lstStyle/>
          <a:p>
            <a:pPr algn="ctr"/>
            <a:r>
              <a:rPr lang="fr-BE" b="1" dirty="0">
                <a:solidFill>
                  <a:schemeClr val="accent1">
                    <a:lumMod val="50000"/>
                  </a:schemeClr>
                </a:solidFill>
              </a:rPr>
              <a:t>1957</a:t>
            </a:r>
          </a:p>
        </p:txBody>
      </p:sp>
      <p:sp>
        <p:nvSpPr>
          <p:cNvPr id="53" name="TextBox 52"/>
          <p:cNvSpPr txBox="1"/>
          <p:nvPr/>
        </p:nvSpPr>
        <p:spPr>
          <a:xfrm>
            <a:off x="3147983" y="1928211"/>
            <a:ext cx="672065" cy="369332"/>
          </a:xfrm>
          <a:prstGeom prst="rect">
            <a:avLst/>
          </a:prstGeom>
          <a:noFill/>
        </p:spPr>
        <p:txBody>
          <a:bodyPr wrap="square" rtlCol="0">
            <a:spAutoFit/>
          </a:bodyPr>
          <a:lstStyle/>
          <a:p>
            <a:r>
              <a:rPr lang="fr-BE" b="1" dirty="0">
                <a:solidFill>
                  <a:schemeClr val="accent1">
                    <a:lumMod val="50000"/>
                  </a:schemeClr>
                </a:solidFill>
              </a:rPr>
              <a:t>1992</a:t>
            </a:r>
          </a:p>
        </p:txBody>
      </p:sp>
      <p:sp>
        <p:nvSpPr>
          <p:cNvPr id="54" name="TextBox 53"/>
          <p:cNvSpPr txBox="1"/>
          <p:nvPr/>
        </p:nvSpPr>
        <p:spPr>
          <a:xfrm>
            <a:off x="2711939" y="2179688"/>
            <a:ext cx="1548044" cy="646331"/>
          </a:xfrm>
          <a:prstGeom prst="rect">
            <a:avLst/>
          </a:prstGeom>
          <a:noFill/>
        </p:spPr>
        <p:txBody>
          <a:bodyPr wrap="square" rtlCol="0">
            <a:spAutoFit/>
          </a:bodyPr>
          <a:lstStyle/>
          <a:p>
            <a:pPr algn="ctr"/>
            <a:r>
              <a:rPr lang="el-GR" dirty="0"/>
              <a:t>Συνθήκη του Μάαστριχτ</a:t>
            </a:r>
            <a:endParaRPr lang="fr-BE" dirty="0"/>
          </a:p>
        </p:txBody>
      </p:sp>
      <p:sp>
        <p:nvSpPr>
          <p:cNvPr id="59" name="TextBox 58"/>
          <p:cNvSpPr txBox="1"/>
          <p:nvPr/>
        </p:nvSpPr>
        <p:spPr>
          <a:xfrm>
            <a:off x="3712983" y="4038732"/>
            <a:ext cx="1218541" cy="923330"/>
          </a:xfrm>
          <a:prstGeom prst="rect">
            <a:avLst/>
          </a:prstGeom>
          <a:noFill/>
        </p:spPr>
        <p:txBody>
          <a:bodyPr wrap="square" rtlCol="0">
            <a:spAutoFit/>
          </a:bodyPr>
          <a:lstStyle/>
          <a:p>
            <a:pPr algn="ctr"/>
            <a:r>
              <a:rPr lang="fr-BE" b="1" dirty="0">
                <a:solidFill>
                  <a:schemeClr val="accent1">
                    <a:lumMod val="50000"/>
                  </a:schemeClr>
                </a:solidFill>
              </a:rPr>
              <a:t>1993</a:t>
            </a:r>
          </a:p>
          <a:p>
            <a:pPr algn="ctr"/>
            <a:r>
              <a:rPr lang="el-GR" dirty="0"/>
              <a:t>Ενιαία αγορά</a:t>
            </a:r>
            <a:endParaRPr lang="fr-BE" dirty="0"/>
          </a:p>
        </p:txBody>
      </p:sp>
      <p:sp>
        <p:nvSpPr>
          <p:cNvPr id="79" name="TextBox 78"/>
          <p:cNvSpPr txBox="1"/>
          <p:nvPr/>
        </p:nvSpPr>
        <p:spPr>
          <a:xfrm>
            <a:off x="4432303" y="1025309"/>
            <a:ext cx="1424822" cy="923330"/>
          </a:xfrm>
          <a:prstGeom prst="rect">
            <a:avLst/>
          </a:prstGeom>
          <a:noFill/>
        </p:spPr>
        <p:txBody>
          <a:bodyPr wrap="square" rtlCol="0">
            <a:spAutoFit/>
          </a:bodyPr>
          <a:lstStyle/>
          <a:p>
            <a:pPr algn="ctr"/>
            <a:r>
              <a:rPr lang="fr-BE" b="1" dirty="0">
                <a:solidFill>
                  <a:schemeClr val="accent1">
                    <a:lumMod val="50000"/>
                  </a:schemeClr>
                </a:solidFill>
              </a:rPr>
              <a:t>1995</a:t>
            </a:r>
          </a:p>
          <a:p>
            <a:pPr algn="ctr"/>
            <a:r>
              <a:rPr lang="el-GR" dirty="0"/>
              <a:t>Συμφωνία του </a:t>
            </a:r>
            <a:r>
              <a:rPr lang="el-GR" dirty="0" err="1"/>
              <a:t>Σένγκεν</a:t>
            </a:r>
            <a:endParaRPr lang="fr-BE" sz="2000" dirty="0">
              <a:solidFill>
                <a:schemeClr val="accent1">
                  <a:lumMod val="50000"/>
                </a:schemeClr>
              </a:solidFill>
            </a:endParaRPr>
          </a:p>
        </p:txBody>
      </p:sp>
      <p:sp>
        <p:nvSpPr>
          <p:cNvPr id="86" name="TextBox 85"/>
          <p:cNvSpPr txBox="1"/>
          <p:nvPr/>
        </p:nvSpPr>
        <p:spPr>
          <a:xfrm>
            <a:off x="6133681" y="1443011"/>
            <a:ext cx="709476" cy="369332"/>
          </a:xfrm>
          <a:prstGeom prst="rect">
            <a:avLst/>
          </a:prstGeom>
          <a:noFill/>
        </p:spPr>
        <p:txBody>
          <a:bodyPr wrap="square" rtlCol="0">
            <a:spAutoFit/>
          </a:bodyPr>
          <a:lstStyle/>
          <a:p>
            <a:r>
              <a:rPr lang="fr-BE" b="1" dirty="0">
                <a:solidFill>
                  <a:schemeClr val="accent1">
                    <a:lumMod val="50000"/>
                  </a:schemeClr>
                </a:solidFill>
              </a:rPr>
              <a:t>2004</a:t>
            </a:r>
            <a:endParaRPr lang="fr-BE" dirty="0">
              <a:solidFill>
                <a:schemeClr val="accent1">
                  <a:lumMod val="50000"/>
                </a:schemeClr>
              </a:solidFill>
            </a:endParaRPr>
          </a:p>
        </p:txBody>
      </p:sp>
      <p:sp>
        <p:nvSpPr>
          <p:cNvPr id="3" name="Rectangle 2"/>
          <p:cNvSpPr/>
          <p:nvPr/>
        </p:nvSpPr>
        <p:spPr>
          <a:xfrm>
            <a:off x="0" y="18973"/>
            <a:ext cx="8057229" cy="754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b="1" dirty="0">
                <a:solidFill>
                  <a:srgbClr val="0082B0"/>
                </a:solidFill>
              </a:rPr>
              <a:t>       </a:t>
            </a:r>
            <a:r>
              <a:rPr lang="el-GR" sz="3200" b="1" dirty="0">
                <a:solidFill>
                  <a:srgbClr val="00B0F0"/>
                </a:solidFill>
              </a:rPr>
              <a:t>Η ΔΗΜΙΟΥΡΓΙΑ ΤΗΣ ΕΥΡΩΠΑΪΚΗΣ ΕΝΩΣΗΣ</a:t>
            </a:r>
            <a:endParaRPr lang="fr-BE" sz="3200" b="1" dirty="0">
              <a:solidFill>
                <a:srgbClr val="00B0F0"/>
              </a:solidFill>
            </a:endParaRPr>
          </a:p>
        </p:txBody>
      </p:sp>
      <p:sp>
        <p:nvSpPr>
          <p:cNvPr id="58" name="Larme 12"/>
          <p:cNvSpPr/>
          <p:nvPr/>
        </p:nvSpPr>
        <p:spPr>
          <a:xfrm rot="5400000">
            <a:off x="21677" y="71060"/>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TextBox 3"/>
          <p:cNvSpPr txBox="1"/>
          <p:nvPr/>
        </p:nvSpPr>
        <p:spPr>
          <a:xfrm>
            <a:off x="5362235" y="4736448"/>
            <a:ext cx="1047077" cy="369332"/>
          </a:xfrm>
          <a:prstGeom prst="rect">
            <a:avLst/>
          </a:prstGeom>
          <a:noFill/>
        </p:spPr>
        <p:txBody>
          <a:bodyPr wrap="square" rtlCol="0">
            <a:spAutoFit/>
          </a:bodyPr>
          <a:lstStyle/>
          <a:p>
            <a:pPr algn="ctr"/>
            <a:r>
              <a:rPr lang="el-GR" dirty="0"/>
              <a:t>Ευρώ</a:t>
            </a:r>
            <a:endParaRPr lang="fr-BE" dirty="0"/>
          </a:p>
        </p:txBody>
      </p:sp>
      <p:sp>
        <p:nvSpPr>
          <p:cNvPr id="8" name="TextBox 7"/>
          <p:cNvSpPr txBox="1"/>
          <p:nvPr/>
        </p:nvSpPr>
        <p:spPr>
          <a:xfrm>
            <a:off x="5796688" y="1732903"/>
            <a:ext cx="1373079" cy="923330"/>
          </a:xfrm>
          <a:prstGeom prst="rect">
            <a:avLst/>
          </a:prstGeom>
          <a:noFill/>
        </p:spPr>
        <p:txBody>
          <a:bodyPr wrap="square" rtlCol="0">
            <a:spAutoFit/>
          </a:bodyPr>
          <a:lstStyle/>
          <a:p>
            <a:pPr algn="ctr"/>
            <a:r>
              <a:rPr lang="el-GR" dirty="0"/>
              <a:t>Διεύρυνση προς </a:t>
            </a:r>
            <a:r>
              <a:rPr lang="el-GR" dirty="0" err="1"/>
              <a:t>ανατολάς</a:t>
            </a:r>
            <a:endParaRPr lang="fr-BE" dirty="0"/>
          </a:p>
        </p:txBody>
      </p:sp>
      <p:cxnSp>
        <p:nvCxnSpPr>
          <p:cNvPr id="16" name="Straight Connector 15"/>
          <p:cNvCxnSpPr/>
          <p:nvPr/>
        </p:nvCxnSpPr>
        <p:spPr>
          <a:xfrm>
            <a:off x="705391" y="28021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stCxn id="18" idx="2"/>
          </p:cNvCxnSpPr>
          <p:nvPr/>
        </p:nvCxnSpPr>
        <p:spPr>
          <a:xfrm>
            <a:off x="2150228" y="2322066"/>
            <a:ext cx="0" cy="810716"/>
          </a:xfrm>
          <a:prstGeom prst="line">
            <a:avLst/>
          </a:prstGeom>
        </p:spPr>
        <p:style>
          <a:lnRef idx="1">
            <a:schemeClr val="dk1"/>
          </a:lnRef>
          <a:fillRef idx="0">
            <a:schemeClr val="dk1"/>
          </a:fillRef>
          <a:effectRef idx="0">
            <a:schemeClr val="dk1"/>
          </a:effectRef>
          <a:fontRef idx="minor">
            <a:schemeClr val="tx1"/>
          </a:fontRef>
        </p:style>
      </p:cxnSp>
      <p:sp>
        <p:nvSpPr>
          <p:cNvPr id="52" name="Rectangle 51"/>
          <p:cNvSpPr/>
          <p:nvPr/>
        </p:nvSpPr>
        <p:spPr>
          <a:xfrm>
            <a:off x="5424714" y="4461796"/>
            <a:ext cx="941495" cy="369332"/>
          </a:xfrm>
          <a:prstGeom prst="rect">
            <a:avLst/>
          </a:prstGeom>
        </p:spPr>
        <p:txBody>
          <a:bodyPr wrap="square">
            <a:spAutoFit/>
          </a:bodyPr>
          <a:lstStyle/>
          <a:p>
            <a:pPr algn="ctr"/>
            <a:r>
              <a:rPr lang="fr-BE" b="1" dirty="0">
                <a:solidFill>
                  <a:schemeClr val="accent1">
                    <a:lumMod val="50000"/>
                  </a:schemeClr>
                </a:solidFill>
              </a:rPr>
              <a:t>2002</a:t>
            </a:r>
          </a:p>
        </p:txBody>
      </p:sp>
      <p:sp>
        <p:nvSpPr>
          <p:cNvPr id="90" name="TextBox 89"/>
          <p:cNvSpPr txBox="1"/>
          <p:nvPr/>
        </p:nvSpPr>
        <p:spPr>
          <a:xfrm>
            <a:off x="6725296" y="3979450"/>
            <a:ext cx="1266901" cy="1200329"/>
          </a:xfrm>
          <a:prstGeom prst="rect">
            <a:avLst/>
          </a:prstGeom>
          <a:noFill/>
        </p:spPr>
        <p:txBody>
          <a:bodyPr wrap="square" rtlCol="0">
            <a:spAutoFit/>
          </a:bodyPr>
          <a:lstStyle/>
          <a:p>
            <a:pPr algn="ctr"/>
            <a:r>
              <a:rPr lang="en-IE" b="1" dirty="0">
                <a:solidFill>
                  <a:schemeClr val="accent1">
                    <a:lumMod val="50000"/>
                  </a:schemeClr>
                </a:solidFill>
              </a:rPr>
              <a:t>2007</a:t>
            </a:r>
          </a:p>
          <a:p>
            <a:pPr algn="ctr"/>
            <a:r>
              <a:rPr lang="el-GR" dirty="0"/>
              <a:t>Συνθήκη της Λισαβόνας</a:t>
            </a:r>
            <a:endParaRPr lang="en-IE" dirty="0"/>
          </a:p>
        </p:txBody>
      </p:sp>
      <p:cxnSp>
        <p:nvCxnSpPr>
          <p:cNvPr id="103" name="Straight Connector 102"/>
          <p:cNvCxnSpPr/>
          <p:nvPr/>
        </p:nvCxnSpPr>
        <p:spPr>
          <a:xfrm>
            <a:off x="1358531" y="36856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a:off x="5145196" y="2042440"/>
            <a:ext cx="0" cy="1137119"/>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a:off x="5875322" y="3685933"/>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a:off x="8057229" y="2042440"/>
            <a:ext cx="0" cy="1090342"/>
          </a:xfrm>
          <a:prstGeom prst="line">
            <a:avLst/>
          </a:prstGeom>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7191797" y="1056086"/>
            <a:ext cx="1730863" cy="1200329"/>
          </a:xfrm>
          <a:prstGeom prst="rect">
            <a:avLst/>
          </a:prstGeom>
          <a:noFill/>
        </p:spPr>
        <p:txBody>
          <a:bodyPr wrap="square" rtlCol="0">
            <a:spAutoFit/>
          </a:bodyPr>
          <a:lstStyle/>
          <a:p>
            <a:pPr algn="ctr"/>
            <a:r>
              <a:rPr lang="en-IE" b="1" dirty="0">
                <a:solidFill>
                  <a:schemeClr val="accent1">
                    <a:lumMod val="50000"/>
                  </a:schemeClr>
                </a:solidFill>
              </a:rPr>
              <a:t>2020</a:t>
            </a:r>
          </a:p>
          <a:p>
            <a:pPr algn="ctr"/>
            <a:r>
              <a:rPr lang="en-IE" dirty="0" err="1"/>
              <a:t>NextGenerationEU</a:t>
            </a:r>
            <a:endParaRPr lang="en-IE" dirty="0"/>
          </a:p>
          <a:p>
            <a:pPr algn="ctr"/>
            <a:endParaRPr lang="en-IE" dirty="0"/>
          </a:p>
        </p:txBody>
      </p:sp>
      <p:sp>
        <p:nvSpPr>
          <p:cNvPr id="49" name="Chevron 48"/>
          <p:cNvSpPr/>
          <p:nvPr/>
        </p:nvSpPr>
        <p:spPr>
          <a:xfrm>
            <a:off x="273564" y="3212601"/>
            <a:ext cx="948891" cy="405215"/>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51" name="Chevron 50"/>
          <p:cNvSpPr/>
          <p:nvPr/>
        </p:nvSpPr>
        <p:spPr>
          <a:xfrm>
            <a:off x="1008782" y="3210426"/>
            <a:ext cx="945860" cy="408457"/>
          </a:xfrm>
          <a:prstGeom prst="chevron">
            <a:avLst/>
          </a:prstGeom>
          <a:solidFill>
            <a:srgbClr val="002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1" name="TextBox 10"/>
          <p:cNvSpPr txBox="1"/>
          <p:nvPr/>
        </p:nvSpPr>
        <p:spPr>
          <a:xfrm>
            <a:off x="57848" y="1522184"/>
            <a:ext cx="1373158" cy="1200329"/>
          </a:xfrm>
          <a:prstGeom prst="rect">
            <a:avLst/>
          </a:prstGeom>
          <a:noFill/>
        </p:spPr>
        <p:txBody>
          <a:bodyPr wrap="square" rtlCol="0">
            <a:spAutoFit/>
          </a:bodyPr>
          <a:lstStyle/>
          <a:p>
            <a:pPr algn="ctr"/>
            <a:r>
              <a:rPr lang="en-IE" b="1" dirty="0">
                <a:solidFill>
                  <a:schemeClr val="accent5">
                    <a:lumMod val="75000"/>
                  </a:schemeClr>
                </a:solidFill>
              </a:rPr>
              <a:t>1945</a:t>
            </a:r>
          </a:p>
          <a:p>
            <a:pPr algn="ctr"/>
            <a:r>
              <a:rPr lang="el-GR" dirty="0"/>
              <a:t>τέλος του Β’ Παγκοσμίου Πολέμου</a:t>
            </a:r>
            <a:endParaRPr lang="en-IE" dirty="0"/>
          </a:p>
        </p:txBody>
      </p:sp>
      <p:cxnSp>
        <p:nvCxnSpPr>
          <p:cNvPr id="55" name="Straight Connector 54"/>
          <p:cNvCxnSpPr/>
          <p:nvPr/>
        </p:nvCxnSpPr>
        <p:spPr>
          <a:xfrm>
            <a:off x="2755447" y="3685694"/>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3484016" y="2859425"/>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4293453" y="3749000"/>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6483228" y="2777193"/>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a:off x="7358747" y="3661780"/>
            <a:ext cx="0" cy="27335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87719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04761F-8A94-0E4B-8476-A73D91B8A152}"/>
              </a:ext>
            </a:extLst>
          </p:cNvPr>
          <p:cNvSpPr/>
          <p:nvPr/>
        </p:nvSpPr>
        <p:spPr>
          <a:xfrm rot="16200000">
            <a:off x="8117771" y="5826453"/>
            <a:ext cx="1816872" cy="246221"/>
          </a:xfrm>
          <a:prstGeom prst="rect">
            <a:avLst/>
          </a:prstGeom>
        </p:spPr>
        <p:txBody>
          <a:bodyPr wrap="square">
            <a:spAutoFit/>
          </a:bodyPr>
          <a:lstStyle/>
          <a:p>
            <a:pPr lvl="0">
              <a:defRPr/>
            </a:pPr>
            <a:r>
              <a:rPr lang="el-GR" sz="1000" b="1" dirty="0">
                <a:solidFill>
                  <a:srgbClr val="00B0F0"/>
                </a:solidFill>
                <a:latin typeface="Arial" charset="0"/>
                <a:ea typeface="Arial" charset="0"/>
                <a:cs typeface="Arial" charset="0"/>
              </a:rPr>
              <a:t>ΤΟ ΕΥΡΩΠΑΪΚΟ ΕΡΓΟ</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43982" y="1635496"/>
            <a:ext cx="3286611" cy="8418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293335" y="1648181"/>
            <a:ext cx="2245502" cy="738664"/>
          </a:xfrm>
          <a:prstGeom prst="rect">
            <a:avLst/>
          </a:prstGeom>
          <a:solidFill>
            <a:schemeClr val="accent1">
              <a:lumMod val="75000"/>
            </a:schemeClr>
          </a:solidFill>
        </p:spPr>
        <p:txBody>
          <a:bodyPr wrap="square" rtlCol="0">
            <a:spAutoFit/>
          </a:bodyPr>
          <a:lstStyle/>
          <a:p>
            <a:pPr lvl="0">
              <a:defRPr/>
            </a:pPr>
            <a:r>
              <a:rPr lang="el-GR" sz="1400" b="1" dirty="0">
                <a:solidFill>
                  <a:prstClr val="white"/>
                </a:solidFill>
              </a:rPr>
              <a:t>Βέλγιο, Γαλλία, Γερμανία, Ιταλία, Κάτω Χώρες, Λουξεμβούργο</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p:cNvSpPr/>
          <p:nvPr/>
        </p:nvSpPr>
        <p:spPr>
          <a:xfrm>
            <a:off x="343982" y="2344450"/>
            <a:ext cx="3286611" cy="751805"/>
          </a:xfrm>
          <a:prstGeom prst="rect">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1299718" y="2399564"/>
            <a:ext cx="2294371" cy="646331"/>
          </a:xfrm>
          <a:prstGeom prst="rect">
            <a:avLst/>
          </a:prstGeom>
          <a:noFill/>
        </p:spPr>
        <p:txBody>
          <a:bodyPr wrap="square" rtlCol="0">
            <a:spAutoFit/>
          </a:bodyPr>
          <a:lstStyle/>
          <a:p>
            <a:pPr lvl="0">
              <a:defRPr/>
            </a:pPr>
            <a:r>
              <a:rPr lang="el-GR" sz="1200" b="1" dirty="0">
                <a:solidFill>
                  <a:prstClr val="black"/>
                </a:solidFill>
              </a:rPr>
              <a:t>Δανία, Ιρλανδία, Ηνωμένο Βασίλειο (το Ηνωμένο Βασίλειο αποχώρησε από την ΕΕ το 2020)</a:t>
            </a:r>
            <a:endParaRPr kumimoji="0" lang="fr-BE" sz="1200" b="1" i="0" u="none" strike="noStrike" kern="1200" cap="none" spc="0" normalizeH="0" baseline="0" noProof="0" dirty="0">
              <a:ln>
                <a:noFill/>
              </a:ln>
              <a:solidFill>
                <a:prstClr val="black"/>
              </a:solidFill>
              <a:effectLst/>
              <a:uLnTx/>
              <a:uFillTx/>
            </a:endParaRPr>
          </a:p>
        </p:txBody>
      </p:sp>
      <p:sp>
        <p:nvSpPr>
          <p:cNvPr id="16" name="Rectangle 15"/>
          <p:cNvSpPr/>
          <p:nvPr/>
        </p:nvSpPr>
        <p:spPr>
          <a:xfrm>
            <a:off x="343982" y="3096255"/>
            <a:ext cx="3286612" cy="362075"/>
          </a:xfrm>
          <a:prstGeom prst="rect">
            <a:avLst/>
          </a:prstGeom>
          <a:solidFill>
            <a:srgbClr val="B97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1295140" y="3115955"/>
            <a:ext cx="1509823" cy="307777"/>
          </a:xfrm>
          <a:prstGeom prst="rect">
            <a:avLst/>
          </a:prstGeom>
          <a:noFill/>
        </p:spPr>
        <p:txBody>
          <a:bodyPr wrap="square" rtlCol="0">
            <a:spAutoFit/>
          </a:bodyPr>
          <a:lstStyle/>
          <a:p>
            <a:pPr lvl="0">
              <a:defRPr/>
            </a:pPr>
            <a:r>
              <a:rPr lang="el-GR" sz="1400" b="1" dirty="0">
                <a:solidFill>
                  <a:prstClr val="black"/>
                </a:solidFill>
              </a:rPr>
              <a:t>Ελλάδα</a:t>
            </a:r>
            <a:endParaRPr kumimoji="0" lang="fr-B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p:cNvSpPr/>
          <p:nvPr/>
        </p:nvSpPr>
        <p:spPr>
          <a:xfrm>
            <a:off x="343982" y="3417346"/>
            <a:ext cx="3286611" cy="405798"/>
          </a:xfrm>
          <a:prstGeom prst="rect">
            <a:avLst/>
          </a:prstGeom>
          <a:solidFill>
            <a:srgbClr val="FF7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299719" y="3471372"/>
            <a:ext cx="2174963" cy="307777"/>
          </a:xfrm>
          <a:prstGeom prst="rect">
            <a:avLst/>
          </a:prstGeom>
          <a:noFill/>
        </p:spPr>
        <p:txBody>
          <a:bodyPr wrap="square" rtlCol="0">
            <a:spAutoFit/>
          </a:bodyPr>
          <a:lstStyle/>
          <a:p>
            <a:pPr lvl="0">
              <a:defRPr/>
            </a:pPr>
            <a:r>
              <a:rPr lang="el-GR" sz="1400" b="1" dirty="0">
                <a:solidFill>
                  <a:prstClr val="black"/>
                </a:solidFill>
              </a:rPr>
              <a:t>Ισπανία και Πορτογαλία</a:t>
            </a:r>
            <a:endParaRPr kumimoji="0" lang="fr-B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344230" y="3823144"/>
            <a:ext cx="3286611" cy="421032"/>
          </a:xfrm>
          <a:prstGeom prst="rect">
            <a:avLst/>
          </a:prstGeom>
          <a:solidFill>
            <a:srgbClr val="54C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1295139" y="3887723"/>
            <a:ext cx="2537233" cy="276999"/>
          </a:xfrm>
          <a:prstGeom prst="rect">
            <a:avLst/>
          </a:prstGeom>
          <a:noFill/>
        </p:spPr>
        <p:txBody>
          <a:bodyPr wrap="square" rtlCol="0">
            <a:spAutoFit/>
          </a:bodyPr>
          <a:lstStyle/>
          <a:p>
            <a:pPr lvl="0">
              <a:defRPr/>
            </a:pPr>
            <a:r>
              <a:rPr lang="el-GR" sz="1200" b="1" dirty="0">
                <a:solidFill>
                  <a:prstClr val="black"/>
                </a:solidFill>
              </a:rPr>
              <a:t>Αυστρία, Σουηδία, Φινλανδία</a:t>
            </a:r>
            <a:endParaRPr kumimoji="0" lang="fr-BE" sz="1200" b="1" i="0" u="none" strike="noStrike" kern="1200" cap="none" spc="0" normalizeH="0" baseline="0" noProof="0" dirty="0">
              <a:ln>
                <a:noFill/>
              </a:ln>
              <a:solidFill>
                <a:prstClr val="black"/>
              </a:solidFill>
              <a:effectLst/>
              <a:uLnTx/>
              <a:uFillTx/>
              <a:latin typeface="Calibri" panose="020F0502020204030204"/>
            </a:endParaRPr>
          </a:p>
        </p:txBody>
      </p:sp>
      <p:sp>
        <p:nvSpPr>
          <p:cNvPr id="25" name="Rectangle 24"/>
          <p:cNvSpPr/>
          <p:nvPr/>
        </p:nvSpPr>
        <p:spPr>
          <a:xfrm>
            <a:off x="343981" y="4232094"/>
            <a:ext cx="3286611" cy="975825"/>
          </a:xfrm>
          <a:prstGeom prst="rect">
            <a:avLst/>
          </a:prstGeom>
          <a:solidFill>
            <a:srgbClr val="C3D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1293335" y="4279939"/>
            <a:ext cx="2247307" cy="954107"/>
          </a:xfrm>
          <a:prstGeom prst="rect">
            <a:avLst/>
          </a:prstGeom>
          <a:noFill/>
        </p:spPr>
        <p:txBody>
          <a:bodyPr wrap="square" rtlCol="0">
            <a:spAutoFit/>
          </a:bodyPr>
          <a:lstStyle/>
          <a:p>
            <a:pPr lvl="0">
              <a:defRPr/>
            </a:pPr>
            <a:r>
              <a:rPr lang="el-GR" sz="1400" b="1" dirty="0">
                <a:solidFill>
                  <a:prstClr val="black"/>
                </a:solidFill>
              </a:rPr>
              <a:t>Εσθονία, Κύπρος, Λετονία, Λιθουανία, Μάλτα, Ουγγαρία, Πολωνία, Σλοβακία, Σλοβενία, Τσεχία</a:t>
            </a:r>
            <a:endPar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Rectangle 27"/>
          <p:cNvSpPr/>
          <p:nvPr/>
        </p:nvSpPr>
        <p:spPr>
          <a:xfrm>
            <a:off x="343982" y="5207920"/>
            <a:ext cx="3286612" cy="449248"/>
          </a:xfrm>
          <a:prstGeom prst="rect">
            <a:avLst/>
          </a:prstGeom>
          <a:solidFill>
            <a:srgbClr val="FEF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1293335" y="5285602"/>
            <a:ext cx="1860263" cy="307777"/>
          </a:xfrm>
          <a:prstGeom prst="rect">
            <a:avLst/>
          </a:prstGeom>
          <a:noFill/>
        </p:spPr>
        <p:txBody>
          <a:bodyPr wrap="square" rtlCol="0">
            <a:spAutoFit/>
          </a:bodyPr>
          <a:lstStyle/>
          <a:p>
            <a:pPr lvl="0">
              <a:defRPr/>
            </a:pPr>
            <a:r>
              <a:rPr lang="el-GR" sz="1400" b="1" dirty="0">
                <a:solidFill>
                  <a:prstClr val="black"/>
                </a:solidFill>
              </a:rPr>
              <a:t>Βουλγαρία, Ρουμανία</a:t>
            </a:r>
            <a:endParaRPr kumimoji="0" lang="fr-B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Rectangle 30"/>
          <p:cNvSpPr/>
          <p:nvPr/>
        </p:nvSpPr>
        <p:spPr>
          <a:xfrm>
            <a:off x="343982" y="5657168"/>
            <a:ext cx="3286611" cy="44838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p:cNvSpPr txBox="1"/>
          <p:nvPr/>
        </p:nvSpPr>
        <p:spPr>
          <a:xfrm>
            <a:off x="1293335" y="5731356"/>
            <a:ext cx="1498756" cy="307777"/>
          </a:xfrm>
          <a:prstGeom prst="rect">
            <a:avLst/>
          </a:prstGeom>
          <a:noFill/>
        </p:spPr>
        <p:txBody>
          <a:bodyPr wrap="square" rtlCol="0">
            <a:spAutoFit/>
          </a:bodyPr>
          <a:lstStyle/>
          <a:p>
            <a:pPr lvl="0">
              <a:defRPr/>
            </a:pPr>
            <a:r>
              <a:rPr lang="el-GR" sz="1400" b="1" dirty="0">
                <a:solidFill>
                  <a:prstClr val="black"/>
                </a:solidFill>
              </a:rPr>
              <a:t>Κροατία</a:t>
            </a:r>
            <a:endParaRPr kumimoji="0" lang="fr-BE"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4C91D50-7DC7-8845-A242-EAE1AD1ED3F8}"/>
              </a:ext>
            </a:extLst>
          </p:cNvPr>
          <p:cNvSpPr txBox="1"/>
          <p:nvPr/>
        </p:nvSpPr>
        <p:spPr>
          <a:xfrm>
            <a:off x="4509568" y="3066330"/>
            <a:ext cx="1067855" cy="400110"/>
          </a:xfrm>
          <a:prstGeom prst="rect">
            <a:avLst/>
          </a:prstGeom>
          <a:noFill/>
        </p:spPr>
        <p:txBody>
          <a:bodyPr wrap="square" rtlCol="0">
            <a:spAutoFit/>
          </a:bodyPr>
          <a:lstStyle/>
          <a:p>
            <a:pPr lvl="0" algn="ctr">
              <a:defRPr/>
            </a:pPr>
            <a:r>
              <a:rPr lang="el-GR" sz="1000" b="1" dirty="0">
                <a:solidFill>
                  <a:prstClr val="black"/>
                </a:solidFill>
              </a:rPr>
              <a:t>Ηνωμένο Βασίλειο</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FF88FA81-D377-B240-8C05-DF9B3C292C1C}"/>
              </a:ext>
            </a:extLst>
          </p:cNvPr>
          <p:cNvSpPr txBox="1"/>
          <p:nvPr/>
        </p:nvSpPr>
        <p:spPr>
          <a:xfrm>
            <a:off x="4275853" y="2911648"/>
            <a:ext cx="778355" cy="246221"/>
          </a:xfrm>
          <a:prstGeom prst="rect">
            <a:avLst/>
          </a:prstGeom>
          <a:noFill/>
        </p:spPr>
        <p:txBody>
          <a:bodyPr wrap="square" rtlCol="0">
            <a:spAutoFit/>
          </a:bodyPr>
          <a:lstStyle/>
          <a:p>
            <a:pPr lvl="0">
              <a:defRPr/>
            </a:pPr>
            <a:r>
              <a:rPr lang="el-GR" sz="1000" b="1" dirty="0">
                <a:solidFill>
                  <a:prstClr val="black"/>
                </a:solidFill>
              </a:rPr>
              <a:t>Ιρλανδία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5B53261-23E0-0942-A84F-BF9C5D267D3B}"/>
              </a:ext>
            </a:extLst>
          </p:cNvPr>
          <p:cNvSpPr txBox="1"/>
          <p:nvPr/>
        </p:nvSpPr>
        <p:spPr>
          <a:xfrm>
            <a:off x="5660718" y="3562979"/>
            <a:ext cx="684803" cy="246221"/>
          </a:xfrm>
          <a:prstGeom prst="rect">
            <a:avLst/>
          </a:prstGeom>
          <a:noFill/>
        </p:spPr>
        <p:txBody>
          <a:bodyPr wrap="none" rtlCol="0">
            <a:spAutoFit/>
          </a:bodyPr>
          <a:lstStyle/>
          <a:p>
            <a:pPr lvl="0">
              <a:defRPr/>
            </a:pPr>
            <a:r>
              <a:rPr lang="el-GR" sz="1000" b="1" dirty="0">
                <a:solidFill>
                  <a:prstClr val="white"/>
                </a:solidFill>
              </a:rPr>
              <a:t>Γερμανία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AB29B2D-3351-4748-9E3D-A68B9E9D3F8D}"/>
              </a:ext>
            </a:extLst>
          </p:cNvPr>
          <p:cNvSpPr txBox="1"/>
          <p:nvPr/>
        </p:nvSpPr>
        <p:spPr>
          <a:xfrm>
            <a:off x="4953766" y="3997955"/>
            <a:ext cx="550151" cy="246221"/>
          </a:xfrm>
          <a:prstGeom prst="rect">
            <a:avLst/>
          </a:prstGeom>
          <a:noFill/>
        </p:spPr>
        <p:txBody>
          <a:bodyPr wrap="none" rtlCol="0">
            <a:spAutoFit/>
          </a:bodyPr>
          <a:lstStyle/>
          <a:p>
            <a:pPr lvl="0">
              <a:defRPr/>
            </a:pPr>
            <a:r>
              <a:rPr lang="el-GR" sz="1000" b="1" dirty="0">
                <a:solidFill>
                  <a:prstClr val="white"/>
                </a:solidFill>
              </a:rPr>
              <a:t>Γαλλία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24EC0FF-8056-9445-9254-72D8E8867249}"/>
              </a:ext>
            </a:extLst>
          </p:cNvPr>
          <p:cNvSpPr txBox="1"/>
          <p:nvPr/>
        </p:nvSpPr>
        <p:spPr>
          <a:xfrm>
            <a:off x="5174696" y="3534247"/>
            <a:ext cx="543739" cy="246221"/>
          </a:xfrm>
          <a:prstGeom prst="rect">
            <a:avLst/>
          </a:prstGeom>
          <a:noFill/>
        </p:spPr>
        <p:txBody>
          <a:bodyPr wrap="none" rtlCol="0">
            <a:spAutoFit/>
          </a:bodyPr>
          <a:lstStyle/>
          <a:p>
            <a:pPr lvl="0">
              <a:defRPr/>
            </a:pPr>
            <a:r>
              <a:rPr lang="el-GR" sz="1000" b="1" dirty="0">
                <a:solidFill>
                  <a:prstClr val="white"/>
                </a:solidFill>
              </a:rPr>
              <a:t>Βέλγιο</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3D06523-CA42-BE44-9AB2-AC55A137836A}"/>
              </a:ext>
            </a:extLst>
          </p:cNvPr>
          <p:cNvSpPr txBox="1"/>
          <p:nvPr/>
        </p:nvSpPr>
        <p:spPr>
          <a:xfrm>
            <a:off x="5440944" y="3338623"/>
            <a:ext cx="841897" cy="246221"/>
          </a:xfrm>
          <a:prstGeom prst="rect">
            <a:avLst/>
          </a:prstGeom>
          <a:noFill/>
        </p:spPr>
        <p:txBody>
          <a:bodyPr wrap="none" rtlCol="0">
            <a:spAutoFit/>
          </a:bodyPr>
          <a:lstStyle/>
          <a:p>
            <a:pPr lvl="0">
              <a:defRPr/>
            </a:pPr>
            <a:r>
              <a:rPr lang="el-GR" sz="1000" b="1" dirty="0">
                <a:solidFill>
                  <a:prstClr val="white"/>
                </a:solidFill>
              </a:rPr>
              <a:t>Κάτω Χώρες</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2D56875-B97F-0D46-8587-69ABEE0BAE27}"/>
              </a:ext>
            </a:extLst>
          </p:cNvPr>
          <p:cNvSpPr txBox="1"/>
          <p:nvPr/>
        </p:nvSpPr>
        <p:spPr>
          <a:xfrm>
            <a:off x="5107907" y="3734659"/>
            <a:ext cx="987771" cy="246221"/>
          </a:xfrm>
          <a:prstGeom prst="rect">
            <a:avLst/>
          </a:prstGeom>
          <a:noFill/>
        </p:spPr>
        <p:txBody>
          <a:bodyPr wrap="none" rtlCol="0">
            <a:spAutoFit/>
          </a:bodyPr>
          <a:lstStyle/>
          <a:p>
            <a:pPr lvl="0">
              <a:defRPr/>
            </a:pPr>
            <a:r>
              <a:rPr lang="el-GR" sz="1000" b="1" dirty="0">
                <a:solidFill>
                  <a:prstClr val="white"/>
                </a:solidFill>
              </a:rPr>
              <a:t>Λουξεμβούργο</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ED9FD2D-EF10-5C46-BB0E-745C2303C53E}"/>
              </a:ext>
            </a:extLst>
          </p:cNvPr>
          <p:cNvSpPr txBox="1"/>
          <p:nvPr/>
        </p:nvSpPr>
        <p:spPr>
          <a:xfrm>
            <a:off x="5826361" y="4647317"/>
            <a:ext cx="518091" cy="246221"/>
          </a:xfrm>
          <a:prstGeom prst="rect">
            <a:avLst/>
          </a:prstGeom>
          <a:noFill/>
        </p:spPr>
        <p:txBody>
          <a:bodyPr wrap="none" rtlCol="0">
            <a:spAutoFit/>
          </a:bodyPr>
          <a:lstStyle/>
          <a:p>
            <a:pPr lvl="0">
              <a:defRPr/>
            </a:pPr>
            <a:r>
              <a:rPr lang="el-GR" sz="1000" b="1" dirty="0">
                <a:solidFill>
                  <a:prstClr val="white"/>
                </a:solidFill>
              </a:rPr>
              <a:t>Ιταλία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5F84907-4AE7-A440-AE5F-2230E0EAC182}"/>
              </a:ext>
            </a:extLst>
          </p:cNvPr>
          <p:cNvSpPr/>
          <p:nvPr/>
        </p:nvSpPr>
        <p:spPr>
          <a:xfrm>
            <a:off x="4175565" y="4794907"/>
            <a:ext cx="611065" cy="246221"/>
          </a:xfrm>
          <a:prstGeom prst="rect">
            <a:avLst/>
          </a:prstGeom>
        </p:spPr>
        <p:txBody>
          <a:bodyPr wrap="none">
            <a:spAutoFit/>
          </a:bodyPr>
          <a:lstStyle/>
          <a:p>
            <a:pPr lvl="0">
              <a:defRPr/>
            </a:pPr>
            <a:r>
              <a:rPr lang="el-GR" sz="1000" b="1" dirty="0">
                <a:solidFill>
                  <a:prstClr val="black"/>
                </a:solidFill>
              </a:rPr>
              <a:t>Ισπανία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AAEA3C3-E3F3-4244-A40D-C53AFB1F79D0}"/>
              </a:ext>
            </a:extLst>
          </p:cNvPr>
          <p:cNvSpPr/>
          <p:nvPr/>
        </p:nvSpPr>
        <p:spPr>
          <a:xfrm>
            <a:off x="3642442" y="4589919"/>
            <a:ext cx="829073" cy="246221"/>
          </a:xfrm>
          <a:prstGeom prst="rect">
            <a:avLst/>
          </a:prstGeom>
        </p:spPr>
        <p:txBody>
          <a:bodyPr wrap="none">
            <a:spAutoFit/>
          </a:bodyPr>
          <a:lstStyle/>
          <a:p>
            <a:pPr lvl="0">
              <a:defRPr/>
            </a:pPr>
            <a:r>
              <a:rPr lang="el-GR" sz="1000" b="1" dirty="0">
                <a:solidFill>
                  <a:prstClr val="black"/>
                </a:solidFill>
              </a:rPr>
              <a:t>Πορτογαλία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D266AB6C-D960-7741-94FF-A455F9BC782A}"/>
              </a:ext>
            </a:extLst>
          </p:cNvPr>
          <p:cNvSpPr/>
          <p:nvPr/>
        </p:nvSpPr>
        <p:spPr>
          <a:xfrm>
            <a:off x="6241643" y="4374391"/>
            <a:ext cx="628698" cy="246221"/>
          </a:xfrm>
          <a:prstGeom prst="rect">
            <a:avLst/>
          </a:prstGeom>
        </p:spPr>
        <p:txBody>
          <a:bodyPr wrap="none">
            <a:spAutoFit/>
          </a:bodyPr>
          <a:lstStyle/>
          <a:p>
            <a:pPr lvl="0">
              <a:defRPr/>
            </a:pPr>
            <a:r>
              <a:rPr lang="el-GR" sz="1000" b="1" dirty="0">
                <a:solidFill>
                  <a:prstClr val="black"/>
                </a:solidFill>
              </a:rPr>
              <a:t>Κροατία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7FCE7A43-0EDC-FE4E-B175-272665A49EB3}"/>
              </a:ext>
            </a:extLst>
          </p:cNvPr>
          <p:cNvSpPr/>
          <p:nvPr/>
        </p:nvSpPr>
        <p:spPr>
          <a:xfrm>
            <a:off x="6765495" y="5154589"/>
            <a:ext cx="591829" cy="246221"/>
          </a:xfrm>
          <a:prstGeom prst="rect">
            <a:avLst/>
          </a:prstGeom>
        </p:spPr>
        <p:txBody>
          <a:bodyPr wrap="none">
            <a:spAutoFit/>
          </a:bodyPr>
          <a:lstStyle/>
          <a:p>
            <a:pPr lvl="0">
              <a:defRPr/>
            </a:pPr>
            <a:r>
              <a:rPr lang="el-GR" sz="1000" b="1" dirty="0">
                <a:solidFill>
                  <a:prstClr val="black"/>
                </a:solidFill>
              </a:rPr>
              <a:t>Ελλάδα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81BB6AD1-DE5E-8B4D-9384-D4DBA2EFF306}"/>
              </a:ext>
            </a:extLst>
          </p:cNvPr>
          <p:cNvSpPr/>
          <p:nvPr/>
        </p:nvSpPr>
        <p:spPr>
          <a:xfrm>
            <a:off x="6967881" y="4665293"/>
            <a:ext cx="772969" cy="246221"/>
          </a:xfrm>
          <a:prstGeom prst="rect">
            <a:avLst/>
          </a:prstGeom>
        </p:spPr>
        <p:txBody>
          <a:bodyPr wrap="none">
            <a:spAutoFit/>
          </a:bodyPr>
          <a:lstStyle/>
          <a:p>
            <a:pPr lvl="0">
              <a:defRPr/>
            </a:pPr>
            <a:r>
              <a:rPr lang="el-GR" sz="1000" b="1" dirty="0">
                <a:solidFill>
                  <a:prstClr val="black"/>
                </a:solidFill>
              </a:rPr>
              <a:t>Βουλγαρία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78AAF8-B9C7-E94E-BF1F-8E0B18F2DAD4}"/>
              </a:ext>
            </a:extLst>
          </p:cNvPr>
          <p:cNvSpPr/>
          <p:nvPr/>
        </p:nvSpPr>
        <p:spPr>
          <a:xfrm>
            <a:off x="6920394" y="4251280"/>
            <a:ext cx="713657" cy="246221"/>
          </a:xfrm>
          <a:prstGeom prst="rect">
            <a:avLst/>
          </a:prstGeom>
        </p:spPr>
        <p:txBody>
          <a:bodyPr wrap="none">
            <a:spAutoFit/>
          </a:bodyPr>
          <a:lstStyle/>
          <a:p>
            <a:pPr lvl="0">
              <a:defRPr/>
            </a:pPr>
            <a:r>
              <a:rPr lang="el-GR" sz="1000" b="1" dirty="0">
                <a:solidFill>
                  <a:prstClr val="black"/>
                </a:solidFill>
              </a:rPr>
              <a:t>Ρουμανία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F3B2D003-957A-444E-8692-B761F0402118}"/>
              </a:ext>
            </a:extLst>
          </p:cNvPr>
          <p:cNvSpPr/>
          <p:nvPr/>
        </p:nvSpPr>
        <p:spPr>
          <a:xfrm>
            <a:off x="6029418" y="4251281"/>
            <a:ext cx="679994" cy="246221"/>
          </a:xfrm>
          <a:prstGeom prst="rect">
            <a:avLst/>
          </a:prstGeom>
        </p:spPr>
        <p:txBody>
          <a:bodyPr wrap="none">
            <a:spAutoFit/>
          </a:bodyPr>
          <a:lstStyle/>
          <a:p>
            <a:pPr lvl="0">
              <a:defRPr/>
            </a:pPr>
            <a:r>
              <a:rPr lang="el-GR" sz="1000" b="1">
                <a:solidFill>
                  <a:prstClr val="black"/>
                </a:solidFill>
              </a:rPr>
              <a:t>Σλοβενία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6C295AF7-93A7-8A45-BFE7-8DD380533AB0}"/>
              </a:ext>
            </a:extLst>
          </p:cNvPr>
          <p:cNvSpPr/>
          <p:nvPr/>
        </p:nvSpPr>
        <p:spPr>
          <a:xfrm>
            <a:off x="6421396" y="4102530"/>
            <a:ext cx="715260" cy="246221"/>
          </a:xfrm>
          <a:prstGeom prst="rect">
            <a:avLst/>
          </a:prstGeom>
        </p:spPr>
        <p:txBody>
          <a:bodyPr wrap="none">
            <a:spAutoFit/>
          </a:bodyPr>
          <a:lstStyle/>
          <a:p>
            <a:pPr lvl="0">
              <a:defRPr/>
            </a:pPr>
            <a:r>
              <a:rPr lang="el-GR" sz="1000" b="1" dirty="0">
                <a:solidFill>
                  <a:prstClr val="black"/>
                </a:solidFill>
              </a:rPr>
              <a:t>Ουγγαρία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9BA2E72-7248-254C-B460-EFB488EDA3F7}"/>
              </a:ext>
            </a:extLst>
          </p:cNvPr>
          <p:cNvSpPr/>
          <p:nvPr/>
        </p:nvSpPr>
        <p:spPr>
          <a:xfrm>
            <a:off x="6458089" y="3919033"/>
            <a:ext cx="696024" cy="246221"/>
          </a:xfrm>
          <a:prstGeom prst="rect">
            <a:avLst/>
          </a:prstGeom>
        </p:spPr>
        <p:txBody>
          <a:bodyPr wrap="none">
            <a:spAutoFit/>
          </a:bodyPr>
          <a:lstStyle/>
          <a:p>
            <a:pPr lvl="0">
              <a:defRPr/>
            </a:pPr>
            <a:r>
              <a:rPr lang="el-GR" sz="1000" b="1" dirty="0">
                <a:solidFill>
                  <a:prstClr val="black"/>
                </a:solidFill>
              </a:rPr>
              <a:t>Σλοβακία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3D38D58-3411-BF4B-A206-0B6337C742EA}"/>
              </a:ext>
            </a:extLst>
          </p:cNvPr>
          <p:cNvSpPr/>
          <p:nvPr/>
        </p:nvSpPr>
        <p:spPr>
          <a:xfrm>
            <a:off x="6421396" y="3428234"/>
            <a:ext cx="660758" cy="246221"/>
          </a:xfrm>
          <a:prstGeom prst="rect">
            <a:avLst/>
          </a:prstGeom>
        </p:spPr>
        <p:txBody>
          <a:bodyPr wrap="none">
            <a:spAutoFit/>
          </a:bodyPr>
          <a:lstStyle/>
          <a:p>
            <a:pPr lvl="0">
              <a:defRPr/>
            </a:pPr>
            <a:r>
              <a:rPr lang="el-GR" sz="1000" b="1" dirty="0">
                <a:solidFill>
                  <a:prstClr val="black"/>
                </a:solidFill>
              </a:rPr>
              <a:t>Πολωνία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D60B5F3-D354-6543-998E-39A64F9EFA64}"/>
              </a:ext>
            </a:extLst>
          </p:cNvPr>
          <p:cNvSpPr/>
          <p:nvPr/>
        </p:nvSpPr>
        <p:spPr>
          <a:xfrm>
            <a:off x="6115792" y="3756799"/>
            <a:ext cx="548548" cy="246221"/>
          </a:xfrm>
          <a:prstGeom prst="rect">
            <a:avLst/>
          </a:prstGeom>
        </p:spPr>
        <p:txBody>
          <a:bodyPr wrap="none">
            <a:spAutoFit/>
          </a:bodyPr>
          <a:lstStyle/>
          <a:p>
            <a:pPr lvl="0">
              <a:defRPr/>
            </a:pPr>
            <a:r>
              <a:rPr lang="el-GR" sz="1000" b="1" dirty="0">
                <a:solidFill>
                  <a:prstClr val="black"/>
                </a:solidFill>
              </a:rPr>
              <a:t>Τσεχία</a:t>
            </a:r>
            <a:endParaRPr lang="en-GB" sz="1000" b="1" dirty="0">
              <a:solidFill>
                <a:prstClr val="black"/>
              </a:solidFill>
            </a:endParaRPr>
          </a:p>
        </p:txBody>
      </p:sp>
      <p:sp>
        <p:nvSpPr>
          <p:cNvPr id="50" name="Rectangle 49">
            <a:extLst>
              <a:ext uri="{FF2B5EF4-FFF2-40B4-BE49-F238E27FC236}">
                <a16:creationId xmlns:a16="http://schemas.microsoft.com/office/drawing/2014/main" id="{C79E3BD7-8869-674A-BC91-7808926CA798}"/>
              </a:ext>
            </a:extLst>
          </p:cNvPr>
          <p:cNvSpPr/>
          <p:nvPr/>
        </p:nvSpPr>
        <p:spPr>
          <a:xfrm>
            <a:off x="6119976" y="2416304"/>
            <a:ext cx="636713" cy="246221"/>
          </a:xfrm>
          <a:prstGeom prst="rect">
            <a:avLst/>
          </a:prstGeom>
        </p:spPr>
        <p:txBody>
          <a:bodyPr wrap="none">
            <a:spAutoFit/>
          </a:bodyPr>
          <a:lstStyle/>
          <a:p>
            <a:pPr lvl="0">
              <a:defRPr/>
            </a:pPr>
            <a:r>
              <a:rPr lang="el-GR" sz="1000" b="1" dirty="0">
                <a:solidFill>
                  <a:prstClr val="black"/>
                </a:solidFill>
              </a:rPr>
              <a:t>Σουηδία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144B6949-2685-2F43-9D04-7EF7680CB494}"/>
              </a:ext>
            </a:extLst>
          </p:cNvPr>
          <p:cNvSpPr/>
          <p:nvPr/>
        </p:nvSpPr>
        <p:spPr>
          <a:xfrm>
            <a:off x="6754180" y="2047824"/>
            <a:ext cx="764953" cy="246221"/>
          </a:xfrm>
          <a:prstGeom prst="rect">
            <a:avLst/>
          </a:prstGeom>
        </p:spPr>
        <p:txBody>
          <a:bodyPr wrap="none">
            <a:spAutoFit/>
          </a:bodyPr>
          <a:lstStyle/>
          <a:p>
            <a:pPr lvl="0">
              <a:defRPr/>
            </a:pPr>
            <a:r>
              <a:rPr lang="el-GR" sz="1000" b="1" dirty="0">
                <a:solidFill>
                  <a:prstClr val="black"/>
                </a:solidFill>
              </a:rPr>
              <a:t>Φινλανδία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ABC140CB-B48B-1C4F-971E-024687CCCF52}"/>
              </a:ext>
            </a:extLst>
          </p:cNvPr>
          <p:cNvSpPr/>
          <p:nvPr/>
        </p:nvSpPr>
        <p:spPr>
          <a:xfrm>
            <a:off x="6878212" y="2520473"/>
            <a:ext cx="630301" cy="246221"/>
          </a:xfrm>
          <a:prstGeom prst="rect">
            <a:avLst/>
          </a:prstGeom>
        </p:spPr>
        <p:txBody>
          <a:bodyPr wrap="none">
            <a:spAutoFit/>
          </a:bodyPr>
          <a:lstStyle/>
          <a:p>
            <a:pPr lvl="0">
              <a:defRPr/>
            </a:pPr>
            <a:r>
              <a:rPr lang="el-GR" sz="1000" b="1" dirty="0">
                <a:solidFill>
                  <a:prstClr val="black"/>
                </a:solidFill>
              </a:rPr>
              <a:t>Εσθονία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A10FFE75-900A-9547-9B5E-495A3820B75D}"/>
              </a:ext>
            </a:extLst>
          </p:cNvPr>
          <p:cNvSpPr/>
          <p:nvPr/>
        </p:nvSpPr>
        <p:spPr>
          <a:xfrm>
            <a:off x="6910021" y="2766694"/>
            <a:ext cx="612668" cy="246221"/>
          </a:xfrm>
          <a:prstGeom prst="rect">
            <a:avLst/>
          </a:prstGeom>
        </p:spPr>
        <p:txBody>
          <a:bodyPr wrap="none">
            <a:spAutoFit/>
          </a:bodyPr>
          <a:lstStyle/>
          <a:p>
            <a:pPr lvl="0">
              <a:defRPr/>
            </a:pPr>
            <a:r>
              <a:rPr lang="el-GR" sz="1000" b="1" dirty="0">
                <a:solidFill>
                  <a:prstClr val="black"/>
                </a:solidFill>
              </a:rPr>
              <a:t>Λετονία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7F7D1D41-25E2-244A-9B83-5F76E8E97437}"/>
              </a:ext>
            </a:extLst>
          </p:cNvPr>
          <p:cNvSpPr/>
          <p:nvPr/>
        </p:nvSpPr>
        <p:spPr>
          <a:xfrm>
            <a:off x="6747539" y="2975579"/>
            <a:ext cx="756938" cy="246221"/>
          </a:xfrm>
          <a:prstGeom prst="rect">
            <a:avLst/>
          </a:prstGeom>
        </p:spPr>
        <p:txBody>
          <a:bodyPr wrap="none">
            <a:spAutoFit/>
          </a:bodyPr>
          <a:lstStyle/>
          <a:p>
            <a:pPr lvl="0">
              <a:defRPr/>
            </a:pPr>
            <a:r>
              <a:rPr lang="el-GR" sz="1000" b="1" dirty="0">
                <a:solidFill>
                  <a:prstClr val="black"/>
                </a:solidFill>
              </a:rPr>
              <a:t>Λιθουανία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9B7A5158-2C2C-1D4B-AB25-3172D3B78FFB}"/>
              </a:ext>
            </a:extLst>
          </p:cNvPr>
          <p:cNvSpPr/>
          <p:nvPr/>
        </p:nvSpPr>
        <p:spPr>
          <a:xfrm>
            <a:off x="6012670" y="5731655"/>
            <a:ext cx="559769" cy="246221"/>
          </a:xfrm>
          <a:prstGeom prst="rect">
            <a:avLst/>
          </a:prstGeom>
        </p:spPr>
        <p:txBody>
          <a:bodyPr wrap="none">
            <a:spAutoFit/>
          </a:bodyPr>
          <a:lstStyle/>
          <a:p>
            <a:pPr lvl="0">
              <a:defRPr/>
            </a:pPr>
            <a:r>
              <a:rPr lang="el-GR" sz="1000" b="1" dirty="0">
                <a:solidFill>
                  <a:prstClr val="black"/>
                </a:solidFill>
              </a:rPr>
              <a:t>Μάλτα</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4AB9EC1-0E10-6642-B3AB-E2A2CAEFB487}"/>
              </a:ext>
            </a:extLst>
          </p:cNvPr>
          <p:cNvSpPr/>
          <p:nvPr/>
        </p:nvSpPr>
        <p:spPr>
          <a:xfrm>
            <a:off x="8014021" y="5731655"/>
            <a:ext cx="588623" cy="246221"/>
          </a:xfrm>
          <a:prstGeom prst="rect">
            <a:avLst/>
          </a:prstGeom>
        </p:spPr>
        <p:txBody>
          <a:bodyPr wrap="none">
            <a:spAutoFit/>
          </a:bodyPr>
          <a:lstStyle/>
          <a:p>
            <a:pPr lvl="0">
              <a:defRPr/>
            </a:pPr>
            <a:r>
              <a:rPr lang="el-GR" sz="1000" b="1" dirty="0">
                <a:solidFill>
                  <a:prstClr val="black"/>
                </a:solidFill>
              </a:rPr>
              <a:t>Κύπρος</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FBF1B536-5DFC-FB45-BD72-58AA38652A4B}"/>
              </a:ext>
            </a:extLst>
          </p:cNvPr>
          <p:cNvSpPr/>
          <p:nvPr/>
        </p:nvSpPr>
        <p:spPr>
          <a:xfrm>
            <a:off x="5749684" y="2852505"/>
            <a:ext cx="506870" cy="246221"/>
          </a:xfrm>
          <a:prstGeom prst="rect">
            <a:avLst/>
          </a:prstGeom>
        </p:spPr>
        <p:txBody>
          <a:bodyPr wrap="none">
            <a:spAutoFit/>
          </a:bodyPr>
          <a:lstStyle/>
          <a:p>
            <a:pPr lvl="0">
              <a:defRPr/>
            </a:pPr>
            <a:r>
              <a:rPr lang="el-GR" sz="1000" b="1" dirty="0">
                <a:solidFill>
                  <a:prstClr val="black"/>
                </a:solidFill>
              </a:rPr>
              <a:t>Δανία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37926475-0764-8846-8542-1C8EF916CD87}"/>
              </a:ext>
            </a:extLst>
          </p:cNvPr>
          <p:cNvSpPr/>
          <p:nvPr/>
        </p:nvSpPr>
        <p:spPr>
          <a:xfrm>
            <a:off x="5966889" y="4031676"/>
            <a:ext cx="631904" cy="246221"/>
          </a:xfrm>
          <a:prstGeom prst="rect">
            <a:avLst/>
          </a:prstGeom>
        </p:spPr>
        <p:txBody>
          <a:bodyPr wrap="none">
            <a:spAutoFit/>
          </a:bodyPr>
          <a:lstStyle/>
          <a:p>
            <a:pPr lvl="0">
              <a:defRPr/>
            </a:pPr>
            <a:r>
              <a:rPr lang="el-GR" sz="1000" b="1" dirty="0">
                <a:solidFill>
                  <a:prstClr val="black"/>
                </a:solidFill>
              </a:rPr>
              <a:t>Αυστρία</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392" y="1868"/>
            <a:ext cx="2473272" cy="804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fr-FR" sz="3200" b="1" dirty="0">
                <a:solidFill>
                  <a:srgbClr val="00B0F0"/>
                </a:solidFill>
              </a:rPr>
              <a:t>      </a:t>
            </a:r>
            <a:r>
              <a:rPr lang="el-GR" sz="3200" b="1" dirty="0">
                <a:solidFill>
                  <a:srgbClr val="00B0F0"/>
                </a:solidFill>
              </a:rPr>
              <a:t>ΧΩΡΕΣ ΕΕ</a:t>
            </a:r>
            <a:endParaRPr lang="fr-FR" sz="3200" b="1" dirty="0">
              <a:solidFill>
                <a:srgbClr val="00B0F0"/>
              </a:solidFill>
            </a:endParaRPr>
          </a:p>
        </p:txBody>
      </p:sp>
      <p:sp>
        <p:nvSpPr>
          <p:cNvPr id="59"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60" name="TextBox 59"/>
          <p:cNvSpPr txBox="1"/>
          <p:nvPr/>
        </p:nvSpPr>
        <p:spPr>
          <a:xfrm>
            <a:off x="340757" y="1802443"/>
            <a:ext cx="9957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white"/>
                </a:solidFill>
                <a:effectLst/>
                <a:uLnTx/>
                <a:uFillTx/>
                <a:latin typeface="Calibri" panose="020F0502020204030204"/>
                <a:ea typeface="+mn-ea"/>
                <a:cs typeface="+mn-cs"/>
              </a:rPr>
              <a:t>1951</a:t>
            </a:r>
          </a:p>
        </p:txBody>
      </p:sp>
      <p:sp>
        <p:nvSpPr>
          <p:cNvPr id="61" name="TextBox 60"/>
          <p:cNvSpPr txBox="1"/>
          <p:nvPr/>
        </p:nvSpPr>
        <p:spPr>
          <a:xfrm>
            <a:off x="331668" y="250250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1973</a:t>
            </a:r>
          </a:p>
        </p:txBody>
      </p:sp>
      <p:sp>
        <p:nvSpPr>
          <p:cNvPr id="62" name="TextBox 61"/>
          <p:cNvSpPr txBox="1"/>
          <p:nvPr/>
        </p:nvSpPr>
        <p:spPr>
          <a:xfrm>
            <a:off x="341795" y="305081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1981</a:t>
            </a:r>
          </a:p>
        </p:txBody>
      </p:sp>
      <p:sp>
        <p:nvSpPr>
          <p:cNvPr id="63" name="TextBox 62"/>
          <p:cNvSpPr txBox="1"/>
          <p:nvPr/>
        </p:nvSpPr>
        <p:spPr>
          <a:xfrm>
            <a:off x="341047" y="3436815"/>
            <a:ext cx="9144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1986</a:t>
            </a:r>
          </a:p>
        </p:txBody>
      </p:sp>
      <p:sp>
        <p:nvSpPr>
          <p:cNvPr id="64" name="TextBox 63"/>
          <p:cNvSpPr txBox="1"/>
          <p:nvPr/>
        </p:nvSpPr>
        <p:spPr>
          <a:xfrm>
            <a:off x="331668" y="3844650"/>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1995</a:t>
            </a:r>
          </a:p>
        </p:txBody>
      </p:sp>
      <p:sp>
        <p:nvSpPr>
          <p:cNvPr id="65" name="TextBox 64"/>
          <p:cNvSpPr txBox="1"/>
          <p:nvPr/>
        </p:nvSpPr>
        <p:spPr>
          <a:xfrm>
            <a:off x="343982" y="4525700"/>
            <a:ext cx="10918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2004</a:t>
            </a:r>
          </a:p>
        </p:txBody>
      </p:sp>
      <p:sp>
        <p:nvSpPr>
          <p:cNvPr id="66" name="TextBox 65"/>
          <p:cNvSpPr txBox="1"/>
          <p:nvPr/>
        </p:nvSpPr>
        <p:spPr>
          <a:xfrm>
            <a:off x="347021" y="5236792"/>
            <a:ext cx="73666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2007</a:t>
            </a:r>
          </a:p>
        </p:txBody>
      </p:sp>
      <p:sp>
        <p:nvSpPr>
          <p:cNvPr id="67" name="TextBox 66"/>
          <p:cNvSpPr txBox="1"/>
          <p:nvPr/>
        </p:nvSpPr>
        <p:spPr>
          <a:xfrm>
            <a:off x="331949" y="5681305"/>
            <a:ext cx="78449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dirty="0">
                <a:ln>
                  <a:noFill/>
                </a:ln>
                <a:solidFill>
                  <a:prstClr val="black"/>
                </a:solidFill>
                <a:effectLst/>
                <a:uLnTx/>
                <a:uFillTx/>
                <a:latin typeface="Calibri" panose="020F0502020204030204"/>
                <a:ea typeface="+mn-ea"/>
                <a:cs typeface="+mn-cs"/>
              </a:rPr>
              <a:t>2013</a:t>
            </a:r>
          </a:p>
        </p:txBody>
      </p:sp>
    </p:spTree>
    <p:extLst>
      <p:ext uri="{BB962C8B-B14F-4D97-AF65-F5344CB8AC3E}">
        <p14:creationId xmlns:p14="http://schemas.microsoft.com/office/powerpoint/2010/main" val="198764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104761F-8A94-0E4B-8476-A73D91B8A152}"/>
              </a:ext>
            </a:extLst>
          </p:cNvPr>
          <p:cNvSpPr/>
          <p:nvPr/>
        </p:nvSpPr>
        <p:spPr>
          <a:xfrm rot="16200000">
            <a:off x="8133720" y="5826451"/>
            <a:ext cx="1816871" cy="246223"/>
          </a:xfrm>
          <a:prstGeom prst="rect">
            <a:avLst/>
          </a:prstGeom>
        </p:spPr>
        <p:txBody>
          <a:bodyPr wrap="square">
            <a:spAutoFit/>
          </a:bodyPr>
          <a:lstStyle/>
          <a:p>
            <a:r>
              <a:rPr lang="el-GR" sz="1000" b="1" dirty="0">
                <a:solidFill>
                  <a:srgbClr val="00B0F0"/>
                </a:solidFill>
                <a:latin typeface="Arial" charset="0"/>
                <a:ea typeface="Arial" charset="0"/>
                <a:cs typeface="Arial" charset="0"/>
              </a:rPr>
              <a:t>ΤΟ ΕΥΡΩΠΑΪΚΟ ΕΡΓΟ</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1971" y="-1218"/>
            <a:ext cx="3702848"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dirty="0">
                <a:solidFill>
                  <a:srgbClr val="00B0F0"/>
                </a:solidFill>
              </a:rPr>
              <a:t>      </a:t>
            </a:r>
            <a:r>
              <a:rPr lang="el-GR" sz="3200" b="1" dirty="0">
                <a:solidFill>
                  <a:srgbClr val="00B0F0"/>
                </a:solidFill>
              </a:rPr>
              <a:t>ΧΩΡΟΣ ΣΕΝΓΚΕΝ</a:t>
            </a:r>
            <a:endParaRPr lang="fr-FR" sz="3200" b="1" dirty="0">
              <a:solidFill>
                <a:srgbClr val="00B0F0"/>
              </a:solidFill>
            </a:endParaRPr>
          </a:p>
        </p:txBody>
      </p:sp>
      <p:sp>
        <p:nvSpPr>
          <p:cNvPr id="4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pic>
        <p:nvPicPr>
          <p:cNvPr id="3" name="Picture 2">
            <a:extLst>
              <a:ext uri="{FF2B5EF4-FFF2-40B4-BE49-F238E27FC236}">
                <a16:creationId xmlns:a16="http://schemas.microsoft.com/office/drawing/2014/main" id="{9934488E-DA23-ECB2-26FE-1A9EA9DE1ED3}"/>
              </a:ext>
            </a:extLst>
          </p:cNvPr>
          <p:cNvPicPr>
            <a:picLocks noChangeAspect="1"/>
          </p:cNvPicPr>
          <p:nvPr/>
        </p:nvPicPr>
        <p:blipFill>
          <a:blip r:embed="rId3"/>
          <a:srcRect l="32" r="32"/>
          <a:stretch/>
        </p:blipFill>
        <p:spPr>
          <a:xfrm>
            <a:off x="892135" y="913182"/>
            <a:ext cx="5904906" cy="5335460"/>
          </a:xfrm>
          <a:prstGeom prst="rect">
            <a:avLst/>
          </a:prstGeom>
        </p:spPr>
      </p:pic>
      <p:sp>
        <p:nvSpPr>
          <p:cNvPr id="2" name="Flowchart: Connector 1"/>
          <p:cNvSpPr/>
          <p:nvPr/>
        </p:nvSpPr>
        <p:spPr>
          <a:xfrm>
            <a:off x="6036290" y="1846305"/>
            <a:ext cx="2863557" cy="2735494"/>
          </a:xfrm>
          <a:prstGeom prst="flowChartConnector">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bg1"/>
                </a:solidFill>
              </a:rPr>
              <a:t>Το γνωρίζατε; Μπορείτε να ταξιδέψετε ελεύθερα μεταξύ των 2</a:t>
            </a:r>
            <a:r>
              <a:rPr lang="fr-BE" sz="1600" b="1" dirty="0">
                <a:solidFill>
                  <a:schemeClr val="bg1"/>
                </a:solidFill>
              </a:rPr>
              <a:t>7</a:t>
            </a:r>
            <a:r>
              <a:rPr lang="el-GR" sz="1600" b="1" dirty="0">
                <a:solidFill>
                  <a:schemeClr val="bg1"/>
                </a:solidFill>
              </a:rPr>
              <a:t> χωρών του χώρου </a:t>
            </a:r>
            <a:r>
              <a:rPr lang="el-GR" sz="1600" b="1" dirty="0" err="1">
                <a:solidFill>
                  <a:schemeClr val="bg1"/>
                </a:solidFill>
              </a:rPr>
              <a:t>Σένγκεν</a:t>
            </a:r>
            <a:r>
              <a:rPr lang="el-GR" sz="1600" b="1" dirty="0">
                <a:solidFill>
                  <a:schemeClr val="bg1"/>
                </a:solidFill>
              </a:rPr>
              <a:t> χωρίς να επιδείξετε το διαβατήριό σας;</a:t>
            </a:r>
            <a:endParaRPr lang="en-GB" sz="1600" b="1" dirty="0">
              <a:solidFill>
                <a:schemeClr val="bg1"/>
              </a:solidFill>
            </a:endParaRPr>
          </a:p>
        </p:txBody>
      </p:sp>
    </p:spTree>
    <p:extLst>
      <p:ext uri="{BB962C8B-B14F-4D97-AF65-F5344CB8AC3E}">
        <p14:creationId xmlns:p14="http://schemas.microsoft.com/office/powerpoint/2010/main" val="3562266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50BC9E-90BE-AB2A-80A8-F1A23510A8C7}"/>
              </a:ext>
            </a:extLst>
          </p:cNvPr>
          <p:cNvSpPr/>
          <p:nvPr/>
        </p:nvSpPr>
        <p:spPr>
          <a:xfrm>
            <a:off x="1295400" y="1198880"/>
            <a:ext cx="6623474" cy="4969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descr="Map&#10;&#10;Description automatically generated">
            <a:extLst>
              <a:ext uri="{FF2B5EF4-FFF2-40B4-BE49-F238E27FC236}">
                <a16:creationId xmlns:a16="http://schemas.microsoft.com/office/drawing/2014/main" id="{08E8463E-A282-27D3-3A06-B752FDDC1F3F}"/>
              </a:ext>
            </a:extLst>
          </p:cNvPr>
          <p:cNvPicPr>
            <a:picLocks noChangeAspect="1"/>
          </p:cNvPicPr>
          <p:nvPr/>
        </p:nvPicPr>
        <p:blipFill rotWithShape="1">
          <a:blip r:embed="rId3"/>
          <a:srcRect l="22981" t="15416" r="4374"/>
          <a:stretch/>
        </p:blipFill>
        <p:spPr>
          <a:xfrm>
            <a:off x="1276203" y="1198882"/>
            <a:ext cx="6642671" cy="4969320"/>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30784" y="4550525"/>
            <a:ext cx="913808" cy="898436"/>
          </a:xfrm>
          <a:prstGeom prst="rect">
            <a:avLst/>
          </a:prstGeom>
        </p:spPr>
      </p:pic>
      <p:sp>
        <p:nvSpPr>
          <p:cNvPr id="17" name="Rectangle 16">
            <a:extLst>
              <a:ext uri="{FF2B5EF4-FFF2-40B4-BE49-F238E27FC236}">
                <a16:creationId xmlns:a16="http://schemas.microsoft.com/office/drawing/2014/main" id="{C104761F-8A94-0E4B-8476-A73D91B8A152}"/>
              </a:ext>
            </a:extLst>
          </p:cNvPr>
          <p:cNvSpPr/>
          <p:nvPr/>
        </p:nvSpPr>
        <p:spPr>
          <a:xfrm rot="16200000">
            <a:off x="8133720" y="5826451"/>
            <a:ext cx="1816872" cy="246223"/>
          </a:xfrm>
          <a:prstGeom prst="rect">
            <a:avLst/>
          </a:prstGeom>
        </p:spPr>
        <p:txBody>
          <a:bodyPr wrap="square">
            <a:spAutoFit/>
          </a:bodyPr>
          <a:lstStyle/>
          <a:p>
            <a:r>
              <a:rPr lang="el-GR" sz="1000" b="1" dirty="0">
                <a:solidFill>
                  <a:srgbClr val="00B0F0"/>
                </a:solidFill>
                <a:latin typeface="Arial" charset="0"/>
                <a:ea typeface="Arial" charset="0"/>
                <a:cs typeface="Arial" charset="0"/>
              </a:rPr>
              <a:t>ΤΟ ΕΥΡΩΠΑΪΚΟ ΕΡΓΟ</a:t>
            </a:r>
          </a:p>
        </p:txBody>
      </p:sp>
      <p:sp>
        <p:nvSpPr>
          <p:cNvPr id="143" name="Rectangle 142">
            <a:extLst>
              <a:ext uri="{FF2B5EF4-FFF2-40B4-BE49-F238E27FC236}">
                <a16:creationId xmlns:a16="http://schemas.microsoft.com/office/drawing/2014/main" id="{7CBA8065-995C-B140-930A-BB060328E2DF}"/>
              </a:ext>
            </a:extLst>
          </p:cNvPr>
          <p:cNvSpPr/>
          <p:nvPr/>
        </p:nvSpPr>
        <p:spPr>
          <a:xfrm>
            <a:off x="897750" y="2366975"/>
            <a:ext cx="184731" cy="246221"/>
          </a:xfrm>
          <a:prstGeom prst="rect">
            <a:avLst/>
          </a:prstGeom>
        </p:spPr>
        <p:txBody>
          <a:bodyPr wrap="none">
            <a:spAutoFit/>
          </a:bodyPr>
          <a:lstStyle/>
          <a:p>
            <a:endParaRPr lang="en-GB" sz="1000" dirty="0"/>
          </a:p>
        </p:txBody>
      </p:sp>
      <p:sp>
        <p:nvSpPr>
          <p:cNvPr id="39" name="TextBox 38">
            <a:extLst>
              <a:ext uri="{FF2B5EF4-FFF2-40B4-BE49-F238E27FC236}">
                <a16:creationId xmlns:a16="http://schemas.microsoft.com/office/drawing/2014/main" id="{731A0997-57C4-E045-96CF-E5BA10AD43D3}"/>
              </a:ext>
            </a:extLst>
          </p:cNvPr>
          <p:cNvSpPr txBox="1"/>
          <p:nvPr/>
        </p:nvSpPr>
        <p:spPr>
          <a:xfrm>
            <a:off x="4602480" y="6168202"/>
            <a:ext cx="3316394" cy="276999"/>
          </a:xfrm>
          <a:prstGeom prst="rect">
            <a:avLst/>
          </a:prstGeom>
          <a:solidFill>
            <a:srgbClr val="FFC000"/>
          </a:solidFill>
        </p:spPr>
        <p:txBody>
          <a:bodyPr wrap="square" rtlCol="0">
            <a:spAutoFit/>
          </a:bodyPr>
          <a:lstStyle/>
          <a:p>
            <a:r>
              <a:rPr lang="el-GR" sz="1200" b="1" dirty="0"/>
              <a:t>Χώρες της ΕΕ που δεν χρησιμοποιούν το ευρώ</a:t>
            </a:r>
            <a:endParaRPr lang="en-US" sz="1200" b="1" dirty="0">
              <a:solidFill>
                <a:schemeClr val="bg1"/>
              </a:solidFill>
            </a:endParaRPr>
          </a:p>
        </p:txBody>
      </p:sp>
      <p:sp>
        <p:nvSpPr>
          <p:cNvPr id="40" name="TextBox 39">
            <a:extLst>
              <a:ext uri="{FF2B5EF4-FFF2-40B4-BE49-F238E27FC236}">
                <a16:creationId xmlns:a16="http://schemas.microsoft.com/office/drawing/2014/main" id="{2510B4BB-D05A-8743-B906-AD2B7E937A3B}"/>
              </a:ext>
            </a:extLst>
          </p:cNvPr>
          <p:cNvSpPr txBox="1"/>
          <p:nvPr/>
        </p:nvSpPr>
        <p:spPr>
          <a:xfrm>
            <a:off x="1295400" y="6168201"/>
            <a:ext cx="3307080" cy="276999"/>
          </a:xfrm>
          <a:prstGeom prst="rect">
            <a:avLst/>
          </a:prstGeom>
          <a:solidFill>
            <a:srgbClr val="00B0F0"/>
          </a:solidFill>
        </p:spPr>
        <p:txBody>
          <a:bodyPr wrap="square" rtlCol="0">
            <a:spAutoFit/>
          </a:bodyPr>
          <a:lstStyle/>
          <a:p>
            <a:r>
              <a:rPr lang="el-GR" sz="1200" b="1" dirty="0"/>
              <a:t>Χώρες της ΕΕ που χρησιμοποιούν το ευρώ</a:t>
            </a:r>
            <a:endParaRPr lang="en-US" sz="1200" b="1" dirty="0"/>
          </a:p>
        </p:txBody>
      </p:sp>
      <p:sp>
        <p:nvSpPr>
          <p:cNvPr id="2" name="Rectangle 1"/>
          <p:cNvSpPr/>
          <p:nvPr/>
        </p:nvSpPr>
        <p:spPr>
          <a:xfrm>
            <a:off x="15343" y="1295"/>
            <a:ext cx="2727858"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dirty="0">
                <a:solidFill>
                  <a:srgbClr val="00B0F0"/>
                </a:solidFill>
              </a:rPr>
              <a:t>      </a:t>
            </a:r>
            <a:r>
              <a:rPr lang="el-GR" sz="3200" b="1" dirty="0">
                <a:solidFill>
                  <a:srgbClr val="00B0F0"/>
                </a:solidFill>
              </a:rPr>
              <a:t>ΕΥΡΩΖΩΝΗ</a:t>
            </a:r>
            <a:endParaRPr lang="fr-FR" sz="3200" b="1" dirty="0">
              <a:solidFill>
                <a:srgbClr val="00B0F0"/>
              </a:solidFill>
            </a:endParaRPr>
          </a:p>
        </p:txBody>
      </p:sp>
      <p:sp>
        <p:nvSpPr>
          <p:cNvPr id="42"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cxnSp>
        <p:nvCxnSpPr>
          <p:cNvPr id="154"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Flowchart: Connector 5"/>
          <p:cNvSpPr/>
          <p:nvPr/>
        </p:nvSpPr>
        <p:spPr>
          <a:xfrm>
            <a:off x="6198302" y="605210"/>
            <a:ext cx="2701545" cy="2585894"/>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fr-BE" sz="2000" b="1" dirty="0">
                <a:solidFill>
                  <a:schemeClr val="tx1"/>
                </a:solidFill>
              </a:rPr>
              <a:t>20</a:t>
            </a:r>
            <a:r>
              <a:rPr lang="el-GR" sz="2000" b="1" dirty="0">
                <a:solidFill>
                  <a:schemeClr val="tx1"/>
                </a:solidFill>
              </a:rPr>
              <a:t> χώρες της ΕΕ χρησιμοποιούν πλέον το ευρώ ως εθνικό νόμισμα</a:t>
            </a:r>
            <a:endParaRPr lang="en-GB" sz="2000" b="1" dirty="0">
              <a:solidFill>
                <a:schemeClr val="tx1"/>
              </a:solidFill>
            </a:endParaRPr>
          </a:p>
        </p:txBody>
      </p:sp>
    </p:spTree>
    <p:extLst>
      <p:ext uri="{BB962C8B-B14F-4D97-AF65-F5344CB8AC3E}">
        <p14:creationId xmlns:p14="http://schemas.microsoft.com/office/powerpoint/2010/main" val="1517272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59240" cy="6858000"/>
          </a:xfrm>
          <a:prstGeom prst="rect">
            <a:avLst/>
          </a:prstGeom>
        </p:spPr>
      </p:pic>
      <p:sp>
        <p:nvSpPr>
          <p:cNvPr id="3" name="Rectangle 2"/>
          <p:cNvSpPr/>
          <p:nvPr/>
        </p:nvSpPr>
        <p:spPr>
          <a:xfrm>
            <a:off x="99054" y="281185"/>
            <a:ext cx="4325698" cy="57478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b="1" dirty="0"/>
          </a:p>
        </p:txBody>
      </p:sp>
      <p:sp>
        <p:nvSpPr>
          <p:cNvPr id="4" name="TextBox 3"/>
          <p:cNvSpPr txBox="1"/>
          <p:nvPr/>
        </p:nvSpPr>
        <p:spPr>
          <a:xfrm>
            <a:off x="518160" y="441960"/>
            <a:ext cx="3642360" cy="461665"/>
          </a:xfrm>
          <a:prstGeom prst="rect">
            <a:avLst/>
          </a:prstGeom>
          <a:noFill/>
        </p:spPr>
        <p:txBody>
          <a:bodyPr wrap="square" rtlCol="0">
            <a:spAutoFit/>
          </a:bodyPr>
          <a:lstStyle/>
          <a:p>
            <a:r>
              <a:rPr lang="el-GR" sz="2400" b="1" dirty="0"/>
              <a:t>ΠΙΝΑΚΑΣ ΠΕΡΙΕΧΟΜΕΝΩΝ</a:t>
            </a:r>
            <a:endParaRPr lang="en-IE" sz="2400" b="1" dirty="0"/>
          </a:p>
        </p:txBody>
      </p:sp>
      <p:pic>
        <p:nvPicPr>
          <p:cNvPr id="5" name="Content Placeholder 7"/>
          <p:cNvPicPr>
            <a:picLocks noChangeAspect="1"/>
          </p:cNvPicPr>
          <p:nvPr/>
        </p:nvPicPr>
        <p:blipFill>
          <a:blip r:embed="rId4"/>
          <a:stretch>
            <a:fillRect/>
          </a:stretch>
        </p:blipFill>
        <p:spPr>
          <a:xfrm>
            <a:off x="276579" y="1209546"/>
            <a:ext cx="396274" cy="396274"/>
          </a:xfrm>
          <a:prstGeom prst="rect">
            <a:avLst/>
          </a:prstGeom>
        </p:spPr>
      </p:pic>
      <p:sp>
        <p:nvSpPr>
          <p:cNvPr id="6" name="Larme 17"/>
          <p:cNvSpPr/>
          <p:nvPr/>
        </p:nvSpPr>
        <p:spPr>
          <a:xfrm rot="5400000">
            <a:off x="276579" y="2090741"/>
            <a:ext cx="397052" cy="397052"/>
          </a:xfrm>
          <a:prstGeom prst="teardrop">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arme 17"/>
          <p:cNvSpPr/>
          <p:nvPr/>
        </p:nvSpPr>
        <p:spPr>
          <a:xfrm rot="5400000">
            <a:off x="279057" y="2939404"/>
            <a:ext cx="397052" cy="39705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17"/>
          <p:cNvSpPr/>
          <p:nvPr/>
        </p:nvSpPr>
        <p:spPr>
          <a:xfrm rot="5400000">
            <a:off x="244343" y="3707339"/>
            <a:ext cx="397052" cy="397052"/>
          </a:xfrm>
          <a:prstGeom prst="teardrop">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17"/>
          <p:cNvSpPr/>
          <p:nvPr/>
        </p:nvSpPr>
        <p:spPr>
          <a:xfrm rot="5400000">
            <a:off x="244343" y="4544050"/>
            <a:ext cx="397052" cy="397052"/>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17"/>
          <p:cNvSpPr/>
          <p:nvPr/>
        </p:nvSpPr>
        <p:spPr>
          <a:xfrm rot="5400000">
            <a:off x="226822" y="5402653"/>
            <a:ext cx="397052" cy="397052"/>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p:cNvSpPr txBox="1"/>
          <p:nvPr/>
        </p:nvSpPr>
        <p:spPr>
          <a:xfrm>
            <a:off x="718370" y="1259090"/>
            <a:ext cx="2407886" cy="400110"/>
          </a:xfrm>
          <a:prstGeom prst="rect">
            <a:avLst/>
          </a:prstGeom>
          <a:noFill/>
        </p:spPr>
        <p:txBody>
          <a:bodyPr wrap="square" rtlCol="0">
            <a:spAutoFit/>
          </a:bodyPr>
          <a:lstStyle/>
          <a:p>
            <a:r>
              <a:rPr lang="el-GR" sz="2000" b="1" dirty="0">
                <a:latin typeface="Calibri" charset="0"/>
                <a:ea typeface="Calibri" charset="0"/>
                <a:cs typeface="Calibri" charset="0"/>
              </a:rPr>
              <a:t>ΤΙ ΕΙΝΑΙ Η ΕΥΡΩΠΗ;</a:t>
            </a:r>
            <a:endParaRPr lang="fr-FR" sz="2000" b="1" dirty="0">
              <a:latin typeface="Calibri" charset="0"/>
              <a:ea typeface="Calibri" charset="0"/>
              <a:cs typeface="Calibri" charset="0"/>
            </a:endParaRPr>
          </a:p>
        </p:txBody>
      </p:sp>
      <p:sp>
        <p:nvSpPr>
          <p:cNvPr id="12" name="TextBox 11"/>
          <p:cNvSpPr txBox="1"/>
          <p:nvPr/>
        </p:nvSpPr>
        <p:spPr>
          <a:xfrm>
            <a:off x="746116" y="2149239"/>
            <a:ext cx="2865086" cy="400110"/>
          </a:xfrm>
          <a:prstGeom prst="rect">
            <a:avLst/>
          </a:prstGeom>
          <a:noFill/>
        </p:spPr>
        <p:txBody>
          <a:bodyPr wrap="square" rtlCol="0">
            <a:spAutoFit/>
          </a:bodyPr>
          <a:lstStyle/>
          <a:p>
            <a:r>
              <a:rPr lang="el-GR" sz="2000" b="1" dirty="0">
                <a:latin typeface="Calibri" charset="0"/>
                <a:ea typeface="Calibri" charset="0"/>
                <a:cs typeface="Calibri" charset="0"/>
              </a:rPr>
              <a:t>ΤΟ ΕΥΡΩΠΑΪΚΟ ΕΡΓΟ</a:t>
            </a:r>
            <a:endParaRPr lang="en-IE" dirty="0"/>
          </a:p>
        </p:txBody>
      </p:sp>
      <p:sp>
        <p:nvSpPr>
          <p:cNvPr id="13" name="TextBox 12"/>
          <p:cNvSpPr txBox="1"/>
          <p:nvPr/>
        </p:nvSpPr>
        <p:spPr>
          <a:xfrm>
            <a:off x="771991" y="3012152"/>
            <a:ext cx="2865086" cy="400110"/>
          </a:xfrm>
          <a:prstGeom prst="rect">
            <a:avLst/>
          </a:prstGeom>
          <a:noFill/>
        </p:spPr>
        <p:txBody>
          <a:bodyPr wrap="square" rtlCol="0">
            <a:spAutoFit/>
          </a:bodyPr>
          <a:lstStyle/>
          <a:p>
            <a:r>
              <a:rPr lang="el-GR" sz="2000" b="1" dirty="0"/>
              <a:t>ΤΙ ΚΑΝΕΙ Η ΕΕ;</a:t>
            </a:r>
            <a:endParaRPr lang="en-IE" sz="2000" b="1" dirty="0"/>
          </a:p>
        </p:txBody>
      </p:sp>
      <p:sp>
        <p:nvSpPr>
          <p:cNvPr id="14" name="TextBox 13"/>
          <p:cNvSpPr txBox="1"/>
          <p:nvPr/>
        </p:nvSpPr>
        <p:spPr>
          <a:xfrm>
            <a:off x="746116" y="3777170"/>
            <a:ext cx="3229696" cy="400110"/>
          </a:xfrm>
          <a:prstGeom prst="rect">
            <a:avLst/>
          </a:prstGeom>
          <a:noFill/>
        </p:spPr>
        <p:txBody>
          <a:bodyPr wrap="square" rtlCol="0">
            <a:spAutoFit/>
          </a:bodyPr>
          <a:lstStyle/>
          <a:p>
            <a:r>
              <a:rPr lang="el-GR" sz="2000" b="1" dirty="0"/>
              <a:t>ΠΩΣ ΛΕΙΤΟΥΡΓΕΙ Η ΕΕ;</a:t>
            </a:r>
            <a:endParaRPr lang="en-IE" sz="2000" b="1" dirty="0"/>
          </a:p>
        </p:txBody>
      </p:sp>
      <p:sp>
        <p:nvSpPr>
          <p:cNvPr id="15" name="TextBox 14"/>
          <p:cNvSpPr txBox="1"/>
          <p:nvPr/>
        </p:nvSpPr>
        <p:spPr>
          <a:xfrm>
            <a:off x="746116" y="4419696"/>
            <a:ext cx="3031575" cy="707886"/>
          </a:xfrm>
          <a:prstGeom prst="rect">
            <a:avLst/>
          </a:prstGeom>
          <a:noFill/>
        </p:spPr>
        <p:txBody>
          <a:bodyPr wrap="square" rtlCol="0">
            <a:spAutoFit/>
          </a:bodyPr>
          <a:lstStyle/>
          <a:p>
            <a:r>
              <a:rPr lang="el-GR" sz="2000" b="1" dirty="0"/>
              <a:t>ΠΩΣ ΜΠΟΡΩ ΝΑ ΜΑΘΩ ΠΕΡΙΣΣΟΤΕΡΑ;</a:t>
            </a:r>
            <a:endParaRPr lang="en-IE" sz="2000" b="1" dirty="0"/>
          </a:p>
        </p:txBody>
      </p:sp>
      <p:sp>
        <p:nvSpPr>
          <p:cNvPr id="16" name="TextBox 15"/>
          <p:cNvSpPr txBox="1"/>
          <p:nvPr/>
        </p:nvSpPr>
        <p:spPr>
          <a:xfrm>
            <a:off x="990600" y="5577840"/>
            <a:ext cx="2698275" cy="381000"/>
          </a:xfrm>
          <a:prstGeom prst="rect">
            <a:avLst/>
          </a:prstGeom>
          <a:noFill/>
        </p:spPr>
        <p:txBody>
          <a:bodyPr wrap="square" rtlCol="0">
            <a:spAutoFit/>
          </a:bodyPr>
          <a:lstStyle/>
          <a:p>
            <a:endParaRPr lang="en-IE" dirty="0"/>
          </a:p>
        </p:txBody>
      </p:sp>
      <p:sp>
        <p:nvSpPr>
          <p:cNvPr id="17" name="TextBox 16"/>
          <p:cNvSpPr txBox="1"/>
          <p:nvPr/>
        </p:nvSpPr>
        <p:spPr>
          <a:xfrm>
            <a:off x="746116" y="5449567"/>
            <a:ext cx="2698275" cy="400110"/>
          </a:xfrm>
          <a:prstGeom prst="rect">
            <a:avLst/>
          </a:prstGeom>
          <a:noFill/>
        </p:spPr>
        <p:txBody>
          <a:bodyPr wrap="square" rtlCol="0">
            <a:spAutoFit/>
          </a:bodyPr>
          <a:lstStyle/>
          <a:p>
            <a:r>
              <a:rPr lang="el-GR" sz="2000" b="1" dirty="0"/>
              <a:t>ΕΠΙΚΟΙΝΩΝΙΑ</a:t>
            </a:r>
            <a:endParaRPr lang="en-IE" sz="2000" b="1" dirty="0"/>
          </a:p>
        </p:txBody>
      </p:sp>
      <p:sp>
        <p:nvSpPr>
          <p:cNvPr id="18" name="TextBox 17"/>
          <p:cNvSpPr txBox="1"/>
          <p:nvPr/>
        </p:nvSpPr>
        <p:spPr>
          <a:xfrm>
            <a:off x="8366760" y="0"/>
            <a:ext cx="1082040" cy="184666"/>
          </a:xfrm>
          <a:prstGeom prst="rect">
            <a:avLst/>
          </a:prstGeom>
          <a:noFill/>
        </p:spPr>
        <p:txBody>
          <a:bodyPr wrap="square" rtlCol="0">
            <a:spAutoFit/>
          </a:bodyPr>
          <a:lstStyle/>
          <a:p>
            <a:pPr lvl="0">
              <a:defRPr/>
            </a:pPr>
            <a:r>
              <a:rPr lang="fr-BE" sz="600" i="1" dirty="0">
                <a:solidFill>
                  <a:schemeClr val="bg1"/>
                </a:solidFill>
              </a:rPr>
              <a:t>© </a:t>
            </a:r>
            <a:r>
              <a:rPr lang="fr-BE" sz="600" dirty="0">
                <a:solidFill>
                  <a:schemeClr val="bg1"/>
                </a:solidFill>
              </a:rPr>
              <a:t>EUROPEAN UNION</a:t>
            </a:r>
          </a:p>
        </p:txBody>
      </p:sp>
    </p:spTree>
    <p:extLst>
      <p:ext uri="{BB962C8B-B14F-4D97-AF65-F5344CB8AC3E}">
        <p14:creationId xmlns:p14="http://schemas.microsoft.com/office/powerpoint/2010/main" val="2751659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CF3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dirty="0"/>
          </a:p>
        </p:txBody>
      </p:sp>
      <p:sp>
        <p:nvSpPr>
          <p:cNvPr id="5" name="Larme 4"/>
          <p:cNvSpPr/>
          <p:nvPr/>
        </p:nvSpPr>
        <p:spPr>
          <a:xfrm rot="5400000">
            <a:off x="964745" y="2376267"/>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0" y="2448798"/>
            <a:ext cx="7665720" cy="830997"/>
          </a:xfrm>
          <a:prstGeom prst="rect">
            <a:avLst/>
          </a:prstGeom>
          <a:noFill/>
        </p:spPr>
        <p:txBody>
          <a:bodyPr wrap="square" rtlCol="0">
            <a:spAutoFit/>
          </a:bodyPr>
          <a:lstStyle/>
          <a:p>
            <a:pPr algn="ctr"/>
            <a:r>
              <a:rPr lang="el-GR" sz="4800" b="1" dirty="0">
                <a:solidFill>
                  <a:schemeClr val="bg1"/>
                </a:solidFill>
              </a:rPr>
              <a:t>ΤΙ ΚΑΝΕΙ Η ΕΕ;</a:t>
            </a:r>
            <a:endParaRPr lang="fr-FR" sz="4800" dirty="0">
              <a:solidFill>
                <a:schemeClr val="bg1"/>
              </a:solidFill>
            </a:endParaRPr>
          </a:p>
        </p:txBody>
      </p:sp>
      <p:pic>
        <p:nvPicPr>
          <p:cNvPr id="8" name="Image 7">
            <a:extLst>
              <a:ext uri="{FF2B5EF4-FFF2-40B4-BE49-F238E27FC236}">
                <a16:creationId xmlns:a16="http://schemas.microsoft.com/office/drawing/2014/main" id="{9DF52AEC-E118-AF4E-AEFF-C2EBE1F07108}"/>
              </a:ext>
            </a:extLst>
          </p:cNvPr>
          <p:cNvPicPr>
            <a:picLocks noChangeAspect="1"/>
          </p:cNvPicPr>
          <p:nvPr/>
        </p:nvPicPr>
        <p:blipFill>
          <a:blip r:embed="rId2"/>
          <a:stretch>
            <a:fillRect/>
          </a:stretch>
        </p:blipFill>
        <p:spPr>
          <a:xfrm>
            <a:off x="5626100" y="3836406"/>
            <a:ext cx="2783032" cy="667928"/>
          </a:xfrm>
          <a:prstGeom prst="rect">
            <a:avLst/>
          </a:prstGeom>
        </p:spPr>
      </p:pic>
    </p:spTree>
    <p:extLst>
      <p:ext uri="{BB962C8B-B14F-4D97-AF65-F5344CB8AC3E}">
        <p14:creationId xmlns:p14="http://schemas.microsoft.com/office/powerpoint/2010/main" val="41535900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ardrop 2"/>
          <p:cNvSpPr/>
          <p:nvPr/>
        </p:nvSpPr>
        <p:spPr>
          <a:xfrm rot="5400000">
            <a:off x="138111" y="4764"/>
            <a:ext cx="5153028" cy="5429250"/>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p:cNvSpPr txBox="1"/>
          <p:nvPr/>
        </p:nvSpPr>
        <p:spPr>
          <a:xfrm>
            <a:off x="595312" y="893508"/>
            <a:ext cx="4238625" cy="3939540"/>
          </a:xfrm>
          <a:prstGeom prst="rect">
            <a:avLst/>
          </a:prstGeom>
          <a:noFill/>
        </p:spPr>
        <p:txBody>
          <a:bodyPr wrap="square" rtlCol="0">
            <a:spAutoFit/>
          </a:bodyPr>
          <a:lstStyle/>
          <a:p>
            <a:pPr algn="ctr"/>
            <a:r>
              <a:rPr lang="el-GR" sz="5000" b="1" dirty="0">
                <a:solidFill>
                  <a:schemeClr val="bg1"/>
                </a:solidFill>
              </a:rPr>
              <a:t>ΤΙ ΠΙΣΤΕΥΕΤΕ ΟΤΙ ΚΑΝΕΙ Η ΕΥΡΩΠΑΪΚΗ ΕΝΩΣΗ ΓΙΑ ΣΑΣ;</a:t>
            </a:r>
            <a:endParaRPr lang="en-IE" sz="4800" dirty="0"/>
          </a:p>
        </p:txBody>
      </p:sp>
      <p:sp>
        <p:nvSpPr>
          <p:cNvPr id="5" name="TextBox 4"/>
          <p:cNvSpPr txBox="1"/>
          <p:nvPr/>
        </p:nvSpPr>
        <p:spPr>
          <a:xfrm>
            <a:off x="8351520" y="-9525"/>
            <a:ext cx="1341120" cy="184666"/>
          </a:xfrm>
          <a:prstGeom prst="rect">
            <a:avLst/>
          </a:prstGeom>
          <a:noFill/>
        </p:spPr>
        <p:txBody>
          <a:bodyPr wrap="square" rtlCol="0">
            <a:spAutoFit/>
          </a:bodyPr>
          <a:lstStyle/>
          <a:p>
            <a:pPr lvl="0">
              <a:defRPr/>
            </a:pPr>
            <a:r>
              <a:rPr lang="fr-BE" sz="600" i="1" dirty="0">
                <a:solidFill>
                  <a:schemeClr val="bg1"/>
                </a:solidFill>
              </a:rPr>
              <a:t>© </a:t>
            </a:r>
            <a:r>
              <a:rPr lang="fr-BE" sz="600" dirty="0">
                <a:solidFill>
                  <a:schemeClr val="bg1"/>
                </a:solidFill>
              </a:rPr>
              <a:t>EUROPEAN UNION</a:t>
            </a:r>
          </a:p>
        </p:txBody>
      </p:sp>
    </p:spTree>
    <p:extLst>
      <p:ext uri="{BB962C8B-B14F-4D97-AF65-F5344CB8AC3E}">
        <p14:creationId xmlns:p14="http://schemas.microsoft.com/office/powerpoint/2010/main" val="137950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8195" y="406653"/>
            <a:ext cx="8345805" cy="995427"/>
          </a:xfrm>
        </p:spPr>
        <p:txBody>
          <a:bodyPr>
            <a:normAutofit fontScale="90000"/>
          </a:bodyPr>
          <a:lstStyle/>
          <a:p>
            <a:r>
              <a:rPr lang="fr-FR" sz="3600" b="1" dirty="0">
                <a:solidFill>
                  <a:srgbClr val="C00000"/>
                </a:solidFill>
                <a:latin typeface="TrebuchetMS-Bold" charset="0"/>
              </a:rPr>
              <a:t>     </a:t>
            </a:r>
            <a:br>
              <a:rPr lang="fr-FR" sz="3600" b="1" dirty="0">
                <a:solidFill>
                  <a:srgbClr val="C00000"/>
                </a:solidFill>
                <a:latin typeface="TrebuchetMS-Bold" charset="0"/>
              </a:rPr>
            </a:br>
            <a:r>
              <a:rPr lang="el-GR" sz="3600" b="1" dirty="0">
                <a:solidFill>
                  <a:srgbClr val="C00000"/>
                </a:solidFill>
                <a:latin typeface="+mn-lt"/>
              </a:rPr>
              <a:t>ΣΠΟΥΔΕΣ, ΕΡΓΑΣΙΑ ΚΑΙ ΕΘΕΛΟΝΤΙΣΜΟΣ</a:t>
            </a:r>
            <a:br>
              <a:rPr lang="fr-FR" sz="3600" b="1" dirty="0">
                <a:solidFill>
                  <a:srgbClr val="C00000"/>
                </a:solidFill>
                <a:latin typeface="TrebuchetMS-Bold" charset="0"/>
              </a:rPr>
            </a:br>
            <a:br>
              <a:rPr lang="fr-FR" sz="3600" b="1" dirty="0">
                <a:solidFill>
                  <a:srgbClr val="C00000"/>
                </a:solidFill>
                <a:latin typeface="TrebuchetMS-Bold" charset="0"/>
              </a:rPr>
            </a:br>
            <a:endParaRPr lang="en-I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26379000"/>
              </p:ext>
            </p:extLst>
          </p:nvPr>
        </p:nvGraphicFramePr>
        <p:xfrm>
          <a:off x="628650" y="1493520"/>
          <a:ext cx="7886700" cy="4683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205428" y="307789"/>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473439" y="1476494"/>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8" name="Rectangle 7"/>
          <p:cNvSpPr/>
          <p:nvPr/>
        </p:nvSpPr>
        <p:spPr>
          <a:xfrm>
            <a:off x="6617017" y="1522214"/>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0" name="Rectangle 9"/>
          <p:cNvSpPr/>
          <p:nvPr/>
        </p:nvSpPr>
        <p:spPr>
          <a:xfrm>
            <a:off x="6617017" y="3941921"/>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1" name="Rectangle 10"/>
          <p:cNvSpPr/>
          <p:nvPr/>
        </p:nvSpPr>
        <p:spPr>
          <a:xfrm>
            <a:off x="3459480" y="3941921"/>
            <a:ext cx="868680" cy="184666"/>
          </a:xfrm>
          <a:prstGeom prst="rect">
            <a:avLst/>
          </a:prstGeom>
        </p:spPr>
        <p:txBody>
          <a:bodyPr wrap="square">
            <a:spAutoFit/>
          </a:bodyPr>
          <a:lstStyle/>
          <a:p>
            <a:pPr lvl="0">
              <a:defRPr/>
            </a:pPr>
            <a:r>
              <a:rPr lang="fr-BE" sz="600" i="1" dirty="0">
                <a:solidFill>
                  <a:schemeClr val="bg1"/>
                </a:solidFill>
              </a:rPr>
              <a:t>© </a:t>
            </a:r>
            <a:r>
              <a:rPr lang="fr-BE" sz="600" dirty="0">
                <a:solidFill>
                  <a:schemeClr val="bg1"/>
                </a:solidFill>
              </a:rPr>
              <a:t>EUROPEAN UNION</a:t>
            </a:r>
          </a:p>
        </p:txBody>
      </p:sp>
      <p:sp>
        <p:nvSpPr>
          <p:cNvPr id="12" name="TextBox 11"/>
          <p:cNvSpPr txBox="1"/>
          <p:nvPr/>
        </p:nvSpPr>
        <p:spPr>
          <a:xfrm>
            <a:off x="8839200" y="5120640"/>
            <a:ext cx="338554" cy="1737360"/>
          </a:xfrm>
          <a:prstGeom prst="rect">
            <a:avLst/>
          </a:prstGeom>
          <a:noFill/>
        </p:spPr>
        <p:txBody>
          <a:bodyPr vert="vert270" wrap="square" rtlCol="0">
            <a:spAutoFit/>
          </a:bodyPr>
          <a:lstStyle/>
          <a:p>
            <a:r>
              <a:rPr lang="el-GR" sz="1000" b="1" dirty="0">
                <a:solidFill>
                  <a:srgbClr val="C00000"/>
                </a:solidFill>
                <a:latin typeface="Arial" panose="020B0604020202020204" pitchFamily="34" charset="0"/>
                <a:cs typeface="Arial" panose="020B0604020202020204" pitchFamily="34" charset="0"/>
              </a:rPr>
              <a:t>ΤΙ ΚΑΝΕΙ Η ΕΕ;</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565072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8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437133"/>
            <a:ext cx="8176260" cy="858267"/>
          </a:xfrm>
        </p:spPr>
        <p:txBody>
          <a:bodyPr>
            <a:normAutofit fontScale="90000"/>
          </a:bodyPr>
          <a:lstStyle/>
          <a:p>
            <a:r>
              <a:rPr lang="fr-FR" sz="3600" b="1" dirty="0">
                <a:solidFill>
                  <a:srgbClr val="C00000"/>
                </a:solidFill>
                <a:latin typeface="TrebuchetMS-Bold" charset="0"/>
              </a:rPr>
              <a:t>    </a:t>
            </a:r>
            <a:br>
              <a:rPr lang="fr-FR" sz="3600" b="1" dirty="0">
                <a:solidFill>
                  <a:srgbClr val="C00000"/>
                </a:solidFill>
                <a:latin typeface="TrebuchetMS-Bold" charset="0"/>
              </a:rPr>
            </a:br>
            <a:r>
              <a:rPr lang="el-GR" sz="3600" b="1" dirty="0">
                <a:solidFill>
                  <a:srgbClr val="C00000"/>
                </a:solidFill>
                <a:latin typeface="+mn-lt"/>
              </a:rPr>
              <a:t>ΤΑΞΙΔΙΑ</a:t>
            </a:r>
            <a:br>
              <a:rPr lang="fr-FR" sz="3600" b="1" dirty="0">
                <a:solidFill>
                  <a:srgbClr val="C00000"/>
                </a:solidFill>
                <a:latin typeface="TrebuchetMS-Bold" charset="0"/>
              </a:rPr>
            </a:br>
            <a:br>
              <a:rPr lang="fr-FR" sz="3600" b="1" dirty="0">
                <a:solidFill>
                  <a:srgbClr val="C00000"/>
                </a:solidFill>
                <a:latin typeface="TrebuchetMS-Bold" charset="0"/>
              </a:rPr>
            </a:br>
            <a:endParaRPr lang="en-I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28935158"/>
              </p:ext>
            </p:extLst>
          </p:nvPr>
        </p:nvGraphicFramePr>
        <p:xfrm>
          <a:off x="628650" y="1051560"/>
          <a:ext cx="7886700" cy="5125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2925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28650" y="1614547"/>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8" name="Rectangle 7"/>
          <p:cNvSpPr/>
          <p:nvPr/>
        </p:nvSpPr>
        <p:spPr>
          <a:xfrm>
            <a:off x="3347068" y="1614547"/>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9" name="Rectangle 8"/>
          <p:cNvSpPr/>
          <p:nvPr/>
        </p:nvSpPr>
        <p:spPr>
          <a:xfrm>
            <a:off x="1950720" y="3747254"/>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0" name="Rectangle 9"/>
          <p:cNvSpPr/>
          <p:nvPr/>
        </p:nvSpPr>
        <p:spPr>
          <a:xfrm>
            <a:off x="4695184" y="3714988"/>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1" name="Rectangle 10"/>
          <p:cNvSpPr/>
          <p:nvPr/>
        </p:nvSpPr>
        <p:spPr>
          <a:xfrm>
            <a:off x="6065486" y="1614547"/>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4" name="TextBox 13"/>
          <p:cNvSpPr txBox="1"/>
          <p:nvPr/>
        </p:nvSpPr>
        <p:spPr>
          <a:xfrm>
            <a:off x="8839200" y="5120640"/>
            <a:ext cx="338554" cy="1737360"/>
          </a:xfrm>
          <a:prstGeom prst="rect">
            <a:avLst/>
          </a:prstGeom>
          <a:noFill/>
        </p:spPr>
        <p:txBody>
          <a:bodyPr vert="vert270" wrap="square" rtlCol="0">
            <a:spAutoFit/>
          </a:bodyPr>
          <a:lstStyle/>
          <a:p>
            <a:r>
              <a:rPr lang="el-GR" sz="1000" b="1" dirty="0">
                <a:solidFill>
                  <a:srgbClr val="C00000"/>
                </a:solidFill>
                <a:latin typeface="Arial" panose="020B0604020202020204" pitchFamily="34" charset="0"/>
                <a:cs typeface="Arial" panose="020B0604020202020204" pitchFamily="34" charset="0"/>
              </a:rPr>
              <a:t>ΤΙ ΚΑΝΕΙ Η ΕΕ;</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7779" y="565072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35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0185" y="158877"/>
            <a:ext cx="8176260" cy="1460499"/>
          </a:xfrm>
        </p:spPr>
        <p:txBody>
          <a:bodyPr>
            <a:normAutofit fontScale="90000"/>
          </a:bodyPr>
          <a:lstStyle/>
          <a:p>
            <a:r>
              <a:rPr lang="fr-FR" sz="3600" b="1" dirty="0">
                <a:solidFill>
                  <a:srgbClr val="C00000"/>
                </a:solidFill>
                <a:latin typeface="+mn-lt"/>
              </a:rPr>
              <a:t>     </a:t>
            </a:r>
            <a:br>
              <a:rPr lang="fr-FR" sz="3600" b="1" dirty="0">
                <a:solidFill>
                  <a:srgbClr val="C00000"/>
                </a:solidFill>
                <a:latin typeface="+mn-lt"/>
              </a:rPr>
            </a:br>
            <a:r>
              <a:rPr lang="el-GR" sz="3600" b="1" dirty="0">
                <a:solidFill>
                  <a:srgbClr val="C00000"/>
                </a:solidFill>
                <a:latin typeface="+mn-lt"/>
              </a:rPr>
              <a:t>...ΚΑΙ ΠΟΛΥ ΠΕΡΙΣΣΟΤΕΡΑ</a:t>
            </a:r>
            <a:br>
              <a:rPr lang="fr-FR" sz="3600" b="1" dirty="0">
                <a:solidFill>
                  <a:srgbClr val="C00000"/>
                </a:solidFill>
                <a:latin typeface="+mn-lt"/>
              </a:rPr>
            </a:br>
            <a:br>
              <a:rPr lang="fr-FR" sz="3600" b="1" dirty="0">
                <a:solidFill>
                  <a:srgbClr val="C00000"/>
                </a:solidFill>
                <a:latin typeface="+mn-lt"/>
              </a:rPr>
            </a:br>
            <a:endParaRPr lang="en-IE"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38104837"/>
              </p:ext>
            </p:extLst>
          </p:nvPr>
        </p:nvGraphicFramePr>
        <p:xfrm>
          <a:off x="628650" y="1386840"/>
          <a:ext cx="7886700" cy="4790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38848" y="30779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593079" y="1770022"/>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7" name="Rectangle 6"/>
          <p:cNvSpPr/>
          <p:nvPr/>
        </p:nvSpPr>
        <p:spPr>
          <a:xfrm>
            <a:off x="7523816" y="1770040"/>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8" name="Rectangle 7"/>
          <p:cNvSpPr/>
          <p:nvPr/>
        </p:nvSpPr>
        <p:spPr>
          <a:xfrm>
            <a:off x="1912620" y="3905078"/>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9" name="Rectangle 8"/>
          <p:cNvSpPr/>
          <p:nvPr/>
        </p:nvSpPr>
        <p:spPr>
          <a:xfrm>
            <a:off x="4667298" y="3905078"/>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2" name="Rectangle 11"/>
          <p:cNvSpPr/>
          <p:nvPr/>
        </p:nvSpPr>
        <p:spPr>
          <a:xfrm>
            <a:off x="4783434" y="1770040"/>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13" name="TextBox 12"/>
          <p:cNvSpPr txBox="1"/>
          <p:nvPr/>
        </p:nvSpPr>
        <p:spPr>
          <a:xfrm>
            <a:off x="8839200" y="5120640"/>
            <a:ext cx="338554" cy="1737360"/>
          </a:xfrm>
          <a:prstGeom prst="rect">
            <a:avLst/>
          </a:prstGeom>
          <a:noFill/>
        </p:spPr>
        <p:txBody>
          <a:bodyPr vert="vert270" wrap="square" rtlCol="0">
            <a:spAutoFit/>
          </a:bodyPr>
          <a:lstStyle/>
          <a:p>
            <a:r>
              <a:rPr lang="el-GR" sz="1000" b="1" dirty="0">
                <a:solidFill>
                  <a:srgbClr val="C00000"/>
                </a:solidFill>
                <a:latin typeface="Arial" panose="020B0604020202020204" pitchFamily="34" charset="0"/>
                <a:cs typeface="Arial" panose="020B0604020202020204" pitchFamily="34" charset="0"/>
              </a:rPr>
              <a:t>ΤΙ ΚΑΝΕΙ Η ΕΕ;</a:t>
            </a:r>
          </a:p>
        </p:txBody>
      </p:sp>
      <p:cxnSp>
        <p:nvCxnSpPr>
          <p:cNvPr id="14" name="Connecteur droit 10">
            <a:extLst>
              <a:ext uri="{FF2B5EF4-FFF2-40B4-BE49-F238E27FC236}">
                <a16:creationId xmlns:a16="http://schemas.microsoft.com/office/drawing/2014/main" id="{5210E45B-69ED-2949-8AA6-29C7C026AFBA}"/>
              </a:ext>
            </a:extLst>
          </p:cNvPr>
          <p:cNvCxnSpPr/>
          <p:nvPr/>
        </p:nvCxnSpPr>
        <p:spPr>
          <a:xfrm>
            <a:off x="8897779" y="565072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29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2980" y="148579"/>
            <a:ext cx="8176260" cy="1460499"/>
          </a:xfrm>
        </p:spPr>
        <p:txBody>
          <a:bodyPr>
            <a:normAutofit fontScale="90000"/>
          </a:bodyPr>
          <a:lstStyle/>
          <a:p>
            <a:r>
              <a:rPr lang="fr-FR" sz="3600" b="1" dirty="0">
                <a:solidFill>
                  <a:srgbClr val="C00000"/>
                </a:solidFill>
                <a:latin typeface="TrebuchetMS-Bold" charset="0"/>
              </a:rPr>
              <a:t>     </a:t>
            </a:r>
            <a:br>
              <a:rPr lang="fr-FR" sz="3600" b="1" dirty="0">
                <a:solidFill>
                  <a:srgbClr val="C00000"/>
                </a:solidFill>
                <a:latin typeface="TrebuchetMS-Bold" charset="0"/>
              </a:rPr>
            </a:br>
            <a:r>
              <a:rPr lang="el-GR" sz="3600" b="1" dirty="0">
                <a:solidFill>
                  <a:srgbClr val="C00000"/>
                </a:solidFill>
                <a:latin typeface="+mn-lt"/>
              </a:rPr>
              <a:t>ΠΡΟΤΕΡΑΙΟΤΗΤΕΣ ΤΗΣ ΕΕ</a:t>
            </a:r>
            <a:br>
              <a:rPr lang="fr-FR" sz="3600" b="1" dirty="0">
                <a:solidFill>
                  <a:srgbClr val="C00000"/>
                </a:solidFill>
                <a:latin typeface="TrebuchetMS-Bold" charset="0"/>
              </a:rPr>
            </a:br>
            <a:br>
              <a:rPr lang="fr-FR" sz="3600" b="1" dirty="0">
                <a:solidFill>
                  <a:srgbClr val="C00000"/>
                </a:solidFill>
                <a:latin typeface="TrebuchetMS-Bold" charset="0"/>
              </a:rPr>
            </a:br>
            <a:endParaRPr lang="en-I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73559699"/>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3360420" y="1290042"/>
            <a:ext cx="854721" cy="184666"/>
          </a:xfrm>
          <a:prstGeom prst="rect">
            <a:avLst/>
          </a:prstGeom>
        </p:spPr>
        <p:txBody>
          <a:bodyPr wrap="square">
            <a:spAutoFit/>
          </a:bodyPr>
          <a:lstStyle/>
          <a:p>
            <a:pPr lvl="0">
              <a:defRPr/>
            </a:pPr>
            <a:r>
              <a:rPr lang="fr-BE" sz="600" i="1" dirty="0"/>
              <a:t>© </a:t>
            </a:r>
            <a:r>
              <a:rPr lang="fr-BE" sz="600" dirty="0"/>
              <a:t>EUROPEAN UNION</a:t>
            </a:r>
          </a:p>
        </p:txBody>
      </p:sp>
      <p:sp>
        <p:nvSpPr>
          <p:cNvPr id="7" name="Rectangle 6"/>
          <p:cNvSpPr/>
          <p:nvPr/>
        </p:nvSpPr>
        <p:spPr>
          <a:xfrm>
            <a:off x="6781800" y="1274802"/>
            <a:ext cx="854721" cy="184666"/>
          </a:xfrm>
          <a:prstGeom prst="rect">
            <a:avLst/>
          </a:prstGeom>
        </p:spPr>
        <p:txBody>
          <a:bodyPr wrap="none">
            <a:spAutoFit/>
          </a:bodyPr>
          <a:lstStyle/>
          <a:p>
            <a:pPr lvl="0">
              <a:defRPr/>
            </a:pPr>
            <a:r>
              <a:rPr lang="fr-BE" sz="600" i="1" dirty="0">
                <a:solidFill>
                  <a:schemeClr val="bg1"/>
                </a:solidFill>
              </a:rPr>
              <a:t>© </a:t>
            </a:r>
            <a:r>
              <a:rPr lang="fr-BE" sz="600" dirty="0">
                <a:solidFill>
                  <a:schemeClr val="bg1"/>
                </a:solidFill>
              </a:rPr>
              <a:t>EUROPEAN UNION</a:t>
            </a:r>
          </a:p>
        </p:txBody>
      </p:sp>
      <p:sp>
        <p:nvSpPr>
          <p:cNvPr id="8" name="Rectangle 7"/>
          <p:cNvSpPr/>
          <p:nvPr/>
        </p:nvSpPr>
        <p:spPr>
          <a:xfrm>
            <a:off x="3360420" y="3829771"/>
            <a:ext cx="854721" cy="184666"/>
          </a:xfrm>
          <a:prstGeom prst="rect">
            <a:avLst/>
          </a:prstGeom>
        </p:spPr>
        <p:txBody>
          <a:bodyPr wrap="square">
            <a:spAutoFit/>
          </a:bodyPr>
          <a:lstStyle/>
          <a:p>
            <a:pPr lvl="0">
              <a:defRPr/>
            </a:pPr>
            <a:r>
              <a:rPr lang="fr-BE" sz="600" i="1" dirty="0"/>
              <a:t>© </a:t>
            </a:r>
            <a:r>
              <a:rPr lang="fr-BE" sz="600" dirty="0"/>
              <a:t>EUROPEAN UNION</a:t>
            </a:r>
          </a:p>
        </p:txBody>
      </p:sp>
      <p:sp>
        <p:nvSpPr>
          <p:cNvPr id="3" name="TextBox 2"/>
          <p:cNvSpPr txBox="1"/>
          <p:nvPr/>
        </p:nvSpPr>
        <p:spPr>
          <a:xfrm>
            <a:off x="6781800" y="3829771"/>
            <a:ext cx="1052201" cy="461665"/>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a:p>
            <a:endParaRPr lang="en-IE" dirty="0"/>
          </a:p>
        </p:txBody>
      </p:sp>
      <p:sp>
        <p:nvSpPr>
          <p:cNvPr id="11" name="TextBox 10"/>
          <p:cNvSpPr txBox="1"/>
          <p:nvPr/>
        </p:nvSpPr>
        <p:spPr>
          <a:xfrm>
            <a:off x="8839200" y="5120640"/>
            <a:ext cx="338554" cy="1737360"/>
          </a:xfrm>
          <a:prstGeom prst="rect">
            <a:avLst/>
          </a:prstGeom>
          <a:noFill/>
        </p:spPr>
        <p:txBody>
          <a:bodyPr vert="vert270" wrap="square" rtlCol="0">
            <a:spAutoFit/>
          </a:bodyPr>
          <a:lstStyle/>
          <a:p>
            <a:r>
              <a:rPr lang="el-GR" sz="1000" b="1" dirty="0">
                <a:solidFill>
                  <a:srgbClr val="C00000"/>
                </a:solidFill>
                <a:latin typeface="Arial" panose="020B0604020202020204" pitchFamily="34" charset="0"/>
                <a:cs typeface="Arial" panose="020B0604020202020204" pitchFamily="34" charset="0"/>
              </a:rPr>
              <a:t>ΤΙ ΚΑΝΕΙ Η ΕΕ;</a:t>
            </a:r>
          </a:p>
        </p:txBody>
      </p:sp>
      <p:cxnSp>
        <p:nvCxnSpPr>
          <p:cNvPr id="12" name="Connecteur droit 10">
            <a:extLst>
              <a:ext uri="{FF2B5EF4-FFF2-40B4-BE49-F238E27FC236}">
                <a16:creationId xmlns:a16="http://schemas.microsoft.com/office/drawing/2014/main" id="{5210E45B-69ED-2949-8AA6-29C7C026AFBA}"/>
              </a:ext>
            </a:extLst>
          </p:cNvPr>
          <p:cNvCxnSpPr/>
          <p:nvPr/>
        </p:nvCxnSpPr>
        <p:spPr>
          <a:xfrm>
            <a:off x="8897779" y="565072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546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48579"/>
            <a:ext cx="7481993" cy="1460499"/>
          </a:xfrm>
        </p:spPr>
        <p:txBody>
          <a:bodyPr>
            <a:normAutofit fontScale="90000"/>
          </a:bodyPr>
          <a:lstStyle/>
          <a:p>
            <a:r>
              <a:rPr lang="fr-FR" sz="3600" b="1" dirty="0">
                <a:solidFill>
                  <a:srgbClr val="C00000"/>
                </a:solidFill>
                <a:latin typeface="TrebuchetMS-Bold" charset="0"/>
              </a:rPr>
              <a:t>     </a:t>
            </a:r>
            <a:br>
              <a:rPr lang="fr-FR" sz="3600" b="1" dirty="0">
                <a:solidFill>
                  <a:srgbClr val="C00000"/>
                </a:solidFill>
                <a:latin typeface="TrebuchetMS-Bold" charset="0"/>
              </a:rPr>
            </a:br>
            <a:r>
              <a:rPr lang="en-US" sz="3600" b="1" dirty="0">
                <a:solidFill>
                  <a:srgbClr val="C00000"/>
                </a:solidFill>
                <a:latin typeface="+mn-lt"/>
              </a:rPr>
              <a:t>2022: </a:t>
            </a:r>
            <a:r>
              <a:rPr lang="el-GR" sz="3600" b="1" dirty="0">
                <a:solidFill>
                  <a:srgbClr val="C00000"/>
                </a:solidFill>
                <a:latin typeface="+mn-lt"/>
              </a:rPr>
              <a:t>ΑΛΛΗΛΕΓΓΥΗ ΤΗΣ ΕΕ ΠΡΟΣ ΤΗΝ ΟΥΚΡΑΝΙΑ</a:t>
            </a:r>
            <a:br>
              <a:rPr lang="fr-FR" sz="3600" b="1" dirty="0">
                <a:solidFill>
                  <a:srgbClr val="C00000"/>
                </a:solidFill>
                <a:latin typeface="TrebuchetMS-Bold" charset="0"/>
              </a:rPr>
            </a:br>
            <a:br>
              <a:rPr lang="fr-FR" sz="3600" b="1" dirty="0">
                <a:solidFill>
                  <a:srgbClr val="C00000"/>
                </a:solidFill>
                <a:latin typeface="TrebuchetMS-Bold" charset="0"/>
              </a:rPr>
            </a:br>
            <a:endParaRPr lang="en-IE" dirty="0"/>
          </a:p>
        </p:txBody>
      </p:sp>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23" y="1203428"/>
            <a:ext cx="6530015" cy="4353343"/>
          </a:xfrm>
          <a:prstGeom prst="rect">
            <a:avLst/>
          </a:prstGeom>
        </p:spPr>
      </p:pic>
      <p:sp>
        <p:nvSpPr>
          <p:cNvPr id="13" name="Rectangle 12"/>
          <p:cNvSpPr/>
          <p:nvPr/>
        </p:nvSpPr>
        <p:spPr>
          <a:xfrm>
            <a:off x="4675286" y="5753242"/>
            <a:ext cx="2769593" cy="461665"/>
          </a:xfrm>
          <a:prstGeom prst="rect">
            <a:avLst/>
          </a:prstGeom>
        </p:spPr>
        <p:txBody>
          <a:bodyPr wrap="square">
            <a:spAutoFit/>
          </a:bodyPr>
          <a:lstStyle/>
          <a:p>
            <a:r>
              <a:rPr lang="fr-BE" sz="2400" dirty="0">
                <a:hlinkClick r:id="rId4"/>
              </a:rPr>
              <a:t>#</a:t>
            </a:r>
            <a:r>
              <a:rPr lang="fr-BE" sz="2400" dirty="0" err="1">
                <a:hlinkClick r:id="rId4"/>
              </a:rPr>
              <a:t>StandWithUkraine</a:t>
            </a:r>
            <a:endParaRPr lang="fr-BE" sz="2400" dirty="0"/>
          </a:p>
        </p:txBody>
      </p:sp>
      <p:sp>
        <p:nvSpPr>
          <p:cNvPr id="8" name="TextBox 7"/>
          <p:cNvSpPr txBox="1"/>
          <p:nvPr/>
        </p:nvSpPr>
        <p:spPr>
          <a:xfrm>
            <a:off x="8839200" y="5120640"/>
            <a:ext cx="338554" cy="1737360"/>
          </a:xfrm>
          <a:prstGeom prst="rect">
            <a:avLst/>
          </a:prstGeom>
          <a:noFill/>
        </p:spPr>
        <p:txBody>
          <a:bodyPr vert="vert270" wrap="square" rtlCol="0">
            <a:spAutoFit/>
          </a:bodyPr>
          <a:lstStyle/>
          <a:p>
            <a:r>
              <a:rPr lang="el-GR" sz="1000" b="1" dirty="0">
                <a:solidFill>
                  <a:srgbClr val="C00000"/>
                </a:solidFill>
                <a:latin typeface="Arial" panose="020B0604020202020204" pitchFamily="34" charset="0"/>
                <a:cs typeface="Arial" panose="020B0604020202020204" pitchFamily="34" charset="0"/>
              </a:rPr>
              <a:t>ΤΙ ΚΑΝΕΙ Η ΕΕ;</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565072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7304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Larme 13">
            <a:extLst>
              <a:ext uri="{FF2B5EF4-FFF2-40B4-BE49-F238E27FC236}">
                <a16:creationId xmlns:a16="http://schemas.microsoft.com/office/drawing/2014/main" id="{AD0DC730-8AAF-5049-857F-2973D1AA3D68}"/>
              </a:ext>
            </a:extLst>
          </p:cNvPr>
          <p:cNvSpPr/>
          <p:nvPr/>
        </p:nvSpPr>
        <p:spPr>
          <a:xfrm rot="10800000">
            <a:off x="5166360" y="1203959"/>
            <a:ext cx="3625594" cy="3552319"/>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5403847" y="1663463"/>
            <a:ext cx="3177621" cy="2677656"/>
          </a:xfrm>
          <a:prstGeom prst="rect">
            <a:avLst/>
          </a:prstGeom>
          <a:noFill/>
        </p:spPr>
        <p:txBody>
          <a:bodyPr wrap="square" rtlCol="0">
            <a:spAutoFit/>
          </a:bodyPr>
          <a:lstStyle/>
          <a:p>
            <a:pPr algn="ctr"/>
            <a:r>
              <a:rPr lang="el-GR" sz="2800" b="1" dirty="0">
                <a:solidFill>
                  <a:schemeClr val="bg1"/>
                </a:solidFill>
              </a:rPr>
              <a:t>Σε ποια θέματα θεωρείτε ότι πρέπει να δώσουν προτεραιότητα τα ευρωπαϊκά θεσμικά όργανα;</a:t>
            </a:r>
            <a:endParaRPr lang="en-IE" sz="2800" dirty="0">
              <a:solidFill>
                <a:schemeClr val="bg1"/>
              </a:solidFill>
            </a:endParaRPr>
          </a:p>
        </p:txBody>
      </p:sp>
      <p:sp>
        <p:nvSpPr>
          <p:cNvPr id="5" name="TextBox 4"/>
          <p:cNvSpPr txBox="1"/>
          <p:nvPr/>
        </p:nvSpPr>
        <p:spPr>
          <a:xfrm>
            <a:off x="8331376" y="6656308"/>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Tree>
    <p:extLst>
      <p:ext uri="{BB962C8B-B14F-4D97-AF65-F5344CB8AC3E}">
        <p14:creationId xmlns:p14="http://schemas.microsoft.com/office/powerpoint/2010/main" val="3778023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dirty="0"/>
          </a:p>
        </p:txBody>
      </p:sp>
      <p:sp>
        <p:nvSpPr>
          <p:cNvPr id="5" name="Larme 4"/>
          <p:cNvSpPr/>
          <p:nvPr/>
        </p:nvSpPr>
        <p:spPr>
          <a:xfrm rot="5400000">
            <a:off x="678995" y="2713949"/>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678995" y="2792764"/>
            <a:ext cx="7429500" cy="830997"/>
          </a:xfrm>
          <a:prstGeom prst="rect">
            <a:avLst/>
          </a:prstGeom>
          <a:noFill/>
        </p:spPr>
        <p:txBody>
          <a:bodyPr wrap="square" rtlCol="0">
            <a:spAutoFit/>
          </a:bodyPr>
          <a:lstStyle/>
          <a:p>
            <a:pPr algn="ctr"/>
            <a:r>
              <a:rPr lang="el-GR" sz="4800" b="1" dirty="0">
                <a:solidFill>
                  <a:schemeClr val="bg1"/>
                </a:solidFill>
              </a:rPr>
              <a:t>ΠΩΣ ΛΕΙΤΟΥΡΓΕΙ Η ΕΕ;</a:t>
            </a:r>
            <a:endParaRPr lang="fr-FR" sz="4800" dirty="0">
              <a:solidFill>
                <a:schemeClr val="bg1"/>
              </a:solidFill>
            </a:endParaRPr>
          </a:p>
        </p:txBody>
      </p:sp>
      <p:pic>
        <p:nvPicPr>
          <p:cNvPr id="7" name="Image 7">
            <a:extLst>
              <a:ext uri="{FF2B5EF4-FFF2-40B4-BE49-F238E27FC236}">
                <a16:creationId xmlns:a16="http://schemas.microsoft.com/office/drawing/2014/main" id="{F140AC2B-0C8F-6246-9B35-B7EE277E33AD}"/>
              </a:ext>
            </a:extLst>
          </p:cNvPr>
          <p:cNvPicPr>
            <a:picLocks noChangeAspect="1"/>
          </p:cNvPicPr>
          <p:nvPr/>
        </p:nvPicPr>
        <p:blipFill>
          <a:blip r:embed="rId3"/>
          <a:stretch>
            <a:fillRect/>
          </a:stretch>
        </p:blipFill>
        <p:spPr>
          <a:xfrm>
            <a:off x="5626100" y="4143736"/>
            <a:ext cx="2159000" cy="588818"/>
          </a:xfrm>
          <a:prstGeom prst="rect">
            <a:avLst/>
          </a:prstGeom>
        </p:spPr>
      </p:pic>
    </p:spTree>
    <p:extLst>
      <p:ext uri="{BB962C8B-B14F-4D97-AF65-F5344CB8AC3E}">
        <p14:creationId xmlns:p14="http://schemas.microsoft.com/office/powerpoint/2010/main" val="3773405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8" name="Content Placeholder 9">
            <a:extLst>
              <a:ext uri="{FF2B5EF4-FFF2-40B4-BE49-F238E27FC236}">
                <a16:creationId xmlns:a16="http://schemas.microsoft.com/office/drawing/2014/main" id="{DFAC99BB-35AD-444D-9ADD-3B9D0C2A9F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47392" y="1030361"/>
            <a:ext cx="3845675" cy="2584691"/>
          </a:xfrm>
          <a:prstGeom prst="rect">
            <a:avLst/>
          </a:prstGeom>
          <a:ln w="28575">
            <a:noFill/>
          </a:ln>
        </p:spPr>
      </p:pic>
      <p:sp>
        <p:nvSpPr>
          <p:cNvPr id="5" name="Rectangle 4">
            <a:extLst>
              <a:ext uri="{FF2B5EF4-FFF2-40B4-BE49-F238E27FC236}">
                <a16:creationId xmlns:a16="http://schemas.microsoft.com/office/drawing/2014/main" id="{9F767187-E403-0B40-A2D2-C9728056FC69}"/>
              </a:ext>
            </a:extLst>
          </p:cNvPr>
          <p:cNvSpPr/>
          <p:nvPr/>
        </p:nvSpPr>
        <p:spPr>
          <a:xfrm rot="16200000">
            <a:off x="8034380" y="5740800"/>
            <a:ext cx="1980599" cy="253799"/>
          </a:xfrm>
          <a:prstGeom prst="rect">
            <a:avLst/>
          </a:prstGeom>
        </p:spPr>
        <p:txBody>
          <a:bodyPr wrap="square">
            <a:spAutoFit/>
          </a:bodyPr>
          <a:lstStyle/>
          <a:p>
            <a:r>
              <a:rPr lang="el-GR" sz="1000" b="1" dirty="0">
                <a:solidFill>
                  <a:srgbClr val="FFA00E"/>
                </a:solidFill>
                <a:latin typeface="Arial" charset="0"/>
                <a:ea typeface="Arial" charset="0"/>
                <a:cs typeface="Arial" charset="0"/>
              </a:rPr>
              <a:t>ΠΏΣ ΛΕΙΤΟΥΡΓΕΊ Η ΕΕ;</a:t>
            </a:r>
          </a:p>
        </p:txBody>
      </p:sp>
      <p:sp>
        <p:nvSpPr>
          <p:cNvPr id="3" name="Larme 2">
            <a:extLst>
              <a:ext uri="{FF2B5EF4-FFF2-40B4-BE49-F238E27FC236}">
                <a16:creationId xmlns:a16="http://schemas.microsoft.com/office/drawing/2014/main" id="{4B34312F-3F94-5B47-9095-EB2D6F2B4493}"/>
              </a:ext>
            </a:extLst>
          </p:cNvPr>
          <p:cNvSpPr/>
          <p:nvPr/>
        </p:nvSpPr>
        <p:spPr>
          <a:xfrm rot="5400000">
            <a:off x="34046" y="9231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7914F53-D197-E048-BFDC-A60702ECF6BB}"/>
              </a:ext>
            </a:extLst>
          </p:cNvPr>
          <p:cNvSpPr txBox="1"/>
          <p:nvPr/>
        </p:nvSpPr>
        <p:spPr>
          <a:xfrm>
            <a:off x="615382" y="157713"/>
            <a:ext cx="6699817" cy="584775"/>
          </a:xfrm>
          <a:prstGeom prst="rect">
            <a:avLst/>
          </a:prstGeom>
          <a:noFill/>
        </p:spPr>
        <p:txBody>
          <a:bodyPr wrap="square" rtlCol="0">
            <a:spAutoFit/>
          </a:bodyPr>
          <a:lstStyle/>
          <a:p>
            <a:r>
              <a:rPr lang="el-GR" sz="3200" b="1" dirty="0">
                <a:solidFill>
                  <a:srgbClr val="FFC000"/>
                </a:solidFill>
              </a:rPr>
              <a:t>ΤΟ ΕΥΡΩΠΑΪΚΟ ΚΟΙΝΟΒΟΥΛΙΟ</a:t>
            </a:r>
          </a:p>
        </p:txBody>
      </p:sp>
      <p:pic>
        <p:nvPicPr>
          <p:cNvPr id="13" name="Image 12">
            <a:extLst>
              <a:ext uri="{FF2B5EF4-FFF2-40B4-BE49-F238E27FC236}">
                <a16:creationId xmlns:a16="http://schemas.microsoft.com/office/drawing/2014/main" id="{3FCDDF3A-A576-2344-B985-FF82AC5CED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19309" y="194590"/>
            <a:ext cx="966710" cy="527296"/>
          </a:xfrm>
          <a:prstGeom prst="rect">
            <a:avLst/>
          </a:prstGeom>
        </p:spPr>
      </p:pic>
      <p:graphicFrame>
        <p:nvGraphicFramePr>
          <p:cNvPr id="4" name="Diagram 3"/>
          <p:cNvGraphicFramePr/>
          <p:nvPr>
            <p:extLst>
              <p:ext uri="{D42A27DB-BD31-4B8C-83A1-F6EECF244321}">
                <p14:modId xmlns:p14="http://schemas.microsoft.com/office/powerpoint/2010/main" val="1941445979"/>
              </p:ext>
            </p:extLst>
          </p:nvPr>
        </p:nvGraphicFramePr>
        <p:xfrm>
          <a:off x="173696" y="974815"/>
          <a:ext cx="4691424" cy="56492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69833" y="4085146"/>
            <a:ext cx="3832350" cy="2538932"/>
          </a:xfrm>
          <a:prstGeom prst="rect">
            <a:avLst/>
          </a:prstGeom>
        </p:spPr>
      </p:pic>
      <p:sp>
        <p:nvSpPr>
          <p:cNvPr id="14" name="Rectangle 13"/>
          <p:cNvSpPr/>
          <p:nvPr/>
        </p:nvSpPr>
        <p:spPr>
          <a:xfrm>
            <a:off x="6602664" y="6439412"/>
            <a:ext cx="4572000" cy="184666"/>
          </a:xfrm>
          <a:prstGeom prst="rect">
            <a:avLst/>
          </a:prstGeom>
        </p:spPr>
        <p:txBody>
          <a:bodyPr>
            <a:spAutoFit/>
          </a:bodyPr>
          <a:lstStyle/>
          <a:p>
            <a:r>
              <a:rPr lang="en-US" sz="600" dirty="0">
                <a:solidFill>
                  <a:schemeClr val="bg1"/>
                </a:solidFill>
                <a:latin typeface="Arial" panose="020B0604020202020204" pitchFamily="34" charset="0"/>
                <a:hlinkClick r:id="rId11" tooltip="w:en:Creative Commons"/>
              </a:rPr>
              <a:t>© Creative Commons</a:t>
            </a:r>
            <a:r>
              <a:rPr lang="en-US" sz="600" dirty="0">
                <a:solidFill>
                  <a:schemeClr val="bg1"/>
                </a:solidFill>
                <a:latin typeface="Arial" panose="020B0604020202020204" pitchFamily="34" charset="0"/>
              </a:rPr>
              <a:t> </a:t>
            </a:r>
            <a:r>
              <a:rPr lang="en-US" sz="600" dirty="0">
                <a:solidFill>
                  <a:schemeClr val="bg1"/>
                </a:solidFill>
                <a:latin typeface="Arial" panose="020B0604020202020204" pitchFamily="34" charset="0"/>
                <a:hlinkClick r:id="rId12"/>
              </a:rPr>
              <a:t>Attribution-Share Alike 4.0 International</a:t>
            </a:r>
            <a:endParaRPr lang="fr-BE" sz="600" dirty="0">
              <a:solidFill>
                <a:schemeClr val="bg1"/>
              </a:solidFill>
            </a:endParaRPr>
          </a:p>
        </p:txBody>
      </p:sp>
      <p:sp>
        <p:nvSpPr>
          <p:cNvPr id="15" name="TextBox 14"/>
          <p:cNvSpPr txBox="1"/>
          <p:nvPr/>
        </p:nvSpPr>
        <p:spPr>
          <a:xfrm>
            <a:off x="7980443" y="3439912"/>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cxnSp>
        <p:nvCxnSpPr>
          <p:cNvPr id="12"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9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B9BC91AA-3A86-49A9-B4FD-A76EA5E2133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FE1037A-DEA2-4953-80B1-C4AB23FF5CB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07C6446F-ECCD-4CA1-8344-080591932ED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715891AF-FC43-40E9-9BA1-84AAEC70636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1BA08AB3-DFE7-4294-97EA-0DE79AB5366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C9254F1F-409A-4C00-BAEE-417CE0DBBE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394A40C5-2767-41BB-851C-AE743E22805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ZoneTexte 2"/>
          <p:cNvSpPr txBox="1"/>
          <p:nvPr/>
        </p:nvSpPr>
        <p:spPr>
          <a:xfrm>
            <a:off x="2223029" y="2405102"/>
            <a:ext cx="6282105" cy="830997"/>
          </a:xfrm>
          <a:prstGeom prst="rect">
            <a:avLst/>
          </a:prstGeom>
          <a:noFill/>
        </p:spPr>
        <p:txBody>
          <a:bodyPr wrap="square" rtlCol="0">
            <a:spAutoFit/>
          </a:bodyPr>
          <a:lstStyle/>
          <a:p>
            <a:r>
              <a:rPr lang="el-GR" sz="4800" b="1" dirty="0">
                <a:solidFill>
                  <a:schemeClr val="bg1"/>
                </a:solidFill>
                <a:latin typeface="Calibri" charset="0"/>
                <a:ea typeface="Calibri" charset="0"/>
                <a:cs typeface="Calibri" charset="0"/>
              </a:rPr>
              <a:t>ΤΙ ΕΙΝΑΙ Η ΕΥΡΩΠΗ;</a:t>
            </a:r>
            <a:endParaRPr lang="fr-FR" sz="4800" b="1" dirty="0">
              <a:solidFill>
                <a:schemeClr val="bg1"/>
              </a:solidFill>
              <a:latin typeface="Calibri" charset="0"/>
              <a:ea typeface="Calibri" charset="0"/>
              <a:cs typeface="Calibri" charset="0"/>
            </a:endParaRPr>
          </a:p>
        </p:txBody>
      </p:sp>
      <p:sp>
        <p:nvSpPr>
          <p:cNvPr id="9" name="Larme 8">
            <a:extLst>
              <a:ext uri="{FF2B5EF4-FFF2-40B4-BE49-F238E27FC236}">
                <a16:creationId xmlns:a16="http://schemas.microsoft.com/office/drawing/2014/main" id="{DAFC9FC8-F968-7245-B316-505F95ED1AB5}"/>
              </a:ext>
            </a:extLst>
          </p:cNvPr>
          <p:cNvSpPr/>
          <p:nvPr/>
        </p:nvSpPr>
        <p:spPr>
          <a:xfrm rot="5400000">
            <a:off x="1273866" y="2228174"/>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7">
            <a:extLst>
              <a:ext uri="{FF2B5EF4-FFF2-40B4-BE49-F238E27FC236}">
                <a16:creationId xmlns:a16="http://schemas.microsoft.com/office/drawing/2014/main" id="{282D5C39-9294-6C46-AE0A-A54FE734FF77}"/>
              </a:ext>
            </a:extLst>
          </p:cNvPr>
          <p:cNvPicPr>
            <a:picLocks noChangeAspect="1"/>
          </p:cNvPicPr>
          <p:nvPr/>
        </p:nvPicPr>
        <p:blipFill>
          <a:blip r:embed="rId3"/>
          <a:stretch>
            <a:fillRect/>
          </a:stretch>
        </p:blipFill>
        <p:spPr>
          <a:xfrm>
            <a:off x="5539472" y="3631130"/>
            <a:ext cx="2159000" cy="596566"/>
          </a:xfrm>
          <a:prstGeom prst="rect">
            <a:avLst/>
          </a:prstGeom>
        </p:spPr>
      </p:pic>
    </p:spTree>
    <p:extLst>
      <p:ext uri="{BB962C8B-B14F-4D97-AF65-F5344CB8AC3E}">
        <p14:creationId xmlns:p14="http://schemas.microsoft.com/office/powerpoint/2010/main" val="1868353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18" name="Image 17" descr="Une image contenant très coloré, bâtiment, plancher, cerf-volant&#10;&#10;&#10;&#10;Description générée automatiquement">
            <a:extLst>
              <a:ext uri="{FF2B5EF4-FFF2-40B4-BE49-F238E27FC236}">
                <a16:creationId xmlns:a16="http://schemas.microsoft.com/office/drawing/2014/main" id="{95B997C6-E17C-D341-9C7A-3E5D4F7A93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150119"/>
            <a:ext cx="9144000" cy="2707881"/>
          </a:xfrm>
          <a:prstGeom prst="rect">
            <a:avLst/>
          </a:prstGeom>
        </p:spPr>
      </p:pic>
      <p:sp>
        <p:nvSpPr>
          <p:cNvPr id="2" name="ZoneTexte 1">
            <a:extLst>
              <a:ext uri="{FF2B5EF4-FFF2-40B4-BE49-F238E27FC236}">
                <a16:creationId xmlns:a16="http://schemas.microsoft.com/office/drawing/2014/main" id="{A78758D5-162C-F049-9442-B4BEA24275D4}"/>
              </a:ext>
            </a:extLst>
          </p:cNvPr>
          <p:cNvSpPr txBox="1"/>
          <p:nvPr/>
        </p:nvSpPr>
        <p:spPr>
          <a:xfrm>
            <a:off x="856752" y="220093"/>
            <a:ext cx="5130237" cy="584775"/>
          </a:xfrm>
          <a:prstGeom prst="rect">
            <a:avLst/>
          </a:prstGeom>
          <a:noFill/>
        </p:spPr>
        <p:txBody>
          <a:bodyPr wrap="square" rtlCol="0">
            <a:spAutoFit/>
          </a:bodyPr>
          <a:lstStyle/>
          <a:p>
            <a:pPr algn="ctr"/>
            <a:r>
              <a:rPr lang="el-GR" sz="3200" b="1" dirty="0">
                <a:solidFill>
                  <a:srgbClr val="FFC000"/>
                </a:solidFill>
                <a:latin typeface="Calibri" panose="020F0502020204030204" pitchFamily="34" charset="0"/>
                <a:cs typeface="Calibri" panose="020F0502020204030204" pitchFamily="34" charset="0"/>
              </a:rPr>
              <a:t>ΤΟ ΕΥΡΩΠΑΪΚΟ ΣΥΜΒΟΥΛΙΟ</a:t>
            </a:r>
            <a:endParaRPr lang="fr-FR" sz="3200" b="1" dirty="0">
              <a:solidFill>
                <a:srgbClr val="FFC000"/>
              </a:solidFill>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F1082F26-6DEA-F442-86E1-554855279581}"/>
              </a:ext>
            </a:extLst>
          </p:cNvPr>
          <p:cNvSpPr/>
          <p:nvPr/>
        </p:nvSpPr>
        <p:spPr>
          <a:xfrm rot="16200000">
            <a:off x="8025829" y="5739826"/>
            <a:ext cx="1990125" cy="246222"/>
          </a:xfrm>
          <a:prstGeom prst="rect">
            <a:avLst/>
          </a:prstGeom>
          <a:solidFill>
            <a:schemeClr val="bg1"/>
          </a:solidFill>
        </p:spPr>
        <p:txBody>
          <a:bodyPr wrap="square">
            <a:spAutoFit/>
          </a:bodyPr>
          <a:lstStyle/>
          <a:p>
            <a:r>
              <a:rPr lang="el-GR" sz="1000" b="1" dirty="0">
                <a:solidFill>
                  <a:srgbClr val="FFA00E"/>
                </a:solidFill>
                <a:latin typeface="Arial" charset="0"/>
                <a:ea typeface="Arial" charset="0"/>
                <a:cs typeface="Arial" charset="0"/>
              </a:rPr>
              <a:t>ΠΏΣ ΛΕΙΤΟΥΡΓΕΊ Η ΕΕ;</a:t>
            </a:r>
          </a:p>
        </p:txBody>
      </p:sp>
      <p:cxnSp>
        <p:nvCxnSpPr>
          <p:cNvPr id="6" name="Connecteur droit 5">
            <a:extLst>
              <a:ext uri="{FF2B5EF4-FFF2-40B4-BE49-F238E27FC236}">
                <a16:creationId xmlns:a16="http://schemas.microsoft.com/office/drawing/2014/main" id="{85B41424-B9B4-9A40-9E87-7416D71A063E}"/>
              </a:ext>
            </a:extLst>
          </p:cNvPr>
          <p:cNvCxnSpPr/>
          <p:nvPr/>
        </p:nvCxnSpPr>
        <p:spPr>
          <a:xfrm>
            <a:off x="8897780" y="4867874"/>
            <a:ext cx="246221" cy="1"/>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1797459286"/>
              </p:ext>
            </p:extLst>
          </p:nvPr>
        </p:nvGraphicFramePr>
        <p:xfrm>
          <a:off x="267361" y="1083325"/>
          <a:ext cx="4302058" cy="2745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TextBox 21"/>
          <p:cNvSpPr txBox="1"/>
          <p:nvPr/>
        </p:nvSpPr>
        <p:spPr>
          <a:xfrm>
            <a:off x="5459594" y="2097928"/>
            <a:ext cx="3657600" cy="646331"/>
          </a:xfrm>
          <a:prstGeom prst="rect">
            <a:avLst/>
          </a:prstGeom>
          <a:noFill/>
        </p:spPr>
        <p:txBody>
          <a:bodyPr wrap="square" rtlCol="0">
            <a:spAutoFit/>
          </a:bodyPr>
          <a:lstStyle/>
          <a:p>
            <a:endParaRPr lang="en-GB" dirty="0">
              <a:latin typeface="Calibri" panose="020F0502020204030204" pitchFamily="34" charset="0"/>
              <a:cs typeface="Calibri" panose="020F0502020204030204" pitchFamily="34" charset="0"/>
            </a:endParaRPr>
          </a:p>
          <a:p>
            <a:endParaRPr lang="fr-BE" dirty="0"/>
          </a:p>
        </p:txBody>
      </p:sp>
      <p:pic>
        <p:nvPicPr>
          <p:cNvPr id="23" name="Picture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105626" y="137521"/>
            <a:ext cx="737680" cy="627942"/>
          </a:xfrm>
          <a:prstGeom prst="rect">
            <a:avLst/>
          </a:prstGeom>
        </p:spPr>
      </p:pic>
      <p:graphicFrame>
        <p:nvGraphicFramePr>
          <p:cNvPr id="9" name="Diagram 8"/>
          <p:cNvGraphicFramePr/>
          <p:nvPr>
            <p:extLst>
              <p:ext uri="{D42A27DB-BD31-4B8C-83A1-F6EECF244321}">
                <p14:modId xmlns:p14="http://schemas.microsoft.com/office/powerpoint/2010/main" val="689349245"/>
              </p:ext>
            </p:extLst>
          </p:nvPr>
        </p:nvGraphicFramePr>
        <p:xfrm>
          <a:off x="4800600" y="1125812"/>
          <a:ext cx="4085413" cy="27457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TextBox 13"/>
          <p:cNvSpPr txBox="1"/>
          <p:nvPr/>
        </p:nvSpPr>
        <p:spPr>
          <a:xfrm>
            <a:off x="8085156" y="6692205"/>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16" name="Larme 2">
            <a:extLst>
              <a:ext uri="{FF2B5EF4-FFF2-40B4-BE49-F238E27FC236}">
                <a16:creationId xmlns:a16="http://schemas.microsoft.com/office/drawing/2014/main" id="{4B34312F-3F94-5B47-9095-EB2D6F2B4493}"/>
              </a:ext>
            </a:extLst>
          </p:cNvPr>
          <p:cNvSpPr/>
          <p:nvPr/>
        </p:nvSpPr>
        <p:spPr>
          <a:xfrm rot="5400000">
            <a:off x="447361" y="129473"/>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97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3A8B946D-8D4A-4046-9F97-DA58CA54636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39BEFE8A-05BC-4A66-859E-B5960F1EAF2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5287CFCF-5FDB-4B8D-815B-D85F281BB2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65BBAF80-F255-434B-ABEE-1099CF7F1D7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Graphic spid="9"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TextBox 1"/>
          <p:cNvSpPr txBox="1"/>
          <p:nvPr/>
        </p:nvSpPr>
        <p:spPr>
          <a:xfrm>
            <a:off x="180754" y="182879"/>
            <a:ext cx="5161956" cy="584775"/>
          </a:xfrm>
          <a:prstGeom prst="rect">
            <a:avLst/>
          </a:prstGeom>
          <a:noFill/>
        </p:spPr>
        <p:txBody>
          <a:bodyPr wrap="square" rtlCol="0">
            <a:spAutoFit/>
          </a:bodyPr>
          <a:lstStyle/>
          <a:p>
            <a:pPr algn="ctr"/>
            <a:r>
              <a:rPr lang="el-GR" sz="3200" b="1" dirty="0">
                <a:solidFill>
                  <a:srgbClr val="FFC000"/>
                </a:solidFill>
                <a:latin typeface="Calibri" panose="020F0502020204030204" pitchFamily="34" charset="0"/>
                <a:cs typeface="Calibri" panose="020F0502020204030204" pitchFamily="34" charset="0"/>
              </a:rPr>
              <a:t>ΤΟ ΣΥΜΒΟΥΛΙΟ ΤΗΣ ΕΕ</a:t>
            </a:r>
            <a:endParaRPr lang="fr-BE" dirty="0"/>
          </a:p>
        </p:txBody>
      </p:sp>
      <p:sp>
        <p:nvSpPr>
          <p:cNvPr id="3" name="Larme 2">
            <a:extLst>
              <a:ext uri="{FF2B5EF4-FFF2-40B4-BE49-F238E27FC236}">
                <a16:creationId xmlns:a16="http://schemas.microsoft.com/office/drawing/2014/main" id="{4D506B4A-849D-AB44-9812-215FB3FD6759}"/>
              </a:ext>
            </a:extLst>
          </p:cNvPr>
          <p:cNvSpPr/>
          <p:nvPr/>
        </p:nvSpPr>
        <p:spPr>
          <a:xfrm rot="5400000">
            <a:off x="80656" y="52903"/>
            <a:ext cx="620883" cy="627091"/>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805" y="917781"/>
            <a:ext cx="3929483" cy="229785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6805" y="3468436"/>
            <a:ext cx="3929483" cy="3145015"/>
          </a:xfrm>
          <a:prstGeom prst="rect">
            <a:avLst/>
          </a:prstGeom>
        </p:spPr>
      </p:pic>
      <p:sp>
        <p:nvSpPr>
          <p:cNvPr id="8" name="Rectangle 7">
            <a:extLst>
              <a:ext uri="{FF2B5EF4-FFF2-40B4-BE49-F238E27FC236}">
                <a16:creationId xmlns:a16="http://schemas.microsoft.com/office/drawing/2014/main" id="{29035EC9-303B-AE47-815D-6078FEB3C030}"/>
              </a:ext>
            </a:extLst>
          </p:cNvPr>
          <p:cNvSpPr/>
          <p:nvPr/>
        </p:nvSpPr>
        <p:spPr>
          <a:xfrm rot="16200000">
            <a:off x="7949479" y="5663476"/>
            <a:ext cx="2142823" cy="246223"/>
          </a:xfrm>
          <a:prstGeom prst="rect">
            <a:avLst/>
          </a:prstGeom>
        </p:spPr>
        <p:txBody>
          <a:bodyPr wrap="square">
            <a:spAutoFit/>
          </a:bodyPr>
          <a:lstStyle/>
          <a:p>
            <a:r>
              <a:rPr lang="el-GR" sz="1000" b="1" dirty="0">
                <a:solidFill>
                  <a:srgbClr val="FFA00E"/>
                </a:solidFill>
                <a:latin typeface="Arial" charset="0"/>
                <a:ea typeface="Arial" charset="0"/>
                <a:cs typeface="Arial" charset="0"/>
              </a:rPr>
              <a:t>ΠΏΣ ΛΕΙΤΟΥΡΓΕΊ Η ΕΕ;</a:t>
            </a:r>
          </a:p>
        </p:txBody>
      </p:sp>
      <p:sp>
        <p:nvSpPr>
          <p:cNvPr id="12" name="TextBox 11"/>
          <p:cNvSpPr txBox="1"/>
          <p:nvPr/>
        </p:nvSpPr>
        <p:spPr>
          <a:xfrm>
            <a:off x="7793664" y="3046043"/>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13" name="TextBox 12"/>
          <p:cNvSpPr txBox="1"/>
          <p:nvPr/>
        </p:nvSpPr>
        <p:spPr>
          <a:xfrm>
            <a:off x="7793664" y="6421623"/>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pic>
        <p:nvPicPr>
          <p:cNvPr id="14" name="Picture 13"/>
          <p:cNvPicPr/>
          <p:nvPr/>
        </p:nvPicPr>
        <p:blipFill>
          <a:blip r:embed="rId5"/>
          <a:stretch>
            <a:fillRect/>
          </a:stretch>
        </p:blipFill>
        <p:spPr>
          <a:xfrm>
            <a:off x="5190309" y="194105"/>
            <a:ext cx="824411" cy="482785"/>
          </a:xfrm>
          <a:prstGeom prst="rect">
            <a:avLst/>
          </a:prstGeom>
        </p:spPr>
      </p:pic>
      <p:graphicFrame>
        <p:nvGraphicFramePr>
          <p:cNvPr id="5" name="Diagram 4"/>
          <p:cNvGraphicFramePr/>
          <p:nvPr>
            <p:extLst>
              <p:ext uri="{D42A27DB-BD31-4B8C-83A1-F6EECF244321}">
                <p14:modId xmlns:p14="http://schemas.microsoft.com/office/powerpoint/2010/main" val="553863639"/>
              </p:ext>
            </p:extLst>
          </p:nvPr>
        </p:nvGraphicFramePr>
        <p:xfrm>
          <a:off x="487680" y="917781"/>
          <a:ext cx="3897634" cy="555921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15"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812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D453E10-EE28-4A6C-93F1-8D17BDA9655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0573FA43-24D1-4D72-85C2-86103A7FCE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050DFA99-827A-4EA5-8157-94CD9436E21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4F8DE995-AA6F-4DFE-8486-B480892B975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7565D90-15C1-4236-9AEC-41345840738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5" name="ZoneTexte 4"/>
          <p:cNvSpPr txBox="1"/>
          <p:nvPr/>
        </p:nvSpPr>
        <p:spPr>
          <a:xfrm>
            <a:off x="632941" y="154848"/>
            <a:ext cx="6590819" cy="584775"/>
          </a:xfrm>
          <a:prstGeom prst="rect">
            <a:avLst/>
          </a:prstGeom>
          <a:noFill/>
        </p:spPr>
        <p:txBody>
          <a:bodyPr wrap="square" rtlCol="0">
            <a:spAutoFit/>
          </a:bodyPr>
          <a:lstStyle/>
          <a:p>
            <a:pPr lvl="0">
              <a:defRPr/>
            </a:pPr>
            <a:r>
              <a:rPr lang="el-GR" sz="3200" b="1" dirty="0">
                <a:solidFill>
                  <a:srgbClr val="FFC000"/>
                </a:solidFill>
              </a:rPr>
              <a:t>Η ΕΥΡΩΠΑΪΚΗ ΕΠΙΤΡΟΠΗ</a:t>
            </a:r>
            <a:endParaRPr kumimoji="0" lang="fr-FR" sz="32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7949478" y="5663476"/>
            <a:ext cx="2142824" cy="246221"/>
          </a:xfrm>
          <a:prstGeom prst="rect">
            <a:avLst/>
          </a:prstGeom>
        </p:spPr>
        <p:txBody>
          <a:bodyPr wrap="square">
            <a:spAutoFit/>
          </a:bodyPr>
          <a:lstStyle/>
          <a:p>
            <a:pPr lvl="0">
              <a:defRPr/>
            </a:pPr>
            <a:r>
              <a:rPr lang="el-GR" sz="1000" b="1" dirty="0">
                <a:solidFill>
                  <a:srgbClr val="FFA00E"/>
                </a:solidFill>
                <a:latin typeface="Arial" charset="0"/>
                <a:ea typeface="Arial" charset="0"/>
                <a:cs typeface="Arial" charset="0"/>
              </a:rPr>
              <a:t>ΠΏΣ ΛΕΙΤΟΥΡΓΕΊ Η ΕΕ;</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6" name="Larme 5">
            <a:extLst>
              <a:ext uri="{FF2B5EF4-FFF2-40B4-BE49-F238E27FC236}">
                <a16:creationId xmlns:a16="http://schemas.microsoft.com/office/drawing/2014/main" id="{B1A02FCE-8309-6548-8758-7EC6D4FA6C66}"/>
              </a:ext>
            </a:extLst>
          </p:cNvPr>
          <p:cNvSpPr/>
          <p:nvPr/>
        </p:nvSpPr>
        <p:spPr>
          <a:xfrm rot="5551977">
            <a:off x="39081" y="39534"/>
            <a:ext cx="579604" cy="583070"/>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age 10" descr="A blue flag with yellow stars and a blue flag with black lines&#10;&#10;Description automatically generated">
            <a:extLst>
              <a:ext uri="{FF2B5EF4-FFF2-40B4-BE49-F238E27FC236}">
                <a16:creationId xmlns:a16="http://schemas.microsoft.com/office/drawing/2014/main" id="{2F9512DC-1BC8-204B-B55A-31E4CAAF6952}"/>
              </a:ext>
            </a:extLst>
          </p:cNvPr>
          <p:cNvPicPr>
            <a:picLocks noChangeAspect="1"/>
          </p:cNvPicPr>
          <p:nvPr/>
        </p:nvPicPr>
        <p:blipFill>
          <a:blip r:embed="rId3"/>
          <a:stretch>
            <a:fillRect/>
          </a:stretch>
        </p:blipFill>
        <p:spPr>
          <a:xfrm>
            <a:off x="5409447" y="258288"/>
            <a:ext cx="573277" cy="347830"/>
          </a:xfrm>
          <a:prstGeom prst="rect">
            <a:avLst/>
          </a:prstGeom>
        </p:spPr>
      </p:pic>
      <p:sp>
        <p:nvSpPr>
          <p:cNvPr id="14" name="TextBox 13"/>
          <p:cNvSpPr txBox="1"/>
          <p:nvPr/>
        </p:nvSpPr>
        <p:spPr>
          <a:xfrm>
            <a:off x="3784199" y="6686216"/>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dirty="0">
                <a:ln>
                  <a:noFill/>
                </a:ln>
                <a:solidFill>
                  <a:prstClr val="white"/>
                </a:solidFill>
                <a:effectLst/>
                <a:uLnTx/>
                <a:uFillTx/>
                <a:latin typeface="Calibri" panose="020F0502020204030204"/>
                <a:ea typeface="+mn-ea"/>
                <a:cs typeface="+mn-cs"/>
              </a:rPr>
              <a:t>EUROPEAN UNION</a:t>
            </a:r>
          </a:p>
        </p:txBody>
      </p:sp>
      <p:pic>
        <p:nvPicPr>
          <p:cNvPr id="2050" name="Picture 2" descr="https://ec.europa.eu/avservices/avs/files/video6/repository/prod/photo/store/store2/0/P052360-1179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6934" y="3860993"/>
            <a:ext cx="4043186" cy="2733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up photo with, from left to right:in the 1st row: Ursula von der Leyen, President of t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6934" y="1021080"/>
            <a:ext cx="4043186" cy="25132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p:cNvGraphicFramePr/>
          <p:nvPr>
            <p:extLst>
              <p:ext uri="{D42A27DB-BD31-4B8C-83A1-F6EECF244321}">
                <p14:modId xmlns:p14="http://schemas.microsoft.com/office/powerpoint/2010/main" val="3338325040"/>
              </p:ext>
            </p:extLst>
          </p:nvPr>
        </p:nvGraphicFramePr>
        <p:xfrm>
          <a:off x="335280" y="1021080"/>
          <a:ext cx="3992880" cy="55734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p:cNvSpPr txBox="1"/>
          <p:nvPr/>
        </p:nvSpPr>
        <p:spPr>
          <a:xfrm>
            <a:off x="7696200" y="6409828"/>
            <a:ext cx="883920"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11" name="TextBox 10"/>
          <p:cNvSpPr txBox="1"/>
          <p:nvPr/>
        </p:nvSpPr>
        <p:spPr>
          <a:xfrm>
            <a:off x="7696200" y="3359720"/>
            <a:ext cx="883920"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Tree>
    <p:extLst>
      <p:ext uri="{BB962C8B-B14F-4D97-AF65-F5344CB8AC3E}">
        <p14:creationId xmlns:p14="http://schemas.microsoft.com/office/powerpoint/2010/main" val="103472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40CF2307-406E-4677-8693-5E4A914BB90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08F48461-68D3-4A76-AAB9-A6AAE6BA7FA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346E50CA-F6B7-41F2-8D8A-4D6332E5C97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D37E5F20-5237-4726-B7B8-CA56F930653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5F4BB77E-160B-4FD3-9D8A-5F48DEBD396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EF5BC60A-1813-445C-97E0-C76B6CBACB4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8BFCEDFB-DD43-4B25-BA9B-809ED4B7C8C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12" name="Rectangle 11"/>
          <p:cNvSpPr/>
          <p:nvPr/>
        </p:nvSpPr>
        <p:spPr>
          <a:xfrm>
            <a:off x="267248" y="1047580"/>
            <a:ext cx="8515011" cy="5601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8" name="Rectangle 47"/>
          <p:cNvSpPr/>
          <p:nvPr/>
        </p:nvSpPr>
        <p:spPr>
          <a:xfrm>
            <a:off x="530418" y="3361231"/>
            <a:ext cx="8046133" cy="1773591"/>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ardrop 4"/>
          <p:cNvSpPr/>
          <p:nvPr/>
        </p:nvSpPr>
        <p:spPr>
          <a:xfrm rot="5400000">
            <a:off x="134754" y="120317"/>
            <a:ext cx="678582" cy="707456"/>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extBox 5"/>
          <p:cNvSpPr txBox="1"/>
          <p:nvPr/>
        </p:nvSpPr>
        <p:spPr>
          <a:xfrm>
            <a:off x="827773" y="228561"/>
            <a:ext cx="5845556" cy="584775"/>
          </a:xfrm>
          <a:prstGeom prst="rect">
            <a:avLst/>
          </a:prstGeom>
          <a:noFill/>
        </p:spPr>
        <p:txBody>
          <a:bodyPr wrap="square" rtlCol="0">
            <a:spAutoFit/>
          </a:bodyPr>
          <a:lstStyle/>
          <a:p>
            <a:r>
              <a:rPr lang="el-GR" sz="3200" b="1" dirty="0">
                <a:solidFill>
                  <a:srgbClr val="FFC000"/>
                </a:solidFill>
              </a:rPr>
              <a:t>ΝΟΜΟΙ ΤΗΣ ΕΕ: ΠΟΙΟΣ ΚΑΝΕΙ ΤΙ;</a:t>
            </a:r>
            <a:endParaRPr lang="fr-BE" sz="3200" b="1" dirty="0">
              <a:solidFill>
                <a:srgbClr val="FFC000"/>
              </a:solidFill>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7955657" y="5669655"/>
            <a:ext cx="2130466" cy="246221"/>
          </a:xfrm>
          <a:prstGeom prst="rect">
            <a:avLst/>
          </a:prstGeom>
        </p:spPr>
        <p:txBody>
          <a:bodyPr wrap="square">
            <a:spAutoFit/>
          </a:bodyPr>
          <a:lstStyle/>
          <a:p>
            <a:r>
              <a:rPr lang="el-GR" sz="1000" b="1" dirty="0">
                <a:solidFill>
                  <a:srgbClr val="FFA00E"/>
                </a:solidFill>
                <a:latin typeface="Arial" charset="0"/>
                <a:ea typeface="Arial" charset="0"/>
                <a:cs typeface="Arial" charset="0"/>
              </a:rPr>
              <a:t>ΠΏΣ ΛΕΙΤΟΥΡΓΕΊ Η ΕΕ;</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508623" y="2110964"/>
            <a:ext cx="1691515" cy="122289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 idx="1"/>
          </p:cNvCxnSpPr>
          <p:nvPr/>
        </p:nvCxnSpPr>
        <p:spPr>
          <a:xfrm flipH="1">
            <a:off x="1756988" y="2065409"/>
            <a:ext cx="1797612" cy="1308295"/>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blue flag with yellow stars and a blue flag with black lines&#10;&#10;Description automatically generated"/>
          <p:cNvPicPr>
            <a:picLocks noChangeAspect="1"/>
          </p:cNvPicPr>
          <p:nvPr/>
        </p:nvPicPr>
        <p:blipFill>
          <a:blip r:embed="rId3"/>
          <a:stretch>
            <a:fillRect/>
          </a:stretch>
        </p:blipFill>
        <p:spPr>
          <a:xfrm>
            <a:off x="3756075" y="787978"/>
            <a:ext cx="1448562" cy="878903"/>
          </a:xfrm>
          <a:prstGeom prst="rect">
            <a:avLst/>
          </a:prstGeom>
        </p:spPr>
      </p:pic>
      <p:sp>
        <p:nvSpPr>
          <p:cNvPr id="27" name="TextBox 26"/>
          <p:cNvSpPr txBox="1"/>
          <p:nvPr/>
        </p:nvSpPr>
        <p:spPr>
          <a:xfrm>
            <a:off x="3658251" y="1563508"/>
            <a:ext cx="2289742" cy="307777"/>
          </a:xfrm>
          <a:prstGeom prst="rect">
            <a:avLst/>
          </a:prstGeom>
          <a:noFill/>
        </p:spPr>
        <p:txBody>
          <a:bodyPr wrap="square" rtlCol="0">
            <a:spAutoFit/>
          </a:bodyPr>
          <a:lstStyle/>
          <a:p>
            <a:r>
              <a:rPr lang="el-GR" sz="1400" dirty="0"/>
              <a:t>Ευρωπαϊκή Επιτροπή</a:t>
            </a:r>
            <a:endParaRPr lang="fr-BE" sz="1400" dirty="0"/>
          </a:p>
        </p:txBody>
      </p:sp>
      <p:sp>
        <p:nvSpPr>
          <p:cNvPr id="9" name="TextBox 8"/>
          <p:cNvSpPr txBox="1"/>
          <p:nvPr/>
        </p:nvSpPr>
        <p:spPr>
          <a:xfrm>
            <a:off x="812930" y="4419758"/>
            <a:ext cx="2192917" cy="307777"/>
          </a:xfrm>
          <a:prstGeom prst="rect">
            <a:avLst/>
          </a:prstGeom>
          <a:noFill/>
        </p:spPr>
        <p:txBody>
          <a:bodyPr wrap="square" rtlCol="0">
            <a:spAutoFit/>
          </a:bodyPr>
          <a:lstStyle/>
          <a:p>
            <a:r>
              <a:rPr lang="el-GR" sz="1400" dirty="0"/>
              <a:t>Ευρωπαϊκό Κοινοβούλιο</a:t>
            </a:r>
            <a:endParaRPr lang="fr-BE" sz="1400" dirty="0"/>
          </a:p>
        </p:txBody>
      </p:sp>
      <p:pic>
        <p:nvPicPr>
          <p:cNvPr id="32" name="Picture 3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3329" y="3437410"/>
            <a:ext cx="1053618" cy="896881"/>
          </a:xfrm>
          <a:prstGeom prst="rect">
            <a:avLst/>
          </a:prstGeom>
        </p:spPr>
      </p:pic>
      <p:sp>
        <p:nvSpPr>
          <p:cNvPr id="10" name="TextBox 9"/>
          <p:cNvSpPr txBox="1"/>
          <p:nvPr/>
        </p:nvSpPr>
        <p:spPr>
          <a:xfrm>
            <a:off x="5988692" y="4422968"/>
            <a:ext cx="2278906" cy="523220"/>
          </a:xfrm>
          <a:prstGeom prst="rect">
            <a:avLst/>
          </a:prstGeom>
          <a:noFill/>
        </p:spPr>
        <p:txBody>
          <a:bodyPr wrap="square" rtlCol="0">
            <a:spAutoFit/>
          </a:bodyPr>
          <a:lstStyle/>
          <a:p>
            <a:pPr algn="ctr"/>
            <a:r>
              <a:rPr lang="el-GR" sz="1400" dirty="0"/>
              <a:t>Συμβούλιο της Ευρωπαϊκής Ένωσης</a:t>
            </a:r>
            <a:endParaRPr lang="fr-BE" sz="1400" dirty="0"/>
          </a:p>
        </p:txBody>
      </p:sp>
      <p:sp>
        <p:nvSpPr>
          <p:cNvPr id="13" name="Rectangle 12"/>
          <p:cNvSpPr/>
          <p:nvPr/>
        </p:nvSpPr>
        <p:spPr>
          <a:xfrm>
            <a:off x="3554600" y="1855490"/>
            <a:ext cx="1940309" cy="4198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t>προτείνει μια νομοθετική πράξη</a:t>
            </a:r>
            <a:endParaRPr lang="en-IE" sz="1400" dirty="0"/>
          </a:p>
        </p:txBody>
      </p:sp>
      <p:cxnSp>
        <p:nvCxnSpPr>
          <p:cNvPr id="40" name="Straight Arrow Connector 39"/>
          <p:cNvCxnSpPr/>
          <p:nvPr/>
        </p:nvCxnSpPr>
        <p:spPr>
          <a:xfrm>
            <a:off x="4516236" y="5159348"/>
            <a:ext cx="8517" cy="83312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408501" y="5992469"/>
            <a:ext cx="2232505" cy="4756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t>Νέες νομοθετικές πράξεις της ΕΕ</a:t>
            </a:r>
            <a:endParaRPr lang="en-IE" sz="1600" dirty="0"/>
          </a:p>
        </p:txBody>
      </p:sp>
      <p:pic>
        <p:nvPicPr>
          <p:cNvPr id="49" name="Image 12">
            <a:extLst>
              <a:ext uri="{FF2B5EF4-FFF2-40B4-BE49-F238E27FC236}">
                <a16:creationId xmlns:a16="http://schemas.microsoft.com/office/drawing/2014/main" id="{3FCDDF3A-A576-2344-B985-FF82AC5CED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5216" y="3463531"/>
            <a:ext cx="1644283" cy="896881"/>
          </a:xfrm>
          <a:prstGeom prst="rect">
            <a:avLst/>
          </a:prstGeom>
        </p:spPr>
      </p:pic>
      <p:sp>
        <p:nvSpPr>
          <p:cNvPr id="51" name="Rectangle 50"/>
          <p:cNvSpPr/>
          <p:nvPr/>
        </p:nvSpPr>
        <p:spPr>
          <a:xfrm>
            <a:off x="3077729" y="3519205"/>
            <a:ext cx="2951513" cy="5567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t>Εγκρίνει, τροποποιεί ή απορρίπτει την προτεινόμενη νομοθετική πράξη</a:t>
            </a:r>
            <a:endParaRPr lang="en-IE" sz="1400" dirty="0"/>
          </a:p>
        </p:txBody>
      </p:sp>
      <p:sp>
        <p:nvSpPr>
          <p:cNvPr id="53" name="Rectangle 52"/>
          <p:cNvSpPr/>
          <p:nvPr/>
        </p:nvSpPr>
        <p:spPr>
          <a:xfrm>
            <a:off x="3575958" y="4727535"/>
            <a:ext cx="1955052" cy="29957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t>Εφόσον συμφωνηθεί</a:t>
            </a:r>
            <a:endParaRPr lang="en-IE" sz="1400" dirty="0"/>
          </a:p>
        </p:txBody>
      </p:sp>
      <p:sp>
        <p:nvSpPr>
          <p:cNvPr id="54" name="Left-Right Arrow 53"/>
          <p:cNvSpPr/>
          <p:nvPr/>
        </p:nvSpPr>
        <p:spPr>
          <a:xfrm>
            <a:off x="3087886" y="4289609"/>
            <a:ext cx="2622244" cy="197119"/>
          </a:xfrm>
          <a:prstGeom prst="lef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151216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7A23DA-BD4E-2F45-80E8-467DF2B3DFEA}"/>
              </a:ext>
            </a:extLst>
          </p:cNvPr>
          <p:cNvSpPr/>
          <p:nvPr/>
        </p:nvSpPr>
        <p:spPr>
          <a:xfrm>
            <a:off x="778220" y="250521"/>
            <a:ext cx="8248214" cy="584775"/>
          </a:xfrm>
          <a:prstGeom prst="rect">
            <a:avLst/>
          </a:prstGeom>
        </p:spPr>
        <p:txBody>
          <a:bodyPr wrap="square">
            <a:spAutoFit/>
          </a:bodyPr>
          <a:lstStyle/>
          <a:p>
            <a:r>
              <a:rPr lang="el-GR" sz="3200" b="1" dirty="0">
                <a:solidFill>
                  <a:srgbClr val="FFC000"/>
                </a:solidFill>
                <a:latin typeface="Calibri" panose="020F0502020204030204" pitchFamily="34" charset="0"/>
                <a:cs typeface="Calibri" panose="020F0502020204030204" pitchFamily="34" charset="0"/>
              </a:rPr>
              <a:t>ΤΟ ΕΥΡΩΠΑΪΚΟ ΔΙΚΑΣΤΗΡΙΟ</a:t>
            </a:r>
            <a:endParaRPr lang="fr-FR" sz="3200" b="1" dirty="0">
              <a:solidFill>
                <a:srgbClr val="FFC000"/>
              </a:solidFill>
              <a:latin typeface="Calibri" panose="020F0502020204030204" pitchFamily="34" charset="0"/>
              <a:cs typeface="Calibri" panose="020F0502020204030204" pitchFamily="34" charset="0"/>
            </a:endParaRPr>
          </a:p>
        </p:txBody>
      </p:sp>
      <p:graphicFrame>
        <p:nvGraphicFramePr>
          <p:cNvPr id="5" name="Diagram 4"/>
          <p:cNvGraphicFramePr/>
          <p:nvPr>
            <p:extLst>
              <p:ext uri="{D42A27DB-BD31-4B8C-83A1-F6EECF244321}">
                <p14:modId xmlns:p14="http://schemas.microsoft.com/office/powerpoint/2010/main" val="3490116953"/>
              </p:ext>
            </p:extLst>
          </p:nvPr>
        </p:nvGraphicFramePr>
        <p:xfrm>
          <a:off x="199325" y="1005597"/>
          <a:ext cx="4380921" cy="5523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arme 2">
            <a:extLst>
              <a:ext uri="{FF2B5EF4-FFF2-40B4-BE49-F238E27FC236}">
                <a16:creationId xmlns:a16="http://schemas.microsoft.com/office/drawing/2014/main" id="{E458E2E9-B172-6F4E-BA57-9B57DE0FD588}"/>
              </a:ext>
            </a:extLst>
          </p:cNvPr>
          <p:cNvSpPr/>
          <p:nvPr/>
        </p:nvSpPr>
        <p:spPr>
          <a:xfrm rot="5591629">
            <a:off x="181191" y="15027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40767" y="68365"/>
            <a:ext cx="612836" cy="746894"/>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16098" y="993448"/>
            <a:ext cx="3875010" cy="2163876"/>
          </a:xfrm>
          <a:prstGeom prst="rect">
            <a:avLst/>
          </a:prstGeom>
        </p:spPr>
      </p:pic>
      <p:sp>
        <p:nvSpPr>
          <p:cNvPr id="14" name="Rectangle 13">
            <a:extLst>
              <a:ext uri="{FF2B5EF4-FFF2-40B4-BE49-F238E27FC236}">
                <a16:creationId xmlns:a16="http://schemas.microsoft.com/office/drawing/2014/main" id="{29035EC9-303B-AE47-815D-6078FEB3C030}"/>
              </a:ext>
            </a:extLst>
          </p:cNvPr>
          <p:cNvSpPr/>
          <p:nvPr/>
        </p:nvSpPr>
        <p:spPr>
          <a:xfrm rot="16200000">
            <a:off x="7949479" y="5663476"/>
            <a:ext cx="2142823" cy="246224"/>
          </a:xfrm>
          <a:prstGeom prst="rect">
            <a:avLst/>
          </a:prstGeom>
        </p:spPr>
        <p:txBody>
          <a:bodyPr wrap="square">
            <a:spAutoFit/>
          </a:bodyPr>
          <a:lstStyle/>
          <a:p>
            <a:r>
              <a:rPr lang="el-GR" sz="1000" b="1" dirty="0">
                <a:solidFill>
                  <a:srgbClr val="FFA00E"/>
                </a:solidFill>
                <a:latin typeface="Arial" charset="0"/>
                <a:ea typeface="Arial" charset="0"/>
                <a:cs typeface="Arial" charset="0"/>
              </a:rPr>
              <a:t>ΠΏΣ ΛΕΙΤΟΥΡΓΕΊ Η ΕΕ;</a:t>
            </a:r>
          </a:p>
        </p:txBody>
      </p:sp>
      <p:cxnSp>
        <p:nvCxnSpPr>
          <p:cNvPr id="15"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803206" y="2972658"/>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pic>
        <p:nvPicPr>
          <p:cNvPr id="4098" name="Picture 2" descr="The information panel of the Court of Justice of the European Union, at the entrance of the build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98" y="4008120"/>
            <a:ext cx="3875010" cy="2417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03206" y="6241104"/>
            <a:ext cx="1188785"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Tree>
    <p:extLst>
      <p:ext uri="{BB962C8B-B14F-4D97-AF65-F5344CB8AC3E}">
        <p14:creationId xmlns:p14="http://schemas.microsoft.com/office/powerpoint/2010/main" val="311526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9A4DE28F-17B5-4205-BFFB-0EBCA8C5D8B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6251A12-CCF7-4C47-8263-EFA408C3CF5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CF2A7349-FD6F-4252-85AD-61C5186BA6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8D475D4-539D-4596-9BBC-8AE7671242F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1A46EE3F-EBAE-49BA-B7F2-D3D3A3B2D42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5C025595-DB12-4375-8957-7A2E9C9E3075}"/>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336DEEA-8F31-45DB-B883-3F3802818CA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5" name="ZoneTexte 4"/>
          <p:cNvSpPr txBox="1"/>
          <p:nvPr/>
        </p:nvSpPr>
        <p:spPr>
          <a:xfrm>
            <a:off x="615094" y="223922"/>
            <a:ext cx="6816095" cy="584775"/>
          </a:xfrm>
          <a:prstGeom prst="rect">
            <a:avLst/>
          </a:prstGeom>
          <a:noFill/>
        </p:spPr>
        <p:txBody>
          <a:bodyPr wrap="square" rtlCol="0">
            <a:spAutoFit/>
          </a:bodyPr>
          <a:lstStyle/>
          <a:p>
            <a:r>
              <a:rPr lang="el-GR" sz="3200" b="1" dirty="0">
                <a:solidFill>
                  <a:srgbClr val="FFC000"/>
                </a:solidFill>
                <a:latin typeface="Calibri" panose="020F0502020204030204" pitchFamily="34" charset="0"/>
                <a:cs typeface="Calibri" panose="020F0502020204030204" pitchFamily="34" charset="0"/>
              </a:rPr>
              <a:t>ΤΟ ΕΥΡΩΠΑΪΚΟ ΕΛΕΓΚΤΙΚΟ ΣΥΝΕΔΡΙΟ</a:t>
            </a:r>
            <a:endParaRPr lang="fr-BE" sz="3200" dirty="0">
              <a:solidFill>
                <a:srgbClr val="FFC000"/>
              </a:solidFill>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7949480" y="5663475"/>
            <a:ext cx="2142823" cy="246226"/>
          </a:xfrm>
          <a:prstGeom prst="rect">
            <a:avLst/>
          </a:prstGeom>
        </p:spPr>
        <p:txBody>
          <a:bodyPr wrap="square">
            <a:spAutoFit/>
          </a:bodyPr>
          <a:lstStyle/>
          <a:p>
            <a:pPr lvl="0">
              <a:defRPr/>
            </a:pPr>
            <a:r>
              <a:rPr lang="el-GR" sz="1000" b="1" dirty="0">
                <a:solidFill>
                  <a:srgbClr val="FFA00E"/>
                </a:solidFill>
                <a:latin typeface="Arial" charset="0"/>
                <a:ea typeface="Arial" charset="0"/>
                <a:cs typeface="Arial" charset="0"/>
              </a:rPr>
              <a:t>ΠΏΣ ΛΕΙΤΟΥΡΓΕΊ Η ΕΕ;</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6" name="Larme 5">
            <a:extLst>
              <a:ext uri="{FF2B5EF4-FFF2-40B4-BE49-F238E27FC236}">
                <a16:creationId xmlns:a16="http://schemas.microsoft.com/office/drawing/2014/main" id="{B1A02FCE-8309-6548-8758-7EC6D4FA6C66}"/>
              </a:ext>
            </a:extLst>
          </p:cNvPr>
          <p:cNvSpPr/>
          <p:nvPr/>
        </p:nvSpPr>
        <p:spPr>
          <a:xfrm rot="5551977">
            <a:off x="21234" y="107581"/>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Diagram 8"/>
          <p:cNvGraphicFramePr/>
          <p:nvPr>
            <p:extLst>
              <p:ext uri="{D42A27DB-BD31-4B8C-83A1-F6EECF244321}">
                <p14:modId xmlns:p14="http://schemas.microsoft.com/office/powerpoint/2010/main" val="2360014278"/>
              </p:ext>
            </p:extLst>
          </p:nvPr>
        </p:nvGraphicFramePr>
        <p:xfrm>
          <a:off x="121920" y="1447800"/>
          <a:ext cx="4448578" cy="2071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extLst>
              <p:ext uri="{D42A27DB-BD31-4B8C-83A1-F6EECF244321}">
                <p14:modId xmlns:p14="http://schemas.microsoft.com/office/powerpoint/2010/main" val="967661146"/>
              </p:ext>
            </p:extLst>
          </p:nvPr>
        </p:nvGraphicFramePr>
        <p:xfrm>
          <a:off x="4617922" y="1447800"/>
          <a:ext cx="4279857" cy="20718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TextBox 13"/>
          <p:cNvSpPr txBox="1"/>
          <p:nvPr/>
        </p:nvSpPr>
        <p:spPr>
          <a:xfrm>
            <a:off x="4254229" y="6580715"/>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dirty="0">
                <a:ln>
                  <a:noFill/>
                </a:ln>
                <a:solidFill>
                  <a:prstClr val="white"/>
                </a:solidFill>
                <a:effectLst/>
                <a:uLnTx/>
                <a:uFillTx/>
                <a:latin typeface="Calibri" panose="020F0502020204030204"/>
                <a:ea typeface="+mn-ea"/>
                <a:cs typeface="+mn-cs"/>
              </a:rPr>
              <a:t>EUROPEAN UNION</a:t>
            </a:r>
          </a:p>
        </p:txBody>
      </p:sp>
      <p:pic>
        <p:nvPicPr>
          <p:cNvPr id="17" name="Picture 1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224825" y="175196"/>
            <a:ext cx="662080" cy="633501"/>
          </a:xfrm>
          <a:prstGeom prst="rect">
            <a:avLst/>
          </a:prstGeom>
        </p:spPr>
      </p:pic>
      <p:pic>
        <p:nvPicPr>
          <p:cNvPr id="3074" name="Picture 2" descr="The information panel of the European Court of Auditors, at the entrance of the buildi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49792" y="3943026"/>
            <a:ext cx="4279859" cy="282235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039307" y="6581001"/>
            <a:ext cx="858474" cy="276999"/>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a:p>
            <a:endParaRPr lang="en-IE" sz="600" dirty="0"/>
          </a:p>
        </p:txBody>
      </p:sp>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5382" y="3943026"/>
            <a:ext cx="4281653" cy="2822355"/>
          </a:xfrm>
          <a:prstGeom prst="rect">
            <a:avLst/>
          </a:prstGeom>
        </p:spPr>
      </p:pic>
      <p:sp>
        <p:nvSpPr>
          <p:cNvPr id="10" name="TextBox 9"/>
          <p:cNvSpPr txBox="1"/>
          <p:nvPr/>
        </p:nvSpPr>
        <p:spPr>
          <a:xfrm>
            <a:off x="136691" y="6612374"/>
            <a:ext cx="4084320" cy="184666"/>
          </a:xfrm>
          <a:prstGeom prst="rect">
            <a:avLst/>
          </a:prstGeom>
          <a:noFill/>
        </p:spPr>
        <p:txBody>
          <a:bodyPr wrap="square" rtlCol="0">
            <a:spAutoFit/>
          </a:bodyPr>
          <a:lstStyle/>
          <a:p>
            <a:r>
              <a:rPr lang="en-IE" sz="600" dirty="0"/>
              <a:t>@TRANSPARENCY INTERNATIONAL</a:t>
            </a:r>
          </a:p>
        </p:txBody>
      </p:sp>
    </p:spTree>
    <p:extLst>
      <p:ext uri="{BB962C8B-B14F-4D97-AF65-F5344CB8AC3E}">
        <p14:creationId xmlns:p14="http://schemas.microsoft.com/office/powerpoint/2010/main" val="99490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78416D14-B5FE-487D-89E3-DE5B8EBA96A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9377D582-878E-4013-AA68-6AAB0839216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8CABF5D0-DF66-4BCE-A0CE-41B8F62A31A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F0EC1485-D59A-4587-BBA3-A5E170B387A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Graphic spid="11"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3" name="Larme 2">
            <a:extLst>
              <a:ext uri="{FF2B5EF4-FFF2-40B4-BE49-F238E27FC236}">
                <a16:creationId xmlns:a16="http://schemas.microsoft.com/office/drawing/2014/main" id="{C9BFB1AC-7847-824E-A3EE-D34A24E1B8A3}"/>
              </a:ext>
            </a:extLst>
          </p:cNvPr>
          <p:cNvSpPr/>
          <p:nvPr/>
        </p:nvSpPr>
        <p:spPr>
          <a:xfrm rot="5400000">
            <a:off x="62904" y="110018"/>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CC2D52E-8FF7-4744-84FB-05C84BCE3E66}"/>
              </a:ext>
            </a:extLst>
          </p:cNvPr>
          <p:cNvSpPr txBox="1"/>
          <p:nvPr/>
        </p:nvSpPr>
        <p:spPr>
          <a:xfrm>
            <a:off x="644241" y="191102"/>
            <a:ext cx="6097290" cy="584775"/>
          </a:xfrm>
          <a:prstGeom prst="rect">
            <a:avLst/>
          </a:prstGeom>
          <a:noFill/>
        </p:spPr>
        <p:txBody>
          <a:bodyPr wrap="square" rtlCol="0">
            <a:spAutoFit/>
          </a:bodyPr>
          <a:lstStyle/>
          <a:p>
            <a:r>
              <a:rPr lang="el-GR" sz="3200" b="1" dirty="0">
                <a:solidFill>
                  <a:srgbClr val="FFC000"/>
                </a:solidFill>
                <a:latin typeface="Calibri" panose="020F0502020204030204" pitchFamily="34" charset="0"/>
                <a:cs typeface="Calibri" panose="020F0502020204030204" pitchFamily="34" charset="0"/>
              </a:rPr>
              <a:t>Η ΕΥΡΩΠΑΪΚΗ ΚΕΝΤΡΙΚΗ ΤΡΑΠΕΖΑ</a:t>
            </a:r>
            <a:endParaRPr lang="en-GB" sz="3200" b="1" dirty="0">
              <a:solidFill>
                <a:srgbClr val="FFC000"/>
              </a:solidFill>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29035EC9-303B-AE47-815D-6078FEB3C030}"/>
              </a:ext>
            </a:extLst>
          </p:cNvPr>
          <p:cNvSpPr/>
          <p:nvPr/>
        </p:nvSpPr>
        <p:spPr>
          <a:xfrm rot="16200000">
            <a:off x="7949478" y="5663476"/>
            <a:ext cx="2142824" cy="246221"/>
          </a:xfrm>
          <a:prstGeom prst="rect">
            <a:avLst/>
          </a:prstGeom>
        </p:spPr>
        <p:txBody>
          <a:bodyPr wrap="square">
            <a:spAutoFit/>
          </a:bodyPr>
          <a:lstStyle/>
          <a:p>
            <a:r>
              <a:rPr lang="el-GR" sz="1000" b="1" dirty="0">
                <a:solidFill>
                  <a:srgbClr val="FFA00E"/>
                </a:solidFill>
                <a:latin typeface="Arial" charset="0"/>
                <a:ea typeface="Arial" charset="0"/>
                <a:cs typeface="Arial" charset="0"/>
              </a:rPr>
              <a:t>ΠΏΣ ΛΕΙΤΟΥΡΓΕΊ Η ΕΕ;</a:t>
            </a:r>
          </a:p>
        </p:txBody>
      </p:sp>
      <p:cxnSp>
        <p:nvCxnSpPr>
          <p:cNvPr id="11"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1530" y="111751"/>
            <a:ext cx="807943" cy="719949"/>
          </a:xfrm>
          <a:prstGeom prst="rect">
            <a:avLst/>
          </a:prstGeom>
        </p:spPr>
      </p:pic>
      <p:graphicFrame>
        <p:nvGraphicFramePr>
          <p:cNvPr id="36" name="Diagram 35"/>
          <p:cNvGraphicFramePr/>
          <p:nvPr>
            <p:extLst>
              <p:ext uri="{D42A27DB-BD31-4B8C-83A1-F6EECF244321}">
                <p14:modId xmlns:p14="http://schemas.microsoft.com/office/powerpoint/2010/main" val="475522916"/>
              </p:ext>
            </p:extLst>
          </p:nvPr>
        </p:nvGraphicFramePr>
        <p:xfrm>
          <a:off x="304801" y="1206501"/>
          <a:ext cx="4111930" cy="5428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3773" y="1313631"/>
            <a:ext cx="3946966" cy="2518853"/>
          </a:xfrm>
          <a:prstGeom prst="rect">
            <a:avLst/>
          </a:prstGeom>
        </p:spPr>
      </p:pic>
      <p:sp>
        <p:nvSpPr>
          <p:cNvPr id="38" name="TextBox 37"/>
          <p:cNvSpPr txBox="1"/>
          <p:nvPr/>
        </p:nvSpPr>
        <p:spPr>
          <a:xfrm>
            <a:off x="7818115" y="3627208"/>
            <a:ext cx="1036320" cy="461665"/>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a:p>
            <a:endParaRPr lang="en-IE" dirty="0"/>
          </a:p>
        </p:txBody>
      </p:sp>
      <p:pic>
        <p:nvPicPr>
          <p:cNvPr id="5122" name="Picture 2" descr="https://ec.europa.eu/avservices/avs/files/video6/repository/prod/photo/store/14/P00849400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771" y="4084757"/>
            <a:ext cx="3946966" cy="254995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7818115" y="6450191"/>
            <a:ext cx="1330777" cy="461665"/>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a:p>
            <a:endParaRPr lang="en-IE" dirty="0"/>
          </a:p>
        </p:txBody>
      </p:sp>
    </p:spTree>
    <p:extLst>
      <p:ext uri="{BB962C8B-B14F-4D97-AF65-F5344CB8AC3E}">
        <p14:creationId xmlns:p14="http://schemas.microsoft.com/office/powerpoint/2010/main" val="91240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graphicEl>
                                              <a:dgm id="{3FE16EC3-41E9-4EE9-B399-BA497F9628C9}"/>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graphicEl>
                                              <a:dgm id="{96B08EC4-E184-402A-B8AE-06B1F3D1D56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graphicEl>
                                              <a:dgm id="{47FE0501-D40E-47EC-9E41-423B2E236FA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graphicEl>
                                              <a:dgm id="{68522F37-124D-4507-9DE5-1B75C78B642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graphicEl>
                                              <a:dgm id="{6EE063DE-7F51-4108-9284-6ADD12F54A5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graphicEl>
                                              <a:dgm id="{9CF11A85-D206-4F40-B8C3-898189EA253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graphicEl>
                                              <a:dgm id="{EB4B9D14-D3E8-449B-95FA-9A5E38DB987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a:extLst>
            <a:ext uri="{FF2B5EF4-FFF2-40B4-BE49-F238E27FC236}">
              <a16:creationId xmlns:a16="http://schemas.microsoft.com/office/drawing/2014/main" id="{2C6D65C8-0976-FDF2-D276-E02623E6C1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FA2720-EC7A-D6E1-4D01-D4F755B97675}"/>
              </a:ext>
            </a:extLst>
          </p:cNvPr>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a:extLst>
              <a:ext uri="{FF2B5EF4-FFF2-40B4-BE49-F238E27FC236}">
                <a16:creationId xmlns:a16="http://schemas.microsoft.com/office/drawing/2014/main" id="{73D38442-B7B4-338D-3065-FD02FD077252}"/>
              </a:ext>
            </a:extLst>
          </p:cNvPr>
          <p:cNvSpPr/>
          <p:nvPr/>
        </p:nvSpPr>
        <p:spPr>
          <a:xfrm rot="5400000">
            <a:off x="1300454" y="2651663"/>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ZoneTexte 5">
            <a:extLst>
              <a:ext uri="{FF2B5EF4-FFF2-40B4-BE49-F238E27FC236}">
                <a16:creationId xmlns:a16="http://schemas.microsoft.com/office/drawing/2014/main" id="{F107FC38-AE95-ECCA-2470-8A71EC0D5A7A}"/>
              </a:ext>
            </a:extLst>
          </p:cNvPr>
          <p:cNvSpPr txBox="1"/>
          <p:nvPr/>
        </p:nvSpPr>
        <p:spPr>
          <a:xfrm>
            <a:off x="2378843" y="1666431"/>
            <a:ext cx="5337847" cy="3785652"/>
          </a:xfrm>
          <a:prstGeom prst="rect">
            <a:avLst/>
          </a:prstGeom>
          <a:noFill/>
        </p:spPr>
        <p:txBody>
          <a:bodyPr wrap="square" lIns="91440" tIns="45720" rIns="91440" bIns="45720" rtlCol="0" anchor="t">
            <a:spAutoFit/>
          </a:bodyPr>
          <a:lstStyle/>
          <a:p>
            <a:r>
              <a:rPr lang="en-IE" sz="4800" b="1" dirty="0">
                <a:solidFill>
                  <a:schemeClr val="bg1"/>
                </a:solidFill>
              </a:rPr>
              <a:t>Μπ</a:t>
            </a:r>
            <a:r>
              <a:rPr lang="en-IE" sz="4800" b="1" dirty="0" err="1">
                <a:solidFill>
                  <a:schemeClr val="bg1"/>
                </a:solidFill>
              </a:rPr>
              <a:t>ορείτε</a:t>
            </a:r>
            <a:r>
              <a:rPr lang="en-IE" sz="4800" b="1" dirty="0">
                <a:solidFill>
                  <a:schemeClr val="bg1"/>
                </a:solidFill>
              </a:rPr>
              <a:t> να </a:t>
            </a:r>
            <a:r>
              <a:rPr lang="en-IE" sz="4800" b="1" dirty="0" err="1">
                <a:solidFill>
                  <a:schemeClr val="bg1"/>
                </a:solidFill>
              </a:rPr>
              <a:t>συμ</a:t>
            </a:r>
            <a:r>
              <a:rPr lang="en-IE" sz="4800" b="1" dirty="0">
                <a:solidFill>
                  <a:schemeClr val="bg1"/>
                </a:solidFill>
              </a:rPr>
              <a:t>β</a:t>
            </a:r>
            <a:r>
              <a:rPr lang="en-IE" sz="4800" b="1" dirty="0" err="1">
                <a:solidFill>
                  <a:schemeClr val="bg1"/>
                </a:solidFill>
              </a:rPr>
              <a:t>άλετε</a:t>
            </a:r>
            <a:r>
              <a:rPr lang="en-IE" sz="4800" b="1" dirty="0">
                <a:solidFill>
                  <a:schemeClr val="bg1"/>
                </a:solidFill>
              </a:rPr>
              <a:t> </a:t>
            </a:r>
            <a:r>
              <a:rPr lang="en-IE" sz="4800" b="1" dirty="0" err="1">
                <a:solidFill>
                  <a:schemeClr val="bg1"/>
                </a:solidFill>
              </a:rPr>
              <a:t>στη</a:t>
            </a:r>
            <a:r>
              <a:rPr lang="en-IE" sz="4800" b="1" dirty="0">
                <a:solidFill>
                  <a:schemeClr val="bg1"/>
                </a:solidFill>
              </a:rPr>
              <a:t> </a:t>
            </a:r>
            <a:r>
              <a:rPr lang="en-IE" sz="4800" b="1" dirty="0" err="1">
                <a:solidFill>
                  <a:schemeClr val="bg1"/>
                </a:solidFill>
              </a:rPr>
              <a:t>δι</a:t>
            </a:r>
            <a:r>
              <a:rPr lang="en-IE" sz="4800" b="1" dirty="0">
                <a:solidFill>
                  <a:schemeClr val="bg1"/>
                </a:solidFill>
              </a:rPr>
              <a:t>α</a:t>
            </a:r>
            <a:r>
              <a:rPr lang="en-IE" sz="4800" b="1" dirty="0" err="1">
                <a:solidFill>
                  <a:schemeClr val="bg1"/>
                </a:solidFill>
              </a:rPr>
              <a:t>μόρφωση</a:t>
            </a:r>
            <a:r>
              <a:rPr lang="en-IE" sz="4800" b="1" dirty="0">
                <a:solidFill>
                  <a:schemeClr val="bg1"/>
                </a:solidFill>
              </a:rPr>
              <a:t> </a:t>
            </a:r>
            <a:r>
              <a:rPr lang="en-IE" sz="4800" b="1" dirty="0" err="1">
                <a:solidFill>
                  <a:schemeClr val="bg1"/>
                </a:solidFill>
              </a:rPr>
              <a:t>της</a:t>
            </a:r>
            <a:r>
              <a:rPr lang="en-IE" sz="4800" b="1" dirty="0">
                <a:solidFill>
                  <a:schemeClr val="bg1"/>
                </a:solidFill>
              </a:rPr>
              <a:t> </a:t>
            </a:r>
            <a:r>
              <a:rPr lang="en-IE" sz="4800" b="1" dirty="0" err="1">
                <a:solidFill>
                  <a:schemeClr val="bg1"/>
                </a:solidFill>
              </a:rPr>
              <a:t>Ευρώ</a:t>
            </a:r>
            <a:r>
              <a:rPr lang="en-IE" sz="4800" b="1" dirty="0">
                <a:solidFill>
                  <a:schemeClr val="bg1"/>
                </a:solidFill>
              </a:rPr>
              <a:t>π</a:t>
            </a:r>
            <a:r>
              <a:rPr lang="en-IE" sz="4800" b="1" dirty="0" err="1">
                <a:solidFill>
                  <a:schemeClr val="bg1"/>
                </a:solidFill>
              </a:rPr>
              <a:t>ης</a:t>
            </a:r>
            <a:r>
              <a:rPr lang="en-IE" sz="4800" b="1" dirty="0">
                <a:solidFill>
                  <a:schemeClr val="bg1"/>
                </a:solidFill>
              </a:rPr>
              <a:t> π</a:t>
            </a:r>
            <a:r>
              <a:rPr lang="en-IE" sz="4800" b="1" dirty="0" err="1">
                <a:solidFill>
                  <a:schemeClr val="bg1"/>
                </a:solidFill>
              </a:rPr>
              <a:t>ου</a:t>
            </a:r>
            <a:r>
              <a:rPr lang="en-IE" sz="4800" b="1" dirty="0">
                <a:solidFill>
                  <a:schemeClr val="bg1"/>
                </a:solidFill>
              </a:rPr>
              <a:t> ΕΣΕΙΣ </a:t>
            </a:r>
            <a:r>
              <a:rPr lang="en-IE" sz="4800" b="1" dirty="0" err="1">
                <a:solidFill>
                  <a:schemeClr val="bg1"/>
                </a:solidFill>
              </a:rPr>
              <a:t>θέλετε</a:t>
            </a:r>
            <a:r>
              <a:rPr lang="en-IE" sz="4800" b="1" dirty="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1366900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BC97-A11C-85DD-968F-450A22937B2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6D7ECF-AD4B-DC6E-36E6-9EC1A2559C1E}"/>
              </a:ext>
            </a:extLst>
          </p:cNvPr>
          <p:cNvGraphicFramePr>
            <a:graphicFrameLocks noGrp="1"/>
          </p:cNvGraphicFramePr>
          <p:nvPr>
            <p:ph idx="1"/>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55CD4693-E6FD-44D5-E230-1722712425FA}"/>
              </a:ext>
            </a:extLst>
          </p:cNvPr>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a:extLst>
              <a:ext uri="{FF2B5EF4-FFF2-40B4-BE49-F238E27FC236}">
                <a16:creationId xmlns:a16="http://schemas.microsoft.com/office/drawing/2014/main" id="{134495FB-3235-3B52-AE68-382B9105EEF3}"/>
              </a:ext>
            </a:extLst>
          </p:cNvPr>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a:extLst>
              <a:ext uri="{FF2B5EF4-FFF2-40B4-BE49-F238E27FC236}">
                <a16:creationId xmlns:a16="http://schemas.microsoft.com/office/drawing/2014/main" id="{9FCA7B4C-01F7-72C1-C5D3-136DBC9689EC}"/>
              </a:ext>
            </a:extLst>
          </p:cNvPr>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9" name="TextBox 8">
            <a:extLst>
              <a:ext uri="{FF2B5EF4-FFF2-40B4-BE49-F238E27FC236}">
                <a16:creationId xmlns:a16="http://schemas.microsoft.com/office/drawing/2014/main" id="{4C1B00CE-CE7E-8D66-D94A-79E1D28E7582}"/>
              </a:ext>
            </a:extLst>
          </p:cNvPr>
          <p:cNvSpPr txBox="1"/>
          <p:nvPr/>
        </p:nvSpPr>
        <p:spPr>
          <a:xfrm>
            <a:off x="8839200" y="4792337"/>
            <a:ext cx="338554" cy="2065663"/>
          </a:xfrm>
          <a:prstGeom prst="rect">
            <a:avLst/>
          </a:prstGeom>
          <a:noFill/>
        </p:spPr>
        <p:txBody>
          <a:bodyPr vert="vert270" wrap="square" rtlCol="0">
            <a:spAutoFit/>
          </a:bodyPr>
          <a:lstStyle/>
          <a:p>
            <a:r>
              <a:rPr lang="en-IE" sz="1000" b="1">
                <a:solidFill>
                  <a:srgbClr val="FFC000"/>
                </a:solidFill>
                <a:latin typeface="Arial" panose="020B0604020202020204" pitchFamily="34" charset="0"/>
                <a:cs typeface="Arial" panose="020B0604020202020204" pitchFamily="34" charset="0"/>
              </a:rPr>
              <a:t>HOW YOU CAN SHAPE EUROPE</a:t>
            </a:r>
          </a:p>
        </p:txBody>
      </p:sp>
      <p:cxnSp>
        <p:nvCxnSpPr>
          <p:cNvPr id="10" name="Connecteur droit 10">
            <a:extLst>
              <a:ext uri="{FF2B5EF4-FFF2-40B4-BE49-F238E27FC236}">
                <a16:creationId xmlns:a16="http://schemas.microsoft.com/office/drawing/2014/main" id="{10FB8842-C123-B9CE-D211-12A3021F5E3A}"/>
              </a:ext>
            </a:extLst>
          </p:cNvPr>
          <p:cNvCxnSpPr/>
          <p:nvPr/>
        </p:nvCxnSpPr>
        <p:spPr>
          <a:xfrm>
            <a:off x="8897779" y="4792337"/>
            <a:ext cx="246221"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2E54047-89FE-0CD6-E005-7ED18189B8E7}"/>
              </a:ext>
            </a:extLst>
          </p:cNvPr>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832" name="ZoneTexte 1">
            <a:extLst>
              <a:ext uri="{FF2B5EF4-FFF2-40B4-BE49-F238E27FC236}">
                <a16:creationId xmlns:a16="http://schemas.microsoft.com/office/drawing/2014/main" id="{EAB918C0-49F4-4D3A-BED6-12B81054F2F1}"/>
              </a:ext>
            </a:extLst>
          </p:cNvPr>
          <p:cNvSpPr txBox="1"/>
          <p:nvPr/>
        </p:nvSpPr>
        <p:spPr>
          <a:xfrm>
            <a:off x="967899" y="165484"/>
            <a:ext cx="7705454" cy="1077218"/>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3200" b="1" dirty="0">
                <a:solidFill>
                  <a:srgbClr val="FFC000"/>
                </a:solidFill>
                <a:cs typeface="Calibri"/>
              </a:rPr>
              <a:t>Μπ</a:t>
            </a:r>
            <a:r>
              <a:rPr lang="en-IE" sz="3200" b="1" dirty="0" err="1">
                <a:solidFill>
                  <a:srgbClr val="FFC000"/>
                </a:solidFill>
                <a:cs typeface="Calibri"/>
              </a:rPr>
              <a:t>ορείτε</a:t>
            </a:r>
            <a:r>
              <a:rPr lang="en-IE" sz="3200" b="1" dirty="0">
                <a:solidFill>
                  <a:srgbClr val="FFC000"/>
                </a:solidFill>
                <a:cs typeface="Calibri"/>
              </a:rPr>
              <a:t> να </a:t>
            </a:r>
            <a:r>
              <a:rPr lang="en-IE" sz="3200" b="1" dirty="0" err="1">
                <a:solidFill>
                  <a:srgbClr val="FFC000"/>
                </a:solidFill>
                <a:cs typeface="Calibri"/>
              </a:rPr>
              <a:t>συμ</a:t>
            </a:r>
            <a:r>
              <a:rPr lang="en-IE" sz="3200" b="1" dirty="0">
                <a:solidFill>
                  <a:srgbClr val="FFC000"/>
                </a:solidFill>
                <a:cs typeface="Calibri"/>
              </a:rPr>
              <a:t>β</a:t>
            </a:r>
            <a:r>
              <a:rPr lang="en-IE" sz="3200" b="1" dirty="0" err="1">
                <a:solidFill>
                  <a:srgbClr val="FFC000"/>
                </a:solidFill>
                <a:cs typeface="Calibri"/>
              </a:rPr>
              <a:t>άλετε</a:t>
            </a:r>
            <a:r>
              <a:rPr lang="en-IE" sz="3200" b="1" dirty="0">
                <a:solidFill>
                  <a:srgbClr val="FFC000"/>
                </a:solidFill>
                <a:cs typeface="Calibri"/>
              </a:rPr>
              <a:t> </a:t>
            </a:r>
            <a:r>
              <a:rPr lang="en-IE" sz="3200" b="1" dirty="0" err="1">
                <a:solidFill>
                  <a:srgbClr val="FFC000"/>
                </a:solidFill>
                <a:cs typeface="Calibri"/>
              </a:rPr>
              <a:t>στη</a:t>
            </a:r>
            <a:r>
              <a:rPr lang="en-IE" sz="3200" b="1" dirty="0">
                <a:solidFill>
                  <a:srgbClr val="FFC000"/>
                </a:solidFill>
                <a:cs typeface="Calibri"/>
              </a:rPr>
              <a:t> </a:t>
            </a:r>
            <a:r>
              <a:rPr lang="en-IE" sz="3200" b="1" dirty="0" err="1">
                <a:solidFill>
                  <a:srgbClr val="FFC000"/>
                </a:solidFill>
                <a:cs typeface="Calibri"/>
              </a:rPr>
              <a:t>δι</a:t>
            </a:r>
            <a:r>
              <a:rPr lang="en-IE" sz="3200" b="1" dirty="0">
                <a:solidFill>
                  <a:srgbClr val="FFC000"/>
                </a:solidFill>
                <a:cs typeface="Calibri"/>
              </a:rPr>
              <a:t>α</a:t>
            </a:r>
            <a:r>
              <a:rPr lang="en-IE" sz="3200" b="1" dirty="0" err="1">
                <a:solidFill>
                  <a:srgbClr val="FFC000"/>
                </a:solidFill>
                <a:cs typeface="Calibri"/>
              </a:rPr>
              <a:t>μόρφωση</a:t>
            </a:r>
            <a:r>
              <a:rPr lang="en-IE" sz="3200" b="1" dirty="0">
                <a:solidFill>
                  <a:srgbClr val="FFC000"/>
                </a:solidFill>
                <a:cs typeface="Calibri"/>
              </a:rPr>
              <a:t> </a:t>
            </a:r>
            <a:r>
              <a:rPr lang="en-IE" sz="3200" b="1" dirty="0" err="1">
                <a:solidFill>
                  <a:srgbClr val="FFC000"/>
                </a:solidFill>
                <a:cs typeface="Calibri"/>
              </a:rPr>
              <a:t>της</a:t>
            </a:r>
            <a:r>
              <a:rPr lang="en-IE" sz="3200" b="1" dirty="0">
                <a:solidFill>
                  <a:srgbClr val="FFC000"/>
                </a:solidFill>
                <a:cs typeface="Calibri"/>
              </a:rPr>
              <a:t> </a:t>
            </a:r>
            <a:r>
              <a:rPr lang="en-IE" sz="3200" b="1" dirty="0" err="1">
                <a:solidFill>
                  <a:srgbClr val="FFC000"/>
                </a:solidFill>
                <a:cs typeface="Calibri"/>
              </a:rPr>
              <a:t>Ευρώ</a:t>
            </a:r>
            <a:r>
              <a:rPr lang="en-IE" sz="3200" b="1" dirty="0">
                <a:solidFill>
                  <a:srgbClr val="FFC000"/>
                </a:solidFill>
                <a:cs typeface="Calibri"/>
              </a:rPr>
              <a:t>π</a:t>
            </a:r>
            <a:r>
              <a:rPr lang="en-IE" sz="3200" b="1" dirty="0" err="1">
                <a:solidFill>
                  <a:srgbClr val="FFC000"/>
                </a:solidFill>
                <a:cs typeface="Calibri"/>
              </a:rPr>
              <a:t>ης</a:t>
            </a:r>
            <a:r>
              <a:rPr lang="en-IE" sz="3200" b="1" dirty="0">
                <a:solidFill>
                  <a:srgbClr val="FFC000"/>
                </a:solidFill>
                <a:cs typeface="Calibri"/>
              </a:rPr>
              <a:t> π</a:t>
            </a:r>
            <a:r>
              <a:rPr lang="en-IE" sz="3200" b="1" dirty="0" err="1">
                <a:solidFill>
                  <a:srgbClr val="FFC000"/>
                </a:solidFill>
                <a:cs typeface="Calibri"/>
              </a:rPr>
              <a:t>ου</a:t>
            </a:r>
            <a:r>
              <a:rPr lang="en-IE" sz="3200" b="1" dirty="0">
                <a:solidFill>
                  <a:srgbClr val="FFC000"/>
                </a:solidFill>
                <a:cs typeface="Calibri"/>
              </a:rPr>
              <a:t> ΕΣΕΙΣ </a:t>
            </a:r>
            <a:r>
              <a:rPr lang="en-IE" sz="3200" b="1" dirty="0" err="1">
                <a:solidFill>
                  <a:srgbClr val="FFC000"/>
                </a:solidFill>
                <a:cs typeface="Calibri"/>
              </a:rPr>
              <a:t>θέλετε</a:t>
            </a:r>
            <a:r>
              <a:rPr lang="en-IE" sz="3200" b="1" dirty="0">
                <a:solidFill>
                  <a:srgbClr val="FFC000"/>
                </a:solidFill>
                <a:cs typeface="Calibri"/>
              </a:rPr>
              <a:t>!</a:t>
            </a:r>
            <a:endParaRPr lang="en-US" dirty="0"/>
          </a:p>
        </p:txBody>
      </p:sp>
      <p:sp>
        <p:nvSpPr>
          <p:cNvPr id="833" name="Larme 6">
            <a:extLst>
              <a:ext uri="{FF2B5EF4-FFF2-40B4-BE49-F238E27FC236}">
                <a16:creationId xmlns:a16="http://schemas.microsoft.com/office/drawing/2014/main" id="{C6FA5732-686E-7742-9EC1-DB83AFC7D1DC}"/>
              </a:ext>
            </a:extLst>
          </p:cNvPr>
          <p:cNvSpPr/>
          <p:nvPr/>
        </p:nvSpPr>
        <p:spPr>
          <a:xfrm rot="5400000">
            <a:off x="336989" y="198554"/>
            <a:ext cx="583321" cy="594275"/>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solidFill>
                <a:srgbClr val="FFC000"/>
              </a:solidFill>
              <a:highlight>
                <a:srgbClr val="E65657"/>
              </a:highlight>
            </a:endParaRPr>
          </a:p>
        </p:txBody>
      </p:sp>
    </p:spTree>
    <p:extLst>
      <p:ext uri="{BB962C8B-B14F-4D97-AF65-F5344CB8AC3E}">
        <p14:creationId xmlns:p14="http://schemas.microsoft.com/office/powerpoint/2010/main" val="2950166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C6FA5732-686E-7742-9EC1-DB83AFC7D1DC}"/>
              </a:ext>
            </a:extLst>
          </p:cNvPr>
          <p:cNvSpPr/>
          <p:nvPr/>
        </p:nvSpPr>
        <p:spPr>
          <a:xfrm rot="5400000">
            <a:off x="121365" y="74544"/>
            <a:ext cx="527292" cy="583070"/>
          </a:xfrm>
          <a:prstGeom prst="teardrop">
            <a:avLst/>
          </a:prstGeom>
          <a:solidFill>
            <a:srgbClr val="E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highlight>
                <a:srgbClr val="E65657"/>
              </a:highlight>
            </a:endParaRPr>
          </a:p>
        </p:txBody>
      </p:sp>
      <p:sp>
        <p:nvSpPr>
          <p:cNvPr id="9" name="ZoneTexte 1">
            <a:extLst>
              <a:ext uri="{FF2B5EF4-FFF2-40B4-BE49-F238E27FC236}">
                <a16:creationId xmlns:a16="http://schemas.microsoft.com/office/drawing/2014/main" id="{EAB918C0-49F4-4D3A-BED6-12B81054F2F1}"/>
              </a:ext>
            </a:extLst>
          </p:cNvPr>
          <p:cNvSpPr txBox="1"/>
          <p:nvPr/>
        </p:nvSpPr>
        <p:spPr>
          <a:xfrm>
            <a:off x="676546" y="165198"/>
            <a:ext cx="8055974" cy="523220"/>
          </a:xfrm>
          <a:prstGeom prst="rect">
            <a:avLst/>
          </a:prstGeom>
          <a:noFill/>
        </p:spPr>
        <p:txBody>
          <a:bodyPr wrap="square" rtlCol="0">
            <a:spAutoFit/>
          </a:bodyPr>
          <a:lstStyle/>
          <a:p>
            <a:r>
              <a:rPr lang="el-GR" sz="2800" b="1" dirty="0">
                <a:solidFill>
                  <a:srgbClr val="E65657"/>
                </a:solidFill>
                <a:latin typeface="Calibri" panose="020F0502020204030204" pitchFamily="34" charset="0"/>
                <a:cs typeface="Calibri" panose="020F0502020204030204" pitchFamily="34" charset="0"/>
              </a:rPr>
              <a:t>ΠΩΣ ΜΠΟΡΩ ΝΑ ΜΑΘΩ ΠΕΡΙΣΣΟΤΕΡΑ ΓΙΑ ΤΗΝ ΕΕ;</a:t>
            </a:r>
            <a:endParaRPr lang="fr-FR" sz="2800" b="1" dirty="0">
              <a:solidFill>
                <a:srgbClr val="E65657"/>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50166F73-D52D-1E4F-945D-52B1697C7F31}"/>
              </a:ext>
            </a:extLst>
          </p:cNvPr>
          <p:cNvSpPr/>
          <p:nvPr/>
        </p:nvSpPr>
        <p:spPr>
          <a:xfrm rot="16200000">
            <a:off x="7284877" y="5009266"/>
            <a:ext cx="3435950" cy="246221"/>
          </a:xfrm>
          <a:prstGeom prst="rect">
            <a:avLst/>
          </a:prstGeom>
          <a:solidFill>
            <a:schemeClr val="bg1"/>
          </a:solidFill>
        </p:spPr>
        <p:txBody>
          <a:bodyPr wrap="square">
            <a:spAutoFit/>
          </a:bodyPr>
          <a:lstStyle/>
          <a:p>
            <a:r>
              <a:rPr lang="el-GR" sz="1000" b="1" dirty="0">
                <a:solidFill>
                  <a:srgbClr val="FF5050"/>
                </a:solidFill>
                <a:latin typeface="Arial" charset="0"/>
                <a:ea typeface="Arial" charset="0"/>
                <a:cs typeface="Arial" charset="0"/>
              </a:rPr>
              <a:t>ΠΩΣ ΜΠΟΡΩ ΝΑ ΜΑΘΩ ΠΕΡΙΣΣΟΤΕΡΑ ΓΙΑ ΤΗΝ ΕΕ;</a:t>
            </a:r>
          </a:p>
        </p:txBody>
      </p:sp>
      <p:cxnSp>
        <p:nvCxnSpPr>
          <p:cNvPr id="14" name="Connecteur droit 5">
            <a:extLst>
              <a:ext uri="{FF2B5EF4-FFF2-40B4-BE49-F238E27FC236}">
                <a16:creationId xmlns:a16="http://schemas.microsoft.com/office/drawing/2014/main" id="{58F0EA43-BB39-9D4E-A1AD-DBFF432FAB62}"/>
              </a:ext>
            </a:extLst>
          </p:cNvPr>
          <p:cNvCxnSpPr/>
          <p:nvPr/>
        </p:nvCxnSpPr>
        <p:spPr>
          <a:xfrm>
            <a:off x="8879741" y="3406811"/>
            <a:ext cx="262473" cy="0"/>
          </a:xfrm>
          <a:prstGeom prst="line">
            <a:avLst/>
          </a:prstGeom>
          <a:ln w="1270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auto">
          <a:xfrm>
            <a:off x="4733669" y="1000721"/>
            <a:ext cx="8892" cy="552199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p:cNvSpPr/>
          <p:nvPr/>
        </p:nvSpPr>
        <p:spPr>
          <a:xfrm>
            <a:off x="276447" y="3846997"/>
            <a:ext cx="4572000" cy="646331"/>
          </a:xfrm>
          <a:prstGeom prst="rect">
            <a:avLst/>
          </a:prstGeom>
        </p:spPr>
        <p:txBody>
          <a:bodyPr>
            <a:spAutoFit/>
          </a:bodyPr>
          <a:lstStyle/>
          <a:p>
            <a:endParaRPr lang="en-US" b="0" dirty="0">
              <a:solidFill>
                <a:schemeClr val="tx1"/>
              </a:solidFill>
              <a:cs typeface="Arial" panose="020B0604020202020204" pitchFamily="34" charset="0"/>
            </a:endParaRPr>
          </a:p>
          <a:p>
            <a:endParaRPr lang="de-DE" b="0" dirty="0">
              <a:solidFill>
                <a:schemeClr val="tx1"/>
              </a:solidFill>
              <a:cs typeface="Arial" panose="020B0604020202020204" pitchFamily="34" charset="0"/>
            </a:endParaRPr>
          </a:p>
        </p:txBody>
      </p:sp>
      <p:sp>
        <p:nvSpPr>
          <p:cNvPr id="5" name="TextBox 4"/>
          <p:cNvSpPr txBox="1"/>
          <p:nvPr/>
        </p:nvSpPr>
        <p:spPr>
          <a:xfrm>
            <a:off x="5110063" y="3422051"/>
            <a:ext cx="3387641" cy="1200329"/>
          </a:xfrm>
          <a:prstGeom prst="rect">
            <a:avLst/>
          </a:prstGeom>
          <a:noFill/>
        </p:spPr>
        <p:txBody>
          <a:bodyPr wrap="square" rtlCol="0">
            <a:spAutoFit/>
          </a:bodyPr>
          <a:lstStyle/>
          <a:p>
            <a:endParaRPr lang="en-GB" b="1" dirty="0"/>
          </a:p>
          <a:p>
            <a:endParaRPr lang="en-GB" b="1" dirty="0"/>
          </a:p>
          <a:p>
            <a:endParaRPr lang="en-GB" b="1" dirty="0"/>
          </a:p>
          <a:p>
            <a:endParaRPr lang="en-GB" b="1" dirty="0"/>
          </a:p>
        </p:txBody>
      </p:sp>
      <p:sp>
        <p:nvSpPr>
          <p:cNvPr id="16" name="Rectangle 15"/>
          <p:cNvSpPr/>
          <p:nvPr/>
        </p:nvSpPr>
        <p:spPr>
          <a:xfrm>
            <a:off x="5302395" y="2570403"/>
            <a:ext cx="4267131" cy="1092607"/>
          </a:xfrm>
          <a:prstGeom prst="rect">
            <a:avLst/>
          </a:prstGeom>
        </p:spPr>
        <p:txBody>
          <a:bodyPr wrap="square">
            <a:spAutoFit/>
          </a:bodyPr>
          <a:lstStyle/>
          <a:p>
            <a:r>
              <a:rPr lang="el-GR" b="1" dirty="0"/>
              <a:t>Τι κάνει η Ευρώπη για μένα</a:t>
            </a:r>
            <a:endParaRPr lang="fr-BE" b="1" dirty="0"/>
          </a:p>
          <a:p>
            <a:r>
              <a:rPr lang="en-GB" b="1" dirty="0">
                <a:solidFill>
                  <a:srgbClr val="808080">
                    <a:lumMod val="75000"/>
                  </a:srgbClr>
                </a:solidFill>
                <a:cs typeface="Arial" panose="020B0604020202020204" pitchFamily="34" charset="0"/>
                <a:hlinkClick r:id="rId3"/>
              </a:rPr>
              <a:t>what-europe-does-for-me.eu</a:t>
            </a:r>
            <a:endParaRPr lang="en-GB" b="1" dirty="0">
              <a:solidFill>
                <a:srgbClr val="808080">
                  <a:lumMod val="75000"/>
                </a:srgbClr>
              </a:solidFill>
              <a:cs typeface="Arial" panose="020B0604020202020204" pitchFamily="34" charset="0"/>
            </a:endParaRPr>
          </a:p>
          <a:p>
            <a:pPr lvl="0"/>
            <a:endParaRPr lang="en-GB" b="1" dirty="0">
              <a:solidFill>
                <a:srgbClr val="808080">
                  <a:lumMod val="75000"/>
                </a:srgbClr>
              </a:solidFill>
              <a:cs typeface="Arial" panose="020B0604020202020204" pitchFamily="34" charset="0"/>
            </a:endParaRPr>
          </a:p>
          <a:p>
            <a:pPr lvl="0" algn="ctr"/>
            <a:endParaRPr lang="fr-BE" sz="1100" b="0" dirty="0">
              <a:solidFill>
                <a:srgbClr val="808080">
                  <a:lumMod val="75000"/>
                </a:srgbClr>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4"/>
          <a:stretch>
            <a:fillRect/>
          </a:stretch>
        </p:blipFill>
        <p:spPr>
          <a:xfrm>
            <a:off x="5381117" y="1265293"/>
            <a:ext cx="1946801" cy="1215068"/>
          </a:xfrm>
          <a:prstGeom prst="rect">
            <a:avLst/>
          </a:prstGeom>
          <a:ln>
            <a:solidFill>
              <a:schemeClr val="tx1"/>
            </a:solid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2125" y="3580296"/>
            <a:ext cx="1946801" cy="1275750"/>
          </a:xfrm>
          <a:prstGeom prst="rect">
            <a:avLst/>
          </a:prstGeom>
          <a:ln>
            <a:solidFill>
              <a:schemeClr val="tx1"/>
            </a:solidFill>
          </a:ln>
        </p:spPr>
      </p:pic>
      <p:sp>
        <p:nvSpPr>
          <p:cNvPr id="4" name="TextBox 3"/>
          <p:cNvSpPr txBox="1"/>
          <p:nvPr/>
        </p:nvSpPr>
        <p:spPr>
          <a:xfrm>
            <a:off x="417875" y="944844"/>
            <a:ext cx="2703837" cy="1754326"/>
          </a:xfrm>
          <a:prstGeom prst="rect">
            <a:avLst/>
          </a:prstGeom>
          <a:noFill/>
        </p:spPr>
        <p:txBody>
          <a:bodyPr wrap="square" rtlCol="0">
            <a:spAutoFit/>
          </a:bodyPr>
          <a:lstStyle/>
          <a:p>
            <a:r>
              <a:rPr lang="el-GR" b="1" dirty="0" err="1"/>
              <a:t>Ιστότοπος</a:t>
            </a:r>
            <a:r>
              <a:rPr lang="el-GR" b="1" dirty="0"/>
              <a:t> </a:t>
            </a:r>
            <a:r>
              <a:rPr lang="en-GB" b="1" dirty="0"/>
              <a:t>Europa</a:t>
            </a:r>
          </a:p>
          <a:p>
            <a:r>
              <a:rPr lang="en-GB" b="1" dirty="0">
                <a:hlinkClick r:id="rId6"/>
              </a:rPr>
              <a:t>europa.eu</a:t>
            </a:r>
            <a:endParaRPr lang="en-GB" dirty="0"/>
          </a:p>
          <a:p>
            <a:endParaRPr lang="en-IE" dirty="0"/>
          </a:p>
          <a:p>
            <a:endParaRPr lang="en-IE" dirty="0"/>
          </a:p>
          <a:p>
            <a:endParaRPr lang="en-IE" dirty="0"/>
          </a:p>
          <a:p>
            <a:endParaRPr lang="en-IE" dirty="0"/>
          </a:p>
        </p:txBody>
      </p:sp>
      <p:sp>
        <p:nvSpPr>
          <p:cNvPr id="6" name="TextBox 5"/>
          <p:cNvSpPr txBox="1"/>
          <p:nvPr/>
        </p:nvSpPr>
        <p:spPr>
          <a:xfrm>
            <a:off x="5240550" y="4987500"/>
            <a:ext cx="3063240" cy="923330"/>
          </a:xfrm>
          <a:prstGeom prst="rect">
            <a:avLst/>
          </a:prstGeom>
          <a:noFill/>
        </p:spPr>
        <p:txBody>
          <a:bodyPr wrap="square" rtlCol="0">
            <a:spAutoFit/>
          </a:bodyPr>
          <a:lstStyle/>
          <a:p>
            <a:r>
              <a:rPr lang="el-GR" b="1" dirty="0">
                <a:cs typeface="Arial" panose="020B0604020202020204" pitchFamily="34" charset="0"/>
              </a:rPr>
              <a:t>Υπηρεσία Εκδόσεων</a:t>
            </a:r>
            <a:endParaRPr lang="fr-BE" b="1" dirty="0">
              <a:cs typeface="Arial" panose="020B0604020202020204" pitchFamily="34" charset="0"/>
            </a:endParaRPr>
          </a:p>
          <a:p>
            <a:r>
              <a:rPr lang="en-US" b="1" dirty="0">
                <a:cs typeface="Arial" panose="020B0604020202020204" pitchFamily="34" charset="0"/>
                <a:hlinkClick r:id="rId7"/>
              </a:rPr>
              <a:t>publications.europa.eu</a:t>
            </a:r>
            <a:endParaRPr lang="en-US" b="1" dirty="0">
              <a:cs typeface="Arial" panose="020B0604020202020204" pitchFamily="34" charset="0"/>
            </a:endParaRPr>
          </a:p>
          <a:p>
            <a:endParaRPr lang="en-IE" dirty="0"/>
          </a:p>
        </p:txBody>
      </p:sp>
      <p:sp>
        <p:nvSpPr>
          <p:cNvPr id="11" name="TextBox 10"/>
          <p:cNvSpPr txBox="1"/>
          <p:nvPr/>
        </p:nvSpPr>
        <p:spPr>
          <a:xfrm>
            <a:off x="394112" y="4401016"/>
            <a:ext cx="4249345" cy="2031325"/>
          </a:xfrm>
          <a:prstGeom prst="rect">
            <a:avLst/>
          </a:prstGeom>
          <a:noFill/>
        </p:spPr>
        <p:txBody>
          <a:bodyPr wrap="square" rtlCol="0">
            <a:spAutoFit/>
          </a:bodyPr>
          <a:lstStyle/>
          <a:p>
            <a:endParaRPr lang="en-GB" b="1" dirty="0">
              <a:hlinkClick r:id="rId8"/>
            </a:endParaRPr>
          </a:p>
          <a:p>
            <a:endParaRPr lang="en-GB" b="1" dirty="0"/>
          </a:p>
          <a:p>
            <a:endParaRPr lang="en-GB" b="1" dirty="0"/>
          </a:p>
          <a:p>
            <a:r>
              <a:rPr lang="el-GR" b="1" dirty="0"/>
              <a:t>Ενημερωτικό δελτίο της Γωνιάς μάθησης</a:t>
            </a:r>
            <a:endParaRPr lang="fr-BE" b="1" dirty="0"/>
          </a:p>
          <a:p>
            <a:r>
              <a:rPr lang="en-GB" b="1" dirty="0">
                <a:hlinkClick r:id="rId8"/>
              </a:rPr>
              <a:t>ec.europa.eu/newsroom/</a:t>
            </a:r>
            <a:r>
              <a:rPr lang="en-GB" b="1" dirty="0" err="1">
                <a:hlinkClick r:id="rId8"/>
              </a:rPr>
              <a:t>comm</a:t>
            </a:r>
            <a:r>
              <a:rPr lang="en-GB" b="1" dirty="0">
                <a:hlinkClick r:id="rId8"/>
              </a:rPr>
              <a:t>/user-subscriptions/1595/create</a:t>
            </a:r>
            <a:endParaRPr lang="en-GB" b="1" dirty="0"/>
          </a:p>
          <a:p>
            <a:endParaRPr lang="en-GB" b="1" dirty="0"/>
          </a:p>
        </p:txBody>
      </p:sp>
      <p:pic>
        <p:nvPicPr>
          <p:cNvPr id="17" name="Picture 16"/>
          <p:cNvPicPr>
            <a:picLocks noChangeAspect="1"/>
          </p:cNvPicPr>
          <p:nvPr/>
        </p:nvPicPr>
        <p:blipFill>
          <a:blip r:embed="rId9"/>
          <a:stretch>
            <a:fillRect/>
          </a:stretch>
        </p:blipFill>
        <p:spPr>
          <a:xfrm flipH="1">
            <a:off x="538063" y="1692334"/>
            <a:ext cx="1478515" cy="878069"/>
          </a:xfrm>
          <a:prstGeom prst="rect">
            <a:avLst/>
          </a:prstGeom>
          <a:ln>
            <a:solidFill>
              <a:schemeClr val="tx1"/>
            </a:solidFill>
          </a:ln>
        </p:spPr>
      </p:pic>
      <p:sp>
        <p:nvSpPr>
          <p:cNvPr id="3" name="Rectangle 2"/>
          <p:cNvSpPr/>
          <p:nvPr/>
        </p:nvSpPr>
        <p:spPr>
          <a:xfrm>
            <a:off x="431304" y="2768071"/>
            <a:ext cx="3804376" cy="646331"/>
          </a:xfrm>
          <a:prstGeom prst="rect">
            <a:avLst/>
          </a:prstGeom>
        </p:spPr>
        <p:txBody>
          <a:bodyPr wrap="square">
            <a:spAutoFit/>
          </a:bodyPr>
          <a:lstStyle/>
          <a:p>
            <a:r>
              <a:rPr lang="el-GR" b="1" dirty="0"/>
              <a:t>Γωνιά μάθησης</a:t>
            </a:r>
            <a:endParaRPr lang="fr-BE" b="1" dirty="0"/>
          </a:p>
          <a:p>
            <a:r>
              <a:rPr lang="el-GR" b="1" u="sng" dirty="0">
                <a:hlinkClick r:id="rId10"/>
              </a:rPr>
              <a:t>europa.eu/</a:t>
            </a:r>
            <a:r>
              <a:rPr lang="el-GR" b="1" u="sng" dirty="0" err="1">
                <a:hlinkClick r:id="rId10"/>
              </a:rPr>
              <a:t>learning-corner</a:t>
            </a:r>
            <a:r>
              <a:rPr lang="el-GR" b="1" u="sng" dirty="0">
                <a:hlinkClick r:id="rId10"/>
              </a:rPr>
              <a:t>/</a:t>
            </a:r>
            <a:r>
              <a:rPr lang="el-GR" b="1" u="sng" dirty="0" err="1">
                <a:hlinkClick r:id="rId10"/>
              </a:rPr>
              <a:t>home_el</a:t>
            </a:r>
            <a:endParaRPr lang="en-US" dirty="0"/>
          </a:p>
        </p:txBody>
      </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8063" y="3727714"/>
            <a:ext cx="3635772" cy="1128332"/>
          </a:xfrm>
          <a:prstGeom prst="rect">
            <a:avLst/>
          </a:prstGeom>
          <a:ln>
            <a:solidFill>
              <a:schemeClr val="tx1"/>
            </a:solidFill>
          </a:ln>
        </p:spPr>
      </p:pic>
    </p:spTree>
    <p:extLst>
      <p:ext uri="{BB962C8B-B14F-4D97-AF65-F5344CB8AC3E}">
        <p14:creationId xmlns:p14="http://schemas.microsoft.com/office/powerpoint/2010/main" val="36444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Larme 7">
            <a:extLst>
              <a:ext uri="{FF2B5EF4-FFF2-40B4-BE49-F238E27FC236}">
                <a16:creationId xmlns:a16="http://schemas.microsoft.com/office/drawing/2014/main" id="{81AED97D-DEA3-E84C-97E1-786826077602}"/>
              </a:ext>
            </a:extLst>
          </p:cNvPr>
          <p:cNvSpPr/>
          <p:nvPr/>
        </p:nvSpPr>
        <p:spPr>
          <a:xfrm rot="5400000">
            <a:off x="1820550" y="399218"/>
            <a:ext cx="5584852" cy="5618251"/>
          </a:xfrm>
          <a:prstGeom prst="teardrop">
            <a:avLst>
              <a:gd name="adj" fmla="val 99308"/>
            </a:avLst>
          </a:prstGeom>
          <a:solidFill>
            <a:srgbClr val="2A459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
          <p:cNvSpPr txBox="1"/>
          <p:nvPr/>
        </p:nvSpPr>
        <p:spPr>
          <a:xfrm>
            <a:off x="2011340" y="2238847"/>
            <a:ext cx="5203267" cy="1938992"/>
          </a:xfrm>
          <a:prstGeom prst="rect">
            <a:avLst/>
          </a:prstGeom>
          <a:noFill/>
        </p:spPr>
        <p:txBody>
          <a:bodyPr wrap="square" rtlCol="0">
            <a:spAutoFit/>
          </a:bodyPr>
          <a:lstStyle/>
          <a:p>
            <a:pPr algn="ctr"/>
            <a:r>
              <a:rPr lang="el-GR" sz="6000" b="1" dirty="0">
                <a:solidFill>
                  <a:schemeClr val="bg1"/>
                </a:solidFill>
              </a:rPr>
              <a:t>ΑΙΣΘΑΝΕΣΤΕ ΕΥΡΩΠΑΙΟΣ/-Α;</a:t>
            </a:r>
            <a:endParaRPr lang="fr-FR" sz="6000" dirty="0">
              <a:solidFill>
                <a:schemeClr val="bg1"/>
              </a:solidFill>
            </a:endParaRPr>
          </a:p>
        </p:txBody>
      </p:sp>
      <p:sp>
        <p:nvSpPr>
          <p:cNvPr id="4" name="TextBox 3"/>
          <p:cNvSpPr txBox="1"/>
          <p:nvPr/>
        </p:nvSpPr>
        <p:spPr>
          <a:xfrm>
            <a:off x="8331376" y="6699519"/>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2" name="TextBox 1"/>
          <p:cNvSpPr txBox="1"/>
          <p:nvPr/>
        </p:nvSpPr>
        <p:spPr>
          <a:xfrm>
            <a:off x="2760360" y="4151356"/>
            <a:ext cx="3705225" cy="369332"/>
          </a:xfrm>
          <a:prstGeom prst="rect">
            <a:avLst/>
          </a:prstGeom>
          <a:noFill/>
        </p:spPr>
        <p:txBody>
          <a:bodyPr wrap="square" rtlCol="0">
            <a:spAutoFit/>
          </a:bodyPr>
          <a:lstStyle/>
          <a:p>
            <a:r>
              <a:rPr lang="el-GR" i="1" dirty="0">
                <a:solidFill>
                  <a:schemeClr val="bg1"/>
                </a:solidFill>
              </a:rPr>
              <a:t>ΤΙ ΣΕ ΚΑΝΕΙ ΝΑ ΝΙΩΘΕΙΣ ΕΥΡΩΠΑΙΟΣ;</a:t>
            </a:r>
          </a:p>
        </p:txBody>
      </p:sp>
    </p:spTree>
    <p:extLst>
      <p:ext uri="{BB962C8B-B14F-4D97-AF65-F5344CB8AC3E}">
        <p14:creationId xmlns:p14="http://schemas.microsoft.com/office/powerpoint/2010/main" val="391432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Larme 5">
            <a:extLst>
              <a:ext uri="{FF2B5EF4-FFF2-40B4-BE49-F238E27FC236}">
                <a16:creationId xmlns:a16="http://schemas.microsoft.com/office/drawing/2014/main" id="{2DC42145-ACE2-3647-AD6B-30BEBDB4C0C3}"/>
              </a:ext>
            </a:extLst>
          </p:cNvPr>
          <p:cNvSpPr/>
          <p:nvPr/>
        </p:nvSpPr>
        <p:spPr>
          <a:xfrm rot="5400000">
            <a:off x="151099" y="89960"/>
            <a:ext cx="579604" cy="583070"/>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6699"/>
              </a:solidFill>
            </a:endParaRPr>
          </a:p>
        </p:txBody>
      </p:sp>
      <p:sp>
        <p:nvSpPr>
          <p:cNvPr id="8" name="ZoneTexte 7">
            <a:extLst>
              <a:ext uri="{FF2B5EF4-FFF2-40B4-BE49-F238E27FC236}">
                <a16:creationId xmlns:a16="http://schemas.microsoft.com/office/drawing/2014/main" id="{126002B3-B936-C741-A10E-CC89ECC5D8D8}"/>
              </a:ext>
            </a:extLst>
          </p:cNvPr>
          <p:cNvSpPr txBox="1"/>
          <p:nvPr/>
        </p:nvSpPr>
        <p:spPr>
          <a:xfrm>
            <a:off x="756964" y="188074"/>
            <a:ext cx="5881015" cy="584775"/>
          </a:xfrm>
          <a:prstGeom prst="rect">
            <a:avLst/>
          </a:prstGeom>
          <a:noFill/>
        </p:spPr>
        <p:txBody>
          <a:bodyPr wrap="square" rtlCol="0">
            <a:spAutoFit/>
          </a:bodyPr>
          <a:lstStyle/>
          <a:p>
            <a:r>
              <a:rPr lang="el-GR" sz="3200" b="1" dirty="0">
                <a:solidFill>
                  <a:srgbClr val="00B050"/>
                </a:solidFill>
              </a:rPr>
              <a:t>ΕΠΙΚΟΙΝΩΝΙΑ</a:t>
            </a:r>
            <a:endParaRPr lang="en-GB" sz="2400" b="1" dirty="0">
              <a:solidFill>
                <a:srgbClr val="00B050"/>
              </a:solidFill>
            </a:endParaRPr>
          </a:p>
        </p:txBody>
      </p:sp>
      <p:sp>
        <p:nvSpPr>
          <p:cNvPr id="10" name="Rectangle 9">
            <a:extLst>
              <a:ext uri="{FF2B5EF4-FFF2-40B4-BE49-F238E27FC236}">
                <a16:creationId xmlns:a16="http://schemas.microsoft.com/office/drawing/2014/main" id="{F8E77FC2-87A8-7948-B793-4C3FFC76A593}"/>
              </a:ext>
            </a:extLst>
          </p:cNvPr>
          <p:cNvSpPr/>
          <p:nvPr/>
        </p:nvSpPr>
        <p:spPr>
          <a:xfrm rot="16200000">
            <a:off x="8407004" y="6121004"/>
            <a:ext cx="1227770" cy="246221"/>
          </a:xfrm>
          <a:prstGeom prst="rect">
            <a:avLst/>
          </a:prstGeom>
          <a:solidFill>
            <a:schemeClr val="bg1"/>
          </a:solidFill>
          <a:ln>
            <a:solidFill>
              <a:schemeClr val="bg1"/>
            </a:solidFill>
          </a:ln>
        </p:spPr>
        <p:txBody>
          <a:bodyPr wrap="square">
            <a:spAutoFit/>
          </a:bodyPr>
          <a:lstStyle/>
          <a:p>
            <a:r>
              <a:rPr lang="el-GR" sz="1000" b="1" dirty="0">
                <a:solidFill>
                  <a:srgbClr val="00B050"/>
                </a:solidFill>
                <a:latin typeface="Arial" charset="0"/>
                <a:ea typeface="Arial" charset="0"/>
                <a:cs typeface="Arial" charset="0"/>
              </a:rPr>
              <a:t>ΕΠΙΚΟΙΝΩΝΙΑ</a:t>
            </a:r>
            <a:endParaRPr lang="fr-FR" sz="1000" b="1" dirty="0">
              <a:solidFill>
                <a:srgbClr val="00B050"/>
              </a:solidFill>
              <a:latin typeface="Arial" charset="0"/>
              <a:ea typeface="Arial" charset="0"/>
              <a:cs typeface="Arial" charset="0"/>
            </a:endParaRPr>
          </a:p>
        </p:txBody>
      </p:sp>
      <p:cxnSp>
        <p:nvCxnSpPr>
          <p:cNvPr id="15" name="Straight Connector 14"/>
          <p:cNvCxnSpPr/>
          <p:nvPr/>
        </p:nvCxnSpPr>
        <p:spPr>
          <a:xfrm>
            <a:off x="8897778" y="5627934"/>
            <a:ext cx="257216" cy="229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4427984" y="1172224"/>
            <a:ext cx="41955" cy="524234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a:off x="145760" y="4048675"/>
            <a:ext cx="4099049" cy="1138773"/>
          </a:xfrm>
          <a:prstGeom prst="rect">
            <a:avLst/>
          </a:prstGeom>
          <a:noFill/>
        </p:spPr>
        <p:txBody>
          <a:bodyPr wrap="square" rtlCol="0">
            <a:spAutoFit/>
          </a:bodyPr>
          <a:lstStyle/>
          <a:p>
            <a:r>
              <a:rPr lang="el-GR" dirty="0">
                <a:cs typeface="Arial" panose="020B0604020202020204" pitchFamily="34" charset="0"/>
              </a:rPr>
              <a:t>Τηλέφωνο χωρίς χρέωση</a:t>
            </a:r>
            <a:r>
              <a:rPr lang="en-US" b="0" dirty="0">
                <a:solidFill>
                  <a:schemeClr val="tx1"/>
                </a:solidFill>
                <a:cs typeface="Arial" panose="020B0604020202020204" pitchFamily="34" charset="0"/>
              </a:rPr>
              <a:t>: </a:t>
            </a:r>
            <a:r>
              <a:rPr lang="en-US" b="1" dirty="0">
                <a:solidFill>
                  <a:schemeClr val="tx1"/>
                </a:solidFill>
                <a:cs typeface="Arial" panose="020B0604020202020204" pitchFamily="34" charset="0"/>
              </a:rPr>
              <a:t>00 800 6 7 8 9 10 11</a:t>
            </a:r>
          </a:p>
          <a:p>
            <a:endParaRPr lang="en-US" sz="1600" b="1" dirty="0">
              <a:cs typeface="Arial" panose="020B0604020202020204" pitchFamily="34" charset="0"/>
            </a:endParaRPr>
          </a:p>
          <a:p>
            <a:endParaRPr lang="en-US" sz="1600" b="1" dirty="0">
              <a:solidFill>
                <a:schemeClr val="tx1"/>
              </a:solidFill>
              <a:cs typeface="Arial" panose="020B0604020202020204" pitchFamily="34" charset="0"/>
            </a:endParaRPr>
          </a:p>
        </p:txBody>
      </p:sp>
      <p:sp>
        <p:nvSpPr>
          <p:cNvPr id="3" name="TextBox 2"/>
          <p:cNvSpPr txBox="1"/>
          <p:nvPr/>
        </p:nvSpPr>
        <p:spPr>
          <a:xfrm>
            <a:off x="784655" y="964578"/>
            <a:ext cx="2649673" cy="461665"/>
          </a:xfrm>
          <a:prstGeom prst="rect">
            <a:avLst/>
          </a:prstGeom>
          <a:noFill/>
        </p:spPr>
        <p:txBody>
          <a:bodyPr wrap="square" rtlCol="0">
            <a:spAutoFit/>
          </a:bodyPr>
          <a:lstStyle/>
          <a:p>
            <a:pPr algn="ctr"/>
            <a:r>
              <a:rPr lang="el-GR" sz="2400" dirty="0"/>
              <a:t>Προσωπική επαφή:</a:t>
            </a:r>
            <a:endParaRPr lang="en-GB" dirty="0"/>
          </a:p>
        </p:txBody>
      </p:sp>
      <p:sp>
        <p:nvSpPr>
          <p:cNvPr id="29" name="TextBox 28"/>
          <p:cNvSpPr txBox="1"/>
          <p:nvPr/>
        </p:nvSpPr>
        <p:spPr>
          <a:xfrm>
            <a:off x="4552035" y="967498"/>
            <a:ext cx="4507982" cy="461665"/>
          </a:xfrm>
          <a:prstGeom prst="rect">
            <a:avLst/>
          </a:prstGeom>
          <a:noFill/>
        </p:spPr>
        <p:txBody>
          <a:bodyPr wrap="square" rtlCol="0">
            <a:spAutoFit/>
          </a:bodyPr>
          <a:lstStyle/>
          <a:p>
            <a:pPr algn="ctr"/>
            <a:r>
              <a:rPr lang="el-GR" sz="2400" dirty="0"/>
              <a:t>Στα μέσα κοινωνικής δικτύωσης:</a:t>
            </a:r>
            <a:endParaRPr lang="fr-BE" b="1" dirty="0"/>
          </a:p>
        </p:txBody>
      </p:sp>
      <p:pic>
        <p:nvPicPr>
          <p:cNvPr id="30" name="Picture 2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3911" y="1580233"/>
            <a:ext cx="2764541" cy="2728525"/>
          </a:xfrm>
          <a:prstGeom prst="rect">
            <a:avLst/>
          </a:prstGeom>
          <a:solidFill>
            <a:schemeClr val="bg1"/>
          </a:solidFill>
          <a:ln>
            <a:solidFill>
              <a:schemeClr val="tx1"/>
            </a:solidFill>
          </a:ln>
          <a:effectLst/>
        </p:spPr>
      </p:pic>
      <p:sp>
        <p:nvSpPr>
          <p:cNvPr id="4" name="TextBox 3"/>
          <p:cNvSpPr txBox="1"/>
          <p:nvPr/>
        </p:nvSpPr>
        <p:spPr>
          <a:xfrm>
            <a:off x="169649" y="3395281"/>
            <a:ext cx="4483464" cy="646331"/>
          </a:xfrm>
          <a:prstGeom prst="rect">
            <a:avLst/>
          </a:prstGeom>
          <a:noFill/>
        </p:spPr>
        <p:txBody>
          <a:bodyPr wrap="square" rtlCol="0">
            <a:spAutoFit/>
          </a:bodyPr>
          <a:lstStyle/>
          <a:p>
            <a:endParaRPr lang="en-GB" dirty="0">
              <a:solidFill>
                <a:schemeClr val="bg1"/>
              </a:solidFill>
              <a:hlinkClick r:id="rId4"/>
            </a:endParaRPr>
          </a:p>
          <a:p>
            <a:r>
              <a:rPr lang="el-GR" b="1" u="sng" dirty="0">
                <a:hlinkClick r:id="rId5"/>
              </a:rPr>
              <a:t>europa.eu/</a:t>
            </a:r>
            <a:r>
              <a:rPr lang="el-GR" b="1" u="sng" dirty="0" err="1">
                <a:hlinkClick r:id="rId5"/>
              </a:rPr>
              <a:t>european-union</a:t>
            </a:r>
            <a:r>
              <a:rPr lang="el-GR" b="1" u="sng" dirty="0">
                <a:hlinkClick r:id="rId5"/>
              </a:rPr>
              <a:t>/</a:t>
            </a:r>
            <a:r>
              <a:rPr lang="el-GR" b="1" u="sng" dirty="0" err="1">
                <a:hlinkClick r:id="rId5"/>
              </a:rPr>
              <a:t>contact_el</a:t>
            </a:r>
            <a:endParaRPr lang="en-US" dirty="0"/>
          </a:p>
        </p:txBody>
      </p:sp>
      <p:sp>
        <p:nvSpPr>
          <p:cNvPr id="16" name="TextBox 15"/>
          <p:cNvSpPr txBox="1"/>
          <p:nvPr/>
        </p:nvSpPr>
        <p:spPr>
          <a:xfrm>
            <a:off x="7676759" y="1590607"/>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2" name="Rectangle 1"/>
          <p:cNvSpPr/>
          <p:nvPr/>
        </p:nvSpPr>
        <p:spPr>
          <a:xfrm>
            <a:off x="223975" y="1428335"/>
            <a:ext cx="4007073" cy="923330"/>
          </a:xfrm>
          <a:prstGeom prst="rect">
            <a:avLst/>
          </a:prstGeom>
        </p:spPr>
        <p:txBody>
          <a:bodyPr wrap="square">
            <a:spAutoFit/>
          </a:bodyPr>
          <a:lstStyle/>
          <a:p>
            <a:r>
              <a:rPr lang="en-US" dirty="0">
                <a:cs typeface="Arial" panose="020B0604020202020204" pitchFamily="34" charset="0"/>
              </a:rPr>
              <a:t>&gt; </a:t>
            </a:r>
            <a:r>
              <a:rPr lang="el-GR" dirty="0">
                <a:cs typeface="Arial" panose="020B0604020202020204" pitchFamily="34" charset="0"/>
              </a:rPr>
              <a:t>Ερωτήσεις σχετικά με την ΕΕ; Η υπηρεσία </a:t>
            </a:r>
            <a:r>
              <a:rPr lang="el-GR" b="1" dirty="0">
                <a:cs typeface="Arial" panose="020B0604020202020204" pitchFamily="34" charset="0"/>
              </a:rPr>
              <a:t>Europe </a:t>
            </a:r>
            <a:r>
              <a:rPr lang="el-GR" b="1" dirty="0" err="1">
                <a:cs typeface="Arial" panose="020B0604020202020204" pitchFamily="34" charset="0"/>
              </a:rPr>
              <a:t>Direct</a:t>
            </a:r>
            <a:r>
              <a:rPr lang="el-GR" b="1" dirty="0">
                <a:cs typeface="Arial" panose="020B0604020202020204" pitchFamily="34" charset="0"/>
              </a:rPr>
              <a:t> </a:t>
            </a:r>
            <a:r>
              <a:rPr lang="el-GR" dirty="0">
                <a:cs typeface="Arial" panose="020B0604020202020204" pitchFamily="34" charset="0"/>
              </a:rPr>
              <a:t>μπορεί να βοηθήσει.</a:t>
            </a:r>
            <a:endParaRPr lang="de-DE" dirty="0">
              <a:cs typeface="Arial" panose="020B0604020202020204" pitchFamily="34" charset="0"/>
            </a:endParaRPr>
          </a:p>
        </p:txBody>
      </p:sp>
      <p:sp>
        <p:nvSpPr>
          <p:cNvPr id="5" name="Rectangle 4"/>
          <p:cNvSpPr/>
          <p:nvPr/>
        </p:nvSpPr>
        <p:spPr>
          <a:xfrm>
            <a:off x="185609" y="4709731"/>
            <a:ext cx="4115727" cy="1754326"/>
          </a:xfrm>
          <a:prstGeom prst="rect">
            <a:avLst/>
          </a:prstGeom>
        </p:spPr>
        <p:txBody>
          <a:bodyPr wrap="square">
            <a:spAutoFit/>
          </a:bodyPr>
          <a:lstStyle/>
          <a:p>
            <a:r>
              <a:rPr lang="en-US" b="1" dirty="0"/>
              <a:t>&gt;</a:t>
            </a:r>
            <a:r>
              <a:rPr lang="en-US" dirty="0"/>
              <a:t> </a:t>
            </a:r>
            <a:r>
              <a:rPr lang="el-GR" dirty="0"/>
              <a:t>Βρείτε το πλησιέστερο κέντρο της ΕΕ για να μας συναντήσετε, να μας απευθύνετε ερωτήσεις και να συζητήσετε για την ΕΕ.</a:t>
            </a:r>
            <a:endParaRPr lang="fr-BE" dirty="0"/>
          </a:p>
          <a:p>
            <a:r>
              <a:rPr lang="el-GR" b="1" u="sng" dirty="0">
                <a:hlinkClick r:id="rId6"/>
              </a:rPr>
              <a:t>europa.eu/</a:t>
            </a:r>
            <a:r>
              <a:rPr lang="el-GR" b="1" u="sng" dirty="0" err="1">
                <a:hlinkClick r:id="rId6"/>
              </a:rPr>
              <a:t>european-union</a:t>
            </a:r>
            <a:r>
              <a:rPr lang="el-GR" b="1" u="sng" dirty="0">
                <a:hlinkClick r:id="rId6"/>
              </a:rPr>
              <a:t>/</a:t>
            </a:r>
            <a:r>
              <a:rPr lang="el-GR" b="1" u="sng" dirty="0" err="1">
                <a:hlinkClick r:id="rId6"/>
              </a:rPr>
              <a:t>contact</a:t>
            </a:r>
            <a:r>
              <a:rPr lang="el-GR" b="1" u="sng" dirty="0">
                <a:hlinkClick r:id="rId6"/>
              </a:rPr>
              <a:t>/</a:t>
            </a:r>
            <a:r>
              <a:rPr lang="el-GR" b="1" u="sng" dirty="0" err="1">
                <a:hlinkClick r:id="rId6"/>
              </a:rPr>
              <a:t>meet-us_el</a:t>
            </a:r>
            <a:endParaRPr lang="en-US" dirty="0"/>
          </a:p>
        </p:txBody>
      </p:sp>
      <p:sp>
        <p:nvSpPr>
          <p:cNvPr id="19" name="Rectangle 18"/>
          <p:cNvSpPr/>
          <p:nvPr/>
        </p:nvSpPr>
        <p:spPr>
          <a:xfrm>
            <a:off x="4582994" y="4657590"/>
            <a:ext cx="4572000" cy="1477328"/>
          </a:xfrm>
          <a:prstGeom prst="rect">
            <a:avLst/>
          </a:prstGeom>
        </p:spPr>
        <p:txBody>
          <a:bodyPr wrap="square">
            <a:spAutoFit/>
          </a:bodyPr>
          <a:lstStyle/>
          <a:p>
            <a:r>
              <a:rPr lang="el-GR" dirty="0"/>
              <a:t>Χρησιμοποιήστε το </a:t>
            </a:r>
            <a:r>
              <a:rPr lang="el-GR" b="1" dirty="0"/>
              <a:t>εργαλείο αναζήτησης</a:t>
            </a:r>
            <a:r>
              <a:rPr lang="el-GR" dirty="0"/>
              <a:t> για να βρείτε τους λογαριασμούς της ΕΕ στα μέσα κοινωνικής δικτύωσης.</a:t>
            </a:r>
            <a:endParaRPr lang="en-US" dirty="0"/>
          </a:p>
          <a:p>
            <a:r>
              <a:rPr lang="el-GR" b="1" u="sng" dirty="0">
                <a:hlinkClick r:id="rId7"/>
              </a:rPr>
              <a:t>europa.eu/</a:t>
            </a:r>
            <a:r>
              <a:rPr lang="el-GR" b="1" u="sng" dirty="0" err="1">
                <a:hlinkClick r:id="rId7"/>
              </a:rPr>
              <a:t>european-union</a:t>
            </a:r>
            <a:r>
              <a:rPr lang="el-GR" b="1" u="sng" dirty="0">
                <a:hlinkClick r:id="rId7"/>
              </a:rPr>
              <a:t>/</a:t>
            </a:r>
            <a:r>
              <a:rPr lang="el-GR" b="1" u="sng" dirty="0" err="1">
                <a:hlinkClick r:id="rId7"/>
              </a:rPr>
              <a:t>contact</a:t>
            </a:r>
            <a:r>
              <a:rPr lang="el-GR" b="1" u="sng" dirty="0">
                <a:hlinkClick r:id="rId7"/>
              </a:rPr>
              <a:t>/</a:t>
            </a:r>
            <a:r>
              <a:rPr lang="el-GR" b="1" u="sng" dirty="0" err="1">
                <a:hlinkClick r:id="rId7"/>
              </a:rPr>
              <a:t>social-networks_el</a:t>
            </a:r>
            <a:endParaRPr lang="en-US" dirty="0"/>
          </a:p>
        </p:txBody>
      </p:sp>
      <p:pic>
        <p:nvPicPr>
          <p:cNvPr id="17" name="Picture 3" descr="image0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205" y="2312094"/>
            <a:ext cx="383857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533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b="1" dirty="0"/>
              <a:t>Ευχαριστώ!</a:t>
            </a:r>
            <a:endParaRPr lang="en-GB" b="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5768" y="1518397"/>
            <a:ext cx="1291511" cy="1291511"/>
          </a:xfrm>
          <a:prstGeom prst="rect">
            <a:avLst/>
          </a:prstGeom>
        </p:spPr>
      </p:pic>
      <p:sp>
        <p:nvSpPr>
          <p:cNvPr id="7" name="Content Placeholder 2"/>
          <p:cNvSpPr txBox="1">
            <a:spLocks/>
          </p:cNvSpPr>
          <p:nvPr/>
        </p:nvSpPr>
        <p:spPr>
          <a:xfrm>
            <a:off x="1024891" y="3535400"/>
            <a:ext cx="6978621" cy="1549694"/>
          </a:xfrm>
          <a:prstGeom prst="rect">
            <a:avLst/>
          </a:prstGeom>
        </p:spPr>
        <p:txBody>
          <a:bodyPr vert="horz" lIns="68580" tIns="34290" rIns="68580" bIns="34290" rtlCol="0" anchor="t">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endParaRPr lang="en-GB" sz="1350" b="1" dirty="0">
              <a:solidFill>
                <a:srgbClr val="4D4D4D"/>
              </a:solidFill>
              <a:latin typeface="Arial"/>
            </a:endParaRPr>
          </a:p>
          <a:p>
            <a:pPr defTabSz="685800">
              <a:spcAft>
                <a:spcPts val="1350"/>
              </a:spcAft>
              <a:buClr>
                <a:srgbClr val="034EA2"/>
              </a:buClr>
            </a:pPr>
            <a:endParaRPr lang="en-GB" sz="1500" b="1" dirty="0">
              <a:solidFill>
                <a:srgbClr val="035DC1"/>
              </a:solidFill>
              <a:latin typeface="Arial"/>
              <a:hlinkClick r:id="rId4" invalidUrl="http:///"/>
            </a:endParaRPr>
          </a:p>
          <a:p>
            <a:pPr defTabSz="685800">
              <a:spcAft>
                <a:spcPts val="1350"/>
              </a:spcAft>
              <a:buClr>
                <a:srgbClr val="034EA2"/>
              </a:buClr>
            </a:pPr>
            <a:r>
              <a:rPr lang="en-GB" sz="1500" b="1" dirty="0">
                <a:solidFill>
                  <a:srgbClr val="035DC1"/>
                </a:solidFill>
                <a:latin typeface="Arial"/>
                <a:hlinkClick r:id="rId5"/>
              </a:rPr>
              <a:t>europa.eu/learning-corner</a:t>
            </a:r>
            <a:endParaRPr lang="en-GB" sz="1500" b="1" dirty="0">
              <a:solidFill>
                <a:srgbClr val="035DC1"/>
              </a:solidFill>
              <a:latin typeface="Arial"/>
              <a:cs typeface="Arial"/>
            </a:endParaRPr>
          </a:p>
          <a:p>
            <a:pPr defTabSz="685800">
              <a:spcAft>
                <a:spcPts val="1350"/>
              </a:spcAft>
              <a:buClr>
                <a:srgbClr val="034EA2"/>
              </a:buClr>
            </a:pPr>
            <a:r>
              <a:rPr lang="en-GB" sz="1500" b="1" dirty="0">
                <a:solidFill>
                  <a:srgbClr val="4D4D4D"/>
                </a:solidFill>
              </a:rPr>
              <a:t>✉ </a:t>
            </a:r>
            <a:r>
              <a:rPr lang="en-GB" sz="1500" b="1" dirty="0">
                <a:solidFill>
                  <a:srgbClr val="035DC1"/>
                </a:solidFill>
                <a:latin typeface="Arial"/>
                <a:hlinkClick r:id="rId6"/>
              </a:rPr>
              <a:t>COMM-A2@ec.europa.eu</a:t>
            </a:r>
            <a:endParaRPr lang="en-GB" sz="1500" b="1" dirty="0">
              <a:solidFill>
                <a:srgbClr val="035DC1"/>
              </a:solidFill>
              <a:latin typeface="Arial"/>
            </a:endParaRPr>
          </a:p>
          <a:p>
            <a:pPr defTabSz="685800">
              <a:spcAft>
                <a:spcPts val="1350"/>
              </a:spcAft>
              <a:buClr>
                <a:srgbClr val="034EA2"/>
              </a:buClr>
            </a:pPr>
            <a:endParaRPr lang="en-GB" sz="1500" b="1" dirty="0">
              <a:solidFill>
                <a:srgbClr val="035DC1"/>
              </a:solidFill>
              <a:latin typeface="Arial"/>
            </a:endParaRPr>
          </a:p>
        </p:txBody>
      </p:sp>
      <p:pic>
        <p:nvPicPr>
          <p:cNvPr id="8" name="Picture 7"/>
          <p:cNvPicPr>
            <a:picLocks noChangeAspect="1"/>
          </p:cNvPicPr>
          <p:nvPr/>
        </p:nvPicPr>
        <p:blipFill>
          <a:blip r:embed="rId7"/>
          <a:stretch>
            <a:fillRect/>
          </a:stretch>
        </p:blipFill>
        <p:spPr>
          <a:xfrm>
            <a:off x="1024891" y="3830133"/>
            <a:ext cx="512108" cy="562405"/>
          </a:xfrm>
          <a:prstGeom prst="rect">
            <a:avLst/>
          </a:prstGeom>
        </p:spPr>
      </p:pic>
      <p:sp>
        <p:nvSpPr>
          <p:cNvPr id="9" name="Subtitle 2"/>
          <p:cNvSpPr txBox="1">
            <a:spLocks/>
          </p:cNvSpPr>
          <p:nvPr/>
        </p:nvSpPr>
        <p:spPr>
          <a:xfrm>
            <a:off x="665331" y="4613709"/>
            <a:ext cx="6524139" cy="1390139"/>
          </a:xfrm>
          <a:prstGeom prst="rect">
            <a:avLst/>
          </a:prstGeom>
        </p:spPr>
        <p:txBody>
          <a:bodyPr vert="horz" wrap="square" lIns="68580" tIns="34290" rIns="68580" bIns="3429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r>
              <a:rPr lang="en-US" sz="788" b="1" dirty="0">
                <a:solidFill>
                  <a:srgbClr val="FFFFFF">
                    <a:lumMod val="50000"/>
                  </a:srgbClr>
                </a:solidFill>
                <a:latin typeface="Arial"/>
              </a:rPr>
              <a:t>	  © </a:t>
            </a:r>
            <a:r>
              <a:rPr lang="el-GR" sz="788" b="1" dirty="0">
                <a:solidFill>
                  <a:srgbClr val="FFFFFF">
                    <a:lumMod val="50000"/>
                  </a:srgbClr>
                </a:solidFill>
              </a:rPr>
              <a:t>Ευρωπαϊκή Ένωση, </a:t>
            </a:r>
            <a:r>
              <a:rPr lang="en-US" sz="788" b="1" dirty="0">
                <a:solidFill>
                  <a:srgbClr val="FFFFFF">
                    <a:lumMod val="50000"/>
                  </a:srgbClr>
                </a:solidFill>
                <a:latin typeface="Arial"/>
              </a:rPr>
              <a:t>2022</a:t>
            </a:r>
          </a:p>
          <a:p>
            <a:pPr defTabSz="685800">
              <a:spcAft>
                <a:spcPts val="1350"/>
              </a:spcAft>
              <a:buClr>
                <a:srgbClr val="034EA2"/>
              </a:buClr>
            </a:pPr>
            <a:r>
              <a:rPr lang="el-GR" sz="788" dirty="0">
                <a:solidFill>
                  <a:srgbClr val="FFFFFF">
                    <a:lumMod val="50000"/>
                  </a:srgbClr>
                </a:solidFill>
              </a:rPr>
              <a:t>Εάν δεν ορίζεται διαφορετικά, η περαιτέρω χρήση του παρόντος εγγράφου επιτρέπεται βάσει άδειας </a:t>
            </a:r>
            <a:r>
              <a:rPr lang="el-GR" sz="788" dirty="0" err="1">
                <a:solidFill>
                  <a:srgbClr val="FFFFFF">
                    <a:lumMod val="50000"/>
                  </a:srgbClr>
                </a:solidFill>
              </a:rPr>
              <a:t>Creative</a:t>
            </a:r>
            <a:r>
              <a:rPr lang="el-GR" sz="788" dirty="0">
                <a:solidFill>
                  <a:srgbClr val="FFFFFF">
                    <a:lumMod val="50000"/>
                  </a:srgbClr>
                </a:solidFill>
              </a:rPr>
              <a:t> </a:t>
            </a:r>
            <a:r>
              <a:rPr lang="el-GR" sz="788" dirty="0" err="1">
                <a:solidFill>
                  <a:srgbClr val="FFFFFF">
                    <a:lumMod val="50000"/>
                  </a:srgbClr>
                </a:solidFill>
              </a:rPr>
              <a:t>Commons</a:t>
            </a:r>
            <a:r>
              <a:rPr lang="el-GR" sz="788" dirty="0">
                <a:solidFill>
                  <a:srgbClr val="FFFFFF">
                    <a:lumMod val="50000"/>
                  </a:srgbClr>
                </a:solidFill>
              </a:rPr>
              <a:t> </a:t>
            </a:r>
            <a:r>
              <a:rPr lang="el-GR" sz="788" dirty="0" err="1">
                <a:solidFill>
                  <a:srgbClr val="FFFFFF">
                    <a:lumMod val="50000"/>
                  </a:srgbClr>
                </a:solidFill>
              </a:rPr>
              <a:t>Attribution</a:t>
            </a:r>
            <a:r>
              <a:rPr lang="el-GR" sz="788" dirty="0">
                <a:solidFill>
                  <a:srgbClr val="FFFFFF">
                    <a:lumMod val="50000"/>
                  </a:srgbClr>
                </a:solidFill>
              </a:rPr>
              <a:t> 4.0 International (CC BY 4.0) (</a:t>
            </a:r>
            <a:r>
              <a:rPr lang="el-GR" sz="788" dirty="0">
                <a:solidFill>
                  <a:srgbClr val="FFFFFF">
                    <a:lumMod val="50000"/>
                  </a:srgbClr>
                </a:solidFill>
                <a:hlinkClick r:id="rId8"/>
              </a:rPr>
              <a:t>https://creativecommons.org/licenses/by/4.0/</a:t>
            </a:r>
            <a:r>
              <a:rPr lang="el-GR" sz="788" dirty="0">
                <a:solidFill>
                  <a:srgbClr val="FFFFFF">
                    <a:lumMod val="50000"/>
                  </a:srgbClr>
                </a:solidFill>
              </a:rPr>
              <a:t>).</a:t>
            </a:r>
            <a:r>
              <a:rPr lang="fr-BE" sz="788" dirty="0">
                <a:solidFill>
                  <a:srgbClr val="FFFFFF">
                    <a:lumMod val="50000"/>
                  </a:srgbClr>
                </a:solidFill>
              </a:rPr>
              <a:t> </a:t>
            </a:r>
            <a:r>
              <a:rPr lang="el-GR" sz="788" dirty="0">
                <a:solidFill>
                  <a:srgbClr val="FFFFFF">
                    <a:lumMod val="50000"/>
                  </a:srgbClr>
                </a:solidFill>
              </a:rPr>
              <a:t>Για κάθε χρήση ή αναπαραγωγή στοιχείων τα οποία δεν ανήκουν στην Ευρωπαϊκή Ένωση, ενδέχεται να απαιτείται άδεια απευθείας από τους κατόχους των σχετικών δικαιωμάτων.</a:t>
            </a:r>
            <a:endParaRPr lang="en-US" sz="788" dirty="0">
              <a:solidFill>
                <a:srgbClr val="FFFFFF">
                  <a:lumMod val="50000"/>
                </a:srgbClr>
              </a:solidFill>
              <a:latin typeface="Arial"/>
            </a:endParaRPr>
          </a:p>
        </p:txBody>
      </p:sp>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1003" y="5179519"/>
            <a:ext cx="767622" cy="268573"/>
          </a:xfrm>
          <a:prstGeom prst="rect">
            <a:avLst/>
          </a:prstGeom>
        </p:spPr>
      </p:pic>
    </p:spTree>
    <p:extLst>
      <p:ext uri="{BB962C8B-B14F-4D97-AF65-F5344CB8AC3E}">
        <p14:creationId xmlns:p14="http://schemas.microsoft.com/office/powerpoint/2010/main" val="27021585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a:off x="511541" y="-1158107"/>
            <a:ext cx="6333565" cy="523220"/>
          </a:xfrm>
          <a:prstGeom prst="rect">
            <a:avLst/>
          </a:prstGeom>
          <a:noFill/>
        </p:spPr>
        <p:txBody>
          <a:bodyPr wrap="square" rtlCol="0">
            <a:spAutoFit/>
          </a:bodyPr>
          <a:lstStyle/>
          <a:p>
            <a:r>
              <a:rPr lang="fr-FR" sz="2800" b="1" dirty="0">
                <a:latin typeface="Calibri" charset="0"/>
                <a:ea typeface="Calibri" charset="0"/>
                <a:cs typeface="Calibri" charset="0"/>
              </a:rPr>
              <a:t>TABLE OF CONTENTS</a:t>
            </a:r>
          </a:p>
        </p:txBody>
      </p:sp>
      <p:sp>
        <p:nvSpPr>
          <p:cNvPr id="39" name="Rectangle 38">
            <a:extLst>
              <a:ext uri="{FF2B5EF4-FFF2-40B4-BE49-F238E27FC236}">
                <a16:creationId xmlns:a16="http://schemas.microsoft.com/office/drawing/2014/main" id="{DCAE386F-D338-8640-B9CD-E269E5221BDE}"/>
              </a:ext>
            </a:extLst>
          </p:cNvPr>
          <p:cNvSpPr/>
          <p:nvPr/>
        </p:nvSpPr>
        <p:spPr>
          <a:xfrm>
            <a:off x="6741829" y="2888603"/>
            <a:ext cx="4572000" cy="584775"/>
          </a:xfrm>
          <a:prstGeom prst="rect">
            <a:avLst/>
          </a:prstGeom>
        </p:spPr>
        <p:txBody>
          <a:bodyPr>
            <a:spAutoFit/>
          </a:bodyPr>
          <a:lstStyle/>
          <a:p>
            <a:endParaRPr lang="fr-BE" sz="1600" b="1" dirty="0"/>
          </a:p>
          <a:p>
            <a:endParaRPr lang="fr-FR" sz="1600" b="1" dirty="0">
              <a:latin typeface="Calibri" charset="0"/>
              <a:ea typeface="Calibri" charset="0"/>
              <a:cs typeface="Calibri" charset="0"/>
            </a:endParaRPr>
          </a:p>
        </p:txBody>
      </p:sp>
      <p:sp>
        <p:nvSpPr>
          <p:cNvPr id="40" name="TextBox 39"/>
          <p:cNvSpPr txBox="1"/>
          <p:nvPr/>
        </p:nvSpPr>
        <p:spPr>
          <a:xfrm>
            <a:off x="0" y="6646776"/>
            <a:ext cx="1625248" cy="215444"/>
          </a:xfrm>
          <a:prstGeom prst="rect">
            <a:avLst/>
          </a:prstGeom>
          <a:noFill/>
        </p:spPr>
        <p:txBody>
          <a:bodyPr wrap="square" rtlCol="0">
            <a:spAutoFit/>
          </a:bodyPr>
          <a:lstStyle/>
          <a:p>
            <a:r>
              <a:rPr lang="fr-BE" sz="800" i="1" dirty="0">
                <a:solidFill>
                  <a:schemeClr val="bg1"/>
                </a:solidFill>
              </a:rPr>
              <a:t>© </a:t>
            </a:r>
            <a:r>
              <a:rPr lang="fr-BE" sz="600" dirty="0">
                <a:solidFill>
                  <a:schemeClr val="bg1"/>
                </a:solidFill>
              </a:rPr>
              <a:t>PUBLIC DOMAIN</a:t>
            </a:r>
          </a:p>
        </p:txBody>
      </p:sp>
    </p:spTree>
    <p:extLst>
      <p:ext uri="{BB962C8B-B14F-4D97-AF65-F5344CB8AC3E}">
        <p14:creationId xmlns:p14="http://schemas.microsoft.com/office/powerpoint/2010/main" val="220973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Larme 4"/>
          <p:cNvSpPr/>
          <p:nvPr/>
        </p:nvSpPr>
        <p:spPr>
          <a:xfrm rot="5400000">
            <a:off x="97165" y="63111"/>
            <a:ext cx="493004" cy="495952"/>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616426" y="80254"/>
            <a:ext cx="3082319" cy="584775"/>
          </a:xfrm>
          <a:prstGeom prst="rect">
            <a:avLst/>
          </a:prstGeom>
          <a:noFill/>
        </p:spPr>
        <p:txBody>
          <a:bodyPr wrap="none" rtlCol="0">
            <a:spAutoFit/>
          </a:bodyPr>
          <a:lstStyle/>
          <a:p>
            <a:r>
              <a:rPr lang="el-GR" sz="3200" b="1" dirty="0">
                <a:solidFill>
                  <a:srgbClr val="2A4591"/>
                </a:solidFill>
                <a:latin typeface="Calibri" charset="0"/>
                <a:ea typeface="Calibri" charset="0"/>
                <a:cs typeface="Calibri" charset="0"/>
              </a:rPr>
              <a:t>ΒΑΣΙΚΑ ΣΤΟΙΧΕΙΑ</a:t>
            </a:r>
            <a:endParaRPr lang="fr-FR" sz="3200" b="1" dirty="0">
              <a:solidFill>
                <a:srgbClr val="2A4591"/>
              </a:solidFill>
              <a:latin typeface="Calibri" charset="0"/>
              <a:ea typeface="Calibri" charset="0"/>
              <a:cs typeface="Calibri" charset="0"/>
            </a:endParaRPr>
          </a:p>
        </p:txBody>
      </p:sp>
      <p:sp>
        <p:nvSpPr>
          <p:cNvPr id="12" name="Rectangle 11"/>
          <p:cNvSpPr/>
          <p:nvPr/>
        </p:nvSpPr>
        <p:spPr>
          <a:xfrm rot="16200000">
            <a:off x="8308195" y="6044636"/>
            <a:ext cx="1425390" cy="246221"/>
          </a:xfrm>
          <a:prstGeom prst="rect">
            <a:avLst/>
          </a:prstGeom>
        </p:spPr>
        <p:txBody>
          <a:bodyPr wrap="none">
            <a:spAutoFit/>
          </a:bodyPr>
          <a:lstStyle/>
          <a:p>
            <a:r>
              <a:rPr lang="el-GR" sz="1000" b="1" dirty="0">
                <a:solidFill>
                  <a:srgbClr val="2A4591"/>
                </a:solidFill>
                <a:latin typeface="Arial" charset="0"/>
                <a:ea typeface="Arial" charset="0"/>
                <a:cs typeface="Arial" charset="0"/>
              </a:rPr>
              <a:t>ΤΙ ΕΙΝΑΙ Η ΕΥΡΩΠΗ;</a:t>
            </a:r>
          </a:p>
        </p:txBody>
      </p:sp>
      <p:cxnSp>
        <p:nvCxnSpPr>
          <p:cNvPr id="13" name="Connecteur droit 12"/>
          <p:cNvCxnSpPr/>
          <p:nvPr/>
        </p:nvCxnSpPr>
        <p:spPr>
          <a:xfrm>
            <a:off x="8897779" y="546225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3" name="5-Point Star 2"/>
          <p:cNvSpPr/>
          <p:nvPr/>
        </p:nvSpPr>
        <p:spPr>
          <a:xfrm>
            <a:off x="6600483" y="627390"/>
            <a:ext cx="2414213" cy="2212447"/>
          </a:xfrm>
          <a:prstGeom prst="star5">
            <a:avLst>
              <a:gd name="adj" fmla="val 18746"/>
              <a:gd name="hf" fmla="val 105146"/>
              <a:gd name="vf" fmla="val 110557"/>
            </a:avLst>
          </a:prstGeom>
          <a:solidFill>
            <a:schemeClr val="accent1">
              <a:lumMod val="60000"/>
              <a:lumOff val="40000"/>
              <a:alpha val="88000"/>
            </a:schemeClr>
          </a:solidFill>
          <a:ln>
            <a:solidFill>
              <a:schemeClr val="accent5">
                <a:lumMod val="75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3" name="TextBox 22"/>
          <p:cNvSpPr txBox="1"/>
          <p:nvPr/>
        </p:nvSpPr>
        <p:spPr>
          <a:xfrm>
            <a:off x="7055238" y="1584901"/>
            <a:ext cx="1555928" cy="523220"/>
          </a:xfrm>
          <a:prstGeom prst="rect">
            <a:avLst/>
          </a:prstGeom>
          <a:noFill/>
        </p:spPr>
        <p:txBody>
          <a:bodyPr wrap="square" rtlCol="0">
            <a:spAutoFit/>
          </a:bodyPr>
          <a:lstStyle/>
          <a:p>
            <a:pPr algn="ctr"/>
            <a:r>
              <a:rPr lang="el-GR" sz="1400" b="1" dirty="0">
                <a:solidFill>
                  <a:srgbClr val="002060"/>
                </a:solidFill>
                <a:latin typeface="Calibri" charset="0"/>
                <a:ea typeface="Calibri" charset="0"/>
                <a:cs typeface="Calibri" charset="0"/>
              </a:rPr>
              <a:t>447 εκατομμύρια άτομα</a:t>
            </a:r>
            <a:endParaRPr lang="fr-BE" sz="1400" b="1" dirty="0">
              <a:solidFill>
                <a:srgbClr val="002060"/>
              </a:solidFill>
            </a:endParaRPr>
          </a:p>
        </p:txBody>
      </p:sp>
      <p:sp>
        <p:nvSpPr>
          <p:cNvPr id="10" name="TextBox 9"/>
          <p:cNvSpPr txBox="1"/>
          <p:nvPr/>
        </p:nvSpPr>
        <p:spPr>
          <a:xfrm>
            <a:off x="7549830" y="1308065"/>
            <a:ext cx="1275907" cy="369332"/>
          </a:xfrm>
          <a:prstGeom prst="rect">
            <a:avLst/>
          </a:prstGeom>
          <a:noFill/>
        </p:spPr>
        <p:txBody>
          <a:bodyPr wrap="square" rtlCol="0">
            <a:spAutoFit/>
          </a:bodyPr>
          <a:lstStyle/>
          <a:p>
            <a:r>
              <a:rPr lang="el-GR" b="1" dirty="0">
                <a:solidFill>
                  <a:srgbClr val="002060"/>
                </a:solidFill>
              </a:rPr>
              <a:t>ΕΕ</a:t>
            </a:r>
            <a:r>
              <a:rPr lang="fr-BE" b="1" dirty="0">
                <a:solidFill>
                  <a:srgbClr val="002060"/>
                </a:solidFill>
              </a:rPr>
              <a:t>:</a:t>
            </a:r>
          </a:p>
        </p:txBody>
      </p:sp>
      <p:sp>
        <p:nvSpPr>
          <p:cNvPr id="6" name="Flowchart: Connector 5"/>
          <p:cNvSpPr/>
          <p:nvPr/>
        </p:nvSpPr>
        <p:spPr>
          <a:xfrm>
            <a:off x="784978" y="1054104"/>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002060"/>
                </a:solidFill>
              </a:rPr>
              <a:t>ΕΥΡΩΠΗ</a:t>
            </a:r>
            <a:r>
              <a:rPr lang="fr-BE" b="1" dirty="0">
                <a:solidFill>
                  <a:srgbClr val="002060"/>
                </a:solidFill>
              </a:rPr>
              <a:t>:</a:t>
            </a:r>
          </a:p>
          <a:p>
            <a:pPr algn="ctr"/>
            <a:r>
              <a:rPr lang="el-GR" b="1" dirty="0">
                <a:solidFill>
                  <a:srgbClr val="002060"/>
                </a:solidFill>
              </a:rPr>
              <a:t>1 από τις </a:t>
            </a:r>
            <a:r>
              <a:rPr lang="fr-BE" b="1" dirty="0">
                <a:solidFill>
                  <a:srgbClr val="002060"/>
                </a:solidFill>
              </a:rPr>
              <a:t>6</a:t>
            </a:r>
            <a:r>
              <a:rPr lang="el-GR" b="1" dirty="0">
                <a:solidFill>
                  <a:srgbClr val="002060"/>
                </a:solidFill>
              </a:rPr>
              <a:t> ηπείρους</a:t>
            </a:r>
            <a:endParaRPr lang="fr-BE" dirty="0"/>
          </a:p>
        </p:txBody>
      </p:sp>
      <p:sp>
        <p:nvSpPr>
          <p:cNvPr id="24" name="Flowchart: Connector 23"/>
          <p:cNvSpPr/>
          <p:nvPr/>
        </p:nvSpPr>
        <p:spPr>
          <a:xfrm>
            <a:off x="784978" y="4334325"/>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002060"/>
                </a:solidFill>
              </a:rPr>
              <a:t>ΕΥΡΩΠΗ</a:t>
            </a:r>
            <a:r>
              <a:rPr lang="fr-BE" b="1" dirty="0">
                <a:solidFill>
                  <a:srgbClr val="002060"/>
                </a:solidFill>
              </a:rPr>
              <a:t>:</a:t>
            </a:r>
          </a:p>
          <a:p>
            <a:pPr algn="ctr"/>
            <a:r>
              <a:rPr lang="el-GR" b="1" dirty="0">
                <a:solidFill>
                  <a:srgbClr val="002060"/>
                </a:solidFill>
                <a:latin typeface="Calibri" charset="0"/>
                <a:ea typeface="Calibri" charset="0"/>
                <a:cs typeface="Calibri" charset="0"/>
              </a:rPr>
              <a:t>περισσότερα από 700 εκατομμύρια άτομα</a:t>
            </a:r>
            <a:endParaRPr lang="fr-BE" dirty="0">
              <a:solidFill>
                <a:srgbClr val="002060"/>
              </a:solidFill>
            </a:endParaRPr>
          </a:p>
        </p:txBody>
      </p:sp>
      <p:sp>
        <p:nvSpPr>
          <p:cNvPr id="25" name="Flowchart: Connector 24"/>
          <p:cNvSpPr/>
          <p:nvPr/>
        </p:nvSpPr>
        <p:spPr>
          <a:xfrm>
            <a:off x="3974991" y="3417660"/>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002060"/>
                </a:solidFill>
              </a:rPr>
              <a:t>ΕΥΡΩΠΗ</a:t>
            </a:r>
            <a:r>
              <a:rPr lang="fr-BE" b="1" dirty="0">
                <a:solidFill>
                  <a:srgbClr val="002060"/>
                </a:solidFill>
              </a:rPr>
              <a:t>:</a:t>
            </a:r>
          </a:p>
          <a:p>
            <a:pPr algn="ctr"/>
            <a:r>
              <a:rPr lang="el-GR" b="1" dirty="0">
                <a:solidFill>
                  <a:srgbClr val="002060"/>
                </a:solidFill>
                <a:latin typeface="Calibri" charset="0"/>
                <a:ea typeface="Calibri" charset="0"/>
                <a:cs typeface="Calibri" charset="0"/>
              </a:rPr>
              <a:t>44 χώρες</a:t>
            </a:r>
            <a:endParaRPr lang="fr-BE" dirty="0">
              <a:solidFill>
                <a:srgbClr val="002060"/>
              </a:solidFill>
            </a:endParaRPr>
          </a:p>
        </p:txBody>
      </p:sp>
      <p:sp>
        <p:nvSpPr>
          <p:cNvPr id="30" name="5-Point Star 29"/>
          <p:cNvSpPr/>
          <p:nvPr/>
        </p:nvSpPr>
        <p:spPr>
          <a:xfrm>
            <a:off x="6483566" y="3797348"/>
            <a:ext cx="2414213" cy="2212447"/>
          </a:xfrm>
          <a:prstGeom prst="star5">
            <a:avLst>
              <a:gd name="adj" fmla="val 18746"/>
              <a:gd name="hf" fmla="val 105146"/>
              <a:gd name="vf" fmla="val 110557"/>
            </a:avLst>
          </a:prstGeom>
          <a:solidFill>
            <a:schemeClr val="accent1">
              <a:lumMod val="60000"/>
              <a:lumOff val="40000"/>
              <a:alpha val="88000"/>
            </a:schemeClr>
          </a:solidFill>
          <a:ln>
            <a:solidFill>
              <a:srgbClr val="00206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8" name="TextBox 7"/>
          <p:cNvSpPr txBox="1"/>
          <p:nvPr/>
        </p:nvSpPr>
        <p:spPr>
          <a:xfrm>
            <a:off x="7103932" y="4554163"/>
            <a:ext cx="1205512" cy="646331"/>
          </a:xfrm>
          <a:prstGeom prst="rect">
            <a:avLst/>
          </a:prstGeom>
          <a:noFill/>
        </p:spPr>
        <p:txBody>
          <a:bodyPr wrap="square" rtlCol="0">
            <a:spAutoFit/>
          </a:bodyPr>
          <a:lstStyle/>
          <a:p>
            <a:pPr algn="ctr"/>
            <a:r>
              <a:rPr lang="el-GR" b="1" dirty="0">
                <a:solidFill>
                  <a:srgbClr val="002060"/>
                </a:solidFill>
              </a:rPr>
              <a:t>ΕΕ</a:t>
            </a:r>
            <a:r>
              <a:rPr lang="en-IE" b="1" dirty="0">
                <a:solidFill>
                  <a:srgbClr val="002060"/>
                </a:solidFill>
              </a:rPr>
              <a:t>:</a:t>
            </a:r>
          </a:p>
          <a:p>
            <a:pPr algn="ctr"/>
            <a:r>
              <a:rPr lang="el-GR" b="1" dirty="0">
                <a:solidFill>
                  <a:srgbClr val="002060"/>
                </a:solidFill>
              </a:rPr>
              <a:t>27 χώρες</a:t>
            </a:r>
            <a:endParaRPr lang="en-IE" b="1" dirty="0">
              <a:solidFill>
                <a:srgbClr val="002060"/>
              </a:solidFill>
            </a:endParaRPr>
          </a:p>
        </p:txBody>
      </p:sp>
    </p:spTree>
    <p:extLst>
      <p:ext uri="{BB962C8B-B14F-4D97-AF65-F5344CB8AC3E}">
        <p14:creationId xmlns:p14="http://schemas.microsoft.com/office/powerpoint/2010/main" val="14205804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 calcmode="lin" valueType="num">
                                      <p:cBhvr additive="base">
                                        <p:cTn id="2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bg/>
                                          </p:spTgt>
                                        </p:tgtEl>
                                        <p:attrNameLst>
                                          <p:attrName>style.visibility</p:attrName>
                                        </p:attrNameLst>
                                      </p:cBhvr>
                                      <p:to>
                                        <p:strVal val="visible"/>
                                      </p:to>
                                    </p:set>
                                    <p:anim calcmode="lin" valueType="num">
                                      <p:cBhvr additive="base">
                                        <p:cTn id="31"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24">
                                            <p:bg/>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anim calcmode="lin" valueType="num">
                                      <p:cBhvr additive="base">
                                        <p:cTn id="3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5">
                                            <p:txEl>
                                              <p:pRg st="0" end="0"/>
                                            </p:txEl>
                                          </p:spTgt>
                                        </p:tgtEl>
                                        <p:attrNameLst>
                                          <p:attrName>style.visibility</p:attrName>
                                        </p:attrNameLst>
                                      </p:cBhvr>
                                      <p:to>
                                        <p:strVal val="visible"/>
                                      </p:to>
                                    </p:set>
                                    <p:anim calcmode="lin" valueType="num">
                                      <p:cBhvr additive="base">
                                        <p:cTn id="4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additive="base">
                                        <p:cTn id="4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P spid="10" grpId="0"/>
      <p:bldP spid="6" grpId="0" animBg="1"/>
      <p:bldP spid="24" grpId="0" uiExpand="1" build="allAtOnce" animBg="1"/>
      <p:bldP spid="25"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rot="16200000">
            <a:off x="8308195" y="6044636"/>
            <a:ext cx="1425390" cy="246221"/>
          </a:xfrm>
          <a:prstGeom prst="rect">
            <a:avLst/>
          </a:prstGeom>
          <a:solidFill>
            <a:schemeClr val="bg1"/>
          </a:solidFill>
        </p:spPr>
        <p:txBody>
          <a:bodyPr wrap="none">
            <a:spAutoFit/>
          </a:bodyPr>
          <a:lstStyle/>
          <a:p>
            <a:r>
              <a:rPr lang="el-GR" sz="1000" b="1" dirty="0">
                <a:solidFill>
                  <a:srgbClr val="2A4591"/>
                </a:solidFill>
                <a:latin typeface="Arial" charset="0"/>
                <a:ea typeface="Arial" charset="0"/>
                <a:cs typeface="Arial" charset="0"/>
              </a:rPr>
              <a:t>ΤΙ ΕΙΝΑΙ Η ΕΥΡΩΠΗ;</a:t>
            </a:r>
          </a:p>
        </p:txBody>
      </p:sp>
      <p:sp>
        <p:nvSpPr>
          <p:cNvPr id="9" name="Larme 8"/>
          <p:cNvSpPr/>
          <p:nvPr/>
        </p:nvSpPr>
        <p:spPr>
          <a:xfrm rot="5400000">
            <a:off x="230191" y="377348"/>
            <a:ext cx="602605" cy="57088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901998" y="361489"/>
            <a:ext cx="4797762" cy="584775"/>
          </a:xfrm>
          <a:prstGeom prst="rect">
            <a:avLst/>
          </a:prstGeom>
          <a:solidFill>
            <a:srgbClr val="F0F4FA"/>
          </a:solidFill>
        </p:spPr>
        <p:txBody>
          <a:bodyPr wrap="square" rtlCol="0">
            <a:spAutoFit/>
          </a:bodyPr>
          <a:lstStyle/>
          <a:p>
            <a:r>
              <a:rPr lang="el-GR" sz="3200" b="1" dirty="0">
                <a:solidFill>
                  <a:srgbClr val="2A4591"/>
                </a:solidFill>
                <a:latin typeface="Calibri" charset="0"/>
                <a:ea typeface="Calibri" charset="0"/>
                <a:cs typeface="Calibri" charset="0"/>
              </a:rPr>
              <a:t>ΕΥΡΩΠΑΪΚΟΣ ΠΟΛΙΤΙΣΜΟΣ</a:t>
            </a:r>
            <a:endParaRPr lang="fr-FR" sz="3200" b="1" dirty="0">
              <a:solidFill>
                <a:srgbClr val="2A4591"/>
              </a:solidFill>
              <a:latin typeface="Calibri" charset="0"/>
              <a:ea typeface="Calibri" charset="0"/>
              <a:cs typeface="Calibri" charset="0"/>
            </a:endParaRPr>
          </a:p>
        </p:txBody>
      </p:sp>
      <p:cxnSp>
        <p:nvCxnSpPr>
          <p:cNvPr id="12" name="Connecteur droit 11"/>
          <p:cNvCxnSpPr/>
          <p:nvPr/>
        </p:nvCxnSpPr>
        <p:spPr>
          <a:xfrm>
            <a:off x="8897779" y="546225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085155" y="6673335"/>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4" name="Rectangle 3"/>
          <p:cNvSpPr/>
          <p:nvPr/>
        </p:nvSpPr>
        <p:spPr>
          <a:xfrm>
            <a:off x="1844040" y="4502133"/>
            <a:ext cx="7008019" cy="1950720"/>
          </a:xfrm>
          <a:prstGeom prst="rect">
            <a:avLst/>
          </a:prstGeom>
          <a:solidFill>
            <a:srgbClr val="F0F4FA">
              <a:alpha val="90000"/>
            </a:srgb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lnSpc>
                <a:spcPct val="150000"/>
              </a:lnSpc>
            </a:pPr>
            <a:r>
              <a:rPr lang="el-GR" sz="2000" b="1" dirty="0">
                <a:solidFill>
                  <a:schemeClr val="accent5">
                    <a:lumMod val="50000"/>
                  </a:schemeClr>
                </a:solidFill>
              </a:rPr>
              <a:t>Ο ευρωπαϊκός πολιτισμός και η πολυμορφία πηγάζουν από:</a:t>
            </a:r>
            <a:endParaRPr lang="fr-BE" sz="2000" b="1" dirty="0">
              <a:solidFill>
                <a:schemeClr val="accent5">
                  <a:lumMod val="50000"/>
                </a:schemeClr>
              </a:solidFill>
            </a:endParaRPr>
          </a:p>
          <a:p>
            <a:pPr marL="522900" indent="-342900">
              <a:lnSpc>
                <a:spcPct val="150000"/>
              </a:lnSpc>
              <a:buFont typeface="Arial" panose="020B0604020202020204" pitchFamily="34" charset="0"/>
              <a:buChar char="•"/>
            </a:pPr>
            <a:r>
              <a:rPr lang="el-GR" sz="2000" b="1" dirty="0">
                <a:solidFill>
                  <a:schemeClr val="accent5">
                    <a:lumMod val="50000"/>
                  </a:schemeClr>
                </a:solidFill>
              </a:rPr>
              <a:t>την Αρχαία Ελλάδα και Ρώμη</a:t>
            </a:r>
            <a:endParaRPr lang="fr-BE" sz="2000" b="1" dirty="0">
              <a:solidFill>
                <a:schemeClr val="accent5">
                  <a:lumMod val="50000"/>
                </a:schemeClr>
              </a:solidFill>
            </a:endParaRPr>
          </a:p>
          <a:p>
            <a:pPr marL="522900" indent="-342900">
              <a:lnSpc>
                <a:spcPct val="150000"/>
              </a:lnSpc>
              <a:buFont typeface="Arial" panose="020B0604020202020204" pitchFamily="34" charset="0"/>
              <a:buChar char="•"/>
            </a:pPr>
            <a:r>
              <a:rPr lang="el-GR" sz="2000" b="1" dirty="0">
                <a:solidFill>
                  <a:schemeClr val="accent5">
                    <a:lumMod val="50000"/>
                  </a:schemeClr>
                </a:solidFill>
              </a:rPr>
              <a:t>τη Μεταρρύθμιση και τον Διαφωτισμό</a:t>
            </a:r>
            <a:endParaRPr lang="fr-BE" sz="2000" b="1" dirty="0">
              <a:solidFill>
                <a:schemeClr val="accent5">
                  <a:lumMod val="50000"/>
                </a:schemeClr>
              </a:solidFill>
            </a:endParaRPr>
          </a:p>
          <a:p>
            <a:pPr marL="522900" indent="-342900">
              <a:lnSpc>
                <a:spcPct val="150000"/>
              </a:lnSpc>
              <a:buFont typeface="Arial" panose="020B0604020202020204" pitchFamily="34" charset="0"/>
              <a:buChar char="•"/>
            </a:pPr>
            <a:r>
              <a:rPr lang="el-GR" sz="2000" b="1" dirty="0">
                <a:solidFill>
                  <a:schemeClr val="accent5">
                    <a:lumMod val="50000"/>
                  </a:schemeClr>
                </a:solidFill>
              </a:rPr>
              <a:t>τον κοινοβουλευτισμό και τα κοινωνικά δικαιώματα</a:t>
            </a:r>
            <a:endParaRPr lang="en-IE" dirty="0"/>
          </a:p>
        </p:txBody>
      </p:sp>
    </p:spTree>
    <p:extLst>
      <p:ext uri="{BB962C8B-B14F-4D97-AF65-F5344CB8AC3E}">
        <p14:creationId xmlns:p14="http://schemas.microsoft.com/office/powerpoint/2010/main" val="35667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0" name="Rectangle 9"/>
          <p:cNvSpPr/>
          <p:nvPr/>
        </p:nvSpPr>
        <p:spPr>
          <a:xfrm>
            <a:off x="531856" y="914623"/>
            <a:ext cx="4200193" cy="3754428"/>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ZoneTexte 1"/>
          <p:cNvSpPr txBox="1"/>
          <p:nvPr/>
        </p:nvSpPr>
        <p:spPr>
          <a:xfrm>
            <a:off x="762171" y="206235"/>
            <a:ext cx="4527228" cy="584775"/>
          </a:xfrm>
          <a:prstGeom prst="rect">
            <a:avLst/>
          </a:prstGeom>
          <a:noFill/>
        </p:spPr>
        <p:txBody>
          <a:bodyPr wrap="square" rtlCol="0">
            <a:spAutoFit/>
          </a:bodyPr>
          <a:lstStyle/>
          <a:p>
            <a:r>
              <a:rPr lang="el-GR" sz="3200" b="1" dirty="0">
                <a:solidFill>
                  <a:srgbClr val="2A4591"/>
                </a:solidFill>
                <a:latin typeface="Calibri" charset="0"/>
                <a:ea typeface="Calibri" charset="0"/>
                <a:cs typeface="Calibri" charset="0"/>
              </a:rPr>
              <a:t>ΕΥΡΩΠΑΙΟΙ ΚΑΛΛΙΤΕΧΝΕΣ</a:t>
            </a:r>
            <a:endParaRPr lang="fr-FR" sz="3200" b="1" dirty="0">
              <a:solidFill>
                <a:srgbClr val="2A4591"/>
              </a:solidFill>
              <a:latin typeface="Calibri" charset="0"/>
              <a:ea typeface="Calibri" charset="0"/>
              <a:cs typeface="Calibri" charset="0"/>
            </a:endParaRPr>
          </a:p>
        </p:txBody>
      </p:sp>
      <p:sp>
        <p:nvSpPr>
          <p:cNvPr id="3" name="ZoneTexte 2"/>
          <p:cNvSpPr txBox="1"/>
          <p:nvPr/>
        </p:nvSpPr>
        <p:spPr>
          <a:xfrm>
            <a:off x="726942" y="874663"/>
            <a:ext cx="3385038" cy="1477328"/>
          </a:xfrm>
          <a:prstGeom prst="rect">
            <a:avLst/>
          </a:prstGeom>
          <a:noFill/>
        </p:spPr>
        <p:txBody>
          <a:bodyPr wrap="square" rtlCol="0">
            <a:spAutoFit/>
          </a:bodyPr>
          <a:lstStyle/>
          <a:p>
            <a:endParaRPr lang="en-GB" dirty="0"/>
          </a:p>
          <a:p>
            <a:r>
              <a:rPr lang="el-GR" dirty="0"/>
              <a:t>Με την πάροδο των αιώνων, νέα είδη μουσικής, αρχιτεκτονικής και λογοτεχνίας ενέπνευσαν τους καλλιτέχνες σε όλη την Ευρώπη.</a:t>
            </a:r>
            <a:endParaRPr lang="en-GB" dirty="0"/>
          </a:p>
        </p:txBody>
      </p:sp>
      <p:sp>
        <p:nvSpPr>
          <p:cNvPr id="8" name="Rectangle 7"/>
          <p:cNvSpPr/>
          <p:nvPr/>
        </p:nvSpPr>
        <p:spPr>
          <a:xfrm rot="16200000">
            <a:off x="8308195" y="6044636"/>
            <a:ext cx="1425390" cy="246221"/>
          </a:xfrm>
          <a:prstGeom prst="rect">
            <a:avLst/>
          </a:prstGeom>
        </p:spPr>
        <p:txBody>
          <a:bodyPr wrap="none">
            <a:spAutoFit/>
          </a:bodyPr>
          <a:lstStyle/>
          <a:p>
            <a:r>
              <a:rPr lang="el-GR" sz="1000" b="1" dirty="0">
                <a:solidFill>
                  <a:srgbClr val="2A4591"/>
                </a:solidFill>
                <a:latin typeface="Arial" charset="0"/>
                <a:ea typeface="Arial" charset="0"/>
                <a:cs typeface="Arial" charset="0"/>
              </a:rPr>
              <a:t>ΤΙ ΕΙΝΑΙ Η ΕΥΡΩΠΗ;</a:t>
            </a:r>
          </a:p>
        </p:txBody>
      </p:sp>
      <p:sp>
        <p:nvSpPr>
          <p:cNvPr id="11" name="Larme 10"/>
          <p:cNvSpPr/>
          <p:nvPr/>
        </p:nvSpPr>
        <p:spPr>
          <a:xfrm rot="5400000">
            <a:off x="180834" y="144642"/>
            <a:ext cx="579604" cy="583070"/>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2">
            <a:extLst>
              <a:ext uri="{FF2B5EF4-FFF2-40B4-BE49-F238E27FC236}">
                <a16:creationId xmlns:a16="http://schemas.microsoft.com/office/drawing/2014/main" id="{F2B47A78-CCE2-4D4B-88BB-87110C974CBE}"/>
              </a:ext>
            </a:extLst>
          </p:cNvPr>
          <p:cNvSpPr txBox="1"/>
          <p:nvPr/>
        </p:nvSpPr>
        <p:spPr>
          <a:xfrm>
            <a:off x="721892" y="2373451"/>
            <a:ext cx="3385038" cy="369332"/>
          </a:xfrm>
          <a:prstGeom prst="rect">
            <a:avLst/>
          </a:prstGeom>
          <a:solidFill>
            <a:schemeClr val="accent5">
              <a:lumMod val="60000"/>
              <a:lumOff val="40000"/>
            </a:schemeClr>
          </a:solidFill>
        </p:spPr>
        <p:txBody>
          <a:bodyPr wrap="square" rtlCol="0">
            <a:spAutoFit/>
          </a:bodyPr>
          <a:lstStyle/>
          <a:p>
            <a:r>
              <a:rPr lang="el-GR" dirty="0"/>
              <a:t>Για παράδειγμα:</a:t>
            </a:r>
            <a:endParaRPr lang="en-GB" dirty="0"/>
          </a:p>
        </p:txBody>
      </p:sp>
      <p:sp>
        <p:nvSpPr>
          <p:cNvPr id="4" name="TextBox 3"/>
          <p:cNvSpPr txBox="1"/>
          <p:nvPr/>
        </p:nvSpPr>
        <p:spPr>
          <a:xfrm>
            <a:off x="551682" y="2854914"/>
            <a:ext cx="2145306" cy="1600438"/>
          </a:xfrm>
          <a:prstGeom prst="rect">
            <a:avLst/>
          </a:prstGeom>
          <a:noFill/>
        </p:spPr>
        <p:txBody>
          <a:bodyPr wrap="square" rtlCol="0">
            <a:spAutoFit/>
          </a:bodyPr>
          <a:lstStyle/>
          <a:p>
            <a:pPr marL="342900" indent="-342900">
              <a:buFont typeface="+mj-lt"/>
              <a:buAutoNum type="arabicPeriod"/>
            </a:pPr>
            <a:r>
              <a:rPr lang="el-GR" sz="1600" dirty="0"/>
              <a:t>Ο Πάμπλο Πικάσο</a:t>
            </a:r>
          </a:p>
          <a:p>
            <a:pPr marL="342900" indent="-342900">
              <a:buFont typeface="+mj-lt"/>
              <a:buAutoNum type="arabicPeriod"/>
            </a:pPr>
            <a:r>
              <a:rPr lang="el-GR" sz="1600" dirty="0"/>
              <a:t>Ο Λούντβιχ βαν </a:t>
            </a:r>
            <a:r>
              <a:rPr lang="el-GR" sz="1600" dirty="0" err="1"/>
              <a:t>Μπετόβεν</a:t>
            </a:r>
            <a:endParaRPr lang="el-GR" sz="1600" dirty="0"/>
          </a:p>
          <a:p>
            <a:pPr marL="342900" indent="-342900">
              <a:buFont typeface="+mj-lt"/>
              <a:buAutoNum type="arabicPeriod"/>
            </a:pPr>
            <a:r>
              <a:rPr lang="el-GR" sz="1600" dirty="0"/>
              <a:t>Ο Αλφόνς </a:t>
            </a:r>
            <a:r>
              <a:rPr lang="el-GR" sz="1600" dirty="0" err="1"/>
              <a:t>Μούκα</a:t>
            </a:r>
            <a:endParaRPr lang="el-GR" sz="1600" dirty="0"/>
          </a:p>
          <a:p>
            <a:pPr marL="342900" indent="-342900">
              <a:buFont typeface="+mj-lt"/>
              <a:buAutoNum type="arabicPeriod"/>
            </a:pPr>
            <a:r>
              <a:rPr lang="el-GR" sz="1600" dirty="0"/>
              <a:t>Η </a:t>
            </a:r>
            <a:r>
              <a:rPr lang="el-GR" sz="1600" dirty="0" err="1"/>
              <a:t>Χίλμα</a:t>
            </a:r>
            <a:r>
              <a:rPr lang="el-GR" sz="1600" dirty="0"/>
              <a:t> </a:t>
            </a:r>
            <a:r>
              <a:rPr lang="el-GR" sz="1600" dirty="0" err="1"/>
              <a:t>αφ</a:t>
            </a:r>
            <a:r>
              <a:rPr lang="el-GR" sz="1600" dirty="0"/>
              <a:t> </a:t>
            </a:r>
            <a:r>
              <a:rPr lang="el-GR" sz="1600" dirty="0" err="1"/>
              <a:t>Κλιντ</a:t>
            </a:r>
            <a:endParaRPr lang="el-GR" sz="1600" dirty="0"/>
          </a:p>
          <a:p>
            <a:pPr marL="285750" indent="-285750">
              <a:buFont typeface="Arial" panose="020B0604020202020204" pitchFamily="34" charset="0"/>
              <a:buChar char="•"/>
            </a:pPr>
            <a:endParaRPr lang="fr-BE"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9369" y="932431"/>
            <a:ext cx="1322919" cy="1782554"/>
          </a:xfrm>
          <a:prstGeom prst="rect">
            <a:avLst/>
          </a:prstGeom>
          <a:ln>
            <a:solidFill>
              <a:schemeClr val="accent5">
                <a:lumMod val="75000"/>
              </a:schemeClr>
            </a:solidFill>
          </a:ln>
        </p:spPr>
      </p:pic>
      <p:sp>
        <p:nvSpPr>
          <p:cNvPr id="21" name="TextBox 20"/>
          <p:cNvSpPr txBox="1"/>
          <p:nvPr/>
        </p:nvSpPr>
        <p:spPr>
          <a:xfrm>
            <a:off x="2659977" y="2811624"/>
            <a:ext cx="2393451" cy="1846659"/>
          </a:xfrm>
          <a:prstGeom prst="rect">
            <a:avLst/>
          </a:prstGeom>
          <a:noFill/>
        </p:spPr>
        <p:txBody>
          <a:bodyPr wrap="square" rtlCol="0">
            <a:spAutoFit/>
          </a:bodyPr>
          <a:lstStyle/>
          <a:p>
            <a:pPr marL="342900" indent="-342900">
              <a:buFont typeface="+mj-lt"/>
              <a:buAutoNum type="arabicPeriod" startAt="5"/>
            </a:pPr>
            <a:r>
              <a:rPr lang="el-GR" sz="1600" dirty="0"/>
              <a:t>Ο Στέφαν </a:t>
            </a:r>
            <a:r>
              <a:rPr lang="el-GR" sz="1600" dirty="0" err="1"/>
              <a:t>Τσβάιχ</a:t>
            </a:r>
            <a:endParaRPr lang="el-GR" sz="1600" dirty="0"/>
          </a:p>
          <a:p>
            <a:pPr marL="342900" indent="-342900">
              <a:buFont typeface="+mj-lt"/>
              <a:buAutoNum type="arabicPeriod" startAt="5"/>
            </a:pPr>
            <a:r>
              <a:rPr lang="el-GR" sz="1600" dirty="0"/>
              <a:t>Η </a:t>
            </a:r>
            <a:r>
              <a:rPr lang="el-GR" sz="1600" dirty="0" err="1"/>
              <a:t>Βισουάβα</a:t>
            </a:r>
            <a:r>
              <a:rPr lang="el-GR" sz="1600" dirty="0"/>
              <a:t> Σιμπόρσκα</a:t>
            </a:r>
          </a:p>
          <a:p>
            <a:pPr marL="342900" indent="-342900">
              <a:buFont typeface="+mj-lt"/>
              <a:buAutoNum type="arabicPeriod" startAt="5"/>
            </a:pPr>
            <a:r>
              <a:rPr lang="el-GR" sz="1600" dirty="0"/>
              <a:t>Η Σιμόν ντε </a:t>
            </a:r>
            <a:r>
              <a:rPr lang="el-GR" sz="1600" dirty="0" err="1"/>
              <a:t>Μποβουάρ</a:t>
            </a:r>
            <a:endParaRPr lang="el-GR" sz="1600" dirty="0"/>
          </a:p>
          <a:p>
            <a:pPr marL="342900" indent="-342900">
              <a:buFont typeface="+mj-lt"/>
              <a:buAutoNum type="arabicPeriod" startAt="5"/>
            </a:pPr>
            <a:r>
              <a:rPr lang="el-GR" sz="1600" dirty="0"/>
              <a:t>Η </a:t>
            </a:r>
            <a:r>
              <a:rPr lang="el-GR" sz="1600" dirty="0" err="1"/>
              <a:t>Μάγκντα</a:t>
            </a:r>
            <a:r>
              <a:rPr lang="el-GR" sz="1600" dirty="0"/>
              <a:t> </a:t>
            </a:r>
            <a:r>
              <a:rPr lang="el-GR" sz="1600" dirty="0" err="1"/>
              <a:t>Σάμπο</a:t>
            </a:r>
            <a:endParaRPr lang="el-GR" sz="1600" dirty="0"/>
          </a:p>
          <a:p>
            <a:pPr marL="285750" indent="-285750">
              <a:buFont typeface="Arial" panose="020B0604020202020204" pitchFamily="34" charset="0"/>
              <a:buChar char="•"/>
            </a:pPr>
            <a:endParaRPr lang="fr-BE" dirty="0">
              <a:solidFill>
                <a:schemeClr val="bg1"/>
              </a:solidFill>
            </a:endParaRP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61992" y="2846115"/>
            <a:ext cx="1301336" cy="1856261"/>
          </a:xfrm>
          <a:prstGeom prst="rect">
            <a:avLst/>
          </a:prstGeom>
          <a:ln>
            <a:solidFill>
              <a:schemeClr val="accent5">
                <a:lumMod val="75000"/>
              </a:schemeClr>
            </a:solidFill>
          </a:ln>
        </p:spPr>
      </p:pic>
      <p:sp>
        <p:nvSpPr>
          <p:cNvPr id="20" name="TextBox 19"/>
          <p:cNvSpPr txBox="1"/>
          <p:nvPr/>
        </p:nvSpPr>
        <p:spPr>
          <a:xfrm>
            <a:off x="7745018" y="2534285"/>
            <a:ext cx="1625248" cy="215444"/>
          </a:xfrm>
          <a:prstGeom prst="rect">
            <a:avLst/>
          </a:prstGeom>
          <a:noFill/>
        </p:spPr>
        <p:txBody>
          <a:bodyPr wrap="square" rtlCol="0">
            <a:spAutoFit/>
          </a:bodyPr>
          <a:lstStyle/>
          <a:p>
            <a:r>
              <a:rPr lang="fr-BE" sz="800" i="1" dirty="0">
                <a:solidFill>
                  <a:schemeClr val="bg1"/>
                </a:solidFill>
              </a:rPr>
              <a:t>© </a:t>
            </a:r>
            <a:r>
              <a:rPr lang="fr-BE" sz="600" dirty="0">
                <a:solidFill>
                  <a:schemeClr val="bg1"/>
                </a:solidFill>
              </a:rPr>
              <a:t>PUBLIC DOMAIN</a:t>
            </a:r>
          </a:p>
        </p:txBody>
      </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59359" y="941756"/>
            <a:ext cx="1280780" cy="1788850"/>
          </a:xfrm>
          <a:prstGeom prst="rect">
            <a:avLst/>
          </a:prstGeom>
          <a:ln>
            <a:solidFill>
              <a:schemeClr val="accent5">
                <a:lumMod val="75000"/>
              </a:schemeClr>
            </a:solidFill>
          </a:ln>
        </p:spPr>
      </p:pic>
      <p:sp>
        <p:nvSpPr>
          <p:cNvPr id="27" name="TextBox 26"/>
          <p:cNvSpPr txBox="1"/>
          <p:nvPr/>
        </p:nvSpPr>
        <p:spPr>
          <a:xfrm>
            <a:off x="5620027" y="2572111"/>
            <a:ext cx="1625248" cy="215444"/>
          </a:xfrm>
          <a:prstGeom prst="rect">
            <a:avLst/>
          </a:prstGeom>
          <a:noFill/>
        </p:spPr>
        <p:txBody>
          <a:bodyPr wrap="square" rtlCol="0">
            <a:spAutoFit/>
          </a:bodyPr>
          <a:lstStyle/>
          <a:p>
            <a:r>
              <a:rPr lang="fr-BE" sz="800" i="1" dirty="0">
                <a:solidFill>
                  <a:schemeClr val="bg1"/>
                </a:solidFill>
              </a:rPr>
              <a:t>© </a:t>
            </a:r>
            <a:r>
              <a:rPr lang="fr-BE" sz="600" dirty="0">
                <a:solidFill>
                  <a:schemeClr val="bg1"/>
                </a:solidFill>
              </a:rPr>
              <a:t>PUBLIC DOMAIN</a:t>
            </a:r>
          </a:p>
        </p:txBody>
      </p:sp>
      <p:pic>
        <p:nvPicPr>
          <p:cNvPr id="1026" name="Picture 2" descr="File:Simone de Beauvo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5487" y="4881901"/>
            <a:ext cx="1297842" cy="1826163"/>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610156" y="4513164"/>
            <a:ext cx="899919" cy="461665"/>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p>
          <a:p>
            <a:endParaRPr lang="en-IE" dirty="0"/>
          </a:p>
        </p:txBody>
      </p:sp>
      <p:pic>
        <p:nvPicPr>
          <p:cNvPr id="1028" name="Picture 4" descr="File:Hilma af Klint - 1907 - Ten larg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6372" y="2854914"/>
            <a:ext cx="1323442" cy="1847461"/>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777177" y="4548791"/>
            <a:ext cx="1120292"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p>
        </p:txBody>
      </p:sp>
      <p:sp>
        <p:nvSpPr>
          <p:cNvPr id="19" name="TextBox 18"/>
          <p:cNvSpPr txBox="1"/>
          <p:nvPr/>
        </p:nvSpPr>
        <p:spPr>
          <a:xfrm>
            <a:off x="5681366" y="6548674"/>
            <a:ext cx="1641092"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p>
        </p:txBody>
      </p:sp>
      <p:sp>
        <p:nvSpPr>
          <p:cNvPr id="31" name="Rectangle 30"/>
          <p:cNvSpPr/>
          <p:nvPr/>
        </p:nvSpPr>
        <p:spPr>
          <a:xfrm>
            <a:off x="2412637" y="5234431"/>
            <a:ext cx="2078159" cy="1142848"/>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24" name="Picture 1023"/>
          <p:cNvPicPr>
            <a:picLocks noChangeAspect="1"/>
          </p:cNvPicPr>
          <p:nvPr/>
        </p:nvPicPr>
        <p:blipFill>
          <a:blip r:embed="rId8"/>
          <a:stretch>
            <a:fillRect/>
          </a:stretch>
        </p:blipFill>
        <p:spPr>
          <a:xfrm>
            <a:off x="2619416" y="5285034"/>
            <a:ext cx="1636941" cy="981075"/>
          </a:xfrm>
          <a:prstGeom prst="rect">
            <a:avLst/>
          </a:prstGeom>
        </p:spPr>
      </p:pic>
      <p:sp>
        <p:nvSpPr>
          <p:cNvPr id="1025" name="TextBox 1024"/>
          <p:cNvSpPr txBox="1"/>
          <p:nvPr/>
        </p:nvSpPr>
        <p:spPr>
          <a:xfrm>
            <a:off x="3757428" y="6238779"/>
            <a:ext cx="943259" cy="276999"/>
          </a:xfrm>
          <a:prstGeom prst="rect">
            <a:avLst/>
          </a:prstGeom>
          <a:noFill/>
        </p:spPr>
        <p:txBody>
          <a:bodyPr wrap="square" rtlCol="0">
            <a:spAutoFit/>
          </a:bodyPr>
          <a:lstStyle/>
          <a:p>
            <a:r>
              <a:rPr lang="fr-BE" sz="600" i="1" dirty="0"/>
              <a:t>© </a:t>
            </a:r>
            <a:r>
              <a:rPr lang="fr-BE" sz="600" dirty="0"/>
              <a:t>PUBLIC DOMAIN</a:t>
            </a:r>
          </a:p>
          <a:p>
            <a:endParaRPr lang="en-IE" sz="600" dirty="0"/>
          </a:p>
        </p:txBody>
      </p:sp>
      <p:pic>
        <p:nvPicPr>
          <p:cNvPr id="1034" name="Picture 10" descr="File:Stefan Zweig 1900 croppe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097" y="4833791"/>
            <a:ext cx="1369438" cy="186551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027" name="TextBox 1026"/>
          <p:cNvSpPr txBox="1"/>
          <p:nvPr/>
        </p:nvSpPr>
        <p:spPr>
          <a:xfrm>
            <a:off x="1177829" y="6554597"/>
            <a:ext cx="1013556"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p>
        </p:txBody>
      </p:sp>
      <p:pic>
        <p:nvPicPr>
          <p:cNvPr id="28" name="Picture 27" descr="File:SzabóMagda Júlia3.jpg"/>
          <p:cNvPicPr/>
          <p:nvPr/>
        </p:nvPicPr>
        <p:blipFill rotWithShape="1">
          <a:blip r:embed="rId10">
            <a:extLst>
              <a:ext uri="{28A0092B-C50C-407E-A947-70E740481C1C}">
                <a14:useLocalDpi xmlns:a14="http://schemas.microsoft.com/office/drawing/2010/main" val="0"/>
              </a:ext>
            </a:extLst>
          </a:blip>
          <a:srcRect l="4655" t="2891" b="9832"/>
          <a:stretch/>
        </p:blipFill>
        <p:spPr bwMode="auto">
          <a:xfrm>
            <a:off x="7172459" y="4941114"/>
            <a:ext cx="1339716" cy="1818452"/>
          </a:xfrm>
          <a:prstGeom prst="rect">
            <a:avLst/>
          </a:prstGeom>
          <a:noFill/>
          <a:ln>
            <a:solidFill>
              <a:srgbClr val="003296"/>
            </a:solidFill>
          </a:ln>
          <a:extLst>
            <a:ext uri="{53640926-AAD7-44D8-BBD7-CCE9431645EC}">
              <a14:shadowObscured xmlns:a14="http://schemas.microsoft.com/office/drawing/2010/main"/>
            </a:ext>
          </a:extLst>
        </p:spPr>
      </p:pic>
      <p:sp>
        <p:nvSpPr>
          <p:cNvPr id="7" name="TextBox 6"/>
          <p:cNvSpPr txBox="1"/>
          <p:nvPr/>
        </p:nvSpPr>
        <p:spPr>
          <a:xfrm>
            <a:off x="7790348" y="6606970"/>
            <a:ext cx="1310647"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PUBLIC DOMAIN</a:t>
            </a:r>
          </a:p>
        </p:txBody>
      </p:sp>
      <p:sp>
        <p:nvSpPr>
          <p:cNvPr id="17" name="Flowchart: Connector 16"/>
          <p:cNvSpPr/>
          <p:nvPr/>
        </p:nvSpPr>
        <p:spPr>
          <a:xfrm>
            <a:off x="5062257" y="2585886"/>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1</a:t>
            </a:r>
          </a:p>
        </p:txBody>
      </p:sp>
      <p:sp>
        <p:nvSpPr>
          <p:cNvPr id="44" name="Flowchart: Connector 43"/>
          <p:cNvSpPr/>
          <p:nvPr/>
        </p:nvSpPr>
        <p:spPr>
          <a:xfrm>
            <a:off x="7166852" y="25574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2</a:t>
            </a:r>
          </a:p>
        </p:txBody>
      </p:sp>
      <p:sp>
        <p:nvSpPr>
          <p:cNvPr id="45" name="Flowchart: Connector 44"/>
          <p:cNvSpPr/>
          <p:nvPr/>
        </p:nvSpPr>
        <p:spPr>
          <a:xfrm>
            <a:off x="5069486" y="45305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3</a:t>
            </a:r>
          </a:p>
        </p:txBody>
      </p:sp>
      <p:sp>
        <p:nvSpPr>
          <p:cNvPr id="46" name="Flowchart: Connector 45"/>
          <p:cNvSpPr/>
          <p:nvPr/>
        </p:nvSpPr>
        <p:spPr>
          <a:xfrm>
            <a:off x="7166372" y="453609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4</a:t>
            </a:r>
          </a:p>
        </p:txBody>
      </p:sp>
      <p:sp>
        <p:nvSpPr>
          <p:cNvPr id="47" name="Flowchart: Connector 46"/>
          <p:cNvSpPr/>
          <p:nvPr/>
        </p:nvSpPr>
        <p:spPr>
          <a:xfrm>
            <a:off x="7172459" y="658422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8</a:t>
            </a:r>
          </a:p>
        </p:txBody>
      </p:sp>
      <p:sp>
        <p:nvSpPr>
          <p:cNvPr id="48" name="Flowchart: Connector 47"/>
          <p:cNvSpPr/>
          <p:nvPr/>
        </p:nvSpPr>
        <p:spPr>
          <a:xfrm>
            <a:off x="5072957" y="6548674"/>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7</a:t>
            </a:r>
          </a:p>
        </p:txBody>
      </p:sp>
      <p:sp>
        <p:nvSpPr>
          <p:cNvPr id="49" name="Flowchart: Connector 48"/>
          <p:cNvSpPr/>
          <p:nvPr/>
        </p:nvSpPr>
        <p:spPr>
          <a:xfrm>
            <a:off x="2433905" y="620984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6</a:t>
            </a:r>
          </a:p>
        </p:txBody>
      </p:sp>
      <p:sp>
        <p:nvSpPr>
          <p:cNvPr id="50" name="Flowchart: Connector 49"/>
          <p:cNvSpPr/>
          <p:nvPr/>
        </p:nvSpPr>
        <p:spPr>
          <a:xfrm>
            <a:off x="570097" y="6532662"/>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dirty="0">
                <a:solidFill>
                  <a:schemeClr val="accent5">
                    <a:lumMod val="75000"/>
                  </a:schemeClr>
                </a:solidFill>
              </a:rPr>
              <a:t>5</a:t>
            </a:r>
          </a:p>
        </p:txBody>
      </p:sp>
      <p:cxnSp>
        <p:nvCxnSpPr>
          <p:cNvPr id="36" name="Connecteur droit 11"/>
          <p:cNvCxnSpPr/>
          <p:nvPr/>
        </p:nvCxnSpPr>
        <p:spPr>
          <a:xfrm>
            <a:off x="8897779" y="546225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241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barn(inVertical)">
                                      <p:cBhvr>
                                        <p:cTn id="16" dur="500"/>
                                        <p:tgtEl>
                                          <p:spTgt spid="1028"/>
                                        </p:tgtEl>
                                      </p:cBhvr>
                                    </p:animEffect>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par>
                                <p:cTn id="23" presetID="16" presetClass="entr" presetSubtype="21" fill="hold" nodeType="withEffect">
                                  <p:stCondLst>
                                    <p:cond delay="0"/>
                                  </p:stCondLst>
                                  <p:childTnLst>
                                    <p:set>
                                      <p:cBhvr>
                                        <p:cTn id="24" dur="1" fill="hold">
                                          <p:stCondLst>
                                            <p:cond delay="0"/>
                                          </p:stCondLst>
                                        </p:cTn>
                                        <p:tgtEl>
                                          <p:spTgt spid="1024"/>
                                        </p:tgtEl>
                                        <p:attrNameLst>
                                          <p:attrName>style.visibility</p:attrName>
                                        </p:attrNameLst>
                                      </p:cBhvr>
                                      <p:to>
                                        <p:strVal val="visible"/>
                                      </p:to>
                                    </p:set>
                                    <p:animEffect transition="in" filter="barn(inVertical)">
                                      <p:cBhvr>
                                        <p:cTn id="25" dur="500"/>
                                        <p:tgtEl>
                                          <p:spTgt spid="1024"/>
                                        </p:tgtEl>
                                      </p:cBhvr>
                                    </p:animEffect>
                                  </p:childTnLst>
                                </p:cTn>
                              </p:par>
                              <p:par>
                                <p:cTn id="26" presetID="16" presetClass="entr" presetSubtype="21" fill="hold" nodeType="withEffect">
                                  <p:stCondLst>
                                    <p:cond delay="0"/>
                                  </p:stCondLst>
                                  <p:childTnLst>
                                    <p:set>
                                      <p:cBhvr>
                                        <p:cTn id="27" dur="1" fill="hold">
                                          <p:stCondLst>
                                            <p:cond delay="0"/>
                                          </p:stCondLst>
                                        </p:cTn>
                                        <p:tgtEl>
                                          <p:spTgt spid="1034"/>
                                        </p:tgtEl>
                                        <p:attrNameLst>
                                          <p:attrName>style.visibility</p:attrName>
                                        </p:attrNameLst>
                                      </p:cBhvr>
                                      <p:to>
                                        <p:strVal val="visible"/>
                                      </p:to>
                                    </p:set>
                                    <p:animEffect transition="in" filter="barn(inVertical)">
                                      <p:cBhvr>
                                        <p:cTn id="28" dur="500"/>
                                        <p:tgtEl>
                                          <p:spTgt spid="103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25"/>
                                        </p:tgtEl>
                                        <p:attrNameLst>
                                          <p:attrName>style.visibility</p:attrName>
                                        </p:attrNameLst>
                                      </p:cBhvr>
                                      <p:to>
                                        <p:strVal val="visible"/>
                                      </p:to>
                                    </p:set>
                                    <p:animEffect transition="in" filter="barn(inVertical)">
                                      <p:cBhvr>
                                        <p:cTn id="40" dur="500"/>
                                        <p:tgtEl>
                                          <p:spTgt spid="102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barn(inVertical)">
                                      <p:cBhvr>
                                        <p:cTn id="46" dur="500"/>
                                        <p:tgtEl>
                                          <p:spTgt spid="102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par>
                                <p:cTn id="50" presetID="16" presetClass="entr" presetSubtype="21"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arn(inVertical)">
                                      <p:cBhvr>
                                        <p:cTn id="58" dur="500"/>
                                        <p:tgtEl>
                                          <p:spTgt spid="1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barn(inVertical)">
                                      <p:cBhvr>
                                        <p:cTn id="61" dur="500"/>
                                        <p:tgtEl>
                                          <p:spTgt spid="4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barn(inVertical)">
                                      <p:cBhvr>
                                        <p:cTn id="64" dur="500"/>
                                        <p:tgtEl>
                                          <p:spTgt spid="4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barn(inVertical)">
                                      <p:cBhvr>
                                        <p:cTn id="67" dur="500"/>
                                        <p:tgtEl>
                                          <p:spTgt spid="4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barn(inVertical)">
                                      <p:cBhvr>
                                        <p:cTn id="70" dur="500"/>
                                        <p:tgtEl>
                                          <p:spTgt spid="47"/>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barn(inVertical)">
                                      <p:cBhvr>
                                        <p:cTn id="73" dur="500"/>
                                        <p:tgtEl>
                                          <p:spTgt spid="48"/>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barn(inVertical)">
                                      <p:cBhvr>
                                        <p:cTn id="76" dur="500"/>
                                        <p:tgtEl>
                                          <p:spTgt spid="49"/>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P spid="14" grpId="0"/>
      <p:bldP spid="16" grpId="0"/>
      <p:bldP spid="19" grpId="0"/>
      <p:bldP spid="31" grpId="0" animBg="1"/>
      <p:bldP spid="1025" grpId="0"/>
      <p:bldP spid="1027" grpId="0"/>
      <p:bldP spid="7" grpId="0"/>
      <p:bldP spid="17" grpId="0" animBg="1"/>
      <p:bldP spid="44" grpId="0" animBg="1"/>
      <p:bldP spid="45" grpId="0" animBg="1"/>
      <p:bldP spid="46" grpId="0" animBg="1"/>
      <p:bldP spid="4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83182"/>
            <a:ext cx="3597497" cy="584775"/>
          </a:xfrm>
          <a:prstGeom prst="rect">
            <a:avLst/>
          </a:prstGeom>
          <a:noFill/>
        </p:spPr>
        <p:txBody>
          <a:bodyPr wrap="square" rtlCol="0">
            <a:spAutoFit/>
          </a:bodyPr>
          <a:lstStyle/>
          <a:p>
            <a:r>
              <a:rPr lang="el-GR" sz="3200" b="1" dirty="0">
                <a:solidFill>
                  <a:srgbClr val="2A4591"/>
                </a:solidFill>
                <a:latin typeface="Calibri" charset="0"/>
                <a:ea typeface="Calibri" charset="0"/>
                <a:cs typeface="Calibri" charset="0"/>
              </a:rPr>
              <a:t>ΕΥΡΩΠΑΪΚΕΣ ΑΞΙΕΣ</a:t>
            </a:r>
            <a:endParaRPr lang="fr-FR" sz="3200" b="1" dirty="0">
              <a:solidFill>
                <a:srgbClr val="2A4591"/>
              </a:solidFill>
              <a:latin typeface="Calibri" charset="0"/>
              <a:ea typeface="Calibri" charset="0"/>
              <a:cs typeface="Calibri" charset="0"/>
            </a:endParaRPr>
          </a:p>
        </p:txBody>
      </p:sp>
      <p:sp>
        <p:nvSpPr>
          <p:cNvPr id="12" name="Rectangle 11"/>
          <p:cNvSpPr/>
          <p:nvPr/>
        </p:nvSpPr>
        <p:spPr>
          <a:xfrm rot="16200000">
            <a:off x="8308195" y="6044636"/>
            <a:ext cx="1425390" cy="246221"/>
          </a:xfrm>
          <a:prstGeom prst="rect">
            <a:avLst/>
          </a:prstGeom>
        </p:spPr>
        <p:txBody>
          <a:bodyPr wrap="none">
            <a:spAutoFit/>
          </a:bodyPr>
          <a:lstStyle/>
          <a:p>
            <a:r>
              <a:rPr lang="el-GR" sz="1000" b="1" dirty="0">
                <a:solidFill>
                  <a:srgbClr val="2A4591"/>
                </a:solidFill>
                <a:latin typeface="Arial" charset="0"/>
                <a:ea typeface="Arial" charset="0"/>
                <a:cs typeface="Arial" charset="0"/>
              </a:rPr>
              <a:t>ΤΙ ΕΙΝΑΙ Η ΕΥΡΩΠΗ;</a:t>
            </a:r>
          </a:p>
        </p:txBody>
      </p:sp>
      <p:cxnSp>
        <p:nvCxnSpPr>
          <p:cNvPr id="13" name="Connecteur droit 11"/>
          <p:cNvCxnSpPr/>
          <p:nvPr/>
        </p:nvCxnSpPr>
        <p:spPr>
          <a:xfrm>
            <a:off x="8897779" y="546225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dirty="0">
              <a:solidFill>
                <a:schemeClr val="accent1">
                  <a:lumMod val="50000"/>
                </a:schemeClr>
              </a:solidFill>
            </a:endParaRPr>
          </a:p>
          <a:p>
            <a:endParaRPr lang="en-IE" dirty="0"/>
          </a:p>
        </p:txBody>
      </p: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6823" y="1736627"/>
            <a:ext cx="1919499" cy="2587094"/>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a:ext>
            </a:extLst>
          </a:blip>
          <a:stretch>
            <a:fillRect/>
          </a:stretch>
        </p:blipFill>
        <p:spPr>
          <a:xfrm>
            <a:off x="315630" y="1736627"/>
            <a:ext cx="1919499" cy="2560320"/>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23529" y="4901874"/>
            <a:ext cx="4033745" cy="1693995"/>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8102469" y="4139055"/>
            <a:ext cx="1625248" cy="215444"/>
          </a:xfrm>
          <a:prstGeom prst="rect">
            <a:avLst/>
          </a:prstGeom>
          <a:noFill/>
        </p:spPr>
        <p:txBody>
          <a:bodyPr wrap="square" rtlCol="0">
            <a:spAutoFit/>
          </a:bodyPr>
          <a:lstStyle/>
          <a:p>
            <a:r>
              <a:rPr lang="fr-BE" sz="800" i="1" dirty="0">
                <a:solidFill>
                  <a:schemeClr val="bg1"/>
                </a:solidFill>
              </a:rPr>
              <a:t>© </a:t>
            </a:r>
            <a:r>
              <a:rPr lang="fr-BE" sz="600" dirty="0">
                <a:solidFill>
                  <a:schemeClr val="bg1"/>
                </a:solidFill>
              </a:rPr>
              <a:t>PUBLIC DOMAIN</a:t>
            </a:r>
          </a:p>
        </p:txBody>
      </p:sp>
      <p:sp>
        <p:nvSpPr>
          <p:cNvPr id="11" name="TextBox 10"/>
          <p:cNvSpPr txBox="1"/>
          <p:nvPr/>
        </p:nvSpPr>
        <p:spPr>
          <a:xfrm>
            <a:off x="1422505" y="4139055"/>
            <a:ext cx="1625248" cy="184666"/>
          </a:xfrm>
          <a:prstGeom prst="rect">
            <a:avLst/>
          </a:prstGeom>
          <a:noFill/>
        </p:spPr>
        <p:txBody>
          <a:bodyPr wrap="square" rtlCol="0">
            <a:spAutoFit/>
          </a:bodyPr>
          <a:lstStyle/>
          <a:p>
            <a:r>
              <a:rPr lang="fr-BE" sz="600" i="1" dirty="0">
                <a:solidFill>
                  <a:schemeClr val="bg1"/>
                </a:solidFill>
              </a:rPr>
              <a:t>© </a:t>
            </a:r>
            <a:r>
              <a:rPr lang="fr-BE" sz="600" dirty="0">
                <a:solidFill>
                  <a:schemeClr val="bg1"/>
                </a:solidFill>
              </a:rPr>
              <a:t>EUROPEAN UNION</a:t>
            </a:r>
          </a:p>
        </p:txBody>
      </p:sp>
      <p:sp>
        <p:nvSpPr>
          <p:cNvPr id="5" name="Flowchart: Connector 4"/>
          <p:cNvSpPr/>
          <p:nvPr/>
        </p:nvSpPr>
        <p:spPr>
          <a:xfrm>
            <a:off x="2811602" y="1190019"/>
            <a:ext cx="3657600" cy="355473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Ανθρώπινη αξιοπρέπεια</a:t>
            </a:r>
            <a:endParaRPr lang="fr-BE" sz="2400" dirty="0">
              <a:solidFill>
                <a:schemeClr val="tx1"/>
              </a:solidFill>
            </a:endParaRPr>
          </a:p>
          <a:p>
            <a:pPr algn="ctr"/>
            <a:r>
              <a:rPr lang="el-GR" sz="2400" dirty="0">
                <a:solidFill>
                  <a:schemeClr val="tx1"/>
                </a:solidFill>
              </a:rPr>
              <a:t>Ελευθερία</a:t>
            </a:r>
            <a:endParaRPr lang="en-US" sz="2400" dirty="0">
              <a:solidFill>
                <a:schemeClr val="tx1"/>
              </a:solidFill>
            </a:endParaRPr>
          </a:p>
          <a:p>
            <a:pPr algn="ctr"/>
            <a:r>
              <a:rPr lang="el-GR" sz="2400" dirty="0">
                <a:solidFill>
                  <a:schemeClr val="tx1"/>
                </a:solidFill>
              </a:rPr>
              <a:t>Δημοκρατία</a:t>
            </a:r>
            <a:endParaRPr lang="en-US" sz="2400" dirty="0">
              <a:solidFill>
                <a:schemeClr val="tx1"/>
              </a:solidFill>
            </a:endParaRPr>
          </a:p>
          <a:p>
            <a:pPr algn="ctr"/>
            <a:r>
              <a:rPr lang="el-GR" sz="2400" dirty="0">
                <a:solidFill>
                  <a:schemeClr val="tx1"/>
                </a:solidFill>
              </a:rPr>
              <a:t>Ισότητα</a:t>
            </a:r>
            <a:endParaRPr lang="en-US" sz="2400" dirty="0">
              <a:solidFill>
                <a:schemeClr val="tx1"/>
              </a:solidFill>
            </a:endParaRPr>
          </a:p>
          <a:p>
            <a:pPr algn="ctr"/>
            <a:r>
              <a:rPr lang="el-GR" sz="2400" dirty="0">
                <a:solidFill>
                  <a:schemeClr val="tx1"/>
                </a:solidFill>
              </a:rPr>
              <a:t>Κράτος δικαίου</a:t>
            </a:r>
            <a:endParaRPr lang="fr-BE" sz="2400" dirty="0">
              <a:solidFill>
                <a:schemeClr val="tx1"/>
              </a:solidFill>
            </a:endParaRPr>
          </a:p>
          <a:p>
            <a:pPr algn="ctr"/>
            <a:r>
              <a:rPr lang="el-GR" sz="2400" dirty="0">
                <a:solidFill>
                  <a:schemeClr val="tx1"/>
                </a:solidFill>
              </a:rPr>
              <a:t>Ανθρώπινα δικαιώματα</a:t>
            </a:r>
            <a:endParaRPr lang="en-US" sz="2400" dirty="0">
              <a:solidFill>
                <a:schemeClr val="tx1"/>
              </a:solidFill>
            </a:endParaRPr>
          </a:p>
        </p:txBody>
      </p:sp>
    </p:spTree>
    <p:extLst>
      <p:ext uri="{BB962C8B-B14F-4D97-AF65-F5344CB8AC3E}">
        <p14:creationId xmlns:p14="http://schemas.microsoft.com/office/powerpoint/2010/main" val="37857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BDBD29-E8D5-4F58-9023-931E113F8C95}">
  <ds:schemaRefs>
    <ds:schemaRef ds:uri="http://schemas.microsoft.com/sharepoint/v3/contenttype/forms"/>
  </ds:schemaRefs>
</ds:datastoreItem>
</file>

<file path=customXml/itemProps2.xml><?xml version="1.0" encoding="utf-8"?>
<ds:datastoreItem xmlns:ds="http://schemas.openxmlformats.org/officeDocument/2006/customXml" ds:itemID="{DA194F9B-7620-4152-B38D-124219527D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8317cf-74c1-4891-b748-a60e5112f8b7"/>
    <ds:schemaRef ds:uri="e12cc50a-6100-433c-9888-46e6873f32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33634</TotalTime>
  <Words>5371</Words>
  <Application>Microsoft Office PowerPoint</Application>
  <PresentationFormat>On-screen Show (4:3)</PresentationFormat>
  <Paragraphs>595</Paragraphs>
  <Slides>41</Slides>
  <Notes>39</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ΑΠΟ ΤΟΝ ΠΟΛΕΜΟ ΣΤΗΝ ΕΙΡΗΝΗ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ΣΠΟΥΔΕΣ, ΕΡΓΑΣΙΑ ΚΑΙ ΕΘΕΛΟΝΤΙΣΜΟΣ  </vt:lpstr>
      <vt:lpstr>     ΤΑΞΙΔΙΑ  </vt:lpstr>
      <vt:lpstr>      ...ΚΑΙ ΠΟΛΥ ΠΕΡΙΣΣΟΤΕΡΑ  </vt:lpstr>
      <vt:lpstr>      ΠΡΟΤΕΡΑΙΟΤΗΤΕΣ ΤΗΣ ΕΕ  </vt:lpstr>
      <vt:lpstr>      2022: ΑΛΛΗΛΕΓΓΥΗ ΤΗΣ ΕΕ ΠΡΟΣ ΤΗΝ ΟΥΚΡΑΝΙΑ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Ευχαριστώ!</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ORETANO Manuela (COMM)</cp:lastModifiedBy>
  <cp:revision>1638</cp:revision>
  <cp:lastPrinted>2019-09-03T09:29:06Z</cp:lastPrinted>
  <dcterms:created xsi:type="dcterms:W3CDTF">2018-11-12T13:20:47Z</dcterms:created>
  <dcterms:modified xsi:type="dcterms:W3CDTF">2025-05-02T15:09:40Z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2023-02-06T20:01:29Z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90b62ab9-2f77-49a6-bf05-dfc05a29ce5f</vt:lpwstr>
  </property>
  <property fmtid="{D5CDD505-2E9C-101B-9397-08002B2CF9AE}" pid="8" name="MSIP_Label_6bd9ddd1-4d20-43f6-abfa-fc3c07406f94_ContentBits">
    <vt:lpwstr>0</vt:lpwstr>
  </property>
</Properties>
</file>