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5" r:id="rId1"/>
    <p:sldMasterId id="2147483698" r:id="rId2"/>
  </p:sldMasterIdLst>
  <p:notesMasterIdLst>
    <p:notesMasterId r:id="rId43"/>
  </p:notesMasterIdLst>
  <p:handoutMasterIdLst>
    <p:handoutMasterId r:id="rId44"/>
  </p:handoutMasterIdLst>
  <p:sldIdLst>
    <p:sldId id="327" r:id="rId3"/>
    <p:sldId id="423" r:id="rId4"/>
    <p:sldId id="347" r:id="rId5"/>
    <p:sldId id="294" r:id="rId6"/>
    <p:sldId id="396" r:id="rId7"/>
    <p:sldId id="354" r:id="rId8"/>
    <p:sldId id="355" r:id="rId9"/>
    <p:sldId id="356" r:id="rId10"/>
    <p:sldId id="357" r:id="rId11"/>
    <p:sldId id="417" r:id="rId12"/>
    <p:sldId id="416" r:id="rId13"/>
    <p:sldId id="348" r:id="rId14"/>
    <p:sldId id="346" r:id="rId15"/>
    <p:sldId id="410" r:id="rId16"/>
    <p:sldId id="398" r:id="rId17"/>
    <p:sldId id="300" r:id="rId18"/>
    <p:sldId id="413" r:id="rId19"/>
    <p:sldId id="314" r:id="rId20"/>
    <p:sldId id="428" r:id="rId21"/>
    <p:sldId id="349" r:id="rId22"/>
    <p:sldId id="425" r:id="rId23"/>
    <p:sldId id="406" r:id="rId24"/>
    <p:sldId id="407" r:id="rId25"/>
    <p:sldId id="408" r:id="rId26"/>
    <p:sldId id="426" r:id="rId27"/>
    <p:sldId id="431" r:id="rId28"/>
    <p:sldId id="409" r:id="rId29"/>
    <p:sldId id="334" r:id="rId30"/>
    <p:sldId id="350" r:id="rId31"/>
    <p:sldId id="384" r:id="rId32"/>
    <p:sldId id="390" r:id="rId33"/>
    <p:sldId id="385" r:id="rId34"/>
    <p:sldId id="352" r:id="rId35"/>
    <p:sldId id="339" r:id="rId36"/>
    <p:sldId id="393" r:id="rId37"/>
    <p:sldId id="395" r:id="rId38"/>
    <p:sldId id="394" r:id="rId39"/>
    <p:sldId id="342" r:id="rId40"/>
    <p:sldId id="343" r:id="rId41"/>
    <p:sldId id="430" r:id="rId42"/>
  </p:sldIdLst>
  <p:sldSz cx="9144000" cy="6858000" type="screen4x3"/>
  <p:notesSz cx="6669088" cy="9753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0A27B102-9BD1-D149-8965-C07EE91AD901}">
          <p14:sldIdLst>
            <p14:sldId id="327"/>
          </p14:sldIdLst>
        </p14:section>
        <p14:section name="Table of contents" id="{51FA4466-1705-B94D-BF4F-554C4F735700}">
          <p14:sldIdLst>
            <p14:sldId id="423"/>
            <p14:sldId id="347"/>
          </p14:sldIdLst>
        </p14:section>
        <p14:section name="What is Europe?" id="{EC384AE8-3301-F140-B97D-95A80BA374C4}">
          <p14:sldIdLst>
            <p14:sldId id="294"/>
            <p14:sldId id="396"/>
            <p14:sldId id="354"/>
            <p14:sldId id="355"/>
            <p14:sldId id="356"/>
            <p14:sldId id="357"/>
            <p14:sldId id="417"/>
            <p14:sldId id="416"/>
          </p14:sldIdLst>
        </p14:section>
        <p14:section name="The European project" id="{BA3F5049-C3DF-E349-90D6-8E6AF1360F92}">
          <p14:sldIdLst>
            <p14:sldId id="348"/>
            <p14:sldId id="346"/>
            <p14:sldId id="410"/>
            <p14:sldId id="398"/>
            <p14:sldId id="300"/>
            <p14:sldId id="413"/>
            <p14:sldId id="314"/>
            <p14:sldId id="428"/>
          </p14:sldIdLst>
        </p14:section>
        <p14:section name="What does the EU do?" id="{5E61B94E-74E9-E84B-ACFB-56066B76546E}">
          <p14:sldIdLst>
            <p14:sldId id="349"/>
            <p14:sldId id="425"/>
            <p14:sldId id="406"/>
            <p14:sldId id="407"/>
            <p14:sldId id="408"/>
            <p14:sldId id="426"/>
            <p14:sldId id="431"/>
            <p14:sldId id="409"/>
            <p14:sldId id="334"/>
          </p14:sldIdLst>
        </p14:section>
        <p14:section name="How does the EU work?" id="{AB4CD371-728D-8742-BF17-A81C6428FE04}">
          <p14:sldIdLst>
            <p14:sldId id="350"/>
            <p14:sldId id="384"/>
            <p14:sldId id="390"/>
            <p14:sldId id="385"/>
            <p14:sldId id="352"/>
            <p14:sldId id="339"/>
            <p14:sldId id="393"/>
            <p14:sldId id="395"/>
            <p14:sldId id="394"/>
          </p14:sldIdLst>
        </p14:section>
        <p14:section name="How can I learn more?" id="{4DEDCB1D-88D9-A345-A677-739D4EF1E4F1}">
          <p14:sldIdLst>
            <p14:sldId id="342"/>
          </p14:sldIdLst>
        </p14:section>
        <p14:section name="Stay in touch" id="{D694022F-AF8F-024C-BDDB-CF290513F7E0}">
          <p14:sldIdLst>
            <p14:sldId id="343"/>
            <p14:sldId id="4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FABRY Anne-Sophie (COMM)" initials="FA( [2]" lastIdx="29" clrIdx="6">
    <p:extLst>
      <p:ext uri="{19B8F6BF-5375-455C-9EA6-DF929625EA0E}">
        <p15:presenceInfo xmlns:p15="http://schemas.microsoft.com/office/powerpoint/2012/main" userId="S-1-5-21-1606980848-2025429265-839522115-257769" providerId="AD"/>
      </p:ext>
    </p:extLst>
  </p:cmAuthor>
  <p:cmAuthor id="1" name="Fridrich, Patricia" initials="FP" lastIdx="1" clrIdx="0"/>
  <p:cmAuthor id="2" name="SOLDATOVA Lucia (COMM)" initials="SL" lastIdx="28" clrIdx="1"/>
  <p:cmAuthor id="3" name="STRASZBURGER Gwenn (COMM)" initials="SG(" lastIdx="148" clrIdx="2"/>
  <p:cmAuthor id="4" name="ANTONELLO Diana (COMM)" initials="AD(" lastIdx="57" clrIdx="3">
    <p:extLst>
      <p:ext uri="{19B8F6BF-5375-455C-9EA6-DF929625EA0E}">
        <p15:presenceInfo xmlns:p15="http://schemas.microsoft.com/office/powerpoint/2012/main" userId="ANTONELLO Diana (COMM)" providerId="None"/>
      </p:ext>
    </p:extLst>
  </p:cmAuthor>
  <p:cmAuthor id="5" name="ANTONELLO Diana (COMM)" initials="AD( [2]" lastIdx="37" clrIdx="4">
    <p:extLst>
      <p:ext uri="{19B8F6BF-5375-455C-9EA6-DF929625EA0E}">
        <p15:presenceInfo xmlns:p15="http://schemas.microsoft.com/office/powerpoint/2012/main" userId="S-1-5-21-1606980848-2025429265-839522115-1367081" providerId="AD"/>
      </p:ext>
    </p:extLst>
  </p:cmAuthor>
  <p:cmAuthor id="6" name="FABRY Anne-Sophie (COMM)" initials="FA(" lastIdx="7" clrIdx="5">
    <p:extLst>
      <p:ext uri="{19B8F6BF-5375-455C-9EA6-DF929625EA0E}">
        <p15:presenceInfo xmlns:p15="http://schemas.microsoft.com/office/powerpoint/2012/main" userId="FABRY Anne-Sophie (COM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8FF"/>
    <a:srgbClr val="003296"/>
    <a:srgbClr val="004A64"/>
    <a:srgbClr val="002E3E"/>
    <a:srgbClr val="5C7AD0"/>
    <a:srgbClr val="DDF6FF"/>
    <a:srgbClr val="FFFAEB"/>
    <a:srgbClr val="FFF9E5"/>
    <a:srgbClr val="F0F4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85962" autoAdjust="0"/>
  </p:normalViewPr>
  <p:slideViewPr>
    <p:cSldViewPr snapToGrid="0" snapToObjects="1">
      <p:cViewPr varScale="1">
        <p:scale>
          <a:sx n="94" d="100"/>
          <a:sy n="94" d="100"/>
        </p:scale>
        <p:origin x="2130" y="90"/>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2" d="100"/>
          <a:sy n="82" d="100"/>
        </p:scale>
        <p:origin x="400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_rels/viewProps.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 Target="slides/slide3.xml"/></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ata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ata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ata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ata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_rels/data7.xml.rels><?xml version="1.0" encoding="UTF-8" standalone="yes"?>
<Relationships xmlns="http://schemas.openxmlformats.org/package/2006/relationships"><Relationship Id="rId1" Type="http://schemas.openxmlformats.org/officeDocument/2006/relationships/image" Target="../media/image60.jp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rawing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rawing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rawing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_rels/drawing7.xml.rels><?xml version="1.0" encoding="UTF-8" standalone="yes"?>
<Relationships xmlns="http://schemas.openxmlformats.org/package/2006/relationships"><Relationship Id="rId1" Type="http://schemas.openxmlformats.org/officeDocument/2006/relationships/image" Target="../media/image60.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6A8543-2A51-4DD3-BB48-07A407CFCCAE}" type="doc">
      <dgm:prSet loTypeId="urn:microsoft.com/office/officeart/2005/8/layout/radial3" loCatId="cycle" qsTypeId="urn:microsoft.com/office/officeart/2005/8/quickstyle/simple1" qsCatId="simple" csTypeId="urn:microsoft.com/office/officeart/2005/8/colors/colorful4" csCatId="colorful" phldr="1"/>
      <dgm:spPr/>
      <dgm:t>
        <a:bodyPr/>
        <a:lstStyle/>
        <a:p>
          <a:endParaRPr lang="en-US"/>
        </a:p>
      </dgm:t>
    </dgm:pt>
    <dgm:pt modelId="{5252904E-63FF-49E9-9B90-17FD5D70A378}">
      <dgm:prSet phldrT="[Text]"/>
      <dgm:spPr>
        <a:solidFill>
          <a:srgbClr val="005674">
            <a:alpha val="50000"/>
          </a:srgbClr>
        </a:solidFill>
      </dgm:spPr>
      <dgm:t>
        <a:bodyPr/>
        <a:lstStyle/>
        <a:p>
          <a:r>
            <a:rPr lang="en-US" b="1" dirty="0"/>
            <a:t>24 EU OFFICIAL LANGUAGES</a:t>
          </a:r>
        </a:p>
      </dgm:t>
    </dgm:pt>
    <dgm:pt modelId="{E741B154-A7F6-4CBA-B60F-F2E3CC52A4DF}" type="parTrans" cxnId="{290B1463-7FDA-4554-B558-2F673542FC39}">
      <dgm:prSet/>
      <dgm:spPr/>
      <dgm:t>
        <a:bodyPr/>
        <a:lstStyle/>
        <a:p>
          <a:endParaRPr lang="en-US"/>
        </a:p>
      </dgm:t>
    </dgm:pt>
    <dgm:pt modelId="{AC7E3459-E89D-4833-BB6A-AB6D86B3D6A8}" type="sibTrans" cxnId="{290B1463-7FDA-4554-B558-2F673542FC39}">
      <dgm:prSet/>
      <dgm:spPr/>
      <dgm:t>
        <a:bodyPr/>
        <a:lstStyle/>
        <a:p>
          <a:endParaRPr lang="en-US"/>
        </a:p>
      </dgm:t>
    </dgm:pt>
    <dgm:pt modelId="{629869C1-1260-444D-AA31-696E17EEDF7E}">
      <dgm:prSet phldrT="[Text]"/>
      <dgm:spPr/>
      <dgm:t>
        <a:bodyPr/>
        <a:lstStyle/>
        <a:p>
          <a:r>
            <a:rPr lang="en-GB" b="1" dirty="0"/>
            <a:t>Slavic:</a:t>
          </a:r>
          <a:r>
            <a:rPr lang="en-GB" dirty="0"/>
            <a:t> Bulgarian, Czech, Croatian, Polish, Slovak and Slovene</a:t>
          </a:r>
          <a:endParaRPr lang="en-US" dirty="0"/>
        </a:p>
      </dgm:t>
    </dgm:pt>
    <dgm:pt modelId="{25E0E280-853C-493D-9CC4-CFB157DCF58B}" type="parTrans" cxnId="{06423D0F-C633-4A57-B128-2F1F8B67B4EC}">
      <dgm:prSet/>
      <dgm:spPr/>
      <dgm:t>
        <a:bodyPr/>
        <a:lstStyle/>
        <a:p>
          <a:endParaRPr lang="en-US"/>
        </a:p>
      </dgm:t>
    </dgm:pt>
    <dgm:pt modelId="{FFC0FA8A-88D3-499F-8002-8162CAFD5564}" type="sibTrans" cxnId="{06423D0F-C633-4A57-B128-2F1F8B67B4EC}">
      <dgm:prSet/>
      <dgm:spPr/>
      <dgm:t>
        <a:bodyPr/>
        <a:lstStyle/>
        <a:p>
          <a:endParaRPr lang="en-US"/>
        </a:p>
      </dgm:t>
    </dgm:pt>
    <dgm:pt modelId="{F5C09E29-FD16-4B7E-A14F-2CCC52E30343}">
      <dgm:prSet phldrT="[Text]"/>
      <dgm:spPr>
        <a:solidFill>
          <a:schemeClr val="accent2">
            <a:lumMod val="75000"/>
            <a:alpha val="50000"/>
          </a:schemeClr>
        </a:solidFill>
      </dgm:spPr>
      <dgm:t>
        <a:bodyPr/>
        <a:lstStyle/>
        <a:p>
          <a:r>
            <a:rPr lang="en-GB" b="1" dirty="0"/>
            <a:t>Germanic:</a:t>
          </a:r>
          <a:r>
            <a:rPr lang="en-GB" dirty="0"/>
            <a:t> Danish, German, English, Dutch and Swedish</a:t>
          </a:r>
          <a:endParaRPr lang="en-US" dirty="0"/>
        </a:p>
      </dgm:t>
    </dgm:pt>
    <dgm:pt modelId="{EB8EB8CD-5DD0-477B-85C5-30ACE25D1402}" type="parTrans" cxnId="{D8A64EF1-7383-4156-BBDE-BFEF19C147C0}">
      <dgm:prSet/>
      <dgm:spPr/>
      <dgm:t>
        <a:bodyPr/>
        <a:lstStyle/>
        <a:p>
          <a:endParaRPr lang="en-US"/>
        </a:p>
      </dgm:t>
    </dgm:pt>
    <dgm:pt modelId="{7A79D66E-4933-4979-A670-6D383622AAE6}" type="sibTrans" cxnId="{D8A64EF1-7383-4156-BBDE-BFEF19C147C0}">
      <dgm:prSet/>
      <dgm:spPr/>
      <dgm:t>
        <a:bodyPr/>
        <a:lstStyle/>
        <a:p>
          <a:endParaRPr lang="en-US"/>
        </a:p>
      </dgm:t>
    </dgm:pt>
    <dgm:pt modelId="{572F5CBD-D895-4AAF-842A-0B8465468BD4}">
      <dgm:prSet phldrT="[Text]"/>
      <dgm:spPr/>
      <dgm:t>
        <a:bodyPr/>
        <a:lstStyle/>
        <a:p>
          <a:r>
            <a:rPr lang="en-GB" b="1" dirty="0"/>
            <a:t>Romance</a:t>
          </a:r>
          <a:r>
            <a:rPr lang="en-GB" dirty="0"/>
            <a:t>: Spanish, French, Italian, Portuguese and Romanian</a:t>
          </a:r>
          <a:endParaRPr lang="en-US" dirty="0"/>
        </a:p>
      </dgm:t>
    </dgm:pt>
    <dgm:pt modelId="{6BEAA7CD-2C2F-40FF-A3F0-BBA2896D9A82}" type="parTrans" cxnId="{1E842B5A-3537-4761-BB29-507C716C3A9F}">
      <dgm:prSet/>
      <dgm:spPr/>
      <dgm:t>
        <a:bodyPr/>
        <a:lstStyle/>
        <a:p>
          <a:endParaRPr lang="en-US"/>
        </a:p>
      </dgm:t>
    </dgm:pt>
    <dgm:pt modelId="{E5C0D13C-F51D-43D7-B7DE-92E5B3E3D7B6}" type="sibTrans" cxnId="{1E842B5A-3537-4761-BB29-507C716C3A9F}">
      <dgm:prSet/>
      <dgm:spPr/>
      <dgm:t>
        <a:bodyPr/>
        <a:lstStyle/>
        <a:p>
          <a:endParaRPr lang="en-US"/>
        </a:p>
      </dgm:t>
    </dgm:pt>
    <dgm:pt modelId="{DBE77370-9D42-4A7B-A3CA-8D1218AFB214}">
      <dgm:prSet phldrT="[Text]"/>
      <dgm:spPr>
        <a:solidFill>
          <a:srgbClr val="FFC000">
            <a:alpha val="50000"/>
          </a:srgbClr>
        </a:solidFill>
      </dgm:spPr>
      <dgm:t>
        <a:bodyPr/>
        <a:lstStyle/>
        <a:p>
          <a:r>
            <a:rPr lang="en-GB" b="1" dirty="0"/>
            <a:t>Other: </a:t>
          </a:r>
          <a:r>
            <a:rPr lang="en-GB" dirty="0"/>
            <a:t>Estonian and Finnish, Greek, </a:t>
          </a:r>
          <a:r>
            <a:rPr lang="fr-BE" dirty="0"/>
            <a:t>Irish, </a:t>
          </a:r>
          <a:r>
            <a:rPr lang="en-GB" dirty="0"/>
            <a:t>Lithuanian and Latvian, Hungarian, Maltese</a:t>
          </a:r>
          <a:endParaRPr lang="en-US" dirty="0"/>
        </a:p>
      </dgm:t>
    </dgm:pt>
    <dgm:pt modelId="{429CE523-C5FC-49E6-A450-6B83AC651315}" type="parTrans" cxnId="{95C6C0A3-E2D4-4466-9B49-CCA3C3FC8E90}">
      <dgm:prSet/>
      <dgm:spPr/>
      <dgm:t>
        <a:bodyPr/>
        <a:lstStyle/>
        <a:p>
          <a:endParaRPr lang="en-US"/>
        </a:p>
      </dgm:t>
    </dgm:pt>
    <dgm:pt modelId="{C2DDAA2E-18F3-4716-9F4A-A07C95660494}" type="sibTrans" cxnId="{95C6C0A3-E2D4-4466-9B49-CCA3C3FC8E90}">
      <dgm:prSet/>
      <dgm:spPr/>
      <dgm:t>
        <a:bodyPr/>
        <a:lstStyle/>
        <a:p>
          <a:endParaRPr lang="en-US"/>
        </a:p>
      </dgm:t>
    </dgm:pt>
    <dgm:pt modelId="{A770E368-C418-4D75-8C7D-5F748FC37372}" type="pres">
      <dgm:prSet presAssocID="{546A8543-2A51-4DD3-BB48-07A407CFCCAE}" presName="composite" presStyleCnt="0">
        <dgm:presLayoutVars>
          <dgm:chMax val="1"/>
          <dgm:dir/>
          <dgm:resizeHandles val="exact"/>
        </dgm:presLayoutVars>
      </dgm:prSet>
      <dgm:spPr/>
    </dgm:pt>
    <dgm:pt modelId="{1885BDA1-124B-4DC3-A05D-ACACDF21F510}" type="pres">
      <dgm:prSet presAssocID="{546A8543-2A51-4DD3-BB48-07A407CFCCAE}" presName="radial" presStyleCnt="0">
        <dgm:presLayoutVars>
          <dgm:animLvl val="ctr"/>
        </dgm:presLayoutVars>
      </dgm:prSet>
      <dgm:spPr/>
    </dgm:pt>
    <dgm:pt modelId="{8BEDEE8B-A512-47E2-A3C9-74492F618D4F}" type="pres">
      <dgm:prSet presAssocID="{5252904E-63FF-49E9-9B90-17FD5D70A378}" presName="centerShape" presStyleLbl="vennNode1" presStyleIdx="0" presStyleCnt="5" custScaleX="86259" custScaleY="84920"/>
      <dgm:spPr/>
    </dgm:pt>
    <dgm:pt modelId="{529148A2-7FCD-4369-9EFC-ACFC3C7F6D7A}" type="pres">
      <dgm:prSet presAssocID="{629869C1-1260-444D-AA31-696E17EEDF7E}" presName="node" presStyleLbl="vennNode1" presStyleIdx="1" presStyleCnt="5" custScaleX="130306" custScaleY="122181" custRadScaleRad="89753" custRadScaleInc="-519">
        <dgm:presLayoutVars>
          <dgm:bulletEnabled val="1"/>
        </dgm:presLayoutVars>
      </dgm:prSet>
      <dgm:spPr/>
    </dgm:pt>
    <dgm:pt modelId="{14294006-4B65-442B-A0BD-25F001259F70}" type="pres">
      <dgm:prSet presAssocID="{F5C09E29-FD16-4B7E-A14F-2CCC52E30343}" presName="node" presStyleLbl="vennNode1" presStyleIdx="2" presStyleCnt="5" custScaleX="131175" custScaleY="126686" custRadScaleRad="98546" custRadScaleInc="-946">
        <dgm:presLayoutVars>
          <dgm:bulletEnabled val="1"/>
        </dgm:presLayoutVars>
      </dgm:prSet>
      <dgm:spPr/>
    </dgm:pt>
    <dgm:pt modelId="{E5581C0B-7D92-4AD3-97E0-B4938FE73CA5}" type="pres">
      <dgm:prSet presAssocID="{572F5CBD-D895-4AAF-842A-0B8465468BD4}" presName="node" presStyleLbl="vennNode1" presStyleIdx="3" presStyleCnt="5" custScaleX="134871" custScaleY="131363" custRadScaleRad="83428" custRadScaleInc="1563">
        <dgm:presLayoutVars>
          <dgm:bulletEnabled val="1"/>
        </dgm:presLayoutVars>
      </dgm:prSet>
      <dgm:spPr/>
    </dgm:pt>
    <dgm:pt modelId="{422BC532-F1F3-4869-AE88-2EBED49E2E90}" type="pres">
      <dgm:prSet presAssocID="{DBE77370-9D42-4A7B-A3CA-8D1218AFB214}" presName="node" presStyleLbl="vennNode1" presStyleIdx="4" presStyleCnt="5" custScaleX="134099" custScaleY="131150" custRadScaleRad="96339" custRadScaleInc="0">
        <dgm:presLayoutVars>
          <dgm:bulletEnabled val="1"/>
        </dgm:presLayoutVars>
      </dgm:prSet>
      <dgm:spPr/>
    </dgm:pt>
  </dgm:ptLst>
  <dgm:cxnLst>
    <dgm:cxn modelId="{06423D0F-C633-4A57-B128-2F1F8B67B4EC}" srcId="{5252904E-63FF-49E9-9B90-17FD5D70A378}" destId="{629869C1-1260-444D-AA31-696E17EEDF7E}" srcOrd="0" destOrd="0" parTransId="{25E0E280-853C-493D-9CC4-CFB157DCF58B}" sibTransId="{FFC0FA8A-88D3-499F-8002-8162CAFD5564}"/>
    <dgm:cxn modelId="{8632ED3B-FDB1-42F4-A600-5E6812922112}" type="presOf" srcId="{F5C09E29-FD16-4B7E-A14F-2CCC52E30343}" destId="{14294006-4B65-442B-A0BD-25F001259F70}" srcOrd="0" destOrd="0" presId="urn:microsoft.com/office/officeart/2005/8/layout/radial3"/>
    <dgm:cxn modelId="{290B1463-7FDA-4554-B558-2F673542FC39}" srcId="{546A8543-2A51-4DD3-BB48-07A407CFCCAE}" destId="{5252904E-63FF-49E9-9B90-17FD5D70A378}" srcOrd="0" destOrd="0" parTransId="{E741B154-A7F6-4CBA-B60F-F2E3CC52A4DF}" sibTransId="{AC7E3459-E89D-4833-BB6A-AB6D86B3D6A8}"/>
    <dgm:cxn modelId="{1E842B5A-3537-4761-BB29-507C716C3A9F}" srcId="{5252904E-63FF-49E9-9B90-17FD5D70A378}" destId="{572F5CBD-D895-4AAF-842A-0B8465468BD4}" srcOrd="2" destOrd="0" parTransId="{6BEAA7CD-2C2F-40FF-A3F0-BBA2896D9A82}" sibTransId="{E5C0D13C-F51D-43D7-B7DE-92E5B3E3D7B6}"/>
    <dgm:cxn modelId="{DA7E5580-7A80-4949-A0CB-6E445676EBFC}" type="presOf" srcId="{DBE77370-9D42-4A7B-A3CA-8D1218AFB214}" destId="{422BC532-F1F3-4869-AE88-2EBED49E2E90}" srcOrd="0" destOrd="0" presId="urn:microsoft.com/office/officeart/2005/8/layout/radial3"/>
    <dgm:cxn modelId="{95C6C0A3-E2D4-4466-9B49-CCA3C3FC8E90}" srcId="{5252904E-63FF-49E9-9B90-17FD5D70A378}" destId="{DBE77370-9D42-4A7B-A3CA-8D1218AFB214}" srcOrd="3" destOrd="0" parTransId="{429CE523-C5FC-49E6-A450-6B83AC651315}" sibTransId="{C2DDAA2E-18F3-4716-9F4A-A07C95660494}"/>
    <dgm:cxn modelId="{ABFA7AAB-04F0-4879-8A9D-056CC2A04FDE}" type="presOf" srcId="{572F5CBD-D895-4AAF-842A-0B8465468BD4}" destId="{E5581C0B-7D92-4AD3-97E0-B4938FE73CA5}" srcOrd="0" destOrd="0" presId="urn:microsoft.com/office/officeart/2005/8/layout/radial3"/>
    <dgm:cxn modelId="{D6F929D0-C6C2-4CA5-81BF-B27CF3AB90C5}" type="presOf" srcId="{629869C1-1260-444D-AA31-696E17EEDF7E}" destId="{529148A2-7FCD-4369-9EFC-ACFC3C7F6D7A}" srcOrd="0" destOrd="0" presId="urn:microsoft.com/office/officeart/2005/8/layout/radial3"/>
    <dgm:cxn modelId="{7D6AABDE-7985-40FE-948B-A9F7E77B5F8B}" type="presOf" srcId="{5252904E-63FF-49E9-9B90-17FD5D70A378}" destId="{8BEDEE8B-A512-47E2-A3C9-74492F618D4F}" srcOrd="0" destOrd="0" presId="urn:microsoft.com/office/officeart/2005/8/layout/radial3"/>
    <dgm:cxn modelId="{D8A64EF1-7383-4156-BBDE-BFEF19C147C0}" srcId="{5252904E-63FF-49E9-9B90-17FD5D70A378}" destId="{F5C09E29-FD16-4B7E-A14F-2CCC52E30343}" srcOrd="1" destOrd="0" parTransId="{EB8EB8CD-5DD0-477B-85C5-30ACE25D1402}" sibTransId="{7A79D66E-4933-4979-A670-6D383622AAE6}"/>
    <dgm:cxn modelId="{1D742CF8-D1BF-4C2D-BD65-059CAAF20605}" type="presOf" srcId="{546A8543-2A51-4DD3-BB48-07A407CFCCAE}" destId="{A770E368-C418-4D75-8C7D-5F748FC37372}" srcOrd="0" destOrd="0" presId="urn:microsoft.com/office/officeart/2005/8/layout/radial3"/>
    <dgm:cxn modelId="{E7C5EA66-FB68-4499-9ECC-D05E6154E573}" type="presParOf" srcId="{A770E368-C418-4D75-8C7D-5F748FC37372}" destId="{1885BDA1-124B-4DC3-A05D-ACACDF21F510}" srcOrd="0" destOrd="0" presId="urn:microsoft.com/office/officeart/2005/8/layout/radial3"/>
    <dgm:cxn modelId="{CC8E7EA1-83A0-4736-955F-67ADBE447842}" type="presParOf" srcId="{1885BDA1-124B-4DC3-A05D-ACACDF21F510}" destId="{8BEDEE8B-A512-47E2-A3C9-74492F618D4F}" srcOrd="0" destOrd="0" presId="urn:microsoft.com/office/officeart/2005/8/layout/radial3"/>
    <dgm:cxn modelId="{7D5676D0-6286-44AF-8ECF-D2C6AFF7AF43}" type="presParOf" srcId="{1885BDA1-124B-4DC3-A05D-ACACDF21F510}" destId="{529148A2-7FCD-4369-9EFC-ACFC3C7F6D7A}" srcOrd="1" destOrd="0" presId="urn:microsoft.com/office/officeart/2005/8/layout/radial3"/>
    <dgm:cxn modelId="{13B26301-E6E6-40E1-A6E1-C2EDB0859E12}" type="presParOf" srcId="{1885BDA1-124B-4DC3-A05D-ACACDF21F510}" destId="{14294006-4B65-442B-A0BD-25F001259F70}" srcOrd="2" destOrd="0" presId="urn:microsoft.com/office/officeart/2005/8/layout/radial3"/>
    <dgm:cxn modelId="{1D78EE11-B2A8-4B9B-ADA0-5C3B7164204F}" type="presParOf" srcId="{1885BDA1-124B-4DC3-A05D-ACACDF21F510}" destId="{E5581C0B-7D92-4AD3-97E0-B4938FE73CA5}" srcOrd="3" destOrd="0" presId="urn:microsoft.com/office/officeart/2005/8/layout/radial3"/>
    <dgm:cxn modelId="{949C9112-8C66-43B2-8842-060B25EE1B14}" type="presParOf" srcId="{1885BDA1-124B-4DC3-A05D-ACACDF21F510}" destId="{422BC532-F1F3-4869-AE88-2EBED49E2E90}"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FA769DE-5C55-4015-BD89-FCB0F9F334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D68881-3410-4D6A-A4C4-EFD4020AB915}">
      <dgm:prSet custT="1"/>
      <dgm:spPr>
        <a:solidFill>
          <a:srgbClr val="FFC000"/>
        </a:solidFill>
      </dgm:spPr>
      <dgm:t>
        <a:bodyPr/>
        <a:lstStyle/>
        <a:p>
          <a:pPr rtl="0"/>
          <a:r>
            <a:rPr lang="en-GB" sz="1800" b="0" dirty="0">
              <a:solidFill>
                <a:schemeClr val="tx1"/>
              </a:solidFill>
            </a:rPr>
            <a:t>meets at least four times a year in Brussels (Belgium) or Luxembourg (Luxembourg) for European Summits</a:t>
          </a:r>
          <a:endParaRPr lang="en-IE" sz="1800" b="0" dirty="0">
            <a:solidFill>
              <a:schemeClr val="tx1"/>
            </a:solidFill>
          </a:endParaRPr>
        </a:p>
      </dgm:t>
    </dgm:pt>
    <dgm:pt modelId="{7A0A4548-9EBC-45A6-8877-EF6F8D05EE88}" type="parTrans" cxnId="{2F946E57-E98F-4290-8D67-A3484D682D19}">
      <dgm:prSet/>
      <dgm:spPr/>
      <dgm:t>
        <a:bodyPr/>
        <a:lstStyle/>
        <a:p>
          <a:endParaRPr lang="en-US"/>
        </a:p>
      </dgm:t>
    </dgm:pt>
    <dgm:pt modelId="{1EA2B47A-B1E3-42DE-B71F-54E341FD811B}" type="sibTrans" cxnId="{2F946E57-E98F-4290-8D67-A3484D682D19}">
      <dgm:prSet/>
      <dgm:spPr/>
      <dgm:t>
        <a:bodyPr/>
        <a:lstStyle/>
        <a:p>
          <a:endParaRPr lang="en-US"/>
        </a:p>
      </dgm:t>
    </dgm:pt>
    <dgm:pt modelId="{27F2B6D6-9EEF-49CA-B7A8-E1F59690A444}">
      <dgm:prSet custT="1"/>
      <dgm:spPr>
        <a:solidFill>
          <a:srgbClr val="FFC000"/>
        </a:solidFill>
      </dgm:spPr>
      <dgm:t>
        <a:bodyPr/>
        <a:lstStyle/>
        <a:p>
          <a:pPr rtl="0"/>
          <a:r>
            <a:rPr lang="en-GB" sz="1800" b="0" dirty="0">
              <a:solidFill>
                <a:schemeClr val="tx1"/>
              </a:solidFill>
            </a:rPr>
            <a:t>does not adopt EU laws</a:t>
          </a:r>
          <a:endParaRPr lang="en-IE" sz="1800" b="0" dirty="0">
            <a:solidFill>
              <a:schemeClr val="tx1"/>
            </a:solidFill>
          </a:endParaRPr>
        </a:p>
      </dgm:t>
    </dgm:pt>
    <dgm:pt modelId="{D5BF4E4F-DEB9-4654-85C0-72E5DFCDDE9A}" type="sibTrans" cxnId="{922C2AAA-8170-435C-B4C9-86726CC09E3C}">
      <dgm:prSet/>
      <dgm:spPr/>
      <dgm:t>
        <a:bodyPr/>
        <a:lstStyle/>
        <a:p>
          <a:endParaRPr lang="en-US"/>
        </a:p>
      </dgm:t>
    </dgm:pt>
    <dgm:pt modelId="{5A5B7EB7-431E-4FE3-B550-E3D62889D6A0}" type="parTrans" cxnId="{922C2AAA-8170-435C-B4C9-86726CC09E3C}">
      <dgm:prSet/>
      <dgm:spPr/>
      <dgm:t>
        <a:bodyPr/>
        <a:lstStyle/>
        <a:p>
          <a:endParaRPr lang="en-US"/>
        </a:p>
      </dgm:t>
    </dgm:pt>
    <dgm:pt modelId="{9BA67AA7-5AF6-4CBF-A748-22B4E4C63DFC}" type="pres">
      <dgm:prSet presAssocID="{DFA769DE-5C55-4015-BD89-FCB0F9F33467}" presName="linear" presStyleCnt="0">
        <dgm:presLayoutVars>
          <dgm:animLvl val="lvl"/>
          <dgm:resizeHandles val="exact"/>
        </dgm:presLayoutVars>
      </dgm:prSet>
      <dgm:spPr/>
    </dgm:pt>
    <dgm:pt modelId="{5287CFCF-5FDB-4B8D-815B-D85F281BB2C0}" type="pres">
      <dgm:prSet presAssocID="{27F2B6D6-9EEF-49CA-B7A8-E1F59690A444}" presName="parentText" presStyleLbl="node1" presStyleIdx="0" presStyleCnt="2" custScaleY="96922" custLinFactY="-1617" custLinFactNeighborY="-100000">
        <dgm:presLayoutVars>
          <dgm:chMax val="0"/>
          <dgm:bulletEnabled val="1"/>
        </dgm:presLayoutVars>
      </dgm:prSet>
      <dgm:spPr/>
    </dgm:pt>
    <dgm:pt modelId="{17A713FC-D7E0-46B6-821C-87C46D35B42F}" type="pres">
      <dgm:prSet presAssocID="{D5BF4E4F-DEB9-4654-85C0-72E5DFCDDE9A}" presName="spacer" presStyleCnt="0"/>
      <dgm:spPr/>
    </dgm:pt>
    <dgm:pt modelId="{65BBAF80-F255-434B-ABEE-1099CF7F1D78}" type="pres">
      <dgm:prSet presAssocID="{74D68881-3410-4D6A-A4C4-EFD4020AB915}" presName="parentText" presStyleLbl="node1" presStyleIdx="1" presStyleCnt="2" custScaleY="102377" custLinFactNeighborY="-3245">
        <dgm:presLayoutVars>
          <dgm:chMax val="0"/>
          <dgm:bulletEnabled val="1"/>
        </dgm:presLayoutVars>
      </dgm:prSet>
      <dgm:spPr/>
    </dgm:pt>
  </dgm:ptLst>
  <dgm:cxnLst>
    <dgm:cxn modelId="{039D1A08-015F-41C6-9976-CB286C8727E3}" type="presOf" srcId="{74D68881-3410-4D6A-A4C4-EFD4020AB915}" destId="{65BBAF80-F255-434B-ABEE-1099CF7F1D78}" srcOrd="0" destOrd="0" presId="urn:microsoft.com/office/officeart/2005/8/layout/vList2"/>
    <dgm:cxn modelId="{9CD17673-E552-4BAE-8DD1-DEBE843A1540}" type="presOf" srcId="{DFA769DE-5C55-4015-BD89-FCB0F9F33467}" destId="{9BA67AA7-5AF6-4CBF-A748-22B4E4C63DFC}" srcOrd="0" destOrd="0" presId="urn:microsoft.com/office/officeart/2005/8/layout/vList2"/>
    <dgm:cxn modelId="{2F946E57-E98F-4290-8D67-A3484D682D19}" srcId="{DFA769DE-5C55-4015-BD89-FCB0F9F33467}" destId="{74D68881-3410-4D6A-A4C4-EFD4020AB915}" srcOrd="1" destOrd="0" parTransId="{7A0A4548-9EBC-45A6-8877-EF6F8D05EE88}" sibTransId="{1EA2B47A-B1E3-42DE-B71F-54E341FD811B}"/>
    <dgm:cxn modelId="{2BF7CE89-02C6-4071-B9BB-0EDE22664B4D}" type="presOf" srcId="{27F2B6D6-9EEF-49CA-B7A8-E1F59690A444}" destId="{5287CFCF-5FDB-4B8D-815B-D85F281BB2C0}" srcOrd="0" destOrd="0" presId="urn:microsoft.com/office/officeart/2005/8/layout/vList2"/>
    <dgm:cxn modelId="{922C2AAA-8170-435C-B4C9-86726CC09E3C}" srcId="{DFA769DE-5C55-4015-BD89-FCB0F9F33467}" destId="{27F2B6D6-9EEF-49CA-B7A8-E1F59690A444}" srcOrd="0" destOrd="0" parTransId="{5A5B7EB7-431E-4FE3-B550-E3D62889D6A0}" sibTransId="{D5BF4E4F-DEB9-4654-85C0-72E5DFCDDE9A}"/>
    <dgm:cxn modelId="{96C88235-20CA-4D9D-890E-529A3DADA63A}" type="presParOf" srcId="{9BA67AA7-5AF6-4CBF-A748-22B4E4C63DFC}" destId="{5287CFCF-5FDB-4B8D-815B-D85F281BB2C0}" srcOrd="0" destOrd="0" presId="urn:microsoft.com/office/officeart/2005/8/layout/vList2"/>
    <dgm:cxn modelId="{12A6050D-0CB8-44EB-90AB-364ACAFB5094}" type="presParOf" srcId="{9BA67AA7-5AF6-4CBF-A748-22B4E4C63DFC}" destId="{17A713FC-D7E0-46B6-821C-87C46D35B42F}" srcOrd="1" destOrd="0" presId="urn:microsoft.com/office/officeart/2005/8/layout/vList2"/>
    <dgm:cxn modelId="{77915769-E3D3-4CD9-A4C1-0E51398471AE}" type="presParOf" srcId="{9BA67AA7-5AF6-4CBF-A748-22B4E4C63DFC}" destId="{65BBAF80-F255-434B-ABEE-1099CF7F1D78}" srcOrd="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74D10AB-652A-4FBB-9D63-C31280F8F3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5898A6-3D75-4AFF-97B0-57FAA2C1CC4E}">
      <dgm:prSet custT="1"/>
      <dgm:spPr>
        <a:solidFill>
          <a:srgbClr val="FFC000"/>
        </a:solidFill>
      </dgm:spPr>
      <dgm:t>
        <a:bodyPr/>
        <a:lstStyle/>
        <a:p>
          <a:pPr rtl="0"/>
          <a:r>
            <a:rPr lang="en-GB" sz="1700" dirty="0">
              <a:solidFill>
                <a:schemeClr val="tx1"/>
              </a:solidFill>
            </a:rPr>
            <a:t>represents the governments of the EU countries</a:t>
          </a:r>
          <a:endParaRPr lang="en-IE" sz="1700" dirty="0">
            <a:solidFill>
              <a:schemeClr val="tx1"/>
            </a:solidFill>
          </a:endParaRPr>
        </a:p>
      </dgm:t>
    </dgm:pt>
    <dgm:pt modelId="{444B9149-1101-4141-96A7-7A6074093B5B}" type="parTrans" cxnId="{7DA0BE22-75D7-436A-93F9-C11E22BAEA94}">
      <dgm:prSet/>
      <dgm:spPr/>
      <dgm:t>
        <a:bodyPr/>
        <a:lstStyle/>
        <a:p>
          <a:endParaRPr lang="en-US"/>
        </a:p>
      </dgm:t>
    </dgm:pt>
    <dgm:pt modelId="{72C1FA24-6D46-4D8A-AB6C-FD028A5F8A57}" type="sibTrans" cxnId="{7DA0BE22-75D7-436A-93F9-C11E22BAEA94}">
      <dgm:prSet/>
      <dgm:spPr/>
      <dgm:t>
        <a:bodyPr/>
        <a:lstStyle/>
        <a:p>
          <a:endParaRPr lang="en-US"/>
        </a:p>
      </dgm:t>
    </dgm:pt>
    <dgm:pt modelId="{9A81B48D-4189-4637-9B54-03E2DBC31C94}">
      <dgm:prSet custT="1"/>
      <dgm:spPr>
        <a:solidFill>
          <a:srgbClr val="FFC000"/>
        </a:solidFill>
      </dgm:spPr>
      <dgm:t>
        <a:bodyPr/>
        <a:lstStyle/>
        <a:p>
          <a:pPr rtl="0"/>
          <a:r>
            <a:rPr lang="en-GB" sz="1700" dirty="0">
              <a:solidFill>
                <a:schemeClr val="tx1"/>
              </a:solidFill>
            </a:rPr>
            <a:t>brings together ministers of EU countries who meet to discuss EU matters (agriculture, foreign affairs, justice, etc.)</a:t>
          </a:r>
          <a:endParaRPr lang="en-IE" sz="1700" dirty="0">
            <a:solidFill>
              <a:schemeClr val="tx1"/>
            </a:solidFill>
          </a:endParaRPr>
        </a:p>
      </dgm:t>
    </dgm:pt>
    <dgm:pt modelId="{02D2473F-6012-453E-B846-16692B860B03}" type="parTrans" cxnId="{7DC0E24F-C5DA-407F-8342-A5CEE171C567}">
      <dgm:prSet/>
      <dgm:spPr/>
      <dgm:t>
        <a:bodyPr/>
        <a:lstStyle/>
        <a:p>
          <a:endParaRPr lang="en-US"/>
        </a:p>
      </dgm:t>
    </dgm:pt>
    <dgm:pt modelId="{AF422124-B457-4B56-A30A-1C9303052209}" type="sibTrans" cxnId="{7DC0E24F-C5DA-407F-8342-A5CEE171C567}">
      <dgm:prSet/>
      <dgm:spPr/>
      <dgm:t>
        <a:bodyPr/>
        <a:lstStyle/>
        <a:p>
          <a:endParaRPr lang="en-US"/>
        </a:p>
      </dgm:t>
    </dgm:pt>
    <dgm:pt modelId="{344372FE-7FD0-400E-B5B1-D06552431CFB}">
      <dgm:prSet custT="1"/>
      <dgm:spPr>
        <a:solidFill>
          <a:srgbClr val="FFC000"/>
        </a:solidFill>
      </dgm:spPr>
      <dgm:t>
        <a:bodyPr/>
        <a:lstStyle/>
        <a:p>
          <a:pPr rtl="0"/>
          <a:r>
            <a:rPr lang="en-GB" sz="1700" dirty="0">
              <a:solidFill>
                <a:schemeClr val="tx1"/>
              </a:solidFill>
            </a:rPr>
            <a:t>takes decisions and passes laws together with the European Parliament</a:t>
          </a:r>
          <a:endParaRPr lang="en-IE" sz="1700" dirty="0">
            <a:solidFill>
              <a:schemeClr val="tx1"/>
            </a:solidFill>
          </a:endParaRPr>
        </a:p>
      </dgm:t>
    </dgm:pt>
    <dgm:pt modelId="{F25FBEFF-3E93-481E-AD6A-2ACFB675BE2D}" type="parTrans" cxnId="{42FD6498-2F05-4395-9A9A-BD8FA921657E}">
      <dgm:prSet/>
      <dgm:spPr/>
      <dgm:t>
        <a:bodyPr/>
        <a:lstStyle/>
        <a:p>
          <a:endParaRPr lang="en-US"/>
        </a:p>
      </dgm:t>
    </dgm:pt>
    <dgm:pt modelId="{80010A4F-8070-4FFE-AE69-C37C2185D73F}" type="sibTrans" cxnId="{42FD6498-2F05-4395-9A9A-BD8FA921657E}">
      <dgm:prSet/>
      <dgm:spPr/>
      <dgm:t>
        <a:bodyPr/>
        <a:lstStyle/>
        <a:p>
          <a:endParaRPr lang="en-US"/>
        </a:p>
      </dgm:t>
    </dgm:pt>
    <dgm:pt modelId="{B8DCE87E-4AFE-434D-915D-AD6E13EE68A1}">
      <dgm:prSet custT="1"/>
      <dgm:spPr>
        <a:solidFill>
          <a:srgbClr val="FFC000"/>
        </a:solidFill>
      </dgm:spPr>
      <dgm:t>
        <a:bodyPr/>
        <a:lstStyle/>
        <a:p>
          <a:pPr rtl="0"/>
          <a:r>
            <a:rPr lang="en-GB" sz="1700" dirty="0">
              <a:solidFill>
                <a:schemeClr val="tx1"/>
              </a:solidFill>
            </a:rPr>
            <a:t>has a rotating Presidency – every six months another EU country takes the lead</a:t>
          </a:r>
          <a:endParaRPr lang="en-IE" sz="1700" dirty="0">
            <a:solidFill>
              <a:schemeClr val="tx1"/>
            </a:solidFill>
          </a:endParaRPr>
        </a:p>
      </dgm:t>
    </dgm:pt>
    <dgm:pt modelId="{5375C13A-8424-4353-9711-4BF6F4868B8C}" type="parTrans" cxnId="{BBF50584-E525-4632-BB03-0645757ECE43}">
      <dgm:prSet/>
      <dgm:spPr/>
      <dgm:t>
        <a:bodyPr/>
        <a:lstStyle/>
        <a:p>
          <a:endParaRPr lang="en-US"/>
        </a:p>
      </dgm:t>
    </dgm:pt>
    <dgm:pt modelId="{C0752C81-FC21-4DF4-95CE-D0E4883CEA72}" type="sibTrans" cxnId="{BBF50584-E525-4632-BB03-0645757ECE43}">
      <dgm:prSet/>
      <dgm:spPr/>
      <dgm:t>
        <a:bodyPr/>
        <a:lstStyle/>
        <a:p>
          <a:endParaRPr lang="en-US"/>
        </a:p>
      </dgm:t>
    </dgm:pt>
    <dgm:pt modelId="{3EF27179-2DBF-4452-A932-6BD125836B57}">
      <dgm:prSet custT="1"/>
      <dgm:spPr>
        <a:solidFill>
          <a:srgbClr val="FFC000"/>
        </a:solidFill>
      </dgm:spPr>
      <dgm:t>
        <a:bodyPr/>
        <a:lstStyle/>
        <a:p>
          <a:pPr rtl="0"/>
          <a:r>
            <a:rPr lang="en-GB" sz="1700" dirty="0">
              <a:solidFill>
                <a:schemeClr val="tx1"/>
              </a:solidFill>
            </a:rPr>
            <a:t>meets in Brussels or Luxembourg</a:t>
          </a:r>
          <a:endParaRPr lang="en-IE" sz="1700" dirty="0">
            <a:solidFill>
              <a:schemeClr val="tx1"/>
            </a:solidFill>
          </a:endParaRPr>
        </a:p>
      </dgm:t>
    </dgm:pt>
    <dgm:pt modelId="{B20309FC-72C9-492D-BEEB-FF679139B334}" type="parTrans" cxnId="{0AF985E5-283D-490F-BFB9-B745E39284FD}">
      <dgm:prSet/>
      <dgm:spPr/>
      <dgm:t>
        <a:bodyPr/>
        <a:lstStyle/>
        <a:p>
          <a:endParaRPr lang="en-US"/>
        </a:p>
      </dgm:t>
    </dgm:pt>
    <dgm:pt modelId="{762377CA-CCB1-47F2-8F62-E4938483D248}" type="sibTrans" cxnId="{0AF985E5-283D-490F-BFB9-B745E39284FD}">
      <dgm:prSet/>
      <dgm:spPr/>
      <dgm:t>
        <a:bodyPr/>
        <a:lstStyle/>
        <a:p>
          <a:endParaRPr lang="en-US"/>
        </a:p>
      </dgm:t>
    </dgm:pt>
    <dgm:pt modelId="{4EE2631B-CB16-4C8B-8AB6-4FB00A8B028F}" type="pres">
      <dgm:prSet presAssocID="{474D10AB-652A-4FBB-9D63-C31280F8F333}" presName="linear" presStyleCnt="0">
        <dgm:presLayoutVars>
          <dgm:animLvl val="lvl"/>
          <dgm:resizeHandles val="exact"/>
        </dgm:presLayoutVars>
      </dgm:prSet>
      <dgm:spPr/>
    </dgm:pt>
    <dgm:pt modelId="{FD453E10-EE28-4A6C-93F1-8D17BDA9655B}" type="pres">
      <dgm:prSet presAssocID="{C65898A6-3D75-4AFF-97B0-57FAA2C1CC4E}" presName="parentText" presStyleLbl="node1" presStyleIdx="0" presStyleCnt="5" custLinFactY="-2484" custLinFactNeighborY="-100000">
        <dgm:presLayoutVars>
          <dgm:chMax val="0"/>
          <dgm:bulletEnabled val="1"/>
        </dgm:presLayoutVars>
      </dgm:prSet>
      <dgm:spPr/>
    </dgm:pt>
    <dgm:pt modelId="{968BCACB-FF21-41A2-BCC5-B7639A161617}" type="pres">
      <dgm:prSet presAssocID="{72C1FA24-6D46-4D8A-AB6C-FD028A5F8A57}" presName="spacer" presStyleCnt="0"/>
      <dgm:spPr/>
    </dgm:pt>
    <dgm:pt modelId="{0573FA43-24D1-4D72-85C2-86103A7FCEF0}" type="pres">
      <dgm:prSet presAssocID="{9A81B48D-4189-4637-9B54-03E2DBC31C94}" presName="parentText" presStyleLbl="node1" presStyleIdx="1" presStyleCnt="5">
        <dgm:presLayoutVars>
          <dgm:chMax val="0"/>
          <dgm:bulletEnabled val="1"/>
        </dgm:presLayoutVars>
      </dgm:prSet>
      <dgm:spPr/>
    </dgm:pt>
    <dgm:pt modelId="{A82885AA-7DA0-4AD6-9DE5-35C099D52507}" type="pres">
      <dgm:prSet presAssocID="{AF422124-B457-4B56-A30A-1C9303052209}" presName="spacer" presStyleCnt="0"/>
      <dgm:spPr/>
    </dgm:pt>
    <dgm:pt modelId="{050DFA99-827A-4EA5-8157-94CD9436E216}" type="pres">
      <dgm:prSet presAssocID="{344372FE-7FD0-400E-B5B1-D06552431CFB}" presName="parentText" presStyleLbl="node1" presStyleIdx="2" presStyleCnt="5">
        <dgm:presLayoutVars>
          <dgm:chMax val="0"/>
          <dgm:bulletEnabled val="1"/>
        </dgm:presLayoutVars>
      </dgm:prSet>
      <dgm:spPr/>
    </dgm:pt>
    <dgm:pt modelId="{22B420C3-DB51-492A-B545-6A2F14C1ED5A}" type="pres">
      <dgm:prSet presAssocID="{80010A4F-8070-4FFE-AE69-C37C2185D73F}" presName="spacer" presStyleCnt="0"/>
      <dgm:spPr/>
    </dgm:pt>
    <dgm:pt modelId="{4F8DE995-AA6F-4DFE-8486-B480892B9757}" type="pres">
      <dgm:prSet presAssocID="{B8DCE87E-4AFE-434D-915D-AD6E13EE68A1}" presName="parentText" presStyleLbl="node1" presStyleIdx="3" presStyleCnt="5">
        <dgm:presLayoutVars>
          <dgm:chMax val="0"/>
          <dgm:bulletEnabled val="1"/>
        </dgm:presLayoutVars>
      </dgm:prSet>
      <dgm:spPr/>
    </dgm:pt>
    <dgm:pt modelId="{C1D03E70-BE97-476C-8E7F-D57CF8E1A485}" type="pres">
      <dgm:prSet presAssocID="{C0752C81-FC21-4DF4-95CE-D0E4883CEA72}" presName="spacer" presStyleCnt="0"/>
      <dgm:spPr/>
    </dgm:pt>
    <dgm:pt modelId="{C7565D90-15C1-4236-9AEC-41345840738B}" type="pres">
      <dgm:prSet presAssocID="{3EF27179-2DBF-4452-A932-6BD125836B57}" presName="parentText" presStyleLbl="node1" presStyleIdx="4" presStyleCnt="5">
        <dgm:presLayoutVars>
          <dgm:chMax val="0"/>
          <dgm:bulletEnabled val="1"/>
        </dgm:presLayoutVars>
      </dgm:prSet>
      <dgm:spPr/>
    </dgm:pt>
  </dgm:ptLst>
  <dgm:cxnLst>
    <dgm:cxn modelId="{A300D500-87CA-4BF2-83C4-C973F86ED928}" type="presOf" srcId="{C65898A6-3D75-4AFF-97B0-57FAA2C1CC4E}" destId="{FD453E10-EE28-4A6C-93F1-8D17BDA9655B}" srcOrd="0" destOrd="0" presId="urn:microsoft.com/office/officeart/2005/8/layout/vList2"/>
    <dgm:cxn modelId="{C155870F-FA1E-44E8-9D7A-76910D1AD6F6}" type="presOf" srcId="{3EF27179-2DBF-4452-A932-6BD125836B57}" destId="{C7565D90-15C1-4236-9AEC-41345840738B}" srcOrd="0" destOrd="0" presId="urn:microsoft.com/office/officeart/2005/8/layout/vList2"/>
    <dgm:cxn modelId="{E40E3819-FAD9-4181-9035-BCA449B1DDDC}" type="presOf" srcId="{344372FE-7FD0-400E-B5B1-D06552431CFB}" destId="{050DFA99-827A-4EA5-8157-94CD9436E216}" srcOrd="0" destOrd="0" presId="urn:microsoft.com/office/officeart/2005/8/layout/vList2"/>
    <dgm:cxn modelId="{7DA0BE22-75D7-436A-93F9-C11E22BAEA94}" srcId="{474D10AB-652A-4FBB-9D63-C31280F8F333}" destId="{C65898A6-3D75-4AFF-97B0-57FAA2C1CC4E}" srcOrd="0" destOrd="0" parTransId="{444B9149-1101-4141-96A7-7A6074093B5B}" sibTransId="{72C1FA24-6D46-4D8A-AB6C-FD028A5F8A57}"/>
    <dgm:cxn modelId="{617FC36B-0C99-4F73-B25D-6643062D46DE}" type="presOf" srcId="{9A81B48D-4189-4637-9B54-03E2DBC31C94}" destId="{0573FA43-24D1-4D72-85C2-86103A7FCEF0}" srcOrd="0" destOrd="0" presId="urn:microsoft.com/office/officeart/2005/8/layout/vList2"/>
    <dgm:cxn modelId="{7DC0E24F-C5DA-407F-8342-A5CEE171C567}" srcId="{474D10AB-652A-4FBB-9D63-C31280F8F333}" destId="{9A81B48D-4189-4637-9B54-03E2DBC31C94}" srcOrd="1" destOrd="0" parTransId="{02D2473F-6012-453E-B846-16692B860B03}" sibTransId="{AF422124-B457-4B56-A30A-1C9303052209}"/>
    <dgm:cxn modelId="{BBF50584-E525-4632-BB03-0645757ECE43}" srcId="{474D10AB-652A-4FBB-9D63-C31280F8F333}" destId="{B8DCE87E-4AFE-434D-915D-AD6E13EE68A1}" srcOrd="3" destOrd="0" parTransId="{5375C13A-8424-4353-9711-4BF6F4868B8C}" sibTransId="{C0752C81-FC21-4DF4-95CE-D0E4883CEA72}"/>
    <dgm:cxn modelId="{C2B4D586-C262-458D-A596-8C0EEFBF1BB8}" type="presOf" srcId="{474D10AB-652A-4FBB-9D63-C31280F8F333}" destId="{4EE2631B-CB16-4C8B-8AB6-4FB00A8B028F}" srcOrd="0" destOrd="0" presId="urn:microsoft.com/office/officeart/2005/8/layout/vList2"/>
    <dgm:cxn modelId="{42FD6498-2F05-4395-9A9A-BD8FA921657E}" srcId="{474D10AB-652A-4FBB-9D63-C31280F8F333}" destId="{344372FE-7FD0-400E-B5B1-D06552431CFB}" srcOrd="2" destOrd="0" parTransId="{F25FBEFF-3E93-481E-AD6A-2ACFB675BE2D}" sibTransId="{80010A4F-8070-4FFE-AE69-C37C2185D73F}"/>
    <dgm:cxn modelId="{A2FCCFBC-1ED9-41DD-B298-F3EAFCC20253}" type="presOf" srcId="{B8DCE87E-4AFE-434D-915D-AD6E13EE68A1}" destId="{4F8DE995-AA6F-4DFE-8486-B480892B9757}" srcOrd="0" destOrd="0" presId="urn:microsoft.com/office/officeart/2005/8/layout/vList2"/>
    <dgm:cxn modelId="{0AF985E5-283D-490F-BFB9-B745E39284FD}" srcId="{474D10AB-652A-4FBB-9D63-C31280F8F333}" destId="{3EF27179-2DBF-4452-A932-6BD125836B57}" srcOrd="4" destOrd="0" parTransId="{B20309FC-72C9-492D-BEEB-FF679139B334}" sibTransId="{762377CA-CCB1-47F2-8F62-E4938483D248}"/>
    <dgm:cxn modelId="{FAE548AC-3538-4769-B28A-C7576C794772}" type="presParOf" srcId="{4EE2631B-CB16-4C8B-8AB6-4FB00A8B028F}" destId="{FD453E10-EE28-4A6C-93F1-8D17BDA9655B}" srcOrd="0" destOrd="0" presId="urn:microsoft.com/office/officeart/2005/8/layout/vList2"/>
    <dgm:cxn modelId="{2C9F26C8-5FFB-4D9C-843F-2F3ECAEE7D6B}" type="presParOf" srcId="{4EE2631B-CB16-4C8B-8AB6-4FB00A8B028F}" destId="{968BCACB-FF21-41A2-BCC5-B7639A161617}" srcOrd="1" destOrd="0" presId="urn:microsoft.com/office/officeart/2005/8/layout/vList2"/>
    <dgm:cxn modelId="{CE983B58-1F85-419C-A931-E380CD0D3C3F}" type="presParOf" srcId="{4EE2631B-CB16-4C8B-8AB6-4FB00A8B028F}" destId="{0573FA43-24D1-4D72-85C2-86103A7FCEF0}" srcOrd="2" destOrd="0" presId="urn:microsoft.com/office/officeart/2005/8/layout/vList2"/>
    <dgm:cxn modelId="{8EF5A835-0385-4D65-83E3-AE37C6BC9A8B}" type="presParOf" srcId="{4EE2631B-CB16-4C8B-8AB6-4FB00A8B028F}" destId="{A82885AA-7DA0-4AD6-9DE5-35C099D52507}" srcOrd="3" destOrd="0" presId="urn:microsoft.com/office/officeart/2005/8/layout/vList2"/>
    <dgm:cxn modelId="{705FA27D-A2F2-4D60-A65D-8EFAAA7FCDD5}" type="presParOf" srcId="{4EE2631B-CB16-4C8B-8AB6-4FB00A8B028F}" destId="{050DFA99-827A-4EA5-8157-94CD9436E216}" srcOrd="4" destOrd="0" presId="urn:microsoft.com/office/officeart/2005/8/layout/vList2"/>
    <dgm:cxn modelId="{088A9F8B-6697-43A4-AC41-357121183516}" type="presParOf" srcId="{4EE2631B-CB16-4C8B-8AB6-4FB00A8B028F}" destId="{22B420C3-DB51-492A-B545-6A2F14C1ED5A}" srcOrd="5" destOrd="0" presId="urn:microsoft.com/office/officeart/2005/8/layout/vList2"/>
    <dgm:cxn modelId="{66755414-64BA-4231-8F47-4F60AF1B1026}" type="presParOf" srcId="{4EE2631B-CB16-4C8B-8AB6-4FB00A8B028F}" destId="{4F8DE995-AA6F-4DFE-8486-B480892B9757}" srcOrd="6" destOrd="0" presId="urn:microsoft.com/office/officeart/2005/8/layout/vList2"/>
    <dgm:cxn modelId="{CB6AB127-39A9-4EE9-9FD2-60AC6B3389B1}" type="presParOf" srcId="{4EE2631B-CB16-4C8B-8AB6-4FB00A8B028F}" destId="{C1D03E70-BE97-476C-8E7F-D57CF8E1A485}" srcOrd="7" destOrd="0" presId="urn:microsoft.com/office/officeart/2005/8/layout/vList2"/>
    <dgm:cxn modelId="{36BDC9BA-73A9-4C4A-8D32-CC69ED9AE64F}" type="presParOf" srcId="{4EE2631B-CB16-4C8B-8AB6-4FB00A8B028F}" destId="{C7565D90-15C1-4236-9AEC-41345840738B}"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FA97B75-6A57-4D33-ABC3-B9B3C28BD9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EB82B8-9475-4AED-AF44-FB5C3F7887F7}">
      <dgm:prSet custT="1"/>
      <dgm:spPr>
        <a:solidFill>
          <a:srgbClr val="FFC000"/>
        </a:solidFill>
      </dgm:spPr>
      <dgm:t>
        <a:bodyPr/>
        <a:lstStyle/>
        <a:p>
          <a:pPr rtl="0"/>
          <a:r>
            <a:rPr lang="en-GB" sz="1700" dirty="0">
              <a:solidFill>
                <a:schemeClr val="tx1"/>
              </a:solidFill>
            </a:rPr>
            <a:t>represents the EU common interests</a:t>
          </a:r>
          <a:endParaRPr lang="en-IE" sz="1700" dirty="0">
            <a:solidFill>
              <a:schemeClr val="tx1"/>
            </a:solidFill>
          </a:endParaRPr>
        </a:p>
      </dgm:t>
    </dgm:pt>
    <dgm:pt modelId="{73E6874D-F9F3-4E82-B140-6507E6C0C650}" type="parTrans" cxnId="{C41D3005-2217-4688-9780-E9B8A51967CC}">
      <dgm:prSet/>
      <dgm:spPr/>
      <dgm:t>
        <a:bodyPr/>
        <a:lstStyle/>
        <a:p>
          <a:endParaRPr lang="en-US"/>
        </a:p>
      </dgm:t>
    </dgm:pt>
    <dgm:pt modelId="{74558F61-CE4A-447F-8A5D-8417832E7526}" type="sibTrans" cxnId="{C41D3005-2217-4688-9780-E9B8A51967CC}">
      <dgm:prSet/>
      <dgm:spPr/>
      <dgm:t>
        <a:bodyPr/>
        <a:lstStyle/>
        <a:p>
          <a:endParaRPr lang="en-US"/>
        </a:p>
      </dgm:t>
    </dgm:pt>
    <dgm:pt modelId="{C1EECBD9-E0D8-45C2-8F98-D08BBBAFD5A1}">
      <dgm:prSet custT="1"/>
      <dgm:spPr>
        <a:solidFill>
          <a:srgbClr val="FFC000"/>
        </a:solidFill>
      </dgm:spPr>
      <dgm:t>
        <a:bodyPr/>
        <a:lstStyle/>
        <a:p>
          <a:pPr rtl="0"/>
          <a:r>
            <a:rPr lang="en-GB" sz="1700" dirty="0">
              <a:solidFill>
                <a:schemeClr val="tx1"/>
              </a:solidFill>
            </a:rPr>
            <a:t>is made up of one President and a Commissioner from each EU country responsible for a specific topic</a:t>
          </a:r>
          <a:endParaRPr lang="en-IE" sz="1700" dirty="0">
            <a:solidFill>
              <a:schemeClr val="tx1"/>
            </a:solidFill>
          </a:endParaRPr>
        </a:p>
      </dgm:t>
    </dgm:pt>
    <dgm:pt modelId="{4CB06FC3-8138-4CCC-99EE-6760A5421340}" type="parTrans" cxnId="{7BD06695-8A7B-4F57-8277-7DA12432977C}">
      <dgm:prSet/>
      <dgm:spPr/>
      <dgm:t>
        <a:bodyPr/>
        <a:lstStyle/>
        <a:p>
          <a:endParaRPr lang="en-US"/>
        </a:p>
      </dgm:t>
    </dgm:pt>
    <dgm:pt modelId="{ED228303-0972-4BF8-9E3D-7847263463DE}" type="sibTrans" cxnId="{7BD06695-8A7B-4F57-8277-7DA12432977C}">
      <dgm:prSet/>
      <dgm:spPr/>
      <dgm:t>
        <a:bodyPr/>
        <a:lstStyle/>
        <a:p>
          <a:endParaRPr lang="en-US"/>
        </a:p>
      </dgm:t>
    </dgm:pt>
    <dgm:pt modelId="{2C42F82F-59D6-4808-9E0F-A240A700DA6B}">
      <dgm:prSet custT="1"/>
      <dgm:spPr>
        <a:solidFill>
          <a:srgbClr val="FFC000"/>
        </a:solidFill>
      </dgm:spPr>
      <dgm:t>
        <a:bodyPr/>
        <a:lstStyle/>
        <a:p>
          <a:pPr rtl="0"/>
          <a:r>
            <a:rPr lang="en-GB" sz="1700" dirty="0">
              <a:solidFill>
                <a:schemeClr val="tx1"/>
              </a:solidFill>
            </a:rPr>
            <a:t>proposes new laws and programmes</a:t>
          </a:r>
          <a:endParaRPr lang="en-IE" sz="1700" dirty="0">
            <a:solidFill>
              <a:schemeClr val="tx1"/>
            </a:solidFill>
          </a:endParaRPr>
        </a:p>
      </dgm:t>
    </dgm:pt>
    <dgm:pt modelId="{69BD4A42-6B9F-4EC2-A901-5AA5A906A92D}" type="parTrans" cxnId="{38EDC957-1FC5-4003-BDEF-D20FE8FF71C7}">
      <dgm:prSet/>
      <dgm:spPr/>
      <dgm:t>
        <a:bodyPr/>
        <a:lstStyle/>
        <a:p>
          <a:endParaRPr lang="en-US"/>
        </a:p>
      </dgm:t>
    </dgm:pt>
    <dgm:pt modelId="{D8E85A51-3B3E-4483-9ADD-056D85BF1031}" type="sibTrans" cxnId="{38EDC957-1FC5-4003-BDEF-D20FE8FF71C7}">
      <dgm:prSet/>
      <dgm:spPr/>
      <dgm:t>
        <a:bodyPr/>
        <a:lstStyle/>
        <a:p>
          <a:endParaRPr lang="en-US"/>
        </a:p>
      </dgm:t>
    </dgm:pt>
    <dgm:pt modelId="{772570FC-73D3-456C-B0DC-D86B5B71086E}">
      <dgm:prSet custT="1"/>
      <dgm:spPr>
        <a:solidFill>
          <a:srgbClr val="FFC000"/>
        </a:solidFill>
      </dgm:spPr>
      <dgm:t>
        <a:bodyPr/>
        <a:lstStyle/>
        <a:p>
          <a:pPr rtl="0"/>
          <a:r>
            <a:rPr lang="en-GB" sz="1700" dirty="0">
              <a:solidFill>
                <a:schemeClr val="tx1"/>
              </a:solidFill>
            </a:rPr>
            <a:t>is elected by the European Parliament for </a:t>
          </a:r>
          <a:br>
            <a:rPr lang="en-GB" sz="1700" dirty="0">
              <a:solidFill>
                <a:schemeClr val="tx1"/>
              </a:solidFill>
            </a:rPr>
          </a:br>
          <a:r>
            <a:rPr lang="en-GB" sz="1700" dirty="0">
              <a:solidFill>
                <a:schemeClr val="tx1"/>
              </a:solidFill>
            </a:rPr>
            <a:t>five years</a:t>
          </a:r>
          <a:endParaRPr lang="en-IE" sz="1700" dirty="0">
            <a:solidFill>
              <a:schemeClr val="tx1"/>
            </a:solidFill>
          </a:endParaRPr>
        </a:p>
      </dgm:t>
    </dgm:pt>
    <dgm:pt modelId="{CE27BA19-5028-4005-871B-2A66CC8463BD}" type="parTrans" cxnId="{E229D1D6-B246-4D15-9950-FECE2A4CD865}">
      <dgm:prSet/>
      <dgm:spPr/>
      <dgm:t>
        <a:bodyPr/>
        <a:lstStyle/>
        <a:p>
          <a:endParaRPr lang="en-US"/>
        </a:p>
      </dgm:t>
    </dgm:pt>
    <dgm:pt modelId="{CE6D9607-312E-48FE-B7EF-A62ECBEEAEF8}" type="sibTrans" cxnId="{E229D1D6-B246-4D15-9950-FECE2A4CD865}">
      <dgm:prSet/>
      <dgm:spPr/>
      <dgm:t>
        <a:bodyPr/>
        <a:lstStyle/>
        <a:p>
          <a:endParaRPr lang="en-US"/>
        </a:p>
      </dgm:t>
    </dgm:pt>
    <dgm:pt modelId="{B8912B1B-6380-4D71-92B6-698FA14E6CF1}">
      <dgm:prSet custT="1"/>
      <dgm:spPr>
        <a:solidFill>
          <a:srgbClr val="FFC000"/>
        </a:solidFill>
      </dgm:spPr>
      <dgm:t>
        <a:bodyPr/>
        <a:lstStyle/>
        <a:p>
          <a:pPr rtl="0"/>
          <a:r>
            <a:rPr lang="en-GB" sz="1700" dirty="0">
              <a:solidFill>
                <a:schemeClr val="tx1"/>
              </a:solidFill>
            </a:rPr>
            <a:t>manages the EU policies and budget</a:t>
          </a:r>
          <a:endParaRPr lang="en-IE" sz="1700" dirty="0">
            <a:solidFill>
              <a:schemeClr val="tx1"/>
            </a:solidFill>
          </a:endParaRPr>
        </a:p>
      </dgm:t>
    </dgm:pt>
    <dgm:pt modelId="{49DFD30F-A579-4BCE-AE62-577B4DE8765C}" type="parTrans" cxnId="{5AA77FAD-1E53-4CF4-9E64-2352CDA8B9B9}">
      <dgm:prSet/>
      <dgm:spPr/>
      <dgm:t>
        <a:bodyPr/>
        <a:lstStyle/>
        <a:p>
          <a:endParaRPr lang="en-US"/>
        </a:p>
      </dgm:t>
    </dgm:pt>
    <dgm:pt modelId="{A3DAE11E-C8B9-4D1A-8BD0-CEECE1C3BCC6}" type="sibTrans" cxnId="{5AA77FAD-1E53-4CF4-9E64-2352CDA8B9B9}">
      <dgm:prSet/>
      <dgm:spPr/>
      <dgm:t>
        <a:bodyPr/>
        <a:lstStyle/>
        <a:p>
          <a:endParaRPr lang="en-US"/>
        </a:p>
      </dgm:t>
    </dgm:pt>
    <dgm:pt modelId="{EEF750D7-BAFF-4755-B645-2048F6C9B9D6}">
      <dgm:prSet custT="1"/>
      <dgm:spPr>
        <a:solidFill>
          <a:srgbClr val="FFC000"/>
        </a:solidFill>
      </dgm:spPr>
      <dgm:t>
        <a:bodyPr/>
        <a:lstStyle/>
        <a:p>
          <a:pPr rtl="0"/>
          <a:r>
            <a:rPr lang="en-GB" sz="1700" dirty="0">
              <a:solidFill>
                <a:schemeClr val="tx1"/>
              </a:solidFill>
            </a:rPr>
            <a:t>is the guardian of the EU Treaties</a:t>
          </a:r>
          <a:endParaRPr lang="en-IE" sz="1700" dirty="0">
            <a:solidFill>
              <a:schemeClr val="tx1"/>
            </a:solidFill>
          </a:endParaRPr>
        </a:p>
      </dgm:t>
    </dgm:pt>
    <dgm:pt modelId="{1EA079AD-8215-476A-8132-481C8F9E8FFA}" type="parTrans" cxnId="{3175A66E-A96C-4E26-9948-292E8C9C6EA4}">
      <dgm:prSet/>
      <dgm:spPr/>
      <dgm:t>
        <a:bodyPr/>
        <a:lstStyle/>
        <a:p>
          <a:endParaRPr lang="en-US"/>
        </a:p>
      </dgm:t>
    </dgm:pt>
    <dgm:pt modelId="{904D0C7D-0372-4A21-A4B1-090B49ED04DB}" type="sibTrans" cxnId="{3175A66E-A96C-4E26-9948-292E8C9C6EA4}">
      <dgm:prSet/>
      <dgm:spPr/>
      <dgm:t>
        <a:bodyPr/>
        <a:lstStyle/>
        <a:p>
          <a:endParaRPr lang="en-US"/>
        </a:p>
      </dgm:t>
    </dgm:pt>
    <dgm:pt modelId="{2C40F097-DF72-4D59-B5E3-90D2DF227EB2}">
      <dgm:prSet custT="1"/>
      <dgm:spPr>
        <a:solidFill>
          <a:srgbClr val="FFC000"/>
        </a:solidFill>
      </dgm:spPr>
      <dgm:t>
        <a:bodyPr/>
        <a:lstStyle/>
        <a:p>
          <a:pPr rtl="0"/>
          <a:r>
            <a:rPr lang="en-GB" sz="1700" dirty="0">
              <a:solidFill>
                <a:schemeClr val="tx1"/>
              </a:solidFill>
            </a:rPr>
            <a:t>is located in Brussels and Luxembourg</a:t>
          </a:r>
          <a:endParaRPr lang="en-IE" sz="1700" dirty="0">
            <a:solidFill>
              <a:schemeClr val="tx1"/>
            </a:solidFill>
          </a:endParaRPr>
        </a:p>
      </dgm:t>
    </dgm:pt>
    <dgm:pt modelId="{3758BB80-540D-45FF-9B8E-86F2080E582B}" type="parTrans" cxnId="{44BEDEEC-EC19-4868-83B0-7E4E656232DC}">
      <dgm:prSet/>
      <dgm:spPr/>
      <dgm:t>
        <a:bodyPr/>
        <a:lstStyle/>
        <a:p>
          <a:endParaRPr lang="en-US"/>
        </a:p>
      </dgm:t>
    </dgm:pt>
    <dgm:pt modelId="{F171CE5F-3DA0-426D-BA0E-8F1CDC221D88}" type="sibTrans" cxnId="{44BEDEEC-EC19-4868-83B0-7E4E656232DC}">
      <dgm:prSet/>
      <dgm:spPr/>
      <dgm:t>
        <a:bodyPr/>
        <a:lstStyle/>
        <a:p>
          <a:endParaRPr lang="en-US"/>
        </a:p>
      </dgm:t>
    </dgm:pt>
    <dgm:pt modelId="{8E7C3E28-BEE1-4CB0-8345-590542A53B4B}" type="pres">
      <dgm:prSet presAssocID="{4FA97B75-6A57-4D33-ABC3-B9B3C28BD963}" presName="linear" presStyleCnt="0">
        <dgm:presLayoutVars>
          <dgm:animLvl val="lvl"/>
          <dgm:resizeHandles val="exact"/>
        </dgm:presLayoutVars>
      </dgm:prSet>
      <dgm:spPr/>
    </dgm:pt>
    <dgm:pt modelId="{40CF2307-406E-4677-8693-5E4A914BB902}" type="pres">
      <dgm:prSet presAssocID="{E0EB82B8-9475-4AED-AF44-FB5C3F7887F7}" presName="parentText" presStyleLbl="node1" presStyleIdx="0" presStyleCnt="7">
        <dgm:presLayoutVars>
          <dgm:chMax val="0"/>
          <dgm:bulletEnabled val="1"/>
        </dgm:presLayoutVars>
      </dgm:prSet>
      <dgm:spPr/>
    </dgm:pt>
    <dgm:pt modelId="{F08BD79C-1BA6-442B-B98D-85DD6561CADB}" type="pres">
      <dgm:prSet presAssocID="{74558F61-CE4A-447F-8A5D-8417832E7526}" presName="spacer" presStyleCnt="0"/>
      <dgm:spPr/>
    </dgm:pt>
    <dgm:pt modelId="{08F48461-68D3-4A76-AAB9-A6AAE6BA7FA1}" type="pres">
      <dgm:prSet presAssocID="{C1EECBD9-E0D8-45C2-8F98-D08BBBAFD5A1}" presName="parentText" presStyleLbl="node1" presStyleIdx="1" presStyleCnt="7">
        <dgm:presLayoutVars>
          <dgm:chMax val="0"/>
          <dgm:bulletEnabled val="1"/>
        </dgm:presLayoutVars>
      </dgm:prSet>
      <dgm:spPr/>
    </dgm:pt>
    <dgm:pt modelId="{30F19053-1996-4E5E-9A0D-FB6C964D8DC4}" type="pres">
      <dgm:prSet presAssocID="{ED228303-0972-4BF8-9E3D-7847263463DE}" presName="spacer" presStyleCnt="0"/>
      <dgm:spPr/>
    </dgm:pt>
    <dgm:pt modelId="{346E50CA-F6B7-41F2-8D8A-4D6332E5C97D}" type="pres">
      <dgm:prSet presAssocID="{2C42F82F-59D6-4808-9E0F-A240A700DA6B}" presName="parentText" presStyleLbl="node1" presStyleIdx="2" presStyleCnt="7">
        <dgm:presLayoutVars>
          <dgm:chMax val="0"/>
          <dgm:bulletEnabled val="1"/>
        </dgm:presLayoutVars>
      </dgm:prSet>
      <dgm:spPr/>
    </dgm:pt>
    <dgm:pt modelId="{9843DDEB-6F86-49BD-87C1-D9D86C48B80B}" type="pres">
      <dgm:prSet presAssocID="{D8E85A51-3B3E-4483-9ADD-056D85BF1031}" presName="spacer" presStyleCnt="0"/>
      <dgm:spPr/>
    </dgm:pt>
    <dgm:pt modelId="{D37E5F20-5237-4726-B7B8-CA56F9306539}" type="pres">
      <dgm:prSet presAssocID="{772570FC-73D3-456C-B0DC-D86B5B71086E}" presName="parentText" presStyleLbl="node1" presStyleIdx="3" presStyleCnt="7">
        <dgm:presLayoutVars>
          <dgm:chMax val="0"/>
          <dgm:bulletEnabled val="1"/>
        </dgm:presLayoutVars>
      </dgm:prSet>
      <dgm:spPr/>
    </dgm:pt>
    <dgm:pt modelId="{ACC6C353-4BAD-46FB-A719-69B950549280}" type="pres">
      <dgm:prSet presAssocID="{CE6D9607-312E-48FE-B7EF-A62ECBEEAEF8}" presName="spacer" presStyleCnt="0"/>
      <dgm:spPr/>
    </dgm:pt>
    <dgm:pt modelId="{5F4BB77E-160B-4FD3-9D8A-5F48DEBD3967}" type="pres">
      <dgm:prSet presAssocID="{B8912B1B-6380-4D71-92B6-698FA14E6CF1}" presName="parentText" presStyleLbl="node1" presStyleIdx="4" presStyleCnt="7">
        <dgm:presLayoutVars>
          <dgm:chMax val="0"/>
          <dgm:bulletEnabled val="1"/>
        </dgm:presLayoutVars>
      </dgm:prSet>
      <dgm:spPr/>
    </dgm:pt>
    <dgm:pt modelId="{DDAD2B69-33C2-47B1-AFFE-441050819C20}" type="pres">
      <dgm:prSet presAssocID="{A3DAE11E-C8B9-4D1A-8BD0-CEECE1C3BCC6}" presName="spacer" presStyleCnt="0"/>
      <dgm:spPr/>
    </dgm:pt>
    <dgm:pt modelId="{EF5BC60A-1813-445C-97E0-C76B6CBACB4C}" type="pres">
      <dgm:prSet presAssocID="{EEF750D7-BAFF-4755-B645-2048F6C9B9D6}" presName="parentText" presStyleLbl="node1" presStyleIdx="5" presStyleCnt="7">
        <dgm:presLayoutVars>
          <dgm:chMax val="0"/>
          <dgm:bulletEnabled val="1"/>
        </dgm:presLayoutVars>
      </dgm:prSet>
      <dgm:spPr/>
    </dgm:pt>
    <dgm:pt modelId="{161340BF-70DB-4471-A7AF-22C485B7D648}" type="pres">
      <dgm:prSet presAssocID="{904D0C7D-0372-4A21-A4B1-090B49ED04DB}" presName="spacer" presStyleCnt="0"/>
      <dgm:spPr/>
    </dgm:pt>
    <dgm:pt modelId="{8BFCEDFB-DD43-4B25-BA9B-809ED4B7C8C6}" type="pres">
      <dgm:prSet presAssocID="{2C40F097-DF72-4D59-B5E3-90D2DF227EB2}" presName="parentText" presStyleLbl="node1" presStyleIdx="6" presStyleCnt="7">
        <dgm:presLayoutVars>
          <dgm:chMax val="0"/>
          <dgm:bulletEnabled val="1"/>
        </dgm:presLayoutVars>
      </dgm:prSet>
      <dgm:spPr/>
    </dgm:pt>
  </dgm:ptLst>
  <dgm:cxnLst>
    <dgm:cxn modelId="{C41D3005-2217-4688-9780-E9B8A51967CC}" srcId="{4FA97B75-6A57-4D33-ABC3-B9B3C28BD963}" destId="{E0EB82B8-9475-4AED-AF44-FB5C3F7887F7}" srcOrd="0" destOrd="0" parTransId="{73E6874D-F9F3-4E82-B140-6507E6C0C650}" sibTransId="{74558F61-CE4A-447F-8A5D-8417832E7526}"/>
    <dgm:cxn modelId="{EFA7632A-8A4B-42C2-BF44-486C0F126021}" type="presOf" srcId="{E0EB82B8-9475-4AED-AF44-FB5C3F7887F7}" destId="{40CF2307-406E-4677-8693-5E4A914BB902}" srcOrd="0" destOrd="0" presId="urn:microsoft.com/office/officeart/2005/8/layout/vList2"/>
    <dgm:cxn modelId="{92967141-126C-4475-93CF-289791780FA3}" type="presOf" srcId="{EEF750D7-BAFF-4755-B645-2048F6C9B9D6}" destId="{EF5BC60A-1813-445C-97E0-C76B6CBACB4C}" srcOrd="0" destOrd="0" presId="urn:microsoft.com/office/officeart/2005/8/layout/vList2"/>
    <dgm:cxn modelId="{3175A66E-A96C-4E26-9948-292E8C9C6EA4}" srcId="{4FA97B75-6A57-4D33-ABC3-B9B3C28BD963}" destId="{EEF750D7-BAFF-4755-B645-2048F6C9B9D6}" srcOrd="5" destOrd="0" parTransId="{1EA079AD-8215-476A-8132-481C8F9E8FFA}" sibTransId="{904D0C7D-0372-4A21-A4B1-090B49ED04DB}"/>
    <dgm:cxn modelId="{42AC4955-4243-4CA2-A7FB-3CF133BDBFA3}" type="presOf" srcId="{2C42F82F-59D6-4808-9E0F-A240A700DA6B}" destId="{346E50CA-F6B7-41F2-8D8A-4D6332E5C97D}" srcOrd="0" destOrd="0" presId="urn:microsoft.com/office/officeart/2005/8/layout/vList2"/>
    <dgm:cxn modelId="{38EDC957-1FC5-4003-BDEF-D20FE8FF71C7}" srcId="{4FA97B75-6A57-4D33-ABC3-B9B3C28BD963}" destId="{2C42F82F-59D6-4808-9E0F-A240A700DA6B}" srcOrd="2" destOrd="0" parTransId="{69BD4A42-6B9F-4EC2-A901-5AA5A906A92D}" sibTransId="{D8E85A51-3B3E-4483-9ADD-056D85BF1031}"/>
    <dgm:cxn modelId="{75AB2387-86C9-4933-8430-53A1C0D64D40}" type="presOf" srcId="{C1EECBD9-E0D8-45C2-8F98-D08BBBAFD5A1}" destId="{08F48461-68D3-4A76-AAB9-A6AAE6BA7FA1}" srcOrd="0" destOrd="0" presId="urn:microsoft.com/office/officeart/2005/8/layout/vList2"/>
    <dgm:cxn modelId="{DEF24290-AE15-4B71-8245-433125829F08}" type="presOf" srcId="{B8912B1B-6380-4D71-92B6-698FA14E6CF1}" destId="{5F4BB77E-160B-4FD3-9D8A-5F48DEBD3967}" srcOrd="0" destOrd="0" presId="urn:microsoft.com/office/officeart/2005/8/layout/vList2"/>
    <dgm:cxn modelId="{7BD06695-8A7B-4F57-8277-7DA12432977C}" srcId="{4FA97B75-6A57-4D33-ABC3-B9B3C28BD963}" destId="{C1EECBD9-E0D8-45C2-8F98-D08BBBAFD5A1}" srcOrd="1" destOrd="0" parTransId="{4CB06FC3-8138-4CCC-99EE-6760A5421340}" sibTransId="{ED228303-0972-4BF8-9E3D-7847263463DE}"/>
    <dgm:cxn modelId="{4BDDB699-81B3-4853-80C4-74185E0D8C07}" type="presOf" srcId="{4FA97B75-6A57-4D33-ABC3-B9B3C28BD963}" destId="{8E7C3E28-BEE1-4CB0-8345-590542A53B4B}" srcOrd="0" destOrd="0" presId="urn:microsoft.com/office/officeart/2005/8/layout/vList2"/>
    <dgm:cxn modelId="{5AA77FAD-1E53-4CF4-9E64-2352CDA8B9B9}" srcId="{4FA97B75-6A57-4D33-ABC3-B9B3C28BD963}" destId="{B8912B1B-6380-4D71-92B6-698FA14E6CF1}" srcOrd="4" destOrd="0" parTransId="{49DFD30F-A579-4BCE-AE62-577B4DE8765C}" sibTransId="{A3DAE11E-C8B9-4D1A-8BD0-CEECE1C3BCC6}"/>
    <dgm:cxn modelId="{C797FECF-C27F-4B82-8DA3-19DF0E3BC8FE}" type="presOf" srcId="{772570FC-73D3-456C-B0DC-D86B5B71086E}" destId="{D37E5F20-5237-4726-B7B8-CA56F9306539}" srcOrd="0" destOrd="0" presId="urn:microsoft.com/office/officeart/2005/8/layout/vList2"/>
    <dgm:cxn modelId="{E229D1D6-B246-4D15-9950-FECE2A4CD865}" srcId="{4FA97B75-6A57-4D33-ABC3-B9B3C28BD963}" destId="{772570FC-73D3-456C-B0DC-D86B5B71086E}" srcOrd="3" destOrd="0" parTransId="{CE27BA19-5028-4005-871B-2A66CC8463BD}" sibTransId="{CE6D9607-312E-48FE-B7EF-A62ECBEEAEF8}"/>
    <dgm:cxn modelId="{44BEDEEC-EC19-4868-83B0-7E4E656232DC}" srcId="{4FA97B75-6A57-4D33-ABC3-B9B3C28BD963}" destId="{2C40F097-DF72-4D59-B5E3-90D2DF227EB2}" srcOrd="6" destOrd="0" parTransId="{3758BB80-540D-45FF-9B8E-86F2080E582B}" sibTransId="{F171CE5F-3DA0-426D-BA0E-8F1CDC221D88}"/>
    <dgm:cxn modelId="{7D23DEED-C807-4B83-AA94-5CC0CFE3B895}" type="presOf" srcId="{2C40F097-DF72-4D59-B5E3-90D2DF227EB2}" destId="{8BFCEDFB-DD43-4B25-BA9B-809ED4B7C8C6}" srcOrd="0" destOrd="0" presId="urn:microsoft.com/office/officeart/2005/8/layout/vList2"/>
    <dgm:cxn modelId="{42957A97-51F7-4C6C-A549-92BAF341410C}" type="presParOf" srcId="{8E7C3E28-BEE1-4CB0-8345-590542A53B4B}" destId="{40CF2307-406E-4677-8693-5E4A914BB902}" srcOrd="0" destOrd="0" presId="urn:microsoft.com/office/officeart/2005/8/layout/vList2"/>
    <dgm:cxn modelId="{91F7373A-D9E0-46ED-94F3-95733C5E79CE}" type="presParOf" srcId="{8E7C3E28-BEE1-4CB0-8345-590542A53B4B}" destId="{F08BD79C-1BA6-442B-B98D-85DD6561CADB}" srcOrd="1" destOrd="0" presId="urn:microsoft.com/office/officeart/2005/8/layout/vList2"/>
    <dgm:cxn modelId="{78744AB6-BD58-4928-9D6C-51E599290AEB}" type="presParOf" srcId="{8E7C3E28-BEE1-4CB0-8345-590542A53B4B}" destId="{08F48461-68D3-4A76-AAB9-A6AAE6BA7FA1}" srcOrd="2" destOrd="0" presId="urn:microsoft.com/office/officeart/2005/8/layout/vList2"/>
    <dgm:cxn modelId="{D71BB5FE-7D8C-4AAF-9B6B-B42E7E9162FD}" type="presParOf" srcId="{8E7C3E28-BEE1-4CB0-8345-590542A53B4B}" destId="{30F19053-1996-4E5E-9A0D-FB6C964D8DC4}" srcOrd="3" destOrd="0" presId="urn:microsoft.com/office/officeart/2005/8/layout/vList2"/>
    <dgm:cxn modelId="{58B10B41-6624-4CD9-8B4B-B738921ABE5C}" type="presParOf" srcId="{8E7C3E28-BEE1-4CB0-8345-590542A53B4B}" destId="{346E50CA-F6B7-41F2-8D8A-4D6332E5C97D}" srcOrd="4" destOrd="0" presId="urn:microsoft.com/office/officeart/2005/8/layout/vList2"/>
    <dgm:cxn modelId="{3883CEE4-0657-4B7C-AB82-C1E2DFBFDEBE}" type="presParOf" srcId="{8E7C3E28-BEE1-4CB0-8345-590542A53B4B}" destId="{9843DDEB-6F86-49BD-87C1-D9D86C48B80B}" srcOrd="5" destOrd="0" presId="urn:microsoft.com/office/officeart/2005/8/layout/vList2"/>
    <dgm:cxn modelId="{EBEC8B62-E3B1-45C9-8569-4B8B58774D16}" type="presParOf" srcId="{8E7C3E28-BEE1-4CB0-8345-590542A53B4B}" destId="{D37E5F20-5237-4726-B7B8-CA56F9306539}" srcOrd="6" destOrd="0" presId="urn:microsoft.com/office/officeart/2005/8/layout/vList2"/>
    <dgm:cxn modelId="{28C1D831-C14F-441F-9848-FC7B81240B01}" type="presParOf" srcId="{8E7C3E28-BEE1-4CB0-8345-590542A53B4B}" destId="{ACC6C353-4BAD-46FB-A719-69B950549280}" srcOrd="7" destOrd="0" presId="urn:microsoft.com/office/officeart/2005/8/layout/vList2"/>
    <dgm:cxn modelId="{635C7F48-1932-42A6-82AB-8900A40219EB}" type="presParOf" srcId="{8E7C3E28-BEE1-4CB0-8345-590542A53B4B}" destId="{5F4BB77E-160B-4FD3-9D8A-5F48DEBD3967}" srcOrd="8" destOrd="0" presId="urn:microsoft.com/office/officeart/2005/8/layout/vList2"/>
    <dgm:cxn modelId="{8E81A5A8-9101-4332-A089-9D5935362AE7}" type="presParOf" srcId="{8E7C3E28-BEE1-4CB0-8345-590542A53B4B}" destId="{DDAD2B69-33C2-47B1-AFFE-441050819C20}" srcOrd="9" destOrd="0" presId="urn:microsoft.com/office/officeart/2005/8/layout/vList2"/>
    <dgm:cxn modelId="{1F9CE45B-7831-486B-85C0-3C6DEC7B96DF}" type="presParOf" srcId="{8E7C3E28-BEE1-4CB0-8345-590542A53B4B}" destId="{EF5BC60A-1813-445C-97E0-C76B6CBACB4C}" srcOrd="10" destOrd="0" presId="urn:microsoft.com/office/officeart/2005/8/layout/vList2"/>
    <dgm:cxn modelId="{4E859EED-32A8-45ED-8483-D7B96C0A2F01}" type="presParOf" srcId="{8E7C3E28-BEE1-4CB0-8345-590542A53B4B}" destId="{161340BF-70DB-4471-A7AF-22C485B7D648}" srcOrd="11" destOrd="0" presId="urn:microsoft.com/office/officeart/2005/8/layout/vList2"/>
    <dgm:cxn modelId="{61CA4869-60CC-454B-A39D-6F39F59B8789}" type="presParOf" srcId="{8E7C3E28-BEE1-4CB0-8345-590542A53B4B}" destId="{8BFCEDFB-DD43-4B25-BA9B-809ED4B7C8C6}" srcOrd="1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C371A80-066E-4843-AF1B-C8AA93CAC5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566C016-8BE2-4B07-9D00-E9E978582DB6}">
      <dgm:prSet custT="1"/>
      <dgm:spPr>
        <a:solidFill>
          <a:srgbClr val="FFC000"/>
        </a:solidFill>
      </dgm:spPr>
      <dgm:t>
        <a:bodyPr/>
        <a:lstStyle/>
        <a:p>
          <a:pPr rtl="0"/>
          <a:r>
            <a:rPr lang="en-GB" sz="1700" b="0" dirty="0">
              <a:solidFill>
                <a:schemeClr val="tx1"/>
              </a:solidFill>
            </a:rPr>
            <a:t>keeps track of EU laws</a:t>
          </a:r>
          <a:endParaRPr lang="en-IE" sz="1700" b="0" dirty="0">
            <a:solidFill>
              <a:schemeClr val="tx1"/>
            </a:solidFill>
          </a:endParaRPr>
        </a:p>
      </dgm:t>
    </dgm:pt>
    <dgm:pt modelId="{CEB153D9-84BF-4FE4-BFD0-0DCEFE279849}" type="parTrans" cxnId="{D00C5DFC-868D-476E-A6CD-DC9B99811799}">
      <dgm:prSet/>
      <dgm:spPr/>
      <dgm:t>
        <a:bodyPr/>
        <a:lstStyle/>
        <a:p>
          <a:endParaRPr lang="en-US"/>
        </a:p>
      </dgm:t>
    </dgm:pt>
    <dgm:pt modelId="{0CA7EC95-3DFA-473E-9905-67BADABC9725}" type="sibTrans" cxnId="{D00C5DFC-868D-476E-A6CD-DC9B99811799}">
      <dgm:prSet/>
      <dgm:spPr/>
      <dgm:t>
        <a:bodyPr/>
        <a:lstStyle/>
        <a:p>
          <a:endParaRPr lang="en-US"/>
        </a:p>
      </dgm:t>
    </dgm:pt>
    <dgm:pt modelId="{5BD8E56F-5C39-4E10-B8E3-516EB86E6DDF}">
      <dgm:prSet custT="1"/>
      <dgm:spPr>
        <a:solidFill>
          <a:srgbClr val="FFC000"/>
        </a:solidFill>
      </dgm:spPr>
      <dgm:t>
        <a:bodyPr/>
        <a:lstStyle/>
        <a:p>
          <a:pPr rtl="0"/>
          <a:r>
            <a:rPr lang="en-GB" sz="1700" b="0" dirty="0">
              <a:solidFill>
                <a:schemeClr val="tx1"/>
              </a:solidFill>
            </a:rPr>
            <a:t>makes sure that EU countries respect EU laws</a:t>
          </a:r>
          <a:endParaRPr lang="en-IE" sz="1700" b="0" dirty="0">
            <a:solidFill>
              <a:schemeClr val="tx1"/>
            </a:solidFill>
          </a:endParaRPr>
        </a:p>
      </dgm:t>
    </dgm:pt>
    <dgm:pt modelId="{280F0626-E7EE-4237-A59A-582748007B35}" type="parTrans" cxnId="{A15B52E4-9F02-4EEE-AB84-F30514E6955F}">
      <dgm:prSet/>
      <dgm:spPr/>
      <dgm:t>
        <a:bodyPr/>
        <a:lstStyle/>
        <a:p>
          <a:endParaRPr lang="en-US"/>
        </a:p>
      </dgm:t>
    </dgm:pt>
    <dgm:pt modelId="{9B1EBC72-491F-4FC5-8BAD-211725590169}" type="sibTrans" cxnId="{A15B52E4-9F02-4EEE-AB84-F30514E6955F}">
      <dgm:prSet/>
      <dgm:spPr/>
      <dgm:t>
        <a:bodyPr/>
        <a:lstStyle/>
        <a:p>
          <a:endParaRPr lang="en-US"/>
        </a:p>
      </dgm:t>
    </dgm:pt>
    <dgm:pt modelId="{5212F4F7-7584-41C8-92C4-28213919EC04}">
      <dgm:prSet custT="1"/>
      <dgm:spPr>
        <a:solidFill>
          <a:srgbClr val="FFC000"/>
        </a:solidFill>
      </dgm:spPr>
      <dgm:t>
        <a:bodyPr/>
        <a:lstStyle/>
        <a:p>
          <a:pPr rtl="0"/>
          <a:r>
            <a:rPr lang="en-GB" sz="1700" b="0" dirty="0">
              <a:solidFill>
                <a:schemeClr val="tx1"/>
              </a:solidFill>
            </a:rPr>
            <a:t>advises national courts on the interpretation of these laws</a:t>
          </a:r>
          <a:endParaRPr lang="en-IE" sz="1700" b="0" dirty="0">
            <a:solidFill>
              <a:schemeClr val="tx1"/>
            </a:solidFill>
          </a:endParaRPr>
        </a:p>
      </dgm:t>
    </dgm:pt>
    <dgm:pt modelId="{54618C3E-D594-4507-9BB7-B3C646D2F683}" type="parTrans" cxnId="{028EFBE1-826D-4D3A-A81D-734A44355C75}">
      <dgm:prSet/>
      <dgm:spPr/>
      <dgm:t>
        <a:bodyPr/>
        <a:lstStyle/>
        <a:p>
          <a:endParaRPr lang="en-US"/>
        </a:p>
      </dgm:t>
    </dgm:pt>
    <dgm:pt modelId="{049659BF-29D9-4C70-A737-2B6D9B0DCEFC}" type="sibTrans" cxnId="{028EFBE1-826D-4D3A-A81D-734A44355C75}">
      <dgm:prSet/>
      <dgm:spPr/>
      <dgm:t>
        <a:bodyPr/>
        <a:lstStyle/>
        <a:p>
          <a:endParaRPr lang="en-US"/>
        </a:p>
      </dgm:t>
    </dgm:pt>
    <dgm:pt modelId="{49E0804C-1A36-4D6B-82F3-0B1F63B5E682}">
      <dgm:prSet custT="1"/>
      <dgm:spPr>
        <a:solidFill>
          <a:srgbClr val="FFC000"/>
        </a:solidFill>
      </dgm:spPr>
      <dgm:t>
        <a:bodyPr/>
        <a:lstStyle/>
        <a:p>
          <a:pPr rtl="0"/>
          <a:r>
            <a:rPr lang="en-GB" sz="1700" b="0" dirty="0">
              <a:solidFill>
                <a:schemeClr val="tx1"/>
              </a:solidFill>
            </a:rPr>
            <a:t>fines countries if they do not respect EU laws</a:t>
          </a:r>
          <a:endParaRPr lang="en-IE" sz="1700" b="0" dirty="0">
            <a:solidFill>
              <a:schemeClr val="tx1"/>
            </a:solidFill>
          </a:endParaRPr>
        </a:p>
      </dgm:t>
    </dgm:pt>
    <dgm:pt modelId="{60529F6C-C3F9-428A-B60A-95082C0F7D4F}" type="parTrans" cxnId="{E24BF225-49D0-48AE-8730-E5645933325D}">
      <dgm:prSet/>
      <dgm:spPr/>
      <dgm:t>
        <a:bodyPr/>
        <a:lstStyle/>
        <a:p>
          <a:endParaRPr lang="en-US"/>
        </a:p>
      </dgm:t>
    </dgm:pt>
    <dgm:pt modelId="{7F9E07F5-2C86-4E64-A83B-89BCC4371EC3}" type="sibTrans" cxnId="{E24BF225-49D0-48AE-8730-E5645933325D}">
      <dgm:prSet/>
      <dgm:spPr/>
      <dgm:t>
        <a:bodyPr/>
        <a:lstStyle/>
        <a:p>
          <a:endParaRPr lang="en-US"/>
        </a:p>
      </dgm:t>
    </dgm:pt>
    <dgm:pt modelId="{5DFD3A8D-9EBC-4E59-83DE-D999C03A28F2}">
      <dgm:prSet custT="1"/>
      <dgm:spPr>
        <a:solidFill>
          <a:srgbClr val="FFC000"/>
        </a:solidFill>
      </dgm:spPr>
      <dgm:t>
        <a:bodyPr/>
        <a:lstStyle/>
        <a:p>
          <a:pPr rtl="0"/>
          <a:r>
            <a:rPr lang="en-GB" sz="1700" b="0" dirty="0">
              <a:solidFill>
                <a:schemeClr val="tx1"/>
              </a:solidFill>
            </a:rPr>
            <a:t>checks if the laws respect fundamental rights (e.g. freedom of speech, freedom of the press)</a:t>
          </a:r>
          <a:endParaRPr lang="en-IE" sz="1700" b="0" dirty="0">
            <a:solidFill>
              <a:schemeClr val="tx1"/>
            </a:solidFill>
          </a:endParaRPr>
        </a:p>
      </dgm:t>
    </dgm:pt>
    <dgm:pt modelId="{80B427B3-3F4A-487F-842A-6D5EA6210E88}" type="parTrans" cxnId="{AA72311D-2FD0-4A7C-AD1B-AD57BDC3F68B}">
      <dgm:prSet/>
      <dgm:spPr/>
      <dgm:t>
        <a:bodyPr/>
        <a:lstStyle/>
        <a:p>
          <a:endParaRPr lang="en-US"/>
        </a:p>
      </dgm:t>
    </dgm:pt>
    <dgm:pt modelId="{CDDDFC15-7877-42E4-B335-F39052B60177}" type="sibTrans" cxnId="{AA72311D-2FD0-4A7C-AD1B-AD57BDC3F68B}">
      <dgm:prSet/>
      <dgm:spPr/>
      <dgm:t>
        <a:bodyPr/>
        <a:lstStyle/>
        <a:p>
          <a:endParaRPr lang="en-US"/>
        </a:p>
      </dgm:t>
    </dgm:pt>
    <dgm:pt modelId="{6CDDDF61-8513-4011-927D-E59177B490B6}">
      <dgm:prSet custT="1"/>
      <dgm:spPr>
        <a:solidFill>
          <a:srgbClr val="FFC000"/>
        </a:solidFill>
      </dgm:spPr>
      <dgm:t>
        <a:bodyPr/>
        <a:lstStyle/>
        <a:p>
          <a:pPr rtl="0"/>
          <a:r>
            <a:rPr lang="en-GB" sz="1700" b="0" dirty="0">
              <a:solidFill>
                <a:schemeClr val="tx1"/>
              </a:solidFill>
            </a:rPr>
            <a:t>consists of one judge per EU country</a:t>
          </a:r>
          <a:endParaRPr lang="en-IE" sz="1700" b="0" dirty="0">
            <a:solidFill>
              <a:schemeClr val="tx1"/>
            </a:solidFill>
          </a:endParaRPr>
        </a:p>
      </dgm:t>
    </dgm:pt>
    <dgm:pt modelId="{77C8B466-453B-4BE8-8DEC-3744D8DEC179}" type="parTrans" cxnId="{926B413D-7E4A-4DB9-9203-BA5ACF085E83}">
      <dgm:prSet/>
      <dgm:spPr/>
      <dgm:t>
        <a:bodyPr/>
        <a:lstStyle/>
        <a:p>
          <a:endParaRPr lang="en-US"/>
        </a:p>
      </dgm:t>
    </dgm:pt>
    <dgm:pt modelId="{3E084E4C-99B7-402A-8108-A1E4DD698853}" type="sibTrans" cxnId="{926B413D-7E4A-4DB9-9203-BA5ACF085E83}">
      <dgm:prSet/>
      <dgm:spPr/>
      <dgm:t>
        <a:bodyPr/>
        <a:lstStyle/>
        <a:p>
          <a:endParaRPr lang="en-US"/>
        </a:p>
      </dgm:t>
    </dgm:pt>
    <dgm:pt modelId="{64DE1F46-588D-44F7-B665-F76C2C2730A9}">
      <dgm:prSet custT="1"/>
      <dgm:spPr>
        <a:solidFill>
          <a:srgbClr val="FFC000"/>
        </a:solidFill>
      </dgm:spPr>
      <dgm:t>
        <a:bodyPr/>
        <a:lstStyle/>
        <a:p>
          <a:pPr rtl="0"/>
          <a:r>
            <a:rPr lang="en-GB" sz="1700" b="0" dirty="0">
              <a:solidFill>
                <a:schemeClr val="tx1"/>
              </a:solidFill>
            </a:rPr>
            <a:t>is located in Luxembourg</a:t>
          </a:r>
          <a:endParaRPr lang="en-IE" sz="1700" b="0" dirty="0">
            <a:solidFill>
              <a:schemeClr val="tx1"/>
            </a:solidFill>
          </a:endParaRPr>
        </a:p>
      </dgm:t>
    </dgm:pt>
    <dgm:pt modelId="{746A7439-E37A-48EC-8D83-E9F99E213D96}" type="parTrans" cxnId="{1C4436C7-262A-403C-9115-9B3696070CB2}">
      <dgm:prSet/>
      <dgm:spPr/>
      <dgm:t>
        <a:bodyPr/>
        <a:lstStyle/>
        <a:p>
          <a:endParaRPr lang="en-US"/>
        </a:p>
      </dgm:t>
    </dgm:pt>
    <dgm:pt modelId="{3A8006CB-5C07-4931-B066-25BDF306C105}" type="sibTrans" cxnId="{1C4436C7-262A-403C-9115-9B3696070CB2}">
      <dgm:prSet/>
      <dgm:spPr/>
      <dgm:t>
        <a:bodyPr/>
        <a:lstStyle/>
        <a:p>
          <a:endParaRPr lang="en-US"/>
        </a:p>
      </dgm:t>
    </dgm:pt>
    <dgm:pt modelId="{CB99B53D-8396-43BA-932C-0C49160AE2D1}" type="pres">
      <dgm:prSet presAssocID="{1C371A80-066E-4843-AF1B-C8AA93CAC5C4}" presName="linear" presStyleCnt="0">
        <dgm:presLayoutVars>
          <dgm:animLvl val="lvl"/>
          <dgm:resizeHandles val="exact"/>
        </dgm:presLayoutVars>
      </dgm:prSet>
      <dgm:spPr/>
    </dgm:pt>
    <dgm:pt modelId="{9A4DE28F-17B5-4205-BFFB-0EBCA8C5D8BA}" type="pres">
      <dgm:prSet presAssocID="{9566C016-8BE2-4B07-9D00-E9E978582DB6}" presName="parentText" presStyleLbl="node1" presStyleIdx="0" presStyleCnt="7">
        <dgm:presLayoutVars>
          <dgm:chMax val="0"/>
          <dgm:bulletEnabled val="1"/>
        </dgm:presLayoutVars>
      </dgm:prSet>
      <dgm:spPr/>
    </dgm:pt>
    <dgm:pt modelId="{519713E7-E915-4BDD-B649-79BF6584D5BD}" type="pres">
      <dgm:prSet presAssocID="{0CA7EC95-3DFA-473E-9905-67BADABC9725}" presName="spacer" presStyleCnt="0"/>
      <dgm:spPr/>
    </dgm:pt>
    <dgm:pt modelId="{76251A12-CCF7-4C47-8263-EFA408C3CF50}" type="pres">
      <dgm:prSet presAssocID="{5BD8E56F-5C39-4E10-B8E3-516EB86E6DDF}" presName="parentText" presStyleLbl="node1" presStyleIdx="1" presStyleCnt="7">
        <dgm:presLayoutVars>
          <dgm:chMax val="0"/>
          <dgm:bulletEnabled val="1"/>
        </dgm:presLayoutVars>
      </dgm:prSet>
      <dgm:spPr/>
    </dgm:pt>
    <dgm:pt modelId="{E56EBFA2-CA54-4351-B46E-0F0B49EE3048}" type="pres">
      <dgm:prSet presAssocID="{9B1EBC72-491F-4FC5-8BAD-211725590169}" presName="spacer" presStyleCnt="0"/>
      <dgm:spPr/>
    </dgm:pt>
    <dgm:pt modelId="{CF2A7349-FD6F-4252-85AD-61C5186BA692}" type="pres">
      <dgm:prSet presAssocID="{5212F4F7-7584-41C8-92C4-28213919EC04}" presName="parentText" presStyleLbl="node1" presStyleIdx="2" presStyleCnt="7">
        <dgm:presLayoutVars>
          <dgm:chMax val="0"/>
          <dgm:bulletEnabled val="1"/>
        </dgm:presLayoutVars>
      </dgm:prSet>
      <dgm:spPr/>
    </dgm:pt>
    <dgm:pt modelId="{8770146C-E2B9-4BF7-B6A6-30478ECCACAB}" type="pres">
      <dgm:prSet presAssocID="{049659BF-29D9-4C70-A737-2B6D9B0DCEFC}" presName="spacer" presStyleCnt="0"/>
      <dgm:spPr/>
    </dgm:pt>
    <dgm:pt modelId="{38D475D4-539D-4596-9BBC-8AE7671242F2}" type="pres">
      <dgm:prSet presAssocID="{49E0804C-1A36-4D6B-82F3-0B1F63B5E682}" presName="parentText" presStyleLbl="node1" presStyleIdx="3" presStyleCnt="7">
        <dgm:presLayoutVars>
          <dgm:chMax val="0"/>
          <dgm:bulletEnabled val="1"/>
        </dgm:presLayoutVars>
      </dgm:prSet>
      <dgm:spPr/>
    </dgm:pt>
    <dgm:pt modelId="{2348164D-B661-49BB-B5CE-1A73AFA2EE23}" type="pres">
      <dgm:prSet presAssocID="{7F9E07F5-2C86-4E64-A83B-89BCC4371EC3}" presName="spacer" presStyleCnt="0"/>
      <dgm:spPr/>
    </dgm:pt>
    <dgm:pt modelId="{1A46EE3F-EBAE-49BA-B7F2-D3D3A3B2D42A}" type="pres">
      <dgm:prSet presAssocID="{5DFD3A8D-9EBC-4E59-83DE-D999C03A28F2}" presName="parentText" presStyleLbl="node1" presStyleIdx="4" presStyleCnt="7">
        <dgm:presLayoutVars>
          <dgm:chMax val="0"/>
          <dgm:bulletEnabled val="1"/>
        </dgm:presLayoutVars>
      </dgm:prSet>
      <dgm:spPr/>
    </dgm:pt>
    <dgm:pt modelId="{CB0AF00E-EB87-4DAE-84BE-AC91F987A170}" type="pres">
      <dgm:prSet presAssocID="{CDDDFC15-7877-42E4-B335-F39052B60177}" presName="spacer" presStyleCnt="0"/>
      <dgm:spPr/>
    </dgm:pt>
    <dgm:pt modelId="{5C025595-DB12-4375-8957-7A2E9C9E3075}" type="pres">
      <dgm:prSet presAssocID="{6CDDDF61-8513-4011-927D-E59177B490B6}" presName="parentText" presStyleLbl="node1" presStyleIdx="5" presStyleCnt="7">
        <dgm:presLayoutVars>
          <dgm:chMax val="0"/>
          <dgm:bulletEnabled val="1"/>
        </dgm:presLayoutVars>
      </dgm:prSet>
      <dgm:spPr/>
    </dgm:pt>
    <dgm:pt modelId="{67BF54B1-393F-49D9-AE6D-3EA78064FCDD}" type="pres">
      <dgm:prSet presAssocID="{3E084E4C-99B7-402A-8108-A1E4DD698853}" presName="spacer" presStyleCnt="0"/>
      <dgm:spPr/>
    </dgm:pt>
    <dgm:pt modelId="{E336DEEA-8F31-45DB-B883-3F3802818CA2}" type="pres">
      <dgm:prSet presAssocID="{64DE1F46-588D-44F7-B665-F76C2C2730A9}" presName="parentText" presStyleLbl="node1" presStyleIdx="6" presStyleCnt="7">
        <dgm:presLayoutVars>
          <dgm:chMax val="0"/>
          <dgm:bulletEnabled val="1"/>
        </dgm:presLayoutVars>
      </dgm:prSet>
      <dgm:spPr/>
    </dgm:pt>
  </dgm:ptLst>
  <dgm:cxnLst>
    <dgm:cxn modelId="{5AF88B07-D326-4F72-B41F-780584491841}" type="presOf" srcId="{6CDDDF61-8513-4011-927D-E59177B490B6}" destId="{5C025595-DB12-4375-8957-7A2E9C9E3075}" srcOrd="0" destOrd="0" presId="urn:microsoft.com/office/officeart/2005/8/layout/vList2"/>
    <dgm:cxn modelId="{FB49590B-DEAD-4705-8540-720AB45F5930}" type="presOf" srcId="{49E0804C-1A36-4D6B-82F3-0B1F63B5E682}" destId="{38D475D4-539D-4596-9BBC-8AE7671242F2}" srcOrd="0" destOrd="0" presId="urn:microsoft.com/office/officeart/2005/8/layout/vList2"/>
    <dgm:cxn modelId="{AA72311D-2FD0-4A7C-AD1B-AD57BDC3F68B}" srcId="{1C371A80-066E-4843-AF1B-C8AA93CAC5C4}" destId="{5DFD3A8D-9EBC-4E59-83DE-D999C03A28F2}" srcOrd="4" destOrd="0" parTransId="{80B427B3-3F4A-487F-842A-6D5EA6210E88}" sibTransId="{CDDDFC15-7877-42E4-B335-F39052B60177}"/>
    <dgm:cxn modelId="{E88D7D23-2002-40CF-8AED-5287DB69BFFA}" type="presOf" srcId="{5DFD3A8D-9EBC-4E59-83DE-D999C03A28F2}" destId="{1A46EE3F-EBAE-49BA-B7F2-D3D3A3B2D42A}" srcOrd="0" destOrd="0" presId="urn:microsoft.com/office/officeart/2005/8/layout/vList2"/>
    <dgm:cxn modelId="{E24BF225-49D0-48AE-8730-E5645933325D}" srcId="{1C371A80-066E-4843-AF1B-C8AA93CAC5C4}" destId="{49E0804C-1A36-4D6B-82F3-0B1F63B5E682}" srcOrd="3" destOrd="0" parTransId="{60529F6C-C3F9-428A-B60A-95082C0F7D4F}" sibTransId="{7F9E07F5-2C86-4E64-A83B-89BCC4371EC3}"/>
    <dgm:cxn modelId="{926B413D-7E4A-4DB9-9203-BA5ACF085E83}" srcId="{1C371A80-066E-4843-AF1B-C8AA93CAC5C4}" destId="{6CDDDF61-8513-4011-927D-E59177B490B6}" srcOrd="5" destOrd="0" parTransId="{77C8B466-453B-4BE8-8DEC-3744D8DEC179}" sibTransId="{3E084E4C-99B7-402A-8108-A1E4DD698853}"/>
    <dgm:cxn modelId="{0D38B64F-650B-4CF6-9407-5622865A1754}" type="presOf" srcId="{1C371A80-066E-4843-AF1B-C8AA93CAC5C4}" destId="{CB99B53D-8396-43BA-932C-0C49160AE2D1}" srcOrd="0" destOrd="0" presId="urn:microsoft.com/office/officeart/2005/8/layout/vList2"/>
    <dgm:cxn modelId="{7492A7B5-A239-46D5-B5F7-5F02CEC41F31}" type="presOf" srcId="{5BD8E56F-5C39-4E10-B8E3-516EB86E6DDF}" destId="{76251A12-CCF7-4C47-8263-EFA408C3CF50}" srcOrd="0" destOrd="0" presId="urn:microsoft.com/office/officeart/2005/8/layout/vList2"/>
    <dgm:cxn modelId="{1C4436C7-262A-403C-9115-9B3696070CB2}" srcId="{1C371A80-066E-4843-AF1B-C8AA93CAC5C4}" destId="{64DE1F46-588D-44F7-B665-F76C2C2730A9}" srcOrd="6" destOrd="0" parTransId="{746A7439-E37A-48EC-8D83-E9F99E213D96}" sibTransId="{3A8006CB-5C07-4931-B066-25BDF306C105}"/>
    <dgm:cxn modelId="{9B5CABCC-26EB-44A7-B27E-255DFF2DCC16}" type="presOf" srcId="{64DE1F46-588D-44F7-B665-F76C2C2730A9}" destId="{E336DEEA-8F31-45DB-B883-3F3802818CA2}" srcOrd="0" destOrd="0" presId="urn:microsoft.com/office/officeart/2005/8/layout/vList2"/>
    <dgm:cxn modelId="{D8A1D7CF-8182-4B6C-91CD-FD7901BD4BAC}" type="presOf" srcId="{5212F4F7-7584-41C8-92C4-28213919EC04}" destId="{CF2A7349-FD6F-4252-85AD-61C5186BA692}" srcOrd="0" destOrd="0" presId="urn:microsoft.com/office/officeart/2005/8/layout/vList2"/>
    <dgm:cxn modelId="{028EFBE1-826D-4D3A-A81D-734A44355C75}" srcId="{1C371A80-066E-4843-AF1B-C8AA93CAC5C4}" destId="{5212F4F7-7584-41C8-92C4-28213919EC04}" srcOrd="2" destOrd="0" parTransId="{54618C3E-D594-4507-9BB7-B3C646D2F683}" sibTransId="{049659BF-29D9-4C70-A737-2B6D9B0DCEFC}"/>
    <dgm:cxn modelId="{A15B52E4-9F02-4EEE-AB84-F30514E6955F}" srcId="{1C371A80-066E-4843-AF1B-C8AA93CAC5C4}" destId="{5BD8E56F-5C39-4E10-B8E3-516EB86E6DDF}" srcOrd="1" destOrd="0" parTransId="{280F0626-E7EE-4237-A59A-582748007B35}" sibTransId="{9B1EBC72-491F-4FC5-8BAD-211725590169}"/>
    <dgm:cxn modelId="{6D65B0EC-7E64-4245-BA8F-E846538CB0FE}" type="presOf" srcId="{9566C016-8BE2-4B07-9D00-E9E978582DB6}" destId="{9A4DE28F-17B5-4205-BFFB-0EBCA8C5D8BA}" srcOrd="0" destOrd="0" presId="urn:microsoft.com/office/officeart/2005/8/layout/vList2"/>
    <dgm:cxn modelId="{D00C5DFC-868D-476E-A6CD-DC9B99811799}" srcId="{1C371A80-066E-4843-AF1B-C8AA93CAC5C4}" destId="{9566C016-8BE2-4B07-9D00-E9E978582DB6}" srcOrd="0" destOrd="0" parTransId="{CEB153D9-84BF-4FE4-BFD0-0DCEFE279849}" sibTransId="{0CA7EC95-3DFA-473E-9905-67BADABC9725}"/>
    <dgm:cxn modelId="{1E157489-4122-41EF-A475-D7D7884A4D5E}" type="presParOf" srcId="{CB99B53D-8396-43BA-932C-0C49160AE2D1}" destId="{9A4DE28F-17B5-4205-BFFB-0EBCA8C5D8BA}" srcOrd="0" destOrd="0" presId="urn:microsoft.com/office/officeart/2005/8/layout/vList2"/>
    <dgm:cxn modelId="{49494D8A-FE9D-41A8-B4BD-4AA74B2619A0}" type="presParOf" srcId="{CB99B53D-8396-43BA-932C-0C49160AE2D1}" destId="{519713E7-E915-4BDD-B649-79BF6584D5BD}" srcOrd="1" destOrd="0" presId="urn:microsoft.com/office/officeart/2005/8/layout/vList2"/>
    <dgm:cxn modelId="{C867BE16-49F5-436A-94E9-E251D19795DA}" type="presParOf" srcId="{CB99B53D-8396-43BA-932C-0C49160AE2D1}" destId="{76251A12-CCF7-4C47-8263-EFA408C3CF50}" srcOrd="2" destOrd="0" presId="urn:microsoft.com/office/officeart/2005/8/layout/vList2"/>
    <dgm:cxn modelId="{1D8B0C10-C9FA-4666-B3F4-561A7DD75AC4}" type="presParOf" srcId="{CB99B53D-8396-43BA-932C-0C49160AE2D1}" destId="{E56EBFA2-CA54-4351-B46E-0F0B49EE3048}" srcOrd="3" destOrd="0" presId="urn:microsoft.com/office/officeart/2005/8/layout/vList2"/>
    <dgm:cxn modelId="{A33BC07E-6823-4484-9DC7-FFA51EC861B5}" type="presParOf" srcId="{CB99B53D-8396-43BA-932C-0C49160AE2D1}" destId="{CF2A7349-FD6F-4252-85AD-61C5186BA692}" srcOrd="4" destOrd="0" presId="urn:microsoft.com/office/officeart/2005/8/layout/vList2"/>
    <dgm:cxn modelId="{8C94491E-2FDA-4E24-9919-7695204A3D23}" type="presParOf" srcId="{CB99B53D-8396-43BA-932C-0C49160AE2D1}" destId="{8770146C-E2B9-4BF7-B6A6-30478ECCACAB}" srcOrd="5" destOrd="0" presId="urn:microsoft.com/office/officeart/2005/8/layout/vList2"/>
    <dgm:cxn modelId="{CF84E903-822D-462F-8B1B-5BE59382F0B6}" type="presParOf" srcId="{CB99B53D-8396-43BA-932C-0C49160AE2D1}" destId="{38D475D4-539D-4596-9BBC-8AE7671242F2}" srcOrd="6" destOrd="0" presId="urn:microsoft.com/office/officeart/2005/8/layout/vList2"/>
    <dgm:cxn modelId="{92863345-E413-46CB-8B2A-8685C2ADE10E}" type="presParOf" srcId="{CB99B53D-8396-43BA-932C-0C49160AE2D1}" destId="{2348164D-B661-49BB-B5CE-1A73AFA2EE23}" srcOrd="7" destOrd="0" presId="urn:microsoft.com/office/officeart/2005/8/layout/vList2"/>
    <dgm:cxn modelId="{ED50CC6B-FBCE-4C26-B73C-02D662633B16}" type="presParOf" srcId="{CB99B53D-8396-43BA-932C-0C49160AE2D1}" destId="{1A46EE3F-EBAE-49BA-B7F2-D3D3A3B2D42A}" srcOrd="8" destOrd="0" presId="urn:microsoft.com/office/officeart/2005/8/layout/vList2"/>
    <dgm:cxn modelId="{F56B21EF-86DD-40D0-8E1A-D25C8C8166D5}" type="presParOf" srcId="{CB99B53D-8396-43BA-932C-0C49160AE2D1}" destId="{CB0AF00E-EB87-4DAE-84BE-AC91F987A170}" srcOrd="9" destOrd="0" presId="urn:microsoft.com/office/officeart/2005/8/layout/vList2"/>
    <dgm:cxn modelId="{BFC0EF00-0698-4698-B34F-254C52F5E7DE}" type="presParOf" srcId="{CB99B53D-8396-43BA-932C-0C49160AE2D1}" destId="{5C025595-DB12-4375-8957-7A2E9C9E3075}" srcOrd="10" destOrd="0" presId="urn:microsoft.com/office/officeart/2005/8/layout/vList2"/>
    <dgm:cxn modelId="{3F6442B5-6678-40C1-BBBC-BA3CE6E523BC}" type="presParOf" srcId="{CB99B53D-8396-43BA-932C-0C49160AE2D1}" destId="{67BF54B1-393F-49D9-AE6D-3EA78064FCDD}" srcOrd="11" destOrd="0" presId="urn:microsoft.com/office/officeart/2005/8/layout/vList2"/>
    <dgm:cxn modelId="{E2E7A398-AADB-4A48-B71F-5A8A5BDA8528}" type="presParOf" srcId="{CB99B53D-8396-43BA-932C-0C49160AE2D1}" destId="{E336DEEA-8F31-45DB-B883-3F3802818CA2}"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0950FFC-163E-4EB5-A452-CBBE30A125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A63BF1-B99E-4308-A3DF-09E1B106D39E}">
      <dgm:prSet custT="1"/>
      <dgm:spPr>
        <a:solidFill>
          <a:srgbClr val="FFC000"/>
        </a:solidFill>
      </dgm:spPr>
      <dgm:t>
        <a:bodyPr/>
        <a:lstStyle/>
        <a:p>
          <a:pPr rtl="0"/>
          <a:r>
            <a:rPr lang="en-US" sz="1800" b="0" dirty="0">
              <a:solidFill>
                <a:schemeClr val="tx1"/>
              </a:solidFill>
            </a:rPr>
            <a:t>checks whether the EU’s budget has been correctly spent</a:t>
          </a:r>
          <a:endParaRPr lang="en-IE" sz="1800" b="0" dirty="0">
            <a:solidFill>
              <a:schemeClr val="tx1"/>
            </a:solidFill>
          </a:endParaRPr>
        </a:p>
      </dgm:t>
    </dgm:pt>
    <dgm:pt modelId="{76973C9F-CB76-46BE-AF50-44571A3035D4}" type="parTrans" cxnId="{681E48C3-FBB7-4197-A785-28C9EAC26B9D}">
      <dgm:prSet/>
      <dgm:spPr/>
      <dgm:t>
        <a:bodyPr/>
        <a:lstStyle/>
        <a:p>
          <a:endParaRPr lang="en-US"/>
        </a:p>
      </dgm:t>
    </dgm:pt>
    <dgm:pt modelId="{55DEA536-4451-4064-B9CD-F80BF0BB6D81}" type="sibTrans" cxnId="{681E48C3-FBB7-4197-A785-28C9EAC26B9D}">
      <dgm:prSet/>
      <dgm:spPr/>
      <dgm:t>
        <a:bodyPr/>
        <a:lstStyle/>
        <a:p>
          <a:endParaRPr lang="en-US"/>
        </a:p>
      </dgm:t>
    </dgm:pt>
    <dgm:pt modelId="{DDE7E5CF-8802-4BF1-B5AF-6CFA6C22E8E1}">
      <dgm:prSet custT="1"/>
      <dgm:spPr>
        <a:solidFill>
          <a:srgbClr val="FFC000"/>
        </a:solidFill>
      </dgm:spPr>
      <dgm:t>
        <a:bodyPr/>
        <a:lstStyle/>
        <a:p>
          <a:pPr rtl="0"/>
          <a:r>
            <a:rPr lang="en-US" sz="1800" b="0" dirty="0">
              <a:solidFill>
                <a:schemeClr val="tx1"/>
              </a:solidFill>
            </a:rPr>
            <a:t>reports fraud, corruption or other illegal activity</a:t>
          </a:r>
          <a:endParaRPr lang="en-IE" sz="1800" b="0" dirty="0">
            <a:solidFill>
              <a:schemeClr val="tx1"/>
            </a:solidFill>
          </a:endParaRPr>
        </a:p>
      </dgm:t>
    </dgm:pt>
    <dgm:pt modelId="{735DFC0E-85E3-4DCD-9933-E15A4CF091D9}" type="parTrans" cxnId="{2384E250-6F93-4E10-AE60-38497E2D33E1}">
      <dgm:prSet/>
      <dgm:spPr/>
      <dgm:t>
        <a:bodyPr/>
        <a:lstStyle/>
        <a:p>
          <a:endParaRPr lang="en-US"/>
        </a:p>
      </dgm:t>
    </dgm:pt>
    <dgm:pt modelId="{85DB7005-B14E-41DE-8801-D8C756E725CD}" type="sibTrans" cxnId="{2384E250-6F93-4E10-AE60-38497E2D33E1}">
      <dgm:prSet/>
      <dgm:spPr/>
      <dgm:t>
        <a:bodyPr/>
        <a:lstStyle/>
        <a:p>
          <a:endParaRPr lang="en-US"/>
        </a:p>
      </dgm:t>
    </dgm:pt>
    <dgm:pt modelId="{37F1273D-BF21-4A4F-91AC-1F82C2749C3F}" type="pres">
      <dgm:prSet presAssocID="{40950FFC-163E-4EB5-A452-CBBE30A125E4}" presName="linear" presStyleCnt="0">
        <dgm:presLayoutVars>
          <dgm:animLvl val="lvl"/>
          <dgm:resizeHandles val="exact"/>
        </dgm:presLayoutVars>
      </dgm:prSet>
      <dgm:spPr/>
    </dgm:pt>
    <dgm:pt modelId="{78416D14-B5FE-487D-89E3-DE5B8EBA96AE}" type="pres">
      <dgm:prSet presAssocID="{A8A63BF1-B99E-4308-A3DF-09E1B106D39E}" presName="parentText" presStyleLbl="node1" presStyleIdx="0" presStyleCnt="2">
        <dgm:presLayoutVars>
          <dgm:chMax val="0"/>
          <dgm:bulletEnabled val="1"/>
        </dgm:presLayoutVars>
      </dgm:prSet>
      <dgm:spPr/>
    </dgm:pt>
    <dgm:pt modelId="{A8D5D898-9631-44F4-808D-101EB8A5BC71}" type="pres">
      <dgm:prSet presAssocID="{55DEA536-4451-4064-B9CD-F80BF0BB6D81}" presName="spacer" presStyleCnt="0"/>
      <dgm:spPr/>
    </dgm:pt>
    <dgm:pt modelId="{9377D582-878E-4013-AA68-6AAB08392164}" type="pres">
      <dgm:prSet presAssocID="{DDE7E5CF-8802-4BF1-B5AF-6CFA6C22E8E1}" presName="parentText" presStyleLbl="node1" presStyleIdx="1" presStyleCnt="2" custLinFactY="17959" custLinFactNeighborY="100000">
        <dgm:presLayoutVars>
          <dgm:chMax val="0"/>
          <dgm:bulletEnabled val="1"/>
        </dgm:presLayoutVars>
      </dgm:prSet>
      <dgm:spPr/>
    </dgm:pt>
  </dgm:ptLst>
  <dgm:cxnLst>
    <dgm:cxn modelId="{4E177C18-0C9A-4051-A2F3-D205C42FA20E}" type="presOf" srcId="{40950FFC-163E-4EB5-A452-CBBE30A125E4}" destId="{37F1273D-BF21-4A4F-91AC-1F82C2749C3F}" srcOrd="0" destOrd="0" presId="urn:microsoft.com/office/officeart/2005/8/layout/vList2"/>
    <dgm:cxn modelId="{FD78FE6C-53D6-45DA-BF35-A2C92811CC14}" type="presOf" srcId="{DDE7E5CF-8802-4BF1-B5AF-6CFA6C22E8E1}" destId="{9377D582-878E-4013-AA68-6AAB08392164}" srcOrd="0" destOrd="0" presId="urn:microsoft.com/office/officeart/2005/8/layout/vList2"/>
    <dgm:cxn modelId="{2384E250-6F93-4E10-AE60-38497E2D33E1}" srcId="{40950FFC-163E-4EB5-A452-CBBE30A125E4}" destId="{DDE7E5CF-8802-4BF1-B5AF-6CFA6C22E8E1}" srcOrd="1" destOrd="0" parTransId="{735DFC0E-85E3-4DCD-9933-E15A4CF091D9}" sibTransId="{85DB7005-B14E-41DE-8801-D8C756E725CD}"/>
    <dgm:cxn modelId="{9ED186AF-B345-4842-8311-D157DF3974F2}" type="presOf" srcId="{A8A63BF1-B99E-4308-A3DF-09E1B106D39E}" destId="{78416D14-B5FE-487D-89E3-DE5B8EBA96AE}" srcOrd="0" destOrd="0" presId="urn:microsoft.com/office/officeart/2005/8/layout/vList2"/>
    <dgm:cxn modelId="{681E48C3-FBB7-4197-A785-28C9EAC26B9D}" srcId="{40950FFC-163E-4EB5-A452-CBBE30A125E4}" destId="{A8A63BF1-B99E-4308-A3DF-09E1B106D39E}" srcOrd="0" destOrd="0" parTransId="{76973C9F-CB76-46BE-AF50-44571A3035D4}" sibTransId="{55DEA536-4451-4064-B9CD-F80BF0BB6D81}"/>
    <dgm:cxn modelId="{C7503EBC-3043-4807-8722-4C33E7B2281A}" type="presParOf" srcId="{37F1273D-BF21-4A4F-91AC-1F82C2749C3F}" destId="{78416D14-B5FE-487D-89E3-DE5B8EBA96AE}" srcOrd="0" destOrd="0" presId="urn:microsoft.com/office/officeart/2005/8/layout/vList2"/>
    <dgm:cxn modelId="{DAEF987B-D438-4623-A44A-F44938FE77C4}" type="presParOf" srcId="{37F1273D-BF21-4A4F-91AC-1F82C2749C3F}" destId="{A8D5D898-9631-44F4-808D-101EB8A5BC71}" srcOrd="1" destOrd="0" presId="urn:microsoft.com/office/officeart/2005/8/layout/vList2"/>
    <dgm:cxn modelId="{203D0517-9976-4954-9062-1ADB60CF99FD}" type="presParOf" srcId="{37F1273D-BF21-4A4F-91AC-1F82C2749C3F}" destId="{9377D582-878E-4013-AA68-6AAB0839216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9C2E4E2-A8C7-4818-86F1-E42748B7DAE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E950B58-4F0F-4A63-879D-D2DD55D871E4}">
      <dgm:prSet custT="1"/>
      <dgm:spPr>
        <a:solidFill>
          <a:srgbClr val="FFC000"/>
        </a:solidFill>
      </dgm:spPr>
      <dgm:t>
        <a:bodyPr/>
        <a:lstStyle/>
        <a:p>
          <a:pPr rtl="0"/>
          <a:r>
            <a:rPr lang="en-GB" sz="1800" b="0" dirty="0">
              <a:solidFill>
                <a:schemeClr val="tx1"/>
              </a:solidFill>
            </a:rPr>
            <a:t>advises EU policymakers on how to best spend the budget</a:t>
          </a:r>
          <a:endParaRPr lang="en-IE" sz="1800" b="0" dirty="0">
            <a:solidFill>
              <a:schemeClr val="tx1"/>
            </a:solidFill>
          </a:endParaRPr>
        </a:p>
      </dgm:t>
    </dgm:pt>
    <dgm:pt modelId="{A94EBA0B-F81B-4CBB-9FA4-8FCA953CA701}" type="parTrans" cxnId="{7C240B24-8DDC-4452-8A24-985AE059AFE7}">
      <dgm:prSet/>
      <dgm:spPr/>
      <dgm:t>
        <a:bodyPr/>
        <a:lstStyle/>
        <a:p>
          <a:endParaRPr lang="en-US"/>
        </a:p>
      </dgm:t>
    </dgm:pt>
    <dgm:pt modelId="{9E7F0EFD-3401-4E73-A676-B7AA8D9A9B42}" type="sibTrans" cxnId="{7C240B24-8DDC-4452-8A24-985AE059AFE7}">
      <dgm:prSet/>
      <dgm:spPr/>
      <dgm:t>
        <a:bodyPr/>
        <a:lstStyle/>
        <a:p>
          <a:endParaRPr lang="en-US"/>
        </a:p>
      </dgm:t>
    </dgm:pt>
    <dgm:pt modelId="{829C8F53-664D-43CA-8CF6-AA8591F2D7EC}">
      <dgm:prSet custT="1"/>
      <dgm:spPr>
        <a:solidFill>
          <a:srgbClr val="FFC000"/>
        </a:solidFill>
      </dgm:spPr>
      <dgm:t>
        <a:bodyPr/>
        <a:lstStyle/>
        <a:p>
          <a:pPr rtl="0"/>
          <a:r>
            <a:rPr lang="en-US" sz="1800" b="0" dirty="0">
              <a:solidFill>
                <a:schemeClr val="tx1"/>
              </a:solidFill>
            </a:rPr>
            <a:t>has Members appointed by the Council for six-year terms</a:t>
          </a:r>
          <a:endParaRPr lang="en-IE" sz="1800" b="0" dirty="0">
            <a:solidFill>
              <a:schemeClr val="tx1"/>
            </a:solidFill>
          </a:endParaRPr>
        </a:p>
      </dgm:t>
    </dgm:pt>
    <dgm:pt modelId="{CE0CC0CE-E211-4B46-BFD4-EB5646B9ABDD}" type="parTrans" cxnId="{A9598146-CA58-47AF-9A07-CF5DA76ED2BC}">
      <dgm:prSet/>
      <dgm:spPr/>
      <dgm:t>
        <a:bodyPr/>
        <a:lstStyle/>
        <a:p>
          <a:endParaRPr lang="en-US"/>
        </a:p>
      </dgm:t>
    </dgm:pt>
    <dgm:pt modelId="{A01162D6-E145-45DB-A4C1-F6ED7CB0C704}" type="sibTrans" cxnId="{A9598146-CA58-47AF-9A07-CF5DA76ED2BC}">
      <dgm:prSet/>
      <dgm:spPr/>
      <dgm:t>
        <a:bodyPr/>
        <a:lstStyle/>
        <a:p>
          <a:endParaRPr lang="en-US"/>
        </a:p>
      </dgm:t>
    </dgm:pt>
    <dgm:pt modelId="{2B658093-C9C9-43D3-AC6F-BDD7B3BBB16B}" type="pres">
      <dgm:prSet presAssocID="{F9C2E4E2-A8C7-4818-86F1-E42748B7DAE2}" presName="linear" presStyleCnt="0">
        <dgm:presLayoutVars>
          <dgm:animLvl val="lvl"/>
          <dgm:resizeHandles val="exact"/>
        </dgm:presLayoutVars>
      </dgm:prSet>
      <dgm:spPr/>
    </dgm:pt>
    <dgm:pt modelId="{8CABF5D0-DF66-4BCE-A0CE-41B8F62A31AB}" type="pres">
      <dgm:prSet presAssocID="{EE950B58-4F0F-4A63-879D-D2DD55D871E4}" presName="parentText" presStyleLbl="node1" presStyleIdx="0" presStyleCnt="2">
        <dgm:presLayoutVars>
          <dgm:chMax val="0"/>
          <dgm:bulletEnabled val="1"/>
        </dgm:presLayoutVars>
      </dgm:prSet>
      <dgm:spPr/>
    </dgm:pt>
    <dgm:pt modelId="{BA0A5631-2B95-4340-8007-AB27B92D9780}" type="pres">
      <dgm:prSet presAssocID="{9E7F0EFD-3401-4E73-A676-B7AA8D9A9B42}" presName="spacer" presStyleCnt="0"/>
      <dgm:spPr/>
    </dgm:pt>
    <dgm:pt modelId="{F0EC1485-D59A-4587-BBA3-A5E170B387A4}" type="pres">
      <dgm:prSet presAssocID="{829C8F53-664D-43CA-8CF6-AA8591F2D7EC}" presName="parentText" presStyleLbl="node1" presStyleIdx="1" presStyleCnt="2">
        <dgm:presLayoutVars>
          <dgm:chMax val="0"/>
          <dgm:bulletEnabled val="1"/>
        </dgm:presLayoutVars>
      </dgm:prSet>
      <dgm:spPr/>
    </dgm:pt>
  </dgm:ptLst>
  <dgm:cxnLst>
    <dgm:cxn modelId="{FC809B16-033C-407E-8A58-5B6DEF262FCE}" type="presOf" srcId="{829C8F53-664D-43CA-8CF6-AA8591F2D7EC}" destId="{F0EC1485-D59A-4587-BBA3-A5E170B387A4}" srcOrd="0" destOrd="0" presId="urn:microsoft.com/office/officeart/2005/8/layout/vList2"/>
    <dgm:cxn modelId="{7C240B24-8DDC-4452-8A24-985AE059AFE7}" srcId="{F9C2E4E2-A8C7-4818-86F1-E42748B7DAE2}" destId="{EE950B58-4F0F-4A63-879D-D2DD55D871E4}" srcOrd="0" destOrd="0" parTransId="{A94EBA0B-F81B-4CBB-9FA4-8FCA953CA701}" sibTransId="{9E7F0EFD-3401-4E73-A676-B7AA8D9A9B42}"/>
    <dgm:cxn modelId="{A9598146-CA58-47AF-9A07-CF5DA76ED2BC}" srcId="{F9C2E4E2-A8C7-4818-86F1-E42748B7DAE2}" destId="{829C8F53-664D-43CA-8CF6-AA8591F2D7EC}" srcOrd="1" destOrd="0" parTransId="{CE0CC0CE-E211-4B46-BFD4-EB5646B9ABDD}" sibTransId="{A01162D6-E145-45DB-A4C1-F6ED7CB0C704}"/>
    <dgm:cxn modelId="{3765E76A-981A-4254-A355-15273EC136FA}" type="presOf" srcId="{EE950B58-4F0F-4A63-879D-D2DD55D871E4}" destId="{8CABF5D0-DF66-4BCE-A0CE-41B8F62A31AB}" srcOrd="0" destOrd="0" presId="urn:microsoft.com/office/officeart/2005/8/layout/vList2"/>
    <dgm:cxn modelId="{81CEC385-F2B0-4F09-9BD4-E3BD50215FC7}" type="presOf" srcId="{F9C2E4E2-A8C7-4818-86F1-E42748B7DAE2}" destId="{2B658093-C9C9-43D3-AC6F-BDD7B3BBB16B}" srcOrd="0" destOrd="0" presId="urn:microsoft.com/office/officeart/2005/8/layout/vList2"/>
    <dgm:cxn modelId="{CFAD6413-BBAF-4D55-8D3F-3A0D8006B27E}" type="presParOf" srcId="{2B658093-C9C9-43D3-AC6F-BDD7B3BBB16B}" destId="{8CABF5D0-DF66-4BCE-A0CE-41B8F62A31AB}" srcOrd="0" destOrd="0" presId="urn:microsoft.com/office/officeart/2005/8/layout/vList2"/>
    <dgm:cxn modelId="{652E62D5-EF9A-4101-A2D8-1E27BB4E3F66}" type="presParOf" srcId="{2B658093-C9C9-43D3-AC6F-BDD7B3BBB16B}" destId="{BA0A5631-2B95-4340-8007-AB27B92D9780}" srcOrd="1" destOrd="0" presId="urn:microsoft.com/office/officeart/2005/8/layout/vList2"/>
    <dgm:cxn modelId="{D07A15C2-D3F7-4F6C-AE31-E01858E2A85A}" type="presParOf" srcId="{2B658093-C9C9-43D3-AC6F-BDD7B3BBB16B}" destId="{F0EC1485-D59A-4587-BBA3-A5E170B387A4}"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A785F1A-303B-4FE1-842E-DD577CE8FC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8858E7-FE31-4F9F-B0BA-D16D320AAAE7}">
      <dgm:prSet custT="1"/>
      <dgm:spPr>
        <a:solidFill>
          <a:srgbClr val="FFC000"/>
        </a:solidFill>
      </dgm:spPr>
      <dgm:t>
        <a:bodyPr/>
        <a:lstStyle/>
        <a:p>
          <a:pPr rtl="0"/>
          <a:r>
            <a:rPr lang="en-GB" sz="1700" dirty="0">
              <a:solidFill>
                <a:schemeClr val="tx1"/>
              </a:solidFill>
            </a:rPr>
            <a:t>leads EU economic and monetary policy</a:t>
          </a:r>
          <a:endParaRPr lang="en-IE" sz="1700" dirty="0">
            <a:solidFill>
              <a:schemeClr val="tx1"/>
            </a:solidFill>
          </a:endParaRPr>
        </a:p>
      </dgm:t>
    </dgm:pt>
    <dgm:pt modelId="{CAB6654C-AB5A-4811-BF77-848890045C3C}" type="parTrans" cxnId="{1C37D5BF-13F1-411F-8BD1-9F6BB43538AB}">
      <dgm:prSet/>
      <dgm:spPr/>
      <dgm:t>
        <a:bodyPr/>
        <a:lstStyle/>
        <a:p>
          <a:endParaRPr lang="en-US"/>
        </a:p>
      </dgm:t>
    </dgm:pt>
    <dgm:pt modelId="{AECCF133-DCD4-41D1-A38B-6C2F46A7B3A8}" type="sibTrans" cxnId="{1C37D5BF-13F1-411F-8BD1-9F6BB43538AB}">
      <dgm:prSet/>
      <dgm:spPr/>
      <dgm:t>
        <a:bodyPr/>
        <a:lstStyle/>
        <a:p>
          <a:endParaRPr lang="en-US"/>
        </a:p>
      </dgm:t>
    </dgm:pt>
    <dgm:pt modelId="{A9964F8A-DB40-45B4-9591-CD62422204C1}">
      <dgm:prSet custT="1"/>
      <dgm:spPr>
        <a:solidFill>
          <a:srgbClr val="FFC000"/>
        </a:solidFill>
      </dgm:spPr>
      <dgm:t>
        <a:bodyPr/>
        <a:lstStyle/>
        <a:p>
          <a:pPr rtl="0"/>
          <a:r>
            <a:rPr lang="en-GB" sz="1700" dirty="0">
              <a:solidFill>
                <a:schemeClr val="tx1"/>
              </a:solidFill>
            </a:rPr>
            <a:t>manages the European currency – the ‘euro’</a:t>
          </a:r>
          <a:endParaRPr lang="en-IE" sz="1700" dirty="0">
            <a:solidFill>
              <a:schemeClr val="tx1"/>
            </a:solidFill>
          </a:endParaRPr>
        </a:p>
      </dgm:t>
    </dgm:pt>
    <dgm:pt modelId="{8429C25F-B843-442E-B3CC-480E24E7CAA9}" type="parTrans" cxnId="{1A149919-E6BF-41C6-AAB4-DB2A9A57279F}">
      <dgm:prSet/>
      <dgm:spPr/>
      <dgm:t>
        <a:bodyPr/>
        <a:lstStyle/>
        <a:p>
          <a:endParaRPr lang="en-US"/>
        </a:p>
      </dgm:t>
    </dgm:pt>
    <dgm:pt modelId="{10512D33-FA1D-4746-8AE2-85C5D7F461D7}" type="sibTrans" cxnId="{1A149919-E6BF-41C6-AAB4-DB2A9A57279F}">
      <dgm:prSet/>
      <dgm:spPr/>
      <dgm:t>
        <a:bodyPr/>
        <a:lstStyle/>
        <a:p>
          <a:endParaRPr lang="en-US"/>
        </a:p>
      </dgm:t>
    </dgm:pt>
    <dgm:pt modelId="{02D3C9E0-998F-4667-A716-5F6EE76E0029}">
      <dgm:prSet custT="1"/>
      <dgm:spPr>
        <a:solidFill>
          <a:srgbClr val="FFC000"/>
        </a:solidFill>
      </dgm:spPr>
      <dgm:t>
        <a:bodyPr/>
        <a:lstStyle/>
        <a:p>
          <a:pPr rtl="0"/>
          <a:r>
            <a:rPr lang="en-GB" sz="1700" dirty="0">
              <a:solidFill>
                <a:schemeClr val="tx1"/>
              </a:solidFill>
            </a:rPr>
            <a:t>is responsible for keeping the euro and prices stable</a:t>
          </a:r>
          <a:endParaRPr lang="en-IE" sz="1700" dirty="0">
            <a:solidFill>
              <a:schemeClr val="tx1"/>
            </a:solidFill>
          </a:endParaRPr>
        </a:p>
      </dgm:t>
    </dgm:pt>
    <dgm:pt modelId="{55072872-CE40-42AD-BA06-AE71E4CD9F95}" type="parTrans" cxnId="{38BFAC56-E469-47A3-A04D-BCA756436CAD}">
      <dgm:prSet/>
      <dgm:spPr/>
      <dgm:t>
        <a:bodyPr/>
        <a:lstStyle/>
        <a:p>
          <a:endParaRPr lang="en-US"/>
        </a:p>
      </dgm:t>
    </dgm:pt>
    <dgm:pt modelId="{3F6D8C45-F642-400A-8F4E-0897294682EA}" type="sibTrans" cxnId="{38BFAC56-E469-47A3-A04D-BCA756436CAD}">
      <dgm:prSet/>
      <dgm:spPr/>
      <dgm:t>
        <a:bodyPr/>
        <a:lstStyle/>
        <a:p>
          <a:endParaRPr lang="en-US"/>
        </a:p>
      </dgm:t>
    </dgm:pt>
    <dgm:pt modelId="{6C63FBD4-82FC-4599-BAF2-50E731EBB741}">
      <dgm:prSet custT="1"/>
      <dgm:spPr>
        <a:solidFill>
          <a:srgbClr val="FFC000"/>
        </a:solidFill>
      </dgm:spPr>
      <dgm:t>
        <a:bodyPr/>
        <a:lstStyle/>
        <a:p>
          <a:pPr rtl="0"/>
          <a:r>
            <a:rPr lang="en-GB" sz="1700" dirty="0">
              <a:solidFill>
                <a:schemeClr val="tx1"/>
              </a:solidFill>
            </a:rPr>
            <a:t>fixes interest rates for the euro area</a:t>
          </a:r>
          <a:endParaRPr lang="en-IE" sz="1700" dirty="0">
            <a:solidFill>
              <a:schemeClr val="tx1"/>
            </a:solidFill>
          </a:endParaRPr>
        </a:p>
      </dgm:t>
    </dgm:pt>
    <dgm:pt modelId="{EC84011B-B052-4A3D-B34C-E097DCD2A5BF}" type="parTrans" cxnId="{6EA44AC4-32B6-4DC3-9CF2-2AB764F372D8}">
      <dgm:prSet/>
      <dgm:spPr/>
      <dgm:t>
        <a:bodyPr/>
        <a:lstStyle/>
        <a:p>
          <a:endParaRPr lang="en-US"/>
        </a:p>
      </dgm:t>
    </dgm:pt>
    <dgm:pt modelId="{D2080DCA-4AE3-4085-8AEF-0EBFBC7F4F6B}" type="sibTrans" cxnId="{6EA44AC4-32B6-4DC3-9CF2-2AB764F372D8}">
      <dgm:prSet/>
      <dgm:spPr/>
      <dgm:t>
        <a:bodyPr/>
        <a:lstStyle/>
        <a:p>
          <a:endParaRPr lang="en-US"/>
        </a:p>
      </dgm:t>
    </dgm:pt>
    <dgm:pt modelId="{E1739D6F-3556-4300-AF03-1DAC28C6928B}">
      <dgm:prSet custT="1"/>
      <dgm:spPr>
        <a:solidFill>
          <a:srgbClr val="FFC000"/>
        </a:solidFill>
      </dgm:spPr>
      <dgm:t>
        <a:bodyPr/>
        <a:lstStyle/>
        <a:p>
          <a:pPr rtl="0"/>
          <a:r>
            <a:rPr lang="en-GB" sz="1700" dirty="0">
              <a:solidFill>
                <a:schemeClr val="tx1"/>
              </a:solidFill>
            </a:rPr>
            <a:t>works with the national central banks of EU countries</a:t>
          </a:r>
          <a:endParaRPr lang="en-IE" sz="1700" dirty="0">
            <a:solidFill>
              <a:schemeClr val="tx1"/>
            </a:solidFill>
          </a:endParaRPr>
        </a:p>
      </dgm:t>
    </dgm:pt>
    <dgm:pt modelId="{B0812F4F-EB4D-472C-8FB7-293053624A82}" type="parTrans" cxnId="{92BE7418-9A3A-4BA6-B4FC-9286CCBD3419}">
      <dgm:prSet/>
      <dgm:spPr/>
      <dgm:t>
        <a:bodyPr/>
        <a:lstStyle/>
        <a:p>
          <a:endParaRPr lang="en-US"/>
        </a:p>
      </dgm:t>
    </dgm:pt>
    <dgm:pt modelId="{1009306A-E08B-4497-AFCF-CE69A2E74D1E}" type="sibTrans" cxnId="{92BE7418-9A3A-4BA6-B4FC-9286CCBD3419}">
      <dgm:prSet/>
      <dgm:spPr/>
      <dgm:t>
        <a:bodyPr/>
        <a:lstStyle/>
        <a:p>
          <a:endParaRPr lang="en-US"/>
        </a:p>
      </dgm:t>
    </dgm:pt>
    <dgm:pt modelId="{C5189ECD-463B-4454-9654-9893A3308C5D}">
      <dgm:prSet custT="1"/>
      <dgm:spPr>
        <a:solidFill>
          <a:srgbClr val="FFC000"/>
        </a:solidFill>
      </dgm:spPr>
      <dgm:t>
        <a:bodyPr/>
        <a:lstStyle/>
        <a:p>
          <a:pPr rtl="0"/>
          <a:r>
            <a:rPr lang="en-GB" sz="1700" dirty="0">
              <a:solidFill>
                <a:schemeClr val="tx1"/>
              </a:solidFill>
            </a:rPr>
            <a:t>has six Members appointed by the Council for an eight-year term </a:t>
          </a:r>
          <a:r>
            <a:rPr lang="en-US" sz="1700" dirty="0">
              <a:solidFill>
                <a:schemeClr val="tx1"/>
              </a:solidFill>
            </a:rPr>
            <a:t>that cannot be renewed</a:t>
          </a:r>
          <a:endParaRPr lang="en-IE" sz="1700" dirty="0">
            <a:solidFill>
              <a:schemeClr val="tx1"/>
            </a:solidFill>
          </a:endParaRPr>
        </a:p>
      </dgm:t>
    </dgm:pt>
    <dgm:pt modelId="{E914B793-F4E0-4CFF-A7BC-1661990D645E}" type="parTrans" cxnId="{59EAAE92-4AAF-44A8-9DC1-AE2C38E11691}">
      <dgm:prSet/>
      <dgm:spPr/>
      <dgm:t>
        <a:bodyPr/>
        <a:lstStyle/>
        <a:p>
          <a:endParaRPr lang="en-US"/>
        </a:p>
      </dgm:t>
    </dgm:pt>
    <dgm:pt modelId="{0EE83BA6-640A-428C-B858-761C0EED9989}" type="sibTrans" cxnId="{59EAAE92-4AAF-44A8-9DC1-AE2C38E11691}">
      <dgm:prSet/>
      <dgm:spPr/>
      <dgm:t>
        <a:bodyPr/>
        <a:lstStyle/>
        <a:p>
          <a:endParaRPr lang="en-US"/>
        </a:p>
      </dgm:t>
    </dgm:pt>
    <dgm:pt modelId="{3F97F813-90AA-4EB4-86CE-243095AEDAE6}">
      <dgm:prSet custT="1"/>
      <dgm:spPr>
        <a:solidFill>
          <a:srgbClr val="FFC000"/>
        </a:solidFill>
      </dgm:spPr>
      <dgm:t>
        <a:bodyPr/>
        <a:lstStyle/>
        <a:p>
          <a:pPr rtl="0"/>
          <a:r>
            <a:rPr lang="en-GB" sz="1700" dirty="0">
              <a:solidFill>
                <a:schemeClr val="tx1"/>
              </a:solidFill>
            </a:rPr>
            <a:t>is located in Frankfurt (Germany)</a:t>
          </a:r>
          <a:endParaRPr lang="en-IE" sz="1700" dirty="0">
            <a:solidFill>
              <a:schemeClr val="tx1"/>
            </a:solidFill>
          </a:endParaRPr>
        </a:p>
      </dgm:t>
    </dgm:pt>
    <dgm:pt modelId="{5B0A4603-DEE4-452A-BEB0-E2938A010BD2}" type="parTrans" cxnId="{271A9C0B-8481-4F4C-BCAB-98FF945D49FE}">
      <dgm:prSet/>
      <dgm:spPr/>
      <dgm:t>
        <a:bodyPr/>
        <a:lstStyle/>
        <a:p>
          <a:endParaRPr lang="en-US"/>
        </a:p>
      </dgm:t>
    </dgm:pt>
    <dgm:pt modelId="{A83CCB43-B467-4ACC-B7D5-F80E3D4D0EBF}" type="sibTrans" cxnId="{271A9C0B-8481-4F4C-BCAB-98FF945D49FE}">
      <dgm:prSet/>
      <dgm:spPr/>
      <dgm:t>
        <a:bodyPr/>
        <a:lstStyle/>
        <a:p>
          <a:endParaRPr lang="en-US"/>
        </a:p>
      </dgm:t>
    </dgm:pt>
    <dgm:pt modelId="{C435D38D-66E7-4903-AC8E-D03833A6D1A3}" type="pres">
      <dgm:prSet presAssocID="{CA785F1A-303B-4FE1-842E-DD577CE8FC94}" presName="linear" presStyleCnt="0">
        <dgm:presLayoutVars>
          <dgm:animLvl val="lvl"/>
          <dgm:resizeHandles val="exact"/>
        </dgm:presLayoutVars>
      </dgm:prSet>
      <dgm:spPr/>
    </dgm:pt>
    <dgm:pt modelId="{3FE16EC3-41E9-4EE9-B399-BA497F9628C9}" type="pres">
      <dgm:prSet presAssocID="{7D8858E7-FE31-4F9F-B0BA-D16D320AAAE7}" presName="parentText" presStyleLbl="node1" presStyleIdx="0" presStyleCnt="7">
        <dgm:presLayoutVars>
          <dgm:chMax val="0"/>
          <dgm:bulletEnabled val="1"/>
        </dgm:presLayoutVars>
      </dgm:prSet>
      <dgm:spPr/>
    </dgm:pt>
    <dgm:pt modelId="{41AE9C1B-006D-445D-A3A3-C0AE2D3D64B6}" type="pres">
      <dgm:prSet presAssocID="{AECCF133-DCD4-41D1-A38B-6C2F46A7B3A8}" presName="spacer" presStyleCnt="0"/>
      <dgm:spPr/>
    </dgm:pt>
    <dgm:pt modelId="{96B08EC4-E184-402A-B8AE-06B1F3D1D569}" type="pres">
      <dgm:prSet presAssocID="{A9964F8A-DB40-45B4-9591-CD62422204C1}" presName="parentText" presStyleLbl="node1" presStyleIdx="1" presStyleCnt="7">
        <dgm:presLayoutVars>
          <dgm:chMax val="0"/>
          <dgm:bulletEnabled val="1"/>
        </dgm:presLayoutVars>
      </dgm:prSet>
      <dgm:spPr/>
    </dgm:pt>
    <dgm:pt modelId="{9E966409-6357-49EB-9C85-902FB5B9ABC3}" type="pres">
      <dgm:prSet presAssocID="{10512D33-FA1D-4746-8AE2-85C5D7F461D7}" presName="spacer" presStyleCnt="0"/>
      <dgm:spPr/>
    </dgm:pt>
    <dgm:pt modelId="{47FE0501-D40E-47EC-9E41-423B2E236FAA}" type="pres">
      <dgm:prSet presAssocID="{02D3C9E0-998F-4667-A716-5F6EE76E0029}" presName="parentText" presStyleLbl="node1" presStyleIdx="2" presStyleCnt="7">
        <dgm:presLayoutVars>
          <dgm:chMax val="0"/>
          <dgm:bulletEnabled val="1"/>
        </dgm:presLayoutVars>
      </dgm:prSet>
      <dgm:spPr/>
    </dgm:pt>
    <dgm:pt modelId="{24BAE707-7917-4028-83C6-0A9991E9EFB6}" type="pres">
      <dgm:prSet presAssocID="{3F6D8C45-F642-400A-8F4E-0897294682EA}" presName="spacer" presStyleCnt="0"/>
      <dgm:spPr/>
    </dgm:pt>
    <dgm:pt modelId="{68522F37-124D-4507-9DE5-1B75C78B6420}" type="pres">
      <dgm:prSet presAssocID="{6C63FBD4-82FC-4599-BAF2-50E731EBB741}" presName="parentText" presStyleLbl="node1" presStyleIdx="3" presStyleCnt="7">
        <dgm:presLayoutVars>
          <dgm:chMax val="0"/>
          <dgm:bulletEnabled val="1"/>
        </dgm:presLayoutVars>
      </dgm:prSet>
      <dgm:spPr/>
    </dgm:pt>
    <dgm:pt modelId="{5DAE1C46-6BD5-409E-8D35-B7EA89EC27C1}" type="pres">
      <dgm:prSet presAssocID="{D2080DCA-4AE3-4085-8AEF-0EBFBC7F4F6B}" presName="spacer" presStyleCnt="0"/>
      <dgm:spPr/>
    </dgm:pt>
    <dgm:pt modelId="{6EE063DE-7F51-4108-9284-6ADD12F54A5A}" type="pres">
      <dgm:prSet presAssocID="{E1739D6F-3556-4300-AF03-1DAC28C6928B}" presName="parentText" presStyleLbl="node1" presStyleIdx="4" presStyleCnt="7">
        <dgm:presLayoutVars>
          <dgm:chMax val="0"/>
          <dgm:bulletEnabled val="1"/>
        </dgm:presLayoutVars>
      </dgm:prSet>
      <dgm:spPr/>
    </dgm:pt>
    <dgm:pt modelId="{DF19E26E-FCA2-436E-BA46-234145BABC46}" type="pres">
      <dgm:prSet presAssocID="{1009306A-E08B-4497-AFCF-CE69A2E74D1E}" presName="spacer" presStyleCnt="0"/>
      <dgm:spPr/>
    </dgm:pt>
    <dgm:pt modelId="{9CF11A85-D206-4F40-B8C3-898189EA253A}" type="pres">
      <dgm:prSet presAssocID="{C5189ECD-463B-4454-9654-9893A3308C5D}" presName="parentText" presStyleLbl="node1" presStyleIdx="5" presStyleCnt="7">
        <dgm:presLayoutVars>
          <dgm:chMax val="0"/>
          <dgm:bulletEnabled val="1"/>
        </dgm:presLayoutVars>
      </dgm:prSet>
      <dgm:spPr/>
    </dgm:pt>
    <dgm:pt modelId="{55B6EB9E-B0EE-4282-BE6A-40F3F9BA6965}" type="pres">
      <dgm:prSet presAssocID="{0EE83BA6-640A-428C-B858-761C0EED9989}" presName="spacer" presStyleCnt="0"/>
      <dgm:spPr/>
    </dgm:pt>
    <dgm:pt modelId="{EB4B9D14-D3E8-449B-95FA-9A5E38DB987B}" type="pres">
      <dgm:prSet presAssocID="{3F97F813-90AA-4EB4-86CE-243095AEDAE6}" presName="parentText" presStyleLbl="node1" presStyleIdx="6" presStyleCnt="7">
        <dgm:presLayoutVars>
          <dgm:chMax val="0"/>
          <dgm:bulletEnabled val="1"/>
        </dgm:presLayoutVars>
      </dgm:prSet>
      <dgm:spPr/>
    </dgm:pt>
  </dgm:ptLst>
  <dgm:cxnLst>
    <dgm:cxn modelId="{271A9C0B-8481-4F4C-BCAB-98FF945D49FE}" srcId="{CA785F1A-303B-4FE1-842E-DD577CE8FC94}" destId="{3F97F813-90AA-4EB4-86CE-243095AEDAE6}" srcOrd="6" destOrd="0" parTransId="{5B0A4603-DEE4-452A-BEB0-E2938A010BD2}" sibTransId="{A83CCB43-B467-4ACC-B7D5-F80E3D4D0EBF}"/>
    <dgm:cxn modelId="{92BE7418-9A3A-4BA6-B4FC-9286CCBD3419}" srcId="{CA785F1A-303B-4FE1-842E-DD577CE8FC94}" destId="{E1739D6F-3556-4300-AF03-1DAC28C6928B}" srcOrd="4" destOrd="0" parTransId="{B0812F4F-EB4D-472C-8FB7-293053624A82}" sibTransId="{1009306A-E08B-4497-AFCF-CE69A2E74D1E}"/>
    <dgm:cxn modelId="{1A149919-E6BF-41C6-AAB4-DB2A9A57279F}" srcId="{CA785F1A-303B-4FE1-842E-DD577CE8FC94}" destId="{A9964F8A-DB40-45B4-9591-CD62422204C1}" srcOrd="1" destOrd="0" parTransId="{8429C25F-B843-442E-B3CC-480E24E7CAA9}" sibTransId="{10512D33-FA1D-4746-8AE2-85C5D7F461D7}"/>
    <dgm:cxn modelId="{C4763B5E-B163-44DC-B268-F1EF8BBBEE0C}" type="presOf" srcId="{C5189ECD-463B-4454-9654-9893A3308C5D}" destId="{9CF11A85-D206-4F40-B8C3-898189EA253A}" srcOrd="0" destOrd="0" presId="urn:microsoft.com/office/officeart/2005/8/layout/vList2"/>
    <dgm:cxn modelId="{DA85B148-BB88-4244-A208-EACB1B9E99FD}" type="presOf" srcId="{A9964F8A-DB40-45B4-9591-CD62422204C1}" destId="{96B08EC4-E184-402A-B8AE-06B1F3D1D569}" srcOrd="0" destOrd="0" presId="urn:microsoft.com/office/officeart/2005/8/layout/vList2"/>
    <dgm:cxn modelId="{AA1BB26A-63AB-4946-A05C-15CC4446A5D6}" type="presOf" srcId="{7D8858E7-FE31-4F9F-B0BA-D16D320AAAE7}" destId="{3FE16EC3-41E9-4EE9-B399-BA497F9628C9}" srcOrd="0" destOrd="0" presId="urn:microsoft.com/office/officeart/2005/8/layout/vList2"/>
    <dgm:cxn modelId="{0048994E-8591-4E86-87A3-2031845EB622}" type="presOf" srcId="{02D3C9E0-998F-4667-A716-5F6EE76E0029}" destId="{47FE0501-D40E-47EC-9E41-423B2E236FAA}" srcOrd="0" destOrd="0" presId="urn:microsoft.com/office/officeart/2005/8/layout/vList2"/>
    <dgm:cxn modelId="{23961A51-020A-460B-A7EA-4444659C7183}" type="presOf" srcId="{3F97F813-90AA-4EB4-86CE-243095AEDAE6}" destId="{EB4B9D14-D3E8-449B-95FA-9A5E38DB987B}" srcOrd="0" destOrd="0" presId="urn:microsoft.com/office/officeart/2005/8/layout/vList2"/>
    <dgm:cxn modelId="{39F38156-FAC7-4DF3-B1AB-B0D7750A59AB}" type="presOf" srcId="{CA785F1A-303B-4FE1-842E-DD577CE8FC94}" destId="{C435D38D-66E7-4903-AC8E-D03833A6D1A3}" srcOrd="0" destOrd="0" presId="urn:microsoft.com/office/officeart/2005/8/layout/vList2"/>
    <dgm:cxn modelId="{38BFAC56-E469-47A3-A04D-BCA756436CAD}" srcId="{CA785F1A-303B-4FE1-842E-DD577CE8FC94}" destId="{02D3C9E0-998F-4667-A716-5F6EE76E0029}" srcOrd="2" destOrd="0" parTransId="{55072872-CE40-42AD-BA06-AE71E4CD9F95}" sibTransId="{3F6D8C45-F642-400A-8F4E-0897294682EA}"/>
    <dgm:cxn modelId="{8267D981-8489-4178-A5FE-6A41484673F5}" type="presOf" srcId="{E1739D6F-3556-4300-AF03-1DAC28C6928B}" destId="{6EE063DE-7F51-4108-9284-6ADD12F54A5A}" srcOrd="0" destOrd="0" presId="urn:microsoft.com/office/officeart/2005/8/layout/vList2"/>
    <dgm:cxn modelId="{59EAAE92-4AAF-44A8-9DC1-AE2C38E11691}" srcId="{CA785F1A-303B-4FE1-842E-DD577CE8FC94}" destId="{C5189ECD-463B-4454-9654-9893A3308C5D}" srcOrd="5" destOrd="0" parTransId="{E914B793-F4E0-4CFF-A7BC-1661990D645E}" sibTransId="{0EE83BA6-640A-428C-B858-761C0EED9989}"/>
    <dgm:cxn modelId="{1C37D5BF-13F1-411F-8BD1-9F6BB43538AB}" srcId="{CA785F1A-303B-4FE1-842E-DD577CE8FC94}" destId="{7D8858E7-FE31-4F9F-B0BA-D16D320AAAE7}" srcOrd="0" destOrd="0" parTransId="{CAB6654C-AB5A-4811-BF77-848890045C3C}" sibTransId="{AECCF133-DCD4-41D1-A38B-6C2F46A7B3A8}"/>
    <dgm:cxn modelId="{6EA44AC4-32B6-4DC3-9CF2-2AB764F372D8}" srcId="{CA785F1A-303B-4FE1-842E-DD577CE8FC94}" destId="{6C63FBD4-82FC-4599-BAF2-50E731EBB741}" srcOrd="3" destOrd="0" parTransId="{EC84011B-B052-4A3D-B34C-E097DCD2A5BF}" sibTransId="{D2080DCA-4AE3-4085-8AEF-0EBFBC7F4F6B}"/>
    <dgm:cxn modelId="{E8C2A0D6-96E1-44CF-BEA6-7F0B616DE10E}" type="presOf" srcId="{6C63FBD4-82FC-4599-BAF2-50E731EBB741}" destId="{68522F37-124D-4507-9DE5-1B75C78B6420}" srcOrd="0" destOrd="0" presId="urn:microsoft.com/office/officeart/2005/8/layout/vList2"/>
    <dgm:cxn modelId="{4C3711FC-548F-4D0D-BA3C-E0F6A516EC55}" type="presParOf" srcId="{C435D38D-66E7-4903-AC8E-D03833A6D1A3}" destId="{3FE16EC3-41E9-4EE9-B399-BA497F9628C9}" srcOrd="0" destOrd="0" presId="urn:microsoft.com/office/officeart/2005/8/layout/vList2"/>
    <dgm:cxn modelId="{8954B1FF-AE84-4CB6-A3AD-BB448769859E}" type="presParOf" srcId="{C435D38D-66E7-4903-AC8E-D03833A6D1A3}" destId="{41AE9C1B-006D-445D-A3A3-C0AE2D3D64B6}" srcOrd="1" destOrd="0" presId="urn:microsoft.com/office/officeart/2005/8/layout/vList2"/>
    <dgm:cxn modelId="{E2430FE0-F6C1-4290-9C0C-37972704FBDA}" type="presParOf" srcId="{C435D38D-66E7-4903-AC8E-D03833A6D1A3}" destId="{96B08EC4-E184-402A-B8AE-06B1F3D1D569}" srcOrd="2" destOrd="0" presId="urn:microsoft.com/office/officeart/2005/8/layout/vList2"/>
    <dgm:cxn modelId="{1D26076F-3AB6-45E1-859C-B82D01A7B81B}" type="presParOf" srcId="{C435D38D-66E7-4903-AC8E-D03833A6D1A3}" destId="{9E966409-6357-49EB-9C85-902FB5B9ABC3}" srcOrd="3" destOrd="0" presId="urn:microsoft.com/office/officeart/2005/8/layout/vList2"/>
    <dgm:cxn modelId="{68FAAD80-4648-4B94-AF6D-EB593CE6B6DB}" type="presParOf" srcId="{C435D38D-66E7-4903-AC8E-D03833A6D1A3}" destId="{47FE0501-D40E-47EC-9E41-423B2E236FAA}" srcOrd="4" destOrd="0" presId="urn:microsoft.com/office/officeart/2005/8/layout/vList2"/>
    <dgm:cxn modelId="{EEDD8EEF-4E78-4682-8E08-B16D27F5EF99}" type="presParOf" srcId="{C435D38D-66E7-4903-AC8E-D03833A6D1A3}" destId="{24BAE707-7917-4028-83C6-0A9991E9EFB6}" srcOrd="5" destOrd="0" presId="urn:microsoft.com/office/officeart/2005/8/layout/vList2"/>
    <dgm:cxn modelId="{54141663-B612-4EC8-A165-45A5A0EF7150}" type="presParOf" srcId="{C435D38D-66E7-4903-AC8E-D03833A6D1A3}" destId="{68522F37-124D-4507-9DE5-1B75C78B6420}" srcOrd="6" destOrd="0" presId="urn:microsoft.com/office/officeart/2005/8/layout/vList2"/>
    <dgm:cxn modelId="{76CA03C9-97FB-4B11-AA8F-A41AEB191E6F}" type="presParOf" srcId="{C435D38D-66E7-4903-AC8E-D03833A6D1A3}" destId="{5DAE1C46-6BD5-409E-8D35-B7EA89EC27C1}" srcOrd="7" destOrd="0" presId="urn:microsoft.com/office/officeart/2005/8/layout/vList2"/>
    <dgm:cxn modelId="{927773B1-29A7-43A1-BB8C-63E1FACA8FA1}" type="presParOf" srcId="{C435D38D-66E7-4903-AC8E-D03833A6D1A3}" destId="{6EE063DE-7F51-4108-9284-6ADD12F54A5A}" srcOrd="8" destOrd="0" presId="urn:microsoft.com/office/officeart/2005/8/layout/vList2"/>
    <dgm:cxn modelId="{DB2A3D2B-28CB-4F66-851D-5832CB29CE0B}" type="presParOf" srcId="{C435D38D-66E7-4903-AC8E-D03833A6D1A3}" destId="{DF19E26E-FCA2-436E-BA46-234145BABC46}" srcOrd="9" destOrd="0" presId="urn:microsoft.com/office/officeart/2005/8/layout/vList2"/>
    <dgm:cxn modelId="{4026AD1F-B3B6-4D76-A1EF-CAD4AE7C9BB1}" type="presParOf" srcId="{C435D38D-66E7-4903-AC8E-D03833A6D1A3}" destId="{9CF11A85-D206-4F40-B8C3-898189EA253A}" srcOrd="10" destOrd="0" presId="urn:microsoft.com/office/officeart/2005/8/layout/vList2"/>
    <dgm:cxn modelId="{6BE7A426-6616-49F4-8728-BA408579A73D}" type="presParOf" srcId="{C435D38D-66E7-4903-AC8E-D03833A6D1A3}" destId="{55B6EB9E-B0EE-4282-BE6A-40F3F9BA6965}" srcOrd="11" destOrd="0" presId="urn:microsoft.com/office/officeart/2005/8/layout/vList2"/>
    <dgm:cxn modelId="{D7B7F64F-F87F-428F-B7D6-21E7B3723028}" type="presParOf" srcId="{C435D38D-66E7-4903-AC8E-D03833A6D1A3}" destId="{EB4B9D14-D3E8-449B-95FA-9A5E38DB987B}"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B3534B-F753-46E6-AB22-4DD74C74A100}"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04F95EA1-916C-470D-9740-AB0F64907A0B}">
      <dgm:prSet phldrT="[Text]" custT="1"/>
      <dgm:spPr>
        <a:solidFill>
          <a:srgbClr val="00B0F0"/>
        </a:solidFill>
        <a:ln>
          <a:solidFill>
            <a:schemeClr val="tx1"/>
          </a:solidFill>
        </a:ln>
      </dgm:spPr>
      <dgm:t>
        <a:bodyPr/>
        <a:lstStyle/>
        <a:p>
          <a:r>
            <a:rPr lang="en-US" sz="2400" b="1" dirty="0">
              <a:solidFill>
                <a:schemeClr val="tx1"/>
              </a:solidFill>
            </a:rPr>
            <a:t>1914</a:t>
          </a:r>
        </a:p>
      </dgm:t>
    </dgm:pt>
    <dgm:pt modelId="{B54F9AFF-5AF2-4557-BA3B-BF6099CE37E9}" type="parTrans" cxnId="{1134B8A9-6FD2-42EF-9EDE-F6DD28DBA47E}">
      <dgm:prSet/>
      <dgm:spPr/>
      <dgm:t>
        <a:bodyPr/>
        <a:lstStyle/>
        <a:p>
          <a:endParaRPr lang="en-US"/>
        </a:p>
      </dgm:t>
    </dgm:pt>
    <dgm:pt modelId="{A0D0EB9E-2133-457F-AF84-CB77FAB0884F}" type="sibTrans" cxnId="{1134B8A9-6FD2-42EF-9EDE-F6DD28DBA47E}">
      <dgm:prSet/>
      <dgm:spPr/>
      <dgm:t>
        <a:bodyPr/>
        <a:lstStyle/>
        <a:p>
          <a:endParaRPr lang="en-US"/>
        </a:p>
      </dgm:t>
    </dgm:pt>
    <dgm:pt modelId="{ED45E002-A715-43CA-9906-BEB7F91733D6}">
      <dgm:prSet phldrT="[Text]" custT="1"/>
      <dgm:spPr>
        <a:solidFill>
          <a:srgbClr val="00B0F0"/>
        </a:solidFill>
        <a:ln>
          <a:solidFill>
            <a:schemeClr val="tx1"/>
          </a:solidFill>
        </a:ln>
      </dgm:spPr>
      <dgm:t>
        <a:bodyPr/>
        <a:lstStyle/>
        <a:p>
          <a:r>
            <a:rPr lang="en-US" sz="2400" b="1" dirty="0">
              <a:solidFill>
                <a:schemeClr val="tx1"/>
              </a:solidFill>
            </a:rPr>
            <a:t>1918</a:t>
          </a:r>
        </a:p>
      </dgm:t>
    </dgm:pt>
    <dgm:pt modelId="{B2988112-4D61-48E2-A200-FDE8475ECA8F}" type="parTrans" cxnId="{24E4E4AF-3458-487B-AABD-79A386F9685E}">
      <dgm:prSet/>
      <dgm:spPr/>
      <dgm:t>
        <a:bodyPr/>
        <a:lstStyle/>
        <a:p>
          <a:endParaRPr lang="en-US"/>
        </a:p>
      </dgm:t>
    </dgm:pt>
    <dgm:pt modelId="{B616F2B6-CE0E-481A-BDA5-AD1938C0B75B}" type="sibTrans" cxnId="{24E4E4AF-3458-487B-AABD-79A386F9685E}">
      <dgm:prSet/>
      <dgm:spPr/>
      <dgm:t>
        <a:bodyPr/>
        <a:lstStyle/>
        <a:p>
          <a:endParaRPr lang="en-US"/>
        </a:p>
      </dgm:t>
    </dgm:pt>
    <dgm:pt modelId="{2062EC86-304E-4805-896A-A040C6B0EEFB}">
      <dgm:prSet phldrT="[Text]" custT="1"/>
      <dgm:spPr>
        <a:solidFill>
          <a:srgbClr val="00B0F0"/>
        </a:solidFill>
        <a:ln>
          <a:solidFill>
            <a:schemeClr val="tx1"/>
          </a:solidFill>
        </a:ln>
      </dgm:spPr>
      <dgm:t>
        <a:bodyPr/>
        <a:lstStyle/>
        <a:p>
          <a:r>
            <a:rPr lang="en-US" sz="2400" b="1" dirty="0">
              <a:solidFill>
                <a:schemeClr val="tx1"/>
              </a:solidFill>
            </a:rPr>
            <a:t>1939</a:t>
          </a:r>
        </a:p>
      </dgm:t>
    </dgm:pt>
    <dgm:pt modelId="{A7C4B986-E7D5-47B6-8DC6-F49978AE0277}" type="parTrans" cxnId="{45C58CEF-4BA5-4E16-9151-D6C05BA21216}">
      <dgm:prSet/>
      <dgm:spPr/>
      <dgm:t>
        <a:bodyPr/>
        <a:lstStyle/>
        <a:p>
          <a:endParaRPr lang="en-US"/>
        </a:p>
      </dgm:t>
    </dgm:pt>
    <dgm:pt modelId="{C7F9AC5C-2537-4327-9E9C-2A10249BFCA0}" type="sibTrans" cxnId="{45C58CEF-4BA5-4E16-9151-D6C05BA21216}">
      <dgm:prSet/>
      <dgm:spPr/>
      <dgm:t>
        <a:bodyPr/>
        <a:lstStyle/>
        <a:p>
          <a:endParaRPr lang="en-US"/>
        </a:p>
      </dgm:t>
    </dgm:pt>
    <dgm:pt modelId="{586FE3DA-BA79-4CA3-B39A-B63FCFFAA0F9}">
      <dgm:prSet phldrT="[Text]" custT="1"/>
      <dgm:spPr>
        <a:solidFill>
          <a:srgbClr val="00B0F0"/>
        </a:solidFill>
        <a:ln>
          <a:solidFill>
            <a:schemeClr val="tx1"/>
          </a:solidFill>
        </a:ln>
      </dgm:spPr>
      <dgm:t>
        <a:bodyPr/>
        <a:lstStyle/>
        <a:p>
          <a:r>
            <a:rPr lang="en-US" sz="2400" b="1" dirty="0">
              <a:solidFill>
                <a:schemeClr val="tx1"/>
              </a:solidFill>
            </a:rPr>
            <a:t>1945</a:t>
          </a:r>
        </a:p>
      </dgm:t>
    </dgm:pt>
    <dgm:pt modelId="{D89B398D-BF71-42D4-8E05-925D037D8C8C}" type="parTrans" cxnId="{BA8874EE-24D6-449D-B887-124B36B2CB95}">
      <dgm:prSet/>
      <dgm:spPr/>
      <dgm:t>
        <a:bodyPr/>
        <a:lstStyle/>
        <a:p>
          <a:endParaRPr lang="en-US"/>
        </a:p>
      </dgm:t>
    </dgm:pt>
    <dgm:pt modelId="{53715810-AB68-4120-A0A1-BF20894EAB82}" type="sibTrans" cxnId="{BA8874EE-24D6-449D-B887-124B36B2CB95}">
      <dgm:prSet/>
      <dgm:spPr/>
      <dgm:t>
        <a:bodyPr/>
        <a:lstStyle/>
        <a:p>
          <a:endParaRPr lang="en-US"/>
        </a:p>
      </dgm:t>
    </dgm:pt>
    <dgm:pt modelId="{8966FE07-2D8C-4F5E-B531-4ED076AF5D27}" type="pres">
      <dgm:prSet presAssocID="{A1B3534B-F753-46E6-AB22-4DD74C74A100}" presName="diagram" presStyleCnt="0">
        <dgm:presLayoutVars>
          <dgm:dir/>
        </dgm:presLayoutVars>
      </dgm:prSet>
      <dgm:spPr/>
    </dgm:pt>
    <dgm:pt modelId="{F473A85D-CA76-4E3A-BCAD-ACD51AE56F97}" type="pres">
      <dgm:prSet presAssocID="{04F95EA1-916C-470D-9740-AB0F64907A0B}" presName="composite" presStyleCnt="0"/>
      <dgm:spPr/>
    </dgm:pt>
    <dgm:pt modelId="{D60FE816-3E39-4346-9541-DE9013C0CD7F}" type="pres">
      <dgm:prSet presAssocID="{04F95EA1-916C-470D-9740-AB0F64907A0B}" presName="Image" presStyleLbl="bgShp" presStyleIdx="0" presStyleCnt="4"/>
      <dgm:spPr>
        <a:blipFill rotWithShape="1">
          <a:blip xmlns:r="http://schemas.openxmlformats.org/officeDocument/2006/relationships" r:embed="rId1"/>
          <a:stretch>
            <a:fillRect/>
          </a:stretch>
        </a:blipFill>
      </dgm:spPr>
    </dgm:pt>
    <dgm:pt modelId="{661DA055-562D-474C-89A4-8490B75CEAA8}" type="pres">
      <dgm:prSet presAssocID="{04F95EA1-916C-470D-9740-AB0F64907A0B}" presName="Parent" presStyleLbl="node0" presStyleIdx="0" presStyleCnt="4">
        <dgm:presLayoutVars>
          <dgm:bulletEnabled val="1"/>
        </dgm:presLayoutVars>
      </dgm:prSet>
      <dgm:spPr/>
    </dgm:pt>
    <dgm:pt modelId="{41264CFE-CFDC-4E75-AD2B-108E948158E2}" type="pres">
      <dgm:prSet presAssocID="{A0D0EB9E-2133-457F-AF84-CB77FAB0884F}" presName="sibTrans" presStyleCnt="0"/>
      <dgm:spPr/>
    </dgm:pt>
    <dgm:pt modelId="{E75785FC-FA01-4CCE-9731-5F62EEC62978}" type="pres">
      <dgm:prSet presAssocID="{ED45E002-A715-43CA-9906-BEB7F91733D6}" presName="composite" presStyleCnt="0"/>
      <dgm:spPr/>
    </dgm:pt>
    <dgm:pt modelId="{88BD178F-D8A5-4038-AB32-EB171CB24442}" type="pres">
      <dgm:prSet presAssocID="{ED45E002-A715-43CA-9906-BEB7F91733D6}" presName="Image" presStyleLbl="bgShp" presStyleIdx="1" presStyleCnt="4"/>
      <dgm:spPr>
        <a:blipFill rotWithShape="1">
          <a:blip xmlns:r="http://schemas.openxmlformats.org/officeDocument/2006/relationships" r:embed="rId2"/>
          <a:stretch>
            <a:fillRect/>
          </a:stretch>
        </a:blipFill>
      </dgm:spPr>
    </dgm:pt>
    <dgm:pt modelId="{43E45C0E-9B95-4125-8000-06B30E5FC073}" type="pres">
      <dgm:prSet presAssocID="{ED45E002-A715-43CA-9906-BEB7F91733D6}" presName="Parent" presStyleLbl="node0" presStyleIdx="1" presStyleCnt="4">
        <dgm:presLayoutVars>
          <dgm:bulletEnabled val="1"/>
        </dgm:presLayoutVars>
      </dgm:prSet>
      <dgm:spPr/>
    </dgm:pt>
    <dgm:pt modelId="{68F5AA3E-9235-4465-87DD-787367D0AE7E}" type="pres">
      <dgm:prSet presAssocID="{B616F2B6-CE0E-481A-BDA5-AD1938C0B75B}" presName="sibTrans" presStyleCnt="0"/>
      <dgm:spPr/>
    </dgm:pt>
    <dgm:pt modelId="{7BF6BB17-4188-49D5-85DA-EE0E9910342F}" type="pres">
      <dgm:prSet presAssocID="{2062EC86-304E-4805-896A-A040C6B0EEFB}" presName="composite" presStyleCnt="0"/>
      <dgm:spPr/>
    </dgm:pt>
    <dgm:pt modelId="{3950F79D-9A6C-40C2-BCB4-208FB67CFEF2}" type="pres">
      <dgm:prSet presAssocID="{2062EC86-304E-4805-896A-A040C6B0EEFB}" presName="Image" presStyleLbl="bgShp" presStyleIdx="2" presStyleCnt="4"/>
      <dgm:spPr>
        <a:blipFill rotWithShape="1">
          <a:blip xmlns:r="http://schemas.openxmlformats.org/officeDocument/2006/relationships" r:embed="rId3"/>
          <a:stretch>
            <a:fillRect/>
          </a:stretch>
        </a:blipFill>
      </dgm:spPr>
    </dgm:pt>
    <dgm:pt modelId="{82532F62-78F8-4353-B5D9-71F96297137D}" type="pres">
      <dgm:prSet presAssocID="{2062EC86-304E-4805-896A-A040C6B0EEFB}" presName="Parent" presStyleLbl="node0" presStyleIdx="2" presStyleCnt="4">
        <dgm:presLayoutVars>
          <dgm:bulletEnabled val="1"/>
        </dgm:presLayoutVars>
      </dgm:prSet>
      <dgm:spPr/>
    </dgm:pt>
    <dgm:pt modelId="{5E1BD5DB-BCB6-4F73-BA2C-3A4A9A751668}" type="pres">
      <dgm:prSet presAssocID="{C7F9AC5C-2537-4327-9E9C-2A10249BFCA0}" presName="sibTrans" presStyleCnt="0"/>
      <dgm:spPr/>
    </dgm:pt>
    <dgm:pt modelId="{667D435D-9591-4C76-8267-601280F6DBC0}" type="pres">
      <dgm:prSet presAssocID="{586FE3DA-BA79-4CA3-B39A-B63FCFFAA0F9}" presName="composite" presStyleCnt="0"/>
      <dgm:spPr/>
    </dgm:pt>
    <dgm:pt modelId="{8843B5AF-756E-43EC-B20E-8E43EE9C1DE7}" type="pres">
      <dgm:prSet presAssocID="{586FE3DA-BA79-4CA3-B39A-B63FCFFAA0F9}" presName="Image" presStyleLbl="bgShp" presStyleIdx="3" presStyleCnt="4"/>
      <dgm:spPr>
        <a:blipFill rotWithShape="1">
          <a:blip xmlns:r="http://schemas.openxmlformats.org/officeDocument/2006/relationships" r:embed="rId4"/>
          <a:stretch>
            <a:fillRect/>
          </a:stretch>
        </a:blipFill>
      </dgm:spPr>
    </dgm:pt>
    <dgm:pt modelId="{F0F2D078-F01C-4212-853D-AED86D2D1B66}" type="pres">
      <dgm:prSet presAssocID="{586FE3DA-BA79-4CA3-B39A-B63FCFFAA0F9}" presName="Parent" presStyleLbl="node0" presStyleIdx="3" presStyleCnt="4">
        <dgm:presLayoutVars>
          <dgm:bulletEnabled val="1"/>
        </dgm:presLayoutVars>
      </dgm:prSet>
      <dgm:spPr/>
    </dgm:pt>
  </dgm:ptLst>
  <dgm:cxnLst>
    <dgm:cxn modelId="{F5A09045-621B-4DDE-8625-B143BCB1E235}" type="presOf" srcId="{A1B3534B-F753-46E6-AB22-4DD74C74A100}" destId="{8966FE07-2D8C-4F5E-B531-4ED076AF5D27}" srcOrd="0" destOrd="0" presId="urn:microsoft.com/office/officeart/2008/layout/BendingPictureCaption"/>
    <dgm:cxn modelId="{972B1388-DAD1-4CFE-9729-DAB87BE865FD}" type="presOf" srcId="{2062EC86-304E-4805-896A-A040C6B0EEFB}" destId="{82532F62-78F8-4353-B5D9-71F96297137D}" srcOrd="0" destOrd="0" presId="urn:microsoft.com/office/officeart/2008/layout/BendingPictureCaption"/>
    <dgm:cxn modelId="{1134B8A9-6FD2-42EF-9EDE-F6DD28DBA47E}" srcId="{A1B3534B-F753-46E6-AB22-4DD74C74A100}" destId="{04F95EA1-916C-470D-9740-AB0F64907A0B}" srcOrd="0" destOrd="0" parTransId="{B54F9AFF-5AF2-4557-BA3B-BF6099CE37E9}" sibTransId="{A0D0EB9E-2133-457F-AF84-CB77FAB0884F}"/>
    <dgm:cxn modelId="{24E4E4AF-3458-487B-AABD-79A386F9685E}" srcId="{A1B3534B-F753-46E6-AB22-4DD74C74A100}" destId="{ED45E002-A715-43CA-9906-BEB7F91733D6}" srcOrd="1" destOrd="0" parTransId="{B2988112-4D61-48E2-A200-FDE8475ECA8F}" sibTransId="{B616F2B6-CE0E-481A-BDA5-AD1938C0B75B}"/>
    <dgm:cxn modelId="{303B28DF-D329-4DF2-B1B0-152165846CE0}" type="presOf" srcId="{586FE3DA-BA79-4CA3-B39A-B63FCFFAA0F9}" destId="{F0F2D078-F01C-4212-853D-AED86D2D1B66}" srcOrd="0" destOrd="0" presId="urn:microsoft.com/office/officeart/2008/layout/BendingPictureCaption"/>
    <dgm:cxn modelId="{2F42FAE0-B277-44DE-AE30-A17D6B809871}" type="presOf" srcId="{ED45E002-A715-43CA-9906-BEB7F91733D6}" destId="{43E45C0E-9B95-4125-8000-06B30E5FC073}" srcOrd="0" destOrd="0" presId="urn:microsoft.com/office/officeart/2008/layout/BendingPictureCaption"/>
    <dgm:cxn modelId="{D18363E6-8F97-499B-982F-14303D961060}" type="presOf" srcId="{04F95EA1-916C-470D-9740-AB0F64907A0B}" destId="{661DA055-562D-474C-89A4-8490B75CEAA8}" srcOrd="0" destOrd="0" presId="urn:microsoft.com/office/officeart/2008/layout/BendingPictureCaption"/>
    <dgm:cxn modelId="{BA8874EE-24D6-449D-B887-124B36B2CB95}" srcId="{A1B3534B-F753-46E6-AB22-4DD74C74A100}" destId="{586FE3DA-BA79-4CA3-B39A-B63FCFFAA0F9}" srcOrd="3" destOrd="0" parTransId="{D89B398D-BF71-42D4-8E05-925D037D8C8C}" sibTransId="{53715810-AB68-4120-A0A1-BF20894EAB82}"/>
    <dgm:cxn modelId="{45C58CEF-4BA5-4E16-9151-D6C05BA21216}" srcId="{A1B3534B-F753-46E6-AB22-4DD74C74A100}" destId="{2062EC86-304E-4805-896A-A040C6B0EEFB}" srcOrd="2" destOrd="0" parTransId="{A7C4B986-E7D5-47B6-8DC6-F49978AE0277}" sibTransId="{C7F9AC5C-2537-4327-9E9C-2A10249BFCA0}"/>
    <dgm:cxn modelId="{D87FA33F-46F9-4D74-B235-67B69CCE2BF3}" type="presParOf" srcId="{8966FE07-2D8C-4F5E-B531-4ED076AF5D27}" destId="{F473A85D-CA76-4E3A-BCAD-ACD51AE56F97}" srcOrd="0" destOrd="0" presId="urn:microsoft.com/office/officeart/2008/layout/BendingPictureCaption"/>
    <dgm:cxn modelId="{A9ECAC5A-97F7-403C-9DAE-F7868414B737}" type="presParOf" srcId="{F473A85D-CA76-4E3A-BCAD-ACD51AE56F97}" destId="{D60FE816-3E39-4346-9541-DE9013C0CD7F}" srcOrd="0" destOrd="0" presId="urn:microsoft.com/office/officeart/2008/layout/BendingPictureCaption"/>
    <dgm:cxn modelId="{B0632BC1-B478-49B6-94B0-927ED081772C}" type="presParOf" srcId="{F473A85D-CA76-4E3A-BCAD-ACD51AE56F97}" destId="{661DA055-562D-474C-89A4-8490B75CEAA8}" srcOrd="1" destOrd="0" presId="urn:microsoft.com/office/officeart/2008/layout/BendingPictureCaption"/>
    <dgm:cxn modelId="{11E39378-43C6-45BB-AB60-DBCAFB0CF3D6}" type="presParOf" srcId="{8966FE07-2D8C-4F5E-B531-4ED076AF5D27}" destId="{41264CFE-CFDC-4E75-AD2B-108E948158E2}" srcOrd="1" destOrd="0" presId="urn:microsoft.com/office/officeart/2008/layout/BendingPictureCaption"/>
    <dgm:cxn modelId="{6F2CE0F8-A292-4543-A564-784F88E1F70C}" type="presParOf" srcId="{8966FE07-2D8C-4F5E-B531-4ED076AF5D27}" destId="{E75785FC-FA01-4CCE-9731-5F62EEC62978}" srcOrd="2" destOrd="0" presId="urn:microsoft.com/office/officeart/2008/layout/BendingPictureCaption"/>
    <dgm:cxn modelId="{7BB4768C-EEF5-4D24-A440-B7803EE61553}" type="presParOf" srcId="{E75785FC-FA01-4CCE-9731-5F62EEC62978}" destId="{88BD178F-D8A5-4038-AB32-EB171CB24442}" srcOrd="0" destOrd="0" presId="urn:microsoft.com/office/officeart/2008/layout/BendingPictureCaption"/>
    <dgm:cxn modelId="{B0DDA2BB-99ED-461E-954F-FDE8C6BB2281}" type="presParOf" srcId="{E75785FC-FA01-4CCE-9731-5F62EEC62978}" destId="{43E45C0E-9B95-4125-8000-06B30E5FC073}" srcOrd="1" destOrd="0" presId="urn:microsoft.com/office/officeart/2008/layout/BendingPictureCaption"/>
    <dgm:cxn modelId="{35BDE300-37EB-44BC-8E5C-BF2BF24B9FCB}" type="presParOf" srcId="{8966FE07-2D8C-4F5E-B531-4ED076AF5D27}" destId="{68F5AA3E-9235-4465-87DD-787367D0AE7E}" srcOrd="3" destOrd="0" presId="urn:microsoft.com/office/officeart/2008/layout/BendingPictureCaption"/>
    <dgm:cxn modelId="{A0B9BD18-F421-4167-85D4-31117D4E5BBF}" type="presParOf" srcId="{8966FE07-2D8C-4F5E-B531-4ED076AF5D27}" destId="{7BF6BB17-4188-49D5-85DA-EE0E9910342F}" srcOrd="4" destOrd="0" presId="urn:microsoft.com/office/officeart/2008/layout/BendingPictureCaption"/>
    <dgm:cxn modelId="{4253D3F8-C5EC-4DCF-B237-2D98E2E5CB22}" type="presParOf" srcId="{7BF6BB17-4188-49D5-85DA-EE0E9910342F}" destId="{3950F79D-9A6C-40C2-BCB4-208FB67CFEF2}" srcOrd="0" destOrd="0" presId="urn:microsoft.com/office/officeart/2008/layout/BendingPictureCaption"/>
    <dgm:cxn modelId="{2F0FF8A5-8BBF-4FBB-BD14-6F4BE472A909}" type="presParOf" srcId="{7BF6BB17-4188-49D5-85DA-EE0E9910342F}" destId="{82532F62-78F8-4353-B5D9-71F96297137D}" srcOrd="1" destOrd="0" presId="urn:microsoft.com/office/officeart/2008/layout/BendingPictureCaption"/>
    <dgm:cxn modelId="{923513BB-119B-48F8-BBFE-C920D755D91D}" type="presParOf" srcId="{8966FE07-2D8C-4F5E-B531-4ED076AF5D27}" destId="{5E1BD5DB-BCB6-4F73-BA2C-3A4A9A751668}" srcOrd="5" destOrd="0" presId="urn:microsoft.com/office/officeart/2008/layout/BendingPictureCaption"/>
    <dgm:cxn modelId="{F78A41D3-8CD3-4705-9042-BD015715DBDC}" type="presParOf" srcId="{8966FE07-2D8C-4F5E-B531-4ED076AF5D27}" destId="{667D435D-9591-4C76-8267-601280F6DBC0}" srcOrd="6" destOrd="0" presId="urn:microsoft.com/office/officeart/2008/layout/BendingPictureCaption"/>
    <dgm:cxn modelId="{9AF9ACD2-3EA9-4D08-94B6-3885C8C031DF}" type="presParOf" srcId="{667D435D-9591-4C76-8267-601280F6DBC0}" destId="{8843B5AF-756E-43EC-B20E-8E43EE9C1DE7}" srcOrd="0" destOrd="0" presId="urn:microsoft.com/office/officeart/2008/layout/BendingPictureCaption"/>
    <dgm:cxn modelId="{763F2FED-6882-4A6E-ABFD-0D509D440595}" type="presParOf" srcId="{667D435D-9591-4C76-8267-601280F6DBC0}" destId="{F0F2D078-F01C-4212-853D-AED86D2D1B66}"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en-IE" b="0" dirty="0">
              <a:solidFill>
                <a:schemeClr val="bg1"/>
              </a:solidFill>
            </a:rPr>
            <a:t>Youth Guarantee Scheme </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AE1E4721-4536-4E53-B78E-F5EBDFE973C6}">
      <dgm:prSet phldrT="[Text]"/>
      <dgm:spPr>
        <a:solidFill>
          <a:srgbClr val="C00000"/>
        </a:solidFill>
      </dgm:spPr>
      <dgm:t>
        <a:bodyPr/>
        <a:lstStyle/>
        <a:p>
          <a:r>
            <a:rPr lang="en-US" dirty="0"/>
            <a:t>EURES</a:t>
          </a:r>
        </a:p>
      </dgm:t>
    </dgm:pt>
    <dgm:pt modelId="{AFD5F15A-E751-41F4-B350-823B4784BD88}" type="parTrans" cxnId="{2429AA98-8FC2-44C8-B507-FFF07C154296}">
      <dgm:prSet/>
      <dgm:spPr/>
      <dgm:t>
        <a:bodyPr/>
        <a:lstStyle/>
        <a:p>
          <a:endParaRPr lang="en-US"/>
        </a:p>
      </dgm:t>
    </dgm:pt>
    <dgm:pt modelId="{D5DAE98A-5702-4807-87A7-136835FB93B4}" type="sibTrans" cxnId="{2429AA98-8FC2-44C8-B507-FFF07C154296}">
      <dgm:prSet/>
      <dgm:spPr/>
      <dgm:t>
        <a:bodyPr/>
        <a:lstStyle/>
        <a:p>
          <a:endParaRPr lang="en-US"/>
        </a:p>
      </dgm:t>
    </dgm:pt>
    <dgm:pt modelId="{1B84C03F-BD1E-4A6C-A3EB-C26B2CDB2812}">
      <dgm:prSet phldrT="[Text]"/>
      <dgm:spPr>
        <a:solidFill>
          <a:srgbClr val="C00000"/>
        </a:solidFill>
      </dgm:spPr>
      <dgm:t>
        <a:bodyPr/>
        <a:lstStyle/>
        <a:p>
          <a:r>
            <a:rPr lang="en-US" dirty="0"/>
            <a:t>ERASMUS+</a:t>
          </a: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en-US" dirty="0"/>
            <a:t>European Solidarity Corps</a:t>
          </a:r>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custLinFactNeighborX="1863" custLinFactNeighborY="-2877"/>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dgm:spPr>
    </dgm:pt>
    <dgm:pt modelId="{CF204A7B-9FC3-40EF-93B9-97FEB18F3BA9}" type="pres">
      <dgm:prSet presAssocID="{AE1E4721-4536-4E53-B78E-F5EBDFE973C6}" presName="Parent" presStyleLbl="node0" presStyleIdx="1" presStyleCnt="4">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dgm:spPr>
    </dgm:pt>
    <dgm:pt modelId="{77750A1C-A603-4501-A970-577A318CA0F2}" type="pres">
      <dgm:prSet presAssocID="{1B84C03F-BD1E-4A6C-A3EB-C26B2CDB2812}" presName="Parent" presStyleLbl="node0" presStyleIdx="2" presStyleCnt="4">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dgm:spPr>
    </dgm:pt>
    <dgm:pt modelId="{B12E3613-BF4C-4FCB-A5ED-EEA2B050432E}" type="pres">
      <dgm:prSet presAssocID="{3F66B546-3353-4E68-8541-5875D7D5CA93}"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en-IE" b="0" dirty="0">
              <a:solidFill>
                <a:schemeClr val="bg1"/>
              </a:solidFill>
            </a:rPr>
            <a:t>Discover EU</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dgm:spPr>
        <a:solidFill>
          <a:srgbClr val="C00000"/>
        </a:solidFill>
      </dgm:spPr>
      <dgm:t>
        <a:bodyPr/>
        <a:lstStyle/>
        <a:p>
          <a:r>
            <a:rPr lang="en-US" dirty="0"/>
            <a:t>Healthcare assistance</a:t>
          </a: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en-IE" dirty="0"/>
            <a:t>Passenger rights</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41FD48AF-82EF-4C3D-8B83-73D2189AF7F5}">
      <dgm:prSet phldrT="[Text]"/>
      <dgm:spPr>
        <a:solidFill>
          <a:srgbClr val="C00000"/>
        </a:solidFill>
      </dgm:spPr>
      <dgm:t>
        <a:bodyPr/>
        <a:lstStyle/>
        <a:p>
          <a:r>
            <a:rPr lang="en-IE" b="0" dirty="0">
              <a:solidFill>
                <a:schemeClr val="bg1"/>
              </a:solidFill>
            </a:rPr>
            <a:t>Access to digital subscriptions</a:t>
          </a:r>
          <a:endParaRPr lang="en-US" b="0" dirty="0"/>
        </a:p>
      </dgm:t>
    </dgm:pt>
    <dgm:pt modelId="{9B4CE36B-CE16-442A-8727-ACCE4EB8B310}" type="parTrans" cxnId="{A10EDF5C-E319-484F-9B6D-668168CB1643}">
      <dgm:prSet/>
      <dgm:spPr/>
      <dgm:t>
        <a:bodyPr/>
        <a:lstStyle/>
        <a:p>
          <a:endParaRPr lang="en-US"/>
        </a:p>
      </dgm:t>
    </dgm:pt>
    <dgm:pt modelId="{59A4EF1F-042C-4FE0-8FEB-1C416B2320D3}" type="sibTrans" cxnId="{A10EDF5C-E319-484F-9B6D-668168CB1643}">
      <dgm:prSet/>
      <dgm:spPr/>
      <dgm:t>
        <a:bodyPr/>
        <a:lstStyle/>
        <a:p>
          <a:endParaRPr lang="en-US"/>
        </a:p>
      </dgm:t>
    </dgm:pt>
    <dgm:pt modelId="{AE1E4721-4536-4E53-B78E-F5EBDFE973C6}">
      <dgm:prSet phldrT="[Text]"/>
      <dgm:spPr>
        <a:solidFill>
          <a:srgbClr val="C00000"/>
        </a:solidFill>
      </dgm:spPr>
      <dgm:t>
        <a:bodyPr/>
        <a:lstStyle/>
        <a:p>
          <a:r>
            <a:rPr lang="en-IE" b="0" dirty="0"/>
            <a:t>Free roaming</a:t>
          </a:r>
          <a:endParaRPr lang="en-US"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5" custScaleY="102182"/>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5">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1" presStyleCnt="5">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dgm:spPr>
    </dgm:pt>
    <dgm:pt modelId="{77750A1C-A603-4501-A970-577A318CA0F2}" type="pres">
      <dgm:prSet presAssocID="{1B84C03F-BD1E-4A6C-A3EB-C26B2CDB2812}" presName="Parent" presStyleLbl="node0" presStyleIdx="2" presStyleCnt="5">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dgm:spPr>
    </dgm:pt>
    <dgm:pt modelId="{B12E3613-BF4C-4FCB-A5ED-EEA2B050432E}" type="pres">
      <dgm:prSet presAssocID="{3F66B546-3353-4E68-8541-5875D7D5CA93}" presName="Parent" presStyleLbl="node0" presStyleIdx="3" presStyleCnt="5">
        <dgm:presLayoutVars>
          <dgm:bulletEnabled val="1"/>
        </dgm:presLayoutVars>
      </dgm:prSet>
      <dgm:spPr/>
    </dgm:pt>
    <dgm:pt modelId="{9873AD3A-EC2B-4CD3-B149-3B5EE1979270}" type="pres">
      <dgm:prSet presAssocID="{1D1FCD61-8120-423F-800E-51276E19DF87}" presName="sibTrans" presStyleCnt="0"/>
      <dgm:spPr/>
    </dgm:pt>
    <dgm:pt modelId="{63A7C0DD-8C94-431D-99B1-0150EFD00563}" type="pres">
      <dgm:prSet presAssocID="{41FD48AF-82EF-4C3D-8B83-73D2189AF7F5}" presName="composite" presStyleCnt="0"/>
      <dgm:spPr/>
    </dgm:pt>
    <dgm:pt modelId="{B3E90C2C-69B7-4CB0-9087-59A5D2830EDB}" type="pres">
      <dgm:prSet presAssocID="{41FD48AF-82EF-4C3D-8B83-73D2189AF7F5}"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A1FC47BF-2FF4-4B91-9DD8-BD1B1AC602DB}" type="pres">
      <dgm:prSet presAssocID="{41FD48AF-82EF-4C3D-8B83-73D2189AF7F5}" presName="Parent" presStyleLbl="node0" presStyleIdx="4" presStyleCnt="5">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A10EDF5C-E319-484F-9B6D-668168CB1643}" srcId="{3A04A2F7-FB45-4A17-9103-CCCC924B63C3}" destId="{41FD48AF-82EF-4C3D-8B83-73D2189AF7F5}" srcOrd="4" destOrd="0" parTransId="{9B4CE36B-CE16-442A-8727-ACCE4EB8B310}" sibTransId="{59A4EF1F-042C-4FE0-8FEB-1C416B2320D3}"/>
    <dgm:cxn modelId="{81A91552-C3C3-44BA-9007-0A45F3D96AB2}" type="presOf" srcId="{41FD48AF-82EF-4C3D-8B83-73D2189AF7F5}" destId="{A1FC47BF-2FF4-4B91-9DD8-BD1B1AC602DB}" srcOrd="0" destOrd="0" presId="urn:microsoft.com/office/officeart/2008/layout/BendingPictureCaption"/>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 modelId="{BCCDE3B8-78A6-4836-8B75-16FFA1C69409}" type="presParOf" srcId="{D1130244-D42B-4FBD-A513-9F38156E3AF5}" destId="{9873AD3A-EC2B-4CD3-B149-3B5EE1979270}" srcOrd="7" destOrd="0" presId="urn:microsoft.com/office/officeart/2008/layout/BendingPictureCaption"/>
    <dgm:cxn modelId="{12901013-BBE8-41EA-BFE2-0144CECBF37E}" type="presParOf" srcId="{D1130244-D42B-4FBD-A513-9F38156E3AF5}" destId="{63A7C0DD-8C94-431D-99B1-0150EFD00563}" srcOrd="8" destOrd="0" presId="urn:microsoft.com/office/officeart/2008/layout/BendingPictureCaption"/>
    <dgm:cxn modelId="{C4FDCDC3-357B-4F15-93A8-664698F3753F}" type="presParOf" srcId="{63A7C0DD-8C94-431D-99B1-0150EFD00563}" destId="{B3E90C2C-69B7-4CB0-9087-59A5D2830EDB}" srcOrd="0" destOrd="0" presId="urn:microsoft.com/office/officeart/2008/layout/BendingPictureCaption"/>
    <dgm:cxn modelId="{B5748194-6F27-4A3C-BBCA-E99B63D47133}" type="presParOf" srcId="{63A7C0DD-8C94-431D-99B1-0150EFD00563}" destId="{A1FC47BF-2FF4-4B91-9DD8-BD1B1AC602DB}"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AE1E4721-4536-4E53-B78E-F5EBDFE973C6}">
      <dgm:prSet phldrT="[Text]" custT="1"/>
      <dgm:spPr>
        <a:solidFill>
          <a:srgbClr val="C00000"/>
        </a:solidFill>
      </dgm:spPr>
      <dgm:t>
        <a:bodyPr/>
        <a:lstStyle/>
        <a:p>
          <a:r>
            <a:rPr lang="en-US" sz="1600" b="0" dirty="0"/>
            <a:t>EU in the world</a:t>
          </a:r>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4E007132-DD03-4ECD-AE32-E1871159DBBB}">
      <dgm:prSet phldrT="[Text]" custT="1"/>
      <dgm:spPr>
        <a:solidFill>
          <a:srgbClr val="C00000"/>
        </a:solidFill>
      </dgm:spPr>
      <dgm:t>
        <a:bodyPr/>
        <a:lstStyle/>
        <a:p>
          <a:r>
            <a:rPr lang="en-IE" sz="1600" dirty="0"/>
            <a:t>Participation</a:t>
          </a:r>
          <a:endParaRPr lang="en-US" sz="1600" b="0" dirty="0">
            <a:solidFill>
              <a:schemeClr val="bg1"/>
            </a:solidFill>
          </a:endParaRPr>
        </a:p>
      </dgm:t>
    </dgm:pt>
    <dgm:pt modelId="{1D8C9C3E-9F99-440E-A254-DF9C2846F917}" type="parTrans" cxnId="{5E699531-0A0B-4AF5-90A0-F16DD18F4203}">
      <dgm:prSet/>
      <dgm:spPr/>
      <dgm:t>
        <a:bodyPr/>
        <a:lstStyle/>
        <a:p>
          <a:endParaRPr lang="en-US"/>
        </a:p>
      </dgm:t>
    </dgm:pt>
    <dgm:pt modelId="{4300DD24-3B90-43AA-A5FF-28D2C2969528}" type="sibTrans" cxnId="{5E699531-0A0B-4AF5-90A0-F16DD18F4203}">
      <dgm:prSet/>
      <dgm:spPr/>
      <dgm:t>
        <a:bodyPr/>
        <a:lstStyle/>
        <a:p>
          <a:endParaRPr lang="en-US"/>
        </a:p>
      </dgm:t>
    </dgm:pt>
    <dgm:pt modelId="{23686025-A0F0-4530-B4D0-0F137D5879D5}">
      <dgm:prSet phldrT="[Text]" custT="1"/>
      <dgm:spPr>
        <a:solidFill>
          <a:srgbClr val="C00000"/>
        </a:solidFill>
      </dgm:spPr>
      <dgm:t>
        <a:bodyPr/>
        <a:lstStyle/>
        <a:p>
          <a:r>
            <a:rPr lang="en-IE" sz="1600" b="0" dirty="0">
              <a:solidFill>
                <a:schemeClr val="bg1"/>
              </a:solidFill>
            </a:rPr>
            <a:t>Consumer rights and safety</a:t>
          </a:r>
          <a:endParaRPr lang="en-US" sz="1600" b="0" dirty="0">
            <a:solidFill>
              <a:schemeClr val="bg1"/>
            </a:solidFill>
          </a:endParaRPr>
        </a:p>
      </dgm:t>
    </dgm:pt>
    <dgm:pt modelId="{C240A5E7-1370-41CE-A955-06957978960A}" type="parTrans" cxnId="{104165F4-3573-41A1-A1CF-11542E1DB30A}">
      <dgm:prSet/>
      <dgm:spPr/>
      <dgm:t>
        <a:bodyPr/>
        <a:lstStyle/>
        <a:p>
          <a:endParaRPr lang="en-US"/>
        </a:p>
      </dgm:t>
    </dgm:pt>
    <dgm:pt modelId="{32C4C99C-B11A-4E55-8596-6B21AD9B4C80}" type="sibTrans" cxnId="{104165F4-3573-41A1-A1CF-11542E1DB30A}">
      <dgm:prSet/>
      <dgm:spPr/>
      <dgm:t>
        <a:bodyPr/>
        <a:lstStyle/>
        <a:p>
          <a:endParaRPr lang="en-US"/>
        </a:p>
      </dgm:t>
    </dgm:pt>
    <dgm:pt modelId="{A4E0317E-3D61-4605-B530-EA250725D942}">
      <dgm:prSet phldrT="[Text]" custT="1"/>
      <dgm:spPr>
        <a:solidFill>
          <a:srgbClr val="C00000"/>
        </a:solidFill>
      </dgm:spPr>
      <dgm:t>
        <a:bodyPr/>
        <a:lstStyle/>
        <a:p>
          <a:r>
            <a:rPr lang="en-US" sz="1600" dirty="0"/>
            <a:t>EU-funded projects</a:t>
          </a:r>
          <a:endParaRPr lang="en-US" sz="1600" b="0" dirty="0"/>
        </a:p>
      </dgm:t>
    </dgm:pt>
    <dgm:pt modelId="{36D5568D-3826-48E6-AA0D-84C2EEE76658}" type="parTrans" cxnId="{0EA80C28-24B8-48E2-9A45-7011BA4DF373}">
      <dgm:prSet/>
      <dgm:spPr/>
      <dgm:t>
        <a:bodyPr/>
        <a:lstStyle/>
        <a:p>
          <a:endParaRPr lang="en-US"/>
        </a:p>
      </dgm:t>
    </dgm:pt>
    <dgm:pt modelId="{724996ED-96DB-4390-B9DC-93CF9C69280E}" type="sibTrans" cxnId="{0EA80C28-24B8-48E2-9A45-7011BA4DF373}">
      <dgm:prSet/>
      <dgm:spPr/>
      <dgm:t>
        <a:bodyPr/>
        <a:lstStyle/>
        <a:p>
          <a:endParaRPr lang="en-US"/>
        </a:p>
      </dgm:t>
    </dgm:pt>
    <dgm:pt modelId="{58E3564A-FD83-47FC-8236-F058E051BE8F}">
      <dgm:prSet phldrT="[Text]" custT="1"/>
      <dgm:spPr>
        <a:solidFill>
          <a:srgbClr val="C00000"/>
        </a:solidFill>
      </dgm:spPr>
      <dgm:t>
        <a:bodyPr/>
        <a:lstStyle/>
        <a:p>
          <a:r>
            <a:rPr lang="en-US" sz="1600" b="0" dirty="0"/>
            <a:t>Environmental protection</a:t>
          </a:r>
          <a:endParaRPr lang="en-US" sz="1600" b="0" dirty="0">
            <a:solidFill>
              <a:schemeClr val="bg1"/>
            </a:solidFill>
          </a:endParaRPr>
        </a:p>
      </dgm:t>
    </dgm:pt>
    <dgm:pt modelId="{DA87AB8D-1065-45CC-9BB3-71CD53623885}" type="parTrans" cxnId="{6EC17BDA-C176-4D2D-B1A2-F3A1444FF6E9}">
      <dgm:prSet/>
      <dgm:spPr/>
      <dgm:t>
        <a:bodyPr/>
        <a:lstStyle/>
        <a:p>
          <a:endParaRPr lang="en-US"/>
        </a:p>
      </dgm:t>
    </dgm:pt>
    <dgm:pt modelId="{DFEDB820-B8A5-4938-8891-510A82B006FD}" type="sibTrans" cxnId="{6EC17BDA-C176-4D2D-B1A2-F3A1444FF6E9}">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36CBB6F7-A572-4F6D-93AE-3A86E5175509}" type="pres">
      <dgm:prSet presAssocID="{4E007132-DD03-4ECD-AE32-E1871159DBBB}" presName="composite" presStyleCnt="0"/>
      <dgm:spPr/>
    </dgm:pt>
    <dgm:pt modelId="{85A128FC-0697-46D7-A447-AF0C9179B242}" type="pres">
      <dgm:prSet presAssocID="{4E007132-DD03-4ECD-AE32-E1871159DBBB}" presName="Image" presStyleLbl="bgShp"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237A7567-5F7D-43AA-9754-4B177E087488}" type="pres">
      <dgm:prSet presAssocID="{4E007132-DD03-4ECD-AE32-E1871159DBBB}" presName="Parent" presStyleLbl="node0" presStyleIdx="0" presStyleCnt="5">
        <dgm:presLayoutVars>
          <dgm:bulletEnabled val="1"/>
        </dgm:presLayoutVars>
      </dgm:prSet>
      <dgm:spPr/>
    </dgm:pt>
    <dgm:pt modelId="{80E4C41A-0877-427B-A678-A7D21C5A1B48}" type="pres">
      <dgm:prSet presAssocID="{4300DD24-3B90-43AA-A5FF-28D2C2969528}" presName="sibTrans" presStyleCnt="0"/>
      <dgm:spPr/>
    </dgm:pt>
    <dgm:pt modelId="{B812C085-276E-44C7-99CA-C81C71F96918}" type="pres">
      <dgm:prSet presAssocID="{58E3564A-FD83-47FC-8236-F058E051BE8F}" presName="composite" presStyleCnt="0"/>
      <dgm:spPr/>
    </dgm:pt>
    <dgm:pt modelId="{285A63CA-B2EB-4228-8A3E-44161EC84A67}" type="pres">
      <dgm:prSet presAssocID="{58E3564A-FD83-47FC-8236-F058E051BE8F}"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FA534018-8E4E-4CE4-A65D-C9D72FF6B82B}" type="pres">
      <dgm:prSet presAssocID="{58E3564A-FD83-47FC-8236-F058E051BE8F}" presName="Parent" presStyleLbl="node0" presStyleIdx="1" presStyleCnt="5">
        <dgm:presLayoutVars>
          <dgm:bulletEnabled val="1"/>
        </dgm:presLayoutVars>
      </dgm:prSet>
      <dgm:spPr/>
    </dgm:pt>
    <dgm:pt modelId="{EE9F383B-F6F6-4B48-8621-8CC7AAD7F2CD}" type="pres">
      <dgm:prSet presAssocID="{DFEDB820-B8A5-4938-8891-510A82B006FD}" presName="sibTrans" presStyleCnt="0"/>
      <dgm:spPr/>
    </dgm:pt>
    <dgm:pt modelId="{ACF77BFE-E5C3-4495-BE2F-70034FA6505B}" type="pres">
      <dgm:prSet presAssocID="{23686025-A0F0-4530-B4D0-0F137D5879D5}" presName="composite" presStyleCnt="0"/>
      <dgm:spPr/>
    </dgm:pt>
    <dgm:pt modelId="{9DDBB07F-AB40-476E-A6B4-526A927538C8}" type="pres">
      <dgm:prSet presAssocID="{23686025-A0F0-4530-B4D0-0F137D5879D5}" presName="Image" presStyleLbl="bgShp" presStyleIdx="2" presStyleCnt="5"/>
      <dgm:spPr>
        <a:blipFill rotWithShape="1">
          <a:blip xmlns:r="http://schemas.openxmlformats.org/officeDocument/2006/relationships" r:embed="rId3"/>
          <a:stretch>
            <a:fillRect/>
          </a:stretch>
        </a:blipFill>
        <a:ln>
          <a:solidFill>
            <a:schemeClr val="tx1"/>
          </a:solidFill>
        </a:ln>
      </dgm:spPr>
    </dgm:pt>
    <dgm:pt modelId="{FC45899D-AC99-43ED-85A5-68F6F4FA0FA2}" type="pres">
      <dgm:prSet presAssocID="{23686025-A0F0-4530-B4D0-0F137D5879D5}" presName="Parent" presStyleLbl="node0" presStyleIdx="2" presStyleCnt="5">
        <dgm:presLayoutVars>
          <dgm:bulletEnabled val="1"/>
        </dgm:presLayoutVars>
      </dgm:prSet>
      <dgm:spPr/>
    </dgm:pt>
    <dgm:pt modelId="{C7FDC1BB-81F7-4A5B-ADBE-1EEA1BD0C844}" type="pres">
      <dgm:prSet presAssocID="{32C4C99C-B11A-4E55-8596-6B21AD9B4C80}" presName="sibTrans" presStyleCnt="0"/>
      <dgm:spPr/>
    </dgm:pt>
    <dgm:pt modelId="{FBB5FD95-870A-44C9-A85E-3E5C0EEF7A60}" type="pres">
      <dgm:prSet presAssocID="{A4E0317E-3D61-4605-B530-EA250725D942}" presName="composite" presStyleCnt="0"/>
      <dgm:spPr/>
    </dgm:pt>
    <dgm:pt modelId="{1E9E862F-BDF6-4CFA-8C3B-B970A78BAA6D}" type="pres">
      <dgm:prSet presAssocID="{A4E0317E-3D61-4605-B530-EA250725D942}"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B8D3A751-8EC9-4643-9A3E-6C6784E89749}" type="pres">
      <dgm:prSet presAssocID="{A4E0317E-3D61-4605-B530-EA250725D942}" presName="Parent" presStyleLbl="node0" presStyleIdx="3" presStyleCnt="5">
        <dgm:presLayoutVars>
          <dgm:bulletEnabled val="1"/>
        </dgm:presLayoutVars>
      </dgm:prSet>
      <dgm:spPr/>
    </dgm:pt>
    <dgm:pt modelId="{35E94610-C2B4-4F0B-86E0-BF3F8A4766D7}" type="pres">
      <dgm:prSet presAssocID="{724996ED-96DB-4390-B9DC-93CF9C69280E}"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4" presStyleCnt="5">
        <dgm:presLayoutVars>
          <dgm:bulletEnabled val="1"/>
        </dgm:presLayoutVars>
      </dgm:prSet>
      <dgm:spPr/>
    </dgm:pt>
  </dgm:ptLst>
  <dgm:cxnLst>
    <dgm:cxn modelId="{08010604-0792-4628-BF3C-562318639515}" type="presOf" srcId="{A4E0317E-3D61-4605-B530-EA250725D942}" destId="{B8D3A751-8EC9-4643-9A3E-6C6784E89749}" srcOrd="0" destOrd="0" presId="urn:microsoft.com/office/officeart/2008/layout/BendingPictureCaption"/>
    <dgm:cxn modelId="{9C344B0E-3E69-46CC-A560-8B014B20A534}" type="presOf" srcId="{58E3564A-FD83-47FC-8236-F058E051BE8F}" destId="{FA534018-8E4E-4CE4-A65D-C9D72FF6B82B}" srcOrd="0" destOrd="0" presId="urn:microsoft.com/office/officeart/2008/layout/BendingPictureCaption"/>
    <dgm:cxn modelId="{0EA80C28-24B8-48E2-9A45-7011BA4DF373}" srcId="{3A04A2F7-FB45-4A17-9103-CCCC924B63C3}" destId="{A4E0317E-3D61-4605-B530-EA250725D942}" srcOrd="3" destOrd="0" parTransId="{36D5568D-3826-48E6-AA0D-84C2EEE76658}" sibTransId="{724996ED-96DB-4390-B9DC-93CF9C69280E}"/>
    <dgm:cxn modelId="{5E699531-0A0B-4AF5-90A0-F16DD18F4203}" srcId="{3A04A2F7-FB45-4A17-9103-CCCC924B63C3}" destId="{4E007132-DD03-4ECD-AE32-E1871159DBBB}" srcOrd="0" destOrd="0" parTransId="{1D8C9C3E-9F99-440E-A254-DF9C2846F917}" sibTransId="{4300DD24-3B90-43AA-A5FF-28D2C2969528}"/>
    <dgm:cxn modelId="{616F9E69-5ACA-4CDB-BDD1-CD954A428724}" type="presOf" srcId="{23686025-A0F0-4530-B4D0-0F137D5879D5}" destId="{FC45899D-AC99-43ED-85A5-68F6F4FA0FA2}"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999B5B7C-B224-4D6D-9C69-FD23148A6922}" type="presOf" srcId="{4E007132-DD03-4ECD-AE32-E1871159DBBB}" destId="{237A7567-5F7D-43AA-9754-4B177E087488}" srcOrd="0" destOrd="0" presId="urn:microsoft.com/office/officeart/2008/layout/BendingPictureCaption"/>
    <dgm:cxn modelId="{2429AA98-8FC2-44C8-B507-FFF07C154296}" srcId="{3A04A2F7-FB45-4A17-9103-CCCC924B63C3}" destId="{AE1E4721-4536-4E53-B78E-F5EBDFE973C6}" srcOrd="4" destOrd="0" parTransId="{AFD5F15A-E751-41F4-B350-823B4784BD88}" sibTransId="{D5DAE98A-5702-4807-87A7-136835FB93B4}"/>
    <dgm:cxn modelId="{6EC17BDA-C176-4D2D-B1A2-F3A1444FF6E9}" srcId="{3A04A2F7-FB45-4A17-9103-CCCC924B63C3}" destId="{58E3564A-FD83-47FC-8236-F058E051BE8F}" srcOrd="1" destOrd="0" parTransId="{DA87AB8D-1065-45CC-9BB3-71CD53623885}" sibTransId="{DFEDB820-B8A5-4938-8891-510A82B006FD}"/>
    <dgm:cxn modelId="{104165F4-3573-41A1-A1CF-11542E1DB30A}" srcId="{3A04A2F7-FB45-4A17-9103-CCCC924B63C3}" destId="{23686025-A0F0-4530-B4D0-0F137D5879D5}" srcOrd="2" destOrd="0" parTransId="{C240A5E7-1370-41CE-A955-06957978960A}" sibTransId="{32C4C99C-B11A-4E55-8596-6B21AD9B4C80}"/>
    <dgm:cxn modelId="{AAAE37D4-A3EA-4769-B6FD-54436C6CCBFC}" type="presParOf" srcId="{D1130244-D42B-4FBD-A513-9F38156E3AF5}" destId="{36CBB6F7-A572-4F6D-93AE-3A86E5175509}" srcOrd="0" destOrd="0" presId="urn:microsoft.com/office/officeart/2008/layout/BendingPictureCaption"/>
    <dgm:cxn modelId="{3CFD7A88-6CA2-4C55-980F-318A61D0F316}" type="presParOf" srcId="{36CBB6F7-A572-4F6D-93AE-3A86E5175509}" destId="{85A128FC-0697-46D7-A447-AF0C9179B242}" srcOrd="0" destOrd="0" presId="urn:microsoft.com/office/officeart/2008/layout/BendingPictureCaption"/>
    <dgm:cxn modelId="{B3AE0846-99F7-4FA8-A3D9-395D25959CB5}" type="presParOf" srcId="{36CBB6F7-A572-4F6D-93AE-3A86E5175509}" destId="{237A7567-5F7D-43AA-9754-4B177E087488}" srcOrd="1" destOrd="0" presId="urn:microsoft.com/office/officeart/2008/layout/BendingPictureCaption"/>
    <dgm:cxn modelId="{7E074159-C3D0-47C1-86A1-F602FB5001CA}" type="presParOf" srcId="{D1130244-D42B-4FBD-A513-9F38156E3AF5}" destId="{80E4C41A-0877-427B-A678-A7D21C5A1B48}" srcOrd="1" destOrd="0" presId="urn:microsoft.com/office/officeart/2008/layout/BendingPictureCaption"/>
    <dgm:cxn modelId="{53055311-F556-4D0B-8991-D5225D7654FE}" type="presParOf" srcId="{D1130244-D42B-4FBD-A513-9F38156E3AF5}" destId="{B812C085-276E-44C7-99CA-C81C71F96918}" srcOrd="2" destOrd="0" presId="urn:microsoft.com/office/officeart/2008/layout/BendingPictureCaption"/>
    <dgm:cxn modelId="{1C930D3A-8D0A-43A5-8A05-5F7754F5326B}" type="presParOf" srcId="{B812C085-276E-44C7-99CA-C81C71F96918}" destId="{285A63CA-B2EB-4228-8A3E-44161EC84A67}" srcOrd="0" destOrd="0" presId="urn:microsoft.com/office/officeart/2008/layout/BendingPictureCaption"/>
    <dgm:cxn modelId="{943E19F6-E524-431F-A6C1-E6B5460E1A39}" type="presParOf" srcId="{B812C085-276E-44C7-99CA-C81C71F96918}" destId="{FA534018-8E4E-4CE4-A65D-C9D72FF6B82B}" srcOrd="1" destOrd="0" presId="urn:microsoft.com/office/officeart/2008/layout/BendingPictureCaption"/>
    <dgm:cxn modelId="{DF774073-0D7D-42FB-9161-C0E73A9969A8}" type="presParOf" srcId="{D1130244-D42B-4FBD-A513-9F38156E3AF5}" destId="{EE9F383B-F6F6-4B48-8621-8CC7AAD7F2CD}" srcOrd="3" destOrd="0" presId="urn:microsoft.com/office/officeart/2008/layout/BendingPictureCaption"/>
    <dgm:cxn modelId="{196613F7-5728-44B9-B111-862EDC2F50F3}" type="presParOf" srcId="{D1130244-D42B-4FBD-A513-9F38156E3AF5}" destId="{ACF77BFE-E5C3-4495-BE2F-70034FA6505B}" srcOrd="4" destOrd="0" presId="urn:microsoft.com/office/officeart/2008/layout/BendingPictureCaption"/>
    <dgm:cxn modelId="{89985011-BD32-4814-8FCA-59EA91B09417}" type="presParOf" srcId="{ACF77BFE-E5C3-4495-BE2F-70034FA6505B}" destId="{9DDBB07F-AB40-476E-A6B4-526A927538C8}" srcOrd="0" destOrd="0" presId="urn:microsoft.com/office/officeart/2008/layout/BendingPictureCaption"/>
    <dgm:cxn modelId="{DEF55A7F-612C-4B4A-A25F-3F1BA961F040}" type="presParOf" srcId="{ACF77BFE-E5C3-4495-BE2F-70034FA6505B}" destId="{FC45899D-AC99-43ED-85A5-68F6F4FA0FA2}" srcOrd="1" destOrd="0" presId="urn:microsoft.com/office/officeart/2008/layout/BendingPictureCaption"/>
    <dgm:cxn modelId="{CEA40FB8-A8ED-4BBA-9245-38A9762D5F4A}" type="presParOf" srcId="{D1130244-D42B-4FBD-A513-9F38156E3AF5}" destId="{C7FDC1BB-81F7-4A5B-ADBE-1EEA1BD0C844}" srcOrd="5" destOrd="0" presId="urn:microsoft.com/office/officeart/2008/layout/BendingPictureCaption"/>
    <dgm:cxn modelId="{AF217A1D-60CF-4016-8467-25D46565461E}" type="presParOf" srcId="{D1130244-D42B-4FBD-A513-9F38156E3AF5}" destId="{FBB5FD95-870A-44C9-A85E-3E5C0EEF7A60}" srcOrd="6" destOrd="0" presId="urn:microsoft.com/office/officeart/2008/layout/BendingPictureCaption"/>
    <dgm:cxn modelId="{2C55DDB3-E998-427D-8425-2347D17CCC66}" type="presParOf" srcId="{FBB5FD95-870A-44C9-A85E-3E5C0EEF7A60}" destId="{1E9E862F-BDF6-4CFA-8C3B-B970A78BAA6D}" srcOrd="0" destOrd="0" presId="urn:microsoft.com/office/officeart/2008/layout/BendingPictureCaption"/>
    <dgm:cxn modelId="{DE211BFD-EA3A-4BB5-A59B-CDC4AFDB00A3}" type="presParOf" srcId="{FBB5FD95-870A-44C9-A85E-3E5C0EEF7A60}" destId="{B8D3A751-8EC9-4643-9A3E-6C6784E89749}" srcOrd="1" destOrd="0" presId="urn:microsoft.com/office/officeart/2008/layout/BendingPictureCaption"/>
    <dgm:cxn modelId="{2A65354A-F733-4175-A72E-CAE501DEDA01}" type="presParOf" srcId="{D1130244-D42B-4FBD-A513-9F38156E3AF5}" destId="{35E94610-C2B4-4F0B-86E0-BF3F8A4766D7}" srcOrd="7" destOrd="0" presId="urn:microsoft.com/office/officeart/2008/layout/BendingPictureCaption"/>
    <dgm:cxn modelId="{6E556F39-5670-44CF-BB34-4E263AADFE02}" type="presParOf" srcId="{D1130244-D42B-4FBD-A513-9F38156E3AF5}" destId="{B77CCFB2-561C-43EA-A298-A4FA6C078266}" srcOrd="8"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custT="1"/>
      <dgm:spPr>
        <a:solidFill>
          <a:srgbClr val="C00000"/>
        </a:solidFill>
      </dgm:spPr>
      <dgm:t>
        <a:bodyPr/>
        <a:lstStyle/>
        <a:p>
          <a:r>
            <a:rPr lang="en-US" sz="1800" b="0" dirty="0">
              <a:solidFill>
                <a:schemeClr val="bg1"/>
              </a:solidFill>
            </a:rPr>
            <a:t>Green Deal</a:t>
          </a: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rgbClr val="C00000"/>
        </a:solidFill>
      </dgm:spPr>
      <dgm:t>
        <a:bodyPr/>
        <a:lstStyle/>
        <a:p>
          <a:r>
            <a:rPr lang="en-US" sz="1800" dirty="0" err="1"/>
            <a:t>NextGenerationEU</a:t>
          </a:r>
          <a:endParaRPr lang="en-US" sz="1800"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custT="1"/>
      <dgm:spPr>
        <a:solidFill>
          <a:srgbClr val="C00000"/>
        </a:solidFill>
      </dgm:spPr>
      <dgm:t>
        <a:bodyPr/>
        <a:lstStyle/>
        <a:p>
          <a:r>
            <a:rPr lang="en-US" sz="1800" dirty="0" err="1"/>
            <a:t>Digitalisation</a:t>
          </a:r>
          <a:endParaRPr lang="en-US" sz="1800" dirty="0"/>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custT="1"/>
      <dgm:spPr>
        <a:solidFill>
          <a:srgbClr val="C00000"/>
        </a:solidFill>
      </dgm:spPr>
      <dgm:t>
        <a:bodyPr/>
        <a:lstStyle/>
        <a:p>
          <a:r>
            <a:rPr lang="en-US" sz="1800" dirty="0"/>
            <a:t>Equality</a:t>
          </a:r>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1E9A1875-DAE9-49B5-A8B4-FC8FFF235A9A}">
      <dgm:prSet phldrT="[Text]" custT="1"/>
      <dgm:spPr>
        <a:solidFill>
          <a:srgbClr val="C00000"/>
        </a:solidFill>
      </dgm:spPr>
      <dgm:t>
        <a:bodyPr/>
        <a:lstStyle/>
        <a:p>
          <a:r>
            <a:rPr lang="en-US" sz="3200" dirty="0"/>
            <a:t>European Year of Youth</a:t>
          </a:r>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F34E1D28-9E26-4BCD-BE5C-A6705AFB6A7F}" type="pres">
      <dgm:prSet presAssocID="{1E9A1875-DAE9-49B5-A8B4-FC8FFF235A9A}" presName="Parent" presStyleLbl="node0" presStyleIdx="0" presStyleCnt="1">
        <dgm:presLayoutVars>
          <dgm:bulletEnabled val="1"/>
        </dgm:presLayoutVars>
      </dgm:prSet>
      <dgm:spPr/>
    </dgm:pt>
  </dgm:ptLst>
  <dgm:cxnLst>
    <dgm:cxn modelId="{1C71304F-1CCD-430C-861A-747DAFD5A8EB}" srcId="{3A04A2F7-FB45-4A17-9103-CCCC924B63C3}" destId="{1E9A1875-DAE9-49B5-A8B4-FC8FFF235A9A}" srcOrd="0"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23AB44B3-15D9-48C9-BEF8-6D7B87BB8A20}" type="presOf" srcId="{1E9A1875-DAE9-49B5-A8B4-FC8FFF235A9A}" destId="{F34E1D28-9E26-4BCD-BE5C-A6705AFB6A7F}" srcOrd="0" destOrd="0" presId="urn:microsoft.com/office/officeart/2008/layout/BendingPictureCaption"/>
    <dgm:cxn modelId="{4CFE859C-5655-4732-8048-FFCCCC816A08}" type="presParOf" srcId="{D1130244-D42B-4FBD-A513-9F38156E3AF5}" destId="{168BFE9B-E750-44F4-BE65-B3E1BECFF76E}" srcOrd="0"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8B5C1F-2483-412A-BDE0-8974F6ED102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0DFD22-2CAF-421D-A9A3-D3C2FFB229D4}">
      <dgm:prSet custT="1"/>
      <dgm:spPr>
        <a:solidFill>
          <a:srgbClr val="FFC000"/>
        </a:solidFill>
      </dgm:spPr>
      <dgm:t>
        <a:bodyPr/>
        <a:lstStyle/>
        <a:p>
          <a:pPr rtl="0"/>
          <a:r>
            <a:rPr lang="en-GB" sz="1800" b="0" dirty="0">
              <a:solidFill>
                <a:schemeClr val="tx1"/>
              </a:solidFill>
            </a:rPr>
            <a:t>is the voice of European citizens</a:t>
          </a:r>
          <a:endParaRPr lang="en-IE" sz="1800" b="0" dirty="0">
            <a:solidFill>
              <a:schemeClr val="tx1"/>
            </a:solidFill>
          </a:endParaRPr>
        </a:p>
      </dgm:t>
    </dgm:pt>
    <dgm:pt modelId="{AB05733B-4864-43DA-A173-7DF41A84B0EB}" type="parTrans" cxnId="{7B6161DF-ADE0-4223-9E90-EE2FF187255C}">
      <dgm:prSet/>
      <dgm:spPr/>
      <dgm:t>
        <a:bodyPr/>
        <a:lstStyle/>
        <a:p>
          <a:endParaRPr lang="en-US"/>
        </a:p>
      </dgm:t>
    </dgm:pt>
    <dgm:pt modelId="{7301982C-B647-46A9-92FE-80A99C5AE089}" type="sibTrans" cxnId="{7B6161DF-ADE0-4223-9E90-EE2FF187255C}">
      <dgm:prSet/>
      <dgm:spPr/>
      <dgm:t>
        <a:bodyPr/>
        <a:lstStyle/>
        <a:p>
          <a:endParaRPr lang="en-US"/>
        </a:p>
      </dgm:t>
    </dgm:pt>
    <dgm:pt modelId="{C9EBD0BD-4459-45D5-9A1E-1B6378142E1C}">
      <dgm:prSet custT="1"/>
      <dgm:spPr>
        <a:solidFill>
          <a:srgbClr val="FFC000"/>
        </a:solidFill>
      </dgm:spPr>
      <dgm:t>
        <a:bodyPr/>
        <a:lstStyle/>
        <a:p>
          <a:pPr rtl="0"/>
          <a:r>
            <a:rPr lang="en-GB" sz="1800" b="0" dirty="0">
              <a:solidFill>
                <a:schemeClr val="tx1"/>
              </a:solidFill>
            </a:rPr>
            <a:t>has Members from all EU countries directly elected by citizens every five years</a:t>
          </a:r>
          <a:endParaRPr lang="en-IE" sz="1800" b="0" dirty="0">
            <a:solidFill>
              <a:schemeClr val="tx1"/>
            </a:solidFill>
          </a:endParaRPr>
        </a:p>
      </dgm:t>
    </dgm:pt>
    <dgm:pt modelId="{6474E237-3E9E-4F4F-8799-AB5474F10277}" type="parTrans" cxnId="{DA40094E-2790-43FE-B49D-D8F0A736096E}">
      <dgm:prSet/>
      <dgm:spPr/>
      <dgm:t>
        <a:bodyPr/>
        <a:lstStyle/>
        <a:p>
          <a:endParaRPr lang="en-US"/>
        </a:p>
      </dgm:t>
    </dgm:pt>
    <dgm:pt modelId="{AA1827B8-0390-435D-8A64-30B31B5475E9}" type="sibTrans" cxnId="{DA40094E-2790-43FE-B49D-D8F0A736096E}">
      <dgm:prSet/>
      <dgm:spPr/>
      <dgm:t>
        <a:bodyPr/>
        <a:lstStyle/>
        <a:p>
          <a:endParaRPr lang="en-US"/>
        </a:p>
      </dgm:t>
    </dgm:pt>
    <dgm:pt modelId="{DDF773E0-5ED0-4453-8E9E-1FDEB08137C7}">
      <dgm:prSet custT="1"/>
      <dgm:spPr>
        <a:solidFill>
          <a:srgbClr val="FFC000"/>
        </a:solidFill>
      </dgm:spPr>
      <dgm:t>
        <a:bodyPr/>
        <a:lstStyle/>
        <a:p>
          <a:pPr rtl="0"/>
          <a:r>
            <a:rPr lang="en-GB" sz="1800" b="0" dirty="0">
              <a:solidFill>
                <a:schemeClr val="tx1"/>
              </a:solidFill>
            </a:rPr>
            <a:t>discusses new laws proposed by the European Commission</a:t>
          </a:r>
          <a:endParaRPr lang="en-IE" sz="1800" b="0" dirty="0">
            <a:solidFill>
              <a:schemeClr val="tx1"/>
            </a:solidFill>
          </a:endParaRPr>
        </a:p>
      </dgm:t>
    </dgm:pt>
    <dgm:pt modelId="{4AC9AB2D-FBEE-4F5E-9908-3D0BF9BC3B20}" type="parTrans" cxnId="{8B269019-A93D-492E-BFBD-94FD26B903CB}">
      <dgm:prSet/>
      <dgm:spPr/>
      <dgm:t>
        <a:bodyPr/>
        <a:lstStyle/>
        <a:p>
          <a:endParaRPr lang="en-US"/>
        </a:p>
      </dgm:t>
    </dgm:pt>
    <dgm:pt modelId="{BBF630F5-6950-448B-868B-ADBAF96216B0}" type="sibTrans" cxnId="{8B269019-A93D-492E-BFBD-94FD26B903CB}">
      <dgm:prSet/>
      <dgm:spPr/>
      <dgm:t>
        <a:bodyPr/>
        <a:lstStyle/>
        <a:p>
          <a:endParaRPr lang="en-US"/>
        </a:p>
      </dgm:t>
    </dgm:pt>
    <dgm:pt modelId="{D17BC7BB-AC77-47F1-B850-7B5CE791F236}">
      <dgm:prSet custT="1"/>
      <dgm:spPr>
        <a:solidFill>
          <a:srgbClr val="FFC000"/>
        </a:solidFill>
      </dgm:spPr>
      <dgm:t>
        <a:bodyPr/>
        <a:lstStyle/>
        <a:p>
          <a:pPr rtl="0"/>
          <a:r>
            <a:rPr lang="en-GB" sz="1800" b="0" dirty="0">
              <a:solidFill>
                <a:schemeClr val="tx1"/>
              </a:solidFill>
            </a:rPr>
            <a:t>modifies (if necessary) and decides these laws together with the Council</a:t>
          </a:r>
          <a:endParaRPr lang="en-IE" sz="1800" b="0" dirty="0">
            <a:solidFill>
              <a:schemeClr val="tx1"/>
            </a:solidFill>
          </a:endParaRPr>
        </a:p>
      </dgm:t>
    </dgm:pt>
    <dgm:pt modelId="{2ED171F2-6983-4C1F-AC0B-BBE1D0AE1204}" type="parTrans" cxnId="{0005090B-FFED-444E-831E-7524FD787455}">
      <dgm:prSet/>
      <dgm:spPr/>
      <dgm:t>
        <a:bodyPr/>
        <a:lstStyle/>
        <a:p>
          <a:endParaRPr lang="en-US"/>
        </a:p>
      </dgm:t>
    </dgm:pt>
    <dgm:pt modelId="{DFD98C43-5D26-4C14-9ECA-9AF2D74AEDC0}" type="sibTrans" cxnId="{0005090B-FFED-444E-831E-7524FD787455}">
      <dgm:prSet/>
      <dgm:spPr/>
      <dgm:t>
        <a:bodyPr/>
        <a:lstStyle/>
        <a:p>
          <a:endParaRPr lang="en-US"/>
        </a:p>
      </dgm:t>
    </dgm:pt>
    <dgm:pt modelId="{E8028DDB-AACF-417E-AC75-DAC05625AF03}">
      <dgm:prSet custT="1"/>
      <dgm:spPr>
        <a:solidFill>
          <a:srgbClr val="FFC000"/>
        </a:solidFill>
      </dgm:spPr>
      <dgm:t>
        <a:bodyPr/>
        <a:lstStyle/>
        <a:p>
          <a:pPr rtl="0"/>
          <a:r>
            <a:rPr lang="en-GB" sz="1800" b="0" dirty="0">
              <a:solidFill>
                <a:schemeClr val="tx1"/>
              </a:solidFill>
            </a:rPr>
            <a:t>elects the President of the European Commission</a:t>
          </a:r>
          <a:endParaRPr lang="en-IE" sz="1800" b="0" dirty="0">
            <a:solidFill>
              <a:schemeClr val="tx1"/>
            </a:solidFill>
          </a:endParaRPr>
        </a:p>
      </dgm:t>
    </dgm:pt>
    <dgm:pt modelId="{CB20CB47-9BD2-4E66-83B0-70D3870AC0B2}" type="parTrans" cxnId="{18DA7F4F-74C0-4D1C-A757-4A26AE6E9660}">
      <dgm:prSet/>
      <dgm:spPr/>
      <dgm:t>
        <a:bodyPr/>
        <a:lstStyle/>
        <a:p>
          <a:endParaRPr lang="en-US"/>
        </a:p>
      </dgm:t>
    </dgm:pt>
    <dgm:pt modelId="{8720CC4D-BE4A-4B26-8D90-134D9A36323D}" type="sibTrans" cxnId="{18DA7F4F-74C0-4D1C-A757-4A26AE6E9660}">
      <dgm:prSet/>
      <dgm:spPr/>
      <dgm:t>
        <a:bodyPr/>
        <a:lstStyle/>
        <a:p>
          <a:endParaRPr lang="en-US"/>
        </a:p>
      </dgm:t>
    </dgm:pt>
    <dgm:pt modelId="{C60B4388-5BE2-49DA-AF00-1BB77197FDE2}">
      <dgm:prSet custT="1"/>
      <dgm:spPr>
        <a:solidFill>
          <a:srgbClr val="FFC000"/>
        </a:solidFill>
      </dgm:spPr>
      <dgm:t>
        <a:bodyPr/>
        <a:lstStyle/>
        <a:p>
          <a:pPr rtl="0"/>
          <a:r>
            <a:rPr lang="en-GB" sz="1800" b="0" dirty="0">
              <a:solidFill>
                <a:schemeClr val="tx1"/>
              </a:solidFill>
            </a:rPr>
            <a:t>approves the EU budget</a:t>
          </a:r>
          <a:endParaRPr lang="en-IE" sz="1800" b="0" dirty="0">
            <a:solidFill>
              <a:schemeClr val="tx1"/>
            </a:solidFill>
          </a:endParaRPr>
        </a:p>
      </dgm:t>
    </dgm:pt>
    <dgm:pt modelId="{131A31C5-62BD-4FFC-A200-BB4B3088474B}" type="parTrans" cxnId="{AF270CEC-957B-4B46-94C5-A3F3D720DAD0}">
      <dgm:prSet/>
      <dgm:spPr/>
      <dgm:t>
        <a:bodyPr/>
        <a:lstStyle/>
        <a:p>
          <a:endParaRPr lang="en-US"/>
        </a:p>
      </dgm:t>
    </dgm:pt>
    <dgm:pt modelId="{D68D6159-39CF-4128-96FE-7071A4649BD8}" type="sibTrans" cxnId="{AF270CEC-957B-4B46-94C5-A3F3D720DAD0}">
      <dgm:prSet/>
      <dgm:spPr/>
      <dgm:t>
        <a:bodyPr/>
        <a:lstStyle/>
        <a:p>
          <a:endParaRPr lang="en-US"/>
        </a:p>
      </dgm:t>
    </dgm:pt>
    <dgm:pt modelId="{C475C7A0-690D-4A3F-9FE9-07590BB8CECD}">
      <dgm:prSet custT="1"/>
      <dgm:spPr>
        <a:solidFill>
          <a:srgbClr val="FFC000"/>
        </a:solidFill>
      </dgm:spPr>
      <dgm:t>
        <a:bodyPr/>
        <a:lstStyle/>
        <a:p>
          <a:pPr rtl="0"/>
          <a:r>
            <a:rPr lang="en-GB" sz="1800" b="0" dirty="0">
              <a:solidFill>
                <a:schemeClr val="tx1"/>
              </a:solidFill>
            </a:rPr>
            <a:t>holds at least six sessions per year in Brussels (Belgium) and 12 in Strasbourg (France</a:t>
          </a:r>
          <a:r>
            <a:rPr lang="en-GB" sz="1900" b="0" dirty="0">
              <a:solidFill>
                <a:schemeClr val="tx1"/>
              </a:solidFill>
            </a:rPr>
            <a:t>)</a:t>
          </a:r>
          <a:endParaRPr lang="en-IE" sz="1900" b="0" dirty="0">
            <a:solidFill>
              <a:schemeClr val="tx1"/>
            </a:solidFill>
          </a:endParaRPr>
        </a:p>
      </dgm:t>
    </dgm:pt>
    <dgm:pt modelId="{926E2EF2-44D2-4A7C-A5F5-5DCA4E13D31A}" type="parTrans" cxnId="{F81E943C-0EAB-4952-8388-DEB0F5B63B44}">
      <dgm:prSet/>
      <dgm:spPr/>
      <dgm:t>
        <a:bodyPr/>
        <a:lstStyle/>
        <a:p>
          <a:endParaRPr lang="en-US"/>
        </a:p>
      </dgm:t>
    </dgm:pt>
    <dgm:pt modelId="{747A0153-A71D-4163-8926-FF8969DF3431}" type="sibTrans" cxnId="{F81E943C-0EAB-4952-8388-DEB0F5B63B44}">
      <dgm:prSet/>
      <dgm:spPr/>
      <dgm:t>
        <a:bodyPr/>
        <a:lstStyle/>
        <a:p>
          <a:endParaRPr lang="en-US"/>
        </a:p>
      </dgm:t>
    </dgm:pt>
    <dgm:pt modelId="{E1790290-581A-4C84-91EA-CAD052E93A59}" type="pres">
      <dgm:prSet presAssocID="{768B5C1F-2483-412A-BDE0-8974F6ED1021}" presName="linear" presStyleCnt="0">
        <dgm:presLayoutVars>
          <dgm:animLvl val="lvl"/>
          <dgm:resizeHandles val="exact"/>
        </dgm:presLayoutVars>
      </dgm:prSet>
      <dgm:spPr/>
    </dgm:pt>
    <dgm:pt modelId="{B9BC91AA-3A86-49A9-B4FD-A76EA5E21331}" type="pres">
      <dgm:prSet presAssocID="{560DFD22-2CAF-421D-A9A3-D3C2FFB229D4}" presName="parentText" presStyleLbl="node1" presStyleIdx="0" presStyleCnt="7">
        <dgm:presLayoutVars>
          <dgm:chMax val="0"/>
          <dgm:bulletEnabled val="1"/>
        </dgm:presLayoutVars>
      </dgm:prSet>
      <dgm:spPr/>
    </dgm:pt>
    <dgm:pt modelId="{6611974D-4F43-4DF2-B93E-4EA5D945A3B1}" type="pres">
      <dgm:prSet presAssocID="{7301982C-B647-46A9-92FE-80A99C5AE089}" presName="spacer" presStyleCnt="0"/>
      <dgm:spPr/>
    </dgm:pt>
    <dgm:pt modelId="{4FE1037A-DEA2-4953-80B1-C4AB23FF5CB3}" type="pres">
      <dgm:prSet presAssocID="{C9EBD0BD-4459-45D5-9A1E-1B6378142E1C}" presName="parentText" presStyleLbl="node1" presStyleIdx="1" presStyleCnt="7">
        <dgm:presLayoutVars>
          <dgm:chMax val="0"/>
          <dgm:bulletEnabled val="1"/>
        </dgm:presLayoutVars>
      </dgm:prSet>
      <dgm:spPr/>
    </dgm:pt>
    <dgm:pt modelId="{B320E652-B53D-4C8D-BD65-4229C8D24313}" type="pres">
      <dgm:prSet presAssocID="{AA1827B8-0390-435D-8A64-30B31B5475E9}" presName="spacer" presStyleCnt="0"/>
      <dgm:spPr/>
    </dgm:pt>
    <dgm:pt modelId="{07C6446F-ECCD-4CA1-8344-080591932ED6}" type="pres">
      <dgm:prSet presAssocID="{DDF773E0-5ED0-4453-8E9E-1FDEB08137C7}" presName="parentText" presStyleLbl="node1" presStyleIdx="2" presStyleCnt="7">
        <dgm:presLayoutVars>
          <dgm:chMax val="0"/>
          <dgm:bulletEnabled val="1"/>
        </dgm:presLayoutVars>
      </dgm:prSet>
      <dgm:spPr/>
    </dgm:pt>
    <dgm:pt modelId="{AA617802-0088-4F0F-969E-30A79C6BF2AD}" type="pres">
      <dgm:prSet presAssocID="{BBF630F5-6950-448B-868B-ADBAF96216B0}" presName="spacer" presStyleCnt="0"/>
      <dgm:spPr/>
    </dgm:pt>
    <dgm:pt modelId="{715891AF-FC43-40E9-9BA1-84AAEC706364}" type="pres">
      <dgm:prSet presAssocID="{D17BC7BB-AC77-47F1-B850-7B5CE791F236}" presName="parentText" presStyleLbl="node1" presStyleIdx="3" presStyleCnt="7">
        <dgm:presLayoutVars>
          <dgm:chMax val="0"/>
          <dgm:bulletEnabled val="1"/>
        </dgm:presLayoutVars>
      </dgm:prSet>
      <dgm:spPr/>
    </dgm:pt>
    <dgm:pt modelId="{8992DAF4-0B26-489D-8837-A11516C75E03}" type="pres">
      <dgm:prSet presAssocID="{DFD98C43-5D26-4C14-9ECA-9AF2D74AEDC0}" presName="spacer" presStyleCnt="0"/>
      <dgm:spPr/>
    </dgm:pt>
    <dgm:pt modelId="{1BA08AB3-DFE7-4294-97EA-0DE79AB5366F}" type="pres">
      <dgm:prSet presAssocID="{E8028DDB-AACF-417E-AC75-DAC05625AF03}" presName="parentText" presStyleLbl="node1" presStyleIdx="4" presStyleCnt="7">
        <dgm:presLayoutVars>
          <dgm:chMax val="0"/>
          <dgm:bulletEnabled val="1"/>
        </dgm:presLayoutVars>
      </dgm:prSet>
      <dgm:spPr/>
    </dgm:pt>
    <dgm:pt modelId="{35EF5703-CD3C-429E-A309-464A2E42D27A}" type="pres">
      <dgm:prSet presAssocID="{8720CC4D-BE4A-4B26-8D90-134D9A36323D}" presName="spacer" presStyleCnt="0"/>
      <dgm:spPr/>
    </dgm:pt>
    <dgm:pt modelId="{C9254F1F-409A-4C00-BAEE-417CE0DBBEC0}" type="pres">
      <dgm:prSet presAssocID="{C60B4388-5BE2-49DA-AF00-1BB77197FDE2}" presName="parentText" presStyleLbl="node1" presStyleIdx="5" presStyleCnt="7">
        <dgm:presLayoutVars>
          <dgm:chMax val="0"/>
          <dgm:bulletEnabled val="1"/>
        </dgm:presLayoutVars>
      </dgm:prSet>
      <dgm:spPr/>
    </dgm:pt>
    <dgm:pt modelId="{B293DEBD-0FC5-428B-85E0-2B004C805257}" type="pres">
      <dgm:prSet presAssocID="{D68D6159-39CF-4128-96FE-7071A4649BD8}" presName="spacer" presStyleCnt="0"/>
      <dgm:spPr/>
    </dgm:pt>
    <dgm:pt modelId="{394A40C5-2767-41BB-851C-AE743E22805B}" type="pres">
      <dgm:prSet presAssocID="{C475C7A0-690D-4A3F-9FE9-07590BB8CECD}" presName="parentText" presStyleLbl="node1" presStyleIdx="6" presStyleCnt="7">
        <dgm:presLayoutVars>
          <dgm:chMax val="0"/>
          <dgm:bulletEnabled val="1"/>
        </dgm:presLayoutVars>
      </dgm:prSet>
      <dgm:spPr/>
    </dgm:pt>
  </dgm:ptLst>
  <dgm:cxnLst>
    <dgm:cxn modelId="{B5FC3207-416F-48EF-909B-25B45DBBA7EB}" type="presOf" srcId="{C475C7A0-690D-4A3F-9FE9-07590BB8CECD}" destId="{394A40C5-2767-41BB-851C-AE743E22805B}" srcOrd="0" destOrd="0" presId="urn:microsoft.com/office/officeart/2005/8/layout/vList2"/>
    <dgm:cxn modelId="{0005090B-FFED-444E-831E-7524FD787455}" srcId="{768B5C1F-2483-412A-BDE0-8974F6ED1021}" destId="{D17BC7BB-AC77-47F1-B850-7B5CE791F236}" srcOrd="3" destOrd="0" parTransId="{2ED171F2-6983-4C1F-AC0B-BBE1D0AE1204}" sibTransId="{DFD98C43-5D26-4C14-9ECA-9AF2D74AEDC0}"/>
    <dgm:cxn modelId="{8B269019-A93D-492E-BFBD-94FD26B903CB}" srcId="{768B5C1F-2483-412A-BDE0-8974F6ED1021}" destId="{DDF773E0-5ED0-4453-8E9E-1FDEB08137C7}" srcOrd="2" destOrd="0" parTransId="{4AC9AB2D-FBEE-4F5E-9908-3D0BF9BC3B20}" sibTransId="{BBF630F5-6950-448B-868B-ADBAF96216B0}"/>
    <dgm:cxn modelId="{DC518925-2C2D-4970-986C-7E290DC1C00B}" type="presOf" srcId="{C9EBD0BD-4459-45D5-9A1E-1B6378142E1C}" destId="{4FE1037A-DEA2-4953-80B1-C4AB23FF5CB3}" srcOrd="0" destOrd="0" presId="urn:microsoft.com/office/officeart/2005/8/layout/vList2"/>
    <dgm:cxn modelId="{F81E943C-0EAB-4952-8388-DEB0F5B63B44}" srcId="{768B5C1F-2483-412A-BDE0-8974F6ED1021}" destId="{C475C7A0-690D-4A3F-9FE9-07590BB8CECD}" srcOrd="6" destOrd="0" parTransId="{926E2EF2-44D2-4A7C-A5F5-5DCA4E13D31A}" sibTransId="{747A0153-A71D-4163-8926-FF8969DF3431}"/>
    <dgm:cxn modelId="{6943C43F-06DA-4E98-B86F-9F22C2CD9972}" type="presOf" srcId="{C60B4388-5BE2-49DA-AF00-1BB77197FDE2}" destId="{C9254F1F-409A-4C00-BAEE-417CE0DBBEC0}" srcOrd="0" destOrd="0" presId="urn:microsoft.com/office/officeart/2005/8/layout/vList2"/>
    <dgm:cxn modelId="{39838342-5056-4D6D-A925-DF9BF36642CF}" type="presOf" srcId="{768B5C1F-2483-412A-BDE0-8974F6ED1021}" destId="{E1790290-581A-4C84-91EA-CAD052E93A59}" srcOrd="0" destOrd="0" presId="urn:microsoft.com/office/officeart/2005/8/layout/vList2"/>
    <dgm:cxn modelId="{95DF3B45-1BBE-49F9-BB94-183195EB21A9}" type="presOf" srcId="{560DFD22-2CAF-421D-A9A3-D3C2FFB229D4}" destId="{B9BC91AA-3A86-49A9-B4FD-A76EA5E21331}" srcOrd="0" destOrd="0" presId="urn:microsoft.com/office/officeart/2005/8/layout/vList2"/>
    <dgm:cxn modelId="{DA40094E-2790-43FE-B49D-D8F0A736096E}" srcId="{768B5C1F-2483-412A-BDE0-8974F6ED1021}" destId="{C9EBD0BD-4459-45D5-9A1E-1B6378142E1C}" srcOrd="1" destOrd="0" parTransId="{6474E237-3E9E-4F4F-8799-AB5474F10277}" sibTransId="{AA1827B8-0390-435D-8A64-30B31B5475E9}"/>
    <dgm:cxn modelId="{18DA7F4F-74C0-4D1C-A757-4A26AE6E9660}" srcId="{768B5C1F-2483-412A-BDE0-8974F6ED1021}" destId="{E8028DDB-AACF-417E-AC75-DAC05625AF03}" srcOrd="4" destOrd="0" parTransId="{CB20CB47-9BD2-4E66-83B0-70D3870AC0B2}" sibTransId="{8720CC4D-BE4A-4B26-8D90-134D9A36323D}"/>
    <dgm:cxn modelId="{B886F195-25BF-4288-A293-311885BE4658}" type="presOf" srcId="{D17BC7BB-AC77-47F1-B850-7B5CE791F236}" destId="{715891AF-FC43-40E9-9BA1-84AAEC706364}" srcOrd="0" destOrd="0" presId="urn:microsoft.com/office/officeart/2005/8/layout/vList2"/>
    <dgm:cxn modelId="{32A417CB-B56A-4B02-81B2-E543F705F6AE}" type="presOf" srcId="{E8028DDB-AACF-417E-AC75-DAC05625AF03}" destId="{1BA08AB3-DFE7-4294-97EA-0DE79AB5366F}" srcOrd="0" destOrd="0" presId="urn:microsoft.com/office/officeart/2005/8/layout/vList2"/>
    <dgm:cxn modelId="{7B6161DF-ADE0-4223-9E90-EE2FF187255C}" srcId="{768B5C1F-2483-412A-BDE0-8974F6ED1021}" destId="{560DFD22-2CAF-421D-A9A3-D3C2FFB229D4}" srcOrd="0" destOrd="0" parTransId="{AB05733B-4864-43DA-A173-7DF41A84B0EB}" sibTransId="{7301982C-B647-46A9-92FE-80A99C5AE089}"/>
    <dgm:cxn modelId="{BFF442E2-AF9E-4B59-96D2-46B1F3070DB9}" type="presOf" srcId="{DDF773E0-5ED0-4453-8E9E-1FDEB08137C7}" destId="{07C6446F-ECCD-4CA1-8344-080591932ED6}" srcOrd="0" destOrd="0" presId="urn:microsoft.com/office/officeart/2005/8/layout/vList2"/>
    <dgm:cxn modelId="{AF270CEC-957B-4B46-94C5-A3F3D720DAD0}" srcId="{768B5C1F-2483-412A-BDE0-8974F6ED1021}" destId="{C60B4388-5BE2-49DA-AF00-1BB77197FDE2}" srcOrd="5" destOrd="0" parTransId="{131A31C5-62BD-4FFC-A200-BB4B3088474B}" sibTransId="{D68D6159-39CF-4128-96FE-7071A4649BD8}"/>
    <dgm:cxn modelId="{52BDA583-713C-4261-B1AD-ACBA6098E4F5}" type="presParOf" srcId="{E1790290-581A-4C84-91EA-CAD052E93A59}" destId="{B9BC91AA-3A86-49A9-B4FD-A76EA5E21331}" srcOrd="0" destOrd="0" presId="urn:microsoft.com/office/officeart/2005/8/layout/vList2"/>
    <dgm:cxn modelId="{B8FF128F-C6FD-4C12-9856-C27EF5F10DDD}" type="presParOf" srcId="{E1790290-581A-4C84-91EA-CAD052E93A59}" destId="{6611974D-4F43-4DF2-B93E-4EA5D945A3B1}" srcOrd="1" destOrd="0" presId="urn:microsoft.com/office/officeart/2005/8/layout/vList2"/>
    <dgm:cxn modelId="{AB4E0FA3-4FE2-4DA4-8BF2-134A0D59B228}" type="presParOf" srcId="{E1790290-581A-4C84-91EA-CAD052E93A59}" destId="{4FE1037A-DEA2-4953-80B1-C4AB23FF5CB3}" srcOrd="2" destOrd="0" presId="urn:microsoft.com/office/officeart/2005/8/layout/vList2"/>
    <dgm:cxn modelId="{54292A75-4C64-4A32-9696-8412A0B00268}" type="presParOf" srcId="{E1790290-581A-4C84-91EA-CAD052E93A59}" destId="{B320E652-B53D-4C8D-BD65-4229C8D24313}" srcOrd="3" destOrd="0" presId="urn:microsoft.com/office/officeart/2005/8/layout/vList2"/>
    <dgm:cxn modelId="{0DE59BE8-5AE2-445F-8DF2-31F01F06838D}" type="presParOf" srcId="{E1790290-581A-4C84-91EA-CAD052E93A59}" destId="{07C6446F-ECCD-4CA1-8344-080591932ED6}" srcOrd="4" destOrd="0" presId="urn:microsoft.com/office/officeart/2005/8/layout/vList2"/>
    <dgm:cxn modelId="{3A3BEDEF-E1C1-4BCD-9AEE-5A537E2E378D}" type="presParOf" srcId="{E1790290-581A-4C84-91EA-CAD052E93A59}" destId="{AA617802-0088-4F0F-969E-30A79C6BF2AD}" srcOrd="5" destOrd="0" presId="urn:microsoft.com/office/officeart/2005/8/layout/vList2"/>
    <dgm:cxn modelId="{71E6698C-78F4-4279-B192-B97BFDE96726}" type="presParOf" srcId="{E1790290-581A-4C84-91EA-CAD052E93A59}" destId="{715891AF-FC43-40E9-9BA1-84AAEC706364}" srcOrd="6" destOrd="0" presId="urn:microsoft.com/office/officeart/2005/8/layout/vList2"/>
    <dgm:cxn modelId="{3B3DE47B-32D8-4798-8477-3756AF3022BF}" type="presParOf" srcId="{E1790290-581A-4C84-91EA-CAD052E93A59}" destId="{8992DAF4-0B26-489D-8837-A11516C75E03}" srcOrd="7" destOrd="0" presId="urn:microsoft.com/office/officeart/2005/8/layout/vList2"/>
    <dgm:cxn modelId="{30FEAE6F-1223-486B-B7CE-E2559B5C72F0}" type="presParOf" srcId="{E1790290-581A-4C84-91EA-CAD052E93A59}" destId="{1BA08AB3-DFE7-4294-97EA-0DE79AB5366F}" srcOrd="8" destOrd="0" presId="urn:microsoft.com/office/officeart/2005/8/layout/vList2"/>
    <dgm:cxn modelId="{CF1BA315-9D25-4B86-9ACB-B5802CBB2AB3}" type="presParOf" srcId="{E1790290-581A-4C84-91EA-CAD052E93A59}" destId="{35EF5703-CD3C-429E-A309-464A2E42D27A}" srcOrd="9" destOrd="0" presId="urn:microsoft.com/office/officeart/2005/8/layout/vList2"/>
    <dgm:cxn modelId="{7D9C72C1-CF66-4374-9CA3-2F1D85CB97BE}" type="presParOf" srcId="{E1790290-581A-4C84-91EA-CAD052E93A59}" destId="{C9254F1F-409A-4C00-BAEE-417CE0DBBEC0}" srcOrd="10" destOrd="0" presId="urn:microsoft.com/office/officeart/2005/8/layout/vList2"/>
    <dgm:cxn modelId="{69723510-E482-40B1-88C6-A7FCE632C766}" type="presParOf" srcId="{E1790290-581A-4C84-91EA-CAD052E93A59}" destId="{B293DEBD-0FC5-428B-85E0-2B004C805257}" srcOrd="11" destOrd="0" presId="urn:microsoft.com/office/officeart/2005/8/layout/vList2"/>
    <dgm:cxn modelId="{CC75A07D-72EB-4E70-AEB4-07100257E3C9}" type="presParOf" srcId="{E1790290-581A-4C84-91EA-CAD052E93A59}" destId="{394A40C5-2767-41BB-851C-AE743E22805B}"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D4F8E1B-6F96-4983-946B-04662C1BA5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22A69B-F796-46AD-9362-F867264B2F3C}">
      <dgm:prSet custT="1"/>
      <dgm:spPr>
        <a:solidFill>
          <a:srgbClr val="FFC000"/>
        </a:solidFill>
      </dgm:spPr>
      <dgm:t>
        <a:bodyPr/>
        <a:lstStyle/>
        <a:p>
          <a:pPr rtl="0"/>
          <a:r>
            <a:rPr lang="en-GB" sz="1800" b="0" dirty="0">
              <a:solidFill>
                <a:schemeClr val="tx1"/>
              </a:solidFill>
            </a:rPr>
            <a:t>brings together the heads of state or  government of each EU country</a:t>
          </a:r>
          <a:endParaRPr lang="en-IE" sz="1800" b="0" dirty="0">
            <a:solidFill>
              <a:schemeClr val="tx1"/>
            </a:solidFill>
          </a:endParaRPr>
        </a:p>
      </dgm:t>
    </dgm:pt>
    <dgm:pt modelId="{F38CD75F-E218-49E2-9C1B-A3362D82162F}" type="parTrans" cxnId="{A4B678C7-0EF1-4479-AEB7-A7E4B63DBC80}">
      <dgm:prSet/>
      <dgm:spPr/>
      <dgm:t>
        <a:bodyPr/>
        <a:lstStyle/>
        <a:p>
          <a:endParaRPr lang="en-US"/>
        </a:p>
      </dgm:t>
    </dgm:pt>
    <dgm:pt modelId="{D37B67A2-D6B8-461C-92B3-94B2EA1FAA8B}" type="sibTrans" cxnId="{A4B678C7-0EF1-4479-AEB7-A7E4B63DBC80}">
      <dgm:prSet/>
      <dgm:spPr/>
      <dgm:t>
        <a:bodyPr/>
        <a:lstStyle/>
        <a:p>
          <a:endParaRPr lang="en-US"/>
        </a:p>
      </dgm:t>
    </dgm:pt>
    <dgm:pt modelId="{CB6F7021-46E4-4F26-B810-6693236197D1}">
      <dgm:prSet custT="1"/>
      <dgm:spPr>
        <a:solidFill>
          <a:srgbClr val="FFC000"/>
        </a:solidFill>
      </dgm:spPr>
      <dgm:t>
        <a:bodyPr/>
        <a:lstStyle/>
        <a:p>
          <a:pPr rtl="0"/>
          <a:r>
            <a:rPr lang="en-GB" sz="1800" b="0" dirty="0">
              <a:solidFill>
                <a:schemeClr val="tx1"/>
              </a:solidFill>
            </a:rPr>
            <a:t>sets the EU’s main priorities and policy directions</a:t>
          </a:r>
          <a:endParaRPr lang="en-IE" sz="1800" b="0" dirty="0">
            <a:solidFill>
              <a:schemeClr val="tx1"/>
            </a:solidFill>
          </a:endParaRPr>
        </a:p>
      </dgm:t>
    </dgm:pt>
    <dgm:pt modelId="{4BC7A46C-0D3D-4BDB-ADBA-3BF631560172}" type="parTrans" cxnId="{3C0C775E-B4D1-46BE-BDED-FBEBF55F80FD}">
      <dgm:prSet/>
      <dgm:spPr/>
      <dgm:t>
        <a:bodyPr/>
        <a:lstStyle/>
        <a:p>
          <a:endParaRPr lang="en-US"/>
        </a:p>
      </dgm:t>
    </dgm:pt>
    <dgm:pt modelId="{0AC9FD57-C83F-41FE-8286-21434F36F37F}" type="sibTrans" cxnId="{3C0C775E-B4D1-46BE-BDED-FBEBF55F80FD}">
      <dgm:prSet/>
      <dgm:spPr/>
      <dgm:t>
        <a:bodyPr/>
        <a:lstStyle/>
        <a:p>
          <a:endParaRPr lang="en-US"/>
        </a:p>
      </dgm:t>
    </dgm:pt>
    <dgm:pt modelId="{E9DA9292-FBA8-4BEE-876F-8057A942B437}" type="pres">
      <dgm:prSet presAssocID="{DD4F8E1B-6F96-4983-946B-04662C1BA590}" presName="linear" presStyleCnt="0">
        <dgm:presLayoutVars>
          <dgm:animLvl val="lvl"/>
          <dgm:resizeHandles val="exact"/>
        </dgm:presLayoutVars>
      </dgm:prSet>
      <dgm:spPr/>
    </dgm:pt>
    <dgm:pt modelId="{3A8B946D-8D4A-4046-9F97-DA58CA546363}" type="pres">
      <dgm:prSet presAssocID="{7E22A69B-F796-46AD-9362-F867264B2F3C}" presName="parentText" presStyleLbl="node1" presStyleIdx="0" presStyleCnt="2">
        <dgm:presLayoutVars>
          <dgm:chMax val="0"/>
          <dgm:bulletEnabled val="1"/>
        </dgm:presLayoutVars>
      </dgm:prSet>
      <dgm:spPr/>
    </dgm:pt>
    <dgm:pt modelId="{F1660586-3F57-4546-8AE4-6CC2FFD910E4}" type="pres">
      <dgm:prSet presAssocID="{D37B67A2-D6B8-461C-92B3-94B2EA1FAA8B}" presName="spacer" presStyleCnt="0"/>
      <dgm:spPr/>
    </dgm:pt>
    <dgm:pt modelId="{39BEFE8A-05BC-4A66-859E-B5960F1EAF2D}" type="pres">
      <dgm:prSet presAssocID="{CB6F7021-46E4-4F26-B810-6693236197D1}" presName="parentText" presStyleLbl="node1" presStyleIdx="1" presStyleCnt="2">
        <dgm:presLayoutVars>
          <dgm:chMax val="0"/>
          <dgm:bulletEnabled val="1"/>
        </dgm:presLayoutVars>
      </dgm:prSet>
      <dgm:spPr/>
    </dgm:pt>
  </dgm:ptLst>
  <dgm:cxnLst>
    <dgm:cxn modelId="{3C0C775E-B4D1-46BE-BDED-FBEBF55F80FD}" srcId="{DD4F8E1B-6F96-4983-946B-04662C1BA590}" destId="{CB6F7021-46E4-4F26-B810-6693236197D1}" srcOrd="1" destOrd="0" parTransId="{4BC7A46C-0D3D-4BDB-ADBA-3BF631560172}" sibTransId="{0AC9FD57-C83F-41FE-8286-21434F36F37F}"/>
    <dgm:cxn modelId="{D9635C8E-B07B-4FDF-B9B3-6B59459C5149}" type="presOf" srcId="{7E22A69B-F796-46AD-9362-F867264B2F3C}" destId="{3A8B946D-8D4A-4046-9F97-DA58CA546363}" srcOrd="0" destOrd="0" presId="urn:microsoft.com/office/officeart/2005/8/layout/vList2"/>
    <dgm:cxn modelId="{68B9A293-5D31-4E21-B2BB-4FA110089B65}" type="presOf" srcId="{CB6F7021-46E4-4F26-B810-6693236197D1}" destId="{39BEFE8A-05BC-4A66-859E-B5960F1EAF2D}" srcOrd="0" destOrd="0" presId="urn:microsoft.com/office/officeart/2005/8/layout/vList2"/>
    <dgm:cxn modelId="{B6408A98-C3F6-4174-82B3-2E0F3DF03467}" type="presOf" srcId="{DD4F8E1B-6F96-4983-946B-04662C1BA590}" destId="{E9DA9292-FBA8-4BEE-876F-8057A942B437}" srcOrd="0" destOrd="0" presId="urn:microsoft.com/office/officeart/2005/8/layout/vList2"/>
    <dgm:cxn modelId="{A4B678C7-0EF1-4479-AEB7-A7E4B63DBC80}" srcId="{DD4F8E1B-6F96-4983-946B-04662C1BA590}" destId="{7E22A69B-F796-46AD-9362-F867264B2F3C}" srcOrd="0" destOrd="0" parTransId="{F38CD75F-E218-49E2-9C1B-A3362D82162F}" sibTransId="{D37B67A2-D6B8-461C-92B3-94B2EA1FAA8B}"/>
    <dgm:cxn modelId="{86C1CE2E-7A8E-4C40-ABBF-3252012DEC92}" type="presParOf" srcId="{E9DA9292-FBA8-4BEE-876F-8057A942B437}" destId="{3A8B946D-8D4A-4046-9F97-DA58CA546363}" srcOrd="0" destOrd="0" presId="urn:microsoft.com/office/officeart/2005/8/layout/vList2"/>
    <dgm:cxn modelId="{56EC8B2D-E499-4507-9A3C-D085F331B2D5}" type="presParOf" srcId="{E9DA9292-FBA8-4BEE-876F-8057A942B437}" destId="{F1660586-3F57-4546-8AE4-6CC2FFD910E4}" srcOrd="1" destOrd="0" presId="urn:microsoft.com/office/officeart/2005/8/layout/vList2"/>
    <dgm:cxn modelId="{3D740DE4-9F7C-44B4-AA36-65F2FD8D8B45}" type="presParOf" srcId="{E9DA9292-FBA8-4BEE-876F-8057A942B437}" destId="{39BEFE8A-05BC-4A66-859E-B5960F1EAF2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DEE8B-A512-47E2-A3C9-74492F618D4F}">
      <dsp:nvSpPr>
        <dsp:cNvPr id="0" name=""/>
        <dsp:cNvSpPr/>
      </dsp:nvSpPr>
      <dsp:spPr>
        <a:xfrm>
          <a:off x="3151587" y="1545603"/>
          <a:ext cx="2865104" cy="2820629"/>
        </a:xfrm>
        <a:prstGeom prst="ellipse">
          <a:avLst/>
        </a:prstGeom>
        <a:solidFill>
          <a:srgbClr val="00567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b="1" kern="1200" dirty="0"/>
            <a:t>24 EU OFFICIAL LANGUAGES</a:t>
          </a:r>
        </a:p>
      </dsp:txBody>
      <dsp:txXfrm>
        <a:off x="3571172" y="1958675"/>
        <a:ext cx="2025934" cy="1994485"/>
      </dsp:txXfrm>
    </dsp:sp>
    <dsp:sp modelId="{529148A2-7FCD-4369-9EFC-ACFC3C7F6D7A}">
      <dsp:nvSpPr>
        <dsp:cNvPr id="0" name=""/>
        <dsp:cNvSpPr/>
      </dsp:nvSpPr>
      <dsp:spPr>
        <a:xfrm>
          <a:off x="3486279" y="-1"/>
          <a:ext cx="2164065" cy="2029129"/>
        </a:xfrm>
        <a:prstGeom prst="ellipse">
          <a:avLst/>
        </a:prstGeom>
        <a:solidFill>
          <a:schemeClr val="accent4">
            <a:alpha val="50000"/>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b="1" kern="1200" dirty="0"/>
            <a:t>Slavic:</a:t>
          </a:r>
          <a:r>
            <a:rPr lang="en-GB" sz="1500" kern="1200" dirty="0"/>
            <a:t> Bulgarian, Czech, Croatian, Polish, Slovak and Slovene</a:t>
          </a:r>
          <a:endParaRPr lang="en-US" sz="1500" kern="1200" dirty="0"/>
        </a:p>
      </dsp:txBody>
      <dsp:txXfrm>
        <a:off x="3803199" y="297158"/>
        <a:ext cx="1530225" cy="1434811"/>
      </dsp:txXfrm>
    </dsp:sp>
    <dsp:sp modelId="{14294006-4B65-442B-A0BD-25F001259F70}">
      <dsp:nvSpPr>
        <dsp:cNvPr id="0" name=""/>
        <dsp:cNvSpPr/>
      </dsp:nvSpPr>
      <dsp:spPr>
        <a:xfrm>
          <a:off x="5626273" y="1872270"/>
          <a:ext cx="2178497" cy="2103946"/>
        </a:xfrm>
        <a:prstGeom prst="ellipse">
          <a:avLst/>
        </a:prstGeom>
        <a:solidFill>
          <a:schemeClr val="accent2">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b="1" kern="1200" dirty="0"/>
            <a:t>Germanic:</a:t>
          </a:r>
          <a:r>
            <a:rPr lang="en-GB" sz="1500" kern="1200" dirty="0"/>
            <a:t> Danish, German, English, Dutch and Swedish</a:t>
          </a:r>
          <a:endParaRPr lang="en-US" sz="1500" kern="1200" dirty="0"/>
        </a:p>
      </dsp:txBody>
      <dsp:txXfrm>
        <a:off x="5945306" y="2180386"/>
        <a:ext cx="1540431" cy="1487714"/>
      </dsp:txXfrm>
    </dsp:sp>
    <dsp:sp modelId="{E5581C0B-7D92-4AD3-97E0-B4938FE73CA5}">
      <dsp:nvSpPr>
        <dsp:cNvPr id="0" name=""/>
        <dsp:cNvSpPr/>
      </dsp:nvSpPr>
      <dsp:spPr>
        <a:xfrm>
          <a:off x="3419898" y="3669169"/>
          <a:ext cx="2239879" cy="2181620"/>
        </a:xfrm>
        <a:prstGeom prst="ellipse">
          <a:avLst/>
        </a:prstGeom>
        <a:solidFill>
          <a:schemeClr val="accent4">
            <a:alpha val="50000"/>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b="1" kern="1200" dirty="0"/>
            <a:t>Romance</a:t>
          </a:r>
          <a:r>
            <a:rPr lang="en-GB" sz="1500" kern="1200" dirty="0"/>
            <a:t>: Spanish, French, Italian, Portuguese and Romanian</a:t>
          </a:r>
          <a:endParaRPr lang="en-US" sz="1500" kern="1200" dirty="0"/>
        </a:p>
      </dsp:txBody>
      <dsp:txXfrm>
        <a:off x="3747921" y="3988660"/>
        <a:ext cx="1583833" cy="1542638"/>
      </dsp:txXfrm>
    </dsp:sp>
    <dsp:sp modelId="{422BC532-F1F3-4869-AE88-2EBED49E2E90}">
      <dsp:nvSpPr>
        <dsp:cNvPr id="0" name=""/>
        <dsp:cNvSpPr/>
      </dsp:nvSpPr>
      <dsp:spPr>
        <a:xfrm>
          <a:off x="1386731" y="1866876"/>
          <a:ext cx="2227058" cy="2178082"/>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b="1" kern="1200" dirty="0"/>
            <a:t>Other: </a:t>
          </a:r>
          <a:r>
            <a:rPr lang="en-GB" sz="1500" kern="1200" dirty="0"/>
            <a:t>Estonian and Finnish, Greek, </a:t>
          </a:r>
          <a:r>
            <a:rPr lang="fr-BE" sz="1500" kern="1200" dirty="0"/>
            <a:t>Irish, </a:t>
          </a:r>
          <a:r>
            <a:rPr lang="en-GB" sz="1500" kern="1200" dirty="0"/>
            <a:t>Lithuanian and Latvian, Hungarian, Maltese</a:t>
          </a:r>
          <a:endParaRPr lang="en-US" sz="1500" kern="1200" dirty="0"/>
        </a:p>
      </dsp:txBody>
      <dsp:txXfrm>
        <a:off x="1712876" y="2185849"/>
        <a:ext cx="1574768" cy="15401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7CFCF-5FDB-4B8D-815B-D85F281BB2C0}">
      <dsp:nvSpPr>
        <dsp:cNvPr id="0" name=""/>
        <dsp:cNvSpPr/>
      </dsp:nvSpPr>
      <dsp:spPr>
        <a:xfrm>
          <a:off x="0" y="0"/>
          <a:ext cx="4085413" cy="117934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0" kern="1200" dirty="0">
              <a:solidFill>
                <a:schemeClr val="tx1"/>
              </a:solidFill>
            </a:rPr>
            <a:t>does not adopt EU laws</a:t>
          </a:r>
          <a:endParaRPr lang="en-IE" sz="1800" b="0" kern="1200" dirty="0">
            <a:solidFill>
              <a:schemeClr val="tx1"/>
            </a:solidFill>
          </a:endParaRPr>
        </a:p>
      </dsp:txBody>
      <dsp:txXfrm>
        <a:off x="57571" y="57571"/>
        <a:ext cx="3970271" cy="1064204"/>
      </dsp:txXfrm>
    </dsp:sp>
    <dsp:sp modelId="{65BBAF80-F255-434B-ABEE-1099CF7F1D78}">
      <dsp:nvSpPr>
        <dsp:cNvPr id="0" name=""/>
        <dsp:cNvSpPr/>
      </dsp:nvSpPr>
      <dsp:spPr>
        <a:xfrm>
          <a:off x="0" y="1427199"/>
          <a:ext cx="4085413" cy="124572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0" kern="1200" dirty="0">
              <a:solidFill>
                <a:schemeClr val="tx1"/>
              </a:solidFill>
            </a:rPr>
            <a:t>meets at least four times a year in Brussels (Belgium) or Luxembourg (Luxembourg) for European Summits</a:t>
          </a:r>
          <a:endParaRPr lang="en-IE" sz="1800" b="0" kern="1200" dirty="0">
            <a:solidFill>
              <a:schemeClr val="tx1"/>
            </a:solidFill>
          </a:endParaRPr>
        </a:p>
      </dsp:txBody>
      <dsp:txXfrm>
        <a:off x="60811" y="1488010"/>
        <a:ext cx="3963791" cy="112410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53E10-EE28-4A6C-93F1-8D17BDA9655B}">
      <dsp:nvSpPr>
        <dsp:cNvPr id="0" name=""/>
        <dsp:cNvSpPr/>
      </dsp:nvSpPr>
      <dsp:spPr>
        <a:xfrm>
          <a:off x="0" y="0"/>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solidFill>
                <a:schemeClr val="tx1"/>
              </a:solidFill>
            </a:rPr>
            <a:t>represents the governments of the EU countries</a:t>
          </a:r>
          <a:endParaRPr lang="en-IE" sz="1700" kern="1200" dirty="0">
            <a:solidFill>
              <a:schemeClr val="tx1"/>
            </a:solidFill>
          </a:endParaRPr>
        </a:p>
      </dsp:txBody>
      <dsp:txXfrm>
        <a:off x="47519" y="47519"/>
        <a:ext cx="3802596" cy="878402"/>
      </dsp:txXfrm>
    </dsp:sp>
    <dsp:sp modelId="{0573FA43-24D1-4D72-85C2-86103A7FCEF0}">
      <dsp:nvSpPr>
        <dsp:cNvPr id="0" name=""/>
        <dsp:cNvSpPr/>
      </dsp:nvSpPr>
      <dsp:spPr>
        <a:xfrm>
          <a:off x="0" y="1169689"/>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solidFill>
                <a:schemeClr val="tx1"/>
              </a:solidFill>
            </a:rPr>
            <a:t>brings together ministers of EU countries who meet to discuss EU matters (agriculture, foreign affairs, justice, etc.)</a:t>
          </a:r>
          <a:endParaRPr lang="en-IE" sz="1700" kern="1200" dirty="0">
            <a:solidFill>
              <a:schemeClr val="tx1"/>
            </a:solidFill>
          </a:endParaRPr>
        </a:p>
      </dsp:txBody>
      <dsp:txXfrm>
        <a:off x="47519" y="1217208"/>
        <a:ext cx="3802596" cy="878402"/>
      </dsp:txXfrm>
    </dsp:sp>
    <dsp:sp modelId="{050DFA99-827A-4EA5-8157-94CD9436E216}">
      <dsp:nvSpPr>
        <dsp:cNvPr id="0" name=""/>
        <dsp:cNvSpPr/>
      </dsp:nvSpPr>
      <dsp:spPr>
        <a:xfrm>
          <a:off x="0" y="2292889"/>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solidFill>
                <a:schemeClr val="tx1"/>
              </a:solidFill>
            </a:rPr>
            <a:t>takes decisions and passes laws together with the European Parliament</a:t>
          </a:r>
          <a:endParaRPr lang="en-IE" sz="1700" kern="1200" dirty="0">
            <a:solidFill>
              <a:schemeClr val="tx1"/>
            </a:solidFill>
          </a:endParaRPr>
        </a:p>
      </dsp:txBody>
      <dsp:txXfrm>
        <a:off x="47519" y="2340408"/>
        <a:ext cx="3802596" cy="878402"/>
      </dsp:txXfrm>
    </dsp:sp>
    <dsp:sp modelId="{4F8DE995-AA6F-4DFE-8486-B480892B9757}">
      <dsp:nvSpPr>
        <dsp:cNvPr id="0" name=""/>
        <dsp:cNvSpPr/>
      </dsp:nvSpPr>
      <dsp:spPr>
        <a:xfrm>
          <a:off x="0" y="3416089"/>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solidFill>
                <a:schemeClr val="tx1"/>
              </a:solidFill>
            </a:rPr>
            <a:t>has a rotating Presidency – every six months another EU country takes the lead</a:t>
          </a:r>
          <a:endParaRPr lang="en-IE" sz="1700" kern="1200" dirty="0">
            <a:solidFill>
              <a:schemeClr val="tx1"/>
            </a:solidFill>
          </a:endParaRPr>
        </a:p>
      </dsp:txBody>
      <dsp:txXfrm>
        <a:off x="47519" y="3463608"/>
        <a:ext cx="3802596" cy="878402"/>
      </dsp:txXfrm>
    </dsp:sp>
    <dsp:sp modelId="{C7565D90-15C1-4236-9AEC-41345840738B}">
      <dsp:nvSpPr>
        <dsp:cNvPr id="0" name=""/>
        <dsp:cNvSpPr/>
      </dsp:nvSpPr>
      <dsp:spPr>
        <a:xfrm>
          <a:off x="0" y="4539289"/>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solidFill>
                <a:schemeClr val="tx1"/>
              </a:solidFill>
            </a:rPr>
            <a:t>meets in Brussels or Luxembourg</a:t>
          </a:r>
          <a:endParaRPr lang="en-IE" sz="1700" kern="1200" dirty="0">
            <a:solidFill>
              <a:schemeClr val="tx1"/>
            </a:solidFill>
          </a:endParaRPr>
        </a:p>
      </dsp:txBody>
      <dsp:txXfrm>
        <a:off x="47519" y="4586808"/>
        <a:ext cx="3802596" cy="87840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F2307-406E-4677-8693-5E4A914BB902}">
      <dsp:nvSpPr>
        <dsp:cNvPr id="0" name=""/>
        <dsp:cNvSpPr/>
      </dsp:nvSpPr>
      <dsp:spPr>
        <a:xfrm>
          <a:off x="0" y="2923"/>
          <a:ext cx="3992880" cy="7851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solidFill>
                <a:schemeClr val="tx1"/>
              </a:solidFill>
            </a:rPr>
            <a:t>represents the EU common interests</a:t>
          </a:r>
          <a:endParaRPr lang="en-IE" sz="1700" kern="1200" dirty="0">
            <a:solidFill>
              <a:schemeClr val="tx1"/>
            </a:solidFill>
          </a:endParaRPr>
        </a:p>
      </dsp:txBody>
      <dsp:txXfrm>
        <a:off x="38327" y="41250"/>
        <a:ext cx="3916226" cy="708479"/>
      </dsp:txXfrm>
    </dsp:sp>
    <dsp:sp modelId="{08F48461-68D3-4A76-AAB9-A6AAE6BA7FA1}">
      <dsp:nvSpPr>
        <dsp:cNvPr id="0" name=""/>
        <dsp:cNvSpPr/>
      </dsp:nvSpPr>
      <dsp:spPr>
        <a:xfrm>
          <a:off x="0" y="799995"/>
          <a:ext cx="3992880" cy="7851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solidFill>
                <a:schemeClr val="tx1"/>
              </a:solidFill>
            </a:rPr>
            <a:t>is made up of one President and a Commissioner from each EU country responsible for a specific topic</a:t>
          </a:r>
          <a:endParaRPr lang="en-IE" sz="1700" kern="1200" dirty="0">
            <a:solidFill>
              <a:schemeClr val="tx1"/>
            </a:solidFill>
          </a:endParaRPr>
        </a:p>
      </dsp:txBody>
      <dsp:txXfrm>
        <a:off x="38327" y="838322"/>
        <a:ext cx="3916226" cy="708479"/>
      </dsp:txXfrm>
    </dsp:sp>
    <dsp:sp modelId="{346E50CA-F6B7-41F2-8D8A-4D6332E5C97D}">
      <dsp:nvSpPr>
        <dsp:cNvPr id="0" name=""/>
        <dsp:cNvSpPr/>
      </dsp:nvSpPr>
      <dsp:spPr>
        <a:xfrm>
          <a:off x="0" y="1597068"/>
          <a:ext cx="3992880" cy="7851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solidFill>
                <a:schemeClr val="tx1"/>
              </a:solidFill>
            </a:rPr>
            <a:t>proposes new laws and programmes</a:t>
          </a:r>
          <a:endParaRPr lang="en-IE" sz="1700" kern="1200" dirty="0">
            <a:solidFill>
              <a:schemeClr val="tx1"/>
            </a:solidFill>
          </a:endParaRPr>
        </a:p>
      </dsp:txBody>
      <dsp:txXfrm>
        <a:off x="38327" y="1635395"/>
        <a:ext cx="3916226" cy="708479"/>
      </dsp:txXfrm>
    </dsp:sp>
    <dsp:sp modelId="{D37E5F20-5237-4726-B7B8-CA56F9306539}">
      <dsp:nvSpPr>
        <dsp:cNvPr id="0" name=""/>
        <dsp:cNvSpPr/>
      </dsp:nvSpPr>
      <dsp:spPr>
        <a:xfrm>
          <a:off x="0" y="2394140"/>
          <a:ext cx="3992880" cy="7851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solidFill>
                <a:schemeClr val="tx1"/>
              </a:solidFill>
            </a:rPr>
            <a:t>is elected by the European Parliament for </a:t>
          </a:r>
          <a:br>
            <a:rPr lang="en-GB" sz="1700" kern="1200" dirty="0">
              <a:solidFill>
                <a:schemeClr val="tx1"/>
              </a:solidFill>
            </a:rPr>
          </a:br>
          <a:r>
            <a:rPr lang="en-GB" sz="1700" kern="1200" dirty="0">
              <a:solidFill>
                <a:schemeClr val="tx1"/>
              </a:solidFill>
            </a:rPr>
            <a:t>five years</a:t>
          </a:r>
          <a:endParaRPr lang="en-IE" sz="1700" kern="1200" dirty="0">
            <a:solidFill>
              <a:schemeClr val="tx1"/>
            </a:solidFill>
          </a:endParaRPr>
        </a:p>
      </dsp:txBody>
      <dsp:txXfrm>
        <a:off x="38327" y="2432467"/>
        <a:ext cx="3916226" cy="708479"/>
      </dsp:txXfrm>
    </dsp:sp>
    <dsp:sp modelId="{5F4BB77E-160B-4FD3-9D8A-5F48DEBD3967}">
      <dsp:nvSpPr>
        <dsp:cNvPr id="0" name=""/>
        <dsp:cNvSpPr/>
      </dsp:nvSpPr>
      <dsp:spPr>
        <a:xfrm>
          <a:off x="0" y="3191212"/>
          <a:ext cx="3992880" cy="7851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solidFill>
                <a:schemeClr val="tx1"/>
              </a:solidFill>
            </a:rPr>
            <a:t>manages the EU policies and budget</a:t>
          </a:r>
          <a:endParaRPr lang="en-IE" sz="1700" kern="1200" dirty="0">
            <a:solidFill>
              <a:schemeClr val="tx1"/>
            </a:solidFill>
          </a:endParaRPr>
        </a:p>
      </dsp:txBody>
      <dsp:txXfrm>
        <a:off x="38327" y="3229539"/>
        <a:ext cx="3916226" cy="708479"/>
      </dsp:txXfrm>
    </dsp:sp>
    <dsp:sp modelId="{EF5BC60A-1813-445C-97E0-C76B6CBACB4C}">
      <dsp:nvSpPr>
        <dsp:cNvPr id="0" name=""/>
        <dsp:cNvSpPr/>
      </dsp:nvSpPr>
      <dsp:spPr>
        <a:xfrm>
          <a:off x="0" y="3988285"/>
          <a:ext cx="3992880" cy="7851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solidFill>
                <a:schemeClr val="tx1"/>
              </a:solidFill>
            </a:rPr>
            <a:t>is the guardian of the EU Treaties</a:t>
          </a:r>
          <a:endParaRPr lang="en-IE" sz="1700" kern="1200" dirty="0">
            <a:solidFill>
              <a:schemeClr val="tx1"/>
            </a:solidFill>
          </a:endParaRPr>
        </a:p>
      </dsp:txBody>
      <dsp:txXfrm>
        <a:off x="38327" y="4026612"/>
        <a:ext cx="3916226" cy="708479"/>
      </dsp:txXfrm>
    </dsp:sp>
    <dsp:sp modelId="{8BFCEDFB-DD43-4B25-BA9B-809ED4B7C8C6}">
      <dsp:nvSpPr>
        <dsp:cNvPr id="0" name=""/>
        <dsp:cNvSpPr/>
      </dsp:nvSpPr>
      <dsp:spPr>
        <a:xfrm>
          <a:off x="0" y="4785357"/>
          <a:ext cx="3992880" cy="7851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solidFill>
                <a:schemeClr val="tx1"/>
              </a:solidFill>
            </a:rPr>
            <a:t>is located in Brussels and Luxembourg</a:t>
          </a:r>
          <a:endParaRPr lang="en-IE" sz="1700" kern="1200" dirty="0">
            <a:solidFill>
              <a:schemeClr val="tx1"/>
            </a:solidFill>
          </a:endParaRPr>
        </a:p>
      </dsp:txBody>
      <dsp:txXfrm>
        <a:off x="38327" y="4823684"/>
        <a:ext cx="3916226" cy="70847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DE28F-17B5-4205-BFFB-0EBCA8C5D8BA}">
      <dsp:nvSpPr>
        <dsp:cNvPr id="0" name=""/>
        <dsp:cNvSpPr/>
      </dsp:nvSpPr>
      <dsp:spPr>
        <a:xfrm>
          <a:off x="0" y="17936"/>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b="0" kern="1200" dirty="0">
              <a:solidFill>
                <a:schemeClr val="tx1"/>
              </a:solidFill>
            </a:rPr>
            <a:t>keeps track of EU laws</a:t>
          </a:r>
          <a:endParaRPr lang="en-IE" sz="1700" b="0" kern="1200" dirty="0">
            <a:solidFill>
              <a:schemeClr val="tx1"/>
            </a:solidFill>
          </a:endParaRPr>
        </a:p>
      </dsp:txBody>
      <dsp:txXfrm>
        <a:off x="33812" y="51748"/>
        <a:ext cx="4313297" cy="625016"/>
      </dsp:txXfrm>
    </dsp:sp>
    <dsp:sp modelId="{76251A12-CCF7-4C47-8263-EFA408C3CF50}">
      <dsp:nvSpPr>
        <dsp:cNvPr id="0" name=""/>
        <dsp:cNvSpPr/>
      </dsp:nvSpPr>
      <dsp:spPr>
        <a:xfrm>
          <a:off x="0" y="817137"/>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b="0" kern="1200" dirty="0">
              <a:solidFill>
                <a:schemeClr val="tx1"/>
              </a:solidFill>
            </a:rPr>
            <a:t>makes sure that EU countries respect EU laws</a:t>
          </a:r>
          <a:endParaRPr lang="en-IE" sz="1700" b="0" kern="1200" dirty="0">
            <a:solidFill>
              <a:schemeClr val="tx1"/>
            </a:solidFill>
          </a:endParaRPr>
        </a:p>
      </dsp:txBody>
      <dsp:txXfrm>
        <a:off x="33812" y="850949"/>
        <a:ext cx="4313297" cy="625016"/>
      </dsp:txXfrm>
    </dsp:sp>
    <dsp:sp modelId="{CF2A7349-FD6F-4252-85AD-61C5186BA692}">
      <dsp:nvSpPr>
        <dsp:cNvPr id="0" name=""/>
        <dsp:cNvSpPr/>
      </dsp:nvSpPr>
      <dsp:spPr>
        <a:xfrm>
          <a:off x="0" y="1616337"/>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b="0" kern="1200" dirty="0">
              <a:solidFill>
                <a:schemeClr val="tx1"/>
              </a:solidFill>
            </a:rPr>
            <a:t>advises national courts on the interpretation of these laws</a:t>
          </a:r>
          <a:endParaRPr lang="en-IE" sz="1700" b="0" kern="1200" dirty="0">
            <a:solidFill>
              <a:schemeClr val="tx1"/>
            </a:solidFill>
          </a:endParaRPr>
        </a:p>
      </dsp:txBody>
      <dsp:txXfrm>
        <a:off x="33812" y="1650149"/>
        <a:ext cx="4313297" cy="625016"/>
      </dsp:txXfrm>
    </dsp:sp>
    <dsp:sp modelId="{38D475D4-539D-4596-9BBC-8AE7671242F2}">
      <dsp:nvSpPr>
        <dsp:cNvPr id="0" name=""/>
        <dsp:cNvSpPr/>
      </dsp:nvSpPr>
      <dsp:spPr>
        <a:xfrm>
          <a:off x="0" y="2415537"/>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b="0" kern="1200" dirty="0">
              <a:solidFill>
                <a:schemeClr val="tx1"/>
              </a:solidFill>
            </a:rPr>
            <a:t>fines countries if they do not respect EU laws</a:t>
          </a:r>
          <a:endParaRPr lang="en-IE" sz="1700" b="0" kern="1200" dirty="0">
            <a:solidFill>
              <a:schemeClr val="tx1"/>
            </a:solidFill>
          </a:endParaRPr>
        </a:p>
      </dsp:txBody>
      <dsp:txXfrm>
        <a:off x="33812" y="2449349"/>
        <a:ext cx="4313297" cy="625016"/>
      </dsp:txXfrm>
    </dsp:sp>
    <dsp:sp modelId="{1A46EE3F-EBAE-49BA-B7F2-D3D3A3B2D42A}">
      <dsp:nvSpPr>
        <dsp:cNvPr id="0" name=""/>
        <dsp:cNvSpPr/>
      </dsp:nvSpPr>
      <dsp:spPr>
        <a:xfrm>
          <a:off x="0" y="3214737"/>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b="0" kern="1200" dirty="0">
              <a:solidFill>
                <a:schemeClr val="tx1"/>
              </a:solidFill>
            </a:rPr>
            <a:t>checks if the laws respect fundamental rights (e.g. freedom of speech, freedom of the press)</a:t>
          </a:r>
          <a:endParaRPr lang="en-IE" sz="1700" b="0" kern="1200" dirty="0">
            <a:solidFill>
              <a:schemeClr val="tx1"/>
            </a:solidFill>
          </a:endParaRPr>
        </a:p>
      </dsp:txBody>
      <dsp:txXfrm>
        <a:off x="33812" y="3248549"/>
        <a:ext cx="4313297" cy="625016"/>
      </dsp:txXfrm>
    </dsp:sp>
    <dsp:sp modelId="{5C025595-DB12-4375-8957-7A2E9C9E3075}">
      <dsp:nvSpPr>
        <dsp:cNvPr id="0" name=""/>
        <dsp:cNvSpPr/>
      </dsp:nvSpPr>
      <dsp:spPr>
        <a:xfrm>
          <a:off x="0" y="4013936"/>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b="0" kern="1200" dirty="0">
              <a:solidFill>
                <a:schemeClr val="tx1"/>
              </a:solidFill>
            </a:rPr>
            <a:t>consists of one judge per EU country</a:t>
          </a:r>
          <a:endParaRPr lang="en-IE" sz="1700" b="0" kern="1200" dirty="0">
            <a:solidFill>
              <a:schemeClr val="tx1"/>
            </a:solidFill>
          </a:endParaRPr>
        </a:p>
      </dsp:txBody>
      <dsp:txXfrm>
        <a:off x="33812" y="4047748"/>
        <a:ext cx="4313297" cy="625016"/>
      </dsp:txXfrm>
    </dsp:sp>
    <dsp:sp modelId="{E336DEEA-8F31-45DB-B883-3F3802818CA2}">
      <dsp:nvSpPr>
        <dsp:cNvPr id="0" name=""/>
        <dsp:cNvSpPr/>
      </dsp:nvSpPr>
      <dsp:spPr>
        <a:xfrm>
          <a:off x="0" y="4813136"/>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b="0" kern="1200" dirty="0">
              <a:solidFill>
                <a:schemeClr val="tx1"/>
              </a:solidFill>
            </a:rPr>
            <a:t>is located in Luxembourg</a:t>
          </a:r>
          <a:endParaRPr lang="en-IE" sz="1700" b="0" kern="1200" dirty="0">
            <a:solidFill>
              <a:schemeClr val="tx1"/>
            </a:solidFill>
          </a:endParaRPr>
        </a:p>
      </dsp:txBody>
      <dsp:txXfrm>
        <a:off x="33812" y="4846948"/>
        <a:ext cx="4313297" cy="62501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416D14-B5FE-487D-89E3-DE5B8EBA96AE}">
      <dsp:nvSpPr>
        <dsp:cNvPr id="0" name=""/>
        <dsp:cNvSpPr/>
      </dsp:nvSpPr>
      <dsp:spPr>
        <a:xfrm>
          <a:off x="0" y="7745"/>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a:solidFill>
                <a:schemeClr val="tx1"/>
              </a:solidFill>
            </a:rPr>
            <a:t>checks whether the EU’s budget has been correctly spent</a:t>
          </a:r>
          <a:endParaRPr lang="en-IE" sz="1800" b="0" kern="1200" dirty="0">
            <a:solidFill>
              <a:schemeClr val="tx1"/>
            </a:solidFill>
          </a:endParaRPr>
        </a:p>
      </dsp:txBody>
      <dsp:txXfrm>
        <a:off x="46606" y="54351"/>
        <a:ext cx="4355366" cy="861508"/>
      </dsp:txXfrm>
    </dsp:sp>
    <dsp:sp modelId="{9377D582-878E-4013-AA68-6AAB08392164}">
      <dsp:nvSpPr>
        <dsp:cNvPr id="0" name=""/>
        <dsp:cNvSpPr/>
      </dsp:nvSpPr>
      <dsp:spPr>
        <a:xfrm>
          <a:off x="0" y="1117092"/>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a:solidFill>
                <a:schemeClr val="tx1"/>
              </a:solidFill>
            </a:rPr>
            <a:t>reports fraud, corruption or other illegal activity</a:t>
          </a:r>
          <a:endParaRPr lang="en-IE" sz="1800" b="0" kern="1200" dirty="0">
            <a:solidFill>
              <a:schemeClr val="tx1"/>
            </a:solidFill>
          </a:endParaRPr>
        </a:p>
      </dsp:txBody>
      <dsp:txXfrm>
        <a:off x="46606" y="1163698"/>
        <a:ext cx="4355366" cy="86150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BF5D0-DF66-4BCE-A0CE-41B8F62A31AB}">
      <dsp:nvSpPr>
        <dsp:cNvPr id="0" name=""/>
        <dsp:cNvSpPr/>
      </dsp:nvSpPr>
      <dsp:spPr>
        <a:xfrm>
          <a:off x="0" y="7745"/>
          <a:ext cx="4279857"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0" kern="1200" dirty="0">
              <a:solidFill>
                <a:schemeClr val="tx1"/>
              </a:solidFill>
            </a:rPr>
            <a:t>advises EU policymakers on how to best spend the budget</a:t>
          </a:r>
          <a:endParaRPr lang="en-IE" sz="1800" b="0" kern="1200" dirty="0">
            <a:solidFill>
              <a:schemeClr val="tx1"/>
            </a:solidFill>
          </a:endParaRPr>
        </a:p>
      </dsp:txBody>
      <dsp:txXfrm>
        <a:off x="46606" y="54351"/>
        <a:ext cx="4186645" cy="861508"/>
      </dsp:txXfrm>
    </dsp:sp>
    <dsp:sp modelId="{F0EC1485-D59A-4587-BBA3-A5E170B387A4}">
      <dsp:nvSpPr>
        <dsp:cNvPr id="0" name=""/>
        <dsp:cNvSpPr/>
      </dsp:nvSpPr>
      <dsp:spPr>
        <a:xfrm>
          <a:off x="0" y="1109346"/>
          <a:ext cx="4279857"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a:solidFill>
                <a:schemeClr val="tx1"/>
              </a:solidFill>
            </a:rPr>
            <a:t>has Members appointed by the Council for six-year terms</a:t>
          </a:r>
          <a:endParaRPr lang="en-IE" sz="1800" b="0" kern="1200" dirty="0">
            <a:solidFill>
              <a:schemeClr val="tx1"/>
            </a:solidFill>
          </a:endParaRPr>
        </a:p>
      </dsp:txBody>
      <dsp:txXfrm>
        <a:off x="46606" y="1155952"/>
        <a:ext cx="4186645" cy="86150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16EC3-41E9-4EE9-B399-BA497F9628C9}">
      <dsp:nvSpPr>
        <dsp:cNvPr id="0" name=""/>
        <dsp:cNvSpPr/>
      </dsp:nvSpPr>
      <dsp:spPr>
        <a:xfrm>
          <a:off x="0" y="1167"/>
          <a:ext cx="4111930" cy="7650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solidFill>
                <a:schemeClr val="tx1"/>
              </a:solidFill>
            </a:rPr>
            <a:t>leads EU economic and monetary policy</a:t>
          </a:r>
          <a:endParaRPr lang="en-IE" sz="1700" kern="1200" dirty="0">
            <a:solidFill>
              <a:schemeClr val="tx1"/>
            </a:solidFill>
          </a:endParaRPr>
        </a:p>
      </dsp:txBody>
      <dsp:txXfrm>
        <a:off x="37344" y="38511"/>
        <a:ext cx="4037242" cy="690312"/>
      </dsp:txXfrm>
    </dsp:sp>
    <dsp:sp modelId="{96B08EC4-E184-402A-B8AE-06B1F3D1D569}">
      <dsp:nvSpPr>
        <dsp:cNvPr id="0" name=""/>
        <dsp:cNvSpPr/>
      </dsp:nvSpPr>
      <dsp:spPr>
        <a:xfrm>
          <a:off x="0" y="777980"/>
          <a:ext cx="4111930" cy="7650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solidFill>
                <a:schemeClr val="tx1"/>
              </a:solidFill>
            </a:rPr>
            <a:t>manages the European currency – the ‘euro’</a:t>
          </a:r>
          <a:endParaRPr lang="en-IE" sz="1700" kern="1200" dirty="0">
            <a:solidFill>
              <a:schemeClr val="tx1"/>
            </a:solidFill>
          </a:endParaRPr>
        </a:p>
      </dsp:txBody>
      <dsp:txXfrm>
        <a:off x="37344" y="815324"/>
        <a:ext cx="4037242" cy="690312"/>
      </dsp:txXfrm>
    </dsp:sp>
    <dsp:sp modelId="{47FE0501-D40E-47EC-9E41-423B2E236FAA}">
      <dsp:nvSpPr>
        <dsp:cNvPr id="0" name=""/>
        <dsp:cNvSpPr/>
      </dsp:nvSpPr>
      <dsp:spPr>
        <a:xfrm>
          <a:off x="0" y="1554793"/>
          <a:ext cx="4111930" cy="7650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solidFill>
                <a:schemeClr val="tx1"/>
              </a:solidFill>
            </a:rPr>
            <a:t>is responsible for keeping the euro and prices stable</a:t>
          </a:r>
          <a:endParaRPr lang="en-IE" sz="1700" kern="1200" dirty="0">
            <a:solidFill>
              <a:schemeClr val="tx1"/>
            </a:solidFill>
          </a:endParaRPr>
        </a:p>
      </dsp:txBody>
      <dsp:txXfrm>
        <a:off x="37344" y="1592137"/>
        <a:ext cx="4037242" cy="690312"/>
      </dsp:txXfrm>
    </dsp:sp>
    <dsp:sp modelId="{68522F37-124D-4507-9DE5-1B75C78B6420}">
      <dsp:nvSpPr>
        <dsp:cNvPr id="0" name=""/>
        <dsp:cNvSpPr/>
      </dsp:nvSpPr>
      <dsp:spPr>
        <a:xfrm>
          <a:off x="0" y="2331607"/>
          <a:ext cx="4111930" cy="7650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solidFill>
                <a:schemeClr val="tx1"/>
              </a:solidFill>
            </a:rPr>
            <a:t>fixes interest rates for the euro area</a:t>
          </a:r>
          <a:endParaRPr lang="en-IE" sz="1700" kern="1200" dirty="0">
            <a:solidFill>
              <a:schemeClr val="tx1"/>
            </a:solidFill>
          </a:endParaRPr>
        </a:p>
      </dsp:txBody>
      <dsp:txXfrm>
        <a:off x="37344" y="2368951"/>
        <a:ext cx="4037242" cy="690312"/>
      </dsp:txXfrm>
    </dsp:sp>
    <dsp:sp modelId="{6EE063DE-7F51-4108-9284-6ADD12F54A5A}">
      <dsp:nvSpPr>
        <dsp:cNvPr id="0" name=""/>
        <dsp:cNvSpPr/>
      </dsp:nvSpPr>
      <dsp:spPr>
        <a:xfrm>
          <a:off x="0" y="3108420"/>
          <a:ext cx="4111930" cy="7650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solidFill>
                <a:schemeClr val="tx1"/>
              </a:solidFill>
            </a:rPr>
            <a:t>works with the national central banks of EU countries</a:t>
          </a:r>
          <a:endParaRPr lang="en-IE" sz="1700" kern="1200" dirty="0">
            <a:solidFill>
              <a:schemeClr val="tx1"/>
            </a:solidFill>
          </a:endParaRPr>
        </a:p>
      </dsp:txBody>
      <dsp:txXfrm>
        <a:off x="37344" y="3145764"/>
        <a:ext cx="4037242" cy="690312"/>
      </dsp:txXfrm>
    </dsp:sp>
    <dsp:sp modelId="{9CF11A85-D206-4F40-B8C3-898189EA253A}">
      <dsp:nvSpPr>
        <dsp:cNvPr id="0" name=""/>
        <dsp:cNvSpPr/>
      </dsp:nvSpPr>
      <dsp:spPr>
        <a:xfrm>
          <a:off x="0" y="3885233"/>
          <a:ext cx="4111930" cy="7650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solidFill>
                <a:schemeClr val="tx1"/>
              </a:solidFill>
            </a:rPr>
            <a:t>has six Members appointed by the Council for an eight-year term </a:t>
          </a:r>
          <a:r>
            <a:rPr lang="en-US" sz="1700" kern="1200" dirty="0">
              <a:solidFill>
                <a:schemeClr val="tx1"/>
              </a:solidFill>
            </a:rPr>
            <a:t>that cannot be renewed</a:t>
          </a:r>
          <a:endParaRPr lang="en-IE" sz="1700" kern="1200" dirty="0">
            <a:solidFill>
              <a:schemeClr val="tx1"/>
            </a:solidFill>
          </a:endParaRPr>
        </a:p>
      </dsp:txBody>
      <dsp:txXfrm>
        <a:off x="37344" y="3922577"/>
        <a:ext cx="4037242" cy="690312"/>
      </dsp:txXfrm>
    </dsp:sp>
    <dsp:sp modelId="{EB4B9D14-D3E8-449B-95FA-9A5E38DB987B}">
      <dsp:nvSpPr>
        <dsp:cNvPr id="0" name=""/>
        <dsp:cNvSpPr/>
      </dsp:nvSpPr>
      <dsp:spPr>
        <a:xfrm>
          <a:off x="0" y="4662046"/>
          <a:ext cx="4111930" cy="7650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solidFill>
                <a:schemeClr val="tx1"/>
              </a:solidFill>
            </a:rPr>
            <a:t>is located in Frankfurt (Germany)</a:t>
          </a:r>
          <a:endParaRPr lang="en-IE" sz="1700" kern="1200" dirty="0">
            <a:solidFill>
              <a:schemeClr val="tx1"/>
            </a:solidFill>
          </a:endParaRPr>
        </a:p>
      </dsp:txBody>
      <dsp:txXfrm>
        <a:off x="37344" y="4699390"/>
        <a:ext cx="4037242" cy="6903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FE816-3E39-4346-9541-DE9013C0CD7F}">
      <dsp:nvSpPr>
        <dsp:cNvPr id="0" name=""/>
        <dsp:cNvSpPr/>
      </dsp:nvSpPr>
      <dsp:spPr>
        <a:xfrm>
          <a:off x="431561" y="19137"/>
          <a:ext cx="2326268" cy="1719103"/>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661DA055-562D-474C-89A4-8490B75CEAA8}">
      <dsp:nvSpPr>
        <dsp:cNvPr id="0" name=""/>
        <dsp:cNvSpPr/>
      </dsp:nvSpPr>
      <dsp:spPr>
        <a:xfrm>
          <a:off x="901765"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1914</a:t>
          </a:r>
        </a:p>
      </dsp:txBody>
      <dsp:txXfrm>
        <a:off x="901765" y="1426535"/>
        <a:ext cx="2004550" cy="481726"/>
      </dsp:txXfrm>
    </dsp:sp>
    <dsp:sp modelId="{88BD178F-D8A5-4038-AB32-EB171CB24442}">
      <dsp:nvSpPr>
        <dsp:cNvPr id="0" name=""/>
        <dsp:cNvSpPr/>
      </dsp:nvSpPr>
      <dsp:spPr>
        <a:xfrm>
          <a:off x="3189684" y="19137"/>
          <a:ext cx="2326268" cy="1719103"/>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43E45C0E-9B95-4125-8000-06B30E5FC073}">
      <dsp:nvSpPr>
        <dsp:cNvPr id="0" name=""/>
        <dsp:cNvSpPr/>
      </dsp:nvSpPr>
      <dsp:spPr>
        <a:xfrm>
          <a:off x="3659887"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1918</a:t>
          </a:r>
        </a:p>
      </dsp:txBody>
      <dsp:txXfrm>
        <a:off x="3659887" y="1426535"/>
        <a:ext cx="2004550" cy="481726"/>
      </dsp:txXfrm>
    </dsp:sp>
    <dsp:sp modelId="{3950F79D-9A6C-40C2-BCB4-208FB67CFEF2}">
      <dsp:nvSpPr>
        <dsp:cNvPr id="0" name=""/>
        <dsp:cNvSpPr/>
      </dsp:nvSpPr>
      <dsp:spPr>
        <a:xfrm>
          <a:off x="431561" y="2155737"/>
          <a:ext cx="2326268" cy="1719103"/>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82532F62-78F8-4353-B5D9-71F96297137D}">
      <dsp:nvSpPr>
        <dsp:cNvPr id="0" name=""/>
        <dsp:cNvSpPr/>
      </dsp:nvSpPr>
      <dsp:spPr>
        <a:xfrm>
          <a:off x="901765"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1939</a:t>
          </a:r>
        </a:p>
      </dsp:txBody>
      <dsp:txXfrm>
        <a:off x="901765" y="3563135"/>
        <a:ext cx="2004550" cy="481726"/>
      </dsp:txXfrm>
    </dsp:sp>
    <dsp:sp modelId="{8843B5AF-756E-43EC-B20E-8E43EE9C1DE7}">
      <dsp:nvSpPr>
        <dsp:cNvPr id="0" name=""/>
        <dsp:cNvSpPr/>
      </dsp:nvSpPr>
      <dsp:spPr>
        <a:xfrm>
          <a:off x="3189684" y="2155737"/>
          <a:ext cx="2326268" cy="1719103"/>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sp>
    <dsp:sp modelId="{F0F2D078-F01C-4212-853D-AED86D2D1B66}">
      <dsp:nvSpPr>
        <dsp:cNvPr id="0" name=""/>
        <dsp:cNvSpPr/>
      </dsp:nvSpPr>
      <dsp:spPr>
        <a:xfrm>
          <a:off x="3659887"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1945</a:t>
          </a:r>
        </a:p>
      </dsp:txBody>
      <dsp:txXfrm>
        <a:off x="3659887" y="3563135"/>
        <a:ext cx="2004550" cy="481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983116" y="0"/>
          <a:ext cx="2658314" cy="196448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470910"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IE" sz="1700" b="0" kern="1200" dirty="0">
              <a:solidFill>
                <a:schemeClr val="bg1"/>
              </a:solidFill>
            </a:rPr>
            <a:t>Youth Guarantee Scheme </a:t>
          </a:r>
          <a:endParaRPr lang="en-US" sz="1700" b="0" kern="1200" dirty="0">
            <a:solidFill>
              <a:schemeClr val="bg1"/>
            </a:solidFill>
          </a:endParaRPr>
        </a:p>
      </dsp:txBody>
      <dsp:txXfrm>
        <a:off x="1470910" y="1649834"/>
        <a:ext cx="2290675" cy="550487"/>
      </dsp:txXfrm>
    </dsp:sp>
    <dsp:sp modelId="{E7843C9F-8C3E-416B-B267-8F089EBBC993}">
      <dsp:nvSpPr>
        <dsp:cNvPr id="0" name=""/>
        <dsp:cNvSpPr/>
      </dsp:nvSpPr>
      <dsp:spPr>
        <a:xfrm>
          <a:off x="4125113" y="41547"/>
          <a:ext cx="2658314" cy="196448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662432"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EURES</a:t>
          </a:r>
        </a:p>
      </dsp:txBody>
      <dsp:txXfrm>
        <a:off x="4662432" y="1649834"/>
        <a:ext cx="2290675" cy="550487"/>
      </dsp:txXfrm>
    </dsp:sp>
    <dsp:sp modelId="{99B07678-D303-4844-926B-7BEC24326CBC}">
      <dsp:nvSpPr>
        <dsp:cNvPr id="0" name=""/>
        <dsp:cNvSpPr/>
      </dsp:nvSpPr>
      <dsp:spPr>
        <a:xfrm>
          <a:off x="933591" y="2483121"/>
          <a:ext cx="2658314" cy="196448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1470910"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ERASMUS+</a:t>
          </a:r>
        </a:p>
      </dsp:txBody>
      <dsp:txXfrm>
        <a:off x="1470910" y="4091408"/>
        <a:ext cx="2290675" cy="550487"/>
      </dsp:txXfrm>
    </dsp:sp>
    <dsp:sp modelId="{6A46E911-F4E9-4148-A02B-E55EE38ED28C}">
      <dsp:nvSpPr>
        <dsp:cNvPr id="0" name=""/>
        <dsp:cNvSpPr/>
      </dsp:nvSpPr>
      <dsp:spPr>
        <a:xfrm>
          <a:off x="4125113" y="2483121"/>
          <a:ext cx="2658314" cy="196448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4662432"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European Solidarity Corps</a:t>
          </a:r>
        </a:p>
      </dsp:txBody>
      <dsp:txXfrm>
        <a:off x="4662432" y="4091408"/>
        <a:ext cx="2290675" cy="5504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3386" y="572216"/>
          <a:ext cx="2289739" cy="172903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466206" y="197597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IE" sz="1400" b="0" kern="1200" dirty="0">
              <a:solidFill>
                <a:schemeClr val="bg1"/>
              </a:solidFill>
            </a:rPr>
            <a:t>Discover EU</a:t>
          </a:r>
          <a:endParaRPr lang="en-US" sz="1400" b="0" kern="1200" dirty="0">
            <a:solidFill>
              <a:schemeClr val="bg1"/>
            </a:solidFill>
          </a:endParaRPr>
        </a:p>
      </dsp:txBody>
      <dsp:txXfrm>
        <a:off x="466206" y="1975974"/>
        <a:ext cx="1973073" cy="474162"/>
      </dsp:txXfrm>
    </dsp:sp>
    <dsp:sp modelId="{E7843C9F-8C3E-416B-B267-8F089EBBC993}">
      <dsp:nvSpPr>
        <dsp:cNvPr id="0" name=""/>
        <dsp:cNvSpPr/>
      </dsp:nvSpPr>
      <dsp:spPr>
        <a:xfrm>
          <a:off x="2725403" y="581446"/>
          <a:ext cx="2289739" cy="169210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3188223"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IE" sz="1400" b="0" kern="1200" dirty="0"/>
            <a:t>Free roaming</a:t>
          </a:r>
          <a:endParaRPr lang="en-US" sz="1400" b="0" kern="1200" dirty="0"/>
        </a:p>
      </dsp:txBody>
      <dsp:txXfrm>
        <a:off x="3188223" y="1966744"/>
        <a:ext cx="1973073" cy="474162"/>
      </dsp:txXfrm>
    </dsp:sp>
    <dsp:sp modelId="{99B07678-D303-4844-926B-7BEC24326CBC}">
      <dsp:nvSpPr>
        <dsp:cNvPr id="0" name=""/>
        <dsp:cNvSpPr/>
      </dsp:nvSpPr>
      <dsp:spPr>
        <a:xfrm>
          <a:off x="5447420" y="581446"/>
          <a:ext cx="2289739" cy="169210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5910239"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kern="1200" dirty="0"/>
            <a:t>Healthcare assistance</a:t>
          </a:r>
        </a:p>
      </dsp:txBody>
      <dsp:txXfrm>
        <a:off x="5910239" y="1966744"/>
        <a:ext cx="1973073" cy="474162"/>
      </dsp:txXfrm>
    </dsp:sp>
    <dsp:sp modelId="{6A46E911-F4E9-4148-A02B-E55EE38ED28C}">
      <dsp:nvSpPr>
        <dsp:cNvPr id="0" name=""/>
        <dsp:cNvSpPr/>
      </dsp:nvSpPr>
      <dsp:spPr>
        <a:xfrm>
          <a:off x="1364395" y="2693726"/>
          <a:ext cx="2289739" cy="1692108"/>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1827214"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IE" sz="1400" kern="1200" dirty="0"/>
            <a:t>Passenger rights</a:t>
          </a:r>
          <a:endParaRPr lang="en-US" sz="1400" kern="1200" dirty="0"/>
        </a:p>
      </dsp:txBody>
      <dsp:txXfrm>
        <a:off x="1827214" y="4079024"/>
        <a:ext cx="1973073" cy="474162"/>
      </dsp:txXfrm>
    </dsp:sp>
    <dsp:sp modelId="{B3E90C2C-69B7-4CB0-9087-59A5D2830EDB}">
      <dsp:nvSpPr>
        <dsp:cNvPr id="0" name=""/>
        <dsp:cNvSpPr/>
      </dsp:nvSpPr>
      <dsp:spPr>
        <a:xfrm>
          <a:off x="4086411" y="2693726"/>
          <a:ext cx="2289739" cy="169210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A1FC47BF-2FF4-4B91-9DD8-BD1B1AC602DB}">
      <dsp:nvSpPr>
        <dsp:cNvPr id="0" name=""/>
        <dsp:cNvSpPr/>
      </dsp:nvSpPr>
      <dsp:spPr>
        <a:xfrm>
          <a:off x="4549231"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IE" sz="1400" b="0" kern="1200" dirty="0">
              <a:solidFill>
                <a:schemeClr val="bg1"/>
              </a:solidFill>
            </a:rPr>
            <a:t>Access to digital subscriptions</a:t>
          </a:r>
          <a:endParaRPr lang="en-US" sz="1400" b="0" kern="1200" dirty="0"/>
        </a:p>
      </dsp:txBody>
      <dsp:txXfrm>
        <a:off x="4549231" y="4079024"/>
        <a:ext cx="1973073" cy="4741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128FC-0697-46D7-A447-AF0C9179B242}">
      <dsp:nvSpPr>
        <dsp:cNvPr id="0" name=""/>
        <dsp:cNvSpPr/>
      </dsp:nvSpPr>
      <dsp:spPr>
        <a:xfrm>
          <a:off x="3311" y="423789"/>
          <a:ext cx="2278202" cy="16835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237A7567-5F7D-43AA-9754-4B177E087488}">
      <dsp:nvSpPr>
        <dsp:cNvPr id="0" name=""/>
        <dsp:cNvSpPr/>
      </dsp:nvSpPr>
      <dsp:spPr>
        <a:xfrm>
          <a:off x="463799"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IE" sz="1600" kern="1200" dirty="0"/>
            <a:t>Participation</a:t>
          </a:r>
          <a:endParaRPr lang="en-US" sz="1600" b="0" kern="1200" dirty="0">
            <a:solidFill>
              <a:schemeClr val="bg1"/>
            </a:solidFill>
          </a:endParaRPr>
        </a:p>
      </dsp:txBody>
      <dsp:txXfrm>
        <a:off x="463799" y="1802107"/>
        <a:ext cx="1963132" cy="471773"/>
      </dsp:txXfrm>
    </dsp:sp>
    <dsp:sp modelId="{285A63CA-B2EB-4228-8A3E-44161EC84A67}">
      <dsp:nvSpPr>
        <dsp:cNvPr id="0" name=""/>
        <dsp:cNvSpPr/>
      </dsp:nvSpPr>
      <dsp:spPr>
        <a:xfrm>
          <a:off x="2731540" y="423789"/>
          <a:ext cx="2278202" cy="16835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A534018-8E4E-4CE4-A65D-C9D72FF6B82B}">
      <dsp:nvSpPr>
        <dsp:cNvPr id="0" name=""/>
        <dsp:cNvSpPr/>
      </dsp:nvSpPr>
      <dsp:spPr>
        <a:xfrm>
          <a:off x="3192027"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b="0" kern="1200" dirty="0"/>
            <a:t>Environmental protection</a:t>
          </a:r>
          <a:endParaRPr lang="en-US" sz="1600" b="0" kern="1200" dirty="0">
            <a:solidFill>
              <a:schemeClr val="bg1"/>
            </a:solidFill>
          </a:endParaRPr>
        </a:p>
      </dsp:txBody>
      <dsp:txXfrm>
        <a:off x="3192027" y="1802107"/>
        <a:ext cx="1963132" cy="471773"/>
      </dsp:txXfrm>
    </dsp:sp>
    <dsp:sp modelId="{9DDBB07F-AB40-476E-A6B4-526A927538C8}">
      <dsp:nvSpPr>
        <dsp:cNvPr id="0" name=""/>
        <dsp:cNvSpPr/>
      </dsp:nvSpPr>
      <dsp:spPr>
        <a:xfrm>
          <a:off x="5459768" y="423789"/>
          <a:ext cx="2278202" cy="1683583"/>
        </a:xfrm>
        <a:prstGeom prst="rect">
          <a:avLst/>
        </a:prstGeom>
        <a:blipFill rotWithShape="1">
          <a:blip xmlns:r="http://schemas.openxmlformats.org/officeDocument/2006/relationships" r:embed="rId3"/>
          <a:stretch>
            <a:fillRect/>
          </a:stretch>
        </a:blipFill>
        <a:ln>
          <a:solidFill>
            <a:schemeClr val="tx1"/>
          </a:solidFill>
        </a:ln>
        <a:effectLst/>
      </dsp:spPr>
      <dsp:style>
        <a:lnRef idx="0">
          <a:scrgbClr r="0" g="0" b="0"/>
        </a:lnRef>
        <a:fillRef idx="1">
          <a:scrgbClr r="0" g="0" b="0"/>
        </a:fillRef>
        <a:effectRef idx="0">
          <a:scrgbClr r="0" g="0" b="0"/>
        </a:effectRef>
        <a:fontRef idx="minor"/>
      </dsp:style>
    </dsp:sp>
    <dsp:sp modelId="{FC45899D-AC99-43ED-85A5-68F6F4FA0FA2}">
      <dsp:nvSpPr>
        <dsp:cNvPr id="0" name=""/>
        <dsp:cNvSpPr/>
      </dsp:nvSpPr>
      <dsp:spPr>
        <a:xfrm>
          <a:off x="5920256"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IE" sz="1600" b="0" kern="1200" dirty="0">
              <a:solidFill>
                <a:schemeClr val="bg1"/>
              </a:solidFill>
            </a:rPr>
            <a:t>Consumer rights and safety</a:t>
          </a:r>
          <a:endParaRPr lang="en-US" sz="1600" b="0" kern="1200" dirty="0">
            <a:solidFill>
              <a:schemeClr val="bg1"/>
            </a:solidFill>
          </a:endParaRPr>
        </a:p>
      </dsp:txBody>
      <dsp:txXfrm>
        <a:off x="5920256" y="1802107"/>
        <a:ext cx="1963132" cy="471773"/>
      </dsp:txXfrm>
    </dsp:sp>
    <dsp:sp modelId="{1E9E862F-BDF6-4CFA-8C3B-B970A78BAA6D}">
      <dsp:nvSpPr>
        <dsp:cNvPr id="0" name=""/>
        <dsp:cNvSpPr/>
      </dsp:nvSpPr>
      <dsp:spPr>
        <a:xfrm>
          <a:off x="1367426" y="2516242"/>
          <a:ext cx="2278202" cy="16835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8D3A751-8EC9-4643-9A3E-6C6784E89749}">
      <dsp:nvSpPr>
        <dsp:cNvPr id="0" name=""/>
        <dsp:cNvSpPr/>
      </dsp:nvSpPr>
      <dsp:spPr>
        <a:xfrm>
          <a:off x="1827913"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kern="1200" dirty="0"/>
            <a:t>EU-funded projects</a:t>
          </a:r>
          <a:endParaRPr lang="en-US" sz="1600" b="0" kern="1200" dirty="0"/>
        </a:p>
      </dsp:txBody>
      <dsp:txXfrm>
        <a:off x="1827913" y="3894560"/>
        <a:ext cx="1963132" cy="471773"/>
      </dsp:txXfrm>
    </dsp:sp>
    <dsp:sp modelId="{E7843C9F-8C3E-416B-B267-8F089EBBC993}">
      <dsp:nvSpPr>
        <dsp:cNvPr id="0" name=""/>
        <dsp:cNvSpPr/>
      </dsp:nvSpPr>
      <dsp:spPr>
        <a:xfrm>
          <a:off x="4095654" y="2516242"/>
          <a:ext cx="2278202" cy="168358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556141"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b="0" kern="1200" dirty="0"/>
            <a:t>EU in the world</a:t>
          </a:r>
        </a:p>
      </dsp:txBody>
      <dsp:txXfrm>
        <a:off x="4556141" y="3894560"/>
        <a:ext cx="1963132" cy="4717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b="0" kern="1200" dirty="0">
              <a:solidFill>
                <a:schemeClr val="bg1"/>
              </a:solidFill>
            </a:rPr>
            <a:t>Green Deal</a:t>
          </a:r>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err="1"/>
            <a:t>NextGenerationEU</a:t>
          </a:r>
          <a:endParaRPr lang="en-US" sz="1800" kern="1200" dirty="0"/>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err="1"/>
            <a:t>Digitalisation</a:t>
          </a:r>
          <a:endParaRPr lang="en-US" sz="1800" kern="1200" dirty="0"/>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a:t>Equality</a:t>
          </a:r>
        </a:p>
      </dsp:txBody>
      <dsp:txXfrm>
        <a:off x="4693994" y="4315426"/>
        <a:ext cx="2421946" cy="5820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657D7-D4C9-4306-8074-DCCA03870486}">
      <dsp:nvSpPr>
        <dsp:cNvPr id="0" name=""/>
        <dsp:cNvSpPr/>
      </dsp:nvSpPr>
      <dsp:spPr>
        <a:xfrm>
          <a:off x="713582" y="0"/>
          <a:ext cx="6071961" cy="448715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no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1940894" y="3673551"/>
          <a:ext cx="5232222" cy="1257390"/>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5000"/>
            </a:spcAft>
            <a:buNone/>
          </a:pPr>
          <a:r>
            <a:rPr lang="en-US" sz="3200" kern="1200" dirty="0"/>
            <a:t>European Year of Youth</a:t>
          </a:r>
        </a:p>
      </dsp:txBody>
      <dsp:txXfrm>
        <a:off x="1940894" y="3673551"/>
        <a:ext cx="5232222" cy="12573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C91AA-3A86-49A9-B4FD-A76EA5E21331}">
      <dsp:nvSpPr>
        <dsp:cNvPr id="0" name=""/>
        <dsp:cNvSpPr/>
      </dsp:nvSpPr>
      <dsp:spPr>
        <a:xfrm>
          <a:off x="0" y="25897"/>
          <a:ext cx="4691424" cy="73298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0" kern="1200" dirty="0">
              <a:solidFill>
                <a:schemeClr val="tx1"/>
              </a:solidFill>
            </a:rPr>
            <a:t>is the voice of European citizens</a:t>
          </a:r>
          <a:endParaRPr lang="en-IE" sz="1800" b="0" kern="1200" dirty="0">
            <a:solidFill>
              <a:schemeClr val="tx1"/>
            </a:solidFill>
          </a:endParaRPr>
        </a:p>
      </dsp:txBody>
      <dsp:txXfrm>
        <a:off x="35781" y="61678"/>
        <a:ext cx="4619862" cy="661424"/>
      </dsp:txXfrm>
    </dsp:sp>
    <dsp:sp modelId="{4FE1037A-DEA2-4953-80B1-C4AB23FF5CB3}">
      <dsp:nvSpPr>
        <dsp:cNvPr id="0" name=""/>
        <dsp:cNvSpPr/>
      </dsp:nvSpPr>
      <dsp:spPr>
        <a:xfrm>
          <a:off x="0" y="836644"/>
          <a:ext cx="4691424" cy="73298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0" kern="1200" dirty="0">
              <a:solidFill>
                <a:schemeClr val="tx1"/>
              </a:solidFill>
            </a:rPr>
            <a:t>has Members from all EU countries directly elected by citizens every five years</a:t>
          </a:r>
          <a:endParaRPr lang="en-IE" sz="1800" b="0" kern="1200" dirty="0">
            <a:solidFill>
              <a:schemeClr val="tx1"/>
            </a:solidFill>
          </a:endParaRPr>
        </a:p>
      </dsp:txBody>
      <dsp:txXfrm>
        <a:off x="35781" y="872425"/>
        <a:ext cx="4619862" cy="661424"/>
      </dsp:txXfrm>
    </dsp:sp>
    <dsp:sp modelId="{07C6446F-ECCD-4CA1-8344-080591932ED6}">
      <dsp:nvSpPr>
        <dsp:cNvPr id="0" name=""/>
        <dsp:cNvSpPr/>
      </dsp:nvSpPr>
      <dsp:spPr>
        <a:xfrm>
          <a:off x="0" y="1647391"/>
          <a:ext cx="4691424" cy="73298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0" kern="1200" dirty="0">
              <a:solidFill>
                <a:schemeClr val="tx1"/>
              </a:solidFill>
            </a:rPr>
            <a:t>discusses new laws proposed by the European Commission</a:t>
          </a:r>
          <a:endParaRPr lang="en-IE" sz="1800" b="0" kern="1200" dirty="0">
            <a:solidFill>
              <a:schemeClr val="tx1"/>
            </a:solidFill>
          </a:endParaRPr>
        </a:p>
      </dsp:txBody>
      <dsp:txXfrm>
        <a:off x="35781" y="1683172"/>
        <a:ext cx="4619862" cy="661424"/>
      </dsp:txXfrm>
    </dsp:sp>
    <dsp:sp modelId="{715891AF-FC43-40E9-9BA1-84AAEC706364}">
      <dsp:nvSpPr>
        <dsp:cNvPr id="0" name=""/>
        <dsp:cNvSpPr/>
      </dsp:nvSpPr>
      <dsp:spPr>
        <a:xfrm>
          <a:off x="0" y="2458138"/>
          <a:ext cx="4691424" cy="73298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0" kern="1200" dirty="0">
              <a:solidFill>
                <a:schemeClr val="tx1"/>
              </a:solidFill>
            </a:rPr>
            <a:t>modifies (if necessary) and decides these laws together with the Council</a:t>
          </a:r>
          <a:endParaRPr lang="en-IE" sz="1800" b="0" kern="1200" dirty="0">
            <a:solidFill>
              <a:schemeClr val="tx1"/>
            </a:solidFill>
          </a:endParaRPr>
        </a:p>
      </dsp:txBody>
      <dsp:txXfrm>
        <a:off x="35781" y="2493919"/>
        <a:ext cx="4619862" cy="661424"/>
      </dsp:txXfrm>
    </dsp:sp>
    <dsp:sp modelId="{1BA08AB3-DFE7-4294-97EA-0DE79AB5366F}">
      <dsp:nvSpPr>
        <dsp:cNvPr id="0" name=""/>
        <dsp:cNvSpPr/>
      </dsp:nvSpPr>
      <dsp:spPr>
        <a:xfrm>
          <a:off x="0" y="3268884"/>
          <a:ext cx="4691424" cy="73298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0" kern="1200" dirty="0">
              <a:solidFill>
                <a:schemeClr val="tx1"/>
              </a:solidFill>
            </a:rPr>
            <a:t>elects the President of the European Commission</a:t>
          </a:r>
          <a:endParaRPr lang="en-IE" sz="1800" b="0" kern="1200" dirty="0">
            <a:solidFill>
              <a:schemeClr val="tx1"/>
            </a:solidFill>
          </a:endParaRPr>
        </a:p>
      </dsp:txBody>
      <dsp:txXfrm>
        <a:off x="35781" y="3304665"/>
        <a:ext cx="4619862" cy="661424"/>
      </dsp:txXfrm>
    </dsp:sp>
    <dsp:sp modelId="{C9254F1F-409A-4C00-BAEE-417CE0DBBEC0}">
      <dsp:nvSpPr>
        <dsp:cNvPr id="0" name=""/>
        <dsp:cNvSpPr/>
      </dsp:nvSpPr>
      <dsp:spPr>
        <a:xfrm>
          <a:off x="0" y="4079631"/>
          <a:ext cx="4691424" cy="73298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0" kern="1200" dirty="0">
              <a:solidFill>
                <a:schemeClr val="tx1"/>
              </a:solidFill>
            </a:rPr>
            <a:t>approves the EU budget</a:t>
          </a:r>
          <a:endParaRPr lang="en-IE" sz="1800" b="0" kern="1200" dirty="0">
            <a:solidFill>
              <a:schemeClr val="tx1"/>
            </a:solidFill>
          </a:endParaRPr>
        </a:p>
      </dsp:txBody>
      <dsp:txXfrm>
        <a:off x="35781" y="4115412"/>
        <a:ext cx="4619862" cy="661424"/>
      </dsp:txXfrm>
    </dsp:sp>
    <dsp:sp modelId="{394A40C5-2767-41BB-851C-AE743E22805B}">
      <dsp:nvSpPr>
        <dsp:cNvPr id="0" name=""/>
        <dsp:cNvSpPr/>
      </dsp:nvSpPr>
      <dsp:spPr>
        <a:xfrm>
          <a:off x="0" y="4890378"/>
          <a:ext cx="4691424" cy="73298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0" kern="1200" dirty="0">
              <a:solidFill>
                <a:schemeClr val="tx1"/>
              </a:solidFill>
            </a:rPr>
            <a:t>holds at least six sessions per year in Brussels (Belgium) and 12 in Strasbourg (France</a:t>
          </a:r>
          <a:r>
            <a:rPr lang="en-GB" sz="1900" b="0" kern="1200" dirty="0">
              <a:solidFill>
                <a:schemeClr val="tx1"/>
              </a:solidFill>
            </a:rPr>
            <a:t>)</a:t>
          </a:r>
          <a:endParaRPr lang="en-IE" sz="1900" b="0" kern="1200" dirty="0">
            <a:solidFill>
              <a:schemeClr val="tx1"/>
            </a:solidFill>
          </a:endParaRPr>
        </a:p>
      </dsp:txBody>
      <dsp:txXfrm>
        <a:off x="35781" y="4926159"/>
        <a:ext cx="4619862" cy="66142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B946D-8D4A-4046-9F97-DA58CA546363}">
      <dsp:nvSpPr>
        <dsp:cNvPr id="0" name=""/>
        <dsp:cNvSpPr/>
      </dsp:nvSpPr>
      <dsp:spPr>
        <a:xfrm>
          <a:off x="0" y="62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0" kern="1200" dirty="0">
              <a:solidFill>
                <a:schemeClr val="tx1"/>
              </a:solidFill>
            </a:rPr>
            <a:t>brings together the heads of state or  government of each EU country</a:t>
          </a:r>
          <a:endParaRPr lang="en-IE" sz="1800" b="0" kern="1200" dirty="0">
            <a:solidFill>
              <a:schemeClr val="tx1"/>
            </a:solidFill>
          </a:endParaRPr>
        </a:p>
      </dsp:txBody>
      <dsp:txXfrm>
        <a:off x="59399" y="121861"/>
        <a:ext cx="4183260" cy="1098002"/>
      </dsp:txXfrm>
    </dsp:sp>
    <dsp:sp modelId="{39BEFE8A-05BC-4A66-859E-B5960F1EAF2D}">
      <dsp:nvSpPr>
        <dsp:cNvPr id="0" name=""/>
        <dsp:cNvSpPr/>
      </dsp:nvSpPr>
      <dsp:spPr>
        <a:xfrm>
          <a:off x="0" y="1466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0" kern="1200" dirty="0">
              <a:solidFill>
                <a:schemeClr val="tx1"/>
              </a:solidFill>
            </a:rPr>
            <a:t>sets the EU’s main priorities and policy directions</a:t>
          </a:r>
          <a:endParaRPr lang="en-IE" sz="1800" b="0" kern="1200" dirty="0">
            <a:solidFill>
              <a:schemeClr val="tx1"/>
            </a:solidFill>
          </a:endParaRPr>
        </a:p>
      </dsp:txBody>
      <dsp:txXfrm>
        <a:off x="59399" y="1525861"/>
        <a:ext cx="4183260"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88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88950"/>
          </a:xfrm>
          <a:prstGeom prst="rect">
            <a:avLst/>
          </a:prstGeom>
        </p:spPr>
        <p:txBody>
          <a:bodyPr vert="horz" lIns="91440" tIns="45720" rIns="91440" bIns="45720" rtlCol="0"/>
          <a:lstStyle>
            <a:lvl1pPr algn="r">
              <a:defRPr sz="1200"/>
            </a:lvl1pPr>
          </a:lstStyle>
          <a:p>
            <a:fld id="{EBC06443-0A7E-4706-A9BA-7A69A75D48FD}" type="datetimeFigureOut">
              <a:rPr lang="en-GB" smtClean="0"/>
              <a:t>06/02/2023</a:t>
            </a:fld>
            <a:endParaRPr lang="en-GB"/>
          </a:p>
        </p:txBody>
      </p:sp>
      <p:sp>
        <p:nvSpPr>
          <p:cNvPr id="4" name="Footer Placeholder 3"/>
          <p:cNvSpPr>
            <a:spLocks noGrp="1"/>
          </p:cNvSpPr>
          <p:nvPr>
            <p:ph type="ftr" sz="quarter" idx="2"/>
          </p:nvPr>
        </p:nvSpPr>
        <p:spPr>
          <a:xfrm>
            <a:off x="0" y="9264650"/>
            <a:ext cx="2889250" cy="4889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264650"/>
            <a:ext cx="2889250" cy="488950"/>
          </a:xfrm>
          <a:prstGeom prst="rect">
            <a:avLst/>
          </a:prstGeom>
        </p:spPr>
        <p:txBody>
          <a:bodyPr vert="horz" lIns="91440" tIns="45720" rIns="91440" bIns="45720" rtlCol="0" anchor="b"/>
          <a:lstStyle>
            <a:lvl1pPr algn="r">
              <a:defRPr sz="1200"/>
            </a:lvl1pPr>
          </a:lstStyle>
          <a:p>
            <a:fld id="{10334B2A-8DCF-4396-82AC-BCAB21D1729E}" type="slidenum">
              <a:rPr lang="en-GB" smtClean="0"/>
              <a:t>‹#›</a:t>
            </a:fld>
            <a:endParaRPr lang="en-GB"/>
          </a:p>
        </p:txBody>
      </p:sp>
    </p:spTree>
    <p:extLst>
      <p:ext uri="{BB962C8B-B14F-4D97-AF65-F5344CB8AC3E}">
        <p14:creationId xmlns:p14="http://schemas.microsoft.com/office/powerpoint/2010/main" val="4107112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A0D01E2C-3F1B-2946-B562-4A5A260BBEC7}" type="datetimeFigureOut">
              <a:rPr lang="fr-FR" smtClean="0"/>
              <a:t>06/02/2023</a:t>
            </a:fld>
            <a:endParaRPr lang="fr-FR"/>
          </a:p>
        </p:txBody>
      </p:sp>
      <p:sp>
        <p:nvSpPr>
          <p:cNvPr id="4" name="Espace réservé de l’image des diapositives 3"/>
          <p:cNvSpPr>
            <a:spLocks noGrp="1" noRot="1" noChangeAspect="1"/>
          </p:cNvSpPr>
          <p:nvPr>
            <p:ph type="sldImg" idx="2"/>
          </p:nvPr>
        </p:nvSpPr>
        <p:spPr>
          <a:xfrm>
            <a:off x="1139825" y="1219200"/>
            <a:ext cx="4389438"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798FA88-871F-5C48-9EBC-B5098FA55A7A}" type="slidenum">
              <a:rPr lang="fr-FR" smtClean="0"/>
              <a:t>‹#›</a:t>
            </a:fld>
            <a:endParaRPr lang="fr-FR"/>
          </a:p>
        </p:txBody>
      </p:sp>
    </p:spTree>
    <p:extLst>
      <p:ext uri="{BB962C8B-B14F-4D97-AF65-F5344CB8AC3E}">
        <p14:creationId xmlns:p14="http://schemas.microsoft.com/office/powerpoint/2010/main" val="1464415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earning-corner.learning.europa.eu/learning-corner/work-and-study_e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uropa.eu/!rV69JX" TargetMode="External"/><Relationship Id="rId3" Type="http://schemas.openxmlformats.org/officeDocument/2006/relationships/hyperlink" Target="https://europa.eu/!vC49dj" TargetMode="External"/><Relationship Id="rId7" Type="http://schemas.openxmlformats.org/officeDocument/2006/relationships/hyperlink" Target="https://europa.eu/!gv87hU"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uropa.eu/!wC93kF" TargetMode="External"/><Relationship Id="rId5" Type="http://schemas.openxmlformats.org/officeDocument/2006/relationships/hyperlink" Target="https://europa.eu/!Qg69NV" TargetMode="External"/><Relationship Id="rId4" Type="http://schemas.openxmlformats.org/officeDocument/2006/relationships/hyperlink" Target="https://cinea.ec.europa.eu/life/life-european-countries_en" TargetMode="External"/><Relationship Id="rId9" Type="http://schemas.openxmlformats.org/officeDocument/2006/relationships/hyperlink" Target="https://europa.eu/!Pw88qb"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uropa.eu/!Tr74b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c.europa.eu/info/strategy/priorities-2019-2024_en"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uropa.eu/youth/year-of-youth_e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1</a:t>
            </a:fld>
            <a:endParaRPr lang="fr-FR"/>
          </a:p>
        </p:txBody>
      </p:sp>
    </p:spTree>
    <p:extLst>
      <p:ext uri="{BB962C8B-B14F-4D97-AF65-F5344CB8AC3E}">
        <p14:creationId xmlns:p14="http://schemas.microsoft.com/office/powerpoint/2010/main" val="17267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European Union has </a:t>
            </a:r>
            <a:r>
              <a:rPr lang="en-GB" b="1" dirty="0"/>
              <a:t>24 official languages: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Bulgarian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Croatian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Czech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Danish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Dutch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English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Estonian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Finnish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French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German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Greek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Hungarian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dirty="0"/>
              <a:t>Irish</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Italian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Latvian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Lithuanian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Maltese</a:t>
            </a:r>
          </a:p>
          <a:p>
            <a:pPr marL="171450" lvl="0" indent="-171450">
              <a:buFont typeface="Arial" panose="020B0604020202020204" pitchFamily="34" charset="0"/>
              <a:buChar char="•"/>
              <a:defRPr/>
            </a:pPr>
            <a:r>
              <a:rPr lang="en-GB" dirty="0"/>
              <a:t>Polish</a:t>
            </a:r>
          </a:p>
          <a:p>
            <a:pPr marL="171450" lvl="0" indent="-171450">
              <a:buFont typeface="Arial" panose="020B0604020202020204" pitchFamily="34" charset="0"/>
              <a:buChar char="•"/>
              <a:defRPr/>
            </a:pPr>
            <a:r>
              <a:rPr lang="en-GB" dirty="0"/>
              <a:t>Portuguese </a:t>
            </a:r>
          </a:p>
          <a:p>
            <a:pPr marL="171450" lvl="0" indent="-171450">
              <a:buFont typeface="Arial" panose="020B0604020202020204" pitchFamily="34" charset="0"/>
              <a:buChar char="•"/>
              <a:defRPr/>
            </a:pPr>
            <a:r>
              <a:rPr lang="en-GB" dirty="0"/>
              <a:t>Romanian</a:t>
            </a:r>
          </a:p>
          <a:p>
            <a:pPr marL="171450" lvl="0" indent="-171450">
              <a:buFont typeface="Arial" panose="020B0604020202020204" pitchFamily="34" charset="0"/>
              <a:buChar char="•"/>
              <a:defRPr/>
            </a:pPr>
            <a:r>
              <a:rPr lang="en-GB" dirty="0"/>
              <a:t>Slovak</a:t>
            </a:r>
          </a:p>
          <a:p>
            <a:pPr marL="171450" lvl="0" indent="-171450">
              <a:buFont typeface="Arial" panose="020B0604020202020204" pitchFamily="34" charset="0"/>
              <a:buChar char="•"/>
              <a:defRPr/>
            </a:pPr>
            <a:r>
              <a:rPr lang="en-GB" dirty="0"/>
              <a:t>Slovene</a:t>
            </a:r>
          </a:p>
          <a:p>
            <a:pPr marL="171450" lvl="0" indent="-171450">
              <a:buFont typeface="Arial" panose="020B0604020202020204" pitchFamily="34" charset="0"/>
              <a:buChar char="•"/>
              <a:defRPr/>
            </a:pPr>
            <a:r>
              <a:rPr lang="en-GB" dirty="0"/>
              <a:t>Spanish</a:t>
            </a:r>
          </a:p>
          <a:p>
            <a:pPr marL="171450" lvl="0" indent="-171450">
              <a:buFont typeface="Arial" panose="020B0604020202020204" pitchFamily="34" charset="0"/>
              <a:buChar char="•"/>
              <a:defRPr/>
            </a:pPr>
            <a:r>
              <a:rPr lang="en-GB" dirty="0"/>
              <a:t>Swedish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i="1" dirty="0"/>
              <a:t>Do</a:t>
            </a:r>
            <a:r>
              <a:rPr lang="en-GB" b="1" i="1" baseline="0" dirty="0"/>
              <a:t> you speak any other EU language than your mother tongue?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i="0"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1" baseline="0" dirty="0"/>
              <a:t>Can you </a:t>
            </a:r>
            <a:r>
              <a:rPr lang="en-US" b="1" i="1" baseline="0" dirty="0" err="1"/>
              <a:t>recognise</a:t>
            </a:r>
            <a:r>
              <a:rPr lang="en-US" b="1" i="1" baseline="0" dirty="0"/>
              <a:t> how to say thank you in other EU languages?</a:t>
            </a:r>
            <a:endParaRPr lang="en-GB" b="1" i="1" baseline="0" dirty="0"/>
          </a:p>
        </p:txBody>
      </p:sp>
      <p:sp>
        <p:nvSpPr>
          <p:cNvPr id="4" name="Slide Number Placeholder 3"/>
          <p:cNvSpPr>
            <a:spLocks noGrp="1"/>
          </p:cNvSpPr>
          <p:nvPr>
            <p:ph type="sldNum" sz="quarter" idx="10"/>
          </p:nvPr>
        </p:nvSpPr>
        <p:spPr/>
        <p:txBody>
          <a:bodyPr/>
          <a:lstStyle/>
          <a:p>
            <a:fld id="{E798FA88-871F-5C48-9EBC-B5098FA55A7A}" type="slidenum">
              <a:rPr lang="fr-FR" smtClean="0"/>
              <a:t>10</a:t>
            </a:fld>
            <a:endParaRPr lang="fr-FR"/>
          </a:p>
        </p:txBody>
      </p:sp>
    </p:spTree>
    <p:extLst>
      <p:ext uri="{BB962C8B-B14F-4D97-AF65-F5344CB8AC3E}">
        <p14:creationId xmlns:p14="http://schemas.microsoft.com/office/powerpoint/2010/main" val="204982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European Union has </a:t>
            </a:r>
            <a:r>
              <a:rPr lang="en-GB" b="1" dirty="0"/>
              <a:t>24 official languages </a:t>
            </a:r>
            <a:r>
              <a:rPr lang="en-GB" b="0" dirty="0"/>
              <a:t>from different language</a:t>
            </a:r>
            <a:r>
              <a:rPr lang="en-GB" b="0" baseline="0" dirty="0"/>
              <a:t> families</a:t>
            </a:r>
            <a:r>
              <a:rPr lang="en-GB" b="1"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171450" lvl="0" indent="-171450">
              <a:buFont typeface="Arial" panose="020B0604020202020204" pitchFamily="34" charset="0"/>
              <a:buChar char="•"/>
              <a:defRPr/>
            </a:pPr>
            <a:r>
              <a:rPr lang="en-GB" b="1" dirty="0"/>
              <a:t>Germanic languages:</a:t>
            </a:r>
            <a:r>
              <a:rPr lang="en-GB" dirty="0"/>
              <a:t> Danish, German, English, Dutch and Swedish.</a:t>
            </a:r>
          </a:p>
          <a:p>
            <a:pPr marL="171450" lvl="0" indent="-171450">
              <a:buFont typeface="Arial" panose="020B0604020202020204" pitchFamily="34" charset="0"/>
              <a:buChar char="•"/>
              <a:defRPr/>
            </a:pPr>
            <a:r>
              <a:rPr lang="en-GB" b="1" dirty="0"/>
              <a:t>Romance languages</a:t>
            </a:r>
            <a:r>
              <a:rPr lang="en-GB" dirty="0"/>
              <a:t>: Spanish, French, Italian, Portuguese and Romanian.</a:t>
            </a:r>
          </a:p>
          <a:p>
            <a:pPr marL="171450" lvl="0" indent="-171450">
              <a:buFont typeface="Arial" panose="020B0604020202020204" pitchFamily="34" charset="0"/>
              <a:buChar char="•"/>
              <a:defRPr/>
            </a:pPr>
            <a:r>
              <a:rPr lang="en-GB" b="1" dirty="0"/>
              <a:t>Slavic languages:</a:t>
            </a:r>
            <a:r>
              <a:rPr lang="en-GB" dirty="0"/>
              <a:t> Bulgarian, Czech, Croatian, Polish, Slovak and Slovene.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The EU languages that are not part of one of these three families</a:t>
            </a:r>
            <a:r>
              <a:rPr lang="en-GB" baseline="0" dirty="0"/>
              <a:t> are</a:t>
            </a:r>
            <a:r>
              <a:rPr lang="en-GB"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indent="-171450">
              <a:buFont typeface="Arial" panose="020B0604020202020204" pitchFamily="34" charset="0"/>
              <a:buChar char="•"/>
              <a:defRPr/>
            </a:pPr>
            <a:r>
              <a:rPr lang="en-GB" dirty="0"/>
              <a:t>Estonian and Finnish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Greek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dirty="0"/>
              <a:t>Irish</a:t>
            </a:r>
            <a:endParaRPr lang="en-GB" dirty="0"/>
          </a:p>
          <a:p>
            <a:pPr marL="171450" lvl="0" indent="-171450">
              <a:buFont typeface="Arial" panose="020B0604020202020204" pitchFamily="34" charset="0"/>
              <a:buChar char="•"/>
              <a:defRPr/>
            </a:pPr>
            <a:r>
              <a:rPr lang="en-GB" dirty="0"/>
              <a:t>Lithuanian and Latvian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Hungarian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Maltese</a:t>
            </a:r>
          </a:p>
        </p:txBody>
      </p:sp>
      <p:sp>
        <p:nvSpPr>
          <p:cNvPr id="4" name="Slide Number Placeholder 3"/>
          <p:cNvSpPr>
            <a:spLocks noGrp="1"/>
          </p:cNvSpPr>
          <p:nvPr>
            <p:ph type="sldNum" sz="quarter" idx="10"/>
          </p:nvPr>
        </p:nvSpPr>
        <p:spPr/>
        <p:txBody>
          <a:bodyPr/>
          <a:lstStyle/>
          <a:p>
            <a:fld id="{E798FA88-871F-5C48-9EBC-B5098FA55A7A}" type="slidenum">
              <a:rPr lang="fr-FR" smtClean="0"/>
              <a:t>11</a:t>
            </a:fld>
            <a:endParaRPr lang="fr-FR"/>
          </a:p>
        </p:txBody>
      </p:sp>
    </p:spTree>
    <p:extLst>
      <p:ext uri="{BB962C8B-B14F-4D97-AF65-F5344CB8AC3E}">
        <p14:creationId xmlns:p14="http://schemas.microsoft.com/office/powerpoint/2010/main" val="2877698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12</a:t>
            </a:fld>
            <a:endParaRPr lang="fr-FR"/>
          </a:p>
        </p:txBody>
      </p:sp>
    </p:spTree>
    <p:extLst>
      <p:ext uri="{BB962C8B-B14F-4D97-AF65-F5344CB8AC3E}">
        <p14:creationId xmlns:p14="http://schemas.microsoft.com/office/powerpoint/2010/main" val="583914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0" i="0" u="none" strike="noStrike" kern="1200" noProof="0" dirty="0">
                <a:solidFill>
                  <a:schemeClr val="tx1"/>
                </a:solidFill>
                <a:effectLst/>
                <a:latin typeface="+mn-lt"/>
                <a:ea typeface="+mn-ea"/>
                <a:cs typeface="+mn-cs"/>
              </a:rPr>
              <a:t>The European Union was created to end the frequent and bloody wars between neighbours, which culminated in the Second World War. </a:t>
            </a:r>
          </a:p>
          <a:p>
            <a:r>
              <a:rPr lang="en-IE" sz="1200" b="0" i="0" u="none" strike="noStrike" kern="1200" noProof="0" dirty="0">
                <a:solidFill>
                  <a:schemeClr val="tx1"/>
                </a:solidFill>
                <a:effectLst/>
                <a:latin typeface="+mn-lt"/>
                <a:ea typeface="+mn-ea"/>
                <a:cs typeface="+mn-cs"/>
              </a:rPr>
              <a:t>As of 1950, the European Coal and Steel Community began to unite European countries economically and politically in order to secure lasting peace.</a:t>
            </a:r>
            <a:endParaRPr lang="en-IE" baseline="0" noProof="0" dirty="0"/>
          </a:p>
          <a:p>
            <a:endParaRPr lang="en-IE" noProof="0" dirty="0"/>
          </a:p>
          <a:p>
            <a:r>
              <a:rPr lang="en-IE" noProof="0" dirty="0"/>
              <a:t>The</a:t>
            </a:r>
            <a:r>
              <a:rPr lang="en-IE" baseline="0" noProof="0" dirty="0"/>
              <a:t> countries that founded the European Union are:</a:t>
            </a:r>
          </a:p>
          <a:p>
            <a:pPr marL="171450" indent="-171450">
              <a:buFont typeface="Arial" panose="020B0604020202020204" pitchFamily="34" charset="0"/>
              <a:buChar char="•"/>
            </a:pPr>
            <a:r>
              <a:rPr lang="en-IE" sz="1200" b="0" i="0" u="none" strike="noStrike" kern="1200" noProof="0" dirty="0">
                <a:effectLst/>
                <a:latin typeface="+mn-lt"/>
                <a:ea typeface="+mn-ea"/>
                <a:cs typeface="+mn-cs"/>
              </a:rPr>
              <a:t>Belgium</a:t>
            </a:r>
          </a:p>
          <a:p>
            <a:pPr marL="171450" indent="-171450">
              <a:buFont typeface="Arial" panose="020B0604020202020204" pitchFamily="34" charset="0"/>
              <a:buChar char="•"/>
            </a:pPr>
            <a:r>
              <a:rPr lang="en-IE" sz="1200" b="0" i="0" u="none" strike="noStrike" kern="1200" noProof="0" dirty="0">
                <a:effectLst/>
                <a:latin typeface="+mn-lt"/>
                <a:ea typeface="+mn-ea"/>
                <a:cs typeface="+mn-cs"/>
              </a:rPr>
              <a:t>Germany</a:t>
            </a:r>
          </a:p>
          <a:p>
            <a:pPr marL="171450" indent="-171450">
              <a:buFont typeface="Arial" panose="020B0604020202020204" pitchFamily="34" charset="0"/>
              <a:buChar char="•"/>
            </a:pPr>
            <a:r>
              <a:rPr lang="en-IE" sz="1200" b="0" i="0" u="none" strike="noStrike" kern="1200" noProof="0" dirty="0">
                <a:effectLst/>
                <a:latin typeface="+mn-lt"/>
                <a:ea typeface="+mn-ea"/>
                <a:cs typeface="+mn-cs"/>
              </a:rPr>
              <a:t>France</a:t>
            </a:r>
          </a:p>
          <a:p>
            <a:pPr marL="171450" indent="-171450">
              <a:buFont typeface="Arial" panose="020B0604020202020204" pitchFamily="34" charset="0"/>
              <a:buChar char="•"/>
            </a:pPr>
            <a:r>
              <a:rPr lang="en-IE" sz="1200" b="0" i="0" u="none" strike="noStrike" kern="1200" noProof="0" dirty="0">
                <a:effectLst/>
                <a:latin typeface="+mn-lt"/>
                <a:ea typeface="+mn-ea"/>
                <a:cs typeface="+mn-cs"/>
              </a:rPr>
              <a:t>Italy</a:t>
            </a:r>
          </a:p>
          <a:p>
            <a:pPr marL="171450" indent="-171450">
              <a:buFont typeface="Arial" panose="020B0604020202020204" pitchFamily="34" charset="0"/>
              <a:buChar char="•"/>
            </a:pPr>
            <a:r>
              <a:rPr lang="en-IE" sz="1200" b="0" i="0" u="none" strike="noStrike" kern="1200" noProof="0" dirty="0">
                <a:effectLst/>
                <a:latin typeface="+mn-lt"/>
                <a:ea typeface="+mn-ea"/>
                <a:cs typeface="+mn-cs"/>
              </a:rPr>
              <a:t>Luxembourg</a:t>
            </a:r>
          </a:p>
          <a:p>
            <a:pPr marL="171450" indent="-171450">
              <a:buFont typeface="Arial" panose="020B0604020202020204" pitchFamily="34" charset="0"/>
              <a:buChar char="•"/>
            </a:pPr>
            <a:r>
              <a:rPr lang="en-IE" sz="1200" b="0" i="0" u="none" strike="noStrike" kern="1200" noProof="0" dirty="0">
                <a:effectLst/>
                <a:latin typeface="+mn-lt"/>
                <a:ea typeface="+mn-ea"/>
                <a:cs typeface="+mn-cs"/>
              </a:rPr>
              <a:t>The Netherlands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084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European nations have not always lived together in peace. Many wars have been fought throughout the centuries.</a:t>
            </a:r>
          </a:p>
          <a:p>
            <a:endParaRPr lang="en-I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Two world wars took place in the 20th century:</a:t>
            </a:r>
            <a:endParaRPr lang="en-IE"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en-US" sz="1200" kern="1200" dirty="0">
                <a:solidFill>
                  <a:schemeClr val="tx1"/>
                </a:solidFill>
                <a:effectLst/>
                <a:latin typeface="+mn-lt"/>
                <a:ea typeface="+mn-ea"/>
                <a:cs typeface="+mn-cs"/>
              </a:rPr>
              <a:t>1914-1918 World War I</a:t>
            </a:r>
            <a:endParaRPr lang="en-IE"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en-US" sz="1200" kern="1200" dirty="0">
                <a:solidFill>
                  <a:schemeClr val="tx1"/>
                </a:solidFill>
                <a:effectLst/>
                <a:latin typeface="+mn-lt"/>
                <a:ea typeface="+mn-ea"/>
                <a:cs typeface="+mn-cs"/>
              </a:rPr>
              <a:t>1939-1945 World War II</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14</a:t>
            </a:fld>
            <a:endParaRPr lang="fr-FR"/>
          </a:p>
        </p:txBody>
      </p:sp>
    </p:spTree>
    <p:extLst>
      <p:ext uri="{BB962C8B-B14F-4D97-AF65-F5344CB8AC3E}">
        <p14:creationId xmlns:p14="http://schemas.microsoft.com/office/powerpoint/2010/main" val="1388632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there may be sometimes disagreements between EU countries, the basic principles behind the EU have remained unchanged over the last 70 years. Stopping future conflicts was one of the aims that led to the creation of the European Union.</a:t>
            </a:r>
          </a:p>
          <a:p>
            <a:endParaRPr lang="en-US" dirty="0"/>
          </a:p>
          <a:p>
            <a:r>
              <a:rPr lang="en-US" dirty="0"/>
              <a:t>In 2012, thanks to its tireless work for peace, democracy and human rights in Europe and around the world, the European Union was awarded the Nobel Peace Prize.</a:t>
            </a:r>
          </a:p>
        </p:txBody>
      </p:sp>
      <p:sp>
        <p:nvSpPr>
          <p:cNvPr id="4" name="Slide Number Placeholder 3"/>
          <p:cNvSpPr>
            <a:spLocks noGrp="1"/>
          </p:cNvSpPr>
          <p:nvPr>
            <p:ph type="sldNum" sz="quarter" idx="10"/>
          </p:nvPr>
        </p:nvSpPr>
        <p:spPr/>
        <p:txBody>
          <a:bodyPr/>
          <a:lstStyle/>
          <a:p>
            <a:fld id="{E798FA88-871F-5C48-9EBC-B5098FA55A7A}" type="slidenum">
              <a:rPr lang="fr-FR" smtClean="0"/>
              <a:t>15</a:t>
            </a:fld>
            <a:endParaRPr lang="fr-FR"/>
          </a:p>
        </p:txBody>
      </p:sp>
    </p:spTree>
    <p:extLst>
      <p:ext uri="{BB962C8B-B14F-4D97-AF65-F5344CB8AC3E}">
        <p14:creationId xmlns:p14="http://schemas.microsoft.com/office/powerpoint/2010/main" val="2807884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66909" y="4693919"/>
            <a:ext cx="5335270" cy="4711339"/>
          </a:xfrm>
        </p:spPr>
        <p:txBody>
          <a:bodyPr/>
          <a:lstStyle/>
          <a:p>
            <a:r>
              <a:rPr lang="en-GB" sz="1200" kern="1200" dirty="0">
                <a:solidFill>
                  <a:schemeClr val="tx1"/>
                </a:solidFill>
                <a:effectLst/>
                <a:latin typeface="+mn-lt"/>
                <a:ea typeface="+mn-ea"/>
                <a:cs typeface="+mn-cs"/>
              </a:rPr>
              <a:t>Main steps towards the creation of the European Union:</a:t>
            </a:r>
          </a:p>
          <a:p>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Between 1945 and 1950, a few European politicians, including Robert Schuman, Simone Veil, Jean Monnet, </a:t>
            </a:r>
            <a:r>
              <a:rPr lang="en-GB" sz="1200" kern="1200" dirty="0" err="1">
                <a:solidFill>
                  <a:schemeClr val="tx1"/>
                </a:solidFill>
                <a:effectLst/>
                <a:latin typeface="+mn-lt"/>
                <a:ea typeface="+mn-ea"/>
                <a:cs typeface="+mn-cs"/>
              </a:rPr>
              <a:t>Alcide</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Gasperi</a:t>
            </a:r>
            <a:r>
              <a:rPr lang="en-GB" sz="1200" kern="1200" dirty="0">
                <a:solidFill>
                  <a:schemeClr val="tx1"/>
                </a:solidFill>
                <a:effectLst/>
                <a:latin typeface="+mn-lt"/>
                <a:ea typeface="+mn-ea"/>
                <a:cs typeface="+mn-cs"/>
              </a:rPr>
              <a:t> and Konrad Adenauer began the process of creating the European Union we live in today.</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1950 </a:t>
            </a:r>
            <a:r>
              <a:rPr lang="en-GB" sz="1200" b="1" kern="1200" dirty="0">
                <a:solidFill>
                  <a:schemeClr val="tx1"/>
                </a:solidFill>
                <a:effectLst/>
                <a:latin typeface="+mn-lt"/>
                <a:ea typeface="+mn-ea"/>
                <a:cs typeface="+mn-cs"/>
              </a:rPr>
              <a:t>Schuman Declaration </a:t>
            </a:r>
            <a:r>
              <a:rPr lang="en-GB" sz="1200" kern="1200" dirty="0">
                <a:solidFill>
                  <a:schemeClr val="tx1"/>
                </a:solidFill>
                <a:effectLst/>
                <a:latin typeface="+mn-lt"/>
                <a:ea typeface="+mn-ea"/>
                <a:cs typeface="+mn-cs"/>
              </a:rPr>
              <a:t>– On 9 May, Robert Schuman (the French foreign minister at the time) proposed that the production of coal and steel – the raw materials used to prepare for war – should be managed jointly so that no country could secretly arm itself against the others. One of his most famous quotes is: “Europe will not be made all at once, or according to a single plan. It will be built through concrete achievements which first create a de facto solidarity.”</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1951 Creation of the </a:t>
            </a:r>
            <a:r>
              <a:rPr lang="en-GB" sz="1200" b="1" kern="1200" dirty="0">
                <a:solidFill>
                  <a:schemeClr val="tx1"/>
                </a:solidFill>
                <a:effectLst/>
                <a:latin typeface="+mn-lt"/>
                <a:ea typeface="+mn-ea"/>
                <a:cs typeface="+mn-cs"/>
              </a:rPr>
              <a:t>European Coal and Steel Community </a:t>
            </a:r>
            <a:r>
              <a:rPr lang="en-GB" sz="1200" kern="1200" dirty="0">
                <a:solidFill>
                  <a:schemeClr val="tx1"/>
                </a:solidFill>
                <a:effectLst/>
                <a:latin typeface="+mn-lt"/>
                <a:ea typeface="+mn-ea"/>
                <a:cs typeface="+mn-cs"/>
              </a:rPr>
              <a:t>– Belgium, France, Germany, Italy, Luxembourg and the Netherlands agreed to unite their coal and steel industries.</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1957 </a:t>
            </a:r>
            <a:r>
              <a:rPr lang="en-GB" sz="1200" b="1" kern="1200" dirty="0">
                <a:solidFill>
                  <a:schemeClr val="tx1"/>
                </a:solidFill>
                <a:effectLst/>
                <a:latin typeface="+mn-lt"/>
                <a:ea typeface="+mn-ea"/>
                <a:cs typeface="+mn-cs"/>
              </a:rPr>
              <a:t>Treaty of Rome </a:t>
            </a:r>
            <a:r>
              <a:rPr lang="en-GB" sz="1200" kern="1200" dirty="0">
                <a:solidFill>
                  <a:schemeClr val="tx1"/>
                </a:solidFill>
                <a:effectLst/>
                <a:latin typeface="+mn-lt"/>
                <a:ea typeface="+mn-ea"/>
                <a:cs typeface="+mn-cs"/>
              </a:rPr>
              <a:t>– the 6 founding countries decided to extend their cooperation to other economic sectors and created the </a:t>
            </a:r>
            <a:r>
              <a:rPr lang="en-GB" sz="1200" b="1" kern="1200" dirty="0">
                <a:solidFill>
                  <a:schemeClr val="tx1"/>
                </a:solidFill>
                <a:effectLst/>
                <a:latin typeface="+mn-lt"/>
                <a:ea typeface="+mn-ea"/>
                <a:cs typeface="+mn-cs"/>
              </a:rPr>
              <a:t>European Economic Community (EEC) </a:t>
            </a:r>
            <a:r>
              <a:rPr lang="en-IE" sz="1200" kern="1200" dirty="0">
                <a:solidFill>
                  <a:schemeClr val="tx1"/>
                </a:solidFill>
                <a:effectLst/>
                <a:latin typeface="+mn-lt"/>
                <a:ea typeface="+mn-ea"/>
                <a:cs typeface="+mn-cs"/>
              </a:rPr>
              <a:t>and </a:t>
            </a:r>
            <a:r>
              <a:rPr lang="en-IE" sz="1200" b="1" kern="1200" dirty="0">
                <a:solidFill>
                  <a:schemeClr val="tx1"/>
                </a:solidFill>
                <a:effectLst/>
                <a:latin typeface="+mn-lt"/>
                <a:ea typeface="+mn-ea"/>
                <a:cs typeface="+mn-cs"/>
              </a:rPr>
              <a:t>the European Atomic Energy Community (</a:t>
            </a:r>
            <a:r>
              <a:rPr lang="en-IE" sz="1200" b="1" kern="1200" dirty="0" err="1">
                <a:solidFill>
                  <a:schemeClr val="tx1"/>
                </a:solidFill>
                <a:effectLst/>
                <a:latin typeface="+mn-lt"/>
                <a:ea typeface="+mn-ea"/>
                <a:cs typeface="+mn-cs"/>
              </a:rPr>
              <a:t>Euratom</a:t>
            </a:r>
            <a:r>
              <a:rPr lang="en-IE"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1992 </a:t>
            </a:r>
            <a:r>
              <a:rPr lang="en-GB" sz="1200" b="1" kern="1200" dirty="0">
                <a:solidFill>
                  <a:schemeClr val="tx1"/>
                </a:solidFill>
                <a:effectLst/>
                <a:latin typeface="+mn-lt"/>
                <a:ea typeface="+mn-ea"/>
                <a:cs typeface="+mn-cs"/>
              </a:rPr>
              <a:t>Treaty of Maastricht </a:t>
            </a:r>
            <a:r>
              <a:rPr lang="en-GB" sz="1200" kern="1200" dirty="0">
                <a:solidFill>
                  <a:schemeClr val="tx1"/>
                </a:solidFill>
                <a:effectLst/>
                <a:latin typeface="+mn-lt"/>
                <a:ea typeface="+mn-ea"/>
                <a:cs typeface="+mn-cs"/>
              </a:rPr>
              <a:t>– Over the years, more countries joined the community and the Treaty of Maastricht marked the beginning of the </a:t>
            </a:r>
            <a:r>
              <a:rPr lang="en-GB" sz="1200" b="1" kern="1200" dirty="0">
                <a:solidFill>
                  <a:schemeClr val="tx1"/>
                </a:solidFill>
                <a:effectLst/>
                <a:latin typeface="+mn-lt"/>
                <a:ea typeface="+mn-ea"/>
                <a:cs typeface="+mn-cs"/>
              </a:rPr>
              <a:t>European Union</a:t>
            </a:r>
            <a:r>
              <a:rPr lang="en-GB" sz="1200" kern="1200" dirty="0">
                <a:solidFill>
                  <a:schemeClr val="tx1"/>
                </a:solidFill>
                <a:effectLst/>
                <a:latin typeface="+mn-lt"/>
                <a:ea typeface="+mn-ea"/>
                <a:cs typeface="+mn-cs"/>
              </a:rPr>
              <a:t> as we know it today:</a:t>
            </a:r>
            <a:endParaRPr lang="en-IE"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n-GB" sz="1200" kern="1200" dirty="0">
                <a:solidFill>
                  <a:schemeClr val="tx1"/>
                </a:solidFill>
                <a:effectLst/>
                <a:latin typeface="+mn-lt"/>
                <a:ea typeface="+mn-ea"/>
                <a:cs typeface="+mn-cs"/>
              </a:rPr>
              <a:t>a </a:t>
            </a:r>
            <a:r>
              <a:rPr lang="en-GB" sz="1200" b="1" kern="1200" dirty="0">
                <a:solidFill>
                  <a:schemeClr val="tx1"/>
                </a:solidFill>
                <a:effectLst/>
                <a:latin typeface="+mn-lt"/>
                <a:ea typeface="+mn-ea"/>
                <a:cs typeface="+mn-cs"/>
              </a:rPr>
              <a:t>political and economic </a:t>
            </a:r>
            <a:r>
              <a:rPr lang="en-GB" sz="1200" kern="1200" dirty="0">
                <a:solidFill>
                  <a:schemeClr val="tx1"/>
                </a:solidFill>
                <a:effectLst/>
                <a:latin typeface="+mn-lt"/>
                <a:ea typeface="+mn-ea"/>
                <a:cs typeface="+mn-cs"/>
              </a:rPr>
              <a:t>union;</a:t>
            </a:r>
            <a:endParaRPr lang="en-IE"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n-GB" sz="1200" b="1" kern="1200" dirty="0">
                <a:solidFill>
                  <a:schemeClr val="tx1"/>
                </a:solidFill>
                <a:effectLst/>
                <a:latin typeface="+mn-lt"/>
                <a:ea typeface="+mn-ea"/>
                <a:cs typeface="+mn-cs"/>
              </a:rPr>
              <a:t>no border controls </a:t>
            </a:r>
            <a:r>
              <a:rPr lang="en-GB" sz="1200" kern="1200" dirty="0">
                <a:solidFill>
                  <a:schemeClr val="tx1"/>
                </a:solidFill>
                <a:effectLst/>
                <a:latin typeface="+mn-lt"/>
                <a:ea typeface="+mn-ea"/>
                <a:cs typeface="+mn-cs"/>
              </a:rPr>
              <a:t>between the countries which are part of the </a:t>
            </a:r>
            <a:r>
              <a:rPr lang="en-GB" sz="1200" b="1" kern="1200" dirty="0">
                <a:solidFill>
                  <a:schemeClr val="tx1"/>
                </a:solidFill>
                <a:effectLst/>
                <a:latin typeface="+mn-lt"/>
                <a:ea typeface="+mn-ea"/>
                <a:cs typeface="+mn-cs"/>
              </a:rPr>
              <a:t>Schengen area</a:t>
            </a:r>
            <a:r>
              <a:rPr lang="en-GB" sz="1200" kern="1200" dirty="0">
                <a:solidFill>
                  <a:schemeClr val="tx1"/>
                </a:solidFill>
                <a:effectLst/>
                <a:latin typeface="+mn-lt"/>
                <a:ea typeface="+mn-ea"/>
                <a:cs typeface="+mn-cs"/>
              </a:rPr>
              <a:t> (1995);</a:t>
            </a:r>
            <a:endParaRPr lang="en-IE"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n-GB" sz="1200" b="1" kern="1200" dirty="0">
                <a:solidFill>
                  <a:schemeClr val="tx1"/>
                </a:solidFill>
                <a:effectLst/>
                <a:latin typeface="+mn-lt"/>
                <a:ea typeface="+mn-ea"/>
                <a:cs typeface="+mn-cs"/>
              </a:rPr>
              <a:t>one currency </a:t>
            </a:r>
            <a:r>
              <a:rPr lang="en-GB" sz="1200" kern="1200" dirty="0">
                <a:solidFill>
                  <a:schemeClr val="tx1"/>
                </a:solidFill>
                <a:effectLst/>
                <a:latin typeface="+mn-lt"/>
                <a:ea typeface="+mn-ea"/>
                <a:cs typeface="+mn-cs"/>
              </a:rPr>
              <a:t>between the countries that adopted the euro.</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1993 </a:t>
            </a:r>
            <a:r>
              <a:rPr lang="en-GB" sz="1200" b="1" kern="1200" dirty="0">
                <a:solidFill>
                  <a:schemeClr val="tx1"/>
                </a:solidFill>
                <a:effectLst/>
                <a:latin typeface="+mn-lt"/>
                <a:ea typeface="+mn-ea"/>
                <a:cs typeface="+mn-cs"/>
              </a:rPr>
              <a:t>The Single Market </a:t>
            </a:r>
            <a:r>
              <a:rPr lang="en-GB" sz="1200" kern="1200" dirty="0">
                <a:solidFill>
                  <a:schemeClr val="tx1"/>
                </a:solidFill>
                <a:effectLst/>
                <a:latin typeface="+mn-lt"/>
                <a:ea typeface="+mn-ea"/>
                <a:cs typeface="+mn-cs"/>
              </a:rPr>
              <a:t>was created to ensure free movement of goods, services, capital and persons within the EU. By removing technical, legal and bureaucratic barriers, the EU allows citizens and companies to trade and do business freely throughout the EU.</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In addition to the 27 EU countries, </a:t>
            </a:r>
            <a:r>
              <a:rPr lang="en-GB" sz="1200" b="1" kern="1200" dirty="0">
                <a:solidFill>
                  <a:schemeClr val="tx1"/>
                </a:solidFill>
                <a:effectLst/>
                <a:latin typeface="+mn-lt"/>
                <a:ea typeface="+mn-ea"/>
                <a:cs typeface="+mn-cs"/>
              </a:rPr>
              <a:t>Iceland</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Liechtenstein</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Norway</a:t>
            </a:r>
            <a:r>
              <a:rPr lang="en-GB" sz="1200" kern="1200" dirty="0">
                <a:solidFill>
                  <a:schemeClr val="tx1"/>
                </a:solidFill>
                <a:effectLst/>
                <a:latin typeface="+mn-lt"/>
                <a:ea typeface="+mn-ea"/>
                <a:cs typeface="+mn-cs"/>
              </a:rPr>
              <a:t> and </a:t>
            </a:r>
            <a:r>
              <a:rPr lang="en-GB" sz="1200" b="1" kern="1200" dirty="0">
                <a:solidFill>
                  <a:schemeClr val="tx1"/>
                </a:solidFill>
                <a:effectLst/>
                <a:latin typeface="+mn-lt"/>
                <a:ea typeface="+mn-ea"/>
                <a:cs typeface="+mn-cs"/>
              </a:rPr>
              <a:t>Switzerland </a:t>
            </a:r>
            <a:r>
              <a:rPr lang="en-GB" sz="1200" kern="1200" dirty="0">
                <a:solidFill>
                  <a:schemeClr val="tx1"/>
                </a:solidFill>
                <a:effectLst/>
                <a:latin typeface="+mn-lt"/>
                <a:ea typeface="+mn-ea"/>
                <a:cs typeface="+mn-cs"/>
              </a:rPr>
              <a:t>are part of the European Single Market.</a:t>
            </a:r>
            <a:endParaRPr lang="en-IE"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IE" sz="1200" kern="1200" dirty="0">
                <a:solidFill>
                  <a:schemeClr val="tx1"/>
                </a:solidFill>
                <a:effectLst/>
                <a:latin typeface="+mn-lt"/>
                <a:ea typeface="+mn-ea"/>
                <a:cs typeface="+mn-cs"/>
              </a:rPr>
              <a:t>1995 </a:t>
            </a:r>
            <a:r>
              <a:rPr lang="en-IE" sz="1200" b="1" kern="1200" dirty="0">
                <a:solidFill>
                  <a:schemeClr val="tx1"/>
                </a:solidFill>
                <a:effectLst/>
                <a:latin typeface="+mn-lt"/>
                <a:ea typeface="+mn-ea"/>
                <a:cs typeface="+mn-cs"/>
              </a:rPr>
              <a:t>The Schengen Agreement</a:t>
            </a:r>
            <a:r>
              <a:rPr lang="en-IE" sz="1200" kern="1200" dirty="0">
                <a:solidFill>
                  <a:schemeClr val="tx1"/>
                </a:solidFill>
                <a:effectLst/>
                <a:latin typeface="+mn-lt"/>
                <a:ea typeface="+mn-ea"/>
                <a:cs typeface="+mn-cs"/>
              </a:rPr>
              <a:t> abolished all border controls between the seven countries that have signed it.</a:t>
            </a:r>
          </a:p>
          <a:p>
            <a:pPr marL="171450" indent="-171450">
              <a:buFont typeface="Arial" panose="020B0604020202020204" pitchFamily="34" charset="0"/>
              <a:buChar char="•"/>
            </a:pPr>
            <a:r>
              <a:rPr lang="en-IE" sz="1200" b="0" kern="1200" dirty="0">
                <a:solidFill>
                  <a:schemeClr val="tx1"/>
                </a:solidFill>
                <a:effectLst/>
                <a:latin typeface="+mn-lt"/>
                <a:ea typeface="+mn-ea"/>
                <a:cs typeface="+mn-cs"/>
              </a:rPr>
              <a:t>2002</a:t>
            </a:r>
            <a:r>
              <a:rPr lang="en-IE" sz="1200" kern="1200" dirty="0">
                <a:solidFill>
                  <a:schemeClr val="tx1"/>
                </a:solidFill>
                <a:effectLst/>
                <a:latin typeface="+mn-lt"/>
                <a:ea typeface="+mn-ea"/>
                <a:cs typeface="+mn-cs"/>
              </a:rPr>
              <a:t> The </a:t>
            </a:r>
            <a:r>
              <a:rPr lang="en-IE" sz="1200" b="1" kern="1200" dirty="0">
                <a:solidFill>
                  <a:schemeClr val="tx1"/>
                </a:solidFill>
                <a:effectLst/>
                <a:latin typeface="+mn-lt"/>
                <a:ea typeface="+mn-ea"/>
                <a:cs typeface="+mn-cs"/>
              </a:rPr>
              <a:t>Euro </a:t>
            </a:r>
            <a:r>
              <a:rPr lang="en-IE" sz="1200" b="0" kern="1200" dirty="0">
                <a:solidFill>
                  <a:schemeClr val="tx1"/>
                </a:solidFill>
                <a:effectLst/>
                <a:latin typeface="+mn-lt"/>
                <a:ea typeface="+mn-ea"/>
                <a:cs typeface="+mn-cs"/>
              </a:rPr>
              <a:t>became t</a:t>
            </a:r>
            <a:r>
              <a:rPr lang="en-IE" sz="1200" b="1" kern="1200" dirty="0">
                <a:solidFill>
                  <a:schemeClr val="tx1"/>
                </a:solidFill>
                <a:effectLst/>
                <a:latin typeface="+mn-lt"/>
                <a:ea typeface="+mn-ea"/>
                <a:cs typeface="+mn-cs"/>
              </a:rPr>
              <a:t>he legal</a:t>
            </a:r>
            <a:r>
              <a:rPr lang="en-IE" sz="1200" kern="1200" dirty="0">
                <a:solidFill>
                  <a:schemeClr val="tx1"/>
                </a:solidFill>
                <a:effectLst/>
                <a:latin typeface="+mn-lt"/>
                <a:ea typeface="+mn-ea"/>
                <a:cs typeface="+mn-cs"/>
              </a:rPr>
              <a:t> currency in 12 EU countries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2004 - The </a:t>
            </a:r>
            <a:r>
              <a:rPr lang="en-GB" sz="1200" b="1" kern="1200" dirty="0">
                <a:solidFill>
                  <a:schemeClr val="tx1"/>
                </a:solidFill>
                <a:effectLst/>
                <a:latin typeface="+mn-lt"/>
                <a:ea typeface="+mn-ea"/>
                <a:cs typeface="+mn-cs"/>
              </a:rPr>
              <a:t>largest expansion of the European Union</a:t>
            </a:r>
            <a:r>
              <a:rPr lang="en-GB" sz="1200" kern="1200" dirty="0">
                <a:solidFill>
                  <a:schemeClr val="tx1"/>
                </a:solidFill>
                <a:effectLst/>
                <a:latin typeface="+mn-lt"/>
                <a:ea typeface="+mn-ea"/>
                <a:cs typeface="+mn-cs"/>
              </a:rPr>
              <a:t>, in terms of territory, number of states, and population. Ten new countries joined the EU: Cyprus, </a:t>
            </a:r>
            <a:r>
              <a:rPr lang="en-GB" sz="1200" kern="1200" dirty="0" err="1">
                <a:solidFill>
                  <a:schemeClr val="tx1"/>
                </a:solidFill>
                <a:effectLst/>
                <a:latin typeface="+mn-lt"/>
                <a:ea typeface="+mn-ea"/>
                <a:cs typeface="+mn-cs"/>
              </a:rPr>
              <a:t>Czechia</a:t>
            </a:r>
            <a:r>
              <a:rPr lang="en-GB" sz="1200" kern="1200" dirty="0">
                <a:solidFill>
                  <a:schemeClr val="tx1"/>
                </a:solidFill>
                <a:effectLst/>
                <a:latin typeface="+mn-lt"/>
                <a:ea typeface="+mn-ea"/>
                <a:cs typeface="+mn-cs"/>
              </a:rPr>
              <a:t>, Estonia, Hungary, Latvia, Lithuania, Malta, Poland, Slovakia and Slovenia. This enlargement signified the reunification of Europe, which had been divided for half of a century by the Iron Curtain and the Cold War.</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IE" sz="1200" kern="1200" dirty="0">
                <a:solidFill>
                  <a:schemeClr val="tx1"/>
                </a:solidFill>
                <a:effectLst/>
                <a:latin typeface="+mn-lt"/>
                <a:ea typeface="+mn-ea"/>
                <a:cs typeface="+mn-cs"/>
              </a:rPr>
              <a:t>2007 </a:t>
            </a:r>
            <a:r>
              <a:rPr lang="en-GB" sz="1200" kern="1200" dirty="0">
                <a:solidFill>
                  <a:schemeClr val="tx1"/>
                </a:solidFill>
                <a:effectLst/>
                <a:latin typeface="+mn-lt"/>
                <a:ea typeface="+mn-ea"/>
                <a:cs typeface="+mn-cs"/>
              </a:rPr>
              <a:t>–</a:t>
            </a:r>
            <a:r>
              <a:rPr lang="en-IE" sz="1200" b="1" kern="1200" dirty="0">
                <a:solidFill>
                  <a:schemeClr val="tx1"/>
                </a:solidFill>
                <a:effectLst/>
                <a:latin typeface="+mn-lt"/>
                <a:ea typeface="+mn-ea"/>
                <a:cs typeface="+mn-cs"/>
              </a:rPr>
              <a:t> The Treaty of Lisbon</a:t>
            </a:r>
            <a:r>
              <a:rPr lang="en-IE" sz="1200" kern="1200" dirty="0">
                <a:solidFill>
                  <a:schemeClr val="tx1"/>
                </a:solidFill>
                <a:effectLst/>
                <a:latin typeface="+mn-lt"/>
                <a:ea typeface="+mn-ea"/>
                <a:cs typeface="+mn-cs"/>
              </a:rPr>
              <a:t> introduced a new structure giving the EU a stronger role in the world and giving more weight to the voices of citizens and national governments.</a:t>
            </a:r>
            <a:endParaRPr lang="en-IE" sz="12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2020 – </a:t>
            </a:r>
            <a:r>
              <a:rPr lang="en-GB" sz="1200" b="1" kern="1200" dirty="0" err="1">
                <a:solidFill>
                  <a:schemeClr val="tx1"/>
                </a:solidFill>
                <a:effectLst/>
                <a:latin typeface="+mn-lt"/>
                <a:ea typeface="+mn-ea"/>
                <a:cs typeface="+mn-cs"/>
              </a:rPr>
              <a:t>NextGenerationEU</a:t>
            </a:r>
            <a:r>
              <a:rPr lang="en-GB" sz="1200" kern="1200" dirty="0">
                <a:solidFill>
                  <a:schemeClr val="tx1"/>
                </a:solidFill>
                <a:effectLst/>
                <a:latin typeface="+mn-lt"/>
                <a:ea typeface="+mn-ea"/>
                <a:cs typeface="+mn-cs"/>
              </a:rPr>
              <a:t> is an economic recovery package to support EU</a:t>
            </a:r>
            <a:r>
              <a:rPr lang="en-GB" sz="1200" kern="1200" baseline="0" dirty="0">
                <a:solidFill>
                  <a:schemeClr val="tx1"/>
                </a:solidFill>
                <a:effectLst/>
                <a:latin typeface="+mn-lt"/>
                <a:ea typeface="+mn-ea"/>
                <a:cs typeface="+mn-cs"/>
              </a:rPr>
              <a:t> countries that </a:t>
            </a:r>
            <a:r>
              <a:rPr lang="en-GB" sz="1200" kern="1200" dirty="0">
                <a:solidFill>
                  <a:schemeClr val="tx1"/>
                </a:solidFill>
                <a:effectLst/>
                <a:latin typeface="+mn-lt"/>
                <a:ea typeface="+mn-ea"/>
                <a:cs typeface="+mn-cs"/>
              </a:rPr>
              <a:t>have been impacted by the COVID-19 pandemic. </a:t>
            </a:r>
            <a:r>
              <a:rPr lang="en-GB" sz="1200" kern="1200" dirty="0" err="1">
                <a:solidFill>
                  <a:schemeClr val="tx1"/>
                </a:solidFill>
                <a:effectLst/>
                <a:latin typeface="+mn-lt"/>
                <a:ea typeface="+mn-ea"/>
                <a:cs typeface="+mn-cs"/>
              </a:rPr>
              <a:t>NextGenerationEU</a:t>
            </a:r>
            <a:r>
              <a:rPr lang="en-GB" sz="1200" kern="1200" dirty="0">
                <a:solidFill>
                  <a:schemeClr val="tx1"/>
                </a:solidFill>
                <a:effectLst/>
                <a:latin typeface="+mn-lt"/>
                <a:ea typeface="+mn-ea"/>
                <a:cs typeface="+mn-cs"/>
              </a:rPr>
              <a:t> aims to make Europe stronger, transform EU economies and societies, and design a Europe that works for everyone.</a:t>
            </a:r>
            <a:endParaRPr lang="en-IE"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16</a:t>
            </a:fld>
            <a:endParaRPr lang="fr-FR"/>
          </a:p>
        </p:txBody>
      </p:sp>
    </p:spTree>
    <p:extLst>
      <p:ext uri="{BB962C8B-B14F-4D97-AF65-F5344CB8AC3E}">
        <p14:creationId xmlns:p14="http://schemas.microsoft.com/office/powerpoint/2010/main" val="3399546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noProof="0" dirty="0">
                <a:solidFill>
                  <a:schemeClr val="tx1"/>
                </a:solidFill>
              </a:rPr>
              <a:t>Over the years, more countries continued to join the European project.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3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The </a:t>
            </a:r>
            <a:r>
              <a:rPr lang="en-GB" b="1" noProof="0" dirty="0"/>
              <a:t>Schengen area </a:t>
            </a:r>
            <a:r>
              <a:rPr lang="en-GB" noProof="0" dirty="0"/>
              <a:t>was established in 1995</a:t>
            </a:r>
            <a:r>
              <a:rPr lang="en-GB" baseline="0" noProof="0" dirty="0"/>
              <a:t> for EU countries to remove controls at their borders.</a:t>
            </a:r>
          </a:p>
          <a:p>
            <a:r>
              <a:rPr lang="en-GB" baseline="0" noProof="0" dirty="0"/>
              <a:t>EU citizens can move freely within this area.</a:t>
            </a:r>
            <a:r>
              <a:rPr lang="en-US" baseline="0" noProof="0" dirty="0"/>
              <a:t> The Schengen area brings together </a:t>
            </a:r>
            <a:r>
              <a:rPr lang="en-US" b="1" baseline="0" noProof="0" dirty="0"/>
              <a:t>23 EU countries </a:t>
            </a:r>
            <a:r>
              <a:rPr lang="en-US" baseline="0" noProof="0" dirty="0"/>
              <a:t>(Austria, Belgium, Croatia, Czechia, Denmark, Estonia, Finland, France, Germany, Greece, Hungary, Italy, Latvia, Lithuania, Luxembourg, Malta, Netherlands, Poland, Portugal, Slovakia, Slovenia, Spain, Sweden) and </a:t>
            </a:r>
            <a:r>
              <a:rPr lang="en-US" b="1" baseline="0" noProof="0" dirty="0"/>
              <a:t>4 non-EU countries </a:t>
            </a:r>
            <a:r>
              <a:rPr lang="en-US" baseline="0" noProof="0" dirty="0"/>
              <a:t>(</a:t>
            </a:r>
            <a:r>
              <a:rPr lang="en-GB" dirty="0"/>
              <a:t>Iceland, Liechtenstein, Norway and Switzerland).</a:t>
            </a:r>
            <a:endParaRPr lang="en-GB" noProof="0" dirty="0"/>
          </a:p>
        </p:txBody>
      </p:sp>
      <p:sp>
        <p:nvSpPr>
          <p:cNvPr id="4" name="Slide Number Placeholder 3"/>
          <p:cNvSpPr>
            <a:spLocks noGrp="1"/>
          </p:cNvSpPr>
          <p:nvPr>
            <p:ph type="sldNum" sz="quarter" idx="10"/>
          </p:nvPr>
        </p:nvSpPr>
        <p:spPr/>
        <p:txBody>
          <a:bodyPr/>
          <a:lstStyle/>
          <a:p>
            <a:fld id="{E798FA88-871F-5C48-9EBC-B5098FA55A7A}" type="slidenum">
              <a:rPr lang="fr-FR" smtClean="0"/>
              <a:t>18</a:t>
            </a:fld>
            <a:endParaRPr lang="fr-FR"/>
          </a:p>
        </p:txBody>
      </p:sp>
    </p:spTree>
    <p:extLst>
      <p:ext uri="{BB962C8B-B14F-4D97-AF65-F5344CB8AC3E}">
        <p14:creationId xmlns:p14="http://schemas.microsoft.com/office/powerpoint/2010/main" val="2804982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The euro replaced former national currencies and is</a:t>
            </a:r>
            <a:r>
              <a:rPr lang="en-GB" baseline="0" noProof="0" dirty="0"/>
              <a:t> currently used by </a:t>
            </a:r>
            <a:r>
              <a:rPr lang="en-GB" b="1" baseline="0" noProof="0" dirty="0"/>
              <a:t>20 countries </a:t>
            </a:r>
            <a:r>
              <a:rPr lang="en-GB" baseline="0" noProof="0" dirty="0"/>
              <a:t>of the </a:t>
            </a:r>
            <a:r>
              <a:rPr lang="en-US" sz="1200" kern="1200" dirty="0">
                <a:solidFill>
                  <a:schemeClr val="tx1"/>
                </a:solidFill>
                <a:effectLst/>
                <a:latin typeface="+mn-lt"/>
                <a:ea typeface="+mn-ea"/>
                <a:cs typeface="+mn-cs"/>
              </a:rPr>
              <a:t>27 EU countries</a:t>
            </a:r>
            <a:r>
              <a:rPr lang="en-GB" baseline="0" noProof="0" dirty="0"/>
              <a:t>: </a:t>
            </a:r>
            <a:r>
              <a:rPr lang="en-GB" dirty="0"/>
              <a:t>Austria, </a:t>
            </a:r>
            <a:r>
              <a:rPr lang="en-GB" baseline="0" noProof="0" dirty="0"/>
              <a:t>Belgium, Croatia, </a:t>
            </a:r>
            <a:r>
              <a:rPr lang="en-GB" dirty="0"/>
              <a:t>Cyprus,</a:t>
            </a:r>
            <a:r>
              <a:rPr lang="en-GB" baseline="0" noProof="0" dirty="0"/>
              <a:t> </a:t>
            </a:r>
            <a:r>
              <a:rPr lang="en-GB" dirty="0"/>
              <a:t>Estonia, Finland, France, Germany,</a:t>
            </a:r>
            <a:r>
              <a:rPr lang="en-GB" baseline="0" noProof="0" dirty="0"/>
              <a:t> </a:t>
            </a:r>
            <a:r>
              <a:rPr lang="en-GB" dirty="0"/>
              <a:t>Greece, Ireland,</a:t>
            </a:r>
            <a:r>
              <a:rPr lang="en-GB" baseline="0" noProof="0" dirty="0"/>
              <a:t> Italy,</a:t>
            </a:r>
            <a:r>
              <a:rPr lang="en-GB" dirty="0"/>
              <a:t> Latvia</a:t>
            </a:r>
            <a:r>
              <a:rPr lang="en-GB" baseline="0" noProof="0" dirty="0"/>
              <a:t>, Lithuania, Luxembourg, Malta, Netherlands,</a:t>
            </a:r>
            <a:r>
              <a:rPr lang="en-GB" dirty="0"/>
              <a:t> Portugal</a:t>
            </a:r>
            <a:r>
              <a:rPr lang="en-GB" baseline="0" noProof="0" dirty="0"/>
              <a:t>, </a:t>
            </a:r>
            <a:r>
              <a:rPr lang="en-GB" dirty="0"/>
              <a:t>Slovakia, Slovenia,</a:t>
            </a:r>
            <a:r>
              <a:rPr lang="en-GB" baseline="0" noProof="0" dirty="0"/>
              <a:t> </a:t>
            </a:r>
            <a:r>
              <a:rPr lang="en-GB" dirty="0"/>
              <a:t>Spain.</a:t>
            </a:r>
            <a:endParaRPr lang="en-GB" noProof="0" dirty="0"/>
          </a:p>
        </p:txBody>
      </p:sp>
      <p:sp>
        <p:nvSpPr>
          <p:cNvPr id="4" name="Slide Number Placeholder 3"/>
          <p:cNvSpPr>
            <a:spLocks noGrp="1"/>
          </p:cNvSpPr>
          <p:nvPr>
            <p:ph type="sldNum" sz="quarter" idx="10"/>
          </p:nvPr>
        </p:nvSpPr>
        <p:spPr/>
        <p:txBody>
          <a:bodyPr/>
          <a:lstStyle/>
          <a:p>
            <a:fld id="{E798FA88-871F-5C48-9EBC-B5098FA55A7A}" type="slidenum">
              <a:rPr lang="fr-FR" smtClean="0"/>
              <a:t>19</a:t>
            </a:fld>
            <a:endParaRPr lang="fr-FR"/>
          </a:p>
        </p:txBody>
      </p:sp>
    </p:spTree>
    <p:extLst>
      <p:ext uri="{BB962C8B-B14F-4D97-AF65-F5344CB8AC3E}">
        <p14:creationId xmlns:p14="http://schemas.microsoft.com/office/powerpoint/2010/main" val="3838819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2</a:t>
            </a:fld>
            <a:endParaRPr lang="fr-FR"/>
          </a:p>
        </p:txBody>
      </p:sp>
    </p:spTree>
    <p:extLst>
      <p:ext uri="{BB962C8B-B14F-4D97-AF65-F5344CB8AC3E}">
        <p14:creationId xmlns:p14="http://schemas.microsoft.com/office/powerpoint/2010/main" val="2961374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IE" sz="1200" kern="1200" dirty="0">
                <a:solidFill>
                  <a:schemeClr val="tx1"/>
                </a:solidFill>
                <a:effectLst/>
                <a:latin typeface="+mn-lt"/>
                <a:ea typeface="+mn-ea"/>
                <a:cs typeface="+mn-cs"/>
              </a:rPr>
              <a:t>The </a:t>
            </a:r>
            <a:r>
              <a:rPr lang="en-IE" sz="1200" b="1" kern="1200" dirty="0">
                <a:solidFill>
                  <a:schemeClr val="tx1"/>
                </a:solidFill>
                <a:effectLst/>
                <a:latin typeface="+mn-lt"/>
                <a:ea typeface="+mn-ea"/>
                <a:cs typeface="+mn-cs"/>
              </a:rPr>
              <a:t>Youth Guarantee Scheme </a:t>
            </a:r>
            <a:r>
              <a:rPr lang="en-US" sz="1200" kern="1200" dirty="0">
                <a:solidFill>
                  <a:schemeClr val="tx1"/>
                </a:solidFill>
                <a:effectLst/>
                <a:latin typeface="+mn-lt"/>
                <a:ea typeface="+mn-ea"/>
                <a:cs typeface="+mn-cs"/>
              </a:rPr>
              <a:t>is designed to help young people continue their education, or increase their chances of finding a job, by training them</a:t>
            </a:r>
            <a:r>
              <a:rPr lang="en-US" sz="1200" kern="1200" baseline="0" dirty="0">
                <a:solidFill>
                  <a:schemeClr val="tx1"/>
                </a:solidFill>
                <a:effectLst/>
                <a:latin typeface="+mn-lt"/>
                <a:ea typeface="+mn-ea"/>
                <a:cs typeface="+mn-cs"/>
              </a:rPr>
              <a:t> in the</a:t>
            </a:r>
            <a:r>
              <a:rPr lang="en-US" sz="1200" kern="1200" dirty="0">
                <a:solidFill>
                  <a:schemeClr val="tx1"/>
                </a:solidFill>
                <a:effectLst/>
                <a:latin typeface="+mn-lt"/>
                <a:ea typeface="+mn-ea"/>
                <a:cs typeface="+mn-cs"/>
              </a:rPr>
              <a:t> skills that employers need.</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EURES job website </a:t>
            </a:r>
            <a:r>
              <a:rPr lang="en-US" sz="1200" kern="1200" dirty="0">
                <a:solidFill>
                  <a:schemeClr val="tx1"/>
                </a:solidFill>
                <a:effectLst/>
                <a:latin typeface="+mn-lt"/>
                <a:ea typeface="+mn-ea"/>
                <a:cs typeface="+mn-cs"/>
              </a:rPr>
              <a:t>helps young people to start looking for a job, traineeship or apprenticeship in another EU country. Employers also use it to find candidates in other EU countries.</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Erasmus+ </a:t>
            </a:r>
            <a:r>
              <a:rPr lang="en-US" sz="1200" b="1" kern="1200" dirty="0" err="1">
                <a:solidFill>
                  <a:schemeClr val="tx1"/>
                </a:solidFill>
                <a:effectLst/>
                <a:latin typeface="+mn-lt"/>
                <a:ea typeface="+mn-ea"/>
                <a:cs typeface="+mn-cs"/>
              </a:rPr>
              <a:t>programme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open to both teenagers and adults from EU and non-EU countries and allows you </a:t>
            </a:r>
            <a:r>
              <a:rPr lang="en-GB" sz="1200" kern="1200" dirty="0">
                <a:solidFill>
                  <a:schemeClr val="tx1"/>
                </a:solidFill>
                <a:effectLst/>
                <a:latin typeface="+mn-lt"/>
                <a:ea typeface="+mn-ea"/>
                <a:cs typeface="+mn-cs"/>
              </a:rPr>
              <a:t>to study, train or take part in a youth exchange in one of 33 countries around Europe and beyond.</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he </a:t>
            </a:r>
            <a:r>
              <a:rPr lang="en-US" sz="1200" b="1" kern="1200" dirty="0">
                <a:solidFill>
                  <a:schemeClr val="tx1"/>
                </a:solidFill>
                <a:effectLst/>
                <a:latin typeface="+mn-lt"/>
                <a:ea typeface="+mn-ea"/>
                <a:cs typeface="+mn-cs"/>
              </a:rPr>
              <a:t>European Solidarity Corps </a:t>
            </a:r>
            <a:r>
              <a:rPr lang="en-US" sz="1200" kern="1200" dirty="0" err="1">
                <a:solidFill>
                  <a:schemeClr val="tx1"/>
                </a:solidFill>
                <a:effectLst/>
                <a:latin typeface="+mn-lt"/>
                <a:ea typeface="+mn-ea"/>
                <a:cs typeface="+mn-cs"/>
              </a:rPr>
              <a:t>programme</a:t>
            </a:r>
            <a:r>
              <a:rPr lang="en-US" sz="1200" kern="1200" dirty="0">
                <a:solidFill>
                  <a:schemeClr val="tx1"/>
                </a:solidFill>
                <a:effectLst/>
                <a:latin typeface="+mn-lt"/>
                <a:ea typeface="+mn-ea"/>
                <a:cs typeface="+mn-cs"/>
              </a:rPr>
              <a:t> enables young adults to volunteer abroad (or at home) for a cause that is important to them. This enriching experience allows them to develop their skills and competences.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Find out more</a:t>
            </a:r>
            <a:r>
              <a:rPr lang="en-US" sz="1200" kern="1200" baseline="0" dirty="0">
                <a:solidFill>
                  <a:schemeClr val="tx1"/>
                </a:solidFill>
                <a:effectLst/>
                <a:latin typeface="+mn-lt"/>
                <a:ea typeface="+mn-ea"/>
                <a:cs typeface="+mn-cs"/>
              </a:rPr>
              <a:t> here: </a:t>
            </a:r>
            <a:r>
              <a:rPr lang="en-IE" dirty="0">
                <a:hlinkClick r:id="rId3"/>
              </a:rPr>
              <a:t>Work and study (europa.eu)</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22</a:t>
            </a:fld>
            <a:endParaRPr lang="fr-FR"/>
          </a:p>
        </p:txBody>
      </p:sp>
    </p:spTree>
    <p:extLst>
      <p:ext uri="{BB962C8B-B14F-4D97-AF65-F5344CB8AC3E}">
        <p14:creationId xmlns:p14="http://schemas.microsoft.com/office/powerpoint/2010/main" val="2776130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DiscoverEU</a:t>
            </a:r>
            <a:r>
              <a:rPr lang="en-US" sz="1200" kern="1200" dirty="0">
                <a:solidFill>
                  <a:schemeClr val="tx1"/>
                </a:solidFill>
                <a:effectLst/>
                <a:latin typeface="+mn-lt"/>
                <a:ea typeface="+mn-ea"/>
                <a:cs typeface="+mn-cs"/>
              </a:rPr>
              <a:t> is an initiative of the European Union that gives 18-year-olds the opportunity to discover Europe by travelling.</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When abroad, you can</a:t>
            </a:r>
            <a:r>
              <a:rPr lang="en-GB" sz="1200" b="1" kern="1200" dirty="0">
                <a:solidFill>
                  <a:schemeClr val="tx1"/>
                </a:solidFill>
                <a:effectLst/>
                <a:latin typeface="+mn-lt"/>
                <a:ea typeface="+mn-ea"/>
                <a:cs typeface="+mn-cs"/>
              </a:rPr>
              <a:t> use your mobile phone just like at home </a:t>
            </a:r>
            <a:r>
              <a:rPr lang="en-GB" sz="1200" kern="1200" dirty="0">
                <a:solidFill>
                  <a:schemeClr val="tx1"/>
                </a:solidFill>
                <a:effectLst/>
                <a:latin typeface="+mn-lt"/>
                <a:ea typeface="+mn-ea"/>
                <a:cs typeface="+mn-cs"/>
              </a:rPr>
              <a:t>without paying any extra fees.</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IE" sz="1200" kern="1200" dirty="0">
                <a:solidFill>
                  <a:schemeClr val="tx1"/>
                </a:solidFill>
                <a:effectLst/>
                <a:latin typeface="+mn-lt"/>
                <a:ea typeface="+mn-ea"/>
                <a:cs typeface="+mn-cs"/>
              </a:rPr>
              <a:t>If your flight, </a:t>
            </a:r>
            <a:r>
              <a:rPr lang="en-GB" sz="1200" kern="1200" dirty="0">
                <a:solidFill>
                  <a:schemeClr val="tx1"/>
                </a:solidFill>
                <a:effectLst/>
                <a:latin typeface="+mn-lt"/>
                <a:ea typeface="+mn-ea"/>
                <a:cs typeface="+mn-cs"/>
              </a:rPr>
              <a:t>bus, train or ship </a:t>
            </a:r>
            <a:r>
              <a:rPr lang="en-IE" sz="1200" kern="1200" dirty="0">
                <a:solidFill>
                  <a:schemeClr val="tx1"/>
                </a:solidFill>
                <a:effectLst/>
                <a:latin typeface="+mn-lt"/>
                <a:ea typeface="+mn-ea"/>
                <a:cs typeface="+mn-cs"/>
              </a:rPr>
              <a:t>is cancelled, you will be reimbursed because you </a:t>
            </a:r>
            <a:r>
              <a:rPr lang="en-GB" sz="1200" kern="1200" dirty="0">
                <a:solidFill>
                  <a:schemeClr val="tx1"/>
                </a:solidFill>
                <a:effectLst/>
                <a:latin typeface="+mn-lt"/>
                <a:ea typeface="+mn-ea"/>
                <a:cs typeface="+mn-cs"/>
              </a:rPr>
              <a:t>are protected by a full set of </a:t>
            </a:r>
            <a:r>
              <a:rPr lang="en-GB" sz="1200" b="1" kern="1200" dirty="0">
                <a:solidFill>
                  <a:schemeClr val="tx1"/>
                </a:solidFill>
                <a:effectLst/>
                <a:latin typeface="+mn-lt"/>
                <a:ea typeface="+mn-ea"/>
                <a:cs typeface="+mn-cs"/>
              </a:rPr>
              <a:t>passenger rights</a:t>
            </a:r>
            <a:r>
              <a:rPr lang="en-GB" sz="1200" kern="1200" dirty="0">
                <a:solidFill>
                  <a:schemeClr val="tx1"/>
                </a:solidFill>
                <a:effectLst/>
                <a:latin typeface="+mn-lt"/>
                <a:ea typeface="+mn-ea"/>
                <a:cs typeface="+mn-cs"/>
              </a:rPr>
              <a:t>.</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In case of an emergency, you can get healthcare in any EU country thanks to the </a:t>
            </a:r>
            <a:r>
              <a:rPr lang="en-GB" sz="1200" b="1" kern="1200" dirty="0">
                <a:solidFill>
                  <a:schemeClr val="tx1"/>
                </a:solidFill>
                <a:effectLst/>
                <a:latin typeface="+mn-lt"/>
                <a:ea typeface="+mn-ea"/>
                <a:cs typeface="+mn-cs"/>
              </a:rPr>
              <a:t>European Health Insurance Card</a:t>
            </a:r>
            <a:r>
              <a:rPr lang="en-GB" sz="1200" kern="1200" dirty="0">
                <a:solidFill>
                  <a:schemeClr val="tx1"/>
                </a:solidFill>
                <a:effectLst/>
                <a:latin typeface="+mn-lt"/>
                <a:ea typeface="+mn-ea"/>
                <a:cs typeface="+mn-cs"/>
              </a:rPr>
              <a:t>.</a:t>
            </a:r>
            <a:endParaRPr lang="en-IE"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IE" sz="1200" kern="1200" dirty="0">
                <a:solidFill>
                  <a:schemeClr val="tx1"/>
                </a:solidFill>
                <a:effectLst/>
                <a:latin typeface="+mn-lt"/>
                <a:ea typeface="+mn-ea"/>
                <a:cs typeface="+mn-cs"/>
              </a:rPr>
              <a:t>You </a:t>
            </a:r>
            <a:r>
              <a:rPr lang="en-US" sz="1200" kern="1200" dirty="0">
                <a:solidFill>
                  <a:schemeClr val="tx1"/>
                </a:solidFill>
                <a:effectLst/>
                <a:latin typeface="+mn-lt"/>
                <a:ea typeface="+mn-ea"/>
                <a:cs typeface="+mn-cs"/>
              </a:rPr>
              <a:t>can still watch your </a:t>
            </a:r>
            <a:r>
              <a:rPr lang="en-US" sz="1200" kern="1200" dirty="0" err="1">
                <a:solidFill>
                  <a:schemeClr val="tx1"/>
                </a:solidFill>
                <a:effectLst/>
                <a:latin typeface="+mn-lt"/>
                <a:ea typeface="+mn-ea"/>
                <a:cs typeface="+mn-cs"/>
              </a:rPr>
              <a:t>favourite</a:t>
            </a:r>
            <a:r>
              <a:rPr lang="en-US" sz="1200" kern="1200" dirty="0">
                <a:solidFill>
                  <a:schemeClr val="tx1"/>
                </a:solidFill>
                <a:effectLst/>
                <a:latin typeface="+mn-lt"/>
                <a:ea typeface="+mn-ea"/>
                <a:cs typeface="+mn-cs"/>
              </a:rPr>
              <a:t> series because you benefit from </a:t>
            </a:r>
            <a:r>
              <a:rPr lang="en-US" sz="1200" b="1" kern="1200" dirty="0">
                <a:solidFill>
                  <a:schemeClr val="tx1"/>
                </a:solidFill>
                <a:effectLst/>
                <a:latin typeface="+mn-lt"/>
                <a:ea typeface="+mn-ea"/>
                <a:cs typeface="+mn-cs"/>
              </a:rPr>
              <a:t>EU-wide access to your digital subscriptions</a:t>
            </a:r>
            <a:endParaRPr lang="en-GB" sz="1200" kern="1200" noProof="0" dirty="0">
              <a:solidFill>
                <a:schemeClr val="tx1"/>
              </a:solidFill>
              <a:effectLst/>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23</a:t>
            </a:fld>
            <a:endParaRPr lang="fr-FR"/>
          </a:p>
        </p:txBody>
      </p:sp>
    </p:spTree>
    <p:extLst>
      <p:ext uri="{BB962C8B-B14F-4D97-AF65-F5344CB8AC3E}">
        <p14:creationId xmlns:p14="http://schemas.microsoft.com/office/powerpoint/2010/main" val="2676779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Participation: </a:t>
            </a:r>
            <a:r>
              <a:rPr lang="en-GB" sz="1200" b="0" kern="1200" dirty="0">
                <a:solidFill>
                  <a:schemeClr val="tx1"/>
                </a:solidFill>
                <a:effectLst/>
                <a:latin typeface="+mn-lt"/>
                <a:ea typeface="+mn-ea"/>
                <a:cs typeface="+mn-cs"/>
              </a:rPr>
              <a:t>you can contribute to</a:t>
            </a:r>
            <a:r>
              <a:rPr lang="en-GB" sz="1200" b="0" kern="1200" baseline="0" dirty="0">
                <a:solidFill>
                  <a:schemeClr val="tx1"/>
                </a:solidFill>
                <a:effectLst/>
                <a:latin typeface="+mn-lt"/>
                <a:ea typeface="+mn-ea"/>
                <a:cs typeface="+mn-cs"/>
              </a:rPr>
              <a:t> shaping Europe</a:t>
            </a:r>
            <a:r>
              <a:rPr lang="en-GB" sz="1200" kern="1200" dirty="0">
                <a:solidFill>
                  <a:schemeClr val="tx1"/>
                </a:solidFill>
                <a:effectLst/>
                <a:latin typeface="+mn-lt"/>
                <a:ea typeface="+mn-ea"/>
                <a:cs typeface="+mn-cs"/>
              </a:rPr>
              <a:t> by, for example:</a:t>
            </a:r>
            <a:endParaRPr lang="fr-BE" sz="120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kern="1200" dirty="0">
                <a:solidFill>
                  <a:schemeClr val="tx1"/>
                </a:solidFill>
                <a:effectLst/>
                <a:latin typeface="+mn-lt"/>
                <a:ea typeface="+mn-ea"/>
                <a:cs typeface="+mn-cs"/>
              </a:rPr>
              <a:t>voting in the European Parliamentary</a:t>
            </a:r>
            <a:r>
              <a:rPr lang="fr-BE" sz="1200" kern="1200" baseline="0" dirty="0">
                <a:solidFill>
                  <a:schemeClr val="tx1"/>
                </a:solidFill>
                <a:effectLst/>
                <a:latin typeface="+mn-lt"/>
                <a:ea typeface="+mn-ea"/>
                <a:cs typeface="+mn-cs"/>
              </a:rPr>
              <a:t> </a:t>
            </a:r>
            <a:r>
              <a:rPr lang="en-GB" sz="1200" kern="1200" baseline="0" dirty="0">
                <a:solidFill>
                  <a:schemeClr val="tx1"/>
                </a:solidFill>
                <a:effectLst/>
                <a:latin typeface="+mn-lt"/>
                <a:ea typeface="+mn-ea"/>
                <a:cs typeface="+mn-cs"/>
              </a:rPr>
              <a:t>e</a:t>
            </a:r>
            <a:r>
              <a:rPr lang="en-GB" sz="1200" kern="1200" dirty="0">
                <a:solidFill>
                  <a:schemeClr val="tx1"/>
                </a:solidFill>
                <a:effectLst/>
                <a:latin typeface="+mn-lt"/>
                <a:ea typeface="+mn-ea"/>
                <a:cs typeface="+mn-cs"/>
              </a:rPr>
              <a:t>lection: </a:t>
            </a:r>
            <a:r>
              <a:rPr lang="en-IE" sz="1800" dirty="0">
                <a:effectLst/>
                <a:latin typeface="Calibri" panose="020F0502020204030204" pitchFamily="34" charset="0"/>
                <a:ea typeface="Calibri" panose="020F0502020204030204" pitchFamily="34" charset="0"/>
                <a:cs typeface="Times New Roman" panose="02020603050405020304" pitchFamily="18" charset="0"/>
              </a:rPr>
              <a:t>: the voting age is 18 in most EU countries, 17 in Greece and 16 in Austria and Malta. Belgium and Germany have recently lowered the voting age for the European elections to come to 16.</a:t>
            </a:r>
            <a:endParaRPr lang="en-GB"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n-GB" sz="1200" kern="1200" dirty="0">
                <a:solidFill>
                  <a:schemeClr val="tx1"/>
                </a:solidFill>
                <a:effectLst/>
                <a:latin typeface="+mn-lt"/>
                <a:ea typeface="+mn-ea"/>
                <a:cs typeface="+mn-cs"/>
              </a:rPr>
              <a:t>launching or supporting the</a:t>
            </a:r>
            <a:r>
              <a:rPr lang="en-GB" sz="1200" b="1" kern="1200" dirty="0">
                <a:solidFill>
                  <a:schemeClr val="tx1"/>
                </a:solidFill>
                <a:effectLst/>
                <a:latin typeface="+mn-lt"/>
                <a:ea typeface="+mn-ea"/>
                <a:cs typeface="+mn-cs"/>
              </a:rPr>
              <a:t> European Citizens’ Initiative </a:t>
            </a:r>
            <a:r>
              <a:rPr lang="en-GB" sz="1200" kern="1200" dirty="0">
                <a:solidFill>
                  <a:schemeClr val="tx1"/>
                </a:solidFill>
                <a:effectLst/>
                <a:latin typeface="+mn-lt"/>
                <a:ea typeface="+mn-ea"/>
                <a:cs typeface="+mn-cs"/>
              </a:rPr>
              <a:t>that calls</a:t>
            </a:r>
            <a:r>
              <a:rPr lang="en-GB" sz="1200" kern="1200" baseline="0" dirty="0">
                <a:solidFill>
                  <a:schemeClr val="tx1"/>
                </a:solidFill>
                <a:effectLst/>
                <a:latin typeface="+mn-lt"/>
                <a:ea typeface="+mn-ea"/>
                <a:cs typeface="+mn-cs"/>
              </a:rPr>
              <a:t> on</a:t>
            </a:r>
            <a:r>
              <a:rPr lang="en-GB" sz="1200" kern="1200" dirty="0">
                <a:solidFill>
                  <a:schemeClr val="tx1"/>
                </a:solidFill>
                <a:effectLst/>
                <a:latin typeface="+mn-lt"/>
                <a:ea typeface="+mn-ea"/>
                <a:cs typeface="+mn-cs"/>
              </a:rPr>
              <a:t> the EU to propose new legislation on a specific issue for which</a:t>
            </a:r>
            <a:r>
              <a:rPr lang="en-GB" sz="1200" kern="1200" baseline="0" dirty="0">
                <a:solidFill>
                  <a:schemeClr val="tx1"/>
                </a:solidFill>
                <a:effectLst/>
                <a:latin typeface="+mn-lt"/>
                <a:ea typeface="+mn-ea"/>
                <a:cs typeface="+mn-cs"/>
              </a:rPr>
              <a:t> it </a:t>
            </a:r>
            <a:r>
              <a:rPr lang="en-GB" sz="1200" kern="1200" dirty="0">
                <a:solidFill>
                  <a:schemeClr val="tx1"/>
                </a:solidFill>
                <a:effectLst/>
                <a:latin typeface="+mn-lt"/>
                <a:ea typeface="+mn-ea"/>
                <a:cs typeface="+mn-cs"/>
              </a:rPr>
              <a:t>is responsible;</a:t>
            </a:r>
          </a:p>
          <a:p>
            <a:pPr marL="628650" lvl="1" indent="-171450">
              <a:buFont typeface="Wingdings" panose="05000000000000000000" pitchFamily="2" charset="2"/>
              <a:buChar char="Ø"/>
            </a:pPr>
            <a:r>
              <a:rPr lang="en-GB" sz="1200" b="0" kern="1200" dirty="0">
                <a:solidFill>
                  <a:schemeClr val="tx1"/>
                </a:solidFill>
                <a:effectLst/>
                <a:latin typeface="+mn-lt"/>
                <a:ea typeface="+mn-ea"/>
                <a:cs typeface="+mn-cs"/>
              </a:rPr>
              <a:t>attending</a:t>
            </a:r>
            <a:r>
              <a:rPr lang="en-GB" sz="1200" b="1" kern="1200" dirty="0">
                <a:solidFill>
                  <a:schemeClr val="tx1"/>
                </a:solidFill>
                <a:effectLst/>
                <a:latin typeface="+mn-lt"/>
                <a:ea typeface="+mn-ea"/>
                <a:cs typeface="+mn-cs"/>
              </a:rPr>
              <a:t> Citizens’ Dialogues </a:t>
            </a:r>
            <a:r>
              <a:rPr lang="en-GB" sz="1200" kern="1200" dirty="0">
                <a:solidFill>
                  <a:schemeClr val="tx1"/>
                </a:solidFill>
                <a:effectLst/>
                <a:latin typeface="+mn-lt"/>
                <a:ea typeface="+mn-ea"/>
                <a:cs typeface="+mn-cs"/>
              </a:rPr>
              <a:t>that take place across the EU, where you get the chance to discuss European issues with representatives of the EU.</a:t>
            </a: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BE" sz="12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Environmental protection:</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kern="1200" dirty="0">
                <a:solidFill>
                  <a:schemeClr val="tx1"/>
                </a:solidFill>
                <a:effectLst/>
                <a:latin typeface="+mn-lt"/>
                <a:ea typeface="+mn-ea"/>
                <a:cs typeface="+mn-cs"/>
              </a:rPr>
              <a:t>The fight against climate change is a top priority for the EU. All EU countries have agreed that by 2030 they should drastically reduce their greenhouse gas emissions and energy use, and produce more of their energy from renewable sources (such as wind, solar or hydro power).</a:t>
            </a:r>
            <a:endParaRPr lang="en-IE"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n-IE" sz="1200" b="1" kern="1200" dirty="0">
                <a:solidFill>
                  <a:schemeClr val="tx1"/>
                </a:solidFill>
                <a:effectLst/>
                <a:latin typeface="+mn-lt"/>
                <a:ea typeface="+mn-ea"/>
                <a:cs typeface="+mn-cs"/>
              </a:rPr>
              <a:t>Natura 2000 </a:t>
            </a:r>
            <a:r>
              <a:rPr lang="en-IE" sz="1200" kern="1200" dirty="0">
                <a:solidFill>
                  <a:schemeClr val="tx1"/>
                </a:solidFill>
                <a:effectLst/>
                <a:latin typeface="+mn-lt"/>
                <a:ea typeface="+mn-ea"/>
                <a:cs typeface="+mn-cs"/>
              </a:rPr>
              <a:t>is a network of protected areas in the world. It protects around 2000 animal and plant species and 230 habitat types throughout the EU. Click here for more information: </a:t>
            </a:r>
            <a:r>
              <a:rPr lang="en-IE" sz="1200" u="sng" kern="1200" dirty="0">
                <a:solidFill>
                  <a:schemeClr val="tx1"/>
                </a:solidFill>
                <a:effectLst/>
                <a:latin typeface="+mn-lt"/>
                <a:ea typeface="+mn-ea"/>
                <a:cs typeface="+mn-cs"/>
                <a:hlinkClick r:id="rId3"/>
              </a:rPr>
              <a:t>https://europa.eu/!vC49dj</a:t>
            </a:r>
            <a:r>
              <a:rPr lang="en-IE" sz="1200" u="none" kern="1200" dirty="0">
                <a:solidFill>
                  <a:schemeClr val="tx1"/>
                </a:solidFill>
                <a:effectLst/>
                <a:latin typeface="+mn-lt"/>
                <a:ea typeface="+mn-ea"/>
                <a:cs typeface="+mn-cs"/>
              </a:rPr>
              <a:t>.</a:t>
            </a:r>
            <a:endParaRPr lang="en-IE"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n-IE" sz="1200" kern="1200" dirty="0">
                <a:solidFill>
                  <a:schemeClr val="tx1"/>
                </a:solidFill>
                <a:effectLst/>
                <a:latin typeface="+mn-lt"/>
                <a:ea typeface="+mn-ea"/>
                <a:cs typeface="+mn-cs"/>
              </a:rPr>
              <a:t>The </a:t>
            </a:r>
            <a:r>
              <a:rPr lang="en-IE" sz="1200" b="1" kern="1200" dirty="0">
                <a:solidFill>
                  <a:schemeClr val="tx1"/>
                </a:solidFill>
                <a:effectLst/>
                <a:latin typeface="+mn-lt"/>
                <a:ea typeface="+mn-ea"/>
                <a:cs typeface="+mn-cs"/>
              </a:rPr>
              <a:t>EU LIFE</a:t>
            </a:r>
            <a:r>
              <a:rPr lang="en-IE" sz="1200" kern="1200" dirty="0">
                <a:solidFill>
                  <a:schemeClr val="tx1"/>
                </a:solidFill>
                <a:effectLst/>
                <a:latin typeface="+mn-lt"/>
                <a:ea typeface="+mn-ea"/>
                <a:cs typeface="+mn-cs"/>
              </a:rPr>
              <a:t> programme funds projects that protect the environment and fight climate change. Click here to find the projects carried out in your country: </a:t>
            </a:r>
            <a:r>
              <a:rPr lang="en-US" dirty="0">
                <a:hlinkClick r:id="rId4"/>
              </a:rPr>
              <a:t>LIFE in European countries (europa.eu)</a:t>
            </a:r>
            <a:endParaRPr lang="en-IE" sz="1200" kern="1200" dirty="0">
              <a:solidFill>
                <a:srgbClr val="00B0F0"/>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E" sz="1200" b="1"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u="none" kern="1200" dirty="0">
                <a:solidFill>
                  <a:schemeClr val="tx1"/>
                </a:solidFill>
                <a:effectLst/>
                <a:latin typeface="+mn-lt"/>
                <a:ea typeface="+mn-ea"/>
                <a:cs typeface="+mn-cs"/>
              </a:rPr>
              <a:t>Consumer rights and safety</a:t>
            </a:r>
            <a:r>
              <a:rPr lang="en-GB" sz="1200" u="none" kern="1200" dirty="0">
                <a:solidFill>
                  <a:schemeClr val="tx1"/>
                </a:solidFill>
                <a:effectLst/>
                <a:latin typeface="+mn-lt"/>
                <a:ea typeface="+mn-ea"/>
                <a:cs typeface="+mn-cs"/>
              </a:rPr>
              <a:t>: </a:t>
            </a:r>
            <a:r>
              <a:rPr lang="en-US" sz="1200" kern="1200" dirty="0">
                <a:effectLst/>
              </a:rPr>
              <a:t>Products such as food, toys and cosmetics have to meet strict </a:t>
            </a:r>
            <a:r>
              <a:rPr lang="en-US" sz="1200" b="1" kern="1200" dirty="0">
                <a:effectLst/>
              </a:rPr>
              <a:t>safety requirements </a:t>
            </a:r>
            <a:r>
              <a:rPr lang="en-US" sz="1200" kern="1200" dirty="0">
                <a:effectLst/>
              </a:rPr>
              <a:t>before they can be sold within the EU</a:t>
            </a:r>
            <a:r>
              <a:rPr lang="en-GB" sz="1200" kern="1200" baseline="0" dirty="0">
                <a:effectLst/>
              </a:rPr>
              <a:t>. </a:t>
            </a:r>
            <a:r>
              <a:rPr lang="en-GB" sz="1200" kern="1200" dirty="0">
                <a:solidFill>
                  <a:schemeClr val="tx1"/>
                </a:solidFill>
                <a:effectLst/>
                <a:latin typeface="+mn-lt"/>
                <a:ea typeface="+mn-ea"/>
                <a:cs typeface="+mn-cs"/>
              </a:rPr>
              <a:t>EU law also gives you a </a:t>
            </a:r>
            <a:r>
              <a:rPr lang="en-GB" sz="1200" b="1" kern="1200" dirty="0">
                <a:solidFill>
                  <a:schemeClr val="tx1"/>
                </a:solidFill>
                <a:effectLst/>
                <a:latin typeface="+mn-lt"/>
                <a:ea typeface="+mn-ea"/>
                <a:cs typeface="+mn-cs"/>
              </a:rPr>
              <a:t>minimum 2-year guarantee </a:t>
            </a:r>
            <a:r>
              <a:rPr lang="en-GB" sz="1200" kern="1200" dirty="0">
                <a:solidFill>
                  <a:schemeClr val="tx1"/>
                </a:solidFill>
                <a:effectLst/>
                <a:latin typeface="+mn-lt"/>
                <a:ea typeface="+mn-ea"/>
                <a:cs typeface="+mn-cs"/>
              </a:rPr>
              <a:t>when you buy consumer goods</a:t>
            </a:r>
            <a:r>
              <a:rPr lang="en-GB" sz="1200" kern="1200" baseline="0" dirty="0">
                <a:solidFill>
                  <a:schemeClr val="tx1"/>
                </a:solidFill>
                <a:effectLst/>
                <a:latin typeface="+mn-lt"/>
                <a:ea typeface="+mn-ea"/>
                <a:cs typeface="+mn-cs"/>
              </a:rPr>
              <a:t> and allows you to return the goods you have bought </a:t>
            </a:r>
            <a:r>
              <a:rPr lang="en-GB" sz="1200" b="1" kern="1200" dirty="0">
                <a:solidFill>
                  <a:schemeClr val="tx1"/>
                </a:solidFill>
                <a:effectLst/>
                <a:latin typeface="+mn-lt"/>
                <a:ea typeface="+mn-ea"/>
                <a:cs typeface="+mn-cs"/>
              </a:rPr>
              <a:t>within 14 days</a:t>
            </a:r>
            <a:r>
              <a:rPr lang="en-GB" sz="1200" kern="1200" dirty="0">
                <a:solidFill>
                  <a:schemeClr val="tx1"/>
                </a:solidFill>
                <a:effectLst/>
                <a:latin typeface="+mn-lt"/>
                <a:ea typeface="+mn-ea"/>
                <a:cs typeface="+mn-cs"/>
              </a:rPr>
              <a:t> if you change your mind.</a:t>
            </a:r>
            <a:r>
              <a:rPr lang="en-GB" sz="1200" b="0" u="none" kern="1200" dirty="0">
                <a:solidFill>
                  <a:schemeClr val="tx1"/>
                </a:solidFill>
                <a:effectLst/>
                <a:latin typeface="+mn-lt"/>
                <a:ea typeface="+mn-ea"/>
                <a:cs typeface="+mn-cs"/>
              </a:rPr>
              <a:t> Moreover, thanks to the </a:t>
            </a:r>
            <a:r>
              <a:rPr lang="en-GB" sz="1200" b="1" u="none" kern="1200" dirty="0">
                <a:solidFill>
                  <a:schemeClr val="tx1"/>
                </a:solidFill>
                <a:effectLst/>
                <a:latin typeface="+mn-lt"/>
                <a:ea typeface="+mn-ea"/>
                <a:cs typeface="+mn-cs"/>
              </a:rPr>
              <a:t>EU General Data Protection Regulation</a:t>
            </a:r>
            <a:r>
              <a:rPr lang="en-GB" sz="1200" b="0" u="none" kern="1200" dirty="0">
                <a:solidFill>
                  <a:schemeClr val="tx1"/>
                </a:solidFill>
                <a:effectLst/>
                <a:latin typeface="+mn-lt"/>
                <a:ea typeface="+mn-ea"/>
                <a:cs typeface="+mn-cs"/>
              </a:rPr>
              <a:t>, consumer</a:t>
            </a:r>
            <a:r>
              <a:rPr lang="en-GB" sz="1200" b="0" u="none" kern="1200" baseline="0" dirty="0">
                <a:solidFill>
                  <a:schemeClr val="tx1"/>
                </a:solidFill>
                <a:effectLst/>
                <a:latin typeface="+mn-lt"/>
                <a:ea typeface="+mn-ea"/>
                <a:cs typeface="+mn-cs"/>
              </a:rPr>
              <a:t> privacy is constantly protected. The EU also works to </a:t>
            </a:r>
            <a:r>
              <a:rPr lang="en-GB" sz="1200" b="1" u="none" kern="1200" baseline="0" dirty="0">
                <a:solidFill>
                  <a:schemeClr val="tx1"/>
                </a:solidFill>
                <a:effectLst/>
                <a:latin typeface="+mn-lt"/>
                <a:ea typeface="+mn-ea"/>
                <a:cs typeface="+mn-cs"/>
              </a:rPr>
              <a:t>stop</a:t>
            </a:r>
            <a:r>
              <a:rPr lang="en-GB" sz="1200" b="0" u="none" kern="1200" baseline="0" dirty="0">
                <a:solidFill>
                  <a:schemeClr val="tx1"/>
                </a:solidFill>
                <a:effectLst/>
                <a:latin typeface="+mn-lt"/>
                <a:ea typeface="+mn-ea"/>
                <a:cs typeface="+mn-cs"/>
              </a:rPr>
              <a:t> the spread of </a:t>
            </a:r>
            <a:r>
              <a:rPr lang="en-GB" sz="1200" b="1" u="none" kern="1200" baseline="0" dirty="0">
                <a:solidFill>
                  <a:schemeClr val="tx1"/>
                </a:solidFill>
                <a:effectLst/>
                <a:latin typeface="+mn-lt"/>
                <a:ea typeface="+mn-ea"/>
                <a:cs typeface="+mn-cs"/>
              </a:rPr>
              <a:t>disinformation</a:t>
            </a:r>
            <a:r>
              <a:rPr lang="en-GB" sz="1200" b="0" u="none" kern="1200" baseline="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E" sz="1200" b="1"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200" b="1" i="0" kern="1200" dirty="0">
                <a:solidFill>
                  <a:schemeClr val="tx1"/>
                </a:solidFill>
                <a:effectLst/>
                <a:latin typeface="+mn-lt"/>
                <a:ea typeface="+mn-ea"/>
                <a:cs typeface="+mn-cs"/>
              </a:rPr>
              <a:t>EU-funded</a:t>
            </a:r>
            <a:r>
              <a:rPr lang="en-IE" sz="1200" b="1" i="0" kern="1200" baseline="0" dirty="0">
                <a:solidFill>
                  <a:schemeClr val="tx1"/>
                </a:solidFill>
                <a:effectLst/>
                <a:latin typeface="+mn-lt"/>
                <a:ea typeface="+mn-ea"/>
                <a:cs typeface="+mn-cs"/>
              </a:rPr>
              <a:t> projects</a:t>
            </a:r>
            <a:r>
              <a:rPr lang="en-IE" sz="1200" b="0" i="0" kern="1200" baseline="0" dirty="0">
                <a:solidFill>
                  <a:schemeClr val="tx1"/>
                </a:solidFill>
                <a:effectLst/>
                <a:latin typeface="+mn-lt"/>
                <a:ea typeface="+mn-ea"/>
                <a:cs typeface="+mn-cs"/>
              </a:rPr>
              <a:t>: </a:t>
            </a:r>
            <a:r>
              <a:rPr lang="en-US" sz="1200" b="0" i="0" kern="1200" baseline="0" dirty="0">
                <a:solidFill>
                  <a:schemeClr val="tx1"/>
                </a:solidFill>
                <a:effectLst/>
                <a:latin typeface="+mn-lt"/>
                <a:ea typeface="+mn-ea"/>
                <a:cs typeface="+mn-cs"/>
              </a:rPr>
              <a:t>The European Union helps improve people’s lives by:</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b="0" i="0" kern="1200" baseline="0" dirty="0">
                <a:solidFill>
                  <a:schemeClr val="tx1"/>
                </a:solidFill>
                <a:effectLst/>
                <a:latin typeface="+mn-lt"/>
                <a:ea typeface="+mn-ea"/>
                <a:cs typeface="+mn-cs"/>
              </a:rPr>
              <a:t>supporting new jobs</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b="0" i="0" kern="1200" baseline="0" dirty="0">
                <a:solidFill>
                  <a:schemeClr val="tx1"/>
                </a:solidFill>
                <a:effectLst/>
                <a:latin typeface="+mn-lt"/>
                <a:ea typeface="+mn-ea"/>
                <a:cs typeface="+mn-cs"/>
              </a:rPr>
              <a:t>building new infrastructure</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kern="1200" dirty="0">
                <a:solidFill>
                  <a:schemeClr val="tx1"/>
                </a:solidFill>
                <a:effectLst/>
                <a:latin typeface="+mn-lt"/>
                <a:ea typeface="+mn-ea"/>
                <a:cs typeface="+mn-cs"/>
              </a:rPr>
              <a:t>funding scientific research</a:t>
            </a:r>
            <a:r>
              <a:rPr lang="en-US" sz="1200" b="0" i="0" kern="1200" baseline="0" dirty="0">
                <a:solidFill>
                  <a:schemeClr val="tx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b="0" i="0" kern="1200" baseline="0" dirty="0" err="1">
                <a:solidFill>
                  <a:schemeClr val="tx1"/>
                </a:solidFill>
                <a:effectLst/>
                <a:latin typeface="+mn-lt"/>
                <a:ea typeface="+mn-ea"/>
                <a:cs typeface="+mn-cs"/>
              </a:rPr>
              <a:t>modernising</a:t>
            </a:r>
            <a:r>
              <a:rPr lang="en-US" sz="1200" b="0" i="0" kern="1200" baseline="0" dirty="0">
                <a:solidFill>
                  <a:schemeClr val="tx1"/>
                </a:solidFill>
                <a:effectLst/>
                <a:latin typeface="+mn-lt"/>
                <a:ea typeface="+mn-ea"/>
                <a:cs typeface="+mn-cs"/>
              </a:rPr>
              <a:t> public services such as schools and hospitals.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0" i="0" kern="1200" baseline="0" dirty="0">
                <a:solidFill>
                  <a:schemeClr val="tx1"/>
                </a:solidFill>
                <a:effectLst/>
                <a:latin typeface="+mn-lt"/>
                <a:ea typeface="+mn-ea"/>
                <a:cs typeface="+mn-cs"/>
              </a:rPr>
              <a:t>For more information </a:t>
            </a:r>
            <a:r>
              <a:rPr lang="en-GB" sz="1200" u="sng" kern="1200" dirty="0">
                <a:solidFill>
                  <a:schemeClr val="tx1"/>
                </a:solidFill>
                <a:effectLst/>
                <a:latin typeface="+mn-lt"/>
                <a:ea typeface="+mn-ea"/>
                <a:cs typeface="+mn-cs"/>
                <a:hlinkClick r:id="rId5"/>
              </a:rPr>
              <a:t>https://europa.eu/!Qg69NV</a:t>
            </a:r>
            <a:r>
              <a:rPr lang="en-GB" sz="1200" kern="1200" dirty="0">
                <a:solidFill>
                  <a:schemeClr val="tx1"/>
                </a:solidFill>
                <a:effectLst/>
                <a:latin typeface="+mn-lt"/>
                <a:ea typeface="+mn-ea"/>
                <a:cs typeface="+mn-cs"/>
              </a:rPr>
              <a:t> and </a:t>
            </a:r>
            <a:r>
              <a:rPr lang="en-GB" sz="1200" u="sng" kern="1200" dirty="0">
                <a:solidFill>
                  <a:schemeClr val="tx1"/>
                </a:solidFill>
                <a:effectLst/>
                <a:latin typeface="+mn-lt"/>
                <a:ea typeface="+mn-ea"/>
                <a:cs typeface="+mn-cs"/>
                <a:hlinkClick r:id="rId6"/>
              </a:rPr>
              <a:t>https://europa.eu/!wC93kF</a:t>
            </a:r>
            <a:endParaRPr lang="en-GB"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u="sng"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baseline="0" dirty="0">
                <a:effectLst/>
              </a:rPr>
              <a:t>EU in the world</a:t>
            </a:r>
            <a:r>
              <a:rPr lang="en-GB" sz="1200" b="0" kern="1200" baseline="0" dirty="0">
                <a:effectLst/>
              </a:rPr>
              <a:t>: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kern="1200" dirty="0">
                <a:solidFill>
                  <a:schemeClr val="tx1"/>
                </a:solidFill>
                <a:effectLst/>
                <a:latin typeface="+mn-lt"/>
                <a:ea typeface="+mn-ea"/>
                <a:cs typeface="+mn-cs"/>
              </a:rPr>
              <a:t>The EU has</a:t>
            </a:r>
            <a:r>
              <a:rPr lang="en-GB" sz="1200" kern="1200" baseline="0" dirty="0">
                <a:solidFill>
                  <a:schemeClr val="tx1"/>
                </a:solidFill>
                <a:effectLst/>
                <a:latin typeface="+mn-lt"/>
                <a:ea typeface="+mn-ea"/>
                <a:cs typeface="+mn-cs"/>
              </a:rPr>
              <a:t> signed</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trade agreements</a:t>
            </a:r>
            <a:r>
              <a:rPr lang="en-GB" sz="1200" kern="1200" dirty="0">
                <a:solidFill>
                  <a:schemeClr val="tx1"/>
                </a:solidFill>
                <a:effectLst/>
                <a:latin typeface="+mn-lt"/>
                <a:ea typeface="+mn-ea"/>
                <a:cs typeface="+mn-cs"/>
              </a:rPr>
              <a:t> with many countries around the world, which make it easier to do business together. You can find more</a:t>
            </a:r>
            <a:r>
              <a:rPr lang="en-GB" sz="1200" kern="1200" baseline="0" dirty="0">
                <a:solidFill>
                  <a:schemeClr val="tx1"/>
                </a:solidFill>
                <a:effectLst/>
                <a:latin typeface="+mn-lt"/>
                <a:ea typeface="+mn-ea"/>
                <a:cs typeface="+mn-cs"/>
              </a:rPr>
              <a:t> information here:</a:t>
            </a:r>
            <a:r>
              <a:rPr lang="en-GB" sz="1200"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7"/>
              </a:rPr>
              <a:t>https://europa.eu/!gv87hU</a:t>
            </a:r>
            <a:r>
              <a:rPr lang="en-GB" sz="1200" u="none" kern="1200" dirty="0">
                <a:solidFill>
                  <a:schemeClr val="tx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u="none" kern="1200" dirty="0">
                <a:solidFill>
                  <a:schemeClr val="tx1"/>
                </a:solidFill>
                <a:effectLst/>
                <a:latin typeface="+mn-lt"/>
                <a:ea typeface="+mn-ea"/>
                <a:cs typeface="+mn-cs"/>
              </a:rPr>
              <a:t>the</a:t>
            </a:r>
            <a:r>
              <a:rPr lang="en-GB" sz="1200" u="none" kern="1200" baseline="0" dirty="0">
                <a:solidFill>
                  <a:schemeClr val="tx1"/>
                </a:solidFill>
                <a:effectLst/>
                <a:latin typeface="+mn-lt"/>
                <a:ea typeface="+mn-ea"/>
                <a:cs typeface="+mn-cs"/>
              </a:rPr>
              <a:t> EU</a:t>
            </a:r>
            <a:r>
              <a:rPr lang="en-GB" sz="1200" u="none" kern="1200" dirty="0">
                <a:solidFill>
                  <a:schemeClr val="tx1"/>
                </a:solidFill>
                <a:effectLst/>
                <a:latin typeface="+mn-lt"/>
                <a:ea typeface="+mn-ea"/>
                <a:cs typeface="+mn-cs"/>
              </a:rPr>
              <a:t> also carries</a:t>
            </a:r>
            <a:r>
              <a:rPr lang="en-GB" sz="1200" u="none" kern="1200" baseline="0" dirty="0">
                <a:solidFill>
                  <a:schemeClr val="tx1"/>
                </a:solidFill>
                <a:effectLst/>
                <a:latin typeface="+mn-lt"/>
                <a:ea typeface="+mn-ea"/>
                <a:cs typeface="+mn-cs"/>
              </a:rPr>
              <a:t> out </a:t>
            </a:r>
            <a:r>
              <a:rPr lang="en-GB" sz="1000" b="1" u="none" kern="1200" noProof="0" dirty="0">
                <a:solidFill>
                  <a:schemeClr val="tx1"/>
                </a:solidFill>
                <a:effectLst/>
              </a:rPr>
              <a:t>humanitarian projects</a:t>
            </a:r>
            <a:r>
              <a:rPr lang="en-GB" sz="1000" b="0" u="none" kern="1200" noProof="0" dirty="0">
                <a:solidFill>
                  <a:schemeClr val="tx1"/>
                </a:solidFill>
                <a:effectLst/>
              </a:rPr>
              <a:t>,</a:t>
            </a:r>
            <a:r>
              <a:rPr lang="en-GB" sz="1000" b="0" u="none" kern="1200" baseline="0" noProof="0" dirty="0">
                <a:solidFill>
                  <a:schemeClr val="tx1"/>
                </a:solidFill>
                <a:effectLst/>
              </a:rPr>
              <a:t> aimed at</a:t>
            </a:r>
            <a:r>
              <a:rPr lang="en-GB" sz="1200" u="none" kern="1200" dirty="0">
                <a:solidFill>
                  <a:schemeClr val="tx1"/>
                </a:solidFill>
                <a:effectLst/>
                <a:latin typeface="+mn-lt"/>
                <a:ea typeface="+mn-ea"/>
                <a:cs typeface="+mn-cs"/>
              </a:rPr>
              <a:t> providing vulnerable people with food, shelter, medical care and education.</a:t>
            </a:r>
            <a:r>
              <a:rPr lang="en-GB" sz="1200" u="none"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You can find more</a:t>
            </a:r>
            <a:r>
              <a:rPr lang="en-GB" sz="1200" kern="1200" baseline="0" dirty="0">
                <a:solidFill>
                  <a:schemeClr val="tx1"/>
                </a:solidFill>
                <a:effectLst/>
                <a:latin typeface="+mn-lt"/>
                <a:ea typeface="+mn-ea"/>
                <a:cs typeface="+mn-cs"/>
              </a:rPr>
              <a:t> information here:</a:t>
            </a:r>
            <a:r>
              <a:rPr lang="en-GB" sz="1200" u="none" kern="1200" baseline="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8"/>
              </a:rPr>
              <a:t>https://europa.eu/!rV69JX</a:t>
            </a:r>
            <a:r>
              <a:rPr lang="en-GB" sz="1200" u="none" kern="1200" dirty="0">
                <a:solidFill>
                  <a:schemeClr val="tx1"/>
                </a:solidFill>
                <a:effectLst/>
                <a:latin typeface="+mn-lt"/>
                <a:ea typeface="+mn-ea"/>
                <a:cs typeface="+mn-cs"/>
              </a:rPr>
              <a:t>;</a:t>
            </a:r>
            <a:endParaRPr lang="en-GB" sz="1200" u="none" kern="1200" baseline="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u="none" kern="1200" baseline="0" dirty="0">
                <a:solidFill>
                  <a:schemeClr val="tx1"/>
                </a:solidFill>
                <a:effectLst/>
                <a:latin typeface="+mn-lt"/>
                <a:ea typeface="+mn-ea"/>
                <a:cs typeface="+mn-cs"/>
              </a:rPr>
              <a:t>In case of disasters, the EU </a:t>
            </a:r>
            <a:r>
              <a:rPr lang="en-US" sz="1200" u="none" kern="1200" baseline="0" dirty="0">
                <a:solidFill>
                  <a:schemeClr val="tx1"/>
                </a:solidFill>
                <a:effectLst/>
                <a:latin typeface="+mn-lt"/>
                <a:ea typeface="+mn-ea"/>
                <a:cs typeface="+mn-cs"/>
              </a:rPr>
              <a:t>can provide aid and assistance through a coordinated response system known as the </a:t>
            </a:r>
            <a:r>
              <a:rPr lang="en-US" sz="1200" b="1" u="none" kern="1200" baseline="0" dirty="0">
                <a:solidFill>
                  <a:schemeClr val="tx1"/>
                </a:solidFill>
                <a:effectLst/>
                <a:latin typeface="+mn-lt"/>
                <a:ea typeface="+mn-ea"/>
                <a:cs typeface="+mn-cs"/>
              </a:rPr>
              <a:t>Civil Protection Mechanism. </a:t>
            </a:r>
            <a:r>
              <a:rPr lang="en-GB" sz="1200" kern="1200" dirty="0">
                <a:solidFill>
                  <a:schemeClr val="tx1"/>
                </a:solidFill>
                <a:effectLst/>
                <a:latin typeface="+mn-lt"/>
                <a:ea typeface="+mn-ea"/>
                <a:cs typeface="+mn-cs"/>
              </a:rPr>
              <a:t>You can find more</a:t>
            </a:r>
            <a:r>
              <a:rPr lang="en-GB" sz="1200" kern="1200" baseline="0" dirty="0">
                <a:solidFill>
                  <a:schemeClr val="tx1"/>
                </a:solidFill>
                <a:effectLst/>
                <a:latin typeface="+mn-lt"/>
                <a:ea typeface="+mn-ea"/>
                <a:cs typeface="+mn-cs"/>
              </a:rPr>
              <a:t> information here:</a:t>
            </a:r>
            <a:r>
              <a:rPr lang="en-US" sz="1200" b="0" u="none" kern="1200" baseline="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9"/>
              </a:rPr>
              <a:t>https://europa.eu/!Pw88qb</a:t>
            </a:r>
            <a:r>
              <a:rPr lang="en-GB" sz="1200" u="sng" kern="1200" dirty="0">
                <a:solidFill>
                  <a:schemeClr val="tx1"/>
                </a:solidFill>
                <a:effectLst/>
                <a:latin typeface="+mn-lt"/>
                <a:ea typeface="+mn-ea"/>
                <a:cs typeface="+mn-cs"/>
              </a:rPr>
              <a:t>.</a:t>
            </a:r>
            <a:endParaRPr lang="en-US" sz="1000" b="0" dirty="0"/>
          </a:p>
        </p:txBody>
      </p:sp>
      <p:sp>
        <p:nvSpPr>
          <p:cNvPr id="4" name="Slide Number Placeholder 3"/>
          <p:cNvSpPr>
            <a:spLocks noGrp="1"/>
          </p:cNvSpPr>
          <p:nvPr>
            <p:ph type="sldNum" sz="quarter" idx="10"/>
          </p:nvPr>
        </p:nvSpPr>
        <p:spPr/>
        <p:txBody>
          <a:bodyPr/>
          <a:lstStyle/>
          <a:p>
            <a:fld id="{E798FA88-871F-5C48-9EBC-B5098FA55A7A}" type="slidenum">
              <a:rPr lang="fr-FR" smtClean="0"/>
              <a:t>24</a:t>
            </a:fld>
            <a:endParaRPr lang="fr-FR" dirty="0"/>
          </a:p>
        </p:txBody>
      </p:sp>
    </p:spTree>
    <p:extLst>
      <p:ext uri="{BB962C8B-B14F-4D97-AF65-F5344CB8AC3E}">
        <p14:creationId xmlns:p14="http://schemas.microsoft.com/office/powerpoint/2010/main" val="3552109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u="none" kern="1200" dirty="0">
                <a:solidFill>
                  <a:schemeClr val="tx1"/>
                </a:solidFill>
                <a:effectLst/>
                <a:latin typeface="+mn-lt"/>
                <a:ea typeface="+mn-ea"/>
                <a:cs typeface="+mn-cs"/>
              </a:rPr>
              <a:t>With the </a:t>
            </a:r>
            <a:r>
              <a:rPr lang="en-GB" sz="1200" b="1" u="none" kern="1200" dirty="0">
                <a:solidFill>
                  <a:schemeClr val="tx1"/>
                </a:solidFill>
                <a:effectLst/>
                <a:latin typeface="+mn-lt"/>
                <a:ea typeface="+mn-ea"/>
                <a:cs typeface="+mn-cs"/>
              </a:rPr>
              <a:t>European Green Deal</a:t>
            </a:r>
            <a:r>
              <a:rPr lang="en-GB" sz="1200" b="0" u="none" kern="1200" dirty="0">
                <a:solidFill>
                  <a:schemeClr val="tx1"/>
                </a:solidFill>
                <a:effectLst/>
                <a:latin typeface="+mn-lt"/>
                <a:ea typeface="+mn-ea"/>
                <a:cs typeface="+mn-cs"/>
              </a:rPr>
              <a:t>,</a:t>
            </a:r>
            <a:r>
              <a:rPr lang="en-GB" sz="1200" b="1" u="none" kern="1200" dirty="0">
                <a:solidFill>
                  <a:schemeClr val="tx1"/>
                </a:solidFill>
                <a:effectLst/>
                <a:latin typeface="+mn-lt"/>
                <a:ea typeface="+mn-ea"/>
                <a:cs typeface="+mn-cs"/>
              </a:rPr>
              <a:t> </a:t>
            </a:r>
            <a:r>
              <a:rPr lang="en-GB" sz="1200" u="none" kern="1200" dirty="0">
                <a:solidFill>
                  <a:schemeClr val="tx1"/>
                </a:solidFill>
                <a:effectLst/>
                <a:latin typeface="+mn-lt"/>
                <a:ea typeface="+mn-ea"/>
                <a:cs typeface="+mn-cs"/>
              </a:rPr>
              <a:t>the EU aims to cut its emissions and become the first climate neutral continent by 2050. Find out more about the Green Deal here: </a:t>
            </a:r>
            <a:r>
              <a:rPr lang="en-GB" sz="1200" u="sng" kern="1200" dirty="0">
                <a:solidFill>
                  <a:schemeClr val="tx1"/>
                </a:solidFill>
                <a:effectLst/>
                <a:latin typeface="+mn-lt"/>
                <a:ea typeface="+mn-ea"/>
                <a:cs typeface="+mn-cs"/>
                <a:hlinkClick r:id="rId3"/>
              </a:rPr>
              <a:t>https://europa.eu/!Tr74bn</a:t>
            </a:r>
            <a:endParaRPr lang="en-GB" sz="1200" u="sng" kern="1200" dirty="0">
              <a:solidFill>
                <a:schemeClr val="tx1"/>
              </a:solidFill>
              <a:effectLst/>
              <a:latin typeface="+mn-lt"/>
              <a:ea typeface="+mn-ea"/>
              <a:cs typeface="+mn-cs"/>
            </a:endParaRPr>
          </a:p>
          <a:p>
            <a:pPr marL="0" indent="0">
              <a:buFont typeface="Arial" panose="020B0604020202020204" pitchFamily="34" charset="0"/>
              <a:buNone/>
            </a:pPr>
            <a:endParaRPr lang="en-GB" sz="1200" u="sng"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err="1">
                <a:solidFill>
                  <a:schemeClr val="tx1"/>
                </a:solidFill>
                <a:effectLst/>
                <a:latin typeface="+mn-lt"/>
                <a:ea typeface="+mn-ea"/>
                <a:cs typeface="+mn-cs"/>
              </a:rPr>
              <a:t>NextGenerationEU</a:t>
            </a:r>
            <a:r>
              <a:rPr lang="en-GB" sz="1200" b="1" kern="1200" baseline="0" dirty="0">
                <a:solidFill>
                  <a:schemeClr val="tx1"/>
                </a:solidFill>
                <a:effectLst/>
                <a:latin typeface="+mn-lt"/>
                <a:ea typeface="+mn-ea"/>
                <a:cs typeface="+mn-cs"/>
              </a:rPr>
              <a:t> </a:t>
            </a:r>
            <a:r>
              <a:rPr lang="en-GB" sz="1200" b="0" kern="1200" baseline="0" dirty="0">
                <a:solidFill>
                  <a:schemeClr val="tx1"/>
                </a:solidFill>
                <a:effectLst/>
                <a:latin typeface="+mn-lt"/>
                <a:ea typeface="+mn-ea"/>
                <a:cs typeface="+mn-cs"/>
              </a:rPr>
              <a:t>is a campaign aimed at:</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kern="1200" dirty="0">
                <a:solidFill>
                  <a:schemeClr val="tx1"/>
                </a:solidFill>
                <a:effectLst/>
                <a:latin typeface="+mn-lt"/>
                <a:ea typeface="+mn-ea"/>
                <a:cs typeface="+mn-cs"/>
              </a:rPr>
              <a:t>explaining to citizens what the EU is doing to reboot the economy after the crisis caused by the COVID-19 pandemic;</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IE" sz="1200" kern="1200" dirty="0">
                <a:solidFill>
                  <a:schemeClr val="tx1"/>
                </a:solidFill>
                <a:effectLst/>
                <a:latin typeface="+mn-lt"/>
                <a:ea typeface="+mn-ea"/>
                <a:cs typeface="+mn-cs"/>
              </a:rPr>
              <a:t>building a more resilient future for the EU</a:t>
            </a:r>
            <a:r>
              <a:rPr lang="en-US" sz="1200" kern="1200" dirty="0">
                <a:solidFill>
                  <a:schemeClr val="tx1"/>
                </a:solidFill>
                <a:effectLst/>
                <a:latin typeface="+mn-lt"/>
                <a:ea typeface="+mn-ea"/>
                <a:cs typeface="+mn-cs"/>
              </a:rPr>
              <a:t> </a:t>
            </a:r>
            <a:r>
              <a:rPr lang="en-IE" sz="1200" kern="1200" dirty="0">
                <a:solidFill>
                  <a:schemeClr val="tx1"/>
                </a:solidFill>
                <a:effectLst/>
                <a:latin typeface="+mn-lt"/>
                <a:ea typeface="+mn-ea"/>
                <a:cs typeface="+mn-cs"/>
              </a:rPr>
              <a:t>; </a:t>
            </a:r>
          </a:p>
          <a:p>
            <a:pPr marL="628650" lvl="1" indent="-171450">
              <a:buFont typeface="Wingdings" panose="05000000000000000000" pitchFamily="2" charset="2"/>
              <a:buChar char="Ø"/>
            </a:pPr>
            <a:r>
              <a:rPr lang="en-IE" sz="1200" kern="1200" dirty="0">
                <a:solidFill>
                  <a:schemeClr val="tx1"/>
                </a:solidFill>
                <a:effectLst/>
                <a:latin typeface="+mn-lt"/>
                <a:ea typeface="+mn-ea"/>
                <a:cs typeface="+mn-cs"/>
              </a:rPr>
              <a:t>making the</a:t>
            </a:r>
            <a:r>
              <a:rPr lang="en-IE" sz="1200" kern="1200" baseline="0" dirty="0">
                <a:solidFill>
                  <a:schemeClr val="tx1"/>
                </a:solidFill>
                <a:effectLst/>
                <a:latin typeface="+mn-lt"/>
                <a:ea typeface="+mn-ea"/>
                <a:cs typeface="+mn-cs"/>
              </a:rPr>
              <a:t> </a:t>
            </a:r>
            <a:r>
              <a:rPr lang="en-IE" sz="1200" kern="1200" dirty="0">
                <a:solidFill>
                  <a:schemeClr val="tx1"/>
                </a:solidFill>
                <a:effectLst/>
                <a:latin typeface="+mn-lt"/>
                <a:ea typeface="+mn-ea"/>
                <a:cs typeface="+mn-cs"/>
              </a:rPr>
              <a:t>EU safer, green, healthier, digital and equal.</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u="none" kern="1200" noProof="0" dirty="0">
                <a:solidFill>
                  <a:schemeClr val="tx1"/>
                </a:solidFill>
                <a:effectLst/>
                <a:latin typeface="+mn-lt"/>
                <a:ea typeface="+mn-ea"/>
                <a:cs typeface="+mn-cs"/>
              </a:rPr>
              <a:t>Digitalisation</a:t>
            </a:r>
            <a:r>
              <a:rPr lang="en-GB" sz="1200" b="0" u="none" kern="1200" noProof="0" dirty="0">
                <a:solidFill>
                  <a:schemeClr val="tx1"/>
                </a:solidFill>
                <a:effectLst/>
                <a:latin typeface="+mn-lt"/>
                <a:ea typeface="+mn-ea"/>
                <a:cs typeface="+mn-cs"/>
              </a:rPr>
              <a:t>:</a:t>
            </a:r>
            <a:r>
              <a:rPr lang="en-GB" sz="1200" u="none" kern="1200" noProof="0" dirty="0">
                <a:solidFill>
                  <a:schemeClr val="tx1"/>
                </a:solidFill>
                <a:effectLst/>
                <a:latin typeface="+mn-lt"/>
                <a:ea typeface="+mn-ea"/>
                <a:cs typeface="+mn-cs"/>
              </a:rPr>
              <a:t> The E</a:t>
            </a:r>
            <a:r>
              <a:rPr lang="en-US" sz="1200" u="none" kern="1200" noProof="0" dirty="0">
                <a:solidFill>
                  <a:schemeClr val="tx1"/>
                </a:solidFill>
                <a:effectLst/>
                <a:latin typeface="+mn-lt"/>
                <a:ea typeface="+mn-ea"/>
                <a:cs typeface="+mn-cs"/>
              </a:rPr>
              <a:t>U is working to provide internet access to all people living in the EU</a:t>
            </a:r>
            <a:r>
              <a:rPr lang="en-US" sz="1200" u="none" kern="1200" baseline="0" noProof="0" dirty="0">
                <a:solidFill>
                  <a:schemeClr val="tx1"/>
                </a:solidFill>
                <a:effectLst/>
                <a:latin typeface="+mn-lt"/>
                <a:ea typeface="+mn-ea"/>
                <a:cs typeface="+mn-cs"/>
              </a:rPr>
              <a:t> (</a:t>
            </a:r>
            <a:r>
              <a:rPr lang="en-US" sz="1200" b="1" u="none" kern="1200" noProof="0" dirty="0">
                <a:solidFill>
                  <a:schemeClr val="tx1"/>
                </a:solidFill>
                <a:effectLst/>
                <a:latin typeface="+mn-lt"/>
                <a:ea typeface="+mn-ea"/>
                <a:cs typeface="+mn-cs"/>
              </a:rPr>
              <a:t>Wifi4EU initiative</a:t>
            </a:r>
            <a:r>
              <a:rPr lang="en-US" sz="1200" u="none" kern="1200" baseline="0" noProof="0" dirty="0">
                <a:solidFill>
                  <a:schemeClr val="tx1"/>
                </a:solidFill>
                <a:effectLst/>
                <a:latin typeface="+mn-lt"/>
                <a:ea typeface="+mn-ea"/>
                <a:cs typeface="+mn-cs"/>
              </a:rPr>
              <a:t>), while keeping</a:t>
            </a:r>
            <a:r>
              <a:rPr lang="en-GB" sz="1200" kern="1200" dirty="0">
                <a:solidFill>
                  <a:schemeClr val="tx1"/>
                </a:solidFill>
                <a:effectLst/>
                <a:latin typeface="+mn-lt"/>
                <a:ea typeface="+mn-ea"/>
                <a:cs typeface="+mn-cs"/>
              </a:rPr>
              <a:t> children and young adults safe when using the internet or mobile technologies</a:t>
            </a:r>
            <a:r>
              <a:rPr lang="en-GB" sz="1200" b="0" u="none" kern="1200" baseline="0" dirty="0">
                <a:solidFill>
                  <a:schemeClr val="tx1"/>
                </a:solidFill>
                <a:effectLst/>
                <a:latin typeface="+mn-lt"/>
                <a:ea typeface="+mn-ea"/>
                <a:cs typeface="+mn-cs"/>
              </a:rPr>
              <a:t> (</a:t>
            </a:r>
            <a:r>
              <a:rPr lang="en-GB" sz="1200" b="1" u="none" kern="1200" dirty="0">
                <a:solidFill>
                  <a:schemeClr val="tx1"/>
                </a:solidFill>
                <a:effectLst/>
                <a:latin typeface="+mn-lt"/>
                <a:ea typeface="+mn-ea"/>
                <a:cs typeface="+mn-cs"/>
              </a:rPr>
              <a:t>Better Internet for Kids</a:t>
            </a:r>
            <a:r>
              <a:rPr lang="en-GB" sz="1200" b="0" u="none"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u="none"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solidFill>
                  <a:schemeClr val="tx1"/>
                </a:solidFill>
                <a:effectLst/>
                <a:latin typeface="+mn-lt"/>
                <a:ea typeface="+mn-ea"/>
                <a:cs typeface="+mn-cs"/>
              </a:rPr>
              <a:t>Equality</a:t>
            </a:r>
            <a:r>
              <a:rPr lang="en-IE" sz="1200" b="0"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The EU is engaged in achieving a </a:t>
            </a:r>
            <a:r>
              <a:rPr lang="en-US" sz="1200" b="1" kern="1200" dirty="0">
                <a:solidFill>
                  <a:schemeClr val="tx1"/>
                </a:solidFill>
                <a:effectLst/>
                <a:latin typeface="+mn-lt"/>
                <a:ea typeface="+mn-ea"/>
                <a:cs typeface="+mn-cs"/>
              </a:rPr>
              <a:t>Union of equality</a:t>
            </a:r>
            <a:r>
              <a:rPr lang="en-US" sz="1200" b="0" kern="1200" dirty="0">
                <a:solidFill>
                  <a:schemeClr val="tx1"/>
                </a:solidFill>
                <a:effectLst/>
                <a:latin typeface="+mn-lt"/>
                <a:ea typeface="+mn-ea"/>
                <a:cs typeface="+mn-cs"/>
              </a:rPr>
              <a:t>, which means creating the conditions for everyone to live, thrive and lead regardless of differences based on sex, racial or ethnic origin, religion or belief, disability, age or sexual orientation. </a:t>
            </a:r>
            <a:r>
              <a:rPr lang="en-IE" sz="1200" kern="1200" dirty="0">
                <a:solidFill>
                  <a:schemeClr val="tx1"/>
                </a:solidFill>
                <a:effectLst/>
                <a:latin typeface="+mn-lt"/>
                <a:ea typeface="+mn-ea"/>
                <a:cs typeface="+mn-cs"/>
              </a:rPr>
              <a:t>To achieve this goal, the EU is putting in place mechanisms, policies and actions that challenge structural discrimination and the stereotypes that are often present in our societies.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E"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200" kern="1200" dirty="0">
                <a:solidFill>
                  <a:schemeClr val="tx1"/>
                </a:solidFill>
                <a:effectLst/>
                <a:latin typeface="+mn-lt"/>
                <a:ea typeface="+mn-ea"/>
                <a:cs typeface="+mn-cs"/>
              </a:rPr>
              <a:t>For</a:t>
            </a:r>
            <a:r>
              <a:rPr lang="en-IE" sz="1200" kern="1200" baseline="0" dirty="0">
                <a:solidFill>
                  <a:schemeClr val="tx1"/>
                </a:solidFill>
                <a:effectLst/>
                <a:latin typeface="+mn-lt"/>
                <a:ea typeface="+mn-ea"/>
                <a:cs typeface="+mn-cs"/>
              </a:rPr>
              <a:t> more information: </a:t>
            </a:r>
            <a:r>
              <a:rPr lang="en-IE" dirty="0">
                <a:hlinkClick r:id="rId4"/>
              </a:rPr>
              <a:t>The European Commission’s priorities | European Commission (europa.eu)</a:t>
            </a:r>
            <a:endParaRPr lang="en-IE"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u="none"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25</a:t>
            </a:fld>
            <a:endParaRPr lang="fr-FR"/>
          </a:p>
        </p:txBody>
      </p:sp>
    </p:spTree>
    <p:extLst>
      <p:ext uri="{BB962C8B-B14F-4D97-AF65-F5344CB8AC3E}">
        <p14:creationId xmlns:p14="http://schemas.microsoft.com/office/powerpoint/2010/main" val="1131796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 24 February 2022, Europe woke up to harrowing news about Russia’s military aggression against Ukraine. This is not only an attack against Ukraine, but also against the values that we uphold in the European Union. As a Union built on peace, democracy and rule of law, the atrocities taking place on our border remind us of the very reason that the EU was created. The EU has responded with unity, strength and rapidity to this crisis, as it has done throughout the many challenges of the preceding year.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https://ec.europa.eu/info/strategy/priorities-2019-2024/stronger-europe-world/eu-solidarity-ukraine_en</a:t>
            </a:r>
          </a:p>
        </p:txBody>
      </p:sp>
      <p:sp>
        <p:nvSpPr>
          <p:cNvPr id="4" name="Slide Number Placeholder 3"/>
          <p:cNvSpPr>
            <a:spLocks noGrp="1"/>
          </p:cNvSpPr>
          <p:nvPr>
            <p:ph type="sldNum" sz="quarter" idx="10"/>
          </p:nvPr>
        </p:nvSpPr>
        <p:spPr/>
        <p:txBody>
          <a:bodyPr/>
          <a:lstStyle/>
          <a:p>
            <a:fld id="{E798FA88-871F-5C48-9EBC-B5098FA55A7A}" type="slidenum">
              <a:rPr lang="fr-FR" smtClean="0"/>
              <a:t>26</a:t>
            </a:fld>
            <a:endParaRPr lang="fr-FR"/>
          </a:p>
        </p:txBody>
      </p:sp>
    </p:spTree>
    <p:extLst>
      <p:ext uri="{BB962C8B-B14F-4D97-AF65-F5344CB8AC3E}">
        <p14:creationId xmlns:p14="http://schemas.microsoft.com/office/powerpoint/2010/main" val="3377079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Arial" panose="020B0604020202020204" pitchFamily="34" charset="0"/>
              <a:buChar char="•"/>
              <a:tabLst>
                <a:tab pos="457200" algn="l"/>
              </a:tabLs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The European Year of Youth</a:t>
            </a:r>
            <a:r>
              <a:rPr lang="en-IE" sz="1800" dirty="0">
                <a:effectLst/>
                <a:latin typeface="Calibri" panose="020F0502020204030204" pitchFamily="34" charset="0"/>
                <a:ea typeface="Calibri" panose="020F0502020204030204" pitchFamily="34" charset="0"/>
                <a:cs typeface="Times New Roman" panose="02020603050405020304" pitchFamily="18" charset="0"/>
              </a:rPr>
              <a:t>: 2022 was the Year of Youth. It promoted opportunities for young people and engaged them to become active citizens and actors of change. The aim was to give young people more and better opportunities for the future. For more information on the outcomes of the year: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What is the European Year of Youth? | European Youth Portal (europa.eu)</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u="none"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27</a:t>
            </a:fld>
            <a:endParaRPr lang="fr-FR"/>
          </a:p>
        </p:txBody>
      </p:sp>
    </p:spTree>
    <p:extLst>
      <p:ext uri="{BB962C8B-B14F-4D97-AF65-F5344CB8AC3E}">
        <p14:creationId xmlns:p14="http://schemas.microsoft.com/office/powerpoint/2010/main" val="2152018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a:t>
            </a:r>
            <a:r>
              <a:rPr lang="en-US" baseline="0" dirty="0"/>
              <a:t> topics: </a:t>
            </a:r>
          </a:p>
          <a:p>
            <a:pPr marL="171450" indent="-171450">
              <a:buFont typeface="Arial" panose="020B0604020202020204" pitchFamily="34" charset="0"/>
              <a:buChar char="•"/>
            </a:pPr>
            <a:r>
              <a:rPr lang="en-US" baseline="0" dirty="0"/>
              <a:t>Human rights (e.g. LGBTIQ rights)</a:t>
            </a:r>
          </a:p>
          <a:p>
            <a:pPr marL="171450" indent="-171450">
              <a:buFont typeface="Arial" panose="020B0604020202020204" pitchFamily="34" charset="0"/>
              <a:buChar char="•"/>
            </a:pPr>
            <a:r>
              <a:rPr lang="en-US" baseline="0" dirty="0"/>
              <a:t>Environment (e.g. climate change)</a:t>
            </a:r>
          </a:p>
          <a:p>
            <a:pPr marL="171450" indent="-171450">
              <a:buFont typeface="Arial" panose="020B0604020202020204" pitchFamily="34" charset="0"/>
              <a:buChar char="•"/>
            </a:pPr>
            <a:r>
              <a:rPr lang="en-US" baseline="0" dirty="0"/>
              <a:t>Employment (e.g. how to get a job after studies)</a:t>
            </a:r>
          </a:p>
          <a:p>
            <a:pPr marL="171450" indent="-171450">
              <a:buFont typeface="Arial" panose="020B0604020202020204" pitchFamily="34" charset="0"/>
              <a:buChar char="•"/>
            </a:pPr>
            <a:r>
              <a:rPr lang="en-US" baseline="0" dirty="0"/>
              <a:t>Youth (e.g. opportunities for young people)</a:t>
            </a:r>
          </a:p>
          <a:p>
            <a:pPr marL="171450" indent="-171450">
              <a:buFont typeface="Arial" panose="020B0604020202020204" pitchFamily="34" charset="0"/>
              <a:buChar char="•"/>
            </a:pPr>
            <a:r>
              <a:rPr lang="en-US" baseline="0" dirty="0"/>
              <a:t>Social inclusion (e.g. gender equality)</a:t>
            </a:r>
          </a:p>
          <a:p>
            <a:pPr marL="171450" indent="-171450">
              <a:buFont typeface="Arial" panose="020B0604020202020204" pitchFamily="34" charset="0"/>
              <a:buChar char="•"/>
            </a:pPr>
            <a:r>
              <a:rPr lang="en-US" baseline="0" dirty="0"/>
              <a:t>Education (e.g. how to study in another country/ how to get the money for higher education after finishing secondary school)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Health</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98FA88-871F-5C48-9EBC-B5098FA55A7A}" type="slidenum">
              <a:rPr lang="fr-FR" smtClean="0"/>
              <a:t>28</a:t>
            </a:fld>
            <a:endParaRPr lang="fr-FR"/>
          </a:p>
        </p:txBody>
      </p:sp>
    </p:spTree>
    <p:extLst>
      <p:ext uri="{BB962C8B-B14F-4D97-AF65-F5344CB8AC3E}">
        <p14:creationId xmlns:p14="http://schemas.microsoft.com/office/powerpoint/2010/main" val="1564452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29</a:t>
            </a:fld>
            <a:endParaRPr lang="fr-FR"/>
          </a:p>
        </p:txBody>
      </p:sp>
    </p:spTree>
    <p:extLst>
      <p:ext uri="{BB962C8B-B14F-4D97-AF65-F5344CB8AC3E}">
        <p14:creationId xmlns:p14="http://schemas.microsoft.com/office/powerpoint/2010/main" val="1122840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Go to europarl.europa.eu to access the official website of the European Parliament.</a:t>
            </a:r>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30</a:t>
            </a:fld>
            <a:endParaRPr lang="fr-FR"/>
          </a:p>
        </p:txBody>
      </p:sp>
    </p:spTree>
    <p:extLst>
      <p:ext uri="{BB962C8B-B14F-4D97-AF65-F5344CB8AC3E}">
        <p14:creationId xmlns:p14="http://schemas.microsoft.com/office/powerpoint/2010/main" val="1859069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Calibri" panose="020F0502020204030204" pitchFamily="34" charset="0"/>
                <a:cs typeface="Calibri" panose="020F0502020204030204" pitchFamily="34" charset="0"/>
              </a:rPr>
              <a:t>Go to consilium.europa.eu to access the official website of the Council of the EU.</a:t>
            </a:r>
          </a:p>
        </p:txBody>
      </p:sp>
      <p:sp>
        <p:nvSpPr>
          <p:cNvPr id="4" name="Slide Number Placeholder 3"/>
          <p:cNvSpPr>
            <a:spLocks noGrp="1"/>
          </p:cNvSpPr>
          <p:nvPr>
            <p:ph type="sldNum" sz="quarter" idx="10"/>
          </p:nvPr>
        </p:nvSpPr>
        <p:spPr/>
        <p:txBody>
          <a:bodyPr/>
          <a:lstStyle/>
          <a:p>
            <a:fld id="{E798FA88-871F-5C48-9EBC-B5098FA55A7A}" type="slidenum">
              <a:rPr lang="fr-FR" smtClean="0"/>
              <a:t>31</a:t>
            </a:fld>
            <a:endParaRPr lang="fr-FR"/>
          </a:p>
        </p:txBody>
      </p:sp>
    </p:spTree>
    <p:extLst>
      <p:ext uri="{BB962C8B-B14F-4D97-AF65-F5344CB8AC3E}">
        <p14:creationId xmlns:p14="http://schemas.microsoft.com/office/powerpoint/2010/main" val="3044620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3</a:t>
            </a:fld>
            <a:endParaRPr lang="fr-FR"/>
          </a:p>
        </p:txBody>
      </p:sp>
    </p:spTree>
    <p:extLst>
      <p:ext uri="{BB962C8B-B14F-4D97-AF65-F5344CB8AC3E}">
        <p14:creationId xmlns:p14="http://schemas.microsoft.com/office/powerpoint/2010/main" val="3679121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Calibri" panose="020F0502020204030204" pitchFamily="34" charset="0"/>
                <a:cs typeface="Calibri" panose="020F0502020204030204" pitchFamily="34" charset="0"/>
              </a:rPr>
              <a:t>Go to consilium.europa.eu to access the official website of the Council of the EU.</a:t>
            </a:r>
          </a:p>
        </p:txBody>
      </p:sp>
      <p:sp>
        <p:nvSpPr>
          <p:cNvPr id="4" name="Slide Number Placeholder 3"/>
          <p:cNvSpPr>
            <a:spLocks noGrp="1"/>
          </p:cNvSpPr>
          <p:nvPr>
            <p:ph type="sldNum" sz="quarter" idx="10"/>
          </p:nvPr>
        </p:nvSpPr>
        <p:spPr/>
        <p:txBody>
          <a:bodyPr/>
          <a:lstStyle/>
          <a:p>
            <a:fld id="{E798FA88-871F-5C48-9EBC-B5098FA55A7A}" type="slidenum">
              <a:rPr lang="fr-FR" smtClean="0"/>
              <a:t>32</a:t>
            </a:fld>
            <a:endParaRPr lang="fr-FR"/>
          </a:p>
        </p:txBody>
      </p:sp>
    </p:spTree>
    <p:extLst>
      <p:ext uri="{BB962C8B-B14F-4D97-AF65-F5344CB8AC3E}">
        <p14:creationId xmlns:p14="http://schemas.microsoft.com/office/powerpoint/2010/main" val="2670243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Calibri" panose="020F0502020204030204" pitchFamily="34" charset="0"/>
                <a:cs typeface="Calibri" panose="020F0502020204030204" pitchFamily="34" charset="0"/>
              </a:rPr>
              <a:t>Go to ec.europa.eu to access the official website of the European Commission.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521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E798FA88-871F-5C48-9EBC-B5098FA55A7A}" type="slidenum">
              <a:rPr lang="fr-FR" smtClean="0"/>
              <a:t>34</a:t>
            </a:fld>
            <a:endParaRPr lang="fr-FR"/>
          </a:p>
        </p:txBody>
      </p:sp>
    </p:spTree>
    <p:extLst>
      <p:ext uri="{BB962C8B-B14F-4D97-AF65-F5344CB8AC3E}">
        <p14:creationId xmlns:p14="http://schemas.microsoft.com/office/powerpoint/2010/main" val="1544136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 to curia.europa.eu to access the official website of the European Court of Justice.</a:t>
            </a:r>
          </a:p>
        </p:txBody>
      </p:sp>
      <p:sp>
        <p:nvSpPr>
          <p:cNvPr id="4" name="Slide Number Placeholder 3"/>
          <p:cNvSpPr>
            <a:spLocks noGrp="1"/>
          </p:cNvSpPr>
          <p:nvPr>
            <p:ph type="sldNum" sz="quarter" idx="10"/>
          </p:nvPr>
        </p:nvSpPr>
        <p:spPr/>
        <p:txBody>
          <a:bodyPr/>
          <a:lstStyle/>
          <a:p>
            <a:fld id="{E798FA88-871F-5C48-9EBC-B5098FA55A7A}" type="slidenum">
              <a:rPr lang="fr-FR" smtClean="0"/>
              <a:t>35</a:t>
            </a:fld>
            <a:endParaRPr lang="fr-FR"/>
          </a:p>
        </p:txBody>
      </p:sp>
    </p:spTree>
    <p:extLst>
      <p:ext uri="{BB962C8B-B14F-4D97-AF65-F5344CB8AC3E}">
        <p14:creationId xmlns:p14="http://schemas.microsoft.com/office/powerpoint/2010/main" val="1635120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Calibri" panose="020F0502020204030204" pitchFamily="34" charset="0"/>
                <a:cs typeface="Calibri" panose="020F0502020204030204" pitchFamily="34" charset="0"/>
              </a:rPr>
              <a:t>Go to eca.europa.eu to access the official website of the European Court of Auditors.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3733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 to www.ecb.europa.eu to access the official website of the European Central Bank.</a:t>
            </a:r>
          </a:p>
        </p:txBody>
      </p:sp>
      <p:sp>
        <p:nvSpPr>
          <p:cNvPr id="4" name="Slide Number Placeholder 3"/>
          <p:cNvSpPr>
            <a:spLocks noGrp="1"/>
          </p:cNvSpPr>
          <p:nvPr>
            <p:ph type="sldNum" sz="quarter" idx="10"/>
          </p:nvPr>
        </p:nvSpPr>
        <p:spPr/>
        <p:txBody>
          <a:bodyPr/>
          <a:lstStyle/>
          <a:p>
            <a:fld id="{E798FA88-871F-5C48-9EBC-B5098FA55A7A}" type="slidenum">
              <a:rPr lang="fr-FR" smtClean="0"/>
              <a:t>37</a:t>
            </a:fld>
            <a:endParaRPr lang="fr-FR"/>
          </a:p>
        </p:txBody>
      </p:sp>
    </p:spTree>
    <p:extLst>
      <p:ext uri="{BB962C8B-B14F-4D97-AF65-F5344CB8AC3E}">
        <p14:creationId xmlns:p14="http://schemas.microsoft.com/office/powerpoint/2010/main" val="2700881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38</a:t>
            </a:fld>
            <a:endParaRPr lang="fr-FR"/>
          </a:p>
        </p:txBody>
      </p:sp>
    </p:spTree>
    <p:extLst>
      <p:ext uri="{BB962C8B-B14F-4D97-AF65-F5344CB8AC3E}">
        <p14:creationId xmlns:p14="http://schemas.microsoft.com/office/powerpoint/2010/main" val="40020343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39</a:t>
            </a:fld>
            <a:endParaRPr lang="fr-FR"/>
          </a:p>
        </p:txBody>
      </p:sp>
    </p:spTree>
    <p:extLst>
      <p:ext uri="{BB962C8B-B14F-4D97-AF65-F5344CB8AC3E}">
        <p14:creationId xmlns:p14="http://schemas.microsoft.com/office/powerpoint/2010/main" val="41568850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99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4</a:t>
            </a:fld>
            <a:endParaRPr lang="fr-FR"/>
          </a:p>
        </p:txBody>
      </p:sp>
    </p:spTree>
    <p:extLst>
      <p:ext uri="{BB962C8B-B14F-4D97-AF65-F5344CB8AC3E}">
        <p14:creationId xmlns:p14="http://schemas.microsoft.com/office/powerpoint/2010/main" val="426194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kern="1200" dirty="0" err="1">
                <a:solidFill>
                  <a:schemeClr val="tx1"/>
                </a:solidFill>
                <a:effectLst/>
                <a:latin typeface="+mn-lt"/>
                <a:ea typeface="+mn-ea"/>
                <a:cs typeface="+mn-cs"/>
              </a:rPr>
              <a:t>Liberale</a:t>
            </a:r>
            <a:r>
              <a:rPr lang="en-IE" sz="1200" kern="1200" dirty="0">
                <a:solidFill>
                  <a:schemeClr val="tx1"/>
                </a:solidFill>
                <a:effectLst/>
                <a:latin typeface="+mn-lt"/>
                <a:ea typeface="+mn-ea"/>
                <a:cs typeface="+mn-cs"/>
              </a:rPr>
              <a:t> da Verona, “Abduction of Europa”, 1470 ca, oil on poplar wood, Louvres. </a:t>
            </a:r>
          </a:p>
          <a:p>
            <a:r>
              <a:rPr lang="en-IE" sz="1200" kern="1200" dirty="0">
                <a:solidFill>
                  <a:schemeClr val="tx1"/>
                </a:solidFill>
                <a:effectLst/>
                <a:latin typeface="+mn-lt"/>
                <a:ea typeface="+mn-ea"/>
                <a:cs typeface="+mn-cs"/>
              </a:rPr>
              <a:t>The painting depicts the abduction of Europa, a virgin Phoenician princess, by Zeus, who </a:t>
            </a:r>
            <a:r>
              <a:rPr lang="en-US" sz="1200" kern="1200" dirty="0">
                <a:solidFill>
                  <a:schemeClr val="tx1"/>
                </a:solidFill>
                <a:effectLst/>
                <a:latin typeface="+mn-lt"/>
                <a:ea typeface="+mn-ea"/>
                <a:cs typeface="+mn-cs"/>
              </a:rPr>
              <a:t>has transformed himself into </a:t>
            </a:r>
            <a:r>
              <a:rPr lang="en-IE" sz="1200" kern="1200" dirty="0">
                <a:solidFill>
                  <a:schemeClr val="tx1"/>
                </a:solidFill>
                <a:effectLst/>
                <a:latin typeface="+mn-lt"/>
                <a:ea typeface="+mn-ea"/>
                <a:cs typeface="+mn-cs"/>
              </a:rPr>
              <a:t>a white bull to carry the princess away from Crete. According to one of the theories about the origins of the name “Europe”, the continent was named after her.</a:t>
            </a:r>
          </a:p>
        </p:txBody>
      </p:sp>
      <p:sp>
        <p:nvSpPr>
          <p:cNvPr id="4" name="Slide Number Placeholder 3"/>
          <p:cNvSpPr>
            <a:spLocks noGrp="1"/>
          </p:cNvSpPr>
          <p:nvPr>
            <p:ph type="sldNum" sz="quarter" idx="10"/>
          </p:nvPr>
        </p:nvSpPr>
        <p:spPr/>
        <p:txBody>
          <a:bodyPr/>
          <a:lstStyle/>
          <a:p>
            <a:fld id="{E798FA88-871F-5C48-9EBC-B5098FA55A7A}" type="slidenum">
              <a:rPr lang="fr-FR" smtClean="0"/>
              <a:t>5</a:t>
            </a:fld>
            <a:endParaRPr lang="fr-FR"/>
          </a:p>
        </p:txBody>
      </p:sp>
    </p:spTree>
    <p:extLst>
      <p:ext uri="{BB962C8B-B14F-4D97-AF65-F5344CB8AC3E}">
        <p14:creationId xmlns:p14="http://schemas.microsoft.com/office/powerpoint/2010/main" val="3239009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100" b="1" noProof="0" dirty="0"/>
              <a:t>What is Europe?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One of the world’s six continents</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is comprised of 44 countries</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has a population of over 700 million people</a:t>
            </a:r>
          </a:p>
          <a:p>
            <a:pPr marL="0" lvl="0" indent="0">
              <a:buFont typeface="Arial" panose="020B0604020202020204" pitchFamily="34" charset="0"/>
              <a:buNone/>
            </a:pPr>
            <a:endParaRPr lang="en-I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What is the European Union?</a:t>
            </a:r>
            <a:endParaRPr lang="en-IE"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is a unique economic and political union between 27 European countries, which have decided to join forces to build a better future together</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IE" sz="1200" kern="1200" dirty="0">
                <a:solidFill>
                  <a:schemeClr val="tx1"/>
                </a:solidFill>
                <a:effectLst/>
                <a:latin typeface="+mn-lt"/>
                <a:ea typeface="+mn-ea"/>
                <a:cs typeface="+mn-cs"/>
              </a:rPr>
              <a:t>It has a population of </a:t>
            </a:r>
            <a:r>
              <a:rPr lang="en-US" sz="1200" kern="1200" dirty="0">
                <a:solidFill>
                  <a:schemeClr val="tx1"/>
                </a:solidFill>
                <a:effectLst/>
                <a:latin typeface="+mn-lt"/>
                <a:ea typeface="+mn-ea"/>
                <a:cs typeface="+mn-cs"/>
              </a:rPr>
              <a:t>approximately </a:t>
            </a:r>
            <a:r>
              <a:rPr lang="en-US" sz="1200" b="1" kern="1200" dirty="0">
                <a:solidFill>
                  <a:schemeClr val="tx1"/>
                </a:solidFill>
                <a:effectLst/>
                <a:latin typeface="+mn-lt"/>
                <a:ea typeface="+mn-ea"/>
                <a:cs typeface="+mn-cs"/>
              </a:rPr>
              <a:t>447 million people</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European Union makes it easier for its citizens to live, work and travel in another country in the</a:t>
            </a:r>
            <a:r>
              <a:rPr lang="en-US" sz="1200" kern="1200" baseline="0" dirty="0">
                <a:solidFill>
                  <a:schemeClr val="tx1"/>
                </a:solidFill>
                <a:effectLst/>
                <a:latin typeface="+mn-lt"/>
                <a:ea typeface="+mn-ea"/>
                <a:cs typeface="+mn-cs"/>
              </a:rPr>
              <a:t> European Union</a:t>
            </a:r>
            <a:endParaRPr lang="en-US" sz="1100" noProof="0" dirty="0"/>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6</a:t>
            </a:fld>
            <a:endParaRPr lang="fr-FR"/>
          </a:p>
        </p:txBody>
      </p:sp>
    </p:spTree>
    <p:extLst>
      <p:ext uri="{BB962C8B-B14F-4D97-AF65-F5344CB8AC3E}">
        <p14:creationId xmlns:p14="http://schemas.microsoft.com/office/powerpoint/2010/main" val="106467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Key milestones in the creation of modern Europe include:</a:t>
            </a:r>
            <a:endParaRPr lang="en-IE" sz="1200" kern="1200" dirty="0">
              <a:solidFill>
                <a:schemeClr val="tx1"/>
              </a:solidFill>
              <a:effectLst/>
              <a:latin typeface="+mn-lt"/>
              <a:ea typeface="+mn-ea"/>
              <a:cs typeface="+mn-cs"/>
            </a:endParaRPr>
          </a:p>
          <a:p>
            <a:pPr lvl="0"/>
            <a:endParaRPr lang="en-GB"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The founding of Ancient Rome and Ancient Greece</a:t>
            </a:r>
            <a:r>
              <a:rPr lang="en-GB" sz="1200" kern="1200" dirty="0">
                <a:solidFill>
                  <a:schemeClr val="tx1"/>
                </a:solidFill>
                <a:effectLst/>
                <a:latin typeface="+mn-lt"/>
                <a:ea typeface="+mn-ea"/>
                <a:cs typeface="+mn-cs"/>
              </a:rPr>
              <a:t>, which helped Europe create democracy, government and culture.</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The Reformation, </a:t>
            </a:r>
            <a:r>
              <a:rPr lang="en-GB" sz="1200" kern="1200" dirty="0">
                <a:solidFill>
                  <a:schemeClr val="tx1"/>
                </a:solidFill>
                <a:effectLst/>
                <a:latin typeface="+mn-lt"/>
                <a:ea typeface="+mn-ea"/>
                <a:cs typeface="+mn-cs"/>
              </a:rPr>
              <a:t>in the 16th and 17th centuries, which changed Europe’s approach to religion.</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The Enlightenment</a:t>
            </a:r>
            <a:r>
              <a:rPr lang="en-GB" sz="1200" kern="1200" dirty="0">
                <a:solidFill>
                  <a:schemeClr val="tx1"/>
                </a:solidFill>
                <a:effectLst/>
                <a:latin typeface="+mn-lt"/>
                <a:ea typeface="+mn-ea"/>
                <a:cs typeface="+mn-cs"/>
              </a:rPr>
              <a:t>, an intellectual, political and ideological movement of the 18</a:t>
            </a:r>
            <a:r>
              <a:rPr lang="en-GB" sz="1200" kern="1200" baseline="30000" dirty="0">
                <a:solidFill>
                  <a:schemeClr val="tx1"/>
                </a:solidFill>
                <a:effectLst/>
                <a:latin typeface="+mn-lt"/>
                <a:ea typeface="+mn-ea"/>
                <a:cs typeface="+mn-cs"/>
              </a:rPr>
              <a:t>th</a:t>
            </a:r>
            <a:r>
              <a:rPr lang="en-GB" sz="1200" kern="1200" dirty="0">
                <a:solidFill>
                  <a:schemeClr val="tx1"/>
                </a:solidFill>
                <a:effectLst/>
                <a:latin typeface="+mn-lt"/>
                <a:ea typeface="+mn-ea"/>
                <a:cs typeface="+mn-cs"/>
              </a:rPr>
              <a:t> century,</a:t>
            </a:r>
            <a:r>
              <a:rPr lang="en-GB" sz="1200" kern="1200" baseline="0" dirty="0">
                <a:solidFill>
                  <a:schemeClr val="tx1"/>
                </a:solidFill>
                <a:effectLst/>
                <a:latin typeface="+mn-lt"/>
                <a:ea typeface="+mn-ea"/>
                <a:cs typeface="+mn-cs"/>
              </a:rPr>
              <a:t> which </a:t>
            </a:r>
            <a:r>
              <a:rPr lang="en-GB" sz="1200" kern="1200" dirty="0">
                <a:solidFill>
                  <a:schemeClr val="tx1"/>
                </a:solidFill>
                <a:effectLst/>
                <a:latin typeface="+mn-lt"/>
                <a:ea typeface="+mn-ea"/>
                <a:cs typeface="+mn-cs"/>
              </a:rPr>
              <a:t>stressed the importance of logic and reason, and set out the basic rules for modern science and politics.</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The invention of </a:t>
            </a:r>
            <a:r>
              <a:rPr lang="en-GB" sz="1200" b="1" kern="1200" dirty="0" err="1">
                <a:solidFill>
                  <a:schemeClr val="tx1"/>
                </a:solidFill>
                <a:effectLst/>
                <a:latin typeface="+mn-lt"/>
                <a:ea typeface="+mn-ea"/>
                <a:cs typeface="+mn-cs"/>
              </a:rPr>
              <a:t>Parliamentarism</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which now forms the bedrock of modern European government.</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The development of social rights </a:t>
            </a:r>
            <a:r>
              <a:rPr lang="en-GB" sz="1200" kern="1200" dirty="0">
                <a:solidFill>
                  <a:schemeClr val="tx1"/>
                </a:solidFill>
                <a:effectLst/>
                <a:latin typeface="+mn-lt"/>
                <a:ea typeface="+mn-ea"/>
                <a:cs typeface="+mn-cs"/>
              </a:rPr>
              <a:t>over the 19th and 20th centuries, which now protect the lives and work of European citizens.</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7</a:t>
            </a:fld>
            <a:endParaRPr lang="fr-FR"/>
          </a:p>
        </p:txBody>
      </p:sp>
    </p:spTree>
    <p:extLst>
      <p:ext uri="{BB962C8B-B14F-4D97-AF65-F5344CB8AC3E}">
        <p14:creationId xmlns:p14="http://schemas.microsoft.com/office/powerpoint/2010/main" val="254760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93920"/>
            <a:ext cx="5335270" cy="4897120"/>
          </a:xfrm>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1" kern="1200" dirty="0">
                <a:solidFill>
                  <a:schemeClr val="tx1"/>
                </a:solidFill>
                <a:effectLst/>
                <a:latin typeface="+mn-lt"/>
                <a:ea typeface="+mn-ea"/>
                <a:cs typeface="+mn-cs"/>
              </a:rPr>
              <a:t>Pablo Picasso</a:t>
            </a:r>
            <a:r>
              <a:rPr lang="en-GB" sz="1200" kern="1200" dirty="0">
                <a:solidFill>
                  <a:schemeClr val="tx1"/>
                </a:solidFill>
                <a:effectLst/>
                <a:latin typeface="+mn-lt"/>
                <a:ea typeface="+mn-ea"/>
                <a:cs typeface="+mn-cs"/>
              </a:rPr>
              <a:t>: Spanish artist known f</a:t>
            </a:r>
            <a:r>
              <a:rPr lang="en-IE" sz="1200" kern="1200" dirty="0">
                <a:solidFill>
                  <a:schemeClr val="tx1"/>
                </a:solidFill>
                <a:effectLst/>
                <a:latin typeface="+mn-lt"/>
                <a:ea typeface="+mn-ea"/>
                <a:cs typeface="+mn-cs"/>
              </a:rPr>
              <a:t>or having co-founded (alongside Georges Braque) the Cubism movement. </a:t>
            </a:r>
            <a:r>
              <a:rPr lang="en-GB" sz="1200" kern="1200" dirty="0">
                <a:solidFill>
                  <a:schemeClr val="tx1"/>
                </a:solidFill>
                <a:effectLst/>
                <a:latin typeface="+mn-lt"/>
                <a:ea typeface="+mn-ea"/>
                <a:cs typeface="+mn-cs"/>
              </a:rPr>
              <a:t>You may know two of his famous works – ‘Guernica’ and ‘Les Demoiselles </a:t>
            </a:r>
            <a:r>
              <a:rPr lang="en-GB" sz="1200" kern="1200" dirty="0" err="1">
                <a:solidFill>
                  <a:schemeClr val="tx1"/>
                </a:solidFill>
                <a:effectLst/>
                <a:latin typeface="+mn-lt"/>
                <a:ea typeface="+mn-ea"/>
                <a:cs typeface="+mn-cs"/>
              </a:rPr>
              <a:t>d’Avignon</a:t>
            </a:r>
            <a:r>
              <a:rPr lang="en-GB" sz="1200" kern="1200" dirty="0">
                <a:solidFill>
                  <a:schemeClr val="tx1"/>
                </a:solidFill>
                <a:effectLst/>
                <a:latin typeface="+mn-lt"/>
                <a:ea typeface="+mn-ea"/>
                <a:cs typeface="+mn-cs"/>
              </a:rPr>
              <a:t>’.</a:t>
            </a:r>
            <a:endParaRPr lang="en-IE" sz="1200" kern="1200" dirty="0">
              <a:solidFill>
                <a:schemeClr val="tx1"/>
              </a:solidFill>
              <a:effectLst/>
              <a:latin typeface="+mn-lt"/>
              <a:ea typeface="+mn-ea"/>
              <a:cs typeface="+mn-cs"/>
            </a:endParaRPr>
          </a:p>
          <a:p>
            <a:pPr marL="228600" lvl="0" indent="-228600">
              <a:buFont typeface="+mj-lt"/>
              <a:buAutoNum type="arabicPeriod"/>
            </a:pPr>
            <a:r>
              <a:rPr lang="en-GB" sz="1200" b="1" kern="1200" dirty="0">
                <a:solidFill>
                  <a:schemeClr val="tx1"/>
                </a:solidFill>
                <a:effectLst/>
                <a:latin typeface="+mn-lt"/>
                <a:ea typeface="+mn-ea"/>
                <a:cs typeface="+mn-cs"/>
              </a:rPr>
              <a:t>Ludwig van Beethoven</a:t>
            </a:r>
            <a:r>
              <a:rPr lang="en-GB" sz="1200" kern="1200" dirty="0">
                <a:solidFill>
                  <a:schemeClr val="tx1"/>
                </a:solidFill>
                <a:effectLst/>
                <a:latin typeface="+mn-lt"/>
                <a:ea typeface="+mn-ea"/>
                <a:cs typeface="+mn-cs"/>
              </a:rPr>
              <a:t>: German composer and pianist known for his symphonies. Beethoven was a crucial figure in the transition between the Classical and Romantic ages of Western  music. </a:t>
            </a:r>
            <a:r>
              <a:rPr lang="en-US" sz="1200" kern="1200" dirty="0">
                <a:solidFill>
                  <a:schemeClr val="tx1"/>
                </a:solidFill>
                <a:effectLst/>
                <a:latin typeface="+mn-lt"/>
                <a:ea typeface="+mn-ea"/>
                <a:cs typeface="+mn-cs"/>
              </a:rPr>
              <a:t>He composed ‘Ode to Joy’, which later became the European Anthem</a:t>
            </a:r>
            <a:r>
              <a:rPr lang="en-GB" sz="1200" kern="1200" dirty="0">
                <a:solidFill>
                  <a:schemeClr val="tx1"/>
                </a:solidFill>
                <a:effectLst/>
                <a:latin typeface="+mn-lt"/>
                <a:ea typeface="+mn-ea"/>
                <a:cs typeface="+mn-cs"/>
              </a:rPr>
              <a:t>’.</a:t>
            </a:r>
            <a:endParaRPr lang="en-IE"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1" kern="1200" dirty="0" err="1">
                <a:solidFill>
                  <a:schemeClr val="tx1"/>
                </a:solidFill>
                <a:effectLst/>
                <a:latin typeface="+mn-lt"/>
                <a:ea typeface="+mn-ea"/>
                <a:cs typeface="+mn-cs"/>
              </a:rPr>
              <a:t>Alfons</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Mucha</a:t>
            </a:r>
            <a:r>
              <a:rPr lang="en-GB" sz="1200" kern="1200" dirty="0">
                <a:solidFill>
                  <a:schemeClr val="tx1"/>
                </a:solidFill>
                <a:effectLst/>
                <a:latin typeface="+mn-lt"/>
                <a:ea typeface="+mn-ea"/>
                <a:cs typeface="+mn-cs"/>
              </a:rPr>
              <a:t>: The Czech painter and illustrator was a member of the Art Nouveau movement. Among  his most famous paintings there are ‘Fruit’ (1897) and ‘The Slav Epic’ (1910–1928), which depicts the history of all Slavic peoples.</a:t>
            </a:r>
            <a:endParaRPr lang="en-IE" sz="1200" kern="1200" dirty="0">
              <a:solidFill>
                <a:schemeClr val="tx1"/>
              </a:solidFill>
              <a:effectLst/>
              <a:latin typeface="+mn-lt"/>
              <a:ea typeface="+mn-ea"/>
              <a:cs typeface="+mn-cs"/>
            </a:endParaRPr>
          </a:p>
          <a:p>
            <a:pPr marL="228600" lvl="0" indent="-228600">
              <a:buFont typeface="+mj-lt"/>
              <a:buAutoNum type="arabicPeriod"/>
            </a:pPr>
            <a:r>
              <a:rPr lang="en-US" sz="1200" b="1" kern="1200" dirty="0" err="1">
                <a:solidFill>
                  <a:schemeClr val="tx1"/>
                </a:solidFill>
                <a:effectLst/>
                <a:latin typeface="+mn-lt"/>
                <a:ea typeface="+mn-ea"/>
                <a:cs typeface="+mn-cs"/>
              </a:rPr>
              <a:t>Hilma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af</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Klint</a:t>
            </a:r>
            <a:r>
              <a:rPr lang="en-US" sz="1200" b="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was a Swedish painter. Her abstract paintings, which explored spirituality, cycles of life, spirals, geometry, and </a:t>
            </a:r>
            <a:r>
              <a:rPr lang="en-US" sz="1200" kern="1200" dirty="0" err="1">
                <a:solidFill>
                  <a:schemeClr val="tx1"/>
                </a:solidFill>
                <a:effectLst/>
                <a:latin typeface="+mn-lt"/>
                <a:ea typeface="+mn-ea"/>
                <a:cs typeface="+mn-cs"/>
              </a:rPr>
              <a:t>colour</a:t>
            </a:r>
            <a:r>
              <a:rPr lang="en-US" sz="1200" kern="1200" dirty="0">
                <a:solidFill>
                  <a:schemeClr val="tx1"/>
                </a:solidFill>
                <a:effectLst/>
                <a:latin typeface="+mn-lt"/>
                <a:ea typeface="+mn-ea"/>
                <a:cs typeface="+mn-cs"/>
              </a:rPr>
              <a:t> theory, are considered among the first abstract works known in Western art history. </a:t>
            </a:r>
          </a:p>
          <a:p>
            <a:pPr marL="228600" indent="-228600">
              <a:buFont typeface="+mj-lt"/>
              <a:buAutoNum type="arabicPeriod"/>
            </a:pPr>
            <a:r>
              <a:rPr lang="en-GB" b="1" noProof="0" dirty="0"/>
              <a:t>Stefan Zweig</a:t>
            </a:r>
            <a:r>
              <a:rPr lang="en-GB" noProof="0" dirty="0"/>
              <a:t>: Austrian novelist, playwright,</a:t>
            </a:r>
            <a:r>
              <a:rPr lang="en-GB" baseline="0" noProof="0" dirty="0"/>
              <a:t> journalist, and biographer. </a:t>
            </a:r>
            <a:r>
              <a:rPr lang="en-GB" sz="1200" kern="1200" dirty="0">
                <a:solidFill>
                  <a:schemeClr val="tx1"/>
                </a:solidFill>
                <a:effectLst/>
                <a:latin typeface="+mn-lt"/>
                <a:ea typeface="+mn-ea"/>
                <a:cs typeface="+mn-cs"/>
              </a:rPr>
              <a:t>You may know one of his major works, ‘The Royal Game and Other Stories’ (1941), a collection of five brilliant and creative psychological thrillers.</a:t>
            </a:r>
          </a:p>
          <a:p>
            <a:pPr marL="228600" indent="-228600">
              <a:buFont typeface="+mj-lt"/>
              <a:buAutoNum type="arabicPeriod"/>
            </a:pPr>
            <a:r>
              <a:rPr lang="en-US" b="1" noProof="0" dirty="0" err="1"/>
              <a:t>Wisława</a:t>
            </a:r>
            <a:r>
              <a:rPr lang="en-US" b="1" noProof="0" dirty="0"/>
              <a:t> </a:t>
            </a:r>
            <a:r>
              <a:rPr lang="en-US" b="1" noProof="0" dirty="0" err="1"/>
              <a:t>Szymborska</a:t>
            </a:r>
            <a:r>
              <a:rPr lang="en-US" noProof="0" dirty="0"/>
              <a:t>:</a:t>
            </a:r>
            <a:r>
              <a:rPr lang="en-US" baseline="0" noProof="0" dirty="0"/>
              <a:t> </a:t>
            </a:r>
            <a:r>
              <a:rPr lang="en-US" noProof="0" dirty="0"/>
              <a:t>Polish poet, essayist and translator, she won the Nobel Prize in Literature in 1996. One of her most famous collections of poems is ‘View with a Grain of Sand’.</a:t>
            </a:r>
          </a:p>
          <a:p>
            <a:pPr marL="228600" indent="-228600">
              <a:buFont typeface="+mj-lt"/>
              <a:buAutoNum type="arabicPeriod"/>
            </a:pPr>
            <a:r>
              <a:rPr lang="en-GB" sz="1200" b="1" kern="1200" dirty="0">
                <a:solidFill>
                  <a:schemeClr val="tx1"/>
                </a:solidFill>
                <a:effectLst/>
                <a:latin typeface="+mn-lt"/>
                <a:ea typeface="+mn-ea"/>
                <a:cs typeface="+mn-cs"/>
              </a:rPr>
              <a:t>Simone de Beauvoir</a:t>
            </a:r>
            <a:r>
              <a:rPr lang="en-GB" sz="1200" kern="1200" dirty="0">
                <a:solidFill>
                  <a:schemeClr val="tx1"/>
                </a:solidFill>
                <a:effectLst/>
                <a:latin typeface="+mn-lt"/>
                <a:ea typeface="+mn-ea"/>
                <a:cs typeface="+mn-cs"/>
              </a:rPr>
              <a:t> was a French writer, philosopher and essayist. One of her most famous works is her autobiographical novel ‘</a:t>
            </a:r>
            <a:r>
              <a:rPr lang="en-GB" sz="1200" kern="1200" dirty="0" err="1">
                <a:solidFill>
                  <a:schemeClr val="tx1"/>
                </a:solidFill>
                <a:effectLst/>
                <a:latin typeface="+mn-lt"/>
                <a:ea typeface="+mn-ea"/>
                <a:cs typeface="+mn-cs"/>
              </a:rPr>
              <a:t>Mémoires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d’une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jeune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fille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rangée</a:t>
            </a:r>
            <a:r>
              <a:rPr lang="en-GB" sz="1200" kern="1200" dirty="0">
                <a:solidFill>
                  <a:schemeClr val="tx1"/>
                </a:solidFill>
                <a:effectLst/>
                <a:latin typeface="+mn-lt"/>
                <a:ea typeface="+mn-ea"/>
                <a:cs typeface="+mn-cs"/>
              </a:rPr>
              <a:t>’ (1958), where she tells about her early life. </a:t>
            </a:r>
          </a:p>
          <a:p>
            <a:pPr marL="228600" indent="-228600">
              <a:buFont typeface="+mj-lt"/>
              <a:buAutoNum type="arabicPeriod"/>
            </a:pPr>
            <a:r>
              <a:rPr lang="en-GB" sz="1200" b="1" kern="1200" dirty="0">
                <a:solidFill>
                  <a:schemeClr val="tx1"/>
                </a:solidFill>
                <a:effectLst/>
                <a:latin typeface="+mn-lt"/>
                <a:ea typeface="+mn-ea"/>
                <a:cs typeface="+mn-cs"/>
              </a:rPr>
              <a:t>Magda </a:t>
            </a:r>
            <a:r>
              <a:rPr lang="en-GB" sz="1200" b="1" kern="1200" dirty="0" err="1">
                <a:solidFill>
                  <a:schemeClr val="tx1"/>
                </a:solidFill>
                <a:effectLst/>
                <a:latin typeface="+mn-lt"/>
                <a:ea typeface="+mn-ea"/>
                <a:cs typeface="+mn-cs"/>
              </a:rPr>
              <a:t>Szabó</a:t>
            </a:r>
            <a:r>
              <a:rPr lang="en-GB" sz="1200" kern="1200" baseline="0" dirty="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was a Hungarian novelist, who wrote dramas, essays, studies, memoirs, poetry and children’s literature. Her novel ‘</a:t>
            </a:r>
            <a:r>
              <a:rPr lang="en-US" sz="1200" kern="1200" baseline="0" dirty="0" err="1">
                <a:solidFill>
                  <a:schemeClr val="tx1"/>
                </a:solidFill>
                <a:effectLst/>
                <a:latin typeface="+mn-lt"/>
                <a:ea typeface="+mn-ea"/>
                <a:cs typeface="+mn-cs"/>
              </a:rPr>
              <a:t>Az</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ajtó</a:t>
            </a:r>
            <a:r>
              <a:rPr lang="en-US" sz="1200" kern="1200" baseline="0" dirty="0">
                <a:solidFill>
                  <a:schemeClr val="tx1"/>
                </a:solidFill>
                <a:effectLst/>
                <a:latin typeface="+mn-lt"/>
                <a:ea typeface="+mn-ea"/>
                <a:cs typeface="+mn-cs"/>
              </a:rPr>
              <a:t>’ (The Door) was published in 1987 and would become one of her most famous works worldwide.</a:t>
            </a:r>
          </a:p>
          <a:p>
            <a:pPr marL="0" indent="0">
              <a:buFont typeface="Arial" panose="020B0604020202020204" pitchFamily="34" charset="0"/>
              <a:buNone/>
            </a:pPr>
            <a:endParaRPr lang="en-GB" b="1" i="1" baseline="0" noProof="0" dirty="0"/>
          </a:p>
          <a:p>
            <a:pPr marL="171450" indent="-171450">
              <a:buFont typeface="Arial" panose="020B0604020202020204" pitchFamily="34" charset="0"/>
              <a:buChar char="•"/>
            </a:pPr>
            <a:r>
              <a:rPr lang="en-GB" b="1" i="1" noProof="0" dirty="0"/>
              <a:t>Which other European artists do you know?</a:t>
            </a:r>
          </a:p>
        </p:txBody>
      </p:sp>
      <p:sp>
        <p:nvSpPr>
          <p:cNvPr id="4" name="Slide Number Placeholder 3"/>
          <p:cNvSpPr>
            <a:spLocks noGrp="1"/>
          </p:cNvSpPr>
          <p:nvPr>
            <p:ph type="sldNum" sz="quarter" idx="10"/>
          </p:nvPr>
        </p:nvSpPr>
        <p:spPr/>
        <p:txBody>
          <a:bodyPr/>
          <a:lstStyle/>
          <a:p>
            <a:fld id="{E798FA88-871F-5C48-9EBC-B5098FA55A7A}" type="slidenum">
              <a:rPr lang="fr-FR" smtClean="0"/>
              <a:t>8</a:t>
            </a:fld>
            <a:endParaRPr lang="fr-FR"/>
          </a:p>
        </p:txBody>
      </p:sp>
    </p:spTree>
    <p:extLst>
      <p:ext uri="{BB962C8B-B14F-4D97-AF65-F5344CB8AC3E}">
        <p14:creationId xmlns:p14="http://schemas.microsoft.com/office/powerpoint/2010/main" val="2899160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Each EU country has its own culture, language(s) and traditions. Nevertheless they all share the same common values which they must respect if they want to be part of the European Union:</a:t>
            </a:r>
          </a:p>
          <a:p>
            <a:pPr marL="171450" indent="-171450">
              <a:buFont typeface="Arial" panose="020B0604020202020204" pitchFamily="34" charset="0"/>
              <a:buChar char="•"/>
            </a:pPr>
            <a:r>
              <a:rPr lang="en-US" noProof="0" dirty="0"/>
              <a:t>Human dignity</a:t>
            </a:r>
          </a:p>
          <a:p>
            <a:pPr marL="171450" indent="-171450">
              <a:buFont typeface="Arial" panose="020B0604020202020204" pitchFamily="34" charset="0"/>
              <a:buChar char="•"/>
            </a:pPr>
            <a:r>
              <a:rPr lang="en-US" noProof="0" dirty="0"/>
              <a:t>Freedom</a:t>
            </a:r>
          </a:p>
          <a:p>
            <a:pPr marL="171450" indent="-171450">
              <a:buFont typeface="Arial" panose="020B0604020202020204" pitchFamily="34" charset="0"/>
              <a:buChar char="•"/>
            </a:pPr>
            <a:r>
              <a:rPr lang="en-US" noProof="0" dirty="0"/>
              <a:t>Democracy</a:t>
            </a:r>
          </a:p>
          <a:p>
            <a:pPr marL="171450" indent="-171450">
              <a:buFont typeface="Arial" panose="020B0604020202020204" pitchFamily="34" charset="0"/>
              <a:buChar char="•"/>
            </a:pPr>
            <a:r>
              <a:rPr lang="en-US" noProof="0" dirty="0"/>
              <a:t>Equality</a:t>
            </a:r>
          </a:p>
          <a:p>
            <a:pPr marL="171450" indent="-171450">
              <a:buFont typeface="Arial" panose="020B0604020202020204" pitchFamily="34" charset="0"/>
              <a:buChar char="•"/>
            </a:pPr>
            <a:r>
              <a:rPr lang="en-US" noProof="0" dirty="0"/>
              <a:t>Rule of law</a:t>
            </a:r>
          </a:p>
          <a:p>
            <a:pPr marL="171450" indent="-171450">
              <a:buFont typeface="Arial" panose="020B0604020202020204" pitchFamily="34" charset="0"/>
              <a:buChar char="•"/>
            </a:pPr>
            <a:r>
              <a:rPr lang="en-US" noProof="0" dirty="0"/>
              <a:t>Human rights</a:t>
            </a:r>
          </a:p>
          <a:p>
            <a:endParaRPr lang="en-GB" b="1" i="1" baseline="0" noProof="0" dirty="0"/>
          </a:p>
          <a:p>
            <a:pPr marL="171450" indent="-171450">
              <a:buFont typeface="Arial" panose="020B0604020202020204" pitchFamily="34" charset="0"/>
              <a:buChar char="•"/>
            </a:pPr>
            <a:r>
              <a:rPr lang="en-GB" b="1" i="1" baseline="0" noProof="0" dirty="0"/>
              <a:t>Which of the European values is the most important for you and why?</a:t>
            </a:r>
            <a:endParaRPr lang="en-GB" b="1" baseline="0" noProof="0" dirty="0"/>
          </a:p>
        </p:txBody>
      </p:sp>
      <p:sp>
        <p:nvSpPr>
          <p:cNvPr id="4" name="Slide Number Placeholder 3"/>
          <p:cNvSpPr>
            <a:spLocks noGrp="1"/>
          </p:cNvSpPr>
          <p:nvPr>
            <p:ph type="sldNum" sz="quarter" idx="10"/>
          </p:nvPr>
        </p:nvSpPr>
        <p:spPr/>
        <p:txBody>
          <a:bodyPr/>
          <a:lstStyle/>
          <a:p>
            <a:fld id="{E798FA88-871F-5C48-9EBC-B5098FA55A7A}" type="slidenum">
              <a:rPr lang="fr-FR" smtClean="0"/>
              <a:t>9</a:t>
            </a:fld>
            <a:endParaRPr lang="fr-FR"/>
          </a:p>
        </p:txBody>
      </p:sp>
    </p:spTree>
    <p:extLst>
      <p:ext uri="{BB962C8B-B14F-4D97-AF65-F5344CB8AC3E}">
        <p14:creationId xmlns:p14="http://schemas.microsoft.com/office/powerpoint/2010/main" val="4242965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r-BE"/>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06/02/2023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799776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06/02/2023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209819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06/02/2023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2129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3"/>
            <a:ext cx="9144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4418049"/>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557903"/>
            <a:ext cx="3780235" cy="528998"/>
          </a:xfrm>
        </p:spPr>
        <p:txBody>
          <a:bodyPr>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649555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9"/>
            <a:ext cx="9144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4"/>
            <a:ext cx="9144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872647"/>
          </a:xfrm>
        </p:spPr>
        <p:txBody>
          <a:bodyPr anchor="t">
            <a:norm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3067468"/>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783535"/>
            <a:ext cx="3780235" cy="528998"/>
          </a:xfrm>
        </p:spPr>
        <p:txBody>
          <a:bodyPr anchor="b" anchorCtr="0">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3285183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9144000" cy="6059194"/>
          </a:xfrm>
          <a:prstGeom prst="rect">
            <a:avLst/>
          </a:prstGeom>
        </p:spPr>
      </p:pic>
      <p:sp>
        <p:nvSpPr>
          <p:cNvPr id="14" name="Rectangle 13"/>
          <p:cNvSpPr/>
          <p:nvPr userDrawn="1"/>
        </p:nvSpPr>
        <p:spPr>
          <a:xfrm>
            <a:off x="3967" y="1078174"/>
            <a:ext cx="9148010"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2" name="Subtitle 2"/>
          <p:cNvSpPr>
            <a:spLocks noGrp="1"/>
          </p:cNvSpPr>
          <p:nvPr>
            <p:ph type="subTitle" idx="1"/>
          </p:nvPr>
        </p:nvSpPr>
        <p:spPr>
          <a:xfrm>
            <a:off x="803513" y="4418049"/>
            <a:ext cx="7548918" cy="897754"/>
          </a:xfrm>
        </p:spPr>
        <p:txBody>
          <a:bodyPr wrap="none">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16" name="Text Placeholder 18"/>
          <p:cNvSpPr>
            <a:spLocks noGrp="1"/>
          </p:cNvSpPr>
          <p:nvPr>
            <p:ph type="body" sz="quarter" idx="13"/>
          </p:nvPr>
        </p:nvSpPr>
        <p:spPr>
          <a:xfrm>
            <a:off x="4572000" y="5557903"/>
            <a:ext cx="3780235" cy="528998"/>
          </a:xfrm>
        </p:spPr>
        <p:txBody>
          <a:bodyPr wrap="none">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2914567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2" name="Title 1"/>
          <p:cNvSpPr>
            <a:spLocks noGrp="1"/>
          </p:cNvSpPr>
          <p:nvPr>
            <p:ph type="ctrTitle"/>
          </p:nvPr>
        </p:nvSpPr>
        <p:spPr>
          <a:xfrm>
            <a:off x="802642" y="1122363"/>
            <a:ext cx="8007029" cy="2387600"/>
          </a:xfrm>
        </p:spPr>
        <p:txBody>
          <a:bodyPr anchor="b">
            <a:noAutofit/>
          </a:bodyPr>
          <a:lstStyle>
            <a:lvl1pPr algn="l">
              <a:defRPr sz="45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802642" y="3602038"/>
            <a:ext cx="8007029" cy="1655762"/>
          </a:xfrm>
        </p:spPr>
        <p:txBody>
          <a:bodyPr>
            <a:no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62865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0786" y="6045258"/>
            <a:ext cx="1288884" cy="451153"/>
          </a:xfrm>
          <a:prstGeom prst="rect">
            <a:avLst/>
          </a:prstGeom>
        </p:spPr>
      </p:pic>
    </p:spTree>
    <p:extLst>
      <p:ext uri="{BB962C8B-B14F-4D97-AF65-F5344CB8AC3E}">
        <p14:creationId xmlns:p14="http://schemas.microsoft.com/office/powerpoint/2010/main" val="409330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5389" y="6045865"/>
            <a:ext cx="1287150" cy="450546"/>
          </a:xfrm>
          <a:prstGeom prst="rect">
            <a:avLst/>
          </a:prstGeom>
        </p:spPr>
      </p:pic>
      <p:sp>
        <p:nvSpPr>
          <p:cNvPr id="11" name="Title 1"/>
          <p:cNvSpPr>
            <a:spLocks noGrp="1"/>
          </p:cNvSpPr>
          <p:nvPr>
            <p:ph type="ctrTitle"/>
          </p:nvPr>
        </p:nvSpPr>
        <p:spPr>
          <a:xfrm>
            <a:off x="807760" y="1122363"/>
            <a:ext cx="7617223" cy="2387600"/>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02642" y="3602038"/>
            <a:ext cx="7617223" cy="1655762"/>
          </a:xfrm>
        </p:spPr>
        <p:txBody>
          <a:bodyPr>
            <a:no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1006142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3363151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accent5"/>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23876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8179274" cy="3881904"/>
          </a:xfrm>
        </p:spPr>
        <p:txBody>
          <a:bodyPr>
            <a:noAutofit/>
          </a:bodyPr>
          <a:lstStyle>
            <a:lvl1pPr>
              <a:lnSpc>
                <a:spcPct val="100000"/>
              </a:lnSpc>
              <a:spcBef>
                <a:spcPts val="0"/>
              </a:spcBef>
              <a:spcAft>
                <a:spcPts val="1350"/>
              </a:spcAft>
              <a:defRPr/>
            </a:lvl1pPr>
            <a:lvl2pPr>
              <a:lnSpc>
                <a:spcPct val="100000"/>
              </a:lnSpc>
              <a:spcAft>
                <a:spcPts val="1350"/>
              </a:spcAft>
              <a:defRPr/>
            </a:lvl2pPr>
            <a:lvl3pPr>
              <a:lnSpc>
                <a:spcPct val="100000"/>
              </a:lnSpc>
              <a:spcAft>
                <a:spcPts val="1350"/>
              </a:spcAft>
              <a:defRPr/>
            </a:lvl3pPr>
            <a:lvl4pPr>
              <a:lnSpc>
                <a:spcPct val="100000"/>
              </a:lnSpc>
              <a:spcAft>
                <a:spcPts val="1350"/>
              </a:spcAft>
              <a:defRPr/>
            </a:lvl4pPr>
            <a:lvl5pPr>
              <a:lnSpc>
                <a:spcPct val="100000"/>
              </a:lnSpc>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8896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06/02/2023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896312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1pPr>
              <a:spcAft>
                <a:spcPts val="1350"/>
              </a:spcAft>
              <a:defRPr/>
            </a:lvl1pPr>
            <a:lvl2pPr>
              <a:spcAft>
                <a:spcPts val="1350"/>
              </a:spcAft>
              <a:defRPr/>
            </a:lvl2pPr>
            <a:lvl3pPr>
              <a:spcAft>
                <a:spcPts val="1350"/>
              </a:spcAft>
              <a:defRPr/>
            </a:lvl3pPr>
            <a:lvl4pPr>
              <a:spcAft>
                <a:spcPts val="1350"/>
              </a:spcAft>
              <a:defRPr/>
            </a:lvl4pPr>
            <a:lvl5pPr>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64717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688894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3453735"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6278821"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05994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6"/>
            <a:ext cx="3868340"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a:noFill/>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6"/>
            <a:ext cx="3887391"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10632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701769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4726" y="-59635"/>
            <a:ext cx="4616726" cy="6983896"/>
          </a:xfrm>
          <a:solidFill>
            <a:schemeClr val="bg2"/>
          </a:solidFill>
          <a:ln w="28575">
            <a:solidFill>
              <a:schemeClr val="accent5"/>
            </a:solidFill>
          </a:ln>
        </p:spPr>
        <p:txBody>
          <a:bodyPr/>
          <a:lstStyle/>
          <a:p>
            <a:r>
              <a:rPr lang="en-US"/>
              <a:t>Click icon to add picture</a:t>
            </a:r>
            <a:endParaRPr lang="en-GB"/>
          </a:p>
        </p:txBody>
      </p:sp>
      <p:sp>
        <p:nvSpPr>
          <p:cNvPr id="10" name="Rectangle 9"/>
          <p:cNvSpPr/>
          <p:nvPr userDrawn="1"/>
        </p:nvSpPr>
        <p:spPr>
          <a:xfrm>
            <a:off x="2410536" y="1992574"/>
            <a:ext cx="641274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4586" y="743803"/>
            <a:ext cx="408692" cy="544923"/>
          </a:xfrm>
          <a:prstGeom prst="rect">
            <a:avLst/>
          </a:prstGeom>
        </p:spPr>
      </p:pic>
      <p:sp>
        <p:nvSpPr>
          <p:cNvPr id="3" name="Content Placeholder 2"/>
          <p:cNvSpPr>
            <a:spLocks noGrp="1"/>
          </p:cNvSpPr>
          <p:nvPr>
            <p:ph idx="1"/>
          </p:nvPr>
        </p:nvSpPr>
        <p:spPr>
          <a:xfrm>
            <a:off x="2653748" y="1992573"/>
            <a:ext cx="616953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38442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2792" y="1825626"/>
            <a:ext cx="369513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5112792" y="482861"/>
            <a:ext cx="350195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34787" y="-46383"/>
            <a:ext cx="4606787"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1909942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728042" y="2284668"/>
            <a:ext cx="2356247"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5926089" y="2284669"/>
            <a:ext cx="2356247"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3327065" y="2284668"/>
            <a:ext cx="2356247"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905080" y="403868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5" name="Text Placeholder 12"/>
          <p:cNvSpPr>
            <a:spLocks noGrp="1"/>
          </p:cNvSpPr>
          <p:nvPr>
            <p:ph type="body" sz="quarter" idx="17"/>
          </p:nvPr>
        </p:nvSpPr>
        <p:spPr>
          <a:xfrm>
            <a:off x="3504104" y="404194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6" name="Text Placeholder 12"/>
          <p:cNvSpPr>
            <a:spLocks noGrp="1"/>
          </p:cNvSpPr>
          <p:nvPr>
            <p:ph type="body" sz="quarter" idx="18"/>
          </p:nvPr>
        </p:nvSpPr>
        <p:spPr>
          <a:xfrm>
            <a:off x="6103127" y="4037438"/>
            <a:ext cx="2002169" cy="1524235"/>
          </a:xfrm>
          <a:solidFill>
            <a:schemeClr val="bg1"/>
          </a:solidFill>
        </p:spPr>
        <p:txBody>
          <a:bodyPr tIns="90000"/>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1630383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2785402" y="2159957"/>
            <a:ext cx="1846193"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2785402" y="3968881"/>
            <a:ext cx="1846193"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743411" y="2159957"/>
            <a:ext cx="1846195"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6701420" y="3968880"/>
            <a:ext cx="1890000" cy="1638158"/>
          </a:xfrm>
          <a:noFill/>
        </p:spPr>
        <p:txBody>
          <a:bodyPr tIns="90000"/>
          <a:lstStyle>
            <a:lvl1pPr marL="0" indent="0" algn="l">
              <a:buNone/>
              <a:defRPr sz="1500"/>
            </a:lvl1pPr>
          </a:lstStyle>
          <a:p>
            <a:pPr lvl="0"/>
            <a:r>
              <a:rPr lang="en-US"/>
              <a:t>Edit Master text styles</a:t>
            </a:r>
          </a:p>
        </p:txBody>
      </p:sp>
      <p:sp>
        <p:nvSpPr>
          <p:cNvPr id="16" name="Text Placeholder 12"/>
          <p:cNvSpPr>
            <a:spLocks noGrp="1"/>
          </p:cNvSpPr>
          <p:nvPr>
            <p:ph type="body" sz="quarter" idx="18"/>
          </p:nvPr>
        </p:nvSpPr>
        <p:spPr>
          <a:xfrm>
            <a:off x="775213" y="2159958"/>
            <a:ext cx="1890000" cy="1638159"/>
          </a:xfrm>
          <a:noFill/>
        </p:spPr>
        <p:txBody>
          <a:bodyPr tIns="90000"/>
          <a:lstStyle>
            <a:lvl1pPr marL="0" indent="0" algn="r">
              <a:buNone/>
              <a:defRPr sz="1500"/>
            </a:lvl1pPr>
          </a:lstStyle>
          <a:p>
            <a:pPr lvl="0"/>
            <a:r>
              <a:rPr lang="en-US"/>
              <a:t>Edit Master text styles</a:t>
            </a:r>
          </a:p>
        </p:txBody>
      </p:sp>
      <p:sp>
        <p:nvSpPr>
          <p:cNvPr id="14" name="Picture Placeholder 2"/>
          <p:cNvSpPr>
            <a:spLocks noGrp="1"/>
          </p:cNvSpPr>
          <p:nvPr>
            <p:ph type="pic" sz="quarter" idx="19"/>
          </p:nvPr>
        </p:nvSpPr>
        <p:spPr>
          <a:xfrm>
            <a:off x="4743412" y="3968880"/>
            <a:ext cx="1846193"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775213" y="3968881"/>
            <a:ext cx="1890000" cy="1638158"/>
          </a:xfrm>
          <a:noFill/>
        </p:spPr>
        <p:txBody>
          <a:bodyPr tIns="90000"/>
          <a:lstStyle>
            <a:lvl1pPr marL="0" indent="0" algn="r">
              <a:buNone/>
              <a:defRPr sz="1500"/>
            </a:lvl1pPr>
          </a:lstStyle>
          <a:p>
            <a:pPr lvl="0"/>
            <a:r>
              <a:rPr lang="en-US"/>
              <a:t>Edit Master text styles</a:t>
            </a:r>
          </a:p>
        </p:txBody>
      </p:sp>
      <p:sp>
        <p:nvSpPr>
          <p:cNvPr id="18" name="Text Placeholder 12"/>
          <p:cNvSpPr>
            <a:spLocks noGrp="1"/>
          </p:cNvSpPr>
          <p:nvPr>
            <p:ph type="body" sz="quarter" idx="21"/>
          </p:nvPr>
        </p:nvSpPr>
        <p:spPr>
          <a:xfrm>
            <a:off x="6724742" y="2159957"/>
            <a:ext cx="1890000" cy="1638159"/>
          </a:xfrm>
          <a:noFill/>
        </p:spPr>
        <p:txBody>
          <a:bodyPr tIns="90000"/>
          <a:lstStyle>
            <a:lvl1pPr marL="0" indent="0" algn="l">
              <a:buNone/>
              <a:defRPr sz="1500"/>
            </a:lvl1pPr>
          </a:lstStyle>
          <a:p>
            <a:pPr lvl="0"/>
            <a:r>
              <a:rPr lang="en-US"/>
              <a:t>Edit Master text styles</a:t>
            </a:r>
          </a:p>
        </p:txBody>
      </p:sp>
    </p:spTree>
    <p:extLst>
      <p:ext uri="{BB962C8B-B14F-4D97-AF65-F5344CB8AC3E}">
        <p14:creationId xmlns:p14="http://schemas.microsoft.com/office/powerpoint/2010/main" val="3152398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9144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628650" y="2646644"/>
            <a:ext cx="78867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628650" y="3630614"/>
            <a:ext cx="78867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5785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r-BE"/>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FA8FDF-3DAB-064F-ACC4-ED7A67D18D26}" type="datetimeFigureOut">
              <a:rPr lang="fr-FR" smtClean="0"/>
              <a:t>06/02/2023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500784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1918990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icture Collage">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7108965" y="1913417"/>
            <a:ext cx="1406386" cy="2434309"/>
          </a:xfrm>
          <a:solidFill>
            <a:schemeClr val="bg2"/>
          </a:solidFill>
          <a:ln w="28575">
            <a:solidFill>
              <a:schemeClr val="bg1"/>
            </a:solidFill>
          </a:ln>
        </p:spPr>
        <p:txBody>
          <a:bodyPr/>
          <a:lstStyle/>
          <a:p>
            <a:r>
              <a:rPr lang="en-US"/>
              <a:t>Click icon to add picture</a:t>
            </a:r>
            <a:endParaRPr lang="en-GB"/>
          </a:p>
        </p:txBody>
      </p:sp>
      <p:sp>
        <p:nvSpPr>
          <p:cNvPr id="9" name="Picture Placeholder 5"/>
          <p:cNvSpPr>
            <a:spLocks noGrp="1"/>
          </p:cNvSpPr>
          <p:nvPr>
            <p:ph type="pic" sz="quarter" idx="14"/>
          </p:nvPr>
        </p:nvSpPr>
        <p:spPr>
          <a:xfrm>
            <a:off x="5288551" y="2898477"/>
            <a:ext cx="1730463" cy="2307284"/>
          </a:xfrm>
          <a:solidFill>
            <a:schemeClr val="bg2"/>
          </a:solidFill>
          <a:ln w="28575">
            <a:solidFill>
              <a:schemeClr val="bg1"/>
            </a:solidFill>
          </a:ln>
        </p:spPr>
        <p:txBody>
          <a:bodyPr/>
          <a:lstStyle/>
          <a:p>
            <a:r>
              <a:rPr lang="en-US"/>
              <a:t>Click icon to add picture</a:t>
            </a:r>
            <a:endParaRPr lang="en-GB"/>
          </a:p>
        </p:txBody>
      </p:sp>
      <p:sp>
        <p:nvSpPr>
          <p:cNvPr id="8" name="Picture Placeholder 5"/>
          <p:cNvSpPr>
            <a:spLocks noGrp="1"/>
          </p:cNvSpPr>
          <p:nvPr>
            <p:ph type="pic" sz="quarter" idx="13"/>
          </p:nvPr>
        </p:nvSpPr>
        <p:spPr>
          <a:xfrm>
            <a:off x="3061485" y="1913416"/>
            <a:ext cx="2389134" cy="2184030"/>
          </a:xfrm>
          <a:solidFill>
            <a:schemeClr val="bg2"/>
          </a:solidFill>
          <a:ln w="28575">
            <a:solidFill>
              <a:schemeClr val="bg1"/>
            </a:solidFill>
          </a:ln>
        </p:spPr>
        <p:txBody>
          <a:bodyPr/>
          <a:lstStyle/>
          <a:p>
            <a:r>
              <a:rPr lang="en-US"/>
              <a:t>Click icon to add picture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cxnSp>
        <p:nvCxnSpPr>
          <p:cNvPr id="4" name="Straight Connector 3"/>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1"/>
          </p:nvPr>
        </p:nvSpPr>
        <p:spPr>
          <a:xfrm>
            <a:off x="703660" y="1748078"/>
            <a:ext cx="1982390" cy="1868487"/>
          </a:xfrm>
          <a:solidFill>
            <a:schemeClr val="bg2"/>
          </a:solidFill>
          <a:ln w="28575">
            <a:solidFill>
              <a:schemeClr val="bg1"/>
            </a:solidFill>
          </a:ln>
        </p:spPr>
        <p:txBody>
          <a:bodyPr/>
          <a:lstStyle/>
          <a:p>
            <a:r>
              <a:rPr lang="en-US"/>
              <a:t>Click icon to add picture</a:t>
            </a:r>
            <a:endParaRPr lang="en-GB"/>
          </a:p>
        </p:txBody>
      </p:sp>
      <p:sp>
        <p:nvSpPr>
          <p:cNvPr id="7" name="Picture Placeholder 5"/>
          <p:cNvSpPr>
            <a:spLocks noGrp="1"/>
          </p:cNvSpPr>
          <p:nvPr>
            <p:ph type="pic" sz="quarter" idx="12"/>
          </p:nvPr>
        </p:nvSpPr>
        <p:spPr>
          <a:xfrm>
            <a:off x="2130189" y="2860831"/>
            <a:ext cx="1215323" cy="2184030"/>
          </a:xfrm>
          <a:solidFill>
            <a:schemeClr val="bg2"/>
          </a:solidFill>
          <a:ln w="28575">
            <a:solidFill>
              <a:schemeClr val="bg1"/>
            </a:solidFill>
          </a:ln>
        </p:spPr>
        <p:txBody>
          <a:bodyPr/>
          <a:lstStyle/>
          <a:p>
            <a:r>
              <a:rPr lang="en-US"/>
              <a:t>Click icon to add picture</a:t>
            </a:r>
            <a:endParaRPr lang="en-GB"/>
          </a:p>
        </p:txBody>
      </p:sp>
      <p:sp>
        <p:nvSpPr>
          <p:cNvPr id="12" name="Picture Placeholder 11"/>
          <p:cNvSpPr>
            <a:spLocks noGrp="1"/>
          </p:cNvSpPr>
          <p:nvPr>
            <p:ph type="pic" sz="quarter" idx="16"/>
          </p:nvPr>
        </p:nvSpPr>
        <p:spPr>
          <a:xfrm>
            <a:off x="3689323" y="3790927"/>
            <a:ext cx="1490663" cy="1987550"/>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3" name="Picture Placeholder 11"/>
          <p:cNvSpPr>
            <a:spLocks noGrp="1"/>
          </p:cNvSpPr>
          <p:nvPr>
            <p:ph type="pic" sz="quarter" idx="17"/>
          </p:nvPr>
        </p:nvSpPr>
        <p:spPr>
          <a:xfrm>
            <a:off x="703660" y="3908959"/>
            <a:ext cx="1313615" cy="1751486"/>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4"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13197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C9FA8FDF-3DAB-064F-ACC4-ED7A67D18D26}" type="datetimeFigureOut">
              <a:rPr lang="fr-FR" smtClean="0"/>
              <a:t>06/02/2023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524314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fr-B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C9FA8FDF-3DAB-064F-ACC4-ED7A67D18D26}" type="datetimeFigureOut">
              <a:rPr lang="fr-FR" smtClean="0"/>
              <a:t>06/02/2023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8477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C9FA8FDF-3DAB-064F-ACC4-ED7A67D18D26}" type="datetimeFigureOut">
              <a:rPr lang="fr-FR" smtClean="0"/>
              <a:t>06/02/2023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30894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A8FDF-3DAB-064F-ACC4-ED7A67D18D26}" type="datetimeFigureOut">
              <a:rPr lang="fr-FR" smtClean="0"/>
              <a:t>06/02/2023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13048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06/02/2023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644606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06/02/2023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908270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FA8FDF-3DAB-064F-ACC4-ED7A67D18D26}" type="datetimeFigureOut">
              <a:rPr lang="fr-FR" smtClean="0"/>
              <a:t>06/02/2023</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09E056-FA89-C94B-A55B-0D06588B2422}" type="slidenum">
              <a:rPr lang="fr-FR" smtClean="0"/>
              <a:t>‹#›</a:t>
            </a:fld>
            <a:endParaRPr lang="fr-FR"/>
          </a:p>
        </p:txBody>
      </p:sp>
    </p:spTree>
    <p:extLst>
      <p:ext uri="{BB962C8B-B14F-4D97-AF65-F5344CB8AC3E}">
        <p14:creationId xmlns:p14="http://schemas.microsoft.com/office/powerpoint/2010/main" val="3247368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628650" y="6131287"/>
            <a:ext cx="2057400" cy="365125"/>
          </a:xfrm>
          <a:prstGeom prst="rect">
            <a:avLst/>
          </a:prstGeom>
        </p:spPr>
        <p:txBody>
          <a:bodyPr vert="horz" lIns="91440" tIns="45720" rIns="91440" bIns="45720" rtlCol="0" anchor="ctr">
            <a:noAutofit/>
          </a:bodyPr>
          <a:lstStyle>
            <a:lvl1pPr algn="l">
              <a:defRPr sz="9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525389" y="6045989"/>
            <a:ext cx="1286800" cy="450423"/>
          </a:xfrm>
          <a:prstGeom prst="rect">
            <a:avLst/>
          </a:prstGeom>
        </p:spPr>
      </p:pic>
    </p:spTree>
    <p:extLst>
      <p:ext uri="{BB962C8B-B14F-4D97-AF65-F5344CB8AC3E}">
        <p14:creationId xmlns:p14="http://schemas.microsoft.com/office/powerpoint/2010/main" val="384198279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Lst>
  <p:hf sldNum="0" hdr="0" ftr="0" dt="0"/>
  <p:txStyles>
    <p:titleStyle>
      <a:lvl1pPr algn="l" defTabSz="6858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0"/>
        </a:spcBef>
        <a:spcAft>
          <a:spcPts val="1350"/>
        </a:spcAft>
        <a:buClr>
          <a:schemeClr val="tx2"/>
        </a:buClr>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udiovisual.ec.europa.eu/en/topnews/M-008050" TargetMode="Externa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63.jpeg"/><Relationship Id="rId7" Type="http://schemas.openxmlformats.org/officeDocument/2006/relationships/diagramQuickStyle" Target="../diagrams/quickStyle8.xml"/><Relationship Id="rId12" Type="http://schemas.openxmlformats.org/officeDocument/2006/relationships/hyperlink" Target="https://creativecommons.org/licenses/by-sa/4.0/deed.en"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Layout" Target="../diagrams/layout8.xml"/><Relationship Id="rId11" Type="http://schemas.openxmlformats.org/officeDocument/2006/relationships/hyperlink" Target="https://en.wikipedia.org/wiki/en:Creative_Commons" TargetMode="External"/><Relationship Id="rId5" Type="http://schemas.openxmlformats.org/officeDocument/2006/relationships/diagramData" Target="../diagrams/data8.xml"/><Relationship Id="rId10" Type="http://schemas.openxmlformats.org/officeDocument/2006/relationships/image" Target="../media/image65.jpeg"/><Relationship Id="rId4" Type="http://schemas.openxmlformats.org/officeDocument/2006/relationships/image" Target="../media/image64.png"/><Relationship Id="rId9" Type="http://schemas.microsoft.com/office/2007/relationships/diagramDrawing" Target="../diagrams/drawing8.xml"/></Relationships>
</file>

<file path=ppt/slides/_rels/slide31.xml.rels><?xml version="1.0" encoding="UTF-8" standalone="yes"?>
<Relationships xmlns="http://schemas.openxmlformats.org/package/2006/relationships"><Relationship Id="rId8" Type="http://schemas.microsoft.com/office/2007/relationships/diagramDrawing" Target="../diagrams/drawing9.xml"/><Relationship Id="rId13" Type="http://schemas.openxmlformats.org/officeDocument/2006/relationships/diagramColors" Target="../diagrams/colors10.xml"/><Relationship Id="rId3" Type="http://schemas.openxmlformats.org/officeDocument/2006/relationships/image" Target="../media/image66.jpeg"/><Relationship Id="rId7" Type="http://schemas.openxmlformats.org/officeDocument/2006/relationships/diagramColors" Target="../diagrams/colors9.xml"/><Relationship Id="rId12" Type="http://schemas.openxmlformats.org/officeDocument/2006/relationships/diagramQuickStyle" Target="../diagrams/quickStyle10.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QuickStyle" Target="../diagrams/quickStyle9.xml"/><Relationship Id="rId11" Type="http://schemas.openxmlformats.org/officeDocument/2006/relationships/diagramLayout" Target="../diagrams/layout10.xml"/><Relationship Id="rId5" Type="http://schemas.openxmlformats.org/officeDocument/2006/relationships/diagramLayout" Target="../diagrams/layout9.xml"/><Relationship Id="rId10" Type="http://schemas.openxmlformats.org/officeDocument/2006/relationships/diagramData" Target="../diagrams/data10.xml"/><Relationship Id="rId4" Type="http://schemas.openxmlformats.org/officeDocument/2006/relationships/diagramData" Target="../diagrams/data9.xml"/><Relationship Id="rId9" Type="http://schemas.openxmlformats.org/officeDocument/2006/relationships/image" Target="../media/image67.png"/><Relationship Id="rId14" Type="http://schemas.microsoft.com/office/2007/relationships/diagramDrawing" Target="../diagrams/drawing10.xml"/></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image" Target="../media/image68.jpeg"/><Relationship Id="rId7" Type="http://schemas.openxmlformats.org/officeDocument/2006/relationships/diagramLayout" Target="../diagrams/layout11.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Data" Target="../diagrams/data11.xml"/><Relationship Id="rId5" Type="http://schemas.openxmlformats.org/officeDocument/2006/relationships/image" Target="../media/image70.png"/><Relationship Id="rId10" Type="http://schemas.microsoft.com/office/2007/relationships/diagramDrawing" Target="../diagrams/drawing11.xml"/><Relationship Id="rId4" Type="http://schemas.openxmlformats.org/officeDocument/2006/relationships/image" Target="../media/image69.jpeg"/><Relationship Id="rId9" Type="http://schemas.openxmlformats.org/officeDocument/2006/relationships/diagramColors" Target="../diagrams/colors11.xml"/></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image" Target="../media/image71.png"/><Relationship Id="rId7" Type="http://schemas.openxmlformats.org/officeDocument/2006/relationships/diagramLayout" Target="../diagrams/layout12.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Data" Target="../diagrams/data12.xml"/><Relationship Id="rId5" Type="http://schemas.openxmlformats.org/officeDocument/2006/relationships/image" Target="../media/image73.jpeg"/><Relationship Id="rId10" Type="http://schemas.microsoft.com/office/2007/relationships/diagramDrawing" Target="../diagrams/drawing12.xml"/><Relationship Id="rId4" Type="http://schemas.openxmlformats.org/officeDocument/2006/relationships/image" Target="../media/image72.jpeg"/><Relationship Id="rId9" Type="http://schemas.openxmlformats.org/officeDocument/2006/relationships/diagramColors" Target="../diagrams/colors1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openxmlformats.org/officeDocument/2006/relationships/image" Target="../media/image76.jpeg"/><Relationship Id="rId4" Type="http://schemas.openxmlformats.org/officeDocument/2006/relationships/diagramLayout" Target="../diagrams/layout13.xml"/><Relationship Id="rId9" Type="http://schemas.openxmlformats.org/officeDocument/2006/relationships/image" Target="../media/image75.png"/></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image" Target="../media/image77.png"/><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5" Type="http://schemas.openxmlformats.org/officeDocument/2006/relationships/image" Target="../media/image79.jpg"/><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 Id="rId14" Type="http://schemas.openxmlformats.org/officeDocument/2006/relationships/image" Target="../media/image78.jpeg"/></Relationships>
</file>

<file path=ppt/slides/_rels/slide37.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80.jfif"/><Relationship Id="rId7" Type="http://schemas.openxmlformats.org/officeDocument/2006/relationships/diagramColors" Target="../diagrams/colors1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10" Type="http://schemas.openxmlformats.org/officeDocument/2006/relationships/image" Target="../media/image82.jpeg"/><Relationship Id="rId4" Type="http://schemas.openxmlformats.org/officeDocument/2006/relationships/diagramData" Target="../diagrams/data16.xml"/><Relationship Id="rId9" Type="http://schemas.openxmlformats.org/officeDocument/2006/relationships/image" Target="../media/image81.jpg"/></Relationships>
</file>

<file path=ppt/slides/_rels/slide38.xml.rels><?xml version="1.0" encoding="UTF-8" standalone="yes"?>
<Relationships xmlns="http://schemas.openxmlformats.org/package/2006/relationships"><Relationship Id="rId8" Type="http://schemas.openxmlformats.org/officeDocument/2006/relationships/hyperlink" Target="http://ec.europa.eu/newsroom/comm/user-subscriptions/1595/create" TargetMode="External"/><Relationship Id="rId3" Type="http://schemas.openxmlformats.org/officeDocument/2006/relationships/hyperlink" Target="https://what-europe-does-for-me.eu/" TargetMode="External"/><Relationship Id="rId7" Type="http://schemas.openxmlformats.org/officeDocument/2006/relationships/hyperlink" Target="http://publications.europa.eu/en/home"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europa.eu/" TargetMode="External"/><Relationship Id="rId11" Type="http://schemas.openxmlformats.org/officeDocument/2006/relationships/image" Target="../media/image86.jpg"/><Relationship Id="rId5" Type="http://schemas.openxmlformats.org/officeDocument/2006/relationships/image" Target="../media/image84.jpg"/><Relationship Id="rId10" Type="http://schemas.openxmlformats.org/officeDocument/2006/relationships/hyperlink" Target="https://europa.eu/learning-corner/home_en" TargetMode="External"/><Relationship Id="rId4" Type="http://schemas.openxmlformats.org/officeDocument/2006/relationships/image" Target="../media/image83.png"/><Relationship Id="rId9"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88.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hyperlink" Target="https://europa.eu/european-union/contact/social-networks_en" TargetMode="External"/><Relationship Id="rId5" Type="http://schemas.openxmlformats.org/officeDocument/2006/relationships/hyperlink" Target="https://europa.eu/european-union/contact/meet-us_en" TargetMode="External"/><Relationship Id="rId4" Type="http://schemas.openxmlformats.org/officeDocument/2006/relationships/hyperlink" Target="https://europa.eu/european-union/contact_e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89.png"/><Relationship Id="rId7"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hyperlink" Target="mailto:COMM-A2@ec.europa.eu" TargetMode="External"/><Relationship Id="rId5" Type="http://schemas.openxmlformats.org/officeDocument/2006/relationships/hyperlink" Target="https://europa.eu/learning-corner/home_en" TargetMode="External"/><Relationship Id="rId4" Type="http://schemas.openxmlformats.org/officeDocument/2006/relationships/hyperlink" Target="NULL" TargetMode="External"/><Relationship Id="rId9" Type="http://schemas.openxmlformats.org/officeDocument/2006/relationships/image" Target="../media/image9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8000" r="-8000"/>
          </a:stretch>
        </a:blipFill>
        <a:effectLst/>
      </p:bgPr>
    </p:bg>
    <p:spTree>
      <p:nvGrpSpPr>
        <p:cNvPr id="1" name=""/>
        <p:cNvGrpSpPr/>
        <p:nvPr/>
      </p:nvGrpSpPr>
      <p:grpSpPr>
        <a:xfrm>
          <a:off x="0" y="0"/>
          <a:ext cx="0" cy="0"/>
          <a:chOff x="0" y="0"/>
          <a:chExt cx="0" cy="0"/>
        </a:xfrm>
      </p:grpSpPr>
      <p:sp>
        <p:nvSpPr>
          <p:cNvPr id="2" name="Folded Corner 1"/>
          <p:cNvSpPr/>
          <p:nvPr/>
        </p:nvSpPr>
        <p:spPr>
          <a:xfrm rot="21415103">
            <a:off x="1760100" y="1497039"/>
            <a:ext cx="3503193" cy="3068872"/>
          </a:xfrm>
          <a:prstGeom prst="foldedCorner">
            <a:avLst/>
          </a:prstGeom>
          <a:solidFill>
            <a:srgbClr val="FF0000">
              <a:alpha val="91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TextBox 2"/>
          <p:cNvSpPr txBox="1"/>
          <p:nvPr/>
        </p:nvSpPr>
        <p:spPr>
          <a:xfrm>
            <a:off x="1951194" y="1877313"/>
            <a:ext cx="2975882" cy="2308324"/>
          </a:xfrm>
          <a:prstGeom prst="rect">
            <a:avLst/>
          </a:prstGeom>
          <a:noFill/>
          <a:scene3d>
            <a:camera prst="isometricOffAxis1Right"/>
            <a:lightRig rig="threePt" dir="t"/>
          </a:scene3d>
        </p:spPr>
        <p:txBody>
          <a:bodyPr wrap="square" rtlCol="0">
            <a:spAutoFit/>
          </a:bodyPr>
          <a:lstStyle/>
          <a:p>
            <a:pPr algn="ctr"/>
            <a:r>
              <a:rPr lang="fr-BE" sz="4800" b="1" dirty="0">
                <a:solidFill>
                  <a:schemeClr val="bg1"/>
                </a:solidFill>
              </a:rPr>
              <a:t>THE EU </a:t>
            </a:r>
          </a:p>
          <a:p>
            <a:pPr algn="ctr"/>
            <a:r>
              <a:rPr lang="fr-BE" sz="4800" b="1" dirty="0">
                <a:solidFill>
                  <a:schemeClr val="bg1"/>
                </a:solidFill>
              </a:rPr>
              <a:t>IN A NUTSHELL</a:t>
            </a:r>
          </a:p>
        </p:txBody>
      </p:sp>
      <p:cxnSp>
        <p:nvCxnSpPr>
          <p:cNvPr id="8" name="Straight Connector 7"/>
          <p:cNvCxnSpPr/>
          <p:nvPr/>
        </p:nvCxnSpPr>
        <p:spPr>
          <a:xfrm>
            <a:off x="1878631" y="1920752"/>
            <a:ext cx="145126" cy="4228910"/>
          </a:xfrm>
          <a:prstGeom prst="line">
            <a:avLst/>
          </a:prstGeom>
          <a:ln w="38100" cap="sq" cmpd="sng">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331376" y="667632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343501"/>
            <a:ext cx="1194720" cy="517490"/>
          </a:xfrm>
          <a:prstGeom prst="rect">
            <a:avLst/>
          </a:prstGeom>
        </p:spPr>
      </p:pic>
    </p:spTree>
    <p:extLst>
      <p:ext uri="{BB962C8B-B14F-4D97-AF65-F5344CB8AC3E}">
        <p14:creationId xmlns:p14="http://schemas.microsoft.com/office/powerpoint/2010/main" val="320909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2" name="Rectangle 11"/>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WHAT IS EUROPE?</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
        <p:nvSpPr>
          <p:cNvPr id="5" name="TextBox 4"/>
          <p:cNvSpPr txBox="1"/>
          <p:nvPr/>
        </p:nvSpPr>
        <p:spPr>
          <a:xfrm>
            <a:off x="1178335" y="1767840"/>
            <a:ext cx="6822665" cy="400110"/>
          </a:xfrm>
          <a:prstGeom prst="rect">
            <a:avLst/>
          </a:prstGeom>
          <a:noFill/>
        </p:spPr>
        <p:txBody>
          <a:bodyPr wrap="square" rtlCol="0">
            <a:spAutoFit/>
          </a:bodyPr>
          <a:lstStyle/>
          <a:p>
            <a:endParaRPr lang="en-IE" sz="2000" dirty="0"/>
          </a:p>
        </p:txBody>
      </p:sp>
      <p:pic>
        <p:nvPicPr>
          <p:cNvPr id="7" name="Picture 6"/>
          <p:cNvPicPr>
            <a:picLocks noChangeAspect="1"/>
          </p:cNvPicPr>
          <p:nvPr/>
        </p:nvPicPr>
        <p:blipFill>
          <a:blip r:embed="rId3"/>
          <a:stretch>
            <a:fillRect/>
          </a:stretch>
        </p:blipFill>
        <p:spPr>
          <a:xfrm>
            <a:off x="1396887" y="885765"/>
            <a:ext cx="6385560" cy="5669558"/>
          </a:xfrm>
          <a:prstGeom prst="rect">
            <a:avLst/>
          </a:prstGeom>
          <a:ln w="3175" cap="sq">
            <a:solidFill>
              <a:srgbClr val="003296"/>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868680" y="304800"/>
            <a:ext cx="6659880" cy="584775"/>
          </a:xfrm>
          <a:prstGeom prst="rect">
            <a:avLst/>
          </a:prstGeom>
          <a:noFill/>
        </p:spPr>
        <p:txBody>
          <a:bodyPr wrap="square" rtlCol="0">
            <a:spAutoFit/>
          </a:bodyPr>
          <a:lstStyle/>
          <a:p>
            <a:r>
              <a:rPr lang="en-IE" sz="3200" b="1" dirty="0">
                <a:solidFill>
                  <a:srgbClr val="003296"/>
                </a:solidFill>
              </a:rPr>
              <a:t>THE 24 EU OFFICIAL LANGUAGES</a:t>
            </a:r>
          </a:p>
        </p:txBody>
      </p:sp>
      <p:sp>
        <p:nvSpPr>
          <p:cNvPr id="8" name="Larme 8"/>
          <p:cNvSpPr/>
          <p:nvPr/>
        </p:nvSpPr>
        <p:spPr>
          <a:xfrm rot="5400000">
            <a:off x="217381" y="123972"/>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71008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77508"/>
            <a:ext cx="579119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EU LANGUAGE FAMILIES</a:t>
            </a:r>
          </a:p>
        </p:txBody>
      </p:sp>
      <p:sp>
        <p:nvSpPr>
          <p:cNvPr id="12" name="Rectangle 11"/>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WHAT IS EUROPE?</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graphicFrame>
        <p:nvGraphicFramePr>
          <p:cNvPr id="14" name="Diagram 13"/>
          <p:cNvGraphicFramePr/>
          <p:nvPr>
            <p:extLst>
              <p:ext uri="{D42A27DB-BD31-4B8C-83A1-F6EECF244321}">
                <p14:modId xmlns:p14="http://schemas.microsoft.com/office/powerpoint/2010/main" val="1023551906"/>
              </p:ext>
            </p:extLst>
          </p:nvPr>
        </p:nvGraphicFramePr>
        <p:xfrm>
          <a:off x="1" y="869919"/>
          <a:ext cx="9143999" cy="5988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8929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solidFill>
                <a:srgbClr val="0082B0"/>
              </a:solidFill>
            </a:endParaRPr>
          </a:p>
        </p:txBody>
      </p:sp>
      <p:sp>
        <p:nvSpPr>
          <p:cNvPr id="5" name="Larme 4"/>
          <p:cNvSpPr/>
          <p:nvPr/>
        </p:nvSpPr>
        <p:spPr>
          <a:xfrm rot="5400000">
            <a:off x="1062576" y="2181998"/>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929489" y="2019636"/>
            <a:ext cx="6545179" cy="1107996"/>
          </a:xfrm>
          <a:prstGeom prst="rect">
            <a:avLst/>
          </a:prstGeom>
          <a:noFill/>
        </p:spPr>
        <p:txBody>
          <a:bodyPr wrap="square" rtlCol="0">
            <a:spAutoFit/>
          </a:bodyPr>
          <a:lstStyle/>
          <a:p>
            <a:pPr algn="ctr"/>
            <a:endParaRPr lang="fr-FR" b="1" dirty="0">
              <a:solidFill>
                <a:schemeClr val="bg1"/>
              </a:solidFill>
            </a:endParaRPr>
          </a:p>
          <a:p>
            <a:pPr algn="ctr"/>
            <a:r>
              <a:rPr lang="fr-FR" sz="4800" b="1" dirty="0">
                <a:solidFill>
                  <a:schemeClr val="bg1"/>
                </a:solidFill>
              </a:rPr>
              <a:t>THE EUROPEAN PROJECT</a:t>
            </a:r>
            <a:endParaRPr lang="fr-FR" sz="4800" dirty="0">
              <a:solidFill>
                <a:schemeClr val="bg1"/>
              </a:solidFill>
            </a:endParaRPr>
          </a:p>
        </p:txBody>
      </p:sp>
      <p:pic>
        <p:nvPicPr>
          <p:cNvPr id="8" name="Image 7">
            <a:extLst>
              <a:ext uri="{FF2B5EF4-FFF2-40B4-BE49-F238E27FC236}">
                <a16:creationId xmlns:a16="http://schemas.microsoft.com/office/drawing/2014/main" id="{D2C76B6E-A0BE-0D49-8BC6-D9B639110F90}"/>
              </a:ext>
            </a:extLst>
          </p:cNvPr>
          <p:cNvPicPr>
            <a:picLocks noChangeAspect="1"/>
          </p:cNvPicPr>
          <p:nvPr/>
        </p:nvPicPr>
        <p:blipFill>
          <a:blip r:embed="rId3"/>
          <a:stretch>
            <a:fillRect/>
          </a:stretch>
        </p:blipFill>
        <p:spPr>
          <a:xfrm>
            <a:off x="5524500" y="3550903"/>
            <a:ext cx="2713334" cy="669524"/>
          </a:xfrm>
          <a:prstGeom prst="rect">
            <a:avLst/>
          </a:prstGeom>
        </p:spPr>
      </p:pic>
    </p:spTree>
    <p:extLst>
      <p:ext uri="{BB962C8B-B14F-4D97-AF65-F5344CB8AC3E}">
        <p14:creationId xmlns:p14="http://schemas.microsoft.com/office/powerpoint/2010/main" val="2365239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6124FCEB-F0B2-E645-86BE-42FBDAEC4954}"/>
              </a:ext>
            </a:extLst>
          </p:cNvPr>
          <p:cNvSpPr/>
          <p:nvPr/>
        </p:nvSpPr>
        <p:spPr>
          <a:xfrm rot="5400000">
            <a:off x="1779572" y="619875"/>
            <a:ext cx="5584852" cy="5618251"/>
          </a:xfrm>
          <a:prstGeom prst="teardrop">
            <a:avLst/>
          </a:prstGeom>
          <a:solidFill>
            <a:srgbClr val="00B0F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p:cNvSpPr txBox="1"/>
          <p:nvPr/>
        </p:nvSpPr>
        <p:spPr>
          <a:xfrm>
            <a:off x="2329857" y="1582617"/>
            <a:ext cx="4484282"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1" i="0" u="none" strike="noStrike" kern="1200" cap="none" spc="0" normalizeH="0" baseline="0" noProof="0" dirty="0">
                <a:ln>
                  <a:noFill/>
                </a:ln>
                <a:solidFill>
                  <a:prstClr val="white"/>
                </a:solidFill>
                <a:effectLst/>
                <a:uLnTx/>
                <a:uFillTx/>
                <a:latin typeface="Calibri" panose="020F0502020204030204"/>
                <a:ea typeface="+mn-ea"/>
                <a:cs typeface="+mn-cs"/>
              </a:rPr>
              <a:t>WHICH COUNTRIES CREATED THE EU AND WHY?</a:t>
            </a:r>
            <a:endParaRPr kumimoji="0" lang="fr-FR" sz="5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8331376" y="6673334"/>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spTree>
    <p:extLst>
      <p:ext uri="{BB962C8B-B14F-4D97-AF65-F5344CB8AC3E}">
        <p14:creationId xmlns:p14="http://schemas.microsoft.com/office/powerpoint/2010/main" val="303751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1763"/>
            <a:ext cx="4972050" cy="792162"/>
          </a:xfrm>
        </p:spPr>
        <p:txBody>
          <a:bodyPr>
            <a:noAutofit/>
          </a:bodyPr>
          <a:lstStyle/>
          <a:p>
            <a:r>
              <a:rPr lang="en-IE" sz="3200" b="1" dirty="0">
                <a:solidFill>
                  <a:schemeClr val="accent5">
                    <a:lumMod val="50000"/>
                  </a:schemeClr>
                </a:solidFill>
              </a:rPr>
              <a:t>       </a:t>
            </a:r>
            <a:r>
              <a:rPr lang="en-IE" sz="3200" b="1" dirty="0">
                <a:solidFill>
                  <a:srgbClr val="00B0F0"/>
                </a:solidFill>
                <a:latin typeface="+mn-lt"/>
              </a:rPr>
              <a:t>FROM WAR TO PEACE</a:t>
            </a:r>
          </a:p>
        </p:txBody>
      </p:sp>
      <p:sp>
        <p:nvSpPr>
          <p:cNvPr id="18" name="Larme 12"/>
          <p:cNvSpPr/>
          <p:nvPr/>
        </p:nvSpPr>
        <p:spPr>
          <a:xfrm rot="5400000">
            <a:off x="87274" y="130447"/>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900160" y="5015791"/>
            <a:ext cx="243840" cy="1842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FR" sz="1000" b="1" dirty="0">
                <a:solidFill>
                  <a:srgbClr val="00B0F0"/>
                </a:solidFill>
                <a:latin typeface="Arial" charset="0"/>
                <a:ea typeface="Arial" charset="0"/>
                <a:cs typeface="Arial" charset="0"/>
              </a:rPr>
              <a:t>THE EUROPEAN PROJECT</a:t>
            </a:r>
          </a:p>
        </p:txBody>
      </p:sp>
      <p:cxnSp>
        <p:nvCxnSpPr>
          <p:cNvPr id="8" name="Connecteur droit 12"/>
          <p:cNvCxnSpPr/>
          <p:nvPr/>
        </p:nvCxnSpPr>
        <p:spPr>
          <a:xfrm>
            <a:off x="8900160" y="5015791"/>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12" name="Diagram 11"/>
          <p:cNvGraphicFramePr/>
          <p:nvPr>
            <p:extLst>
              <p:ext uri="{D42A27DB-BD31-4B8C-83A1-F6EECF244321}">
                <p14:modId xmlns:p14="http://schemas.microsoft.com/office/powerpoint/2010/main" val="411595217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1932431" y="13969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14" name="TextBox 13"/>
          <p:cNvSpPr txBox="1"/>
          <p:nvPr/>
        </p:nvSpPr>
        <p:spPr>
          <a:xfrm>
            <a:off x="4667786" y="1397000"/>
            <a:ext cx="125825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endParaRPr lang="en-IE" sz="600" dirty="0">
              <a:solidFill>
                <a:schemeClr val="bg1"/>
              </a:solidFill>
            </a:endParaRPr>
          </a:p>
          <a:p>
            <a:endParaRPr lang="en-IE" dirty="0"/>
          </a:p>
        </p:txBody>
      </p:sp>
      <p:sp>
        <p:nvSpPr>
          <p:cNvPr id="19" name="TextBox 18"/>
          <p:cNvSpPr txBox="1"/>
          <p:nvPr/>
        </p:nvSpPr>
        <p:spPr>
          <a:xfrm>
            <a:off x="1932430" y="35571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21" name="TextBox 20"/>
          <p:cNvSpPr txBox="1"/>
          <p:nvPr/>
        </p:nvSpPr>
        <p:spPr>
          <a:xfrm>
            <a:off x="4667786" y="3557200"/>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Tree>
    <p:extLst>
      <p:ext uri="{BB962C8B-B14F-4D97-AF65-F5344CB8AC3E}">
        <p14:creationId xmlns:p14="http://schemas.microsoft.com/office/powerpoint/2010/main" val="2617418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0" y="0"/>
            <a:ext cx="4639733" cy="789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chemeClr val="accent1"/>
                </a:solidFill>
                <a:latin typeface="Calibri" charset="0"/>
                <a:ea typeface="Calibri" charset="0"/>
                <a:cs typeface="Calibri" charset="0"/>
              </a:rPr>
              <a:t>      </a:t>
            </a:r>
            <a:r>
              <a:rPr lang="fr-FR" sz="3200" b="1" dirty="0">
                <a:solidFill>
                  <a:srgbClr val="00B0F0"/>
                </a:solidFill>
                <a:latin typeface="Calibri" charset="0"/>
                <a:ea typeface="Calibri" charset="0"/>
                <a:cs typeface="Calibri" charset="0"/>
              </a:rPr>
              <a:t> FROM WAR TO PEACE</a:t>
            </a:r>
            <a:endParaRPr lang="fr-FR" sz="3200" dirty="0">
              <a:solidFill>
                <a:srgbClr val="00B0F0"/>
              </a:solidFill>
              <a:latin typeface="Calibri" charset="0"/>
              <a:ea typeface="Calibri" charset="0"/>
              <a:cs typeface="Calibri" charset="0"/>
            </a:endParaRPr>
          </a:p>
        </p:txBody>
      </p:sp>
      <p:sp>
        <p:nvSpPr>
          <p:cNvPr id="5" name="Flowchart: Connector 4"/>
          <p:cNvSpPr/>
          <p:nvPr/>
        </p:nvSpPr>
        <p:spPr>
          <a:xfrm>
            <a:off x="6187439" y="0"/>
            <a:ext cx="2956561" cy="288036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rPr>
              <a:t>Peace was one of the aims that led to the creation of the European Union</a:t>
            </a:r>
          </a:p>
          <a:p>
            <a:pPr algn="ctr"/>
            <a:endParaRPr lang="en-US" b="1" dirty="0">
              <a:solidFill>
                <a:srgbClr val="00B0F0"/>
              </a:solidFill>
            </a:endParaRPr>
          </a:p>
          <a:p>
            <a:pPr algn="ctr"/>
            <a:r>
              <a:rPr lang="en-US" b="1" dirty="0">
                <a:solidFill>
                  <a:srgbClr val="00B0F0"/>
                </a:solidFill>
              </a:rPr>
              <a:t>The EU received the Nobel Peace Prize in 2012</a:t>
            </a:r>
          </a:p>
        </p:txBody>
      </p:sp>
      <p:sp>
        <p:nvSpPr>
          <p:cNvPr id="1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289279" y="-3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8864618" y="4958568"/>
            <a:ext cx="279382" cy="18994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p:cNvSpPr txBox="1"/>
          <p:nvPr/>
        </p:nvSpPr>
        <p:spPr>
          <a:xfrm>
            <a:off x="8864618" y="4430265"/>
            <a:ext cx="461665" cy="2431435"/>
          </a:xfrm>
          <a:prstGeom prst="rect">
            <a:avLst/>
          </a:prstGeom>
          <a:noFill/>
        </p:spPr>
        <p:txBody>
          <a:bodyPr vert="vert270" wrap="square" rtlCol="0">
            <a:spAutoFit/>
          </a:bodyPr>
          <a:lstStyle/>
          <a:p>
            <a:r>
              <a:rPr lang="fr-FR" sz="1000" b="1" dirty="0">
                <a:solidFill>
                  <a:srgbClr val="00B0F0"/>
                </a:solidFill>
                <a:latin typeface="Arial" charset="0"/>
                <a:ea typeface="Arial" charset="0"/>
                <a:cs typeface="Arial" charset="0"/>
              </a:rPr>
              <a:t>THE EUROPEAN PROJECT</a:t>
            </a:r>
          </a:p>
          <a:p>
            <a:endParaRPr lang="en-IE" sz="800" dirty="0"/>
          </a:p>
        </p:txBody>
      </p:sp>
      <p:cxnSp>
        <p:nvCxnSpPr>
          <p:cNvPr id="14" name="Straight Connector 13"/>
          <p:cNvCxnSpPr/>
          <p:nvPr/>
        </p:nvCxnSpPr>
        <p:spPr>
          <a:xfrm>
            <a:off x="8864618" y="4958568"/>
            <a:ext cx="27938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24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12" name="Rectangle 11"/>
          <p:cNvSpPr/>
          <p:nvPr/>
        </p:nvSpPr>
        <p:spPr>
          <a:xfrm rot="16200000">
            <a:off x="8099804" y="5813766"/>
            <a:ext cx="1842171"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THE EUROPEAN PROJECT</a:t>
            </a:r>
          </a:p>
        </p:txBody>
      </p:sp>
      <p:cxnSp>
        <p:nvCxnSpPr>
          <p:cNvPr id="13" name="Connecteur droit 12"/>
          <p:cNvCxnSpPr/>
          <p:nvPr/>
        </p:nvCxnSpPr>
        <p:spPr>
          <a:xfrm>
            <a:off x="8897779" y="5015791"/>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Chevron 4"/>
          <p:cNvSpPr/>
          <p:nvPr/>
        </p:nvSpPr>
        <p:spPr>
          <a:xfrm>
            <a:off x="2335077" y="3210426"/>
            <a:ext cx="1174296" cy="408457"/>
          </a:xfrm>
          <a:prstGeom prst="chevron">
            <a:avLst/>
          </a:prstGeom>
          <a:solidFill>
            <a:srgbClr val="005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0" name="Chevron 9"/>
          <p:cNvSpPr/>
          <p:nvPr/>
        </p:nvSpPr>
        <p:spPr>
          <a:xfrm>
            <a:off x="1678561" y="3210426"/>
            <a:ext cx="992120" cy="408457"/>
          </a:xfrm>
          <a:prstGeom prst="chevron">
            <a:avLst/>
          </a:prstGeom>
          <a:solidFill>
            <a:srgbClr val="004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9" name="TextBox 8"/>
          <p:cNvSpPr txBox="1"/>
          <p:nvPr/>
        </p:nvSpPr>
        <p:spPr>
          <a:xfrm>
            <a:off x="1825084" y="887258"/>
            <a:ext cx="650288" cy="369332"/>
          </a:xfrm>
          <a:prstGeom prst="rect">
            <a:avLst/>
          </a:prstGeom>
          <a:noFill/>
        </p:spPr>
        <p:txBody>
          <a:bodyPr wrap="square" rtlCol="0">
            <a:spAutoFit/>
          </a:bodyPr>
          <a:lstStyle/>
          <a:p>
            <a:r>
              <a:rPr lang="fr-BE" b="1" dirty="0">
                <a:solidFill>
                  <a:schemeClr val="accent5">
                    <a:lumMod val="75000"/>
                  </a:schemeClr>
                </a:solidFill>
              </a:rPr>
              <a:t>1951</a:t>
            </a:r>
          </a:p>
        </p:txBody>
      </p:sp>
      <p:sp>
        <p:nvSpPr>
          <p:cNvPr id="18" name="TextBox 17"/>
          <p:cNvSpPr txBox="1"/>
          <p:nvPr/>
        </p:nvSpPr>
        <p:spPr>
          <a:xfrm>
            <a:off x="1178952" y="1121737"/>
            <a:ext cx="1942551" cy="923330"/>
          </a:xfrm>
          <a:prstGeom prst="rect">
            <a:avLst/>
          </a:prstGeom>
          <a:noFill/>
        </p:spPr>
        <p:txBody>
          <a:bodyPr wrap="square" rtlCol="0">
            <a:spAutoFit/>
          </a:bodyPr>
          <a:lstStyle/>
          <a:p>
            <a:pPr algn="ctr"/>
            <a:r>
              <a:rPr lang="fr-BE" dirty="0"/>
              <a:t>European Coal</a:t>
            </a:r>
          </a:p>
          <a:p>
            <a:pPr algn="ctr"/>
            <a:r>
              <a:rPr lang="fr-BE" dirty="0"/>
              <a:t> and </a:t>
            </a:r>
          </a:p>
          <a:p>
            <a:pPr algn="ctr"/>
            <a:r>
              <a:rPr lang="fr-BE" dirty="0"/>
              <a:t>Steel Community</a:t>
            </a:r>
          </a:p>
        </p:txBody>
      </p:sp>
      <p:sp>
        <p:nvSpPr>
          <p:cNvPr id="23" name="TextBox 22"/>
          <p:cNvSpPr txBox="1"/>
          <p:nvPr/>
        </p:nvSpPr>
        <p:spPr>
          <a:xfrm>
            <a:off x="1044254" y="4038732"/>
            <a:ext cx="739195" cy="369332"/>
          </a:xfrm>
          <a:prstGeom prst="rect">
            <a:avLst/>
          </a:prstGeom>
          <a:noFill/>
        </p:spPr>
        <p:txBody>
          <a:bodyPr wrap="square" rtlCol="0">
            <a:spAutoFit/>
          </a:bodyPr>
          <a:lstStyle/>
          <a:p>
            <a:r>
              <a:rPr lang="fr-BE" b="1" dirty="0">
                <a:solidFill>
                  <a:schemeClr val="accent5">
                    <a:lumMod val="75000"/>
                  </a:schemeClr>
                </a:solidFill>
              </a:rPr>
              <a:t>1950</a:t>
            </a:r>
            <a:endParaRPr lang="fr-BE" dirty="0">
              <a:solidFill>
                <a:schemeClr val="accent5">
                  <a:lumMod val="75000"/>
                </a:schemeClr>
              </a:solidFill>
            </a:endParaRPr>
          </a:p>
        </p:txBody>
      </p:sp>
      <p:sp>
        <p:nvSpPr>
          <p:cNvPr id="24" name="TextBox 23"/>
          <p:cNvSpPr txBox="1"/>
          <p:nvPr/>
        </p:nvSpPr>
        <p:spPr>
          <a:xfrm>
            <a:off x="751925" y="4290188"/>
            <a:ext cx="1270605" cy="646331"/>
          </a:xfrm>
          <a:prstGeom prst="rect">
            <a:avLst/>
          </a:prstGeom>
          <a:noFill/>
        </p:spPr>
        <p:txBody>
          <a:bodyPr wrap="square" rtlCol="0">
            <a:spAutoFit/>
          </a:bodyPr>
          <a:lstStyle/>
          <a:p>
            <a:pPr algn="ctr"/>
            <a:r>
              <a:rPr lang="fr-BE" dirty="0"/>
              <a:t>Schuman Declaration</a:t>
            </a:r>
          </a:p>
        </p:txBody>
      </p:sp>
      <p:sp>
        <p:nvSpPr>
          <p:cNvPr id="15" name="Rectangle 14"/>
          <p:cNvSpPr/>
          <p:nvPr/>
        </p:nvSpPr>
        <p:spPr>
          <a:xfrm>
            <a:off x="7739323" y="3696528"/>
            <a:ext cx="1404677" cy="1148316"/>
          </a:xfrm>
          <a:prstGeom prst="rect">
            <a:avLst/>
          </a:prstGeom>
          <a:solidFill>
            <a:srgbClr val="F7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Chevron 20"/>
          <p:cNvSpPr/>
          <p:nvPr/>
        </p:nvSpPr>
        <p:spPr>
          <a:xfrm>
            <a:off x="3087017" y="3212601"/>
            <a:ext cx="988259" cy="406282"/>
          </a:xfrm>
          <a:prstGeom prst="chevron">
            <a:avLst/>
          </a:prstGeom>
          <a:solidFill>
            <a:srgbClr val="007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5" name="Chevron 24"/>
          <p:cNvSpPr/>
          <p:nvPr/>
        </p:nvSpPr>
        <p:spPr>
          <a:xfrm>
            <a:off x="4632835" y="3210427"/>
            <a:ext cx="1024723" cy="408456"/>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00B0F0"/>
              </a:solidFill>
            </a:endParaRPr>
          </a:p>
        </p:txBody>
      </p:sp>
      <p:sp>
        <p:nvSpPr>
          <p:cNvPr id="26" name="Chevron 25"/>
          <p:cNvSpPr/>
          <p:nvPr/>
        </p:nvSpPr>
        <p:spPr>
          <a:xfrm>
            <a:off x="3802744" y="3212601"/>
            <a:ext cx="1032476" cy="406282"/>
          </a:xfrm>
          <a:prstGeom prst="chevron">
            <a:avLst/>
          </a:prstGeom>
          <a:solidFill>
            <a:srgbClr val="00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7" name="Chevron 26"/>
          <p:cNvSpPr/>
          <p:nvPr/>
        </p:nvSpPr>
        <p:spPr>
          <a:xfrm>
            <a:off x="5458458" y="3210427"/>
            <a:ext cx="958893" cy="408456"/>
          </a:xfrm>
          <a:prstGeom prst="chevron">
            <a:avLst/>
          </a:prstGeom>
          <a:solidFill>
            <a:srgbClr val="15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8" name="Chevron 27"/>
          <p:cNvSpPr/>
          <p:nvPr/>
        </p:nvSpPr>
        <p:spPr>
          <a:xfrm>
            <a:off x="6213775" y="3212573"/>
            <a:ext cx="908288" cy="406310"/>
          </a:xfrm>
          <a:prstGeom prst="chevron">
            <a:avLst/>
          </a:prstGeom>
          <a:solidFill>
            <a:srgbClr val="65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9" name="Chevron 28"/>
          <p:cNvSpPr/>
          <p:nvPr/>
        </p:nvSpPr>
        <p:spPr>
          <a:xfrm>
            <a:off x="7589237" y="3212601"/>
            <a:ext cx="935986" cy="405215"/>
          </a:xfrm>
          <a:prstGeom prst="chevron">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31" name="Chevron 30"/>
          <p:cNvSpPr/>
          <p:nvPr/>
        </p:nvSpPr>
        <p:spPr>
          <a:xfrm>
            <a:off x="6906684" y="3210425"/>
            <a:ext cx="904126" cy="408457"/>
          </a:xfrm>
          <a:prstGeom prst="chevron">
            <a:avLst/>
          </a:prstGeom>
          <a:solidFill>
            <a:srgbClr val="AF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TextBox 16"/>
          <p:cNvSpPr txBox="1"/>
          <p:nvPr/>
        </p:nvSpPr>
        <p:spPr>
          <a:xfrm>
            <a:off x="2008964" y="4755838"/>
            <a:ext cx="1520441" cy="646331"/>
          </a:xfrm>
          <a:prstGeom prst="rect">
            <a:avLst/>
          </a:prstGeom>
          <a:noFill/>
        </p:spPr>
        <p:txBody>
          <a:bodyPr wrap="square" rtlCol="0">
            <a:spAutoFit/>
          </a:bodyPr>
          <a:lstStyle/>
          <a:p>
            <a:pPr algn="ctr"/>
            <a:r>
              <a:rPr lang="fr-BE" dirty="0"/>
              <a:t>Rome </a:t>
            </a:r>
          </a:p>
          <a:p>
            <a:pPr algn="ctr"/>
            <a:r>
              <a:rPr lang="fr-BE" dirty="0" err="1"/>
              <a:t>Treaty</a:t>
            </a:r>
            <a:r>
              <a:rPr lang="fr-BE" dirty="0"/>
              <a:t> </a:t>
            </a:r>
          </a:p>
        </p:txBody>
      </p:sp>
      <p:sp>
        <p:nvSpPr>
          <p:cNvPr id="34" name="TextBox 33"/>
          <p:cNvSpPr txBox="1"/>
          <p:nvPr/>
        </p:nvSpPr>
        <p:spPr>
          <a:xfrm>
            <a:off x="1894241" y="4470868"/>
            <a:ext cx="1747671" cy="369332"/>
          </a:xfrm>
          <a:prstGeom prst="rect">
            <a:avLst/>
          </a:prstGeom>
          <a:noFill/>
        </p:spPr>
        <p:txBody>
          <a:bodyPr wrap="square" rtlCol="0">
            <a:spAutoFit/>
          </a:bodyPr>
          <a:lstStyle/>
          <a:p>
            <a:pPr algn="ctr"/>
            <a:r>
              <a:rPr lang="fr-BE" b="1" dirty="0">
                <a:solidFill>
                  <a:schemeClr val="accent1">
                    <a:lumMod val="50000"/>
                  </a:schemeClr>
                </a:solidFill>
              </a:rPr>
              <a:t>1957</a:t>
            </a:r>
          </a:p>
        </p:txBody>
      </p:sp>
      <p:sp>
        <p:nvSpPr>
          <p:cNvPr id="53" name="TextBox 52"/>
          <p:cNvSpPr txBox="1"/>
          <p:nvPr/>
        </p:nvSpPr>
        <p:spPr>
          <a:xfrm>
            <a:off x="3147983" y="1914702"/>
            <a:ext cx="672065" cy="369332"/>
          </a:xfrm>
          <a:prstGeom prst="rect">
            <a:avLst/>
          </a:prstGeom>
          <a:noFill/>
        </p:spPr>
        <p:txBody>
          <a:bodyPr wrap="square" rtlCol="0">
            <a:spAutoFit/>
          </a:bodyPr>
          <a:lstStyle/>
          <a:p>
            <a:r>
              <a:rPr lang="fr-BE" b="1" dirty="0">
                <a:solidFill>
                  <a:schemeClr val="accent1">
                    <a:lumMod val="50000"/>
                  </a:schemeClr>
                </a:solidFill>
              </a:rPr>
              <a:t>1992</a:t>
            </a:r>
          </a:p>
        </p:txBody>
      </p:sp>
      <p:sp>
        <p:nvSpPr>
          <p:cNvPr id="54" name="TextBox 53"/>
          <p:cNvSpPr txBox="1"/>
          <p:nvPr/>
        </p:nvSpPr>
        <p:spPr>
          <a:xfrm>
            <a:off x="2711939" y="2179688"/>
            <a:ext cx="1548044" cy="646331"/>
          </a:xfrm>
          <a:prstGeom prst="rect">
            <a:avLst/>
          </a:prstGeom>
          <a:noFill/>
        </p:spPr>
        <p:txBody>
          <a:bodyPr wrap="square" rtlCol="0">
            <a:spAutoFit/>
          </a:bodyPr>
          <a:lstStyle/>
          <a:p>
            <a:pPr algn="ctr"/>
            <a:r>
              <a:rPr lang="fr-BE" dirty="0"/>
              <a:t>Maastricht </a:t>
            </a:r>
            <a:r>
              <a:rPr lang="fr-BE" dirty="0" err="1"/>
              <a:t>Treaty</a:t>
            </a:r>
            <a:endParaRPr lang="fr-BE" dirty="0"/>
          </a:p>
        </p:txBody>
      </p:sp>
      <p:sp>
        <p:nvSpPr>
          <p:cNvPr id="59" name="TextBox 58"/>
          <p:cNvSpPr txBox="1"/>
          <p:nvPr/>
        </p:nvSpPr>
        <p:spPr>
          <a:xfrm>
            <a:off x="3712983" y="4038732"/>
            <a:ext cx="1218541" cy="1231106"/>
          </a:xfrm>
          <a:prstGeom prst="rect">
            <a:avLst/>
          </a:prstGeom>
          <a:noFill/>
        </p:spPr>
        <p:txBody>
          <a:bodyPr wrap="square" rtlCol="0">
            <a:spAutoFit/>
          </a:bodyPr>
          <a:lstStyle/>
          <a:p>
            <a:pPr algn="ctr"/>
            <a:r>
              <a:rPr lang="fr-BE" b="1" dirty="0">
                <a:solidFill>
                  <a:schemeClr val="accent1">
                    <a:lumMod val="50000"/>
                  </a:schemeClr>
                </a:solidFill>
              </a:rPr>
              <a:t>1993</a:t>
            </a:r>
          </a:p>
          <a:p>
            <a:pPr algn="ctr"/>
            <a:r>
              <a:rPr lang="fr-BE" dirty="0"/>
              <a:t>Single </a:t>
            </a:r>
            <a:r>
              <a:rPr lang="fr-BE" dirty="0" err="1"/>
              <a:t>Market</a:t>
            </a:r>
            <a:endParaRPr lang="fr-BE" dirty="0"/>
          </a:p>
          <a:p>
            <a:pPr algn="ctr"/>
            <a:endParaRPr lang="fr-BE" dirty="0"/>
          </a:p>
        </p:txBody>
      </p:sp>
      <p:sp>
        <p:nvSpPr>
          <p:cNvPr id="79" name="TextBox 78"/>
          <p:cNvSpPr txBox="1"/>
          <p:nvPr/>
        </p:nvSpPr>
        <p:spPr>
          <a:xfrm>
            <a:off x="4432303" y="1025309"/>
            <a:ext cx="1424822" cy="1231106"/>
          </a:xfrm>
          <a:prstGeom prst="rect">
            <a:avLst/>
          </a:prstGeom>
          <a:noFill/>
        </p:spPr>
        <p:txBody>
          <a:bodyPr wrap="square" rtlCol="0">
            <a:spAutoFit/>
          </a:bodyPr>
          <a:lstStyle/>
          <a:p>
            <a:pPr algn="ctr"/>
            <a:r>
              <a:rPr lang="fr-BE" b="1" dirty="0">
                <a:solidFill>
                  <a:schemeClr val="accent1">
                    <a:lumMod val="50000"/>
                  </a:schemeClr>
                </a:solidFill>
              </a:rPr>
              <a:t>1995</a:t>
            </a:r>
          </a:p>
          <a:p>
            <a:pPr algn="ctr"/>
            <a:r>
              <a:rPr lang="fr-BE" dirty="0"/>
              <a:t>Schengen Agreement</a:t>
            </a:r>
          </a:p>
          <a:p>
            <a:pPr algn="ctr"/>
            <a:endParaRPr lang="fr-BE" sz="2000" dirty="0">
              <a:solidFill>
                <a:schemeClr val="accent1">
                  <a:lumMod val="50000"/>
                </a:schemeClr>
              </a:solidFill>
            </a:endParaRPr>
          </a:p>
        </p:txBody>
      </p:sp>
      <p:sp>
        <p:nvSpPr>
          <p:cNvPr id="86" name="TextBox 85"/>
          <p:cNvSpPr txBox="1"/>
          <p:nvPr/>
        </p:nvSpPr>
        <p:spPr>
          <a:xfrm>
            <a:off x="6133681" y="1839867"/>
            <a:ext cx="709476" cy="369332"/>
          </a:xfrm>
          <a:prstGeom prst="rect">
            <a:avLst/>
          </a:prstGeom>
          <a:noFill/>
        </p:spPr>
        <p:txBody>
          <a:bodyPr wrap="square" rtlCol="0">
            <a:spAutoFit/>
          </a:bodyPr>
          <a:lstStyle/>
          <a:p>
            <a:r>
              <a:rPr lang="fr-BE" b="1" dirty="0">
                <a:solidFill>
                  <a:schemeClr val="accent1">
                    <a:lumMod val="50000"/>
                  </a:schemeClr>
                </a:solidFill>
              </a:rPr>
              <a:t>2004</a:t>
            </a:r>
            <a:endParaRPr lang="fr-BE" dirty="0">
              <a:solidFill>
                <a:schemeClr val="accent1">
                  <a:lumMod val="50000"/>
                </a:schemeClr>
              </a:solidFill>
            </a:endParaRPr>
          </a:p>
        </p:txBody>
      </p:sp>
      <p:sp>
        <p:nvSpPr>
          <p:cNvPr id="3" name="Rectangle 2"/>
          <p:cNvSpPr/>
          <p:nvPr/>
        </p:nvSpPr>
        <p:spPr>
          <a:xfrm>
            <a:off x="0" y="18973"/>
            <a:ext cx="8163722" cy="754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b="1" dirty="0">
                <a:solidFill>
                  <a:srgbClr val="0082B0"/>
                </a:solidFill>
              </a:rPr>
              <a:t>       </a:t>
            </a:r>
            <a:r>
              <a:rPr lang="fr-BE" sz="3200" b="1" dirty="0">
                <a:solidFill>
                  <a:srgbClr val="00B0F0"/>
                </a:solidFill>
              </a:rPr>
              <a:t>THE CREATION OF THE EUROPEAN UNION</a:t>
            </a:r>
          </a:p>
        </p:txBody>
      </p:sp>
      <p:sp>
        <p:nvSpPr>
          <p:cNvPr id="58" name="Larme 12"/>
          <p:cNvSpPr/>
          <p:nvPr/>
        </p:nvSpPr>
        <p:spPr>
          <a:xfrm rot="5400000">
            <a:off x="21677" y="71060"/>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TextBox 3"/>
          <p:cNvSpPr txBox="1"/>
          <p:nvPr/>
        </p:nvSpPr>
        <p:spPr>
          <a:xfrm>
            <a:off x="5374192" y="4736448"/>
            <a:ext cx="1047077" cy="369332"/>
          </a:xfrm>
          <a:prstGeom prst="rect">
            <a:avLst/>
          </a:prstGeom>
          <a:noFill/>
        </p:spPr>
        <p:txBody>
          <a:bodyPr wrap="square" rtlCol="0">
            <a:spAutoFit/>
          </a:bodyPr>
          <a:lstStyle/>
          <a:p>
            <a:pPr algn="ctr"/>
            <a:r>
              <a:rPr lang="fr-BE" dirty="0"/>
              <a:t>The Euro</a:t>
            </a:r>
          </a:p>
        </p:txBody>
      </p:sp>
      <p:sp>
        <p:nvSpPr>
          <p:cNvPr id="8" name="TextBox 7"/>
          <p:cNvSpPr txBox="1"/>
          <p:nvPr/>
        </p:nvSpPr>
        <p:spPr>
          <a:xfrm>
            <a:off x="5796688" y="2085759"/>
            <a:ext cx="1373079" cy="646331"/>
          </a:xfrm>
          <a:prstGeom prst="rect">
            <a:avLst/>
          </a:prstGeom>
          <a:noFill/>
        </p:spPr>
        <p:txBody>
          <a:bodyPr wrap="square" rtlCol="0">
            <a:spAutoFit/>
          </a:bodyPr>
          <a:lstStyle/>
          <a:p>
            <a:pPr algn="ctr"/>
            <a:r>
              <a:rPr lang="fr-BE" dirty="0" err="1"/>
              <a:t>Eastern</a:t>
            </a:r>
            <a:r>
              <a:rPr lang="fr-BE" dirty="0">
                <a:solidFill>
                  <a:schemeClr val="bg2">
                    <a:lumMod val="50000"/>
                  </a:schemeClr>
                </a:solidFill>
              </a:rPr>
              <a:t> </a:t>
            </a:r>
            <a:r>
              <a:rPr lang="fr-BE" dirty="0" err="1"/>
              <a:t>Enlargement</a:t>
            </a:r>
            <a:endParaRPr lang="fr-BE" dirty="0"/>
          </a:p>
        </p:txBody>
      </p:sp>
      <p:cxnSp>
        <p:nvCxnSpPr>
          <p:cNvPr id="16" name="Straight Connector 15"/>
          <p:cNvCxnSpPr/>
          <p:nvPr/>
        </p:nvCxnSpPr>
        <p:spPr>
          <a:xfrm>
            <a:off x="705391" y="28021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a:stCxn id="18" idx="2"/>
          </p:cNvCxnSpPr>
          <p:nvPr/>
        </p:nvCxnSpPr>
        <p:spPr>
          <a:xfrm flipH="1">
            <a:off x="2150227" y="2045067"/>
            <a:ext cx="1" cy="1087715"/>
          </a:xfrm>
          <a:prstGeom prst="line">
            <a:avLst/>
          </a:prstGeom>
        </p:spPr>
        <p:style>
          <a:lnRef idx="1">
            <a:schemeClr val="dk1"/>
          </a:lnRef>
          <a:fillRef idx="0">
            <a:schemeClr val="dk1"/>
          </a:fillRef>
          <a:effectRef idx="0">
            <a:schemeClr val="dk1"/>
          </a:effectRef>
          <a:fontRef idx="minor">
            <a:schemeClr val="tx1"/>
          </a:fontRef>
        </p:style>
      </p:cxnSp>
      <p:sp>
        <p:nvSpPr>
          <p:cNvPr id="52" name="Rectangle 51"/>
          <p:cNvSpPr/>
          <p:nvPr/>
        </p:nvSpPr>
        <p:spPr>
          <a:xfrm>
            <a:off x="5424714" y="4461796"/>
            <a:ext cx="941495" cy="369332"/>
          </a:xfrm>
          <a:prstGeom prst="rect">
            <a:avLst/>
          </a:prstGeom>
        </p:spPr>
        <p:txBody>
          <a:bodyPr wrap="square">
            <a:spAutoFit/>
          </a:bodyPr>
          <a:lstStyle/>
          <a:p>
            <a:pPr algn="ctr"/>
            <a:r>
              <a:rPr lang="fr-BE" b="1" dirty="0">
                <a:solidFill>
                  <a:schemeClr val="accent1">
                    <a:lumMod val="50000"/>
                  </a:schemeClr>
                </a:solidFill>
              </a:rPr>
              <a:t>2002</a:t>
            </a:r>
          </a:p>
        </p:txBody>
      </p:sp>
      <p:sp>
        <p:nvSpPr>
          <p:cNvPr id="90" name="TextBox 89"/>
          <p:cNvSpPr txBox="1"/>
          <p:nvPr/>
        </p:nvSpPr>
        <p:spPr>
          <a:xfrm>
            <a:off x="6725296" y="3979450"/>
            <a:ext cx="1266901" cy="923330"/>
          </a:xfrm>
          <a:prstGeom prst="rect">
            <a:avLst/>
          </a:prstGeom>
          <a:noFill/>
        </p:spPr>
        <p:txBody>
          <a:bodyPr wrap="square" rtlCol="0">
            <a:spAutoFit/>
          </a:bodyPr>
          <a:lstStyle/>
          <a:p>
            <a:pPr algn="ctr"/>
            <a:r>
              <a:rPr lang="en-IE" b="1" dirty="0">
                <a:solidFill>
                  <a:schemeClr val="accent1">
                    <a:lumMod val="50000"/>
                  </a:schemeClr>
                </a:solidFill>
              </a:rPr>
              <a:t>2007</a:t>
            </a:r>
          </a:p>
          <a:p>
            <a:pPr algn="ctr"/>
            <a:r>
              <a:rPr lang="en-IE" dirty="0"/>
              <a:t>Lisbon Treaty</a:t>
            </a:r>
          </a:p>
        </p:txBody>
      </p:sp>
      <p:cxnSp>
        <p:nvCxnSpPr>
          <p:cNvPr id="103" name="Straight Connector 102"/>
          <p:cNvCxnSpPr/>
          <p:nvPr/>
        </p:nvCxnSpPr>
        <p:spPr>
          <a:xfrm>
            <a:off x="1358531" y="36856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a:xfrm>
            <a:off x="5145196" y="2042440"/>
            <a:ext cx="0" cy="1137119"/>
          </a:xfrm>
          <a:prstGeom prst="line">
            <a:avLst/>
          </a:prstGeom>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a:off x="5875322" y="3685933"/>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8057229" y="2042440"/>
            <a:ext cx="0" cy="1090342"/>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7191797" y="1056086"/>
            <a:ext cx="1730863" cy="1200329"/>
          </a:xfrm>
          <a:prstGeom prst="rect">
            <a:avLst/>
          </a:prstGeom>
          <a:noFill/>
        </p:spPr>
        <p:txBody>
          <a:bodyPr wrap="square" rtlCol="0">
            <a:spAutoFit/>
          </a:bodyPr>
          <a:lstStyle/>
          <a:p>
            <a:pPr algn="ctr"/>
            <a:r>
              <a:rPr lang="en-IE" b="1" dirty="0">
                <a:solidFill>
                  <a:schemeClr val="accent1">
                    <a:lumMod val="50000"/>
                  </a:schemeClr>
                </a:solidFill>
              </a:rPr>
              <a:t>2020</a:t>
            </a:r>
          </a:p>
          <a:p>
            <a:pPr algn="ctr"/>
            <a:r>
              <a:rPr lang="en-IE" dirty="0" err="1"/>
              <a:t>NextGenerationEU</a:t>
            </a:r>
            <a:endParaRPr lang="en-IE" dirty="0"/>
          </a:p>
          <a:p>
            <a:pPr algn="ctr"/>
            <a:endParaRPr lang="en-IE" dirty="0"/>
          </a:p>
        </p:txBody>
      </p:sp>
      <p:sp>
        <p:nvSpPr>
          <p:cNvPr id="49" name="Chevron 48"/>
          <p:cNvSpPr/>
          <p:nvPr/>
        </p:nvSpPr>
        <p:spPr>
          <a:xfrm>
            <a:off x="273564" y="3212601"/>
            <a:ext cx="948891" cy="405215"/>
          </a:xfrm>
          <a:prstGeom prst="chevr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51" name="Chevron 50"/>
          <p:cNvSpPr/>
          <p:nvPr/>
        </p:nvSpPr>
        <p:spPr>
          <a:xfrm>
            <a:off x="1008782" y="3210426"/>
            <a:ext cx="945860" cy="408457"/>
          </a:xfrm>
          <a:prstGeom prst="chevron">
            <a:avLst/>
          </a:prstGeom>
          <a:solidFill>
            <a:srgbClr val="002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1" name="TextBox 10"/>
          <p:cNvSpPr txBox="1"/>
          <p:nvPr/>
        </p:nvSpPr>
        <p:spPr>
          <a:xfrm>
            <a:off x="27981" y="2070474"/>
            <a:ext cx="1373158" cy="646331"/>
          </a:xfrm>
          <a:prstGeom prst="rect">
            <a:avLst/>
          </a:prstGeom>
          <a:noFill/>
        </p:spPr>
        <p:txBody>
          <a:bodyPr wrap="square" rtlCol="0">
            <a:spAutoFit/>
          </a:bodyPr>
          <a:lstStyle/>
          <a:p>
            <a:pPr algn="ctr"/>
            <a:r>
              <a:rPr lang="en-IE" b="1" dirty="0">
                <a:solidFill>
                  <a:schemeClr val="accent5">
                    <a:lumMod val="75000"/>
                  </a:schemeClr>
                </a:solidFill>
              </a:rPr>
              <a:t>1945</a:t>
            </a:r>
          </a:p>
          <a:p>
            <a:pPr algn="ctr"/>
            <a:r>
              <a:rPr lang="en-IE" dirty="0"/>
              <a:t>End of WWII</a:t>
            </a:r>
          </a:p>
        </p:txBody>
      </p:sp>
      <p:cxnSp>
        <p:nvCxnSpPr>
          <p:cNvPr id="55" name="Straight Connector 54"/>
          <p:cNvCxnSpPr/>
          <p:nvPr/>
        </p:nvCxnSpPr>
        <p:spPr>
          <a:xfrm>
            <a:off x="2755447" y="3685694"/>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3484016" y="2859425"/>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4293453" y="3749000"/>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6483228" y="2777193"/>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7358747" y="3661780"/>
            <a:ext cx="0" cy="27335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7719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04761F-8A94-0E4B-8476-A73D91B8A152}"/>
              </a:ext>
            </a:extLst>
          </p:cNvPr>
          <p:cNvSpPr/>
          <p:nvPr/>
        </p:nvSpPr>
        <p:spPr>
          <a:xfrm rot="16200000">
            <a:off x="8121069" y="5813766"/>
            <a:ext cx="184217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00B0F0"/>
                </a:solidFill>
                <a:effectLst/>
                <a:uLnTx/>
                <a:uFillTx/>
                <a:latin typeface="Arial" charset="0"/>
                <a:ea typeface="Arial" charset="0"/>
                <a:cs typeface="Arial" charset="0"/>
              </a:rPr>
              <a:t>THE EUROPEAN PROJECT</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43982" y="1635496"/>
            <a:ext cx="3286611" cy="8418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293335" y="1648181"/>
            <a:ext cx="2245502" cy="738664"/>
          </a:xfrm>
          <a:prstGeom prst="rect">
            <a:avLst/>
          </a:prstGeom>
          <a:solidFill>
            <a:schemeClr val="accent1">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rPr>
              <a:t>Belgium, Germany, France, Italy, Luxembourg, Netherlands</a:t>
            </a:r>
          </a:p>
        </p:txBody>
      </p:sp>
      <p:sp>
        <p:nvSpPr>
          <p:cNvPr id="13" name="Rectangle 12"/>
          <p:cNvSpPr/>
          <p:nvPr/>
        </p:nvSpPr>
        <p:spPr>
          <a:xfrm>
            <a:off x="343982" y="2344450"/>
            <a:ext cx="3286611" cy="751805"/>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299719" y="2338604"/>
            <a:ext cx="1892596" cy="738664"/>
          </a:xfrm>
          <a:prstGeom prst="rect">
            <a:avLst/>
          </a:prstGeom>
          <a:noFill/>
        </p:spPr>
        <p:txBody>
          <a:bodyPr wrap="square" rtlCol="0">
            <a:spAutoFit/>
          </a:bodyPr>
          <a:lstStyle/>
          <a:p>
            <a:pPr lvl="0">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Denmark</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Ireland, </a:t>
            </a:r>
            <a:r>
              <a:rPr kumimoji="0" lang="fr-BE" sz="1400" b="1" i="0" u="none" strike="noStrike" kern="1200" cap="none" spc="0" normalizeH="0" baseline="0" noProof="0" dirty="0">
                <a:ln>
                  <a:noFill/>
                </a:ln>
                <a:solidFill>
                  <a:prstClr val="black"/>
                </a:solidFill>
                <a:effectLst/>
                <a:uLnTx/>
                <a:uFillTx/>
              </a:rPr>
              <a:t>United </a:t>
            </a:r>
            <a:r>
              <a:rPr kumimoji="0" lang="fr-BE" sz="1400" b="1" i="0" u="none" strike="noStrike" kern="1200" cap="none" spc="0" normalizeH="0" baseline="0" noProof="0" dirty="0" err="1">
                <a:ln>
                  <a:noFill/>
                </a:ln>
                <a:solidFill>
                  <a:prstClr val="black"/>
                </a:solidFill>
                <a:effectLst/>
                <a:uLnTx/>
                <a:uFillTx/>
              </a:rPr>
              <a:t>Kingdom</a:t>
            </a:r>
            <a:r>
              <a:rPr lang="en-GB" sz="1400" b="1" noProof="0" dirty="0"/>
              <a:t> (UK left the EU in 2020)</a:t>
            </a:r>
            <a:endParaRPr kumimoji="0" lang="fr-BE" sz="1400" b="1" i="0" u="none" strike="noStrike" kern="1200" cap="none" spc="0" normalizeH="0" baseline="0" noProof="0" dirty="0">
              <a:ln>
                <a:noFill/>
              </a:ln>
              <a:solidFill>
                <a:prstClr val="black"/>
              </a:solidFill>
              <a:effectLst/>
              <a:uLnTx/>
              <a:uFillTx/>
            </a:endParaRPr>
          </a:p>
        </p:txBody>
      </p:sp>
      <p:sp>
        <p:nvSpPr>
          <p:cNvPr id="16" name="Rectangle 15"/>
          <p:cNvSpPr/>
          <p:nvPr/>
        </p:nvSpPr>
        <p:spPr>
          <a:xfrm>
            <a:off x="343982" y="3096255"/>
            <a:ext cx="3286612" cy="362075"/>
          </a:xfrm>
          <a:prstGeom prst="rect">
            <a:avLst/>
          </a:prstGeom>
          <a:solidFill>
            <a:srgbClr val="B97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295140" y="3115955"/>
            <a:ext cx="150982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Greece</a:t>
            </a:r>
          </a:p>
        </p:txBody>
      </p:sp>
      <p:sp>
        <p:nvSpPr>
          <p:cNvPr id="19" name="Rectangle 18"/>
          <p:cNvSpPr/>
          <p:nvPr/>
        </p:nvSpPr>
        <p:spPr>
          <a:xfrm>
            <a:off x="343982" y="3417346"/>
            <a:ext cx="3286611" cy="405798"/>
          </a:xfrm>
          <a:prstGeom prst="rect">
            <a:avLst/>
          </a:prstGeom>
          <a:solidFill>
            <a:srgbClr val="FF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299719" y="3471372"/>
            <a:ext cx="154172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Spain, Portugal</a:t>
            </a:r>
          </a:p>
        </p:txBody>
      </p:sp>
      <p:sp>
        <p:nvSpPr>
          <p:cNvPr id="22" name="Rectangle 21"/>
          <p:cNvSpPr/>
          <p:nvPr/>
        </p:nvSpPr>
        <p:spPr>
          <a:xfrm>
            <a:off x="344230" y="3823144"/>
            <a:ext cx="3286611" cy="421032"/>
          </a:xfrm>
          <a:prstGeom prst="rect">
            <a:avLst/>
          </a:prstGeom>
          <a:solidFill>
            <a:srgbClr val="54C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295140" y="3887723"/>
            <a:ext cx="21795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Austria, Finland, Sweden</a:t>
            </a:r>
          </a:p>
        </p:txBody>
      </p:sp>
      <p:sp>
        <p:nvSpPr>
          <p:cNvPr id="25" name="Rectangle 24"/>
          <p:cNvSpPr/>
          <p:nvPr/>
        </p:nvSpPr>
        <p:spPr>
          <a:xfrm>
            <a:off x="343981" y="4232094"/>
            <a:ext cx="3286611" cy="975825"/>
          </a:xfrm>
          <a:prstGeom prst="rect">
            <a:avLst/>
          </a:prstGeom>
          <a:solidFill>
            <a:srgbClr val="C3D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1293335" y="4279939"/>
            <a:ext cx="224730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Czechia, Estonia, Cyprus, Latvia, Lithuania, Hungary, Malta, Poland, Slovenia, Slovakia</a:t>
            </a:r>
          </a:p>
        </p:txBody>
      </p:sp>
      <p:sp>
        <p:nvSpPr>
          <p:cNvPr id="28" name="Rectangle 27"/>
          <p:cNvSpPr/>
          <p:nvPr/>
        </p:nvSpPr>
        <p:spPr>
          <a:xfrm>
            <a:off x="343982" y="5207920"/>
            <a:ext cx="3286612" cy="449248"/>
          </a:xfrm>
          <a:prstGeom prst="rect">
            <a:avLst/>
          </a:prstGeom>
          <a:solidFill>
            <a:srgbClr val="FEF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p:cNvSpPr txBox="1"/>
          <p:nvPr/>
        </p:nvSpPr>
        <p:spPr>
          <a:xfrm>
            <a:off x="1293335" y="5285602"/>
            <a:ext cx="186026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Bulgaria, Romania</a:t>
            </a:r>
          </a:p>
        </p:txBody>
      </p:sp>
      <p:sp>
        <p:nvSpPr>
          <p:cNvPr id="31" name="Rectangle 30"/>
          <p:cNvSpPr/>
          <p:nvPr/>
        </p:nvSpPr>
        <p:spPr>
          <a:xfrm>
            <a:off x="343982" y="5657168"/>
            <a:ext cx="3286611" cy="44838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293335" y="5731356"/>
            <a:ext cx="14987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Croatia</a:t>
            </a:r>
          </a:p>
        </p:txBody>
      </p:sp>
      <p:sp>
        <p:nvSpPr>
          <p:cNvPr id="4" name="TextBox 3">
            <a:extLst>
              <a:ext uri="{FF2B5EF4-FFF2-40B4-BE49-F238E27FC236}">
                <a16:creationId xmlns:a16="http://schemas.microsoft.com/office/drawing/2014/main" id="{C4C91D50-7DC7-8845-A242-EAE1AD1ED3F8}"/>
              </a:ext>
            </a:extLst>
          </p:cNvPr>
          <p:cNvSpPr txBox="1"/>
          <p:nvPr/>
        </p:nvSpPr>
        <p:spPr>
          <a:xfrm>
            <a:off x="4592863" y="3135843"/>
            <a:ext cx="10837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United Kingdom</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FF88FA81-D377-B240-8C05-DF9B3C292C1C}"/>
              </a:ext>
            </a:extLst>
          </p:cNvPr>
          <p:cNvSpPr txBox="1"/>
          <p:nvPr/>
        </p:nvSpPr>
        <p:spPr>
          <a:xfrm>
            <a:off x="4317862" y="2911648"/>
            <a:ext cx="63496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Ireland</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5B53261-23E0-0942-A84F-BF9C5D267D3B}"/>
              </a:ext>
            </a:extLst>
          </p:cNvPr>
          <p:cNvSpPr txBox="1"/>
          <p:nvPr/>
        </p:nvSpPr>
        <p:spPr>
          <a:xfrm>
            <a:off x="5660718" y="3562979"/>
            <a:ext cx="67197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mn-cs"/>
              </a:rPr>
              <a:t>Germany</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1AB29B2D-3351-4748-9E3D-A68B9E9D3F8D}"/>
              </a:ext>
            </a:extLst>
          </p:cNvPr>
          <p:cNvSpPr txBox="1"/>
          <p:nvPr/>
        </p:nvSpPr>
        <p:spPr>
          <a:xfrm>
            <a:off x="4953766" y="3997955"/>
            <a:ext cx="53732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mn-cs"/>
              </a:rPr>
              <a:t>France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424EC0FF-8056-9445-9254-72D8E8867249}"/>
              </a:ext>
            </a:extLst>
          </p:cNvPr>
          <p:cNvSpPr txBox="1"/>
          <p:nvPr/>
        </p:nvSpPr>
        <p:spPr>
          <a:xfrm>
            <a:off x="5157513" y="3525101"/>
            <a:ext cx="61908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mn-cs"/>
              </a:rPr>
              <a:t>Belgium</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63D06523-CA42-BE44-9AB2-AC55A137836A}"/>
              </a:ext>
            </a:extLst>
          </p:cNvPr>
          <p:cNvSpPr txBox="1"/>
          <p:nvPr/>
        </p:nvSpPr>
        <p:spPr>
          <a:xfrm>
            <a:off x="5440944" y="3338623"/>
            <a:ext cx="84029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mn-cs"/>
              </a:rPr>
              <a:t>Netherlands</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2D56875-B97F-0D46-8587-69ABEE0BAE27}"/>
              </a:ext>
            </a:extLst>
          </p:cNvPr>
          <p:cNvSpPr txBox="1"/>
          <p:nvPr/>
        </p:nvSpPr>
        <p:spPr>
          <a:xfrm>
            <a:off x="5107907" y="3734659"/>
            <a:ext cx="84830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mn-cs"/>
              </a:rPr>
              <a:t>Luxembourg</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0ED9FD2D-EF10-5C46-BB0E-745C2303C53E}"/>
              </a:ext>
            </a:extLst>
          </p:cNvPr>
          <p:cNvSpPr txBox="1"/>
          <p:nvPr/>
        </p:nvSpPr>
        <p:spPr>
          <a:xfrm>
            <a:off x="5861092" y="4647317"/>
            <a:ext cx="41870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mn-cs"/>
              </a:rPr>
              <a:t>Italy</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5F84907-4AE7-A440-AE5F-2230E0EAC182}"/>
              </a:ext>
            </a:extLst>
          </p:cNvPr>
          <p:cNvSpPr/>
          <p:nvPr/>
        </p:nvSpPr>
        <p:spPr>
          <a:xfrm>
            <a:off x="4209333" y="4794907"/>
            <a:ext cx="47801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Spain</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AAEA3C3-E3F3-4244-A40D-C53AFB1F79D0}"/>
              </a:ext>
            </a:extLst>
          </p:cNvPr>
          <p:cNvSpPr/>
          <p:nvPr/>
        </p:nvSpPr>
        <p:spPr>
          <a:xfrm>
            <a:off x="3721251" y="4636640"/>
            <a:ext cx="63671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Portugal</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66AB6C-D960-7741-94FF-A455F9BC782A}"/>
              </a:ext>
            </a:extLst>
          </p:cNvPr>
          <p:cNvSpPr/>
          <p:nvPr/>
        </p:nvSpPr>
        <p:spPr>
          <a:xfrm>
            <a:off x="6262097" y="4366396"/>
            <a:ext cx="56778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Croatia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FCE7A43-0EDC-FE4E-B175-272665A49EB3}"/>
              </a:ext>
            </a:extLst>
          </p:cNvPr>
          <p:cNvSpPr/>
          <p:nvPr/>
        </p:nvSpPr>
        <p:spPr>
          <a:xfrm>
            <a:off x="6793543" y="5162492"/>
            <a:ext cx="55656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Greece</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81BB6AD1-DE5E-8B4D-9384-D4DBA2EFF306}"/>
              </a:ext>
            </a:extLst>
          </p:cNvPr>
          <p:cNvSpPr/>
          <p:nvPr/>
        </p:nvSpPr>
        <p:spPr>
          <a:xfrm>
            <a:off x="7071824" y="4671796"/>
            <a:ext cx="62068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Bulgaria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978AAF8-B9C7-E94E-BF1F-8E0B18F2DAD4}"/>
              </a:ext>
            </a:extLst>
          </p:cNvPr>
          <p:cNvSpPr/>
          <p:nvPr/>
        </p:nvSpPr>
        <p:spPr>
          <a:xfrm>
            <a:off x="6956259" y="4239630"/>
            <a:ext cx="65594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Romania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F3B2D003-957A-444E-8692-B761F0402118}"/>
              </a:ext>
            </a:extLst>
          </p:cNvPr>
          <p:cNvSpPr/>
          <p:nvPr/>
        </p:nvSpPr>
        <p:spPr>
          <a:xfrm>
            <a:off x="6029418" y="4251281"/>
            <a:ext cx="63511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Slovenia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6C295AF7-93A7-8A45-BFE7-8DD380533AB0}"/>
              </a:ext>
            </a:extLst>
          </p:cNvPr>
          <p:cNvSpPr/>
          <p:nvPr/>
        </p:nvSpPr>
        <p:spPr>
          <a:xfrm>
            <a:off x="6450857" y="4102530"/>
            <a:ext cx="63190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Hungary</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9BA2E72-7248-254C-B460-EFB488EDA3F7}"/>
              </a:ext>
            </a:extLst>
          </p:cNvPr>
          <p:cNvSpPr/>
          <p:nvPr/>
        </p:nvSpPr>
        <p:spPr>
          <a:xfrm>
            <a:off x="6471471" y="3890538"/>
            <a:ext cx="62549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Slovakia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3D38D58-3411-BF4B-A206-0B6337C742EA}"/>
              </a:ext>
            </a:extLst>
          </p:cNvPr>
          <p:cNvSpPr/>
          <p:nvPr/>
        </p:nvSpPr>
        <p:spPr>
          <a:xfrm>
            <a:off x="6470059" y="3428234"/>
            <a:ext cx="55496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Poland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0D60B5F3-D354-6543-998E-39A64F9EFA64}"/>
              </a:ext>
            </a:extLst>
          </p:cNvPr>
          <p:cNvSpPr/>
          <p:nvPr/>
        </p:nvSpPr>
        <p:spPr>
          <a:xfrm>
            <a:off x="6115792" y="3756799"/>
            <a:ext cx="583814" cy="246221"/>
          </a:xfrm>
          <a:prstGeom prst="rect">
            <a:avLst/>
          </a:prstGeom>
        </p:spPr>
        <p:txBody>
          <a:bodyPr wrap="none">
            <a:spAutoFit/>
          </a:bodyPr>
          <a:lstStyle/>
          <a:p>
            <a:pPr lvl="0">
              <a:defRPr/>
            </a:pPr>
            <a:r>
              <a:rPr lang="en-GB" sz="1000" b="1" dirty="0" err="1">
                <a:solidFill>
                  <a:prstClr val="black"/>
                </a:solidFill>
              </a:rPr>
              <a:t>Czechia</a:t>
            </a:r>
            <a:endParaRPr lang="en-GB" sz="1000" b="1" dirty="0">
              <a:solidFill>
                <a:prstClr val="black"/>
              </a:solidFill>
            </a:endParaRPr>
          </a:p>
        </p:txBody>
      </p:sp>
      <p:sp>
        <p:nvSpPr>
          <p:cNvPr id="50" name="Rectangle 49">
            <a:extLst>
              <a:ext uri="{FF2B5EF4-FFF2-40B4-BE49-F238E27FC236}">
                <a16:creationId xmlns:a16="http://schemas.microsoft.com/office/drawing/2014/main" id="{C79E3BD7-8869-674A-BC91-7808926CA798}"/>
              </a:ext>
            </a:extLst>
          </p:cNvPr>
          <p:cNvSpPr/>
          <p:nvPr/>
        </p:nvSpPr>
        <p:spPr>
          <a:xfrm>
            <a:off x="6150812" y="2397363"/>
            <a:ext cx="60785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Sweden</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144B6949-2685-2F43-9D04-7EF7680CB494}"/>
              </a:ext>
            </a:extLst>
          </p:cNvPr>
          <p:cNvSpPr/>
          <p:nvPr/>
        </p:nvSpPr>
        <p:spPr>
          <a:xfrm>
            <a:off x="6872350" y="2028905"/>
            <a:ext cx="57740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Finland</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ABC140CB-B48B-1C4F-971E-024687CCCF52}"/>
              </a:ext>
            </a:extLst>
          </p:cNvPr>
          <p:cNvSpPr/>
          <p:nvPr/>
        </p:nvSpPr>
        <p:spPr>
          <a:xfrm>
            <a:off x="6878212" y="2520473"/>
            <a:ext cx="57579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Estonia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A10FFE75-900A-9547-9B5E-495A3820B75D}"/>
              </a:ext>
            </a:extLst>
          </p:cNvPr>
          <p:cNvSpPr/>
          <p:nvPr/>
        </p:nvSpPr>
        <p:spPr>
          <a:xfrm>
            <a:off x="6910021" y="2766694"/>
            <a:ext cx="50206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Latvia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7F7D1D41-25E2-244A-9B83-5F76E8E97437}"/>
              </a:ext>
            </a:extLst>
          </p:cNvPr>
          <p:cNvSpPr/>
          <p:nvPr/>
        </p:nvSpPr>
        <p:spPr>
          <a:xfrm>
            <a:off x="6747539" y="2975579"/>
            <a:ext cx="67999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Lithuania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9B7A5158-2C2C-1D4B-AB25-3172D3B78FFB}"/>
              </a:ext>
            </a:extLst>
          </p:cNvPr>
          <p:cNvSpPr/>
          <p:nvPr/>
        </p:nvSpPr>
        <p:spPr>
          <a:xfrm>
            <a:off x="6012670" y="5731655"/>
            <a:ext cx="49885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Malta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4AB9EC1-0E10-6642-B3AB-E2A2CAEFB487}"/>
              </a:ext>
            </a:extLst>
          </p:cNvPr>
          <p:cNvSpPr/>
          <p:nvPr/>
        </p:nvSpPr>
        <p:spPr>
          <a:xfrm>
            <a:off x="8014021" y="5731655"/>
            <a:ext cx="54694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Cyprus</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BF1B536-5DFC-FB45-BD72-58AA38652A4B}"/>
              </a:ext>
            </a:extLst>
          </p:cNvPr>
          <p:cNvSpPr/>
          <p:nvPr/>
        </p:nvSpPr>
        <p:spPr>
          <a:xfrm>
            <a:off x="5627456" y="2852505"/>
            <a:ext cx="67037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Denmark</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37926475-0764-8846-8542-1C8EF916CD87}"/>
              </a:ext>
            </a:extLst>
          </p:cNvPr>
          <p:cNvSpPr/>
          <p:nvPr/>
        </p:nvSpPr>
        <p:spPr>
          <a:xfrm>
            <a:off x="6012670" y="4091189"/>
            <a:ext cx="56618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Austria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392" y="1868"/>
            <a:ext cx="3634986" cy="804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3200" b="1" dirty="0">
                <a:solidFill>
                  <a:srgbClr val="00B0F0"/>
                </a:solidFill>
              </a:rPr>
              <a:t>      EU COUNTRIES</a:t>
            </a:r>
          </a:p>
        </p:txBody>
      </p:sp>
      <p:sp>
        <p:nvSpPr>
          <p:cNvPr id="59"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60" name="TextBox 59"/>
          <p:cNvSpPr txBox="1"/>
          <p:nvPr/>
        </p:nvSpPr>
        <p:spPr>
          <a:xfrm>
            <a:off x="340757" y="1802443"/>
            <a:ext cx="9957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white"/>
                </a:solidFill>
                <a:effectLst/>
                <a:uLnTx/>
                <a:uFillTx/>
                <a:latin typeface="Calibri" panose="020F0502020204030204"/>
                <a:ea typeface="+mn-ea"/>
                <a:cs typeface="+mn-cs"/>
              </a:rPr>
              <a:t>1951</a:t>
            </a:r>
          </a:p>
        </p:txBody>
      </p:sp>
      <p:sp>
        <p:nvSpPr>
          <p:cNvPr id="61" name="TextBox 60"/>
          <p:cNvSpPr txBox="1"/>
          <p:nvPr/>
        </p:nvSpPr>
        <p:spPr>
          <a:xfrm>
            <a:off x="331668" y="250250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1973</a:t>
            </a:r>
          </a:p>
        </p:txBody>
      </p:sp>
      <p:sp>
        <p:nvSpPr>
          <p:cNvPr id="62" name="TextBox 61"/>
          <p:cNvSpPr txBox="1"/>
          <p:nvPr/>
        </p:nvSpPr>
        <p:spPr>
          <a:xfrm>
            <a:off x="341795" y="305081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1981</a:t>
            </a:r>
          </a:p>
        </p:txBody>
      </p:sp>
      <p:sp>
        <p:nvSpPr>
          <p:cNvPr id="63" name="TextBox 62"/>
          <p:cNvSpPr txBox="1"/>
          <p:nvPr/>
        </p:nvSpPr>
        <p:spPr>
          <a:xfrm>
            <a:off x="341047" y="3436815"/>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1986</a:t>
            </a:r>
          </a:p>
        </p:txBody>
      </p:sp>
      <p:sp>
        <p:nvSpPr>
          <p:cNvPr id="64" name="TextBox 63"/>
          <p:cNvSpPr txBox="1"/>
          <p:nvPr/>
        </p:nvSpPr>
        <p:spPr>
          <a:xfrm>
            <a:off x="331668" y="3844650"/>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1995</a:t>
            </a:r>
          </a:p>
        </p:txBody>
      </p:sp>
      <p:sp>
        <p:nvSpPr>
          <p:cNvPr id="65" name="TextBox 64"/>
          <p:cNvSpPr txBox="1"/>
          <p:nvPr/>
        </p:nvSpPr>
        <p:spPr>
          <a:xfrm>
            <a:off x="343982" y="4525700"/>
            <a:ext cx="1091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2004</a:t>
            </a:r>
          </a:p>
        </p:txBody>
      </p:sp>
      <p:sp>
        <p:nvSpPr>
          <p:cNvPr id="66" name="TextBox 65"/>
          <p:cNvSpPr txBox="1"/>
          <p:nvPr/>
        </p:nvSpPr>
        <p:spPr>
          <a:xfrm>
            <a:off x="347021" y="5236792"/>
            <a:ext cx="7366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2007</a:t>
            </a:r>
          </a:p>
        </p:txBody>
      </p:sp>
      <p:sp>
        <p:nvSpPr>
          <p:cNvPr id="67" name="TextBox 66"/>
          <p:cNvSpPr txBox="1"/>
          <p:nvPr/>
        </p:nvSpPr>
        <p:spPr>
          <a:xfrm>
            <a:off x="331949" y="5681305"/>
            <a:ext cx="7844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2013</a:t>
            </a:r>
          </a:p>
        </p:txBody>
      </p:sp>
    </p:spTree>
    <p:extLst>
      <p:ext uri="{BB962C8B-B14F-4D97-AF65-F5344CB8AC3E}">
        <p14:creationId xmlns:p14="http://schemas.microsoft.com/office/powerpoint/2010/main" val="1987641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p&#10;&#10;Description automatically generated">
            <a:extLst>
              <a:ext uri="{FF2B5EF4-FFF2-40B4-BE49-F238E27FC236}">
                <a16:creationId xmlns:a16="http://schemas.microsoft.com/office/drawing/2014/main" id="{4EA9B930-9683-18F3-DBE7-9E750D397617}"/>
              </a:ext>
            </a:extLst>
          </p:cNvPr>
          <p:cNvPicPr>
            <a:picLocks noChangeAspect="1"/>
          </p:cNvPicPr>
          <p:nvPr/>
        </p:nvPicPr>
        <p:blipFill rotWithShape="1">
          <a:blip r:embed="rId3"/>
          <a:srcRect l="19725" t="4749" r="12039" b="-713"/>
          <a:stretch/>
        </p:blipFill>
        <p:spPr>
          <a:xfrm>
            <a:off x="892135" y="913182"/>
            <a:ext cx="5904906" cy="5335460"/>
          </a:xfrm>
          <a:prstGeom prst="rect">
            <a:avLst/>
          </a:prstGeom>
        </p:spPr>
      </p:pic>
      <p:sp>
        <p:nvSpPr>
          <p:cNvPr id="14" name="Rectangle 13">
            <a:extLst>
              <a:ext uri="{FF2B5EF4-FFF2-40B4-BE49-F238E27FC236}">
                <a16:creationId xmlns:a16="http://schemas.microsoft.com/office/drawing/2014/main" id="{C104761F-8A94-0E4B-8476-A73D91B8A152}"/>
              </a:ext>
            </a:extLst>
          </p:cNvPr>
          <p:cNvSpPr/>
          <p:nvPr/>
        </p:nvSpPr>
        <p:spPr>
          <a:xfrm rot="16200000">
            <a:off x="8121069" y="5813766"/>
            <a:ext cx="1842171"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THE EUROPEAN PROJECT</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9847"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D23D049-342E-3149-902A-53E0A910D6BA}"/>
              </a:ext>
            </a:extLst>
          </p:cNvPr>
          <p:cNvSpPr txBox="1"/>
          <p:nvPr/>
        </p:nvSpPr>
        <p:spPr>
          <a:xfrm>
            <a:off x="946578" y="6218404"/>
            <a:ext cx="2830271" cy="338554"/>
          </a:xfrm>
          <a:prstGeom prst="rect">
            <a:avLst/>
          </a:prstGeom>
          <a:solidFill>
            <a:srgbClr val="0085C5"/>
          </a:solidFill>
        </p:spPr>
        <p:txBody>
          <a:bodyPr wrap="square" rtlCol="0">
            <a:spAutoFit/>
          </a:bodyPr>
          <a:lstStyle/>
          <a:p>
            <a:r>
              <a:rPr lang="en-US" sz="1600" dirty="0">
                <a:solidFill>
                  <a:schemeClr val="bg1"/>
                </a:solidFill>
              </a:rPr>
              <a:t>Schengen area countries</a:t>
            </a:r>
          </a:p>
        </p:txBody>
      </p:sp>
      <p:sp>
        <p:nvSpPr>
          <p:cNvPr id="43" name="TextBox 42">
            <a:extLst>
              <a:ext uri="{FF2B5EF4-FFF2-40B4-BE49-F238E27FC236}">
                <a16:creationId xmlns:a16="http://schemas.microsoft.com/office/drawing/2014/main" id="{1E30162E-2BF7-9445-907A-53C52ADD20D8}"/>
              </a:ext>
            </a:extLst>
          </p:cNvPr>
          <p:cNvSpPr txBox="1"/>
          <p:nvPr/>
        </p:nvSpPr>
        <p:spPr>
          <a:xfrm>
            <a:off x="3714819" y="6218404"/>
            <a:ext cx="3072428" cy="338554"/>
          </a:xfrm>
          <a:prstGeom prst="rect">
            <a:avLst/>
          </a:prstGeom>
          <a:solidFill>
            <a:srgbClr val="31C5F1"/>
          </a:solidFill>
        </p:spPr>
        <p:txBody>
          <a:bodyPr wrap="square" rtlCol="0">
            <a:spAutoFit/>
          </a:bodyPr>
          <a:lstStyle/>
          <a:p>
            <a:r>
              <a:rPr lang="en-US" sz="1600" dirty="0"/>
              <a:t>Non-Schengen area EU countries</a:t>
            </a:r>
            <a:endParaRPr lang="en-US" sz="1600" dirty="0">
              <a:solidFill>
                <a:schemeClr val="bg1"/>
              </a:solidFill>
            </a:endParaRPr>
          </a:p>
        </p:txBody>
      </p:sp>
      <p:sp>
        <p:nvSpPr>
          <p:cNvPr id="5" name="Rectangle 4"/>
          <p:cNvSpPr/>
          <p:nvPr/>
        </p:nvSpPr>
        <p:spPr>
          <a:xfrm>
            <a:off x="11971" y="-1218"/>
            <a:ext cx="3702848"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SCHENGEN AREA</a:t>
            </a:r>
          </a:p>
        </p:txBody>
      </p:sp>
      <p:sp>
        <p:nvSpPr>
          <p:cNvPr id="2" name="Flowchart: Connector 1"/>
          <p:cNvSpPr/>
          <p:nvPr/>
        </p:nvSpPr>
        <p:spPr>
          <a:xfrm>
            <a:off x="6036290" y="1846305"/>
            <a:ext cx="2863557" cy="2735494"/>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Did you know? </a:t>
            </a:r>
          </a:p>
          <a:p>
            <a:pPr algn="ctr"/>
            <a:r>
              <a:rPr lang="en-GB" b="1" dirty="0">
                <a:solidFill>
                  <a:schemeClr val="bg1"/>
                </a:solidFill>
              </a:rPr>
              <a:t>You can travel freely between the 27 countries of the Schengen area without showing your passport</a:t>
            </a:r>
          </a:p>
        </p:txBody>
      </p:sp>
      <p:sp>
        <p:nvSpPr>
          <p:cNvPr id="4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Tree>
    <p:extLst>
      <p:ext uri="{BB962C8B-B14F-4D97-AF65-F5344CB8AC3E}">
        <p14:creationId xmlns:p14="http://schemas.microsoft.com/office/powerpoint/2010/main" val="3562266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1B776F-8A33-D1B3-BE89-192852B846A2}"/>
              </a:ext>
            </a:extLst>
          </p:cNvPr>
          <p:cNvSpPr/>
          <p:nvPr/>
        </p:nvSpPr>
        <p:spPr>
          <a:xfrm>
            <a:off x="1295400" y="1198880"/>
            <a:ext cx="6623474" cy="4969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descr="Map&#10;&#10;Description automatically generated">
            <a:extLst>
              <a:ext uri="{FF2B5EF4-FFF2-40B4-BE49-F238E27FC236}">
                <a16:creationId xmlns:a16="http://schemas.microsoft.com/office/drawing/2014/main" id="{8B897CEA-657A-F065-7290-3B5BCD2F7A04}"/>
              </a:ext>
            </a:extLst>
          </p:cNvPr>
          <p:cNvPicPr>
            <a:picLocks noChangeAspect="1"/>
          </p:cNvPicPr>
          <p:nvPr/>
        </p:nvPicPr>
        <p:blipFill rotWithShape="1">
          <a:blip r:embed="rId3"/>
          <a:srcRect l="22981" t="15416" r="4374"/>
          <a:stretch/>
        </p:blipFill>
        <p:spPr>
          <a:xfrm>
            <a:off x="1276203" y="1198878"/>
            <a:ext cx="6642671" cy="4969320"/>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0784" y="4550525"/>
            <a:ext cx="913808" cy="898436"/>
          </a:xfrm>
          <a:prstGeom prst="rect">
            <a:avLst/>
          </a:prstGeom>
        </p:spPr>
      </p:pic>
      <p:sp>
        <p:nvSpPr>
          <p:cNvPr id="17" name="Rectangle 16">
            <a:extLst>
              <a:ext uri="{FF2B5EF4-FFF2-40B4-BE49-F238E27FC236}">
                <a16:creationId xmlns:a16="http://schemas.microsoft.com/office/drawing/2014/main" id="{C104761F-8A94-0E4B-8476-A73D91B8A152}"/>
              </a:ext>
            </a:extLst>
          </p:cNvPr>
          <p:cNvSpPr/>
          <p:nvPr/>
        </p:nvSpPr>
        <p:spPr>
          <a:xfrm rot="16200000">
            <a:off x="8121069" y="5813766"/>
            <a:ext cx="1842171"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THE EUROPEAN PROJECT</a:t>
            </a:r>
          </a:p>
        </p:txBody>
      </p:sp>
      <p:sp>
        <p:nvSpPr>
          <p:cNvPr id="143" name="Rectangle 142">
            <a:extLst>
              <a:ext uri="{FF2B5EF4-FFF2-40B4-BE49-F238E27FC236}">
                <a16:creationId xmlns:a16="http://schemas.microsoft.com/office/drawing/2014/main" id="{7CBA8065-995C-B140-930A-BB060328E2DF}"/>
              </a:ext>
            </a:extLst>
          </p:cNvPr>
          <p:cNvSpPr/>
          <p:nvPr/>
        </p:nvSpPr>
        <p:spPr>
          <a:xfrm>
            <a:off x="897750" y="2366975"/>
            <a:ext cx="184731" cy="246221"/>
          </a:xfrm>
          <a:prstGeom prst="rect">
            <a:avLst/>
          </a:prstGeom>
        </p:spPr>
        <p:txBody>
          <a:bodyPr wrap="none">
            <a:spAutoFit/>
          </a:bodyPr>
          <a:lstStyle/>
          <a:p>
            <a:endParaRPr lang="en-GB" sz="1000" dirty="0"/>
          </a:p>
        </p:txBody>
      </p:sp>
      <p:sp>
        <p:nvSpPr>
          <p:cNvPr id="39" name="TextBox 38">
            <a:extLst>
              <a:ext uri="{FF2B5EF4-FFF2-40B4-BE49-F238E27FC236}">
                <a16:creationId xmlns:a16="http://schemas.microsoft.com/office/drawing/2014/main" id="{731A0997-57C4-E045-96CF-E5BA10AD43D3}"/>
              </a:ext>
            </a:extLst>
          </p:cNvPr>
          <p:cNvSpPr txBox="1"/>
          <p:nvPr/>
        </p:nvSpPr>
        <p:spPr>
          <a:xfrm>
            <a:off x="4550834" y="6168202"/>
            <a:ext cx="3368040" cy="338554"/>
          </a:xfrm>
          <a:prstGeom prst="rect">
            <a:avLst/>
          </a:prstGeom>
          <a:solidFill>
            <a:srgbClr val="FFC000"/>
          </a:solidFill>
        </p:spPr>
        <p:txBody>
          <a:bodyPr wrap="square" rtlCol="0">
            <a:spAutoFit/>
          </a:bodyPr>
          <a:lstStyle/>
          <a:p>
            <a:r>
              <a:rPr lang="en-US" sz="1600" b="1" dirty="0"/>
              <a:t>EU countries that do not use the Euro</a:t>
            </a:r>
            <a:endParaRPr lang="en-US" sz="1600" b="1" dirty="0">
              <a:solidFill>
                <a:schemeClr val="bg1"/>
              </a:solidFill>
            </a:endParaRPr>
          </a:p>
        </p:txBody>
      </p:sp>
      <p:sp>
        <p:nvSpPr>
          <p:cNvPr id="40" name="TextBox 39">
            <a:extLst>
              <a:ext uri="{FF2B5EF4-FFF2-40B4-BE49-F238E27FC236}">
                <a16:creationId xmlns:a16="http://schemas.microsoft.com/office/drawing/2014/main" id="{2510B4BB-D05A-8743-B906-AD2B7E937A3B}"/>
              </a:ext>
            </a:extLst>
          </p:cNvPr>
          <p:cNvSpPr txBox="1"/>
          <p:nvPr/>
        </p:nvSpPr>
        <p:spPr>
          <a:xfrm>
            <a:off x="1295576" y="6168202"/>
            <a:ext cx="3255434" cy="338554"/>
          </a:xfrm>
          <a:prstGeom prst="rect">
            <a:avLst/>
          </a:prstGeom>
          <a:solidFill>
            <a:srgbClr val="00B0F0"/>
          </a:solidFill>
        </p:spPr>
        <p:txBody>
          <a:bodyPr wrap="square" rtlCol="0">
            <a:spAutoFit/>
          </a:bodyPr>
          <a:lstStyle/>
          <a:p>
            <a:r>
              <a:rPr lang="en-US" sz="1600" b="1" dirty="0"/>
              <a:t>EU countries that use the Euro </a:t>
            </a:r>
          </a:p>
        </p:txBody>
      </p:sp>
      <p:sp>
        <p:nvSpPr>
          <p:cNvPr id="42"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cxnSp>
        <p:nvCxnSpPr>
          <p:cNvPr id="154" name="Connecteur droit 10">
            <a:extLst>
              <a:ext uri="{FF2B5EF4-FFF2-40B4-BE49-F238E27FC236}">
                <a16:creationId xmlns:a16="http://schemas.microsoft.com/office/drawing/2014/main" id="{5210E45B-69ED-2949-8AA6-29C7C026AFBA}"/>
              </a:ext>
            </a:extLst>
          </p:cNvPr>
          <p:cNvCxnSpPr/>
          <p:nvPr/>
        </p:nvCxnSpPr>
        <p:spPr>
          <a:xfrm>
            <a:off x="8899847"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5342" y="1295"/>
            <a:ext cx="2907951"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EURO AREA</a:t>
            </a:r>
          </a:p>
        </p:txBody>
      </p:sp>
      <p:sp>
        <p:nvSpPr>
          <p:cNvPr id="6" name="Flowchart: Connector 5"/>
          <p:cNvSpPr/>
          <p:nvPr/>
        </p:nvSpPr>
        <p:spPr>
          <a:xfrm>
            <a:off x="6198302" y="605210"/>
            <a:ext cx="2701545" cy="2585894"/>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GB" sz="2000" b="1" dirty="0">
                <a:solidFill>
                  <a:schemeClr val="tx1"/>
                </a:solidFill>
              </a:rPr>
              <a:t> 20 EU countries now use the euro as their official currency</a:t>
            </a:r>
          </a:p>
        </p:txBody>
      </p:sp>
      <p:pic>
        <p:nvPicPr>
          <p:cNvPr id="4" name="Picture 3">
            <a:extLst>
              <a:ext uri="{FF2B5EF4-FFF2-40B4-BE49-F238E27FC236}">
                <a16:creationId xmlns:a16="http://schemas.microsoft.com/office/drawing/2014/main" id="{8E3883AB-BD2B-0425-3CC0-F37F7C7C030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0784" y="4550525"/>
            <a:ext cx="913808" cy="898436"/>
          </a:xfrm>
          <a:prstGeom prst="rect">
            <a:avLst/>
          </a:prstGeom>
        </p:spPr>
      </p:pic>
    </p:spTree>
    <p:extLst>
      <p:ext uri="{BB962C8B-B14F-4D97-AF65-F5344CB8AC3E}">
        <p14:creationId xmlns:p14="http://schemas.microsoft.com/office/powerpoint/2010/main" val="1517272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9240" cy="6858000"/>
          </a:xfrm>
          <a:prstGeom prst="rect">
            <a:avLst/>
          </a:prstGeom>
        </p:spPr>
      </p:pic>
      <p:sp>
        <p:nvSpPr>
          <p:cNvPr id="3" name="Rectangle 2"/>
          <p:cNvSpPr/>
          <p:nvPr/>
        </p:nvSpPr>
        <p:spPr>
          <a:xfrm>
            <a:off x="99054" y="281185"/>
            <a:ext cx="4325698" cy="57478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b="1" dirty="0"/>
          </a:p>
        </p:txBody>
      </p:sp>
      <p:sp>
        <p:nvSpPr>
          <p:cNvPr id="4" name="TextBox 3"/>
          <p:cNvSpPr txBox="1"/>
          <p:nvPr/>
        </p:nvSpPr>
        <p:spPr>
          <a:xfrm>
            <a:off x="518160" y="441960"/>
            <a:ext cx="3017520" cy="461665"/>
          </a:xfrm>
          <a:prstGeom prst="rect">
            <a:avLst/>
          </a:prstGeom>
          <a:noFill/>
        </p:spPr>
        <p:txBody>
          <a:bodyPr wrap="square" rtlCol="0">
            <a:spAutoFit/>
          </a:bodyPr>
          <a:lstStyle/>
          <a:p>
            <a:r>
              <a:rPr lang="en-IE" sz="2400" b="1" dirty="0"/>
              <a:t>TABLE OF CONTENTS</a:t>
            </a:r>
          </a:p>
        </p:txBody>
      </p:sp>
      <p:pic>
        <p:nvPicPr>
          <p:cNvPr id="5" name="Content Placeholder 7"/>
          <p:cNvPicPr>
            <a:picLocks noChangeAspect="1"/>
          </p:cNvPicPr>
          <p:nvPr/>
        </p:nvPicPr>
        <p:blipFill>
          <a:blip r:embed="rId4"/>
          <a:stretch>
            <a:fillRect/>
          </a:stretch>
        </p:blipFill>
        <p:spPr>
          <a:xfrm>
            <a:off x="276579" y="1209546"/>
            <a:ext cx="396274" cy="396274"/>
          </a:xfrm>
          <a:prstGeom prst="rect">
            <a:avLst/>
          </a:prstGeom>
        </p:spPr>
      </p:pic>
      <p:sp>
        <p:nvSpPr>
          <p:cNvPr id="6" name="Larme 17"/>
          <p:cNvSpPr/>
          <p:nvPr/>
        </p:nvSpPr>
        <p:spPr>
          <a:xfrm rot="5400000">
            <a:off x="276579" y="2090741"/>
            <a:ext cx="397052" cy="397052"/>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Larme 17"/>
          <p:cNvSpPr/>
          <p:nvPr/>
        </p:nvSpPr>
        <p:spPr>
          <a:xfrm rot="5400000">
            <a:off x="279057" y="2939404"/>
            <a:ext cx="397052" cy="397052"/>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Larme 17"/>
          <p:cNvSpPr/>
          <p:nvPr/>
        </p:nvSpPr>
        <p:spPr>
          <a:xfrm rot="5400000">
            <a:off x="244343" y="3707339"/>
            <a:ext cx="397052" cy="397052"/>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Larme 17"/>
          <p:cNvSpPr/>
          <p:nvPr/>
        </p:nvSpPr>
        <p:spPr>
          <a:xfrm rot="5400000">
            <a:off x="244343" y="4544050"/>
            <a:ext cx="397052" cy="397052"/>
          </a:xfrm>
          <a:prstGeom prst="teardrop">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Larme 17"/>
          <p:cNvSpPr/>
          <p:nvPr/>
        </p:nvSpPr>
        <p:spPr>
          <a:xfrm rot="5400000">
            <a:off x="226822" y="5402653"/>
            <a:ext cx="397052" cy="397052"/>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Box 10"/>
          <p:cNvSpPr txBox="1"/>
          <p:nvPr/>
        </p:nvSpPr>
        <p:spPr>
          <a:xfrm>
            <a:off x="718370" y="1259090"/>
            <a:ext cx="2407886" cy="400110"/>
          </a:xfrm>
          <a:prstGeom prst="rect">
            <a:avLst/>
          </a:prstGeom>
          <a:noFill/>
        </p:spPr>
        <p:txBody>
          <a:bodyPr wrap="square" rtlCol="0">
            <a:spAutoFit/>
          </a:bodyPr>
          <a:lstStyle/>
          <a:p>
            <a:r>
              <a:rPr lang="fr-FR" sz="2000" b="1" dirty="0">
                <a:latin typeface="Calibri" charset="0"/>
                <a:ea typeface="Calibri" charset="0"/>
                <a:cs typeface="Calibri" charset="0"/>
              </a:rPr>
              <a:t>WHAT IS EUROPE?</a:t>
            </a:r>
          </a:p>
        </p:txBody>
      </p:sp>
      <p:sp>
        <p:nvSpPr>
          <p:cNvPr id="12" name="TextBox 11"/>
          <p:cNvSpPr txBox="1"/>
          <p:nvPr/>
        </p:nvSpPr>
        <p:spPr>
          <a:xfrm>
            <a:off x="746116" y="2149239"/>
            <a:ext cx="2865086" cy="677108"/>
          </a:xfrm>
          <a:prstGeom prst="rect">
            <a:avLst/>
          </a:prstGeom>
          <a:noFill/>
        </p:spPr>
        <p:txBody>
          <a:bodyPr wrap="square" rtlCol="0">
            <a:spAutoFit/>
          </a:bodyPr>
          <a:lstStyle/>
          <a:p>
            <a:r>
              <a:rPr lang="fr-FR" sz="2000" b="1" dirty="0">
                <a:latin typeface="Calibri" charset="0"/>
                <a:ea typeface="Calibri" charset="0"/>
                <a:cs typeface="Calibri" charset="0"/>
              </a:rPr>
              <a:t>THE EUROPEAN PROJECT</a:t>
            </a:r>
          </a:p>
          <a:p>
            <a:endParaRPr lang="en-IE" dirty="0"/>
          </a:p>
        </p:txBody>
      </p:sp>
      <p:sp>
        <p:nvSpPr>
          <p:cNvPr id="13" name="TextBox 12"/>
          <p:cNvSpPr txBox="1"/>
          <p:nvPr/>
        </p:nvSpPr>
        <p:spPr>
          <a:xfrm>
            <a:off x="771991" y="3012152"/>
            <a:ext cx="2865086" cy="400110"/>
          </a:xfrm>
          <a:prstGeom prst="rect">
            <a:avLst/>
          </a:prstGeom>
          <a:noFill/>
        </p:spPr>
        <p:txBody>
          <a:bodyPr wrap="square" rtlCol="0">
            <a:spAutoFit/>
          </a:bodyPr>
          <a:lstStyle/>
          <a:p>
            <a:r>
              <a:rPr lang="en-IE" sz="2000" b="1" dirty="0"/>
              <a:t>WHAT DOES THE EU DO?</a:t>
            </a:r>
          </a:p>
        </p:txBody>
      </p:sp>
      <p:sp>
        <p:nvSpPr>
          <p:cNvPr id="14" name="TextBox 13"/>
          <p:cNvSpPr txBox="1"/>
          <p:nvPr/>
        </p:nvSpPr>
        <p:spPr>
          <a:xfrm>
            <a:off x="746116" y="3777170"/>
            <a:ext cx="3229696" cy="400110"/>
          </a:xfrm>
          <a:prstGeom prst="rect">
            <a:avLst/>
          </a:prstGeom>
          <a:noFill/>
        </p:spPr>
        <p:txBody>
          <a:bodyPr wrap="square" rtlCol="0">
            <a:spAutoFit/>
          </a:bodyPr>
          <a:lstStyle/>
          <a:p>
            <a:r>
              <a:rPr lang="en-IE" sz="2000" b="1" dirty="0"/>
              <a:t>HOW DOES THE EU WORK?</a:t>
            </a:r>
          </a:p>
        </p:txBody>
      </p:sp>
      <p:sp>
        <p:nvSpPr>
          <p:cNvPr id="15" name="TextBox 14"/>
          <p:cNvSpPr txBox="1"/>
          <p:nvPr/>
        </p:nvSpPr>
        <p:spPr>
          <a:xfrm>
            <a:off x="746116" y="4617816"/>
            <a:ext cx="3031575" cy="400110"/>
          </a:xfrm>
          <a:prstGeom prst="rect">
            <a:avLst/>
          </a:prstGeom>
          <a:noFill/>
        </p:spPr>
        <p:txBody>
          <a:bodyPr wrap="square" rtlCol="0">
            <a:spAutoFit/>
          </a:bodyPr>
          <a:lstStyle/>
          <a:p>
            <a:r>
              <a:rPr lang="en-IE" sz="2000" b="1"/>
              <a:t>HOW CAN I LEARN MORE?</a:t>
            </a:r>
            <a:endParaRPr lang="en-IE" sz="2000" b="1" dirty="0"/>
          </a:p>
        </p:txBody>
      </p:sp>
      <p:sp>
        <p:nvSpPr>
          <p:cNvPr id="16" name="TextBox 15"/>
          <p:cNvSpPr txBox="1"/>
          <p:nvPr/>
        </p:nvSpPr>
        <p:spPr>
          <a:xfrm>
            <a:off x="990600" y="5577840"/>
            <a:ext cx="2698275" cy="381000"/>
          </a:xfrm>
          <a:prstGeom prst="rect">
            <a:avLst/>
          </a:prstGeom>
          <a:noFill/>
        </p:spPr>
        <p:txBody>
          <a:bodyPr wrap="square" rtlCol="0">
            <a:spAutoFit/>
          </a:bodyPr>
          <a:lstStyle/>
          <a:p>
            <a:endParaRPr lang="en-IE" dirty="0"/>
          </a:p>
        </p:txBody>
      </p:sp>
      <p:sp>
        <p:nvSpPr>
          <p:cNvPr id="17" name="TextBox 16"/>
          <p:cNvSpPr txBox="1"/>
          <p:nvPr/>
        </p:nvSpPr>
        <p:spPr>
          <a:xfrm>
            <a:off x="746116" y="5449567"/>
            <a:ext cx="2698275" cy="400110"/>
          </a:xfrm>
          <a:prstGeom prst="rect">
            <a:avLst/>
          </a:prstGeom>
          <a:noFill/>
        </p:spPr>
        <p:txBody>
          <a:bodyPr wrap="square" rtlCol="0">
            <a:spAutoFit/>
          </a:bodyPr>
          <a:lstStyle/>
          <a:p>
            <a:r>
              <a:rPr lang="en-IE" sz="2000" b="1" dirty="0"/>
              <a:t>STAY IN TOUCH</a:t>
            </a:r>
          </a:p>
        </p:txBody>
      </p:sp>
      <p:sp>
        <p:nvSpPr>
          <p:cNvPr id="18" name="TextBox 17"/>
          <p:cNvSpPr txBox="1"/>
          <p:nvPr/>
        </p:nvSpPr>
        <p:spPr>
          <a:xfrm>
            <a:off x="8366760" y="0"/>
            <a:ext cx="108204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2751659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CF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964745" y="2376267"/>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280160" y="2451138"/>
            <a:ext cx="7665720" cy="830997"/>
          </a:xfrm>
          <a:prstGeom prst="rect">
            <a:avLst/>
          </a:prstGeom>
          <a:noFill/>
        </p:spPr>
        <p:txBody>
          <a:bodyPr wrap="square" rtlCol="0">
            <a:spAutoFit/>
          </a:bodyPr>
          <a:lstStyle/>
          <a:p>
            <a:pPr algn="ctr"/>
            <a:r>
              <a:rPr lang="fr-FR" sz="4800" b="1" dirty="0">
                <a:solidFill>
                  <a:schemeClr val="bg1"/>
                </a:solidFill>
              </a:rPr>
              <a:t>WHAT DOES THE EU DO ?</a:t>
            </a:r>
            <a:endParaRPr lang="fr-FR" sz="4800" dirty="0">
              <a:solidFill>
                <a:schemeClr val="bg1"/>
              </a:solidFill>
            </a:endParaRPr>
          </a:p>
        </p:txBody>
      </p:sp>
      <p:pic>
        <p:nvPicPr>
          <p:cNvPr id="8" name="Image 7">
            <a:extLst>
              <a:ext uri="{FF2B5EF4-FFF2-40B4-BE49-F238E27FC236}">
                <a16:creationId xmlns:a16="http://schemas.microsoft.com/office/drawing/2014/main" id="{9DF52AEC-E118-AF4E-AEFF-C2EBE1F07108}"/>
              </a:ext>
            </a:extLst>
          </p:cNvPr>
          <p:cNvPicPr>
            <a:picLocks noChangeAspect="1"/>
          </p:cNvPicPr>
          <p:nvPr/>
        </p:nvPicPr>
        <p:blipFill>
          <a:blip r:embed="rId2"/>
          <a:stretch>
            <a:fillRect/>
          </a:stretch>
        </p:blipFill>
        <p:spPr>
          <a:xfrm>
            <a:off x="5626100" y="3836406"/>
            <a:ext cx="2783032" cy="667928"/>
          </a:xfrm>
          <a:prstGeom prst="rect">
            <a:avLst/>
          </a:prstGeom>
        </p:spPr>
      </p:pic>
    </p:spTree>
    <p:extLst>
      <p:ext uri="{BB962C8B-B14F-4D97-AF65-F5344CB8AC3E}">
        <p14:creationId xmlns:p14="http://schemas.microsoft.com/office/powerpoint/2010/main" val="4153590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93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ardrop 2"/>
          <p:cNvSpPr/>
          <p:nvPr/>
        </p:nvSpPr>
        <p:spPr>
          <a:xfrm rot="5400000">
            <a:off x="138111" y="4764"/>
            <a:ext cx="5153028" cy="5429250"/>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p:cNvSpPr txBox="1"/>
          <p:nvPr/>
        </p:nvSpPr>
        <p:spPr>
          <a:xfrm>
            <a:off x="595312" y="558228"/>
            <a:ext cx="4238625" cy="5293757"/>
          </a:xfrm>
          <a:prstGeom prst="rect">
            <a:avLst/>
          </a:prstGeom>
          <a:noFill/>
        </p:spPr>
        <p:txBody>
          <a:bodyPr wrap="square" rtlCol="0">
            <a:spAutoFit/>
          </a:bodyPr>
          <a:lstStyle/>
          <a:p>
            <a:pPr algn="ctr"/>
            <a:r>
              <a:rPr lang="fr-FR" sz="5000" b="1" dirty="0">
                <a:solidFill>
                  <a:schemeClr val="bg1"/>
                </a:solidFill>
              </a:rPr>
              <a:t>WHAT</a:t>
            </a:r>
            <a:r>
              <a:rPr lang="fr-FR" sz="4800" b="1" dirty="0">
                <a:solidFill>
                  <a:schemeClr val="bg1"/>
                </a:solidFill>
              </a:rPr>
              <a:t> DO </a:t>
            </a:r>
          </a:p>
          <a:p>
            <a:pPr algn="ctr"/>
            <a:r>
              <a:rPr lang="fr-FR" sz="4800" b="1" dirty="0">
                <a:solidFill>
                  <a:schemeClr val="bg1"/>
                </a:solidFill>
              </a:rPr>
              <a:t>YOU THINK </a:t>
            </a:r>
          </a:p>
          <a:p>
            <a:pPr algn="ctr"/>
            <a:r>
              <a:rPr lang="fr-FR" sz="4800" b="1" dirty="0">
                <a:solidFill>
                  <a:schemeClr val="bg1"/>
                </a:solidFill>
              </a:rPr>
              <a:t>THE EUROPEAN UNION</a:t>
            </a:r>
          </a:p>
          <a:p>
            <a:pPr algn="ctr"/>
            <a:r>
              <a:rPr lang="fr-FR" sz="4800" b="1" dirty="0">
                <a:solidFill>
                  <a:schemeClr val="bg1"/>
                </a:solidFill>
              </a:rPr>
              <a:t>DOES </a:t>
            </a:r>
          </a:p>
          <a:p>
            <a:pPr algn="ctr"/>
            <a:r>
              <a:rPr lang="fr-FR" sz="4800" b="1" dirty="0">
                <a:solidFill>
                  <a:schemeClr val="bg1"/>
                </a:solidFill>
              </a:rPr>
              <a:t>FOR YOU?</a:t>
            </a:r>
            <a:endParaRPr lang="fr-FR" sz="4800" dirty="0">
              <a:solidFill>
                <a:schemeClr val="bg1"/>
              </a:solidFill>
            </a:endParaRPr>
          </a:p>
          <a:p>
            <a:endParaRPr lang="en-IE" sz="4800" dirty="0"/>
          </a:p>
        </p:txBody>
      </p:sp>
      <p:sp>
        <p:nvSpPr>
          <p:cNvPr id="5" name="TextBox 4"/>
          <p:cNvSpPr txBox="1"/>
          <p:nvPr/>
        </p:nvSpPr>
        <p:spPr>
          <a:xfrm>
            <a:off x="8351520" y="-9525"/>
            <a:ext cx="134112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137950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8195" y="406653"/>
            <a:ext cx="8345805" cy="99542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STUDY, WORK AND VOLUNTEERING </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19109567"/>
              </p:ext>
            </p:extLst>
          </p:nvPr>
        </p:nvGraphicFramePr>
        <p:xfrm>
          <a:off x="628650" y="1493520"/>
          <a:ext cx="7886700" cy="4683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205428" y="307789"/>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473439" y="147649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6617017" y="152221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6617017" y="3941921"/>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3459480" y="3941921"/>
            <a:ext cx="868680" cy="184666"/>
          </a:xfrm>
          <a:prstGeom prst="rect">
            <a:avLst/>
          </a:prstGeom>
        </p:spPr>
        <p:txBody>
          <a:bodyPr wrap="squar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TextBox 11"/>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WHAT DOES THE EU DO?</a:t>
            </a:r>
          </a:p>
        </p:txBody>
      </p:sp>
      <p:cxnSp>
        <p:nvCxnSpPr>
          <p:cNvPr id="13" name="Connecteur droit 10">
            <a:extLst>
              <a:ext uri="{FF2B5EF4-FFF2-40B4-BE49-F238E27FC236}">
                <a16:creationId xmlns:a16="http://schemas.microsoft.com/office/drawing/2014/main" id="{5210E45B-69ED-2949-8AA6-29C7C026AFBA}"/>
              </a:ext>
            </a:extLst>
          </p:cNvPr>
          <p:cNvCxnSpPr/>
          <p:nvPr/>
        </p:nvCxnSpPr>
        <p:spPr>
          <a:xfrm>
            <a:off x="8897779" y="514780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28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437133"/>
            <a:ext cx="8176260" cy="85826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TRAVELS</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67223578"/>
              </p:ext>
            </p:extLst>
          </p:nvPr>
        </p:nvGraphicFramePr>
        <p:xfrm>
          <a:off x="628650" y="1051560"/>
          <a:ext cx="7886700" cy="5125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2925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28650"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47068"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1950720" y="374725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4695184" y="371498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6065486"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TextBox 11"/>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WHAT DOES THE EU DO?</a:t>
            </a:r>
          </a:p>
        </p:txBody>
      </p:sp>
      <p:cxnSp>
        <p:nvCxnSpPr>
          <p:cNvPr id="13" name="Connecteur droit 10">
            <a:extLst>
              <a:ext uri="{FF2B5EF4-FFF2-40B4-BE49-F238E27FC236}">
                <a16:creationId xmlns:a16="http://schemas.microsoft.com/office/drawing/2014/main" id="{5210E45B-69ED-2949-8AA6-29C7C026AFBA}"/>
              </a:ext>
            </a:extLst>
          </p:cNvPr>
          <p:cNvCxnSpPr/>
          <p:nvPr/>
        </p:nvCxnSpPr>
        <p:spPr>
          <a:xfrm>
            <a:off x="8897779" y="514780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356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0185" y="158877"/>
            <a:ext cx="8176260" cy="1460499"/>
          </a:xfrm>
        </p:spPr>
        <p:txBody>
          <a:bodyPr>
            <a:normAutofit fontScale="90000"/>
          </a:bodyPr>
          <a:lstStyle/>
          <a:p>
            <a:r>
              <a:rPr lang="fr-FR" sz="3600" b="1" dirty="0">
                <a:solidFill>
                  <a:srgbClr val="C00000"/>
                </a:solidFill>
                <a:latin typeface="+mn-lt"/>
              </a:rPr>
              <a:t>     </a:t>
            </a:r>
            <a:br>
              <a:rPr lang="fr-FR" sz="3600" b="1" dirty="0">
                <a:solidFill>
                  <a:srgbClr val="C00000"/>
                </a:solidFill>
                <a:latin typeface="+mn-lt"/>
              </a:rPr>
            </a:br>
            <a:r>
              <a:rPr lang="fr-FR" sz="3600" b="1" dirty="0">
                <a:solidFill>
                  <a:srgbClr val="C00000"/>
                </a:solidFill>
                <a:latin typeface="+mn-lt"/>
              </a:rPr>
              <a:t>…AND MUCH MORE</a:t>
            </a:r>
            <a:br>
              <a:rPr lang="fr-FR" sz="3600" b="1" dirty="0">
                <a:solidFill>
                  <a:srgbClr val="C00000"/>
                </a:solidFill>
                <a:latin typeface="+mn-lt"/>
              </a:rPr>
            </a:br>
            <a:br>
              <a:rPr lang="fr-FR" sz="3600" b="1" dirty="0">
                <a:solidFill>
                  <a:srgbClr val="C00000"/>
                </a:solidFill>
                <a:latin typeface="+mn-lt"/>
              </a:rPr>
            </a:br>
            <a:endParaRPr lang="en-IE"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25136568"/>
              </p:ext>
            </p:extLst>
          </p:nvPr>
        </p:nvGraphicFramePr>
        <p:xfrm>
          <a:off x="628650" y="1386840"/>
          <a:ext cx="7886700" cy="4790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38848" y="30779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593079" y="177002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7523816"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1912620"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4667298"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TextBox 9"/>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WHAT DOES THE EU DO?</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14780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783434"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1225291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2980" y="14857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EU PRIORITIES</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25551013"/>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3360420" y="1290042"/>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7" name="Rectangle 6"/>
          <p:cNvSpPr/>
          <p:nvPr/>
        </p:nvSpPr>
        <p:spPr>
          <a:xfrm>
            <a:off x="6781800" y="127480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60420" y="3829771"/>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9" name="TextBox 8"/>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WHAT DOES THE EU DO?</a:t>
            </a:r>
          </a:p>
        </p:txBody>
      </p:sp>
      <p:cxnSp>
        <p:nvCxnSpPr>
          <p:cNvPr id="10" name="Connecteur droit 10">
            <a:extLst>
              <a:ext uri="{FF2B5EF4-FFF2-40B4-BE49-F238E27FC236}">
                <a16:creationId xmlns:a16="http://schemas.microsoft.com/office/drawing/2014/main" id="{5210E45B-69ED-2949-8AA6-29C7C026AFBA}"/>
              </a:ext>
            </a:extLst>
          </p:cNvPr>
          <p:cNvCxnSpPr/>
          <p:nvPr/>
        </p:nvCxnSpPr>
        <p:spPr>
          <a:xfrm>
            <a:off x="8897779" y="514780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781800" y="3829771"/>
            <a:ext cx="1052201"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Tree>
    <p:extLst>
      <p:ext uri="{BB962C8B-B14F-4D97-AF65-F5344CB8AC3E}">
        <p14:creationId xmlns:p14="http://schemas.microsoft.com/office/powerpoint/2010/main" val="141854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4857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en-US" sz="3600" b="1" dirty="0">
                <a:solidFill>
                  <a:srgbClr val="C00000"/>
                </a:solidFill>
                <a:latin typeface="+mn-lt"/>
              </a:rPr>
              <a:t>2022: EU SOLIDARITY WITH UKRAINE</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extBox 8"/>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WHAT DOES THE EU DO?</a:t>
            </a:r>
          </a:p>
        </p:txBody>
      </p:sp>
      <p:cxnSp>
        <p:nvCxnSpPr>
          <p:cNvPr id="10" name="Connecteur droit 10">
            <a:extLst>
              <a:ext uri="{FF2B5EF4-FFF2-40B4-BE49-F238E27FC236}">
                <a16:creationId xmlns:a16="http://schemas.microsoft.com/office/drawing/2014/main" id="{5210E45B-69ED-2949-8AA6-29C7C026AFBA}"/>
              </a:ext>
            </a:extLst>
          </p:cNvPr>
          <p:cNvCxnSpPr/>
          <p:nvPr/>
        </p:nvCxnSpPr>
        <p:spPr>
          <a:xfrm>
            <a:off x="8897779" y="514780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23" y="1203428"/>
            <a:ext cx="6530015" cy="4353343"/>
          </a:xfrm>
          <a:prstGeom prst="rect">
            <a:avLst/>
          </a:prstGeom>
        </p:spPr>
      </p:pic>
      <p:sp>
        <p:nvSpPr>
          <p:cNvPr id="13" name="Rectangle 12"/>
          <p:cNvSpPr/>
          <p:nvPr/>
        </p:nvSpPr>
        <p:spPr>
          <a:xfrm>
            <a:off x="4675286" y="5753242"/>
            <a:ext cx="2769593" cy="461665"/>
          </a:xfrm>
          <a:prstGeom prst="rect">
            <a:avLst/>
          </a:prstGeom>
        </p:spPr>
        <p:txBody>
          <a:bodyPr wrap="square">
            <a:spAutoFit/>
          </a:bodyPr>
          <a:lstStyle/>
          <a:p>
            <a:r>
              <a:rPr lang="fr-BE" sz="2400" dirty="0">
                <a:hlinkClick r:id="rId4"/>
              </a:rPr>
              <a:t>#</a:t>
            </a:r>
            <a:r>
              <a:rPr lang="fr-BE" sz="2400" dirty="0" err="1">
                <a:hlinkClick r:id="rId4"/>
              </a:rPr>
              <a:t>StandWithUkraine</a:t>
            </a:r>
            <a:endParaRPr lang="fr-BE" sz="2400" dirty="0"/>
          </a:p>
        </p:txBody>
      </p:sp>
    </p:spTree>
    <p:extLst>
      <p:ext uri="{BB962C8B-B14F-4D97-AF65-F5344CB8AC3E}">
        <p14:creationId xmlns:p14="http://schemas.microsoft.com/office/powerpoint/2010/main" val="727304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3333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2022: THE EUROPEAN YEAR OF YOUTH</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48827028"/>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6539170" y="125420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TextBox 8"/>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WHAT DOES THE EU DO?</a:t>
            </a:r>
          </a:p>
        </p:txBody>
      </p:sp>
      <p:cxnSp>
        <p:nvCxnSpPr>
          <p:cNvPr id="10" name="Connecteur droit 10">
            <a:extLst>
              <a:ext uri="{FF2B5EF4-FFF2-40B4-BE49-F238E27FC236}">
                <a16:creationId xmlns:a16="http://schemas.microsoft.com/office/drawing/2014/main" id="{5210E45B-69ED-2949-8AA6-29C7C026AFBA}"/>
              </a:ext>
            </a:extLst>
          </p:cNvPr>
          <p:cNvCxnSpPr/>
          <p:nvPr/>
        </p:nvCxnSpPr>
        <p:spPr>
          <a:xfrm>
            <a:off x="8897779" y="514780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964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Larme 13">
            <a:extLst>
              <a:ext uri="{FF2B5EF4-FFF2-40B4-BE49-F238E27FC236}">
                <a16:creationId xmlns:a16="http://schemas.microsoft.com/office/drawing/2014/main" id="{AD0DC730-8AAF-5049-857F-2973D1AA3D68}"/>
              </a:ext>
            </a:extLst>
          </p:cNvPr>
          <p:cNvSpPr/>
          <p:nvPr/>
        </p:nvSpPr>
        <p:spPr>
          <a:xfrm rot="10800000">
            <a:off x="5571487" y="1516552"/>
            <a:ext cx="3220467" cy="3239727"/>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5571487" y="1892063"/>
            <a:ext cx="3177621" cy="2677656"/>
          </a:xfrm>
          <a:prstGeom prst="rect">
            <a:avLst/>
          </a:prstGeom>
          <a:noFill/>
        </p:spPr>
        <p:txBody>
          <a:bodyPr wrap="square" rtlCol="0">
            <a:spAutoFit/>
          </a:bodyPr>
          <a:lstStyle/>
          <a:p>
            <a:pPr algn="ctr"/>
            <a:r>
              <a:rPr lang="en-IE" sz="2800" b="1" dirty="0">
                <a:solidFill>
                  <a:schemeClr val="bg1"/>
                </a:solidFill>
              </a:rPr>
              <a:t>Which topics </a:t>
            </a:r>
            <a:br>
              <a:rPr lang="en-IE" sz="2800" b="1" dirty="0">
                <a:solidFill>
                  <a:schemeClr val="bg1"/>
                </a:solidFill>
              </a:rPr>
            </a:br>
            <a:r>
              <a:rPr lang="en-IE" sz="2800" b="1" dirty="0">
                <a:solidFill>
                  <a:schemeClr val="bg1"/>
                </a:solidFill>
              </a:rPr>
              <a:t>do you think </a:t>
            </a:r>
          </a:p>
          <a:p>
            <a:pPr algn="ctr"/>
            <a:r>
              <a:rPr lang="en-IE" sz="2800" b="1" dirty="0">
                <a:solidFill>
                  <a:schemeClr val="bg1"/>
                </a:solidFill>
              </a:rPr>
              <a:t>should be prioritised by the European Institutions?</a:t>
            </a:r>
            <a:endParaRPr lang="en-IE" sz="2800" dirty="0">
              <a:solidFill>
                <a:schemeClr val="bg1"/>
              </a:solidFill>
            </a:endParaRPr>
          </a:p>
        </p:txBody>
      </p:sp>
      <p:sp>
        <p:nvSpPr>
          <p:cNvPr id="5" name="TextBox 4"/>
          <p:cNvSpPr txBox="1"/>
          <p:nvPr/>
        </p:nvSpPr>
        <p:spPr>
          <a:xfrm>
            <a:off x="8331376" y="665630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3778023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678995" y="2713949"/>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428750" y="2792764"/>
            <a:ext cx="7429500" cy="830997"/>
          </a:xfrm>
          <a:prstGeom prst="rect">
            <a:avLst/>
          </a:prstGeom>
          <a:noFill/>
        </p:spPr>
        <p:txBody>
          <a:bodyPr wrap="square" rtlCol="0">
            <a:spAutoFit/>
          </a:bodyPr>
          <a:lstStyle/>
          <a:p>
            <a:pPr algn="ctr"/>
            <a:r>
              <a:rPr lang="fr-FR" sz="4800" b="1" dirty="0">
                <a:solidFill>
                  <a:schemeClr val="bg1"/>
                </a:solidFill>
              </a:rPr>
              <a:t>HOW DOES THE EU WORK ?</a:t>
            </a:r>
            <a:endParaRPr lang="fr-FR" sz="4800" dirty="0">
              <a:solidFill>
                <a:schemeClr val="bg1"/>
              </a:solidFill>
            </a:endParaRPr>
          </a:p>
        </p:txBody>
      </p:sp>
      <p:pic>
        <p:nvPicPr>
          <p:cNvPr id="7" name="Image 7">
            <a:extLst>
              <a:ext uri="{FF2B5EF4-FFF2-40B4-BE49-F238E27FC236}">
                <a16:creationId xmlns:a16="http://schemas.microsoft.com/office/drawing/2014/main" id="{F140AC2B-0C8F-6246-9B35-B7EE277E33AD}"/>
              </a:ext>
            </a:extLst>
          </p:cNvPr>
          <p:cNvPicPr>
            <a:picLocks noChangeAspect="1"/>
          </p:cNvPicPr>
          <p:nvPr/>
        </p:nvPicPr>
        <p:blipFill>
          <a:blip r:embed="rId3"/>
          <a:stretch>
            <a:fillRect/>
          </a:stretch>
        </p:blipFill>
        <p:spPr>
          <a:xfrm>
            <a:off x="5626100" y="4143736"/>
            <a:ext cx="2159000" cy="588818"/>
          </a:xfrm>
          <a:prstGeom prst="rect">
            <a:avLst/>
          </a:prstGeom>
        </p:spPr>
      </p:pic>
    </p:spTree>
    <p:extLst>
      <p:ext uri="{BB962C8B-B14F-4D97-AF65-F5344CB8AC3E}">
        <p14:creationId xmlns:p14="http://schemas.microsoft.com/office/powerpoint/2010/main" val="3773405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 name="ZoneTexte 2"/>
          <p:cNvSpPr txBox="1"/>
          <p:nvPr/>
        </p:nvSpPr>
        <p:spPr>
          <a:xfrm>
            <a:off x="2223029" y="2405102"/>
            <a:ext cx="6282105" cy="830997"/>
          </a:xfrm>
          <a:prstGeom prst="rect">
            <a:avLst/>
          </a:prstGeom>
          <a:noFill/>
        </p:spPr>
        <p:txBody>
          <a:bodyPr wrap="square" rtlCol="0">
            <a:spAutoFit/>
          </a:bodyPr>
          <a:lstStyle/>
          <a:p>
            <a:r>
              <a:rPr lang="fr-FR" sz="4800" b="1" dirty="0">
                <a:solidFill>
                  <a:schemeClr val="bg1"/>
                </a:solidFill>
                <a:latin typeface="Calibri" charset="0"/>
                <a:ea typeface="Calibri" charset="0"/>
                <a:cs typeface="Calibri" charset="0"/>
              </a:rPr>
              <a:t>WHAT IS EUROPE?</a:t>
            </a:r>
          </a:p>
        </p:txBody>
      </p:sp>
      <p:sp>
        <p:nvSpPr>
          <p:cNvPr id="9" name="Larme 8">
            <a:extLst>
              <a:ext uri="{FF2B5EF4-FFF2-40B4-BE49-F238E27FC236}">
                <a16:creationId xmlns:a16="http://schemas.microsoft.com/office/drawing/2014/main" id="{DAFC9FC8-F968-7245-B316-505F95ED1AB5}"/>
              </a:ext>
            </a:extLst>
          </p:cNvPr>
          <p:cNvSpPr/>
          <p:nvPr/>
        </p:nvSpPr>
        <p:spPr>
          <a:xfrm rot="5400000">
            <a:off x="1273866" y="22281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7">
            <a:extLst>
              <a:ext uri="{FF2B5EF4-FFF2-40B4-BE49-F238E27FC236}">
                <a16:creationId xmlns:a16="http://schemas.microsoft.com/office/drawing/2014/main" id="{282D5C39-9294-6C46-AE0A-A54FE734FF77}"/>
              </a:ext>
            </a:extLst>
          </p:cNvPr>
          <p:cNvPicPr>
            <a:picLocks noChangeAspect="1"/>
          </p:cNvPicPr>
          <p:nvPr/>
        </p:nvPicPr>
        <p:blipFill>
          <a:blip r:embed="rId3"/>
          <a:stretch>
            <a:fillRect/>
          </a:stretch>
        </p:blipFill>
        <p:spPr>
          <a:xfrm>
            <a:off x="5539472" y="3631130"/>
            <a:ext cx="2159000" cy="596566"/>
          </a:xfrm>
          <a:prstGeom prst="rect">
            <a:avLst/>
          </a:prstGeom>
        </p:spPr>
      </p:pic>
    </p:spTree>
    <p:extLst>
      <p:ext uri="{BB962C8B-B14F-4D97-AF65-F5344CB8AC3E}">
        <p14:creationId xmlns:p14="http://schemas.microsoft.com/office/powerpoint/2010/main" val="1868353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8" name="Content Placeholder 9">
            <a:extLst>
              <a:ext uri="{FF2B5EF4-FFF2-40B4-BE49-F238E27FC236}">
                <a16:creationId xmlns:a16="http://schemas.microsoft.com/office/drawing/2014/main" id="{DFAC99BB-35AD-444D-9ADD-3B9D0C2A9F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47392" y="1030361"/>
            <a:ext cx="3845675" cy="2584691"/>
          </a:xfrm>
          <a:prstGeom prst="rect">
            <a:avLst/>
          </a:prstGeom>
          <a:ln w="28575">
            <a:noFill/>
          </a:ln>
        </p:spPr>
      </p:pic>
      <p:sp>
        <p:nvSpPr>
          <p:cNvPr id="5" name="Rectangle 4">
            <a:extLst>
              <a:ext uri="{FF2B5EF4-FFF2-40B4-BE49-F238E27FC236}">
                <a16:creationId xmlns:a16="http://schemas.microsoft.com/office/drawing/2014/main" id="{9F767187-E403-0B40-A2D2-C9728056FC69}"/>
              </a:ext>
            </a:extLst>
          </p:cNvPr>
          <p:cNvSpPr/>
          <p:nvPr/>
        </p:nvSpPr>
        <p:spPr>
          <a:xfrm rot="16200000">
            <a:off x="8042097" y="5733084"/>
            <a:ext cx="1957587"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HOW DOES THE EU WORK?</a:t>
            </a:r>
          </a:p>
        </p:txBody>
      </p:sp>
      <p:sp>
        <p:nvSpPr>
          <p:cNvPr id="3" name="Larme 2">
            <a:extLst>
              <a:ext uri="{FF2B5EF4-FFF2-40B4-BE49-F238E27FC236}">
                <a16:creationId xmlns:a16="http://schemas.microsoft.com/office/drawing/2014/main" id="{4B34312F-3F94-5B47-9095-EB2D6F2B4493}"/>
              </a:ext>
            </a:extLst>
          </p:cNvPr>
          <p:cNvSpPr/>
          <p:nvPr/>
        </p:nvSpPr>
        <p:spPr>
          <a:xfrm rot="5400000">
            <a:off x="34046" y="9231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57914F53-D197-E048-BFDC-A60702ECF6BB}"/>
              </a:ext>
            </a:extLst>
          </p:cNvPr>
          <p:cNvSpPr txBox="1"/>
          <p:nvPr/>
        </p:nvSpPr>
        <p:spPr>
          <a:xfrm>
            <a:off x="615383" y="157713"/>
            <a:ext cx="5270412" cy="584775"/>
          </a:xfrm>
          <a:prstGeom prst="rect">
            <a:avLst/>
          </a:prstGeom>
          <a:noFill/>
        </p:spPr>
        <p:txBody>
          <a:bodyPr wrap="square" rtlCol="0">
            <a:spAutoFit/>
          </a:bodyPr>
          <a:lstStyle/>
          <a:p>
            <a:r>
              <a:rPr lang="fr-FR" sz="3200" b="1" dirty="0">
                <a:solidFill>
                  <a:srgbClr val="FFC000"/>
                </a:solidFill>
              </a:rPr>
              <a:t>THE EUROPEAN PARLIAMENT</a:t>
            </a:r>
          </a:p>
        </p:txBody>
      </p:sp>
      <p:pic>
        <p:nvPicPr>
          <p:cNvPr id="13" name="Image 12">
            <a:extLst>
              <a:ext uri="{FF2B5EF4-FFF2-40B4-BE49-F238E27FC236}">
                <a16:creationId xmlns:a16="http://schemas.microsoft.com/office/drawing/2014/main" id="{3FCDDF3A-A576-2344-B985-FF82AC5CED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85795" y="194590"/>
            <a:ext cx="966710" cy="527296"/>
          </a:xfrm>
          <a:prstGeom prst="rect">
            <a:avLst/>
          </a:prstGeom>
        </p:spPr>
      </p:pic>
      <p:graphicFrame>
        <p:nvGraphicFramePr>
          <p:cNvPr id="4" name="Diagram 3"/>
          <p:cNvGraphicFramePr/>
          <p:nvPr>
            <p:extLst>
              <p:ext uri="{D42A27DB-BD31-4B8C-83A1-F6EECF244321}">
                <p14:modId xmlns:p14="http://schemas.microsoft.com/office/powerpoint/2010/main" val="3307224964"/>
              </p:ext>
            </p:extLst>
          </p:nvPr>
        </p:nvGraphicFramePr>
        <p:xfrm>
          <a:off x="173696" y="974815"/>
          <a:ext cx="4691424" cy="56492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69833" y="4085146"/>
            <a:ext cx="3832350" cy="2538932"/>
          </a:xfrm>
          <a:prstGeom prst="rect">
            <a:avLst/>
          </a:prstGeom>
        </p:spPr>
      </p:pic>
      <p:sp>
        <p:nvSpPr>
          <p:cNvPr id="14" name="Rectangle 13"/>
          <p:cNvSpPr/>
          <p:nvPr/>
        </p:nvSpPr>
        <p:spPr>
          <a:xfrm>
            <a:off x="6602664" y="6439412"/>
            <a:ext cx="4572000" cy="184666"/>
          </a:xfrm>
          <a:prstGeom prst="rect">
            <a:avLst/>
          </a:prstGeom>
        </p:spPr>
        <p:txBody>
          <a:bodyPr>
            <a:spAutoFit/>
          </a:bodyPr>
          <a:lstStyle/>
          <a:p>
            <a:r>
              <a:rPr lang="en-US" sz="600" dirty="0">
                <a:solidFill>
                  <a:schemeClr val="bg1"/>
                </a:solidFill>
                <a:latin typeface="Arial" panose="020B0604020202020204" pitchFamily="34" charset="0"/>
                <a:hlinkClick r:id="rId11" tooltip="w:en:Creative Commons"/>
              </a:rPr>
              <a:t>© Creative Commons</a:t>
            </a:r>
            <a:r>
              <a:rPr lang="en-US" sz="600" dirty="0">
                <a:solidFill>
                  <a:schemeClr val="bg1"/>
                </a:solidFill>
                <a:latin typeface="Arial" panose="020B0604020202020204" pitchFamily="34" charset="0"/>
              </a:rPr>
              <a:t> </a:t>
            </a:r>
            <a:r>
              <a:rPr lang="en-US" sz="600" dirty="0">
                <a:solidFill>
                  <a:schemeClr val="bg1"/>
                </a:solidFill>
                <a:latin typeface="Arial" panose="020B0604020202020204" pitchFamily="34" charset="0"/>
                <a:hlinkClick r:id="rId12"/>
              </a:rPr>
              <a:t>Attribution-Share Alike 4.0 International</a:t>
            </a:r>
            <a:endParaRPr lang="fr-BE" sz="600" dirty="0">
              <a:solidFill>
                <a:schemeClr val="bg1"/>
              </a:solidFill>
            </a:endParaRPr>
          </a:p>
        </p:txBody>
      </p:sp>
      <p:sp>
        <p:nvSpPr>
          <p:cNvPr id="15" name="TextBox 14"/>
          <p:cNvSpPr txBox="1"/>
          <p:nvPr/>
        </p:nvSpPr>
        <p:spPr>
          <a:xfrm>
            <a:off x="7980443" y="3439912"/>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cxnSp>
        <p:nvCxnSpPr>
          <p:cNvPr id="12"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9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B9BC91AA-3A86-49A9-B4FD-A76EA5E2133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FE1037A-DEA2-4953-80B1-C4AB23FF5CB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07C6446F-ECCD-4CA1-8344-080591932ED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715891AF-FC43-40E9-9BA1-84AAEC70636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1BA08AB3-DFE7-4294-97EA-0DE79AB5366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C9254F1F-409A-4C00-BAEE-417CE0DBBEC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394A40C5-2767-41BB-851C-AE743E22805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18" name="Image 17" descr="Une image contenant très coloré, bâtiment, plancher, cerf-volant&#10;&#10;&#10;&#10;Description générée automatiquement">
            <a:extLst>
              <a:ext uri="{FF2B5EF4-FFF2-40B4-BE49-F238E27FC236}">
                <a16:creationId xmlns:a16="http://schemas.microsoft.com/office/drawing/2014/main" id="{95B997C6-E17C-D341-9C7A-3E5D4F7A93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50119"/>
            <a:ext cx="9144000" cy="2707881"/>
          </a:xfrm>
          <a:prstGeom prst="rect">
            <a:avLst/>
          </a:prstGeom>
        </p:spPr>
      </p:pic>
      <p:sp>
        <p:nvSpPr>
          <p:cNvPr id="2" name="ZoneTexte 1">
            <a:extLst>
              <a:ext uri="{FF2B5EF4-FFF2-40B4-BE49-F238E27FC236}">
                <a16:creationId xmlns:a16="http://schemas.microsoft.com/office/drawing/2014/main" id="{A78758D5-162C-F049-9442-B4BEA24275D4}"/>
              </a:ext>
            </a:extLst>
          </p:cNvPr>
          <p:cNvSpPr txBox="1"/>
          <p:nvPr/>
        </p:nvSpPr>
        <p:spPr>
          <a:xfrm>
            <a:off x="856753" y="220093"/>
            <a:ext cx="4796612"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THE EUROPEAN COUNCIL</a:t>
            </a:r>
          </a:p>
        </p:txBody>
      </p:sp>
      <p:sp>
        <p:nvSpPr>
          <p:cNvPr id="5" name="Rectangle 4">
            <a:extLst>
              <a:ext uri="{FF2B5EF4-FFF2-40B4-BE49-F238E27FC236}">
                <a16:creationId xmlns:a16="http://schemas.microsoft.com/office/drawing/2014/main" id="{F1082F26-6DEA-F442-86E1-554855279581}"/>
              </a:ext>
            </a:extLst>
          </p:cNvPr>
          <p:cNvSpPr/>
          <p:nvPr/>
        </p:nvSpPr>
        <p:spPr>
          <a:xfrm rot="16200000">
            <a:off x="8043718" y="5765531"/>
            <a:ext cx="1957587" cy="246221"/>
          </a:xfrm>
          <a:prstGeom prst="rect">
            <a:avLst/>
          </a:prstGeom>
          <a:solidFill>
            <a:schemeClr val="bg1"/>
          </a:solidFill>
        </p:spPr>
        <p:txBody>
          <a:bodyPr wrap="none">
            <a:spAutoFit/>
          </a:bodyPr>
          <a:lstStyle/>
          <a:p>
            <a:r>
              <a:rPr lang="fr-FR" sz="1000" b="1" dirty="0">
                <a:solidFill>
                  <a:srgbClr val="FFA00E"/>
                </a:solidFill>
                <a:latin typeface="Arial" charset="0"/>
                <a:ea typeface="Arial" charset="0"/>
                <a:cs typeface="Arial" charset="0"/>
              </a:rPr>
              <a:t>HOW DOES THE EU WORK?</a:t>
            </a:r>
          </a:p>
        </p:txBody>
      </p:sp>
      <p:cxnSp>
        <p:nvCxnSpPr>
          <p:cNvPr id="6" name="Connecteur droit 5">
            <a:extLst>
              <a:ext uri="{FF2B5EF4-FFF2-40B4-BE49-F238E27FC236}">
                <a16:creationId xmlns:a16="http://schemas.microsoft.com/office/drawing/2014/main" id="{85B41424-B9B4-9A40-9E87-7416D71A063E}"/>
              </a:ext>
            </a:extLst>
          </p:cNvPr>
          <p:cNvCxnSpPr/>
          <p:nvPr/>
        </p:nvCxnSpPr>
        <p:spPr>
          <a:xfrm flipV="1">
            <a:off x="8897780" y="4903746"/>
            <a:ext cx="246221" cy="1"/>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graphicFrame>
        <p:nvGraphicFramePr>
          <p:cNvPr id="8" name="Diagram 7"/>
          <p:cNvGraphicFramePr/>
          <p:nvPr>
            <p:extLst>
              <p:ext uri="{D42A27DB-BD31-4B8C-83A1-F6EECF244321}">
                <p14:modId xmlns:p14="http://schemas.microsoft.com/office/powerpoint/2010/main" val="385238042"/>
              </p:ext>
            </p:extLst>
          </p:nvPr>
        </p:nvGraphicFramePr>
        <p:xfrm>
          <a:off x="267361" y="1083325"/>
          <a:ext cx="4302058" cy="2745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extBox 21"/>
          <p:cNvSpPr txBox="1"/>
          <p:nvPr/>
        </p:nvSpPr>
        <p:spPr>
          <a:xfrm>
            <a:off x="5459594" y="2097928"/>
            <a:ext cx="3657600" cy="646331"/>
          </a:xfrm>
          <a:prstGeom prst="rect">
            <a:avLst/>
          </a:prstGeom>
          <a:noFill/>
        </p:spPr>
        <p:txBody>
          <a:bodyPr wrap="square" rtlCol="0">
            <a:spAutoFit/>
          </a:bodyPr>
          <a:lstStyle/>
          <a:p>
            <a:endParaRPr lang="en-GB" dirty="0">
              <a:latin typeface="Calibri" panose="020F0502020204030204" pitchFamily="34" charset="0"/>
              <a:cs typeface="Calibri" panose="020F0502020204030204" pitchFamily="34" charset="0"/>
            </a:endParaRPr>
          </a:p>
          <a:p>
            <a:endParaRPr lang="fr-BE" dirty="0"/>
          </a:p>
        </p:txBody>
      </p:sp>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986990" y="137521"/>
            <a:ext cx="737680" cy="627942"/>
          </a:xfrm>
          <a:prstGeom prst="rect">
            <a:avLst/>
          </a:prstGeom>
        </p:spPr>
      </p:pic>
      <p:graphicFrame>
        <p:nvGraphicFramePr>
          <p:cNvPr id="9" name="Diagram 8"/>
          <p:cNvGraphicFramePr/>
          <p:nvPr>
            <p:extLst>
              <p:ext uri="{D42A27DB-BD31-4B8C-83A1-F6EECF244321}">
                <p14:modId xmlns:p14="http://schemas.microsoft.com/office/powerpoint/2010/main" val="4116748294"/>
              </p:ext>
            </p:extLst>
          </p:nvPr>
        </p:nvGraphicFramePr>
        <p:xfrm>
          <a:off x="4800600" y="1125812"/>
          <a:ext cx="4085413" cy="27457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TextBox 13"/>
          <p:cNvSpPr txBox="1"/>
          <p:nvPr/>
        </p:nvSpPr>
        <p:spPr>
          <a:xfrm>
            <a:off x="8085156" y="669220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6" name="Larme 2">
            <a:extLst>
              <a:ext uri="{FF2B5EF4-FFF2-40B4-BE49-F238E27FC236}">
                <a16:creationId xmlns:a16="http://schemas.microsoft.com/office/drawing/2014/main" id="{4B34312F-3F94-5B47-9095-EB2D6F2B4493}"/>
              </a:ext>
            </a:extLst>
          </p:cNvPr>
          <p:cNvSpPr/>
          <p:nvPr/>
        </p:nvSpPr>
        <p:spPr>
          <a:xfrm rot="5400000">
            <a:off x="447361" y="129473"/>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279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A8B946D-8D4A-4046-9F97-DA58CA54636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39BEFE8A-05BC-4A66-859E-B5960F1EAF2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5287CFCF-5FDB-4B8D-815B-D85F281BB2C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65BBAF80-F255-434B-ABEE-1099CF7F1D7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extBox 1"/>
          <p:cNvSpPr txBox="1"/>
          <p:nvPr/>
        </p:nvSpPr>
        <p:spPr>
          <a:xfrm>
            <a:off x="180754" y="182879"/>
            <a:ext cx="5161956" cy="861774"/>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 THE COUNCIL OF THE EU</a:t>
            </a:r>
          </a:p>
          <a:p>
            <a:endParaRPr lang="fr-BE" dirty="0"/>
          </a:p>
        </p:txBody>
      </p:sp>
      <p:sp>
        <p:nvSpPr>
          <p:cNvPr id="3" name="Larme 2">
            <a:extLst>
              <a:ext uri="{FF2B5EF4-FFF2-40B4-BE49-F238E27FC236}">
                <a16:creationId xmlns:a16="http://schemas.microsoft.com/office/drawing/2014/main" id="{4D506B4A-849D-AB44-9812-215FB3FD6759}"/>
              </a:ext>
            </a:extLst>
          </p:cNvPr>
          <p:cNvSpPr/>
          <p:nvPr/>
        </p:nvSpPr>
        <p:spPr>
          <a:xfrm rot="5400000">
            <a:off x="80656" y="52903"/>
            <a:ext cx="620883" cy="627091"/>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805" y="917781"/>
            <a:ext cx="3929483" cy="229785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6805" y="3468436"/>
            <a:ext cx="3929483" cy="3145015"/>
          </a:xfrm>
          <a:prstGeom prst="rect">
            <a:avLst/>
          </a:prstGeom>
        </p:spPr>
      </p:pic>
      <p:sp>
        <p:nvSpPr>
          <p:cNvPr id="8" name="Rectangle 7">
            <a:extLst>
              <a:ext uri="{FF2B5EF4-FFF2-40B4-BE49-F238E27FC236}">
                <a16:creationId xmlns:a16="http://schemas.microsoft.com/office/drawing/2014/main" id="{29035EC9-303B-AE47-815D-6078FEB3C030}"/>
              </a:ext>
            </a:extLst>
          </p:cNvPr>
          <p:cNvSpPr/>
          <p:nvPr/>
        </p:nvSpPr>
        <p:spPr>
          <a:xfrm rot="16200000">
            <a:off x="8042096" y="5663476"/>
            <a:ext cx="1957587"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HOW DOES THE EU WORK?</a:t>
            </a:r>
          </a:p>
        </p:txBody>
      </p:sp>
      <p:sp>
        <p:nvSpPr>
          <p:cNvPr id="12" name="TextBox 11"/>
          <p:cNvSpPr txBox="1"/>
          <p:nvPr/>
        </p:nvSpPr>
        <p:spPr>
          <a:xfrm>
            <a:off x="7793664" y="304604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7793664" y="642162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14" name="Picture 13"/>
          <p:cNvPicPr/>
          <p:nvPr/>
        </p:nvPicPr>
        <p:blipFill>
          <a:blip r:embed="rId5"/>
          <a:stretch>
            <a:fillRect/>
          </a:stretch>
        </p:blipFill>
        <p:spPr>
          <a:xfrm>
            <a:off x="5190309" y="194105"/>
            <a:ext cx="824411" cy="482785"/>
          </a:xfrm>
          <a:prstGeom prst="rect">
            <a:avLst/>
          </a:prstGeom>
        </p:spPr>
      </p:pic>
      <p:graphicFrame>
        <p:nvGraphicFramePr>
          <p:cNvPr id="5" name="Diagram 4"/>
          <p:cNvGraphicFramePr/>
          <p:nvPr>
            <p:extLst>
              <p:ext uri="{D42A27DB-BD31-4B8C-83A1-F6EECF244321}">
                <p14:modId xmlns:p14="http://schemas.microsoft.com/office/powerpoint/2010/main" val="1448354539"/>
              </p:ext>
            </p:extLst>
          </p:nvPr>
        </p:nvGraphicFramePr>
        <p:xfrm>
          <a:off x="487680" y="917781"/>
          <a:ext cx="3897634" cy="55592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15"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812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D453E10-EE28-4A6C-93F1-8D17BDA9655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573FA43-24D1-4D72-85C2-86103A7FCEF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050DFA99-827A-4EA5-8157-94CD9436E21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F8DE995-AA6F-4DFE-8486-B480892B975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C7565D90-15C1-4236-9AEC-41345840738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5" name="ZoneTexte 4"/>
          <p:cNvSpPr txBox="1"/>
          <p:nvPr/>
        </p:nvSpPr>
        <p:spPr>
          <a:xfrm>
            <a:off x="632941" y="154848"/>
            <a:ext cx="65908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FFC000"/>
                </a:solidFill>
                <a:effectLst/>
                <a:uLnTx/>
                <a:uFillTx/>
                <a:latin typeface="Calibri" panose="020F0502020204030204"/>
                <a:ea typeface="+mn-ea"/>
                <a:cs typeface="+mn-cs"/>
              </a:rPr>
              <a:t>THE EUROPEAN COMMISSION</a:t>
            </a:r>
            <a:endParaRPr kumimoji="0" lang="fr-FR"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8042096" y="5663476"/>
            <a:ext cx="1957587"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A00E"/>
                </a:solidFill>
                <a:effectLst/>
                <a:uLnTx/>
                <a:uFillTx/>
                <a:latin typeface="Arial" charset="0"/>
                <a:ea typeface="Arial" charset="0"/>
                <a:cs typeface="Arial" charset="0"/>
              </a:rPr>
              <a:t>HOW DOES THE EU WORK?</a:t>
            </a:r>
          </a:p>
        </p:txBody>
      </p:sp>
      <p:cxnSp>
        <p:nvCxnSpPr>
          <p:cNvPr id="8"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6" name="Larme 5">
            <a:extLst>
              <a:ext uri="{FF2B5EF4-FFF2-40B4-BE49-F238E27FC236}">
                <a16:creationId xmlns:a16="http://schemas.microsoft.com/office/drawing/2014/main" id="{B1A02FCE-8309-6548-8758-7EC6D4FA6C66}"/>
              </a:ext>
            </a:extLst>
          </p:cNvPr>
          <p:cNvSpPr/>
          <p:nvPr/>
        </p:nvSpPr>
        <p:spPr>
          <a:xfrm rot="5551977">
            <a:off x="39081" y="39534"/>
            <a:ext cx="579604" cy="583070"/>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age 10">
            <a:extLst>
              <a:ext uri="{FF2B5EF4-FFF2-40B4-BE49-F238E27FC236}">
                <a16:creationId xmlns:a16="http://schemas.microsoft.com/office/drawing/2014/main" id="{2F9512DC-1BC8-204B-B55A-31E4CAAF69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1452" y="91545"/>
            <a:ext cx="573277" cy="574751"/>
          </a:xfrm>
          <a:prstGeom prst="rect">
            <a:avLst/>
          </a:prstGeom>
        </p:spPr>
      </p:pic>
      <p:sp>
        <p:nvSpPr>
          <p:cNvPr id="14" name="TextBox 13"/>
          <p:cNvSpPr txBox="1"/>
          <p:nvPr/>
        </p:nvSpPr>
        <p:spPr>
          <a:xfrm>
            <a:off x="3784199" y="6686216"/>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2050" name="Picture 2" descr="https://ec.europa.eu/avservices/avs/files/video6/repository/prod/photo/store/store2/0/P052360-1179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934" y="3860993"/>
            <a:ext cx="4043186" cy="2733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oup photo with, from left to right:in the 1st row: Ursula von der Leyen, President of t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934" y="1021080"/>
            <a:ext cx="4043186" cy="25132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p:cNvGraphicFramePr/>
          <p:nvPr>
            <p:extLst>
              <p:ext uri="{D42A27DB-BD31-4B8C-83A1-F6EECF244321}">
                <p14:modId xmlns:p14="http://schemas.microsoft.com/office/powerpoint/2010/main" val="641322755"/>
              </p:ext>
            </p:extLst>
          </p:nvPr>
        </p:nvGraphicFramePr>
        <p:xfrm>
          <a:off x="335280" y="1021080"/>
          <a:ext cx="3992880" cy="55734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p:cNvSpPr txBox="1"/>
          <p:nvPr/>
        </p:nvSpPr>
        <p:spPr>
          <a:xfrm>
            <a:off x="7696200" y="6409828"/>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1" name="TextBox 10"/>
          <p:cNvSpPr txBox="1"/>
          <p:nvPr/>
        </p:nvSpPr>
        <p:spPr>
          <a:xfrm>
            <a:off x="7696200" y="3359720"/>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10347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40CF2307-406E-4677-8693-5E4A914BB90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08F48461-68D3-4A76-AAB9-A6AAE6BA7FA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346E50CA-F6B7-41F2-8D8A-4D6332E5C97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D37E5F20-5237-4726-B7B8-CA56F930653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5F4BB77E-160B-4FD3-9D8A-5F48DEBD396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dgm id="{EF5BC60A-1813-445C-97E0-C76B6CBACB4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8BFCEDFB-DD43-4B25-BA9B-809ED4B7C8C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12" name="Rectangle 11"/>
          <p:cNvSpPr/>
          <p:nvPr/>
        </p:nvSpPr>
        <p:spPr>
          <a:xfrm>
            <a:off x="267248" y="1047580"/>
            <a:ext cx="8515011" cy="5601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Rectangle 47"/>
          <p:cNvSpPr/>
          <p:nvPr/>
        </p:nvSpPr>
        <p:spPr>
          <a:xfrm>
            <a:off x="530418" y="3361231"/>
            <a:ext cx="8046133" cy="1773591"/>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ardrop 4"/>
          <p:cNvSpPr/>
          <p:nvPr/>
        </p:nvSpPr>
        <p:spPr>
          <a:xfrm rot="5400000">
            <a:off x="134754" y="120317"/>
            <a:ext cx="678582" cy="707456"/>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extBox 5"/>
          <p:cNvSpPr txBox="1"/>
          <p:nvPr/>
        </p:nvSpPr>
        <p:spPr>
          <a:xfrm>
            <a:off x="827773" y="228561"/>
            <a:ext cx="5424171" cy="584775"/>
          </a:xfrm>
          <a:prstGeom prst="rect">
            <a:avLst/>
          </a:prstGeom>
          <a:noFill/>
        </p:spPr>
        <p:txBody>
          <a:bodyPr wrap="square" rtlCol="0">
            <a:spAutoFit/>
          </a:bodyPr>
          <a:lstStyle/>
          <a:p>
            <a:r>
              <a:rPr lang="fr-BE" sz="3200" b="1" dirty="0">
                <a:solidFill>
                  <a:srgbClr val="FFC000"/>
                </a:solidFill>
              </a:rPr>
              <a:t>EU LAWS: WHO DOES WHAT?</a:t>
            </a: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8042096" y="5663476"/>
            <a:ext cx="1957587"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HOW DOES THE EU WORK?</a:t>
            </a:r>
          </a:p>
        </p:txBody>
      </p:sp>
      <p:cxnSp>
        <p:nvCxnSpPr>
          <p:cNvPr id="8"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508623" y="2110964"/>
            <a:ext cx="1691515" cy="122289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3" idx="1"/>
          </p:cNvCxnSpPr>
          <p:nvPr/>
        </p:nvCxnSpPr>
        <p:spPr>
          <a:xfrm flipH="1">
            <a:off x="1756988" y="2065409"/>
            <a:ext cx="1797612" cy="1308295"/>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65802" y="787978"/>
            <a:ext cx="2029108" cy="878903"/>
          </a:xfrm>
          <a:prstGeom prst="rect">
            <a:avLst/>
          </a:prstGeom>
        </p:spPr>
      </p:pic>
      <p:sp>
        <p:nvSpPr>
          <p:cNvPr id="27" name="TextBox 26"/>
          <p:cNvSpPr txBox="1"/>
          <p:nvPr/>
        </p:nvSpPr>
        <p:spPr>
          <a:xfrm>
            <a:off x="3658251" y="1563508"/>
            <a:ext cx="2289742" cy="307777"/>
          </a:xfrm>
          <a:prstGeom prst="rect">
            <a:avLst/>
          </a:prstGeom>
          <a:noFill/>
        </p:spPr>
        <p:txBody>
          <a:bodyPr wrap="square" rtlCol="0">
            <a:spAutoFit/>
          </a:bodyPr>
          <a:lstStyle/>
          <a:p>
            <a:r>
              <a:rPr lang="fr-BE" sz="1400" dirty="0"/>
              <a:t>European Commission</a:t>
            </a:r>
          </a:p>
        </p:txBody>
      </p:sp>
      <p:sp>
        <p:nvSpPr>
          <p:cNvPr id="9" name="TextBox 8"/>
          <p:cNvSpPr txBox="1"/>
          <p:nvPr/>
        </p:nvSpPr>
        <p:spPr>
          <a:xfrm>
            <a:off x="812930" y="4419758"/>
            <a:ext cx="2192917" cy="307777"/>
          </a:xfrm>
          <a:prstGeom prst="rect">
            <a:avLst/>
          </a:prstGeom>
          <a:noFill/>
        </p:spPr>
        <p:txBody>
          <a:bodyPr wrap="square" rtlCol="0">
            <a:spAutoFit/>
          </a:bodyPr>
          <a:lstStyle/>
          <a:p>
            <a:r>
              <a:rPr lang="fr-BE" sz="1400" dirty="0" err="1"/>
              <a:t>European</a:t>
            </a:r>
            <a:r>
              <a:rPr lang="fr-BE" sz="1400" dirty="0"/>
              <a:t> </a:t>
            </a:r>
            <a:r>
              <a:rPr lang="fr-BE" sz="1400" dirty="0" err="1"/>
              <a:t>Parliament</a:t>
            </a:r>
            <a:endParaRPr lang="fr-BE" sz="1400" dirty="0"/>
          </a:p>
        </p:txBody>
      </p:sp>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3329" y="3437410"/>
            <a:ext cx="1053618" cy="896881"/>
          </a:xfrm>
          <a:prstGeom prst="rect">
            <a:avLst/>
          </a:prstGeom>
        </p:spPr>
      </p:pic>
      <p:sp>
        <p:nvSpPr>
          <p:cNvPr id="10" name="TextBox 9"/>
          <p:cNvSpPr txBox="1"/>
          <p:nvPr/>
        </p:nvSpPr>
        <p:spPr>
          <a:xfrm>
            <a:off x="5988692" y="4422968"/>
            <a:ext cx="2441014" cy="307777"/>
          </a:xfrm>
          <a:prstGeom prst="rect">
            <a:avLst/>
          </a:prstGeom>
          <a:noFill/>
        </p:spPr>
        <p:txBody>
          <a:bodyPr wrap="square" rtlCol="0">
            <a:spAutoFit/>
          </a:bodyPr>
          <a:lstStyle/>
          <a:p>
            <a:r>
              <a:rPr lang="fr-BE" sz="1400" dirty="0"/>
              <a:t>Council of the </a:t>
            </a:r>
            <a:r>
              <a:rPr lang="fr-BE" sz="1400" dirty="0" err="1"/>
              <a:t>European</a:t>
            </a:r>
            <a:r>
              <a:rPr lang="fr-BE" sz="1400" dirty="0"/>
              <a:t> Union</a:t>
            </a:r>
          </a:p>
        </p:txBody>
      </p:sp>
      <p:sp>
        <p:nvSpPr>
          <p:cNvPr id="13" name="Rectangle 12"/>
          <p:cNvSpPr/>
          <p:nvPr/>
        </p:nvSpPr>
        <p:spPr>
          <a:xfrm>
            <a:off x="3554600" y="1855490"/>
            <a:ext cx="1940309" cy="41983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a:t>Proposes a law</a:t>
            </a:r>
          </a:p>
        </p:txBody>
      </p:sp>
      <p:cxnSp>
        <p:nvCxnSpPr>
          <p:cNvPr id="40" name="Straight Arrow Connector 39"/>
          <p:cNvCxnSpPr/>
          <p:nvPr/>
        </p:nvCxnSpPr>
        <p:spPr>
          <a:xfrm>
            <a:off x="4516236" y="5159348"/>
            <a:ext cx="8517" cy="83312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408501" y="5992469"/>
            <a:ext cx="2232505" cy="4756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NEW EU LAW</a:t>
            </a:r>
          </a:p>
        </p:txBody>
      </p:sp>
      <p:pic>
        <p:nvPicPr>
          <p:cNvPr id="49" name="Image 12">
            <a:extLst>
              <a:ext uri="{FF2B5EF4-FFF2-40B4-BE49-F238E27FC236}">
                <a16:creationId xmlns:a16="http://schemas.microsoft.com/office/drawing/2014/main" id="{3FCDDF3A-A576-2344-B985-FF82AC5CED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5216" y="3463531"/>
            <a:ext cx="1644283" cy="896881"/>
          </a:xfrm>
          <a:prstGeom prst="rect">
            <a:avLst/>
          </a:prstGeom>
        </p:spPr>
      </p:pic>
      <p:sp>
        <p:nvSpPr>
          <p:cNvPr id="51" name="Rectangle 50"/>
          <p:cNvSpPr/>
          <p:nvPr/>
        </p:nvSpPr>
        <p:spPr>
          <a:xfrm>
            <a:off x="3077729" y="3519205"/>
            <a:ext cx="2951513" cy="5567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a:t>Adopt, amend or reject the proposed law</a:t>
            </a:r>
          </a:p>
        </p:txBody>
      </p:sp>
      <p:sp>
        <p:nvSpPr>
          <p:cNvPr id="53" name="Rectangle 52"/>
          <p:cNvSpPr/>
          <p:nvPr/>
        </p:nvSpPr>
        <p:spPr>
          <a:xfrm>
            <a:off x="3575958" y="4727535"/>
            <a:ext cx="1955052" cy="299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a:t>If agreed</a:t>
            </a:r>
          </a:p>
        </p:txBody>
      </p:sp>
      <p:sp>
        <p:nvSpPr>
          <p:cNvPr id="54" name="Left-Right Arrow 53"/>
          <p:cNvSpPr/>
          <p:nvPr/>
        </p:nvSpPr>
        <p:spPr>
          <a:xfrm>
            <a:off x="3087886" y="4289609"/>
            <a:ext cx="2622244" cy="197119"/>
          </a:xfrm>
          <a:prstGeom prst="lef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4151216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7A23DA-BD4E-2F45-80E8-467DF2B3DFEA}"/>
              </a:ext>
            </a:extLst>
          </p:cNvPr>
          <p:cNvSpPr/>
          <p:nvPr/>
        </p:nvSpPr>
        <p:spPr>
          <a:xfrm>
            <a:off x="778220" y="250521"/>
            <a:ext cx="8248214" cy="584775"/>
          </a:xfrm>
          <a:prstGeom prst="rect">
            <a:avLst/>
          </a:prstGeom>
        </p:spPr>
        <p:txBody>
          <a:bodyPr wrap="square">
            <a:spAutoFit/>
          </a:bodyPr>
          <a:lstStyle/>
          <a:p>
            <a:r>
              <a:rPr lang="en-GB" sz="3200" b="1" dirty="0">
                <a:solidFill>
                  <a:srgbClr val="FFC000"/>
                </a:solidFill>
                <a:latin typeface="Calibri" panose="020F0502020204030204" pitchFamily="34" charset="0"/>
                <a:cs typeface="Calibri" panose="020F0502020204030204" pitchFamily="34" charset="0"/>
              </a:rPr>
              <a:t>THE EUROPEAN COURT OF JUSTICE</a:t>
            </a:r>
            <a:endParaRPr lang="fr-FR" sz="3200" b="1" dirty="0">
              <a:solidFill>
                <a:srgbClr val="FFC000"/>
              </a:solidFill>
              <a:latin typeface="Calibri" panose="020F0502020204030204" pitchFamily="34" charset="0"/>
              <a:cs typeface="Calibri" panose="020F0502020204030204" pitchFamily="34" charset="0"/>
            </a:endParaRPr>
          </a:p>
        </p:txBody>
      </p:sp>
      <p:graphicFrame>
        <p:nvGraphicFramePr>
          <p:cNvPr id="5" name="Diagram 4"/>
          <p:cNvGraphicFramePr/>
          <p:nvPr>
            <p:extLst>
              <p:ext uri="{D42A27DB-BD31-4B8C-83A1-F6EECF244321}">
                <p14:modId xmlns:p14="http://schemas.microsoft.com/office/powerpoint/2010/main" val="1800141578"/>
              </p:ext>
            </p:extLst>
          </p:nvPr>
        </p:nvGraphicFramePr>
        <p:xfrm>
          <a:off x="199325" y="1005597"/>
          <a:ext cx="4380921" cy="5523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arme 2">
            <a:extLst>
              <a:ext uri="{FF2B5EF4-FFF2-40B4-BE49-F238E27FC236}">
                <a16:creationId xmlns:a16="http://schemas.microsoft.com/office/drawing/2014/main" id="{E458E2E9-B172-6F4E-BA57-9B57DE0FD588}"/>
              </a:ext>
            </a:extLst>
          </p:cNvPr>
          <p:cNvSpPr/>
          <p:nvPr/>
        </p:nvSpPr>
        <p:spPr>
          <a:xfrm rot="5591629">
            <a:off x="181191" y="15027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51241" y="68365"/>
            <a:ext cx="612836" cy="746894"/>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16098" y="993448"/>
            <a:ext cx="3875010" cy="2163876"/>
          </a:xfrm>
          <a:prstGeom prst="rect">
            <a:avLst/>
          </a:prstGeom>
        </p:spPr>
      </p:pic>
      <p:sp>
        <p:nvSpPr>
          <p:cNvPr id="14" name="Rectangle 13">
            <a:extLst>
              <a:ext uri="{FF2B5EF4-FFF2-40B4-BE49-F238E27FC236}">
                <a16:creationId xmlns:a16="http://schemas.microsoft.com/office/drawing/2014/main" id="{29035EC9-303B-AE47-815D-6078FEB3C030}"/>
              </a:ext>
            </a:extLst>
          </p:cNvPr>
          <p:cNvSpPr/>
          <p:nvPr/>
        </p:nvSpPr>
        <p:spPr>
          <a:xfrm rot="16200000">
            <a:off x="8042096" y="5663476"/>
            <a:ext cx="1957587"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HOW DOES THE EU WORK?</a:t>
            </a:r>
          </a:p>
        </p:txBody>
      </p:sp>
      <p:cxnSp>
        <p:nvCxnSpPr>
          <p:cNvPr id="15"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803206" y="297265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4098" name="Picture 2" descr="The information panel of the Court of Justice of the European Union, at the entrance of the build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6098" y="4008120"/>
            <a:ext cx="3875010" cy="2417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03206" y="6241104"/>
            <a:ext cx="1188785"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311526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A4DE28F-17B5-4205-BFFB-0EBCA8C5D8B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76251A12-CCF7-4C47-8263-EFA408C3CF5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CF2A7349-FD6F-4252-85AD-61C5186BA69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38D475D4-539D-4596-9BBC-8AE7671242F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1A46EE3F-EBAE-49BA-B7F2-D3D3A3B2D42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5C025595-DB12-4375-8957-7A2E9C9E307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E336DEEA-8F31-45DB-B883-3F3802818CA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5" name="ZoneTexte 4"/>
          <p:cNvSpPr txBox="1"/>
          <p:nvPr/>
        </p:nvSpPr>
        <p:spPr>
          <a:xfrm>
            <a:off x="615094" y="223922"/>
            <a:ext cx="6816095" cy="584775"/>
          </a:xfrm>
          <a:prstGeom prst="rect">
            <a:avLst/>
          </a:prstGeom>
          <a:noFill/>
        </p:spPr>
        <p:txBody>
          <a:bodyPr wrap="square" rtlCol="0">
            <a:spAutoFit/>
          </a:bodyPr>
          <a:lstStyle/>
          <a:p>
            <a:r>
              <a:rPr lang="en-GB" sz="3200" b="1" dirty="0">
                <a:solidFill>
                  <a:srgbClr val="FFC000"/>
                </a:solidFill>
                <a:latin typeface="Calibri" panose="020F0502020204030204" pitchFamily="34" charset="0"/>
                <a:cs typeface="Calibri" panose="020F0502020204030204" pitchFamily="34" charset="0"/>
              </a:rPr>
              <a:t>THE EUROPEAN COURT OF AUDITORS</a:t>
            </a:r>
            <a:endParaRPr lang="fr-BE" sz="3200" dirty="0">
              <a:solidFill>
                <a:srgbClr val="FFC000"/>
              </a:solidFill>
            </a:endParaRP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8042096" y="5663476"/>
            <a:ext cx="1957587"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A00E"/>
                </a:solidFill>
                <a:effectLst/>
                <a:uLnTx/>
                <a:uFillTx/>
                <a:latin typeface="Arial" charset="0"/>
                <a:ea typeface="Arial" charset="0"/>
                <a:cs typeface="Arial" charset="0"/>
              </a:rPr>
              <a:t>HOW DOES THE EU WORK?</a:t>
            </a:r>
          </a:p>
        </p:txBody>
      </p:sp>
      <p:cxnSp>
        <p:nvCxnSpPr>
          <p:cNvPr id="8"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6" name="Larme 5">
            <a:extLst>
              <a:ext uri="{FF2B5EF4-FFF2-40B4-BE49-F238E27FC236}">
                <a16:creationId xmlns:a16="http://schemas.microsoft.com/office/drawing/2014/main" id="{B1A02FCE-8309-6548-8758-7EC6D4FA6C66}"/>
              </a:ext>
            </a:extLst>
          </p:cNvPr>
          <p:cNvSpPr/>
          <p:nvPr/>
        </p:nvSpPr>
        <p:spPr>
          <a:xfrm rot="5551977">
            <a:off x="21234" y="107581"/>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Diagram 8"/>
          <p:cNvGraphicFramePr/>
          <p:nvPr>
            <p:extLst>
              <p:ext uri="{D42A27DB-BD31-4B8C-83A1-F6EECF244321}">
                <p14:modId xmlns:p14="http://schemas.microsoft.com/office/powerpoint/2010/main" val="3670305561"/>
              </p:ext>
            </p:extLst>
          </p:nvPr>
        </p:nvGraphicFramePr>
        <p:xfrm>
          <a:off x="121920" y="1447800"/>
          <a:ext cx="4448578" cy="2071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extLst>
              <p:ext uri="{D42A27DB-BD31-4B8C-83A1-F6EECF244321}">
                <p14:modId xmlns:p14="http://schemas.microsoft.com/office/powerpoint/2010/main" val="2888937274"/>
              </p:ext>
            </p:extLst>
          </p:nvPr>
        </p:nvGraphicFramePr>
        <p:xfrm>
          <a:off x="4617922" y="1447800"/>
          <a:ext cx="4279857" cy="20718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extBox 13"/>
          <p:cNvSpPr txBox="1"/>
          <p:nvPr/>
        </p:nvSpPr>
        <p:spPr>
          <a:xfrm>
            <a:off x="4254229" y="6580715"/>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17" name="Picture 1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377225" y="150549"/>
            <a:ext cx="662080" cy="633501"/>
          </a:xfrm>
          <a:prstGeom prst="rect">
            <a:avLst/>
          </a:prstGeom>
        </p:spPr>
      </p:pic>
      <p:pic>
        <p:nvPicPr>
          <p:cNvPr id="3074" name="Picture 2" descr="The information panel of the European Court of Auditors, at the entrance of the buildi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49792" y="3943026"/>
            <a:ext cx="4279859" cy="28223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039307" y="6581001"/>
            <a:ext cx="858474" cy="276999"/>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sz="600" dirty="0"/>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5382" y="3943026"/>
            <a:ext cx="4281653" cy="2822355"/>
          </a:xfrm>
          <a:prstGeom prst="rect">
            <a:avLst/>
          </a:prstGeom>
        </p:spPr>
      </p:pic>
      <p:sp>
        <p:nvSpPr>
          <p:cNvPr id="10" name="TextBox 9"/>
          <p:cNvSpPr txBox="1"/>
          <p:nvPr/>
        </p:nvSpPr>
        <p:spPr>
          <a:xfrm>
            <a:off x="136691" y="6612374"/>
            <a:ext cx="4084320" cy="184666"/>
          </a:xfrm>
          <a:prstGeom prst="rect">
            <a:avLst/>
          </a:prstGeom>
          <a:noFill/>
        </p:spPr>
        <p:txBody>
          <a:bodyPr wrap="square" rtlCol="0">
            <a:spAutoFit/>
          </a:bodyPr>
          <a:lstStyle/>
          <a:p>
            <a:r>
              <a:rPr lang="en-IE" sz="600" dirty="0"/>
              <a:t>@TRANSPARENCY INTERNATIONAL</a:t>
            </a:r>
          </a:p>
        </p:txBody>
      </p:sp>
    </p:spTree>
    <p:extLst>
      <p:ext uri="{BB962C8B-B14F-4D97-AF65-F5344CB8AC3E}">
        <p14:creationId xmlns:p14="http://schemas.microsoft.com/office/powerpoint/2010/main" val="99490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78416D14-B5FE-487D-89E3-DE5B8EBA96A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9377D582-878E-4013-AA68-6AAB0839216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dgm id="{8CABF5D0-DF66-4BCE-A0CE-41B8F62A31A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graphicEl>
                                              <a:dgm id="{F0EC1485-D59A-4587-BBA3-A5E170B387A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Graphic spid="11"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3" name="Larme 2">
            <a:extLst>
              <a:ext uri="{FF2B5EF4-FFF2-40B4-BE49-F238E27FC236}">
                <a16:creationId xmlns:a16="http://schemas.microsoft.com/office/drawing/2014/main" id="{C9BFB1AC-7847-824E-A3EE-D34A24E1B8A3}"/>
              </a:ext>
            </a:extLst>
          </p:cNvPr>
          <p:cNvSpPr/>
          <p:nvPr/>
        </p:nvSpPr>
        <p:spPr>
          <a:xfrm rot="5400000">
            <a:off x="62904" y="110018"/>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6CC2D52E-8FF7-4744-84FB-05C84BCE3E66}"/>
              </a:ext>
            </a:extLst>
          </p:cNvPr>
          <p:cNvSpPr txBox="1"/>
          <p:nvPr/>
        </p:nvSpPr>
        <p:spPr>
          <a:xfrm>
            <a:off x="644241" y="191102"/>
            <a:ext cx="6097290" cy="584775"/>
          </a:xfrm>
          <a:prstGeom prst="rect">
            <a:avLst/>
          </a:prstGeom>
          <a:noFill/>
        </p:spPr>
        <p:txBody>
          <a:bodyPr wrap="square" rtlCol="0">
            <a:spAutoFit/>
          </a:bodyPr>
          <a:lstStyle/>
          <a:p>
            <a:r>
              <a:rPr lang="en-GB" sz="3200" b="1" dirty="0">
                <a:solidFill>
                  <a:srgbClr val="FFC000"/>
                </a:solidFill>
                <a:latin typeface="Calibri" panose="020F0502020204030204" pitchFamily="34" charset="0"/>
                <a:cs typeface="Calibri" panose="020F0502020204030204" pitchFamily="34" charset="0"/>
              </a:rPr>
              <a:t>THE EUROPEAN CENTRAL BANK</a:t>
            </a:r>
          </a:p>
        </p:txBody>
      </p:sp>
      <p:sp>
        <p:nvSpPr>
          <p:cNvPr id="10" name="Rectangle 9">
            <a:extLst>
              <a:ext uri="{FF2B5EF4-FFF2-40B4-BE49-F238E27FC236}">
                <a16:creationId xmlns:a16="http://schemas.microsoft.com/office/drawing/2014/main" id="{29035EC9-303B-AE47-815D-6078FEB3C030}"/>
              </a:ext>
            </a:extLst>
          </p:cNvPr>
          <p:cNvSpPr/>
          <p:nvPr/>
        </p:nvSpPr>
        <p:spPr>
          <a:xfrm rot="16200000">
            <a:off x="8042096" y="5663476"/>
            <a:ext cx="1957587"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HOW DOES THE EU WORK?</a:t>
            </a:r>
          </a:p>
        </p:txBody>
      </p:sp>
      <p:cxnSp>
        <p:nvCxnSpPr>
          <p:cNvPr id="11"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559" y="111751"/>
            <a:ext cx="807943" cy="719949"/>
          </a:xfrm>
          <a:prstGeom prst="rect">
            <a:avLst/>
          </a:prstGeom>
        </p:spPr>
      </p:pic>
      <p:graphicFrame>
        <p:nvGraphicFramePr>
          <p:cNvPr id="36" name="Diagram 35"/>
          <p:cNvGraphicFramePr/>
          <p:nvPr>
            <p:extLst>
              <p:ext uri="{D42A27DB-BD31-4B8C-83A1-F6EECF244321}">
                <p14:modId xmlns:p14="http://schemas.microsoft.com/office/powerpoint/2010/main" val="384416309"/>
              </p:ext>
            </p:extLst>
          </p:nvPr>
        </p:nvGraphicFramePr>
        <p:xfrm>
          <a:off x="304801" y="1206501"/>
          <a:ext cx="4111930" cy="54282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3773" y="1313631"/>
            <a:ext cx="3946966" cy="2518853"/>
          </a:xfrm>
          <a:prstGeom prst="rect">
            <a:avLst/>
          </a:prstGeom>
        </p:spPr>
      </p:pic>
      <p:sp>
        <p:nvSpPr>
          <p:cNvPr id="38" name="TextBox 37"/>
          <p:cNvSpPr txBox="1"/>
          <p:nvPr/>
        </p:nvSpPr>
        <p:spPr>
          <a:xfrm>
            <a:off x="7818115" y="3627208"/>
            <a:ext cx="1036320"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pic>
        <p:nvPicPr>
          <p:cNvPr id="5122" name="Picture 2" descr="https://ec.europa.eu/avservices/avs/files/video6/repository/prod/photo/store/14/P00849400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771" y="4084757"/>
            <a:ext cx="3946966" cy="254995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7818115" y="6450191"/>
            <a:ext cx="1330777"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Tree>
    <p:extLst>
      <p:ext uri="{BB962C8B-B14F-4D97-AF65-F5344CB8AC3E}">
        <p14:creationId xmlns:p14="http://schemas.microsoft.com/office/powerpoint/2010/main" val="91240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graphicEl>
                                              <a:dgm id="{3FE16EC3-41E9-4EE9-B399-BA497F9628C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graphicEl>
                                              <a:dgm id="{96B08EC4-E184-402A-B8AE-06B1F3D1D5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graphicEl>
                                              <a:dgm id="{47FE0501-D40E-47EC-9E41-423B2E236F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graphicEl>
                                              <a:dgm id="{68522F37-124D-4507-9DE5-1B75C78B642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graphicEl>
                                              <a:dgm id="{6EE063DE-7F51-4108-9284-6ADD12F54A5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graphicEl>
                                              <a:dgm id="{9CF11A85-D206-4F40-B8C3-898189EA253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graphicEl>
                                              <a:dgm id="{EB4B9D14-D3E8-449B-95FA-9A5E38DB987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 grpId="0">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3F3"/>
        </a:solid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C6FA5732-686E-7742-9EC1-DB83AFC7D1DC}"/>
              </a:ext>
            </a:extLst>
          </p:cNvPr>
          <p:cNvSpPr/>
          <p:nvPr/>
        </p:nvSpPr>
        <p:spPr>
          <a:xfrm rot="5400000">
            <a:off x="121365" y="74544"/>
            <a:ext cx="527292" cy="583070"/>
          </a:xfrm>
          <a:prstGeom prst="teardrop">
            <a:avLst/>
          </a:prstGeom>
          <a:solidFill>
            <a:srgbClr val="E65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E65657"/>
              </a:highlight>
            </a:endParaRPr>
          </a:p>
        </p:txBody>
      </p:sp>
      <p:sp>
        <p:nvSpPr>
          <p:cNvPr id="9" name="ZoneTexte 1">
            <a:extLst>
              <a:ext uri="{FF2B5EF4-FFF2-40B4-BE49-F238E27FC236}">
                <a16:creationId xmlns:a16="http://schemas.microsoft.com/office/drawing/2014/main" id="{EAB918C0-49F4-4D3A-BED6-12B81054F2F1}"/>
              </a:ext>
            </a:extLst>
          </p:cNvPr>
          <p:cNvSpPr txBox="1"/>
          <p:nvPr/>
        </p:nvSpPr>
        <p:spPr>
          <a:xfrm>
            <a:off x="676546" y="134420"/>
            <a:ext cx="7705454" cy="584775"/>
          </a:xfrm>
          <a:prstGeom prst="rect">
            <a:avLst/>
          </a:prstGeom>
          <a:noFill/>
        </p:spPr>
        <p:txBody>
          <a:bodyPr wrap="square" rtlCol="0">
            <a:spAutoFit/>
          </a:bodyPr>
          <a:lstStyle/>
          <a:p>
            <a:r>
              <a:rPr lang="fr-FR" sz="3200" b="1" dirty="0">
                <a:solidFill>
                  <a:srgbClr val="E65657"/>
                </a:solidFill>
                <a:latin typeface="Calibri" panose="020F0502020204030204" pitchFamily="34" charset="0"/>
                <a:cs typeface="Calibri" panose="020F0502020204030204" pitchFamily="34" charset="0"/>
              </a:rPr>
              <a:t>HOW CAN I LEARN MORE ABOUT THE EU?</a:t>
            </a:r>
          </a:p>
        </p:txBody>
      </p:sp>
      <p:sp>
        <p:nvSpPr>
          <p:cNvPr id="13" name="Rectangle 12">
            <a:extLst>
              <a:ext uri="{FF2B5EF4-FFF2-40B4-BE49-F238E27FC236}">
                <a16:creationId xmlns:a16="http://schemas.microsoft.com/office/drawing/2014/main" id="{50166F73-D52D-1E4F-945D-52B1697C7F31}"/>
              </a:ext>
            </a:extLst>
          </p:cNvPr>
          <p:cNvSpPr/>
          <p:nvPr/>
        </p:nvSpPr>
        <p:spPr>
          <a:xfrm rot="16200000">
            <a:off x="8032637" y="5733183"/>
            <a:ext cx="2001955" cy="247679"/>
          </a:xfrm>
          <a:prstGeom prst="rect">
            <a:avLst/>
          </a:prstGeom>
          <a:solidFill>
            <a:schemeClr val="bg1"/>
          </a:solidFill>
        </p:spPr>
        <p:txBody>
          <a:bodyPr wrap="square">
            <a:spAutoFit/>
          </a:bodyPr>
          <a:lstStyle/>
          <a:p>
            <a:r>
              <a:rPr lang="fr-FR" sz="1000" b="1" dirty="0">
                <a:solidFill>
                  <a:srgbClr val="FF5050"/>
                </a:solidFill>
                <a:latin typeface="Arial" charset="0"/>
                <a:ea typeface="Arial" charset="0"/>
                <a:cs typeface="Arial" charset="0"/>
              </a:rPr>
              <a:t>HOW CAN I LEARN MORE? </a:t>
            </a:r>
            <a:r>
              <a:rPr lang="fr-FR" sz="1000" b="1" dirty="0">
                <a:solidFill>
                  <a:schemeClr val="bg1"/>
                </a:solidFill>
                <a:latin typeface="Arial" charset="0"/>
                <a:ea typeface="Arial" charset="0"/>
                <a:cs typeface="Arial" charset="0"/>
              </a:rPr>
              <a:t>?</a:t>
            </a:r>
          </a:p>
        </p:txBody>
      </p:sp>
      <p:cxnSp>
        <p:nvCxnSpPr>
          <p:cNvPr id="14" name="Connecteur droit 5">
            <a:extLst>
              <a:ext uri="{FF2B5EF4-FFF2-40B4-BE49-F238E27FC236}">
                <a16:creationId xmlns:a16="http://schemas.microsoft.com/office/drawing/2014/main" id="{58F0EA43-BB39-9D4E-A1AD-DBFF432FAB62}"/>
              </a:ext>
            </a:extLst>
          </p:cNvPr>
          <p:cNvCxnSpPr/>
          <p:nvPr/>
        </p:nvCxnSpPr>
        <p:spPr>
          <a:xfrm>
            <a:off x="8914337" y="4860768"/>
            <a:ext cx="243117" cy="0"/>
          </a:xfrm>
          <a:prstGeom prst="line">
            <a:avLst/>
          </a:prstGeom>
          <a:ln w="127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a:off x="4733669" y="1000721"/>
            <a:ext cx="8892" cy="552199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p:cNvSpPr/>
          <p:nvPr/>
        </p:nvSpPr>
        <p:spPr>
          <a:xfrm>
            <a:off x="276447" y="3846997"/>
            <a:ext cx="4572000" cy="646331"/>
          </a:xfrm>
          <a:prstGeom prst="rect">
            <a:avLst/>
          </a:prstGeom>
        </p:spPr>
        <p:txBody>
          <a:bodyPr>
            <a:spAutoFit/>
          </a:bodyPr>
          <a:lstStyle/>
          <a:p>
            <a:endParaRPr lang="en-US" b="0" dirty="0">
              <a:solidFill>
                <a:schemeClr val="tx1"/>
              </a:solidFill>
              <a:cs typeface="Arial" panose="020B0604020202020204" pitchFamily="34" charset="0"/>
            </a:endParaRPr>
          </a:p>
          <a:p>
            <a:endParaRPr lang="de-DE" b="0" dirty="0">
              <a:solidFill>
                <a:schemeClr val="tx1"/>
              </a:solidFill>
              <a:cs typeface="Arial" panose="020B0604020202020204" pitchFamily="34" charset="0"/>
            </a:endParaRPr>
          </a:p>
        </p:txBody>
      </p:sp>
      <p:sp>
        <p:nvSpPr>
          <p:cNvPr id="5" name="TextBox 4"/>
          <p:cNvSpPr txBox="1"/>
          <p:nvPr/>
        </p:nvSpPr>
        <p:spPr>
          <a:xfrm>
            <a:off x="5085275" y="3422051"/>
            <a:ext cx="4072179" cy="1200329"/>
          </a:xfrm>
          <a:prstGeom prst="rect">
            <a:avLst/>
          </a:prstGeom>
          <a:noFill/>
        </p:spPr>
        <p:txBody>
          <a:bodyPr wrap="square" rtlCol="0">
            <a:spAutoFit/>
          </a:bodyPr>
          <a:lstStyle/>
          <a:p>
            <a:endParaRPr lang="en-GB" b="1" dirty="0"/>
          </a:p>
          <a:p>
            <a:endParaRPr lang="en-GB" b="1" dirty="0"/>
          </a:p>
          <a:p>
            <a:endParaRPr lang="en-GB" b="1" dirty="0"/>
          </a:p>
          <a:p>
            <a:endParaRPr lang="en-GB" b="1" dirty="0"/>
          </a:p>
        </p:txBody>
      </p:sp>
      <p:sp>
        <p:nvSpPr>
          <p:cNvPr id="16" name="Rectangle 15"/>
          <p:cNvSpPr/>
          <p:nvPr/>
        </p:nvSpPr>
        <p:spPr>
          <a:xfrm>
            <a:off x="5302395" y="2570403"/>
            <a:ext cx="4267131" cy="1092607"/>
          </a:xfrm>
          <a:prstGeom prst="rect">
            <a:avLst/>
          </a:prstGeom>
        </p:spPr>
        <p:txBody>
          <a:bodyPr wrap="square">
            <a:spAutoFit/>
          </a:bodyPr>
          <a:lstStyle/>
          <a:p>
            <a:r>
              <a:rPr lang="en-US" b="1" dirty="0"/>
              <a:t>What Europe does for me </a:t>
            </a:r>
          </a:p>
          <a:p>
            <a:pPr lvl="0"/>
            <a:r>
              <a:rPr lang="en-GB" b="1" dirty="0">
                <a:solidFill>
                  <a:srgbClr val="808080">
                    <a:lumMod val="75000"/>
                  </a:srgbClr>
                </a:solidFill>
                <a:cs typeface="Arial" panose="020B0604020202020204" pitchFamily="34" charset="0"/>
                <a:hlinkClick r:id="rId3"/>
              </a:rPr>
              <a:t>what-europe-does-for-me.eu</a:t>
            </a:r>
            <a:endParaRPr lang="en-GB" b="1" dirty="0">
              <a:solidFill>
                <a:srgbClr val="808080">
                  <a:lumMod val="75000"/>
                </a:srgbClr>
              </a:solidFill>
              <a:cs typeface="Arial" panose="020B0604020202020204" pitchFamily="34" charset="0"/>
            </a:endParaRPr>
          </a:p>
          <a:p>
            <a:pPr lvl="0"/>
            <a:endParaRPr lang="en-GB" b="1" dirty="0">
              <a:solidFill>
                <a:srgbClr val="808080">
                  <a:lumMod val="75000"/>
                </a:srgbClr>
              </a:solidFill>
              <a:cs typeface="Arial" panose="020B0604020202020204" pitchFamily="34" charset="0"/>
            </a:endParaRPr>
          </a:p>
          <a:p>
            <a:pPr lvl="0" algn="ctr"/>
            <a:endParaRPr lang="fr-BE" sz="1100" b="0" dirty="0">
              <a:solidFill>
                <a:srgbClr val="808080">
                  <a:lumMod val="75000"/>
                </a:srgb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4"/>
          <a:stretch>
            <a:fillRect/>
          </a:stretch>
        </p:blipFill>
        <p:spPr>
          <a:xfrm>
            <a:off x="5381117" y="1265293"/>
            <a:ext cx="1946801" cy="1215068"/>
          </a:xfrm>
          <a:prstGeom prst="rect">
            <a:avLst/>
          </a:prstGeom>
          <a:ln>
            <a:solidFill>
              <a:schemeClr val="tx1"/>
            </a:solid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2125" y="3580296"/>
            <a:ext cx="1946801" cy="1275750"/>
          </a:xfrm>
          <a:prstGeom prst="rect">
            <a:avLst/>
          </a:prstGeom>
          <a:ln>
            <a:solidFill>
              <a:schemeClr val="tx1"/>
            </a:solidFill>
          </a:ln>
        </p:spPr>
      </p:pic>
      <p:sp>
        <p:nvSpPr>
          <p:cNvPr id="4" name="TextBox 3"/>
          <p:cNvSpPr txBox="1"/>
          <p:nvPr/>
        </p:nvSpPr>
        <p:spPr>
          <a:xfrm>
            <a:off x="417875" y="944844"/>
            <a:ext cx="2703837" cy="1754326"/>
          </a:xfrm>
          <a:prstGeom prst="rect">
            <a:avLst/>
          </a:prstGeom>
          <a:noFill/>
        </p:spPr>
        <p:txBody>
          <a:bodyPr wrap="square" rtlCol="0">
            <a:spAutoFit/>
          </a:bodyPr>
          <a:lstStyle/>
          <a:p>
            <a:r>
              <a:rPr lang="en-GB" b="1" dirty="0"/>
              <a:t>Europa website  </a:t>
            </a:r>
          </a:p>
          <a:p>
            <a:r>
              <a:rPr lang="en-GB" b="1" dirty="0">
                <a:hlinkClick r:id="rId6"/>
              </a:rPr>
              <a:t>europa.eu</a:t>
            </a:r>
            <a:endParaRPr lang="en-GB" dirty="0"/>
          </a:p>
          <a:p>
            <a:endParaRPr lang="en-IE" dirty="0"/>
          </a:p>
          <a:p>
            <a:endParaRPr lang="en-IE" dirty="0"/>
          </a:p>
          <a:p>
            <a:endParaRPr lang="en-IE" dirty="0"/>
          </a:p>
          <a:p>
            <a:endParaRPr lang="en-IE" dirty="0"/>
          </a:p>
        </p:txBody>
      </p:sp>
      <p:sp>
        <p:nvSpPr>
          <p:cNvPr id="6" name="TextBox 5"/>
          <p:cNvSpPr txBox="1"/>
          <p:nvPr/>
        </p:nvSpPr>
        <p:spPr>
          <a:xfrm>
            <a:off x="5240550" y="4987500"/>
            <a:ext cx="3063240" cy="923330"/>
          </a:xfrm>
          <a:prstGeom prst="rect">
            <a:avLst/>
          </a:prstGeom>
          <a:noFill/>
        </p:spPr>
        <p:txBody>
          <a:bodyPr wrap="square" rtlCol="0">
            <a:spAutoFit/>
          </a:bodyPr>
          <a:lstStyle/>
          <a:p>
            <a:r>
              <a:rPr lang="en-US" b="1" dirty="0">
                <a:cs typeface="Arial" panose="020B0604020202020204" pitchFamily="34" charset="0"/>
              </a:rPr>
              <a:t>Publications Office</a:t>
            </a:r>
          </a:p>
          <a:p>
            <a:r>
              <a:rPr lang="en-US" b="1" dirty="0">
                <a:cs typeface="Arial" panose="020B0604020202020204" pitchFamily="34" charset="0"/>
                <a:hlinkClick r:id="rId7"/>
              </a:rPr>
              <a:t>publications.europa.eu</a:t>
            </a:r>
            <a:endParaRPr lang="en-US" b="1" dirty="0">
              <a:cs typeface="Arial" panose="020B0604020202020204" pitchFamily="34" charset="0"/>
            </a:endParaRPr>
          </a:p>
          <a:p>
            <a:endParaRPr lang="en-IE" dirty="0"/>
          </a:p>
        </p:txBody>
      </p:sp>
      <p:sp>
        <p:nvSpPr>
          <p:cNvPr id="11" name="TextBox 10"/>
          <p:cNvSpPr txBox="1"/>
          <p:nvPr/>
        </p:nvSpPr>
        <p:spPr>
          <a:xfrm>
            <a:off x="394112" y="4401016"/>
            <a:ext cx="4249345" cy="2031325"/>
          </a:xfrm>
          <a:prstGeom prst="rect">
            <a:avLst/>
          </a:prstGeom>
          <a:noFill/>
        </p:spPr>
        <p:txBody>
          <a:bodyPr wrap="square" rtlCol="0">
            <a:spAutoFit/>
          </a:bodyPr>
          <a:lstStyle/>
          <a:p>
            <a:endParaRPr lang="en-GB" b="1" dirty="0">
              <a:hlinkClick r:id="rId8"/>
            </a:endParaRPr>
          </a:p>
          <a:p>
            <a:endParaRPr lang="en-GB" b="1" dirty="0"/>
          </a:p>
          <a:p>
            <a:endParaRPr lang="en-GB" b="1" dirty="0"/>
          </a:p>
          <a:p>
            <a:r>
              <a:rPr lang="en-GB" b="1" dirty="0"/>
              <a:t>Learning Corner newsletter</a:t>
            </a:r>
          </a:p>
          <a:p>
            <a:r>
              <a:rPr lang="en-GB" b="1" dirty="0">
                <a:hlinkClick r:id="rId8"/>
              </a:rPr>
              <a:t>ec.europa.eu/newsroom/</a:t>
            </a:r>
            <a:r>
              <a:rPr lang="en-GB" b="1" dirty="0" err="1">
                <a:hlinkClick r:id="rId8"/>
              </a:rPr>
              <a:t>comm</a:t>
            </a:r>
            <a:r>
              <a:rPr lang="en-GB" b="1" dirty="0">
                <a:hlinkClick r:id="rId8"/>
              </a:rPr>
              <a:t>/user-subscriptions/1595/create</a:t>
            </a:r>
            <a:endParaRPr lang="en-GB" b="1" dirty="0"/>
          </a:p>
          <a:p>
            <a:endParaRPr lang="en-GB" b="1" dirty="0"/>
          </a:p>
        </p:txBody>
      </p:sp>
      <p:pic>
        <p:nvPicPr>
          <p:cNvPr id="17" name="Picture 16"/>
          <p:cNvPicPr>
            <a:picLocks noChangeAspect="1"/>
          </p:cNvPicPr>
          <p:nvPr/>
        </p:nvPicPr>
        <p:blipFill>
          <a:blip r:embed="rId9"/>
          <a:stretch>
            <a:fillRect/>
          </a:stretch>
        </p:blipFill>
        <p:spPr>
          <a:xfrm flipH="1">
            <a:off x="538063" y="1692334"/>
            <a:ext cx="1478515" cy="878069"/>
          </a:xfrm>
          <a:prstGeom prst="rect">
            <a:avLst/>
          </a:prstGeom>
          <a:ln>
            <a:solidFill>
              <a:schemeClr val="tx1"/>
            </a:solidFill>
          </a:ln>
        </p:spPr>
      </p:pic>
      <p:sp>
        <p:nvSpPr>
          <p:cNvPr id="3" name="Rectangle 2"/>
          <p:cNvSpPr/>
          <p:nvPr/>
        </p:nvSpPr>
        <p:spPr>
          <a:xfrm>
            <a:off x="431304" y="2768071"/>
            <a:ext cx="2935534" cy="646331"/>
          </a:xfrm>
          <a:prstGeom prst="rect">
            <a:avLst/>
          </a:prstGeom>
        </p:spPr>
        <p:txBody>
          <a:bodyPr wrap="square">
            <a:spAutoFit/>
          </a:bodyPr>
          <a:lstStyle/>
          <a:p>
            <a:r>
              <a:rPr lang="en-GB" b="1" dirty="0"/>
              <a:t>Learning Corner website</a:t>
            </a:r>
          </a:p>
          <a:p>
            <a:r>
              <a:rPr lang="en-GB" b="1" dirty="0">
                <a:hlinkClick r:id="rId10"/>
              </a:rPr>
              <a:t>europa.eu/learning-corner</a:t>
            </a:r>
            <a:endParaRPr lang="en-GB" b="1" dirty="0"/>
          </a:p>
        </p:txBody>
      </p:sp>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8063" y="3727714"/>
            <a:ext cx="3635772" cy="1128332"/>
          </a:xfrm>
          <a:prstGeom prst="rect">
            <a:avLst/>
          </a:prstGeom>
          <a:ln>
            <a:solidFill>
              <a:schemeClr val="tx1"/>
            </a:solidFill>
          </a:ln>
        </p:spPr>
      </p:pic>
    </p:spTree>
    <p:extLst>
      <p:ext uri="{BB962C8B-B14F-4D97-AF65-F5344CB8AC3E}">
        <p14:creationId xmlns:p14="http://schemas.microsoft.com/office/powerpoint/2010/main" val="3644421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Larme 5">
            <a:extLst>
              <a:ext uri="{FF2B5EF4-FFF2-40B4-BE49-F238E27FC236}">
                <a16:creationId xmlns:a16="http://schemas.microsoft.com/office/drawing/2014/main" id="{2DC42145-ACE2-3647-AD6B-30BEBDB4C0C3}"/>
              </a:ext>
            </a:extLst>
          </p:cNvPr>
          <p:cNvSpPr/>
          <p:nvPr/>
        </p:nvSpPr>
        <p:spPr>
          <a:xfrm rot="5400000">
            <a:off x="151099" y="89960"/>
            <a:ext cx="579604" cy="583070"/>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699"/>
              </a:solidFill>
            </a:endParaRPr>
          </a:p>
        </p:txBody>
      </p:sp>
      <p:sp>
        <p:nvSpPr>
          <p:cNvPr id="8" name="ZoneTexte 7">
            <a:extLst>
              <a:ext uri="{FF2B5EF4-FFF2-40B4-BE49-F238E27FC236}">
                <a16:creationId xmlns:a16="http://schemas.microsoft.com/office/drawing/2014/main" id="{126002B3-B936-C741-A10E-CC89ECC5D8D8}"/>
              </a:ext>
            </a:extLst>
          </p:cNvPr>
          <p:cNvSpPr txBox="1"/>
          <p:nvPr/>
        </p:nvSpPr>
        <p:spPr>
          <a:xfrm>
            <a:off x="756964" y="188074"/>
            <a:ext cx="5881015" cy="584775"/>
          </a:xfrm>
          <a:prstGeom prst="rect">
            <a:avLst/>
          </a:prstGeom>
          <a:noFill/>
        </p:spPr>
        <p:txBody>
          <a:bodyPr wrap="square" rtlCol="0">
            <a:spAutoFit/>
          </a:bodyPr>
          <a:lstStyle/>
          <a:p>
            <a:r>
              <a:rPr lang="fr-BE" sz="3200" b="1" dirty="0">
                <a:solidFill>
                  <a:srgbClr val="00B050"/>
                </a:solidFill>
              </a:rPr>
              <a:t>STAY IN TOUCH</a:t>
            </a:r>
            <a:endParaRPr lang="en-GB" sz="2400" b="1" dirty="0">
              <a:solidFill>
                <a:srgbClr val="00B050"/>
              </a:solidFill>
            </a:endParaRPr>
          </a:p>
        </p:txBody>
      </p:sp>
      <p:sp>
        <p:nvSpPr>
          <p:cNvPr id="10" name="Rectangle 9">
            <a:extLst>
              <a:ext uri="{FF2B5EF4-FFF2-40B4-BE49-F238E27FC236}">
                <a16:creationId xmlns:a16="http://schemas.microsoft.com/office/drawing/2014/main" id="{F8E77FC2-87A8-7948-B793-4C3FFC76A593}"/>
              </a:ext>
            </a:extLst>
          </p:cNvPr>
          <p:cNvSpPr/>
          <p:nvPr/>
        </p:nvSpPr>
        <p:spPr>
          <a:xfrm rot="16200000">
            <a:off x="8407004" y="6121004"/>
            <a:ext cx="1227770" cy="246221"/>
          </a:xfrm>
          <a:prstGeom prst="rect">
            <a:avLst/>
          </a:prstGeom>
          <a:solidFill>
            <a:schemeClr val="bg1"/>
          </a:solidFill>
          <a:ln>
            <a:solidFill>
              <a:schemeClr val="bg1"/>
            </a:solidFill>
          </a:ln>
        </p:spPr>
        <p:txBody>
          <a:bodyPr wrap="square">
            <a:spAutoFit/>
          </a:bodyPr>
          <a:lstStyle/>
          <a:p>
            <a:r>
              <a:rPr lang="fr-FR" sz="1000" b="1" dirty="0">
                <a:solidFill>
                  <a:srgbClr val="00B050"/>
                </a:solidFill>
                <a:latin typeface="Arial" charset="0"/>
                <a:ea typeface="Arial" charset="0"/>
                <a:cs typeface="Arial" charset="0"/>
              </a:rPr>
              <a:t>STAY IN TOUCH</a:t>
            </a:r>
          </a:p>
        </p:txBody>
      </p:sp>
      <p:cxnSp>
        <p:nvCxnSpPr>
          <p:cNvPr id="15" name="Straight Connector 14"/>
          <p:cNvCxnSpPr/>
          <p:nvPr/>
        </p:nvCxnSpPr>
        <p:spPr>
          <a:xfrm>
            <a:off x="8897778" y="5627934"/>
            <a:ext cx="257216" cy="229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a:off x="4427984" y="1172224"/>
            <a:ext cx="41955" cy="524234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145761" y="4236112"/>
            <a:ext cx="3551710" cy="892552"/>
          </a:xfrm>
          <a:prstGeom prst="rect">
            <a:avLst/>
          </a:prstGeom>
          <a:noFill/>
        </p:spPr>
        <p:txBody>
          <a:bodyPr wrap="square" rtlCol="0">
            <a:spAutoFit/>
          </a:bodyPr>
          <a:lstStyle/>
          <a:p>
            <a:r>
              <a:rPr lang="en-US" b="0" dirty="0">
                <a:solidFill>
                  <a:schemeClr val="tx1"/>
                </a:solidFill>
                <a:cs typeface="Arial" panose="020B0604020202020204" pitchFamily="34" charset="0"/>
              </a:rPr>
              <a:t>Freephone: </a:t>
            </a:r>
            <a:r>
              <a:rPr lang="en-US" b="1" dirty="0">
                <a:solidFill>
                  <a:schemeClr val="tx1"/>
                </a:solidFill>
                <a:cs typeface="Arial" panose="020B0604020202020204" pitchFamily="34" charset="0"/>
              </a:rPr>
              <a:t>00 800 6 7 8 9 10 11</a:t>
            </a:r>
          </a:p>
          <a:p>
            <a:pPr>
              <a:buFont typeface="Arial"/>
              <a:buChar char="•"/>
            </a:pPr>
            <a:endParaRPr lang="en-US" sz="1600" b="1" dirty="0">
              <a:cs typeface="Arial" panose="020B0604020202020204" pitchFamily="34" charset="0"/>
            </a:endParaRPr>
          </a:p>
          <a:p>
            <a:endParaRPr lang="en-US" sz="1600" b="1" dirty="0">
              <a:solidFill>
                <a:schemeClr val="tx1"/>
              </a:solidFill>
              <a:cs typeface="Arial" panose="020B0604020202020204" pitchFamily="34" charset="0"/>
            </a:endParaRPr>
          </a:p>
        </p:txBody>
      </p:sp>
      <p:sp>
        <p:nvSpPr>
          <p:cNvPr id="3" name="TextBox 2"/>
          <p:cNvSpPr txBox="1"/>
          <p:nvPr/>
        </p:nvSpPr>
        <p:spPr>
          <a:xfrm>
            <a:off x="1043403" y="964578"/>
            <a:ext cx="2132178" cy="461665"/>
          </a:xfrm>
          <a:prstGeom prst="rect">
            <a:avLst/>
          </a:prstGeom>
          <a:noFill/>
        </p:spPr>
        <p:txBody>
          <a:bodyPr wrap="square" rtlCol="0">
            <a:spAutoFit/>
          </a:bodyPr>
          <a:lstStyle/>
          <a:p>
            <a:pPr algn="ctr"/>
            <a:r>
              <a:rPr lang="en-GB" sz="2400" dirty="0"/>
              <a:t>In person:</a:t>
            </a:r>
            <a:endParaRPr lang="en-GB" dirty="0"/>
          </a:p>
        </p:txBody>
      </p:sp>
      <p:sp>
        <p:nvSpPr>
          <p:cNvPr id="29" name="TextBox 28"/>
          <p:cNvSpPr txBox="1"/>
          <p:nvPr/>
        </p:nvSpPr>
        <p:spPr>
          <a:xfrm>
            <a:off x="4551587" y="967498"/>
            <a:ext cx="4507982" cy="461665"/>
          </a:xfrm>
          <a:prstGeom prst="rect">
            <a:avLst/>
          </a:prstGeom>
          <a:noFill/>
        </p:spPr>
        <p:txBody>
          <a:bodyPr wrap="square" rtlCol="0">
            <a:spAutoFit/>
          </a:bodyPr>
          <a:lstStyle/>
          <a:p>
            <a:pPr algn="ctr"/>
            <a:r>
              <a:rPr lang="fr-BE" sz="2400" dirty="0"/>
              <a:t>Via social media:</a:t>
            </a:r>
            <a:endParaRPr lang="fr-BE" b="1" dirty="0"/>
          </a:p>
        </p:txBody>
      </p:sp>
      <p:pic>
        <p:nvPicPr>
          <p:cNvPr id="30" name="Picture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3911" y="1580233"/>
            <a:ext cx="2764541" cy="2728525"/>
          </a:xfrm>
          <a:prstGeom prst="rect">
            <a:avLst/>
          </a:prstGeom>
          <a:solidFill>
            <a:schemeClr val="bg1"/>
          </a:solidFill>
          <a:ln>
            <a:solidFill>
              <a:schemeClr val="tx1"/>
            </a:solidFill>
          </a:ln>
          <a:effectLst/>
        </p:spPr>
      </p:pic>
      <p:sp>
        <p:nvSpPr>
          <p:cNvPr id="4" name="TextBox 3"/>
          <p:cNvSpPr txBox="1"/>
          <p:nvPr/>
        </p:nvSpPr>
        <p:spPr>
          <a:xfrm>
            <a:off x="169649" y="3473850"/>
            <a:ext cx="4483464" cy="646331"/>
          </a:xfrm>
          <a:prstGeom prst="rect">
            <a:avLst/>
          </a:prstGeom>
          <a:noFill/>
        </p:spPr>
        <p:txBody>
          <a:bodyPr wrap="square" rtlCol="0">
            <a:spAutoFit/>
          </a:bodyPr>
          <a:lstStyle/>
          <a:p>
            <a:endParaRPr lang="en-GB" dirty="0">
              <a:solidFill>
                <a:schemeClr val="bg1"/>
              </a:solidFill>
              <a:hlinkClick r:id="rId4"/>
            </a:endParaRPr>
          </a:p>
          <a:p>
            <a:r>
              <a:rPr lang="en-GB" b="1" dirty="0">
                <a:solidFill>
                  <a:schemeClr val="bg1"/>
                </a:solidFill>
                <a:hlinkClick r:id="rId4"/>
              </a:rPr>
              <a:t>europa.eu/</a:t>
            </a:r>
            <a:r>
              <a:rPr lang="en-GB" b="1" dirty="0" err="1">
                <a:solidFill>
                  <a:schemeClr val="bg1"/>
                </a:solidFill>
                <a:hlinkClick r:id="rId4"/>
              </a:rPr>
              <a:t>european</a:t>
            </a:r>
            <a:r>
              <a:rPr lang="en-GB" b="1" dirty="0">
                <a:solidFill>
                  <a:schemeClr val="bg1"/>
                </a:solidFill>
                <a:hlinkClick r:id="rId4"/>
              </a:rPr>
              <a:t>-union/</a:t>
            </a:r>
            <a:r>
              <a:rPr lang="en-GB" b="1" dirty="0" err="1">
                <a:solidFill>
                  <a:schemeClr val="bg1"/>
                </a:solidFill>
                <a:hlinkClick r:id="rId4"/>
              </a:rPr>
              <a:t>contact_en</a:t>
            </a:r>
            <a:endParaRPr lang="en-GB" b="1" dirty="0"/>
          </a:p>
        </p:txBody>
      </p:sp>
      <p:sp>
        <p:nvSpPr>
          <p:cNvPr id="16" name="TextBox 15"/>
          <p:cNvSpPr txBox="1"/>
          <p:nvPr/>
        </p:nvSpPr>
        <p:spPr>
          <a:xfrm>
            <a:off x="7676759" y="1590607"/>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Rectangle 1"/>
          <p:cNvSpPr/>
          <p:nvPr/>
        </p:nvSpPr>
        <p:spPr>
          <a:xfrm>
            <a:off x="223975" y="1428335"/>
            <a:ext cx="4007073" cy="646331"/>
          </a:xfrm>
          <a:prstGeom prst="rect">
            <a:avLst/>
          </a:prstGeom>
        </p:spPr>
        <p:txBody>
          <a:bodyPr wrap="square">
            <a:spAutoFit/>
          </a:bodyPr>
          <a:lstStyle/>
          <a:p>
            <a:r>
              <a:rPr lang="en-US" dirty="0">
                <a:cs typeface="Arial" panose="020B0604020202020204" pitchFamily="34" charset="0"/>
              </a:rPr>
              <a:t>&gt; Questions about the EU? </a:t>
            </a:r>
            <a:r>
              <a:rPr lang="en-US" b="1" dirty="0">
                <a:cs typeface="Arial" panose="020B0604020202020204" pitchFamily="34" charset="0"/>
              </a:rPr>
              <a:t>Europe Direct </a:t>
            </a:r>
            <a:r>
              <a:rPr lang="en-US" dirty="0">
                <a:cs typeface="Arial" panose="020B0604020202020204" pitchFamily="34" charset="0"/>
              </a:rPr>
              <a:t>can help.</a:t>
            </a:r>
            <a:endParaRPr lang="de-DE" dirty="0">
              <a:cs typeface="Arial" panose="020B0604020202020204" pitchFamily="34" charset="0"/>
            </a:endParaRPr>
          </a:p>
        </p:txBody>
      </p:sp>
      <p:sp>
        <p:nvSpPr>
          <p:cNvPr id="5" name="Rectangle 4"/>
          <p:cNvSpPr/>
          <p:nvPr/>
        </p:nvSpPr>
        <p:spPr>
          <a:xfrm>
            <a:off x="169649" y="4691020"/>
            <a:ext cx="4115727" cy="1446550"/>
          </a:xfrm>
          <a:prstGeom prst="rect">
            <a:avLst/>
          </a:prstGeom>
        </p:spPr>
        <p:txBody>
          <a:bodyPr wrap="square">
            <a:spAutoFit/>
          </a:bodyPr>
          <a:lstStyle/>
          <a:p>
            <a:r>
              <a:rPr lang="en-US" b="1" dirty="0"/>
              <a:t>&gt;</a:t>
            </a:r>
            <a:r>
              <a:rPr lang="en-US" dirty="0"/>
              <a:t> Find an </a:t>
            </a:r>
            <a:r>
              <a:rPr lang="en-US" b="1" dirty="0"/>
              <a:t>EU </a:t>
            </a:r>
            <a:r>
              <a:rPr lang="en-US" b="1" dirty="0" err="1"/>
              <a:t>centre</a:t>
            </a:r>
            <a:r>
              <a:rPr lang="en-US" b="1" dirty="0"/>
              <a:t> near you </a:t>
            </a:r>
            <a:r>
              <a:rPr lang="en-US" dirty="0"/>
              <a:t>to meet, ask, discuss about the EU.</a:t>
            </a:r>
          </a:p>
          <a:p>
            <a:r>
              <a:rPr lang="en-GB" b="1" dirty="0">
                <a:hlinkClick r:id="rId5"/>
              </a:rPr>
              <a:t>europa.eu/</a:t>
            </a:r>
            <a:r>
              <a:rPr lang="en-GB" b="1" dirty="0" err="1">
                <a:hlinkClick r:id="rId5"/>
              </a:rPr>
              <a:t>european</a:t>
            </a:r>
            <a:r>
              <a:rPr lang="en-GB" b="1" dirty="0">
                <a:hlinkClick r:id="rId5"/>
              </a:rPr>
              <a:t>-union/contact/meet-</a:t>
            </a:r>
            <a:r>
              <a:rPr lang="en-GB" b="1" dirty="0" err="1">
                <a:hlinkClick r:id="rId5"/>
              </a:rPr>
              <a:t>us_en</a:t>
            </a:r>
            <a:endParaRPr lang="en-GB" b="1" dirty="0"/>
          </a:p>
          <a:p>
            <a:endParaRPr lang="en-GB" sz="1600" dirty="0"/>
          </a:p>
        </p:txBody>
      </p:sp>
      <p:sp>
        <p:nvSpPr>
          <p:cNvPr id="19" name="Rectangle 18"/>
          <p:cNvSpPr/>
          <p:nvPr/>
        </p:nvSpPr>
        <p:spPr>
          <a:xfrm>
            <a:off x="4582994" y="4657590"/>
            <a:ext cx="4572000" cy="1723549"/>
          </a:xfrm>
          <a:prstGeom prst="rect">
            <a:avLst/>
          </a:prstGeom>
        </p:spPr>
        <p:txBody>
          <a:bodyPr wrap="square">
            <a:spAutoFit/>
          </a:bodyPr>
          <a:lstStyle/>
          <a:p>
            <a:r>
              <a:rPr lang="en-US" dirty="0"/>
              <a:t>Use the </a:t>
            </a:r>
            <a:r>
              <a:rPr lang="en-US" b="1" dirty="0"/>
              <a:t>search tool </a:t>
            </a:r>
            <a:r>
              <a:rPr lang="en-US" dirty="0"/>
              <a:t>to find the EU’s social media accounts. </a:t>
            </a:r>
          </a:p>
          <a:p>
            <a:endParaRPr lang="en-US" dirty="0"/>
          </a:p>
          <a:p>
            <a:r>
              <a:rPr lang="en-GB" b="1" dirty="0">
                <a:hlinkClick r:id="rId6"/>
              </a:rPr>
              <a:t>europa.eu/</a:t>
            </a:r>
            <a:r>
              <a:rPr lang="en-GB" b="1" dirty="0" err="1">
                <a:hlinkClick r:id="rId6"/>
              </a:rPr>
              <a:t>european</a:t>
            </a:r>
            <a:r>
              <a:rPr lang="en-GB" b="1" dirty="0">
                <a:hlinkClick r:id="rId6"/>
              </a:rPr>
              <a:t>-union/contact/social-</a:t>
            </a:r>
            <a:r>
              <a:rPr lang="en-GB" b="1" dirty="0" err="1">
                <a:hlinkClick r:id="rId6"/>
              </a:rPr>
              <a:t>networks_en</a:t>
            </a:r>
            <a:endParaRPr lang="en-GB" b="1" dirty="0"/>
          </a:p>
          <a:p>
            <a:endParaRPr lang="en-GB" sz="1600" dirty="0"/>
          </a:p>
        </p:txBody>
      </p:sp>
      <p:pic>
        <p:nvPicPr>
          <p:cNvPr id="17" name="Picture 3" descr="image0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205" y="2312094"/>
            <a:ext cx="38385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533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Larme 7">
            <a:extLst>
              <a:ext uri="{FF2B5EF4-FFF2-40B4-BE49-F238E27FC236}">
                <a16:creationId xmlns:a16="http://schemas.microsoft.com/office/drawing/2014/main" id="{81AED97D-DEA3-E84C-97E1-786826077602}"/>
              </a:ext>
            </a:extLst>
          </p:cNvPr>
          <p:cNvSpPr/>
          <p:nvPr/>
        </p:nvSpPr>
        <p:spPr>
          <a:xfrm rot="5400000">
            <a:off x="1820550" y="399218"/>
            <a:ext cx="5584852" cy="5618251"/>
          </a:xfrm>
          <a:prstGeom prst="teardrop">
            <a:avLst>
              <a:gd name="adj" fmla="val 99308"/>
            </a:avLst>
          </a:prstGeom>
          <a:solidFill>
            <a:srgbClr val="2A459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3"/>
          <p:cNvSpPr txBox="1"/>
          <p:nvPr/>
        </p:nvSpPr>
        <p:spPr>
          <a:xfrm>
            <a:off x="2328578" y="2397030"/>
            <a:ext cx="4568796" cy="1938992"/>
          </a:xfrm>
          <a:prstGeom prst="rect">
            <a:avLst/>
          </a:prstGeom>
          <a:noFill/>
        </p:spPr>
        <p:txBody>
          <a:bodyPr wrap="square" rtlCol="0">
            <a:spAutoFit/>
          </a:bodyPr>
          <a:lstStyle/>
          <a:p>
            <a:pPr algn="ctr"/>
            <a:r>
              <a:rPr lang="fr-FR" sz="6000" b="1" dirty="0">
                <a:solidFill>
                  <a:schemeClr val="bg1"/>
                </a:solidFill>
              </a:rPr>
              <a:t>DO YOU FEEL EUROPEAN?</a:t>
            </a:r>
            <a:endParaRPr lang="fr-FR" sz="6000" dirty="0">
              <a:solidFill>
                <a:schemeClr val="bg1"/>
              </a:solidFill>
            </a:endParaRPr>
          </a:p>
        </p:txBody>
      </p:sp>
      <p:sp>
        <p:nvSpPr>
          <p:cNvPr id="4" name="TextBox 3"/>
          <p:cNvSpPr txBox="1"/>
          <p:nvPr/>
        </p:nvSpPr>
        <p:spPr>
          <a:xfrm>
            <a:off x="8331376" y="6699519"/>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TextBox 1"/>
          <p:cNvSpPr txBox="1"/>
          <p:nvPr/>
        </p:nvSpPr>
        <p:spPr>
          <a:xfrm>
            <a:off x="2760363" y="4336022"/>
            <a:ext cx="3705225" cy="369332"/>
          </a:xfrm>
          <a:prstGeom prst="rect">
            <a:avLst/>
          </a:prstGeom>
          <a:noFill/>
        </p:spPr>
        <p:txBody>
          <a:bodyPr wrap="square" rtlCol="0">
            <a:spAutoFit/>
          </a:bodyPr>
          <a:lstStyle/>
          <a:p>
            <a:r>
              <a:rPr lang="fr-BE" i="1" dirty="0">
                <a:solidFill>
                  <a:schemeClr val="bg1"/>
                </a:solidFill>
              </a:rPr>
              <a:t>WHAT MAKES YOU FEEL EUROPEAN?</a:t>
            </a:r>
          </a:p>
        </p:txBody>
      </p:sp>
    </p:spTree>
    <p:extLst>
      <p:ext uri="{BB962C8B-B14F-4D97-AF65-F5344CB8AC3E}">
        <p14:creationId xmlns:p14="http://schemas.microsoft.com/office/powerpoint/2010/main" val="391432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b="1" dirty="0"/>
              <a:t>Thank you!</a:t>
            </a:r>
            <a:endParaRPr lang="en-GB"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768" y="1518397"/>
            <a:ext cx="1291511" cy="1291511"/>
          </a:xfrm>
          <a:prstGeom prst="rect">
            <a:avLst/>
          </a:prstGeom>
        </p:spPr>
      </p:pic>
      <p:sp>
        <p:nvSpPr>
          <p:cNvPr id="7" name="Content Placeholder 2"/>
          <p:cNvSpPr txBox="1">
            <a:spLocks/>
          </p:cNvSpPr>
          <p:nvPr/>
        </p:nvSpPr>
        <p:spPr>
          <a:xfrm>
            <a:off x="1024891" y="3535400"/>
            <a:ext cx="6978621" cy="1549694"/>
          </a:xfrm>
          <a:prstGeom prst="rect">
            <a:avLst/>
          </a:prstGeom>
        </p:spPr>
        <p:txBody>
          <a:bodyPr vert="horz" lIns="68580" tIns="34290" rIns="68580" bIns="34290" rtlCol="0" anchor="t">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endParaRPr lang="en-GB" sz="1350" b="1" dirty="0">
              <a:solidFill>
                <a:srgbClr val="4D4D4D"/>
              </a:solidFill>
              <a:latin typeface="Arial"/>
            </a:endParaRPr>
          </a:p>
          <a:p>
            <a:pPr defTabSz="685800">
              <a:spcAft>
                <a:spcPts val="1350"/>
              </a:spcAft>
              <a:buClr>
                <a:srgbClr val="034EA2"/>
              </a:buClr>
            </a:pPr>
            <a:endParaRPr lang="en-GB" sz="1500" b="1" dirty="0">
              <a:solidFill>
                <a:srgbClr val="035DC1"/>
              </a:solidFill>
              <a:latin typeface="Arial"/>
              <a:hlinkClick r:id="rId4" invalidUrl="http:///"/>
            </a:endParaRPr>
          </a:p>
          <a:p>
            <a:pPr defTabSz="685800">
              <a:spcAft>
                <a:spcPts val="1350"/>
              </a:spcAft>
              <a:buClr>
                <a:srgbClr val="034EA2"/>
              </a:buClr>
            </a:pPr>
            <a:r>
              <a:rPr lang="en-GB" sz="1500" b="1" dirty="0">
                <a:solidFill>
                  <a:srgbClr val="035DC1"/>
                </a:solidFill>
                <a:latin typeface="Arial"/>
                <a:hlinkClick r:id="rId5"/>
              </a:rPr>
              <a:t>europa.eu/learning-corner</a:t>
            </a:r>
            <a:endParaRPr lang="en-GB" sz="1500" b="1" dirty="0">
              <a:solidFill>
                <a:srgbClr val="035DC1"/>
              </a:solidFill>
              <a:latin typeface="Arial"/>
              <a:cs typeface="Arial"/>
            </a:endParaRPr>
          </a:p>
          <a:p>
            <a:pPr defTabSz="685800">
              <a:spcAft>
                <a:spcPts val="1350"/>
              </a:spcAft>
              <a:buClr>
                <a:srgbClr val="034EA2"/>
              </a:buClr>
            </a:pPr>
            <a:r>
              <a:rPr lang="en-GB" sz="1500" b="1" dirty="0">
                <a:solidFill>
                  <a:srgbClr val="4D4D4D"/>
                </a:solidFill>
              </a:rPr>
              <a:t>✉ </a:t>
            </a:r>
            <a:r>
              <a:rPr lang="en-GB" sz="1500" b="1" dirty="0">
                <a:solidFill>
                  <a:srgbClr val="035DC1"/>
                </a:solidFill>
                <a:latin typeface="Arial"/>
                <a:hlinkClick r:id="rId6"/>
              </a:rPr>
              <a:t>COMM-A2@ec.europa.eu</a:t>
            </a:r>
            <a:endParaRPr lang="en-GB" sz="1500" b="1" dirty="0">
              <a:solidFill>
                <a:srgbClr val="035DC1"/>
              </a:solidFill>
              <a:latin typeface="Arial"/>
            </a:endParaRPr>
          </a:p>
          <a:p>
            <a:pPr defTabSz="685800">
              <a:spcAft>
                <a:spcPts val="1350"/>
              </a:spcAft>
              <a:buClr>
                <a:srgbClr val="034EA2"/>
              </a:buClr>
            </a:pPr>
            <a:endParaRPr lang="en-GB" sz="1500" b="1" dirty="0">
              <a:solidFill>
                <a:srgbClr val="035DC1"/>
              </a:solidFill>
              <a:latin typeface="Arial"/>
            </a:endParaRPr>
          </a:p>
        </p:txBody>
      </p:sp>
      <p:pic>
        <p:nvPicPr>
          <p:cNvPr id="8" name="Picture 7"/>
          <p:cNvPicPr>
            <a:picLocks noChangeAspect="1"/>
          </p:cNvPicPr>
          <p:nvPr/>
        </p:nvPicPr>
        <p:blipFill>
          <a:blip r:embed="rId7"/>
          <a:stretch>
            <a:fillRect/>
          </a:stretch>
        </p:blipFill>
        <p:spPr>
          <a:xfrm>
            <a:off x="1024891" y="3830133"/>
            <a:ext cx="512108" cy="562405"/>
          </a:xfrm>
          <a:prstGeom prst="rect">
            <a:avLst/>
          </a:prstGeom>
        </p:spPr>
      </p:pic>
      <p:sp>
        <p:nvSpPr>
          <p:cNvPr id="9" name="Subtitle 2"/>
          <p:cNvSpPr txBox="1">
            <a:spLocks/>
          </p:cNvSpPr>
          <p:nvPr/>
        </p:nvSpPr>
        <p:spPr>
          <a:xfrm>
            <a:off x="665331" y="4486963"/>
            <a:ext cx="6524139" cy="1390139"/>
          </a:xfrm>
          <a:prstGeom prst="rect">
            <a:avLst/>
          </a:prstGeom>
        </p:spPr>
        <p:txBody>
          <a:bodyPr vert="horz" wrap="square" lIns="68580" tIns="34290" rIns="68580" bIns="34290" rtlCol="0" anchor="b" anchorCtr="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r>
              <a:rPr lang="en-US" sz="788" b="1" dirty="0">
                <a:solidFill>
                  <a:srgbClr val="FFFFFF">
                    <a:lumMod val="50000"/>
                  </a:srgbClr>
                </a:solidFill>
                <a:latin typeface="Arial"/>
              </a:rPr>
              <a:t>	  © </a:t>
            </a:r>
            <a:r>
              <a:rPr lang="en-US" sz="788" b="1">
                <a:solidFill>
                  <a:srgbClr val="FFFFFF">
                    <a:lumMod val="50000"/>
                  </a:srgbClr>
                </a:solidFill>
                <a:latin typeface="Arial"/>
              </a:rPr>
              <a:t>European Union, 2022</a:t>
            </a:r>
            <a:endParaRPr lang="en-US" sz="788" b="1" dirty="0">
              <a:solidFill>
                <a:srgbClr val="FFFFFF">
                  <a:lumMod val="50000"/>
                </a:srgbClr>
              </a:solidFill>
              <a:latin typeface="Arial"/>
            </a:endParaRPr>
          </a:p>
          <a:p>
            <a:pPr defTabSz="685800">
              <a:spcAft>
                <a:spcPts val="1350"/>
              </a:spcAft>
              <a:buClr>
                <a:srgbClr val="034EA2"/>
              </a:buClr>
            </a:pPr>
            <a:r>
              <a:rPr lang="en-US" sz="788" dirty="0">
                <a:solidFill>
                  <a:srgbClr val="FFFFFF">
                    <a:lumMod val="50000"/>
                  </a:srgbClr>
                </a:solidFill>
                <a:latin typeface="Arial"/>
              </a:rPr>
              <a:t>Unless otherwise noted the reuse of this presentation is </a:t>
            </a:r>
            <a:r>
              <a:rPr lang="en-US" sz="788" dirty="0" err="1">
                <a:solidFill>
                  <a:srgbClr val="FFFFFF">
                    <a:lumMod val="50000"/>
                  </a:srgbClr>
                </a:solidFill>
                <a:latin typeface="Arial"/>
              </a:rPr>
              <a:t>authorised</a:t>
            </a:r>
            <a:r>
              <a:rPr lang="en-US" sz="788" dirty="0">
                <a:solidFill>
                  <a:srgbClr val="FFFFFF">
                    <a:lumMod val="50000"/>
                  </a:srgbClr>
                </a:solidFill>
                <a:latin typeface="Arial"/>
              </a:rPr>
              <a:t> under the </a:t>
            </a:r>
            <a:r>
              <a:rPr lang="en-US" sz="788" dirty="0">
                <a:solidFill>
                  <a:srgbClr val="FFFFFF">
                    <a:lumMod val="50000"/>
                  </a:srgbClr>
                </a:solidFill>
                <a:latin typeface="Arial"/>
                <a:hlinkClick r:id="rId8"/>
              </a:rPr>
              <a:t>CC BY 4.0 </a:t>
            </a:r>
            <a:r>
              <a:rPr lang="en-US" sz="788" dirty="0">
                <a:solidFill>
                  <a:srgbClr val="FFFFFF">
                    <a:lumMod val="50000"/>
                  </a:srgbClr>
                </a:solidFill>
                <a:latin typeface="Arial"/>
              </a:rPr>
              <a:t>license. For any use or reproduction of elements that are not owned by the EU, permission may need to be sought directly from the respective right holders.</a:t>
            </a:r>
          </a:p>
        </p:txBody>
      </p:sp>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1003" y="5179519"/>
            <a:ext cx="767622" cy="268573"/>
          </a:xfrm>
          <a:prstGeom prst="rect">
            <a:avLst/>
          </a:prstGeom>
        </p:spPr>
      </p:pic>
    </p:spTree>
    <p:extLst>
      <p:ext uri="{BB962C8B-B14F-4D97-AF65-F5344CB8AC3E}">
        <p14:creationId xmlns:p14="http://schemas.microsoft.com/office/powerpoint/2010/main" val="270215850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511541" y="-1158107"/>
            <a:ext cx="6333565" cy="523220"/>
          </a:xfrm>
          <a:prstGeom prst="rect">
            <a:avLst/>
          </a:prstGeom>
          <a:noFill/>
        </p:spPr>
        <p:txBody>
          <a:bodyPr wrap="square" rtlCol="0">
            <a:spAutoFit/>
          </a:bodyPr>
          <a:lstStyle/>
          <a:p>
            <a:r>
              <a:rPr lang="fr-FR" sz="2800" b="1" dirty="0">
                <a:latin typeface="Calibri" charset="0"/>
                <a:ea typeface="Calibri" charset="0"/>
                <a:cs typeface="Calibri" charset="0"/>
              </a:rPr>
              <a:t>TABLE OF CONTENTS</a:t>
            </a:r>
          </a:p>
        </p:txBody>
      </p:sp>
      <p:sp>
        <p:nvSpPr>
          <p:cNvPr id="39" name="Rectangle 38">
            <a:extLst>
              <a:ext uri="{FF2B5EF4-FFF2-40B4-BE49-F238E27FC236}">
                <a16:creationId xmlns:a16="http://schemas.microsoft.com/office/drawing/2014/main" id="{DCAE386F-D338-8640-B9CD-E269E5221BDE}"/>
              </a:ext>
            </a:extLst>
          </p:cNvPr>
          <p:cNvSpPr/>
          <p:nvPr/>
        </p:nvSpPr>
        <p:spPr>
          <a:xfrm>
            <a:off x="6741829" y="2888603"/>
            <a:ext cx="4572000" cy="584775"/>
          </a:xfrm>
          <a:prstGeom prst="rect">
            <a:avLst/>
          </a:prstGeom>
        </p:spPr>
        <p:txBody>
          <a:bodyPr>
            <a:spAutoFit/>
          </a:bodyPr>
          <a:lstStyle/>
          <a:p>
            <a:endParaRPr lang="fr-BE" sz="1600" b="1" dirty="0"/>
          </a:p>
          <a:p>
            <a:endParaRPr lang="fr-FR" sz="1600" b="1" dirty="0">
              <a:latin typeface="Calibri" charset="0"/>
              <a:ea typeface="Calibri" charset="0"/>
              <a:cs typeface="Calibri" charset="0"/>
            </a:endParaRPr>
          </a:p>
        </p:txBody>
      </p:sp>
      <p:sp>
        <p:nvSpPr>
          <p:cNvPr id="40" name="TextBox 39"/>
          <p:cNvSpPr txBox="1"/>
          <p:nvPr/>
        </p:nvSpPr>
        <p:spPr>
          <a:xfrm>
            <a:off x="0" y="6646776"/>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Tree>
    <p:extLst>
      <p:ext uri="{BB962C8B-B14F-4D97-AF65-F5344CB8AC3E}">
        <p14:creationId xmlns:p14="http://schemas.microsoft.com/office/powerpoint/2010/main" val="220973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Larme 4"/>
          <p:cNvSpPr/>
          <p:nvPr/>
        </p:nvSpPr>
        <p:spPr>
          <a:xfrm rot="5400000">
            <a:off x="97165" y="63111"/>
            <a:ext cx="493004" cy="495952"/>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16426" y="80254"/>
            <a:ext cx="2131481" cy="584775"/>
          </a:xfrm>
          <a:prstGeom prst="rect">
            <a:avLst/>
          </a:prstGeom>
          <a:noFill/>
        </p:spPr>
        <p:txBody>
          <a:bodyPr wrap="none" rtlCol="0">
            <a:spAutoFit/>
          </a:bodyPr>
          <a:lstStyle/>
          <a:p>
            <a:r>
              <a:rPr lang="fr-FR" sz="3200" b="1" dirty="0">
                <a:solidFill>
                  <a:srgbClr val="2A4591"/>
                </a:solidFill>
                <a:latin typeface="Calibri" charset="0"/>
                <a:ea typeface="Calibri" charset="0"/>
                <a:cs typeface="Calibri" charset="0"/>
              </a:rPr>
              <a:t>THE BASICS</a:t>
            </a:r>
          </a:p>
        </p:txBody>
      </p:sp>
      <p:sp>
        <p:nvSpPr>
          <p:cNvPr id="12" name="Rectangle 11"/>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WHAT IS EUROPE?</a:t>
            </a:r>
          </a:p>
        </p:txBody>
      </p:sp>
      <p:cxnSp>
        <p:nvCxnSpPr>
          <p:cNvPr id="13" name="Connecteur droit 12"/>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3" name="5-Point Star 2"/>
          <p:cNvSpPr/>
          <p:nvPr/>
        </p:nvSpPr>
        <p:spPr>
          <a:xfrm>
            <a:off x="6600483" y="627390"/>
            <a:ext cx="2414213" cy="2212447"/>
          </a:xfrm>
          <a:prstGeom prst="star5">
            <a:avLst>
              <a:gd name="adj" fmla="val 18746"/>
              <a:gd name="hf" fmla="val 105146"/>
              <a:gd name="vf" fmla="val 110557"/>
            </a:avLst>
          </a:prstGeom>
          <a:solidFill>
            <a:schemeClr val="accent1">
              <a:lumMod val="60000"/>
              <a:lumOff val="40000"/>
              <a:alpha val="88000"/>
            </a:schemeClr>
          </a:solidFill>
          <a:ln>
            <a:solidFill>
              <a:schemeClr val="accent5">
                <a:lumMod val="7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3" name="TextBox 22"/>
          <p:cNvSpPr txBox="1"/>
          <p:nvPr/>
        </p:nvSpPr>
        <p:spPr>
          <a:xfrm>
            <a:off x="7055238" y="1584901"/>
            <a:ext cx="1555928" cy="646331"/>
          </a:xfrm>
          <a:prstGeom prst="rect">
            <a:avLst/>
          </a:prstGeom>
          <a:noFill/>
        </p:spPr>
        <p:txBody>
          <a:bodyPr wrap="square" rtlCol="0">
            <a:spAutoFit/>
          </a:bodyPr>
          <a:lstStyle/>
          <a:p>
            <a:pPr algn="ctr"/>
            <a:r>
              <a:rPr lang="fr-FR" b="1" dirty="0">
                <a:solidFill>
                  <a:srgbClr val="002060"/>
                </a:solidFill>
                <a:latin typeface="Calibri" charset="0"/>
                <a:ea typeface="Calibri" charset="0"/>
                <a:cs typeface="Calibri" charset="0"/>
              </a:rPr>
              <a:t>447 million</a:t>
            </a:r>
            <a:r>
              <a:rPr lang="fr-FR" dirty="0">
                <a:solidFill>
                  <a:srgbClr val="002060"/>
                </a:solidFill>
                <a:latin typeface="Calibri" charset="0"/>
                <a:ea typeface="Calibri" charset="0"/>
                <a:cs typeface="Calibri" charset="0"/>
              </a:rPr>
              <a:t> </a:t>
            </a:r>
            <a:r>
              <a:rPr lang="fr-FR" b="1" dirty="0">
                <a:solidFill>
                  <a:srgbClr val="002060"/>
                </a:solidFill>
                <a:latin typeface="Calibri" charset="0"/>
                <a:ea typeface="Calibri" charset="0"/>
                <a:cs typeface="Calibri" charset="0"/>
              </a:rPr>
              <a:t>people</a:t>
            </a:r>
            <a:endParaRPr lang="fr-BE" b="1" dirty="0">
              <a:solidFill>
                <a:srgbClr val="002060"/>
              </a:solidFill>
            </a:endParaRPr>
          </a:p>
        </p:txBody>
      </p:sp>
      <p:sp>
        <p:nvSpPr>
          <p:cNvPr id="10" name="TextBox 9"/>
          <p:cNvSpPr txBox="1"/>
          <p:nvPr/>
        </p:nvSpPr>
        <p:spPr>
          <a:xfrm>
            <a:off x="7549830" y="1308065"/>
            <a:ext cx="1275907" cy="369332"/>
          </a:xfrm>
          <a:prstGeom prst="rect">
            <a:avLst/>
          </a:prstGeom>
          <a:noFill/>
        </p:spPr>
        <p:txBody>
          <a:bodyPr wrap="square" rtlCol="0">
            <a:spAutoFit/>
          </a:bodyPr>
          <a:lstStyle/>
          <a:p>
            <a:r>
              <a:rPr lang="fr-BE" b="1" dirty="0">
                <a:solidFill>
                  <a:srgbClr val="002060"/>
                </a:solidFill>
              </a:rPr>
              <a:t>EU:</a:t>
            </a:r>
          </a:p>
        </p:txBody>
      </p:sp>
      <p:sp>
        <p:nvSpPr>
          <p:cNvPr id="6" name="Flowchart: Connector 5"/>
          <p:cNvSpPr/>
          <p:nvPr/>
        </p:nvSpPr>
        <p:spPr>
          <a:xfrm>
            <a:off x="784978" y="1054104"/>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EUROPE:</a:t>
            </a:r>
          </a:p>
          <a:p>
            <a:pPr algn="ctr"/>
            <a:r>
              <a:rPr lang="fr-BE" b="1" dirty="0">
                <a:solidFill>
                  <a:srgbClr val="002060"/>
                </a:solidFill>
              </a:rPr>
              <a:t>1 of 6 continents</a:t>
            </a:r>
            <a:endParaRPr lang="fr-BE" dirty="0">
              <a:solidFill>
                <a:srgbClr val="002060"/>
              </a:solidFill>
            </a:endParaRPr>
          </a:p>
          <a:p>
            <a:endParaRPr lang="fr-BE" dirty="0"/>
          </a:p>
        </p:txBody>
      </p:sp>
      <p:sp>
        <p:nvSpPr>
          <p:cNvPr id="24" name="Flowchart: Connector 23"/>
          <p:cNvSpPr/>
          <p:nvPr/>
        </p:nvSpPr>
        <p:spPr>
          <a:xfrm>
            <a:off x="784978" y="4334325"/>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b="1" dirty="0">
              <a:solidFill>
                <a:srgbClr val="002060"/>
              </a:solidFill>
            </a:endParaRPr>
          </a:p>
          <a:p>
            <a:pPr algn="ctr"/>
            <a:r>
              <a:rPr lang="fr-BE" b="1" dirty="0">
                <a:solidFill>
                  <a:srgbClr val="002060"/>
                </a:solidFill>
              </a:rPr>
              <a:t>EUROPE:</a:t>
            </a:r>
          </a:p>
          <a:p>
            <a:pPr algn="ctr"/>
            <a:r>
              <a:rPr lang="fr-FR" b="1" dirty="0">
                <a:solidFill>
                  <a:srgbClr val="002060"/>
                </a:solidFill>
                <a:latin typeface="Calibri" charset="0"/>
                <a:ea typeface="Calibri" charset="0"/>
                <a:cs typeface="Calibri" charset="0"/>
              </a:rPr>
              <a:t>over 700 million people</a:t>
            </a:r>
            <a:endParaRPr lang="fr-BE" dirty="0">
              <a:solidFill>
                <a:srgbClr val="002060"/>
              </a:solidFill>
            </a:endParaRPr>
          </a:p>
          <a:p>
            <a:endParaRPr lang="fr-BE" dirty="0">
              <a:solidFill>
                <a:srgbClr val="002060"/>
              </a:solidFill>
            </a:endParaRPr>
          </a:p>
        </p:txBody>
      </p:sp>
      <p:sp>
        <p:nvSpPr>
          <p:cNvPr id="25" name="Flowchart: Connector 24"/>
          <p:cNvSpPr/>
          <p:nvPr/>
        </p:nvSpPr>
        <p:spPr>
          <a:xfrm>
            <a:off x="3974991" y="3417660"/>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EUROPE:</a:t>
            </a:r>
          </a:p>
          <a:p>
            <a:pPr algn="ctr"/>
            <a:r>
              <a:rPr lang="fr-FR" b="1" dirty="0">
                <a:solidFill>
                  <a:srgbClr val="002060"/>
                </a:solidFill>
                <a:latin typeface="Calibri" charset="0"/>
                <a:ea typeface="Calibri" charset="0"/>
                <a:cs typeface="Calibri" charset="0"/>
              </a:rPr>
              <a:t>44 </a:t>
            </a:r>
          </a:p>
          <a:p>
            <a:pPr algn="ctr"/>
            <a:r>
              <a:rPr lang="fr-FR" b="1" dirty="0">
                <a:solidFill>
                  <a:srgbClr val="002060"/>
                </a:solidFill>
                <a:latin typeface="Calibri" charset="0"/>
                <a:ea typeface="Calibri" charset="0"/>
                <a:cs typeface="Calibri" charset="0"/>
              </a:rPr>
              <a:t>countries</a:t>
            </a:r>
          </a:p>
          <a:p>
            <a:endParaRPr lang="fr-BE" dirty="0">
              <a:solidFill>
                <a:srgbClr val="002060"/>
              </a:solidFill>
            </a:endParaRPr>
          </a:p>
        </p:txBody>
      </p:sp>
      <p:sp>
        <p:nvSpPr>
          <p:cNvPr id="30" name="5-Point Star 29"/>
          <p:cNvSpPr/>
          <p:nvPr/>
        </p:nvSpPr>
        <p:spPr>
          <a:xfrm>
            <a:off x="6483566" y="3797348"/>
            <a:ext cx="2414213" cy="2212447"/>
          </a:xfrm>
          <a:prstGeom prst="star5">
            <a:avLst>
              <a:gd name="adj" fmla="val 18746"/>
              <a:gd name="hf" fmla="val 105146"/>
              <a:gd name="vf" fmla="val 110557"/>
            </a:avLst>
          </a:prstGeom>
          <a:solidFill>
            <a:schemeClr val="accent1">
              <a:lumMod val="60000"/>
              <a:lumOff val="40000"/>
              <a:alpha val="88000"/>
            </a:schemeClr>
          </a:solidFill>
          <a:ln>
            <a:solidFill>
              <a:srgbClr val="00206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TextBox 7"/>
          <p:cNvSpPr txBox="1"/>
          <p:nvPr/>
        </p:nvSpPr>
        <p:spPr>
          <a:xfrm>
            <a:off x="7103932" y="4554163"/>
            <a:ext cx="1205512" cy="923330"/>
          </a:xfrm>
          <a:prstGeom prst="rect">
            <a:avLst/>
          </a:prstGeom>
          <a:noFill/>
        </p:spPr>
        <p:txBody>
          <a:bodyPr wrap="square" rtlCol="0">
            <a:spAutoFit/>
          </a:bodyPr>
          <a:lstStyle/>
          <a:p>
            <a:pPr algn="ctr"/>
            <a:r>
              <a:rPr lang="en-IE" b="1" dirty="0">
                <a:solidFill>
                  <a:srgbClr val="002060"/>
                </a:solidFill>
              </a:rPr>
              <a:t>EU:</a:t>
            </a:r>
          </a:p>
          <a:p>
            <a:pPr algn="ctr"/>
            <a:r>
              <a:rPr lang="en-IE" b="1" dirty="0">
                <a:solidFill>
                  <a:srgbClr val="002060"/>
                </a:solidFill>
              </a:rPr>
              <a:t>27 countries</a:t>
            </a:r>
          </a:p>
        </p:txBody>
      </p:sp>
    </p:spTree>
    <p:extLst>
      <p:ext uri="{BB962C8B-B14F-4D97-AF65-F5344CB8AC3E}">
        <p14:creationId xmlns:p14="http://schemas.microsoft.com/office/powerpoint/2010/main" val="1420580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 calcmode="lin" valueType="num">
                                      <p:cBhvr additive="base">
                                        <p:cTn id="2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4">
                                            <p:txEl>
                                              <p:pRg st="1" end="1"/>
                                            </p:txEl>
                                          </p:spTgt>
                                        </p:tgtEl>
                                        <p:attrNameLst>
                                          <p:attrName>style.visibility</p:attrName>
                                        </p:attrNameLst>
                                      </p:cBhvr>
                                      <p:to>
                                        <p:strVal val="visible"/>
                                      </p:to>
                                    </p:set>
                                    <p:anim calcmode="lin" valueType="num">
                                      <p:cBhvr additive="base">
                                        <p:cTn id="31"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4">
                                            <p:txEl>
                                              <p:pRg st="1" end="1"/>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4">
                                            <p:txEl>
                                              <p:pRg st="2" end="2"/>
                                            </p:txEl>
                                          </p:spTgt>
                                        </p:tgtEl>
                                        <p:attrNameLst>
                                          <p:attrName>style.visibility</p:attrName>
                                        </p:attrNameLst>
                                      </p:cBhvr>
                                      <p:to>
                                        <p:strVal val="visible"/>
                                      </p:to>
                                    </p:set>
                                    <p:anim calcmode="lin" valueType="num">
                                      <p:cBhvr additive="base">
                                        <p:cTn id="35" dur="500" fill="hold"/>
                                        <p:tgtEl>
                                          <p:spTgt spid="24">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4">
                                            <p:txEl>
                                              <p:pRg st="2" end="2"/>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4">
                                            <p:bg/>
                                          </p:spTgt>
                                        </p:tgtEl>
                                        <p:attrNameLst>
                                          <p:attrName>style.visibility</p:attrName>
                                        </p:attrNameLst>
                                      </p:cBhvr>
                                      <p:to>
                                        <p:strVal val="visible"/>
                                      </p:to>
                                    </p:set>
                                    <p:anim calcmode="lin" valueType="num">
                                      <p:cBhvr additive="base">
                                        <p:cTn id="39" dur="500" fill="hold"/>
                                        <p:tgtEl>
                                          <p:spTgt spid="24">
                                            <p:bg/>
                                          </p:spTgt>
                                        </p:tgtEl>
                                        <p:attrNameLst>
                                          <p:attrName>ppt_x</p:attrName>
                                        </p:attrNameLst>
                                      </p:cBhvr>
                                      <p:tavLst>
                                        <p:tav tm="0">
                                          <p:val>
                                            <p:strVal val="#ppt_x"/>
                                          </p:val>
                                        </p:tav>
                                        <p:tav tm="100000">
                                          <p:val>
                                            <p:strVal val="#ppt_x"/>
                                          </p:val>
                                        </p:tav>
                                      </p:tavLst>
                                    </p:anim>
                                    <p:anim calcmode="lin" valueType="num">
                                      <p:cBhvr additive="base">
                                        <p:cTn id="40" dur="500" fill="hold"/>
                                        <p:tgtEl>
                                          <p:spTgt spid="24">
                                            <p:bg/>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4">
                                            <p:txEl>
                                              <p:pRg st="1" end="1"/>
                                            </p:txEl>
                                          </p:spTgt>
                                        </p:tgtEl>
                                        <p:attrNameLst>
                                          <p:attrName>style.visibility</p:attrName>
                                        </p:attrNameLst>
                                      </p:cBhvr>
                                      <p:to>
                                        <p:strVal val="visible"/>
                                      </p:to>
                                    </p:set>
                                    <p:anim calcmode="lin" valueType="num">
                                      <p:cBhvr additive="base">
                                        <p:cTn id="43"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4">
                                            <p:txEl>
                                              <p:pRg st="1" end="1"/>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4">
                                            <p:txEl>
                                              <p:pRg st="2" end="2"/>
                                            </p:txEl>
                                          </p:spTgt>
                                        </p:tgtEl>
                                        <p:attrNameLst>
                                          <p:attrName>style.visibility</p:attrName>
                                        </p:attrNameLst>
                                      </p:cBhvr>
                                      <p:to>
                                        <p:strVal val="visible"/>
                                      </p:to>
                                    </p:set>
                                    <p:anim calcmode="lin" valueType="num">
                                      <p:cBhvr additive="base">
                                        <p:cTn id="47" dur="500" fill="hold"/>
                                        <p:tgtEl>
                                          <p:spTgt spid="24">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4">
                                            <p:txEl>
                                              <p:pRg st="2" end="2"/>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5">
                                            <p:txEl>
                                              <p:pRg st="0" end="0"/>
                                            </p:txEl>
                                          </p:spTgt>
                                        </p:tgtEl>
                                        <p:attrNameLst>
                                          <p:attrName>style.visibility</p:attrName>
                                        </p:attrNameLst>
                                      </p:cBhvr>
                                      <p:to>
                                        <p:strVal val="visible"/>
                                      </p:to>
                                    </p:set>
                                    <p:anim calcmode="lin" valueType="num">
                                      <p:cBhvr additive="base">
                                        <p:cTn id="55"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5">
                                            <p:txEl>
                                              <p:pRg st="1" end="1"/>
                                            </p:txEl>
                                          </p:spTgt>
                                        </p:tgtEl>
                                        <p:attrNameLst>
                                          <p:attrName>style.visibility</p:attrName>
                                        </p:attrNameLst>
                                      </p:cBhvr>
                                      <p:to>
                                        <p:strVal val="visible"/>
                                      </p:to>
                                    </p:set>
                                    <p:anim calcmode="lin" valueType="num">
                                      <p:cBhvr additive="base">
                                        <p:cTn id="59"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5">
                                            <p:txEl>
                                              <p:pRg st="1" end="1"/>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5">
                                            <p:txEl>
                                              <p:pRg st="2" end="2"/>
                                            </p:txEl>
                                          </p:spTgt>
                                        </p:tgtEl>
                                        <p:attrNameLst>
                                          <p:attrName>style.visibility</p:attrName>
                                        </p:attrNameLst>
                                      </p:cBhvr>
                                      <p:to>
                                        <p:strVal val="visible"/>
                                      </p:to>
                                    </p:set>
                                    <p:anim calcmode="lin" valueType="num">
                                      <p:cBhvr additive="base">
                                        <p:cTn id="63"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25">
                                            <p:txEl>
                                              <p:pRg st="2" end="2"/>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8">
                                            <p:txEl>
                                              <p:pRg st="0" end="0"/>
                                            </p:txEl>
                                          </p:spTgt>
                                        </p:tgtEl>
                                        <p:attrNameLst>
                                          <p:attrName>style.visibility</p:attrName>
                                        </p:attrNameLst>
                                      </p:cBhvr>
                                      <p:to>
                                        <p:strVal val="visible"/>
                                      </p:to>
                                    </p:set>
                                    <p:anim calcmode="lin" valueType="num">
                                      <p:cBhvr additive="base">
                                        <p:cTn id="6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8">
                                            <p:txEl>
                                              <p:pRg st="1" end="1"/>
                                            </p:txEl>
                                          </p:spTgt>
                                        </p:tgtEl>
                                        <p:attrNameLst>
                                          <p:attrName>style.visibility</p:attrName>
                                        </p:attrNameLst>
                                      </p:cBhvr>
                                      <p:to>
                                        <p:strVal val="visible"/>
                                      </p:to>
                                    </p:set>
                                    <p:anim calcmode="lin" valueType="num">
                                      <p:cBhvr additive="base">
                                        <p:cTn id="7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anim calcmode="lin" valueType="num">
                                      <p:cBhvr additive="base">
                                        <p:cTn id="75" dur="500" fill="hold"/>
                                        <p:tgtEl>
                                          <p:spTgt spid="30"/>
                                        </p:tgtEl>
                                        <p:attrNameLst>
                                          <p:attrName>ppt_x</p:attrName>
                                        </p:attrNameLst>
                                      </p:cBhvr>
                                      <p:tavLst>
                                        <p:tav tm="0">
                                          <p:val>
                                            <p:strVal val="#ppt_x"/>
                                          </p:val>
                                        </p:tav>
                                        <p:tav tm="100000">
                                          <p:val>
                                            <p:strVal val="#ppt_x"/>
                                          </p:val>
                                        </p:tav>
                                      </p:tavLst>
                                    </p:anim>
                                    <p:anim calcmode="lin" valueType="num">
                                      <p:cBhvr additive="base">
                                        <p:cTn id="7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P spid="10" grpId="0"/>
      <p:bldP spid="6" grpId="0" animBg="1"/>
      <p:bldP spid="24" grpId="0" uiExpand="1" build="allAtOnce" animBg="1"/>
      <p:bldP spid="25"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rot="16200000">
            <a:off x="8330637" y="6044636"/>
            <a:ext cx="1380506" cy="246221"/>
          </a:xfrm>
          <a:prstGeom prst="rect">
            <a:avLst/>
          </a:prstGeom>
          <a:solidFill>
            <a:schemeClr val="bg1"/>
          </a:solidFill>
        </p:spPr>
        <p:txBody>
          <a:bodyPr wrap="none">
            <a:spAutoFit/>
          </a:bodyPr>
          <a:lstStyle/>
          <a:p>
            <a:r>
              <a:rPr lang="fr-FR" sz="1000" b="1" dirty="0">
                <a:solidFill>
                  <a:srgbClr val="2A4591"/>
                </a:solidFill>
                <a:latin typeface="Arial" charset="0"/>
                <a:ea typeface="Arial" charset="0"/>
                <a:cs typeface="Arial" charset="0"/>
              </a:rPr>
              <a:t>WHAT IS EUROPE?</a:t>
            </a:r>
          </a:p>
        </p:txBody>
      </p:sp>
      <p:sp>
        <p:nvSpPr>
          <p:cNvPr id="9" name="Larme 8"/>
          <p:cNvSpPr/>
          <p:nvPr/>
        </p:nvSpPr>
        <p:spPr>
          <a:xfrm rot="5400000">
            <a:off x="230191" y="377348"/>
            <a:ext cx="602605" cy="57088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901998" y="361489"/>
            <a:ext cx="3820511" cy="584775"/>
          </a:xfrm>
          <a:prstGeom prst="rect">
            <a:avLst/>
          </a:prstGeom>
          <a:solidFill>
            <a:srgbClr val="F0F4FA"/>
          </a:solidFill>
        </p:spPr>
        <p:txBody>
          <a:bodyPr wrap="square" rtlCol="0">
            <a:spAutoFit/>
          </a:bodyPr>
          <a:lstStyle/>
          <a:p>
            <a:r>
              <a:rPr lang="fr-FR" sz="3200" b="1" dirty="0">
                <a:solidFill>
                  <a:srgbClr val="2A4591"/>
                </a:solidFill>
                <a:latin typeface="Calibri" charset="0"/>
                <a:ea typeface="Calibri" charset="0"/>
                <a:cs typeface="Calibri" charset="0"/>
              </a:rPr>
              <a:t>EUROPEAN CULTURE</a:t>
            </a:r>
          </a:p>
        </p:txBody>
      </p:sp>
      <p:cxnSp>
        <p:nvCxnSpPr>
          <p:cNvPr id="12"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085155" y="667333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4" name="Rectangle 3"/>
          <p:cNvSpPr/>
          <p:nvPr/>
        </p:nvSpPr>
        <p:spPr>
          <a:xfrm>
            <a:off x="4025743" y="4502133"/>
            <a:ext cx="4826316" cy="1950720"/>
          </a:xfrm>
          <a:prstGeom prst="rect">
            <a:avLst/>
          </a:prstGeom>
          <a:solidFill>
            <a:srgbClr val="F0F4FA">
              <a:alpha val="90000"/>
            </a:srgb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nSpc>
                <a:spcPct val="150000"/>
              </a:lnSpc>
            </a:pPr>
            <a:r>
              <a:rPr lang="en-GB" sz="2000" b="1" dirty="0">
                <a:solidFill>
                  <a:schemeClr val="accent5">
                    <a:lumMod val="50000"/>
                  </a:schemeClr>
                </a:solidFill>
              </a:rPr>
              <a:t>European culture and diversity shaped by:</a:t>
            </a:r>
          </a:p>
          <a:p>
            <a:pPr marL="465750" indent="-285750">
              <a:lnSpc>
                <a:spcPct val="150000"/>
              </a:lnSpc>
              <a:buFont typeface="Arial" panose="020B0604020202020204" pitchFamily="34" charset="0"/>
              <a:buChar char="•"/>
            </a:pPr>
            <a:r>
              <a:rPr lang="en-GB" sz="2000" b="1" dirty="0">
                <a:solidFill>
                  <a:schemeClr val="accent5">
                    <a:lumMod val="50000"/>
                  </a:schemeClr>
                </a:solidFill>
              </a:rPr>
              <a:t>Ancient Greece and Rome</a:t>
            </a:r>
          </a:p>
          <a:p>
            <a:pPr marL="465750" indent="-285750">
              <a:lnSpc>
                <a:spcPct val="150000"/>
              </a:lnSpc>
              <a:buFont typeface="Arial" panose="020B0604020202020204" pitchFamily="34" charset="0"/>
              <a:buChar char="•"/>
            </a:pPr>
            <a:r>
              <a:rPr lang="en-GB" sz="2000" b="1" dirty="0">
                <a:solidFill>
                  <a:schemeClr val="accent5">
                    <a:lumMod val="50000"/>
                  </a:schemeClr>
                </a:solidFill>
              </a:rPr>
              <a:t>Reformation and Enlightenment</a:t>
            </a:r>
          </a:p>
          <a:p>
            <a:pPr marL="465750" indent="-285750">
              <a:lnSpc>
                <a:spcPct val="150000"/>
              </a:lnSpc>
              <a:buFont typeface="Arial" panose="020B0604020202020204" pitchFamily="34" charset="0"/>
              <a:buChar char="•"/>
            </a:pPr>
            <a:r>
              <a:rPr lang="en-GB" sz="2000" b="1" dirty="0" err="1">
                <a:solidFill>
                  <a:schemeClr val="accent5">
                    <a:lumMod val="50000"/>
                  </a:schemeClr>
                </a:solidFill>
              </a:rPr>
              <a:t>Parliamentarism</a:t>
            </a:r>
            <a:r>
              <a:rPr lang="en-GB" sz="2000" b="1" dirty="0">
                <a:solidFill>
                  <a:schemeClr val="accent5">
                    <a:lumMod val="50000"/>
                  </a:schemeClr>
                </a:solidFill>
              </a:rPr>
              <a:t> and social rights</a:t>
            </a:r>
            <a:endParaRPr lang="en-GB" dirty="0"/>
          </a:p>
          <a:p>
            <a:pPr marL="180000" algn="ctr"/>
            <a:endParaRPr lang="en-IE" dirty="0"/>
          </a:p>
        </p:txBody>
      </p:sp>
    </p:spTree>
    <p:extLst>
      <p:ext uri="{BB962C8B-B14F-4D97-AF65-F5344CB8AC3E}">
        <p14:creationId xmlns:p14="http://schemas.microsoft.com/office/powerpoint/2010/main" val="356674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0" name="Rectangle 9"/>
          <p:cNvSpPr/>
          <p:nvPr/>
        </p:nvSpPr>
        <p:spPr>
          <a:xfrm>
            <a:off x="531856" y="914623"/>
            <a:ext cx="4200193" cy="3754428"/>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 name="ZoneTexte 1"/>
          <p:cNvSpPr txBox="1"/>
          <p:nvPr/>
        </p:nvSpPr>
        <p:spPr>
          <a:xfrm>
            <a:off x="762171" y="206235"/>
            <a:ext cx="4527228"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EUROPEAN ARTISTS</a:t>
            </a:r>
          </a:p>
        </p:txBody>
      </p:sp>
      <p:sp>
        <p:nvSpPr>
          <p:cNvPr id="3" name="ZoneTexte 2"/>
          <p:cNvSpPr txBox="1"/>
          <p:nvPr/>
        </p:nvSpPr>
        <p:spPr>
          <a:xfrm>
            <a:off x="726942" y="874663"/>
            <a:ext cx="3385038" cy="1477328"/>
          </a:xfrm>
          <a:prstGeom prst="rect">
            <a:avLst/>
          </a:prstGeom>
          <a:noFill/>
        </p:spPr>
        <p:txBody>
          <a:bodyPr wrap="square" rtlCol="0">
            <a:spAutoFit/>
          </a:bodyPr>
          <a:lstStyle/>
          <a:p>
            <a:endParaRPr lang="en-GB" dirty="0"/>
          </a:p>
          <a:p>
            <a:r>
              <a:rPr lang="en-GB" dirty="0"/>
              <a:t>Over the centuries, new styles of music, architecture and literature have inspired artists throughout Europe.</a:t>
            </a:r>
          </a:p>
        </p:txBody>
      </p:sp>
      <p:sp>
        <p:nvSpPr>
          <p:cNvPr id="8" name="Rectangle 7"/>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WHAT IS EUROPE?</a:t>
            </a:r>
          </a:p>
        </p:txBody>
      </p:sp>
      <p:sp>
        <p:nvSpPr>
          <p:cNvPr id="11" name="Larme 10"/>
          <p:cNvSpPr/>
          <p:nvPr/>
        </p:nvSpPr>
        <p:spPr>
          <a:xfrm rot="5400000">
            <a:off x="180834" y="144642"/>
            <a:ext cx="579604" cy="583070"/>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2">
            <a:extLst>
              <a:ext uri="{FF2B5EF4-FFF2-40B4-BE49-F238E27FC236}">
                <a16:creationId xmlns:a16="http://schemas.microsoft.com/office/drawing/2014/main" id="{F2B47A78-CCE2-4D4B-88BB-87110C974CBE}"/>
              </a:ext>
            </a:extLst>
          </p:cNvPr>
          <p:cNvSpPr txBox="1"/>
          <p:nvPr/>
        </p:nvSpPr>
        <p:spPr>
          <a:xfrm>
            <a:off x="721892" y="2373451"/>
            <a:ext cx="3385038" cy="369332"/>
          </a:xfrm>
          <a:prstGeom prst="rect">
            <a:avLst/>
          </a:prstGeom>
          <a:solidFill>
            <a:schemeClr val="accent5">
              <a:lumMod val="60000"/>
              <a:lumOff val="40000"/>
            </a:schemeClr>
          </a:solidFill>
        </p:spPr>
        <p:txBody>
          <a:bodyPr wrap="square" rtlCol="0">
            <a:spAutoFit/>
          </a:bodyPr>
          <a:lstStyle/>
          <a:p>
            <a:r>
              <a:rPr lang="en-GB" dirty="0"/>
              <a:t>For example:</a:t>
            </a:r>
          </a:p>
        </p:txBody>
      </p:sp>
      <p:sp>
        <p:nvSpPr>
          <p:cNvPr id="4" name="TextBox 3"/>
          <p:cNvSpPr txBox="1"/>
          <p:nvPr/>
        </p:nvSpPr>
        <p:spPr>
          <a:xfrm>
            <a:off x="673069" y="2722227"/>
            <a:ext cx="1833463" cy="1754326"/>
          </a:xfrm>
          <a:prstGeom prst="rect">
            <a:avLst/>
          </a:prstGeom>
          <a:noFill/>
        </p:spPr>
        <p:txBody>
          <a:bodyPr wrap="square" rtlCol="0">
            <a:spAutoFit/>
          </a:bodyPr>
          <a:lstStyle/>
          <a:p>
            <a:pPr marL="342900" indent="-342900">
              <a:buFont typeface="+mj-lt"/>
              <a:buAutoNum type="arabicPeriod"/>
            </a:pPr>
            <a:r>
              <a:rPr lang="fr-BE" dirty="0"/>
              <a:t>Pablo Picasso</a:t>
            </a:r>
          </a:p>
          <a:p>
            <a:pPr marL="342900" indent="-342900">
              <a:buFont typeface="+mj-lt"/>
              <a:buAutoNum type="arabicPeriod"/>
            </a:pPr>
            <a:r>
              <a:rPr lang="en-GB" dirty="0"/>
              <a:t>Ludwig van </a:t>
            </a:r>
            <a:r>
              <a:rPr lang="fr-BE" dirty="0"/>
              <a:t>Beethoven</a:t>
            </a:r>
          </a:p>
          <a:p>
            <a:pPr marL="342900" indent="-342900">
              <a:buFont typeface="+mj-lt"/>
              <a:buAutoNum type="arabicPeriod"/>
            </a:pPr>
            <a:r>
              <a:rPr lang="fr-BE" dirty="0"/>
              <a:t>Alfons Mucha</a:t>
            </a:r>
          </a:p>
          <a:p>
            <a:pPr marL="342900" indent="-342900">
              <a:buFont typeface="+mj-lt"/>
              <a:buAutoNum type="arabicPeriod"/>
            </a:pPr>
            <a:r>
              <a:rPr lang="en-US" dirty="0" err="1"/>
              <a:t>Hilma</a:t>
            </a:r>
            <a:r>
              <a:rPr lang="en-US" dirty="0"/>
              <a:t> </a:t>
            </a:r>
            <a:r>
              <a:rPr lang="en-US" dirty="0" err="1"/>
              <a:t>af</a:t>
            </a:r>
            <a:r>
              <a:rPr lang="en-US" dirty="0"/>
              <a:t> </a:t>
            </a:r>
            <a:r>
              <a:rPr lang="en-US" dirty="0" err="1"/>
              <a:t>Klint</a:t>
            </a:r>
            <a:r>
              <a:rPr lang="en-US" dirty="0"/>
              <a:t> </a:t>
            </a:r>
          </a:p>
          <a:p>
            <a:pPr marL="285750" indent="-285750">
              <a:buFont typeface="Arial" panose="020B0604020202020204" pitchFamily="34" charset="0"/>
              <a:buChar char="•"/>
            </a:pPr>
            <a:endParaRPr lang="fr-BE"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9369" y="932431"/>
            <a:ext cx="1322919" cy="1782554"/>
          </a:xfrm>
          <a:prstGeom prst="rect">
            <a:avLst/>
          </a:prstGeom>
          <a:ln>
            <a:solidFill>
              <a:schemeClr val="accent5">
                <a:lumMod val="75000"/>
              </a:schemeClr>
            </a:solidFill>
          </a:ln>
        </p:spPr>
      </p:pic>
      <p:sp>
        <p:nvSpPr>
          <p:cNvPr id="21" name="TextBox 20"/>
          <p:cNvSpPr txBox="1"/>
          <p:nvPr/>
        </p:nvSpPr>
        <p:spPr>
          <a:xfrm>
            <a:off x="2418665" y="2736603"/>
            <a:ext cx="2393451" cy="1754326"/>
          </a:xfrm>
          <a:prstGeom prst="rect">
            <a:avLst/>
          </a:prstGeom>
          <a:noFill/>
        </p:spPr>
        <p:txBody>
          <a:bodyPr wrap="square" rtlCol="0">
            <a:spAutoFit/>
          </a:bodyPr>
          <a:lstStyle/>
          <a:p>
            <a:pPr marL="342900" indent="-342900">
              <a:buFont typeface="+mj-lt"/>
              <a:buAutoNum type="arabicPeriod" startAt="5"/>
            </a:pPr>
            <a:r>
              <a:rPr lang="fr-BE" dirty="0"/>
              <a:t>Stefan Zweig</a:t>
            </a:r>
          </a:p>
          <a:p>
            <a:pPr marL="342900" indent="-342900">
              <a:buFont typeface="+mj-lt"/>
              <a:buAutoNum type="arabicPeriod" startAt="6"/>
            </a:pPr>
            <a:r>
              <a:rPr lang="en-US" dirty="0" err="1"/>
              <a:t>Wisława</a:t>
            </a:r>
            <a:r>
              <a:rPr lang="en-US" dirty="0"/>
              <a:t> </a:t>
            </a:r>
            <a:r>
              <a:rPr lang="en-US" dirty="0" err="1"/>
              <a:t>Szymborska</a:t>
            </a:r>
            <a:endParaRPr lang="en-US" dirty="0"/>
          </a:p>
          <a:p>
            <a:pPr marL="342900" indent="-342900">
              <a:buFont typeface="+mj-lt"/>
              <a:buAutoNum type="arabicPeriod" startAt="6"/>
            </a:pPr>
            <a:r>
              <a:rPr lang="en-US" dirty="0"/>
              <a:t>Simone de Beauvoir</a:t>
            </a:r>
          </a:p>
          <a:p>
            <a:pPr marL="342900" indent="-342900">
              <a:buFont typeface="+mj-lt"/>
              <a:buAutoNum type="arabicPeriod" startAt="6"/>
            </a:pPr>
            <a:r>
              <a:rPr lang="en-US" dirty="0"/>
              <a:t>Magda </a:t>
            </a:r>
            <a:r>
              <a:rPr lang="en-US" dirty="0" err="1"/>
              <a:t>Szabó</a:t>
            </a:r>
            <a:endParaRPr lang="en-US" dirty="0"/>
          </a:p>
          <a:p>
            <a:pPr marL="285750" indent="-285750">
              <a:buFont typeface="Arial" panose="020B0604020202020204" pitchFamily="34" charset="0"/>
              <a:buChar char="•"/>
            </a:pPr>
            <a:endParaRPr lang="fr-BE" dirty="0">
              <a:solidFill>
                <a:schemeClr val="bg1"/>
              </a:solidFill>
            </a:endParaRPr>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1992" y="2846115"/>
            <a:ext cx="1301336" cy="1856261"/>
          </a:xfrm>
          <a:prstGeom prst="rect">
            <a:avLst/>
          </a:prstGeom>
          <a:ln>
            <a:solidFill>
              <a:schemeClr val="accent5">
                <a:lumMod val="75000"/>
              </a:schemeClr>
            </a:solidFill>
          </a:ln>
        </p:spPr>
      </p:pic>
      <p:sp>
        <p:nvSpPr>
          <p:cNvPr id="20" name="TextBox 19"/>
          <p:cNvSpPr txBox="1"/>
          <p:nvPr/>
        </p:nvSpPr>
        <p:spPr>
          <a:xfrm>
            <a:off x="7745018" y="253428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9359" y="941756"/>
            <a:ext cx="1280780" cy="1788850"/>
          </a:xfrm>
          <a:prstGeom prst="rect">
            <a:avLst/>
          </a:prstGeom>
          <a:ln>
            <a:solidFill>
              <a:schemeClr val="accent5">
                <a:lumMod val="75000"/>
              </a:schemeClr>
            </a:solidFill>
          </a:ln>
        </p:spPr>
      </p:pic>
      <p:sp>
        <p:nvSpPr>
          <p:cNvPr id="27" name="TextBox 26"/>
          <p:cNvSpPr txBox="1"/>
          <p:nvPr/>
        </p:nvSpPr>
        <p:spPr>
          <a:xfrm>
            <a:off x="5620027" y="2572111"/>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1026" name="Picture 2" descr="File:Simone de Beauvoi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5487" y="4881901"/>
            <a:ext cx="1297842" cy="1826163"/>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610156" y="4513164"/>
            <a:ext cx="89991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a:p>
            <a:endParaRPr lang="en-IE" dirty="0"/>
          </a:p>
        </p:txBody>
      </p:sp>
      <p:pic>
        <p:nvPicPr>
          <p:cNvPr id="1028" name="Picture 4" descr="File:Hilma af Klint - 1907 - Ten larges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6372" y="2854914"/>
            <a:ext cx="1323442" cy="1847461"/>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777177" y="4548791"/>
            <a:ext cx="11202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9" name="TextBox 18"/>
          <p:cNvSpPr txBox="1"/>
          <p:nvPr/>
        </p:nvSpPr>
        <p:spPr>
          <a:xfrm>
            <a:off x="5681366" y="6548674"/>
            <a:ext cx="16410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31" name="Rectangle 30"/>
          <p:cNvSpPr/>
          <p:nvPr/>
        </p:nvSpPr>
        <p:spPr>
          <a:xfrm>
            <a:off x="2412637" y="5234431"/>
            <a:ext cx="2078159" cy="1142848"/>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4" name="Picture 1023"/>
          <p:cNvPicPr>
            <a:picLocks noChangeAspect="1"/>
          </p:cNvPicPr>
          <p:nvPr/>
        </p:nvPicPr>
        <p:blipFill>
          <a:blip r:embed="rId8"/>
          <a:stretch>
            <a:fillRect/>
          </a:stretch>
        </p:blipFill>
        <p:spPr>
          <a:xfrm>
            <a:off x="2619416" y="5285034"/>
            <a:ext cx="1636941" cy="981075"/>
          </a:xfrm>
          <a:prstGeom prst="rect">
            <a:avLst/>
          </a:prstGeom>
        </p:spPr>
      </p:pic>
      <p:sp>
        <p:nvSpPr>
          <p:cNvPr id="1025" name="TextBox 1024"/>
          <p:cNvSpPr txBox="1"/>
          <p:nvPr/>
        </p:nvSpPr>
        <p:spPr>
          <a:xfrm>
            <a:off x="3757428" y="6238779"/>
            <a:ext cx="943259" cy="276999"/>
          </a:xfrm>
          <a:prstGeom prst="rect">
            <a:avLst/>
          </a:prstGeom>
          <a:noFill/>
        </p:spPr>
        <p:txBody>
          <a:bodyPr wrap="square" rtlCol="0">
            <a:spAutoFit/>
          </a:bodyPr>
          <a:lstStyle/>
          <a:p>
            <a:r>
              <a:rPr lang="fr-BE" sz="600" i="1" dirty="0"/>
              <a:t>© </a:t>
            </a:r>
            <a:r>
              <a:rPr lang="fr-BE" sz="600" dirty="0"/>
              <a:t>PUBLIC DOMAIN</a:t>
            </a:r>
          </a:p>
          <a:p>
            <a:endParaRPr lang="en-IE" sz="600" dirty="0"/>
          </a:p>
        </p:txBody>
      </p:sp>
      <p:pic>
        <p:nvPicPr>
          <p:cNvPr id="1034" name="Picture 10" descr="File:Stefan Zweig 1900 croppe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097" y="4833791"/>
            <a:ext cx="1369438" cy="1865512"/>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027" name="TextBox 1026"/>
          <p:cNvSpPr txBox="1"/>
          <p:nvPr/>
        </p:nvSpPr>
        <p:spPr>
          <a:xfrm>
            <a:off x="1177829" y="6554597"/>
            <a:ext cx="1013556"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pic>
        <p:nvPicPr>
          <p:cNvPr id="28" name="Picture 27" descr="File:SzabóMagda Júlia3.jpg"/>
          <p:cNvPicPr/>
          <p:nvPr/>
        </p:nvPicPr>
        <p:blipFill rotWithShape="1">
          <a:blip r:embed="rId10">
            <a:extLst>
              <a:ext uri="{28A0092B-C50C-407E-A947-70E740481C1C}">
                <a14:useLocalDpi xmlns:a14="http://schemas.microsoft.com/office/drawing/2010/main" val="0"/>
              </a:ext>
            </a:extLst>
          </a:blip>
          <a:srcRect l="4655" t="2891" b="9832"/>
          <a:stretch/>
        </p:blipFill>
        <p:spPr bwMode="auto">
          <a:xfrm>
            <a:off x="7172459" y="4941114"/>
            <a:ext cx="1339716" cy="1818452"/>
          </a:xfrm>
          <a:prstGeom prst="rect">
            <a:avLst/>
          </a:prstGeom>
          <a:noFill/>
          <a:ln>
            <a:solidFill>
              <a:srgbClr val="003296"/>
            </a:solidFill>
          </a:ln>
          <a:extLst>
            <a:ext uri="{53640926-AAD7-44D8-BBD7-CCE9431645EC}">
              <a14:shadowObscured xmlns:a14="http://schemas.microsoft.com/office/drawing/2010/main"/>
            </a:ext>
          </a:extLst>
        </p:spPr>
      </p:pic>
      <p:sp>
        <p:nvSpPr>
          <p:cNvPr id="7" name="TextBox 6"/>
          <p:cNvSpPr txBox="1"/>
          <p:nvPr/>
        </p:nvSpPr>
        <p:spPr>
          <a:xfrm>
            <a:off x="7790348" y="6606970"/>
            <a:ext cx="1310647"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7" name="Flowchart: Connector 16"/>
          <p:cNvSpPr/>
          <p:nvPr/>
        </p:nvSpPr>
        <p:spPr>
          <a:xfrm>
            <a:off x="5062257" y="2585886"/>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1</a:t>
            </a:r>
          </a:p>
        </p:txBody>
      </p:sp>
      <p:sp>
        <p:nvSpPr>
          <p:cNvPr id="44" name="Flowchart: Connector 43"/>
          <p:cNvSpPr/>
          <p:nvPr/>
        </p:nvSpPr>
        <p:spPr>
          <a:xfrm>
            <a:off x="7166852" y="25574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2</a:t>
            </a:r>
          </a:p>
        </p:txBody>
      </p:sp>
      <p:sp>
        <p:nvSpPr>
          <p:cNvPr id="45" name="Flowchart: Connector 44"/>
          <p:cNvSpPr/>
          <p:nvPr/>
        </p:nvSpPr>
        <p:spPr>
          <a:xfrm>
            <a:off x="5069486" y="45305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3</a:t>
            </a:r>
          </a:p>
        </p:txBody>
      </p:sp>
      <p:sp>
        <p:nvSpPr>
          <p:cNvPr id="46" name="Flowchart: Connector 45"/>
          <p:cNvSpPr/>
          <p:nvPr/>
        </p:nvSpPr>
        <p:spPr>
          <a:xfrm>
            <a:off x="7166372" y="453609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4</a:t>
            </a:r>
          </a:p>
        </p:txBody>
      </p:sp>
      <p:sp>
        <p:nvSpPr>
          <p:cNvPr id="47" name="Flowchart: Connector 46"/>
          <p:cNvSpPr/>
          <p:nvPr/>
        </p:nvSpPr>
        <p:spPr>
          <a:xfrm>
            <a:off x="7172459" y="658422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8</a:t>
            </a:r>
          </a:p>
        </p:txBody>
      </p:sp>
      <p:sp>
        <p:nvSpPr>
          <p:cNvPr id="48" name="Flowchart: Connector 47"/>
          <p:cNvSpPr/>
          <p:nvPr/>
        </p:nvSpPr>
        <p:spPr>
          <a:xfrm>
            <a:off x="5072957" y="6548674"/>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7</a:t>
            </a:r>
          </a:p>
        </p:txBody>
      </p:sp>
      <p:sp>
        <p:nvSpPr>
          <p:cNvPr id="49" name="Flowchart: Connector 48"/>
          <p:cNvSpPr/>
          <p:nvPr/>
        </p:nvSpPr>
        <p:spPr>
          <a:xfrm>
            <a:off x="2433905" y="620984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6</a:t>
            </a:r>
          </a:p>
        </p:txBody>
      </p:sp>
      <p:sp>
        <p:nvSpPr>
          <p:cNvPr id="50" name="Flowchart: Connector 49"/>
          <p:cNvSpPr/>
          <p:nvPr/>
        </p:nvSpPr>
        <p:spPr>
          <a:xfrm>
            <a:off x="570097" y="6532662"/>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5</a:t>
            </a:r>
          </a:p>
        </p:txBody>
      </p:sp>
      <p:cxnSp>
        <p:nvCxnSpPr>
          <p:cNvPr id="36"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24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arn(inVertical)">
                                      <p:cBhvr>
                                        <p:cTn id="16" dur="500"/>
                                        <p:tgtEl>
                                          <p:spTgt spid="1028"/>
                                        </p:tgtEl>
                                      </p:cBhvr>
                                    </p:animEffect>
                                  </p:childTnLst>
                                </p:cTn>
                              </p:par>
                              <p:par>
                                <p:cTn id="17" presetID="16" presetClass="entr" presetSubtype="21"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par>
                                <p:cTn id="23" presetID="16" presetClass="entr" presetSubtype="21" fill="hold" nodeType="with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barn(inVertical)">
                                      <p:cBhvr>
                                        <p:cTn id="25" dur="500"/>
                                        <p:tgtEl>
                                          <p:spTgt spid="1024"/>
                                        </p:tgtEl>
                                      </p:cBhvr>
                                    </p:animEffect>
                                  </p:childTnLst>
                                </p:cTn>
                              </p:par>
                              <p:par>
                                <p:cTn id="26" presetID="16" presetClass="entr" presetSubtype="21"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barn(inVertical)">
                                      <p:cBhvr>
                                        <p:cTn id="28" dur="500"/>
                                        <p:tgtEl>
                                          <p:spTgt spid="103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25"/>
                                        </p:tgtEl>
                                        <p:attrNameLst>
                                          <p:attrName>style.visibility</p:attrName>
                                        </p:attrNameLst>
                                      </p:cBhvr>
                                      <p:to>
                                        <p:strVal val="visible"/>
                                      </p:to>
                                    </p:set>
                                    <p:animEffect transition="in" filter="barn(inVertical)">
                                      <p:cBhvr>
                                        <p:cTn id="40" dur="500"/>
                                        <p:tgtEl>
                                          <p:spTgt spid="10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barn(inVertical)">
                                      <p:cBhvr>
                                        <p:cTn id="46" dur="500"/>
                                        <p:tgtEl>
                                          <p:spTgt spid="102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arn(inVertical)">
                                      <p:cBhvr>
                                        <p:cTn id="61" dur="500"/>
                                        <p:tgtEl>
                                          <p:spTgt spid="4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barn(inVertical)">
                                      <p:cBhvr>
                                        <p:cTn id="64" dur="500"/>
                                        <p:tgtEl>
                                          <p:spTgt spid="4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barn(inVertical)">
                                      <p:cBhvr>
                                        <p:cTn id="67" dur="500"/>
                                        <p:tgtEl>
                                          <p:spTgt spid="4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barn(inVertical)">
                                      <p:cBhvr>
                                        <p:cTn id="70" dur="500"/>
                                        <p:tgtEl>
                                          <p:spTgt spid="47"/>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barn(inVertical)">
                                      <p:cBhvr>
                                        <p:cTn id="73" dur="500"/>
                                        <p:tgtEl>
                                          <p:spTgt spid="48"/>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barn(inVertical)">
                                      <p:cBhvr>
                                        <p:cTn id="76" dur="500"/>
                                        <p:tgtEl>
                                          <p:spTgt spid="49"/>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barn(inVertical)">
                                      <p:cBhvr>
                                        <p:cTn id="7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14" grpId="0"/>
      <p:bldP spid="16" grpId="0"/>
      <p:bldP spid="19" grpId="0"/>
      <p:bldP spid="31" grpId="0" animBg="1"/>
      <p:bldP spid="1025" grpId="0"/>
      <p:bldP spid="1027" grpId="0"/>
      <p:bldP spid="7" grpId="0"/>
      <p:bldP spid="17" grpId="0" animBg="1"/>
      <p:bldP spid="44" grpId="0" animBg="1"/>
      <p:bldP spid="45" grpId="0" animBg="1"/>
      <p:bldP spid="46" grpId="0" animBg="1"/>
      <p:bldP spid="47" grpId="0" animBg="1"/>
      <p:bldP spid="48" grpId="0" animBg="1"/>
      <p:bldP spid="49"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83182"/>
            <a:ext cx="359749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EUROPEAN VALUES</a:t>
            </a:r>
          </a:p>
        </p:txBody>
      </p:sp>
      <p:sp>
        <p:nvSpPr>
          <p:cNvPr id="12" name="Rectangle 11"/>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WHAT IS EUROPE?</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6823" y="1736627"/>
            <a:ext cx="1919499" cy="2587094"/>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email">
            <a:extLst>
              <a:ext uri="{BEBA8EAE-BF5A-486C-A8C5-ECC9F3942E4B}">
                <a14:imgProps xmlns:a14="http://schemas.microsoft.com/office/drawing/2010/main">
                  <a14:imgLayer r:embed="rId5">
                    <a14:imgEffect>
                      <a14:saturation sat="97000"/>
                    </a14:imgEffect>
                  </a14:imgLayer>
                </a14:imgProps>
              </a:ext>
              <a:ext uri="{28A0092B-C50C-407E-A947-70E740481C1C}">
                <a14:useLocalDpi xmlns:a14="http://schemas.microsoft.com/office/drawing/2010/main"/>
              </a:ext>
            </a:extLst>
          </a:blip>
          <a:stretch>
            <a:fillRect/>
          </a:stretch>
        </p:blipFill>
        <p:spPr>
          <a:xfrm>
            <a:off x="315630" y="1736627"/>
            <a:ext cx="1919499" cy="2560320"/>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23529" y="4901874"/>
            <a:ext cx="4033745" cy="1693995"/>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8102469" y="413905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
        <p:nvSpPr>
          <p:cNvPr id="11" name="TextBox 10"/>
          <p:cNvSpPr txBox="1"/>
          <p:nvPr/>
        </p:nvSpPr>
        <p:spPr>
          <a:xfrm>
            <a:off x="1422505" y="413905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5" name="Flowchart: Connector 4"/>
          <p:cNvSpPr/>
          <p:nvPr/>
        </p:nvSpPr>
        <p:spPr>
          <a:xfrm>
            <a:off x="2811602" y="1190019"/>
            <a:ext cx="3657600" cy="3554730"/>
          </a:xfrm>
          <a:prstGeom prst="flowChartConnector">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Human dignity</a:t>
            </a:r>
          </a:p>
          <a:p>
            <a:pPr algn="ctr"/>
            <a:r>
              <a:rPr lang="en-US" sz="2800" dirty="0">
                <a:solidFill>
                  <a:schemeClr val="tx1"/>
                </a:solidFill>
              </a:rPr>
              <a:t>Freedom</a:t>
            </a:r>
          </a:p>
          <a:p>
            <a:pPr algn="ctr"/>
            <a:r>
              <a:rPr lang="en-US" sz="2800" dirty="0">
                <a:solidFill>
                  <a:schemeClr val="tx1"/>
                </a:solidFill>
              </a:rPr>
              <a:t>Democracy</a:t>
            </a:r>
          </a:p>
          <a:p>
            <a:pPr algn="ctr"/>
            <a:r>
              <a:rPr lang="en-US" sz="2800" dirty="0">
                <a:solidFill>
                  <a:schemeClr val="tx1"/>
                </a:solidFill>
              </a:rPr>
              <a:t>Equality</a:t>
            </a:r>
          </a:p>
          <a:p>
            <a:pPr algn="ctr"/>
            <a:r>
              <a:rPr lang="en-US" sz="2800" dirty="0">
                <a:solidFill>
                  <a:schemeClr val="tx1"/>
                </a:solidFill>
              </a:rPr>
              <a:t>Rule of law</a:t>
            </a:r>
          </a:p>
          <a:p>
            <a:pPr algn="ctr"/>
            <a:r>
              <a:rPr lang="en-US" sz="2800" dirty="0">
                <a:solidFill>
                  <a:schemeClr val="tx1"/>
                </a:solidFill>
              </a:rPr>
              <a:t>Human rights</a:t>
            </a:r>
          </a:p>
        </p:txBody>
      </p:sp>
    </p:spTree>
    <p:extLst>
      <p:ext uri="{BB962C8B-B14F-4D97-AF65-F5344CB8AC3E}">
        <p14:creationId xmlns:p14="http://schemas.microsoft.com/office/powerpoint/2010/main" val="37857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35394</TotalTime>
  <Words>4710</Words>
  <Application>Microsoft Office PowerPoint</Application>
  <PresentationFormat>On-screen Show (4:3)</PresentationFormat>
  <Paragraphs>591</Paragraphs>
  <Slides>40</Slides>
  <Notes>38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40</vt:i4>
      </vt:variant>
    </vt:vector>
  </HeadingPairs>
  <TitlesOfParts>
    <vt:vector size="47" baseType="lpstr">
      <vt:lpstr>Arial</vt:lpstr>
      <vt:lpstr>Calibri</vt:lpstr>
      <vt:lpstr>Calibri Light</vt:lpstr>
      <vt:lpstr>TrebuchetMS-Bold</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FROM WAR TO PEACE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STUDY, WORK AND VOLUNTEERING   </vt:lpstr>
      <vt:lpstr>     TRAVELS  </vt:lpstr>
      <vt:lpstr>      …AND MUCH MORE  </vt:lpstr>
      <vt:lpstr>      EU PRIORITIES  </vt:lpstr>
      <vt:lpstr>      2022: EU SOLIDARITY WITH UKRAINE  </vt:lpstr>
      <vt:lpstr>      2022: THE EUROPEAN YEAR OF YOUTH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cp:keywords/>
  <dc:description/>
  <cp:lastModifiedBy>FABRY Anne-Sophie (COMM)</cp:lastModifiedBy>
  <cp:revision>1558</cp:revision>
  <cp:lastPrinted>2019-09-03T09:29:06Z</cp:lastPrinted>
  <dcterms:created xsi:type="dcterms:W3CDTF">2018-11-12T13:20:47Z</dcterms:created>
  <dcterms:modified xsi:type="dcterms:W3CDTF">2023-02-06T20:29:35Z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2023-02-01T10:46:13Z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9a856ff0-ee89-4fdf-bd0b-1010a3d82b59</vt:lpwstr>
  </property>
  <property fmtid="{D5CDD505-2E9C-101B-9397-08002B2CF9AE}" pid="8" name="MSIP_Label_6bd9ddd1-4d20-43f6-abfa-fc3c07406f94_ContentBits">
    <vt:lpwstr>0</vt:lpwstr>
  </property>
</Properties>
</file>