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0" r:id="rId4"/>
  </p:sldMasterIdLst>
  <p:notesMasterIdLst>
    <p:notesMasterId r:id="rId47"/>
  </p:notesMasterIdLst>
  <p:handoutMasterIdLst>
    <p:handoutMasterId r:id="rId48"/>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438" r:id="rId31"/>
    <p:sldId id="334" r:id="rId32"/>
    <p:sldId id="350" r:id="rId33"/>
    <p:sldId id="352" r:id="rId34"/>
    <p:sldId id="390" r:id="rId35"/>
    <p:sldId id="385" r:id="rId36"/>
    <p:sldId id="384" r:id="rId37"/>
    <p:sldId id="339" r:id="rId38"/>
    <p:sldId id="393" r:id="rId39"/>
    <p:sldId id="395" r:id="rId40"/>
    <p:sldId id="394" r:id="rId41"/>
    <p:sldId id="435" r:id="rId42"/>
    <p:sldId id="437" r:id="rId43"/>
    <p:sldId id="434" r:id="rId44"/>
    <p:sldId id="343" r:id="rId45"/>
    <p:sldId id="430" r:id="rId46"/>
  </p:sldIdLst>
  <p:sldSz cx="9144000" cy="6858000" type="screen4x3"/>
  <p:notesSz cx="6669088" cy="9753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Table of contents" id="{51FA4466-1705-B94D-BF4F-554C4F735700}">
          <p14:sldIdLst>
            <p14:sldId id="423"/>
            <p14:sldId id="347"/>
          </p14:sldIdLst>
        </p14:section>
        <p14:section name="What is Europe?" id="{EC384AE8-3301-F140-B97D-95A80BA374C4}">
          <p14:sldIdLst>
            <p14:sldId id="294"/>
            <p14:sldId id="396"/>
            <p14:sldId id="354"/>
            <p14:sldId id="355"/>
            <p14:sldId id="356"/>
            <p14:sldId id="357"/>
            <p14:sldId id="417"/>
            <p14:sldId id="416"/>
          </p14:sldIdLst>
        </p14:section>
        <p14:section name="The European project" id="{BA3F5049-C3DF-E349-90D6-8E6AF1360F92}">
          <p14:sldIdLst>
            <p14:sldId id="348"/>
            <p14:sldId id="346"/>
            <p14:sldId id="410"/>
            <p14:sldId id="398"/>
            <p14:sldId id="300"/>
            <p14:sldId id="413"/>
            <p14:sldId id="314"/>
            <p14:sldId id="428"/>
          </p14:sldIdLst>
        </p14:section>
        <p14:section name="What does the EU do?" id="{5E61B94E-74E9-E84B-ACFB-56066B76546E}">
          <p14:sldIdLst>
            <p14:sldId id="349"/>
            <p14:sldId id="425"/>
            <p14:sldId id="406"/>
            <p14:sldId id="407"/>
            <p14:sldId id="408"/>
            <p14:sldId id="426"/>
            <p14:sldId id="431"/>
            <p14:sldId id="438"/>
            <p14:sldId id="334"/>
          </p14:sldIdLst>
        </p14:section>
        <p14:section name="How does the EU work?" id="{AB4CD371-728D-8742-BF17-A81C6428FE04}">
          <p14:sldIdLst>
            <p14:sldId id="350"/>
            <p14:sldId id="352"/>
            <p14:sldId id="390"/>
            <p14:sldId id="385"/>
            <p14:sldId id="384"/>
            <p14:sldId id="339"/>
            <p14:sldId id="393"/>
            <p14:sldId id="395"/>
            <p14:sldId id="394"/>
          </p14:sldIdLst>
        </p14:section>
        <p14:section name="How can I learn more?" id="{4DEDCB1D-88D9-A345-A677-739D4EF1E4F1}">
          <p14:sldIdLst>
            <p14:sldId id="435"/>
            <p14:sldId id="437"/>
            <p14:sldId id="434"/>
          </p14:sldIdLst>
        </p14:section>
        <p14:section name="Stay in touch"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CF0756-CA14-81BD-81E1-E701C95608E5}" name="ORETANO Manuela (COMM)" initials="O(" userId="S::manuela.oretano@ec.europa.eu::c302b6c1-a6cf-48e9-bad6-372049ac28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2F1"/>
    <a:srgbClr val="034A90"/>
    <a:srgbClr val="FEF6F0"/>
    <a:srgbClr val="5B9BD5"/>
    <a:srgbClr val="4472C4"/>
    <a:srgbClr val="B95A1B"/>
    <a:srgbClr val="FFD1D1"/>
    <a:srgbClr val="2A4591"/>
    <a:srgbClr val="3D23A9"/>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9CA54B-2B0E-418F-A3A1-16A694DD3AC8}" v="1" dt="2025-05-02T13:41:49.7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ETANO Manuela (COMM)" userId="S::manuela.oretano@ec.europa.eu::c302b6c1-a6cf-48e9-bad6-372049ac2824" providerId="AD" clId="Web-{DD33F477-03FD-E933-A52C-21DEC27A40A0}"/>
    <pc:docChg chg="modSld">
      <pc:chgData name="ORETANO Manuela (COMM)" userId="S::manuela.oretano@ec.europa.eu::c302b6c1-a6cf-48e9-bad6-372049ac2824" providerId="AD" clId="Web-{DD33F477-03FD-E933-A52C-21DEC27A40A0}" dt="2024-07-15T14:03:06.512" v="2"/>
      <pc:docMkLst>
        <pc:docMk/>
      </pc:docMkLst>
      <pc:sldChg chg="modNotes">
        <pc:chgData name="ORETANO Manuela (COMM)" userId="S::manuela.oretano@ec.europa.eu::c302b6c1-a6cf-48e9-bad6-372049ac2824" providerId="AD" clId="Web-{DD33F477-03FD-E933-A52C-21DEC27A40A0}" dt="2024-07-15T14:03:06.512" v="2"/>
        <pc:sldMkLst>
          <pc:docMk/>
          <pc:sldMk cId="2950166645" sldId="437"/>
        </pc:sldMkLst>
      </pc:sldChg>
    </pc:docChg>
  </pc:docChgLst>
  <pc:docChgLst>
    <pc:chgData name="ORETANO Manuela (COMM)" userId="S::manuela.oretano@ec.europa.eu::c302b6c1-a6cf-48e9-bad6-372049ac2824" providerId="AD" clId="Web-{7FF39176-E29D-0D63-4FE8-6C8E8DF337CF}"/>
    <pc:docChg chg="mod modSld">
      <pc:chgData name="ORETANO Manuela (COMM)" userId="S::manuela.oretano@ec.europa.eu::c302b6c1-a6cf-48e9-bad6-372049ac2824" providerId="AD" clId="Web-{7FF39176-E29D-0D63-4FE8-6C8E8DF337CF}" dt="2024-07-15T09:48:09.030" v="6"/>
      <pc:docMkLst>
        <pc:docMk/>
      </pc:docMkLst>
      <pc:sldChg chg="addCm modCm modNotes">
        <pc:chgData name="ORETANO Manuela (COMM)" userId="S::manuela.oretano@ec.europa.eu::c302b6c1-a6cf-48e9-bad6-372049ac2824" providerId="AD" clId="Web-{7FF39176-E29D-0D63-4FE8-6C8E8DF337CF}" dt="2024-07-15T09:48:09.030" v="6"/>
        <pc:sldMkLst>
          <pc:docMk/>
          <pc:sldMk cId="1225291961" sldId="408"/>
        </pc:sldMkLst>
        <pc:extLst>
          <p:ext xmlns:p="http://schemas.openxmlformats.org/presentationml/2006/main" uri="{D6D511B9-2390-475A-947B-AFAB55BFBCF1}">
            <pc226:cmChg xmlns:pc226="http://schemas.microsoft.com/office/powerpoint/2022/06/main/command" chg="add mod">
              <pc226:chgData name="ORETANO Manuela (COMM)" userId="S::manuela.oretano@ec.europa.eu::c302b6c1-a6cf-48e9-bad6-372049ac2824" providerId="AD" clId="Web-{7FF39176-E29D-0D63-4FE8-6C8E8DF337CF}" dt="2024-07-15T09:45:30.066" v="3"/>
              <pc2:cmMkLst xmlns:pc2="http://schemas.microsoft.com/office/powerpoint/2019/9/main/command">
                <pc:docMk/>
                <pc:sldMk cId="1225291961" sldId="408"/>
                <pc2:cmMk id="{7B39B6BD-8AC2-47DC-9E15-A2C9102565E2}"/>
              </pc2:cmMkLst>
            </pc226:cmChg>
          </p:ext>
        </pc:extLst>
      </pc:sldChg>
    </pc:docChg>
  </pc:docChgLst>
  <pc:docChgLst>
    <pc:chgData name="ORETANO Manuela (COMM)" userId="S::manuela.oretano@ec.europa.eu::c302b6c1-a6cf-48e9-bad6-372049ac2824" providerId="AD" clId="Web-{93793D76-5C59-BCEF-1716-03F18B3178A7}"/>
    <pc:docChg chg="modSld">
      <pc:chgData name="ORETANO Manuela (COMM)" userId="S::manuela.oretano@ec.europa.eu::c302b6c1-a6cf-48e9-bad6-372049ac2824" providerId="AD" clId="Web-{93793D76-5C59-BCEF-1716-03F18B3178A7}" dt="2024-07-15T10:38:58.109" v="7"/>
      <pc:docMkLst>
        <pc:docMk/>
      </pc:docMkLst>
      <pc:sldChg chg="delCm modNotes">
        <pc:chgData name="ORETANO Manuela (COMM)" userId="S::manuela.oretano@ec.europa.eu::c302b6c1-a6cf-48e9-bad6-372049ac2824" providerId="AD" clId="Web-{93793D76-5C59-BCEF-1716-03F18B3178A7}" dt="2024-07-15T10:38:58.109" v="7"/>
        <pc:sldMkLst>
          <pc:docMk/>
          <pc:sldMk cId="1225291961" sldId="408"/>
        </pc:sldMkLst>
        <pc:extLst>
          <p:ext xmlns:p="http://schemas.openxmlformats.org/presentationml/2006/main" uri="{D6D511B9-2390-475A-947B-AFAB55BFBCF1}">
            <pc226:cmChg xmlns:pc226="http://schemas.microsoft.com/office/powerpoint/2022/06/main/command" chg="del">
              <pc226:chgData name="ORETANO Manuela (COMM)" userId="S::manuela.oretano@ec.europa.eu::c302b6c1-a6cf-48e9-bad6-372049ac2824" providerId="AD" clId="Web-{93793D76-5C59-BCEF-1716-03F18B3178A7}" dt="2024-07-15T10:38:38.983" v="2"/>
              <pc2:cmMkLst xmlns:pc2="http://schemas.microsoft.com/office/powerpoint/2019/9/main/command">
                <pc:docMk/>
                <pc:sldMk cId="1225291961" sldId="408"/>
                <pc2:cmMk id="{7B39B6BD-8AC2-47DC-9E15-A2C9102565E2}"/>
              </pc2:cmMkLst>
            </pc226:cmChg>
          </p:ext>
        </pc:extLst>
      </pc:sldChg>
    </pc:docChg>
  </pc:docChgLst>
  <pc:docChgLst>
    <pc:chgData name="ORETANO Manuela (COMM)" userId="c302b6c1-a6cf-48e9-bad6-372049ac2824" providerId="ADAL" clId="{A9AB7CEF-692C-4CF2-9C7F-3EEE1A6FE33C}"/>
    <pc:docChg chg="undo redo custSel addSld modSld modSection">
      <pc:chgData name="ORETANO Manuela (COMM)" userId="c302b6c1-a6cf-48e9-bad6-372049ac2824" providerId="ADAL" clId="{A9AB7CEF-692C-4CF2-9C7F-3EEE1A6FE33C}" dt="2025-04-22T09:14:17.894" v="473" actId="1076"/>
      <pc:docMkLst>
        <pc:docMk/>
      </pc:docMkLst>
      <pc:sldChg chg="addSp modSp mod">
        <pc:chgData name="ORETANO Manuela (COMM)" userId="c302b6c1-a6cf-48e9-bad6-372049ac2824" providerId="ADAL" clId="{A9AB7CEF-692C-4CF2-9C7F-3EEE1A6FE33C}" dt="2025-04-22T09:06:25.805" v="422" actId="14100"/>
        <pc:sldMkLst>
          <pc:docMk/>
          <pc:sldMk cId="1225291961" sldId="408"/>
        </pc:sldMkLst>
        <pc:spChg chg="add mod">
          <ac:chgData name="ORETANO Manuela (COMM)" userId="c302b6c1-a6cf-48e9-bad6-372049ac2824" providerId="ADAL" clId="{A9AB7CEF-692C-4CF2-9C7F-3EEE1A6FE33C}" dt="2025-04-22T09:04:25.808" v="402"/>
          <ac:spMkLst>
            <pc:docMk/>
            <pc:sldMk cId="1225291961" sldId="408"/>
            <ac:spMk id="15" creationId="{3A5D63B5-9B5B-C331-935D-3081F2A56C8C}"/>
          </ac:spMkLst>
        </pc:spChg>
        <pc:spChg chg="add mod">
          <ac:chgData name="ORETANO Manuela (COMM)" userId="c302b6c1-a6cf-48e9-bad6-372049ac2824" providerId="ADAL" clId="{A9AB7CEF-692C-4CF2-9C7F-3EEE1A6FE33C}" dt="2025-04-22T09:05:44.184" v="416" actId="14100"/>
          <ac:spMkLst>
            <pc:docMk/>
            <pc:sldMk cId="1225291961" sldId="408"/>
            <ac:spMk id="16" creationId="{F8563F7C-E335-A612-74A7-6A1C1474A3EB}"/>
          </ac:spMkLst>
        </pc:spChg>
        <pc:grpChg chg="add mod">
          <ac:chgData name="ORETANO Manuela (COMM)" userId="c302b6c1-a6cf-48e9-bad6-372049ac2824" providerId="ADAL" clId="{A9AB7CEF-692C-4CF2-9C7F-3EEE1A6FE33C}" dt="2025-04-22T09:06:25.805" v="422" actId="14100"/>
          <ac:grpSpMkLst>
            <pc:docMk/>
            <pc:sldMk cId="1225291961" sldId="408"/>
            <ac:grpSpMk id="14" creationId="{9D185CDD-60E3-23DE-0DAD-BEFC3CA45D26}"/>
          </ac:grpSpMkLst>
        </pc:grpChg>
        <pc:graphicFrameChg chg="mod">
          <ac:chgData name="ORETANO Manuela (COMM)" userId="c302b6c1-a6cf-48e9-bad6-372049ac2824" providerId="ADAL" clId="{A9AB7CEF-692C-4CF2-9C7F-3EEE1A6FE33C}" dt="2025-04-22T09:01:46.615" v="390"/>
          <ac:graphicFrameMkLst>
            <pc:docMk/>
            <pc:sldMk cId="1225291961" sldId="408"/>
            <ac:graphicFrameMk id="4" creationId="{00000000-0000-0000-0000-000000000000}"/>
          </ac:graphicFrameMkLst>
        </pc:graphicFrameChg>
        <pc:picChg chg="add mod">
          <ac:chgData name="ORETANO Manuela (COMM)" userId="c302b6c1-a6cf-48e9-bad6-372049ac2824" providerId="ADAL" clId="{A9AB7CEF-692C-4CF2-9C7F-3EEE1A6FE33C}" dt="2025-04-22T09:06:18.381" v="420" actId="14100"/>
          <ac:picMkLst>
            <pc:docMk/>
            <pc:sldMk cId="1225291961" sldId="408"/>
            <ac:picMk id="13" creationId="{1C0CB20F-5D12-9983-D0AB-D74D87BA8DB0}"/>
          </ac:picMkLst>
        </pc:picChg>
      </pc:sldChg>
      <pc:sldChg chg="modSp">
        <pc:chgData name="ORETANO Manuela (COMM)" userId="c302b6c1-a6cf-48e9-bad6-372049ac2824" providerId="ADAL" clId="{A9AB7CEF-692C-4CF2-9C7F-3EEE1A6FE33C}" dt="2025-04-22T08:48:03.794" v="65"/>
        <pc:sldMkLst>
          <pc:docMk/>
          <pc:sldMk cId="1418546040" sldId="426"/>
        </pc:sldMkLst>
        <pc:graphicFrameChg chg="mod">
          <ac:chgData name="ORETANO Manuela (COMM)" userId="c302b6c1-a6cf-48e9-bad6-372049ac2824" providerId="ADAL" clId="{A9AB7CEF-692C-4CF2-9C7F-3EEE1A6FE33C}" dt="2025-04-22T08:48:03.794" v="65"/>
          <ac:graphicFrameMkLst>
            <pc:docMk/>
            <pc:sldMk cId="1418546040" sldId="426"/>
            <ac:graphicFrameMk id="4" creationId="{00000000-0000-0000-0000-000000000000}"/>
          </ac:graphicFrameMkLst>
        </pc:graphicFrameChg>
      </pc:sldChg>
      <pc:sldChg chg="addSp delSp modSp new mod setBg delDesignElem chgLayout">
        <pc:chgData name="ORETANO Manuela (COMM)" userId="c302b6c1-a6cf-48e9-bad6-372049ac2824" providerId="ADAL" clId="{A9AB7CEF-692C-4CF2-9C7F-3EEE1A6FE33C}" dt="2025-04-22T09:14:17.894" v="473" actId="1076"/>
        <pc:sldMkLst>
          <pc:docMk/>
          <pc:sldMk cId="1101917826" sldId="438"/>
        </pc:sldMkLst>
        <pc:spChg chg="mod ord">
          <ac:chgData name="ORETANO Manuela (COMM)" userId="c302b6c1-a6cf-48e9-bad6-372049ac2824" providerId="ADAL" clId="{A9AB7CEF-692C-4CF2-9C7F-3EEE1A6FE33C}" dt="2025-04-22T08:53:05.166" v="160" actId="1076"/>
          <ac:spMkLst>
            <pc:docMk/>
            <pc:sldMk cId="1101917826" sldId="438"/>
            <ac:spMk id="2" creationId="{1466C777-2A97-7C30-8E61-D04A27EAE0DC}"/>
          </ac:spMkLst>
        </pc:spChg>
        <pc:spChg chg="mod ord">
          <ac:chgData name="ORETANO Manuela (COMM)" userId="c302b6c1-a6cf-48e9-bad6-372049ac2824" providerId="ADAL" clId="{A9AB7CEF-692C-4CF2-9C7F-3EEE1A6FE33C}" dt="2025-04-22T09:01:02.167" v="386" actId="20577"/>
          <ac:spMkLst>
            <pc:docMk/>
            <pc:sldMk cId="1101917826" sldId="438"/>
            <ac:spMk id="3" creationId="{E0B3B942-DB45-5CDC-96B5-11B82645A22C}"/>
          </ac:spMkLst>
        </pc:spChg>
        <pc:spChg chg="add mod">
          <ac:chgData name="ORETANO Manuela (COMM)" userId="c302b6c1-a6cf-48e9-bad6-372049ac2824" providerId="ADAL" clId="{A9AB7CEF-692C-4CF2-9C7F-3EEE1A6FE33C}" dt="2025-04-22T08:52:59.015" v="159" actId="1076"/>
          <ac:spMkLst>
            <pc:docMk/>
            <pc:sldMk cId="1101917826" sldId="438"/>
            <ac:spMk id="4" creationId="{8AD87E3D-8221-C053-0CDD-A9E571AB833E}"/>
          </ac:spMkLst>
        </pc:spChg>
        <pc:spChg chg="add del mod">
          <ac:chgData name="ORETANO Manuela (COMM)" userId="c302b6c1-a6cf-48e9-bad6-372049ac2824" providerId="ADAL" clId="{A9AB7CEF-692C-4CF2-9C7F-3EEE1A6FE33C}" dt="2025-04-22T08:50:49.491" v="149" actId="6264"/>
          <ac:spMkLst>
            <pc:docMk/>
            <pc:sldMk cId="1101917826" sldId="438"/>
            <ac:spMk id="7" creationId="{D7B6A523-0D67-B38B-75EA-27E7725CEC45}"/>
          </ac:spMkLst>
        </pc:spChg>
        <pc:spChg chg="add del mod">
          <ac:chgData name="ORETANO Manuela (COMM)" userId="c302b6c1-a6cf-48e9-bad6-372049ac2824" providerId="ADAL" clId="{A9AB7CEF-692C-4CF2-9C7F-3EEE1A6FE33C}" dt="2025-04-22T08:50:49.491" v="149" actId="6264"/>
          <ac:spMkLst>
            <pc:docMk/>
            <pc:sldMk cId="1101917826" sldId="438"/>
            <ac:spMk id="8" creationId="{B04DF95F-BFB9-AB03-EFF2-56DC2A9AA4C6}"/>
          </ac:spMkLst>
        </pc:spChg>
        <pc:spChg chg="add">
          <ac:chgData name="ORETANO Manuela (COMM)" userId="c302b6c1-a6cf-48e9-bad6-372049ac2824" providerId="ADAL" clId="{A9AB7CEF-692C-4CF2-9C7F-3EEE1A6FE33C}" dt="2025-04-22T08:51:41.069" v="150" actId="26606"/>
          <ac:spMkLst>
            <pc:docMk/>
            <pc:sldMk cId="1101917826" sldId="438"/>
            <ac:spMk id="9" creationId="{AE3A741D-C19B-960A-5803-1C5887147820}"/>
          </ac:spMkLst>
        </pc:spChg>
        <pc:spChg chg="add">
          <ac:chgData name="ORETANO Manuela (COMM)" userId="c302b6c1-a6cf-48e9-bad6-372049ac2824" providerId="ADAL" clId="{A9AB7CEF-692C-4CF2-9C7F-3EEE1A6FE33C}" dt="2025-04-22T08:51:41.069" v="150" actId="26606"/>
          <ac:spMkLst>
            <pc:docMk/>
            <pc:sldMk cId="1101917826" sldId="438"/>
            <ac:spMk id="10" creationId="{9C3A50E9-9119-7BC3-083B-2D84CCC78E47}"/>
          </ac:spMkLst>
        </pc:spChg>
        <pc:spChg chg="add del">
          <ac:chgData name="ORETANO Manuela (COMM)" userId="c302b6c1-a6cf-48e9-bad6-372049ac2824" providerId="ADAL" clId="{A9AB7CEF-692C-4CF2-9C7F-3EEE1A6FE33C}" dt="2025-04-22T08:50:49.491" v="149" actId="6264"/>
          <ac:spMkLst>
            <pc:docMk/>
            <pc:sldMk cId="1101917826" sldId="438"/>
            <ac:spMk id="11" creationId="{8FC9BE17-9A7B-462D-AE50-3D8777387304}"/>
          </ac:spMkLst>
        </pc:spChg>
        <pc:spChg chg="add">
          <ac:chgData name="ORETANO Manuela (COMM)" userId="c302b6c1-a6cf-48e9-bad6-372049ac2824" providerId="ADAL" clId="{A9AB7CEF-692C-4CF2-9C7F-3EEE1A6FE33C}" dt="2025-04-22T08:51:41.069" v="150" actId="26606"/>
          <ac:spMkLst>
            <pc:docMk/>
            <pc:sldMk cId="1101917826" sldId="438"/>
            <ac:spMk id="12" creationId="{DC39DE25-0E4E-0AA7-0932-1D78C2372786}"/>
          </ac:spMkLst>
        </pc:spChg>
        <pc:spChg chg="add del">
          <ac:chgData name="ORETANO Manuela (COMM)" userId="c302b6c1-a6cf-48e9-bad6-372049ac2824" providerId="ADAL" clId="{A9AB7CEF-692C-4CF2-9C7F-3EEE1A6FE33C}" dt="2025-04-22T08:50:49.491" v="149" actId="6264"/>
          <ac:spMkLst>
            <pc:docMk/>
            <pc:sldMk cId="1101917826" sldId="438"/>
            <ac:spMk id="13" creationId="{3EBE8569-6AEC-4B8C-8D53-2DE337CDBA65}"/>
          </ac:spMkLst>
        </pc:spChg>
        <pc:spChg chg="add">
          <ac:chgData name="ORETANO Manuela (COMM)" userId="c302b6c1-a6cf-48e9-bad6-372049ac2824" providerId="ADAL" clId="{A9AB7CEF-692C-4CF2-9C7F-3EEE1A6FE33C}" dt="2025-04-22T08:51:41.069" v="150" actId="26606"/>
          <ac:spMkLst>
            <pc:docMk/>
            <pc:sldMk cId="1101917826" sldId="438"/>
            <ac:spMk id="14" creationId="{8D6EA299-0840-6DEA-E670-C49AEBC87E89}"/>
          </ac:spMkLst>
        </pc:spChg>
        <pc:spChg chg="add del">
          <ac:chgData name="ORETANO Manuela (COMM)" userId="c302b6c1-a6cf-48e9-bad6-372049ac2824" providerId="ADAL" clId="{A9AB7CEF-692C-4CF2-9C7F-3EEE1A6FE33C}" dt="2025-04-22T08:50:49.491" v="149" actId="6264"/>
          <ac:spMkLst>
            <pc:docMk/>
            <pc:sldMk cId="1101917826" sldId="438"/>
            <ac:spMk id="15" creationId="{55D4142C-5077-457F-A6AD-3FECFDB39685}"/>
          </ac:spMkLst>
        </pc:spChg>
        <pc:spChg chg="add del">
          <ac:chgData name="ORETANO Manuela (COMM)" userId="c302b6c1-a6cf-48e9-bad6-372049ac2824" providerId="ADAL" clId="{A9AB7CEF-692C-4CF2-9C7F-3EEE1A6FE33C}" dt="2025-04-22T08:50:49.491" v="149" actId="6264"/>
          <ac:spMkLst>
            <pc:docMk/>
            <pc:sldMk cId="1101917826" sldId="438"/>
            <ac:spMk id="17" creationId="{7A5F0580-5EE9-419F-96EE-B6529EF6E7D0}"/>
          </ac:spMkLst>
        </pc:spChg>
        <pc:spChg chg="add del mod">
          <ac:chgData name="ORETANO Manuela (COMM)" userId="c302b6c1-a6cf-48e9-bad6-372049ac2824" providerId="ADAL" clId="{A9AB7CEF-692C-4CF2-9C7F-3EEE1A6FE33C}" dt="2025-04-22T08:53:35.084" v="165"/>
          <ac:spMkLst>
            <pc:docMk/>
            <pc:sldMk cId="1101917826" sldId="438"/>
            <ac:spMk id="18" creationId="{65A28B10-D599-7D76-BDF0-1AD58648BFB8}"/>
          </ac:spMkLst>
        </pc:spChg>
        <pc:spChg chg="add del mod">
          <ac:chgData name="ORETANO Manuela (COMM)" userId="c302b6c1-a6cf-48e9-bad6-372049ac2824" providerId="ADAL" clId="{A9AB7CEF-692C-4CF2-9C7F-3EEE1A6FE33C}" dt="2025-04-22T08:55:13.007" v="224" actId="478"/>
          <ac:spMkLst>
            <pc:docMk/>
            <pc:sldMk cId="1101917826" sldId="438"/>
            <ac:spMk id="19" creationId="{026273A5-7338-65AA-C77C-C60C7C673E3C}"/>
          </ac:spMkLst>
        </pc:spChg>
        <pc:spChg chg="add del mod">
          <ac:chgData name="ORETANO Manuela (COMM)" userId="c302b6c1-a6cf-48e9-bad6-372049ac2824" providerId="ADAL" clId="{A9AB7CEF-692C-4CF2-9C7F-3EEE1A6FE33C}" dt="2025-04-22T08:54:36.259" v="188" actId="478"/>
          <ac:spMkLst>
            <pc:docMk/>
            <pc:sldMk cId="1101917826" sldId="438"/>
            <ac:spMk id="20" creationId="{AC57BC3F-7203-0FBE-5D6F-25290ED7E852}"/>
          </ac:spMkLst>
        </pc:spChg>
        <pc:spChg chg="add del mod">
          <ac:chgData name="ORETANO Manuela (COMM)" userId="c302b6c1-a6cf-48e9-bad6-372049ac2824" providerId="ADAL" clId="{A9AB7CEF-692C-4CF2-9C7F-3EEE1A6FE33C}" dt="2025-04-22T08:54:34.892" v="187" actId="478"/>
          <ac:spMkLst>
            <pc:docMk/>
            <pc:sldMk cId="1101917826" sldId="438"/>
            <ac:spMk id="21" creationId="{9E3B2F0D-2480-BC19-EF11-AE413D34E98E}"/>
          </ac:spMkLst>
        </pc:spChg>
        <pc:spChg chg="add del mod">
          <ac:chgData name="ORETANO Manuela (COMM)" userId="c302b6c1-a6cf-48e9-bad6-372049ac2824" providerId="ADAL" clId="{A9AB7CEF-692C-4CF2-9C7F-3EEE1A6FE33C}" dt="2025-04-22T08:55:09.336" v="222" actId="478"/>
          <ac:spMkLst>
            <pc:docMk/>
            <pc:sldMk cId="1101917826" sldId="438"/>
            <ac:spMk id="22" creationId="{D02754F1-F643-6AE9-28F8-04232804AB31}"/>
          </ac:spMkLst>
        </pc:spChg>
        <pc:spChg chg="add del mod">
          <ac:chgData name="ORETANO Manuela (COMM)" userId="c302b6c1-a6cf-48e9-bad6-372049ac2824" providerId="ADAL" clId="{A9AB7CEF-692C-4CF2-9C7F-3EEE1A6FE33C}" dt="2025-04-22T09:08:05.231" v="436" actId="478"/>
          <ac:spMkLst>
            <pc:docMk/>
            <pc:sldMk cId="1101917826" sldId="438"/>
            <ac:spMk id="23" creationId="{3B935683-FBD6-7328-744E-42A5290253A6}"/>
          </ac:spMkLst>
        </pc:spChg>
        <pc:spChg chg="add mod topLvl">
          <ac:chgData name="ORETANO Manuela (COMM)" userId="c302b6c1-a6cf-48e9-bad6-372049ac2824" providerId="ADAL" clId="{A9AB7CEF-692C-4CF2-9C7F-3EEE1A6FE33C}" dt="2025-04-22T09:11:24.103" v="472" actId="1076"/>
          <ac:spMkLst>
            <pc:docMk/>
            <pc:sldMk cId="1101917826" sldId="438"/>
            <ac:spMk id="26" creationId="{DB1A1923-FE32-7C89-C25C-424C0EB8459B}"/>
          </ac:spMkLst>
        </pc:spChg>
        <pc:spChg chg="add del mod topLvl">
          <ac:chgData name="ORETANO Manuela (COMM)" userId="c302b6c1-a6cf-48e9-bad6-372049ac2824" providerId="ADAL" clId="{A9AB7CEF-692C-4CF2-9C7F-3EEE1A6FE33C}" dt="2025-04-22T08:57:53.621" v="286" actId="478"/>
          <ac:spMkLst>
            <pc:docMk/>
            <pc:sldMk cId="1101917826" sldId="438"/>
            <ac:spMk id="27" creationId="{FA3C9961-7C98-6A17-C390-9B85643D6092}"/>
          </ac:spMkLst>
        </pc:spChg>
        <pc:spChg chg="add mod">
          <ac:chgData name="ORETANO Manuela (COMM)" userId="c302b6c1-a6cf-48e9-bad6-372049ac2824" providerId="ADAL" clId="{A9AB7CEF-692C-4CF2-9C7F-3EEE1A6FE33C}" dt="2025-04-22T09:11:18.756" v="470" actId="1076"/>
          <ac:spMkLst>
            <pc:docMk/>
            <pc:sldMk cId="1101917826" sldId="438"/>
            <ac:spMk id="28" creationId="{3CBE3412-D51E-F17A-64B7-72F1026DBF7C}"/>
          </ac:spMkLst>
        </pc:spChg>
        <pc:spChg chg="add mod">
          <ac:chgData name="ORETANO Manuela (COMM)" userId="c302b6c1-a6cf-48e9-bad6-372049ac2824" providerId="ADAL" clId="{A9AB7CEF-692C-4CF2-9C7F-3EEE1A6FE33C}" dt="2025-04-22T09:11:15.700" v="469" actId="1076"/>
          <ac:spMkLst>
            <pc:docMk/>
            <pc:sldMk cId="1101917826" sldId="438"/>
            <ac:spMk id="29" creationId="{24052EBC-B320-8739-98D7-2EB3D4962648}"/>
          </ac:spMkLst>
        </pc:spChg>
        <pc:spChg chg="add mod">
          <ac:chgData name="ORETANO Manuela (COMM)" userId="c302b6c1-a6cf-48e9-bad6-372049ac2824" providerId="ADAL" clId="{A9AB7CEF-692C-4CF2-9C7F-3EEE1A6FE33C}" dt="2025-04-22T09:11:21.601" v="471" actId="1076"/>
          <ac:spMkLst>
            <pc:docMk/>
            <pc:sldMk cId="1101917826" sldId="438"/>
            <ac:spMk id="30" creationId="{83284E9E-28DC-4097-9FA6-FE8E3D6FACC2}"/>
          </ac:spMkLst>
        </pc:spChg>
        <pc:spChg chg="add mod">
          <ac:chgData name="ORETANO Manuela (COMM)" userId="c302b6c1-a6cf-48e9-bad6-372049ac2824" providerId="ADAL" clId="{A9AB7CEF-692C-4CF2-9C7F-3EEE1A6FE33C}" dt="2025-04-22T09:10:08.394" v="453" actId="255"/>
          <ac:spMkLst>
            <pc:docMk/>
            <pc:sldMk cId="1101917826" sldId="438"/>
            <ac:spMk id="32" creationId="{16A2788C-3AD5-D991-C698-426AB10C9C0B}"/>
          </ac:spMkLst>
        </pc:spChg>
        <pc:spChg chg="add mod">
          <ac:chgData name="ORETANO Manuela (COMM)" userId="c302b6c1-a6cf-48e9-bad6-372049ac2824" providerId="ADAL" clId="{A9AB7CEF-692C-4CF2-9C7F-3EEE1A6FE33C}" dt="2025-04-22T09:09:41.563" v="451"/>
          <ac:spMkLst>
            <pc:docMk/>
            <pc:sldMk cId="1101917826" sldId="438"/>
            <ac:spMk id="33" creationId="{575197AA-A79C-E50F-2F7F-0251ACB35E33}"/>
          </ac:spMkLst>
        </pc:spChg>
        <pc:grpChg chg="add del mod">
          <ac:chgData name="ORETANO Manuela (COMM)" userId="c302b6c1-a6cf-48e9-bad6-372049ac2824" providerId="ADAL" clId="{A9AB7CEF-692C-4CF2-9C7F-3EEE1A6FE33C}" dt="2025-04-22T08:57:53.621" v="286" actId="478"/>
          <ac:grpSpMkLst>
            <pc:docMk/>
            <pc:sldMk cId="1101917826" sldId="438"/>
            <ac:grpSpMk id="25" creationId="{FF908E95-D93A-903D-7BF5-437B769FFD32}"/>
          </ac:grpSpMkLst>
        </pc:grpChg>
        <pc:picChg chg="add mod ord">
          <ac:chgData name="ORETANO Manuela (COMM)" userId="c302b6c1-a6cf-48e9-bad6-372049ac2824" providerId="ADAL" clId="{A9AB7CEF-692C-4CF2-9C7F-3EEE1A6FE33C}" dt="2025-04-22T09:14:17.894" v="473" actId="1076"/>
          <ac:picMkLst>
            <pc:docMk/>
            <pc:sldMk cId="1101917826" sldId="438"/>
            <ac:picMk id="6" creationId="{A6384020-4D12-E777-5410-93E833C4524E}"/>
          </ac:picMkLst>
        </pc:picChg>
        <pc:picChg chg="add del mod">
          <ac:chgData name="ORETANO Manuela (COMM)" userId="c302b6c1-a6cf-48e9-bad6-372049ac2824" providerId="ADAL" clId="{A9AB7CEF-692C-4CF2-9C7F-3EEE1A6FE33C}" dt="2025-04-22T08:58:26.639" v="324" actId="478"/>
          <ac:picMkLst>
            <pc:docMk/>
            <pc:sldMk cId="1101917826" sldId="438"/>
            <ac:picMk id="16" creationId="{478E9837-AF31-18D9-15C4-6605E44AF98B}"/>
          </ac:picMkLst>
        </pc:picChg>
        <pc:picChg chg="add del mod">
          <ac:chgData name="ORETANO Manuela (COMM)" userId="c302b6c1-a6cf-48e9-bad6-372049ac2824" providerId="ADAL" clId="{A9AB7CEF-692C-4CF2-9C7F-3EEE1A6FE33C}" dt="2025-04-22T08:58:21.737" v="323" actId="478"/>
          <ac:picMkLst>
            <pc:docMk/>
            <pc:sldMk cId="1101917826" sldId="438"/>
            <ac:picMk id="24" creationId="{6160C30F-4EE6-30D2-FB9D-73E5073949C3}"/>
          </ac:picMkLst>
        </pc:picChg>
        <pc:cxnChg chg="add mod">
          <ac:chgData name="ORETANO Manuela (COMM)" userId="c302b6c1-a6cf-48e9-bad6-372049ac2824" providerId="ADAL" clId="{A9AB7CEF-692C-4CF2-9C7F-3EEE1A6FE33C}" dt="2025-04-22T09:09:54.195" v="452"/>
          <ac:cxnSpMkLst>
            <pc:docMk/>
            <pc:sldMk cId="1101917826" sldId="438"/>
            <ac:cxnSpMk id="34" creationId="{8E27D883-3958-F275-AD53-E6EC837B1C2D}"/>
          </ac:cxnSpMkLst>
        </pc:cxnChg>
      </pc:sldChg>
    </pc:docChg>
  </pc:docChgLst>
  <pc:docChgLst>
    <pc:chgData name="ORETANO Manuela (COMM)" userId="S::manuela.oretano@ec.europa.eu::c302b6c1-a6cf-48e9-bad6-372049ac2824" providerId="AD" clId="Web-{C76AAD53-490F-DDAB-685D-356AC74BC440}"/>
    <pc:docChg chg="modSld">
      <pc:chgData name="ORETANO Manuela (COMM)" userId="S::manuela.oretano@ec.europa.eu::c302b6c1-a6cf-48e9-bad6-372049ac2824" providerId="AD" clId="Web-{C76AAD53-490F-DDAB-685D-356AC74BC440}" dt="2025-01-30T15:09:24.869" v="0"/>
      <pc:docMkLst>
        <pc:docMk/>
      </pc:docMkLst>
      <pc:sldChg chg="modSp">
        <pc:chgData name="ORETANO Manuela (COMM)" userId="S::manuela.oretano@ec.europa.eu::c302b6c1-a6cf-48e9-bad6-372049ac2824" providerId="AD" clId="Web-{C76AAD53-490F-DDAB-685D-356AC74BC440}" dt="2025-01-30T15:09:24.869" v="0"/>
        <pc:sldMkLst>
          <pc:docMk/>
          <pc:sldMk cId="3562266476" sldId="314"/>
        </pc:sldMkLst>
        <pc:picChg chg="mod">
          <ac:chgData name="ORETANO Manuela (COMM)" userId="S::manuela.oretano@ec.europa.eu::c302b6c1-a6cf-48e9-bad6-372049ac2824" providerId="AD" clId="Web-{C76AAD53-490F-DDAB-685D-356AC74BC440}" dt="2025-01-30T15:09:24.869" v="0"/>
          <ac:picMkLst>
            <pc:docMk/>
            <pc:sldMk cId="3562266476" sldId="314"/>
            <ac:picMk id="10" creationId="{4EA9B930-9683-18F3-DBE7-9E750D397617}"/>
          </ac:picMkLst>
        </pc:picChg>
      </pc:sldChg>
    </pc:docChg>
  </pc:docChgLst>
  <pc:docChgLst>
    <pc:chgData name="PEKONEN Essi (COMM)" userId="S::essi.pekonen@ec.europa.eu::faa4a04e-b659-4410-aa26-bf3b85a833eb" providerId="AD" clId="Web-{084AF3C7-D209-81FA-93D3-8B87C3EA8046}"/>
    <pc:docChg chg="delSld modSection">
      <pc:chgData name="PEKONEN Essi (COMM)" userId="S::essi.pekonen@ec.europa.eu::faa4a04e-b659-4410-aa26-bf3b85a833eb" providerId="AD" clId="Web-{084AF3C7-D209-81FA-93D3-8B87C3EA8046}" dt="2024-07-03T07:55:57.798" v="2"/>
      <pc:docMkLst>
        <pc:docMk/>
      </pc:docMkLst>
      <pc:sldChg chg="del">
        <pc:chgData name="PEKONEN Essi (COMM)" userId="S::essi.pekonen@ec.europa.eu::faa4a04e-b659-4410-aa26-bf3b85a833eb" providerId="AD" clId="Web-{084AF3C7-D209-81FA-93D3-8B87C3EA8046}" dt="2024-07-03T07:55:56.501" v="1"/>
        <pc:sldMkLst>
          <pc:docMk/>
          <pc:sldMk cId="2298217229" sldId="257"/>
        </pc:sldMkLst>
      </pc:sldChg>
      <pc:sldChg chg="del">
        <pc:chgData name="PEKONEN Essi (COMM)" userId="S::essi.pekonen@ec.europa.eu::faa4a04e-b659-4410-aa26-bf3b85a833eb" providerId="AD" clId="Web-{084AF3C7-D209-81FA-93D3-8B87C3EA8046}" dt="2024-07-03T07:55:55.282" v="0"/>
        <pc:sldMkLst>
          <pc:docMk/>
          <pc:sldMk cId="3066518217" sldId="432"/>
        </pc:sldMkLst>
      </pc:sldChg>
      <pc:sldChg chg="del">
        <pc:chgData name="PEKONEN Essi (COMM)" userId="S::essi.pekonen@ec.europa.eu::faa4a04e-b659-4410-aa26-bf3b85a833eb" providerId="AD" clId="Web-{084AF3C7-D209-81FA-93D3-8B87C3EA8046}" dt="2024-07-03T07:55:57.798" v="2"/>
        <pc:sldMkLst>
          <pc:docMk/>
          <pc:sldMk cId="2006266051" sldId="433"/>
        </pc:sldMkLst>
      </pc:sldChg>
    </pc:docChg>
  </pc:docChgLst>
  <pc:docChgLst>
    <pc:chgData name="FABRY Anne-Sophie (COMM)" userId="ec5b31c5-81da-4b50-9d00-130fb64bbb08" providerId="ADAL" clId="{B29CA54B-2B0E-418F-A3A1-16A694DD3AC8}"/>
    <pc:docChg chg="sldOrd">
      <pc:chgData name="FABRY Anne-Sophie (COMM)" userId="ec5b31c5-81da-4b50-9d00-130fb64bbb08" providerId="ADAL" clId="{B29CA54B-2B0E-418F-A3A1-16A694DD3AC8}" dt="2025-05-02T13:41:49.749" v="0" actId="20578"/>
      <pc:docMkLst>
        <pc:docMk/>
      </pc:docMkLst>
      <pc:sldChg chg="ord">
        <pc:chgData name="FABRY Anne-Sophie (COMM)" userId="ec5b31c5-81da-4b50-9d00-130fb64bbb08" providerId="ADAL" clId="{B29CA54B-2B0E-418F-A3A1-16A694DD3AC8}" dt="2025-05-02T13:41:49.749" v="0" actId="20578"/>
        <pc:sldMkLst>
          <pc:docMk/>
          <pc:sldMk cId="3562266476" sldId="314"/>
        </pc:sldMkLst>
      </pc:sldChg>
    </pc:docChg>
  </pc:docChgLst>
  <pc:docChgLst>
    <pc:chgData name="ORETANO Manuela (COMM)" userId="S::manuela.oretano@ec.europa.eu::c302b6c1-a6cf-48e9-bad6-372049ac2824" providerId="AD" clId="Web-{9247520A-7DA7-A465-6053-C7729A8F4B00}"/>
    <pc:docChg chg="addSld delSld modSld modSection">
      <pc:chgData name="ORETANO Manuela (COMM)" userId="S::manuela.oretano@ec.europa.eu::c302b6c1-a6cf-48e9-bad6-372049ac2824" providerId="AD" clId="Web-{9247520A-7DA7-A465-6053-C7729A8F4B00}" dt="2024-07-15T13:23:54.294" v="3"/>
      <pc:docMkLst>
        <pc:docMk/>
      </pc:docMkLst>
      <pc:sldChg chg="modNotes">
        <pc:chgData name="ORETANO Manuela (COMM)" userId="S::manuela.oretano@ec.europa.eu::c302b6c1-a6cf-48e9-bad6-372049ac2824" providerId="AD" clId="Web-{9247520A-7DA7-A465-6053-C7729A8F4B00}" dt="2024-07-15T13:23:54.294" v="3"/>
        <pc:sldMkLst>
          <pc:docMk/>
          <pc:sldMk cId="727304098" sldId="431"/>
        </pc:sldMkLst>
      </pc:sldChg>
      <pc:sldChg chg="new del">
        <pc:chgData name="ORETANO Manuela (COMM)" userId="S::manuela.oretano@ec.europa.eu::c302b6c1-a6cf-48e9-bad6-372049ac2824" providerId="AD" clId="Web-{9247520A-7DA7-A465-6053-C7729A8F4B00}" dt="2024-07-15T13:22:41.697" v="1"/>
        <pc:sldMkLst>
          <pc:docMk/>
          <pc:sldMk cId="315352177" sldId="438"/>
        </pc:sldMkLst>
      </pc:sldChg>
    </pc:docChg>
  </pc:docChgLst>
  <pc:docChgLst>
    <pc:chgData name="ANANDARAJAH Bevin (COMM-EXT)" userId="S::bevin.anandarajah@ext.ec.europa.eu::47aa62bb-5313-4a22-a4d7-f87c05017b3c" providerId="AD" clId="Web-{BD9FC524-37E8-58D8-823B-7BC6724A5DBE}"/>
    <pc:docChg chg="modSld">
      <pc:chgData name="ANANDARAJAH Bevin (COMM-EXT)" userId="S::bevin.anandarajah@ext.ec.europa.eu::47aa62bb-5313-4a22-a4d7-f87c05017b3c" providerId="AD" clId="Web-{BD9FC524-37E8-58D8-823B-7BC6724A5DBE}" dt="2025-04-25T14:23:36.432" v="13" actId="20577"/>
      <pc:docMkLst>
        <pc:docMk/>
      </pc:docMkLst>
      <pc:sldChg chg="addSp delSp modSp">
        <pc:chgData name="ANANDARAJAH Bevin (COMM-EXT)" userId="S::bevin.anandarajah@ext.ec.europa.eu::47aa62bb-5313-4a22-a4d7-f87c05017b3c" providerId="AD" clId="Web-{BD9FC524-37E8-58D8-823B-7BC6724A5DBE}" dt="2025-04-25T14:23:33.167" v="11" actId="20577"/>
        <pc:sldMkLst>
          <pc:docMk/>
          <pc:sldMk cId="2751659221" sldId="423"/>
        </pc:sldMkLst>
        <pc:spChg chg="add del mod">
          <ac:chgData name="ANANDARAJAH Bevin (COMM-EXT)" userId="S::bevin.anandarajah@ext.ec.europa.eu::47aa62bb-5313-4a22-a4d7-f87c05017b3c" providerId="AD" clId="Web-{BD9FC524-37E8-58D8-823B-7BC6724A5DBE}" dt="2025-04-25T14:23:33.167" v="11" actId="20577"/>
          <ac:spMkLst>
            <pc:docMk/>
            <pc:sldMk cId="2751659221" sldId="423"/>
            <ac:spMk id="11" creationId="{00000000-0000-0000-0000-000000000000}"/>
          </ac:spMkLst>
        </pc:spChg>
      </pc:sldChg>
      <pc:sldChg chg="modSp">
        <pc:chgData name="ANANDARAJAH Bevin (COMM-EXT)" userId="S::bevin.anandarajah@ext.ec.europa.eu::47aa62bb-5313-4a22-a4d7-f87c05017b3c" providerId="AD" clId="Web-{BD9FC524-37E8-58D8-823B-7BC6724A5DBE}" dt="2025-04-25T14:23:36.432" v="13" actId="20577"/>
        <pc:sldMkLst>
          <pc:docMk/>
          <pc:sldMk cId="1101917826" sldId="438"/>
        </pc:sldMkLst>
        <pc:spChg chg="mod">
          <ac:chgData name="ANANDARAJAH Bevin (COMM-EXT)" userId="S::bevin.anandarajah@ext.ec.europa.eu::47aa62bb-5313-4a22-a4d7-f87c05017b3c" providerId="AD" clId="Web-{BD9FC524-37E8-58D8-823B-7BC6724A5DBE}" dt="2025-04-25T14:23:36.432" v="13" actId="20577"/>
          <ac:spMkLst>
            <pc:docMk/>
            <pc:sldMk cId="1101917826" sldId="438"/>
            <ac:spMk id="32" creationId="{16A2788C-3AD5-D991-C698-426AB10C9C0B}"/>
          </ac:spMkLst>
        </pc:spChg>
      </pc:sldChg>
    </pc:docChg>
  </pc:docChgLst>
  <pc:docChgLst>
    <pc:chgData name="ORETANO Manuela (COMM)" userId="S::manuela.oretano@ec.europa.eu::c302b6c1-a6cf-48e9-bad6-372049ac2824" providerId="AD" clId="Web-{8149F08A-E730-41AE-3E41-A730294310D3}"/>
    <pc:docChg chg="modSld">
      <pc:chgData name="ORETANO Manuela (COMM)" userId="S::manuela.oretano@ec.europa.eu::c302b6c1-a6cf-48e9-bad6-372049ac2824" providerId="AD" clId="Web-{8149F08A-E730-41AE-3E41-A730294310D3}" dt="2025-05-02T15:10:11.111" v="0"/>
      <pc:docMkLst>
        <pc:docMk/>
      </pc:docMkLst>
      <pc:sldChg chg="modNotes">
        <pc:chgData name="ORETANO Manuela (COMM)" userId="S::manuela.oretano@ec.europa.eu::c302b6c1-a6cf-48e9-bad6-372049ac2824" providerId="AD" clId="Web-{8149F08A-E730-41AE-3E41-A730294310D3}" dt="2025-05-02T15:10:11.111" v="0"/>
        <pc:sldMkLst>
          <pc:docMk/>
          <pc:sldMk cId="3562266476" sldId="314"/>
        </pc:sldMkLst>
      </pc:sldChg>
    </pc:docChg>
  </pc:docChgLst>
  <pc:docChgLst>
    <pc:chgData name="ORETANO Manuela (COMM)" userId="S::manuela.oretano@ec.europa.eu::c302b6c1-a6cf-48e9-bad6-372049ac2824" providerId="AD" clId="Web-{BEB09796-5C12-1046-18CD-2C0AE9EAB6F3}"/>
    <pc:docChg chg="modSld sldOrd">
      <pc:chgData name="ORETANO Manuela (COMM)" userId="S::manuela.oretano@ec.europa.eu::c302b6c1-a6cf-48e9-bad6-372049ac2824" providerId="AD" clId="Web-{BEB09796-5C12-1046-18CD-2C0AE9EAB6F3}" dt="2025-01-10T11:21:30.827" v="6"/>
      <pc:docMkLst>
        <pc:docMk/>
      </pc:docMkLst>
      <pc:sldChg chg="ord">
        <pc:chgData name="ORETANO Manuela (COMM)" userId="S::manuela.oretano@ec.europa.eu::c302b6c1-a6cf-48e9-bad6-372049ac2824" providerId="AD" clId="Web-{BEB09796-5C12-1046-18CD-2C0AE9EAB6F3}" dt="2025-01-10T11:21:30.827" v="6"/>
        <pc:sldMkLst>
          <pc:docMk/>
          <pc:sldMk cId="3914323275" sldId="294"/>
        </pc:sldMkLst>
      </pc:sldChg>
      <pc:sldChg chg="modSp">
        <pc:chgData name="ORETANO Manuela (COMM)" userId="S::manuela.oretano@ec.europa.eu::c302b6c1-a6cf-48e9-bad6-372049ac2824" providerId="AD" clId="Web-{BEB09796-5C12-1046-18CD-2C0AE9EAB6F3}" dt="2025-01-10T10:15:04.693" v="1"/>
        <pc:sldMkLst>
          <pc:docMk/>
          <pc:sldMk cId="3209097916" sldId="327"/>
        </pc:sldMkLst>
        <pc:picChg chg="mod">
          <ac:chgData name="ORETANO Manuela (COMM)" userId="S::manuela.oretano@ec.europa.eu::c302b6c1-a6cf-48e9-bad6-372049ac2824" providerId="AD" clId="Web-{BEB09796-5C12-1046-18CD-2C0AE9EAB6F3}" dt="2025-01-10T10:15:04.693" v="1"/>
          <ac:picMkLst>
            <pc:docMk/>
            <pc:sldMk cId="3209097916" sldId="327"/>
            <ac:picMk id="6" creationId="{00000000-0000-0000-0000-000000000000}"/>
          </ac:picMkLst>
        </pc:picChg>
      </pc:sldChg>
      <pc:sldChg chg="modSp">
        <pc:chgData name="ORETANO Manuela (COMM)" userId="S::manuela.oretano@ec.europa.eu::c302b6c1-a6cf-48e9-bad6-372049ac2824" providerId="AD" clId="Web-{BEB09796-5C12-1046-18CD-2C0AE9EAB6F3}" dt="2025-01-10T10:17:50.044" v="5"/>
        <pc:sldMkLst>
          <pc:docMk/>
          <pc:sldMk cId="4151216835" sldId="339"/>
        </pc:sldMkLst>
        <pc:picChg chg="mod">
          <ac:chgData name="ORETANO Manuela (COMM)" userId="S::manuela.oretano@ec.europa.eu::c302b6c1-a6cf-48e9-bad6-372049ac2824" providerId="AD" clId="Web-{BEB09796-5C12-1046-18CD-2C0AE9EAB6F3}" dt="2025-01-10T10:17:50.044" v="5"/>
          <ac:picMkLst>
            <pc:docMk/>
            <pc:sldMk cId="4151216835" sldId="339"/>
            <ac:picMk id="4" creationId="{00000000-0000-0000-0000-000000000000}"/>
          </ac:picMkLst>
        </pc:picChg>
      </pc:sldChg>
      <pc:sldChg chg="modSp">
        <pc:chgData name="ORETANO Manuela (COMM)" userId="S::manuela.oretano@ec.europa.eu::c302b6c1-a6cf-48e9-bad6-372049ac2824" providerId="AD" clId="Web-{BEB09796-5C12-1046-18CD-2C0AE9EAB6F3}" dt="2025-01-10T10:17:34.293" v="4"/>
        <pc:sldMkLst>
          <pc:docMk/>
          <pc:sldMk cId="1034728412" sldId="352"/>
        </pc:sldMkLst>
        <pc:picChg chg="mod">
          <ac:chgData name="ORETANO Manuela (COMM)" userId="S::manuela.oretano@ec.europa.eu::c302b6c1-a6cf-48e9-bad6-372049ac2824" providerId="AD" clId="Web-{BEB09796-5C12-1046-18CD-2C0AE9EAB6F3}" dt="2025-01-10T10:17:34.293" v="4"/>
          <ac:picMkLst>
            <pc:docMk/>
            <pc:sldMk cId="1034728412" sldId="352"/>
            <ac:picMk id="15" creationId="{2F9512DC-1BC8-204B-B55A-31E4CAAF6952}"/>
          </ac:picMkLst>
        </pc:picChg>
      </pc:sldChg>
    </pc:docChg>
  </pc:docChgLst>
  <pc:docChgLst>
    <pc:chgData name="ORETANO Manuela (COMM)" userId="S::manuela.oretano@ec.europa.eu::c302b6c1-a6cf-48e9-bad6-372049ac2824" providerId="AD" clId="Web-{6E526512-1CDF-99AC-001C-564FD76F691A}"/>
    <pc:docChg chg="modSld">
      <pc:chgData name="ORETANO Manuela (COMM)" userId="S::manuela.oretano@ec.europa.eu::c302b6c1-a6cf-48e9-bad6-372049ac2824" providerId="AD" clId="Web-{6E526512-1CDF-99AC-001C-564FD76F691A}" dt="2025-05-02T14:38:31.225" v="10"/>
      <pc:docMkLst>
        <pc:docMk/>
      </pc:docMkLst>
      <pc:sldChg chg="modNotes">
        <pc:chgData name="ORETANO Manuela (COMM)" userId="S::manuela.oretano@ec.europa.eu::c302b6c1-a6cf-48e9-bad6-372049ac2824" providerId="AD" clId="Web-{6E526512-1CDF-99AC-001C-564FD76F691A}" dt="2025-05-02T14:38:31.225" v="10"/>
        <pc:sldMkLst>
          <pc:docMk/>
          <pc:sldMk cId="3562266476" sldId="314"/>
        </pc:sldMkLst>
      </pc:sldChg>
    </pc:docChg>
  </pc:docChgLst>
  <pc:docChgLst>
    <pc:chgData name="ORETANO Manuela (COMM)" userId="S::manuela.oretano@ec.europa.eu::c302b6c1-a6cf-48e9-bad6-372049ac2824" providerId="AD" clId="Web-{ADB7AF86-57F6-77A3-DAF9-32CD71D88C59}"/>
    <pc:docChg chg="modSld">
      <pc:chgData name="ORETANO Manuela (COMM)" userId="S::manuela.oretano@ec.europa.eu::c302b6c1-a6cf-48e9-bad6-372049ac2824" providerId="AD" clId="Web-{ADB7AF86-57F6-77A3-DAF9-32CD71D88C59}" dt="2025-01-10T09:08:19.547" v="0" actId="14100"/>
      <pc:docMkLst>
        <pc:docMk/>
      </pc:docMkLst>
      <pc:sldChg chg="modSp">
        <pc:chgData name="ORETANO Manuela (COMM)" userId="S::manuela.oretano@ec.europa.eu::c302b6c1-a6cf-48e9-bad6-372049ac2824" providerId="AD" clId="Web-{ADB7AF86-57F6-77A3-DAF9-32CD71D88C59}" dt="2025-01-10T09:08:19.547" v="0" actId="14100"/>
        <pc:sldMkLst>
          <pc:docMk/>
          <pc:sldMk cId="1034728412" sldId="352"/>
        </pc:sldMkLst>
        <pc:picChg chg="mod">
          <ac:chgData name="ORETANO Manuela (COMM)" userId="S::manuela.oretano@ec.europa.eu::c302b6c1-a6cf-48e9-bad6-372049ac2824" providerId="AD" clId="Web-{ADB7AF86-57F6-77A3-DAF9-32CD71D88C59}" dt="2025-01-10T09:08:19.547" v="0" actId="14100"/>
          <ac:picMkLst>
            <pc:docMk/>
            <pc:sldMk cId="1034728412" sldId="352"/>
            <ac:picMk id="15" creationId="{2F9512DC-1BC8-204B-B55A-31E4CAAF6952}"/>
          </ac:picMkLst>
        </pc:picChg>
      </pc:sldChg>
    </pc:docChg>
  </pc:docChgLst>
  <pc:docChgLst>
    <pc:chgData name="ORETANO Manuela (COMM)" userId="S::manuela.oretano@ec.europa.eu::c302b6c1-a6cf-48e9-bad6-372049ac2824" providerId="AD" clId="Web-{0F0F62F9-95A6-D06E-365A-F2DC0CDBC8A3}"/>
    <pc:docChg chg="modSld">
      <pc:chgData name="ORETANO Manuela (COMM)" userId="S::manuela.oretano@ec.europa.eu::c302b6c1-a6cf-48e9-bad6-372049ac2824" providerId="AD" clId="Web-{0F0F62F9-95A6-D06E-365A-F2DC0CDBC8A3}" dt="2025-05-02T13:55:55.575" v="2"/>
      <pc:docMkLst>
        <pc:docMk/>
      </pc:docMkLst>
      <pc:sldChg chg="modNotes">
        <pc:chgData name="ORETANO Manuela (COMM)" userId="S::manuela.oretano@ec.europa.eu::c302b6c1-a6cf-48e9-bad6-372049ac2824" providerId="AD" clId="Web-{0F0F62F9-95A6-D06E-365A-F2DC0CDBC8A3}" dt="2025-05-02T13:55:55.575" v="2"/>
        <pc:sldMkLst>
          <pc:docMk/>
          <pc:sldMk cId="1225291961" sldId="408"/>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ata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 Id="rId4" Type="http://schemas.openxmlformats.org/officeDocument/2006/relationships/image" Target="../media/image85.png"/></Relationships>
</file>

<file path=ppt/diagrams/_rels/data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 Id="rId4" Type="http://schemas.openxmlformats.org/officeDocument/2006/relationships/image" Target="../media/image43.jpeg"/></Relationships>
</file>

<file path=ppt/diagrams/_rels/data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5" Type="http://schemas.openxmlformats.org/officeDocument/2006/relationships/image" Target="../media/image48.jpeg"/><Relationship Id="rId4" Type="http://schemas.openxmlformats.org/officeDocument/2006/relationships/image" Target="../media/image47.jpeg"/></Relationships>
</file>

<file path=ppt/diagrams/_rels/data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image" Target="../media/image49.jpeg"/><Relationship Id="rId5" Type="http://schemas.openxmlformats.org/officeDocument/2006/relationships/image" Target="../media/image53.jpeg"/><Relationship Id="rId4" Type="http://schemas.openxmlformats.org/officeDocument/2006/relationships/image" Target="../media/image52.jpeg"/></Relationships>
</file>

<file path=ppt/diagrams/_rels/data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 Id="rId4" Type="http://schemas.openxmlformats.org/officeDocument/2006/relationships/image" Target="../media/image8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 Id="rId4" Type="http://schemas.openxmlformats.org/officeDocument/2006/relationships/image" Target="../media/image4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5" Type="http://schemas.openxmlformats.org/officeDocument/2006/relationships/image" Target="../media/image48.jpeg"/><Relationship Id="rId4" Type="http://schemas.openxmlformats.org/officeDocument/2006/relationships/image" Target="../media/image47.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image" Target="../media/image49.jpeg"/><Relationship Id="rId5" Type="http://schemas.openxmlformats.org/officeDocument/2006/relationships/image" Target="../media/image53.jpeg"/><Relationship Id="rId4" Type="http://schemas.openxmlformats.org/officeDocument/2006/relationships/image" Target="../media/image52.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chemeClr val="accent6">
            <a:lumMod val="60000"/>
            <a:lumOff val="40000"/>
          </a:schemeClr>
        </a:solidFill>
        <a:ln>
          <a:solidFill>
            <a:schemeClr val="tx1"/>
          </a:solidFill>
        </a:ln>
      </dgm:spPr>
      <dgm:t>
        <a:bodyPr/>
        <a:lstStyle/>
        <a:p>
          <a:r>
            <a:rPr lang="en-US" sz="2400" b="1">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chemeClr val="accent6">
            <a:lumMod val="60000"/>
            <a:lumOff val="40000"/>
          </a:schemeClr>
        </a:solidFill>
        <a:ln>
          <a:solidFill>
            <a:schemeClr val="tx1"/>
          </a:solidFill>
        </a:ln>
      </dgm:spPr>
      <dgm:t>
        <a:bodyPr/>
        <a:lstStyle/>
        <a:p>
          <a:r>
            <a:rPr lang="en-US" sz="2400" b="1">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chemeClr val="accent6">
            <a:lumMod val="60000"/>
            <a:lumOff val="40000"/>
          </a:schemeClr>
        </a:solidFill>
        <a:ln>
          <a:solidFill>
            <a:schemeClr val="tx1"/>
          </a:solidFill>
        </a:ln>
      </dgm:spPr>
      <dgm:t>
        <a:bodyPr/>
        <a:lstStyle/>
        <a:p>
          <a:r>
            <a:rPr lang="en-US" sz="2400" b="1">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chemeClr val="accent6">
            <a:lumMod val="60000"/>
            <a:lumOff val="40000"/>
          </a:schemeClr>
        </a:solidFill>
        <a:ln>
          <a:solidFill>
            <a:schemeClr val="tx1"/>
          </a:solidFill>
        </a:ln>
      </dgm:spPr>
      <dgm:t>
        <a:bodyPr/>
        <a:lstStyle/>
        <a:p>
          <a:r>
            <a:rPr lang="en-US" sz="2400" b="1">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chemeClr val="accent2">
            <a:lumMod val="20000"/>
            <a:lumOff val="80000"/>
          </a:schemeClr>
        </a:solidFill>
        <a:ln>
          <a:solidFill>
            <a:schemeClr val="accent2">
              <a:lumMod val="75000"/>
            </a:schemeClr>
          </a:solidFill>
        </a:ln>
      </dgm:spPr>
      <dgm:t>
        <a:bodyPr/>
        <a:lstStyle/>
        <a:p>
          <a:pPr rtl="0"/>
          <a:r>
            <a:rPr lang="en-GB" sz="1800" b="0">
              <a:solidFill>
                <a:schemeClr val="tx1"/>
              </a:solidFill>
            </a:rPr>
            <a:t>is the voice of European citizens</a:t>
          </a:r>
          <a:endParaRPr lang="en-IE" sz="1800" b="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chemeClr val="accent2">
            <a:lumMod val="20000"/>
            <a:lumOff val="80000"/>
          </a:schemeClr>
        </a:solidFill>
        <a:ln>
          <a:solidFill>
            <a:schemeClr val="accent2">
              <a:lumMod val="75000"/>
            </a:schemeClr>
          </a:solidFill>
        </a:ln>
      </dgm:spPr>
      <dgm:t>
        <a:bodyPr/>
        <a:lstStyle/>
        <a:p>
          <a:pPr rtl="0"/>
          <a:r>
            <a:rPr lang="en-GB" sz="1800" b="0">
              <a:solidFill>
                <a:schemeClr val="tx1"/>
              </a:solidFill>
            </a:rPr>
            <a:t>has Members from all EU countries directly elected by citizens every five years</a:t>
          </a:r>
          <a:endParaRPr lang="en-IE" sz="1800" b="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chemeClr val="accent2">
            <a:lumMod val="20000"/>
            <a:lumOff val="80000"/>
          </a:schemeClr>
        </a:solidFill>
        <a:ln>
          <a:solidFill>
            <a:schemeClr val="accent2">
              <a:lumMod val="75000"/>
            </a:schemeClr>
          </a:solidFill>
        </a:ln>
      </dgm:spPr>
      <dgm:t>
        <a:bodyPr/>
        <a:lstStyle/>
        <a:p>
          <a:pPr rtl="0"/>
          <a:r>
            <a:rPr lang="en-GB" sz="1800" b="0">
              <a:solidFill>
                <a:schemeClr val="tx1"/>
              </a:solidFill>
            </a:rPr>
            <a:t>discusses new laws proposed by the European Commission</a:t>
          </a:r>
          <a:endParaRPr lang="en-IE" sz="1800" b="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chemeClr val="accent2">
            <a:lumMod val="20000"/>
            <a:lumOff val="80000"/>
          </a:schemeClr>
        </a:solidFill>
        <a:ln>
          <a:solidFill>
            <a:schemeClr val="accent2">
              <a:lumMod val="75000"/>
            </a:schemeClr>
          </a:solidFill>
        </a:ln>
      </dgm:spPr>
      <dgm:t>
        <a:bodyPr/>
        <a:lstStyle/>
        <a:p>
          <a:pPr rtl="0"/>
          <a:r>
            <a:rPr lang="en-GB" sz="1800" b="0">
              <a:solidFill>
                <a:schemeClr val="tx1"/>
              </a:solidFill>
            </a:rPr>
            <a:t>modifies (if necessary) and decides these laws together with the Council</a:t>
          </a:r>
          <a:endParaRPr lang="en-IE" sz="1800" b="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chemeClr val="accent2">
            <a:lumMod val="20000"/>
            <a:lumOff val="80000"/>
          </a:schemeClr>
        </a:solidFill>
        <a:ln>
          <a:solidFill>
            <a:schemeClr val="accent2">
              <a:lumMod val="75000"/>
            </a:schemeClr>
          </a:solidFill>
        </a:ln>
      </dgm:spPr>
      <dgm:t>
        <a:bodyPr/>
        <a:lstStyle/>
        <a:p>
          <a:pPr rtl="0"/>
          <a:r>
            <a:rPr lang="en-GB" sz="1800" b="0">
              <a:solidFill>
                <a:schemeClr val="tx1"/>
              </a:solidFill>
            </a:rPr>
            <a:t>elects the President of the European Commission</a:t>
          </a:r>
          <a:endParaRPr lang="en-IE" sz="1800" b="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chemeClr val="accent2">
            <a:lumMod val="20000"/>
            <a:lumOff val="80000"/>
          </a:schemeClr>
        </a:solidFill>
        <a:ln>
          <a:solidFill>
            <a:schemeClr val="accent2">
              <a:lumMod val="75000"/>
            </a:schemeClr>
          </a:solidFill>
        </a:ln>
      </dgm:spPr>
      <dgm:t>
        <a:bodyPr/>
        <a:lstStyle/>
        <a:p>
          <a:pPr rtl="0"/>
          <a:r>
            <a:rPr lang="en-GB" sz="1800" b="0">
              <a:solidFill>
                <a:schemeClr val="tx1"/>
              </a:solidFill>
            </a:rPr>
            <a:t>approves the EU budget</a:t>
          </a:r>
          <a:endParaRPr lang="en-IE" sz="1800" b="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chemeClr val="accent2">
            <a:lumMod val="20000"/>
            <a:lumOff val="80000"/>
          </a:schemeClr>
        </a:solidFill>
        <a:ln>
          <a:solidFill>
            <a:schemeClr val="accent2">
              <a:lumMod val="75000"/>
            </a:schemeClr>
          </a:solidFill>
        </a:ln>
      </dgm:spPr>
      <dgm:t>
        <a:bodyPr/>
        <a:lstStyle/>
        <a:p>
          <a:pPr rtl="0"/>
          <a:r>
            <a:rPr lang="en-GB" sz="1800" b="0">
              <a:solidFill>
                <a:schemeClr val="tx1"/>
              </a:solidFill>
            </a:rPr>
            <a:t>holds at least six sessions per year in Brussels (Belgium) and 12 in Strasbourg (France</a:t>
          </a:r>
          <a:r>
            <a:rPr lang="en-GB" sz="1900" b="0">
              <a:solidFill>
                <a:schemeClr val="tx1"/>
              </a:solidFill>
            </a:rPr>
            <a:t>)</a:t>
          </a:r>
          <a:endParaRPr lang="en-IE" sz="1900" b="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chemeClr val="accent2">
            <a:lumMod val="20000"/>
            <a:lumOff val="80000"/>
          </a:schemeClr>
        </a:solidFill>
        <a:ln>
          <a:solidFill>
            <a:schemeClr val="accent2">
              <a:lumMod val="75000"/>
            </a:schemeClr>
          </a:solidFill>
        </a:ln>
      </dgm:spPr>
      <dgm:t>
        <a:bodyPr/>
        <a:lstStyle/>
        <a:p>
          <a:pPr rtl="0"/>
          <a:r>
            <a:rPr lang="en-GB" sz="1700" b="0">
              <a:solidFill>
                <a:schemeClr val="tx1"/>
              </a:solidFill>
            </a:rPr>
            <a:t>keeps track of EU laws</a:t>
          </a:r>
          <a:endParaRPr lang="en-IE" sz="1700" b="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chemeClr val="accent2">
            <a:lumMod val="20000"/>
            <a:lumOff val="80000"/>
          </a:schemeClr>
        </a:solidFill>
        <a:ln>
          <a:solidFill>
            <a:schemeClr val="accent2">
              <a:lumMod val="75000"/>
            </a:schemeClr>
          </a:solidFill>
        </a:ln>
      </dgm:spPr>
      <dgm:t>
        <a:bodyPr/>
        <a:lstStyle/>
        <a:p>
          <a:pPr rtl="0"/>
          <a:r>
            <a:rPr lang="en-GB" sz="1700" b="0">
              <a:solidFill>
                <a:schemeClr val="tx1"/>
              </a:solidFill>
            </a:rPr>
            <a:t>makes sure that EU countries respect EU laws</a:t>
          </a:r>
          <a:endParaRPr lang="en-IE" sz="1700" b="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chemeClr val="accent2">
            <a:lumMod val="20000"/>
            <a:lumOff val="80000"/>
          </a:schemeClr>
        </a:solidFill>
        <a:ln>
          <a:solidFill>
            <a:schemeClr val="accent2">
              <a:lumMod val="75000"/>
            </a:schemeClr>
          </a:solidFill>
        </a:ln>
      </dgm:spPr>
      <dgm:t>
        <a:bodyPr/>
        <a:lstStyle/>
        <a:p>
          <a:pPr rtl="0"/>
          <a:r>
            <a:rPr lang="en-GB" sz="1700" b="0">
              <a:solidFill>
                <a:schemeClr val="tx1"/>
              </a:solidFill>
            </a:rPr>
            <a:t>advises national courts on the interpretation of these laws</a:t>
          </a:r>
          <a:endParaRPr lang="en-IE" sz="1700" b="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chemeClr val="accent2">
            <a:lumMod val="20000"/>
            <a:lumOff val="80000"/>
          </a:schemeClr>
        </a:solidFill>
        <a:ln>
          <a:solidFill>
            <a:schemeClr val="accent2">
              <a:lumMod val="75000"/>
            </a:schemeClr>
          </a:solidFill>
        </a:ln>
      </dgm:spPr>
      <dgm:t>
        <a:bodyPr/>
        <a:lstStyle/>
        <a:p>
          <a:pPr rtl="0"/>
          <a:r>
            <a:rPr lang="en-GB" sz="1700" b="0">
              <a:solidFill>
                <a:schemeClr val="tx1"/>
              </a:solidFill>
            </a:rPr>
            <a:t>fines countries if they do not respect EU laws</a:t>
          </a:r>
          <a:endParaRPr lang="en-IE" sz="1700" b="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chemeClr val="accent2">
            <a:lumMod val="20000"/>
            <a:lumOff val="80000"/>
          </a:schemeClr>
        </a:solidFill>
        <a:ln>
          <a:solidFill>
            <a:schemeClr val="accent2">
              <a:lumMod val="75000"/>
            </a:schemeClr>
          </a:solidFill>
        </a:ln>
      </dgm:spPr>
      <dgm:t>
        <a:bodyPr/>
        <a:lstStyle/>
        <a:p>
          <a:pPr rtl="0"/>
          <a:r>
            <a:rPr lang="en-GB" sz="1700" b="0">
              <a:solidFill>
                <a:schemeClr val="tx1"/>
              </a:solidFill>
            </a:rPr>
            <a:t>checks if the laws respect fundamental rights (e.g. freedom of speech, freedom of the press)</a:t>
          </a:r>
          <a:endParaRPr lang="en-IE" sz="1700" b="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chemeClr val="accent2">
            <a:lumMod val="20000"/>
            <a:lumOff val="80000"/>
          </a:schemeClr>
        </a:solidFill>
        <a:ln>
          <a:solidFill>
            <a:schemeClr val="accent2">
              <a:lumMod val="75000"/>
            </a:schemeClr>
          </a:solidFill>
        </a:ln>
      </dgm:spPr>
      <dgm:t>
        <a:bodyPr/>
        <a:lstStyle/>
        <a:p>
          <a:pPr rtl="0"/>
          <a:r>
            <a:rPr lang="en-GB" sz="1700" b="0">
              <a:solidFill>
                <a:schemeClr val="tx1"/>
              </a:solidFill>
            </a:rPr>
            <a:t>consists of one judge per EU country</a:t>
          </a:r>
          <a:endParaRPr lang="en-IE" sz="1700" b="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chemeClr val="accent2">
            <a:lumMod val="20000"/>
            <a:lumOff val="80000"/>
          </a:schemeClr>
        </a:solidFill>
        <a:ln>
          <a:solidFill>
            <a:schemeClr val="accent2">
              <a:lumMod val="75000"/>
            </a:schemeClr>
          </a:solidFill>
        </a:ln>
      </dgm:spPr>
      <dgm:t>
        <a:bodyPr/>
        <a:lstStyle/>
        <a:p>
          <a:pPr rtl="0"/>
          <a:r>
            <a:rPr lang="en-GB" sz="1700" b="0">
              <a:solidFill>
                <a:schemeClr val="tx1"/>
              </a:solidFill>
            </a:rPr>
            <a:t>is located in Luxembourg</a:t>
          </a:r>
          <a:endParaRPr lang="en-IE" sz="1700" b="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chemeClr val="accent2">
            <a:lumMod val="20000"/>
            <a:lumOff val="80000"/>
          </a:schemeClr>
        </a:solidFill>
        <a:ln>
          <a:solidFill>
            <a:schemeClr val="accent2">
              <a:lumMod val="75000"/>
            </a:schemeClr>
          </a:solidFill>
        </a:ln>
      </dgm:spPr>
      <dgm:t>
        <a:bodyPr/>
        <a:lstStyle/>
        <a:p>
          <a:pPr rtl="0"/>
          <a:r>
            <a:rPr lang="en-US" sz="1800" b="0">
              <a:solidFill>
                <a:schemeClr val="tx1"/>
              </a:solidFill>
            </a:rPr>
            <a:t>checks whether the EU’s budget has been correctly spent</a:t>
          </a:r>
          <a:endParaRPr lang="en-IE" sz="1800" b="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chemeClr val="accent2">
            <a:lumMod val="20000"/>
            <a:lumOff val="80000"/>
          </a:schemeClr>
        </a:solidFill>
        <a:ln>
          <a:solidFill>
            <a:schemeClr val="accent2">
              <a:lumMod val="75000"/>
            </a:schemeClr>
          </a:solidFill>
        </a:ln>
      </dgm:spPr>
      <dgm:t>
        <a:bodyPr/>
        <a:lstStyle/>
        <a:p>
          <a:pPr rtl="0"/>
          <a:r>
            <a:rPr lang="en-US" sz="1800" b="0">
              <a:solidFill>
                <a:schemeClr val="tx1"/>
              </a:solidFill>
            </a:rPr>
            <a:t>reports fraud, corruption or other illegal activity</a:t>
          </a:r>
          <a:endParaRPr lang="en-IE" sz="1800" b="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custLinFactNeighborX="901" custLinFactNeighborY="-5274">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chemeClr val="accent2">
            <a:lumMod val="20000"/>
            <a:lumOff val="80000"/>
          </a:schemeClr>
        </a:solidFill>
        <a:ln>
          <a:solidFill>
            <a:schemeClr val="accent2">
              <a:lumMod val="75000"/>
            </a:schemeClr>
          </a:solidFill>
        </a:ln>
      </dgm:spPr>
      <dgm:t>
        <a:bodyPr/>
        <a:lstStyle/>
        <a:p>
          <a:pPr rtl="0"/>
          <a:r>
            <a:rPr lang="en-GB" sz="1800" b="0">
              <a:solidFill>
                <a:schemeClr val="tx1"/>
              </a:solidFill>
            </a:rPr>
            <a:t>advises EU policymakers on how to best spend the budget</a:t>
          </a:r>
          <a:endParaRPr lang="en-IE" sz="1800" b="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chemeClr val="accent2">
            <a:lumMod val="20000"/>
            <a:lumOff val="80000"/>
          </a:schemeClr>
        </a:solidFill>
        <a:ln>
          <a:solidFill>
            <a:schemeClr val="accent2">
              <a:lumMod val="75000"/>
            </a:schemeClr>
          </a:solidFill>
        </a:ln>
      </dgm:spPr>
      <dgm:t>
        <a:bodyPr/>
        <a:lstStyle/>
        <a:p>
          <a:pPr rtl="0"/>
          <a:r>
            <a:rPr lang="en-US" sz="1800" b="0">
              <a:solidFill>
                <a:schemeClr val="tx1"/>
              </a:solidFill>
            </a:rPr>
            <a:t>has Members appointed by the Council for six-year terms</a:t>
          </a:r>
          <a:endParaRPr lang="en-IE" sz="1800" b="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custLinFactY="-21491" custLinFactNeighborX="-137" custLinFactNeighborY="-100000">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leads EU economic and monetary policy</a:t>
          </a:r>
          <a:endParaRPr lang="en-IE" sz="170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manages the European currency – the ‘euro’</a:t>
          </a:r>
          <a:endParaRPr lang="en-IE" sz="170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is responsible for keeping the euro and prices stable</a:t>
          </a:r>
          <a:endParaRPr lang="en-IE" sz="170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fixes interest rates for the euro area</a:t>
          </a:r>
          <a:endParaRPr lang="en-IE" sz="170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works with the national central banks of EU countries</a:t>
          </a:r>
          <a:endParaRPr lang="en-IE" sz="170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has six Members appointed by the Council for an eight-year term </a:t>
          </a:r>
          <a:r>
            <a:rPr lang="en-US" sz="1700">
              <a:solidFill>
                <a:schemeClr val="tx1"/>
              </a:solidFill>
            </a:rPr>
            <a:t>that cannot be renewed</a:t>
          </a:r>
          <a:endParaRPr lang="en-IE" sz="170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is located in Frankfurt (Germany)</a:t>
          </a:r>
          <a:endParaRPr lang="en-IE" sz="170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custScaleY="43349" custLinFactY="-30720" custLinFactNeighborX="-263" custLinFactNeighborY="-100000">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custScaleY="47400" custLinFactNeighborY="-34010">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custLinFactNeighborY="-84170">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custScaleY="46510" custLinFactY="-1731" custLinFactNeighborY="-100000">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custLinFactY="-5050" custLinFactNeighborX="264" custLinFactNeighborY="-100000">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custLinFactY="-10368" custLinFactNeighborY="-100000">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custScaleY="48578" custLinFactY="-14400" custLinFactNeighborY="-100000">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4_2" csCatId="accent4" phldr="1"/>
      <dgm:spPr/>
      <dgm:t>
        <a:bodyPr/>
        <a:lstStyle/>
        <a:p>
          <a:endParaRPr lang="en-US"/>
        </a:p>
      </dgm:t>
    </dgm:pt>
    <dgm:pt modelId="{5483B900-F507-4D16-AFC0-AFA0AD5B68A9}">
      <dgm:prSet phldrT="[Text]" phldr="0" custT="1"/>
      <dgm:spPr>
        <a:solidFill>
          <a:schemeClr val="accent4">
            <a:lumMod val="60000"/>
            <a:lumOff val="40000"/>
          </a:schemeClr>
        </a:solidFill>
        <a:ln>
          <a:solidFill>
            <a:schemeClr val="tx1"/>
          </a:solidFill>
        </a:ln>
      </dgm:spPr>
      <dgm:t>
        <a:bodyPr/>
        <a:lstStyle/>
        <a:p>
          <a:pPr rtl="0"/>
          <a:r>
            <a:rPr lang="en-US" sz="1800" b="0">
              <a:solidFill>
                <a:schemeClr val="tx1"/>
              </a:solidFill>
              <a:latin typeface="Calibri Light" panose="020F0302020204030204"/>
            </a:rPr>
            <a:t>Citizen's Initiatives</a:t>
          </a:r>
          <a:endParaRPr lang="en-US" sz="1800" b="0">
            <a:solidFill>
              <a:schemeClr val="tx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chemeClr val="accent4">
            <a:lumMod val="60000"/>
            <a:lumOff val="40000"/>
          </a:schemeClr>
        </a:solidFill>
        <a:ln>
          <a:solidFill>
            <a:schemeClr val="tx1"/>
          </a:solidFill>
        </a:ln>
      </dgm:spPr>
      <dgm:t>
        <a:bodyPr/>
        <a:lstStyle/>
        <a:p>
          <a:pPr rtl="0"/>
          <a:r>
            <a:rPr lang="en-US" sz="1800">
              <a:solidFill>
                <a:schemeClr val="tx1"/>
              </a:solidFill>
              <a:latin typeface="Calibri Light" panose="020F0302020204030204"/>
            </a:rPr>
            <a:t>European Youth Week</a:t>
          </a:r>
          <a:endParaRPr lang="en-US" sz="1800">
            <a:solidFill>
              <a:schemeClr val="tx1"/>
            </a:solidFill>
          </a:endParaRP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phldr="0" custT="1"/>
      <dgm:spPr>
        <a:solidFill>
          <a:schemeClr val="accent4">
            <a:lumMod val="60000"/>
            <a:lumOff val="40000"/>
          </a:schemeClr>
        </a:solidFill>
        <a:ln>
          <a:solidFill>
            <a:schemeClr val="tx1"/>
          </a:solidFill>
        </a:ln>
      </dgm:spPr>
      <dgm:t>
        <a:bodyPr/>
        <a:lstStyle/>
        <a:p>
          <a:pPr rtl="0"/>
          <a:r>
            <a:rPr lang="en-IE" sz="1800" noProof="0">
              <a:solidFill>
                <a:schemeClr val="tx1"/>
              </a:solidFill>
              <a:latin typeface="Calibri Light" panose="020F0302020204030204"/>
            </a:rPr>
            <a:t>European Youth Event (EYE)</a:t>
          </a:r>
          <a:endParaRPr lang="en-IE" sz="1800" noProof="0">
            <a:solidFill>
              <a:schemeClr val="tx1"/>
            </a:solidFill>
          </a:endParaRPr>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phldr="0" custT="1"/>
      <dgm:spPr>
        <a:solidFill>
          <a:schemeClr val="accent4">
            <a:lumMod val="60000"/>
            <a:lumOff val="40000"/>
          </a:schemeClr>
        </a:solidFill>
        <a:ln>
          <a:solidFill>
            <a:schemeClr val="tx1"/>
          </a:solidFill>
        </a:ln>
      </dgm:spPr>
      <dgm:t>
        <a:bodyPr/>
        <a:lstStyle/>
        <a:p>
          <a:pPr rtl="0"/>
          <a:r>
            <a:rPr lang="en-US" sz="1800">
              <a:solidFill>
                <a:schemeClr val="tx1"/>
              </a:solidFill>
              <a:latin typeface="Calibri Light" panose="020F0302020204030204"/>
            </a:rPr>
            <a:t>Your Europe, Your Say (YEYS)</a:t>
          </a:r>
          <a:endParaRPr lang="en-US" sz="1800">
            <a:solidFill>
              <a:schemeClr val="tx1"/>
            </a:solidFill>
          </a:endParaRPr>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rotWithShape="1">
          <a:blip xmlns:r="http://schemas.openxmlformats.org/officeDocument/2006/relationships" r:embed="rId1"/>
          <a:srcRect/>
          <a:stretch>
            <a:fillRect l="-12000" r="-12000"/>
          </a:stretch>
        </a:blipFill>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rotWithShape="1">
          <a:blip xmlns:r="http://schemas.openxmlformats.org/officeDocument/2006/relationships" r:embed="rId2"/>
          <a:srcRect/>
          <a:stretch>
            <a:fillRect l="-5000" r="-5000"/>
          </a:stretch>
        </a:blipFill>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rotWithShape="1">
          <a:blip xmlns:r="http://schemas.openxmlformats.org/officeDocument/2006/relationships" r:embed="rId3"/>
          <a:srcRect/>
          <a:stretch>
            <a:fillRect l="-5000" r="-5000"/>
          </a:stretch>
        </a:blipFill>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rotWithShape="1">
          <a:blip xmlns:r="http://schemas.openxmlformats.org/officeDocument/2006/relationships" r:embed="rId4"/>
          <a:srcRect/>
          <a:stretch>
            <a:fillRect t="-11000" b="-11000"/>
          </a:stretch>
        </a:blipFill>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FFD1D1"/>
        </a:solidFill>
        <a:ln>
          <a:solidFill>
            <a:schemeClr val="tx1"/>
          </a:solidFill>
        </a:ln>
      </dgm:spPr>
      <dgm:t>
        <a:bodyPr/>
        <a:lstStyle/>
        <a:p>
          <a:r>
            <a:rPr lang="en-IE" b="0">
              <a:solidFill>
                <a:schemeClr val="tx1"/>
              </a:solidFill>
            </a:rPr>
            <a:t>Youth Guarantee Scheme </a:t>
          </a:r>
          <a:endParaRPr lang="en-US" b="0">
            <a:solidFill>
              <a:schemeClr val="tx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FFD1D1"/>
        </a:solidFill>
        <a:ln>
          <a:solidFill>
            <a:schemeClr val="tx1"/>
          </a:solidFill>
        </a:ln>
      </dgm:spPr>
      <dgm:t>
        <a:bodyPr/>
        <a:lstStyle/>
        <a:p>
          <a:r>
            <a:rPr lang="en-US">
              <a:solidFill>
                <a:schemeClr val="tx1"/>
              </a:solidFill>
            </a:rPr>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FFD1D1"/>
        </a:solidFill>
        <a:ln>
          <a:solidFill>
            <a:schemeClr val="tx1"/>
          </a:solidFill>
        </a:ln>
      </dgm:spPr>
      <dgm:t>
        <a:bodyPr/>
        <a:lstStyle/>
        <a:p>
          <a:r>
            <a:rPr lang="en-US">
              <a:solidFill>
                <a:schemeClr val="tx1"/>
              </a:solidFill>
            </a:rPr>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FFD1D1"/>
        </a:solidFill>
        <a:ln>
          <a:solidFill>
            <a:schemeClr val="tx1"/>
          </a:solidFill>
        </a:ln>
      </dgm:spPr>
      <dgm:t>
        <a:bodyPr/>
        <a:lstStyle/>
        <a:p>
          <a:r>
            <a:rPr lang="en-US">
              <a:solidFill>
                <a:schemeClr val="tx1"/>
              </a:solidFill>
            </a:rPr>
            <a:t>European Solidarity Corps</a:t>
          </a:r>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FFD1D1"/>
        </a:solidFill>
        <a:ln>
          <a:solidFill>
            <a:schemeClr val="tx1"/>
          </a:solidFill>
        </a:ln>
      </dgm:spPr>
      <dgm:t>
        <a:bodyPr/>
        <a:lstStyle/>
        <a:p>
          <a:r>
            <a:rPr lang="en-IE" sz="1600" b="0">
              <a:solidFill>
                <a:schemeClr val="tx1"/>
              </a:solidFill>
            </a:rPr>
            <a:t>Discover EU</a:t>
          </a:r>
          <a:endParaRPr lang="en-US" sz="1600" b="0">
            <a:solidFill>
              <a:schemeClr val="tx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FFD1D1"/>
        </a:solidFill>
        <a:ln>
          <a:solidFill>
            <a:schemeClr val="tx1"/>
          </a:solidFill>
        </a:ln>
      </dgm:spPr>
      <dgm:t>
        <a:bodyPr/>
        <a:lstStyle/>
        <a:p>
          <a:r>
            <a:rPr lang="en-US" sz="1600">
              <a:solidFill>
                <a:schemeClr val="tx1"/>
              </a:solidFill>
            </a:rPr>
            <a:t>Healthcare assistance</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custT="1"/>
      <dgm:spPr>
        <a:solidFill>
          <a:srgbClr val="FFD1D1"/>
        </a:solidFill>
        <a:ln>
          <a:solidFill>
            <a:schemeClr val="tx1"/>
          </a:solidFill>
        </a:ln>
      </dgm:spPr>
      <dgm:t>
        <a:bodyPr/>
        <a:lstStyle/>
        <a:p>
          <a:r>
            <a:rPr lang="en-IE" sz="1600">
              <a:solidFill>
                <a:schemeClr val="tx1"/>
              </a:solidFill>
            </a:rPr>
            <a:t>Passenger rights</a:t>
          </a:r>
          <a:endParaRPr lang="en-US" sz="1600">
            <a:solidFill>
              <a:schemeClr val="tx1"/>
            </a:solidFill>
          </a:endParaRPr>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custT="1"/>
      <dgm:spPr>
        <a:solidFill>
          <a:srgbClr val="FFD1D1"/>
        </a:solidFill>
        <a:ln>
          <a:solidFill>
            <a:schemeClr val="tx1"/>
          </a:solidFill>
        </a:ln>
      </dgm:spPr>
      <dgm:t>
        <a:bodyPr/>
        <a:lstStyle/>
        <a:p>
          <a:r>
            <a:rPr lang="en-IE" sz="1600" b="0">
              <a:solidFill>
                <a:schemeClr val="tx1"/>
              </a:solidFill>
            </a:rPr>
            <a:t>Access to digital subscriptions</a:t>
          </a:r>
          <a:endParaRPr lang="en-US" sz="1600" b="0">
            <a:solidFill>
              <a:schemeClr val="tx1"/>
            </a:solidFill>
          </a:endParaRPr>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custT="1"/>
      <dgm:spPr>
        <a:solidFill>
          <a:srgbClr val="FFD1D1"/>
        </a:solidFill>
        <a:ln>
          <a:solidFill>
            <a:schemeClr val="tx1"/>
          </a:solidFill>
        </a:ln>
      </dgm:spPr>
      <dgm:t>
        <a:bodyPr/>
        <a:lstStyle/>
        <a:p>
          <a:r>
            <a:rPr lang="en-IE" sz="1600" b="0">
              <a:solidFill>
                <a:schemeClr val="tx1"/>
              </a:solidFill>
            </a:rPr>
            <a:t>Free roaming</a:t>
          </a:r>
          <a:endParaRPr lang="en-US" sz="1600" b="0">
            <a:solidFill>
              <a:schemeClr val="tx1"/>
            </a:solidFill>
          </a:endParaRPr>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custScaleX="104068" custScaleY="111213" custLinFactNeighborX="236" custLinFactNeighborY="550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custScaleX="103716" custScaleY="112869" custLinFactNeighborX="-18" custLinFactNeighborY="1328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FFD1D1"/>
        </a:solidFill>
        <a:ln>
          <a:solidFill>
            <a:schemeClr val="tx1"/>
          </a:solidFill>
        </a:ln>
      </dgm:spPr>
      <dgm:t>
        <a:bodyPr/>
        <a:lstStyle/>
        <a:p>
          <a:r>
            <a:rPr lang="en-US" sz="1600" b="0">
              <a:solidFill>
                <a:schemeClr val="tx1"/>
              </a:solidFill>
            </a:rPr>
            <a:t>EU in the world</a:t>
          </a:r>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FFD1D1"/>
        </a:solidFill>
        <a:ln>
          <a:solidFill>
            <a:schemeClr val="tx1"/>
          </a:solidFill>
        </a:ln>
      </dgm:spPr>
      <dgm:t>
        <a:bodyPr/>
        <a:lstStyle/>
        <a:p>
          <a:r>
            <a:rPr lang="en-IE" sz="1600">
              <a:solidFill>
                <a:schemeClr val="tx1"/>
              </a:solidFill>
            </a:rPr>
            <a:t>Participation</a:t>
          </a:r>
          <a:endParaRPr lang="en-US" sz="1600" b="0">
            <a:solidFill>
              <a:schemeClr val="tx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FFD1D1"/>
        </a:solidFill>
        <a:ln>
          <a:solidFill>
            <a:schemeClr val="tx1"/>
          </a:solidFill>
        </a:ln>
      </dgm:spPr>
      <dgm:t>
        <a:bodyPr/>
        <a:lstStyle/>
        <a:p>
          <a:r>
            <a:rPr lang="en-IE" sz="1600" b="0">
              <a:solidFill>
                <a:schemeClr val="tx1"/>
              </a:solidFill>
            </a:rPr>
            <a:t>Consumer rights and safety</a:t>
          </a:r>
          <a:endParaRPr lang="en-US" sz="1600" b="0">
            <a:solidFill>
              <a:schemeClr val="tx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FFD1D1"/>
        </a:solidFill>
        <a:ln>
          <a:solidFill>
            <a:schemeClr val="tx1"/>
          </a:solidFill>
        </a:ln>
      </dgm:spPr>
      <dgm:t>
        <a:bodyPr/>
        <a:lstStyle/>
        <a:p>
          <a:r>
            <a:rPr lang="en-US" sz="1600">
              <a:solidFill>
                <a:schemeClr val="tx1"/>
              </a:solidFill>
            </a:rPr>
            <a:t>EU-funded projects</a:t>
          </a:r>
          <a:endParaRPr lang="en-US" sz="1600" b="0">
            <a:solidFill>
              <a:schemeClr val="tx1"/>
            </a:solidFill>
          </a:endParaRPr>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FFD1D1"/>
        </a:solidFill>
        <a:ln>
          <a:solidFill>
            <a:schemeClr val="tx1"/>
          </a:solidFill>
        </a:ln>
      </dgm:spPr>
      <dgm:t>
        <a:bodyPr/>
        <a:lstStyle/>
        <a:p>
          <a:r>
            <a:rPr lang="en-US" sz="1600" b="0">
              <a:solidFill>
                <a:schemeClr val="tx1"/>
              </a:solidFill>
            </a:rPr>
            <a:t>Environmental protection</a:t>
          </a: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custLinFactNeighborX="4458" custLinFactNeighborY="883">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custLinFactNeighborX="-60022" custLinFactNeighborY="119"/>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custLinFactNeighborX="-69411" custLinFactNeighborY="-3800">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custLinFactNeighborX="-60868" custLinFactNeighborY="119"/>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custLinFactNeighborX="-70445" custLinFactNeighborY="1900">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FFD1D1"/>
        </a:solidFill>
        <a:ln>
          <a:solidFill>
            <a:schemeClr val="tx1"/>
          </a:solidFill>
        </a:ln>
      </dgm:spPr>
      <dgm:t>
        <a:bodyPr/>
        <a:lstStyle/>
        <a:p>
          <a:r>
            <a:rPr lang="en-US" sz="1800" b="0">
              <a:solidFill>
                <a:schemeClr val="tx1"/>
              </a:solidFill>
            </a:rPr>
            <a:t>Green Deal</a:t>
          </a: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FFD1D1"/>
        </a:solidFill>
        <a:ln>
          <a:solidFill>
            <a:schemeClr val="tx1"/>
          </a:solidFill>
        </a:ln>
      </dgm:spPr>
      <dgm:t>
        <a:bodyPr/>
        <a:lstStyle/>
        <a:p>
          <a:r>
            <a:rPr lang="en-US" sz="1800" err="1">
              <a:solidFill>
                <a:schemeClr val="tx1"/>
              </a:solidFill>
            </a:rPr>
            <a:t>NextGenerationEU</a:t>
          </a:r>
          <a:endParaRPr lang="en-US" sz="1800">
            <a:solidFill>
              <a:schemeClr val="tx1"/>
            </a:solidFill>
          </a:endParaRP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FFD1D1"/>
        </a:solidFill>
        <a:ln>
          <a:solidFill>
            <a:schemeClr val="tx1"/>
          </a:solidFill>
        </a:ln>
      </dgm:spPr>
      <dgm:t>
        <a:bodyPr/>
        <a:lstStyle/>
        <a:p>
          <a:r>
            <a:rPr lang="en-IE" sz="1800" noProof="0">
              <a:solidFill>
                <a:schemeClr val="tx1"/>
              </a:solidFill>
            </a:rPr>
            <a:t>Digitalisation</a:t>
          </a:r>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FFD1D1"/>
        </a:solidFill>
        <a:ln>
          <a:solidFill>
            <a:schemeClr val="tx1"/>
          </a:solidFill>
        </a:ln>
      </dgm:spPr>
      <dgm:t>
        <a:bodyPr/>
        <a:lstStyle/>
        <a:p>
          <a:r>
            <a:rPr lang="en-US" sz="1800">
              <a:solidFill>
                <a:schemeClr val="tx1"/>
              </a:solidFill>
            </a:rPr>
            <a:t>Equality</a:t>
          </a:r>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represents the EU common interests</a:t>
          </a:r>
          <a:endParaRPr lang="en-IE" sz="170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is made up of one President and a Commissioner from each EU country responsible for a specific topic</a:t>
          </a:r>
          <a:endParaRPr lang="en-IE" sz="170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proposes new laws and programmes</a:t>
          </a:r>
          <a:endParaRPr lang="en-IE" sz="170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is elected by the European Parliament for </a:t>
          </a:r>
          <a:br>
            <a:rPr lang="en-GB" sz="1700">
              <a:solidFill>
                <a:schemeClr val="tx1"/>
              </a:solidFill>
            </a:rPr>
          </a:br>
          <a:r>
            <a:rPr lang="en-GB" sz="1700">
              <a:solidFill>
                <a:schemeClr val="tx1"/>
              </a:solidFill>
            </a:rPr>
            <a:t>five years</a:t>
          </a:r>
          <a:endParaRPr lang="en-IE" sz="170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manages the EU policies and budget</a:t>
          </a:r>
          <a:endParaRPr lang="en-IE" sz="170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is the guardian of the EU Treaties</a:t>
          </a:r>
          <a:endParaRPr lang="en-IE" sz="170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is located in Brussels and Luxembourg</a:t>
          </a:r>
          <a:endParaRPr lang="en-IE" sz="170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custScaleY="45931" custLinFactY="-59199" custLinFactNeighborY="-100000">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custScaleY="109537" custLinFactNeighborY="-44081">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custScaleY="55696" custLinFactNeighborY="-63631">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custScaleY="85155" custLinFactNeighborY="-98209">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custScaleY="62518" custLinFactY="-3029" custLinFactNeighborY="-100000">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custLinFactY="-6064" custLinFactNeighborY="-100000">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custScaleY="58407" custLinFactY="-10353" custLinFactNeighborY="-100000">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chemeClr val="accent2">
            <a:lumMod val="20000"/>
            <a:lumOff val="80000"/>
          </a:schemeClr>
        </a:solidFill>
        <a:ln>
          <a:solidFill>
            <a:schemeClr val="accent2">
              <a:lumMod val="75000"/>
            </a:schemeClr>
          </a:solidFill>
        </a:ln>
      </dgm:spPr>
      <dgm:t>
        <a:bodyPr/>
        <a:lstStyle/>
        <a:p>
          <a:pPr rtl="0"/>
          <a:r>
            <a:rPr lang="en-GB" sz="1800" b="0">
              <a:solidFill>
                <a:schemeClr val="tx1"/>
              </a:solidFill>
            </a:rPr>
            <a:t>brings together the heads of state or  government of each EU country</a:t>
          </a:r>
          <a:endParaRPr lang="en-IE" sz="1800" b="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chemeClr val="accent2">
            <a:lumMod val="20000"/>
            <a:lumOff val="80000"/>
          </a:schemeClr>
        </a:solidFill>
        <a:ln>
          <a:solidFill>
            <a:schemeClr val="accent2">
              <a:lumMod val="75000"/>
            </a:schemeClr>
          </a:solidFill>
        </a:ln>
      </dgm:spPr>
      <dgm:t>
        <a:bodyPr/>
        <a:lstStyle/>
        <a:p>
          <a:pPr rtl="0"/>
          <a:r>
            <a:rPr lang="en-GB" sz="1800" b="0">
              <a:solidFill>
                <a:schemeClr val="tx1"/>
              </a:solidFill>
            </a:rPr>
            <a:t>sets the EU’s main priorities and policy directions</a:t>
          </a:r>
          <a:endParaRPr lang="en-IE" sz="1800" b="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chemeClr val="accent2">
            <a:lumMod val="20000"/>
            <a:lumOff val="80000"/>
          </a:schemeClr>
        </a:solidFill>
        <a:ln>
          <a:solidFill>
            <a:schemeClr val="accent2">
              <a:lumMod val="75000"/>
            </a:schemeClr>
          </a:solidFill>
        </a:ln>
      </dgm:spPr>
      <dgm:t>
        <a:bodyPr/>
        <a:lstStyle/>
        <a:p>
          <a:pPr rtl="0"/>
          <a:r>
            <a:rPr lang="en-GB" sz="1800" b="0">
              <a:solidFill>
                <a:schemeClr val="tx1"/>
              </a:solidFill>
            </a:rPr>
            <a:t>meets at least four times a year in Brussels (Belgium) or Luxembourg (Luxembourg) for European Summits</a:t>
          </a:r>
          <a:endParaRPr lang="en-IE" sz="1800" b="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chemeClr val="accent2">
            <a:lumMod val="20000"/>
            <a:lumOff val="80000"/>
          </a:schemeClr>
        </a:solidFill>
        <a:ln>
          <a:solidFill>
            <a:schemeClr val="accent2">
              <a:lumMod val="75000"/>
            </a:schemeClr>
          </a:solidFill>
        </a:ln>
      </dgm:spPr>
      <dgm:t>
        <a:bodyPr/>
        <a:lstStyle/>
        <a:p>
          <a:pPr rtl="0"/>
          <a:r>
            <a:rPr lang="en-GB" sz="1800" b="0">
              <a:solidFill>
                <a:schemeClr val="tx1"/>
              </a:solidFill>
            </a:rPr>
            <a:t>does not adopt EU laws</a:t>
          </a:r>
          <a:endParaRPr lang="en-IE" sz="1800" b="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represents the governments of the EU countries</a:t>
          </a:r>
          <a:endParaRPr lang="en-IE" sz="170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brings together ministers of EU countries who meet to discuss EU matters (agriculture, foreign affairs, justice, etc.)</a:t>
          </a:r>
          <a:endParaRPr lang="en-IE" sz="170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takes decisions and passes laws together with the European Parliament</a:t>
          </a:r>
          <a:endParaRPr lang="en-IE" sz="170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has a rotating Presidency – every six months another EU country takes the lead</a:t>
          </a:r>
          <a:endParaRPr lang="en-IE" sz="170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chemeClr val="accent2">
            <a:lumMod val="20000"/>
            <a:lumOff val="80000"/>
          </a:schemeClr>
        </a:solidFill>
        <a:ln>
          <a:solidFill>
            <a:schemeClr val="accent2">
              <a:lumMod val="75000"/>
            </a:schemeClr>
          </a:solidFill>
        </a:ln>
      </dgm:spPr>
      <dgm:t>
        <a:bodyPr/>
        <a:lstStyle/>
        <a:p>
          <a:pPr rtl="0"/>
          <a:r>
            <a:rPr lang="en-GB" sz="1700">
              <a:solidFill>
                <a:schemeClr val="tx1"/>
              </a:solidFill>
            </a:rPr>
            <a:t>meets in Brussels or Luxembourg</a:t>
          </a:r>
          <a:endParaRPr lang="en-IE" sz="170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a:noFill/>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708258" y="31398"/>
          <a:ext cx="3119356" cy="2305192"/>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1338766" y="1918616"/>
          <a:ext cx="2687955" cy="645960"/>
        </a:xfrm>
        <a:prstGeom prst="rect">
          <a:avLst/>
        </a:prstGeom>
        <a:solidFill>
          <a:schemeClr val="accent6">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1914</a:t>
          </a:r>
        </a:p>
      </dsp:txBody>
      <dsp:txXfrm>
        <a:off x="1338766" y="1918616"/>
        <a:ext cx="2687955" cy="645960"/>
      </dsp:txXfrm>
    </dsp:sp>
    <dsp:sp modelId="{88BD178F-D8A5-4038-AB32-EB171CB24442}">
      <dsp:nvSpPr>
        <dsp:cNvPr id="0" name=""/>
        <dsp:cNvSpPr/>
      </dsp:nvSpPr>
      <dsp:spPr>
        <a:xfrm>
          <a:off x="4418467" y="31398"/>
          <a:ext cx="3119356" cy="2305192"/>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5048975" y="1918616"/>
          <a:ext cx="2687955" cy="645960"/>
        </a:xfrm>
        <a:prstGeom prst="rect">
          <a:avLst/>
        </a:prstGeom>
        <a:solidFill>
          <a:schemeClr val="accent6">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1918</a:t>
          </a:r>
        </a:p>
      </dsp:txBody>
      <dsp:txXfrm>
        <a:off x="5048975" y="1918616"/>
        <a:ext cx="2687955" cy="645960"/>
      </dsp:txXfrm>
    </dsp:sp>
    <dsp:sp modelId="{3950F79D-9A6C-40C2-BCB4-208FB67CFEF2}">
      <dsp:nvSpPr>
        <dsp:cNvPr id="0" name=""/>
        <dsp:cNvSpPr/>
      </dsp:nvSpPr>
      <dsp:spPr>
        <a:xfrm>
          <a:off x="708258" y="2896423"/>
          <a:ext cx="3119356" cy="2305192"/>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1338766" y="4783641"/>
          <a:ext cx="2687955" cy="645960"/>
        </a:xfrm>
        <a:prstGeom prst="rect">
          <a:avLst/>
        </a:prstGeom>
        <a:solidFill>
          <a:schemeClr val="accent6">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1939</a:t>
          </a:r>
        </a:p>
      </dsp:txBody>
      <dsp:txXfrm>
        <a:off x="1338766" y="4783641"/>
        <a:ext cx="2687955" cy="645960"/>
      </dsp:txXfrm>
    </dsp:sp>
    <dsp:sp modelId="{8843B5AF-756E-43EC-B20E-8E43EE9C1DE7}">
      <dsp:nvSpPr>
        <dsp:cNvPr id="0" name=""/>
        <dsp:cNvSpPr/>
      </dsp:nvSpPr>
      <dsp:spPr>
        <a:xfrm>
          <a:off x="4418467" y="2896423"/>
          <a:ext cx="3119356" cy="2305192"/>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5048975" y="4783641"/>
          <a:ext cx="2687955" cy="645960"/>
        </a:xfrm>
        <a:prstGeom prst="rect">
          <a:avLst/>
        </a:prstGeom>
        <a:solidFill>
          <a:schemeClr val="accent6">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1945</a:t>
          </a:r>
        </a:p>
      </dsp:txBody>
      <dsp:txXfrm>
        <a:off x="5048975" y="4783641"/>
        <a:ext cx="2687955" cy="6459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25897"/>
          <a:ext cx="4691424" cy="732986"/>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a:solidFill>
                <a:schemeClr val="tx1"/>
              </a:solidFill>
            </a:rPr>
            <a:t>is the voice of European citizens</a:t>
          </a:r>
          <a:endParaRPr lang="en-IE" sz="1800" b="0" kern="1200">
            <a:solidFill>
              <a:schemeClr val="tx1"/>
            </a:solidFill>
          </a:endParaRPr>
        </a:p>
      </dsp:txBody>
      <dsp:txXfrm>
        <a:off x="35781" y="61678"/>
        <a:ext cx="4619862" cy="661424"/>
      </dsp:txXfrm>
    </dsp:sp>
    <dsp:sp modelId="{4FE1037A-DEA2-4953-80B1-C4AB23FF5CB3}">
      <dsp:nvSpPr>
        <dsp:cNvPr id="0" name=""/>
        <dsp:cNvSpPr/>
      </dsp:nvSpPr>
      <dsp:spPr>
        <a:xfrm>
          <a:off x="0" y="836644"/>
          <a:ext cx="4691424" cy="732986"/>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a:solidFill>
                <a:schemeClr val="tx1"/>
              </a:solidFill>
            </a:rPr>
            <a:t>has Members from all EU countries directly elected by citizens every five years</a:t>
          </a:r>
          <a:endParaRPr lang="en-IE" sz="1800" b="0" kern="1200">
            <a:solidFill>
              <a:schemeClr val="tx1"/>
            </a:solidFill>
          </a:endParaRPr>
        </a:p>
      </dsp:txBody>
      <dsp:txXfrm>
        <a:off x="35781" y="872425"/>
        <a:ext cx="4619862" cy="661424"/>
      </dsp:txXfrm>
    </dsp:sp>
    <dsp:sp modelId="{07C6446F-ECCD-4CA1-8344-080591932ED6}">
      <dsp:nvSpPr>
        <dsp:cNvPr id="0" name=""/>
        <dsp:cNvSpPr/>
      </dsp:nvSpPr>
      <dsp:spPr>
        <a:xfrm>
          <a:off x="0" y="1647391"/>
          <a:ext cx="4691424" cy="732986"/>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a:solidFill>
                <a:schemeClr val="tx1"/>
              </a:solidFill>
            </a:rPr>
            <a:t>discusses new laws proposed by the European Commission</a:t>
          </a:r>
          <a:endParaRPr lang="en-IE" sz="1800" b="0" kern="1200">
            <a:solidFill>
              <a:schemeClr val="tx1"/>
            </a:solidFill>
          </a:endParaRPr>
        </a:p>
      </dsp:txBody>
      <dsp:txXfrm>
        <a:off x="35781" y="1683172"/>
        <a:ext cx="4619862" cy="661424"/>
      </dsp:txXfrm>
    </dsp:sp>
    <dsp:sp modelId="{715891AF-FC43-40E9-9BA1-84AAEC706364}">
      <dsp:nvSpPr>
        <dsp:cNvPr id="0" name=""/>
        <dsp:cNvSpPr/>
      </dsp:nvSpPr>
      <dsp:spPr>
        <a:xfrm>
          <a:off x="0" y="2458138"/>
          <a:ext cx="4691424" cy="732986"/>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a:solidFill>
                <a:schemeClr val="tx1"/>
              </a:solidFill>
            </a:rPr>
            <a:t>modifies (if necessary) and decides these laws together with the Council</a:t>
          </a:r>
          <a:endParaRPr lang="en-IE" sz="1800" b="0" kern="1200">
            <a:solidFill>
              <a:schemeClr val="tx1"/>
            </a:solidFill>
          </a:endParaRPr>
        </a:p>
      </dsp:txBody>
      <dsp:txXfrm>
        <a:off x="35781" y="2493919"/>
        <a:ext cx="4619862" cy="661424"/>
      </dsp:txXfrm>
    </dsp:sp>
    <dsp:sp modelId="{1BA08AB3-DFE7-4294-97EA-0DE79AB5366F}">
      <dsp:nvSpPr>
        <dsp:cNvPr id="0" name=""/>
        <dsp:cNvSpPr/>
      </dsp:nvSpPr>
      <dsp:spPr>
        <a:xfrm>
          <a:off x="0" y="3268884"/>
          <a:ext cx="4691424" cy="732986"/>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a:solidFill>
                <a:schemeClr val="tx1"/>
              </a:solidFill>
            </a:rPr>
            <a:t>elects the President of the European Commission</a:t>
          </a:r>
          <a:endParaRPr lang="en-IE" sz="1800" b="0" kern="1200">
            <a:solidFill>
              <a:schemeClr val="tx1"/>
            </a:solidFill>
          </a:endParaRPr>
        </a:p>
      </dsp:txBody>
      <dsp:txXfrm>
        <a:off x="35781" y="3304665"/>
        <a:ext cx="4619862" cy="661424"/>
      </dsp:txXfrm>
    </dsp:sp>
    <dsp:sp modelId="{C9254F1F-409A-4C00-BAEE-417CE0DBBEC0}">
      <dsp:nvSpPr>
        <dsp:cNvPr id="0" name=""/>
        <dsp:cNvSpPr/>
      </dsp:nvSpPr>
      <dsp:spPr>
        <a:xfrm>
          <a:off x="0" y="4079631"/>
          <a:ext cx="4691424" cy="732986"/>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a:solidFill>
                <a:schemeClr val="tx1"/>
              </a:solidFill>
            </a:rPr>
            <a:t>approves the EU budget</a:t>
          </a:r>
          <a:endParaRPr lang="en-IE" sz="1800" b="0" kern="1200">
            <a:solidFill>
              <a:schemeClr val="tx1"/>
            </a:solidFill>
          </a:endParaRPr>
        </a:p>
      </dsp:txBody>
      <dsp:txXfrm>
        <a:off x="35781" y="4115412"/>
        <a:ext cx="4619862" cy="661424"/>
      </dsp:txXfrm>
    </dsp:sp>
    <dsp:sp modelId="{394A40C5-2767-41BB-851C-AE743E22805B}">
      <dsp:nvSpPr>
        <dsp:cNvPr id="0" name=""/>
        <dsp:cNvSpPr/>
      </dsp:nvSpPr>
      <dsp:spPr>
        <a:xfrm>
          <a:off x="0" y="4890378"/>
          <a:ext cx="4691424" cy="732986"/>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a:solidFill>
                <a:schemeClr val="tx1"/>
              </a:solidFill>
            </a:rPr>
            <a:t>holds at least six sessions per year in Brussels (Belgium) and 12 in Strasbourg (France</a:t>
          </a:r>
          <a:r>
            <a:rPr lang="en-GB" sz="1900" b="0" kern="1200">
              <a:solidFill>
                <a:schemeClr val="tx1"/>
              </a:solidFill>
            </a:rPr>
            <a:t>)</a:t>
          </a:r>
          <a:endParaRPr lang="en-IE" sz="1900" b="0" kern="1200">
            <a:solidFill>
              <a:schemeClr val="tx1"/>
            </a:solidFill>
          </a:endParaRPr>
        </a:p>
      </dsp:txBody>
      <dsp:txXfrm>
        <a:off x="35781" y="4926159"/>
        <a:ext cx="4619862" cy="6614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7936"/>
          <a:ext cx="4380921" cy="69264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a:solidFill>
                <a:schemeClr val="tx1"/>
              </a:solidFill>
            </a:rPr>
            <a:t>keeps track of EU laws</a:t>
          </a:r>
          <a:endParaRPr lang="en-IE" sz="1700" b="0" kern="1200">
            <a:solidFill>
              <a:schemeClr val="tx1"/>
            </a:solidFill>
          </a:endParaRPr>
        </a:p>
      </dsp:txBody>
      <dsp:txXfrm>
        <a:off x="33812" y="51748"/>
        <a:ext cx="4313297" cy="625016"/>
      </dsp:txXfrm>
    </dsp:sp>
    <dsp:sp modelId="{76251A12-CCF7-4C47-8263-EFA408C3CF50}">
      <dsp:nvSpPr>
        <dsp:cNvPr id="0" name=""/>
        <dsp:cNvSpPr/>
      </dsp:nvSpPr>
      <dsp:spPr>
        <a:xfrm>
          <a:off x="0" y="817137"/>
          <a:ext cx="4380921" cy="69264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a:solidFill>
                <a:schemeClr val="tx1"/>
              </a:solidFill>
            </a:rPr>
            <a:t>makes sure that EU countries respect EU laws</a:t>
          </a:r>
          <a:endParaRPr lang="en-IE" sz="1700" b="0" kern="1200">
            <a:solidFill>
              <a:schemeClr val="tx1"/>
            </a:solidFill>
          </a:endParaRPr>
        </a:p>
      </dsp:txBody>
      <dsp:txXfrm>
        <a:off x="33812" y="850949"/>
        <a:ext cx="4313297" cy="625016"/>
      </dsp:txXfrm>
    </dsp:sp>
    <dsp:sp modelId="{CF2A7349-FD6F-4252-85AD-61C5186BA692}">
      <dsp:nvSpPr>
        <dsp:cNvPr id="0" name=""/>
        <dsp:cNvSpPr/>
      </dsp:nvSpPr>
      <dsp:spPr>
        <a:xfrm>
          <a:off x="0" y="1616337"/>
          <a:ext cx="4380921" cy="69264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a:solidFill>
                <a:schemeClr val="tx1"/>
              </a:solidFill>
            </a:rPr>
            <a:t>advises national courts on the interpretation of these laws</a:t>
          </a:r>
          <a:endParaRPr lang="en-IE" sz="1700" b="0" kern="1200">
            <a:solidFill>
              <a:schemeClr val="tx1"/>
            </a:solidFill>
          </a:endParaRPr>
        </a:p>
      </dsp:txBody>
      <dsp:txXfrm>
        <a:off x="33812" y="1650149"/>
        <a:ext cx="4313297" cy="625016"/>
      </dsp:txXfrm>
    </dsp:sp>
    <dsp:sp modelId="{38D475D4-539D-4596-9BBC-8AE7671242F2}">
      <dsp:nvSpPr>
        <dsp:cNvPr id="0" name=""/>
        <dsp:cNvSpPr/>
      </dsp:nvSpPr>
      <dsp:spPr>
        <a:xfrm>
          <a:off x="0" y="2415537"/>
          <a:ext cx="4380921" cy="69264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a:solidFill>
                <a:schemeClr val="tx1"/>
              </a:solidFill>
            </a:rPr>
            <a:t>fines countries if they do not respect EU laws</a:t>
          </a:r>
          <a:endParaRPr lang="en-IE" sz="1700" b="0" kern="1200">
            <a:solidFill>
              <a:schemeClr val="tx1"/>
            </a:solidFill>
          </a:endParaRPr>
        </a:p>
      </dsp:txBody>
      <dsp:txXfrm>
        <a:off x="33812" y="2449349"/>
        <a:ext cx="4313297" cy="625016"/>
      </dsp:txXfrm>
    </dsp:sp>
    <dsp:sp modelId="{1A46EE3F-EBAE-49BA-B7F2-D3D3A3B2D42A}">
      <dsp:nvSpPr>
        <dsp:cNvPr id="0" name=""/>
        <dsp:cNvSpPr/>
      </dsp:nvSpPr>
      <dsp:spPr>
        <a:xfrm>
          <a:off x="0" y="3214737"/>
          <a:ext cx="4380921" cy="69264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a:solidFill>
                <a:schemeClr val="tx1"/>
              </a:solidFill>
            </a:rPr>
            <a:t>checks if the laws respect fundamental rights (e.g. freedom of speech, freedom of the press)</a:t>
          </a:r>
          <a:endParaRPr lang="en-IE" sz="1700" b="0" kern="1200">
            <a:solidFill>
              <a:schemeClr val="tx1"/>
            </a:solidFill>
          </a:endParaRPr>
        </a:p>
      </dsp:txBody>
      <dsp:txXfrm>
        <a:off x="33812" y="3248549"/>
        <a:ext cx="4313297" cy="625016"/>
      </dsp:txXfrm>
    </dsp:sp>
    <dsp:sp modelId="{5C025595-DB12-4375-8957-7A2E9C9E3075}">
      <dsp:nvSpPr>
        <dsp:cNvPr id="0" name=""/>
        <dsp:cNvSpPr/>
      </dsp:nvSpPr>
      <dsp:spPr>
        <a:xfrm>
          <a:off x="0" y="4013936"/>
          <a:ext cx="4380921" cy="69264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a:solidFill>
                <a:schemeClr val="tx1"/>
              </a:solidFill>
            </a:rPr>
            <a:t>consists of one judge per EU country</a:t>
          </a:r>
          <a:endParaRPr lang="en-IE" sz="1700" b="0" kern="1200">
            <a:solidFill>
              <a:schemeClr val="tx1"/>
            </a:solidFill>
          </a:endParaRPr>
        </a:p>
      </dsp:txBody>
      <dsp:txXfrm>
        <a:off x="33812" y="4047748"/>
        <a:ext cx="4313297" cy="625016"/>
      </dsp:txXfrm>
    </dsp:sp>
    <dsp:sp modelId="{E336DEEA-8F31-45DB-B883-3F3802818CA2}">
      <dsp:nvSpPr>
        <dsp:cNvPr id="0" name=""/>
        <dsp:cNvSpPr/>
      </dsp:nvSpPr>
      <dsp:spPr>
        <a:xfrm>
          <a:off x="0" y="4813136"/>
          <a:ext cx="4380921" cy="69264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a:solidFill>
                <a:schemeClr val="tx1"/>
              </a:solidFill>
            </a:rPr>
            <a:t>is located in Luxembourg</a:t>
          </a:r>
          <a:endParaRPr lang="en-IE" sz="1700" b="0" kern="1200">
            <a:solidFill>
              <a:schemeClr val="tx1"/>
            </a:solidFill>
          </a:endParaRPr>
        </a:p>
      </dsp:txBody>
      <dsp:txXfrm>
        <a:off x="33812" y="4846948"/>
        <a:ext cx="4313297" cy="6250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0"/>
          <a:ext cx="4448578" cy="95472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checks whether the EU’s budget has been correctly spent</a:t>
          </a:r>
          <a:endParaRPr lang="en-IE" sz="1800" b="0" kern="1200">
            <a:solidFill>
              <a:schemeClr val="tx1"/>
            </a:solidFill>
          </a:endParaRPr>
        </a:p>
      </dsp:txBody>
      <dsp:txXfrm>
        <a:off x="46606" y="46606"/>
        <a:ext cx="4355366" cy="861508"/>
      </dsp:txXfrm>
    </dsp:sp>
    <dsp:sp modelId="{9377D582-878E-4013-AA68-6AAB08392164}">
      <dsp:nvSpPr>
        <dsp:cNvPr id="0" name=""/>
        <dsp:cNvSpPr/>
      </dsp:nvSpPr>
      <dsp:spPr>
        <a:xfrm>
          <a:off x="0" y="1117092"/>
          <a:ext cx="4448578" cy="95472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reports fraud, corruption or other illegal activity</a:t>
          </a:r>
          <a:endParaRPr lang="en-IE" sz="1800" b="0" kern="1200">
            <a:solidFill>
              <a:schemeClr val="tx1"/>
            </a:solidFill>
          </a:endParaRPr>
        </a:p>
      </dsp:txBody>
      <dsp:txXfrm>
        <a:off x="46606" y="1163698"/>
        <a:ext cx="4355366" cy="86150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0"/>
          <a:ext cx="4279857" cy="95472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a:solidFill>
                <a:schemeClr val="tx1"/>
              </a:solidFill>
            </a:rPr>
            <a:t>advises EU policymakers on how to best spend the budget</a:t>
          </a:r>
          <a:endParaRPr lang="en-IE" sz="1800" b="0" kern="1200">
            <a:solidFill>
              <a:schemeClr val="tx1"/>
            </a:solidFill>
          </a:endParaRPr>
        </a:p>
      </dsp:txBody>
      <dsp:txXfrm>
        <a:off x="46606" y="46606"/>
        <a:ext cx="4186645" cy="861508"/>
      </dsp:txXfrm>
    </dsp:sp>
    <dsp:sp modelId="{F0EC1485-D59A-4587-BBA3-A5E170B387A4}">
      <dsp:nvSpPr>
        <dsp:cNvPr id="0" name=""/>
        <dsp:cNvSpPr/>
      </dsp:nvSpPr>
      <dsp:spPr>
        <a:xfrm>
          <a:off x="0" y="1109346"/>
          <a:ext cx="4279857" cy="95472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has Members appointed by the Council for six-year terms</a:t>
          </a:r>
          <a:endParaRPr lang="en-IE" sz="1800" b="0" kern="1200">
            <a:solidFill>
              <a:schemeClr val="tx1"/>
            </a:solidFill>
          </a:endParaRPr>
        </a:p>
      </dsp:txBody>
      <dsp:txXfrm>
        <a:off x="46606" y="1155952"/>
        <a:ext cx="4186645" cy="8615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0"/>
          <a:ext cx="4111930" cy="405746"/>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leads EU economic and monetary policy</a:t>
          </a:r>
          <a:endParaRPr lang="en-IE" sz="1700" kern="1200">
            <a:solidFill>
              <a:schemeClr val="tx1"/>
            </a:solidFill>
          </a:endParaRPr>
        </a:p>
      </dsp:txBody>
      <dsp:txXfrm>
        <a:off x="19807" y="19807"/>
        <a:ext cx="4072316" cy="366132"/>
      </dsp:txXfrm>
    </dsp:sp>
    <dsp:sp modelId="{96B08EC4-E184-402A-B8AE-06B1F3D1D569}">
      <dsp:nvSpPr>
        <dsp:cNvPr id="0" name=""/>
        <dsp:cNvSpPr/>
      </dsp:nvSpPr>
      <dsp:spPr>
        <a:xfrm>
          <a:off x="0" y="509162"/>
          <a:ext cx="4111930" cy="443664"/>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manages the European currency – the ‘euro’</a:t>
          </a:r>
          <a:endParaRPr lang="en-IE" sz="1700" kern="1200">
            <a:solidFill>
              <a:schemeClr val="tx1"/>
            </a:solidFill>
          </a:endParaRPr>
        </a:p>
      </dsp:txBody>
      <dsp:txXfrm>
        <a:off x="21658" y="530820"/>
        <a:ext cx="4068614" cy="400348"/>
      </dsp:txXfrm>
    </dsp:sp>
    <dsp:sp modelId="{47FE0501-D40E-47EC-9E41-423B2E236FAA}">
      <dsp:nvSpPr>
        <dsp:cNvPr id="0" name=""/>
        <dsp:cNvSpPr/>
      </dsp:nvSpPr>
      <dsp:spPr>
        <a:xfrm>
          <a:off x="0" y="1024596"/>
          <a:ext cx="4111930" cy="93600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is responsible for keeping the euro and prices stable</a:t>
          </a:r>
          <a:endParaRPr lang="en-IE" sz="1700" kern="1200">
            <a:solidFill>
              <a:schemeClr val="tx1"/>
            </a:solidFill>
          </a:endParaRPr>
        </a:p>
      </dsp:txBody>
      <dsp:txXfrm>
        <a:off x="45692" y="1070288"/>
        <a:ext cx="4020546" cy="844616"/>
      </dsp:txXfrm>
    </dsp:sp>
    <dsp:sp modelId="{68522F37-124D-4507-9DE5-1B75C78B6420}">
      <dsp:nvSpPr>
        <dsp:cNvPr id="0" name=""/>
        <dsp:cNvSpPr/>
      </dsp:nvSpPr>
      <dsp:spPr>
        <a:xfrm>
          <a:off x="0" y="2065598"/>
          <a:ext cx="4111930" cy="435333"/>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fixes interest rates for the euro area</a:t>
          </a:r>
          <a:endParaRPr lang="en-IE" sz="1700" kern="1200">
            <a:solidFill>
              <a:schemeClr val="tx1"/>
            </a:solidFill>
          </a:endParaRPr>
        </a:p>
      </dsp:txBody>
      <dsp:txXfrm>
        <a:off x="21251" y="2086849"/>
        <a:ext cx="4069428" cy="392831"/>
      </dsp:txXfrm>
    </dsp:sp>
    <dsp:sp modelId="{6EE063DE-7F51-4108-9284-6ADD12F54A5A}">
      <dsp:nvSpPr>
        <dsp:cNvPr id="0" name=""/>
        <dsp:cNvSpPr/>
      </dsp:nvSpPr>
      <dsp:spPr>
        <a:xfrm>
          <a:off x="0" y="2613866"/>
          <a:ext cx="4111930" cy="93600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works with the national central banks of EU countries</a:t>
          </a:r>
          <a:endParaRPr lang="en-IE" sz="1700" kern="1200">
            <a:solidFill>
              <a:schemeClr val="tx1"/>
            </a:solidFill>
          </a:endParaRPr>
        </a:p>
      </dsp:txBody>
      <dsp:txXfrm>
        <a:off x="45692" y="2659558"/>
        <a:ext cx="4020546" cy="844616"/>
      </dsp:txXfrm>
    </dsp:sp>
    <dsp:sp modelId="{9CF11A85-D206-4F40-B8C3-898189EA253A}">
      <dsp:nvSpPr>
        <dsp:cNvPr id="0" name=""/>
        <dsp:cNvSpPr/>
      </dsp:nvSpPr>
      <dsp:spPr>
        <a:xfrm>
          <a:off x="0" y="3644090"/>
          <a:ext cx="4111930" cy="93600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has six Members appointed by the Council for an eight-year term </a:t>
          </a:r>
          <a:r>
            <a:rPr lang="en-US" sz="1700" kern="1200">
              <a:solidFill>
                <a:schemeClr val="tx1"/>
              </a:solidFill>
            </a:rPr>
            <a:t>that cannot be renewed</a:t>
          </a:r>
          <a:endParaRPr lang="en-IE" sz="1700" kern="1200">
            <a:solidFill>
              <a:schemeClr val="tx1"/>
            </a:solidFill>
          </a:endParaRPr>
        </a:p>
      </dsp:txBody>
      <dsp:txXfrm>
        <a:off x="45692" y="3689782"/>
        <a:ext cx="4020546" cy="844616"/>
      </dsp:txXfrm>
    </dsp:sp>
    <dsp:sp modelId="{EB4B9D14-D3E8-449B-95FA-9A5E38DB987B}">
      <dsp:nvSpPr>
        <dsp:cNvPr id="0" name=""/>
        <dsp:cNvSpPr/>
      </dsp:nvSpPr>
      <dsp:spPr>
        <a:xfrm>
          <a:off x="0" y="4686350"/>
          <a:ext cx="4111930" cy="45469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is located in Frankfurt (Germany)</a:t>
          </a:r>
          <a:endParaRPr lang="en-IE" sz="1700" kern="1200">
            <a:solidFill>
              <a:schemeClr val="tx1"/>
            </a:solidFill>
          </a:endParaRPr>
        </a:p>
      </dsp:txBody>
      <dsp:txXfrm>
        <a:off x="22196" y="4708546"/>
        <a:ext cx="4067538" cy="41029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rotWithShape="1">
          <a:blip xmlns:r="http://schemas.openxmlformats.org/officeDocument/2006/relationships" r:embed="rId1"/>
          <a:srcRect/>
          <a:stretch>
            <a:fillRect l="-12000" r="-12000"/>
          </a:stretch>
        </a:blipFill>
        <a:ln>
          <a:no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US" sz="1800" b="0" kern="1200">
              <a:solidFill>
                <a:schemeClr val="tx1"/>
              </a:solidFill>
              <a:latin typeface="Calibri Light" panose="020F0302020204030204"/>
            </a:rPr>
            <a:t>Citizen's Initiatives</a:t>
          </a:r>
          <a:endParaRPr lang="en-US" sz="1800" b="0" kern="1200">
            <a:solidFill>
              <a:schemeClr val="tx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rotWithShape="1">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US" sz="1800" kern="1200">
              <a:solidFill>
                <a:schemeClr val="tx1"/>
              </a:solidFill>
              <a:latin typeface="Calibri Light" panose="020F0302020204030204"/>
            </a:rPr>
            <a:t>European Youth Week</a:t>
          </a:r>
          <a:endParaRPr lang="en-US" sz="1800" kern="1200">
            <a:solidFill>
              <a:schemeClr val="tx1"/>
            </a:solidFill>
          </a:endParaRPr>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rotWithShape="1">
          <a:blip xmlns:r="http://schemas.openxmlformats.org/officeDocument/2006/relationships" r:embed="rId3"/>
          <a:srcRect/>
          <a:stretch>
            <a:fillRect l="-5000" r="-5000"/>
          </a:stretch>
        </a:blipFill>
        <a:ln>
          <a:no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noProof="0">
              <a:solidFill>
                <a:schemeClr val="tx1"/>
              </a:solidFill>
              <a:latin typeface="Calibri Light" panose="020F0302020204030204"/>
            </a:rPr>
            <a:t>European Youth Event (EYE)</a:t>
          </a:r>
          <a:endParaRPr lang="en-IE" sz="1800" kern="1200" noProof="0">
            <a:solidFill>
              <a:schemeClr val="tx1"/>
            </a:solidFill>
          </a:endParaRPr>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rotWithShape="1">
          <a:blip xmlns:r="http://schemas.openxmlformats.org/officeDocument/2006/relationships" r:embed="rId4"/>
          <a:srcRect/>
          <a:stretch>
            <a:fillRect t="-11000" b="-11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US" sz="1800" kern="1200">
              <a:solidFill>
                <a:schemeClr val="tx1"/>
              </a:solidFill>
              <a:latin typeface="Calibri Light" panose="020F0302020204030204"/>
            </a:rPr>
            <a:t>Your Europe, Your Say (YEYS)</a:t>
          </a:r>
          <a:endParaRPr lang="en-US" sz="1800" kern="1200">
            <a:solidFill>
              <a:schemeClr val="tx1"/>
            </a:solidFill>
          </a:endParaRPr>
        </a:p>
      </dsp:txBody>
      <dsp:txXfrm>
        <a:off x="4693994" y="4315426"/>
        <a:ext cx="2421946" cy="5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FFD1D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IE" sz="1700" b="0" kern="1200">
              <a:solidFill>
                <a:schemeClr val="tx1"/>
              </a:solidFill>
            </a:rPr>
            <a:t>Youth Guarantee Scheme </a:t>
          </a:r>
          <a:endParaRPr lang="en-US" sz="1700" b="0" kern="1200">
            <a:solidFill>
              <a:schemeClr val="tx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FFD1D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a:solidFill>
                <a:schemeClr val="tx1"/>
              </a:solidFill>
            </a:rPr>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FFD1D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a:solidFill>
                <a:schemeClr val="tx1"/>
              </a:solidFill>
            </a:rPr>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FFD1D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a:solidFill>
                <a:schemeClr val="tx1"/>
              </a:solidFill>
            </a:rPr>
            <a:t>European Solidarity Corps</a:t>
          </a:r>
        </a:p>
      </dsp:txBody>
      <dsp:txXfrm>
        <a:off x="4662432" y="4091408"/>
        <a:ext cx="2290675" cy="5504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4639" y="567759"/>
          <a:ext cx="2277412" cy="171972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4967" y="1963960"/>
          <a:ext cx="1962450" cy="471609"/>
        </a:xfrm>
        <a:prstGeom prst="rect">
          <a:avLst/>
        </a:prstGeom>
        <a:solidFill>
          <a:srgbClr val="FFD1D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IE" sz="1600" b="0" kern="1200">
              <a:solidFill>
                <a:schemeClr val="tx1"/>
              </a:solidFill>
            </a:rPr>
            <a:t>Discover EU</a:t>
          </a:r>
          <a:endParaRPr lang="en-US" sz="1600" b="0" kern="1200">
            <a:solidFill>
              <a:schemeClr val="tx1"/>
            </a:solidFill>
          </a:endParaRPr>
        </a:p>
      </dsp:txBody>
      <dsp:txXfrm>
        <a:off x="464967" y="1963960"/>
        <a:ext cx="1962450" cy="471609"/>
      </dsp:txXfrm>
    </dsp:sp>
    <dsp:sp modelId="{E7843C9F-8C3E-416B-B267-8F089EBBC993}">
      <dsp:nvSpPr>
        <dsp:cNvPr id="0" name=""/>
        <dsp:cNvSpPr/>
      </dsp:nvSpPr>
      <dsp:spPr>
        <a:xfrm>
          <a:off x="2712002" y="576940"/>
          <a:ext cx="2277412" cy="168299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72330" y="1954780"/>
          <a:ext cx="1962450" cy="471609"/>
        </a:xfrm>
        <a:prstGeom prst="rect">
          <a:avLst/>
        </a:prstGeom>
        <a:solidFill>
          <a:srgbClr val="FFD1D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IE" sz="1600" b="0" kern="1200">
              <a:solidFill>
                <a:schemeClr val="tx1"/>
              </a:solidFill>
            </a:rPr>
            <a:t>Free roaming</a:t>
          </a:r>
          <a:endParaRPr lang="en-US" sz="1600" b="0" kern="1200">
            <a:solidFill>
              <a:schemeClr val="tx1"/>
            </a:solidFill>
          </a:endParaRPr>
        </a:p>
      </dsp:txBody>
      <dsp:txXfrm>
        <a:off x="3172330" y="1954780"/>
        <a:ext cx="1962450" cy="471609"/>
      </dsp:txXfrm>
    </dsp:sp>
    <dsp:sp modelId="{99B07678-D303-4844-926B-7BEC24326CBC}">
      <dsp:nvSpPr>
        <dsp:cNvPr id="0" name=""/>
        <dsp:cNvSpPr/>
      </dsp:nvSpPr>
      <dsp:spPr>
        <a:xfrm>
          <a:off x="5419364" y="563719"/>
          <a:ext cx="2277412" cy="168299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844408" y="1941076"/>
          <a:ext cx="2042283" cy="524491"/>
        </a:xfrm>
        <a:prstGeom prst="rect">
          <a:avLst/>
        </a:prstGeom>
        <a:solidFill>
          <a:srgbClr val="FFD1D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a:solidFill>
                <a:schemeClr val="tx1"/>
              </a:solidFill>
            </a:rPr>
            <a:t>Healthcare assistance</a:t>
          </a:r>
        </a:p>
      </dsp:txBody>
      <dsp:txXfrm>
        <a:off x="5844408" y="1941076"/>
        <a:ext cx="2042283" cy="524491"/>
      </dsp:txXfrm>
    </dsp:sp>
    <dsp:sp modelId="{6A46E911-F4E9-4148-A02B-E55EE38ED28C}">
      <dsp:nvSpPr>
        <dsp:cNvPr id="0" name=""/>
        <dsp:cNvSpPr/>
      </dsp:nvSpPr>
      <dsp:spPr>
        <a:xfrm>
          <a:off x="1360048" y="2697060"/>
          <a:ext cx="2277412" cy="168299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0376" y="4074900"/>
          <a:ext cx="1962450" cy="471609"/>
        </a:xfrm>
        <a:prstGeom prst="rect">
          <a:avLst/>
        </a:prstGeom>
        <a:solidFill>
          <a:srgbClr val="FFD1D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IE" sz="1600" kern="1200">
              <a:solidFill>
                <a:schemeClr val="tx1"/>
              </a:solidFill>
            </a:rPr>
            <a:t>Passenger rights</a:t>
          </a:r>
          <a:endParaRPr lang="en-US" sz="1600" kern="1200">
            <a:solidFill>
              <a:schemeClr val="tx1"/>
            </a:solidFill>
          </a:endParaRPr>
        </a:p>
      </dsp:txBody>
      <dsp:txXfrm>
        <a:off x="1820376" y="4074900"/>
        <a:ext cx="1962450" cy="471609"/>
      </dsp:txXfrm>
    </dsp:sp>
    <dsp:sp modelId="{B3E90C2C-69B7-4CB0-9087-59A5D2830EDB}">
      <dsp:nvSpPr>
        <dsp:cNvPr id="0" name=""/>
        <dsp:cNvSpPr/>
      </dsp:nvSpPr>
      <dsp:spPr>
        <a:xfrm>
          <a:off x="4067410" y="2681887"/>
          <a:ext cx="2277412" cy="168299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490923" y="4092030"/>
          <a:ext cx="2035375" cy="532301"/>
        </a:xfrm>
        <a:prstGeom prst="rect">
          <a:avLst/>
        </a:prstGeom>
        <a:solidFill>
          <a:srgbClr val="FFD1D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IE" sz="1600" b="0" kern="1200">
              <a:solidFill>
                <a:schemeClr val="tx1"/>
              </a:solidFill>
            </a:rPr>
            <a:t>Access to digital subscriptions</a:t>
          </a:r>
          <a:endParaRPr lang="en-US" sz="1600" b="0" kern="1200">
            <a:solidFill>
              <a:schemeClr val="tx1"/>
            </a:solidFill>
          </a:endParaRPr>
        </a:p>
      </dsp:txBody>
      <dsp:txXfrm>
        <a:off x="4490923" y="4092030"/>
        <a:ext cx="2035375" cy="5323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FFD1D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IE" sz="1600" kern="1200">
              <a:solidFill>
                <a:schemeClr val="tx1"/>
              </a:solidFill>
            </a:rPr>
            <a:t>Participation</a:t>
          </a:r>
          <a:endParaRPr lang="en-US" sz="1600" b="0" kern="1200">
            <a:solidFill>
              <a:schemeClr val="tx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279544" y="1806272"/>
          <a:ext cx="1963132" cy="471773"/>
        </a:xfrm>
        <a:prstGeom prst="rect">
          <a:avLst/>
        </a:prstGeom>
        <a:solidFill>
          <a:srgbClr val="FFD1D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a:solidFill>
                <a:schemeClr val="tx1"/>
              </a:solidFill>
            </a:rPr>
            <a:t>Environmental protection</a:t>
          </a:r>
        </a:p>
      </dsp:txBody>
      <dsp:txXfrm>
        <a:off x="3279544" y="1806272"/>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FFD1D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IE" sz="1600" b="0" kern="1200">
              <a:solidFill>
                <a:schemeClr val="tx1"/>
              </a:solidFill>
            </a:rPr>
            <a:t>Consumer rights and safety</a:t>
          </a:r>
          <a:endParaRPr lang="en-US" sz="1600" b="0" kern="1200">
            <a:solidFill>
              <a:schemeClr val="tx1"/>
            </a:solidFill>
          </a:endParaRPr>
        </a:p>
      </dsp:txBody>
      <dsp:txXfrm>
        <a:off x="5920256" y="1802107"/>
        <a:ext cx="1963132" cy="471773"/>
      </dsp:txXfrm>
    </dsp:sp>
    <dsp:sp modelId="{1E9E862F-BDF6-4CFA-8C3B-B970A78BAA6D}">
      <dsp:nvSpPr>
        <dsp:cNvPr id="0" name=""/>
        <dsp:cNvSpPr/>
      </dsp:nvSpPr>
      <dsp:spPr>
        <a:xfrm>
          <a:off x="3" y="2518245"/>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465284" y="3876633"/>
          <a:ext cx="1963132" cy="471773"/>
        </a:xfrm>
        <a:prstGeom prst="rect">
          <a:avLst/>
        </a:prstGeom>
        <a:solidFill>
          <a:srgbClr val="FFD1D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a:solidFill>
                <a:schemeClr val="tx1"/>
              </a:solidFill>
            </a:rPr>
            <a:t>EU-funded projects</a:t>
          </a:r>
          <a:endParaRPr lang="en-US" sz="1600" b="0" kern="1200">
            <a:solidFill>
              <a:schemeClr val="tx1"/>
            </a:solidFill>
          </a:endParaRPr>
        </a:p>
      </dsp:txBody>
      <dsp:txXfrm>
        <a:off x="465284" y="3876633"/>
        <a:ext cx="1963132" cy="471773"/>
      </dsp:txXfrm>
    </dsp:sp>
    <dsp:sp modelId="{E7843C9F-8C3E-416B-B267-8F089EBBC993}">
      <dsp:nvSpPr>
        <dsp:cNvPr id="0" name=""/>
        <dsp:cNvSpPr/>
      </dsp:nvSpPr>
      <dsp:spPr>
        <a:xfrm>
          <a:off x="2708957" y="2518245"/>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73213" y="3903524"/>
          <a:ext cx="1963132" cy="471773"/>
        </a:xfrm>
        <a:prstGeom prst="rect">
          <a:avLst/>
        </a:prstGeom>
        <a:solidFill>
          <a:srgbClr val="FFD1D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a:solidFill>
                <a:schemeClr val="tx1"/>
              </a:solidFill>
            </a:rPr>
            <a:t>EU in the world</a:t>
          </a:r>
        </a:p>
      </dsp:txBody>
      <dsp:txXfrm>
        <a:off x="3173213" y="3903524"/>
        <a:ext cx="1963132" cy="4717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FFD1D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a:solidFill>
                <a:schemeClr val="tx1"/>
              </a:solidFill>
            </a:rPr>
            <a:t>Green Deal</a:t>
          </a: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FFD1D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err="1">
              <a:solidFill>
                <a:schemeClr val="tx1"/>
              </a:solidFill>
            </a:rPr>
            <a:t>NextGenerationEU</a:t>
          </a:r>
          <a:endParaRPr lang="en-US" sz="1800" kern="1200">
            <a:solidFill>
              <a:schemeClr val="tx1"/>
            </a:solidFill>
          </a:endParaRPr>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FFD1D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IE" sz="1800" kern="1200" noProof="0">
              <a:solidFill>
                <a:schemeClr val="tx1"/>
              </a:solidFill>
            </a:rPr>
            <a:t>Digitalisation</a:t>
          </a:r>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FFD1D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a:solidFill>
                <a:schemeClr val="tx1"/>
              </a:solidFill>
            </a:rPr>
            <a:t>Equality</a:t>
          </a:r>
        </a:p>
      </dsp:txBody>
      <dsp:txXfrm>
        <a:off x="4693994" y="4315426"/>
        <a:ext cx="2421946" cy="5820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0"/>
          <a:ext cx="3992880" cy="428839"/>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represents the EU common interests</a:t>
          </a:r>
          <a:endParaRPr lang="en-IE" sz="1700" kern="1200">
            <a:solidFill>
              <a:schemeClr val="tx1"/>
            </a:solidFill>
          </a:endParaRPr>
        </a:p>
      </dsp:txBody>
      <dsp:txXfrm>
        <a:off x="20934" y="20934"/>
        <a:ext cx="3951012" cy="386971"/>
      </dsp:txXfrm>
    </dsp:sp>
    <dsp:sp modelId="{08F48461-68D3-4A76-AAB9-A6AAE6BA7FA1}">
      <dsp:nvSpPr>
        <dsp:cNvPr id="0" name=""/>
        <dsp:cNvSpPr/>
      </dsp:nvSpPr>
      <dsp:spPr>
        <a:xfrm>
          <a:off x="0" y="505655"/>
          <a:ext cx="3992880" cy="1022703"/>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is made up of one President and a Commissioner from each EU country responsible for a specific topic</a:t>
          </a:r>
          <a:endParaRPr lang="en-IE" sz="1700" kern="1200">
            <a:solidFill>
              <a:schemeClr val="tx1"/>
            </a:solidFill>
          </a:endParaRPr>
        </a:p>
      </dsp:txBody>
      <dsp:txXfrm>
        <a:off x="49924" y="555579"/>
        <a:ext cx="3893032" cy="922855"/>
      </dsp:txXfrm>
    </dsp:sp>
    <dsp:sp modelId="{346E50CA-F6B7-41F2-8D8A-4D6332E5C97D}">
      <dsp:nvSpPr>
        <dsp:cNvPr id="0" name=""/>
        <dsp:cNvSpPr/>
      </dsp:nvSpPr>
      <dsp:spPr>
        <a:xfrm>
          <a:off x="0" y="1625671"/>
          <a:ext cx="3992880" cy="520011"/>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proposes new laws and programmes</a:t>
          </a:r>
          <a:endParaRPr lang="en-IE" sz="1700" kern="1200">
            <a:solidFill>
              <a:schemeClr val="tx1"/>
            </a:solidFill>
          </a:endParaRPr>
        </a:p>
      </dsp:txBody>
      <dsp:txXfrm>
        <a:off x="25385" y="1651056"/>
        <a:ext cx="3942110" cy="469241"/>
      </dsp:txXfrm>
    </dsp:sp>
    <dsp:sp modelId="{D37E5F20-5237-4726-B7B8-CA56F9306539}">
      <dsp:nvSpPr>
        <dsp:cNvPr id="0" name=""/>
        <dsp:cNvSpPr/>
      </dsp:nvSpPr>
      <dsp:spPr>
        <a:xfrm>
          <a:off x="0" y="2224817"/>
          <a:ext cx="3992880" cy="795058"/>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is elected by the European Parliament for </a:t>
          </a:r>
          <a:br>
            <a:rPr lang="en-GB" sz="1700" kern="1200">
              <a:solidFill>
                <a:schemeClr val="tx1"/>
              </a:solidFill>
            </a:rPr>
          </a:br>
          <a:r>
            <a:rPr lang="en-GB" sz="1700" kern="1200">
              <a:solidFill>
                <a:schemeClr val="tx1"/>
              </a:solidFill>
            </a:rPr>
            <a:t>five years</a:t>
          </a:r>
          <a:endParaRPr lang="en-IE" sz="1700" kern="1200">
            <a:solidFill>
              <a:schemeClr val="tx1"/>
            </a:solidFill>
          </a:endParaRPr>
        </a:p>
      </dsp:txBody>
      <dsp:txXfrm>
        <a:off x="38812" y="2263629"/>
        <a:ext cx="3915256" cy="717434"/>
      </dsp:txXfrm>
    </dsp:sp>
    <dsp:sp modelId="{5F4BB77E-160B-4FD3-9D8A-5F48DEBD3967}">
      <dsp:nvSpPr>
        <dsp:cNvPr id="0" name=""/>
        <dsp:cNvSpPr/>
      </dsp:nvSpPr>
      <dsp:spPr>
        <a:xfrm>
          <a:off x="0" y="3110388"/>
          <a:ext cx="3992880" cy="583705"/>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manages the EU policies and budget</a:t>
          </a:r>
          <a:endParaRPr lang="en-IE" sz="1700" kern="1200">
            <a:solidFill>
              <a:schemeClr val="tx1"/>
            </a:solidFill>
          </a:endParaRPr>
        </a:p>
      </dsp:txBody>
      <dsp:txXfrm>
        <a:off x="28494" y="3138882"/>
        <a:ext cx="3935892" cy="526717"/>
      </dsp:txXfrm>
    </dsp:sp>
    <dsp:sp modelId="{EF5BC60A-1813-445C-97E0-C76B6CBACB4C}">
      <dsp:nvSpPr>
        <dsp:cNvPr id="0" name=""/>
        <dsp:cNvSpPr/>
      </dsp:nvSpPr>
      <dsp:spPr>
        <a:xfrm>
          <a:off x="0" y="3786717"/>
          <a:ext cx="3992880" cy="933659"/>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is the guardian of the EU Treaties</a:t>
          </a:r>
          <a:endParaRPr lang="en-IE" sz="1700" kern="1200">
            <a:solidFill>
              <a:schemeClr val="tx1"/>
            </a:solidFill>
          </a:endParaRPr>
        </a:p>
      </dsp:txBody>
      <dsp:txXfrm>
        <a:off x="45577" y="3832294"/>
        <a:ext cx="3901726" cy="842505"/>
      </dsp:txXfrm>
    </dsp:sp>
    <dsp:sp modelId="{8BFCEDFB-DD43-4B25-BA9B-809ED4B7C8C6}">
      <dsp:nvSpPr>
        <dsp:cNvPr id="0" name=""/>
        <dsp:cNvSpPr/>
      </dsp:nvSpPr>
      <dsp:spPr>
        <a:xfrm>
          <a:off x="0" y="4801292"/>
          <a:ext cx="3992880" cy="545322"/>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is located in Brussels and Luxembourg</a:t>
          </a:r>
          <a:endParaRPr lang="en-IE" sz="1700" kern="1200">
            <a:solidFill>
              <a:schemeClr val="tx1"/>
            </a:solidFill>
          </a:endParaRPr>
        </a:p>
      </dsp:txBody>
      <dsp:txXfrm>
        <a:off x="26620" y="4827912"/>
        <a:ext cx="3939640" cy="4920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a:solidFill>
                <a:schemeClr val="tx1"/>
              </a:solidFill>
            </a:rPr>
            <a:t>brings together the heads of state or  government of each EU country</a:t>
          </a:r>
          <a:endParaRPr lang="en-IE" sz="1800" b="0" kern="120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a:solidFill>
                <a:schemeClr val="tx1"/>
              </a:solidFill>
            </a:rPr>
            <a:t>sets the EU’s main priorities and policy directions</a:t>
          </a:r>
          <a:endParaRPr lang="en-IE" sz="1800" b="0" kern="1200">
            <a:solidFill>
              <a:schemeClr val="tx1"/>
            </a:solidFill>
          </a:endParaRPr>
        </a:p>
      </dsp:txBody>
      <dsp:txXfrm>
        <a:off x="59399" y="1525861"/>
        <a:ext cx="4183260" cy="10980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179346"/>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a:solidFill>
                <a:schemeClr val="tx1"/>
              </a:solidFill>
            </a:rPr>
            <a:t>does not adopt EU laws</a:t>
          </a:r>
          <a:endParaRPr lang="en-IE" sz="1800" b="0" kern="1200">
            <a:solidFill>
              <a:schemeClr val="tx1"/>
            </a:solidFill>
          </a:endParaRPr>
        </a:p>
      </dsp:txBody>
      <dsp:txXfrm>
        <a:off x="57571" y="57571"/>
        <a:ext cx="3970271" cy="1064204"/>
      </dsp:txXfrm>
    </dsp:sp>
    <dsp:sp modelId="{65BBAF80-F255-434B-ABEE-1099CF7F1D78}">
      <dsp:nvSpPr>
        <dsp:cNvPr id="0" name=""/>
        <dsp:cNvSpPr/>
      </dsp:nvSpPr>
      <dsp:spPr>
        <a:xfrm>
          <a:off x="0" y="1427199"/>
          <a:ext cx="4085413" cy="1245723"/>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a:solidFill>
                <a:schemeClr val="tx1"/>
              </a:solidFill>
            </a:rPr>
            <a:t>meets at least four times a year in Brussels (Belgium) or Luxembourg (Luxembourg) for European Summits</a:t>
          </a:r>
          <a:endParaRPr lang="en-IE" sz="1800" b="0" kern="1200">
            <a:solidFill>
              <a:schemeClr val="tx1"/>
            </a:solidFill>
          </a:endParaRPr>
        </a:p>
      </dsp:txBody>
      <dsp:txXfrm>
        <a:off x="60811" y="1488010"/>
        <a:ext cx="3963791" cy="11241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97344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represents the governments of the EU countries</a:t>
          </a:r>
          <a:endParaRPr lang="en-IE" sz="1700" kern="1200">
            <a:solidFill>
              <a:schemeClr val="tx1"/>
            </a:solidFill>
          </a:endParaRPr>
        </a:p>
      </dsp:txBody>
      <dsp:txXfrm>
        <a:off x="47519" y="47519"/>
        <a:ext cx="3802596" cy="878402"/>
      </dsp:txXfrm>
    </dsp:sp>
    <dsp:sp modelId="{0573FA43-24D1-4D72-85C2-86103A7FCEF0}">
      <dsp:nvSpPr>
        <dsp:cNvPr id="0" name=""/>
        <dsp:cNvSpPr/>
      </dsp:nvSpPr>
      <dsp:spPr>
        <a:xfrm>
          <a:off x="0" y="1169689"/>
          <a:ext cx="3897634" cy="97344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brings together ministers of EU countries who meet to discuss EU matters (agriculture, foreign affairs, justice, etc.)</a:t>
          </a:r>
          <a:endParaRPr lang="en-IE" sz="1700" kern="1200">
            <a:solidFill>
              <a:schemeClr val="tx1"/>
            </a:solidFill>
          </a:endParaRPr>
        </a:p>
      </dsp:txBody>
      <dsp:txXfrm>
        <a:off x="47519" y="1217208"/>
        <a:ext cx="3802596" cy="878402"/>
      </dsp:txXfrm>
    </dsp:sp>
    <dsp:sp modelId="{050DFA99-827A-4EA5-8157-94CD9436E216}">
      <dsp:nvSpPr>
        <dsp:cNvPr id="0" name=""/>
        <dsp:cNvSpPr/>
      </dsp:nvSpPr>
      <dsp:spPr>
        <a:xfrm>
          <a:off x="0" y="2292889"/>
          <a:ext cx="3897634" cy="97344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takes decisions and passes laws together with the European Parliament</a:t>
          </a:r>
          <a:endParaRPr lang="en-IE" sz="1700" kern="1200">
            <a:solidFill>
              <a:schemeClr val="tx1"/>
            </a:solidFill>
          </a:endParaRPr>
        </a:p>
      </dsp:txBody>
      <dsp:txXfrm>
        <a:off x="47519" y="2340408"/>
        <a:ext cx="3802596" cy="878402"/>
      </dsp:txXfrm>
    </dsp:sp>
    <dsp:sp modelId="{4F8DE995-AA6F-4DFE-8486-B480892B9757}">
      <dsp:nvSpPr>
        <dsp:cNvPr id="0" name=""/>
        <dsp:cNvSpPr/>
      </dsp:nvSpPr>
      <dsp:spPr>
        <a:xfrm>
          <a:off x="0" y="3416089"/>
          <a:ext cx="3897634" cy="97344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has a rotating Presidency – every six months another EU country takes the lead</a:t>
          </a:r>
          <a:endParaRPr lang="en-IE" sz="1700" kern="1200">
            <a:solidFill>
              <a:schemeClr val="tx1"/>
            </a:solidFill>
          </a:endParaRPr>
        </a:p>
      </dsp:txBody>
      <dsp:txXfrm>
        <a:off x="47519" y="3463608"/>
        <a:ext cx="3802596" cy="878402"/>
      </dsp:txXfrm>
    </dsp:sp>
    <dsp:sp modelId="{C7565D90-15C1-4236-9AEC-41345840738B}">
      <dsp:nvSpPr>
        <dsp:cNvPr id="0" name=""/>
        <dsp:cNvSpPr/>
      </dsp:nvSpPr>
      <dsp:spPr>
        <a:xfrm>
          <a:off x="0" y="4539289"/>
          <a:ext cx="3897634" cy="973440"/>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solidFill>
                <a:schemeClr val="tx1"/>
              </a:solidFill>
            </a:rPr>
            <a:t>meets in Brussels or Luxembourg</a:t>
          </a:r>
          <a:endParaRPr lang="en-IE" sz="1700" kern="1200">
            <a:solidFill>
              <a:schemeClr val="tx1"/>
            </a:solidFill>
          </a:endParaRPr>
        </a:p>
      </dsp:txBody>
      <dsp:txXfrm>
        <a:off x="47519" y="4586808"/>
        <a:ext cx="3802596" cy="878402"/>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02/05/2025</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02/05/2025</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Pw88qb" TargetMode="External"/><Relationship Id="rId3" Type="http://schemas.openxmlformats.org/officeDocument/2006/relationships/hyperlink" Target="https://europa.eu/!vC49dj" TargetMode="External"/><Relationship Id="rId7" Type="http://schemas.openxmlformats.org/officeDocument/2006/relationships/hyperlink" Target="https://europa.eu/!rV69JX"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gv87hU" TargetMode="External"/><Relationship Id="rId5" Type="http://schemas.openxmlformats.org/officeDocument/2006/relationships/hyperlink" Target="https://kohesio.ec.europa.eu/en/" TargetMode="External"/><Relationship Id="rId4" Type="http://schemas.openxmlformats.org/officeDocument/2006/relationships/hyperlink" Target="https://cinea.ec.europa.eu/life/life-european-countries_e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uropa.eu/!Tr74b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en"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mmission.europa.eu/strategy-and-policy/priorities-2019-2024/stronger-europe-world/eu-solidarity-ukraine_e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itizens-initiative.europa.eu/_en"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eesc.europa.eu/fr/initiatives/votre-europe-votre-avis" TargetMode="External"/><Relationship Id="rId5" Type="http://schemas.openxmlformats.org/officeDocument/2006/relationships/hyperlink" Target="https://european-youth-event.europarl.europa.eu/en/" TargetMode="External"/><Relationship Id="rId4" Type="http://schemas.openxmlformats.org/officeDocument/2006/relationships/hyperlink" Target="https://youth.europa.eu/youthweek_en"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 European Union has </a:t>
            </a:r>
            <a:r>
              <a:rPr lang="en-GB" b="1"/>
              <a:t>24 official languages:</a:t>
            </a:r>
          </a:p>
          <a:p>
            <a:pPr>
              <a:defRPr/>
            </a:pPr>
            <a:r>
              <a:rPr lang="en-GB"/>
              <a:t> </a:t>
            </a:r>
            <a:endParaRPr lang="en-GB">
              <a:ea typeface="Calibri"/>
              <a:cs typeface="Calibri"/>
            </a:endParaRPr>
          </a:p>
          <a:p>
            <a:pPr marL="171450" indent="-171450">
              <a:buFont typeface="Arial" panose="020B0604020202020204" pitchFamily="34" charset="0"/>
              <a:buChar char="•"/>
              <a:defRPr/>
            </a:pPr>
            <a:r>
              <a:rPr lang="en-GB"/>
              <a:t>Bulgarian </a:t>
            </a:r>
            <a:endParaRPr lang="en-GB">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Croatian</a:t>
            </a:r>
            <a:endParaRPr lang="en-GB">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Czech</a:t>
            </a:r>
            <a:endParaRPr lang="en-GB">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Danish</a:t>
            </a:r>
            <a:endParaRPr lang="en-GB">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Dutch</a:t>
            </a:r>
            <a:endParaRPr lang="en-GB">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English</a:t>
            </a:r>
            <a:endParaRPr lang="en-GB">
              <a:ea typeface="Calibri"/>
              <a:cs typeface="Calibri"/>
            </a:endParaRPr>
          </a:p>
          <a:p>
            <a:pPr marL="171450" indent="-171450">
              <a:buFont typeface="Arial" panose="020B0604020202020204" pitchFamily="34" charset="0"/>
              <a:buChar char="•"/>
              <a:defRPr/>
            </a:pPr>
            <a:r>
              <a:rPr lang="en-GB"/>
              <a:t>Estonian </a:t>
            </a:r>
            <a:endParaRPr lang="en-GB">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Finnish</a:t>
            </a:r>
            <a:endParaRPr lang="en-GB">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French</a:t>
            </a:r>
            <a:endParaRPr lang="en-GB">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German</a:t>
            </a:r>
            <a:endParaRPr lang="en-GB">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Greek</a:t>
            </a:r>
            <a:endParaRPr lang="en-GB">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Hungarian</a:t>
            </a:r>
            <a:endParaRPr lang="en-GB">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a:t>Irish</a:t>
            </a: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Italian</a:t>
            </a:r>
            <a:endParaRPr lang="en-GB">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Latvian</a:t>
            </a:r>
            <a:endParaRPr lang="en-GB">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Lithuanian</a:t>
            </a:r>
            <a:endParaRPr lang="en-GB">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Maltese</a:t>
            </a:r>
            <a:endParaRPr lang="en-GB">
              <a:ea typeface="Calibri"/>
              <a:cs typeface="Calibri"/>
            </a:endParaRPr>
          </a:p>
          <a:p>
            <a:pPr marL="171450" lvl="0" indent="-171450">
              <a:buFont typeface="Arial" panose="020B0604020202020204" pitchFamily="34" charset="0"/>
              <a:buChar char="•"/>
              <a:defRPr/>
            </a:pPr>
            <a:r>
              <a:rPr lang="en-GB"/>
              <a:t>Polish</a:t>
            </a:r>
            <a:endParaRPr lang="en-GB">
              <a:ea typeface="Calibri"/>
              <a:cs typeface="Calibri"/>
            </a:endParaRPr>
          </a:p>
          <a:p>
            <a:pPr marL="171450" indent="-171450">
              <a:buFont typeface="Arial" panose="020B0604020202020204" pitchFamily="34" charset="0"/>
              <a:buChar char="•"/>
              <a:defRPr/>
            </a:pPr>
            <a:r>
              <a:rPr lang="en-GB"/>
              <a:t>Portuguese </a:t>
            </a:r>
            <a:endParaRPr lang="en-GB">
              <a:ea typeface="Calibri"/>
              <a:cs typeface="Calibri"/>
            </a:endParaRPr>
          </a:p>
          <a:p>
            <a:pPr marL="171450" lvl="0" indent="-171450">
              <a:buFont typeface="Arial" panose="020B0604020202020204" pitchFamily="34" charset="0"/>
              <a:buChar char="•"/>
              <a:defRPr/>
            </a:pPr>
            <a:r>
              <a:rPr lang="en-GB"/>
              <a:t>Romanian</a:t>
            </a:r>
            <a:endParaRPr lang="en-GB">
              <a:ea typeface="Calibri"/>
              <a:cs typeface="Calibri"/>
            </a:endParaRPr>
          </a:p>
          <a:p>
            <a:pPr marL="171450" lvl="0" indent="-171450">
              <a:buFont typeface="Arial" panose="020B0604020202020204" pitchFamily="34" charset="0"/>
              <a:buChar char="•"/>
              <a:defRPr/>
            </a:pPr>
            <a:r>
              <a:rPr lang="en-GB"/>
              <a:t>Slovak</a:t>
            </a:r>
            <a:endParaRPr lang="en-GB">
              <a:ea typeface="Calibri"/>
              <a:cs typeface="Calibri"/>
            </a:endParaRPr>
          </a:p>
          <a:p>
            <a:pPr marL="171450" lvl="0" indent="-171450">
              <a:buFont typeface="Arial" panose="020B0604020202020204" pitchFamily="34" charset="0"/>
              <a:buChar char="•"/>
              <a:defRPr/>
            </a:pPr>
            <a:r>
              <a:rPr lang="en-GB"/>
              <a:t>Slovene</a:t>
            </a:r>
            <a:endParaRPr lang="en-GB">
              <a:ea typeface="Calibri"/>
              <a:cs typeface="Calibri"/>
            </a:endParaRPr>
          </a:p>
          <a:p>
            <a:pPr marL="171450" lvl="0" indent="-171450">
              <a:buFont typeface="Arial" panose="020B0604020202020204" pitchFamily="34" charset="0"/>
              <a:buChar char="•"/>
              <a:defRPr/>
            </a:pPr>
            <a:r>
              <a:rPr lang="en-GB"/>
              <a:t>Spanish</a:t>
            </a:r>
            <a:endParaRPr lang="en-GB">
              <a:ea typeface="Calibri"/>
              <a:cs typeface="Calibri"/>
            </a:endParaRPr>
          </a:p>
          <a:p>
            <a:pPr marL="171450" lvl="0" indent="-171450">
              <a:buFont typeface="Arial" panose="020B0604020202020204" pitchFamily="34" charset="0"/>
              <a:buChar char="•"/>
              <a:defRPr/>
            </a:pPr>
            <a:r>
              <a:rPr lang="en-GB"/>
              <a:t>Swedish</a:t>
            </a:r>
            <a:endParaRPr lang="en-GB">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a:p>
          <a:p>
            <a:pPr>
              <a:defRPr/>
            </a:pPr>
            <a:r>
              <a:rPr lang="en-GB" b="1" i="1"/>
              <a:t>Do</a:t>
            </a:r>
            <a:r>
              <a:rPr lang="en-GB" b="1" i="1" baseline="0"/>
              <a:t> you speak any EU </a:t>
            </a:r>
            <a:r>
              <a:rPr lang="en-GB" b="1" i="1"/>
              <a:t>languages</a:t>
            </a:r>
            <a:r>
              <a:rPr lang="en-GB" b="1" i="1" baseline="0"/>
              <a:t> </a:t>
            </a:r>
            <a:r>
              <a:rPr lang="en-GB" b="1" i="1"/>
              <a:t>other than your mother tongue</a:t>
            </a:r>
            <a:r>
              <a:rPr lang="en-GB" b="1" i="1" baseline="0"/>
              <a:t>?</a:t>
            </a: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i="0"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baseline="0"/>
              <a:t>Can you </a:t>
            </a:r>
            <a:r>
              <a:rPr lang="en-US" b="1" i="1" baseline="0" err="1"/>
              <a:t>recognise</a:t>
            </a:r>
            <a:r>
              <a:rPr lang="en-US" b="1" i="1" baseline="0"/>
              <a:t> how to say thank you in other EU languages?</a:t>
            </a:r>
            <a:endParaRPr lang="en-GB" b="1" i="1" baseline="0"/>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 European Union has </a:t>
            </a:r>
            <a:r>
              <a:rPr lang="en-GB" b="1"/>
              <a:t>24 official languages </a:t>
            </a:r>
            <a:r>
              <a:rPr lang="en-GB" b="0"/>
              <a:t>from different language</a:t>
            </a:r>
            <a:r>
              <a:rPr lang="en-GB" b="0" baseline="0"/>
              <a:t> families</a:t>
            </a:r>
            <a:r>
              <a:rPr lang="en-GB" b="1"/>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171450" lvl="0" indent="-171450">
              <a:buFont typeface="Arial" panose="020B0604020202020204" pitchFamily="34" charset="0"/>
              <a:buChar char="•"/>
              <a:defRPr/>
            </a:pPr>
            <a:r>
              <a:rPr lang="en-GB" b="1"/>
              <a:t>Germanic languages:</a:t>
            </a:r>
            <a:r>
              <a:rPr lang="en-GB"/>
              <a:t> Danish, German, English, Dutch and Swedish.</a:t>
            </a:r>
          </a:p>
          <a:p>
            <a:pPr marL="171450" lvl="0" indent="-171450">
              <a:buFont typeface="Arial" panose="020B0604020202020204" pitchFamily="34" charset="0"/>
              <a:buChar char="•"/>
              <a:defRPr/>
            </a:pPr>
            <a:r>
              <a:rPr lang="en-GB" b="1"/>
              <a:t>Romance languages</a:t>
            </a:r>
            <a:r>
              <a:rPr lang="en-GB"/>
              <a:t>: Spanish, French, Italian, Portuguese and Romanian.</a:t>
            </a:r>
          </a:p>
          <a:p>
            <a:pPr marL="171450" lvl="0" indent="-171450">
              <a:buFont typeface="Arial" panose="020B0604020202020204" pitchFamily="34" charset="0"/>
              <a:buChar char="•"/>
              <a:defRPr/>
            </a:pPr>
            <a:r>
              <a:rPr lang="en-GB" b="1"/>
              <a:t>Slavic languages:</a:t>
            </a:r>
            <a:r>
              <a:rPr lang="en-GB"/>
              <a:t> Bulgarian, Czech, Croatian, Polish, Slovak and Slovene.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The EU languages that are not part of one of these three families</a:t>
            </a:r>
            <a:r>
              <a:rPr lang="en-GB" baseline="0"/>
              <a:t> are</a:t>
            </a:r>
            <a:r>
              <a:rPr lang="en-GB"/>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pPr marL="171450" indent="-171450">
              <a:buFont typeface="Arial" panose="020B0604020202020204" pitchFamily="34" charset="0"/>
              <a:buChar char="•"/>
              <a:defRPr/>
            </a:pPr>
            <a:r>
              <a:rPr lang="en-GB"/>
              <a:t>Estonian and Finnish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Greek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a:t>Irish</a:t>
            </a:r>
            <a:endParaRPr lang="en-GB"/>
          </a:p>
          <a:p>
            <a:pPr marL="171450" lvl="0" indent="-171450">
              <a:buFont typeface="Arial" panose="020B0604020202020204" pitchFamily="34" charset="0"/>
              <a:buChar char="•"/>
              <a:defRPr/>
            </a:pPr>
            <a:r>
              <a:rPr lang="en-GB"/>
              <a:t>Lithuanian and Latvian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Hungarian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Maltese</a:t>
            </a: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u="none" strike="noStrike" kern="1200" noProof="0">
                <a:solidFill>
                  <a:schemeClr val="tx1"/>
                </a:solidFill>
                <a:effectLst/>
                <a:latin typeface="+mn-lt"/>
                <a:ea typeface="+mn-ea"/>
                <a:cs typeface="+mn-cs"/>
              </a:rPr>
              <a:t>The European Union was created to end the frequent and bloody wars between neighbours, which culminated in the Second World War. </a:t>
            </a:r>
          </a:p>
          <a:p>
            <a:r>
              <a:rPr lang="en-IE" sz="1200" b="0" i="0" u="none" strike="noStrike" kern="1200" noProof="0">
                <a:solidFill>
                  <a:schemeClr val="tx1"/>
                </a:solidFill>
                <a:effectLst/>
                <a:latin typeface="+mn-lt"/>
                <a:ea typeface="+mn-ea"/>
                <a:cs typeface="+mn-cs"/>
              </a:rPr>
              <a:t>As of 1950, the European Coal and Steel Community began to unite European countries economically and politically in order to secure lasting peace.</a:t>
            </a:r>
            <a:endParaRPr lang="en-IE" baseline="0" noProof="0"/>
          </a:p>
          <a:p>
            <a:endParaRPr lang="en-IE" noProof="0"/>
          </a:p>
          <a:p>
            <a:r>
              <a:rPr lang="en-IE" noProof="0"/>
              <a:t>The</a:t>
            </a:r>
            <a:r>
              <a:rPr lang="en-IE" baseline="0" noProof="0"/>
              <a:t> countries that founded the European Union are:</a:t>
            </a:r>
          </a:p>
          <a:p>
            <a:pPr marL="171450" indent="-171450">
              <a:buFont typeface="Arial" panose="020B0604020202020204" pitchFamily="34" charset="0"/>
              <a:buChar char="•"/>
            </a:pPr>
            <a:r>
              <a:rPr lang="en-IE" sz="1200" b="0" i="0" u="none" strike="noStrike" kern="1200" noProof="0">
                <a:effectLst/>
                <a:latin typeface="+mn-lt"/>
                <a:ea typeface="+mn-ea"/>
                <a:cs typeface="+mn-cs"/>
              </a:rPr>
              <a:t>Belgium</a:t>
            </a:r>
          </a:p>
          <a:p>
            <a:pPr marL="171450" indent="-171450">
              <a:buFont typeface="Arial" panose="020B0604020202020204" pitchFamily="34" charset="0"/>
              <a:buChar char="•"/>
            </a:pPr>
            <a:r>
              <a:rPr lang="en-IE" sz="1200" b="0" i="0" u="none" strike="noStrike" kern="1200" noProof="0">
                <a:effectLst/>
                <a:latin typeface="+mn-lt"/>
                <a:ea typeface="+mn-ea"/>
                <a:cs typeface="+mn-cs"/>
              </a:rPr>
              <a:t>Germany</a:t>
            </a:r>
          </a:p>
          <a:p>
            <a:pPr marL="171450" indent="-171450">
              <a:buFont typeface="Arial" panose="020B0604020202020204" pitchFamily="34" charset="0"/>
              <a:buChar char="•"/>
            </a:pPr>
            <a:r>
              <a:rPr lang="en-IE" sz="1200" b="0" i="0" u="none" strike="noStrike" kern="1200" noProof="0">
                <a:effectLst/>
                <a:latin typeface="+mn-lt"/>
                <a:ea typeface="+mn-ea"/>
                <a:cs typeface="+mn-cs"/>
              </a:rPr>
              <a:t>France</a:t>
            </a:r>
          </a:p>
          <a:p>
            <a:pPr marL="171450" indent="-171450">
              <a:buFont typeface="Arial" panose="020B0604020202020204" pitchFamily="34" charset="0"/>
              <a:buChar char="•"/>
            </a:pPr>
            <a:r>
              <a:rPr lang="en-IE" sz="1200" b="0" i="0" u="none" strike="noStrike" kern="1200" noProof="0">
                <a:effectLst/>
                <a:latin typeface="+mn-lt"/>
                <a:ea typeface="+mn-ea"/>
                <a:cs typeface="+mn-cs"/>
              </a:rPr>
              <a:t>Italy</a:t>
            </a:r>
          </a:p>
          <a:p>
            <a:pPr marL="171450" indent="-171450">
              <a:buFont typeface="Arial" panose="020B0604020202020204" pitchFamily="34" charset="0"/>
              <a:buChar char="•"/>
            </a:pPr>
            <a:r>
              <a:rPr lang="en-IE" sz="1200" b="0" i="0" u="none" strike="noStrike" kern="1200" noProof="0">
                <a:effectLst/>
                <a:latin typeface="+mn-lt"/>
                <a:ea typeface="+mn-ea"/>
                <a:cs typeface="+mn-cs"/>
              </a:rPr>
              <a:t>Luxembourg</a:t>
            </a:r>
          </a:p>
          <a:p>
            <a:pPr marL="171450" indent="-171450">
              <a:buFont typeface="Arial" panose="020B0604020202020204" pitchFamily="34" charset="0"/>
              <a:buChar char="•"/>
            </a:pPr>
            <a:r>
              <a:rPr lang="en-IE" sz="1200" b="0" i="0" u="none" strike="noStrike" kern="1200" noProof="0">
                <a:effectLst/>
                <a:latin typeface="+mn-lt"/>
                <a:ea typeface="+mn-ea"/>
                <a:cs typeface="+mn-cs"/>
              </a:rPr>
              <a:t>The Netherlands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European nations have not always lived together in peace. Many wars have been fought throughout the centuries.</a:t>
            </a:r>
          </a:p>
          <a:p>
            <a:endParaRPr lang="en-I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Two world wars took place in the 20th century:</a:t>
            </a:r>
            <a:endParaRPr lang="en-IE" sz="1200" kern="1200">
              <a:solidFill>
                <a:schemeClr val="tx1"/>
              </a:solidFill>
              <a:effectLst/>
              <a:latin typeface="+mn-lt"/>
              <a:ea typeface="+mn-ea"/>
              <a:cs typeface="+mn-cs"/>
            </a:endParaRPr>
          </a:p>
          <a:p>
            <a:pPr marL="171450" indent="-171450">
              <a:buFont typeface="Wingdings" panose="05000000000000000000" pitchFamily="2" charset="2"/>
              <a:buChar char="Ø"/>
            </a:pPr>
            <a:r>
              <a:rPr lang="en-US" sz="1200" kern="1200">
                <a:solidFill>
                  <a:schemeClr val="tx1"/>
                </a:solidFill>
                <a:effectLst/>
                <a:latin typeface="+mn-lt"/>
                <a:ea typeface="+mn-ea"/>
                <a:cs typeface="+mn-cs"/>
              </a:rPr>
              <a:t>1914-1918 World War I</a:t>
            </a:r>
            <a:endParaRPr lang="en-IE" sz="1200" kern="1200">
              <a:solidFill>
                <a:schemeClr val="tx1"/>
              </a:solidFill>
              <a:effectLst/>
              <a:latin typeface="+mn-lt"/>
              <a:ea typeface="+mn-ea"/>
              <a:cs typeface="+mn-cs"/>
            </a:endParaRPr>
          </a:p>
          <a:p>
            <a:pPr marL="171450" indent="-171450">
              <a:buFont typeface="Wingdings" panose="05000000000000000000" pitchFamily="2" charset="2"/>
              <a:buChar char="Ø"/>
            </a:pPr>
            <a:r>
              <a:rPr lang="en-US" sz="1200" kern="1200">
                <a:solidFill>
                  <a:schemeClr val="tx1"/>
                </a:solidFill>
                <a:effectLst/>
                <a:latin typeface="+mn-lt"/>
                <a:ea typeface="+mn-ea"/>
                <a:cs typeface="+mn-cs"/>
              </a:rPr>
              <a:t>1939-1945 World War II</a:t>
            </a:r>
            <a:endParaRPr lang="en-I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 there may be sometimes disagreements between EU countries, the basic principles behind the EU have remained unchanged over the last 70 years. Stopping future conflicts was one of the aims that led to the creation of the European Union.</a:t>
            </a:r>
          </a:p>
          <a:p>
            <a:endParaRPr lang="en-US"/>
          </a:p>
          <a:p>
            <a:r>
              <a:rPr lang="en-US"/>
              <a:t>In 2012, thanks to its tireless work for peace, democracy and human rights in Europe and around the world, the European Union was awarded the Nobel Peace Prize.</a:t>
            </a: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en-GB" sz="1200" kern="1200">
                <a:solidFill>
                  <a:schemeClr val="tx1"/>
                </a:solidFill>
                <a:effectLst/>
                <a:latin typeface="+mn-lt"/>
                <a:ea typeface="+mn-ea"/>
                <a:cs typeface="+mn-cs"/>
              </a:rPr>
              <a:t>Main steps towards the creation of the European Union:</a:t>
            </a:r>
          </a:p>
          <a:p>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Between 1945 and 1950, a few European politicians, including Robert Schuman, Simone Veil, Jean Monnet, </a:t>
            </a:r>
            <a:r>
              <a:rPr lang="en-GB" sz="1200" kern="1200" err="1">
                <a:solidFill>
                  <a:schemeClr val="tx1"/>
                </a:solidFill>
                <a:effectLst/>
                <a:latin typeface="+mn-lt"/>
                <a:ea typeface="+mn-ea"/>
                <a:cs typeface="+mn-cs"/>
              </a:rPr>
              <a:t>Alcide</a:t>
            </a:r>
            <a:r>
              <a:rPr lang="en-GB" sz="1200" kern="1200">
                <a:solidFill>
                  <a:schemeClr val="tx1"/>
                </a:solidFill>
                <a:effectLst/>
                <a:latin typeface="+mn-lt"/>
                <a:ea typeface="+mn-ea"/>
                <a:cs typeface="+mn-cs"/>
              </a:rPr>
              <a:t> de </a:t>
            </a:r>
            <a:r>
              <a:rPr lang="en-GB" sz="1200" kern="1200" err="1">
                <a:solidFill>
                  <a:schemeClr val="tx1"/>
                </a:solidFill>
                <a:effectLst/>
                <a:latin typeface="+mn-lt"/>
                <a:ea typeface="+mn-ea"/>
                <a:cs typeface="+mn-cs"/>
              </a:rPr>
              <a:t>Gasperi</a:t>
            </a:r>
            <a:r>
              <a:rPr lang="en-GB" sz="1200" kern="1200">
                <a:solidFill>
                  <a:schemeClr val="tx1"/>
                </a:solidFill>
                <a:effectLst/>
                <a:latin typeface="+mn-lt"/>
                <a:ea typeface="+mn-ea"/>
                <a:cs typeface="+mn-cs"/>
              </a:rPr>
              <a:t> and Konrad Adenauer began the process of creating the European Union we live in today.</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1950 </a:t>
            </a:r>
            <a:r>
              <a:rPr lang="en-GB" sz="1200" b="1" kern="1200">
                <a:solidFill>
                  <a:schemeClr val="tx1"/>
                </a:solidFill>
                <a:effectLst/>
                <a:latin typeface="+mn-lt"/>
                <a:ea typeface="+mn-ea"/>
                <a:cs typeface="+mn-cs"/>
              </a:rPr>
              <a:t>Schuman Declaration </a:t>
            </a:r>
            <a:r>
              <a:rPr lang="en-GB" sz="1200" kern="1200">
                <a:solidFill>
                  <a:schemeClr val="tx1"/>
                </a:solidFill>
                <a:effectLst/>
                <a:latin typeface="+mn-lt"/>
                <a:ea typeface="+mn-ea"/>
                <a:cs typeface="+mn-cs"/>
              </a:rPr>
              <a:t>– On 9 May, Robert Schuman (the French foreign minister at the time) proposed that the production of coal and steel – the raw materials used to prepare for war – should be managed jointly so that no country could secretly arm itself against the others. One of his most famous quotes is: “Europe will not be made all at once, or according to a single plan. It will be built through concrete achievements which first create a de facto solidarity.”</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1951 Creation of the </a:t>
            </a:r>
            <a:r>
              <a:rPr lang="en-GB" sz="1200" b="1" kern="1200">
                <a:solidFill>
                  <a:schemeClr val="tx1"/>
                </a:solidFill>
                <a:effectLst/>
                <a:latin typeface="+mn-lt"/>
                <a:ea typeface="+mn-ea"/>
                <a:cs typeface="+mn-cs"/>
              </a:rPr>
              <a:t>European Coal and Steel Community </a:t>
            </a:r>
            <a:r>
              <a:rPr lang="en-GB" sz="1200" kern="1200">
                <a:solidFill>
                  <a:schemeClr val="tx1"/>
                </a:solidFill>
                <a:effectLst/>
                <a:latin typeface="+mn-lt"/>
                <a:ea typeface="+mn-ea"/>
                <a:cs typeface="+mn-cs"/>
              </a:rPr>
              <a:t>– Belgium, France, Germany, Italy, Luxembourg and the Netherlands agreed to unite their coal and steel industries.</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1957 </a:t>
            </a:r>
            <a:r>
              <a:rPr lang="en-GB" sz="1200" b="1" kern="1200">
                <a:solidFill>
                  <a:schemeClr val="tx1"/>
                </a:solidFill>
                <a:effectLst/>
                <a:latin typeface="+mn-lt"/>
                <a:ea typeface="+mn-ea"/>
                <a:cs typeface="+mn-cs"/>
              </a:rPr>
              <a:t>Treaty of Rome </a:t>
            </a:r>
            <a:r>
              <a:rPr lang="en-GB" sz="1200" kern="1200">
                <a:solidFill>
                  <a:schemeClr val="tx1"/>
                </a:solidFill>
                <a:effectLst/>
                <a:latin typeface="+mn-lt"/>
                <a:ea typeface="+mn-ea"/>
                <a:cs typeface="+mn-cs"/>
              </a:rPr>
              <a:t>– the 6 founding countries decided to extend their cooperation to other economic sectors and created the </a:t>
            </a:r>
            <a:r>
              <a:rPr lang="en-GB" sz="1200" b="1" kern="1200">
                <a:solidFill>
                  <a:schemeClr val="tx1"/>
                </a:solidFill>
                <a:effectLst/>
                <a:latin typeface="+mn-lt"/>
                <a:ea typeface="+mn-ea"/>
                <a:cs typeface="+mn-cs"/>
              </a:rPr>
              <a:t>European Economic Community (EEC) </a:t>
            </a:r>
            <a:r>
              <a:rPr lang="en-IE" sz="1200" kern="1200">
                <a:solidFill>
                  <a:schemeClr val="tx1"/>
                </a:solidFill>
                <a:effectLst/>
                <a:latin typeface="+mn-lt"/>
                <a:ea typeface="+mn-ea"/>
                <a:cs typeface="+mn-cs"/>
              </a:rPr>
              <a:t>and </a:t>
            </a:r>
            <a:r>
              <a:rPr lang="en-IE" sz="1200" b="1" kern="1200">
                <a:solidFill>
                  <a:schemeClr val="tx1"/>
                </a:solidFill>
                <a:effectLst/>
                <a:latin typeface="+mn-lt"/>
                <a:ea typeface="+mn-ea"/>
                <a:cs typeface="+mn-cs"/>
              </a:rPr>
              <a:t>the European Atomic Energy Community (</a:t>
            </a:r>
            <a:r>
              <a:rPr lang="en-IE" sz="1200" b="1" kern="1200" err="1">
                <a:solidFill>
                  <a:schemeClr val="tx1"/>
                </a:solidFill>
                <a:effectLst/>
                <a:latin typeface="+mn-lt"/>
                <a:ea typeface="+mn-ea"/>
                <a:cs typeface="+mn-cs"/>
              </a:rPr>
              <a:t>Euratom</a:t>
            </a:r>
            <a:r>
              <a:rPr lang="en-IE" sz="1200" b="1" kern="1200">
                <a:solidFill>
                  <a:schemeClr val="tx1"/>
                </a:solidFill>
                <a:effectLst/>
                <a:latin typeface="+mn-lt"/>
                <a:ea typeface="+mn-ea"/>
                <a:cs typeface="+mn-cs"/>
              </a:rPr>
              <a:t>)</a:t>
            </a:r>
            <a:r>
              <a:rPr lang="en-GB" sz="1200" kern="1200">
                <a:solidFill>
                  <a:schemeClr val="tx1"/>
                </a:solidFill>
                <a:effectLst/>
                <a:latin typeface="+mn-lt"/>
                <a:ea typeface="+mn-ea"/>
                <a:cs typeface="+mn-cs"/>
              </a:rPr>
              <a:t>.</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1992 </a:t>
            </a:r>
            <a:r>
              <a:rPr lang="en-GB" sz="1200" b="1" kern="1200">
                <a:solidFill>
                  <a:schemeClr val="tx1"/>
                </a:solidFill>
                <a:effectLst/>
                <a:latin typeface="+mn-lt"/>
                <a:ea typeface="+mn-ea"/>
                <a:cs typeface="+mn-cs"/>
              </a:rPr>
              <a:t>Treaty of Maastricht </a:t>
            </a:r>
            <a:r>
              <a:rPr lang="en-GB" sz="1200" kern="1200">
                <a:solidFill>
                  <a:schemeClr val="tx1"/>
                </a:solidFill>
                <a:effectLst/>
                <a:latin typeface="+mn-lt"/>
                <a:ea typeface="+mn-ea"/>
                <a:cs typeface="+mn-cs"/>
              </a:rPr>
              <a:t>– Over the years, more countries joined the community and the Treaty of Maastricht marked the beginning of the </a:t>
            </a:r>
            <a:r>
              <a:rPr lang="en-GB" sz="1200" b="1" kern="1200">
                <a:solidFill>
                  <a:schemeClr val="tx1"/>
                </a:solidFill>
                <a:effectLst/>
                <a:latin typeface="+mn-lt"/>
                <a:ea typeface="+mn-ea"/>
                <a:cs typeface="+mn-cs"/>
              </a:rPr>
              <a:t>European Union</a:t>
            </a:r>
            <a:r>
              <a:rPr lang="en-GB" sz="1200" kern="1200">
                <a:solidFill>
                  <a:schemeClr val="tx1"/>
                </a:solidFill>
                <a:effectLst/>
                <a:latin typeface="+mn-lt"/>
                <a:ea typeface="+mn-ea"/>
                <a:cs typeface="+mn-cs"/>
              </a:rPr>
              <a:t> as we know it today:</a:t>
            </a:r>
            <a:endParaRPr lang="en-IE"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en-GB" sz="1200" kern="1200">
                <a:solidFill>
                  <a:schemeClr val="tx1"/>
                </a:solidFill>
                <a:effectLst/>
                <a:latin typeface="+mn-lt"/>
                <a:ea typeface="+mn-ea"/>
                <a:cs typeface="+mn-cs"/>
              </a:rPr>
              <a:t>a </a:t>
            </a:r>
            <a:r>
              <a:rPr lang="en-GB" sz="1200" b="1" kern="1200">
                <a:solidFill>
                  <a:schemeClr val="tx1"/>
                </a:solidFill>
                <a:effectLst/>
                <a:latin typeface="+mn-lt"/>
                <a:ea typeface="+mn-ea"/>
                <a:cs typeface="+mn-cs"/>
              </a:rPr>
              <a:t>political and economic </a:t>
            </a:r>
            <a:r>
              <a:rPr lang="en-GB" sz="1200" kern="1200">
                <a:solidFill>
                  <a:schemeClr val="tx1"/>
                </a:solidFill>
                <a:effectLst/>
                <a:latin typeface="+mn-lt"/>
                <a:ea typeface="+mn-ea"/>
                <a:cs typeface="+mn-cs"/>
              </a:rPr>
              <a:t>union;</a:t>
            </a:r>
            <a:endParaRPr lang="en-IE"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en-GB" sz="1200" b="1" kern="1200">
                <a:solidFill>
                  <a:schemeClr val="tx1"/>
                </a:solidFill>
                <a:effectLst/>
                <a:latin typeface="+mn-lt"/>
                <a:ea typeface="+mn-ea"/>
                <a:cs typeface="+mn-cs"/>
              </a:rPr>
              <a:t>no border controls </a:t>
            </a:r>
            <a:r>
              <a:rPr lang="en-GB" sz="1200" kern="1200">
                <a:solidFill>
                  <a:schemeClr val="tx1"/>
                </a:solidFill>
                <a:effectLst/>
                <a:latin typeface="+mn-lt"/>
                <a:ea typeface="+mn-ea"/>
                <a:cs typeface="+mn-cs"/>
              </a:rPr>
              <a:t>between the countries which are part of the </a:t>
            </a:r>
            <a:r>
              <a:rPr lang="en-GB" sz="1200" b="1" kern="1200">
                <a:solidFill>
                  <a:schemeClr val="tx1"/>
                </a:solidFill>
                <a:effectLst/>
                <a:latin typeface="+mn-lt"/>
                <a:ea typeface="+mn-ea"/>
                <a:cs typeface="+mn-cs"/>
              </a:rPr>
              <a:t>Schengen area</a:t>
            </a:r>
            <a:r>
              <a:rPr lang="en-GB" sz="1200" kern="1200">
                <a:solidFill>
                  <a:schemeClr val="tx1"/>
                </a:solidFill>
                <a:effectLst/>
                <a:latin typeface="+mn-lt"/>
                <a:ea typeface="+mn-ea"/>
                <a:cs typeface="+mn-cs"/>
              </a:rPr>
              <a:t> (1995);</a:t>
            </a:r>
            <a:endParaRPr lang="en-IE"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en-GB" sz="1200" b="1" kern="1200">
                <a:solidFill>
                  <a:schemeClr val="tx1"/>
                </a:solidFill>
                <a:effectLst/>
                <a:latin typeface="+mn-lt"/>
                <a:ea typeface="+mn-ea"/>
                <a:cs typeface="+mn-cs"/>
              </a:rPr>
              <a:t>one currency </a:t>
            </a:r>
            <a:r>
              <a:rPr lang="en-GB" sz="1200" kern="1200">
                <a:solidFill>
                  <a:schemeClr val="tx1"/>
                </a:solidFill>
                <a:effectLst/>
                <a:latin typeface="+mn-lt"/>
                <a:ea typeface="+mn-ea"/>
                <a:cs typeface="+mn-cs"/>
              </a:rPr>
              <a:t>between the countries that adopted the euro.</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1993 </a:t>
            </a:r>
            <a:r>
              <a:rPr lang="en-GB" sz="1200" b="1" kern="1200">
                <a:solidFill>
                  <a:schemeClr val="tx1"/>
                </a:solidFill>
                <a:effectLst/>
                <a:latin typeface="+mn-lt"/>
                <a:ea typeface="+mn-ea"/>
                <a:cs typeface="+mn-cs"/>
              </a:rPr>
              <a:t>The Single Market </a:t>
            </a:r>
            <a:r>
              <a:rPr lang="en-GB" sz="1200" kern="1200">
                <a:solidFill>
                  <a:schemeClr val="tx1"/>
                </a:solidFill>
                <a:effectLst/>
                <a:latin typeface="+mn-lt"/>
                <a:ea typeface="+mn-ea"/>
                <a:cs typeface="+mn-cs"/>
              </a:rPr>
              <a:t>was created to ensure free movement of goods, services, capital and persons within the EU. By removing technical, legal and bureaucratic barriers, the EU allows citizens and companies to trade and do business freely throughout the EU.</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In addition to the 27 EU countries, </a:t>
            </a:r>
            <a:r>
              <a:rPr lang="en-GB" sz="1200" b="1" kern="1200">
                <a:solidFill>
                  <a:schemeClr val="tx1"/>
                </a:solidFill>
                <a:effectLst/>
                <a:latin typeface="+mn-lt"/>
                <a:ea typeface="+mn-ea"/>
                <a:cs typeface="+mn-cs"/>
              </a:rPr>
              <a:t>Iceland</a:t>
            </a:r>
            <a:r>
              <a:rPr lang="en-GB" sz="1200" kern="1200">
                <a:solidFill>
                  <a:schemeClr val="tx1"/>
                </a:solidFill>
                <a:effectLst/>
                <a:latin typeface="+mn-lt"/>
                <a:ea typeface="+mn-ea"/>
                <a:cs typeface="+mn-cs"/>
              </a:rPr>
              <a:t>, </a:t>
            </a:r>
            <a:r>
              <a:rPr lang="en-GB" sz="1200" b="1" kern="1200">
                <a:solidFill>
                  <a:schemeClr val="tx1"/>
                </a:solidFill>
                <a:effectLst/>
                <a:latin typeface="+mn-lt"/>
                <a:ea typeface="+mn-ea"/>
                <a:cs typeface="+mn-cs"/>
              </a:rPr>
              <a:t>Liechtenstein</a:t>
            </a:r>
            <a:r>
              <a:rPr lang="en-GB" sz="1200" kern="1200">
                <a:solidFill>
                  <a:schemeClr val="tx1"/>
                </a:solidFill>
                <a:effectLst/>
                <a:latin typeface="+mn-lt"/>
                <a:ea typeface="+mn-ea"/>
                <a:cs typeface="+mn-cs"/>
              </a:rPr>
              <a:t>, </a:t>
            </a:r>
            <a:r>
              <a:rPr lang="en-GB" sz="1200" b="1" kern="1200">
                <a:solidFill>
                  <a:schemeClr val="tx1"/>
                </a:solidFill>
                <a:effectLst/>
                <a:latin typeface="+mn-lt"/>
                <a:ea typeface="+mn-ea"/>
                <a:cs typeface="+mn-cs"/>
              </a:rPr>
              <a:t>Norway</a:t>
            </a:r>
            <a:r>
              <a:rPr lang="en-GB" sz="1200" kern="1200">
                <a:solidFill>
                  <a:schemeClr val="tx1"/>
                </a:solidFill>
                <a:effectLst/>
                <a:latin typeface="+mn-lt"/>
                <a:ea typeface="+mn-ea"/>
                <a:cs typeface="+mn-cs"/>
              </a:rPr>
              <a:t> and </a:t>
            </a:r>
            <a:r>
              <a:rPr lang="en-GB" sz="1200" b="1" kern="1200">
                <a:solidFill>
                  <a:schemeClr val="tx1"/>
                </a:solidFill>
                <a:effectLst/>
                <a:latin typeface="+mn-lt"/>
                <a:ea typeface="+mn-ea"/>
                <a:cs typeface="+mn-cs"/>
              </a:rPr>
              <a:t>Switzerland </a:t>
            </a:r>
            <a:r>
              <a:rPr lang="en-GB" sz="1200" kern="1200">
                <a:solidFill>
                  <a:schemeClr val="tx1"/>
                </a:solidFill>
                <a:effectLst/>
                <a:latin typeface="+mn-lt"/>
                <a:ea typeface="+mn-ea"/>
                <a:cs typeface="+mn-cs"/>
              </a:rPr>
              <a:t>are part of the European Single Market.</a:t>
            </a:r>
            <a:endParaRPr lang="en-IE" sz="1200" kern="1200">
              <a:solidFill>
                <a:schemeClr val="tx1"/>
              </a:solidFill>
              <a:effectLst/>
              <a:latin typeface="+mn-lt"/>
              <a:ea typeface="+mn-ea"/>
              <a:cs typeface="+mn-cs"/>
            </a:endParaRPr>
          </a:p>
          <a:p>
            <a:pPr marL="171450" indent="-171450">
              <a:buFont typeface="Arial" panose="020B0604020202020204" pitchFamily="34" charset="0"/>
              <a:buChar char="•"/>
            </a:pPr>
            <a:r>
              <a:rPr lang="en-IE" sz="1200" kern="1200">
                <a:solidFill>
                  <a:schemeClr val="tx1"/>
                </a:solidFill>
                <a:effectLst/>
                <a:latin typeface="+mn-lt"/>
                <a:ea typeface="+mn-ea"/>
                <a:cs typeface="+mn-cs"/>
              </a:rPr>
              <a:t>1995 </a:t>
            </a:r>
            <a:r>
              <a:rPr lang="en-IE" sz="1200" b="1" kern="1200">
                <a:solidFill>
                  <a:schemeClr val="tx1"/>
                </a:solidFill>
                <a:effectLst/>
                <a:latin typeface="+mn-lt"/>
                <a:ea typeface="+mn-ea"/>
                <a:cs typeface="+mn-cs"/>
              </a:rPr>
              <a:t>The Schengen Agreement</a:t>
            </a:r>
            <a:r>
              <a:rPr lang="en-IE" sz="1200" kern="1200">
                <a:solidFill>
                  <a:schemeClr val="tx1"/>
                </a:solidFill>
                <a:effectLst/>
                <a:latin typeface="+mn-lt"/>
                <a:ea typeface="+mn-ea"/>
                <a:cs typeface="+mn-cs"/>
              </a:rPr>
              <a:t> abolished all border controls between the seven countries that have signed it.</a:t>
            </a:r>
          </a:p>
          <a:p>
            <a:pPr marL="171450" indent="-171450">
              <a:buFont typeface="Arial" panose="020B0604020202020204" pitchFamily="34" charset="0"/>
              <a:buChar char="•"/>
            </a:pPr>
            <a:r>
              <a:rPr lang="en-IE" sz="1200" b="0" kern="1200">
                <a:solidFill>
                  <a:schemeClr val="tx1"/>
                </a:solidFill>
                <a:effectLst/>
                <a:latin typeface="+mn-lt"/>
                <a:ea typeface="+mn-ea"/>
                <a:cs typeface="+mn-cs"/>
              </a:rPr>
              <a:t>2002</a:t>
            </a:r>
            <a:r>
              <a:rPr lang="en-IE" sz="1200" kern="1200">
                <a:solidFill>
                  <a:schemeClr val="tx1"/>
                </a:solidFill>
                <a:effectLst/>
                <a:latin typeface="+mn-lt"/>
                <a:ea typeface="+mn-ea"/>
                <a:cs typeface="+mn-cs"/>
              </a:rPr>
              <a:t> The </a:t>
            </a:r>
            <a:r>
              <a:rPr lang="en-IE" sz="1200" b="1" kern="1200">
                <a:solidFill>
                  <a:schemeClr val="tx1"/>
                </a:solidFill>
                <a:effectLst/>
                <a:latin typeface="+mn-lt"/>
                <a:ea typeface="+mn-ea"/>
                <a:cs typeface="+mn-cs"/>
              </a:rPr>
              <a:t>Euro </a:t>
            </a:r>
            <a:r>
              <a:rPr lang="en-IE" sz="1200" b="0" kern="1200">
                <a:solidFill>
                  <a:schemeClr val="tx1"/>
                </a:solidFill>
                <a:effectLst/>
                <a:latin typeface="+mn-lt"/>
                <a:ea typeface="+mn-ea"/>
                <a:cs typeface="+mn-cs"/>
              </a:rPr>
              <a:t>became t</a:t>
            </a:r>
            <a:r>
              <a:rPr lang="en-IE" sz="1200" b="1" kern="1200">
                <a:solidFill>
                  <a:schemeClr val="tx1"/>
                </a:solidFill>
                <a:effectLst/>
                <a:latin typeface="+mn-lt"/>
                <a:ea typeface="+mn-ea"/>
                <a:cs typeface="+mn-cs"/>
              </a:rPr>
              <a:t>he legal</a:t>
            </a:r>
            <a:r>
              <a:rPr lang="en-IE" sz="1200" kern="1200">
                <a:solidFill>
                  <a:schemeClr val="tx1"/>
                </a:solidFill>
                <a:effectLst/>
                <a:latin typeface="+mn-lt"/>
                <a:ea typeface="+mn-ea"/>
                <a:cs typeface="+mn-cs"/>
              </a:rPr>
              <a:t> currency in 12 EU countries</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2004 - The </a:t>
            </a:r>
            <a:r>
              <a:rPr lang="en-GB" sz="1200" b="1" kern="1200">
                <a:solidFill>
                  <a:schemeClr val="tx1"/>
                </a:solidFill>
                <a:effectLst/>
                <a:latin typeface="+mn-lt"/>
                <a:ea typeface="+mn-ea"/>
                <a:cs typeface="+mn-cs"/>
              </a:rPr>
              <a:t>largest expansion of the European Union</a:t>
            </a:r>
            <a:r>
              <a:rPr lang="en-GB" sz="1200" kern="1200">
                <a:solidFill>
                  <a:schemeClr val="tx1"/>
                </a:solidFill>
                <a:effectLst/>
                <a:latin typeface="+mn-lt"/>
                <a:ea typeface="+mn-ea"/>
                <a:cs typeface="+mn-cs"/>
              </a:rPr>
              <a:t>, in terms of territory, number of states, and population. Ten new countries joined the EU: Cyprus, </a:t>
            </a:r>
            <a:r>
              <a:rPr lang="en-GB" sz="1200" kern="1200" err="1">
                <a:solidFill>
                  <a:schemeClr val="tx1"/>
                </a:solidFill>
                <a:effectLst/>
                <a:latin typeface="+mn-lt"/>
                <a:ea typeface="+mn-ea"/>
                <a:cs typeface="+mn-cs"/>
              </a:rPr>
              <a:t>Czechia</a:t>
            </a:r>
            <a:r>
              <a:rPr lang="en-GB" sz="1200" kern="1200">
                <a:solidFill>
                  <a:schemeClr val="tx1"/>
                </a:solidFill>
                <a:effectLst/>
                <a:latin typeface="+mn-lt"/>
                <a:ea typeface="+mn-ea"/>
                <a:cs typeface="+mn-cs"/>
              </a:rPr>
              <a:t>, Estonia, Hungary, Latvia, Lithuania, Malta, Poland, Slovakia and Slovenia. This enlargement signified the reunification of Europe, which had been divided for half of a century by the Iron Curtain and the Cold War.</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IE" sz="1200" kern="1200">
                <a:solidFill>
                  <a:schemeClr val="tx1"/>
                </a:solidFill>
                <a:effectLst/>
                <a:latin typeface="+mn-lt"/>
                <a:ea typeface="+mn-ea"/>
                <a:cs typeface="+mn-cs"/>
              </a:rPr>
              <a:t>2007 </a:t>
            </a:r>
            <a:r>
              <a:rPr lang="en-GB" sz="1200" kern="1200">
                <a:solidFill>
                  <a:schemeClr val="tx1"/>
                </a:solidFill>
                <a:effectLst/>
                <a:latin typeface="+mn-lt"/>
                <a:ea typeface="+mn-ea"/>
                <a:cs typeface="+mn-cs"/>
              </a:rPr>
              <a:t>–</a:t>
            </a:r>
            <a:r>
              <a:rPr lang="en-IE" sz="1200" b="1" kern="1200">
                <a:solidFill>
                  <a:schemeClr val="tx1"/>
                </a:solidFill>
                <a:effectLst/>
                <a:latin typeface="+mn-lt"/>
                <a:ea typeface="+mn-ea"/>
                <a:cs typeface="+mn-cs"/>
              </a:rPr>
              <a:t> The Treaty of Lisbon</a:t>
            </a:r>
            <a:r>
              <a:rPr lang="en-IE" sz="1200" kern="1200">
                <a:solidFill>
                  <a:schemeClr val="tx1"/>
                </a:solidFill>
                <a:effectLst/>
                <a:latin typeface="+mn-lt"/>
                <a:ea typeface="+mn-ea"/>
                <a:cs typeface="+mn-cs"/>
              </a:rPr>
              <a:t> introduced a new structure giving the EU a stronger role in the world and giving more weight to the voices of citizens and national governments.</a:t>
            </a:r>
            <a:endParaRPr lang="en-IE" sz="1200" b="1"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2020 – </a:t>
            </a:r>
            <a:r>
              <a:rPr lang="en-GB" sz="1200" b="1" kern="1200" err="1">
                <a:solidFill>
                  <a:schemeClr val="tx1"/>
                </a:solidFill>
                <a:effectLst/>
                <a:latin typeface="+mn-lt"/>
                <a:ea typeface="+mn-ea"/>
                <a:cs typeface="+mn-cs"/>
              </a:rPr>
              <a:t>NextGenerationEU</a:t>
            </a:r>
            <a:r>
              <a:rPr lang="en-GB" sz="1200" kern="1200">
                <a:solidFill>
                  <a:schemeClr val="tx1"/>
                </a:solidFill>
                <a:effectLst/>
                <a:latin typeface="+mn-lt"/>
                <a:ea typeface="+mn-ea"/>
                <a:cs typeface="+mn-cs"/>
              </a:rPr>
              <a:t> is an economic recovery package to support EU</a:t>
            </a:r>
            <a:r>
              <a:rPr lang="en-GB" sz="1200" kern="1200" baseline="0">
                <a:solidFill>
                  <a:schemeClr val="tx1"/>
                </a:solidFill>
                <a:effectLst/>
                <a:latin typeface="+mn-lt"/>
                <a:ea typeface="+mn-ea"/>
                <a:cs typeface="+mn-cs"/>
              </a:rPr>
              <a:t> countries that </a:t>
            </a:r>
            <a:r>
              <a:rPr lang="en-GB" sz="1200" kern="1200">
                <a:solidFill>
                  <a:schemeClr val="tx1"/>
                </a:solidFill>
                <a:effectLst/>
                <a:latin typeface="+mn-lt"/>
                <a:ea typeface="+mn-ea"/>
                <a:cs typeface="+mn-cs"/>
              </a:rPr>
              <a:t>have been impacted by the COVID-19 pandemic. </a:t>
            </a:r>
            <a:r>
              <a:rPr lang="en-GB" sz="1200" kern="1200" err="1">
                <a:solidFill>
                  <a:schemeClr val="tx1"/>
                </a:solidFill>
                <a:effectLst/>
                <a:latin typeface="+mn-lt"/>
                <a:ea typeface="+mn-ea"/>
                <a:cs typeface="+mn-cs"/>
              </a:rPr>
              <a:t>NextGenerationEU</a:t>
            </a:r>
            <a:r>
              <a:rPr lang="en-GB" sz="1200" kern="1200">
                <a:solidFill>
                  <a:schemeClr val="tx1"/>
                </a:solidFill>
                <a:effectLst/>
                <a:latin typeface="+mn-lt"/>
                <a:ea typeface="+mn-ea"/>
                <a:cs typeface="+mn-cs"/>
              </a:rPr>
              <a:t> aims to make Europe stronger, transform EU economies and societies, and design a Europe that works for everyone.</a:t>
            </a:r>
            <a:endParaRPr lang="en-IE" sz="1200" kern="120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noProof="0">
                <a:solidFill>
                  <a:schemeClr val="tx1"/>
                </a:solidFill>
              </a:rPr>
              <a:t>Over the years, more countries continued to join the European project.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The </a:t>
            </a:r>
            <a:r>
              <a:rPr lang="en-GB" b="1" noProof="0"/>
              <a:t>Schengen area </a:t>
            </a:r>
            <a:r>
              <a:rPr lang="en-GB" noProof="0"/>
              <a:t>was established in 1995</a:t>
            </a:r>
            <a:r>
              <a:rPr lang="en-GB" baseline="0" noProof="0"/>
              <a:t> for EU countries to remove controls at their borders.</a:t>
            </a:r>
          </a:p>
          <a:p>
            <a:r>
              <a:rPr lang="en-GB" baseline="0" noProof="0"/>
              <a:t>EU citizens can move freely within this area.</a:t>
            </a:r>
            <a:r>
              <a:rPr lang="en-US" baseline="0" noProof="0"/>
              <a:t> The Schengen area brings together </a:t>
            </a:r>
            <a:r>
              <a:rPr lang="en-US" b="1"/>
              <a:t>25</a:t>
            </a:r>
            <a:r>
              <a:rPr lang="en-US" b="1" baseline="0" noProof="0"/>
              <a:t> EU countries </a:t>
            </a:r>
            <a:r>
              <a:rPr lang="en-US" baseline="0" noProof="0"/>
              <a:t>(Austria, Belgium, </a:t>
            </a:r>
            <a:r>
              <a:rPr lang="en-US"/>
              <a:t>Bulgaria, </a:t>
            </a:r>
            <a:r>
              <a:rPr lang="en-US" baseline="0" noProof="0"/>
              <a:t>Croatia, Czechia, Denmark, Estonia, Finland, France, Germany, Greece, Hungary, Italy, Latvia, Lithuania, Luxembourg, Malta, Netherlands, Poland, Portugal, </a:t>
            </a:r>
            <a:r>
              <a:rPr lang="en-US"/>
              <a:t>Romania, Slovakia</a:t>
            </a:r>
            <a:r>
              <a:rPr lang="en-US" baseline="0" noProof="0"/>
              <a:t>, Slovenia, Spain, Sweden</a:t>
            </a:r>
            <a:r>
              <a:rPr lang="en-US"/>
              <a:t>)</a:t>
            </a:r>
            <a:r>
              <a:rPr lang="en-US" baseline="0" noProof="0"/>
              <a:t> and </a:t>
            </a:r>
            <a:r>
              <a:rPr lang="en-US" b="1" baseline="0" noProof="0"/>
              <a:t>4 non-EU countries </a:t>
            </a:r>
            <a:r>
              <a:rPr lang="en-US" baseline="0" noProof="0"/>
              <a:t>(</a:t>
            </a:r>
            <a:r>
              <a:rPr lang="en-GB"/>
              <a:t>Iceland, Liechtenstein, Norway and Switzerland).</a:t>
            </a:r>
            <a:endParaRPr lang="en-GB">
              <a:ea typeface="Calibri"/>
              <a:cs typeface="Calibri"/>
            </a:endParaRPr>
          </a:p>
          <a:p>
            <a:endParaRPr lang="en-GB">
              <a:cs typeface="Calibri"/>
            </a:endParaRPr>
          </a:p>
          <a:p>
            <a:r>
              <a:rPr lang="en-GB">
                <a:cs typeface="Calibri"/>
              </a:rPr>
              <a:t>*Bulgaria an Romania are in the process of joining the Schengen area and are expected to become full members by the end of 2024</a:t>
            </a: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The euro replaced former national currencies and is</a:t>
            </a:r>
            <a:r>
              <a:rPr lang="en-GB" baseline="0" noProof="0"/>
              <a:t> currently used by </a:t>
            </a:r>
            <a:r>
              <a:rPr lang="en-GB" b="1" baseline="0" noProof="0"/>
              <a:t>20 countries </a:t>
            </a:r>
            <a:r>
              <a:rPr lang="en-GB" baseline="0" noProof="0"/>
              <a:t>of the </a:t>
            </a:r>
            <a:r>
              <a:rPr lang="en-US" sz="1200" kern="1200">
                <a:solidFill>
                  <a:schemeClr val="tx1"/>
                </a:solidFill>
                <a:effectLst/>
                <a:latin typeface="+mn-lt"/>
                <a:ea typeface="+mn-ea"/>
                <a:cs typeface="+mn-cs"/>
              </a:rPr>
              <a:t>27 EU countries</a:t>
            </a:r>
            <a:r>
              <a:rPr lang="en-GB" baseline="0" noProof="0"/>
              <a:t>: </a:t>
            </a:r>
            <a:r>
              <a:rPr lang="en-GB"/>
              <a:t>Austria, </a:t>
            </a:r>
            <a:r>
              <a:rPr lang="en-GB" baseline="0" noProof="0"/>
              <a:t>Belgium, Croatia, </a:t>
            </a:r>
            <a:r>
              <a:rPr lang="en-GB"/>
              <a:t>Cyprus,</a:t>
            </a:r>
            <a:r>
              <a:rPr lang="en-GB" baseline="0" noProof="0"/>
              <a:t> </a:t>
            </a:r>
            <a:r>
              <a:rPr lang="en-GB"/>
              <a:t>Estonia, Finland, France, Germany,</a:t>
            </a:r>
            <a:r>
              <a:rPr lang="en-GB" baseline="0" noProof="0"/>
              <a:t> </a:t>
            </a:r>
            <a:r>
              <a:rPr lang="en-GB"/>
              <a:t>Greece, Ireland,</a:t>
            </a:r>
            <a:r>
              <a:rPr lang="en-GB" baseline="0" noProof="0"/>
              <a:t> Italy,</a:t>
            </a:r>
            <a:r>
              <a:rPr lang="en-GB"/>
              <a:t> Latvia</a:t>
            </a:r>
            <a:r>
              <a:rPr lang="en-GB" baseline="0" noProof="0"/>
              <a:t>, Lithuania, Luxembourg, Malta, Netherlands,</a:t>
            </a:r>
            <a:r>
              <a:rPr lang="en-GB"/>
              <a:t> Portugal</a:t>
            </a:r>
            <a:r>
              <a:rPr lang="en-GB" baseline="0" noProof="0"/>
              <a:t>, </a:t>
            </a:r>
            <a:r>
              <a:rPr lang="en-GB"/>
              <a:t>Slovakia, Slovenia,</a:t>
            </a:r>
            <a:r>
              <a:rPr lang="en-GB" baseline="0" noProof="0"/>
              <a:t> </a:t>
            </a:r>
            <a:r>
              <a:rPr lang="en-GB"/>
              <a:t>Spain.</a:t>
            </a:r>
            <a:endParaRPr lang="en-GB" noProof="0"/>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IE" sz="1200" kern="1200">
                <a:solidFill>
                  <a:schemeClr val="tx1"/>
                </a:solidFill>
                <a:effectLst/>
                <a:latin typeface="+mn-lt"/>
                <a:ea typeface="+mn-ea"/>
                <a:cs typeface="+mn-cs"/>
              </a:rPr>
              <a:t>The </a:t>
            </a:r>
            <a:r>
              <a:rPr lang="en-IE" sz="1200" b="1" kern="1200">
                <a:solidFill>
                  <a:schemeClr val="tx1"/>
                </a:solidFill>
                <a:effectLst/>
                <a:latin typeface="+mn-lt"/>
                <a:ea typeface="+mn-ea"/>
                <a:cs typeface="+mn-cs"/>
              </a:rPr>
              <a:t>Youth Guarantee Scheme </a:t>
            </a:r>
            <a:r>
              <a:rPr lang="en-US" sz="1200" kern="1200">
                <a:solidFill>
                  <a:schemeClr val="tx1"/>
                </a:solidFill>
                <a:effectLst/>
                <a:latin typeface="+mn-lt"/>
                <a:ea typeface="+mn-ea"/>
                <a:cs typeface="+mn-cs"/>
              </a:rPr>
              <a:t>is designed to help young people continue their education, or increase their chances of finding a job, by training them</a:t>
            </a:r>
            <a:r>
              <a:rPr lang="en-US" sz="1200" kern="1200" baseline="0">
                <a:solidFill>
                  <a:schemeClr val="tx1"/>
                </a:solidFill>
                <a:effectLst/>
                <a:latin typeface="+mn-lt"/>
                <a:ea typeface="+mn-ea"/>
                <a:cs typeface="+mn-cs"/>
              </a:rPr>
              <a:t> in the</a:t>
            </a:r>
            <a:r>
              <a:rPr lang="en-US" sz="1200" kern="1200">
                <a:solidFill>
                  <a:schemeClr val="tx1"/>
                </a:solidFill>
                <a:effectLst/>
                <a:latin typeface="+mn-lt"/>
                <a:ea typeface="+mn-ea"/>
                <a:cs typeface="+mn-cs"/>
              </a:rPr>
              <a:t> skills that employers need.</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a:t>
            </a:r>
            <a:r>
              <a:rPr lang="en-US" sz="1200" b="1" kern="1200">
                <a:solidFill>
                  <a:schemeClr val="tx1"/>
                </a:solidFill>
                <a:effectLst/>
                <a:latin typeface="+mn-lt"/>
                <a:ea typeface="+mn-ea"/>
                <a:cs typeface="+mn-cs"/>
              </a:rPr>
              <a:t>EURES job website </a:t>
            </a:r>
            <a:r>
              <a:rPr lang="en-US" sz="1200" kern="1200">
                <a:solidFill>
                  <a:schemeClr val="tx1"/>
                </a:solidFill>
                <a:effectLst/>
                <a:latin typeface="+mn-lt"/>
                <a:ea typeface="+mn-ea"/>
                <a:cs typeface="+mn-cs"/>
              </a:rPr>
              <a:t>helps young people to start looking for a job, traineeship or apprenticeship in another EU country. Employers also use it to find candidates in other EU countries.</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a:t>
            </a:r>
            <a:r>
              <a:rPr lang="en-US" sz="1200" b="1" kern="1200">
                <a:solidFill>
                  <a:schemeClr val="tx1"/>
                </a:solidFill>
                <a:effectLst/>
                <a:latin typeface="+mn-lt"/>
                <a:ea typeface="+mn-ea"/>
                <a:cs typeface="+mn-cs"/>
              </a:rPr>
              <a:t>Erasmus+ </a:t>
            </a:r>
            <a:r>
              <a:rPr lang="en-US" sz="1200" b="1" kern="1200" err="1">
                <a:solidFill>
                  <a:schemeClr val="tx1"/>
                </a:solidFill>
                <a:effectLst/>
                <a:latin typeface="+mn-lt"/>
                <a:ea typeface="+mn-ea"/>
                <a:cs typeface="+mn-cs"/>
              </a:rPr>
              <a:t>programme</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is open to both teenagers and adults from EU and non-EU countries and allows you </a:t>
            </a:r>
            <a:r>
              <a:rPr lang="en-GB" sz="1200" kern="1200">
                <a:solidFill>
                  <a:schemeClr val="tx1"/>
                </a:solidFill>
                <a:effectLst/>
                <a:latin typeface="+mn-lt"/>
                <a:ea typeface="+mn-ea"/>
                <a:cs typeface="+mn-cs"/>
              </a:rPr>
              <a:t>to study, train or take part in a youth exchange in one of 33 countries around Europe and beyond.</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T</a:t>
            </a:r>
            <a:r>
              <a:rPr lang="en-US" sz="1200" kern="1200">
                <a:solidFill>
                  <a:schemeClr val="tx1"/>
                </a:solidFill>
                <a:effectLst/>
                <a:latin typeface="+mn-lt"/>
                <a:ea typeface="+mn-ea"/>
                <a:cs typeface="+mn-cs"/>
              </a:rPr>
              <a:t>he </a:t>
            </a:r>
            <a:r>
              <a:rPr lang="en-US" sz="1200" b="1" kern="1200">
                <a:solidFill>
                  <a:schemeClr val="tx1"/>
                </a:solidFill>
                <a:effectLst/>
                <a:latin typeface="+mn-lt"/>
                <a:ea typeface="+mn-ea"/>
                <a:cs typeface="+mn-cs"/>
              </a:rPr>
              <a:t>European Solidarity Corps </a:t>
            </a:r>
            <a:r>
              <a:rPr lang="en-US" sz="1200" kern="1200" err="1">
                <a:solidFill>
                  <a:schemeClr val="tx1"/>
                </a:solidFill>
                <a:effectLst/>
                <a:latin typeface="+mn-lt"/>
                <a:ea typeface="+mn-ea"/>
                <a:cs typeface="+mn-cs"/>
              </a:rPr>
              <a:t>programme</a:t>
            </a:r>
            <a:r>
              <a:rPr lang="en-US" sz="1200" kern="1200">
                <a:solidFill>
                  <a:schemeClr val="tx1"/>
                </a:solidFill>
                <a:effectLst/>
                <a:latin typeface="+mn-lt"/>
                <a:ea typeface="+mn-ea"/>
                <a:cs typeface="+mn-cs"/>
              </a:rPr>
              <a:t> enables young adults to volunteer abroad (or at home) for a cause that is important to them. This enriching experience allows them to develop their skills and competences.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Find out more</a:t>
            </a:r>
            <a:r>
              <a:rPr lang="en-US" sz="1200" kern="1200" baseline="0">
                <a:solidFill>
                  <a:schemeClr val="tx1"/>
                </a:solidFill>
                <a:effectLst/>
                <a:latin typeface="+mn-lt"/>
                <a:ea typeface="+mn-ea"/>
                <a:cs typeface="+mn-cs"/>
              </a:rPr>
              <a:t> here: </a:t>
            </a:r>
            <a:r>
              <a:rPr lang="en-IE">
                <a:hlinkClick r:id="rId3"/>
              </a:rPr>
              <a:t>Work and study (europa.eu)</a:t>
            </a:r>
            <a:endParaRPr lang="en-I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DiscoverEU</a:t>
            </a:r>
            <a:r>
              <a:rPr lang="en-US" sz="1200" kern="1200">
                <a:solidFill>
                  <a:schemeClr val="tx1"/>
                </a:solidFill>
                <a:effectLst/>
                <a:latin typeface="+mn-lt"/>
                <a:ea typeface="+mn-ea"/>
                <a:cs typeface="+mn-cs"/>
              </a:rPr>
              <a:t> is an initiative of the European Union that gives 18-year-olds the opportunity to discover Europe by travelling.</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When abroad, you can</a:t>
            </a:r>
            <a:r>
              <a:rPr lang="en-GB" sz="1200" b="1" kern="1200">
                <a:solidFill>
                  <a:schemeClr val="tx1"/>
                </a:solidFill>
                <a:effectLst/>
                <a:latin typeface="+mn-lt"/>
                <a:ea typeface="+mn-ea"/>
                <a:cs typeface="+mn-cs"/>
              </a:rPr>
              <a:t> use your mobile phone just like at home </a:t>
            </a:r>
            <a:r>
              <a:rPr lang="en-GB" sz="1200" kern="1200">
                <a:solidFill>
                  <a:schemeClr val="tx1"/>
                </a:solidFill>
                <a:effectLst/>
                <a:latin typeface="+mn-lt"/>
                <a:ea typeface="+mn-ea"/>
                <a:cs typeface="+mn-cs"/>
              </a:rPr>
              <a:t>without paying any extra fees.</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IE" sz="1200" kern="1200">
                <a:solidFill>
                  <a:schemeClr val="tx1"/>
                </a:solidFill>
                <a:effectLst/>
                <a:latin typeface="+mn-lt"/>
                <a:ea typeface="+mn-ea"/>
                <a:cs typeface="+mn-cs"/>
              </a:rPr>
              <a:t>If your flight, </a:t>
            </a:r>
            <a:r>
              <a:rPr lang="en-GB" sz="1200" kern="1200">
                <a:solidFill>
                  <a:schemeClr val="tx1"/>
                </a:solidFill>
                <a:effectLst/>
                <a:latin typeface="+mn-lt"/>
                <a:ea typeface="+mn-ea"/>
                <a:cs typeface="+mn-cs"/>
              </a:rPr>
              <a:t>bus, train or ship </a:t>
            </a:r>
            <a:r>
              <a:rPr lang="en-IE" sz="1200" kern="1200">
                <a:solidFill>
                  <a:schemeClr val="tx1"/>
                </a:solidFill>
                <a:effectLst/>
                <a:latin typeface="+mn-lt"/>
                <a:ea typeface="+mn-ea"/>
                <a:cs typeface="+mn-cs"/>
              </a:rPr>
              <a:t>is cancelled, you will be reimbursed because you </a:t>
            </a:r>
            <a:r>
              <a:rPr lang="en-GB" sz="1200" kern="1200">
                <a:solidFill>
                  <a:schemeClr val="tx1"/>
                </a:solidFill>
                <a:effectLst/>
                <a:latin typeface="+mn-lt"/>
                <a:ea typeface="+mn-ea"/>
                <a:cs typeface="+mn-cs"/>
              </a:rPr>
              <a:t>are protected by a full set of </a:t>
            </a:r>
            <a:r>
              <a:rPr lang="en-GB" sz="1200" b="1" kern="1200">
                <a:solidFill>
                  <a:schemeClr val="tx1"/>
                </a:solidFill>
                <a:effectLst/>
                <a:latin typeface="+mn-lt"/>
                <a:ea typeface="+mn-ea"/>
                <a:cs typeface="+mn-cs"/>
              </a:rPr>
              <a:t>passenger rights</a:t>
            </a:r>
            <a:r>
              <a:rPr lang="en-GB" sz="1200" kern="1200">
                <a:solidFill>
                  <a:schemeClr val="tx1"/>
                </a:solidFill>
                <a:effectLst/>
                <a:latin typeface="+mn-lt"/>
                <a:ea typeface="+mn-ea"/>
                <a:cs typeface="+mn-cs"/>
              </a:rPr>
              <a:t>.</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In case of an emergency, you can get healthcare in any EU country thanks to the </a:t>
            </a:r>
            <a:r>
              <a:rPr lang="en-GB" sz="1200" b="1" kern="1200">
                <a:solidFill>
                  <a:schemeClr val="tx1"/>
                </a:solidFill>
                <a:effectLst/>
                <a:latin typeface="+mn-lt"/>
                <a:ea typeface="+mn-ea"/>
                <a:cs typeface="+mn-cs"/>
              </a:rPr>
              <a:t>European Health Insurance Card</a:t>
            </a:r>
            <a:r>
              <a:rPr lang="en-GB" sz="1200" kern="1200">
                <a:solidFill>
                  <a:schemeClr val="tx1"/>
                </a:solidFill>
                <a:effectLst/>
                <a:latin typeface="+mn-lt"/>
                <a:ea typeface="+mn-ea"/>
                <a:cs typeface="+mn-cs"/>
              </a:rPr>
              <a:t>.</a:t>
            </a:r>
            <a:endParaRPr lang="en-IE" sz="1200" kern="1200">
              <a:solidFill>
                <a:schemeClr val="tx1"/>
              </a:solidFill>
              <a:effectLst/>
              <a:latin typeface="+mn-lt"/>
              <a:ea typeface="+mn-ea"/>
              <a:cs typeface="+mn-cs"/>
            </a:endParaRPr>
          </a:p>
          <a:p>
            <a:pPr marL="171450" indent="-171450">
              <a:buFont typeface="Arial" panose="020B0604020202020204" pitchFamily="34" charset="0"/>
              <a:buChar char="•"/>
            </a:pPr>
            <a:r>
              <a:rPr lang="en-IE" sz="1200" kern="1200">
                <a:solidFill>
                  <a:schemeClr val="tx1"/>
                </a:solidFill>
                <a:effectLst/>
                <a:latin typeface="+mn-lt"/>
                <a:ea typeface="+mn-ea"/>
                <a:cs typeface="+mn-cs"/>
              </a:rPr>
              <a:t>You </a:t>
            </a:r>
            <a:r>
              <a:rPr lang="en-US" sz="1200" kern="1200">
                <a:solidFill>
                  <a:schemeClr val="tx1"/>
                </a:solidFill>
                <a:effectLst/>
                <a:latin typeface="+mn-lt"/>
                <a:ea typeface="+mn-ea"/>
                <a:cs typeface="+mn-cs"/>
              </a:rPr>
              <a:t>can still watch your </a:t>
            </a:r>
            <a:r>
              <a:rPr lang="en-US" sz="1200" kern="1200" err="1">
                <a:solidFill>
                  <a:schemeClr val="tx1"/>
                </a:solidFill>
                <a:effectLst/>
                <a:latin typeface="+mn-lt"/>
                <a:ea typeface="+mn-ea"/>
                <a:cs typeface="+mn-cs"/>
              </a:rPr>
              <a:t>favourite</a:t>
            </a:r>
            <a:r>
              <a:rPr lang="en-US" sz="1200" kern="1200">
                <a:solidFill>
                  <a:schemeClr val="tx1"/>
                </a:solidFill>
                <a:effectLst/>
                <a:latin typeface="+mn-lt"/>
                <a:ea typeface="+mn-ea"/>
                <a:cs typeface="+mn-cs"/>
              </a:rPr>
              <a:t> series because you benefit from </a:t>
            </a:r>
            <a:r>
              <a:rPr lang="en-US" sz="1200" b="1" kern="1200">
                <a:solidFill>
                  <a:schemeClr val="tx1"/>
                </a:solidFill>
                <a:effectLst/>
                <a:latin typeface="+mn-lt"/>
                <a:ea typeface="+mn-ea"/>
                <a:cs typeface="+mn-cs"/>
              </a:rPr>
              <a:t>EU-wide access to your digital subscriptions</a:t>
            </a:r>
            <a:endParaRPr lang="en-GB" sz="1200" kern="1200" noProof="0">
              <a:solidFill>
                <a:schemeClr val="tx1"/>
              </a:solidFill>
              <a:effectLst/>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b="1" kern="1200">
                <a:solidFill>
                  <a:schemeClr val="tx1"/>
                </a:solidFill>
                <a:effectLst/>
                <a:latin typeface="+mn-lt"/>
                <a:ea typeface="+mn-ea"/>
                <a:cs typeface="+mn-cs"/>
              </a:rPr>
              <a:t>Participation: </a:t>
            </a:r>
            <a:r>
              <a:rPr lang="en-GB" sz="1200" b="0" kern="1200">
                <a:solidFill>
                  <a:schemeClr val="tx1"/>
                </a:solidFill>
                <a:effectLst/>
                <a:latin typeface="+mn-lt"/>
                <a:ea typeface="+mn-ea"/>
                <a:cs typeface="+mn-cs"/>
              </a:rPr>
              <a:t>you can contribute to</a:t>
            </a:r>
            <a:r>
              <a:rPr lang="en-GB" sz="1200" b="0" kern="1200" baseline="0">
                <a:solidFill>
                  <a:schemeClr val="tx1"/>
                </a:solidFill>
                <a:effectLst/>
                <a:latin typeface="+mn-lt"/>
                <a:ea typeface="+mn-ea"/>
                <a:cs typeface="+mn-cs"/>
              </a:rPr>
              <a:t> shaping Europe</a:t>
            </a:r>
            <a:r>
              <a:rPr lang="en-GB" sz="1200" kern="1200">
                <a:solidFill>
                  <a:schemeClr val="tx1"/>
                </a:solidFill>
                <a:effectLst/>
                <a:latin typeface="+mn-lt"/>
                <a:ea typeface="+mn-ea"/>
                <a:cs typeface="+mn-cs"/>
              </a:rPr>
              <a:t> by, for example:</a:t>
            </a:r>
            <a:endParaRPr lang="fr-BE" sz="1200" kern="1200">
              <a:solidFill>
                <a:schemeClr val="tx1"/>
              </a:solidFill>
              <a:effectLst/>
              <a:latin typeface="+mn-lt"/>
              <a:ea typeface="+mn-ea"/>
              <a:cs typeface="+mn-cs"/>
            </a:endParaRPr>
          </a:p>
          <a:p>
            <a:pPr marL="628650" lvl="1" indent="-171450">
              <a:buFont typeface="Wingdings" panose="05000000000000000000" pitchFamily="2" charset="2"/>
              <a:buChar char="Ø"/>
              <a:defRPr/>
            </a:pPr>
            <a:r>
              <a:rPr lang="en-GB" sz="1200" kern="1200">
                <a:solidFill>
                  <a:schemeClr val="tx1"/>
                </a:solidFill>
                <a:effectLst/>
                <a:latin typeface="+mn-lt"/>
                <a:ea typeface="+mn-ea"/>
                <a:cs typeface="+mn-cs"/>
              </a:rPr>
              <a:t>voting in the European Parliamentary</a:t>
            </a:r>
            <a:r>
              <a:rPr lang="fr-BE" sz="1200" kern="1200" baseline="0">
                <a:solidFill>
                  <a:schemeClr val="tx1"/>
                </a:solidFill>
                <a:effectLst/>
                <a:latin typeface="+mn-lt"/>
                <a:ea typeface="+mn-ea"/>
                <a:cs typeface="+mn-cs"/>
              </a:rPr>
              <a:t> </a:t>
            </a:r>
            <a:r>
              <a:rPr lang="en-GB" sz="1200" kern="1200" baseline="0">
                <a:solidFill>
                  <a:schemeClr val="tx1"/>
                </a:solidFill>
                <a:effectLst/>
                <a:latin typeface="+mn-lt"/>
                <a:ea typeface="+mn-ea"/>
                <a:cs typeface="+mn-cs"/>
              </a:rPr>
              <a:t>e</a:t>
            </a:r>
            <a:r>
              <a:rPr lang="en-GB" sz="1200" kern="1200">
                <a:solidFill>
                  <a:schemeClr val="tx1"/>
                </a:solidFill>
                <a:effectLst/>
                <a:latin typeface="+mn-lt"/>
                <a:ea typeface="+mn-ea"/>
                <a:cs typeface="+mn-cs"/>
              </a:rPr>
              <a:t>lection:</a:t>
            </a:r>
            <a:r>
              <a:rPr lang="en-IE" sz="1800">
                <a:effectLst/>
                <a:latin typeface="Calibri"/>
                <a:ea typeface="Calibri"/>
                <a:cs typeface="Calibri"/>
              </a:rPr>
              <a:t> the voting age is 18 in most EU countries, 17 in Greece and 16 in Austria and Malta. Belgium and Germany have </a:t>
            </a:r>
            <a:r>
              <a:rPr lang="en-IE" sz="1800">
                <a:latin typeface="Calibri"/>
                <a:ea typeface="Calibri"/>
                <a:cs typeface="Calibri"/>
              </a:rPr>
              <a:t>also recently</a:t>
            </a:r>
            <a:r>
              <a:rPr lang="en-IE" sz="1800">
                <a:effectLst/>
                <a:latin typeface="Calibri"/>
                <a:ea typeface="Calibri"/>
                <a:cs typeface="Calibri"/>
              </a:rPr>
              <a:t> lowered the voting age for the European elections to 16.</a:t>
            </a:r>
            <a:endParaRPr lang="en-GB" sz="1200" kern="1200">
              <a:solidFill>
                <a:schemeClr val="tx1"/>
              </a:solidFill>
              <a:effectLst/>
              <a:latin typeface="Calibri"/>
              <a:ea typeface="Calibri"/>
              <a:cs typeface="Calibri"/>
            </a:endParaRPr>
          </a:p>
          <a:p>
            <a:pPr marL="628650" lvl="1" indent="-171450">
              <a:buFont typeface="Wingdings" panose="05000000000000000000" pitchFamily="2" charset="2"/>
              <a:buChar char="Ø"/>
            </a:pPr>
            <a:r>
              <a:rPr lang="en-GB" sz="1200" kern="1200">
                <a:solidFill>
                  <a:schemeClr val="tx1"/>
                </a:solidFill>
                <a:effectLst/>
                <a:latin typeface="+mn-lt"/>
                <a:ea typeface="+mn-ea"/>
                <a:cs typeface="+mn-cs"/>
              </a:rPr>
              <a:t>launching or supporting the</a:t>
            </a:r>
            <a:r>
              <a:rPr lang="en-GB" sz="1200" b="1" kern="1200">
                <a:solidFill>
                  <a:schemeClr val="tx1"/>
                </a:solidFill>
                <a:effectLst/>
                <a:latin typeface="+mn-lt"/>
                <a:ea typeface="+mn-ea"/>
                <a:cs typeface="+mn-cs"/>
              </a:rPr>
              <a:t> European Citizens’ Initiative </a:t>
            </a:r>
            <a:r>
              <a:rPr lang="en-GB" sz="1200" kern="1200">
                <a:solidFill>
                  <a:schemeClr val="tx1"/>
                </a:solidFill>
                <a:effectLst/>
                <a:latin typeface="+mn-lt"/>
                <a:ea typeface="+mn-ea"/>
                <a:cs typeface="+mn-cs"/>
              </a:rPr>
              <a:t>that calls</a:t>
            </a:r>
            <a:r>
              <a:rPr lang="en-GB" sz="1200" kern="1200" baseline="0">
                <a:solidFill>
                  <a:schemeClr val="tx1"/>
                </a:solidFill>
                <a:effectLst/>
                <a:latin typeface="+mn-lt"/>
                <a:ea typeface="+mn-ea"/>
                <a:cs typeface="+mn-cs"/>
              </a:rPr>
              <a:t> on</a:t>
            </a:r>
            <a:r>
              <a:rPr lang="en-GB" sz="1200" kern="1200">
                <a:solidFill>
                  <a:schemeClr val="tx1"/>
                </a:solidFill>
                <a:effectLst/>
                <a:latin typeface="+mn-lt"/>
                <a:ea typeface="+mn-ea"/>
                <a:cs typeface="+mn-cs"/>
              </a:rPr>
              <a:t> the EU to propose new legislation on a specific issue for which</a:t>
            </a:r>
            <a:r>
              <a:rPr lang="en-GB" sz="1200" kern="1200" baseline="0">
                <a:solidFill>
                  <a:schemeClr val="tx1"/>
                </a:solidFill>
                <a:effectLst/>
                <a:latin typeface="+mn-lt"/>
                <a:ea typeface="+mn-ea"/>
                <a:cs typeface="+mn-cs"/>
              </a:rPr>
              <a:t> it </a:t>
            </a:r>
            <a:r>
              <a:rPr lang="en-GB" sz="1200" kern="1200">
                <a:solidFill>
                  <a:schemeClr val="tx1"/>
                </a:solidFill>
                <a:effectLst/>
                <a:latin typeface="+mn-lt"/>
                <a:ea typeface="+mn-ea"/>
                <a:cs typeface="+mn-cs"/>
              </a:rPr>
              <a:t>is responsible</a:t>
            </a:r>
            <a:r>
              <a:rPr lang="en-GB"/>
              <a:t>.</a:t>
            </a:r>
            <a:endParaRPr lang="en-GB" sz="1200" kern="1200">
              <a:solidFill>
                <a:schemeClr val="tx1"/>
              </a:solidFill>
              <a:effectLst/>
              <a:latin typeface="+mn-lt"/>
              <a:ea typeface="Calibri"/>
              <a:cs typeface="Calibri"/>
            </a:endParaRPr>
          </a:p>
          <a:p>
            <a:pPr marL="628650" lvl="1" indent="-171450">
              <a:buFont typeface="Wingdings" panose="05000000000000000000" pitchFamily="2" charset="2"/>
              <a:buChar char="Ø"/>
            </a:pPr>
            <a:r>
              <a:rPr lang="en-GB" sz="1200" b="0" kern="1200">
                <a:solidFill>
                  <a:schemeClr val="tx1"/>
                </a:solidFill>
                <a:effectLst/>
                <a:latin typeface="+mn-lt"/>
                <a:ea typeface="+mn-ea"/>
                <a:cs typeface="+mn-cs"/>
              </a:rPr>
              <a:t>attending</a:t>
            </a:r>
            <a:r>
              <a:rPr lang="en-GB" sz="1200" b="1" kern="1200">
                <a:solidFill>
                  <a:schemeClr val="tx1"/>
                </a:solidFill>
                <a:effectLst/>
                <a:latin typeface="+mn-lt"/>
                <a:ea typeface="+mn-ea"/>
                <a:cs typeface="+mn-cs"/>
              </a:rPr>
              <a:t> Citizens’ Dialogues </a:t>
            </a:r>
            <a:r>
              <a:rPr lang="en-GB" sz="1200" kern="1200">
                <a:solidFill>
                  <a:schemeClr val="tx1"/>
                </a:solidFill>
                <a:effectLst/>
                <a:latin typeface="+mn-lt"/>
                <a:ea typeface="+mn-ea"/>
                <a:cs typeface="+mn-cs"/>
              </a:rPr>
              <a:t>that take place across the EU, where you get the chance to discuss European issues with representatives of the EU.</a:t>
            </a:r>
            <a:endParaRPr lang="en-GB" sz="1200" kern="1200">
              <a:solidFill>
                <a:schemeClr val="tx1"/>
              </a:solidFill>
              <a:effectLst/>
              <a:latin typeface="+mn-lt"/>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BE" sz="1200" b="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a:solidFill>
                  <a:schemeClr val="tx1"/>
                </a:solidFill>
                <a:effectLst/>
                <a:latin typeface="+mn-lt"/>
                <a:ea typeface="+mn-ea"/>
                <a:cs typeface="+mn-cs"/>
              </a:rPr>
              <a:t>Environmental protection:</a:t>
            </a:r>
            <a:endParaRPr lang="en-GB" sz="1200" b="1" kern="1200">
              <a:solidFill>
                <a:schemeClr val="tx1"/>
              </a:solidFill>
              <a:effectLst/>
              <a:latin typeface="+mn-lt"/>
              <a:ea typeface="Calibri"/>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a:solidFill>
                  <a:schemeClr val="tx1"/>
                </a:solidFill>
                <a:effectLst/>
                <a:latin typeface="+mn-lt"/>
                <a:ea typeface="+mn-ea"/>
                <a:cs typeface="+mn-cs"/>
              </a:rPr>
              <a:t>The fight against climate change is a top priority for the EU. All EU countries have agreed that by 2030 they should drastically reduce their greenhouse gas emissions and energy use, and produce more of their energy from renewable sources (such as wind, solar or hydro power).</a:t>
            </a:r>
            <a:endParaRPr lang="en-IE"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en-IE" sz="1200" b="1" kern="1200">
                <a:solidFill>
                  <a:schemeClr val="tx1"/>
                </a:solidFill>
                <a:effectLst/>
                <a:latin typeface="+mn-lt"/>
                <a:ea typeface="+mn-ea"/>
                <a:cs typeface="+mn-cs"/>
              </a:rPr>
              <a:t>Natura 2000 </a:t>
            </a:r>
            <a:r>
              <a:rPr lang="en-IE" sz="1200" kern="1200">
                <a:solidFill>
                  <a:schemeClr val="tx1"/>
                </a:solidFill>
                <a:effectLst/>
                <a:latin typeface="+mn-lt"/>
                <a:ea typeface="+mn-ea"/>
                <a:cs typeface="+mn-cs"/>
              </a:rPr>
              <a:t>is a network of protected areas in the world. It protects around 2000 animal and plant species and 230 habitat types throughout the EU. Click here for more information: </a:t>
            </a:r>
            <a:r>
              <a:rPr lang="en-IE" sz="1200" u="sng" kern="1200">
                <a:solidFill>
                  <a:schemeClr val="tx1"/>
                </a:solidFill>
                <a:effectLst/>
                <a:latin typeface="+mn-lt"/>
                <a:ea typeface="+mn-ea"/>
                <a:cs typeface="+mn-cs"/>
                <a:hlinkClick r:id="rId3"/>
              </a:rPr>
              <a:t>https://europa.eu/!vC49dj</a:t>
            </a:r>
            <a:r>
              <a:rPr lang="en-IE" sz="1200" u="none" kern="1200">
                <a:solidFill>
                  <a:schemeClr val="tx1"/>
                </a:solidFill>
                <a:effectLst/>
                <a:latin typeface="+mn-lt"/>
                <a:ea typeface="+mn-ea"/>
                <a:cs typeface="+mn-cs"/>
              </a:rPr>
              <a:t>.</a:t>
            </a:r>
            <a:endParaRPr lang="en-IE" sz="1200" kern="1200">
              <a:solidFill>
                <a:schemeClr val="tx1"/>
              </a:solidFill>
              <a:effectLst/>
              <a:latin typeface="+mn-lt"/>
              <a:ea typeface="Calibri"/>
              <a:cs typeface="Calibri"/>
            </a:endParaRPr>
          </a:p>
          <a:p>
            <a:pPr marL="628650" lvl="1" indent="-171450">
              <a:buFont typeface="Wingdings" panose="05000000000000000000" pitchFamily="2" charset="2"/>
              <a:buChar char="Ø"/>
            </a:pPr>
            <a:r>
              <a:rPr lang="en-IE" sz="1200" kern="1200">
                <a:solidFill>
                  <a:schemeClr val="tx1"/>
                </a:solidFill>
                <a:effectLst/>
                <a:latin typeface="+mn-lt"/>
                <a:ea typeface="+mn-ea"/>
                <a:cs typeface="+mn-cs"/>
              </a:rPr>
              <a:t>The </a:t>
            </a:r>
            <a:r>
              <a:rPr lang="en-IE" sz="1200" b="1" kern="1200">
                <a:solidFill>
                  <a:schemeClr val="tx1"/>
                </a:solidFill>
                <a:effectLst/>
                <a:latin typeface="+mn-lt"/>
                <a:ea typeface="+mn-ea"/>
                <a:cs typeface="+mn-cs"/>
              </a:rPr>
              <a:t>EU LIFE</a:t>
            </a:r>
            <a:r>
              <a:rPr lang="en-IE" sz="1200" kern="1200">
                <a:solidFill>
                  <a:schemeClr val="tx1"/>
                </a:solidFill>
                <a:effectLst/>
                <a:latin typeface="+mn-lt"/>
                <a:ea typeface="+mn-ea"/>
                <a:cs typeface="+mn-cs"/>
              </a:rPr>
              <a:t> programme funds projects that protect the environment and fight climate change. Click here to find the projects carried out in your country: </a:t>
            </a:r>
            <a:r>
              <a:rPr lang="en-US">
                <a:hlinkClick r:id="rId4"/>
              </a:rPr>
              <a:t>LIFE in European countries (europa.eu)</a:t>
            </a:r>
            <a:endParaRPr lang="en-IE" sz="1200" kern="1200">
              <a:solidFill>
                <a:srgbClr val="00B0F0"/>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200" b="1" i="0" kern="1200">
              <a:solidFill>
                <a:schemeClr val="tx1"/>
              </a:solidFill>
              <a:effectLst/>
              <a:latin typeface="+mn-lt"/>
              <a:ea typeface="+mn-ea"/>
              <a:cs typeface="+mn-cs"/>
            </a:endParaRPr>
          </a:p>
          <a:p>
            <a:pPr marL="171450" indent="-171450">
              <a:buFont typeface="Arial" panose="020B0604020202020204" pitchFamily="34" charset="0"/>
              <a:buChar char="•"/>
              <a:defRPr/>
            </a:pPr>
            <a:r>
              <a:rPr lang="en-GB" sz="1200" b="1" u="none" kern="1200">
                <a:solidFill>
                  <a:schemeClr val="tx1"/>
                </a:solidFill>
                <a:effectLst/>
                <a:latin typeface="+mn-lt"/>
                <a:ea typeface="+mn-ea"/>
                <a:cs typeface="+mn-cs"/>
              </a:rPr>
              <a:t>Consumer rights and safety</a:t>
            </a:r>
            <a:r>
              <a:rPr lang="en-GB" sz="1200" u="none" kern="1200">
                <a:solidFill>
                  <a:schemeClr val="tx1"/>
                </a:solidFill>
                <a:effectLst/>
                <a:latin typeface="+mn-lt"/>
                <a:ea typeface="+mn-ea"/>
                <a:cs typeface="+mn-cs"/>
              </a:rPr>
              <a:t>: </a:t>
            </a:r>
            <a:r>
              <a:rPr lang="en-US" sz="1200" kern="1200">
                <a:effectLst/>
              </a:rPr>
              <a:t>Products such as food, toys and cosmetics have to meet strict </a:t>
            </a:r>
            <a:r>
              <a:rPr lang="en-US" sz="1200" b="1" kern="1200">
                <a:effectLst/>
              </a:rPr>
              <a:t>safety requirements </a:t>
            </a:r>
            <a:r>
              <a:rPr lang="en-US" sz="1200" kern="1200">
                <a:effectLst/>
              </a:rPr>
              <a:t>before they can be sold within the EU</a:t>
            </a:r>
            <a:r>
              <a:rPr lang="en-GB" sz="1200" kern="1200" baseline="0">
                <a:effectLst/>
              </a:rPr>
              <a:t>. </a:t>
            </a:r>
            <a:r>
              <a:rPr lang="en-GB" sz="1200" kern="1200">
                <a:solidFill>
                  <a:schemeClr val="tx1"/>
                </a:solidFill>
                <a:effectLst/>
                <a:latin typeface="+mn-lt"/>
                <a:ea typeface="+mn-ea"/>
                <a:cs typeface="+mn-cs"/>
              </a:rPr>
              <a:t>EU law also gives you a </a:t>
            </a:r>
            <a:r>
              <a:rPr lang="en-GB" sz="1200" b="1" kern="1200">
                <a:solidFill>
                  <a:schemeClr val="tx1"/>
                </a:solidFill>
                <a:effectLst/>
                <a:latin typeface="+mn-lt"/>
                <a:ea typeface="+mn-ea"/>
                <a:cs typeface="+mn-cs"/>
              </a:rPr>
              <a:t>minimum 2-year guarantee </a:t>
            </a:r>
            <a:r>
              <a:rPr lang="en-GB" sz="1200" kern="1200">
                <a:solidFill>
                  <a:schemeClr val="tx1"/>
                </a:solidFill>
                <a:effectLst/>
                <a:latin typeface="+mn-lt"/>
                <a:ea typeface="+mn-ea"/>
                <a:cs typeface="+mn-cs"/>
              </a:rPr>
              <a:t>when you buy consumer goods</a:t>
            </a:r>
            <a:r>
              <a:rPr lang="en-GB" sz="1200" kern="1200" baseline="0">
                <a:solidFill>
                  <a:schemeClr val="tx1"/>
                </a:solidFill>
                <a:effectLst/>
                <a:latin typeface="+mn-lt"/>
                <a:ea typeface="+mn-ea"/>
                <a:cs typeface="+mn-cs"/>
              </a:rPr>
              <a:t> and allows you to return the goods you have bought </a:t>
            </a:r>
            <a:r>
              <a:rPr lang="en-GB" sz="1200" b="1" kern="1200">
                <a:solidFill>
                  <a:schemeClr val="tx1"/>
                </a:solidFill>
                <a:effectLst/>
                <a:latin typeface="+mn-lt"/>
                <a:ea typeface="+mn-ea"/>
                <a:cs typeface="+mn-cs"/>
              </a:rPr>
              <a:t>within 14 days</a:t>
            </a:r>
            <a:r>
              <a:rPr lang="en-GB" sz="1200" kern="1200">
                <a:solidFill>
                  <a:schemeClr val="tx1"/>
                </a:solidFill>
                <a:effectLst/>
                <a:latin typeface="+mn-lt"/>
                <a:ea typeface="+mn-ea"/>
                <a:cs typeface="+mn-cs"/>
              </a:rPr>
              <a:t> if you change your mind.</a:t>
            </a:r>
            <a:r>
              <a:rPr lang="en-GB" sz="1200" b="0" u="none" kern="1200">
                <a:solidFill>
                  <a:schemeClr val="tx1"/>
                </a:solidFill>
                <a:effectLst/>
                <a:latin typeface="+mn-lt"/>
                <a:ea typeface="+mn-ea"/>
                <a:cs typeface="+mn-cs"/>
              </a:rPr>
              <a:t> Moreover, thanks to the </a:t>
            </a:r>
            <a:r>
              <a:rPr lang="en-GB" sz="1200" b="1" u="none" kern="1200">
                <a:solidFill>
                  <a:schemeClr val="tx1"/>
                </a:solidFill>
                <a:effectLst/>
                <a:latin typeface="+mn-lt"/>
                <a:ea typeface="+mn-ea"/>
                <a:cs typeface="+mn-cs"/>
              </a:rPr>
              <a:t>EU General Data Protection Regulation</a:t>
            </a:r>
            <a:r>
              <a:rPr lang="en-GB" sz="1200" b="0" u="none" kern="1200">
                <a:solidFill>
                  <a:schemeClr val="tx1"/>
                </a:solidFill>
                <a:effectLst/>
                <a:latin typeface="+mn-lt"/>
                <a:ea typeface="+mn-ea"/>
                <a:cs typeface="+mn-cs"/>
              </a:rPr>
              <a:t>, consumer</a:t>
            </a:r>
            <a:r>
              <a:rPr lang="en-GB" sz="1200" b="0" u="none" kern="1200" baseline="0">
                <a:solidFill>
                  <a:schemeClr val="tx1"/>
                </a:solidFill>
                <a:effectLst/>
                <a:latin typeface="+mn-lt"/>
                <a:ea typeface="+mn-ea"/>
                <a:cs typeface="+mn-cs"/>
              </a:rPr>
              <a:t> privacy is constantly protected. The EU also works to </a:t>
            </a:r>
            <a:r>
              <a:rPr lang="en-GB" sz="1200" b="1" u="none" kern="1200" baseline="0">
                <a:solidFill>
                  <a:schemeClr val="tx1"/>
                </a:solidFill>
                <a:effectLst/>
                <a:latin typeface="+mn-lt"/>
                <a:ea typeface="+mn-ea"/>
                <a:cs typeface="+mn-cs"/>
              </a:rPr>
              <a:t>stop</a:t>
            </a:r>
            <a:r>
              <a:rPr lang="en-GB" sz="1200" b="0" u="none" kern="1200" baseline="0">
                <a:solidFill>
                  <a:schemeClr val="tx1"/>
                </a:solidFill>
                <a:effectLst/>
                <a:latin typeface="+mn-lt"/>
                <a:ea typeface="+mn-ea"/>
                <a:cs typeface="+mn-cs"/>
              </a:rPr>
              <a:t> the spread of </a:t>
            </a:r>
            <a:r>
              <a:rPr lang="en-GB" sz="1200" b="1" u="none" kern="1200" baseline="0">
                <a:solidFill>
                  <a:schemeClr val="tx1"/>
                </a:solidFill>
                <a:effectLst/>
                <a:latin typeface="+mn-lt"/>
                <a:ea typeface="+mn-ea"/>
                <a:cs typeface="+mn-cs"/>
              </a:rPr>
              <a:t>disinformation</a:t>
            </a:r>
            <a:r>
              <a:rPr lang="en-GB" sz="1200" b="0" u="none" kern="1200" baseline="0">
                <a:solidFill>
                  <a:schemeClr val="tx1"/>
                </a:solidFill>
                <a:effectLst/>
                <a:latin typeface="+mn-lt"/>
                <a:ea typeface="+mn-ea"/>
                <a:cs typeface="+mn-cs"/>
              </a:rPr>
              <a:t>.</a:t>
            </a:r>
            <a:r>
              <a:rPr lang="en-GB"/>
              <a:t> </a:t>
            </a:r>
            <a:endParaRPr lang="en-GB">
              <a:ea typeface="Calibri"/>
              <a:cs typeface="Calibri"/>
            </a:endParaRPr>
          </a:p>
          <a:p>
            <a:pPr marL="171450" indent="-171450">
              <a:buFont typeface="Arial" panose="020B0604020202020204" pitchFamily="34" charset="0"/>
              <a:buChar char="•"/>
              <a:defRPr/>
            </a:pPr>
            <a:endParaRPr lang="en-IE" b="1">
              <a:ea typeface="Calibri" panose="020F0502020204030204"/>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b="1" i="0" kern="1200">
                <a:solidFill>
                  <a:schemeClr val="tx1"/>
                </a:solidFill>
                <a:effectLst/>
                <a:latin typeface="+mn-lt"/>
                <a:ea typeface="+mn-ea"/>
                <a:cs typeface="+mn-cs"/>
              </a:rPr>
              <a:t>EU-funded</a:t>
            </a:r>
            <a:r>
              <a:rPr lang="en-IE" sz="1200" b="1" i="0" kern="1200" baseline="0">
                <a:solidFill>
                  <a:schemeClr val="tx1"/>
                </a:solidFill>
                <a:effectLst/>
                <a:latin typeface="+mn-lt"/>
                <a:ea typeface="+mn-ea"/>
                <a:cs typeface="+mn-cs"/>
              </a:rPr>
              <a:t> projects</a:t>
            </a:r>
            <a:r>
              <a:rPr lang="en-IE" sz="1200" b="0" i="0" kern="1200" baseline="0">
                <a:solidFill>
                  <a:schemeClr val="tx1"/>
                </a:solidFill>
                <a:effectLst/>
                <a:latin typeface="+mn-lt"/>
                <a:ea typeface="+mn-ea"/>
                <a:cs typeface="+mn-cs"/>
              </a:rPr>
              <a:t>: </a:t>
            </a:r>
            <a:r>
              <a:rPr lang="en-US" sz="1200" b="0" i="0" kern="1200" baseline="0">
                <a:solidFill>
                  <a:schemeClr val="tx1"/>
                </a:solidFill>
                <a:effectLst/>
                <a:latin typeface="+mn-lt"/>
                <a:ea typeface="+mn-ea"/>
                <a:cs typeface="+mn-cs"/>
              </a:rPr>
              <a:t>The European Union helps improve people’s lives by:</a:t>
            </a:r>
            <a:endParaRPr lang="en-US" sz="1200" b="0" i="0" kern="1200" baseline="0">
              <a:solidFill>
                <a:schemeClr val="tx1"/>
              </a:solidFill>
              <a:effectLst/>
              <a:latin typeface="+mn-lt"/>
              <a:ea typeface="Calibri"/>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baseline="0">
                <a:solidFill>
                  <a:schemeClr val="tx1"/>
                </a:solidFill>
                <a:effectLst/>
                <a:latin typeface="+mn-lt"/>
                <a:ea typeface="+mn-ea"/>
                <a:cs typeface="+mn-cs"/>
              </a:rPr>
              <a:t>supporting new jobs</a:t>
            </a:r>
            <a:endParaRPr lang="en-US" sz="1200" b="0" i="0" kern="1200" baseline="0">
              <a:solidFill>
                <a:schemeClr val="tx1"/>
              </a:solidFill>
              <a:effectLst/>
              <a:latin typeface="+mn-lt"/>
              <a:ea typeface="Calibri"/>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baseline="0">
                <a:solidFill>
                  <a:schemeClr val="tx1"/>
                </a:solidFill>
                <a:effectLst/>
                <a:latin typeface="+mn-lt"/>
                <a:ea typeface="+mn-ea"/>
                <a:cs typeface="+mn-cs"/>
              </a:rPr>
              <a:t>building new infrastructure</a:t>
            </a:r>
            <a:endParaRPr lang="en-US" sz="1200" b="0" i="0" kern="1200" baseline="0">
              <a:solidFill>
                <a:schemeClr val="tx1"/>
              </a:solidFill>
              <a:effectLst/>
              <a:latin typeface="+mn-lt"/>
              <a:ea typeface="Calibri"/>
              <a:cs typeface="Calibri"/>
            </a:endParaRPr>
          </a:p>
          <a:p>
            <a:pPr marL="628650" lvl="1" indent="-171450">
              <a:buFont typeface="Wingdings" panose="05000000000000000000" pitchFamily="2" charset="2"/>
              <a:buChar char="Ø"/>
              <a:defRPr/>
            </a:pPr>
            <a:r>
              <a:rPr lang="en-GB" sz="1200" kern="1200">
                <a:solidFill>
                  <a:schemeClr val="tx1"/>
                </a:solidFill>
                <a:effectLst/>
                <a:latin typeface="+mn-lt"/>
                <a:ea typeface="+mn-ea"/>
                <a:cs typeface="+mn-cs"/>
              </a:rPr>
              <a:t>funding scientific research</a:t>
            </a:r>
            <a:r>
              <a:rPr lang="en-US"/>
              <a:t> </a:t>
            </a:r>
            <a:endParaRPr lang="en-US" sz="1200" b="0" i="0" kern="1200" baseline="0">
              <a:solidFill>
                <a:schemeClr val="tx1"/>
              </a:solidFill>
              <a:effectLst/>
              <a:latin typeface="+mn-lt"/>
              <a:ea typeface="Calibri"/>
              <a:cs typeface="Calibri"/>
            </a:endParaRPr>
          </a:p>
          <a:p>
            <a:pPr marL="628650" lvl="1" indent="-171450">
              <a:buFont typeface="Wingdings" panose="05000000000000000000" pitchFamily="2" charset="2"/>
              <a:buChar char="Ø"/>
              <a:defRPr/>
            </a:pPr>
            <a:r>
              <a:rPr lang="en-US" sz="1200" b="0" i="0" kern="1200" baseline="0" err="1">
                <a:solidFill>
                  <a:schemeClr val="tx1"/>
                </a:solidFill>
                <a:effectLst/>
                <a:latin typeface="+mn-lt"/>
                <a:ea typeface="+mn-ea"/>
                <a:cs typeface="+mn-cs"/>
              </a:rPr>
              <a:t>modernising</a:t>
            </a:r>
            <a:r>
              <a:rPr lang="en-US" sz="1200" b="0" i="0" kern="1200" baseline="0">
                <a:solidFill>
                  <a:schemeClr val="tx1"/>
                </a:solidFill>
                <a:effectLst/>
                <a:latin typeface="+mn-lt"/>
                <a:ea typeface="+mn-ea"/>
                <a:cs typeface="+mn-cs"/>
              </a:rPr>
              <a:t> public services such as schools and hospitals.</a:t>
            </a:r>
            <a:r>
              <a:rPr lang="en-US"/>
              <a:t> </a:t>
            </a:r>
            <a:endParaRPr lang="en-US" sz="1200" b="0" i="0" kern="1200" baseline="0">
              <a:solidFill>
                <a:schemeClr val="tx1"/>
              </a:solidFill>
              <a:effectLst/>
              <a:latin typeface="+mn-lt"/>
              <a:ea typeface="Calibri"/>
              <a:cs typeface="Calibri"/>
            </a:endParaRPr>
          </a:p>
          <a:p>
            <a:pPr>
              <a:defRPr/>
            </a:pPr>
            <a:r>
              <a:rPr lang="en-US" sz="1200" b="0" i="0" kern="1200" baseline="0">
                <a:solidFill>
                  <a:schemeClr val="tx1"/>
                </a:solidFill>
                <a:effectLst/>
                <a:latin typeface="+mn-lt"/>
                <a:ea typeface="+mn-ea"/>
                <a:cs typeface="+mn-cs"/>
              </a:rPr>
              <a:t>For more information</a:t>
            </a:r>
            <a:r>
              <a:rPr lang="en-US"/>
              <a:t>: </a:t>
            </a:r>
            <a:r>
              <a:rPr lang="en-US">
                <a:hlinkClick r:id="rId5"/>
              </a:rPr>
              <a:t>Kohesio: discover EU projects in your region (europa.eu)</a:t>
            </a:r>
            <a:endParaRPr lang="en-US" sz="120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u="sng" kern="1200">
              <a:solidFill>
                <a:schemeClr val="tx1"/>
              </a:solidFill>
              <a:effectLst/>
              <a:latin typeface="+mn-lt"/>
              <a:ea typeface="+mn-ea"/>
              <a:cs typeface="+mn-cs"/>
            </a:endParaRPr>
          </a:p>
          <a:p>
            <a:pPr marL="171450" indent="-171450">
              <a:buFont typeface="Arial" panose="020B0604020202020204" pitchFamily="34" charset="0"/>
              <a:buChar char="•"/>
              <a:defRPr/>
            </a:pPr>
            <a:r>
              <a:rPr lang="en-GB" sz="1200" b="1" kern="1200" baseline="0">
                <a:effectLst/>
              </a:rPr>
              <a:t>EU in the world</a:t>
            </a:r>
            <a:r>
              <a:rPr lang="en-GB" sz="1200" b="0" kern="1200" baseline="0">
                <a:effectLst/>
              </a:rPr>
              <a:t>:</a:t>
            </a:r>
            <a:r>
              <a:rPr lang="en-GB"/>
              <a:t> </a:t>
            </a:r>
            <a:endParaRPr lang="en-GB" sz="1200" b="0" kern="1200" baseline="0">
              <a:effectLst/>
              <a:ea typeface="Calibri"/>
              <a:cs typeface="Calibri"/>
            </a:endParaRPr>
          </a:p>
          <a:p>
            <a:pPr marL="628650" lvl="1" indent="-171450">
              <a:buFont typeface="Wingdings" panose="05000000000000000000" pitchFamily="2" charset="2"/>
              <a:buChar char="Ø"/>
              <a:defRPr/>
            </a:pPr>
            <a:r>
              <a:rPr lang="en-GB" sz="1200" kern="1200">
                <a:solidFill>
                  <a:schemeClr val="tx1"/>
                </a:solidFill>
                <a:effectLst/>
                <a:latin typeface="+mn-lt"/>
                <a:ea typeface="+mn-ea"/>
                <a:cs typeface="+mn-cs"/>
              </a:rPr>
              <a:t>The EU has</a:t>
            </a:r>
            <a:r>
              <a:rPr lang="en-GB" sz="1200" kern="1200" baseline="0">
                <a:solidFill>
                  <a:schemeClr val="tx1"/>
                </a:solidFill>
                <a:effectLst/>
                <a:latin typeface="+mn-lt"/>
                <a:ea typeface="+mn-ea"/>
                <a:cs typeface="+mn-cs"/>
              </a:rPr>
              <a:t> signed</a:t>
            </a:r>
            <a:r>
              <a:rPr lang="en-GB" sz="1200" kern="1200">
                <a:solidFill>
                  <a:schemeClr val="tx1"/>
                </a:solidFill>
                <a:effectLst/>
                <a:latin typeface="+mn-lt"/>
                <a:ea typeface="+mn-ea"/>
                <a:cs typeface="+mn-cs"/>
              </a:rPr>
              <a:t> </a:t>
            </a:r>
            <a:r>
              <a:rPr lang="en-GB" sz="1200" b="1" kern="1200">
                <a:solidFill>
                  <a:schemeClr val="tx1"/>
                </a:solidFill>
                <a:effectLst/>
                <a:latin typeface="+mn-lt"/>
                <a:ea typeface="+mn-ea"/>
                <a:cs typeface="+mn-cs"/>
              </a:rPr>
              <a:t>trade agreements</a:t>
            </a:r>
            <a:r>
              <a:rPr lang="en-GB" sz="1200" kern="1200">
                <a:solidFill>
                  <a:schemeClr val="tx1"/>
                </a:solidFill>
                <a:effectLst/>
                <a:latin typeface="+mn-lt"/>
                <a:ea typeface="+mn-ea"/>
                <a:cs typeface="+mn-cs"/>
              </a:rPr>
              <a:t> with many countries around the world, which make it easier to do business together. You can find more</a:t>
            </a:r>
            <a:r>
              <a:rPr lang="en-GB" sz="1200" kern="1200" baseline="0">
                <a:solidFill>
                  <a:schemeClr val="tx1"/>
                </a:solidFill>
                <a:effectLst/>
                <a:latin typeface="+mn-lt"/>
                <a:ea typeface="+mn-ea"/>
                <a:cs typeface="+mn-cs"/>
              </a:rPr>
              <a:t> information here:</a:t>
            </a:r>
            <a:r>
              <a:rPr lang="en-GB" sz="1200" kern="1200">
                <a:solidFill>
                  <a:schemeClr val="tx1"/>
                </a:solidFill>
                <a:effectLst/>
                <a:latin typeface="+mn-lt"/>
                <a:ea typeface="+mn-ea"/>
                <a:cs typeface="+mn-cs"/>
              </a:rPr>
              <a:t> </a:t>
            </a:r>
            <a:r>
              <a:rPr lang="en-GB" sz="1200" u="sng" kern="1200">
                <a:solidFill>
                  <a:schemeClr val="tx1"/>
                </a:solidFill>
                <a:effectLst/>
                <a:latin typeface="+mn-lt"/>
                <a:ea typeface="+mn-ea"/>
                <a:cs typeface="+mn-cs"/>
                <a:hlinkClick r:id="rId6"/>
              </a:rPr>
              <a:t>https://europa.eu/!gv87hU</a:t>
            </a:r>
            <a:endParaRPr lang="en-GB" sz="1200" u="none" kern="1200">
              <a:solidFill>
                <a:schemeClr val="tx1"/>
              </a:solidFill>
              <a:effectLst/>
              <a:latin typeface="+mn-lt"/>
              <a:ea typeface="Calibri"/>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u="none" kern="1200">
                <a:solidFill>
                  <a:schemeClr val="tx1"/>
                </a:solidFill>
                <a:effectLst/>
                <a:latin typeface="+mn-lt"/>
                <a:ea typeface="+mn-ea"/>
                <a:cs typeface="+mn-cs"/>
              </a:rPr>
              <a:t>the</a:t>
            </a:r>
            <a:r>
              <a:rPr lang="en-GB" sz="1200" u="none" kern="1200" baseline="0">
                <a:solidFill>
                  <a:schemeClr val="tx1"/>
                </a:solidFill>
                <a:effectLst/>
                <a:latin typeface="+mn-lt"/>
                <a:ea typeface="+mn-ea"/>
                <a:cs typeface="+mn-cs"/>
              </a:rPr>
              <a:t> EU</a:t>
            </a:r>
            <a:r>
              <a:rPr lang="en-GB" sz="1200" u="none" kern="1200">
                <a:solidFill>
                  <a:schemeClr val="tx1"/>
                </a:solidFill>
                <a:effectLst/>
                <a:latin typeface="+mn-lt"/>
                <a:ea typeface="+mn-ea"/>
                <a:cs typeface="+mn-cs"/>
              </a:rPr>
              <a:t> also carries</a:t>
            </a:r>
            <a:r>
              <a:rPr lang="en-GB" sz="1200" u="none" kern="1200" baseline="0">
                <a:solidFill>
                  <a:schemeClr val="tx1"/>
                </a:solidFill>
                <a:effectLst/>
                <a:latin typeface="+mn-lt"/>
                <a:ea typeface="+mn-ea"/>
                <a:cs typeface="+mn-cs"/>
              </a:rPr>
              <a:t> out </a:t>
            </a:r>
            <a:r>
              <a:rPr lang="en-GB" sz="1000" b="1" u="none" kern="1200" noProof="0">
                <a:solidFill>
                  <a:schemeClr val="tx1"/>
                </a:solidFill>
                <a:effectLst/>
              </a:rPr>
              <a:t>humanitarian projects</a:t>
            </a:r>
            <a:r>
              <a:rPr lang="en-GB" sz="1000" b="0" u="none" kern="1200" noProof="0">
                <a:solidFill>
                  <a:schemeClr val="tx1"/>
                </a:solidFill>
                <a:effectLst/>
              </a:rPr>
              <a:t>,</a:t>
            </a:r>
            <a:r>
              <a:rPr lang="en-GB" sz="1000" b="0" u="none" kern="1200" baseline="0" noProof="0">
                <a:solidFill>
                  <a:schemeClr val="tx1"/>
                </a:solidFill>
                <a:effectLst/>
              </a:rPr>
              <a:t> aimed at</a:t>
            </a:r>
            <a:r>
              <a:rPr lang="en-GB" sz="1200" u="none" kern="1200">
                <a:solidFill>
                  <a:schemeClr val="tx1"/>
                </a:solidFill>
                <a:effectLst/>
                <a:latin typeface="+mn-lt"/>
                <a:ea typeface="+mn-ea"/>
                <a:cs typeface="+mn-cs"/>
              </a:rPr>
              <a:t> providing vulnerable people with food, shelter, medical care and education.</a:t>
            </a:r>
            <a:r>
              <a:rPr lang="en-GB" sz="1200" u="none"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You can find more</a:t>
            </a:r>
            <a:r>
              <a:rPr lang="en-GB" sz="1200" kern="1200" baseline="0">
                <a:solidFill>
                  <a:schemeClr val="tx1"/>
                </a:solidFill>
                <a:effectLst/>
                <a:latin typeface="+mn-lt"/>
                <a:ea typeface="+mn-ea"/>
                <a:cs typeface="+mn-cs"/>
              </a:rPr>
              <a:t> information here:</a:t>
            </a:r>
            <a:r>
              <a:rPr lang="en-GB" sz="1200" u="none" kern="1200" baseline="0">
                <a:solidFill>
                  <a:schemeClr val="tx1"/>
                </a:solidFill>
                <a:effectLst/>
                <a:latin typeface="+mn-lt"/>
                <a:ea typeface="+mn-ea"/>
                <a:cs typeface="+mn-cs"/>
              </a:rPr>
              <a:t> </a:t>
            </a:r>
            <a:r>
              <a:rPr lang="en-GB" sz="1200" u="sng" kern="1200">
                <a:solidFill>
                  <a:schemeClr val="tx1"/>
                </a:solidFill>
                <a:effectLst/>
                <a:latin typeface="+mn-lt"/>
                <a:ea typeface="+mn-ea"/>
                <a:cs typeface="+mn-cs"/>
                <a:hlinkClick r:id="rId7"/>
              </a:rPr>
              <a:t>https://europa.eu/!rV69JX</a:t>
            </a:r>
            <a:r>
              <a:rPr lang="en-GB" sz="1200" u="none" kern="1200">
                <a:solidFill>
                  <a:schemeClr val="tx1"/>
                </a:solidFill>
                <a:effectLst/>
                <a:latin typeface="+mn-lt"/>
                <a:ea typeface="+mn-ea"/>
                <a:cs typeface="+mn-cs"/>
              </a:rPr>
              <a:t>;</a:t>
            </a:r>
            <a:endParaRPr lang="en-GB" sz="1200" u="none" kern="1200" baseline="0">
              <a:solidFill>
                <a:schemeClr val="tx1"/>
              </a:solidFill>
              <a:effectLst/>
              <a:latin typeface="+mn-lt"/>
              <a:ea typeface="Calibri"/>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u="none" kern="1200" baseline="0">
                <a:solidFill>
                  <a:schemeClr val="tx1"/>
                </a:solidFill>
                <a:effectLst/>
                <a:latin typeface="+mn-lt"/>
                <a:ea typeface="+mn-ea"/>
                <a:cs typeface="+mn-cs"/>
              </a:rPr>
              <a:t>In case of disasters, the EU </a:t>
            </a:r>
            <a:r>
              <a:rPr lang="en-US" sz="1200" u="none" kern="1200" baseline="0">
                <a:solidFill>
                  <a:schemeClr val="tx1"/>
                </a:solidFill>
                <a:effectLst/>
                <a:latin typeface="+mn-lt"/>
                <a:ea typeface="+mn-ea"/>
                <a:cs typeface="+mn-cs"/>
              </a:rPr>
              <a:t>can provide aid and assistance through a coordinated response system known as the </a:t>
            </a:r>
            <a:r>
              <a:rPr lang="en-US" sz="1200" b="1" u="none" kern="1200" baseline="0">
                <a:solidFill>
                  <a:schemeClr val="tx1"/>
                </a:solidFill>
                <a:effectLst/>
                <a:latin typeface="+mn-lt"/>
                <a:ea typeface="+mn-ea"/>
                <a:cs typeface="+mn-cs"/>
              </a:rPr>
              <a:t>Civil Protection Mechanism. </a:t>
            </a:r>
            <a:r>
              <a:rPr lang="en-GB" sz="1200" kern="1200">
                <a:solidFill>
                  <a:schemeClr val="tx1"/>
                </a:solidFill>
                <a:effectLst/>
                <a:latin typeface="+mn-lt"/>
                <a:ea typeface="+mn-ea"/>
                <a:cs typeface="+mn-cs"/>
              </a:rPr>
              <a:t>You can find more</a:t>
            </a:r>
            <a:r>
              <a:rPr lang="en-GB" sz="1200" kern="1200" baseline="0">
                <a:solidFill>
                  <a:schemeClr val="tx1"/>
                </a:solidFill>
                <a:effectLst/>
                <a:latin typeface="+mn-lt"/>
                <a:ea typeface="+mn-ea"/>
                <a:cs typeface="+mn-cs"/>
              </a:rPr>
              <a:t> information here:</a:t>
            </a:r>
            <a:r>
              <a:rPr lang="en-US" sz="1200" b="0" u="none" kern="1200" baseline="0">
                <a:solidFill>
                  <a:schemeClr val="tx1"/>
                </a:solidFill>
                <a:effectLst/>
                <a:latin typeface="+mn-lt"/>
                <a:ea typeface="+mn-ea"/>
                <a:cs typeface="+mn-cs"/>
              </a:rPr>
              <a:t> </a:t>
            </a:r>
            <a:r>
              <a:rPr lang="en-GB" sz="1200" u="sng" kern="1200">
                <a:solidFill>
                  <a:schemeClr val="tx1"/>
                </a:solidFill>
                <a:effectLst/>
                <a:latin typeface="+mn-lt"/>
                <a:ea typeface="+mn-ea"/>
                <a:cs typeface="+mn-cs"/>
                <a:hlinkClick r:id="rId8"/>
              </a:rPr>
              <a:t>https://europa.eu/!Pw88qb</a:t>
            </a:r>
            <a:r>
              <a:rPr lang="en-GB" sz="1200" u="sng" kern="1200">
                <a:solidFill>
                  <a:schemeClr val="tx1"/>
                </a:solidFill>
                <a:effectLst/>
                <a:latin typeface="+mn-lt"/>
                <a:ea typeface="+mn-ea"/>
                <a:cs typeface="+mn-cs"/>
              </a:rPr>
              <a:t>.</a:t>
            </a:r>
            <a:endParaRPr lang="en-US" sz="1000" b="0"/>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u="none" kern="1200">
                <a:solidFill>
                  <a:schemeClr val="tx1"/>
                </a:solidFill>
                <a:effectLst/>
                <a:latin typeface="+mn-lt"/>
                <a:ea typeface="+mn-ea"/>
                <a:cs typeface="+mn-cs"/>
              </a:rPr>
              <a:t>With the </a:t>
            </a:r>
            <a:r>
              <a:rPr lang="en-GB" sz="1200" b="1" u="none" kern="1200">
                <a:solidFill>
                  <a:schemeClr val="tx1"/>
                </a:solidFill>
                <a:effectLst/>
                <a:latin typeface="+mn-lt"/>
                <a:ea typeface="+mn-ea"/>
                <a:cs typeface="+mn-cs"/>
              </a:rPr>
              <a:t>European Green Deal</a:t>
            </a:r>
            <a:r>
              <a:rPr lang="en-GB" sz="1200" b="0" u="none" kern="1200">
                <a:solidFill>
                  <a:schemeClr val="tx1"/>
                </a:solidFill>
                <a:effectLst/>
                <a:latin typeface="+mn-lt"/>
                <a:ea typeface="+mn-ea"/>
                <a:cs typeface="+mn-cs"/>
              </a:rPr>
              <a:t>,</a:t>
            </a:r>
            <a:r>
              <a:rPr lang="en-GB" sz="1200" b="1" u="none" kern="1200">
                <a:solidFill>
                  <a:schemeClr val="tx1"/>
                </a:solidFill>
                <a:effectLst/>
                <a:latin typeface="+mn-lt"/>
                <a:ea typeface="+mn-ea"/>
                <a:cs typeface="+mn-cs"/>
              </a:rPr>
              <a:t> </a:t>
            </a:r>
            <a:r>
              <a:rPr lang="en-GB" sz="1200" u="none" kern="1200">
                <a:solidFill>
                  <a:schemeClr val="tx1"/>
                </a:solidFill>
                <a:effectLst/>
                <a:latin typeface="+mn-lt"/>
                <a:ea typeface="+mn-ea"/>
                <a:cs typeface="+mn-cs"/>
              </a:rPr>
              <a:t>the EU aims to cut its emissions and become the first climate neutral continent by 2050. Find out more about the Green Deal here: </a:t>
            </a:r>
            <a:r>
              <a:rPr lang="en-GB" sz="1200" u="sng" kern="1200">
                <a:solidFill>
                  <a:schemeClr val="tx1"/>
                </a:solidFill>
                <a:effectLst/>
                <a:latin typeface="+mn-lt"/>
                <a:ea typeface="+mn-ea"/>
                <a:cs typeface="+mn-cs"/>
                <a:hlinkClick r:id="rId3"/>
              </a:rPr>
              <a:t>https://europa.eu/!Tr74bn</a:t>
            </a:r>
            <a:endParaRPr lang="en-GB" sz="1200" u="sng" kern="1200">
              <a:solidFill>
                <a:schemeClr val="tx1"/>
              </a:solidFill>
              <a:effectLst/>
              <a:latin typeface="+mn-lt"/>
              <a:ea typeface="+mn-ea"/>
              <a:cs typeface="+mn-cs"/>
            </a:endParaRPr>
          </a:p>
          <a:p>
            <a:pPr marL="0" indent="0">
              <a:buFont typeface="Arial" panose="020B0604020202020204" pitchFamily="34" charset="0"/>
              <a:buNone/>
            </a:pPr>
            <a:endParaRPr lang="en-GB" sz="1200" u="sng"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err="1">
                <a:solidFill>
                  <a:schemeClr val="tx1"/>
                </a:solidFill>
                <a:effectLst/>
                <a:latin typeface="+mn-lt"/>
                <a:ea typeface="+mn-ea"/>
                <a:cs typeface="+mn-cs"/>
              </a:rPr>
              <a:t>NextGenerationEU</a:t>
            </a:r>
            <a:r>
              <a:rPr lang="en-GB" sz="1200" b="1" kern="1200" baseline="0">
                <a:solidFill>
                  <a:schemeClr val="tx1"/>
                </a:solidFill>
                <a:effectLst/>
                <a:latin typeface="+mn-lt"/>
                <a:ea typeface="+mn-ea"/>
                <a:cs typeface="+mn-cs"/>
              </a:rPr>
              <a:t> </a:t>
            </a:r>
            <a:r>
              <a:rPr lang="en-GB" sz="1200" b="0" kern="1200" baseline="0">
                <a:solidFill>
                  <a:schemeClr val="tx1"/>
                </a:solidFill>
                <a:effectLst/>
                <a:latin typeface="+mn-lt"/>
                <a:ea typeface="+mn-ea"/>
                <a:cs typeface="+mn-cs"/>
              </a:rPr>
              <a:t>is a campaign aimed at:</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a:solidFill>
                  <a:schemeClr val="tx1"/>
                </a:solidFill>
                <a:effectLst/>
                <a:latin typeface="+mn-lt"/>
                <a:ea typeface="+mn-ea"/>
                <a:cs typeface="+mn-cs"/>
              </a:rPr>
              <a:t>explaining to citizens what the EU is doing to reboot the economy after the crisis caused by the COVID-19 pandemic;</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IE" sz="1200" kern="1200">
                <a:solidFill>
                  <a:schemeClr val="tx1"/>
                </a:solidFill>
                <a:effectLst/>
                <a:latin typeface="+mn-lt"/>
                <a:ea typeface="+mn-ea"/>
                <a:cs typeface="+mn-cs"/>
              </a:rPr>
              <a:t>building a more resilient future for the EU</a:t>
            </a:r>
            <a:r>
              <a:rPr lang="en-US" sz="1200" kern="1200">
                <a:solidFill>
                  <a:schemeClr val="tx1"/>
                </a:solidFill>
                <a:effectLst/>
                <a:latin typeface="+mn-lt"/>
                <a:ea typeface="+mn-ea"/>
                <a:cs typeface="+mn-cs"/>
              </a:rPr>
              <a:t> </a:t>
            </a:r>
            <a:r>
              <a:rPr lang="en-IE" sz="1200" kern="1200">
                <a:solidFill>
                  <a:schemeClr val="tx1"/>
                </a:solidFill>
                <a:effectLst/>
                <a:latin typeface="+mn-lt"/>
                <a:ea typeface="+mn-ea"/>
                <a:cs typeface="+mn-cs"/>
              </a:rPr>
              <a:t>; </a:t>
            </a:r>
          </a:p>
          <a:p>
            <a:pPr marL="628650" lvl="1" indent="-171450">
              <a:buFont typeface="Wingdings" panose="05000000000000000000" pitchFamily="2" charset="2"/>
              <a:buChar char="Ø"/>
            </a:pPr>
            <a:r>
              <a:rPr lang="en-IE" sz="1200" kern="1200">
                <a:solidFill>
                  <a:schemeClr val="tx1"/>
                </a:solidFill>
                <a:effectLst/>
                <a:latin typeface="+mn-lt"/>
                <a:ea typeface="+mn-ea"/>
                <a:cs typeface="+mn-cs"/>
              </a:rPr>
              <a:t>making the</a:t>
            </a:r>
            <a:r>
              <a:rPr lang="en-IE" sz="1200" kern="1200" baseline="0">
                <a:solidFill>
                  <a:schemeClr val="tx1"/>
                </a:solidFill>
                <a:effectLst/>
                <a:latin typeface="+mn-lt"/>
                <a:ea typeface="+mn-ea"/>
                <a:cs typeface="+mn-cs"/>
              </a:rPr>
              <a:t> </a:t>
            </a:r>
            <a:r>
              <a:rPr lang="en-IE" sz="1200" kern="1200">
                <a:solidFill>
                  <a:schemeClr val="tx1"/>
                </a:solidFill>
                <a:effectLst/>
                <a:latin typeface="+mn-lt"/>
                <a:ea typeface="+mn-ea"/>
                <a:cs typeface="+mn-cs"/>
              </a:rPr>
              <a:t>EU safer, green, healthier, digital and equal.</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u="none" kern="1200" noProof="0">
                <a:solidFill>
                  <a:schemeClr val="tx1"/>
                </a:solidFill>
                <a:effectLst/>
                <a:latin typeface="+mn-lt"/>
                <a:ea typeface="+mn-ea"/>
                <a:cs typeface="+mn-cs"/>
              </a:rPr>
              <a:t>Digitalisation</a:t>
            </a:r>
            <a:r>
              <a:rPr lang="en-GB" sz="1200" b="0" u="none" kern="1200" noProof="0">
                <a:solidFill>
                  <a:schemeClr val="tx1"/>
                </a:solidFill>
                <a:effectLst/>
                <a:latin typeface="+mn-lt"/>
                <a:ea typeface="+mn-ea"/>
                <a:cs typeface="+mn-cs"/>
              </a:rPr>
              <a:t>:</a:t>
            </a:r>
            <a:r>
              <a:rPr lang="en-GB" sz="1200" u="none" kern="1200" noProof="0">
                <a:solidFill>
                  <a:schemeClr val="tx1"/>
                </a:solidFill>
                <a:effectLst/>
                <a:latin typeface="+mn-lt"/>
                <a:ea typeface="+mn-ea"/>
                <a:cs typeface="+mn-cs"/>
              </a:rPr>
              <a:t> The E</a:t>
            </a:r>
            <a:r>
              <a:rPr lang="en-US" sz="1200" u="none" kern="1200" noProof="0">
                <a:solidFill>
                  <a:schemeClr val="tx1"/>
                </a:solidFill>
                <a:effectLst/>
                <a:latin typeface="+mn-lt"/>
                <a:ea typeface="+mn-ea"/>
                <a:cs typeface="+mn-cs"/>
              </a:rPr>
              <a:t>U is working to provide internet access to all people living in the EU</a:t>
            </a:r>
            <a:r>
              <a:rPr lang="en-US" sz="1200" u="none" kern="1200" baseline="0" noProof="0">
                <a:solidFill>
                  <a:schemeClr val="tx1"/>
                </a:solidFill>
                <a:effectLst/>
                <a:latin typeface="+mn-lt"/>
                <a:ea typeface="+mn-ea"/>
                <a:cs typeface="+mn-cs"/>
              </a:rPr>
              <a:t> (</a:t>
            </a:r>
            <a:r>
              <a:rPr lang="en-US" sz="1200" b="1" u="none" kern="1200" noProof="0">
                <a:solidFill>
                  <a:schemeClr val="tx1"/>
                </a:solidFill>
                <a:effectLst/>
                <a:latin typeface="+mn-lt"/>
                <a:ea typeface="+mn-ea"/>
                <a:cs typeface="+mn-cs"/>
              </a:rPr>
              <a:t>Wifi4EU initiative</a:t>
            </a:r>
            <a:r>
              <a:rPr lang="en-US" sz="1200" u="none" kern="1200" baseline="0" noProof="0">
                <a:solidFill>
                  <a:schemeClr val="tx1"/>
                </a:solidFill>
                <a:effectLst/>
                <a:latin typeface="+mn-lt"/>
                <a:ea typeface="+mn-ea"/>
                <a:cs typeface="+mn-cs"/>
              </a:rPr>
              <a:t>), while keeping</a:t>
            </a:r>
            <a:r>
              <a:rPr lang="en-GB" sz="1200" kern="1200">
                <a:solidFill>
                  <a:schemeClr val="tx1"/>
                </a:solidFill>
                <a:effectLst/>
                <a:latin typeface="+mn-lt"/>
                <a:ea typeface="+mn-ea"/>
                <a:cs typeface="+mn-cs"/>
              </a:rPr>
              <a:t> children and young adults safe when using the internet or mobile technologies</a:t>
            </a:r>
            <a:r>
              <a:rPr lang="en-GB" sz="1200" b="0" u="none" kern="1200" baseline="0">
                <a:solidFill>
                  <a:schemeClr val="tx1"/>
                </a:solidFill>
                <a:effectLst/>
                <a:latin typeface="+mn-lt"/>
                <a:ea typeface="+mn-ea"/>
                <a:cs typeface="+mn-cs"/>
              </a:rPr>
              <a:t> (</a:t>
            </a:r>
            <a:r>
              <a:rPr lang="en-GB" sz="1200" b="1" u="none" kern="1200">
                <a:solidFill>
                  <a:schemeClr val="tx1"/>
                </a:solidFill>
                <a:effectLst/>
                <a:latin typeface="+mn-lt"/>
                <a:ea typeface="+mn-ea"/>
                <a:cs typeface="+mn-cs"/>
              </a:rPr>
              <a:t>Better Internet for Kids</a:t>
            </a:r>
            <a:r>
              <a:rPr lang="en-GB" sz="1200" b="0" u="none"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u="none" kern="1200" baseline="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a:solidFill>
                  <a:schemeClr val="tx1"/>
                </a:solidFill>
                <a:effectLst/>
                <a:latin typeface="+mn-lt"/>
                <a:ea typeface="+mn-ea"/>
                <a:cs typeface="+mn-cs"/>
              </a:rPr>
              <a:t>Equality</a:t>
            </a:r>
            <a:r>
              <a:rPr lang="en-IE" sz="1200" b="0" kern="1200">
                <a:solidFill>
                  <a:schemeClr val="tx1"/>
                </a:solidFill>
                <a:effectLst/>
                <a:latin typeface="+mn-lt"/>
                <a:ea typeface="+mn-ea"/>
                <a:cs typeface="+mn-cs"/>
              </a:rPr>
              <a:t>: </a:t>
            </a:r>
            <a:r>
              <a:rPr lang="en-US" sz="1200" b="0" kern="1200">
                <a:solidFill>
                  <a:schemeClr val="tx1"/>
                </a:solidFill>
                <a:effectLst/>
                <a:latin typeface="+mn-lt"/>
                <a:ea typeface="+mn-ea"/>
                <a:cs typeface="+mn-cs"/>
              </a:rPr>
              <a:t>The EU is engaged in achieving a </a:t>
            </a:r>
            <a:r>
              <a:rPr lang="en-US" sz="1200" b="1" kern="1200">
                <a:solidFill>
                  <a:schemeClr val="tx1"/>
                </a:solidFill>
                <a:effectLst/>
                <a:latin typeface="+mn-lt"/>
                <a:ea typeface="+mn-ea"/>
                <a:cs typeface="+mn-cs"/>
              </a:rPr>
              <a:t>Union of equality</a:t>
            </a:r>
            <a:r>
              <a:rPr lang="en-US" sz="1200" b="0" kern="1200">
                <a:solidFill>
                  <a:schemeClr val="tx1"/>
                </a:solidFill>
                <a:effectLst/>
                <a:latin typeface="+mn-lt"/>
                <a:ea typeface="+mn-ea"/>
                <a:cs typeface="+mn-cs"/>
              </a:rPr>
              <a:t>, which means creating the conditions for everyone to live, thrive and lead regardless of differences based on sex, racial or ethnic origin, religion or belief, disability, age or sexual orientation. </a:t>
            </a:r>
            <a:r>
              <a:rPr lang="en-IE" sz="1200" kern="1200">
                <a:solidFill>
                  <a:schemeClr val="tx1"/>
                </a:solidFill>
                <a:effectLst/>
                <a:latin typeface="+mn-lt"/>
                <a:ea typeface="+mn-ea"/>
                <a:cs typeface="+mn-cs"/>
              </a:rPr>
              <a:t>To achieve this goal, the EU is putting in place mechanisms, policies and actions that challenge structural discrimination and the stereotypes that are often present in our societies.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kern="1200">
                <a:solidFill>
                  <a:schemeClr val="tx1"/>
                </a:solidFill>
                <a:effectLst/>
                <a:latin typeface="+mn-lt"/>
                <a:ea typeface="+mn-ea"/>
                <a:cs typeface="+mn-cs"/>
              </a:rPr>
              <a:t>For</a:t>
            </a:r>
            <a:r>
              <a:rPr lang="en-IE" sz="1200" kern="1200" baseline="0">
                <a:solidFill>
                  <a:schemeClr val="tx1"/>
                </a:solidFill>
                <a:effectLst/>
                <a:latin typeface="+mn-lt"/>
                <a:ea typeface="+mn-ea"/>
                <a:cs typeface="+mn-cs"/>
              </a:rPr>
              <a:t> more information: </a:t>
            </a:r>
            <a:r>
              <a:rPr lang="en-IE">
                <a:hlinkClick r:id="rId4"/>
              </a:rPr>
              <a:t>The European Commission’s priorities | European Commission (europa.eu)</a:t>
            </a:r>
            <a:endParaRPr lang="en-IE"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u="none" kern="1200" noProof="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On 24 February 2022, Europe woke up to harrowing news about Russia’s military aggression against Ukraine. This is not only an attack against Ukraine, but also against the values that we uphold in the European Union. As a Union built on peace, democracy and rule of law, the atrocities taking place on our border remind us of the very reason that the EU was created. The EU has responded with unity, strength and rapidity to this crisis.</a:t>
            </a:r>
          </a:p>
          <a:p>
            <a:pPr>
              <a:defRPr/>
            </a:pPr>
            <a:r>
              <a:rPr lang="en-US"/>
              <a:t>https://</a:t>
            </a:r>
            <a:r>
              <a:rPr lang="en-US">
                <a:hlinkClick r:id="rId3"/>
              </a:rPr>
              <a:t>EU solidarity with Ukraine - European Commission (europa.eu)</a:t>
            </a: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a:t>
            </a:r>
            <a:r>
              <a:rPr lang="en-US" baseline="0"/>
              <a:t> topics: </a:t>
            </a:r>
          </a:p>
          <a:p>
            <a:pPr marL="171450" indent="-171450">
              <a:buFont typeface="Arial" panose="020B0604020202020204" pitchFamily="34" charset="0"/>
              <a:buChar char="•"/>
            </a:pPr>
            <a:r>
              <a:rPr lang="en-US" baseline="0"/>
              <a:t>Human rights (e.g. LGBTIQ rights)</a:t>
            </a:r>
          </a:p>
          <a:p>
            <a:pPr marL="171450" indent="-171450">
              <a:buFont typeface="Arial" panose="020B0604020202020204" pitchFamily="34" charset="0"/>
              <a:buChar char="•"/>
            </a:pPr>
            <a:r>
              <a:rPr lang="en-US" baseline="0"/>
              <a:t>Environment (e.g. climate change)</a:t>
            </a:r>
          </a:p>
          <a:p>
            <a:pPr marL="171450" indent="-171450">
              <a:buFont typeface="Arial" panose="020B0604020202020204" pitchFamily="34" charset="0"/>
              <a:buChar char="•"/>
            </a:pPr>
            <a:r>
              <a:rPr lang="en-US" baseline="0"/>
              <a:t>Employment (e.g. how to get a job after studies)</a:t>
            </a:r>
          </a:p>
          <a:p>
            <a:pPr marL="171450" indent="-171450">
              <a:buFont typeface="Arial" panose="020B0604020202020204" pitchFamily="34" charset="0"/>
              <a:buChar char="•"/>
            </a:pPr>
            <a:r>
              <a:rPr lang="en-US" baseline="0"/>
              <a:t>Youth (e.g. opportunities for young people)</a:t>
            </a:r>
          </a:p>
          <a:p>
            <a:pPr marL="171450" indent="-171450">
              <a:buFont typeface="Arial" panose="020B0604020202020204" pitchFamily="34" charset="0"/>
              <a:buChar char="•"/>
            </a:pPr>
            <a:r>
              <a:rPr lang="en-US" baseline="0"/>
              <a:t>Social inclusion (e.g. gender equality)</a:t>
            </a:r>
          </a:p>
          <a:p>
            <a:pPr marL="171450" indent="-171450">
              <a:buFont typeface="Arial" panose="020B0604020202020204" pitchFamily="34" charset="0"/>
              <a:buChar char="•"/>
            </a:pPr>
            <a:r>
              <a:rPr lang="en-US" baseline="0"/>
              <a:t>Education (e.g. how to study in another country/ how to get the money for higher education after finishing secondary school)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Health</a:t>
            </a:r>
            <a:endParaRPr lang="en-I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Calibri" panose="020F0502020204030204" pitchFamily="34" charset="0"/>
                <a:cs typeface="Calibri" panose="020F0502020204030204" pitchFamily="34" charset="0"/>
              </a:rPr>
              <a:t>Go to ec.europa.eu to access the official website of the European Commission.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Calibri" panose="020F0502020204030204" pitchFamily="34" charset="0"/>
                <a:cs typeface="Calibri" panose="020F0502020204030204" pitchFamily="34" charset="0"/>
              </a:rPr>
              <a:t>Go to consilium.europa.eu to access the official website of the Council of the EU.</a:t>
            </a: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Calibri" panose="020F0502020204030204" pitchFamily="34" charset="0"/>
                <a:cs typeface="Calibri" panose="020F0502020204030204" pitchFamily="34" charset="0"/>
              </a:rPr>
              <a:t>Go to consilium.europa.eu to access the official website of the Council of the EU.</a:t>
            </a: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cs typeface="Calibri" panose="020F0502020204030204" pitchFamily="34" charset="0"/>
              </a:rPr>
              <a:t>Go to europarl.europa.eu to access the official website of the European Parliament.</a:t>
            </a:r>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33</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Go to curia.europa.eu to access the official website of the European Court of Justice.</a:t>
            </a: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Calibri" panose="020F0502020204030204" pitchFamily="34" charset="0"/>
                <a:cs typeface="Calibri" panose="020F0502020204030204" pitchFamily="34" charset="0"/>
              </a:rPr>
              <a:t>Go to eca.europa.eu to access the official website of the European Court of Auditors.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Go to www.ecb.europa.eu to access the official website of the European Central Bank.</a:t>
            </a: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732FC-255F-ED01-ECB0-857EF78C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A90C7-A0B1-6F41-D1C6-0750082D54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D3A816-54D2-3129-23BE-A54257664C0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D2C1CF6-A443-A675-1F44-9FE34BD95A02}"/>
              </a:ext>
            </a:extLst>
          </p:cNvPr>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1502821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F75D-795E-3104-B4F9-724E5FA31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95A8B-48DF-3C76-B673-FAF704B20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1F8E0-C68B-ED81-686D-CBFDBCC3413D}"/>
              </a:ext>
            </a:extLst>
          </p:cNvPr>
          <p:cNvSpPr>
            <a:spLocks noGrp="1"/>
          </p:cNvSpPr>
          <p:nvPr>
            <p:ph type="body" idx="1"/>
          </p:nvPr>
        </p:nvSpPr>
        <p:spPr/>
        <p:txBody>
          <a:bodyPr/>
          <a:lstStyle/>
          <a:p>
            <a:pPr>
              <a:defRPr/>
            </a:pPr>
            <a:r>
              <a:rPr lang="en-GB" b="1"/>
              <a:t>European Citizen’s </a:t>
            </a:r>
            <a:r>
              <a:rPr lang="en-GB" sz="1200" b="1" u="none" kern="1200" noProof="0">
                <a:solidFill>
                  <a:schemeClr val="tx1"/>
                </a:solidFill>
                <a:effectLst/>
                <a:latin typeface="+mn-lt"/>
                <a:ea typeface="+mn-ea"/>
                <a:cs typeface="+mn-cs"/>
              </a:rPr>
              <a:t>Initiatives</a:t>
            </a:r>
            <a:r>
              <a:rPr lang="en-GB"/>
              <a:t> are a unique way to help shape the agenda of the European Commission by proposing new laws. Once a proposal has received 1 million signatures, it is passed on to the Commission for them to decide what action to take. </a:t>
            </a:r>
            <a:r>
              <a:rPr lang="en-GB" sz="1200" u="none" kern="1200" noProof="0">
                <a:solidFill>
                  <a:schemeClr val="tx1"/>
                </a:solidFill>
                <a:effectLst/>
                <a:latin typeface="+mn-lt"/>
                <a:ea typeface="+mn-ea"/>
                <a:cs typeface="+mn-cs"/>
                <a:hlinkClick r:id="rId3"/>
              </a:rPr>
              <a:t>https://citizens-initiative.europa.eu/_en</a:t>
            </a:r>
            <a:endParaRPr lang="en-GB">
              <a:cs typeface="Calibri"/>
            </a:endParaRPr>
          </a:p>
          <a:p>
            <a:pPr>
              <a:buFont typeface="Arial" panose="020B0604020202020204" pitchFamily="34" charset="0"/>
              <a:defRPr/>
            </a:pPr>
            <a:endParaRPr lang="en-GB">
              <a:cs typeface="Calibri"/>
            </a:endParaRPr>
          </a:p>
          <a:p>
            <a:pPr>
              <a:defRPr/>
            </a:pPr>
            <a:r>
              <a:rPr lang="en-GB" sz="1200" b="1" u="none" kern="1200" noProof="0">
                <a:solidFill>
                  <a:schemeClr val="tx1"/>
                </a:solidFill>
                <a:effectLst/>
                <a:latin typeface="+mn-lt"/>
                <a:ea typeface="+mn-ea"/>
                <a:cs typeface="+mn-cs"/>
              </a:rPr>
              <a:t>European Youth Week</a:t>
            </a:r>
            <a:r>
              <a:rPr lang="en-GB"/>
              <a:t> is an event organised by the European Commission every second year to celebrate and promote youth engagement, participation and active citizenship all over Europe and beyond. It's a place where you can engage in meaningful dialogues with policy and decision-makers, and learn more about opportunities offered by the EU like Erasmus+ and the European Solidarity Corps:</a:t>
            </a:r>
            <a:r>
              <a:rPr lang="en-GB" sz="1200" u="none" kern="1200" noProof="0">
                <a:solidFill>
                  <a:schemeClr val="tx1"/>
                </a:solidFill>
                <a:effectLst/>
                <a:latin typeface="+mn-lt"/>
                <a:ea typeface="+mn-ea"/>
                <a:cs typeface="+mn-cs"/>
              </a:rPr>
              <a:t> </a:t>
            </a:r>
            <a:r>
              <a:rPr lang="en-GB" sz="1200" u="none" kern="1200" noProof="0">
                <a:solidFill>
                  <a:schemeClr val="tx1"/>
                </a:solidFill>
                <a:effectLst/>
                <a:latin typeface="+mn-lt"/>
                <a:ea typeface="+mn-ea"/>
                <a:cs typeface="+mn-cs"/>
                <a:hlinkClick r:id="rId4"/>
              </a:rPr>
              <a:t>https://youth.europa.eu/youthweek_en</a:t>
            </a:r>
            <a:endParaRPr lang="en-GB" sz="1200" u="none" kern="1200" noProof="0">
              <a:solidFill>
                <a:schemeClr val="tx1"/>
              </a:solidFill>
              <a:effectLst/>
              <a:latin typeface="+mn-lt"/>
              <a:cs typeface="Calibri"/>
            </a:endParaRPr>
          </a:p>
          <a:p>
            <a:pPr>
              <a:defRPr/>
            </a:pPr>
            <a:endParaRPr lang="en-GB">
              <a:cs typeface="Calibri"/>
            </a:endParaRPr>
          </a:p>
          <a:p>
            <a:pPr>
              <a:defRPr/>
            </a:pPr>
            <a:r>
              <a:rPr lang="en-GB"/>
              <a:t>The </a:t>
            </a:r>
            <a:r>
              <a:rPr lang="en-GB" b="1"/>
              <a:t>EYE (European Youth Event)</a:t>
            </a:r>
            <a:r>
              <a:rPr lang="en-GB"/>
              <a:t> brings together thousands of young people, aged 16 to 30 years old, at the European Parliament in Strasbourg and online. Participants come from all over the European Union and the world, to share and shape their ideas on Europe’s future, providing an opportunity to interact, inspire each other and exchange views with experts, activists, influencers and decision-makers, right at the heart of European democracy. </a:t>
            </a:r>
            <a:r>
              <a:rPr lang="en-GB" sz="1200" u="none" kern="1200" noProof="0">
                <a:solidFill>
                  <a:schemeClr val="tx1"/>
                </a:solidFill>
                <a:effectLst/>
                <a:latin typeface="+mn-lt"/>
                <a:ea typeface="+mn-ea"/>
                <a:cs typeface="+mn-cs"/>
                <a:hlinkClick r:id="rId5"/>
              </a:rPr>
              <a:t>https://european-youth-event.europarl.europa.eu/en/</a:t>
            </a:r>
            <a:endParaRPr lang="en-GB" i="1">
              <a:cs typeface="Calibri"/>
            </a:endParaRPr>
          </a:p>
          <a:p>
            <a:pPr>
              <a:defRPr/>
            </a:pPr>
            <a:endParaRPr lang="en-GB">
              <a:cs typeface="Calibri"/>
            </a:endParaRPr>
          </a:p>
          <a:p>
            <a:pPr>
              <a:buFont typeface="Arial" panose="020B0604020202020204" pitchFamily="34" charset="0"/>
              <a:defRPr/>
            </a:pPr>
            <a:r>
              <a:rPr lang="en-GB" sz="1200" b="1" u="none" kern="1200" noProof="0">
                <a:solidFill>
                  <a:schemeClr val="tx1"/>
                </a:solidFill>
                <a:effectLst/>
                <a:latin typeface="+mn-lt"/>
                <a:ea typeface="+mn-ea"/>
                <a:cs typeface="+mn-cs"/>
              </a:rPr>
              <a:t>Your Europe, Your Say</a:t>
            </a:r>
            <a:r>
              <a:rPr lang="en-GB" b="1"/>
              <a:t> (YEYS)</a:t>
            </a:r>
            <a:r>
              <a:rPr lang="en-GB"/>
              <a:t> is the annual youth event of the European Economic and Social Committee (EESC). Every year, three people from each EU Member State and from the candidate countries with the European Union are selected to participate in YEYS. Together, they come up with resolutions which reflect their ideas, proposals and hopes for their future as European citizens, and the EESC shares these resolutions with the EU institutions and highlights them at other key events.</a:t>
            </a:r>
            <a:endParaRPr lang="en-GB">
              <a:cs typeface="Calibri"/>
            </a:endParaRPr>
          </a:p>
          <a:p>
            <a:pPr>
              <a:defRPr/>
            </a:pPr>
            <a:r>
              <a:rPr lang="en-GB">
                <a:hlinkClick r:id="rId6"/>
              </a:rPr>
              <a:t>Votre Europe, votre avis! | EESC (europa.eu)</a:t>
            </a:r>
            <a:endParaRPr lang="en-GB"/>
          </a:p>
          <a:p>
            <a:pPr>
              <a:buFont typeface="Arial" panose="020B0604020202020204" pitchFamily="34" charset="0"/>
              <a:defRPr/>
            </a:pPr>
            <a:endParaRPr lang="en-GB">
              <a:cs typeface="Calibri"/>
            </a:endParaRPr>
          </a:p>
          <a:p>
            <a:pPr>
              <a:defRPr/>
            </a:pPr>
            <a:r>
              <a:rPr lang="en-GB"/>
              <a:t> </a:t>
            </a:r>
            <a:endParaRPr lang="en-GB" sz="1200" u="none" kern="1200" noProof="0">
              <a:solidFill>
                <a:schemeClr val="tx1"/>
              </a:solidFill>
              <a:effectLst/>
              <a:latin typeface="+mn-lt"/>
              <a:cs typeface="Calibri"/>
            </a:endParaRPr>
          </a:p>
        </p:txBody>
      </p:sp>
      <p:sp>
        <p:nvSpPr>
          <p:cNvPr id="4" name="Slide Number Placeholder 3">
            <a:extLst>
              <a:ext uri="{FF2B5EF4-FFF2-40B4-BE49-F238E27FC236}">
                <a16:creationId xmlns:a16="http://schemas.microsoft.com/office/drawing/2014/main" id="{7A1029A6-E976-6B07-A2E3-9621064C6440}"/>
              </a:ext>
            </a:extLst>
          </p:cNvPr>
          <p:cNvSpPr>
            <a:spLocks noGrp="1"/>
          </p:cNvSpPr>
          <p:nvPr>
            <p:ph type="sldNum" sz="quarter" idx="10"/>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187622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12892-0BD9-0152-91C5-54AFD213C1A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CD30CDC-D2C3-4DD6-F8EF-191310FB567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E3FED5-0C43-625D-EFEB-1D221BD98B23}"/>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A8F1D09-27CC-5F64-B6F8-0B2E5B88C207}"/>
              </a:ext>
            </a:extLst>
          </p:cNvPr>
          <p:cNvSpPr>
            <a:spLocks noGrp="1"/>
          </p:cNvSpPr>
          <p:nvPr>
            <p:ph type="sldNum" sz="quarter" idx="5"/>
          </p:nvPr>
        </p:nvSpPr>
        <p:spPr/>
        <p:txBody>
          <a:bodyPr/>
          <a:lstStyle/>
          <a:p>
            <a:fld id="{E798FA88-871F-5C48-9EBC-B5098FA55A7A}" type="slidenum">
              <a:rPr lang="fr-FR" smtClean="0"/>
              <a:t>40</a:t>
            </a:fld>
            <a:endParaRPr lang="fr-FR"/>
          </a:p>
        </p:txBody>
      </p:sp>
    </p:spTree>
    <p:extLst>
      <p:ext uri="{BB962C8B-B14F-4D97-AF65-F5344CB8AC3E}">
        <p14:creationId xmlns:p14="http://schemas.microsoft.com/office/powerpoint/2010/main" val="2837636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41</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err="1">
                <a:solidFill>
                  <a:schemeClr val="tx1"/>
                </a:solidFill>
                <a:effectLst/>
                <a:latin typeface="+mn-lt"/>
                <a:ea typeface="+mn-ea"/>
                <a:cs typeface="+mn-cs"/>
              </a:rPr>
              <a:t>Liberale</a:t>
            </a:r>
            <a:r>
              <a:rPr lang="en-IE" sz="1200" kern="1200">
                <a:solidFill>
                  <a:schemeClr val="tx1"/>
                </a:solidFill>
                <a:effectLst/>
                <a:latin typeface="+mn-lt"/>
                <a:ea typeface="+mn-ea"/>
                <a:cs typeface="+mn-cs"/>
              </a:rPr>
              <a:t> da Verona, “Abduction of Europa”, 1470 ca, oil on poplar wood, Louvres. </a:t>
            </a:r>
          </a:p>
          <a:p>
            <a:r>
              <a:rPr lang="en-IE" sz="1200" kern="1200">
                <a:solidFill>
                  <a:schemeClr val="tx1"/>
                </a:solidFill>
                <a:effectLst/>
                <a:latin typeface="+mn-lt"/>
                <a:ea typeface="+mn-ea"/>
                <a:cs typeface="+mn-cs"/>
              </a:rPr>
              <a:t>The painting depicts the abduction of Europa, a virgin Phoenician princess, by Zeus, who </a:t>
            </a:r>
            <a:r>
              <a:rPr lang="en-US" sz="1200" kern="1200">
                <a:solidFill>
                  <a:schemeClr val="tx1"/>
                </a:solidFill>
                <a:effectLst/>
                <a:latin typeface="+mn-lt"/>
                <a:ea typeface="+mn-ea"/>
                <a:cs typeface="+mn-cs"/>
              </a:rPr>
              <a:t>has transformed himself into </a:t>
            </a:r>
            <a:r>
              <a:rPr lang="en-IE" sz="1200" kern="1200">
                <a:solidFill>
                  <a:schemeClr val="tx1"/>
                </a:solidFill>
                <a:effectLst/>
                <a:latin typeface="+mn-lt"/>
                <a:ea typeface="+mn-ea"/>
                <a:cs typeface="+mn-cs"/>
              </a:rPr>
              <a:t>a white bull to carry the princess away from Crete. According to one of the theories about the origins of the name “Europe”, the continent was named after her.</a:t>
            </a: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100" b="1" noProof="0"/>
              <a:t>What is Europe?</a:t>
            </a:r>
          </a:p>
          <a:p>
            <a:pPr marL="171450" indent="-171450">
              <a:buFont typeface="Arial" panose="020B0604020202020204" pitchFamily="34" charset="0"/>
              <a:buChar char="•"/>
            </a:pPr>
            <a:r>
              <a:rPr lang="en-US" sz="1200" kern="1200">
                <a:solidFill>
                  <a:schemeClr val="tx1"/>
                </a:solidFill>
                <a:effectLst/>
                <a:latin typeface="+mn-lt"/>
                <a:ea typeface="+mn-ea"/>
                <a:cs typeface="+mn-cs"/>
              </a:rPr>
              <a:t>One of the world’s</a:t>
            </a:r>
            <a:r>
              <a:rPr lang="en-US"/>
              <a:t> seven</a:t>
            </a:r>
            <a:r>
              <a:rPr lang="en-US" sz="1200" kern="1200">
                <a:solidFill>
                  <a:schemeClr val="tx1"/>
                </a:solidFill>
                <a:effectLst/>
                <a:latin typeface="+mn-lt"/>
                <a:ea typeface="+mn-ea"/>
                <a:cs typeface="+mn-cs"/>
              </a:rPr>
              <a:t> continents</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It is comprised of 44 countries</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It has a population of over 700 million people</a:t>
            </a:r>
            <a:endParaRPr lang="en-US" sz="1200" kern="1200">
              <a:solidFill>
                <a:schemeClr val="tx1"/>
              </a:solidFill>
              <a:effectLst/>
              <a:latin typeface="+mn-lt"/>
              <a:ea typeface="Calibri"/>
              <a:cs typeface="Calibri"/>
            </a:endParaRPr>
          </a:p>
          <a:p>
            <a:pPr marL="0" lvl="0" indent="0">
              <a:buFont typeface="Arial" panose="020B0604020202020204" pitchFamily="34" charset="0"/>
              <a:buNone/>
            </a:pPr>
            <a:endParaRPr lang="en-I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What is the European Union?</a:t>
            </a:r>
            <a:endParaRPr lang="en-IE" sz="1200" b="1"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It is a unique economic and political union between 27 European countries, which have decided to join forces to build a better future together</a:t>
            </a:r>
            <a:r>
              <a:rPr lang="en-US"/>
              <a:t>.</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IE" sz="1200" kern="1200">
                <a:solidFill>
                  <a:schemeClr val="tx1"/>
                </a:solidFill>
                <a:effectLst/>
                <a:latin typeface="+mn-lt"/>
                <a:ea typeface="+mn-ea"/>
                <a:cs typeface="+mn-cs"/>
              </a:rPr>
              <a:t>It has a population of </a:t>
            </a:r>
            <a:r>
              <a:rPr lang="en-US" sz="1200" kern="1200">
                <a:solidFill>
                  <a:schemeClr val="tx1"/>
                </a:solidFill>
                <a:effectLst/>
                <a:latin typeface="+mn-lt"/>
                <a:ea typeface="+mn-ea"/>
                <a:cs typeface="+mn-cs"/>
              </a:rPr>
              <a:t>approximately </a:t>
            </a:r>
            <a:r>
              <a:rPr lang="en-US" sz="1200" b="1" kern="1200">
                <a:solidFill>
                  <a:schemeClr val="tx1"/>
                </a:solidFill>
                <a:effectLst/>
                <a:latin typeface="+mn-lt"/>
                <a:ea typeface="+mn-ea"/>
                <a:cs typeface="+mn-cs"/>
              </a:rPr>
              <a:t>447 million people</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European Union makes it easier for its citizens to live, work and travel in another country in the</a:t>
            </a:r>
            <a:r>
              <a:rPr lang="en-US" sz="1200" kern="1200" baseline="0">
                <a:solidFill>
                  <a:schemeClr val="tx1"/>
                </a:solidFill>
                <a:effectLst/>
                <a:latin typeface="+mn-lt"/>
                <a:ea typeface="+mn-ea"/>
                <a:cs typeface="+mn-cs"/>
              </a:rPr>
              <a:t> European Union</a:t>
            </a:r>
            <a:endParaRPr lang="en-US" sz="1100" noProof="0"/>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Key milestones in the creation of modern Europe include:</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a:solidFill>
                  <a:schemeClr val="tx1"/>
                </a:solidFill>
                <a:effectLst/>
                <a:latin typeface="+mn-lt"/>
                <a:ea typeface="+mn-ea"/>
                <a:cs typeface="+mn-cs"/>
              </a:rPr>
              <a:t>The founding of Ancient Rome and Ancient Greece</a:t>
            </a:r>
            <a:r>
              <a:rPr lang="en-GB" sz="1200" kern="1200">
                <a:solidFill>
                  <a:schemeClr val="tx1"/>
                </a:solidFill>
                <a:effectLst/>
                <a:latin typeface="+mn-lt"/>
                <a:ea typeface="+mn-ea"/>
                <a:cs typeface="+mn-cs"/>
              </a:rPr>
              <a:t>, which helped Europe create democracy, government and culture.</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a:solidFill>
                  <a:schemeClr val="tx1"/>
                </a:solidFill>
                <a:effectLst/>
                <a:latin typeface="+mn-lt"/>
                <a:ea typeface="+mn-ea"/>
                <a:cs typeface="+mn-cs"/>
              </a:rPr>
              <a:t>The Reformation, </a:t>
            </a:r>
            <a:r>
              <a:rPr lang="en-GB" sz="1200" kern="1200">
                <a:solidFill>
                  <a:schemeClr val="tx1"/>
                </a:solidFill>
                <a:effectLst/>
                <a:latin typeface="+mn-lt"/>
                <a:ea typeface="+mn-ea"/>
                <a:cs typeface="+mn-cs"/>
              </a:rPr>
              <a:t>in the 16th and 17th centuries, which changed Europe’s approach to religion.</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a:solidFill>
                  <a:schemeClr val="tx1"/>
                </a:solidFill>
                <a:effectLst/>
                <a:latin typeface="+mn-lt"/>
                <a:ea typeface="+mn-ea"/>
                <a:cs typeface="+mn-cs"/>
              </a:rPr>
              <a:t>The Enlightenment</a:t>
            </a:r>
            <a:r>
              <a:rPr lang="en-GB" sz="1200" kern="1200">
                <a:solidFill>
                  <a:schemeClr val="tx1"/>
                </a:solidFill>
                <a:effectLst/>
                <a:latin typeface="+mn-lt"/>
                <a:ea typeface="+mn-ea"/>
                <a:cs typeface="+mn-cs"/>
              </a:rPr>
              <a:t>, an intellectual, political and ideological movement of the 18</a:t>
            </a:r>
            <a:r>
              <a:rPr lang="en-GB" sz="1200" kern="1200" baseline="30000">
                <a:solidFill>
                  <a:schemeClr val="tx1"/>
                </a:solidFill>
                <a:effectLst/>
                <a:latin typeface="+mn-lt"/>
                <a:ea typeface="+mn-ea"/>
                <a:cs typeface="+mn-cs"/>
              </a:rPr>
              <a:t>th</a:t>
            </a:r>
            <a:r>
              <a:rPr lang="en-GB" sz="1200" kern="1200">
                <a:solidFill>
                  <a:schemeClr val="tx1"/>
                </a:solidFill>
                <a:effectLst/>
                <a:latin typeface="+mn-lt"/>
                <a:ea typeface="+mn-ea"/>
                <a:cs typeface="+mn-cs"/>
              </a:rPr>
              <a:t> century,</a:t>
            </a:r>
            <a:r>
              <a:rPr lang="en-GB" sz="1200" kern="1200" baseline="0">
                <a:solidFill>
                  <a:schemeClr val="tx1"/>
                </a:solidFill>
                <a:effectLst/>
                <a:latin typeface="+mn-lt"/>
                <a:ea typeface="+mn-ea"/>
                <a:cs typeface="+mn-cs"/>
              </a:rPr>
              <a:t> which </a:t>
            </a:r>
            <a:r>
              <a:rPr lang="en-GB" sz="1200" kern="1200">
                <a:solidFill>
                  <a:schemeClr val="tx1"/>
                </a:solidFill>
                <a:effectLst/>
                <a:latin typeface="+mn-lt"/>
                <a:ea typeface="+mn-ea"/>
                <a:cs typeface="+mn-cs"/>
              </a:rPr>
              <a:t>stressed the importance of logic and reason, and set out the basic rules for modern science and politics.</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a:solidFill>
                  <a:schemeClr val="tx1"/>
                </a:solidFill>
                <a:effectLst/>
                <a:latin typeface="+mn-lt"/>
                <a:ea typeface="+mn-ea"/>
                <a:cs typeface="+mn-cs"/>
              </a:rPr>
              <a:t>The invention of Parliamentarism,</a:t>
            </a:r>
            <a:r>
              <a:rPr lang="en-GB" sz="1200" kern="1200">
                <a:solidFill>
                  <a:schemeClr val="tx1"/>
                </a:solidFill>
                <a:effectLst/>
                <a:latin typeface="+mn-lt"/>
                <a:ea typeface="+mn-ea"/>
                <a:cs typeface="+mn-cs"/>
              </a:rPr>
              <a:t> which now forms the bedrock of modern European government.</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a:solidFill>
                  <a:schemeClr val="tx1"/>
                </a:solidFill>
                <a:effectLst/>
                <a:latin typeface="+mn-lt"/>
                <a:ea typeface="+mn-ea"/>
                <a:cs typeface="+mn-cs"/>
              </a:rPr>
              <a:t>The development of social rights </a:t>
            </a:r>
            <a:r>
              <a:rPr lang="en-GB" sz="1200" kern="1200">
                <a:solidFill>
                  <a:schemeClr val="tx1"/>
                </a:solidFill>
                <a:effectLst/>
                <a:latin typeface="+mn-lt"/>
                <a:ea typeface="+mn-ea"/>
                <a:cs typeface="+mn-cs"/>
              </a:rPr>
              <a:t>over the 19th and 20th centuries, which now protect the lives and work of European citizens.</a:t>
            </a:r>
            <a:endParaRPr lang="en-I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kern="1200">
                <a:solidFill>
                  <a:schemeClr val="tx1"/>
                </a:solidFill>
                <a:effectLst/>
                <a:latin typeface="+mn-lt"/>
                <a:ea typeface="+mn-ea"/>
                <a:cs typeface="+mn-cs"/>
              </a:rPr>
              <a:t>Pablo Picasso</a:t>
            </a:r>
            <a:r>
              <a:rPr lang="en-GB" sz="1200" kern="1200">
                <a:solidFill>
                  <a:schemeClr val="tx1"/>
                </a:solidFill>
                <a:effectLst/>
                <a:latin typeface="+mn-lt"/>
                <a:ea typeface="+mn-ea"/>
                <a:cs typeface="+mn-cs"/>
              </a:rPr>
              <a:t>: Spanish artist known f</a:t>
            </a:r>
            <a:r>
              <a:rPr lang="en-IE" sz="1200" kern="1200">
                <a:solidFill>
                  <a:schemeClr val="tx1"/>
                </a:solidFill>
                <a:effectLst/>
                <a:latin typeface="+mn-lt"/>
                <a:ea typeface="+mn-ea"/>
                <a:cs typeface="+mn-cs"/>
              </a:rPr>
              <a:t>or having co-founded (alongside Georges Braque) the Cubism movement. </a:t>
            </a:r>
            <a:r>
              <a:rPr lang="en-GB" sz="1200" kern="1200">
                <a:solidFill>
                  <a:schemeClr val="tx1"/>
                </a:solidFill>
                <a:effectLst/>
                <a:latin typeface="+mn-lt"/>
                <a:ea typeface="+mn-ea"/>
                <a:cs typeface="+mn-cs"/>
              </a:rPr>
              <a:t>You may know two of his famous works – ‘Guernica’ and ‘Les Demoiselles </a:t>
            </a:r>
            <a:r>
              <a:rPr lang="en-GB" sz="1200" kern="1200" err="1">
                <a:solidFill>
                  <a:schemeClr val="tx1"/>
                </a:solidFill>
                <a:effectLst/>
                <a:latin typeface="+mn-lt"/>
                <a:ea typeface="+mn-ea"/>
                <a:cs typeface="+mn-cs"/>
              </a:rPr>
              <a:t>d’Avignon</a:t>
            </a:r>
            <a:r>
              <a:rPr lang="en-GB" sz="1200" kern="1200">
                <a:solidFill>
                  <a:schemeClr val="tx1"/>
                </a:solidFill>
                <a:effectLst/>
                <a:latin typeface="+mn-lt"/>
                <a:ea typeface="+mn-ea"/>
                <a:cs typeface="+mn-cs"/>
              </a:rPr>
              <a:t>’.</a:t>
            </a:r>
            <a:endParaRPr lang="en-IE" sz="1200" kern="1200">
              <a:solidFill>
                <a:schemeClr val="tx1"/>
              </a:solidFill>
              <a:effectLst/>
              <a:latin typeface="+mn-lt"/>
              <a:ea typeface="+mn-ea"/>
              <a:cs typeface="+mn-cs"/>
            </a:endParaRPr>
          </a:p>
          <a:p>
            <a:pPr marL="228600" indent="-228600">
              <a:buFont typeface="+mj-lt"/>
              <a:buAutoNum type="arabicPeriod"/>
            </a:pPr>
            <a:r>
              <a:rPr lang="en-GB" sz="1200" b="1" kern="1200">
                <a:solidFill>
                  <a:schemeClr val="tx1"/>
                </a:solidFill>
                <a:effectLst/>
                <a:latin typeface="+mn-lt"/>
                <a:ea typeface="+mn-ea"/>
                <a:cs typeface="+mn-cs"/>
              </a:rPr>
              <a:t>Ludwig van Beethoven</a:t>
            </a:r>
            <a:r>
              <a:rPr lang="en-GB" sz="1200" kern="1200">
                <a:solidFill>
                  <a:schemeClr val="tx1"/>
                </a:solidFill>
                <a:effectLst/>
                <a:latin typeface="+mn-lt"/>
                <a:ea typeface="+mn-ea"/>
                <a:cs typeface="+mn-cs"/>
              </a:rPr>
              <a:t>: German composer and pianist known for his symphonies. Beethoven was a crucial figure in the transition between the Classical and Romantic ages of Western</a:t>
            </a:r>
            <a:r>
              <a:rPr lang="en-GB"/>
              <a:t> </a:t>
            </a:r>
            <a:r>
              <a:rPr lang="en-GB" sz="1200" kern="1200">
                <a:solidFill>
                  <a:schemeClr val="tx1"/>
                </a:solidFill>
                <a:effectLst/>
                <a:latin typeface="+mn-lt"/>
                <a:ea typeface="+mn-ea"/>
                <a:cs typeface="+mn-cs"/>
              </a:rPr>
              <a:t> music. </a:t>
            </a:r>
            <a:r>
              <a:rPr lang="en-US" sz="1200" kern="1200">
                <a:solidFill>
                  <a:schemeClr val="tx1"/>
                </a:solidFill>
                <a:effectLst/>
                <a:latin typeface="+mn-lt"/>
                <a:ea typeface="+mn-ea"/>
                <a:cs typeface="+mn-cs"/>
              </a:rPr>
              <a:t>He composed ‘Ode to Joy’, which later became the European Anthem</a:t>
            </a:r>
            <a:r>
              <a:rPr lang="en-GB" sz="1200" kern="1200">
                <a:solidFill>
                  <a:schemeClr val="tx1"/>
                </a:solidFill>
                <a:effectLst/>
                <a:latin typeface="+mn-lt"/>
                <a:ea typeface="+mn-ea"/>
                <a:cs typeface="+mn-cs"/>
              </a:rPr>
              <a:t>’.</a:t>
            </a:r>
            <a:endParaRPr lang="en-IE" sz="1200" kern="1200">
              <a:solidFill>
                <a:schemeClr val="tx1"/>
              </a:solidFill>
              <a:effectLst/>
              <a:latin typeface="+mn-lt"/>
              <a:ea typeface="+mn-ea"/>
              <a:cs typeface="+mn-cs"/>
            </a:endParaRPr>
          </a:p>
          <a:p>
            <a:pPr marL="228600" indent="-228600">
              <a:buFont typeface="+mj-lt"/>
              <a:buAutoNum type="arabicPeriod"/>
              <a:defRPr/>
            </a:pPr>
            <a:r>
              <a:rPr lang="en-GB" sz="1200" b="1" kern="1200">
                <a:solidFill>
                  <a:schemeClr val="tx1"/>
                </a:solidFill>
                <a:effectLst/>
                <a:latin typeface="+mn-lt"/>
                <a:ea typeface="+mn-ea"/>
                <a:cs typeface="+mn-cs"/>
              </a:rPr>
              <a:t>Alfons Mucha</a:t>
            </a:r>
            <a:r>
              <a:rPr lang="en-GB" sz="1200" kern="1200">
                <a:solidFill>
                  <a:schemeClr val="tx1"/>
                </a:solidFill>
                <a:effectLst/>
                <a:latin typeface="+mn-lt"/>
                <a:ea typeface="+mn-ea"/>
                <a:cs typeface="+mn-cs"/>
              </a:rPr>
              <a:t>: The Czech painter and illustrator was a member of the Art Nouveau movement. </a:t>
            </a:r>
            <a:r>
              <a:rPr lang="en-GB"/>
              <a:t>His</a:t>
            </a:r>
            <a:r>
              <a:rPr lang="en-GB" sz="1200" kern="1200">
                <a:solidFill>
                  <a:schemeClr val="tx1"/>
                </a:solidFill>
                <a:effectLst/>
                <a:latin typeface="+mn-lt"/>
                <a:ea typeface="+mn-ea"/>
                <a:cs typeface="+mn-cs"/>
              </a:rPr>
              <a:t> most famous paintings </a:t>
            </a:r>
            <a:r>
              <a:rPr lang="en-GB"/>
              <a:t>include</a:t>
            </a:r>
            <a:r>
              <a:rPr lang="en-GB" sz="1200" kern="1200">
                <a:solidFill>
                  <a:schemeClr val="tx1"/>
                </a:solidFill>
                <a:effectLst/>
                <a:latin typeface="+mn-lt"/>
                <a:ea typeface="+mn-ea"/>
                <a:cs typeface="+mn-cs"/>
              </a:rPr>
              <a:t> ‘Fruit’ (1897) and ‘The Slav Epic’ (1910–1928), which depicts the history of all Slavic peoples.</a:t>
            </a:r>
            <a:endParaRPr lang="en-IE" sz="1200" kern="1200">
              <a:solidFill>
                <a:schemeClr val="tx1"/>
              </a:solidFill>
              <a:effectLst/>
              <a:latin typeface="+mn-lt"/>
              <a:ea typeface="+mn-ea"/>
              <a:cs typeface="+mn-cs"/>
            </a:endParaRPr>
          </a:p>
          <a:p>
            <a:pPr marL="228600" indent="-228600">
              <a:buFont typeface="+mj-lt"/>
              <a:buAutoNum type="arabicPeriod"/>
            </a:pPr>
            <a:r>
              <a:rPr lang="en-US" sz="1200" b="1" kern="1200">
                <a:solidFill>
                  <a:schemeClr val="tx1"/>
                </a:solidFill>
                <a:effectLst/>
                <a:latin typeface="+mn-lt"/>
                <a:ea typeface="+mn-ea"/>
                <a:cs typeface="+mn-cs"/>
              </a:rPr>
              <a:t>Hilma </a:t>
            </a:r>
            <a:r>
              <a:rPr lang="en-US" sz="1200" b="1" kern="1200" err="1">
                <a:solidFill>
                  <a:schemeClr val="tx1"/>
                </a:solidFill>
                <a:effectLst/>
                <a:latin typeface="+mn-lt"/>
                <a:ea typeface="+mn-ea"/>
                <a:cs typeface="+mn-cs"/>
              </a:rPr>
              <a:t>af</a:t>
            </a:r>
            <a:r>
              <a:rPr lang="en-US" sz="1200" b="1" kern="1200">
                <a:solidFill>
                  <a:schemeClr val="tx1"/>
                </a:solidFill>
                <a:effectLst/>
                <a:latin typeface="+mn-lt"/>
                <a:ea typeface="+mn-ea"/>
                <a:cs typeface="+mn-cs"/>
              </a:rPr>
              <a:t> Klint</a:t>
            </a:r>
            <a:r>
              <a:rPr lang="en-US" sz="1200" b="0" kern="1200">
                <a:solidFill>
                  <a:schemeClr val="tx1"/>
                </a:solidFill>
                <a:effectLst/>
                <a:latin typeface="+mn-lt"/>
                <a:ea typeface="+mn-ea"/>
                <a:cs typeface="+mn-cs"/>
              </a:rPr>
              <a:t> </a:t>
            </a:r>
            <a:r>
              <a:rPr lang="en-US" sz="1200" kern="1200">
                <a:solidFill>
                  <a:schemeClr val="tx1"/>
                </a:solidFill>
                <a:effectLst/>
                <a:latin typeface="+mn-lt"/>
                <a:ea typeface="+mn-ea"/>
                <a:cs typeface="+mn-cs"/>
              </a:rPr>
              <a:t>was a Swedish painter. Her abstract paintings, which explored spirituality, cycles of life, spirals, geometry, and </a:t>
            </a:r>
            <a:r>
              <a:rPr lang="en-US" sz="1200" kern="1200" err="1">
                <a:solidFill>
                  <a:schemeClr val="tx1"/>
                </a:solidFill>
                <a:effectLst/>
                <a:latin typeface="+mn-lt"/>
                <a:ea typeface="+mn-ea"/>
                <a:cs typeface="+mn-cs"/>
              </a:rPr>
              <a:t>colour</a:t>
            </a:r>
            <a:r>
              <a:rPr lang="en-US" sz="1200" kern="1200">
                <a:solidFill>
                  <a:schemeClr val="tx1"/>
                </a:solidFill>
                <a:effectLst/>
                <a:latin typeface="+mn-lt"/>
                <a:ea typeface="+mn-ea"/>
                <a:cs typeface="+mn-cs"/>
              </a:rPr>
              <a:t> theory, are considered among the first abstract works known in Western art history.</a:t>
            </a:r>
            <a:r>
              <a:rPr lang="en-US"/>
              <a:t> </a:t>
            </a:r>
            <a:endParaRPr lang="en-US" sz="1200" kern="1200">
              <a:solidFill>
                <a:schemeClr val="tx1"/>
              </a:solidFill>
              <a:effectLst/>
              <a:latin typeface="+mn-lt"/>
              <a:ea typeface="Calibri"/>
              <a:cs typeface="Calibri"/>
            </a:endParaRPr>
          </a:p>
          <a:p>
            <a:pPr marL="228600" indent="-228600">
              <a:buFont typeface="+mj-lt"/>
              <a:buAutoNum type="arabicPeriod"/>
            </a:pPr>
            <a:r>
              <a:rPr lang="en-GB" b="1" noProof="0"/>
              <a:t>Stefan Zweig</a:t>
            </a:r>
            <a:r>
              <a:rPr lang="en-GB" noProof="0"/>
              <a:t>: Austrian novelist, playwright,</a:t>
            </a:r>
            <a:r>
              <a:rPr lang="en-GB" baseline="0" noProof="0"/>
              <a:t> journalist, and biographer. </a:t>
            </a:r>
            <a:r>
              <a:rPr lang="en-GB" sz="1200" kern="1200">
                <a:solidFill>
                  <a:schemeClr val="tx1"/>
                </a:solidFill>
                <a:effectLst/>
                <a:latin typeface="+mn-lt"/>
                <a:ea typeface="+mn-ea"/>
                <a:cs typeface="+mn-cs"/>
              </a:rPr>
              <a:t>You may know one of his major works, ‘The Royal Game and Other Stories’ (1941), a collection of five brilliant and creative psychological thrillers.</a:t>
            </a:r>
            <a:endParaRPr lang="en-GB" sz="1200" kern="1200">
              <a:solidFill>
                <a:schemeClr val="tx1"/>
              </a:solidFill>
              <a:effectLst/>
              <a:latin typeface="+mn-lt"/>
              <a:ea typeface="Calibri"/>
              <a:cs typeface="Calibri"/>
            </a:endParaRPr>
          </a:p>
          <a:p>
            <a:pPr marL="228600" indent="-228600">
              <a:buFont typeface="+mj-lt"/>
              <a:buAutoNum type="arabicPeriod"/>
            </a:pPr>
            <a:r>
              <a:rPr lang="en-US" b="1" noProof="0"/>
              <a:t>Wisława Szymborska</a:t>
            </a:r>
            <a:r>
              <a:rPr lang="en-US" noProof="0"/>
              <a:t>:</a:t>
            </a:r>
            <a:r>
              <a:rPr lang="en-US" baseline="0" noProof="0"/>
              <a:t> </a:t>
            </a:r>
            <a:r>
              <a:rPr lang="en-US" noProof="0"/>
              <a:t>Polish poet, essayist and translator, she won the Nobel Prize in Literature in 1996. One of her most famous collections of poems is ‘View with a Grain of Sand’.</a:t>
            </a:r>
            <a:endParaRPr lang="en-US" noProof="0">
              <a:ea typeface="Calibri"/>
              <a:cs typeface="Calibri"/>
            </a:endParaRPr>
          </a:p>
          <a:p>
            <a:pPr marL="228600" indent="-228600">
              <a:buFont typeface="+mj-lt"/>
              <a:buAutoNum type="arabicPeriod"/>
            </a:pPr>
            <a:r>
              <a:rPr lang="en-GB" sz="1200" b="1" kern="1200">
                <a:solidFill>
                  <a:schemeClr val="tx1"/>
                </a:solidFill>
                <a:effectLst/>
                <a:latin typeface="+mn-lt"/>
                <a:ea typeface="+mn-ea"/>
                <a:cs typeface="+mn-cs"/>
              </a:rPr>
              <a:t>Simone de Beauvoir</a:t>
            </a:r>
            <a:r>
              <a:rPr lang="en-GB" sz="1200" kern="1200">
                <a:solidFill>
                  <a:schemeClr val="tx1"/>
                </a:solidFill>
                <a:effectLst/>
                <a:latin typeface="+mn-lt"/>
                <a:ea typeface="+mn-ea"/>
                <a:cs typeface="+mn-cs"/>
              </a:rPr>
              <a:t> was a French writer, philosopher and essayist. One of her most famous works is her autobiographical novel ‘</a:t>
            </a:r>
            <a:r>
              <a:rPr lang="en-GB" sz="1200" kern="1200" err="1">
                <a:solidFill>
                  <a:schemeClr val="tx1"/>
                </a:solidFill>
                <a:effectLst/>
                <a:latin typeface="+mn-lt"/>
                <a:ea typeface="+mn-ea"/>
                <a:cs typeface="+mn-cs"/>
              </a:rPr>
              <a:t>Mémoires</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d’une</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jeune</a:t>
            </a:r>
            <a:r>
              <a:rPr lang="en-GB" sz="1200" kern="1200">
                <a:solidFill>
                  <a:schemeClr val="tx1"/>
                </a:solidFill>
                <a:effectLst/>
                <a:latin typeface="+mn-lt"/>
                <a:ea typeface="+mn-ea"/>
                <a:cs typeface="+mn-cs"/>
              </a:rPr>
              <a:t> fille </a:t>
            </a:r>
            <a:r>
              <a:rPr lang="en-GB" sz="1200" kern="1200" err="1">
                <a:solidFill>
                  <a:schemeClr val="tx1"/>
                </a:solidFill>
                <a:effectLst/>
                <a:latin typeface="+mn-lt"/>
                <a:ea typeface="+mn-ea"/>
                <a:cs typeface="+mn-cs"/>
              </a:rPr>
              <a:t>rangée</a:t>
            </a:r>
            <a:r>
              <a:rPr lang="en-GB" sz="1200" kern="1200">
                <a:solidFill>
                  <a:schemeClr val="tx1"/>
                </a:solidFill>
                <a:effectLst/>
                <a:latin typeface="+mn-lt"/>
                <a:ea typeface="+mn-ea"/>
                <a:cs typeface="+mn-cs"/>
              </a:rPr>
              <a:t>’ (1958), where she tells about her early life.</a:t>
            </a:r>
            <a:r>
              <a:rPr lang="en-GB"/>
              <a:t> </a:t>
            </a:r>
            <a:endParaRPr lang="en-GB" sz="1200" kern="1200">
              <a:solidFill>
                <a:schemeClr val="tx1"/>
              </a:solidFill>
              <a:effectLst/>
              <a:latin typeface="+mn-lt"/>
              <a:ea typeface="Calibri"/>
              <a:cs typeface="Calibri"/>
            </a:endParaRPr>
          </a:p>
          <a:p>
            <a:pPr marL="228600" indent="-228600">
              <a:buFont typeface="+mj-lt"/>
              <a:buAutoNum type="arabicPeriod"/>
            </a:pPr>
            <a:r>
              <a:rPr lang="en-GB" sz="1200" b="1" kern="1200">
                <a:solidFill>
                  <a:schemeClr val="tx1"/>
                </a:solidFill>
                <a:effectLst/>
                <a:latin typeface="+mn-lt"/>
                <a:ea typeface="+mn-ea"/>
                <a:cs typeface="+mn-cs"/>
              </a:rPr>
              <a:t>Magda Szabó</a:t>
            </a:r>
            <a:r>
              <a:rPr lang="en-GB" sz="1200" kern="1200" baseline="0">
                <a:solidFill>
                  <a:schemeClr val="tx1"/>
                </a:solidFill>
                <a:effectLst/>
                <a:latin typeface="+mn-lt"/>
                <a:ea typeface="+mn-ea"/>
                <a:cs typeface="+mn-cs"/>
              </a:rPr>
              <a:t> </a:t>
            </a:r>
            <a:r>
              <a:rPr lang="en-US" sz="1200" kern="1200" baseline="0">
                <a:solidFill>
                  <a:schemeClr val="tx1"/>
                </a:solidFill>
                <a:effectLst/>
                <a:latin typeface="+mn-lt"/>
                <a:ea typeface="+mn-ea"/>
                <a:cs typeface="+mn-cs"/>
              </a:rPr>
              <a:t>was a Hungarian novelist, who wrote dramas, essays, studies, memoirs, poetry and children’s literature. Her novel ‘Az </a:t>
            </a:r>
            <a:r>
              <a:rPr lang="en-US" sz="1200" kern="1200" baseline="0" err="1">
                <a:solidFill>
                  <a:schemeClr val="tx1"/>
                </a:solidFill>
                <a:effectLst/>
                <a:latin typeface="+mn-lt"/>
                <a:ea typeface="+mn-ea"/>
                <a:cs typeface="+mn-cs"/>
              </a:rPr>
              <a:t>ajtó</a:t>
            </a:r>
            <a:r>
              <a:rPr lang="en-US" sz="1200" kern="1200" baseline="0">
                <a:solidFill>
                  <a:schemeClr val="tx1"/>
                </a:solidFill>
                <a:effectLst/>
                <a:latin typeface="+mn-lt"/>
                <a:ea typeface="+mn-ea"/>
                <a:cs typeface="+mn-cs"/>
              </a:rPr>
              <a:t>’ (The Door) was published in 1987 and would become one of her most famous works worldwide.</a:t>
            </a:r>
            <a:endParaRPr lang="en-US" sz="1200" kern="1200" baseline="0">
              <a:solidFill>
                <a:schemeClr val="tx1"/>
              </a:solidFill>
              <a:effectLst/>
              <a:latin typeface="+mn-lt"/>
              <a:ea typeface="Calibri"/>
              <a:cs typeface="Calibri"/>
            </a:endParaRPr>
          </a:p>
          <a:p>
            <a:pPr marL="0" indent="0">
              <a:buFont typeface="Arial" panose="020B0604020202020204" pitchFamily="34" charset="0"/>
              <a:buNone/>
            </a:pPr>
            <a:endParaRPr lang="en-GB" b="1" i="1" baseline="0" noProof="0"/>
          </a:p>
          <a:p>
            <a:pPr marL="171450" indent="-171450">
              <a:buFont typeface="Arial" panose="020B0604020202020204" pitchFamily="34" charset="0"/>
              <a:buChar char="•"/>
            </a:pPr>
            <a:r>
              <a:rPr lang="en-GB" b="1" i="1" noProof="0"/>
              <a:t>Which other European artists do you know?</a:t>
            </a:r>
            <a:endParaRPr lang="en-GB" b="1" i="1" noProof="0">
              <a:ea typeface="Calibri"/>
              <a:cs typeface="Calibri"/>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Each EU country has its own culture, language(s) and traditions. Nevertheless they all share the same common values which they must respect if they want to be part of the European Union:</a:t>
            </a:r>
          </a:p>
          <a:p>
            <a:pPr marL="171450" indent="-171450">
              <a:buFont typeface="Arial" panose="020B0604020202020204" pitchFamily="34" charset="0"/>
              <a:buChar char="•"/>
            </a:pPr>
            <a:r>
              <a:rPr lang="en-US" noProof="0"/>
              <a:t>Human dignity</a:t>
            </a:r>
          </a:p>
          <a:p>
            <a:pPr marL="171450" indent="-171450">
              <a:buFont typeface="Arial" panose="020B0604020202020204" pitchFamily="34" charset="0"/>
              <a:buChar char="•"/>
            </a:pPr>
            <a:r>
              <a:rPr lang="en-US" noProof="0"/>
              <a:t>Freedom</a:t>
            </a:r>
          </a:p>
          <a:p>
            <a:pPr marL="171450" indent="-171450">
              <a:buFont typeface="Arial" panose="020B0604020202020204" pitchFamily="34" charset="0"/>
              <a:buChar char="•"/>
            </a:pPr>
            <a:r>
              <a:rPr lang="en-US" noProof="0"/>
              <a:t>Democracy</a:t>
            </a:r>
          </a:p>
          <a:p>
            <a:pPr marL="171450" indent="-171450">
              <a:buFont typeface="Arial" panose="020B0604020202020204" pitchFamily="34" charset="0"/>
              <a:buChar char="•"/>
            </a:pPr>
            <a:r>
              <a:rPr lang="en-US" noProof="0"/>
              <a:t>Equality</a:t>
            </a:r>
          </a:p>
          <a:p>
            <a:pPr marL="171450" indent="-171450">
              <a:buFont typeface="Arial" panose="020B0604020202020204" pitchFamily="34" charset="0"/>
              <a:buChar char="•"/>
            </a:pPr>
            <a:r>
              <a:rPr lang="en-US" noProof="0"/>
              <a:t>Rule of law</a:t>
            </a:r>
          </a:p>
          <a:p>
            <a:pPr marL="171450" indent="-171450">
              <a:buFont typeface="Arial" panose="020B0604020202020204" pitchFamily="34" charset="0"/>
              <a:buChar char="•"/>
            </a:pPr>
            <a:r>
              <a:rPr lang="en-US" noProof="0"/>
              <a:t>Human rights</a:t>
            </a:r>
          </a:p>
          <a:p>
            <a:endParaRPr lang="en-GB" b="1" i="1" baseline="0" noProof="0"/>
          </a:p>
          <a:p>
            <a:pPr marL="171450" indent="-171450">
              <a:buFont typeface="Arial" panose="020B0604020202020204" pitchFamily="34" charset="0"/>
              <a:buChar char="•"/>
            </a:pPr>
            <a:r>
              <a:rPr lang="en-GB" b="1" i="1" baseline="0" noProof="0"/>
              <a:t>Which of the European values is the most important for you and why?</a:t>
            </a:r>
            <a:endParaRPr lang="en-GB" b="1" baseline="0" noProof="0"/>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4138888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63269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336528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646599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172456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574699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343914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FA8FDF-3DAB-064F-ACC4-ED7A67D18D26}" type="datetimeFigureOut">
              <a:rPr lang="fr-FR" smtClean="0"/>
              <a:t>02/05/2025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973600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FA8FDF-3DAB-064F-ACC4-ED7A67D18D26}" type="datetimeFigureOut">
              <a:rPr lang="fr-FR" smtClean="0"/>
              <a:t>02/05/2025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6156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02/05/2025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150018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91378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321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FA8FDF-3DAB-064F-ACC4-ED7A67D18D26}" type="datetimeFigureOut">
              <a:rPr lang="fr-FR" smtClean="0"/>
              <a:t>02/05/2025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166452754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699" r:id="rId13"/>
    <p:sldLayoutId id="2147483700" r:id="rId14"/>
    <p:sldLayoutId id="2147483701" r:id="rId15"/>
    <p:sldLayoutId id="2147483703"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8"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7.jpeg"/><Relationship Id="rId7" Type="http://schemas.openxmlformats.org/officeDocument/2006/relationships/diagramLayout" Target="../diagrams/layout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Data" Target="../diagrams/data6.xml"/><Relationship Id="rId5" Type="http://schemas.openxmlformats.org/officeDocument/2006/relationships/image" Target="../media/image64.jpeg"/><Relationship Id="rId10" Type="http://schemas.microsoft.com/office/2007/relationships/diagramDrawing" Target="../diagrams/drawing6.xml"/><Relationship Id="rId4" Type="http://schemas.openxmlformats.org/officeDocument/2006/relationships/image" Target="../media/image63.jpeg"/><Relationship Id="rId9" Type="http://schemas.openxmlformats.org/officeDocument/2006/relationships/diagramColors" Target="../diagrams/colors6.xml"/></Relationships>
</file>

<file path=ppt/slides/_rels/slide31.xml.rels><?xml version="1.0" encoding="UTF-8" standalone="yes"?>
<Relationships xmlns="http://schemas.openxmlformats.org/package/2006/relationships"><Relationship Id="rId8" Type="http://schemas.microsoft.com/office/2007/relationships/diagramDrawing" Target="../diagrams/drawing7.xml"/><Relationship Id="rId13" Type="http://schemas.openxmlformats.org/officeDocument/2006/relationships/diagramColors" Target="../diagrams/colors8.xml"/><Relationship Id="rId3" Type="http://schemas.openxmlformats.org/officeDocument/2006/relationships/image" Target="../media/image65.jpeg"/><Relationship Id="rId7" Type="http://schemas.openxmlformats.org/officeDocument/2006/relationships/diagramColors" Target="../diagrams/colors7.xml"/><Relationship Id="rId12" Type="http://schemas.openxmlformats.org/officeDocument/2006/relationships/diagramQuickStyle" Target="../diagrams/quickStyle8.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7.xml"/><Relationship Id="rId11" Type="http://schemas.openxmlformats.org/officeDocument/2006/relationships/diagramLayout" Target="../diagrams/layout8.xml"/><Relationship Id="rId5" Type="http://schemas.openxmlformats.org/officeDocument/2006/relationships/diagramLayout" Target="../diagrams/layout7.xml"/><Relationship Id="rId10" Type="http://schemas.openxmlformats.org/officeDocument/2006/relationships/diagramData" Target="../diagrams/data8.xml"/><Relationship Id="rId4" Type="http://schemas.openxmlformats.org/officeDocument/2006/relationships/diagramData" Target="../diagrams/data7.xml"/><Relationship Id="rId9" Type="http://schemas.openxmlformats.org/officeDocument/2006/relationships/image" Target="../media/image66.png"/><Relationship Id="rId14" Type="http://schemas.microsoft.com/office/2007/relationships/diagramDrawing" Target="../diagrams/drawing8.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67.jpeg"/><Relationship Id="rId7" Type="http://schemas.openxmlformats.org/officeDocument/2006/relationships/diagramLayout" Target="../diagrams/layout9.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Data" Target="../diagrams/data9.xml"/><Relationship Id="rId5" Type="http://schemas.openxmlformats.org/officeDocument/2006/relationships/image" Target="../media/image69.png"/><Relationship Id="rId10" Type="http://schemas.microsoft.com/office/2007/relationships/diagramDrawing" Target="../diagrams/drawing9.xml"/><Relationship Id="rId4" Type="http://schemas.openxmlformats.org/officeDocument/2006/relationships/image" Target="../media/image68.jpeg"/><Relationship Id="rId9" Type="http://schemas.openxmlformats.org/officeDocument/2006/relationships/diagramColors" Target="../diagrams/colors9.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70.jpeg"/><Relationship Id="rId7" Type="http://schemas.openxmlformats.org/officeDocument/2006/relationships/diagramQuickStyle" Target="../diagrams/quickStyle10.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Layout" Target="../diagrams/layout10.xml"/><Relationship Id="rId11" Type="http://schemas.openxmlformats.org/officeDocument/2006/relationships/hyperlink" Target="https://en.wikipedia.org/wiki/en:Creative_Commons" TargetMode="External"/><Relationship Id="rId5" Type="http://schemas.openxmlformats.org/officeDocument/2006/relationships/diagramData" Target="../diagrams/data10.xml"/><Relationship Id="rId10" Type="http://schemas.openxmlformats.org/officeDocument/2006/relationships/image" Target="../media/image72.jpeg"/><Relationship Id="rId4" Type="http://schemas.openxmlformats.org/officeDocument/2006/relationships/image" Target="../media/image71.png"/><Relationship Id="rId9" Type="http://schemas.microsoft.com/office/2007/relationships/diagramDrawing" Target="../diagrams/drawing10.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75.jpeg"/><Relationship Id="rId4" Type="http://schemas.openxmlformats.org/officeDocument/2006/relationships/diagramLayout" Target="../diagrams/layout11.xml"/><Relationship Id="rId9"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76.png"/><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5" Type="http://schemas.openxmlformats.org/officeDocument/2006/relationships/image" Target="../media/image78.jpeg"/><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image" Target="../media/image77.jpeg"/></Relationships>
</file>

<file path=ppt/slides/_rels/slide37.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79.jpeg"/><Relationship Id="rId7" Type="http://schemas.openxmlformats.org/officeDocument/2006/relationships/diagramColors" Target="../diagrams/colors1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10" Type="http://schemas.openxmlformats.org/officeDocument/2006/relationships/image" Target="../media/image81.jpeg"/><Relationship Id="rId4" Type="http://schemas.openxmlformats.org/officeDocument/2006/relationships/diagramData" Target="../diagrams/data14.xml"/><Relationship Id="rId9" Type="http://schemas.openxmlformats.org/officeDocument/2006/relationships/image" Target="../media/image80.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9.jpeg"/><Relationship Id="rId5" Type="http://schemas.openxmlformats.org/officeDocument/2006/relationships/image" Target="../media/image87.jpeg"/><Relationship Id="rId10" Type="http://schemas.openxmlformats.org/officeDocument/2006/relationships/hyperlink" Target="https://europa.eu/learning-corner/home_en" TargetMode="External"/><Relationship Id="rId4" Type="http://schemas.openxmlformats.org/officeDocument/2006/relationships/image" Target="../media/image86.png"/><Relationship Id="rId9"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europa.eu/european-union/contact/social-networks_en" TargetMode="External"/><Relationship Id="rId5" Type="http://schemas.openxmlformats.org/officeDocument/2006/relationships/hyperlink" Target="https://europa.eu/european-union/contact/meet-us_en" TargetMode="External"/><Relationship Id="rId4" Type="http://schemas.openxmlformats.org/officeDocument/2006/relationships/hyperlink" Target="https://europa.eu/european-union/contact_en"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792022" y="1894564"/>
            <a:ext cx="3503193" cy="3068872"/>
          </a:xfrm>
          <a:prstGeom prst="foldedCorner">
            <a:avLst/>
          </a:prstGeom>
          <a:solidFill>
            <a:srgbClr val="00206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TextBox 2"/>
          <p:cNvSpPr txBox="1"/>
          <p:nvPr/>
        </p:nvSpPr>
        <p:spPr>
          <a:xfrm>
            <a:off x="1043910" y="2274838"/>
            <a:ext cx="2975882" cy="2308324"/>
          </a:xfrm>
          <a:prstGeom prst="rect">
            <a:avLst/>
          </a:prstGeom>
          <a:noFill/>
          <a:scene3d>
            <a:camera prst="isometricOffAxis1Right"/>
            <a:lightRig rig="threePt" dir="t"/>
          </a:scene3d>
        </p:spPr>
        <p:txBody>
          <a:bodyPr wrap="square" rtlCol="0">
            <a:spAutoFit/>
          </a:bodyPr>
          <a:lstStyle/>
          <a:p>
            <a:pPr algn="ctr"/>
            <a:r>
              <a:rPr lang="en-IE" sz="4800" b="1">
                <a:solidFill>
                  <a:schemeClr val="bg1"/>
                </a:solidFill>
                <a:latin typeface="MS Reference Sans Serif" panose="020B0604030504040204" pitchFamily="34" charset="0"/>
              </a:rPr>
              <a:t>The EU in a nutshell</a:t>
            </a:r>
          </a:p>
        </p:txBody>
      </p:sp>
      <p:cxnSp>
        <p:nvCxnSpPr>
          <p:cNvPr id="8" name="Straight Connector 7"/>
          <p:cNvCxnSpPr>
            <a:cxnSpLocks/>
          </p:cNvCxnSpPr>
          <p:nvPr/>
        </p:nvCxnSpPr>
        <p:spPr>
          <a:xfrm>
            <a:off x="926554" y="2373336"/>
            <a:ext cx="234712" cy="4228910"/>
          </a:xfrm>
          <a:prstGeom prst="line">
            <a:avLst/>
          </a:prstGeom>
          <a:ln w="38100" cap="sq"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6" name="Picture 5" descr="A blue flag with yellow stars and a blue flag with black lines&#10;&#10;Description automatically generated"/>
          <p:cNvPicPr>
            <a:picLocks noChangeAspect="1"/>
          </p:cNvPicPr>
          <p:nvPr/>
        </p:nvPicPr>
        <p:blipFill>
          <a:blip r:embed="rId4"/>
          <a:stretch>
            <a:fillRect/>
          </a:stretch>
        </p:blipFill>
        <p:spPr>
          <a:xfrm>
            <a:off x="170910" y="6343501"/>
            <a:ext cx="852900" cy="517489"/>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rot="16200000">
            <a:off x="8330637" y="6044636"/>
            <a:ext cx="1380506" cy="246221"/>
          </a:xfrm>
          <a:prstGeom prst="rect">
            <a:avLst/>
          </a:prstGeom>
        </p:spPr>
        <p:txBody>
          <a:bodyPr wrap="none">
            <a:spAutoFit/>
          </a:bodyPr>
          <a:lstStyle/>
          <a:p>
            <a:r>
              <a:rPr lang="fr-FR" sz="1000" b="1">
                <a:solidFill>
                  <a:srgbClr val="2A4591"/>
                </a:solidFill>
                <a:latin typeface="Arial" charset="0"/>
                <a:ea typeface="Arial" charset="0"/>
                <a:cs typeface="Arial" charset="0"/>
              </a:rPr>
              <a:t>WHAT IS EUROPE?</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a:p>
        </p:txBody>
      </p:sp>
      <p:sp>
        <p:nvSpPr>
          <p:cNvPr id="2" name="TextBox 1"/>
          <p:cNvSpPr txBox="1"/>
          <p:nvPr/>
        </p:nvSpPr>
        <p:spPr>
          <a:xfrm>
            <a:off x="868680" y="304800"/>
            <a:ext cx="6659880" cy="584775"/>
          </a:xfrm>
          <a:prstGeom prst="rect">
            <a:avLst/>
          </a:prstGeom>
          <a:noFill/>
        </p:spPr>
        <p:txBody>
          <a:bodyPr wrap="square" rtlCol="0">
            <a:spAutoFit/>
          </a:bodyPr>
          <a:lstStyle/>
          <a:p>
            <a:r>
              <a:rPr lang="en-IE" sz="3200" b="1">
                <a:solidFill>
                  <a:srgbClr val="003296"/>
                </a:solidFill>
              </a:rPr>
              <a:t>24 Official EU Languages</a:t>
            </a: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A group of multicolored text on a black background&#10;&#10;Description automatically generated">
            <a:extLst>
              <a:ext uri="{FF2B5EF4-FFF2-40B4-BE49-F238E27FC236}">
                <a16:creationId xmlns:a16="http://schemas.microsoft.com/office/drawing/2014/main" id="{A31A7F30-6737-D2A5-D22B-FD2D179FA94E}"/>
              </a:ext>
            </a:extLst>
          </p:cNvPr>
          <p:cNvPicPr>
            <a:picLocks noChangeAspect="1"/>
          </p:cNvPicPr>
          <p:nvPr/>
        </p:nvPicPr>
        <p:blipFill>
          <a:blip r:embed="rId3"/>
          <a:stretch>
            <a:fillRect/>
          </a:stretch>
        </p:blipFill>
        <p:spPr>
          <a:xfrm>
            <a:off x="1743075" y="600075"/>
            <a:ext cx="5657850" cy="5657850"/>
          </a:xfrm>
          <a:prstGeom prst="rect">
            <a:avLst/>
          </a:prstGeom>
        </p:spPr>
      </p:pic>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en-IE" sz="3200" b="1">
                <a:solidFill>
                  <a:srgbClr val="2A4591"/>
                </a:solidFill>
                <a:latin typeface="Calibri" charset="0"/>
                <a:ea typeface="Calibri" charset="0"/>
                <a:cs typeface="Calibri" charset="0"/>
              </a:rPr>
              <a:t>EU Language Families</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a:solidFill>
                  <a:srgbClr val="2A4591"/>
                </a:solidFill>
                <a:latin typeface="Arial" charset="0"/>
                <a:ea typeface="Arial" charset="0"/>
                <a:cs typeface="Arial" charset="0"/>
              </a:rPr>
              <a:t>WHAT IS EUROPE?</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graphicFrame>
        <p:nvGraphicFramePr>
          <p:cNvPr id="4" name="Table 4">
            <a:extLst>
              <a:ext uri="{FF2B5EF4-FFF2-40B4-BE49-F238E27FC236}">
                <a16:creationId xmlns:a16="http://schemas.microsoft.com/office/drawing/2014/main" id="{303B73AC-8AA3-106C-4231-00A0D9196CAA}"/>
              </a:ext>
            </a:extLst>
          </p:cNvPr>
          <p:cNvGraphicFramePr>
            <a:graphicFrameLocks noGrp="1"/>
          </p:cNvGraphicFramePr>
          <p:nvPr>
            <p:extLst>
              <p:ext uri="{D42A27DB-BD31-4B8C-83A1-F6EECF244321}">
                <p14:modId xmlns:p14="http://schemas.microsoft.com/office/powerpoint/2010/main" val="2431051426"/>
              </p:ext>
            </p:extLst>
          </p:nvPr>
        </p:nvGraphicFramePr>
        <p:xfrm>
          <a:off x="1029628" y="1709233"/>
          <a:ext cx="7084744" cy="3665655"/>
        </p:xfrm>
        <a:graphic>
          <a:graphicData uri="http://schemas.openxmlformats.org/drawingml/2006/table">
            <a:tbl>
              <a:tblPr firstRow="1" bandRow="1">
                <a:tableStyleId>{5C22544A-7EE6-4342-B048-85BDC9FD1C3A}</a:tableStyleId>
              </a:tblPr>
              <a:tblGrid>
                <a:gridCol w="1771186">
                  <a:extLst>
                    <a:ext uri="{9D8B030D-6E8A-4147-A177-3AD203B41FA5}">
                      <a16:colId xmlns:a16="http://schemas.microsoft.com/office/drawing/2014/main" val="3204095950"/>
                    </a:ext>
                  </a:extLst>
                </a:gridCol>
                <a:gridCol w="1771186">
                  <a:extLst>
                    <a:ext uri="{9D8B030D-6E8A-4147-A177-3AD203B41FA5}">
                      <a16:colId xmlns:a16="http://schemas.microsoft.com/office/drawing/2014/main" val="1385783066"/>
                    </a:ext>
                  </a:extLst>
                </a:gridCol>
                <a:gridCol w="1771186">
                  <a:extLst>
                    <a:ext uri="{9D8B030D-6E8A-4147-A177-3AD203B41FA5}">
                      <a16:colId xmlns:a16="http://schemas.microsoft.com/office/drawing/2014/main" val="1020676542"/>
                    </a:ext>
                  </a:extLst>
                </a:gridCol>
                <a:gridCol w="1771186">
                  <a:extLst>
                    <a:ext uri="{9D8B030D-6E8A-4147-A177-3AD203B41FA5}">
                      <a16:colId xmlns:a16="http://schemas.microsoft.com/office/drawing/2014/main" val="2808676762"/>
                    </a:ext>
                  </a:extLst>
                </a:gridCol>
              </a:tblGrid>
              <a:tr h="654463">
                <a:tc gridSpan="4">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a:t>24 Official EU Languages</a:t>
                      </a:r>
                    </a:p>
                  </a:txBody>
                  <a:tcPr anchor="ctr">
                    <a:solidFill>
                      <a:schemeClr val="accent1">
                        <a:lumMod val="75000"/>
                      </a:schemeClr>
                    </a:solidFill>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4205584055"/>
                  </a:ext>
                </a:extLst>
              </a:tr>
              <a:tr h="482584">
                <a:tc>
                  <a:txBody>
                    <a:bodyPr/>
                    <a:lstStyle/>
                    <a:p>
                      <a:r>
                        <a:rPr lang="en-IE" sz="2000" b="1"/>
                        <a:t>Germanic</a:t>
                      </a:r>
                    </a:p>
                  </a:txBody>
                  <a:tcPr>
                    <a:solidFill>
                      <a:schemeClr val="accent4">
                        <a:lumMod val="60000"/>
                        <a:lumOff val="40000"/>
                      </a:schemeClr>
                    </a:solidFill>
                  </a:tcPr>
                </a:tc>
                <a:tc>
                  <a:txBody>
                    <a:bodyPr/>
                    <a:lstStyle/>
                    <a:p>
                      <a:r>
                        <a:rPr lang="en-IE" sz="2000" b="1"/>
                        <a:t>Romance</a:t>
                      </a:r>
                    </a:p>
                  </a:txBody>
                  <a:tcPr>
                    <a:solidFill>
                      <a:schemeClr val="accent6">
                        <a:lumMod val="60000"/>
                        <a:lumOff val="40000"/>
                      </a:schemeClr>
                    </a:solidFill>
                  </a:tcPr>
                </a:tc>
                <a:tc>
                  <a:txBody>
                    <a:bodyPr/>
                    <a:lstStyle/>
                    <a:p>
                      <a:r>
                        <a:rPr lang="en-IE" sz="2000" b="1"/>
                        <a:t>Slavic</a:t>
                      </a:r>
                    </a:p>
                  </a:txBody>
                  <a:tcPr>
                    <a:solidFill>
                      <a:schemeClr val="accent2">
                        <a:lumMod val="60000"/>
                        <a:lumOff val="40000"/>
                      </a:schemeClr>
                    </a:solidFill>
                  </a:tcPr>
                </a:tc>
                <a:tc>
                  <a:txBody>
                    <a:bodyPr/>
                    <a:lstStyle/>
                    <a:p>
                      <a:r>
                        <a:rPr lang="en-IE" sz="2000" b="1"/>
                        <a:t>Other</a:t>
                      </a:r>
                    </a:p>
                  </a:txBody>
                  <a:tcPr>
                    <a:solidFill>
                      <a:schemeClr val="accent1">
                        <a:lumMod val="60000"/>
                        <a:lumOff val="40000"/>
                      </a:schemeClr>
                    </a:solidFill>
                  </a:tcPr>
                </a:tc>
                <a:extLst>
                  <a:ext uri="{0D108BD9-81ED-4DB2-BD59-A6C34878D82A}">
                    <a16:rowId xmlns:a16="http://schemas.microsoft.com/office/drawing/2014/main" val="2785704258"/>
                  </a:ext>
                </a:extLst>
              </a:tr>
              <a:tr h="25286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Danish</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German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English</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Dutch</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Swedish</a:t>
                      </a:r>
                      <a:endParaRPr lang="en-IE" sz="1800"/>
                    </a:p>
                    <a:p>
                      <a:endParaRPr lang="en-IE" sz="1800"/>
                    </a:p>
                  </a:txBody>
                  <a:tcPr>
                    <a:solidFill>
                      <a:schemeClr val="accent4">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Spanish</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French</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Italian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Portuguese Romanian</a:t>
                      </a:r>
                      <a:endParaRPr lang="en-IE" sz="1800"/>
                    </a:p>
                    <a:p>
                      <a:endParaRPr lang="en-IE" sz="1800"/>
                    </a:p>
                  </a:txBody>
                  <a:tcPr>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Bulgarian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Czech</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Croatian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Polish</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Slovak</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Slovene</a:t>
                      </a:r>
                      <a:endParaRPr lang="en-IE" sz="1800"/>
                    </a:p>
                    <a:p>
                      <a:endParaRPr lang="en-IE" sz="1800"/>
                    </a:p>
                  </a:txBody>
                  <a:tcPr>
                    <a:solidFill>
                      <a:schemeClr val="accent2">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Estonian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Finnish</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Greek</a:t>
                      </a:r>
                    </a:p>
                    <a:p>
                      <a:pPr marL="0" marR="0" lvl="0" indent="0" algn="l" defTabSz="685800" rtl="0" eaLnBrk="1" fontAlgn="auto" latinLnBrk="0" hangingPunct="1">
                        <a:lnSpc>
                          <a:spcPct val="100000"/>
                        </a:lnSpc>
                        <a:spcBef>
                          <a:spcPts val="0"/>
                        </a:spcBef>
                        <a:spcAft>
                          <a:spcPts val="0"/>
                        </a:spcAft>
                        <a:buClrTx/>
                        <a:buSzTx/>
                        <a:buFontTx/>
                        <a:buNone/>
                        <a:tabLst/>
                        <a:defRPr/>
                      </a:pPr>
                      <a:r>
                        <a:rPr lang="fr-BE" sz="1800"/>
                        <a:t>Irish</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Lithuanian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Latvian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Hungarian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a:t>Maltese</a:t>
                      </a:r>
                      <a:endParaRPr lang="en-IE" sz="1800"/>
                    </a:p>
                  </a:txBody>
                  <a:tcPr>
                    <a:solidFill>
                      <a:schemeClr val="accent1">
                        <a:lumMod val="20000"/>
                        <a:lumOff val="80000"/>
                      </a:schemeClr>
                    </a:solidFill>
                  </a:tcPr>
                </a:tc>
                <a:extLst>
                  <a:ext uri="{0D108BD9-81ED-4DB2-BD59-A6C34878D82A}">
                    <a16:rowId xmlns:a16="http://schemas.microsoft.com/office/drawing/2014/main" val="1857883903"/>
                  </a:ext>
                </a:extLst>
              </a:tr>
            </a:tbl>
          </a:graphicData>
        </a:graphic>
      </p:graphicFrame>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54823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solidFill>
                <a:srgbClr val="0082B0"/>
              </a:solidFill>
            </a:endParaRPr>
          </a:p>
        </p:txBody>
      </p:sp>
      <p:sp>
        <p:nvSpPr>
          <p:cNvPr id="5" name="Larme 4"/>
          <p:cNvSpPr/>
          <p:nvPr/>
        </p:nvSpPr>
        <p:spPr>
          <a:xfrm rot="5400000">
            <a:off x="962407" y="2723473"/>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ZoneTexte 5"/>
          <p:cNvSpPr txBox="1"/>
          <p:nvPr/>
        </p:nvSpPr>
        <p:spPr>
          <a:xfrm>
            <a:off x="1836773" y="2509569"/>
            <a:ext cx="6344819" cy="1200329"/>
          </a:xfrm>
          <a:prstGeom prst="rect">
            <a:avLst/>
          </a:prstGeom>
          <a:noFill/>
        </p:spPr>
        <p:txBody>
          <a:bodyPr wrap="square" rtlCol="0">
            <a:spAutoFit/>
          </a:bodyPr>
          <a:lstStyle/>
          <a:p>
            <a:pPr algn="ctr"/>
            <a:endParaRPr lang="en-IE" b="1">
              <a:solidFill>
                <a:schemeClr val="bg1"/>
              </a:solidFill>
            </a:endParaRPr>
          </a:p>
          <a:p>
            <a:r>
              <a:rPr lang="en-IE" sz="5400" b="1">
                <a:solidFill>
                  <a:schemeClr val="bg1"/>
                </a:solidFill>
              </a:rPr>
              <a:t>The European Project</a:t>
            </a:r>
            <a:endParaRPr lang="en-IE" sz="540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6082061" y="5723138"/>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54823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720840"/>
            <a:ext cx="4484282"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5400" b="1" i="0" u="none" strike="noStrike" kern="1200" cap="none" spc="0" normalizeH="0" baseline="0">
                <a:ln>
                  <a:noFill/>
                </a:ln>
                <a:solidFill>
                  <a:schemeClr val="bg1"/>
                </a:solidFill>
                <a:effectLst/>
                <a:uLnTx/>
                <a:uFillTx/>
                <a:latin typeface="Calibri" panose="020F0502020204030204"/>
              </a:rPr>
              <a:t>Which</a:t>
            </a:r>
            <a:r>
              <a:rPr kumimoji="0" lang="en-IE" sz="5400" b="1" i="0" u="none" strike="noStrike" kern="1200" cap="none" spc="0" normalizeH="0">
                <a:ln>
                  <a:noFill/>
                </a:ln>
                <a:solidFill>
                  <a:schemeClr val="bg1"/>
                </a:solidFill>
                <a:effectLst/>
                <a:uLnTx/>
                <a:uFillTx/>
                <a:latin typeface="Calibri" panose="020F0502020204030204"/>
              </a:rPr>
              <a:t> </a:t>
            </a:r>
            <a:r>
              <a:rPr lang="en-IE" sz="5400" b="1">
                <a:solidFill>
                  <a:schemeClr val="bg1"/>
                </a:solidFill>
                <a:latin typeface="Calibri" panose="020F0502020204030204"/>
              </a:rPr>
              <a:t>countries created the EU and why? </a:t>
            </a:r>
            <a:endParaRPr kumimoji="0" lang="en-IE" sz="5400" b="0" i="0" u="none" strike="noStrike" kern="1200" cap="none" spc="0" normalizeH="0" baseline="0">
              <a:ln>
                <a:noFill/>
              </a:ln>
              <a:solidFill>
                <a:schemeClr val="bg1"/>
              </a:solidFill>
              <a:effectLst/>
              <a:uLnTx/>
              <a:uFillTx/>
              <a:latin typeface="Calibri" panose="020F0502020204030204"/>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07327" y="127000"/>
            <a:ext cx="3533775" cy="792163"/>
          </a:xfrm>
        </p:spPr>
        <p:txBody>
          <a:bodyPr>
            <a:noAutofit/>
          </a:bodyPr>
          <a:lstStyle/>
          <a:p>
            <a:r>
              <a:rPr lang="en-IE" sz="3200" b="1">
                <a:solidFill>
                  <a:schemeClr val="accent6">
                    <a:lumMod val="75000"/>
                  </a:schemeClr>
                </a:solidFill>
                <a:latin typeface="+mn-lt"/>
              </a:rPr>
              <a:t>From war to peace</a:t>
            </a:r>
          </a:p>
        </p:txBody>
      </p:sp>
      <p:sp>
        <p:nvSpPr>
          <p:cNvPr id="18" name="Larme 12"/>
          <p:cNvSpPr/>
          <p:nvPr/>
        </p:nvSpPr>
        <p:spPr>
          <a:xfrm rot="5400000">
            <a:off x="87274" y="130447"/>
            <a:ext cx="579604" cy="583070"/>
          </a:xfrm>
          <a:prstGeom prst="teardrop">
            <a:avLst/>
          </a:prstGeom>
          <a:solidFill>
            <a:srgbClr val="5482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a:solidFill>
                  <a:schemeClr val="accent6">
                    <a:lumMod val="75000"/>
                  </a:schemeClr>
                </a:solidFill>
                <a:latin typeface="Arial" charset="0"/>
                <a:ea typeface="Arial" charset="0"/>
                <a:cs typeface="Arial" charset="0"/>
              </a:rPr>
              <a:t>THE EUROPEAN PROJECT</a:t>
            </a:r>
          </a:p>
        </p:txBody>
      </p:sp>
      <p:cxnSp>
        <p:nvCxnSpPr>
          <p:cNvPr id="8" name="Connecteur droit 12"/>
          <p:cNvCxnSpPr/>
          <p:nvPr/>
        </p:nvCxnSpPr>
        <p:spPr>
          <a:xfrm>
            <a:off x="8900160" y="5015791"/>
            <a:ext cx="246220"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65596020"/>
              </p:ext>
            </p:extLst>
          </p:nvPr>
        </p:nvGraphicFramePr>
        <p:xfrm>
          <a:off x="576890" y="997285"/>
          <a:ext cx="844519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275914" y="1043914"/>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endParaRPr lang="en-IE" sz="600">
              <a:solidFill>
                <a:schemeClr val="bg1"/>
              </a:solidFill>
            </a:endParaRPr>
          </a:p>
          <a:p>
            <a:endParaRPr lang="en-IE"/>
          </a:p>
        </p:txBody>
      </p:sp>
      <p:sp>
        <p:nvSpPr>
          <p:cNvPr id="19" name="TextBox 18"/>
          <p:cNvSpPr txBox="1"/>
          <p:nvPr/>
        </p:nvSpPr>
        <p:spPr>
          <a:xfrm>
            <a:off x="1275914" y="3926969"/>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
        <p:nvSpPr>
          <p:cNvPr id="21" name="TextBox 20"/>
          <p:cNvSpPr txBox="1"/>
          <p:nvPr/>
        </p:nvSpPr>
        <p:spPr>
          <a:xfrm>
            <a:off x="4972050" y="3926969"/>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 y="0"/>
            <a:ext cx="4092497"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3200" b="1">
                <a:solidFill>
                  <a:schemeClr val="accent6">
                    <a:lumMod val="75000"/>
                  </a:schemeClr>
                </a:solidFill>
                <a:latin typeface="Calibri" charset="0"/>
                <a:ea typeface="Calibri" charset="0"/>
                <a:cs typeface="Calibri" charset="0"/>
              </a:rPr>
              <a:t>       From war to peace</a:t>
            </a:r>
            <a:endParaRPr lang="en-IE" sz="3200">
              <a:solidFill>
                <a:schemeClr val="accent6">
                  <a:lumMod val="75000"/>
                </a:schemeClr>
              </a:solidFill>
              <a:latin typeface="Calibri" charset="0"/>
              <a:ea typeface="Calibri" charset="0"/>
              <a:cs typeface="Calibri" charset="0"/>
            </a:endParaRPr>
          </a:p>
        </p:txBody>
      </p:sp>
      <p:sp>
        <p:nvSpPr>
          <p:cNvPr id="5" name="Flowchart: Connector 4"/>
          <p:cNvSpPr/>
          <p:nvPr/>
        </p:nvSpPr>
        <p:spPr>
          <a:xfrm>
            <a:off x="1582504" y="2078208"/>
            <a:ext cx="2956561" cy="2880360"/>
          </a:xfrm>
          <a:prstGeom prst="flowChartConnector">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solidFill>
            </a:endParaRPr>
          </a:p>
          <a:p>
            <a:pPr algn="ctr"/>
            <a:r>
              <a:rPr lang="en-US" b="1">
                <a:solidFill>
                  <a:schemeClr val="tx1"/>
                </a:solidFill>
              </a:rPr>
              <a:t>Peace was one of the aims that led to the creation of the European Union</a:t>
            </a:r>
            <a:endParaRPr lang="en-US">
              <a:solidFill>
                <a:schemeClr val="tx1"/>
              </a:solidFill>
            </a:endParaRPr>
          </a:p>
          <a:p>
            <a:pPr algn="ctr"/>
            <a:endParaRPr lang="en-US" b="1">
              <a:solidFill>
                <a:schemeClr val="tx1"/>
              </a:solidFill>
            </a:endParaRPr>
          </a:p>
          <a:p>
            <a:pPr algn="ctr"/>
            <a:r>
              <a:rPr lang="en-US" b="1">
                <a:solidFill>
                  <a:schemeClr val="tx1"/>
                </a:solidFill>
              </a:rPr>
              <a:t>The EU received the Nobel Peace Prize in 2012</a:t>
            </a:r>
            <a:endParaRPr lang="en-US" b="1">
              <a:solidFill>
                <a:schemeClr val="tx1"/>
              </a:solidFill>
              <a:ea typeface="Calibri"/>
              <a:cs typeface="Calibri"/>
            </a:endParaRPr>
          </a:p>
        </p:txBody>
      </p:sp>
      <p:sp>
        <p:nvSpPr>
          <p:cNvPr id="11" name="Larme 12"/>
          <p:cNvSpPr/>
          <p:nvPr/>
        </p:nvSpPr>
        <p:spPr>
          <a:xfrm rot="5400000">
            <a:off x="1733" y="23873"/>
            <a:ext cx="579604" cy="583070"/>
          </a:xfrm>
          <a:prstGeom prst="teardrop">
            <a:avLst/>
          </a:prstGeom>
          <a:solidFill>
            <a:srgbClr val="54823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430265"/>
            <a:ext cx="461665" cy="2431435"/>
          </a:xfrm>
          <a:prstGeom prst="rect">
            <a:avLst/>
          </a:prstGeom>
          <a:noFill/>
        </p:spPr>
        <p:txBody>
          <a:bodyPr vert="vert270" wrap="square" rtlCol="0">
            <a:spAutoFit/>
          </a:bodyPr>
          <a:lstStyle/>
          <a:p>
            <a:r>
              <a:rPr lang="fr-FR" sz="1000" b="1">
                <a:solidFill>
                  <a:schemeClr val="accent6">
                    <a:lumMod val="75000"/>
                  </a:schemeClr>
                </a:solidFill>
                <a:latin typeface="Arial" charset="0"/>
                <a:ea typeface="Arial" charset="0"/>
                <a:cs typeface="Arial" charset="0"/>
              </a:rPr>
              <a:t>THE EUROPEAN PROJECT</a:t>
            </a:r>
          </a:p>
          <a:p>
            <a:endParaRPr lang="en-IE" sz="800">
              <a:solidFill>
                <a:schemeClr val="accent6">
                  <a:lumMod val="75000"/>
                </a:schemeClr>
              </a:solidFill>
            </a:endParaRPr>
          </a:p>
        </p:txBody>
      </p:sp>
      <p:cxnSp>
        <p:nvCxnSpPr>
          <p:cNvPr id="14" name="Straight Connector 13"/>
          <p:cNvCxnSpPr/>
          <p:nvPr/>
        </p:nvCxnSpPr>
        <p:spPr>
          <a:xfrm>
            <a:off x="8864618" y="4958568"/>
            <a:ext cx="279382"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rot="16200000">
            <a:off x="8087498" y="5813804"/>
            <a:ext cx="1842171" cy="246221"/>
          </a:xfrm>
          <a:prstGeom prst="rect">
            <a:avLst/>
          </a:prstGeom>
        </p:spPr>
        <p:txBody>
          <a:bodyPr wrap="none">
            <a:spAutoFit/>
          </a:bodyPr>
          <a:lstStyle/>
          <a:p>
            <a:r>
              <a:rPr lang="fr-FR" sz="1000" b="1">
                <a:solidFill>
                  <a:schemeClr val="accent6">
                    <a:lumMod val="75000"/>
                  </a:schemeClr>
                </a:solidFill>
                <a:latin typeface="Arial" charset="0"/>
                <a:ea typeface="Arial" charset="0"/>
                <a:cs typeface="Arial" charset="0"/>
              </a:rPr>
              <a:t>THE EUROPEAN PROJECT</a:t>
            </a:r>
          </a:p>
        </p:txBody>
      </p:sp>
      <p:cxnSp>
        <p:nvCxnSpPr>
          <p:cNvPr id="13" name="Connecteur droit 12"/>
          <p:cNvCxnSpPr/>
          <p:nvPr/>
        </p:nvCxnSpPr>
        <p:spPr>
          <a:xfrm>
            <a:off x="8921850" y="5015829"/>
            <a:ext cx="246220"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417086" y="3203418"/>
            <a:ext cx="1174296" cy="405214"/>
          </a:xfrm>
          <a:prstGeom prst="chevron">
            <a:avLst/>
          </a:prstGeom>
          <a:solidFill>
            <a:srgbClr val="456B2B"/>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722045" cy="369332"/>
          </a:xfrm>
          <a:prstGeom prst="rect">
            <a:avLst/>
          </a:prstGeom>
          <a:noFill/>
        </p:spPr>
        <p:txBody>
          <a:bodyPr wrap="square" rtlCol="0">
            <a:spAutoFit/>
          </a:bodyPr>
          <a:lstStyle/>
          <a:p>
            <a:r>
              <a:rPr lang="fr-BE" b="1">
                <a:solidFill>
                  <a:schemeClr val="accent6">
                    <a:lumMod val="75000"/>
                  </a:schemeClr>
                </a:solidFill>
              </a:rPr>
              <a:t>1951</a:t>
            </a:r>
          </a:p>
        </p:txBody>
      </p:sp>
      <p:sp>
        <p:nvSpPr>
          <p:cNvPr id="18" name="TextBox 17"/>
          <p:cNvSpPr txBox="1"/>
          <p:nvPr/>
        </p:nvSpPr>
        <p:spPr>
          <a:xfrm>
            <a:off x="1178952" y="1121737"/>
            <a:ext cx="1942551" cy="923330"/>
          </a:xfrm>
          <a:prstGeom prst="rect">
            <a:avLst/>
          </a:prstGeom>
          <a:noFill/>
        </p:spPr>
        <p:txBody>
          <a:bodyPr wrap="square" rtlCol="0">
            <a:spAutoFit/>
          </a:bodyPr>
          <a:lstStyle/>
          <a:p>
            <a:pPr algn="ctr"/>
            <a:r>
              <a:rPr lang="fr-BE"/>
              <a:t>European Coal</a:t>
            </a:r>
          </a:p>
          <a:p>
            <a:pPr algn="ctr"/>
            <a:r>
              <a:rPr lang="fr-BE"/>
              <a:t> and </a:t>
            </a:r>
          </a:p>
          <a:p>
            <a:pPr algn="ctr"/>
            <a:r>
              <a:rPr lang="fr-BE"/>
              <a:t>Steel Community</a:t>
            </a:r>
          </a:p>
        </p:txBody>
      </p:sp>
      <p:sp>
        <p:nvSpPr>
          <p:cNvPr id="23" name="TextBox 22"/>
          <p:cNvSpPr txBox="1"/>
          <p:nvPr/>
        </p:nvSpPr>
        <p:spPr>
          <a:xfrm>
            <a:off x="1044254" y="4038732"/>
            <a:ext cx="739195" cy="369332"/>
          </a:xfrm>
          <a:prstGeom prst="rect">
            <a:avLst/>
          </a:prstGeom>
          <a:noFill/>
        </p:spPr>
        <p:txBody>
          <a:bodyPr wrap="square" rtlCol="0">
            <a:spAutoFit/>
          </a:bodyPr>
          <a:lstStyle/>
          <a:p>
            <a:r>
              <a:rPr lang="fr-BE" b="1">
                <a:solidFill>
                  <a:schemeClr val="accent6">
                    <a:lumMod val="75000"/>
                  </a:schemeClr>
                </a:solidFill>
              </a:rPr>
              <a:t>1950</a:t>
            </a:r>
            <a:endParaRPr lang="fr-BE">
              <a:solidFill>
                <a:schemeClr val="accent6">
                  <a:lumMod val="75000"/>
                </a:schemeClr>
              </a:solidFill>
            </a:endParaRPr>
          </a:p>
        </p:txBody>
      </p:sp>
      <p:sp>
        <p:nvSpPr>
          <p:cNvPr id="24" name="TextBox 23"/>
          <p:cNvSpPr txBox="1"/>
          <p:nvPr/>
        </p:nvSpPr>
        <p:spPr>
          <a:xfrm>
            <a:off x="751925" y="4290188"/>
            <a:ext cx="1270605" cy="646331"/>
          </a:xfrm>
          <a:prstGeom prst="rect">
            <a:avLst/>
          </a:prstGeom>
          <a:noFill/>
        </p:spPr>
        <p:txBody>
          <a:bodyPr wrap="square" rtlCol="0">
            <a:spAutoFit/>
          </a:bodyPr>
          <a:lstStyle/>
          <a:p>
            <a:pPr algn="ctr"/>
            <a:r>
              <a:rPr lang="fr-BE"/>
              <a:t>Schuman Declaration</a:t>
            </a:r>
          </a:p>
        </p:txBody>
      </p:sp>
      <p:sp>
        <p:nvSpPr>
          <p:cNvPr id="21" name="Chevron 20"/>
          <p:cNvSpPr/>
          <p:nvPr/>
        </p:nvSpPr>
        <p:spPr>
          <a:xfrm>
            <a:off x="3261286" y="3202350"/>
            <a:ext cx="988259" cy="406282"/>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75B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997515" y="3202350"/>
            <a:ext cx="1032476" cy="406282"/>
          </a:xfrm>
          <a:prstGeom prst="chevron">
            <a:avLst/>
          </a:prstGeom>
          <a:solidFill>
            <a:srgbClr val="5E9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87B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486725" y="3212573"/>
            <a:ext cx="1131013" cy="405243"/>
          </a:xfrm>
          <a:prstGeom prst="chevron">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55838"/>
            <a:ext cx="1520441" cy="646331"/>
          </a:xfrm>
          <a:prstGeom prst="rect">
            <a:avLst/>
          </a:prstGeom>
          <a:noFill/>
        </p:spPr>
        <p:txBody>
          <a:bodyPr wrap="square" rtlCol="0">
            <a:spAutoFit/>
          </a:bodyPr>
          <a:lstStyle/>
          <a:p>
            <a:pPr algn="ctr"/>
            <a:r>
              <a:rPr lang="fr-BE"/>
              <a:t>Rome </a:t>
            </a:r>
          </a:p>
          <a:p>
            <a:pPr algn="ctr"/>
            <a:r>
              <a:rPr lang="fr-BE" err="1"/>
              <a:t>Treaty</a:t>
            </a:r>
            <a:r>
              <a:rPr lang="fr-BE"/>
              <a:t> </a:t>
            </a:r>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a:solidFill>
                  <a:schemeClr val="accent6">
                    <a:lumMod val="75000"/>
                  </a:schemeClr>
                </a:solidFill>
              </a:rPr>
              <a:t>1957</a:t>
            </a:r>
          </a:p>
        </p:txBody>
      </p:sp>
      <p:sp>
        <p:nvSpPr>
          <p:cNvPr id="53" name="TextBox 52"/>
          <p:cNvSpPr txBox="1"/>
          <p:nvPr/>
        </p:nvSpPr>
        <p:spPr>
          <a:xfrm>
            <a:off x="3147983" y="1914702"/>
            <a:ext cx="672065" cy="369332"/>
          </a:xfrm>
          <a:prstGeom prst="rect">
            <a:avLst/>
          </a:prstGeom>
          <a:noFill/>
        </p:spPr>
        <p:txBody>
          <a:bodyPr wrap="square" rtlCol="0">
            <a:spAutoFit/>
          </a:bodyPr>
          <a:lstStyle/>
          <a:p>
            <a:r>
              <a:rPr lang="fr-BE" b="1">
                <a:solidFill>
                  <a:schemeClr val="accent6">
                    <a:lumMod val="75000"/>
                  </a:schemeClr>
                </a:solidFill>
              </a:rPr>
              <a:t>1992</a:t>
            </a:r>
          </a:p>
        </p:txBody>
      </p:sp>
      <p:sp>
        <p:nvSpPr>
          <p:cNvPr id="54" name="TextBox 53"/>
          <p:cNvSpPr txBox="1"/>
          <p:nvPr/>
        </p:nvSpPr>
        <p:spPr>
          <a:xfrm>
            <a:off x="2711939" y="2179688"/>
            <a:ext cx="1548044" cy="646331"/>
          </a:xfrm>
          <a:prstGeom prst="rect">
            <a:avLst/>
          </a:prstGeom>
          <a:noFill/>
        </p:spPr>
        <p:txBody>
          <a:bodyPr wrap="square" rtlCol="0">
            <a:spAutoFit/>
          </a:bodyPr>
          <a:lstStyle/>
          <a:p>
            <a:pPr algn="ctr"/>
            <a:r>
              <a:rPr lang="fr-BE"/>
              <a:t>Maastricht </a:t>
            </a:r>
            <a:r>
              <a:rPr lang="fr-BE" err="1"/>
              <a:t>Treaty</a:t>
            </a:r>
            <a:endParaRPr lang="fr-BE"/>
          </a:p>
        </p:txBody>
      </p:sp>
      <p:sp>
        <p:nvSpPr>
          <p:cNvPr id="59" name="TextBox 58"/>
          <p:cNvSpPr txBox="1"/>
          <p:nvPr/>
        </p:nvSpPr>
        <p:spPr>
          <a:xfrm>
            <a:off x="3712983" y="4038732"/>
            <a:ext cx="1218541" cy="1231106"/>
          </a:xfrm>
          <a:prstGeom prst="rect">
            <a:avLst/>
          </a:prstGeom>
          <a:noFill/>
        </p:spPr>
        <p:txBody>
          <a:bodyPr wrap="square" rtlCol="0">
            <a:spAutoFit/>
          </a:bodyPr>
          <a:lstStyle/>
          <a:p>
            <a:pPr algn="ctr"/>
            <a:r>
              <a:rPr lang="fr-BE" b="1">
                <a:solidFill>
                  <a:schemeClr val="accent6">
                    <a:lumMod val="75000"/>
                  </a:schemeClr>
                </a:solidFill>
              </a:rPr>
              <a:t>1993</a:t>
            </a:r>
          </a:p>
          <a:p>
            <a:pPr algn="ctr"/>
            <a:r>
              <a:rPr lang="fr-BE"/>
              <a:t>Single </a:t>
            </a:r>
            <a:r>
              <a:rPr lang="fr-BE" err="1"/>
              <a:t>Market</a:t>
            </a:r>
            <a:endParaRPr lang="fr-BE"/>
          </a:p>
          <a:p>
            <a:pPr algn="ctr"/>
            <a:endParaRPr lang="fr-BE"/>
          </a:p>
        </p:txBody>
      </p:sp>
      <p:sp>
        <p:nvSpPr>
          <p:cNvPr id="79" name="TextBox 78"/>
          <p:cNvSpPr txBox="1"/>
          <p:nvPr/>
        </p:nvSpPr>
        <p:spPr>
          <a:xfrm>
            <a:off x="4432303" y="1025309"/>
            <a:ext cx="1424822" cy="1231106"/>
          </a:xfrm>
          <a:prstGeom prst="rect">
            <a:avLst/>
          </a:prstGeom>
          <a:noFill/>
        </p:spPr>
        <p:txBody>
          <a:bodyPr wrap="square" rtlCol="0">
            <a:spAutoFit/>
          </a:bodyPr>
          <a:lstStyle/>
          <a:p>
            <a:pPr algn="ctr"/>
            <a:r>
              <a:rPr lang="fr-BE" b="1">
                <a:solidFill>
                  <a:schemeClr val="accent6">
                    <a:lumMod val="75000"/>
                  </a:schemeClr>
                </a:solidFill>
              </a:rPr>
              <a:t>1995</a:t>
            </a:r>
          </a:p>
          <a:p>
            <a:pPr algn="ctr"/>
            <a:r>
              <a:rPr lang="fr-BE"/>
              <a:t>Schengen Agreement</a:t>
            </a:r>
          </a:p>
          <a:p>
            <a:pPr algn="ctr"/>
            <a:endParaRPr lang="fr-BE" sz="2000">
              <a:solidFill>
                <a:schemeClr val="accent1">
                  <a:lumMod val="50000"/>
                </a:schemeClr>
              </a:solidFill>
            </a:endParaRPr>
          </a:p>
        </p:txBody>
      </p:sp>
      <p:sp>
        <p:nvSpPr>
          <p:cNvPr id="86" name="TextBox 85"/>
          <p:cNvSpPr txBox="1"/>
          <p:nvPr/>
        </p:nvSpPr>
        <p:spPr>
          <a:xfrm>
            <a:off x="6133681" y="1839867"/>
            <a:ext cx="709476" cy="369332"/>
          </a:xfrm>
          <a:prstGeom prst="rect">
            <a:avLst/>
          </a:prstGeom>
          <a:noFill/>
        </p:spPr>
        <p:txBody>
          <a:bodyPr wrap="square" rtlCol="0">
            <a:spAutoFit/>
          </a:bodyPr>
          <a:lstStyle/>
          <a:p>
            <a:r>
              <a:rPr lang="fr-BE" b="1">
                <a:solidFill>
                  <a:schemeClr val="accent6">
                    <a:lumMod val="75000"/>
                  </a:schemeClr>
                </a:solidFill>
              </a:rPr>
              <a:t>2004</a:t>
            </a:r>
            <a:endParaRPr lang="fr-BE">
              <a:solidFill>
                <a:schemeClr val="accent6">
                  <a:lumMod val="75000"/>
                </a:schemeClr>
              </a:solidFill>
            </a:endParaRPr>
          </a:p>
        </p:txBody>
      </p:sp>
      <p:sp>
        <p:nvSpPr>
          <p:cNvPr id="3" name="Rectangle 2"/>
          <p:cNvSpPr/>
          <p:nvPr/>
        </p:nvSpPr>
        <p:spPr>
          <a:xfrm>
            <a:off x="5480" y="86244"/>
            <a:ext cx="8163722"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3200" b="1">
                <a:solidFill>
                  <a:schemeClr val="accent6">
                    <a:lumMod val="75000"/>
                  </a:schemeClr>
                </a:solidFill>
              </a:rPr>
              <a:t>       The creation of the European Union</a:t>
            </a:r>
          </a:p>
        </p:txBody>
      </p:sp>
      <p:sp>
        <p:nvSpPr>
          <p:cNvPr id="58" name="Larme 12"/>
          <p:cNvSpPr/>
          <p:nvPr/>
        </p:nvSpPr>
        <p:spPr>
          <a:xfrm rot="5400000">
            <a:off x="21677" y="71060"/>
            <a:ext cx="579604" cy="583070"/>
          </a:xfrm>
          <a:prstGeom prst="teardrop">
            <a:avLst/>
          </a:prstGeom>
          <a:solidFill>
            <a:srgbClr val="54823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74192" y="4736448"/>
            <a:ext cx="1047077" cy="646331"/>
          </a:xfrm>
          <a:prstGeom prst="rect">
            <a:avLst/>
          </a:prstGeom>
          <a:noFill/>
        </p:spPr>
        <p:txBody>
          <a:bodyPr wrap="square" lIns="91440" tIns="45720" rIns="91440" bIns="45720" rtlCol="0" anchor="t">
            <a:spAutoFit/>
          </a:bodyPr>
          <a:lstStyle/>
          <a:p>
            <a:pPr algn="ctr"/>
            <a:r>
              <a:rPr lang="fr-BE"/>
              <a:t>Euro </a:t>
            </a:r>
            <a:r>
              <a:rPr lang="fr-BE" err="1"/>
              <a:t>currency</a:t>
            </a:r>
            <a:endParaRPr lang="fr-BE" err="1">
              <a:ea typeface="Calibri"/>
              <a:cs typeface="Calibri"/>
            </a:endParaRPr>
          </a:p>
        </p:txBody>
      </p:sp>
      <p:sp>
        <p:nvSpPr>
          <p:cNvPr id="8" name="TextBox 7"/>
          <p:cNvSpPr txBox="1"/>
          <p:nvPr/>
        </p:nvSpPr>
        <p:spPr>
          <a:xfrm>
            <a:off x="5796688" y="2085759"/>
            <a:ext cx="1373079" cy="646331"/>
          </a:xfrm>
          <a:prstGeom prst="rect">
            <a:avLst/>
          </a:prstGeom>
          <a:noFill/>
        </p:spPr>
        <p:txBody>
          <a:bodyPr wrap="square" lIns="91440" tIns="45720" rIns="91440" bIns="45720" rtlCol="0" anchor="t">
            <a:spAutoFit/>
          </a:bodyPr>
          <a:lstStyle/>
          <a:p>
            <a:pPr algn="ctr"/>
            <a:r>
              <a:rPr lang="fr-BE" err="1"/>
              <a:t>Eastern</a:t>
            </a:r>
            <a:r>
              <a:rPr lang="fr-BE">
                <a:solidFill>
                  <a:schemeClr val="bg2">
                    <a:lumMod val="50000"/>
                  </a:schemeClr>
                </a:solidFill>
              </a:rPr>
              <a:t> </a:t>
            </a:r>
          </a:p>
          <a:p>
            <a:pPr algn="ctr"/>
            <a:r>
              <a:rPr lang="fr-BE" err="1"/>
              <a:t>enlargement</a:t>
            </a:r>
            <a:endParaRPr lang="fr-BE" err="1">
              <a:ea typeface="Calibri"/>
              <a:cs typeface="Calibri"/>
            </a:endParaRPr>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flipH="1">
            <a:off x="2150227" y="2045067"/>
            <a:ext cx="1" cy="1087715"/>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a:solidFill>
                  <a:schemeClr val="accent6">
                    <a:lumMod val="75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a:solidFill>
                  <a:schemeClr val="accent6">
                    <a:lumMod val="75000"/>
                  </a:schemeClr>
                </a:solidFill>
              </a:rPr>
              <a:t>2007</a:t>
            </a:r>
          </a:p>
          <a:p>
            <a:pPr algn="ctr"/>
            <a:r>
              <a:rPr lang="en-IE"/>
              <a:t>Lisbon Treaty</a:t>
            </a:r>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a:solidFill>
                  <a:schemeClr val="accent6">
                    <a:lumMod val="75000"/>
                  </a:schemeClr>
                </a:solidFill>
              </a:rPr>
              <a:t>2020</a:t>
            </a:r>
          </a:p>
          <a:p>
            <a:pPr algn="ctr"/>
            <a:r>
              <a:rPr lang="en-IE" err="1"/>
              <a:t>NextGenerationEU</a:t>
            </a:r>
            <a:endParaRPr lang="en-IE"/>
          </a:p>
          <a:p>
            <a:pPr algn="ctr"/>
            <a:endParaRPr lang="en-IE"/>
          </a:p>
        </p:txBody>
      </p:sp>
      <p:sp>
        <p:nvSpPr>
          <p:cNvPr id="51" name="Chevron 50"/>
          <p:cNvSpPr/>
          <p:nvPr/>
        </p:nvSpPr>
        <p:spPr>
          <a:xfrm>
            <a:off x="1008782" y="3210426"/>
            <a:ext cx="945860" cy="408457"/>
          </a:xfrm>
          <a:prstGeom prst="chevron">
            <a:avLst/>
          </a:prstGeom>
          <a:solidFill>
            <a:srgbClr val="233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27981" y="2070474"/>
            <a:ext cx="1373158" cy="646331"/>
          </a:xfrm>
          <a:prstGeom prst="rect">
            <a:avLst/>
          </a:prstGeom>
          <a:noFill/>
        </p:spPr>
        <p:txBody>
          <a:bodyPr wrap="square" rtlCol="0">
            <a:spAutoFit/>
          </a:bodyPr>
          <a:lstStyle/>
          <a:p>
            <a:pPr algn="ctr"/>
            <a:r>
              <a:rPr lang="en-IE" b="1">
                <a:solidFill>
                  <a:schemeClr val="accent6">
                    <a:lumMod val="75000"/>
                  </a:schemeClr>
                </a:solidFill>
              </a:rPr>
              <a:t>1945</a:t>
            </a:r>
          </a:p>
          <a:p>
            <a:pPr algn="ctr"/>
            <a:r>
              <a:rPr lang="en-IE"/>
              <a:t>End of WWII</a:t>
            </a:r>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
        <p:nvSpPr>
          <p:cNvPr id="6" name="Chevron 50">
            <a:extLst>
              <a:ext uri="{FF2B5EF4-FFF2-40B4-BE49-F238E27FC236}">
                <a16:creationId xmlns:a16="http://schemas.microsoft.com/office/drawing/2014/main" id="{86149093-67D5-3CD9-E617-1E7D86F34703}"/>
              </a:ext>
            </a:extLst>
          </p:cNvPr>
          <p:cNvSpPr/>
          <p:nvPr/>
        </p:nvSpPr>
        <p:spPr>
          <a:xfrm>
            <a:off x="265961" y="3206975"/>
            <a:ext cx="958893" cy="411907"/>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095627" y="5818544"/>
            <a:ext cx="1842171" cy="24622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chemeClr val="accent6">
                    <a:lumMod val="75000"/>
                  </a:schemeClr>
                </a:solidFill>
                <a:effectLst/>
                <a:uLnTx/>
                <a:uFillTx/>
                <a:latin typeface="Arial" charset="0"/>
                <a:ea typeface="Arial" charset="0"/>
                <a:cs typeface="Arial" charset="0"/>
              </a:rPr>
              <a:t>THE EUROPEAN PROJECT</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3601" y="5054696"/>
            <a:ext cx="246221"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648181"/>
            <a:ext cx="2245502" cy="738664"/>
          </a:xfrm>
          <a:prstGeom prst="rect">
            <a:avLst/>
          </a:prstGeom>
          <a:solidFill>
            <a:schemeClr val="accent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Calibri" panose="020F0502020204030204"/>
                <a:ea typeface="+mn-ea"/>
                <a:cs typeface="+mn-cs"/>
              </a:rPr>
              <a:t>Belgium, Germany, France, Italy, Luxembourg, Netherlands</a:t>
            </a: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9" y="2338604"/>
            <a:ext cx="1892596" cy="738664"/>
          </a:xfrm>
          <a:prstGeom prst="rect">
            <a:avLst/>
          </a:prstGeom>
          <a:noFill/>
        </p:spPr>
        <p:txBody>
          <a:bodyPr wrap="square" lIns="91440" tIns="45720" rIns="91440" bIns="45720" rtlCol="0" anchor="t">
            <a:spAutoFit/>
          </a:bodyPr>
          <a:lstStyle/>
          <a:p>
            <a:pPr>
              <a:defRPr/>
            </a:pPr>
            <a:r>
              <a:rPr kumimoji="0" lang="fr-BE" sz="1400" b="1" i="0" u="none" strike="noStrike" kern="1200" cap="none" spc="0" normalizeH="0" baseline="0" noProof="0" err="1">
                <a:ln>
                  <a:noFill/>
                </a:ln>
                <a:solidFill>
                  <a:prstClr val="black"/>
                </a:solidFill>
                <a:effectLst/>
                <a:uLnTx/>
                <a:uFillTx/>
                <a:latin typeface="Calibri" panose="020F0502020204030204"/>
                <a:ea typeface="+mn-ea"/>
                <a:cs typeface="+mn-cs"/>
              </a:rPr>
              <a:t>Denmark</a:t>
            </a:r>
            <a:r>
              <a:rPr kumimoji="0" lang="fr-BE" sz="1400" b="1" i="0" u="none" strike="noStrike" kern="1200" cap="none" spc="0" normalizeH="0" baseline="0" noProof="0">
                <a:ln>
                  <a:noFill/>
                </a:ln>
                <a:solidFill>
                  <a:prstClr val="black"/>
                </a:solidFill>
                <a:effectLst/>
                <a:uLnTx/>
                <a:uFillTx/>
                <a:latin typeface="Calibri" panose="020F0502020204030204"/>
                <a:ea typeface="+mn-ea"/>
                <a:cs typeface="+mn-cs"/>
              </a:rPr>
              <a:t>, Ireland, </a:t>
            </a:r>
            <a:r>
              <a:rPr kumimoji="0" lang="fr-BE" sz="1400" b="1" i="0" u="none" strike="noStrike" kern="1200" cap="none" spc="0" normalizeH="0" baseline="0" noProof="0">
                <a:ln>
                  <a:noFill/>
                </a:ln>
                <a:solidFill>
                  <a:prstClr val="black"/>
                </a:solidFill>
                <a:effectLst/>
                <a:uLnTx/>
                <a:uFillTx/>
              </a:rPr>
              <a:t>United </a:t>
            </a:r>
            <a:r>
              <a:rPr kumimoji="0" lang="fr-BE" sz="1400" b="1" i="0" u="none" strike="noStrike" kern="1200" cap="none" spc="0" normalizeH="0" baseline="0" noProof="0" err="1">
                <a:ln>
                  <a:noFill/>
                </a:ln>
                <a:solidFill>
                  <a:prstClr val="black"/>
                </a:solidFill>
                <a:effectLst/>
                <a:uLnTx/>
                <a:uFillTx/>
              </a:rPr>
              <a:t>Kingdom</a:t>
            </a:r>
            <a:r>
              <a:rPr lang="en-GB" sz="1400" b="1" noProof="0"/>
              <a:t> (</a:t>
            </a:r>
            <a:r>
              <a:rPr lang="en-GB" sz="1400" b="1"/>
              <a:t>the UK</a:t>
            </a:r>
            <a:r>
              <a:rPr lang="en-GB" sz="1400" b="1" noProof="0"/>
              <a:t> left the EU in 2020)</a:t>
            </a:r>
            <a:endParaRPr kumimoji="0" lang="fr-BE" sz="1400" b="1" i="0" u="none" strike="noStrike" kern="1200" cap="none" spc="0" normalizeH="0" baseline="0" noProof="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a:ln>
                  <a:noFill/>
                </a:ln>
                <a:solidFill>
                  <a:prstClr val="black"/>
                </a:solidFill>
                <a:effectLst/>
                <a:uLnTx/>
                <a:uFillTx/>
                <a:latin typeface="Calibri" panose="020F0502020204030204"/>
                <a:ea typeface="+mn-ea"/>
                <a:cs typeface="+mn-cs"/>
              </a:rPr>
              <a:t>Greece</a:t>
            </a: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5417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a:ln>
                  <a:noFill/>
                </a:ln>
                <a:solidFill>
                  <a:prstClr val="black"/>
                </a:solidFill>
                <a:effectLst/>
                <a:uLnTx/>
                <a:uFillTx/>
                <a:latin typeface="Calibri" panose="020F0502020204030204"/>
                <a:ea typeface="+mn-ea"/>
                <a:cs typeface="+mn-cs"/>
              </a:rPr>
              <a:t>Spain, Portugal</a:t>
            </a: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a:ln>
                  <a:noFill/>
                </a:ln>
                <a:solidFill>
                  <a:prstClr val="black"/>
                </a:solidFill>
                <a:effectLst/>
                <a:uLnTx/>
                <a:uFillTx/>
                <a:latin typeface="Calibri" panose="020F0502020204030204"/>
                <a:ea typeface="+mn-ea"/>
                <a:cs typeface="+mn-cs"/>
              </a:rPr>
              <a:t>Austria, Finland, Sweden</a:t>
            </a: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24730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Czechia, Estonia, Cyprus, Latvia, Lithuania, Hungary, Malta, Poland, Slovenia, Slovakia</a:t>
            </a: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a:ln>
                  <a:noFill/>
                </a:ln>
                <a:solidFill>
                  <a:prstClr val="black"/>
                </a:solidFill>
                <a:effectLst/>
                <a:uLnTx/>
                <a:uFillTx/>
                <a:latin typeface="Calibri" panose="020F0502020204030204"/>
                <a:ea typeface="+mn-ea"/>
                <a:cs typeface="+mn-cs"/>
              </a:rPr>
              <a:t>Bulgaria, Romania</a:t>
            </a: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335" y="5731356"/>
            <a:ext cx="14987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a:ln>
                  <a:noFill/>
                </a:ln>
                <a:solidFill>
                  <a:prstClr val="black"/>
                </a:solidFill>
                <a:effectLst/>
                <a:uLnTx/>
                <a:uFillTx/>
                <a:latin typeface="Calibri" panose="020F0502020204030204"/>
                <a:ea typeface="+mn-ea"/>
                <a:cs typeface="+mn-cs"/>
              </a:rPr>
              <a:t>Croatia</a:t>
            </a:r>
          </a:p>
        </p:txBody>
      </p:sp>
      <p:sp>
        <p:nvSpPr>
          <p:cNvPr id="4" name="TextBox 3">
            <a:extLst>
              <a:ext uri="{FF2B5EF4-FFF2-40B4-BE49-F238E27FC236}">
                <a16:creationId xmlns:a16="http://schemas.microsoft.com/office/drawing/2014/main" id="{C4C91D50-7DC7-8845-A242-EAE1AD1ED3F8}"/>
              </a:ext>
            </a:extLst>
          </p:cNvPr>
          <p:cNvSpPr txBox="1"/>
          <p:nvPr/>
        </p:nvSpPr>
        <p:spPr>
          <a:xfrm>
            <a:off x="4592863" y="3135843"/>
            <a:ext cx="10837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United Kingdom</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317862" y="2911648"/>
            <a:ext cx="63496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Ireland</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67197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Calibri" panose="020F0502020204030204"/>
                <a:ea typeface="+mn-ea"/>
                <a:cs typeface="+mn-cs"/>
              </a:rPr>
              <a:t>Germany</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3732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Calibri" panose="020F0502020204030204"/>
                <a:ea typeface="+mn-ea"/>
                <a:cs typeface="+mn-cs"/>
              </a:rPr>
              <a:t>France</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61908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Calibri" panose="020F0502020204030204"/>
                <a:ea typeface="+mn-ea"/>
                <a:cs typeface="+mn-cs"/>
              </a:rPr>
              <a:t>Belgium</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8402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Calibri" panose="020F0502020204030204"/>
                <a:ea typeface="+mn-ea"/>
                <a:cs typeface="+mn-cs"/>
              </a:rPr>
              <a:t>Netherlands</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4830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Calibri" panose="020F0502020204030204"/>
                <a:ea typeface="+mn-ea"/>
                <a:cs typeface="+mn-cs"/>
              </a:rPr>
              <a:t>Luxembourg</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187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Calibri" panose="020F0502020204030204"/>
                <a:ea typeface="+mn-ea"/>
                <a:cs typeface="+mn-cs"/>
              </a:rPr>
              <a:t>Italy</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209333" y="4794907"/>
            <a:ext cx="47801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Spain</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63671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Portugal</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62097" y="4366396"/>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Croatia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5656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Greece</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Bulgaria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56259" y="4239630"/>
            <a:ext cx="65594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Romania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3511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Slovenia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63190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Hungary</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62549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Slovakia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70059" y="3428234"/>
            <a:ext cx="55496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Poland</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5792" y="3756799"/>
            <a:ext cx="583814" cy="246221"/>
          </a:xfrm>
          <a:prstGeom prst="rect">
            <a:avLst/>
          </a:prstGeom>
        </p:spPr>
        <p:txBody>
          <a:bodyPr wrap="none">
            <a:spAutoFit/>
          </a:bodyPr>
          <a:lstStyle/>
          <a:p>
            <a:pPr lvl="0">
              <a:defRPr/>
            </a:pPr>
            <a:r>
              <a:rPr lang="en-GB" sz="1000" b="1" err="1">
                <a:solidFill>
                  <a:prstClr val="black"/>
                </a:solidFill>
              </a:rPr>
              <a:t>Czechia</a:t>
            </a:r>
            <a:endParaRPr lang="en-GB" sz="1000" b="1">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50812" y="2397363"/>
            <a:ext cx="60785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Sweden</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72350" y="2028905"/>
            <a:ext cx="57740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Finland</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Estonia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0206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Latvia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6799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Lithuania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4694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Cyprus</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67037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Denmark</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91189"/>
            <a:ext cx="5661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Austria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21432"/>
            <a:ext cx="3634986"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a:solidFill>
                  <a:schemeClr val="accent6">
                    <a:lumMod val="75000"/>
                  </a:schemeClr>
                </a:solidFill>
              </a:rPr>
              <a:t>        EU Countries</a:t>
            </a:r>
          </a:p>
        </p:txBody>
      </p:sp>
      <p:sp>
        <p:nvSpPr>
          <p:cNvPr id="59" name="Larme 12"/>
          <p:cNvSpPr/>
          <p:nvPr/>
        </p:nvSpPr>
        <p:spPr>
          <a:xfrm rot="5400000">
            <a:off x="57219" y="23873"/>
            <a:ext cx="579604" cy="583070"/>
          </a:xfrm>
          <a:prstGeom prst="teardrop">
            <a:avLst/>
          </a:prstGeom>
          <a:solidFill>
            <a:srgbClr val="54823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p of europe with flags&#10;&#10;AI-generated content may be incorrect.">
            <a:extLst>
              <a:ext uri="{FF2B5EF4-FFF2-40B4-BE49-F238E27FC236}">
                <a16:creationId xmlns:a16="http://schemas.microsoft.com/office/drawing/2014/main" id="{4EA9B930-9683-18F3-DBE7-9E750D397617}"/>
              </a:ext>
            </a:extLst>
          </p:cNvPr>
          <p:cNvPicPr>
            <a:picLocks noChangeAspect="1"/>
          </p:cNvPicPr>
          <p:nvPr/>
        </p:nvPicPr>
        <p:blipFill rotWithShape="1">
          <a:blip r:embed="rId3"/>
          <a:srcRect l="32" r="32"/>
          <a:stretch/>
        </p:blipFill>
        <p:spPr>
          <a:xfrm>
            <a:off x="892135" y="913182"/>
            <a:ext cx="5904906" cy="5335460"/>
          </a:xfrm>
          <a:prstGeom prst="rect">
            <a:avLst/>
          </a:prstGeom>
        </p:spPr>
      </p:pic>
      <p:sp>
        <p:nvSpPr>
          <p:cNvPr id="14" name="Rectangle 13">
            <a:extLst>
              <a:ext uri="{FF2B5EF4-FFF2-40B4-BE49-F238E27FC236}">
                <a16:creationId xmlns:a16="http://schemas.microsoft.com/office/drawing/2014/main" id="{C104761F-8A94-0E4B-8476-A73D91B8A152}"/>
              </a:ext>
            </a:extLst>
          </p:cNvPr>
          <p:cNvSpPr/>
          <p:nvPr/>
        </p:nvSpPr>
        <p:spPr>
          <a:xfrm rot="16200000">
            <a:off x="8099804" y="5700880"/>
            <a:ext cx="1842171" cy="246221"/>
          </a:xfrm>
          <a:prstGeom prst="rect">
            <a:avLst/>
          </a:prstGeom>
        </p:spPr>
        <p:txBody>
          <a:bodyPr wrap="none">
            <a:spAutoFit/>
          </a:bodyPr>
          <a:lstStyle/>
          <a:p>
            <a:r>
              <a:rPr lang="fr-FR" sz="1000" b="1">
                <a:solidFill>
                  <a:schemeClr val="accent6">
                    <a:lumMod val="75000"/>
                  </a:schemeClr>
                </a:solidFill>
                <a:latin typeface="Arial" charset="0"/>
                <a:ea typeface="Arial" charset="0"/>
                <a:cs typeface="Arial" charset="0"/>
              </a:rPr>
              <a:t>THE EUROPEAN PROJECT</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4902905"/>
            <a:ext cx="246221"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23D049-342E-3149-902A-53E0A910D6BA}"/>
              </a:ext>
            </a:extLst>
          </p:cNvPr>
          <p:cNvSpPr txBox="1"/>
          <p:nvPr/>
        </p:nvSpPr>
        <p:spPr>
          <a:xfrm>
            <a:off x="946578" y="6218404"/>
            <a:ext cx="2830271" cy="338554"/>
          </a:xfrm>
          <a:prstGeom prst="rect">
            <a:avLst/>
          </a:prstGeom>
          <a:solidFill>
            <a:srgbClr val="0085C5"/>
          </a:solidFill>
        </p:spPr>
        <p:txBody>
          <a:bodyPr wrap="square" rtlCol="0">
            <a:spAutoFit/>
          </a:bodyPr>
          <a:lstStyle/>
          <a:p>
            <a:r>
              <a:rPr lang="en-US" sz="1600" b="1">
                <a:solidFill>
                  <a:schemeClr val="bg1"/>
                </a:solidFill>
              </a:rPr>
              <a:t>Schengen area countries</a:t>
            </a:r>
          </a:p>
        </p:txBody>
      </p:sp>
      <p:sp>
        <p:nvSpPr>
          <p:cNvPr id="43" name="TextBox 42">
            <a:extLst>
              <a:ext uri="{FF2B5EF4-FFF2-40B4-BE49-F238E27FC236}">
                <a16:creationId xmlns:a16="http://schemas.microsoft.com/office/drawing/2014/main" id="{1E30162E-2BF7-9445-907A-53C52ADD20D8}"/>
              </a:ext>
            </a:extLst>
          </p:cNvPr>
          <p:cNvSpPr txBox="1"/>
          <p:nvPr/>
        </p:nvSpPr>
        <p:spPr>
          <a:xfrm>
            <a:off x="3714819" y="6218404"/>
            <a:ext cx="3072428" cy="338554"/>
          </a:xfrm>
          <a:prstGeom prst="rect">
            <a:avLst/>
          </a:prstGeom>
          <a:solidFill>
            <a:srgbClr val="31C5F1"/>
          </a:solidFill>
        </p:spPr>
        <p:txBody>
          <a:bodyPr wrap="square" rtlCol="0">
            <a:spAutoFit/>
          </a:bodyPr>
          <a:lstStyle/>
          <a:p>
            <a:r>
              <a:rPr lang="en-US" sz="1600" b="1"/>
              <a:t>Non-Schengen area EU countries</a:t>
            </a:r>
            <a:endParaRPr lang="en-US" sz="1600" b="1">
              <a:solidFill>
                <a:schemeClr val="bg1"/>
              </a:solidFill>
            </a:endParaRPr>
          </a:p>
        </p:txBody>
      </p:sp>
      <p:sp>
        <p:nvSpPr>
          <p:cNvPr id="5" name="Rectangle 4"/>
          <p:cNvSpPr/>
          <p:nvPr/>
        </p:nvSpPr>
        <p:spPr>
          <a:xfrm>
            <a:off x="74001" y="-1218"/>
            <a:ext cx="370284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chemeClr val="accent6">
                    <a:lumMod val="75000"/>
                  </a:schemeClr>
                </a:solidFill>
              </a:rPr>
              <a:t>       Schengen Area</a:t>
            </a:r>
          </a:p>
        </p:txBody>
      </p:sp>
      <p:sp>
        <p:nvSpPr>
          <p:cNvPr id="2" name="Flowchart: Connector 1"/>
          <p:cNvSpPr/>
          <p:nvPr/>
        </p:nvSpPr>
        <p:spPr>
          <a:xfrm>
            <a:off x="6036290" y="1846305"/>
            <a:ext cx="2863557" cy="2735494"/>
          </a:xfrm>
          <a:prstGeom prst="flowChartConnector">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rPr>
              <a:t>Did you know? </a:t>
            </a:r>
          </a:p>
          <a:p>
            <a:pPr algn="ctr"/>
            <a:r>
              <a:rPr lang="en-GB">
                <a:solidFill>
                  <a:schemeClr val="tx1"/>
                </a:solidFill>
              </a:rPr>
              <a:t>You can travel freely between the 27 countries of the Schengen area without showing your passport</a:t>
            </a:r>
            <a:endParaRPr lang="en-GB">
              <a:solidFill>
                <a:schemeClr val="tx1"/>
              </a:solidFill>
              <a:ea typeface="Calibri"/>
              <a:cs typeface="Calibri"/>
            </a:endParaRPr>
          </a:p>
        </p:txBody>
      </p:sp>
      <p:sp>
        <p:nvSpPr>
          <p:cNvPr id="41" name="Larme 12"/>
          <p:cNvSpPr/>
          <p:nvPr/>
        </p:nvSpPr>
        <p:spPr>
          <a:xfrm rot="5400000">
            <a:off x="75734" y="23873"/>
            <a:ext cx="579604" cy="583070"/>
          </a:xfrm>
          <a:prstGeom prst="teardrop">
            <a:avLst/>
          </a:prstGeom>
          <a:solidFill>
            <a:srgbClr val="54823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lumMod val="75000"/>
                </a:schemeClr>
              </a:solidFill>
              <a:highlight>
                <a:srgbClr val="54C6F1"/>
              </a:highlight>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1B776F-8A33-D1B3-BE89-192852B846A2}"/>
              </a:ext>
            </a:extLst>
          </p:cNvPr>
          <p:cNvSpPr/>
          <p:nvPr/>
        </p:nvSpPr>
        <p:spPr>
          <a:xfrm>
            <a:off x="1260263" y="1065396"/>
            <a:ext cx="6623474" cy="496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Map&#10;&#10;Description automatically generated">
            <a:extLst>
              <a:ext uri="{FF2B5EF4-FFF2-40B4-BE49-F238E27FC236}">
                <a16:creationId xmlns:a16="http://schemas.microsoft.com/office/drawing/2014/main" id="{8B897CEA-657A-F065-7290-3B5BCD2F7A04}"/>
              </a:ext>
            </a:extLst>
          </p:cNvPr>
          <p:cNvPicPr>
            <a:picLocks noChangeAspect="1"/>
          </p:cNvPicPr>
          <p:nvPr/>
        </p:nvPicPr>
        <p:blipFill rotWithShape="1">
          <a:blip r:embed="rId3"/>
          <a:srcRect l="22981" t="15416" r="4374"/>
          <a:stretch/>
        </p:blipFill>
        <p:spPr>
          <a:xfrm>
            <a:off x="1603579" y="1041518"/>
            <a:ext cx="6642671" cy="4969320"/>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fr-FR" sz="1000" b="1">
                <a:solidFill>
                  <a:srgbClr val="00B0F0"/>
                </a:solidFill>
                <a:latin typeface="Arial" charset="0"/>
                <a:ea typeface="Arial" charset="0"/>
                <a:cs typeface="Arial" charset="0"/>
              </a:rPr>
              <a:t>THE EUROPEAN PROJECT</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a:p>
        </p:txBody>
      </p:sp>
      <p:sp>
        <p:nvSpPr>
          <p:cNvPr id="39" name="TextBox 38">
            <a:extLst>
              <a:ext uri="{FF2B5EF4-FFF2-40B4-BE49-F238E27FC236}">
                <a16:creationId xmlns:a16="http://schemas.microsoft.com/office/drawing/2014/main" id="{731A0997-57C4-E045-96CF-E5BA10AD43D3}"/>
              </a:ext>
            </a:extLst>
          </p:cNvPr>
          <p:cNvSpPr txBox="1"/>
          <p:nvPr/>
        </p:nvSpPr>
        <p:spPr>
          <a:xfrm>
            <a:off x="4591196" y="5936876"/>
            <a:ext cx="3635857" cy="338554"/>
          </a:xfrm>
          <a:prstGeom prst="rect">
            <a:avLst/>
          </a:prstGeom>
          <a:solidFill>
            <a:srgbClr val="FFC000"/>
          </a:solidFill>
        </p:spPr>
        <p:txBody>
          <a:bodyPr wrap="square" rtlCol="0">
            <a:spAutoFit/>
          </a:bodyPr>
          <a:lstStyle/>
          <a:p>
            <a:r>
              <a:rPr lang="en-US" sz="1600" b="1"/>
              <a:t>EU countries that do not use the Euro</a:t>
            </a:r>
            <a:endParaRPr lang="en-US" sz="1600" b="1">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60262" y="5936876"/>
            <a:ext cx="3330934" cy="338554"/>
          </a:xfrm>
          <a:prstGeom prst="rect">
            <a:avLst/>
          </a:prstGeom>
          <a:solidFill>
            <a:srgbClr val="0085C5"/>
          </a:solidFill>
        </p:spPr>
        <p:txBody>
          <a:bodyPr wrap="square" rtlCol="0">
            <a:spAutoFit/>
          </a:bodyPr>
          <a:lstStyle/>
          <a:p>
            <a:r>
              <a:rPr lang="en-US" sz="1600" b="1">
                <a:solidFill>
                  <a:schemeClr val="bg1"/>
                </a:solidFill>
              </a:rPr>
              <a:t>EU countries that use the Euro </a:t>
            </a:r>
          </a:p>
        </p:txBody>
      </p:sp>
      <p:sp>
        <p:nvSpPr>
          <p:cNvPr id="42" name="Larme 12"/>
          <p:cNvSpPr/>
          <p:nvPr/>
        </p:nvSpPr>
        <p:spPr>
          <a:xfrm rot="5400000">
            <a:off x="1733" y="23873"/>
            <a:ext cx="579604" cy="583070"/>
          </a:xfrm>
          <a:prstGeom prst="teardrop">
            <a:avLst/>
          </a:prstGeom>
          <a:solidFill>
            <a:srgbClr val="54823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83070" y="25606"/>
            <a:ext cx="2907951"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chemeClr val="accent6">
                    <a:lumMod val="75000"/>
                  </a:schemeClr>
                </a:solidFill>
              </a:rPr>
              <a:t>Euro Area</a:t>
            </a:r>
          </a:p>
        </p:txBody>
      </p:sp>
      <p:sp>
        <p:nvSpPr>
          <p:cNvPr id="6" name="Flowchart: Connector 5"/>
          <p:cNvSpPr/>
          <p:nvPr/>
        </p:nvSpPr>
        <p:spPr>
          <a:xfrm>
            <a:off x="6198302" y="605210"/>
            <a:ext cx="2701545" cy="2585894"/>
          </a:xfrm>
          <a:prstGeom prst="flowChartConnector">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2000" b="1">
                <a:solidFill>
                  <a:schemeClr val="tx1"/>
                </a:solidFill>
              </a:rPr>
              <a:t> 20 EU countries now use the euro as their official currency</a:t>
            </a:r>
          </a:p>
        </p:txBody>
      </p:sp>
      <p:pic>
        <p:nvPicPr>
          <p:cNvPr id="4" name="Picture 3">
            <a:extLst>
              <a:ext uri="{FF2B5EF4-FFF2-40B4-BE49-F238E27FC236}">
                <a16:creationId xmlns:a16="http://schemas.microsoft.com/office/drawing/2014/main" id="{8E3883AB-BD2B-0425-3CC0-F37F7C7C03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5230" y="1198874"/>
            <a:ext cx="1920042" cy="1887744"/>
          </a:xfrm>
          <a:prstGeom prst="rect">
            <a:avLst/>
          </a:prstGeom>
        </p:spPr>
      </p:pic>
    </p:spTree>
    <p:extLst>
      <p:ext uri="{BB962C8B-B14F-4D97-AF65-F5344CB8AC3E}">
        <p14:creationId xmlns:p14="http://schemas.microsoft.com/office/powerpoint/2010/main" val="15172726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a:p>
        </p:txBody>
      </p:sp>
      <p:sp>
        <p:nvSpPr>
          <p:cNvPr id="4" name="TextBox 3"/>
          <p:cNvSpPr txBox="1"/>
          <p:nvPr/>
        </p:nvSpPr>
        <p:spPr>
          <a:xfrm>
            <a:off x="518160" y="441960"/>
            <a:ext cx="3457652" cy="523220"/>
          </a:xfrm>
          <a:prstGeom prst="rect">
            <a:avLst/>
          </a:prstGeom>
          <a:noFill/>
        </p:spPr>
        <p:txBody>
          <a:bodyPr wrap="square" rtlCol="0">
            <a:spAutoFit/>
          </a:bodyPr>
          <a:lstStyle/>
          <a:p>
            <a:r>
              <a:rPr lang="en-IE" sz="2800" b="1">
                <a:ea typeface="Microsoft Sans Serif" panose="020B0604020202020204" pitchFamily="34" charset="0"/>
                <a:cs typeface="Microsoft Sans Serif" panose="020B0604020202020204" pitchFamily="34" charset="0"/>
              </a:rPr>
              <a:t>Table of Contents</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321318" y="3777170"/>
            <a:ext cx="397052" cy="397052"/>
          </a:xfrm>
          <a:prstGeom prst="teardrop">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319634" y="4589911"/>
            <a:ext cx="397052" cy="397052"/>
          </a:xfrm>
          <a:prstGeom prst="teardrop">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321318" y="5402653"/>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2407886" cy="461665"/>
          </a:xfrm>
          <a:prstGeom prst="rect">
            <a:avLst/>
          </a:prstGeom>
          <a:noFill/>
        </p:spPr>
        <p:txBody>
          <a:bodyPr wrap="square" lIns="91440" tIns="45720" rIns="91440" bIns="45720" rtlCol="0" anchor="t">
            <a:spAutoFit/>
          </a:bodyPr>
          <a:lstStyle/>
          <a:p>
            <a:r>
              <a:rPr lang="en-IE" sz="2400" b="1">
                <a:ea typeface="Microsoft Sans Serif"/>
                <a:cs typeface="Microsoft Sans Serif"/>
              </a:rPr>
              <a:t>What is Europe?</a:t>
            </a:r>
            <a:endParaRPr lang="en-IE" sz="2400" b="1">
              <a:ea typeface="Microsoft Sans Serif" panose="020B0604020202020204" pitchFamily="34" charset="0"/>
              <a:cs typeface="Microsoft Sans Serif" panose="020B0604020202020204" pitchFamily="34" charset="0"/>
            </a:endParaRPr>
          </a:p>
        </p:txBody>
      </p:sp>
      <p:sp>
        <p:nvSpPr>
          <p:cNvPr id="12" name="TextBox 11"/>
          <p:cNvSpPr txBox="1"/>
          <p:nvPr/>
        </p:nvSpPr>
        <p:spPr>
          <a:xfrm>
            <a:off x="746116" y="2118020"/>
            <a:ext cx="3229696" cy="461665"/>
          </a:xfrm>
          <a:prstGeom prst="rect">
            <a:avLst/>
          </a:prstGeom>
          <a:noFill/>
        </p:spPr>
        <p:txBody>
          <a:bodyPr wrap="square" rtlCol="0">
            <a:spAutoFit/>
          </a:bodyPr>
          <a:lstStyle/>
          <a:p>
            <a:r>
              <a:rPr lang="en-IE" sz="2400" b="1">
                <a:ea typeface="Calibri" charset="0"/>
                <a:cs typeface="Calibri" charset="0"/>
              </a:rPr>
              <a:t>The European project</a:t>
            </a:r>
          </a:p>
        </p:txBody>
      </p:sp>
      <p:sp>
        <p:nvSpPr>
          <p:cNvPr id="13" name="TextBox 12"/>
          <p:cNvSpPr txBox="1"/>
          <p:nvPr/>
        </p:nvSpPr>
        <p:spPr>
          <a:xfrm>
            <a:off x="771990" y="3012152"/>
            <a:ext cx="3309355" cy="461665"/>
          </a:xfrm>
          <a:prstGeom prst="rect">
            <a:avLst/>
          </a:prstGeom>
          <a:noFill/>
        </p:spPr>
        <p:txBody>
          <a:bodyPr wrap="square" rtlCol="0">
            <a:spAutoFit/>
          </a:bodyPr>
          <a:lstStyle/>
          <a:p>
            <a:r>
              <a:rPr lang="en-IE" sz="2400" b="1"/>
              <a:t>What does the EU do?</a:t>
            </a:r>
          </a:p>
        </p:txBody>
      </p:sp>
      <p:sp>
        <p:nvSpPr>
          <p:cNvPr id="14" name="TextBox 13"/>
          <p:cNvSpPr txBox="1"/>
          <p:nvPr/>
        </p:nvSpPr>
        <p:spPr>
          <a:xfrm>
            <a:off x="746116" y="3777170"/>
            <a:ext cx="3229696" cy="461665"/>
          </a:xfrm>
          <a:prstGeom prst="rect">
            <a:avLst/>
          </a:prstGeom>
          <a:noFill/>
        </p:spPr>
        <p:txBody>
          <a:bodyPr wrap="square" rtlCol="0">
            <a:spAutoFit/>
          </a:bodyPr>
          <a:lstStyle/>
          <a:p>
            <a:r>
              <a:rPr lang="en-IE" sz="2400" b="1">
                <a:cs typeface="Arial" panose="020B0604020202020204" pitchFamily="34" charset="0"/>
              </a:rPr>
              <a:t>How does the EU work?</a:t>
            </a:r>
          </a:p>
        </p:txBody>
      </p:sp>
      <p:sp>
        <p:nvSpPr>
          <p:cNvPr id="15" name="TextBox 14"/>
          <p:cNvSpPr txBox="1"/>
          <p:nvPr/>
        </p:nvSpPr>
        <p:spPr>
          <a:xfrm>
            <a:off x="758084" y="4593879"/>
            <a:ext cx="3718224" cy="461665"/>
          </a:xfrm>
          <a:prstGeom prst="rect">
            <a:avLst/>
          </a:prstGeom>
          <a:noFill/>
        </p:spPr>
        <p:txBody>
          <a:bodyPr wrap="square" lIns="91440" tIns="45720" rIns="91440" bIns="45720" rtlCol="0" anchor="t">
            <a:spAutoFit/>
          </a:bodyPr>
          <a:lstStyle/>
          <a:p>
            <a:r>
              <a:rPr lang="en-IE" sz="2400" b="1"/>
              <a:t>How you can shape Europe </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a:p>
        </p:txBody>
      </p:sp>
      <p:sp>
        <p:nvSpPr>
          <p:cNvPr id="17" name="TextBox 16"/>
          <p:cNvSpPr txBox="1"/>
          <p:nvPr/>
        </p:nvSpPr>
        <p:spPr>
          <a:xfrm>
            <a:off x="746116" y="5402653"/>
            <a:ext cx="2698275" cy="461665"/>
          </a:xfrm>
          <a:prstGeom prst="rect">
            <a:avLst/>
          </a:prstGeom>
          <a:noFill/>
        </p:spPr>
        <p:txBody>
          <a:bodyPr wrap="square" rtlCol="0">
            <a:spAutoFit/>
          </a:bodyPr>
          <a:lstStyle/>
          <a:p>
            <a:r>
              <a:rPr lang="en-IE" sz="2400" b="1"/>
              <a:t>Stay in touch</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p:cNvSpPr/>
          <p:nvPr/>
        </p:nvSpPr>
        <p:spPr>
          <a:xfrm rot="5400000">
            <a:off x="1023403" y="27234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929489" y="2758281"/>
            <a:ext cx="6703950" cy="923330"/>
          </a:xfrm>
          <a:prstGeom prst="rect">
            <a:avLst/>
          </a:prstGeom>
          <a:noFill/>
        </p:spPr>
        <p:txBody>
          <a:bodyPr wrap="square" rtlCol="0">
            <a:spAutoFit/>
          </a:bodyPr>
          <a:lstStyle/>
          <a:p>
            <a:r>
              <a:rPr lang="en-IE" sz="5400" b="1">
                <a:solidFill>
                  <a:schemeClr val="bg1"/>
                </a:solidFill>
              </a:rPr>
              <a:t>What does the EU do?</a:t>
            </a:r>
            <a:endParaRPr lang="en-IE" sz="540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6005242" y="584677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535619" y="178060"/>
            <a:ext cx="4737154" cy="5005504"/>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818337" y="1520014"/>
            <a:ext cx="4238625" cy="3139321"/>
          </a:xfrm>
          <a:prstGeom prst="rect">
            <a:avLst/>
          </a:prstGeom>
          <a:noFill/>
        </p:spPr>
        <p:txBody>
          <a:bodyPr wrap="square" rtlCol="0">
            <a:spAutoFit/>
          </a:bodyPr>
          <a:lstStyle/>
          <a:p>
            <a:pPr algn="ctr"/>
            <a:r>
              <a:rPr lang="en-IE" sz="5000" b="1">
                <a:solidFill>
                  <a:schemeClr val="bg1"/>
                </a:solidFill>
              </a:rPr>
              <a:t>What do you think the EU does for you?</a:t>
            </a:r>
            <a:endParaRPr lang="en-IE" sz="4800">
              <a:solidFill>
                <a:schemeClr val="bg1"/>
              </a:solidFill>
            </a:endParaRPr>
          </a:p>
          <a:p>
            <a:endParaRPr lang="en-IE" sz="480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6765" y="94245"/>
            <a:ext cx="5714117" cy="579604"/>
          </a:xfrm>
        </p:spPr>
        <p:txBody>
          <a:bodyPr>
            <a:normAutofit fontScale="90000"/>
          </a:bodyPr>
          <a:lstStyle/>
          <a:p>
            <a:r>
              <a:rPr lang="en-IE" sz="3600" b="1">
                <a:solidFill>
                  <a:srgbClr val="C00000"/>
                </a:solidFill>
                <a:latin typeface="TrebuchetMS-Bold" charset="0"/>
              </a:rPr>
              <a:t>     </a:t>
            </a:r>
            <a:br>
              <a:rPr lang="en-IE" sz="3600" b="1">
                <a:solidFill>
                  <a:srgbClr val="C00000"/>
                </a:solidFill>
                <a:latin typeface="TrebuchetMS-Bold" charset="0"/>
              </a:rPr>
            </a:br>
            <a:r>
              <a:rPr lang="en-IE" sz="3600" b="1">
                <a:solidFill>
                  <a:srgbClr val="C00000"/>
                </a:solidFill>
                <a:latin typeface="+mn-lt"/>
              </a:rPr>
              <a:t>Study, Work and Volunteering</a:t>
            </a: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26387219"/>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145117"/>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a:solidFill>
                  <a:schemeClr val="bg1"/>
                </a:solidFill>
              </a:rPr>
              <a:t>© </a:t>
            </a:r>
            <a:r>
              <a:rPr lang="fr-BE" sz="60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WHAT DOES THE EU DO?</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5734143" cy="858267"/>
          </a:xfrm>
        </p:spPr>
        <p:txBody>
          <a:bodyPr>
            <a:normAutofit fontScale="90000"/>
          </a:bodyPr>
          <a:lstStyle/>
          <a:p>
            <a:r>
              <a:rPr lang="en-IE" sz="3600" b="1">
                <a:solidFill>
                  <a:srgbClr val="C00000"/>
                </a:solidFill>
                <a:latin typeface="TrebuchetMS-Bold" charset="0"/>
              </a:rPr>
              <a:t>    </a:t>
            </a:r>
            <a:br>
              <a:rPr lang="en-IE" sz="3600" b="1">
                <a:solidFill>
                  <a:srgbClr val="C00000"/>
                </a:solidFill>
                <a:latin typeface="TrebuchetMS-Bold" charset="0"/>
              </a:rPr>
            </a:br>
            <a:r>
              <a:rPr lang="en-IE" sz="3600" b="1">
                <a:solidFill>
                  <a:srgbClr val="C00000"/>
                </a:solidFill>
                <a:latin typeface="+mn-lt"/>
              </a:rPr>
              <a:t>Travel</a:t>
            </a:r>
            <a:br>
              <a:rPr lang="en-IE" sz="3600" b="1">
                <a:solidFill>
                  <a:srgbClr val="C00000"/>
                </a:solidFill>
                <a:latin typeface="TrebuchetMS-Bold" charset="0"/>
              </a:rPr>
            </a:br>
            <a:br>
              <a:rPr lang="en-IE"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66971358"/>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WHAT DOES THE EU DO?</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0439" y="206242"/>
            <a:ext cx="4717970" cy="1460499"/>
          </a:xfrm>
        </p:spPr>
        <p:txBody>
          <a:bodyPr>
            <a:normAutofit fontScale="90000"/>
          </a:bodyPr>
          <a:lstStyle/>
          <a:p>
            <a:r>
              <a:rPr lang="en-IE" sz="3600" b="1">
                <a:solidFill>
                  <a:srgbClr val="C00000"/>
                </a:solidFill>
                <a:latin typeface="+mn-lt"/>
              </a:rPr>
              <a:t>     </a:t>
            </a:r>
            <a:br>
              <a:rPr lang="en-IE" sz="3600" b="1">
                <a:solidFill>
                  <a:srgbClr val="C00000"/>
                </a:solidFill>
                <a:latin typeface="+mn-lt"/>
              </a:rPr>
            </a:br>
            <a:r>
              <a:rPr lang="en-IE" sz="3600" b="1">
                <a:solidFill>
                  <a:srgbClr val="C00000"/>
                </a:solidFill>
                <a:latin typeface="+mn-lt"/>
              </a:rPr>
              <a:t>…and much more!</a:t>
            </a:r>
            <a:br>
              <a:rPr lang="en-IE" sz="3600" b="1">
                <a:solidFill>
                  <a:srgbClr val="C00000"/>
                </a:solidFill>
                <a:latin typeface="+mn-lt"/>
              </a:rPr>
            </a:br>
            <a:br>
              <a:rPr lang="en-IE" sz="3600" b="1">
                <a:solidFill>
                  <a:srgbClr val="C00000"/>
                </a:solidFill>
                <a:latin typeface="+mn-lt"/>
              </a:rPr>
            </a:br>
            <a:endParaRPr lang="en-IE">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70594886"/>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0" name="TextBox 9"/>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WHAT DOES THE EU DO?</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783434" y="1770040"/>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pic>
        <p:nvPicPr>
          <p:cNvPr id="13" name="Picture 12">
            <a:extLst>
              <a:ext uri="{FF2B5EF4-FFF2-40B4-BE49-F238E27FC236}">
                <a16:creationId xmlns:a16="http://schemas.microsoft.com/office/drawing/2014/main" id="{1C0CB20F-5D12-9983-D0AB-D74D87BA8DB0}"/>
              </a:ext>
            </a:extLst>
          </p:cNvPr>
          <p:cNvPicPr>
            <a:picLocks noChangeAspect="1"/>
          </p:cNvPicPr>
          <p:nvPr/>
        </p:nvPicPr>
        <p:blipFill>
          <a:blip r:embed="rId8"/>
          <a:srcRect/>
          <a:stretch/>
        </p:blipFill>
        <p:spPr>
          <a:xfrm>
            <a:off x="6051177" y="3905078"/>
            <a:ext cx="2327360" cy="1635110"/>
          </a:xfrm>
          <a:prstGeom prst="rect">
            <a:avLst/>
          </a:prstGeom>
          <a:ln>
            <a:solidFill>
              <a:schemeClr val="tx1"/>
            </a:solidFill>
          </a:ln>
        </p:spPr>
      </p:pic>
      <p:grpSp>
        <p:nvGrpSpPr>
          <p:cNvPr id="14" name="Group 13">
            <a:extLst>
              <a:ext uri="{FF2B5EF4-FFF2-40B4-BE49-F238E27FC236}">
                <a16:creationId xmlns:a16="http://schemas.microsoft.com/office/drawing/2014/main" id="{9D185CDD-60E3-23DE-0DAD-BEFC3CA45D26}"/>
              </a:ext>
            </a:extLst>
          </p:cNvPr>
          <p:cNvGrpSpPr/>
          <p:nvPr/>
        </p:nvGrpSpPr>
        <p:grpSpPr>
          <a:xfrm>
            <a:off x="6355976" y="5302305"/>
            <a:ext cx="2421021" cy="475765"/>
            <a:chOff x="3069728" y="3903524"/>
            <a:chExt cx="2218083" cy="475765"/>
          </a:xfrm>
        </p:grpSpPr>
        <p:sp>
          <p:nvSpPr>
            <p:cNvPr id="15" name="Rectangle 14">
              <a:extLst>
                <a:ext uri="{FF2B5EF4-FFF2-40B4-BE49-F238E27FC236}">
                  <a16:creationId xmlns:a16="http://schemas.microsoft.com/office/drawing/2014/main" id="{3A5D63B5-9B5B-C331-935D-3081F2A56C8C}"/>
                </a:ext>
              </a:extLst>
            </p:cNvPr>
            <p:cNvSpPr/>
            <p:nvPr/>
          </p:nvSpPr>
          <p:spPr>
            <a:xfrm>
              <a:off x="3173213" y="3903524"/>
              <a:ext cx="1963132" cy="471773"/>
            </a:xfrm>
            <a:prstGeom prst="rect">
              <a:avLst/>
            </a:prstGeom>
            <a:solidFill>
              <a:srgbClr val="FFD1D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sp>
          <p:nvSpPr>
            <p:cNvPr id="16" name="TextBox 15">
              <a:extLst>
                <a:ext uri="{FF2B5EF4-FFF2-40B4-BE49-F238E27FC236}">
                  <a16:creationId xmlns:a16="http://schemas.microsoft.com/office/drawing/2014/main" id="{F8563F7C-E335-A612-74A7-6A1C1474A3EB}"/>
                </a:ext>
              </a:extLst>
            </p:cNvPr>
            <p:cNvSpPr txBox="1"/>
            <p:nvPr/>
          </p:nvSpPr>
          <p:spPr>
            <a:xfrm>
              <a:off x="3069728" y="3907516"/>
              <a:ext cx="2218083" cy="4717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a:solidFill>
                    <a:schemeClr val="tx1"/>
                  </a:solidFill>
                </a:rPr>
                <a:t>USB-C Common charger </a:t>
              </a:r>
            </a:p>
          </p:txBody>
        </p:sp>
      </p:grp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3232161" cy="1460499"/>
          </a:xfrm>
        </p:spPr>
        <p:txBody>
          <a:bodyPr>
            <a:normAutofit fontScale="90000"/>
          </a:bodyPr>
          <a:lstStyle/>
          <a:p>
            <a:r>
              <a:rPr lang="en-IE" sz="3600" b="1">
                <a:solidFill>
                  <a:srgbClr val="C00000"/>
                </a:solidFill>
                <a:latin typeface="TrebuchetMS-Bold" charset="0"/>
              </a:rPr>
              <a:t>     </a:t>
            </a:r>
            <a:br>
              <a:rPr lang="en-IE" sz="3600" b="1">
                <a:solidFill>
                  <a:srgbClr val="C00000"/>
                </a:solidFill>
                <a:latin typeface="TrebuchetMS-Bold" charset="0"/>
              </a:rPr>
            </a:br>
            <a:r>
              <a:rPr lang="en-IE" sz="3600" b="1">
                <a:solidFill>
                  <a:srgbClr val="C00000"/>
                </a:solidFill>
                <a:latin typeface="+mn-lt"/>
              </a:rPr>
              <a:t>EU Priorities</a:t>
            </a:r>
            <a:br>
              <a:rPr lang="en-IE" sz="3600" b="1">
                <a:solidFill>
                  <a:srgbClr val="C00000"/>
                </a:solidFill>
                <a:latin typeface="TrebuchetMS-Bold" charset="0"/>
              </a:rPr>
            </a:br>
            <a:br>
              <a:rPr lang="en-IE"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54101529"/>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sp>
        <p:nvSpPr>
          <p:cNvPr id="9" name="TextBox 8"/>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WHAT DOES THE EU DO?</a:t>
            </a:r>
          </a:p>
        </p:txBody>
      </p:sp>
      <p:cxnSp>
        <p:nvCxnSpPr>
          <p:cNvPr id="10"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7131" y="380492"/>
            <a:ext cx="7016695" cy="577021"/>
          </a:xfrm>
        </p:spPr>
        <p:txBody>
          <a:bodyPr>
            <a:normAutofit fontScale="90000"/>
          </a:bodyPr>
          <a:lstStyle/>
          <a:p>
            <a:r>
              <a:rPr lang="fr-FR" sz="3600" b="1">
                <a:solidFill>
                  <a:srgbClr val="C00000"/>
                </a:solidFill>
                <a:latin typeface="TrebuchetMS-Bold"/>
              </a:rPr>
              <a:t>     </a:t>
            </a:r>
            <a:br>
              <a:rPr lang="fr-FR" sz="3600" b="1">
                <a:latin typeface="TrebuchetMS-Bold"/>
              </a:rPr>
            </a:br>
            <a:r>
              <a:rPr lang="en-US" sz="3600" b="1">
                <a:solidFill>
                  <a:srgbClr val="C00000"/>
                </a:solidFill>
                <a:latin typeface="+mn-lt"/>
              </a:rPr>
              <a:t>Continuing EU Solidarity with Ukraine</a:t>
            </a:r>
            <a:br>
              <a:rPr lang="fr-FR" sz="3600" b="1">
                <a:latin typeface="TrebuchetMS-Bold" charset="0"/>
              </a:rPr>
            </a:br>
            <a:endParaRPr lang="en-IE"/>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8"/>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WHAT DOES THE EU DO?</a:t>
            </a:r>
          </a:p>
        </p:txBody>
      </p:sp>
      <p:cxnSp>
        <p:nvCxnSpPr>
          <p:cNvPr id="10"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992" y="1252328"/>
            <a:ext cx="6530015" cy="4353343"/>
          </a:xfrm>
          <a:prstGeom prst="rect">
            <a:avLst/>
          </a:prstGeom>
        </p:spPr>
      </p:pic>
      <p:sp>
        <p:nvSpPr>
          <p:cNvPr id="13" name="Rectangle 12"/>
          <p:cNvSpPr/>
          <p:nvPr/>
        </p:nvSpPr>
        <p:spPr>
          <a:xfrm>
            <a:off x="5377813" y="5682942"/>
            <a:ext cx="2769593" cy="461665"/>
          </a:xfrm>
          <a:prstGeom prst="rect">
            <a:avLst/>
          </a:prstGeom>
        </p:spPr>
        <p:txBody>
          <a:bodyPr wrap="square">
            <a:spAutoFit/>
          </a:bodyPr>
          <a:lstStyle/>
          <a:p>
            <a:r>
              <a:rPr lang="fr-BE" sz="2400">
                <a:hlinkClick r:id="rId4"/>
              </a:rPr>
              <a:t>#</a:t>
            </a:r>
            <a:r>
              <a:rPr lang="fr-BE" sz="2400" err="1">
                <a:hlinkClick r:id="rId4"/>
              </a:rPr>
              <a:t>StandWithUkraine</a:t>
            </a:r>
            <a:endParaRPr lang="fr-BE" sz="2400"/>
          </a:p>
        </p:txBody>
      </p: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F2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6C777-2A97-7C30-8E61-D04A27EAE0DC}"/>
              </a:ext>
            </a:extLst>
          </p:cNvPr>
          <p:cNvSpPr>
            <a:spLocks noGrp="1"/>
          </p:cNvSpPr>
          <p:nvPr>
            <p:ph type="title"/>
          </p:nvPr>
        </p:nvSpPr>
        <p:spPr>
          <a:xfrm>
            <a:off x="827945" y="876692"/>
            <a:ext cx="3573822" cy="657103"/>
          </a:xfrm>
        </p:spPr>
        <p:txBody>
          <a:bodyPr anchor="b">
            <a:noAutofit/>
          </a:bodyPr>
          <a:lstStyle/>
          <a:p>
            <a:r>
              <a:rPr lang="en-US" sz="3200" b="1">
                <a:solidFill>
                  <a:srgbClr val="C00000"/>
                </a:solidFill>
                <a:latin typeface="+mn-lt"/>
              </a:rPr>
              <a:t>One charger for all</a:t>
            </a:r>
            <a:br>
              <a:rPr lang="en-US" sz="3200" b="1">
                <a:solidFill>
                  <a:srgbClr val="C00000"/>
                </a:solidFill>
                <a:latin typeface="+mn-lt"/>
              </a:rPr>
            </a:br>
            <a:endParaRPr lang="en-IE" sz="3200" b="1">
              <a:solidFill>
                <a:srgbClr val="C00000"/>
              </a:solidFill>
              <a:latin typeface="+mn-lt"/>
            </a:endParaRPr>
          </a:p>
        </p:txBody>
      </p:sp>
      <p:sp>
        <p:nvSpPr>
          <p:cNvPr id="3" name="Content Placeholder 2">
            <a:extLst>
              <a:ext uri="{FF2B5EF4-FFF2-40B4-BE49-F238E27FC236}">
                <a16:creationId xmlns:a16="http://schemas.microsoft.com/office/drawing/2014/main" id="{E0B3B942-DB45-5CDC-96B5-11B82645A22C}"/>
              </a:ext>
            </a:extLst>
          </p:cNvPr>
          <p:cNvSpPr>
            <a:spLocks noGrp="1"/>
          </p:cNvSpPr>
          <p:nvPr>
            <p:ph idx="1"/>
          </p:nvPr>
        </p:nvSpPr>
        <p:spPr>
          <a:xfrm>
            <a:off x="634842" y="2994388"/>
            <a:ext cx="3266448" cy="1640365"/>
          </a:xfrm>
        </p:spPr>
        <p:txBody>
          <a:bodyPr anchor="t">
            <a:normAutofit/>
          </a:bodyPr>
          <a:lstStyle/>
          <a:p>
            <a:pPr marL="0" indent="0">
              <a:buNone/>
            </a:pPr>
            <a:endParaRPr lang="en-US" sz="1700"/>
          </a:p>
          <a:p>
            <a:pPr marL="0" indent="0">
              <a:buNone/>
            </a:pPr>
            <a:br>
              <a:rPr lang="en-US" sz="1700"/>
            </a:br>
            <a:br>
              <a:rPr lang="en-US" sz="1200"/>
            </a:br>
            <a:endParaRPr lang="en-IE" sz="1700"/>
          </a:p>
        </p:txBody>
      </p:sp>
      <p:pic>
        <p:nvPicPr>
          <p:cNvPr id="6" name="Picture 5" descr="A hand holding a bunch of cables&#10;&#10;AI-generated content may be incorrect.">
            <a:extLst>
              <a:ext uri="{FF2B5EF4-FFF2-40B4-BE49-F238E27FC236}">
                <a16:creationId xmlns:a16="http://schemas.microsoft.com/office/drawing/2014/main" id="{A6384020-4D12-E777-5410-93E833C4524E}"/>
              </a:ext>
            </a:extLst>
          </p:cNvPr>
          <p:cNvPicPr>
            <a:picLocks noChangeAspect="1"/>
          </p:cNvPicPr>
          <p:nvPr/>
        </p:nvPicPr>
        <p:blipFill>
          <a:blip r:embed="rId2"/>
          <a:srcRect r="125"/>
          <a:stretch/>
        </p:blipFill>
        <p:spPr>
          <a:xfrm>
            <a:off x="4508294" y="3770"/>
            <a:ext cx="4571999" cy="6857990"/>
          </a:xfrm>
          <a:prstGeom prst="rect">
            <a:avLst/>
          </a:prstGeom>
        </p:spPr>
      </p:pic>
      <p:sp>
        <p:nvSpPr>
          <p:cNvPr id="9" name="Rectangle 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82135" y="3792161"/>
            <a:ext cx="1559464" cy="4579735"/>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1580" y="-3760"/>
            <a:ext cx="1632418"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572000" y="5502302"/>
            <a:ext cx="4579735"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770169" y="2939627"/>
            <a:ext cx="2372181"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Larme 13">
            <a:extLst>
              <a:ext uri="{FF2B5EF4-FFF2-40B4-BE49-F238E27FC236}">
                <a16:creationId xmlns:a16="http://schemas.microsoft.com/office/drawing/2014/main" id="{8AD87E3D-8221-C053-0CDD-A9E571AB833E}"/>
              </a:ext>
            </a:extLst>
          </p:cNvPr>
          <p:cNvSpPr/>
          <p:nvPr/>
        </p:nvSpPr>
        <p:spPr>
          <a:xfrm rot="5400000">
            <a:off x="246608" y="417358"/>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DB1A1923-FE32-7C89-C25C-424C0EB8459B}"/>
              </a:ext>
            </a:extLst>
          </p:cNvPr>
          <p:cNvSpPr/>
          <p:nvPr/>
        </p:nvSpPr>
        <p:spPr>
          <a:xfrm>
            <a:off x="2292191" y="3415157"/>
            <a:ext cx="2555679" cy="582034"/>
          </a:xfrm>
          <a:prstGeom prst="rect">
            <a:avLst/>
          </a:prstGeom>
          <a:solidFill>
            <a:srgbClr val="FFD1D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r>
              <a:rPr lang="en-US" sz="1800">
                <a:solidFill>
                  <a:schemeClr val="tx1"/>
                </a:solidFill>
              </a:rPr>
              <a:t>Reduces </a:t>
            </a:r>
            <a:r>
              <a:rPr lang="en-US" sz="1800" b="1">
                <a:solidFill>
                  <a:schemeClr val="tx1"/>
                </a:solidFill>
              </a:rPr>
              <a:t>electronic waste</a:t>
            </a:r>
            <a:endParaRPr lang="en-IE">
              <a:solidFill>
                <a:schemeClr val="tx1"/>
              </a:solidFill>
            </a:endParaRPr>
          </a:p>
        </p:txBody>
      </p:sp>
      <p:sp>
        <p:nvSpPr>
          <p:cNvPr id="28" name="Rectangle 27">
            <a:extLst>
              <a:ext uri="{FF2B5EF4-FFF2-40B4-BE49-F238E27FC236}">
                <a16:creationId xmlns:a16="http://schemas.microsoft.com/office/drawing/2014/main" id="{3CBE3412-D51E-F17A-64B7-72F1026DBF7C}"/>
              </a:ext>
            </a:extLst>
          </p:cNvPr>
          <p:cNvSpPr/>
          <p:nvPr/>
        </p:nvSpPr>
        <p:spPr>
          <a:xfrm>
            <a:off x="2268066" y="5066653"/>
            <a:ext cx="2555679" cy="582034"/>
          </a:xfrm>
          <a:prstGeom prst="rect">
            <a:avLst/>
          </a:prstGeom>
          <a:solidFill>
            <a:srgbClr val="FFD1D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r>
              <a:rPr lang="en-US" sz="1800">
                <a:solidFill>
                  <a:schemeClr val="tx1"/>
                </a:solidFill>
              </a:rPr>
              <a:t>Promotes </a:t>
            </a:r>
            <a:r>
              <a:rPr lang="en-US" sz="1800" b="1">
                <a:solidFill>
                  <a:schemeClr val="tx1"/>
                </a:solidFill>
              </a:rPr>
              <a:t>sustainability</a:t>
            </a:r>
            <a:endParaRPr lang="en-IE">
              <a:solidFill>
                <a:schemeClr val="tx1"/>
              </a:solidFill>
            </a:endParaRPr>
          </a:p>
        </p:txBody>
      </p:sp>
      <p:sp>
        <p:nvSpPr>
          <p:cNvPr id="29" name="Rectangle 28">
            <a:extLst>
              <a:ext uri="{FF2B5EF4-FFF2-40B4-BE49-F238E27FC236}">
                <a16:creationId xmlns:a16="http://schemas.microsoft.com/office/drawing/2014/main" id="{24052EBC-B320-8739-98D7-2EB3D4962648}"/>
              </a:ext>
            </a:extLst>
          </p:cNvPr>
          <p:cNvSpPr/>
          <p:nvPr/>
        </p:nvSpPr>
        <p:spPr>
          <a:xfrm>
            <a:off x="2277296" y="5795071"/>
            <a:ext cx="2555679" cy="760816"/>
          </a:xfrm>
          <a:prstGeom prst="rect">
            <a:avLst/>
          </a:prstGeom>
          <a:solidFill>
            <a:srgbClr val="FFD1D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indent="0">
              <a:buNone/>
            </a:pPr>
            <a:r>
              <a:rPr lang="en-US">
                <a:solidFill>
                  <a:schemeClr val="tx1"/>
                </a:solidFill>
              </a:rPr>
              <a:t>More </a:t>
            </a:r>
            <a:r>
              <a:rPr lang="en-US" b="1">
                <a:solidFill>
                  <a:schemeClr val="tx1"/>
                </a:solidFill>
              </a:rPr>
              <a:t>convenient</a:t>
            </a:r>
            <a:r>
              <a:rPr lang="en-US">
                <a:solidFill>
                  <a:schemeClr val="tx1"/>
                </a:solidFill>
              </a:rPr>
              <a:t> for consumers</a:t>
            </a:r>
          </a:p>
        </p:txBody>
      </p:sp>
      <p:sp>
        <p:nvSpPr>
          <p:cNvPr id="30" name="Rectangle 29">
            <a:extLst>
              <a:ext uri="{FF2B5EF4-FFF2-40B4-BE49-F238E27FC236}">
                <a16:creationId xmlns:a16="http://schemas.microsoft.com/office/drawing/2014/main" id="{83284E9E-28DC-4097-9FA6-FE8E3D6FACC2}"/>
              </a:ext>
            </a:extLst>
          </p:cNvPr>
          <p:cNvSpPr/>
          <p:nvPr/>
        </p:nvSpPr>
        <p:spPr>
          <a:xfrm>
            <a:off x="2292191" y="4181495"/>
            <a:ext cx="2555679" cy="717558"/>
          </a:xfrm>
          <a:prstGeom prst="rect">
            <a:avLst/>
          </a:prstGeom>
          <a:solidFill>
            <a:srgbClr val="FFD1D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r>
              <a:rPr lang="en-US" sz="1800">
                <a:solidFill>
                  <a:schemeClr val="tx1"/>
                </a:solidFill>
              </a:rPr>
              <a:t>Makes life </a:t>
            </a:r>
            <a:r>
              <a:rPr lang="en-US" sz="1800" b="1">
                <a:solidFill>
                  <a:schemeClr val="tx1"/>
                </a:solidFill>
              </a:rPr>
              <a:t>simpler</a:t>
            </a:r>
            <a:r>
              <a:rPr lang="en-US" sz="1800">
                <a:solidFill>
                  <a:schemeClr val="tx1"/>
                </a:solidFill>
              </a:rPr>
              <a:t> for everyone</a:t>
            </a:r>
            <a:endParaRPr lang="en-IE">
              <a:solidFill>
                <a:schemeClr val="tx1"/>
              </a:solidFill>
            </a:endParaRPr>
          </a:p>
        </p:txBody>
      </p:sp>
      <p:sp>
        <p:nvSpPr>
          <p:cNvPr id="32" name="TextBox 31">
            <a:extLst>
              <a:ext uri="{FF2B5EF4-FFF2-40B4-BE49-F238E27FC236}">
                <a16:creationId xmlns:a16="http://schemas.microsoft.com/office/drawing/2014/main" id="{16A2788C-3AD5-D991-C698-426AB10C9C0B}"/>
              </a:ext>
            </a:extLst>
          </p:cNvPr>
          <p:cNvSpPr txBox="1"/>
          <p:nvPr/>
        </p:nvSpPr>
        <p:spPr>
          <a:xfrm>
            <a:off x="432031" y="1352041"/>
            <a:ext cx="4111717" cy="1631216"/>
          </a:xfrm>
          <a:prstGeom prst="rect">
            <a:avLst/>
          </a:prstGeom>
          <a:noFill/>
        </p:spPr>
        <p:txBody>
          <a:bodyPr wrap="square" lIns="91440" tIns="45720" rIns="91440" bIns="45720" anchor="t">
            <a:spAutoFit/>
          </a:bodyPr>
          <a:lstStyle/>
          <a:p>
            <a:r>
              <a:rPr lang="en-US" sz="2000"/>
              <a:t>USB-C is the common charger for phones, </a:t>
            </a:r>
            <a:endParaRPr lang="en-US"/>
          </a:p>
          <a:p>
            <a:r>
              <a:rPr lang="en-US" sz="2000"/>
              <a:t>tablets, cameras &amp; more. </a:t>
            </a:r>
            <a:endParaRPr lang="en-US"/>
          </a:p>
          <a:p>
            <a:br>
              <a:rPr lang="en-US" sz="2000"/>
            </a:br>
            <a:r>
              <a:rPr lang="en-US" sz="2000"/>
              <a:t>Laptops will follow in 2026.</a:t>
            </a:r>
          </a:p>
        </p:txBody>
      </p:sp>
      <p:sp>
        <p:nvSpPr>
          <p:cNvPr id="33" name="TextBox 32">
            <a:extLst>
              <a:ext uri="{FF2B5EF4-FFF2-40B4-BE49-F238E27FC236}">
                <a16:creationId xmlns:a16="http://schemas.microsoft.com/office/drawing/2014/main" id="{575197AA-A79C-E50F-2F7F-0251ACB35E33}"/>
              </a:ext>
            </a:extLst>
          </p:cNvPr>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WHAT DOES THE EU DO?</a:t>
            </a:r>
          </a:p>
        </p:txBody>
      </p:sp>
      <p:cxnSp>
        <p:nvCxnSpPr>
          <p:cNvPr id="34" name="Connecteur droit 10">
            <a:extLst>
              <a:ext uri="{FF2B5EF4-FFF2-40B4-BE49-F238E27FC236}">
                <a16:creationId xmlns:a16="http://schemas.microsoft.com/office/drawing/2014/main" id="{8E27D883-3958-F275-AD53-E6EC837B1C2D}"/>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917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571487" y="1892063"/>
            <a:ext cx="3177621" cy="2677656"/>
          </a:xfrm>
          <a:prstGeom prst="rect">
            <a:avLst/>
          </a:prstGeom>
          <a:noFill/>
        </p:spPr>
        <p:txBody>
          <a:bodyPr wrap="square" rtlCol="0">
            <a:spAutoFit/>
          </a:bodyPr>
          <a:lstStyle/>
          <a:p>
            <a:pPr algn="ctr"/>
            <a:r>
              <a:rPr lang="en-IE" sz="2800" b="1">
                <a:solidFill>
                  <a:schemeClr val="bg1"/>
                </a:solidFill>
              </a:rPr>
              <a:t>Which topics </a:t>
            </a:r>
            <a:br>
              <a:rPr lang="en-IE" sz="2800" b="1">
                <a:solidFill>
                  <a:schemeClr val="bg1"/>
                </a:solidFill>
              </a:rPr>
            </a:br>
            <a:r>
              <a:rPr lang="en-IE" sz="2800" b="1">
                <a:solidFill>
                  <a:schemeClr val="bg1"/>
                </a:solidFill>
              </a:rPr>
              <a:t>do you think </a:t>
            </a:r>
          </a:p>
          <a:p>
            <a:pPr algn="ctr"/>
            <a:r>
              <a:rPr lang="en-IE" sz="2800" b="1">
                <a:solidFill>
                  <a:schemeClr val="bg1"/>
                </a:solidFill>
              </a:rPr>
              <a:t>should be prioritised by the European Institutions?</a:t>
            </a:r>
            <a:endParaRPr lang="en-IE" sz="280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p:cNvSpPr/>
          <p:nvPr/>
        </p:nvSpPr>
        <p:spPr>
          <a:xfrm rot="5400000">
            <a:off x="833679" y="27234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ZoneTexte 5"/>
          <p:cNvSpPr txBox="1"/>
          <p:nvPr/>
        </p:nvSpPr>
        <p:spPr>
          <a:xfrm>
            <a:off x="1798423" y="2771041"/>
            <a:ext cx="6774077" cy="923330"/>
          </a:xfrm>
          <a:prstGeom prst="rect">
            <a:avLst/>
          </a:prstGeom>
          <a:noFill/>
        </p:spPr>
        <p:txBody>
          <a:bodyPr wrap="square" rtlCol="0">
            <a:spAutoFit/>
          </a:bodyPr>
          <a:lstStyle/>
          <a:p>
            <a:r>
              <a:rPr lang="en-IE" sz="4800" b="1">
                <a:solidFill>
                  <a:schemeClr val="bg1"/>
                </a:solidFill>
              </a:rPr>
              <a:t>How does </a:t>
            </a:r>
            <a:r>
              <a:rPr lang="en-IE" sz="5400" b="1">
                <a:solidFill>
                  <a:schemeClr val="bg1"/>
                </a:solidFill>
              </a:rPr>
              <a:t>the</a:t>
            </a:r>
            <a:r>
              <a:rPr lang="en-IE" sz="4800" b="1">
                <a:solidFill>
                  <a:schemeClr val="bg1"/>
                </a:solidFill>
              </a:rPr>
              <a:t> EU work?</a:t>
            </a:r>
            <a:endParaRPr lang="en-IE" sz="480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6705600" y="5827707"/>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709157" y="2820600"/>
            <a:ext cx="5095141" cy="923330"/>
          </a:xfrm>
          <a:prstGeom prst="rect">
            <a:avLst/>
          </a:prstGeom>
          <a:noFill/>
        </p:spPr>
        <p:txBody>
          <a:bodyPr wrap="square" rtlCol="0">
            <a:spAutoFit/>
          </a:bodyPr>
          <a:lstStyle/>
          <a:p>
            <a:r>
              <a:rPr lang="en-IE" sz="5400" b="1">
                <a:solidFill>
                  <a:schemeClr val="bg1"/>
                </a:solidFill>
                <a:ea typeface="Calibri" charset="0"/>
                <a:cs typeface="Calibri" charset="0"/>
              </a:rPr>
              <a:t>What is Europe?</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644982" y="2748245"/>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7">
            <a:extLst>
              <a:ext uri="{FF2B5EF4-FFF2-40B4-BE49-F238E27FC236}">
                <a16:creationId xmlns:a16="http://schemas.microsoft.com/office/drawing/2014/main" id="{B0556168-8D72-E4E1-8634-831D9DE9AAC5}"/>
              </a:ext>
            </a:extLst>
          </p:cNvPr>
          <p:cNvPicPr>
            <a:picLocks noChangeAspect="1"/>
          </p:cNvPicPr>
          <p:nvPr/>
        </p:nvPicPr>
        <p:blipFill>
          <a:blip r:embed="rId3"/>
          <a:stretch>
            <a:fillRect/>
          </a:stretch>
        </p:blipFill>
        <p:spPr>
          <a:xfrm>
            <a:off x="6618972" y="5869628"/>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1" i="0" u="none" strike="noStrike" kern="1200" cap="none" spc="0" normalizeH="0" baseline="0">
                <a:ln>
                  <a:noFill/>
                </a:ln>
                <a:solidFill>
                  <a:schemeClr val="accent2">
                    <a:lumMod val="75000"/>
                  </a:schemeClr>
                </a:solidFill>
                <a:effectLst/>
                <a:uLnTx/>
                <a:uFillTx/>
                <a:cs typeface="Arial" panose="020B0604020202020204" pitchFamily="34" charset="0"/>
              </a:rPr>
              <a:t>The European Commission</a:t>
            </a:r>
            <a:endParaRPr kumimoji="0" lang="en-IE" sz="3200" b="0" i="0" u="none" strike="noStrike" kern="1200" cap="none" spc="0" normalizeH="0" baseline="0">
              <a:ln>
                <a:noFill/>
              </a:ln>
              <a:solidFill>
                <a:schemeClr val="accent2">
                  <a:lumMod val="75000"/>
                </a:schemeClr>
              </a:solidFill>
              <a:effectLst/>
              <a:uLnTx/>
              <a:uFillTx/>
              <a:cs typeface="Arial" panose="020B0604020202020204" pitchFamily="34" charset="0"/>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chemeClr val="accent2"/>
                </a:solidFill>
                <a:effectLst/>
                <a:uLnTx/>
                <a:uFillTx/>
                <a:latin typeface="Arial" charset="0"/>
                <a:ea typeface="Arial" charset="0"/>
                <a:cs typeface="Arial" charset="0"/>
              </a:rPr>
              <a:t>HOW DOES THE EU WORK?</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descr="A blue flag with yellow stars and a blue flag with black lines&#10;&#10;Description automatically generated">
            <a:extLst>
              <a:ext uri="{FF2B5EF4-FFF2-40B4-BE49-F238E27FC236}">
                <a16:creationId xmlns:a16="http://schemas.microsoft.com/office/drawing/2014/main" id="{2F9512DC-1BC8-204B-B55A-31E4CAAF6952}"/>
              </a:ext>
            </a:extLst>
          </p:cNvPr>
          <p:cNvPicPr>
            <a:picLocks noChangeAspect="1"/>
          </p:cNvPicPr>
          <p:nvPr/>
        </p:nvPicPr>
        <p:blipFill>
          <a:blip r:embed="rId3"/>
          <a:stretch>
            <a:fillRect/>
          </a:stretch>
        </p:blipFill>
        <p:spPr>
          <a:xfrm>
            <a:off x="8134700" y="309364"/>
            <a:ext cx="886189" cy="537687"/>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1454148293"/>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22"/>
          <a:stretch/>
        </p:blipFill>
        <p:spPr>
          <a:xfrm>
            <a:off x="-1" y="4150119"/>
            <a:ext cx="8886013"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737163" y="219968"/>
            <a:ext cx="4796612" cy="584775"/>
          </a:xfrm>
          <a:prstGeom prst="rect">
            <a:avLst/>
          </a:prstGeom>
          <a:noFill/>
        </p:spPr>
        <p:txBody>
          <a:bodyPr wrap="square" rtlCol="0">
            <a:spAutoFit/>
          </a:bodyPr>
          <a:lstStyle/>
          <a:p>
            <a:r>
              <a:rPr lang="en-IE" sz="3200" b="1">
                <a:solidFill>
                  <a:schemeClr val="accent2">
                    <a:lumMod val="75000"/>
                  </a:schemeClr>
                </a:solidFill>
                <a:cs typeface="Arial" panose="020B0604020202020204" pitchFamily="34" charset="0"/>
              </a:rPr>
              <a:t>The European Council</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030330" y="5649931"/>
            <a:ext cx="1957587" cy="246221"/>
          </a:xfrm>
          <a:prstGeom prst="rect">
            <a:avLst/>
          </a:prstGeom>
          <a:solidFill>
            <a:schemeClr val="bg1"/>
          </a:solidFill>
        </p:spPr>
        <p:txBody>
          <a:bodyPr wrap="none">
            <a:spAutoFit/>
          </a:bodyPr>
          <a:lstStyle/>
          <a:p>
            <a:r>
              <a:rPr lang="fr-FR" sz="1000" b="1">
                <a:solidFill>
                  <a:schemeClr val="accent2">
                    <a:lumMod val="75000"/>
                  </a:schemeClr>
                </a:solidFill>
                <a:latin typeface="Arial" charset="0"/>
                <a:ea typeface="Arial" charset="0"/>
                <a:cs typeface="Arial" charset="0"/>
              </a:rPr>
              <a:t>HOW DOES THE EU WORK?</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80" y="4903746"/>
            <a:ext cx="246221" cy="1"/>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483268496"/>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a:latin typeface="Calibri" panose="020F0502020204030204" pitchFamily="34" charset="0"/>
              <a:cs typeface="Calibri" panose="020F0502020204030204" pitchFamily="34" charset="0"/>
            </a:endParaRPr>
          </a:p>
          <a:p>
            <a:endParaRPr lang="fr-BE"/>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52227" y="106165"/>
            <a:ext cx="737680" cy="627942"/>
          </a:xfrm>
          <a:prstGeom prst="rect">
            <a:avLst/>
          </a:prstGeom>
        </p:spPr>
      </p:pic>
      <p:graphicFrame>
        <p:nvGraphicFramePr>
          <p:cNvPr id="9" name="Diagram 8"/>
          <p:cNvGraphicFramePr/>
          <p:nvPr>
            <p:extLst>
              <p:ext uri="{D42A27DB-BD31-4B8C-83A1-F6EECF244321}">
                <p14:modId xmlns:p14="http://schemas.microsoft.com/office/powerpoint/2010/main" val="170865714"/>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155826" y="129473"/>
            <a:ext cx="579604" cy="583070"/>
          </a:xfrm>
          <a:prstGeom prst="teardrop">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771" y="221832"/>
            <a:ext cx="5161956" cy="584775"/>
          </a:xfrm>
          <a:prstGeom prst="rect">
            <a:avLst/>
          </a:prstGeom>
          <a:noFill/>
        </p:spPr>
        <p:txBody>
          <a:bodyPr wrap="square" rtlCol="0">
            <a:spAutoFit/>
          </a:bodyPr>
          <a:lstStyle/>
          <a:p>
            <a:r>
              <a:rPr lang="fr-FR" sz="3200" b="1">
                <a:solidFill>
                  <a:schemeClr val="accent2">
                    <a:lumMod val="75000"/>
                  </a:schemeClr>
                </a:solidFill>
                <a:cs typeface="Arial" panose="020B0604020202020204" pitchFamily="34" charset="0"/>
              </a:rPr>
              <a:t> The Council of the EU</a:t>
            </a:r>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8" name="Rectangle 7">
            <a:extLst>
              <a:ext uri="{FF2B5EF4-FFF2-40B4-BE49-F238E27FC236}">
                <a16:creationId xmlns:a16="http://schemas.microsoft.com/office/drawing/2014/main" id="{29035EC9-303B-AE47-815D-6078FEB3C030}"/>
              </a:ext>
            </a:extLst>
          </p:cNvPr>
          <p:cNvSpPr/>
          <p:nvPr/>
        </p:nvSpPr>
        <p:spPr>
          <a:xfrm rot="16200000">
            <a:off x="8033806" y="5570860"/>
            <a:ext cx="1957587" cy="246221"/>
          </a:xfrm>
          <a:prstGeom prst="rect">
            <a:avLst/>
          </a:prstGeom>
        </p:spPr>
        <p:txBody>
          <a:bodyPr wrap="none">
            <a:spAutoFit/>
          </a:bodyPr>
          <a:lstStyle/>
          <a:p>
            <a:r>
              <a:rPr lang="fr-FR" sz="1000" b="1">
                <a:solidFill>
                  <a:schemeClr val="accent2">
                    <a:lumMod val="75000"/>
                  </a:schemeClr>
                </a:solidFill>
                <a:latin typeface="Arial" charset="0"/>
                <a:ea typeface="Arial" charset="0"/>
                <a:cs typeface="Arial" charset="0"/>
              </a:rPr>
              <a:t>HOW DOES THE EU WORK?</a:t>
            </a:r>
          </a:p>
        </p:txBody>
      </p:sp>
      <p:sp>
        <p:nvSpPr>
          <p:cNvPr id="12" name="TextBox 11"/>
          <p:cNvSpPr txBox="1"/>
          <p:nvPr/>
        </p:nvSpPr>
        <p:spPr>
          <a:xfrm>
            <a:off x="7793664" y="3046043"/>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14" name="Picture 13"/>
          <p:cNvPicPr/>
          <p:nvPr/>
        </p:nvPicPr>
        <p:blipFill>
          <a:blip r:embed="rId5"/>
          <a:stretch>
            <a:fillRect/>
          </a:stretch>
        </p:blipFill>
        <p:spPr>
          <a:xfrm>
            <a:off x="8073370" y="147296"/>
            <a:ext cx="824411" cy="482785"/>
          </a:xfrm>
          <a:prstGeom prst="rect">
            <a:avLst/>
          </a:prstGeom>
        </p:spPr>
      </p:pic>
      <p:graphicFrame>
        <p:nvGraphicFramePr>
          <p:cNvPr id="5" name="Diagram 4"/>
          <p:cNvGraphicFramePr/>
          <p:nvPr>
            <p:extLst>
              <p:ext uri="{D42A27DB-BD31-4B8C-83A1-F6EECF244321}">
                <p14:modId xmlns:p14="http://schemas.microsoft.com/office/powerpoint/2010/main" val="2081358129"/>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042097" y="5635892"/>
            <a:ext cx="1957587" cy="246221"/>
          </a:xfrm>
          <a:prstGeom prst="rect">
            <a:avLst/>
          </a:prstGeom>
        </p:spPr>
        <p:txBody>
          <a:bodyPr wrap="none">
            <a:spAutoFit/>
          </a:bodyPr>
          <a:lstStyle/>
          <a:p>
            <a:r>
              <a:rPr lang="fr-FR" sz="1000" b="1">
                <a:solidFill>
                  <a:schemeClr val="accent2">
                    <a:lumMod val="75000"/>
                  </a:schemeClr>
                </a:solidFill>
                <a:latin typeface="Arial" charset="0"/>
                <a:ea typeface="Arial" charset="0"/>
                <a:cs typeface="Arial" charset="0"/>
              </a:rPr>
              <a:t>HOW DOES THE EU WORK?</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en-IE" sz="3200" b="1">
                <a:solidFill>
                  <a:schemeClr val="accent2">
                    <a:lumMod val="75000"/>
                  </a:schemeClr>
                </a:solidFill>
                <a:cs typeface="Arial" panose="020B0604020202020204" pitchFamily="34" charset="0"/>
              </a:rPr>
              <a:t>The European Parliament</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0443" y="120204"/>
            <a:ext cx="966710" cy="527296"/>
          </a:xfrm>
          <a:prstGeom prst="rect">
            <a:avLst/>
          </a:prstGeom>
        </p:spPr>
      </p:pic>
      <p:graphicFrame>
        <p:nvGraphicFramePr>
          <p:cNvPr id="4" name="Diagram 3"/>
          <p:cNvGraphicFramePr/>
          <p:nvPr>
            <p:extLst>
              <p:ext uri="{D42A27DB-BD31-4B8C-83A1-F6EECF244321}">
                <p14:modId xmlns:p14="http://schemas.microsoft.com/office/powerpoint/2010/main" val="1379698737"/>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a:solidFill>
                  <a:schemeClr val="bg1"/>
                </a:solidFill>
                <a:latin typeface="Arial" panose="020B0604020202020204" pitchFamily="34" charset="0"/>
                <a:hlinkClick r:id="rId11" tooltip="w:en:Creative Commons"/>
              </a:rPr>
              <a:t>© Creative Commons</a:t>
            </a:r>
            <a:r>
              <a:rPr lang="en-US" sz="600">
                <a:solidFill>
                  <a:schemeClr val="bg1"/>
                </a:solidFill>
                <a:latin typeface="Arial" panose="020B0604020202020204" pitchFamily="34" charset="0"/>
              </a:rPr>
              <a:t> </a:t>
            </a:r>
            <a:r>
              <a:rPr lang="en-US" sz="600">
                <a:solidFill>
                  <a:schemeClr val="bg1"/>
                </a:solidFill>
                <a:latin typeface="Arial" panose="020B0604020202020204" pitchFamily="34" charset="0"/>
                <a:hlinkClick r:id="rId12"/>
              </a:rPr>
              <a:t>Attribution-Share Alike 4.0 International</a:t>
            </a:r>
            <a:endParaRPr lang="fr-BE" sz="60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714294" y="3361231"/>
            <a:ext cx="7624490" cy="1773591"/>
          </a:xfrm>
          <a:prstGeom prst="rect">
            <a:avLst/>
          </a:prstGeom>
          <a:solidFill>
            <a:srgbClr val="FFF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63872" y="331498"/>
            <a:ext cx="5424171" cy="584775"/>
          </a:xfrm>
          <a:prstGeom prst="rect">
            <a:avLst/>
          </a:prstGeom>
          <a:noFill/>
        </p:spPr>
        <p:txBody>
          <a:bodyPr wrap="square" rtlCol="0">
            <a:spAutoFit/>
          </a:bodyPr>
          <a:lstStyle/>
          <a:p>
            <a:r>
              <a:rPr lang="en-IE" sz="3200" b="1">
                <a:solidFill>
                  <a:schemeClr val="accent2">
                    <a:lumMod val="75000"/>
                  </a:schemeClr>
                </a:solidFill>
                <a:cs typeface="Arial" panose="020B0604020202020204" pitchFamily="34" charset="0"/>
              </a:rPr>
              <a:t>EU Laws: who does what?</a:t>
            </a: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037882" y="5547404"/>
            <a:ext cx="1957587" cy="246221"/>
          </a:xfrm>
          <a:prstGeom prst="rect">
            <a:avLst/>
          </a:prstGeom>
        </p:spPr>
        <p:txBody>
          <a:bodyPr wrap="none">
            <a:spAutoFit/>
          </a:bodyPr>
          <a:lstStyle/>
          <a:p>
            <a:r>
              <a:rPr lang="fr-FR" sz="1000" b="1">
                <a:solidFill>
                  <a:schemeClr val="accent2"/>
                </a:solidFill>
                <a:latin typeface="Arial" charset="0"/>
                <a:ea typeface="Arial" charset="0"/>
                <a:cs typeface="Arial" charset="0"/>
              </a:rPr>
              <a:t>HOW DOES THE EU WORK?</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a:off x="5516267" y="1981780"/>
            <a:ext cx="1356865" cy="1366953"/>
          </a:xfrm>
          <a:prstGeom prst="straightConnector1">
            <a:avLst/>
          </a:prstGeom>
          <a:ln w="984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p:cNvCxnSpPr>
          <p:nvPr/>
        </p:nvCxnSpPr>
        <p:spPr>
          <a:xfrm flipH="1">
            <a:off x="2219093" y="1981780"/>
            <a:ext cx="1402148" cy="1374043"/>
          </a:xfrm>
          <a:prstGeom prst="straightConnector1">
            <a:avLst/>
          </a:prstGeom>
          <a:ln w="984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blue flag with yellow stars and a blue flag with black lines&#10;&#10;Description automatically generated"/>
          <p:cNvPicPr>
            <a:picLocks noChangeAspect="1"/>
          </p:cNvPicPr>
          <p:nvPr/>
        </p:nvPicPr>
        <p:blipFill>
          <a:blip r:embed="rId3"/>
          <a:stretch>
            <a:fillRect/>
          </a:stretch>
        </p:blipFill>
        <p:spPr>
          <a:xfrm>
            <a:off x="3777432" y="1043531"/>
            <a:ext cx="1448562" cy="878903"/>
          </a:xfrm>
          <a:prstGeom prst="rect">
            <a:avLst/>
          </a:prstGeom>
        </p:spPr>
      </p:pic>
      <p:sp>
        <p:nvSpPr>
          <p:cNvPr id="27" name="TextBox 26"/>
          <p:cNvSpPr txBox="1"/>
          <p:nvPr/>
        </p:nvSpPr>
        <p:spPr>
          <a:xfrm>
            <a:off x="3658251" y="1824810"/>
            <a:ext cx="1858016" cy="312914"/>
          </a:xfrm>
          <a:prstGeom prst="rect">
            <a:avLst/>
          </a:prstGeom>
          <a:noFill/>
        </p:spPr>
        <p:txBody>
          <a:bodyPr wrap="square" rtlCol="0">
            <a:spAutoFit/>
          </a:bodyPr>
          <a:lstStyle/>
          <a:p>
            <a:r>
              <a:rPr lang="fr-BE" sz="1400"/>
              <a:t>European Commission</a:t>
            </a:r>
          </a:p>
        </p:txBody>
      </p:sp>
      <p:sp>
        <p:nvSpPr>
          <p:cNvPr id="9" name="TextBox 8"/>
          <p:cNvSpPr txBox="1"/>
          <p:nvPr/>
        </p:nvSpPr>
        <p:spPr>
          <a:xfrm>
            <a:off x="1094756" y="4407400"/>
            <a:ext cx="1955052" cy="307777"/>
          </a:xfrm>
          <a:prstGeom prst="rect">
            <a:avLst/>
          </a:prstGeom>
          <a:noFill/>
        </p:spPr>
        <p:txBody>
          <a:bodyPr wrap="square" rtlCol="0">
            <a:spAutoFit/>
          </a:bodyPr>
          <a:lstStyle/>
          <a:p>
            <a:r>
              <a:rPr lang="en-IE" sz="1400"/>
              <a:t>European Parliament</a:t>
            </a:r>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34645" y="3448111"/>
            <a:ext cx="1053618" cy="896881"/>
          </a:xfrm>
          <a:prstGeom prst="rect">
            <a:avLst/>
          </a:prstGeom>
        </p:spPr>
      </p:pic>
      <p:sp>
        <p:nvSpPr>
          <p:cNvPr id="10" name="TextBox 9"/>
          <p:cNvSpPr txBox="1"/>
          <p:nvPr/>
        </p:nvSpPr>
        <p:spPr>
          <a:xfrm>
            <a:off x="6094194" y="4431166"/>
            <a:ext cx="1955052" cy="523220"/>
          </a:xfrm>
          <a:prstGeom prst="rect">
            <a:avLst/>
          </a:prstGeom>
          <a:noFill/>
        </p:spPr>
        <p:txBody>
          <a:bodyPr wrap="square" rtlCol="0">
            <a:spAutoFit/>
          </a:bodyPr>
          <a:lstStyle/>
          <a:p>
            <a:pPr algn="ctr"/>
            <a:r>
              <a:rPr lang="en-IE" sz="1400"/>
              <a:t>Council of the European Union</a:t>
            </a:r>
          </a:p>
        </p:txBody>
      </p:sp>
      <p:sp>
        <p:nvSpPr>
          <p:cNvPr id="13" name="Rectangle 12"/>
          <p:cNvSpPr/>
          <p:nvPr/>
        </p:nvSpPr>
        <p:spPr>
          <a:xfrm>
            <a:off x="3575958" y="2171810"/>
            <a:ext cx="1940309" cy="419838"/>
          </a:xfrm>
          <a:prstGeom prst="rect">
            <a:avLst/>
          </a:prstGeom>
          <a:solidFill>
            <a:srgbClr val="0D4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a:t>Proposes a law</a:t>
            </a:r>
          </a:p>
        </p:txBody>
      </p:sp>
      <p:cxnSp>
        <p:nvCxnSpPr>
          <p:cNvPr id="40" name="Straight Arrow Connector 39"/>
          <p:cNvCxnSpPr/>
          <p:nvPr/>
        </p:nvCxnSpPr>
        <p:spPr>
          <a:xfrm>
            <a:off x="4516236" y="5159348"/>
            <a:ext cx="8517" cy="833121"/>
          </a:xfrm>
          <a:prstGeom prst="straightConnector1">
            <a:avLst/>
          </a:prstGeom>
          <a:ln w="984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rgbClr val="0D4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t>New EU Law</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7246" y="3463531"/>
            <a:ext cx="1644283" cy="896881"/>
          </a:xfrm>
          <a:prstGeom prst="rect">
            <a:avLst/>
          </a:prstGeom>
        </p:spPr>
      </p:pic>
      <p:sp>
        <p:nvSpPr>
          <p:cNvPr id="51" name="Rectangle 50"/>
          <p:cNvSpPr/>
          <p:nvPr/>
        </p:nvSpPr>
        <p:spPr>
          <a:xfrm>
            <a:off x="3077729" y="3519205"/>
            <a:ext cx="2951513" cy="556762"/>
          </a:xfrm>
          <a:prstGeom prst="rect">
            <a:avLst/>
          </a:prstGeom>
          <a:solidFill>
            <a:srgbClr val="0D4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a:t>Adopt, amend or reject the proposed law</a:t>
            </a:r>
          </a:p>
        </p:txBody>
      </p:sp>
      <p:sp>
        <p:nvSpPr>
          <p:cNvPr id="53" name="Rectangle 52"/>
          <p:cNvSpPr/>
          <p:nvPr/>
        </p:nvSpPr>
        <p:spPr>
          <a:xfrm>
            <a:off x="3575958" y="4727535"/>
            <a:ext cx="1955052" cy="299579"/>
          </a:xfrm>
          <a:prstGeom prst="rect">
            <a:avLst/>
          </a:prstGeom>
          <a:solidFill>
            <a:srgbClr val="0D4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a:t>If agreed</a:t>
            </a:r>
          </a:p>
        </p:txBody>
      </p:sp>
      <p:sp>
        <p:nvSpPr>
          <p:cNvPr id="54" name="Left-Right Arrow 53"/>
          <p:cNvSpPr/>
          <p:nvPr/>
        </p:nvSpPr>
        <p:spPr>
          <a:xfrm>
            <a:off x="2955555" y="4243241"/>
            <a:ext cx="3232890" cy="176517"/>
          </a:xfrm>
          <a:prstGeom prst="leftRightArrow">
            <a:avLst/>
          </a:prstGeom>
          <a:solidFill>
            <a:srgbClr val="0D4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n-GB" sz="3200" b="1">
                <a:solidFill>
                  <a:schemeClr val="accent2">
                    <a:lumMod val="75000"/>
                  </a:schemeClr>
                </a:solidFill>
                <a:cs typeface="Arial" panose="020B0604020202020204" pitchFamily="34" charset="0"/>
              </a:rPr>
              <a:t>The European Court of Justice</a:t>
            </a:r>
            <a:endParaRPr lang="fr-FR" sz="3200" b="1">
              <a:solidFill>
                <a:schemeClr val="accent2">
                  <a:lumMod val="75000"/>
                </a:schemeClr>
              </a:solidFill>
              <a:cs typeface="Arial" panose="020B0604020202020204" pitchFamily="34" charset="0"/>
            </a:endParaRPr>
          </a:p>
        </p:txBody>
      </p:sp>
      <p:graphicFrame>
        <p:nvGraphicFramePr>
          <p:cNvPr id="5" name="Diagram 4"/>
          <p:cNvGraphicFramePr/>
          <p:nvPr>
            <p:extLst>
              <p:ext uri="{D42A27DB-BD31-4B8C-83A1-F6EECF244321}">
                <p14:modId xmlns:p14="http://schemas.microsoft.com/office/powerpoint/2010/main" val="4282041113"/>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97598" y="33729"/>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4" name="Rectangle 13">
            <a:extLst>
              <a:ext uri="{FF2B5EF4-FFF2-40B4-BE49-F238E27FC236}">
                <a16:creationId xmlns:a16="http://schemas.microsoft.com/office/drawing/2014/main" id="{29035EC9-303B-AE47-815D-6078FEB3C030}"/>
              </a:ext>
            </a:extLst>
          </p:cNvPr>
          <p:cNvSpPr/>
          <p:nvPr/>
        </p:nvSpPr>
        <p:spPr>
          <a:xfrm rot="16200000">
            <a:off x="8042096" y="5570860"/>
            <a:ext cx="1957587" cy="246221"/>
          </a:xfrm>
          <a:prstGeom prst="rect">
            <a:avLst/>
          </a:prstGeom>
        </p:spPr>
        <p:txBody>
          <a:bodyPr wrap="none">
            <a:spAutoFit/>
          </a:bodyPr>
          <a:lstStyle/>
          <a:p>
            <a:r>
              <a:rPr lang="fr-FR" sz="1000" b="1">
                <a:solidFill>
                  <a:schemeClr val="accent2">
                    <a:lumMod val="75000"/>
                  </a:schemeClr>
                </a:solidFill>
                <a:latin typeface="Arial" charset="0"/>
                <a:ea typeface="Arial" charset="0"/>
                <a:cs typeface="Arial" charset="0"/>
              </a:rPr>
              <a:t>HOW DOES THE EU WORK?</a:t>
            </a:r>
          </a:p>
        </p:txBody>
      </p:sp>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03206" y="2972658"/>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en-GB" sz="3200" b="1">
                <a:solidFill>
                  <a:schemeClr val="accent2">
                    <a:lumMod val="75000"/>
                  </a:schemeClr>
                </a:solidFill>
                <a:cs typeface="Arial" panose="020B0604020202020204" pitchFamily="34" charset="0"/>
              </a:rPr>
              <a:t>The European Court of Auditors</a:t>
            </a:r>
            <a:endParaRPr lang="fr-BE" sz="3200">
              <a:solidFill>
                <a:schemeClr val="accent2">
                  <a:lumMod val="75000"/>
                </a:schemeClr>
              </a:solidFill>
              <a:cs typeface="Arial" panose="020B0604020202020204" pitchFamily="34" charset="0"/>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049991" y="5524979"/>
            <a:ext cx="1957587" cy="246221"/>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chemeClr val="accent2">
                    <a:lumMod val="75000"/>
                  </a:schemeClr>
                </a:solidFill>
                <a:effectLst/>
                <a:uLnTx/>
                <a:uFillTx/>
                <a:latin typeface="Arial" charset="0"/>
                <a:ea typeface="Arial" charset="0"/>
                <a:cs typeface="Arial" charset="0"/>
              </a:rPr>
              <a:t>HOW DOES THE EU WORK?</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588456604"/>
              </p:ext>
            </p:extLst>
          </p:nvPr>
        </p:nvGraphicFramePr>
        <p:xfrm>
          <a:off x="83351" y="1090961"/>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475679422"/>
              </p:ext>
            </p:extLst>
          </p:nvPr>
        </p:nvGraphicFramePr>
        <p:xfrm>
          <a:off x="4612073" y="1090961"/>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358809"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17922" y="3445037"/>
            <a:ext cx="4279859" cy="282235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sz="60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4349" y="3460566"/>
            <a:ext cx="4281653" cy="2822355"/>
          </a:xfrm>
          <a:prstGeom prst="rect">
            <a:avLst/>
          </a:prstGeom>
          <a:ln w="12700">
            <a:solidFill>
              <a:schemeClr val="tx1"/>
            </a:solidFill>
          </a:ln>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a:t>@TRANSPARENCY INTERNATIONAL</a:t>
            </a:r>
          </a:p>
        </p:txBody>
      </p: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a:solidFill>
                  <a:schemeClr val="accent2">
                    <a:lumMod val="75000"/>
                  </a:schemeClr>
                </a:solidFill>
                <a:cs typeface="Arial" panose="020B0604020202020204" pitchFamily="34" charset="0"/>
              </a:rPr>
              <a:t>The European Central Bank</a:t>
            </a:r>
          </a:p>
        </p:txBody>
      </p:sp>
      <p:sp>
        <p:nvSpPr>
          <p:cNvPr id="10" name="Rectangle 9">
            <a:extLst>
              <a:ext uri="{FF2B5EF4-FFF2-40B4-BE49-F238E27FC236}">
                <a16:creationId xmlns:a16="http://schemas.microsoft.com/office/drawing/2014/main" id="{29035EC9-303B-AE47-815D-6078FEB3C030}"/>
              </a:ext>
            </a:extLst>
          </p:cNvPr>
          <p:cNvSpPr/>
          <p:nvPr/>
        </p:nvSpPr>
        <p:spPr>
          <a:xfrm rot="16200000">
            <a:off x="8042094" y="5532812"/>
            <a:ext cx="1957587" cy="246221"/>
          </a:xfrm>
          <a:prstGeom prst="rect">
            <a:avLst/>
          </a:prstGeom>
        </p:spPr>
        <p:txBody>
          <a:bodyPr wrap="none">
            <a:spAutoFit/>
          </a:bodyPr>
          <a:lstStyle/>
          <a:p>
            <a:r>
              <a:rPr lang="fr-FR" sz="1000" b="1">
                <a:solidFill>
                  <a:schemeClr val="accent2">
                    <a:lumMod val="75000"/>
                  </a:schemeClr>
                </a:solidFill>
                <a:latin typeface="Arial" charset="0"/>
                <a:ea typeface="Arial" charset="0"/>
                <a:cs typeface="Arial" charset="0"/>
              </a:rPr>
              <a:t>HOW DOES THE EU WORK?</a:t>
            </a:r>
          </a:p>
        </p:txBody>
      </p:sp>
      <p:cxnSp>
        <p:nvCxnSpPr>
          <p:cNvPr id="11"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6767" y="170657"/>
            <a:ext cx="807943" cy="719949"/>
          </a:xfrm>
          <a:prstGeom prst="rect">
            <a:avLst/>
          </a:prstGeom>
        </p:spPr>
      </p:pic>
      <p:graphicFrame>
        <p:nvGraphicFramePr>
          <p:cNvPr id="36" name="Diagram 35"/>
          <p:cNvGraphicFramePr/>
          <p:nvPr>
            <p:extLst>
              <p:ext uri="{D42A27DB-BD31-4B8C-83A1-F6EECF244321}">
                <p14:modId xmlns:p14="http://schemas.microsoft.com/office/powerpoint/2010/main" val="885107721"/>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2C6D65C8-0976-FDF2-D276-E02623E6C1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FA2720-EC7A-D6E1-4D01-D4F755B97675}"/>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a:extLst>
              <a:ext uri="{FF2B5EF4-FFF2-40B4-BE49-F238E27FC236}">
                <a16:creationId xmlns:a16="http://schemas.microsoft.com/office/drawing/2014/main" id="{73D38442-B7B4-338D-3065-FD02FD077252}"/>
              </a:ext>
            </a:extLst>
          </p:cNvPr>
          <p:cNvSpPr/>
          <p:nvPr/>
        </p:nvSpPr>
        <p:spPr>
          <a:xfrm rot="5400000">
            <a:off x="1300454" y="2651663"/>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ZoneTexte 5">
            <a:extLst>
              <a:ext uri="{FF2B5EF4-FFF2-40B4-BE49-F238E27FC236}">
                <a16:creationId xmlns:a16="http://schemas.microsoft.com/office/drawing/2014/main" id="{F107FC38-AE95-ECCA-2470-8A71EC0D5A7A}"/>
              </a:ext>
            </a:extLst>
          </p:cNvPr>
          <p:cNvSpPr txBox="1"/>
          <p:nvPr/>
        </p:nvSpPr>
        <p:spPr>
          <a:xfrm>
            <a:off x="2432758" y="2723167"/>
            <a:ext cx="5337847" cy="1605565"/>
          </a:xfrm>
          <a:prstGeom prst="rect">
            <a:avLst/>
          </a:prstGeom>
          <a:noFill/>
        </p:spPr>
        <p:txBody>
          <a:bodyPr wrap="square" lIns="91440" tIns="45720" rIns="91440" bIns="45720" rtlCol="0" anchor="t">
            <a:spAutoFit/>
          </a:bodyPr>
          <a:lstStyle/>
          <a:p>
            <a:r>
              <a:rPr lang="en-IE" sz="4800" b="1">
                <a:solidFill>
                  <a:schemeClr val="bg1"/>
                </a:solidFill>
              </a:rPr>
              <a:t>How YOU can shape Europe</a:t>
            </a:r>
            <a:endParaRPr lang="en-IE" sz="4800" b="1">
              <a:solidFill>
                <a:schemeClr val="bg1"/>
              </a:solidFill>
              <a:cs typeface="Calibri"/>
            </a:endParaRPr>
          </a:p>
        </p:txBody>
      </p:sp>
    </p:spTree>
    <p:extLst>
      <p:ext uri="{BB962C8B-B14F-4D97-AF65-F5344CB8AC3E}">
        <p14:creationId xmlns:p14="http://schemas.microsoft.com/office/powerpoint/2010/main" val="1366900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BC97-A11C-85DD-968F-450A22937B2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E6D7ECF-AD4B-DC6E-36E6-9EC1A2559C1E}"/>
              </a:ext>
            </a:extLst>
          </p:cNvPr>
          <p:cNvGraphicFramePr>
            <a:graphicFrameLocks noGrp="1"/>
          </p:cNvGraphicFramePr>
          <p:nvPr>
            <p:ph idx="1"/>
            <p:extLst>
              <p:ext uri="{D42A27DB-BD31-4B8C-83A1-F6EECF244321}">
                <p14:modId xmlns:p14="http://schemas.microsoft.com/office/powerpoint/2010/main" val="2050734221"/>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55CD4693-E6FD-44D5-E230-1722712425FA}"/>
              </a:ext>
            </a:extLst>
          </p:cNvPr>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a:extLst>
              <a:ext uri="{FF2B5EF4-FFF2-40B4-BE49-F238E27FC236}">
                <a16:creationId xmlns:a16="http://schemas.microsoft.com/office/drawing/2014/main" id="{134495FB-3235-3B52-AE68-382B9105EEF3}"/>
              </a:ext>
            </a:extLst>
          </p:cNvPr>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a:extLst>
              <a:ext uri="{FF2B5EF4-FFF2-40B4-BE49-F238E27FC236}">
                <a16:creationId xmlns:a16="http://schemas.microsoft.com/office/drawing/2014/main" id="{9FCA7B4C-01F7-72C1-C5D3-136DBC9689EC}"/>
              </a:ext>
            </a:extLst>
          </p:cNvPr>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sp>
        <p:nvSpPr>
          <p:cNvPr id="9" name="TextBox 8">
            <a:extLst>
              <a:ext uri="{FF2B5EF4-FFF2-40B4-BE49-F238E27FC236}">
                <a16:creationId xmlns:a16="http://schemas.microsoft.com/office/drawing/2014/main" id="{4C1B00CE-CE7E-8D66-D94A-79E1D28E7582}"/>
              </a:ext>
            </a:extLst>
          </p:cNvPr>
          <p:cNvSpPr txBox="1"/>
          <p:nvPr/>
        </p:nvSpPr>
        <p:spPr>
          <a:xfrm>
            <a:off x="8839200" y="4792337"/>
            <a:ext cx="338554" cy="2065663"/>
          </a:xfrm>
          <a:prstGeom prst="rect">
            <a:avLst/>
          </a:prstGeom>
          <a:noFill/>
        </p:spPr>
        <p:txBody>
          <a:bodyPr vert="vert270" wrap="square" rtlCol="0">
            <a:spAutoFit/>
          </a:bodyPr>
          <a:lstStyle/>
          <a:p>
            <a:r>
              <a:rPr lang="en-IE" sz="1000" b="1">
                <a:solidFill>
                  <a:srgbClr val="FFC000"/>
                </a:solidFill>
                <a:latin typeface="Arial" panose="020B0604020202020204" pitchFamily="34" charset="0"/>
                <a:cs typeface="Arial" panose="020B0604020202020204" pitchFamily="34" charset="0"/>
              </a:rPr>
              <a:t>HOW YOU CAN SHAPE EUROPE</a:t>
            </a:r>
          </a:p>
        </p:txBody>
      </p:sp>
      <p:cxnSp>
        <p:nvCxnSpPr>
          <p:cNvPr id="10" name="Connecteur droit 10">
            <a:extLst>
              <a:ext uri="{FF2B5EF4-FFF2-40B4-BE49-F238E27FC236}">
                <a16:creationId xmlns:a16="http://schemas.microsoft.com/office/drawing/2014/main" id="{10FB8842-C123-B9CE-D211-12A3021F5E3A}"/>
              </a:ext>
            </a:extLst>
          </p:cNvPr>
          <p:cNvCxnSpPr/>
          <p:nvPr/>
        </p:nvCxnSpPr>
        <p:spPr>
          <a:xfrm>
            <a:off x="8897779" y="4792337"/>
            <a:ext cx="246221"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2E54047-89FE-0CD6-E005-7ED18189B8E7}"/>
              </a:ext>
            </a:extLst>
          </p:cNvPr>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832" name="ZoneTexte 1">
            <a:extLst>
              <a:ext uri="{FF2B5EF4-FFF2-40B4-BE49-F238E27FC236}">
                <a16:creationId xmlns:a16="http://schemas.microsoft.com/office/drawing/2014/main" id="{EAB918C0-49F4-4D3A-BED6-12B81054F2F1}"/>
              </a:ext>
            </a:extLst>
          </p:cNvPr>
          <p:cNvSpPr txBox="1"/>
          <p:nvPr/>
        </p:nvSpPr>
        <p:spPr>
          <a:xfrm>
            <a:off x="967899" y="327229"/>
            <a:ext cx="7705454" cy="58477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E" sz="3200" b="1">
                <a:solidFill>
                  <a:srgbClr val="FFC000"/>
                </a:solidFill>
                <a:cs typeface="Arial"/>
              </a:rPr>
              <a:t>How you can shape Europe</a:t>
            </a:r>
            <a:endParaRPr lang="en-IE" sz="3200" b="1">
              <a:solidFill>
                <a:srgbClr val="FFC000"/>
              </a:solidFill>
              <a:cs typeface="Arial" panose="020B0604020202020204" pitchFamily="34" charset="0"/>
            </a:endParaRPr>
          </a:p>
        </p:txBody>
      </p:sp>
      <p:sp>
        <p:nvSpPr>
          <p:cNvPr id="833" name="Larme 6">
            <a:extLst>
              <a:ext uri="{FF2B5EF4-FFF2-40B4-BE49-F238E27FC236}">
                <a16:creationId xmlns:a16="http://schemas.microsoft.com/office/drawing/2014/main" id="{C6FA5732-686E-7742-9EC1-DB83AFC7D1DC}"/>
              </a:ext>
            </a:extLst>
          </p:cNvPr>
          <p:cNvSpPr/>
          <p:nvPr/>
        </p:nvSpPr>
        <p:spPr>
          <a:xfrm rot="5400000">
            <a:off x="336989" y="198554"/>
            <a:ext cx="583321" cy="594275"/>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solidFill>
                <a:srgbClr val="FFC000"/>
              </a:solidFill>
              <a:highlight>
                <a:srgbClr val="E65657"/>
              </a:highlight>
            </a:endParaRPr>
          </a:p>
        </p:txBody>
      </p:sp>
    </p:spTree>
    <p:extLst>
      <p:ext uri="{BB962C8B-B14F-4D97-AF65-F5344CB8AC3E}">
        <p14:creationId xmlns:p14="http://schemas.microsoft.com/office/powerpoint/2010/main" val="2950166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779573" y="619875"/>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287601" y="1923960"/>
            <a:ext cx="4568796" cy="2862322"/>
          </a:xfrm>
          <a:prstGeom prst="rect">
            <a:avLst/>
          </a:prstGeom>
          <a:noFill/>
        </p:spPr>
        <p:txBody>
          <a:bodyPr wrap="square" lIns="91440" tIns="45720" rIns="91440" bIns="45720" rtlCol="0" anchor="t">
            <a:spAutoFit/>
          </a:bodyPr>
          <a:lstStyle/>
          <a:p>
            <a:pPr algn="ctr"/>
            <a:r>
              <a:rPr lang="en-GB" sz="6000" b="1">
                <a:solidFill>
                  <a:schemeClr val="bg1"/>
                </a:solidFill>
              </a:rPr>
              <a:t>What does the EU mean to you?</a:t>
            </a:r>
            <a:r>
              <a:rPr lang="fr-BE" sz="6000" b="1">
                <a:solidFill>
                  <a:schemeClr val="bg1"/>
                </a:solidFill>
              </a:rPr>
              <a:t> </a:t>
            </a:r>
            <a:endParaRPr lang="en-IE" sz="600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2" name="TextBox 1"/>
          <p:cNvSpPr txBox="1"/>
          <p:nvPr/>
        </p:nvSpPr>
        <p:spPr>
          <a:xfrm>
            <a:off x="2287601" y="4903689"/>
            <a:ext cx="4264905" cy="400110"/>
          </a:xfrm>
          <a:prstGeom prst="rect">
            <a:avLst/>
          </a:prstGeom>
          <a:noFill/>
        </p:spPr>
        <p:txBody>
          <a:bodyPr wrap="square" rtlCol="0">
            <a:spAutoFit/>
          </a:bodyPr>
          <a:lstStyle/>
          <a:p>
            <a:pPr algn="ctr"/>
            <a:r>
              <a:rPr lang="en-IE" sz="2000">
                <a:solidFill>
                  <a:schemeClr val="bg1"/>
                </a:solidFill>
              </a:rPr>
              <a:t>What makes you feel European?</a:t>
            </a: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DA153-2FD0-DEA1-FEF3-5C6271DBF443}"/>
            </a:ext>
          </a:extLst>
        </p:cNvPr>
        <p:cNvGrpSpPr/>
        <p:nvPr/>
      </p:nvGrpSpPr>
      <p:grpSpPr>
        <a:xfrm>
          <a:off x="0" y="0"/>
          <a:ext cx="0" cy="0"/>
          <a:chOff x="0" y="0"/>
          <a:chExt cx="0" cy="0"/>
        </a:xfrm>
      </p:grpSpPr>
      <p:sp>
        <p:nvSpPr>
          <p:cNvPr id="7" name="Larme 6">
            <a:extLst>
              <a:ext uri="{FF2B5EF4-FFF2-40B4-BE49-F238E27FC236}">
                <a16:creationId xmlns:a16="http://schemas.microsoft.com/office/drawing/2014/main" id="{4918F3A5-B7C1-C173-9F7D-A30B6669E59C}"/>
              </a:ext>
            </a:extLst>
          </p:cNvPr>
          <p:cNvSpPr/>
          <p:nvPr/>
        </p:nvSpPr>
        <p:spPr>
          <a:xfrm rot="5400000">
            <a:off x="121365" y="74544"/>
            <a:ext cx="527292"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E65657"/>
              </a:highlight>
            </a:endParaRPr>
          </a:p>
        </p:txBody>
      </p:sp>
      <p:sp>
        <p:nvSpPr>
          <p:cNvPr id="9" name="ZoneTexte 1">
            <a:extLst>
              <a:ext uri="{FF2B5EF4-FFF2-40B4-BE49-F238E27FC236}">
                <a16:creationId xmlns:a16="http://schemas.microsoft.com/office/drawing/2014/main" id="{789025DF-604B-C953-00CD-B97DA7482795}"/>
              </a:ext>
            </a:extLst>
          </p:cNvPr>
          <p:cNvSpPr txBox="1"/>
          <p:nvPr/>
        </p:nvSpPr>
        <p:spPr>
          <a:xfrm>
            <a:off x="676546" y="170347"/>
            <a:ext cx="7705454" cy="584775"/>
          </a:xfrm>
          <a:prstGeom prst="rect">
            <a:avLst/>
          </a:prstGeom>
          <a:noFill/>
        </p:spPr>
        <p:txBody>
          <a:bodyPr wrap="square" lIns="91440" tIns="45720" rIns="91440" bIns="45720" rtlCol="0" anchor="t">
            <a:spAutoFit/>
          </a:bodyPr>
          <a:lstStyle/>
          <a:p>
            <a:r>
              <a:rPr lang="en-IE" sz="3200" b="1">
                <a:solidFill>
                  <a:srgbClr val="FFC000"/>
                </a:solidFill>
                <a:cs typeface="Arial"/>
              </a:rPr>
              <a:t>Learn more about the EU</a:t>
            </a:r>
          </a:p>
        </p:txBody>
      </p:sp>
      <p:sp>
        <p:nvSpPr>
          <p:cNvPr id="13" name="Rectangle 12">
            <a:extLst>
              <a:ext uri="{FF2B5EF4-FFF2-40B4-BE49-F238E27FC236}">
                <a16:creationId xmlns:a16="http://schemas.microsoft.com/office/drawing/2014/main" id="{9CAF562F-E278-03B8-F240-D0E0419DB504}"/>
              </a:ext>
            </a:extLst>
          </p:cNvPr>
          <p:cNvSpPr/>
          <p:nvPr/>
        </p:nvSpPr>
        <p:spPr>
          <a:xfrm rot="16200000">
            <a:off x="8014607" y="5675894"/>
            <a:ext cx="2001955" cy="247679"/>
          </a:xfrm>
          <a:prstGeom prst="rect">
            <a:avLst/>
          </a:prstGeom>
          <a:solidFill>
            <a:schemeClr val="bg1"/>
          </a:solidFill>
        </p:spPr>
        <p:txBody>
          <a:bodyPr wrap="square">
            <a:spAutoFit/>
          </a:bodyPr>
          <a:lstStyle/>
          <a:p>
            <a:r>
              <a:rPr lang="fr-FR" sz="1000" b="1">
                <a:solidFill>
                  <a:srgbClr val="FFC000"/>
                </a:solidFill>
                <a:latin typeface="Arial" charset="0"/>
                <a:ea typeface="Arial" charset="0"/>
                <a:cs typeface="Arial" charset="0"/>
              </a:rPr>
              <a:t>HOW CAN I LEARN MORE? </a:t>
            </a:r>
          </a:p>
        </p:txBody>
      </p:sp>
      <p:cxnSp>
        <p:nvCxnSpPr>
          <p:cNvPr id="14" name="Connecteur droit 5">
            <a:extLst>
              <a:ext uri="{FF2B5EF4-FFF2-40B4-BE49-F238E27FC236}">
                <a16:creationId xmlns:a16="http://schemas.microsoft.com/office/drawing/2014/main" id="{E5C14FC2-031E-4752-E918-4C232ADACA52}"/>
              </a:ext>
            </a:extLst>
          </p:cNvPr>
          <p:cNvCxnSpPr/>
          <p:nvPr/>
        </p:nvCxnSpPr>
        <p:spPr>
          <a:xfrm>
            <a:off x="8889077" y="4971885"/>
            <a:ext cx="243117"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78CF2B-AB39-8393-E490-C896ECD4E2A6}"/>
              </a:ext>
            </a:extLst>
          </p:cNvPr>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a:extLst>
              <a:ext uri="{FF2B5EF4-FFF2-40B4-BE49-F238E27FC236}">
                <a16:creationId xmlns:a16="http://schemas.microsoft.com/office/drawing/2014/main" id="{18050467-E5E8-5CAC-1C82-F7D351A01B1E}"/>
              </a:ext>
            </a:extLst>
          </p:cNvPr>
          <p:cNvSpPr/>
          <p:nvPr/>
        </p:nvSpPr>
        <p:spPr>
          <a:xfrm>
            <a:off x="276447" y="3846997"/>
            <a:ext cx="4572000" cy="646331"/>
          </a:xfrm>
          <a:prstGeom prst="rect">
            <a:avLst/>
          </a:prstGeom>
        </p:spPr>
        <p:txBody>
          <a:bodyPr>
            <a:spAutoFit/>
          </a:bodyPr>
          <a:lstStyle/>
          <a:p>
            <a:endParaRPr lang="en-US" b="0">
              <a:solidFill>
                <a:schemeClr val="tx1"/>
              </a:solidFill>
              <a:cs typeface="Arial" panose="020B0604020202020204" pitchFamily="34" charset="0"/>
            </a:endParaRPr>
          </a:p>
          <a:p>
            <a:endParaRPr lang="de-DE" b="0">
              <a:solidFill>
                <a:schemeClr val="tx1"/>
              </a:solidFill>
              <a:cs typeface="Arial" panose="020B0604020202020204" pitchFamily="34" charset="0"/>
            </a:endParaRPr>
          </a:p>
        </p:txBody>
      </p:sp>
      <p:sp>
        <p:nvSpPr>
          <p:cNvPr id="16" name="Rectangle 15">
            <a:extLst>
              <a:ext uri="{FF2B5EF4-FFF2-40B4-BE49-F238E27FC236}">
                <a16:creationId xmlns:a16="http://schemas.microsoft.com/office/drawing/2014/main" id="{7C88F284-DCEA-9589-CB4F-B97E0AD27976}"/>
              </a:ext>
            </a:extLst>
          </p:cNvPr>
          <p:cNvSpPr/>
          <p:nvPr/>
        </p:nvSpPr>
        <p:spPr>
          <a:xfrm>
            <a:off x="5302395" y="2570403"/>
            <a:ext cx="4267131" cy="1092607"/>
          </a:xfrm>
          <a:prstGeom prst="rect">
            <a:avLst/>
          </a:prstGeom>
        </p:spPr>
        <p:txBody>
          <a:bodyPr wrap="square">
            <a:spAutoFit/>
          </a:bodyPr>
          <a:lstStyle/>
          <a:p>
            <a:r>
              <a:rPr lang="en-US" b="1"/>
              <a:t>What Europe does for me </a:t>
            </a:r>
          </a:p>
          <a:p>
            <a:pPr lvl="0"/>
            <a:r>
              <a:rPr lang="en-GB" b="1">
                <a:solidFill>
                  <a:srgbClr val="808080">
                    <a:lumMod val="75000"/>
                  </a:srgbClr>
                </a:solidFill>
                <a:cs typeface="Arial" panose="020B0604020202020204" pitchFamily="34" charset="0"/>
                <a:hlinkClick r:id="rId3"/>
              </a:rPr>
              <a:t>what-europe-does-for-me.eu</a:t>
            </a:r>
            <a:endParaRPr lang="en-GB" b="1">
              <a:solidFill>
                <a:srgbClr val="808080">
                  <a:lumMod val="75000"/>
                </a:srgbClr>
              </a:solidFill>
              <a:cs typeface="Arial" panose="020B0604020202020204" pitchFamily="34" charset="0"/>
            </a:endParaRPr>
          </a:p>
          <a:p>
            <a:pPr lvl="0"/>
            <a:endParaRPr lang="en-GB" b="1">
              <a:solidFill>
                <a:srgbClr val="808080">
                  <a:lumMod val="75000"/>
                </a:srgbClr>
              </a:solidFill>
              <a:cs typeface="Arial" panose="020B0604020202020204" pitchFamily="34" charset="0"/>
            </a:endParaRPr>
          </a:p>
          <a:p>
            <a:pPr lvl="0" algn="ctr"/>
            <a:endParaRPr lang="fr-BE" sz="1100" b="0">
              <a:solidFill>
                <a:srgbClr val="808080">
                  <a:lumMod val="75000"/>
                </a:srgbClr>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F278D799-46DF-D319-073B-C39FF5312704}"/>
              </a:ext>
            </a:extLst>
          </p:cNvPr>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a:extLst>
              <a:ext uri="{FF2B5EF4-FFF2-40B4-BE49-F238E27FC236}">
                <a16:creationId xmlns:a16="http://schemas.microsoft.com/office/drawing/2014/main" id="{FABE2D74-4EFA-EB93-A843-9F9E22E261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a:extLst>
              <a:ext uri="{FF2B5EF4-FFF2-40B4-BE49-F238E27FC236}">
                <a16:creationId xmlns:a16="http://schemas.microsoft.com/office/drawing/2014/main" id="{85A77965-F7A5-899D-C9D8-08FF8D363E2F}"/>
              </a:ext>
            </a:extLst>
          </p:cNvPr>
          <p:cNvSpPr txBox="1"/>
          <p:nvPr/>
        </p:nvSpPr>
        <p:spPr>
          <a:xfrm>
            <a:off x="417875" y="944844"/>
            <a:ext cx="2703837" cy="1754326"/>
          </a:xfrm>
          <a:prstGeom prst="rect">
            <a:avLst/>
          </a:prstGeom>
          <a:noFill/>
        </p:spPr>
        <p:txBody>
          <a:bodyPr wrap="square" rtlCol="0">
            <a:spAutoFit/>
          </a:bodyPr>
          <a:lstStyle/>
          <a:p>
            <a:r>
              <a:rPr lang="en-GB" b="1"/>
              <a:t>Europa website  </a:t>
            </a:r>
          </a:p>
          <a:p>
            <a:r>
              <a:rPr lang="en-GB" b="1">
                <a:hlinkClick r:id="rId6"/>
              </a:rPr>
              <a:t>europa.eu</a:t>
            </a:r>
            <a:endParaRPr lang="en-GB"/>
          </a:p>
          <a:p>
            <a:endParaRPr lang="en-IE"/>
          </a:p>
          <a:p>
            <a:endParaRPr lang="en-IE"/>
          </a:p>
          <a:p>
            <a:endParaRPr lang="en-IE"/>
          </a:p>
          <a:p>
            <a:endParaRPr lang="en-IE"/>
          </a:p>
        </p:txBody>
      </p:sp>
      <p:sp>
        <p:nvSpPr>
          <p:cNvPr id="6" name="TextBox 5">
            <a:extLst>
              <a:ext uri="{FF2B5EF4-FFF2-40B4-BE49-F238E27FC236}">
                <a16:creationId xmlns:a16="http://schemas.microsoft.com/office/drawing/2014/main" id="{C5C05BC1-617F-1CBD-203D-6FD6FF122CFF}"/>
              </a:ext>
            </a:extLst>
          </p:cNvPr>
          <p:cNvSpPr txBox="1"/>
          <p:nvPr/>
        </p:nvSpPr>
        <p:spPr>
          <a:xfrm>
            <a:off x="5240550" y="4987500"/>
            <a:ext cx="3063240" cy="923330"/>
          </a:xfrm>
          <a:prstGeom prst="rect">
            <a:avLst/>
          </a:prstGeom>
          <a:noFill/>
        </p:spPr>
        <p:txBody>
          <a:bodyPr wrap="square" rtlCol="0">
            <a:spAutoFit/>
          </a:bodyPr>
          <a:lstStyle/>
          <a:p>
            <a:r>
              <a:rPr lang="en-US" b="1">
                <a:cs typeface="Arial" panose="020B0604020202020204" pitchFamily="34" charset="0"/>
              </a:rPr>
              <a:t>Publications Office</a:t>
            </a:r>
          </a:p>
          <a:p>
            <a:r>
              <a:rPr lang="en-US" b="1">
                <a:cs typeface="Arial" panose="020B0604020202020204" pitchFamily="34" charset="0"/>
                <a:hlinkClick r:id="rId7"/>
              </a:rPr>
              <a:t>publications.europa.eu</a:t>
            </a:r>
            <a:endParaRPr lang="en-US" b="1">
              <a:cs typeface="Arial" panose="020B0604020202020204" pitchFamily="34" charset="0"/>
            </a:endParaRPr>
          </a:p>
          <a:p>
            <a:endParaRPr lang="en-IE"/>
          </a:p>
        </p:txBody>
      </p:sp>
      <p:sp>
        <p:nvSpPr>
          <p:cNvPr id="11" name="TextBox 10">
            <a:extLst>
              <a:ext uri="{FF2B5EF4-FFF2-40B4-BE49-F238E27FC236}">
                <a16:creationId xmlns:a16="http://schemas.microsoft.com/office/drawing/2014/main" id="{38F73E1B-466C-3CA3-EAF1-9B0ECF010DF3}"/>
              </a:ext>
            </a:extLst>
          </p:cNvPr>
          <p:cNvSpPr txBox="1"/>
          <p:nvPr/>
        </p:nvSpPr>
        <p:spPr>
          <a:xfrm>
            <a:off x="394112" y="4401016"/>
            <a:ext cx="4249345" cy="2031325"/>
          </a:xfrm>
          <a:prstGeom prst="rect">
            <a:avLst/>
          </a:prstGeom>
          <a:noFill/>
        </p:spPr>
        <p:txBody>
          <a:bodyPr wrap="square" rtlCol="0">
            <a:spAutoFit/>
          </a:bodyPr>
          <a:lstStyle/>
          <a:p>
            <a:endParaRPr lang="en-GB" b="1">
              <a:hlinkClick r:id="rId8"/>
            </a:endParaRPr>
          </a:p>
          <a:p>
            <a:endParaRPr lang="en-GB" b="1"/>
          </a:p>
          <a:p>
            <a:endParaRPr lang="en-GB" b="1"/>
          </a:p>
          <a:p>
            <a:r>
              <a:rPr lang="en-GB" b="1"/>
              <a:t>Learning Corner newsletter</a:t>
            </a:r>
          </a:p>
          <a:p>
            <a:r>
              <a:rPr lang="en-GB" b="1">
                <a:hlinkClick r:id="rId8"/>
              </a:rPr>
              <a:t>ec.europa.eu/newsroom/</a:t>
            </a:r>
            <a:r>
              <a:rPr lang="en-GB" b="1" err="1">
                <a:hlinkClick r:id="rId8"/>
              </a:rPr>
              <a:t>comm</a:t>
            </a:r>
            <a:r>
              <a:rPr lang="en-GB" b="1">
                <a:hlinkClick r:id="rId8"/>
              </a:rPr>
              <a:t>/user-subscriptions/1595/create</a:t>
            </a:r>
            <a:endParaRPr lang="en-GB" b="1"/>
          </a:p>
          <a:p>
            <a:endParaRPr lang="en-GB" b="1"/>
          </a:p>
        </p:txBody>
      </p:sp>
      <p:pic>
        <p:nvPicPr>
          <p:cNvPr id="17" name="Picture 16">
            <a:extLst>
              <a:ext uri="{FF2B5EF4-FFF2-40B4-BE49-F238E27FC236}">
                <a16:creationId xmlns:a16="http://schemas.microsoft.com/office/drawing/2014/main" id="{E020595C-15FD-8578-087B-D14D81D6D563}"/>
              </a:ext>
            </a:extLst>
          </p:cNvPr>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a:extLst>
              <a:ext uri="{FF2B5EF4-FFF2-40B4-BE49-F238E27FC236}">
                <a16:creationId xmlns:a16="http://schemas.microsoft.com/office/drawing/2014/main" id="{BE3B1855-08D4-FCC5-A625-AB577C83A3A7}"/>
              </a:ext>
            </a:extLst>
          </p:cNvPr>
          <p:cNvSpPr/>
          <p:nvPr/>
        </p:nvSpPr>
        <p:spPr>
          <a:xfrm>
            <a:off x="431304" y="2768071"/>
            <a:ext cx="2935534" cy="646331"/>
          </a:xfrm>
          <a:prstGeom prst="rect">
            <a:avLst/>
          </a:prstGeom>
        </p:spPr>
        <p:txBody>
          <a:bodyPr wrap="square">
            <a:spAutoFit/>
          </a:bodyPr>
          <a:lstStyle/>
          <a:p>
            <a:r>
              <a:rPr lang="en-GB" b="1"/>
              <a:t>Learning Corner website</a:t>
            </a:r>
          </a:p>
          <a:p>
            <a:r>
              <a:rPr lang="en-GB" b="1">
                <a:hlinkClick r:id="rId10"/>
              </a:rPr>
              <a:t>europa.eu/learning-corner</a:t>
            </a:r>
            <a:endParaRPr lang="en-GB" b="1"/>
          </a:p>
        </p:txBody>
      </p:sp>
      <p:pic>
        <p:nvPicPr>
          <p:cNvPr id="15" name="Picture 14">
            <a:extLst>
              <a:ext uri="{FF2B5EF4-FFF2-40B4-BE49-F238E27FC236}">
                <a16:creationId xmlns:a16="http://schemas.microsoft.com/office/drawing/2014/main" id="{9EB9C2E0-DD32-AD90-CC46-64D95C7B90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751018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5">
                  <a:lumMod val="75000"/>
                </a:schemeClr>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5" y="188074"/>
            <a:ext cx="3264758" cy="584775"/>
          </a:xfrm>
          <a:prstGeom prst="rect">
            <a:avLst/>
          </a:prstGeom>
          <a:noFill/>
        </p:spPr>
        <p:txBody>
          <a:bodyPr wrap="square" rtlCol="0">
            <a:spAutoFit/>
          </a:bodyPr>
          <a:lstStyle/>
          <a:p>
            <a:r>
              <a:rPr lang="en-IE" sz="3200" b="1">
                <a:solidFill>
                  <a:schemeClr val="accent5">
                    <a:lumMod val="75000"/>
                  </a:schemeClr>
                </a:solidFill>
                <a:cs typeface="Arial" panose="020B0604020202020204" pitchFamily="34" charset="0"/>
              </a:rPr>
              <a:t>Stay in touch</a:t>
            </a:r>
            <a:endParaRPr lang="en-IE" sz="2400" b="1">
              <a:solidFill>
                <a:schemeClr val="accent5">
                  <a:lumMod val="75000"/>
                </a:schemeClr>
              </a:solidFill>
              <a:cs typeface="Arial" panose="020B0604020202020204" pitchFamily="34" charset="0"/>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390355" y="5987189"/>
            <a:ext cx="1227770" cy="246221"/>
          </a:xfrm>
          <a:prstGeom prst="rect">
            <a:avLst/>
          </a:prstGeom>
          <a:solidFill>
            <a:schemeClr val="bg1"/>
          </a:solidFill>
          <a:ln>
            <a:solidFill>
              <a:schemeClr val="bg1"/>
            </a:solidFill>
          </a:ln>
        </p:spPr>
        <p:txBody>
          <a:bodyPr wrap="square">
            <a:spAutoFit/>
          </a:bodyPr>
          <a:lstStyle/>
          <a:p>
            <a:r>
              <a:rPr lang="fr-FR" sz="1000" b="1">
                <a:solidFill>
                  <a:srgbClr val="00B050"/>
                </a:solidFill>
                <a:latin typeface="Arial" charset="0"/>
                <a:ea typeface="Arial" charset="0"/>
                <a:cs typeface="Arial" charset="0"/>
              </a:rPr>
              <a:t>STAY IN TOUCH</a:t>
            </a:r>
          </a:p>
        </p:txBody>
      </p:sp>
      <p:cxnSp>
        <p:nvCxnSpPr>
          <p:cNvPr id="15" name="Straight Connector 14"/>
          <p:cNvCxnSpPr/>
          <p:nvPr/>
        </p:nvCxnSpPr>
        <p:spPr>
          <a:xfrm>
            <a:off x="8908481" y="5494119"/>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573889" y="1175842"/>
            <a:ext cx="0"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470013" y="4282049"/>
            <a:ext cx="3551710" cy="892552"/>
          </a:xfrm>
          <a:prstGeom prst="rect">
            <a:avLst/>
          </a:prstGeom>
          <a:noFill/>
        </p:spPr>
        <p:txBody>
          <a:bodyPr wrap="square" rtlCol="0">
            <a:spAutoFit/>
          </a:bodyPr>
          <a:lstStyle/>
          <a:p>
            <a:r>
              <a:rPr lang="en-US" b="0">
                <a:solidFill>
                  <a:schemeClr val="tx1"/>
                </a:solidFill>
                <a:cs typeface="Arial" panose="020B0604020202020204" pitchFamily="34" charset="0"/>
              </a:rPr>
              <a:t>Freephone: </a:t>
            </a:r>
            <a:r>
              <a:rPr lang="en-US" b="1">
                <a:solidFill>
                  <a:schemeClr val="tx1"/>
                </a:solidFill>
                <a:cs typeface="Arial" panose="020B0604020202020204" pitchFamily="34" charset="0"/>
              </a:rPr>
              <a:t>00 800 6 7 8 9 10 11</a:t>
            </a:r>
          </a:p>
          <a:p>
            <a:pPr>
              <a:buFont typeface="Arial"/>
              <a:buChar char="•"/>
            </a:pPr>
            <a:endParaRPr lang="en-US" sz="1600" b="1">
              <a:cs typeface="Arial" panose="020B0604020202020204" pitchFamily="34" charset="0"/>
            </a:endParaRPr>
          </a:p>
          <a:p>
            <a:endParaRPr lang="en-US" sz="1600" b="1">
              <a:solidFill>
                <a:schemeClr val="tx1"/>
              </a:solidFill>
              <a:cs typeface="Arial" panose="020B0604020202020204" pitchFamily="34" charset="0"/>
            </a:endParaRPr>
          </a:p>
        </p:txBody>
      </p:sp>
      <p:sp>
        <p:nvSpPr>
          <p:cNvPr id="3" name="TextBox 2"/>
          <p:cNvSpPr txBox="1"/>
          <p:nvPr/>
        </p:nvSpPr>
        <p:spPr>
          <a:xfrm>
            <a:off x="530020" y="983074"/>
            <a:ext cx="2132178" cy="461665"/>
          </a:xfrm>
          <a:prstGeom prst="rect">
            <a:avLst/>
          </a:prstGeom>
          <a:noFill/>
        </p:spPr>
        <p:txBody>
          <a:bodyPr wrap="square" rtlCol="0">
            <a:spAutoFit/>
          </a:bodyPr>
          <a:lstStyle/>
          <a:p>
            <a:r>
              <a:rPr lang="en-GB" sz="2400" b="1"/>
              <a:t>In person:</a:t>
            </a:r>
            <a:endParaRPr lang="en-GB" b="1"/>
          </a:p>
        </p:txBody>
      </p:sp>
      <p:sp>
        <p:nvSpPr>
          <p:cNvPr id="29" name="TextBox 28"/>
          <p:cNvSpPr txBox="1"/>
          <p:nvPr/>
        </p:nvSpPr>
        <p:spPr>
          <a:xfrm>
            <a:off x="4794025" y="956167"/>
            <a:ext cx="2394714" cy="461665"/>
          </a:xfrm>
          <a:prstGeom prst="rect">
            <a:avLst/>
          </a:prstGeom>
          <a:noFill/>
        </p:spPr>
        <p:txBody>
          <a:bodyPr wrap="square" rtlCol="0">
            <a:spAutoFit/>
          </a:bodyPr>
          <a:lstStyle/>
          <a:p>
            <a:r>
              <a:rPr lang="fr-BE" sz="2400" b="1"/>
              <a:t>Via social media:</a:t>
            </a:r>
            <a:endParaRPr lang="fr-BE" b="1"/>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1588" y="1679114"/>
            <a:ext cx="2764541" cy="2728525"/>
          </a:xfrm>
          <a:prstGeom prst="rect">
            <a:avLst/>
          </a:prstGeom>
          <a:solidFill>
            <a:schemeClr val="bg1"/>
          </a:solidFill>
          <a:ln>
            <a:solidFill>
              <a:schemeClr val="tx1"/>
            </a:solidFill>
          </a:ln>
          <a:effectLst/>
        </p:spPr>
      </p:pic>
      <p:sp>
        <p:nvSpPr>
          <p:cNvPr id="4" name="TextBox 3"/>
          <p:cNvSpPr txBox="1"/>
          <p:nvPr/>
        </p:nvSpPr>
        <p:spPr>
          <a:xfrm>
            <a:off x="475252" y="3485609"/>
            <a:ext cx="4483464" cy="646331"/>
          </a:xfrm>
          <a:prstGeom prst="rect">
            <a:avLst/>
          </a:prstGeom>
          <a:noFill/>
        </p:spPr>
        <p:txBody>
          <a:bodyPr wrap="square" rtlCol="0">
            <a:spAutoFit/>
          </a:bodyPr>
          <a:lstStyle/>
          <a:p>
            <a:endParaRPr lang="en-GB">
              <a:solidFill>
                <a:schemeClr val="bg1"/>
              </a:solidFill>
              <a:hlinkClick r:id="rId4"/>
            </a:endParaRPr>
          </a:p>
          <a:p>
            <a:r>
              <a:rPr lang="en-GB" b="1">
                <a:solidFill>
                  <a:schemeClr val="bg1"/>
                </a:solidFill>
                <a:hlinkClick r:id="rId4"/>
              </a:rPr>
              <a:t>europa.eu/</a:t>
            </a:r>
            <a:r>
              <a:rPr lang="en-GB" b="1" err="1">
                <a:solidFill>
                  <a:schemeClr val="bg1"/>
                </a:solidFill>
                <a:hlinkClick r:id="rId4"/>
              </a:rPr>
              <a:t>european</a:t>
            </a:r>
            <a:r>
              <a:rPr lang="en-GB" b="1">
                <a:solidFill>
                  <a:schemeClr val="bg1"/>
                </a:solidFill>
                <a:hlinkClick r:id="rId4"/>
              </a:rPr>
              <a:t>-union/</a:t>
            </a:r>
            <a:r>
              <a:rPr lang="en-GB" b="1" err="1">
                <a:solidFill>
                  <a:schemeClr val="bg1"/>
                </a:solidFill>
                <a:hlinkClick r:id="rId4"/>
              </a:rPr>
              <a:t>contact_en</a:t>
            </a:r>
            <a:endParaRPr lang="en-GB" b="1"/>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2" name="Rectangle 1"/>
          <p:cNvSpPr/>
          <p:nvPr/>
        </p:nvSpPr>
        <p:spPr>
          <a:xfrm>
            <a:off x="530020" y="1507870"/>
            <a:ext cx="2643992" cy="646331"/>
          </a:xfrm>
          <a:prstGeom prst="rect">
            <a:avLst/>
          </a:prstGeom>
        </p:spPr>
        <p:txBody>
          <a:bodyPr wrap="square">
            <a:spAutoFit/>
          </a:bodyPr>
          <a:lstStyle/>
          <a:p>
            <a:r>
              <a:rPr lang="en-US">
                <a:cs typeface="Arial" panose="020B0604020202020204" pitchFamily="34" charset="0"/>
              </a:rPr>
              <a:t>Questions about the EU? </a:t>
            </a:r>
          </a:p>
          <a:p>
            <a:r>
              <a:rPr lang="en-US" b="1">
                <a:cs typeface="Arial" panose="020B0604020202020204" pitchFamily="34" charset="0"/>
              </a:rPr>
              <a:t>Europe Direct </a:t>
            </a:r>
            <a:r>
              <a:rPr lang="en-US">
                <a:cs typeface="Arial" panose="020B0604020202020204" pitchFamily="34" charset="0"/>
              </a:rPr>
              <a:t>can help.</a:t>
            </a:r>
            <a:endParaRPr lang="de-DE">
              <a:cs typeface="Arial" panose="020B0604020202020204" pitchFamily="34" charset="0"/>
            </a:endParaRPr>
          </a:p>
        </p:txBody>
      </p:sp>
      <p:sp>
        <p:nvSpPr>
          <p:cNvPr id="5" name="Rectangle 4"/>
          <p:cNvSpPr/>
          <p:nvPr/>
        </p:nvSpPr>
        <p:spPr>
          <a:xfrm>
            <a:off x="449156" y="4781404"/>
            <a:ext cx="4115727" cy="1723549"/>
          </a:xfrm>
          <a:prstGeom prst="rect">
            <a:avLst/>
          </a:prstGeom>
        </p:spPr>
        <p:txBody>
          <a:bodyPr wrap="square">
            <a:spAutoFit/>
          </a:bodyPr>
          <a:lstStyle/>
          <a:p>
            <a:r>
              <a:rPr lang="en-US"/>
              <a:t>Find an </a:t>
            </a:r>
            <a:r>
              <a:rPr lang="en-US" b="1"/>
              <a:t>EU </a:t>
            </a:r>
            <a:r>
              <a:rPr lang="en-IE" b="1"/>
              <a:t>centre</a:t>
            </a:r>
            <a:r>
              <a:rPr lang="en-US" b="1"/>
              <a:t> near you </a:t>
            </a:r>
            <a:r>
              <a:rPr lang="en-US"/>
              <a:t>to meet, ask about and discuss the EU.</a:t>
            </a:r>
          </a:p>
          <a:p>
            <a:endParaRPr lang="en-US"/>
          </a:p>
          <a:p>
            <a:r>
              <a:rPr lang="en-GB" b="1">
                <a:hlinkClick r:id="rId5"/>
              </a:rPr>
              <a:t>europa.eu/</a:t>
            </a:r>
            <a:r>
              <a:rPr lang="en-GB" b="1" err="1">
                <a:hlinkClick r:id="rId5"/>
              </a:rPr>
              <a:t>european</a:t>
            </a:r>
            <a:r>
              <a:rPr lang="en-GB" b="1">
                <a:hlinkClick r:id="rId5"/>
              </a:rPr>
              <a:t>-union/contact/meet-</a:t>
            </a:r>
            <a:r>
              <a:rPr lang="en-GB" b="1" err="1">
                <a:hlinkClick r:id="rId5"/>
              </a:rPr>
              <a:t>us_en</a:t>
            </a:r>
            <a:endParaRPr lang="en-GB" b="1"/>
          </a:p>
          <a:p>
            <a:endParaRPr lang="en-GB" sz="1600"/>
          </a:p>
        </p:txBody>
      </p:sp>
      <p:sp>
        <p:nvSpPr>
          <p:cNvPr id="19" name="Rectangle 18"/>
          <p:cNvSpPr/>
          <p:nvPr/>
        </p:nvSpPr>
        <p:spPr>
          <a:xfrm>
            <a:off x="4615844" y="4808292"/>
            <a:ext cx="4572000" cy="1723549"/>
          </a:xfrm>
          <a:prstGeom prst="rect">
            <a:avLst/>
          </a:prstGeom>
        </p:spPr>
        <p:txBody>
          <a:bodyPr wrap="square">
            <a:spAutoFit/>
          </a:bodyPr>
          <a:lstStyle/>
          <a:p>
            <a:r>
              <a:rPr lang="en-US"/>
              <a:t>Use the </a:t>
            </a:r>
            <a:r>
              <a:rPr lang="en-US" b="1"/>
              <a:t>search tool </a:t>
            </a:r>
            <a:r>
              <a:rPr lang="en-US"/>
              <a:t>to find the EU’s social media accounts. </a:t>
            </a:r>
          </a:p>
          <a:p>
            <a:endParaRPr lang="en-US"/>
          </a:p>
          <a:p>
            <a:r>
              <a:rPr lang="en-GB" b="1">
                <a:hlinkClick r:id="rId6"/>
              </a:rPr>
              <a:t>europa.eu/</a:t>
            </a:r>
            <a:r>
              <a:rPr lang="en-GB" b="1" err="1">
                <a:hlinkClick r:id="rId6"/>
              </a:rPr>
              <a:t>european</a:t>
            </a:r>
            <a:r>
              <a:rPr lang="en-GB" b="1">
                <a:hlinkClick r:id="rId6"/>
              </a:rPr>
              <a:t>-union/contact/social-</a:t>
            </a:r>
            <a:r>
              <a:rPr lang="en-GB" b="1" err="1">
                <a:hlinkClick r:id="rId6"/>
              </a:rPr>
              <a:t>networks_en</a:t>
            </a:r>
            <a:endParaRPr lang="en-GB" b="1"/>
          </a:p>
          <a:p>
            <a:endParaRPr lang="en-GB" sz="1600"/>
          </a:p>
        </p:txBody>
      </p:sp>
      <p:pic>
        <p:nvPicPr>
          <p:cNvPr id="17" name="Picture 3" descr="image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377" y="2323839"/>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4640" y="1359334"/>
            <a:ext cx="3243443" cy="1240348"/>
          </a:xfrm>
        </p:spPr>
        <p:txBody>
          <a:bodyPr/>
          <a:lstStyle/>
          <a:p>
            <a:r>
              <a:rPr lang="en-IE" sz="5400" b="1">
                <a:solidFill>
                  <a:schemeClr val="bg1"/>
                </a:solidFill>
              </a:rPr>
              <a:t>Thank you!</a:t>
            </a:r>
            <a:endParaRPr lang="en-GB" sz="5400" b="1">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2388" y="3840795"/>
            <a:ext cx="1291511" cy="1291511"/>
          </a:xfrm>
          <a:prstGeom prst="rect">
            <a:avLst/>
          </a:prstGeom>
        </p:spPr>
      </p:pic>
      <p:sp>
        <p:nvSpPr>
          <p:cNvPr id="7" name="Content Placeholder 2"/>
          <p:cNvSpPr txBox="1">
            <a:spLocks/>
          </p:cNvSpPr>
          <p:nvPr/>
        </p:nvSpPr>
        <p:spPr>
          <a:xfrm>
            <a:off x="665331" y="3701112"/>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a:solidFill>
                <a:srgbClr val="4D4D4D"/>
              </a:solidFill>
              <a:latin typeface="Arial"/>
            </a:endParaRPr>
          </a:p>
          <a:p>
            <a:pPr defTabSz="685800">
              <a:spcAft>
                <a:spcPts val="1350"/>
              </a:spcAft>
              <a:buClr>
                <a:srgbClr val="034EA2"/>
              </a:buClr>
            </a:pPr>
            <a:endParaRPr lang="en-GB" sz="1500" b="1">
              <a:solidFill>
                <a:srgbClr val="035DC1"/>
              </a:solidFill>
              <a:latin typeface="Arial"/>
              <a:hlinkClick r:id="rId4" invalidUrl="http:///"/>
            </a:endParaRPr>
          </a:p>
          <a:p>
            <a:pPr defTabSz="685800">
              <a:spcAft>
                <a:spcPts val="1350"/>
              </a:spcAft>
              <a:buClr>
                <a:srgbClr val="034EA2"/>
              </a:buClr>
            </a:pPr>
            <a:r>
              <a:rPr lang="en-GB" sz="1500" b="1">
                <a:solidFill>
                  <a:srgbClr val="035DC1"/>
                </a:solidFill>
                <a:latin typeface="Arial"/>
                <a:hlinkClick r:id="rId5"/>
              </a:rPr>
              <a:t>europa.eu/learning-corner</a:t>
            </a:r>
            <a:endParaRPr lang="en-GB" sz="1500" b="1">
              <a:solidFill>
                <a:srgbClr val="035DC1"/>
              </a:solidFill>
              <a:latin typeface="Arial"/>
              <a:cs typeface="Arial"/>
            </a:endParaRPr>
          </a:p>
          <a:p>
            <a:pPr defTabSz="685800">
              <a:spcAft>
                <a:spcPts val="1350"/>
              </a:spcAft>
              <a:buClr>
                <a:srgbClr val="034EA2"/>
              </a:buClr>
            </a:pPr>
            <a:r>
              <a:rPr lang="en-GB" sz="1500" b="1">
                <a:solidFill>
                  <a:srgbClr val="4D4D4D"/>
                </a:solidFill>
              </a:rPr>
              <a:t>✉ </a:t>
            </a:r>
            <a:r>
              <a:rPr lang="en-GB" sz="1500" b="1">
                <a:solidFill>
                  <a:srgbClr val="035DC1"/>
                </a:solidFill>
                <a:latin typeface="Arial"/>
                <a:hlinkClick r:id="rId6"/>
              </a:rPr>
              <a:t>COMM-A2@ec.europa.eu</a:t>
            </a:r>
            <a:endParaRPr lang="en-GB" sz="1500" b="1">
              <a:solidFill>
                <a:srgbClr val="035DC1"/>
              </a:solidFill>
              <a:latin typeface="Arial"/>
            </a:endParaRPr>
          </a:p>
          <a:p>
            <a:pPr defTabSz="685800">
              <a:spcAft>
                <a:spcPts val="1350"/>
              </a:spcAft>
              <a:buClr>
                <a:srgbClr val="034EA2"/>
              </a:buClr>
            </a:pPr>
            <a:endParaRPr lang="en-GB" sz="1500" b="1">
              <a:solidFill>
                <a:srgbClr val="035DC1"/>
              </a:solidFill>
              <a:latin typeface="Arial"/>
            </a:endParaRPr>
          </a:p>
        </p:txBody>
      </p:sp>
      <p:pic>
        <p:nvPicPr>
          <p:cNvPr id="8" name="Picture 7"/>
          <p:cNvPicPr>
            <a:picLocks noChangeAspect="1"/>
          </p:cNvPicPr>
          <p:nvPr/>
        </p:nvPicPr>
        <p:blipFill>
          <a:blip r:embed="rId7"/>
          <a:stretch>
            <a:fillRect/>
          </a:stretch>
        </p:blipFill>
        <p:spPr>
          <a:xfrm>
            <a:off x="665331" y="3666572"/>
            <a:ext cx="737002" cy="809387"/>
          </a:xfrm>
          <a:prstGeom prst="rect">
            <a:avLst/>
          </a:prstGeom>
        </p:spPr>
      </p:pic>
      <p:sp>
        <p:nvSpPr>
          <p:cNvPr id="9" name="Subtitle 2"/>
          <p:cNvSpPr txBox="1">
            <a:spLocks/>
          </p:cNvSpPr>
          <p:nvPr/>
        </p:nvSpPr>
        <p:spPr>
          <a:xfrm>
            <a:off x="707592" y="5581845"/>
            <a:ext cx="6524139" cy="795568"/>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a:solidFill>
                  <a:srgbClr val="FFFFFF">
                    <a:lumMod val="50000"/>
                  </a:srgbClr>
                </a:solidFill>
                <a:latin typeface="Arial"/>
              </a:rPr>
              <a:t>	  © European Union, 2022</a:t>
            </a:r>
          </a:p>
          <a:p>
            <a:pPr defTabSz="685800">
              <a:spcAft>
                <a:spcPts val="1350"/>
              </a:spcAft>
              <a:buClr>
                <a:srgbClr val="034EA2"/>
              </a:buClr>
            </a:pPr>
            <a:r>
              <a:rPr lang="en-US" sz="788">
                <a:solidFill>
                  <a:srgbClr val="FFFFFF">
                    <a:lumMod val="50000"/>
                  </a:srgbClr>
                </a:solidFill>
                <a:latin typeface="Arial"/>
              </a:rPr>
              <a:t>Unless otherwise noted the reuse of this presentation is </a:t>
            </a:r>
            <a:r>
              <a:rPr lang="en-US" sz="788" err="1">
                <a:solidFill>
                  <a:srgbClr val="FFFFFF">
                    <a:lumMod val="50000"/>
                  </a:srgbClr>
                </a:solidFill>
                <a:latin typeface="Arial"/>
              </a:rPr>
              <a:t>authorised</a:t>
            </a:r>
            <a:r>
              <a:rPr lang="en-US" sz="788">
                <a:solidFill>
                  <a:srgbClr val="FFFFFF">
                    <a:lumMod val="50000"/>
                  </a:srgbClr>
                </a:solidFill>
                <a:latin typeface="Arial"/>
              </a:rPr>
              <a:t> under the </a:t>
            </a:r>
            <a:r>
              <a:rPr lang="en-US" sz="788">
                <a:solidFill>
                  <a:srgbClr val="FFFFFF">
                    <a:lumMod val="50000"/>
                  </a:srgbClr>
                </a:solidFill>
                <a:latin typeface="Arial"/>
                <a:hlinkClick r:id="rId8"/>
              </a:rPr>
              <a:t>CC BY 4.0 </a:t>
            </a:r>
            <a:r>
              <a:rPr lang="en-US" sz="788">
                <a:solidFill>
                  <a:srgbClr val="FFFFFF">
                    <a:lumMod val="50000"/>
                  </a:srgbClr>
                </a:solidFill>
                <a:latin typeface="Arial"/>
              </a:rPr>
              <a:t>license. For any use or reproduction of elements that are not owned by the EU, permission may need to be sought directly from the respective right holders.</a:t>
            </a: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7592" y="5682343"/>
            <a:ext cx="767622" cy="268573"/>
          </a:xfrm>
          <a:prstGeom prst="rect">
            <a:avLst/>
          </a:prstGeom>
        </p:spPr>
      </p:pic>
      <p:sp>
        <p:nvSpPr>
          <p:cNvPr id="3" name="Rectangle 2">
            <a:extLst>
              <a:ext uri="{FF2B5EF4-FFF2-40B4-BE49-F238E27FC236}">
                <a16:creationId xmlns:a16="http://schemas.microsoft.com/office/drawing/2014/main" id="{2407E18C-00F5-3350-9E3B-00AEC66147C3}"/>
              </a:ext>
            </a:extLst>
          </p:cNvPr>
          <p:cNvSpPr/>
          <p:nvPr/>
        </p:nvSpPr>
        <p:spPr>
          <a:xfrm>
            <a:off x="390293" y="0"/>
            <a:ext cx="634598" cy="2553629"/>
          </a:xfrm>
          <a:prstGeom prst="rect">
            <a:avLst/>
          </a:prstGeom>
          <a:solidFill>
            <a:srgbClr val="034A90"/>
          </a:solidFill>
          <a:ln>
            <a:solidFill>
              <a:srgbClr val="034A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a:p>
          <a:p>
            <a:endParaRPr lang="fr-FR" sz="1600" b="1">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739993" y="66020"/>
            <a:ext cx="1939955" cy="584775"/>
          </a:xfrm>
          <a:prstGeom prst="rect">
            <a:avLst/>
          </a:prstGeom>
          <a:solidFill>
            <a:schemeClr val="bg1"/>
          </a:solidFill>
        </p:spPr>
        <p:txBody>
          <a:bodyPr wrap="none" rtlCol="0">
            <a:spAutoFit/>
          </a:bodyPr>
          <a:lstStyle/>
          <a:p>
            <a:r>
              <a:rPr lang="fr-FR" sz="3200" b="1">
                <a:solidFill>
                  <a:srgbClr val="2A4591"/>
                </a:solidFill>
                <a:latin typeface="Calibri" charset="0"/>
                <a:ea typeface="Calibri" charset="0"/>
                <a:cs typeface="Calibri" charset="0"/>
              </a:rPr>
              <a:t>The Basics</a:t>
            </a:r>
          </a:p>
        </p:txBody>
      </p:sp>
      <p:sp>
        <p:nvSpPr>
          <p:cNvPr id="12" name="Rectangle 11"/>
          <p:cNvSpPr/>
          <p:nvPr/>
        </p:nvSpPr>
        <p:spPr>
          <a:xfrm rot="16200000">
            <a:off x="8330638" y="5917045"/>
            <a:ext cx="1380506" cy="246221"/>
          </a:xfrm>
          <a:prstGeom prst="rect">
            <a:avLst/>
          </a:prstGeom>
        </p:spPr>
        <p:txBody>
          <a:bodyPr wrap="none">
            <a:spAutoFit/>
          </a:bodyPr>
          <a:lstStyle/>
          <a:p>
            <a:r>
              <a:rPr lang="fr-FR" sz="1000" b="1">
                <a:solidFill>
                  <a:srgbClr val="2A4591"/>
                </a:solidFill>
                <a:latin typeface="Arial" charset="0"/>
                <a:ea typeface="Arial" charset="0"/>
                <a:cs typeface="Arial" charset="0"/>
              </a:rPr>
              <a:t>WHAT IS EUROPE?</a:t>
            </a:r>
          </a:p>
        </p:txBody>
      </p:sp>
      <p:cxnSp>
        <p:nvCxnSpPr>
          <p:cNvPr id="13" name="Connecteur droit 12"/>
          <p:cNvCxnSpPr/>
          <p:nvPr/>
        </p:nvCxnSpPr>
        <p:spPr>
          <a:xfrm>
            <a:off x="8897779" y="5351628"/>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7056DDE-49D4-EFD1-E2DE-175D87E9CD36}"/>
              </a:ext>
            </a:extLst>
          </p:cNvPr>
          <p:cNvSpPr txBox="1"/>
          <p:nvPr/>
        </p:nvSpPr>
        <p:spPr>
          <a:xfrm>
            <a:off x="1145447" y="5006876"/>
            <a:ext cx="2623666" cy="1200329"/>
          </a:xfrm>
          <a:prstGeom prst="rect">
            <a:avLst/>
          </a:prstGeom>
          <a:solidFill>
            <a:schemeClr val="bg1"/>
          </a:solidFill>
          <a:ln w="28575">
            <a:solidFill>
              <a:schemeClr val="accent2">
                <a:lumMod val="60000"/>
                <a:lumOff val="40000"/>
              </a:schemeClr>
            </a:solidFill>
          </a:ln>
        </p:spPr>
        <p:txBody>
          <a:bodyPr wrap="square" rtlCol="0">
            <a:spAutoFit/>
          </a:bodyPr>
          <a:lstStyle/>
          <a:p>
            <a:r>
              <a:rPr lang="en-IE" b="1"/>
              <a:t>Europe:</a:t>
            </a:r>
          </a:p>
          <a:p>
            <a:r>
              <a:rPr lang="en-IE"/>
              <a:t>1 of 7 continents</a:t>
            </a:r>
          </a:p>
          <a:p>
            <a:r>
              <a:rPr lang="en-IE"/>
              <a:t>44 countries</a:t>
            </a:r>
          </a:p>
          <a:p>
            <a:r>
              <a:rPr lang="en-IE"/>
              <a:t>Over 700 million people</a:t>
            </a:r>
          </a:p>
        </p:txBody>
      </p:sp>
      <p:sp>
        <p:nvSpPr>
          <p:cNvPr id="4" name="TextBox 3">
            <a:extLst>
              <a:ext uri="{FF2B5EF4-FFF2-40B4-BE49-F238E27FC236}">
                <a16:creationId xmlns:a16="http://schemas.microsoft.com/office/drawing/2014/main" id="{FA62541C-52D6-18CA-9A34-B3F1E79003C0}"/>
              </a:ext>
            </a:extLst>
          </p:cNvPr>
          <p:cNvSpPr txBox="1"/>
          <p:nvPr/>
        </p:nvSpPr>
        <p:spPr>
          <a:xfrm>
            <a:off x="5568764" y="5006876"/>
            <a:ext cx="2623666" cy="923330"/>
          </a:xfrm>
          <a:prstGeom prst="rect">
            <a:avLst/>
          </a:prstGeom>
          <a:solidFill>
            <a:schemeClr val="bg1"/>
          </a:solidFill>
          <a:ln w="28575">
            <a:solidFill>
              <a:srgbClr val="084B8E"/>
            </a:solidFill>
          </a:ln>
        </p:spPr>
        <p:txBody>
          <a:bodyPr wrap="square" rtlCol="0">
            <a:spAutoFit/>
          </a:bodyPr>
          <a:lstStyle/>
          <a:p>
            <a:r>
              <a:rPr lang="en-IE" b="1"/>
              <a:t>EU:</a:t>
            </a:r>
          </a:p>
          <a:p>
            <a:r>
              <a:rPr lang="en-IE"/>
              <a:t>27 countries</a:t>
            </a:r>
          </a:p>
          <a:p>
            <a:r>
              <a:rPr lang="en-IE"/>
              <a:t>447 million people</a:t>
            </a:r>
          </a:p>
        </p:txBody>
      </p:sp>
      <p:sp>
        <p:nvSpPr>
          <p:cNvPr id="7" name="Rectangle 6">
            <a:extLst>
              <a:ext uri="{FF2B5EF4-FFF2-40B4-BE49-F238E27FC236}">
                <a16:creationId xmlns:a16="http://schemas.microsoft.com/office/drawing/2014/main" id="{899FB89C-A961-0C66-F64E-E1564E2ADB3B}"/>
              </a:ext>
            </a:extLst>
          </p:cNvPr>
          <p:cNvSpPr/>
          <p:nvPr/>
        </p:nvSpPr>
        <p:spPr>
          <a:xfrm>
            <a:off x="3877056" y="2145036"/>
            <a:ext cx="1430924" cy="1178292"/>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4" name="Straight Connector 13">
            <a:extLst>
              <a:ext uri="{FF2B5EF4-FFF2-40B4-BE49-F238E27FC236}">
                <a16:creationId xmlns:a16="http://schemas.microsoft.com/office/drawing/2014/main" id="{8058DAEA-BBFC-BCB3-5611-2AF554B76F81}"/>
              </a:ext>
            </a:extLst>
          </p:cNvPr>
          <p:cNvCxnSpPr>
            <a:cxnSpLocks/>
          </p:cNvCxnSpPr>
          <p:nvPr/>
        </p:nvCxnSpPr>
        <p:spPr>
          <a:xfrm flipH="1">
            <a:off x="1145447" y="2145036"/>
            <a:ext cx="2731609" cy="286184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E931251-6380-5A1D-1C3E-8DF0EC0D83C4}"/>
              </a:ext>
            </a:extLst>
          </p:cNvPr>
          <p:cNvCxnSpPr>
            <a:cxnSpLocks/>
          </p:cNvCxnSpPr>
          <p:nvPr/>
        </p:nvCxnSpPr>
        <p:spPr>
          <a:xfrm flipH="1">
            <a:off x="3769113" y="3323328"/>
            <a:ext cx="1538867" cy="2883877"/>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4240737-6BA2-575E-FF7A-777141097382}"/>
              </a:ext>
            </a:extLst>
          </p:cNvPr>
          <p:cNvCxnSpPr>
            <a:cxnSpLocks/>
          </p:cNvCxnSpPr>
          <p:nvPr/>
        </p:nvCxnSpPr>
        <p:spPr>
          <a:xfrm>
            <a:off x="5012027" y="3140740"/>
            <a:ext cx="1199202" cy="1866136"/>
          </a:xfrm>
          <a:prstGeom prst="line">
            <a:avLst/>
          </a:prstGeom>
          <a:ln w="28575">
            <a:solidFill>
              <a:srgbClr val="084B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30638" y="5859971"/>
            <a:ext cx="1380506" cy="246221"/>
          </a:xfrm>
          <a:prstGeom prst="rect">
            <a:avLst/>
          </a:prstGeom>
          <a:solidFill>
            <a:schemeClr val="bg1"/>
          </a:solidFill>
        </p:spPr>
        <p:txBody>
          <a:bodyPr wrap="none">
            <a:spAutoFit/>
          </a:bodyPr>
          <a:lstStyle/>
          <a:p>
            <a:r>
              <a:rPr lang="fr-FR" sz="1000" b="1">
                <a:solidFill>
                  <a:srgbClr val="2A4591"/>
                </a:solidFill>
                <a:latin typeface="Arial" charset="0"/>
                <a:ea typeface="Arial" charset="0"/>
                <a:cs typeface="Arial" charset="0"/>
              </a:rPr>
              <a:t>WHAT IS EUROPE?</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9" y="361489"/>
            <a:ext cx="3188706" cy="596205"/>
          </a:xfrm>
          <a:prstGeom prst="rect">
            <a:avLst/>
          </a:prstGeom>
          <a:solidFill>
            <a:schemeClr val="bg1"/>
          </a:solidFill>
        </p:spPr>
        <p:txBody>
          <a:bodyPr wrap="square" rtlCol="0">
            <a:spAutoFit/>
          </a:bodyPr>
          <a:lstStyle/>
          <a:p>
            <a:r>
              <a:rPr lang="en-IE" sz="3200" b="1">
                <a:solidFill>
                  <a:srgbClr val="2A4591"/>
                </a:solidFill>
                <a:latin typeface="Calibri" charset="0"/>
                <a:ea typeface="Calibri" charset="0"/>
                <a:cs typeface="Calibri" charset="0"/>
              </a:rPr>
              <a:t>European Culture</a:t>
            </a:r>
          </a:p>
        </p:txBody>
      </p:sp>
      <p:cxnSp>
        <p:nvCxnSpPr>
          <p:cNvPr id="12" name="Connecteur droit 11"/>
          <p:cNvCxnSpPr/>
          <p:nvPr/>
        </p:nvCxnSpPr>
        <p:spPr>
          <a:xfrm>
            <a:off x="8897779" y="5294554"/>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2" name="TextBox 1">
            <a:extLst>
              <a:ext uri="{FF2B5EF4-FFF2-40B4-BE49-F238E27FC236}">
                <a16:creationId xmlns:a16="http://schemas.microsoft.com/office/drawing/2014/main" id="{6A0A35AF-1DD0-4FBA-1E3A-DD17977256C6}"/>
              </a:ext>
            </a:extLst>
          </p:cNvPr>
          <p:cNvSpPr txBox="1"/>
          <p:nvPr/>
        </p:nvSpPr>
        <p:spPr>
          <a:xfrm>
            <a:off x="2926080" y="4789169"/>
            <a:ext cx="5817870" cy="189128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a:solidFill>
                  <a:srgbClr val="2A4591"/>
                </a:solidFill>
                <a:latin typeface="Calibri"/>
                <a:ea typeface="Calibri"/>
                <a:cs typeface="Calibri"/>
              </a:rPr>
              <a:t>European culture and diversity have been shaped by:</a:t>
            </a:r>
          </a:p>
          <a:p>
            <a:pPr marL="285750" indent="-285750">
              <a:lnSpc>
                <a:spcPct val="150000"/>
              </a:lnSpc>
              <a:buFont typeface="Arial"/>
              <a:buChar char="•"/>
            </a:pPr>
            <a:r>
              <a:rPr lang="en-US" sz="2000" b="1">
                <a:solidFill>
                  <a:srgbClr val="2A4591"/>
                </a:solidFill>
                <a:latin typeface="Calibri"/>
                <a:ea typeface="Calibri"/>
                <a:cs typeface="Calibri"/>
              </a:rPr>
              <a:t>Ancient Greece and Rome</a:t>
            </a:r>
          </a:p>
          <a:p>
            <a:pPr marL="285750" indent="-285750">
              <a:lnSpc>
                <a:spcPct val="150000"/>
              </a:lnSpc>
              <a:buFont typeface="Arial"/>
              <a:buChar char="•"/>
            </a:pPr>
            <a:r>
              <a:rPr lang="en-US" sz="2000" b="1">
                <a:solidFill>
                  <a:srgbClr val="2A4591"/>
                </a:solidFill>
                <a:latin typeface="Calibri"/>
                <a:ea typeface="Calibri"/>
                <a:cs typeface="Calibri"/>
              </a:rPr>
              <a:t>Reformation and Enlightenment</a:t>
            </a:r>
          </a:p>
          <a:p>
            <a:pPr marL="285750" indent="-285750">
              <a:lnSpc>
                <a:spcPct val="150000"/>
              </a:lnSpc>
              <a:buFont typeface="Arial"/>
              <a:buChar char="•"/>
            </a:pPr>
            <a:r>
              <a:rPr lang="en-US" sz="2000" b="1">
                <a:solidFill>
                  <a:srgbClr val="2A4591"/>
                </a:solidFill>
                <a:latin typeface="Calibri"/>
                <a:ea typeface="Calibri"/>
                <a:cs typeface="Calibri"/>
              </a:rPr>
              <a:t>Parliamentarism and social rights</a:t>
            </a:r>
          </a:p>
        </p:txBody>
      </p:sp>
    </p:spTree>
    <p:extLst>
      <p:ext uri="{BB962C8B-B14F-4D97-AF65-F5344CB8AC3E}">
        <p14:creationId xmlns:p14="http://schemas.microsoft.com/office/powerpoint/2010/main" val="3566748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5BD000C-A03B-1C65-EBFB-DDB0FEA69CBE}"/>
              </a:ext>
            </a:extLst>
          </p:cNvPr>
          <p:cNvSpPr txBox="1"/>
          <p:nvPr/>
        </p:nvSpPr>
        <p:spPr>
          <a:xfrm>
            <a:off x="388620" y="937260"/>
            <a:ext cx="4366260" cy="3416320"/>
          </a:xfrm>
          <a:prstGeom prst="rect">
            <a:avLst/>
          </a:prstGeom>
          <a:solidFill>
            <a:schemeClr val="accent1">
              <a:lumMod val="20000"/>
              <a:lumOff val="80000"/>
            </a:schemeClr>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ea typeface="Calibri"/>
                <a:cs typeface="Calibri"/>
              </a:rPr>
              <a:t>Over the centuries, new styles of music, architecture and literature have inspired artists throughout Europe.</a:t>
            </a:r>
          </a:p>
          <a:p>
            <a:endParaRPr lang="en-GB">
              <a:solidFill>
                <a:srgbClr val="000000"/>
              </a:solidFill>
              <a:ea typeface="Calibri"/>
              <a:cs typeface="Calibri"/>
            </a:endParaRPr>
          </a:p>
          <a:p>
            <a:r>
              <a:rPr lang="en-GB">
                <a:solidFill>
                  <a:srgbClr val="000000"/>
                </a:solidFill>
                <a:ea typeface="Calibri"/>
                <a:cs typeface="Calibri"/>
              </a:rPr>
              <a:t>For example:</a:t>
            </a:r>
            <a:endParaRPr lang="en-GB"/>
          </a:p>
          <a:p>
            <a:endParaRPr lang="en-GB">
              <a:ea typeface="Calibri"/>
              <a:cs typeface="Calibri"/>
            </a:endParaRPr>
          </a:p>
          <a:p>
            <a:endParaRPr lang="fr-BE">
              <a:ea typeface="Calibri"/>
              <a:cs typeface="Calibri"/>
            </a:endParaRPr>
          </a:p>
          <a:p>
            <a:endParaRPr lang="fr-BE">
              <a:ea typeface="Calibri"/>
              <a:cs typeface="Calibri"/>
            </a:endParaRPr>
          </a:p>
          <a:p>
            <a:endParaRPr lang="fr-BE">
              <a:ea typeface="Calibri"/>
              <a:cs typeface="Calibri"/>
            </a:endParaRPr>
          </a:p>
          <a:p>
            <a:endParaRPr lang="fr-BE">
              <a:ea typeface="Calibri"/>
              <a:cs typeface="Calibri"/>
            </a:endParaRPr>
          </a:p>
          <a:p>
            <a:endParaRPr lang="fr-BE">
              <a:ea typeface="Calibri"/>
              <a:cs typeface="Calibri"/>
            </a:endParaRPr>
          </a:p>
          <a:p>
            <a:endParaRPr lang="fr-BE">
              <a:ea typeface="Calibri"/>
              <a:cs typeface="Calibri"/>
            </a:endParaRPr>
          </a:p>
        </p:txBody>
      </p:sp>
      <p:sp>
        <p:nvSpPr>
          <p:cNvPr id="2" name="ZoneTexte 1"/>
          <p:cNvSpPr txBox="1"/>
          <p:nvPr/>
        </p:nvSpPr>
        <p:spPr>
          <a:xfrm>
            <a:off x="762171" y="206235"/>
            <a:ext cx="4527228" cy="584775"/>
          </a:xfrm>
          <a:prstGeom prst="rect">
            <a:avLst/>
          </a:prstGeom>
          <a:noFill/>
        </p:spPr>
        <p:txBody>
          <a:bodyPr wrap="square" rtlCol="0">
            <a:spAutoFit/>
          </a:bodyPr>
          <a:lstStyle/>
          <a:p>
            <a:r>
              <a:rPr lang="en-IE" sz="3200" b="1">
                <a:solidFill>
                  <a:srgbClr val="2A4591"/>
                </a:solidFill>
                <a:latin typeface="Calibri" charset="0"/>
                <a:ea typeface="Calibri" charset="0"/>
                <a:cs typeface="Calibri" charset="0"/>
              </a:rPr>
              <a:t>European Artists</a:t>
            </a:r>
          </a:p>
        </p:txBody>
      </p:sp>
      <p:sp>
        <p:nvSpPr>
          <p:cNvPr id="8" name="Rectangle 7"/>
          <p:cNvSpPr/>
          <p:nvPr/>
        </p:nvSpPr>
        <p:spPr>
          <a:xfrm rot="16200000">
            <a:off x="8330637" y="6044636"/>
            <a:ext cx="1380506" cy="246221"/>
          </a:xfrm>
          <a:prstGeom prst="rect">
            <a:avLst/>
          </a:prstGeom>
        </p:spPr>
        <p:txBody>
          <a:bodyPr wrap="none">
            <a:spAutoFit/>
          </a:bodyPr>
          <a:lstStyle/>
          <a:p>
            <a:r>
              <a:rPr lang="fr-FR" sz="1000" b="1">
                <a:solidFill>
                  <a:srgbClr val="2A4591"/>
                </a:solidFill>
                <a:latin typeface="Arial" charset="0"/>
                <a:ea typeface="Arial" charset="0"/>
                <a:cs typeface="Arial" charset="0"/>
              </a:rPr>
              <a:t>WHAT IS EUROPE?</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Box 3"/>
          <p:cNvSpPr txBox="1"/>
          <p:nvPr/>
        </p:nvSpPr>
        <p:spPr>
          <a:xfrm>
            <a:off x="467329" y="2573637"/>
            <a:ext cx="1833463" cy="1754326"/>
          </a:xfrm>
          <a:prstGeom prst="rect">
            <a:avLst/>
          </a:prstGeom>
          <a:noFill/>
        </p:spPr>
        <p:txBody>
          <a:bodyPr wrap="square" lIns="91440" tIns="45720" rIns="91440" bIns="45720" rtlCol="0" anchor="t">
            <a:spAutoFit/>
          </a:bodyPr>
          <a:lstStyle/>
          <a:p>
            <a:pPr marL="342900" indent="-342900">
              <a:buFont typeface="+mj-lt"/>
              <a:buAutoNum type="arabicPeriod"/>
            </a:pPr>
            <a:r>
              <a:rPr lang="fr-BE"/>
              <a:t>Pablo Picasso</a:t>
            </a:r>
            <a:endParaRPr lang="fr-BE">
              <a:ea typeface="Calibri"/>
              <a:cs typeface="Calibri"/>
            </a:endParaRPr>
          </a:p>
          <a:p>
            <a:pPr marL="342900" indent="-342900">
              <a:buFont typeface="+mj-lt"/>
              <a:buAutoNum type="arabicPeriod"/>
            </a:pPr>
            <a:r>
              <a:rPr lang="en-GB"/>
              <a:t>Ludwig van </a:t>
            </a:r>
            <a:r>
              <a:rPr lang="fr-BE"/>
              <a:t>Beethoven</a:t>
            </a:r>
            <a:endParaRPr lang="fr-BE">
              <a:ea typeface="Calibri"/>
              <a:cs typeface="Calibri"/>
            </a:endParaRPr>
          </a:p>
          <a:p>
            <a:pPr marL="342900" indent="-342900">
              <a:buFont typeface="+mj-lt"/>
              <a:buAutoNum type="arabicPeriod"/>
            </a:pPr>
            <a:r>
              <a:rPr lang="fr-BE"/>
              <a:t>Alfons Mucha</a:t>
            </a:r>
            <a:endParaRPr lang="fr-BE">
              <a:ea typeface="Calibri"/>
              <a:cs typeface="Calibri"/>
            </a:endParaRPr>
          </a:p>
          <a:p>
            <a:pPr marL="342900" indent="-342900">
              <a:buFont typeface="+mj-lt"/>
              <a:buAutoNum type="arabicPeriod"/>
            </a:pPr>
            <a:r>
              <a:rPr lang="en-US"/>
              <a:t>Hilma </a:t>
            </a:r>
            <a:r>
              <a:rPr lang="en-US" err="1"/>
              <a:t>af</a:t>
            </a:r>
            <a:r>
              <a:rPr lang="en-US"/>
              <a:t> Klint </a:t>
            </a:r>
            <a:endParaRPr lang="en-US" b="1">
              <a:ea typeface="Calibri"/>
              <a:cs typeface="Calibri"/>
            </a:endParaRPr>
          </a:p>
          <a:p>
            <a:pPr marL="285750" indent="-285750">
              <a:buFont typeface="Arial" panose="020B0604020202020204" pitchFamily="34" charset="0"/>
              <a:buChar char="•"/>
            </a:pPr>
            <a:endParaRPr lang="fr-BE"/>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48966" y="477829"/>
            <a:ext cx="1322919" cy="1782554"/>
          </a:xfrm>
          <a:prstGeom prst="rect">
            <a:avLst/>
          </a:prstGeom>
          <a:ln>
            <a:solidFill>
              <a:schemeClr val="accent5">
                <a:lumMod val="75000"/>
              </a:schemeClr>
            </a:solidFill>
          </a:ln>
        </p:spPr>
      </p:pic>
      <p:sp>
        <p:nvSpPr>
          <p:cNvPr id="21" name="TextBox 20"/>
          <p:cNvSpPr txBox="1"/>
          <p:nvPr/>
        </p:nvSpPr>
        <p:spPr>
          <a:xfrm>
            <a:off x="2361515" y="2576583"/>
            <a:ext cx="2393451" cy="1754326"/>
          </a:xfrm>
          <a:prstGeom prst="rect">
            <a:avLst/>
          </a:prstGeom>
          <a:noFill/>
        </p:spPr>
        <p:txBody>
          <a:bodyPr wrap="square" rtlCol="0">
            <a:spAutoFit/>
          </a:bodyPr>
          <a:lstStyle/>
          <a:p>
            <a:pPr marL="342900" indent="-342900">
              <a:buFont typeface="+mj-lt"/>
              <a:buAutoNum type="arabicPeriod" startAt="5"/>
            </a:pPr>
            <a:r>
              <a:rPr lang="fr-BE"/>
              <a:t>Stefan Zweig</a:t>
            </a:r>
          </a:p>
          <a:p>
            <a:pPr marL="342900" indent="-342900">
              <a:buFont typeface="+mj-lt"/>
              <a:buAutoNum type="arabicPeriod" startAt="6"/>
            </a:pPr>
            <a:r>
              <a:rPr lang="en-US" err="1"/>
              <a:t>Wisława</a:t>
            </a:r>
            <a:r>
              <a:rPr lang="en-US"/>
              <a:t> </a:t>
            </a:r>
            <a:r>
              <a:rPr lang="en-US" err="1"/>
              <a:t>Szymborska</a:t>
            </a:r>
            <a:endParaRPr lang="en-US"/>
          </a:p>
          <a:p>
            <a:pPr marL="342900" indent="-342900">
              <a:buFont typeface="+mj-lt"/>
              <a:buAutoNum type="arabicPeriod" startAt="6"/>
            </a:pPr>
            <a:r>
              <a:rPr lang="en-US"/>
              <a:t>Simone de Beauvoir</a:t>
            </a:r>
          </a:p>
          <a:p>
            <a:pPr marL="342900" indent="-342900">
              <a:buFont typeface="+mj-lt"/>
              <a:buAutoNum type="arabicPeriod" startAt="6"/>
            </a:pPr>
            <a:r>
              <a:rPr lang="en-US"/>
              <a:t>Magda </a:t>
            </a:r>
            <a:r>
              <a:rPr lang="en-US" err="1"/>
              <a:t>Szabó</a:t>
            </a:r>
            <a:endParaRPr lang="en-US"/>
          </a:p>
          <a:p>
            <a:pPr marL="285750" indent="-285750">
              <a:buFont typeface="Arial" panose="020B0604020202020204" pitchFamily="34" charset="0"/>
              <a:buChar char="•"/>
            </a:pPr>
            <a:endParaRPr lang="fr-BE">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521399"/>
            <a:ext cx="1301336" cy="1856261"/>
          </a:xfrm>
          <a:prstGeom prst="rect">
            <a:avLst/>
          </a:prstGeom>
          <a:ln>
            <a:solidFill>
              <a:schemeClr val="accent5">
                <a:lumMod val="75000"/>
              </a:schemeClr>
            </a:solidFill>
          </a:ln>
        </p:spPr>
      </p:pic>
      <p:sp>
        <p:nvSpPr>
          <p:cNvPr id="20" name="TextBox 19"/>
          <p:cNvSpPr txBox="1"/>
          <p:nvPr/>
        </p:nvSpPr>
        <p:spPr>
          <a:xfrm>
            <a:off x="7634615" y="2073188"/>
            <a:ext cx="1118692"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6499" y="495986"/>
            <a:ext cx="1280780" cy="1788850"/>
          </a:xfrm>
          <a:prstGeom prst="rect">
            <a:avLst/>
          </a:prstGeom>
          <a:ln>
            <a:solidFill>
              <a:schemeClr val="accent5">
                <a:lumMod val="75000"/>
              </a:schemeClr>
            </a:solidFill>
          </a:ln>
        </p:spPr>
      </p:pic>
      <p:sp>
        <p:nvSpPr>
          <p:cNvPr id="27" name="TextBox 26"/>
          <p:cNvSpPr txBox="1"/>
          <p:nvPr/>
        </p:nvSpPr>
        <p:spPr>
          <a:xfrm>
            <a:off x="5581061" y="2104521"/>
            <a:ext cx="826447"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1981" y="4635117"/>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49122" y="4214425"/>
            <a:ext cx="893425" cy="184666"/>
          </a:xfrm>
          <a:prstGeom prst="rect">
            <a:avLst/>
          </a:prstGeom>
          <a:noFill/>
        </p:spPr>
        <p:txBody>
          <a:bodyPr wrap="square" lIns="91440" tIns="45720" rIns="91440" bIns="45720" rtlCol="0" anchor="t">
            <a:spAutoFit/>
          </a:bodyPr>
          <a:lstStyle/>
          <a:p>
            <a:r>
              <a:rPr lang="fr-BE" sz="600" i="1">
                <a:solidFill>
                  <a:schemeClr val="bg1"/>
                </a:solidFill>
              </a:rPr>
              <a:t>© </a:t>
            </a:r>
            <a:r>
              <a:rPr lang="fr-BE" sz="600">
                <a:solidFill>
                  <a:schemeClr val="bg1"/>
                </a:solidFill>
              </a:rPr>
              <a:t>PUBLIC DOMAIN</a:t>
            </a:r>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9474" y="2504221"/>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634302" y="4198097"/>
            <a:ext cx="808565"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19" name="TextBox 18"/>
          <p:cNvSpPr txBox="1"/>
          <p:nvPr/>
        </p:nvSpPr>
        <p:spPr>
          <a:xfrm>
            <a:off x="5648895" y="6301890"/>
            <a:ext cx="1030626"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31" name="Rectangle 30"/>
          <p:cNvSpPr/>
          <p:nvPr/>
        </p:nvSpPr>
        <p:spPr>
          <a:xfrm>
            <a:off x="2432120" y="4974658"/>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71371" y="5018767"/>
            <a:ext cx="1636941" cy="981075"/>
          </a:xfrm>
          <a:prstGeom prst="rect">
            <a:avLst/>
          </a:prstGeom>
        </p:spPr>
      </p:pic>
      <p:sp>
        <p:nvSpPr>
          <p:cNvPr id="1025" name="TextBox 1024"/>
          <p:cNvSpPr txBox="1"/>
          <p:nvPr/>
        </p:nvSpPr>
        <p:spPr>
          <a:xfrm>
            <a:off x="3757428" y="5940040"/>
            <a:ext cx="943259" cy="276999"/>
          </a:xfrm>
          <a:prstGeom prst="rect">
            <a:avLst/>
          </a:prstGeom>
          <a:noFill/>
        </p:spPr>
        <p:txBody>
          <a:bodyPr wrap="square" rtlCol="0">
            <a:spAutoFit/>
          </a:bodyPr>
          <a:lstStyle/>
          <a:p>
            <a:r>
              <a:rPr lang="fr-BE" sz="600" i="1"/>
              <a:t>© </a:t>
            </a:r>
            <a:r>
              <a:rPr lang="fr-BE" sz="600"/>
              <a:t>PUBLIC DOMAIN</a:t>
            </a:r>
          </a:p>
          <a:p>
            <a:endParaRPr lang="en-IE" sz="60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557" y="4625973"/>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275244" y="6320802"/>
            <a:ext cx="1013556"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029584" y="4642375"/>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666956" y="6308232"/>
            <a:ext cx="810584"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17" name="Flowchart: Connector 16"/>
          <p:cNvSpPr/>
          <p:nvPr/>
        </p:nvSpPr>
        <p:spPr>
          <a:xfrm>
            <a:off x="5075246" y="210530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1</a:t>
            </a:r>
          </a:p>
        </p:txBody>
      </p:sp>
      <p:sp>
        <p:nvSpPr>
          <p:cNvPr id="44" name="Flowchart: Connector 43"/>
          <p:cNvSpPr/>
          <p:nvPr/>
        </p:nvSpPr>
        <p:spPr>
          <a:xfrm>
            <a:off x="7069437" y="2102873"/>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2</a:t>
            </a:r>
          </a:p>
        </p:txBody>
      </p:sp>
      <p:sp>
        <p:nvSpPr>
          <p:cNvPr id="45" name="Flowchart: Connector 44"/>
          <p:cNvSpPr/>
          <p:nvPr/>
        </p:nvSpPr>
        <p:spPr>
          <a:xfrm>
            <a:off x="5082475" y="419936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3</a:t>
            </a:r>
          </a:p>
        </p:txBody>
      </p:sp>
      <p:sp>
        <p:nvSpPr>
          <p:cNvPr id="46" name="Flowchart: Connector 45"/>
          <p:cNvSpPr/>
          <p:nvPr/>
        </p:nvSpPr>
        <p:spPr>
          <a:xfrm>
            <a:off x="7062463" y="419839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4</a:t>
            </a:r>
          </a:p>
        </p:txBody>
      </p:sp>
      <p:sp>
        <p:nvSpPr>
          <p:cNvPr id="47" name="Flowchart: Connector 46"/>
          <p:cNvSpPr/>
          <p:nvPr/>
        </p:nvSpPr>
        <p:spPr>
          <a:xfrm>
            <a:off x="7068550" y="6304973"/>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8</a:t>
            </a:r>
          </a:p>
        </p:txBody>
      </p:sp>
      <p:sp>
        <p:nvSpPr>
          <p:cNvPr id="48" name="Flowchart: Connector 47"/>
          <p:cNvSpPr/>
          <p:nvPr/>
        </p:nvSpPr>
        <p:spPr>
          <a:xfrm>
            <a:off x="5079451" y="6301890"/>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7</a:t>
            </a:r>
          </a:p>
        </p:txBody>
      </p:sp>
      <p:sp>
        <p:nvSpPr>
          <p:cNvPr id="49" name="Flowchart: Connector 48"/>
          <p:cNvSpPr/>
          <p:nvPr/>
        </p:nvSpPr>
        <p:spPr>
          <a:xfrm>
            <a:off x="2472871" y="5924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6</a:t>
            </a:r>
          </a:p>
        </p:txBody>
      </p:sp>
      <p:sp>
        <p:nvSpPr>
          <p:cNvPr id="50" name="Flowchart: Connector 49"/>
          <p:cNvSpPr/>
          <p:nvPr/>
        </p:nvSpPr>
        <p:spPr>
          <a:xfrm>
            <a:off x="641535" y="631185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3597497" cy="584775"/>
          </a:xfrm>
          <a:prstGeom prst="rect">
            <a:avLst/>
          </a:prstGeom>
          <a:noFill/>
        </p:spPr>
        <p:txBody>
          <a:bodyPr wrap="square" rtlCol="0">
            <a:spAutoFit/>
          </a:bodyPr>
          <a:lstStyle/>
          <a:p>
            <a:r>
              <a:rPr lang="en-IE" sz="3200" b="1">
                <a:solidFill>
                  <a:srgbClr val="2A4591"/>
                </a:solidFill>
                <a:latin typeface="Calibri" charset="0"/>
                <a:ea typeface="Calibri" charset="0"/>
                <a:cs typeface="Calibri" charset="0"/>
              </a:rPr>
              <a:t>European Values</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a:solidFill>
                  <a:srgbClr val="2A4591"/>
                </a:solidFill>
                <a:latin typeface="Arial" charset="0"/>
                <a:ea typeface="Arial" charset="0"/>
                <a:cs typeface="Arial" charset="0"/>
              </a:rPr>
              <a:t>WHAT IS EUROPE?</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66503" y="1159714"/>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4704664" y="1159714"/>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58547" y="4128877"/>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7" name="Scroll: Vertical 6">
            <a:extLst>
              <a:ext uri="{FF2B5EF4-FFF2-40B4-BE49-F238E27FC236}">
                <a16:creationId xmlns:a16="http://schemas.microsoft.com/office/drawing/2014/main" id="{5AEA93D4-294D-264C-E735-5F8F4EF1E148}"/>
              </a:ext>
            </a:extLst>
          </p:cNvPr>
          <p:cNvSpPr/>
          <p:nvPr/>
        </p:nvSpPr>
        <p:spPr>
          <a:xfrm>
            <a:off x="255173" y="1413405"/>
            <a:ext cx="4281537" cy="4413237"/>
          </a:xfrm>
          <a:prstGeom prst="verticalScroll">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91B7DF2C-F5A3-7440-5622-B87B4CD5548B}"/>
              </a:ext>
            </a:extLst>
          </p:cNvPr>
          <p:cNvSpPr txBox="1"/>
          <p:nvPr/>
        </p:nvSpPr>
        <p:spPr>
          <a:xfrm>
            <a:off x="1009981" y="2118432"/>
            <a:ext cx="2771919" cy="3359061"/>
          </a:xfrm>
          <a:prstGeom prst="rect">
            <a:avLst/>
          </a:prstGeom>
          <a:noFill/>
        </p:spPr>
        <p:txBody>
          <a:bodyPr wrap="square">
            <a:spAutoFit/>
          </a:bodyPr>
          <a:lstStyle/>
          <a:p>
            <a:pPr marL="742950" indent="-742950">
              <a:lnSpc>
                <a:spcPct val="150000"/>
              </a:lnSpc>
              <a:buFont typeface="+mj-lt"/>
              <a:buAutoNum type="arabicPeriod"/>
            </a:pPr>
            <a:r>
              <a:rPr lang="en-US" sz="2400">
                <a:solidFill>
                  <a:schemeClr val="tx1"/>
                </a:solidFill>
              </a:rPr>
              <a:t>Human dignity</a:t>
            </a:r>
          </a:p>
          <a:p>
            <a:pPr marL="742950" indent="-742950">
              <a:lnSpc>
                <a:spcPct val="150000"/>
              </a:lnSpc>
              <a:buFont typeface="+mj-lt"/>
              <a:buAutoNum type="arabicPeriod"/>
            </a:pPr>
            <a:r>
              <a:rPr lang="en-US" sz="2400">
                <a:solidFill>
                  <a:schemeClr val="tx1"/>
                </a:solidFill>
              </a:rPr>
              <a:t>Freedom</a:t>
            </a:r>
          </a:p>
          <a:p>
            <a:pPr marL="742950" indent="-742950">
              <a:lnSpc>
                <a:spcPct val="150000"/>
              </a:lnSpc>
              <a:buFont typeface="+mj-lt"/>
              <a:buAutoNum type="arabicPeriod"/>
            </a:pPr>
            <a:r>
              <a:rPr lang="en-US" sz="2400">
                <a:solidFill>
                  <a:schemeClr val="tx1"/>
                </a:solidFill>
              </a:rPr>
              <a:t>Democracy</a:t>
            </a:r>
          </a:p>
          <a:p>
            <a:pPr marL="742950" indent="-742950">
              <a:lnSpc>
                <a:spcPct val="150000"/>
              </a:lnSpc>
              <a:buFont typeface="+mj-lt"/>
              <a:buAutoNum type="arabicPeriod"/>
            </a:pPr>
            <a:r>
              <a:rPr lang="en-US" sz="2400">
                <a:solidFill>
                  <a:schemeClr val="tx1"/>
                </a:solidFill>
              </a:rPr>
              <a:t>Equality</a:t>
            </a:r>
          </a:p>
          <a:p>
            <a:pPr marL="742950" indent="-742950">
              <a:lnSpc>
                <a:spcPct val="150000"/>
              </a:lnSpc>
              <a:buFont typeface="+mj-lt"/>
              <a:buAutoNum type="arabicPeriod"/>
            </a:pPr>
            <a:r>
              <a:rPr lang="en-IE" sz="2400">
                <a:solidFill>
                  <a:schemeClr val="tx1"/>
                </a:solidFill>
              </a:rPr>
              <a:t>Rule</a:t>
            </a:r>
            <a:r>
              <a:rPr lang="en-US" sz="2400">
                <a:solidFill>
                  <a:schemeClr val="tx1"/>
                </a:solidFill>
              </a:rPr>
              <a:t> of law</a:t>
            </a:r>
          </a:p>
          <a:p>
            <a:pPr marL="742950" indent="-742950">
              <a:lnSpc>
                <a:spcPct val="150000"/>
              </a:lnSpc>
              <a:buFont typeface="+mj-lt"/>
              <a:buAutoNum type="arabicPeriod"/>
            </a:pPr>
            <a:r>
              <a:rPr lang="en-US" sz="2400">
                <a:solidFill>
                  <a:schemeClr val="tx1"/>
                </a:solidFill>
              </a:rPr>
              <a:t>Human rights</a:t>
            </a:r>
          </a:p>
        </p:txBody>
      </p:sp>
    </p:spTree>
    <p:extLst>
      <p:ext uri="{BB962C8B-B14F-4D97-AF65-F5344CB8AC3E}">
        <p14:creationId xmlns:p14="http://schemas.microsoft.com/office/powerpoint/2010/main" val="37857216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034A90"/>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12cc50a-6100-433c-9888-46e6873f3252" xsi:nil="true"/>
    <lcf76f155ced4ddcb4097134ff3c332f xmlns="ca8317cf-74c1-4891-b748-a60e5112f8b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92858D-C1EE-4D50-990A-2B1393A9DCDC}">
  <ds:schemaRefs>
    <ds:schemaRef ds:uri="ca8317cf-74c1-4891-b748-a60e5112f8b7"/>
    <ds:schemaRef ds:uri="e12cc50a-6100-433c-9888-46e6873f32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B546A9F-19B3-4FD6-A3C9-9E9CE89A11A6}">
  <ds:schemaRefs>
    <ds:schemaRef ds:uri="http://schemas.microsoft.com/sharepoint/v3/contenttype/forms"/>
  </ds:schemaRefs>
</ds:datastoreItem>
</file>

<file path=customXml/itemProps3.xml><?xml version="1.0" encoding="utf-8"?>
<ds:datastoreItem xmlns:ds="http://schemas.openxmlformats.org/officeDocument/2006/customXml" ds:itemID="{9498207B-C5BB-40AF-878C-F85FF343EAFC}">
  <ds:schemaRefs>
    <ds:schemaRef ds:uri="ca8317cf-74c1-4891-b748-a60e5112f8b7"/>
    <ds:schemaRef ds:uri="e12cc50a-6100-433c-9888-46e6873f32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 2013 - 2022</Template>
  <Application>Microsoft Office PowerPoint</Application>
  <PresentationFormat>On-screen Show (4:3)</PresentationFormat>
  <Slides>42</Slides>
  <Notes>39</Notes>
  <HiddenSlides>0</HiddenSlide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war to peace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Study, Work and Volunteering</vt:lpstr>
      <vt:lpstr>     Travel  </vt:lpstr>
      <vt:lpstr>      …and much more!  </vt:lpstr>
      <vt:lpstr>      EU Priorities  </vt:lpstr>
      <vt:lpstr>      Continuing EU Solidarity with Ukraine </vt:lpstr>
      <vt:lpstr>One charger for all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revision>1</cp:revision>
  <cp:lastPrinted>2019-09-03T09:29:06Z</cp:lastPrinted>
  <dcterms:created xsi:type="dcterms:W3CDTF">2018-11-12T13:20:47Z</dcterms:created>
  <dcterms:modified xsi:type="dcterms:W3CDTF">2025-05-02T15:10:12Z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2023-02-01T10:46:13Z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9a856ff0-ee89-4fdf-bd0b-1010a3d82b59</vt:lpwstr>
  </property>
  <property fmtid="{D5CDD505-2E9C-101B-9397-08002B2CF9AE}" pid="8" name="MSIP_Label_6bd9ddd1-4d20-43f6-abfa-fc3c07406f94_ContentBits">
    <vt:lpwstr>0</vt:lpwstr>
  </property>
  <property fmtid="{D5CDD505-2E9C-101B-9397-08002B2CF9AE}" pid="9" name="ContentTypeId">
    <vt:lpwstr>0x010100818212F5ED34EE4CA15627EC18897D88</vt:lpwstr>
  </property>
</Properties>
</file>