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3"/>
    <p:sldMasterId id="2147483698" r:id="rId4"/>
  </p:sldMasterIdLst>
  <p:notesMasterIdLst>
    <p:notesMasterId r:id="rId46"/>
  </p:notesMasterIdLst>
  <p:handoutMasterIdLst>
    <p:handoutMasterId r:id="rId47"/>
  </p:handoutMasterIdLst>
  <p:sldIdLst>
    <p:sldId id="327" r:id="rId5"/>
    <p:sldId id="423" r:id="rId6"/>
    <p:sldId id="347" r:id="rId7"/>
    <p:sldId id="294" r:id="rId8"/>
    <p:sldId id="396" r:id="rId9"/>
    <p:sldId id="354" r:id="rId10"/>
    <p:sldId id="355" r:id="rId11"/>
    <p:sldId id="356" r:id="rId12"/>
    <p:sldId id="357" r:id="rId13"/>
    <p:sldId id="417" r:id="rId14"/>
    <p:sldId id="416" r:id="rId15"/>
    <p:sldId id="348" r:id="rId16"/>
    <p:sldId id="346" r:id="rId17"/>
    <p:sldId id="410" r:id="rId18"/>
    <p:sldId id="398" r:id="rId19"/>
    <p:sldId id="300" r:id="rId20"/>
    <p:sldId id="413" r:id="rId21"/>
    <p:sldId id="314" r:id="rId22"/>
    <p:sldId id="428" r:id="rId23"/>
    <p:sldId id="349" r:id="rId24"/>
    <p:sldId id="425" r:id="rId25"/>
    <p:sldId id="406" r:id="rId26"/>
    <p:sldId id="407" r:id="rId27"/>
    <p:sldId id="408" r:id="rId28"/>
    <p:sldId id="426" r:id="rId29"/>
    <p:sldId id="431" r:id="rId30"/>
    <p:sldId id="334" r:id="rId31"/>
    <p:sldId id="350" r:id="rId32"/>
    <p:sldId id="384" r:id="rId33"/>
    <p:sldId id="390" r:id="rId34"/>
    <p:sldId id="385" r:id="rId35"/>
    <p:sldId id="352" r:id="rId36"/>
    <p:sldId id="339" r:id="rId37"/>
    <p:sldId id="393" r:id="rId38"/>
    <p:sldId id="395" r:id="rId39"/>
    <p:sldId id="394" r:id="rId40"/>
    <p:sldId id="435" r:id="rId41"/>
    <p:sldId id="437" r:id="rId42"/>
    <p:sldId id="342" r:id="rId43"/>
    <p:sldId id="343" r:id="rId44"/>
    <p:sldId id="430" r:id="rId45"/>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ÍNDICE" id="{51FA4466-1705-B94D-BF4F-554C4F735700}">
          <p14:sldIdLst>
            <p14:sldId id="423"/>
            <p14:sldId id="347"/>
          </p14:sldIdLst>
        </p14:section>
        <p14:section name="¿QUÉ ES EUROPA?" id="{EC384AE8-3301-F140-B97D-95A80BA374C4}">
          <p14:sldIdLst>
            <p14:sldId id="294"/>
            <p14:sldId id="396"/>
            <p14:sldId id="354"/>
            <p14:sldId id="355"/>
            <p14:sldId id="356"/>
            <p14:sldId id="357"/>
            <p14:sldId id="417"/>
            <p14:sldId id="416"/>
          </p14:sldIdLst>
        </p14:section>
        <p14:section name="EL PROYECTO EUROPEO" id="{BA3F5049-C3DF-E349-90D6-8E6AF1360F92}">
          <p14:sldIdLst>
            <p14:sldId id="348"/>
            <p14:sldId id="346"/>
            <p14:sldId id="410"/>
            <p14:sldId id="398"/>
            <p14:sldId id="300"/>
            <p14:sldId id="413"/>
            <p14:sldId id="314"/>
            <p14:sldId id="428"/>
          </p14:sldIdLst>
        </p14:section>
        <p14:section name="¿QUÉ HACE LA UNIÓN EUROPEA?" id="{5E61B94E-74E9-E84B-ACFB-56066B76546E}">
          <p14:sldIdLst>
            <p14:sldId id="349"/>
            <p14:sldId id="425"/>
            <p14:sldId id="406"/>
            <p14:sldId id="407"/>
            <p14:sldId id="408"/>
            <p14:sldId id="426"/>
            <p14:sldId id="431"/>
            <p14:sldId id="334"/>
          </p14:sldIdLst>
        </p14:section>
        <p14:section name="¿CÓMO FUNCIONA LA UNIÓN EUROPEA?" id="{AB4CD371-728D-8742-BF17-A81C6428FE04}">
          <p14:sldIdLst>
            <p14:sldId id="350"/>
            <p14:sldId id="384"/>
            <p14:sldId id="390"/>
            <p14:sldId id="385"/>
            <p14:sldId id="352"/>
            <p14:sldId id="339"/>
            <p14:sldId id="393"/>
            <p14:sldId id="395"/>
            <p14:sldId id="394"/>
            <p14:sldId id="435"/>
            <p14:sldId id="437"/>
          </p14:sldIdLst>
        </p14:section>
        <p14:section name="¿CÓMO PUEDO SABER MÁS COSAS SOBRE LA UE?" id="{4DEDCB1D-88D9-A345-A677-739D4EF1E4F1}">
          <p14:sldIdLst>
            <p14:sldId id="342"/>
          </p14:sldIdLst>
        </p14:section>
        <p14:section name="NOS MANTENEMOS EN CONTACTO"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3B9598-1BBE-D020-03FC-5F52AFEF56D0}" v="1" dt="2025-05-02T15:11:35.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44" autoAdjust="0"/>
    <p:restoredTop sz="83212" autoAdjust="0"/>
  </p:normalViewPr>
  <p:slideViewPr>
    <p:cSldViewPr snapToGrid="0" snapToObjects="1">
      <p:cViewPr varScale="1">
        <p:scale>
          <a:sx n="62" d="100"/>
          <a:sy n="62" d="100"/>
        </p:scale>
        <p:origin x="1460" y="52"/>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KONEN Essi (COMM)" userId="S::essi.pekonen@ec.europa.eu::faa4a04e-b659-4410-aa26-bf3b85a833eb" providerId="AD" clId="Web-{9F86B454-F9B0-C6D1-E25A-C1F227C0FA89}"/>
    <pc:docChg chg="delSld modSection">
      <pc:chgData name="PEKONEN Essi (COMM)" userId="S::essi.pekonen@ec.europa.eu::faa4a04e-b659-4410-aa26-bf3b85a833eb" providerId="AD" clId="Web-{9F86B454-F9B0-C6D1-E25A-C1F227C0FA89}" dt="2024-07-03T07:58:21.525" v="2"/>
      <pc:docMkLst>
        <pc:docMk/>
      </pc:docMkLst>
      <pc:sldChg chg="del">
        <pc:chgData name="PEKONEN Essi (COMM)" userId="S::essi.pekonen@ec.europa.eu::faa4a04e-b659-4410-aa26-bf3b85a833eb" providerId="AD" clId="Web-{9F86B454-F9B0-C6D1-E25A-C1F227C0FA89}" dt="2024-07-03T07:58:20.353" v="1"/>
        <pc:sldMkLst>
          <pc:docMk/>
          <pc:sldMk cId="2298217229" sldId="257"/>
        </pc:sldMkLst>
      </pc:sldChg>
      <pc:sldChg chg="del">
        <pc:chgData name="PEKONEN Essi (COMM)" userId="S::essi.pekonen@ec.europa.eu::faa4a04e-b659-4410-aa26-bf3b85a833eb" providerId="AD" clId="Web-{9F86B454-F9B0-C6D1-E25A-C1F227C0FA89}" dt="2024-07-03T07:58:17.509" v="0"/>
        <pc:sldMkLst>
          <pc:docMk/>
          <pc:sldMk cId="3066518217" sldId="432"/>
        </pc:sldMkLst>
      </pc:sldChg>
      <pc:sldChg chg="del">
        <pc:chgData name="PEKONEN Essi (COMM)" userId="S::essi.pekonen@ec.europa.eu::faa4a04e-b659-4410-aa26-bf3b85a833eb" providerId="AD" clId="Web-{9F86B454-F9B0-C6D1-E25A-C1F227C0FA89}" dt="2024-07-03T07:58:21.525" v="2"/>
        <pc:sldMkLst>
          <pc:docMk/>
          <pc:sldMk cId="2006266051" sldId="433"/>
        </pc:sldMkLst>
      </pc:sldChg>
    </pc:docChg>
  </pc:docChgLst>
  <pc:docChgLst>
    <pc:chgData name="ORETANO Manuela (COMM)" userId="S::manuela.oretano@ec.europa.eu::c302b6c1-a6cf-48e9-bad6-372049ac2824" providerId="AD" clId="Web-{4FB899F6-A836-B92F-1AA3-11FD5DFCA7CC}"/>
    <pc:docChg chg="modSld">
      <pc:chgData name="ORETANO Manuela (COMM)" userId="S::manuela.oretano@ec.europa.eu::c302b6c1-a6cf-48e9-bad6-372049ac2824" providerId="AD" clId="Web-{4FB899F6-A836-B92F-1AA3-11FD5DFCA7CC}" dt="2025-01-10T11:38:02.380" v="2"/>
      <pc:docMkLst>
        <pc:docMk/>
      </pc:docMkLst>
      <pc:sldChg chg="modSp">
        <pc:chgData name="ORETANO Manuela (COMM)" userId="S::manuela.oretano@ec.europa.eu::c302b6c1-a6cf-48e9-bad6-372049ac2824" providerId="AD" clId="Web-{4FB899F6-A836-B92F-1AA3-11FD5DFCA7CC}" dt="2025-01-10T11:37:38.785" v="0"/>
        <pc:sldMkLst>
          <pc:docMk/>
          <pc:sldMk cId="3209097916" sldId="327"/>
        </pc:sldMkLst>
        <pc:picChg chg="mod">
          <ac:chgData name="ORETANO Manuela (COMM)" userId="S::manuela.oretano@ec.europa.eu::c302b6c1-a6cf-48e9-bad6-372049ac2824" providerId="AD" clId="Web-{4FB899F6-A836-B92F-1AA3-11FD5DFCA7CC}" dt="2025-01-10T11:37:38.785" v="0"/>
          <ac:picMkLst>
            <pc:docMk/>
            <pc:sldMk cId="3209097916" sldId="327"/>
            <ac:picMk id="6" creationId="{00000000-0000-0000-0000-000000000000}"/>
          </ac:picMkLst>
        </pc:picChg>
      </pc:sldChg>
      <pc:sldChg chg="modSp">
        <pc:chgData name="ORETANO Manuela (COMM)" userId="S::manuela.oretano@ec.europa.eu::c302b6c1-a6cf-48e9-bad6-372049ac2824" providerId="AD" clId="Web-{4FB899F6-A836-B92F-1AA3-11FD5DFCA7CC}" dt="2025-01-10T11:38:02.380" v="2"/>
        <pc:sldMkLst>
          <pc:docMk/>
          <pc:sldMk cId="4151216835" sldId="339"/>
        </pc:sldMkLst>
        <pc:picChg chg="mod">
          <ac:chgData name="ORETANO Manuela (COMM)" userId="S::manuela.oretano@ec.europa.eu::c302b6c1-a6cf-48e9-bad6-372049ac2824" providerId="AD" clId="Web-{4FB899F6-A836-B92F-1AA3-11FD5DFCA7CC}" dt="2025-01-10T11:38:02.380" v="2"/>
          <ac:picMkLst>
            <pc:docMk/>
            <pc:sldMk cId="4151216835" sldId="339"/>
            <ac:picMk id="4" creationId="{00000000-0000-0000-0000-000000000000}"/>
          </ac:picMkLst>
        </pc:picChg>
      </pc:sldChg>
      <pc:sldChg chg="modSp">
        <pc:chgData name="ORETANO Manuela (COMM)" userId="S::manuela.oretano@ec.europa.eu::c302b6c1-a6cf-48e9-bad6-372049ac2824" providerId="AD" clId="Web-{4FB899F6-A836-B92F-1AA3-11FD5DFCA7CC}" dt="2025-01-10T11:37:52.817" v="1"/>
        <pc:sldMkLst>
          <pc:docMk/>
          <pc:sldMk cId="1034728412" sldId="352"/>
        </pc:sldMkLst>
        <pc:picChg chg="mod">
          <ac:chgData name="ORETANO Manuela (COMM)" userId="S::manuela.oretano@ec.europa.eu::c302b6c1-a6cf-48e9-bad6-372049ac2824" providerId="AD" clId="Web-{4FB899F6-A836-B92F-1AA3-11FD5DFCA7CC}" dt="2025-01-10T11:37:52.817" v="1"/>
          <ac:picMkLst>
            <pc:docMk/>
            <pc:sldMk cId="1034728412" sldId="352"/>
            <ac:picMk id="15" creationId="{2F9512DC-1BC8-204B-B55A-31E4CAAF6952}"/>
          </ac:picMkLst>
        </pc:picChg>
      </pc:sldChg>
    </pc:docChg>
  </pc:docChgLst>
  <pc:docChgLst>
    <pc:chgData name="ORETANO Manuela (COMM)" userId="S::manuela.oretano@ec.europa.eu::c302b6c1-a6cf-48e9-bad6-372049ac2824" providerId="AD" clId="Web-{C11BD1F6-3C83-904F-FF91-F5010D91BCB7}"/>
    <pc:docChg chg="delSld modSld sldOrd modSection">
      <pc:chgData name="ORETANO Manuela (COMM)" userId="S::manuela.oretano@ec.europa.eu::c302b6c1-a6cf-48e9-bad6-372049ac2824" providerId="AD" clId="Web-{C11BD1F6-3C83-904F-FF91-F5010D91BCB7}" dt="2024-07-16T12:05:13.663" v="4" actId="20577"/>
      <pc:docMkLst>
        <pc:docMk/>
      </pc:docMkLst>
      <pc:sldChg chg="modSp ord">
        <pc:chgData name="ORETANO Manuela (COMM)" userId="S::manuela.oretano@ec.europa.eu::c302b6c1-a6cf-48e9-bad6-372049ac2824" providerId="AD" clId="Web-{C11BD1F6-3C83-904F-FF91-F5010D91BCB7}" dt="2024-07-16T12:05:13.663" v="4" actId="20577"/>
        <pc:sldMkLst>
          <pc:docMk/>
          <pc:sldMk cId="678533219" sldId="343"/>
        </pc:sldMkLst>
        <pc:spChg chg="mod">
          <ac:chgData name="ORETANO Manuela (COMM)" userId="S::manuela.oretano@ec.europa.eu::c302b6c1-a6cf-48e9-bad6-372049ac2824" providerId="AD" clId="Web-{C11BD1F6-3C83-904F-FF91-F5010D91BCB7}" dt="2024-07-16T12:05:13.663" v="4" actId="20577"/>
          <ac:spMkLst>
            <pc:docMk/>
            <pc:sldMk cId="678533219" sldId="343"/>
            <ac:spMk id="19" creationId="{00000000-0000-0000-0000-000000000000}"/>
          </ac:spMkLst>
        </pc:spChg>
      </pc:sldChg>
      <pc:sldChg chg="del">
        <pc:chgData name="ORETANO Manuela (COMM)" userId="S::manuela.oretano@ec.europa.eu::c302b6c1-a6cf-48e9-bad6-372049ac2824" providerId="AD" clId="Web-{C11BD1F6-3C83-904F-FF91-F5010D91BCB7}" dt="2024-07-16T12:01:53.775" v="0"/>
        <pc:sldMkLst>
          <pc:docMk/>
          <pc:sldMk cId="709964528" sldId="409"/>
        </pc:sldMkLst>
      </pc:sldChg>
    </pc:docChg>
  </pc:docChgLst>
  <pc:docChgLst>
    <pc:chgData name="ORETANO Manuela (COMM)" userId="S::manuela.oretano@ec.europa.eu::c302b6c1-a6cf-48e9-bad6-372049ac2824" providerId="AD" clId="Web-{3FA1E28E-23F8-BD10-C377-4E6E83CB52EA}"/>
    <pc:docChg chg="modSld">
      <pc:chgData name="ORETANO Manuela (COMM)" userId="S::manuela.oretano@ec.europa.eu::c302b6c1-a6cf-48e9-bad6-372049ac2824" providerId="AD" clId="Web-{3FA1E28E-23F8-BD10-C377-4E6E83CB52EA}" dt="2024-07-15T13:36:38.877" v="5"/>
      <pc:docMkLst>
        <pc:docMk/>
      </pc:docMkLst>
      <pc:sldChg chg="modNotes">
        <pc:chgData name="ORETANO Manuela (COMM)" userId="S::manuela.oretano@ec.europa.eu::c302b6c1-a6cf-48e9-bad6-372049ac2824" providerId="AD" clId="Web-{3FA1E28E-23F8-BD10-C377-4E6E83CB52EA}" dt="2024-07-15T13:31:52.633" v="2"/>
        <pc:sldMkLst>
          <pc:docMk/>
          <pc:sldMk cId="1225291961" sldId="408"/>
        </pc:sldMkLst>
      </pc:sldChg>
      <pc:sldChg chg="modNotes">
        <pc:chgData name="ORETANO Manuela (COMM)" userId="S::manuela.oretano@ec.europa.eu::c302b6c1-a6cf-48e9-bad6-372049ac2824" providerId="AD" clId="Web-{3FA1E28E-23F8-BD10-C377-4E6E83CB52EA}" dt="2024-07-15T13:33:52.481" v="3"/>
        <pc:sldMkLst>
          <pc:docMk/>
          <pc:sldMk cId="3415285986" sldId="431"/>
        </pc:sldMkLst>
      </pc:sldChg>
      <pc:sldChg chg="modNotes">
        <pc:chgData name="ORETANO Manuela (COMM)" userId="S::manuela.oretano@ec.europa.eu::c302b6c1-a6cf-48e9-bad6-372049ac2824" providerId="AD" clId="Web-{3FA1E28E-23F8-BD10-C377-4E6E83CB52EA}" dt="2024-07-15T13:36:38.877" v="5"/>
        <pc:sldMkLst>
          <pc:docMk/>
          <pc:sldMk cId="2950166645" sldId="437"/>
        </pc:sldMkLst>
      </pc:sldChg>
    </pc:docChg>
  </pc:docChgLst>
  <pc:docChgLst>
    <pc:chgData name="ORETANO Manuela (COMM)" userId="c302b6c1-a6cf-48e9-bad6-372049ac2824" providerId="ADAL" clId="{013A6558-757B-4F0B-99B1-61D77A831D59}"/>
    <pc:docChg chg="modSld">
      <pc:chgData name="ORETANO Manuela (COMM)" userId="c302b6c1-a6cf-48e9-bad6-372049ac2824" providerId="ADAL" clId="{013A6558-757B-4F0B-99B1-61D77A831D59}" dt="2025-01-31T09:07:39.680" v="0" actId="14826"/>
      <pc:docMkLst>
        <pc:docMk/>
      </pc:docMkLst>
      <pc:sldChg chg="modSp">
        <pc:chgData name="ORETANO Manuela (COMM)" userId="c302b6c1-a6cf-48e9-bad6-372049ac2824" providerId="ADAL" clId="{013A6558-757B-4F0B-99B1-61D77A831D59}" dt="2025-01-31T09:07:39.680" v="0" actId="14826"/>
        <pc:sldMkLst>
          <pc:docMk/>
          <pc:sldMk cId="3562266476" sldId="314"/>
        </pc:sldMkLst>
        <pc:picChg chg="mod">
          <ac:chgData name="ORETANO Manuela (COMM)" userId="c302b6c1-a6cf-48e9-bad6-372049ac2824" providerId="ADAL" clId="{013A6558-757B-4F0B-99B1-61D77A831D59}" dt="2025-01-31T09:07:39.680" v="0" actId="14826"/>
          <ac:picMkLst>
            <pc:docMk/>
            <pc:sldMk cId="3562266476" sldId="314"/>
            <ac:picMk id="3" creationId="{EB0DAB83-94EF-DED3-E091-904FA8D6D1EF}"/>
          </ac:picMkLst>
        </pc:picChg>
      </pc:sldChg>
    </pc:docChg>
  </pc:docChgLst>
  <pc:docChgLst>
    <pc:chgData name="ORETANO Manuela (COMM)" userId="S::manuela.oretano@ec.europa.eu::c302b6c1-a6cf-48e9-bad6-372049ac2824" providerId="AD" clId="Web-{813B9598-1BBE-D020-03FC-5F52AFEF56D0}"/>
    <pc:docChg chg="modSld">
      <pc:chgData name="ORETANO Manuela (COMM)" userId="S::manuela.oretano@ec.europa.eu::c302b6c1-a6cf-48e9-bad6-372049ac2824" providerId="AD" clId="Web-{813B9598-1BBE-D020-03FC-5F52AFEF56D0}" dt="2025-05-02T15:11:30.349" v="3"/>
      <pc:docMkLst>
        <pc:docMk/>
      </pc:docMkLst>
      <pc:sldChg chg="modNotes">
        <pc:chgData name="ORETANO Manuela (COMM)" userId="S::manuela.oretano@ec.europa.eu::c302b6c1-a6cf-48e9-bad6-372049ac2824" providerId="AD" clId="Web-{813B9598-1BBE-D020-03FC-5F52AFEF56D0}" dt="2025-05-02T15:11:30.349" v="3"/>
        <pc:sldMkLst>
          <pc:docMk/>
          <pc:sldMk cId="3562266476" sldId="314"/>
        </pc:sldMkLst>
      </pc:sldChg>
    </pc:docChg>
  </pc:docChgLst>
</pc:chgInfo>
</file>

<file path=ppt/diagrams/_rels/data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 Id="rId4" Type="http://schemas.openxmlformats.org/officeDocument/2006/relationships/image" Target="../media/image85.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image" Target="../media/image42.jpg"/><Relationship Id="rId4" Type="http://schemas.openxmlformats.org/officeDocument/2006/relationships/image" Target="../media/image45.jpg"/></Relationships>
</file>

<file path=ppt/diagrams/_rels/data4.xml.rels><?xml version="1.0" encoding="UTF-8" standalone="yes"?>
<Relationships xmlns="http://schemas.openxmlformats.org/package/2006/relationships"><Relationship Id="rId3" Type="http://schemas.openxmlformats.org/officeDocument/2006/relationships/image" Target="../media/image48.jfif"/><Relationship Id="rId2" Type="http://schemas.openxmlformats.org/officeDocument/2006/relationships/image" Target="../media/image47.jpg"/><Relationship Id="rId1" Type="http://schemas.openxmlformats.org/officeDocument/2006/relationships/image" Target="../media/image46.jpg"/><Relationship Id="rId5" Type="http://schemas.openxmlformats.org/officeDocument/2006/relationships/image" Target="../media/image50.jpg"/><Relationship Id="rId4" Type="http://schemas.openxmlformats.org/officeDocument/2006/relationships/image" Target="../media/image49.jpg"/></Relationships>
</file>

<file path=ppt/diagrams/_rels/data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image" Target="../media/image51.jpg"/><Relationship Id="rId5" Type="http://schemas.openxmlformats.org/officeDocument/2006/relationships/image" Target="../media/image55.jpg"/><Relationship Id="rId4" Type="http://schemas.openxmlformats.org/officeDocument/2006/relationships/image" Target="../media/image54.jpg"/></Relationships>
</file>

<file path=ppt/diagrams/_rels/data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image" Target="../media/image56.jpg"/><Relationship Id="rId4" Type="http://schemas.openxmlformats.org/officeDocument/2006/relationships/image" Target="../media/image59.jpg"/></Relationships>
</file>

<file path=ppt/diagrams/_rels/drawing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 Id="rId4" Type="http://schemas.openxmlformats.org/officeDocument/2006/relationships/image" Target="../media/image8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image" Target="../media/image42.jpg"/><Relationship Id="rId4" Type="http://schemas.openxmlformats.org/officeDocument/2006/relationships/image" Target="../media/image45.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8.jfif"/><Relationship Id="rId2" Type="http://schemas.openxmlformats.org/officeDocument/2006/relationships/image" Target="../media/image47.jpg"/><Relationship Id="rId1" Type="http://schemas.openxmlformats.org/officeDocument/2006/relationships/image" Target="../media/image46.jpg"/><Relationship Id="rId5" Type="http://schemas.openxmlformats.org/officeDocument/2006/relationships/image" Target="../media/image50.jpg"/><Relationship Id="rId4" Type="http://schemas.openxmlformats.org/officeDocument/2006/relationships/image" Target="../media/image49.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image" Target="../media/image51.jpg"/><Relationship Id="rId5" Type="http://schemas.openxmlformats.org/officeDocument/2006/relationships/image" Target="../media/image55.jpg"/><Relationship Id="rId4" Type="http://schemas.openxmlformats.org/officeDocument/2006/relationships/image" Target="../media/image54.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image" Target="../media/image56.jpg"/><Relationship Id="rId4" Type="http://schemas.openxmlformats.org/officeDocument/2006/relationships/image" Target="../media/image59.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custT="1"/>
      <dgm:spPr>
        <a:solidFill>
          <a:srgbClr val="005674">
            <a:alpha val="50000"/>
          </a:srgbClr>
        </a:solidFill>
      </dgm:spPr>
      <dgm:t>
        <a:bodyPr/>
        <a:lstStyle/>
        <a:p>
          <a:r>
            <a:rPr lang="en-US" sz="2800" b="1" dirty="0"/>
            <a:t>24 </a:t>
          </a:r>
          <a:r>
            <a:rPr lang="es-ES" sz="2800" b="1" dirty="0"/>
            <a:t>LENGUAS OFICIALES DE LA UE</a:t>
          </a:r>
          <a:endParaRPr lang="en-US" sz="2800" b="1" dirty="0"/>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custT="1"/>
      <dgm:spPr/>
      <dgm:t>
        <a:bodyPr/>
        <a:lstStyle/>
        <a:p>
          <a:r>
            <a:rPr lang="es-ES" sz="1500" b="1" dirty="0"/>
            <a:t>Eslavas: </a:t>
          </a:r>
          <a:r>
            <a:rPr lang="es-ES" sz="1500" b="0" dirty="0"/>
            <a:t>búlgaro, checo, croata, eslovaco, esloveno y polaco</a:t>
          </a:r>
          <a:endParaRPr lang="en-US" sz="1500" b="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custT="1"/>
      <dgm:spPr>
        <a:solidFill>
          <a:schemeClr val="accent2">
            <a:lumMod val="75000"/>
            <a:alpha val="50000"/>
          </a:schemeClr>
        </a:solidFill>
      </dgm:spPr>
      <dgm:t>
        <a:bodyPr/>
        <a:lstStyle/>
        <a:p>
          <a:r>
            <a:rPr lang="es-ES" sz="1500" b="1" dirty="0"/>
            <a:t>Germánicas:</a:t>
          </a:r>
          <a:r>
            <a:rPr lang="es-ES" sz="1500" b="0" dirty="0"/>
            <a:t> alemán, danés, inglés, neerlandés y sueco</a:t>
          </a:r>
          <a:endParaRPr lang="en-US" sz="1500" b="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custT="1"/>
      <dgm:spPr/>
      <dgm:t>
        <a:bodyPr/>
        <a:lstStyle/>
        <a:p>
          <a:r>
            <a:rPr lang="es-ES" sz="1500" b="1" dirty="0"/>
            <a:t>Romance: </a:t>
          </a:r>
          <a:r>
            <a:rPr lang="es-ES" sz="1500" b="0" dirty="0"/>
            <a:t>español, francés, italiano, portugués y rumano</a:t>
          </a:r>
          <a:endParaRPr lang="en-US" sz="1500" b="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custT="1"/>
      <dgm:spPr>
        <a:solidFill>
          <a:srgbClr val="FFC000">
            <a:alpha val="50000"/>
          </a:srgbClr>
        </a:solidFill>
      </dgm:spPr>
      <dgm:t>
        <a:bodyPr/>
        <a:lstStyle/>
        <a:p>
          <a:r>
            <a:rPr lang="es-ES" sz="1500" b="1" dirty="0"/>
            <a:t>Otras: </a:t>
          </a:r>
          <a:r>
            <a:rPr lang="es-ES" sz="1500" b="0" dirty="0"/>
            <a:t>estonio y finés, griego, irlandés, letón y lituano, húngaro y maltés</a:t>
          </a:r>
          <a:endParaRPr lang="en-US" sz="1500"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X="-812" custLinFactNeighborY="-1217"/>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s-ES" sz="1700" dirty="0">
              <a:solidFill>
                <a:schemeClr val="tx1"/>
              </a:solidFill>
            </a:rPr>
            <a:t>representa a los Gobiernos de los Estados miembros</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es-ES" sz="1700">
              <a:solidFill>
                <a:schemeClr val="tx1"/>
              </a:solidFill>
            </a:rPr>
            <a:t>agrupa a ministros de los Estados miembros para debatir asuntos de la UE (agricultura, asuntos exteriores, justicia, etc.)</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es-ES" sz="1700">
              <a:solidFill>
                <a:schemeClr val="tx1"/>
              </a:solidFill>
            </a:rPr>
            <a:t>toma decisiones y aprueba leyes junto con el Parlamento Europeo</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es-ES" sz="1700">
              <a:solidFill>
                <a:schemeClr val="tx1"/>
              </a:solidFill>
            </a:rPr>
            <a:t>tiene una Presidencia rotatoria, que ostenta por turnos un Estado miembro cada seis meses</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en-US" sz="1700" dirty="0">
              <a:solidFill>
                <a:schemeClr val="tx1"/>
              </a:solidFill>
            </a:rPr>
            <a:t>se </a:t>
          </a:r>
          <a:r>
            <a:rPr lang="en-US" sz="1700" dirty="0" err="1">
              <a:solidFill>
                <a:schemeClr val="tx1"/>
              </a:solidFill>
            </a:rPr>
            <a:t>reúne</a:t>
          </a:r>
          <a:r>
            <a:rPr lang="en-US" sz="1700" dirty="0">
              <a:solidFill>
                <a:schemeClr val="tx1"/>
              </a:solidFill>
            </a:rPr>
            <a:t> </a:t>
          </a:r>
          <a:r>
            <a:rPr lang="en-US" sz="1700" dirty="0" err="1">
              <a:solidFill>
                <a:schemeClr val="tx1"/>
              </a:solidFill>
            </a:rPr>
            <a:t>en</a:t>
          </a:r>
          <a:r>
            <a:rPr lang="en-US" sz="1700" dirty="0">
              <a:solidFill>
                <a:schemeClr val="tx1"/>
              </a:solidFill>
            </a:rPr>
            <a:t> </a:t>
          </a:r>
          <a:r>
            <a:rPr lang="en-US" sz="1700" dirty="0" err="1">
              <a:solidFill>
                <a:schemeClr val="tx1"/>
              </a:solidFill>
            </a:rPr>
            <a:t>Bruselas</a:t>
          </a:r>
          <a:r>
            <a:rPr lang="en-US" sz="1700" dirty="0">
              <a:solidFill>
                <a:schemeClr val="tx1"/>
              </a:solidFill>
            </a:rPr>
            <a:t> o </a:t>
          </a:r>
          <a:r>
            <a:rPr lang="en-US" sz="1700" dirty="0" err="1">
              <a:solidFill>
                <a:schemeClr val="tx1"/>
              </a:solidFill>
            </a:rPr>
            <a:t>en</a:t>
          </a:r>
          <a:r>
            <a:rPr lang="en-US" sz="1700" dirty="0">
              <a:solidFill>
                <a:schemeClr val="tx1"/>
              </a:solidFill>
            </a:rPr>
            <a:t> </a:t>
          </a:r>
          <a:r>
            <a:rPr lang="en-US" sz="1700" dirty="0" err="1">
              <a:solidFill>
                <a:schemeClr val="tx1"/>
              </a:solidFill>
            </a:rPr>
            <a:t>Luxemburgo</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es-ES" sz="1700" dirty="0">
              <a:solidFill>
                <a:schemeClr val="tx1"/>
              </a:solidFill>
            </a:rPr>
            <a:t>representa los intereses comunes de la UE</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es-ES" sz="1400" dirty="0">
              <a:solidFill>
                <a:schemeClr val="tx1"/>
              </a:solidFill>
            </a:rPr>
            <a:t>se compone de un presidente o una presidenta, así como de un comisario o una comisaria por cada Estado miembro, responsable de una cartera específica</a:t>
          </a:r>
          <a:endParaRPr lang="en-IE" sz="14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es-ES" sz="1700" dirty="0">
              <a:solidFill>
                <a:schemeClr val="tx1"/>
              </a:solidFill>
            </a:rPr>
            <a:t>propone nuevas leyes y programas nuevos</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es-ES" sz="1700">
              <a:solidFill>
                <a:schemeClr val="tx1"/>
              </a:solidFill>
            </a:rPr>
            <a:t>es elegida por el Parlamento por cinco años</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es-ES" sz="1700">
              <a:solidFill>
                <a:schemeClr val="tx1"/>
              </a:solidFill>
            </a:rPr>
            <a:t>gestiona las políticas y el presupuesto de la UE</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s-ES" sz="1700">
              <a:solidFill>
                <a:schemeClr val="tx1"/>
              </a:solidFill>
            </a:rPr>
            <a:t>es la guardiana de los Tratados</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es-ES" sz="1700" dirty="0">
              <a:solidFill>
                <a:schemeClr val="tx1"/>
              </a:solidFill>
            </a:rPr>
            <a:t>tiene su sede en Bruselas y Luxemburgo</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s-ES" sz="1700" b="0" dirty="0">
              <a:solidFill>
                <a:schemeClr val="tx1"/>
              </a:solidFill>
            </a:rPr>
            <a:t>supervisa el Derecho de la UE</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es-ES" sz="1700" b="0">
              <a:solidFill>
                <a:schemeClr val="tx1"/>
              </a:solidFill>
            </a:rPr>
            <a:t>y vela por que los Estados miembros lo respeten</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es-ES" sz="1700" b="0">
              <a:solidFill>
                <a:schemeClr val="tx1"/>
              </a:solidFill>
            </a:rPr>
            <a:t>orienta a los tribunales nacionales sobre su interpretación</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es-ES" sz="1700" b="0">
              <a:solidFill>
                <a:schemeClr val="tx1"/>
              </a:solidFill>
            </a:rPr>
            <a:t>impone sanciones a los Estados miembros si no la respetan</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es-ES" sz="1700" b="0">
              <a:solidFill>
                <a:schemeClr val="tx1"/>
              </a:solidFill>
            </a:rPr>
            <a:t>comprueba si la legislación respeta los derechos fundamentales (como la libertad de expresión o la libertad de prensa)</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es-ES" sz="1700" b="0">
              <a:solidFill>
                <a:schemeClr val="tx1"/>
              </a:solidFill>
            </a:rPr>
            <a:t>está compuesto por un juez por Estado miembro</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s-ES" sz="1700" b="0" dirty="0">
              <a:solidFill>
                <a:schemeClr val="tx1"/>
              </a:solidFill>
            </a:rPr>
            <a:t>tiene su sede en Luxemburgo</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es-ES" sz="1800" b="0" dirty="0">
              <a:solidFill>
                <a:schemeClr val="tx1"/>
              </a:solidFill>
            </a:rPr>
            <a:t>comprueba si el presupuesto de la UE se ha gastado correctamente</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es-ES" sz="1800" b="0" dirty="0">
              <a:solidFill>
                <a:schemeClr val="tx1"/>
              </a:solidFill>
            </a:rPr>
            <a:t>alerta sobre fraude, corrupción u otras actividades ilegales</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es-ES" sz="1800" b="0">
              <a:solidFill>
                <a:schemeClr val="tx1"/>
              </a:solidFill>
            </a:rPr>
            <a:t>asesora a los responsables de las políticas sobre la mejor manera de utilizar el presupuesto</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es-ES" sz="1800" b="0" dirty="0">
              <a:solidFill>
                <a:schemeClr val="tx1"/>
              </a:solidFill>
            </a:rPr>
            <a:t>tiene miembros que son nombrados por el Consejo por un período de seis años.</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es-ES" sz="1700" dirty="0">
              <a:solidFill>
                <a:schemeClr val="tx1"/>
              </a:solidFill>
            </a:rPr>
            <a:t>dirige la política económica y monetaria de la UE</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es-ES" sz="1700">
              <a:solidFill>
                <a:schemeClr val="tx1"/>
              </a:solidFill>
            </a:rPr>
            <a:t>gestiona la moneda europea, el euro</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es-ES" sz="1700">
              <a:solidFill>
                <a:schemeClr val="tx1"/>
              </a:solidFill>
            </a:rPr>
            <a:t>tiene la responsabilidad de mantener el euro y los precios estables</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es-ES" sz="1700">
              <a:solidFill>
                <a:schemeClr val="tx1"/>
              </a:solidFill>
            </a:rPr>
            <a:t>establece los tipos de interés para la zona del euro</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es-ES" sz="1700">
              <a:solidFill>
                <a:schemeClr val="tx1"/>
              </a:solidFill>
            </a:rPr>
            <a:t>trabaja con los bancos centrales nacionales de los Estados miembros</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es-ES" sz="1700">
              <a:solidFill>
                <a:schemeClr val="tx1"/>
              </a:solidFill>
            </a:rPr>
            <a:t>tiene seis miembros que son nombrados por el Consejo por un período de ocho años no renovable</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es-ES" sz="1700" dirty="0">
              <a:solidFill>
                <a:schemeClr val="tx1"/>
              </a:solidFill>
            </a:rPr>
            <a:t>tiene su sede en Frankfurt (Alemania)</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4_2" csCatId="accent4" phldr="1"/>
      <dgm:spPr/>
      <dgm:t>
        <a:bodyPr/>
        <a:lstStyle/>
        <a:p>
          <a:endParaRPr lang="en-US"/>
        </a:p>
      </dgm:t>
    </dgm:pt>
    <dgm:pt modelId="{5483B900-F507-4D16-AFC0-AFA0AD5B68A9}">
      <dgm:prSet phldrT="[Text]" phldr="0" custT="1"/>
      <dgm:spPr>
        <a:solidFill>
          <a:schemeClr val="accent4">
            <a:lumMod val="60000"/>
            <a:lumOff val="40000"/>
          </a:schemeClr>
        </a:solidFill>
        <a:ln>
          <a:solidFill>
            <a:schemeClr val="tx1"/>
          </a:solidFill>
        </a:ln>
      </dgm:spPr>
      <dgm:t>
        <a:bodyPr/>
        <a:lstStyle/>
        <a:p>
          <a:r>
            <a:rPr lang="en-US" sz="1800" b="0" dirty="0" err="1">
              <a:solidFill>
                <a:srgbClr val="000000"/>
              </a:solidFill>
              <a:latin typeface="Calibri"/>
              <a:ea typeface="Calibri"/>
              <a:cs typeface="Calibri"/>
            </a:rPr>
            <a:t>Iniciativa</a:t>
          </a:r>
          <a:r>
            <a:rPr lang="en-US" sz="1800" b="0" dirty="0">
              <a:solidFill>
                <a:srgbClr val="000000"/>
              </a:solidFill>
              <a:latin typeface="Calibri"/>
              <a:ea typeface="Calibri"/>
              <a:cs typeface="Calibri"/>
            </a:rPr>
            <a:t> </a:t>
          </a:r>
          <a:r>
            <a:rPr lang="en-US" sz="1800" b="0" dirty="0" err="1">
              <a:solidFill>
                <a:srgbClr val="000000"/>
              </a:solidFill>
              <a:latin typeface="Calibri"/>
              <a:ea typeface="Calibri"/>
              <a:cs typeface="Calibri"/>
            </a:rPr>
            <a:t>Ciudadana</a:t>
          </a:r>
          <a:r>
            <a:rPr lang="en-US" sz="1800" b="0" dirty="0">
              <a:solidFill>
                <a:srgbClr val="000000"/>
              </a:solidFill>
              <a:latin typeface="Calibri"/>
              <a:ea typeface="Calibri"/>
              <a:cs typeface="Calibri"/>
            </a:rPr>
            <a:t> Europea</a:t>
          </a:r>
          <a:endParaRPr lang="en-US" sz="1800" dirty="0"/>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chemeClr val="accent4">
            <a:lumMod val="60000"/>
            <a:lumOff val="40000"/>
          </a:schemeClr>
        </a:solidFill>
        <a:ln>
          <a:solidFill>
            <a:schemeClr val="tx1"/>
          </a:solidFill>
        </a:ln>
      </dgm:spPr>
      <dgm:t>
        <a:bodyPr/>
        <a:lstStyle/>
        <a:p>
          <a:pPr rtl="0"/>
          <a:r>
            <a:rPr lang="en-US" sz="1800" dirty="0">
              <a:solidFill>
                <a:srgbClr val="000000"/>
              </a:solidFill>
            </a:rPr>
            <a:t>Semana Europea de la Juventud</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phldr="0" custT="1"/>
      <dgm:spPr>
        <a:solidFill>
          <a:schemeClr val="accent4">
            <a:lumMod val="60000"/>
            <a:lumOff val="40000"/>
          </a:schemeClr>
        </a:solidFill>
        <a:ln>
          <a:solidFill>
            <a:schemeClr val="tx1"/>
          </a:solidFill>
        </a:ln>
      </dgm:spPr>
      <dgm:t>
        <a:bodyPr/>
        <a:lstStyle/>
        <a:p>
          <a:r>
            <a:rPr lang="en-IE" sz="1800" noProof="0" dirty="0">
              <a:solidFill>
                <a:srgbClr val="000000"/>
              </a:solidFill>
            </a:rPr>
            <a:t>EYE (Evento Europeo de la Juventud)</a:t>
          </a:r>
          <a:endParaRPr lang="en-IE" sz="1800" dirty="0">
            <a:solidFill>
              <a:srgbClr val="000000"/>
            </a:solidFill>
          </a:endParaRPr>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phldr="0" custT="1"/>
      <dgm:spPr>
        <a:solidFill>
          <a:schemeClr val="accent4">
            <a:lumMod val="60000"/>
            <a:lumOff val="40000"/>
          </a:schemeClr>
        </a:solidFill>
        <a:ln>
          <a:solidFill>
            <a:schemeClr val="tx1"/>
          </a:solidFill>
        </a:ln>
      </dgm:spPr>
      <dgm:t>
        <a:bodyPr/>
        <a:lstStyle/>
        <a:p>
          <a:r>
            <a:rPr lang="en-US" sz="1800" dirty="0">
              <a:solidFill>
                <a:srgbClr val="000000"/>
              </a:solidFill>
              <a:latin typeface="Calibri"/>
              <a:ea typeface="Calibri"/>
              <a:cs typeface="Calibri"/>
            </a:rPr>
            <a:t>¡Tu Europa, </a:t>
          </a:r>
          <a:r>
            <a:rPr lang="en-US" sz="1800" dirty="0" err="1">
              <a:solidFill>
                <a:srgbClr val="000000"/>
              </a:solidFill>
              <a:latin typeface="Calibri"/>
              <a:ea typeface="Calibri"/>
              <a:cs typeface="Calibri"/>
            </a:rPr>
            <a:t>tu</a:t>
          </a:r>
          <a:r>
            <a:rPr lang="en-US" sz="1800" dirty="0">
              <a:solidFill>
                <a:srgbClr val="000000"/>
              </a:solidFill>
              <a:latin typeface="Calibri"/>
              <a:ea typeface="Calibri"/>
              <a:cs typeface="Calibri"/>
            </a:rPr>
            <a:t> </a:t>
          </a:r>
          <a:r>
            <a:rPr lang="en-US" sz="1800" dirty="0" err="1">
              <a:solidFill>
                <a:srgbClr val="000000"/>
              </a:solidFill>
              <a:latin typeface="Calibri"/>
              <a:ea typeface="Calibri"/>
              <a:cs typeface="Calibri"/>
            </a:rPr>
            <a:t>voz</a:t>
          </a:r>
          <a:r>
            <a:rPr lang="en-US" sz="1800" dirty="0">
              <a:solidFill>
                <a:srgbClr val="000000"/>
              </a:solidFill>
              <a:latin typeface="Calibri"/>
              <a:ea typeface="Calibri"/>
              <a:cs typeface="Calibri"/>
            </a:rPr>
            <a:t>!</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rotWithShape="1">
          <a:blip xmlns:r="http://schemas.openxmlformats.org/officeDocument/2006/relationships" r:embed="rId1"/>
          <a:srcRect/>
          <a:stretch>
            <a:fillRect l="-12000" r="-12000"/>
          </a:stretch>
        </a:blipFill>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rotWithShape="1">
          <a:blip xmlns:r="http://schemas.openxmlformats.org/officeDocument/2006/relationships" r:embed="rId2"/>
          <a:srcRect/>
          <a:stretch>
            <a:fillRect l="-5000" r="-5000"/>
          </a:stretch>
        </a:blipFill>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rotWithShape="1">
          <a:blip xmlns:r="http://schemas.openxmlformats.org/officeDocument/2006/relationships" r:embed="rId3"/>
          <a:srcRect/>
          <a:stretch>
            <a:fillRect l="-5000" r="-5000"/>
          </a:stretch>
        </a:blipFill>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rotWithShape="1">
          <a:blip xmlns:r="http://schemas.openxmlformats.org/officeDocument/2006/relationships" r:embed="rId4"/>
          <a:srcRect/>
          <a:stretch>
            <a:fillRect t="-11000" b="-11000"/>
          </a:stretch>
        </a:blipFill>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A89C3C1E-0B76-4248-8F9D-89BD050579E9}" type="presOf" srcId="{1B84C03F-BD1E-4A6C-A3EB-C26B2CDB2812}" destId="{77750A1C-A603-4501-A970-577A318CA0F2}" srcOrd="0" destOrd="0" presId="urn:microsoft.com/office/officeart/2008/layout/BendingPictureCaption"/>
    <dgm:cxn modelId="{FDA41E22-053F-4EE4-A5D7-659B9B113E6C}" srcId="{3A04A2F7-FB45-4A17-9103-CCCC924B63C3}" destId="{5483B900-F507-4D16-AFC0-AFA0AD5B68A9}" srcOrd="0" destOrd="0" parTransId="{C86C97CE-908A-4069-AE78-10C50D9E64B8}" sibTransId="{0634F8F0-4B72-49BB-8190-D7D2102CF9CA}"/>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C17F238C-9268-46B3-A94D-F0224C25F6D8}" type="presOf" srcId="{F8D71222-5852-47DA-A5AC-8F2673B6E481}" destId="{08AA5198-5B16-4A5C-8C1B-A9232C56E376}"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935606D9-568C-4271-B82E-A0DE83C6CAB8}" type="presOf" srcId="{5483B900-F507-4D16-AFC0-AFA0AD5B68A9}" destId="{BFE00547-7D91-441D-9DCA-44A127E91104}" srcOrd="0" destOrd="0" presId="urn:microsoft.com/office/officeart/2008/layout/BendingPictureCaption"/>
    <dgm:cxn modelId="{35BEF3E4-FE81-4249-96A8-5A71C5B9AB88}" type="presOf" srcId="{1E9A1875-DAE9-49B5-A8B4-FC8FFF235A9A}" destId="{F34E1D28-9E26-4BCD-BE5C-A6705AFB6A7F}" srcOrd="0" destOrd="0" presId="urn:microsoft.com/office/officeart/2008/layout/BendingPictureCaption"/>
    <dgm:cxn modelId="{2E819F8B-F774-448D-A539-BF9361BF3876}" type="presParOf" srcId="{D1130244-D42B-4FBD-A513-9F38156E3AF5}" destId="{A97D8107-017B-4F71-B397-0F3A67F89CC8}" srcOrd="0" destOrd="0" presId="urn:microsoft.com/office/officeart/2008/layout/BendingPictureCaption"/>
    <dgm:cxn modelId="{E8349339-2627-4A83-8BC4-ADD96B1F272C}" type="presParOf" srcId="{A97D8107-017B-4F71-B397-0F3A67F89CC8}" destId="{C4F7237E-5E33-4F25-A7C6-0C5735CA5DE2}" srcOrd="0" destOrd="0" presId="urn:microsoft.com/office/officeart/2008/layout/BendingPictureCaption"/>
    <dgm:cxn modelId="{7D23769A-E70B-44F0-BE77-3A4C043343BC}" type="presParOf" srcId="{A97D8107-017B-4F71-B397-0F3A67F89CC8}" destId="{BFE00547-7D91-441D-9DCA-44A127E91104}" srcOrd="1" destOrd="0" presId="urn:microsoft.com/office/officeart/2008/layout/BendingPictureCaption"/>
    <dgm:cxn modelId="{566EC844-9835-4FE5-9F09-45BE051B437A}" type="presParOf" srcId="{D1130244-D42B-4FBD-A513-9F38156E3AF5}" destId="{9BBAB782-B510-4B01-8814-1AA2A7BC1321}" srcOrd="1" destOrd="0" presId="urn:microsoft.com/office/officeart/2008/layout/BendingPictureCaption"/>
    <dgm:cxn modelId="{BE15DF99-215E-4674-A714-8F074322D360}" type="presParOf" srcId="{D1130244-D42B-4FBD-A513-9F38156E3AF5}" destId="{52FE83B6-52AA-4338-8CAD-F2F25D4D086B}" srcOrd="2" destOrd="0" presId="urn:microsoft.com/office/officeart/2008/layout/BendingPictureCaption"/>
    <dgm:cxn modelId="{890316D9-CBB0-441D-A49D-548100D9D26D}" type="presParOf" srcId="{52FE83B6-52AA-4338-8CAD-F2F25D4D086B}" destId="{99B07678-D303-4844-926B-7BEC24326CBC}" srcOrd="0" destOrd="0" presId="urn:microsoft.com/office/officeart/2008/layout/BendingPictureCaption"/>
    <dgm:cxn modelId="{03122F8B-014E-4AD4-97B5-377B4795B0F8}" type="presParOf" srcId="{52FE83B6-52AA-4338-8CAD-F2F25D4D086B}" destId="{77750A1C-A603-4501-A970-577A318CA0F2}" srcOrd="1" destOrd="0" presId="urn:microsoft.com/office/officeart/2008/layout/BendingPictureCaption"/>
    <dgm:cxn modelId="{F18EFE9E-53F6-4077-B59C-7FAF3C40332D}" type="presParOf" srcId="{D1130244-D42B-4FBD-A513-9F38156E3AF5}" destId="{158E8728-F6F0-457F-9F46-4670A43C7377}" srcOrd="3" destOrd="0" presId="urn:microsoft.com/office/officeart/2008/layout/BendingPictureCaption"/>
    <dgm:cxn modelId="{56D40929-BB58-4FC3-885A-D41B4A8630C5}" type="presParOf" srcId="{D1130244-D42B-4FBD-A513-9F38156E3AF5}" destId="{F2B74032-DEFE-42CD-97C3-CC4CE0256774}" srcOrd="4" destOrd="0" presId="urn:microsoft.com/office/officeart/2008/layout/BendingPictureCaption"/>
    <dgm:cxn modelId="{2051989E-B640-4A06-8589-F39AD4FE0B33}" type="presParOf" srcId="{F2B74032-DEFE-42CD-97C3-CC4CE0256774}" destId="{B6D00174-46E1-4AA4-9397-0186C46C5AE5}" srcOrd="0" destOrd="0" presId="urn:microsoft.com/office/officeart/2008/layout/BendingPictureCaption"/>
    <dgm:cxn modelId="{1BB85950-D66B-461E-BF85-AFD79F1F96FC}" type="presParOf" srcId="{F2B74032-DEFE-42CD-97C3-CC4CE0256774}" destId="{08AA5198-5B16-4A5C-8C1B-A9232C56E376}" srcOrd="1" destOrd="0" presId="urn:microsoft.com/office/officeart/2008/layout/BendingPictureCaption"/>
    <dgm:cxn modelId="{EB2349B4-880E-4DAD-BC22-A5DF3608D56E}" type="presParOf" srcId="{D1130244-D42B-4FBD-A513-9F38156E3AF5}" destId="{C7016287-8D73-444D-8C8B-4912015B2EB9}" srcOrd="5" destOrd="0" presId="urn:microsoft.com/office/officeart/2008/layout/BendingPictureCaption"/>
    <dgm:cxn modelId="{3F6C5139-3706-44BA-B4DA-DFC846740C62}" type="presParOf" srcId="{D1130244-D42B-4FBD-A513-9F38156E3AF5}" destId="{168BFE9B-E750-44F4-BE65-B3E1BECFF76E}" srcOrd="6" destOrd="0" presId="urn:microsoft.com/office/officeart/2008/layout/BendingPictureCaption"/>
    <dgm:cxn modelId="{0BEB4833-1672-4822-9DDF-ECFC0BD2FC3B}" type="presParOf" srcId="{168BFE9B-E750-44F4-BE65-B3E1BECFF76E}" destId="{4F1657D7-D4C9-4306-8074-DCCA03870486}" srcOrd="0" destOrd="0" presId="urn:microsoft.com/office/officeart/2008/layout/BendingPictureCaption"/>
    <dgm:cxn modelId="{9C86CF98-FD6F-4545-B3EC-ABF4E3BC5E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s-ES" dirty="0"/>
            <a:t>La Garantía Juvenil</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s-ES" dirty="0"/>
            <a:t>Cuerpo Europeo de Solidaridad</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es-ES" dirty="0"/>
            <a:t>Asistencia sanitaria</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s-ES"/>
            <a:t>Derechos de los pasajeros</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es-ES" dirty="0"/>
            <a:t>Acceso a las suscripciones digitales</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es-ES"/>
            <a:t>Itinerancia gratuita</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es-ES" sz="1600" dirty="0"/>
            <a:t>La UE en el mundo</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es-ES" sz="1600" dirty="0"/>
            <a:t>Participación</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es-ES" sz="1600"/>
            <a:t>Seguridad y derechos de los consumidores</a:t>
          </a:r>
          <a:endParaRPr lang="en-US" sz="16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es-ES" sz="1600"/>
            <a:t>Proyectos financiados por la UE</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es-ES" sz="1600"/>
            <a:t>Protección del medio ambiente</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es-ES" sz="1800"/>
            <a:t>Pacto Verde</a:t>
          </a:r>
          <a:endParaRPr lang="en-US" sz="18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es-ES" sz="1800" dirty="0"/>
            <a:t>Digitalización</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es-ES" sz="1800" dirty="0"/>
            <a:t>Igualdad</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s-ES" sz="1800" b="0">
              <a:solidFill>
                <a:schemeClr val="tx1"/>
              </a:solidFill>
            </a:rPr>
            <a:t>es la voz de los ciudadanos europeos</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es-ES" sz="1800" b="0">
              <a:solidFill>
                <a:schemeClr val="tx1"/>
              </a:solidFill>
            </a:rPr>
            <a:t>está compuesto por diputados procedentes de cada Estado miembro, que son elegidos por sufragio universal directo cada cinco años</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es-ES" sz="1800" b="0">
              <a:solidFill>
                <a:schemeClr val="tx1"/>
              </a:solidFill>
            </a:rPr>
            <a:t>debate nuevas leyes propuestas por la Comisión Europea</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es-ES" sz="1800" b="0" dirty="0">
              <a:solidFill>
                <a:schemeClr val="tx1"/>
              </a:solidFill>
            </a:rPr>
            <a:t>modifica (en su caso) esas leyes y las promulga conjuntamente con el Consejo</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s-ES" sz="1800" b="0">
              <a:solidFill>
                <a:schemeClr val="tx1"/>
              </a:solidFill>
            </a:rPr>
            <a:t>elige a la persona que ostentará la presidencia de la Comisión Europea</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s-ES" sz="1800" b="0">
              <a:solidFill>
                <a:schemeClr val="tx1"/>
              </a:solidFill>
            </a:rPr>
            <a:t>aprueba el presupuesto de la UE</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es-ES" sz="1800" b="0" dirty="0">
              <a:solidFill>
                <a:schemeClr val="tx1"/>
              </a:solidFill>
            </a:rPr>
            <a:t>celebra al menos 6 sesiones cada año en Bruselas (Bélgica) y 12 en Estrasburgo (Francia)</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es-ES" sz="1800" b="0" dirty="0">
              <a:solidFill>
                <a:schemeClr val="tx1"/>
              </a:solidFill>
            </a:rPr>
            <a:t>reúne a los jefes de Estado y de Gobierno de cada Estado miembro</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es-ES" sz="1800" b="0" dirty="0">
              <a:solidFill>
                <a:schemeClr val="tx1"/>
              </a:solidFill>
            </a:rPr>
            <a:t>establece las prioridades y las orientaciones políticas fundamentales de la UE</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es-ES" sz="1800" b="0" dirty="0">
              <a:solidFill>
                <a:schemeClr val="tx1"/>
              </a:solidFill>
            </a:rPr>
            <a:t>se reúne al menos cuatro veces al año en Bruselas (Bélgica) o en Luxemburgo (Luxemburgo) en las «cumbres europeas»</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s-ES" sz="1800" b="0" dirty="0">
              <a:solidFill>
                <a:schemeClr val="tx1"/>
              </a:solidFill>
            </a:rPr>
            <a:t>no adopta las leyes de la UE</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16459" y="1492954"/>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24 </a:t>
          </a:r>
          <a:r>
            <a:rPr lang="es-ES" sz="2800" b="1" kern="1200" dirty="0"/>
            <a:t>LENGUAS OFICIALES DE LA UE</a:t>
          </a:r>
          <a:endParaRPr lang="en-US" sz="2800" b="1" kern="1200" dirty="0"/>
        </a:p>
      </dsp:txBody>
      <dsp:txXfrm>
        <a:off x="3536044" y="1906026"/>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b="1" kern="1200" dirty="0"/>
            <a:t>Eslavas: </a:t>
          </a:r>
          <a:r>
            <a:rPr lang="es-ES" sz="1500" b="0" kern="1200" dirty="0"/>
            <a:t>búlgaro, checo, croata, eslovaco, esloveno y polaco</a:t>
          </a:r>
          <a:endParaRPr lang="en-US" sz="1500" b="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b="1" kern="1200" dirty="0"/>
            <a:t>Germánicas:</a:t>
          </a:r>
          <a:r>
            <a:rPr lang="es-ES" sz="1500" b="0" kern="1200" dirty="0"/>
            <a:t> alemán, danés, inglés, neerlandés y sueco</a:t>
          </a:r>
          <a:endParaRPr lang="en-US" sz="1500" b="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b="1" kern="1200" dirty="0"/>
            <a:t>Romance: </a:t>
          </a:r>
          <a:r>
            <a:rPr lang="es-ES" sz="1500" b="0" kern="1200" dirty="0"/>
            <a:t>español, francés, italiano, portugués y rumano</a:t>
          </a:r>
          <a:endParaRPr lang="en-US" sz="1500" b="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b="1" kern="1200" dirty="0"/>
            <a:t>Otras: </a:t>
          </a:r>
          <a:r>
            <a:rPr lang="es-ES" sz="1500" b="0" kern="1200" dirty="0"/>
            <a:t>estonio y finés, griego, irlandés, letón y lituano, húngaro y maltés</a:t>
          </a:r>
          <a:endParaRPr lang="en-US" sz="15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dirty="0">
              <a:solidFill>
                <a:schemeClr val="tx1"/>
              </a:solidFill>
            </a:rPr>
            <a:t>representa a los Gobiernos de los Estados miembros</a:t>
          </a:r>
          <a:endParaRPr lang="en-IE" sz="1700" kern="1200" dirty="0">
            <a:solidFill>
              <a:schemeClr val="tx1"/>
            </a:solidFill>
          </a:endParaRPr>
        </a:p>
      </dsp:txBody>
      <dsp:txXfrm>
        <a:off x="53673" y="53673"/>
        <a:ext cx="3790288" cy="992148"/>
      </dsp:txXfrm>
    </dsp:sp>
    <dsp:sp modelId="{0573FA43-24D1-4D72-85C2-86103A7FCEF0}">
      <dsp:nvSpPr>
        <dsp:cNvPr id="0" name=""/>
        <dsp:cNvSpPr/>
      </dsp:nvSpPr>
      <dsp:spPr>
        <a:xfrm>
          <a:off x="0" y="1116010"/>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agrupa a ministros de los Estados miembros para debatir asuntos de la UE (agricultura, asuntos exteriores, justicia, etc.)</a:t>
          </a:r>
          <a:endParaRPr lang="en-IE" sz="1700" kern="1200" dirty="0">
            <a:solidFill>
              <a:schemeClr val="tx1"/>
            </a:solidFill>
          </a:endParaRPr>
        </a:p>
      </dsp:txBody>
      <dsp:txXfrm>
        <a:off x="53673" y="1169683"/>
        <a:ext cx="3790288" cy="992148"/>
      </dsp:txXfrm>
    </dsp:sp>
    <dsp:sp modelId="{050DFA99-827A-4EA5-8157-94CD9436E216}">
      <dsp:nvSpPr>
        <dsp:cNvPr id="0" name=""/>
        <dsp:cNvSpPr/>
      </dsp:nvSpPr>
      <dsp:spPr>
        <a:xfrm>
          <a:off x="0" y="2229862"/>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toma decisiones y aprueba leyes junto con el Parlamento Europeo</a:t>
          </a:r>
          <a:endParaRPr lang="en-IE" sz="1700" kern="1200" dirty="0">
            <a:solidFill>
              <a:schemeClr val="tx1"/>
            </a:solidFill>
          </a:endParaRPr>
        </a:p>
      </dsp:txBody>
      <dsp:txXfrm>
        <a:off x="53673" y="2283535"/>
        <a:ext cx="3790288" cy="992148"/>
      </dsp:txXfrm>
    </dsp:sp>
    <dsp:sp modelId="{4F8DE995-AA6F-4DFE-8486-B480892B9757}">
      <dsp:nvSpPr>
        <dsp:cNvPr id="0" name=""/>
        <dsp:cNvSpPr/>
      </dsp:nvSpPr>
      <dsp:spPr>
        <a:xfrm>
          <a:off x="0" y="3343714"/>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tiene una Presidencia rotatoria, que ostenta por turnos un Estado miembro cada seis meses</a:t>
          </a:r>
          <a:endParaRPr lang="en-IE" sz="1700" kern="1200" dirty="0">
            <a:solidFill>
              <a:schemeClr val="tx1"/>
            </a:solidFill>
          </a:endParaRPr>
        </a:p>
      </dsp:txBody>
      <dsp:txXfrm>
        <a:off x="53673" y="3397387"/>
        <a:ext cx="3790288" cy="992148"/>
      </dsp:txXfrm>
    </dsp:sp>
    <dsp:sp modelId="{C7565D90-15C1-4236-9AEC-41345840738B}">
      <dsp:nvSpPr>
        <dsp:cNvPr id="0" name=""/>
        <dsp:cNvSpPr/>
      </dsp:nvSpPr>
      <dsp:spPr>
        <a:xfrm>
          <a:off x="0" y="4457566"/>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solidFill>
                <a:schemeClr val="tx1"/>
              </a:solidFill>
            </a:rPr>
            <a:t>se </a:t>
          </a:r>
          <a:r>
            <a:rPr lang="en-US" sz="1700" kern="1200" dirty="0" err="1">
              <a:solidFill>
                <a:schemeClr val="tx1"/>
              </a:solidFill>
            </a:rPr>
            <a:t>reúne</a:t>
          </a:r>
          <a:r>
            <a:rPr lang="en-US" sz="1700" kern="1200" dirty="0">
              <a:solidFill>
                <a:schemeClr val="tx1"/>
              </a:solidFill>
            </a:rPr>
            <a:t> </a:t>
          </a:r>
          <a:r>
            <a:rPr lang="en-US" sz="1700" kern="1200" dirty="0" err="1">
              <a:solidFill>
                <a:schemeClr val="tx1"/>
              </a:solidFill>
            </a:rPr>
            <a:t>en</a:t>
          </a:r>
          <a:r>
            <a:rPr lang="en-US" sz="1700" kern="1200" dirty="0">
              <a:solidFill>
                <a:schemeClr val="tx1"/>
              </a:solidFill>
            </a:rPr>
            <a:t> </a:t>
          </a:r>
          <a:r>
            <a:rPr lang="en-US" sz="1700" kern="1200" dirty="0" err="1">
              <a:solidFill>
                <a:schemeClr val="tx1"/>
              </a:solidFill>
            </a:rPr>
            <a:t>Bruselas</a:t>
          </a:r>
          <a:r>
            <a:rPr lang="en-US" sz="1700" kern="1200" dirty="0">
              <a:solidFill>
                <a:schemeClr val="tx1"/>
              </a:solidFill>
            </a:rPr>
            <a:t> o </a:t>
          </a:r>
          <a:r>
            <a:rPr lang="en-US" sz="1700" kern="1200" dirty="0" err="1">
              <a:solidFill>
                <a:schemeClr val="tx1"/>
              </a:solidFill>
            </a:rPr>
            <a:t>en</a:t>
          </a:r>
          <a:r>
            <a:rPr lang="en-US" sz="1700" kern="1200" dirty="0">
              <a:solidFill>
                <a:schemeClr val="tx1"/>
              </a:solidFill>
            </a:rPr>
            <a:t> </a:t>
          </a:r>
          <a:r>
            <a:rPr lang="en-US" sz="1700" kern="1200" dirty="0" err="1">
              <a:solidFill>
                <a:schemeClr val="tx1"/>
              </a:solidFill>
            </a:rPr>
            <a:t>Luxemburgo</a:t>
          </a:r>
          <a:endParaRPr lang="en-IE" sz="1700" kern="1200" dirty="0">
            <a:solidFill>
              <a:schemeClr val="tx1"/>
            </a:solidFill>
          </a:endParaRPr>
        </a:p>
      </dsp:txBody>
      <dsp:txXfrm>
        <a:off x="53673" y="4511239"/>
        <a:ext cx="3790288" cy="9921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387"/>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dirty="0">
              <a:solidFill>
                <a:schemeClr val="tx1"/>
              </a:solidFill>
            </a:rPr>
            <a:t>representa los intereses comunes de la UE</a:t>
          </a:r>
          <a:endParaRPr lang="en-IE" sz="1700" kern="1200" dirty="0">
            <a:solidFill>
              <a:schemeClr val="tx1"/>
            </a:solidFill>
          </a:endParaRPr>
        </a:p>
      </dsp:txBody>
      <dsp:txXfrm>
        <a:off x="38239" y="40626"/>
        <a:ext cx="3916402" cy="706855"/>
      </dsp:txXfrm>
    </dsp:sp>
    <dsp:sp modelId="{08F48461-68D3-4A76-AAB9-A6AAE6BA7FA1}">
      <dsp:nvSpPr>
        <dsp:cNvPr id="0" name=""/>
        <dsp:cNvSpPr/>
      </dsp:nvSpPr>
      <dsp:spPr>
        <a:xfrm>
          <a:off x="0" y="799938"/>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s-ES" sz="1400" kern="1200" dirty="0">
              <a:solidFill>
                <a:schemeClr val="tx1"/>
              </a:solidFill>
            </a:rPr>
            <a:t>se compone de un presidente o una presidenta, así como de un comisario o una comisaria por cada Estado miembro, responsable de una cartera específica</a:t>
          </a:r>
          <a:endParaRPr lang="en-IE" sz="1400" kern="1200" dirty="0">
            <a:solidFill>
              <a:schemeClr val="tx1"/>
            </a:solidFill>
          </a:endParaRPr>
        </a:p>
      </dsp:txBody>
      <dsp:txXfrm>
        <a:off x="38239" y="838177"/>
        <a:ext cx="3916402" cy="706855"/>
      </dsp:txXfrm>
    </dsp:sp>
    <dsp:sp modelId="{346E50CA-F6B7-41F2-8D8A-4D6332E5C97D}">
      <dsp:nvSpPr>
        <dsp:cNvPr id="0" name=""/>
        <dsp:cNvSpPr/>
      </dsp:nvSpPr>
      <dsp:spPr>
        <a:xfrm>
          <a:off x="0" y="1597489"/>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dirty="0">
              <a:solidFill>
                <a:schemeClr val="tx1"/>
              </a:solidFill>
            </a:rPr>
            <a:t>propone nuevas leyes y programas nuevos</a:t>
          </a:r>
          <a:endParaRPr lang="en-IE" sz="1700" kern="1200" dirty="0">
            <a:solidFill>
              <a:schemeClr val="tx1"/>
            </a:solidFill>
          </a:endParaRPr>
        </a:p>
      </dsp:txBody>
      <dsp:txXfrm>
        <a:off x="38239" y="1635728"/>
        <a:ext cx="3916402" cy="706855"/>
      </dsp:txXfrm>
    </dsp:sp>
    <dsp:sp modelId="{D37E5F20-5237-4726-B7B8-CA56F9306539}">
      <dsp:nvSpPr>
        <dsp:cNvPr id="0" name=""/>
        <dsp:cNvSpPr/>
      </dsp:nvSpPr>
      <dsp:spPr>
        <a:xfrm>
          <a:off x="0" y="2395040"/>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es elegida por el Parlamento por cinco años</a:t>
          </a:r>
          <a:endParaRPr lang="en-IE" sz="1700" kern="1200" dirty="0">
            <a:solidFill>
              <a:schemeClr val="tx1"/>
            </a:solidFill>
          </a:endParaRPr>
        </a:p>
      </dsp:txBody>
      <dsp:txXfrm>
        <a:off x="38239" y="2433279"/>
        <a:ext cx="3916402" cy="706855"/>
      </dsp:txXfrm>
    </dsp:sp>
    <dsp:sp modelId="{5F4BB77E-160B-4FD3-9D8A-5F48DEBD3967}">
      <dsp:nvSpPr>
        <dsp:cNvPr id="0" name=""/>
        <dsp:cNvSpPr/>
      </dsp:nvSpPr>
      <dsp:spPr>
        <a:xfrm>
          <a:off x="0" y="319259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gestiona las políticas y el presupuesto de la UE</a:t>
          </a:r>
          <a:endParaRPr lang="en-IE" sz="1700" kern="1200" dirty="0">
            <a:solidFill>
              <a:schemeClr val="tx1"/>
            </a:solidFill>
          </a:endParaRPr>
        </a:p>
      </dsp:txBody>
      <dsp:txXfrm>
        <a:off x="38239" y="3230830"/>
        <a:ext cx="3916402" cy="706855"/>
      </dsp:txXfrm>
    </dsp:sp>
    <dsp:sp modelId="{EF5BC60A-1813-445C-97E0-C76B6CBACB4C}">
      <dsp:nvSpPr>
        <dsp:cNvPr id="0" name=""/>
        <dsp:cNvSpPr/>
      </dsp:nvSpPr>
      <dsp:spPr>
        <a:xfrm>
          <a:off x="0" y="399014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es la guardiana de los Tratados</a:t>
          </a:r>
          <a:endParaRPr lang="en-IE" sz="1700" kern="1200" dirty="0">
            <a:solidFill>
              <a:schemeClr val="tx1"/>
            </a:solidFill>
          </a:endParaRPr>
        </a:p>
      </dsp:txBody>
      <dsp:txXfrm>
        <a:off x="38239" y="4028380"/>
        <a:ext cx="3916402" cy="706855"/>
      </dsp:txXfrm>
    </dsp:sp>
    <dsp:sp modelId="{8BFCEDFB-DD43-4B25-BA9B-809ED4B7C8C6}">
      <dsp:nvSpPr>
        <dsp:cNvPr id="0" name=""/>
        <dsp:cNvSpPr/>
      </dsp:nvSpPr>
      <dsp:spPr>
        <a:xfrm>
          <a:off x="0" y="4787692"/>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dirty="0">
              <a:solidFill>
                <a:schemeClr val="tx1"/>
              </a:solidFill>
            </a:rPr>
            <a:t>tiene su sede en Bruselas y Luxemburgo</a:t>
          </a:r>
          <a:endParaRPr lang="en-IE" sz="1700" kern="1200" dirty="0">
            <a:solidFill>
              <a:schemeClr val="tx1"/>
            </a:solidFill>
          </a:endParaRPr>
        </a:p>
      </dsp:txBody>
      <dsp:txXfrm>
        <a:off x="38239" y="4825931"/>
        <a:ext cx="3916402" cy="7068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153"/>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b="0" kern="1200" dirty="0">
              <a:solidFill>
                <a:schemeClr val="tx1"/>
              </a:solidFill>
            </a:rPr>
            <a:t>supervisa el Derecho de la UE</a:t>
          </a:r>
          <a:endParaRPr lang="en-IE" sz="1700" b="0" kern="1200" dirty="0">
            <a:solidFill>
              <a:schemeClr val="tx1"/>
            </a:solidFill>
          </a:endParaRPr>
        </a:p>
      </dsp:txBody>
      <dsp:txXfrm>
        <a:off x="37908" y="39061"/>
        <a:ext cx="4305105" cy="700734"/>
      </dsp:txXfrm>
    </dsp:sp>
    <dsp:sp modelId="{76251A12-CCF7-4C47-8263-EFA408C3CF50}">
      <dsp:nvSpPr>
        <dsp:cNvPr id="0" name=""/>
        <dsp:cNvSpPr/>
      </dsp:nvSpPr>
      <dsp:spPr>
        <a:xfrm>
          <a:off x="0" y="79196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b="0" kern="1200">
              <a:solidFill>
                <a:schemeClr val="tx1"/>
              </a:solidFill>
            </a:rPr>
            <a:t>y vela por que los Estados miembros lo respeten</a:t>
          </a:r>
          <a:endParaRPr lang="en-IE" sz="1700" b="0" kern="1200" dirty="0">
            <a:solidFill>
              <a:schemeClr val="tx1"/>
            </a:solidFill>
          </a:endParaRPr>
        </a:p>
      </dsp:txBody>
      <dsp:txXfrm>
        <a:off x="37908" y="829870"/>
        <a:ext cx="4305105" cy="700734"/>
      </dsp:txXfrm>
    </dsp:sp>
    <dsp:sp modelId="{CF2A7349-FD6F-4252-85AD-61C5186BA692}">
      <dsp:nvSpPr>
        <dsp:cNvPr id="0" name=""/>
        <dsp:cNvSpPr/>
      </dsp:nvSpPr>
      <dsp:spPr>
        <a:xfrm>
          <a:off x="0" y="158277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b="0" kern="1200">
              <a:solidFill>
                <a:schemeClr val="tx1"/>
              </a:solidFill>
            </a:rPr>
            <a:t>orienta a los tribunales nacionales sobre su interpretación</a:t>
          </a:r>
          <a:endParaRPr lang="en-IE" sz="1700" b="0" kern="1200" dirty="0">
            <a:solidFill>
              <a:schemeClr val="tx1"/>
            </a:solidFill>
          </a:endParaRPr>
        </a:p>
      </dsp:txBody>
      <dsp:txXfrm>
        <a:off x="37908" y="1620680"/>
        <a:ext cx="4305105" cy="700734"/>
      </dsp:txXfrm>
    </dsp:sp>
    <dsp:sp modelId="{38D475D4-539D-4596-9BBC-8AE7671242F2}">
      <dsp:nvSpPr>
        <dsp:cNvPr id="0" name=""/>
        <dsp:cNvSpPr/>
      </dsp:nvSpPr>
      <dsp:spPr>
        <a:xfrm>
          <a:off x="0" y="237358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b="0" kern="1200">
              <a:solidFill>
                <a:schemeClr val="tx1"/>
              </a:solidFill>
            </a:rPr>
            <a:t>impone sanciones a los Estados miembros si no la respetan</a:t>
          </a:r>
          <a:endParaRPr lang="en-IE" sz="1700" b="0" kern="1200" dirty="0">
            <a:solidFill>
              <a:schemeClr val="tx1"/>
            </a:solidFill>
          </a:endParaRPr>
        </a:p>
      </dsp:txBody>
      <dsp:txXfrm>
        <a:off x="37908" y="2411489"/>
        <a:ext cx="4305105" cy="700734"/>
      </dsp:txXfrm>
    </dsp:sp>
    <dsp:sp modelId="{1A46EE3F-EBAE-49BA-B7F2-D3D3A3B2D42A}">
      <dsp:nvSpPr>
        <dsp:cNvPr id="0" name=""/>
        <dsp:cNvSpPr/>
      </dsp:nvSpPr>
      <dsp:spPr>
        <a:xfrm>
          <a:off x="0" y="316439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b="0" kern="1200">
              <a:solidFill>
                <a:schemeClr val="tx1"/>
              </a:solidFill>
            </a:rPr>
            <a:t>comprueba si la legislación respeta los derechos fundamentales (como la libertad de expresión o la libertad de prensa)</a:t>
          </a:r>
          <a:endParaRPr lang="en-IE" sz="1700" b="0" kern="1200" dirty="0">
            <a:solidFill>
              <a:schemeClr val="tx1"/>
            </a:solidFill>
          </a:endParaRPr>
        </a:p>
      </dsp:txBody>
      <dsp:txXfrm>
        <a:off x="37908" y="3202299"/>
        <a:ext cx="4305105" cy="700734"/>
      </dsp:txXfrm>
    </dsp:sp>
    <dsp:sp modelId="{5C025595-DB12-4375-8957-7A2E9C9E3075}">
      <dsp:nvSpPr>
        <dsp:cNvPr id="0" name=""/>
        <dsp:cNvSpPr/>
      </dsp:nvSpPr>
      <dsp:spPr>
        <a:xfrm>
          <a:off x="0" y="395520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b="0" kern="1200">
              <a:solidFill>
                <a:schemeClr val="tx1"/>
              </a:solidFill>
            </a:rPr>
            <a:t>está compuesto por un juez por Estado miembro</a:t>
          </a:r>
          <a:endParaRPr lang="en-IE" sz="1700" b="0" kern="1200" dirty="0">
            <a:solidFill>
              <a:schemeClr val="tx1"/>
            </a:solidFill>
          </a:endParaRPr>
        </a:p>
      </dsp:txBody>
      <dsp:txXfrm>
        <a:off x="37908" y="3993109"/>
        <a:ext cx="4305105" cy="700734"/>
      </dsp:txXfrm>
    </dsp:sp>
    <dsp:sp modelId="{E336DEEA-8F31-45DB-B883-3F3802818CA2}">
      <dsp:nvSpPr>
        <dsp:cNvPr id="0" name=""/>
        <dsp:cNvSpPr/>
      </dsp:nvSpPr>
      <dsp:spPr>
        <a:xfrm>
          <a:off x="0" y="4746010"/>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b="0" kern="1200" dirty="0">
              <a:solidFill>
                <a:schemeClr val="tx1"/>
              </a:solidFill>
            </a:rPr>
            <a:t>tiene su sede en Luxemburgo</a:t>
          </a:r>
          <a:endParaRPr lang="en-IE" sz="1700" b="0" kern="1200" dirty="0">
            <a:solidFill>
              <a:schemeClr val="tx1"/>
            </a:solidFill>
          </a:endParaRPr>
        </a:p>
      </dsp:txBody>
      <dsp:txXfrm>
        <a:off x="37908" y="4783918"/>
        <a:ext cx="4305105" cy="7007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dirty="0">
              <a:solidFill>
                <a:schemeClr val="tx1"/>
              </a:solidFill>
            </a:rPr>
            <a:t>comprueba si el presupuesto de la UE se ha gastado correctamente</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dirty="0">
              <a:solidFill>
                <a:schemeClr val="tx1"/>
              </a:solidFill>
            </a:rPr>
            <a:t>alerta sobre fraude, corrupción u otras actividades ilegales</a:t>
          </a:r>
          <a:endParaRPr lang="en-IE" sz="1800" b="0" kern="1200" dirty="0">
            <a:solidFill>
              <a:schemeClr val="tx1"/>
            </a:solidFill>
          </a:endParaRPr>
        </a:p>
      </dsp:txBody>
      <dsp:txXfrm>
        <a:off x="46606" y="1163698"/>
        <a:ext cx="4355366" cy="8615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115"/>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a:solidFill>
                <a:schemeClr val="tx1"/>
              </a:solidFill>
            </a:rPr>
            <a:t>asesora a los responsables de las políticas sobre la mejor manera de utilizar el presupuesto</a:t>
          </a:r>
          <a:endParaRPr lang="en-IE" sz="1800" b="0" kern="1200" dirty="0">
            <a:solidFill>
              <a:schemeClr val="tx1"/>
            </a:solidFill>
          </a:endParaRPr>
        </a:p>
      </dsp:txBody>
      <dsp:txXfrm>
        <a:off x="48605" y="55720"/>
        <a:ext cx="4182647" cy="898460"/>
      </dsp:txXfrm>
    </dsp:sp>
    <dsp:sp modelId="{F0EC1485-D59A-4587-BBA3-A5E170B387A4}">
      <dsp:nvSpPr>
        <dsp:cNvPr id="0" name=""/>
        <dsp:cNvSpPr/>
      </dsp:nvSpPr>
      <dsp:spPr>
        <a:xfrm>
          <a:off x="0" y="1069026"/>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dirty="0">
              <a:solidFill>
                <a:schemeClr val="tx1"/>
              </a:solidFill>
            </a:rPr>
            <a:t>tiene miembros que son nombrados por el Consejo por un período de seis años.</a:t>
          </a:r>
          <a:endParaRPr lang="en-IE" sz="1800" b="0" kern="1200" dirty="0">
            <a:solidFill>
              <a:schemeClr val="tx1"/>
            </a:solidFill>
          </a:endParaRPr>
        </a:p>
      </dsp:txBody>
      <dsp:txXfrm>
        <a:off x="48605" y="1117631"/>
        <a:ext cx="4182647" cy="8984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971"/>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dirty="0">
              <a:solidFill>
                <a:schemeClr val="tx1"/>
              </a:solidFill>
            </a:rPr>
            <a:t>dirige la política económica y monetaria de la UE</a:t>
          </a:r>
          <a:endParaRPr lang="en-IE" sz="1700" kern="1200" dirty="0">
            <a:solidFill>
              <a:schemeClr val="tx1"/>
            </a:solidFill>
          </a:endParaRPr>
        </a:p>
      </dsp:txBody>
      <dsp:txXfrm>
        <a:off x="37255" y="38226"/>
        <a:ext cx="4037420" cy="688666"/>
      </dsp:txXfrm>
    </dsp:sp>
    <dsp:sp modelId="{96B08EC4-E184-402A-B8AE-06B1F3D1D569}">
      <dsp:nvSpPr>
        <dsp:cNvPr id="0" name=""/>
        <dsp:cNvSpPr/>
      </dsp:nvSpPr>
      <dsp:spPr>
        <a:xfrm>
          <a:off x="0" y="778153"/>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gestiona la moneda europea, el euro</a:t>
          </a:r>
          <a:endParaRPr lang="en-IE" sz="1700" kern="1200" dirty="0">
            <a:solidFill>
              <a:schemeClr val="tx1"/>
            </a:solidFill>
          </a:endParaRPr>
        </a:p>
      </dsp:txBody>
      <dsp:txXfrm>
        <a:off x="37255" y="815408"/>
        <a:ext cx="4037420" cy="688666"/>
      </dsp:txXfrm>
    </dsp:sp>
    <dsp:sp modelId="{47FE0501-D40E-47EC-9E41-423B2E236FAA}">
      <dsp:nvSpPr>
        <dsp:cNvPr id="0" name=""/>
        <dsp:cNvSpPr/>
      </dsp:nvSpPr>
      <dsp:spPr>
        <a:xfrm>
          <a:off x="0" y="1555336"/>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tiene la responsabilidad de mantener el euro y los precios estables</a:t>
          </a:r>
          <a:endParaRPr lang="en-IE" sz="1700" kern="1200" dirty="0">
            <a:solidFill>
              <a:schemeClr val="tx1"/>
            </a:solidFill>
          </a:endParaRPr>
        </a:p>
      </dsp:txBody>
      <dsp:txXfrm>
        <a:off x="37255" y="1592591"/>
        <a:ext cx="4037420" cy="688666"/>
      </dsp:txXfrm>
    </dsp:sp>
    <dsp:sp modelId="{68522F37-124D-4507-9DE5-1B75C78B6420}">
      <dsp:nvSpPr>
        <dsp:cNvPr id="0" name=""/>
        <dsp:cNvSpPr/>
      </dsp:nvSpPr>
      <dsp:spPr>
        <a:xfrm>
          <a:off x="0" y="2332519"/>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establece los tipos de interés para la zona del euro</a:t>
          </a:r>
          <a:endParaRPr lang="en-IE" sz="1700" kern="1200" dirty="0">
            <a:solidFill>
              <a:schemeClr val="tx1"/>
            </a:solidFill>
          </a:endParaRPr>
        </a:p>
      </dsp:txBody>
      <dsp:txXfrm>
        <a:off x="37255" y="2369774"/>
        <a:ext cx="4037420" cy="688666"/>
      </dsp:txXfrm>
    </dsp:sp>
    <dsp:sp modelId="{6EE063DE-7F51-4108-9284-6ADD12F54A5A}">
      <dsp:nvSpPr>
        <dsp:cNvPr id="0" name=""/>
        <dsp:cNvSpPr/>
      </dsp:nvSpPr>
      <dsp:spPr>
        <a:xfrm>
          <a:off x="0" y="3109701"/>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trabaja con los bancos centrales nacionales de los Estados miembros</a:t>
          </a:r>
          <a:endParaRPr lang="en-IE" sz="1700" kern="1200" dirty="0">
            <a:solidFill>
              <a:schemeClr val="tx1"/>
            </a:solidFill>
          </a:endParaRPr>
        </a:p>
      </dsp:txBody>
      <dsp:txXfrm>
        <a:off x="37255" y="3146956"/>
        <a:ext cx="4037420" cy="688666"/>
      </dsp:txXfrm>
    </dsp:sp>
    <dsp:sp modelId="{9CF11A85-D206-4F40-B8C3-898189EA253A}">
      <dsp:nvSpPr>
        <dsp:cNvPr id="0" name=""/>
        <dsp:cNvSpPr/>
      </dsp:nvSpPr>
      <dsp:spPr>
        <a:xfrm>
          <a:off x="0" y="3886884"/>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tiene seis miembros que son nombrados por el Consejo por un período de ocho años no renovable</a:t>
          </a:r>
          <a:endParaRPr lang="en-IE" sz="1700" kern="1200" dirty="0">
            <a:solidFill>
              <a:schemeClr val="tx1"/>
            </a:solidFill>
          </a:endParaRPr>
        </a:p>
      </dsp:txBody>
      <dsp:txXfrm>
        <a:off x="37255" y="3924139"/>
        <a:ext cx="4037420" cy="688666"/>
      </dsp:txXfrm>
    </dsp:sp>
    <dsp:sp modelId="{EB4B9D14-D3E8-449B-95FA-9A5E38DB987B}">
      <dsp:nvSpPr>
        <dsp:cNvPr id="0" name=""/>
        <dsp:cNvSpPr/>
      </dsp:nvSpPr>
      <dsp:spPr>
        <a:xfrm>
          <a:off x="0" y="4664067"/>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dirty="0">
              <a:solidFill>
                <a:schemeClr val="tx1"/>
              </a:solidFill>
            </a:rPr>
            <a:t>tiene su sede en Frankfurt (Alemania)</a:t>
          </a:r>
          <a:endParaRPr lang="en-IE" sz="1700" kern="1200" dirty="0">
            <a:solidFill>
              <a:schemeClr val="tx1"/>
            </a:solidFill>
          </a:endParaRPr>
        </a:p>
      </dsp:txBody>
      <dsp:txXfrm>
        <a:off x="37255" y="4701322"/>
        <a:ext cx="4037420" cy="68866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rotWithShape="1">
          <a:blip xmlns:r="http://schemas.openxmlformats.org/officeDocument/2006/relationships" r:embed="rId1"/>
          <a:srcRect/>
          <a:stretch>
            <a:fillRect l="-12000" r="-12000"/>
          </a:stretch>
        </a:blipFill>
        <a:ln>
          <a:no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dirty="0" err="1">
              <a:solidFill>
                <a:srgbClr val="000000"/>
              </a:solidFill>
              <a:latin typeface="Calibri"/>
              <a:ea typeface="Calibri"/>
              <a:cs typeface="Calibri"/>
            </a:rPr>
            <a:t>Iniciativa</a:t>
          </a:r>
          <a:r>
            <a:rPr lang="en-US" sz="1800" b="0" kern="1200" dirty="0">
              <a:solidFill>
                <a:srgbClr val="000000"/>
              </a:solidFill>
              <a:latin typeface="Calibri"/>
              <a:ea typeface="Calibri"/>
              <a:cs typeface="Calibri"/>
            </a:rPr>
            <a:t> </a:t>
          </a:r>
          <a:r>
            <a:rPr lang="en-US" sz="1800" b="0" kern="1200" dirty="0" err="1">
              <a:solidFill>
                <a:srgbClr val="000000"/>
              </a:solidFill>
              <a:latin typeface="Calibri"/>
              <a:ea typeface="Calibri"/>
              <a:cs typeface="Calibri"/>
            </a:rPr>
            <a:t>Ciudadana</a:t>
          </a:r>
          <a:r>
            <a:rPr lang="en-US" sz="1800" b="0" kern="1200" dirty="0">
              <a:solidFill>
                <a:srgbClr val="000000"/>
              </a:solidFill>
              <a:latin typeface="Calibri"/>
              <a:ea typeface="Calibri"/>
              <a:cs typeface="Calibri"/>
            </a:rPr>
            <a:t> Europea</a:t>
          </a:r>
          <a:endParaRPr lang="en-US" sz="1800" kern="1200" dirty="0"/>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rotWithShape="1">
          <a:blip xmlns:r="http://schemas.openxmlformats.org/officeDocument/2006/relationships" r:embed="rId2"/>
          <a:srcRect/>
          <a:stretch>
            <a:fillRect l="-5000" r="-5000"/>
          </a:stretch>
        </a:blipFill>
        <a:ln>
          <a:no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US" sz="1800" kern="1200" dirty="0">
              <a:solidFill>
                <a:srgbClr val="000000"/>
              </a:solidFill>
            </a:rPr>
            <a:t>Semana Europea de la Juventud</a:t>
          </a:r>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rotWithShape="1">
          <a:blip xmlns:r="http://schemas.openxmlformats.org/officeDocument/2006/relationships" r:embed="rId3"/>
          <a:srcRect/>
          <a:stretch>
            <a:fillRect l="-5000" r="-5000"/>
          </a:stretch>
        </a:blipFill>
        <a:ln>
          <a:no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IE" sz="1800" kern="1200" noProof="0" dirty="0">
              <a:solidFill>
                <a:srgbClr val="000000"/>
              </a:solidFill>
            </a:rPr>
            <a:t>EYE (Evento Europeo de la Juventud)</a:t>
          </a:r>
          <a:endParaRPr lang="en-IE" sz="1800" kern="1200" dirty="0">
            <a:solidFill>
              <a:srgbClr val="000000"/>
            </a:solidFill>
          </a:endParaRPr>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rotWithShape="1">
          <a:blip xmlns:r="http://schemas.openxmlformats.org/officeDocument/2006/relationships" r:embed="rId4"/>
          <a:srcRect/>
          <a:stretch>
            <a:fillRect t="-11000" b="-11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solidFill>
                <a:srgbClr val="000000"/>
              </a:solidFill>
              <a:latin typeface="Calibri"/>
              <a:ea typeface="Calibri"/>
              <a:cs typeface="Calibri"/>
            </a:rPr>
            <a:t>¡Tu Europa, </a:t>
          </a:r>
          <a:r>
            <a:rPr lang="en-US" sz="1800" kern="1200" dirty="0" err="1">
              <a:solidFill>
                <a:srgbClr val="000000"/>
              </a:solidFill>
              <a:latin typeface="Calibri"/>
              <a:ea typeface="Calibri"/>
              <a:cs typeface="Calibri"/>
            </a:rPr>
            <a:t>tu</a:t>
          </a:r>
          <a:r>
            <a:rPr lang="en-US" sz="1800" kern="1200" dirty="0">
              <a:solidFill>
                <a:srgbClr val="000000"/>
              </a:solidFill>
              <a:latin typeface="Calibri"/>
              <a:ea typeface="Calibri"/>
              <a:cs typeface="Calibri"/>
            </a:rPr>
            <a:t> </a:t>
          </a:r>
          <a:r>
            <a:rPr lang="en-US" sz="1800" kern="1200" dirty="0" err="1">
              <a:solidFill>
                <a:srgbClr val="000000"/>
              </a:solidFill>
              <a:latin typeface="Calibri"/>
              <a:ea typeface="Calibri"/>
              <a:cs typeface="Calibri"/>
            </a:rPr>
            <a:t>voz</a:t>
          </a:r>
          <a:r>
            <a:rPr lang="en-US" sz="1800" kern="1200" dirty="0">
              <a:solidFill>
                <a:srgbClr val="000000"/>
              </a:solidFill>
              <a:latin typeface="Calibri"/>
              <a:ea typeface="Calibri"/>
              <a:cs typeface="Calibri"/>
            </a:rPr>
            <a:t>!</a:t>
          </a:r>
          <a:endParaRPr lang="en-US" sz="1800" kern="1200" dirty="0"/>
        </a:p>
      </dsp:txBody>
      <dsp:txXfrm>
        <a:off x="4693994" y="4315426"/>
        <a:ext cx="2421946" cy="582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s-ES" sz="1700" kern="1200" dirty="0"/>
            <a:t>La Garantía Juvenil</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s-ES" sz="1700" kern="1200" dirty="0"/>
            <a:t>Cuerpo Europeo de Solidaridad</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s-ES" sz="1400" kern="1200"/>
            <a:t>Itinerancia gratuita</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s-ES" sz="1400" kern="1200" dirty="0"/>
            <a:t>Asistencia sanitaria</a:t>
          </a:r>
          <a:endParaRPr lang="en-US" sz="140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s-ES" sz="1400" kern="1200"/>
            <a:t>Derechos de los pasajeros</a:t>
          </a:r>
          <a:endParaRPr lang="en-US" sz="14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s-ES" sz="1400" kern="1200" dirty="0"/>
            <a:t>Acceso a las suscripciones digitales</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S" sz="1600" kern="1200" dirty="0"/>
            <a:t>Participación</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S" sz="1600" kern="1200"/>
            <a:t>Protección del medio ambiente</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S" sz="1600" kern="1200"/>
            <a:t>Seguridad y derechos de los consumidores</a:t>
          </a:r>
          <a:endParaRPr lang="en-US" sz="16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S" sz="1600" kern="1200"/>
            <a:t>Proyectos financiados por la UE</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S" sz="1600" kern="1200" dirty="0"/>
            <a:t>La UE en el mundo</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s-ES" sz="1800" kern="1200"/>
            <a:t>Pacto Verde</a:t>
          </a:r>
          <a:endParaRPr lang="en-US" sz="1800" b="0" kern="1200" dirty="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s-ES" sz="1800" kern="1200" dirty="0"/>
            <a:t>Digitalización</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s-ES" sz="1800" kern="1200" dirty="0"/>
            <a:t>Igualdad</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159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a:solidFill>
                <a:schemeClr val="tx1"/>
              </a:solidFill>
            </a:rPr>
            <a:t>es la voz de los ciudadanos europeos</a:t>
          </a:r>
          <a:endParaRPr lang="en-IE" sz="1800" b="0" kern="1200" dirty="0">
            <a:solidFill>
              <a:schemeClr val="tx1"/>
            </a:solidFill>
          </a:endParaRPr>
        </a:p>
      </dsp:txBody>
      <dsp:txXfrm>
        <a:off x="38895" y="40487"/>
        <a:ext cx="4613634" cy="718969"/>
      </dsp:txXfrm>
    </dsp:sp>
    <dsp:sp modelId="{4FE1037A-DEA2-4953-80B1-C4AB23FF5CB3}">
      <dsp:nvSpPr>
        <dsp:cNvPr id="0" name=""/>
        <dsp:cNvSpPr/>
      </dsp:nvSpPr>
      <dsp:spPr>
        <a:xfrm>
          <a:off x="0" y="80981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a:solidFill>
                <a:schemeClr val="tx1"/>
              </a:solidFill>
            </a:rPr>
            <a:t>está compuesto por diputados procedentes de cada Estado miembro, que son elegidos por sufragio universal directo cada cinco años</a:t>
          </a:r>
          <a:endParaRPr lang="en-IE" sz="1800" b="0" kern="1200" dirty="0">
            <a:solidFill>
              <a:schemeClr val="tx1"/>
            </a:solidFill>
          </a:endParaRPr>
        </a:p>
      </dsp:txBody>
      <dsp:txXfrm>
        <a:off x="38895" y="848707"/>
        <a:ext cx="4613634" cy="718969"/>
      </dsp:txXfrm>
    </dsp:sp>
    <dsp:sp modelId="{07C6446F-ECCD-4CA1-8344-080591932ED6}">
      <dsp:nvSpPr>
        <dsp:cNvPr id="0" name=""/>
        <dsp:cNvSpPr/>
      </dsp:nvSpPr>
      <dsp:spPr>
        <a:xfrm>
          <a:off x="0" y="161803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a:solidFill>
                <a:schemeClr val="tx1"/>
              </a:solidFill>
            </a:rPr>
            <a:t>debate nuevas leyes propuestas por la Comisión Europea</a:t>
          </a:r>
          <a:endParaRPr lang="en-IE" sz="1800" b="0" kern="1200" dirty="0">
            <a:solidFill>
              <a:schemeClr val="tx1"/>
            </a:solidFill>
          </a:endParaRPr>
        </a:p>
      </dsp:txBody>
      <dsp:txXfrm>
        <a:off x="38895" y="1656927"/>
        <a:ext cx="4613634" cy="718969"/>
      </dsp:txXfrm>
    </dsp:sp>
    <dsp:sp modelId="{715891AF-FC43-40E9-9BA1-84AAEC706364}">
      <dsp:nvSpPr>
        <dsp:cNvPr id="0" name=""/>
        <dsp:cNvSpPr/>
      </dsp:nvSpPr>
      <dsp:spPr>
        <a:xfrm>
          <a:off x="0" y="242625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dirty="0">
              <a:solidFill>
                <a:schemeClr val="tx1"/>
              </a:solidFill>
            </a:rPr>
            <a:t>modifica (en su caso) esas leyes y las promulga conjuntamente con el Consejo</a:t>
          </a:r>
          <a:endParaRPr lang="en-IE" sz="1800" b="0" kern="1200" dirty="0">
            <a:solidFill>
              <a:schemeClr val="tx1"/>
            </a:solidFill>
          </a:endParaRPr>
        </a:p>
      </dsp:txBody>
      <dsp:txXfrm>
        <a:off x="38895" y="2465146"/>
        <a:ext cx="4613634" cy="718969"/>
      </dsp:txXfrm>
    </dsp:sp>
    <dsp:sp modelId="{1BA08AB3-DFE7-4294-97EA-0DE79AB5366F}">
      <dsp:nvSpPr>
        <dsp:cNvPr id="0" name=""/>
        <dsp:cNvSpPr/>
      </dsp:nvSpPr>
      <dsp:spPr>
        <a:xfrm>
          <a:off x="0" y="323447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a:solidFill>
                <a:schemeClr val="tx1"/>
              </a:solidFill>
            </a:rPr>
            <a:t>elige a la persona que ostentará la presidencia de la Comisión Europea</a:t>
          </a:r>
          <a:endParaRPr lang="en-IE" sz="1800" b="0" kern="1200" dirty="0">
            <a:solidFill>
              <a:schemeClr val="tx1"/>
            </a:solidFill>
          </a:endParaRPr>
        </a:p>
      </dsp:txBody>
      <dsp:txXfrm>
        <a:off x="38895" y="3273366"/>
        <a:ext cx="4613634" cy="718969"/>
      </dsp:txXfrm>
    </dsp:sp>
    <dsp:sp modelId="{C9254F1F-409A-4C00-BAEE-417CE0DBBEC0}">
      <dsp:nvSpPr>
        <dsp:cNvPr id="0" name=""/>
        <dsp:cNvSpPr/>
      </dsp:nvSpPr>
      <dsp:spPr>
        <a:xfrm>
          <a:off x="0" y="404269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a:solidFill>
                <a:schemeClr val="tx1"/>
              </a:solidFill>
            </a:rPr>
            <a:t>aprueba el presupuesto de la UE</a:t>
          </a:r>
          <a:endParaRPr lang="en-IE" sz="1800" b="0" kern="1200" dirty="0">
            <a:solidFill>
              <a:schemeClr val="tx1"/>
            </a:solidFill>
          </a:endParaRPr>
        </a:p>
      </dsp:txBody>
      <dsp:txXfrm>
        <a:off x="38895" y="4081586"/>
        <a:ext cx="4613634" cy="718969"/>
      </dsp:txXfrm>
    </dsp:sp>
    <dsp:sp modelId="{394A40C5-2767-41BB-851C-AE743E22805B}">
      <dsp:nvSpPr>
        <dsp:cNvPr id="0" name=""/>
        <dsp:cNvSpPr/>
      </dsp:nvSpPr>
      <dsp:spPr>
        <a:xfrm>
          <a:off x="0" y="485091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dirty="0">
              <a:solidFill>
                <a:schemeClr val="tx1"/>
              </a:solidFill>
            </a:rPr>
            <a:t>celebra al menos 6 sesiones cada año en Bruselas (Bélgica) y 12 en Estrasburgo (Francia)</a:t>
          </a:r>
          <a:endParaRPr lang="en-IE" sz="1900" b="0" kern="1200" dirty="0">
            <a:solidFill>
              <a:schemeClr val="tx1"/>
            </a:solidFill>
          </a:endParaRPr>
        </a:p>
      </dsp:txBody>
      <dsp:txXfrm>
        <a:off x="38895" y="4889806"/>
        <a:ext cx="4613634" cy="7189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dirty="0">
              <a:solidFill>
                <a:schemeClr val="tx1"/>
              </a:solidFill>
            </a:rPr>
            <a:t>reúne a los jefes de Estado y de Gobierno de cada Estado miembro</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dirty="0">
              <a:solidFill>
                <a:schemeClr val="tx1"/>
              </a:solidFill>
            </a:rPr>
            <a:t>establece las prioridades y las orientaciones políticas fundamentales de la UE</a:t>
          </a:r>
          <a:endParaRPr lang="en-IE" sz="1800" b="0" kern="1200" dirty="0">
            <a:solidFill>
              <a:schemeClr val="tx1"/>
            </a:solidFill>
          </a:endParaRPr>
        </a:p>
      </dsp:txBody>
      <dsp:txXfrm>
        <a:off x="59399" y="1525861"/>
        <a:ext cx="4183260"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2303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dirty="0">
              <a:solidFill>
                <a:schemeClr val="tx1"/>
              </a:solidFill>
            </a:rPr>
            <a:t>no adopta las leyes de la UE</a:t>
          </a:r>
          <a:endParaRPr lang="en-IE" sz="1800" b="0" kern="1200" dirty="0">
            <a:solidFill>
              <a:schemeClr val="tx1"/>
            </a:solidFill>
          </a:endParaRPr>
        </a:p>
      </dsp:txBody>
      <dsp:txXfrm>
        <a:off x="60062" y="60062"/>
        <a:ext cx="3965289" cy="1110252"/>
      </dsp:txXfrm>
    </dsp:sp>
    <dsp:sp modelId="{65BBAF80-F255-434B-ABEE-1099CF7F1D78}">
      <dsp:nvSpPr>
        <dsp:cNvPr id="0" name=""/>
        <dsp:cNvSpPr/>
      </dsp:nvSpPr>
      <dsp:spPr>
        <a:xfrm>
          <a:off x="0" y="1421723"/>
          <a:ext cx="4085413" cy="129962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dirty="0">
              <a:solidFill>
                <a:schemeClr val="tx1"/>
              </a:solidFill>
            </a:rPr>
            <a:t>se reúne al menos cuatro veces al año en Bruselas (Bélgica) o en Luxemburgo (Luxemburgo) en las «cumbres europeas»</a:t>
          </a:r>
          <a:endParaRPr lang="en-IE" sz="1800" b="0" kern="1200" dirty="0">
            <a:solidFill>
              <a:schemeClr val="tx1"/>
            </a:solidFill>
          </a:endParaRPr>
        </a:p>
      </dsp:txBody>
      <dsp:txXfrm>
        <a:off x="63442" y="1485165"/>
        <a:ext cx="3958529" cy="117274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02/05/2025</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02/05/2025</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european-union/topics/humanitarian-aid-civil-protection_es" TargetMode="External"/><Relationship Id="rId3" Type="http://schemas.openxmlformats.org/officeDocument/2006/relationships/hyperlink" Target="https://europa.eu/!vC49dj" TargetMode="External"/><Relationship Id="rId7" Type="http://schemas.openxmlformats.org/officeDocument/2006/relationships/hyperlink" Target="https://european-union.europa.eu/priorities-and-actions/actions-topic/development-and-cooperation_es"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ean-union.europa.eu/priorities-and-actions/actions-topic/trade_es" TargetMode="External"/><Relationship Id="rId5" Type="http://schemas.openxmlformats.org/officeDocument/2006/relationships/hyperlink" Target="https://kohesio.ec.europa.eu/es" TargetMode="External"/><Relationship Id="rId4" Type="http://schemas.openxmlformats.org/officeDocument/2006/relationships/hyperlink" Target="https://cinea.ec.europa.eu/life/life-european-countries_en"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es"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e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u-solidarity-ukraine.ec.europa.eu/index_e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itizens-initiative.europa.eu/_es"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eesc.europa.eu/en/initiatives/your-europe-your-say" TargetMode="External"/><Relationship Id="rId5" Type="http://schemas.openxmlformats.org/officeDocument/2006/relationships/hyperlink" Target="https://european-youth-event.europarl.europa.eu/en/" TargetMode="External"/><Relationship Id="rId4" Type="http://schemas.openxmlformats.org/officeDocument/2006/relationships/hyperlink" Target="https://youth.europa.eu/youthweek_en"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 Unión Europea cuenta con </a:t>
            </a:r>
            <a:r>
              <a:rPr lang="es-ES" sz="1200" b="1" kern="1200" dirty="0">
                <a:solidFill>
                  <a:schemeClr val="tx1"/>
                </a:solidFill>
                <a:effectLst/>
                <a:latin typeface="+mn-lt"/>
                <a:ea typeface="+mn-ea"/>
                <a:cs typeface="+mn-cs"/>
              </a:rPr>
              <a:t>veinticuatro lenguas oficiales:</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Búlgaro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Croata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Checo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Danés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Neerlandés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Inglés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Estonio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Finés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Francés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Alemán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Griego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Húngaro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Irlandés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Italiano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Letón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Lituano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Maltés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Polaco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Portugués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Rumano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Eslovaco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Esloveno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Español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Sueco</a:t>
            </a:r>
          </a:p>
          <a:p>
            <a:pPr lvl="0"/>
            <a:endParaRPr lang="en-US" sz="1200" kern="1200" dirty="0">
              <a:solidFill>
                <a:schemeClr val="tx1"/>
              </a:solidFill>
              <a:effectLst/>
              <a:latin typeface="+mn-lt"/>
              <a:ea typeface="+mn-ea"/>
              <a:cs typeface="+mn-cs"/>
            </a:endParaRPr>
          </a:p>
          <a:p>
            <a:r>
              <a:rPr lang="es-ES" sz="1200" b="1" i="1" kern="1200" dirty="0">
                <a:solidFill>
                  <a:schemeClr val="tx1"/>
                </a:solidFill>
                <a:effectLst/>
                <a:latin typeface="+mn-lt"/>
                <a:ea typeface="+mn-ea"/>
                <a:cs typeface="+mn-cs"/>
              </a:rPr>
              <a:t>¿Hablas alguna otra lengua oficial de la Unión que no sea tu lengua materna?</a:t>
            </a:r>
          </a:p>
          <a:p>
            <a:endParaRPr lang="en-US" sz="1200" kern="1200" dirty="0">
              <a:solidFill>
                <a:schemeClr val="tx1"/>
              </a:solidFill>
              <a:effectLst/>
              <a:latin typeface="+mn-lt"/>
              <a:ea typeface="+mn-ea"/>
              <a:cs typeface="+mn-cs"/>
            </a:endParaRPr>
          </a:p>
          <a:p>
            <a:r>
              <a:rPr lang="es-ES" sz="1200" b="1" i="1" kern="1200" dirty="0">
                <a:solidFill>
                  <a:schemeClr val="tx1"/>
                </a:solidFill>
                <a:effectLst/>
                <a:latin typeface="+mn-lt"/>
                <a:ea typeface="+mn-ea"/>
                <a:cs typeface="+mn-cs"/>
              </a:rPr>
              <a:t>¿Puedes reconocer cómo se dice gracias en otras lenguas de la UE?</a:t>
            </a:r>
            <a:endParaRPr lang="en-GB" b="1" i="1" baseline="0" dirty="0"/>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 Unión Europea </a:t>
            </a:r>
            <a:r>
              <a:rPr lang="es-ES" sz="1200" b="1" kern="1200" dirty="0">
                <a:solidFill>
                  <a:schemeClr val="tx1"/>
                </a:solidFill>
                <a:effectLst/>
                <a:latin typeface="+mn-lt"/>
                <a:ea typeface="+mn-ea"/>
                <a:cs typeface="+mn-cs"/>
              </a:rPr>
              <a:t>tiene 24 lenguas oficiales</a:t>
            </a:r>
            <a:r>
              <a:rPr lang="es-ES" sz="1200" kern="1200" dirty="0">
                <a:solidFill>
                  <a:schemeClr val="tx1"/>
                </a:solidFill>
                <a:effectLst/>
                <a:latin typeface="+mn-lt"/>
                <a:ea typeface="+mn-ea"/>
                <a:cs typeface="+mn-cs"/>
              </a:rPr>
              <a:t>, que forman parte de familias lingüísticas distintas:</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Lenguas germánicas:</a:t>
            </a:r>
            <a:r>
              <a:rPr lang="es-ES" sz="1200" kern="1200" dirty="0">
                <a:solidFill>
                  <a:schemeClr val="tx1"/>
                </a:solidFill>
                <a:effectLst/>
                <a:latin typeface="+mn-lt"/>
                <a:ea typeface="+mn-ea"/>
                <a:cs typeface="+mn-cs"/>
              </a:rPr>
              <a:t> alemán, danés, inglés, neerlandés y sueco.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Lenguas románicas:</a:t>
            </a:r>
            <a:r>
              <a:rPr lang="es-ES" sz="1200" kern="1200" dirty="0">
                <a:solidFill>
                  <a:schemeClr val="tx1"/>
                </a:solidFill>
                <a:effectLst/>
                <a:latin typeface="+mn-lt"/>
                <a:ea typeface="+mn-ea"/>
                <a:cs typeface="+mn-cs"/>
              </a:rPr>
              <a:t> español, francés, italiano, portugués y rumano.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Lenguas eslavas:</a:t>
            </a:r>
            <a:r>
              <a:rPr lang="es-ES" sz="1200" kern="1200" dirty="0">
                <a:solidFill>
                  <a:schemeClr val="tx1"/>
                </a:solidFill>
                <a:effectLst/>
                <a:latin typeface="+mn-lt"/>
                <a:ea typeface="+mn-ea"/>
                <a:cs typeface="+mn-cs"/>
              </a:rPr>
              <a:t> búlgaro, checo, croata, eslovaco, esloveno y polaco.</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Otras lenguas oficiales de la Unión que no forman parte de estas tres familias son:</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estonio y finés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griego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irlandés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letón y lituano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húngaro</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maltés</a:t>
            </a:r>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 Unión Europea se creó para poner fin a las frecuentes y sangrientas guerras entre vecinos que culminaron en la Segunda Guerra Mundial.</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partir de 1950, la Comunidad Económica del Carbón y del Acero fue sentando las bases de una unión económica y política entre países europeos que garantizase una paz duradera.</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países fundadores fueron: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Bélgica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Alemania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Francia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Italia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Luxemburgo</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Países Bajos</a:t>
            </a:r>
            <a:endParaRPr lang="en-IE" sz="1200" b="0" i="0" u="none" strike="noStrike" kern="1200" noProof="0" dirty="0">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Las naciones europeas no siempre han convivido en paz. A lo largo de la historia han tenido lugar muchas guerras.</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Tan solo en el siglo XX hubo dos guerras mundiales:</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s-ES" sz="1200" kern="1200" dirty="0">
                <a:solidFill>
                  <a:schemeClr val="tx1"/>
                </a:solidFill>
                <a:effectLst/>
                <a:latin typeface="+mn-lt"/>
                <a:ea typeface="+mn-ea"/>
                <a:cs typeface="+mn-cs"/>
              </a:rPr>
              <a:t>De 1914 a1918, la Primera Guerra Mundial.</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s-ES" sz="1200" kern="1200" dirty="0">
                <a:solidFill>
                  <a:schemeClr val="tx1"/>
                </a:solidFill>
                <a:effectLst/>
                <a:latin typeface="+mn-lt"/>
                <a:ea typeface="+mn-ea"/>
                <a:cs typeface="+mn-cs"/>
              </a:rPr>
              <a:t>De 1939 a 1945, la Segunda Guerra Mundial.</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Aunque a veces se produzcan desacuerdos entre los países de la UE, los principios fundamentales de la UE se han mantenido intactos durante los últimos setenta años. Impedir futuros conflictos fue uno de los objetivos que se perseguían con la creación de la Unión Europea.</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2012, la Unión Europea fue galardonada con el Premio Nobel de la Paz debido a su incansable labor en aras de la paz, la democracia y los derechos humanos, tanto en Europa como en el resto del mundo.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es-ES" sz="1200" b="1" kern="1200" dirty="0">
                <a:solidFill>
                  <a:schemeClr val="tx1"/>
                </a:solidFill>
                <a:effectLst/>
                <a:latin typeface="+mn-lt"/>
                <a:ea typeface="+mn-ea"/>
                <a:cs typeface="+mn-cs"/>
              </a:rPr>
              <a:t>Pasos principales hacia la creación de la Unión Europea:</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Entre 1945 y 1950, algunos políticos europeos, entre los que se encontraban Robert </a:t>
            </a:r>
            <a:r>
              <a:rPr lang="es-ES" sz="1200" kern="1200" dirty="0" err="1">
                <a:solidFill>
                  <a:schemeClr val="tx1"/>
                </a:solidFill>
                <a:effectLst/>
                <a:latin typeface="+mn-lt"/>
                <a:ea typeface="+mn-ea"/>
                <a:cs typeface="+mn-cs"/>
              </a:rPr>
              <a:t>Schuman</a:t>
            </a:r>
            <a:r>
              <a:rPr lang="es-ES" sz="1200" kern="1200" dirty="0">
                <a:solidFill>
                  <a:schemeClr val="tx1"/>
                </a:solidFill>
                <a:effectLst/>
                <a:latin typeface="+mn-lt"/>
                <a:ea typeface="+mn-ea"/>
                <a:cs typeface="+mn-cs"/>
              </a:rPr>
              <a:t>, Simone </a:t>
            </a:r>
            <a:r>
              <a:rPr lang="es-ES" sz="1200" kern="1200" dirty="0" err="1">
                <a:solidFill>
                  <a:schemeClr val="tx1"/>
                </a:solidFill>
                <a:effectLst/>
                <a:latin typeface="+mn-lt"/>
                <a:ea typeface="+mn-ea"/>
                <a:cs typeface="+mn-cs"/>
              </a:rPr>
              <a:t>Veil</a:t>
            </a:r>
            <a:r>
              <a:rPr lang="es-ES" sz="1200" kern="1200" dirty="0">
                <a:solidFill>
                  <a:schemeClr val="tx1"/>
                </a:solidFill>
                <a:effectLst/>
                <a:latin typeface="+mn-lt"/>
                <a:ea typeface="+mn-ea"/>
                <a:cs typeface="+mn-cs"/>
              </a:rPr>
              <a:t>, Jean </a:t>
            </a:r>
            <a:r>
              <a:rPr lang="es-ES" sz="1200" kern="1200" dirty="0" err="1">
                <a:solidFill>
                  <a:schemeClr val="tx1"/>
                </a:solidFill>
                <a:effectLst/>
                <a:latin typeface="+mn-lt"/>
                <a:ea typeface="+mn-ea"/>
                <a:cs typeface="+mn-cs"/>
              </a:rPr>
              <a:t>Monnet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Alcide</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Gaspari</a:t>
            </a:r>
            <a:r>
              <a:rPr lang="es-ES" sz="1200" kern="1200" dirty="0">
                <a:solidFill>
                  <a:schemeClr val="tx1"/>
                </a:solidFill>
                <a:effectLst/>
                <a:latin typeface="+mn-lt"/>
                <a:ea typeface="+mn-ea"/>
                <a:cs typeface="+mn-cs"/>
              </a:rPr>
              <a:t> y Konrad Adenauer iniciaron el proceso de creación de la Unión Europea en la que vivimos actualmente.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1950: </a:t>
            </a:r>
            <a:r>
              <a:rPr lang="es-ES" sz="1200" b="1" kern="1200" dirty="0">
                <a:solidFill>
                  <a:schemeClr val="tx1"/>
                </a:solidFill>
                <a:effectLst/>
                <a:latin typeface="+mn-lt"/>
                <a:ea typeface="+mn-ea"/>
                <a:cs typeface="+mn-cs"/>
              </a:rPr>
              <a:t>Declaración de </a:t>
            </a:r>
            <a:r>
              <a:rPr lang="es-ES" sz="1200" b="1" kern="1200" dirty="0" err="1">
                <a:solidFill>
                  <a:schemeClr val="tx1"/>
                </a:solidFill>
                <a:effectLst/>
                <a:latin typeface="+mn-lt"/>
                <a:ea typeface="+mn-ea"/>
                <a:cs typeface="+mn-cs"/>
              </a:rPr>
              <a:t>Schuman</a:t>
            </a:r>
            <a:r>
              <a:rPr lang="es-ES" sz="1200" kern="1200" dirty="0">
                <a:solidFill>
                  <a:schemeClr val="tx1"/>
                </a:solidFill>
                <a:effectLst/>
                <a:latin typeface="+mn-lt"/>
                <a:ea typeface="+mn-ea"/>
                <a:cs typeface="+mn-cs"/>
              </a:rPr>
              <a:t>. El 9 de mayo, Robert </a:t>
            </a:r>
            <a:r>
              <a:rPr lang="es-ES" sz="1200" kern="1200" dirty="0" err="1">
                <a:solidFill>
                  <a:schemeClr val="tx1"/>
                </a:solidFill>
                <a:effectLst/>
                <a:latin typeface="+mn-lt"/>
                <a:ea typeface="+mn-ea"/>
                <a:cs typeface="+mn-cs"/>
              </a:rPr>
              <a:t>Schuman</a:t>
            </a:r>
            <a:r>
              <a:rPr lang="es-ES" sz="1200" kern="1200" dirty="0">
                <a:solidFill>
                  <a:schemeClr val="tx1"/>
                </a:solidFill>
                <a:effectLst/>
                <a:latin typeface="+mn-lt"/>
                <a:ea typeface="+mn-ea"/>
                <a:cs typeface="+mn-cs"/>
              </a:rPr>
              <a:t> (entonces ministro de Asuntos Exteriores de Francia) propuso realizar una gestión conjunta de la producción del carbón y del acero, es decir, las materias primas utilizadas para prepararse para la guerra, con miras a garantizar que ningún país pudiera armarse en secreto contra los demás. Una de sus citas más famosas es: «Europa no se hará de una vez ni en una obra de conjunto: se hará gracias a realizaciones concretas, que creen en primer lugar una solidaridad de hecho».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1951: Creación de la </a:t>
            </a:r>
            <a:r>
              <a:rPr lang="es-ES" sz="1200" b="1" kern="1200" dirty="0">
                <a:solidFill>
                  <a:schemeClr val="tx1"/>
                </a:solidFill>
                <a:effectLst/>
                <a:latin typeface="+mn-lt"/>
                <a:ea typeface="+mn-ea"/>
                <a:cs typeface="+mn-cs"/>
              </a:rPr>
              <a:t>Comunidad Económica del Carbón y del Acero</a:t>
            </a:r>
            <a:r>
              <a:rPr lang="es-ES" sz="1200" kern="1200" dirty="0">
                <a:solidFill>
                  <a:schemeClr val="tx1"/>
                </a:solidFill>
                <a:effectLst/>
                <a:latin typeface="+mn-lt"/>
                <a:ea typeface="+mn-ea"/>
                <a:cs typeface="+mn-cs"/>
              </a:rPr>
              <a:t>. Alemania, Bélgica, Francia, Italia, Luxemburgo y los Países Bajos decidieron unir sus industrias del carbón y del acero.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1957: </a:t>
            </a:r>
            <a:r>
              <a:rPr lang="es-ES" sz="1200" b="1" kern="1200" dirty="0">
                <a:solidFill>
                  <a:schemeClr val="tx1"/>
                </a:solidFill>
                <a:effectLst/>
                <a:latin typeface="+mn-lt"/>
                <a:ea typeface="+mn-ea"/>
                <a:cs typeface="+mn-cs"/>
              </a:rPr>
              <a:t>Tratado de Roma</a:t>
            </a:r>
            <a:r>
              <a:rPr lang="es-ES" sz="1200" kern="1200" dirty="0">
                <a:solidFill>
                  <a:schemeClr val="tx1"/>
                </a:solidFill>
                <a:effectLst/>
                <a:latin typeface="+mn-lt"/>
                <a:ea typeface="+mn-ea"/>
                <a:cs typeface="+mn-cs"/>
              </a:rPr>
              <a:t>. Los seis países fundadores decidieron ampliar su cooperación a otros sectores económicos y crearon la </a:t>
            </a:r>
            <a:r>
              <a:rPr lang="es-ES" sz="1200" b="1" kern="1200" dirty="0">
                <a:solidFill>
                  <a:schemeClr val="tx1"/>
                </a:solidFill>
                <a:effectLst/>
                <a:latin typeface="+mn-lt"/>
                <a:ea typeface="+mn-ea"/>
                <a:cs typeface="+mn-cs"/>
              </a:rPr>
              <a:t>Comunidad Económica Europea (CEE)</a:t>
            </a:r>
            <a:r>
              <a:rPr lang="es-ES" sz="1200" kern="1200" dirty="0">
                <a:solidFill>
                  <a:schemeClr val="tx1"/>
                </a:solidFill>
                <a:effectLst/>
                <a:latin typeface="+mn-lt"/>
                <a:ea typeface="+mn-ea"/>
                <a:cs typeface="+mn-cs"/>
              </a:rPr>
              <a:t> y la </a:t>
            </a:r>
            <a:r>
              <a:rPr lang="es-ES" sz="1200" b="1" kern="1200" dirty="0">
                <a:solidFill>
                  <a:schemeClr val="tx1"/>
                </a:solidFill>
                <a:effectLst/>
                <a:latin typeface="+mn-lt"/>
                <a:ea typeface="+mn-ea"/>
                <a:cs typeface="+mn-cs"/>
              </a:rPr>
              <a:t>Comunidad Europea de la Energía Atómica (</a:t>
            </a:r>
            <a:r>
              <a:rPr lang="es-ES" sz="1200" b="1" kern="1200" dirty="0" err="1">
                <a:solidFill>
                  <a:schemeClr val="tx1"/>
                </a:solidFill>
                <a:effectLst/>
                <a:latin typeface="+mn-lt"/>
                <a:ea typeface="+mn-ea"/>
                <a:cs typeface="+mn-cs"/>
              </a:rPr>
              <a:t>Euratom</a:t>
            </a:r>
            <a:r>
              <a:rPr lang="es-ES" sz="1200" b="1"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1992: </a:t>
            </a:r>
            <a:r>
              <a:rPr lang="es-ES" sz="1200" b="1" kern="1200" dirty="0">
                <a:solidFill>
                  <a:schemeClr val="tx1"/>
                </a:solidFill>
                <a:effectLst/>
                <a:latin typeface="+mn-lt"/>
                <a:ea typeface="+mn-ea"/>
                <a:cs typeface="+mn-cs"/>
              </a:rPr>
              <a:t>Tratado de Maastricht</a:t>
            </a:r>
            <a:r>
              <a:rPr lang="es-ES" sz="1200" kern="1200" dirty="0">
                <a:solidFill>
                  <a:schemeClr val="tx1"/>
                </a:solidFill>
                <a:effectLst/>
                <a:latin typeface="+mn-lt"/>
                <a:ea typeface="+mn-ea"/>
                <a:cs typeface="+mn-cs"/>
              </a:rPr>
              <a:t>. Con el paso de los años, más países se unieron a la comunidad y el Tratado de Maastricht marcó el inicio de la </a:t>
            </a:r>
            <a:r>
              <a:rPr lang="es-ES" sz="1200" b="1" kern="1200" dirty="0">
                <a:solidFill>
                  <a:schemeClr val="tx1"/>
                </a:solidFill>
                <a:effectLst/>
                <a:latin typeface="+mn-lt"/>
                <a:ea typeface="+mn-ea"/>
                <a:cs typeface="+mn-cs"/>
              </a:rPr>
              <a:t>Unión Europea</a:t>
            </a:r>
            <a:r>
              <a:rPr lang="es-ES" sz="1200" kern="1200" dirty="0">
                <a:solidFill>
                  <a:schemeClr val="tx1"/>
                </a:solidFill>
                <a:effectLst/>
                <a:latin typeface="+mn-lt"/>
                <a:ea typeface="+mn-ea"/>
                <a:cs typeface="+mn-cs"/>
              </a:rPr>
              <a:t> tal como la conocemos hoy:</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 una unión </a:t>
            </a:r>
            <a:r>
              <a:rPr lang="es-ES" sz="1200" b="1" kern="1200" dirty="0">
                <a:solidFill>
                  <a:schemeClr val="tx1"/>
                </a:solidFill>
                <a:effectLst/>
                <a:latin typeface="+mn-lt"/>
                <a:ea typeface="+mn-ea"/>
                <a:cs typeface="+mn-cs"/>
              </a:rPr>
              <a:t>política y económica</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b="1" kern="1200" dirty="0">
                <a:solidFill>
                  <a:schemeClr val="tx1"/>
                </a:solidFill>
                <a:effectLst/>
                <a:latin typeface="+mn-lt"/>
                <a:ea typeface="+mn-ea"/>
                <a:cs typeface="+mn-cs"/>
              </a:rPr>
              <a:t>sin controles en las fronteras</a:t>
            </a:r>
            <a:r>
              <a:rPr lang="es-ES" sz="1200" kern="1200" dirty="0">
                <a:solidFill>
                  <a:schemeClr val="tx1"/>
                </a:solidFill>
                <a:effectLst/>
                <a:latin typeface="+mn-lt"/>
                <a:ea typeface="+mn-ea"/>
                <a:cs typeface="+mn-cs"/>
              </a:rPr>
              <a:t> entre los países que forman parte del </a:t>
            </a:r>
            <a:r>
              <a:rPr lang="es-ES" sz="1200" b="1" kern="1200" dirty="0">
                <a:solidFill>
                  <a:schemeClr val="tx1"/>
                </a:solidFill>
                <a:effectLst/>
                <a:latin typeface="+mn-lt"/>
                <a:ea typeface="+mn-ea"/>
                <a:cs typeface="+mn-cs"/>
              </a:rPr>
              <a:t>espacio </a:t>
            </a:r>
            <a:r>
              <a:rPr lang="es-ES" sz="1200" b="1" kern="1200" dirty="0" err="1">
                <a:solidFill>
                  <a:schemeClr val="tx1"/>
                </a:solidFill>
                <a:effectLst/>
                <a:latin typeface="+mn-lt"/>
                <a:ea typeface="+mn-ea"/>
                <a:cs typeface="+mn-cs"/>
              </a:rPr>
              <a:t>Schengen</a:t>
            </a:r>
            <a:r>
              <a:rPr lang="es-ES" sz="1200" kern="1200" dirty="0">
                <a:solidFill>
                  <a:schemeClr val="tx1"/>
                </a:solidFill>
                <a:effectLst/>
                <a:latin typeface="+mn-lt"/>
                <a:ea typeface="+mn-ea"/>
                <a:cs typeface="+mn-cs"/>
              </a:rPr>
              <a:t> (1995);</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una </a:t>
            </a:r>
            <a:r>
              <a:rPr lang="es-ES" sz="1200" b="1" kern="1200" dirty="0">
                <a:solidFill>
                  <a:schemeClr val="tx1"/>
                </a:solidFill>
                <a:effectLst/>
                <a:latin typeface="+mn-lt"/>
                <a:ea typeface="+mn-ea"/>
                <a:cs typeface="+mn-cs"/>
              </a:rPr>
              <a:t>moneda única</a:t>
            </a:r>
            <a:r>
              <a:rPr lang="es-ES" sz="1200" kern="1200" dirty="0">
                <a:solidFill>
                  <a:schemeClr val="tx1"/>
                </a:solidFill>
                <a:effectLst/>
                <a:latin typeface="+mn-lt"/>
                <a:ea typeface="+mn-ea"/>
                <a:cs typeface="+mn-cs"/>
              </a:rPr>
              <a:t> para los países que adoptan el euro.</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1993. Se crea </a:t>
            </a:r>
            <a:r>
              <a:rPr lang="es-ES" sz="1200" b="1" kern="1200" dirty="0">
                <a:solidFill>
                  <a:schemeClr val="tx1"/>
                </a:solidFill>
                <a:effectLst/>
                <a:latin typeface="+mn-lt"/>
                <a:ea typeface="+mn-ea"/>
                <a:cs typeface="+mn-cs"/>
              </a:rPr>
              <a:t>el mercado único</a:t>
            </a:r>
            <a:r>
              <a:rPr lang="es-ES" sz="1200" kern="1200" dirty="0">
                <a:solidFill>
                  <a:schemeClr val="tx1"/>
                </a:solidFill>
                <a:effectLst/>
                <a:latin typeface="+mn-lt"/>
                <a:ea typeface="+mn-ea"/>
                <a:cs typeface="+mn-cs"/>
              </a:rPr>
              <a:t> para garantizar la libre circulación de mercancías, servicios, capitales y personas en la UE. Gracias a la eliminación de barreras técnicas, jurídicas y burocráticas, los ciudadanos y las empresas pueden desarrollar actividades comerciales y empresariales libremente en toda la UE. </a:t>
            </a: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Además de los 27 Estados miembros, forman parte del mercado único europeo </a:t>
            </a:r>
            <a:r>
              <a:rPr lang="es-ES" sz="1200" b="1" kern="1200" dirty="0">
                <a:solidFill>
                  <a:schemeClr val="tx1"/>
                </a:solidFill>
                <a:effectLst/>
                <a:latin typeface="+mn-lt"/>
                <a:ea typeface="+mn-ea"/>
                <a:cs typeface="+mn-cs"/>
              </a:rPr>
              <a:t>Islandia, Liechtenstein, Noruega</a:t>
            </a:r>
            <a:r>
              <a:rPr lang="es-ES" sz="1200" kern="1200" dirty="0">
                <a:solidFill>
                  <a:schemeClr val="tx1"/>
                </a:solidFill>
                <a:effectLst/>
                <a:latin typeface="+mn-lt"/>
                <a:ea typeface="+mn-ea"/>
                <a:cs typeface="+mn-cs"/>
              </a:rPr>
              <a:t> y </a:t>
            </a:r>
            <a:r>
              <a:rPr lang="es-ES" sz="1200" b="1" kern="1200" dirty="0">
                <a:solidFill>
                  <a:schemeClr val="tx1"/>
                </a:solidFill>
                <a:effectLst/>
                <a:latin typeface="+mn-lt"/>
                <a:ea typeface="+mn-ea"/>
                <a:cs typeface="+mn-cs"/>
              </a:rPr>
              <a:t>Suiza</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1995: </a:t>
            </a:r>
            <a:r>
              <a:rPr lang="es-ES" sz="1200" b="1" kern="1200" dirty="0">
                <a:solidFill>
                  <a:schemeClr val="tx1"/>
                </a:solidFill>
                <a:effectLst/>
                <a:latin typeface="+mn-lt"/>
                <a:ea typeface="+mn-ea"/>
                <a:cs typeface="+mn-cs"/>
              </a:rPr>
              <a:t>el espacio </a:t>
            </a:r>
            <a:r>
              <a:rPr lang="es-ES" sz="1200" b="1" kern="1200" dirty="0" err="1">
                <a:solidFill>
                  <a:schemeClr val="tx1"/>
                </a:solidFill>
                <a:effectLst/>
                <a:latin typeface="+mn-lt"/>
                <a:ea typeface="+mn-ea"/>
                <a:cs typeface="+mn-cs"/>
              </a:rPr>
              <a:t>Schengen</a:t>
            </a:r>
            <a:r>
              <a:rPr lang="es-ES" sz="1200" kern="1200" dirty="0">
                <a:solidFill>
                  <a:schemeClr val="tx1"/>
                </a:solidFill>
                <a:effectLst/>
                <a:latin typeface="+mn-lt"/>
                <a:ea typeface="+mn-ea"/>
                <a:cs typeface="+mn-cs"/>
              </a:rPr>
              <a:t> suprime todos los controles fronterizos entre los siete países que lo han firmado.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2002: el </a:t>
            </a:r>
            <a:r>
              <a:rPr lang="es-ES" sz="1200" b="1" kern="1200" dirty="0">
                <a:solidFill>
                  <a:schemeClr val="tx1"/>
                </a:solidFill>
                <a:effectLst/>
                <a:latin typeface="+mn-lt"/>
                <a:ea typeface="+mn-ea"/>
                <a:cs typeface="+mn-cs"/>
              </a:rPr>
              <a:t>euro</a:t>
            </a:r>
            <a:r>
              <a:rPr lang="es-ES" sz="1200" kern="1200" dirty="0">
                <a:solidFill>
                  <a:schemeClr val="tx1"/>
                </a:solidFill>
                <a:effectLst/>
                <a:latin typeface="+mn-lt"/>
                <a:ea typeface="+mn-ea"/>
                <a:cs typeface="+mn-cs"/>
              </a:rPr>
              <a:t> se convierte en la moneda </a:t>
            </a:r>
            <a:r>
              <a:rPr lang="es-ES" sz="1200" b="1" kern="1200" dirty="0">
                <a:solidFill>
                  <a:schemeClr val="tx1"/>
                </a:solidFill>
                <a:effectLst/>
                <a:latin typeface="+mn-lt"/>
                <a:ea typeface="+mn-ea"/>
                <a:cs typeface="+mn-cs"/>
              </a:rPr>
              <a:t>legal</a:t>
            </a:r>
            <a:r>
              <a:rPr lang="es-ES" sz="1200" kern="1200" dirty="0">
                <a:solidFill>
                  <a:schemeClr val="tx1"/>
                </a:solidFill>
                <a:effectLst/>
                <a:latin typeface="+mn-lt"/>
                <a:ea typeface="+mn-ea"/>
                <a:cs typeface="+mn-cs"/>
              </a:rPr>
              <a:t> en doce países de la 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2004: se lleva a cabo la </a:t>
            </a:r>
            <a:r>
              <a:rPr lang="es-ES" sz="1200" b="1" kern="1200" dirty="0">
                <a:solidFill>
                  <a:schemeClr val="tx1"/>
                </a:solidFill>
                <a:effectLst/>
                <a:latin typeface="+mn-lt"/>
                <a:ea typeface="+mn-ea"/>
                <a:cs typeface="+mn-cs"/>
              </a:rPr>
              <a:t>mayor ampliación de la Unión Europea</a:t>
            </a:r>
            <a:r>
              <a:rPr lang="es-ES" sz="1200" kern="1200" dirty="0">
                <a:solidFill>
                  <a:schemeClr val="tx1"/>
                </a:solidFill>
                <a:effectLst/>
                <a:latin typeface="+mn-lt"/>
                <a:ea typeface="+mn-ea"/>
                <a:cs typeface="+mn-cs"/>
              </a:rPr>
              <a:t> en términos de territorio, de número de Estados miembros y de población. Se unieron a la Unión 10 nuevos países: Chipre, Chequia, Eslovaquia, Eslovenia, Estonia, Hungría, Letonia, Lituania, Malta y Polonia. Esta ampliación significó la reunificación de Europa, dividida durante medio siglo por el Telón de Acero y la Guerra Fría.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2007: </a:t>
            </a:r>
            <a:r>
              <a:rPr lang="es-ES" sz="1200" b="1" kern="1200" dirty="0">
                <a:solidFill>
                  <a:schemeClr val="tx1"/>
                </a:solidFill>
                <a:effectLst/>
                <a:latin typeface="+mn-lt"/>
                <a:ea typeface="+mn-ea"/>
                <a:cs typeface="+mn-cs"/>
              </a:rPr>
              <a:t>el Tratado de Lisboa</a:t>
            </a:r>
            <a:r>
              <a:rPr lang="es-ES" sz="1200" kern="1200" dirty="0">
                <a:solidFill>
                  <a:schemeClr val="tx1"/>
                </a:solidFill>
                <a:effectLst/>
                <a:latin typeface="+mn-lt"/>
                <a:ea typeface="+mn-ea"/>
                <a:cs typeface="+mn-cs"/>
              </a:rPr>
              <a:t> introduce una nueva estructura que da a la UE un papel más fuerte en el mundo y da más peso a la voz de los ciudadanos y los gobiernos nacionales.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2020: </a:t>
            </a:r>
            <a:r>
              <a:rPr lang="es-ES" sz="1200" kern="1200" dirty="0" err="1">
                <a:solidFill>
                  <a:schemeClr val="tx1"/>
                </a:solidFill>
                <a:effectLst/>
                <a:latin typeface="+mn-lt"/>
                <a:ea typeface="+mn-ea"/>
                <a:cs typeface="+mn-cs"/>
              </a:rPr>
              <a:t>NextGenerationEU</a:t>
            </a:r>
            <a:r>
              <a:rPr lang="es-ES" sz="1200" kern="1200" dirty="0">
                <a:solidFill>
                  <a:schemeClr val="tx1"/>
                </a:solidFill>
                <a:effectLst/>
                <a:latin typeface="+mn-lt"/>
                <a:ea typeface="+mn-ea"/>
                <a:cs typeface="+mn-cs"/>
              </a:rPr>
              <a:t> es un conjunto de medidas de recuperación económica para ayudar a los países de la UE que se han visto afectados por la pandemia de COVID-19. Su objetivo es hacer que Europa sea más fuerte, transformar las economías y las sociedades de la UE y diseñar una Europa que funcione para todos.</a:t>
            </a:r>
            <a:endParaRPr lang="en-I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Con el tiempo, otros países han ido incorporándose al proyecto europeo.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Al establecer el </a:t>
            </a:r>
            <a:r>
              <a:rPr lang="es-ES" sz="1200" b="1" kern="1200" dirty="0">
                <a:solidFill>
                  <a:schemeClr val="tx1"/>
                </a:solidFill>
                <a:effectLst/>
                <a:latin typeface="+mn-lt"/>
                <a:ea typeface="+mn-ea"/>
                <a:cs typeface="+mn-cs"/>
              </a:rPr>
              <a:t>espacio Schengen</a:t>
            </a:r>
            <a:r>
              <a:rPr lang="es-ES" sz="1200" kern="1200" dirty="0">
                <a:solidFill>
                  <a:schemeClr val="tx1"/>
                </a:solidFill>
                <a:effectLst/>
                <a:latin typeface="+mn-lt"/>
                <a:ea typeface="+mn-ea"/>
                <a:cs typeface="+mn-cs"/>
              </a:rPr>
              <a:t> en 1995, los países signatarios comenzaron a eliminar los controles en las fronteras comunes.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ciudadanos de la UE pueden circular por este espacio libremente. El espacio Schengen reúne a 23 Estados miembros de la Unión (</a:t>
            </a:r>
            <a:r>
              <a:rPr lang="es-ES" kern="1200" dirty="0">
                <a:effectLst/>
              </a:rPr>
              <a:t>Alemania, Austria, Bélgica, </a:t>
            </a:r>
            <a:r>
              <a:rPr lang="es-ES" dirty="0"/>
              <a:t>Bulgaria, </a:t>
            </a:r>
            <a:r>
              <a:rPr lang="es-ES" kern="1200" dirty="0">
                <a:effectLst/>
              </a:rPr>
              <a:t>Chequia, </a:t>
            </a:r>
            <a:r>
              <a:rPr lang="es-ES" b="0" dirty="0"/>
              <a:t>Croacia,</a:t>
            </a:r>
            <a:r>
              <a:rPr lang="es-ES" b="0" kern="1200" dirty="0">
                <a:effectLst/>
              </a:rPr>
              <a:t> </a:t>
            </a:r>
            <a:r>
              <a:rPr lang="es-ES" kern="1200" dirty="0">
                <a:effectLst/>
              </a:rPr>
              <a:t>Dinamarca, Eslovaquia, Eslovenia, España, Estonia, Finlandia, Francia, Grecia, Hungría, Italia, Letonia, Lituania, Luxemburgo, Malta, Países Bajos, Polonia, Portugal</a:t>
            </a:r>
            <a:r>
              <a:rPr lang="es-ES" dirty="0"/>
              <a:t>, Rumanía</a:t>
            </a:r>
            <a:r>
              <a:rPr lang="es-ES" kern="1200" dirty="0">
                <a:effectLst/>
              </a:rPr>
              <a:t> y Suecia</a:t>
            </a:r>
            <a:r>
              <a:rPr lang="es-ES" dirty="0"/>
              <a:t>)</a:t>
            </a:r>
            <a:r>
              <a:rPr lang="es-ES" sz="1200" kern="1200" dirty="0">
                <a:solidFill>
                  <a:schemeClr val="tx1"/>
                </a:solidFill>
                <a:effectLst/>
                <a:latin typeface="+mn-lt"/>
                <a:ea typeface="+mn-ea"/>
                <a:cs typeface="+mn-cs"/>
              </a:rPr>
              <a:t> y 4 países no miembros de la UE (Islandia, Liechtenstein, Noruega y Suiza).</a:t>
            </a:r>
            <a:br>
              <a:rPr lang="es-ES" dirty="0">
                <a:cs typeface="+mn-lt"/>
              </a:rPr>
            </a:br>
            <a:endParaRPr lang="es-ES" dirty="0">
              <a:cs typeface="+mn-lt"/>
            </a:endParaRPr>
          </a:p>
          <a:p>
            <a:endParaRPr lang="es-ES" noProof="0" dirty="0">
              <a:ea typeface="Calibri"/>
              <a:cs typeface="Calibri"/>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El euro sustituyó a las antiguas monedas nacionales y actualmente se utiliza en </a:t>
            </a:r>
            <a:r>
              <a:rPr lang="es-ES" sz="1200" b="1" kern="1200" dirty="0">
                <a:solidFill>
                  <a:schemeClr val="tx1"/>
                </a:solidFill>
                <a:effectLst/>
                <a:latin typeface="+mn-lt"/>
                <a:ea typeface="+mn-ea"/>
                <a:cs typeface="+mn-cs"/>
              </a:rPr>
              <a:t>20 de los 27 Estados miembros</a:t>
            </a:r>
            <a:r>
              <a:rPr lang="es-ES" sz="1200" kern="1200" dirty="0">
                <a:solidFill>
                  <a:schemeClr val="tx1"/>
                </a:solidFill>
                <a:effectLst/>
                <a:latin typeface="+mn-lt"/>
                <a:ea typeface="+mn-ea"/>
                <a:cs typeface="+mn-cs"/>
              </a:rPr>
              <a:t> de la UE: Alemania, Austria, Bélgica, Chipre, </a:t>
            </a:r>
            <a:r>
              <a:rPr lang="fr-BE" sz="1200" b="0" dirty="0" err="1">
                <a:solidFill>
                  <a:prstClr val="black"/>
                </a:solidFill>
              </a:rPr>
              <a:t>Croacia</a:t>
            </a:r>
            <a:r>
              <a:rPr lang="fr-BE" sz="1200" b="0" dirty="0">
                <a:solidFill>
                  <a:prstClr val="black"/>
                </a:solidFill>
              </a:rPr>
              <a:t>,</a:t>
            </a:r>
            <a:r>
              <a:rPr lang="fr-BE" sz="1200" b="1" dirty="0">
                <a:solidFill>
                  <a:prstClr val="black"/>
                </a:solidFill>
              </a:rPr>
              <a:t> </a:t>
            </a:r>
            <a:r>
              <a:rPr lang="es-ES" sz="1200" kern="1200" dirty="0">
                <a:solidFill>
                  <a:schemeClr val="tx1"/>
                </a:solidFill>
                <a:effectLst/>
                <a:latin typeface="+mn-lt"/>
                <a:ea typeface="+mn-ea"/>
                <a:cs typeface="+mn-cs"/>
              </a:rPr>
              <a:t>Eslovaquia, Eslovenia, España, Estonia, Finlandia, Francia, Grecia, Irlanda, Italia, Letonia, Lituania, Luxemburgo, Malta, los Países Bajos y Portugal.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La </a:t>
            </a:r>
            <a:r>
              <a:rPr lang="es-ES" sz="1200" b="1" kern="1200" dirty="0">
                <a:solidFill>
                  <a:schemeClr val="tx1"/>
                </a:solidFill>
                <a:effectLst/>
                <a:latin typeface="+mn-lt"/>
                <a:ea typeface="+mn-ea"/>
                <a:cs typeface="+mn-cs"/>
              </a:rPr>
              <a:t>Garantía Juvenil</a:t>
            </a:r>
            <a:r>
              <a:rPr lang="es-ES" sz="1200" kern="1200" dirty="0">
                <a:solidFill>
                  <a:schemeClr val="tx1"/>
                </a:solidFill>
                <a:effectLst/>
                <a:latin typeface="+mn-lt"/>
                <a:ea typeface="+mn-ea"/>
                <a:cs typeface="+mn-cs"/>
              </a:rPr>
              <a:t> está diseñada para ayudar a los jóvenes a continuar su educación, o incrementar sus posibilidades de encontrar trabajo, ofreciéndoles formación en las competencias que necesitan los empleadores.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El</a:t>
            </a:r>
            <a:r>
              <a:rPr lang="es-ES" sz="1200" b="1" kern="1200" dirty="0">
                <a:solidFill>
                  <a:schemeClr val="tx1"/>
                </a:solidFill>
                <a:effectLst/>
                <a:latin typeface="+mn-lt"/>
                <a:ea typeface="+mn-ea"/>
                <a:cs typeface="+mn-cs"/>
              </a:rPr>
              <a:t> sitio web de empleo de EURES</a:t>
            </a:r>
            <a:r>
              <a:rPr lang="es-ES" sz="1200" kern="1200" dirty="0">
                <a:solidFill>
                  <a:schemeClr val="tx1"/>
                </a:solidFill>
                <a:effectLst/>
                <a:latin typeface="+mn-lt"/>
                <a:ea typeface="+mn-ea"/>
                <a:cs typeface="+mn-cs"/>
              </a:rPr>
              <a:t> puede serte de ayuda cuando empieces a buscar un trabajo, unas prácticas o un aprendizaje profesional en otro país de la UE. Los empleadores también lo utilizan para encontrar candidatos de otro país de la 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El </a:t>
            </a:r>
            <a:r>
              <a:rPr lang="es-ES" sz="1200" b="1" kern="1200" dirty="0">
                <a:solidFill>
                  <a:schemeClr val="tx1"/>
                </a:solidFill>
                <a:effectLst/>
                <a:latin typeface="+mn-lt"/>
                <a:ea typeface="+mn-ea"/>
                <a:cs typeface="+mn-cs"/>
              </a:rPr>
              <a:t>programa Erasmus+</a:t>
            </a:r>
            <a:r>
              <a:rPr lang="es-ES" sz="1200" kern="1200" dirty="0">
                <a:solidFill>
                  <a:schemeClr val="tx1"/>
                </a:solidFill>
                <a:effectLst/>
                <a:latin typeface="+mn-lt"/>
                <a:ea typeface="+mn-ea"/>
                <a:cs typeface="+mn-cs"/>
              </a:rPr>
              <a:t> está abierto tanto a adolescentes como a adultos de los Estados miembros y de países no pertenecientes a la Unión, y permite estudiar, formarse o participar en un intercambio juvenil en uno de los 33 países en Europa y fuera de ella.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El </a:t>
            </a:r>
            <a:r>
              <a:rPr lang="es-ES" sz="1200" b="1" kern="1200" dirty="0">
                <a:solidFill>
                  <a:schemeClr val="tx1"/>
                </a:solidFill>
                <a:effectLst/>
                <a:latin typeface="+mn-lt"/>
                <a:ea typeface="+mn-ea"/>
                <a:cs typeface="+mn-cs"/>
              </a:rPr>
              <a:t>Cuerpo Europeo de Solidaridad</a:t>
            </a:r>
            <a:r>
              <a:rPr lang="es-ES" sz="1200" kern="1200" dirty="0">
                <a:solidFill>
                  <a:schemeClr val="tx1"/>
                </a:solidFill>
                <a:effectLst/>
                <a:latin typeface="+mn-lt"/>
                <a:ea typeface="+mn-ea"/>
                <a:cs typeface="+mn-cs"/>
              </a:rPr>
              <a:t> permite a los jóvenes adultos realizar un voluntariado en el extranjero (o en su país) por una causa que les resulte importante. Esta enriquecedora experiencia les permitirá desarrollar sus capacidades y sus competencias.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Para más información, consulta: </a:t>
            </a:r>
            <a:r>
              <a:rPr lang="es-ES" sz="1200" u="sng" kern="1200" dirty="0">
                <a:solidFill>
                  <a:schemeClr val="tx1"/>
                </a:solidFill>
                <a:effectLst/>
                <a:latin typeface="+mn-lt"/>
                <a:ea typeface="+mn-ea"/>
                <a:cs typeface="+mn-cs"/>
                <a:hlinkClick r:id="rId3"/>
              </a:rPr>
              <a:t>Trabajar y estudiar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sz="1200" b="1" kern="1200" dirty="0" err="1">
                <a:solidFill>
                  <a:schemeClr val="tx1"/>
                </a:solidFill>
                <a:effectLst/>
                <a:latin typeface="+mn-lt"/>
                <a:ea typeface="+mn-ea"/>
                <a:cs typeface="+mn-cs"/>
              </a:rPr>
              <a:t>DiscoverEU</a:t>
            </a:r>
            <a:r>
              <a:rPr lang="es-ES" sz="1200" kern="1200" dirty="0">
                <a:solidFill>
                  <a:schemeClr val="tx1"/>
                </a:solidFill>
                <a:effectLst/>
                <a:latin typeface="+mn-lt"/>
                <a:ea typeface="+mn-ea"/>
                <a:cs typeface="+mn-cs"/>
              </a:rPr>
              <a:t> es una iniciativa de la Unión Europea que ofrece a los jóvenes de 18 años la oportunidad de descubrir Europa viajando.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Desde el extranjero puedes </a:t>
            </a:r>
            <a:r>
              <a:rPr lang="es-ES" sz="1200" b="1" kern="1200" dirty="0">
                <a:solidFill>
                  <a:schemeClr val="tx1"/>
                </a:solidFill>
                <a:effectLst/>
                <a:latin typeface="+mn-lt"/>
                <a:ea typeface="+mn-ea"/>
                <a:cs typeface="+mn-cs"/>
              </a:rPr>
              <a:t>utilizar tu teléfono móvil como en casa</a:t>
            </a:r>
            <a:r>
              <a:rPr lang="es-ES" sz="1200" kern="1200" dirty="0">
                <a:solidFill>
                  <a:schemeClr val="tx1"/>
                </a:solidFill>
                <a:effectLst/>
                <a:latin typeface="+mn-lt"/>
                <a:ea typeface="+mn-ea"/>
                <a:cs typeface="+mn-cs"/>
              </a:rPr>
              <a:t> sin pagar ningún coste adicional.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Si tu viaje en avión, autobús, tren o barco se cancela, se te compensará porque estás protegido por un conjunto completo de </a:t>
            </a:r>
            <a:r>
              <a:rPr lang="es-ES" sz="1200" b="1" kern="1200" dirty="0">
                <a:solidFill>
                  <a:schemeClr val="tx1"/>
                </a:solidFill>
                <a:effectLst/>
                <a:latin typeface="+mn-lt"/>
                <a:ea typeface="+mn-ea"/>
                <a:cs typeface="+mn-cs"/>
              </a:rPr>
              <a:t>derechos de los pasajeros</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En caso de emergencia, puedes obtener asistencia sanitaria en cualquier país de la UE gracias a la </a:t>
            </a:r>
            <a:r>
              <a:rPr lang="es-ES" sz="1200" b="1" kern="1200" dirty="0">
                <a:solidFill>
                  <a:schemeClr val="tx1"/>
                </a:solidFill>
                <a:effectLst/>
                <a:latin typeface="+mn-lt"/>
                <a:ea typeface="+mn-ea"/>
                <a:cs typeface="+mn-cs"/>
              </a:rPr>
              <a:t>Tarjeta Sanitaria Europea</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Puedes seguir viendo tu serie preferida mientras viajas, ya que tienes </a:t>
            </a:r>
            <a:r>
              <a:rPr lang="es-ES" sz="1200" b="1" kern="1200" dirty="0">
                <a:solidFill>
                  <a:schemeClr val="tx1"/>
                </a:solidFill>
                <a:effectLst/>
                <a:latin typeface="+mn-lt"/>
                <a:ea typeface="+mn-ea"/>
                <a:cs typeface="+mn-cs"/>
              </a:rPr>
              <a:t>acceso a tus suscripciones digitales en toda la UE</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Participación: </a:t>
            </a:r>
            <a:r>
              <a:rPr lang="es-ES" sz="1200" kern="1200" dirty="0">
                <a:solidFill>
                  <a:schemeClr val="tx1"/>
                </a:solidFill>
                <a:effectLst/>
                <a:latin typeface="+mn-lt"/>
                <a:ea typeface="+mn-ea"/>
                <a:cs typeface="+mn-cs"/>
              </a:rPr>
              <a:t>contribuye a configurar Europa; por ejemplo</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800" dirty="0">
                <a:effectLst/>
                <a:latin typeface="Calibri"/>
                <a:ea typeface="Calibri"/>
                <a:cs typeface="Calibri"/>
              </a:rPr>
              <a:t>votando en las elecciones al Parlamento Europeo; en la mayoría de los países de la UE, la edad para poder votar es de 18 años; en Grecia, se puede votar a los 17 años y en Austria y Malta, a los 16 años. En Bélgica y Alemania se ha reducido recientemente la edad de voto para las elecciones europeas, y se ha fijado en 16 años.</a:t>
            </a:r>
            <a:r>
              <a:rPr lang="es-ES" sz="1800" dirty="0">
                <a:latin typeface="Calibri"/>
                <a:ea typeface="Calibri"/>
                <a:cs typeface="Calibri"/>
              </a:rPr>
              <a:t> </a:t>
            </a:r>
            <a:endParaRPr lang="es-E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ES" sz="1800" dirty="0">
                <a:effectLst/>
                <a:latin typeface="Calibri" panose="020F0502020204030204" pitchFamily="34" charset="0"/>
                <a:ea typeface="Calibri" panose="020F0502020204030204" pitchFamily="34" charset="0"/>
                <a:cs typeface="Times New Roman" panose="02020603050405020304" pitchFamily="18" charset="0"/>
              </a:rPr>
              <a:t>iniciando o apoyando una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Iniciativa Ciudadana Europea</a:t>
            </a:r>
            <a:r>
              <a:rPr lang="es-ES" sz="1800" dirty="0">
                <a:effectLst/>
                <a:latin typeface="Calibri" panose="020F0502020204030204" pitchFamily="34" charset="0"/>
                <a:ea typeface="Calibri" panose="020F0502020204030204" pitchFamily="34" charset="0"/>
                <a:cs typeface="Times New Roman" panose="02020603050405020304" pitchFamily="18" charset="0"/>
              </a:rPr>
              <a:t> que inste a la Unión a proponer nueva legislación sobre una cuestión determinada que sea de su competencia;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asistiendo a los </a:t>
            </a:r>
            <a:r>
              <a:rPr lang="es-ES" sz="1200" b="1" kern="1200" dirty="0">
                <a:solidFill>
                  <a:schemeClr val="tx1"/>
                </a:solidFill>
                <a:effectLst/>
                <a:latin typeface="+mn-lt"/>
                <a:ea typeface="+mn-ea"/>
                <a:cs typeface="+mn-cs"/>
              </a:rPr>
              <a:t>diálogos con los ciudadanos</a:t>
            </a:r>
            <a:r>
              <a:rPr lang="es-ES" sz="1200" kern="1200" dirty="0">
                <a:solidFill>
                  <a:schemeClr val="tx1"/>
                </a:solidFill>
                <a:effectLst/>
                <a:latin typeface="+mn-lt"/>
                <a:ea typeface="+mn-ea"/>
                <a:cs typeface="+mn-cs"/>
              </a:rPr>
              <a:t> que se celebran en toda la UE, en los que puedes debatir asuntos europeos con representantes de la Unión.</a:t>
            </a:r>
            <a:endParaRPr lang="en-US" sz="1200" kern="1200" dirty="0">
              <a:solidFill>
                <a:schemeClr val="tx1"/>
              </a:solidFill>
              <a:effectLst/>
              <a:latin typeface="+mn-lt"/>
              <a:ea typeface="+mn-ea"/>
              <a:cs typeface="+mn-cs"/>
            </a:endParaRPr>
          </a:p>
          <a:p>
            <a:pPr marL="457200" lvl="1"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Protección del medio ambiente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La lucha contra el cambio climático es una de las principales prioridades de la UE. Todos los países de la UE han acordado que de aquí a 2030 deberán reducir drásticamente sus emisiones de gases de efecto invernadero y producir más energía a partir de fuentes renovables (como la eólica, la solar o la hidráulica).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b="1" kern="1200" dirty="0">
                <a:solidFill>
                  <a:schemeClr val="tx1"/>
                </a:solidFill>
                <a:effectLst/>
                <a:latin typeface="+mn-lt"/>
                <a:ea typeface="+mn-ea"/>
                <a:cs typeface="+mn-cs"/>
              </a:rPr>
              <a:t>Natura 2000</a:t>
            </a:r>
            <a:r>
              <a:rPr lang="es-ES" sz="1200" kern="1200" dirty="0">
                <a:solidFill>
                  <a:schemeClr val="tx1"/>
                </a:solidFill>
                <a:effectLst/>
                <a:latin typeface="+mn-lt"/>
                <a:ea typeface="+mn-ea"/>
                <a:cs typeface="+mn-cs"/>
              </a:rPr>
              <a:t> es una red de zonas protegidas en el mundo. Protege unas 2 000 especies animales y vegetales y 230 tipos de hábitat en toda la UE. Encontrarás más información al respecto en </a:t>
            </a:r>
            <a:r>
              <a:rPr lang="es-ES" sz="1200" u="sng" kern="1200" dirty="0">
                <a:solidFill>
                  <a:schemeClr val="tx1"/>
                </a:solidFill>
                <a:effectLst/>
                <a:latin typeface="+mn-lt"/>
                <a:ea typeface="+mn-ea"/>
                <a:cs typeface="+mn-cs"/>
                <a:hlinkClick r:id="rId3"/>
              </a:rPr>
              <a:t>https://europa.eu/!vC49dj</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El programa </a:t>
            </a:r>
            <a:r>
              <a:rPr lang="es-ES" sz="1200" b="1" kern="1200" dirty="0">
                <a:solidFill>
                  <a:schemeClr val="tx1"/>
                </a:solidFill>
                <a:effectLst/>
                <a:latin typeface="+mn-lt"/>
                <a:ea typeface="+mn-ea"/>
                <a:cs typeface="+mn-cs"/>
              </a:rPr>
              <a:t>LIFE de la UE</a:t>
            </a:r>
            <a:r>
              <a:rPr lang="es-ES" sz="1200" kern="1200" dirty="0">
                <a:solidFill>
                  <a:schemeClr val="tx1"/>
                </a:solidFill>
                <a:effectLst/>
                <a:latin typeface="+mn-lt"/>
                <a:ea typeface="+mn-ea"/>
                <a:cs typeface="+mn-cs"/>
              </a:rPr>
              <a:t> financia proyectos de protección del medio ambiente y lucha contra el cambio climático. Encontrarás más información al respecto en </a:t>
            </a:r>
            <a:r>
              <a:rPr lang="es-ES" sz="1200" u="sng" kern="1200" dirty="0">
                <a:solidFill>
                  <a:schemeClr val="tx1"/>
                </a:solidFill>
                <a:effectLst/>
                <a:latin typeface="+mn-lt"/>
                <a:ea typeface="+mn-ea"/>
                <a:cs typeface="+mn-cs"/>
                <a:hlinkClick r:id="rId4"/>
              </a:rPr>
              <a:t>https://cinea.ec.europa.eu/life/life-european-countries_en</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Seguridad y derechos de los consumidores:</a:t>
            </a:r>
            <a:r>
              <a:rPr lang="es-ES" sz="1200" kern="1200" dirty="0">
                <a:solidFill>
                  <a:schemeClr val="tx1"/>
                </a:solidFill>
                <a:effectLst/>
                <a:latin typeface="+mn-lt"/>
                <a:ea typeface="+mn-ea"/>
                <a:cs typeface="+mn-cs"/>
              </a:rPr>
              <a:t> los productos como los alimentos, los juguetes y los cosméticos tienen que cumplir con estrictos </a:t>
            </a:r>
            <a:r>
              <a:rPr lang="es-ES" sz="1200" b="1" kern="1200" dirty="0">
                <a:solidFill>
                  <a:schemeClr val="tx1"/>
                </a:solidFill>
                <a:effectLst/>
                <a:latin typeface="+mn-lt"/>
                <a:ea typeface="+mn-ea"/>
                <a:cs typeface="+mn-cs"/>
              </a:rPr>
              <a:t>requisitos de seguridad</a:t>
            </a:r>
            <a:r>
              <a:rPr lang="es-ES" sz="1200" kern="1200" dirty="0">
                <a:solidFill>
                  <a:schemeClr val="tx1"/>
                </a:solidFill>
                <a:effectLst/>
                <a:latin typeface="+mn-lt"/>
                <a:ea typeface="+mn-ea"/>
                <a:cs typeface="+mn-cs"/>
              </a:rPr>
              <a:t> antes de poder venderse en la UE. La legislación de la UE también te asegura una </a:t>
            </a:r>
            <a:r>
              <a:rPr lang="es-ES" sz="1200" b="1" kern="1200" dirty="0">
                <a:solidFill>
                  <a:schemeClr val="tx1"/>
                </a:solidFill>
                <a:effectLst/>
                <a:latin typeface="+mn-lt"/>
                <a:ea typeface="+mn-ea"/>
                <a:cs typeface="+mn-cs"/>
              </a:rPr>
              <a:t>garantía mínima de dos años</a:t>
            </a:r>
            <a:r>
              <a:rPr lang="es-ES" sz="1200" kern="1200" dirty="0">
                <a:solidFill>
                  <a:schemeClr val="tx1"/>
                </a:solidFill>
                <a:effectLst/>
                <a:latin typeface="+mn-lt"/>
                <a:ea typeface="+mn-ea"/>
                <a:cs typeface="+mn-cs"/>
              </a:rPr>
              <a:t> cuando compras bienes de consumo y, si cambias de parecer, te permite devolver los artículos comprados en </a:t>
            </a:r>
            <a:r>
              <a:rPr lang="es-ES" sz="1200" b="1" kern="1200" dirty="0">
                <a:solidFill>
                  <a:schemeClr val="tx1"/>
                </a:solidFill>
                <a:effectLst/>
                <a:latin typeface="+mn-lt"/>
                <a:ea typeface="+mn-ea"/>
                <a:cs typeface="+mn-cs"/>
              </a:rPr>
              <a:t>un plazo de 14 días</a:t>
            </a:r>
            <a:r>
              <a:rPr lang="es-ES" sz="1200" kern="1200" dirty="0">
                <a:solidFill>
                  <a:schemeClr val="tx1"/>
                </a:solidFill>
                <a:effectLst/>
                <a:latin typeface="+mn-lt"/>
                <a:ea typeface="+mn-ea"/>
                <a:cs typeface="+mn-cs"/>
              </a:rPr>
              <a:t>.</a:t>
            </a:r>
            <a:r>
              <a:rPr lang="es-ES" sz="1200" kern="1200" baseline="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Además, gracias al </a:t>
            </a:r>
            <a:r>
              <a:rPr lang="es-ES" sz="1200" b="1" kern="1200" dirty="0">
                <a:solidFill>
                  <a:schemeClr val="tx1"/>
                </a:solidFill>
                <a:effectLst/>
                <a:latin typeface="+mn-lt"/>
                <a:ea typeface="+mn-ea"/>
                <a:cs typeface="+mn-cs"/>
              </a:rPr>
              <a:t>Reglamento General de Protección de Datos de la UE</a:t>
            </a:r>
            <a:r>
              <a:rPr lang="es-ES" sz="1200" kern="1200" dirty="0">
                <a:solidFill>
                  <a:schemeClr val="tx1"/>
                </a:solidFill>
                <a:effectLst/>
                <a:latin typeface="+mn-lt"/>
                <a:ea typeface="+mn-ea"/>
                <a:cs typeface="+mn-cs"/>
              </a:rPr>
              <a:t> la privacidad de los consumidores siempre está protegida. La UE también trabaja para </a:t>
            </a:r>
            <a:r>
              <a:rPr lang="es-ES" sz="1200" b="1" kern="1200" dirty="0">
                <a:solidFill>
                  <a:schemeClr val="tx1"/>
                </a:solidFill>
                <a:effectLst/>
                <a:latin typeface="+mn-lt"/>
                <a:ea typeface="+mn-ea"/>
                <a:cs typeface="+mn-cs"/>
              </a:rPr>
              <a:t>detener</a:t>
            </a:r>
            <a:r>
              <a:rPr lang="es-ES" sz="1200" kern="1200" dirty="0">
                <a:solidFill>
                  <a:schemeClr val="tx1"/>
                </a:solidFill>
                <a:effectLst/>
                <a:latin typeface="+mn-lt"/>
                <a:ea typeface="+mn-ea"/>
                <a:cs typeface="+mn-cs"/>
              </a:rPr>
              <a:t> la propagación de la </a:t>
            </a:r>
            <a:r>
              <a:rPr lang="es-ES" sz="1200" b="1" kern="1200" dirty="0">
                <a:solidFill>
                  <a:schemeClr val="tx1"/>
                </a:solidFill>
                <a:effectLst/>
                <a:latin typeface="+mn-lt"/>
                <a:ea typeface="+mn-ea"/>
                <a:cs typeface="+mn-cs"/>
              </a:rPr>
              <a:t>desinformación</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s-E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Proyectos financiados por la UE:</a:t>
            </a:r>
            <a:r>
              <a:rPr lang="es-ES" sz="1200" kern="1200" dirty="0">
                <a:solidFill>
                  <a:schemeClr val="tx1"/>
                </a:solidFill>
                <a:effectLst/>
                <a:latin typeface="+mn-lt"/>
                <a:ea typeface="+mn-ea"/>
                <a:cs typeface="+mn-cs"/>
              </a:rPr>
              <a:t> la Unión Europea contribuye a mejorar la vida de las personas:</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apoyando la creación de nuevos puestos de trabajo</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construyendo nuevas infraestructuras,</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financiando la investigación científica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modernizando los servicios públicos como las escuelas y los hospitales.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Más información:</a:t>
            </a:r>
            <a:r>
              <a:rPr lang="es-ES" dirty="0"/>
              <a:t> </a:t>
            </a:r>
            <a:r>
              <a:rPr lang="es-ES" dirty="0">
                <a:hlinkClick r:id="rId5"/>
              </a:rPr>
              <a:t>Kohesio: descubra los proyectos de la UE en su región (europa.eu)</a:t>
            </a:r>
            <a:endParaRPr lang="es-ES" sz="1200" u="sng" kern="1200">
              <a:solidFill>
                <a:schemeClr val="tx1"/>
              </a:solidFill>
              <a:effectLst/>
              <a:latin typeface="+mn-lt"/>
              <a:ea typeface="Calibri"/>
              <a:cs typeface="Calibri"/>
            </a:endParaRPr>
          </a:p>
          <a:p>
            <a:pPr lvl="0"/>
            <a:endParaRPr lang="es-E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La UE en el mundo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UE ha firmado </a:t>
            </a:r>
            <a:r>
              <a:rPr lang="es-ES" sz="1200" b="1" kern="1200" dirty="0">
                <a:solidFill>
                  <a:schemeClr val="tx1"/>
                </a:solidFill>
                <a:effectLst/>
                <a:latin typeface="+mn-lt"/>
                <a:ea typeface="+mn-ea"/>
                <a:cs typeface="+mn-cs"/>
              </a:rPr>
              <a:t>acuerdos comerciales</a:t>
            </a:r>
            <a:r>
              <a:rPr lang="es-ES" sz="1200" kern="1200" dirty="0">
                <a:solidFill>
                  <a:schemeClr val="tx1"/>
                </a:solidFill>
                <a:effectLst/>
                <a:latin typeface="+mn-lt"/>
                <a:ea typeface="+mn-ea"/>
                <a:cs typeface="+mn-cs"/>
              </a:rPr>
              <a:t> con muchos países del mundo, lo que facilita las relaciones comerciales. Encontrarás más información aquí: </a:t>
            </a:r>
            <a:r>
              <a:rPr lang="es-ES" sz="1200" u="sng" kern="1200" dirty="0">
                <a:solidFill>
                  <a:schemeClr val="tx1"/>
                </a:solidFill>
                <a:effectLst/>
                <a:latin typeface="+mn-lt"/>
                <a:ea typeface="+mn-ea"/>
                <a:cs typeface="+mn-cs"/>
                <a:hlinkClick r:id="rId6"/>
              </a:rPr>
              <a:t>https://europa.eu/!gv87hU</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UE también lleva a cabo proyectos humanitarios destinados a facilitar alimentos, albergue, asistencia médica y educación a las personas vulnerables, </a:t>
            </a:r>
            <a:r>
              <a:rPr lang="es-ES" sz="1200" u="sng" kern="1200" dirty="0">
                <a:solidFill>
                  <a:schemeClr val="tx1"/>
                </a:solidFill>
                <a:effectLst/>
                <a:latin typeface="+mn-lt"/>
                <a:ea typeface="+mn-ea"/>
                <a:cs typeface="+mn-cs"/>
                <a:hlinkClick r:id="rId7"/>
              </a:rPr>
              <a:t>https://europa.eu/!rV69JX</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Cuando se producen catástrofes, la UE pueden prestar ayuda y asistencia a través de un sistema de respuesta coordinada conocido como el </a:t>
            </a:r>
            <a:r>
              <a:rPr lang="es-ES" sz="1200" b="1" kern="1200" dirty="0">
                <a:solidFill>
                  <a:schemeClr val="tx1"/>
                </a:solidFill>
                <a:effectLst/>
                <a:latin typeface="+mn-lt"/>
                <a:ea typeface="+mn-ea"/>
                <a:cs typeface="+mn-cs"/>
              </a:rPr>
              <a:t>mecanismo de protección civil</a:t>
            </a:r>
            <a:r>
              <a:rPr lang="es-ES" sz="1200" kern="1200" dirty="0">
                <a:solidFill>
                  <a:schemeClr val="tx1"/>
                </a:solidFill>
                <a:effectLst/>
                <a:latin typeface="+mn-lt"/>
                <a:ea typeface="+mn-ea"/>
                <a:cs typeface="+mn-cs"/>
              </a:rPr>
              <a:t>, </a:t>
            </a:r>
            <a:r>
              <a:rPr lang="es-ES" sz="1200" u="sng" kern="1200" dirty="0">
                <a:solidFill>
                  <a:schemeClr val="tx1"/>
                </a:solidFill>
                <a:effectLst/>
                <a:latin typeface="+mn-lt"/>
                <a:ea typeface="+mn-ea"/>
                <a:cs typeface="+mn-cs"/>
                <a:hlinkClick r:id="rId8"/>
              </a:rPr>
              <a:t>https://europa.eu/!Pw88qb</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Con el </a:t>
            </a:r>
            <a:r>
              <a:rPr lang="es-ES" sz="1200" b="1" kern="1200" dirty="0">
                <a:solidFill>
                  <a:schemeClr val="tx1"/>
                </a:solidFill>
                <a:effectLst/>
                <a:latin typeface="+mn-lt"/>
                <a:ea typeface="+mn-ea"/>
                <a:cs typeface="+mn-cs"/>
              </a:rPr>
              <a:t>Pacto Verde Europeo</a:t>
            </a:r>
            <a:r>
              <a:rPr lang="es-ES" sz="1200" kern="1200" dirty="0">
                <a:solidFill>
                  <a:schemeClr val="tx1"/>
                </a:solidFill>
                <a:effectLst/>
                <a:latin typeface="+mn-lt"/>
                <a:ea typeface="+mn-ea"/>
                <a:cs typeface="+mn-cs"/>
              </a:rPr>
              <a:t>, la UE quiere reducir sus emisiones y convertirse en el primer continente climáticamente neutro de aquí a 2050. Obtén más información sobre el Pacto Verde aquí: </a:t>
            </a:r>
            <a:r>
              <a:rPr lang="es-ES" sz="1200" u="sng" kern="1200" dirty="0">
                <a:solidFill>
                  <a:schemeClr val="tx1"/>
                </a:solidFill>
                <a:effectLst/>
                <a:latin typeface="+mn-lt"/>
                <a:ea typeface="+mn-ea"/>
                <a:cs typeface="+mn-cs"/>
                <a:hlinkClick r:id="rId3"/>
              </a:rPr>
              <a:t>https://europa.eu/!Tr74bn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err="1">
                <a:solidFill>
                  <a:schemeClr val="tx1"/>
                </a:solidFill>
                <a:effectLst/>
                <a:latin typeface="+mn-lt"/>
                <a:ea typeface="+mn-ea"/>
                <a:cs typeface="+mn-cs"/>
              </a:rPr>
              <a:t>NextGenerationEU</a:t>
            </a:r>
            <a:r>
              <a:rPr lang="es-ES"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es una campaña para: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explicar a los ciudadanos lo que está haciendo la UE para dar un nuevo impulso a la economía después de la crisis causada por la pandemia de COVID-19;</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construir un futuro más </a:t>
            </a:r>
            <a:r>
              <a:rPr lang="es-ES" sz="1200" kern="1200" dirty="0" err="1">
                <a:solidFill>
                  <a:schemeClr val="tx1"/>
                </a:solidFill>
                <a:effectLst/>
                <a:latin typeface="+mn-lt"/>
                <a:ea typeface="+mn-ea"/>
                <a:cs typeface="+mn-cs"/>
              </a:rPr>
              <a:t>resiliente</a:t>
            </a:r>
            <a:r>
              <a:rPr lang="es-ES" sz="1200" kern="1200" dirty="0">
                <a:solidFill>
                  <a:schemeClr val="tx1"/>
                </a:solidFill>
                <a:effectLst/>
                <a:latin typeface="+mn-lt"/>
                <a:ea typeface="+mn-ea"/>
                <a:cs typeface="+mn-cs"/>
              </a:rPr>
              <a:t> para la UE;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hacer que la UE sea más segura, más sana, verde, digital y equitativa.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Digitalización:</a:t>
            </a:r>
            <a:r>
              <a:rPr lang="es-ES" sz="1200" kern="1200" dirty="0">
                <a:solidFill>
                  <a:schemeClr val="tx1"/>
                </a:solidFill>
                <a:effectLst/>
                <a:latin typeface="+mn-lt"/>
                <a:ea typeface="+mn-ea"/>
                <a:cs typeface="+mn-cs"/>
              </a:rPr>
              <a:t> la UE está trabajando para proporcionar acceso a internet a todos los habitantes de la Unión (</a:t>
            </a:r>
            <a:r>
              <a:rPr lang="es-ES" sz="1200" b="1" kern="1200" dirty="0">
                <a:solidFill>
                  <a:schemeClr val="tx1"/>
                </a:solidFill>
                <a:effectLst/>
                <a:latin typeface="+mn-lt"/>
                <a:ea typeface="+mn-ea"/>
                <a:cs typeface="+mn-cs"/>
              </a:rPr>
              <a:t>iniciativa Wifi4EU</a:t>
            </a:r>
            <a:r>
              <a:rPr lang="es-ES" sz="1200" kern="1200" dirty="0">
                <a:solidFill>
                  <a:schemeClr val="tx1"/>
                </a:solidFill>
                <a:effectLst/>
                <a:latin typeface="+mn-lt"/>
                <a:ea typeface="+mn-ea"/>
                <a:cs typeface="+mn-cs"/>
              </a:rPr>
              <a:t>), a la vez que vela por que los niños y los jóvenes utilicen internet y las tecnologías móviles (</a:t>
            </a:r>
            <a:r>
              <a:rPr lang="es-ES" sz="1200" b="1" kern="1200" dirty="0">
                <a:solidFill>
                  <a:schemeClr val="tx1"/>
                </a:solidFill>
                <a:effectLst/>
                <a:latin typeface="+mn-lt"/>
                <a:ea typeface="+mn-ea"/>
                <a:cs typeface="+mn-cs"/>
              </a:rPr>
              <a:t>Una Internet mejor para los niños</a:t>
            </a:r>
            <a:r>
              <a:rPr lang="es-ES" sz="1200" kern="1200" dirty="0">
                <a:solidFill>
                  <a:schemeClr val="tx1"/>
                </a:solidFill>
                <a:effectLst/>
                <a:latin typeface="+mn-lt"/>
                <a:ea typeface="+mn-ea"/>
                <a:cs typeface="+mn-cs"/>
              </a:rPr>
              <a:t>) de forma segura.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Igualdad</a:t>
            </a:r>
            <a:r>
              <a:rPr lang="es-ES" sz="1200" kern="1200" dirty="0">
                <a:solidFill>
                  <a:schemeClr val="tx1"/>
                </a:solidFill>
                <a:effectLst/>
                <a:latin typeface="+mn-lt"/>
                <a:ea typeface="+mn-ea"/>
                <a:cs typeface="+mn-cs"/>
              </a:rPr>
              <a:t>: la UE se ha comprometido a lograr una </a:t>
            </a:r>
            <a:r>
              <a:rPr lang="es-ES" sz="1200" b="1" kern="1200" dirty="0">
                <a:solidFill>
                  <a:schemeClr val="tx1"/>
                </a:solidFill>
                <a:effectLst/>
                <a:latin typeface="+mn-lt"/>
                <a:ea typeface="+mn-ea"/>
                <a:cs typeface="+mn-cs"/>
              </a:rPr>
              <a:t>Unión de la igualdad</a:t>
            </a:r>
            <a:r>
              <a:rPr lang="es-ES" sz="1200" kern="1200" dirty="0">
                <a:solidFill>
                  <a:schemeClr val="tx1"/>
                </a:solidFill>
                <a:effectLst/>
                <a:latin typeface="+mn-lt"/>
                <a:ea typeface="+mn-ea"/>
                <a:cs typeface="+mn-cs"/>
              </a:rPr>
              <a:t>, lo que significa crear las condiciones para que todas las personas vivan, prosperen y sean líderes con independencia de su sexo, origen racial o étnico, religión o creencias, discapacidad, edad u orientación sexual. Para lograr este objetivo, la UE está poniendo en marcha mecanismos, políticas y acciones que cuestionan los estereotipos y la discriminación estructural que a menudo están presentes en nuestras sociedades.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Más información: </a:t>
            </a:r>
            <a:r>
              <a:rPr lang="es-ES" sz="1200" u="sng" kern="1200" dirty="0">
                <a:solidFill>
                  <a:schemeClr val="tx1"/>
                </a:solidFill>
                <a:effectLst/>
                <a:latin typeface="+mn-lt"/>
                <a:ea typeface="+mn-ea"/>
                <a:cs typeface="+mn-cs"/>
                <a:hlinkClick r:id="rId4"/>
              </a:rPr>
              <a:t>Las prioridades de la Comisión Europea | Comisión Europea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sz="1200" b="0" i="0" kern="1200" dirty="0">
                <a:solidFill>
                  <a:schemeClr val="tx1"/>
                </a:solidFill>
                <a:effectLst/>
                <a:latin typeface="+mn-lt"/>
                <a:ea typeface="+mn-ea"/>
                <a:cs typeface="+mn-cs"/>
              </a:rPr>
              <a:t>El 24 de febrero de 2022, Europa amaneció con la desgarradora noticia de la agresión militar de Rusia a Ucrania. No se trata de un ataque tan solo contra Ucrania, sino también contra los valores que defendemos en la Unión Europea. Como Unión basada en la paz, la democracia y el Estado de Derecho, las atrocidades que se están produciendo en nuestra frontera nos recuerdan la razón misma de la creación de la UE. La UE ha respondido a la crisis de forma unida, con contundencia y celeridad, del mismo modo que lo ha hecho a la hora de afrontar los numerosos retos que se han presentado a lo largo del último año.</a:t>
            </a:r>
          </a:p>
          <a:p>
            <a:r>
              <a:rPr lang="en-US" dirty="0">
                <a:hlinkClick r:id="rId3"/>
              </a:rPr>
              <a:t>Solidaridad de la Unión con Ucrania - Comisión Europea (europa.eu)</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1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He aquí algunos: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Derechos humanos (p. ej., los de las personas LGBTIQ)</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Medio ambiente (p. ej., cambio climático)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Empleo (p. ej., cómo conseguir un empleo después de los estudios)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Juventud (p. ej., oportunidades para los jóvenes)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Integración social (p. ej., igualdad entre hombres y mujeres)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Educación (p. ej., cómo cursar estudios en otro país, o cómo financiarse unos estudios superiores después de la secundaria)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Salud</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acceder al sitio web oficial del Parlamento Europeo, ves a europarl.europa.eu.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acceder al sitio web oficial del Consejo Europeo, ves a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acceder al sitio web oficial del Consejo de la Unión Europea, ves a consilium.europa.eu.</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acceder al sitio web oficial de la Comisión Europea, ves a ec.europa.eu.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33</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acceder al sitio web oficial del Tribunal de Justicia de la Unión Europea, ves a curia.europa.eu.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acceder al sitio web oficial del Tribunal de Cuentas Europeo, ves a eca.europa.eu.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acceder al sitio web oficial del Banco Central Europeo, ves a www.ecb.europa.eu.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36</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732FC-255F-ED01-ECB0-857EF78CA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1A90C7-A0B1-6F41-D1C6-0750082D54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D3A816-54D2-3129-23BE-A54257664C0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D2C1CF6-A443-A675-1F44-9FE34BD95A02}"/>
              </a:ext>
            </a:extLst>
          </p:cNvPr>
          <p:cNvSpPr>
            <a:spLocks noGrp="1"/>
          </p:cNvSpPr>
          <p:nvPr>
            <p:ph type="sldNum" sz="quarter" idx="5"/>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1502821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4F75D-795E-3104-B4F9-724E5FA31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95A8B-48DF-3C76-B673-FAF704B20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1F8E0-C68B-ED81-686D-CBFDBCC3413D}"/>
              </a:ext>
            </a:extLst>
          </p:cNvPr>
          <p:cNvSpPr>
            <a:spLocks noGrp="1"/>
          </p:cNvSpPr>
          <p:nvPr>
            <p:ph type="body" idx="1"/>
          </p:nvPr>
        </p:nvSpPr>
        <p:spPr/>
        <p:txBody>
          <a:bodyPr/>
          <a:lstStyle/>
          <a:p>
            <a:pPr>
              <a:defRPr/>
            </a:pPr>
            <a:r>
              <a:rPr lang="en-GB" b="1" dirty="0"/>
              <a:t>La </a:t>
            </a:r>
            <a:r>
              <a:rPr lang="en-GB" b="1" dirty="0" err="1"/>
              <a:t>Iniciativa</a:t>
            </a:r>
            <a:r>
              <a:rPr lang="en-GB" b="1" dirty="0"/>
              <a:t> </a:t>
            </a:r>
            <a:r>
              <a:rPr lang="en-GB" b="1" dirty="0" err="1"/>
              <a:t>Ciudadana</a:t>
            </a:r>
            <a:r>
              <a:rPr lang="en-GB" b="1" dirty="0"/>
              <a:t> Europea</a:t>
            </a:r>
            <a:r>
              <a:rPr lang="en-GB" dirty="0"/>
              <a:t> es </a:t>
            </a:r>
            <a:r>
              <a:rPr lang="en-GB" dirty="0" err="1"/>
              <a:t>una</a:t>
            </a:r>
            <a:r>
              <a:rPr lang="en-GB" dirty="0"/>
              <a:t> </a:t>
            </a:r>
            <a:r>
              <a:rPr lang="en-GB" dirty="0" err="1"/>
              <a:t>herramienta</a:t>
            </a:r>
            <a:r>
              <a:rPr lang="en-GB" dirty="0"/>
              <a:t> </a:t>
            </a:r>
            <a:r>
              <a:rPr lang="en-GB" dirty="0" err="1"/>
              <a:t>única</a:t>
            </a:r>
            <a:r>
              <a:rPr lang="en-GB" dirty="0"/>
              <a:t>: </a:t>
            </a:r>
            <a:r>
              <a:rPr lang="en-GB" dirty="0" err="1"/>
              <a:t>permite</a:t>
            </a:r>
            <a:r>
              <a:rPr lang="en-GB" dirty="0"/>
              <a:t> a </a:t>
            </a:r>
            <a:r>
              <a:rPr lang="en-GB" dirty="0" err="1"/>
              <a:t>los</a:t>
            </a:r>
            <a:r>
              <a:rPr lang="en-GB" dirty="0"/>
              <a:t> </a:t>
            </a:r>
            <a:r>
              <a:rPr lang="en-GB" dirty="0" err="1"/>
              <a:t>ciudadanos</a:t>
            </a:r>
            <a:r>
              <a:rPr lang="en-GB" dirty="0"/>
              <a:t> </a:t>
            </a:r>
            <a:r>
              <a:rPr lang="en-GB" dirty="0" err="1"/>
              <a:t>participar</a:t>
            </a:r>
            <a:r>
              <a:rPr lang="en-GB" dirty="0"/>
              <a:t> </a:t>
            </a:r>
            <a:r>
              <a:rPr lang="en-GB" dirty="0" err="1"/>
              <a:t>en</a:t>
            </a:r>
            <a:r>
              <a:rPr lang="en-GB" dirty="0"/>
              <a:t> la </a:t>
            </a:r>
            <a:r>
              <a:rPr lang="en-GB" dirty="0" err="1"/>
              <a:t>configuración</a:t>
            </a:r>
            <a:r>
              <a:rPr lang="en-GB" dirty="0"/>
              <a:t> de la UE </a:t>
            </a:r>
            <a:r>
              <a:rPr lang="en-GB" dirty="0" err="1"/>
              <a:t>solicitando</a:t>
            </a:r>
            <a:r>
              <a:rPr lang="en-GB" dirty="0"/>
              <a:t> a la Comisión Europea que </a:t>
            </a:r>
            <a:r>
              <a:rPr lang="en-GB" dirty="0" err="1"/>
              <a:t>proponga</a:t>
            </a:r>
            <a:r>
              <a:rPr lang="en-GB" dirty="0"/>
              <a:t> </a:t>
            </a:r>
            <a:r>
              <a:rPr lang="en-GB" dirty="0" err="1"/>
              <a:t>nuevas</a:t>
            </a:r>
            <a:r>
              <a:rPr lang="en-GB" dirty="0"/>
              <a:t> </a:t>
            </a:r>
            <a:r>
              <a:rPr lang="en-GB" dirty="0" err="1"/>
              <a:t>leyes</a:t>
            </a:r>
            <a:r>
              <a:rPr lang="en-GB" dirty="0"/>
              <a:t>. </a:t>
            </a:r>
            <a:r>
              <a:rPr lang="en-GB" dirty="0" err="1"/>
              <a:t>Cuando</a:t>
            </a:r>
            <a:r>
              <a:rPr lang="en-GB" dirty="0"/>
              <a:t> </a:t>
            </a:r>
            <a:r>
              <a:rPr lang="en-GB" dirty="0" err="1"/>
              <a:t>una</a:t>
            </a:r>
            <a:r>
              <a:rPr lang="en-GB" dirty="0"/>
              <a:t> </a:t>
            </a:r>
            <a:r>
              <a:rPr lang="en-GB" dirty="0" err="1"/>
              <a:t>iniciativa</a:t>
            </a:r>
            <a:r>
              <a:rPr lang="en-GB" dirty="0"/>
              <a:t> </a:t>
            </a:r>
            <a:r>
              <a:rPr lang="en-GB" dirty="0" err="1"/>
              <a:t>alcanza</a:t>
            </a:r>
            <a:r>
              <a:rPr lang="en-GB" dirty="0"/>
              <a:t> </a:t>
            </a:r>
            <a:r>
              <a:rPr lang="en-GB" dirty="0" err="1"/>
              <a:t>el</a:t>
            </a:r>
            <a:r>
              <a:rPr lang="en-GB" dirty="0"/>
              <a:t> </a:t>
            </a:r>
            <a:r>
              <a:rPr lang="en-GB" dirty="0" err="1"/>
              <a:t>millón</a:t>
            </a:r>
            <a:r>
              <a:rPr lang="en-GB" dirty="0"/>
              <a:t> de </a:t>
            </a:r>
            <a:r>
              <a:rPr lang="en-GB" dirty="0" err="1"/>
              <a:t>firmas</a:t>
            </a:r>
            <a:r>
              <a:rPr lang="en-GB" dirty="0"/>
              <a:t>, la Comisión decide </a:t>
            </a:r>
            <a:r>
              <a:rPr lang="en-GB" dirty="0" err="1"/>
              <a:t>qué</a:t>
            </a:r>
            <a:r>
              <a:rPr lang="en-GB" dirty="0"/>
              <a:t> </a:t>
            </a:r>
            <a:r>
              <a:rPr lang="en-GB" dirty="0" err="1"/>
              <a:t>medidas</a:t>
            </a:r>
            <a:r>
              <a:rPr lang="en-GB" dirty="0"/>
              <a:t> </a:t>
            </a:r>
            <a:r>
              <a:rPr lang="en-GB" dirty="0" err="1"/>
              <a:t>adoptar</a:t>
            </a:r>
            <a:r>
              <a:rPr lang="en-GB" dirty="0"/>
              <a:t>. </a:t>
            </a:r>
            <a:r>
              <a:rPr lang="en-GB" dirty="0" err="1"/>
              <a:t>Cómo</a:t>
            </a:r>
            <a:r>
              <a:rPr lang="en-GB" dirty="0"/>
              <a:t> </a:t>
            </a:r>
            <a:r>
              <a:rPr lang="en-GB" dirty="0" err="1"/>
              <a:t>funciona</a:t>
            </a:r>
            <a:r>
              <a:rPr lang="en-GB" dirty="0"/>
              <a:t> paso a paso. </a:t>
            </a:r>
            <a:r>
              <a:rPr lang="en-GB" dirty="0">
                <a:hlinkClick r:id="rId3"/>
              </a:rPr>
              <a:t>Inicio | Iniciativa Ciudadana Europea (</a:t>
            </a:r>
            <a:r>
              <a:rPr lang="en-GB" u="none" kern="1200" noProof="0" dirty="0">
                <a:effectLst/>
                <a:hlinkClick r:id="rId3"/>
              </a:rPr>
              <a:t>europa.eu</a:t>
            </a:r>
            <a:r>
              <a:rPr lang="en-GB" dirty="0">
                <a:hlinkClick r:id="rId3"/>
              </a:rPr>
              <a:t>)</a:t>
            </a:r>
            <a:endParaRPr lang="en-GB" dirty="0">
              <a:ea typeface="Calibri"/>
              <a:cs typeface="Calibri"/>
            </a:endParaRPr>
          </a:p>
          <a:p>
            <a:pPr>
              <a:buFont typeface="Arial" panose="020B0604020202020204" pitchFamily="34" charset="0"/>
              <a:defRPr/>
            </a:pPr>
            <a:endParaRPr lang="en-GB">
              <a:cs typeface="Calibri"/>
            </a:endParaRPr>
          </a:p>
          <a:p>
            <a:pPr>
              <a:defRPr/>
            </a:pPr>
            <a:r>
              <a:rPr lang="en-GB" dirty="0" err="1"/>
              <a:t>Te</a:t>
            </a:r>
            <a:r>
              <a:rPr lang="en-GB" dirty="0"/>
              <a:t> </a:t>
            </a:r>
            <a:r>
              <a:rPr lang="en-GB" dirty="0" err="1"/>
              <a:t>damos</a:t>
            </a:r>
            <a:r>
              <a:rPr lang="en-GB" dirty="0"/>
              <a:t> la </a:t>
            </a:r>
            <a:r>
              <a:rPr lang="en-GB" dirty="0" err="1"/>
              <a:t>bienvenida</a:t>
            </a:r>
            <a:r>
              <a:rPr lang="en-GB" dirty="0"/>
              <a:t> a la </a:t>
            </a:r>
            <a:r>
              <a:rPr lang="en-GB" b="1" dirty="0"/>
              <a:t>Semana Europea de la Juventud 2024,</a:t>
            </a:r>
            <a:r>
              <a:rPr lang="en-GB" dirty="0"/>
              <a:t> un </a:t>
            </a:r>
            <a:r>
              <a:rPr lang="en-GB" dirty="0" err="1"/>
              <a:t>acto</a:t>
            </a:r>
            <a:r>
              <a:rPr lang="en-GB" dirty="0"/>
              <a:t> </a:t>
            </a:r>
            <a:r>
              <a:rPr lang="en-GB" dirty="0" err="1"/>
              <a:t>organizado</a:t>
            </a:r>
            <a:r>
              <a:rPr lang="en-GB" dirty="0"/>
              <a:t> </a:t>
            </a:r>
            <a:r>
              <a:rPr lang="en-GB" dirty="0" err="1"/>
              <a:t>por</a:t>
            </a:r>
            <a:r>
              <a:rPr lang="en-GB" dirty="0"/>
              <a:t> la Comisión Europea </a:t>
            </a:r>
            <a:r>
              <a:rPr lang="en-GB" dirty="0" err="1"/>
              <a:t>cada</a:t>
            </a:r>
            <a:r>
              <a:rPr lang="en-GB" dirty="0"/>
              <a:t> dos </a:t>
            </a:r>
            <a:r>
              <a:rPr lang="en-GB" dirty="0" err="1"/>
              <a:t>años</a:t>
            </a:r>
            <a:r>
              <a:rPr lang="en-GB" dirty="0"/>
              <a:t> para </a:t>
            </a:r>
            <a:r>
              <a:rPr lang="en-GB" dirty="0" err="1"/>
              <a:t>celebrar</a:t>
            </a:r>
            <a:r>
              <a:rPr lang="en-GB" dirty="0"/>
              <a:t> y </a:t>
            </a:r>
            <a:r>
              <a:rPr lang="en-GB" dirty="0" err="1"/>
              <a:t>promover</a:t>
            </a:r>
            <a:r>
              <a:rPr lang="en-GB" dirty="0"/>
              <a:t> </a:t>
            </a:r>
            <a:r>
              <a:rPr lang="en-GB" dirty="0" err="1"/>
              <a:t>el</a:t>
            </a:r>
            <a:r>
              <a:rPr lang="en-GB" dirty="0"/>
              <a:t> </a:t>
            </a:r>
            <a:r>
              <a:rPr lang="en-GB" dirty="0" err="1"/>
              <a:t>compromiso</a:t>
            </a:r>
            <a:r>
              <a:rPr lang="en-GB" dirty="0"/>
              <a:t>, la </a:t>
            </a:r>
            <a:r>
              <a:rPr lang="en-GB" dirty="0" err="1"/>
              <a:t>participación</a:t>
            </a:r>
            <a:r>
              <a:rPr lang="en-GB" dirty="0"/>
              <a:t> y la </a:t>
            </a:r>
            <a:r>
              <a:rPr lang="en-GB" dirty="0" err="1"/>
              <a:t>ciudadanía</a:t>
            </a:r>
            <a:r>
              <a:rPr lang="en-GB" dirty="0"/>
              <a:t> </a:t>
            </a:r>
            <a:r>
              <a:rPr lang="en-GB" dirty="0" err="1"/>
              <a:t>activa</a:t>
            </a:r>
            <a:r>
              <a:rPr lang="en-GB" dirty="0"/>
              <a:t> de </a:t>
            </a:r>
            <a:r>
              <a:rPr lang="en-GB" dirty="0" err="1"/>
              <a:t>los</a:t>
            </a:r>
            <a:r>
              <a:rPr lang="en-GB" dirty="0"/>
              <a:t> </a:t>
            </a:r>
            <a:r>
              <a:rPr lang="en-GB" dirty="0" err="1"/>
              <a:t>jóvenes</a:t>
            </a:r>
            <a:r>
              <a:rPr lang="en-GB" dirty="0"/>
              <a:t> </a:t>
            </a:r>
            <a:r>
              <a:rPr lang="en-GB" dirty="0" err="1"/>
              <a:t>en</a:t>
            </a:r>
            <a:r>
              <a:rPr lang="en-GB" dirty="0"/>
              <a:t> </a:t>
            </a:r>
            <a:r>
              <a:rPr lang="en-GB" dirty="0" err="1"/>
              <a:t>toda</a:t>
            </a:r>
            <a:r>
              <a:rPr lang="en-GB" dirty="0"/>
              <a:t> Europa y </a:t>
            </a:r>
            <a:r>
              <a:rPr lang="en-GB" dirty="0" err="1"/>
              <a:t>fuera</a:t>
            </a:r>
            <a:r>
              <a:rPr lang="en-GB" dirty="0"/>
              <a:t> de </a:t>
            </a:r>
            <a:r>
              <a:rPr lang="en-GB" dirty="0" err="1"/>
              <a:t>ella</a:t>
            </a:r>
            <a:r>
              <a:rPr lang="en-GB" dirty="0"/>
              <a:t>. ¿</a:t>
            </a:r>
            <a:r>
              <a:rPr lang="en-GB" dirty="0" err="1"/>
              <a:t>Quieres</a:t>
            </a:r>
            <a:r>
              <a:rPr lang="en-GB" dirty="0"/>
              <a:t> </a:t>
            </a:r>
            <a:r>
              <a:rPr lang="en-GB" dirty="0" err="1"/>
              <a:t>saber</a:t>
            </a:r>
            <a:r>
              <a:rPr lang="en-GB" dirty="0"/>
              <a:t> </a:t>
            </a:r>
            <a:r>
              <a:rPr lang="en-GB" dirty="0" err="1"/>
              <a:t>más</a:t>
            </a:r>
            <a:r>
              <a:rPr lang="en-GB" dirty="0"/>
              <a:t> </a:t>
            </a:r>
            <a:r>
              <a:rPr lang="en-GB" dirty="0" err="1"/>
              <a:t>sobre</a:t>
            </a:r>
            <a:r>
              <a:rPr lang="en-GB" dirty="0"/>
              <a:t> las </a:t>
            </a:r>
            <a:r>
              <a:rPr lang="en-GB" dirty="0" err="1"/>
              <a:t>oportunidades</a:t>
            </a:r>
            <a:r>
              <a:rPr lang="en-GB" dirty="0"/>
              <a:t> que </a:t>
            </a:r>
            <a:r>
              <a:rPr lang="en-GB" dirty="0" err="1"/>
              <a:t>ofrece</a:t>
            </a:r>
            <a:r>
              <a:rPr lang="en-GB" dirty="0"/>
              <a:t> la UE y sus </a:t>
            </a:r>
            <a:r>
              <a:rPr lang="en-GB" dirty="0" err="1"/>
              <a:t>políticas</a:t>
            </a:r>
            <a:r>
              <a:rPr lang="en-GB" dirty="0"/>
              <a:t>? ¿</a:t>
            </a:r>
            <a:r>
              <a:rPr lang="en-GB" dirty="0" err="1"/>
              <a:t>Quieres</a:t>
            </a:r>
            <a:r>
              <a:rPr lang="en-GB" dirty="0"/>
              <a:t> </a:t>
            </a:r>
            <a:r>
              <a:rPr lang="en-GB" dirty="0" err="1"/>
              <a:t>expresar</a:t>
            </a:r>
            <a:r>
              <a:rPr lang="en-GB" dirty="0"/>
              <a:t> </a:t>
            </a:r>
            <a:r>
              <a:rPr lang="en-GB" dirty="0" err="1"/>
              <a:t>tu</a:t>
            </a:r>
            <a:r>
              <a:rPr lang="en-GB" dirty="0"/>
              <a:t> </a:t>
            </a:r>
            <a:r>
              <a:rPr lang="en-GB" dirty="0" err="1"/>
              <a:t>opinión</a:t>
            </a:r>
            <a:r>
              <a:rPr lang="en-GB" dirty="0"/>
              <a:t> </a:t>
            </a:r>
            <a:r>
              <a:rPr lang="en-GB" dirty="0" err="1"/>
              <a:t>sobre</a:t>
            </a:r>
            <a:r>
              <a:rPr lang="en-GB" dirty="0"/>
              <a:t> </a:t>
            </a:r>
            <a:r>
              <a:rPr lang="en-GB" dirty="0" err="1"/>
              <a:t>los</a:t>
            </a:r>
            <a:r>
              <a:rPr lang="en-GB" dirty="0"/>
              <a:t> </a:t>
            </a:r>
            <a:r>
              <a:rPr lang="en-GB" dirty="0" err="1"/>
              <a:t>asuntos</a:t>
            </a:r>
            <a:r>
              <a:rPr lang="en-GB" dirty="0"/>
              <a:t> que </a:t>
            </a:r>
            <a:r>
              <a:rPr lang="en-GB" dirty="0" err="1"/>
              <a:t>te</a:t>
            </a:r>
            <a:r>
              <a:rPr lang="en-GB" dirty="0"/>
              <a:t> </a:t>
            </a:r>
            <a:r>
              <a:rPr lang="en-GB" dirty="0" err="1"/>
              <a:t>importan</a:t>
            </a:r>
            <a:r>
              <a:rPr lang="en-GB" dirty="0"/>
              <a:t>? ¿O </a:t>
            </a:r>
            <a:r>
              <a:rPr lang="en-GB" dirty="0" err="1"/>
              <a:t>participar</a:t>
            </a:r>
            <a:r>
              <a:rPr lang="en-GB" dirty="0"/>
              <a:t> </a:t>
            </a:r>
            <a:r>
              <a:rPr lang="en-GB" dirty="0" err="1"/>
              <a:t>en</a:t>
            </a:r>
            <a:r>
              <a:rPr lang="en-GB" dirty="0"/>
              <a:t> </a:t>
            </a:r>
            <a:r>
              <a:rPr lang="en-GB" dirty="0" err="1"/>
              <a:t>actividades</a:t>
            </a:r>
            <a:r>
              <a:rPr lang="en-GB" dirty="0"/>
              <a:t> y debates? </a:t>
            </a:r>
            <a:r>
              <a:rPr lang="en-GB" dirty="0" err="1"/>
              <a:t>Aprovecha</a:t>
            </a:r>
            <a:r>
              <a:rPr lang="en-GB" dirty="0"/>
              <a:t> </a:t>
            </a:r>
            <a:r>
              <a:rPr lang="en-GB" dirty="0" err="1"/>
              <a:t>esta</a:t>
            </a:r>
            <a:r>
              <a:rPr lang="en-GB" dirty="0"/>
              <a:t> </a:t>
            </a:r>
            <a:r>
              <a:rPr lang="en-GB" dirty="0" err="1"/>
              <a:t>oportunidad</a:t>
            </a:r>
            <a:r>
              <a:rPr lang="en-GB" dirty="0"/>
              <a:t> y dale </a:t>
            </a:r>
            <a:r>
              <a:rPr lang="en-GB" dirty="0" err="1"/>
              <a:t>voz</a:t>
            </a:r>
            <a:r>
              <a:rPr lang="en-GB" dirty="0"/>
              <a:t> a </a:t>
            </a:r>
            <a:r>
              <a:rPr lang="en-GB" dirty="0" err="1"/>
              <a:t>tu</a:t>
            </a:r>
            <a:r>
              <a:rPr lang="en-GB" dirty="0"/>
              <a:t> </a:t>
            </a:r>
            <a:r>
              <a:rPr lang="en-GB" dirty="0" err="1"/>
              <a:t>visión</a:t>
            </a:r>
            <a:r>
              <a:rPr lang="en-GB" dirty="0"/>
              <a:t>. </a:t>
            </a:r>
            <a:r>
              <a:rPr lang="en-GB" dirty="0" err="1"/>
              <a:t>Fechas</a:t>
            </a:r>
            <a:r>
              <a:rPr lang="en-GB" dirty="0"/>
              <a:t>: del 12 al 19 de </a:t>
            </a:r>
            <a:r>
              <a:rPr lang="en-GB" dirty="0" err="1"/>
              <a:t>abril</a:t>
            </a:r>
            <a:r>
              <a:rPr lang="en-GB" dirty="0"/>
              <a:t> de 2024:</a:t>
            </a:r>
            <a:r>
              <a:rPr lang="en-GB" sz="1200" u="none" kern="1200" noProof="0" dirty="0">
                <a:solidFill>
                  <a:schemeClr val="tx1"/>
                </a:solidFill>
                <a:effectLst/>
                <a:latin typeface="+mn-lt"/>
                <a:ea typeface="+mn-ea"/>
                <a:cs typeface="+mn-cs"/>
              </a:rPr>
              <a:t> </a:t>
            </a:r>
            <a:r>
              <a:rPr lang="en-GB" sz="1200" u="none" kern="1200" noProof="0" dirty="0">
                <a:solidFill>
                  <a:schemeClr val="tx1"/>
                </a:solidFill>
                <a:effectLst/>
                <a:latin typeface="+mn-lt"/>
                <a:ea typeface="+mn-ea"/>
                <a:cs typeface="+mn-cs"/>
                <a:hlinkClick r:id="rId4"/>
              </a:rPr>
              <a:t>https://youth.europa.eu/youthweek_en</a:t>
            </a:r>
            <a:endParaRPr lang="en-GB" sz="1200" u="none" kern="1200" noProof="0">
              <a:solidFill>
                <a:schemeClr val="tx1"/>
              </a:solidFill>
              <a:effectLst/>
              <a:latin typeface="+mn-lt"/>
              <a:ea typeface="Calibri"/>
              <a:cs typeface="Calibri"/>
            </a:endParaRPr>
          </a:p>
          <a:p>
            <a:pPr>
              <a:defRPr/>
            </a:pPr>
            <a:endParaRPr lang="en-GB">
              <a:cs typeface="Calibri"/>
            </a:endParaRPr>
          </a:p>
          <a:p>
            <a:pPr>
              <a:defRPr/>
            </a:pPr>
            <a:r>
              <a:rPr lang="en-GB" dirty="0"/>
              <a:t>El </a:t>
            </a:r>
            <a:r>
              <a:rPr lang="en-GB" b="1" dirty="0"/>
              <a:t>EYE (</a:t>
            </a:r>
            <a:r>
              <a:rPr lang="en-GB" b="1" dirty="0" err="1"/>
              <a:t>Evento</a:t>
            </a:r>
            <a:r>
              <a:rPr lang="en-GB" b="1" dirty="0"/>
              <a:t> Europeo de la Juventud)</a:t>
            </a:r>
            <a:r>
              <a:rPr lang="en-GB" dirty="0"/>
              <a:t> </a:t>
            </a:r>
            <a:r>
              <a:rPr lang="en-GB" dirty="0" err="1"/>
              <a:t>reúne</a:t>
            </a:r>
            <a:r>
              <a:rPr lang="en-GB" dirty="0"/>
              <a:t> </a:t>
            </a:r>
            <a:r>
              <a:rPr lang="en-GB" dirty="0" err="1"/>
              <a:t>en</a:t>
            </a:r>
            <a:r>
              <a:rPr lang="en-GB" dirty="0"/>
              <a:t> </a:t>
            </a:r>
            <a:r>
              <a:rPr lang="en-GB" dirty="0" err="1"/>
              <a:t>el</a:t>
            </a:r>
            <a:r>
              <a:rPr lang="en-GB" dirty="0"/>
              <a:t> </a:t>
            </a:r>
            <a:r>
              <a:rPr lang="en-GB" dirty="0" err="1"/>
              <a:t>Parlamento</a:t>
            </a:r>
            <a:r>
              <a:rPr lang="en-GB" dirty="0"/>
              <a:t> Europeo de </a:t>
            </a:r>
            <a:r>
              <a:rPr lang="en-GB" dirty="0" err="1"/>
              <a:t>Estrasburgo</a:t>
            </a:r>
            <a:r>
              <a:rPr lang="en-GB" dirty="0"/>
              <a:t> y online a miles de </a:t>
            </a:r>
            <a:r>
              <a:rPr lang="en-GB" dirty="0" err="1"/>
              <a:t>jóvenes</a:t>
            </a:r>
            <a:r>
              <a:rPr lang="en-GB" dirty="0"/>
              <a:t> de </a:t>
            </a:r>
            <a:r>
              <a:rPr lang="en-GB" dirty="0" err="1"/>
              <a:t>toda</a:t>
            </a:r>
            <a:r>
              <a:rPr lang="en-GB" dirty="0"/>
              <a:t> la Unión Europea y del </a:t>
            </a:r>
            <a:r>
              <a:rPr lang="en-GB" dirty="0" err="1"/>
              <a:t>mundo</a:t>
            </a:r>
            <a:r>
              <a:rPr lang="en-GB" dirty="0"/>
              <a:t>, para </a:t>
            </a:r>
            <a:r>
              <a:rPr lang="en-GB" dirty="0" err="1"/>
              <a:t>compartir</a:t>
            </a:r>
            <a:r>
              <a:rPr lang="en-GB" dirty="0"/>
              <a:t> y </a:t>
            </a:r>
            <a:r>
              <a:rPr lang="en-GB" dirty="0" err="1"/>
              <a:t>dar</a:t>
            </a:r>
            <a:r>
              <a:rPr lang="en-GB" dirty="0"/>
              <a:t> forma a sus ideas </a:t>
            </a:r>
            <a:r>
              <a:rPr lang="en-GB" dirty="0" err="1"/>
              <a:t>sobre</a:t>
            </a:r>
            <a:r>
              <a:rPr lang="en-GB" dirty="0"/>
              <a:t> </a:t>
            </a:r>
            <a:r>
              <a:rPr lang="en-GB" dirty="0" err="1"/>
              <a:t>el</a:t>
            </a:r>
            <a:r>
              <a:rPr lang="en-GB" dirty="0"/>
              <a:t> </a:t>
            </a:r>
            <a:r>
              <a:rPr lang="en-GB" dirty="0" err="1"/>
              <a:t>futuro</a:t>
            </a:r>
            <a:r>
              <a:rPr lang="en-GB" dirty="0"/>
              <a:t> </a:t>
            </a:r>
            <a:r>
              <a:rPr lang="en-GB" dirty="0" err="1"/>
              <a:t>europeo</a:t>
            </a:r>
            <a:r>
              <a:rPr lang="en-GB" dirty="0"/>
              <a:t>. Es </a:t>
            </a:r>
            <a:r>
              <a:rPr lang="en-GB" dirty="0" err="1"/>
              <a:t>una</a:t>
            </a:r>
            <a:r>
              <a:rPr lang="en-GB" dirty="0"/>
              <a:t> </a:t>
            </a:r>
            <a:r>
              <a:rPr lang="en-GB" dirty="0" err="1"/>
              <a:t>oportunidad</a:t>
            </a:r>
            <a:r>
              <a:rPr lang="en-GB" dirty="0"/>
              <a:t> </a:t>
            </a:r>
            <a:r>
              <a:rPr lang="en-GB" dirty="0" err="1"/>
              <a:t>única</a:t>
            </a:r>
            <a:r>
              <a:rPr lang="en-GB" dirty="0"/>
              <a:t> para que </a:t>
            </a:r>
            <a:r>
              <a:rPr lang="en-GB" dirty="0" err="1"/>
              <a:t>jóvenes</a:t>
            </a:r>
            <a:r>
              <a:rPr lang="en-GB" dirty="0"/>
              <a:t> de 16 a 30 </a:t>
            </a:r>
            <a:r>
              <a:rPr lang="en-GB" dirty="0" err="1"/>
              <a:t>años</a:t>
            </a:r>
            <a:r>
              <a:rPr lang="en-GB" dirty="0"/>
              <a:t> se </a:t>
            </a:r>
            <a:r>
              <a:rPr lang="en-GB" dirty="0" err="1"/>
              <a:t>motiven</a:t>
            </a:r>
            <a:r>
              <a:rPr lang="en-GB" dirty="0"/>
              <a:t>, se </a:t>
            </a:r>
            <a:r>
              <a:rPr lang="en-GB" dirty="0" err="1"/>
              <a:t>inspiren</a:t>
            </a:r>
            <a:r>
              <a:rPr lang="en-GB" dirty="0"/>
              <a:t> </a:t>
            </a:r>
            <a:r>
              <a:rPr lang="en-GB" dirty="0" err="1"/>
              <a:t>mutuamente</a:t>
            </a:r>
            <a:r>
              <a:rPr lang="en-GB" dirty="0"/>
              <a:t> e </a:t>
            </a:r>
            <a:r>
              <a:rPr lang="en-GB" dirty="0" err="1"/>
              <a:t>intercambien</a:t>
            </a:r>
            <a:r>
              <a:rPr lang="en-GB" dirty="0"/>
              <a:t> sus </a:t>
            </a:r>
            <a:r>
              <a:rPr lang="en-GB" dirty="0" err="1"/>
              <a:t>opiniones</a:t>
            </a:r>
            <a:r>
              <a:rPr lang="en-GB" dirty="0"/>
              <a:t> con </a:t>
            </a:r>
            <a:r>
              <a:rPr lang="en-GB" dirty="0" err="1"/>
              <a:t>expertos</a:t>
            </a:r>
            <a:r>
              <a:rPr lang="en-GB" dirty="0"/>
              <a:t>, </a:t>
            </a:r>
            <a:r>
              <a:rPr lang="en-GB" dirty="0" err="1"/>
              <a:t>activistas</a:t>
            </a:r>
            <a:r>
              <a:rPr lang="en-GB" dirty="0"/>
              <a:t>, personas </a:t>
            </a:r>
            <a:r>
              <a:rPr lang="en-GB" dirty="0" err="1"/>
              <a:t>influyentes</a:t>
            </a:r>
            <a:r>
              <a:rPr lang="en-GB" dirty="0"/>
              <a:t> y con </a:t>
            </a:r>
            <a:r>
              <a:rPr lang="en-GB" dirty="0" err="1"/>
              <a:t>poder</a:t>
            </a:r>
            <a:r>
              <a:rPr lang="en-GB" dirty="0"/>
              <a:t> de </a:t>
            </a:r>
            <a:r>
              <a:rPr lang="en-GB" dirty="0" err="1"/>
              <a:t>decisión</a:t>
            </a:r>
            <a:r>
              <a:rPr lang="en-GB" dirty="0"/>
              <a:t>, </a:t>
            </a:r>
            <a:r>
              <a:rPr lang="en-GB" dirty="0" err="1"/>
              <a:t>justo</a:t>
            </a:r>
            <a:r>
              <a:rPr lang="en-GB" dirty="0"/>
              <a:t> </a:t>
            </a:r>
            <a:r>
              <a:rPr lang="en-GB" dirty="0" err="1"/>
              <a:t>en</a:t>
            </a:r>
            <a:r>
              <a:rPr lang="en-GB" dirty="0"/>
              <a:t> </a:t>
            </a:r>
            <a:r>
              <a:rPr lang="en-GB" dirty="0" err="1"/>
              <a:t>el</a:t>
            </a:r>
            <a:r>
              <a:rPr lang="en-GB" dirty="0"/>
              <a:t> </a:t>
            </a:r>
            <a:r>
              <a:rPr lang="en-GB" dirty="0" err="1"/>
              <a:t>corazón</a:t>
            </a:r>
            <a:r>
              <a:rPr lang="en-GB" dirty="0"/>
              <a:t> de la </a:t>
            </a:r>
            <a:r>
              <a:rPr lang="en-GB" dirty="0" err="1"/>
              <a:t>democracia</a:t>
            </a:r>
            <a:r>
              <a:rPr lang="en-GB" dirty="0"/>
              <a:t> </a:t>
            </a:r>
            <a:r>
              <a:rPr lang="en-GB" dirty="0" err="1"/>
              <a:t>europea</a:t>
            </a:r>
            <a:r>
              <a:rPr lang="en-GB" dirty="0"/>
              <a:t>. </a:t>
            </a:r>
            <a:r>
              <a:rPr lang="en-GB" sz="1200" u="none" kern="1200" noProof="0" dirty="0">
                <a:solidFill>
                  <a:schemeClr val="tx1"/>
                </a:solidFill>
                <a:effectLst/>
                <a:latin typeface="+mn-lt"/>
                <a:ea typeface="+mn-ea"/>
                <a:cs typeface="+mn-cs"/>
                <a:hlinkClick r:id="rId5"/>
              </a:rPr>
              <a:t>https://european-youth-event.europarl.europa.eu/</a:t>
            </a:r>
            <a:r>
              <a:rPr lang="en-GB" dirty="0">
                <a:hlinkClick r:id="rId5"/>
              </a:rPr>
              <a:t>es</a:t>
            </a:r>
            <a:r>
              <a:rPr lang="en-GB" sz="1200" u="none" kern="1200" noProof="0" dirty="0">
                <a:solidFill>
                  <a:schemeClr val="tx1"/>
                </a:solidFill>
                <a:effectLst/>
                <a:latin typeface="+mn-lt"/>
                <a:ea typeface="+mn-ea"/>
                <a:cs typeface="+mn-cs"/>
                <a:hlinkClick r:id="rId5"/>
              </a:rPr>
              <a:t>/</a:t>
            </a:r>
            <a:endParaRPr lang="en-GB" i="1">
              <a:ea typeface="Calibri"/>
              <a:cs typeface="Calibri"/>
              <a:hlinkClick r:id="" action="ppaction://noaction"/>
            </a:endParaRPr>
          </a:p>
          <a:p>
            <a:pPr>
              <a:defRPr/>
            </a:pPr>
            <a:endParaRPr lang="en-GB">
              <a:cs typeface="Calibri"/>
            </a:endParaRPr>
          </a:p>
          <a:p>
            <a:pPr>
              <a:defRPr/>
            </a:pPr>
            <a:r>
              <a:rPr lang="en-GB" b="1" dirty="0"/>
              <a:t>¡Tu Europa</a:t>
            </a:r>
            <a:r>
              <a:rPr lang="en-GB" b="1" u="none" kern="1200" noProof="0" dirty="0">
                <a:effectLst/>
              </a:rPr>
              <a:t>, </a:t>
            </a:r>
            <a:r>
              <a:rPr lang="en-GB" b="1" dirty="0" err="1"/>
              <a:t>tu</a:t>
            </a:r>
            <a:r>
              <a:rPr lang="en-GB" b="1" dirty="0"/>
              <a:t> </a:t>
            </a:r>
            <a:r>
              <a:rPr lang="en-GB" b="1" dirty="0" err="1"/>
              <a:t>voz</a:t>
            </a:r>
            <a:r>
              <a:rPr lang="en-GB" b="1" dirty="0"/>
              <a:t>! ¡Tu Europa, </a:t>
            </a:r>
            <a:r>
              <a:rPr lang="en-GB" b="1" dirty="0" err="1"/>
              <a:t>tu</a:t>
            </a:r>
            <a:r>
              <a:rPr lang="en-GB" b="1" dirty="0"/>
              <a:t> </a:t>
            </a:r>
            <a:r>
              <a:rPr lang="en-GB" b="1" dirty="0" err="1"/>
              <a:t>voz</a:t>
            </a:r>
            <a:r>
              <a:rPr lang="en-GB" b="1" dirty="0"/>
              <a:t>! </a:t>
            </a:r>
            <a:r>
              <a:rPr lang="en-GB" dirty="0"/>
              <a:t>es </a:t>
            </a:r>
            <a:r>
              <a:rPr lang="en-GB" dirty="0" err="1"/>
              <a:t>el</a:t>
            </a:r>
            <a:r>
              <a:rPr lang="en-GB" dirty="0"/>
              <a:t> </a:t>
            </a:r>
            <a:r>
              <a:rPr lang="en-GB" dirty="0" err="1"/>
              <a:t>acto</a:t>
            </a:r>
            <a:r>
              <a:rPr lang="en-GB" dirty="0"/>
              <a:t> </a:t>
            </a:r>
            <a:r>
              <a:rPr lang="en-GB" dirty="0" err="1"/>
              <a:t>juvenil</a:t>
            </a:r>
            <a:r>
              <a:rPr lang="en-GB" dirty="0"/>
              <a:t> </a:t>
            </a:r>
            <a:r>
              <a:rPr lang="en-GB" dirty="0" err="1"/>
              <a:t>anual</a:t>
            </a:r>
            <a:r>
              <a:rPr lang="en-GB" dirty="0"/>
              <a:t> </a:t>
            </a:r>
            <a:r>
              <a:rPr lang="en-GB" dirty="0" err="1"/>
              <a:t>organizado</a:t>
            </a:r>
            <a:r>
              <a:rPr lang="en-GB" dirty="0"/>
              <a:t> </a:t>
            </a:r>
            <a:r>
              <a:rPr lang="en-GB" dirty="0" err="1"/>
              <a:t>por</a:t>
            </a:r>
            <a:r>
              <a:rPr lang="en-GB" dirty="0"/>
              <a:t> </a:t>
            </a:r>
            <a:r>
              <a:rPr lang="en-GB" dirty="0" err="1"/>
              <a:t>el</a:t>
            </a:r>
            <a:r>
              <a:rPr lang="en-GB" dirty="0"/>
              <a:t> CESE. </a:t>
            </a:r>
            <a:r>
              <a:rPr lang="en-GB" dirty="0" err="1"/>
              <a:t>Comenzó</a:t>
            </a:r>
            <a:r>
              <a:rPr lang="en-GB" dirty="0"/>
              <a:t> </a:t>
            </a:r>
            <a:r>
              <a:rPr lang="en-GB" dirty="0" err="1"/>
              <a:t>en</a:t>
            </a:r>
            <a:r>
              <a:rPr lang="en-GB" dirty="0"/>
              <a:t> 2010 con </a:t>
            </a:r>
            <a:r>
              <a:rPr lang="en-GB" dirty="0" err="1"/>
              <a:t>el</a:t>
            </a:r>
            <a:r>
              <a:rPr lang="en-GB" dirty="0"/>
              <a:t> </a:t>
            </a:r>
            <a:r>
              <a:rPr lang="en-GB" dirty="0" err="1"/>
              <a:t>objetivo</a:t>
            </a:r>
            <a:r>
              <a:rPr lang="en-GB" dirty="0"/>
              <a:t> de </a:t>
            </a:r>
            <a:r>
              <a:rPr lang="en-GB" dirty="0" err="1"/>
              <a:t>conectar</a:t>
            </a:r>
            <a:r>
              <a:rPr lang="en-GB" dirty="0"/>
              <a:t> a </a:t>
            </a:r>
            <a:r>
              <a:rPr lang="en-GB" dirty="0" err="1"/>
              <a:t>los</a:t>
            </a:r>
            <a:r>
              <a:rPr lang="en-GB" dirty="0"/>
              <a:t> </a:t>
            </a:r>
            <a:r>
              <a:rPr lang="en-GB" dirty="0" err="1"/>
              <a:t>jóvenes</a:t>
            </a:r>
            <a:r>
              <a:rPr lang="en-GB" dirty="0"/>
              <a:t> con la Unión Europea. Cada </a:t>
            </a:r>
            <a:r>
              <a:rPr lang="en-GB" dirty="0" err="1"/>
              <a:t>año</a:t>
            </a:r>
            <a:r>
              <a:rPr lang="en-GB" dirty="0"/>
              <a:t>, </a:t>
            </a:r>
            <a:r>
              <a:rPr lang="en-GB" dirty="0" err="1"/>
              <a:t>alumnos</a:t>
            </a:r>
            <a:r>
              <a:rPr lang="en-GB" dirty="0"/>
              <a:t> de entre 16 y 18 </a:t>
            </a:r>
            <a:r>
              <a:rPr lang="en-GB" dirty="0" err="1"/>
              <a:t>años</a:t>
            </a:r>
            <a:r>
              <a:rPr lang="en-GB" dirty="0"/>
              <a:t> </a:t>
            </a:r>
            <a:r>
              <a:rPr lang="en-GB" dirty="0" err="1"/>
              <a:t>procedentes</a:t>
            </a:r>
            <a:r>
              <a:rPr lang="en-GB" dirty="0"/>
              <a:t> de </a:t>
            </a:r>
            <a:r>
              <a:rPr lang="en-GB" dirty="0" err="1"/>
              <a:t>todos</a:t>
            </a:r>
            <a:r>
              <a:rPr lang="en-GB" dirty="0"/>
              <a:t> </a:t>
            </a:r>
            <a:r>
              <a:rPr lang="en-GB" dirty="0" err="1"/>
              <a:t>los</a:t>
            </a:r>
            <a:r>
              <a:rPr lang="en-GB" dirty="0"/>
              <a:t> </a:t>
            </a:r>
            <a:r>
              <a:rPr lang="en-GB" dirty="0" err="1"/>
              <a:t>Estados</a:t>
            </a:r>
            <a:r>
              <a:rPr lang="en-GB" dirty="0"/>
              <a:t> </a:t>
            </a:r>
            <a:r>
              <a:rPr lang="en-GB" dirty="0" err="1"/>
              <a:t>miembros</a:t>
            </a:r>
            <a:r>
              <a:rPr lang="en-GB" dirty="0"/>
              <a:t> de la UE y de </a:t>
            </a:r>
            <a:r>
              <a:rPr lang="en-GB" dirty="0" err="1"/>
              <a:t>los</a:t>
            </a:r>
            <a:r>
              <a:rPr lang="en-GB" dirty="0"/>
              <a:t> </a:t>
            </a:r>
            <a:r>
              <a:rPr lang="en-GB" dirty="0" err="1"/>
              <a:t>países</a:t>
            </a:r>
            <a:r>
              <a:rPr lang="en-GB" dirty="0"/>
              <a:t> </a:t>
            </a:r>
            <a:r>
              <a:rPr lang="en-GB" dirty="0" err="1"/>
              <a:t>candidatos</a:t>
            </a:r>
            <a:r>
              <a:rPr lang="en-GB" dirty="0"/>
              <a:t> </a:t>
            </a:r>
            <a:r>
              <a:rPr lang="en-GB" dirty="0" err="1"/>
              <a:t>acuden</a:t>
            </a:r>
            <a:r>
              <a:rPr lang="en-GB" dirty="0"/>
              <a:t> a </a:t>
            </a:r>
            <a:r>
              <a:rPr lang="en-GB" dirty="0" err="1"/>
              <a:t>Bruselas</a:t>
            </a:r>
            <a:r>
              <a:rPr lang="en-GB" dirty="0"/>
              <a:t> </a:t>
            </a:r>
            <a:r>
              <a:rPr lang="en-GB" dirty="0" err="1"/>
              <a:t>durante</a:t>
            </a:r>
            <a:r>
              <a:rPr lang="en-GB" dirty="0"/>
              <a:t> dos días y </a:t>
            </a:r>
            <a:r>
              <a:rPr lang="en-GB" dirty="0" err="1"/>
              <a:t>trabajan</a:t>
            </a:r>
            <a:r>
              <a:rPr lang="en-GB" dirty="0"/>
              <a:t> </a:t>
            </a:r>
            <a:r>
              <a:rPr lang="en-GB" dirty="0" err="1"/>
              <a:t>juntos</a:t>
            </a:r>
            <a:r>
              <a:rPr lang="en-GB" dirty="0"/>
              <a:t> para </a:t>
            </a:r>
            <a:r>
              <a:rPr lang="en-GB" dirty="0" err="1"/>
              <a:t>elaborar</a:t>
            </a:r>
            <a:r>
              <a:rPr lang="en-GB" dirty="0"/>
              <a:t> </a:t>
            </a:r>
            <a:r>
              <a:rPr lang="en-GB" dirty="0" err="1"/>
              <a:t>resoluciones</a:t>
            </a:r>
            <a:r>
              <a:rPr lang="en-GB" dirty="0"/>
              <a:t> que luego se </a:t>
            </a:r>
            <a:r>
              <a:rPr lang="en-GB" dirty="0" err="1"/>
              <a:t>transmiten</a:t>
            </a:r>
            <a:r>
              <a:rPr lang="en-GB" dirty="0"/>
              <a:t> a las </a:t>
            </a:r>
            <a:r>
              <a:rPr lang="en-GB" dirty="0" err="1"/>
              <a:t>instituciones</a:t>
            </a:r>
            <a:r>
              <a:rPr lang="en-GB" dirty="0"/>
              <a:t> de la UE. </a:t>
            </a:r>
            <a:r>
              <a:rPr lang="en-GB" dirty="0" err="1"/>
              <a:t>Estas</a:t>
            </a:r>
            <a:r>
              <a:rPr lang="en-GB" dirty="0"/>
              <a:t> </a:t>
            </a:r>
            <a:r>
              <a:rPr lang="en-GB" dirty="0" err="1"/>
              <a:t>resoluciones</a:t>
            </a:r>
            <a:r>
              <a:rPr lang="en-GB" dirty="0"/>
              <a:t> </a:t>
            </a:r>
            <a:r>
              <a:rPr lang="en-GB" dirty="0" err="1"/>
              <a:t>contienen</a:t>
            </a:r>
            <a:r>
              <a:rPr lang="en-GB" dirty="0"/>
              <a:t> sus ideas, </a:t>
            </a:r>
            <a:r>
              <a:rPr lang="en-GB" dirty="0" err="1"/>
              <a:t>propuestas</a:t>
            </a:r>
            <a:r>
              <a:rPr lang="en-GB" dirty="0"/>
              <a:t> y </a:t>
            </a:r>
            <a:r>
              <a:rPr lang="en-GB" dirty="0" err="1"/>
              <a:t>esperanzas</a:t>
            </a:r>
            <a:r>
              <a:rPr lang="en-GB" dirty="0"/>
              <a:t> para </a:t>
            </a:r>
            <a:r>
              <a:rPr lang="en-GB" dirty="0" err="1"/>
              <a:t>su</a:t>
            </a:r>
            <a:r>
              <a:rPr lang="en-GB" dirty="0"/>
              <a:t> </a:t>
            </a:r>
            <a:r>
              <a:rPr lang="en-GB" dirty="0" err="1"/>
              <a:t>futuro</a:t>
            </a:r>
            <a:r>
              <a:rPr lang="en-GB" dirty="0"/>
              <a:t> </a:t>
            </a:r>
            <a:r>
              <a:rPr lang="en-GB" dirty="0" err="1"/>
              <a:t>como</a:t>
            </a:r>
            <a:r>
              <a:rPr lang="en-GB" dirty="0"/>
              <a:t> </a:t>
            </a:r>
            <a:r>
              <a:rPr lang="en-GB" dirty="0" err="1"/>
              <a:t>ciudadanos</a:t>
            </a:r>
            <a:r>
              <a:rPr lang="en-GB" dirty="0"/>
              <a:t> </a:t>
            </a:r>
            <a:r>
              <a:rPr lang="en-GB" dirty="0" err="1"/>
              <a:t>europeos</a:t>
            </a:r>
            <a:r>
              <a:rPr lang="en-GB" dirty="0"/>
              <a:t>. </a:t>
            </a:r>
            <a:r>
              <a:rPr lang="en-GB" sz="1200" u="none" kern="1200" noProof="0" dirty="0">
                <a:solidFill>
                  <a:schemeClr val="tx1"/>
                </a:solidFill>
                <a:effectLst/>
                <a:latin typeface="+mn-lt"/>
                <a:ea typeface="+mn-ea"/>
                <a:cs typeface="+mn-cs"/>
                <a:hlinkClick r:id="rId6"/>
              </a:rPr>
              <a:t>https://www.eesc.europa.eu/</a:t>
            </a:r>
            <a:r>
              <a:rPr lang="en-GB" dirty="0">
                <a:hlinkClick r:id="rId6"/>
              </a:rPr>
              <a:t>es</a:t>
            </a:r>
            <a:r>
              <a:rPr lang="en-GB" sz="1200" u="none" kern="1200" noProof="0" dirty="0">
                <a:solidFill>
                  <a:schemeClr val="tx1"/>
                </a:solidFill>
                <a:effectLst/>
                <a:latin typeface="+mn-lt"/>
                <a:ea typeface="+mn-ea"/>
                <a:cs typeface="+mn-cs"/>
                <a:hlinkClick r:id="rId6"/>
              </a:rPr>
              <a:t>/initiatives/your-europe-your-say</a:t>
            </a:r>
            <a:endParaRPr lang="en-GB" sz="1200" u="none" kern="1200" noProof="0" dirty="0">
              <a:solidFill>
                <a:schemeClr val="tx1"/>
              </a:solidFill>
              <a:effectLst/>
              <a:latin typeface="+mn-lt"/>
              <a:ea typeface="Calibri"/>
              <a:cs typeface="Calibri"/>
              <a:hlinkClick r:id="rId6"/>
            </a:endParaRPr>
          </a:p>
          <a:p>
            <a:pPr>
              <a:buFont typeface="Arial" panose="020B0604020202020204" pitchFamily="34" charset="0"/>
              <a:defRPr/>
            </a:pPr>
            <a:endParaRPr lang="en-GB">
              <a:cs typeface="Calibri"/>
            </a:endParaRPr>
          </a:p>
          <a:p>
            <a:pPr>
              <a:defRPr/>
            </a:pPr>
            <a:r>
              <a:rPr lang="en-GB" dirty="0"/>
              <a:t> </a:t>
            </a:r>
            <a:endParaRPr lang="en-GB" sz="1200" u="none" kern="1200" noProof="0" dirty="0">
              <a:solidFill>
                <a:schemeClr val="tx1"/>
              </a:solidFill>
              <a:effectLst/>
              <a:latin typeface="+mn-lt"/>
              <a:ea typeface="Calibri"/>
              <a:cs typeface="Calibri"/>
            </a:endParaRPr>
          </a:p>
        </p:txBody>
      </p:sp>
      <p:sp>
        <p:nvSpPr>
          <p:cNvPr id="4" name="Slide Number Placeholder 3">
            <a:extLst>
              <a:ext uri="{FF2B5EF4-FFF2-40B4-BE49-F238E27FC236}">
                <a16:creationId xmlns:a16="http://schemas.microsoft.com/office/drawing/2014/main" id="{7A1029A6-E976-6B07-A2E3-9621064C6440}"/>
              </a:ext>
            </a:extLst>
          </p:cNvPr>
          <p:cNvSpPr>
            <a:spLocks noGrp="1"/>
          </p:cNvSpPr>
          <p:nvPr>
            <p:ph type="sldNum" sz="quarter" idx="10"/>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187622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40</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err="1">
                <a:solidFill>
                  <a:schemeClr val="tx1"/>
                </a:solidFill>
                <a:effectLst/>
                <a:latin typeface="+mn-lt"/>
                <a:ea typeface="+mn-ea"/>
                <a:cs typeface="+mn-cs"/>
              </a:rPr>
              <a:t>Liberale</a:t>
            </a:r>
            <a:r>
              <a:rPr lang="es-ES" sz="1200" kern="1200" dirty="0">
                <a:solidFill>
                  <a:schemeClr val="tx1"/>
                </a:solidFill>
                <a:effectLst/>
                <a:latin typeface="+mn-lt"/>
                <a:ea typeface="+mn-ea"/>
                <a:cs typeface="+mn-cs"/>
              </a:rPr>
              <a:t> da Verona, «El rapto de Europa», óleo sobre panel (álamo), 1470 aprox., Louvre.</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cuadro representa el rapto de Europa, una princesa fenicia virgen, por Zeus, que se transformó en un toro blanco para llevársela a Creta sobre sus lomos. Una de las teorías sobre los orígenes del nombre «Europa» afirma que el continente recibió su nombre.</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a:solidFill>
                  <a:schemeClr val="tx1"/>
                </a:solidFill>
                <a:effectLst/>
                <a:latin typeface="+mn-lt"/>
                <a:ea typeface="+mn-ea"/>
                <a:cs typeface="+mn-cs"/>
              </a:rPr>
              <a:t>¿Qué es Europa?</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dirty="0">
                <a:solidFill>
                  <a:schemeClr val="tx1"/>
                </a:solidFill>
                <a:effectLst/>
                <a:latin typeface="+mn-lt"/>
                <a:ea typeface="+mn-ea"/>
                <a:cs typeface="+mn-cs"/>
              </a:rPr>
              <a:t>Es </a:t>
            </a:r>
            <a:r>
              <a:rPr lang="fr-BE" sz="1200" kern="1200" dirty="0" err="1">
                <a:solidFill>
                  <a:schemeClr val="tx1"/>
                </a:solidFill>
                <a:effectLst/>
                <a:latin typeface="+mn-lt"/>
                <a:ea typeface="+mn-ea"/>
                <a:cs typeface="+mn-cs"/>
              </a:rPr>
              <a:t>uno</a:t>
            </a:r>
            <a:r>
              <a:rPr lang="fr-BE" sz="1200" kern="1200" dirty="0">
                <a:solidFill>
                  <a:schemeClr val="tx1"/>
                </a:solidFill>
                <a:effectLst/>
                <a:latin typeface="+mn-lt"/>
                <a:ea typeface="+mn-ea"/>
                <a:cs typeface="+mn-cs"/>
              </a:rPr>
              <a:t> de los </a:t>
            </a:r>
            <a:r>
              <a:rPr lang="fr-BE" sz="1200" kern="1200" dirty="0" err="1">
                <a:solidFill>
                  <a:schemeClr val="tx1"/>
                </a:solidFill>
                <a:effectLst/>
                <a:latin typeface="+mn-lt"/>
                <a:ea typeface="+mn-ea"/>
                <a:cs typeface="+mn-cs"/>
              </a:rPr>
              <a:t>seis</a:t>
            </a:r>
            <a:r>
              <a:rPr lang="fr-BE" sz="1200" kern="1200" dirty="0">
                <a:solidFill>
                  <a:schemeClr val="tx1"/>
                </a:solidFill>
                <a:effectLst/>
                <a:latin typeface="+mn-lt"/>
                <a:ea typeface="+mn-ea"/>
                <a:cs typeface="+mn-cs"/>
              </a:rPr>
              <a:t> continentes </a:t>
            </a:r>
            <a:r>
              <a:rPr lang="fr-BE" sz="1200" kern="1200" dirty="0" err="1">
                <a:solidFill>
                  <a:schemeClr val="tx1"/>
                </a:solidFill>
                <a:effectLst/>
                <a:latin typeface="+mn-lt"/>
                <a:ea typeface="+mn-ea"/>
                <a:cs typeface="+mn-cs"/>
              </a:rPr>
              <a:t>del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mundo</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Comprende 44 países.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Tiene una población de más de 700 millones de habitantes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¿Qué es la Unión Europea?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La Unión Europea es una unión económica y política única entre 27 países europeos, conocidos como Estados miembros, que han decidido unir sus fuerzas para construir juntos un futuro mejor.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Tiene una población de, aproximadamente, </a:t>
            </a:r>
            <a:r>
              <a:rPr lang="es-ES" sz="1200" b="1" kern="1200" dirty="0">
                <a:solidFill>
                  <a:schemeClr val="tx1"/>
                </a:solidFill>
                <a:effectLst/>
                <a:latin typeface="+mn-lt"/>
                <a:ea typeface="+mn-ea"/>
                <a:cs typeface="+mn-cs"/>
              </a:rPr>
              <a:t>447 millones de habitantes</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La Unión Europea hace que sea más fácil para sus ciudadanos vivir, trabajar y viajar en otro país de la UE.</a:t>
            </a:r>
            <a:endParaRPr lang="en-US" sz="1100" noProof="0" dirty="0"/>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Entre los momentos estelares hacia la creación de la Europa moderna figuran:</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La fundación de la antigua Grecia y la antigua Roma</a:t>
            </a:r>
            <a:r>
              <a:rPr lang="es-ES" sz="1200" kern="1200" dirty="0">
                <a:solidFill>
                  <a:schemeClr val="tx1"/>
                </a:solidFill>
                <a:effectLst/>
                <a:latin typeface="+mn-lt"/>
                <a:ea typeface="+mn-ea"/>
                <a:cs typeface="+mn-cs"/>
              </a:rPr>
              <a:t>, que contribuyeron a establecer en Europa la democracia, el gobierno y la cultura.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La Reforma</a:t>
            </a:r>
            <a:r>
              <a:rPr lang="es-ES" sz="1200" kern="1200" dirty="0">
                <a:solidFill>
                  <a:schemeClr val="tx1"/>
                </a:solidFill>
                <a:effectLst/>
                <a:latin typeface="+mn-lt"/>
                <a:ea typeface="+mn-ea"/>
                <a:cs typeface="+mn-cs"/>
              </a:rPr>
              <a:t> que, en los siglos XVI y XVII, transformó la visión de la religión en Europa.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La Ilustración</a:t>
            </a:r>
            <a:r>
              <a:rPr lang="es-ES" sz="1200" kern="1200" dirty="0">
                <a:solidFill>
                  <a:schemeClr val="tx1"/>
                </a:solidFill>
                <a:effectLst/>
                <a:latin typeface="+mn-lt"/>
                <a:ea typeface="+mn-ea"/>
                <a:cs typeface="+mn-cs"/>
              </a:rPr>
              <a:t>, movimiento intelectual, político e ideológico del siglo XVIII que exaltaba la importancia de la lógica y la razón y que estableció los fundamentos de la ciencia y la política modernas.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La invención de la democracia parlamentaria</a:t>
            </a:r>
            <a:r>
              <a:rPr lang="es-ES" sz="1200" kern="1200" dirty="0">
                <a:solidFill>
                  <a:schemeClr val="tx1"/>
                </a:solidFill>
                <a:effectLst/>
                <a:latin typeface="+mn-lt"/>
                <a:ea typeface="+mn-ea"/>
                <a:cs typeface="+mn-cs"/>
              </a:rPr>
              <a:t>, piedra angular del actual sistema de gobierno en Europa.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b="1" kern="1200" dirty="0">
                <a:solidFill>
                  <a:schemeClr val="tx1"/>
                </a:solidFill>
                <a:effectLst/>
                <a:latin typeface="+mn-lt"/>
                <a:ea typeface="+mn-ea"/>
                <a:cs typeface="+mn-cs"/>
              </a:rPr>
              <a:t>El desarrollo de los derechos sociales</a:t>
            </a:r>
            <a:r>
              <a:rPr lang="es-ES" sz="1200" kern="1200" dirty="0">
                <a:solidFill>
                  <a:schemeClr val="tx1"/>
                </a:solidFill>
                <a:effectLst/>
                <a:latin typeface="+mn-lt"/>
                <a:ea typeface="+mn-ea"/>
                <a:cs typeface="+mn-cs"/>
              </a:rPr>
              <a:t> durante los siglos XIX y XX, que ahora protegen el trabajo y la vida de los ciudadanos de Europa.</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es-ES" sz="1200" b="1" kern="1200" dirty="0">
                <a:solidFill>
                  <a:schemeClr val="tx1"/>
                </a:solidFill>
                <a:effectLst/>
                <a:latin typeface="+mn-lt"/>
                <a:ea typeface="+mn-ea"/>
                <a:cs typeface="+mn-cs"/>
              </a:rPr>
              <a:t>Pablo Picasso</a:t>
            </a:r>
            <a:r>
              <a:rPr lang="es-ES" sz="1200" kern="1200" dirty="0">
                <a:solidFill>
                  <a:schemeClr val="tx1"/>
                </a:solidFill>
                <a:effectLst/>
                <a:latin typeface="+mn-lt"/>
                <a:ea typeface="+mn-ea"/>
                <a:cs typeface="+mn-cs"/>
              </a:rPr>
              <a:t>: artista español conocido por ser cofundador, junto con Georges </a:t>
            </a:r>
            <a:r>
              <a:rPr lang="es-ES" sz="1200" kern="1200" dirty="0" err="1">
                <a:solidFill>
                  <a:schemeClr val="tx1"/>
                </a:solidFill>
                <a:effectLst/>
                <a:latin typeface="+mn-lt"/>
                <a:ea typeface="+mn-ea"/>
                <a:cs typeface="+mn-cs"/>
              </a:rPr>
              <a:t>Braque</a:t>
            </a:r>
            <a:r>
              <a:rPr lang="es-ES" sz="1200" kern="1200" dirty="0">
                <a:solidFill>
                  <a:schemeClr val="tx1"/>
                </a:solidFill>
                <a:effectLst/>
                <a:latin typeface="+mn-lt"/>
                <a:ea typeface="+mn-ea"/>
                <a:cs typeface="+mn-cs"/>
              </a:rPr>
              <a:t>, del movimiento cubista. Tal vez conozcas dos de sus famosas obras, el «Guernica» y «Les </a:t>
            </a:r>
            <a:r>
              <a:rPr lang="es-ES" sz="1200" kern="1200" dirty="0" err="1">
                <a:solidFill>
                  <a:schemeClr val="tx1"/>
                </a:solidFill>
                <a:effectLst/>
                <a:latin typeface="+mn-lt"/>
                <a:ea typeface="+mn-ea"/>
                <a:cs typeface="+mn-cs"/>
              </a:rPr>
              <a:t>Demoiselles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d’Avignon</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228600" lvl="0" indent="-228600">
              <a:buFont typeface="+mj-lt"/>
              <a:buAutoNum type="arabicPeriod"/>
            </a:pPr>
            <a:r>
              <a:rPr lang="es-ES" sz="1200" b="1" kern="1200" dirty="0">
                <a:solidFill>
                  <a:schemeClr val="tx1"/>
                </a:solidFill>
                <a:effectLst/>
                <a:latin typeface="+mn-lt"/>
                <a:ea typeface="+mn-ea"/>
                <a:cs typeface="+mn-cs"/>
              </a:rPr>
              <a:t>Ludwig van Beethoven</a:t>
            </a:r>
            <a:r>
              <a:rPr lang="es-ES" sz="1200" kern="1200" dirty="0">
                <a:solidFill>
                  <a:schemeClr val="tx1"/>
                </a:solidFill>
                <a:effectLst/>
                <a:latin typeface="+mn-lt"/>
                <a:ea typeface="+mn-ea"/>
                <a:cs typeface="+mn-cs"/>
              </a:rPr>
              <a:t>: pianista y compositor alemán, conocido por sus sinfonías. Fue un personaje fundamental en la transición del clasicismo al romanticismo en la música occidental. Musicalizó «Oda a la Alegría», que hoy es el himno europeo.</a:t>
            </a:r>
            <a:endParaRPr lang="en-US" sz="1200" kern="1200" dirty="0">
              <a:solidFill>
                <a:schemeClr val="tx1"/>
              </a:solidFill>
              <a:effectLst/>
              <a:latin typeface="+mn-lt"/>
              <a:ea typeface="+mn-ea"/>
              <a:cs typeface="+mn-cs"/>
            </a:endParaRPr>
          </a:p>
          <a:p>
            <a:pPr marL="228600" lvl="0" indent="-228600">
              <a:buFont typeface="+mj-lt"/>
              <a:buAutoNum type="arabicPeriod"/>
            </a:pPr>
            <a:r>
              <a:rPr lang="es-ES" sz="1200" b="1" kern="1200" dirty="0" err="1">
                <a:solidFill>
                  <a:schemeClr val="tx1"/>
                </a:solidFill>
                <a:effectLst/>
                <a:latin typeface="+mn-lt"/>
                <a:ea typeface="+mn-ea"/>
                <a:cs typeface="+mn-cs"/>
              </a:rPr>
              <a:t>Alfons</a:t>
            </a:r>
            <a:r>
              <a:rPr lang="es-ES" sz="1200" b="1" kern="1200" dirty="0">
                <a:solidFill>
                  <a:schemeClr val="tx1"/>
                </a:solidFill>
                <a:effectLst/>
                <a:latin typeface="+mn-lt"/>
                <a:ea typeface="+mn-ea"/>
                <a:cs typeface="+mn-cs"/>
              </a:rPr>
              <a:t> Mucha</a:t>
            </a:r>
            <a:r>
              <a:rPr lang="es-ES" sz="1200" kern="1200" dirty="0">
                <a:solidFill>
                  <a:schemeClr val="tx1"/>
                </a:solidFill>
                <a:effectLst/>
                <a:latin typeface="+mn-lt"/>
                <a:ea typeface="+mn-ea"/>
                <a:cs typeface="+mn-cs"/>
              </a:rPr>
              <a:t>: pintor e ilustrador checo que formó parte de la corriente modernista. Entre sus pinturas más famosas figuran «</a:t>
            </a:r>
            <a:r>
              <a:rPr lang="es-ES" sz="1200" kern="1200" dirty="0" err="1">
                <a:solidFill>
                  <a:schemeClr val="tx1"/>
                </a:solidFill>
                <a:effectLst/>
                <a:latin typeface="+mn-lt"/>
                <a:ea typeface="+mn-ea"/>
                <a:cs typeface="+mn-cs"/>
              </a:rPr>
              <a:t>Fruit</a:t>
            </a:r>
            <a:r>
              <a:rPr lang="es-ES" sz="1200" kern="1200" dirty="0">
                <a:solidFill>
                  <a:schemeClr val="tx1"/>
                </a:solidFill>
                <a:effectLst/>
                <a:latin typeface="+mn-lt"/>
                <a:ea typeface="+mn-ea"/>
                <a:cs typeface="+mn-cs"/>
              </a:rPr>
              <a:t>» (1897) y «La epopeya eslava» (1910-1928), que muestra la historia de todos los pueblos eslavos.</a:t>
            </a:r>
            <a:endParaRPr lang="en-US" sz="1200" kern="1200" dirty="0">
              <a:solidFill>
                <a:schemeClr val="tx1"/>
              </a:solidFill>
              <a:effectLst/>
              <a:latin typeface="+mn-lt"/>
              <a:ea typeface="+mn-ea"/>
              <a:cs typeface="+mn-cs"/>
            </a:endParaRPr>
          </a:p>
          <a:p>
            <a:pPr marL="228600" lvl="0" indent="-228600">
              <a:buFont typeface="+mj-lt"/>
              <a:buAutoNum type="arabicPeriod"/>
            </a:pP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Hilma</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af</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Klint</a:t>
            </a:r>
            <a:r>
              <a:rPr lang="es-ES" sz="1200" kern="1200" dirty="0">
                <a:solidFill>
                  <a:schemeClr val="tx1"/>
                </a:solidFill>
                <a:effectLst/>
                <a:latin typeface="+mn-lt"/>
                <a:ea typeface="+mn-ea"/>
                <a:cs typeface="+mn-cs"/>
              </a:rPr>
              <a:t> fue una pintora sueca. Sus pinturas abstractas, que exploraban la espiritualidad y los ciclos vitales, las espirales, la geometría y la teoría del color se incluyen entre las primeras obras abstractas conocidas en la historia del arte occidental.</a:t>
            </a:r>
            <a:endParaRPr lang="en-US" sz="1200" kern="1200" dirty="0">
              <a:solidFill>
                <a:schemeClr val="tx1"/>
              </a:solidFill>
              <a:effectLst/>
              <a:latin typeface="+mn-lt"/>
              <a:ea typeface="+mn-ea"/>
              <a:cs typeface="+mn-cs"/>
            </a:endParaRPr>
          </a:p>
          <a:p>
            <a:pPr marL="228600" lvl="0" indent="-228600">
              <a:buFont typeface="+mj-lt"/>
              <a:buAutoNum type="arabicPeriod"/>
            </a:pPr>
            <a:r>
              <a:rPr lang="es-ES" sz="1200" b="1" kern="1200" dirty="0">
                <a:solidFill>
                  <a:schemeClr val="tx1"/>
                </a:solidFill>
                <a:effectLst/>
                <a:latin typeface="+mn-lt"/>
                <a:ea typeface="+mn-ea"/>
                <a:cs typeface="+mn-cs"/>
              </a:rPr>
              <a:t>Stefan </a:t>
            </a:r>
            <a:r>
              <a:rPr lang="es-ES" sz="1200" b="1" kern="1200" dirty="0" err="1">
                <a:solidFill>
                  <a:schemeClr val="tx1"/>
                </a:solidFill>
                <a:effectLst/>
                <a:latin typeface="+mn-lt"/>
                <a:ea typeface="+mn-ea"/>
                <a:cs typeface="+mn-cs"/>
              </a:rPr>
              <a:t>Zweig</a:t>
            </a:r>
            <a:r>
              <a:rPr lang="es-ES" sz="1200" kern="1200" dirty="0">
                <a:solidFill>
                  <a:schemeClr val="tx1"/>
                </a:solidFill>
                <a:effectLst/>
                <a:latin typeface="+mn-lt"/>
                <a:ea typeface="+mn-ea"/>
                <a:cs typeface="+mn-cs"/>
              </a:rPr>
              <a:t>: novelista, dramaturgo, periodista y biógrafo austríaco. Puede que conozcas una de sus principales obras, «Novela de ajedrez y otras historias» (1941), una colección de cinco brillantes y creativos </a:t>
            </a:r>
            <a:r>
              <a:rPr lang="es-ES" sz="1200" i="1" kern="1200" dirty="0">
                <a:solidFill>
                  <a:schemeClr val="tx1"/>
                </a:solidFill>
                <a:effectLst/>
                <a:latin typeface="+mn-lt"/>
                <a:ea typeface="+mn-ea"/>
                <a:cs typeface="+mn-cs"/>
              </a:rPr>
              <a:t>thrillers</a:t>
            </a:r>
            <a:r>
              <a:rPr lang="es-ES" sz="1200" kern="1200" dirty="0">
                <a:solidFill>
                  <a:schemeClr val="tx1"/>
                </a:solidFill>
                <a:effectLst/>
                <a:latin typeface="+mn-lt"/>
                <a:ea typeface="+mn-ea"/>
                <a:cs typeface="+mn-cs"/>
              </a:rPr>
              <a:t> psicológicos.</a:t>
            </a:r>
            <a:endParaRPr lang="en-US" sz="1200" kern="1200" dirty="0">
              <a:solidFill>
                <a:schemeClr val="tx1"/>
              </a:solidFill>
              <a:effectLst/>
              <a:latin typeface="+mn-lt"/>
              <a:ea typeface="+mn-ea"/>
              <a:cs typeface="+mn-cs"/>
            </a:endParaRPr>
          </a:p>
          <a:p>
            <a:pPr marL="228600" lvl="0" indent="-228600">
              <a:buFont typeface="+mj-lt"/>
              <a:buAutoNum type="arabicPeriod"/>
            </a:pPr>
            <a:r>
              <a:rPr lang="es-ES" sz="1200" b="1" kern="1200" dirty="0" err="1">
                <a:solidFill>
                  <a:schemeClr val="tx1"/>
                </a:solidFill>
                <a:effectLst/>
                <a:latin typeface="+mn-lt"/>
                <a:ea typeface="+mn-ea"/>
                <a:cs typeface="+mn-cs"/>
              </a:rPr>
              <a:t>Wisława</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Szymborska</a:t>
            </a:r>
            <a:r>
              <a:rPr lang="es-ES" sz="1200" kern="1200" dirty="0">
                <a:solidFill>
                  <a:schemeClr val="tx1"/>
                </a:solidFill>
                <a:effectLst/>
                <a:latin typeface="+mn-lt"/>
                <a:ea typeface="+mn-ea"/>
                <a:cs typeface="+mn-cs"/>
              </a:rPr>
              <a:t>: poeta, ensayista y traductora polaca, ganó el Premio Nobel de Literatura en 1996. Una de sus colecciones de poemas más famosas es «Paisaje con grano de arena».</a:t>
            </a:r>
            <a:endParaRPr lang="en-US" sz="1200" kern="1200" dirty="0">
              <a:solidFill>
                <a:schemeClr val="tx1"/>
              </a:solidFill>
              <a:effectLst/>
              <a:latin typeface="+mn-lt"/>
              <a:ea typeface="+mn-ea"/>
              <a:cs typeface="+mn-cs"/>
            </a:endParaRPr>
          </a:p>
          <a:p>
            <a:pPr marL="228600" lvl="0" indent="-228600">
              <a:buFont typeface="+mj-lt"/>
              <a:buAutoNum type="arabicPeriod"/>
            </a:pPr>
            <a:r>
              <a:rPr lang="es-ES" sz="1200" b="1" kern="1200" dirty="0">
                <a:solidFill>
                  <a:schemeClr val="tx1"/>
                </a:solidFill>
                <a:effectLst/>
                <a:latin typeface="+mn-lt"/>
                <a:ea typeface="+mn-ea"/>
                <a:cs typeface="+mn-cs"/>
              </a:rPr>
              <a:t>Simone de </a:t>
            </a:r>
            <a:r>
              <a:rPr lang="es-ES" sz="1200" b="1" kern="1200" dirty="0" err="1">
                <a:solidFill>
                  <a:schemeClr val="tx1"/>
                </a:solidFill>
                <a:effectLst/>
                <a:latin typeface="+mn-lt"/>
                <a:ea typeface="+mn-ea"/>
                <a:cs typeface="+mn-cs"/>
              </a:rPr>
              <a:t>Beauvoir</a:t>
            </a:r>
            <a:r>
              <a:rPr lang="es-ES" sz="1200" kern="1200" dirty="0">
                <a:solidFill>
                  <a:schemeClr val="tx1"/>
                </a:solidFill>
                <a:effectLst/>
                <a:latin typeface="+mn-lt"/>
                <a:ea typeface="+mn-ea"/>
                <a:cs typeface="+mn-cs"/>
              </a:rPr>
              <a:t> fue una escritora, filosofa y ensayista francesa. Una de sus obras más famosas es su novela autobiográfica «Memorias de una joven de buena familia», en la que plasma sus recuerdos de niñez y adolescencia.</a:t>
            </a:r>
            <a:endParaRPr lang="en-US" sz="1200" kern="1200" dirty="0">
              <a:solidFill>
                <a:schemeClr val="tx1"/>
              </a:solidFill>
              <a:effectLst/>
              <a:latin typeface="+mn-lt"/>
              <a:ea typeface="+mn-ea"/>
              <a:cs typeface="+mn-cs"/>
            </a:endParaRPr>
          </a:p>
          <a:p>
            <a:pPr marL="228600" lvl="0" indent="-228600">
              <a:buFont typeface="+mj-lt"/>
              <a:buAutoNum type="arabicPeriod"/>
            </a:pPr>
            <a:r>
              <a:rPr lang="es-ES" sz="1200" b="1" kern="1200" dirty="0">
                <a:solidFill>
                  <a:schemeClr val="tx1"/>
                </a:solidFill>
                <a:effectLst/>
                <a:latin typeface="+mn-lt"/>
                <a:ea typeface="+mn-ea"/>
                <a:cs typeface="+mn-cs"/>
              </a:rPr>
              <a:t>Magda </a:t>
            </a:r>
            <a:r>
              <a:rPr lang="es-ES" sz="1200" b="1" kern="1200" dirty="0" err="1">
                <a:solidFill>
                  <a:schemeClr val="tx1"/>
                </a:solidFill>
                <a:effectLst/>
                <a:latin typeface="+mn-lt"/>
                <a:ea typeface="+mn-ea"/>
                <a:cs typeface="+mn-cs"/>
              </a:rPr>
              <a:t>Szabó</a:t>
            </a:r>
            <a:r>
              <a:rPr lang="es-ES" sz="1200" kern="1200" dirty="0">
                <a:solidFill>
                  <a:schemeClr val="tx1"/>
                </a:solidFill>
                <a:effectLst/>
                <a:latin typeface="+mn-lt"/>
                <a:ea typeface="+mn-ea"/>
                <a:cs typeface="+mn-cs"/>
              </a:rPr>
              <a:t> fue una novelista húngara, que escribió teatro, ensayos, estudios, memorias, poesía y literatura infantil. Su novela «</a:t>
            </a:r>
            <a:r>
              <a:rPr lang="es-ES" sz="1200" kern="1200" dirty="0" err="1">
                <a:solidFill>
                  <a:schemeClr val="tx1"/>
                </a:solidFill>
                <a:effectLst/>
                <a:latin typeface="+mn-lt"/>
                <a:ea typeface="+mn-ea"/>
                <a:cs typeface="+mn-cs"/>
              </a:rPr>
              <a:t>Az</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ajtó</a:t>
            </a:r>
            <a:r>
              <a:rPr lang="es-ES" sz="1200" kern="1200" dirty="0">
                <a:solidFill>
                  <a:schemeClr val="tx1"/>
                </a:solidFill>
                <a:effectLst/>
                <a:latin typeface="+mn-lt"/>
                <a:ea typeface="+mn-ea"/>
                <a:cs typeface="+mn-cs"/>
              </a:rPr>
              <a:t>» (La puerta), publicada en 1987, se convirtió en una de sus obras más famosas a escala mundial.</a:t>
            </a: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b="1" i="1" kern="1200" dirty="0">
                <a:solidFill>
                  <a:schemeClr val="tx1"/>
                </a:solidFill>
                <a:effectLst/>
                <a:latin typeface="+mn-lt"/>
                <a:ea typeface="+mn-ea"/>
                <a:cs typeface="+mn-cs"/>
              </a:rPr>
              <a:t>¿Qué otros artistas europeos conoces?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Cada Estado miembro tiene su propia cultura, sus lenguas y sus tradiciones. Y, sin embargo, todos comparten unos valores comunes que han de respetar si quieren formar parte de la Unión Europea: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Dignidad humana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Libertad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Democracia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Igualdad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Estado de Derecho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Derechos humanos</a:t>
            </a: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b="1" i="1" kern="1200" dirty="0">
                <a:solidFill>
                  <a:schemeClr val="tx1"/>
                </a:solidFill>
                <a:effectLst/>
                <a:latin typeface="+mn-lt"/>
                <a:ea typeface="+mn-ea"/>
                <a:cs typeface="+mn-cs"/>
              </a:rPr>
              <a:t>¿Cuál de los valores europeos es para ti el más importante, y por qué?</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02/05/2025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02/05/2025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02/05/2025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02/05/2025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63.jpeg"/><Relationship Id="rId7" Type="http://schemas.openxmlformats.org/officeDocument/2006/relationships/diagramQuickStyle" Target="../diagrams/quickStyle7.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hyperlink" Target="https://en.wikipedia.org/wiki/en:Creative_Commons" TargetMode="External"/><Relationship Id="rId5" Type="http://schemas.openxmlformats.org/officeDocument/2006/relationships/diagramData" Target="../diagrams/data7.xml"/><Relationship Id="rId10" Type="http://schemas.openxmlformats.org/officeDocument/2006/relationships/image" Target="../media/image65.jpeg"/><Relationship Id="rId4" Type="http://schemas.openxmlformats.org/officeDocument/2006/relationships/image" Target="../media/image64.png"/><Relationship Id="rId9" Type="http://schemas.microsoft.com/office/2007/relationships/diagramDrawing" Target="../diagrams/drawing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diagramColors" Target="../diagrams/colors9.xml"/><Relationship Id="rId3" Type="http://schemas.openxmlformats.org/officeDocument/2006/relationships/image" Target="../media/image66.jpeg"/><Relationship Id="rId7" Type="http://schemas.openxmlformats.org/officeDocument/2006/relationships/diagramColors" Target="../diagrams/colors8.xml"/><Relationship Id="rId12" Type="http://schemas.openxmlformats.org/officeDocument/2006/relationships/diagramQuickStyle" Target="../diagrams/quickStyle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Layout" Target="../diagrams/layout9.xml"/><Relationship Id="rId5" Type="http://schemas.openxmlformats.org/officeDocument/2006/relationships/diagramLayout" Target="../diagrams/layout8.xml"/><Relationship Id="rId10" Type="http://schemas.openxmlformats.org/officeDocument/2006/relationships/diagramData" Target="../diagrams/data9.xml"/><Relationship Id="rId4" Type="http://schemas.openxmlformats.org/officeDocument/2006/relationships/diagramData" Target="../diagrams/data8.xml"/><Relationship Id="rId9" Type="http://schemas.openxmlformats.org/officeDocument/2006/relationships/image" Target="../media/image67.png"/><Relationship Id="rId14" Type="http://schemas.microsoft.com/office/2007/relationships/diagramDrawing" Target="../diagrams/drawing9.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68.jpeg"/><Relationship Id="rId7" Type="http://schemas.openxmlformats.org/officeDocument/2006/relationships/diagramLayout" Target="../diagrams/layout10.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Data" Target="../diagrams/data10.xml"/><Relationship Id="rId5" Type="http://schemas.openxmlformats.org/officeDocument/2006/relationships/image" Target="../media/image70.png"/><Relationship Id="rId10" Type="http://schemas.microsoft.com/office/2007/relationships/diagramDrawing" Target="../diagrams/drawing10.xml"/><Relationship Id="rId4" Type="http://schemas.openxmlformats.org/officeDocument/2006/relationships/image" Target="../media/image69.jpeg"/><Relationship Id="rId9" Type="http://schemas.openxmlformats.org/officeDocument/2006/relationships/diagramColors" Target="../diagrams/colors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Data" Target="../diagrams/data11.xml"/><Relationship Id="rId5" Type="http://schemas.openxmlformats.org/officeDocument/2006/relationships/image" Target="../media/image72.jpeg"/><Relationship Id="rId10" Type="http://schemas.microsoft.com/office/2007/relationships/diagramDrawing" Target="../diagrams/drawing11.xml"/><Relationship Id="rId4" Type="http://schemas.openxmlformats.org/officeDocument/2006/relationships/image" Target="../media/image71.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75.jpeg"/><Relationship Id="rId4" Type="http://schemas.openxmlformats.org/officeDocument/2006/relationships/diagramLayout" Target="../diagrams/layout12.xml"/><Relationship Id="rId9" Type="http://schemas.openxmlformats.org/officeDocument/2006/relationships/image" Target="../media/image74.pn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76.png"/><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5" Type="http://schemas.openxmlformats.org/officeDocument/2006/relationships/image" Target="../media/image78.jpg"/><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 Id="rId14" Type="http://schemas.openxmlformats.org/officeDocument/2006/relationships/image" Target="../media/image77.jpeg"/></Relationships>
</file>

<file path=ppt/slides/_rels/slide3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79.jfif"/><Relationship Id="rId7" Type="http://schemas.openxmlformats.org/officeDocument/2006/relationships/diagramColors" Target="../diagrams/colors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81.jpeg"/><Relationship Id="rId4" Type="http://schemas.openxmlformats.org/officeDocument/2006/relationships/diagramData" Target="../diagrams/data15.xml"/><Relationship Id="rId9" Type="http://schemas.openxmlformats.org/officeDocument/2006/relationships/image" Target="../media/image80.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9.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9.jpg"/><Relationship Id="rId5" Type="http://schemas.openxmlformats.org/officeDocument/2006/relationships/image" Target="../media/image87.jpg"/><Relationship Id="rId10" Type="http://schemas.openxmlformats.org/officeDocument/2006/relationships/hyperlink" Target="https://europa.eu/learning-corner/home_es" TargetMode="External"/><Relationship Id="rId4" Type="http://schemas.openxmlformats.org/officeDocument/2006/relationships/image" Target="../media/image86.png"/><Relationship Id="rId9"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hyperlink" Target="https://european-union.europa.eu/contact-eu/social-media-channels_es#/search" TargetMode="External"/><Relationship Id="rId3" Type="http://schemas.openxmlformats.org/officeDocument/2006/relationships/image" Target="../media/image90.png"/><Relationship Id="rId7" Type="http://schemas.openxmlformats.org/officeDocument/2006/relationships/hyperlink" Target="https://european-union.europa.eu/contact-eu/social-media-channels_es%23/search"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european-union.europa.eu/contact-eu/meet-us_es" TargetMode="External"/><Relationship Id="rId5" Type="http://schemas.openxmlformats.org/officeDocument/2006/relationships/hyperlink" Target="https://europa.eu/european-union/contact_es" TargetMode="External"/><Relationship Id="rId4" Type="http://schemas.openxmlformats.org/officeDocument/2006/relationships/hyperlink" Target="https://europa.eu/european-union/contact_en" TargetMode="External"/><Relationship Id="rId9" Type="http://schemas.openxmlformats.org/officeDocument/2006/relationships/image" Target="../media/image91.png"/></Relationships>
</file>

<file path=ppt/slides/_rels/slide4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92.png"/><Relationship Id="rId7"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1951194" y="2431310"/>
            <a:ext cx="2975882" cy="1200329"/>
          </a:xfrm>
          <a:prstGeom prst="rect">
            <a:avLst/>
          </a:prstGeom>
          <a:noFill/>
          <a:scene3d>
            <a:camera prst="isometricOffAxis1Right"/>
            <a:lightRig rig="threePt" dir="t"/>
          </a:scene3d>
        </p:spPr>
        <p:txBody>
          <a:bodyPr wrap="square" rtlCol="0">
            <a:spAutoFit/>
          </a:bodyPr>
          <a:lstStyle/>
          <a:p>
            <a:pPr algn="ctr"/>
            <a:r>
              <a:rPr lang="fr-BE" sz="3600" b="1" dirty="0">
                <a:solidFill>
                  <a:schemeClr val="bg1"/>
                </a:solidFill>
              </a:rPr>
              <a:t>EUROPA EN DIAPOSITIVAS</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descr="A blue flag with yellow stars and a blue flag with black lines&#10;&#10;Description automatically generated"/>
          <p:cNvPicPr>
            <a:picLocks noChangeAspect="1"/>
          </p:cNvPicPr>
          <p:nvPr/>
        </p:nvPicPr>
        <p:blipFill>
          <a:blip r:embed="rId4"/>
          <a:stretch>
            <a:fillRect/>
          </a:stretch>
        </p:blipFill>
        <p:spPr>
          <a:xfrm>
            <a:off x="170910" y="6343501"/>
            <a:ext cx="85290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2" name="Rectangle 11"/>
          <p:cNvSpPr/>
          <p:nvPr/>
        </p:nvSpPr>
        <p:spPr>
          <a:xfrm rot="16200000">
            <a:off x="8317011" y="6044636"/>
            <a:ext cx="1407758"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¿QUÉ ES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descr="A group of multicolored text on a black background&#10;&#10;Description automatically generated"/>
          <p:cNvPicPr>
            <a:picLocks noChangeAspect="1"/>
          </p:cNvPicPr>
          <p:nvPr/>
        </p:nvPicPr>
        <p:blipFill>
          <a:blip r:embed="rId3"/>
          <a:stretch>
            <a:fillRect/>
          </a:stretch>
        </p:blipFill>
        <p:spPr>
          <a:xfrm>
            <a:off x="1754888" y="885765"/>
            <a:ext cx="5669558"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es-ES" sz="3200" b="1" dirty="0">
                <a:solidFill>
                  <a:srgbClr val="003296"/>
                </a:solidFill>
              </a:rPr>
              <a:t>LAS 24 LENGUAS OFICIALES DE LA UE</a:t>
            </a:r>
            <a:endParaRPr lang="en-IE" sz="3200" b="1" dirty="0">
              <a:solidFill>
                <a:srgbClr val="003296"/>
              </a:solidFill>
            </a:endParaRP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870438052"/>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es-ES" sz="3200" b="1" dirty="0">
                <a:solidFill>
                  <a:srgbClr val="2A4591"/>
                </a:solidFill>
                <a:latin typeface="Calibri" charset="0"/>
                <a:ea typeface="Calibri" charset="0"/>
                <a:cs typeface="Calibri" charset="0"/>
              </a:rPr>
              <a:t>FAMILIAS DE LENGUAS EN LA UE</a:t>
            </a:r>
            <a:endParaRPr lang="fr-FR" sz="3200" b="1" dirty="0">
              <a:solidFill>
                <a:srgbClr val="2A4591"/>
              </a:solidFill>
              <a:latin typeface="Calibri" charset="0"/>
              <a:ea typeface="Calibri" charset="0"/>
              <a:cs typeface="Calibri" charset="0"/>
            </a:endParaRPr>
          </a:p>
        </p:txBody>
      </p:sp>
      <p:sp>
        <p:nvSpPr>
          <p:cNvPr id="12" name="Rectangle 11"/>
          <p:cNvSpPr/>
          <p:nvPr/>
        </p:nvSpPr>
        <p:spPr>
          <a:xfrm rot="16200000">
            <a:off x="8317011" y="6044636"/>
            <a:ext cx="1407758"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¿QUÉ ES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692655" y="2019636"/>
            <a:ext cx="6545179" cy="1107996"/>
          </a:xfrm>
          <a:prstGeom prst="rect">
            <a:avLst/>
          </a:prstGeom>
          <a:noFill/>
        </p:spPr>
        <p:txBody>
          <a:bodyPr wrap="square" rtlCol="0">
            <a:spAutoFit/>
          </a:bodyPr>
          <a:lstStyle/>
          <a:p>
            <a:pPr algn="ctr"/>
            <a:endParaRPr lang="fr-FR" b="1" dirty="0">
              <a:solidFill>
                <a:schemeClr val="bg1"/>
              </a:solidFill>
            </a:endParaRPr>
          </a:p>
          <a:p>
            <a:pPr algn="ctr"/>
            <a:r>
              <a:rPr lang="fr-FR" sz="4800" b="1" dirty="0">
                <a:solidFill>
                  <a:schemeClr val="bg1"/>
                </a:solidFill>
              </a:rPr>
              <a:t>EL PROYECTO EUROPEO</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1720840"/>
            <a:ext cx="4484282" cy="3416320"/>
          </a:xfrm>
          <a:prstGeom prst="rect">
            <a:avLst/>
          </a:prstGeom>
          <a:noFill/>
        </p:spPr>
        <p:txBody>
          <a:bodyPr wrap="square" rtlCol="0">
            <a:spAutoFit/>
          </a:bodyPr>
          <a:lstStyle/>
          <a:p>
            <a:pPr lvl="0" algn="ctr">
              <a:defRPr/>
            </a:pPr>
            <a:r>
              <a:rPr lang="es-ES" sz="5400" b="1" dirty="0">
                <a:solidFill>
                  <a:prstClr val="white"/>
                </a:solidFill>
              </a:rPr>
              <a:t>¿QUÉ PAÍSES CREARON LA UE Y POR QUÉ?</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dirty="0">
                <a:solidFill>
                  <a:schemeClr val="accent5">
                    <a:lumMod val="50000"/>
                  </a:schemeClr>
                </a:solidFill>
              </a:rPr>
              <a:t>       </a:t>
            </a:r>
            <a:r>
              <a:rPr lang="es-ES" sz="3200" b="1" dirty="0">
                <a:solidFill>
                  <a:srgbClr val="00B0F0"/>
                </a:solidFill>
                <a:latin typeface="+mn-lt"/>
              </a:rPr>
              <a:t>DE LA GUERRA A LA PAZ</a:t>
            </a:r>
            <a:endParaRPr lang="en-IE" sz="3200" b="1" dirty="0">
              <a:solidFill>
                <a:srgbClr val="00B0F0"/>
              </a:solidFill>
              <a:latin typeface="+mn-lt"/>
            </a:endParaRP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015791"/>
            <a:ext cx="243840" cy="184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EL PROYECTO EUROPEO</a:t>
            </a:r>
          </a:p>
        </p:txBody>
      </p:sp>
      <p:cxnSp>
        <p:nvCxnSpPr>
          <p:cNvPr id="8" name="Connecteur droit 12"/>
          <p:cNvCxnSpPr/>
          <p:nvPr/>
        </p:nvCxnSpPr>
        <p:spPr>
          <a:xfrm>
            <a:off x="8900160" y="500181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495300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a:t>
            </a:r>
            <a:r>
              <a:rPr lang="es-ES" sz="3200" b="1" dirty="0">
                <a:solidFill>
                  <a:srgbClr val="00B0F0"/>
                </a:solidFill>
                <a:latin typeface="Calibri" charset="0"/>
                <a:ea typeface="Calibri" charset="0"/>
                <a:cs typeface="Calibri" charset="0"/>
              </a:rPr>
              <a:t>DE LA GUERRA A LA PAZ</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187439" y="0"/>
            <a:ext cx="2956561"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B0F0"/>
                </a:solidFill>
              </a:rPr>
              <a:t>La paz fue uno de los objetivos que se perseguían con la creación de la Unión Europea</a:t>
            </a:r>
          </a:p>
          <a:p>
            <a:pPr algn="ctr"/>
            <a:endParaRPr lang="en-US" b="1" dirty="0">
              <a:solidFill>
                <a:srgbClr val="00B0F0"/>
              </a:solidFill>
            </a:endParaRPr>
          </a:p>
          <a:p>
            <a:pPr algn="ctr"/>
            <a:r>
              <a:rPr lang="es-ES" b="1" dirty="0">
                <a:solidFill>
                  <a:srgbClr val="00B0F0"/>
                </a:solidFill>
              </a:rPr>
              <a:t>La UE recibió el Premio Nobel de la Paz en 2012</a:t>
            </a:r>
            <a:endParaRPr lang="en-US" b="1" dirty="0">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4958568"/>
            <a:ext cx="279382" cy="1899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4430265"/>
            <a:ext cx="461665" cy="2431435"/>
          </a:xfrm>
          <a:prstGeom prst="rect">
            <a:avLst/>
          </a:prstGeom>
          <a:noFill/>
        </p:spPr>
        <p:txBody>
          <a:bodyPr vert="vert270" wrap="square" rtlCol="0">
            <a:spAutoFit/>
          </a:bodyPr>
          <a:lstStyle/>
          <a:p>
            <a:r>
              <a:rPr lang="fr-FR" sz="1000" b="1" dirty="0">
                <a:solidFill>
                  <a:srgbClr val="00B0F0"/>
                </a:solidFill>
                <a:latin typeface="Arial" charset="0"/>
                <a:ea typeface="Arial" charset="0"/>
                <a:cs typeface="Arial" charset="0"/>
              </a:rPr>
              <a:t>EL PROYECTO EUROPEO</a:t>
            </a:r>
          </a:p>
          <a:p>
            <a:endParaRPr lang="en-IE" sz="800" dirty="0"/>
          </a:p>
        </p:txBody>
      </p:sp>
      <p:cxnSp>
        <p:nvCxnSpPr>
          <p:cNvPr id="14" name="Straight Connector 13"/>
          <p:cNvCxnSpPr/>
          <p:nvPr/>
        </p:nvCxnSpPr>
        <p:spPr>
          <a:xfrm>
            <a:off x="8864618" y="4953373"/>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099804" y="5813766"/>
            <a:ext cx="1842171"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EL PROYECTO EUROPEO</a:t>
            </a:r>
          </a:p>
        </p:txBody>
      </p:sp>
      <p:cxnSp>
        <p:nvCxnSpPr>
          <p:cNvPr id="13" name="Connecteur droit 12"/>
          <p:cNvCxnSpPr/>
          <p:nvPr/>
        </p:nvCxnSpPr>
        <p:spPr>
          <a:xfrm>
            <a:off x="8897779"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03352" y="887258"/>
            <a:ext cx="1063449"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1200329"/>
          </a:xfrm>
          <a:prstGeom prst="rect">
            <a:avLst/>
          </a:prstGeom>
          <a:noFill/>
        </p:spPr>
        <p:txBody>
          <a:bodyPr wrap="square" rtlCol="0">
            <a:spAutoFit/>
          </a:bodyPr>
          <a:lstStyle/>
          <a:p>
            <a:pPr algn="ctr"/>
            <a:r>
              <a:rPr lang="es-ES" dirty="0"/>
              <a:t>Comunidad Europea del Carbón y del Acero</a:t>
            </a:r>
            <a:endParaRPr lang="fr-BE" dirty="0"/>
          </a:p>
        </p:txBody>
      </p:sp>
      <p:sp>
        <p:nvSpPr>
          <p:cNvPr id="23" name="TextBox 22"/>
          <p:cNvSpPr txBox="1"/>
          <p:nvPr/>
        </p:nvSpPr>
        <p:spPr>
          <a:xfrm>
            <a:off x="958761" y="4022357"/>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617204" y="4287279"/>
            <a:ext cx="1307771" cy="923330"/>
          </a:xfrm>
          <a:prstGeom prst="rect">
            <a:avLst/>
          </a:prstGeom>
          <a:noFill/>
        </p:spPr>
        <p:txBody>
          <a:bodyPr wrap="square" rtlCol="0">
            <a:spAutoFit/>
          </a:bodyPr>
          <a:lstStyle/>
          <a:p>
            <a:pPr algn="ctr"/>
            <a:r>
              <a:rPr lang="fr-BE" dirty="0" err="1"/>
              <a:t>Declaración</a:t>
            </a:r>
            <a:r>
              <a:rPr lang="fr-BE" dirty="0"/>
              <a:t> de Schuman</a:t>
            </a:r>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23223" y="4755838"/>
            <a:ext cx="1520441" cy="646331"/>
          </a:xfrm>
          <a:prstGeom prst="rect">
            <a:avLst/>
          </a:prstGeom>
          <a:noFill/>
        </p:spPr>
        <p:txBody>
          <a:bodyPr wrap="square" rtlCol="0">
            <a:spAutoFit/>
          </a:bodyPr>
          <a:lstStyle/>
          <a:p>
            <a:pPr algn="ctr"/>
            <a:r>
              <a:rPr lang="fr-BE" dirty="0" err="1"/>
              <a:t>Tratado</a:t>
            </a:r>
            <a:r>
              <a:rPr lang="fr-BE" dirty="0"/>
              <a:t> de Roma</a:t>
            </a:r>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98526" y="1899297"/>
            <a:ext cx="1344309"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45409" y="2191145"/>
            <a:ext cx="1548044" cy="646331"/>
          </a:xfrm>
          <a:prstGeom prst="rect">
            <a:avLst/>
          </a:prstGeom>
          <a:noFill/>
        </p:spPr>
        <p:txBody>
          <a:bodyPr wrap="square" rtlCol="0">
            <a:spAutoFit/>
          </a:bodyPr>
          <a:lstStyle/>
          <a:p>
            <a:pPr algn="ctr"/>
            <a:r>
              <a:rPr lang="fr-BE" dirty="0" err="1"/>
              <a:t>Tratado</a:t>
            </a:r>
            <a:r>
              <a:rPr lang="fr-BE" dirty="0"/>
              <a:t> de Maastricht</a:t>
            </a:r>
          </a:p>
        </p:txBody>
      </p:sp>
      <p:sp>
        <p:nvSpPr>
          <p:cNvPr id="59" name="TextBox 58"/>
          <p:cNvSpPr txBox="1"/>
          <p:nvPr/>
        </p:nvSpPr>
        <p:spPr>
          <a:xfrm>
            <a:off x="3759178" y="4038732"/>
            <a:ext cx="1218541" cy="923330"/>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err="1"/>
              <a:t>Mercado</a:t>
            </a:r>
            <a:r>
              <a:rPr lang="fr-BE" dirty="0"/>
              <a:t> </a:t>
            </a:r>
            <a:r>
              <a:rPr lang="fr-BE" dirty="0" err="1"/>
              <a:t>único</a:t>
            </a:r>
            <a:endParaRPr lang="fr-BE" dirty="0"/>
          </a:p>
        </p:txBody>
      </p:sp>
      <p:sp>
        <p:nvSpPr>
          <p:cNvPr id="79" name="TextBox 78"/>
          <p:cNvSpPr txBox="1"/>
          <p:nvPr/>
        </p:nvSpPr>
        <p:spPr>
          <a:xfrm>
            <a:off x="4355669" y="1025309"/>
            <a:ext cx="1424822" cy="923330"/>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err="1"/>
              <a:t>Acuerdo</a:t>
            </a:r>
            <a:r>
              <a:rPr lang="fr-BE" dirty="0"/>
              <a:t> de Schengen</a:t>
            </a:r>
            <a:endParaRPr lang="fr-BE" sz="2000" dirty="0">
              <a:solidFill>
                <a:schemeClr val="accent1">
                  <a:lumMod val="50000"/>
                </a:schemeClr>
              </a:solidFill>
            </a:endParaRPr>
          </a:p>
        </p:txBody>
      </p:sp>
      <p:sp>
        <p:nvSpPr>
          <p:cNvPr id="86" name="TextBox 85"/>
          <p:cNvSpPr txBox="1"/>
          <p:nvPr/>
        </p:nvSpPr>
        <p:spPr>
          <a:xfrm>
            <a:off x="6197208" y="1839867"/>
            <a:ext cx="867404"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7358747"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es-ES" sz="3200" b="1" dirty="0">
                <a:solidFill>
                  <a:srgbClr val="00B0F0"/>
                </a:solidFill>
              </a:rPr>
              <a:t>LA CREACIÓN DE LA UNIÓN EUROPEA</a:t>
            </a:r>
            <a:endParaRPr lang="fr-BE" sz="3200" b="1" dirty="0">
              <a:solidFill>
                <a:srgbClr val="00B0F0"/>
              </a:solidFill>
            </a:endParaRP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72865" y="4736448"/>
            <a:ext cx="1047077" cy="369332"/>
          </a:xfrm>
          <a:prstGeom prst="rect">
            <a:avLst/>
          </a:prstGeom>
          <a:noFill/>
        </p:spPr>
        <p:txBody>
          <a:bodyPr wrap="square" rtlCol="0">
            <a:spAutoFit/>
          </a:bodyPr>
          <a:lstStyle/>
          <a:p>
            <a:pPr algn="ctr"/>
            <a:r>
              <a:rPr lang="fr-BE" dirty="0"/>
              <a:t>Euro</a:t>
            </a:r>
          </a:p>
        </p:txBody>
      </p:sp>
      <p:sp>
        <p:nvSpPr>
          <p:cNvPr id="8" name="TextBox 7"/>
          <p:cNvSpPr txBox="1"/>
          <p:nvPr/>
        </p:nvSpPr>
        <p:spPr>
          <a:xfrm>
            <a:off x="5842478" y="2100915"/>
            <a:ext cx="1373079" cy="646331"/>
          </a:xfrm>
          <a:prstGeom prst="rect">
            <a:avLst/>
          </a:prstGeom>
          <a:noFill/>
        </p:spPr>
        <p:txBody>
          <a:bodyPr wrap="square" rtlCol="0">
            <a:spAutoFit/>
          </a:bodyPr>
          <a:lstStyle/>
          <a:p>
            <a:pPr algn="ctr"/>
            <a:r>
              <a:rPr lang="fr-BE" dirty="0" err="1"/>
              <a:t>Ampliación</a:t>
            </a:r>
            <a:r>
              <a:rPr lang="fr-BE" dirty="0"/>
              <a:t> </a:t>
            </a:r>
            <a:r>
              <a:rPr lang="fr-BE" dirty="0" err="1"/>
              <a:t>hacia</a:t>
            </a:r>
            <a:r>
              <a:rPr lang="fr-BE" dirty="0"/>
              <a:t> el Este</a:t>
            </a:r>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2322066"/>
            <a:ext cx="0" cy="810716"/>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833875" y="3979450"/>
            <a:ext cx="1266901" cy="923330"/>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err="1"/>
              <a:t>Tratado</a:t>
            </a:r>
            <a:r>
              <a:rPr lang="en-IE" dirty="0"/>
              <a:t> de </a:t>
            </a:r>
            <a:r>
              <a:rPr lang="en-IE" dirty="0" err="1"/>
              <a:t>Lisboa</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51091"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58704" y="1252044"/>
            <a:ext cx="1526950" cy="1477328"/>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en-IE" dirty="0"/>
              <a:t>Final de la </a:t>
            </a:r>
            <a:r>
              <a:rPr lang="en-IE" dirty="0" err="1"/>
              <a:t>Segunda</a:t>
            </a:r>
            <a:r>
              <a:rPr lang="en-IE" dirty="0"/>
              <a:t> Guerra Mundial</a:t>
            </a:r>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EL PROYECTO EUROPEO</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5140" y="1643295"/>
            <a:ext cx="2245502" cy="738664"/>
          </a:xfrm>
          <a:prstGeom prst="rect">
            <a:avLst/>
          </a:prstGeom>
          <a:solidFill>
            <a:schemeClr val="accent1">
              <a:lumMod val="75000"/>
            </a:schemeClr>
          </a:solidFill>
        </p:spPr>
        <p:txBody>
          <a:bodyPr wrap="square" rtlCol="0">
            <a:spAutoFit/>
          </a:bodyPr>
          <a:lstStyle/>
          <a:p>
            <a:pPr lvl="0">
              <a:defRPr/>
            </a:pPr>
            <a:r>
              <a:rPr lang="en-GB" sz="1400" b="1" dirty="0" err="1">
                <a:solidFill>
                  <a:prstClr val="white"/>
                </a:solidFill>
              </a:rPr>
              <a:t>Alemania</a:t>
            </a:r>
            <a:r>
              <a:rPr lang="en-GB" sz="1400" b="1" dirty="0">
                <a:solidFill>
                  <a:prstClr val="white"/>
                </a:solidFill>
              </a:rPr>
              <a:t>, </a:t>
            </a:r>
            <a:r>
              <a:rPr lang="en-GB" sz="1400" b="1" dirty="0" err="1">
                <a:solidFill>
                  <a:prstClr val="white"/>
                </a:solidFill>
              </a:rPr>
              <a:t>Bélgica</a:t>
            </a:r>
            <a:r>
              <a:rPr lang="en-GB" sz="1400" b="1" dirty="0">
                <a:solidFill>
                  <a:prstClr val="white"/>
                </a:solidFill>
              </a:rPr>
              <a:t>, </a:t>
            </a:r>
            <a:r>
              <a:rPr lang="en-GB" sz="1400" b="1" dirty="0" err="1">
                <a:solidFill>
                  <a:prstClr val="white"/>
                </a:solidFill>
              </a:rPr>
              <a:t>Francia</a:t>
            </a:r>
            <a:r>
              <a:rPr lang="en-GB" sz="1400" b="1" dirty="0">
                <a:solidFill>
                  <a:prstClr val="white"/>
                </a:solidFill>
              </a:rPr>
              <a:t>, Italia, </a:t>
            </a:r>
            <a:r>
              <a:rPr lang="en-GB" sz="1400" b="1" dirty="0" err="1">
                <a:solidFill>
                  <a:prstClr val="white"/>
                </a:solidFill>
              </a:rPr>
              <a:t>Luxemburgo</a:t>
            </a:r>
            <a:r>
              <a:rPr lang="en-GB" sz="1400" b="1" dirty="0">
                <a:solidFill>
                  <a:prstClr val="white"/>
                </a:solidFill>
              </a:rPr>
              <a:t> y </a:t>
            </a:r>
            <a:r>
              <a:rPr lang="en-GB" sz="1400" b="1" dirty="0" err="1">
                <a:solidFill>
                  <a:prstClr val="white"/>
                </a:solidFill>
              </a:rPr>
              <a:t>Países</a:t>
            </a:r>
            <a:r>
              <a:rPr lang="en-GB" sz="1400" b="1" dirty="0">
                <a:solidFill>
                  <a:prstClr val="white"/>
                </a:solidFill>
              </a:rPr>
              <a:t> </a:t>
            </a:r>
            <a:r>
              <a:rPr lang="en-GB" sz="1400" b="1" dirty="0" err="1">
                <a:solidFill>
                  <a:prstClr val="white"/>
                </a:solidFill>
              </a:rPr>
              <a:t>Bajos</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9" y="2338604"/>
            <a:ext cx="2222202" cy="738664"/>
          </a:xfrm>
          <a:prstGeom prst="rect">
            <a:avLst/>
          </a:prstGeom>
          <a:noFill/>
        </p:spPr>
        <p:txBody>
          <a:bodyPr wrap="square" rtlCol="0">
            <a:spAutoFit/>
          </a:bodyPr>
          <a:lstStyle/>
          <a:p>
            <a:pPr lvl="0">
              <a:defRPr/>
            </a:pPr>
            <a:r>
              <a:rPr lang="es-ES" sz="1400" b="1" dirty="0">
                <a:solidFill>
                  <a:prstClr val="black"/>
                </a:solidFill>
              </a:rPr>
              <a:t>Dinamarca, Irlanda y Reino Unido (el Reino Unido se retiró de la UE en 2020)</a:t>
            </a:r>
            <a:endParaRPr kumimoji="0" lang="fr-BE" sz="14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067421"/>
            <a:ext cx="1509823" cy="307777"/>
          </a:xfrm>
          <a:prstGeom prst="rect">
            <a:avLst/>
          </a:prstGeom>
          <a:noFill/>
        </p:spPr>
        <p:txBody>
          <a:bodyPr wrap="square" rtlCol="0">
            <a:spAutoFit/>
          </a:bodyPr>
          <a:lstStyle/>
          <a:p>
            <a:pPr lvl="0">
              <a:defRPr/>
            </a:pPr>
            <a:r>
              <a:rPr lang="fr-BE" sz="1400" b="1" dirty="0" err="1">
                <a:solidFill>
                  <a:prstClr val="black"/>
                </a:solidFill>
              </a:rPr>
              <a:t>Grecia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1541721" cy="307777"/>
          </a:xfrm>
          <a:prstGeom prst="rect">
            <a:avLst/>
          </a:prstGeom>
          <a:noFill/>
        </p:spPr>
        <p:txBody>
          <a:bodyPr wrap="square" rtlCol="0">
            <a:spAutoFit/>
          </a:bodyPr>
          <a:lstStyle/>
          <a:p>
            <a:pPr lvl="0">
              <a:defRPr/>
            </a:pPr>
            <a:r>
              <a:rPr lang="fr-BE" sz="1400" b="1" dirty="0">
                <a:solidFill>
                  <a:prstClr val="black"/>
                </a:solidFill>
              </a:rPr>
              <a:t>España y Portugal</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lvl="0">
              <a:defRPr/>
            </a:pPr>
            <a:r>
              <a:rPr lang="fr-BE" sz="1400" b="1" dirty="0" err="1">
                <a:solidFill>
                  <a:prstClr val="black"/>
                </a:solidFill>
              </a:rPr>
              <a:t>Austria</a:t>
            </a:r>
            <a:r>
              <a:rPr lang="fr-BE" sz="1400" b="1" dirty="0">
                <a:solidFill>
                  <a:prstClr val="black"/>
                </a:solidFill>
              </a:rPr>
              <a:t>, </a:t>
            </a:r>
            <a:r>
              <a:rPr lang="fr-BE" sz="1400" b="1" dirty="0" err="1">
                <a:solidFill>
                  <a:prstClr val="black"/>
                </a:solidFill>
              </a:rPr>
              <a:t>Finlandia</a:t>
            </a:r>
            <a:r>
              <a:rPr lang="fr-BE" sz="1400" b="1" dirty="0">
                <a:solidFill>
                  <a:prstClr val="black"/>
                </a:solidFill>
              </a:rPr>
              <a:t> y </a:t>
            </a:r>
            <a:r>
              <a:rPr lang="fr-BE" sz="1400" b="1" dirty="0" err="1">
                <a:solidFill>
                  <a:prstClr val="black"/>
                </a:solidFill>
              </a:rPr>
              <a:t>Suecia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4230" y="4232094"/>
            <a:ext cx="3286364"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516898" cy="954107"/>
          </a:xfrm>
          <a:prstGeom prst="rect">
            <a:avLst/>
          </a:prstGeom>
          <a:noFill/>
        </p:spPr>
        <p:txBody>
          <a:bodyPr wrap="square" rtlCol="0">
            <a:spAutoFit/>
          </a:bodyPr>
          <a:lstStyle/>
          <a:p>
            <a:pPr lvl="0">
              <a:defRPr/>
            </a:pPr>
            <a:r>
              <a:rPr lang="en-GB" sz="1400" b="1" dirty="0" err="1">
                <a:solidFill>
                  <a:prstClr val="black"/>
                </a:solidFill>
              </a:rPr>
              <a:t>Chequia</a:t>
            </a:r>
            <a:r>
              <a:rPr lang="en-GB" sz="1400" b="1" dirty="0">
                <a:solidFill>
                  <a:prstClr val="black"/>
                </a:solidFill>
              </a:rPr>
              <a:t>, </a:t>
            </a:r>
            <a:r>
              <a:rPr lang="en-GB" sz="1400" b="1" dirty="0" err="1">
                <a:solidFill>
                  <a:prstClr val="black"/>
                </a:solidFill>
              </a:rPr>
              <a:t>Chipre</a:t>
            </a:r>
            <a:r>
              <a:rPr lang="en-GB" sz="1400" b="1" dirty="0">
                <a:solidFill>
                  <a:prstClr val="black"/>
                </a:solidFill>
              </a:rPr>
              <a:t>, </a:t>
            </a:r>
            <a:r>
              <a:rPr lang="en-GB" sz="1400" b="1" dirty="0" err="1">
                <a:solidFill>
                  <a:prstClr val="black"/>
                </a:solidFill>
              </a:rPr>
              <a:t>Eslovaquia</a:t>
            </a:r>
            <a:r>
              <a:rPr lang="en-GB" sz="1400" b="1" dirty="0">
                <a:solidFill>
                  <a:prstClr val="black"/>
                </a:solidFill>
              </a:rPr>
              <a:t>, </a:t>
            </a:r>
            <a:r>
              <a:rPr lang="en-GB" sz="1400" b="1" dirty="0" err="1">
                <a:solidFill>
                  <a:prstClr val="black"/>
                </a:solidFill>
              </a:rPr>
              <a:t>Eslovenia</a:t>
            </a:r>
            <a:r>
              <a:rPr lang="en-GB" sz="1400" b="1" dirty="0">
                <a:solidFill>
                  <a:prstClr val="black"/>
                </a:solidFill>
              </a:rPr>
              <a:t>, Estonia, </a:t>
            </a:r>
            <a:r>
              <a:rPr lang="en-GB" sz="1400" b="1" dirty="0" err="1">
                <a:solidFill>
                  <a:prstClr val="black"/>
                </a:solidFill>
              </a:rPr>
              <a:t>Hungría</a:t>
            </a:r>
            <a:r>
              <a:rPr lang="en-GB" sz="1400" b="1" dirty="0">
                <a:solidFill>
                  <a:prstClr val="black"/>
                </a:solidFill>
              </a:rPr>
              <a:t>, </a:t>
            </a:r>
            <a:r>
              <a:rPr lang="en-GB" sz="1400" b="1" dirty="0" err="1">
                <a:solidFill>
                  <a:prstClr val="black"/>
                </a:solidFill>
              </a:rPr>
              <a:t>Letonia</a:t>
            </a:r>
            <a:r>
              <a:rPr lang="en-GB" sz="1400" b="1" dirty="0">
                <a:solidFill>
                  <a:prstClr val="black"/>
                </a:solidFill>
              </a:rPr>
              <a:t>, </a:t>
            </a:r>
            <a:r>
              <a:rPr lang="en-GB" sz="1400" b="1" dirty="0" err="1">
                <a:solidFill>
                  <a:prstClr val="black"/>
                </a:solidFill>
              </a:rPr>
              <a:t>Lituania</a:t>
            </a:r>
            <a:r>
              <a:rPr lang="en-GB" sz="1400" b="1" dirty="0">
                <a:solidFill>
                  <a:prstClr val="black"/>
                </a:solidFill>
              </a:rPr>
              <a:t>, Malta y </a:t>
            </a:r>
            <a:r>
              <a:rPr lang="en-GB" sz="1400" b="1" dirty="0" err="1">
                <a:solidFill>
                  <a:prstClr val="black"/>
                </a:solidFill>
              </a:rPr>
              <a:t>Polonia</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9719" y="5285602"/>
            <a:ext cx="1860263" cy="307777"/>
          </a:xfrm>
          <a:prstGeom prst="rect">
            <a:avLst/>
          </a:prstGeom>
          <a:noFill/>
        </p:spPr>
        <p:txBody>
          <a:bodyPr wrap="square" rtlCol="0">
            <a:spAutoFit/>
          </a:bodyPr>
          <a:lstStyle/>
          <a:p>
            <a:pPr lvl="0">
              <a:defRPr/>
            </a:pPr>
            <a:r>
              <a:rPr lang="fr-BE" sz="1400" b="1" dirty="0" err="1">
                <a:solidFill>
                  <a:prstClr val="black"/>
                </a:solidFill>
              </a:rPr>
              <a:t>Bulgaria</a:t>
            </a:r>
            <a:r>
              <a:rPr lang="fr-BE" sz="1400" b="1" dirty="0">
                <a:solidFill>
                  <a:prstClr val="black"/>
                </a:solidFill>
              </a:rPr>
              <a:t> y </a:t>
            </a:r>
            <a:r>
              <a:rPr lang="fr-BE" sz="1400" b="1" dirty="0" err="1">
                <a:solidFill>
                  <a:prstClr val="black"/>
                </a:solidFill>
              </a:rPr>
              <a:t>Rumanía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5140" y="5731434"/>
            <a:ext cx="1498756" cy="307777"/>
          </a:xfrm>
          <a:prstGeom prst="rect">
            <a:avLst/>
          </a:prstGeom>
          <a:noFill/>
        </p:spPr>
        <p:txBody>
          <a:bodyPr wrap="square" rtlCol="0">
            <a:spAutoFit/>
          </a:bodyPr>
          <a:lstStyle/>
          <a:p>
            <a:pPr lvl="0">
              <a:defRPr/>
            </a:pPr>
            <a:r>
              <a:rPr lang="fr-BE" sz="1400" b="1" dirty="0" err="1">
                <a:solidFill>
                  <a:prstClr val="black"/>
                </a:solidFill>
              </a:rPr>
              <a:t>Croacia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592863" y="3135843"/>
            <a:ext cx="1083734" cy="246221"/>
          </a:xfrm>
          <a:prstGeom prst="rect">
            <a:avLst/>
          </a:prstGeom>
          <a:noFill/>
        </p:spPr>
        <p:txBody>
          <a:bodyPr wrap="square" rtlCol="0">
            <a:spAutoFit/>
          </a:bodyPr>
          <a:lstStyle/>
          <a:p>
            <a:pPr lvl="0">
              <a:defRPr/>
            </a:pPr>
            <a:r>
              <a:rPr lang="es-ES" sz="1000" b="1" dirty="0">
                <a:solidFill>
                  <a:prstClr val="black"/>
                </a:solidFill>
              </a:rPr>
              <a:t>Reino Unido</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209333" y="2911648"/>
            <a:ext cx="634963" cy="246221"/>
          </a:xfrm>
          <a:prstGeom prst="rect">
            <a:avLst/>
          </a:prstGeom>
          <a:noFill/>
        </p:spPr>
        <p:txBody>
          <a:bodyPr wrap="square" rtlCol="0">
            <a:spAutoFit/>
          </a:bodyPr>
          <a:lstStyle/>
          <a:p>
            <a:pPr lvl="0">
              <a:defRPr/>
            </a:pPr>
            <a:r>
              <a:rPr lang="es-ES" sz="1000" b="1" dirty="0">
                <a:solidFill>
                  <a:prstClr val="black"/>
                </a:solidFill>
              </a:rPr>
              <a:t>Irlanda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688009" cy="246221"/>
          </a:xfrm>
          <a:prstGeom prst="rect">
            <a:avLst/>
          </a:prstGeom>
          <a:noFill/>
        </p:spPr>
        <p:txBody>
          <a:bodyPr wrap="none" rtlCol="0">
            <a:spAutoFit/>
          </a:bodyPr>
          <a:lstStyle/>
          <a:p>
            <a:pPr lvl="0">
              <a:defRPr/>
            </a:pPr>
            <a:r>
              <a:rPr lang="en-GB" sz="1000" b="1" dirty="0" err="1">
                <a:solidFill>
                  <a:prstClr val="white"/>
                </a:solidFill>
              </a:rPr>
              <a:t>Alemania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53766" y="3997955"/>
            <a:ext cx="567784" cy="246221"/>
          </a:xfrm>
          <a:prstGeom prst="rect">
            <a:avLst/>
          </a:prstGeom>
          <a:noFill/>
        </p:spPr>
        <p:txBody>
          <a:bodyPr wrap="none" rtlCol="0">
            <a:spAutoFit/>
          </a:bodyPr>
          <a:lstStyle/>
          <a:p>
            <a:pPr lvl="0">
              <a:defRPr/>
            </a:pPr>
            <a:r>
              <a:rPr lang="en-GB" sz="1000" b="1" dirty="0" err="1">
                <a:solidFill>
                  <a:prstClr val="white"/>
                </a:solidFill>
              </a:rPr>
              <a:t>Francia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57513" y="3525101"/>
            <a:ext cx="561372" cy="246221"/>
          </a:xfrm>
          <a:prstGeom prst="rect">
            <a:avLst/>
          </a:prstGeom>
          <a:noFill/>
        </p:spPr>
        <p:txBody>
          <a:bodyPr wrap="none" rtlCol="0">
            <a:spAutoFit/>
          </a:bodyPr>
          <a:lstStyle/>
          <a:p>
            <a:pPr lvl="0">
              <a:defRPr/>
            </a:pPr>
            <a:r>
              <a:rPr lang="en-GB" sz="1000" b="1" dirty="0" err="1">
                <a:solidFill>
                  <a:prstClr val="white"/>
                </a:solidFill>
              </a:rPr>
              <a:t>Bélgica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830677" cy="246221"/>
          </a:xfrm>
          <a:prstGeom prst="rect">
            <a:avLst/>
          </a:prstGeom>
          <a:noFill/>
        </p:spPr>
        <p:txBody>
          <a:bodyPr wrap="none" rtlCol="0">
            <a:spAutoFit/>
          </a:bodyPr>
          <a:lstStyle/>
          <a:p>
            <a:pPr>
              <a:defRPr/>
            </a:pPr>
            <a:r>
              <a:rPr lang="en-GB" sz="1000" b="1" dirty="0" err="1">
                <a:solidFill>
                  <a:prstClr val="white"/>
                </a:solidFill>
              </a:rPr>
              <a:t>Países</a:t>
            </a:r>
            <a:r>
              <a:rPr lang="en-GB" sz="1000" b="1" dirty="0">
                <a:solidFill>
                  <a:prstClr val="white"/>
                </a:solidFill>
              </a:rPr>
              <a:t> </a:t>
            </a:r>
            <a:r>
              <a:rPr lang="en-GB" sz="1000" b="1" dirty="0" err="1">
                <a:solidFill>
                  <a:prstClr val="white"/>
                </a:solidFill>
              </a:rPr>
              <a:t>Bajos</a:t>
            </a:r>
            <a:endParaRPr lang="en-GB" sz="1000" b="1" dirty="0">
              <a:solidFill>
                <a:prstClr val="white"/>
              </a:solidFill>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848309" cy="246221"/>
          </a:xfrm>
          <a:prstGeom prst="rect">
            <a:avLst/>
          </a:prstGeom>
          <a:noFill/>
        </p:spPr>
        <p:txBody>
          <a:bodyPr wrap="none" rtlCol="0">
            <a:spAutoFit/>
          </a:bodyPr>
          <a:lstStyle/>
          <a:p>
            <a:pPr lvl="0">
              <a:defRPr/>
            </a:pPr>
            <a:r>
              <a:rPr lang="en-GB" sz="1000" b="1" dirty="0" err="1">
                <a:solidFill>
                  <a:prstClr val="white"/>
                </a:solidFill>
              </a:rPr>
              <a:t>Luxemburgo</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61092" y="4647317"/>
            <a:ext cx="452368" cy="246221"/>
          </a:xfrm>
          <a:prstGeom prst="rect">
            <a:avLst/>
          </a:prstGeom>
          <a:noFill/>
        </p:spPr>
        <p:txBody>
          <a:bodyPr wrap="none" rtlCol="0">
            <a:spAutoFit/>
          </a:bodyPr>
          <a:lstStyle/>
          <a:p>
            <a:pPr lvl="0">
              <a:defRPr/>
            </a:pPr>
            <a:r>
              <a:rPr lang="en-GB" sz="1000" b="1" dirty="0">
                <a:solidFill>
                  <a:prstClr val="white"/>
                </a:solidFill>
              </a:rPr>
              <a:t>Italia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209333" y="4794907"/>
            <a:ext cx="561372" cy="246221"/>
          </a:xfrm>
          <a:prstGeom prst="rect">
            <a:avLst/>
          </a:prstGeom>
        </p:spPr>
        <p:txBody>
          <a:bodyPr wrap="none">
            <a:spAutoFit/>
          </a:bodyPr>
          <a:lstStyle/>
          <a:p>
            <a:pPr lvl="0">
              <a:defRPr/>
            </a:pPr>
            <a:r>
              <a:rPr lang="fr-BE" sz="1000" b="1" dirty="0">
                <a:solidFill>
                  <a:prstClr val="black"/>
                </a:solidFill>
              </a:rPr>
              <a:t>España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63671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Portugal</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25759" y="4361264"/>
            <a:ext cx="575799" cy="246221"/>
          </a:xfrm>
          <a:prstGeom prst="rect">
            <a:avLst/>
          </a:prstGeom>
        </p:spPr>
        <p:txBody>
          <a:bodyPr wrap="none">
            <a:spAutoFit/>
          </a:bodyPr>
          <a:lstStyle/>
          <a:p>
            <a:pPr lvl="0">
              <a:defRPr/>
            </a:pPr>
            <a:r>
              <a:rPr lang="fr-BE" sz="1000" b="1" dirty="0" err="1">
                <a:solidFill>
                  <a:prstClr val="black"/>
                </a:solidFill>
              </a:rPr>
              <a:t>Croacia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522900" cy="246221"/>
          </a:xfrm>
          <a:prstGeom prst="rect">
            <a:avLst/>
          </a:prstGeom>
        </p:spPr>
        <p:txBody>
          <a:bodyPr wrap="none">
            <a:spAutoFit/>
          </a:bodyPr>
          <a:lstStyle/>
          <a:p>
            <a:pPr lvl="0">
              <a:defRPr/>
            </a:pPr>
            <a:r>
              <a:rPr lang="fr-BE" sz="1000" b="1" dirty="0" err="1">
                <a:solidFill>
                  <a:prstClr val="black"/>
                </a:solidFill>
              </a:rPr>
              <a:t>Grecia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068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Bulgaria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89582" y="4247533"/>
            <a:ext cx="655949" cy="246221"/>
          </a:xfrm>
          <a:prstGeom prst="rect">
            <a:avLst/>
          </a:prstGeom>
        </p:spPr>
        <p:txBody>
          <a:bodyPr wrap="none">
            <a:spAutoFit/>
          </a:bodyPr>
          <a:lstStyle/>
          <a:p>
            <a:pPr lvl="0">
              <a:defRPr/>
            </a:pPr>
            <a:r>
              <a:rPr lang="fr-BE" sz="1000" b="1" dirty="0" err="1">
                <a:solidFill>
                  <a:prstClr val="black"/>
                </a:solidFill>
              </a:rPr>
              <a:t>Rumanía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88009" cy="246221"/>
          </a:xfrm>
          <a:prstGeom prst="rect">
            <a:avLst/>
          </a:prstGeom>
        </p:spPr>
        <p:txBody>
          <a:bodyPr wrap="none">
            <a:spAutoFit/>
          </a:bodyPr>
          <a:lstStyle/>
          <a:p>
            <a:pPr lvl="0">
              <a:defRPr/>
            </a:pPr>
            <a:r>
              <a:rPr lang="en-GB" sz="1000" b="1" dirty="0" err="1">
                <a:solidFill>
                  <a:prstClr val="black"/>
                </a:solidFill>
              </a:rPr>
              <a:t>Eslovenia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603050" cy="246221"/>
          </a:xfrm>
          <a:prstGeom prst="rect">
            <a:avLst/>
          </a:prstGeom>
        </p:spPr>
        <p:txBody>
          <a:bodyPr wrap="none">
            <a:spAutoFit/>
          </a:bodyPr>
          <a:lstStyle/>
          <a:p>
            <a:pPr lvl="0">
              <a:defRPr/>
            </a:pPr>
            <a:r>
              <a:rPr lang="en-GB" sz="1000" b="1" dirty="0" err="1">
                <a:solidFill>
                  <a:prstClr val="black"/>
                </a:solidFill>
              </a:rPr>
              <a:t>Hungría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755335" cy="246221"/>
          </a:xfrm>
          <a:prstGeom prst="rect">
            <a:avLst/>
          </a:prstGeom>
        </p:spPr>
        <p:txBody>
          <a:bodyPr wrap="none">
            <a:spAutoFit/>
          </a:bodyPr>
          <a:lstStyle/>
          <a:p>
            <a:pPr lvl="0">
              <a:defRPr/>
            </a:pPr>
            <a:r>
              <a:rPr lang="en-GB" sz="1000" b="1" dirty="0" err="1">
                <a:solidFill>
                  <a:prstClr val="black"/>
                </a:solidFill>
              </a:rPr>
              <a:t>Eslovaquia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79628" y="3409333"/>
            <a:ext cx="587020" cy="246221"/>
          </a:xfrm>
          <a:prstGeom prst="rect">
            <a:avLst/>
          </a:prstGeom>
        </p:spPr>
        <p:txBody>
          <a:bodyPr wrap="none">
            <a:spAutoFit/>
          </a:bodyPr>
          <a:lstStyle/>
          <a:p>
            <a:pPr lvl="0">
              <a:defRPr/>
            </a:pPr>
            <a:r>
              <a:rPr lang="en-GB" sz="1000" b="1" dirty="0" err="1">
                <a:solidFill>
                  <a:prstClr val="black"/>
                </a:solidFill>
              </a:rPr>
              <a:t>Polonia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8810" y="3703545"/>
            <a:ext cx="617477" cy="246221"/>
          </a:xfrm>
          <a:prstGeom prst="rect">
            <a:avLst/>
          </a:prstGeom>
        </p:spPr>
        <p:txBody>
          <a:bodyPr wrap="none">
            <a:spAutoFit/>
          </a:bodyPr>
          <a:lstStyle/>
          <a:p>
            <a:pPr lvl="0">
              <a:defRPr/>
            </a:pPr>
            <a:r>
              <a:rPr lang="en-GB" sz="1000" b="1" dirty="0" err="1">
                <a:solidFill>
                  <a:prstClr val="black"/>
                </a:solidFill>
              </a:rPr>
              <a:t>Chequia</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50812" y="2397363"/>
            <a:ext cx="526106" cy="246221"/>
          </a:xfrm>
          <a:prstGeom prst="rect">
            <a:avLst/>
          </a:prstGeom>
        </p:spPr>
        <p:txBody>
          <a:bodyPr wrap="none">
            <a:spAutoFit/>
          </a:bodyPr>
          <a:lstStyle/>
          <a:p>
            <a:pPr lvl="0">
              <a:defRPr/>
            </a:pPr>
            <a:r>
              <a:rPr lang="fr-BE" sz="1000" b="1" dirty="0" err="1">
                <a:solidFill>
                  <a:prstClr val="black"/>
                </a:solidFill>
              </a:rPr>
              <a:t>Suecia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34680" y="2028905"/>
            <a:ext cx="671979" cy="246221"/>
          </a:xfrm>
          <a:prstGeom prst="rect">
            <a:avLst/>
          </a:prstGeom>
        </p:spPr>
        <p:txBody>
          <a:bodyPr wrap="none">
            <a:spAutoFit/>
          </a:bodyPr>
          <a:lstStyle/>
          <a:p>
            <a:pPr lvl="0">
              <a:defRPr/>
            </a:pPr>
            <a:r>
              <a:rPr lang="fr-BE" sz="1000" b="1" dirty="0" err="1">
                <a:solidFill>
                  <a:prstClr val="black"/>
                </a:solidFill>
              </a:rPr>
              <a:t>Finlandia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579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Estonia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580608" cy="246221"/>
          </a:xfrm>
          <a:prstGeom prst="rect">
            <a:avLst/>
          </a:prstGeom>
        </p:spPr>
        <p:txBody>
          <a:bodyPr wrap="none">
            <a:spAutoFit/>
          </a:bodyPr>
          <a:lstStyle/>
          <a:p>
            <a:pPr lvl="0">
              <a:defRPr/>
            </a:pPr>
            <a:r>
              <a:rPr lang="en-GB" sz="1000" b="1" dirty="0" err="1">
                <a:solidFill>
                  <a:prstClr val="black"/>
                </a:solidFill>
              </a:rPr>
              <a:t>Letonia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747539" y="2975579"/>
            <a:ext cx="611065" cy="246221"/>
          </a:xfrm>
          <a:prstGeom prst="rect">
            <a:avLst/>
          </a:prstGeom>
        </p:spPr>
        <p:txBody>
          <a:bodyPr wrap="none">
            <a:spAutoFit/>
          </a:bodyPr>
          <a:lstStyle/>
          <a:p>
            <a:pPr lvl="0">
              <a:defRPr/>
            </a:pPr>
            <a:r>
              <a:rPr lang="en-GB" sz="1000" b="1" dirty="0" err="1">
                <a:solidFill>
                  <a:prstClr val="black"/>
                </a:solidFill>
              </a:rPr>
              <a:t>Lituania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30915" cy="246221"/>
          </a:xfrm>
          <a:prstGeom prst="rect">
            <a:avLst/>
          </a:prstGeom>
        </p:spPr>
        <p:txBody>
          <a:bodyPr wrap="none">
            <a:spAutoFit/>
          </a:bodyPr>
          <a:lstStyle/>
          <a:p>
            <a:pPr lvl="0">
              <a:defRPr/>
            </a:pPr>
            <a:r>
              <a:rPr lang="en-GB" sz="1000" b="1" dirty="0" err="1">
                <a:solidFill>
                  <a:prstClr val="black"/>
                </a:solidFill>
              </a:rPr>
              <a:t>Chipre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27456" y="2852505"/>
            <a:ext cx="755335" cy="246221"/>
          </a:xfrm>
          <a:prstGeom prst="rect">
            <a:avLst/>
          </a:prstGeom>
        </p:spPr>
        <p:txBody>
          <a:bodyPr wrap="none">
            <a:spAutoFit/>
          </a:bodyPr>
          <a:lstStyle/>
          <a:p>
            <a:pPr lvl="0">
              <a:defRPr/>
            </a:pPr>
            <a:r>
              <a:rPr lang="es-ES" sz="1000" b="1" dirty="0">
                <a:solidFill>
                  <a:prstClr val="black"/>
                </a:solidFill>
              </a:rPr>
              <a:t>Dinamarca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6012670" y="4091189"/>
            <a:ext cx="566181" cy="246221"/>
          </a:xfrm>
          <a:prstGeom prst="rect">
            <a:avLst/>
          </a:prstGeom>
        </p:spPr>
        <p:txBody>
          <a:bodyPr wrap="none">
            <a:spAutoFit/>
          </a:bodyPr>
          <a:lstStyle/>
          <a:p>
            <a:pPr lvl="0">
              <a:defRPr/>
            </a:pPr>
            <a:r>
              <a:rPr lang="fr-BE" sz="1000" b="1" dirty="0" err="1">
                <a:solidFill>
                  <a:prstClr val="black"/>
                </a:solidFill>
              </a:rPr>
              <a:t>Austria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5960608"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a:t>
            </a:r>
            <a:r>
              <a:rPr lang="es-ES" sz="3200" b="1" dirty="0">
                <a:solidFill>
                  <a:srgbClr val="00B0F0"/>
                </a:solidFill>
              </a:rPr>
              <a:t>PAÍSES DE LA UNIÓN EUROPEA</a:t>
            </a:r>
            <a:endParaRPr lang="fr-FR" sz="3200" b="1" dirty="0">
              <a:solidFill>
                <a:srgbClr val="00B0F0"/>
              </a:solidFill>
            </a:endParaRP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31680"/>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EL PROYECTO EUROPEO</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9847" y="5015791"/>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8509" y="-1218"/>
            <a:ext cx="41655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ESPACIO SCHENGEN</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pic>
        <p:nvPicPr>
          <p:cNvPr id="3" name="Picture 2">
            <a:extLst>
              <a:ext uri="{FF2B5EF4-FFF2-40B4-BE49-F238E27FC236}">
                <a16:creationId xmlns:a16="http://schemas.microsoft.com/office/drawing/2014/main" id="{EB0DAB83-94EF-DED3-E091-904FA8D6D1EF}"/>
              </a:ext>
            </a:extLst>
          </p:cNvPr>
          <p:cNvPicPr>
            <a:picLocks noChangeAspect="1"/>
          </p:cNvPicPr>
          <p:nvPr/>
        </p:nvPicPr>
        <p:blipFill>
          <a:blip r:embed="rId3"/>
          <a:srcRect l="32" r="32"/>
          <a:stretch/>
        </p:blipFill>
        <p:spPr>
          <a:xfrm>
            <a:off x="892134" y="931514"/>
            <a:ext cx="5904906" cy="5335460"/>
          </a:xfrm>
          <a:prstGeom prst="rect">
            <a:avLst/>
          </a:prstGeom>
        </p:spPr>
      </p:pic>
      <p:sp>
        <p:nvSpPr>
          <p:cNvPr id="2" name="Flowchart: Connector 1"/>
          <p:cNvSpPr/>
          <p:nvPr/>
        </p:nvSpPr>
        <p:spPr>
          <a:xfrm>
            <a:off x="6036290" y="2044024"/>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rPr>
              <a:t>¿Sabías que... Puedes viajar libremente entre los 27 países del espacio Schengen sin mostrar tu pasaporte?</a:t>
            </a:r>
            <a:endParaRPr lang="en-GB" b="1" dirty="0">
              <a:solidFill>
                <a:schemeClr val="bg1"/>
              </a:solidFill>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55" name="Picture 154" descr="Map&#10;&#10;Description automatically generated">
            <a:extLst>
              <a:ext uri="{FF2B5EF4-FFF2-40B4-BE49-F238E27FC236}">
                <a16:creationId xmlns:a16="http://schemas.microsoft.com/office/drawing/2014/main" id="{B4A66A77-81B8-4E43-B624-EE96D37D320E}"/>
              </a:ext>
            </a:extLst>
          </p:cNvPr>
          <p:cNvPicPr>
            <a:picLocks noChangeAspect="1"/>
          </p:cNvPicPr>
          <p:nvPr/>
        </p:nvPicPr>
        <p:blipFill rotWithShape="1">
          <a:blip r:embed="rId3"/>
          <a:srcRect l="23048" t="15416" r="4517"/>
          <a:stretch/>
        </p:blipFill>
        <p:spPr>
          <a:xfrm>
            <a:off x="1295400" y="1198880"/>
            <a:ext cx="6623474" cy="4969322"/>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EL PROYECTO EUROPEO</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545615" y="6168202"/>
            <a:ext cx="3373259" cy="338554"/>
          </a:xfrm>
          <a:prstGeom prst="rect">
            <a:avLst/>
          </a:prstGeom>
          <a:solidFill>
            <a:srgbClr val="FFC000"/>
          </a:solidFill>
        </p:spPr>
        <p:txBody>
          <a:bodyPr wrap="square" rtlCol="0">
            <a:spAutoFit/>
          </a:bodyPr>
          <a:lstStyle/>
          <a:p>
            <a:r>
              <a:rPr lang="es-ES" sz="1600" b="1" dirty="0"/>
              <a:t>Países de la UE que no utilizan el euro</a:t>
            </a:r>
            <a:endParaRPr lang="en-US" sz="16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0" y="6168202"/>
            <a:ext cx="3250215" cy="338554"/>
          </a:xfrm>
          <a:prstGeom prst="rect">
            <a:avLst/>
          </a:prstGeom>
          <a:solidFill>
            <a:srgbClr val="00B0F0"/>
          </a:solidFill>
        </p:spPr>
        <p:txBody>
          <a:bodyPr wrap="square" rtlCol="0">
            <a:spAutoFit/>
          </a:bodyPr>
          <a:lstStyle/>
          <a:p>
            <a:r>
              <a:rPr lang="es-ES" sz="1600" b="1" dirty="0"/>
              <a:t>Países de la UE que utilizan el euro</a:t>
            </a:r>
            <a:endParaRPr lang="en-US" sz="1600" b="1" dirty="0"/>
          </a:p>
        </p:txBody>
      </p:sp>
      <p:sp>
        <p:nvSpPr>
          <p:cNvPr id="2" name="Rectangle 1"/>
          <p:cNvSpPr/>
          <p:nvPr/>
        </p:nvSpPr>
        <p:spPr>
          <a:xfrm>
            <a:off x="15342" y="1295"/>
            <a:ext cx="3530002"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ZONA DEL EURO</a:t>
            </a: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9847" y="5035933"/>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1493F1E-145A-8D65-3541-09266CFA569F}"/>
              </a:ext>
            </a:extLst>
          </p:cNvPr>
          <p:cNvSpPr/>
          <p:nvPr/>
        </p:nvSpPr>
        <p:spPr>
          <a:xfrm>
            <a:off x="1295400" y="1198880"/>
            <a:ext cx="6623474" cy="4969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Map&#10;&#10;Description automatically generated">
            <a:extLst>
              <a:ext uri="{FF2B5EF4-FFF2-40B4-BE49-F238E27FC236}">
                <a16:creationId xmlns:a16="http://schemas.microsoft.com/office/drawing/2014/main" id="{D6D33460-3DAE-5C50-8A64-D0B8CCA96FED}"/>
              </a:ext>
            </a:extLst>
          </p:cNvPr>
          <p:cNvPicPr>
            <a:picLocks noChangeAspect="1"/>
          </p:cNvPicPr>
          <p:nvPr/>
        </p:nvPicPr>
        <p:blipFill rotWithShape="1">
          <a:blip r:embed="rId5"/>
          <a:srcRect l="22981" t="15416" r="4374"/>
          <a:stretch/>
        </p:blipFill>
        <p:spPr>
          <a:xfrm>
            <a:off x="1276203" y="1192318"/>
            <a:ext cx="6642671" cy="4969320"/>
          </a:xfrm>
          <a:prstGeom prst="rect">
            <a:avLst/>
          </a:prstGeom>
        </p:spPr>
      </p:pic>
      <p:sp>
        <p:nvSpPr>
          <p:cNvPr id="6" name="Flowchart: Connector 5"/>
          <p:cNvSpPr/>
          <p:nvPr/>
        </p:nvSpPr>
        <p:spPr>
          <a:xfrm>
            <a:off x="6198302" y="217536"/>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2000" b="1" dirty="0">
                <a:solidFill>
                  <a:schemeClr val="tx1"/>
                </a:solidFill>
              </a:rPr>
              <a:t> </a:t>
            </a:r>
            <a:r>
              <a:rPr lang="es-ES" sz="2000" b="1" dirty="0">
                <a:solidFill>
                  <a:schemeClr val="tx1"/>
                </a:solidFill>
              </a:rPr>
              <a:t>Actualmente, 20 Estados miembros tienen el euro como moneda oficial.</a:t>
            </a:r>
            <a:endParaRPr lang="en-GB" sz="2000" b="1" dirty="0">
              <a:solidFill>
                <a:schemeClr val="tx1"/>
              </a:solidFill>
            </a:endParaRPr>
          </a:p>
        </p:txBody>
      </p: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ÍNDICE</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70659"/>
            <a:ext cx="2407886" cy="400110"/>
          </a:xfrm>
          <a:prstGeom prst="rect">
            <a:avLst/>
          </a:prstGeom>
          <a:noFill/>
        </p:spPr>
        <p:txBody>
          <a:bodyPr wrap="square" rtlCol="0">
            <a:spAutoFit/>
          </a:bodyPr>
          <a:lstStyle/>
          <a:p>
            <a:r>
              <a:rPr lang="fr-FR" sz="2000" b="1" dirty="0">
                <a:latin typeface="Calibri" charset="0"/>
                <a:ea typeface="Calibri" charset="0"/>
                <a:cs typeface="Calibri" charset="0"/>
              </a:rPr>
              <a:t>¿QUÉ ES EUROPA?</a:t>
            </a:r>
          </a:p>
        </p:txBody>
      </p:sp>
      <p:sp>
        <p:nvSpPr>
          <p:cNvPr id="12" name="TextBox 11"/>
          <p:cNvSpPr txBox="1"/>
          <p:nvPr/>
        </p:nvSpPr>
        <p:spPr>
          <a:xfrm>
            <a:off x="746116" y="2149169"/>
            <a:ext cx="2865086" cy="400110"/>
          </a:xfrm>
          <a:prstGeom prst="rect">
            <a:avLst/>
          </a:prstGeom>
          <a:noFill/>
        </p:spPr>
        <p:txBody>
          <a:bodyPr wrap="square" rtlCol="0">
            <a:spAutoFit/>
          </a:bodyPr>
          <a:lstStyle/>
          <a:p>
            <a:r>
              <a:rPr lang="fr-FR" sz="2000" b="1" dirty="0">
                <a:latin typeface="Calibri" charset="0"/>
                <a:ea typeface="Calibri" charset="0"/>
                <a:cs typeface="Calibri" charset="0"/>
              </a:rPr>
              <a:t>EL PROYECTO EUROPEO</a:t>
            </a:r>
          </a:p>
        </p:txBody>
      </p:sp>
      <p:sp>
        <p:nvSpPr>
          <p:cNvPr id="13" name="TextBox 12"/>
          <p:cNvSpPr txBox="1"/>
          <p:nvPr/>
        </p:nvSpPr>
        <p:spPr>
          <a:xfrm>
            <a:off x="775163" y="2851751"/>
            <a:ext cx="2865086" cy="707886"/>
          </a:xfrm>
          <a:prstGeom prst="rect">
            <a:avLst/>
          </a:prstGeom>
          <a:noFill/>
        </p:spPr>
        <p:txBody>
          <a:bodyPr wrap="square" rtlCol="0">
            <a:spAutoFit/>
          </a:bodyPr>
          <a:lstStyle/>
          <a:p>
            <a:r>
              <a:rPr lang="es-ES" sz="2000" b="1" dirty="0"/>
              <a:t>¿QUÉ HACE LA UNIÓN EUROPEA?</a:t>
            </a:r>
            <a:endParaRPr lang="en-IE" sz="2000" b="1" dirty="0"/>
          </a:p>
        </p:txBody>
      </p:sp>
      <p:sp>
        <p:nvSpPr>
          <p:cNvPr id="14" name="TextBox 13"/>
          <p:cNvSpPr txBox="1"/>
          <p:nvPr/>
        </p:nvSpPr>
        <p:spPr>
          <a:xfrm>
            <a:off x="746116" y="3629973"/>
            <a:ext cx="3229696" cy="707886"/>
          </a:xfrm>
          <a:prstGeom prst="rect">
            <a:avLst/>
          </a:prstGeom>
          <a:noFill/>
        </p:spPr>
        <p:txBody>
          <a:bodyPr wrap="square" rtlCol="0">
            <a:spAutoFit/>
          </a:bodyPr>
          <a:lstStyle/>
          <a:p>
            <a:r>
              <a:rPr lang="es-ES" sz="2000" b="1" dirty="0"/>
              <a:t>¿CÓMO FUNCIONA LA UNIÓN EUROPEA?</a:t>
            </a:r>
            <a:endParaRPr lang="en-IE" sz="2000" b="1" dirty="0"/>
          </a:p>
        </p:txBody>
      </p:sp>
      <p:sp>
        <p:nvSpPr>
          <p:cNvPr id="15" name="TextBox 14"/>
          <p:cNvSpPr txBox="1"/>
          <p:nvPr/>
        </p:nvSpPr>
        <p:spPr>
          <a:xfrm>
            <a:off x="746116" y="4617816"/>
            <a:ext cx="3031575" cy="400110"/>
          </a:xfrm>
          <a:prstGeom prst="rect">
            <a:avLst/>
          </a:prstGeom>
          <a:noFill/>
        </p:spPr>
        <p:txBody>
          <a:bodyPr wrap="square" rtlCol="0">
            <a:spAutoFit/>
          </a:bodyPr>
          <a:lstStyle/>
          <a:p>
            <a:r>
              <a:rPr lang="en-IE" sz="2000" b="1" dirty="0"/>
              <a:t>PARA SABER MÁS</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dirty="0"/>
              <a:t>CONTACTO</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478280" y="2546945"/>
            <a:ext cx="7665720" cy="707886"/>
          </a:xfrm>
          <a:prstGeom prst="rect">
            <a:avLst/>
          </a:prstGeom>
          <a:noFill/>
        </p:spPr>
        <p:txBody>
          <a:bodyPr wrap="square" rtlCol="0">
            <a:spAutoFit/>
          </a:bodyPr>
          <a:lstStyle/>
          <a:p>
            <a:pPr algn="ctr"/>
            <a:r>
              <a:rPr lang="es-ES" sz="4000" b="1" dirty="0">
                <a:solidFill>
                  <a:schemeClr val="bg1"/>
                </a:solidFill>
              </a:rPr>
              <a:t>¿QUÉ HACE LA UNIÓN EUROPEA?</a:t>
            </a:r>
            <a:endParaRPr lang="fr-FR" sz="40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881614"/>
            <a:ext cx="4238625" cy="3939540"/>
          </a:xfrm>
          <a:prstGeom prst="rect">
            <a:avLst/>
          </a:prstGeom>
          <a:noFill/>
        </p:spPr>
        <p:txBody>
          <a:bodyPr wrap="square" rtlCol="0">
            <a:spAutoFit/>
          </a:bodyPr>
          <a:lstStyle/>
          <a:p>
            <a:pPr algn="ctr"/>
            <a:r>
              <a:rPr lang="es-ES" sz="5000" b="1" dirty="0">
                <a:solidFill>
                  <a:schemeClr val="bg1"/>
                </a:solidFill>
              </a:rPr>
              <a:t>¿QUÉ CREES QUE HACE LA UNIÓN EUROPEA POR TÍ?</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39141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ESTUDIOS, TRABAJO Y VOLUNTARIADO</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07889917"/>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4524703"/>
            <a:ext cx="338554" cy="2333297"/>
          </a:xfrm>
          <a:prstGeom prst="rect">
            <a:avLst/>
          </a:prstGeom>
          <a:noFill/>
        </p:spPr>
        <p:txBody>
          <a:bodyPr vert="vert270" wrap="square" rtlCol="0">
            <a:spAutoFit/>
          </a:bodyPr>
          <a:lstStyle/>
          <a:p>
            <a:r>
              <a:rPr lang="es-ES" sz="1000" b="1" dirty="0">
                <a:solidFill>
                  <a:srgbClr val="C00000"/>
                </a:solidFill>
                <a:latin typeface="Arial" panose="020B0604020202020204" pitchFamily="34" charset="0"/>
                <a:cs typeface="Arial" panose="020B0604020202020204" pitchFamily="34" charset="0"/>
              </a:rPr>
              <a:t>¿QUÉ HACE LA UNIÓN EUROPEA?</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452470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54477"/>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VIAJES</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51215477"/>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4524703"/>
            <a:ext cx="338554" cy="2333297"/>
          </a:xfrm>
          <a:prstGeom prst="rect">
            <a:avLst/>
          </a:prstGeom>
          <a:noFill/>
        </p:spPr>
        <p:txBody>
          <a:bodyPr vert="vert270" wrap="square" rtlCol="0">
            <a:spAutoFit/>
          </a:bodyPr>
          <a:lstStyle/>
          <a:p>
            <a:r>
              <a:rPr lang="es-ES" sz="1000" b="1" dirty="0">
                <a:solidFill>
                  <a:srgbClr val="C00000"/>
                </a:solidFill>
                <a:latin typeface="Arial" panose="020B0604020202020204" pitchFamily="34" charset="0"/>
                <a:cs typeface="Arial" panose="020B0604020202020204" pitchFamily="34" charset="0"/>
              </a:rPr>
              <a:t>¿QUÉ HACE LA UNIÓN EUROPEA?</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452470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…Y MUCHO MÁS</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47787833"/>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4524703"/>
            <a:ext cx="338554" cy="2333297"/>
          </a:xfrm>
          <a:prstGeom prst="rect">
            <a:avLst/>
          </a:prstGeom>
          <a:noFill/>
        </p:spPr>
        <p:txBody>
          <a:bodyPr vert="vert270" wrap="square" rtlCol="0">
            <a:spAutoFit/>
          </a:bodyPr>
          <a:lstStyle/>
          <a:p>
            <a:r>
              <a:rPr lang="es-ES" sz="1000" b="1" dirty="0">
                <a:solidFill>
                  <a:srgbClr val="C00000"/>
                </a:solidFill>
                <a:latin typeface="Arial" panose="020B0604020202020204" pitchFamily="34" charset="0"/>
                <a:cs typeface="Arial" panose="020B0604020202020204" pitchFamily="34" charset="0"/>
              </a:rPr>
              <a:t>¿QUÉ HACE LA UNIÓN EUROPEA?</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452470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31761"/>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PRIORIDADES DE LA UE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54315288"/>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4524703"/>
            <a:ext cx="338554" cy="2333297"/>
          </a:xfrm>
          <a:prstGeom prst="rect">
            <a:avLst/>
          </a:prstGeom>
          <a:noFill/>
        </p:spPr>
        <p:txBody>
          <a:bodyPr vert="vert270" wrap="square" rtlCol="0">
            <a:spAutoFit/>
          </a:bodyPr>
          <a:lstStyle/>
          <a:p>
            <a:r>
              <a:rPr lang="es-ES" sz="1000" b="1" dirty="0">
                <a:solidFill>
                  <a:srgbClr val="C00000"/>
                </a:solidFill>
                <a:latin typeface="Arial" panose="020B0604020202020204" pitchFamily="34" charset="0"/>
                <a:cs typeface="Arial" panose="020B0604020202020204" pitchFamily="34" charset="0"/>
              </a:rPr>
              <a:t>¿QUÉ HACE LA UNIÓN EUROPEA?</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452470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a:t>
            </a:r>
            <a:r>
              <a:rPr lang="es-ES" sz="3600" b="1" dirty="0">
                <a:solidFill>
                  <a:srgbClr val="C00000"/>
                </a:solidFill>
                <a:latin typeface="+mn-lt"/>
              </a:rPr>
              <a:t>SOLIDARIDAD DE LA UNIÓN CON UCRANIA</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a:t>
            </a:r>
            <a:r>
              <a:rPr kumimoji="0" lang="fr-BE" sz="2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StandWithUkraine</a:t>
            </a:r>
            <a:endPar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8839200" y="4524703"/>
            <a:ext cx="338554" cy="2333297"/>
          </a:xfrm>
          <a:prstGeom prst="rect">
            <a:avLst/>
          </a:prstGeom>
          <a:noFill/>
        </p:spPr>
        <p:txBody>
          <a:bodyPr vert="vert270" wrap="square" rtlCol="0">
            <a:spAutoFit/>
          </a:bodyPr>
          <a:lstStyle/>
          <a:p>
            <a:r>
              <a:rPr lang="es-ES" sz="1000" b="1" dirty="0">
                <a:solidFill>
                  <a:srgbClr val="C00000"/>
                </a:solidFill>
                <a:latin typeface="Arial" panose="020B0604020202020204" pitchFamily="34" charset="0"/>
                <a:cs typeface="Arial" panose="020B0604020202020204" pitchFamily="34" charset="0"/>
              </a:rPr>
              <a:t>¿QUÉ HACE LA UNIÓN EUROPEA?</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452470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285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801775" y="1892063"/>
            <a:ext cx="2759889" cy="2677656"/>
          </a:xfrm>
          <a:prstGeom prst="rect">
            <a:avLst/>
          </a:prstGeom>
          <a:noFill/>
        </p:spPr>
        <p:txBody>
          <a:bodyPr wrap="square" rtlCol="0">
            <a:spAutoFit/>
          </a:bodyPr>
          <a:lstStyle/>
          <a:p>
            <a:pPr algn="ctr"/>
            <a:r>
              <a:rPr lang="es-ES" sz="2800" b="1" dirty="0">
                <a:solidFill>
                  <a:schemeClr val="bg1"/>
                </a:solidFill>
              </a:rPr>
              <a:t>¿A qué temas crees que deberían dar prioridad las instituciones europeas?</a:t>
            </a:r>
            <a:endParaRPr lang="en-IE" sz="28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428750" y="2725133"/>
            <a:ext cx="7715250" cy="1569660"/>
          </a:xfrm>
          <a:prstGeom prst="rect">
            <a:avLst/>
          </a:prstGeom>
          <a:noFill/>
        </p:spPr>
        <p:txBody>
          <a:bodyPr wrap="square" rtlCol="0">
            <a:spAutoFit/>
          </a:bodyPr>
          <a:lstStyle/>
          <a:p>
            <a:pPr algn="ctr"/>
            <a:r>
              <a:rPr lang="es-ES" sz="4800" b="1" dirty="0">
                <a:solidFill>
                  <a:schemeClr val="bg1"/>
                </a:solidFill>
              </a:rPr>
              <a:t>¿CÓMO FUNCIONA LA UNIÓN EUROPEA?</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7631728" y="5358315"/>
            <a:ext cx="2778325" cy="246221"/>
          </a:xfrm>
          <a:prstGeom prst="rect">
            <a:avLst/>
          </a:prstGeom>
        </p:spPr>
        <p:txBody>
          <a:bodyPr wrap="none">
            <a:spAutoFit/>
          </a:bodyPr>
          <a:lstStyle/>
          <a:p>
            <a:r>
              <a:rPr lang="es-ES" sz="1000" b="1" dirty="0">
                <a:solidFill>
                  <a:srgbClr val="FFA00E"/>
                </a:solidFill>
                <a:latin typeface="Arial" charset="0"/>
                <a:ea typeface="Arial" charset="0"/>
                <a:cs typeface="Arial" charset="0"/>
              </a:rPr>
              <a:t>¿CÓMO FUNCIONA LA UNIÓN EUROPEA?</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EL PARLAMENTO EUROPEO</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5795" y="194590"/>
            <a:ext cx="966710" cy="527296"/>
          </a:xfrm>
          <a:prstGeom prst="rect">
            <a:avLst/>
          </a:prstGeom>
        </p:spPr>
      </p:pic>
      <p:graphicFrame>
        <p:nvGraphicFramePr>
          <p:cNvPr id="4" name="Diagram 3"/>
          <p:cNvGraphicFramePr/>
          <p:nvPr>
            <p:extLst>
              <p:ext uri="{D42A27DB-BD31-4B8C-83A1-F6EECF244321}">
                <p14:modId xmlns:p14="http://schemas.microsoft.com/office/powerpoint/2010/main" val="3932254696"/>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405477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¿QUÉ ES EUROPA?</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662982" y="215938"/>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EL CONSEJO EUROPEO</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7631728" y="5353294"/>
            <a:ext cx="2778325" cy="246221"/>
          </a:xfrm>
          <a:prstGeom prst="rect">
            <a:avLst/>
          </a:prstGeom>
          <a:solidFill>
            <a:schemeClr val="bg1"/>
          </a:solidFill>
        </p:spPr>
        <p:txBody>
          <a:bodyPr wrap="none">
            <a:spAutoFit/>
          </a:bodyPr>
          <a:lstStyle/>
          <a:p>
            <a:r>
              <a:rPr lang="es-ES" sz="1000" b="1" dirty="0">
                <a:solidFill>
                  <a:srgbClr val="FFA00E"/>
                </a:solidFill>
                <a:latin typeface="Arial" charset="0"/>
                <a:ea typeface="Arial" charset="0"/>
                <a:cs typeface="Arial" charset="0"/>
              </a:rPr>
              <a:t>¿CÓMO FUNCIONA LA UNIÓN EUROPEA?</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a:off x="8897780" y="4077758"/>
            <a:ext cx="246221"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4292888257"/>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86990"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1427167647"/>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696159" y="154065"/>
            <a:ext cx="6364425"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 </a:t>
            </a:r>
            <a:r>
              <a:rPr lang="es-ES" sz="3200" b="1" dirty="0">
                <a:solidFill>
                  <a:srgbClr val="FFC000"/>
                </a:solidFill>
                <a:latin typeface="Calibri" panose="020F0502020204030204" pitchFamily="34" charset="0"/>
                <a:cs typeface="Calibri" panose="020F0502020204030204" pitchFamily="34" charset="0"/>
              </a:rPr>
              <a:t>EL CONSEJO DE LA UNIÓN EUROPEA</a:t>
            </a:r>
            <a:endParaRPr lang="fr-BE" dirty="0">
              <a:solidFill>
                <a:srgbClr val="FFC000"/>
              </a:solidFill>
            </a:endParaRPr>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8" name="Rectangle 7">
            <a:extLst>
              <a:ext uri="{FF2B5EF4-FFF2-40B4-BE49-F238E27FC236}">
                <a16:creationId xmlns:a16="http://schemas.microsoft.com/office/drawing/2014/main" id="{29035EC9-303B-AE47-815D-6078FEB3C030}"/>
              </a:ext>
            </a:extLst>
          </p:cNvPr>
          <p:cNvSpPr/>
          <p:nvPr/>
        </p:nvSpPr>
        <p:spPr>
          <a:xfrm rot="16200000">
            <a:off x="7623437" y="5345727"/>
            <a:ext cx="2778325" cy="246221"/>
          </a:xfrm>
          <a:prstGeom prst="rect">
            <a:avLst/>
          </a:prstGeom>
        </p:spPr>
        <p:txBody>
          <a:bodyPr wrap="none">
            <a:spAutoFit/>
          </a:bodyPr>
          <a:lstStyle/>
          <a:p>
            <a:r>
              <a:rPr lang="es-ES" sz="1000" b="1" dirty="0">
                <a:solidFill>
                  <a:srgbClr val="FFA00E"/>
                </a:solidFill>
                <a:latin typeface="Arial" charset="0"/>
                <a:ea typeface="Arial" charset="0"/>
                <a:cs typeface="Arial" charset="0"/>
              </a:rPr>
              <a:t>¿CÓMO FUNCIONA LA UNIÓN EUROPEA?</a:t>
            </a:r>
          </a:p>
        </p:txBody>
      </p:sp>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7060584" y="189293"/>
            <a:ext cx="824411" cy="482785"/>
          </a:xfrm>
          <a:prstGeom prst="rect">
            <a:avLst/>
          </a:prstGeom>
        </p:spPr>
      </p:pic>
      <p:graphicFrame>
        <p:nvGraphicFramePr>
          <p:cNvPr id="5" name="Diagram 4"/>
          <p:cNvGraphicFramePr/>
          <p:nvPr>
            <p:extLst>
              <p:ext uri="{D42A27DB-BD31-4B8C-83A1-F6EECF244321}">
                <p14:modId xmlns:p14="http://schemas.microsoft.com/office/powerpoint/2010/main" val="3564993408"/>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05477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24368"/>
            <a:ext cx="6590819" cy="584775"/>
          </a:xfrm>
          <a:prstGeom prst="rect">
            <a:avLst/>
          </a:prstGeom>
          <a:noFill/>
        </p:spPr>
        <p:txBody>
          <a:bodyPr wrap="square" rtlCol="0">
            <a:spAutoFit/>
          </a:bodyPr>
          <a:lstStyle/>
          <a:p>
            <a:pPr lvl="0">
              <a:defRPr/>
            </a:pPr>
            <a:r>
              <a:rPr lang="fr-FR" sz="3200" b="1" dirty="0">
                <a:solidFill>
                  <a:srgbClr val="FFC000"/>
                </a:solidFill>
              </a:rPr>
              <a:t>LA COMISIÓN EUROPEA</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7631727" y="5345727"/>
            <a:ext cx="2778325" cy="246221"/>
          </a:xfrm>
          <a:prstGeom prst="rect">
            <a:avLst/>
          </a:prstGeom>
        </p:spPr>
        <p:txBody>
          <a:bodyPr wrap="none">
            <a:spAutoFit/>
          </a:bodyPr>
          <a:lstStyle/>
          <a:p>
            <a:pPr lvl="0">
              <a:defRPr/>
            </a:pPr>
            <a:r>
              <a:rPr lang="es-ES" sz="1000" b="1" dirty="0">
                <a:solidFill>
                  <a:srgbClr val="FFA00E"/>
                </a:solidFill>
                <a:latin typeface="Arial" charset="0"/>
                <a:ea typeface="Arial" charset="0"/>
                <a:cs typeface="Arial" charset="0"/>
              </a:rPr>
              <a:t>¿CÓMO FUNCIONA LA UNIÓN EUROPEA?</a:t>
            </a:r>
          </a:p>
        </p:txBody>
      </p: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descr="A blue flag with yellow stars and a blue flag with black lines&#10;&#10;Description automatically generated">
            <a:extLst>
              <a:ext uri="{FF2B5EF4-FFF2-40B4-BE49-F238E27FC236}">
                <a16:creationId xmlns:a16="http://schemas.microsoft.com/office/drawing/2014/main" id="{2F9512DC-1BC8-204B-B55A-31E4CAAF6952}"/>
              </a:ext>
            </a:extLst>
          </p:cNvPr>
          <p:cNvPicPr>
            <a:picLocks noChangeAspect="1"/>
          </p:cNvPicPr>
          <p:nvPr/>
        </p:nvPicPr>
        <p:blipFill>
          <a:blip r:embed="rId3"/>
          <a:stretch>
            <a:fillRect/>
          </a:stretch>
        </p:blipFill>
        <p:spPr>
          <a:xfrm>
            <a:off x="6191452" y="205005"/>
            <a:ext cx="573277" cy="347830"/>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3069023129"/>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3" name="Connecteur droit 7">
            <a:extLst>
              <a:ext uri="{FF2B5EF4-FFF2-40B4-BE49-F238E27FC236}">
                <a16:creationId xmlns:a16="http://schemas.microsoft.com/office/drawing/2014/main" id="{20AEFC96-86A5-934A-A758-ECEF939B2C7A}"/>
              </a:ext>
            </a:extLst>
          </p:cNvPr>
          <p:cNvCxnSpPr/>
          <p:nvPr/>
        </p:nvCxnSpPr>
        <p:spPr>
          <a:xfrm>
            <a:off x="8897781" y="405477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8316227" cy="584775"/>
          </a:xfrm>
          <a:prstGeom prst="rect">
            <a:avLst/>
          </a:prstGeom>
          <a:noFill/>
        </p:spPr>
        <p:txBody>
          <a:bodyPr wrap="square" rtlCol="0">
            <a:spAutoFit/>
          </a:bodyPr>
          <a:lstStyle/>
          <a:p>
            <a:r>
              <a:rPr lang="es-ES" sz="3200" b="1" dirty="0">
                <a:solidFill>
                  <a:srgbClr val="FFC000"/>
                </a:solidFill>
              </a:rPr>
              <a:t>EL DERECHO DE LA UE: ¿QUE HACE CADA UNO?</a:t>
            </a:r>
            <a:endParaRPr lang="fr-BE" sz="3200" b="1" dirty="0">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7631727" y="5349749"/>
            <a:ext cx="2778325" cy="246221"/>
          </a:xfrm>
          <a:prstGeom prst="rect">
            <a:avLst/>
          </a:prstGeom>
        </p:spPr>
        <p:txBody>
          <a:bodyPr wrap="none">
            <a:spAutoFit/>
          </a:bodyPr>
          <a:lstStyle/>
          <a:p>
            <a:r>
              <a:rPr lang="es-ES" sz="1000" b="1" dirty="0">
                <a:solidFill>
                  <a:srgbClr val="FFA00E"/>
                </a:solidFill>
                <a:latin typeface="Arial" charset="0"/>
                <a:ea typeface="Arial" charset="0"/>
                <a:cs typeface="Arial" charset="0"/>
              </a:rPr>
              <a:t>¿CÓMO FUNCIONA LA UNIÓN EUROPEA?</a:t>
            </a:r>
          </a:p>
        </p:txBody>
      </p: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blue flag with yellow stars and a blue flag with black lines&#10;&#10;Description automatically generated"/>
          <p:cNvPicPr>
            <a:picLocks noChangeAspect="1"/>
          </p:cNvPicPr>
          <p:nvPr/>
        </p:nvPicPr>
        <p:blipFill>
          <a:blip r:embed="rId3"/>
          <a:stretch>
            <a:fillRect/>
          </a:stretch>
        </p:blipFill>
        <p:spPr>
          <a:xfrm>
            <a:off x="3756075" y="787978"/>
            <a:ext cx="1448562" cy="878903"/>
          </a:xfrm>
          <a:prstGeom prst="rect">
            <a:avLst/>
          </a:prstGeom>
        </p:spPr>
      </p:pic>
      <p:sp>
        <p:nvSpPr>
          <p:cNvPr id="27" name="TextBox 26"/>
          <p:cNvSpPr txBox="1"/>
          <p:nvPr/>
        </p:nvSpPr>
        <p:spPr>
          <a:xfrm>
            <a:off x="3659362" y="1547713"/>
            <a:ext cx="2289742" cy="307777"/>
          </a:xfrm>
          <a:prstGeom prst="rect">
            <a:avLst/>
          </a:prstGeom>
          <a:noFill/>
        </p:spPr>
        <p:txBody>
          <a:bodyPr wrap="square" rtlCol="0">
            <a:spAutoFit/>
          </a:bodyPr>
          <a:lstStyle/>
          <a:p>
            <a:r>
              <a:rPr lang="fr-BE" sz="1400" dirty="0"/>
              <a:t>La </a:t>
            </a:r>
            <a:r>
              <a:rPr lang="fr-BE" sz="1400" dirty="0" err="1"/>
              <a:t>Comisión</a:t>
            </a:r>
            <a:r>
              <a:rPr lang="fr-BE" sz="1400" dirty="0"/>
              <a:t> </a:t>
            </a:r>
            <a:r>
              <a:rPr lang="fr-BE" sz="1400" dirty="0" err="1"/>
              <a:t>Europea</a:t>
            </a:r>
            <a:endParaRPr lang="fr-BE" sz="1400" dirty="0"/>
          </a:p>
        </p:txBody>
      </p:sp>
      <p:sp>
        <p:nvSpPr>
          <p:cNvPr id="9" name="TextBox 8"/>
          <p:cNvSpPr txBox="1"/>
          <p:nvPr/>
        </p:nvSpPr>
        <p:spPr>
          <a:xfrm>
            <a:off x="763384" y="4419758"/>
            <a:ext cx="2192917" cy="307777"/>
          </a:xfrm>
          <a:prstGeom prst="rect">
            <a:avLst/>
          </a:prstGeom>
          <a:noFill/>
        </p:spPr>
        <p:txBody>
          <a:bodyPr wrap="square" rtlCol="0">
            <a:spAutoFit/>
          </a:bodyPr>
          <a:lstStyle/>
          <a:p>
            <a:r>
              <a:rPr lang="fr-BE" sz="1400" dirty="0"/>
              <a:t>El </a:t>
            </a:r>
            <a:r>
              <a:rPr lang="fr-BE" sz="1400" dirty="0" err="1"/>
              <a:t>Parlamento</a:t>
            </a:r>
            <a:r>
              <a:rPr lang="fr-BE" sz="1400" dirty="0"/>
              <a:t> </a:t>
            </a:r>
            <a:r>
              <a:rPr lang="fr-BE" sz="1400" dirty="0" err="1"/>
              <a:t>Europeo</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164566" y="4365254"/>
            <a:ext cx="2441014" cy="307777"/>
          </a:xfrm>
          <a:prstGeom prst="rect">
            <a:avLst/>
          </a:prstGeom>
          <a:noFill/>
        </p:spPr>
        <p:txBody>
          <a:bodyPr wrap="square" rtlCol="0">
            <a:spAutoFit/>
          </a:bodyPr>
          <a:lstStyle/>
          <a:p>
            <a:r>
              <a:rPr lang="es-ES" sz="1400" dirty="0"/>
              <a:t>El Consejo de la Unión Europea</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Propone</a:t>
            </a:r>
            <a:r>
              <a:rPr lang="en-IE" sz="1400" dirty="0"/>
              <a:t> </a:t>
            </a:r>
            <a:r>
              <a:rPr lang="en-IE" sz="1400" dirty="0" err="1"/>
              <a:t>legislación</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NUEVA LEGISLACIÓN DE LA UE</a:t>
            </a:r>
            <a:endParaRPr lang="en-IE" sz="1600" dirty="0"/>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Adoptan, modifican o rechazan la propuesta legislativa</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Si se llega a un acuerdo</a:t>
            </a:r>
            <a:endParaRPr lang="en-IE" sz="14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22" name="Connecteur droit 7">
            <a:extLst>
              <a:ext uri="{FF2B5EF4-FFF2-40B4-BE49-F238E27FC236}">
                <a16:creationId xmlns:a16="http://schemas.microsoft.com/office/drawing/2014/main" id="{20AEFC96-86A5-934A-A758-ECEF939B2C7A}"/>
              </a:ext>
            </a:extLst>
          </p:cNvPr>
          <p:cNvCxnSpPr/>
          <p:nvPr/>
        </p:nvCxnSpPr>
        <p:spPr>
          <a:xfrm>
            <a:off x="8897781" y="405477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16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44161"/>
            <a:ext cx="7467422" cy="954107"/>
          </a:xfrm>
          <a:prstGeom prst="rect">
            <a:avLst/>
          </a:prstGeom>
        </p:spPr>
        <p:txBody>
          <a:bodyPr wrap="square">
            <a:spAutoFit/>
          </a:bodyPr>
          <a:lstStyle/>
          <a:p>
            <a:r>
              <a:rPr lang="es-ES" sz="2800" b="1" dirty="0">
                <a:solidFill>
                  <a:srgbClr val="FFC000"/>
                </a:solidFill>
                <a:latin typeface="Calibri" panose="020F0502020204030204" pitchFamily="34" charset="0"/>
                <a:cs typeface="Calibri" panose="020F0502020204030204" pitchFamily="34" charset="0"/>
              </a:rPr>
              <a:t>EL TRIBUNAL DE JUSTICIA DE LA UNIÓN EUROPEA</a:t>
            </a:r>
            <a:endParaRPr lang="fr-FR" sz="28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1420764548"/>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51241"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4" name="Rectangle 13">
            <a:extLst>
              <a:ext uri="{FF2B5EF4-FFF2-40B4-BE49-F238E27FC236}">
                <a16:creationId xmlns:a16="http://schemas.microsoft.com/office/drawing/2014/main" id="{29035EC9-303B-AE47-815D-6078FEB3C030}"/>
              </a:ext>
            </a:extLst>
          </p:cNvPr>
          <p:cNvSpPr/>
          <p:nvPr/>
        </p:nvSpPr>
        <p:spPr>
          <a:xfrm rot="16200000">
            <a:off x="7631727" y="5345727"/>
            <a:ext cx="2778325" cy="246221"/>
          </a:xfrm>
          <a:prstGeom prst="rect">
            <a:avLst/>
          </a:prstGeom>
        </p:spPr>
        <p:txBody>
          <a:bodyPr wrap="none">
            <a:spAutoFit/>
          </a:bodyPr>
          <a:lstStyle/>
          <a:p>
            <a:r>
              <a:rPr lang="es-ES" sz="1000" b="1" dirty="0">
                <a:solidFill>
                  <a:srgbClr val="FFA00E"/>
                </a:solidFill>
                <a:latin typeface="Arial" charset="0"/>
                <a:ea typeface="Arial" charset="0"/>
                <a:cs typeface="Arial" charset="0"/>
              </a:rPr>
              <a:t>¿CÓMO FUNCIONA LA UNIÓN EUROPEA?</a:t>
            </a:r>
          </a:p>
        </p:txBody>
      </p:sp>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3" name="Connecteur droit 7">
            <a:extLst>
              <a:ext uri="{FF2B5EF4-FFF2-40B4-BE49-F238E27FC236}">
                <a16:creationId xmlns:a16="http://schemas.microsoft.com/office/drawing/2014/main" id="{20AEFC96-86A5-934A-A758-ECEF939B2C7A}"/>
              </a:ext>
            </a:extLst>
          </p:cNvPr>
          <p:cNvCxnSpPr/>
          <p:nvPr/>
        </p:nvCxnSpPr>
        <p:spPr>
          <a:xfrm>
            <a:off x="8897781" y="405477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08156"/>
            <a:ext cx="6816095" cy="584775"/>
          </a:xfrm>
          <a:prstGeom prst="rect">
            <a:avLst/>
          </a:prstGeom>
          <a:noFill/>
        </p:spPr>
        <p:txBody>
          <a:bodyPr wrap="square" rtlCol="0">
            <a:spAutoFit/>
          </a:bodyPr>
          <a:lstStyle/>
          <a:p>
            <a:r>
              <a:rPr lang="es-ES" sz="3200" b="1" dirty="0">
                <a:solidFill>
                  <a:srgbClr val="FFC000"/>
                </a:solidFill>
                <a:latin typeface="Calibri" panose="020F0502020204030204" pitchFamily="34" charset="0"/>
                <a:cs typeface="Calibri" panose="020F0502020204030204" pitchFamily="34" charset="0"/>
              </a:rPr>
              <a:t>EL TRIBUNAL DE CUENTAS EUROPEO</a:t>
            </a:r>
            <a:endParaRPr lang="fr-BE" sz="3200" dirty="0">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7631727" y="5345727"/>
            <a:ext cx="2778325" cy="246221"/>
          </a:xfrm>
          <a:prstGeom prst="rect">
            <a:avLst/>
          </a:prstGeom>
        </p:spPr>
        <p:txBody>
          <a:bodyPr wrap="none">
            <a:spAutoFit/>
          </a:bodyPr>
          <a:lstStyle/>
          <a:p>
            <a:pPr lvl="0">
              <a:defRPr/>
            </a:pPr>
            <a:r>
              <a:rPr lang="es-ES" sz="1000" b="1" dirty="0">
                <a:solidFill>
                  <a:srgbClr val="FFA00E"/>
                </a:solidFill>
                <a:latin typeface="Arial" charset="0"/>
                <a:ea typeface="Arial" charset="0"/>
                <a:cs typeface="Arial" charset="0"/>
              </a:rPr>
              <a:t>¿CÓMO FUNCIONA LA UNIÓN EUROPEA?</a:t>
            </a:r>
          </a:p>
        </p:txBody>
      </p: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3736046144"/>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1600719285"/>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77225" y="150549"/>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05477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208972"/>
            <a:ext cx="6097290"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EL BANCO CENTRAL EUROPEO</a:t>
            </a:r>
          </a:p>
        </p:txBody>
      </p:sp>
      <p:sp>
        <p:nvSpPr>
          <p:cNvPr id="10" name="Rectangle 9">
            <a:extLst>
              <a:ext uri="{FF2B5EF4-FFF2-40B4-BE49-F238E27FC236}">
                <a16:creationId xmlns:a16="http://schemas.microsoft.com/office/drawing/2014/main" id="{29035EC9-303B-AE47-815D-6078FEB3C030}"/>
              </a:ext>
            </a:extLst>
          </p:cNvPr>
          <p:cNvSpPr/>
          <p:nvPr/>
        </p:nvSpPr>
        <p:spPr>
          <a:xfrm rot="16200000">
            <a:off x="7631727" y="5399583"/>
            <a:ext cx="2778325" cy="246221"/>
          </a:xfrm>
          <a:prstGeom prst="rect">
            <a:avLst/>
          </a:prstGeom>
        </p:spPr>
        <p:txBody>
          <a:bodyPr wrap="none">
            <a:spAutoFit/>
          </a:bodyPr>
          <a:lstStyle/>
          <a:p>
            <a:r>
              <a:rPr lang="es-ES" sz="1000" b="1" dirty="0">
                <a:solidFill>
                  <a:srgbClr val="FFA00E"/>
                </a:solidFill>
                <a:latin typeface="Arial" charset="0"/>
                <a:ea typeface="Arial" charset="0"/>
                <a:cs typeface="Arial" charset="0"/>
              </a:rPr>
              <a:t>¿CÓMO FUNCIONA LA UNIÓN EUROPEA?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1140009662"/>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405477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a:extLst>
            <a:ext uri="{FF2B5EF4-FFF2-40B4-BE49-F238E27FC236}">
              <a16:creationId xmlns:a16="http://schemas.microsoft.com/office/drawing/2014/main" id="{2C6D65C8-0976-FDF2-D276-E02623E6C1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FA2720-EC7A-D6E1-4D01-D4F755B97675}"/>
              </a:ext>
            </a:extLst>
          </p:cNvPr>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a:extLst>
              <a:ext uri="{FF2B5EF4-FFF2-40B4-BE49-F238E27FC236}">
                <a16:creationId xmlns:a16="http://schemas.microsoft.com/office/drawing/2014/main" id="{73D38442-B7B4-338D-3065-FD02FD077252}"/>
              </a:ext>
            </a:extLst>
          </p:cNvPr>
          <p:cNvSpPr/>
          <p:nvPr/>
        </p:nvSpPr>
        <p:spPr>
          <a:xfrm rot="5400000">
            <a:off x="1300454" y="2651663"/>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6" name="ZoneTexte 5">
            <a:extLst>
              <a:ext uri="{FF2B5EF4-FFF2-40B4-BE49-F238E27FC236}">
                <a16:creationId xmlns:a16="http://schemas.microsoft.com/office/drawing/2014/main" id="{F107FC38-AE95-ECCA-2470-8A71EC0D5A7A}"/>
              </a:ext>
            </a:extLst>
          </p:cNvPr>
          <p:cNvSpPr txBox="1"/>
          <p:nvPr/>
        </p:nvSpPr>
        <p:spPr>
          <a:xfrm>
            <a:off x="2432758" y="2723167"/>
            <a:ext cx="5337847" cy="2308324"/>
          </a:xfrm>
          <a:prstGeom prst="rect">
            <a:avLst/>
          </a:prstGeom>
          <a:noFill/>
        </p:spPr>
        <p:txBody>
          <a:bodyPr wrap="square" lIns="91440" tIns="45720" rIns="91440" bIns="45720" rtlCol="0" anchor="t">
            <a:spAutoFit/>
          </a:bodyPr>
          <a:lstStyle/>
          <a:p>
            <a:r>
              <a:rPr lang="en-IE" sz="4800" b="1" dirty="0">
                <a:solidFill>
                  <a:schemeClr val="bg1"/>
                </a:solidFill>
              </a:rPr>
              <a:t>¡TÚ </a:t>
            </a:r>
            <a:r>
              <a:rPr lang="en-IE" sz="4800" b="1" dirty="0" err="1">
                <a:solidFill>
                  <a:schemeClr val="bg1"/>
                </a:solidFill>
              </a:rPr>
              <a:t>puedes</a:t>
            </a:r>
            <a:r>
              <a:rPr lang="en-IE" sz="4800" b="1" dirty="0">
                <a:solidFill>
                  <a:schemeClr val="bg1"/>
                </a:solidFill>
              </a:rPr>
              <a:t> </a:t>
            </a:r>
            <a:r>
              <a:rPr lang="en-IE" sz="4800" b="1" dirty="0" err="1">
                <a:solidFill>
                  <a:schemeClr val="bg1"/>
                </a:solidFill>
              </a:rPr>
              <a:t>ayudar</a:t>
            </a:r>
            <a:r>
              <a:rPr lang="en-IE" sz="4800" b="1" dirty="0">
                <a:solidFill>
                  <a:schemeClr val="bg1"/>
                </a:solidFill>
              </a:rPr>
              <a:t> a </a:t>
            </a:r>
            <a:r>
              <a:rPr lang="en-IE" sz="4800" b="1" dirty="0" err="1">
                <a:solidFill>
                  <a:schemeClr val="bg1"/>
                </a:solidFill>
              </a:rPr>
              <a:t>hacer</a:t>
            </a:r>
            <a:r>
              <a:rPr lang="en-IE" sz="4800" b="1" dirty="0">
                <a:solidFill>
                  <a:schemeClr val="bg1"/>
                </a:solidFill>
              </a:rPr>
              <a:t> la Europa que </a:t>
            </a:r>
            <a:r>
              <a:rPr lang="en-IE" sz="4800" b="1" dirty="0" err="1">
                <a:solidFill>
                  <a:schemeClr val="bg1"/>
                </a:solidFill>
              </a:rPr>
              <a:t>quieres</a:t>
            </a:r>
            <a:r>
              <a:rPr lang="en-IE" sz="4800" b="1"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366900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7BC97-A11C-85DD-968F-450A22937B2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E6D7ECF-AD4B-DC6E-36E6-9EC1A2559C1E}"/>
              </a:ext>
            </a:extLst>
          </p:cNvPr>
          <p:cNvGraphicFramePr>
            <a:graphicFrameLocks noGrp="1"/>
          </p:cNvGraphicFramePr>
          <p:nvPr>
            <p:ph idx="1"/>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55CD4693-E6FD-44D5-E230-1722712425FA}"/>
              </a:ext>
            </a:extLst>
          </p:cNvPr>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a:extLst>
              <a:ext uri="{FF2B5EF4-FFF2-40B4-BE49-F238E27FC236}">
                <a16:creationId xmlns:a16="http://schemas.microsoft.com/office/drawing/2014/main" id="{134495FB-3235-3B52-AE68-382B9105EEF3}"/>
              </a:ext>
            </a:extLst>
          </p:cNvPr>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a:extLst>
              <a:ext uri="{FF2B5EF4-FFF2-40B4-BE49-F238E27FC236}">
                <a16:creationId xmlns:a16="http://schemas.microsoft.com/office/drawing/2014/main" id="{9FCA7B4C-01F7-72C1-C5D3-136DBC9689EC}"/>
              </a:ext>
            </a:extLst>
          </p:cNvPr>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sp>
        <p:nvSpPr>
          <p:cNvPr id="9" name="TextBox 8">
            <a:extLst>
              <a:ext uri="{FF2B5EF4-FFF2-40B4-BE49-F238E27FC236}">
                <a16:creationId xmlns:a16="http://schemas.microsoft.com/office/drawing/2014/main" id="{4C1B00CE-CE7E-8D66-D94A-79E1D28E7582}"/>
              </a:ext>
            </a:extLst>
          </p:cNvPr>
          <p:cNvSpPr txBox="1"/>
          <p:nvPr/>
        </p:nvSpPr>
        <p:spPr>
          <a:xfrm>
            <a:off x="8839200" y="4792337"/>
            <a:ext cx="338554" cy="2065663"/>
          </a:xfrm>
          <a:prstGeom prst="rect">
            <a:avLst/>
          </a:prstGeom>
          <a:noFill/>
        </p:spPr>
        <p:txBody>
          <a:bodyPr vert="vert270" wrap="square" rtlCol="0">
            <a:spAutoFit/>
          </a:bodyPr>
          <a:lstStyle/>
          <a:p>
            <a:r>
              <a:rPr lang="en-IE" sz="1000" b="1">
                <a:solidFill>
                  <a:srgbClr val="FFC000"/>
                </a:solidFill>
                <a:latin typeface="Arial" panose="020B0604020202020204" pitchFamily="34" charset="0"/>
                <a:cs typeface="Arial" panose="020B0604020202020204" pitchFamily="34" charset="0"/>
              </a:rPr>
              <a:t>HOW YOU CAN SHAPE EUROPE</a:t>
            </a:r>
          </a:p>
        </p:txBody>
      </p:sp>
      <p:cxnSp>
        <p:nvCxnSpPr>
          <p:cNvPr id="10" name="Connecteur droit 10">
            <a:extLst>
              <a:ext uri="{FF2B5EF4-FFF2-40B4-BE49-F238E27FC236}">
                <a16:creationId xmlns:a16="http://schemas.microsoft.com/office/drawing/2014/main" id="{10FB8842-C123-B9CE-D211-12A3021F5E3A}"/>
              </a:ext>
            </a:extLst>
          </p:cNvPr>
          <p:cNvCxnSpPr/>
          <p:nvPr/>
        </p:nvCxnSpPr>
        <p:spPr>
          <a:xfrm>
            <a:off x="8897779" y="4792337"/>
            <a:ext cx="246221"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2E54047-89FE-0CD6-E005-7ED18189B8E7}"/>
              </a:ext>
            </a:extLst>
          </p:cNvPr>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832" name="ZoneTexte 1">
            <a:extLst>
              <a:ext uri="{FF2B5EF4-FFF2-40B4-BE49-F238E27FC236}">
                <a16:creationId xmlns:a16="http://schemas.microsoft.com/office/drawing/2014/main" id="{EAB918C0-49F4-4D3A-BED6-12B81054F2F1}"/>
              </a:ext>
            </a:extLst>
          </p:cNvPr>
          <p:cNvSpPr txBox="1"/>
          <p:nvPr/>
        </p:nvSpPr>
        <p:spPr>
          <a:xfrm>
            <a:off x="967899" y="197833"/>
            <a:ext cx="7705454" cy="107721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E" sz="3200" b="1">
                <a:solidFill>
                  <a:srgbClr val="FFC000"/>
                </a:solidFill>
                <a:cs typeface="Calibri"/>
              </a:rPr>
              <a:t>¡TÚ </a:t>
            </a:r>
            <a:r>
              <a:rPr lang="en-IE" sz="3200" b="1" err="1">
                <a:solidFill>
                  <a:srgbClr val="FFC000"/>
                </a:solidFill>
                <a:cs typeface="Calibri"/>
              </a:rPr>
              <a:t>puedes</a:t>
            </a:r>
            <a:r>
              <a:rPr lang="en-IE" sz="3200" b="1">
                <a:solidFill>
                  <a:srgbClr val="FFC000"/>
                </a:solidFill>
                <a:cs typeface="Calibri"/>
              </a:rPr>
              <a:t> </a:t>
            </a:r>
            <a:r>
              <a:rPr lang="en-IE" sz="3200" b="1" err="1">
                <a:solidFill>
                  <a:srgbClr val="FFC000"/>
                </a:solidFill>
                <a:cs typeface="Calibri"/>
              </a:rPr>
              <a:t>ayudar</a:t>
            </a:r>
            <a:r>
              <a:rPr lang="en-IE" sz="3200" b="1">
                <a:solidFill>
                  <a:srgbClr val="FFC000"/>
                </a:solidFill>
                <a:cs typeface="Calibri"/>
              </a:rPr>
              <a:t> a hacer la Europa que </a:t>
            </a:r>
            <a:r>
              <a:rPr lang="en-IE" sz="3200" b="1" err="1">
                <a:solidFill>
                  <a:srgbClr val="FFC000"/>
                </a:solidFill>
                <a:cs typeface="Calibri"/>
              </a:rPr>
              <a:t>quieres</a:t>
            </a:r>
            <a:r>
              <a:rPr lang="en-IE" sz="3200" b="1">
                <a:solidFill>
                  <a:srgbClr val="FFC000"/>
                </a:solidFill>
                <a:cs typeface="Calibri"/>
              </a:rPr>
              <a:t>!</a:t>
            </a:r>
            <a:endParaRPr lang="en-US"/>
          </a:p>
        </p:txBody>
      </p:sp>
      <p:sp>
        <p:nvSpPr>
          <p:cNvPr id="833" name="Larme 6">
            <a:extLst>
              <a:ext uri="{FF2B5EF4-FFF2-40B4-BE49-F238E27FC236}">
                <a16:creationId xmlns:a16="http://schemas.microsoft.com/office/drawing/2014/main" id="{C6FA5732-686E-7742-9EC1-DB83AFC7D1DC}"/>
              </a:ext>
            </a:extLst>
          </p:cNvPr>
          <p:cNvSpPr/>
          <p:nvPr/>
        </p:nvSpPr>
        <p:spPr>
          <a:xfrm rot="5400000">
            <a:off x="336989" y="198554"/>
            <a:ext cx="583321" cy="594275"/>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solidFill>
                <a:srgbClr val="FFC000"/>
              </a:solidFill>
              <a:highlight>
                <a:srgbClr val="E65657"/>
              </a:highlight>
            </a:endParaRPr>
          </a:p>
        </p:txBody>
      </p:sp>
    </p:spTree>
    <p:extLst>
      <p:ext uri="{BB962C8B-B14F-4D97-AF65-F5344CB8AC3E}">
        <p14:creationId xmlns:p14="http://schemas.microsoft.com/office/powerpoint/2010/main" val="2950166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64189"/>
            <a:ext cx="8002233" cy="523220"/>
          </a:xfrm>
          <a:prstGeom prst="rect">
            <a:avLst/>
          </a:prstGeom>
          <a:noFill/>
        </p:spPr>
        <p:txBody>
          <a:bodyPr wrap="square" rtlCol="0">
            <a:spAutoFit/>
          </a:bodyPr>
          <a:lstStyle/>
          <a:p>
            <a:r>
              <a:rPr lang="es-ES" sz="2800" b="1" dirty="0">
                <a:solidFill>
                  <a:srgbClr val="E65657"/>
                </a:solidFill>
                <a:latin typeface="Calibri" panose="020F0502020204030204" pitchFamily="34" charset="0"/>
                <a:cs typeface="Calibri" panose="020F0502020204030204" pitchFamily="34" charset="0"/>
              </a:rPr>
              <a:t>¿CÓMO PUEDO SABER MÁS COSAS SOBRE LA UE?</a:t>
            </a:r>
            <a:endParaRPr lang="fr-FR" sz="2800" b="1" dirty="0">
              <a:solidFill>
                <a:srgbClr val="E65657"/>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7304911" y="5016915"/>
            <a:ext cx="3435950" cy="246221"/>
          </a:xfrm>
          <a:prstGeom prst="rect">
            <a:avLst/>
          </a:prstGeom>
          <a:solidFill>
            <a:schemeClr val="bg1"/>
          </a:solidFill>
        </p:spPr>
        <p:txBody>
          <a:bodyPr wrap="square">
            <a:spAutoFit/>
          </a:bodyPr>
          <a:lstStyle/>
          <a:p>
            <a:r>
              <a:rPr lang="es-ES" sz="1000" b="1" dirty="0">
                <a:solidFill>
                  <a:srgbClr val="FF5050"/>
                </a:solidFill>
                <a:latin typeface="Arial" charset="0"/>
                <a:ea typeface="Arial" charset="0"/>
                <a:cs typeface="Arial" charset="0"/>
              </a:rPr>
              <a:t>¿CÓMO PUEDO SABER MÁS COSAS SOBRE LA UE?</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899775" y="3419964"/>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49734" y="3422051"/>
            <a:ext cx="3447212"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es-ES" b="1" dirty="0"/>
              <a:t>Lo que Europa hace por mí</a:t>
            </a:r>
          </a:p>
          <a:p>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2703837" cy="1754326"/>
          </a:xfrm>
          <a:prstGeom prst="rect">
            <a:avLst/>
          </a:prstGeom>
          <a:noFill/>
        </p:spPr>
        <p:txBody>
          <a:bodyPr wrap="square" rtlCol="0">
            <a:spAutoFit/>
          </a:bodyPr>
          <a:lstStyle/>
          <a:p>
            <a:r>
              <a:rPr lang="en-GB" b="1" dirty="0" err="1"/>
              <a:t>Sitio</a:t>
            </a:r>
            <a:r>
              <a:rPr lang="en-GB" b="1" dirty="0"/>
              <a:t> web Europa</a:t>
            </a:r>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en-US" b="1" dirty="0" err="1">
                <a:cs typeface="Arial" panose="020B0604020202020204" pitchFamily="34" charset="0"/>
              </a:rPr>
              <a:t>Oficina</a:t>
            </a:r>
            <a:r>
              <a:rPr lang="en-US" b="1" dirty="0">
                <a:cs typeface="Arial" panose="020B0604020202020204" pitchFamily="34" charset="0"/>
              </a:rPr>
              <a:t> de </a:t>
            </a:r>
            <a:r>
              <a:rPr lang="en-US" b="1" dirty="0" err="1">
                <a:cs typeface="Arial" panose="020B0604020202020204" pitchFamily="34" charset="0"/>
              </a:rPr>
              <a:t>Publicaciones</a:t>
            </a:r>
            <a:endParaRPr lang="en-US" b="1" dirty="0">
              <a:cs typeface="Arial" panose="020B0604020202020204" pitchFamily="34" charset="0"/>
            </a:endParaRPr>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es-ES" b="1" dirty="0"/>
              <a:t>Boletín de la zona de aprendizaje</a:t>
            </a:r>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3" y="2790536"/>
            <a:ext cx="4241899" cy="923330"/>
          </a:xfrm>
          <a:prstGeom prst="rect">
            <a:avLst/>
          </a:prstGeom>
        </p:spPr>
        <p:txBody>
          <a:bodyPr wrap="square">
            <a:spAutoFit/>
          </a:bodyPr>
          <a:lstStyle/>
          <a:p>
            <a:r>
              <a:rPr lang="en-GB" b="1" dirty="0"/>
              <a:t>Zona de </a:t>
            </a:r>
            <a:r>
              <a:rPr lang="en-GB" b="1" dirty="0" err="1"/>
              <a:t>aprendizaje</a:t>
            </a:r>
            <a:endParaRPr lang="en-GB" b="1" dirty="0"/>
          </a:p>
          <a:p>
            <a:r>
              <a:rPr lang="en-GB" b="1" dirty="0">
                <a:hlinkClick r:id="rId10"/>
              </a:rPr>
              <a:t>europa.eu/learning-corner/</a:t>
            </a:r>
            <a:r>
              <a:rPr lang="en-GB" b="1" dirty="0" err="1">
                <a:hlinkClick r:id="rId10"/>
              </a:rPr>
              <a:t>home_es</a:t>
            </a:r>
            <a:endParaRPr lang="en-GB" b="1" dirty="0"/>
          </a:p>
          <a:p>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8" y="2397030"/>
            <a:ext cx="4568796" cy="1938992"/>
          </a:xfrm>
          <a:prstGeom prst="rect">
            <a:avLst/>
          </a:prstGeom>
          <a:noFill/>
        </p:spPr>
        <p:txBody>
          <a:bodyPr wrap="square" rtlCol="0">
            <a:spAutoFit/>
          </a:bodyPr>
          <a:lstStyle/>
          <a:p>
            <a:pPr algn="ctr"/>
            <a:r>
              <a:rPr lang="fr-FR" sz="6000" b="1" dirty="0">
                <a:solidFill>
                  <a:schemeClr val="bg1"/>
                </a:solidFill>
              </a:rPr>
              <a:t>¿TE SIENTES EUROPEO?</a:t>
            </a:r>
            <a:endParaRPr lang="fr-FR" sz="60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760363" y="4336022"/>
            <a:ext cx="4137011" cy="369332"/>
          </a:xfrm>
          <a:prstGeom prst="rect">
            <a:avLst/>
          </a:prstGeom>
          <a:noFill/>
        </p:spPr>
        <p:txBody>
          <a:bodyPr wrap="square" rtlCol="0">
            <a:spAutoFit/>
          </a:bodyPr>
          <a:lstStyle/>
          <a:p>
            <a:r>
              <a:rPr lang="es-ES" i="1" dirty="0">
                <a:solidFill>
                  <a:schemeClr val="bg1"/>
                </a:solidFill>
              </a:rPr>
              <a:t>¿QUÉ HACE QUE TE SIENTAS EUROPEO? </a:t>
            </a:r>
            <a:endParaRPr lang="fr-BE" i="1" dirty="0">
              <a:solidFill>
                <a:schemeClr val="bg1"/>
              </a:solidFill>
            </a:endParaRP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6798868" cy="584775"/>
          </a:xfrm>
          <a:prstGeom prst="rect">
            <a:avLst/>
          </a:prstGeom>
          <a:noFill/>
        </p:spPr>
        <p:txBody>
          <a:bodyPr wrap="square" rtlCol="0">
            <a:spAutoFit/>
          </a:bodyPr>
          <a:lstStyle/>
          <a:p>
            <a:r>
              <a:rPr lang="fr-BE" sz="3200" b="1" dirty="0">
                <a:solidFill>
                  <a:srgbClr val="00B050"/>
                </a:solidFill>
              </a:rPr>
              <a:t>NOS MANTENEMOS EN CONTACTO</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7818622" y="5549556"/>
            <a:ext cx="2404533" cy="246221"/>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NOS MANTENEMOS EN CONTACTO</a:t>
            </a:r>
          </a:p>
        </p:txBody>
      </p:sp>
      <p:cxnSp>
        <p:nvCxnSpPr>
          <p:cNvPr id="15" name="Straight Connector 14"/>
          <p:cNvCxnSpPr/>
          <p:nvPr/>
        </p:nvCxnSpPr>
        <p:spPr>
          <a:xfrm>
            <a:off x="8886783" y="4465094"/>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0" y="4236112"/>
            <a:ext cx="4282223" cy="1138773"/>
          </a:xfrm>
          <a:prstGeom prst="rect">
            <a:avLst/>
          </a:prstGeom>
          <a:noFill/>
        </p:spPr>
        <p:txBody>
          <a:bodyPr wrap="square" rtlCol="0">
            <a:spAutoFit/>
          </a:bodyPr>
          <a:lstStyle/>
          <a:p>
            <a:r>
              <a:rPr lang="en-US" dirty="0" err="1">
                <a:cs typeface="Arial" panose="020B0604020202020204" pitchFamily="34" charset="0"/>
              </a:rPr>
              <a:t>Número</a:t>
            </a:r>
            <a:r>
              <a:rPr lang="en-US" dirty="0">
                <a:cs typeface="Arial" panose="020B0604020202020204" pitchFamily="34" charset="0"/>
              </a:rPr>
              <a:t> de </a:t>
            </a:r>
            <a:r>
              <a:rPr lang="en-US" dirty="0" err="1">
                <a:cs typeface="Arial" panose="020B0604020202020204" pitchFamily="34" charset="0"/>
              </a:rPr>
              <a:t>teléfono</a:t>
            </a:r>
            <a:r>
              <a:rPr lang="en-US" dirty="0">
                <a:cs typeface="Arial" panose="020B0604020202020204" pitchFamily="34" charset="0"/>
              </a:rPr>
              <a:t> </a:t>
            </a:r>
            <a:r>
              <a:rPr lang="en-US" dirty="0" err="1">
                <a:cs typeface="Arial" panose="020B0604020202020204" pitchFamily="34" charset="0"/>
              </a:rPr>
              <a:t>gratuito</a:t>
            </a:r>
            <a:r>
              <a:rPr lang="en-US" dirty="0">
                <a:cs typeface="Arial" panose="020B0604020202020204" pitchFamily="34" charset="0"/>
              </a:rPr>
              <a:t>:</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157185" y="968722"/>
            <a:ext cx="2132178" cy="461665"/>
          </a:xfrm>
          <a:prstGeom prst="rect">
            <a:avLst/>
          </a:prstGeom>
          <a:noFill/>
        </p:spPr>
        <p:txBody>
          <a:bodyPr wrap="square" rtlCol="0">
            <a:spAutoFit/>
          </a:bodyPr>
          <a:lstStyle/>
          <a:p>
            <a:pPr algn="ctr"/>
            <a:r>
              <a:rPr lang="en-GB" sz="2400" dirty="0" err="1"/>
              <a:t>En</a:t>
            </a:r>
            <a:r>
              <a:rPr lang="en-GB" sz="2400" dirty="0"/>
              <a:t> persona</a:t>
            </a:r>
          </a:p>
        </p:txBody>
      </p:sp>
      <p:sp>
        <p:nvSpPr>
          <p:cNvPr id="29" name="TextBox 28"/>
          <p:cNvSpPr txBox="1"/>
          <p:nvPr/>
        </p:nvSpPr>
        <p:spPr>
          <a:xfrm>
            <a:off x="4536174" y="964776"/>
            <a:ext cx="4507982" cy="461665"/>
          </a:xfrm>
          <a:prstGeom prst="rect">
            <a:avLst/>
          </a:prstGeom>
          <a:noFill/>
        </p:spPr>
        <p:txBody>
          <a:bodyPr wrap="square" rtlCol="0">
            <a:spAutoFit/>
          </a:bodyPr>
          <a:lstStyle/>
          <a:p>
            <a:pPr algn="ctr"/>
            <a:r>
              <a:rPr lang="fr-BE" sz="2400" dirty="0"/>
              <a:t>En las </a:t>
            </a:r>
            <a:r>
              <a:rPr lang="fr-BE" sz="2400" dirty="0" err="1"/>
              <a:t>redes</a:t>
            </a:r>
            <a:r>
              <a:rPr lang="fr-BE" sz="2400" dirty="0"/>
              <a:t> sociales</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dirty="0">
              <a:solidFill>
                <a:schemeClr val="bg1"/>
              </a:solidFill>
              <a:hlinkClick r:id="rId4"/>
            </a:endParaRPr>
          </a:p>
          <a:p>
            <a:r>
              <a:rPr lang="es-ES" b="1" u="sng" dirty="0">
                <a:hlinkClick r:id="rId5"/>
              </a:rPr>
              <a:t>europa.eu/</a:t>
            </a:r>
            <a:r>
              <a:rPr lang="es-ES" b="1" u="sng" dirty="0" err="1">
                <a:hlinkClick r:id="rId5"/>
              </a:rPr>
              <a:t>european-union</a:t>
            </a:r>
            <a:r>
              <a:rPr lang="es-ES" b="1" u="sng" dirty="0">
                <a:hlinkClick r:id="rId5"/>
              </a:rPr>
              <a:t>/</a:t>
            </a:r>
            <a:r>
              <a:rPr lang="es-ES" b="1" u="sng" dirty="0" err="1">
                <a:hlinkClick r:id="rId5"/>
              </a:rPr>
              <a:t>contact_es</a:t>
            </a:r>
            <a:endParaRPr lang="es-ES" b="1" u="sng" dirty="0"/>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dirty="0">
                <a:cs typeface="Arial" panose="020B0604020202020204" pitchFamily="34" charset="0"/>
              </a:rPr>
              <a:t>&gt; </a:t>
            </a:r>
            <a:r>
              <a:rPr lang="es-ES" dirty="0"/>
              <a:t>¿Tienes preguntas sobre la UE? </a:t>
            </a:r>
            <a:r>
              <a:rPr lang="es-ES" b="1" dirty="0" err="1"/>
              <a:t>Europe</a:t>
            </a:r>
            <a:r>
              <a:rPr lang="es-ES" b="1" dirty="0"/>
              <a:t> </a:t>
            </a:r>
            <a:r>
              <a:rPr lang="es-ES" b="1" dirty="0" err="1"/>
              <a:t>Direct</a:t>
            </a:r>
            <a:r>
              <a:rPr lang="es-ES" b="1" dirty="0"/>
              <a:t> </a:t>
            </a:r>
            <a:r>
              <a:rPr lang="es-ES" dirty="0"/>
              <a:t>puede ayudarte</a:t>
            </a:r>
            <a:endParaRPr lang="en-US" dirty="0"/>
          </a:p>
        </p:txBody>
      </p:sp>
      <p:sp>
        <p:nvSpPr>
          <p:cNvPr id="5" name="Rectangle 4"/>
          <p:cNvSpPr/>
          <p:nvPr/>
        </p:nvSpPr>
        <p:spPr>
          <a:xfrm>
            <a:off x="169649" y="4877219"/>
            <a:ext cx="4115727" cy="1477328"/>
          </a:xfrm>
          <a:prstGeom prst="rect">
            <a:avLst/>
          </a:prstGeom>
        </p:spPr>
        <p:txBody>
          <a:bodyPr wrap="square">
            <a:spAutoFit/>
          </a:bodyPr>
          <a:lstStyle/>
          <a:p>
            <a:r>
              <a:rPr lang="en-US" dirty="0"/>
              <a:t>&gt; </a:t>
            </a:r>
            <a:r>
              <a:rPr lang="es-ES" dirty="0"/>
              <a:t>Encuentra un centro de la UE cerca de ti para quedar, preguntar y charlar sobre la UE.</a:t>
            </a:r>
          </a:p>
          <a:p>
            <a:r>
              <a:rPr lang="es-ES" b="1" u="sng" dirty="0">
                <a:hlinkClick r:id="rId6"/>
              </a:rPr>
              <a:t>europa.eu/</a:t>
            </a:r>
            <a:r>
              <a:rPr lang="es-ES" b="1" u="sng" dirty="0" err="1">
                <a:hlinkClick r:id="rId6"/>
              </a:rPr>
              <a:t>european-union</a:t>
            </a:r>
            <a:r>
              <a:rPr lang="es-ES" b="1" u="sng" dirty="0">
                <a:hlinkClick r:id="rId6"/>
              </a:rPr>
              <a:t>/</a:t>
            </a:r>
            <a:r>
              <a:rPr lang="es-ES" b="1" u="sng" dirty="0" err="1">
                <a:hlinkClick r:id="rId6"/>
              </a:rPr>
              <a:t>contact-eu</a:t>
            </a:r>
            <a:r>
              <a:rPr lang="es-ES" b="1" u="sng" dirty="0">
                <a:hlinkClick r:id="rId6"/>
              </a:rPr>
              <a:t>/</a:t>
            </a:r>
            <a:r>
              <a:rPr lang="es-ES" b="1" u="sng" dirty="0" err="1">
                <a:hlinkClick r:id="rId6"/>
              </a:rPr>
              <a:t>meet-us_es</a:t>
            </a:r>
            <a:endParaRPr lang="en-US" dirty="0"/>
          </a:p>
        </p:txBody>
      </p:sp>
      <p:sp>
        <p:nvSpPr>
          <p:cNvPr id="19" name="Rectangle 18"/>
          <p:cNvSpPr/>
          <p:nvPr/>
        </p:nvSpPr>
        <p:spPr>
          <a:xfrm>
            <a:off x="4582994" y="4657590"/>
            <a:ext cx="4572000" cy="1754326"/>
          </a:xfrm>
          <a:prstGeom prst="rect">
            <a:avLst/>
          </a:prstGeom>
        </p:spPr>
        <p:txBody>
          <a:bodyPr wrap="square" lIns="91440" tIns="45720" rIns="91440" bIns="45720" anchor="t">
            <a:spAutoFit/>
          </a:bodyPr>
          <a:lstStyle/>
          <a:p>
            <a:r>
              <a:rPr lang="es-ES" dirty="0"/>
              <a:t>Utiliza la </a:t>
            </a:r>
            <a:r>
              <a:rPr lang="es-ES" b="1" dirty="0"/>
              <a:t>herramienta de búsqueda</a:t>
            </a:r>
            <a:r>
              <a:rPr lang="es-ES" dirty="0"/>
              <a:t> para encontrar las cuentas de la UE en las redes sociales.</a:t>
            </a:r>
            <a:endParaRPr lang="en-US" dirty="0"/>
          </a:p>
          <a:p>
            <a:endParaRPr lang="es-ES" b="1" u="sng" dirty="0">
              <a:hlinkClick r:id="rId7"/>
            </a:endParaRPr>
          </a:p>
          <a:p>
            <a:r>
              <a:rPr lang="es-ES" b="1" u="sng" dirty="0">
                <a:hlinkClick r:id="rId8"/>
              </a:rPr>
              <a:t>europa.eu/european-union/contact/social-networks_es</a:t>
            </a:r>
            <a:endParaRPr lang="en-US"/>
          </a:p>
        </p:txBody>
      </p:sp>
      <p:pic>
        <p:nvPicPr>
          <p:cNvPr id="17" name="Picture 3" descr="image0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a:t>¡</a:t>
            </a:r>
            <a:r>
              <a:rPr lang="en-IE" b="1" dirty="0" err="1"/>
              <a:t>Gracias</a:t>
            </a:r>
            <a:r>
              <a:rPr lang="en-IE" b="1" dirty="0"/>
              <a:t>!</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24527"/>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a:solidFill>
                  <a:srgbClr val="FFFFFF">
                    <a:lumMod val="50000"/>
                  </a:srgbClr>
                </a:solidFill>
              </a:rPr>
              <a:t>Unión </a:t>
            </a:r>
            <a:r>
              <a:rPr lang="en-US" sz="788" b="1" dirty="0" err="1">
                <a:solidFill>
                  <a:srgbClr val="FFFFFF">
                    <a:lumMod val="50000"/>
                  </a:srgbClr>
                </a:solidFill>
              </a:rPr>
              <a:t>Europea</a:t>
            </a:r>
            <a:r>
              <a:rPr lang="en-US" sz="788" b="1" dirty="0">
                <a:solidFill>
                  <a:srgbClr val="FFFFFF">
                    <a:lumMod val="50000"/>
                  </a:srgbClr>
                </a:solidFill>
              </a:rPr>
              <a:t>, 2022</a:t>
            </a:r>
            <a:endParaRPr lang="en-US" sz="788" b="1" dirty="0">
              <a:solidFill>
                <a:srgbClr val="FFFFFF">
                  <a:lumMod val="50000"/>
                </a:srgbClr>
              </a:solidFill>
              <a:latin typeface="Arial"/>
            </a:endParaRPr>
          </a:p>
          <a:p>
            <a:pPr defTabSz="685800">
              <a:spcAft>
                <a:spcPts val="1350"/>
              </a:spcAft>
              <a:buClr>
                <a:srgbClr val="034EA2"/>
              </a:buClr>
            </a:pPr>
            <a:r>
              <a:rPr lang="es-ES" sz="788" dirty="0">
                <a:solidFill>
                  <a:srgbClr val="FFFFFF">
                    <a:lumMod val="50000"/>
                  </a:srgbClr>
                </a:solidFill>
              </a:rPr>
              <a:t>Salvo que se indique otra cosa, la reutilización del presente documento está autorizada en virtud de una licencia </a:t>
            </a:r>
            <a:r>
              <a:rPr lang="es-ES" sz="788" dirty="0" err="1">
                <a:solidFill>
                  <a:srgbClr val="FFFFFF">
                    <a:lumMod val="50000"/>
                  </a:srgbClr>
                </a:solidFill>
              </a:rPr>
              <a:t>Creative</a:t>
            </a:r>
            <a:r>
              <a:rPr lang="es-ES" sz="788" dirty="0">
                <a:solidFill>
                  <a:srgbClr val="FFFFFF">
                    <a:lumMod val="50000"/>
                  </a:srgbClr>
                </a:solidFill>
              </a:rPr>
              <a:t> </a:t>
            </a:r>
            <a:r>
              <a:rPr lang="es-ES" sz="788" dirty="0" err="1">
                <a:solidFill>
                  <a:srgbClr val="FFFFFF">
                    <a:lumMod val="50000"/>
                  </a:srgbClr>
                </a:solidFill>
              </a:rPr>
              <a:t>Commons</a:t>
            </a:r>
            <a:r>
              <a:rPr lang="es-ES" sz="788" dirty="0">
                <a:solidFill>
                  <a:srgbClr val="FFFFFF">
                    <a:lumMod val="50000"/>
                  </a:srgbClr>
                </a:solidFill>
              </a:rPr>
              <a:t> </a:t>
            </a:r>
            <a:r>
              <a:rPr lang="es-ES" sz="788" dirty="0" err="1">
                <a:solidFill>
                  <a:srgbClr val="FFFFFF">
                    <a:lumMod val="50000"/>
                  </a:srgbClr>
                </a:solidFill>
              </a:rPr>
              <a:t>Attribution</a:t>
            </a:r>
            <a:r>
              <a:rPr lang="es-ES" sz="788" dirty="0">
                <a:solidFill>
                  <a:srgbClr val="FFFFFF">
                    <a:lumMod val="50000"/>
                  </a:srgbClr>
                </a:solidFill>
              </a:rPr>
              <a:t> 4.0 International (CC BY 4.0) (</a:t>
            </a:r>
            <a:r>
              <a:rPr lang="es-ES" sz="788" dirty="0">
                <a:solidFill>
                  <a:srgbClr val="FFFFFF">
                    <a:lumMod val="50000"/>
                  </a:srgbClr>
                </a:solidFill>
                <a:hlinkClick r:id="rId8"/>
              </a:rPr>
              <a:t>https://creativecommons.org/licenses/by/4.0/</a:t>
            </a:r>
            <a:r>
              <a:rPr lang="es-ES" sz="788" dirty="0">
                <a:solidFill>
                  <a:srgbClr val="FFFFFF">
                    <a:lumMod val="50000"/>
                  </a:srgbClr>
                </a:solidFill>
              </a:rPr>
              <a:t>). Para cualquier uso o reproducción de elementos que no sean propiedad de la Unión Europea, podrá ser necesario solicitar la autorización directamente de los respectivos titulares de derechos.</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3480761"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ASPECTOS BÁSICOS</a:t>
            </a:r>
          </a:p>
        </p:txBody>
      </p:sp>
      <p:sp>
        <p:nvSpPr>
          <p:cNvPr id="12" name="Rectangle 11"/>
          <p:cNvSpPr/>
          <p:nvPr/>
        </p:nvSpPr>
        <p:spPr>
          <a:xfrm rot="16200000">
            <a:off x="8317011" y="6044636"/>
            <a:ext cx="1407758"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¿QUÉ ES EUROPA?</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523220"/>
          </a:xfrm>
          <a:prstGeom prst="rect">
            <a:avLst/>
          </a:prstGeom>
          <a:noFill/>
        </p:spPr>
        <p:txBody>
          <a:bodyPr wrap="square" rtlCol="0">
            <a:spAutoFit/>
          </a:bodyPr>
          <a:lstStyle/>
          <a:p>
            <a:pPr algn="ctr"/>
            <a:r>
              <a:rPr lang="fr-FR" sz="1400" b="1" dirty="0">
                <a:solidFill>
                  <a:srgbClr val="002060"/>
                </a:solidFill>
                <a:latin typeface="Calibri" charset="0"/>
                <a:ea typeface="Calibri" charset="0"/>
                <a:cs typeface="Calibri" charset="0"/>
              </a:rPr>
              <a:t>447 </a:t>
            </a:r>
            <a:r>
              <a:rPr lang="fr-FR" sz="1400" b="1" dirty="0" err="1">
                <a:solidFill>
                  <a:srgbClr val="002060"/>
                </a:solidFill>
                <a:latin typeface="Calibri" charset="0"/>
                <a:ea typeface="Calibri" charset="0"/>
                <a:cs typeface="Calibri" charset="0"/>
              </a:rPr>
              <a:t>millones</a:t>
            </a:r>
            <a:r>
              <a:rPr lang="fr-FR" sz="1400" b="1" dirty="0">
                <a:solidFill>
                  <a:srgbClr val="002060"/>
                </a:solidFill>
                <a:latin typeface="Calibri" charset="0"/>
                <a:ea typeface="Calibri" charset="0"/>
                <a:cs typeface="Calibri" charset="0"/>
              </a:rPr>
              <a:t> de </a:t>
            </a:r>
            <a:r>
              <a:rPr lang="fr-FR" sz="1400" b="1" dirty="0" err="1">
                <a:solidFill>
                  <a:srgbClr val="002060"/>
                </a:solidFill>
                <a:latin typeface="Calibri" charset="0"/>
                <a:ea typeface="Calibri" charset="0"/>
                <a:cs typeface="Calibri" charset="0"/>
              </a:rPr>
              <a:t>personas</a:t>
            </a:r>
            <a:endParaRPr lang="fr-BE" sz="1400"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dirty="0">
                <a:solidFill>
                  <a:srgbClr val="002060"/>
                </a:solidFill>
              </a:rPr>
              <a:t>UE:</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BE" b="1" dirty="0">
                <a:solidFill>
                  <a:srgbClr val="002060"/>
                </a:solidFill>
              </a:rPr>
              <a:t>1 de 6 continentes</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es-ES" b="1" dirty="0">
                <a:solidFill>
                  <a:srgbClr val="002060"/>
                </a:solidFill>
                <a:latin typeface="Calibri" charset="0"/>
                <a:ea typeface="Calibri" charset="0"/>
                <a:cs typeface="Calibri" charset="0"/>
              </a:rPr>
              <a:t>más de 700 millones de personas</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FR" b="1" dirty="0">
                <a:solidFill>
                  <a:srgbClr val="002060"/>
                </a:solidFill>
                <a:latin typeface="Calibri" charset="0"/>
                <a:ea typeface="Calibri" charset="0"/>
                <a:cs typeface="Calibri" charset="0"/>
              </a:rPr>
              <a:t>44 </a:t>
            </a:r>
            <a:r>
              <a:rPr lang="fr-FR" b="1" dirty="0" err="1">
                <a:solidFill>
                  <a:srgbClr val="002060"/>
                </a:solidFill>
                <a:latin typeface="Calibri" charset="0"/>
                <a:ea typeface="Calibri" charset="0"/>
                <a:cs typeface="Calibri" charset="0"/>
              </a:rPr>
              <a:t>países</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n-IE" b="1" dirty="0">
                <a:solidFill>
                  <a:srgbClr val="002060"/>
                </a:solidFill>
              </a:rPr>
              <a:t>UE:</a:t>
            </a:r>
          </a:p>
          <a:p>
            <a:pPr algn="ctr"/>
            <a:r>
              <a:rPr lang="en-IE" b="1" dirty="0">
                <a:solidFill>
                  <a:srgbClr val="002060"/>
                </a:solidFill>
              </a:rPr>
              <a:t>27 </a:t>
            </a:r>
            <a:r>
              <a:rPr lang="en-IE" b="1" dirty="0" err="1">
                <a:solidFill>
                  <a:srgbClr val="002060"/>
                </a:solidFill>
              </a:rPr>
              <a:t>países</a:t>
            </a:r>
            <a:endParaRPr lang="en-IE" b="1" dirty="0">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17011" y="6044636"/>
            <a:ext cx="1407758" cy="246221"/>
          </a:xfrm>
          <a:prstGeom prst="rect">
            <a:avLst/>
          </a:prstGeom>
          <a:solidFill>
            <a:schemeClr val="bg1"/>
          </a:solidFill>
        </p:spPr>
        <p:txBody>
          <a:bodyPr wrap="none">
            <a:spAutoFit/>
          </a:bodyPr>
          <a:lstStyle/>
          <a:p>
            <a:r>
              <a:rPr lang="fr-FR" sz="1000" b="1" dirty="0">
                <a:solidFill>
                  <a:srgbClr val="2A4591"/>
                </a:solidFill>
                <a:latin typeface="Arial" charset="0"/>
                <a:ea typeface="Arial" charset="0"/>
                <a:cs typeface="Arial" charset="0"/>
              </a:rPr>
              <a:t>¿QUÉ ES EUROPA?</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9" y="361489"/>
            <a:ext cx="3532842"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CULTURA EUROPEA</a:t>
            </a:r>
          </a:p>
        </p:txBody>
      </p:sp>
      <p:cxnSp>
        <p:nvCxnSpPr>
          <p:cNvPr id="12"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2407920" y="4038600"/>
            <a:ext cx="6444139" cy="2414253"/>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es-ES" sz="2000" b="1" dirty="0">
                <a:solidFill>
                  <a:schemeClr val="accent5">
                    <a:lumMod val="50000"/>
                  </a:schemeClr>
                </a:solidFill>
              </a:rPr>
              <a:t>A la cultura y la diversidad europeas les han dado forma</a:t>
            </a:r>
            <a:r>
              <a:rPr lang="en-GB" sz="2000" b="1" dirty="0">
                <a:solidFill>
                  <a:schemeClr val="accent5">
                    <a:lumMod val="50000"/>
                  </a:schemeClr>
                </a:solidFill>
              </a:rPr>
              <a:t>:</a:t>
            </a:r>
          </a:p>
          <a:p>
            <a:pPr marL="465750" indent="-285750">
              <a:lnSpc>
                <a:spcPct val="150000"/>
              </a:lnSpc>
              <a:buFont typeface="Arial" panose="020B0604020202020204" pitchFamily="34" charset="0"/>
              <a:buChar char="•"/>
            </a:pPr>
            <a:r>
              <a:rPr lang="es-ES" sz="2000" b="1" dirty="0">
                <a:solidFill>
                  <a:schemeClr val="accent5">
                    <a:lumMod val="50000"/>
                  </a:schemeClr>
                </a:solidFill>
              </a:rPr>
              <a:t>la Grecia y la Roma antiguas</a:t>
            </a:r>
          </a:p>
          <a:p>
            <a:pPr marL="465750" indent="-285750">
              <a:lnSpc>
                <a:spcPct val="150000"/>
              </a:lnSpc>
              <a:buFont typeface="Arial" panose="020B0604020202020204" pitchFamily="34" charset="0"/>
              <a:buChar char="•"/>
            </a:pPr>
            <a:r>
              <a:rPr lang="es-ES" sz="2000" b="1" dirty="0">
                <a:solidFill>
                  <a:schemeClr val="accent5">
                    <a:lumMod val="50000"/>
                  </a:schemeClr>
                </a:solidFill>
              </a:rPr>
              <a:t>la Reforma y la Ilustración</a:t>
            </a:r>
          </a:p>
          <a:p>
            <a:pPr marL="465750" indent="-285750">
              <a:lnSpc>
                <a:spcPct val="150000"/>
              </a:lnSpc>
              <a:buFont typeface="Arial" panose="020B0604020202020204" pitchFamily="34" charset="0"/>
              <a:buChar char="•"/>
            </a:pPr>
            <a:r>
              <a:rPr lang="es-ES" sz="2000" b="1" dirty="0">
                <a:solidFill>
                  <a:schemeClr val="accent5">
                    <a:lumMod val="50000"/>
                  </a:schemeClr>
                </a:solidFill>
              </a:rPr>
              <a:t>el parlamentarismo y los derechos sociales</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ARTISTAS EUROPEOS</a:t>
            </a:r>
          </a:p>
        </p:txBody>
      </p:sp>
      <p:sp>
        <p:nvSpPr>
          <p:cNvPr id="3" name="ZoneTexte 2"/>
          <p:cNvSpPr txBox="1"/>
          <p:nvPr/>
        </p:nvSpPr>
        <p:spPr>
          <a:xfrm>
            <a:off x="726942" y="849956"/>
            <a:ext cx="3385038" cy="1477328"/>
          </a:xfrm>
          <a:prstGeom prst="rect">
            <a:avLst/>
          </a:prstGeom>
          <a:noFill/>
        </p:spPr>
        <p:txBody>
          <a:bodyPr wrap="square" rtlCol="0">
            <a:spAutoFit/>
          </a:bodyPr>
          <a:lstStyle/>
          <a:p>
            <a:endParaRPr lang="en-GB" dirty="0"/>
          </a:p>
          <a:p>
            <a:r>
              <a:rPr lang="es-ES" dirty="0"/>
              <a:t>A lo largo de los siglos, nuevos estilos de música, arquitectura y literatura han inspirado a artistas de toda Europa.</a:t>
            </a:r>
            <a:endParaRPr lang="en-GB" dirty="0"/>
          </a:p>
        </p:txBody>
      </p:sp>
      <p:sp>
        <p:nvSpPr>
          <p:cNvPr id="8" name="Rectangle 7"/>
          <p:cNvSpPr/>
          <p:nvPr/>
        </p:nvSpPr>
        <p:spPr>
          <a:xfrm rot="16200000">
            <a:off x="8317011" y="6044636"/>
            <a:ext cx="1407758"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¿QUÉ ES EUROPA?</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dirty="0" err="1"/>
              <a:t>Por</a:t>
            </a:r>
            <a:r>
              <a:rPr lang="en-GB" dirty="0"/>
              <a:t> </a:t>
            </a:r>
            <a:r>
              <a:rPr lang="en-GB" dirty="0" err="1"/>
              <a:t>ejemplo</a:t>
            </a:r>
            <a:r>
              <a:rPr lang="en-GB" dirty="0"/>
              <a:t>:</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cxnSp>
        <p:nvCxnSpPr>
          <p:cNvPr id="36"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440435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LOS VALORES EUROPEOS</a:t>
            </a:r>
          </a:p>
        </p:txBody>
      </p:sp>
      <p:sp>
        <p:nvSpPr>
          <p:cNvPr id="12" name="Rectangle 11"/>
          <p:cNvSpPr/>
          <p:nvPr/>
        </p:nvSpPr>
        <p:spPr>
          <a:xfrm rot="16200000">
            <a:off x="8317011" y="6044636"/>
            <a:ext cx="1407758"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¿QUÉ ES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Dignidad</a:t>
            </a:r>
            <a:r>
              <a:rPr lang="en-US" sz="2400" dirty="0">
                <a:solidFill>
                  <a:schemeClr val="tx1"/>
                </a:solidFill>
              </a:rPr>
              <a:t> </a:t>
            </a:r>
            <a:r>
              <a:rPr lang="en-US" sz="2400" dirty="0" err="1">
                <a:solidFill>
                  <a:schemeClr val="tx1"/>
                </a:solidFill>
              </a:rPr>
              <a:t>humana</a:t>
            </a:r>
            <a:endParaRPr lang="en-US" sz="2400" dirty="0">
              <a:solidFill>
                <a:schemeClr val="tx1"/>
              </a:solidFill>
            </a:endParaRPr>
          </a:p>
          <a:p>
            <a:pPr algn="ctr"/>
            <a:r>
              <a:rPr lang="en-US" sz="2400" dirty="0">
                <a:solidFill>
                  <a:schemeClr val="tx1"/>
                </a:solidFill>
              </a:rPr>
              <a:t>Libertad</a:t>
            </a:r>
          </a:p>
          <a:p>
            <a:pPr algn="ctr"/>
            <a:r>
              <a:rPr lang="en-US" sz="2400" dirty="0" err="1">
                <a:solidFill>
                  <a:schemeClr val="tx1"/>
                </a:solidFill>
              </a:rPr>
              <a:t>Democracia</a:t>
            </a:r>
            <a:endParaRPr lang="en-US" sz="2400" dirty="0">
              <a:solidFill>
                <a:schemeClr val="tx1"/>
              </a:solidFill>
            </a:endParaRPr>
          </a:p>
          <a:p>
            <a:pPr algn="ctr"/>
            <a:r>
              <a:rPr lang="en-US" sz="2400" dirty="0" err="1">
                <a:solidFill>
                  <a:schemeClr val="tx1"/>
                </a:solidFill>
              </a:rPr>
              <a:t>Igualdad</a:t>
            </a:r>
            <a:endParaRPr lang="en-US" sz="2400" dirty="0">
              <a:solidFill>
                <a:schemeClr val="tx1"/>
              </a:solidFill>
            </a:endParaRPr>
          </a:p>
          <a:p>
            <a:pPr algn="ctr"/>
            <a:r>
              <a:rPr lang="en-US" sz="2400" dirty="0">
                <a:solidFill>
                  <a:schemeClr val="tx1"/>
                </a:solidFill>
              </a:rPr>
              <a:t>Estado de Derecho</a:t>
            </a:r>
          </a:p>
          <a:p>
            <a:pPr algn="ctr"/>
            <a:r>
              <a:rPr lang="en-US" sz="2400" dirty="0">
                <a:solidFill>
                  <a:schemeClr val="tx1"/>
                </a:solidFill>
              </a:rPr>
              <a:t>Derechos </a:t>
            </a:r>
            <a:r>
              <a:rPr lang="en-US" sz="2400" dirty="0" err="1">
                <a:solidFill>
                  <a:schemeClr val="tx1"/>
                </a:solidFill>
              </a:rPr>
              <a:t>humanos</a:t>
            </a:r>
            <a:endParaRPr lang="en-US" sz="2400" dirty="0">
              <a:solidFill>
                <a:schemeClr val="tx1"/>
              </a:solidFill>
            </a:endParaRPr>
          </a:p>
        </p:txBody>
      </p: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E2C206-9B4F-4EC4-ACB0-CD4FFB034C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8317cf-74c1-4891-b748-a60e5112f8b7"/>
    <ds:schemaRef ds:uri="e12cc50a-6100-433c-9888-46e6873f32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7AFB60-753A-4592-A127-350AFE0645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33486</TotalTime>
  <Words>5660</Words>
  <Application>Microsoft Office PowerPoint</Application>
  <PresentationFormat>On-screen Show (4:3)</PresentationFormat>
  <Paragraphs>590</Paragraphs>
  <Slides>41</Slides>
  <Notes>39</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 LA GUERRA A LA PAZ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ESTUDIOS, TRABAJO Y VOLUNTARIADO  </vt:lpstr>
      <vt:lpstr>     VIAJES  </vt:lpstr>
      <vt:lpstr>      …Y MUCHO MÁS  </vt:lpstr>
      <vt:lpstr>      PRIORIDADES DE LA UE  </vt:lpstr>
      <vt:lpstr>      2022: SOLIDARIDAD DE LA UNIÓN CON UCRANIA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¡Gracias!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ORETANO Manuela (COMM)</cp:lastModifiedBy>
  <cp:revision>1622</cp:revision>
  <cp:lastPrinted>2019-09-03T09:29:06Z</cp:lastPrinted>
  <dcterms:created xsi:type="dcterms:W3CDTF">2018-11-12T13:20:47Z</dcterms:created>
  <dcterms:modified xsi:type="dcterms:W3CDTF">2025-05-02T15:11:36Z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2023-02-06T19:56:56Z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3d669690-4efd-4b86-990d-7afde7c88fdc</vt:lpwstr>
  </property>
  <property fmtid="{D5CDD505-2E9C-101B-9397-08002B2CF9AE}" pid="8" name="MSIP_Label_6bd9ddd1-4d20-43f6-abfa-fc3c07406f94_ContentBits">
    <vt:lpwstr>0</vt:lpwstr>
  </property>
</Properties>
</file>