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46"/>
  </p:notesMasterIdLst>
  <p:handoutMasterIdLst>
    <p:handoutMasterId r:id="rId47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334" r:id="rId31"/>
    <p:sldId id="350" r:id="rId32"/>
    <p:sldId id="384" r:id="rId33"/>
    <p:sldId id="390" r:id="rId34"/>
    <p:sldId id="385" r:id="rId35"/>
    <p:sldId id="352" r:id="rId36"/>
    <p:sldId id="339" r:id="rId37"/>
    <p:sldId id="393" r:id="rId38"/>
    <p:sldId id="395" r:id="rId39"/>
    <p:sldId id="394" r:id="rId40"/>
    <p:sldId id="435" r:id="rId41"/>
    <p:sldId id="437" r:id="rId42"/>
    <p:sldId id="342" r:id="rId43"/>
    <p:sldId id="343" r:id="rId44"/>
    <p:sldId id="430" r:id="rId45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SISUKORD" id="{51FA4466-1705-B94D-BF4F-554C4F735700}">
          <p14:sldIdLst>
            <p14:sldId id="423"/>
            <p14:sldId id="347"/>
          </p14:sldIdLst>
        </p14:section>
        <p14:section name="MIS ON EURO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UROOPA ÜHENDAMINE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MIDA EL TEEB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334"/>
          </p14:sldIdLst>
        </p14:section>
        <p14:section name="KUIDAS EUROOPA LIIT TOIMIB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KUST LEIDA ELi KOHTA LISATEAVET?" id="{4DEDCB1D-88D9-A345-A677-739D4EF1E4F1}">
          <p14:sldIdLst>
            <p14:sldId id="435"/>
            <p14:sldId id="437"/>
            <p14:sldId id="342"/>
          </p14:sldIdLst>
        </p14:section>
        <p14:section name="HOIAME ÜHENDUST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FD49C-433B-404F-0EFB-69CBCB863478}" v="1" dt="2025-05-02T15:14:59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1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S::manuela.oretano@ec.europa.eu::c302b6c1-a6cf-48e9-bad6-372049ac2824" providerId="AD" clId="Web-{0F2C8657-9E6B-5D29-704A-0DAB64135A90}"/>
    <pc:docChg chg="modSld">
      <pc:chgData name="ORETANO Manuela (COMM)" userId="S::manuela.oretano@ec.europa.eu::c302b6c1-a6cf-48e9-bad6-372049ac2824" providerId="AD" clId="Web-{0F2C8657-9E6B-5D29-704A-0DAB64135A90}" dt="2025-01-10T11:39:31.662" v="2"/>
      <pc:docMkLst>
        <pc:docMk/>
      </pc:docMkLst>
      <pc:sldChg chg="modSp">
        <pc:chgData name="ORETANO Manuela (COMM)" userId="S::manuela.oretano@ec.europa.eu::c302b6c1-a6cf-48e9-bad6-372049ac2824" providerId="AD" clId="Web-{0F2C8657-9E6B-5D29-704A-0DAB64135A90}" dt="2025-01-10T11:39:00.145" v="0"/>
        <pc:sldMkLst>
          <pc:docMk/>
          <pc:sldMk cId="3209097916" sldId="327"/>
        </pc:sldMkLst>
        <pc:picChg chg="mod">
          <ac:chgData name="ORETANO Manuela (COMM)" userId="S::manuela.oretano@ec.europa.eu::c302b6c1-a6cf-48e9-bad6-372049ac2824" providerId="AD" clId="Web-{0F2C8657-9E6B-5D29-704A-0DAB64135A90}" dt="2025-01-10T11:39:00.145" v="0"/>
          <ac:picMkLst>
            <pc:docMk/>
            <pc:sldMk cId="3209097916" sldId="327"/>
            <ac:picMk id="6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0F2C8657-9E6B-5D29-704A-0DAB64135A90}" dt="2025-01-10T11:39:31.662" v="2"/>
        <pc:sldMkLst>
          <pc:docMk/>
          <pc:sldMk cId="4151216835" sldId="339"/>
        </pc:sldMkLst>
        <pc:picChg chg="mod">
          <ac:chgData name="ORETANO Manuela (COMM)" userId="S::manuela.oretano@ec.europa.eu::c302b6c1-a6cf-48e9-bad6-372049ac2824" providerId="AD" clId="Web-{0F2C8657-9E6B-5D29-704A-0DAB64135A90}" dt="2025-01-10T11:39:31.662" v="2"/>
          <ac:picMkLst>
            <pc:docMk/>
            <pc:sldMk cId="4151216835" sldId="339"/>
            <ac:picMk id="4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0F2C8657-9E6B-5D29-704A-0DAB64135A90}" dt="2025-01-10T11:39:23.818" v="1"/>
        <pc:sldMkLst>
          <pc:docMk/>
          <pc:sldMk cId="1034728412" sldId="352"/>
        </pc:sldMkLst>
        <pc:picChg chg="mod">
          <ac:chgData name="ORETANO Manuela (COMM)" userId="S::manuela.oretano@ec.europa.eu::c302b6c1-a6cf-48e9-bad6-372049ac2824" providerId="AD" clId="Web-{0F2C8657-9E6B-5D29-704A-0DAB64135A90}" dt="2025-01-10T11:39:23.818" v="1"/>
          <ac:picMkLst>
            <pc:docMk/>
            <pc:sldMk cId="1034728412" sldId="352"/>
            <ac:picMk id="15" creationId="{2F9512DC-1BC8-204B-B55A-31E4CAAF6952}"/>
          </ac:picMkLst>
        </pc:picChg>
      </pc:sldChg>
    </pc:docChg>
  </pc:docChgLst>
  <pc:docChgLst>
    <pc:chgData name="ORETANO Manuela (COMM)" userId="S::manuela.oretano@ec.europa.eu::c302b6c1-a6cf-48e9-bad6-372049ac2824" providerId="AD" clId="Web-{C80FD49C-433B-404F-0EFB-69CBCB863478}"/>
    <pc:docChg chg="modSld">
      <pc:chgData name="ORETANO Manuela (COMM)" userId="S::manuela.oretano@ec.europa.eu::c302b6c1-a6cf-48e9-bad6-372049ac2824" providerId="AD" clId="Web-{C80FD49C-433B-404F-0EFB-69CBCB863478}" dt="2025-05-02T15:14:51.400" v="7"/>
      <pc:docMkLst>
        <pc:docMk/>
      </pc:docMkLst>
      <pc:sldChg chg="modNotes">
        <pc:chgData name="ORETANO Manuela (COMM)" userId="S::manuela.oretano@ec.europa.eu::c302b6c1-a6cf-48e9-bad6-372049ac2824" providerId="AD" clId="Web-{C80FD49C-433B-404F-0EFB-69CBCB863478}" dt="2025-05-02T15:14:51.400" v="7"/>
        <pc:sldMkLst>
          <pc:docMk/>
          <pc:sldMk cId="3562266476" sldId="314"/>
        </pc:sldMkLst>
      </pc:sldChg>
    </pc:docChg>
  </pc:docChgLst>
  <pc:docChgLst>
    <pc:chgData name="ORETANO Manuela (COMM)" userId="S::manuela.oretano@ec.europa.eu::c302b6c1-a6cf-48e9-bad6-372049ac2824" providerId="AD" clId="Web-{748299D2-4BD8-3356-4572-88C846A2A8FC}"/>
    <pc:docChg chg="modSld">
      <pc:chgData name="ORETANO Manuela (COMM)" userId="S::manuela.oretano@ec.europa.eu::c302b6c1-a6cf-48e9-bad6-372049ac2824" providerId="AD" clId="Web-{748299D2-4BD8-3356-4572-88C846A2A8FC}" dt="2024-07-15T13:42:05.850" v="4"/>
      <pc:docMkLst>
        <pc:docMk/>
      </pc:docMkLst>
      <pc:sldChg chg="modNotes">
        <pc:chgData name="ORETANO Manuela (COMM)" userId="S::manuela.oretano@ec.europa.eu::c302b6c1-a6cf-48e9-bad6-372049ac2824" providerId="AD" clId="Web-{748299D2-4BD8-3356-4572-88C846A2A8FC}" dt="2024-07-15T13:41:04.019" v="2"/>
        <pc:sldMkLst>
          <pc:docMk/>
          <pc:sldMk cId="1225291961" sldId="408"/>
        </pc:sldMkLst>
      </pc:sldChg>
      <pc:sldChg chg="modNotes">
        <pc:chgData name="ORETANO Manuela (COMM)" userId="S::manuela.oretano@ec.europa.eu::c302b6c1-a6cf-48e9-bad6-372049ac2824" providerId="AD" clId="Web-{748299D2-4BD8-3356-4572-88C846A2A8FC}" dt="2024-07-15T13:42:05.850" v="4"/>
        <pc:sldMkLst>
          <pc:docMk/>
          <pc:sldMk cId="727304098" sldId="431"/>
        </pc:sldMkLst>
      </pc:sldChg>
    </pc:docChg>
  </pc:docChgLst>
  <pc:docChgLst>
    <pc:chgData name="PEKONEN Essi (COMM)" userId="S::essi.pekonen@ec.europa.eu::faa4a04e-b659-4410-aa26-bf3b85a833eb" providerId="AD" clId="Web-{D7D01EBB-8217-E8AC-FD41-E6B84257102B}"/>
    <pc:docChg chg="delSld modSection">
      <pc:chgData name="PEKONEN Essi (COMM)" userId="S::essi.pekonen@ec.europa.eu::faa4a04e-b659-4410-aa26-bf3b85a833eb" providerId="AD" clId="Web-{D7D01EBB-8217-E8AC-FD41-E6B84257102B}" dt="2024-07-03T08:09:13.317" v="2"/>
      <pc:docMkLst>
        <pc:docMk/>
      </pc:docMkLst>
      <pc:sldChg chg="del">
        <pc:chgData name="PEKONEN Essi (COMM)" userId="S::essi.pekonen@ec.europa.eu::faa4a04e-b659-4410-aa26-bf3b85a833eb" providerId="AD" clId="Web-{D7D01EBB-8217-E8AC-FD41-E6B84257102B}" dt="2024-07-03T08:09:11.942" v="1"/>
        <pc:sldMkLst>
          <pc:docMk/>
          <pc:sldMk cId="2298217229" sldId="257"/>
        </pc:sldMkLst>
      </pc:sldChg>
      <pc:sldChg chg="del">
        <pc:chgData name="PEKONEN Essi (COMM)" userId="S::essi.pekonen@ec.europa.eu::faa4a04e-b659-4410-aa26-bf3b85a833eb" providerId="AD" clId="Web-{D7D01EBB-8217-E8AC-FD41-E6B84257102B}" dt="2024-07-03T08:09:10.535" v="0"/>
        <pc:sldMkLst>
          <pc:docMk/>
          <pc:sldMk cId="3066518217" sldId="432"/>
        </pc:sldMkLst>
      </pc:sldChg>
      <pc:sldChg chg="del">
        <pc:chgData name="PEKONEN Essi (COMM)" userId="S::essi.pekonen@ec.europa.eu::faa4a04e-b659-4410-aa26-bf3b85a833eb" providerId="AD" clId="Web-{D7D01EBB-8217-E8AC-FD41-E6B84257102B}" dt="2024-07-03T08:09:13.317" v="2"/>
        <pc:sldMkLst>
          <pc:docMk/>
          <pc:sldMk cId="2006266051" sldId="433"/>
        </pc:sldMkLst>
      </pc:sldChg>
    </pc:docChg>
  </pc:docChgLst>
  <pc:docChgLst>
    <pc:chgData name="ORETANO Manuela (COMM)" userId="c302b6c1-a6cf-48e9-bad6-372049ac2824" providerId="ADAL" clId="{AF76D9A4-9716-4DCE-81D8-A40F6FFF5421}"/>
    <pc:docChg chg="modSld">
      <pc:chgData name="ORETANO Manuela (COMM)" userId="c302b6c1-a6cf-48e9-bad6-372049ac2824" providerId="ADAL" clId="{AF76D9A4-9716-4DCE-81D8-A40F6FFF5421}" dt="2025-01-31T09:08:05.319" v="0" actId="14826"/>
      <pc:docMkLst>
        <pc:docMk/>
      </pc:docMkLst>
      <pc:sldChg chg="modSp">
        <pc:chgData name="ORETANO Manuela (COMM)" userId="c302b6c1-a6cf-48e9-bad6-372049ac2824" providerId="ADAL" clId="{AF76D9A4-9716-4DCE-81D8-A40F6FFF5421}" dt="2025-01-31T09:08:05.319" v="0" actId="14826"/>
        <pc:sldMkLst>
          <pc:docMk/>
          <pc:sldMk cId="3562266476" sldId="314"/>
        </pc:sldMkLst>
        <pc:picChg chg="mod">
          <ac:chgData name="ORETANO Manuela (COMM)" userId="c302b6c1-a6cf-48e9-bad6-372049ac2824" providerId="ADAL" clId="{AF76D9A4-9716-4DCE-81D8-A40F6FFF5421}" dt="2025-01-31T09:08:05.319" v="0" actId="14826"/>
          <ac:picMkLst>
            <pc:docMk/>
            <pc:sldMk cId="3562266476" sldId="314"/>
            <ac:picMk id="3" creationId="{CE76B837-6A61-19B4-9CC3-14DAD9F6AA4E}"/>
          </ac:picMkLst>
        </pc:picChg>
      </pc:sldChg>
    </pc:docChg>
  </pc:docChgLst>
  <pc:docChgLst>
    <pc:chgData name="ORETANO Manuela (COMM)" userId="S::manuela.oretano@ec.europa.eu::c302b6c1-a6cf-48e9-bad6-372049ac2824" providerId="AD" clId="Web-{B8BC3330-2CB0-C88A-64C0-2DE4AF42629A}"/>
    <pc:docChg chg="delSld sldOrd modSection">
      <pc:chgData name="ORETANO Manuela (COMM)" userId="S::manuela.oretano@ec.europa.eu::c302b6c1-a6cf-48e9-bad6-372049ac2824" providerId="AD" clId="Web-{B8BC3330-2CB0-C88A-64C0-2DE4AF42629A}" dt="2024-07-16T12:06:49.870" v="1"/>
      <pc:docMkLst>
        <pc:docMk/>
      </pc:docMkLst>
      <pc:sldChg chg="ord">
        <pc:chgData name="ORETANO Manuela (COMM)" userId="S::manuela.oretano@ec.europa.eu::c302b6c1-a6cf-48e9-bad6-372049ac2824" providerId="AD" clId="Web-{B8BC3330-2CB0-C88A-64C0-2DE4AF42629A}" dt="2024-07-16T12:06:26.791" v="0"/>
        <pc:sldMkLst>
          <pc:docMk/>
          <pc:sldMk cId="511356574" sldId="407"/>
        </pc:sldMkLst>
      </pc:sldChg>
      <pc:sldChg chg="del">
        <pc:chgData name="ORETANO Manuela (COMM)" userId="S::manuela.oretano@ec.europa.eu::c302b6c1-a6cf-48e9-bad6-372049ac2824" providerId="AD" clId="Web-{B8BC3330-2CB0-C88A-64C0-2DE4AF42629A}" dt="2024-07-16T12:06:49.870" v="1"/>
        <pc:sldMkLst>
          <pc:docMk/>
          <pc:sldMk cId="709964528" sldId="409"/>
        </pc:sldMkLst>
      </pc:sldChg>
    </pc:docChg>
  </pc:docChgLst>
</pc:chgInfo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4" Type="http://schemas.openxmlformats.org/officeDocument/2006/relationships/image" Target="../media/image58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4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endParaRPr lang="en-US" sz="2300" b="1"/>
        </a:p>
        <a:p>
          <a:r>
            <a:rPr lang="en-US" sz="2800" b="1"/>
            <a:t>24 </a:t>
          </a:r>
          <a:r>
            <a:rPr lang="en-US" sz="2800" b="1" err="1"/>
            <a:t>ELi</a:t>
          </a:r>
          <a:r>
            <a:rPr lang="en-US" sz="2800" b="1"/>
            <a:t> AMETLIKKU KEELT </a:t>
          </a:r>
        </a:p>
        <a:p>
          <a:endParaRPr lang="en-US" sz="2300" b="1"/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en-US" sz="1500" b="1" err="1"/>
            <a:t>Slaavi</a:t>
          </a:r>
          <a:r>
            <a:rPr lang="en-US" sz="1500" b="1"/>
            <a:t> keeled: </a:t>
          </a:r>
          <a:r>
            <a:rPr lang="en-US" sz="1500" b="0" err="1"/>
            <a:t>bulgaaria</a:t>
          </a:r>
          <a:r>
            <a:rPr lang="en-US" sz="1500" b="0"/>
            <a:t>, </a:t>
          </a:r>
          <a:r>
            <a:rPr lang="en-US" sz="1500" b="0" err="1"/>
            <a:t>horvaadi</a:t>
          </a:r>
          <a:r>
            <a:rPr lang="en-US" sz="1500" b="0"/>
            <a:t>, </a:t>
          </a:r>
          <a:r>
            <a:rPr lang="en-US" sz="1500" b="0" err="1"/>
            <a:t>poola</a:t>
          </a:r>
          <a:r>
            <a:rPr lang="en-US" sz="1500" b="0"/>
            <a:t>, </a:t>
          </a:r>
          <a:r>
            <a:rPr lang="en-US" sz="1500" b="0" err="1"/>
            <a:t>slovaki</a:t>
          </a:r>
          <a:r>
            <a:rPr lang="en-US" sz="1500" b="0"/>
            <a:t>, </a:t>
          </a:r>
          <a:r>
            <a:rPr lang="en-US" sz="1500" b="0" err="1"/>
            <a:t>sloveeni</a:t>
          </a:r>
          <a:r>
            <a:rPr lang="en-US" sz="1500" b="0"/>
            <a:t> ja </a:t>
          </a:r>
          <a:r>
            <a:rPr lang="en-US" sz="1500" b="0" err="1"/>
            <a:t>tšehhi</a:t>
          </a:r>
          <a:endParaRPr lang="en-US" sz="1500" b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fi-FI" sz="1500" b="1"/>
            <a:t>Germaani </a:t>
          </a:r>
          <a:r>
            <a:rPr lang="fi-FI" sz="1500" b="1" err="1"/>
            <a:t>keeled</a:t>
          </a:r>
          <a:r>
            <a:rPr lang="fi-FI" sz="1500" b="1"/>
            <a:t>: </a:t>
          </a:r>
          <a:r>
            <a:rPr lang="fi-FI" sz="1500" b="0" err="1"/>
            <a:t>hollandi</a:t>
          </a:r>
          <a:r>
            <a:rPr lang="fi-FI" sz="1500" b="0"/>
            <a:t>, </a:t>
          </a:r>
          <a:r>
            <a:rPr lang="fi-FI" sz="1500" b="0" err="1"/>
            <a:t>inglise</a:t>
          </a:r>
          <a:r>
            <a:rPr lang="fi-FI" sz="1500" b="0"/>
            <a:t>, </a:t>
          </a:r>
          <a:r>
            <a:rPr lang="fi-FI" sz="1500" b="0" err="1"/>
            <a:t>rootsi</a:t>
          </a:r>
          <a:r>
            <a:rPr lang="fi-FI" sz="1500" b="0"/>
            <a:t>, saksa ja </a:t>
          </a:r>
          <a:r>
            <a:rPr lang="fi-FI" sz="1500" b="0" err="1"/>
            <a:t>taani</a:t>
          </a:r>
          <a:endParaRPr lang="en-US" sz="1500" b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fi-FI" sz="1500" b="1"/>
            <a:t>Romaani </a:t>
          </a:r>
          <a:r>
            <a:rPr lang="fi-FI" sz="1500" b="1" err="1"/>
            <a:t>keeled</a:t>
          </a:r>
          <a:r>
            <a:rPr lang="fi-FI" sz="1500" b="1"/>
            <a:t>: </a:t>
          </a:r>
          <a:r>
            <a:rPr lang="fi-FI" sz="1500" b="0" err="1"/>
            <a:t>hispaania</a:t>
          </a:r>
          <a:r>
            <a:rPr lang="fi-FI" sz="1500" b="0"/>
            <a:t>, </a:t>
          </a:r>
          <a:r>
            <a:rPr lang="fi-FI" sz="1500" b="0" err="1"/>
            <a:t>itaalia</a:t>
          </a:r>
          <a:r>
            <a:rPr lang="fi-FI" sz="1500" b="0"/>
            <a:t>, portugali, </a:t>
          </a:r>
          <a:r>
            <a:rPr lang="fi-FI" sz="1500" b="0" err="1"/>
            <a:t>prantsuse</a:t>
          </a:r>
          <a:r>
            <a:rPr lang="fi-FI" sz="1500" b="0"/>
            <a:t> ja </a:t>
          </a:r>
          <a:r>
            <a:rPr lang="fi-FI" sz="1500" b="0" err="1"/>
            <a:t>rumeenia</a:t>
          </a:r>
          <a:endParaRPr lang="en-US" sz="1500" b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1500" b="1" err="1"/>
            <a:t>Muud</a:t>
          </a:r>
          <a:r>
            <a:rPr lang="en-US" sz="1500" b="1"/>
            <a:t> keeled: </a:t>
          </a:r>
          <a:r>
            <a:rPr lang="en-US" sz="1500" b="0" err="1"/>
            <a:t>eesti</a:t>
          </a:r>
          <a:r>
            <a:rPr lang="en-US" sz="1500" b="0"/>
            <a:t>, </a:t>
          </a:r>
          <a:r>
            <a:rPr lang="en-US" sz="1500" b="0" err="1"/>
            <a:t>iiri</a:t>
          </a:r>
          <a:r>
            <a:rPr lang="en-US" sz="1500" b="0"/>
            <a:t>, </a:t>
          </a:r>
          <a:r>
            <a:rPr lang="en-US" sz="1500" b="0" err="1"/>
            <a:t>kreeka</a:t>
          </a:r>
          <a:r>
            <a:rPr lang="en-US" sz="1500" b="0"/>
            <a:t>, </a:t>
          </a:r>
          <a:r>
            <a:rPr lang="en-US" sz="1500" b="0" err="1"/>
            <a:t>leedu</a:t>
          </a:r>
          <a:r>
            <a:rPr lang="en-US" sz="1500" b="0"/>
            <a:t>, </a:t>
          </a:r>
          <a:r>
            <a:rPr lang="en-US" sz="1500" b="0" err="1"/>
            <a:t>läti</a:t>
          </a:r>
          <a:r>
            <a:rPr lang="en-US" sz="1500" b="0"/>
            <a:t>, </a:t>
          </a:r>
          <a:r>
            <a:rPr lang="en-US" sz="1500" b="0" err="1"/>
            <a:t>malta</a:t>
          </a:r>
          <a:r>
            <a:rPr lang="en-US" sz="1500" b="0"/>
            <a:t>, </a:t>
          </a:r>
          <a:r>
            <a:rPr lang="en-US" sz="1500" b="0" err="1"/>
            <a:t>soome</a:t>
          </a:r>
          <a:r>
            <a:rPr lang="en-US" sz="1500" b="0"/>
            <a:t>, </a:t>
          </a:r>
          <a:r>
            <a:rPr lang="en-US" sz="1500" b="0" err="1"/>
            <a:t>ungari</a:t>
          </a:r>
          <a:endParaRPr lang="en-US" sz="1500" b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 err="1">
              <a:solidFill>
                <a:schemeClr val="tx1"/>
              </a:solidFill>
            </a:rPr>
            <a:t>koosneb</a:t>
          </a:r>
          <a:r>
            <a:rPr lang="fi-FI" sz="1700">
              <a:solidFill>
                <a:schemeClr val="tx1"/>
              </a:solidFill>
            </a:rPr>
            <a:t> </a:t>
          </a:r>
          <a:r>
            <a:rPr lang="fi-FI" sz="1700" err="1">
              <a:solidFill>
                <a:schemeClr val="tx1"/>
              </a:solidFill>
            </a:rPr>
            <a:t>ELi</a:t>
          </a:r>
          <a:r>
            <a:rPr lang="fi-FI" sz="1700">
              <a:solidFill>
                <a:schemeClr val="tx1"/>
              </a:solidFill>
            </a:rPr>
            <a:t> </a:t>
          </a:r>
          <a:r>
            <a:rPr lang="fi-FI" sz="1700" err="1">
              <a:solidFill>
                <a:schemeClr val="tx1"/>
              </a:solidFill>
            </a:rPr>
            <a:t>riikide</a:t>
          </a:r>
          <a:r>
            <a:rPr lang="fi-FI" sz="1700">
              <a:solidFill>
                <a:schemeClr val="tx1"/>
              </a:solidFill>
            </a:rPr>
            <a:t> </a:t>
          </a:r>
          <a:r>
            <a:rPr lang="fi-FI" sz="1700" err="1">
              <a:solidFill>
                <a:schemeClr val="tx1"/>
              </a:solidFill>
            </a:rPr>
            <a:t>valitsuste</a:t>
          </a:r>
          <a:r>
            <a:rPr lang="fi-FI" sz="1700">
              <a:solidFill>
                <a:schemeClr val="tx1"/>
              </a:solidFill>
            </a:rPr>
            <a:t> </a:t>
          </a:r>
          <a:r>
            <a:rPr lang="fi-FI" sz="1700" err="1">
              <a:solidFill>
                <a:schemeClr val="tx1"/>
              </a:solidFill>
            </a:rPr>
            <a:t>esindajatest</a:t>
          </a:r>
          <a:endParaRPr lang="en-IE" sz="170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on otsustusorgan, mille raames kohtuvad ELi riikide ministrid, et arutada valdkondlikke küsimusi (põllumajandus, välisasjad, õigusküsimused jne)</a:t>
          </a:r>
          <a:endParaRPr lang="en-IE" sz="170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võtab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koos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Euroopa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Parlamendiga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vastu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otsuseid</a:t>
          </a:r>
          <a:r>
            <a:rPr lang="en-US" sz="1700">
              <a:solidFill>
                <a:schemeClr val="tx1"/>
              </a:solidFill>
            </a:rPr>
            <a:t> ja </a:t>
          </a:r>
          <a:r>
            <a:rPr lang="en-US" sz="1700" err="1">
              <a:solidFill>
                <a:schemeClr val="tx1"/>
              </a:solidFill>
            </a:rPr>
            <a:t>õigusakte</a:t>
          </a:r>
          <a:endParaRPr lang="en-IE" sz="170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eesistujariik roteerub – iga kuue kuu tagant läheb juhtimine üle järgmisele ELi riigile</a:t>
          </a:r>
          <a:endParaRPr lang="en-IE" sz="170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kohtumised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toimuvad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Brüsselis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või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Luxembourgis</a:t>
          </a:r>
          <a:endParaRPr lang="en-IE" sz="170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esindab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ELi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ühiseid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huve</a:t>
          </a:r>
          <a:endParaRPr lang="en-IE" sz="170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koosneb presidendist ning iga ELi riigi kohta ühest volinikust, kes vastutab konkreetse valdkonna eest</a:t>
          </a:r>
          <a:endParaRPr lang="en-IE" sz="170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esitab ettepanekuid uute õigusaktide ja programmide kohta</a:t>
          </a:r>
          <a:endParaRPr lang="en-IE" sz="170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komisjoni valib Euroopa Parlament viieks aastaks</a:t>
          </a:r>
          <a:endParaRPr lang="en-IE" sz="170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juhib ELi poliitikat ja eelarvet</a:t>
          </a:r>
          <a:endParaRPr lang="en-IE" sz="170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valvab aluslepingute täitmise järele</a:t>
          </a:r>
          <a:endParaRPr lang="en-IE" sz="170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asub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Brüsselis</a:t>
          </a:r>
          <a:r>
            <a:rPr lang="en-US" sz="1700">
              <a:solidFill>
                <a:schemeClr val="tx1"/>
              </a:solidFill>
            </a:rPr>
            <a:t> ja </a:t>
          </a:r>
          <a:r>
            <a:rPr lang="en-US" sz="1700" err="1">
              <a:solidFill>
                <a:schemeClr val="tx1"/>
              </a:solidFill>
            </a:rPr>
            <a:t>Luxembourgis</a:t>
          </a:r>
          <a:endParaRPr lang="en-IE" sz="170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err="1">
              <a:solidFill>
                <a:schemeClr val="tx1"/>
              </a:solidFill>
            </a:rPr>
            <a:t>jälgib</a:t>
          </a:r>
          <a:r>
            <a:rPr lang="en-US" sz="1700" b="0">
              <a:solidFill>
                <a:schemeClr val="tx1"/>
              </a:solidFill>
            </a:rPr>
            <a:t> </a:t>
          </a:r>
          <a:r>
            <a:rPr lang="en-US" sz="1700" b="0" err="1">
              <a:solidFill>
                <a:schemeClr val="tx1"/>
              </a:solidFill>
            </a:rPr>
            <a:t>ELi</a:t>
          </a:r>
          <a:r>
            <a:rPr lang="en-US" sz="1700" b="0">
              <a:solidFill>
                <a:schemeClr val="tx1"/>
              </a:solidFill>
            </a:rPr>
            <a:t> </a:t>
          </a:r>
          <a:r>
            <a:rPr lang="en-US" sz="1700" b="0" err="1">
              <a:solidFill>
                <a:schemeClr val="tx1"/>
              </a:solidFill>
            </a:rPr>
            <a:t>õigusloomet</a:t>
          </a:r>
          <a:endParaRPr lang="en-IE" sz="1700" b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kontrollib, kas ELi riigid järgivad ELi õigusakte</a:t>
          </a:r>
          <a:endParaRPr lang="en-IE" sz="1700" b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nõustab liikmesriikide kohtuid ELi õigusaktide tõlgendamisel</a:t>
          </a:r>
          <a:endParaRPr lang="en-IE" sz="1700" b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trahvib liikmesriike juhul, kui need ei täida ELi õigusakte</a:t>
          </a:r>
          <a:endParaRPr lang="en-IE" sz="1700" b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kontrollib, kas õigusaktid on kooskõlas põhiõigustega (nt sõnavabaduse ja ajakirjandusvabadusega)</a:t>
          </a:r>
          <a:endParaRPr lang="en-IE" sz="1700" b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 b="0">
              <a:solidFill>
                <a:schemeClr val="tx1"/>
              </a:solidFill>
            </a:rPr>
            <a:t>koosneb iga ELi riigi kohta ühest kohtunikust </a:t>
          </a:r>
          <a:endParaRPr lang="en-IE" sz="1700" b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err="1">
              <a:solidFill>
                <a:schemeClr val="tx1"/>
              </a:solidFill>
            </a:rPr>
            <a:t>asub</a:t>
          </a:r>
          <a:r>
            <a:rPr lang="en-US" sz="1700" b="0">
              <a:solidFill>
                <a:schemeClr val="tx1"/>
              </a:solidFill>
            </a:rPr>
            <a:t> </a:t>
          </a:r>
          <a:r>
            <a:rPr lang="en-US" sz="1700" b="0" err="1">
              <a:solidFill>
                <a:schemeClr val="tx1"/>
              </a:solidFill>
            </a:rPr>
            <a:t>Luxembourgis</a:t>
          </a:r>
          <a:endParaRPr lang="en-IE" sz="1700" b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 err="1">
              <a:solidFill>
                <a:schemeClr val="tx1"/>
              </a:solidFill>
            </a:rPr>
            <a:t>kontrollib</a:t>
          </a:r>
          <a:r>
            <a:rPr lang="fi-FI" sz="1800" b="0">
              <a:solidFill>
                <a:schemeClr val="tx1"/>
              </a:solidFill>
            </a:rPr>
            <a:t>, kas </a:t>
          </a:r>
          <a:r>
            <a:rPr lang="fi-FI" sz="1800" b="0" err="1">
              <a:solidFill>
                <a:schemeClr val="tx1"/>
              </a:solidFill>
            </a:rPr>
            <a:t>ELi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eelarve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vahendeid</a:t>
          </a:r>
          <a:r>
            <a:rPr lang="fi-FI" sz="1800" b="0">
              <a:solidFill>
                <a:schemeClr val="tx1"/>
              </a:solidFill>
            </a:rPr>
            <a:t> on </a:t>
          </a:r>
          <a:r>
            <a:rPr lang="fi-FI" sz="1800" b="0" err="1">
              <a:solidFill>
                <a:schemeClr val="tx1"/>
              </a:solidFill>
            </a:rPr>
            <a:t>õigesti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kulutatud</a:t>
          </a:r>
          <a:endParaRPr lang="en-IE" sz="1800" b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annab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teada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pettustest</a:t>
          </a:r>
          <a:r>
            <a:rPr lang="en-US" sz="1800" b="0">
              <a:solidFill>
                <a:schemeClr val="tx1"/>
              </a:solidFill>
            </a:rPr>
            <a:t>, </a:t>
          </a:r>
          <a:r>
            <a:rPr lang="en-US" sz="1800" b="0" err="1">
              <a:solidFill>
                <a:schemeClr val="tx1"/>
              </a:solidFill>
            </a:rPr>
            <a:t>korruptsioonist</a:t>
          </a:r>
          <a:r>
            <a:rPr lang="en-US" sz="1800" b="0">
              <a:solidFill>
                <a:schemeClr val="tx1"/>
              </a:solidFill>
            </a:rPr>
            <a:t> ja </a:t>
          </a:r>
          <a:r>
            <a:rPr lang="en-US" sz="1800" b="0" err="1">
              <a:solidFill>
                <a:schemeClr val="tx1"/>
              </a:solidFill>
            </a:rPr>
            <a:t>muust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ebaseaduslikust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tegevusest</a:t>
          </a:r>
          <a:endParaRPr lang="en-IE" sz="1800" b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annab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ELi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poliitikakujundajatele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nõu</a:t>
          </a:r>
          <a:r>
            <a:rPr lang="en-US" sz="1800" b="0">
              <a:solidFill>
                <a:schemeClr val="tx1"/>
              </a:solidFill>
            </a:rPr>
            <a:t>, </a:t>
          </a:r>
          <a:r>
            <a:rPr lang="en-US" sz="1800" b="0" err="1">
              <a:solidFill>
                <a:schemeClr val="tx1"/>
              </a:solidFill>
            </a:rPr>
            <a:t>kuidas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eelarve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vahendeid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kõige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otstarbekamalt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kasutada</a:t>
          </a:r>
          <a:endParaRPr lang="en-IE" sz="1800" b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 err="1">
              <a:solidFill>
                <a:schemeClr val="tx1"/>
              </a:solidFill>
            </a:rPr>
            <a:t>kontrollikoja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liikmed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nimetab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nõukogu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kuueks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aastaks</a:t>
          </a:r>
          <a:endParaRPr lang="en-IE" sz="1800" b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 err="1">
              <a:solidFill>
                <a:schemeClr val="tx1"/>
              </a:solidFill>
            </a:rPr>
            <a:t>juhib</a:t>
          </a:r>
          <a:r>
            <a:rPr lang="fi-FI" sz="1700">
              <a:solidFill>
                <a:schemeClr val="tx1"/>
              </a:solidFill>
            </a:rPr>
            <a:t> </a:t>
          </a:r>
          <a:r>
            <a:rPr lang="fi-FI" sz="1700" err="1">
              <a:solidFill>
                <a:schemeClr val="tx1"/>
              </a:solidFill>
            </a:rPr>
            <a:t>ELi</a:t>
          </a:r>
          <a:r>
            <a:rPr lang="fi-FI" sz="1700">
              <a:solidFill>
                <a:schemeClr val="tx1"/>
              </a:solidFill>
            </a:rPr>
            <a:t> </a:t>
          </a:r>
          <a:r>
            <a:rPr lang="fi-FI" sz="1700" err="1">
              <a:solidFill>
                <a:schemeClr val="tx1"/>
              </a:solidFill>
            </a:rPr>
            <a:t>majandus</a:t>
          </a:r>
          <a:r>
            <a:rPr lang="fi-FI" sz="1700">
              <a:solidFill>
                <a:schemeClr val="tx1"/>
              </a:solidFill>
            </a:rPr>
            <a:t>- ja </a:t>
          </a:r>
          <a:r>
            <a:rPr lang="fi-FI" sz="1700" err="1">
              <a:solidFill>
                <a:schemeClr val="tx1"/>
              </a:solidFill>
            </a:rPr>
            <a:t>rahapoliitikat</a:t>
          </a:r>
          <a:r>
            <a:rPr lang="fi-FI" sz="1700">
              <a:solidFill>
                <a:schemeClr val="tx1"/>
              </a:solidFill>
            </a:rPr>
            <a:t> </a:t>
          </a:r>
          <a:endParaRPr lang="en-IE" sz="170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haldab ELi ühisraha eurot</a:t>
          </a:r>
          <a:endParaRPr lang="en-IE" sz="170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vastutab selle eest, et euro ja hinnad oleksid stabiilsed</a:t>
          </a:r>
          <a:endParaRPr lang="en-IE" sz="170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fikseerib euroala intressimäärad</a:t>
          </a:r>
          <a:endParaRPr lang="en-IE" sz="170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teeb koostööd ELi riikide keskpankadega</a:t>
          </a:r>
          <a:endParaRPr lang="en-IE" sz="170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kuus keskpanga liiget määrab ELi nõukogu kaheksa-aastaseks ametiajaks, mida ei saa pikendada</a:t>
          </a:r>
          <a:endParaRPr lang="en-IE" sz="170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asub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Frankfurdis</a:t>
          </a:r>
          <a:r>
            <a:rPr lang="en-US" sz="1700">
              <a:solidFill>
                <a:schemeClr val="tx1"/>
              </a:solidFill>
            </a:rPr>
            <a:t> (</a:t>
          </a:r>
          <a:r>
            <a:rPr lang="en-US" sz="1700" err="1">
              <a:solidFill>
                <a:schemeClr val="tx1"/>
              </a:solidFill>
            </a:rPr>
            <a:t>Saksamaa</a:t>
          </a:r>
          <a:r>
            <a:rPr lang="en-US" sz="1700">
              <a:solidFill>
                <a:schemeClr val="tx1"/>
              </a:solidFill>
            </a:rPr>
            <a:t>)</a:t>
          </a:r>
          <a:endParaRPr lang="en-IE" sz="170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b="0" err="1">
              <a:solidFill>
                <a:schemeClr val="tx1"/>
              </a:solidFill>
              <a:latin typeface="Calibri Light" panose="020F0302020204030204"/>
            </a:rPr>
            <a:t>Euroopa</a:t>
          </a:r>
          <a:r>
            <a:rPr lang="en-IE" sz="1800" b="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b="0" err="1">
              <a:solidFill>
                <a:schemeClr val="tx1"/>
              </a:solidFill>
              <a:latin typeface="Calibri Light" panose="020F0302020204030204"/>
            </a:rPr>
            <a:t>kodanikualgatus</a:t>
          </a:r>
          <a:endParaRPr lang="en-US" sz="1800" b="0">
            <a:solidFill>
              <a:schemeClr val="tx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err="1">
              <a:solidFill>
                <a:schemeClr val="tx1"/>
              </a:solidFill>
              <a:latin typeface="Calibri Light" panose="020F0302020204030204"/>
            </a:rPr>
            <a:t>Euroopa</a:t>
          </a:r>
          <a:r>
            <a:rPr lang="en-IE" sz="180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err="1">
              <a:solidFill>
                <a:schemeClr val="tx1"/>
              </a:solidFill>
              <a:latin typeface="Calibri Light" panose="020F0302020204030204"/>
            </a:rPr>
            <a:t>noortenädal</a:t>
          </a:r>
          <a:endParaRPr lang="en-US" sz="1800">
            <a:solidFill>
              <a:schemeClr val="tx1"/>
            </a:solidFill>
          </a:endParaRP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err="1">
              <a:solidFill>
                <a:schemeClr val="tx1"/>
              </a:solidFill>
              <a:latin typeface="Calibri Light" panose="020F0302020204030204"/>
            </a:rPr>
            <a:t>Sinu</a:t>
          </a:r>
          <a:r>
            <a:rPr lang="en-IE" sz="180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err="1">
              <a:solidFill>
                <a:schemeClr val="tx1"/>
              </a:solidFill>
              <a:latin typeface="Calibri Light" panose="020F0302020204030204"/>
            </a:rPr>
            <a:t>Euroopa</a:t>
          </a:r>
          <a:r>
            <a:rPr lang="en-IE" sz="1800">
              <a:solidFill>
                <a:schemeClr val="tx1"/>
              </a:solidFill>
              <a:latin typeface="Calibri Light" panose="020F0302020204030204"/>
            </a:rPr>
            <a:t>, </a:t>
          </a:r>
          <a:r>
            <a:rPr lang="en-IE" sz="1800" err="1">
              <a:solidFill>
                <a:schemeClr val="tx1"/>
              </a:solidFill>
              <a:latin typeface="Calibri Light" panose="020F0302020204030204"/>
            </a:rPr>
            <a:t>Sinu</a:t>
          </a:r>
          <a:r>
            <a:rPr lang="en-IE" sz="180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err="1">
              <a:solidFill>
                <a:schemeClr val="tx1"/>
              </a:solidFill>
              <a:latin typeface="Calibri Light" panose="020F0302020204030204"/>
            </a:rPr>
            <a:t>arvamus</a:t>
          </a:r>
          <a:r>
            <a:rPr lang="en-IE" sz="1800">
              <a:solidFill>
                <a:schemeClr val="tx1"/>
              </a:solidFill>
              <a:latin typeface="Calibri Light" panose="020F0302020204030204"/>
            </a:rPr>
            <a:t>!</a:t>
          </a:r>
          <a:endParaRPr lang="en-US" sz="1800">
            <a:solidFill>
              <a:schemeClr val="tx1"/>
            </a:solidFill>
          </a:endParaRPr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 err="1">
              <a:solidFill>
                <a:schemeClr val="bg1"/>
              </a:solidFill>
            </a:rPr>
            <a:t>Noortegarantii</a:t>
          </a:r>
          <a:endParaRPr lang="en-US" b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 err="1"/>
            <a:t>Euroopa</a:t>
          </a:r>
          <a:r>
            <a:rPr lang="en-US"/>
            <a:t> </a:t>
          </a:r>
          <a:r>
            <a:rPr lang="en-US" err="1"/>
            <a:t>solidaarsuskorpus</a:t>
          </a:r>
          <a:endParaRPr lang="en-US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„</a:t>
          </a:r>
          <a:r>
            <a:rPr lang="en-US" b="0" err="1">
              <a:solidFill>
                <a:schemeClr val="bg1"/>
              </a:solidFill>
            </a:rPr>
            <a:t>DiscoverEU</a:t>
          </a:r>
          <a:r>
            <a:rPr lang="en-US" b="0">
              <a:solidFill>
                <a:schemeClr val="bg1"/>
              </a:solidFill>
            </a:rPr>
            <a:t>“</a:t>
          </a: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Tervishoiuteenused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Reisijate õigused</a:t>
          </a:r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en-US" b="0" err="1">
              <a:solidFill>
                <a:schemeClr val="bg1"/>
              </a:solidFill>
            </a:rPr>
            <a:t>Ligipääs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 err="1">
              <a:solidFill>
                <a:schemeClr val="bg1"/>
              </a:solidFill>
            </a:rPr>
            <a:t>tellitud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 err="1">
              <a:solidFill>
                <a:schemeClr val="bg1"/>
              </a:solidFill>
            </a:rPr>
            <a:t>digiteenustele</a:t>
          </a:r>
          <a:endParaRPr lang="en-US" b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b="0"/>
            <a:t>Tasuta rändlus</a:t>
          </a:r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/>
            <a:t>EL </a:t>
          </a:r>
          <a:r>
            <a:rPr lang="en-US" sz="1600" b="0" err="1"/>
            <a:t>maailmas</a:t>
          </a:r>
          <a:endParaRPr lang="en-US" sz="1600" b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err="1"/>
            <a:t>Osalemine</a:t>
          </a:r>
          <a:endParaRPr lang="en-US" sz="1600" b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>
              <a:solidFill>
                <a:schemeClr val="bg1"/>
              </a:solidFill>
            </a:rPr>
            <a:t>Tarbijate õigused ja ohutus</a:t>
          </a: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/>
            <a:t>ELi rahastatavad projektid</a:t>
          </a:r>
          <a:endParaRPr lang="en-US" sz="1600" b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/>
            <a:t>Keskkonnakaitse</a:t>
          </a:r>
          <a:endParaRPr lang="en-US" sz="1600" b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b="0">
              <a:solidFill>
                <a:schemeClr val="bg1"/>
              </a:solidFill>
            </a:rPr>
            <a:t>Roheline kokkulepe</a:t>
          </a: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/>
            <a:t>„NextGenerationEU“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err="1"/>
            <a:t>Üleminek</a:t>
          </a:r>
          <a:r>
            <a:rPr lang="en-US" sz="1800"/>
            <a:t> </a:t>
          </a:r>
          <a:r>
            <a:rPr lang="en-US" sz="1800" err="1"/>
            <a:t>digitehnoloogiale</a:t>
          </a:r>
          <a:endParaRPr lang="en-US" sz="180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err="1"/>
            <a:t>Võrdõiguslikkus</a:t>
          </a:r>
          <a:endParaRPr lang="en-US" sz="180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>
              <a:solidFill>
                <a:schemeClr val="tx1"/>
              </a:solidFill>
            </a:rPr>
            <a:t>on </a:t>
          </a:r>
          <a:r>
            <a:rPr lang="fi-FI" sz="1800" b="0" err="1">
              <a:solidFill>
                <a:schemeClr val="tx1"/>
              </a:solidFill>
            </a:rPr>
            <a:t>Euroopa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Liidu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kodanike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hääl</a:t>
          </a:r>
          <a:endParaRPr lang="en-IE" sz="1800" b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koosneb kõikidest ELi riikidest pärit liikmetest, kelle valivad kodanikud iga viie aasta tagant toimuvatel otsevalimistel</a:t>
          </a:r>
          <a:endParaRPr lang="en-IE" sz="1800" b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arutab Euroopa Komisjoni ettepanekuid uute õigusaktide vastuvõtmiseks</a:t>
          </a:r>
          <a:endParaRPr lang="en-IE" sz="1800" b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(vajaduse korral) muudab neid ettepanekuid ja võtab need koos ELi nõukoguga vastu</a:t>
          </a:r>
          <a:endParaRPr lang="en-IE" sz="1800" b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valib Euroopa Komisjoni presidendi</a:t>
          </a:r>
          <a:endParaRPr lang="en-IE" sz="1800" b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kinnitab ELi eelarve</a:t>
          </a:r>
          <a:endParaRPr lang="en-IE" sz="1800" b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peab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aastas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vähemalt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kuus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istungjärku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Brüsselis</a:t>
          </a:r>
          <a:r>
            <a:rPr lang="en-US" sz="1800" b="0">
              <a:solidFill>
                <a:schemeClr val="tx1"/>
              </a:solidFill>
            </a:rPr>
            <a:t> (</a:t>
          </a:r>
          <a:r>
            <a:rPr lang="en-US" sz="1800" b="0" err="1">
              <a:solidFill>
                <a:schemeClr val="tx1"/>
              </a:solidFill>
            </a:rPr>
            <a:t>Belgia</a:t>
          </a:r>
          <a:r>
            <a:rPr lang="en-US" sz="1800" b="0">
              <a:solidFill>
                <a:schemeClr val="tx1"/>
              </a:solidFill>
            </a:rPr>
            <a:t>) ja 12 </a:t>
          </a:r>
          <a:r>
            <a:rPr lang="en-US" sz="1800" b="0" err="1">
              <a:solidFill>
                <a:schemeClr val="tx1"/>
              </a:solidFill>
            </a:rPr>
            <a:t>Strasbourgis</a:t>
          </a:r>
          <a:r>
            <a:rPr lang="en-US" sz="1800" b="0">
              <a:solidFill>
                <a:schemeClr val="tx1"/>
              </a:solidFill>
            </a:rPr>
            <a:t> (</a:t>
          </a:r>
          <a:r>
            <a:rPr lang="en-US" sz="1800" b="0" err="1">
              <a:solidFill>
                <a:schemeClr val="tx1"/>
              </a:solidFill>
            </a:rPr>
            <a:t>Prantsusmaa</a:t>
          </a:r>
          <a:r>
            <a:rPr lang="en-US" sz="1800" b="0">
              <a:solidFill>
                <a:schemeClr val="tx1"/>
              </a:solidFill>
            </a:rPr>
            <a:t>)</a:t>
          </a:r>
          <a:endParaRPr lang="en-IE" sz="1900" b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on </a:t>
          </a:r>
          <a:r>
            <a:rPr lang="en-US" sz="1800" b="0" err="1">
              <a:solidFill>
                <a:schemeClr val="tx1"/>
              </a:solidFill>
            </a:rPr>
            <a:t>otsustusorgan</a:t>
          </a:r>
          <a:r>
            <a:rPr lang="en-US" sz="1800" b="0">
              <a:solidFill>
                <a:schemeClr val="tx1"/>
              </a:solidFill>
            </a:rPr>
            <a:t>, mille </a:t>
          </a:r>
          <a:r>
            <a:rPr lang="en-US" sz="1800" b="0" err="1">
              <a:solidFill>
                <a:schemeClr val="tx1"/>
              </a:solidFill>
            </a:rPr>
            <a:t>raames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kogunevad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kõikide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ELi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riikide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riigipead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või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valitsusjuhid</a:t>
          </a:r>
          <a:endParaRPr lang="en-IE" sz="1800" b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 err="1">
              <a:solidFill>
                <a:schemeClr val="tx1"/>
              </a:solidFill>
            </a:rPr>
            <a:t>määrab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kindlaks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ELi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peamised</a:t>
          </a:r>
          <a:r>
            <a:rPr lang="fi-FI" sz="1800" b="0">
              <a:solidFill>
                <a:schemeClr val="tx1"/>
              </a:solidFill>
            </a:rPr>
            <a:t> </a:t>
          </a:r>
          <a:r>
            <a:rPr lang="fi-FI" sz="1800" b="0" err="1">
              <a:solidFill>
                <a:schemeClr val="tx1"/>
              </a:solidFill>
            </a:rPr>
            <a:t>prioriteedid</a:t>
          </a:r>
          <a:r>
            <a:rPr lang="fi-FI" sz="1800" b="0">
              <a:solidFill>
                <a:schemeClr val="tx1"/>
              </a:solidFill>
            </a:rPr>
            <a:t> ja </a:t>
          </a:r>
          <a:r>
            <a:rPr lang="fi-FI" sz="1800" b="0" err="1">
              <a:solidFill>
                <a:schemeClr val="tx1"/>
              </a:solidFill>
            </a:rPr>
            <a:t>poliitikasuunad</a:t>
          </a:r>
          <a:endParaRPr lang="en-IE" sz="1800" b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tuleb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kokku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vähemalt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neli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korda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aastas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Brüsselis</a:t>
          </a:r>
          <a:r>
            <a:rPr lang="en-US" sz="1800" b="0">
              <a:solidFill>
                <a:schemeClr val="tx1"/>
              </a:solidFill>
            </a:rPr>
            <a:t> (</a:t>
          </a:r>
          <a:r>
            <a:rPr lang="en-US" sz="1800" b="0" err="1">
              <a:solidFill>
                <a:schemeClr val="tx1"/>
              </a:solidFill>
            </a:rPr>
            <a:t>Belgias</a:t>
          </a:r>
          <a:r>
            <a:rPr lang="en-US" sz="1800" b="0">
              <a:solidFill>
                <a:schemeClr val="tx1"/>
              </a:solidFill>
            </a:rPr>
            <a:t>) </a:t>
          </a:r>
          <a:r>
            <a:rPr lang="en-US" sz="1800" b="0" err="1">
              <a:solidFill>
                <a:schemeClr val="tx1"/>
              </a:solidFill>
            </a:rPr>
            <a:t>või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Luxembourgis</a:t>
          </a:r>
          <a:r>
            <a:rPr lang="en-US" sz="1800" b="0">
              <a:solidFill>
                <a:schemeClr val="tx1"/>
              </a:solidFill>
            </a:rPr>
            <a:t> (</a:t>
          </a:r>
          <a:r>
            <a:rPr lang="en-US" sz="1800" b="0" err="1">
              <a:solidFill>
                <a:schemeClr val="tx1"/>
              </a:solidFill>
            </a:rPr>
            <a:t>Luksemburg</a:t>
          </a:r>
          <a:r>
            <a:rPr lang="en-US" sz="1800" b="0">
              <a:solidFill>
                <a:schemeClr val="tx1"/>
              </a:solidFill>
            </a:rPr>
            <a:t>) </a:t>
          </a:r>
          <a:r>
            <a:rPr lang="en-US" sz="1800" b="0" err="1">
              <a:solidFill>
                <a:schemeClr val="tx1"/>
              </a:solidFill>
            </a:rPr>
            <a:t>toimuvatel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tippkohtumistel</a:t>
          </a:r>
          <a:endParaRPr lang="en-IE" sz="1800" b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>
              <a:solidFill>
                <a:schemeClr val="tx1"/>
              </a:solidFill>
            </a:rPr>
            <a:t>ei võta vastu ELi õigusakte</a:t>
          </a:r>
          <a:endParaRPr lang="en-IE" sz="1800" b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545603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kern="120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24 </a:t>
          </a:r>
          <a:r>
            <a:rPr lang="en-US" sz="2800" b="1" kern="1200" err="1"/>
            <a:t>ELi</a:t>
          </a:r>
          <a:r>
            <a:rPr lang="en-US" sz="2800" b="1" kern="1200"/>
            <a:t> AMETLIKKU KEELT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kern="1200"/>
        </a:p>
      </dsp:txBody>
      <dsp:txXfrm>
        <a:off x="3571172" y="1958675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/>
            <a:t>Slaavi</a:t>
          </a:r>
          <a:r>
            <a:rPr lang="en-US" sz="1500" b="1" kern="1200"/>
            <a:t> keeled: </a:t>
          </a:r>
          <a:r>
            <a:rPr lang="en-US" sz="1500" b="0" kern="1200" err="1"/>
            <a:t>bulgaaria</a:t>
          </a:r>
          <a:r>
            <a:rPr lang="en-US" sz="1500" b="0" kern="1200"/>
            <a:t>, </a:t>
          </a:r>
          <a:r>
            <a:rPr lang="en-US" sz="1500" b="0" kern="1200" err="1"/>
            <a:t>horvaadi</a:t>
          </a:r>
          <a:r>
            <a:rPr lang="en-US" sz="1500" b="0" kern="1200"/>
            <a:t>, </a:t>
          </a:r>
          <a:r>
            <a:rPr lang="en-US" sz="1500" b="0" kern="1200" err="1"/>
            <a:t>poola</a:t>
          </a:r>
          <a:r>
            <a:rPr lang="en-US" sz="1500" b="0" kern="1200"/>
            <a:t>, </a:t>
          </a:r>
          <a:r>
            <a:rPr lang="en-US" sz="1500" b="0" kern="1200" err="1"/>
            <a:t>slovaki</a:t>
          </a:r>
          <a:r>
            <a:rPr lang="en-US" sz="1500" b="0" kern="1200"/>
            <a:t>, </a:t>
          </a:r>
          <a:r>
            <a:rPr lang="en-US" sz="1500" b="0" kern="1200" err="1"/>
            <a:t>sloveeni</a:t>
          </a:r>
          <a:r>
            <a:rPr lang="en-US" sz="1500" b="0" kern="1200"/>
            <a:t> ja </a:t>
          </a:r>
          <a:r>
            <a:rPr lang="en-US" sz="1500" b="0" kern="1200" err="1"/>
            <a:t>tšehhi</a:t>
          </a:r>
          <a:endParaRPr lang="en-US" sz="1500" b="0" kern="120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Germaani </a:t>
          </a:r>
          <a:r>
            <a:rPr lang="fi-FI" sz="1500" b="1" kern="1200" err="1"/>
            <a:t>keeled</a:t>
          </a:r>
          <a:r>
            <a:rPr lang="fi-FI" sz="1500" b="1" kern="1200"/>
            <a:t>: </a:t>
          </a:r>
          <a:r>
            <a:rPr lang="fi-FI" sz="1500" b="0" kern="1200" err="1"/>
            <a:t>hollandi</a:t>
          </a:r>
          <a:r>
            <a:rPr lang="fi-FI" sz="1500" b="0" kern="1200"/>
            <a:t>, </a:t>
          </a:r>
          <a:r>
            <a:rPr lang="fi-FI" sz="1500" b="0" kern="1200" err="1"/>
            <a:t>inglise</a:t>
          </a:r>
          <a:r>
            <a:rPr lang="fi-FI" sz="1500" b="0" kern="1200"/>
            <a:t>, </a:t>
          </a:r>
          <a:r>
            <a:rPr lang="fi-FI" sz="1500" b="0" kern="1200" err="1"/>
            <a:t>rootsi</a:t>
          </a:r>
          <a:r>
            <a:rPr lang="fi-FI" sz="1500" b="0" kern="1200"/>
            <a:t>, saksa ja </a:t>
          </a:r>
          <a:r>
            <a:rPr lang="fi-FI" sz="1500" b="0" kern="1200" err="1"/>
            <a:t>taani</a:t>
          </a:r>
          <a:endParaRPr lang="en-US" sz="1500" b="0" kern="120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Romaani </a:t>
          </a:r>
          <a:r>
            <a:rPr lang="fi-FI" sz="1500" b="1" kern="1200" err="1"/>
            <a:t>keeled</a:t>
          </a:r>
          <a:r>
            <a:rPr lang="fi-FI" sz="1500" b="1" kern="1200"/>
            <a:t>: </a:t>
          </a:r>
          <a:r>
            <a:rPr lang="fi-FI" sz="1500" b="0" kern="1200" err="1"/>
            <a:t>hispaania</a:t>
          </a:r>
          <a:r>
            <a:rPr lang="fi-FI" sz="1500" b="0" kern="1200"/>
            <a:t>, </a:t>
          </a:r>
          <a:r>
            <a:rPr lang="fi-FI" sz="1500" b="0" kern="1200" err="1"/>
            <a:t>itaalia</a:t>
          </a:r>
          <a:r>
            <a:rPr lang="fi-FI" sz="1500" b="0" kern="1200"/>
            <a:t>, portugali, </a:t>
          </a:r>
          <a:r>
            <a:rPr lang="fi-FI" sz="1500" b="0" kern="1200" err="1"/>
            <a:t>prantsuse</a:t>
          </a:r>
          <a:r>
            <a:rPr lang="fi-FI" sz="1500" b="0" kern="1200"/>
            <a:t> ja </a:t>
          </a:r>
          <a:r>
            <a:rPr lang="fi-FI" sz="1500" b="0" kern="1200" err="1"/>
            <a:t>rumeenia</a:t>
          </a:r>
          <a:endParaRPr lang="en-US" sz="1500" b="0" kern="120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/>
            <a:t>Muud</a:t>
          </a:r>
          <a:r>
            <a:rPr lang="en-US" sz="1500" b="1" kern="1200"/>
            <a:t> keeled: </a:t>
          </a:r>
          <a:r>
            <a:rPr lang="en-US" sz="1500" b="0" kern="1200" err="1"/>
            <a:t>eesti</a:t>
          </a:r>
          <a:r>
            <a:rPr lang="en-US" sz="1500" b="0" kern="1200"/>
            <a:t>, </a:t>
          </a:r>
          <a:r>
            <a:rPr lang="en-US" sz="1500" b="0" kern="1200" err="1"/>
            <a:t>iiri</a:t>
          </a:r>
          <a:r>
            <a:rPr lang="en-US" sz="1500" b="0" kern="1200"/>
            <a:t>, </a:t>
          </a:r>
          <a:r>
            <a:rPr lang="en-US" sz="1500" b="0" kern="1200" err="1"/>
            <a:t>kreeka</a:t>
          </a:r>
          <a:r>
            <a:rPr lang="en-US" sz="1500" b="0" kern="1200"/>
            <a:t>, </a:t>
          </a:r>
          <a:r>
            <a:rPr lang="en-US" sz="1500" b="0" kern="1200" err="1"/>
            <a:t>leedu</a:t>
          </a:r>
          <a:r>
            <a:rPr lang="en-US" sz="1500" b="0" kern="1200"/>
            <a:t>, </a:t>
          </a:r>
          <a:r>
            <a:rPr lang="en-US" sz="1500" b="0" kern="1200" err="1"/>
            <a:t>läti</a:t>
          </a:r>
          <a:r>
            <a:rPr lang="en-US" sz="1500" b="0" kern="1200"/>
            <a:t>, </a:t>
          </a:r>
          <a:r>
            <a:rPr lang="en-US" sz="1500" b="0" kern="1200" err="1"/>
            <a:t>malta</a:t>
          </a:r>
          <a:r>
            <a:rPr lang="en-US" sz="1500" b="0" kern="1200"/>
            <a:t>, </a:t>
          </a:r>
          <a:r>
            <a:rPr lang="en-US" sz="1500" b="0" kern="1200" err="1"/>
            <a:t>soome</a:t>
          </a:r>
          <a:r>
            <a:rPr lang="en-US" sz="1500" b="0" kern="1200"/>
            <a:t>, </a:t>
          </a:r>
          <a:r>
            <a:rPr lang="en-US" sz="1500" b="0" kern="1200" err="1"/>
            <a:t>ungari</a:t>
          </a:r>
          <a:endParaRPr lang="en-US" sz="1500" b="0" kern="120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err="1">
              <a:solidFill>
                <a:schemeClr val="tx1"/>
              </a:solidFill>
            </a:rPr>
            <a:t>koosneb</a:t>
          </a:r>
          <a:r>
            <a:rPr lang="fi-FI" sz="1700" kern="1200">
              <a:solidFill>
                <a:schemeClr val="tx1"/>
              </a:solidFill>
            </a:rPr>
            <a:t> </a:t>
          </a:r>
          <a:r>
            <a:rPr lang="fi-FI" sz="1700" kern="1200" err="1">
              <a:solidFill>
                <a:schemeClr val="tx1"/>
              </a:solidFill>
            </a:rPr>
            <a:t>ELi</a:t>
          </a:r>
          <a:r>
            <a:rPr lang="fi-FI" sz="1700" kern="1200">
              <a:solidFill>
                <a:schemeClr val="tx1"/>
              </a:solidFill>
            </a:rPr>
            <a:t> </a:t>
          </a:r>
          <a:r>
            <a:rPr lang="fi-FI" sz="1700" kern="1200" err="1">
              <a:solidFill>
                <a:schemeClr val="tx1"/>
              </a:solidFill>
            </a:rPr>
            <a:t>riikide</a:t>
          </a:r>
          <a:r>
            <a:rPr lang="fi-FI" sz="1700" kern="1200">
              <a:solidFill>
                <a:schemeClr val="tx1"/>
              </a:solidFill>
            </a:rPr>
            <a:t> </a:t>
          </a:r>
          <a:r>
            <a:rPr lang="fi-FI" sz="1700" kern="1200" err="1">
              <a:solidFill>
                <a:schemeClr val="tx1"/>
              </a:solidFill>
            </a:rPr>
            <a:t>valitsuste</a:t>
          </a:r>
          <a:r>
            <a:rPr lang="fi-FI" sz="1700" kern="1200">
              <a:solidFill>
                <a:schemeClr val="tx1"/>
              </a:solidFill>
            </a:rPr>
            <a:t> </a:t>
          </a:r>
          <a:r>
            <a:rPr lang="fi-FI" sz="1700" kern="1200" err="1">
              <a:solidFill>
                <a:schemeClr val="tx1"/>
              </a:solidFill>
            </a:rPr>
            <a:t>esindajatest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on otsustusorgan, mille raames kohtuvad ELi riikide ministrid, et arutada valdkondlikke küsimusi (põllumajandus, välisasjad, õigusküsimused jne)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võtab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koos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Euroopa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Parlamendiga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vastu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otsuseid</a:t>
          </a:r>
          <a:r>
            <a:rPr lang="en-US" sz="1700" kern="1200">
              <a:solidFill>
                <a:schemeClr val="tx1"/>
              </a:solidFill>
            </a:rPr>
            <a:t> ja </a:t>
          </a:r>
          <a:r>
            <a:rPr lang="en-US" sz="1700" kern="1200" err="1">
              <a:solidFill>
                <a:schemeClr val="tx1"/>
              </a:solidFill>
            </a:rPr>
            <a:t>õigusakte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eesistujariik roteerub – iga kuue kuu tagant läheb juhtimine üle järgmisele ELi riigile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kohtumised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toimuvad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Brüsselis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või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Luxembourgis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923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esindab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ELi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ühiseid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huve</a:t>
          </a:r>
          <a:endParaRPr lang="en-IE" sz="1700" kern="1200">
            <a:solidFill>
              <a:schemeClr val="tx1"/>
            </a:solidFill>
          </a:endParaRPr>
        </a:p>
      </dsp:txBody>
      <dsp:txXfrm>
        <a:off x="38327" y="41250"/>
        <a:ext cx="3916226" cy="708479"/>
      </dsp:txXfrm>
    </dsp:sp>
    <dsp:sp modelId="{08F48461-68D3-4A76-AAB9-A6AAE6BA7FA1}">
      <dsp:nvSpPr>
        <dsp:cNvPr id="0" name=""/>
        <dsp:cNvSpPr/>
      </dsp:nvSpPr>
      <dsp:spPr>
        <a:xfrm>
          <a:off x="0" y="79999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koosneb presidendist ning iga ELi riigi kohta ühest volinikust, kes vastutab konkreetse valdkonna eest</a:t>
          </a:r>
          <a:endParaRPr lang="en-IE" sz="1700" kern="1200">
            <a:solidFill>
              <a:schemeClr val="tx1"/>
            </a:solidFill>
          </a:endParaRPr>
        </a:p>
      </dsp:txBody>
      <dsp:txXfrm>
        <a:off x="38327" y="838322"/>
        <a:ext cx="3916226" cy="708479"/>
      </dsp:txXfrm>
    </dsp:sp>
    <dsp:sp modelId="{346E50CA-F6B7-41F2-8D8A-4D6332E5C97D}">
      <dsp:nvSpPr>
        <dsp:cNvPr id="0" name=""/>
        <dsp:cNvSpPr/>
      </dsp:nvSpPr>
      <dsp:spPr>
        <a:xfrm>
          <a:off x="0" y="1597068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esitab ettepanekuid uute õigusaktide ja programmide kohta</a:t>
          </a:r>
          <a:endParaRPr lang="en-IE" sz="1700" kern="1200">
            <a:solidFill>
              <a:schemeClr val="tx1"/>
            </a:solidFill>
          </a:endParaRPr>
        </a:p>
      </dsp:txBody>
      <dsp:txXfrm>
        <a:off x="38327" y="1635395"/>
        <a:ext cx="3916226" cy="708479"/>
      </dsp:txXfrm>
    </dsp:sp>
    <dsp:sp modelId="{D37E5F20-5237-4726-B7B8-CA56F9306539}">
      <dsp:nvSpPr>
        <dsp:cNvPr id="0" name=""/>
        <dsp:cNvSpPr/>
      </dsp:nvSpPr>
      <dsp:spPr>
        <a:xfrm>
          <a:off x="0" y="2394140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komisjoni valib Euroopa Parlament viieks aastaks</a:t>
          </a:r>
          <a:endParaRPr lang="en-IE" sz="1700" kern="1200">
            <a:solidFill>
              <a:schemeClr val="tx1"/>
            </a:solidFill>
          </a:endParaRPr>
        </a:p>
      </dsp:txBody>
      <dsp:txXfrm>
        <a:off x="38327" y="2432467"/>
        <a:ext cx="3916226" cy="708479"/>
      </dsp:txXfrm>
    </dsp:sp>
    <dsp:sp modelId="{5F4BB77E-160B-4FD3-9D8A-5F48DEBD3967}">
      <dsp:nvSpPr>
        <dsp:cNvPr id="0" name=""/>
        <dsp:cNvSpPr/>
      </dsp:nvSpPr>
      <dsp:spPr>
        <a:xfrm>
          <a:off x="0" y="3191212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juhib ELi poliitikat ja eelarvet</a:t>
          </a:r>
          <a:endParaRPr lang="en-IE" sz="1700" kern="1200">
            <a:solidFill>
              <a:schemeClr val="tx1"/>
            </a:solidFill>
          </a:endParaRPr>
        </a:p>
      </dsp:txBody>
      <dsp:txXfrm>
        <a:off x="38327" y="3229539"/>
        <a:ext cx="3916226" cy="708479"/>
      </dsp:txXfrm>
    </dsp:sp>
    <dsp:sp modelId="{EF5BC60A-1813-445C-97E0-C76B6CBACB4C}">
      <dsp:nvSpPr>
        <dsp:cNvPr id="0" name=""/>
        <dsp:cNvSpPr/>
      </dsp:nvSpPr>
      <dsp:spPr>
        <a:xfrm>
          <a:off x="0" y="398828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valvab aluslepingute täitmise järele</a:t>
          </a:r>
          <a:endParaRPr lang="en-IE" sz="1700" kern="1200">
            <a:solidFill>
              <a:schemeClr val="tx1"/>
            </a:solidFill>
          </a:endParaRPr>
        </a:p>
      </dsp:txBody>
      <dsp:txXfrm>
        <a:off x="38327" y="4026612"/>
        <a:ext cx="3916226" cy="708479"/>
      </dsp:txXfrm>
    </dsp:sp>
    <dsp:sp modelId="{8BFCEDFB-DD43-4B25-BA9B-809ED4B7C8C6}">
      <dsp:nvSpPr>
        <dsp:cNvPr id="0" name=""/>
        <dsp:cNvSpPr/>
      </dsp:nvSpPr>
      <dsp:spPr>
        <a:xfrm>
          <a:off x="0" y="4785357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asub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Brüsselis</a:t>
          </a:r>
          <a:r>
            <a:rPr lang="en-US" sz="1700" kern="1200">
              <a:solidFill>
                <a:schemeClr val="tx1"/>
              </a:solidFill>
            </a:rPr>
            <a:t> ja </a:t>
          </a:r>
          <a:r>
            <a:rPr lang="en-US" sz="1700" kern="1200" err="1">
              <a:solidFill>
                <a:schemeClr val="tx1"/>
              </a:solidFill>
            </a:rPr>
            <a:t>Luxembourgis</a:t>
          </a:r>
          <a:endParaRPr lang="en-IE" sz="1700" kern="1200">
            <a:solidFill>
              <a:schemeClr val="tx1"/>
            </a:solidFill>
          </a:endParaRPr>
        </a:p>
      </dsp:txBody>
      <dsp:txXfrm>
        <a:off x="38327" y="4823684"/>
        <a:ext cx="3916226" cy="7084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47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err="1">
              <a:solidFill>
                <a:schemeClr val="tx1"/>
              </a:solidFill>
            </a:rPr>
            <a:t>jälgib</a:t>
          </a:r>
          <a:r>
            <a:rPr lang="en-US" sz="1700" b="0" kern="1200">
              <a:solidFill>
                <a:schemeClr val="tx1"/>
              </a:solidFill>
            </a:rPr>
            <a:t> </a:t>
          </a:r>
          <a:r>
            <a:rPr lang="en-US" sz="1700" b="0" kern="1200" err="1">
              <a:solidFill>
                <a:schemeClr val="tx1"/>
              </a:solidFill>
            </a:rPr>
            <a:t>ELi</a:t>
          </a:r>
          <a:r>
            <a:rPr lang="en-US" sz="1700" b="0" kern="1200">
              <a:solidFill>
                <a:schemeClr val="tx1"/>
              </a:solidFill>
            </a:rPr>
            <a:t> </a:t>
          </a:r>
          <a:r>
            <a:rPr lang="en-US" sz="1700" b="0" kern="1200" err="1">
              <a:solidFill>
                <a:schemeClr val="tx1"/>
              </a:solidFill>
            </a:rPr>
            <a:t>õigusloomet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38482"/>
        <a:ext cx="4304899" cy="702639"/>
      </dsp:txXfrm>
    </dsp:sp>
    <dsp:sp modelId="{76251A12-CCF7-4C47-8263-EFA408C3CF50}">
      <dsp:nvSpPr>
        <dsp:cNvPr id="0" name=""/>
        <dsp:cNvSpPr/>
      </dsp:nvSpPr>
      <dsp:spPr>
        <a:xfrm>
          <a:off x="0" y="79115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kontrollib, kas ELi riigid järgivad ELi õigusakte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829167"/>
        <a:ext cx="4304899" cy="702639"/>
      </dsp:txXfrm>
    </dsp:sp>
    <dsp:sp modelId="{CF2A7349-FD6F-4252-85AD-61C5186BA692}">
      <dsp:nvSpPr>
        <dsp:cNvPr id="0" name=""/>
        <dsp:cNvSpPr/>
      </dsp:nvSpPr>
      <dsp:spPr>
        <a:xfrm>
          <a:off x="0" y="158184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nõustab liikmesriikide kohtuid ELi õigusaktide tõlgendamisel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1619852"/>
        <a:ext cx="4304899" cy="702639"/>
      </dsp:txXfrm>
    </dsp:sp>
    <dsp:sp modelId="{38D475D4-539D-4596-9BBC-8AE7671242F2}">
      <dsp:nvSpPr>
        <dsp:cNvPr id="0" name=""/>
        <dsp:cNvSpPr/>
      </dsp:nvSpPr>
      <dsp:spPr>
        <a:xfrm>
          <a:off x="0" y="237252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trahvib liikmesriike juhul, kui need ei täida ELi õigusakte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2410537"/>
        <a:ext cx="4304899" cy="702639"/>
      </dsp:txXfrm>
    </dsp:sp>
    <dsp:sp modelId="{1A46EE3F-EBAE-49BA-B7F2-D3D3A3B2D42A}">
      <dsp:nvSpPr>
        <dsp:cNvPr id="0" name=""/>
        <dsp:cNvSpPr/>
      </dsp:nvSpPr>
      <dsp:spPr>
        <a:xfrm>
          <a:off x="0" y="316321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kontrollib, kas õigusaktid on kooskõlas põhiõigustega (nt sõnavabaduse ja ajakirjandusvabadusega)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3201222"/>
        <a:ext cx="4304899" cy="702639"/>
      </dsp:txXfrm>
    </dsp:sp>
    <dsp:sp modelId="{5C025595-DB12-4375-8957-7A2E9C9E3075}">
      <dsp:nvSpPr>
        <dsp:cNvPr id="0" name=""/>
        <dsp:cNvSpPr/>
      </dsp:nvSpPr>
      <dsp:spPr>
        <a:xfrm>
          <a:off x="0" y="3953895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kern="1200">
              <a:solidFill>
                <a:schemeClr val="tx1"/>
              </a:solidFill>
            </a:rPr>
            <a:t>koosneb iga ELi riigi kohta ühest kohtunikust 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3991906"/>
        <a:ext cx="4304899" cy="702639"/>
      </dsp:txXfrm>
    </dsp:sp>
    <dsp:sp modelId="{E336DEEA-8F31-45DB-B883-3F3802818CA2}">
      <dsp:nvSpPr>
        <dsp:cNvPr id="0" name=""/>
        <dsp:cNvSpPr/>
      </dsp:nvSpPr>
      <dsp:spPr>
        <a:xfrm>
          <a:off x="0" y="4744580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err="1">
              <a:solidFill>
                <a:schemeClr val="tx1"/>
              </a:solidFill>
            </a:rPr>
            <a:t>asub</a:t>
          </a:r>
          <a:r>
            <a:rPr lang="en-US" sz="1700" b="0" kern="1200">
              <a:solidFill>
                <a:schemeClr val="tx1"/>
              </a:solidFill>
            </a:rPr>
            <a:t> </a:t>
          </a:r>
          <a:r>
            <a:rPr lang="en-US" sz="1700" b="0" kern="1200" err="1">
              <a:solidFill>
                <a:schemeClr val="tx1"/>
              </a:solidFill>
            </a:rPr>
            <a:t>Luxembourgis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4782591"/>
        <a:ext cx="4304899" cy="7026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err="1">
              <a:solidFill>
                <a:schemeClr val="tx1"/>
              </a:solidFill>
            </a:rPr>
            <a:t>kontrollib</a:t>
          </a:r>
          <a:r>
            <a:rPr lang="fi-FI" sz="1800" b="0" kern="1200">
              <a:solidFill>
                <a:schemeClr val="tx1"/>
              </a:solidFill>
            </a:rPr>
            <a:t>, kas </a:t>
          </a:r>
          <a:r>
            <a:rPr lang="fi-FI" sz="1800" b="0" kern="1200" err="1">
              <a:solidFill>
                <a:schemeClr val="tx1"/>
              </a:solidFill>
            </a:rPr>
            <a:t>ELi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eelarve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vahendeid</a:t>
          </a:r>
          <a:r>
            <a:rPr lang="fi-FI" sz="1800" b="0" kern="1200">
              <a:solidFill>
                <a:schemeClr val="tx1"/>
              </a:solidFill>
            </a:rPr>
            <a:t> on </a:t>
          </a:r>
          <a:r>
            <a:rPr lang="fi-FI" sz="1800" b="0" kern="1200" err="1">
              <a:solidFill>
                <a:schemeClr val="tx1"/>
              </a:solidFill>
            </a:rPr>
            <a:t>õigesti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kulutatud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annab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teada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pettustest</a:t>
          </a:r>
          <a:r>
            <a:rPr lang="en-US" sz="1800" b="0" kern="1200">
              <a:solidFill>
                <a:schemeClr val="tx1"/>
              </a:solidFill>
            </a:rPr>
            <a:t>, </a:t>
          </a:r>
          <a:r>
            <a:rPr lang="en-US" sz="1800" b="0" kern="1200" err="1">
              <a:solidFill>
                <a:schemeClr val="tx1"/>
              </a:solidFill>
            </a:rPr>
            <a:t>korruptsioonist</a:t>
          </a:r>
          <a:r>
            <a:rPr lang="en-US" sz="1800" b="0" kern="1200">
              <a:solidFill>
                <a:schemeClr val="tx1"/>
              </a:solidFill>
            </a:rPr>
            <a:t> ja </a:t>
          </a:r>
          <a:r>
            <a:rPr lang="en-US" sz="1800" b="0" kern="1200" err="1">
              <a:solidFill>
                <a:schemeClr val="tx1"/>
              </a:solidFill>
            </a:rPr>
            <a:t>muust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ebaseaduslikust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tegevusest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115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annab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ELi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poliitikakujundajatele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nõu</a:t>
          </a:r>
          <a:r>
            <a:rPr lang="en-US" sz="1800" b="0" kern="1200">
              <a:solidFill>
                <a:schemeClr val="tx1"/>
              </a:solidFill>
            </a:rPr>
            <a:t>, </a:t>
          </a:r>
          <a:r>
            <a:rPr lang="en-US" sz="1800" b="0" kern="1200" err="1">
              <a:solidFill>
                <a:schemeClr val="tx1"/>
              </a:solidFill>
            </a:rPr>
            <a:t>kuidas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eelarve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vahendeid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kõige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otstarbekamalt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kasutada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48605" y="55720"/>
        <a:ext cx="4182647" cy="898460"/>
      </dsp:txXfrm>
    </dsp:sp>
    <dsp:sp modelId="{F0EC1485-D59A-4587-BBA3-A5E170B387A4}">
      <dsp:nvSpPr>
        <dsp:cNvPr id="0" name=""/>
        <dsp:cNvSpPr/>
      </dsp:nvSpPr>
      <dsp:spPr>
        <a:xfrm>
          <a:off x="0" y="1069026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err="1">
              <a:solidFill>
                <a:schemeClr val="tx1"/>
              </a:solidFill>
            </a:rPr>
            <a:t>kontrollikoja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liikmed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nimetab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nõukogu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kuueks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aastaks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48605" y="1117631"/>
        <a:ext cx="4182647" cy="8984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2410"/>
          <a:ext cx="4111930" cy="76276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err="1">
              <a:solidFill>
                <a:schemeClr val="tx1"/>
              </a:solidFill>
            </a:rPr>
            <a:t>juhib</a:t>
          </a:r>
          <a:r>
            <a:rPr lang="fi-FI" sz="1700" kern="1200">
              <a:solidFill>
                <a:schemeClr val="tx1"/>
              </a:solidFill>
            </a:rPr>
            <a:t> </a:t>
          </a:r>
          <a:r>
            <a:rPr lang="fi-FI" sz="1700" kern="1200" err="1">
              <a:solidFill>
                <a:schemeClr val="tx1"/>
              </a:solidFill>
            </a:rPr>
            <a:t>ELi</a:t>
          </a:r>
          <a:r>
            <a:rPr lang="fi-FI" sz="1700" kern="1200">
              <a:solidFill>
                <a:schemeClr val="tx1"/>
              </a:solidFill>
            </a:rPr>
            <a:t> </a:t>
          </a:r>
          <a:r>
            <a:rPr lang="fi-FI" sz="1700" kern="1200" err="1">
              <a:solidFill>
                <a:schemeClr val="tx1"/>
              </a:solidFill>
            </a:rPr>
            <a:t>majandus</a:t>
          </a:r>
          <a:r>
            <a:rPr lang="fi-FI" sz="1700" kern="1200">
              <a:solidFill>
                <a:schemeClr val="tx1"/>
              </a:solidFill>
            </a:rPr>
            <a:t>- ja </a:t>
          </a:r>
          <a:r>
            <a:rPr lang="fi-FI" sz="1700" kern="1200" err="1">
              <a:solidFill>
                <a:schemeClr val="tx1"/>
              </a:solidFill>
            </a:rPr>
            <a:t>rahapoliitikat</a:t>
          </a:r>
          <a:r>
            <a:rPr lang="fi-FI" sz="1700" kern="1200">
              <a:solidFill>
                <a:schemeClr val="tx1"/>
              </a:solidFill>
            </a:rPr>
            <a:t> </a:t>
          </a:r>
          <a:endParaRPr lang="en-IE" sz="1700" kern="1200">
            <a:solidFill>
              <a:schemeClr val="tx1"/>
            </a:solidFill>
          </a:endParaRPr>
        </a:p>
      </dsp:txBody>
      <dsp:txXfrm>
        <a:off x="37235" y="39645"/>
        <a:ext cx="4037460" cy="688295"/>
      </dsp:txXfrm>
    </dsp:sp>
    <dsp:sp modelId="{96B08EC4-E184-402A-B8AE-06B1F3D1D569}">
      <dsp:nvSpPr>
        <dsp:cNvPr id="0" name=""/>
        <dsp:cNvSpPr/>
      </dsp:nvSpPr>
      <dsp:spPr>
        <a:xfrm>
          <a:off x="0" y="779181"/>
          <a:ext cx="4111930" cy="76276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haldab ELi ühisraha eurot</a:t>
          </a:r>
          <a:endParaRPr lang="en-IE" sz="1700" kern="1200">
            <a:solidFill>
              <a:schemeClr val="tx1"/>
            </a:solidFill>
          </a:endParaRPr>
        </a:p>
      </dsp:txBody>
      <dsp:txXfrm>
        <a:off x="37235" y="816416"/>
        <a:ext cx="4037460" cy="688295"/>
      </dsp:txXfrm>
    </dsp:sp>
    <dsp:sp modelId="{47FE0501-D40E-47EC-9E41-423B2E236FAA}">
      <dsp:nvSpPr>
        <dsp:cNvPr id="0" name=""/>
        <dsp:cNvSpPr/>
      </dsp:nvSpPr>
      <dsp:spPr>
        <a:xfrm>
          <a:off x="0" y="1555953"/>
          <a:ext cx="4111930" cy="76276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vastutab selle eest, et euro ja hinnad oleksid stabiilsed</a:t>
          </a:r>
          <a:endParaRPr lang="en-IE" sz="1700" kern="1200">
            <a:solidFill>
              <a:schemeClr val="tx1"/>
            </a:solidFill>
          </a:endParaRPr>
        </a:p>
      </dsp:txBody>
      <dsp:txXfrm>
        <a:off x="37235" y="1593188"/>
        <a:ext cx="4037460" cy="688295"/>
      </dsp:txXfrm>
    </dsp:sp>
    <dsp:sp modelId="{68522F37-124D-4507-9DE5-1B75C78B6420}">
      <dsp:nvSpPr>
        <dsp:cNvPr id="0" name=""/>
        <dsp:cNvSpPr/>
      </dsp:nvSpPr>
      <dsp:spPr>
        <a:xfrm>
          <a:off x="0" y="2332724"/>
          <a:ext cx="4111930" cy="76276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fikseerib euroala intressimäärad</a:t>
          </a:r>
          <a:endParaRPr lang="en-IE" sz="1700" kern="1200">
            <a:solidFill>
              <a:schemeClr val="tx1"/>
            </a:solidFill>
          </a:endParaRPr>
        </a:p>
      </dsp:txBody>
      <dsp:txXfrm>
        <a:off x="37235" y="2369959"/>
        <a:ext cx="4037460" cy="688295"/>
      </dsp:txXfrm>
    </dsp:sp>
    <dsp:sp modelId="{6EE063DE-7F51-4108-9284-6ADD12F54A5A}">
      <dsp:nvSpPr>
        <dsp:cNvPr id="0" name=""/>
        <dsp:cNvSpPr/>
      </dsp:nvSpPr>
      <dsp:spPr>
        <a:xfrm>
          <a:off x="0" y="3109496"/>
          <a:ext cx="4111930" cy="76276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teeb koostööd ELi riikide keskpankadega</a:t>
          </a:r>
          <a:endParaRPr lang="en-IE" sz="1700" kern="1200">
            <a:solidFill>
              <a:schemeClr val="tx1"/>
            </a:solidFill>
          </a:endParaRPr>
        </a:p>
      </dsp:txBody>
      <dsp:txXfrm>
        <a:off x="37235" y="3146731"/>
        <a:ext cx="4037460" cy="688295"/>
      </dsp:txXfrm>
    </dsp:sp>
    <dsp:sp modelId="{9CF11A85-D206-4F40-B8C3-898189EA253A}">
      <dsp:nvSpPr>
        <dsp:cNvPr id="0" name=""/>
        <dsp:cNvSpPr/>
      </dsp:nvSpPr>
      <dsp:spPr>
        <a:xfrm>
          <a:off x="0" y="3886267"/>
          <a:ext cx="4111930" cy="76276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kuus keskpanga liiget määrab ELi nõukogu kaheksa-aastaseks ametiajaks, mida ei saa pikendada</a:t>
          </a:r>
          <a:endParaRPr lang="en-IE" sz="1700" kern="1200">
            <a:solidFill>
              <a:schemeClr val="tx1"/>
            </a:solidFill>
          </a:endParaRPr>
        </a:p>
      </dsp:txBody>
      <dsp:txXfrm>
        <a:off x="37235" y="3923502"/>
        <a:ext cx="4037460" cy="688295"/>
      </dsp:txXfrm>
    </dsp:sp>
    <dsp:sp modelId="{EB4B9D14-D3E8-449B-95FA-9A5E38DB987B}">
      <dsp:nvSpPr>
        <dsp:cNvPr id="0" name=""/>
        <dsp:cNvSpPr/>
      </dsp:nvSpPr>
      <dsp:spPr>
        <a:xfrm>
          <a:off x="0" y="4663039"/>
          <a:ext cx="4111930" cy="76276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asub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Frankfurdis</a:t>
          </a:r>
          <a:r>
            <a:rPr lang="en-US" sz="1700" kern="1200">
              <a:solidFill>
                <a:schemeClr val="tx1"/>
              </a:solidFill>
            </a:rPr>
            <a:t> (</a:t>
          </a:r>
          <a:r>
            <a:rPr lang="en-US" sz="1700" kern="1200" err="1">
              <a:solidFill>
                <a:schemeClr val="tx1"/>
              </a:solidFill>
            </a:rPr>
            <a:t>Saksamaa</a:t>
          </a:r>
          <a:r>
            <a:rPr lang="en-US" sz="1700" kern="1200">
              <a:solidFill>
                <a:schemeClr val="tx1"/>
              </a:solidFill>
            </a:rPr>
            <a:t>)</a:t>
          </a:r>
          <a:endParaRPr lang="en-IE" sz="1700" kern="1200">
            <a:solidFill>
              <a:schemeClr val="tx1"/>
            </a:solidFill>
          </a:endParaRPr>
        </a:p>
      </dsp:txBody>
      <dsp:txXfrm>
        <a:off x="37235" y="4700274"/>
        <a:ext cx="4037460" cy="6882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b="0" kern="1200" err="1">
              <a:solidFill>
                <a:schemeClr val="tx1"/>
              </a:solidFill>
              <a:latin typeface="Calibri Light" panose="020F0302020204030204"/>
            </a:rPr>
            <a:t>Euroopa</a:t>
          </a:r>
          <a:r>
            <a:rPr lang="en-IE" sz="1800" b="0" kern="120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b="0" kern="1200" err="1">
              <a:solidFill>
                <a:schemeClr val="tx1"/>
              </a:solidFill>
              <a:latin typeface="Calibri Light" panose="020F0302020204030204"/>
            </a:rPr>
            <a:t>kodanikualgatus</a:t>
          </a:r>
          <a:endParaRPr lang="en-US" sz="1800" b="0" kern="1200">
            <a:solidFill>
              <a:schemeClr val="tx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err="1">
              <a:solidFill>
                <a:schemeClr val="tx1"/>
              </a:solidFill>
              <a:latin typeface="Calibri Light" panose="020F0302020204030204"/>
            </a:rPr>
            <a:t>Euroopa</a:t>
          </a:r>
          <a:r>
            <a:rPr lang="en-IE" sz="1800" kern="120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kern="1200" err="1">
              <a:solidFill>
                <a:schemeClr val="tx1"/>
              </a:solidFill>
              <a:latin typeface="Calibri Light" panose="020F0302020204030204"/>
            </a:rPr>
            <a:t>noortenädal</a:t>
          </a:r>
          <a:endParaRPr lang="en-US" sz="1800" kern="1200">
            <a:solidFill>
              <a:schemeClr val="tx1"/>
            </a:solidFill>
          </a:endParaRPr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err="1">
              <a:solidFill>
                <a:schemeClr val="tx1"/>
              </a:solidFill>
              <a:latin typeface="Calibri Light" panose="020F0302020204030204"/>
            </a:rPr>
            <a:t>Sinu</a:t>
          </a:r>
          <a:r>
            <a:rPr lang="en-IE" sz="1800" kern="120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kern="1200" err="1">
              <a:solidFill>
                <a:schemeClr val="tx1"/>
              </a:solidFill>
              <a:latin typeface="Calibri Light" panose="020F0302020204030204"/>
            </a:rPr>
            <a:t>Euroopa</a:t>
          </a:r>
          <a:r>
            <a:rPr lang="en-IE" sz="1800" kern="1200">
              <a:solidFill>
                <a:schemeClr val="tx1"/>
              </a:solidFill>
              <a:latin typeface="Calibri Light" panose="020F0302020204030204"/>
            </a:rPr>
            <a:t>, </a:t>
          </a:r>
          <a:r>
            <a:rPr lang="en-IE" sz="1800" kern="1200" err="1">
              <a:solidFill>
                <a:schemeClr val="tx1"/>
              </a:solidFill>
              <a:latin typeface="Calibri Light" panose="020F0302020204030204"/>
            </a:rPr>
            <a:t>Sinu</a:t>
          </a:r>
          <a:r>
            <a:rPr lang="en-IE" sz="1800" kern="1200">
              <a:solidFill>
                <a:schemeClr val="tx1"/>
              </a:solidFill>
              <a:latin typeface="Calibri Light" panose="020F0302020204030204"/>
            </a:rPr>
            <a:t> </a:t>
          </a:r>
          <a:r>
            <a:rPr lang="en-IE" sz="1800" kern="1200" err="1">
              <a:solidFill>
                <a:schemeClr val="tx1"/>
              </a:solidFill>
              <a:latin typeface="Calibri Light" panose="020F0302020204030204"/>
            </a:rPr>
            <a:t>arvamus</a:t>
          </a:r>
          <a:r>
            <a:rPr lang="en-IE" sz="1800" kern="1200">
              <a:solidFill>
                <a:schemeClr val="tx1"/>
              </a:solidFill>
              <a:latin typeface="Calibri Light" panose="020F0302020204030204"/>
            </a:rPr>
            <a:t>!</a:t>
          </a:r>
          <a:endParaRPr lang="en-US" sz="1800" kern="1200">
            <a:solidFill>
              <a:schemeClr val="tx1"/>
            </a:solidFill>
          </a:endParaRPr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b="0" kern="1200" err="1">
              <a:solidFill>
                <a:schemeClr val="bg1"/>
              </a:solidFill>
            </a:rPr>
            <a:t>Noortegarantii</a:t>
          </a:r>
          <a:endParaRPr lang="en-US" sz="1700" b="0" kern="120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err="1"/>
            <a:t>Euroopa</a:t>
          </a:r>
          <a:r>
            <a:rPr lang="en-US" sz="1700" kern="1200"/>
            <a:t> </a:t>
          </a:r>
          <a:r>
            <a:rPr lang="en-US" sz="1700" kern="1200" err="1"/>
            <a:t>solidaarsuskorpus</a:t>
          </a:r>
          <a:endParaRPr lang="en-US" sz="1700" kern="120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>
              <a:solidFill>
                <a:schemeClr val="bg1"/>
              </a:solidFill>
            </a:rPr>
            <a:t>„</a:t>
          </a:r>
          <a:r>
            <a:rPr lang="en-US" sz="1400" b="0" kern="1200" err="1">
              <a:solidFill>
                <a:schemeClr val="bg1"/>
              </a:solidFill>
            </a:rPr>
            <a:t>DiscoverEU</a:t>
          </a:r>
          <a:r>
            <a:rPr lang="en-US" sz="1400" b="0" kern="1200">
              <a:solidFill>
                <a:schemeClr val="bg1"/>
              </a:solidFill>
            </a:rPr>
            <a:t>“</a:t>
          </a: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/>
            <a:t>Tasuta rändlus</a:t>
          </a:r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Tervishoiuteenused</a:t>
          </a:r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Reisijate õigused</a:t>
          </a:r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 err="1">
              <a:solidFill>
                <a:schemeClr val="bg1"/>
              </a:solidFill>
            </a:rPr>
            <a:t>Ligipääs</a:t>
          </a:r>
          <a:r>
            <a:rPr lang="en-US" sz="1400" b="0" kern="1200">
              <a:solidFill>
                <a:schemeClr val="bg1"/>
              </a:solidFill>
            </a:rPr>
            <a:t> </a:t>
          </a:r>
          <a:r>
            <a:rPr lang="en-US" sz="1400" b="0" kern="1200" err="1">
              <a:solidFill>
                <a:schemeClr val="bg1"/>
              </a:solidFill>
            </a:rPr>
            <a:t>tellitud</a:t>
          </a:r>
          <a:r>
            <a:rPr lang="en-US" sz="1400" b="0" kern="1200">
              <a:solidFill>
                <a:schemeClr val="bg1"/>
              </a:solidFill>
            </a:rPr>
            <a:t> </a:t>
          </a:r>
          <a:r>
            <a:rPr lang="en-US" sz="1400" b="0" kern="1200" err="1">
              <a:solidFill>
                <a:schemeClr val="bg1"/>
              </a:solidFill>
            </a:rPr>
            <a:t>digiteenustele</a:t>
          </a:r>
          <a:endParaRPr lang="en-US" sz="1400" b="0" kern="120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 err="1"/>
            <a:t>Osalemine</a:t>
          </a:r>
          <a:endParaRPr lang="en-US" sz="1600" b="0" kern="120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/>
            <a:t>Keskkonnakaitse</a:t>
          </a:r>
          <a:endParaRPr lang="en-US" sz="1600" b="0" kern="120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>
              <a:solidFill>
                <a:schemeClr val="bg1"/>
              </a:solidFill>
            </a:rPr>
            <a:t>Tarbijate õigused ja ohutus</a:t>
          </a: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/>
            <a:t>ELi rahastatavad projektid</a:t>
          </a:r>
          <a:endParaRPr lang="en-US" sz="1600" b="0" kern="120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/>
            <a:t>EL </a:t>
          </a:r>
          <a:r>
            <a:rPr lang="en-US" sz="1600" b="0" kern="1200" err="1"/>
            <a:t>maailmas</a:t>
          </a:r>
          <a:endParaRPr lang="en-US" sz="1600" b="0" kern="120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>
              <a:solidFill>
                <a:schemeClr val="bg1"/>
              </a:solidFill>
            </a:rPr>
            <a:t>Roheline kokkulepe</a:t>
          </a: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/>
            <a:t>„NextGenerationEU“</a:t>
          </a:r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err="1"/>
            <a:t>Üleminek</a:t>
          </a:r>
          <a:r>
            <a:rPr lang="en-US" sz="1800" kern="1200"/>
            <a:t> </a:t>
          </a:r>
          <a:r>
            <a:rPr lang="en-US" sz="1800" kern="1200" err="1"/>
            <a:t>digitehnoloogiale</a:t>
          </a:r>
          <a:endParaRPr lang="en-US" sz="1800" kern="120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err="1"/>
            <a:t>Võrdõiguslikkus</a:t>
          </a:r>
          <a:endParaRPr lang="en-US" sz="1800" kern="120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1592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>
              <a:solidFill>
                <a:schemeClr val="tx1"/>
              </a:solidFill>
            </a:rPr>
            <a:t>on </a:t>
          </a:r>
          <a:r>
            <a:rPr lang="fi-FI" sz="1800" b="0" kern="1200" err="1">
              <a:solidFill>
                <a:schemeClr val="tx1"/>
              </a:solidFill>
            </a:rPr>
            <a:t>Euroopa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Liidu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kodanike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hääl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895" y="40487"/>
        <a:ext cx="4613634" cy="718969"/>
      </dsp:txXfrm>
    </dsp:sp>
    <dsp:sp modelId="{4FE1037A-DEA2-4953-80B1-C4AB23FF5CB3}">
      <dsp:nvSpPr>
        <dsp:cNvPr id="0" name=""/>
        <dsp:cNvSpPr/>
      </dsp:nvSpPr>
      <dsp:spPr>
        <a:xfrm>
          <a:off x="0" y="809812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koosneb kõikidest ELi riikidest pärit liikmetest, kelle valivad kodanikud iga viie aasta tagant toimuvatel otsevalimistel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895" y="848707"/>
        <a:ext cx="4613634" cy="718969"/>
      </dsp:txXfrm>
    </dsp:sp>
    <dsp:sp modelId="{07C6446F-ECCD-4CA1-8344-080591932ED6}">
      <dsp:nvSpPr>
        <dsp:cNvPr id="0" name=""/>
        <dsp:cNvSpPr/>
      </dsp:nvSpPr>
      <dsp:spPr>
        <a:xfrm>
          <a:off x="0" y="1618032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arutab Euroopa Komisjoni ettepanekuid uute õigusaktide vastuvõtmiseks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895" y="1656927"/>
        <a:ext cx="4613634" cy="718969"/>
      </dsp:txXfrm>
    </dsp:sp>
    <dsp:sp modelId="{715891AF-FC43-40E9-9BA1-84AAEC706364}">
      <dsp:nvSpPr>
        <dsp:cNvPr id="0" name=""/>
        <dsp:cNvSpPr/>
      </dsp:nvSpPr>
      <dsp:spPr>
        <a:xfrm>
          <a:off x="0" y="242625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(vajaduse korral) muudab neid ettepanekuid ja võtab need koos ELi nõukoguga vastu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895" y="2465146"/>
        <a:ext cx="4613634" cy="718969"/>
      </dsp:txXfrm>
    </dsp:sp>
    <dsp:sp modelId="{1BA08AB3-DFE7-4294-97EA-0DE79AB5366F}">
      <dsp:nvSpPr>
        <dsp:cNvPr id="0" name=""/>
        <dsp:cNvSpPr/>
      </dsp:nvSpPr>
      <dsp:spPr>
        <a:xfrm>
          <a:off x="0" y="323447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valib Euroopa Komisjoni presidendi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895" y="3273366"/>
        <a:ext cx="4613634" cy="718969"/>
      </dsp:txXfrm>
    </dsp:sp>
    <dsp:sp modelId="{C9254F1F-409A-4C00-BAEE-417CE0DBBEC0}">
      <dsp:nvSpPr>
        <dsp:cNvPr id="0" name=""/>
        <dsp:cNvSpPr/>
      </dsp:nvSpPr>
      <dsp:spPr>
        <a:xfrm>
          <a:off x="0" y="404269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kinnitab ELi eelarve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895" y="4081586"/>
        <a:ext cx="4613634" cy="718969"/>
      </dsp:txXfrm>
    </dsp:sp>
    <dsp:sp modelId="{394A40C5-2767-41BB-851C-AE743E22805B}">
      <dsp:nvSpPr>
        <dsp:cNvPr id="0" name=""/>
        <dsp:cNvSpPr/>
      </dsp:nvSpPr>
      <dsp:spPr>
        <a:xfrm>
          <a:off x="0" y="485091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peab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aastas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vähemalt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kuus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istungjärku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Brüsselis</a:t>
          </a:r>
          <a:r>
            <a:rPr lang="en-US" sz="1800" b="0" kern="1200">
              <a:solidFill>
                <a:schemeClr val="tx1"/>
              </a:solidFill>
            </a:rPr>
            <a:t> (</a:t>
          </a:r>
          <a:r>
            <a:rPr lang="en-US" sz="1800" b="0" kern="1200" err="1">
              <a:solidFill>
                <a:schemeClr val="tx1"/>
              </a:solidFill>
            </a:rPr>
            <a:t>Belgia</a:t>
          </a:r>
          <a:r>
            <a:rPr lang="en-US" sz="1800" b="0" kern="1200">
              <a:solidFill>
                <a:schemeClr val="tx1"/>
              </a:solidFill>
            </a:rPr>
            <a:t>) ja 12 </a:t>
          </a:r>
          <a:r>
            <a:rPr lang="en-US" sz="1800" b="0" kern="1200" err="1">
              <a:solidFill>
                <a:schemeClr val="tx1"/>
              </a:solidFill>
            </a:rPr>
            <a:t>Strasbourgis</a:t>
          </a:r>
          <a:r>
            <a:rPr lang="en-US" sz="1800" b="0" kern="1200">
              <a:solidFill>
                <a:schemeClr val="tx1"/>
              </a:solidFill>
            </a:rPr>
            <a:t> (</a:t>
          </a:r>
          <a:r>
            <a:rPr lang="en-US" sz="1800" b="0" kern="1200" err="1">
              <a:solidFill>
                <a:schemeClr val="tx1"/>
              </a:solidFill>
            </a:rPr>
            <a:t>Prantsusmaa</a:t>
          </a:r>
          <a:r>
            <a:rPr lang="en-US" sz="1800" b="0" kern="1200">
              <a:solidFill>
                <a:schemeClr val="tx1"/>
              </a:solidFill>
            </a:rPr>
            <a:t>)</a:t>
          </a:r>
          <a:endParaRPr lang="en-IE" sz="1900" b="0" kern="1200">
            <a:solidFill>
              <a:schemeClr val="tx1"/>
            </a:solidFill>
          </a:endParaRPr>
        </a:p>
      </dsp:txBody>
      <dsp:txXfrm>
        <a:off x="38895" y="4889806"/>
        <a:ext cx="4613634" cy="7189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on </a:t>
          </a:r>
          <a:r>
            <a:rPr lang="en-US" sz="1800" b="0" kern="1200" err="1">
              <a:solidFill>
                <a:schemeClr val="tx1"/>
              </a:solidFill>
            </a:rPr>
            <a:t>otsustusorgan</a:t>
          </a:r>
          <a:r>
            <a:rPr lang="en-US" sz="1800" b="0" kern="1200">
              <a:solidFill>
                <a:schemeClr val="tx1"/>
              </a:solidFill>
            </a:rPr>
            <a:t>, mille </a:t>
          </a:r>
          <a:r>
            <a:rPr lang="en-US" sz="1800" b="0" kern="1200" err="1">
              <a:solidFill>
                <a:schemeClr val="tx1"/>
              </a:solidFill>
            </a:rPr>
            <a:t>raames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kogunevad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kõikide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ELi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riikide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riigipead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või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valitsusjuhid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err="1">
              <a:solidFill>
                <a:schemeClr val="tx1"/>
              </a:solidFill>
            </a:rPr>
            <a:t>määrab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kindlaks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ELi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peamised</a:t>
          </a:r>
          <a:r>
            <a:rPr lang="fi-FI" sz="1800" b="0" kern="1200">
              <a:solidFill>
                <a:schemeClr val="tx1"/>
              </a:solidFill>
            </a:rPr>
            <a:t> </a:t>
          </a:r>
          <a:r>
            <a:rPr lang="fi-FI" sz="1800" b="0" kern="1200" err="1">
              <a:solidFill>
                <a:schemeClr val="tx1"/>
              </a:solidFill>
            </a:rPr>
            <a:t>prioriteedid</a:t>
          </a:r>
          <a:r>
            <a:rPr lang="fi-FI" sz="1800" b="0" kern="1200">
              <a:solidFill>
                <a:schemeClr val="tx1"/>
              </a:solidFill>
            </a:rPr>
            <a:t> ja </a:t>
          </a:r>
          <a:r>
            <a:rPr lang="fi-FI" sz="1800" b="0" kern="1200" err="1">
              <a:solidFill>
                <a:schemeClr val="tx1"/>
              </a:solidFill>
            </a:rPr>
            <a:t>poliitikasuunad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16120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>
              <a:solidFill>
                <a:schemeClr val="tx1"/>
              </a:solidFill>
            </a:rPr>
            <a:t>ei võta vastu ELi õigusakte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56685" y="56685"/>
        <a:ext cx="3972043" cy="1047833"/>
      </dsp:txXfrm>
    </dsp:sp>
    <dsp:sp modelId="{65BBAF80-F255-434B-ABEE-1099CF7F1D78}">
      <dsp:nvSpPr>
        <dsp:cNvPr id="0" name=""/>
        <dsp:cNvSpPr/>
      </dsp:nvSpPr>
      <dsp:spPr>
        <a:xfrm>
          <a:off x="0" y="1426363"/>
          <a:ext cx="4085413" cy="122655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tuleb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kokku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vähemalt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neli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korda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aastas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Brüsselis</a:t>
          </a:r>
          <a:r>
            <a:rPr lang="en-US" sz="1800" b="0" kern="1200">
              <a:solidFill>
                <a:schemeClr val="tx1"/>
              </a:solidFill>
            </a:rPr>
            <a:t> (</a:t>
          </a:r>
          <a:r>
            <a:rPr lang="en-US" sz="1800" b="0" kern="1200" err="1">
              <a:solidFill>
                <a:schemeClr val="tx1"/>
              </a:solidFill>
            </a:rPr>
            <a:t>Belgias</a:t>
          </a:r>
          <a:r>
            <a:rPr lang="en-US" sz="1800" b="0" kern="1200">
              <a:solidFill>
                <a:schemeClr val="tx1"/>
              </a:solidFill>
            </a:rPr>
            <a:t>) </a:t>
          </a:r>
          <a:r>
            <a:rPr lang="en-US" sz="1800" b="0" kern="1200" err="1">
              <a:solidFill>
                <a:schemeClr val="tx1"/>
              </a:solidFill>
            </a:rPr>
            <a:t>või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Luxembourgis</a:t>
          </a:r>
          <a:r>
            <a:rPr lang="en-US" sz="1800" b="0" kern="1200">
              <a:solidFill>
                <a:schemeClr val="tx1"/>
              </a:solidFill>
            </a:rPr>
            <a:t> (</a:t>
          </a:r>
          <a:r>
            <a:rPr lang="en-US" sz="1800" b="0" kern="1200" err="1">
              <a:solidFill>
                <a:schemeClr val="tx1"/>
              </a:solidFill>
            </a:rPr>
            <a:t>Luksemburg</a:t>
          </a:r>
          <a:r>
            <a:rPr lang="en-US" sz="1800" b="0" kern="1200">
              <a:solidFill>
                <a:schemeClr val="tx1"/>
              </a:solidFill>
            </a:rPr>
            <a:t>) </a:t>
          </a:r>
          <a:r>
            <a:rPr lang="en-US" sz="1800" b="0" kern="1200" err="1">
              <a:solidFill>
                <a:schemeClr val="tx1"/>
              </a:solidFill>
            </a:rPr>
            <a:t>toimuvatel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tippkohtumistel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59876" y="1486239"/>
        <a:ext cx="3965661" cy="1106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e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Pw88qb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rV69J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gv87hU" TargetMode="External"/><Relationship Id="rId5" Type="http://schemas.openxmlformats.org/officeDocument/2006/relationships/hyperlink" Target="https://kohesio.ec.europa.eu/et" TargetMode="External"/><Relationship Id="rId4" Type="http://schemas.openxmlformats.org/officeDocument/2006/relationships/hyperlink" Target="https://cinea.ec.europa.eu/life/life-european-countries_en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et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solidarity-ukraine.ec.europa.eu/index_et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et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et/initiatives/sinu-euroopa-sinu-arvamus" TargetMode="External"/><Relationship Id="rId5" Type="http://schemas.openxmlformats.org/officeDocument/2006/relationships/hyperlink" Target="https://european-youth-event.europarl.europa.eu/en/" TargetMode="External"/><Relationship Id="rId4" Type="http://schemas.openxmlformats.org/officeDocument/2006/relationships/hyperlink" Target="https://youth.europa.eu/youthweek_et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Liidus on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ametlikku keelt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bulgaaria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horvaadi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tšehhi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taani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hollandi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inglise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eesti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soome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prantsuse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saksa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kreeka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ungari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iiri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itaalia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läti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leedu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rumeenia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sloveeni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hispaania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rootsi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 oskad veel mõnda ELi keelt peale oma emakeele?</a:t>
            </a:r>
            <a:endParaRPr lang="fr-BE" sz="1200" b="1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 öeldakse „aitäh“ teistes keeltes. Kas tunned kõik need keeled ära?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Liidul on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ametlikku keelt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kuuluvad eri keeleperekondadesse: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germaani keeled: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hollandi, inglise, rootsi, saksa ja taani;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romaani keeled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hispaania, itaalia, portugali, prantsuse ja rumeenia;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slaavi keeled: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bulgaaria, horvaadi, poola, slovaki, sloveeni ja tšehhi.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keeled, mis ei kuulu eelmainitud kolme keeleperekonda, on: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eesti ja soome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kreeka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iiri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leedu ja läti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ungari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Liit loodi selleks, et lõpetada naaberriikidevahelised pidevad ja ohvriterohked sõjad, millest hirmsaim oli olnud teine maailmasõda.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1950. aastal loodud Euroopa Söe- ja Teraseühendus hakkas Euroopa riike majanduslikult ja poliitiliselt lähendama, et saavutada püsiv rahu.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asutajariigid on: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Saksamaa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Prantsusmaa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Itaalia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Luksemburg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Madalmaad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rahvad ei ole alati rahumeelselt koos elanud. Aastasadade jooksul on peetud palju sõdu.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sajandi jooksul toimus kaks maailmasõda: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1914–1918 esimene maailmasõda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1939–1945 teine maailmasõda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Ehkki mõnikord võib tekkida ELi riikide vahel lahkarvamusi, ei ole selle aluspõhimõtted 70 aasta jooksul muutunud. Edasiste konfliktide ärahoidmine oli üks eesmärkidest, mis viis Euroopa Liidu loomiseni.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2012. aastal anti Euroopa Liidule Nobeli rahupreemia väsimatu töö eest rahu, demokraatia ja inimõiguste kaitsel ELis ja kogu maailmas.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loomise peamised etapid</a:t>
            </a:r>
            <a:endParaRPr lang="fr-BE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Aastatel 1945–1950 hakkasid mõned Euroopa poliitikud, teiste seas Robert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Adenauer, looma Euroopa Liitu, milles me praegu elame.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1950: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Schumani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deklaratsioon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9. mail tegi Robert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(tollane Prantsusmaa välisminister) ettepaneku hallata söe ja terase kui sõjaks valmistumiseks vajaliku tooraine tootmist ühiselt, et ükski riik ei saaks salaja relvastuda teiste riikide vastu. Tema üks kuulsaimaid tsitaate: „Euroopat ei looda üleöö ega ühe hooga. Euroopa sünnib konkreetsetes tegudes, mis kõigepealt loovad reaalse ühekuuluvustunde.“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Söe- ja Teraseühenduse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asutamine – Belgia, Itaalia, Luksemburg, Madalmaad, Prantsusmaa ja Saksamaa otsustavad ühendada oma söe- ja terasetööstuse.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Rooma leping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kuus asutajariiki otsustasid laiendada oma koostööd ka muudesse majandussektoritesse ning lõid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Majandusühenduse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Aatomienergiaühenduse (Euratom)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Maastrichti leping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aastate jooksul ühines ühendusega üha enam riike ning Maastrichti leping tähistab sellise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algust, nagu me seda täna teame: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poliitiline ja majanduslik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liit;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alasse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 kuuluvate riikide vahel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puudub piirikontroll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 vääring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 kasutusele võtnud riikides.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Ühtne turg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tänu millele saavad kaubad, teenused, kapital ja inimesed ELis vabalt liikuda. EL kaotab järk-järgult tehnilisi, õiguslikke ja bürokraatlikke takistusi ning see võimaldab kodanikel ja ettevõtjatel ELis vabalt liikuda ja kaubelda. </a:t>
            </a:r>
            <a:b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Lisaks 27 ELi riigile osalevad Euroopa ühtsel turul ka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Liechtenstein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Norra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Šveits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lepinguga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kaotati seitsme allakirjutanud riigi vahel igasugune piirikontroll.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 12 ELi riigis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seaduslik vääring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suurim laienemine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territooriumi, riikide ja rahvaarvu poolest. ELiga ühines kümme uut riiki: Eesti, Küpros, Leedu, Läti, Malta, Poola, Slovakkia, Sloveenia, Tšehhi ja Ungari. See laienemine oli sündmus, mis tähistas üle poole sajandi raudse eesriide ja külma sõja tõttu lahutatud olnud Euroopa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taasühendamist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2007: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Lissaboni Lepinguga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kehtestati uus ELi ülesehitus, mis suurendab selle rolli maailmas ning kodanike ja riikide valitsuste hääle kaalukust.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2020: „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on majanduse taastamise pakett, millega toetatakse COVID-19 pandeemiast mõjutatud ELi riike. „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eesmärk on muuta Euroopa tugevamaks, ümber kujundada ELi majandus ja ühiskond ning luua Euroopa, mis toimib kõigi jaoks.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err="1">
                <a:solidFill>
                  <a:schemeClr val="tx1"/>
                </a:solidFill>
              </a:rPr>
              <a:t>Aastate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jooksul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liitus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Euroopa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ühendamise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ideega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järjest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rohkem</a:t>
            </a:r>
            <a:r>
              <a:rPr lang="fi-FI" noProof="0">
                <a:solidFill>
                  <a:schemeClr val="tx1"/>
                </a:solidFill>
              </a:rPr>
              <a:t> </a:t>
            </a:r>
            <a:r>
              <a:rPr lang="fi-FI" noProof="0" err="1">
                <a:solidFill>
                  <a:schemeClr val="tx1"/>
                </a:solidFill>
              </a:rPr>
              <a:t>riike</a:t>
            </a:r>
            <a:r>
              <a:rPr lang="fi-FI" noProof="0">
                <a:solidFill>
                  <a:schemeClr val="tx1"/>
                </a:solidFill>
              </a:rPr>
              <a:t>.</a:t>
            </a:r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ala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loodi 1995. aastal, et ELi riigid saaksid kaotada piirikontrolli oma sisepiiridel.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 ala piires saavad ELi kodanikud vabalt liikuda. Schengeni alasse kuulub 2</a:t>
            </a:r>
            <a:r>
              <a:rPr lang="fr-BE" dirty="0"/>
              <a:t>5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ELi liikmesriiki (</a:t>
            </a:r>
            <a:r>
              <a:rPr lang="et-EE" kern="1200" dirty="0">
                <a:effectLst/>
              </a:rPr>
              <a:t>Austria, Belgia, </a:t>
            </a:r>
            <a:r>
              <a:rPr lang="et-EE" dirty="0"/>
              <a:t>Bulgaaria, </a:t>
            </a:r>
            <a:r>
              <a:rPr lang="et-EE" kern="1200" dirty="0">
                <a:effectLst/>
              </a:rPr>
              <a:t>Eesti, Hispaania, </a:t>
            </a:r>
            <a:r>
              <a:rPr lang="et-EE" b="0" dirty="0"/>
              <a:t>Horvaatia, </a:t>
            </a:r>
            <a:r>
              <a:rPr lang="et-EE" kern="1200" dirty="0">
                <a:effectLst/>
              </a:rPr>
              <a:t>Itaalia, Kreeka, Leedu, Luksemburg, Läti, Madalmaad, Malta, Poola, Portugal, Prantsusmaa, Rootsi</a:t>
            </a:r>
            <a:r>
              <a:rPr lang="et-EE" dirty="0"/>
              <a:t>, Rumeenia</a:t>
            </a:r>
            <a:r>
              <a:rPr lang="et-EE" kern="1200" dirty="0">
                <a:effectLst/>
              </a:rPr>
              <a:t>, Saksamaa, Slovakkia, Sloveenia, Soome, Taani, Tšehhi ja Ungari</a:t>
            </a:r>
            <a:r>
              <a:rPr lang="et-EE" dirty="0"/>
              <a:t>)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neli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ELi-välist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riiki (Island, Liechtenstein, Norra ja Šveits).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 panose="020F0502020204030204"/>
              <a:cs typeface="Calibri" panose="020F0502020204030204"/>
            </a:endParaRPr>
          </a:p>
          <a:p>
            <a:endParaRPr lang="et-E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asendas endised omavääringud ja seda kasutavad praegu ELi 27 riigist </a:t>
            </a:r>
            <a:r>
              <a:rPr lang="fr-B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riiki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Austria, Belgia, Eesti, Hispaania,</a:t>
            </a:r>
            <a:r>
              <a:rPr lang="fr-B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err="1">
                <a:solidFill>
                  <a:prstClr val="black"/>
                </a:solidFill>
              </a:rPr>
              <a:t>Horvaatia</a:t>
            </a:r>
            <a:r>
              <a:rPr lang="fr-BE" sz="1200" b="0">
                <a:solidFill>
                  <a:prstClr val="black"/>
                </a:solidFill>
              </a:rPr>
              <a:t>, 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Iirimaa, Itaalia, Kreeka, Küpros, Leedu, Luksemburg, Läti, Madalmaad, Malta, Portugal, Prantsusmaa, Saksamaa, Slovakkia, Sloveenia ja Soome.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Noortegarantii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eesmärk on aidata noortel jätkata õpinguid või suurendada nende võimalusi leida tööd, korraldades neile koolitusi tööandjatele vajalike oskuste andmiseks.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Tööalase liikuvuse portaali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EURES veebisait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aitab noortel hakata otsima töö-, praktika- või õpipoisikohta teises ELi riigis. Tööandjad kasutavad seda ka selleks, et leida tööotsijaid teistest ELi riikidest.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 „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+“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mõeldud nii ELi kui ka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ELi-välistest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riikidest pärit teismelistele ja täiskasvanutele ning võimaldab neil õppida ning osaleda koolitustel või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noortevahetuses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ühes 33 riigist Euroopas ja mujal.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solidaarsuskorpus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aitab noortel osaleda vabatahtlikus tegevuses välismaal (või oma koduriigis) mõne neile tähtsa eesmärgi heaks. See rikastav kogemus võimaldab neil täiendada oma oskusi ja pädevusi.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Lisateave: </a:t>
            </a:r>
            <a:r>
              <a:rPr lang="et-EE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Töötamine ja õppimine (europa.eu)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Euroopa Liidu algatus, mis annab 18-aastastele võimaluse reisides Euroopat avastada.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Välismaal viibides saad oma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mobiiltelefoni kasutada samamoodi nagu kodus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ilma lisatasu maksmata.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 sinu lennu-, bussi-, rongi- või laevareis tühistatakse, saad hüvitist, sest sind kaitsevad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reisijaõigused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Hädaolukorras saad tänu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ravikindlustuskaardile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tervishoiuteenuseid ükskõik millises ELi riigis.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Saad vaadata oma lemmikseriaali, sest kodus tellitud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digimeediateenustele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pääseb ligi kõikjal ELis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Osalemine. 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Saad Euroopa kujundamisele kaasa aidata. Näiteks võid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t-EE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annad oma hääle Euroopa Parlamendi valimistel. Enamikus ELi riikidest pead valima minemiseks olema vähemalt 18-aastane, Kreekas 17-aastane ning Austrias ja Maltal 16-aastane. Belgia ja Saksamaa langetasid hiljuti Euroopa Parlamendi valimistel hääletamise vanusepiiri 16 eluaastale;</a:t>
            </a:r>
            <a:endParaRPr lang="en-IE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korraldada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kodanikualgatuse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või toetada mõnda juba käimasolevatest algatustes, millega kutsutakse ELi üles tegema seadusandlikku ettepanekut mingis konkreetses küsimuses, mis on tema vastutusalas;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osaleda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kodanikega peetavates dialoogides, 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 toimuvad eri paigus üle kogu ELi. Nii saad arutada Euroopa murekohti ELi esindajatega;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Wingdings" panose="05000000000000000000" pitchFamily="2" charset="2"/>
              <a:buNone/>
            </a:pPr>
            <a:endParaRPr lang="fr-BE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Keskkonnakaitse.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Võitlus kliimamuutuste vastu on ELi üks peamisi prioriteete. Kõik ELi liikmesriigid on võtnud 2030. aastaks eesmärgi oluliselt vähendada kasvuhoonegaaside heidet ja energiatarbimist ning toota rohkem energiat taastuvatest energiaallikatest (nt tuule-, päikese- või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hüdroenergia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 2000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võrgustik on maailma kaitsealade võrgustik. Selle võrgustikuga on kogu ELis kaitse alla võetud ligikaudu 2000 looma- ja taimeliiki ning 230 elupaigatüüpi. Lisateave: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programmist „LIFE“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rahastatakse projekte, mis kaitsevad keskkonda ja võitlevad kliimamuutuste vastu. Klõpsa siin, et näha, milliseid projekte viiakse ellu sinu riigis: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Tarbijate õigused ja ohutus.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Toiduained, mänguasjad, kosmeetikatooted ja paljud muud tooted peavad vastama rangetele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ohutusnõuetele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enne kui neid ELis müüa tohib. Samuti on ELi normidega ette nähtud, et tarbekaupadel peab olema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vähemalt kaheaastane garantii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ning sul on õigus tagastada ostetud kaup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päeva jooksul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kui muudad meelt.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Peale selle kaitseb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isikuandmete kaitse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üldmäärus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alati tarbijate eraelu puutumatust. EL teeb tööd ka selle nimel, et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peatada desinformatsiooni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levik.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rahastatavad projektid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Euroopa Liit aitab inimeste elu paremaks muuta. Selleks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toetab uute töökohtade loomist,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rajab uusi taristuid,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rahastab teadusuuringuid,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ajakohastab avalikke teenuseid, näiteks koole ja haiglaid.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Lisateave:</a:t>
            </a:r>
            <a:r>
              <a:rPr lang="et-EE"/>
              <a:t> </a:t>
            </a:r>
            <a:r>
              <a:rPr lang="et-EE" dirty="0">
                <a:hlinkClick r:id="rId5"/>
              </a:rPr>
              <a:t>Kohesio: tutvuge ELi projektidega oma piirkonnas (europa.eu)</a:t>
            </a:r>
            <a:endParaRPr lang="et-EE" sz="1200" u="sng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maailmas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Äritegevuse hõlbustamiseks on EL sõlminud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kaubanduslepingud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paljude riikidega üle maailma. Lisateave</a:t>
            </a:r>
            <a:r>
              <a:rPr lang="et-EE" dirty="0"/>
              <a:t> 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https://europa.eu/!gv87hU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viib ellu ka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humanitaarprojekte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mille eesmärk on pakkuda haavatavatele inimestele toitu, peavarju, arstiabi ja haridust. Lisateave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https://europa.eu/!rV69JX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Katastroofide korral võib EL anda abi kooskõlastatud reageerimissüsteemi kaudu, mida nimetatakse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elanikonnakaitse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mehhanismiks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Lisateave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https://europa.eu/!Pw88qb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rohelise kokkuleppega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püüab EL vähendada oma heitkoguseid ja saada 2050. aastaks esimeseks kliimaneutraalseks maailmajaoks. Lisateave rohelise kokkuleppe kohta: </a:t>
            </a:r>
            <a:r>
              <a:rPr lang="et-EE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kampaania, mille eesmärk on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selgitada kodanikele, mida EL teeb majanduse taastamiseks pärast COVID-19 pandeemia põhjustatud kriisi,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teha EL tulevikus vastupidavamaks,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muuta EL ohutumaks, keskkonnahoidlikumaks, tervislikumaks, digitaalsemaks ja võrdsemaks.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Üleminek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digitehnoloogiale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teeb tööd selleks, et kõigil ELis elavatel inimestel oleks internetiühendus (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algatus „Wifi4EU“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ning hoolitseb ühtlasi selle eest, et lapsed ja noored oleksid internetti või mobiiltehnoloogiat kasutades kaitstud (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portaal „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/ „Parem internet lastele“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Võrdõiguslikkus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soovib saavutada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võrdõiguslikkuse liidu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tähendab seda, et kõigil on tingimused eluks ja heaks toimetulekuks ning võimalus jõuda ühiskonnas juhtpositsioonile, olenemata soost,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rassilisest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või etnilisest päritolust, usutunnistusest või veendumustest, puudest, vanusest või seksuaalsest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sättumusest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Selleks kehtestab EL mehhanismid, poliitika ja meetmed, mis aitavad lahti saada struktuursest diskrimineerimisest ja meie ühiskonnas sageli esinevatest stereotüüpidest.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Lisateave: </a:t>
            </a:r>
            <a:r>
              <a:rPr lang="et-EE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Euroopa Komisjoni prioriteedid |Euroopa Komisjon (europa.eu)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veebruaril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äratasid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õõvastavad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uudised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Venemaa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sõjalisest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agressioonist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Ukraina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Tegu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üksnes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rünnakuga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Ukraina,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väärtuste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põhineb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Vahetult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toimuvad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jõhkrad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rünnakud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meenutavad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põhjust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Liit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loodud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demokraatia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õigusriigi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kaitsmiseks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reageerinud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kriisile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niisama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ühtselt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jõuliselt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kiiresti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nendele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arvukatele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väljakutsetele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tegeleda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eelmisel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>
                <a:hlinkClick r:id="rId3"/>
              </a:rPr>
              <a:t>ELi solidaarsus Ukrainaga - Euroopa Komisjon (europa.eu)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Näidisteemad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Inimõigused (nt LGBTIQ-inimeste õigused)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Keskkond (nt kliimamuutused)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Tööhõive (nt kuidas leida pärast õpinguid töökoht)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Noored (nt noortele pakutavad võimalused)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Sotsiaalne kaasamine (nt sooline võrdõiguslikkus)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Haridus (nt kuidas minna välismaale õppima või kuidas leida pärast keskkooli lõpetamist raha kõrghariduse omandamiseks)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Parlamendi ametliku kodulehe leiad aadressilt europarl.europa.eu.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Nõukogu ametliku kodulehe leiad aadressilt consilium.europa.eu.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Euroopa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Liidu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Nõukogu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ametliku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kodulehe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leiad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aadressilt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consilium.europa.eu.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Euroopa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Komisjoni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ametliku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kodulehe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leiad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aadressilt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ec.europa.eu.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Euroopa</a:t>
            </a:r>
            <a:r>
              <a:rPr lang="en-GB"/>
              <a:t> </a:t>
            </a:r>
            <a:r>
              <a:rPr lang="en-GB" err="1"/>
              <a:t>Kohtu</a:t>
            </a:r>
            <a:r>
              <a:rPr lang="en-GB"/>
              <a:t> </a:t>
            </a:r>
            <a:r>
              <a:rPr lang="en-GB" err="1"/>
              <a:t>ametliku</a:t>
            </a:r>
            <a:r>
              <a:rPr lang="en-GB"/>
              <a:t> </a:t>
            </a:r>
            <a:r>
              <a:rPr lang="en-GB" err="1"/>
              <a:t>kodulehe</a:t>
            </a:r>
            <a:r>
              <a:rPr lang="en-GB"/>
              <a:t> </a:t>
            </a:r>
            <a:r>
              <a:rPr lang="en-GB" err="1"/>
              <a:t>leiad</a:t>
            </a:r>
            <a:r>
              <a:rPr lang="en-GB"/>
              <a:t> </a:t>
            </a:r>
            <a:r>
              <a:rPr lang="en-GB" err="1"/>
              <a:t>aadressilt</a:t>
            </a:r>
            <a:r>
              <a:rPr lang="en-GB"/>
              <a:t> curia.europa.eu.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Euroopa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Kontrollikoja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ametliku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kodulehe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leiad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aadressilt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eca.europa.eu.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Euroopa</a:t>
            </a:r>
            <a:r>
              <a:rPr lang="en-GB"/>
              <a:t> </a:t>
            </a:r>
            <a:r>
              <a:rPr lang="en-GB" err="1"/>
              <a:t>Keskpanga</a:t>
            </a:r>
            <a:r>
              <a:rPr lang="en-GB"/>
              <a:t> </a:t>
            </a:r>
            <a:r>
              <a:rPr lang="en-GB" err="1"/>
              <a:t>ametliku</a:t>
            </a:r>
            <a:r>
              <a:rPr lang="en-GB"/>
              <a:t> </a:t>
            </a:r>
            <a:r>
              <a:rPr lang="en-GB" err="1"/>
              <a:t>kodulehe</a:t>
            </a:r>
            <a:r>
              <a:rPr lang="en-GB"/>
              <a:t> </a:t>
            </a:r>
            <a:r>
              <a:rPr lang="en-GB" err="1"/>
              <a:t>leiad</a:t>
            </a:r>
            <a:r>
              <a:rPr lang="en-GB"/>
              <a:t> </a:t>
            </a:r>
            <a:r>
              <a:rPr lang="en-GB" err="1"/>
              <a:t>aadressilt</a:t>
            </a:r>
            <a:r>
              <a:rPr lang="en-GB"/>
              <a:t> ecb.europa.eu.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err="1"/>
              <a:t>Euroopa</a:t>
            </a:r>
            <a:r>
              <a:rPr lang="en-GB" b="1"/>
              <a:t> </a:t>
            </a:r>
            <a:r>
              <a:rPr lang="en-GB" b="1" err="1"/>
              <a:t>kodanikualgatus</a:t>
            </a:r>
            <a:r>
              <a:rPr lang="en-GB" b="1"/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kodanikualgatus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ainulaadne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viis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kujundamises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kaasa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löömiseks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kutsudes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Komisjoni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üles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esitama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uusi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õigusakte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algatus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saanud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miljon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allkirja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otsustab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komisjon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millist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meedet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võtta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IE" err="1">
                <a:hlinkClick r:id="rId3"/>
              </a:rPr>
              <a:t>Algusesse</a:t>
            </a:r>
            <a:r>
              <a:rPr lang="en-IE">
                <a:hlinkClick r:id="rId3"/>
              </a:rPr>
              <a:t> | </a:t>
            </a:r>
            <a:r>
              <a:rPr lang="en-IE" err="1">
                <a:hlinkClick r:id="rId3"/>
              </a:rPr>
              <a:t>Euroopa</a:t>
            </a:r>
            <a:r>
              <a:rPr lang="en-IE">
                <a:hlinkClick r:id="rId3"/>
              </a:rPr>
              <a:t> </a:t>
            </a:r>
            <a:r>
              <a:rPr lang="en-IE" err="1">
                <a:hlinkClick r:id="rId3"/>
              </a:rPr>
              <a:t>kodanikualgatus</a:t>
            </a:r>
            <a:r>
              <a:rPr lang="en-IE">
                <a:hlinkClick r:id="rId3"/>
              </a:rPr>
              <a:t> (europa.eu)</a:t>
            </a:r>
            <a:endParaRPr lang="en-GB" b="1"/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sz="1200" b="1" u="none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</a:t>
            </a:r>
            <a:r>
              <a:rPr lang="en-GB" sz="1200" b="1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u="none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noortenädal</a:t>
            </a:r>
            <a:endParaRPr lang="en-GB" sz="1200" b="1" u="none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Tere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tulemast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noortenädalale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2024!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Komisjon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korraldab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iga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kahe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aasta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tagant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et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väärtustada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edendada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noorte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kaasatust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osalemist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kodanikuaktiivsust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mujal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algn="l"/>
            <a:endParaRPr lang="en-IE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Soovid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võimaluste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poliitika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kohta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rohkem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teada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saada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?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Avaldada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arvamust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sinu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jaoks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oluliste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teemade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kohta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?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Osaleda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tegevustes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aruteludes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?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jah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siis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kasuta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võimalust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tee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oma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hääl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kuuldavaks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algn="l"/>
            <a:endParaRPr lang="en-IE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Kuupäevad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12.–19.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aprill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2024 </a:t>
            </a:r>
            <a:r>
              <a:rPr lang="en-IE" err="1">
                <a:hlinkClick r:id="rId4"/>
              </a:rPr>
              <a:t>Ülevaade</a:t>
            </a:r>
            <a:r>
              <a:rPr lang="en-IE">
                <a:hlinkClick r:id="rId4"/>
              </a:rPr>
              <a:t> | European Youth Portal (europa.eu)</a:t>
            </a:r>
            <a:endParaRPr lang="en-IE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defRPr/>
            </a:pPr>
            <a:endParaRPr lang="en-GB" sz="1200" b="1" u="none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sz="1200" b="1" u="none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/>
              <a:t>The </a:t>
            </a:r>
            <a:r>
              <a:rPr lang="en-GB" b="1"/>
              <a:t>EYE (European Youth Event)</a:t>
            </a:r>
            <a:r>
              <a:rPr lang="en-GB"/>
              <a:t> </a:t>
            </a:r>
            <a:r>
              <a:rPr lang="en-GB" sz="1200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https://european-youth-event.europarl.europa.eu/en/</a:t>
            </a:r>
            <a:endParaRPr lang="en-GB" i="1">
              <a:cs typeface="Calibri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IE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„</a:t>
            </a:r>
            <a:r>
              <a:rPr lang="en-IE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Sinu</a:t>
            </a:r>
            <a:r>
              <a:rPr lang="en-IE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</a:t>
            </a:r>
            <a:r>
              <a:rPr lang="en-IE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IE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Sinu</a:t>
            </a:r>
            <a:r>
              <a:rPr lang="en-IE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arvamus</a:t>
            </a:r>
            <a:r>
              <a:rPr lang="en-IE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!“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komitee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iga-aastane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noorteüritus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mis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käivitati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2010.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aastal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eesmärgiga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suurendada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noorte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Liitu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kuulumise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tunnet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Igal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aastal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saabuvad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16–18aastased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õpilased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kõigist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liikmesriikidest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kandidaatriikidest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kaheks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päevaks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Brüsselisse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töötavad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ühiselt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välja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resolutsioonid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mis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edastatakse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seejärel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institutsioonidele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Resolutsioonid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peegeldavad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nende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Euroopa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kodanike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mõtteid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ettepanekuid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tulevikulootusi</a:t>
            </a:r>
            <a:r>
              <a:rPr lang="en-IE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fi-FI">
                <a:hlinkClick r:id="rId6"/>
              </a:rPr>
              <a:t>„</a:t>
            </a:r>
            <a:r>
              <a:rPr lang="fi-FI" err="1">
                <a:hlinkClick r:id="rId6"/>
              </a:rPr>
              <a:t>Sinu</a:t>
            </a:r>
            <a:r>
              <a:rPr lang="fi-FI">
                <a:hlinkClick r:id="rId6"/>
              </a:rPr>
              <a:t> </a:t>
            </a:r>
            <a:r>
              <a:rPr lang="fi-FI" err="1">
                <a:hlinkClick r:id="rId6"/>
              </a:rPr>
              <a:t>Euroopa</a:t>
            </a:r>
            <a:r>
              <a:rPr lang="fi-FI">
                <a:hlinkClick r:id="rId6"/>
              </a:rPr>
              <a:t>, </a:t>
            </a:r>
            <a:r>
              <a:rPr lang="fi-FI" err="1">
                <a:hlinkClick r:id="rId6"/>
              </a:rPr>
              <a:t>Sinu</a:t>
            </a:r>
            <a:r>
              <a:rPr lang="fi-FI">
                <a:hlinkClick r:id="rId6"/>
              </a:rPr>
              <a:t> </a:t>
            </a:r>
            <a:r>
              <a:rPr lang="fi-FI" err="1">
                <a:hlinkClick r:id="rId6"/>
              </a:rPr>
              <a:t>arvamus</a:t>
            </a:r>
            <a:r>
              <a:rPr lang="fi-FI">
                <a:hlinkClick r:id="rId6"/>
              </a:rPr>
              <a:t>!“ | EESC (europa.eu)</a:t>
            </a:r>
            <a:endParaRPr lang="en-GB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Verona, „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röövimine“, umbes 1470, õlimaal paplipuidul, Louvre.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Maalil kujutatakse valgeks härjaks moondunud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Zeusi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kes on Kreeta saarelt röövimas Foiniikia neitsiprintsessi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Vastavalt ühele oletusele sai Euroopa maailmajagu oma nime printsessi järgi.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 on Euroopa?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 kuuest maailmajaost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Euroopas on 44 riiki.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Euroopas elab üle 700 miljoni inimese.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 on Euroopa Liit?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Liit on 27 Euroopa riigi ainukordne majanduslik ja poliitiline liit. Liitu kuuluvaid riike nimetatakse liikmesriikideks ning nad on otsustanud oma jõud ühendada, et luua üheskoos parem tulevik.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Liidus elab ligikaudu 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miljonit inimest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Liidus on kodanikel lihtsam elada ja töötada teistes Euroopa Liidu riikides ja nendesse reisida.</a:t>
            </a:r>
            <a:endParaRPr lang="en-US" sz="1100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Tänapäeva Euroopa kujunemise peamised teetähised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Vana-Kreeka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Vana-Rooma riigi rajamine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aitas Euroopas luua demokraatliku riigikorra, valitsemissüsteemi ja kultuuri.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Reformatsioon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muutis Euroopa suhtumist religiooni 16. ja 17. sajandil.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Valgustusaeg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18. sajandi mõttevool ning poliitiline ja ideoloogiline liikumine, mis rõhutas loogilise mõtlemise ja mõistuspärasuse olulisust ning pani aluse tänapäevasele teadusele ja poliitikale.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Kujunes välja parlamentarism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millele toetub kogu tänapäeva Euroopa valitsemissüsteem.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Sotsiaalõiguste areng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19. ja 20. sajandil. Need õigused kaitsevad nüüd Euroopa kodanike elu- ja töötingimusi.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Picasso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hispaania kunstnik, kes on tuntud selle poolest, et pani (koos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Georges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Braque’iga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aluse kubismile. Võib-olla tead kaht tema kuulsat teost: „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ja „Avignoni neiud“.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Beethoven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saksa helilooja ja pianist, paljude kuulsate sümfooniate autor. Beethovenil oli juhtroll lääne muusika üleminekul klassitsismilt romantismile. Tema loodud on „Ood rõõmule“, millest hiljem sai Euroopa hümn.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tšehhi maalikunstnik ja illustraator, juugendstiili esindaja. Tema kuulsaimad maalid on „Puuviljad“ (1897) ja „Slaavi eepos“ (1910–1928), mis kajastab kõigi slaavi rahvaste ajalugu.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Hilma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Klint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oli rootsi maalikunstnik. Tema abstraktseid maale peetakse esimesteks abstraktseteks teosteks lääne kunsti ajaloos. Maalidel uurib kunstnik vaimsust, elutsükleid, spiraale, geomeetriat ja värviteooriat.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austria romaani-, näite- ja ajakirjanik ning biograaf. Üks tema kuulsaimatest teostest on „Malenovell“ (1941), mis on leidlik psühholoogiline põnevik.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poola luuletaja, esseist ja tõlkija, kes võitis 1996. aastal Nobeli kirjanduspreemia. Üks tema kuulsaimaid luulekogusid on „Maastik liivateraga“ („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oli prantsuse kirjanik, filosoof ja esseist. Üks tema kuulsamaid teoseid on tema autobiograafiline romaan „Kuuleka tütre mälestused“ (1958), kus ta räägib oma varasest elust.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</a:t>
            </a:r>
            <a:r>
              <a:rPr lang="et-E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oli ungari romaanikirjanik, kes kirjutas draamasid, esseesid, uurimusi, mälestusi, luuletusi ja lasteraamatuid. Tema romaan „Uks“ („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 avaldati 1987. aastal ja sellest sai tema üks kuulsamaid teoseid kogu maailmas.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Milliseid Euroopa kunstnikke sa veel tead?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Igal ELi riigil on oma eripärane kultuur, keel(</a:t>
            </a: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ja traditsioonid. Sellegipoolest jagavad nad kõik ühiseid väärtusi, mis on Euroopa Liidu liikmeks olemise eelduseks. Need on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inimväärikus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vabadus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demokraatia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võrdõiguslikkus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õigusriik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inimõigused</a:t>
            </a:r>
            <a:endParaRPr lang="fr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Milline Euroopa väärtustest on sinu jaoks kõige olulisem ja miks?</a:t>
            </a:r>
            <a:endParaRPr lang="en-GB" b="1" baseline="0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2.jpeg"/><Relationship Id="rId7" Type="http://schemas.openxmlformats.org/officeDocument/2006/relationships/diagramQuickStyle" Target="../diagrams/quickStyle7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7.xml"/><Relationship Id="rId10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Layout" Target="../diagrams/layout9.xml"/><Relationship Id="rId5" Type="http://schemas.openxmlformats.org/officeDocument/2006/relationships/diagramLayout" Target="../diagrams/layout8.xml"/><Relationship Id="rId10" Type="http://schemas.openxmlformats.org/officeDocument/2006/relationships/diagramData" Target="../diagrams/data9.xml"/><Relationship Id="rId4" Type="http://schemas.openxmlformats.org/officeDocument/2006/relationships/diagramData" Target="../diagrams/data8.xml"/><Relationship Id="rId9" Type="http://schemas.openxmlformats.org/officeDocument/2006/relationships/image" Target="../media/image66.png"/><Relationship Id="rId14" Type="http://schemas.microsoft.com/office/2007/relationships/diagramDrawing" Target="../diagrams/drawing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67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5" Type="http://schemas.openxmlformats.org/officeDocument/2006/relationships/image" Target="../media/image69.png"/><Relationship Id="rId10" Type="http://schemas.microsoft.com/office/2007/relationships/diagramDrawing" Target="../diagrams/drawing10.xml"/><Relationship Id="rId4" Type="http://schemas.openxmlformats.org/officeDocument/2006/relationships/image" Target="../media/image68.jpeg"/><Relationship Id="rId9" Type="http://schemas.openxmlformats.org/officeDocument/2006/relationships/diagramColors" Target="../diagrams/colors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71.jpeg"/><Relationship Id="rId10" Type="http://schemas.microsoft.com/office/2007/relationships/diagramDrawing" Target="../diagrams/drawing11.xml"/><Relationship Id="rId4" Type="http://schemas.openxmlformats.org/officeDocument/2006/relationships/image" Target="../media/image70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74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77.jpeg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8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80.jpeg"/><Relationship Id="rId4" Type="http://schemas.openxmlformats.org/officeDocument/2006/relationships/diagramData" Target="../diagrams/data15.xml"/><Relationship Id="rId9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8.jpeg"/><Relationship Id="rId5" Type="http://schemas.openxmlformats.org/officeDocument/2006/relationships/image" Target="../media/image86.jpeg"/><Relationship Id="rId10" Type="http://schemas.openxmlformats.org/officeDocument/2006/relationships/hyperlink" Target="https://europa.eu/learning-corner/home_et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9.png"/><Relationship Id="rId7" Type="http://schemas.openxmlformats.org/officeDocument/2006/relationships/hyperlink" Target="https://europa.eu/european-union/contact/social-networks_et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et" TargetMode="External"/><Relationship Id="rId5" Type="http://schemas.openxmlformats.org/officeDocument/2006/relationships/hyperlink" Target="https://europa.eu/european-union/contact_et" TargetMode="External"/><Relationship Id="rId4" Type="http://schemas.openxmlformats.org/officeDocument/2006/relationships/hyperlink" Target="https://europa.eu/european-union/contact_en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extBox 2"/>
          <p:cNvSpPr txBox="1"/>
          <p:nvPr/>
        </p:nvSpPr>
        <p:spPr>
          <a:xfrm>
            <a:off x="1951194" y="1877313"/>
            <a:ext cx="2975882" cy="230832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>
                <a:solidFill>
                  <a:schemeClr val="bg1"/>
                </a:solidFill>
              </a:rPr>
              <a:t>KIIRPILK EUROOPA LIIDULE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0" y="6343501"/>
            <a:ext cx="85290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>
              <a:solidFill>
                <a:schemeClr val="accent1">
                  <a:lumMod val="50000"/>
                </a:schemeClr>
              </a:solidFill>
            </a:endParaRPr>
          </a:p>
          <a:p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/>
          </a:p>
        </p:txBody>
      </p:sp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>
                <a:solidFill>
                  <a:srgbClr val="003296"/>
                </a:solidFill>
              </a:rPr>
              <a:t>24 </a:t>
            </a:r>
            <a:r>
              <a:rPr lang="en-IE" sz="3200" b="1" err="1">
                <a:solidFill>
                  <a:srgbClr val="003296"/>
                </a:solidFill>
              </a:rPr>
              <a:t>ELi</a:t>
            </a:r>
            <a:r>
              <a:rPr lang="en-IE" sz="3200" b="1">
                <a:solidFill>
                  <a:srgbClr val="003296"/>
                </a:solidFill>
              </a:rPr>
              <a:t> AMETLIKKU KEELT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A group of multicolored text on a black background&#10;&#10;Description automatically generated">
            <a:extLst>
              <a:ext uri="{FF2B5EF4-FFF2-40B4-BE49-F238E27FC236}">
                <a16:creationId xmlns:a16="http://schemas.microsoft.com/office/drawing/2014/main" id="{AC1C5D0A-15D3-4AF0-6C64-925974944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942975"/>
            <a:ext cx="50006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191764511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err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ELi</a:t>
            </a:r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 KEELEPEREKONNAD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>
              <a:solidFill>
                <a:schemeClr val="accent1">
                  <a:lumMod val="50000"/>
                </a:schemeClr>
              </a:solidFill>
            </a:endParaRP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29489" y="2019636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>
              <a:solidFill>
                <a:schemeClr val="bg1"/>
              </a:solidFill>
            </a:endParaRPr>
          </a:p>
          <a:p>
            <a:pPr algn="ctr"/>
            <a:r>
              <a:rPr lang="fr-FR" sz="4800" b="1">
                <a:solidFill>
                  <a:schemeClr val="bg1"/>
                </a:solidFill>
              </a:rPr>
              <a:t>EUROOPA ÜHENDAMINE</a:t>
            </a:r>
            <a:endParaRPr lang="fr-FR" sz="480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1582617"/>
            <a:ext cx="4484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i-FI" sz="5400" b="1">
                <a:solidFill>
                  <a:prstClr val="white"/>
                </a:solidFill>
              </a:rPr>
              <a:t>MILLISED RIIGID RAJASID </a:t>
            </a:r>
            <a:r>
              <a:rPr lang="fi-FI" sz="5400" b="1" err="1">
                <a:solidFill>
                  <a:prstClr val="white"/>
                </a:solidFill>
              </a:rPr>
              <a:t>ELi</a:t>
            </a:r>
            <a:r>
              <a:rPr lang="fi-FI" sz="5400" b="1">
                <a:solidFill>
                  <a:prstClr val="white"/>
                </a:solidFill>
              </a:rPr>
              <a:t> JA MIKS?</a:t>
            </a:r>
            <a:endParaRPr kumimoji="0" lang="fr-FR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>
                <a:solidFill>
                  <a:srgbClr val="00B0F0"/>
                </a:solidFill>
                <a:latin typeface="+mn-lt"/>
              </a:rPr>
              <a:t>SÕJAST RAHUNI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4998166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  <a:endParaRPr lang="en-IE" sz="600"/>
          </a:p>
          <a:p>
            <a:endParaRPr lang="en-IE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  <a:endParaRPr lang="en-IE" sz="600">
              <a:solidFill>
                <a:schemeClr val="bg1"/>
              </a:solidFill>
            </a:endParaRPr>
          </a:p>
          <a:p>
            <a:endParaRPr lang="en-IE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  <a:endParaRPr lang="en-IE" sz="600"/>
          </a:p>
          <a:p>
            <a:endParaRPr lang="en-IE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  <a:endParaRPr lang="en-IE" sz="600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36728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SÕJAST RAHUNI</a:t>
            </a:r>
            <a:endParaRPr lang="fr-FR" sz="320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err="1">
                <a:solidFill>
                  <a:srgbClr val="00B0F0"/>
                </a:solidFill>
              </a:rPr>
              <a:t>Rahu</a:t>
            </a:r>
            <a:r>
              <a:rPr lang="fi-FI" b="1">
                <a:solidFill>
                  <a:srgbClr val="00B0F0"/>
                </a:solidFill>
              </a:rPr>
              <a:t> oli </a:t>
            </a:r>
            <a:r>
              <a:rPr lang="fi-FI" b="1" err="1">
                <a:solidFill>
                  <a:srgbClr val="00B0F0"/>
                </a:solidFill>
              </a:rPr>
              <a:t>üks</a:t>
            </a:r>
            <a:r>
              <a:rPr lang="fi-FI" b="1">
                <a:solidFill>
                  <a:srgbClr val="00B0F0"/>
                </a:solidFill>
              </a:rPr>
              <a:t> </a:t>
            </a:r>
            <a:r>
              <a:rPr lang="fi-FI" b="1" err="1">
                <a:solidFill>
                  <a:srgbClr val="00B0F0"/>
                </a:solidFill>
              </a:rPr>
              <a:t>eesmärkidest</a:t>
            </a:r>
            <a:r>
              <a:rPr lang="fi-FI" b="1">
                <a:solidFill>
                  <a:srgbClr val="00B0F0"/>
                </a:solidFill>
              </a:rPr>
              <a:t>, </a:t>
            </a:r>
            <a:r>
              <a:rPr lang="fi-FI" b="1" err="1">
                <a:solidFill>
                  <a:srgbClr val="00B0F0"/>
                </a:solidFill>
              </a:rPr>
              <a:t>mis</a:t>
            </a:r>
            <a:r>
              <a:rPr lang="fi-FI" b="1">
                <a:solidFill>
                  <a:srgbClr val="00B0F0"/>
                </a:solidFill>
              </a:rPr>
              <a:t> viis </a:t>
            </a:r>
            <a:r>
              <a:rPr lang="fi-FI" b="1" err="1">
                <a:solidFill>
                  <a:srgbClr val="00B0F0"/>
                </a:solidFill>
              </a:rPr>
              <a:t>Euroopa</a:t>
            </a:r>
            <a:r>
              <a:rPr lang="fi-FI" b="1">
                <a:solidFill>
                  <a:srgbClr val="00B0F0"/>
                </a:solidFill>
              </a:rPr>
              <a:t> </a:t>
            </a:r>
            <a:r>
              <a:rPr lang="fi-FI" b="1" err="1">
                <a:solidFill>
                  <a:srgbClr val="00B0F0"/>
                </a:solidFill>
              </a:rPr>
              <a:t>Liidu</a:t>
            </a:r>
            <a:r>
              <a:rPr lang="fi-FI" b="1">
                <a:solidFill>
                  <a:srgbClr val="00B0F0"/>
                </a:solidFill>
              </a:rPr>
              <a:t> </a:t>
            </a:r>
            <a:r>
              <a:rPr lang="fi-FI" b="1" err="1">
                <a:solidFill>
                  <a:srgbClr val="00B0F0"/>
                </a:solidFill>
              </a:rPr>
              <a:t>loomiseni</a:t>
            </a:r>
            <a:endParaRPr lang="fi-FI" b="1">
              <a:solidFill>
                <a:srgbClr val="00B0F0"/>
              </a:solidFill>
            </a:endParaRPr>
          </a:p>
          <a:p>
            <a:pPr algn="ctr"/>
            <a:endParaRPr lang="en-US" b="1">
              <a:solidFill>
                <a:srgbClr val="00B0F0"/>
              </a:solidFill>
            </a:endParaRPr>
          </a:p>
          <a:p>
            <a:pPr algn="ctr"/>
            <a:r>
              <a:rPr lang="fi-FI" b="1">
                <a:solidFill>
                  <a:srgbClr val="00B0F0"/>
                </a:solidFill>
              </a:rPr>
              <a:t>2012. </a:t>
            </a:r>
            <a:r>
              <a:rPr lang="fi-FI" b="1" err="1">
                <a:solidFill>
                  <a:srgbClr val="00B0F0"/>
                </a:solidFill>
              </a:rPr>
              <a:t>aastal</a:t>
            </a:r>
            <a:r>
              <a:rPr lang="fi-FI" b="1">
                <a:solidFill>
                  <a:srgbClr val="00B0F0"/>
                </a:solidFill>
              </a:rPr>
              <a:t> sai EL </a:t>
            </a:r>
            <a:r>
              <a:rPr lang="fi-FI" b="1" err="1">
                <a:solidFill>
                  <a:srgbClr val="00B0F0"/>
                </a:solidFill>
              </a:rPr>
              <a:t>Nobeli</a:t>
            </a:r>
            <a:r>
              <a:rPr lang="fi-FI" b="1">
                <a:solidFill>
                  <a:srgbClr val="00B0F0"/>
                </a:solidFill>
              </a:rPr>
              <a:t> </a:t>
            </a:r>
            <a:r>
              <a:rPr lang="fi-FI" b="1" err="1">
                <a:solidFill>
                  <a:srgbClr val="00B0F0"/>
                </a:solidFill>
              </a:rPr>
              <a:t>rahupreemia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  <a:p>
            <a:endParaRPr lang="en-IE" sz="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151901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90905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Euroopa</a:t>
            </a:r>
            <a:r>
              <a:rPr lang="fr-BE"/>
              <a:t> </a:t>
            </a:r>
            <a:r>
              <a:rPr lang="fr-BE" err="1"/>
              <a:t>Söe</a:t>
            </a:r>
            <a:r>
              <a:rPr lang="fr-BE"/>
              <a:t>- </a:t>
            </a:r>
            <a:r>
              <a:rPr lang="fr-BE" err="1"/>
              <a:t>ja</a:t>
            </a:r>
            <a:r>
              <a:rPr lang="fr-BE"/>
              <a:t> </a:t>
            </a:r>
            <a:r>
              <a:rPr lang="fr-BE" err="1"/>
              <a:t>Teraseühendus</a:t>
            </a:r>
            <a:endParaRPr lang="fr-BE"/>
          </a:p>
        </p:txBody>
      </p:sp>
      <p:sp>
        <p:nvSpPr>
          <p:cNvPr id="23" name="TextBox 22"/>
          <p:cNvSpPr txBox="1"/>
          <p:nvPr/>
        </p:nvSpPr>
        <p:spPr>
          <a:xfrm>
            <a:off x="1032967" y="4008384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276" y="4274783"/>
            <a:ext cx="161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Schumani</a:t>
            </a:r>
            <a:r>
              <a:rPr lang="fr-BE"/>
              <a:t> </a:t>
            </a:r>
            <a:r>
              <a:rPr lang="fr-BE" err="1"/>
              <a:t>deklaratsioon</a:t>
            </a:r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695991"/>
            <a:ext cx="15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Rooma</a:t>
            </a:r>
            <a:r>
              <a:rPr lang="fr-BE"/>
              <a:t> </a:t>
            </a:r>
            <a:r>
              <a:rPr lang="fr-BE" err="1"/>
              <a:t>leping</a:t>
            </a:r>
            <a:endParaRPr lang="fr-BE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66081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Maastrichti</a:t>
            </a:r>
            <a:r>
              <a:rPr lang="fr-BE"/>
              <a:t> </a:t>
            </a:r>
            <a:r>
              <a:rPr lang="fr-BE" err="1"/>
              <a:t>leping</a:t>
            </a:r>
            <a:endParaRPr lang="fr-BE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err="1"/>
              <a:t>Ühtne</a:t>
            </a:r>
            <a:r>
              <a:rPr lang="fr-BE"/>
              <a:t> </a:t>
            </a:r>
            <a:r>
              <a:rPr lang="fr-BE" err="1"/>
              <a:t>turg</a:t>
            </a:r>
            <a:endParaRPr lang="fr-BE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err="1"/>
              <a:t>Schengeni</a:t>
            </a:r>
            <a:r>
              <a:rPr lang="fr-BE"/>
              <a:t> </a:t>
            </a:r>
            <a:r>
              <a:rPr lang="fr-BE" err="1"/>
              <a:t>leping</a:t>
            </a:r>
            <a:endParaRPr lang="fr-BE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5424714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>
                <a:solidFill>
                  <a:srgbClr val="0082B0"/>
                </a:solidFill>
              </a:rPr>
              <a:t>       </a:t>
            </a:r>
            <a:r>
              <a:rPr lang="fr-BE" sz="3200" b="1">
                <a:solidFill>
                  <a:srgbClr val="00B0F0"/>
                </a:solidFill>
              </a:rPr>
              <a:t>EUROOPA LIIDU LOOMINE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1393" y="4718114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64212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Idasuunaline</a:t>
            </a:r>
            <a:r>
              <a:rPr lang="fr-BE"/>
              <a:t> </a:t>
            </a:r>
            <a:r>
              <a:rPr lang="fr-BE" err="1"/>
              <a:t>laienemine</a:t>
            </a:r>
            <a:endParaRPr lang="fr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>
            <a:off x="2150228" y="1768068"/>
            <a:ext cx="0" cy="1364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62268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err="1"/>
              <a:t>Lissaboni</a:t>
            </a:r>
            <a:r>
              <a:rPr lang="en-IE"/>
              <a:t> </a:t>
            </a:r>
            <a:r>
              <a:rPr lang="en-IE" err="1"/>
              <a:t>leping</a:t>
            </a:r>
            <a:endParaRPr lang="en-IE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58547" y="1282110"/>
            <a:ext cx="219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/>
              <a:t>„</a:t>
            </a:r>
            <a:r>
              <a:rPr lang="en-IE" err="1"/>
              <a:t>NextGenerationEU</a:t>
            </a:r>
            <a:r>
              <a:rPr lang="en-IE"/>
              <a:t>“</a:t>
            </a:r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60642"/>
            <a:ext cx="142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err="1"/>
              <a:t>Teise</a:t>
            </a:r>
            <a:r>
              <a:rPr lang="en-IE"/>
              <a:t> </a:t>
            </a:r>
            <a:r>
              <a:rPr lang="en-IE" err="1"/>
              <a:t>maailmasõja</a:t>
            </a:r>
            <a:r>
              <a:rPr lang="en-IE"/>
              <a:t> </a:t>
            </a:r>
            <a:r>
              <a:rPr lang="en-IE" err="1"/>
              <a:t>lõpp</a:t>
            </a:r>
            <a:endParaRPr lang="en-IE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73166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919044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i-FI" sz="1400" b="1">
                <a:solidFill>
                  <a:prstClr val="white"/>
                </a:solidFill>
              </a:rPr>
              <a:t>Belgia, </a:t>
            </a:r>
            <a:r>
              <a:rPr lang="fi-FI" sz="1400" b="1" err="1">
                <a:solidFill>
                  <a:prstClr val="white"/>
                </a:solidFill>
              </a:rPr>
              <a:t>Itaalia</a:t>
            </a:r>
            <a:r>
              <a:rPr lang="fi-FI" sz="1400" b="1">
                <a:solidFill>
                  <a:prstClr val="white"/>
                </a:solidFill>
              </a:rPr>
              <a:t>, </a:t>
            </a:r>
            <a:r>
              <a:rPr lang="fi-FI" sz="1400" b="1" err="1">
                <a:solidFill>
                  <a:prstClr val="white"/>
                </a:solidFill>
              </a:rPr>
              <a:t>Luksemburg</a:t>
            </a:r>
            <a:r>
              <a:rPr lang="fi-FI" sz="1400" b="1">
                <a:solidFill>
                  <a:prstClr val="white"/>
                </a:solidFill>
              </a:rPr>
              <a:t>, </a:t>
            </a:r>
            <a:r>
              <a:rPr lang="fi-FI" sz="1400" b="1" err="1">
                <a:solidFill>
                  <a:prstClr val="white"/>
                </a:solidFill>
              </a:rPr>
              <a:t>Madalmaad</a:t>
            </a:r>
            <a:r>
              <a:rPr lang="fi-FI" sz="1400" b="1">
                <a:solidFill>
                  <a:prstClr val="white"/>
                </a:solidFill>
              </a:rPr>
              <a:t>, </a:t>
            </a:r>
            <a:r>
              <a:rPr lang="fi-FI" sz="1400" b="1" err="1">
                <a:solidFill>
                  <a:prstClr val="white"/>
                </a:solidFill>
              </a:rPr>
              <a:t>Prantsusmaa</a:t>
            </a:r>
            <a:r>
              <a:rPr lang="fi-FI" sz="1400" b="1">
                <a:solidFill>
                  <a:prstClr val="white"/>
                </a:solidFill>
              </a:rPr>
              <a:t>, Saksamaa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38604"/>
            <a:ext cx="1892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i-FI" sz="1400" b="1">
                <a:solidFill>
                  <a:prstClr val="black"/>
                </a:solidFill>
              </a:rPr>
              <a:t>Iirimaa, </a:t>
            </a:r>
            <a:r>
              <a:rPr lang="fi-FI" sz="1400" b="1" err="1">
                <a:solidFill>
                  <a:prstClr val="black"/>
                </a:solidFill>
              </a:rPr>
              <a:t>Taani</a:t>
            </a:r>
            <a:r>
              <a:rPr lang="fi-FI" sz="1400" b="1">
                <a:solidFill>
                  <a:prstClr val="black"/>
                </a:solidFill>
              </a:rPr>
              <a:t>, </a:t>
            </a:r>
            <a:r>
              <a:rPr lang="fi-FI" sz="1400" b="1" err="1">
                <a:solidFill>
                  <a:prstClr val="black"/>
                </a:solidFill>
              </a:rPr>
              <a:t>Ühendkuningriik</a:t>
            </a:r>
            <a:r>
              <a:rPr lang="fi-FI" sz="1400" b="1">
                <a:solidFill>
                  <a:prstClr val="black"/>
                </a:solidFill>
              </a:rPr>
              <a:t> (</a:t>
            </a:r>
            <a:r>
              <a:rPr lang="fi-FI" sz="1400" b="1" err="1">
                <a:solidFill>
                  <a:prstClr val="black"/>
                </a:solidFill>
              </a:rPr>
              <a:t>lahkus</a:t>
            </a:r>
            <a:r>
              <a:rPr lang="fi-FI" sz="1400" b="1">
                <a:solidFill>
                  <a:prstClr val="black"/>
                </a:solidFill>
              </a:rPr>
              <a:t> </a:t>
            </a:r>
            <a:r>
              <a:rPr lang="fi-FI" sz="1400" b="1" err="1">
                <a:solidFill>
                  <a:prstClr val="black"/>
                </a:solidFill>
              </a:rPr>
              <a:t>EList</a:t>
            </a:r>
            <a:r>
              <a:rPr lang="fi-FI" sz="1400" b="1">
                <a:solidFill>
                  <a:prstClr val="black"/>
                </a:solidFill>
              </a:rPr>
              <a:t> 2020)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err="1">
                <a:solidFill>
                  <a:prstClr val="black"/>
                </a:solidFill>
              </a:rPr>
              <a:t>Kreeka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1892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err="1">
                <a:solidFill>
                  <a:prstClr val="black"/>
                </a:solidFill>
              </a:rPr>
              <a:t>Hispaania</a:t>
            </a:r>
            <a:r>
              <a:rPr lang="fr-BE" sz="1400" b="1">
                <a:solidFill>
                  <a:prstClr val="black"/>
                </a:solidFill>
              </a:rPr>
              <a:t> </a:t>
            </a:r>
            <a:r>
              <a:rPr lang="fr-BE" sz="1400" b="1" err="1">
                <a:solidFill>
                  <a:prstClr val="black"/>
                </a:solidFill>
              </a:rPr>
              <a:t>ja</a:t>
            </a:r>
            <a:r>
              <a:rPr lang="fr-BE" sz="1400" b="1">
                <a:solidFill>
                  <a:prstClr val="black"/>
                </a:solidFill>
              </a:rPr>
              <a:t> Portugal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err="1">
                <a:solidFill>
                  <a:prstClr val="black"/>
                </a:solidFill>
              </a:rPr>
              <a:t>Austria</a:t>
            </a:r>
            <a:r>
              <a:rPr lang="fr-BE" sz="1400" b="1">
                <a:solidFill>
                  <a:prstClr val="black"/>
                </a:solidFill>
              </a:rPr>
              <a:t>, </a:t>
            </a:r>
            <a:r>
              <a:rPr lang="fr-BE" sz="1400" b="1" err="1">
                <a:solidFill>
                  <a:prstClr val="black"/>
                </a:solidFill>
              </a:rPr>
              <a:t>Rootsi</a:t>
            </a:r>
            <a:r>
              <a:rPr lang="fr-BE" sz="1400" b="1">
                <a:solidFill>
                  <a:prstClr val="black"/>
                </a:solidFill>
              </a:rPr>
              <a:t>, </a:t>
            </a:r>
            <a:r>
              <a:rPr lang="fr-BE" sz="1400" b="1" err="1">
                <a:solidFill>
                  <a:prstClr val="black"/>
                </a:solidFill>
              </a:rPr>
              <a:t>Soome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386243"/>
            <a:ext cx="2247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err="1">
                <a:solidFill>
                  <a:prstClr val="black"/>
                </a:solidFill>
              </a:rPr>
              <a:t>Eesti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Küpros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Leedu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Läti</a:t>
            </a:r>
            <a:r>
              <a:rPr lang="en-GB" sz="1400" b="1">
                <a:solidFill>
                  <a:prstClr val="black"/>
                </a:solidFill>
              </a:rPr>
              <a:t>, Malta, </a:t>
            </a:r>
            <a:r>
              <a:rPr lang="en-GB" sz="1400" b="1" err="1">
                <a:solidFill>
                  <a:prstClr val="black"/>
                </a:solidFill>
              </a:rPr>
              <a:t>Poola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Slovakkia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Sloveenia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Tšehhi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Ungari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err="1">
                <a:solidFill>
                  <a:prstClr val="black"/>
                </a:solidFill>
              </a:rPr>
              <a:t>Bulgaaria</a:t>
            </a:r>
            <a:r>
              <a:rPr lang="fr-BE" sz="1400" b="1">
                <a:solidFill>
                  <a:prstClr val="black"/>
                </a:solidFill>
              </a:rPr>
              <a:t>, </a:t>
            </a:r>
            <a:r>
              <a:rPr lang="fr-BE" sz="1400" b="1" err="1">
                <a:solidFill>
                  <a:prstClr val="black"/>
                </a:solidFill>
              </a:rPr>
              <a:t>Rumeenia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err="1">
                <a:solidFill>
                  <a:prstClr val="black"/>
                </a:solidFill>
              </a:rPr>
              <a:t>Horvaatia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92863" y="3135843"/>
            <a:ext cx="1083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Ühendkuningriik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17862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Iirimaa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27456" y="3562979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Saksamaa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801036" y="4007584"/>
            <a:ext cx="875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Prantsusmaa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216528" y="3525101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Belgia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Madalmaad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Luksemburg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708265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Itaalia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094994" y="4794907"/>
            <a:ext cx="705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err="1">
                <a:solidFill>
                  <a:prstClr val="black"/>
                </a:solidFill>
              </a:rPr>
              <a:t>Hispaania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20888" y="4385806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err="1">
                <a:solidFill>
                  <a:prstClr val="black"/>
                </a:solidFill>
              </a:rPr>
              <a:t>Horvaatia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5517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err="1">
                <a:solidFill>
                  <a:prstClr val="black"/>
                </a:solidFill>
              </a:rPr>
              <a:t>Kreeka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03697" y="4671796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err="1">
                <a:solidFill>
                  <a:prstClr val="black"/>
                </a:solidFill>
              </a:rPr>
              <a:t>Bulgaaria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14924" y="4258200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err="1">
                <a:solidFill>
                  <a:prstClr val="black"/>
                </a:solidFill>
              </a:rPr>
              <a:t>Rumeenia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99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Sloveenia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98892" y="4093695"/>
            <a:ext cx="5373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Ungari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686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Slovakkia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507423" y="3428234"/>
            <a:ext cx="4860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Poola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15792" y="3756799"/>
            <a:ext cx="534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Tšehhi</a:t>
            </a:r>
            <a:endParaRPr lang="en-GB" sz="1000" b="1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89407" y="2386845"/>
            <a:ext cx="522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err="1">
                <a:solidFill>
                  <a:prstClr val="black"/>
                </a:solidFill>
              </a:rPr>
              <a:t>Rootsi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517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err="1">
                <a:solidFill>
                  <a:prstClr val="black"/>
                </a:solidFill>
              </a:rPr>
              <a:t>Soome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956259" y="2520473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Eesti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7039655" y="2776903"/>
            <a:ext cx="3786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Läti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34211" y="2975579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Leedu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58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Küpros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746078" y="2861054"/>
            <a:ext cx="4748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Taani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12670" y="4091189"/>
            <a:ext cx="5661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Austria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45803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>
                <a:solidFill>
                  <a:srgbClr val="00B0F0"/>
                </a:solidFill>
              </a:rPr>
              <a:t>      </a:t>
            </a:r>
            <a:r>
              <a:rPr lang="fr-FR" sz="3200" b="1" err="1">
                <a:solidFill>
                  <a:srgbClr val="00B0F0"/>
                </a:solidFill>
              </a:rPr>
              <a:t>ELi</a:t>
            </a:r>
            <a:r>
              <a:rPr lang="fr-FR" sz="3200" b="1">
                <a:solidFill>
                  <a:srgbClr val="00B0F0"/>
                </a:solidFill>
              </a:rPr>
              <a:t> RIIGID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73166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971" y="-1218"/>
            <a:ext cx="370284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rgbClr val="00B0F0"/>
                </a:solidFill>
              </a:rPr>
              <a:t>      SCHENGENI ALA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6B837-6A61-19B4-9CC3-14DAD9F6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" r="32"/>
          <a:stretch/>
        </p:blipFill>
        <p:spPr>
          <a:xfrm>
            <a:off x="892134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>
                <a:solidFill>
                  <a:schemeClr val="bg1"/>
                </a:solidFill>
              </a:rPr>
              <a:t>Kas </a:t>
            </a:r>
            <a:r>
              <a:rPr lang="fi-FI" b="1" err="1">
                <a:solidFill>
                  <a:schemeClr val="bg1"/>
                </a:solidFill>
              </a:rPr>
              <a:t>teadsid</a:t>
            </a:r>
            <a:r>
              <a:rPr lang="fi-FI" b="1">
                <a:solidFill>
                  <a:schemeClr val="bg1"/>
                </a:solidFill>
              </a:rPr>
              <a:t>, et </a:t>
            </a:r>
            <a:r>
              <a:rPr lang="fi-FI" b="1" err="1">
                <a:solidFill>
                  <a:schemeClr val="bg1"/>
                </a:solidFill>
              </a:rPr>
              <a:t>saad</a:t>
            </a:r>
            <a:r>
              <a:rPr lang="fi-FI" b="1">
                <a:solidFill>
                  <a:schemeClr val="bg1"/>
                </a:solidFill>
              </a:rPr>
              <a:t> </a:t>
            </a:r>
            <a:r>
              <a:rPr lang="fi-FI" b="1" err="1">
                <a:solidFill>
                  <a:schemeClr val="bg1"/>
                </a:solidFill>
              </a:rPr>
              <a:t>Schengeni</a:t>
            </a:r>
            <a:r>
              <a:rPr lang="fi-FI" b="1">
                <a:solidFill>
                  <a:schemeClr val="bg1"/>
                </a:solidFill>
              </a:rPr>
              <a:t> ala 27 </a:t>
            </a:r>
            <a:r>
              <a:rPr lang="fi-FI" b="1" err="1">
                <a:solidFill>
                  <a:schemeClr val="bg1"/>
                </a:solidFill>
              </a:rPr>
              <a:t>riigis</a:t>
            </a:r>
            <a:r>
              <a:rPr lang="fi-FI" b="1">
                <a:solidFill>
                  <a:schemeClr val="bg1"/>
                </a:solidFill>
              </a:rPr>
              <a:t> passi </a:t>
            </a:r>
            <a:r>
              <a:rPr lang="fi-FI" b="1" err="1">
                <a:solidFill>
                  <a:schemeClr val="bg1"/>
                </a:solidFill>
              </a:rPr>
              <a:t>näitamata</a:t>
            </a:r>
            <a:r>
              <a:rPr lang="fi-FI" b="1">
                <a:solidFill>
                  <a:schemeClr val="bg1"/>
                </a:solidFill>
              </a:rPr>
              <a:t> </a:t>
            </a:r>
            <a:r>
              <a:rPr lang="fi-FI" b="1" err="1">
                <a:solidFill>
                  <a:schemeClr val="bg1"/>
                </a:solidFill>
              </a:rPr>
              <a:t>vabalt</a:t>
            </a:r>
            <a:r>
              <a:rPr lang="fi-FI" b="1">
                <a:solidFill>
                  <a:schemeClr val="bg1"/>
                </a:solidFill>
              </a:rPr>
              <a:t> </a:t>
            </a:r>
            <a:r>
              <a:rPr lang="fi-FI" b="1" err="1">
                <a:solidFill>
                  <a:schemeClr val="bg1"/>
                </a:solidFill>
              </a:rPr>
              <a:t>reisida</a:t>
            </a:r>
            <a:r>
              <a:rPr lang="fi-FI" b="1">
                <a:solidFill>
                  <a:schemeClr val="bg1"/>
                </a:solidFill>
              </a:rPr>
              <a:t>?</a:t>
            </a:r>
            <a:endParaRPr lang="en-GB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C02D56-FB6B-75C1-6F1F-877CADCAE303}"/>
              </a:ext>
            </a:extLst>
          </p:cNvPr>
          <p:cNvSpPr/>
          <p:nvPr/>
        </p:nvSpPr>
        <p:spPr>
          <a:xfrm>
            <a:off x="1295400" y="1198880"/>
            <a:ext cx="6623474" cy="496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14CE766-E2D2-CE14-966B-108BC8F2F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6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73166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11040" y="6165839"/>
            <a:ext cx="340783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600" b="1" err="1"/>
              <a:t>ELi</a:t>
            </a:r>
            <a:r>
              <a:rPr lang="fi-FI" sz="1600" b="1"/>
              <a:t> </a:t>
            </a:r>
            <a:r>
              <a:rPr lang="fi-FI" sz="1600" b="1" err="1"/>
              <a:t>riigid</a:t>
            </a:r>
            <a:r>
              <a:rPr lang="fi-FI" sz="1600" b="1"/>
              <a:t>, </a:t>
            </a:r>
            <a:r>
              <a:rPr lang="fi-FI" sz="1600" b="1" err="1"/>
              <a:t>kus</a:t>
            </a:r>
            <a:r>
              <a:rPr lang="fi-FI" sz="1600" b="1"/>
              <a:t> ei </a:t>
            </a:r>
            <a:r>
              <a:rPr lang="fi-FI" sz="1600" b="1" err="1"/>
              <a:t>kasutata</a:t>
            </a:r>
            <a:r>
              <a:rPr lang="fi-FI" sz="1600" b="1"/>
              <a:t> eurot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1"/>
            <a:ext cx="3215640" cy="33619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i-FI" sz="1600" b="1" err="1"/>
              <a:t>ELi</a:t>
            </a:r>
            <a:r>
              <a:rPr lang="fi-FI" sz="1600" b="1"/>
              <a:t> </a:t>
            </a:r>
            <a:r>
              <a:rPr lang="fi-FI" sz="1600" b="1" err="1"/>
              <a:t>riigid</a:t>
            </a:r>
            <a:r>
              <a:rPr lang="fi-FI" sz="1600" b="1"/>
              <a:t>, </a:t>
            </a:r>
            <a:r>
              <a:rPr lang="fi-FI" sz="1600" b="1" err="1"/>
              <a:t>kus</a:t>
            </a:r>
            <a:r>
              <a:rPr lang="fi-FI" sz="1600" b="1"/>
              <a:t> </a:t>
            </a:r>
            <a:r>
              <a:rPr lang="fi-FI" sz="1600" b="1" err="1"/>
              <a:t>kasutatakse</a:t>
            </a:r>
            <a:r>
              <a:rPr lang="fi-FI" sz="1600" b="1"/>
              <a:t> eurot</a:t>
            </a:r>
            <a:endParaRPr lang="en-US" sz="1600" b="1"/>
          </a:p>
        </p:txBody>
      </p:sp>
      <p:sp>
        <p:nvSpPr>
          <p:cNvPr id="2" name="Rectangle 1"/>
          <p:cNvSpPr/>
          <p:nvPr/>
        </p:nvSpPr>
        <p:spPr>
          <a:xfrm>
            <a:off x="15343" y="1295"/>
            <a:ext cx="251449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rgbClr val="00B0F0"/>
                </a:solidFill>
              </a:rPr>
              <a:t>      EUROALA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i-FI" sz="2000" b="1" err="1">
                <a:solidFill>
                  <a:schemeClr val="tx1"/>
                </a:solidFill>
              </a:rPr>
              <a:t>Nüüd</a:t>
            </a:r>
            <a:r>
              <a:rPr lang="fi-FI" sz="2000" b="1">
                <a:solidFill>
                  <a:schemeClr val="tx1"/>
                </a:solidFill>
              </a:rPr>
              <a:t> on euro </a:t>
            </a:r>
            <a:r>
              <a:rPr lang="fi-FI" sz="2000" b="1" err="1">
                <a:solidFill>
                  <a:schemeClr val="tx1"/>
                </a:solidFill>
              </a:rPr>
              <a:t>ametlik</a:t>
            </a:r>
            <a:r>
              <a:rPr lang="fi-FI" sz="2000" b="1">
                <a:solidFill>
                  <a:schemeClr val="tx1"/>
                </a:solidFill>
              </a:rPr>
              <a:t> </a:t>
            </a:r>
            <a:r>
              <a:rPr lang="fi-FI" sz="2000" b="1" err="1">
                <a:solidFill>
                  <a:schemeClr val="tx1"/>
                </a:solidFill>
              </a:rPr>
              <a:t>vääring</a:t>
            </a:r>
            <a:r>
              <a:rPr lang="fi-FI" sz="2000" b="1">
                <a:solidFill>
                  <a:schemeClr val="tx1"/>
                </a:solidFill>
              </a:rPr>
              <a:t> 20 </a:t>
            </a:r>
            <a:r>
              <a:rPr lang="fi-FI" sz="2000" b="1" err="1">
                <a:solidFill>
                  <a:schemeClr val="tx1"/>
                </a:solidFill>
              </a:rPr>
              <a:t>ELi</a:t>
            </a:r>
            <a:r>
              <a:rPr lang="fi-FI" sz="2000" b="1">
                <a:solidFill>
                  <a:schemeClr val="tx1"/>
                </a:solidFill>
              </a:rPr>
              <a:t> </a:t>
            </a:r>
            <a:r>
              <a:rPr lang="fi-FI" sz="2000" b="1" err="1">
                <a:solidFill>
                  <a:schemeClr val="tx1"/>
                </a:solidFill>
              </a:rPr>
              <a:t>riigis</a:t>
            </a:r>
            <a:endParaRPr lang="en-GB" sz="2000" b="1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/>
              <a:t>SISUKORD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Calibri" charset="0"/>
                <a:ea typeface="Calibri" charset="0"/>
                <a:cs typeface="Calibri" charset="0"/>
              </a:rPr>
              <a:t>MIS ON EUROOPA?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Calibri" charset="0"/>
                <a:ea typeface="Calibri" charset="0"/>
                <a:cs typeface="Calibri" charset="0"/>
              </a:rPr>
              <a:t>EUROOPA ÜHENDAMINE</a:t>
            </a:r>
            <a:endParaRPr lang="en-IE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MIDA EL TEEB?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KUIDAS EL TOIMIB?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03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KUST LEIDA LISATEAVET?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HOIAME ÜHENDUST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3489" y="2451138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>
                <a:solidFill>
                  <a:schemeClr val="bg1"/>
                </a:solidFill>
              </a:rPr>
              <a:t>MIDA EL TEEB?</a:t>
            </a:r>
            <a:endParaRPr lang="fr-FR" sz="480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5000" b="1">
                <a:solidFill>
                  <a:schemeClr val="bg1"/>
                </a:solidFill>
              </a:rPr>
              <a:t>MIDA SINU ARVATES EUROOPA LIIT SINU HEAKS TEEB?</a:t>
            </a:r>
            <a:endParaRPr lang="en-IE" sz="480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fi-FI" sz="3600" b="1">
                <a:solidFill>
                  <a:srgbClr val="C00000"/>
                </a:solidFill>
                <a:latin typeface="+mn-lt"/>
              </a:rPr>
              <a:t>ÕPPIMINE, TÖÖTAMINE JA VABATAHTLIK TEGEVUS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857711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>
                <a:solidFill>
                  <a:srgbClr val="C00000"/>
                </a:solidFill>
                <a:latin typeface="+mn-lt"/>
              </a:rPr>
              <a:t>REISIMINE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084481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+mn-lt"/>
              </a:rPr>
            </a:br>
            <a:r>
              <a:rPr lang="fr-FR" sz="3600" b="1">
                <a:solidFill>
                  <a:srgbClr val="C00000"/>
                </a:solidFill>
                <a:latin typeface="+mn-lt"/>
              </a:rPr>
              <a:t>...JA VEELGI ENAM</a:t>
            </a:r>
            <a:br>
              <a:rPr lang="fr-FR" sz="3600" b="1">
                <a:solidFill>
                  <a:srgbClr val="C00000"/>
                </a:solidFill>
                <a:latin typeface="+mn-lt"/>
              </a:rPr>
            </a:br>
            <a:br>
              <a:rPr lang="fr-FR" sz="3600" b="1">
                <a:solidFill>
                  <a:srgbClr val="C00000"/>
                </a:solidFill>
                <a:latin typeface="+mn-lt"/>
              </a:rPr>
            </a:br>
            <a:endParaRPr lang="en-IE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912628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err="1">
                <a:solidFill>
                  <a:srgbClr val="C00000"/>
                </a:solidFill>
                <a:latin typeface="+mn-lt"/>
              </a:rPr>
              <a:t>ELi</a:t>
            </a:r>
            <a:r>
              <a:rPr lang="fr-FR" sz="3600" b="1">
                <a:solidFill>
                  <a:srgbClr val="C00000"/>
                </a:solidFill>
                <a:latin typeface="+mn-lt"/>
              </a:rPr>
              <a:t> PRIORITEEDID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462269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>
                <a:solidFill>
                  <a:srgbClr val="C00000"/>
                </a:solidFill>
                <a:latin typeface="+mn-lt"/>
              </a:rPr>
              <a:t>2022: </a:t>
            </a:r>
            <a:r>
              <a:rPr lang="en-US" sz="3600" b="1" err="1">
                <a:solidFill>
                  <a:srgbClr val="C00000"/>
                </a:solidFill>
                <a:latin typeface="+mn-lt"/>
              </a:rPr>
              <a:t>ELi</a:t>
            </a:r>
            <a:r>
              <a:rPr lang="en-US" sz="3600" b="1">
                <a:solidFill>
                  <a:srgbClr val="C00000"/>
                </a:solidFill>
                <a:latin typeface="+mn-lt"/>
              </a:rPr>
              <a:t> SOLIDAARSUS UKRAINAGA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>
                <a:hlinkClick r:id="rId4"/>
              </a:rPr>
              <a:t>#</a:t>
            </a:r>
            <a:r>
              <a:rPr lang="fr-BE" sz="2400" err="1">
                <a:hlinkClick r:id="rId4"/>
              </a:rPr>
              <a:t>StandWithUkraine</a:t>
            </a:r>
            <a:endParaRPr lang="fr-BE" sz="240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012870" y="1077685"/>
            <a:ext cx="3779083" cy="3678593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326559" y="1647134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err="1">
                <a:solidFill>
                  <a:schemeClr val="bg1"/>
                </a:solidFill>
              </a:rPr>
              <a:t>Millised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teemad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peaksid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sinu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arvates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olema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ELi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institutsioonide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jaoks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esmatähtsad</a:t>
            </a:r>
            <a:r>
              <a:rPr lang="en-IE" sz="2800" b="1">
                <a:solidFill>
                  <a:schemeClr val="bg1"/>
                </a:solidFill>
              </a:rPr>
              <a:t>?</a:t>
            </a:r>
            <a:endParaRPr lang="en-IE" sz="2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79784" y="2417265"/>
            <a:ext cx="742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>
                <a:solidFill>
                  <a:schemeClr val="bg1"/>
                </a:solidFill>
              </a:rPr>
              <a:t>KUIDAS EUROOPA LIIT TOIMIB?</a:t>
            </a:r>
            <a:endParaRPr lang="fr-FR" sz="480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919168" y="5642282"/>
            <a:ext cx="21852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FFC000"/>
                </a:solidFill>
              </a:rPr>
              <a:t>EUROOPA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65757385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79" y="46901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MIS ON EUROOPA?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662982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ÜLEMKOGU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7928285" y="5642282"/>
            <a:ext cx="218521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7781" y="4672786"/>
            <a:ext cx="246222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82768838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17070884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156" y="14310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LIIDU NÕUKOGU</a:t>
            </a:r>
            <a:endParaRPr lang="fr-BE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817135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8797891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79" y="46901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>
                <a:solidFill>
                  <a:srgbClr val="FFC000"/>
                </a:solidFill>
              </a:rPr>
              <a:t>EUROOPA KOMISJON</a:t>
            </a: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170" y="222229"/>
            <a:ext cx="573277" cy="3478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23176939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56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err="1">
                <a:solidFill>
                  <a:srgbClr val="FFC000"/>
                </a:solidFill>
              </a:rPr>
              <a:t>ELi</a:t>
            </a:r>
            <a:r>
              <a:rPr lang="fi-FI" sz="3200" b="1">
                <a:solidFill>
                  <a:srgbClr val="FFC000"/>
                </a:solidFill>
              </a:rPr>
              <a:t> ÕIGUSAKTID: KES MIDA TEEB?</a:t>
            </a:r>
            <a:endParaRPr lang="fr-BE" sz="3200" b="1">
              <a:solidFill>
                <a:srgbClr val="FFC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5" y="787978"/>
            <a:ext cx="1448562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39896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err="1"/>
              <a:t>Euroopa</a:t>
            </a:r>
            <a:r>
              <a:rPr lang="fr-BE" sz="1400"/>
              <a:t> </a:t>
            </a:r>
            <a:r>
              <a:rPr lang="fr-BE" sz="1400" err="1"/>
              <a:t>Komisjon</a:t>
            </a:r>
            <a:r>
              <a:rPr lang="fr-BE" sz="140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243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err="1"/>
              <a:t>Euroopa</a:t>
            </a:r>
            <a:r>
              <a:rPr lang="fr-BE" sz="1400"/>
              <a:t> </a:t>
            </a:r>
            <a:r>
              <a:rPr lang="fr-BE" sz="1400" err="1"/>
              <a:t>Parlament</a:t>
            </a:r>
            <a:endParaRPr lang="fr-BE" sz="14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15262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err="1"/>
              <a:t>Euroopa</a:t>
            </a:r>
            <a:r>
              <a:rPr lang="fr-BE" sz="1400"/>
              <a:t> </a:t>
            </a:r>
            <a:r>
              <a:rPr lang="fr-BE" sz="1400" err="1"/>
              <a:t>Liidu</a:t>
            </a:r>
            <a:r>
              <a:rPr lang="fr-BE" sz="1400"/>
              <a:t> </a:t>
            </a:r>
            <a:r>
              <a:rPr lang="fr-BE" sz="1400" err="1"/>
              <a:t>Nõukogu</a:t>
            </a:r>
            <a:endParaRPr lang="fr-BE" sz="140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err="1"/>
              <a:t>esitab</a:t>
            </a:r>
            <a:r>
              <a:rPr lang="en-IE" sz="1400"/>
              <a:t> </a:t>
            </a:r>
            <a:r>
              <a:rPr lang="en-IE" sz="1400" err="1"/>
              <a:t>õigusakti</a:t>
            </a:r>
            <a:r>
              <a:rPr lang="en-IE" sz="1400"/>
              <a:t> </a:t>
            </a:r>
            <a:r>
              <a:rPr lang="en-IE" sz="1400" err="1"/>
              <a:t>ettepaneku</a:t>
            </a:r>
            <a:endParaRPr lang="en-IE" sz="140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/>
              <a:t>UUS ELI ÕIGUSAKT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err="1"/>
              <a:t>võtavad</a:t>
            </a:r>
            <a:r>
              <a:rPr lang="en-IE" sz="1400"/>
              <a:t> </a:t>
            </a:r>
            <a:r>
              <a:rPr lang="en-IE" sz="1400" err="1"/>
              <a:t>esitatud</a:t>
            </a:r>
            <a:r>
              <a:rPr lang="en-IE" sz="1400"/>
              <a:t> </a:t>
            </a:r>
            <a:r>
              <a:rPr lang="en-IE" sz="1400" err="1"/>
              <a:t>ettepaneku</a:t>
            </a:r>
            <a:r>
              <a:rPr lang="en-IE" sz="1400"/>
              <a:t> </a:t>
            </a:r>
            <a:r>
              <a:rPr lang="en-IE" sz="1400" err="1"/>
              <a:t>vastu</a:t>
            </a:r>
            <a:r>
              <a:rPr lang="en-IE" sz="1400"/>
              <a:t>, </a:t>
            </a:r>
            <a:r>
              <a:rPr lang="en-IE" sz="1400" err="1"/>
              <a:t>muudavad</a:t>
            </a:r>
            <a:r>
              <a:rPr lang="en-IE" sz="1400"/>
              <a:t> </a:t>
            </a:r>
            <a:r>
              <a:rPr lang="en-IE" sz="1400" err="1"/>
              <a:t>seda</a:t>
            </a:r>
            <a:r>
              <a:rPr lang="en-IE" sz="1400"/>
              <a:t> </a:t>
            </a:r>
            <a:r>
              <a:rPr lang="en-IE" sz="1400" err="1"/>
              <a:t>või</a:t>
            </a:r>
            <a:r>
              <a:rPr lang="en-IE" sz="1400"/>
              <a:t> </a:t>
            </a:r>
            <a:r>
              <a:rPr lang="en-IE" sz="1400" err="1"/>
              <a:t>lükkavad</a:t>
            </a:r>
            <a:r>
              <a:rPr lang="en-IE" sz="1400"/>
              <a:t> </a:t>
            </a:r>
            <a:r>
              <a:rPr lang="en-IE" sz="1400" err="1"/>
              <a:t>selle</a:t>
            </a:r>
            <a:r>
              <a:rPr lang="en-IE" sz="1400"/>
              <a:t> </a:t>
            </a:r>
            <a:r>
              <a:rPr lang="en-IE" sz="1400" err="1"/>
              <a:t>tagasi</a:t>
            </a:r>
            <a:endParaRPr lang="en-IE" sz="140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err="1"/>
              <a:t>Kui</a:t>
            </a:r>
            <a:r>
              <a:rPr lang="en-IE" sz="1200"/>
              <a:t> </a:t>
            </a:r>
            <a:r>
              <a:rPr lang="en-IE" sz="1200" err="1"/>
              <a:t>jõutakse</a:t>
            </a:r>
            <a:r>
              <a:rPr lang="en-IE" sz="1200"/>
              <a:t> </a:t>
            </a:r>
            <a:r>
              <a:rPr lang="en-IE" sz="1200" err="1"/>
              <a:t>kokkuleppele</a:t>
            </a:r>
            <a:endParaRPr lang="en-IE" sz="120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KOHUS</a:t>
            </a:r>
            <a:endParaRPr lang="fr-FR" sz="3200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84329894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262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KONTROLLIKODA</a:t>
            </a:r>
            <a:endParaRPr lang="fr-BE" sz="3200">
              <a:solidFill>
                <a:srgbClr val="FFC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83018370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1772015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040" y="199558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 sz="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/>
              <a:t>@TRANSPARENCY INTERNATIONAL</a:t>
            </a:r>
          </a:p>
        </p:txBody>
      </p: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KESKPANK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11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23514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634616318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3047032" y="1905506"/>
            <a:ext cx="513687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4800" b="1">
                <a:solidFill>
                  <a:schemeClr val="bg1"/>
                </a:solidFill>
              </a:rPr>
              <a:t>SINA </a:t>
            </a:r>
            <a:r>
              <a:rPr lang="sv-SE" sz="4800" b="1" err="1">
                <a:solidFill>
                  <a:schemeClr val="bg1"/>
                </a:solidFill>
              </a:rPr>
              <a:t>võid</a:t>
            </a:r>
            <a:r>
              <a:rPr lang="sv-SE" sz="4800" b="1">
                <a:solidFill>
                  <a:schemeClr val="bg1"/>
                </a:solidFill>
              </a:rPr>
              <a:t> </a:t>
            </a:r>
            <a:r>
              <a:rPr lang="sv-SE" sz="4800" b="1" err="1">
                <a:solidFill>
                  <a:schemeClr val="bg1"/>
                </a:solidFill>
              </a:rPr>
              <a:t>aidata</a:t>
            </a:r>
            <a:r>
              <a:rPr lang="sv-SE" sz="4800" b="1">
                <a:solidFill>
                  <a:schemeClr val="bg1"/>
                </a:solidFill>
              </a:rPr>
              <a:t> </a:t>
            </a:r>
          </a:p>
          <a:p>
            <a:r>
              <a:rPr lang="sv-SE" sz="4800" b="1" err="1">
                <a:solidFill>
                  <a:schemeClr val="bg1"/>
                </a:solidFill>
              </a:rPr>
              <a:t>kujundada</a:t>
            </a:r>
            <a:r>
              <a:rPr lang="sv-SE" sz="4800" b="1">
                <a:solidFill>
                  <a:schemeClr val="bg1"/>
                </a:solidFill>
              </a:rPr>
              <a:t> </a:t>
            </a:r>
          </a:p>
          <a:p>
            <a:r>
              <a:rPr lang="sv-SE" sz="4800" b="1" err="1">
                <a:solidFill>
                  <a:schemeClr val="bg1"/>
                </a:solidFill>
              </a:rPr>
              <a:t>Euroopat</a:t>
            </a:r>
            <a:r>
              <a:rPr lang="sv-SE" sz="4800" b="1">
                <a:solidFill>
                  <a:schemeClr val="bg1"/>
                </a:solidFill>
              </a:rPr>
              <a:t> </a:t>
            </a:r>
            <a:r>
              <a:rPr lang="sv-SE" sz="4800" b="1" err="1">
                <a:solidFill>
                  <a:schemeClr val="bg1"/>
                </a:solidFill>
              </a:rPr>
              <a:t>oma</a:t>
            </a:r>
            <a:r>
              <a:rPr lang="sv-SE" sz="4800" b="1">
                <a:solidFill>
                  <a:schemeClr val="bg1"/>
                </a:solidFill>
              </a:rPr>
              <a:t> </a:t>
            </a:r>
          </a:p>
          <a:p>
            <a:r>
              <a:rPr lang="sv-SE" sz="4800" b="1" err="1">
                <a:solidFill>
                  <a:schemeClr val="bg1"/>
                </a:solidFill>
              </a:rPr>
              <a:t>soovide</a:t>
            </a:r>
            <a:r>
              <a:rPr lang="sv-SE" sz="4800" b="1">
                <a:solidFill>
                  <a:schemeClr val="bg1"/>
                </a:solidFill>
              </a:rPr>
              <a:t> </a:t>
            </a:r>
            <a:r>
              <a:rPr lang="sv-SE" sz="4800" b="1" err="1">
                <a:solidFill>
                  <a:schemeClr val="bg1"/>
                </a:solidFill>
              </a:rPr>
              <a:t>järgi</a:t>
            </a:r>
            <a:r>
              <a:rPr lang="sv-SE" sz="4800" b="1">
                <a:solidFill>
                  <a:schemeClr val="bg1"/>
                </a:solidFill>
              </a:rPr>
              <a:t>!</a:t>
            </a:r>
            <a:endParaRPr lang="en-IE" sz="48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156242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967899" y="327229"/>
            <a:ext cx="770545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>
                <a:solidFill>
                  <a:srgbClr val="FFC000"/>
                </a:solidFill>
                <a:cs typeface="Arial"/>
              </a:rPr>
              <a:t>SINA </a:t>
            </a:r>
            <a:r>
              <a:rPr lang="en-IE" sz="3200" b="1" err="1">
                <a:solidFill>
                  <a:srgbClr val="FFC000"/>
                </a:solidFill>
                <a:cs typeface="Arial"/>
              </a:rPr>
              <a:t>võid</a:t>
            </a:r>
            <a:r>
              <a:rPr lang="en-IE" sz="3200" b="1">
                <a:solidFill>
                  <a:srgbClr val="FFC000"/>
                </a:solidFill>
                <a:cs typeface="Arial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Arial"/>
              </a:rPr>
              <a:t>aidata</a:t>
            </a:r>
            <a:r>
              <a:rPr lang="en-IE" sz="3200" b="1">
                <a:solidFill>
                  <a:srgbClr val="FFC000"/>
                </a:solidFill>
                <a:cs typeface="Arial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Arial"/>
              </a:rPr>
              <a:t>kujundada</a:t>
            </a:r>
            <a:r>
              <a:rPr lang="en-IE" sz="3200" b="1">
                <a:solidFill>
                  <a:srgbClr val="FFC000"/>
                </a:solidFill>
                <a:cs typeface="Arial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Arial"/>
              </a:rPr>
              <a:t>Euroopat</a:t>
            </a:r>
            <a:r>
              <a:rPr lang="en-IE" sz="3200" b="1">
                <a:solidFill>
                  <a:srgbClr val="FFC000"/>
                </a:solidFill>
                <a:cs typeface="Arial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Arial"/>
              </a:rPr>
              <a:t>oma</a:t>
            </a:r>
            <a:r>
              <a:rPr lang="en-IE" sz="3200" b="1">
                <a:solidFill>
                  <a:srgbClr val="FFC000"/>
                </a:solidFill>
                <a:cs typeface="Arial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Arial"/>
              </a:rPr>
              <a:t>soovide</a:t>
            </a:r>
            <a:r>
              <a:rPr lang="en-IE" sz="3200" b="1">
                <a:solidFill>
                  <a:srgbClr val="FFC000"/>
                </a:solidFill>
                <a:cs typeface="Arial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Arial"/>
              </a:rPr>
              <a:t>järgi</a:t>
            </a:r>
            <a:r>
              <a:rPr lang="en-IE" sz="3200" b="1">
                <a:solidFill>
                  <a:srgbClr val="FFC000"/>
                </a:solidFill>
                <a:cs typeface="Arial"/>
              </a:rPr>
              <a:t>!</a:t>
            </a:r>
          </a:p>
          <a:p>
            <a:r>
              <a:rPr lang="en-IE" sz="3200" b="1">
                <a:solidFill>
                  <a:srgbClr val="FFC000"/>
                </a:solidFill>
                <a:cs typeface="Arial"/>
              </a:rPr>
              <a:t> </a:t>
            </a:r>
            <a:endParaRPr lang="en-IE" sz="3200" b="1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KUST LEIDA </a:t>
            </a:r>
            <a:r>
              <a:rPr lang="fi-FI" sz="3200" b="1" err="1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</a:t>
            </a:r>
            <a:r>
              <a:rPr lang="fi-FI" sz="3200" b="1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KOHTA LISATEAVET?</a:t>
            </a:r>
            <a:endParaRPr lang="fr-FR" sz="3200" b="1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724576" y="5437488"/>
            <a:ext cx="257991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i-FI" sz="1000" b="1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KUST LEIDA </a:t>
            </a:r>
            <a:r>
              <a:rPr lang="fi-FI" sz="1000" b="1" err="1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ELi</a:t>
            </a:r>
            <a:r>
              <a:rPr lang="fi-FI" sz="1000" b="1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 KOHTA LISATEAVET?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894527" y="4270641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1821" y="3422051"/>
            <a:ext cx="304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/>
          </a:p>
          <a:p>
            <a:endParaRPr lang="en-GB" b="1"/>
          </a:p>
          <a:p>
            <a:endParaRPr lang="en-GB" b="1"/>
          </a:p>
          <a:p>
            <a:endParaRPr lang="en-GB" b="1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err="1"/>
              <a:t>Mida</a:t>
            </a:r>
            <a:r>
              <a:rPr lang="fi-FI" b="1"/>
              <a:t> </a:t>
            </a:r>
            <a:r>
              <a:rPr lang="fi-FI" b="1" err="1"/>
              <a:t>Euroopa</a:t>
            </a:r>
            <a:r>
              <a:rPr lang="fi-FI" b="1"/>
              <a:t> </a:t>
            </a:r>
            <a:r>
              <a:rPr lang="fi-FI" b="1" err="1"/>
              <a:t>minu</a:t>
            </a:r>
            <a:r>
              <a:rPr lang="fi-FI" b="1"/>
              <a:t> </a:t>
            </a:r>
            <a:r>
              <a:rPr lang="fi-FI" b="1" err="1"/>
              <a:t>heaks</a:t>
            </a:r>
            <a:r>
              <a:rPr lang="fi-FI" b="1"/>
              <a:t> </a:t>
            </a:r>
            <a:r>
              <a:rPr lang="fi-FI" b="1" err="1"/>
              <a:t>teeb</a:t>
            </a:r>
            <a:r>
              <a:rPr lang="fi-FI" b="1"/>
              <a:t>?</a:t>
            </a:r>
          </a:p>
          <a:p>
            <a:r>
              <a:rPr lang="en-GB" b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err="1"/>
              <a:t>Veebisait</a:t>
            </a:r>
            <a:r>
              <a:rPr lang="en-GB" b="1"/>
              <a:t> „Europa“</a:t>
            </a:r>
          </a:p>
          <a:p>
            <a:r>
              <a:rPr lang="en-GB" b="1">
                <a:hlinkClick r:id="rId6"/>
              </a:rPr>
              <a:t>europa.eu</a:t>
            </a:r>
            <a:endParaRPr lang="en-GB"/>
          </a:p>
          <a:p>
            <a:endParaRPr lang="en-IE"/>
          </a:p>
          <a:p>
            <a:endParaRPr lang="en-IE"/>
          </a:p>
          <a:p>
            <a:endParaRPr lang="en-IE"/>
          </a:p>
          <a:p>
            <a:endParaRPr lang="en-IE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cs typeface="Arial" panose="020B0604020202020204" pitchFamily="34" charset="0"/>
              </a:rPr>
              <a:t>Väljaannete</a:t>
            </a:r>
            <a:r>
              <a:rPr lang="en-US" b="1">
                <a:cs typeface="Arial" panose="020B0604020202020204" pitchFamily="34" charset="0"/>
              </a:rPr>
              <a:t> </a:t>
            </a:r>
            <a:r>
              <a:rPr lang="en-US" b="1" err="1">
                <a:cs typeface="Arial" panose="020B0604020202020204" pitchFamily="34" charset="0"/>
              </a:rPr>
              <a:t>Talitus</a:t>
            </a:r>
            <a:endParaRPr lang="en-US" b="1">
              <a:cs typeface="Arial" panose="020B0604020202020204" pitchFamily="34" charset="0"/>
            </a:endParaRPr>
          </a:p>
          <a:p>
            <a:r>
              <a:rPr lang="en-US" b="1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>
              <a:cs typeface="Arial" panose="020B0604020202020204" pitchFamily="34" charset="0"/>
            </a:endParaRPr>
          </a:p>
          <a:p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>
              <a:hlinkClick r:id="rId8"/>
            </a:endParaRPr>
          </a:p>
          <a:p>
            <a:endParaRPr lang="en-GB" b="1"/>
          </a:p>
          <a:p>
            <a:endParaRPr lang="en-GB" b="1"/>
          </a:p>
          <a:p>
            <a:r>
              <a:rPr lang="en-GB" b="1" err="1"/>
              <a:t>Õpinurga</a:t>
            </a:r>
            <a:r>
              <a:rPr lang="en-GB" b="1"/>
              <a:t> </a:t>
            </a:r>
            <a:r>
              <a:rPr lang="en-GB" b="1" err="1"/>
              <a:t>uudiskiri</a:t>
            </a:r>
            <a:endParaRPr lang="en-GB" b="1"/>
          </a:p>
          <a:p>
            <a:r>
              <a:rPr lang="en-GB" b="1">
                <a:hlinkClick r:id="rId8"/>
              </a:rPr>
              <a:t>ec.europa.eu/newsroom/</a:t>
            </a:r>
            <a:r>
              <a:rPr lang="en-GB" b="1" err="1">
                <a:hlinkClick r:id="rId8"/>
              </a:rPr>
              <a:t>comm</a:t>
            </a:r>
            <a:r>
              <a:rPr lang="en-GB" b="1">
                <a:hlinkClick r:id="rId8"/>
              </a:rPr>
              <a:t>/user-subscriptions/1595/create</a:t>
            </a:r>
            <a:endParaRPr lang="en-GB" b="1"/>
          </a:p>
          <a:p>
            <a:endParaRPr lang="en-GB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890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err="1"/>
              <a:t>Õpinurk</a:t>
            </a:r>
            <a:endParaRPr lang="en-GB" b="1"/>
          </a:p>
          <a:p>
            <a:r>
              <a:rPr lang="en-GB" b="1">
                <a:hlinkClick r:id="rId10"/>
              </a:rPr>
              <a:t>europa.eu/learning-corner/</a:t>
            </a:r>
            <a:r>
              <a:rPr lang="en-GB" b="1" err="1">
                <a:hlinkClick r:id="rId10"/>
              </a:rPr>
              <a:t>home_et</a:t>
            </a:r>
            <a:endParaRPr lang="en-GB" b="1"/>
          </a:p>
          <a:p>
            <a:endParaRPr lang="en-GB" b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160938" y="2383274"/>
            <a:ext cx="4895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>
                <a:solidFill>
                  <a:schemeClr val="bg1"/>
                </a:solidFill>
              </a:rPr>
              <a:t>KAS TUNNED END EUROOPLASENA?</a:t>
            </a:r>
            <a:endParaRPr lang="fr-FR" sz="44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190" y="3829824"/>
            <a:ext cx="479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>
                <a:solidFill>
                  <a:schemeClr val="bg1"/>
                </a:solidFill>
              </a:rPr>
              <a:t>MIS PANEB SIND END EUROOPLASENA TUNDMA? 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>
                <a:solidFill>
                  <a:srgbClr val="00B050"/>
                </a:solidFill>
              </a:rPr>
              <a:t>HOIAME ÜHENDUST</a:t>
            </a:r>
            <a:endParaRPr lang="en-GB" sz="2400" b="1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261610" y="5975611"/>
            <a:ext cx="151855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HOIAME ÜHENDUST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2280" y="5334020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0" y="4236112"/>
            <a:ext cx="42822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cs typeface="Arial" panose="020B0604020202020204" pitchFamily="34" charset="0"/>
              </a:rPr>
              <a:t>Tasuta</a:t>
            </a:r>
            <a:r>
              <a:rPr lang="en-US">
                <a:cs typeface="Arial" panose="020B0604020202020204" pitchFamily="34" charset="0"/>
              </a:rPr>
              <a:t> </a:t>
            </a:r>
            <a:r>
              <a:rPr lang="en-US" err="1">
                <a:cs typeface="Arial" panose="020B0604020202020204" pitchFamily="34" charset="0"/>
              </a:rPr>
              <a:t>telefoninumber</a:t>
            </a:r>
            <a:r>
              <a:rPr lang="en-US">
                <a:cs typeface="Arial" panose="020B0604020202020204" pitchFamily="34" charset="0"/>
              </a:rPr>
              <a:t>:</a:t>
            </a:r>
            <a:r>
              <a:rPr lang="en-US" b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>
              <a:cs typeface="Arial" panose="020B0604020202020204" pitchFamily="34" charset="0"/>
            </a:endParaRPr>
          </a:p>
          <a:p>
            <a:endParaRPr lang="en-US" sz="16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1422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err="1"/>
              <a:t>Individuaalselt</a:t>
            </a:r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558626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err="1"/>
              <a:t>Sotsiaalmeedias</a:t>
            </a:r>
            <a:endParaRPr lang="fr-BE" b="1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solidFill>
                <a:schemeClr val="bg1"/>
              </a:solidFill>
              <a:hlinkClick r:id="rId4"/>
            </a:endParaRPr>
          </a:p>
          <a:p>
            <a:r>
              <a:rPr lang="et-EE" b="1" u="sng">
                <a:hlinkClick r:id="rId5"/>
              </a:rPr>
              <a:t>europa.eu/</a:t>
            </a:r>
            <a:r>
              <a:rPr lang="et-EE" b="1" u="sng" err="1">
                <a:hlinkClick r:id="rId5"/>
              </a:rPr>
              <a:t>european-union</a:t>
            </a:r>
            <a:r>
              <a:rPr lang="et-EE" b="1" u="sng">
                <a:hlinkClick r:id="rId5"/>
              </a:rPr>
              <a:t>/</a:t>
            </a:r>
            <a:r>
              <a:rPr lang="et-EE" b="1" u="sng" err="1">
                <a:hlinkClick r:id="rId5"/>
              </a:rPr>
              <a:t>contact_et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cs typeface="Arial" panose="020B0604020202020204" pitchFamily="34" charset="0"/>
              </a:rPr>
              <a:t>&gt; </a:t>
            </a:r>
            <a:r>
              <a:rPr lang="fi-FI" err="1">
                <a:cs typeface="Arial" panose="020B0604020202020204" pitchFamily="34" charset="0"/>
              </a:rPr>
              <a:t>Sul</a:t>
            </a:r>
            <a:r>
              <a:rPr lang="fi-FI">
                <a:cs typeface="Arial" panose="020B0604020202020204" pitchFamily="34" charset="0"/>
              </a:rPr>
              <a:t> on </a:t>
            </a:r>
            <a:r>
              <a:rPr lang="fi-FI" err="1">
                <a:cs typeface="Arial" panose="020B0604020202020204" pitchFamily="34" charset="0"/>
              </a:rPr>
              <a:t>küsimusi</a:t>
            </a:r>
            <a:r>
              <a:rPr lang="fi-FI">
                <a:cs typeface="Arial" panose="020B0604020202020204" pitchFamily="34" charset="0"/>
              </a:rPr>
              <a:t> </a:t>
            </a:r>
            <a:r>
              <a:rPr lang="fi-FI" err="1">
                <a:cs typeface="Arial" panose="020B0604020202020204" pitchFamily="34" charset="0"/>
              </a:rPr>
              <a:t>ELi</a:t>
            </a:r>
            <a:r>
              <a:rPr lang="fi-FI">
                <a:cs typeface="Arial" panose="020B0604020202020204" pitchFamily="34" charset="0"/>
              </a:rPr>
              <a:t> kohta? </a:t>
            </a:r>
            <a:r>
              <a:rPr lang="fi-FI" b="1">
                <a:cs typeface="Arial" panose="020B0604020202020204" pitchFamily="34" charset="0"/>
              </a:rPr>
              <a:t>Europe Direct</a:t>
            </a:r>
            <a:r>
              <a:rPr lang="fi-FI">
                <a:cs typeface="Arial" panose="020B0604020202020204" pitchFamily="34" charset="0"/>
              </a:rPr>
              <a:t> </a:t>
            </a:r>
            <a:r>
              <a:rPr lang="fi-FI" err="1">
                <a:cs typeface="Arial" panose="020B0604020202020204" pitchFamily="34" charset="0"/>
              </a:rPr>
              <a:t>saab</a:t>
            </a:r>
            <a:r>
              <a:rPr lang="fi-FI">
                <a:cs typeface="Arial" panose="020B0604020202020204" pitchFamily="34" charset="0"/>
              </a:rPr>
              <a:t> aidata.</a:t>
            </a:r>
            <a:endParaRPr lang="de-DE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&gt;</a:t>
            </a:r>
            <a:r>
              <a:rPr lang="en-US"/>
              <a:t> </a:t>
            </a:r>
            <a:r>
              <a:rPr lang="fi-FI"/>
              <a:t>Vaata, </a:t>
            </a:r>
            <a:r>
              <a:rPr lang="fi-FI" err="1"/>
              <a:t>millised</a:t>
            </a:r>
            <a:r>
              <a:rPr lang="fi-FI"/>
              <a:t> </a:t>
            </a:r>
            <a:r>
              <a:rPr lang="fi-FI" err="1"/>
              <a:t>ELi</a:t>
            </a:r>
            <a:r>
              <a:rPr lang="fi-FI"/>
              <a:t> </a:t>
            </a:r>
            <a:r>
              <a:rPr lang="fi-FI" err="1"/>
              <a:t>teabekeskused</a:t>
            </a:r>
            <a:r>
              <a:rPr lang="fi-FI"/>
              <a:t> </a:t>
            </a:r>
            <a:r>
              <a:rPr lang="fi-FI" err="1"/>
              <a:t>asuvad</a:t>
            </a:r>
            <a:r>
              <a:rPr lang="fi-FI"/>
              <a:t> </a:t>
            </a:r>
            <a:r>
              <a:rPr lang="fi-FI" err="1"/>
              <a:t>sinu</a:t>
            </a:r>
            <a:r>
              <a:rPr lang="fi-FI"/>
              <a:t> </a:t>
            </a:r>
            <a:r>
              <a:rPr lang="fi-FI" err="1"/>
              <a:t>läheduses</a:t>
            </a:r>
            <a:r>
              <a:rPr lang="fi-FI"/>
              <a:t>, et </a:t>
            </a:r>
            <a:r>
              <a:rPr lang="fi-FI" err="1"/>
              <a:t>minna</a:t>
            </a:r>
            <a:r>
              <a:rPr lang="fi-FI"/>
              <a:t> </a:t>
            </a:r>
            <a:r>
              <a:rPr lang="fi-FI" err="1"/>
              <a:t>kohale</a:t>
            </a:r>
            <a:r>
              <a:rPr lang="fi-FI"/>
              <a:t> ja </a:t>
            </a:r>
            <a:r>
              <a:rPr lang="fi-FI" err="1"/>
              <a:t>küsida</a:t>
            </a:r>
            <a:r>
              <a:rPr lang="fi-FI"/>
              <a:t> </a:t>
            </a:r>
            <a:r>
              <a:rPr lang="fi-FI" err="1"/>
              <a:t>ELi</a:t>
            </a:r>
            <a:r>
              <a:rPr lang="fi-FI"/>
              <a:t> kohta </a:t>
            </a:r>
            <a:r>
              <a:rPr lang="fi-FI" err="1"/>
              <a:t>küsimusi</a:t>
            </a:r>
            <a:r>
              <a:rPr lang="fi-FI"/>
              <a:t> </a:t>
            </a:r>
            <a:r>
              <a:rPr lang="fi-FI" err="1"/>
              <a:t>või</a:t>
            </a:r>
            <a:r>
              <a:rPr lang="fi-FI"/>
              <a:t> </a:t>
            </a:r>
            <a:r>
              <a:rPr lang="fi-FI" err="1"/>
              <a:t>osaleda</a:t>
            </a:r>
            <a:r>
              <a:rPr lang="fi-FI"/>
              <a:t> </a:t>
            </a:r>
            <a:r>
              <a:rPr lang="fi-FI" err="1"/>
              <a:t>aruteludes</a:t>
            </a:r>
            <a:r>
              <a:rPr lang="fi-FI"/>
              <a:t>.</a:t>
            </a:r>
          </a:p>
          <a:p>
            <a:r>
              <a:rPr lang="et-EE" b="1" u="sng">
                <a:hlinkClick r:id="rId6"/>
              </a:rPr>
              <a:t>europa.eu/</a:t>
            </a:r>
            <a:r>
              <a:rPr lang="et-EE" b="1" u="sng" err="1">
                <a:hlinkClick r:id="rId6"/>
              </a:rPr>
              <a:t>european-union</a:t>
            </a:r>
            <a:r>
              <a:rPr lang="et-EE" b="1" u="sng">
                <a:hlinkClick r:id="rId6"/>
              </a:rPr>
              <a:t>/</a:t>
            </a:r>
            <a:r>
              <a:rPr lang="et-EE" b="1" u="sng" err="1">
                <a:hlinkClick r:id="rId6"/>
              </a:rPr>
              <a:t>contact</a:t>
            </a:r>
            <a:r>
              <a:rPr lang="et-EE" b="1" u="sng">
                <a:hlinkClick r:id="rId6"/>
              </a:rPr>
              <a:t>/</a:t>
            </a:r>
            <a:r>
              <a:rPr lang="et-EE" b="1" u="sng" err="1">
                <a:hlinkClick r:id="rId6"/>
              </a:rPr>
              <a:t>meet-us_et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272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err="1"/>
              <a:t>Kasuta</a:t>
            </a:r>
            <a:r>
              <a:rPr lang="fi-FI"/>
              <a:t> </a:t>
            </a:r>
            <a:r>
              <a:rPr lang="fi-FI" b="1" err="1"/>
              <a:t>otsingut</a:t>
            </a:r>
            <a:r>
              <a:rPr lang="fi-FI"/>
              <a:t>, et </a:t>
            </a:r>
            <a:r>
              <a:rPr lang="fi-FI" err="1"/>
              <a:t>leida</a:t>
            </a:r>
            <a:r>
              <a:rPr lang="fi-FI"/>
              <a:t> </a:t>
            </a:r>
            <a:r>
              <a:rPr lang="fi-FI" err="1"/>
              <a:t>ELi</a:t>
            </a:r>
            <a:r>
              <a:rPr lang="fi-FI"/>
              <a:t> </a:t>
            </a:r>
            <a:r>
              <a:rPr lang="fi-FI" err="1"/>
              <a:t>sotsiaalmeedia</a:t>
            </a:r>
            <a:r>
              <a:rPr lang="fi-FI"/>
              <a:t> </a:t>
            </a:r>
            <a:r>
              <a:rPr lang="fi-FI" err="1"/>
              <a:t>kanalid</a:t>
            </a:r>
            <a:r>
              <a:rPr lang="fi-FI"/>
              <a:t>.</a:t>
            </a:r>
          </a:p>
          <a:p>
            <a:endParaRPr lang="en-US"/>
          </a:p>
          <a:p>
            <a:r>
              <a:rPr lang="et-EE" b="1" u="sng">
                <a:hlinkClick r:id="rId7"/>
              </a:rPr>
              <a:t>europa.eu/</a:t>
            </a:r>
            <a:r>
              <a:rPr lang="et-EE" b="1" u="sng" err="1">
                <a:hlinkClick r:id="rId7"/>
              </a:rPr>
              <a:t>european-union</a:t>
            </a:r>
            <a:r>
              <a:rPr lang="et-EE" b="1" u="sng">
                <a:hlinkClick r:id="rId7"/>
              </a:rPr>
              <a:t>/</a:t>
            </a:r>
            <a:r>
              <a:rPr lang="et-EE" b="1" u="sng" err="1">
                <a:hlinkClick r:id="rId7"/>
              </a:rPr>
              <a:t>contact</a:t>
            </a:r>
            <a:r>
              <a:rPr lang="et-EE" b="1" u="sng">
                <a:hlinkClick r:id="rId7"/>
              </a:rPr>
              <a:t>/</a:t>
            </a:r>
            <a:r>
              <a:rPr lang="et-EE" b="1" u="sng" err="1">
                <a:hlinkClick r:id="rId7"/>
              </a:rPr>
              <a:t>social-networks_et</a:t>
            </a:r>
            <a:endParaRPr lang="en-US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err="1"/>
              <a:t>Aitäh</a:t>
            </a:r>
            <a:r>
              <a:rPr lang="en-IE" b="1"/>
              <a:t>!</a:t>
            </a:r>
            <a:endParaRPr lang="en-GB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>
                <a:solidFill>
                  <a:srgbClr val="4D4D4D"/>
                </a:solidFill>
              </a:rPr>
              <a:t>✉ </a:t>
            </a:r>
            <a:r>
              <a:rPr lang="en-GB" sz="1500" b="1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6170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err="1">
                <a:solidFill>
                  <a:srgbClr val="FFFFFF">
                    <a:lumMod val="50000"/>
                  </a:srgbClr>
                </a:solidFill>
              </a:rPr>
              <a:t>Euroopa</a:t>
            </a:r>
            <a:r>
              <a:rPr lang="en-US" sz="788" b="1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err="1">
                <a:solidFill>
                  <a:srgbClr val="FFFFFF">
                    <a:lumMod val="50000"/>
                  </a:srgbClr>
                </a:solidFill>
              </a:rPr>
              <a:t>Liit</a:t>
            </a:r>
            <a:r>
              <a:rPr lang="en-US" sz="788" b="1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Kui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ei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ole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märgitud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teisiti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, on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käesoleva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dokumendi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taaskasutamine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lubatud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Creative Commons Attribution 4.0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Internationali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(CC BY 4.0)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litsentsi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alusel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(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Selliste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elementide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kasutamiseks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või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paljundamiseks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mis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ei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kuulu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Euroopa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Liidule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võib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olla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vaja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taotleda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luba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otse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õiguste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omajalt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/>
          </a:p>
          <a:p>
            <a:endParaRPr lang="fr-FR" sz="16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2131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PÕHITEAVE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miljonit</a:t>
            </a:r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inimest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002060"/>
                </a:solidFill>
              </a:rPr>
              <a:t>EL: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>
                <a:solidFill>
                  <a:srgbClr val="002060"/>
                </a:solidFill>
              </a:rPr>
              <a:t>EUROOPA:</a:t>
            </a:r>
          </a:p>
          <a:p>
            <a:pPr algn="ctr"/>
            <a:r>
              <a:rPr lang="fr-BE" sz="1600" b="1">
                <a:solidFill>
                  <a:srgbClr val="002060"/>
                </a:solidFill>
              </a:rPr>
              <a:t>1 </a:t>
            </a:r>
            <a:r>
              <a:rPr lang="fr-BE" sz="1600" b="1" err="1">
                <a:solidFill>
                  <a:srgbClr val="002060"/>
                </a:solidFill>
              </a:rPr>
              <a:t>kuuest</a:t>
            </a:r>
            <a:r>
              <a:rPr lang="fr-BE" sz="1600" b="1">
                <a:solidFill>
                  <a:srgbClr val="002060"/>
                </a:solidFill>
              </a:rPr>
              <a:t> </a:t>
            </a:r>
            <a:r>
              <a:rPr lang="fr-BE" sz="1600" b="1" err="1">
                <a:solidFill>
                  <a:srgbClr val="002060"/>
                </a:solidFill>
              </a:rPr>
              <a:t>maailmajaost</a:t>
            </a:r>
            <a:endParaRPr lang="fr-BE" sz="160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>
                <a:solidFill>
                  <a:srgbClr val="002060"/>
                </a:solidFill>
              </a:rPr>
              <a:t>EUROOPA:</a:t>
            </a:r>
          </a:p>
          <a:p>
            <a:pPr algn="ctr"/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üle</a:t>
            </a:r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miljoni</a:t>
            </a:r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inimese</a:t>
            </a:r>
            <a:endParaRPr lang="fr-BE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>
                <a:solidFill>
                  <a:srgbClr val="002060"/>
                </a:solidFill>
              </a:rPr>
              <a:t>EUROOPA:</a:t>
            </a:r>
          </a:p>
          <a:p>
            <a:pPr algn="ctr"/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riiki</a:t>
            </a:r>
            <a:endParaRPr lang="fr-BE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rgbClr val="002060"/>
                </a:solidFill>
              </a:rPr>
              <a:t>EL:</a:t>
            </a:r>
          </a:p>
          <a:p>
            <a:pPr algn="ctr"/>
            <a:r>
              <a:rPr lang="en-IE" b="1">
                <a:solidFill>
                  <a:srgbClr val="002060"/>
                </a:solidFill>
              </a:rPr>
              <a:t>27 </a:t>
            </a:r>
            <a:r>
              <a:rPr lang="en-IE" b="1" err="1">
                <a:solidFill>
                  <a:srgbClr val="002060"/>
                </a:solidFill>
              </a:rPr>
              <a:t>riiki</a:t>
            </a:r>
            <a:endParaRPr lang="en-IE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9" y="361489"/>
            <a:ext cx="3670002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EUROOPA KULTUUR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87040" y="4502133"/>
            <a:ext cx="586501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fi-FI" sz="2000" b="1" err="1">
                <a:solidFill>
                  <a:schemeClr val="accent5">
                    <a:lumMod val="50000"/>
                  </a:schemeClr>
                </a:solidFill>
              </a:rPr>
              <a:t>Euroopa</a:t>
            </a:r>
            <a:r>
              <a:rPr lang="fi-FI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000" b="1" err="1">
                <a:solidFill>
                  <a:schemeClr val="accent5">
                    <a:lumMod val="50000"/>
                  </a:schemeClr>
                </a:solidFill>
              </a:rPr>
              <a:t>kultuuri</a:t>
            </a:r>
            <a:r>
              <a:rPr lang="fi-FI" sz="2000" b="1">
                <a:solidFill>
                  <a:schemeClr val="accent5">
                    <a:lumMod val="50000"/>
                  </a:schemeClr>
                </a:solidFill>
              </a:rPr>
              <a:t> ja </a:t>
            </a:r>
            <a:r>
              <a:rPr lang="fi-FI" sz="2000" b="1" err="1">
                <a:solidFill>
                  <a:schemeClr val="accent5">
                    <a:lumMod val="50000"/>
                  </a:schemeClr>
                </a:solidFill>
              </a:rPr>
              <a:t>mitmekesisust</a:t>
            </a:r>
            <a:r>
              <a:rPr lang="fi-FI" sz="2000" b="1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fi-FI" sz="2000" b="1" err="1">
                <a:solidFill>
                  <a:schemeClr val="accent5">
                    <a:lumMod val="50000"/>
                  </a:schemeClr>
                </a:solidFill>
              </a:rPr>
              <a:t>kujundanud</a:t>
            </a:r>
            <a:r>
              <a:rPr lang="fi-FI" sz="2000" b="1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Vana-Kreeka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Vana-Rooma</a:t>
            </a:r>
            <a:endParaRPr lang="en-GB" sz="2000" b="1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Reformatsioon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valgustusaeg</a:t>
            </a:r>
            <a:endParaRPr lang="en-GB" sz="2000" b="1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Parlamentarism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sotsiaalõigused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EUROOPA KUNSTNIKUD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874663"/>
            <a:ext cx="3385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  <a:p>
            <a:r>
              <a:rPr lang="en-GB" err="1"/>
              <a:t>Sajandeid</a:t>
            </a:r>
            <a:r>
              <a:rPr lang="en-GB"/>
              <a:t> on </a:t>
            </a:r>
            <a:r>
              <a:rPr lang="en-GB" err="1"/>
              <a:t>uued</a:t>
            </a:r>
            <a:r>
              <a:rPr lang="en-GB"/>
              <a:t> </a:t>
            </a:r>
            <a:r>
              <a:rPr lang="en-GB" err="1"/>
              <a:t>muusika</a:t>
            </a:r>
            <a:r>
              <a:rPr lang="en-GB"/>
              <a:t>-, </a:t>
            </a:r>
            <a:r>
              <a:rPr lang="en-GB" err="1"/>
              <a:t>arhitektuuri</a:t>
            </a:r>
            <a:r>
              <a:rPr lang="en-GB"/>
              <a:t>-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kirjandusvoolud</a:t>
            </a:r>
            <a:r>
              <a:rPr lang="en-GB"/>
              <a:t> </a:t>
            </a:r>
            <a:r>
              <a:rPr lang="en-GB" err="1"/>
              <a:t>inspireerinud</a:t>
            </a:r>
            <a:r>
              <a:rPr lang="en-GB"/>
              <a:t> </a:t>
            </a:r>
            <a:r>
              <a:rPr lang="en-GB" err="1"/>
              <a:t>loojaid</a:t>
            </a:r>
            <a:r>
              <a:rPr lang="en-GB"/>
              <a:t> </a:t>
            </a:r>
            <a:r>
              <a:rPr lang="en-GB" err="1"/>
              <a:t>üle</a:t>
            </a:r>
            <a:r>
              <a:rPr lang="en-GB"/>
              <a:t> </a:t>
            </a:r>
            <a:r>
              <a:rPr lang="en-GB" err="1"/>
              <a:t>kogu</a:t>
            </a:r>
            <a:r>
              <a:rPr lang="en-GB"/>
              <a:t> </a:t>
            </a:r>
            <a:r>
              <a:rPr lang="en-GB" err="1"/>
              <a:t>Euroopa</a:t>
            </a:r>
            <a:r>
              <a:rPr lang="en-GB"/>
              <a:t>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err="1"/>
              <a:t>Nende</a:t>
            </a:r>
            <a:r>
              <a:rPr lang="en-GB"/>
              <a:t> </a:t>
            </a:r>
            <a:r>
              <a:rPr lang="en-GB" err="1"/>
              <a:t>hulgas</a:t>
            </a:r>
            <a:r>
              <a:rPr lang="en-GB"/>
              <a:t> 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Ludwig van </a:t>
            </a:r>
            <a:r>
              <a:rPr lang="fr-BE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err="1"/>
              <a:t>Hilma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</a:t>
            </a:r>
            <a:r>
              <a:rPr lang="en-US" err="1"/>
              <a:t>Klint</a:t>
            </a:r>
            <a:r>
              <a:rPr lang="en-US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err="1"/>
              <a:t>Wisława</a:t>
            </a:r>
            <a:r>
              <a:rPr lang="en-US"/>
              <a:t> </a:t>
            </a:r>
            <a:r>
              <a:rPr lang="en-US" err="1"/>
              <a:t>Szymborska</a:t>
            </a:r>
            <a:endParaRPr lang="en-US"/>
          </a:p>
          <a:p>
            <a:pPr marL="342900" indent="-342900">
              <a:buFont typeface="+mj-lt"/>
              <a:buAutoNum type="arabicPeriod" startAt="6"/>
            </a:pPr>
            <a:r>
              <a:rPr lang="en-US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/>
              <a:t>Magda </a:t>
            </a:r>
            <a:r>
              <a:rPr lang="en-US" err="1"/>
              <a:t>Szabó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  <a:p>
            <a:endParaRPr lang="en-IE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</a:p>
          <a:p>
            <a:endParaRPr lang="en-IE" sz="60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cxnSp>
        <p:nvCxnSpPr>
          <p:cNvPr id="36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426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EUROOPA VÄÄRTUSED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>
              <a:solidFill>
                <a:schemeClr val="accent1">
                  <a:lumMod val="50000"/>
                </a:schemeClr>
              </a:solidFill>
            </a:endParaRPr>
          </a:p>
          <a:p>
            <a:endParaRPr lang="en-IE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tx1"/>
                </a:solidFill>
              </a:rPr>
              <a:t>Inimväärikus</a:t>
            </a:r>
            <a:endParaRPr lang="en-US" sz="2800">
              <a:solidFill>
                <a:schemeClr val="tx1"/>
              </a:solidFill>
            </a:endParaRPr>
          </a:p>
          <a:p>
            <a:pPr algn="ctr"/>
            <a:r>
              <a:rPr lang="en-US" sz="2800" err="1">
                <a:solidFill>
                  <a:schemeClr val="tx1"/>
                </a:solidFill>
              </a:rPr>
              <a:t>Vabadus</a:t>
            </a:r>
            <a:endParaRPr lang="en-US" sz="2800">
              <a:solidFill>
                <a:schemeClr val="tx1"/>
              </a:solidFill>
            </a:endParaRPr>
          </a:p>
          <a:p>
            <a:pPr algn="ctr"/>
            <a:r>
              <a:rPr lang="en-US" sz="2800" err="1">
                <a:solidFill>
                  <a:schemeClr val="tx1"/>
                </a:solidFill>
              </a:rPr>
              <a:t>Demokraatia</a:t>
            </a:r>
            <a:endParaRPr lang="en-US" sz="2800">
              <a:solidFill>
                <a:schemeClr val="tx1"/>
              </a:solidFill>
            </a:endParaRPr>
          </a:p>
          <a:p>
            <a:pPr algn="ctr"/>
            <a:r>
              <a:rPr lang="en-US" sz="2800" err="1">
                <a:solidFill>
                  <a:schemeClr val="tx1"/>
                </a:solidFill>
              </a:rPr>
              <a:t>Võrdõiguslikkus</a:t>
            </a:r>
            <a:endParaRPr lang="en-US" sz="2800">
              <a:solidFill>
                <a:schemeClr val="tx1"/>
              </a:solidFill>
            </a:endParaRPr>
          </a:p>
          <a:p>
            <a:pPr algn="ctr"/>
            <a:r>
              <a:rPr lang="en-US" sz="2800" err="1">
                <a:solidFill>
                  <a:schemeClr val="tx1"/>
                </a:solidFill>
              </a:rPr>
              <a:t>Õigusriik</a:t>
            </a:r>
            <a:endParaRPr lang="en-US" sz="2800">
              <a:solidFill>
                <a:schemeClr val="tx1"/>
              </a:solidFill>
            </a:endParaRPr>
          </a:p>
          <a:p>
            <a:pPr algn="ctr"/>
            <a:r>
              <a:rPr lang="en-US" sz="2800" err="1">
                <a:solidFill>
                  <a:schemeClr val="tx1"/>
                </a:solidFill>
              </a:rPr>
              <a:t>Inimõigused</a:t>
            </a:r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0E6691-CD07-44BA-941C-1F2BA4A0E3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C9219A-42ED-4D5D-A2EA-B9928FC925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4158</Words>
  <Application>Microsoft Office PowerPoint</Application>
  <PresentationFormat>On-screen Show (4:3)</PresentationFormat>
  <Paragraphs>605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SÕJAST RAHUNI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ÕPPIMINE, TÖÖTAMINE JA VABATAHTLIK TEGEVUS  </vt:lpstr>
      <vt:lpstr>     REISIMINE  </vt:lpstr>
      <vt:lpstr>      ...JA VEELGI ENAM  </vt:lpstr>
      <vt:lpstr>      ELi PRIORITEEDID  </vt:lpstr>
      <vt:lpstr>      2022: ELi SOLIDAARSUS UKRAINAGA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Aitäh!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ORETANO Manuela (COMM)</cp:lastModifiedBy>
  <cp:revision>27</cp:revision>
  <cp:lastPrinted>2019-09-03T09:29:06Z</cp:lastPrinted>
  <dcterms:created xsi:type="dcterms:W3CDTF">2018-11-12T13:20:47Z</dcterms:created>
  <dcterms:modified xsi:type="dcterms:W3CDTF">2025-05-02T15:15:05Z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2023-02-06T19:49:21Z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37e6fc0c-6a1b-4a7a-8bf4-1946a9286134</vt:lpwstr>
  </property>
  <property fmtid="{D5CDD505-2E9C-101B-9397-08002B2CF9AE}" pid="8" name="MSIP_Label_6bd9ddd1-4d20-43f6-abfa-fc3c07406f94_ContentBits">
    <vt:lpwstr>0</vt:lpwstr>
  </property>
</Properties>
</file>